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28"/>
  </p:sldMasterIdLst>
  <p:notesMasterIdLst>
    <p:notesMasterId r:id="rId60"/>
  </p:notesMasterIdLst>
  <p:sldIdLst>
    <p:sldId id="322" r:id="rId29"/>
    <p:sldId id="369" r:id="rId30"/>
    <p:sldId id="361" r:id="rId31"/>
    <p:sldId id="370" r:id="rId32"/>
    <p:sldId id="363" r:id="rId33"/>
    <p:sldId id="364" r:id="rId34"/>
    <p:sldId id="365" r:id="rId35"/>
    <p:sldId id="366" r:id="rId36"/>
    <p:sldId id="367" r:id="rId37"/>
    <p:sldId id="368" r:id="rId38"/>
    <p:sldId id="323" r:id="rId39"/>
    <p:sldId id="324" r:id="rId40"/>
    <p:sldId id="325" r:id="rId41"/>
    <p:sldId id="328" r:id="rId42"/>
    <p:sldId id="331" r:id="rId43"/>
    <p:sldId id="340" r:id="rId44"/>
    <p:sldId id="332" r:id="rId45"/>
    <p:sldId id="333" r:id="rId46"/>
    <p:sldId id="336" r:id="rId47"/>
    <p:sldId id="335" r:id="rId48"/>
    <p:sldId id="341" r:id="rId49"/>
    <p:sldId id="342" r:id="rId50"/>
    <p:sldId id="343" r:id="rId51"/>
    <p:sldId id="351" r:id="rId52"/>
    <p:sldId id="352" r:id="rId53"/>
    <p:sldId id="353" r:id="rId54"/>
    <p:sldId id="354" r:id="rId55"/>
    <p:sldId id="360" r:id="rId56"/>
    <p:sldId id="355" r:id="rId57"/>
    <p:sldId id="359" r:id="rId58"/>
    <p:sldId id="372" r:id="rId59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>
      <p:cViewPr>
        <p:scale>
          <a:sx n="81" d="100"/>
          <a:sy n="81" d="100"/>
        </p:scale>
        <p:origin x="-858" y="-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customXml" Target="../customXml/item26.xml"/><Relationship Id="rId39" Type="http://schemas.openxmlformats.org/officeDocument/2006/relationships/slide" Target="slides/slide11.xml"/><Relationship Id="rId21" Type="http://schemas.openxmlformats.org/officeDocument/2006/relationships/customXml" Target="../customXml/item21.xml"/><Relationship Id="rId34" Type="http://schemas.openxmlformats.org/officeDocument/2006/relationships/slide" Target="slides/slide6.xml"/><Relationship Id="rId42" Type="http://schemas.openxmlformats.org/officeDocument/2006/relationships/slide" Target="slides/slide14.xml"/><Relationship Id="rId47" Type="http://schemas.openxmlformats.org/officeDocument/2006/relationships/slide" Target="slides/slide19.xml"/><Relationship Id="rId50" Type="http://schemas.openxmlformats.org/officeDocument/2006/relationships/slide" Target="slides/slide22.xml"/><Relationship Id="rId55" Type="http://schemas.openxmlformats.org/officeDocument/2006/relationships/slide" Target="slides/slide27.xml"/><Relationship Id="rId63" Type="http://schemas.openxmlformats.org/officeDocument/2006/relationships/theme" Target="theme/theme1.xml"/><Relationship Id="rId7" Type="http://schemas.openxmlformats.org/officeDocument/2006/relationships/customXml" Target="../customXml/item7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customXml" Target="../customXml/item20.xml"/><Relationship Id="rId29" Type="http://schemas.openxmlformats.org/officeDocument/2006/relationships/slide" Target="slides/slide1.xml"/><Relationship Id="rId41" Type="http://schemas.openxmlformats.org/officeDocument/2006/relationships/slide" Target="slides/slide13.xml"/><Relationship Id="rId54" Type="http://schemas.openxmlformats.org/officeDocument/2006/relationships/slide" Target="slides/slide26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slide" Target="slides/slide4.xml"/><Relationship Id="rId37" Type="http://schemas.openxmlformats.org/officeDocument/2006/relationships/slide" Target="slides/slide9.xml"/><Relationship Id="rId40" Type="http://schemas.openxmlformats.org/officeDocument/2006/relationships/slide" Target="slides/slide12.xml"/><Relationship Id="rId45" Type="http://schemas.openxmlformats.org/officeDocument/2006/relationships/slide" Target="slides/slide17.xml"/><Relationship Id="rId53" Type="http://schemas.openxmlformats.org/officeDocument/2006/relationships/slide" Target="slides/slide25.xml"/><Relationship Id="rId58" Type="http://schemas.openxmlformats.org/officeDocument/2006/relationships/slide" Target="slides/slide30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slideMaster" Target="slideMasters/slideMaster1.xml"/><Relationship Id="rId36" Type="http://schemas.openxmlformats.org/officeDocument/2006/relationships/slide" Target="slides/slide8.xml"/><Relationship Id="rId49" Type="http://schemas.openxmlformats.org/officeDocument/2006/relationships/slide" Target="slides/slide21.xml"/><Relationship Id="rId57" Type="http://schemas.openxmlformats.org/officeDocument/2006/relationships/slide" Target="slides/slide29.xml"/><Relationship Id="rId61" Type="http://schemas.openxmlformats.org/officeDocument/2006/relationships/presProps" Target="presProps.xml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slide" Target="slides/slide3.xml"/><Relationship Id="rId44" Type="http://schemas.openxmlformats.org/officeDocument/2006/relationships/slide" Target="slides/slide16.xml"/><Relationship Id="rId52" Type="http://schemas.openxmlformats.org/officeDocument/2006/relationships/slide" Target="slides/slide24.xml"/><Relationship Id="rId6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slide" Target="slides/slide2.xml"/><Relationship Id="rId35" Type="http://schemas.openxmlformats.org/officeDocument/2006/relationships/slide" Target="slides/slide7.xml"/><Relationship Id="rId43" Type="http://schemas.openxmlformats.org/officeDocument/2006/relationships/slide" Target="slides/slide15.xml"/><Relationship Id="rId48" Type="http://schemas.openxmlformats.org/officeDocument/2006/relationships/slide" Target="slides/slide20.xml"/><Relationship Id="rId56" Type="http://schemas.openxmlformats.org/officeDocument/2006/relationships/slide" Target="slides/slide28.xml"/><Relationship Id="rId64" Type="http://schemas.openxmlformats.org/officeDocument/2006/relationships/tableStyles" Target="tableStyles.xml"/><Relationship Id="rId8" Type="http://schemas.openxmlformats.org/officeDocument/2006/relationships/customXml" Target="../customXml/item8.xml"/><Relationship Id="rId51" Type="http://schemas.openxmlformats.org/officeDocument/2006/relationships/slide" Target="slides/slide23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slide" Target="slides/slide5.xml"/><Relationship Id="rId38" Type="http://schemas.openxmlformats.org/officeDocument/2006/relationships/slide" Target="slides/slide10.xml"/><Relationship Id="rId46" Type="http://schemas.openxmlformats.org/officeDocument/2006/relationships/slide" Target="slides/slide18.xml"/><Relationship Id="rId59" Type="http://schemas.openxmlformats.org/officeDocument/2006/relationships/slide" Target="slides/slide3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anielragua:Desktop:Presidenciales2012_ENG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yber_000\Documents\Dropbox\ODH%20Personal\Proyectos%20(en%20curso)\Pendiente%20Electoral\PPT%20Monaldi\ODH_InformePresidenciales14A_20130426_V1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cyber_000\Documents\Dropbox\ODH%20Personal\Proyectos%20(en%20curso)\Pendiente%20Electoral\PPT%20Monaldi\ODH_InformePresidenciales14A_20130426_V1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Usuario\Desktop\Municipal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r">
              <a:defRPr/>
            </a:pPr>
            <a:r>
              <a:rPr lang="en-US" sz="1050" baseline="0" dirty="0" smtClean="0"/>
              <a:t>Resource windfalls in 2003-2012</a:t>
            </a:r>
            <a:r>
              <a:rPr lang="en-US" sz="1050" dirty="0" smtClean="0"/>
              <a:t> </a:t>
            </a:r>
            <a:r>
              <a:rPr lang="en-US" sz="1050" dirty="0"/>
              <a:t>(% </a:t>
            </a:r>
            <a:r>
              <a:rPr lang="en-US" sz="1050" dirty="0" smtClean="0"/>
              <a:t>GDP</a:t>
            </a:r>
            <a:r>
              <a:rPr lang="en-US" sz="1050" baseline="0" dirty="0" smtClean="0"/>
              <a:t>)</a:t>
            </a:r>
            <a:endParaRPr lang="en-US" sz="1050" dirty="0"/>
          </a:p>
        </c:rich>
      </c:tx>
      <c:layout>
        <c:manualLayout>
          <c:xMode val="edge"/>
          <c:yMode val="edge"/>
          <c:x val="0.31471852619669505"/>
          <c:y val="5.453069052051434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5.7201093817858623E-2"/>
          <c:y val="8.7297752688164074E-2"/>
          <c:w val="0.91714519093838054"/>
          <c:h val="0.8605393681896691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'[Gráficas paper Windfall Income.xlsx]% Avergae Windfall'!$D$1</c:f>
              <c:strCache>
                <c:ptCount val="1"/>
                <c:pt idx="0">
                  <c:v>Accumulated  Windfall Income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 w="60325">
                <a:solidFill>
                  <a:srgbClr val="FF0000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1F497D">
                  <a:lumMod val="20000"/>
                  <a:lumOff val="80000"/>
                </a:srgbClr>
              </a:solidFill>
            </c:spPr>
          </c:dPt>
          <c:dPt>
            <c:idx val="5"/>
            <c:invertIfNegative val="0"/>
            <c:bubble3D val="0"/>
            <c:spPr>
              <a:solidFill>
                <a:srgbClr val="1F497D">
                  <a:lumMod val="20000"/>
                  <a:lumOff val="80000"/>
                </a:srgbClr>
              </a:solidFill>
            </c:spPr>
          </c:dPt>
          <c:dPt>
            <c:idx val="6"/>
            <c:invertIfNegative val="0"/>
            <c:bubble3D val="0"/>
            <c:spPr>
              <a:solidFill>
                <a:srgbClr val="1F497D">
                  <a:lumMod val="20000"/>
                  <a:lumOff val="80000"/>
                </a:srgbClr>
              </a:solidFill>
            </c:spPr>
          </c:dPt>
          <c:dLbls>
            <c:numFmt formatCode="0%" sourceLinked="0"/>
            <c:txPr>
              <a:bodyPr/>
              <a:lstStyle/>
              <a:p>
                <a:pPr>
                  <a:defRPr sz="105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'[Gráficas paper Windfall Income.xlsx]% Avergae Windfall'!$A$2:$A$10</c:f>
              <c:strCache>
                <c:ptCount val="9"/>
                <c:pt idx="0">
                  <c:v>Venezuela</c:v>
                </c:pt>
                <c:pt idx="1">
                  <c:v>Argentina </c:v>
                </c:pt>
                <c:pt idx="2">
                  <c:v>Bolivia </c:v>
                </c:pt>
                <c:pt idx="3">
                  <c:v>Brasil</c:v>
                </c:pt>
                <c:pt idx="4">
                  <c:v>Chile </c:v>
                </c:pt>
                <c:pt idx="5">
                  <c:v>Colombia</c:v>
                </c:pt>
                <c:pt idx="6">
                  <c:v>Ecuador</c:v>
                </c:pt>
                <c:pt idx="7">
                  <c:v>Paraguay</c:v>
                </c:pt>
                <c:pt idx="8">
                  <c:v>Perú</c:v>
                </c:pt>
              </c:strCache>
            </c:strRef>
          </c:cat>
          <c:val>
            <c:numRef>
              <c:f>'[Gráficas paper Windfall Income.xlsx]% Avergae Windfall'!$D$2:$D$10</c:f>
              <c:numCache>
                <c:formatCode>0.00%</c:formatCode>
                <c:ptCount val="9"/>
                <c:pt idx="0">
                  <c:v>3.0390000000000001</c:v>
                </c:pt>
                <c:pt idx="1">
                  <c:v>0.89700000000000002</c:v>
                </c:pt>
                <c:pt idx="2">
                  <c:v>1.901</c:v>
                </c:pt>
                <c:pt idx="3">
                  <c:v>0.17100000000000001</c:v>
                </c:pt>
                <c:pt idx="4">
                  <c:v>1.847</c:v>
                </c:pt>
                <c:pt idx="5">
                  <c:v>0.47699999999999998</c:v>
                </c:pt>
                <c:pt idx="6">
                  <c:v>1.1679999999999999</c:v>
                </c:pt>
                <c:pt idx="7">
                  <c:v>0.95299999999999996</c:v>
                </c:pt>
                <c:pt idx="8">
                  <c:v>0.84599999999999997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9064576"/>
        <c:axId val="49066368"/>
      </c:barChart>
      <c:catAx>
        <c:axId val="490645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49066368"/>
        <c:crosses val="autoZero"/>
        <c:auto val="1"/>
        <c:lblAlgn val="ctr"/>
        <c:lblOffset val="100"/>
        <c:noMultiLvlLbl val="0"/>
      </c:catAx>
      <c:valAx>
        <c:axId val="49066368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4906457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Sheet1!$B$361</c:f>
              <c:strCache>
                <c:ptCount val="1"/>
                <c:pt idx="0">
                  <c:v>Government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</c:spPr>
          <c:invertIfNegative val="0"/>
          <c:cat>
            <c:strRef>
              <c:f>Sheet1!$A$362:$A$372</c:f>
              <c:strCache>
                <c:ptCount val="11"/>
                <c:pt idx="0">
                  <c:v>1998 Presidential Election</c:v>
                </c:pt>
                <c:pt idx="1">
                  <c:v>2000 Presidential Election</c:v>
                </c:pt>
                <c:pt idx="2">
                  <c:v>2004 Recall Referendum</c:v>
                </c:pt>
                <c:pt idx="3">
                  <c:v>2004 Regional Elections</c:v>
                </c:pt>
                <c:pt idx="4">
                  <c:v>2005 Parliamentary Elections</c:v>
                </c:pt>
                <c:pt idx="5">
                  <c:v>2006 Presidential Election</c:v>
                </c:pt>
                <c:pt idx="6">
                  <c:v>2007 Constitutional Referendum</c:v>
                </c:pt>
                <c:pt idx="7">
                  <c:v>2008 Regional Elections </c:v>
                </c:pt>
                <c:pt idx="8">
                  <c:v>2009 Constitutional Amendment Referendum</c:v>
                </c:pt>
                <c:pt idx="9">
                  <c:v>2010 Parliamentary Elections</c:v>
                </c:pt>
                <c:pt idx="10">
                  <c:v>2012 Presidential Election</c:v>
                </c:pt>
              </c:strCache>
            </c:strRef>
          </c:cat>
          <c:val>
            <c:numRef>
              <c:f>Sheet1!$B$362:$B$372</c:f>
              <c:numCache>
                <c:formatCode>0%</c:formatCode>
                <c:ptCount val="11"/>
                <c:pt idx="0">
                  <c:v>0.55300000000000005</c:v>
                </c:pt>
                <c:pt idx="1">
                  <c:v>0.59499999999999997</c:v>
                </c:pt>
                <c:pt idx="2">
                  <c:v>0.59095833981534085</c:v>
                </c:pt>
                <c:pt idx="3">
                  <c:v>0.48700000000000004</c:v>
                </c:pt>
                <c:pt idx="4">
                  <c:v>0.87359888913622696</c:v>
                </c:pt>
                <c:pt idx="5">
                  <c:v>0.62845954205929511</c:v>
                </c:pt>
                <c:pt idx="6">
                  <c:v>0.4929668182768841</c:v>
                </c:pt>
                <c:pt idx="7">
                  <c:v>0.51580904712562403</c:v>
                </c:pt>
                <c:pt idx="8">
                  <c:v>0.53886278749250693</c:v>
                </c:pt>
                <c:pt idx="9">
                  <c:v>0.48072794300698202</c:v>
                </c:pt>
                <c:pt idx="10">
                  <c:v>0.55148265512907102</c:v>
                </c:pt>
              </c:numCache>
            </c:numRef>
          </c:val>
        </c:ser>
        <c:ser>
          <c:idx val="1"/>
          <c:order val="1"/>
          <c:tx>
            <c:strRef>
              <c:f>Sheet1!$C$361</c:f>
              <c:strCache>
                <c:ptCount val="1"/>
                <c:pt idx="0">
                  <c:v>Opposition</c:v>
                </c:pt>
              </c:strCache>
            </c:strRef>
          </c:tx>
          <c:spPr>
            <a:solidFill>
              <a:schemeClr val="accent6">
                <a:lumMod val="20000"/>
                <a:lumOff val="80000"/>
              </a:schemeClr>
            </a:solidFill>
          </c:spPr>
          <c:invertIfNegative val="0"/>
          <c:cat>
            <c:strRef>
              <c:f>Sheet1!$A$362:$A$372</c:f>
              <c:strCache>
                <c:ptCount val="11"/>
                <c:pt idx="0">
                  <c:v>1998 Presidential Election</c:v>
                </c:pt>
                <c:pt idx="1">
                  <c:v>2000 Presidential Election</c:v>
                </c:pt>
                <c:pt idx="2">
                  <c:v>2004 Recall Referendum</c:v>
                </c:pt>
                <c:pt idx="3">
                  <c:v>2004 Regional Elections</c:v>
                </c:pt>
                <c:pt idx="4">
                  <c:v>2005 Parliamentary Elections</c:v>
                </c:pt>
                <c:pt idx="5">
                  <c:v>2006 Presidential Election</c:v>
                </c:pt>
                <c:pt idx="6">
                  <c:v>2007 Constitutional Referendum</c:v>
                </c:pt>
                <c:pt idx="7">
                  <c:v>2008 Regional Elections </c:v>
                </c:pt>
                <c:pt idx="8">
                  <c:v>2009 Constitutional Amendment Referendum</c:v>
                </c:pt>
                <c:pt idx="9">
                  <c:v>2010 Parliamentary Elections</c:v>
                </c:pt>
                <c:pt idx="10">
                  <c:v>2012 Presidential Election</c:v>
                </c:pt>
              </c:strCache>
            </c:strRef>
          </c:cat>
          <c:val>
            <c:numRef>
              <c:f>Sheet1!$C$362:$C$372</c:f>
              <c:numCache>
                <c:formatCode>0%</c:formatCode>
                <c:ptCount val="11"/>
                <c:pt idx="0">
                  <c:v>0.43200000000000005</c:v>
                </c:pt>
                <c:pt idx="1">
                  <c:v>0.40100000000000002</c:v>
                </c:pt>
                <c:pt idx="2">
                  <c:v>0.40639343512403803</c:v>
                </c:pt>
                <c:pt idx="3">
                  <c:v>0.30800000000000005</c:v>
                </c:pt>
                <c:pt idx="4">
                  <c:v>0.12640111086377301</c:v>
                </c:pt>
                <c:pt idx="5">
                  <c:v>0.36908081682853305</c:v>
                </c:pt>
                <c:pt idx="6">
                  <c:v>0.50703318172311485</c:v>
                </c:pt>
                <c:pt idx="7">
                  <c:v>0.48419095287437502</c:v>
                </c:pt>
                <c:pt idx="8">
                  <c:v>0.44351074312981109</c:v>
                </c:pt>
                <c:pt idx="9">
                  <c:v>0.51927205699301804</c:v>
                </c:pt>
                <c:pt idx="10">
                  <c:v>0.44247248847808102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8920448"/>
        <c:axId val="88921984"/>
      </c:barChart>
      <c:catAx>
        <c:axId val="889204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accent2">
                <a:lumMod val="50000"/>
              </a:schemeClr>
            </a:solidFill>
          </a:ln>
        </c:spPr>
        <c:txPr>
          <a:bodyPr rot="0" vert="horz"/>
          <a:lstStyle/>
          <a:p>
            <a:pPr>
              <a:defRPr sz="800">
                <a:solidFill>
                  <a:schemeClr val="bg2">
                    <a:lumMod val="90000"/>
                  </a:schemeClr>
                </a:solidFill>
              </a:defRPr>
            </a:pPr>
            <a:endParaRPr lang="en-US"/>
          </a:p>
        </c:txPr>
        <c:crossAx val="88921984"/>
        <c:crosses val="autoZero"/>
        <c:auto val="1"/>
        <c:lblAlgn val="ctr"/>
        <c:lblOffset val="100"/>
        <c:noMultiLvlLbl val="0"/>
      </c:catAx>
      <c:valAx>
        <c:axId val="88921984"/>
        <c:scaling>
          <c:orientation val="minMax"/>
        </c:scaling>
        <c:delete val="0"/>
        <c:axPos val="l"/>
        <c:majorGridlines>
          <c:spPr>
            <a:ln>
              <a:solidFill>
                <a:schemeClr val="accent2">
                  <a:lumMod val="50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spPr>
          <a:solidFill>
            <a:schemeClr val="bg1"/>
          </a:solidFill>
          <a:ln>
            <a:noFill/>
          </a:ln>
        </c:spPr>
        <c:crossAx val="88920448"/>
        <c:crosses val="autoZero"/>
        <c:crossBetween val="between"/>
      </c:valAx>
      <c:spPr>
        <a:noFill/>
        <a:ln>
          <a:noFill/>
        </a:ln>
      </c:spPr>
    </c:plotArea>
    <c:legend>
      <c:legendPos val="b"/>
      <c:layout/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 b="1">
          <a:solidFill>
            <a:schemeClr val="accent2">
              <a:lumMod val="50000"/>
            </a:schemeClr>
          </a:solidFill>
          <a:latin typeface="Gill Sans MT"/>
          <a:cs typeface="Gill Sans MT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MEDIA</a:t>
            </a:r>
            <a:r>
              <a:rPr lang="en-US" baseline="0" dirty="0" smtClean="0"/>
              <a:t> COVERAGE </a:t>
            </a:r>
            <a:r>
              <a:rPr lang="en-US" dirty="0" smtClean="0"/>
              <a:t>THROUGHOUT</a:t>
            </a:r>
            <a:r>
              <a:rPr lang="en-US" baseline="0" dirty="0" smtClean="0"/>
              <a:t> THE 2013 </a:t>
            </a:r>
            <a:r>
              <a:rPr lang="en-US" dirty="0" smtClean="0"/>
              <a:t>presidential CAMPAIGN</a:t>
            </a:r>
            <a:r>
              <a:rPr lang="en-US" baseline="0" dirty="0" smtClean="0"/>
              <a:t> </a:t>
            </a:r>
            <a:r>
              <a:rPr lang="en-US" sz="1200" baseline="0" dirty="0" smtClean="0"/>
              <a:t>(NEWS SLOTS, HOURS)</a:t>
            </a:r>
            <a:endParaRPr lang="en-US" sz="1200" dirty="0"/>
          </a:p>
        </c:rich>
      </c:tx>
      <c:layout>
        <c:manualLayout>
          <c:xMode val="edge"/>
          <c:yMode val="edge"/>
          <c:x val="0.13671200221316299"/>
          <c:y val="9.4188290201145872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0555555555555558E-2"/>
          <c:y val="0.31451443569553811"/>
          <c:w val="0.93888888888888899"/>
          <c:h val="0.586681248177311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'7.6 - D'!$C$3</c:f>
              <c:strCache>
                <c:ptCount val="1"/>
                <c:pt idx="0">
                  <c:v>Maduro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'7.6 - D'!$B$4:$B$7</c:f>
              <c:strCache>
                <c:ptCount val="4"/>
                <c:pt idx="0">
                  <c:v>Venevisión</c:v>
                </c:pt>
                <c:pt idx="1">
                  <c:v>Televen</c:v>
                </c:pt>
                <c:pt idx="2">
                  <c:v>Globovisión</c:v>
                </c:pt>
                <c:pt idx="3">
                  <c:v>VTV</c:v>
                </c:pt>
              </c:strCache>
            </c:strRef>
          </c:cat>
          <c:val>
            <c:numRef>
              <c:f>'7.6 - D'!$C$4:$C$7</c:f>
              <c:numCache>
                <c:formatCode>[h]:mm</c:formatCode>
                <c:ptCount val="4"/>
                <c:pt idx="0">
                  <c:v>2.1798611111111112</c:v>
                </c:pt>
                <c:pt idx="1">
                  <c:v>2.2604166666666665</c:v>
                </c:pt>
                <c:pt idx="2">
                  <c:v>2.5256944444444445</c:v>
                </c:pt>
                <c:pt idx="3">
                  <c:v>35.072916666666664</c:v>
                </c:pt>
              </c:numCache>
            </c:numRef>
          </c:val>
        </c:ser>
        <c:ser>
          <c:idx val="1"/>
          <c:order val="1"/>
          <c:tx>
            <c:strRef>
              <c:f>'7.6 - D'!$D$3</c:f>
              <c:strCache>
                <c:ptCount val="1"/>
                <c:pt idx="0">
                  <c:v>Capriles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'7.6 - D'!$B$4:$B$7</c:f>
              <c:strCache>
                <c:ptCount val="4"/>
                <c:pt idx="0">
                  <c:v>Venevisión</c:v>
                </c:pt>
                <c:pt idx="1">
                  <c:v>Televen</c:v>
                </c:pt>
                <c:pt idx="2">
                  <c:v>Globovisión</c:v>
                </c:pt>
                <c:pt idx="3">
                  <c:v>VTV</c:v>
                </c:pt>
              </c:strCache>
            </c:strRef>
          </c:cat>
          <c:val>
            <c:numRef>
              <c:f>'7.6 - D'!$D$4:$D$7</c:f>
              <c:numCache>
                <c:formatCode>[h]:mm</c:formatCode>
                <c:ptCount val="4"/>
                <c:pt idx="0">
                  <c:v>1.7</c:v>
                </c:pt>
                <c:pt idx="1">
                  <c:v>2.2624999999999997</c:v>
                </c:pt>
                <c:pt idx="2">
                  <c:v>14.280555555555557</c:v>
                </c:pt>
                <c:pt idx="3">
                  <c:v>0.71597222222222223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44"/>
        <c:overlap val="-40"/>
        <c:axId val="106649088"/>
        <c:axId val="106650624"/>
      </c:barChart>
      <c:catAx>
        <c:axId val="1066490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6650624"/>
        <c:crosses val="autoZero"/>
        <c:auto val="1"/>
        <c:lblAlgn val="ctr"/>
        <c:lblOffset val="100"/>
        <c:noMultiLvlLbl val="0"/>
      </c:catAx>
      <c:valAx>
        <c:axId val="106650624"/>
        <c:scaling>
          <c:orientation val="minMax"/>
        </c:scaling>
        <c:delete val="1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Minutos por candidato</a:t>
                </a:r>
              </a:p>
            </c:rich>
          </c:tx>
          <c:layout>
            <c:manualLayout>
              <c:xMode val="edge"/>
              <c:yMode val="edge"/>
              <c:x val="0"/>
              <c:y val="0.32472987751531063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[h]:mm" sourceLinked="1"/>
        <c:majorTickMark val="none"/>
        <c:minorTickMark val="none"/>
        <c:tickLblPos val="none"/>
        <c:crossAx val="106649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43471998960742669"/>
          <c:y val="0.95474621294580753"/>
          <c:w val="0.13959176910091678"/>
          <c:h val="4.525378705419251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7116250719700302E-2"/>
          <c:y val="6.3034443600975168E-2"/>
          <c:w val="0.8168208252439928"/>
          <c:h val="0.886194202232939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'5 - D'!$D$2</c:f>
              <c:strCache>
                <c:ptCount val="1"/>
                <c:pt idx="0">
                  <c:v>Oficialismo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('5 - D'!$C$3,'5 - D'!$C$4,'5 - D'!$C$8,'5 - D'!$C$13,'5 - D'!$C$15)</c:f>
              <c:strCache>
                <c:ptCount val="5"/>
                <c:pt idx="0">
                  <c:v>Presidenciales 1998</c:v>
                </c:pt>
                <c:pt idx="1">
                  <c:v>Presidenciales 2000</c:v>
                </c:pt>
                <c:pt idx="2">
                  <c:v>Presidenciales 2006</c:v>
                </c:pt>
                <c:pt idx="3">
                  <c:v>Presidenciales 2012</c:v>
                </c:pt>
                <c:pt idx="4">
                  <c:v>Presidenciales 2013</c:v>
                </c:pt>
              </c:strCache>
            </c:strRef>
          </c:cat>
          <c:val>
            <c:numRef>
              <c:f>('5 - D'!$G$3,'5 - D'!$G$4,'5 - D'!$G$8,'5 - D'!$G$13,'5 - D'!$G$15)</c:f>
              <c:numCache>
                <c:formatCode>0.00%</c:formatCode>
                <c:ptCount val="5"/>
                <c:pt idx="0">
                  <c:v>0.55300000000000005</c:v>
                </c:pt>
                <c:pt idx="1">
                  <c:v>0.59499999999999997</c:v>
                </c:pt>
                <c:pt idx="2">
                  <c:v>0.62845954205929555</c:v>
                </c:pt>
                <c:pt idx="3">
                  <c:v>0.55411246157263927</c:v>
                </c:pt>
                <c:pt idx="4">
                  <c:v>0.5058194790031304</c:v>
                </c:pt>
              </c:numCache>
            </c:numRef>
          </c:val>
        </c:ser>
        <c:ser>
          <c:idx val="1"/>
          <c:order val="1"/>
          <c:tx>
            <c:strRef>
              <c:f>'5 - D'!$H$2</c:f>
              <c:strCache>
                <c:ptCount val="1"/>
                <c:pt idx="0">
                  <c:v>Oposición</c:v>
                </c:pt>
              </c:strCache>
            </c:strRef>
          </c:tx>
          <c:spPr>
            <a:solidFill>
              <a:schemeClr val="tx2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('5 - D'!$C$3,'5 - D'!$C$4,'5 - D'!$C$8,'5 - D'!$C$13,'5 - D'!$C$15)</c:f>
              <c:strCache>
                <c:ptCount val="5"/>
                <c:pt idx="0">
                  <c:v>Presidenciales 1998</c:v>
                </c:pt>
                <c:pt idx="1">
                  <c:v>Presidenciales 2000</c:v>
                </c:pt>
                <c:pt idx="2">
                  <c:v>Presidenciales 2006</c:v>
                </c:pt>
                <c:pt idx="3">
                  <c:v>Presidenciales 2012</c:v>
                </c:pt>
                <c:pt idx="4">
                  <c:v>Presidenciales 2013</c:v>
                </c:pt>
              </c:strCache>
            </c:strRef>
          </c:cat>
          <c:val>
            <c:numRef>
              <c:f>('5 - D'!$H$3,'5 - D'!$H$4,'5 - D'!$H$8,'5 - D'!$H$13,'5 - D'!$H$15)</c:f>
              <c:numCache>
                <c:formatCode>0.00%</c:formatCode>
                <c:ptCount val="5"/>
                <c:pt idx="0">
                  <c:v>0.432</c:v>
                </c:pt>
                <c:pt idx="1">
                  <c:v>0.40100000000000002</c:v>
                </c:pt>
                <c:pt idx="2">
                  <c:v>0.36908081682853328</c:v>
                </c:pt>
                <c:pt idx="3">
                  <c:v>0.44588753842736067</c:v>
                </c:pt>
                <c:pt idx="4">
                  <c:v>0.48738722390080025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6687488"/>
        <c:axId val="107090688"/>
      </c:barChart>
      <c:catAx>
        <c:axId val="1066874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07090688"/>
        <c:crosses val="autoZero"/>
        <c:auto val="1"/>
        <c:lblAlgn val="ctr"/>
        <c:lblOffset val="100"/>
        <c:noMultiLvlLbl val="0"/>
      </c:catAx>
      <c:valAx>
        <c:axId val="107090688"/>
        <c:scaling>
          <c:orientation val="minMax"/>
        </c:scaling>
        <c:delete val="0"/>
        <c:axPos val="l"/>
        <c:numFmt formatCode="0.00%" sourceLinked="1"/>
        <c:majorTickMark val="out"/>
        <c:minorTickMark val="none"/>
        <c:tickLblPos val="nextTo"/>
        <c:crossAx val="1066874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'5 - D'!$D$2</c:f>
              <c:strCache>
                <c:ptCount val="1"/>
                <c:pt idx="0">
                  <c:v>Votos Oficialismo</c:v>
                </c:pt>
              </c:strCache>
            </c:strRef>
          </c:tx>
          <c:spPr>
            <a:solidFill>
              <a:srgbClr val="8E0000"/>
            </a:solidFill>
            <a:ln w="28575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'5 - D'!$C$6:$C$16</c:f>
              <c:strCache>
                <c:ptCount val="11"/>
                <c:pt idx="0">
                  <c:v>Regionales 2004</c:v>
                </c:pt>
                <c:pt idx="1">
                  <c:v>Parlamentarias 2005</c:v>
                </c:pt>
                <c:pt idx="2">
                  <c:v>Presidenciales 2006</c:v>
                </c:pt>
                <c:pt idx="3">
                  <c:v>Referendo 2007</c:v>
                </c:pt>
                <c:pt idx="4">
                  <c:v>Regionales 2008</c:v>
                </c:pt>
                <c:pt idx="5">
                  <c:v>Enmienda Constitucional 2009</c:v>
                </c:pt>
                <c:pt idx="6">
                  <c:v>Parlamentarias 2010</c:v>
                </c:pt>
                <c:pt idx="7">
                  <c:v>Presidenciales 2012</c:v>
                </c:pt>
                <c:pt idx="8">
                  <c:v>Regionales 2012</c:v>
                </c:pt>
                <c:pt idx="9">
                  <c:v>Presidenciales 2013</c:v>
                </c:pt>
                <c:pt idx="10">
                  <c:v>Municipales 2013</c:v>
                </c:pt>
              </c:strCache>
            </c:strRef>
          </c:cat>
          <c:val>
            <c:numRef>
              <c:f>'5 - D'!$D$6:$D$16</c:f>
              <c:numCache>
                <c:formatCode>#,##0</c:formatCode>
                <c:ptCount val="11"/>
                <c:pt idx="0">
                  <c:v>3477721</c:v>
                </c:pt>
                <c:pt idx="1">
                  <c:v>3398567</c:v>
                </c:pt>
                <c:pt idx="2">
                  <c:v>7309080</c:v>
                </c:pt>
                <c:pt idx="3">
                  <c:v>4379392</c:v>
                </c:pt>
                <c:pt idx="4">
                  <c:v>5611140</c:v>
                </c:pt>
                <c:pt idx="5">
                  <c:v>6310482</c:v>
                </c:pt>
                <c:pt idx="6">
                  <c:v>5423324</c:v>
                </c:pt>
                <c:pt idx="7">
                  <c:v>8191132</c:v>
                </c:pt>
                <c:pt idx="8">
                  <c:v>4772326</c:v>
                </c:pt>
                <c:pt idx="9">
                  <c:v>7587579</c:v>
                </c:pt>
                <c:pt idx="10">
                  <c:v>5265930</c:v>
                </c:pt>
              </c:numCache>
            </c:numRef>
          </c:val>
        </c:ser>
        <c:ser>
          <c:idx val="1"/>
          <c:order val="1"/>
          <c:tx>
            <c:strRef>
              <c:f>'5 - D'!$E$2</c:f>
              <c:strCache>
                <c:ptCount val="1"/>
                <c:pt idx="0">
                  <c:v>Votos Oposición</c:v>
                </c:pt>
              </c:strCache>
            </c:strRef>
          </c:tx>
          <c:spPr>
            <a:solidFill>
              <a:schemeClr val="tx2"/>
            </a:solidFill>
            <a:ln w="28575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'5 - D'!$C$6:$C$16</c:f>
              <c:strCache>
                <c:ptCount val="11"/>
                <c:pt idx="0">
                  <c:v>Regionales 2004</c:v>
                </c:pt>
                <c:pt idx="1">
                  <c:v>Parlamentarias 2005</c:v>
                </c:pt>
                <c:pt idx="2">
                  <c:v>Presidenciales 2006</c:v>
                </c:pt>
                <c:pt idx="3">
                  <c:v>Referendo 2007</c:v>
                </c:pt>
                <c:pt idx="4">
                  <c:v>Regionales 2008</c:v>
                </c:pt>
                <c:pt idx="5">
                  <c:v>Enmienda Constitucional 2009</c:v>
                </c:pt>
                <c:pt idx="6">
                  <c:v>Parlamentarias 2010</c:v>
                </c:pt>
                <c:pt idx="7">
                  <c:v>Presidenciales 2012</c:v>
                </c:pt>
                <c:pt idx="8">
                  <c:v>Regionales 2012</c:v>
                </c:pt>
                <c:pt idx="9">
                  <c:v>Presidenciales 2013</c:v>
                </c:pt>
                <c:pt idx="10">
                  <c:v>Municipales 2013</c:v>
                </c:pt>
              </c:strCache>
            </c:strRef>
          </c:cat>
          <c:val>
            <c:numRef>
              <c:f>'5 - D'!$E$6:$E$16</c:f>
              <c:numCache>
                <c:formatCode>#,##0</c:formatCode>
                <c:ptCount val="11"/>
                <c:pt idx="0">
                  <c:v>2380390</c:v>
                </c:pt>
                <c:pt idx="1">
                  <c:v>0</c:v>
                </c:pt>
                <c:pt idx="2">
                  <c:v>4292466</c:v>
                </c:pt>
                <c:pt idx="3">
                  <c:v>4504354</c:v>
                </c:pt>
                <c:pt idx="4">
                  <c:v>5267188</c:v>
                </c:pt>
                <c:pt idx="5">
                  <c:v>5193839</c:v>
                </c:pt>
                <c:pt idx="6">
                  <c:v>5858158.7573300349</c:v>
                </c:pt>
                <c:pt idx="7">
                  <c:v>6591304</c:v>
                </c:pt>
                <c:pt idx="8">
                  <c:v>3673855</c:v>
                </c:pt>
                <c:pt idx="9">
                  <c:v>7363980</c:v>
                </c:pt>
                <c:pt idx="10">
                  <c:v>4410238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122961920"/>
        <c:axId val="122963456"/>
      </c:barChart>
      <c:catAx>
        <c:axId val="1229619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22963456"/>
        <c:crosses val="autoZero"/>
        <c:auto val="1"/>
        <c:lblAlgn val="ctr"/>
        <c:lblOffset val="100"/>
        <c:noMultiLvlLbl val="0"/>
      </c:catAx>
      <c:valAx>
        <c:axId val="122963456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one"/>
        <c:crossAx val="12296192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EA5197-B1CC-44FA-95C2-54412B46AA3A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VE"/>
        </a:p>
      </dgm:t>
    </dgm:pt>
    <dgm:pt modelId="{3C571F08-A496-4236-AD3D-CD3624ACDB2D}">
      <dgm:prSet phldrT="[Texto]"/>
      <dgm:spPr/>
      <dgm:t>
        <a:bodyPr/>
        <a:lstStyle/>
        <a:p>
          <a:r>
            <a:rPr lang="es-VE" b="1" dirty="0" smtClean="0"/>
            <a:t>2012 Presidential Election</a:t>
          </a:r>
          <a:endParaRPr lang="es-VE" b="1" dirty="0"/>
        </a:p>
      </dgm:t>
    </dgm:pt>
    <dgm:pt modelId="{133C0D04-6681-42A5-8CC8-00FE2C38F329}" type="parTrans" cxnId="{1AA6B2D1-AAB4-4F60-BB8C-17B7A43C2987}">
      <dgm:prSet/>
      <dgm:spPr/>
      <dgm:t>
        <a:bodyPr/>
        <a:lstStyle/>
        <a:p>
          <a:endParaRPr lang="es-VE"/>
        </a:p>
      </dgm:t>
    </dgm:pt>
    <dgm:pt modelId="{1166955B-95D1-46F3-B9B3-33C20168F336}" type="sibTrans" cxnId="{1AA6B2D1-AAB4-4F60-BB8C-17B7A43C2987}">
      <dgm:prSet/>
      <dgm:spPr/>
      <dgm:t>
        <a:bodyPr/>
        <a:lstStyle/>
        <a:p>
          <a:endParaRPr lang="es-VE"/>
        </a:p>
      </dgm:t>
    </dgm:pt>
    <dgm:pt modelId="{08D51BA3-6E23-4A23-AE57-FAD42401CC3D}">
      <dgm:prSet phldrT="[Texto]" custT="1"/>
      <dgm:spPr/>
      <dgm:t>
        <a:bodyPr/>
        <a:lstStyle/>
        <a:p>
          <a:r>
            <a:rPr lang="es-VE" sz="2000" b="1" dirty="0" smtClean="0">
              <a:solidFill>
                <a:schemeClr val="tx1"/>
              </a:solidFill>
            </a:rPr>
            <a:t>80.67% </a:t>
          </a:r>
          <a:r>
            <a:rPr lang="es-VE" sz="2000" b="1" dirty="0" err="1" smtClean="0"/>
            <a:t>voter</a:t>
          </a:r>
          <a:r>
            <a:rPr lang="es-VE" sz="2000" b="1" dirty="0" smtClean="0"/>
            <a:t> </a:t>
          </a:r>
          <a:r>
            <a:rPr lang="es-VE" sz="2000" b="1" dirty="0" err="1" smtClean="0"/>
            <a:t>participation</a:t>
          </a:r>
          <a:endParaRPr lang="es-VE" sz="2000" b="1" dirty="0"/>
        </a:p>
      </dgm:t>
    </dgm:pt>
    <dgm:pt modelId="{1ABB04C0-7889-4B4B-B6E7-18DCB35407E5}" type="parTrans" cxnId="{C46FE203-32FF-4536-9CF9-21E7D7799C82}">
      <dgm:prSet/>
      <dgm:spPr/>
      <dgm:t>
        <a:bodyPr/>
        <a:lstStyle/>
        <a:p>
          <a:endParaRPr lang="es-VE"/>
        </a:p>
      </dgm:t>
    </dgm:pt>
    <dgm:pt modelId="{62CF18F5-8686-4C84-9B45-AB1CC6B73829}" type="sibTrans" cxnId="{C46FE203-32FF-4536-9CF9-21E7D7799C82}">
      <dgm:prSet/>
      <dgm:spPr/>
      <dgm:t>
        <a:bodyPr/>
        <a:lstStyle/>
        <a:p>
          <a:endParaRPr lang="es-VE"/>
        </a:p>
      </dgm:t>
    </dgm:pt>
    <dgm:pt modelId="{CD1BF664-3624-465A-B9F8-C5AA2DD9F0EE}">
      <dgm:prSet phldrT="[Texto]" custT="1"/>
      <dgm:spPr/>
      <dgm:t>
        <a:bodyPr/>
        <a:lstStyle/>
        <a:p>
          <a:r>
            <a:rPr lang="es-VE" sz="2400" b="1" i="0" dirty="0" smtClean="0">
              <a:solidFill>
                <a:schemeClr val="tx1"/>
              </a:solidFill>
            </a:rPr>
            <a:t>15,010,584</a:t>
          </a:r>
          <a:r>
            <a:rPr lang="es-VE" sz="2400" b="1" dirty="0" smtClean="0">
              <a:solidFill>
                <a:schemeClr val="tx1"/>
              </a:solidFill>
            </a:rPr>
            <a:t> votes</a:t>
          </a:r>
          <a:endParaRPr lang="es-VE" sz="2400" b="1" dirty="0">
            <a:solidFill>
              <a:schemeClr val="tx1"/>
            </a:solidFill>
          </a:endParaRPr>
        </a:p>
      </dgm:t>
    </dgm:pt>
    <dgm:pt modelId="{FC9A0F1E-0465-4CF3-B7B5-B976E7FFD930}" type="parTrans" cxnId="{CC29C72B-02A6-46EA-8109-BD7D6EAF3DAE}">
      <dgm:prSet/>
      <dgm:spPr/>
      <dgm:t>
        <a:bodyPr/>
        <a:lstStyle/>
        <a:p>
          <a:endParaRPr lang="es-VE"/>
        </a:p>
      </dgm:t>
    </dgm:pt>
    <dgm:pt modelId="{63A4B03E-FCFE-49E9-9053-6CC38B059B28}" type="sibTrans" cxnId="{CC29C72B-02A6-46EA-8109-BD7D6EAF3DAE}">
      <dgm:prSet/>
      <dgm:spPr/>
      <dgm:t>
        <a:bodyPr/>
        <a:lstStyle/>
        <a:p>
          <a:endParaRPr lang="es-VE"/>
        </a:p>
      </dgm:t>
    </dgm:pt>
    <dgm:pt modelId="{387B1491-F456-42A3-8C3B-6DE0F5E1AE29}" type="pres">
      <dgm:prSet presAssocID="{D8EA5197-B1CC-44FA-95C2-54412B46AA3A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VE"/>
        </a:p>
      </dgm:t>
    </dgm:pt>
    <dgm:pt modelId="{65E829D7-F0BC-4F29-A6AE-D0C35C597EEC}" type="pres">
      <dgm:prSet presAssocID="{3C571F08-A496-4236-AD3D-CD3624ACDB2D}" presName="posSpace" presStyleCnt="0"/>
      <dgm:spPr/>
    </dgm:pt>
    <dgm:pt modelId="{246E25FA-B65D-45FD-B309-D6F2A21E672C}" type="pres">
      <dgm:prSet presAssocID="{3C571F08-A496-4236-AD3D-CD3624ACDB2D}" presName="vertFlow" presStyleCnt="0"/>
      <dgm:spPr/>
    </dgm:pt>
    <dgm:pt modelId="{FDE1F9BB-97FF-4DF8-8F47-7EF097313842}" type="pres">
      <dgm:prSet presAssocID="{3C571F08-A496-4236-AD3D-CD3624ACDB2D}" presName="topSpace" presStyleCnt="0"/>
      <dgm:spPr/>
    </dgm:pt>
    <dgm:pt modelId="{CD753C17-D55E-4EB3-92CF-ADB815CF7E87}" type="pres">
      <dgm:prSet presAssocID="{3C571F08-A496-4236-AD3D-CD3624ACDB2D}" presName="firstComp" presStyleCnt="0"/>
      <dgm:spPr/>
    </dgm:pt>
    <dgm:pt modelId="{52928D96-AA26-4955-B954-45546DD177F9}" type="pres">
      <dgm:prSet presAssocID="{3C571F08-A496-4236-AD3D-CD3624ACDB2D}" presName="firstChild" presStyleLbl="bgAccFollowNode1" presStyleIdx="0" presStyleCnt="2" custScaleX="129435" custLinFactNeighborX="-1404" custLinFactNeighborY="-1805"/>
      <dgm:spPr/>
      <dgm:t>
        <a:bodyPr/>
        <a:lstStyle/>
        <a:p>
          <a:endParaRPr lang="es-VE"/>
        </a:p>
      </dgm:t>
    </dgm:pt>
    <dgm:pt modelId="{25037141-DDFD-4582-9ACD-EF7A30CD4151}" type="pres">
      <dgm:prSet presAssocID="{3C571F08-A496-4236-AD3D-CD3624ACDB2D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886D67DD-FEFC-4727-8F4C-C50AA06BF353}" type="pres">
      <dgm:prSet presAssocID="{08D51BA3-6E23-4A23-AE57-FAD42401CC3D}" presName="comp" presStyleCnt="0"/>
      <dgm:spPr/>
    </dgm:pt>
    <dgm:pt modelId="{9D437A81-B800-4085-9C15-0E17BAFC5882}" type="pres">
      <dgm:prSet presAssocID="{08D51BA3-6E23-4A23-AE57-FAD42401CC3D}" presName="child" presStyleLbl="bgAccFollowNode1" presStyleIdx="1" presStyleCnt="2" custScaleX="126627"/>
      <dgm:spPr/>
      <dgm:t>
        <a:bodyPr/>
        <a:lstStyle/>
        <a:p>
          <a:endParaRPr lang="es-VE"/>
        </a:p>
      </dgm:t>
    </dgm:pt>
    <dgm:pt modelId="{462404A0-29D1-4955-9CFC-9806172C8C86}" type="pres">
      <dgm:prSet presAssocID="{08D51BA3-6E23-4A23-AE57-FAD42401CC3D}" presName="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795C5C05-0BC0-4922-BA2D-E3D951B3A8E7}" type="pres">
      <dgm:prSet presAssocID="{3C571F08-A496-4236-AD3D-CD3624ACDB2D}" presName="negSpace" presStyleCnt="0"/>
      <dgm:spPr/>
    </dgm:pt>
    <dgm:pt modelId="{2928DCC8-10FB-47F0-94A8-FA2566982F46}" type="pres">
      <dgm:prSet presAssocID="{3C571F08-A496-4236-AD3D-CD3624ACDB2D}" presName="circle" presStyleLbl="node1" presStyleIdx="0" presStyleCnt="1" custScaleX="129990" custScaleY="129992" custLinFactNeighborX="-50405" custLinFactNeighborY="76526"/>
      <dgm:spPr/>
      <dgm:t>
        <a:bodyPr/>
        <a:lstStyle/>
        <a:p>
          <a:endParaRPr lang="es-VE"/>
        </a:p>
      </dgm:t>
    </dgm:pt>
  </dgm:ptLst>
  <dgm:cxnLst>
    <dgm:cxn modelId="{1AA6B2D1-AAB4-4F60-BB8C-17B7A43C2987}" srcId="{D8EA5197-B1CC-44FA-95C2-54412B46AA3A}" destId="{3C571F08-A496-4236-AD3D-CD3624ACDB2D}" srcOrd="0" destOrd="0" parTransId="{133C0D04-6681-42A5-8CC8-00FE2C38F329}" sibTransId="{1166955B-95D1-46F3-B9B3-33C20168F336}"/>
    <dgm:cxn modelId="{D6B78A6A-3E87-40A2-A7C9-FED8F03A2395}" type="presOf" srcId="{08D51BA3-6E23-4A23-AE57-FAD42401CC3D}" destId="{462404A0-29D1-4955-9CFC-9806172C8C86}" srcOrd="1" destOrd="0" presId="urn:microsoft.com/office/officeart/2005/8/layout/hList9"/>
    <dgm:cxn modelId="{7B6BC53B-4D76-4E48-A8C0-FAF937767F4C}" type="presOf" srcId="{CD1BF664-3624-465A-B9F8-C5AA2DD9F0EE}" destId="{52928D96-AA26-4955-B954-45546DD177F9}" srcOrd="0" destOrd="0" presId="urn:microsoft.com/office/officeart/2005/8/layout/hList9"/>
    <dgm:cxn modelId="{C46FE203-32FF-4536-9CF9-21E7D7799C82}" srcId="{3C571F08-A496-4236-AD3D-CD3624ACDB2D}" destId="{08D51BA3-6E23-4A23-AE57-FAD42401CC3D}" srcOrd="1" destOrd="0" parTransId="{1ABB04C0-7889-4B4B-B6E7-18DCB35407E5}" sibTransId="{62CF18F5-8686-4C84-9B45-AB1CC6B73829}"/>
    <dgm:cxn modelId="{E8379ED2-743B-4349-8DA0-19DEEC08B287}" type="presOf" srcId="{CD1BF664-3624-465A-B9F8-C5AA2DD9F0EE}" destId="{25037141-DDFD-4582-9ACD-EF7A30CD4151}" srcOrd="1" destOrd="0" presId="urn:microsoft.com/office/officeart/2005/8/layout/hList9"/>
    <dgm:cxn modelId="{BF461AF7-C7EE-4A68-A9FA-8CB4C315CCE6}" type="presOf" srcId="{D8EA5197-B1CC-44FA-95C2-54412B46AA3A}" destId="{387B1491-F456-42A3-8C3B-6DE0F5E1AE29}" srcOrd="0" destOrd="0" presId="urn:microsoft.com/office/officeart/2005/8/layout/hList9"/>
    <dgm:cxn modelId="{2C2F255B-51EA-4D62-92A8-44B65305768C}" type="presOf" srcId="{08D51BA3-6E23-4A23-AE57-FAD42401CC3D}" destId="{9D437A81-B800-4085-9C15-0E17BAFC5882}" srcOrd="0" destOrd="0" presId="urn:microsoft.com/office/officeart/2005/8/layout/hList9"/>
    <dgm:cxn modelId="{CC29C72B-02A6-46EA-8109-BD7D6EAF3DAE}" srcId="{3C571F08-A496-4236-AD3D-CD3624ACDB2D}" destId="{CD1BF664-3624-465A-B9F8-C5AA2DD9F0EE}" srcOrd="0" destOrd="0" parTransId="{FC9A0F1E-0465-4CF3-B7B5-B976E7FFD930}" sibTransId="{63A4B03E-FCFE-49E9-9053-6CC38B059B28}"/>
    <dgm:cxn modelId="{E9E44EC1-9757-4FC5-AF47-0734F6127F9E}" type="presOf" srcId="{3C571F08-A496-4236-AD3D-CD3624ACDB2D}" destId="{2928DCC8-10FB-47F0-94A8-FA2566982F46}" srcOrd="0" destOrd="0" presId="urn:microsoft.com/office/officeart/2005/8/layout/hList9"/>
    <dgm:cxn modelId="{D8B0F96F-7148-42B5-8F39-27112C9ADF73}" type="presParOf" srcId="{387B1491-F456-42A3-8C3B-6DE0F5E1AE29}" destId="{65E829D7-F0BC-4F29-A6AE-D0C35C597EEC}" srcOrd="0" destOrd="0" presId="urn:microsoft.com/office/officeart/2005/8/layout/hList9"/>
    <dgm:cxn modelId="{F4A5C124-9C89-4ACA-9B4B-5C487127E9EF}" type="presParOf" srcId="{387B1491-F456-42A3-8C3B-6DE0F5E1AE29}" destId="{246E25FA-B65D-45FD-B309-D6F2A21E672C}" srcOrd="1" destOrd="0" presId="urn:microsoft.com/office/officeart/2005/8/layout/hList9"/>
    <dgm:cxn modelId="{12B464D9-100D-485C-9224-8AD7F25B55FD}" type="presParOf" srcId="{246E25FA-B65D-45FD-B309-D6F2A21E672C}" destId="{FDE1F9BB-97FF-4DF8-8F47-7EF097313842}" srcOrd="0" destOrd="0" presId="urn:microsoft.com/office/officeart/2005/8/layout/hList9"/>
    <dgm:cxn modelId="{66691D25-98C6-4A57-8132-6A017D1D83F8}" type="presParOf" srcId="{246E25FA-B65D-45FD-B309-D6F2A21E672C}" destId="{CD753C17-D55E-4EB3-92CF-ADB815CF7E87}" srcOrd="1" destOrd="0" presId="urn:microsoft.com/office/officeart/2005/8/layout/hList9"/>
    <dgm:cxn modelId="{495CBC45-9672-412D-8E2A-8FD1F9235789}" type="presParOf" srcId="{CD753C17-D55E-4EB3-92CF-ADB815CF7E87}" destId="{52928D96-AA26-4955-B954-45546DD177F9}" srcOrd="0" destOrd="0" presId="urn:microsoft.com/office/officeart/2005/8/layout/hList9"/>
    <dgm:cxn modelId="{FFB3E08E-23D6-4AD0-BDDD-B1907B5EA71D}" type="presParOf" srcId="{CD753C17-D55E-4EB3-92CF-ADB815CF7E87}" destId="{25037141-DDFD-4582-9ACD-EF7A30CD4151}" srcOrd="1" destOrd="0" presId="urn:microsoft.com/office/officeart/2005/8/layout/hList9"/>
    <dgm:cxn modelId="{1329D7B6-5107-464F-8343-D4AFFBC595C9}" type="presParOf" srcId="{246E25FA-B65D-45FD-B309-D6F2A21E672C}" destId="{886D67DD-FEFC-4727-8F4C-C50AA06BF353}" srcOrd="2" destOrd="0" presId="urn:microsoft.com/office/officeart/2005/8/layout/hList9"/>
    <dgm:cxn modelId="{9286885F-C033-43BD-AE4E-E94793DC3B0D}" type="presParOf" srcId="{886D67DD-FEFC-4727-8F4C-C50AA06BF353}" destId="{9D437A81-B800-4085-9C15-0E17BAFC5882}" srcOrd="0" destOrd="0" presId="urn:microsoft.com/office/officeart/2005/8/layout/hList9"/>
    <dgm:cxn modelId="{AC4C05C2-5CF0-4C0B-A13E-69D96D5B053C}" type="presParOf" srcId="{886D67DD-FEFC-4727-8F4C-C50AA06BF353}" destId="{462404A0-29D1-4955-9CFC-9806172C8C86}" srcOrd="1" destOrd="0" presId="urn:microsoft.com/office/officeart/2005/8/layout/hList9"/>
    <dgm:cxn modelId="{B6432E81-E581-4A61-B625-E182C6EC425A}" type="presParOf" srcId="{387B1491-F456-42A3-8C3B-6DE0F5E1AE29}" destId="{795C5C05-0BC0-4922-BA2D-E3D951B3A8E7}" srcOrd="2" destOrd="0" presId="urn:microsoft.com/office/officeart/2005/8/layout/hList9"/>
    <dgm:cxn modelId="{8589CB8A-D41F-4B63-8FBA-4AA200D4C2BC}" type="presParOf" srcId="{387B1491-F456-42A3-8C3B-6DE0F5E1AE29}" destId="{2928DCC8-10FB-47F0-94A8-FA2566982F46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EF5AA6-B3B1-486D-965D-2BA97591B87F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VE"/>
        </a:p>
      </dgm:t>
    </dgm:pt>
    <dgm:pt modelId="{B6C2BF17-ECF1-4990-9A8C-D175A18EA9CE}">
      <dgm:prSet phldrT="[Text]"/>
      <dgm:spPr>
        <a:ln>
          <a:solidFill>
            <a:schemeClr val="tx2">
              <a:lumMod val="75000"/>
              <a:alpha val="90000"/>
            </a:schemeClr>
          </a:solidFill>
        </a:ln>
      </dgm:spPr>
      <dgm:t>
        <a:bodyPr/>
        <a:lstStyle/>
        <a:p>
          <a:r>
            <a:rPr lang="es-VE" dirty="0" smtClean="0">
              <a:solidFill>
                <a:schemeClr val="tx2"/>
              </a:solidFill>
            </a:rPr>
            <a:t>Henrique Capriles</a:t>
          </a:r>
          <a:endParaRPr lang="es-VE" dirty="0">
            <a:solidFill>
              <a:schemeClr val="tx2"/>
            </a:solidFill>
          </a:endParaRPr>
        </a:p>
      </dgm:t>
    </dgm:pt>
    <dgm:pt modelId="{FC2A8AE2-C986-4DF7-95E1-7E983A17E1F5}" type="parTrans" cxnId="{D12A83EE-26BB-4CBF-A6E0-EB4E1DF2D40F}">
      <dgm:prSet/>
      <dgm:spPr/>
      <dgm:t>
        <a:bodyPr/>
        <a:lstStyle/>
        <a:p>
          <a:endParaRPr lang="es-VE"/>
        </a:p>
      </dgm:t>
    </dgm:pt>
    <dgm:pt modelId="{4018E330-B81D-4EF6-9EE6-03DDD6E3D3A5}" type="sibTrans" cxnId="{D12A83EE-26BB-4CBF-A6E0-EB4E1DF2D40F}">
      <dgm:prSet/>
      <dgm:spPr/>
      <dgm:t>
        <a:bodyPr/>
        <a:lstStyle/>
        <a:p>
          <a:endParaRPr lang="es-VE"/>
        </a:p>
      </dgm:t>
    </dgm:pt>
    <dgm:pt modelId="{49D3BF0F-8525-411B-92C5-4DD525B56FB0}">
      <dgm:prSet phldrT="[Text]"/>
      <dgm:spPr>
        <a:solidFill>
          <a:schemeClr val="accent1">
            <a:lumMod val="60000"/>
            <a:lumOff val="40000"/>
          </a:schemeClr>
        </a:solidFill>
        <a:ln>
          <a:noFill/>
        </a:ln>
      </dgm:spPr>
      <dgm:t>
        <a:bodyPr/>
        <a:lstStyle/>
        <a:p>
          <a:r>
            <a:rPr lang="es-VE" dirty="0" smtClean="0">
              <a:solidFill>
                <a:schemeClr val="tx2">
                  <a:lumMod val="75000"/>
                </a:schemeClr>
              </a:solidFill>
            </a:rPr>
            <a:t>3 minutes (CNE)</a:t>
          </a:r>
          <a:endParaRPr lang="es-VE" dirty="0">
            <a:solidFill>
              <a:schemeClr val="tx2">
                <a:lumMod val="75000"/>
              </a:schemeClr>
            </a:solidFill>
          </a:endParaRPr>
        </a:p>
      </dgm:t>
    </dgm:pt>
    <dgm:pt modelId="{4AAD3917-4450-4E65-99C1-5B2FBF64BE65}" type="parTrans" cxnId="{1D27F508-83D1-4003-9E37-4D6B2D95ECA3}">
      <dgm:prSet/>
      <dgm:spPr/>
      <dgm:t>
        <a:bodyPr/>
        <a:lstStyle/>
        <a:p>
          <a:endParaRPr lang="es-VE"/>
        </a:p>
      </dgm:t>
    </dgm:pt>
    <dgm:pt modelId="{7D90442F-FBCA-4358-87E4-1EC98F16394B}" type="sibTrans" cxnId="{1D27F508-83D1-4003-9E37-4D6B2D95ECA3}">
      <dgm:prSet/>
      <dgm:spPr/>
      <dgm:t>
        <a:bodyPr/>
        <a:lstStyle/>
        <a:p>
          <a:endParaRPr lang="es-VE"/>
        </a:p>
      </dgm:t>
    </dgm:pt>
    <dgm:pt modelId="{4C90C801-329E-4BBB-AC93-EC8D237E6789}">
      <dgm:prSet phldrT="[Text]"/>
      <dgm:spPr>
        <a:solidFill>
          <a:schemeClr val="accent2">
            <a:lumMod val="40000"/>
            <a:lumOff val="60000"/>
            <a:alpha val="90000"/>
          </a:schemeClr>
        </a:solidFill>
        <a:ln>
          <a:solidFill>
            <a:schemeClr val="accent2">
              <a:lumMod val="75000"/>
              <a:alpha val="90000"/>
            </a:schemeClr>
          </a:solidFill>
        </a:ln>
      </dgm:spPr>
      <dgm:t>
        <a:bodyPr/>
        <a:lstStyle/>
        <a:p>
          <a:r>
            <a:rPr lang="es-VE" dirty="0" smtClean="0">
              <a:solidFill>
                <a:schemeClr val="accent2">
                  <a:lumMod val="75000"/>
                </a:schemeClr>
              </a:solidFill>
            </a:rPr>
            <a:t>Hugo Chávez</a:t>
          </a:r>
          <a:endParaRPr lang="es-VE" dirty="0">
            <a:solidFill>
              <a:schemeClr val="accent2">
                <a:lumMod val="75000"/>
              </a:schemeClr>
            </a:solidFill>
          </a:endParaRPr>
        </a:p>
      </dgm:t>
    </dgm:pt>
    <dgm:pt modelId="{5BEE254B-3B55-437D-8BFD-349B046273FC}" type="parTrans" cxnId="{0450DFED-9149-4CFE-AA67-652C56D2032F}">
      <dgm:prSet/>
      <dgm:spPr/>
      <dgm:t>
        <a:bodyPr/>
        <a:lstStyle/>
        <a:p>
          <a:endParaRPr lang="es-VE"/>
        </a:p>
      </dgm:t>
    </dgm:pt>
    <dgm:pt modelId="{17028A5A-B0A9-4AE1-A1B9-FC8CFB0720AE}" type="sibTrans" cxnId="{0450DFED-9149-4CFE-AA67-652C56D2032F}">
      <dgm:prSet/>
      <dgm:spPr/>
      <dgm:t>
        <a:bodyPr/>
        <a:lstStyle/>
        <a:p>
          <a:endParaRPr lang="es-VE"/>
        </a:p>
      </dgm:t>
    </dgm:pt>
    <dgm:pt modelId="{AA6AC550-EEF5-4ACC-B447-11D7815F133F}">
      <dgm:prSet phldrT="[Text]"/>
      <dgm:spPr>
        <a:solidFill>
          <a:schemeClr val="accent2">
            <a:lumMod val="60000"/>
            <a:lumOff val="40000"/>
          </a:schemeClr>
        </a:solidFill>
        <a:ln>
          <a:noFill/>
        </a:ln>
      </dgm:spPr>
      <dgm:t>
        <a:bodyPr/>
        <a:lstStyle/>
        <a:p>
          <a:r>
            <a:rPr lang="es-VE" dirty="0" smtClean="0">
              <a:solidFill>
                <a:schemeClr val="accent2">
                  <a:lumMod val="75000"/>
                </a:schemeClr>
              </a:solidFill>
            </a:rPr>
            <a:t>3 minutes (mandated by CNE)</a:t>
          </a:r>
          <a:endParaRPr lang="es-VE" dirty="0">
            <a:solidFill>
              <a:schemeClr val="accent2">
                <a:lumMod val="75000"/>
              </a:schemeClr>
            </a:solidFill>
          </a:endParaRPr>
        </a:p>
      </dgm:t>
    </dgm:pt>
    <dgm:pt modelId="{CB03FE90-21E2-4497-AFEE-E5A632E5B0F3}" type="parTrans" cxnId="{5043AED1-9377-415D-AACD-C92F7E6E2175}">
      <dgm:prSet/>
      <dgm:spPr/>
      <dgm:t>
        <a:bodyPr/>
        <a:lstStyle/>
        <a:p>
          <a:endParaRPr lang="es-VE"/>
        </a:p>
      </dgm:t>
    </dgm:pt>
    <dgm:pt modelId="{58EC9DFB-4419-4674-B703-19ED2DA50684}" type="sibTrans" cxnId="{5043AED1-9377-415D-AACD-C92F7E6E2175}">
      <dgm:prSet/>
      <dgm:spPr/>
      <dgm:t>
        <a:bodyPr/>
        <a:lstStyle/>
        <a:p>
          <a:endParaRPr lang="es-VE"/>
        </a:p>
      </dgm:t>
    </dgm:pt>
    <dgm:pt modelId="{516279FC-9201-4321-B333-A0A2758411AF}">
      <dgm:prSet phldrT="[Text]"/>
      <dgm:spPr>
        <a:solidFill>
          <a:schemeClr val="accent2">
            <a:lumMod val="60000"/>
            <a:lumOff val="40000"/>
          </a:schemeClr>
        </a:solidFill>
        <a:ln>
          <a:noFill/>
        </a:ln>
      </dgm:spPr>
      <dgm:t>
        <a:bodyPr/>
        <a:lstStyle/>
        <a:p>
          <a:r>
            <a:rPr lang="es-VE" dirty="0" smtClean="0">
              <a:solidFill>
                <a:schemeClr val="accent2">
                  <a:lumMod val="75000"/>
                </a:schemeClr>
              </a:solidFill>
            </a:rPr>
            <a:t>10 minutes (mandated by Ley Resorte)</a:t>
          </a:r>
          <a:endParaRPr lang="es-VE" dirty="0">
            <a:solidFill>
              <a:schemeClr val="accent2">
                <a:lumMod val="75000"/>
              </a:schemeClr>
            </a:solidFill>
          </a:endParaRPr>
        </a:p>
      </dgm:t>
    </dgm:pt>
    <dgm:pt modelId="{27AAA3A8-5DE6-40C7-9845-B3DBF5D894C0}" type="parTrans" cxnId="{D4E4B5BD-BE6D-4B00-9621-3090EA1A9678}">
      <dgm:prSet/>
      <dgm:spPr/>
      <dgm:t>
        <a:bodyPr/>
        <a:lstStyle/>
        <a:p>
          <a:endParaRPr lang="es-VE"/>
        </a:p>
      </dgm:t>
    </dgm:pt>
    <dgm:pt modelId="{83E4B644-3F17-4A7E-BE8A-33028511FED4}" type="sibTrans" cxnId="{D4E4B5BD-BE6D-4B00-9621-3090EA1A9678}">
      <dgm:prSet/>
      <dgm:spPr/>
      <dgm:t>
        <a:bodyPr/>
        <a:lstStyle/>
        <a:p>
          <a:endParaRPr lang="es-VE"/>
        </a:p>
      </dgm:t>
    </dgm:pt>
    <dgm:pt modelId="{9E06B05C-A43F-4DE4-973A-5E8180BB3C40}">
      <dgm:prSet phldrT="[Text]"/>
      <dgm:spPr>
        <a:solidFill>
          <a:schemeClr val="accent2">
            <a:lumMod val="60000"/>
            <a:lumOff val="40000"/>
          </a:schemeClr>
        </a:solidFill>
        <a:ln>
          <a:noFill/>
        </a:ln>
      </dgm:spPr>
      <dgm:t>
        <a:bodyPr/>
        <a:lstStyle/>
        <a:p>
          <a:r>
            <a:rPr lang="es-VE" dirty="0" smtClean="0">
              <a:solidFill>
                <a:schemeClr val="accent2">
                  <a:lumMod val="75000"/>
                </a:schemeClr>
              </a:solidFill>
            </a:rPr>
            <a:t>38 minutes (“cadenas”)</a:t>
          </a:r>
          <a:endParaRPr lang="es-VE" dirty="0">
            <a:solidFill>
              <a:schemeClr val="accent2">
                <a:lumMod val="75000"/>
              </a:schemeClr>
            </a:solidFill>
          </a:endParaRPr>
        </a:p>
      </dgm:t>
    </dgm:pt>
    <dgm:pt modelId="{000EDB38-EB2F-4193-8D88-2334267FDC73}" type="parTrans" cxnId="{254D4C3A-21ED-47F0-BAD4-2A63D07198F7}">
      <dgm:prSet/>
      <dgm:spPr/>
      <dgm:t>
        <a:bodyPr/>
        <a:lstStyle/>
        <a:p>
          <a:endParaRPr lang="es-VE"/>
        </a:p>
      </dgm:t>
    </dgm:pt>
    <dgm:pt modelId="{DAC99A31-B811-45F9-930C-E788AF05F685}" type="sibTrans" cxnId="{254D4C3A-21ED-47F0-BAD4-2A63D07198F7}">
      <dgm:prSet/>
      <dgm:spPr/>
      <dgm:t>
        <a:bodyPr/>
        <a:lstStyle/>
        <a:p>
          <a:endParaRPr lang="es-VE"/>
        </a:p>
      </dgm:t>
    </dgm:pt>
    <dgm:pt modelId="{47608184-2382-46CC-BCEB-707C2779D17C}" type="pres">
      <dgm:prSet presAssocID="{85EF5AA6-B3B1-486D-965D-2BA97591B87F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97D01BC-ADDD-4B8E-86BF-48A970EC9C47}" type="pres">
      <dgm:prSet presAssocID="{85EF5AA6-B3B1-486D-965D-2BA97591B87F}" presName="dummyMaxCanvas" presStyleCnt="0"/>
      <dgm:spPr/>
    </dgm:pt>
    <dgm:pt modelId="{A0411039-D9CE-4209-875B-2647A88ABB2F}" type="pres">
      <dgm:prSet presAssocID="{85EF5AA6-B3B1-486D-965D-2BA97591B87F}" presName="parentComposite" presStyleCnt="0"/>
      <dgm:spPr/>
    </dgm:pt>
    <dgm:pt modelId="{803FFBB3-BFD2-4660-ADA9-2C3C63F15D91}" type="pres">
      <dgm:prSet presAssocID="{85EF5AA6-B3B1-486D-965D-2BA97591B87F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41A937DB-B37A-487C-93B1-2D9DCA87A178}" type="pres">
      <dgm:prSet presAssocID="{85EF5AA6-B3B1-486D-965D-2BA97591B87F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es-VE"/>
        </a:p>
      </dgm:t>
    </dgm:pt>
    <dgm:pt modelId="{00C65419-BFCB-4420-9786-C9EA09C3A778}" type="pres">
      <dgm:prSet presAssocID="{85EF5AA6-B3B1-486D-965D-2BA97591B87F}" presName="childrenComposite" presStyleCnt="0"/>
      <dgm:spPr/>
    </dgm:pt>
    <dgm:pt modelId="{901EC5CE-7FD2-4487-8E82-6DA3F168CCDF}" type="pres">
      <dgm:prSet presAssocID="{85EF5AA6-B3B1-486D-965D-2BA97591B87F}" presName="dummyMaxCanvas_ChildArea" presStyleCnt="0"/>
      <dgm:spPr/>
    </dgm:pt>
    <dgm:pt modelId="{1CC696E0-DA0A-488D-9B95-C69FA4179553}" type="pres">
      <dgm:prSet presAssocID="{85EF5AA6-B3B1-486D-965D-2BA97591B87F}" presName="fulcrum" presStyleLbl="alignAccFollowNode1" presStyleIdx="2" presStyleCnt="4"/>
      <dgm:spPr>
        <a:solidFill>
          <a:schemeClr val="tx1">
            <a:lumMod val="50000"/>
            <a:lumOff val="50000"/>
            <a:alpha val="90000"/>
          </a:schemeClr>
        </a:solidFill>
        <a:ln>
          <a:solidFill>
            <a:schemeClr val="tx1">
              <a:lumMod val="85000"/>
              <a:lumOff val="15000"/>
              <a:alpha val="90000"/>
            </a:schemeClr>
          </a:solidFill>
        </a:ln>
      </dgm:spPr>
    </dgm:pt>
    <dgm:pt modelId="{A94BBDF7-5155-43FC-84E8-093A9E7199A7}" type="pres">
      <dgm:prSet presAssocID="{85EF5AA6-B3B1-486D-965D-2BA97591B87F}" presName="balance_13" presStyleLbl="alignAccFollowNode1" presStyleIdx="3" presStyleCnt="4">
        <dgm:presLayoutVars>
          <dgm:bulletEnabled val="1"/>
        </dgm:presLayoutVars>
      </dgm:prSet>
      <dgm:spPr>
        <a:solidFill>
          <a:schemeClr val="tx1">
            <a:lumMod val="50000"/>
            <a:lumOff val="50000"/>
            <a:alpha val="90000"/>
          </a:schemeClr>
        </a:solidFill>
        <a:ln>
          <a:solidFill>
            <a:schemeClr val="tx1">
              <a:lumMod val="85000"/>
              <a:lumOff val="15000"/>
              <a:alpha val="90000"/>
            </a:schemeClr>
          </a:solidFill>
        </a:ln>
      </dgm:spPr>
    </dgm:pt>
    <dgm:pt modelId="{2405F6A5-970A-423B-BB95-38C1B54B0D96}" type="pres">
      <dgm:prSet presAssocID="{85EF5AA6-B3B1-486D-965D-2BA97591B87F}" presName="right_13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7A9AA4-FD9A-48C9-9236-02E2C5097F2A}" type="pres">
      <dgm:prSet presAssocID="{85EF5AA6-B3B1-486D-965D-2BA97591B87F}" presName="right_13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9FA8CC-D66B-4F99-B673-507E898C8D49}" type="pres">
      <dgm:prSet presAssocID="{85EF5AA6-B3B1-486D-965D-2BA97591B87F}" presName="right_13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E1555E68-5229-44EB-AD1A-BA3B7B6ED238}" type="pres">
      <dgm:prSet presAssocID="{85EF5AA6-B3B1-486D-965D-2BA97591B87F}" presName="left_13_1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27F508-83D1-4003-9E37-4D6B2D95ECA3}" srcId="{B6C2BF17-ECF1-4990-9A8C-D175A18EA9CE}" destId="{49D3BF0F-8525-411B-92C5-4DD525B56FB0}" srcOrd="0" destOrd="0" parTransId="{4AAD3917-4450-4E65-99C1-5B2FBF64BE65}" sibTransId="{7D90442F-FBCA-4358-87E4-1EC98F16394B}"/>
    <dgm:cxn modelId="{55B54D45-81E9-442D-8AAE-01BFABC5E0ED}" type="presOf" srcId="{4C90C801-329E-4BBB-AC93-EC8D237E6789}" destId="{41A937DB-B37A-487C-93B1-2D9DCA87A178}" srcOrd="0" destOrd="0" presId="urn:microsoft.com/office/officeart/2005/8/layout/balance1"/>
    <dgm:cxn modelId="{254D4C3A-21ED-47F0-BAD4-2A63D07198F7}" srcId="{4C90C801-329E-4BBB-AC93-EC8D237E6789}" destId="{9E06B05C-A43F-4DE4-973A-5E8180BB3C40}" srcOrd="2" destOrd="0" parTransId="{000EDB38-EB2F-4193-8D88-2334267FDC73}" sibTransId="{DAC99A31-B811-45F9-930C-E788AF05F685}"/>
    <dgm:cxn modelId="{5043AED1-9377-415D-AACD-C92F7E6E2175}" srcId="{4C90C801-329E-4BBB-AC93-EC8D237E6789}" destId="{AA6AC550-EEF5-4ACC-B447-11D7815F133F}" srcOrd="0" destOrd="0" parTransId="{CB03FE90-21E2-4497-AFEE-E5A632E5B0F3}" sibTransId="{58EC9DFB-4419-4674-B703-19ED2DA50684}"/>
    <dgm:cxn modelId="{9B938F87-6B5D-4374-9753-32B9AF078E23}" type="presOf" srcId="{B6C2BF17-ECF1-4990-9A8C-D175A18EA9CE}" destId="{803FFBB3-BFD2-4660-ADA9-2C3C63F15D91}" srcOrd="0" destOrd="0" presId="urn:microsoft.com/office/officeart/2005/8/layout/balance1"/>
    <dgm:cxn modelId="{B969A3F4-3BDE-4082-9E66-AE58E2AA6B4E}" type="presOf" srcId="{49D3BF0F-8525-411B-92C5-4DD525B56FB0}" destId="{E1555E68-5229-44EB-AD1A-BA3B7B6ED238}" srcOrd="0" destOrd="0" presId="urn:microsoft.com/office/officeart/2005/8/layout/balance1"/>
    <dgm:cxn modelId="{D12A83EE-26BB-4CBF-A6E0-EB4E1DF2D40F}" srcId="{85EF5AA6-B3B1-486D-965D-2BA97591B87F}" destId="{B6C2BF17-ECF1-4990-9A8C-D175A18EA9CE}" srcOrd="0" destOrd="0" parTransId="{FC2A8AE2-C986-4DF7-95E1-7E983A17E1F5}" sibTransId="{4018E330-B81D-4EF6-9EE6-03DDD6E3D3A5}"/>
    <dgm:cxn modelId="{9C8C187A-41E6-47C5-AC8A-C472B4E1414C}" type="presOf" srcId="{516279FC-9201-4321-B333-A0A2758411AF}" destId="{1C7A9AA4-FD9A-48C9-9236-02E2C5097F2A}" srcOrd="0" destOrd="0" presId="urn:microsoft.com/office/officeart/2005/8/layout/balance1"/>
    <dgm:cxn modelId="{D4E4B5BD-BE6D-4B00-9621-3090EA1A9678}" srcId="{4C90C801-329E-4BBB-AC93-EC8D237E6789}" destId="{516279FC-9201-4321-B333-A0A2758411AF}" srcOrd="1" destOrd="0" parTransId="{27AAA3A8-5DE6-40C7-9845-B3DBF5D894C0}" sibTransId="{83E4B644-3F17-4A7E-BE8A-33028511FED4}"/>
    <dgm:cxn modelId="{50A4690E-7FD0-46C8-9F62-664EC964D97E}" type="presOf" srcId="{85EF5AA6-B3B1-486D-965D-2BA97591B87F}" destId="{47608184-2382-46CC-BCEB-707C2779D17C}" srcOrd="0" destOrd="0" presId="urn:microsoft.com/office/officeart/2005/8/layout/balance1"/>
    <dgm:cxn modelId="{1765BCC0-2EB2-418F-AEA1-DE35F253BA48}" type="presOf" srcId="{9E06B05C-A43F-4DE4-973A-5E8180BB3C40}" destId="{E69FA8CC-D66B-4F99-B673-507E898C8D49}" srcOrd="0" destOrd="0" presId="urn:microsoft.com/office/officeart/2005/8/layout/balance1"/>
    <dgm:cxn modelId="{0450DFED-9149-4CFE-AA67-652C56D2032F}" srcId="{85EF5AA6-B3B1-486D-965D-2BA97591B87F}" destId="{4C90C801-329E-4BBB-AC93-EC8D237E6789}" srcOrd="1" destOrd="0" parTransId="{5BEE254B-3B55-437D-8BFD-349B046273FC}" sibTransId="{17028A5A-B0A9-4AE1-A1B9-FC8CFB0720AE}"/>
    <dgm:cxn modelId="{FE5BE364-3902-4A85-8AC9-8A37F56B3649}" type="presOf" srcId="{AA6AC550-EEF5-4ACC-B447-11D7815F133F}" destId="{2405F6A5-970A-423B-BB95-38C1B54B0D96}" srcOrd="0" destOrd="0" presId="urn:microsoft.com/office/officeart/2005/8/layout/balance1"/>
    <dgm:cxn modelId="{06BBC123-4AE4-4B14-9D86-931B0081C56C}" type="presParOf" srcId="{47608184-2382-46CC-BCEB-707C2779D17C}" destId="{697D01BC-ADDD-4B8E-86BF-48A970EC9C47}" srcOrd="0" destOrd="0" presId="urn:microsoft.com/office/officeart/2005/8/layout/balance1"/>
    <dgm:cxn modelId="{B4339CAA-86B8-4C44-95B5-91D7BA2A3A4D}" type="presParOf" srcId="{47608184-2382-46CC-BCEB-707C2779D17C}" destId="{A0411039-D9CE-4209-875B-2647A88ABB2F}" srcOrd="1" destOrd="0" presId="urn:microsoft.com/office/officeart/2005/8/layout/balance1"/>
    <dgm:cxn modelId="{5491AC31-6489-4B80-8061-9B360B0F0452}" type="presParOf" srcId="{A0411039-D9CE-4209-875B-2647A88ABB2F}" destId="{803FFBB3-BFD2-4660-ADA9-2C3C63F15D91}" srcOrd="0" destOrd="0" presId="urn:microsoft.com/office/officeart/2005/8/layout/balance1"/>
    <dgm:cxn modelId="{7D6FBD68-48B4-421F-A49B-E2A865F8F19A}" type="presParOf" srcId="{A0411039-D9CE-4209-875B-2647A88ABB2F}" destId="{41A937DB-B37A-487C-93B1-2D9DCA87A178}" srcOrd="1" destOrd="0" presId="urn:microsoft.com/office/officeart/2005/8/layout/balance1"/>
    <dgm:cxn modelId="{A109A3E7-3359-44F2-8573-381908C2E5F7}" type="presParOf" srcId="{47608184-2382-46CC-BCEB-707C2779D17C}" destId="{00C65419-BFCB-4420-9786-C9EA09C3A778}" srcOrd="2" destOrd="0" presId="urn:microsoft.com/office/officeart/2005/8/layout/balance1"/>
    <dgm:cxn modelId="{6A253A36-E102-48EB-AADB-2C5E51BAE452}" type="presParOf" srcId="{00C65419-BFCB-4420-9786-C9EA09C3A778}" destId="{901EC5CE-7FD2-4487-8E82-6DA3F168CCDF}" srcOrd="0" destOrd="0" presId="urn:microsoft.com/office/officeart/2005/8/layout/balance1"/>
    <dgm:cxn modelId="{819221B0-C6C0-4623-87FE-BAA311C36C9F}" type="presParOf" srcId="{00C65419-BFCB-4420-9786-C9EA09C3A778}" destId="{1CC696E0-DA0A-488D-9B95-C69FA4179553}" srcOrd="1" destOrd="0" presId="urn:microsoft.com/office/officeart/2005/8/layout/balance1"/>
    <dgm:cxn modelId="{955D6C55-8865-44AB-9B3B-B905F0F06936}" type="presParOf" srcId="{00C65419-BFCB-4420-9786-C9EA09C3A778}" destId="{A94BBDF7-5155-43FC-84E8-093A9E7199A7}" srcOrd="2" destOrd="0" presId="urn:microsoft.com/office/officeart/2005/8/layout/balance1"/>
    <dgm:cxn modelId="{85BCF4C2-FC9C-4456-B7C6-4A136636FDC9}" type="presParOf" srcId="{00C65419-BFCB-4420-9786-C9EA09C3A778}" destId="{2405F6A5-970A-423B-BB95-38C1B54B0D96}" srcOrd="3" destOrd="0" presId="urn:microsoft.com/office/officeart/2005/8/layout/balance1"/>
    <dgm:cxn modelId="{D5350AB6-EB76-41ED-99B9-A41F7B26FCD3}" type="presParOf" srcId="{00C65419-BFCB-4420-9786-C9EA09C3A778}" destId="{1C7A9AA4-FD9A-48C9-9236-02E2C5097F2A}" srcOrd="4" destOrd="0" presId="urn:microsoft.com/office/officeart/2005/8/layout/balance1"/>
    <dgm:cxn modelId="{934B19FE-92DD-4A78-9149-35B442A135FD}" type="presParOf" srcId="{00C65419-BFCB-4420-9786-C9EA09C3A778}" destId="{E69FA8CC-D66B-4F99-B673-507E898C8D49}" srcOrd="5" destOrd="0" presId="urn:microsoft.com/office/officeart/2005/8/layout/balance1"/>
    <dgm:cxn modelId="{70C5CA5A-2656-44F1-A1FD-25EBDACD5BBF}" type="presParOf" srcId="{00C65419-BFCB-4420-9786-C9EA09C3A778}" destId="{E1555E68-5229-44EB-AD1A-BA3B7B6ED238}" srcOrd="6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8EA5197-B1CC-44FA-95C2-54412B46AA3A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VE"/>
        </a:p>
      </dgm:t>
    </dgm:pt>
    <dgm:pt modelId="{3C571F08-A496-4236-AD3D-CD3624ACDB2D}">
      <dgm:prSet phldrT="[Texto]"/>
      <dgm:spPr/>
      <dgm:t>
        <a:bodyPr/>
        <a:lstStyle/>
        <a:p>
          <a:r>
            <a:rPr lang="es-VE" b="1" dirty="0" smtClean="0"/>
            <a:t>2013 Presidential Election</a:t>
          </a:r>
          <a:endParaRPr lang="es-VE" b="1" dirty="0"/>
        </a:p>
      </dgm:t>
    </dgm:pt>
    <dgm:pt modelId="{133C0D04-6681-42A5-8CC8-00FE2C38F329}" type="parTrans" cxnId="{1AA6B2D1-AAB4-4F60-BB8C-17B7A43C2987}">
      <dgm:prSet/>
      <dgm:spPr/>
      <dgm:t>
        <a:bodyPr/>
        <a:lstStyle/>
        <a:p>
          <a:endParaRPr lang="es-VE"/>
        </a:p>
      </dgm:t>
    </dgm:pt>
    <dgm:pt modelId="{1166955B-95D1-46F3-B9B3-33C20168F336}" type="sibTrans" cxnId="{1AA6B2D1-AAB4-4F60-BB8C-17B7A43C2987}">
      <dgm:prSet/>
      <dgm:spPr/>
      <dgm:t>
        <a:bodyPr/>
        <a:lstStyle/>
        <a:p>
          <a:endParaRPr lang="es-VE"/>
        </a:p>
      </dgm:t>
    </dgm:pt>
    <dgm:pt modelId="{08D51BA3-6E23-4A23-AE57-FAD42401CC3D}">
      <dgm:prSet phldrT="[Texto]" custT="1"/>
      <dgm:spPr/>
      <dgm:t>
        <a:bodyPr/>
        <a:lstStyle/>
        <a:p>
          <a:r>
            <a:rPr lang="es-VE" sz="1600" b="1" dirty="0" smtClean="0">
              <a:solidFill>
                <a:schemeClr val="tx1"/>
              </a:solidFill>
            </a:rPr>
            <a:t>79.68% </a:t>
          </a:r>
          <a:r>
            <a:rPr lang="es-VE" sz="1600" b="1" dirty="0" err="1" smtClean="0"/>
            <a:t>voter</a:t>
          </a:r>
          <a:r>
            <a:rPr lang="es-VE" sz="1600" b="1" dirty="0" smtClean="0"/>
            <a:t> </a:t>
          </a:r>
          <a:r>
            <a:rPr lang="es-VE" sz="1600" b="1" dirty="0" err="1" smtClean="0"/>
            <a:t>participation</a:t>
          </a:r>
          <a:endParaRPr lang="es-VE" sz="1600" b="1" dirty="0"/>
        </a:p>
      </dgm:t>
    </dgm:pt>
    <dgm:pt modelId="{1ABB04C0-7889-4B4B-B6E7-18DCB35407E5}" type="parTrans" cxnId="{C46FE203-32FF-4536-9CF9-21E7D7799C82}">
      <dgm:prSet/>
      <dgm:spPr/>
      <dgm:t>
        <a:bodyPr/>
        <a:lstStyle/>
        <a:p>
          <a:endParaRPr lang="es-VE"/>
        </a:p>
      </dgm:t>
    </dgm:pt>
    <dgm:pt modelId="{62CF18F5-8686-4C84-9B45-AB1CC6B73829}" type="sibTrans" cxnId="{C46FE203-32FF-4536-9CF9-21E7D7799C82}">
      <dgm:prSet/>
      <dgm:spPr/>
      <dgm:t>
        <a:bodyPr/>
        <a:lstStyle/>
        <a:p>
          <a:endParaRPr lang="es-VE"/>
        </a:p>
      </dgm:t>
    </dgm:pt>
    <dgm:pt modelId="{CD1BF664-3624-465A-B9F8-C5AA2DD9F0EE}">
      <dgm:prSet phldrT="[Texto]" custT="1"/>
      <dgm:spPr/>
      <dgm:t>
        <a:bodyPr/>
        <a:lstStyle/>
        <a:p>
          <a:r>
            <a:rPr lang="es-VE" sz="1800" b="1" i="0" dirty="0" smtClean="0">
              <a:solidFill>
                <a:schemeClr val="tx1"/>
              </a:solidFill>
            </a:rPr>
            <a:t>14,854,477</a:t>
          </a:r>
          <a:r>
            <a:rPr lang="es-VE" sz="1800" b="1" dirty="0" smtClean="0">
              <a:solidFill>
                <a:schemeClr val="tx1"/>
              </a:solidFill>
            </a:rPr>
            <a:t> votes</a:t>
          </a:r>
          <a:endParaRPr lang="es-VE" sz="1800" b="1" dirty="0">
            <a:solidFill>
              <a:schemeClr val="tx1"/>
            </a:solidFill>
          </a:endParaRPr>
        </a:p>
      </dgm:t>
    </dgm:pt>
    <dgm:pt modelId="{FC9A0F1E-0465-4CF3-B7B5-B976E7FFD930}" type="parTrans" cxnId="{CC29C72B-02A6-46EA-8109-BD7D6EAF3DAE}">
      <dgm:prSet/>
      <dgm:spPr/>
      <dgm:t>
        <a:bodyPr/>
        <a:lstStyle/>
        <a:p>
          <a:endParaRPr lang="es-VE"/>
        </a:p>
      </dgm:t>
    </dgm:pt>
    <dgm:pt modelId="{63A4B03E-FCFE-49E9-9053-6CC38B059B28}" type="sibTrans" cxnId="{CC29C72B-02A6-46EA-8109-BD7D6EAF3DAE}">
      <dgm:prSet/>
      <dgm:spPr/>
      <dgm:t>
        <a:bodyPr/>
        <a:lstStyle/>
        <a:p>
          <a:endParaRPr lang="es-VE"/>
        </a:p>
      </dgm:t>
    </dgm:pt>
    <dgm:pt modelId="{387B1491-F456-42A3-8C3B-6DE0F5E1AE29}" type="pres">
      <dgm:prSet presAssocID="{D8EA5197-B1CC-44FA-95C2-54412B46AA3A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VE"/>
        </a:p>
      </dgm:t>
    </dgm:pt>
    <dgm:pt modelId="{65E829D7-F0BC-4F29-A6AE-D0C35C597EEC}" type="pres">
      <dgm:prSet presAssocID="{3C571F08-A496-4236-AD3D-CD3624ACDB2D}" presName="posSpace" presStyleCnt="0"/>
      <dgm:spPr/>
    </dgm:pt>
    <dgm:pt modelId="{246E25FA-B65D-45FD-B309-D6F2A21E672C}" type="pres">
      <dgm:prSet presAssocID="{3C571F08-A496-4236-AD3D-CD3624ACDB2D}" presName="vertFlow" presStyleCnt="0"/>
      <dgm:spPr/>
    </dgm:pt>
    <dgm:pt modelId="{FDE1F9BB-97FF-4DF8-8F47-7EF097313842}" type="pres">
      <dgm:prSet presAssocID="{3C571F08-A496-4236-AD3D-CD3624ACDB2D}" presName="topSpace" presStyleCnt="0"/>
      <dgm:spPr/>
    </dgm:pt>
    <dgm:pt modelId="{CD753C17-D55E-4EB3-92CF-ADB815CF7E87}" type="pres">
      <dgm:prSet presAssocID="{3C571F08-A496-4236-AD3D-CD3624ACDB2D}" presName="firstComp" presStyleCnt="0"/>
      <dgm:spPr/>
    </dgm:pt>
    <dgm:pt modelId="{52928D96-AA26-4955-B954-45546DD177F9}" type="pres">
      <dgm:prSet presAssocID="{3C571F08-A496-4236-AD3D-CD3624ACDB2D}" presName="firstChild" presStyleLbl="bgAccFollowNode1" presStyleIdx="0" presStyleCnt="2" custScaleX="129435" custLinFactNeighborX="-1404" custLinFactNeighborY="-1805"/>
      <dgm:spPr/>
      <dgm:t>
        <a:bodyPr/>
        <a:lstStyle/>
        <a:p>
          <a:endParaRPr lang="es-VE"/>
        </a:p>
      </dgm:t>
    </dgm:pt>
    <dgm:pt modelId="{25037141-DDFD-4582-9ACD-EF7A30CD4151}" type="pres">
      <dgm:prSet presAssocID="{3C571F08-A496-4236-AD3D-CD3624ACDB2D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886D67DD-FEFC-4727-8F4C-C50AA06BF353}" type="pres">
      <dgm:prSet presAssocID="{08D51BA3-6E23-4A23-AE57-FAD42401CC3D}" presName="comp" presStyleCnt="0"/>
      <dgm:spPr/>
    </dgm:pt>
    <dgm:pt modelId="{9D437A81-B800-4085-9C15-0E17BAFC5882}" type="pres">
      <dgm:prSet presAssocID="{08D51BA3-6E23-4A23-AE57-FAD42401CC3D}" presName="child" presStyleLbl="bgAccFollowNode1" presStyleIdx="1" presStyleCnt="2" custScaleX="126627"/>
      <dgm:spPr/>
      <dgm:t>
        <a:bodyPr/>
        <a:lstStyle/>
        <a:p>
          <a:endParaRPr lang="es-VE"/>
        </a:p>
      </dgm:t>
    </dgm:pt>
    <dgm:pt modelId="{462404A0-29D1-4955-9CFC-9806172C8C86}" type="pres">
      <dgm:prSet presAssocID="{08D51BA3-6E23-4A23-AE57-FAD42401CC3D}" presName="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795C5C05-0BC0-4922-BA2D-E3D951B3A8E7}" type="pres">
      <dgm:prSet presAssocID="{3C571F08-A496-4236-AD3D-CD3624ACDB2D}" presName="negSpace" presStyleCnt="0"/>
      <dgm:spPr/>
    </dgm:pt>
    <dgm:pt modelId="{2928DCC8-10FB-47F0-94A8-FA2566982F46}" type="pres">
      <dgm:prSet presAssocID="{3C571F08-A496-4236-AD3D-CD3624ACDB2D}" presName="circle" presStyleLbl="node1" presStyleIdx="0" presStyleCnt="1" custScaleX="129990" custScaleY="129992" custLinFactNeighborX="-50405" custLinFactNeighborY="76526"/>
      <dgm:spPr/>
      <dgm:t>
        <a:bodyPr/>
        <a:lstStyle/>
        <a:p>
          <a:endParaRPr lang="es-VE"/>
        </a:p>
      </dgm:t>
    </dgm:pt>
  </dgm:ptLst>
  <dgm:cxnLst>
    <dgm:cxn modelId="{C46FE203-32FF-4536-9CF9-21E7D7799C82}" srcId="{3C571F08-A496-4236-AD3D-CD3624ACDB2D}" destId="{08D51BA3-6E23-4A23-AE57-FAD42401CC3D}" srcOrd="1" destOrd="0" parTransId="{1ABB04C0-7889-4B4B-B6E7-18DCB35407E5}" sibTransId="{62CF18F5-8686-4C84-9B45-AB1CC6B73829}"/>
    <dgm:cxn modelId="{12419EA9-A7B1-4EF5-8C40-E8314F744C5F}" type="presOf" srcId="{08D51BA3-6E23-4A23-AE57-FAD42401CC3D}" destId="{9D437A81-B800-4085-9C15-0E17BAFC5882}" srcOrd="0" destOrd="0" presId="urn:microsoft.com/office/officeart/2005/8/layout/hList9"/>
    <dgm:cxn modelId="{7C7B4DC9-4BAF-4035-88AF-254180377C97}" type="presOf" srcId="{CD1BF664-3624-465A-B9F8-C5AA2DD9F0EE}" destId="{52928D96-AA26-4955-B954-45546DD177F9}" srcOrd="0" destOrd="0" presId="urn:microsoft.com/office/officeart/2005/8/layout/hList9"/>
    <dgm:cxn modelId="{CC29C72B-02A6-46EA-8109-BD7D6EAF3DAE}" srcId="{3C571F08-A496-4236-AD3D-CD3624ACDB2D}" destId="{CD1BF664-3624-465A-B9F8-C5AA2DD9F0EE}" srcOrd="0" destOrd="0" parTransId="{FC9A0F1E-0465-4CF3-B7B5-B976E7FFD930}" sibTransId="{63A4B03E-FCFE-49E9-9053-6CC38B059B28}"/>
    <dgm:cxn modelId="{5F4BFF3D-3EEB-4599-97F3-4EFAEF46EE62}" type="presOf" srcId="{3C571F08-A496-4236-AD3D-CD3624ACDB2D}" destId="{2928DCC8-10FB-47F0-94A8-FA2566982F46}" srcOrd="0" destOrd="0" presId="urn:microsoft.com/office/officeart/2005/8/layout/hList9"/>
    <dgm:cxn modelId="{4B545EA1-C1EB-4740-B5FF-3748FDDAB1A8}" type="presOf" srcId="{08D51BA3-6E23-4A23-AE57-FAD42401CC3D}" destId="{462404A0-29D1-4955-9CFC-9806172C8C86}" srcOrd="1" destOrd="0" presId="urn:microsoft.com/office/officeart/2005/8/layout/hList9"/>
    <dgm:cxn modelId="{8034DB40-9FBE-4900-AF23-801F1DB63D48}" type="presOf" srcId="{D8EA5197-B1CC-44FA-95C2-54412B46AA3A}" destId="{387B1491-F456-42A3-8C3B-6DE0F5E1AE29}" srcOrd="0" destOrd="0" presId="urn:microsoft.com/office/officeart/2005/8/layout/hList9"/>
    <dgm:cxn modelId="{1AA6B2D1-AAB4-4F60-BB8C-17B7A43C2987}" srcId="{D8EA5197-B1CC-44FA-95C2-54412B46AA3A}" destId="{3C571F08-A496-4236-AD3D-CD3624ACDB2D}" srcOrd="0" destOrd="0" parTransId="{133C0D04-6681-42A5-8CC8-00FE2C38F329}" sibTransId="{1166955B-95D1-46F3-B9B3-33C20168F336}"/>
    <dgm:cxn modelId="{2C266D80-593C-425F-B1AA-70FCB5D8528A}" type="presOf" srcId="{CD1BF664-3624-465A-B9F8-C5AA2DD9F0EE}" destId="{25037141-DDFD-4582-9ACD-EF7A30CD4151}" srcOrd="1" destOrd="0" presId="urn:microsoft.com/office/officeart/2005/8/layout/hList9"/>
    <dgm:cxn modelId="{B6BB148E-6691-4FF3-B58D-DB3440694268}" type="presParOf" srcId="{387B1491-F456-42A3-8C3B-6DE0F5E1AE29}" destId="{65E829D7-F0BC-4F29-A6AE-D0C35C597EEC}" srcOrd="0" destOrd="0" presId="urn:microsoft.com/office/officeart/2005/8/layout/hList9"/>
    <dgm:cxn modelId="{6F7C0A0D-8BB9-4403-A2FD-2B3EC83D2AB7}" type="presParOf" srcId="{387B1491-F456-42A3-8C3B-6DE0F5E1AE29}" destId="{246E25FA-B65D-45FD-B309-D6F2A21E672C}" srcOrd="1" destOrd="0" presId="urn:microsoft.com/office/officeart/2005/8/layout/hList9"/>
    <dgm:cxn modelId="{CED40AAE-0E8A-4B58-8641-FCE987215E5C}" type="presParOf" srcId="{246E25FA-B65D-45FD-B309-D6F2A21E672C}" destId="{FDE1F9BB-97FF-4DF8-8F47-7EF097313842}" srcOrd="0" destOrd="0" presId="urn:microsoft.com/office/officeart/2005/8/layout/hList9"/>
    <dgm:cxn modelId="{AB826469-8385-4547-8030-C3996295739A}" type="presParOf" srcId="{246E25FA-B65D-45FD-B309-D6F2A21E672C}" destId="{CD753C17-D55E-4EB3-92CF-ADB815CF7E87}" srcOrd="1" destOrd="0" presId="urn:microsoft.com/office/officeart/2005/8/layout/hList9"/>
    <dgm:cxn modelId="{E86B528F-CAE6-45B7-B1C4-93FD25E25AF1}" type="presParOf" srcId="{CD753C17-D55E-4EB3-92CF-ADB815CF7E87}" destId="{52928D96-AA26-4955-B954-45546DD177F9}" srcOrd="0" destOrd="0" presId="urn:microsoft.com/office/officeart/2005/8/layout/hList9"/>
    <dgm:cxn modelId="{90EE0D1B-73EE-4E39-BBCB-C29F32CD016F}" type="presParOf" srcId="{CD753C17-D55E-4EB3-92CF-ADB815CF7E87}" destId="{25037141-DDFD-4582-9ACD-EF7A30CD4151}" srcOrd="1" destOrd="0" presId="urn:microsoft.com/office/officeart/2005/8/layout/hList9"/>
    <dgm:cxn modelId="{8AF720A7-0B84-49B7-9C32-E07542688805}" type="presParOf" srcId="{246E25FA-B65D-45FD-B309-D6F2A21E672C}" destId="{886D67DD-FEFC-4727-8F4C-C50AA06BF353}" srcOrd="2" destOrd="0" presId="urn:microsoft.com/office/officeart/2005/8/layout/hList9"/>
    <dgm:cxn modelId="{A364B954-3FD4-407F-ACFC-7FF24C8C6DEC}" type="presParOf" srcId="{886D67DD-FEFC-4727-8F4C-C50AA06BF353}" destId="{9D437A81-B800-4085-9C15-0E17BAFC5882}" srcOrd="0" destOrd="0" presId="urn:microsoft.com/office/officeart/2005/8/layout/hList9"/>
    <dgm:cxn modelId="{7C2CCAC5-380F-444C-A811-FED47E0DA65A}" type="presParOf" srcId="{886D67DD-FEFC-4727-8F4C-C50AA06BF353}" destId="{462404A0-29D1-4955-9CFC-9806172C8C86}" srcOrd="1" destOrd="0" presId="urn:microsoft.com/office/officeart/2005/8/layout/hList9"/>
    <dgm:cxn modelId="{79CF9437-D25A-4A76-B042-548C7D78E302}" type="presParOf" srcId="{387B1491-F456-42A3-8C3B-6DE0F5E1AE29}" destId="{795C5C05-0BC0-4922-BA2D-E3D951B3A8E7}" srcOrd="2" destOrd="0" presId="urn:microsoft.com/office/officeart/2005/8/layout/hList9"/>
    <dgm:cxn modelId="{DBC75F83-4AF4-43F5-B147-D2920B5FBF9B}" type="presParOf" srcId="{387B1491-F456-42A3-8C3B-6DE0F5E1AE29}" destId="{2928DCC8-10FB-47F0-94A8-FA2566982F46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8EA5197-B1CC-44FA-95C2-54412B46AA3A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VE"/>
        </a:p>
      </dgm:t>
    </dgm:pt>
    <dgm:pt modelId="{3C571F08-A496-4236-AD3D-CD3624ACDB2D}">
      <dgm:prSet phldrT="[Texto]"/>
      <dgm:spPr/>
      <dgm:t>
        <a:bodyPr/>
        <a:lstStyle/>
        <a:p>
          <a:r>
            <a:rPr lang="es-VE" b="1" dirty="0" smtClean="0"/>
            <a:t>2013 Municipal </a:t>
          </a:r>
          <a:r>
            <a:rPr lang="es-VE" b="1" dirty="0" err="1" smtClean="0"/>
            <a:t>Election</a:t>
          </a:r>
          <a:endParaRPr lang="es-VE" b="1" dirty="0"/>
        </a:p>
      </dgm:t>
    </dgm:pt>
    <dgm:pt modelId="{133C0D04-6681-42A5-8CC8-00FE2C38F329}" type="parTrans" cxnId="{1AA6B2D1-AAB4-4F60-BB8C-17B7A43C2987}">
      <dgm:prSet/>
      <dgm:spPr/>
      <dgm:t>
        <a:bodyPr/>
        <a:lstStyle/>
        <a:p>
          <a:endParaRPr lang="es-VE"/>
        </a:p>
      </dgm:t>
    </dgm:pt>
    <dgm:pt modelId="{1166955B-95D1-46F3-B9B3-33C20168F336}" type="sibTrans" cxnId="{1AA6B2D1-AAB4-4F60-BB8C-17B7A43C2987}">
      <dgm:prSet/>
      <dgm:spPr/>
      <dgm:t>
        <a:bodyPr/>
        <a:lstStyle/>
        <a:p>
          <a:endParaRPr lang="es-VE"/>
        </a:p>
      </dgm:t>
    </dgm:pt>
    <dgm:pt modelId="{08D51BA3-6E23-4A23-AE57-FAD42401CC3D}">
      <dgm:prSet phldrT="[Texto]" custT="1"/>
      <dgm:spPr/>
      <dgm:t>
        <a:bodyPr/>
        <a:lstStyle/>
        <a:p>
          <a:r>
            <a:rPr lang="es-VE" sz="2000" b="1" dirty="0" smtClean="0">
              <a:solidFill>
                <a:schemeClr val="tx1"/>
              </a:solidFill>
            </a:rPr>
            <a:t>58.92% </a:t>
          </a:r>
          <a:r>
            <a:rPr lang="es-VE" sz="2000" b="1" dirty="0" err="1" smtClean="0"/>
            <a:t>voter</a:t>
          </a:r>
          <a:r>
            <a:rPr lang="es-VE" sz="2000" b="1" dirty="0" smtClean="0"/>
            <a:t> </a:t>
          </a:r>
          <a:r>
            <a:rPr lang="es-VE" sz="2000" b="1" dirty="0" err="1" smtClean="0"/>
            <a:t>participation</a:t>
          </a:r>
          <a:endParaRPr lang="es-VE" sz="2000" b="1" dirty="0"/>
        </a:p>
      </dgm:t>
    </dgm:pt>
    <dgm:pt modelId="{1ABB04C0-7889-4B4B-B6E7-18DCB35407E5}" type="parTrans" cxnId="{C46FE203-32FF-4536-9CF9-21E7D7799C82}">
      <dgm:prSet/>
      <dgm:spPr/>
      <dgm:t>
        <a:bodyPr/>
        <a:lstStyle/>
        <a:p>
          <a:endParaRPr lang="es-VE"/>
        </a:p>
      </dgm:t>
    </dgm:pt>
    <dgm:pt modelId="{62CF18F5-8686-4C84-9B45-AB1CC6B73829}" type="sibTrans" cxnId="{C46FE203-32FF-4536-9CF9-21E7D7799C82}">
      <dgm:prSet/>
      <dgm:spPr/>
      <dgm:t>
        <a:bodyPr/>
        <a:lstStyle/>
        <a:p>
          <a:endParaRPr lang="es-VE"/>
        </a:p>
      </dgm:t>
    </dgm:pt>
    <dgm:pt modelId="{CD1BF664-3624-465A-B9F8-C5AA2DD9F0EE}">
      <dgm:prSet phldrT="[Texto]" custT="1"/>
      <dgm:spPr/>
      <dgm:t>
        <a:bodyPr/>
        <a:lstStyle/>
        <a:p>
          <a:r>
            <a:rPr lang="es-VE" sz="2000" b="1" i="0" u="none" dirty="0" smtClean="0"/>
            <a:t>10,798,589</a:t>
          </a:r>
          <a:r>
            <a:rPr lang="es-VE" sz="2000" b="1" dirty="0" smtClean="0">
              <a:solidFill>
                <a:srgbClr val="FF0000"/>
              </a:solidFill>
            </a:rPr>
            <a:t> </a:t>
          </a:r>
          <a:r>
            <a:rPr lang="es-VE" sz="2000" b="1" dirty="0" smtClean="0"/>
            <a:t>suffrages</a:t>
          </a:r>
          <a:endParaRPr lang="es-VE" sz="2000" b="1" dirty="0"/>
        </a:p>
      </dgm:t>
    </dgm:pt>
    <dgm:pt modelId="{FC9A0F1E-0465-4CF3-B7B5-B976E7FFD930}" type="parTrans" cxnId="{CC29C72B-02A6-46EA-8109-BD7D6EAF3DAE}">
      <dgm:prSet/>
      <dgm:spPr/>
      <dgm:t>
        <a:bodyPr/>
        <a:lstStyle/>
        <a:p>
          <a:endParaRPr lang="es-VE"/>
        </a:p>
      </dgm:t>
    </dgm:pt>
    <dgm:pt modelId="{63A4B03E-FCFE-49E9-9053-6CC38B059B28}" type="sibTrans" cxnId="{CC29C72B-02A6-46EA-8109-BD7D6EAF3DAE}">
      <dgm:prSet/>
      <dgm:spPr/>
      <dgm:t>
        <a:bodyPr/>
        <a:lstStyle/>
        <a:p>
          <a:endParaRPr lang="es-VE"/>
        </a:p>
      </dgm:t>
    </dgm:pt>
    <dgm:pt modelId="{387B1491-F456-42A3-8C3B-6DE0F5E1AE29}" type="pres">
      <dgm:prSet presAssocID="{D8EA5197-B1CC-44FA-95C2-54412B46AA3A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VE"/>
        </a:p>
      </dgm:t>
    </dgm:pt>
    <dgm:pt modelId="{65E829D7-F0BC-4F29-A6AE-D0C35C597EEC}" type="pres">
      <dgm:prSet presAssocID="{3C571F08-A496-4236-AD3D-CD3624ACDB2D}" presName="posSpace" presStyleCnt="0"/>
      <dgm:spPr/>
    </dgm:pt>
    <dgm:pt modelId="{246E25FA-B65D-45FD-B309-D6F2A21E672C}" type="pres">
      <dgm:prSet presAssocID="{3C571F08-A496-4236-AD3D-CD3624ACDB2D}" presName="vertFlow" presStyleCnt="0"/>
      <dgm:spPr/>
    </dgm:pt>
    <dgm:pt modelId="{FDE1F9BB-97FF-4DF8-8F47-7EF097313842}" type="pres">
      <dgm:prSet presAssocID="{3C571F08-A496-4236-AD3D-CD3624ACDB2D}" presName="topSpace" presStyleCnt="0"/>
      <dgm:spPr/>
    </dgm:pt>
    <dgm:pt modelId="{CD753C17-D55E-4EB3-92CF-ADB815CF7E87}" type="pres">
      <dgm:prSet presAssocID="{3C571F08-A496-4236-AD3D-CD3624ACDB2D}" presName="firstComp" presStyleCnt="0"/>
      <dgm:spPr/>
    </dgm:pt>
    <dgm:pt modelId="{52928D96-AA26-4955-B954-45546DD177F9}" type="pres">
      <dgm:prSet presAssocID="{3C571F08-A496-4236-AD3D-CD3624ACDB2D}" presName="firstChild" presStyleLbl="bgAccFollowNode1" presStyleIdx="0" presStyleCnt="2" custScaleX="129435" custLinFactNeighborX="-1404" custLinFactNeighborY="-1805"/>
      <dgm:spPr/>
      <dgm:t>
        <a:bodyPr/>
        <a:lstStyle/>
        <a:p>
          <a:endParaRPr lang="es-VE"/>
        </a:p>
      </dgm:t>
    </dgm:pt>
    <dgm:pt modelId="{25037141-DDFD-4582-9ACD-EF7A30CD4151}" type="pres">
      <dgm:prSet presAssocID="{3C571F08-A496-4236-AD3D-CD3624ACDB2D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886D67DD-FEFC-4727-8F4C-C50AA06BF353}" type="pres">
      <dgm:prSet presAssocID="{08D51BA3-6E23-4A23-AE57-FAD42401CC3D}" presName="comp" presStyleCnt="0"/>
      <dgm:spPr/>
    </dgm:pt>
    <dgm:pt modelId="{9D437A81-B800-4085-9C15-0E17BAFC5882}" type="pres">
      <dgm:prSet presAssocID="{08D51BA3-6E23-4A23-AE57-FAD42401CC3D}" presName="child" presStyleLbl="bgAccFollowNode1" presStyleIdx="1" presStyleCnt="2" custScaleX="126627"/>
      <dgm:spPr/>
      <dgm:t>
        <a:bodyPr/>
        <a:lstStyle/>
        <a:p>
          <a:endParaRPr lang="es-VE"/>
        </a:p>
      </dgm:t>
    </dgm:pt>
    <dgm:pt modelId="{462404A0-29D1-4955-9CFC-9806172C8C86}" type="pres">
      <dgm:prSet presAssocID="{08D51BA3-6E23-4A23-AE57-FAD42401CC3D}" presName="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795C5C05-0BC0-4922-BA2D-E3D951B3A8E7}" type="pres">
      <dgm:prSet presAssocID="{3C571F08-A496-4236-AD3D-CD3624ACDB2D}" presName="negSpace" presStyleCnt="0"/>
      <dgm:spPr/>
    </dgm:pt>
    <dgm:pt modelId="{2928DCC8-10FB-47F0-94A8-FA2566982F46}" type="pres">
      <dgm:prSet presAssocID="{3C571F08-A496-4236-AD3D-CD3624ACDB2D}" presName="circle" presStyleLbl="node1" presStyleIdx="0" presStyleCnt="1" custScaleX="129990" custScaleY="129992" custLinFactNeighborX="-50405" custLinFactNeighborY="76526"/>
      <dgm:spPr/>
      <dgm:t>
        <a:bodyPr/>
        <a:lstStyle/>
        <a:p>
          <a:endParaRPr lang="es-VE"/>
        </a:p>
      </dgm:t>
    </dgm:pt>
  </dgm:ptLst>
  <dgm:cxnLst>
    <dgm:cxn modelId="{BB997989-BBD7-4854-8B45-E45858DE1E62}" type="presOf" srcId="{3C571F08-A496-4236-AD3D-CD3624ACDB2D}" destId="{2928DCC8-10FB-47F0-94A8-FA2566982F46}" srcOrd="0" destOrd="0" presId="urn:microsoft.com/office/officeart/2005/8/layout/hList9"/>
    <dgm:cxn modelId="{1AA6B2D1-AAB4-4F60-BB8C-17B7A43C2987}" srcId="{D8EA5197-B1CC-44FA-95C2-54412B46AA3A}" destId="{3C571F08-A496-4236-AD3D-CD3624ACDB2D}" srcOrd="0" destOrd="0" parTransId="{133C0D04-6681-42A5-8CC8-00FE2C38F329}" sibTransId="{1166955B-95D1-46F3-B9B3-33C20168F336}"/>
    <dgm:cxn modelId="{5C4B8D04-E640-4161-A9AB-AC5849DC6BF5}" type="presOf" srcId="{08D51BA3-6E23-4A23-AE57-FAD42401CC3D}" destId="{462404A0-29D1-4955-9CFC-9806172C8C86}" srcOrd="1" destOrd="0" presId="urn:microsoft.com/office/officeart/2005/8/layout/hList9"/>
    <dgm:cxn modelId="{C46FE203-32FF-4536-9CF9-21E7D7799C82}" srcId="{3C571F08-A496-4236-AD3D-CD3624ACDB2D}" destId="{08D51BA3-6E23-4A23-AE57-FAD42401CC3D}" srcOrd="1" destOrd="0" parTransId="{1ABB04C0-7889-4B4B-B6E7-18DCB35407E5}" sibTransId="{62CF18F5-8686-4C84-9B45-AB1CC6B73829}"/>
    <dgm:cxn modelId="{4C9157B5-8FB5-412A-B686-9292556CDD88}" type="presOf" srcId="{D8EA5197-B1CC-44FA-95C2-54412B46AA3A}" destId="{387B1491-F456-42A3-8C3B-6DE0F5E1AE29}" srcOrd="0" destOrd="0" presId="urn:microsoft.com/office/officeart/2005/8/layout/hList9"/>
    <dgm:cxn modelId="{62422793-7170-41E6-9654-FBD74FEE224A}" type="presOf" srcId="{08D51BA3-6E23-4A23-AE57-FAD42401CC3D}" destId="{9D437A81-B800-4085-9C15-0E17BAFC5882}" srcOrd="0" destOrd="0" presId="urn:microsoft.com/office/officeart/2005/8/layout/hList9"/>
    <dgm:cxn modelId="{ED650BA1-F617-4F68-995A-A08F0E822707}" type="presOf" srcId="{CD1BF664-3624-465A-B9F8-C5AA2DD9F0EE}" destId="{25037141-DDFD-4582-9ACD-EF7A30CD4151}" srcOrd="1" destOrd="0" presId="urn:microsoft.com/office/officeart/2005/8/layout/hList9"/>
    <dgm:cxn modelId="{CC29C72B-02A6-46EA-8109-BD7D6EAF3DAE}" srcId="{3C571F08-A496-4236-AD3D-CD3624ACDB2D}" destId="{CD1BF664-3624-465A-B9F8-C5AA2DD9F0EE}" srcOrd="0" destOrd="0" parTransId="{FC9A0F1E-0465-4CF3-B7B5-B976E7FFD930}" sibTransId="{63A4B03E-FCFE-49E9-9053-6CC38B059B28}"/>
    <dgm:cxn modelId="{FE7B910A-E71B-4B6D-A912-D4FA938D126D}" type="presOf" srcId="{CD1BF664-3624-465A-B9F8-C5AA2DD9F0EE}" destId="{52928D96-AA26-4955-B954-45546DD177F9}" srcOrd="0" destOrd="0" presId="urn:microsoft.com/office/officeart/2005/8/layout/hList9"/>
    <dgm:cxn modelId="{55A8D6DE-E20E-42BE-B03E-4DE5EFD8EF48}" type="presParOf" srcId="{387B1491-F456-42A3-8C3B-6DE0F5E1AE29}" destId="{65E829D7-F0BC-4F29-A6AE-D0C35C597EEC}" srcOrd="0" destOrd="0" presId="urn:microsoft.com/office/officeart/2005/8/layout/hList9"/>
    <dgm:cxn modelId="{37B82B31-918B-4543-A1D8-597CB95F6304}" type="presParOf" srcId="{387B1491-F456-42A3-8C3B-6DE0F5E1AE29}" destId="{246E25FA-B65D-45FD-B309-D6F2A21E672C}" srcOrd="1" destOrd="0" presId="urn:microsoft.com/office/officeart/2005/8/layout/hList9"/>
    <dgm:cxn modelId="{3B14CAD1-F012-4A34-A010-25EAF884741C}" type="presParOf" srcId="{246E25FA-B65D-45FD-B309-D6F2A21E672C}" destId="{FDE1F9BB-97FF-4DF8-8F47-7EF097313842}" srcOrd="0" destOrd="0" presId="urn:microsoft.com/office/officeart/2005/8/layout/hList9"/>
    <dgm:cxn modelId="{9E819EB3-366A-4D4A-A8A9-8ED687860C2F}" type="presParOf" srcId="{246E25FA-B65D-45FD-B309-D6F2A21E672C}" destId="{CD753C17-D55E-4EB3-92CF-ADB815CF7E87}" srcOrd="1" destOrd="0" presId="urn:microsoft.com/office/officeart/2005/8/layout/hList9"/>
    <dgm:cxn modelId="{872DE1C6-6985-4E70-8847-CA08328B6AF5}" type="presParOf" srcId="{CD753C17-D55E-4EB3-92CF-ADB815CF7E87}" destId="{52928D96-AA26-4955-B954-45546DD177F9}" srcOrd="0" destOrd="0" presId="urn:microsoft.com/office/officeart/2005/8/layout/hList9"/>
    <dgm:cxn modelId="{B48742C4-F0AC-4F60-89D1-973F36FCC8AB}" type="presParOf" srcId="{CD753C17-D55E-4EB3-92CF-ADB815CF7E87}" destId="{25037141-DDFD-4582-9ACD-EF7A30CD4151}" srcOrd="1" destOrd="0" presId="urn:microsoft.com/office/officeart/2005/8/layout/hList9"/>
    <dgm:cxn modelId="{967FD5B9-BC21-4145-99C1-015DD01BE5B7}" type="presParOf" srcId="{246E25FA-B65D-45FD-B309-D6F2A21E672C}" destId="{886D67DD-FEFC-4727-8F4C-C50AA06BF353}" srcOrd="2" destOrd="0" presId="urn:microsoft.com/office/officeart/2005/8/layout/hList9"/>
    <dgm:cxn modelId="{DD2CBB57-C128-41EC-9D6E-193BA72C1FEB}" type="presParOf" srcId="{886D67DD-FEFC-4727-8F4C-C50AA06BF353}" destId="{9D437A81-B800-4085-9C15-0E17BAFC5882}" srcOrd="0" destOrd="0" presId="urn:microsoft.com/office/officeart/2005/8/layout/hList9"/>
    <dgm:cxn modelId="{10AF9748-DB0F-46FC-8BFE-109062D7E6FA}" type="presParOf" srcId="{886D67DD-FEFC-4727-8F4C-C50AA06BF353}" destId="{462404A0-29D1-4955-9CFC-9806172C8C86}" srcOrd="1" destOrd="0" presId="urn:microsoft.com/office/officeart/2005/8/layout/hList9"/>
    <dgm:cxn modelId="{FE3D6727-8C7D-4B5A-9F91-E0F6959FFB93}" type="presParOf" srcId="{387B1491-F456-42A3-8C3B-6DE0F5E1AE29}" destId="{795C5C05-0BC0-4922-BA2D-E3D951B3A8E7}" srcOrd="2" destOrd="0" presId="urn:microsoft.com/office/officeart/2005/8/layout/hList9"/>
    <dgm:cxn modelId="{72B11F18-AA1E-4DBD-9FF4-2B3580F7C537}" type="presParOf" srcId="{387B1491-F456-42A3-8C3B-6DE0F5E1AE29}" destId="{2928DCC8-10FB-47F0-94A8-FA2566982F46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AA62AAF-B203-4979-9B34-CC4C6FC70212}" type="doc">
      <dgm:prSet loTypeId="urn:microsoft.com/office/officeart/2009/3/layout/Pi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2F72CBE-8142-4AC7-A02D-DA057BB8BEE4}">
      <dgm:prSet phldrT="[Text]" custT="1"/>
      <dgm:spPr/>
      <dgm:t>
        <a:bodyPr/>
        <a:lstStyle/>
        <a:p>
          <a:r>
            <a:rPr lang="en-US" sz="1200" b="1" noProof="0" dirty="0" smtClean="0"/>
            <a:t>Economic situation is  bad</a:t>
          </a:r>
          <a:endParaRPr lang="en-US" sz="1200" b="1" noProof="0" dirty="0"/>
        </a:p>
      </dgm:t>
    </dgm:pt>
    <dgm:pt modelId="{7CB74F43-5E48-49ED-B8C7-135796EC88EE}" type="parTrans" cxnId="{C4E0E200-921C-4BAA-97C7-7725230EF3E3}">
      <dgm:prSet/>
      <dgm:spPr/>
      <dgm:t>
        <a:bodyPr/>
        <a:lstStyle/>
        <a:p>
          <a:endParaRPr lang="en-US"/>
        </a:p>
      </dgm:t>
    </dgm:pt>
    <dgm:pt modelId="{E6E36FAB-D859-4417-8078-784BA89772BD}" type="sibTrans" cxnId="{C4E0E200-921C-4BAA-97C7-7725230EF3E3}">
      <dgm:prSet/>
      <dgm:spPr/>
      <dgm:t>
        <a:bodyPr/>
        <a:lstStyle/>
        <a:p>
          <a:endParaRPr lang="en-US"/>
        </a:p>
      </dgm:t>
    </dgm:pt>
    <dgm:pt modelId="{D1B91DD1-7281-42CF-AF6A-D1CCA2B8CB21}">
      <dgm:prSet phldrT="[Text]" custT="1"/>
      <dgm:spPr/>
      <dgm:t>
        <a:bodyPr/>
        <a:lstStyle/>
        <a:p>
          <a:r>
            <a:rPr lang="en-US" sz="1200" noProof="0" dirty="0" smtClean="0"/>
            <a:t>Annualized Inflation surpasses 55% and Scarcity is around 20% of basic-need products</a:t>
          </a:r>
          <a:endParaRPr lang="en-US" sz="1200" noProof="0" dirty="0"/>
        </a:p>
      </dgm:t>
    </dgm:pt>
    <dgm:pt modelId="{246CC7BF-8191-427C-B36D-72ACE91B2893}" type="parTrans" cxnId="{C42B7866-B256-4DEC-B3BF-DA7FEC0C26F8}">
      <dgm:prSet/>
      <dgm:spPr/>
      <dgm:t>
        <a:bodyPr/>
        <a:lstStyle/>
        <a:p>
          <a:endParaRPr lang="en-US"/>
        </a:p>
      </dgm:t>
    </dgm:pt>
    <dgm:pt modelId="{92315553-39AA-4620-A16E-3CCE9EC798B0}" type="sibTrans" cxnId="{C42B7866-B256-4DEC-B3BF-DA7FEC0C26F8}">
      <dgm:prSet/>
      <dgm:spPr/>
      <dgm:t>
        <a:bodyPr/>
        <a:lstStyle/>
        <a:p>
          <a:endParaRPr lang="en-US"/>
        </a:p>
      </dgm:t>
    </dgm:pt>
    <dgm:pt modelId="{96801A51-C448-4C5A-BC34-045FD1A22B60}">
      <dgm:prSet phldrT="[Text]" custT="1"/>
      <dgm:spPr/>
      <dgm:t>
        <a:bodyPr/>
        <a:lstStyle/>
        <a:p>
          <a:r>
            <a:rPr lang="en-US" sz="1200" noProof="0" dirty="0" smtClean="0"/>
            <a:t>President Maduro announces that retailers should reduce prices by more tan 60% and calls for the people to “re-claim” these products</a:t>
          </a:r>
          <a:endParaRPr lang="en-US" sz="1200" noProof="0" dirty="0"/>
        </a:p>
      </dgm:t>
    </dgm:pt>
    <dgm:pt modelId="{DA78406F-CD50-4999-95A3-C4BBE45DDA21}" type="parTrans" cxnId="{2E10237E-7A82-449E-B1B0-E1AAD5AEAFEB}">
      <dgm:prSet/>
      <dgm:spPr/>
      <dgm:t>
        <a:bodyPr/>
        <a:lstStyle/>
        <a:p>
          <a:endParaRPr lang="en-US"/>
        </a:p>
      </dgm:t>
    </dgm:pt>
    <dgm:pt modelId="{620D9508-4ECD-4002-A0C1-DC79CA6021F4}" type="sibTrans" cxnId="{2E10237E-7A82-449E-B1B0-E1AAD5AEAFEB}">
      <dgm:prSet/>
      <dgm:spPr/>
      <dgm:t>
        <a:bodyPr/>
        <a:lstStyle/>
        <a:p>
          <a:endParaRPr lang="en-US"/>
        </a:p>
      </dgm:t>
    </dgm:pt>
    <dgm:pt modelId="{CDC7342E-D484-414D-A89D-2B9954321433}">
      <dgm:prSet phldrT="[Text]" custT="1"/>
      <dgm:spPr/>
      <dgm:t>
        <a:bodyPr/>
        <a:lstStyle/>
        <a:p>
          <a:r>
            <a:rPr lang="en-US" sz="1200" b="1" noProof="0" dirty="0" smtClean="0"/>
            <a:t>Controlled looting begins</a:t>
          </a:r>
          <a:endParaRPr lang="en-US" sz="1200" b="1" noProof="0" dirty="0"/>
        </a:p>
      </dgm:t>
    </dgm:pt>
    <dgm:pt modelId="{ED17F916-EA29-49FF-BB6C-AB9A236F5AC1}" type="parTrans" cxnId="{EDA30439-07B6-4569-A08C-9A11DD579817}">
      <dgm:prSet/>
      <dgm:spPr/>
      <dgm:t>
        <a:bodyPr/>
        <a:lstStyle/>
        <a:p>
          <a:endParaRPr lang="en-US"/>
        </a:p>
      </dgm:t>
    </dgm:pt>
    <dgm:pt modelId="{122562F5-B9ED-47CB-96F1-EF8C1295ABD7}" type="sibTrans" cxnId="{EDA30439-07B6-4569-A08C-9A11DD579817}">
      <dgm:prSet/>
      <dgm:spPr/>
      <dgm:t>
        <a:bodyPr/>
        <a:lstStyle/>
        <a:p>
          <a:endParaRPr lang="en-US"/>
        </a:p>
      </dgm:t>
    </dgm:pt>
    <dgm:pt modelId="{CB4C44B8-E58D-488A-A409-F962665A666B}">
      <dgm:prSet phldrT="[Text]" custT="1"/>
      <dgm:spPr/>
      <dgm:t>
        <a:bodyPr/>
        <a:lstStyle/>
        <a:p>
          <a:r>
            <a:rPr lang="en-US" sz="1200" noProof="0" dirty="0" smtClean="0"/>
            <a:t>The public goes first to </a:t>
          </a:r>
          <a:r>
            <a:rPr lang="en-US" sz="1200" noProof="0" dirty="0" err="1" smtClean="0"/>
            <a:t>Daka</a:t>
          </a:r>
          <a:r>
            <a:rPr lang="en-US" sz="1200" noProof="0" dirty="0" smtClean="0"/>
            <a:t>, and later to other retailers demanding the discounts</a:t>
          </a:r>
          <a:endParaRPr lang="en-US" sz="1200" noProof="0" dirty="0"/>
        </a:p>
      </dgm:t>
    </dgm:pt>
    <dgm:pt modelId="{78DB9725-A216-4B0D-9B55-0DCAF55E14FA}" type="parTrans" cxnId="{81687EE9-EE35-468F-95D5-A218AC38D729}">
      <dgm:prSet/>
      <dgm:spPr/>
      <dgm:t>
        <a:bodyPr/>
        <a:lstStyle/>
        <a:p>
          <a:endParaRPr lang="en-US"/>
        </a:p>
      </dgm:t>
    </dgm:pt>
    <dgm:pt modelId="{CA877651-D916-4936-8CB0-B256E8F7AF96}" type="sibTrans" cxnId="{81687EE9-EE35-468F-95D5-A218AC38D729}">
      <dgm:prSet/>
      <dgm:spPr/>
      <dgm:t>
        <a:bodyPr/>
        <a:lstStyle/>
        <a:p>
          <a:endParaRPr lang="en-US"/>
        </a:p>
      </dgm:t>
    </dgm:pt>
    <dgm:pt modelId="{07847AE3-2576-4041-83F1-DC64900C2BC9}">
      <dgm:prSet phldrT="[Text]" custT="1"/>
      <dgm:spPr/>
      <dgm:t>
        <a:bodyPr/>
        <a:lstStyle/>
        <a:p>
          <a:r>
            <a:rPr lang="en-US" sz="1200" b="1" noProof="0" dirty="0" smtClean="0"/>
            <a:t>Blow to private sector in the country</a:t>
          </a:r>
          <a:endParaRPr lang="en-US" sz="1200" b="1" noProof="0" dirty="0"/>
        </a:p>
      </dgm:t>
    </dgm:pt>
    <dgm:pt modelId="{67D971FC-6676-44CB-972A-244CCDC78C58}" type="parTrans" cxnId="{0699250C-B7F3-42F0-8F1C-D549A8998279}">
      <dgm:prSet/>
      <dgm:spPr/>
      <dgm:t>
        <a:bodyPr/>
        <a:lstStyle/>
        <a:p>
          <a:endParaRPr lang="en-US"/>
        </a:p>
      </dgm:t>
    </dgm:pt>
    <dgm:pt modelId="{47B9DA91-CB76-45B7-8FB4-C8C3EB90BD4E}" type="sibTrans" cxnId="{0699250C-B7F3-42F0-8F1C-D549A8998279}">
      <dgm:prSet/>
      <dgm:spPr/>
      <dgm:t>
        <a:bodyPr/>
        <a:lstStyle/>
        <a:p>
          <a:endParaRPr lang="en-US"/>
        </a:p>
      </dgm:t>
    </dgm:pt>
    <dgm:pt modelId="{58DD9135-B301-402A-8259-8CE266C3258F}">
      <dgm:prSet phldrT="[Text]" custT="1"/>
      <dgm:spPr/>
      <dgm:t>
        <a:bodyPr/>
        <a:lstStyle/>
        <a:p>
          <a:r>
            <a:rPr lang="en-US" sz="1200" noProof="0" dirty="0" smtClean="0"/>
            <a:t>Retailers are left without stock and ask their suppliers to redirect container to other ports</a:t>
          </a:r>
          <a:endParaRPr lang="en-US" sz="1200" noProof="0" dirty="0"/>
        </a:p>
      </dgm:t>
    </dgm:pt>
    <dgm:pt modelId="{D4707C35-1828-45F6-BD54-4ADED5303DEC}" type="parTrans" cxnId="{93BB591A-9023-4DF2-9C84-E243DF2D87B7}">
      <dgm:prSet/>
      <dgm:spPr/>
      <dgm:t>
        <a:bodyPr/>
        <a:lstStyle/>
        <a:p>
          <a:endParaRPr lang="en-US"/>
        </a:p>
      </dgm:t>
    </dgm:pt>
    <dgm:pt modelId="{F7A5C20C-F7AF-45D5-96E0-B97667C2044B}" type="sibTrans" cxnId="{93BB591A-9023-4DF2-9C84-E243DF2D87B7}">
      <dgm:prSet/>
      <dgm:spPr/>
      <dgm:t>
        <a:bodyPr/>
        <a:lstStyle/>
        <a:p>
          <a:endParaRPr lang="en-US"/>
        </a:p>
      </dgm:t>
    </dgm:pt>
    <dgm:pt modelId="{E2C1E88F-67C2-4629-80BF-65DC723C649D}">
      <dgm:prSet phldrT="[Text]" custT="1"/>
      <dgm:spPr/>
      <dgm:t>
        <a:bodyPr/>
        <a:lstStyle/>
        <a:p>
          <a:r>
            <a:rPr lang="en-US" sz="1200" b="1" noProof="0" dirty="0" smtClean="0"/>
            <a:t>Unclear perception of looting episode</a:t>
          </a:r>
          <a:endParaRPr lang="en-US" sz="1200" b="1" noProof="0" dirty="0"/>
        </a:p>
      </dgm:t>
    </dgm:pt>
    <dgm:pt modelId="{DE0FA1E6-5774-4BE3-AF84-2653A60604AC}" type="parTrans" cxnId="{F1A98778-6B62-4263-841D-7FF8B99A2FAF}">
      <dgm:prSet/>
      <dgm:spPr/>
      <dgm:t>
        <a:bodyPr/>
        <a:lstStyle/>
        <a:p>
          <a:endParaRPr lang="en-US"/>
        </a:p>
      </dgm:t>
    </dgm:pt>
    <dgm:pt modelId="{13EAFA64-BADF-4657-AFC7-3CF58114395F}" type="sibTrans" cxnId="{F1A98778-6B62-4263-841D-7FF8B99A2FAF}">
      <dgm:prSet/>
      <dgm:spPr/>
      <dgm:t>
        <a:bodyPr/>
        <a:lstStyle/>
        <a:p>
          <a:endParaRPr lang="en-US"/>
        </a:p>
      </dgm:t>
    </dgm:pt>
    <dgm:pt modelId="{14859680-E724-4ABC-AA74-972B840153D9}">
      <dgm:prSet phldrT="[Text]" custT="1"/>
      <dgm:spPr/>
      <dgm:t>
        <a:bodyPr/>
        <a:lstStyle/>
        <a:p>
          <a:r>
            <a:rPr lang="en-US" sz="1200" noProof="0" dirty="0" smtClean="0"/>
            <a:t>In the aftermath of the looting, society was polarized by those appalled by the events and those </a:t>
          </a:r>
          <a:r>
            <a:rPr lang="en-US" sz="1200" noProof="0" dirty="0" err="1" smtClean="0"/>
            <a:t>renergized</a:t>
          </a:r>
          <a:r>
            <a:rPr lang="en-US" sz="1200" noProof="0" dirty="0" smtClean="0"/>
            <a:t> by the sense of “justice” and “decisiveness” of their leader.</a:t>
          </a:r>
          <a:endParaRPr lang="en-US" sz="1200" noProof="0" dirty="0"/>
        </a:p>
      </dgm:t>
    </dgm:pt>
    <dgm:pt modelId="{CC3C103B-28DE-41E5-949C-32C090DFF3BD}" type="parTrans" cxnId="{68799C96-9E36-40CB-9BFC-D2DB016C7AE7}">
      <dgm:prSet/>
      <dgm:spPr/>
      <dgm:t>
        <a:bodyPr/>
        <a:lstStyle/>
        <a:p>
          <a:endParaRPr lang="en-US"/>
        </a:p>
      </dgm:t>
    </dgm:pt>
    <dgm:pt modelId="{E73AC561-138C-4EF0-B67B-AD717B4F7DC3}" type="sibTrans" cxnId="{68799C96-9E36-40CB-9BFC-D2DB016C7AE7}">
      <dgm:prSet/>
      <dgm:spPr/>
      <dgm:t>
        <a:bodyPr/>
        <a:lstStyle/>
        <a:p>
          <a:endParaRPr lang="en-US"/>
        </a:p>
      </dgm:t>
    </dgm:pt>
    <dgm:pt modelId="{F40F9555-7EB6-4F5A-B0CB-2EB9157D8FFC}">
      <dgm:prSet phldrT="[Text]" custT="1"/>
      <dgm:spPr/>
      <dgm:t>
        <a:bodyPr/>
        <a:lstStyle/>
        <a:p>
          <a:r>
            <a:rPr lang="en-US" sz="1200" b="1" noProof="0" dirty="0" err="1" smtClean="0"/>
            <a:t>Chavismo</a:t>
          </a:r>
          <a:r>
            <a:rPr lang="en-US" sz="1200" b="1" noProof="0" dirty="0" smtClean="0"/>
            <a:t> manages to blame the retailers</a:t>
          </a:r>
          <a:endParaRPr lang="en-US" sz="1200" b="1" noProof="0" dirty="0"/>
        </a:p>
      </dgm:t>
    </dgm:pt>
    <dgm:pt modelId="{A8DA6E96-0512-4ADB-B74A-DD8A7D863F06}" type="sibTrans" cxnId="{CE3E5C0D-DF6C-4FE5-A593-EC0B49E5E4E2}">
      <dgm:prSet/>
      <dgm:spPr/>
      <dgm:t>
        <a:bodyPr/>
        <a:lstStyle/>
        <a:p>
          <a:endParaRPr lang="en-US"/>
        </a:p>
      </dgm:t>
    </dgm:pt>
    <dgm:pt modelId="{806D6AAA-65BA-4FDC-AB0B-CCD01A444C29}" type="parTrans" cxnId="{CE3E5C0D-DF6C-4FE5-A593-EC0B49E5E4E2}">
      <dgm:prSet/>
      <dgm:spPr/>
      <dgm:t>
        <a:bodyPr/>
        <a:lstStyle/>
        <a:p>
          <a:endParaRPr lang="en-US"/>
        </a:p>
      </dgm:t>
    </dgm:pt>
    <dgm:pt modelId="{997C4304-0698-4C19-A041-640EF586D2EE}" type="pres">
      <dgm:prSet presAssocID="{9AA62AAF-B203-4979-9B34-CC4C6FC70212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EA046ABB-936B-4597-AA09-CEE7DE8FE7CD}" type="pres">
      <dgm:prSet presAssocID="{12F72CBE-8142-4AC7-A02D-DA057BB8BEE4}" presName="ParentComposite" presStyleCnt="0"/>
      <dgm:spPr/>
    </dgm:pt>
    <dgm:pt modelId="{7B8401C6-C866-4CE3-BEE3-2BEB95672627}" type="pres">
      <dgm:prSet presAssocID="{12F72CBE-8142-4AC7-A02D-DA057BB8BEE4}" presName="Chord" presStyleLbl="bgShp" presStyleIdx="0" presStyleCnt="5"/>
      <dgm:spPr/>
    </dgm:pt>
    <dgm:pt modelId="{91244BC8-A4CD-48AA-A8F3-D8DBAB0A7301}" type="pres">
      <dgm:prSet presAssocID="{12F72CBE-8142-4AC7-A02D-DA057BB8BEE4}" presName="Pie" presStyleLbl="alignNode1" presStyleIdx="0" presStyleCnt="5"/>
      <dgm:spPr/>
    </dgm:pt>
    <dgm:pt modelId="{F0FE57D6-8CD1-4137-B9DD-547F52B9D41B}" type="pres">
      <dgm:prSet presAssocID="{12F72CBE-8142-4AC7-A02D-DA057BB8BEE4}" presName="Parent" presStyleLbl="revTx" presStyleIdx="0" presStyleCnt="10" custScaleY="126076" custLinFactNeighborX="-8396" custLinFactNeighborY="1244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6DBD6F-245F-4EDF-8A9A-E087100FE5C3}" type="pres">
      <dgm:prSet presAssocID="{92315553-39AA-4620-A16E-3CCE9EC798B0}" presName="negSibTrans" presStyleCnt="0"/>
      <dgm:spPr/>
    </dgm:pt>
    <dgm:pt modelId="{7095C0B6-1589-473C-B66E-3C7435302F2F}" type="pres">
      <dgm:prSet presAssocID="{12F72CBE-8142-4AC7-A02D-DA057BB8BEE4}" presName="composite" presStyleCnt="0"/>
      <dgm:spPr/>
    </dgm:pt>
    <dgm:pt modelId="{50A7E558-7E0A-43B4-BE72-318891D6D810}" type="pres">
      <dgm:prSet presAssocID="{12F72CBE-8142-4AC7-A02D-DA057BB8BEE4}" presName="Child" presStyleLbl="revTx" presStyleIdx="1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8916DC-DBAE-45D4-96EE-8FC3D0A01E2C}" type="pres">
      <dgm:prSet presAssocID="{E6E36FAB-D859-4417-8078-784BA89772BD}" presName="sibTrans" presStyleCnt="0"/>
      <dgm:spPr/>
    </dgm:pt>
    <dgm:pt modelId="{1C2DB2D3-075A-4E47-B311-0698391D351E}" type="pres">
      <dgm:prSet presAssocID="{F40F9555-7EB6-4F5A-B0CB-2EB9157D8FFC}" presName="ParentComposite" presStyleCnt="0"/>
      <dgm:spPr/>
    </dgm:pt>
    <dgm:pt modelId="{E147FE49-D966-41EB-B25E-6926B2C8304B}" type="pres">
      <dgm:prSet presAssocID="{F40F9555-7EB6-4F5A-B0CB-2EB9157D8FFC}" presName="Chord" presStyleLbl="bgShp" presStyleIdx="1" presStyleCnt="5"/>
      <dgm:spPr/>
    </dgm:pt>
    <dgm:pt modelId="{43384C0F-4D57-40E6-BDD1-6C949CADCAA1}" type="pres">
      <dgm:prSet presAssocID="{F40F9555-7EB6-4F5A-B0CB-2EB9157D8FFC}" presName="Pie" presStyleLbl="alignNode1" presStyleIdx="1" presStyleCnt="5"/>
      <dgm:spPr/>
    </dgm:pt>
    <dgm:pt modelId="{F6B1DA54-2811-4D0A-9CCE-D6E94D1C0901}" type="pres">
      <dgm:prSet presAssocID="{F40F9555-7EB6-4F5A-B0CB-2EB9157D8FFC}" presName="Parent" presStyleLbl="revTx" presStyleIdx="2" presStyleCnt="10" custScaleY="126076" custLinFactNeighborX="-3410" custLinFactNeighborY="1244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359FF5-25C2-41EE-A554-52436867A36D}" type="pres">
      <dgm:prSet presAssocID="{620D9508-4ECD-4002-A0C1-DC79CA6021F4}" presName="negSibTrans" presStyleCnt="0"/>
      <dgm:spPr/>
    </dgm:pt>
    <dgm:pt modelId="{261DEE48-6DBC-45DD-B039-5645821FA711}" type="pres">
      <dgm:prSet presAssocID="{F40F9555-7EB6-4F5A-B0CB-2EB9157D8FFC}" presName="composite" presStyleCnt="0"/>
      <dgm:spPr/>
    </dgm:pt>
    <dgm:pt modelId="{322093C5-E27A-43E9-8922-7BE81CD59F4F}" type="pres">
      <dgm:prSet presAssocID="{F40F9555-7EB6-4F5A-B0CB-2EB9157D8FFC}" presName="Child" presStyleLbl="revTx" presStyleIdx="3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4D5966-3E63-4176-9F20-73B6026BEFE6}" type="pres">
      <dgm:prSet presAssocID="{A8DA6E96-0512-4ADB-B74A-DD8A7D863F06}" presName="sibTrans" presStyleCnt="0"/>
      <dgm:spPr/>
    </dgm:pt>
    <dgm:pt modelId="{84A0F95A-1678-43EA-815C-5395D055E85C}" type="pres">
      <dgm:prSet presAssocID="{CDC7342E-D484-414D-A89D-2B9954321433}" presName="ParentComposite" presStyleCnt="0"/>
      <dgm:spPr/>
    </dgm:pt>
    <dgm:pt modelId="{49F9DEB6-3319-4F06-8D5B-D0C0FFE42AC3}" type="pres">
      <dgm:prSet presAssocID="{CDC7342E-D484-414D-A89D-2B9954321433}" presName="Chord" presStyleLbl="bgShp" presStyleIdx="2" presStyleCnt="5"/>
      <dgm:spPr/>
    </dgm:pt>
    <dgm:pt modelId="{7F6112CD-8143-40BE-B5B9-26D6679C89D5}" type="pres">
      <dgm:prSet presAssocID="{CDC7342E-D484-414D-A89D-2B9954321433}" presName="Pie" presStyleLbl="alignNode1" presStyleIdx="2" presStyleCnt="5"/>
      <dgm:spPr/>
    </dgm:pt>
    <dgm:pt modelId="{AEFBA2F6-FDD3-4B72-BD2D-8EE6C2C1374E}" type="pres">
      <dgm:prSet presAssocID="{CDC7342E-D484-414D-A89D-2B9954321433}" presName="Parent" presStyleLbl="revTx" presStyleIdx="4" presStyleCnt="10" custScaleY="126076" custLinFactNeighborX="-14803" custLinFactNeighborY="1244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6958F7-BB08-495C-98F7-24F4224C619E}" type="pres">
      <dgm:prSet presAssocID="{CA877651-D916-4936-8CB0-B256E8F7AF96}" presName="negSibTrans" presStyleCnt="0"/>
      <dgm:spPr/>
    </dgm:pt>
    <dgm:pt modelId="{9163EDCB-3704-4660-BB30-5F483B364D17}" type="pres">
      <dgm:prSet presAssocID="{CDC7342E-D484-414D-A89D-2B9954321433}" presName="composite" presStyleCnt="0"/>
      <dgm:spPr/>
    </dgm:pt>
    <dgm:pt modelId="{F17C92C9-C2F8-44B2-8B8E-646B312FF0C0}" type="pres">
      <dgm:prSet presAssocID="{CDC7342E-D484-414D-A89D-2B9954321433}" presName="Child" presStyleLbl="revTx" presStyleIdx="5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BA6D4F-1952-4999-B7DF-EA0449C69DC3}" type="pres">
      <dgm:prSet presAssocID="{122562F5-B9ED-47CB-96F1-EF8C1295ABD7}" presName="sibTrans" presStyleCnt="0"/>
      <dgm:spPr/>
    </dgm:pt>
    <dgm:pt modelId="{D7FB758F-68CE-421A-AA98-08E66A204F9E}" type="pres">
      <dgm:prSet presAssocID="{07847AE3-2576-4041-83F1-DC64900C2BC9}" presName="ParentComposite" presStyleCnt="0"/>
      <dgm:spPr/>
    </dgm:pt>
    <dgm:pt modelId="{E264234F-1A68-4AA2-86A3-F4380EC1C4D3}" type="pres">
      <dgm:prSet presAssocID="{07847AE3-2576-4041-83F1-DC64900C2BC9}" presName="Chord" presStyleLbl="bgShp" presStyleIdx="3" presStyleCnt="5"/>
      <dgm:spPr/>
    </dgm:pt>
    <dgm:pt modelId="{B3731CA5-6F78-47CE-9A8D-F50A48F1F9EC}" type="pres">
      <dgm:prSet presAssocID="{07847AE3-2576-4041-83F1-DC64900C2BC9}" presName="Pie" presStyleLbl="alignNode1" presStyleIdx="3" presStyleCnt="5"/>
      <dgm:spPr/>
    </dgm:pt>
    <dgm:pt modelId="{36C3C23F-03A6-4626-A669-967C1E2E2111}" type="pres">
      <dgm:prSet presAssocID="{07847AE3-2576-4041-83F1-DC64900C2BC9}" presName="Parent" presStyleLbl="revTx" presStyleIdx="6" presStyleCnt="10" custScaleY="126076" custLinFactNeighborX="-14803" custLinFactNeighborY="1244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72930E-1691-4B86-959D-BDAFAAE224BB}" type="pres">
      <dgm:prSet presAssocID="{F7A5C20C-F7AF-45D5-96E0-B97667C2044B}" presName="negSibTrans" presStyleCnt="0"/>
      <dgm:spPr/>
    </dgm:pt>
    <dgm:pt modelId="{DAD29B86-65E6-4BFF-93EC-EBBEBC441DBA}" type="pres">
      <dgm:prSet presAssocID="{07847AE3-2576-4041-83F1-DC64900C2BC9}" presName="composite" presStyleCnt="0"/>
      <dgm:spPr/>
    </dgm:pt>
    <dgm:pt modelId="{384FDD8C-BE5B-4770-BB63-967406BD52B4}" type="pres">
      <dgm:prSet presAssocID="{07847AE3-2576-4041-83F1-DC64900C2BC9}" presName="Child" presStyleLbl="revTx" presStyleIdx="7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610D62-3601-46BF-810C-EF58F6AA5FEF}" type="pres">
      <dgm:prSet presAssocID="{47B9DA91-CB76-45B7-8FB4-C8C3EB90BD4E}" presName="sibTrans" presStyleCnt="0"/>
      <dgm:spPr/>
    </dgm:pt>
    <dgm:pt modelId="{C925133B-8B3A-4966-9170-4EFF054D159C}" type="pres">
      <dgm:prSet presAssocID="{E2C1E88F-67C2-4629-80BF-65DC723C649D}" presName="ParentComposite" presStyleCnt="0"/>
      <dgm:spPr/>
    </dgm:pt>
    <dgm:pt modelId="{EAA4734A-7752-4711-AFB5-A9E8F1DCD7DB}" type="pres">
      <dgm:prSet presAssocID="{E2C1E88F-67C2-4629-80BF-65DC723C649D}" presName="Chord" presStyleLbl="bgShp" presStyleIdx="4" presStyleCnt="5"/>
      <dgm:spPr/>
    </dgm:pt>
    <dgm:pt modelId="{3BE8B528-7044-47ED-B5A3-1EAACE69B660}" type="pres">
      <dgm:prSet presAssocID="{E2C1E88F-67C2-4629-80BF-65DC723C649D}" presName="Pie" presStyleLbl="alignNode1" presStyleIdx="4" presStyleCnt="5"/>
      <dgm:spPr/>
    </dgm:pt>
    <dgm:pt modelId="{8C2AA9FF-E939-4C37-AF8E-36EC07CEBCFF}" type="pres">
      <dgm:prSet presAssocID="{E2C1E88F-67C2-4629-80BF-65DC723C649D}" presName="Parent" presStyleLbl="revTx" presStyleIdx="8" presStyleCnt="10" custScaleY="126076" custLinFactNeighborX="-14803" custLinFactNeighborY="1244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E14DF8-24B8-49FC-A69A-37EAF0E7D1AB}" type="pres">
      <dgm:prSet presAssocID="{E73AC561-138C-4EF0-B67B-AD717B4F7DC3}" presName="negSibTrans" presStyleCnt="0"/>
      <dgm:spPr/>
    </dgm:pt>
    <dgm:pt modelId="{F17D252B-C940-439E-AE59-5998F2D61F8C}" type="pres">
      <dgm:prSet presAssocID="{E2C1E88F-67C2-4629-80BF-65DC723C649D}" presName="composite" presStyleCnt="0"/>
      <dgm:spPr/>
    </dgm:pt>
    <dgm:pt modelId="{17ACD631-FEAA-46EB-9918-C82CFD2C23A6}" type="pres">
      <dgm:prSet presAssocID="{E2C1E88F-67C2-4629-80BF-65DC723C649D}" presName="Child" presStyleLbl="revTx" presStyleIdx="9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D35B2F7-C4BE-4F23-B46F-B05ACC54B15D}" type="presOf" srcId="{CDC7342E-D484-414D-A89D-2B9954321433}" destId="{AEFBA2F6-FDD3-4B72-BD2D-8EE6C2C1374E}" srcOrd="0" destOrd="0" presId="urn:microsoft.com/office/officeart/2009/3/layout/PieProcess"/>
    <dgm:cxn modelId="{CE3E5C0D-DF6C-4FE5-A593-EC0B49E5E4E2}" srcId="{9AA62AAF-B203-4979-9B34-CC4C6FC70212}" destId="{F40F9555-7EB6-4F5A-B0CB-2EB9157D8FFC}" srcOrd="1" destOrd="0" parTransId="{806D6AAA-65BA-4FDC-AB0B-CCD01A444C29}" sibTransId="{A8DA6E96-0512-4ADB-B74A-DD8A7D863F06}"/>
    <dgm:cxn modelId="{740322AE-F408-4A2D-9942-D3377F780D8B}" type="presOf" srcId="{14859680-E724-4ABC-AA74-972B840153D9}" destId="{17ACD631-FEAA-46EB-9918-C82CFD2C23A6}" srcOrd="0" destOrd="0" presId="urn:microsoft.com/office/officeart/2009/3/layout/PieProcess"/>
    <dgm:cxn modelId="{C4E0E200-921C-4BAA-97C7-7725230EF3E3}" srcId="{9AA62AAF-B203-4979-9B34-CC4C6FC70212}" destId="{12F72CBE-8142-4AC7-A02D-DA057BB8BEE4}" srcOrd="0" destOrd="0" parTransId="{7CB74F43-5E48-49ED-B8C7-135796EC88EE}" sibTransId="{E6E36FAB-D859-4417-8078-784BA89772BD}"/>
    <dgm:cxn modelId="{68799C96-9E36-40CB-9BFC-D2DB016C7AE7}" srcId="{E2C1E88F-67C2-4629-80BF-65DC723C649D}" destId="{14859680-E724-4ABC-AA74-972B840153D9}" srcOrd="0" destOrd="0" parTransId="{CC3C103B-28DE-41E5-949C-32C090DFF3BD}" sibTransId="{E73AC561-138C-4EF0-B67B-AD717B4F7DC3}"/>
    <dgm:cxn modelId="{81687EE9-EE35-468F-95D5-A218AC38D729}" srcId="{CDC7342E-D484-414D-A89D-2B9954321433}" destId="{CB4C44B8-E58D-488A-A409-F962665A666B}" srcOrd="0" destOrd="0" parTransId="{78DB9725-A216-4B0D-9B55-0DCAF55E14FA}" sibTransId="{CA877651-D916-4936-8CB0-B256E8F7AF96}"/>
    <dgm:cxn modelId="{58B1C76B-0CB3-4C3E-B81A-D8468894B9F4}" type="presOf" srcId="{D1B91DD1-7281-42CF-AF6A-D1CCA2B8CB21}" destId="{50A7E558-7E0A-43B4-BE72-318891D6D810}" srcOrd="0" destOrd="0" presId="urn:microsoft.com/office/officeart/2009/3/layout/PieProcess"/>
    <dgm:cxn modelId="{F1A98778-6B62-4263-841D-7FF8B99A2FAF}" srcId="{9AA62AAF-B203-4979-9B34-CC4C6FC70212}" destId="{E2C1E88F-67C2-4629-80BF-65DC723C649D}" srcOrd="4" destOrd="0" parTransId="{DE0FA1E6-5774-4BE3-AF84-2653A60604AC}" sibTransId="{13EAFA64-BADF-4657-AFC7-3CF58114395F}"/>
    <dgm:cxn modelId="{CE3DCBFD-197F-4890-A7CF-5105525013BB}" type="presOf" srcId="{F40F9555-7EB6-4F5A-B0CB-2EB9157D8FFC}" destId="{F6B1DA54-2811-4D0A-9CCE-D6E94D1C0901}" srcOrd="0" destOrd="0" presId="urn:microsoft.com/office/officeart/2009/3/layout/PieProcess"/>
    <dgm:cxn modelId="{EB96AE3E-73CF-489A-987B-7887D81B0FB1}" type="presOf" srcId="{9AA62AAF-B203-4979-9B34-CC4C6FC70212}" destId="{997C4304-0698-4C19-A041-640EF586D2EE}" srcOrd="0" destOrd="0" presId="urn:microsoft.com/office/officeart/2009/3/layout/PieProcess"/>
    <dgm:cxn modelId="{0699250C-B7F3-42F0-8F1C-D549A8998279}" srcId="{9AA62AAF-B203-4979-9B34-CC4C6FC70212}" destId="{07847AE3-2576-4041-83F1-DC64900C2BC9}" srcOrd="3" destOrd="0" parTransId="{67D971FC-6676-44CB-972A-244CCDC78C58}" sibTransId="{47B9DA91-CB76-45B7-8FB4-C8C3EB90BD4E}"/>
    <dgm:cxn modelId="{0FC9881A-3ED8-44BB-96AA-CEE84C813008}" type="presOf" srcId="{CB4C44B8-E58D-488A-A409-F962665A666B}" destId="{F17C92C9-C2F8-44B2-8B8E-646B312FF0C0}" srcOrd="0" destOrd="0" presId="urn:microsoft.com/office/officeart/2009/3/layout/PieProcess"/>
    <dgm:cxn modelId="{93BB591A-9023-4DF2-9C84-E243DF2D87B7}" srcId="{07847AE3-2576-4041-83F1-DC64900C2BC9}" destId="{58DD9135-B301-402A-8259-8CE266C3258F}" srcOrd="0" destOrd="0" parTransId="{D4707C35-1828-45F6-BD54-4ADED5303DEC}" sibTransId="{F7A5C20C-F7AF-45D5-96E0-B97667C2044B}"/>
    <dgm:cxn modelId="{C42B7866-B256-4DEC-B3BF-DA7FEC0C26F8}" srcId="{12F72CBE-8142-4AC7-A02D-DA057BB8BEE4}" destId="{D1B91DD1-7281-42CF-AF6A-D1CCA2B8CB21}" srcOrd="0" destOrd="0" parTransId="{246CC7BF-8191-427C-B36D-72ACE91B2893}" sibTransId="{92315553-39AA-4620-A16E-3CCE9EC798B0}"/>
    <dgm:cxn modelId="{2E10237E-7A82-449E-B1B0-E1AAD5AEAFEB}" srcId="{F40F9555-7EB6-4F5A-B0CB-2EB9157D8FFC}" destId="{96801A51-C448-4C5A-BC34-045FD1A22B60}" srcOrd="0" destOrd="0" parTransId="{DA78406F-CD50-4999-95A3-C4BBE45DDA21}" sibTransId="{620D9508-4ECD-4002-A0C1-DC79CA6021F4}"/>
    <dgm:cxn modelId="{12435A8E-2F65-4259-8C19-74165E616125}" type="presOf" srcId="{07847AE3-2576-4041-83F1-DC64900C2BC9}" destId="{36C3C23F-03A6-4626-A669-967C1E2E2111}" srcOrd="0" destOrd="0" presId="urn:microsoft.com/office/officeart/2009/3/layout/PieProcess"/>
    <dgm:cxn modelId="{1FDC057A-6E69-42A0-BAEA-9B4752023F0E}" type="presOf" srcId="{E2C1E88F-67C2-4629-80BF-65DC723C649D}" destId="{8C2AA9FF-E939-4C37-AF8E-36EC07CEBCFF}" srcOrd="0" destOrd="0" presId="urn:microsoft.com/office/officeart/2009/3/layout/PieProcess"/>
    <dgm:cxn modelId="{1634D26D-957B-41B3-9C8D-21D10067B4F2}" type="presOf" srcId="{58DD9135-B301-402A-8259-8CE266C3258F}" destId="{384FDD8C-BE5B-4770-BB63-967406BD52B4}" srcOrd="0" destOrd="0" presId="urn:microsoft.com/office/officeart/2009/3/layout/PieProcess"/>
    <dgm:cxn modelId="{EDA30439-07B6-4569-A08C-9A11DD579817}" srcId="{9AA62AAF-B203-4979-9B34-CC4C6FC70212}" destId="{CDC7342E-D484-414D-A89D-2B9954321433}" srcOrd="2" destOrd="0" parTransId="{ED17F916-EA29-49FF-BB6C-AB9A236F5AC1}" sibTransId="{122562F5-B9ED-47CB-96F1-EF8C1295ABD7}"/>
    <dgm:cxn modelId="{4C2E3383-9A50-4ABD-842F-FE30F9AF1470}" type="presOf" srcId="{96801A51-C448-4C5A-BC34-045FD1A22B60}" destId="{322093C5-E27A-43E9-8922-7BE81CD59F4F}" srcOrd="0" destOrd="0" presId="urn:microsoft.com/office/officeart/2009/3/layout/PieProcess"/>
    <dgm:cxn modelId="{4BE27CB0-5691-47E4-BF4E-DD563B109BD6}" type="presOf" srcId="{12F72CBE-8142-4AC7-A02D-DA057BB8BEE4}" destId="{F0FE57D6-8CD1-4137-B9DD-547F52B9D41B}" srcOrd="0" destOrd="0" presId="urn:microsoft.com/office/officeart/2009/3/layout/PieProcess"/>
    <dgm:cxn modelId="{BA2F3771-8806-4611-8D2B-8AF768CC9D66}" type="presParOf" srcId="{997C4304-0698-4C19-A041-640EF586D2EE}" destId="{EA046ABB-936B-4597-AA09-CEE7DE8FE7CD}" srcOrd="0" destOrd="0" presId="urn:microsoft.com/office/officeart/2009/3/layout/PieProcess"/>
    <dgm:cxn modelId="{8733FD67-0D7C-46CF-805E-16C6F7ABFF10}" type="presParOf" srcId="{EA046ABB-936B-4597-AA09-CEE7DE8FE7CD}" destId="{7B8401C6-C866-4CE3-BEE3-2BEB95672627}" srcOrd="0" destOrd="0" presId="urn:microsoft.com/office/officeart/2009/3/layout/PieProcess"/>
    <dgm:cxn modelId="{CA7979E8-A4B1-495F-B2C4-E1F348685FAD}" type="presParOf" srcId="{EA046ABB-936B-4597-AA09-CEE7DE8FE7CD}" destId="{91244BC8-A4CD-48AA-A8F3-D8DBAB0A7301}" srcOrd="1" destOrd="0" presId="urn:microsoft.com/office/officeart/2009/3/layout/PieProcess"/>
    <dgm:cxn modelId="{6F4BD10A-3B58-4322-9194-999D74889944}" type="presParOf" srcId="{EA046ABB-936B-4597-AA09-CEE7DE8FE7CD}" destId="{F0FE57D6-8CD1-4137-B9DD-547F52B9D41B}" srcOrd="2" destOrd="0" presId="urn:microsoft.com/office/officeart/2009/3/layout/PieProcess"/>
    <dgm:cxn modelId="{71A62373-E5F8-4E27-BF55-54B4D74667B8}" type="presParOf" srcId="{997C4304-0698-4C19-A041-640EF586D2EE}" destId="{2B6DBD6F-245F-4EDF-8A9A-E087100FE5C3}" srcOrd="1" destOrd="0" presId="urn:microsoft.com/office/officeart/2009/3/layout/PieProcess"/>
    <dgm:cxn modelId="{0E592B37-797A-4055-827F-FB2EB4CBFB63}" type="presParOf" srcId="{997C4304-0698-4C19-A041-640EF586D2EE}" destId="{7095C0B6-1589-473C-B66E-3C7435302F2F}" srcOrd="2" destOrd="0" presId="urn:microsoft.com/office/officeart/2009/3/layout/PieProcess"/>
    <dgm:cxn modelId="{88215E24-0A34-4F84-8F9B-94223D4BAF07}" type="presParOf" srcId="{7095C0B6-1589-473C-B66E-3C7435302F2F}" destId="{50A7E558-7E0A-43B4-BE72-318891D6D810}" srcOrd="0" destOrd="0" presId="urn:microsoft.com/office/officeart/2009/3/layout/PieProcess"/>
    <dgm:cxn modelId="{73DCEFC9-6501-4765-ADF3-87DFFE30506C}" type="presParOf" srcId="{997C4304-0698-4C19-A041-640EF586D2EE}" destId="{6F8916DC-DBAE-45D4-96EE-8FC3D0A01E2C}" srcOrd="3" destOrd="0" presId="urn:microsoft.com/office/officeart/2009/3/layout/PieProcess"/>
    <dgm:cxn modelId="{5A637C5D-9968-456D-BEEE-9053E73A42F0}" type="presParOf" srcId="{997C4304-0698-4C19-A041-640EF586D2EE}" destId="{1C2DB2D3-075A-4E47-B311-0698391D351E}" srcOrd="4" destOrd="0" presId="urn:microsoft.com/office/officeart/2009/3/layout/PieProcess"/>
    <dgm:cxn modelId="{6EB739F1-90EB-41E7-8F23-03002AB3C171}" type="presParOf" srcId="{1C2DB2D3-075A-4E47-B311-0698391D351E}" destId="{E147FE49-D966-41EB-B25E-6926B2C8304B}" srcOrd="0" destOrd="0" presId="urn:microsoft.com/office/officeart/2009/3/layout/PieProcess"/>
    <dgm:cxn modelId="{27BB9AA9-4D1F-46D0-81A5-231F2516E84E}" type="presParOf" srcId="{1C2DB2D3-075A-4E47-B311-0698391D351E}" destId="{43384C0F-4D57-40E6-BDD1-6C949CADCAA1}" srcOrd="1" destOrd="0" presId="urn:microsoft.com/office/officeart/2009/3/layout/PieProcess"/>
    <dgm:cxn modelId="{1AA50071-FE5F-43BA-A20B-E1542B78E646}" type="presParOf" srcId="{1C2DB2D3-075A-4E47-B311-0698391D351E}" destId="{F6B1DA54-2811-4D0A-9CCE-D6E94D1C0901}" srcOrd="2" destOrd="0" presId="urn:microsoft.com/office/officeart/2009/3/layout/PieProcess"/>
    <dgm:cxn modelId="{9CF76479-88B8-467B-B16E-598F1C0CB4C1}" type="presParOf" srcId="{997C4304-0698-4C19-A041-640EF586D2EE}" destId="{83359FF5-25C2-41EE-A554-52436867A36D}" srcOrd="5" destOrd="0" presId="urn:microsoft.com/office/officeart/2009/3/layout/PieProcess"/>
    <dgm:cxn modelId="{5B1C160E-D8FA-4A9E-9CFA-852757068A26}" type="presParOf" srcId="{997C4304-0698-4C19-A041-640EF586D2EE}" destId="{261DEE48-6DBC-45DD-B039-5645821FA711}" srcOrd="6" destOrd="0" presId="urn:microsoft.com/office/officeart/2009/3/layout/PieProcess"/>
    <dgm:cxn modelId="{505867B6-E6EC-45F0-A446-081125C46412}" type="presParOf" srcId="{261DEE48-6DBC-45DD-B039-5645821FA711}" destId="{322093C5-E27A-43E9-8922-7BE81CD59F4F}" srcOrd="0" destOrd="0" presId="urn:microsoft.com/office/officeart/2009/3/layout/PieProcess"/>
    <dgm:cxn modelId="{E0F9A19D-BDA4-4B12-8A7D-7C5B4F0C8C95}" type="presParOf" srcId="{997C4304-0698-4C19-A041-640EF586D2EE}" destId="{4E4D5966-3E63-4176-9F20-73B6026BEFE6}" srcOrd="7" destOrd="0" presId="urn:microsoft.com/office/officeart/2009/3/layout/PieProcess"/>
    <dgm:cxn modelId="{6100ED4B-6555-4414-9E20-A59A671A6E26}" type="presParOf" srcId="{997C4304-0698-4C19-A041-640EF586D2EE}" destId="{84A0F95A-1678-43EA-815C-5395D055E85C}" srcOrd="8" destOrd="0" presId="urn:microsoft.com/office/officeart/2009/3/layout/PieProcess"/>
    <dgm:cxn modelId="{D6AE17AD-F52C-450E-85C6-82493C6ADA58}" type="presParOf" srcId="{84A0F95A-1678-43EA-815C-5395D055E85C}" destId="{49F9DEB6-3319-4F06-8D5B-D0C0FFE42AC3}" srcOrd="0" destOrd="0" presId="urn:microsoft.com/office/officeart/2009/3/layout/PieProcess"/>
    <dgm:cxn modelId="{9445CFE4-A3E7-472D-B468-4DA27113E9FB}" type="presParOf" srcId="{84A0F95A-1678-43EA-815C-5395D055E85C}" destId="{7F6112CD-8143-40BE-B5B9-26D6679C89D5}" srcOrd="1" destOrd="0" presId="urn:microsoft.com/office/officeart/2009/3/layout/PieProcess"/>
    <dgm:cxn modelId="{72E03E80-EE7B-400D-BF70-7B2AC0BC9220}" type="presParOf" srcId="{84A0F95A-1678-43EA-815C-5395D055E85C}" destId="{AEFBA2F6-FDD3-4B72-BD2D-8EE6C2C1374E}" srcOrd="2" destOrd="0" presId="urn:microsoft.com/office/officeart/2009/3/layout/PieProcess"/>
    <dgm:cxn modelId="{89204015-7BE4-4FEE-B2C2-A60DC9E331E7}" type="presParOf" srcId="{997C4304-0698-4C19-A041-640EF586D2EE}" destId="{2D6958F7-BB08-495C-98F7-24F4224C619E}" srcOrd="9" destOrd="0" presId="urn:microsoft.com/office/officeart/2009/3/layout/PieProcess"/>
    <dgm:cxn modelId="{BDCB2120-5850-42D0-8044-DFCDEA210AC7}" type="presParOf" srcId="{997C4304-0698-4C19-A041-640EF586D2EE}" destId="{9163EDCB-3704-4660-BB30-5F483B364D17}" srcOrd="10" destOrd="0" presId="urn:microsoft.com/office/officeart/2009/3/layout/PieProcess"/>
    <dgm:cxn modelId="{5CC9C956-7F82-4469-9A6A-84F4739C24D9}" type="presParOf" srcId="{9163EDCB-3704-4660-BB30-5F483B364D17}" destId="{F17C92C9-C2F8-44B2-8B8E-646B312FF0C0}" srcOrd="0" destOrd="0" presId="urn:microsoft.com/office/officeart/2009/3/layout/PieProcess"/>
    <dgm:cxn modelId="{617FBA98-55F6-42EA-837C-A0CB88074F04}" type="presParOf" srcId="{997C4304-0698-4C19-A041-640EF586D2EE}" destId="{C9BA6D4F-1952-4999-B7DF-EA0449C69DC3}" srcOrd="11" destOrd="0" presId="urn:microsoft.com/office/officeart/2009/3/layout/PieProcess"/>
    <dgm:cxn modelId="{18E8B78E-E93F-435F-B520-FD2F92E00FE4}" type="presParOf" srcId="{997C4304-0698-4C19-A041-640EF586D2EE}" destId="{D7FB758F-68CE-421A-AA98-08E66A204F9E}" srcOrd="12" destOrd="0" presId="urn:microsoft.com/office/officeart/2009/3/layout/PieProcess"/>
    <dgm:cxn modelId="{17D04DDB-03C7-476F-95E6-946B8175CC04}" type="presParOf" srcId="{D7FB758F-68CE-421A-AA98-08E66A204F9E}" destId="{E264234F-1A68-4AA2-86A3-F4380EC1C4D3}" srcOrd="0" destOrd="0" presId="urn:microsoft.com/office/officeart/2009/3/layout/PieProcess"/>
    <dgm:cxn modelId="{015C507F-95E1-4109-8A34-E25201DA82D3}" type="presParOf" srcId="{D7FB758F-68CE-421A-AA98-08E66A204F9E}" destId="{B3731CA5-6F78-47CE-9A8D-F50A48F1F9EC}" srcOrd="1" destOrd="0" presId="urn:microsoft.com/office/officeart/2009/3/layout/PieProcess"/>
    <dgm:cxn modelId="{6999FC5B-D394-4F59-BEFF-50E7B8889203}" type="presParOf" srcId="{D7FB758F-68CE-421A-AA98-08E66A204F9E}" destId="{36C3C23F-03A6-4626-A669-967C1E2E2111}" srcOrd="2" destOrd="0" presId="urn:microsoft.com/office/officeart/2009/3/layout/PieProcess"/>
    <dgm:cxn modelId="{189154F9-68A2-4C0B-8658-B108DF224F1E}" type="presParOf" srcId="{997C4304-0698-4C19-A041-640EF586D2EE}" destId="{D872930E-1691-4B86-959D-BDAFAAE224BB}" srcOrd="13" destOrd="0" presId="urn:microsoft.com/office/officeart/2009/3/layout/PieProcess"/>
    <dgm:cxn modelId="{AB669239-368A-450E-8075-B028347F67ED}" type="presParOf" srcId="{997C4304-0698-4C19-A041-640EF586D2EE}" destId="{DAD29B86-65E6-4BFF-93EC-EBBEBC441DBA}" srcOrd="14" destOrd="0" presId="urn:microsoft.com/office/officeart/2009/3/layout/PieProcess"/>
    <dgm:cxn modelId="{71126669-1AC7-4AA7-B911-A0346AD4045E}" type="presParOf" srcId="{DAD29B86-65E6-4BFF-93EC-EBBEBC441DBA}" destId="{384FDD8C-BE5B-4770-BB63-967406BD52B4}" srcOrd="0" destOrd="0" presId="urn:microsoft.com/office/officeart/2009/3/layout/PieProcess"/>
    <dgm:cxn modelId="{20CAA473-18D5-4886-A8E6-82102F09992F}" type="presParOf" srcId="{997C4304-0698-4C19-A041-640EF586D2EE}" destId="{22610D62-3601-46BF-810C-EF58F6AA5FEF}" srcOrd="15" destOrd="0" presId="urn:microsoft.com/office/officeart/2009/3/layout/PieProcess"/>
    <dgm:cxn modelId="{C7AFF72C-AA31-435F-A6AF-FA50E10F0AA7}" type="presParOf" srcId="{997C4304-0698-4C19-A041-640EF586D2EE}" destId="{C925133B-8B3A-4966-9170-4EFF054D159C}" srcOrd="16" destOrd="0" presId="urn:microsoft.com/office/officeart/2009/3/layout/PieProcess"/>
    <dgm:cxn modelId="{24B9DAEA-D7A0-4B62-A3BD-19D0E8C504E6}" type="presParOf" srcId="{C925133B-8B3A-4966-9170-4EFF054D159C}" destId="{EAA4734A-7752-4711-AFB5-A9E8F1DCD7DB}" srcOrd="0" destOrd="0" presId="urn:microsoft.com/office/officeart/2009/3/layout/PieProcess"/>
    <dgm:cxn modelId="{01C2A9E6-EB4F-430A-B4A6-8AACD22A3D7B}" type="presParOf" srcId="{C925133B-8B3A-4966-9170-4EFF054D159C}" destId="{3BE8B528-7044-47ED-B5A3-1EAACE69B660}" srcOrd="1" destOrd="0" presId="urn:microsoft.com/office/officeart/2009/3/layout/PieProcess"/>
    <dgm:cxn modelId="{AEAC893D-B807-4479-B95B-7B4945774156}" type="presParOf" srcId="{C925133B-8B3A-4966-9170-4EFF054D159C}" destId="{8C2AA9FF-E939-4C37-AF8E-36EC07CEBCFF}" srcOrd="2" destOrd="0" presId="urn:microsoft.com/office/officeart/2009/3/layout/PieProcess"/>
    <dgm:cxn modelId="{2813BD53-CEED-455B-89B3-666016A27522}" type="presParOf" srcId="{997C4304-0698-4C19-A041-640EF586D2EE}" destId="{3DE14DF8-24B8-49FC-A69A-37EAF0E7D1AB}" srcOrd="17" destOrd="0" presId="urn:microsoft.com/office/officeart/2009/3/layout/PieProcess"/>
    <dgm:cxn modelId="{3E6AC9C5-8322-435C-BEB9-3333EEEF8A29}" type="presParOf" srcId="{997C4304-0698-4C19-A041-640EF586D2EE}" destId="{F17D252B-C940-439E-AE59-5998F2D61F8C}" srcOrd="18" destOrd="0" presId="urn:microsoft.com/office/officeart/2009/3/layout/PieProcess"/>
    <dgm:cxn modelId="{1671C77B-5FF1-4511-8E76-EB2607847F4D}" type="presParOf" srcId="{F17D252B-C940-439E-AE59-5998F2D61F8C}" destId="{17ACD631-FEAA-46EB-9918-C82CFD2C23A6}" srcOrd="0" destOrd="0" presId="urn:microsoft.com/office/officeart/2009/3/layout/PieProces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928D96-AA26-4955-B954-45546DD177F9}">
      <dsp:nvSpPr>
        <dsp:cNvPr id="0" name=""/>
        <dsp:cNvSpPr/>
      </dsp:nvSpPr>
      <dsp:spPr>
        <a:xfrm>
          <a:off x="1765367" y="648680"/>
          <a:ext cx="4261472" cy="169661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2400" b="1" i="0" kern="1200" dirty="0" smtClean="0">
              <a:solidFill>
                <a:schemeClr val="tx1"/>
              </a:solidFill>
            </a:rPr>
            <a:t>15,010,584</a:t>
          </a:r>
          <a:r>
            <a:rPr lang="es-VE" sz="2400" b="1" kern="1200" dirty="0" smtClean="0">
              <a:solidFill>
                <a:schemeClr val="tx1"/>
              </a:solidFill>
            </a:rPr>
            <a:t> votes</a:t>
          </a:r>
          <a:endParaRPr lang="es-VE" sz="2400" b="1" kern="1200" dirty="0">
            <a:solidFill>
              <a:schemeClr val="tx1"/>
            </a:solidFill>
          </a:endParaRPr>
        </a:p>
      </dsp:txBody>
      <dsp:txXfrm>
        <a:off x="2447203" y="648680"/>
        <a:ext cx="3579637" cy="1696610"/>
      </dsp:txXfrm>
    </dsp:sp>
    <dsp:sp modelId="{9D437A81-B800-4085-9C15-0E17BAFC5882}">
      <dsp:nvSpPr>
        <dsp:cNvPr id="0" name=""/>
        <dsp:cNvSpPr/>
      </dsp:nvSpPr>
      <dsp:spPr>
        <a:xfrm>
          <a:off x="1857817" y="2375914"/>
          <a:ext cx="4169023" cy="169661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2000" b="1" kern="1200" dirty="0" smtClean="0">
              <a:solidFill>
                <a:schemeClr val="tx1"/>
              </a:solidFill>
            </a:rPr>
            <a:t>80.67% </a:t>
          </a:r>
          <a:r>
            <a:rPr lang="es-VE" sz="2000" b="1" kern="1200" dirty="0" err="1" smtClean="0"/>
            <a:t>voter</a:t>
          </a:r>
          <a:r>
            <a:rPr lang="es-VE" sz="2000" b="1" kern="1200" dirty="0" smtClean="0"/>
            <a:t> </a:t>
          </a:r>
          <a:r>
            <a:rPr lang="es-VE" sz="2000" b="1" kern="1200" dirty="0" err="1" smtClean="0"/>
            <a:t>participation</a:t>
          </a:r>
          <a:endParaRPr lang="es-VE" sz="2000" b="1" kern="1200" dirty="0"/>
        </a:p>
      </dsp:txBody>
      <dsp:txXfrm>
        <a:off x="2524861" y="2375914"/>
        <a:ext cx="3501979" cy="1696610"/>
      </dsp:txXfrm>
    </dsp:sp>
    <dsp:sp modelId="{2928DCC8-10FB-47F0-94A8-FA2566982F46}">
      <dsp:nvSpPr>
        <dsp:cNvPr id="0" name=""/>
        <dsp:cNvSpPr/>
      </dsp:nvSpPr>
      <dsp:spPr>
        <a:xfrm>
          <a:off x="206888" y="1298698"/>
          <a:ext cx="2204321" cy="22043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2200" b="1" kern="1200" dirty="0" smtClean="0"/>
            <a:t>2012 Presidential Election</a:t>
          </a:r>
          <a:endParaRPr lang="es-VE" sz="2200" b="1" kern="1200" dirty="0"/>
        </a:p>
      </dsp:txBody>
      <dsp:txXfrm>
        <a:off x="529703" y="1621518"/>
        <a:ext cx="1558691" cy="15587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3FFBB3-BFD2-4660-ADA9-2C3C63F15D91}">
      <dsp:nvSpPr>
        <dsp:cNvPr id="0" name=""/>
        <dsp:cNvSpPr/>
      </dsp:nvSpPr>
      <dsp:spPr>
        <a:xfrm>
          <a:off x="713863" y="0"/>
          <a:ext cx="1463040" cy="81280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tx2">
              <a:lumMod val="7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2200" kern="1200" dirty="0" smtClean="0">
              <a:solidFill>
                <a:schemeClr val="tx2"/>
              </a:solidFill>
            </a:rPr>
            <a:t>Henrique Capriles</a:t>
          </a:r>
          <a:endParaRPr lang="es-VE" sz="2200" kern="1200" dirty="0">
            <a:solidFill>
              <a:schemeClr val="tx2"/>
            </a:solidFill>
          </a:endParaRPr>
        </a:p>
      </dsp:txBody>
      <dsp:txXfrm>
        <a:off x="737669" y="23806"/>
        <a:ext cx="1415428" cy="765188"/>
      </dsp:txXfrm>
    </dsp:sp>
    <dsp:sp modelId="{41A937DB-B37A-487C-93B1-2D9DCA87A178}">
      <dsp:nvSpPr>
        <dsp:cNvPr id="0" name=""/>
        <dsp:cNvSpPr/>
      </dsp:nvSpPr>
      <dsp:spPr>
        <a:xfrm>
          <a:off x="2827144" y="0"/>
          <a:ext cx="1463040" cy="812800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  <a:alpha val="90000"/>
          </a:schemeClr>
        </a:solidFill>
        <a:ln w="22225" cap="rnd" cmpd="sng" algn="ctr">
          <a:solidFill>
            <a:schemeClr val="accent2">
              <a:lumMod val="7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2200" kern="1200" dirty="0" smtClean="0">
              <a:solidFill>
                <a:schemeClr val="accent2">
                  <a:lumMod val="75000"/>
                </a:schemeClr>
              </a:solidFill>
            </a:rPr>
            <a:t>Hugo Chávez</a:t>
          </a:r>
          <a:endParaRPr lang="es-VE" sz="22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2850950" y="23806"/>
        <a:ext cx="1415428" cy="765188"/>
      </dsp:txXfrm>
    </dsp:sp>
    <dsp:sp modelId="{1CC696E0-DA0A-488D-9B95-C69FA4179553}">
      <dsp:nvSpPr>
        <dsp:cNvPr id="0" name=""/>
        <dsp:cNvSpPr/>
      </dsp:nvSpPr>
      <dsp:spPr>
        <a:xfrm>
          <a:off x="2197223" y="3454400"/>
          <a:ext cx="609600" cy="609600"/>
        </a:xfrm>
        <a:prstGeom prst="triangle">
          <a:avLst/>
        </a:prstGeom>
        <a:solidFill>
          <a:schemeClr val="tx1">
            <a:lumMod val="50000"/>
            <a:lumOff val="50000"/>
            <a:alpha val="90000"/>
          </a:schemeClr>
        </a:solidFill>
        <a:ln w="22225" cap="rnd" cmpd="sng" algn="ctr">
          <a:solidFill>
            <a:schemeClr val="tx1">
              <a:lumMod val="85000"/>
              <a:lumOff val="1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4BBDF7-5155-43FC-84E8-093A9E7199A7}">
      <dsp:nvSpPr>
        <dsp:cNvPr id="0" name=""/>
        <dsp:cNvSpPr/>
      </dsp:nvSpPr>
      <dsp:spPr>
        <a:xfrm rot="240000">
          <a:off x="672665" y="3193179"/>
          <a:ext cx="3658717" cy="255842"/>
        </a:xfrm>
        <a:prstGeom prst="rect">
          <a:avLst/>
        </a:prstGeom>
        <a:solidFill>
          <a:schemeClr val="tx1">
            <a:lumMod val="50000"/>
            <a:lumOff val="50000"/>
            <a:alpha val="90000"/>
          </a:schemeClr>
        </a:solidFill>
        <a:ln w="22225" cap="rnd" cmpd="sng" algn="ctr">
          <a:solidFill>
            <a:schemeClr val="tx1">
              <a:lumMod val="85000"/>
              <a:lumOff val="1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05F6A5-970A-423B-BB95-38C1B54B0D96}">
      <dsp:nvSpPr>
        <dsp:cNvPr id="0" name=""/>
        <dsp:cNvSpPr/>
      </dsp:nvSpPr>
      <dsp:spPr>
        <a:xfrm rot="240000">
          <a:off x="2869407" y="2553510"/>
          <a:ext cx="1459793" cy="680114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222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200" kern="1200" dirty="0" smtClean="0">
              <a:solidFill>
                <a:schemeClr val="accent2">
                  <a:lumMod val="75000"/>
                </a:schemeClr>
              </a:solidFill>
            </a:rPr>
            <a:t>3 minutes (mandated by CNE)</a:t>
          </a:r>
          <a:endParaRPr lang="es-VE" sz="12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2902607" y="2586710"/>
        <a:ext cx="1393393" cy="613714"/>
      </dsp:txXfrm>
    </dsp:sp>
    <dsp:sp modelId="{1C7A9AA4-FD9A-48C9-9236-02E2C5097F2A}">
      <dsp:nvSpPr>
        <dsp:cNvPr id="0" name=""/>
        <dsp:cNvSpPr/>
      </dsp:nvSpPr>
      <dsp:spPr>
        <a:xfrm rot="240000">
          <a:off x="2922239" y="1821990"/>
          <a:ext cx="1459793" cy="680114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222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200" kern="1200" dirty="0" smtClean="0">
              <a:solidFill>
                <a:schemeClr val="accent2">
                  <a:lumMod val="75000"/>
                </a:schemeClr>
              </a:solidFill>
            </a:rPr>
            <a:t>10 minutes (mandated by Ley Resorte)</a:t>
          </a:r>
          <a:endParaRPr lang="es-VE" sz="12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2955439" y="1855190"/>
        <a:ext cx="1393393" cy="613714"/>
      </dsp:txXfrm>
    </dsp:sp>
    <dsp:sp modelId="{E69FA8CC-D66B-4F99-B673-507E898C8D49}">
      <dsp:nvSpPr>
        <dsp:cNvPr id="0" name=""/>
        <dsp:cNvSpPr/>
      </dsp:nvSpPr>
      <dsp:spPr>
        <a:xfrm rot="240000">
          <a:off x="2975071" y="1106726"/>
          <a:ext cx="1459793" cy="680114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222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200" kern="1200" dirty="0" smtClean="0">
              <a:solidFill>
                <a:schemeClr val="accent2">
                  <a:lumMod val="75000"/>
                </a:schemeClr>
              </a:solidFill>
            </a:rPr>
            <a:t>38 minutes (“cadenas”)</a:t>
          </a:r>
          <a:endParaRPr lang="es-VE" sz="12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3008271" y="1139926"/>
        <a:ext cx="1393393" cy="613714"/>
      </dsp:txXfrm>
    </dsp:sp>
    <dsp:sp modelId="{E1555E68-5229-44EB-AD1A-BA3B7B6ED238}">
      <dsp:nvSpPr>
        <dsp:cNvPr id="0" name=""/>
        <dsp:cNvSpPr/>
      </dsp:nvSpPr>
      <dsp:spPr>
        <a:xfrm rot="240000">
          <a:off x="776447" y="2407206"/>
          <a:ext cx="1459793" cy="680114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 w="2222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200" kern="1200" dirty="0" smtClean="0">
              <a:solidFill>
                <a:schemeClr val="tx2">
                  <a:lumMod val="75000"/>
                </a:schemeClr>
              </a:solidFill>
            </a:rPr>
            <a:t>3 minutes (CNE)</a:t>
          </a:r>
          <a:endParaRPr lang="es-VE" sz="12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809647" y="2440406"/>
        <a:ext cx="1393393" cy="6137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928D96-AA26-4955-B954-45546DD177F9}">
      <dsp:nvSpPr>
        <dsp:cNvPr id="0" name=""/>
        <dsp:cNvSpPr/>
      </dsp:nvSpPr>
      <dsp:spPr>
        <a:xfrm>
          <a:off x="1765367" y="648680"/>
          <a:ext cx="4261472" cy="169661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800" b="1" i="0" kern="1200" dirty="0" smtClean="0">
              <a:solidFill>
                <a:schemeClr val="tx1"/>
              </a:solidFill>
            </a:rPr>
            <a:t>14,854,477</a:t>
          </a:r>
          <a:r>
            <a:rPr lang="es-VE" sz="1800" b="1" kern="1200" dirty="0" smtClean="0">
              <a:solidFill>
                <a:schemeClr val="tx1"/>
              </a:solidFill>
            </a:rPr>
            <a:t> votes</a:t>
          </a:r>
          <a:endParaRPr lang="es-VE" sz="1800" b="1" kern="1200" dirty="0">
            <a:solidFill>
              <a:schemeClr val="tx1"/>
            </a:solidFill>
          </a:endParaRPr>
        </a:p>
      </dsp:txBody>
      <dsp:txXfrm>
        <a:off x="2447203" y="648680"/>
        <a:ext cx="3579637" cy="1696610"/>
      </dsp:txXfrm>
    </dsp:sp>
    <dsp:sp modelId="{9D437A81-B800-4085-9C15-0E17BAFC5882}">
      <dsp:nvSpPr>
        <dsp:cNvPr id="0" name=""/>
        <dsp:cNvSpPr/>
      </dsp:nvSpPr>
      <dsp:spPr>
        <a:xfrm>
          <a:off x="1857817" y="2375914"/>
          <a:ext cx="4169023" cy="169661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600" b="1" kern="1200" dirty="0" smtClean="0">
              <a:solidFill>
                <a:schemeClr val="tx1"/>
              </a:solidFill>
            </a:rPr>
            <a:t>79.68% </a:t>
          </a:r>
          <a:r>
            <a:rPr lang="es-VE" sz="1600" b="1" kern="1200" dirty="0" err="1" smtClean="0"/>
            <a:t>voter</a:t>
          </a:r>
          <a:r>
            <a:rPr lang="es-VE" sz="1600" b="1" kern="1200" dirty="0" smtClean="0"/>
            <a:t> </a:t>
          </a:r>
          <a:r>
            <a:rPr lang="es-VE" sz="1600" b="1" kern="1200" dirty="0" err="1" smtClean="0"/>
            <a:t>participation</a:t>
          </a:r>
          <a:endParaRPr lang="es-VE" sz="1600" b="1" kern="1200" dirty="0"/>
        </a:p>
      </dsp:txBody>
      <dsp:txXfrm>
        <a:off x="2524861" y="2375914"/>
        <a:ext cx="3501979" cy="1696610"/>
      </dsp:txXfrm>
    </dsp:sp>
    <dsp:sp modelId="{2928DCC8-10FB-47F0-94A8-FA2566982F46}">
      <dsp:nvSpPr>
        <dsp:cNvPr id="0" name=""/>
        <dsp:cNvSpPr/>
      </dsp:nvSpPr>
      <dsp:spPr>
        <a:xfrm>
          <a:off x="206888" y="1298698"/>
          <a:ext cx="2204321" cy="22043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2200" b="1" kern="1200" dirty="0" smtClean="0"/>
            <a:t>2013 Presidential Election</a:t>
          </a:r>
          <a:endParaRPr lang="es-VE" sz="2200" b="1" kern="1200" dirty="0"/>
        </a:p>
      </dsp:txBody>
      <dsp:txXfrm>
        <a:off x="529703" y="1621518"/>
        <a:ext cx="1558691" cy="155871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928D96-AA26-4955-B954-45546DD177F9}">
      <dsp:nvSpPr>
        <dsp:cNvPr id="0" name=""/>
        <dsp:cNvSpPr/>
      </dsp:nvSpPr>
      <dsp:spPr>
        <a:xfrm>
          <a:off x="1765367" y="648680"/>
          <a:ext cx="4261472" cy="169661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2000" b="1" i="0" u="none" kern="1200" dirty="0" smtClean="0"/>
            <a:t>10,798,589</a:t>
          </a:r>
          <a:r>
            <a:rPr lang="es-VE" sz="2000" b="1" kern="1200" dirty="0" smtClean="0">
              <a:solidFill>
                <a:srgbClr val="FF0000"/>
              </a:solidFill>
            </a:rPr>
            <a:t> </a:t>
          </a:r>
          <a:r>
            <a:rPr lang="es-VE" sz="2000" b="1" kern="1200" dirty="0" smtClean="0"/>
            <a:t>suffrages</a:t>
          </a:r>
          <a:endParaRPr lang="es-VE" sz="2000" b="1" kern="1200" dirty="0"/>
        </a:p>
      </dsp:txBody>
      <dsp:txXfrm>
        <a:off x="2447203" y="648680"/>
        <a:ext cx="3579637" cy="1696610"/>
      </dsp:txXfrm>
    </dsp:sp>
    <dsp:sp modelId="{9D437A81-B800-4085-9C15-0E17BAFC5882}">
      <dsp:nvSpPr>
        <dsp:cNvPr id="0" name=""/>
        <dsp:cNvSpPr/>
      </dsp:nvSpPr>
      <dsp:spPr>
        <a:xfrm>
          <a:off x="1857817" y="2375914"/>
          <a:ext cx="4169023" cy="169661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2000" b="1" kern="1200" dirty="0" smtClean="0">
              <a:solidFill>
                <a:schemeClr val="tx1"/>
              </a:solidFill>
            </a:rPr>
            <a:t>58.92% </a:t>
          </a:r>
          <a:r>
            <a:rPr lang="es-VE" sz="2000" b="1" kern="1200" dirty="0" err="1" smtClean="0"/>
            <a:t>voter</a:t>
          </a:r>
          <a:r>
            <a:rPr lang="es-VE" sz="2000" b="1" kern="1200" dirty="0" smtClean="0"/>
            <a:t> </a:t>
          </a:r>
          <a:r>
            <a:rPr lang="es-VE" sz="2000" b="1" kern="1200" dirty="0" err="1" smtClean="0"/>
            <a:t>participation</a:t>
          </a:r>
          <a:endParaRPr lang="es-VE" sz="2000" b="1" kern="1200" dirty="0"/>
        </a:p>
      </dsp:txBody>
      <dsp:txXfrm>
        <a:off x="2524861" y="2375914"/>
        <a:ext cx="3501979" cy="1696610"/>
      </dsp:txXfrm>
    </dsp:sp>
    <dsp:sp modelId="{2928DCC8-10FB-47F0-94A8-FA2566982F46}">
      <dsp:nvSpPr>
        <dsp:cNvPr id="0" name=""/>
        <dsp:cNvSpPr/>
      </dsp:nvSpPr>
      <dsp:spPr>
        <a:xfrm>
          <a:off x="206888" y="1298698"/>
          <a:ext cx="2204321" cy="22043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2700" b="1" kern="1200" dirty="0" smtClean="0"/>
            <a:t>2013 Municipal </a:t>
          </a:r>
          <a:r>
            <a:rPr lang="es-VE" sz="2700" b="1" kern="1200" dirty="0" err="1" smtClean="0"/>
            <a:t>Election</a:t>
          </a:r>
          <a:endParaRPr lang="es-VE" sz="2700" b="1" kern="1200" dirty="0"/>
        </a:p>
      </dsp:txBody>
      <dsp:txXfrm>
        <a:off x="529703" y="1621518"/>
        <a:ext cx="1558691" cy="155871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8401C6-C866-4CE3-BEE3-2BEB95672627}">
      <dsp:nvSpPr>
        <dsp:cNvPr id="0" name=""/>
        <dsp:cNvSpPr/>
      </dsp:nvSpPr>
      <dsp:spPr>
        <a:xfrm>
          <a:off x="2458" y="973487"/>
          <a:ext cx="578628" cy="578628"/>
        </a:xfrm>
        <a:prstGeom prst="chord">
          <a:avLst>
            <a:gd name="adj1" fmla="val 4800000"/>
            <a:gd name="adj2" fmla="val 1680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244BC8-A4CD-48AA-A8F3-D8DBAB0A7301}">
      <dsp:nvSpPr>
        <dsp:cNvPr id="0" name=""/>
        <dsp:cNvSpPr/>
      </dsp:nvSpPr>
      <dsp:spPr>
        <a:xfrm>
          <a:off x="60321" y="1031350"/>
          <a:ext cx="462903" cy="462903"/>
        </a:xfrm>
        <a:prstGeom prst="pie">
          <a:avLst>
            <a:gd name="adj1" fmla="val 1404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FE57D6-8CD1-4137-B9DD-547F52B9D41B}">
      <dsp:nvSpPr>
        <dsp:cNvPr id="0" name=""/>
        <dsp:cNvSpPr/>
      </dsp:nvSpPr>
      <dsp:spPr>
        <a:xfrm rot="16200000">
          <a:off x="-884203" y="2484149"/>
          <a:ext cx="2115585" cy="3471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noProof="0" dirty="0" smtClean="0"/>
            <a:t>Economic situation is  bad</a:t>
          </a:r>
          <a:endParaRPr lang="en-US" sz="1200" b="1" kern="1200" noProof="0" dirty="0"/>
        </a:p>
      </dsp:txBody>
      <dsp:txXfrm>
        <a:off x="-884203" y="2484149"/>
        <a:ext cx="2115585" cy="347177"/>
      </dsp:txXfrm>
    </dsp:sp>
    <dsp:sp modelId="{50A7E558-7E0A-43B4-BE72-318891D6D810}">
      <dsp:nvSpPr>
        <dsp:cNvPr id="0" name=""/>
        <dsp:cNvSpPr/>
      </dsp:nvSpPr>
      <dsp:spPr>
        <a:xfrm>
          <a:off x="407498" y="1082878"/>
          <a:ext cx="1157257" cy="23145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/>
            <a:t>Annualized Inflation surpasses 55% and Scarcity is around 20% of basic-need products</a:t>
          </a:r>
          <a:endParaRPr lang="en-US" sz="1200" kern="1200" noProof="0" dirty="0"/>
        </a:p>
      </dsp:txBody>
      <dsp:txXfrm>
        <a:off x="407498" y="1082878"/>
        <a:ext cx="1157257" cy="2314515"/>
      </dsp:txXfrm>
    </dsp:sp>
    <dsp:sp modelId="{E147FE49-D966-41EB-B25E-6926B2C8304B}">
      <dsp:nvSpPr>
        <dsp:cNvPr id="0" name=""/>
        <dsp:cNvSpPr/>
      </dsp:nvSpPr>
      <dsp:spPr>
        <a:xfrm>
          <a:off x="1752892" y="973487"/>
          <a:ext cx="578628" cy="578628"/>
        </a:xfrm>
        <a:prstGeom prst="chord">
          <a:avLst>
            <a:gd name="adj1" fmla="val 4800000"/>
            <a:gd name="adj2" fmla="val 1680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384C0F-4D57-40E6-BDD1-6C949CADCAA1}">
      <dsp:nvSpPr>
        <dsp:cNvPr id="0" name=""/>
        <dsp:cNvSpPr/>
      </dsp:nvSpPr>
      <dsp:spPr>
        <a:xfrm>
          <a:off x="1810755" y="1031350"/>
          <a:ext cx="462903" cy="462903"/>
        </a:xfrm>
        <a:prstGeom prst="pie">
          <a:avLst>
            <a:gd name="adj1" fmla="val 1188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B1DA54-2811-4D0A-9CCE-D6E94D1C0901}">
      <dsp:nvSpPr>
        <dsp:cNvPr id="0" name=""/>
        <dsp:cNvSpPr/>
      </dsp:nvSpPr>
      <dsp:spPr>
        <a:xfrm rot="16200000">
          <a:off x="856850" y="2484149"/>
          <a:ext cx="2115585" cy="3471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noProof="0" dirty="0" err="1" smtClean="0"/>
            <a:t>Chavismo</a:t>
          </a:r>
          <a:r>
            <a:rPr lang="en-US" sz="1200" b="1" kern="1200" noProof="0" dirty="0" smtClean="0"/>
            <a:t> manages to blame the retailers</a:t>
          </a:r>
          <a:endParaRPr lang="en-US" sz="1200" b="1" kern="1200" noProof="0" dirty="0"/>
        </a:p>
      </dsp:txBody>
      <dsp:txXfrm>
        <a:off x="856850" y="2484149"/>
        <a:ext cx="2115585" cy="347177"/>
      </dsp:txXfrm>
    </dsp:sp>
    <dsp:sp modelId="{322093C5-E27A-43E9-8922-7BE81CD59F4F}">
      <dsp:nvSpPr>
        <dsp:cNvPr id="0" name=""/>
        <dsp:cNvSpPr/>
      </dsp:nvSpPr>
      <dsp:spPr>
        <a:xfrm>
          <a:off x="2157933" y="1082878"/>
          <a:ext cx="1157257" cy="23145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/>
            <a:t>President Maduro announces that retailers should reduce prices by more tan 60% and calls for the people to “re-claim” these products</a:t>
          </a:r>
          <a:endParaRPr lang="en-US" sz="1200" kern="1200" noProof="0" dirty="0"/>
        </a:p>
      </dsp:txBody>
      <dsp:txXfrm>
        <a:off x="2157933" y="1082878"/>
        <a:ext cx="1157257" cy="2314515"/>
      </dsp:txXfrm>
    </dsp:sp>
    <dsp:sp modelId="{49F9DEB6-3319-4F06-8D5B-D0C0FFE42AC3}">
      <dsp:nvSpPr>
        <dsp:cNvPr id="0" name=""/>
        <dsp:cNvSpPr/>
      </dsp:nvSpPr>
      <dsp:spPr>
        <a:xfrm>
          <a:off x="3503327" y="973487"/>
          <a:ext cx="578628" cy="578628"/>
        </a:xfrm>
        <a:prstGeom prst="chord">
          <a:avLst>
            <a:gd name="adj1" fmla="val 4800000"/>
            <a:gd name="adj2" fmla="val 1680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6112CD-8143-40BE-B5B9-26D6679C89D5}">
      <dsp:nvSpPr>
        <dsp:cNvPr id="0" name=""/>
        <dsp:cNvSpPr/>
      </dsp:nvSpPr>
      <dsp:spPr>
        <a:xfrm>
          <a:off x="3561189" y="1031350"/>
          <a:ext cx="462903" cy="462903"/>
        </a:xfrm>
        <a:prstGeom prst="pie">
          <a:avLst>
            <a:gd name="adj1" fmla="val 972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FBA2F6-FDD3-4B72-BD2D-8EE6C2C1374E}">
      <dsp:nvSpPr>
        <dsp:cNvPr id="0" name=""/>
        <dsp:cNvSpPr/>
      </dsp:nvSpPr>
      <dsp:spPr>
        <a:xfrm rot="16200000">
          <a:off x="2567730" y="2484149"/>
          <a:ext cx="2115585" cy="3471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noProof="0" dirty="0" smtClean="0"/>
            <a:t>Controlled looting begins</a:t>
          </a:r>
          <a:endParaRPr lang="en-US" sz="1200" b="1" kern="1200" noProof="0" dirty="0"/>
        </a:p>
      </dsp:txBody>
      <dsp:txXfrm>
        <a:off x="2567730" y="2484149"/>
        <a:ext cx="2115585" cy="347177"/>
      </dsp:txXfrm>
    </dsp:sp>
    <dsp:sp modelId="{F17C92C9-C2F8-44B2-8B8E-646B312FF0C0}">
      <dsp:nvSpPr>
        <dsp:cNvPr id="0" name=""/>
        <dsp:cNvSpPr/>
      </dsp:nvSpPr>
      <dsp:spPr>
        <a:xfrm>
          <a:off x="3908367" y="1082878"/>
          <a:ext cx="1157257" cy="23145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/>
            <a:t>The public goes first to </a:t>
          </a:r>
          <a:r>
            <a:rPr lang="en-US" sz="1200" kern="1200" noProof="0" dirty="0" err="1" smtClean="0"/>
            <a:t>Daka</a:t>
          </a:r>
          <a:r>
            <a:rPr lang="en-US" sz="1200" kern="1200" noProof="0" dirty="0" smtClean="0"/>
            <a:t>, and later to other retailers demanding the discounts</a:t>
          </a:r>
          <a:endParaRPr lang="en-US" sz="1200" kern="1200" noProof="0" dirty="0"/>
        </a:p>
      </dsp:txBody>
      <dsp:txXfrm>
        <a:off x="3908367" y="1082878"/>
        <a:ext cx="1157257" cy="2314515"/>
      </dsp:txXfrm>
    </dsp:sp>
    <dsp:sp modelId="{E264234F-1A68-4AA2-86A3-F4380EC1C4D3}">
      <dsp:nvSpPr>
        <dsp:cNvPr id="0" name=""/>
        <dsp:cNvSpPr/>
      </dsp:nvSpPr>
      <dsp:spPr>
        <a:xfrm>
          <a:off x="5253761" y="973487"/>
          <a:ext cx="578628" cy="578628"/>
        </a:xfrm>
        <a:prstGeom prst="chord">
          <a:avLst>
            <a:gd name="adj1" fmla="val 4800000"/>
            <a:gd name="adj2" fmla="val 1680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731CA5-6F78-47CE-9A8D-F50A48F1F9EC}">
      <dsp:nvSpPr>
        <dsp:cNvPr id="0" name=""/>
        <dsp:cNvSpPr/>
      </dsp:nvSpPr>
      <dsp:spPr>
        <a:xfrm>
          <a:off x="5311624" y="1031350"/>
          <a:ext cx="462903" cy="462903"/>
        </a:xfrm>
        <a:prstGeom prst="pie">
          <a:avLst>
            <a:gd name="adj1" fmla="val 756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C3C23F-03A6-4626-A669-967C1E2E2111}">
      <dsp:nvSpPr>
        <dsp:cNvPr id="0" name=""/>
        <dsp:cNvSpPr/>
      </dsp:nvSpPr>
      <dsp:spPr>
        <a:xfrm rot="16200000">
          <a:off x="4318164" y="2484149"/>
          <a:ext cx="2115585" cy="3471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noProof="0" dirty="0" smtClean="0"/>
            <a:t>Blow to private sector in the country</a:t>
          </a:r>
          <a:endParaRPr lang="en-US" sz="1200" b="1" kern="1200" noProof="0" dirty="0"/>
        </a:p>
      </dsp:txBody>
      <dsp:txXfrm>
        <a:off x="4318164" y="2484149"/>
        <a:ext cx="2115585" cy="347177"/>
      </dsp:txXfrm>
    </dsp:sp>
    <dsp:sp modelId="{384FDD8C-BE5B-4770-BB63-967406BD52B4}">
      <dsp:nvSpPr>
        <dsp:cNvPr id="0" name=""/>
        <dsp:cNvSpPr/>
      </dsp:nvSpPr>
      <dsp:spPr>
        <a:xfrm>
          <a:off x="5658801" y="1082878"/>
          <a:ext cx="1157257" cy="23145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/>
            <a:t>Retailers are left without stock and ask their suppliers to redirect container to other ports</a:t>
          </a:r>
          <a:endParaRPr lang="en-US" sz="1200" kern="1200" noProof="0" dirty="0"/>
        </a:p>
      </dsp:txBody>
      <dsp:txXfrm>
        <a:off x="5658801" y="1082878"/>
        <a:ext cx="1157257" cy="2314515"/>
      </dsp:txXfrm>
    </dsp:sp>
    <dsp:sp modelId="{EAA4734A-7752-4711-AFB5-A9E8F1DCD7DB}">
      <dsp:nvSpPr>
        <dsp:cNvPr id="0" name=""/>
        <dsp:cNvSpPr/>
      </dsp:nvSpPr>
      <dsp:spPr>
        <a:xfrm>
          <a:off x="7004195" y="973487"/>
          <a:ext cx="578628" cy="578628"/>
        </a:xfrm>
        <a:prstGeom prst="chord">
          <a:avLst>
            <a:gd name="adj1" fmla="val 4800000"/>
            <a:gd name="adj2" fmla="val 1680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E8B528-7044-47ED-B5A3-1EAACE69B660}">
      <dsp:nvSpPr>
        <dsp:cNvPr id="0" name=""/>
        <dsp:cNvSpPr/>
      </dsp:nvSpPr>
      <dsp:spPr>
        <a:xfrm>
          <a:off x="7062058" y="1031350"/>
          <a:ext cx="462903" cy="46290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2AA9FF-E939-4C37-AF8E-36EC07CEBCFF}">
      <dsp:nvSpPr>
        <dsp:cNvPr id="0" name=""/>
        <dsp:cNvSpPr/>
      </dsp:nvSpPr>
      <dsp:spPr>
        <a:xfrm rot="16200000">
          <a:off x="6068598" y="2484149"/>
          <a:ext cx="2115585" cy="3471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noProof="0" dirty="0" smtClean="0"/>
            <a:t>Unclear perception of looting episode</a:t>
          </a:r>
          <a:endParaRPr lang="en-US" sz="1200" b="1" kern="1200" noProof="0" dirty="0"/>
        </a:p>
      </dsp:txBody>
      <dsp:txXfrm>
        <a:off x="6068598" y="2484149"/>
        <a:ext cx="2115585" cy="347177"/>
      </dsp:txXfrm>
    </dsp:sp>
    <dsp:sp modelId="{17ACD631-FEAA-46EB-9918-C82CFD2C23A6}">
      <dsp:nvSpPr>
        <dsp:cNvPr id="0" name=""/>
        <dsp:cNvSpPr/>
      </dsp:nvSpPr>
      <dsp:spPr>
        <a:xfrm>
          <a:off x="7409235" y="1082878"/>
          <a:ext cx="1157257" cy="23145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/>
            <a:t>In the aftermath of the looting, society was polarized by those appalled by the events and those </a:t>
          </a:r>
          <a:r>
            <a:rPr lang="en-US" sz="1200" kern="1200" noProof="0" dirty="0" err="1" smtClean="0"/>
            <a:t>renergized</a:t>
          </a:r>
          <a:r>
            <a:rPr lang="en-US" sz="1200" kern="1200" noProof="0" dirty="0" smtClean="0"/>
            <a:t> by the sense of “justice” and “decisiveness” of their leader.</a:t>
          </a:r>
          <a:endParaRPr lang="en-US" sz="1200" kern="1200" noProof="0" dirty="0"/>
        </a:p>
      </dsp:txBody>
      <dsp:txXfrm>
        <a:off x="7409235" y="1082878"/>
        <a:ext cx="1157257" cy="23145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PieProcess">
  <dgm:title val=""/>
  <dgm:desc val=""/>
  <dgm:catLst>
    <dgm:cat type="list" pri="8600"/>
    <dgm:cat type="process" pri="4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</dgm:alg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w" for="ch" forName="ParentComposite" refType="w" fact="0.5"/>
      <dgm:constr type="h" for="ch" forName="ParentComposite" refType="h"/>
      <dgm:constr type="w" for="ch" forName="negSibTrans" refType="h" refFor="ch" refForName="composite" fact="-0.075"/>
      <dgm:constr type="w" for="ch" forName="sibTrans" refType="w" refFor="ch" refForName="composite" fact="0.0425"/>
    </dgm:constrLst>
    <dgm:forEach name="nodesForEach" axis="ch" ptType="node" cnt="7">
      <dgm:layoutNode name="ParentComposite">
        <dgm:alg type="composite">
          <dgm:param type="ar" val="0.2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l" for="ch" forName="Chord" refType="w" fact="0"/>
              <dgm:constr type="t" for="ch" forName="Chord" refType="h" fact="0"/>
              <dgm:constr type="w" for="ch" forName="Chord" refType="w"/>
              <dgm:constr type="h" for="ch" forName="Chord" refType="h" fact="0.25"/>
              <dgm:constr type="l" for="ch" forName="Pie" refType="w" fact="0.1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if>
          <dgm:else name="Name6">
            <dgm:constrLst>
              <dgm:constr type="r" for="ch" forName="Parent" refType="w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r" for="ch" forName="Chord" refType="w"/>
              <dgm:constr type="t" for="ch" forName="Chord" refType="h" fact="0"/>
              <dgm:constr type="w" for="ch" forName="Chord" refType="w"/>
              <dgm:constr type="h" for="ch" forName="Chord" refType="h" fact="0.25"/>
              <dgm:constr type="r" for="ch" forName="Pie" refType="w" fact="0.9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else>
        </dgm:choose>
        <dgm:layoutNode name="Chord" styleLbl="bgShp">
          <dgm:alg type="sp"/>
          <dgm:choose name="Name7">
            <dgm:if name="Name8" func="var" arg="dir" op="equ" val="norm">
              <dgm:shape xmlns:r="http://schemas.openxmlformats.org/officeDocument/2006/relationships" type="chord" r:blip="">
                <dgm:adjLst>
                  <dgm:adj idx="1" val="80"/>
                  <dgm:adj idx="2" val="-80"/>
                </dgm:adjLst>
              </dgm:shape>
            </dgm:if>
            <dgm:else name="Name9">
              <dgm:shape xmlns:r="http://schemas.openxmlformats.org/officeDocument/2006/relationships" rot="180" type="chord" r:blip="">
                <dgm:adjLst>
                  <dgm:adj idx="1" val="80"/>
                  <dgm:adj idx="2" val="-80"/>
                </dgm:adjLst>
              </dgm:shape>
            </dgm:else>
          </dgm:choose>
          <dgm:presOf/>
        </dgm:layoutNode>
        <dgm:layoutNode name="Pie" styleLbl="alignNode1">
          <dgm:alg type="sp"/>
          <dgm:choose name="Name10">
            <dgm:if name="Name11" func="var" arg="dir" op="equ" val="norm">
              <dgm:choose name="Name12">
                <dgm:if name="Name13" axis="precedSib" ptType="node" func="cnt" op="equ" val="0">
                  <dgm:choose name="Name14">
                    <dgm:if name="Name1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1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17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if name="Name18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35"/>
                          <dgm:adj idx="2" val="-90"/>
                        </dgm:adjLst>
                      </dgm:shape>
                    </dgm:if>
                    <dgm:if name="Name19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26"/>
                          <dgm:adj idx="2" val="-90"/>
                        </dgm:adjLst>
                      </dgm:shape>
                    </dgm:if>
                    <dgm:if name="Name20" axis="followSib" ptType="node" func="cnt" op="equ" val="5">
                      <dgm:shape xmlns:r="http://schemas.openxmlformats.org/officeDocument/2006/relationships" type="pie" r:blip="">
                        <dgm:adjLst>
                          <dgm:adj idx="1" val="-120"/>
                          <dgm:adj idx="2" val="-90"/>
                        </dgm:adjLst>
                      </dgm:shape>
                    </dgm:if>
                    <dgm:else name="Name21">
                      <dgm:shape xmlns:r="http://schemas.openxmlformats.org/officeDocument/2006/relationships" type="pie" r:blip="">
                        <dgm:adjLst>
                          <dgm:adj idx="1" val="-115.7143"/>
                          <dgm:adj idx="2" val="-90"/>
                        </dgm:adjLst>
                      </dgm:shape>
                    </dgm:else>
                  </dgm:choose>
                </dgm:if>
                <dgm:if name="Name22" axis="precedSib" ptType="node" func="cnt" op="equ" val="1">
                  <dgm:choose name="Name23">
                    <dgm:if name="Name24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25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if name="Name26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27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62"/>
                          <dgm:adj idx="2" val="-90"/>
                        </dgm:adjLst>
                      </dgm:shape>
                    </dgm:if>
                    <dgm:if name="Name28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else name="Name29">
                      <dgm:shape xmlns:r="http://schemas.openxmlformats.org/officeDocument/2006/relationships" type="pie" r:blip="">
                        <dgm:adjLst>
                          <dgm:adj idx="1" val="-141.4286"/>
                          <dgm:adj idx="2" val="-90"/>
                        </dgm:adjLst>
                      </dgm:shape>
                    </dgm:else>
                  </dgm:choose>
                </dgm:if>
                <dgm:if name="Name30" axis="precedSib" ptType="node" func="cnt" op="equ" val="2">
                  <dgm:choose name="Name31">
                    <dgm:if name="Name32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33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35"/>
                          <dgm:adj idx="2" val="-90"/>
                        </dgm:adjLst>
                      </dgm:shape>
                    </dgm:if>
                    <dgm:if name="Name34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62"/>
                          <dgm:adj idx="2" val="-90"/>
                        </dgm:adjLst>
                      </dgm:shape>
                    </dgm:if>
                    <dgm:if name="Name35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else name="Name36">
                      <dgm:shape xmlns:r="http://schemas.openxmlformats.org/officeDocument/2006/relationships" type="pie" r:blip="">
                        <dgm:adjLst>
                          <dgm:adj idx="1" val="-167.1429"/>
                          <dgm:adj idx="2" val="-90"/>
                        </dgm:adjLst>
                      </dgm:shape>
                    </dgm:else>
                  </dgm:choose>
                </dgm:if>
                <dgm:if name="Name37" axis="precedSib" ptType="node" func="cnt" op="equ" val="3">
                  <dgm:choose name="Name38">
                    <dgm:if name="Name39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0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6"/>
                          <dgm:adj idx="2" val="-90"/>
                        </dgm:adjLst>
                      </dgm:shape>
                    </dgm:if>
                    <dgm:if name="Name41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else name="Name42">
                      <dgm:shape xmlns:r="http://schemas.openxmlformats.org/officeDocument/2006/relationships" type="pie" r:blip="">
                        <dgm:adjLst>
                          <dgm:adj idx="1" val="167.1429"/>
                          <dgm:adj idx="2" val="-90"/>
                        </dgm:adjLst>
                      </dgm:shape>
                    </dgm:else>
                  </dgm:choose>
                </dgm:if>
                <dgm:if name="Name43" axis="precedSib" ptType="node" func="cnt" op="equ" val="4">
                  <dgm:choose name="Name44">
                    <dgm:if name="Name4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0"/>
                          <dgm:adj idx="2" val="-90"/>
                        </dgm:adjLst>
                      </dgm:shape>
                    </dgm:if>
                    <dgm:else name="Name47">
                      <dgm:shape xmlns:r="http://schemas.openxmlformats.org/officeDocument/2006/relationships" type="pie" r:blip="">
                        <dgm:adjLst>
                          <dgm:adj idx="1" val="141.4286"/>
                          <dgm:adj idx="2" val="-90"/>
                        </dgm:adjLst>
                      </dgm:shape>
                    </dgm:else>
                  </dgm:choose>
                </dgm:if>
                <dgm:if name="Name48" axis="precedSib" ptType="node" func="cnt" op="equ" val="5">
                  <dgm:choose name="Name49">
                    <dgm:if name="Name50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51">
                      <dgm:shape xmlns:r="http://schemas.openxmlformats.org/officeDocument/2006/relationships" type="pie" r:blip="">
                        <dgm:adjLst>
                          <dgm:adj idx="1" val="115.7143"/>
                          <dgm:adj idx="2" val="-90"/>
                        </dgm:adjLst>
                      </dgm:shape>
                    </dgm:else>
                  </dgm:choose>
                </dgm:if>
                <dgm:else name="Name52">
                  <dgm:shape xmlns:r="http://schemas.openxmlformats.org/officeDocument/2006/relationships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if>
            <dgm:else name="Name53">
              <dgm:choose name="Name54">
                <dgm:if name="Name55" axis="precedSib" ptType="node" func="cnt" op="equ" val="0">
                  <dgm:choose name="Name56">
                    <dgm:if name="Name5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5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59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if name="Name60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35"/>
                        </dgm:adjLst>
                      </dgm:shape>
                    </dgm:if>
                    <dgm:if name="Name61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6"/>
                        </dgm:adjLst>
                      </dgm:shape>
                    </dgm:if>
                    <dgm:if name="Name62" axis="followSib" ptType="node" func="cnt" op="equ" val="5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0"/>
                        </dgm:adjLst>
                      </dgm:shape>
                    </dgm:if>
                    <dgm:else name="Name6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15.7143"/>
                        </dgm:adjLst>
                      </dgm:shape>
                    </dgm:else>
                  </dgm:choose>
                </dgm:if>
                <dgm:if name="Name64" axis="precedSib" ptType="node" func="cnt" op="equ" val="1">
                  <dgm:choose name="Name65">
                    <dgm:if name="Name66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67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if name="Name68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69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2"/>
                        </dgm:adjLst>
                      </dgm:shape>
                    </dgm:if>
                    <dgm:if name="Name70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else name="Name7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41.4286"/>
                        </dgm:adjLst>
                      </dgm:shape>
                    </dgm:else>
                  </dgm:choose>
                </dgm:if>
                <dgm:if name="Name72" axis="precedSib" ptType="node" func="cnt" op="equ" val="2">
                  <dgm:choose name="Name73">
                    <dgm:if name="Name74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75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35"/>
                        </dgm:adjLst>
                      </dgm:shape>
                    </dgm:if>
                    <dgm:if name="Name76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2"/>
                        </dgm:adjLst>
                      </dgm:shape>
                    </dgm:if>
                    <dgm:if name="Name77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else name="Name78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7.1429"/>
                        </dgm:adjLst>
                      </dgm:shape>
                    </dgm:else>
                  </dgm:choose>
                </dgm:if>
                <dgm:if name="Name79" axis="precedSib" ptType="node" func="cnt" op="equ" val="3">
                  <dgm:choose name="Name80">
                    <dgm:if name="Name81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2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6"/>
                        </dgm:adjLst>
                      </dgm:shape>
                    </dgm:if>
                    <dgm:if name="Name83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else name="Name8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7.1429"/>
                        </dgm:adjLst>
                      </dgm:shape>
                    </dgm:else>
                  </dgm:choose>
                </dgm:if>
                <dgm:if name="Name85" axis="precedSib" ptType="node" func="cnt" op="equ" val="4">
                  <dgm:choose name="Name86">
                    <dgm:if name="Name8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0"/>
                        </dgm:adjLst>
                      </dgm:shape>
                    </dgm:if>
                    <dgm:else name="Name89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41.4286"/>
                        </dgm:adjLst>
                      </dgm:shape>
                    </dgm:else>
                  </dgm:choose>
                </dgm:if>
                <dgm:if name="Name90" axis="precedSib" ptType="node" func="cnt" op="equ" val="5">
                  <dgm:choose name="Name91">
                    <dgm:if name="Name92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9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15.7143"/>
                        </dgm:adjLst>
                      </dgm:shape>
                    </dgm:else>
                  </dgm:choose>
                </dgm:if>
                <dgm:else name="Name94">
                  <dgm:shape xmlns:r="http://schemas.openxmlformats.org/officeDocument/2006/relationships" rot="180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else>
          </dgm:choose>
          <dgm:presOf/>
        </dgm:layoutNode>
        <dgm:layoutNode name="Parent" styleLbl="revTx">
          <dgm:varLst>
            <dgm:chMax val="1"/>
            <dgm:chPref val="1"/>
            <dgm:bulletEnabled val="1"/>
          </dgm:varLst>
          <dgm:choose name="Name95">
            <dgm:if name="Name96" func="var" arg="dir" op="equ" val="norm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autoTxRot" val="grav"/>
              </dgm:alg>
            </dgm:if>
            <dgm:else name="Name97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autoTxRot" val="grav"/>
              </dgm:alg>
            </dgm:else>
          </dgm:choose>
          <dgm:choose name="Name98">
            <dgm:if name="Name99" func="var" arg="dir" op="equ" val="norm">
              <dgm:shape xmlns:r="http://schemas.openxmlformats.org/officeDocument/2006/relationships" rot="-90" type="rect" r:blip="">
                <dgm:adjLst/>
              </dgm:shape>
            </dgm:if>
            <dgm:else name="Name100">
              <dgm:shape xmlns:r="http://schemas.openxmlformats.org/officeDocument/2006/relationships" rot="90" type="rect" r:blip="">
                <dgm:adjLst/>
              </dgm:shape>
            </dgm:else>
          </dgm:choose>
          <dgm:presOf axis="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</dgm:layoutNode>
      <dgm:choose name="Name101">
        <dgm:if name="Name102" axis="ch" ptType="node" func="cnt" op="gte" val="1">
          <dgm:forEach name="negSibTransForEach" axis="ch" ptType="sibTrans" hideLastTrans="0" cnt="1">
            <dgm:layoutNode name="neg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  <dgm:layoutNode name="composite">
            <dgm:alg type="composite">
              <dgm:param type="ar" val="0.5"/>
            </dgm:alg>
            <dgm:shape xmlns:r="http://schemas.openxmlformats.org/officeDocument/2006/relationships" r:blip="">
              <dgm:adjLst/>
            </dgm:shape>
            <dgm:choose name="Name103">
              <dgm:if name="Name104" func="var" arg="dir" op="equ" val="norm">
                <dgm:constrLst>
                  <dgm:constr type="l" for="ch" forName="Child" refType="w" fact="0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if>
              <dgm:else name="Name105">
                <dgm:constrLst>
                  <dgm:constr type="r" for="ch" forName="Child" refType="w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else>
            </dgm:choose>
            <dgm:ruleLst/>
            <dgm:layoutNode name="Child" styleLbl="revTx">
              <dgm:varLst>
                <dgm:chMax val="0"/>
                <dgm:chPref val="0"/>
                <dgm:bulletEnabled val="1"/>
              </dgm:varLst>
              <dgm:choose name="Name106">
                <dgm:if name="Name107" func="var" arg="dir" op="equ" val="norm">
                  <dgm:alg type="tx">
                    <dgm:param type="parTxLTRAlign" val="l"/>
                    <dgm:param type="parTxRTLAlign" val="r"/>
                    <dgm:param type="txAnchorVert" val="t"/>
                  </dgm:alg>
                </dgm:if>
                <dgm:else name="Name108">
                  <dgm:alg type="tx">
                    <dgm:param type="parTxLTRAlign" val="r"/>
                    <dgm:param type="parTxRTLAlign" val="l"/>
                    <dgm:param type="txAnchorVert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"/>
                <dgm:constr type="rMarg" refType="primFontSz" fact="0"/>
                <dgm:constr type="tMarg" refType="primFontSz" fact="0"/>
                <dgm:constr type="bMarg" refType="primFontSz" fact="0"/>
              </dgm:constrLst>
              <dgm:ruleLst>
                <dgm:rule type="primFontSz" val="5" fact="NaN" max="NaN"/>
              </dgm:ruleLst>
            </dgm:layoutNode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</dgm:if>
        <dgm:else name="Name10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0.14106</cdr:x>
      <cdr:y>0.2199</cdr:y>
    </cdr:from>
    <cdr:to>
      <cdr:x>0.21546</cdr:x>
      <cdr:y>0.396</cdr:y>
    </cdr:to>
    <cdr:sp macro="" textlink="">
      <cdr:nvSpPr>
        <cdr:cNvPr id="22" name="21 Flecha arriba y abajo"/>
        <cdr:cNvSpPr/>
      </cdr:nvSpPr>
      <cdr:spPr>
        <a:xfrm xmlns:a="http://schemas.openxmlformats.org/drawingml/2006/main">
          <a:off x="1149464" y="1008112"/>
          <a:ext cx="606268" cy="807324"/>
        </a:xfrm>
        <a:prstGeom xmlns:a="http://schemas.openxmlformats.org/drawingml/2006/main" prst="upDownArrow">
          <a:avLst/>
        </a:prstGeom>
        <a:solidFill xmlns:a="http://schemas.openxmlformats.org/drawingml/2006/main">
          <a:schemeClr val="accent5"/>
        </a:solidFill>
        <a:ln xmlns:a="http://schemas.openxmlformats.org/drawingml/2006/main">
          <a:noFill/>
        </a:ln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s-VE"/>
        </a:p>
      </cdr:txBody>
    </cdr:sp>
  </cdr:relSizeAnchor>
  <cdr:relSizeAnchor xmlns:cdr="http://schemas.openxmlformats.org/drawingml/2006/chartDrawing">
    <cdr:from>
      <cdr:x>0.30443</cdr:x>
      <cdr:y>0.14431</cdr:y>
    </cdr:from>
    <cdr:to>
      <cdr:x>0.38068</cdr:x>
      <cdr:y>0.44011</cdr:y>
    </cdr:to>
    <cdr:sp macro="" textlink="">
      <cdr:nvSpPr>
        <cdr:cNvPr id="23" name="1 Flecha arriba y abajo"/>
        <cdr:cNvSpPr/>
      </cdr:nvSpPr>
      <cdr:spPr>
        <a:xfrm xmlns:a="http://schemas.openxmlformats.org/drawingml/2006/main">
          <a:off x="2480728" y="661598"/>
          <a:ext cx="621343" cy="1356057"/>
        </a:xfrm>
        <a:prstGeom xmlns:a="http://schemas.openxmlformats.org/drawingml/2006/main" prst="upDownArrow">
          <a:avLst/>
        </a:prstGeom>
        <a:solidFill xmlns:a="http://schemas.openxmlformats.org/drawingml/2006/main">
          <a:schemeClr val="accent5"/>
        </a:solidFill>
        <a:ln xmlns:a="http://schemas.openxmlformats.org/drawingml/2006/main">
          <a:noFill/>
        </a:ln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s-VE"/>
        </a:p>
      </cdr:txBody>
    </cdr:sp>
  </cdr:relSizeAnchor>
  <cdr:relSizeAnchor xmlns:cdr="http://schemas.openxmlformats.org/drawingml/2006/chartDrawing">
    <cdr:from>
      <cdr:x>0.46868</cdr:x>
      <cdr:y>0.08222</cdr:y>
    </cdr:from>
    <cdr:to>
      <cdr:x>0.54493</cdr:x>
      <cdr:y>0.48155</cdr:y>
    </cdr:to>
    <cdr:sp macro="" textlink="">
      <cdr:nvSpPr>
        <cdr:cNvPr id="24" name="1 Flecha arriba y abajo"/>
        <cdr:cNvSpPr/>
      </cdr:nvSpPr>
      <cdr:spPr>
        <a:xfrm xmlns:a="http://schemas.openxmlformats.org/drawingml/2006/main">
          <a:off x="3819162" y="376949"/>
          <a:ext cx="621343" cy="1830685"/>
        </a:xfrm>
        <a:prstGeom xmlns:a="http://schemas.openxmlformats.org/drawingml/2006/main" prst="upDownArrow">
          <a:avLst/>
        </a:prstGeom>
        <a:solidFill xmlns:a="http://schemas.openxmlformats.org/drawingml/2006/main">
          <a:schemeClr val="accent5"/>
        </a:solidFill>
        <a:ln xmlns:a="http://schemas.openxmlformats.org/drawingml/2006/main">
          <a:noFill/>
        </a:ln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s-VE"/>
        </a:p>
      </cdr:txBody>
    </cdr:sp>
  </cdr:relSizeAnchor>
  <cdr:relSizeAnchor xmlns:cdr="http://schemas.openxmlformats.org/drawingml/2006/chartDrawing">
    <cdr:from>
      <cdr:x>0.63196</cdr:x>
      <cdr:y>0.21623</cdr:y>
    </cdr:from>
    <cdr:to>
      <cdr:x>0.70821</cdr:x>
      <cdr:y>0.38277</cdr:y>
    </cdr:to>
    <cdr:sp macro="" textlink="">
      <cdr:nvSpPr>
        <cdr:cNvPr id="25" name="1 Flecha arriba y abajo"/>
        <cdr:cNvSpPr/>
      </cdr:nvSpPr>
      <cdr:spPr>
        <a:xfrm xmlns:a="http://schemas.openxmlformats.org/drawingml/2006/main">
          <a:off x="5149692" y="991291"/>
          <a:ext cx="621343" cy="763494"/>
        </a:xfrm>
        <a:prstGeom xmlns:a="http://schemas.openxmlformats.org/drawingml/2006/main" prst="upDownArrow">
          <a:avLst/>
        </a:prstGeom>
        <a:solidFill xmlns:a="http://schemas.openxmlformats.org/drawingml/2006/main">
          <a:schemeClr val="accent5"/>
        </a:solidFill>
        <a:ln xmlns:a="http://schemas.openxmlformats.org/drawingml/2006/main">
          <a:noFill/>
        </a:ln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s-VE"/>
        </a:p>
      </cdr:txBody>
    </cdr:sp>
  </cdr:relSizeAnchor>
  <cdr:relSizeAnchor xmlns:cdr="http://schemas.openxmlformats.org/drawingml/2006/chartDrawing">
    <cdr:from>
      <cdr:x>0.14686</cdr:x>
      <cdr:y>0.288</cdr:y>
    </cdr:from>
    <cdr:to>
      <cdr:x>0.23428</cdr:x>
      <cdr:y>0.348</cdr:y>
    </cdr:to>
    <cdr:sp macro="" textlink="">
      <cdr:nvSpPr>
        <cdr:cNvPr id="27" name="26 CuadroTexto"/>
        <cdr:cNvSpPr txBox="1"/>
      </cdr:nvSpPr>
      <cdr:spPr>
        <a:xfrm xmlns:a="http://schemas.openxmlformats.org/drawingml/2006/main">
          <a:off x="1196727" y="1320317"/>
          <a:ext cx="712352" cy="275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VE" sz="1400" b="1" dirty="0"/>
            <a:t>12,1%</a:t>
          </a:r>
        </a:p>
      </cdr:txBody>
    </cdr:sp>
  </cdr:relSizeAnchor>
  <cdr:relSizeAnchor xmlns:cdr="http://schemas.openxmlformats.org/drawingml/2006/chartDrawing">
    <cdr:from>
      <cdr:x>0.31022</cdr:x>
      <cdr:y>0.28011</cdr:y>
    </cdr:from>
    <cdr:to>
      <cdr:x>0.39765</cdr:x>
      <cdr:y>0.34011</cdr:y>
    </cdr:to>
    <cdr:sp macro="" textlink="">
      <cdr:nvSpPr>
        <cdr:cNvPr id="28" name="1 CuadroTexto"/>
        <cdr:cNvSpPr txBox="1"/>
      </cdr:nvSpPr>
      <cdr:spPr>
        <a:xfrm xmlns:a="http://schemas.openxmlformats.org/drawingml/2006/main">
          <a:off x="2527909" y="1284146"/>
          <a:ext cx="712451" cy="275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VE" sz="1400" b="1"/>
            <a:t>19,4%</a:t>
          </a:r>
        </a:p>
      </cdr:txBody>
    </cdr:sp>
  </cdr:relSizeAnchor>
  <cdr:relSizeAnchor xmlns:cdr="http://schemas.openxmlformats.org/drawingml/2006/chartDrawing">
    <cdr:from>
      <cdr:x>0.4793</cdr:x>
      <cdr:y>0.25877</cdr:y>
    </cdr:from>
    <cdr:to>
      <cdr:x>0.58335</cdr:x>
      <cdr:y>0.31877</cdr:y>
    </cdr:to>
    <cdr:sp macro="" textlink="">
      <cdr:nvSpPr>
        <cdr:cNvPr id="29" name="1 CuadroTexto"/>
        <cdr:cNvSpPr txBox="1"/>
      </cdr:nvSpPr>
      <cdr:spPr>
        <a:xfrm xmlns:a="http://schemas.openxmlformats.org/drawingml/2006/main">
          <a:off x="3905701" y="1186314"/>
          <a:ext cx="847897" cy="275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VE" sz="1400" b="1" dirty="0"/>
            <a:t>25,94%</a:t>
          </a:r>
        </a:p>
      </cdr:txBody>
    </cdr:sp>
  </cdr:relSizeAnchor>
  <cdr:relSizeAnchor xmlns:cdr="http://schemas.openxmlformats.org/drawingml/2006/chartDrawing">
    <cdr:from>
      <cdr:x>0.6274</cdr:x>
      <cdr:y>0.28027</cdr:y>
    </cdr:from>
    <cdr:to>
      <cdr:x>0.73102</cdr:x>
      <cdr:y>0.34027</cdr:y>
    </cdr:to>
    <cdr:sp macro="" textlink="">
      <cdr:nvSpPr>
        <cdr:cNvPr id="30" name="1 CuadroTexto"/>
        <cdr:cNvSpPr txBox="1"/>
      </cdr:nvSpPr>
      <cdr:spPr>
        <a:xfrm xmlns:a="http://schemas.openxmlformats.org/drawingml/2006/main">
          <a:off x="5112568" y="1284873"/>
          <a:ext cx="844360" cy="275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VE" sz="1400" b="1" dirty="0"/>
            <a:t>10,82%</a:t>
          </a:r>
        </a:p>
      </cdr:txBody>
    </cdr:sp>
  </cdr:relSizeAnchor>
  <cdr:relSizeAnchor xmlns:cdr="http://schemas.openxmlformats.org/drawingml/2006/chartDrawing">
    <cdr:from>
      <cdr:x>0.7953</cdr:x>
      <cdr:y>0.26702</cdr:y>
    </cdr:from>
    <cdr:to>
      <cdr:x>0.88272</cdr:x>
      <cdr:y>0.32702</cdr:y>
    </cdr:to>
    <cdr:sp macro="" textlink="">
      <cdr:nvSpPr>
        <cdr:cNvPr id="31" name="1 CuadroTexto"/>
        <cdr:cNvSpPr txBox="1"/>
      </cdr:nvSpPr>
      <cdr:spPr>
        <a:xfrm xmlns:a="http://schemas.openxmlformats.org/drawingml/2006/main">
          <a:off x="6480720" y="1224136"/>
          <a:ext cx="712352" cy="275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VE" sz="1400" b="1" dirty="0"/>
            <a:t>1,84%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0.4125</cdr:x>
      <cdr:y>0.1103</cdr:y>
    </cdr:from>
    <cdr:to>
      <cdr:x>0.45625</cdr:x>
      <cdr:y>0.22959</cdr:y>
    </cdr:to>
    <cdr:sp macro="" textlink="">
      <cdr:nvSpPr>
        <cdr:cNvPr id="2" name="Down Arrow 1"/>
        <cdr:cNvSpPr/>
      </cdr:nvSpPr>
      <cdr:spPr>
        <a:xfrm xmlns:a="http://schemas.openxmlformats.org/drawingml/2006/main">
          <a:off x="3394720" y="532656"/>
          <a:ext cx="360040" cy="576064"/>
        </a:xfrm>
        <a:prstGeom xmlns:a="http://schemas.openxmlformats.org/drawingml/2006/main" prst="downArrow">
          <a:avLst/>
        </a:prstGeom>
        <a:solidFill xmlns:a="http://schemas.openxmlformats.org/drawingml/2006/main">
          <a:srgbClr val="FFC000"/>
        </a:solidFill>
        <a:ln xmlns:a="http://schemas.openxmlformats.org/drawingml/2006/main">
          <a:solidFill>
            <a:srgbClr val="FFFF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0.91999</cdr:x>
      <cdr:y>0.1103</cdr:y>
    </cdr:from>
    <cdr:to>
      <cdr:x>0.96374</cdr:x>
      <cdr:y>0.22959</cdr:y>
    </cdr:to>
    <cdr:sp macro="" textlink="">
      <cdr:nvSpPr>
        <cdr:cNvPr id="3" name="Down Arrow 2"/>
        <cdr:cNvSpPr/>
      </cdr:nvSpPr>
      <cdr:spPr>
        <a:xfrm xmlns:a="http://schemas.openxmlformats.org/drawingml/2006/main">
          <a:off x="7571184" y="532656"/>
          <a:ext cx="360040" cy="576064"/>
        </a:xfrm>
        <a:prstGeom xmlns:a="http://schemas.openxmlformats.org/drawingml/2006/main" prst="downArrow">
          <a:avLst/>
        </a:prstGeom>
        <a:solidFill xmlns:a="http://schemas.openxmlformats.org/drawingml/2006/main">
          <a:srgbClr val="FFC000"/>
        </a:solidFill>
        <a:ln xmlns:a="http://schemas.openxmlformats.org/drawingml/2006/main">
          <a:solidFill>
            <a:srgbClr val="FFFF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8151BA-DA89-4B06-84EE-B2A61DBE32C9}" type="datetimeFigureOut">
              <a:rPr lang="es-VE" smtClean="0"/>
              <a:pPr/>
              <a:t>29/01/2014</a:t>
            </a:fld>
            <a:endParaRPr lang="es-V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C9A3B7-DDE9-48EE-80E7-102B7F6F550F}" type="slidenum">
              <a:rPr lang="es-VE" smtClean="0"/>
              <a:pPr/>
              <a:t>‹#›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024034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95363" y="768350"/>
            <a:ext cx="5113337" cy="3836988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01149-215F-4131-8970-88516D2FF249}" type="slidenum">
              <a:rPr lang="es-CO" smtClean="0"/>
              <a:pPr/>
              <a:t>14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90262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95363" y="768350"/>
            <a:ext cx="5113337" cy="3836988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01149-215F-4131-8970-88516D2FF249}" type="slidenum">
              <a:rPr lang="es-CO" smtClean="0"/>
              <a:pPr/>
              <a:t>15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652532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95363" y="768350"/>
            <a:ext cx="5113337" cy="3836988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01149-215F-4131-8970-88516D2FF249}" type="slidenum">
              <a:rPr lang="es-CO" smtClean="0"/>
              <a:pPr/>
              <a:t>19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89552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50F43ED-1BCF-4CD1-83BC-B95C3C4B85AA}" type="datetimeFigureOut">
              <a:rPr lang="es-VE" smtClean="0"/>
              <a:pPr/>
              <a:t>29/01/2014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B300444-42ED-4F1D-8219-FFF67E880F8C}" type="slidenum">
              <a:rPr lang="es-VE" smtClean="0"/>
              <a:pPr/>
              <a:t>‹#›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076938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F43ED-1BCF-4CD1-83BC-B95C3C4B85AA}" type="datetimeFigureOut">
              <a:rPr lang="es-VE" smtClean="0"/>
              <a:pPr/>
              <a:t>29/01/2014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0444-42ED-4F1D-8219-FFF67E880F8C}" type="slidenum">
              <a:rPr lang="es-VE" smtClean="0"/>
              <a:pPr/>
              <a:t>‹#›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911407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50F43ED-1BCF-4CD1-83BC-B95C3C4B85AA}" type="datetimeFigureOut">
              <a:rPr lang="es-VE" smtClean="0"/>
              <a:pPr/>
              <a:t>29/01/2014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B300444-42ED-4F1D-8219-FFF67E880F8C}" type="slidenum">
              <a:rPr lang="es-VE" smtClean="0"/>
              <a:pPr/>
              <a:t>‹#›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144128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F43ED-1BCF-4CD1-83BC-B95C3C4B85AA}" type="datetimeFigureOut">
              <a:rPr lang="es-VE" smtClean="0"/>
              <a:pPr/>
              <a:t>29/01/2014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0444-42ED-4F1D-8219-FFF67E880F8C}" type="slidenum">
              <a:rPr lang="es-VE" smtClean="0"/>
              <a:pPr/>
              <a:t>‹#›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111068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50F43ED-1BCF-4CD1-83BC-B95C3C4B85AA}" type="datetimeFigureOut">
              <a:rPr lang="es-VE" smtClean="0"/>
              <a:pPr/>
              <a:t>29/01/2014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B300444-42ED-4F1D-8219-FFF67E880F8C}" type="slidenum">
              <a:rPr lang="es-VE" smtClean="0"/>
              <a:pPr/>
              <a:t>‹#›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37843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F43ED-1BCF-4CD1-83BC-B95C3C4B85AA}" type="datetimeFigureOut">
              <a:rPr lang="es-VE" smtClean="0"/>
              <a:pPr/>
              <a:t>29/01/2014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0444-42ED-4F1D-8219-FFF67E880F8C}" type="slidenum">
              <a:rPr lang="es-VE" smtClean="0"/>
              <a:pPr/>
              <a:t>‹#›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710402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F43ED-1BCF-4CD1-83BC-B95C3C4B85AA}" type="datetimeFigureOut">
              <a:rPr lang="es-VE" smtClean="0"/>
              <a:pPr/>
              <a:t>29/01/2014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0444-42ED-4F1D-8219-FFF67E880F8C}" type="slidenum">
              <a:rPr lang="es-VE" smtClean="0"/>
              <a:pPr/>
              <a:t>‹#›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11405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F43ED-1BCF-4CD1-83BC-B95C3C4B85AA}" type="datetimeFigureOut">
              <a:rPr lang="es-VE" smtClean="0"/>
              <a:pPr/>
              <a:t>29/01/2014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0444-42ED-4F1D-8219-FFF67E880F8C}" type="slidenum">
              <a:rPr lang="es-VE" smtClean="0"/>
              <a:pPr/>
              <a:t>‹#›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286885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F43ED-1BCF-4CD1-83BC-B95C3C4B85AA}" type="datetimeFigureOut">
              <a:rPr lang="es-VE" smtClean="0"/>
              <a:pPr/>
              <a:t>29/01/2014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0444-42ED-4F1D-8219-FFF67E880F8C}" type="slidenum">
              <a:rPr lang="es-VE" smtClean="0"/>
              <a:pPr/>
              <a:t>‹#›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632894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50F43ED-1BCF-4CD1-83BC-B95C3C4B85AA}" type="datetimeFigureOut">
              <a:rPr lang="es-VE" smtClean="0"/>
              <a:pPr/>
              <a:t>29/01/2014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B300444-42ED-4F1D-8219-FFF67E880F8C}" type="slidenum">
              <a:rPr lang="es-VE" smtClean="0"/>
              <a:pPr/>
              <a:t>‹#›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130967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F43ED-1BCF-4CD1-83BC-B95C3C4B85AA}" type="datetimeFigureOut">
              <a:rPr lang="es-VE" smtClean="0"/>
              <a:pPr/>
              <a:t>29/01/2014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0444-42ED-4F1D-8219-FFF67E880F8C}" type="slidenum">
              <a:rPr lang="es-VE" smtClean="0"/>
              <a:pPr/>
              <a:t>‹#›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01865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250F43ED-1BCF-4CD1-83BC-B95C3C4B85AA}" type="datetimeFigureOut">
              <a:rPr lang="es-VE" smtClean="0"/>
              <a:pPr/>
              <a:t>29/01/2014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EB300444-42ED-4F1D-8219-FFF67E880F8C}" type="slidenum">
              <a:rPr lang="es-VE" smtClean="0"/>
              <a:pPr/>
              <a:t>‹#›</a:t>
            </a:fld>
            <a:endParaRPr lang="es-VE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09194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3" Type="http://schemas.openxmlformats.org/officeDocument/2006/relationships/image" Target="../media/image16.jpeg"/><Relationship Id="rId7" Type="http://schemas.openxmlformats.org/officeDocument/2006/relationships/diagramLayout" Target="../diagrams/layout5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5.xml"/><Relationship Id="rId5" Type="http://schemas.openxmlformats.org/officeDocument/2006/relationships/image" Target="../media/image18.jpeg"/><Relationship Id="rId10" Type="http://schemas.microsoft.com/office/2007/relationships/diagramDrawing" Target="../diagrams/drawing5.xml"/><Relationship Id="rId4" Type="http://schemas.openxmlformats.org/officeDocument/2006/relationships/image" Target="../media/image17.jpeg"/><Relationship Id="rId9" Type="http://schemas.openxmlformats.org/officeDocument/2006/relationships/diagramColors" Target="../diagrams/colors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35828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Understanding </a:t>
            </a:r>
            <a:br>
              <a:rPr lang="en-US" sz="2800" b="1" dirty="0" smtClean="0"/>
            </a:br>
            <a:r>
              <a:rPr lang="en-US" sz="2800" b="1" dirty="0" smtClean="0"/>
              <a:t>Recent Election results in Venezuela</a:t>
            </a:r>
            <a:endParaRPr lang="en-US" sz="28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Francisco J. Monaldi</a:t>
            </a:r>
          </a:p>
          <a:p>
            <a:r>
              <a:rPr lang="en-US" dirty="0" smtClean="0"/>
              <a:t>Harvard university | </a:t>
            </a:r>
            <a:r>
              <a:rPr lang="en-US" dirty="0" err="1" smtClean="0"/>
              <a:t>iESA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5949280"/>
            <a:ext cx="8352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Wilson Center, January 2014</a:t>
            </a:r>
            <a:endParaRPr lang="en-US" sz="12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35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38173"/>
            <a:ext cx="8712968" cy="6202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567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VE" sz="2800" b="1" dirty="0" err="1" smtClean="0"/>
              <a:t>The</a:t>
            </a:r>
            <a:r>
              <a:rPr lang="es-VE" sz="2800" b="1" dirty="0" smtClean="0"/>
              <a:t> 2012 </a:t>
            </a:r>
            <a:r>
              <a:rPr lang="es-VE" sz="2800" b="1" dirty="0" err="1" smtClean="0"/>
              <a:t>Presidential</a:t>
            </a:r>
            <a:r>
              <a:rPr lang="es-VE" sz="2800" b="1" dirty="0" smtClean="0"/>
              <a:t> </a:t>
            </a:r>
            <a:r>
              <a:rPr lang="es-VE" sz="2800" b="1" dirty="0" err="1" smtClean="0"/>
              <a:t>election</a:t>
            </a:r>
            <a:endParaRPr lang="es-VE" sz="2800" b="1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 smtClean="0"/>
              <a:t>OCTOBER 7TH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374821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323528" y="548680"/>
            <a:ext cx="8712968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1"/>
                </a:solidFill>
              </a:rPr>
              <a:t>Record-high </a:t>
            </a:r>
            <a:r>
              <a:rPr lang="en-US" dirty="0" smtClean="0">
                <a:solidFill>
                  <a:schemeClr val="accent1"/>
                </a:solidFill>
              </a:rPr>
              <a:t>turnou</a:t>
            </a:r>
            <a:r>
              <a:rPr lang="en-US" dirty="0">
                <a:solidFill>
                  <a:schemeClr val="accent1"/>
                </a:solidFill>
              </a:rPr>
              <a:t>t</a:t>
            </a:r>
            <a:endParaRPr lang="es-CO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C:\Users\Public\ODH\Proyectos\ODH Interno\Informes Especiales\Informe - Presidenciales 2012\Imágenes\CNE Logo 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949280"/>
            <a:ext cx="1392832" cy="781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5 Diagrama"/>
          <p:cNvGraphicFramePr/>
          <p:nvPr>
            <p:extLst>
              <p:ext uri="{D42A27DB-BD31-4B8C-83A1-F6EECF244321}">
                <p14:modId xmlns:p14="http://schemas.microsoft.com/office/powerpoint/2010/main" val="1804947434"/>
              </p:ext>
            </p:extLst>
          </p:nvPr>
        </p:nvGraphicFramePr>
        <p:xfrm>
          <a:off x="1307976" y="1392237"/>
          <a:ext cx="6528048" cy="4073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117012" y="5507121"/>
            <a:ext cx="26939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Source: CNE (99% of ballots counted)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1521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024856"/>
              </p:ext>
            </p:extLst>
          </p:nvPr>
        </p:nvGraphicFramePr>
        <p:xfrm>
          <a:off x="909141" y="2060852"/>
          <a:ext cx="6668548" cy="4569140"/>
        </p:xfrm>
        <a:graphic>
          <a:graphicData uri="http://schemas.openxmlformats.org/drawingml/2006/table">
            <a:tbl>
              <a:tblPr/>
              <a:tblGrid>
                <a:gridCol w="2589815"/>
                <a:gridCol w="1816781"/>
                <a:gridCol w="2261952"/>
              </a:tblGrid>
              <a:tr h="4351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Hugo Chávez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VE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51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  <a:r>
                        <a:rPr lang="es-VE" sz="17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votes</a:t>
                      </a:r>
                      <a:endParaRPr lang="es-VE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8,136,964</a:t>
                      </a:r>
                      <a:endParaRPr lang="es-VE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VE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51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Share</a:t>
                      </a:r>
                      <a:r>
                        <a:rPr lang="es-VE" sz="17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of valid votes</a:t>
                      </a:r>
                      <a:endParaRPr lang="es-VE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55.25%</a:t>
                      </a:r>
                      <a:endParaRPr lang="es-VE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VE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3946">
                <a:tc>
                  <a:txBody>
                    <a:bodyPr/>
                    <a:lstStyle/>
                    <a:p>
                      <a:pPr algn="l" fontAlgn="b"/>
                      <a:endParaRPr lang="es-V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V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l" fontAlgn="b"/>
                      <a:endParaRPr lang="es-V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1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Capriles Radonski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51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  <a:r>
                        <a:rPr lang="es-VE" sz="17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votes</a:t>
                      </a:r>
                      <a:endParaRPr lang="es-VE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6,499,575</a:t>
                      </a:r>
                      <a:endParaRPr lang="es-VE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51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Share of valid votes</a:t>
                      </a:r>
                      <a:endParaRPr lang="es-VE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44.3%</a:t>
                      </a:r>
                      <a:endParaRPr lang="es-VE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3946">
                <a:tc>
                  <a:txBody>
                    <a:bodyPr/>
                    <a:lstStyle/>
                    <a:p>
                      <a:pPr algn="l" fontAlgn="b"/>
                      <a:endParaRPr lang="es-V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VE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5156"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Victory margin between HCR and HCF</a:t>
                      </a:r>
                      <a:endParaRPr lang="es-VE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2800" b="1" i="0" u="none" strike="noStrike" dirty="0" smtClean="0">
                          <a:solidFill>
                            <a:srgbClr val="E26B0A"/>
                          </a:solidFill>
                          <a:effectLst/>
                          <a:latin typeface="Calibri"/>
                        </a:rPr>
                        <a:t>10.90</a:t>
                      </a:r>
                      <a:endParaRPr lang="es-VE" sz="2800" b="1" i="0" u="none" strike="noStrike" dirty="0">
                        <a:solidFill>
                          <a:srgbClr val="E26B0A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35156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percentage</a:t>
                      </a:r>
                      <a:r>
                        <a:rPr lang="en-US" sz="1300" b="1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points</a:t>
                      </a:r>
                      <a:endParaRPr lang="en-US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4" name="1 Imagen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205" y="2055812"/>
            <a:ext cx="2443163" cy="1373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2 Imagen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22" b="23414"/>
          <a:stretch/>
        </p:blipFill>
        <p:spPr>
          <a:xfrm>
            <a:off x="5690642" y="3670845"/>
            <a:ext cx="1617662" cy="1630363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7" name="6 CuadroTexto"/>
          <p:cNvSpPr txBox="1"/>
          <p:nvPr/>
        </p:nvSpPr>
        <p:spPr>
          <a:xfrm>
            <a:off x="-66168" y="6669360"/>
            <a:ext cx="26939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Source: CNE (99%  ballots counted)</a:t>
            </a:r>
            <a:endParaRPr lang="en-US" sz="10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8167272" cy="108332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CHÁVEZ easily WINS THE 2012 PRESIDENTIAL ELECTIONS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606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 txBox="1">
            <a:spLocks/>
          </p:cNvSpPr>
          <p:nvPr/>
        </p:nvSpPr>
        <p:spPr>
          <a:xfrm>
            <a:off x="128615" y="450835"/>
            <a:ext cx="8229600" cy="745917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>
              <a:spcBef>
                <a:spcPct val="0"/>
              </a:spcBef>
            </a:pPr>
            <a:r>
              <a:rPr lang="en-US" sz="3200" b="1" dirty="0">
                <a:latin typeface="+mj-lt"/>
                <a:ea typeface="+mj-ea"/>
                <a:cs typeface="+mj-cs"/>
              </a:rPr>
              <a:t>Increasingly competitive elections</a:t>
            </a:r>
            <a:endParaRPr kumimoji="0" lang="es-VE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67544" y="980728"/>
            <a:ext cx="8257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 smtClean="0"/>
              <a:t>It can be seen that </a:t>
            </a:r>
            <a:r>
              <a:rPr lang="en-US" sz="1200" dirty="0"/>
              <a:t>elections have become more competitive since 2007. There were four elections between 2007 and 2010 and the opposition attained a majority of the popular vote in two of them, while the vote margin was close in all of </a:t>
            </a:r>
            <a:r>
              <a:rPr lang="en-US" sz="1200" dirty="0" smtClean="0"/>
              <a:t>them. In </a:t>
            </a:r>
            <a:r>
              <a:rPr lang="en-US" sz="1200" dirty="0"/>
              <a:t>contrast, before 2007, the government won all elections with a wide margin. </a:t>
            </a:r>
            <a:endParaRPr lang="es-CO" sz="1200" dirty="0" smtClean="0"/>
          </a:p>
        </p:txBody>
      </p:sp>
      <p:sp>
        <p:nvSpPr>
          <p:cNvPr id="11" name="10 CuadroTexto"/>
          <p:cNvSpPr txBox="1"/>
          <p:nvPr/>
        </p:nvSpPr>
        <p:spPr>
          <a:xfrm>
            <a:off x="0" y="6597352"/>
            <a:ext cx="1619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u="sng" dirty="0" smtClean="0"/>
              <a:t>Fuente</a:t>
            </a:r>
            <a:r>
              <a:rPr lang="es-VE" sz="900" dirty="0" smtClean="0"/>
              <a:t>: CNE</a:t>
            </a:r>
            <a:endParaRPr lang="es-VE" sz="900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8118036"/>
              </p:ext>
            </p:extLst>
          </p:nvPr>
        </p:nvGraphicFramePr>
        <p:xfrm>
          <a:off x="179512" y="1844824"/>
          <a:ext cx="8712968" cy="4818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1 Rectángulo"/>
          <p:cNvSpPr/>
          <p:nvPr/>
        </p:nvSpPr>
        <p:spPr>
          <a:xfrm>
            <a:off x="5038981" y="2132857"/>
            <a:ext cx="3574544" cy="4176464"/>
          </a:xfrm>
          <a:prstGeom prst="rect">
            <a:avLst/>
          </a:prstGeom>
          <a:solidFill>
            <a:schemeClr val="bg1">
              <a:lumMod val="65000"/>
              <a:alpha val="2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VE"/>
          </a:p>
        </p:txBody>
      </p:sp>
      <p:sp>
        <p:nvSpPr>
          <p:cNvPr id="12" name="Cuadro de texto 2"/>
          <p:cNvSpPr txBox="1">
            <a:spLocks noChangeArrowheads="1"/>
          </p:cNvSpPr>
          <p:nvPr/>
        </p:nvSpPr>
        <p:spPr bwMode="auto">
          <a:xfrm>
            <a:off x="5038981" y="2343071"/>
            <a:ext cx="3283811" cy="53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The last five electoral cycles have become much more competitive between the government and the opposition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7897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0" y="6597352"/>
            <a:ext cx="1619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u="sng" dirty="0" smtClean="0"/>
              <a:t>Fuente</a:t>
            </a:r>
            <a:r>
              <a:rPr lang="es-VE" sz="900" dirty="0" smtClean="0"/>
              <a:t>: CNE cálculos propios.</a:t>
            </a:r>
            <a:endParaRPr lang="es-VE" sz="900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133783995"/>
              </p:ext>
            </p:extLst>
          </p:nvPr>
        </p:nvGraphicFramePr>
        <p:xfrm>
          <a:off x="1" y="1988840"/>
          <a:ext cx="500404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/>
              <a:t>Media Access </a:t>
            </a:r>
            <a:r>
              <a:rPr lang="es-VE" dirty="0" err="1" smtClean="0"/>
              <a:t>was</a:t>
            </a:r>
            <a:r>
              <a:rPr lang="es-VE" dirty="0" smtClean="0"/>
              <a:t> </a:t>
            </a:r>
            <a:r>
              <a:rPr lang="es-VE" dirty="0" err="1" smtClean="0"/>
              <a:t>highly</a:t>
            </a:r>
            <a:r>
              <a:rPr lang="es-VE" dirty="0" smtClean="0"/>
              <a:t> </a:t>
            </a:r>
            <a:r>
              <a:rPr lang="es-VE" dirty="0" err="1" smtClean="0"/>
              <a:t>unequal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788024" y="2060848"/>
            <a:ext cx="4032448" cy="4369349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1600" dirty="0" err="1"/>
              <a:t>Capriles</a:t>
            </a:r>
            <a:r>
              <a:rPr lang="en-US" sz="1600" dirty="0"/>
              <a:t> </a:t>
            </a:r>
            <a:r>
              <a:rPr lang="en-US" sz="1600" dirty="0" err="1"/>
              <a:t>Radonski</a:t>
            </a:r>
            <a:r>
              <a:rPr lang="en-US" sz="1600" dirty="0"/>
              <a:t> had access to three minutes of advertising mandate by Venezuela’s electoral authority (CNE). 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1600" dirty="0" smtClean="0"/>
              <a:t>As </a:t>
            </a:r>
            <a:r>
              <a:rPr lang="en-US" sz="1600" dirty="0"/>
              <a:t>a candidate, Hugo Chavez also had access to those three minutes. However, as President, the Ley </a:t>
            </a:r>
            <a:r>
              <a:rPr lang="en-US" sz="1600" dirty="0" err="1"/>
              <a:t>Resorte</a:t>
            </a:r>
            <a:r>
              <a:rPr lang="en-US" sz="1600" dirty="0"/>
              <a:t> </a:t>
            </a:r>
            <a:r>
              <a:rPr lang="en-US" sz="1200" dirty="0"/>
              <a:t>(Venezuela’s law regulating mass media which is enforced by the national government) </a:t>
            </a:r>
            <a:r>
              <a:rPr lang="en-US" sz="1600" dirty="0"/>
              <a:t>allows him (the government) 10 minutes of general broadcast per day and 38 minutes of “</a:t>
            </a:r>
            <a:r>
              <a:rPr lang="en-US" sz="1600" dirty="0" err="1"/>
              <a:t>cadena</a:t>
            </a:r>
            <a:r>
              <a:rPr lang="en-US" sz="1600" dirty="0"/>
              <a:t>” per day publicizing government works. </a:t>
            </a:r>
            <a:endParaRPr lang="en-US" sz="1600" dirty="0" smtClean="0"/>
          </a:p>
          <a:p>
            <a:pPr marL="0" indent="0">
              <a:spcAft>
                <a:spcPts val="1200"/>
              </a:spcAft>
              <a:buNone/>
            </a:pPr>
            <a:r>
              <a:rPr lang="en-US" sz="1600" b="1" dirty="0" smtClean="0"/>
              <a:t>In </a:t>
            </a:r>
            <a:r>
              <a:rPr lang="en-US" sz="1600" b="1" dirty="0"/>
              <a:t>sum, </a:t>
            </a:r>
            <a:r>
              <a:rPr lang="en-US" sz="1600" b="1" dirty="0" smtClean="0"/>
              <a:t>Capriles</a:t>
            </a:r>
            <a:r>
              <a:rPr lang="en-US" sz="1600" b="1" dirty="0"/>
              <a:t>’ messages were broadcasted through all national media airwaves for three </a:t>
            </a:r>
            <a:r>
              <a:rPr lang="en-US" sz="1600" b="1" dirty="0" smtClean="0"/>
              <a:t>minutes a day, </a:t>
            </a:r>
            <a:r>
              <a:rPr lang="en-US" sz="1600" b="1" dirty="0"/>
              <a:t>while Chavez’s messages were broadcasted through all national media for 51 </a:t>
            </a:r>
            <a:r>
              <a:rPr lang="en-US" sz="1600" b="1" dirty="0" smtClean="0"/>
              <a:t>minutes a day. 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19812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VE" sz="2800" b="1" dirty="0" err="1" smtClean="0"/>
              <a:t>The</a:t>
            </a:r>
            <a:r>
              <a:rPr lang="es-VE" sz="2800" b="1" dirty="0" smtClean="0"/>
              <a:t> 2013 </a:t>
            </a:r>
            <a:r>
              <a:rPr lang="es-VE" sz="2800" b="1" dirty="0" err="1" smtClean="0"/>
              <a:t>Presidential</a:t>
            </a:r>
            <a:r>
              <a:rPr lang="es-VE" sz="2800" b="1" dirty="0" smtClean="0"/>
              <a:t> </a:t>
            </a:r>
            <a:r>
              <a:rPr lang="es-VE" sz="2800" b="1" dirty="0" err="1" smtClean="0"/>
              <a:t>election</a:t>
            </a:r>
            <a:endParaRPr lang="es-VE" sz="2800" b="1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 smtClean="0"/>
              <a:t>APRIL 13TH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754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323528" y="548680"/>
            <a:ext cx="8712968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1"/>
                </a:solidFill>
              </a:rPr>
              <a:t>Very high turnout, although lower than 2012</a:t>
            </a:r>
            <a:endParaRPr lang="es-CO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C:\Users\Public\ODH\Proyectos\ODH Interno\Informes Especiales\Informe - Presidenciales 2012\Imágenes\CNE Logo 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949280"/>
            <a:ext cx="1392832" cy="781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5 Diagrama"/>
          <p:cNvGraphicFramePr/>
          <p:nvPr>
            <p:extLst>
              <p:ext uri="{D42A27DB-BD31-4B8C-83A1-F6EECF244321}">
                <p14:modId xmlns:p14="http://schemas.microsoft.com/office/powerpoint/2010/main" val="1696141608"/>
              </p:ext>
            </p:extLst>
          </p:nvPr>
        </p:nvGraphicFramePr>
        <p:xfrm>
          <a:off x="1307976" y="1392237"/>
          <a:ext cx="6528048" cy="4073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117012" y="5507121"/>
            <a:ext cx="26939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smtClean="0"/>
              <a:t>Source: CNE (98,9% of ballots counted)</a:t>
            </a:r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88925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440313"/>
              </p:ext>
            </p:extLst>
          </p:nvPr>
        </p:nvGraphicFramePr>
        <p:xfrm>
          <a:off x="909141" y="2060852"/>
          <a:ext cx="6668548" cy="4569140"/>
        </p:xfrm>
        <a:graphic>
          <a:graphicData uri="http://schemas.openxmlformats.org/drawingml/2006/table">
            <a:tbl>
              <a:tblPr/>
              <a:tblGrid>
                <a:gridCol w="2589815"/>
                <a:gridCol w="1816781"/>
                <a:gridCol w="2261952"/>
              </a:tblGrid>
              <a:tr h="4351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Nicolás Maduro</a:t>
                      </a:r>
                      <a:endParaRPr lang="es-VE" sz="17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VE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51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  <a:r>
                        <a:rPr lang="es-VE" sz="17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votes</a:t>
                      </a:r>
                      <a:endParaRPr lang="es-VE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7,545,338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VE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51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Share</a:t>
                      </a:r>
                      <a:r>
                        <a:rPr lang="es-VE" sz="17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of valid votes</a:t>
                      </a:r>
                      <a:endParaRPr lang="es-VE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50.58%</a:t>
                      </a:r>
                      <a:endParaRPr lang="es-VE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VE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3946">
                <a:tc>
                  <a:txBody>
                    <a:bodyPr/>
                    <a:lstStyle/>
                    <a:p>
                      <a:pPr algn="l" fontAlgn="b"/>
                      <a:endParaRPr lang="es-V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V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l" fontAlgn="b"/>
                      <a:endParaRPr lang="es-V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1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Capriles Radonski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51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  <a:r>
                        <a:rPr lang="es-VE" sz="17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votes</a:t>
                      </a:r>
                      <a:endParaRPr lang="es-VE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7,270,383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51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Share of valid votes</a:t>
                      </a:r>
                      <a:endParaRPr lang="es-VE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48.74%</a:t>
                      </a:r>
                      <a:endParaRPr lang="es-VE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3946">
                <a:tc>
                  <a:txBody>
                    <a:bodyPr/>
                    <a:lstStyle/>
                    <a:p>
                      <a:pPr algn="l" fontAlgn="b"/>
                      <a:endParaRPr lang="es-V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VE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5156"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Victory margin between NM and HCR</a:t>
                      </a:r>
                      <a:endParaRPr lang="es-VE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2800" b="1" i="0" u="none" strike="noStrike" dirty="0" smtClean="0">
                          <a:solidFill>
                            <a:srgbClr val="E26B0A"/>
                          </a:solidFill>
                          <a:effectLst/>
                          <a:latin typeface="Calibri"/>
                        </a:rPr>
                        <a:t>1.84</a:t>
                      </a:r>
                      <a:endParaRPr lang="es-VE" sz="2800" b="1" i="0" u="none" strike="noStrike" dirty="0">
                        <a:solidFill>
                          <a:srgbClr val="E26B0A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35156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percentage</a:t>
                      </a:r>
                      <a:r>
                        <a:rPr lang="en-US" sz="1300" b="1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points</a:t>
                      </a:r>
                      <a:endParaRPr lang="en-US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5" name="2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22" b="23414"/>
          <a:stretch/>
        </p:blipFill>
        <p:spPr>
          <a:xfrm>
            <a:off x="5690642" y="3670845"/>
            <a:ext cx="1617662" cy="1630363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7" name="6 CuadroTexto"/>
          <p:cNvSpPr txBox="1"/>
          <p:nvPr/>
        </p:nvSpPr>
        <p:spPr>
          <a:xfrm>
            <a:off x="-66168" y="6669360"/>
            <a:ext cx="26939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Source: CNE (98,9%  ballots counted)</a:t>
            </a:r>
            <a:endParaRPr lang="en-US" sz="10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Maduro</a:t>
            </a:r>
            <a:r>
              <a:rPr lang="en-US" dirty="0" smtClean="0"/>
              <a:t> narrowly WINS THE highly contested 2013 PRESIDENTIAL ELECTIONS</a:t>
            </a:r>
            <a:endParaRPr lang="en-US" dirty="0"/>
          </a:p>
        </p:txBody>
      </p:sp>
      <p:pic>
        <p:nvPicPr>
          <p:cNvPr id="11266" name="Picture 2" descr="Candidato Presidencial Nicolás Madur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060848"/>
            <a:ext cx="1728192" cy="1296144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791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0" y="6597352"/>
            <a:ext cx="1619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u="sng" dirty="0" smtClean="0"/>
              <a:t>Fuente</a:t>
            </a:r>
            <a:r>
              <a:rPr lang="es-VE" sz="900" dirty="0" smtClean="0"/>
              <a:t>: CNE</a:t>
            </a:r>
            <a:endParaRPr lang="es-VE" sz="9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7989752" cy="725302"/>
          </a:xfrm>
        </p:spPr>
        <p:txBody>
          <a:bodyPr>
            <a:noAutofit/>
          </a:bodyPr>
          <a:lstStyle/>
          <a:p>
            <a:r>
              <a:rPr lang="es-VE" sz="1400" dirty="0" err="1" smtClean="0"/>
              <a:t>Unfair</a:t>
            </a:r>
            <a:r>
              <a:rPr lang="es-VE" sz="1400" dirty="0" smtClean="0"/>
              <a:t> Media </a:t>
            </a:r>
            <a:r>
              <a:rPr lang="es-VE" sz="1400" dirty="0" err="1" smtClean="0"/>
              <a:t>coverage</a:t>
            </a:r>
            <a:r>
              <a:rPr lang="es-VE" sz="1400" dirty="0" smtClean="0"/>
              <a:t> of </a:t>
            </a:r>
            <a:r>
              <a:rPr lang="es-VE" sz="1400" dirty="0" err="1" smtClean="0"/>
              <a:t>the</a:t>
            </a:r>
            <a:r>
              <a:rPr lang="es-VE" sz="1400" dirty="0" smtClean="0"/>
              <a:t> 2013 </a:t>
            </a:r>
            <a:r>
              <a:rPr lang="es-VE" sz="1400" dirty="0" err="1" smtClean="0"/>
              <a:t>elections</a:t>
            </a:r>
            <a:r>
              <a:rPr lang="es-VE" sz="1400" dirty="0" smtClean="0"/>
              <a:t/>
            </a:r>
            <a:br>
              <a:rPr lang="es-VE" sz="1400" dirty="0" smtClean="0"/>
            </a:br>
            <a:r>
              <a:rPr lang="es-VE" sz="1400" dirty="0" err="1" smtClean="0"/>
              <a:t>the</a:t>
            </a:r>
            <a:r>
              <a:rPr lang="es-VE" sz="1400" dirty="0" smtClean="0"/>
              <a:t> </a:t>
            </a:r>
            <a:r>
              <a:rPr lang="es-VE" sz="1400" dirty="0" err="1" smtClean="0"/>
              <a:t>most</a:t>
            </a:r>
            <a:r>
              <a:rPr lang="es-VE" sz="1400" dirty="0" smtClean="0"/>
              <a:t> </a:t>
            </a:r>
            <a:r>
              <a:rPr lang="es-VE" sz="1400" dirty="0" err="1" smtClean="0"/>
              <a:t>significant</a:t>
            </a:r>
            <a:r>
              <a:rPr lang="es-VE" sz="1400" dirty="0" smtClean="0"/>
              <a:t> abuse of </a:t>
            </a:r>
            <a:r>
              <a:rPr lang="es-VE" sz="1400" dirty="0" err="1" smtClean="0"/>
              <a:t>power</a:t>
            </a:r>
            <a:r>
              <a:rPr lang="es-VE" sz="1400" dirty="0" smtClean="0"/>
              <a:t> in </a:t>
            </a:r>
            <a:r>
              <a:rPr lang="es-VE" sz="1400" dirty="0" err="1" smtClean="0"/>
              <a:t>the</a:t>
            </a:r>
            <a:r>
              <a:rPr lang="es-VE" sz="1400" dirty="0" smtClean="0"/>
              <a:t> </a:t>
            </a:r>
            <a:r>
              <a:rPr lang="es-VE" sz="1400" dirty="0" err="1" smtClean="0"/>
              <a:t>history</a:t>
            </a:r>
            <a:r>
              <a:rPr lang="es-VE" sz="1400" dirty="0" smtClean="0"/>
              <a:t> of </a:t>
            </a:r>
            <a:r>
              <a:rPr lang="es-VE" sz="1400" dirty="0" err="1" smtClean="0"/>
              <a:t>venezuelan</a:t>
            </a:r>
            <a:r>
              <a:rPr lang="es-VE" sz="1400" dirty="0" smtClean="0"/>
              <a:t> </a:t>
            </a:r>
            <a:r>
              <a:rPr lang="es-VE" sz="1400" dirty="0" err="1" smtClean="0"/>
              <a:t>elections</a:t>
            </a:r>
            <a:r>
              <a:rPr lang="es-VE" sz="1400" dirty="0" smtClean="0"/>
              <a:t/>
            </a:r>
            <a:br>
              <a:rPr lang="es-VE" sz="1400" dirty="0" smtClean="0"/>
            </a:br>
            <a:r>
              <a:rPr lang="es-VE" sz="1400" dirty="0" err="1" smtClean="0"/>
              <a:t>significant</a:t>
            </a:r>
            <a:r>
              <a:rPr lang="es-VE" sz="1400" dirty="0" smtClean="0"/>
              <a:t> </a:t>
            </a:r>
            <a:r>
              <a:rPr lang="es-VE" sz="1400" dirty="0" err="1" smtClean="0"/>
              <a:t>inrregularities</a:t>
            </a:r>
            <a:r>
              <a:rPr lang="es-VE" sz="1400" dirty="0" smtClean="0"/>
              <a:t> </a:t>
            </a:r>
            <a:r>
              <a:rPr lang="es-VE" sz="1400" dirty="0" err="1" smtClean="0"/>
              <a:t>on</a:t>
            </a:r>
            <a:r>
              <a:rPr lang="es-VE" sz="1400" dirty="0" smtClean="0"/>
              <a:t> </a:t>
            </a:r>
            <a:r>
              <a:rPr lang="es-VE" sz="1400" dirty="0" err="1" smtClean="0"/>
              <a:t>the</a:t>
            </a:r>
            <a:r>
              <a:rPr lang="es-VE" sz="1400" dirty="0" smtClean="0"/>
              <a:t> </a:t>
            </a:r>
            <a:r>
              <a:rPr lang="es-VE" sz="1400" dirty="0" err="1" smtClean="0"/>
              <a:t>day</a:t>
            </a:r>
            <a:r>
              <a:rPr lang="es-VE" sz="1400" dirty="0" smtClean="0"/>
              <a:t> of </a:t>
            </a:r>
            <a:r>
              <a:rPr lang="es-VE" sz="1400" dirty="0" err="1" smtClean="0"/>
              <a:t>the</a:t>
            </a:r>
            <a:r>
              <a:rPr lang="es-VE" sz="1400" dirty="0" smtClean="0"/>
              <a:t> </a:t>
            </a:r>
            <a:r>
              <a:rPr lang="es-VE" sz="1400" dirty="0" err="1" smtClean="0"/>
              <a:t>elections</a:t>
            </a:r>
            <a:endParaRPr lang="en-US" sz="1400" dirty="0"/>
          </a:p>
        </p:txBody>
      </p:sp>
      <p:graphicFrame>
        <p:nvGraphicFramePr>
          <p:cNvPr id="13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7682127"/>
              </p:ext>
            </p:extLst>
          </p:nvPr>
        </p:nvGraphicFramePr>
        <p:xfrm>
          <a:off x="467544" y="1988840"/>
          <a:ext cx="8436794" cy="45844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809836" y="3153026"/>
            <a:ext cx="5688632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The two main channels in the country (</a:t>
            </a:r>
            <a:r>
              <a:rPr lang="en-US" sz="1400" dirty="0" err="1" smtClean="0">
                <a:solidFill>
                  <a:schemeClr val="bg2">
                    <a:lumMod val="50000"/>
                  </a:schemeClr>
                </a:solidFill>
              </a:rPr>
              <a:t>Venevisión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 and </a:t>
            </a:r>
            <a:r>
              <a:rPr lang="en-US" sz="1400" dirty="0" err="1" smtClean="0">
                <a:solidFill>
                  <a:schemeClr val="bg2">
                    <a:lumMod val="50000"/>
                  </a:schemeClr>
                </a:solidFill>
              </a:rPr>
              <a:t>Televen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) had a balanced coverage of both candidates in the news. </a:t>
            </a:r>
          </a:p>
          <a:p>
            <a:pPr>
              <a:spcAft>
                <a:spcPts val="600"/>
              </a:spcAft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While the opposition-leaning channel showed preference for Capriles, only surpassed by the bias showcased by the official state channel for </a:t>
            </a:r>
            <a:r>
              <a:rPr lang="en-US" sz="1400" dirty="0" err="1" smtClean="0">
                <a:solidFill>
                  <a:schemeClr val="bg2">
                    <a:lumMod val="50000"/>
                  </a:schemeClr>
                </a:solidFill>
              </a:rPr>
              <a:t>Maduro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es-CO" sz="140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3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context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dying president, a Boom, </a:t>
            </a:r>
            <a:r>
              <a:rPr lang="en-US" dirty="0"/>
              <a:t>and </a:t>
            </a:r>
            <a:r>
              <a:rPr lang="en-US" dirty="0" smtClean="0"/>
              <a:t>an economic crisis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32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133768" cy="509278"/>
          </a:xfrm>
        </p:spPr>
        <p:txBody>
          <a:bodyPr>
            <a:normAutofit fontScale="90000"/>
          </a:bodyPr>
          <a:lstStyle/>
          <a:p>
            <a:r>
              <a:rPr lang="en-US" sz="1800" b="1" dirty="0" smtClean="0"/>
              <a:t>With Chavez as incumbent elections were not competitive, </a:t>
            </a:r>
            <a:br>
              <a:rPr lang="en-US" sz="1800" b="1" dirty="0" smtClean="0"/>
            </a:br>
            <a:r>
              <a:rPr lang="en-US" sz="1800" b="1" dirty="0" smtClean="0"/>
              <a:t>but he won by less than the average for incumbents in the region (27%)</a:t>
            </a:r>
            <a:br>
              <a:rPr lang="en-US" sz="1800" b="1" dirty="0" smtClean="0"/>
            </a:b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b="1" dirty="0" smtClean="0"/>
              <a:t>Maduro was not an incumbent and the economy did not fare well</a:t>
            </a:r>
            <a:endParaRPr lang="en-US" sz="1800" dirty="0"/>
          </a:p>
        </p:txBody>
      </p:sp>
      <p:graphicFrame>
        <p:nvGraphicFramePr>
          <p:cNvPr id="10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382165"/>
              </p:ext>
            </p:extLst>
          </p:nvPr>
        </p:nvGraphicFramePr>
        <p:xfrm>
          <a:off x="755576" y="1988840"/>
          <a:ext cx="8148762" cy="45844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3189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VE" sz="2800" dirty="0" smtClean="0"/>
              <a:t>2013 MUNICIPAL </a:t>
            </a:r>
            <a:r>
              <a:rPr lang="es-VE" sz="2800" dirty="0" err="1" smtClean="0"/>
              <a:t>elections</a:t>
            </a:r>
            <a:endParaRPr lang="es-VE" sz="2800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 smtClean="0"/>
              <a:t>DECEMBER 16TH 2013</a:t>
            </a:r>
            <a:endParaRPr lang="es-VE" dirty="0"/>
          </a:p>
        </p:txBody>
      </p:sp>
      <p:sp>
        <p:nvSpPr>
          <p:cNvPr id="6" name="3 Marcador de contenido"/>
          <p:cNvSpPr txBox="1">
            <a:spLocks/>
          </p:cNvSpPr>
          <p:nvPr/>
        </p:nvSpPr>
        <p:spPr>
          <a:xfrm>
            <a:off x="5796136" y="1124744"/>
            <a:ext cx="3168352" cy="230832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2,792 public office positions were elected: </a:t>
            </a:r>
          </a:p>
          <a:p>
            <a:pPr marL="757238" lvl="1" indent="-268288">
              <a:buFont typeface="Arial" pitchFamily="34" charset="0"/>
              <a:buChar char="•"/>
            </a:pPr>
            <a:r>
              <a:rPr lang="en-US" dirty="0" smtClean="0"/>
              <a:t>335 mayors.</a:t>
            </a:r>
          </a:p>
          <a:p>
            <a:pPr marL="757238" lvl="1" indent="-268288">
              <a:buFont typeface="Arial" pitchFamily="34" charset="0"/>
              <a:buChar char="•"/>
            </a:pPr>
            <a:r>
              <a:rPr lang="en-US" dirty="0" smtClean="0"/>
              <a:t>2,435 municipal council members</a:t>
            </a:r>
          </a:p>
          <a:p>
            <a:pPr marL="1027238" lvl="2" indent="-268288">
              <a:buFont typeface="Arial" pitchFamily="34" charset="0"/>
              <a:buChar char="•"/>
            </a:pPr>
            <a:r>
              <a:rPr lang="en-US" dirty="0" smtClean="0"/>
              <a:t>686 chosen through PR</a:t>
            </a:r>
          </a:p>
          <a:p>
            <a:pPr marL="1027238" lvl="2" indent="-268288">
              <a:buFont typeface="Arial" pitchFamily="34" charset="0"/>
              <a:buChar char="•"/>
            </a:pPr>
            <a:r>
              <a:rPr lang="en-US" dirty="0" smtClean="0"/>
              <a:t>1,680 chosen by plurality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98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395536" y="548680"/>
            <a:ext cx="8712968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1"/>
                </a:solidFill>
              </a:rPr>
              <a:t>Average turnout for local/regional elections</a:t>
            </a:r>
            <a:endParaRPr lang="es-CO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C:\Users\Public\ODH\Proyectos\ODH Interno\Informes Especiales\Informe - Presidenciales 2012\Imágenes\CNE Logo 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949280"/>
            <a:ext cx="1392832" cy="781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5 Diagrama"/>
          <p:cNvGraphicFramePr/>
          <p:nvPr>
            <p:extLst>
              <p:ext uri="{D42A27DB-BD31-4B8C-83A1-F6EECF244321}">
                <p14:modId xmlns:p14="http://schemas.microsoft.com/office/powerpoint/2010/main" val="43687933"/>
              </p:ext>
            </p:extLst>
          </p:nvPr>
        </p:nvGraphicFramePr>
        <p:xfrm>
          <a:off x="1307976" y="1392237"/>
          <a:ext cx="6528048" cy="4073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117012" y="5507121"/>
            <a:ext cx="26939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smtClean="0"/>
              <a:t>Source: CNE (98,9% of ballots counted)</a:t>
            </a:r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211590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498887"/>
              </p:ext>
            </p:extLst>
          </p:nvPr>
        </p:nvGraphicFramePr>
        <p:xfrm>
          <a:off x="899592" y="5882600"/>
          <a:ext cx="6668548" cy="786760"/>
        </p:xfrm>
        <a:graphic>
          <a:graphicData uri="http://schemas.openxmlformats.org/drawingml/2006/table">
            <a:tbl>
              <a:tblPr/>
              <a:tblGrid>
                <a:gridCol w="4406596"/>
                <a:gridCol w="2261952"/>
              </a:tblGrid>
              <a:tr h="36004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Victory margin between </a:t>
                      </a:r>
                      <a:r>
                        <a:rPr lang="en-US" sz="17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Gov</a:t>
                      </a:r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and </a:t>
                      </a:r>
                      <a:r>
                        <a:rPr lang="en-US" sz="17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Opp</a:t>
                      </a:r>
                      <a:endParaRPr lang="es-VE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2800" b="1" i="0" u="none" strike="noStrike" dirty="0" smtClean="0">
                          <a:solidFill>
                            <a:srgbClr val="E26B0A"/>
                          </a:solidFill>
                          <a:effectLst/>
                          <a:latin typeface="Calibri"/>
                        </a:rPr>
                        <a:t>7.92</a:t>
                      </a:r>
                      <a:endParaRPr lang="es-VE" sz="2800" b="1" i="0" u="none" strike="noStrike" dirty="0">
                        <a:solidFill>
                          <a:srgbClr val="E26B0A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600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percentage</a:t>
                      </a:r>
                      <a:r>
                        <a:rPr lang="en-US" sz="1300" b="1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points</a:t>
                      </a:r>
                      <a:endParaRPr lang="en-US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-66168" y="6669360"/>
            <a:ext cx="26939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Source: CNE (98,9%  ballots counted)</a:t>
            </a:r>
            <a:endParaRPr lang="en-US" sz="10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Chavismo</a:t>
            </a:r>
            <a:r>
              <a:rPr lang="en-US" sz="2000" dirty="0" smtClean="0"/>
              <a:t> beats the opposition by a margin similar to that of the 2012 presidential elections</a:t>
            </a:r>
            <a:endParaRPr lang="en-US" sz="2000" dirty="0"/>
          </a:p>
        </p:txBody>
      </p:sp>
      <p:pic>
        <p:nvPicPr>
          <p:cNvPr id="8" name="3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66"/>
          <a:stretch/>
        </p:blipFill>
        <p:spPr>
          <a:xfrm>
            <a:off x="5809778" y="2996952"/>
            <a:ext cx="1870972" cy="1364437"/>
          </a:xfrm>
          <a:prstGeom prst="rect">
            <a:avLst/>
          </a:prstGeom>
        </p:spPr>
      </p:pic>
      <p:pic>
        <p:nvPicPr>
          <p:cNvPr id="9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988840"/>
            <a:ext cx="2042272" cy="844657"/>
          </a:xfrm>
          <a:prstGeom prst="rect">
            <a:avLst/>
          </a:prstGeom>
        </p:spPr>
      </p:pic>
      <p:graphicFrame>
        <p:nvGraphicFramePr>
          <p:cNvPr id="10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5831025"/>
              </p:ext>
            </p:extLst>
          </p:nvPr>
        </p:nvGraphicFramePr>
        <p:xfrm>
          <a:off x="899592" y="1916833"/>
          <a:ext cx="4643469" cy="3888432"/>
        </p:xfrm>
        <a:graphic>
          <a:graphicData uri="http://schemas.openxmlformats.org/drawingml/2006/table">
            <a:tbl>
              <a:tblPr/>
              <a:tblGrid>
                <a:gridCol w="2663576"/>
                <a:gridCol w="1979893"/>
              </a:tblGrid>
              <a:tr h="27514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8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Government</a:t>
                      </a:r>
                      <a:endParaRPr lang="es-VE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514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  <a:r>
                        <a:rPr lang="es-VE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votes</a:t>
                      </a:r>
                      <a:endParaRPr lang="es-V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5,265,930</a:t>
                      </a:r>
                      <a:endParaRPr lang="es-VE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14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Share of </a:t>
                      </a:r>
                      <a:r>
                        <a:rPr lang="es-VE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valid</a:t>
                      </a:r>
                      <a:r>
                        <a:rPr lang="es-VE" sz="18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votes</a:t>
                      </a:r>
                      <a:endParaRPr lang="es-VE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48.76</a:t>
                      </a:r>
                      <a:r>
                        <a:rPr lang="es-VE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14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Municipalities</a:t>
                      </a:r>
                      <a:endParaRPr lang="es-VE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B602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B602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508">
                <a:tc>
                  <a:txBody>
                    <a:bodyPr/>
                    <a:lstStyle/>
                    <a:p>
                      <a:pPr algn="l" fontAlgn="b"/>
                      <a:endParaRPr lang="es-VE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602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VE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602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14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8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Opposition</a:t>
                      </a:r>
                      <a:endParaRPr lang="es-VE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514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  <a:r>
                        <a:rPr lang="es-VE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votes</a:t>
                      </a:r>
                      <a:endParaRPr lang="es-V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4,410,238</a:t>
                      </a:r>
                      <a:endParaRPr lang="es-VE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514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Share of </a:t>
                      </a:r>
                      <a:r>
                        <a:rPr lang="es-VE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valid</a:t>
                      </a:r>
                      <a:r>
                        <a:rPr lang="es-VE" sz="18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votes</a:t>
                      </a:r>
                      <a:endParaRPr lang="es-VE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40.84</a:t>
                      </a:r>
                      <a:r>
                        <a:rPr lang="es-VE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514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Municipalities</a:t>
                      </a:r>
                      <a:endParaRPr lang="es-VE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148">
                <a:tc>
                  <a:txBody>
                    <a:bodyPr/>
                    <a:lstStyle/>
                    <a:p>
                      <a:pPr algn="l" fontAlgn="b"/>
                      <a:endParaRPr lang="es-VE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VE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14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8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Other</a:t>
                      </a:r>
                      <a:endParaRPr lang="es-VE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514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  <a:r>
                        <a:rPr lang="es-VE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votes</a:t>
                      </a:r>
                      <a:endParaRPr lang="es-V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1,122,421</a:t>
                      </a:r>
                      <a:endParaRPr lang="es-VE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514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Share of </a:t>
                      </a:r>
                      <a:r>
                        <a:rPr lang="es-VE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valid</a:t>
                      </a:r>
                      <a:r>
                        <a:rPr lang="es-VE" sz="18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votes</a:t>
                      </a:r>
                      <a:endParaRPr lang="es-VE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10.39</a:t>
                      </a:r>
                      <a:r>
                        <a:rPr lang="es-VE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514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Municipalities</a:t>
                      </a:r>
                      <a:endParaRPr lang="es-VE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VE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7 CuadroTexto"/>
          <p:cNvSpPr txBox="1"/>
          <p:nvPr/>
        </p:nvSpPr>
        <p:spPr>
          <a:xfrm>
            <a:off x="6048460" y="4797152"/>
            <a:ext cx="2962656" cy="954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The victory margin rises to 10.62 percentage points if we account for government-and-opposition-affiliated parties in the comparison.</a:t>
            </a:r>
            <a:endParaRPr lang="es-CO" sz="140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11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Opposition won six of the ten largest </a:t>
            </a:r>
            <a:br>
              <a:rPr lang="en-US" sz="2000" dirty="0" smtClean="0"/>
            </a:br>
            <a:r>
              <a:rPr lang="en-US" sz="2000" dirty="0" smtClean="0"/>
              <a:t>municipalities in the country</a:t>
            </a:r>
            <a:endParaRPr lang="en-US" sz="2000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5555065"/>
              </p:ext>
            </p:extLst>
          </p:nvPr>
        </p:nvGraphicFramePr>
        <p:xfrm>
          <a:off x="539552" y="1898127"/>
          <a:ext cx="7989889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0373"/>
                <a:gridCol w="2080715"/>
                <a:gridCol w="1803286"/>
                <a:gridCol w="177551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State</a:t>
                      </a:r>
                      <a:endParaRPr lang="en-US" noProof="0" dirty="0"/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Municipality</a:t>
                      </a:r>
                      <a:endParaRPr lang="en-US" noProof="0" dirty="0"/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Government</a:t>
                      </a:r>
                      <a:endParaRPr lang="en-US" noProof="0" dirty="0"/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Opposition</a:t>
                      </a:r>
                      <a:endParaRPr lang="en-US" noProof="0" dirty="0"/>
                    </a:p>
                  </a:txBody>
                  <a:tcPr marL="88776" marR="8877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VE" dirty="0" smtClean="0"/>
                        <a:t>Distrito Metropolitano</a:t>
                      </a:r>
                    </a:p>
                  </a:txBody>
                  <a:tcPr marL="88776" marR="88776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VE" dirty="0"/>
                    </a:p>
                  </a:txBody>
                  <a:tcPr marL="88776" marR="88776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800" b="0" dirty="0" smtClean="0">
                          <a:solidFill>
                            <a:schemeClr val="accent1"/>
                          </a:solidFill>
                        </a:rPr>
                        <a:t>47,22%</a:t>
                      </a:r>
                      <a:endParaRPr lang="es-VE" sz="1800" b="0" dirty="0">
                        <a:solidFill>
                          <a:schemeClr val="accent1"/>
                        </a:solidFill>
                      </a:endParaRPr>
                    </a:p>
                  </a:txBody>
                  <a:tcPr marL="88776" marR="88776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800" b="0" dirty="0" smtClean="0">
                          <a:solidFill>
                            <a:schemeClr val="accent1"/>
                          </a:solidFill>
                        </a:rPr>
                        <a:t>51,28%</a:t>
                      </a:r>
                      <a:endParaRPr lang="es-VE" sz="1800" b="0" dirty="0">
                        <a:solidFill>
                          <a:schemeClr val="accent1"/>
                        </a:solidFill>
                      </a:endParaRPr>
                    </a:p>
                  </a:txBody>
                  <a:tcPr marL="88776" marR="88776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V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DTTO CAPITAL	</a:t>
                      </a:r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r>
                        <a:rPr lang="es-V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LIBERTADOR</a:t>
                      </a:r>
                      <a:endParaRPr lang="es-VE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800" b="0" i="0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54,55%</a:t>
                      </a:r>
                      <a:endParaRPr lang="es-VE" sz="1800" b="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800" b="0" i="0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43,34%</a:t>
                      </a:r>
                      <a:endParaRPr lang="es-VE" sz="1800" b="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88776" marR="8877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VE" dirty="0" smtClean="0"/>
                        <a:t>ZULIA	</a:t>
                      </a:r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r>
                        <a:rPr lang="es-VE" dirty="0" smtClean="0"/>
                        <a:t>MARACAIBO</a:t>
                      </a:r>
                      <a:endParaRPr lang="es-VE" dirty="0"/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800" b="0" dirty="0" smtClean="0">
                          <a:solidFill>
                            <a:schemeClr val="accent1"/>
                          </a:solidFill>
                        </a:rPr>
                        <a:t>46,64%</a:t>
                      </a:r>
                      <a:endParaRPr lang="es-VE" sz="1800" b="0" dirty="0">
                        <a:solidFill>
                          <a:schemeClr val="accent1"/>
                        </a:solidFill>
                      </a:endParaRPr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800" b="0" dirty="0" smtClean="0">
                          <a:solidFill>
                            <a:schemeClr val="accent1"/>
                          </a:solidFill>
                        </a:rPr>
                        <a:t>51,74%</a:t>
                      </a:r>
                      <a:endParaRPr lang="es-VE" sz="1800" b="0" dirty="0">
                        <a:solidFill>
                          <a:schemeClr val="accent1"/>
                        </a:solidFill>
                      </a:endParaRPr>
                    </a:p>
                  </a:txBody>
                  <a:tcPr marL="88776" marR="8877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VE" dirty="0" smtClean="0"/>
                        <a:t>LARA	</a:t>
                      </a:r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VE" dirty="0" smtClean="0"/>
                        <a:t>IRIBARREN</a:t>
                      </a:r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800" b="0" dirty="0" smtClean="0">
                          <a:solidFill>
                            <a:schemeClr val="accent1"/>
                          </a:solidFill>
                        </a:rPr>
                        <a:t>46,04%</a:t>
                      </a:r>
                      <a:endParaRPr lang="es-VE" sz="1800" b="0" dirty="0">
                        <a:solidFill>
                          <a:schemeClr val="accent1"/>
                        </a:solidFill>
                      </a:endParaRPr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800" b="0" dirty="0" smtClean="0">
                          <a:solidFill>
                            <a:schemeClr val="accent1"/>
                          </a:solidFill>
                        </a:rPr>
                        <a:t>52,41%</a:t>
                      </a:r>
                      <a:endParaRPr lang="es-VE" sz="1800" b="0" dirty="0">
                        <a:solidFill>
                          <a:schemeClr val="accent1"/>
                        </a:solidFill>
                      </a:endParaRPr>
                    </a:p>
                  </a:txBody>
                  <a:tcPr marL="88776" marR="8877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VE" dirty="0" smtClean="0"/>
                        <a:t>CARABOBO	</a:t>
                      </a:r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r>
                        <a:rPr lang="es-VE" dirty="0" smtClean="0"/>
                        <a:t>VALENCIA</a:t>
                      </a:r>
                      <a:endParaRPr lang="es-VE" dirty="0"/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800" b="0" dirty="0" smtClean="0">
                          <a:solidFill>
                            <a:schemeClr val="accent1"/>
                          </a:solidFill>
                        </a:rPr>
                        <a:t>44,28%</a:t>
                      </a:r>
                      <a:endParaRPr lang="es-VE" sz="1800" b="0" dirty="0">
                        <a:solidFill>
                          <a:schemeClr val="accent1"/>
                        </a:solidFill>
                      </a:endParaRPr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800" b="0" dirty="0" smtClean="0">
                          <a:solidFill>
                            <a:schemeClr val="accent1"/>
                          </a:solidFill>
                        </a:rPr>
                        <a:t>54,24%</a:t>
                      </a:r>
                      <a:endParaRPr lang="es-VE" sz="1800" b="0" dirty="0">
                        <a:solidFill>
                          <a:schemeClr val="accent1"/>
                        </a:solidFill>
                      </a:endParaRPr>
                    </a:p>
                  </a:txBody>
                  <a:tcPr marL="88776" marR="8877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V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BOLIVAR</a:t>
                      </a:r>
                      <a:endParaRPr lang="es-VE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r>
                        <a:rPr lang="es-V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CARONI</a:t>
                      </a:r>
                      <a:endParaRPr lang="es-VE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800" b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51,21%</a:t>
                      </a:r>
                      <a:endParaRPr lang="es-VE" sz="1800" b="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800" b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43,52%</a:t>
                      </a:r>
                      <a:endParaRPr lang="es-VE" sz="1800" b="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88776" marR="8877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VE" dirty="0" smtClean="0"/>
                        <a:t>MIRANDA	</a:t>
                      </a:r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r>
                        <a:rPr lang="es-VE" dirty="0" smtClean="0"/>
                        <a:t>SUCRE</a:t>
                      </a:r>
                      <a:endParaRPr lang="es-VE" dirty="0"/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800" b="0" dirty="0" smtClean="0">
                          <a:solidFill>
                            <a:schemeClr val="accent1"/>
                          </a:solidFill>
                        </a:rPr>
                        <a:t>44,51%</a:t>
                      </a:r>
                      <a:endParaRPr lang="es-VE" sz="1800" b="0" dirty="0">
                        <a:solidFill>
                          <a:schemeClr val="accent1"/>
                        </a:solidFill>
                      </a:endParaRPr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800" b="0" dirty="0" smtClean="0">
                          <a:solidFill>
                            <a:schemeClr val="accent1"/>
                          </a:solidFill>
                        </a:rPr>
                        <a:t>52,79%</a:t>
                      </a:r>
                      <a:endParaRPr lang="es-VE" sz="1800" b="0" dirty="0">
                        <a:solidFill>
                          <a:schemeClr val="accent1"/>
                        </a:solidFill>
                      </a:endParaRPr>
                    </a:p>
                  </a:txBody>
                  <a:tcPr marL="88776" marR="8877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V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ARAGUA	</a:t>
                      </a:r>
                      <a:endParaRPr lang="es-VE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r>
                        <a:rPr lang="es-V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GIRARDOT</a:t>
                      </a:r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800" b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51,55%</a:t>
                      </a:r>
                      <a:endParaRPr lang="es-VE" sz="1800" b="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800" b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43,64%</a:t>
                      </a:r>
                      <a:endParaRPr lang="es-VE" sz="1800" b="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88776" marR="8877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VE" dirty="0" smtClean="0"/>
                        <a:t>MONAGAS	</a:t>
                      </a:r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r>
                        <a:rPr lang="es-VE" dirty="0" smtClean="0"/>
                        <a:t>MATURIN</a:t>
                      </a:r>
                      <a:endParaRPr lang="es-VE" dirty="0"/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800" b="0" dirty="0" smtClean="0">
                          <a:solidFill>
                            <a:schemeClr val="accent1"/>
                          </a:solidFill>
                        </a:rPr>
                        <a:t>37,26%</a:t>
                      </a:r>
                      <a:endParaRPr lang="es-VE" sz="1800" b="0" dirty="0">
                        <a:solidFill>
                          <a:schemeClr val="accent1"/>
                        </a:solidFill>
                      </a:endParaRPr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800" b="0" dirty="0" smtClean="0">
                          <a:solidFill>
                            <a:schemeClr val="accent1"/>
                          </a:solidFill>
                        </a:rPr>
                        <a:t>38,63%</a:t>
                      </a:r>
                      <a:endParaRPr lang="es-VE" sz="1800" b="0" dirty="0">
                        <a:solidFill>
                          <a:schemeClr val="accent1"/>
                        </a:solidFill>
                      </a:endParaRPr>
                    </a:p>
                  </a:txBody>
                  <a:tcPr marL="88776" marR="8877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V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ZULIA	</a:t>
                      </a:r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r>
                        <a:rPr lang="es-VE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SAN FRANCISCO</a:t>
                      </a:r>
                      <a:endParaRPr lang="es-VE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VE" sz="1800" b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59,48%</a:t>
                      </a:r>
                      <a:endParaRPr lang="es-VE" sz="1800" b="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800" b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39,32%</a:t>
                      </a:r>
                      <a:endParaRPr lang="es-VE" sz="1800" b="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88776" marR="88776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VE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ANZOATEGUI	</a:t>
                      </a:r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r>
                        <a:rPr lang="es-V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BOLIVAR</a:t>
                      </a:r>
                      <a:endParaRPr lang="es-VE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VE" sz="1800" b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52,65%</a:t>
                      </a:r>
                      <a:endParaRPr lang="es-VE" sz="1800" b="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88776" marR="8877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VE" sz="1800" b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44,78%</a:t>
                      </a:r>
                      <a:endParaRPr lang="es-VE" sz="1800" b="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88776" marR="88776"/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0" y="6596414"/>
            <a:ext cx="25557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dirty="0" smtClean="0"/>
              <a:t>* Ranking </a:t>
            </a:r>
            <a:r>
              <a:rPr lang="es-VE" sz="1100" dirty="0" err="1" smtClean="0"/>
              <a:t>designed</a:t>
            </a:r>
            <a:r>
              <a:rPr lang="es-VE" sz="1100" dirty="0" smtClean="0"/>
              <a:t> </a:t>
            </a:r>
            <a:r>
              <a:rPr lang="es-VE" sz="1100" dirty="0" err="1" smtClean="0"/>
              <a:t>by</a:t>
            </a:r>
            <a:r>
              <a:rPr lang="es-VE" sz="1100" dirty="0" smtClean="0"/>
              <a:t> N° of </a:t>
            </a:r>
            <a:r>
              <a:rPr lang="es-VE" sz="1100" dirty="0" err="1" smtClean="0"/>
              <a:t>voters</a:t>
            </a:r>
            <a:endParaRPr lang="es-VE" sz="1100" dirty="0"/>
          </a:p>
        </p:txBody>
      </p:sp>
    </p:spTree>
    <p:extLst>
      <p:ext uri="{BB962C8B-B14F-4D97-AF65-F5344CB8AC3E}">
        <p14:creationId xmlns:p14="http://schemas.microsoft.com/office/powerpoint/2010/main" val="124863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municipal balance of power shifted slightly in favor of the opposition</a:t>
            </a:r>
            <a:endParaRPr lang="en-US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4081317"/>
          </a:xfrm>
        </p:spPr>
        <p:txBody>
          <a:bodyPr/>
          <a:lstStyle/>
          <a:p>
            <a:r>
              <a:rPr lang="en-US" dirty="0" err="1"/>
              <a:t>C</a:t>
            </a:r>
            <a:r>
              <a:rPr lang="en-US" dirty="0" err="1" smtClean="0"/>
              <a:t>havismo</a:t>
            </a:r>
            <a:r>
              <a:rPr lang="en-US" dirty="0" smtClean="0"/>
              <a:t> lost 23 mayorships, passing from 265 mayorships to 242.</a:t>
            </a:r>
          </a:p>
          <a:p>
            <a:pPr lvl="1"/>
            <a:r>
              <a:rPr lang="en-US" dirty="0" smtClean="0"/>
              <a:t>They managed to maintain the Capital District (</a:t>
            </a:r>
            <a:r>
              <a:rPr lang="en-US" dirty="0" err="1" smtClean="0"/>
              <a:t>Libertador</a:t>
            </a:r>
            <a:r>
              <a:rPr lang="en-US" dirty="0" smtClean="0"/>
              <a:t>); as well as some large cities like Maracay, </a:t>
            </a:r>
            <a:r>
              <a:rPr lang="en-US" dirty="0" err="1" smtClean="0"/>
              <a:t>Pto</a:t>
            </a:r>
            <a:r>
              <a:rPr lang="en-US" dirty="0" smtClean="0"/>
              <a:t>. </a:t>
            </a:r>
            <a:r>
              <a:rPr lang="en-US" dirty="0" err="1" smtClean="0"/>
              <a:t>Ordaz</a:t>
            </a:r>
            <a:r>
              <a:rPr lang="en-US" dirty="0" smtClean="0"/>
              <a:t>, Barcelona and </a:t>
            </a:r>
            <a:r>
              <a:rPr lang="en-US" dirty="0" err="1" smtClean="0"/>
              <a:t>Pto</a:t>
            </a:r>
            <a:r>
              <a:rPr lang="en-US" dirty="0" smtClean="0"/>
              <a:t>. La Cruz. The government also held comfortable victory margins in mid-sized cities like San Francisco, Los </a:t>
            </a:r>
            <a:r>
              <a:rPr lang="en-US" dirty="0" err="1" smtClean="0"/>
              <a:t>Teques</a:t>
            </a:r>
            <a:r>
              <a:rPr lang="en-US" dirty="0" smtClean="0"/>
              <a:t>, La Victoria, Puerto Cabello, San Carlos, Coro and San Felipe.</a:t>
            </a:r>
          </a:p>
          <a:p>
            <a:r>
              <a:rPr lang="en-US" dirty="0" smtClean="0"/>
              <a:t>The opposition obtained 76 mayors (from 54 it previously held).</a:t>
            </a:r>
          </a:p>
          <a:p>
            <a:pPr lvl="1"/>
            <a:r>
              <a:rPr lang="en-US" dirty="0" smtClean="0"/>
              <a:t>They maintained the Caracas Metropolitan Mayor under their control, as well as four out of the five municipalities of Caracas.</a:t>
            </a:r>
          </a:p>
          <a:p>
            <a:pPr lvl="1"/>
            <a:r>
              <a:rPr lang="en-US" dirty="0" smtClean="0"/>
              <a:t>They also gained flagship municipalities like Barinas (capital of Chávez home state), Valera, Valle de la Pascua and </a:t>
            </a:r>
            <a:r>
              <a:rPr lang="en-US" dirty="0" err="1" smtClean="0"/>
              <a:t>Maturín</a:t>
            </a:r>
            <a:r>
              <a:rPr lang="en-US" dirty="0" smtClean="0"/>
              <a:t>, all of these traditionally </a:t>
            </a:r>
            <a:r>
              <a:rPr lang="en-US" dirty="0" err="1" smtClean="0"/>
              <a:t>chavista</a:t>
            </a:r>
            <a:r>
              <a:rPr lang="en-US" dirty="0" smtClean="0"/>
              <a:t> strongholds.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80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sz="1600" dirty="0" err="1" smtClean="0"/>
              <a:t>Historical</a:t>
            </a:r>
            <a:r>
              <a:rPr lang="es-CO" sz="1600" dirty="0" smtClean="0"/>
              <a:t> electoral </a:t>
            </a:r>
            <a:r>
              <a:rPr lang="es-CO" sz="1600" dirty="0" err="1" smtClean="0"/>
              <a:t>results</a:t>
            </a:r>
            <a:r>
              <a:rPr lang="es-CO" sz="1600" dirty="0" smtClean="0"/>
              <a:t> 2004-2013:</a:t>
            </a:r>
            <a:br>
              <a:rPr lang="es-CO" sz="1600" dirty="0" smtClean="0"/>
            </a:br>
            <a:r>
              <a:rPr lang="es-CO" sz="1600" dirty="0" smtClean="0"/>
              <a:t/>
            </a:r>
            <a:br>
              <a:rPr lang="es-CO" sz="1600" dirty="0" smtClean="0"/>
            </a:br>
            <a:r>
              <a:rPr lang="es-CO" sz="1300" dirty="0" err="1" smtClean="0"/>
              <a:t>The</a:t>
            </a:r>
            <a:r>
              <a:rPr lang="es-CO" sz="1300" dirty="0" smtClean="0"/>
              <a:t> </a:t>
            </a:r>
            <a:r>
              <a:rPr lang="es-CO" sz="1300" dirty="0" err="1" smtClean="0"/>
              <a:t>opposition</a:t>
            </a:r>
            <a:r>
              <a:rPr lang="es-CO" sz="1300" dirty="0" smtClean="0"/>
              <a:t> </a:t>
            </a:r>
            <a:r>
              <a:rPr lang="es-CO" sz="1300" dirty="0" err="1" smtClean="0"/>
              <a:t>fared</a:t>
            </a:r>
            <a:r>
              <a:rPr lang="es-CO" sz="1300" dirty="0" smtClean="0"/>
              <a:t> </a:t>
            </a:r>
            <a:r>
              <a:rPr lang="es-CO" sz="1300" dirty="0" err="1" smtClean="0"/>
              <a:t>worse</a:t>
            </a:r>
            <a:r>
              <a:rPr lang="es-CO" sz="1300" dirty="0" smtClean="0"/>
              <a:t> in votes </a:t>
            </a:r>
            <a:r>
              <a:rPr lang="es-CO" sz="1300" dirty="0" err="1" smtClean="0"/>
              <a:t>than</a:t>
            </a:r>
            <a:r>
              <a:rPr lang="es-CO" sz="1300" dirty="0" smtClean="0"/>
              <a:t> in 2008 </a:t>
            </a:r>
            <a:r>
              <a:rPr lang="es-CO" sz="1300" dirty="0" err="1" smtClean="0"/>
              <a:t>but</a:t>
            </a:r>
            <a:r>
              <a:rPr lang="es-CO" sz="1300" dirty="0" smtClean="0"/>
              <a:t> won more positions </a:t>
            </a:r>
            <a:r>
              <a:rPr lang="es-CO" sz="1300" dirty="0" err="1" smtClean="0"/>
              <a:t>because</a:t>
            </a:r>
            <a:r>
              <a:rPr lang="es-CO" sz="1300" dirty="0" smtClean="0"/>
              <a:t> </a:t>
            </a:r>
            <a:r>
              <a:rPr lang="es-CO" sz="1300" dirty="0" err="1" smtClean="0"/>
              <a:t>it</a:t>
            </a:r>
            <a:r>
              <a:rPr lang="es-CO" sz="1300" dirty="0" smtClean="0"/>
              <a:t> </a:t>
            </a:r>
            <a:r>
              <a:rPr lang="es-CO" sz="1300" dirty="0" err="1" smtClean="0"/>
              <a:t>ran</a:t>
            </a:r>
            <a:r>
              <a:rPr lang="es-CO" sz="1300" dirty="0" smtClean="0"/>
              <a:t> </a:t>
            </a:r>
            <a:r>
              <a:rPr lang="es-CO" sz="1300" dirty="0" err="1" smtClean="0"/>
              <a:t>united</a:t>
            </a:r>
            <a:endParaRPr lang="es-VE" sz="1300" dirty="0"/>
          </a:p>
        </p:txBody>
      </p:sp>
      <p:graphicFrame>
        <p:nvGraphicFramePr>
          <p:cNvPr id="4" name="1 Gráfic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4607607"/>
              </p:ext>
            </p:extLst>
          </p:nvPr>
        </p:nvGraphicFramePr>
        <p:xfrm>
          <a:off x="457200" y="1600200"/>
          <a:ext cx="8229600" cy="4829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9033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3606" t="23468" r="40865" b="14306"/>
          <a:stretch/>
        </p:blipFill>
        <p:spPr bwMode="auto">
          <a:xfrm>
            <a:off x="323528" y="1301103"/>
            <a:ext cx="8525065" cy="5368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CuadroTexto"/>
          <p:cNvSpPr txBox="1"/>
          <p:nvPr/>
        </p:nvSpPr>
        <p:spPr>
          <a:xfrm>
            <a:off x="6702" y="6481044"/>
            <a:ext cx="7661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Field dates: Nov 12-26 (post </a:t>
            </a:r>
            <a:r>
              <a:rPr lang="es-VE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Daka’s</a:t>
            </a:r>
            <a:r>
              <a:rPr lang="es-VE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s-VE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organized</a:t>
            </a:r>
            <a:r>
              <a:rPr lang="es-VE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s-VE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looting</a:t>
            </a:r>
            <a:r>
              <a:rPr lang="es-VE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). </a:t>
            </a:r>
            <a:r>
              <a:rPr lang="es-VE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Polling</a:t>
            </a:r>
            <a:r>
              <a:rPr lang="es-VE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s-VE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firm</a:t>
            </a:r>
            <a:r>
              <a:rPr lang="es-VE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es-VE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Datanalisis</a:t>
            </a:r>
            <a:r>
              <a:rPr lang="es-VE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s-VE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3 Título"/>
          <p:cNvSpPr txBox="1">
            <a:spLocks/>
          </p:cNvSpPr>
          <p:nvPr/>
        </p:nvSpPr>
        <p:spPr>
          <a:xfrm>
            <a:off x="467544" y="548680"/>
            <a:ext cx="8208912" cy="1504844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VE" sz="1800" dirty="0" smtClean="0">
                <a:solidFill>
                  <a:schemeClr val="accent1"/>
                </a:solidFill>
              </a:rPr>
              <a:t>2013 </a:t>
            </a:r>
            <a:r>
              <a:rPr lang="es-VE" sz="1800" dirty="0" err="1" smtClean="0">
                <a:solidFill>
                  <a:schemeClr val="accent1"/>
                </a:solidFill>
              </a:rPr>
              <a:t>was</a:t>
            </a:r>
            <a:r>
              <a:rPr lang="es-VE" sz="1800" dirty="0" smtClean="0">
                <a:solidFill>
                  <a:schemeClr val="accent1"/>
                </a:solidFill>
              </a:rPr>
              <a:t> a </a:t>
            </a:r>
            <a:r>
              <a:rPr lang="es-VE" sz="1800" dirty="0" err="1" smtClean="0">
                <a:solidFill>
                  <a:schemeClr val="accent1"/>
                </a:solidFill>
              </a:rPr>
              <a:t>year</a:t>
            </a:r>
            <a:r>
              <a:rPr lang="es-VE" sz="1800" dirty="0" smtClean="0">
                <a:solidFill>
                  <a:schemeClr val="accent1"/>
                </a:solidFill>
              </a:rPr>
              <a:t> of </a:t>
            </a:r>
            <a:r>
              <a:rPr lang="es-VE" sz="1800" dirty="0" err="1" smtClean="0">
                <a:solidFill>
                  <a:schemeClr val="accent1"/>
                </a:solidFill>
              </a:rPr>
              <a:t>mostly</a:t>
            </a:r>
            <a:r>
              <a:rPr lang="es-VE" sz="1800" dirty="0" smtClean="0">
                <a:solidFill>
                  <a:schemeClr val="accent1"/>
                </a:solidFill>
              </a:rPr>
              <a:t> </a:t>
            </a:r>
            <a:r>
              <a:rPr lang="es-VE" sz="1800" dirty="0" err="1" smtClean="0">
                <a:solidFill>
                  <a:schemeClr val="accent1"/>
                </a:solidFill>
              </a:rPr>
              <a:t>negative</a:t>
            </a:r>
            <a:r>
              <a:rPr lang="es-VE" sz="1800" dirty="0" smtClean="0">
                <a:solidFill>
                  <a:schemeClr val="accent1"/>
                </a:solidFill>
              </a:rPr>
              <a:t> </a:t>
            </a:r>
            <a:r>
              <a:rPr lang="es-VE" sz="1800" dirty="0" err="1" smtClean="0">
                <a:solidFill>
                  <a:schemeClr val="accent1"/>
                </a:solidFill>
              </a:rPr>
              <a:t>views</a:t>
            </a:r>
            <a:r>
              <a:rPr lang="es-VE" sz="1800" dirty="0" smtClean="0">
                <a:solidFill>
                  <a:schemeClr val="accent1"/>
                </a:solidFill>
              </a:rPr>
              <a:t> </a:t>
            </a:r>
            <a:r>
              <a:rPr lang="es-VE" sz="1800" dirty="0" err="1" smtClean="0">
                <a:solidFill>
                  <a:schemeClr val="accent1"/>
                </a:solidFill>
              </a:rPr>
              <a:t>on</a:t>
            </a:r>
            <a:r>
              <a:rPr lang="es-VE" sz="1800" dirty="0" smtClean="0">
                <a:solidFill>
                  <a:schemeClr val="accent1"/>
                </a:solidFill>
              </a:rPr>
              <a:t> </a:t>
            </a:r>
            <a:r>
              <a:rPr lang="es-VE" sz="1800" dirty="0" err="1" smtClean="0">
                <a:solidFill>
                  <a:schemeClr val="accent1"/>
                </a:solidFill>
              </a:rPr>
              <a:t>the</a:t>
            </a:r>
            <a:r>
              <a:rPr lang="es-VE" sz="1800" dirty="0" smtClean="0">
                <a:solidFill>
                  <a:schemeClr val="accent1"/>
                </a:solidFill>
              </a:rPr>
              <a:t> </a:t>
            </a:r>
            <a:r>
              <a:rPr lang="es-VE" sz="1800" dirty="0" err="1" smtClean="0">
                <a:solidFill>
                  <a:schemeClr val="accent1"/>
                </a:solidFill>
              </a:rPr>
              <a:t>country’s</a:t>
            </a:r>
            <a:r>
              <a:rPr lang="es-VE" sz="1800" dirty="0" smtClean="0">
                <a:solidFill>
                  <a:schemeClr val="accent1"/>
                </a:solidFill>
              </a:rPr>
              <a:t> </a:t>
            </a:r>
            <a:r>
              <a:rPr lang="es-VE" sz="1800" dirty="0" err="1" smtClean="0">
                <a:solidFill>
                  <a:schemeClr val="accent1"/>
                </a:solidFill>
              </a:rPr>
              <a:t>situation</a:t>
            </a:r>
            <a:r>
              <a:rPr lang="es-VE" sz="1800" dirty="0" smtClean="0">
                <a:solidFill>
                  <a:schemeClr val="accent1"/>
                </a:solidFill>
              </a:rPr>
              <a:t> </a:t>
            </a:r>
            <a:r>
              <a:rPr lang="es-VE" sz="1800" dirty="0" err="1" smtClean="0">
                <a:solidFill>
                  <a:schemeClr val="accent1"/>
                </a:solidFill>
              </a:rPr>
              <a:t>with</a:t>
            </a:r>
            <a:r>
              <a:rPr lang="es-VE" sz="1800" dirty="0" smtClean="0">
                <a:solidFill>
                  <a:schemeClr val="accent1"/>
                </a:solidFill>
              </a:rPr>
              <a:t> a </a:t>
            </a:r>
            <a:r>
              <a:rPr lang="es-VE" sz="1800" dirty="0" err="1" smtClean="0">
                <a:solidFill>
                  <a:schemeClr val="accent1"/>
                </a:solidFill>
              </a:rPr>
              <a:t>slight</a:t>
            </a:r>
            <a:r>
              <a:rPr lang="es-VE" sz="1800" dirty="0" smtClean="0">
                <a:solidFill>
                  <a:schemeClr val="accent1"/>
                </a:solidFill>
              </a:rPr>
              <a:t> </a:t>
            </a:r>
            <a:r>
              <a:rPr lang="es-VE" sz="1800" dirty="0" err="1" smtClean="0">
                <a:solidFill>
                  <a:schemeClr val="accent1"/>
                </a:solidFill>
              </a:rPr>
              <a:t>recovery</a:t>
            </a:r>
            <a:r>
              <a:rPr lang="es-VE" sz="1800" dirty="0" smtClean="0">
                <a:solidFill>
                  <a:schemeClr val="accent1"/>
                </a:solidFill>
              </a:rPr>
              <a:t> </a:t>
            </a:r>
            <a:r>
              <a:rPr lang="es-VE" sz="1800" dirty="0" err="1" smtClean="0">
                <a:solidFill>
                  <a:schemeClr val="accent1"/>
                </a:solidFill>
              </a:rPr>
              <a:t>towards</a:t>
            </a:r>
            <a:r>
              <a:rPr lang="es-VE" sz="1800" dirty="0" smtClean="0">
                <a:solidFill>
                  <a:schemeClr val="accent1"/>
                </a:solidFill>
              </a:rPr>
              <a:t> </a:t>
            </a:r>
            <a:r>
              <a:rPr lang="es-VE" sz="1800" dirty="0" err="1" smtClean="0">
                <a:solidFill>
                  <a:schemeClr val="accent1"/>
                </a:solidFill>
              </a:rPr>
              <a:t>the</a:t>
            </a:r>
            <a:r>
              <a:rPr lang="es-VE" sz="1800" dirty="0" smtClean="0">
                <a:solidFill>
                  <a:schemeClr val="accent1"/>
                </a:solidFill>
              </a:rPr>
              <a:t> </a:t>
            </a:r>
            <a:r>
              <a:rPr lang="es-VE" sz="1800" dirty="0" err="1" smtClean="0">
                <a:solidFill>
                  <a:schemeClr val="accent1"/>
                </a:solidFill>
              </a:rPr>
              <a:t>end</a:t>
            </a:r>
            <a:endParaRPr lang="es-VE" sz="1800" dirty="0">
              <a:solidFill>
                <a:schemeClr val="accent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8359679" y="2507704"/>
            <a:ext cx="0" cy="365760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884244" y="1774557"/>
            <a:ext cx="9643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solidFill>
                  <a:schemeClr val="accent2"/>
                </a:solidFill>
              </a:rPr>
              <a:t>DAKA </a:t>
            </a:r>
            <a:r>
              <a:rPr lang="es-VE" dirty="0" err="1" smtClean="0">
                <a:solidFill>
                  <a:schemeClr val="accent2"/>
                </a:solidFill>
              </a:rPr>
              <a:t>effect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20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581192" y="687474"/>
            <a:ext cx="6223056" cy="1083329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daka</a:t>
            </a:r>
            <a:r>
              <a:rPr lang="en-US" dirty="0" smtClean="0"/>
              <a:t> Effect:</a:t>
            </a:r>
            <a:br>
              <a:rPr lang="en-US" dirty="0" smtClean="0"/>
            </a:br>
            <a:r>
              <a:rPr lang="en-US" dirty="0" smtClean="0"/>
              <a:t>organized looting?</a:t>
            </a:r>
            <a:endParaRPr lang="en-US" dirty="0"/>
          </a:p>
        </p:txBody>
      </p:sp>
      <p:pic>
        <p:nvPicPr>
          <p:cNvPr id="13314" name="Picture 2" descr="http://www.gannett-cdn.com/-mm-/1b6a40585c1e270f04f1286f716ee3c29b706a66/c%3D288-0-4843-3414%26r%3Dx404%26c%3D534x401/local/-/media/USATODAY/test/2013/11/09/1384052032000-IMG-0325-2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322" y="716015"/>
            <a:ext cx="1366622" cy="1026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t0.gstatic.com/images?q=tbn:ANd9GcQC-tW1L3G68P0le0liXkXJ46CQBQjFIDHddZ1WIFeFHddt1Le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20951"/>
            <a:ext cx="2500920" cy="1393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://i1.ytimg.com/vi/T2cbwUZl-Es/maxresdefaul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320951"/>
            <a:ext cx="2525185" cy="1420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https://www.exposenewsnetwork.com/sites/default/files/media/marcia_mendes/2013/11/daka%20empty%20shelves_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320951"/>
            <a:ext cx="2085962" cy="1414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236827803"/>
              </p:ext>
            </p:extLst>
          </p:nvPr>
        </p:nvGraphicFramePr>
        <p:xfrm>
          <a:off x="251520" y="1397000"/>
          <a:ext cx="8568952" cy="4480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6" name="Rectangle 5"/>
          <p:cNvSpPr/>
          <p:nvPr/>
        </p:nvSpPr>
        <p:spPr>
          <a:xfrm>
            <a:off x="251520" y="5229200"/>
            <a:ext cx="8780827" cy="1628800"/>
          </a:xfrm>
          <a:prstGeom prst="rect">
            <a:avLst/>
          </a:prstGeom>
          <a:noFill/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16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4828" t="28702" r="40865" b="20166"/>
          <a:stretch/>
        </p:blipFill>
        <p:spPr bwMode="auto">
          <a:xfrm>
            <a:off x="126249" y="1484784"/>
            <a:ext cx="8966198" cy="437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Rectángulo redondeado"/>
          <p:cNvSpPr/>
          <p:nvPr/>
        </p:nvSpPr>
        <p:spPr>
          <a:xfrm>
            <a:off x="6546647" y="2553965"/>
            <a:ext cx="1428760" cy="1285884"/>
          </a:xfrm>
          <a:prstGeom prst="round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cxnSp>
        <p:nvCxnSpPr>
          <p:cNvPr id="5" name="Straight Connector 4"/>
          <p:cNvCxnSpPr/>
          <p:nvPr/>
        </p:nvCxnSpPr>
        <p:spPr>
          <a:xfrm>
            <a:off x="7020396" y="2945472"/>
            <a:ext cx="0" cy="329184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516216" y="2184633"/>
            <a:ext cx="964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solidFill>
                  <a:schemeClr val="accent2"/>
                </a:solidFill>
              </a:rPr>
              <a:t>DAKA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7" name="2 CuadroTexto"/>
          <p:cNvSpPr txBox="1"/>
          <p:nvPr/>
        </p:nvSpPr>
        <p:spPr>
          <a:xfrm>
            <a:off x="6702" y="6481044"/>
            <a:ext cx="7661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Field dates: Nov 12-26 (post </a:t>
            </a:r>
            <a:r>
              <a:rPr lang="es-VE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Daka’s</a:t>
            </a:r>
            <a:r>
              <a:rPr lang="es-VE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s-VE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organized</a:t>
            </a:r>
            <a:r>
              <a:rPr lang="es-VE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s-VE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looting</a:t>
            </a:r>
            <a:r>
              <a:rPr lang="es-VE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). </a:t>
            </a:r>
            <a:r>
              <a:rPr lang="es-VE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Polling</a:t>
            </a:r>
            <a:r>
              <a:rPr lang="es-VE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s-VE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firm</a:t>
            </a:r>
            <a:r>
              <a:rPr lang="es-VE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es-VE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Datanalisis</a:t>
            </a:r>
            <a:r>
              <a:rPr lang="es-VE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s-VE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323528" y="548680"/>
            <a:ext cx="8712968" cy="93610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 err="1" smtClean="0">
                <a:solidFill>
                  <a:schemeClr val="accent1"/>
                </a:solidFill>
              </a:rPr>
              <a:t>Chavismo</a:t>
            </a:r>
            <a:r>
              <a:rPr lang="en-US" sz="1800" dirty="0" smtClean="0">
                <a:solidFill>
                  <a:schemeClr val="accent1"/>
                </a:solidFill>
              </a:rPr>
              <a:t> candidates experienced a boost the month of </a:t>
            </a:r>
            <a:r>
              <a:rPr lang="en-US" sz="1800" dirty="0" err="1" smtClean="0">
                <a:solidFill>
                  <a:schemeClr val="accent1"/>
                </a:solidFill>
              </a:rPr>
              <a:t>Daka’s</a:t>
            </a:r>
            <a:r>
              <a:rPr lang="en-US" sz="1800" dirty="0" smtClean="0">
                <a:solidFill>
                  <a:schemeClr val="accent1"/>
                </a:solidFill>
              </a:rPr>
              <a:t> “looting”</a:t>
            </a:r>
            <a:endParaRPr lang="es-CO" sz="1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10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634082"/>
          </a:xfrm>
        </p:spPr>
        <p:txBody>
          <a:bodyPr/>
          <a:lstStyle/>
          <a:p>
            <a:r>
              <a:rPr lang="en-US" sz="2000" dirty="0" smtClean="0"/>
              <a:t>The largest </a:t>
            </a:r>
            <a:r>
              <a:rPr lang="en-US" sz="2000" dirty="0"/>
              <a:t>w</a:t>
            </a:r>
            <a:r>
              <a:rPr lang="en-US" sz="2000" dirty="0" smtClean="0"/>
              <a:t>indfall in history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6446380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IMF</a:t>
            </a:r>
            <a:endParaRPr lang="en-US" sz="1200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136793"/>
              </p:ext>
            </p:extLst>
          </p:nvPr>
        </p:nvGraphicFramePr>
        <p:xfrm>
          <a:off x="971600" y="1916832"/>
          <a:ext cx="7632848" cy="4529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9610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3"/>
          <p:cNvPicPr>
            <a:picLocks noChangeAspect="1" noChangeArrowheads="1"/>
          </p:cNvPicPr>
          <p:nvPr/>
        </p:nvPicPr>
        <p:blipFill rotWithShape="1">
          <a:blip r:embed="rId2" cstate="print"/>
          <a:srcRect l="3846" t="25377" r="40986" b="14844"/>
          <a:stretch/>
        </p:blipFill>
        <p:spPr bwMode="auto">
          <a:xfrm>
            <a:off x="142844" y="1052736"/>
            <a:ext cx="8786874" cy="5233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 redondeado"/>
          <p:cNvSpPr/>
          <p:nvPr/>
        </p:nvSpPr>
        <p:spPr>
          <a:xfrm>
            <a:off x="7643834" y="3286124"/>
            <a:ext cx="928694" cy="1285884"/>
          </a:xfrm>
          <a:prstGeom prst="round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cxnSp>
        <p:nvCxnSpPr>
          <p:cNvPr id="5" name="Straight Connector 4"/>
          <p:cNvCxnSpPr/>
          <p:nvPr/>
        </p:nvCxnSpPr>
        <p:spPr>
          <a:xfrm>
            <a:off x="7596460" y="2435696"/>
            <a:ext cx="0" cy="365760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092280" y="1700808"/>
            <a:ext cx="964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solidFill>
                  <a:schemeClr val="accent2"/>
                </a:solidFill>
              </a:rPr>
              <a:t>DAKA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9" name="2 CuadroTexto"/>
          <p:cNvSpPr txBox="1"/>
          <p:nvPr/>
        </p:nvSpPr>
        <p:spPr>
          <a:xfrm>
            <a:off x="6702" y="6481044"/>
            <a:ext cx="7661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Field dates: Nov 12-26 (post </a:t>
            </a:r>
            <a:r>
              <a:rPr lang="es-VE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Daka’s</a:t>
            </a:r>
            <a:r>
              <a:rPr lang="es-VE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s-VE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organized</a:t>
            </a:r>
            <a:r>
              <a:rPr lang="es-VE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s-VE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looting</a:t>
            </a:r>
            <a:r>
              <a:rPr lang="es-VE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). </a:t>
            </a:r>
            <a:r>
              <a:rPr lang="es-VE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Polling</a:t>
            </a:r>
            <a:r>
              <a:rPr lang="es-VE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s-VE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firm</a:t>
            </a:r>
            <a:r>
              <a:rPr lang="es-VE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es-VE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Datanalisis</a:t>
            </a:r>
            <a:r>
              <a:rPr lang="es-VE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s-VE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251520" y="620688"/>
            <a:ext cx="8892480" cy="64807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 smtClean="0">
                <a:solidFill>
                  <a:schemeClr val="accent1"/>
                </a:solidFill>
              </a:rPr>
              <a:t>Government evaluation became a good proxy for the Municipal Election Results</a:t>
            </a:r>
            <a:endParaRPr lang="es-CO" sz="1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83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1412776"/>
            <a:ext cx="7989752" cy="4680521"/>
          </a:xfrm>
        </p:spPr>
        <p:txBody>
          <a:bodyPr/>
          <a:lstStyle/>
          <a:p>
            <a:r>
              <a:rPr lang="en-US" dirty="0" smtClean="0"/>
              <a:t>In October 2012 Chavez won by a smaller margin than he should have.</a:t>
            </a:r>
          </a:p>
          <a:p>
            <a:r>
              <a:rPr lang="en-US" dirty="0" smtClean="0"/>
              <a:t>In April 2014 Maduro barely won (if he did). The economy and the fact that he was not the incumbent led him to lose 9 pp of the margin, despite all the blatant abuse of power and electoral irregularities.</a:t>
            </a:r>
          </a:p>
          <a:p>
            <a:r>
              <a:rPr lang="en-US" dirty="0" smtClean="0"/>
              <a:t>The municipal elections of December 2013 were a significant victory for Maduro, given the terrible economic situation.</a:t>
            </a:r>
          </a:p>
          <a:p>
            <a:r>
              <a:rPr lang="en-US" dirty="0" smtClean="0"/>
              <a:t>The opposition did significantly better than in 2008 largely as a result of running unified.</a:t>
            </a:r>
          </a:p>
          <a:p>
            <a:r>
              <a:rPr lang="en-US" dirty="0" smtClean="0"/>
              <a:t>Next elections: at the end of 2015 for all seats in the National Assembly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45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1"/>
          </a:xfrm>
        </p:spPr>
        <p:txBody>
          <a:bodyPr>
            <a:normAutofit/>
          </a:bodyPr>
          <a:lstStyle/>
          <a:p>
            <a:pPr eaLnBrk="1" hangingPunct="1"/>
            <a:r>
              <a:rPr lang="es-VE" sz="1800" dirty="0" smtClean="0"/>
              <a:t>In 2012 </a:t>
            </a:r>
            <a:r>
              <a:rPr lang="es-VE" sz="1800" dirty="0" err="1" smtClean="0"/>
              <a:t>growth</a:t>
            </a:r>
            <a:r>
              <a:rPr lang="es-VE" sz="1800" dirty="0" smtClean="0"/>
              <a:t> </a:t>
            </a:r>
            <a:r>
              <a:rPr lang="es-VE" sz="1800" dirty="0" err="1" smtClean="0"/>
              <a:t>increased</a:t>
            </a:r>
            <a:r>
              <a:rPr lang="es-VE" sz="1800" dirty="0" smtClean="0"/>
              <a:t> and </a:t>
            </a:r>
            <a:r>
              <a:rPr lang="es-VE" sz="1800" dirty="0" err="1" smtClean="0"/>
              <a:t>inflation</a:t>
            </a:r>
            <a:r>
              <a:rPr lang="es-VE" sz="1800" dirty="0" smtClean="0"/>
              <a:t> </a:t>
            </a:r>
            <a:r>
              <a:rPr lang="es-VE" sz="1800" dirty="0" err="1" smtClean="0"/>
              <a:t>fell</a:t>
            </a:r>
            <a:r>
              <a:rPr lang="es-VE" sz="1800" dirty="0" smtClean="0"/>
              <a:t>, </a:t>
            </a:r>
            <a:br>
              <a:rPr lang="es-VE" sz="1800" dirty="0" smtClean="0"/>
            </a:br>
            <a:r>
              <a:rPr lang="es-VE" sz="1800" dirty="0" smtClean="0"/>
              <a:t>in 2013 </a:t>
            </a:r>
            <a:r>
              <a:rPr lang="es-VE" sz="1800" dirty="0" err="1" smtClean="0"/>
              <a:t>the</a:t>
            </a:r>
            <a:r>
              <a:rPr lang="es-VE" sz="1800" dirty="0" smtClean="0"/>
              <a:t> </a:t>
            </a:r>
            <a:r>
              <a:rPr lang="es-VE" sz="1800" dirty="0" err="1" smtClean="0"/>
              <a:t>tendencies</a:t>
            </a:r>
            <a:r>
              <a:rPr lang="es-VE" sz="1800" dirty="0" smtClean="0"/>
              <a:t> </a:t>
            </a:r>
            <a:r>
              <a:rPr lang="es-VE" sz="1800" dirty="0" err="1" smtClean="0"/>
              <a:t>reversed</a:t>
            </a:r>
            <a:endParaRPr lang="en-US" sz="1800" dirty="0" smtClean="0"/>
          </a:p>
        </p:txBody>
      </p:sp>
      <p:sp>
        <p:nvSpPr>
          <p:cNvPr id="6" name="5 CuadroTexto"/>
          <p:cNvSpPr txBox="1"/>
          <p:nvPr/>
        </p:nvSpPr>
        <p:spPr>
          <a:xfrm>
            <a:off x="6732588" y="6453188"/>
            <a:ext cx="2447925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s-VE" sz="1600" dirty="0">
              <a:solidFill>
                <a:schemeClr val="tx1">
                  <a:tint val="75000"/>
                </a:schemeClr>
              </a:solidFill>
              <a:latin typeface="+mj-lt"/>
              <a:cs typeface="Arial" pitchFamily="34" charset="0"/>
            </a:endParaRPr>
          </a:p>
        </p:txBody>
      </p:sp>
      <p:pic>
        <p:nvPicPr>
          <p:cNvPr id="17412" name="Content Placeholder 6"/>
          <p:cNvPicPr>
            <a:picLocks noGrp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9539" y="2348880"/>
            <a:ext cx="8278886" cy="4448795"/>
          </a:xfrm>
        </p:spPr>
      </p:pic>
    </p:spTree>
    <p:extLst>
      <p:ext uri="{BB962C8B-B14F-4D97-AF65-F5344CB8AC3E}">
        <p14:creationId xmlns:p14="http://schemas.microsoft.com/office/powerpoint/2010/main" val="324256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Content Placeholder 3"/>
          <p:cNvPicPr>
            <a:picLocks noGrp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50" y="1772816"/>
            <a:ext cx="9028113" cy="4902622"/>
          </a:xfrm>
        </p:spPr>
      </p:pic>
      <p:sp>
        <p:nvSpPr>
          <p:cNvPr id="18435" name="2 CuadroTexto"/>
          <p:cNvSpPr txBox="1">
            <a:spLocks noChangeArrowheads="1"/>
          </p:cNvSpPr>
          <p:nvPr/>
        </p:nvSpPr>
        <p:spPr bwMode="auto">
          <a:xfrm>
            <a:off x="539552" y="620688"/>
            <a:ext cx="70580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VE" sz="2400" dirty="0" err="1" smtClean="0">
                <a:solidFill>
                  <a:schemeClr val="bg1"/>
                </a:solidFill>
              </a:rPr>
              <a:t>An</a:t>
            </a:r>
            <a:r>
              <a:rPr lang="es-VE" sz="2400" dirty="0" smtClean="0">
                <a:solidFill>
                  <a:schemeClr val="bg1"/>
                </a:solidFill>
              </a:rPr>
              <a:t> </a:t>
            </a:r>
            <a:r>
              <a:rPr lang="es-VE" sz="2400" dirty="0">
                <a:solidFill>
                  <a:schemeClr val="bg1"/>
                </a:solidFill>
              </a:rPr>
              <a:t>electoral </a:t>
            </a:r>
            <a:r>
              <a:rPr lang="es-VE" sz="2400" dirty="0" err="1">
                <a:solidFill>
                  <a:schemeClr val="bg1"/>
                </a:solidFill>
              </a:rPr>
              <a:t>budget</a:t>
            </a:r>
            <a:r>
              <a:rPr lang="es-VE" sz="2400" dirty="0">
                <a:solidFill>
                  <a:schemeClr val="bg1"/>
                </a:solidFill>
              </a:rPr>
              <a:t> </a:t>
            </a:r>
            <a:r>
              <a:rPr lang="es-VE" sz="2400" dirty="0" err="1">
                <a:solidFill>
                  <a:schemeClr val="bg1"/>
                </a:solidFill>
              </a:rPr>
              <a:t>cycle</a:t>
            </a:r>
            <a:r>
              <a:rPr lang="es-VE" sz="2400" dirty="0">
                <a:solidFill>
                  <a:schemeClr val="bg1"/>
                </a:solidFill>
              </a:rPr>
              <a:t> </a:t>
            </a:r>
            <a:r>
              <a:rPr lang="es-VE" sz="2400" dirty="0" err="1">
                <a:solidFill>
                  <a:schemeClr val="bg1"/>
                </a:solidFill>
              </a:rPr>
              <a:t>on</a:t>
            </a:r>
            <a:r>
              <a:rPr lang="es-VE" sz="2400" dirty="0">
                <a:solidFill>
                  <a:schemeClr val="bg1"/>
                </a:solidFill>
              </a:rPr>
              <a:t> </a:t>
            </a:r>
            <a:r>
              <a:rPr lang="es-VE" sz="2400" dirty="0" err="1">
                <a:solidFill>
                  <a:schemeClr val="bg1"/>
                </a:solidFill>
              </a:rPr>
              <a:t>steroids</a:t>
            </a:r>
            <a:r>
              <a:rPr lang="es-VE" sz="2400" dirty="0">
                <a:solidFill>
                  <a:schemeClr val="bg1"/>
                </a:solidFill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34516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7624" y="1799641"/>
            <a:ext cx="7200800" cy="4437672"/>
          </a:xfrm>
        </p:spPr>
      </p:pic>
      <p:sp>
        <p:nvSpPr>
          <p:cNvPr id="19459" name="2 CuadroTexto"/>
          <p:cNvSpPr txBox="1">
            <a:spLocks noChangeArrowheads="1"/>
          </p:cNvSpPr>
          <p:nvPr/>
        </p:nvSpPr>
        <p:spPr bwMode="auto">
          <a:xfrm>
            <a:off x="611560" y="764704"/>
            <a:ext cx="806489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VE" sz="1400" dirty="0" err="1">
                <a:solidFill>
                  <a:schemeClr val="bg1">
                    <a:lumMod val="95000"/>
                  </a:schemeClr>
                </a:solidFill>
              </a:rPr>
              <a:t>The</a:t>
            </a:r>
            <a:r>
              <a:rPr lang="es-VE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s-VE" sz="1400" dirty="0" err="1">
                <a:solidFill>
                  <a:schemeClr val="bg1">
                    <a:lumMod val="95000"/>
                  </a:schemeClr>
                </a:solidFill>
              </a:rPr>
              <a:t>public</a:t>
            </a:r>
            <a:r>
              <a:rPr lang="es-VE" sz="1400" dirty="0">
                <a:solidFill>
                  <a:schemeClr val="bg1">
                    <a:lumMod val="95000"/>
                  </a:schemeClr>
                </a:solidFill>
              </a:rPr>
              <a:t> sector </a:t>
            </a:r>
            <a:r>
              <a:rPr lang="es-VE" sz="1400" dirty="0" err="1">
                <a:solidFill>
                  <a:schemeClr val="bg1">
                    <a:lumMod val="95000"/>
                  </a:schemeClr>
                </a:solidFill>
              </a:rPr>
              <a:t>deficit</a:t>
            </a:r>
            <a:r>
              <a:rPr lang="es-VE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s-VE" sz="1400" dirty="0" smtClean="0">
                <a:solidFill>
                  <a:schemeClr val="bg1">
                    <a:lumMod val="95000"/>
                  </a:schemeClr>
                </a:solidFill>
              </a:rPr>
              <a:t>in </a:t>
            </a:r>
            <a:r>
              <a:rPr lang="es-VE" sz="1400" dirty="0" err="1" smtClean="0">
                <a:solidFill>
                  <a:schemeClr val="bg1">
                    <a:lumMod val="95000"/>
                  </a:schemeClr>
                </a:solidFill>
              </a:rPr>
              <a:t>the</a:t>
            </a:r>
            <a:r>
              <a:rPr lang="es-VE" sz="14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s-VE" sz="1400" dirty="0" err="1" smtClean="0">
                <a:solidFill>
                  <a:schemeClr val="bg1">
                    <a:lumMod val="95000"/>
                  </a:schemeClr>
                </a:solidFill>
              </a:rPr>
              <a:t>year</a:t>
            </a:r>
            <a:r>
              <a:rPr lang="es-VE" sz="1400" dirty="0" smtClean="0">
                <a:solidFill>
                  <a:schemeClr val="bg1">
                    <a:lumMod val="95000"/>
                  </a:schemeClr>
                </a:solidFill>
              </a:rPr>
              <a:t> to </a:t>
            </a:r>
            <a:r>
              <a:rPr lang="es-VE" sz="1400" dirty="0" err="1" smtClean="0">
                <a:solidFill>
                  <a:schemeClr val="bg1">
                    <a:lumMod val="95000"/>
                  </a:schemeClr>
                </a:solidFill>
              </a:rPr>
              <a:t>the</a:t>
            </a:r>
            <a:r>
              <a:rPr lang="es-VE" sz="1400" dirty="0" smtClean="0">
                <a:solidFill>
                  <a:schemeClr val="bg1">
                    <a:lumMod val="95000"/>
                  </a:schemeClr>
                </a:solidFill>
              </a:rPr>
              <a:t>  2012 </a:t>
            </a:r>
            <a:r>
              <a:rPr lang="es-VE" sz="1400" dirty="0" err="1" smtClean="0">
                <a:solidFill>
                  <a:schemeClr val="bg1">
                    <a:lumMod val="95000"/>
                  </a:schemeClr>
                </a:solidFill>
              </a:rPr>
              <a:t>election</a:t>
            </a:r>
            <a:r>
              <a:rPr lang="es-VE" sz="14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s-VE" sz="1400" dirty="0">
                <a:solidFill>
                  <a:schemeClr val="bg1">
                    <a:lumMod val="95000"/>
                  </a:schemeClr>
                </a:solidFill>
              </a:rPr>
              <a:t>at </a:t>
            </a:r>
            <a:r>
              <a:rPr lang="es-VE" sz="1400" dirty="0" err="1">
                <a:solidFill>
                  <a:schemeClr val="bg1">
                    <a:lumMod val="95000"/>
                  </a:schemeClr>
                </a:solidFill>
              </a:rPr>
              <a:t>historical</a:t>
            </a:r>
            <a:r>
              <a:rPr lang="es-VE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s-VE" sz="1400" dirty="0" err="1">
                <a:solidFill>
                  <a:schemeClr val="bg1">
                    <a:lumMod val="95000"/>
                  </a:schemeClr>
                </a:solidFill>
              </a:rPr>
              <a:t>high</a:t>
            </a:r>
            <a:r>
              <a:rPr lang="es-VE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s-VE" sz="1400" dirty="0" smtClean="0">
                <a:solidFill>
                  <a:schemeClr val="bg1">
                    <a:lumMod val="95000"/>
                  </a:schemeClr>
                </a:solidFill>
              </a:rPr>
              <a:t>of </a:t>
            </a:r>
            <a:r>
              <a:rPr lang="es-VE" sz="1400" dirty="0" err="1">
                <a:solidFill>
                  <a:schemeClr val="bg1">
                    <a:lumMod val="95000"/>
                  </a:schemeClr>
                </a:solidFill>
              </a:rPr>
              <a:t>close</a:t>
            </a:r>
            <a:r>
              <a:rPr lang="es-VE" sz="1400" dirty="0">
                <a:solidFill>
                  <a:schemeClr val="bg1">
                    <a:lumMod val="95000"/>
                  </a:schemeClr>
                </a:solidFill>
              </a:rPr>
              <a:t> to 17% of GDP, </a:t>
            </a:r>
            <a:r>
              <a:rPr lang="es-VE" sz="1400" dirty="0" err="1">
                <a:solidFill>
                  <a:schemeClr val="bg1">
                    <a:lumMod val="95000"/>
                  </a:schemeClr>
                </a:solidFill>
              </a:rPr>
              <a:t>with</a:t>
            </a:r>
            <a:r>
              <a:rPr lang="es-VE" sz="1400" dirty="0">
                <a:solidFill>
                  <a:schemeClr val="bg1">
                    <a:lumMod val="95000"/>
                  </a:schemeClr>
                </a:solidFill>
              </a:rPr>
              <a:t> total </a:t>
            </a:r>
            <a:r>
              <a:rPr lang="es-VE" sz="1400" dirty="0" err="1">
                <a:solidFill>
                  <a:schemeClr val="bg1">
                    <a:lumMod val="95000"/>
                  </a:schemeClr>
                </a:solidFill>
              </a:rPr>
              <a:t>public</a:t>
            </a:r>
            <a:r>
              <a:rPr lang="es-VE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s-VE" sz="1400" dirty="0" err="1">
                <a:solidFill>
                  <a:schemeClr val="bg1">
                    <a:lumMod val="95000"/>
                  </a:schemeClr>
                </a:solidFill>
              </a:rPr>
              <a:t>expenditures</a:t>
            </a:r>
            <a:r>
              <a:rPr lang="es-VE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s-VE" sz="1400" dirty="0" err="1">
                <a:solidFill>
                  <a:schemeClr val="bg1">
                    <a:lumMod val="95000"/>
                  </a:schemeClr>
                </a:solidFill>
              </a:rPr>
              <a:t>also</a:t>
            </a:r>
            <a:r>
              <a:rPr lang="es-VE" sz="1400" dirty="0">
                <a:solidFill>
                  <a:schemeClr val="bg1">
                    <a:lumMod val="95000"/>
                  </a:schemeClr>
                </a:solidFill>
              </a:rPr>
              <a:t> at a </a:t>
            </a:r>
            <a:r>
              <a:rPr lang="es-VE" sz="1400" dirty="0" err="1">
                <a:solidFill>
                  <a:schemeClr val="bg1">
                    <a:lumMod val="95000"/>
                  </a:schemeClr>
                </a:solidFill>
              </a:rPr>
              <a:t>historical</a:t>
            </a:r>
            <a:r>
              <a:rPr lang="es-VE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s-VE" sz="1400" dirty="0" err="1">
                <a:solidFill>
                  <a:schemeClr val="bg1">
                    <a:lumMod val="95000"/>
                  </a:schemeClr>
                </a:solidFill>
              </a:rPr>
              <a:t>high</a:t>
            </a:r>
            <a:r>
              <a:rPr lang="es-VE" sz="1400" dirty="0">
                <a:solidFill>
                  <a:schemeClr val="bg1">
                    <a:lumMod val="95000"/>
                  </a:schemeClr>
                </a:solidFill>
              </a:rPr>
              <a:t> of </a:t>
            </a:r>
            <a:r>
              <a:rPr lang="es-VE" sz="1400" dirty="0" err="1">
                <a:solidFill>
                  <a:schemeClr val="bg1">
                    <a:lumMod val="95000"/>
                  </a:schemeClr>
                </a:solidFill>
              </a:rPr>
              <a:t>around</a:t>
            </a:r>
            <a:r>
              <a:rPr lang="es-VE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s-VE" sz="1400" dirty="0" smtClean="0">
                <a:solidFill>
                  <a:schemeClr val="bg1">
                    <a:lumMod val="95000"/>
                  </a:schemeClr>
                </a:solidFill>
              </a:rPr>
              <a:t>50% </a:t>
            </a:r>
            <a:r>
              <a:rPr lang="es-VE" sz="1400" dirty="0">
                <a:solidFill>
                  <a:schemeClr val="bg1">
                    <a:lumMod val="95000"/>
                  </a:schemeClr>
                </a:solidFill>
              </a:rPr>
              <a:t>of GDP. </a:t>
            </a:r>
            <a:r>
              <a:rPr lang="es-VE" sz="1400" dirty="0" err="1">
                <a:solidFill>
                  <a:schemeClr val="bg1">
                    <a:lumMod val="95000"/>
                  </a:schemeClr>
                </a:solidFill>
              </a:rPr>
              <a:t>This</a:t>
            </a:r>
            <a:r>
              <a:rPr lang="es-VE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s-VE" sz="1400" dirty="0" err="1">
                <a:solidFill>
                  <a:schemeClr val="bg1">
                    <a:lumMod val="95000"/>
                  </a:schemeClr>
                </a:solidFill>
              </a:rPr>
              <a:t>when</a:t>
            </a:r>
            <a:r>
              <a:rPr lang="es-VE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s-VE" sz="1400" dirty="0" err="1">
                <a:solidFill>
                  <a:schemeClr val="bg1">
                    <a:lumMod val="95000"/>
                  </a:schemeClr>
                </a:solidFill>
              </a:rPr>
              <a:t>the</a:t>
            </a:r>
            <a:r>
              <a:rPr lang="es-VE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s-VE" sz="1400" dirty="0" err="1">
                <a:solidFill>
                  <a:schemeClr val="bg1">
                    <a:lumMod val="95000"/>
                  </a:schemeClr>
                </a:solidFill>
              </a:rPr>
              <a:t>price</a:t>
            </a:r>
            <a:r>
              <a:rPr lang="es-VE" sz="1400" dirty="0">
                <a:solidFill>
                  <a:schemeClr val="bg1">
                    <a:lumMod val="95000"/>
                  </a:schemeClr>
                </a:solidFill>
              </a:rPr>
              <a:t> of </a:t>
            </a:r>
            <a:r>
              <a:rPr lang="es-VE" sz="1400" dirty="0" err="1">
                <a:solidFill>
                  <a:schemeClr val="bg1">
                    <a:lumMod val="95000"/>
                  </a:schemeClr>
                </a:solidFill>
              </a:rPr>
              <a:t>oil</a:t>
            </a:r>
            <a:r>
              <a:rPr lang="es-VE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s-VE" sz="1400" dirty="0" err="1">
                <a:solidFill>
                  <a:schemeClr val="bg1">
                    <a:lumMod val="95000"/>
                  </a:schemeClr>
                </a:solidFill>
              </a:rPr>
              <a:t>is</a:t>
            </a:r>
            <a:r>
              <a:rPr lang="es-VE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s-VE" sz="1400" dirty="0" err="1">
                <a:solidFill>
                  <a:schemeClr val="bg1">
                    <a:lumMod val="95000"/>
                  </a:schemeClr>
                </a:solidFill>
              </a:rPr>
              <a:t>also</a:t>
            </a:r>
            <a:r>
              <a:rPr lang="es-VE" sz="1400" dirty="0">
                <a:solidFill>
                  <a:schemeClr val="bg1">
                    <a:lumMod val="95000"/>
                  </a:schemeClr>
                </a:solidFill>
              </a:rPr>
              <a:t> at a </a:t>
            </a:r>
            <a:r>
              <a:rPr lang="es-VE" sz="1400" dirty="0" err="1">
                <a:solidFill>
                  <a:schemeClr val="bg1">
                    <a:lumMod val="95000"/>
                  </a:schemeClr>
                </a:solidFill>
              </a:rPr>
              <a:t>historical</a:t>
            </a:r>
            <a:r>
              <a:rPr lang="es-VE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s-VE" sz="1400" dirty="0" err="1">
                <a:solidFill>
                  <a:schemeClr val="bg1">
                    <a:lumMod val="95000"/>
                  </a:schemeClr>
                </a:solidFill>
              </a:rPr>
              <a:t>peak</a:t>
            </a:r>
            <a:r>
              <a:rPr lang="es-VE" sz="1400" dirty="0">
                <a:solidFill>
                  <a:schemeClr val="bg1">
                    <a:lumMod val="95000"/>
                  </a:schemeClr>
                </a:solidFill>
              </a:rPr>
              <a:t>.</a:t>
            </a:r>
          </a:p>
        </p:txBody>
      </p:sp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250825" y="6553200"/>
            <a:ext cx="165735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900"/>
              <a:t>Source: BCV and Barclays</a:t>
            </a:r>
          </a:p>
        </p:txBody>
      </p:sp>
    </p:spTree>
    <p:extLst>
      <p:ext uri="{BB962C8B-B14F-4D97-AF65-F5344CB8AC3E}">
        <p14:creationId xmlns:p14="http://schemas.microsoft.com/office/powerpoint/2010/main" val="421385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Public\ODH\Elecciones\Encuestas\Otros\Imágenes\Aprobación HCH - Datanálisis (99-1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9" t="3738" r="6761" b="1923"/>
          <a:stretch>
            <a:fillRect/>
          </a:stretch>
        </p:blipFill>
        <p:spPr bwMode="auto">
          <a:xfrm>
            <a:off x="0" y="-243408"/>
            <a:ext cx="9182100" cy="7488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595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30" y="260648"/>
            <a:ext cx="8803673" cy="6323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111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19" y="557213"/>
            <a:ext cx="8089137" cy="628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427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65359"/>
      </a:accent1>
      <a:accent2>
        <a:srgbClr val="ED8428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ividend" id="{9697A71B-4AB7-4A1A-BD5B-BB2D22835B57}" vid="{5D8C9649-FBE1-4B5B-8258-8A170F9843A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ERS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pERS">
    <a:majorFont>
      <a:latin typeface="Arial"/>
      <a:ea typeface=""/>
      <a:cs typeface=""/>
    </a:majorFont>
    <a:minorFont>
      <a:latin typeface="Arial"/>
      <a:ea typeface="Times New Roman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23.xml><?xml version="1.0" encoding="utf-8"?>
<EsriMapsInfo xmlns="ESRI.ArcGIS.Mapping.OfficeIntegration.PowerPointInfo">
  <Version>Version1</Version>
  <RequiresSignIn>False</RequiresSignIn>
</EsriMapsInfo>
</file>

<file path=customXml/item24.xml><?xml version="1.0" encoding="utf-8"?>
<EsriMapsInfo xmlns="ESRI.ArcGIS.Mapping.OfficeIntegration.PowerPointInfo">
  <Version>Version1</Version>
  <RequiresSignIn>False</RequiresSignIn>
</EsriMapsInfo>
</file>

<file path=customXml/item25.xml><?xml version="1.0" encoding="utf-8"?>
<EsriMapsInfo xmlns="ESRI.ArcGIS.Mapping.OfficeIntegration.PowerPointInfo">
  <Version>Version1</Version>
  <RequiresSignIn>False</RequiresSignIn>
</EsriMapsInfo>
</file>

<file path=customXml/item26.xml><?xml version="1.0" encoding="utf-8"?>
<EsriMapsInfo xmlns="ESRI.ArcGIS.Mapping.OfficeIntegration.PowerPointInfo">
  <Version>Version1</Version>
  <RequiresSignIn>False</RequiresSignIn>
</EsriMapsInfo>
</file>

<file path=customXml/item27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0B99B565-67BE-4F42-9FAE-6CC7DAE30333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4B288B6F-2DAA-4153-AD8B-E94C9AB2E085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9B768F27-C6D7-4C32-B18D-EF1AD82B5AB6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3FD10319-8C14-434E-AE17-11E4A81BB9AE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A9B47EE5-92EF-4309-BCF1-53A83F22AA98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E7F32768-196F-42FA-A5BD-1A4D30687F5C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4FC97A63-D38C-444F-B23C-927454388637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107A6472-03D5-40AB-BEBF-5791B23A21BD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C35498E4-341D-4A2F-B479-AFA0D6A04A21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B8EBA931-3B9B-4EAC-918E-FDD9AA413660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F1F06DE8-2F28-4AEC-A39E-DFBC53227625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861F6747-2BF5-4A82-992A-64FA63E107F2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4C7A7C45-B452-453E-88F1-7234079AB777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78449470-0879-4F6A-9F4B-DE535709C7AA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4CD6EED4-16EF-4D69-900B-65A34B97EE48}">
  <ds:schemaRefs>
    <ds:schemaRef ds:uri="ESRI.ArcGIS.Mapping.OfficeIntegration.PowerPointInfo"/>
  </ds:schemaRefs>
</ds:datastoreItem>
</file>

<file path=customXml/itemProps23.xml><?xml version="1.0" encoding="utf-8"?>
<ds:datastoreItem xmlns:ds="http://schemas.openxmlformats.org/officeDocument/2006/customXml" ds:itemID="{0EF84F08-9B8D-4675-A396-19CA24801042}">
  <ds:schemaRefs>
    <ds:schemaRef ds:uri="ESRI.ArcGIS.Mapping.OfficeIntegration.PowerPointInfo"/>
  </ds:schemaRefs>
</ds:datastoreItem>
</file>

<file path=customXml/itemProps24.xml><?xml version="1.0" encoding="utf-8"?>
<ds:datastoreItem xmlns:ds="http://schemas.openxmlformats.org/officeDocument/2006/customXml" ds:itemID="{3F8C8A41-5EFB-4DD7-970B-0C8FFA4EF7F9}">
  <ds:schemaRefs>
    <ds:schemaRef ds:uri="ESRI.ArcGIS.Mapping.OfficeIntegration.PowerPointInfo"/>
  </ds:schemaRefs>
</ds:datastoreItem>
</file>

<file path=customXml/itemProps25.xml><?xml version="1.0" encoding="utf-8"?>
<ds:datastoreItem xmlns:ds="http://schemas.openxmlformats.org/officeDocument/2006/customXml" ds:itemID="{7C8FF1F9-3C92-40E9-AE2A-43405EF555FD}">
  <ds:schemaRefs>
    <ds:schemaRef ds:uri="ESRI.ArcGIS.Mapping.OfficeIntegration.PowerPointInfo"/>
  </ds:schemaRefs>
</ds:datastoreItem>
</file>

<file path=customXml/itemProps26.xml><?xml version="1.0" encoding="utf-8"?>
<ds:datastoreItem xmlns:ds="http://schemas.openxmlformats.org/officeDocument/2006/customXml" ds:itemID="{1EDC3543-89B4-41D5-A05A-ED413C09E6C3}">
  <ds:schemaRefs>
    <ds:schemaRef ds:uri="ESRI.ArcGIS.Mapping.OfficeIntegration.PowerPointInfo"/>
  </ds:schemaRefs>
</ds:datastoreItem>
</file>

<file path=customXml/itemProps27.xml><?xml version="1.0" encoding="utf-8"?>
<ds:datastoreItem xmlns:ds="http://schemas.openxmlformats.org/officeDocument/2006/customXml" ds:itemID="{28E59BA7-1C97-4F60-B1FE-7859530E0DEA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860F7F62-857B-4114-9654-DD0CE0B93A35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0AE203D0-1A6F-4DE3-9FF1-BAF4C462E069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6A4C2850-AB3C-4188-8D1C-8A0CF4EFD038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280B47DD-8A22-4477-A156-FFD5053829E0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E8B513D2-3087-4C81-87F3-23139DE1E699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12E5090A-0C45-4CCE-A58C-93A22A381389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C87BB380-2FDC-4BAC-9C11-0F944AEB4740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TC103457464[[fn=Dividend]]</Template>
  <TotalTime>1412</TotalTime>
  <Words>1300</Words>
  <Application>Microsoft Office PowerPoint</Application>
  <PresentationFormat>On-screen Show (4:3)</PresentationFormat>
  <Paragraphs>216</Paragraphs>
  <Slides>31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Dividend</vt:lpstr>
      <vt:lpstr>Understanding  Recent Election results in Venezuela</vt:lpstr>
      <vt:lpstr>The context</vt:lpstr>
      <vt:lpstr>The largest windfall in history</vt:lpstr>
      <vt:lpstr>In 2012 growth increased and inflation fell,  in 2013 the tendencies reversed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2012 Presidential election</vt:lpstr>
      <vt:lpstr>PowerPoint Presentation</vt:lpstr>
      <vt:lpstr>CHÁVEZ easily WINS THE 2012 PRESIDENTIAL ELECTIONS</vt:lpstr>
      <vt:lpstr>PowerPoint Presentation</vt:lpstr>
      <vt:lpstr>Media Access was highly unequal</vt:lpstr>
      <vt:lpstr>The 2013 Presidential election</vt:lpstr>
      <vt:lpstr>PowerPoint Presentation</vt:lpstr>
      <vt:lpstr>Maduro narrowly WINS THE highly contested 2013 PRESIDENTIAL ELECTIONS</vt:lpstr>
      <vt:lpstr>Unfair Media coverage of the 2013 elections the most significant abuse of power in the history of venezuelan elections significant inrregularities on the day of the elections</vt:lpstr>
      <vt:lpstr>With Chavez as incumbent elections were not competitive,  but he won by less than the average for incumbents in the region (27%)  Maduro was not an incumbent and the economy did not fare well</vt:lpstr>
      <vt:lpstr>2013 MUNICIPAL elections</vt:lpstr>
      <vt:lpstr>PowerPoint Presentation</vt:lpstr>
      <vt:lpstr>Chavismo beats the opposition by a margin similar to that of the 2012 presidential elections</vt:lpstr>
      <vt:lpstr>Opposition won six of the ten largest  municipalities in the country</vt:lpstr>
      <vt:lpstr>The municipal balance of power shifted slightly in favor of the opposition</vt:lpstr>
      <vt:lpstr>Historical electoral results 2004-2013:  The opposition fared worse in votes than in 2008 but won more positions because it ran united</vt:lpstr>
      <vt:lpstr>PowerPoint Presentation</vt:lpstr>
      <vt:lpstr>The daka Effect: organized looting?</vt:lpstr>
      <vt:lpstr>PowerPoint Presentation</vt:lpstr>
      <vt:lpstr>PowerPoint Presentation</vt:lpstr>
      <vt:lpstr>Final Comments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Estimaciones 8D</dc:title>
  <dc:creator>Usuario</dc:creator>
  <cp:lastModifiedBy>Deploy</cp:lastModifiedBy>
  <cp:revision>217</cp:revision>
  <dcterms:created xsi:type="dcterms:W3CDTF">2013-12-06T13:34:18Z</dcterms:created>
  <dcterms:modified xsi:type="dcterms:W3CDTF">2014-01-29T19:54:49Z</dcterms:modified>
</cp:coreProperties>
</file>