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79" r:id="rId2"/>
    <p:sldId id="280" r:id="rId3"/>
    <p:sldId id="281" r:id="rId4"/>
    <p:sldId id="29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October 13,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635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October 13,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037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October 13,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364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0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2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5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Friday, October 13,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350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EBDC1E59-17DD-41CE-97CA-624A472382D4}" type="datetime2">
              <a:rPr lang="en-US" smtClean="0"/>
              <a:t>Friday, October 13,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October 13,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F9CD0F3-DBEE-41B0-9535-3ABB2AFCF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4001" b="-3"/>
          <a:stretch/>
        </p:blipFill>
        <p:spPr>
          <a:xfrm>
            <a:off x="0" y="13806"/>
            <a:ext cx="9143980" cy="4883281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AFB83730-58A8-42CA-90B3-5D5D2D1B00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4547642"/>
            <a:ext cx="9144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591" y="5301403"/>
            <a:ext cx="7929000" cy="1192946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>
                <a:solidFill>
                  <a:srgbClr val="800000"/>
                </a:solidFill>
              </a:rPr>
              <a:t>Fundación para la Justicia </a:t>
            </a:r>
            <a:endParaRPr lang="es-ES" sz="2000" b="1" dirty="0" smtClean="0">
              <a:solidFill>
                <a:srgbClr val="800000"/>
              </a:solidFill>
            </a:endParaRPr>
          </a:p>
          <a:p>
            <a:pPr algn="r"/>
            <a:r>
              <a:rPr lang="es-ES" sz="2000" b="1" dirty="0" smtClean="0">
                <a:solidFill>
                  <a:srgbClr val="800000"/>
                </a:solidFill>
              </a:rPr>
              <a:t>y </a:t>
            </a:r>
            <a:r>
              <a:rPr lang="es-ES" sz="2000" b="1" dirty="0">
                <a:solidFill>
                  <a:srgbClr val="800000"/>
                </a:solidFill>
              </a:rPr>
              <a:t>el Estado Democrático de Derecho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A6A36B9-F3E9-47FA-8420-F5B262C8932B}"/>
              </a:ext>
            </a:extLst>
          </p:cNvPr>
          <p:cNvSpPr txBox="1"/>
          <p:nvPr/>
        </p:nvSpPr>
        <p:spPr>
          <a:xfrm rot="16200000">
            <a:off x="7910858" y="2143156"/>
            <a:ext cx="209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OCTUBRE 2017</a:t>
            </a:r>
          </a:p>
        </p:txBody>
      </p:sp>
      <p:pic>
        <p:nvPicPr>
          <p:cNvPr id="9" name="7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" y="4876585"/>
            <a:ext cx="2338170" cy="19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7447" y="407193"/>
            <a:ext cx="3946553" cy="990600"/>
          </a:xfrm>
        </p:spPr>
        <p:txBody>
          <a:bodyPr>
            <a:normAutofit fontScale="90000"/>
          </a:bodyPr>
          <a:lstStyle/>
          <a:p>
            <a:r>
              <a:rPr lang="es-ES" dirty="0"/>
              <a:t>Mínimos no negociables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6789" r="26939" b="8028"/>
          <a:stretch/>
        </p:blipFill>
        <p:spPr bwMode="auto">
          <a:xfrm>
            <a:off x="4995826" y="2291395"/>
            <a:ext cx="3954907" cy="269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51567" y="2291395"/>
            <a:ext cx="4065721" cy="2400493"/>
          </a:xfrm>
        </p:spPr>
        <p:txBody>
          <a:bodyPr>
            <a:noAutofit/>
          </a:bodyPr>
          <a:lstStyle/>
          <a:p>
            <a:r>
              <a:rPr lang="es-ES" sz="2400" dirty="0"/>
              <a:t>Grupo técnico</a:t>
            </a:r>
          </a:p>
          <a:p>
            <a:r>
              <a:rPr lang="es-ES" sz="2400" dirty="0" smtClean="0"/>
              <a:t>Grupo </a:t>
            </a:r>
            <a:r>
              <a:rPr lang="es-ES" sz="2400" dirty="0"/>
              <a:t>de </a:t>
            </a:r>
            <a:r>
              <a:rPr lang="es-ES" sz="2400" dirty="0" smtClean="0"/>
              <a:t>incidencia</a:t>
            </a:r>
            <a:endParaRPr lang="es-ES" sz="2400" dirty="0"/>
          </a:p>
          <a:p>
            <a:r>
              <a:rPr lang="es-ES" sz="2400" dirty="0"/>
              <a:t>Grupo de comunicación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2686" y="407193"/>
            <a:ext cx="40846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División del trabajo en #</a:t>
            </a:r>
            <a:r>
              <a:rPr lang="es-ES" dirty="0" err="1" smtClean="0"/>
              <a:t>FiscalíaQueSirva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00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7842738" cy="990600"/>
          </a:xfrm>
        </p:spPr>
        <p:txBody>
          <a:bodyPr>
            <a:normAutofit fontScale="90000"/>
          </a:bodyPr>
          <a:lstStyle/>
          <a:p>
            <a:r>
              <a:rPr lang="es-ES" dirty="0"/>
              <a:t>Alianza #</a:t>
            </a:r>
            <a:r>
              <a:rPr lang="es-ES" dirty="0" err="1"/>
              <a:t>FiscalíaQueSirva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y #</a:t>
            </a:r>
            <a:r>
              <a:rPr lang="es-ES" dirty="0" err="1"/>
              <a:t>VamosPorMas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2096693"/>
            <a:ext cx="7730196" cy="3924280"/>
          </a:xfrm>
        </p:spPr>
        <p:txBody>
          <a:bodyPr>
            <a:normAutofit lnSpcReduction="10000"/>
          </a:bodyPr>
          <a:lstStyle/>
          <a:p>
            <a:r>
              <a:rPr lang="es-ES" sz="2400" b="1" dirty="0" smtClean="0"/>
              <a:t>102 listo! Y llega Vamos Por Mas</a:t>
            </a:r>
          </a:p>
          <a:p>
            <a:r>
              <a:rPr lang="es-ES" sz="2400" b="1" dirty="0" smtClean="0"/>
              <a:t>Sistema </a:t>
            </a:r>
            <a:r>
              <a:rPr lang="es-ES" sz="2400" b="1" dirty="0"/>
              <a:t>anticorrupción </a:t>
            </a:r>
            <a:r>
              <a:rPr lang="es-ES" sz="2400" dirty="0"/>
              <a:t>parado sin una Fiscalía sólida y autónoma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Necesitamos unirnos. </a:t>
            </a:r>
            <a:endParaRPr lang="es-ES" sz="2400" dirty="0"/>
          </a:p>
          <a:p>
            <a:r>
              <a:rPr lang="es-ES" sz="2400" dirty="0" smtClean="0"/>
              <a:t>Alianza fundamental, pero poco común</a:t>
            </a:r>
            <a:endParaRPr lang="es-ES" sz="2400" dirty="0"/>
          </a:p>
          <a:p>
            <a:r>
              <a:rPr lang="es-ES" sz="2400" b="1" dirty="0"/>
              <a:t>Este es un cambio histórico donde requerimos sumar a todos los actores posibles</a:t>
            </a:r>
            <a:r>
              <a:rPr lang="es-ES" sz="2400" b="1" dirty="0" smtClean="0"/>
              <a:t>.</a:t>
            </a:r>
          </a:p>
          <a:p>
            <a:r>
              <a:rPr lang="es-ES" sz="2400" dirty="0" smtClean="0"/>
              <a:t>Construyamos una </a:t>
            </a:r>
            <a:r>
              <a:rPr lang="es-ES" sz="2400" b="1" dirty="0" smtClean="0"/>
              <a:t>propuesta ciudadana conjunta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28725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 smtClean="0"/>
              <a:t>Construcción de Dictamen ciudadano. </a:t>
            </a:r>
            <a:br>
              <a:rPr lang="es-ES" sz="3200" dirty="0" smtClean="0"/>
            </a:br>
            <a:r>
              <a:rPr lang="es-ES" sz="3200" dirty="0" smtClean="0"/>
              <a:t>Autonomía: la gran base de la propuesta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3363" y="2043249"/>
            <a:ext cx="7524003" cy="4814751"/>
          </a:xfrm>
        </p:spPr>
        <p:txBody>
          <a:bodyPr>
            <a:normAutofit fontScale="92500"/>
          </a:bodyPr>
          <a:lstStyle/>
          <a:p>
            <a:r>
              <a:rPr lang="es-ES" sz="2200" dirty="0" smtClean="0"/>
              <a:t>Se requiere un nuevo poder. No dependencia del ejecutivo, legislativo o judicial</a:t>
            </a:r>
          </a:p>
          <a:p>
            <a:r>
              <a:rPr lang="es-ES" sz="2200" dirty="0" smtClean="0"/>
              <a:t>¿Por qué? Democracia débil. No somos Alemania</a:t>
            </a:r>
          </a:p>
          <a:p>
            <a:r>
              <a:rPr lang="es-ES" sz="2200" dirty="0" smtClean="0"/>
              <a:t>En México: uso histórico del derecho penal como arma política. Para atacar o para proteger al poder</a:t>
            </a:r>
          </a:p>
          <a:p>
            <a:r>
              <a:rPr lang="es-ES" sz="2800" dirty="0" smtClean="0"/>
              <a:t>Autonomía en 102:</a:t>
            </a:r>
          </a:p>
          <a:p>
            <a:pPr lvl="1"/>
            <a:r>
              <a:rPr lang="es-ES" sz="2100" b="1" dirty="0" smtClean="0"/>
              <a:t>Perfil </a:t>
            </a:r>
            <a:r>
              <a:rPr lang="es-ES" sz="2100" dirty="0" smtClean="0"/>
              <a:t>adecuado: </a:t>
            </a:r>
          </a:p>
          <a:p>
            <a:pPr lvl="1"/>
            <a:r>
              <a:rPr lang="es-ES" sz="2100" b="1" dirty="0" smtClean="0"/>
              <a:t>Procedimiento </a:t>
            </a:r>
            <a:r>
              <a:rPr lang="es-ES" sz="2100" dirty="0" smtClean="0"/>
              <a:t>adecuado de nombramiento: no en lo oscurito, no dedazo. Proceso de </a:t>
            </a:r>
            <a:r>
              <a:rPr lang="es-ES" sz="2100" b="1" dirty="0" smtClean="0"/>
              <a:t>auscultación</a:t>
            </a:r>
            <a:r>
              <a:rPr lang="es-ES" sz="2100" dirty="0" smtClean="0"/>
              <a:t>, transparente, con participación ciudadana. Comité de designaciones</a:t>
            </a:r>
          </a:p>
          <a:p>
            <a:pPr lvl="1"/>
            <a:r>
              <a:rPr lang="es-ES" sz="2100" dirty="0" smtClean="0"/>
              <a:t>Recurso de impugnación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146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D</a:t>
            </a:r>
            <a:r>
              <a:rPr lang="es-ES" sz="3600" dirty="0" smtClean="0"/>
              <a:t>ictamen ciudadano para reformar el artículo 102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4683" y="1739523"/>
            <a:ext cx="8099317" cy="4928648"/>
          </a:xfrm>
        </p:spPr>
        <p:txBody>
          <a:bodyPr>
            <a:normAutofit/>
          </a:bodyPr>
          <a:lstStyle/>
          <a:p>
            <a:r>
              <a:rPr lang="es-ES" dirty="0" smtClean="0"/>
              <a:t>Se define competencia de la Fiscalía</a:t>
            </a:r>
          </a:p>
          <a:p>
            <a:r>
              <a:rPr lang="es-ES" dirty="0" smtClean="0"/>
              <a:t>Arquitectura </a:t>
            </a:r>
            <a:r>
              <a:rPr lang="es-ES" dirty="0"/>
              <a:t>o diseño institucional </a:t>
            </a:r>
            <a:r>
              <a:rPr lang="es-ES" b="1" dirty="0"/>
              <a:t>respetuosa de víctimas e imputados</a:t>
            </a:r>
            <a:r>
              <a:rPr lang="es-ES" dirty="0"/>
              <a:t>. </a:t>
            </a:r>
            <a:r>
              <a:rPr lang="es-ES" dirty="0" smtClean="0"/>
              <a:t>Fiscalías especializadas, modelo flexible.</a:t>
            </a:r>
          </a:p>
          <a:p>
            <a:r>
              <a:rPr lang="es-ES" dirty="0" smtClean="0"/>
              <a:t>Modelo de investigación acorde a </a:t>
            </a:r>
            <a:r>
              <a:rPr lang="es-ES" dirty="0" err="1" smtClean="0"/>
              <a:t>macrodelincuencia</a:t>
            </a:r>
            <a:endParaRPr lang="es-ES" dirty="0" smtClean="0"/>
          </a:p>
          <a:p>
            <a:r>
              <a:rPr lang="es-ES" b="1" dirty="0" smtClean="0"/>
              <a:t>Mecanismos </a:t>
            </a:r>
            <a:r>
              <a:rPr lang="es-ES" b="1" dirty="0"/>
              <a:t>de control ciudadano </a:t>
            </a:r>
            <a:r>
              <a:rPr lang="es-ES" dirty="0"/>
              <a:t>(Consejo del MP, informe público a la ciudadanía, y Senado con posibilidades de debatir)</a:t>
            </a:r>
          </a:p>
          <a:p>
            <a:r>
              <a:rPr lang="es-ES" b="1" dirty="0"/>
              <a:t>Plan estratégico de persecución penal</a:t>
            </a:r>
          </a:p>
          <a:p>
            <a:r>
              <a:rPr lang="es-ES" b="1" dirty="0"/>
              <a:t>Servicio profesional de carrera</a:t>
            </a:r>
            <a:r>
              <a:rPr lang="es-ES" dirty="0"/>
              <a:t>. Fundamental para la autonomía. Independencia técnica de quien investiga, sin seguir órdenes.</a:t>
            </a:r>
          </a:p>
          <a:p>
            <a:r>
              <a:rPr lang="es-ES" dirty="0"/>
              <a:t>Régimen </a:t>
            </a:r>
            <a:r>
              <a:rPr lang="es-ES" dirty="0" smtClean="0"/>
              <a:t>transitorio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728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73" y="551197"/>
            <a:ext cx="8052649" cy="970450"/>
          </a:xfrm>
        </p:spPr>
        <p:txBody>
          <a:bodyPr>
            <a:normAutofit fontScale="90000"/>
          </a:bodyPr>
          <a:lstStyle/>
          <a:p>
            <a:r>
              <a:rPr lang="es-ES" dirty="0"/>
              <a:t>Dictamen ciudadano</a:t>
            </a:r>
            <a:br>
              <a:rPr lang="es-ES" dirty="0"/>
            </a:br>
            <a:r>
              <a:rPr lang="es-ES" dirty="0"/>
              <a:t>(#</a:t>
            </a:r>
            <a:r>
              <a:rPr lang="es-ES" dirty="0" err="1"/>
              <a:t>VamosPorUnaFiscalíaQueSirva</a:t>
            </a:r>
            <a:r>
              <a:rPr lang="es-ES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184" y="2104293"/>
            <a:ext cx="5298669" cy="4296507"/>
          </a:xfrm>
        </p:spPr>
        <p:txBody>
          <a:bodyPr>
            <a:noAutofit/>
          </a:bodyPr>
          <a:lstStyle/>
          <a:p>
            <a:r>
              <a:rPr lang="es-ES" sz="2000" dirty="0" smtClean="0"/>
              <a:t>Salida </a:t>
            </a:r>
            <a:r>
              <a:rPr lang="es-ES" sz="2000" dirty="0"/>
              <a:t>en el Ángel de la Independencia el 29 de agosto de 2017.</a:t>
            </a:r>
          </a:p>
          <a:p>
            <a:r>
              <a:rPr lang="es-ES" sz="2000" dirty="0"/>
              <a:t>Presentación de dictamen en </a:t>
            </a:r>
          </a:p>
          <a:p>
            <a:pPr lvl="2"/>
            <a:r>
              <a:rPr lang="es-ES" sz="1600" dirty="0"/>
              <a:t>Cámara de Senadores</a:t>
            </a:r>
          </a:p>
          <a:p>
            <a:pPr lvl="2"/>
            <a:r>
              <a:rPr lang="es-ES" sz="1600" dirty="0"/>
              <a:t>Cámara de Diputados</a:t>
            </a:r>
          </a:p>
          <a:p>
            <a:pPr lvl="2"/>
            <a:r>
              <a:rPr lang="es-ES" sz="1600" dirty="0"/>
              <a:t>Comisiones y áreas correspondientes</a:t>
            </a:r>
            <a:br>
              <a:rPr lang="es-ES" sz="1600" dirty="0"/>
            </a:br>
            <a:r>
              <a:rPr lang="es-ES" sz="1600" dirty="0"/>
              <a:t>de estos órganos</a:t>
            </a:r>
          </a:p>
          <a:p>
            <a:pPr lvl="2"/>
            <a:r>
              <a:rPr lang="es-ES" sz="1600" dirty="0"/>
              <a:t>Partidos políticos</a:t>
            </a:r>
          </a:p>
          <a:p>
            <a:r>
              <a:rPr lang="es-ES" sz="2000" dirty="0"/>
              <a:t>Incidencia en medios de </a:t>
            </a:r>
            <a:r>
              <a:rPr lang="es-ES" sz="2000" dirty="0" smtClean="0"/>
              <a:t>comunicación</a:t>
            </a:r>
          </a:p>
          <a:p>
            <a:r>
              <a:rPr lang="es-ES" sz="2000" dirty="0" smtClean="0"/>
              <a:t>Parlamento abierto. Mesas de discusión</a:t>
            </a:r>
            <a:endParaRPr lang="es-ES" sz="2000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19D55F37-29CC-42D5-A5D8-D1A40A239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54" y="2055431"/>
            <a:ext cx="3359996" cy="2099997"/>
          </a:xfrm>
          <a:prstGeom prst="rect">
            <a:avLst/>
          </a:prstGeom>
        </p:spPr>
      </p:pic>
      <p:pic>
        <p:nvPicPr>
          <p:cNvPr id="6" name="Imagen 5" descr="Imagen que contiene persona, interior, pared, mesa&#10;&#10;Descripción generada con confianza muy alta">
            <a:extLst>
              <a:ext uri="{FF2B5EF4-FFF2-40B4-BE49-F238E27FC236}">
                <a16:creationId xmlns:a16="http://schemas.microsoft.com/office/drawing/2014/main" xmlns="" id="{49E98B8E-71A5-4DB1-BB74-09EC3E7738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54" y="4252546"/>
            <a:ext cx="3359996" cy="22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6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puede pasar ahora?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2837" y="1963884"/>
            <a:ext cx="7524003" cy="4790591"/>
          </a:xfrm>
        </p:spPr>
        <p:txBody>
          <a:bodyPr>
            <a:normAutofit/>
          </a:bodyPr>
          <a:lstStyle/>
          <a:p>
            <a:r>
              <a:rPr lang="es-ES" sz="2400" dirty="0"/>
              <a:t>Reforma integral al articulo 102 constitucional está detenida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Pase automático. </a:t>
            </a:r>
          </a:p>
          <a:p>
            <a:r>
              <a:rPr lang="es-ES" sz="2400" dirty="0" smtClean="0"/>
              <a:t>Sólo reforman pase automático y no reforman 102: pueden pasar personas con gran vínculo político, partidista y sin independencia del ejecutivo o de los partidos políticos. </a:t>
            </a:r>
          </a:p>
          <a:p>
            <a:r>
              <a:rPr lang="es-ES" sz="2400" dirty="0" smtClean="0"/>
              <a:t>Buen diseño con fiscal a modo: fracaso</a:t>
            </a:r>
            <a:endParaRPr lang="es-ES" sz="2400" dirty="0"/>
          </a:p>
          <a:p>
            <a:r>
              <a:rPr lang="es-ES" sz="2400" dirty="0" smtClean="0"/>
              <a:t>Ley orgánica (a modo o al vapor)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92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¿Que queremos que pase?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510" y="1537368"/>
            <a:ext cx="8125290" cy="496513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sz="2400" dirty="0" smtClean="0"/>
              <a:t>Avance en Senado y Cámara de Diputados </a:t>
            </a:r>
            <a:r>
              <a:rPr lang="es-ES" sz="2400" dirty="0"/>
              <a:t>r</a:t>
            </a:r>
            <a:r>
              <a:rPr lang="es-ES" sz="2400" dirty="0" smtClean="0"/>
              <a:t>eforma integral artículo 102 con mínimos</a:t>
            </a:r>
          </a:p>
          <a:p>
            <a:r>
              <a:rPr lang="es-ES" sz="2400" dirty="0" smtClean="0"/>
              <a:t>Parlamento abierto</a:t>
            </a:r>
          </a:p>
          <a:p>
            <a:r>
              <a:rPr lang="es-ES" sz="2400" dirty="0" smtClean="0"/>
              <a:t>Ley orgánica (Modelo integral)</a:t>
            </a:r>
          </a:p>
          <a:p>
            <a:r>
              <a:rPr lang="es-ES" sz="2400" dirty="0" smtClean="0"/>
              <a:t>Proceso de selección adecuado bajo perfil adecuado</a:t>
            </a:r>
          </a:p>
          <a:p>
            <a:r>
              <a:rPr lang="es-ES" sz="2400" dirty="0" smtClean="0"/>
              <a:t>Transición de PGR a FGR estructurado, pensado, vigilado</a:t>
            </a:r>
          </a:p>
          <a:p>
            <a:r>
              <a:rPr lang="es-ES" sz="2400" dirty="0" smtClean="0"/>
              <a:t>Monitoreo constante en la implementación</a:t>
            </a:r>
          </a:p>
          <a:p>
            <a:r>
              <a:rPr lang="es-ES" sz="2400" dirty="0" smtClean="0"/>
              <a:t>Participación ciudadana transversal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68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¿Por qué le interesa a EUA la #</a:t>
            </a:r>
            <a:r>
              <a:rPr lang="es-ES" dirty="0" err="1" smtClean="0"/>
              <a:t>FiscalíaQueSirva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2702" y="1797930"/>
            <a:ext cx="8044098" cy="4645899"/>
          </a:xfrm>
          <a:ln>
            <a:solidFill>
              <a:srgbClr val="0DFFD3"/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/>
              <a:t>El </a:t>
            </a:r>
            <a:r>
              <a:rPr lang="es-ES" sz="2400" dirty="0"/>
              <a:t>hecho de que no se investigue en México, también repercutirá en EUA. Redes internacionales: delincuencia transnacional. </a:t>
            </a:r>
          </a:p>
          <a:p>
            <a:r>
              <a:rPr lang="es-ES" sz="2400" dirty="0"/>
              <a:t>Inversión plan Mérida, sistema acusatorio. Dinero perdido si no se recupera la institución de procuración de </a:t>
            </a:r>
            <a:r>
              <a:rPr lang="es-ES" sz="2400" dirty="0" smtClean="0"/>
              <a:t>justicia</a:t>
            </a:r>
            <a:r>
              <a:rPr lang="es-ES" sz="2400" dirty="0"/>
              <a:t> </a:t>
            </a:r>
            <a:r>
              <a:rPr lang="es-ES" sz="2400" dirty="0" smtClean="0"/>
              <a:t>y si el uso del derecho penal, sigue siendo un arma de control político y de impunidad.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8837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400" dirty="0"/>
              <a:t>Fundación para la Justicia y el Estado Democrático de Derecho</a:t>
            </a:r>
          </a:p>
          <a:p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575981" cy="2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persona, edificio, texto&#10;&#10;Descripción generada con confianza alta">
            <a:extLst>
              <a:ext uri="{FF2B5EF4-FFF2-40B4-BE49-F238E27FC236}">
                <a16:creationId xmlns:a16="http://schemas.microsoft.com/office/drawing/2014/main" xmlns="" id="{B0E013B3-BBB9-4EF7-9EB7-8E10D840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9091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28F489B8-B6E6-485E-9CB6-3C90A4D841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55172" y="336390"/>
            <a:ext cx="4749312" cy="5838454"/>
          </a:xfrm>
          <a:custGeom>
            <a:avLst/>
            <a:gdLst/>
            <a:ahLst/>
            <a:cxnLst/>
            <a:rect l="l" t="t" r="r" b="b"/>
            <a:pathLst>
              <a:path w="6332416" h="5838454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2601" y="651933"/>
            <a:ext cx="4279899" cy="728642"/>
          </a:xfrm>
        </p:spPr>
        <p:txBody>
          <a:bodyPr>
            <a:normAutofit/>
          </a:bodyPr>
          <a:lstStyle/>
          <a:p>
            <a:r>
              <a:rPr lang="es-ES" dirty="0"/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92600" y="1380575"/>
            <a:ext cx="4279900" cy="42328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500" dirty="0" smtClean="0"/>
              <a:t>México está marcado por la impunidad en casos de graves violaciones a derechos humanos. </a:t>
            </a:r>
          </a:p>
          <a:p>
            <a:pPr>
              <a:lnSpc>
                <a:spcPct val="90000"/>
              </a:lnSpc>
            </a:pPr>
            <a:endParaRPr lang="es-ES" sz="1500" dirty="0" smtClean="0"/>
          </a:p>
          <a:p>
            <a:pPr>
              <a:lnSpc>
                <a:spcPct val="90000"/>
              </a:lnSpc>
            </a:pPr>
            <a:r>
              <a:rPr lang="es-ES" sz="1500" b="1" dirty="0" smtClean="0"/>
              <a:t>Caso </a:t>
            </a:r>
            <a:r>
              <a:rPr lang="es-ES" sz="1500" b="1" dirty="0" err="1" smtClean="0"/>
              <a:t>Ayotzinapa</a:t>
            </a:r>
            <a:r>
              <a:rPr lang="es-ES" sz="1500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s-ES" sz="1500" b="1" dirty="0" smtClean="0"/>
              <a:t>falta de capacidades y de voluntad política para resolver </a:t>
            </a:r>
          </a:p>
          <a:p>
            <a:pPr>
              <a:lnSpc>
                <a:spcPct val="90000"/>
              </a:lnSpc>
            </a:pPr>
            <a:r>
              <a:rPr lang="es-ES" sz="1500" dirty="0" smtClean="0"/>
              <a:t>Deja al desnudo a la Procuraduría General de la República que se creía la más especializada en el país</a:t>
            </a:r>
          </a:p>
          <a:p>
            <a:pPr>
              <a:lnSpc>
                <a:spcPct val="90000"/>
              </a:lnSpc>
            </a:pPr>
            <a:r>
              <a:rPr lang="es-ES" sz="1500" dirty="0"/>
              <a:t>M</a:t>
            </a:r>
            <a:r>
              <a:rPr lang="es-ES" sz="1500" dirty="0" smtClean="0"/>
              <a:t>uestra que </a:t>
            </a:r>
            <a:r>
              <a:rPr lang="es-ES" sz="1500" b="1" dirty="0" smtClean="0"/>
              <a:t>aún en el caso donde se han invertido recursos, no hay resultados</a:t>
            </a:r>
            <a:r>
              <a:rPr lang="es-ES" sz="1500" dirty="0" smtClean="0"/>
              <a:t>. </a:t>
            </a:r>
          </a:p>
          <a:p>
            <a:pPr>
              <a:lnSpc>
                <a:spcPct val="90000"/>
              </a:lnSpc>
            </a:pPr>
            <a:endParaRPr lang="es-ES" sz="1500" dirty="0"/>
          </a:p>
          <a:p>
            <a:pPr>
              <a:lnSpc>
                <a:spcPct val="90000"/>
              </a:lnSpc>
            </a:pPr>
            <a:r>
              <a:rPr lang="es-ES" sz="1500" dirty="0" err="1" smtClean="0"/>
              <a:t>Ayotzinapa</a:t>
            </a:r>
            <a:r>
              <a:rPr lang="es-ES" sz="1500" dirty="0" smtClean="0"/>
              <a:t> </a:t>
            </a:r>
            <a:r>
              <a:rPr lang="es-ES" sz="1500" b="1" dirty="0" smtClean="0"/>
              <a:t>muestra la realidad de cientos o miles de casos de violaciones a derechos humanos</a:t>
            </a:r>
            <a:endParaRPr lang="es-ES" sz="1500" b="1" dirty="0"/>
          </a:p>
        </p:txBody>
      </p:sp>
    </p:spTree>
    <p:extLst>
      <p:ext uri="{BB962C8B-B14F-4D97-AF65-F5344CB8AC3E}">
        <p14:creationId xmlns:p14="http://schemas.microsoft.com/office/powerpoint/2010/main" val="37166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6760"/>
            <a:ext cx="8229600" cy="990600"/>
          </a:xfrm>
        </p:spPr>
        <p:txBody>
          <a:bodyPr/>
          <a:lstStyle/>
          <a:p>
            <a:r>
              <a:rPr lang="es-ES" dirty="0"/>
              <a:t>Crisis de Derechos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915850"/>
          </a:xfrm>
        </p:spPr>
        <p:txBody>
          <a:bodyPr>
            <a:noAutofit/>
          </a:bodyPr>
          <a:lstStyle/>
          <a:p>
            <a:r>
              <a:rPr lang="es-ES" dirty="0"/>
              <a:t>33 mil </a:t>
            </a:r>
            <a:r>
              <a:rPr lang="es-ES" b="1" dirty="0"/>
              <a:t>personas </a:t>
            </a:r>
            <a:r>
              <a:rPr lang="es-ES" b="1" dirty="0" smtClean="0"/>
              <a:t>desaparecidas</a:t>
            </a:r>
            <a:r>
              <a:rPr lang="es-ES" dirty="0" smtClean="0"/>
              <a:t>. </a:t>
            </a:r>
            <a:endParaRPr lang="es-ES" dirty="0"/>
          </a:p>
          <a:p>
            <a:r>
              <a:rPr lang="es-ES" dirty="0"/>
              <a:t>74 </a:t>
            </a:r>
            <a:r>
              <a:rPr lang="es-ES" b="1" dirty="0"/>
              <a:t>homicidios s</a:t>
            </a:r>
            <a:r>
              <a:rPr lang="es-ES" dirty="0"/>
              <a:t>e cometieron diariamente de 2007 a </a:t>
            </a:r>
            <a:r>
              <a:rPr lang="es-ES" dirty="0" smtClean="0"/>
              <a:t>2016. </a:t>
            </a:r>
            <a:endParaRPr lang="es-ES" dirty="0"/>
          </a:p>
          <a:p>
            <a:r>
              <a:rPr lang="es-ES" dirty="0"/>
              <a:t>6 de cada 10 </a:t>
            </a:r>
            <a:r>
              <a:rPr lang="es-ES" b="1" dirty="0"/>
              <a:t>mujeres</a:t>
            </a:r>
            <a:r>
              <a:rPr lang="es-ES" dirty="0"/>
              <a:t> han sufrido violencia en </a:t>
            </a:r>
            <a:r>
              <a:rPr lang="es-ES" dirty="0" smtClean="0"/>
              <a:t>México. 7 </a:t>
            </a:r>
            <a:r>
              <a:rPr lang="es-ES" dirty="0"/>
              <a:t>mujeres son asesinadas </a:t>
            </a:r>
            <a:r>
              <a:rPr lang="es-ES" dirty="0" smtClean="0"/>
              <a:t>diariamente</a:t>
            </a:r>
            <a:endParaRPr lang="es-ES" dirty="0"/>
          </a:p>
          <a:p>
            <a:r>
              <a:rPr lang="es-ES" dirty="0"/>
              <a:t>426 </a:t>
            </a:r>
            <a:r>
              <a:rPr lang="es-ES" b="1" dirty="0"/>
              <a:t>agresiones contra la prensa </a:t>
            </a:r>
            <a:r>
              <a:rPr lang="es-ES" dirty="0"/>
              <a:t>sólo en 2016. </a:t>
            </a:r>
            <a:endParaRPr lang="es-ES" dirty="0" smtClean="0"/>
          </a:p>
          <a:p>
            <a:r>
              <a:rPr lang="es-ES" dirty="0" smtClean="0"/>
              <a:t>99</a:t>
            </a:r>
            <a:r>
              <a:rPr lang="es-ES" dirty="0"/>
              <a:t>% impunidad en </a:t>
            </a:r>
            <a:r>
              <a:rPr lang="es-ES" b="1" dirty="0"/>
              <a:t>delitos contra migrantes</a:t>
            </a:r>
            <a:r>
              <a:rPr lang="es-ES" dirty="0"/>
              <a:t> registrados en fuero federal ( 2014 y 2016). </a:t>
            </a:r>
          </a:p>
          <a:p>
            <a:r>
              <a:rPr lang="es-ES" dirty="0"/>
              <a:t>615 </a:t>
            </a:r>
            <a:r>
              <a:rPr lang="es-ES" b="1" dirty="0"/>
              <a:t>ataques a personas defensoras </a:t>
            </a:r>
            <a:r>
              <a:rPr lang="es-ES" dirty="0"/>
              <a:t>de derechos </a:t>
            </a:r>
            <a:r>
              <a:rPr lang="es-ES" dirty="0" smtClean="0"/>
              <a:t>humanos (2012 </a:t>
            </a:r>
            <a:r>
              <a:rPr lang="es-ES" dirty="0"/>
              <a:t>y </a:t>
            </a:r>
            <a:r>
              <a:rPr lang="es-ES" dirty="0" smtClean="0"/>
              <a:t>2014)</a:t>
            </a:r>
          </a:p>
          <a:p>
            <a:r>
              <a:rPr lang="es-ES" dirty="0" smtClean="0"/>
              <a:t>Tortura generalizada: </a:t>
            </a:r>
            <a:r>
              <a:rPr lang="es-ES" b="1" dirty="0" smtClean="0"/>
              <a:t>5,910 </a:t>
            </a:r>
            <a:r>
              <a:rPr lang="es-ES" b="1" dirty="0"/>
              <a:t>averiguaciones previas </a:t>
            </a:r>
            <a:r>
              <a:rPr lang="es-ES" dirty="0" smtClean="0"/>
              <a:t>7 sentencias definitivas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23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s desaparecidos\desaparecid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79" y="3343892"/>
            <a:ext cx="4777821" cy="30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 desaparecidos\1 Madres de Hondur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514"/>
            <a:ext cx="5288216" cy="35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Fotos desaparecidos\1200px-Cruces_Lomas_del_Pole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16" y="0"/>
            <a:ext cx="4436684" cy="33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Fotos desaparecidos\Mexico-Libertad_de_expresion-Asesinatos-America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" y="692696"/>
            <a:ext cx="4690956" cy="2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9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Las procuradurías ¿no pueden o no quieren investigar?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903" y="1524000"/>
            <a:ext cx="8044098" cy="5115951"/>
          </a:xfrm>
        </p:spPr>
        <p:txBody>
          <a:bodyPr>
            <a:normAutofit/>
          </a:bodyPr>
          <a:lstStyle/>
          <a:p>
            <a:r>
              <a:rPr lang="es-ES" dirty="0" smtClean="0"/>
              <a:t>Falta de capacidad –formación-, falta de recursos y falta de voluntad.</a:t>
            </a:r>
            <a:endParaRPr lang="es-ES" b="1" dirty="0"/>
          </a:p>
          <a:p>
            <a:r>
              <a:rPr lang="es-ES" b="1" dirty="0" smtClean="0"/>
              <a:t>No saben investigar </a:t>
            </a:r>
            <a:r>
              <a:rPr lang="es-ES" dirty="0" smtClean="0"/>
              <a:t>(8 de cada 10 presentados ante el juez lo son en flagrancias)</a:t>
            </a:r>
            <a:r>
              <a:rPr lang="es-ES" b="1" dirty="0" smtClean="0"/>
              <a:t>. </a:t>
            </a:r>
            <a:endParaRPr lang="es-ES" dirty="0"/>
          </a:p>
          <a:p>
            <a:r>
              <a:rPr lang="es-ES" dirty="0" smtClean="0"/>
              <a:t>Intención </a:t>
            </a:r>
            <a:r>
              <a:rPr lang="es-ES" dirty="0"/>
              <a:t>(política) </a:t>
            </a:r>
            <a:r>
              <a:rPr lang="es-ES" b="1" dirty="0"/>
              <a:t>de sabotear la investigación</a:t>
            </a:r>
            <a:r>
              <a:rPr lang="es-ES" dirty="0"/>
              <a:t>: </a:t>
            </a:r>
            <a:r>
              <a:rPr lang="es-ES" dirty="0" smtClean="0"/>
              <a:t>burocracia, descoordinación, menos </a:t>
            </a:r>
            <a:r>
              <a:rPr lang="es-ES" dirty="0"/>
              <a:t>fondos, más expedientes </a:t>
            </a:r>
            <a:endParaRPr lang="es-ES" dirty="0" smtClean="0"/>
          </a:p>
          <a:p>
            <a:r>
              <a:rPr lang="es-ES" b="1" dirty="0" smtClean="0"/>
              <a:t>No </a:t>
            </a:r>
            <a:r>
              <a:rPr lang="es-ES" b="1" dirty="0"/>
              <a:t>se investigan a los agentes del estado </a:t>
            </a:r>
            <a:r>
              <a:rPr lang="es-ES" dirty="0"/>
              <a:t>cuando se comenten delitos o graves violaciones a los derechos humanos</a:t>
            </a:r>
          </a:p>
          <a:p>
            <a:r>
              <a:rPr lang="es-ES" b="1" dirty="0" smtClean="0"/>
              <a:t>Manipulación </a:t>
            </a:r>
            <a:r>
              <a:rPr lang="es-ES" b="1" dirty="0"/>
              <a:t>política de las investigaciones </a:t>
            </a:r>
            <a:r>
              <a:rPr lang="es-ES" dirty="0"/>
              <a:t>y en el uso de la ciencia (desde caso de Campo Algodonero hasta masacres de migrantes y 43 estudiantes de Ayotzinapa)</a:t>
            </a:r>
          </a:p>
        </p:txBody>
      </p:sp>
    </p:spTree>
    <p:extLst>
      <p:ext uri="{BB962C8B-B14F-4D97-AF65-F5344CB8AC3E}">
        <p14:creationId xmlns:p14="http://schemas.microsoft.com/office/powerpoint/2010/main" val="240025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44" y="250349"/>
            <a:ext cx="7491046" cy="127022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Falla la Procuración de justicia </a:t>
            </a:r>
            <a:br>
              <a:rPr lang="es-MX" sz="2800" dirty="0" smtClean="0"/>
            </a:br>
            <a:r>
              <a:rPr lang="es-MX" sz="2800" dirty="0" smtClean="0"/>
              <a:t>o falla todo el sistema?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2001832"/>
            <a:ext cx="3698065" cy="4475168"/>
          </a:xfrm>
        </p:spPr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b="1" dirty="0" smtClean="0"/>
              <a:t>controles y contrapesos </a:t>
            </a:r>
            <a:r>
              <a:rPr lang="es-ES" dirty="0" smtClean="0"/>
              <a:t>no han funcionado: poder judicial, órganos de control, comisiones de derechos humanos, defensoría pública</a:t>
            </a:r>
          </a:p>
          <a:p>
            <a:r>
              <a:rPr lang="es-ES" dirty="0" smtClean="0"/>
              <a:t>Muchas causas de la impunidad: imposible </a:t>
            </a:r>
            <a:r>
              <a:rPr lang="es-ES" dirty="0"/>
              <a:t>que una sola medida sea suficiente para combatir impunidad y corrupción. </a:t>
            </a:r>
            <a:endParaRPr lang="es-ES" dirty="0" smtClean="0"/>
          </a:p>
          <a:p>
            <a:r>
              <a:rPr lang="es-ES" dirty="0" smtClean="0"/>
              <a:t>Mecanismo internacional</a:t>
            </a:r>
            <a:endParaRPr lang="es-ES" dirty="0"/>
          </a:p>
          <a:p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9" t="6628" r="35733" b="12714"/>
          <a:stretch/>
        </p:blipFill>
        <p:spPr bwMode="auto">
          <a:xfrm>
            <a:off x="4790289" y="1118040"/>
            <a:ext cx="3985387" cy="535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47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634" y="520409"/>
            <a:ext cx="8862725" cy="970450"/>
          </a:xfrm>
        </p:spPr>
        <p:txBody>
          <a:bodyPr>
            <a:noAutofit/>
          </a:bodyPr>
          <a:lstStyle/>
          <a:p>
            <a:r>
              <a:rPr lang="es-ES" sz="3200" dirty="0"/>
              <a:t>Fiscalía: institución clave para combatir </a:t>
            </a:r>
            <a:r>
              <a:rPr lang="es-ES" sz="3200" dirty="0" smtClean="0"/>
              <a:t>impunidad y las graves violaciones a los derechos humanos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49969"/>
            <a:ext cx="8229600" cy="4062100"/>
          </a:xfrm>
        </p:spPr>
        <p:txBody>
          <a:bodyPr>
            <a:normAutofit/>
          </a:bodyPr>
          <a:lstStyle/>
          <a:p>
            <a:r>
              <a:rPr lang="es-ES" dirty="0" smtClean="0"/>
              <a:t>Reforma </a:t>
            </a:r>
            <a:r>
              <a:rPr lang="es-ES" dirty="0"/>
              <a:t>del artículo 102 constitucional en </a:t>
            </a:r>
            <a:r>
              <a:rPr lang="es-ES" dirty="0" smtClean="0"/>
              <a:t>2014. Fiscalía: Autonomía del poder ejecutivo. Pasos simples</a:t>
            </a:r>
          </a:p>
          <a:p>
            <a:pPr lvl="1"/>
            <a:r>
              <a:rPr lang="es-ES" dirty="0" smtClean="0"/>
              <a:t>Declaración de autonomía</a:t>
            </a:r>
          </a:p>
          <a:p>
            <a:pPr lvl="1"/>
            <a:r>
              <a:rPr lang="es-ES" dirty="0" smtClean="0"/>
              <a:t>Aprobar ley Orgánica (lista!)</a:t>
            </a:r>
          </a:p>
          <a:p>
            <a:pPr lvl="1"/>
            <a:r>
              <a:rPr lang="es-ES" dirty="0" smtClean="0"/>
              <a:t>Pase automático de Procurador a Fiscal por 9 años: sin concurso, sin escrutinio, sin revisar perfil, sin proceso adecuado y sin recurso judicial para poder impugnar.</a:t>
            </a:r>
          </a:p>
          <a:p>
            <a:pPr lvl="1"/>
            <a:r>
              <a:rPr lang="es-ES" dirty="0" smtClean="0"/>
              <a:t>Pase automático del personal: pase automático de malas prácticas</a:t>
            </a:r>
          </a:p>
          <a:p>
            <a:endParaRPr lang="es-ES" dirty="0"/>
          </a:p>
          <a:p>
            <a:r>
              <a:rPr lang="es-ES" dirty="0" smtClean="0"/>
              <a:t>Reflexión con grupo pequeño de </a:t>
            </a:r>
            <a:r>
              <a:rPr lang="es-ES" dirty="0" err="1" smtClean="0"/>
              <a:t>Ong’s</a:t>
            </a:r>
            <a:r>
              <a:rPr lang="es-ES" dirty="0" smtClean="0"/>
              <a:t>: No dejarlo pasar. Al menos decir que era una simulación. Alzar la voz.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38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509" y="336742"/>
            <a:ext cx="7524003" cy="970450"/>
          </a:xfrm>
        </p:spPr>
        <p:txBody>
          <a:bodyPr/>
          <a:lstStyle/>
          <a:p>
            <a:r>
              <a:rPr lang="es-ES" dirty="0" smtClean="0"/>
              <a:t>Nace colectivo #</a:t>
            </a:r>
            <a:r>
              <a:rPr lang="es-ES" dirty="0" err="1" smtClean="0"/>
              <a:t>FiscalíaQueSirva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5204" y="2241499"/>
            <a:ext cx="8163771" cy="1352962"/>
          </a:xfrm>
        </p:spPr>
        <p:txBody>
          <a:bodyPr>
            <a:normAutofit/>
          </a:bodyPr>
          <a:lstStyle/>
          <a:p>
            <a:r>
              <a:rPr lang="es-ES" dirty="0" smtClean="0"/>
              <a:t>Nace </a:t>
            </a:r>
            <a:r>
              <a:rPr lang="es-ES" dirty="0"/>
              <a:t>en agosto de 2016. Músculo social de 80 y ahora cerca de 300 </a:t>
            </a:r>
            <a:r>
              <a:rPr lang="es-ES" b="1" dirty="0"/>
              <a:t>organizaciones de la sociedad civil y víctimas, academia, líderes de opinión, </a:t>
            </a:r>
            <a:r>
              <a:rPr lang="es-ES" b="1" dirty="0" smtClean="0"/>
              <a:t>activistas.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58" y="4362613"/>
            <a:ext cx="3936535" cy="2214302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460777" y="2917980"/>
            <a:ext cx="4114800" cy="39400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No pase automático. #</a:t>
            </a:r>
            <a:r>
              <a:rPr lang="es-ES" sz="2000" dirty="0" err="1" smtClean="0"/>
              <a:t>FiscalCarnal</a:t>
            </a:r>
            <a:endParaRPr lang="es-ES" sz="2000" dirty="0" smtClean="0"/>
          </a:p>
          <a:p>
            <a:r>
              <a:rPr lang="es-ES" sz="2000" dirty="0" smtClean="0"/>
              <a:t>No permitir un cambio simulado ni la perversión política de la institución. </a:t>
            </a:r>
            <a:r>
              <a:rPr lang="es-ES" sz="2000" b="1" dirty="0" smtClean="0"/>
              <a:t>Diagnostico  y propuestas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Evaluar las bases constitucionales para crear la fiscalía (102 problema)</a:t>
            </a:r>
          </a:p>
        </p:txBody>
      </p:sp>
    </p:spTree>
    <p:extLst>
      <p:ext uri="{BB962C8B-B14F-4D97-AF65-F5344CB8AC3E}">
        <p14:creationId xmlns:p14="http://schemas.microsoft.com/office/powerpoint/2010/main" val="3274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624" y="2876437"/>
            <a:ext cx="8548750" cy="3625466"/>
          </a:xfrm>
        </p:spPr>
        <p:txBody>
          <a:bodyPr>
            <a:noAutofit/>
          </a:bodyPr>
          <a:lstStyle/>
          <a:p>
            <a:r>
              <a:rPr lang="es-ES" b="1" dirty="0"/>
              <a:t>P</a:t>
            </a:r>
            <a:r>
              <a:rPr lang="es-ES" b="1" dirty="0" smtClean="0"/>
              <a:t>roceso </a:t>
            </a:r>
            <a:r>
              <a:rPr lang="es-ES" b="1" dirty="0"/>
              <a:t>de formación </a:t>
            </a:r>
            <a:r>
              <a:rPr lang="es-ES" dirty="0"/>
              <a:t>de actores sociales con apoyo de expertos nacionales e internacionales (CEJA, INECIP, Ex Fiscales reconocidos/as)</a:t>
            </a:r>
          </a:p>
          <a:p>
            <a:r>
              <a:rPr lang="es-ES" dirty="0" smtClean="0"/>
              <a:t>Generar </a:t>
            </a:r>
            <a:r>
              <a:rPr lang="es-ES" dirty="0"/>
              <a:t>nuestra propia </a:t>
            </a:r>
            <a:r>
              <a:rPr lang="es-ES" b="1" dirty="0"/>
              <a:t>base teórica</a:t>
            </a:r>
            <a:r>
              <a:rPr lang="es-ES" dirty="0"/>
              <a:t>.</a:t>
            </a:r>
          </a:p>
          <a:p>
            <a:r>
              <a:rPr lang="es-ES" dirty="0" smtClean="0"/>
              <a:t>Trabajo </a:t>
            </a:r>
            <a:r>
              <a:rPr lang="es-ES" dirty="0"/>
              <a:t>de </a:t>
            </a:r>
            <a:r>
              <a:rPr lang="es-ES" b="1" dirty="0"/>
              <a:t>incidencia </a:t>
            </a:r>
            <a:r>
              <a:rPr lang="es-ES" dirty="0"/>
              <a:t>en Senado y ante tomadores de decisiones</a:t>
            </a:r>
          </a:p>
          <a:p>
            <a:r>
              <a:rPr lang="es-ES" dirty="0" smtClean="0"/>
              <a:t>Invitar </a:t>
            </a:r>
            <a:r>
              <a:rPr lang="es-ES" dirty="0"/>
              <a:t>a otros actores (como </a:t>
            </a:r>
            <a:r>
              <a:rPr lang="es-ES" dirty="0" err="1"/>
              <a:t>Coparmex</a:t>
            </a:r>
            <a:r>
              <a:rPr lang="es-ES" dirty="0"/>
              <a:t>)</a:t>
            </a:r>
          </a:p>
          <a:p>
            <a:r>
              <a:rPr lang="es-ES" dirty="0" smtClean="0"/>
              <a:t>Ámbito </a:t>
            </a:r>
            <a:r>
              <a:rPr lang="es-ES" dirty="0"/>
              <a:t>internacional: CIDH (Audiencia)</a:t>
            </a:r>
            <a:r>
              <a:rPr lang="es-ES" sz="2800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0726" cy="30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3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1014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Trebuchet MS</vt:lpstr>
      <vt:lpstr>Wingdings 2</vt:lpstr>
      <vt:lpstr>Citable</vt:lpstr>
      <vt:lpstr>PowerPoint Presentation</vt:lpstr>
      <vt:lpstr>CONTEXTO</vt:lpstr>
      <vt:lpstr>Crisis de Derechos Humanos</vt:lpstr>
      <vt:lpstr>PowerPoint Presentation</vt:lpstr>
      <vt:lpstr>Las procuradurías ¿no pueden o no quieren investigar?</vt:lpstr>
      <vt:lpstr>Falla la Procuración de justicia  o falla todo el sistema?</vt:lpstr>
      <vt:lpstr>Fiscalía: institución clave para combatir impunidad y las graves violaciones a los derechos humanos</vt:lpstr>
      <vt:lpstr>Nace colectivo #FiscalíaQueSirva</vt:lpstr>
      <vt:lpstr>PowerPoint Presentation</vt:lpstr>
      <vt:lpstr>Mínimos no negociables</vt:lpstr>
      <vt:lpstr>Alianza #FiscalíaQueSirva y #VamosPorMas</vt:lpstr>
      <vt:lpstr>Construcción de Dictamen ciudadano.  Autonomía: la gran base de la propuesta</vt:lpstr>
      <vt:lpstr>Dictamen ciudadano para reformar el artículo 102</vt:lpstr>
      <vt:lpstr>Dictamen ciudadano (#VamosPorUnaFiscalíaQueSirva)</vt:lpstr>
      <vt:lpstr>¿Qué puede pasar ahora?</vt:lpstr>
      <vt:lpstr>¿Que queremos que pase?</vt:lpstr>
      <vt:lpstr>¿Por qué le interesa a EUA la #FiscalíaQueSirva?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Fiscalía que sirva</dc:title>
  <dc:creator>ANA LORENA</dc:creator>
  <cp:lastModifiedBy>Mariana Sanchez</cp:lastModifiedBy>
  <cp:revision>46</cp:revision>
  <dcterms:created xsi:type="dcterms:W3CDTF">2017-10-12T06:33:05Z</dcterms:created>
  <dcterms:modified xsi:type="dcterms:W3CDTF">2017-10-13T13:42:28Z</dcterms:modified>
</cp:coreProperties>
</file>