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97" y="-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Russia really wants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11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12656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Russia’s foreign policy</a:t>
            </a:r>
            <a:endParaRPr lang="ru-RU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1971" y="1884218"/>
            <a:ext cx="10180320" cy="442398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ru-RU" sz="2400" dirty="0"/>
              <a:t>Euphoria of Great Power and special mission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Global competition for resources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Greatness is existential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Spiritual citadel of conservative values </a:t>
            </a:r>
            <a:r>
              <a:rPr lang="en-US" altLang="ru-RU" sz="1600" i="1" dirty="0" smtClean="0"/>
              <a:t>and fighter </a:t>
            </a:r>
            <a:r>
              <a:rPr lang="en-US" altLang="ru-RU" sz="1600" i="1" dirty="0"/>
              <a:t>against </a:t>
            </a:r>
            <a:r>
              <a:rPr lang="en-US" altLang="ru-RU" sz="1600" i="1" dirty="0" smtClean="0"/>
              <a:t>hegemonies</a:t>
            </a:r>
            <a:endParaRPr lang="en-US" altLang="ru-RU" sz="1000" dirty="0"/>
          </a:p>
          <a:p>
            <a:pPr eaLnBrk="1" hangingPunct="1">
              <a:lnSpc>
                <a:spcPct val="80000"/>
              </a:lnSpc>
            </a:pPr>
            <a:r>
              <a:rPr lang="en-US" altLang="ru-RU" sz="2400" dirty="0"/>
              <a:t>Consolidation of elites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Wave of true patriotism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High approval ratings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Enemy-seeking and competition to be “the most patriotic</a:t>
            </a:r>
            <a:r>
              <a:rPr lang="en-US" altLang="ru-RU" sz="1600" i="1" dirty="0" smtClean="0"/>
              <a:t>”</a:t>
            </a:r>
            <a:endParaRPr lang="en-US" altLang="ru-RU" sz="1000" i="1" dirty="0"/>
          </a:p>
          <a:p>
            <a:pPr eaLnBrk="1" hangingPunct="1">
              <a:lnSpc>
                <a:spcPct val="80000"/>
              </a:lnSpc>
            </a:pPr>
            <a:r>
              <a:rPr lang="en-US" altLang="ru-RU" sz="2400" dirty="0" smtClean="0"/>
              <a:t>Attitudes </a:t>
            </a:r>
            <a:r>
              <a:rPr lang="en-US" altLang="ru-RU" sz="2400" dirty="0"/>
              <a:t>towards the West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Lack of </a:t>
            </a:r>
            <a:r>
              <a:rPr lang="en-US" altLang="ru-RU" sz="1600" i="1" dirty="0" smtClean="0"/>
              <a:t>trust and breach of rules (everyone lies, values’ talks are a disguise)</a:t>
            </a:r>
            <a:endParaRPr lang="en-US" altLang="ru-RU" sz="1600" i="1" dirty="0"/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Clear shift towards Eurasia and Asian-Pacific </a:t>
            </a:r>
            <a:r>
              <a:rPr lang="en-US" altLang="ru-RU" sz="1600" i="1" dirty="0" smtClean="0"/>
              <a:t>region</a:t>
            </a:r>
            <a:endParaRPr lang="en-US" altLang="ru-RU" sz="1000" i="1" dirty="0"/>
          </a:p>
          <a:p>
            <a:pPr eaLnBrk="1" hangingPunct="1">
              <a:lnSpc>
                <a:spcPct val="80000"/>
              </a:lnSpc>
            </a:pPr>
            <a:r>
              <a:rPr lang="en-US" altLang="ru-RU" sz="2400" dirty="0"/>
              <a:t>Fighting media wars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Image of corrupt, aggressive, authoritarian </a:t>
            </a:r>
            <a:r>
              <a:rPr lang="en-US" altLang="ru-RU" sz="1600" i="1" dirty="0" smtClean="0"/>
              <a:t>regime vs. Soviet propaganda clichés (poor </a:t>
            </a:r>
            <a:r>
              <a:rPr lang="en-US" altLang="ru-RU" sz="1600" i="1" dirty="0"/>
              <a:t>promotion </a:t>
            </a:r>
            <a:r>
              <a:rPr lang="en-US" altLang="ru-RU" sz="1600" i="1" dirty="0" smtClean="0"/>
              <a:t>for foreigners)</a:t>
            </a:r>
            <a:endParaRPr lang="en-US" altLang="ru-RU" sz="1600" i="1" dirty="0"/>
          </a:p>
          <a:p>
            <a:pPr lvl="1" eaLnBrk="1" hangingPunct="1">
              <a:lnSpc>
                <a:spcPct val="80000"/>
              </a:lnSpc>
            </a:pPr>
            <a:r>
              <a:rPr lang="en-US" altLang="ru-RU" sz="1600" i="1" dirty="0"/>
              <a:t>Media wagging the </a:t>
            </a:r>
            <a:r>
              <a:rPr lang="en-US" altLang="ru-RU" sz="1600" i="1" dirty="0" smtClean="0"/>
              <a:t>dog (climate of animosity) </a:t>
            </a:r>
            <a:endParaRPr lang="ru-RU" altLang="ru-RU" sz="1600" dirty="0"/>
          </a:p>
        </p:txBody>
      </p:sp>
    </p:spTree>
    <p:extLst>
      <p:ext uri="{BB962C8B-B14F-4D97-AF65-F5344CB8AC3E}">
        <p14:creationId xmlns:p14="http://schemas.microsoft.com/office/powerpoint/2010/main" val="157925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does Russia really want?</a:t>
            </a:r>
            <a:endParaRPr lang="ru-RU" dirty="0"/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192193" y="1875099"/>
            <a:ext cx="9963487" cy="4337050"/>
          </a:xfrm>
        </p:spPr>
        <p:txBody>
          <a:bodyPr/>
          <a:lstStyle/>
          <a:p>
            <a:r>
              <a:rPr lang="en-US" altLang="ru-RU" dirty="0" smtClean="0"/>
              <a:t>Stability in the country </a:t>
            </a:r>
            <a:r>
              <a:rPr lang="en-US" altLang="ru-RU" i="1" dirty="0" smtClean="0"/>
              <a:t>(</a:t>
            </a:r>
            <a:r>
              <a:rPr lang="en-US" altLang="ru-RU" i="1" dirty="0" smtClean="0"/>
              <a:t>regime; till 2024)</a:t>
            </a:r>
            <a:endParaRPr lang="en-US" altLang="ru-RU" i="1" dirty="0" smtClean="0"/>
          </a:p>
          <a:p>
            <a:endParaRPr lang="en-US" altLang="ru-RU" sz="1000" dirty="0"/>
          </a:p>
          <a:p>
            <a:r>
              <a:rPr lang="en-US" altLang="ru-RU" dirty="0" smtClean="0"/>
              <a:t>Stability in the neighborhood </a:t>
            </a:r>
            <a:r>
              <a:rPr lang="en-US" altLang="ru-RU" i="1" dirty="0" smtClean="0"/>
              <a:t>(neutrality)</a:t>
            </a:r>
          </a:p>
          <a:p>
            <a:endParaRPr lang="en-US" altLang="ru-RU" sz="1000" dirty="0"/>
          </a:p>
          <a:p>
            <a:r>
              <a:rPr lang="en-US" altLang="ru-RU" dirty="0" smtClean="0"/>
              <a:t>Concerns to be listened to (</a:t>
            </a:r>
            <a:r>
              <a:rPr lang="en-US" altLang="ru-RU" i="1" dirty="0" smtClean="0"/>
              <a:t>respect, take seriously, only threats are taken seriously</a:t>
            </a:r>
            <a:r>
              <a:rPr lang="en-US" altLang="ru-RU" dirty="0" smtClean="0"/>
              <a:t>)</a:t>
            </a:r>
            <a:endParaRPr lang="en-US" altLang="ru-RU" dirty="0" smtClean="0"/>
          </a:p>
          <a:p>
            <a:endParaRPr lang="en-US" altLang="ru-RU" sz="1000" dirty="0"/>
          </a:p>
          <a:p>
            <a:r>
              <a:rPr lang="en-US" altLang="ru-RU" dirty="0" smtClean="0"/>
              <a:t>Stick to the commitments (</a:t>
            </a:r>
            <a:r>
              <a:rPr lang="en-US" altLang="ru-RU" i="1" dirty="0" smtClean="0"/>
              <a:t>no </a:t>
            </a:r>
            <a:r>
              <a:rPr lang="en-US" altLang="ru-RU" i="1" dirty="0" smtClean="0"/>
              <a:t>deception, Putin does not lie</a:t>
            </a:r>
            <a:r>
              <a:rPr lang="en-US" altLang="ru-RU" dirty="0" smtClean="0"/>
              <a:t>)</a:t>
            </a:r>
            <a:endParaRPr lang="en-US" altLang="ru-RU" dirty="0" smtClean="0"/>
          </a:p>
          <a:p>
            <a:endParaRPr lang="en-US" altLang="ru-RU" sz="1000" dirty="0"/>
          </a:p>
          <a:p>
            <a:r>
              <a:rPr lang="en-US" altLang="ru-RU" dirty="0" smtClean="0"/>
              <a:t>No hegemony of any kind (</a:t>
            </a:r>
            <a:r>
              <a:rPr lang="en-US" altLang="ru-RU" i="1" dirty="0" smtClean="0"/>
              <a:t>status, not waiting for “good things” from the U.S.</a:t>
            </a:r>
            <a:r>
              <a:rPr lang="en-US" altLang="ru-RU" dirty="0" smtClean="0"/>
              <a:t>)</a:t>
            </a:r>
            <a:endParaRPr lang="en-US" altLang="ru-RU" dirty="0" smtClean="0"/>
          </a:p>
          <a:p>
            <a:endParaRPr lang="en-US" altLang="ru-RU" sz="1000" dirty="0"/>
          </a:p>
          <a:p>
            <a:r>
              <a:rPr lang="en-US" altLang="ru-RU" dirty="0" smtClean="0"/>
              <a:t>New rules of the game (</a:t>
            </a:r>
            <a:r>
              <a:rPr lang="en-US" altLang="ru-RU" i="1" dirty="0" smtClean="0"/>
              <a:t>stop chaos</a:t>
            </a:r>
            <a:r>
              <a:rPr lang="en-US" altLang="ru-RU" dirty="0" smtClean="0"/>
              <a:t>)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65062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Myths about Russia</a:t>
            </a:r>
            <a:endParaRPr lang="ru-RU" dirty="0"/>
          </a:p>
        </p:txBody>
      </p:sp>
      <p:sp>
        <p:nvSpPr>
          <p:cNvPr id="10243" name="Content Placeholder 4"/>
          <p:cNvSpPr>
            <a:spLocks noGrp="1"/>
          </p:cNvSpPr>
          <p:nvPr>
            <p:ph idx="1"/>
          </p:nvPr>
        </p:nvSpPr>
        <p:spPr>
          <a:xfrm>
            <a:off x="1180618" y="1828802"/>
            <a:ext cx="9975062" cy="4178460"/>
          </a:xfrm>
        </p:spPr>
        <p:txBody>
          <a:bodyPr>
            <a:normAutofit/>
          </a:bodyPr>
          <a:lstStyle/>
          <a:p>
            <a:r>
              <a:rPr lang="en-US" altLang="ru-RU" dirty="0" smtClean="0"/>
              <a:t>Empire of evil run by crazy Dr. </a:t>
            </a:r>
            <a:r>
              <a:rPr lang="en-US" altLang="ru-RU" dirty="0" smtClean="0"/>
              <a:t>Evil </a:t>
            </a:r>
            <a:r>
              <a:rPr lang="en-US" altLang="ru-RU" i="1" dirty="0" smtClean="0"/>
              <a:t>(different rationality, militarism as pragmatism)</a:t>
            </a:r>
          </a:p>
          <a:p>
            <a:endParaRPr lang="en-US" altLang="ru-RU" sz="900" i="1" dirty="0"/>
          </a:p>
          <a:p>
            <a:r>
              <a:rPr lang="en-US" altLang="ru-RU" dirty="0" smtClean="0"/>
              <a:t>Aggressive </a:t>
            </a:r>
            <a:r>
              <a:rPr lang="en-US" altLang="ru-RU" dirty="0" smtClean="0"/>
              <a:t>irredentism </a:t>
            </a:r>
            <a:r>
              <a:rPr lang="en-US" altLang="ru-RU" i="1" dirty="0" smtClean="0"/>
              <a:t>(no need for new territories, reactivity and defense)</a:t>
            </a:r>
          </a:p>
          <a:p>
            <a:endParaRPr lang="en-US" altLang="ru-RU" sz="900" i="1" dirty="0"/>
          </a:p>
          <a:p>
            <a:r>
              <a:rPr lang="en-US" altLang="ru-RU" dirty="0" smtClean="0"/>
              <a:t>Sanctions are not emotional and will </a:t>
            </a:r>
            <a:r>
              <a:rPr lang="en-US" altLang="ru-RU" dirty="0" smtClean="0"/>
              <a:t>work </a:t>
            </a:r>
            <a:r>
              <a:rPr lang="en-US" altLang="ru-RU" i="1" dirty="0" smtClean="0"/>
              <a:t>(we don’t care)</a:t>
            </a:r>
          </a:p>
          <a:p>
            <a:endParaRPr lang="en-US" altLang="ru-RU" sz="900" i="1" dirty="0"/>
          </a:p>
          <a:p>
            <a:r>
              <a:rPr lang="en-US" altLang="ru-RU" dirty="0" smtClean="0"/>
              <a:t>Crimea is </a:t>
            </a:r>
            <a:r>
              <a:rPr lang="en-US" altLang="ru-RU" dirty="0" smtClean="0"/>
              <a:t>reversible </a:t>
            </a:r>
            <a:r>
              <a:rPr lang="en-US" altLang="ru-RU" i="1" dirty="0" smtClean="0"/>
              <a:t>(not even a bargaining chip)</a:t>
            </a:r>
          </a:p>
          <a:p>
            <a:endParaRPr lang="en-US" altLang="ru-RU" sz="900" i="1" dirty="0"/>
          </a:p>
          <a:p>
            <a:r>
              <a:rPr lang="en-US" altLang="ru-RU" dirty="0" smtClean="0"/>
              <a:t>Symbolic steps have positive </a:t>
            </a:r>
            <a:r>
              <a:rPr lang="en-US" altLang="ru-RU" dirty="0" smtClean="0"/>
              <a:t>effect (</a:t>
            </a:r>
            <a:r>
              <a:rPr lang="en-US" altLang="ru-RU" i="1" dirty="0" smtClean="0"/>
              <a:t>rhetoric response, fuel for domestic propaganda</a:t>
            </a:r>
            <a:r>
              <a:rPr lang="en-US" altLang="ru-RU" dirty="0" smtClean="0"/>
              <a:t>)</a:t>
            </a:r>
          </a:p>
          <a:p>
            <a:endParaRPr lang="en-US" altLang="ru-RU" sz="900" dirty="0"/>
          </a:p>
          <a:p>
            <a:r>
              <a:rPr lang="en-US" altLang="ru-RU" dirty="0" smtClean="0"/>
              <a:t>Russia can be forced to </a:t>
            </a:r>
            <a:r>
              <a:rPr lang="en-US" altLang="ru-RU" dirty="0" smtClean="0"/>
              <a:t>change </a:t>
            </a:r>
            <a:r>
              <a:rPr lang="en-US" altLang="ru-RU" i="1" dirty="0" smtClean="0"/>
              <a:t>(resistance to pressure)</a:t>
            </a:r>
            <a:endParaRPr lang="ru-RU" alt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112519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271</Words>
  <Application>Microsoft Office PowerPoint</Application>
  <PresentationFormat>Широкоэкранный</PresentationFormat>
  <Paragraphs>40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Ретро</vt:lpstr>
      <vt:lpstr>What Russia really wants</vt:lpstr>
      <vt:lpstr>Russia’s foreign policy</vt:lpstr>
      <vt:lpstr>What does Russia really want?</vt:lpstr>
      <vt:lpstr>Myths about Russia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Russia really wants</dc:title>
  <dc:creator>Dmitry Polikanov</dc:creator>
  <cp:lastModifiedBy>Dmitry Polikanov</cp:lastModifiedBy>
  <cp:revision>3</cp:revision>
  <dcterms:created xsi:type="dcterms:W3CDTF">2015-05-31T11:31:17Z</dcterms:created>
  <dcterms:modified xsi:type="dcterms:W3CDTF">2015-05-31T11:50:42Z</dcterms:modified>
</cp:coreProperties>
</file>