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</p:sldMasterIdLst>
  <p:notesMasterIdLst>
    <p:notesMasterId r:id="rId22"/>
  </p:notesMasterIdLst>
  <p:sldIdLst>
    <p:sldId id="286" r:id="rId6"/>
    <p:sldId id="273" r:id="rId7"/>
    <p:sldId id="287" r:id="rId8"/>
    <p:sldId id="274" r:id="rId9"/>
    <p:sldId id="279" r:id="rId10"/>
    <p:sldId id="290" r:id="rId11"/>
    <p:sldId id="291" r:id="rId12"/>
    <p:sldId id="292" r:id="rId13"/>
    <p:sldId id="293" r:id="rId14"/>
    <p:sldId id="285" r:id="rId15"/>
    <p:sldId id="282" r:id="rId16"/>
    <p:sldId id="284" r:id="rId17"/>
    <p:sldId id="260" r:id="rId18"/>
    <p:sldId id="289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4660"/>
  </p:normalViewPr>
  <p:slideViewPr>
    <p:cSldViewPr>
      <p:cViewPr>
        <p:scale>
          <a:sx n="57" d="100"/>
          <a:sy n="57" d="100"/>
        </p:scale>
        <p:origin x="-82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37822-2F42-42B1-ACAA-3CD7C45A9DC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F433A2E-78B7-417F-BE5D-22AFD7CF8B50}">
      <dgm:prSet phldrT="[Text]"/>
      <dgm:spPr/>
      <dgm:t>
        <a:bodyPr/>
        <a:lstStyle/>
        <a:p>
          <a:r>
            <a:rPr lang="en-US" dirty="0" smtClean="0"/>
            <a:t>Food</a:t>
          </a:r>
          <a:endParaRPr lang="en-US" dirty="0"/>
        </a:p>
      </dgm:t>
    </dgm:pt>
    <dgm:pt modelId="{2BB4FCFB-ECA9-43B7-AAD4-4F34911F3F62}" type="parTrans" cxnId="{29F58D12-A1E6-447C-9728-EF2850174FC9}">
      <dgm:prSet/>
      <dgm:spPr/>
      <dgm:t>
        <a:bodyPr/>
        <a:lstStyle/>
        <a:p>
          <a:endParaRPr lang="en-US"/>
        </a:p>
      </dgm:t>
    </dgm:pt>
    <dgm:pt modelId="{B1C2E3A7-AC77-41E3-B537-2C318D2C1146}" type="sibTrans" cxnId="{29F58D12-A1E6-447C-9728-EF2850174FC9}">
      <dgm:prSet/>
      <dgm:spPr/>
      <dgm:t>
        <a:bodyPr/>
        <a:lstStyle/>
        <a:p>
          <a:endParaRPr lang="en-US"/>
        </a:p>
      </dgm:t>
    </dgm:pt>
    <dgm:pt modelId="{D3A8F38E-4383-482A-BF45-7DD59B42FCEA}">
      <dgm:prSet phldrT="[Text]"/>
      <dgm:spPr/>
      <dgm:t>
        <a:bodyPr/>
        <a:lstStyle/>
        <a:p>
          <a:r>
            <a:rPr lang="en-US" dirty="0" smtClean="0"/>
            <a:t>Energy</a:t>
          </a:r>
          <a:endParaRPr lang="en-US" dirty="0"/>
        </a:p>
      </dgm:t>
    </dgm:pt>
    <dgm:pt modelId="{2938E650-2E0D-4314-A656-139CC022150C}" type="parTrans" cxnId="{57880B78-E452-4E84-800E-823CE2CF3B67}">
      <dgm:prSet/>
      <dgm:spPr/>
      <dgm:t>
        <a:bodyPr/>
        <a:lstStyle/>
        <a:p>
          <a:endParaRPr lang="en-US"/>
        </a:p>
      </dgm:t>
    </dgm:pt>
    <dgm:pt modelId="{DCEC9CD8-5EDD-4109-9F89-8793ACCF6867}" type="sibTrans" cxnId="{57880B78-E452-4E84-800E-823CE2CF3B67}">
      <dgm:prSet/>
      <dgm:spPr/>
      <dgm:t>
        <a:bodyPr/>
        <a:lstStyle/>
        <a:p>
          <a:endParaRPr lang="en-US"/>
        </a:p>
      </dgm:t>
    </dgm:pt>
    <dgm:pt modelId="{815499E8-DAA6-4FF7-A40E-FF90C5880CA7}">
      <dgm:prSet phldrT="[Text]"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26172586-D276-4580-A409-67316277A535}" type="parTrans" cxnId="{FE96CF66-3621-4C9E-833A-9D62326B403E}">
      <dgm:prSet/>
      <dgm:spPr/>
      <dgm:t>
        <a:bodyPr/>
        <a:lstStyle/>
        <a:p>
          <a:endParaRPr lang="en-US"/>
        </a:p>
      </dgm:t>
    </dgm:pt>
    <dgm:pt modelId="{FFAD7F3F-C73B-409F-994D-90E722F25B67}" type="sibTrans" cxnId="{FE96CF66-3621-4C9E-833A-9D62326B403E}">
      <dgm:prSet/>
      <dgm:spPr/>
      <dgm:t>
        <a:bodyPr/>
        <a:lstStyle/>
        <a:p>
          <a:endParaRPr lang="en-US"/>
        </a:p>
      </dgm:t>
    </dgm:pt>
    <dgm:pt modelId="{19344517-88AE-43BA-B257-D8BC4CFEFDFC}" type="pres">
      <dgm:prSet presAssocID="{04E37822-2F42-42B1-ACAA-3CD7C45A9DC3}" presName="compositeShape" presStyleCnt="0">
        <dgm:presLayoutVars>
          <dgm:chMax val="7"/>
          <dgm:dir/>
          <dgm:resizeHandles val="exact"/>
        </dgm:presLayoutVars>
      </dgm:prSet>
      <dgm:spPr/>
    </dgm:pt>
    <dgm:pt modelId="{16A0CEE5-A58A-4907-B6CC-6027D58270B2}" type="pres">
      <dgm:prSet presAssocID="{EF433A2E-78B7-417F-BE5D-22AFD7CF8B50}" presName="circ1" presStyleLbl="vennNode1" presStyleIdx="0" presStyleCnt="3"/>
      <dgm:spPr/>
      <dgm:t>
        <a:bodyPr/>
        <a:lstStyle/>
        <a:p>
          <a:endParaRPr lang="en-US"/>
        </a:p>
      </dgm:t>
    </dgm:pt>
    <dgm:pt modelId="{6E0B1F1F-0F27-46F3-AC3C-2D66B98C2C9F}" type="pres">
      <dgm:prSet presAssocID="{EF433A2E-78B7-417F-BE5D-22AFD7CF8B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ED28D-16F5-4CDF-B5AF-A9A7CAA2E146}" type="pres">
      <dgm:prSet presAssocID="{D3A8F38E-4383-482A-BF45-7DD59B42FCEA}" presName="circ2" presStyleLbl="vennNode1" presStyleIdx="1" presStyleCnt="3"/>
      <dgm:spPr/>
      <dgm:t>
        <a:bodyPr/>
        <a:lstStyle/>
        <a:p>
          <a:endParaRPr lang="en-US"/>
        </a:p>
      </dgm:t>
    </dgm:pt>
    <dgm:pt modelId="{9D161830-C57C-44E0-B7BA-EEA0729BE269}" type="pres">
      <dgm:prSet presAssocID="{D3A8F38E-4383-482A-BF45-7DD59B42FC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12BD9-8EE8-4306-BCD0-4B80AF902247}" type="pres">
      <dgm:prSet presAssocID="{815499E8-DAA6-4FF7-A40E-FF90C5880CA7}" presName="circ3" presStyleLbl="vennNode1" presStyleIdx="2" presStyleCnt="3"/>
      <dgm:spPr/>
      <dgm:t>
        <a:bodyPr/>
        <a:lstStyle/>
        <a:p>
          <a:endParaRPr lang="en-US"/>
        </a:p>
      </dgm:t>
    </dgm:pt>
    <dgm:pt modelId="{3673F620-3339-46ED-BF36-BF408A060ADB}" type="pres">
      <dgm:prSet presAssocID="{815499E8-DAA6-4FF7-A40E-FF90C5880C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7514B-3CCB-4953-AF7C-A7F0C7C66E50}" type="presOf" srcId="{EF433A2E-78B7-417F-BE5D-22AFD7CF8B50}" destId="{6E0B1F1F-0F27-46F3-AC3C-2D66B98C2C9F}" srcOrd="1" destOrd="0" presId="urn:microsoft.com/office/officeart/2005/8/layout/venn1"/>
    <dgm:cxn modelId="{697D3954-33CF-41EB-A4D0-AD8617067E68}" type="presOf" srcId="{D3A8F38E-4383-482A-BF45-7DD59B42FCEA}" destId="{9D161830-C57C-44E0-B7BA-EEA0729BE269}" srcOrd="1" destOrd="0" presId="urn:microsoft.com/office/officeart/2005/8/layout/venn1"/>
    <dgm:cxn modelId="{FE96CF66-3621-4C9E-833A-9D62326B403E}" srcId="{04E37822-2F42-42B1-ACAA-3CD7C45A9DC3}" destId="{815499E8-DAA6-4FF7-A40E-FF90C5880CA7}" srcOrd="2" destOrd="0" parTransId="{26172586-D276-4580-A409-67316277A535}" sibTransId="{FFAD7F3F-C73B-409F-994D-90E722F25B67}"/>
    <dgm:cxn modelId="{AF7D983D-EE19-464A-AAD2-2858C702B7C7}" type="presOf" srcId="{EF433A2E-78B7-417F-BE5D-22AFD7CF8B50}" destId="{16A0CEE5-A58A-4907-B6CC-6027D58270B2}" srcOrd="0" destOrd="0" presId="urn:microsoft.com/office/officeart/2005/8/layout/venn1"/>
    <dgm:cxn modelId="{102ED1C4-C4B5-450D-A478-A84DD5361123}" type="presOf" srcId="{D3A8F38E-4383-482A-BF45-7DD59B42FCEA}" destId="{638ED28D-16F5-4CDF-B5AF-A9A7CAA2E146}" srcOrd="0" destOrd="0" presId="urn:microsoft.com/office/officeart/2005/8/layout/venn1"/>
    <dgm:cxn modelId="{57880B78-E452-4E84-800E-823CE2CF3B67}" srcId="{04E37822-2F42-42B1-ACAA-3CD7C45A9DC3}" destId="{D3A8F38E-4383-482A-BF45-7DD59B42FCEA}" srcOrd="1" destOrd="0" parTransId="{2938E650-2E0D-4314-A656-139CC022150C}" sibTransId="{DCEC9CD8-5EDD-4109-9F89-8793ACCF6867}"/>
    <dgm:cxn modelId="{01D7C909-2E53-48A2-B9AF-5416377EA2F9}" type="presOf" srcId="{815499E8-DAA6-4FF7-A40E-FF90C5880CA7}" destId="{3673F620-3339-46ED-BF36-BF408A060ADB}" srcOrd="1" destOrd="0" presId="urn:microsoft.com/office/officeart/2005/8/layout/venn1"/>
    <dgm:cxn modelId="{F5D66070-925C-419C-BB0F-3C47D9242273}" type="presOf" srcId="{815499E8-DAA6-4FF7-A40E-FF90C5880CA7}" destId="{34112BD9-8EE8-4306-BCD0-4B80AF902247}" srcOrd="0" destOrd="0" presId="urn:microsoft.com/office/officeart/2005/8/layout/venn1"/>
    <dgm:cxn modelId="{29F58D12-A1E6-447C-9728-EF2850174FC9}" srcId="{04E37822-2F42-42B1-ACAA-3CD7C45A9DC3}" destId="{EF433A2E-78B7-417F-BE5D-22AFD7CF8B50}" srcOrd="0" destOrd="0" parTransId="{2BB4FCFB-ECA9-43B7-AAD4-4F34911F3F62}" sibTransId="{B1C2E3A7-AC77-41E3-B537-2C318D2C1146}"/>
    <dgm:cxn modelId="{B3F28A6A-C21B-4643-A8DE-3051B294F821}" type="presOf" srcId="{04E37822-2F42-42B1-ACAA-3CD7C45A9DC3}" destId="{19344517-88AE-43BA-B257-D8BC4CFEFDFC}" srcOrd="0" destOrd="0" presId="urn:microsoft.com/office/officeart/2005/8/layout/venn1"/>
    <dgm:cxn modelId="{62F0F554-A12F-4D15-BDAA-65C1FD98D9A6}" type="presParOf" srcId="{19344517-88AE-43BA-B257-D8BC4CFEFDFC}" destId="{16A0CEE5-A58A-4907-B6CC-6027D58270B2}" srcOrd="0" destOrd="0" presId="urn:microsoft.com/office/officeart/2005/8/layout/venn1"/>
    <dgm:cxn modelId="{168BC66B-2EBB-40AF-8806-5F20905B8FCD}" type="presParOf" srcId="{19344517-88AE-43BA-B257-D8BC4CFEFDFC}" destId="{6E0B1F1F-0F27-46F3-AC3C-2D66B98C2C9F}" srcOrd="1" destOrd="0" presId="urn:microsoft.com/office/officeart/2005/8/layout/venn1"/>
    <dgm:cxn modelId="{CFB0D25A-3E91-4246-A7DE-EFE5900647FD}" type="presParOf" srcId="{19344517-88AE-43BA-B257-D8BC4CFEFDFC}" destId="{638ED28D-16F5-4CDF-B5AF-A9A7CAA2E146}" srcOrd="2" destOrd="0" presId="urn:microsoft.com/office/officeart/2005/8/layout/venn1"/>
    <dgm:cxn modelId="{2BF91859-A60E-488F-858D-BE00F5E318E4}" type="presParOf" srcId="{19344517-88AE-43BA-B257-D8BC4CFEFDFC}" destId="{9D161830-C57C-44E0-B7BA-EEA0729BE269}" srcOrd="3" destOrd="0" presId="urn:microsoft.com/office/officeart/2005/8/layout/venn1"/>
    <dgm:cxn modelId="{D83FC401-0C55-4499-A818-ADD0D842CD57}" type="presParOf" srcId="{19344517-88AE-43BA-B257-D8BC4CFEFDFC}" destId="{34112BD9-8EE8-4306-BCD0-4B80AF902247}" srcOrd="4" destOrd="0" presId="urn:microsoft.com/office/officeart/2005/8/layout/venn1"/>
    <dgm:cxn modelId="{3757DC2D-2770-4C18-9725-D78C2F261477}" type="presParOf" srcId="{19344517-88AE-43BA-B257-D8BC4CFEFDFC}" destId="{3673F620-3339-46ED-BF36-BF408A060AD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0CEE5-A58A-4907-B6CC-6027D58270B2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Food</a:t>
          </a:r>
          <a:endParaRPr lang="en-US" sz="4600" kern="1200" dirty="0"/>
        </a:p>
      </dsp:txBody>
      <dsp:txXfrm>
        <a:off x="3119088" y="531800"/>
        <a:ext cx="1991423" cy="1222010"/>
      </dsp:txXfrm>
    </dsp:sp>
    <dsp:sp modelId="{638ED28D-16F5-4CDF-B5AF-A9A7CAA2E146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Energy</a:t>
          </a:r>
          <a:endParaRPr lang="en-US" sz="4600" kern="1200" dirty="0"/>
        </a:p>
      </dsp:txBody>
      <dsp:txXfrm>
        <a:off x="4567396" y="2455334"/>
        <a:ext cx="1629346" cy="1493567"/>
      </dsp:txXfrm>
    </dsp:sp>
    <dsp:sp modelId="{34112BD9-8EE8-4306-BCD0-4B80AF902247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Water</a:t>
          </a:r>
          <a:endParaRPr lang="en-US" sz="4600" kern="1200" dirty="0"/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DE838-2A55-434B-BD13-49AE8E9CECD8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8F8A2-FDBC-4073-8086-499A26B1D9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6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FA310-DFAE-4832-881F-60D192392C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94E61-BBD8-4F5D-9633-F30D5DBC38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10597D-44D0-4B08-892D-32D8CA3C6899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/>
              <a:t>11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F8A2-FDBC-4073-8086-499A26B1D9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13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D11E4C6-F83B-4729-8E94-56337031E470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F4A4D8E1-C5F8-461B-A080-8672DB05CF0B}" type="slidenum">
              <a:rPr lang="en-US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pPr eaLnBrk="0" hangingPunct="0">
                <a:defRPr/>
              </a:pPr>
              <a:t>14</a:t>
            </a:fld>
            <a:endParaRPr lang="en-US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FA310-DFAE-4832-881F-60D192392C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AEFF08-4836-4B6E-B44E-41042A6258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241D2BC-4EE6-41FA-94C8-888D99846BCF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F8A2-FDBC-4073-8086-499A26B1D9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2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FAFF4E-B96A-4FBC-8CF9-3F2172288A2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F3743-C28C-46D6-AF88-6EA5D270AB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2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F3743-C28C-46D6-AF88-6EA5D270AB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32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5C6D4-DD97-4369-91D9-AC8A3F62AD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706E-5399-418F-A6F3-13200D8010E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2A46-9F9B-420B-AF50-583C12A74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3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0ED0-BEFA-4146-9200-4D5CF4585996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DC4C-F0CF-4E9E-9568-CCA889557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6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AEC1-0DB7-4B9A-8EF9-174838A46F11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4E7D-5033-46AE-BF05-6C1CA5337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7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733A98A-0027-4476-A7AE-2279BC882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3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11838" y="6064250"/>
            <a:ext cx="3332162" cy="793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638800" y="6108700"/>
            <a:ext cx="3049588" cy="725488"/>
            <a:chOff x="3552" y="3848"/>
            <a:chExt cx="1921" cy="457"/>
          </a:xfrm>
        </p:grpSpPr>
        <p:sp>
          <p:nvSpPr>
            <p:cNvPr id="6" name="TextBox 18"/>
            <p:cNvSpPr txBox="1">
              <a:spLocks noChangeArrowheads="1"/>
            </p:cNvSpPr>
            <p:nvPr/>
          </p:nvSpPr>
          <p:spPr bwMode="auto">
            <a:xfrm>
              <a:off x="3552" y="3848"/>
              <a:ext cx="12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7" name="Picture 18" descr="water ico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" y="3910"/>
              <a:ext cx="38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water icon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3912"/>
              <a:ext cx="38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water 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" y="392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0" y="974725"/>
            <a:ext cx="9156700" cy="5089525"/>
          </a:xfrm>
          <a:prstGeom prst="rect">
            <a:avLst/>
          </a:prstGeom>
          <a:solidFill>
            <a:srgbClr val="006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6057900"/>
            <a:ext cx="6475413" cy="800100"/>
          </a:xfrm>
          <a:custGeom>
            <a:avLst/>
            <a:gdLst>
              <a:gd name="T0" fmla="*/ 6475413 w 4079"/>
              <a:gd name="T1" fmla="*/ 0 h 502"/>
              <a:gd name="T2" fmla="*/ 6213475 w 4079"/>
              <a:gd name="T3" fmla="*/ 800100 h 502"/>
              <a:gd name="T4" fmla="*/ 0 w 4079"/>
              <a:gd name="T5" fmla="*/ 800100 h 502"/>
              <a:gd name="T6" fmla="*/ 0 w 4079"/>
              <a:gd name="T7" fmla="*/ 0 h 502"/>
              <a:gd name="T8" fmla="*/ 6475413 w 4079"/>
              <a:gd name="T9" fmla="*/ 0 h 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79"/>
              <a:gd name="T16" fmla="*/ 0 h 502"/>
              <a:gd name="T17" fmla="*/ 4079 w 4079"/>
              <a:gd name="T18" fmla="*/ 502 h 5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79" h="502">
                <a:moveTo>
                  <a:pt x="4079" y="0"/>
                </a:moveTo>
                <a:lnTo>
                  <a:pt x="3914" y="502"/>
                </a:lnTo>
                <a:lnTo>
                  <a:pt x="0" y="502"/>
                </a:lnTo>
                <a:lnTo>
                  <a:pt x="0" y="0"/>
                </a:lnTo>
                <a:lnTo>
                  <a:pt x="4079" y="0"/>
                </a:lnTo>
                <a:close/>
              </a:path>
            </a:pathLst>
          </a:custGeom>
          <a:solidFill>
            <a:srgbClr val="0091B3"/>
          </a:solidFill>
          <a:ln>
            <a:noFill/>
          </a:ln>
          <a:effectLst>
            <a:outerShdw dist="38100" dir="899994" sx="85001" sy="85001" algn="br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788194" y="6460332"/>
            <a:ext cx="574675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6" descr="WWAP tri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063625"/>
            <a:ext cx="36322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gr tr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0"/>
            <a:ext cx="246856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27"/>
          <p:cNvSpPr>
            <a:spLocks/>
          </p:cNvSpPr>
          <p:nvPr/>
        </p:nvSpPr>
        <p:spPr bwMode="auto">
          <a:xfrm>
            <a:off x="8126413" y="0"/>
            <a:ext cx="1030287" cy="990600"/>
          </a:xfrm>
          <a:custGeom>
            <a:avLst/>
            <a:gdLst>
              <a:gd name="T0" fmla="*/ 324287 w 610"/>
              <a:gd name="T1" fmla="*/ 0 h 591"/>
              <a:gd name="T2" fmla="*/ 0 w 610"/>
              <a:gd name="T3" fmla="*/ 990600 h 591"/>
              <a:gd name="T4" fmla="*/ 1030287 w 610"/>
              <a:gd name="T5" fmla="*/ 990600 h 591"/>
              <a:gd name="T6" fmla="*/ 1030287 w 610"/>
              <a:gd name="T7" fmla="*/ 0 h 591"/>
              <a:gd name="T8" fmla="*/ 324287 w 610"/>
              <a:gd name="T9" fmla="*/ 0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0"/>
              <a:gd name="T16" fmla="*/ 0 h 591"/>
              <a:gd name="T17" fmla="*/ 610 w 610"/>
              <a:gd name="T18" fmla="*/ 591 h 5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0" h="591">
                <a:moveTo>
                  <a:pt x="192" y="0"/>
                </a:moveTo>
                <a:lnTo>
                  <a:pt x="0" y="591"/>
                </a:lnTo>
                <a:lnTo>
                  <a:pt x="610" y="591"/>
                </a:lnTo>
                <a:lnTo>
                  <a:pt x="610" y="0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50800" dir="2700000" sx="109000" sy="109000" algn="tl" rotWithShape="0">
              <a:srgbClr val="808080">
                <a:alpha val="1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9" name="Title Placeholder 1"/>
          <p:cNvSpPr>
            <a:spLocks noGrp="1"/>
          </p:cNvSpPr>
          <p:nvPr>
            <p:ph type="ctrTitle"/>
          </p:nvPr>
        </p:nvSpPr>
        <p:spPr>
          <a:xfrm>
            <a:off x="4297363" y="1646238"/>
            <a:ext cx="4160837" cy="15795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80" name="Text Placeholder 2"/>
          <p:cNvSpPr>
            <a:spLocks noGrp="1"/>
          </p:cNvSpPr>
          <p:nvPr>
            <p:ph type="subTitle" idx="1"/>
          </p:nvPr>
        </p:nvSpPr>
        <p:spPr>
          <a:xfrm>
            <a:off x="360363" y="371475"/>
            <a:ext cx="6327775" cy="625475"/>
          </a:xfrm>
        </p:spPr>
        <p:txBody>
          <a:bodyPr/>
          <a:lstStyle>
            <a:lvl1pPr marL="0" indent="0">
              <a:buFont typeface="Arial" charset="0"/>
              <a:buNone/>
              <a:defRPr b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E241-B66F-4F91-80DB-020D3330A2EB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203C-8599-448E-9646-A58F4D0B9E6F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5300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9F51-A528-4511-822C-4D466F4EC36C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2EBD-4F6C-48FC-B606-553C022B1B37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5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F367-BC97-4D21-BB49-6D6B38F3D8D9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92C5-7879-4BD7-9C1F-5444E6313765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5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8588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8588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2D03-D2F6-459F-B59D-26661F381D75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EF80-FBAC-4C8F-A1D0-92809FE1B9EC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9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C801-1DEB-4A71-8950-6200ABF39646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E52F-0ED4-4533-9423-F45736284088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90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94BB-C55E-40AE-95F0-6556320DFB0D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324A-CDEE-4500-9CE0-EA1D3F8B6D06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72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F881-A3A3-421C-9B31-EE5E7389D406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C916-E7F2-42A3-B8F4-8C215B78A0C3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4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1EBD-6128-4DED-A79A-E9E15B3F8174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F3F5-B962-4A1D-9B79-D95E907EE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4065-2117-49A8-8E26-B3FB6D1CBE9B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F64E-F14A-45F5-B814-817EFC0A3BA0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30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7F55-2978-4C72-9E6F-C9F483803BE0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0436-7679-4164-A681-29F4B1FD9214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5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2BAB-C1AA-4038-950C-7EE57CB4A882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7961-9CC7-436E-A853-B9B516E42DEA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4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6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6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4CEE-C57C-4776-9D68-65488B8E87FA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7842-1F27-448E-999D-635DC6E40055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53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CE90-A9FA-4706-9CBC-539B6350A2FD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0B9E-CE3E-4BE5-98C0-A3A9946CEF86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03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A671-AFC4-4850-8E1F-C1506315DA5D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67D1-DBA6-4548-89B0-143D1831C830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52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D9A6-6EA2-4FB3-83B1-B89D7E971C07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21A5-D3EA-4798-A382-ADEBF241285A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01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F51B5-BDAA-4904-A9EA-A8324D7343F6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6393-FD48-4824-A0B8-40E79AE63C6D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72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5AE2-D1BD-4E80-905C-FE87DB637867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677D-8D4A-4AEF-84CC-FEF1D377A42E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91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96CF-1B96-4E20-8765-73A58770C8AF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74B7-F786-41BE-80FD-9059FFD6083D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405-D9C9-4EEA-A1EB-7D93B380B41D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4C3E-688A-48E1-8930-AFE9E3803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7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E0404-A02E-48A9-A9A7-48FB74442EFA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9C98-6D98-4F4A-9281-91BD038EA5F5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53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F0BA3-071D-41F4-BC4A-BF610053524F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7287-040C-4282-85B1-C09A1AEF309C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3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2216-9536-4153-B3F0-138A9758CF92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F87F-ACBE-4649-B1C7-538BAD0C2964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70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1A6E-DE48-467B-B6D9-F20DD12CF775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65E3-A3DA-4B8B-BFA6-63C4929128E1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54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BAEF-BA9B-42D1-9771-EE112AFAA893}" type="datetime1">
              <a:rPr lang="en-US">
                <a:solidFill>
                  <a:srgbClr val="EEECE1"/>
                </a:solidFill>
              </a:rPr>
              <a:pPr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ED354-0358-4C7D-BD21-E15CE7E67734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5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7CDE-B886-4F5F-88D8-F223759E3866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AE3C-103D-4AA6-8F89-01DB156F7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5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9751A-5BDB-4E01-85DE-ECFBA9F14A92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B3DA-F4A9-4A56-AF86-48A7FC898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95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EED3-D20C-4988-9172-0D670A50DBE8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BC5B-335F-4337-8B36-CAAC45272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19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755B-AC48-462C-B042-26FCE8127E24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3B31-F3CB-47F9-B4AA-A3A853C5F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2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E528-F0F2-4160-A80F-C08C30CCC33B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82D2-7AEF-4FEE-B9FB-2E29B87E1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C03E-BF2C-4FD5-BD7C-EA29FE4DCD65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70A5-3E0A-437D-B2A6-0FCA6933A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31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BA08-A5FF-4809-9735-DB985DF03016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2345-5EED-43AC-8807-9031BC3A8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42BD-15D8-46F9-B77C-CEDB551358AD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80E4-B1D6-41E3-A009-68477B9F4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F6ED-76AF-4808-B521-BA7C9B80590D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98A6-17EF-42D8-9391-DF635DC88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98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492F-79C4-474E-86C7-F625475F2E1A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B47F-1153-4BAE-85F4-813E9AE19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1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FB70-A94E-4979-A6FA-BFD48BDE489D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9796-1811-44BC-BDDC-AADB60E75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3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C967-BA29-4D0C-A5F5-D106FAFF2D83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7566-FA90-4E02-9F35-E07175F3E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27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F8A3AEE-0737-46E3-A3B1-10D21CCF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12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10B8-009D-45A3-812C-AE0ED1222DDB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BE2D-3B46-4620-A2D6-F49675999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9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1E17-9B71-40F4-8791-0D395CAAEF95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2B08-0B18-4D03-80E4-B7DF7F733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1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44F3-180B-4CFD-AE2A-6A85ECAB3C1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4F3B-63C7-4F81-93ED-9F94A9F9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6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3CE4-FCF5-46AB-9EF5-5508466EFCD4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5C7D-A179-45F4-945A-E3E931BF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3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CCB7-272A-46A8-AB08-B68EF714BE12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13D7-2FCC-48DC-9828-83C5E535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5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92ED-0FFE-465C-914E-7E49BDDB76C3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49E9-3BCB-4B24-A45C-90657AAD9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6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AD20-88E7-46C9-BA57-2B8E28DBF17A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237F-D142-462C-A658-43B973D68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4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97DE-7E4B-429C-A054-5EEC8A902C7B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3AB6-828E-413D-AEF3-8804F837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69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883F-74DA-48D9-840F-72A228DB6C9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233F-1374-4CFE-A05D-8F7622898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8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D2F6-D846-4F53-B099-6DA4D9C7597F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0EA6-ECE1-446D-A716-D5996845E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2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9A00-8AF1-4E2F-95A3-17B635E4EE6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3AB1-B05E-41A4-8D9D-627231B82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2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7D7C-425C-45D0-9B67-4B03DB8C85C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E929-2976-4928-AE99-BCF7D2958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F89C-A2B0-4A6A-95F7-729F291C125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1108-46D5-43D7-A8AD-C9E7ACDE5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AA5E-93A0-4C27-8465-F21D00BE7201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6581-348C-4796-8ECB-520BE0F44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004E-CA08-4135-92F9-5ED1F1953E0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4EE0-E28B-4A4C-899E-F05095D0D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8140-B2BF-4351-87EE-81D015A57B6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5930-98FF-4D1D-85EE-020AE64E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t="-1000" r="-1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92AD42-0BE1-4D59-B31E-F9443C37D8D5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9BD08-2DFF-4AA8-9C78-679F88917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2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6"/>
          <p:cNvSpPr>
            <a:spLocks/>
          </p:cNvSpPr>
          <p:nvPr/>
        </p:nvSpPr>
        <p:spPr bwMode="auto">
          <a:xfrm>
            <a:off x="0" y="6064250"/>
            <a:ext cx="6475413" cy="800100"/>
          </a:xfrm>
          <a:custGeom>
            <a:avLst/>
            <a:gdLst>
              <a:gd name="T0" fmla="*/ 6475413 w 4079"/>
              <a:gd name="T1" fmla="*/ 0 h 502"/>
              <a:gd name="T2" fmla="*/ 6213475 w 4079"/>
              <a:gd name="T3" fmla="*/ 800100 h 502"/>
              <a:gd name="T4" fmla="*/ 0 w 4079"/>
              <a:gd name="T5" fmla="*/ 800100 h 502"/>
              <a:gd name="T6" fmla="*/ 0 w 4079"/>
              <a:gd name="T7" fmla="*/ 0 h 502"/>
              <a:gd name="T8" fmla="*/ 6475413 w 4079"/>
              <a:gd name="T9" fmla="*/ 0 h 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79"/>
              <a:gd name="T16" fmla="*/ 0 h 502"/>
              <a:gd name="T17" fmla="*/ 4079 w 4079"/>
              <a:gd name="T18" fmla="*/ 502 h 5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79" h="502">
                <a:moveTo>
                  <a:pt x="4079" y="0"/>
                </a:moveTo>
                <a:lnTo>
                  <a:pt x="3914" y="502"/>
                </a:lnTo>
                <a:lnTo>
                  <a:pt x="0" y="502"/>
                </a:lnTo>
                <a:lnTo>
                  <a:pt x="0" y="0"/>
                </a:lnTo>
                <a:lnTo>
                  <a:pt x="4079" y="0"/>
                </a:lnTo>
                <a:close/>
              </a:path>
            </a:pathLst>
          </a:custGeom>
          <a:solidFill>
            <a:srgbClr val="0091B3"/>
          </a:solidFill>
          <a:ln>
            <a:noFill/>
          </a:ln>
          <a:effectLst>
            <a:outerShdw dist="38100" dir="899994" sx="85001" sy="85001" algn="br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985838"/>
            <a:ext cx="10239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788194" y="6460332"/>
            <a:ext cx="574675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0323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 here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98588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0175" y="6365875"/>
            <a:ext cx="9445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E7AF3-48E7-4AC8-AD22-26D65F0B6E47}" type="datetime1">
              <a:rPr lang="en-US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9/13/2011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563" y="6365875"/>
            <a:ext cx="4657725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575" y="6057900"/>
            <a:ext cx="94456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 b="1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FB7AE-6676-4056-8008-F2495C29D244}" type="slidenum">
              <a:rPr lang="en-US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1034" name="Picture 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6064250"/>
            <a:ext cx="2549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gr trn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0"/>
            <a:ext cx="246856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/>
          </p:cNvSpPr>
          <p:nvPr/>
        </p:nvSpPr>
        <p:spPr bwMode="auto">
          <a:xfrm>
            <a:off x="8126413" y="0"/>
            <a:ext cx="1030287" cy="9906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591"/>
              </a:cxn>
              <a:cxn ang="0">
                <a:pos x="610" y="591"/>
              </a:cxn>
              <a:cxn ang="0">
                <a:pos x="610" y="0"/>
              </a:cxn>
              <a:cxn ang="0">
                <a:pos x="192" y="0"/>
              </a:cxn>
            </a:cxnLst>
            <a:rect l="0" t="0" r="r" b="b"/>
            <a:pathLst>
              <a:path w="610" h="591">
                <a:moveTo>
                  <a:pt x="192" y="0"/>
                </a:moveTo>
                <a:lnTo>
                  <a:pt x="0" y="591"/>
                </a:lnTo>
                <a:lnTo>
                  <a:pt x="610" y="591"/>
                </a:lnTo>
                <a:lnTo>
                  <a:pt x="610" y="0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9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1600" b="1">
          <a:solidFill>
            <a:schemeClr val="tx2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00">
          <a:solidFill>
            <a:schemeClr val="tx1"/>
          </a:solidFill>
          <a:latin typeface="+mn-lt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>
          <a:solidFill>
            <a:schemeClr val="tx1"/>
          </a:solidFill>
          <a:latin typeface="+mn-lt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>
          <a:solidFill>
            <a:schemeClr val="tx1"/>
          </a:solidFill>
          <a:latin typeface="+mn-lt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>
          <a:solidFill>
            <a:schemeClr val="tx1"/>
          </a:solidFill>
          <a:latin typeface="+mn-lt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4"/>
          <p:cNvSpPr txBox="1">
            <a:spLocks noChangeArrowheads="1"/>
          </p:cNvSpPr>
          <p:nvPr/>
        </p:nvSpPr>
        <p:spPr bwMode="auto">
          <a:xfrm>
            <a:off x="-12700" y="0"/>
            <a:ext cx="9156700" cy="6864350"/>
          </a:xfrm>
          <a:prstGeom prst="rect">
            <a:avLst/>
          </a:prstGeom>
          <a:solidFill>
            <a:srgbClr val="006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3" name="Freeform 6"/>
          <p:cNvSpPr>
            <a:spLocks/>
          </p:cNvSpPr>
          <p:nvPr/>
        </p:nvSpPr>
        <p:spPr bwMode="auto">
          <a:xfrm>
            <a:off x="0" y="6064250"/>
            <a:ext cx="6475413" cy="800100"/>
          </a:xfrm>
          <a:custGeom>
            <a:avLst/>
            <a:gdLst>
              <a:gd name="T0" fmla="*/ 6475413 w 4079"/>
              <a:gd name="T1" fmla="*/ 0 h 502"/>
              <a:gd name="T2" fmla="*/ 6213475 w 4079"/>
              <a:gd name="T3" fmla="*/ 800100 h 502"/>
              <a:gd name="T4" fmla="*/ 0 w 4079"/>
              <a:gd name="T5" fmla="*/ 800100 h 502"/>
              <a:gd name="T6" fmla="*/ 0 w 4079"/>
              <a:gd name="T7" fmla="*/ 0 h 502"/>
              <a:gd name="T8" fmla="*/ 6475413 w 4079"/>
              <a:gd name="T9" fmla="*/ 0 h 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79"/>
              <a:gd name="T16" fmla="*/ 0 h 502"/>
              <a:gd name="T17" fmla="*/ 4079 w 4079"/>
              <a:gd name="T18" fmla="*/ 502 h 5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79" h="502">
                <a:moveTo>
                  <a:pt x="4079" y="0"/>
                </a:moveTo>
                <a:lnTo>
                  <a:pt x="3914" y="502"/>
                </a:lnTo>
                <a:lnTo>
                  <a:pt x="0" y="502"/>
                </a:lnTo>
                <a:lnTo>
                  <a:pt x="0" y="0"/>
                </a:lnTo>
                <a:lnTo>
                  <a:pt x="4079" y="0"/>
                </a:lnTo>
                <a:close/>
              </a:path>
            </a:pathLst>
          </a:custGeom>
          <a:solidFill>
            <a:srgbClr val="0091B3"/>
          </a:solidFill>
          <a:ln>
            <a:noFill/>
          </a:ln>
          <a:effectLst>
            <a:outerShdw dist="38100" dir="899994" sx="85001" sy="85001" algn="br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5124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788194" y="6460332"/>
            <a:ext cx="574675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0323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 here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0175" y="6365875"/>
            <a:ext cx="9445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0E2FB-E585-4807-ABA3-3A7CF0DC61F7}" type="datetime1">
              <a:rPr lang="en-US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9/13/2011</a:t>
            </a:fld>
            <a:r>
              <a:rPr lang="en-US">
                <a:solidFill>
                  <a:srgbClr val="EEECE1"/>
                </a:solidFill>
              </a:rPr>
              <a:t/>
            </a:r>
            <a:br>
              <a:rPr lang="en-US">
                <a:solidFill>
                  <a:srgbClr val="EEECE1"/>
                </a:solidFill>
              </a:rPr>
            </a:br>
            <a:endParaRPr lang="en-US">
              <a:solidFill>
                <a:srgbClr val="EEECE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563" y="6365875"/>
            <a:ext cx="4657725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EEECE1"/>
                </a:solidFill>
              </a:rPr>
              <a:t>The United Nations World Water Assessment Programme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575" y="6057900"/>
            <a:ext cx="94456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 b="1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A1EFC-3B0F-43AD-988E-A44764CB30B8}" type="slidenum">
              <a:rPr lang="en-US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5129" name="Picture 9" descr="sm shadow dkes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946150"/>
            <a:ext cx="10874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/>
          </p:cNvSpPr>
          <p:nvPr/>
        </p:nvSpPr>
        <p:spPr bwMode="auto">
          <a:xfrm>
            <a:off x="8126413" y="0"/>
            <a:ext cx="1030287" cy="9906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591"/>
              </a:cxn>
              <a:cxn ang="0">
                <a:pos x="610" y="591"/>
              </a:cxn>
              <a:cxn ang="0">
                <a:pos x="610" y="0"/>
              </a:cxn>
              <a:cxn ang="0">
                <a:pos x="192" y="0"/>
              </a:cxn>
            </a:cxnLst>
            <a:rect l="0" t="0" r="r" b="b"/>
            <a:pathLst>
              <a:path w="610" h="591">
                <a:moveTo>
                  <a:pt x="192" y="0"/>
                </a:moveTo>
                <a:lnTo>
                  <a:pt x="0" y="591"/>
                </a:lnTo>
                <a:lnTo>
                  <a:pt x="610" y="591"/>
                </a:lnTo>
                <a:lnTo>
                  <a:pt x="610" y="0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7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t="-1000" r="-1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813B8C-09E5-457E-ACC2-D0FC26D5B458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F88BA-F4F6-45A5-AAF8-60229A70A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1000" r="-1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90F961-B5CF-4095-8BEA-BF2286779ADF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E2CB89-7F49-4BAB-99E6-A6B455C0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ofthefutur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0782" r="2344" b="296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75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/>
          </p:cNvSpPr>
          <p:nvPr/>
        </p:nvSpPr>
        <p:spPr bwMode="auto">
          <a:xfrm>
            <a:off x="685800" y="152400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5400" dirty="0" smtClean="0"/>
              <a:t>15 Global </a:t>
            </a:r>
            <a:r>
              <a:rPr lang="en-US" sz="5400" dirty="0"/>
              <a:t>Challenges</a:t>
            </a:r>
          </a:p>
        </p:txBody>
      </p:sp>
      <p:pic>
        <p:nvPicPr>
          <p:cNvPr id="36867" name="Picture 5" descr="15G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2484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xfrm>
            <a:off x="381000" y="5943600"/>
            <a:ext cx="8534400" cy="71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#1 </a:t>
            </a:r>
            <a:r>
              <a:rPr lang="en-CA" sz="2400" b="1" dirty="0">
                <a:solidFill>
                  <a:schemeClr val="accent6">
                    <a:lumMod val="50000"/>
                  </a:schemeClr>
                </a:solidFill>
              </a:rPr>
              <a:t>is </a:t>
            </a:r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en-CA" sz="2400" b="1" dirty="0">
                <a:solidFill>
                  <a:schemeClr val="accent6">
                    <a:lumMod val="50000"/>
                  </a:schemeClr>
                </a:solidFill>
              </a:rPr>
              <a:t>more important than </a:t>
            </a:r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#15. This global agenda is a system: improving any improves others; reducing any reduces the others</a:t>
            </a:r>
          </a:p>
        </p:txBody>
      </p:sp>
    </p:spTree>
    <p:extLst>
      <p:ext uri="{BB962C8B-B14F-4D97-AF65-F5344CB8AC3E}">
        <p14:creationId xmlns:p14="http://schemas.microsoft.com/office/powerpoint/2010/main" val="20053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lobe Graphic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966788"/>
            <a:ext cx="5630863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30575" y="762000"/>
            <a:ext cx="3146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sustainable development be achieved for all while addressing global climate change?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92450" y="855663"/>
            <a:ext cx="336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433888" y="1343025"/>
            <a:ext cx="3119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everyone have sufficient clean water without conflict?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286250" y="1308100"/>
            <a:ext cx="390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2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294313" y="1828800"/>
            <a:ext cx="32178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population growth and resources be brought into balance?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113338" y="1792288"/>
            <a:ext cx="4016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3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980113" y="2300288"/>
            <a:ext cx="28178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genuine democracy emerge from authoritarian regimes?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822950" y="2259013"/>
            <a:ext cx="4095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4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256338" y="2932113"/>
            <a:ext cx="25193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policymaking be made more sensitive to global long-term perspectives?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6075363" y="2911475"/>
            <a:ext cx="368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5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151563" y="3722688"/>
            <a:ext cx="2654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the global convergence of information and communications technologies work for everyone?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5984875" y="3692525"/>
            <a:ext cx="352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6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5853113" y="4654550"/>
            <a:ext cx="27844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ethical market economies be encouraged to help reduce the gap between rich and poor?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667375" y="4614863"/>
            <a:ext cx="379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7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4927600" y="5416550"/>
            <a:ext cx="29146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the threat of new and reemerging diseases and immune microorganisms be reduced? 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4789488" y="5368925"/>
            <a:ext cx="396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8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3255963" y="6043613"/>
            <a:ext cx="32448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the capacity to decide be improved as the nature of work and institutions change?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084513" y="6064250"/>
            <a:ext cx="441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9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1728788" y="5281613"/>
            <a:ext cx="30353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shared values and new security strategies reduce ethnic conflicts, terrorism, and the use of weapons of mass destruction?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1550988" y="5287963"/>
            <a:ext cx="3317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10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985838" y="4649788"/>
            <a:ext cx="24336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the changing status of women improve the human condition?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773113" y="4638675"/>
            <a:ext cx="355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11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565150" y="3744913"/>
            <a:ext cx="26273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transnational organized crime networks be stopped from becoming more powerful and sophisticated global enterprises?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341313" y="3733800"/>
            <a:ext cx="3667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12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631825" y="3141663"/>
            <a:ext cx="2451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growing energy demands be met safely and efficiently?</a:t>
            </a: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392113" y="3116263"/>
            <a:ext cx="3905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13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757238" y="2368550"/>
            <a:ext cx="26749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scientific and technological breakthroughs be accelerated to improve the human condition?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588963" y="2327275"/>
            <a:ext cx="350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14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1584325" y="1736725"/>
            <a:ext cx="29559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ethical considerations become more routinely incorporated into global decisions?</a:t>
            </a: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1389063" y="1708150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EEECE1"/>
                </a:solidFill>
                <a:ea typeface="MS PGothic" pitchFamily="34" charset="-128"/>
              </a:rPr>
              <a:t>15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2514600" y="709613"/>
            <a:ext cx="44973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sustainable development be achieved for all while addressing global climate change?</a:t>
            </a: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4122738" y="1284288"/>
            <a:ext cx="3808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everyone have sufficient clean water without conflict?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5264150" y="1798638"/>
            <a:ext cx="3879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population growth and resources be brought into balance?</a:t>
            </a: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5707063" y="2257425"/>
            <a:ext cx="3168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genuine democracy emerge from authoritarian regimes?</a:t>
            </a: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6056313" y="2859088"/>
            <a:ext cx="27860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policymaking be made more sensitive to global long-term perspectives?</a:t>
            </a: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5854700" y="3663950"/>
            <a:ext cx="30940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the global convergence of information and communications technologies work for everyone?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5710238" y="4583113"/>
            <a:ext cx="30654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ethical market economies be encouraged to help reduce the gap between rich and poor?</a:t>
            </a: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4730750" y="5373688"/>
            <a:ext cx="3689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the threat of new and reemerging diseases and immune microorganisms be reduced? </a:t>
            </a: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3000375" y="5957888"/>
            <a:ext cx="38211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the capacity to decide be improved as the nature of work and institutions change?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1387475" y="5167313"/>
            <a:ext cx="36401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shared values and new security strategies reduce ethnic conflicts, terrorism, and the use of weapons of mass destruction?</a:t>
            </a:r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788988" y="4562475"/>
            <a:ext cx="28686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the changing status of women improve the human condition?</a:t>
            </a: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320675" y="3068638"/>
            <a:ext cx="29289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growing energy demands be met safely and efficiently?</a:t>
            </a: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460375" y="2266950"/>
            <a:ext cx="3435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scientific and technological breakthroughs be accelerated to improve the human condition?</a:t>
            </a:r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1230313" y="1663700"/>
            <a:ext cx="37449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ethical considerations become more routinely incorporated into global decisions?</a:t>
            </a:r>
          </a:p>
        </p:txBody>
      </p:sp>
      <p:pic>
        <p:nvPicPr>
          <p:cNvPr id="60464" name="Picture 48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5638" y="236220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5" name="Picture 49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338" y="24701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6" name="Picture 50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438" y="27749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7" name="Picture 51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4838" y="32575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8" name="Picture 52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338" y="381000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9" name="Picture 53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3238" y="43243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0" name="Picture 54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3988" y="47180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1" name="Picture 55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988" y="494030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2" name="Picture 56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6238" y="49339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3" name="Picture 57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38" y="472440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4" name="Picture 58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6288" y="43116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5" name="Picture 59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538" y="38036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6" name="Picture 60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1038" y="32702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7" name="Picture 61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738" y="27876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8" name="Picture 62" descr="YellowD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4138" y="24828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79" name="Text Box 63"/>
          <p:cNvSpPr txBox="1">
            <a:spLocks noChangeArrowheads="1"/>
          </p:cNvSpPr>
          <p:nvPr/>
        </p:nvSpPr>
        <p:spPr bwMode="auto">
          <a:xfrm>
            <a:off x="134938" y="3557588"/>
            <a:ext cx="32607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How can transnational organized crime networks be stopped from becoming more powerful and sophisticated global enterprises?</a:t>
            </a:r>
          </a:p>
        </p:txBody>
      </p:sp>
      <p:sp>
        <p:nvSpPr>
          <p:cNvPr id="18495" name="Rectangle 82"/>
          <p:cNvSpPr>
            <a:spLocks noChangeArrowheads="1"/>
          </p:cNvSpPr>
          <p:nvPr/>
        </p:nvSpPr>
        <p:spPr bwMode="auto">
          <a:xfrm>
            <a:off x="0" y="152400"/>
            <a:ext cx="725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ea typeface="MS PGothic" pitchFamily="34" charset="-128"/>
              </a:rPr>
              <a:t>15 Global Challenges–the Agenda today</a:t>
            </a:r>
          </a:p>
        </p:txBody>
      </p:sp>
    </p:spTree>
    <p:extLst>
      <p:ext uri="{BB962C8B-B14F-4D97-AF65-F5344CB8AC3E}">
        <p14:creationId xmlns:p14="http://schemas.microsoft.com/office/powerpoint/2010/main" val="14879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04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169 L -0.00035 -0.00023 " pathEditMode="fixed" ptsTypes="AA">
                                      <p:cBhvr>
                                        <p:cTn id="26" dur="5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-0.04467 L 0.00018 -0.0002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22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706 L 0.00122 -0.00023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60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3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-0.08079 L 0.00018 0.00023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41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7546 L 0.00017 0.00093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38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-0.05649 L 5E-6 0.00162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60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29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03078 L -0.00104 0.0013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60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16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0.00231 L -0.00035 -0.00047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0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03009 L -0.00087 -0.00069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1 0.05949 L -2.77778E-6 0.00092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60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290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075 L -0.00035 0.00093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370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7593 L -0.00087 -0.0004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380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0.06991 L -0.00034 -0.0004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350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4398 L 0.00017 -0.0004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2200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  <p:bldP spid="60421" grpId="0"/>
      <p:bldP spid="60422" grpId="0"/>
      <p:bldP spid="60423" grpId="0"/>
      <p:bldP spid="60424" grpId="0"/>
      <p:bldP spid="60425" grpId="0"/>
      <p:bldP spid="60426" grpId="0"/>
      <p:bldP spid="60427" grpId="0"/>
      <p:bldP spid="60428" grpId="0"/>
      <p:bldP spid="60429" grpId="0"/>
      <p:bldP spid="60430" grpId="0"/>
      <p:bldP spid="60431" grpId="0"/>
      <p:bldP spid="60432" grpId="0"/>
      <p:bldP spid="60433" grpId="0"/>
      <p:bldP spid="60434" grpId="0"/>
      <p:bldP spid="60435" grpId="0"/>
      <p:bldP spid="60436" grpId="0"/>
      <p:bldP spid="60437" grpId="0"/>
      <p:bldP spid="60438" grpId="0"/>
      <p:bldP spid="60439" grpId="0"/>
      <p:bldP spid="60440" grpId="0"/>
      <p:bldP spid="60441" grpId="0"/>
      <p:bldP spid="60442" grpId="0"/>
      <p:bldP spid="60443" grpId="0"/>
      <p:bldP spid="60444" grpId="0"/>
      <p:bldP spid="60445" grpId="0"/>
      <p:bldP spid="60446" grpId="0"/>
      <p:bldP spid="60447" grpId="0"/>
      <p:bldP spid="60448" grpId="0"/>
      <p:bldP spid="60450" grpId="0"/>
      <p:bldP spid="60450" grpId="1"/>
      <p:bldP spid="60451" grpId="0"/>
      <p:bldP spid="60451" grpId="1"/>
      <p:bldP spid="60452" grpId="0"/>
      <p:bldP spid="60452" grpId="1"/>
      <p:bldP spid="60453" grpId="0"/>
      <p:bldP spid="60453" grpId="1"/>
      <p:bldP spid="60454" grpId="0"/>
      <p:bldP spid="60454" grpId="1"/>
      <p:bldP spid="60455" grpId="0"/>
      <p:bldP spid="60455" grpId="1"/>
      <p:bldP spid="60456" grpId="0"/>
      <p:bldP spid="60456" grpId="1"/>
      <p:bldP spid="60457" grpId="0"/>
      <p:bldP spid="60457" grpId="1"/>
      <p:bldP spid="60458" grpId="0"/>
      <p:bldP spid="60458" grpId="1"/>
      <p:bldP spid="60459" grpId="0"/>
      <p:bldP spid="60459" grpId="1"/>
      <p:bldP spid="60460" grpId="0"/>
      <p:bldP spid="60460" grpId="1"/>
      <p:bldP spid="60461" grpId="0"/>
      <p:bldP spid="60461" grpId="1"/>
      <p:bldP spid="60462" grpId="0"/>
      <p:bldP spid="60462" grpId="1"/>
      <p:bldP spid="60463" grpId="0"/>
      <p:bldP spid="60463" grpId="1"/>
      <p:bldP spid="60479" grpId="0"/>
      <p:bldP spid="604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5715000" cy="685800"/>
          </a:xfrm>
        </p:spPr>
        <p:txBody>
          <a:bodyPr/>
          <a:lstStyle/>
          <a:p>
            <a:r>
              <a:rPr lang="en-US" dirty="0" smtClean="0"/>
              <a:t>Prices are going up…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461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0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391400" cy="762000"/>
          </a:xfrm>
        </p:spPr>
        <p:txBody>
          <a:bodyPr/>
          <a:lstStyle/>
          <a:p>
            <a:pPr algn="l"/>
            <a:r>
              <a:rPr lang="en-US" sz="3600" b="1" smtClean="0"/>
              <a:t>High Food Prices – Long-Term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562600"/>
          </a:xfrm>
        </p:spPr>
        <p:txBody>
          <a:bodyPr/>
          <a:lstStyle/>
          <a:p>
            <a:r>
              <a:rPr lang="en-CA" sz="2400" dirty="0" smtClean="0"/>
              <a:t>population growth</a:t>
            </a:r>
          </a:p>
          <a:p>
            <a:r>
              <a:rPr lang="en-CA" sz="2400" dirty="0" smtClean="0"/>
              <a:t>rising affluence especially India &amp; China</a:t>
            </a:r>
          </a:p>
          <a:p>
            <a:r>
              <a:rPr lang="en-CA" sz="2400" dirty="0" smtClean="0"/>
              <a:t>diversion of corn for biofuels</a:t>
            </a:r>
          </a:p>
          <a:p>
            <a:r>
              <a:rPr lang="en-CA" sz="2400" dirty="0" smtClean="0"/>
              <a:t>soil erosion</a:t>
            </a:r>
          </a:p>
          <a:p>
            <a:r>
              <a:rPr lang="en-CA" sz="2400" dirty="0" smtClean="0"/>
              <a:t>aquifer depletion</a:t>
            </a:r>
          </a:p>
          <a:p>
            <a:r>
              <a:rPr lang="en-CA" sz="2400" dirty="0" smtClean="0"/>
              <a:t>the loss of cropland</a:t>
            </a:r>
          </a:p>
          <a:p>
            <a:r>
              <a:rPr lang="en-CA" sz="2400" dirty="0" smtClean="0"/>
              <a:t>falling water tables and water pollution</a:t>
            </a:r>
          </a:p>
          <a:p>
            <a:r>
              <a:rPr lang="en-CA" sz="2400" dirty="0" smtClean="0"/>
              <a:t>Increasing fertilizer costs (high oil prices) </a:t>
            </a:r>
          </a:p>
          <a:p>
            <a:r>
              <a:rPr lang="en-CA" sz="2400" dirty="0" smtClean="0"/>
              <a:t>Market speculation </a:t>
            </a:r>
          </a:p>
        </p:txBody>
      </p:sp>
      <p:sp>
        <p:nvSpPr>
          <p:cNvPr id="31748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14800" cy="5715000"/>
          </a:xfrm>
        </p:spPr>
        <p:txBody>
          <a:bodyPr/>
          <a:lstStyle/>
          <a:p>
            <a:r>
              <a:rPr lang="en-CA" sz="2400" dirty="0" smtClean="0"/>
              <a:t>diversion of water from rural to urban</a:t>
            </a:r>
          </a:p>
          <a:p>
            <a:r>
              <a:rPr lang="en-CA" sz="2400" dirty="0" smtClean="0"/>
              <a:t>Increasing meat consumption</a:t>
            </a:r>
          </a:p>
          <a:p>
            <a:r>
              <a:rPr lang="en-US" sz="2400" dirty="0" smtClean="0"/>
              <a:t>global food reserves at 25-year lows</a:t>
            </a:r>
            <a:endParaRPr lang="en-CA" sz="2400" dirty="0" smtClean="0"/>
          </a:p>
          <a:p>
            <a:r>
              <a:rPr lang="en-CA" sz="2400" dirty="0" smtClean="0"/>
              <a:t>climate change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Increasing droughts 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Increasing flooding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Melting mountain glaciers reducing water flows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And eventually saltwater invading crop lands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8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0" y="2133600"/>
            <a:ext cx="167640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39 Chapters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1,300 pages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Largest collection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Internationally peer-reviewed methods to explore the future ever assembled in one source </a:t>
            </a:r>
          </a:p>
        </p:txBody>
      </p:sp>
      <p:pic>
        <p:nvPicPr>
          <p:cNvPr id="4" name="Picture 2" descr="C:\Users\Jerry Glenn\AppData\Local\Microsoft\Windows\Temporary Internet Files\Content.Outlook\HN1GQLOI\FRM-V3-new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582"/>
            <a:ext cx="7467600" cy="70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0782" r="2344" b="296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545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5486400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sz="5200" b="1" dirty="0" smtClean="0">
                <a:solidFill>
                  <a:schemeClr val="accent1"/>
                </a:solidFill>
              </a:rPr>
              <a:t>For further information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sz="4000" dirty="0" smtClean="0"/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dirty="0" smtClean="0"/>
              <a:t>Jerome C. Glenn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sz="3400" b="1" dirty="0" smtClean="0"/>
              <a:t>The Millennium Project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4421 Garrison Street, NW,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Washington, D.C. 20016 USA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+1-202-686-5179 phone/fax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JGLENN@IGC.ORG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3"/>
              </a:rPr>
              <a:t>www.StateoftheFuture.org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896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spc="-160" baseline="24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+mn-cs"/>
              </a:rPr>
              <a:t>40 Millennium Project Nodes... </a:t>
            </a:r>
            <a:r>
              <a:rPr lang="en-US" sz="3600" i="1" spc="-160" baseline="24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+mn-cs"/>
              </a:rPr>
              <a:t/>
            </a:r>
            <a:br>
              <a:rPr lang="en-US" sz="3600" i="1" spc="-160" baseline="24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+mn-cs"/>
              </a:rPr>
            </a:br>
            <a:r>
              <a:rPr lang="en-US" sz="3200" i="1" spc="-180" baseline="24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+mn-cs"/>
              </a:rPr>
              <a:t>are groups of experts and institutions that connect global and local views in: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6350" eaLnBrk="0" hangingPunct="0">
              <a:spcBef>
                <a:spcPct val="20000"/>
              </a:spcBef>
              <a:buFont typeface="Tahoma" pitchFamily="34" charset="0"/>
              <a:buNone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Nodes identify participants, translate questionnaires and reports, and conduct interviews, special research, workshops, symposiums, and advanced training.</a:t>
            </a:r>
          </a:p>
        </p:txBody>
      </p:sp>
      <p:pic>
        <p:nvPicPr>
          <p:cNvPr id="24580" name="Picture 4" descr="NodesMa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8488"/>
            <a:ext cx="91440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3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396"/>
            <a:ext cx="10363200" cy="7783513"/>
          </a:xfrm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An overview of the human condition and prospects for the future … picking 3,000 minds around the word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5338354" y="1066800"/>
            <a:ext cx="3810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The Millennium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Project’s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15th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Anniversary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Annual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Report Card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on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the Future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Global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Challenges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State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of the Future Index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Egypt 2020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Future Arts/Media 2020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Latin America 2030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Environmental Security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Other Futures Research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Plus 8,000-page CD</a:t>
            </a:r>
          </a:p>
        </p:txBody>
      </p:sp>
      <p:pic>
        <p:nvPicPr>
          <p:cNvPr id="17410" name="Picture 1" descr="MauricioTeranPinell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7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543800" cy="914400"/>
          </a:xfrm>
        </p:spPr>
        <p:txBody>
          <a:bodyPr/>
          <a:lstStyle/>
          <a:p>
            <a:r>
              <a:rPr lang="en-US" dirty="0" smtClean="0"/>
              <a:t>World Report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Where we are winning</a:t>
            </a:r>
          </a:p>
          <a:p>
            <a:r>
              <a:rPr lang="en-US" sz="1400" dirty="0" smtClean="0"/>
              <a:t>Improved </a:t>
            </a:r>
            <a:r>
              <a:rPr lang="en-US" sz="1400" dirty="0"/>
              <a:t>water source (% of population </a:t>
            </a:r>
            <a:r>
              <a:rPr lang="en-US" sz="1400" dirty="0" smtClean="0"/>
              <a:t>access</a:t>
            </a:r>
            <a:r>
              <a:rPr lang="en-US" sz="1400" dirty="0"/>
              <a:t>)</a:t>
            </a:r>
          </a:p>
          <a:p>
            <a:r>
              <a:rPr lang="en-US" sz="1400" dirty="0" smtClean="0"/>
              <a:t>Literacy </a:t>
            </a:r>
            <a:r>
              <a:rPr lang="en-US" sz="1400" dirty="0"/>
              <a:t>rate, adult total (% of people ages </a:t>
            </a:r>
            <a:r>
              <a:rPr lang="en-US" sz="1400" dirty="0" smtClean="0"/>
              <a:t>15+</a:t>
            </a:r>
            <a:endParaRPr lang="en-US" sz="1400" dirty="0"/>
          </a:p>
          <a:p>
            <a:r>
              <a:rPr lang="en-US" sz="1400" dirty="0" smtClean="0"/>
              <a:t>School </a:t>
            </a:r>
            <a:r>
              <a:rPr lang="en-US" sz="1400" dirty="0"/>
              <a:t>enrollment, secondary (% gross)</a:t>
            </a:r>
          </a:p>
          <a:p>
            <a:r>
              <a:rPr lang="en-US" sz="1400" dirty="0" smtClean="0"/>
              <a:t>Poverty </a:t>
            </a:r>
            <a:r>
              <a:rPr lang="en-US" sz="1400" dirty="0"/>
              <a:t>headcount ratio at $1.25 a day (PPP) (% of population in least developed countries)</a:t>
            </a:r>
          </a:p>
          <a:p>
            <a:r>
              <a:rPr lang="en-US" sz="1400" dirty="0" smtClean="0"/>
              <a:t>Population </a:t>
            </a:r>
            <a:r>
              <a:rPr lang="en-US" sz="1400" dirty="0"/>
              <a:t>growth (annual %) (A drop is seen as good for some countries, bad for others)</a:t>
            </a:r>
          </a:p>
          <a:p>
            <a:r>
              <a:rPr lang="it-IT" sz="1400" dirty="0" smtClean="0"/>
              <a:t>GDP </a:t>
            </a:r>
            <a:r>
              <a:rPr lang="it-IT" sz="1400" dirty="0"/>
              <a:t>per capita (constant 2000 US$)</a:t>
            </a:r>
          </a:p>
          <a:p>
            <a:r>
              <a:rPr lang="en-US" sz="1400" dirty="0" smtClean="0"/>
              <a:t>Physicians </a:t>
            </a:r>
            <a:r>
              <a:rPr lang="en-US" sz="1400" dirty="0"/>
              <a:t>(per 1,000 people)</a:t>
            </a:r>
          </a:p>
          <a:p>
            <a:r>
              <a:rPr lang="en-US" sz="1400" dirty="0" smtClean="0"/>
              <a:t>Internet </a:t>
            </a:r>
            <a:r>
              <a:rPr lang="en-US" sz="1400" dirty="0"/>
              <a:t>users (per 100 people)</a:t>
            </a:r>
          </a:p>
          <a:p>
            <a:r>
              <a:rPr lang="en-US" sz="1400" dirty="0" smtClean="0"/>
              <a:t>Mortality </a:t>
            </a:r>
            <a:r>
              <a:rPr lang="en-US" sz="1400" dirty="0"/>
              <a:t>rate, infant (per 1,000 live births)</a:t>
            </a:r>
          </a:p>
          <a:p>
            <a:r>
              <a:rPr lang="en-US" sz="1400" dirty="0" smtClean="0"/>
              <a:t>Life </a:t>
            </a:r>
            <a:r>
              <a:rPr lang="en-US" sz="1400" dirty="0"/>
              <a:t>expectancy at birth, total (years)</a:t>
            </a:r>
          </a:p>
          <a:p>
            <a:r>
              <a:rPr lang="en-US" sz="1400" dirty="0" smtClean="0"/>
              <a:t>Proportion </a:t>
            </a:r>
            <a:r>
              <a:rPr lang="en-US" sz="1400" dirty="0"/>
              <a:t>of seats held by women in national parliaments (%)</a:t>
            </a:r>
          </a:p>
          <a:p>
            <a:r>
              <a:rPr lang="en-US" sz="1400" dirty="0" smtClean="0"/>
              <a:t>GDP </a:t>
            </a:r>
            <a:r>
              <a:rPr lang="en-US" sz="1400" dirty="0"/>
              <a:t>per unit of </a:t>
            </a:r>
            <a:r>
              <a:rPr lang="en-US" sz="1400" dirty="0" smtClean="0"/>
              <a:t>energy</a:t>
            </a:r>
            <a:endParaRPr lang="en-US" sz="1400" dirty="0"/>
          </a:p>
          <a:p>
            <a:r>
              <a:rPr lang="en-US" sz="1400" dirty="0" smtClean="0"/>
              <a:t>Major </a:t>
            </a:r>
            <a:r>
              <a:rPr lang="en-US" sz="1400" dirty="0"/>
              <a:t>Armed </a:t>
            </a:r>
            <a:r>
              <a:rPr lang="en-US" sz="1400" dirty="0" smtClean="0"/>
              <a:t>Conflicts deaths </a:t>
            </a:r>
            <a:r>
              <a:rPr lang="en-US" sz="1400" dirty="0"/>
              <a:t>&gt;</a:t>
            </a:r>
            <a:r>
              <a:rPr lang="en-US" sz="1400" dirty="0" smtClean="0"/>
              <a:t>1,000 </a:t>
            </a:r>
            <a:endParaRPr lang="en-US" sz="1400" dirty="0"/>
          </a:p>
          <a:p>
            <a:r>
              <a:rPr lang="en-US" sz="1400" dirty="0" smtClean="0"/>
              <a:t>Food </a:t>
            </a:r>
            <a:r>
              <a:rPr lang="en-US" sz="1400" dirty="0"/>
              <a:t>availability (</a:t>
            </a:r>
            <a:r>
              <a:rPr lang="en-US" sz="1400" dirty="0" err="1" smtClean="0"/>
              <a:t>cal</a:t>
            </a:r>
            <a:r>
              <a:rPr lang="en-US" sz="1400" dirty="0" smtClean="0"/>
              <a:t>/cap)</a:t>
            </a:r>
          </a:p>
          <a:p>
            <a:pPr marL="0" indent="0">
              <a:buNone/>
            </a:pPr>
            <a:r>
              <a:rPr lang="en-US" sz="2000" b="1" dirty="0"/>
              <a:t>Where there is little change</a:t>
            </a:r>
          </a:p>
          <a:p>
            <a:r>
              <a:rPr lang="en-US" sz="1400" dirty="0" smtClean="0"/>
              <a:t>Prevalence </a:t>
            </a:r>
            <a:r>
              <a:rPr lang="en-US" sz="1400" dirty="0"/>
              <a:t>of HIV, total (% of </a:t>
            </a:r>
            <a:r>
              <a:rPr lang="en-US" sz="1400" dirty="0" smtClean="0"/>
              <a:t>pop. ages </a:t>
            </a:r>
            <a:r>
              <a:rPr lang="en-US" sz="1400" dirty="0"/>
              <a:t>15-49)</a:t>
            </a:r>
          </a:p>
          <a:p>
            <a:r>
              <a:rPr lang="en-US" sz="1400" dirty="0" smtClean="0"/>
              <a:t>Homicide </a:t>
            </a:r>
            <a:r>
              <a:rPr lang="en-US" sz="1400" dirty="0"/>
              <a:t>Rate</a:t>
            </a:r>
          </a:p>
          <a:p>
            <a:r>
              <a:rPr lang="en-US" sz="1400" dirty="0" smtClean="0"/>
              <a:t>R &amp; D expenditure </a:t>
            </a:r>
            <a:r>
              <a:rPr lang="en-US" sz="1400" dirty="0"/>
              <a:t>(% of GDP)</a:t>
            </a:r>
          </a:p>
          <a:p>
            <a:endParaRPr lang="en-US" sz="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Where we are losing:</a:t>
            </a:r>
          </a:p>
          <a:p>
            <a:r>
              <a:rPr lang="en-US" sz="1400" dirty="0" smtClean="0"/>
              <a:t>CO2 </a:t>
            </a:r>
            <a:r>
              <a:rPr lang="en-US" sz="1400" dirty="0"/>
              <a:t>emissions (</a:t>
            </a:r>
            <a:r>
              <a:rPr lang="en-US" sz="1400" dirty="0" err="1"/>
              <a:t>kt</a:t>
            </a:r>
            <a:r>
              <a:rPr lang="en-US" sz="1400" dirty="0"/>
              <a:t>)</a:t>
            </a:r>
          </a:p>
          <a:p>
            <a:r>
              <a:rPr lang="en-US" sz="1400" dirty="0" smtClean="0"/>
              <a:t>Global </a:t>
            </a:r>
            <a:r>
              <a:rPr lang="en-US" sz="1400" dirty="0"/>
              <a:t>Surface Temperature Anomalies</a:t>
            </a:r>
          </a:p>
          <a:p>
            <a:r>
              <a:rPr lang="en-US" sz="1400" dirty="0" smtClean="0"/>
              <a:t>People </a:t>
            </a:r>
            <a:r>
              <a:rPr lang="en-US" sz="1400" dirty="0"/>
              <a:t>Voting in Elections (% population of voting age- </a:t>
            </a:r>
            <a:r>
              <a:rPr lang="en-US" sz="1400" dirty="0" smtClean="0"/>
              <a:t>15 </a:t>
            </a:r>
            <a:r>
              <a:rPr lang="en-US" sz="1400" dirty="0"/>
              <a:t>largest countries)</a:t>
            </a:r>
          </a:p>
          <a:p>
            <a:r>
              <a:rPr lang="en-US" sz="1400" dirty="0" smtClean="0"/>
              <a:t>Unemployment</a:t>
            </a:r>
            <a:r>
              <a:rPr lang="en-US" sz="1400" dirty="0"/>
              <a:t>, total (% of total labor force)</a:t>
            </a:r>
          </a:p>
          <a:p>
            <a:r>
              <a:rPr lang="en-US" sz="1400" dirty="0" smtClean="0"/>
              <a:t>Fossil </a:t>
            </a:r>
            <a:r>
              <a:rPr lang="en-US" sz="1400" dirty="0"/>
              <a:t>fuel energy consumption (% of total)</a:t>
            </a:r>
          </a:p>
          <a:p>
            <a:r>
              <a:rPr lang="en-US" sz="1400" dirty="0" smtClean="0"/>
              <a:t>Levels </a:t>
            </a:r>
            <a:r>
              <a:rPr lang="en-US" sz="1400" dirty="0"/>
              <a:t>of Corruption (15 largest countries)</a:t>
            </a:r>
          </a:p>
          <a:p>
            <a:r>
              <a:rPr lang="en-US" sz="1400" dirty="0" smtClean="0"/>
              <a:t>People </a:t>
            </a:r>
            <a:r>
              <a:rPr lang="en-US" sz="1400" dirty="0"/>
              <a:t>killed or injured in terrorist attacks (number)</a:t>
            </a:r>
          </a:p>
          <a:p>
            <a:r>
              <a:rPr lang="en-US" sz="1400" dirty="0" smtClean="0"/>
              <a:t>Refugee </a:t>
            </a:r>
            <a:r>
              <a:rPr lang="en-US" sz="1400" dirty="0"/>
              <a:t>population by country or territory of asylum</a:t>
            </a:r>
          </a:p>
          <a:p>
            <a:pPr marL="0" indent="0">
              <a:buNone/>
            </a:pPr>
            <a:r>
              <a:rPr lang="en-US" sz="2400" b="1" dirty="0" smtClean="0"/>
              <a:t>Where </a:t>
            </a:r>
            <a:r>
              <a:rPr lang="en-US" sz="2400" b="1" dirty="0"/>
              <a:t>there is uncertainty</a:t>
            </a:r>
          </a:p>
          <a:p>
            <a:r>
              <a:rPr lang="en-US" sz="1400" dirty="0" smtClean="0"/>
              <a:t>Countries </a:t>
            </a:r>
            <a:r>
              <a:rPr lang="en-US" sz="1400" dirty="0"/>
              <a:t>having or thought to have plans for nuclear weapons (number)</a:t>
            </a:r>
          </a:p>
          <a:p>
            <a:r>
              <a:rPr lang="en-US" sz="1400" dirty="0" smtClean="0"/>
              <a:t>Population </a:t>
            </a:r>
            <a:r>
              <a:rPr lang="en-US" sz="1400" dirty="0"/>
              <a:t>in Countries that are Free (percent of total global population)</a:t>
            </a:r>
          </a:p>
          <a:p>
            <a:r>
              <a:rPr lang="en-US" sz="1400" dirty="0" smtClean="0"/>
              <a:t>Forest </a:t>
            </a:r>
            <a:r>
              <a:rPr lang="en-US" sz="1400" dirty="0"/>
              <a:t>area (% of land area)</a:t>
            </a:r>
          </a:p>
          <a:p>
            <a:r>
              <a:rPr lang="en-US" sz="1400" dirty="0" smtClean="0"/>
              <a:t>Total </a:t>
            </a:r>
            <a:r>
              <a:rPr lang="en-US" sz="1400" dirty="0"/>
              <a:t>debt service (% of GNI) low and mid income</a:t>
            </a:r>
          </a:p>
          <a:p>
            <a:r>
              <a:rPr lang="en-US" sz="1400" dirty="0" smtClean="0"/>
              <a:t>Number </a:t>
            </a:r>
            <a:r>
              <a:rPr lang="en-US" sz="1400" dirty="0"/>
              <a:t>of emerging and reemerging infectious diseases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fig-02-SOFI-TIA-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47775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158750" y="866775"/>
            <a:ext cx="380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Population growth (annual percent)</a:t>
            </a:r>
            <a:r>
              <a:rPr lang="en-CA"/>
              <a:t> </a:t>
            </a:r>
          </a:p>
        </p:txBody>
      </p:sp>
      <p:pic>
        <p:nvPicPr>
          <p:cNvPr id="15364" name="Picture 11" descr="fig-02-SOFI-TIA-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219200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4572000" y="866775"/>
            <a:ext cx="337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Life expectancy at birth (years)</a:t>
            </a:r>
            <a:r>
              <a:rPr lang="en-CA"/>
              <a:t> </a:t>
            </a:r>
          </a:p>
        </p:txBody>
      </p:sp>
      <p:pic>
        <p:nvPicPr>
          <p:cNvPr id="15366" name="Picture 13" descr="fig-02-SOFI-TIA-inf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9575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120650" y="3886200"/>
            <a:ext cx="429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Infant mortality (deaths per 1,000 births)</a:t>
            </a:r>
            <a:r>
              <a:rPr lang="en-CA"/>
              <a:t> </a:t>
            </a:r>
          </a:p>
        </p:txBody>
      </p:sp>
      <p:pic>
        <p:nvPicPr>
          <p:cNvPr id="15368" name="Picture 15" descr="fig-02-SOFI-TIA-HI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91000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4572000" y="3824288"/>
            <a:ext cx="429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Prevalence of HIV (% of pop age 15-49)</a:t>
            </a:r>
            <a:r>
              <a:rPr lang="en-CA"/>
              <a:t> </a:t>
            </a:r>
          </a:p>
        </p:txBody>
      </p:sp>
      <p:sp>
        <p:nvSpPr>
          <p:cNvPr id="15370" name="Rectangle 18"/>
          <p:cNvSpPr>
            <a:spLocks noChangeArrowheads="1"/>
          </p:cNvSpPr>
          <p:nvPr/>
        </p:nvSpPr>
        <p:spPr bwMode="auto">
          <a:xfrm>
            <a:off x="304800" y="228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/>
              <a:t>Some projections using SOFI methodology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2943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ig-02-SOFI-TIA-undernour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52400" y="838200"/>
            <a:ext cx="447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Undernourishment (percent of population)</a:t>
            </a:r>
            <a:r>
              <a:rPr lang="en-CA"/>
              <a:t> </a:t>
            </a:r>
          </a:p>
        </p:txBody>
      </p:sp>
      <p:pic>
        <p:nvPicPr>
          <p:cNvPr id="16388" name="Picture 6" descr="fig-02-SOFI-TIA-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4495800" y="838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/>
              <a:t>Improved water source (% pop. with access)</a:t>
            </a:r>
            <a:r>
              <a:rPr lang="en-CA"/>
              <a:t> </a:t>
            </a:r>
          </a:p>
        </p:txBody>
      </p:sp>
      <p:pic>
        <p:nvPicPr>
          <p:cNvPr id="16390" name="Picture 10" descr="fig-02-SOFI-TIA-temp-an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146050" y="3886200"/>
            <a:ext cx="412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Global surface temperature anomalies </a:t>
            </a:r>
          </a:p>
        </p:txBody>
      </p:sp>
      <p:pic>
        <p:nvPicPr>
          <p:cNvPr id="16392" name="Picture 12" descr="fig-02-SOFI-TIA-R&amp;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19575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4641850" y="3900488"/>
            <a:ext cx="440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R&amp;D expenditures (% of national budget)</a:t>
            </a:r>
            <a:r>
              <a:rPr lang="en-CA"/>
              <a:t> </a:t>
            </a:r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152400" y="2286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/>
              <a:t>Some projections using SOFI methodology </a:t>
            </a:r>
            <a:r>
              <a:rPr lang="en-US" sz="2000"/>
              <a:t>(cont.)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14701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fig-02-SOFI-TIA-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228600" y="838200"/>
            <a:ext cx="396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GDP per capita (constant 2000 US$)</a:t>
            </a:r>
            <a:r>
              <a:rPr lang="en-CA"/>
              <a:t> </a:t>
            </a:r>
          </a:p>
        </p:txBody>
      </p:sp>
      <p:pic>
        <p:nvPicPr>
          <p:cNvPr id="17412" name="Picture 8" descr="fig-02-SOFI-TIA-unempl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28713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4743450" y="838200"/>
            <a:ext cx="440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Unemployment, total (% total labor force)</a:t>
            </a:r>
            <a:r>
              <a:rPr lang="en-CA"/>
              <a:t> </a:t>
            </a:r>
          </a:p>
        </p:txBody>
      </p:sp>
      <p:pic>
        <p:nvPicPr>
          <p:cNvPr id="17414" name="Picture 10" descr="fig-02-SOFI-TIA-pove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143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-76200" y="37338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/>
              <a:t>Poverty headcount ratio at $1.25 a day (PPP) (% of population) (low- and mid-income ctries)</a:t>
            </a:r>
            <a:r>
              <a:rPr lang="en-CA"/>
              <a:t> </a:t>
            </a:r>
          </a:p>
        </p:txBody>
      </p:sp>
      <p:pic>
        <p:nvPicPr>
          <p:cNvPr id="17416" name="Picture 12" descr="fig-02-SOFI-TIA-corru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95775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4724400" y="3657600"/>
            <a:ext cx="4584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/>
              <a:t>Levels of corruption (15 largest countries) (larger numbers = less corruption)</a:t>
            </a:r>
            <a:r>
              <a:rPr lang="en-CA"/>
              <a:t> </a:t>
            </a:r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152400" y="2286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/>
              <a:t>Some projections using SOFI methodology </a:t>
            </a:r>
            <a:r>
              <a:rPr lang="en-US" sz="2000"/>
              <a:t>(cont.)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10906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-02-SOFI-TIA-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20650" y="928688"/>
            <a:ext cx="429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School enrollment, secondary (% gross)</a:t>
            </a:r>
            <a:r>
              <a:rPr lang="en-CA"/>
              <a:t> </a:t>
            </a:r>
          </a:p>
        </p:txBody>
      </p:sp>
      <p:pic>
        <p:nvPicPr>
          <p:cNvPr id="18436" name="Picture 6" descr="fig-02-SOFI-TIA-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654550" y="928688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Internet users (billion people)</a:t>
            </a:r>
            <a:r>
              <a:rPr lang="en-CA"/>
              <a:t> </a:t>
            </a:r>
          </a:p>
        </p:txBody>
      </p:sp>
      <p:pic>
        <p:nvPicPr>
          <p:cNvPr id="18438" name="Picture 8" descr="fig-02-SOFI-TIA-wo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95775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76200" y="3900488"/>
            <a:ext cx="450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Women in parliaments (% of all members)</a:t>
            </a:r>
            <a:r>
              <a:rPr lang="en-CA"/>
              <a:t> </a:t>
            </a:r>
          </a:p>
        </p:txBody>
      </p:sp>
      <p:pic>
        <p:nvPicPr>
          <p:cNvPr id="18440" name="Picture 10" descr="fig-02-SOFI-TIA-conflic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95775"/>
            <a:ext cx="41433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4564063" y="3900488"/>
            <a:ext cx="473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Number of major armed conflicts (</a:t>
            </a:r>
            <a:r>
              <a:rPr lang="en-US" sz="1200"/>
              <a:t>deaths &gt;1,000</a:t>
            </a:r>
            <a:r>
              <a:rPr lang="en-US"/>
              <a:t>)</a:t>
            </a:r>
            <a:r>
              <a:rPr lang="en-CA"/>
              <a:t> </a:t>
            </a: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152400" y="2286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/>
              <a:t>Some projections using SOFI methodology </a:t>
            </a:r>
            <a:r>
              <a:rPr lang="en-US" sz="2000"/>
              <a:t>(cont.)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17595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AP template 2010_1">
  <a:themeElements>
    <a:clrScheme name="WWAP Design template 1">
      <a:dk1>
        <a:srgbClr val="000000"/>
      </a:dk1>
      <a:lt1>
        <a:srgbClr val="FFFFFF"/>
      </a:lt1>
      <a:dk2>
        <a:srgbClr val="1B9A38"/>
      </a:dk2>
      <a:lt2>
        <a:srgbClr val="EEECE1"/>
      </a:lt2>
      <a:accent1>
        <a:srgbClr val="ADDBE9"/>
      </a:accent1>
      <a:accent2>
        <a:srgbClr val="0091B3"/>
      </a:accent2>
      <a:accent3>
        <a:srgbClr val="FFFFFF"/>
      </a:accent3>
      <a:accent4>
        <a:srgbClr val="000000"/>
      </a:accent4>
      <a:accent5>
        <a:srgbClr val="D3EAF2"/>
      </a:accent5>
      <a:accent6>
        <a:srgbClr val="0083A2"/>
      </a:accent6>
      <a:hlink>
        <a:srgbClr val="0000FF"/>
      </a:hlink>
      <a:folHlink>
        <a:srgbClr val="800080"/>
      </a:folHlink>
    </a:clrScheme>
    <a:fontScheme name="WWAP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AP Design template 1">
        <a:dk1>
          <a:srgbClr val="000000"/>
        </a:dk1>
        <a:lt1>
          <a:srgbClr val="FFFFFF"/>
        </a:lt1>
        <a:dk2>
          <a:srgbClr val="1B9A38"/>
        </a:dk2>
        <a:lt2>
          <a:srgbClr val="EEECE1"/>
        </a:lt2>
        <a:accent1>
          <a:srgbClr val="ADDBE9"/>
        </a:accent1>
        <a:accent2>
          <a:srgbClr val="0091B3"/>
        </a:accent2>
        <a:accent3>
          <a:srgbClr val="FFFFFF"/>
        </a:accent3>
        <a:accent4>
          <a:srgbClr val="000000"/>
        </a:accent4>
        <a:accent5>
          <a:srgbClr val="D3EAF2"/>
        </a:accent5>
        <a:accent6>
          <a:srgbClr val="0083A2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WAP 6">
  <a:themeElements>
    <a:clrScheme name="WWAP 6 1">
      <a:dk1>
        <a:srgbClr val="000000"/>
      </a:dk1>
      <a:lt1>
        <a:srgbClr val="FFFFFF"/>
      </a:lt1>
      <a:dk2>
        <a:srgbClr val="1B9A38"/>
      </a:dk2>
      <a:lt2>
        <a:srgbClr val="EEECE1"/>
      </a:lt2>
      <a:accent1>
        <a:srgbClr val="ADDBE9"/>
      </a:accent1>
      <a:accent2>
        <a:srgbClr val="0091B3"/>
      </a:accent2>
      <a:accent3>
        <a:srgbClr val="FFFFFF"/>
      </a:accent3>
      <a:accent4>
        <a:srgbClr val="000000"/>
      </a:accent4>
      <a:accent5>
        <a:srgbClr val="D3EAF2"/>
      </a:accent5>
      <a:accent6>
        <a:srgbClr val="0083A2"/>
      </a:accent6>
      <a:hlink>
        <a:srgbClr val="0000FF"/>
      </a:hlink>
      <a:folHlink>
        <a:srgbClr val="800080"/>
      </a:folHlink>
    </a:clrScheme>
    <a:fontScheme name="WWAP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AP 6 1">
        <a:dk1>
          <a:srgbClr val="000000"/>
        </a:dk1>
        <a:lt1>
          <a:srgbClr val="FFFFFF"/>
        </a:lt1>
        <a:dk2>
          <a:srgbClr val="1B9A38"/>
        </a:dk2>
        <a:lt2>
          <a:srgbClr val="EEECE1"/>
        </a:lt2>
        <a:accent1>
          <a:srgbClr val="ADDBE9"/>
        </a:accent1>
        <a:accent2>
          <a:srgbClr val="0091B3"/>
        </a:accent2>
        <a:accent3>
          <a:srgbClr val="FFFFFF"/>
        </a:accent3>
        <a:accent4>
          <a:srgbClr val="000000"/>
        </a:accent4>
        <a:accent5>
          <a:srgbClr val="D3EAF2"/>
        </a:accent5>
        <a:accent6>
          <a:srgbClr val="0083A2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21371</TotalTime>
  <Words>1117</Words>
  <Application>Microsoft Office PowerPoint</Application>
  <PresentationFormat>On-screen Show (4:3)</PresentationFormat>
  <Paragraphs>175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1_Office Theme</vt:lpstr>
      <vt:lpstr>WWAP template 2010_1</vt:lpstr>
      <vt:lpstr>WWAP 6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World Report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Prices are going up…</vt:lpstr>
      <vt:lpstr>High Food Prices – Long-Term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2010-11 Accomplishments</dc:title>
  <dc:creator>Ted</dc:creator>
  <cp:lastModifiedBy>Jerry Glenn</cp:lastModifiedBy>
  <cp:revision>55</cp:revision>
  <dcterms:created xsi:type="dcterms:W3CDTF">2011-06-03T15:23:39Z</dcterms:created>
  <dcterms:modified xsi:type="dcterms:W3CDTF">2011-09-13T15:13:59Z</dcterms:modified>
</cp:coreProperties>
</file>