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72" r:id="rId4"/>
    <p:sldId id="273" r:id="rId5"/>
    <p:sldId id="271" r:id="rId6"/>
    <p:sldId id="259" r:id="rId7"/>
    <p:sldId id="275" r:id="rId8"/>
    <p:sldId id="261" r:id="rId9"/>
    <p:sldId id="262" r:id="rId10"/>
    <p:sldId id="265" r:id="rId11"/>
    <p:sldId id="263" r:id="rId12"/>
    <p:sldId id="274" r:id="rId13"/>
    <p:sldId id="264"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20" autoAdjust="0"/>
  </p:normalViewPr>
  <p:slideViewPr>
    <p:cSldViewPr>
      <p:cViewPr varScale="1">
        <p:scale>
          <a:sx n="50" d="100"/>
          <a:sy n="50" d="100"/>
        </p:scale>
        <p:origin x="-19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B37DB-9AA5-4173-B9FB-2BF9A77FCEA7}" type="datetimeFigureOut">
              <a:rPr lang="en-US" smtClean="0"/>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45D34-FA08-4F90-949B-6F269CCE607F}" type="slidenum">
              <a:rPr lang="en-US" smtClean="0"/>
              <a:t>‹#›</a:t>
            </a:fld>
            <a:endParaRPr lang="en-US"/>
          </a:p>
        </p:txBody>
      </p:sp>
    </p:spTree>
    <p:extLst>
      <p:ext uri="{BB962C8B-B14F-4D97-AF65-F5344CB8AC3E}">
        <p14:creationId xmlns:p14="http://schemas.microsoft.com/office/powerpoint/2010/main" val="2636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China’s rising demand for food is transforming</a:t>
            </a:r>
            <a:r>
              <a:rPr lang="en-US" baseline="0" dirty="0" smtClean="0"/>
              <a:t> U.S. agriculture sector – from U.S. agribusiness, food companies – down to what it means for an individual U.S. farmer.</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1</a:t>
            </a:fld>
            <a:endParaRPr lang="en-US"/>
          </a:p>
        </p:txBody>
      </p:sp>
    </p:spTree>
    <p:extLst>
      <p:ext uri="{BB962C8B-B14F-4D97-AF65-F5344CB8AC3E}">
        <p14:creationId xmlns:p14="http://schemas.microsoft.com/office/powerpoint/2010/main" val="64354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Navigating the intricacies</a:t>
            </a:r>
            <a:r>
              <a:rPr lang="en-US" baseline="0" dirty="0" smtClean="0"/>
              <a:t> and blind spots is also important. </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16</a:t>
            </a:fld>
            <a:endParaRPr lang="en-US"/>
          </a:p>
        </p:txBody>
      </p:sp>
    </p:spTree>
    <p:extLst>
      <p:ext uri="{BB962C8B-B14F-4D97-AF65-F5344CB8AC3E}">
        <p14:creationId xmlns:p14="http://schemas.microsoft.com/office/powerpoint/2010/main" val="39631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2</a:t>
            </a:fld>
            <a:endParaRPr lang="en-US"/>
          </a:p>
        </p:txBody>
      </p:sp>
    </p:spTree>
    <p:extLst>
      <p:ext uri="{BB962C8B-B14F-4D97-AF65-F5344CB8AC3E}">
        <p14:creationId xmlns:p14="http://schemas.microsoft.com/office/powerpoint/2010/main" val="394142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month I went to the Port of Oakland. How best to measure China’s rising demand for food than going to one of the key ports where the corn, the wheat, the apples, the soybeans are being shipped to China. </a:t>
            </a:r>
          </a:p>
          <a:p>
            <a:endParaRPr lang="en-US" baseline="0" dirty="0" smtClean="0"/>
          </a:p>
          <a:p>
            <a:r>
              <a:rPr lang="en-US" baseline="0" dirty="0" smtClean="0"/>
              <a:t>Capital River Group </a:t>
            </a:r>
          </a:p>
          <a:p>
            <a:endParaRPr lang="en-US" baseline="0" dirty="0" smtClean="0"/>
          </a:p>
          <a:p>
            <a:r>
              <a:rPr lang="en-US" baseline="0" dirty="0" smtClean="0"/>
              <a:t>“Massive and cannot be overstated.”</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3</a:t>
            </a:fld>
            <a:endParaRPr lang="en-US"/>
          </a:p>
        </p:txBody>
      </p:sp>
    </p:spTree>
    <p:extLst>
      <p:ext uri="{BB962C8B-B14F-4D97-AF65-F5344CB8AC3E}">
        <p14:creationId xmlns:p14="http://schemas.microsoft.com/office/powerpoint/2010/main" val="393857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trends to look at: total and net</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4</a:t>
            </a:fld>
            <a:endParaRPr lang="en-US"/>
          </a:p>
        </p:txBody>
      </p:sp>
    </p:spTree>
    <p:extLst>
      <p:ext uri="{BB962C8B-B14F-4D97-AF65-F5344CB8AC3E}">
        <p14:creationId xmlns:p14="http://schemas.microsoft.com/office/powerpoint/2010/main" val="316326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U.S. agricultural sales to China doubled during 2004-08 and doubled again during 2008-12, reaching nearly $26 billion in annual sales – a tenfold increase from the late 1990s.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China has overtaken Japan, Mexico, and Canada to become the leading export market for U.S. agricultural products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5</a:t>
            </a:fld>
            <a:endParaRPr lang="en-US"/>
          </a:p>
        </p:txBody>
      </p:sp>
    </p:spTree>
    <p:extLst>
      <p:ext uri="{BB962C8B-B14F-4D97-AF65-F5344CB8AC3E}">
        <p14:creationId xmlns:p14="http://schemas.microsoft.com/office/powerpoint/2010/main" val="315612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soybeans so big? </a:t>
            </a:r>
          </a:p>
          <a:p>
            <a:pPr marL="228600" indent="-228600">
              <a:buAutoNum type="arabicPeriod"/>
            </a:pPr>
            <a:r>
              <a:rPr lang="en-US" dirty="0" smtClean="0"/>
              <a:t>Relatively land intensive</a:t>
            </a:r>
          </a:p>
          <a:p>
            <a:pPr marL="228600" indent="-228600">
              <a:buAutoNum type="arabicPeriod"/>
            </a:pPr>
            <a:r>
              <a:rPr lang="en-US" dirty="0" smtClean="0"/>
              <a:t>Chinese</a:t>
            </a:r>
            <a:r>
              <a:rPr lang="en-US" baseline="0" dirty="0" smtClean="0"/>
              <a:t> eating more meat </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6</a:t>
            </a:fld>
            <a:endParaRPr lang="en-US"/>
          </a:p>
        </p:txBody>
      </p:sp>
    </p:spTree>
    <p:extLst>
      <p:ext uri="{BB962C8B-B14F-4D97-AF65-F5344CB8AC3E}">
        <p14:creationId xmlns:p14="http://schemas.microsoft.com/office/powerpoint/2010/main" val="264863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China has the largest market for agricultural machinery in the world.</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12</a:t>
            </a:fld>
            <a:endParaRPr lang="en-US"/>
          </a:p>
        </p:txBody>
      </p:sp>
    </p:spTree>
    <p:extLst>
      <p:ext uri="{BB962C8B-B14F-4D97-AF65-F5344CB8AC3E}">
        <p14:creationId xmlns:p14="http://schemas.microsoft.com/office/powerpoint/2010/main" val="20787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Alibaba has been likened to Amazon, it’s an e-commerce platform for</a:t>
            </a:r>
            <a:r>
              <a:rPr lang="en-US" baseline="0" dirty="0" smtClean="0"/>
              <a:t> business to business, consumer to consumer, business to consumer sales.</a:t>
            </a:r>
          </a:p>
          <a:p>
            <a:endParaRPr lang="en-US" baseline="0" dirty="0" smtClean="0"/>
          </a:p>
          <a:p>
            <a:r>
              <a:rPr lang="en-US" baseline="0" dirty="0" smtClean="0"/>
              <a:t>“In the middle of </a:t>
            </a:r>
            <a:r>
              <a:rPr lang="en-US" baseline="0" smtClean="0"/>
              <a:t>apple harvest.”</a:t>
            </a:r>
          </a:p>
          <a:p>
            <a:endParaRPr lang="en-US" baseline="0" dirty="0" smtClean="0"/>
          </a:p>
          <a:p>
            <a:r>
              <a:rPr lang="en-US" sz="1200" b="0" i="0" kern="1200" dirty="0" smtClean="0">
                <a:solidFill>
                  <a:schemeClr val="tx1"/>
                </a:solidFill>
                <a:effectLst/>
                <a:latin typeface="+mn-lt"/>
                <a:ea typeface="+mn-ea"/>
                <a:cs typeface="+mn-cs"/>
              </a:rPr>
              <a:t>Peter’s family started growing in Washington State in the 1930s and he is the third generation that has worked on the family farm. He has worked on the farm his whole life, on the original land that his grandfather and his brother had purchased. </a:t>
            </a:r>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14</a:t>
            </a:fld>
            <a:endParaRPr lang="en-US"/>
          </a:p>
        </p:txBody>
      </p:sp>
    </p:spTree>
    <p:extLst>
      <p:ext uri="{BB962C8B-B14F-4D97-AF65-F5344CB8AC3E}">
        <p14:creationId xmlns:p14="http://schemas.microsoft.com/office/powerpoint/2010/main" val="10448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  “when I’ve tasted their fruit, it just tastes different (flavor isn’t anywhere near ours).” </a:t>
            </a:r>
          </a:p>
          <a:p>
            <a:endParaRPr lang="en-US" dirty="0"/>
          </a:p>
        </p:txBody>
      </p:sp>
      <p:sp>
        <p:nvSpPr>
          <p:cNvPr id="4" name="Slide Number Placeholder 3"/>
          <p:cNvSpPr>
            <a:spLocks noGrp="1"/>
          </p:cNvSpPr>
          <p:nvPr>
            <p:ph type="sldNum" sz="quarter" idx="10"/>
          </p:nvPr>
        </p:nvSpPr>
        <p:spPr/>
        <p:txBody>
          <a:bodyPr/>
          <a:lstStyle/>
          <a:p>
            <a:fld id="{18845D34-FA08-4F90-949B-6F269CCE607F}" type="slidenum">
              <a:rPr lang="en-US" smtClean="0"/>
              <a:t>15</a:t>
            </a:fld>
            <a:endParaRPr lang="en-US"/>
          </a:p>
        </p:txBody>
      </p:sp>
    </p:spTree>
    <p:extLst>
      <p:ext uri="{BB962C8B-B14F-4D97-AF65-F5344CB8AC3E}">
        <p14:creationId xmlns:p14="http://schemas.microsoft.com/office/powerpoint/2010/main" val="75991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7D74-170E-4534-BF79-85E7C72877A1}"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41701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7D74-170E-4534-BF79-85E7C72877A1}"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249628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7D74-170E-4534-BF79-85E7C72877A1}"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368929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7D74-170E-4534-BF79-85E7C72877A1}"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82270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7D74-170E-4534-BF79-85E7C72877A1}"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250881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7D74-170E-4534-BF79-85E7C72877A1}"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238832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7D74-170E-4534-BF79-85E7C72877A1}"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426803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7D74-170E-4534-BF79-85E7C72877A1}"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327652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7D74-170E-4534-BF79-85E7C72877A1}"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137826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7D74-170E-4534-BF79-85E7C72877A1}"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126689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7D74-170E-4534-BF79-85E7C72877A1}"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9476-BD2D-44B0-87D7-CCE290071EEE}" type="slidenum">
              <a:rPr lang="en-US" smtClean="0"/>
              <a:t>‹#›</a:t>
            </a:fld>
            <a:endParaRPr lang="en-US"/>
          </a:p>
        </p:txBody>
      </p:sp>
    </p:spTree>
    <p:extLst>
      <p:ext uri="{BB962C8B-B14F-4D97-AF65-F5344CB8AC3E}">
        <p14:creationId xmlns:p14="http://schemas.microsoft.com/office/powerpoint/2010/main" val="27087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7D74-170E-4534-BF79-85E7C72877A1}" type="datetimeFigureOut">
              <a:rPr lang="en-US" smtClean="0"/>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29476-BD2D-44B0-87D7-CCE290071EEE}" type="slidenum">
              <a:rPr lang="en-US" smtClean="0"/>
              <a:t>‹#›</a:t>
            </a:fld>
            <a:endParaRPr lang="en-US"/>
          </a:p>
        </p:txBody>
      </p:sp>
    </p:spTree>
    <p:extLst>
      <p:ext uri="{BB962C8B-B14F-4D97-AF65-F5344CB8AC3E}">
        <p14:creationId xmlns:p14="http://schemas.microsoft.com/office/powerpoint/2010/main" val="35271666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b="1" dirty="0" smtClean="0"/>
              <a:t>What China’s Growing Appetite Means for U.S. Agriculture </a:t>
            </a:r>
            <a:endParaRPr lang="en-US" b="1" dirty="0"/>
          </a:p>
        </p:txBody>
      </p:sp>
      <p:sp>
        <p:nvSpPr>
          <p:cNvPr id="3" name="Subtitle 2"/>
          <p:cNvSpPr>
            <a:spLocks noGrp="1"/>
          </p:cNvSpPr>
          <p:nvPr>
            <p:ph type="subTitle" idx="1"/>
          </p:nvPr>
        </p:nvSpPr>
        <p:spPr>
          <a:xfrm>
            <a:off x="1600200" y="5334000"/>
            <a:ext cx="5715000" cy="1143000"/>
          </a:xfrm>
        </p:spPr>
        <p:txBody>
          <a:bodyPr>
            <a:normAutofit fontScale="70000" lnSpcReduction="20000"/>
          </a:bodyPr>
          <a:lstStyle/>
          <a:p>
            <a:r>
              <a:rPr lang="en-US" dirty="0" smtClean="0">
                <a:solidFill>
                  <a:schemeClr val="tx1"/>
                </a:solidFill>
                <a:latin typeface="+mj-lt"/>
              </a:rPr>
              <a:t>July 27, 2015</a:t>
            </a:r>
          </a:p>
          <a:p>
            <a:r>
              <a:rPr lang="en-US" dirty="0" smtClean="0">
                <a:solidFill>
                  <a:schemeClr val="tx1"/>
                </a:solidFill>
                <a:latin typeface="+mj-lt"/>
              </a:rPr>
              <a:t>Susan Chan Shifflett</a:t>
            </a:r>
          </a:p>
          <a:p>
            <a:r>
              <a:rPr lang="en-US" dirty="0" smtClean="0">
                <a:solidFill>
                  <a:schemeClr val="tx1"/>
                </a:solidFill>
                <a:latin typeface="+mj-lt"/>
              </a:rPr>
              <a:t>Wilson Center</a:t>
            </a:r>
            <a:endParaRPr lang="en-US" dirty="0">
              <a:solidFill>
                <a:schemeClr val="tx1"/>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2286000"/>
            <a:ext cx="457199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845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Demand for Safer Food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43024"/>
            <a:ext cx="7012227"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Callout 8"/>
          <p:cNvSpPr/>
          <p:nvPr/>
        </p:nvSpPr>
        <p:spPr>
          <a:xfrm>
            <a:off x="4724400" y="2971800"/>
            <a:ext cx="1447800" cy="1524000"/>
          </a:xfrm>
          <a:prstGeom prst="downArrowCallout">
            <a:avLst>
              <a:gd name="adj1" fmla="val 12134"/>
              <a:gd name="adj2" fmla="val 21078"/>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2008 melamine milk scandal</a:t>
            </a:r>
            <a:endParaRPr lang="en-US" dirty="0"/>
          </a:p>
        </p:txBody>
      </p:sp>
    </p:spTree>
    <p:extLst>
      <p:ext uri="{BB962C8B-B14F-4D97-AF65-F5344CB8AC3E}">
        <p14:creationId xmlns:p14="http://schemas.microsoft.com/office/powerpoint/2010/main" val="261608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U.S. Agriculture</a:t>
            </a:r>
            <a:endParaRPr lang="en-US" dirty="0"/>
          </a:p>
        </p:txBody>
      </p:sp>
      <p:pic>
        <p:nvPicPr>
          <p:cNvPr id="4" name="Picture 3"/>
          <p:cNvPicPr/>
          <p:nvPr/>
        </p:nvPicPr>
        <p:blipFill>
          <a:blip r:embed="rId2"/>
          <a:stretch>
            <a:fillRect/>
          </a:stretch>
        </p:blipFill>
        <p:spPr>
          <a:xfrm>
            <a:off x="1295400" y="1467118"/>
            <a:ext cx="6553200" cy="4400282"/>
          </a:xfrm>
          <a:prstGeom prst="rect">
            <a:avLst/>
          </a:prstGeom>
        </p:spPr>
      </p:pic>
    </p:spTree>
    <p:extLst>
      <p:ext uri="{BB962C8B-B14F-4D97-AF65-F5344CB8AC3E}">
        <p14:creationId xmlns:p14="http://schemas.microsoft.com/office/powerpoint/2010/main" val="216477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526059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496" y="3336049"/>
            <a:ext cx="5065903" cy="305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20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5029200" cy="1143000"/>
          </a:xfrm>
        </p:spPr>
        <p:txBody>
          <a:bodyPr>
            <a:normAutofit fontScale="90000"/>
          </a:bodyPr>
          <a:lstStyle/>
          <a:p>
            <a:pPr algn="l"/>
            <a:r>
              <a:rPr lang="en-US" dirty="0" smtClean="0"/>
              <a:t>Challenges for U.S. Agriculture</a:t>
            </a:r>
            <a:endParaRPr lang="en-US" dirty="0"/>
          </a:p>
        </p:txBody>
      </p:sp>
      <p:sp>
        <p:nvSpPr>
          <p:cNvPr id="3" name="Content Placeholder 2"/>
          <p:cNvSpPr>
            <a:spLocks noGrp="1"/>
          </p:cNvSpPr>
          <p:nvPr>
            <p:ph idx="1"/>
          </p:nvPr>
        </p:nvSpPr>
        <p:spPr>
          <a:xfrm>
            <a:off x="457200" y="2514601"/>
            <a:ext cx="8229600" cy="3200400"/>
          </a:xfrm>
        </p:spPr>
        <p:txBody>
          <a:bodyPr/>
          <a:lstStyle/>
          <a:p>
            <a:r>
              <a:rPr lang="en-US" dirty="0" smtClean="0"/>
              <a:t>Foreign firms audited more often, or at least that is the perception</a:t>
            </a:r>
          </a:p>
          <a:p>
            <a:r>
              <a:rPr lang="en-US" dirty="0" smtClean="0"/>
              <a:t>Differing </a:t>
            </a:r>
            <a:r>
              <a:rPr lang="en-US" dirty="0" err="1" smtClean="0"/>
              <a:t>phytosanitary</a:t>
            </a:r>
            <a:r>
              <a:rPr lang="en-US" dirty="0" smtClean="0"/>
              <a:t> standards</a:t>
            </a:r>
            <a:r>
              <a:rPr lang="en-US" dirty="0"/>
              <a:t> </a:t>
            </a:r>
            <a:endParaRPr lang="en-US" dirty="0" smtClean="0"/>
          </a:p>
          <a:p>
            <a:r>
              <a:rPr lang="en-US" dirty="0" smtClean="0"/>
              <a:t>China’s policies change based on self-sufficiency goals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28601"/>
            <a:ext cx="3352800" cy="184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403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15" y="1419999"/>
            <a:ext cx="71628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77000" y="2819400"/>
            <a:ext cx="10668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noFill/>
            </a:endParaRPr>
          </a:p>
        </p:txBody>
      </p:sp>
      <p:sp>
        <p:nvSpPr>
          <p:cNvPr id="5" name="TextBox 4"/>
          <p:cNvSpPr txBox="1"/>
          <p:nvPr/>
        </p:nvSpPr>
        <p:spPr>
          <a:xfrm>
            <a:off x="5791200" y="685800"/>
            <a:ext cx="2286000" cy="553998"/>
          </a:xfrm>
          <a:prstGeom prst="rect">
            <a:avLst/>
          </a:prstGeom>
          <a:noFill/>
        </p:spPr>
        <p:txBody>
          <a:bodyPr wrap="square" rtlCol="0">
            <a:spAutoFit/>
          </a:bodyPr>
          <a:lstStyle/>
          <a:p>
            <a:r>
              <a:rPr lang="en-US" sz="3000" dirty="0" smtClean="0"/>
              <a:t>Who is this? </a:t>
            </a:r>
            <a:endParaRPr lang="en-US" sz="3000" dirty="0"/>
          </a:p>
        </p:txBody>
      </p:sp>
    </p:spTree>
    <p:extLst>
      <p:ext uri="{BB962C8B-B14F-4D97-AF65-F5344CB8AC3E}">
        <p14:creationId xmlns:p14="http://schemas.microsoft.com/office/powerpoint/2010/main" val="1426764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a:t>
            </a:r>
            <a:r>
              <a:rPr lang="en-US" dirty="0" err="1" smtClean="0"/>
              <a:t>Verbrugge’s</a:t>
            </a:r>
            <a:r>
              <a:rPr lang="en-US" dirty="0" smtClean="0"/>
              <a:t> Opportunities</a:t>
            </a:r>
            <a:endParaRPr lang="en-US" dirty="0"/>
          </a:p>
        </p:txBody>
      </p:sp>
      <p:sp>
        <p:nvSpPr>
          <p:cNvPr id="3" name="TextBox 2"/>
          <p:cNvSpPr txBox="1"/>
          <p:nvPr/>
        </p:nvSpPr>
        <p:spPr>
          <a:xfrm>
            <a:off x="3657600" y="1295401"/>
            <a:ext cx="4876800" cy="5109091"/>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Growing middle class</a:t>
            </a:r>
            <a:r>
              <a:rPr lang="en-US" sz="2800" dirty="0" smtClean="0"/>
              <a:t> to buy “our </a:t>
            </a:r>
            <a:r>
              <a:rPr lang="en-US" sz="2800" dirty="0"/>
              <a:t>products positioned on the higher-end of retail scale over there</a:t>
            </a:r>
            <a:r>
              <a:rPr lang="en-US" sz="2800" dirty="0" smtClean="0"/>
              <a:t>.”</a:t>
            </a:r>
            <a:endParaRPr lang="en-US" sz="2800" dirty="0"/>
          </a:p>
          <a:p>
            <a:pPr marL="342900" lvl="1" indent="-342900">
              <a:buFont typeface="Arial" panose="020B0604020202020204" pitchFamily="34" charset="0"/>
              <a:buChar char="•"/>
            </a:pPr>
            <a:r>
              <a:rPr lang="en-US" sz="2800" b="1" dirty="0"/>
              <a:t>Product differentiation </a:t>
            </a:r>
            <a:r>
              <a:rPr lang="en-US" sz="2800" dirty="0"/>
              <a:t>– Fuji </a:t>
            </a:r>
            <a:r>
              <a:rPr lang="en-US" sz="2800" dirty="0" smtClean="0"/>
              <a:t>apples</a:t>
            </a:r>
            <a:endParaRPr lang="en-US" sz="2800" dirty="0"/>
          </a:p>
          <a:p>
            <a:pPr marL="342900" indent="-342900">
              <a:buFont typeface="Arial" panose="020B0604020202020204" pitchFamily="34" charset="0"/>
              <a:buChar char="•"/>
            </a:pPr>
            <a:r>
              <a:rPr lang="en-US" sz="2800" dirty="0"/>
              <a:t>“The </a:t>
            </a:r>
            <a:r>
              <a:rPr lang="en-US" sz="2800" b="1" dirty="0"/>
              <a:t>food safety component</a:t>
            </a:r>
            <a:r>
              <a:rPr lang="en-US" sz="2800" dirty="0"/>
              <a:t>. They know they can trust U.S. products as much as you can trust any product you put in your mouth.”</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05" r="21117"/>
          <a:stretch/>
        </p:blipFill>
        <p:spPr bwMode="auto">
          <a:xfrm>
            <a:off x="381000" y="1524000"/>
            <a:ext cx="332349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427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a:t>
            </a:r>
            <a:r>
              <a:rPr lang="en-US" dirty="0" err="1" smtClean="0"/>
              <a:t>Verbrugge’s</a:t>
            </a:r>
            <a:r>
              <a:rPr lang="en-US" dirty="0" smtClean="0"/>
              <a:t> Challenges</a:t>
            </a:r>
            <a:endParaRPr lang="en-US" dirty="0"/>
          </a:p>
        </p:txBody>
      </p:sp>
      <p:sp>
        <p:nvSpPr>
          <p:cNvPr id="3" name="Content Placeholder 2"/>
          <p:cNvSpPr>
            <a:spLocks noGrp="1"/>
          </p:cNvSpPr>
          <p:nvPr>
            <p:ph idx="1"/>
          </p:nvPr>
        </p:nvSpPr>
        <p:spPr>
          <a:xfrm>
            <a:off x="457200" y="3429000"/>
            <a:ext cx="8229600" cy="2819400"/>
          </a:xfrm>
        </p:spPr>
        <p:txBody>
          <a:bodyPr>
            <a:normAutofit fontScale="92500" lnSpcReduction="10000"/>
          </a:bodyPr>
          <a:lstStyle/>
          <a:p>
            <a:endParaRPr lang="en-US" sz="3000" dirty="0" smtClean="0"/>
          </a:p>
          <a:p>
            <a:pPr marL="342900" lvl="1" indent="-342900">
              <a:buFont typeface="Arial" panose="020B0604020202020204" pitchFamily="34" charset="0"/>
              <a:buChar char="•"/>
            </a:pPr>
            <a:r>
              <a:rPr lang="en-US" sz="3000" b="1" dirty="0"/>
              <a:t>Logistics:</a:t>
            </a:r>
            <a:r>
              <a:rPr lang="en-US" sz="3000" dirty="0"/>
              <a:t> 56-72 hours from tree to </a:t>
            </a:r>
            <a:r>
              <a:rPr lang="en-US" sz="3000" dirty="0" smtClean="0"/>
              <a:t>consumer</a:t>
            </a:r>
          </a:p>
          <a:p>
            <a:r>
              <a:rPr lang="en-US" sz="3000" b="1" dirty="0" smtClean="0"/>
              <a:t>Culture and positioning: </a:t>
            </a:r>
            <a:r>
              <a:rPr lang="en-US" sz="3000" dirty="0" smtClean="0"/>
              <a:t>“Understanding where my product is positioned and why.”</a:t>
            </a:r>
          </a:p>
          <a:p>
            <a:pPr marL="342900" lvl="1" indent="-342900">
              <a:buFont typeface="Arial" panose="020B0604020202020204" pitchFamily="34" charset="0"/>
              <a:buChar char="•"/>
            </a:pPr>
            <a:r>
              <a:rPr lang="en-US" sz="3000" b="1" dirty="0" smtClean="0"/>
              <a:t>Slowing </a:t>
            </a:r>
            <a:r>
              <a:rPr lang="en-US" sz="3000" b="1" dirty="0"/>
              <a:t>Chinese economy</a:t>
            </a:r>
            <a:r>
              <a:rPr lang="en-US" sz="3000" dirty="0"/>
              <a:t>  - before there was </a:t>
            </a:r>
            <a:r>
              <a:rPr lang="en-US" sz="3000" dirty="0" smtClean="0"/>
              <a:t>“cherry </a:t>
            </a:r>
            <a:r>
              <a:rPr lang="en-US" sz="3000" dirty="0"/>
              <a:t>bubble” </a:t>
            </a:r>
            <a:endParaRPr lang="en-US" sz="3000" dirty="0" smtClean="0"/>
          </a:p>
          <a:p>
            <a:pPr marL="342900" lvl="1" indent="-342900">
              <a:buFont typeface="Arial" panose="020B0604020202020204" pitchFamily="34" charset="0"/>
              <a:buChar char="•"/>
            </a:pPr>
            <a:endParaRPr lang="en-US" b="1"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48311"/>
            <a:ext cx="8458200" cy="230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87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143000"/>
          </a:xfrm>
        </p:spPr>
        <p:txBody>
          <a:bodyPr/>
          <a:lstStyle/>
          <a:p>
            <a:r>
              <a:rPr lang="en-US" dirty="0" smtClean="0"/>
              <a:t>Thank you!</a:t>
            </a:r>
            <a:endParaRPr lang="en-US" dirty="0"/>
          </a:p>
        </p:txBody>
      </p:sp>
      <p:sp>
        <p:nvSpPr>
          <p:cNvPr id="4" name="Title 1"/>
          <p:cNvSpPr txBox="1">
            <a:spLocks/>
          </p:cNvSpPr>
          <p:nvPr/>
        </p:nvSpPr>
        <p:spPr>
          <a:xfrm>
            <a:off x="457200" y="495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s</a:t>
            </a:r>
            <a:r>
              <a:rPr lang="en-US" sz="2400" dirty="0" smtClean="0"/>
              <a:t>usan.shifflett@wilsoncenter.org</a:t>
            </a:r>
            <a:endParaRPr lang="en-US" sz="2400" dirty="0"/>
          </a:p>
        </p:txBody>
      </p:sp>
    </p:spTree>
    <p:extLst>
      <p:ext uri="{BB962C8B-B14F-4D97-AF65-F5344CB8AC3E}">
        <p14:creationId xmlns:p14="http://schemas.microsoft.com/office/powerpoint/2010/main" val="54159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00200"/>
            <a:ext cx="3753587" cy="830997"/>
          </a:xfrm>
          <a:prstGeom prst="rect">
            <a:avLst/>
          </a:prstGeom>
          <a:noFill/>
        </p:spPr>
        <p:txBody>
          <a:bodyPr wrap="square" rtlCol="0">
            <a:spAutoFit/>
          </a:bodyPr>
          <a:lstStyle/>
          <a:p>
            <a:r>
              <a:rPr lang="en-US" sz="2400" dirty="0"/>
              <a:t>1. </a:t>
            </a:r>
            <a:r>
              <a:rPr lang="en-US" sz="2400" dirty="0" smtClean="0"/>
              <a:t>U.S. agriculture exports to China</a:t>
            </a:r>
            <a:endParaRPr lang="en-US" sz="2400" dirty="0"/>
          </a:p>
        </p:txBody>
      </p:sp>
      <p:sp>
        <p:nvSpPr>
          <p:cNvPr id="5" name="TextBox 4"/>
          <p:cNvSpPr txBox="1"/>
          <p:nvPr/>
        </p:nvSpPr>
        <p:spPr>
          <a:xfrm>
            <a:off x="4114800" y="3540204"/>
            <a:ext cx="4267200" cy="1107996"/>
          </a:xfrm>
          <a:prstGeom prst="rect">
            <a:avLst/>
          </a:prstGeom>
          <a:noFill/>
        </p:spPr>
        <p:txBody>
          <a:bodyPr wrap="square" rtlCol="0">
            <a:spAutoFit/>
          </a:bodyPr>
          <a:lstStyle/>
          <a:p>
            <a:r>
              <a:rPr lang="en-US" sz="2400" dirty="0"/>
              <a:t>2. Drivers of Chinese demand for U.S. </a:t>
            </a:r>
            <a:r>
              <a:rPr lang="en-US" sz="2400" dirty="0" smtClean="0"/>
              <a:t>agricultural products</a:t>
            </a:r>
            <a:endParaRPr lang="en-US" sz="2400" dirty="0"/>
          </a:p>
          <a:p>
            <a:endParaRPr lang="en-US" dirty="0"/>
          </a:p>
        </p:txBody>
      </p:sp>
      <p:sp>
        <p:nvSpPr>
          <p:cNvPr id="13" name="TextBox 12"/>
          <p:cNvSpPr txBox="1"/>
          <p:nvPr/>
        </p:nvSpPr>
        <p:spPr>
          <a:xfrm>
            <a:off x="1066800" y="5493603"/>
            <a:ext cx="4267200" cy="830997"/>
          </a:xfrm>
          <a:prstGeom prst="rect">
            <a:avLst/>
          </a:prstGeom>
          <a:noFill/>
        </p:spPr>
        <p:txBody>
          <a:bodyPr wrap="square" rtlCol="0">
            <a:spAutoFit/>
          </a:bodyPr>
          <a:lstStyle/>
          <a:p>
            <a:r>
              <a:rPr lang="en-US" sz="2400" dirty="0"/>
              <a:t>3</a:t>
            </a:r>
            <a:r>
              <a:rPr lang="en-US" sz="2400" dirty="0" smtClean="0"/>
              <a:t>. Opportunities and Challenges for U.S. Agriculture</a:t>
            </a:r>
            <a:endParaRPr lang="en-US" sz="2400" dirty="0"/>
          </a:p>
        </p:txBody>
      </p:sp>
      <p:pic>
        <p:nvPicPr>
          <p:cNvPr id="615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840069"/>
            <a:ext cx="2438400" cy="180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787" y="1499583"/>
            <a:ext cx="2551226" cy="170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985" y="3017457"/>
            <a:ext cx="3017615" cy="201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457200" y="274638"/>
            <a:ext cx="8229600" cy="1143000"/>
          </a:xfrm>
        </p:spPr>
        <p:txBody>
          <a:bodyPr>
            <a:normAutofit/>
          </a:bodyPr>
          <a:lstStyle/>
          <a:p>
            <a:r>
              <a:rPr lang="en-US" dirty="0" smtClean="0"/>
              <a:t>Outline</a:t>
            </a:r>
            <a:endParaRPr lang="en-US" dirty="0"/>
          </a:p>
        </p:txBody>
      </p:sp>
    </p:spTree>
    <p:extLst>
      <p:ext uri="{BB962C8B-B14F-4D97-AF65-F5344CB8AC3E}">
        <p14:creationId xmlns:p14="http://schemas.microsoft.com/office/powerpoint/2010/main" val="72170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6400800"/>
            <a:ext cx="1828800" cy="276999"/>
          </a:xfrm>
          <a:prstGeom prst="rect">
            <a:avLst/>
          </a:prstGeom>
          <a:noFill/>
        </p:spPr>
        <p:txBody>
          <a:bodyPr wrap="square" rtlCol="0">
            <a:spAutoFit/>
          </a:bodyPr>
          <a:lstStyle/>
          <a:p>
            <a:r>
              <a:rPr lang="en-US" sz="1200" dirty="0" smtClean="0"/>
              <a:t>Source: Port of Oakland</a:t>
            </a:r>
            <a:endParaRPr lang="en-US" sz="1200" dirty="0"/>
          </a:p>
        </p:txBody>
      </p:sp>
      <p:grpSp>
        <p:nvGrpSpPr>
          <p:cNvPr id="15" name="Group 14"/>
          <p:cNvGrpSpPr/>
          <p:nvPr/>
        </p:nvGrpSpPr>
        <p:grpSpPr>
          <a:xfrm>
            <a:off x="685800" y="609600"/>
            <a:ext cx="8537889" cy="5624530"/>
            <a:chOff x="838200" y="533400"/>
            <a:chExt cx="8385489" cy="5700730"/>
          </a:xfrm>
        </p:grpSpPr>
        <p:pic>
          <p:nvPicPr>
            <p:cNvPr id="2050" name="Picture 2" descr="S:\ECSP\CEF\Administration\Associate\Susan\Presentation\port of oakland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162800" cy="570073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715000" y="47244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8" name="Oval 7"/>
            <p:cNvSpPr/>
            <p:nvPr/>
          </p:nvSpPr>
          <p:spPr>
            <a:xfrm>
              <a:off x="3276600" y="41910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6553200" y="4572000"/>
              <a:ext cx="609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667000" y="3581400"/>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400800" y="4278868"/>
              <a:ext cx="2822889" cy="369332"/>
            </a:xfrm>
            <a:prstGeom prst="rect">
              <a:avLst/>
            </a:prstGeom>
            <a:solidFill>
              <a:schemeClr val="bg1"/>
            </a:solidFill>
          </p:spPr>
          <p:txBody>
            <a:bodyPr wrap="none" rtlCol="0">
              <a:spAutoFit/>
            </a:bodyPr>
            <a:lstStyle/>
            <a:p>
              <a:r>
                <a:rPr lang="en-US" dirty="0" smtClean="0">
                  <a:solidFill>
                    <a:srgbClr val="FF0000"/>
                  </a:solidFill>
                </a:rPr>
                <a:t>2. Grain </a:t>
              </a:r>
              <a:r>
                <a:rPr lang="en-US" dirty="0" err="1" smtClean="0">
                  <a:solidFill>
                    <a:srgbClr val="FF0000"/>
                  </a:solidFill>
                </a:rPr>
                <a:t>transload</a:t>
              </a:r>
              <a:r>
                <a:rPr lang="en-US" dirty="0" smtClean="0">
                  <a:solidFill>
                    <a:srgbClr val="FF0000"/>
                  </a:solidFill>
                </a:rPr>
                <a:t> operation</a:t>
              </a:r>
              <a:endParaRPr lang="en-US" dirty="0">
                <a:solidFill>
                  <a:srgbClr val="FF0000"/>
                </a:solidFill>
              </a:endParaRPr>
            </a:p>
          </p:txBody>
        </p:sp>
        <p:sp>
          <p:nvSpPr>
            <p:cNvPr id="14" name="TextBox 13"/>
            <p:cNvSpPr txBox="1"/>
            <p:nvPr/>
          </p:nvSpPr>
          <p:spPr>
            <a:xfrm>
              <a:off x="1676400" y="3288268"/>
              <a:ext cx="2133600" cy="369332"/>
            </a:xfrm>
            <a:prstGeom prst="rect">
              <a:avLst/>
            </a:prstGeom>
            <a:solidFill>
              <a:schemeClr val="bg1"/>
            </a:solidFill>
          </p:spPr>
          <p:txBody>
            <a:bodyPr wrap="square" rtlCol="0">
              <a:spAutoFit/>
            </a:bodyPr>
            <a:lstStyle/>
            <a:p>
              <a:r>
                <a:rPr lang="en-US" dirty="0" smtClean="0">
                  <a:solidFill>
                    <a:srgbClr val="FF0000"/>
                  </a:solidFill>
                </a:rPr>
                <a:t>1. Cold chain storage</a:t>
              </a:r>
              <a:endParaRPr lang="en-US" dirty="0">
                <a:solidFill>
                  <a:srgbClr val="FF0000"/>
                </a:solidFill>
              </a:endParaRPr>
            </a:p>
          </p:txBody>
        </p:sp>
        <p:pic>
          <p:nvPicPr>
            <p:cNvPr id="2053" name="Picture 5" descr="https://upload.wikimedia.org/wikipedia/commons/thumb/9/97/Korean_Traffic_sign_(Railway_Crossing).svg/2000px-Korean_Traffic_sign_(Railway_Crossing).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572000"/>
              <a:ext cx="687518"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691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4.hdnux.com/photos/33/26/55/7170907/9/920x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907642"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143000"/>
          </a:xfrm>
        </p:spPr>
        <p:txBody>
          <a:bodyPr>
            <a:normAutofit/>
          </a:bodyPr>
          <a:lstStyle/>
          <a:p>
            <a:r>
              <a:rPr lang="en-US" sz="3800" dirty="0" smtClean="0"/>
              <a:t>Port of Oakland’s Top 3 Trading Partners</a:t>
            </a:r>
            <a:endParaRPr lang="en-US" sz="38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19" y="4100513"/>
            <a:ext cx="7373395"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28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81200"/>
            <a:ext cx="7731369" cy="2400657"/>
          </a:xfrm>
          <a:prstGeom prst="rect">
            <a:avLst/>
          </a:prstGeom>
        </p:spPr>
        <p:txBody>
          <a:bodyPr wrap="square">
            <a:spAutoFit/>
          </a:bodyPr>
          <a:lstStyle/>
          <a:p>
            <a:pPr marL="457200" indent="-457200">
              <a:buFont typeface="Arial" panose="020B0604020202020204" pitchFamily="34" charset="0"/>
              <a:buChar char="•"/>
            </a:pPr>
            <a:r>
              <a:rPr lang="en-US" sz="3000" dirty="0" smtClean="0"/>
              <a:t>U.S</a:t>
            </a:r>
            <a:r>
              <a:rPr lang="en-US" sz="3000" dirty="0"/>
              <a:t>. agricultural sales to China </a:t>
            </a:r>
            <a:r>
              <a:rPr lang="en-US" sz="3000" u="sng" dirty="0"/>
              <a:t>doubled</a:t>
            </a:r>
            <a:r>
              <a:rPr lang="en-US" sz="3000" dirty="0"/>
              <a:t> during 2004-08 and </a:t>
            </a:r>
            <a:r>
              <a:rPr lang="en-US" sz="3000" u="sng" dirty="0" smtClean="0"/>
              <a:t>doubled again </a:t>
            </a:r>
            <a:r>
              <a:rPr lang="en-US" sz="3000" dirty="0"/>
              <a:t>during </a:t>
            </a:r>
            <a:r>
              <a:rPr lang="en-US" sz="3000" dirty="0" smtClean="0"/>
              <a:t>2008-12. </a:t>
            </a:r>
          </a:p>
          <a:p>
            <a:pPr marL="457200" lvl="0" indent="-457200">
              <a:buFont typeface="Arial" panose="020B0604020202020204" pitchFamily="34" charset="0"/>
              <a:buChar char="•"/>
            </a:pPr>
            <a:r>
              <a:rPr lang="en-US" sz="3000" dirty="0"/>
              <a:t>China is </a:t>
            </a:r>
            <a:r>
              <a:rPr lang="en-US" sz="3000" dirty="0" smtClean="0"/>
              <a:t>the </a:t>
            </a:r>
            <a:r>
              <a:rPr lang="en-US" sz="3000" b="1" dirty="0"/>
              <a:t>largest overseas market</a:t>
            </a:r>
            <a:r>
              <a:rPr lang="en-US" sz="3000" dirty="0"/>
              <a:t> for U.S. farm products (up from number four in 2008</a:t>
            </a:r>
            <a:r>
              <a:rPr lang="en-US" sz="3000" dirty="0" smtClean="0"/>
              <a:t>)</a:t>
            </a:r>
            <a:endParaRPr lang="en-US" sz="3000" dirty="0"/>
          </a:p>
        </p:txBody>
      </p:sp>
      <p:sp>
        <p:nvSpPr>
          <p:cNvPr id="5" name="Title 1"/>
          <p:cNvSpPr>
            <a:spLocks noGrp="1"/>
          </p:cNvSpPr>
          <p:nvPr>
            <p:ph type="title"/>
          </p:nvPr>
        </p:nvSpPr>
        <p:spPr>
          <a:xfrm>
            <a:off x="457200" y="274638"/>
            <a:ext cx="8229600" cy="1143000"/>
          </a:xfrm>
        </p:spPr>
        <p:txBody>
          <a:bodyPr>
            <a:normAutofit/>
          </a:bodyPr>
          <a:lstStyle/>
          <a:p>
            <a:r>
              <a:rPr lang="en-US" sz="3800" dirty="0" smtClean="0"/>
              <a:t>Statistics</a:t>
            </a:r>
            <a:endParaRPr lang="en-US" sz="3800" dirty="0"/>
          </a:p>
        </p:txBody>
      </p:sp>
    </p:spTree>
    <p:extLst>
      <p:ext uri="{BB962C8B-B14F-4D97-AF65-F5344CB8AC3E}">
        <p14:creationId xmlns:p14="http://schemas.microsoft.com/office/powerpoint/2010/main" val="253226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CSP\CEF\Administration\Associate\Susan\Presentation\Food-Trade-v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025" y="685800"/>
            <a:ext cx="7200775"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514600"/>
            <a:ext cx="4038600" cy="29718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30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CSP\CEF\Administration\Associate\Susan\Presentation\Food-Trade-v5.jpg"/>
          <p:cNvPicPr>
            <a:picLocks noChangeAspect="1" noChangeArrowheads="1"/>
          </p:cNvPicPr>
          <p:nvPr/>
        </p:nvPicPr>
        <p:blipFill rotWithShape="1">
          <a:blip r:embed="rId2">
            <a:extLst>
              <a:ext uri="{28A0092B-C50C-407E-A947-70E740481C1C}">
                <a14:useLocalDpi xmlns:a14="http://schemas.microsoft.com/office/drawing/2010/main" val="0"/>
              </a:ext>
            </a:extLst>
          </a:blip>
          <a:srcRect t="33193" r="50000" b="20021"/>
          <a:stretch/>
        </p:blipFill>
        <p:spPr bwMode="auto">
          <a:xfrm>
            <a:off x="990600" y="1325652"/>
            <a:ext cx="6934200" cy="50123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191869"/>
            <a:ext cx="8229600" cy="892552"/>
          </a:xfrm>
          <a:prstGeom prst="rect">
            <a:avLst/>
          </a:prstGeom>
          <a:noFill/>
        </p:spPr>
        <p:txBody>
          <a:bodyPr wrap="square" rtlCol="0">
            <a:spAutoFit/>
          </a:bodyPr>
          <a:lstStyle/>
          <a:p>
            <a:r>
              <a:rPr lang="en-US" sz="2600" b="1" dirty="0" smtClean="0"/>
              <a:t>Soybeans are the largest U.S. export of any type to China</a:t>
            </a:r>
          </a:p>
          <a:p>
            <a:r>
              <a:rPr lang="en-US" sz="2600" b="1" dirty="0"/>
              <a:t>(</a:t>
            </a:r>
            <a:r>
              <a:rPr lang="en-US" sz="2600" b="1" dirty="0" smtClean="0"/>
              <a:t>11% of the value of all U.S. exports to China)</a:t>
            </a:r>
            <a:endParaRPr lang="en-US" sz="2600" b="1" dirty="0"/>
          </a:p>
        </p:txBody>
      </p:sp>
    </p:spTree>
    <p:extLst>
      <p:ext uri="{BB962C8B-B14F-4D97-AF65-F5344CB8AC3E}">
        <p14:creationId xmlns:p14="http://schemas.microsoft.com/office/powerpoint/2010/main" val="178835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Driving This?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Limited farmland</a:t>
            </a:r>
          </a:p>
          <a:p>
            <a:pPr marL="0" indent="0">
              <a:buNone/>
            </a:pPr>
            <a:r>
              <a:rPr lang="en-US" dirty="0"/>
              <a:t> </a:t>
            </a:r>
            <a:r>
              <a:rPr lang="en-US" dirty="0" smtClean="0"/>
              <a:t>    (China 0.08 vs. U.S. 0.49 hectares per person)</a:t>
            </a:r>
          </a:p>
          <a:p>
            <a:pPr marL="0" indent="0">
              <a:buNone/>
            </a:pPr>
            <a:r>
              <a:rPr lang="en-US" dirty="0" smtClean="0"/>
              <a:t>2. Rising incomes </a:t>
            </a:r>
            <a:r>
              <a:rPr lang="en-US" dirty="0" smtClean="0">
                <a:sym typeface="Wingdings" panose="05000000000000000000" pitchFamily="2" charset="2"/>
              </a:rPr>
              <a:t> </a:t>
            </a:r>
            <a:r>
              <a:rPr lang="en-US" dirty="0" smtClean="0"/>
              <a:t>Rising demand for meat</a:t>
            </a:r>
          </a:p>
          <a:p>
            <a:pPr marL="914400" lvl="1" indent="-514350">
              <a:buAutoNum type="alphaLcPeriod"/>
            </a:pPr>
            <a:r>
              <a:rPr lang="en-US" dirty="0" smtClean="0"/>
              <a:t>Direct meat imports from U.S. </a:t>
            </a:r>
          </a:p>
          <a:p>
            <a:pPr marL="914400" lvl="1" indent="-514350">
              <a:buAutoNum type="alphaLcPeriod"/>
            </a:pPr>
            <a:r>
              <a:rPr lang="en-US" dirty="0" smtClean="0"/>
              <a:t>Soybean</a:t>
            </a:r>
          </a:p>
          <a:p>
            <a:pPr marL="0" indent="0">
              <a:buNone/>
            </a:pPr>
            <a:r>
              <a:rPr lang="en-US" dirty="0" smtClean="0"/>
              <a:t>3. Western tastes</a:t>
            </a:r>
          </a:p>
          <a:p>
            <a:pPr marL="0" indent="0">
              <a:buNone/>
            </a:pPr>
            <a:r>
              <a:rPr lang="en-US" dirty="0" smtClean="0"/>
              <a:t>4. Safer food</a:t>
            </a:r>
          </a:p>
        </p:txBody>
      </p:sp>
    </p:spTree>
    <p:extLst>
      <p:ext uri="{BB962C8B-B14F-4D97-AF65-F5344CB8AC3E}">
        <p14:creationId xmlns:p14="http://schemas.microsoft.com/office/powerpoint/2010/main" val="304239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Western Tastes</a:t>
            </a:r>
            <a:endParaRPr lang="en-US" dirty="0"/>
          </a:p>
        </p:txBody>
      </p:sp>
      <p:pic>
        <p:nvPicPr>
          <p:cNvPr id="5" name="Picture 4"/>
          <p:cNvPicPr/>
          <p:nvPr/>
        </p:nvPicPr>
        <p:blipFill>
          <a:blip r:embed="rId2"/>
          <a:stretch>
            <a:fillRect/>
          </a:stretch>
        </p:blipFill>
        <p:spPr>
          <a:xfrm>
            <a:off x="1143000" y="1524000"/>
            <a:ext cx="6934200" cy="4800600"/>
          </a:xfrm>
          <a:prstGeom prst="rect">
            <a:avLst/>
          </a:prstGeom>
        </p:spPr>
      </p:pic>
    </p:spTree>
    <p:extLst>
      <p:ext uri="{BB962C8B-B14F-4D97-AF65-F5344CB8AC3E}">
        <p14:creationId xmlns:p14="http://schemas.microsoft.com/office/powerpoint/2010/main" val="421986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612</Words>
  <Application>Microsoft Office PowerPoint</Application>
  <PresentationFormat>On-screen Show (4:3)</PresentationFormat>
  <Paragraphs>78</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What China’s Growing Appetite Means for U.S. Agriculture </vt:lpstr>
      <vt:lpstr>Outline</vt:lpstr>
      <vt:lpstr>PowerPoint Presentation</vt:lpstr>
      <vt:lpstr>Port of Oakland’s Top 3 Trading Partners</vt:lpstr>
      <vt:lpstr>Statistics</vt:lpstr>
      <vt:lpstr>PowerPoint Presentation</vt:lpstr>
      <vt:lpstr>PowerPoint Presentation</vt:lpstr>
      <vt:lpstr>What’s Driving This?</vt:lpstr>
      <vt:lpstr>Trend: Western Tastes</vt:lpstr>
      <vt:lpstr>Trend: Demand for Safer Food</vt:lpstr>
      <vt:lpstr>Opportunities for U.S. Agriculture</vt:lpstr>
      <vt:lpstr>PowerPoint Presentation</vt:lpstr>
      <vt:lpstr>Challenges for U.S. Agriculture</vt:lpstr>
      <vt:lpstr>PowerPoint Presentation</vt:lpstr>
      <vt:lpstr>Peter Verbrugge’s Opportunities</vt:lpstr>
      <vt:lpstr>Peter Verbrugge’s Challenges</vt:lpstr>
      <vt:lpstr>Thank you!</vt:lpstr>
    </vt:vector>
  </TitlesOfParts>
  <Company>Woodrow Wilson International Center for Scholars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Chan Shifflett</dc:creator>
  <cp:lastModifiedBy>Deploy</cp:lastModifiedBy>
  <cp:revision>37</cp:revision>
  <dcterms:created xsi:type="dcterms:W3CDTF">2015-07-27T12:20:13Z</dcterms:created>
  <dcterms:modified xsi:type="dcterms:W3CDTF">2015-07-28T20:02:54Z</dcterms:modified>
</cp:coreProperties>
</file>