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charts/chart10.xml" ContentType="application/vnd.openxmlformats-officedocument.drawingml.chart+xml"/>
  <Override PartName="/ppt/slides/slide9.xml" ContentType="application/vnd.openxmlformats-officedocument.presentationml.slide+xml"/>
  <Override PartName="/ppt/charts/chart4.xml" ContentType="application/vnd.openxmlformats-officedocument.drawingml.chart+xml"/>
  <Default Extension="emf" ContentType="image/x-emf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Default Extension="jpeg" ContentType="image/jpeg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s/slide22.xml" ContentType="application/vnd.openxmlformats-officedocument.presentationml.slide+xml"/>
  <Override PartName="/ppt/slides/slide30.xml" ContentType="application/vnd.openxmlformats-officedocument.presentationml.slide+xml"/>
  <Override PartName="/ppt/charts/chart9.xml" ContentType="application/vnd.openxmlformats-officedocument.drawingml.chart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charts/chart5.xml" ContentType="application/vnd.openxmlformats-officedocument.drawingml.chart+xml"/>
  <Override PartName="/ppt/charts/chart11.xml" ContentType="application/vnd.openxmlformats-officedocument.drawingml.chart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slides/slide6.xml" ContentType="application/vnd.openxmlformats-officedocument.presentationml.slide+xml"/>
  <Override PartName="/ppt/embeddings/oleObject1.bin" ContentType="application/vnd.openxmlformats-officedocument.oleObject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2.xml" ContentType="application/vnd.openxmlformats-officedocument.presentationml.slide+xml"/>
  <Default Extension="png" ContentType="image/png"/>
  <Override PartName="/ppt/slideLayouts/slideLayout2.xml" ContentType="application/vnd.openxmlformats-officedocument.presentationml.slideLayout+xml"/>
  <Override PartName="/ppt/slides/slide23.xml" ContentType="application/vnd.openxmlformats-officedocument.presentationml.slide+xml"/>
  <Default Extension="xls" ContentType="application/vnd.ms-excel"/>
  <Override PartName="/ppt/charts/chart6.xml" ContentType="application/vnd.openxmlformats-officedocument.drawingml.chart+xml"/>
  <Override PartName="/ppt/charts/chart12.xml" ContentType="application/vnd.openxmlformats-officedocument.drawingml.chart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charts/chart2.xml" ContentType="application/vnd.openxmlformats-officedocument.drawingml.chart+xml"/>
  <Override PartName="/ppt/presentation.xml" ContentType="application/vnd.openxmlformats-officedocument.presentationml.presentation.main+xml"/>
  <Default Extension="xlsx" ContentType="application/vnd.openxmlformats-officedocument.spreadsheetml.sheet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embeddings/oleObject2.bin" ContentType="application/vnd.openxmlformats-officedocument.oleObject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20.xml" ContentType="application/vnd.openxmlformats-officedocument.presentationml.slide+xml"/>
  <Override PartName="/ppt/charts/chart13.xml" ContentType="application/vnd.openxmlformats-officedocument.drawingml.chart+xml"/>
  <Override PartName="/ppt/charts/chart7.xml" ContentType="application/vnd.openxmlformats-officedocument.drawingml.chart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charts/chart3.xml" ContentType="application/vnd.openxmlformats-officedocument.drawingml.chart+xml"/>
  <Override PartName="/ppt/embeddings/oleObject3.bin" ContentType="application/vnd.openxmlformats-officedocument.oleObject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charts/chart8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r:id="rId1"/>
  </p:sldMasterIdLst>
  <p:notesMasterIdLst>
    <p:notesMasterId r:id="rId32"/>
  </p:notesMasterIdLst>
  <p:sldIdLst>
    <p:sldId id="256" r:id="rId2"/>
    <p:sldId id="264" r:id="rId3"/>
    <p:sldId id="265" r:id="rId4"/>
    <p:sldId id="257" r:id="rId5"/>
    <p:sldId id="280" r:id="rId6"/>
    <p:sldId id="285" r:id="rId7"/>
    <p:sldId id="283" r:id="rId8"/>
    <p:sldId id="281" r:id="rId9"/>
    <p:sldId id="282" r:id="rId10"/>
    <p:sldId id="275" r:id="rId11"/>
    <p:sldId id="276" r:id="rId12"/>
    <p:sldId id="262" r:id="rId13"/>
    <p:sldId id="279" r:id="rId14"/>
    <p:sldId id="263" r:id="rId15"/>
    <p:sldId id="293" r:id="rId16"/>
    <p:sldId id="270" r:id="rId17"/>
    <p:sldId id="291" r:id="rId18"/>
    <p:sldId id="292" r:id="rId19"/>
    <p:sldId id="267" r:id="rId20"/>
    <p:sldId id="266" r:id="rId21"/>
    <p:sldId id="268" r:id="rId22"/>
    <p:sldId id="272" r:id="rId23"/>
    <p:sldId id="284" r:id="rId24"/>
    <p:sldId id="274" r:id="rId25"/>
    <p:sldId id="289" r:id="rId26"/>
    <p:sldId id="286" r:id="rId27"/>
    <p:sldId id="273" r:id="rId28"/>
    <p:sldId id="290" r:id="rId29"/>
    <p:sldId id="294" r:id="rId30"/>
    <p:sldId id="295" r:id="rId3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16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printerSettings" Target="printerSettings/printerSettings1.bin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Libro2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JSCROFINA\Mis%20documentos\Delincuencia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JSCROFINA\Mis%20documentos\Delincuencia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4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5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JSCROFINA\Mis%20documentos\Delincuencia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JSCROFINA\Mis%20documentos\Delincuencia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JSCROFINA\Mis%20documentos\Delincuencia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JSCROFINA\Mis%20documentos\Delincuencia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JSCROFINA\Mis%20documentos\Delincuenci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title>
      <c:tx>
        <c:rich>
          <a:bodyPr/>
          <a:lstStyle/>
          <a:p>
            <a:pPr>
              <a:defRPr lang="es-ES"/>
            </a:pPr>
            <a:r>
              <a:rPr lang="es-ES" dirty="0" smtClean="0"/>
              <a:t>Tasa de </a:t>
            </a:r>
            <a:r>
              <a:rPr lang="es-ES" dirty="0" smtClean="0"/>
              <a:t>delitos </a:t>
            </a:r>
            <a:r>
              <a:rPr lang="es-ES" dirty="0" smtClean="0"/>
              <a:t>x cada 100.000 habitantes</a:t>
            </a:r>
            <a:endParaRPr lang="es-ES" dirty="0"/>
          </a:p>
        </c:rich>
      </c:tx>
      <c:layout/>
    </c:title>
    <c:plotArea>
      <c:layout/>
      <c:barChart>
        <c:barDir val="col"/>
        <c:grouping val="stacked"/>
        <c:ser>
          <c:idx val="0"/>
          <c:order val="0"/>
          <c:tx>
            <c:strRef>
              <c:f>Hoja2!$B$27</c:f>
              <c:strCache>
                <c:ptCount val="1"/>
                <c:pt idx="0">
                  <c:v>Hurtos</c:v>
                </c:pt>
              </c:strCache>
            </c:strRef>
          </c:tx>
          <c:spPr>
            <a:solidFill>
              <a:schemeClr val="tx2">
                <a:lumMod val="50000"/>
              </a:schemeClr>
            </a:solidFill>
            <a:ln>
              <a:solidFill>
                <a:schemeClr val="bg1"/>
              </a:solidFill>
            </a:ln>
          </c:spPr>
          <c:cat>
            <c:numRef>
              <c:f>Hoja2!$A$28:$A$41</c:f>
              <c:numCache>
                <c:formatCode>General</c:formatCode>
                <c:ptCount val="14"/>
                <c:pt idx="0">
                  <c:v>1998.0</c:v>
                </c:pt>
                <c:pt idx="1">
                  <c:v>1999.0</c:v>
                </c:pt>
                <c:pt idx="2">
                  <c:v>2000.0</c:v>
                </c:pt>
                <c:pt idx="3">
                  <c:v>2001.0</c:v>
                </c:pt>
                <c:pt idx="4">
                  <c:v>2002.0</c:v>
                </c:pt>
                <c:pt idx="5">
                  <c:v>2003.0</c:v>
                </c:pt>
                <c:pt idx="6">
                  <c:v>2004.0</c:v>
                </c:pt>
                <c:pt idx="7">
                  <c:v>2005.0</c:v>
                </c:pt>
                <c:pt idx="8">
                  <c:v>2006.0</c:v>
                </c:pt>
                <c:pt idx="9">
                  <c:v>2007.0</c:v>
                </c:pt>
                <c:pt idx="10">
                  <c:v>2008.0</c:v>
                </c:pt>
                <c:pt idx="11">
                  <c:v>2009.0</c:v>
                </c:pt>
                <c:pt idx="12">
                  <c:v>2010.0</c:v>
                </c:pt>
                <c:pt idx="13">
                  <c:v>2011.0</c:v>
                </c:pt>
              </c:numCache>
            </c:numRef>
          </c:cat>
          <c:val>
            <c:numRef>
              <c:f>Hoja2!$B$28:$B$41</c:f>
              <c:numCache>
                <c:formatCode>General</c:formatCode>
                <c:ptCount val="14"/>
                <c:pt idx="0">
                  <c:v>291.0</c:v>
                </c:pt>
                <c:pt idx="1">
                  <c:v>268.0</c:v>
                </c:pt>
                <c:pt idx="2">
                  <c:v>212.0</c:v>
                </c:pt>
                <c:pt idx="3">
                  <c:v>175.0</c:v>
                </c:pt>
                <c:pt idx="4">
                  <c:v>195.0</c:v>
                </c:pt>
                <c:pt idx="5">
                  <c:v>212.0</c:v>
                </c:pt>
                <c:pt idx="6">
                  <c:v>184.0</c:v>
                </c:pt>
                <c:pt idx="7">
                  <c:v>164.0</c:v>
                </c:pt>
                <c:pt idx="8">
                  <c:v>144.0</c:v>
                </c:pt>
                <c:pt idx="9">
                  <c:v>139.0</c:v>
                </c:pt>
                <c:pt idx="10">
                  <c:v>136.0</c:v>
                </c:pt>
                <c:pt idx="11">
                  <c:v>126.0</c:v>
                </c:pt>
                <c:pt idx="12">
                  <c:v>121.0</c:v>
                </c:pt>
                <c:pt idx="13">
                  <c:v>119.0</c:v>
                </c:pt>
              </c:numCache>
            </c:numRef>
          </c:val>
        </c:ser>
        <c:ser>
          <c:idx val="1"/>
          <c:order val="1"/>
          <c:tx>
            <c:strRef>
              <c:f>Hoja2!$C$27</c:f>
              <c:strCache>
                <c:ptCount val="1"/>
                <c:pt idx="0">
                  <c:v>Hurtos de Vehiculos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bg1"/>
              </a:solidFill>
            </a:ln>
          </c:spPr>
          <c:cat>
            <c:numRef>
              <c:f>Hoja2!$A$28:$A$41</c:f>
              <c:numCache>
                <c:formatCode>General</c:formatCode>
                <c:ptCount val="14"/>
                <c:pt idx="0">
                  <c:v>1998.0</c:v>
                </c:pt>
                <c:pt idx="1">
                  <c:v>1999.0</c:v>
                </c:pt>
                <c:pt idx="2">
                  <c:v>2000.0</c:v>
                </c:pt>
                <c:pt idx="3">
                  <c:v>2001.0</c:v>
                </c:pt>
                <c:pt idx="4">
                  <c:v>2002.0</c:v>
                </c:pt>
                <c:pt idx="5">
                  <c:v>2003.0</c:v>
                </c:pt>
                <c:pt idx="6">
                  <c:v>2004.0</c:v>
                </c:pt>
                <c:pt idx="7">
                  <c:v>2005.0</c:v>
                </c:pt>
                <c:pt idx="8">
                  <c:v>2006.0</c:v>
                </c:pt>
                <c:pt idx="9">
                  <c:v>2007.0</c:v>
                </c:pt>
                <c:pt idx="10">
                  <c:v>2008.0</c:v>
                </c:pt>
                <c:pt idx="11">
                  <c:v>2009.0</c:v>
                </c:pt>
                <c:pt idx="12">
                  <c:v>2010.0</c:v>
                </c:pt>
                <c:pt idx="13">
                  <c:v>2011.0</c:v>
                </c:pt>
              </c:numCache>
            </c:numRef>
          </c:cat>
          <c:val>
            <c:numRef>
              <c:f>Hoja2!$C$28:$C$41</c:f>
              <c:numCache>
                <c:formatCode>General</c:formatCode>
                <c:ptCount val="14"/>
                <c:pt idx="0">
                  <c:v>96.0</c:v>
                </c:pt>
                <c:pt idx="1">
                  <c:v>108.0</c:v>
                </c:pt>
                <c:pt idx="2">
                  <c:v>108.0</c:v>
                </c:pt>
                <c:pt idx="3">
                  <c:v>103.0</c:v>
                </c:pt>
                <c:pt idx="4">
                  <c:v>101.0</c:v>
                </c:pt>
                <c:pt idx="5">
                  <c:v>87.0</c:v>
                </c:pt>
                <c:pt idx="6">
                  <c:v>72.0</c:v>
                </c:pt>
                <c:pt idx="7">
                  <c:v>67.0</c:v>
                </c:pt>
                <c:pt idx="8">
                  <c:v>72.0</c:v>
                </c:pt>
                <c:pt idx="9">
                  <c:v>72.0</c:v>
                </c:pt>
                <c:pt idx="10">
                  <c:v>66.0</c:v>
                </c:pt>
                <c:pt idx="11">
                  <c:v>64.0</c:v>
                </c:pt>
                <c:pt idx="12">
                  <c:v>54.0</c:v>
                </c:pt>
                <c:pt idx="13">
                  <c:v>51.0</c:v>
                </c:pt>
              </c:numCache>
            </c:numRef>
          </c:val>
        </c:ser>
        <c:ser>
          <c:idx val="2"/>
          <c:order val="2"/>
          <c:tx>
            <c:strRef>
              <c:f>Hoja2!$D$27</c:f>
              <c:strCache>
                <c:ptCount val="1"/>
                <c:pt idx="0">
                  <c:v>Robos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solidFill>
                <a:schemeClr val="bg1"/>
              </a:solidFill>
            </a:ln>
          </c:spPr>
          <c:cat>
            <c:numRef>
              <c:f>Hoja2!$A$28:$A$41</c:f>
              <c:numCache>
                <c:formatCode>General</c:formatCode>
                <c:ptCount val="14"/>
                <c:pt idx="0">
                  <c:v>1998.0</c:v>
                </c:pt>
                <c:pt idx="1">
                  <c:v>1999.0</c:v>
                </c:pt>
                <c:pt idx="2">
                  <c:v>2000.0</c:v>
                </c:pt>
                <c:pt idx="3">
                  <c:v>2001.0</c:v>
                </c:pt>
                <c:pt idx="4">
                  <c:v>2002.0</c:v>
                </c:pt>
                <c:pt idx="5">
                  <c:v>2003.0</c:v>
                </c:pt>
                <c:pt idx="6">
                  <c:v>2004.0</c:v>
                </c:pt>
                <c:pt idx="7">
                  <c:v>2005.0</c:v>
                </c:pt>
                <c:pt idx="8">
                  <c:v>2006.0</c:v>
                </c:pt>
                <c:pt idx="9">
                  <c:v>2007.0</c:v>
                </c:pt>
                <c:pt idx="10">
                  <c:v>2008.0</c:v>
                </c:pt>
                <c:pt idx="11">
                  <c:v>2009.0</c:v>
                </c:pt>
                <c:pt idx="12">
                  <c:v>2010.0</c:v>
                </c:pt>
                <c:pt idx="13">
                  <c:v>2011.0</c:v>
                </c:pt>
              </c:numCache>
            </c:numRef>
          </c:cat>
          <c:val>
            <c:numRef>
              <c:f>Hoja2!$D$28:$D$41</c:f>
              <c:numCache>
                <c:formatCode>General</c:formatCode>
                <c:ptCount val="14"/>
                <c:pt idx="0">
                  <c:v>133.0</c:v>
                </c:pt>
                <c:pt idx="1">
                  <c:v>144.0</c:v>
                </c:pt>
                <c:pt idx="2">
                  <c:v>145.0</c:v>
                </c:pt>
                <c:pt idx="3">
                  <c:v>123.0</c:v>
                </c:pt>
                <c:pt idx="4">
                  <c:v>153.0</c:v>
                </c:pt>
                <c:pt idx="5">
                  <c:v>149.0</c:v>
                </c:pt>
                <c:pt idx="6">
                  <c:v>111.0</c:v>
                </c:pt>
                <c:pt idx="7">
                  <c:v>103.0</c:v>
                </c:pt>
                <c:pt idx="8">
                  <c:v>103.0</c:v>
                </c:pt>
                <c:pt idx="9">
                  <c:v>106.0</c:v>
                </c:pt>
                <c:pt idx="10">
                  <c:v>111.0</c:v>
                </c:pt>
                <c:pt idx="11">
                  <c:v>105.0</c:v>
                </c:pt>
                <c:pt idx="12">
                  <c:v>90.0</c:v>
                </c:pt>
                <c:pt idx="13">
                  <c:v>89.0</c:v>
                </c:pt>
              </c:numCache>
            </c:numRef>
          </c:val>
        </c:ser>
        <c:ser>
          <c:idx val="3"/>
          <c:order val="3"/>
          <c:tx>
            <c:strRef>
              <c:f>Hoja2!$E$27</c:f>
              <c:strCache>
                <c:ptCount val="1"/>
                <c:pt idx="0">
                  <c:v>Robos de Vehiculos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bg1"/>
              </a:solidFill>
            </a:ln>
          </c:spPr>
          <c:cat>
            <c:numRef>
              <c:f>Hoja2!$A$28:$A$41</c:f>
              <c:numCache>
                <c:formatCode>General</c:formatCode>
                <c:ptCount val="14"/>
                <c:pt idx="0">
                  <c:v>1998.0</c:v>
                </c:pt>
                <c:pt idx="1">
                  <c:v>1999.0</c:v>
                </c:pt>
                <c:pt idx="2">
                  <c:v>2000.0</c:v>
                </c:pt>
                <c:pt idx="3">
                  <c:v>2001.0</c:v>
                </c:pt>
                <c:pt idx="4">
                  <c:v>2002.0</c:v>
                </c:pt>
                <c:pt idx="5">
                  <c:v>2003.0</c:v>
                </c:pt>
                <c:pt idx="6">
                  <c:v>2004.0</c:v>
                </c:pt>
                <c:pt idx="7">
                  <c:v>2005.0</c:v>
                </c:pt>
                <c:pt idx="8">
                  <c:v>2006.0</c:v>
                </c:pt>
                <c:pt idx="9">
                  <c:v>2007.0</c:v>
                </c:pt>
                <c:pt idx="10">
                  <c:v>2008.0</c:v>
                </c:pt>
                <c:pt idx="11">
                  <c:v>2009.0</c:v>
                </c:pt>
                <c:pt idx="12">
                  <c:v>2010.0</c:v>
                </c:pt>
                <c:pt idx="13">
                  <c:v>2011.0</c:v>
                </c:pt>
              </c:numCache>
            </c:numRef>
          </c:cat>
          <c:val>
            <c:numRef>
              <c:f>Hoja2!$E$28:$E$41</c:f>
              <c:numCache>
                <c:formatCode>General</c:formatCode>
                <c:ptCount val="14"/>
                <c:pt idx="0">
                  <c:v>69.0</c:v>
                </c:pt>
                <c:pt idx="1">
                  <c:v>105.0</c:v>
                </c:pt>
                <c:pt idx="2">
                  <c:v>124.0</c:v>
                </c:pt>
                <c:pt idx="3">
                  <c:v>120.0</c:v>
                </c:pt>
                <c:pt idx="4">
                  <c:v>159.0</c:v>
                </c:pt>
                <c:pt idx="5">
                  <c:v>160.0</c:v>
                </c:pt>
                <c:pt idx="6">
                  <c:v>110.0</c:v>
                </c:pt>
                <c:pt idx="7">
                  <c:v>97.0</c:v>
                </c:pt>
                <c:pt idx="8">
                  <c:v>112.0</c:v>
                </c:pt>
                <c:pt idx="9">
                  <c:v>134.0</c:v>
                </c:pt>
                <c:pt idx="10">
                  <c:v>155.0</c:v>
                </c:pt>
                <c:pt idx="11">
                  <c:v>145.0</c:v>
                </c:pt>
                <c:pt idx="12">
                  <c:v>131.0</c:v>
                </c:pt>
                <c:pt idx="13">
                  <c:v>121.0</c:v>
                </c:pt>
              </c:numCache>
            </c:numRef>
          </c:val>
        </c:ser>
        <c:ser>
          <c:idx val="4"/>
          <c:order val="4"/>
          <c:tx>
            <c:strRef>
              <c:f>Hoja2!$F$27</c:f>
              <c:strCache>
                <c:ptCount val="1"/>
                <c:pt idx="0">
                  <c:v>Otros Contra la Propiedad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c:spPr>
          <c:cat>
            <c:numRef>
              <c:f>Hoja2!$A$28:$A$41</c:f>
              <c:numCache>
                <c:formatCode>General</c:formatCode>
                <c:ptCount val="14"/>
                <c:pt idx="0">
                  <c:v>1998.0</c:v>
                </c:pt>
                <c:pt idx="1">
                  <c:v>1999.0</c:v>
                </c:pt>
                <c:pt idx="2">
                  <c:v>2000.0</c:v>
                </c:pt>
                <c:pt idx="3">
                  <c:v>2001.0</c:v>
                </c:pt>
                <c:pt idx="4">
                  <c:v>2002.0</c:v>
                </c:pt>
                <c:pt idx="5">
                  <c:v>2003.0</c:v>
                </c:pt>
                <c:pt idx="6">
                  <c:v>2004.0</c:v>
                </c:pt>
                <c:pt idx="7">
                  <c:v>2005.0</c:v>
                </c:pt>
                <c:pt idx="8">
                  <c:v>2006.0</c:v>
                </c:pt>
                <c:pt idx="9">
                  <c:v>2007.0</c:v>
                </c:pt>
                <c:pt idx="10">
                  <c:v>2008.0</c:v>
                </c:pt>
                <c:pt idx="11">
                  <c:v>2009.0</c:v>
                </c:pt>
                <c:pt idx="12">
                  <c:v>2010.0</c:v>
                </c:pt>
                <c:pt idx="13">
                  <c:v>2011.0</c:v>
                </c:pt>
              </c:numCache>
            </c:numRef>
          </c:cat>
          <c:val>
            <c:numRef>
              <c:f>Hoja2!$F$28:$F$41</c:f>
              <c:numCache>
                <c:formatCode>0</c:formatCode>
                <c:ptCount val="14"/>
                <c:pt idx="0">
                  <c:v>95.95000000000004</c:v>
                </c:pt>
                <c:pt idx="1">
                  <c:v>96.4129999999999</c:v>
                </c:pt>
                <c:pt idx="2">
                  <c:v>96.85400000000004</c:v>
                </c:pt>
                <c:pt idx="3">
                  <c:v>104.86</c:v>
                </c:pt>
                <c:pt idx="4">
                  <c:v>99.88</c:v>
                </c:pt>
                <c:pt idx="5">
                  <c:v>75.47399999999993</c:v>
                </c:pt>
                <c:pt idx="6">
                  <c:v>67.808</c:v>
                </c:pt>
                <c:pt idx="7">
                  <c:v>72.398</c:v>
                </c:pt>
                <c:pt idx="8">
                  <c:v>67.64600000000007</c:v>
                </c:pt>
                <c:pt idx="9">
                  <c:v>75.16699999999991</c:v>
                </c:pt>
                <c:pt idx="10">
                  <c:v>92.0519999999999</c:v>
                </c:pt>
                <c:pt idx="11">
                  <c:v>70.48500000000001</c:v>
                </c:pt>
                <c:pt idx="12">
                  <c:v>129.5548</c:v>
                </c:pt>
                <c:pt idx="13">
                  <c:v>116.5282</c:v>
                </c:pt>
              </c:numCache>
            </c:numRef>
          </c:val>
        </c:ser>
        <c:ser>
          <c:idx val="5"/>
          <c:order val="5"/>
          <c:tx>
            <c:strRef>
              <c:f>Hoja2!$G$27</c:f>
              <c:strCache>
                <c:ptCount val="1"/>
                <c:pt idx="0">
                  <c:v>Lesiones</c:v>
                </c:pt>
              </c:strCache>
            </c:strRef>
          </c:tx>
          <c:spPr>
            <a:solidFill>
              <a:schemeClr val="accent2">
                <a:lumMod val="50000"/>
              </a:schemeClr>
            </a:solidFill>
            <a:ln>
              <a:solidFill>
                <a:schemeClr val="bg1"/>
              </a:solidFill>
            </a:ln>
          </c:spPr>
          <c:cat>
            <c:numRef>
              <c:f>Hoja2!$A$28:$A$41</c:f>
              <c:numCache>
                <c:formatCode>General</c:formatCode>
                <c:ptCount val="14"/>
                <c:pt idx="0">
                  <c:v>1998.0</c:v>
                </c:pt>
                <c:pt idx="1">
                  <c:v>1999.0</c:v>
                </c:pt>
                <c:pt idx="2">
                  <c:v>2000.0</c:v>
                </c:pt>
                <c:pt idx="3">
                  <c:v>2001.0</c:v>
                </c:pt>
                <c:pt idx="4">
                  <c:v>2002.0</c:v>
                </c:pt>
                <c:pt idx="5">
                  <c:v>2003.0</c:v>
                </c:pt>
                <c:pt idx="6">
                  <c:v>2004.0</c:v>
                </c:pt>
                <c:pt idx="7">
                  <c:v>2005.0</c:v>
                </c:pt>
                <c:pt idx="8">
                  <c:v>2006.0</c:v>
                </c:pt>
                <c:pt idx="9">
                  <c:v>2007.0</c:v>
                </c:pt>
                <c:pt idx="10">
                  <c:v>2008.0</c:v>
                </c:pt>
                <c:pt idx="11">
                  <c:v>2009.0</c:v>
                </c:pt>
                <c:pt idx="12">
                  <c:v>2010.0</c:v>
                </c:pt>
                <c:pt idx="13">
                  <c:v>2011.0</c:v>
                </c:pt>
              </c:numCache>
            </c:numRef>
          </c:cat>
          <c:val>
            <c:numRef>
              <c:f>Hoja2!$G$28:$G$41</c:f>
              <c:numCache>
                <c:formatCode>General</c:formatCode>
                <c:ptCount val="14"/>
                <c:pt idx="0">
                  <c:v>138.0</c:v>
                </c:pt>
                <c:pt idx="1">
                  <c:v>132.0</c:v>
                </c:pt>
                <c:pt idx="2">
                  <c:v>105.0</c:v>
                </c:pt>
                <c:pt idx="3">
                  <c:v>104.0</c:v>
                </c:pt>
                <c:pt idx="4">
                  <c:v>120.0</c:v>
                </c:pt>
                <c:pt idx="5">
                  <c:v>110.0</c:v>
                </c:pt>
                <c:pt idx="6">
                  <c:v>114.0</c:v>
                </c:pt>
                <c:pt idx="7">
                  <c:v>126.0</c:v>
                </c:pt>
                <c:pt idx="8">
                  <c:v>121.0</c:v>
                </c:pt>
                <c:pt idx="9">
                  <c:v>111.0</c:v>
                </c:pt>
                <c:pt idx="10">
                  <c:v>104.0</c:v>
                </c:pt>
                <c:pt idx="11">
                  <c:v>94.0</c:v>
                </c:pt>
                <c:pt idx="12">
                  <c:v>82.0</c:v>
                </c:pt>
                <c:pt idx="13">
                  <c:v>82.0</c:v>
                </c:pt>
              </c:numCache>
            </c:numRef>
          </c:val>
        </c:ser>
        <c:ser>
          <c:idx val="6"/>
          <c:order val="6"/>
          <c:tx>
            <c:strRef>
              <c:f>Hoja2!$H$27</c:f>
              <c:strCache>
                <c:ptCount val="1"/>
                <c:pt idx="0">
                  <c:v>Homicidios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bg1"/>
              </a:solidFill>
            </a:ln>
          </c:spPr>
          <c:cat>
            <c:numRef>
              <c:f>Hoja2!$A$28:$A$41</c:f>
              <c:numCache>
                <c:formatCode>General</c:formatCode>
                <c:ptCount val="14"/>
                <c:pt idx="0">
                  <c:v>1998.0</c:v>
                </c:pt>
                <c:pt idx="1">
                  <c:v>1999.0</c:v>
                </c:pt>
                <c:pt idx="2">
                  <c:v>2000.0</c:v>
                </c:pt>
                <c:pt idx="3">
                  <c:v>2001.0</c:v>
                </c:pt>
                <c:pt idx="4">
                  <c:v>2002.0</c:v>
                </c:pt>
                <c:pt idx="5">
                  <c:v>2003.0</c:v>
                </c:pt>
                <c:pt idx="6">
                  <c:v>2004.0</c:v>
                </c:pt>
                <c:pt idx="7">
                  <c:v>2005.0</c:v>
                </c:pt>
                <c:pt idx="8">
                  <c:v>2006.0</c:v>
                </c:pt>
                <c:pt idx="9">
                  <c:v>2007.0</c:v>
                </c:pt>
                <c:pt idx="10">
                  <c:v>2008.0</c:v>
                </c:pt>
                <c:pt idx="11">
                  <c:v>2009.0</c:v>
                </c:pt>
                <c:pt idx="12">
                  <c:v>2010.0</c:v>
                </c:pt>
                <c:pt idx="13">
                  <c:v>2011.0</c:v>
                </c:pt>
              </c:numCache>
            </c:numRef>
          </c:cat>
          <c:val>
            <c:numRef>
              <c:f>Hoja2!$H$28:$H$41</c:f>
              <c:numCache>
                <c:formatCode>General</c:formatCode>
                <c:ptCount val="14"/>
                <c:pt idx="0">
                  <c:v>20.0</c:v>
                </c:pt>
                <c:pt idx="1">
                  <c:v>25.0</c:v>
                </c:pt>
                <c:pt idx="2">
                  <c:v>33.0</c:v>
                </c:pt>
                <c:pt idx="3">
                  <c:v>32.0</c:v>
                </c:pt>
                <c:pt idx="4">
                  <c:v>38.0</c:v>
                </c:pt>
                <c:pt idx="5">
                  <c:v>44.0</c:v>
                </c:pt>
                <c:pt idx="6">
                  <c:v>37.0</c:v>
                </c:pt>
                <c:pt idx="7">
                  <c:v>37.0</c:v>
                </c:pt>
                <c:pt idx="8">
                  <c:v>45.0</c:v>
                </c:pt>
                <c:pt idx="9">
                  <c:v>48.0</c:v>
                </c:pt>
                <c:pt idx="10">
                  <c:v>52.0</c:v>
                </c:pt>
                <c:pt idx="11">
                  <c:v>49.0</c:v>
                </c:pt>
                <c:pt idx="12">
                  <c:v>45.0</c:v>
                </c:pt>
                <c:pt idx="13">
                  <c:v>50.0</c:v>
                </c:pt>
              </c:numCache>
            </c:numRef>
          </c:val>
        </c:ser>
        <c:ser>
          <c:idx val="7"/>
          <c:order val="7"/>
          <c:tx>
            <c:strRef>
              <c:f>Hoja2!$I$27</c:f>
              <c:strCache>
                <c:ptCount val="1"/>
                <c:pt idx="0">
                  <c:v>Otros Contra las Personas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bg1"/>
              </a:solidFill>
            </a:ln>
          </c:spPr>
          <c:cat>
            <c:numRef>
              <c:f>Hoja2!$A$28:$A$41</c:f>
              <c:numCache>
                <c:formatCode>General</c:formatCode>
                <c:ptCount val="14"/>
                <c:pt idx="0">
                  <c:v>1998.0</c:v>
                </c:pt>
                <c:pt idx="1">
                  <c:v>1999.0</c:v>
                </c:pt>
                <c:pt idx="2">
                  <c:v>2000.0</c:v>
                </c:pt>
                <c:pt idx="3">
                  <c:v>2001.0</c:v>
                </c:pt>
                <c:pt idx="4">
                  <c:v>2002.0</c:v>
                </c:pt>
                <c:pt idx="5">
                  <c:v>2003.0</c:v>
                </c:pt>
                <c:pt idx="6">
                  <c:v>2004.0</c:v>
                </c:pt>
                <c:pt idx="7">
                  <c:v>2005.0</c:v>
                </c:pt>
                <c:pt idx="8">
                  <c:v>2006.0</c:v>
                </c:pt>
                <c:pt idx="9">
                  <c:v>2007.0</c:v>
                </c:pt>
                <c:pt idx="10">
                  <c:v>2008.0</c:v>
                </c:pt>
                <c:pt idx="11">
                  <c:v>2009.0</c:v>
                </c:pt>
                <c:pt idx="12">
                  <c:v>2010.0</c:v>
                </c:pt>
                <c:pt idx="13">
                  <c:v>2011.0</c:v>
                </c:pt>
              </c:numCache>
            </c:numRef>
          </c:cat>
          <c:val>
            <c:numRef>
              <c:f>Hoja2!$I$28:$I$41</c:f>
              <c:numCache>
                <c:formatCode>0</c:formatCode>
                <c:ptCount val="14"/>
                <c:pt idx="0">
                  <c:v>30.49000000000001</c:v>
                </c:pt>
                <c:pt idx="1">
                  <c:v>33.503</c:v>
                </c:pt>
                <c:pt idx="2">
                  <c:v>74.98600000000003</c:v>
                </c:pt>
                <c:pt idx="3">
                  <c:v>64.385</c:v>
                </c:pt>
                <c:pt idx="4">
                  <c:v>67.89700000000001</c:v>
                </c:pt>
                <c:pt idx="5">
                  <c:v>65.20800000000001</c:v>
                </c:pt>
                <c:pt idx="6">
                  <c:v>74.5</c:v>
                </c:pt>
                <c:pt idx="7">
                  <c:v>78.17499999999998</c:v>
                </c:pt>
                <c:pt idx="8">
                  <c:v>81.56100000000003</c:v>
                </c:pt>
                <c:pt idx="9">
                  <c:v>129.762</c:v>
                </c:pt>
                <c:pt idx="10">
                  <c:v>140.907</c:v>
                </c:pt>
                <c:pt idx="11">
                  <c:v>130.095</c:v>
                </c:pt>
                <c:pt idx="12">
                  <c:v>125.7584</c:v>
                </c:pt>
                <c:pt idx="13">
                  <c:v>118.101</c:v>
                </c:pt>
              </c:numCache>
            </c:numRef>
          </c:val>
        </c:ser>
        <c:ser>
          <c:idx val="8"/>
          <c:order val="8"/>
          <c:tx>
            <c:strRef>
              <c:f>Hoja2!$J$27</c:f>
              <c:strCache>
                <c:ptCount val="1"/>
                <c:pt idx="0">
                  <c:v>Otros Delitos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bg1"/>
              </a:solidFill>
            </a:ln>
          </c:spPr>
          <c:cat>
            <c:numRef>
              <c:f>Hoja2!$A$28:$A$41</c:f>
              <c:numCache>
                <c:formatCode>General</c:formatCode>
                <c:ptCount val="14"/>
                <c:pt idx="0">
                  <c:v>1998.0</c:v>
                </c:pt>
                <c:pt idx="1">
                  <c:v>1999.0</c:v>
                </c:pt>
                <c:pt idx="2">
                  <c:v>2000.0</c:v>
                </c:pt>
                <c:pt idx="3">
                  <c:v>2001.0</c:v>
                </c:pt>
                <c:pt idx="4">
                  <c:v>2002.0</c:v>
                </c:pt>
                <c:pt idx="5">
                  <c:v>2003.0</c:v>
                </c:pt>
                <c:pt idx="6">
                  <c:v>2004.0</c:v>
                </c:pt>
                <c:pt idx="7">
                  <c:v>2005.0</c:v>
                </c:pt>
                <c:pt idx="8">
                  <c:v>2006.0</c:v>
                </c:pt>
                <c:pt idx="9">
                  <c:v>2007.0</c:v>
                </c:pt>
                <c:pt idx="10">
                  <c:v>2008.0</c:v>
                </c:pt>
                <c:pt idx="11">
                  <c:v>2009.0</c:v>
                </c:pt>
                <c:pt idx="12">
                  <c:v>2010.0</c:v>
                </c:pt>
                <c:pt idx="13">
                  <c:v>2011.0</c:v>
                </c:pt>
              </c:numCache>
            </c:numRef>
          </c:cat>
          <c:val>
            <c:numRef>
              <c:f>Hoja2!$J$28:$J$41</c:f>
              <c:numCache>
                <c:formatCode>_ * #,##0_ ;_ * \-#,##0_ ;_ * "-"??_ ;_ @_ </c:formatCode>
                <c:ptCount val="14"/>
                <c:pt idx="0">
                  <c:v>156.56</c:v>
                </c:pt>
                <c:pt idx="1">
                  <c:v>129.0840000000002</c:v>
                </c:pt>
                <c:pt idx="2">
                  <c:v>78.15999999999994</c:v>
                </c:pt>
                <c:pt idx="3">
                  <c:v>88.755</c:v>
                </c:pt>
                <c:pt idx="4">
                  <c:v>107.223</c:v>
                </c:pt>
                <c:pt idx="5">
                  <c:v>131.3180000000001</c:v>
                </c:pt>
                <c:pt idx="6">
                  <c:v>131.692</c:v>
                </c:pt>
                <c:pt idx="7">
                  <c:v>132.4270000000001</c:v>
                </c:pt>
                <c:pt idx="8">
                  <c:v>134.7929999999999</c:v>
                </c:pt>
                <c:pt idx="9">
                  <c:v>154.0710000000001</c:v>
                </c:pt>
                <c:pt idx="10">
                  <c:v>136.0410000000001</c:v>
                </c:pt>
                <c:pt idx="11">
                  <c:v>181.42</c:v>
                </c:pt>
                <c:pt idx="12">
                  <c:v>153.6868</c:v>
                </c:pt>
                <c:pt idx="13">
                  <c:v>195.3708</c:v>
                </c:pt>
              </c:numCache>
            </c:numRef>
          </c:val>
        </c:ser>
        <c:overlap val="100"/>
        <c:axId val="508132904"/>
        <c:axId val="508135928"/>
      </c:barChart>
      <c:catAx>
        <c:axId val="50813290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s-ES"/>
            </a:pPr>
            <a:endParaRPr lang="en-US"/>
          </a:p>
        </c:txPr>
        <c:crossAx val="508135928"/>
        <c:crosses val="autoZero"/>
        <c:auto val="1"/>
        <c:lblAlgn val="ctr"/>
        <c:lblOffset val="100"/>
      </c:catAx>
      <c:valAx>
        <c:axId val="50813592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s-ES"/>
            </a:pPr>
            <a:endParaRPr lang="en-US"/>
          </a:p>
        </c:txPr>
        <c:crossAx val="50813290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es-ES"/>
          </a:pPr>
          <a:endParaRPr lang="en-US"/>
        </a:p>
      </c:txPr>
    </c:legend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title>
      <c:tx>
        <c:rich>
          <a:bodyPr/>
          <a:lstStyle/>
          <a:p>
            <a:pPr>
              <a:defRPr lang="es-ES"/>
            </a:pPr>
            <a:r>
              <a:rPr lang="es-ES" dirty="0" smtClean="0"/>
              <a:t>PIB</a:t>
            </a:r>
            <a:r>
              <a:rPr lang="es-ES" baseline="0" dirty="0" smtClean="0"/>
              <a:t> per cápita y tasa de delitos</a:t>
            </a:r>
          </a:p>
          <a:p>
            <a:pPr>
              <a:defRPr lang="es-ES"/>
            </a:pPr>
            <a:r>
              <a:rPr lang="es-VE" baseline="0" dirty="0" smtClean="0"/>
              <a:t>(1990=100)</a:t>
            </a:r>
            <a:endParaRPr lang="es-ES" dirty="0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Hoja2!$J$1</c:f>
              <c:strCache>
                <c:ptCount val="1"/>
                <c:pt idx="0">
                  <c:v>Tasa de delitos</c:v>
                </c:pt>
              </c:strCache>
            </c:strRef>
          </c:tx>
          <c:marker>
            <c:symbol val="none"/>
          </c:marker>
          <c:cat>
            <c:numRef>
              <c:f>Hoja2!$I$25:$I$44</c:f>
              <c:numCache>
                <c:formatCode>General</c:formatCode>
                <c:ptCount val="20"/>
                <c:pt idx="0">
                  <c:v>1990.0</c:v>
                </c:pt>
                <c:pt idx="1">
                  <c:v>1991.0</c:v>
                </c:pt>
                <c:pt idx="2">
                  <c:v>1992.0</c:v>
                </c:pt>
                <c:pt idx="3">
                  <c:v>1993.0</c:v>
                </c:pt>
                <c:pt idx="4">
                  <c:v>1994.0</c:v>
                </c:pt>
                <c:pt idx="5">
                  <c:v>1995.0</c:v>
                </c:pt>
                <c:pt idx="6">
                  <c:v>1996.0</c:v>
                </c:pt>
                <c:pt idx="7">
                  <c:v>1997.0</c:v>
                </c:pt>
                <c:pt idx="8">
                  <c:v>1998.0</c:v>
                </c:pt>
                <c:pt idx="9">
                  <c:v>1999.0</c:v>
                </c:pt>
                <c:pt idx="10">
                  <c:v>2000.0</c:v>
                </c:pt>
                <c:pt idx="11">
                  <c:v>2001.0</c:v>
                </c:pt>
                <c:pt idx="12">
                  <c:v>2002.0</c:v>
                </c:pt>
                <c:pt idx="13">
                  <c:v>2003.0</c:v>
                </c:pt>
                <c:pt idx="14">
                  <c:v>2004.0</c:v>
                </c:pt>
                <c:pt idx="15">
                  <c:v>2005.0</c:v>
                </c:pt>
                <c:pt idx="16">
                  <c:v>2006.0</c:v>
                </c:pt>
                <c:pt idx="17">
                  <c:v>2007.0</c:v>
                </c:pt>
                <c:pt idx="18">
                  <c:v>2008.0</c:v>
                </c:pt>
                <c:pt idx="19">
                  <c:v>2009.0</c:v>
                </c:pt>
              </c:numCache>
            </c:numRef>
          </c:cat>
          <c:val>
            <c:numRef>
              <c:f>Hoja2!$J$25:$J$44</c:f>
              <c:numCache>
                <c:formatCode>General</c:formatCode>
                <c:ptCount val="20"/>
                <c:pt idx="0">
                  <c:v>100.0</c:v>
                </c:pt>
                <c:pt idx="1">
                  <c:v>94.34262948207174</c:v>
                </c:pt>
                <c:pt idx="2">
                  <c:v>96.4143426294821</c:v>
                </c:pt>
                <c:pt idx="3">
                  <c:v>101.6733067729083</c:v>
                </c:pt>
                <c:pt idx="4">
                  <c:v>101.195219123506</c:v>
                </c:pt>
                <c:pt idx="5">
                  <c:v>91.87250996015935</c:v>
                </c:pt>
                <c:pt idx="6">
                  <c:v>93.46613545816735</c:v>
                </c:pt>
                <c:pt idx="7">
                  <c:v>82.8685258964143</c:v>
                </c:pt>
                <c:pt idx="8">
                  <c:v>82.07171314741035</c:v>
                </c:pt>
                <c:pt idx="9">
                  <c:v>82.94820717131473</c:v>
                </c:pt>
                <c:pt idx="10">
                  <c:v>77.8486055776892</c:v>
                </c:pt>
                <c:pt idx="11">
                  <c:v>72.90836653386449</c:v>
                </c:pt>
                <c:pt idx="12">
                  <c:v>82.94820717131473</c:v>
                </c:pt>
                <c:pt idx="13">
                  <c:v>82.39043824701193</c:v>
                </c:pt>
                <c:pt idx="14">
                  <c:v>71.87250996015935</c:v>
                </c:pt>
                <c:pt idx="15">
                  <c:v>69.88047808764937</c:v>
                </c:pt>
                <c:pt idx="16">
                  <c:v>70.199203187251</c:v>
                </c:pt>
                <c:pt idx="17">
                  <c:v>77.21115537848605</c:v>
                </c:pt>
                <c:pt idx="18">
                  <c:v>79.12350597609559</c:v>
                </c:pt>
                <c:pt idx="19">
                  <c:v>76.8924302788844</c:v>
                </c:pt>
              </c:numCache>
            </c:numRef>
          </c:val>
        </c:ser>
        <c:ser>
          <c:idx val="1"/>
          <c:order val="1"/>
          <c:tx>
            <c:strRef>
              <c:f>Hoja2!$M$1</c:f>
              <c:strCache>
                <c:ptCount val="1"/>
                <c:pt idx="0">
                  <c:v>PIB pc</c:v>
                </c:pt>
              </c:strCache>
            </c:strRef>
          </c:tx>
          <c:marker>
            <c:symbol val="none"/>
          </c:marker>
          <c:cat>
            <c:numRef>
              <c:f>Hoja2!$I$25:$I$44</c:f>
              <c:numCache>
                <c:formatCode>General</c:formatCode>
                <c:ptCount val="20"/>
                <c:pt idx="0">
                  <c:v>1990.0</c:v>
                </c:pt>
                <c:pt idx="1">
                  <c:v>1991.0</c:v>
                </c:pt>
                <c:pt idx="2">
                  <c:v>1992.0</c:v>
                </c:pt>
                <c:pt idx="3">
                  <c:v>1993.0</c:v>
                </c:pt>
                <c:pt idx="4">
                  <c:v>1994.0</c:v>
                </c:pt>
                <c:pt idx="5">
                  <c:v>1995.0</c:v>
                </c:pt>
                <c:pt idx="6">
                  <c:v>1996.0</c:v>
                </c:pt>
                <c:pt idx="7">
                  <c:v>1997.0</c:v>
                </c:pt>
                <c:pt idx="8">
                  <c:v>1998.0</c:v>
                </c:pt>
                <c:pt idx="9">
                  <c:v>1999.0</c:v>
                </c:pt>
                <c:pt idx="10">
                  <c:v>2000.0</c:v>
                </c:pt>
                <c:pt idx="11">
                  <c:v>2001.0</c:v>
                </c:pt>
                <c:pt idx="12">
                  <c:v>2002.0</c:v>
                </c:pt>
                <c:pt idx="13">
                  <c:v>2003.0</c:v>
                </c:pt>
                <c:pt idx="14">
                  <c:v>2004.0</c:v>
                </c:pt>
                <c:pt idx="15">
                  <c:v>2005.0</c:v>
                </c:pt>
                <c:pt idx="16">
                  <c:v>2006.0</c:v>
                </c:pt>
                <c:pt idx="17">
                  <c:v>2007.0</c:v>
                </c:pt>
                <c:pt idx="18">
                  <c:v>2008.0</c:v>
                </c:pt>
                <c:pt idx="19">
                  <c:v>2009.0</c:v>
                </c:pt>
              </c:numCache>
            </c:numRef>
          </c:cat>
          <c:val>
            <c:numRef>
              <c:f>Hoja2!$M$25:$M$44</c:f>
              <c:numCache>
                <c:formatCode>General</c:formatCode>
                <c:ptCount val="20"/>
                <c:pt idx="0">
                  <c:v>100.0</c:v>
                </c:pt>
                <c:pt idx="1">
                  <c:v>107.1556752767326</c:v>
                </c:pt>
                <c:pt idx="2">
                  <c:v>111.060869559467</c:v>
                </c:pt>
                <c:pt idx="3">
                  <c:v>108.9017338327922</c:v>
                </c:pt>
                <c:pt idx="4">
                  <c:v>104.0450725368599</c:v>
                </c:pt>
                <c:pt idx="5">
                  <c:v>105.8688247836083</c:v>
                </c:pt>
                <c:pt idx="6">
                  <c:v>103.4753246213594</c:v>
                </c:pt>
                <c:pt idx="7">
                  <c:v>107.8432560268907</c:v>
                </c:pt>
                <c:pt idx="8">
                  <c:v>106.0223261262689</c:v>
                </c:pt>
                <c:pt idx="9">
                  <c:v>97.75985020656962</c:v>
                </c:pt>
                <c:pt idx="10">
                  <c:v>99.43262382384288</c:v>
                </c:pt>
                <c:pt idx="11">
                  <c:v>100.8892101750108</c:v>
                </c:pt>
                <c:pt idx="12">
                  <c:v>90.26680715624366</c:v>
                </c:pt>
                <c:pt idx="13">
                  <c:v>81.76855187962137</c:v>
                </c:pt>
                <c:pt idx="14">
                  <c:v>95.00855003770039</c:v>
                </c:pt>
                <c:pt idx="15">
                  <c:v>102.9916436857513</c:v>
                </c:pt>
                <c:pt idx="16">
                  <c:v>111.2238277285684</c:v>
                </c:pt>
                <c:pt idx="17">
                  <c:v>118.263732319634</c:v>
                </c:pt>
                <c:pt idx="18">
                  <c:v>121.8652710345335</c:v>
                </c:pt>
                <c:pt idx="19">
                  <c:v>115.9500497135167</c:v>
                </c:pt>
              </c:numCache>
            </c:numRef>
          </c:val>
        </c:ser>
        <c:marker val="1"/>
        <c:axId val="508235896"/>
        <c:axId val="508226888"/>
      </c:lineChart>
      <c:catAx>
        <c:axId val="50823589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s-ES"/>
            </a:pPr>
            <a:endParaRPr lang="en-US"/>
          </a:p>
        </c:txPr>
        <c:crossAx val="508226888"/>
        <c:crosses val="autoZero"/>
        <c:auto val="1"/>
        <c:lblAlgn val="ctr"/>
        <c:lblOffset val="100"/>
      </c:catAx>
      <c:valAx>
        <c:axId val="508226888"/>
        <c:scaling>
          <c:orientation val="minMax"/>
          <c:min val="60.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s-ES"/>
            </a:pPr>
            <a:endParaRPr lang="en-US"/>
          </a:p>
        </c:txPr>
        <c:crossAx val="508235896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lang="es-ES"/>
          </a:pPr>
          <a:endParaRPr lang="en-US"/>
        </a:p>
      </c:txPr>
    </c:legend>
    <c:plotVisOnly val="1"/>
  </c:chart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title>
      <c:tx>
        <c:rich>
          <a:bodyPr/>
          <a:lstStyle/>
          <a:p>
            <a:pPr>
              <a:defRPr lang="es-ES"/>
            </a:pPr>
            <a:r>
              <a:rPr lang="en-US"/>
              <a:t>Densidad</a:t>
            </a:r>
            <a:r>
              <a:rPr lang="en-US" baseline="0"/>
              <a:t> Poblacional y Tasa de homicidio</a:t>
            </a:r>
            <a:endParaRPr lang="en-US"/>
          </a:p>
        </c:rich>
      </c:tx>
      <c:layout>
        <c:manualLayout>
          <c:xMode val="edge"/>
          <c:yMode val="edge"/>
          <c:x val="0.131725503062117"/>
          <c:y val="0.0462046180606212"/>
        </c:manualLayout>
      </c:layout>
    </c:title>
    <c:plotArea>
      <c:layout/>
      <c:scatterChart>
        <c:scatterStyle val="lineMarker"/>
        <c:ser>
          <c:idx val="0"/>
          <c:order val="0"/>
          <c:tx>
            <c:strRef>
              <c:f>Hoja1!$D$80</c:f>
              <c:strCache>
                <c:ptCount val="1"/>
                <c:pt idx="0">
                  <c:v>Tasa de Homicidio</c:v>
                </c:pt>
              </c:strCache>
            </c:strRef>
          </c:tx>
          <c:spPr>
            <a:ln w="28575">
              <a:noFill/>
            </a:ln>
          </c:spPr>
          <c:trendline>
            <c:trendlineType val="linear"/>
            <c:dispRSqr val="1"/>
            <c:trendlineLbl>
              <c:layout>
                <c:manualLayout>
                  <c:x val="0.0823064304461942"/>
                  <c:y val="-0.172382517482263"/>
                </c:manualLayout>
              </c:layout>
              <c:numFmt formatCode="General" sourceLinked="0"/>
              <c:txPr>
                <a:bodyPr/>
                <a:lstStyle/>
                <a:p>
                  <a:pPr>
                    <a:defRPr lang="es-ES"/>
                  </a:pPr>
                  <a:endParaRPr lang="en-US"/>
                </a:p>
              </c:txPr>
            </c:trendlineLbl>
          </c:trendline>
          <c:xVal>
            <c:numRef>
              <c:f>Hoja1!$C$81:$C$368</c:f>
              <c:numCache>
                <c:formatCode>General</c:formatCode>
                <c:ptCount val="288"/>
                <c:pt idx="0">
                  <c:v>0.643997890588138</c:v>
                </c:pt>
                <c:pt idx="1">
                  <c:v>29.87729792147807</c:v>
                </c:pt>
                <c:pt idx="2">
                  <c:v>5.289333333333336</c:v>
                </c:pt>
                <c:pt idx="3">
                  <c:v>213.0379241516966</c:v>
                </c:pt>
                <c:pt idx="4">
                  <c:v>18.27355113636363</c:v>
                </c:pt>
                <c:pt idx="5">
                  <c:v>5.543920168067227</c:v>
                </c:pt>
                <c:pt idx="6">
                  <c:v>423.9879569892472</c:v>
                </c:pt>
                <c:pt idx="7">
                  <c:v>17.41358108108108</c:v>
                </c:pt>
                <c:pt idx="8">
                  <c:v>3.185049751243781</c:v>
                </c:pt>
                <c:pt idx="9">
                  <c:v>4725.618937644342</c:v>
                </c:pt>
                <c:pt idx="10">
                  <c:v>31.86995967741936</c:v>
                </c:pt>
                <c:pt idx="11">
                  <c:v>9.997168620933737</c:v>
                </c:pt>
                <c:pt idx="12">
                  <c:v>80.3840404040404</c:v>
                </c:pt>
                <c:pt idx="13">
                  <c:v>65.03486725663717</c:v>
                </c:pt>
                <c:pt idx="14">
                  <c:v>316.9254088050315</c:v>
                </c:pt>
                <c:pt idx="15">
                  <c:v>25.0715174559281</c:v>
                </c:pt>
                <c:pt idx="16">
                  <c:v>332.6782608695654</c:v>
                </c:pt>
                <c:pt idx="17">
                  <c:v>50.05756578947367</c:v>
                </c:pt>
                <c:pt idx="18">
                  <c:v>70.12101694915256</c:v>
                </c:pt>
                <c:pt idx="19">
                  <c:v>93.13</c:v>
                </c:pt>
                <c:pt idx="20">
                  <c:v>84.63756756756757</c:v>
                </c:pt>
                <c:pt idx="21">
                  <c:v>212.4535738142953</c:v>
                </c:pt>
                <c:pt idx="22">
                  <c:v>72.6774647887324</c:v>
                </c:pt>
                <c:pt idx="23">
                  <c:v>3.446024081924372</c:v>
                </c:pt>
                <c:pt idx="24">
                  <c:v>0.663709789336368</c:v>
                </c:pt>
                <c:pt idx="25">
                  <c:v>30.56939953810623</c:v>
                </c:pt>
                <c:pt idx="26">
                  <c:v>5.413163398692812</c:v>
                </c:pt>
                <c:pt idx="27">
                  <c:v>216.717992586256</c:v>
                </c:pt>
                <c:pt idx="28">
                  <c:v>18.75019886363636</c:v>
                </c:pt>
                <c:pt idx="29">
                  <c:v>5.678655462184876</c:v>
                </c:pt>
                <c:pt idx="30">
                  <c:v>432.0681720430107</c:v>
                </c:pt>
                <c:pt idx="31">
                  <c:v>17.8172972972973</c:v>
                </c:pt>
                <c:pt idx="32">
                  <c:v>3.272562189054725</c:v>
                </c:pt>
                <c:pt idx="33">
                  <c:v>4737.706697459587</c:v>
                </c:pt>
                <c:pt idx="34">
                  <c:v>32.4896370967742</c:v>
                </c:pt>
                <c:pt idx="35">
                  <c:v>10.19779644846582</c:v>
                </c:pt>
                <c:pt idx="36">
                  <c:v>81.86676767676768</c:v>
                </c:pt>
                <c:pt idx="37">
                  <c:v>66.26424778761064</c:v>
                </c:pt>
                <c:pt idx="38">
                  <c:v>323.1118238993712</c:v>
                </c:pt>
                <c:pt idx="39">
                  <c:v>25.73850674040788</c:v>
                </c:pt>
                <c:pt idx="40">
                  <c:v>340.0921739130435</c:v>
                </c:pt>
                <c:pt idx="41">
                  <c:v>51.05855263157896</c:v>
                </c:pt>
                <c:pt idx="42">
                  <c:v>71.08813559322031</c:v>
                </c:pt>
                <c:pt idx="43">
                  <c:v>94.86720720720722</c:v>
                </c:pt>
                <c:pt idx="44">
                  <c:v>86.12743243243237</c:v>
                </c:pt>
                <c:pt idx="45">
                  <c:v>213.6967267869071</c:v>
                </c:pt>
                <c:pt idx="46">
                  <c:v>74.2511267605634</c:v>
                </c:pt>
                <c:pt idx="47">
                  <c:v>3.518125821780666</c:v>
                </c:pt>
                <c:pt idx="48">
                  <c:v>0.684048960559549</c:v>
                </c:pt>
                <c:pt idx="49">
                  <c:v>31.21588914549654</c:v>
                </c:pt>
                <c:pt idx="50">
                  <c:v>5.535568627450981</c:v>
                </c:pt>
                <c:pt idx="51">
                  <c:v>220.2868548617051</c:v>
                </c:pt>
                <c:pt idx="52">
                  <c:v>19.21576704545454</c:v>
                </c:pt>
                <c:pt idx="53">
                  <c:v>5.81178151260504</c:v>
                </c:pt>
                <c:pt idx="54">
                  <c:v>440.0709677419354</c:v>
                </c:pt>
                <c:pt idx="55">
                  <c:v>18.22743243243243</c:v>
                </c:pt>
                <c:pt idx="56">
                  <c:v>3.359875621890546</c:v>
                </c:pt>
                <c:pt idx="57">
                  <c:v>4750.288683602771</c:v>
                </c:pt>
                <c:pt idx="58">
                  <c:v>33.12068548387096</c:v>
                </c:pt>
                <c:pt idx="59">
                  <c:v>10.40185578432277</c:v>
                </c:pt>
                <c:pt idx="60">
                  <c:v>83.3409090909091</c:v>
                </c:pt>
                <c:pt idx="61">
                  <c:v>67.58407079646015</c:v>
                </c:pt>
                <c:pt idx="62">
                  <c:v>329.3598742138366</c:v>
                </c:pt>
                <c:pt idx="63">
                  <c:v>26.39623228482543</c:v>
                </c:pt>
                <c:pt idx="64">
                  <c:v>347.2939130434781</c:v>
                </c:pt>
                <c:pt idx="65">
                  <c:v>52.08078947368418</c:v>
                </c:pt>
                <c:pt idx="66">
                  <c:v>72.09974576271185</c:v>
                </c:pt>
                <c:pt idx="67">
                  <c:v>96.65468468468468</c:v>
                </c:pt>
                <c:pt idx="68">
                  <c:v>87.67810810810805</c:v>
                </c:pt>
                <c:pt idx="69">
                  <c:v>215.0160320641282</c:v>
                </c:pt>
                <c:pt idx="70">
                  <c:v>75.85676056338025</c:v>
                </c:pt>
                <c:pt idx="71">
                  <c:v>3.589896939838834</c:v>
                </c:pt>
                <c:pt idx="72">
                  <c:v>0.705037608593078</c:v>
                </c:pt>
                <c:pt idx="73">
                  <c:v>31.81355658198614</c:v>
                </c:pt>
                <c:pt idx="74">
                  <c:v>5.656209150326798</c:v>
                </c:pt>
                <c:pt idx="75">
                  <c:v>223.7388080980896</c:v>
                </c:pt>
                <c:pt idx="76">
                  <c:v>19.66897727272726</c:v>
                </c:pt>
                <c:pt idx="77">
                  <c:v>5.943079831932773</c:v>
                </c:pt>
                <c:pt idx="78">
                  <c:v>447.9873118279569</c:v>
                </c:pt>
                <c:pt idx="79">
                  <c:v>18.64452702702703</c:v>
                </c:pt>
                <c:pt idx="80">
                  <c:v>3.44686567164179</c:v>
                </c:pt>
                <c:pt idx="81">
                  <c:v>4763.38106235566</c:v>
                </c:pt>
                <c:pt idx="82">
                  <c:v>33.7633870967742</c:v>
                </c:pt>
                <c:pt idx="83">
                  <c:v>10.60959283537994</c:v>
                </c:pt>
                <c:pt idx="84">
                  <c:v>84.80525252525251</c:v>
                </c:pt>
                <c:pt idx="85">
                  <c:v>68.99858407079645</c:v>
                </c:pt>
                <c:pt idx="86">
                  <c:v>335.6701886792453</c:v>
                </c:pt>
                <c:pt idx="87">
                  <c:v>27.04310404424473</c:v>
                </c:pt>
                <c:pt idx="88">
                  <c:v>354.2591304347826</c:v>
                </c:pt>
                <c:pt idx="89">
                  <c:v>53.12559210526316</c:v>
                </c:pt>
                <c:pt idx="90">
                  <c:v>73.15720338983054</c:v>
                </c:pt>
                <c:pt idx="91">
                  <c:v>98.49486486486486</c:v>
                </c:pt>
                <c:pt idx="92">
                  <c:v>89.29391891891893</c:v>
                </c:pt>
                <c:pt idx="93">
                  <c:v>216.4101536406146</c:v>
                </c:pt>
                <c:pt idx="94">
                  <c:v>77.49577464788733</c:v>
                </c:pt>
                <c:pt idx="95">
                  <c:v>3.661246869731738</c:v>
                </c:pt>
                <c:pt idx="96">
                  <c:v>0.726109522884343</c:v>
                </c:pt>
                <c:pt idx="97">
                  <c:v>32.40510392609701</c:v>
                </c:pt>
                <c:pt idx="98">
                  <c:v>5.782287581699348</c:v>
                </c:pt>
                <c:pt idx="99">
                  <c:v>227.1832050185344</c:v>
                </c:pt>
                <c:pt idx="100">
                  <c:v>20.12383522727274</c:v>
                </c:pt>
                <c:pt idx="101">
                  <c:v>6.072731092436976</c:v>
                </c:pt>
                <c:pt idx="102">
                  <c:v>455.8445161290324</c:v>
                </c:pt>
                <c:pt idx="103">
                  <c:v>19.06027027027026</c:v>
                </c:pt>
                <c:pt idx="104">
                  <c:v>3.534253731343283</c:v>
                </c:pt>
                <c:pt idx="105">
                  <c:v>4776.600461893765</c:v>
                </c:pt>
                <c:pt idx="106">
                  <c:v>34.40862903225806</c:v>
                </c:pt>
                <c:pt idx="107">
                  <c:v>10.81994583448743</c:v>
                </c:pt>
                <c:pt idx="108">
                  <c:v>86.27131313131313</c:v>
                </c:pt>
                <c:pt idx="109">
                  <c:v>70.4166371681416</c:v>
                </c:pt>
                <c:pt idx="110">
                  <c:v>341.8543396226416</c:v>
                </c:pt>
                <c:pt idx="111">
                  <c:v>27.6847908745247</c:v>
                </c:pt>
                <c:pt idx="112">
                  <c:v>361.0321739130435</c:v>
                </c:pt>
                <c:pt idx="113">
                  <c:v>54.18605263157896</c:v>
                </c:pt>
                <c:pt idx="114">
                  <c:v>74.24406779661016</c:v>
                </c:pt>
                <c:pt idx="115">
                  <c:v>100.3569369369369</c:v>
                </c:pt>
                <c:pt idx="116">
                  <c:v>90.94743243243241</c:v>
                </c:pt>
                <c:pt idx="117">
                  <c:v>217.8476953907816</c:v>
                </c:pt>
                <c:pt idx="118">
                  <c:v>79.1491549295775</c:v>
                </c:pt>
                <c:pt idx="119">
                  <c:v>3.733032172883558</c:v>
                </c:pt>
                <c:pt idx="120">
                  <c:v>0.747142579588665</c:v>
                </c:pt>
                <c:pt idx="121">
                  <c:v>32.98542725173208</c:v>
                </c:pt>
                <c:pt idx="122">
                  <c:v>5.913320261437907</c:v>
                </c:pt>
                <c:pt idx="123">
                  <c:v>230.5863986313088</c:v>
                </c:pt>
                <c:pt idx="124">
                  <c:v>20.57758522727273</c:v>
                </c:pt>
                <c:pt idx="125">
                  <c:v>6.199693277310924</c:v>
                </c:pt>
                <c:pt idx="126">
                  <c:v>463.5720430107528</c:v>
                </c:pt>
                <c:pt idx="127">
                  <c:v>19.47081081081081</c:v>
                </c:pt>
                <c:pt idx="128">
                  <c:v>3.621542288557215</c:v>
                </c:pt>
                <c:pt idx="129">
                  <c:v>4789.302540415706</c:v>
                </c:pt>
                <c:pt idx="130">
                  <c:v>35.05116935483871</c:v>
                </c:pt>
                <c:pt idx="131">
                  <c:v>11.03154525590127</c:v>
                </c:pt>
                <c:pt idx="132">
                  <c:v>87.72641414141414</c:v>
                </c:pt>
                <c:pt idx="133">
                  <c:v>71.82787610619462</c:v>
                </c:pt>
                <c:pt idx="134">
                  <c:v>347.8543396226416</c:v>
                </c:pt>
                <c:pt idx="135">
                  <c:v>28.31652264085723</c:v>
                </c:pt>
                <c:pt idx="136">
                  <c:v>367.5373913043478</c:v>
                </c:pt>
                <c:pt idx="137">
                  <c:v>55.25532894736842</c:v>
                </c:pt>
                <c:pt idx="138">
                  <c:v>75.35093220338977</c:v>
                </c:pt>
                <c:pt idx="139">
                  <c:v>102.2261261261261</c:v>
                </c:pt>
                <c:pt idx="140">
                  <c:v>92.6272972972973</c:v>
                </c:pt>
                <c:pt idx="141">
                  <c:v>219.3006012024048</c:v>
                </c:pt>
                <c:pt idx="142">
                  <c:v>80.80647887323939</c:v>
                </c:pt>
                <c:pt idx="143">
                  <c:v>3.804714906896683</c:v>
                </c:pt>
                <c:pt idx="144">
                  <c:v>0.768314413389214</c:v>
                </c:pt>
                <c:pt idx="145">
                  <c:v>33.56290993071594</c:v>
                </c:pt>
                <c:pt idx="146">
                  <c:v>6.051150326797385</c:v>
                </c:pt>
                <c:pt idx="147">
                  <c:v>234.0082691759339</c:v>
                </c:pt>
                <c:pt idx="148">
                  <c:v>21.03522727272726</c:v>
                </c:pt>
                <c:pt idx="149">
                  <c:v>6.325411764705881</c:v>
                </c:pt>
                <c:pt idx="150">
                  <c:v>471.2866666666667</c:v>
                </c:pt>
                <c:pt idx="151">
                  <c:v>19.88189189189189</c:v>
                </c:pt>
                <c:pt idx="152">
                  <c:v>3.709701492537315</c:v>
                </c:pt>
                <c:pt idx="153">
                  <c:v>4802.76212471132</c:v>
                </c:pt>
                <c:pt idx="154">
                  <c:v>35.70056451612904</c:v>
                </c:pt>
                <c:pt idx="155">
                  <c:v>11.2473763579848</c:v>
                </c:pt>
                <c:pt idx="156">
                  <c:v>89.1934343434343</c:v>
                </c:pt>
                <c:pt idx="157">
                  <c:v>73.25088495575221</c:v>
                </c:pt>
                <c:pt idx="158">
                  <c:v>353.750566037736</c:v>
                </c:pt>
                <c:pt idx="159">
                  <c:v>28.94500518492913</c:v>
                </c:pt>
                <c:pt idx="160">
                  <c:v>373.8660869565217</c:v>
                </c:pt>
                <c:pt idx="161">
                  <c:v>56.34861842105262</c:v>
                </c:pt>
                <c:pt idx="162">
                  <c:v>76.50025423728813</c:v>
                </c:pt>
                <c:pt idx="163">
                  <c:v>104.1318918918919</c:v>
                </c:pt>
                <c:pt idx="164">
                  <c:v>94.36</c:v>
                </c:pt>
                <c:pt idx="165">
                  <c:v>220.8269873079493</c:v>
                </c:pt>
                <c:pt idx="166">
                  <c:v>82.4891549295775</c:v>
                </c:pt>
                <c:pt idx="167">
                  <c:v>3.87728148136024</c:v>
                </c:pt>
                <c:pt idx="168">
                  <c:v>0.789475145022065</c:v>
                </c:pt>
                <c:pt idx="169">
                  <c:v>34.13224018475751</c:v>
                </c:pt>
                <c:pt idx="170">
                  <c:v>6.195307189542484</c:v>
                </c:pt>
                <c:pt idx="171">
                  <c:v>237.4175933846593</c:v>
                </c:pt>
                <c:pt idx="172">
                  <c:v>21.49377840909091</c:v>
                </c:pt>
                <c:pt idx="173">
                  <c:v>6.448844537815126</c:v>
                </c:pt>
                <c:pt idx="174">
                  <c:v>478.9208602150538</c:v>
                </c:pt>
                <c:pt idx="175">
                  <c:v>20.28972972972972</c:v>
                </c:pt>
                <c:pt idx="176">
                  <c:v>3.797985074626866</c:v>
                </c:pt>
                <c:pt idx="177">
                  <c:v>4816.36951501155</c:v>
                </c:pt>
                <c:pt idx="178">
                  <c:v>36.3515322580645</c:v>
                </c:pt>
                <c:pt idx="179">
                  <c:v>11.46591573569692</c:v>
                </c:pt>
                <c:pt idx="180">
                  <c:v>90.66005050505048</c:v>
                </c:pt>
                <c:pt idx="181">
                  <c:v>74.67522123893805</c:v>
                </c:pt>
                <c:pt idx="182">
                  <c:v>359.4896855345913</c:v>
                </c:pt>
                <c:pt idx="183">
                  <c:v>29.56522640857241</c:v>
                </c:pt>
                <c:pt idx="184">
                  <c:v>379.951304347826</c:v>
                </c:pt>
                <c:pt idx="185">
                  <c:v>57.45888157894734</c:v>
                </c:pt>
                <c:pt idx="186">
                  <c:v>77.68186440677965</c:v>
                </c:pt>
                <c:pt idx="187">
                  <c:v>106.059009009009</c:v>
                </c:pt>
                <c:pt idx="188">
                  <c:v>96.13405405405402</c:v>
                </c:pt>
                <c:pt idx="189">
                  <c:v>222.4034736138944</c:v>
                </c:pt>
                <c:pt idx="190">
                  <c:v>84.18605633802812</c:v>
                </c:pt>
                <c:pt idx="191">
                  <c:v>3.950209230131321</c:v>
                </c:pt>
                <c:pt idx="192">
                  <c:v>0.81061922340337</c:v>
                </c:pt>
                <c:pt idx="193">
                  <c:v>34.69277136258661</c:v>
                </c:pt>
                <c:pt idx="194">
                  <c:v>6.346013071895425</c:v>
                </c:pt>
                <c:pt idx="195">
                  <c:v>240.8120901055033</c:v>
                </c:pt>
                <c:pt idx="196">
                  <c:v>21.95267045454545</c:v>
                </c:pt>
                <c:pt idx="197">
                  <c:v>6.569747899159666</c:v>
                </c:pt>
                <c:pt idx="198">
                  <c:v>486.4666666666667</c:v>
                </c:pt>
                <c:pt idx="199">
                  <c:v>20.69412162162163</c:v>
                </c:pt>
                <c:pt idx="200">
                  <c:v>3.88639303482587</c:v>
                </c:pt>
                <c:pt idx="201">
                  <c:v>4830.143187066975</c:v>
                </c:pt>
                <c:pt idx="202">
                  <c:v>37.00387096774192</c:v>
                </c:pt>
                <c:pt idx="203">
                  <c:v>11.68725571661588</c:v>
                </c:pt>
                <c:pt idx="204">
                  <c:v>92.12560606060603</c:v>
                </c:pt>
                <c:pt idx="205">
                  <c:v>76.09946902654867</c:v>
                </c:pt>
                <c:pt idx="206">
                  <c:v>365.0610062893082</c:v>
                </c:pt>
                <c:pt idx="207">
                  <c:v>30.17614932595921</c:v>
                </c:pt>
                <c:pt idx="208">
                  <c:v>385.7808695652173</c:v>
                </c:pt>
                <c:pt idx="209">
                  <c:v>58.58572368421051</c:v>
                </c:pt>
                <c:pt idx="210">
                  <c:v>78.89737288135591</c:v>
                </c:pt>
                <c:pt idx="211">
                  <c:v>108.0082882882883</c:v>
                </c:pt>
                <c:pt idx="212">
                  <c:v>97.95121621621622</c:v>
                </c:pt>
                <c:pt idx="213">
                  <c:v>224.0267201068804</c:v>
                </c:pt>
                <c:pt idx="214">
                  <c:v>85.89591549295774</c:v>
                </c:pt>
                <c:pt idx="215">
                  <c:v>4.023473056505773</c:v>
                </c:pt>
                <c:pt idx="216">
                  <c:v>0.831613422520747</c:v>
                </c:pt>
                <c:pt idx="217">
                  <c:v>35.25099307159352</c:v>
                </c:pt>
                <c:pt idx="218">
                  <c:v>6.49759477124183</c:v>
                </c:pt>
                <c:pt idx="219">
                  <c:v>244.1662389506702</c:v>
                </c:pt>
                <c:pt idx="220">
                  <c:v>22.41346590909092</c:v>
                </c:pt>
                <c:pt idx="221">
                  <c:v>6.689365546218486</c:v>
                </c:pt>
                <c:pt idx="222">
                  <c:v>493.9486021505376</c:v>
                </c:pt>
                <c:pt idx="223">
                  <c:v>21.09864864864864</c:v>
                </c:pt>
                <c:pt idx="224">
                  <c:v>3.974900497512438</c:v>
                </c:pt>
                <c:pt idx="225">
                  <c:v>4843.76443418014</c:v>
                </c:pt>
                <c:pt idx="226">
                  <c:v>37.65516129032257</c:v>
                </c:pt>
                <c:pt idx="227">
                  <c:v>11.90816483550303</c:v>
                </c:pt>
                <c:pt idx="228">
                  <c:v>93.57954545454545</c:v>
                </c:pt>
                <c:pt idx="229">
                  <c:v>77.51911504424784</c:v>
                </c:pt>
                <c:pt idx="230">
                  <c:v>370.5022641509435</c:v>
                </c:pt>
                <c:pt idx="231">
                  <c:v>30.78931904597302</c:v>
                </c:pt>
                <c:pt idx="232">
                  <c:v>391.4226086956522</c:v>
                </c:pt>
                <c:pt idx="233">
                  <c:v>59.71927631578947</c:v>
                </c:pt>
                <c:pt idx="234">
                  <c:v>80.13627118644064</c:v>
                </c:pt>
                <c:pt idx="235">
                  <c:v>109.9538738738738</c:v>
                </c:pt>
                <c:pt idx="236">
                  <c:v>99.78405405405405</c:v>
                </c:pt>
                <c:pt idx="237">
                  <c:v>225.6680026720107</c:v>
                </c:pt>
                <c:pt idx="238">
                  <c:v>87.61239436619718</c:v>
                </c:pt>
                <c:pt idx="239">
                  <c:v>4.096418263853653</c:v>
                </c:pt>
                <c:pt idx="240">
                  <c:v>0.852535457548087</c:v>
                </c:pt>
                <c:pt idx="241">
                  <c:v>35.81018475750576</c:v>
                </c:pt>
                <c:pt idx="242">
                  <c:v>6.65075816993464</c:v>
                </c:pt>
                <c:pt idx="243">
                  <c:v>247.5022811519818</c:v>
                </c:pt>
                <c:pt idx="244">
                  <c:v>22.8780681818182</c:v>
                </c:pt>
                <c:pt idx="245">
                  <c:v>6.808231092436976</c:v>
                </c:pt>
                <c:pt idx="246">
                  <c:v>501.4116129032257</c:v>
                </c:pt>
                <c:pt idx="247">
                  <c:v>21.5052027027027</c:v>
                </c:pt>
                <c:pt idx="248">
                  <c:v>4.063681592039801</c:v>
                </c:pt>
                <c:pt idx="249">
                  <c:v>4857.745958429561</c:v>
                </c:pt>
                <c:pt idx="250">
                  <c:v>38.30875</c:v>
                </c:pt>
                <c:pt idx="251">
                  <c:v>12.12975102329732</c:v>
                </c:pt>
                <c:pt idx="252">
                  <c:v>95.03005050505051</c:v>
                </c:pt>
                <c:pt idx="253">
                  <c:v>78.94079646017704</c:v>
                </c:pt>
                <c:pt idx="254">
                  <c:v>375.8450314465408</c:v>
                </c:pt>
                <c:pt idx="255">
                  <c:v>31.40774282751469</c:v>
                </c:pt>
                <c:pt idx="256">
                  <c:v>396.9165217391303</c:v>
                </c:pt>
                <c:pt idx="257">
                  <c:v>60.86473684210528</c:v>
                </c:pt>
                <c:pt idx="258">
                  <c:v>81.40762711864407</c:v>
                </c:pt>
                <c:pt idx="259">
                  <c:v>111.9056756756757</c:v>
                </c:pt>
                <c:pt idx="260">
                  <c:v>101.6436486486487</c:v>
                </c:pt>
                <c:pt idx="261">
                  <c:v>227.3460253841015</c:v>
                </c:pt>
                <c:pt idx="262">
                  <c:v>89.34323943661971</c:v>
                </c:pt>
                <c:pt idx="263">
                  <c:v>4.169400570677228</c:v>
                </c:pt>
                <c:pt idx="264">
                  <c:v>0.873146631879875</c:v>
                </c:pt>
                <c:pt idx="265">
                  <c:v>36.36270207852196</c:v>
                </c:pt>
                <c:pt idx="266">
                  <c:v>6.80402614379085</c:v>
                </c:pt>
                <c:pt idx="267">
                  <c:v>250.7660393498717</c:v>
                </c:pt>
                <c:pt idx="268">
                  <c:v>23.34190340909092</c:v>
                </c:pt>
                <c:pt idx="269">
                  <c:v>6.92483193277311</c:v>
                </c:pt>
                <c:pt idx="270">
                  <c:v>508.7451612903227</c:v>
                </c:pt>
                <c:pt idx="271">
                  <c:v>21.90945945945947</c:v>
                </c:pt>
                <c:pt idx="272">
                  <c:v>4.151915422885571</c:v>
                </c:pt>
                <c:pt idx="273">
                  <c:v>4871.05311778291</c:v>
                </c:pt>
                <c:pt idx="274">
                  <c:v>38.95673387096774</c:v>
                </c:pt>
                <c:pt idx="275">
                  <c:v>12.34942910780784</c:v>
                </c:pt>
                <c:pt idx="276">
                  <c:v>96.4568686868687</c:v>
                </c:pt>
                <c:pt idx="277">
                  <c:v>80.34849557522121</c:v>
                </c:pt>
                <c:pt idx="278">
                  <c:v>381.0018867924528</c:v>
                </c:pt>
                <c:pt idx="279">
                  <c:v>32.02481852748012</c:v>
                </c:pt>
                <c:pt idx="280">
                  <c:v>402.1565217391305</c:v>
                </c:pt>
                <c:pt idx="281">
                  <c:v>62.01019736842105</c:v>
                </c:pt>
                <c:pt idx="282">
                  <c:v>82.69610169491528</c:v>
                </c:pt>
                <c:pt idx="283">
                  <c:v>113.8403603603604</c:v>
                </c:pt>
                <c:pt idx="284">
                  <c:v>103.5086486486487</c:v>
                </c:pt>
                <c:pt idx="285">
                  <c:v>229.0213760855044</c:v>
                </c:pt>
                <c:pt idx="286">
                  <c:v>91.07014084507041</c:v>
                </c:pt>
                <c:pt idx="287">
                  <c:v>4.241529589559772</c:v>
                </c:pt>
              </c:numCache>
            </c:numRef>
          </c:xVal>
          <c:yVal>
            <c:numRef>
              <c:f>Hoja1!$D$81:$D$368</c:f>
              <c:numCache>
                <c:formatCode>General</c:formatCode>
                <c:ptCount val="288"/>
                <c:pt idx="0">
                  <c:v>5.0</c:v>
                </c:pt>
                <c:pt idx="1">
                  <c:v>26.0</c:v>
                </c:pt>
                <c:pt idx="2">
                  <c:v>14.0</c:v>
                </c:pt>
                <c:pt idx="3">
                  <c:v>37.0</c:v>
                </c:pt>
                <c:pt idx="4">
                  <c:v>17.0</c:v>
                </c:pt>
                <c:pt idx="5">
                  <c:v>34.0</c:v>
                </c:pt>
                <c:pt idx="6">
                  <c:v>54.0</c:v>
                </c:pt>
                <c:pt idx="7">
                  <c:v>21.0</c:v>
                </c:pt>
                <c:pt idx="8">
                  <c:v>9.0</c:v>
                </c:pt>
                <c:pt idx="9">
                  <c:v>117.0</c:v>
                </c:pt>
                <c:pt idx="10">
                  <c:v>14.0</c:v>
                </c:pt>
                <c:pt idx="11">
                  <c:v>27.0</c:v>
                </c:pt>
                <c:pt idx="12">
                  <c:v>24.0</c:v>
                </c:pt>
                <c:pt idx="13">
                  <c:v>9.0</c:v>
                </c:pt>
                <c:pt idx="14">
                  <c:v>25.0</c:v>
                </c:pt>
                <c:pt idx="15">
                  <c:v>19.0</c:v>
                </c:pt>
                <c:pt idx="16">
                  <c:v>21.0</c:v>
                </c:pt>
                <c:pt idx="17">
                  <c:v>21.0</c:v>
                </c:pt>
                <c:pt idx="18">
                  <c:v>18.0</c:v>
                </c:pt>
                <c:pt idx="19">
                  <c:v>10.0</c:v>
                </c:pt>
                <c:pt idx="20">
                  <c:v>23.0</c:v>
                </c:pt>
                <c:pt idx="21">
                  <c:v>36.0</c:v>
                </c:pt>
                <c:pt idx="22">
                  <c:v>13.0</c:v>
                </c:pt>
                <c:pt idx="23">
                  <c:v>23.0</c:v>
                </c:pt>
                <c:pt idx="24">
                  <c:v>6.0</c:v>
                </c:pt>
                <c:pt idx="25">
                  <c:v>26.0</c:v>
                </c:pt>
                <c:pt idx="26">
                  <c:v>22.0</c:v>
                </c:pt>
                <c:pt idx="27">
                  <c:v>35.0</c:v>
                </c:pt>
                <c:pt idx="28">
                  <c:v>16.0</c:v>
                </c:pt>
                <c:pt idx="29">
                  <c:v>28.0</c:v>
                </c:pt>
                <c:pt idx="30">
                  <c:v>47.0</c:v>
                </c:pt>
                <c:pt idx="31">
                  <c:v>26.0</c:v>
                </c:pt>
                <c:pt idx="32">
                  <c:v>15.0</c:v>
                </c:pt>
                <c:pt idx="33">
                  <c:v>92.0</c:v>
                </c:pt>
                <c:pt idx="34">
                  <c:v>13.0</c:v>
                </c:pt>
                <c:pt idx="35">
                  <c:v>21.0</c:v>
                </c:pt>
                <c:pt idx="36">
                  <c:v>22.0</c:v>
                </c:pt>
                <c:pt idx="37">
                  <c:v>15.0</c:v>
                </c:pt>
                <c:pt idx="38">
                  <c:v>27.0</c:v>
                </c:pt>
                <c:pt idx="39">
                  <c:v>20.0</c:v>
                </c:pt>
                <c:pt idx="40">
                  <c:v>20.0</c:v>
                </c:pt>
                <c:pt idx="41">
                  <c:v>28.0</c:v>
                </c:pt>
                <c:pt idx="42">
                  <c:v>21.0</c:v>
                </c:pt>
                <c:pt idx="43">
                  <c:v>14.0</c:v>
                </c:pt>
                <c:pt idx="44">
                  <c:v>19.0</c:v>
                </c:pt>
                <c:pt idx="45">
                  <c:v>63.0</c:v>
                </c:pt>
                <c:pt idx="46">
                  <c:v>16.0</c:v>
                </c:pt>
                <c:pt idx="47">
                  <c:v>27.0</c:v>
                </c:pt>
                <c:pt idx="48">
                  <c:v>13.0</c:v>
                </c:pt>
                <c:pt idx="49">
                  <c:v>31.0</c:v>
                </c:pt>
                <c:pt idx="50">
                  <c:v>23.0</c:v>
                </c:pt>
                <c:pt idx="51">
                  <c:v>37.0</c:v>
                </c:pt>
                <c:pt idx="52">
                  <c:v>20.0</c:v>
                </c:pt>
                <c:pt idx="53">
                  <c:v>40.0</c:v>
                </c:pt>
                <c:pt idx="54">
                  <c:v>49.0</c:v>
                </c:pt>
                <c:pt idx="55">
                  <c:v>37.0</c:v>
                </c:pt>
                <c:pt idx="56">
                  <c:v>11.0</c:v>
                </c:pt>
                <c:pt idx="57">
                  <c:v>118.0</c:v>
                </c:pt>
                <c:pt idx="58">
                  <c:v>14.0</c:v>
                </c:pt>
                <c:pt idx="59">
                  <c:v>18.0</c:v>
                </c:pt>
                <c:pt idx="60">
                  <c:v>28.0</c:v>
                </c:pt>
                <c:pt idx="61">
                  <c:v>14.0</c:v>
                </c:pt>
                <c:pt idx="62">
                  <c:v>35.0</c:v>
                </c:pt>
                <c:pt idx="63">
                  <c:v>25.0</c:v>
                </c:pt>
                <c:pt idx="64">
                  <c:v>19.0</c:v>
                </c:pt>
                <c:pt idx="65">
                  <c:v>37.0</c:v>
                </c:pt>
                <c:pt idx="66">
                  <c:v>28.0</c:v>
                </c:pt>
                <c:pt idx="67">
                  <c:v>26.0</c:v>
                </c:pt>
                <c:pt idx="68">
                  <c:v>29.0</c:v>
                </c:pt>
                <c:pt idx="69">
                  <c:v>76.0</c:v>
                </c:pt>
                <c:pt idx="70">
                  <c:v>14.0</c:v>
                </c:pt>
                <c:pt idx="71">
                  <c:v>30.0</c:v>
                </c:pt>
                <c:pt idx="72">
                  <c:v>11.0</c:v>
                </c:pt>
                <c:pt idx="73">
                  <c:v>36.0</c:v>
                </c:pt>
                <c:pt idx="74">
                  <c:v>22.0</c:v>
                </c:pt>
                <c:pt idx="75">
                  <c:v>39.0</c:v>
                </c:pt>
                <c:pt idx="76">
                  <c:v>28.0</c:v>
                </c:pt>
                <c:pt idx="77">
                  <c:v>45.0</c:v>
                </c:pt>
                <c:pt idx="78">
                  <c:v>60.0</c:v>
                </c:pt>
                <c:pt idx="79">
                  <c:v>47.0</c:v>
                </c:pt>
                <c:pt idx="80">
                  <c:v>9.0</c:v>
                </c:pt>
                <c:pt idx="81">
                  <c:v>119.0</c:v>
                </c:pt>
                <c:pt idx="82">
                  <c:v>20.0</c:v>
                </c:pt>
                <c:pt idx="83">
                  <c:v>24.0</c:v>
                </c:pt>
                <c:pt idx="84">
                  <c:v>36.0</c:v>
                </c:pt>
                <c:pt idx="85">
                  <c:v>19.0</c:v>
                </c:pt>
                <c:pt idx="86">
                  <c:v>45.0</c:v>
                </c:pt>
                <c:pt idx="87">
                  <c:v>30.0</c:v>
                </c:pt>
                <c:pt idx="88">
                  <c:v>17.0</c:v>
                </c:pt>
                <c:pt idx="89">
                  <c:v>43.0</c:v>
                </c:pt>
                <c:pt idx="90">
                  <c:v>38.0</c:v>
                </c:pt>
                <c:pt idx="91">
                  <c:v>41.0</c:v>
                </c:pt>
                <c:pt idx="92">
                  <c:v>21.0</c:v>
                </c:pt>
                <c:pt idx="93">
                  <c:v>75.0</c:v>
                </c:pt>
                <c:pt idx="94">
                  <c:v>29.0</c:v>
                </c:pt>
                <c:pt idx="95">
                  <c:v>36.0</c:v>
                </c:pt>
                <c:pt idx="96">
                  <c:v>15.0</c:v>
                </c:pt>
                <c:pt idx="97">
                  <c:v>44.0</c:v>
                </c:pt>
                <c:pt idx="98">
                  <c:v>18.0</c:v>
                </c:pt>
                <c:pt idx="99">
                  <c:v>29.0</c:v>
                </c:pt>
                <c:pt idx="100">
                  <c:v>22.0</c:v>
                </c:pt>
                <c:pt idx="101">
                  <c:v>31.0</c:v>
                </c:pt>
                <c:pt idx="102">
                  <c:v>49.0</c:v>
                </c:pt>
                <c:pt idx="103">
                  <c:v>29.0</c:v>
                </c:pt>
                <c:pt idx="104">
                  <c:v>18.0</c:v>
                </c:pt>
                <c:pt idx="105">
                  <c:v>90.0</c:v>
                </c:pt>
                <c:pt idx="106">
                  <c:v>19.0</c:v>
                </c:pt>
                <c:pt idx="107">
                  <c:v>23.0</c:v>
                </c:pt>
                <c:pt idx="108">
                  <c:v>28.0</c:v>
                </c:pt>
                <c:pt idx="109">
                  <c:v>21.0</c:v>
                </c:pt>
                <c:pt idx="110">
                  <c:v>35.0</c:v>
                </c:pt>
                <c:pt idx="111">
                  <c:v>30.0</c:v>
                </c:pt>
                <c:pt idx="112">
                  <c:v>23.0</c:v>
                </c:pt>
                <c:pt idx="113">
                  <c:v>39.0</c:v>
                </c:pt>
                <c:pt idx="114">
                  <c:v>34.0</c:v>
                </c:pt>
                <c:pt idx="115">
                  <c:v>46.0</c:v>
                </c:pt>
                <c:pt idx="116">
                  <c:v>21.0</c:v>
                </c:pt>
                <c:pt idx="117">
                  <c:v>74.0</c:v>
                </c:pt>
                <c:pt idx="118">
                  <c:v>24.0</c:v>
                </c:pt>
                <c:pt idx="119">
                  <c:v>29.0</c:v>
                </c:pt>
                <c:pt idx="120">
                  <c:v>16.0</c:v>
                </c:pt>
                <c:pt idx="121">
                  <c:v>45.0</c:v>
                </c:pt>
                <c:pt idx="122">
                  <c:v>27.0</c:v>
                </c:pt>
                <c:pt idx="123">
                  <c:v>34.0</c:v>
                </c:pt>
                <c:pt idx="124">
                  <c:v>27.0</c:v>
                </c:pt>
                <c:pt idx="125">
                  <c:v>39.0</c:v>
                </c:pt>
                <c:pt idx="126">
                  <c:v>51.0</c:v>
                </c:pt>
                <c:pt idx="127">
                  <c:v>26.0</c:v>
                </c:pt>
                <c:pt idx="128">
                  <c:v>14.0</c:v>
                </c:pt>
                <c:pt idx="129">
                  <c:v>88.0</c:v>
                </c:pt>
                <c:pt idx="130">
                  <c:v>15.0</c:v>
                </c:pt>
                <c:pt idx="131">
                  <c:v>28.0</c:v>
                </c:pt>
                <c:pt idx="132">
                  <c:v>22.0</c:v>
                </c:pt>
                <c:pt idx="133">
                  <c:v>21.0</c:v>
                </c:pt>
                <c:pt idx="134">
                  <c:v>39.0</c:v>
                </c:pt>
                <c:pt idx="135">
                  <c:v>26.0</c:v>
                </c:pt>
                <c:pt idx="136">
                  <c:v>17.0</c:v>
                </c:pt>
                <c:pt idx="137">
                  <c:v>35.0</c:v>
                </c:pt>
                <c:pt idx="138">
                  <c:v>33.0</c:v>
                </c:pt>
                <c:pt idx="139">
                  <c:v>42.0</c:v>
                </c:pt>
                <c:pt idx="140">
                  <c:v>16.0</c:v>
                </c:pt>
                <c:pt idx="141">
                  <c:v>62.0</c:v>
                </c:pt>
                <c:pt idx="142">
                  <c:v>18.0</c:v>
                </c:pt>
                <c:pt idx="143">
                  <c:v>31.0</c:v>
                </c:pt>
                <c:pt idx="144">
                  <c:v>16.0</c:v>
                </c:pt>
                <c:pt idx="145">
                  <c:v>51.0</c:v>
                </c:pt>
                <c:pt idx="146">
                  <c:v>45.0</c:v>
                </c:pt>
                <c:pt idx="147">
                  <c:v>47.0</c:v>
                </c:pt>
                <c:pt idx="148">
                  <c:v>34.0</c:v>
                </c:pt>
                <c:pt idx="149">
                  <c:v>53.0</c:v>
                </c:pt>
                <c:pt idx="150">
                  <c:v>59.0</c:v>
                </c:pt>
                <c:pt idx="151">
                  <c:v>32.0</c:v>
                </c:pt>
                <c:pt idx="152">
                  <c:v>19.0</c:v>
                </c:pt>
                <c:pt idx="153">
                  <c:v>107.0</c:v>
                </c:pt>
                <c:pt idx="154">
                  <c:v>19.0</c:v>
                </c:pt>
                <c:pt idx="155">
                  <c:v>34.0</c:v>
                </c:pt>
                <c:pt idx="156">
                  <c:v>30.0</c:v>
                </c:pt>
                <c:pt idx="157">
                  <c:v>24.0</c:v>
                </c:pt>
                <c:pt idx="158">
                  <c:v>54.0</c:v>
                </c:pt>
                <c:pt idx="159">
                  <c:v>26.0</c:v>
                </c:pt>
                <c:pt idx="160">
                  <c:v>27.0</c:v>
                </c:pt>
                <c:pt idx="161">
                  <c:v>38.0</c:v>
                </c:pt>
                <c:pt idx="162">
                  <c:v>38.0</c:v>
                </c:pt>
                <c:pt idx="163">
                  <c:v>29.0</c:v>
                </c:pt>
                <c:pt idx="164">
                  <c:v>18.0</c:v>
                </c:pt>
                <c:pt idx="165">
                  <c:v>66.0</c:v>
                </c:pt>
                <c:pt idx="166">
                  <c:v>27.0</c:v>
                </c:pt>
                <c:pt idx="167">
                  <c:v>38.0</c:v>
                </c:pt>
                <c:pt idx="168">
                  <c:v>23.0</c:v>
                </c:pt>
                <c:pt idx="169">
                  <c:v>49.0</c:v>
                </c:pt>
                <c:pt idx="170">
                  <c:v>48.0</c:v>
                </c:pt>
                <c:pt idx="171">
                  <c:v>49.0</c:v>
                </c:pt>
                <c:pt idx="172">
                  <c:v>46.0</c:v>
                </c:pt>
                <c:pt idx="173">
                  <c:v>49.0</c:v>
                </c:pt>
                <c:pt idx="174">
                  <c:v>62.0</c:v>
                </c:pt>
                <c:pt idx="175">
                  <c:v>33.0</c:v>
                </c:pt>
                <c:pt idx="176">
                  <c:v>17.0</c:v>
                </c:pt>
                <c:pt idx="177">
                  <c:v>130.0</c:v>
                </c:pt>
                <c:pt idx="178">
                  <c:v>19.0</c:v>
                </c:pt>
                <c:pt idx="179">
                  <c:v>38.0</c:v>
                </c:pt>
                <c:pt idx="180">
                  <c:v>32.0</c:v>
                </c:pt>
                <c:pt idx="181">
                  <c:v>28.0</c:v>
                </c:pt>
                <c:pt idx="182">
                  <c:v>49.0</c:v>
                </c:pt>
                <c:pt idx="183">
                  <c:v>26.0</c:v>
                </c:pt>
                <c:pt idx="184">
                  <c:v>38.0</c:v>
                </c:pt>
                <c:pt idx="185">
                  <c:v>30.0</c:v>
                </c:pt>
                <c:pt idx="186">
                  <c:v>48.0</c:v>
                </c:pt>
                <c:pt idx="187">
                  <c:v>25.0</c:v>
                </c:pt>
                <c:pt idx="188">
                  <c:v>24.0</c:v>
                </c:pt>
                <c:pt idx="189">
                  <c:v>80.0</c:v>
                </c:pt>
                <c:pt idx="190">
                  <c:v>33.0</c:v>
                </c:pt>
                <c:pt idx="191">
                  <c:v>38.0</c:v>
                </c:pt>
                <c:pt idx="192">
                  <c:v>25.0</c:v>
                </c:pt>
                <c:pt idx="193">
                  <c:v>47.0</c:v>
                </c:pt>
                <c:pt idx="194">
                  <c:v>34.0</c:v>
                </c:pt>
                <c:pt idx="195">
                  <c:v>54.0</c:v>
                </c:pt>
                <c:pt idx="196">
                  <c:v>60.0</c:v>
                </c:pt>
                <c:pt idx="197">
                  <c:v>54.0</c:v>
                </c:pt>
                <c:pt idx="198">
                  <c:v>79.0</c:v>
                </c:pt>
                <c:pt idx="199">
                  <c:v>42.0</c:v>
                </c:pt>
                <c:pt idx="200">
                  <c:v>24.0</c:v>
                </c:pt>
                <c:pt idx="201">
                  <c:v>127.0</c:v>
                </c:pt>
                <c:pt idx="202">
                  <c:v>17.0</c:v>
                </c:pt>
                <c:pt idx="203">
                  <c:v>33.0</c:v>
                </c:pt>
                <c:pt idx="204">
                  <c:v>35.0</c:v>
                </c:pt>
                <c:pt idx="205">
                  <c:v>33.0</c:v>
                </c:pt>
                <c:pt idx="206">
                  <c:v>51.0</c:v>
                </c:pt>
                <c:pt idx="207">
                  <c:v>27.0</c:v>
                </c:pt>
                <c:pt idx="208">
                  <c:v>53.0</c:v>
                </c:pt>
                <c:pt idx="209">
                  <c:v>35.0</c:v>
                </c:pt>
                <c:pt idx="210">
                  <c:v>57.0</c:v>
                </c:pt>
                <c:pt idx="211">
                  <c:v>38.0</c:v>
                </c:pt>
                <c:pt idx="212">
                  <c:v>26.0</c:v>
                </c:pt>
                <c:pt idx="213">
                  <c:v>101.0</c:v>
                </c:pt>
                <c:pt idx="214">
                  <c:v>48.0</c:v>
                </c:pt>
                <c:pt idx="215">
                  <c:v>40.0</c:v>
                </c:pt>
                <c:pt idx="216">
                  <c:v>21.0</c:v>
                </c:pt>
                <c:pt idx="217">
                  <c:v>42.0</c:v>
                </c:pt>
                <c:pt idx="218">
                  <c:v>36.0</c:v>
                </c:pt>
                <c:pt idx="219">
                  <c:v>60.0</c:v>
                </c:pt>
                <c:pt idx="220">
                  <c:v>45.0</c:v>
                </c:pt>
                <c:pt idx="221">
                  <c:v>51.0</c:v>
                </c:pt>
                <c:pt idx="222">
                  <c:v>71.0</c:v>
                </c:pt>
                <c:pt idx="223">
                  <c:v>22.0</c:v>
                </c:pt>
                <c:pt idx="224">
                  <c:v>23.0</c:v>
                </c:pt>
                <c:pt idx="225">
                  <c:v>122.0</c:v>
                </c:pt>
                <c:pt idx="226">
                  <c:v>20.0</c:v>
                </c:pt>
                <c:pt idx="227">
                  <c:v>26.0</c:v>
                </c:pt>
                <c:pt idx="228">
                  <c:v>35.0</c:v>
                </c:pt>
                <c:pt idx="229">
                  <c:v>26.0</c:v>
                </c:pt>
                <c:pt idx="230">
                  <c:v>51.0</c:v>
                </c:pt>
                <c:pt idx="231">
                  <c:v>26.0</c:v>
                </c:pt>
                <c:pt idx="232">
                  <c:v>58.0</c:v>
                </c:pt>
                <c:pt idx="233">
                  <c:v>28.0</c:v>
                </c:pt>
                <c:pt idx="234">
                  <c:v>51.0</c:v>
                </c:pt>
                <c:pt idx="235">
                  <c:v>37.0</c:v>
                </c:pt>
                <c:pt idx="236">
                  <c:v>27.0</c:v>
                </c:pt>
                <c:pt idx="237">
                  <c:v>97.0</c:v>
                </c:pt>
                <c:pt idx="238">
                  <c:v>45.0</c:v>
                </c:pt>
                <c:pt idx="239">
                  <c:v>38.0</c:v>
                </c:pt>
                <c:pt idx="240">
                  <c:v>14.0</c:v>
                </c:pt>
                <c:pt idx="241">
                  <c:v>36.0</c:v>
                </c:pt>
                <c:pt idx="242">
                  <c:v>30.0</c:v>
                </c:pt>
                <c:pt idx="243">
                  <c:v>54.0</c:v>
                </c:pt>
                <c:pt idx="244">
                  <c:v>37.0</c:v>
                </c:pt>
                <c:pt idx="245">
                  <c:v>57.0</c:v>
                </c:pt>
                <c:pt idx="246">
                  <c:v>65.0</c:v>
                </c:pt>
                <c:pt idx="247">
                  <c:v>58.0</c:v>
                </c:pt>
                <c:pt idx="248">
                  <c:v>24.0</c:v>
                </c:pt>
                <c:pt idx="249">
                  <c:v>81.0</c:v>
                </c:pt>
                <c:pt idx="250">
                  <c:v>17.0</c:v>
                </c:pt>
                <c:pt idx="251">
                  <c:v>32.0</c:v>
                </c:pt>
                <c:pt idx="252">
                  <c:v>36.0</c:v>
                </c:pt>
                <c:pt idx="253">
                  <c:v>26.0</c:v>
                </c:pt>
                <c:pt idx="254">
                  <c:v>68.0</c:v>
                </c:pt>
                <c:pt idx="255">
                  <c:v>29.0</c:v>
                </c:pt>
                <c:pt idx="256">
                  <c:v>56.0</c:v>
                </c:pt>
                <c:pt idx="257">
                  <c:v>37.0</c:v>
                </c:pt>
                <c:pt idx="258">
                  <c:v>38.0</c:v>
                </c:pt>
                <c:pt idx="259">
                  <c:v>28.0</c:v>
                </c:pt>
                <c:pt idx="260">
                  <c:v>30.0</c:v>
                </c:pt>
                <c:pt idx="261">
                  <c:v>68.0</c:v>
                </c:pt>
                <c:pt idx="262">
                  <c:v>35.0</c:v>
                </c:pt>
                <c:pt idx="263">
                  <c:v>30.0</c:v>
                </c:pt>
                <c:pt idx="264">
                  <c:v>16.0</c:v>
                </c:pt>
                <c:pt idx="265">
                  <c:v>33.0</c:v>
                </c:pt>
                <c:pt idx="266">
                  <c:v>21.0</c:v>
                </c:pt>
                <c:pt idx="267">
                  <c:v>52.0</c:v>
                </c:pt>
                <c:pt idx="268">
                  <c:v>39.0</c:v>
                </c:pt>
                <c:pt idx="269">
                  <c:v>52.0</c:v>
                </c:pt>
                <c:pt idx="270">
                  <c:v>62.0</c:v>
                </c:pt>
                <c:pt idx="271">
                  <c:v>41.0</c:v>
                </c:pt>
                <c:pt idx="272">
                  <c:v>26.0</c:v>
                </c:pt>
                <c:pt idx="273">
                  <c:v>95.0</c:v>
                </c:pt>
                <c:pt idx="274">
                  <c:v>20.0</c:v>
                </c:pt>
                <c:pt idx="275">
                  <c:v>44.0</c:v>
                </c:pt>
                <c:pt idx="276">
                  <c:v>39.0</c:v>
                </c:pt>
                <c:pt idx="277">
                  <c:v>21.0</c:v>
                </c:pt>
                <c:pt idx="278">
                  <c:v>70.0</c:v>
                </c:pt>
                <c:pt idx="279">
                  <c:v>38.0</c:v>
                </c:pt>
                <c:pt idx="280">
                  <c:v>40.0</c:v>
                </c:pt>
                <c:pt idx="281">
                  <c:v>36.0</c:v>
                </c:pt>
                <c:pt idx="282">
                  <c:v>43.0</c:v>
                </c:pt>
                <c:pt idx="283">
                  <c:v>36.0</c:v>
                </c:pt>
                <c:pt idx="284">
                  <c:v>30.0</c:v>
                </c:pt>
                <c:pt idx="285">
                  <c:v>69.0</c:v>
                </c:pt>
                <c:pt idx="286">
                  <c:v>32.0</c:v>
                </c:pt>
                <c:pt idx="287">
                  <c:v>32.0</c:v>
                </c:pt>
              </c:numCache>
            </c:numRef>
          </c:yVal>
        </c:ser>
        <c:axId val="508443240"/>
        <c:axId val="508445816"/>
      </c:scatterChart>
      <c:valAx>
        <c:axId val="508443240"/>
        <c:scaling>
          <c:logBase val="10.0"/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s-ES"/>
            </a:pPr>
            <a:endParaRPr lang="en-US"/>
          </a:p>
        </c:txPr>
        <c:crossAx val="508445816"/>
        <c:crosses val="autoZero"/>
        <c:crossBetween val="midCat"/>
      </c:valAx>
      <c:valAx>
        <c:axId val="50844581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s-ES"/>
            </a:pPr>
            <a:endParaRPr lang="en-US"/>
          </a:p>
        </c:txPr>
        <c:crossAx val="508443240"/>
        <c:crossesAt val="0.1"/>
        <c:crossBetween val="midCat"/>
      </c:valAx>
    </c:plotArea>
    <c:plotVisOnly val="1"/>
  </c:chart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title>
      <c:tx>
        <c:rich>
          <a:bodyPr/>
          <a:lstStyle/>
          <a:p>
            <a:pPr>
              <a:defRPr lang="es-ES"/>
            </a:pPr>
            <a:r>
              <a:rPr lang="en-US" dirty="0" err="1"/>
              <a:t>Tasa</a:t>
            </a:r>
            <a:r>
              <a:rPr lang="en-US" dirty="0"/>
              <a:t> </a:t>
            </a:r>
            <a:r>
              <a:rPr lang="en-US" dirty="0" err="1"/>
              <a:t>promedio</a:t>
            </a:r>
            <a:r>
              <a:rPr lang="en-US" dirty="0"/>
              <a:t> de </a:t>
            </a:r>
            <a:r>
              <a:rPr lang="en-US" dirty="0" err="1" smtClean="0"/>
              <a:t>homicidio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(x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cada</a:t>
            </a:r>
            <a:r>
              <a:rPr lang="en-US" baseline="0" dirty="0" smtClean="0"/>
              <a:t> 100.000 </a:t>
            </a:r>
            <a:r>
              <a:rPr lang="en-US" baseline="0" dirty="0" err="1" smtClean="0"/>
              <a:t>habitantes</a:t>
            </a:r>
            <a:r>
              <a:rPr lang="en-US" baseline="0" dirty="0" smtClean="0"/>
              <a:t>)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Hoja1!$A$2</c:f>
              <c:strCache>
                <c:ptCount val="1"/>
                <c:pt idx="0">
                  <c:v>Tasa promedio de homicidio</c:v>
                </c:pt>
              </c:strCache>
            </c:strRef>
          </c:tx>
          <c:cat>
            <c:strRef>
              <c:f>Hoja1!$B$1:$F$1</c:f>
              <c:strCache>
                <c:ptCount val="5"/>
                <c:pt idx="0">
                  <c:v>1960/1969</c:v>
                </c:pt>
                <c:pt idx="1">
                  <c:v>1970/1979</c:v>
                </c:pt>
                <c:pt idx="2">
                  <c:v>1980/1989</c:v>
                </c:pt>
                <c:pt idx="3">
                  <c:v>1990/1999</c:v>
                </c:pt>
                <c:pt idx="4">
                  <c:v>2000/2009</c:v>
                </c:pt>
              </c:strCache>
            </c:strRef>
          </c:cat>
          <c:val>
            <c:numRef>
              <c:f>Hoja1!$B$2:$F$2</c:f>
              <c:numCache>
                <c:formatCode>General</c:formatCode>
                <c:ptCount val="5"/>
                <c:pt idx="0">
                  <c:v>6.5</c:v>
                </c:pt>
                <c:pt idx="1">
                  <c:v>7.4</c:v>
                </c:pt>
                <c:pt idx="2">
                  <c:v>10.6</c:v>
                </c:pt>
                <c:pt idx="3">
                  <c:v>19.2</c:v>
                </c:pt>
                <c:pt idx="4">
                  <c:v>41.5</c:v>
                </c:pt>
              </c:numCache>
            </c:numRef>
          </c:val>
        </c:ser>
        <c:axId val="538484872"/>
        <c:axId val="538883304"/>
      </c:barChart>
      <c:catAx>
        <c:axId val="538484872"/>
        <c:scaling>
          <c:orientation val="minMax"/>
        </c:scaling>
        <c:axPos val="b"/>
        <c:tickLblPos val="nextTo"/>
        <c:txPr>
          <a:bodyPr/>
          <a:lstStyle/>
          <a:p>
            <a:pPr>
              <a:defRPr lang="es-ES"/>
            </a:pPr>
            <a:endParaRPr lang="en-US"/>
          </a:p>
        </c:txPr>
        <c:crossAx val="538883304"/>
        <c:crosses val="autoZero"/>
        <c:auto val="1"/>
        <c:lblAlgn val="ctr"/>
        <c:lblOffset val="100"/>
      </c:catAx>
      <c:valAx>
        <c:axId val="538883304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s-ES"/>
            </a:pPr>
            <a:endParaRPr lang="en-US"/>
          </a:p>
        </c:txPr>
        <c:crossAx val="53848487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title>
      <c:tx>
        <c:rich>
          <a:bodyPr/>
          <a:lstStyle/>
          <a:p>
            <a:pPr>
              <a:defRPr lang="es-ES"/>
            </a:pPr>
            <a:r>
              <a:rPr lang="es-ES" dirty="0" smtClean="0"/>
              <a:t>Gasto en Seguridad (Millones</a:t>
            </a:r>
            <a:r>
              <a:rPr lang="es-ES" baseline="0" dirty="0" smtClean="0"/>
              <a:t> de Bs)</a:t>
            </a:r>
            <a:endParaRPr lang="es-ES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Gobierno Central</c:v>
                </c:pt>
              </c:strCache>
            </c:strRef>
          </c:tx>
          <c:cat>
            <c:numRef>
              <c:f>Hoja1!$A$2:$A$6</c:f>
              <c:numCache>
                <c:formatCode>General</c:formatCode>
                <c:ptCount val="5"/>
                <c:pt idx="0">
                  <c:v>2010.0</c:v>
                </c:pt>
                <c:pt idx="1">
                  <c:v>2009.0</c:v>
                </c:pt>
                <c:pt idx="2">
                  <c:v>2008.0</c:v>
                </c:pt>
                <c:pt idx="3">
                  <c:v>2007.0</c:v>
                </c:pt>
                <c:pt idx="4">
                  <c:v>2006.0</c:v>
                </c:pt>
              </c:numCache>
            </c:numRef>
          </c:cat>
          <c:val>
            <c:numRef>
              <c:f>Hoja1!$B$2:$B$6</c:f>
              <c:numCache>
                <c:formatCode>General</c:formatCode>
                <c:ptCount val="5"/>
                <c:pt idx="0">
                  <c:v>3491.509</c:v>
                </c:pt>
                <c:pt idx="1">
                  <c:v>1811.872</c:v>
                </c:pt>
                <c:pt idx="2">
                  <c:v>1953.296</c:v>
                </c:pt>
                <c:pt idx="3">
                  <c:v>1231.918</c:v>
                </c:pt>
                <c:pt idx="4">
                  <c:v>971.9569999999999</c:v>
                </c:pt>
              </c:numCache>
            </c:numRef>
          </c:val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Gobernaciones</c:v>
                </c:pt>
              </c:strCache>
            </c:strRef>
          </c:tx>
          <c:cat>
            <c:numRef>
              <c:f>Hoja1!$A$2:$A$6</c:f>
              <c:numCache>
                <c:formatCode>General</c:formatCode>
                <c:ptCount val="5"/>
                <c:pt idx="0">
                  <c:v>2010.0</c:v>
                </c:pt>
                <c:pt idx="1">
                  <c:v>2009.0</c:v>
                </c:pt>
                <c:pt idx="2">
                  <c:v>2008.0</c:v>
                </c:pt>
                <c:pt idx="3">
                  <c:v>2007.0</c:v>
                </c:pt>
                <c:pt idx="4">
                  <c:v>2006.0</c:v>
                </c:pt>
              </c:numCache>
            </c:numRef>
          </c:cat>
          <c:val>
            <c:numRef>
              <c:f>Hoja1!$C$2:$C$6</c:f>
              <c:numCache>
                <c:formatCode>General</c:formatCode>
                <c:ptCount val="5"/>
                <c:pt idx="0">
                  <c:v>2426.797266</c:v>
                </c:pt>
                <c:pt idx="1">
                  <c:v>3361.578142</c:v>
                </c:pt>
                <c:pt idx="2">
                  <c:v>2905.214789</c:v>
                </c:pt>
                <c:pt idx="3">
                  <c:v>2111.0892664</c:v>
                </c:pt>
                <c:pt idx="4">
                  <c:v>1512.3734771</c:v>
                </c:pt>
              </c:numCache>
            </c:numRef>
          </c:val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Municipalidades</c:v>
                </c:pt>
              </c:strCache>
            </c:strRef>
          </c:tx>
          <c:cat>
            <c:numRef>
              <c:f>Hoja1!$A$2:$A$6</c:f>
              <c:numCache>
                <c:formatCode>General</c:formatCode>
                <c:ptCount val="5"/>
                <c:pt idx="0">
                  <c:v>2010.0</c:v>
                </c:pt>
                <c:pt idx="1">
                  <c:v>2009.0</c:v>
                </c:pt>
                <c:pt idx="2">
                  <c:v>2008.0</c:v>
                </c:pt>
                <c:pt idx="3">
                  <c:v>2007.0</c:v>
                </c:pt>
                <c:pt idx="4">
                  <c:v>2006.0</c:v>
                </c:pt>
              </c:numCache>
            </c:numRef>
          </c:cat>
          <c:val>
            <c:numRef>
              <c:f>Hoja1!$D$2:$D$6</c:f>
              <c:numCache>
                <c:formatCode>General</c:formatCode>
                <c:ptCount val="5"/>
                <c:pt idx="0">
                  <c:v>1075.32289462</c:v>
                </c:pt>
                <c:pt idx="1">
                  <c:v>0.0</c:v>
                </c:pt>
                <c:pt idx="2">
                  <c:v>308.1631919999999</c:v>
                </c:pt>
                <c:pt idx="3">
                  <c:v>298.5985070999999</c:v>
                </c:pt>
                <c:pt idx="4">
                  <c:v>215.1477568000001</c:v>
                </c:pt>
              </c:numCache>
            </c:numRef>
          </c:val>
        </c:ser>
        <c:axId val="538605944"/>
        <c:axId val="538609000"/>
      </c:barChart>
      <c:catAx>
        <c:axId val="53860594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s-ES"/>
            </a:pPr>
            <a:endParaRPr lang="en-US"/>
          </a:p>
        </c:txPr>
        <c:crossAx val="538609000"/>
        <c:crosses val="autoZero"/>
        <c:auto val="1"/>
        <c:lblAlgn val="ctr"/>
        <c:lblOffset val="100"/>
      </c:catAx>
      <c:valAx>
        <c:axId val="53860900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s-ES"/>
            </a:pPr>
            <a:endParaRPr lang="en-US"/>
          </a:p>
        </c:txPr>
        <c:crossAx val="53860594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lang="es-ES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plotArea>
      <c:layout/>
      <c:lineChart>
        <c:grouping val="standard"/>
        <c:ser>
          <c:idx val="0"/>
          <c:order val="0"/>
          <c:tx>
            <c:strRef>
              <c:f>'Grafico Victimizacion'!$B$1</c:f>
              <c:strCache>
                <c:ptCount val="1"/>
                <c:pt idx="0">
                  <c:v>La delicuencia es el peor problema</c:v>
                </c:pt>
              </c:strCache>
            </c:strRef>
          </c:tx>
          <c:marker>
            <c:symbol val="none"/>
          </c:marker>
          <c:cat>
            <c:numRef>
              <c:f>'Grafico Victimizacion'!$A$5:$A$18</c:f>
              <c:numCache>
                <c:formatCode>General</c:formatCode>
                <c:ptCount val="14"/>
                <c:pt idx="0">
                  <c:v>1998.0</c:v>
                </c:pt>
                <c:pt idx="1">
                  <c:v>1999.0</c:v>
                </c:pt>
                <c:pt idx="2">
                  <c:v>2000.0</c:v>
                </c:pt>
                <c:pt idx="3">
                  <c:v>2001.0</c:v>
                </c:pt>
                <c:pt idx="4">
                  <c:v>2002.0</c:v>
                </c:pt>
                <c:pt idx="5">
                  <c:v>2003.0</c:v>
                </c:pt>
                <c:pt idx="6">
                  <c:v>2004.0</c:v>
                </c:pt>
                <c:pt idx="7">
                  <c:v>2005.0</c:v>
                </c:pt>
                <c:pt idx="8">
                  <c:v>2006.0</c:v>
                </c:pt>
                <c:pt idx="9">
                  <c:v>2007.0</c:v>
                </c:pt>
                <c:pt idx="10">
                  <c:v>2008.0</c:v>
                </c:pt>
                <c:pt idx="11">
                  <c:v>2009.0</c:v>
                </c:pt>
                <c:pt idx="12">
                  <c:v>2010.0</c:v>
                </c:pt>
                <c:pt idx="13">
                  <c:v>2011.0</c:v>
                </c:pt>
              </c:numCache>
            </c:numRef>
          </c:cat>
          <c:val>
            <c:numRef>
              <c:f>'Grafico Victimizacion'!$B$5:$B$18</c:f>
              <c:numCache>
                <c:formatCode>General</c:formatCode>
                <c:ptCount val="14"/>
                <c:pt idx="0">
                  <c:v>1.0</c:v>
                </c:pt>
                <c:pt idx="1">
                  <c:v>1.0</c:v>
                </c:pt>
                <c:pt idx="2">
                  <c:v>22.0</c:v>
                </c:pt>
                <c:pt idx="3">
                  <c:v>10.0</c:v>
                </c:pt>
                <c:pt idx="4">
                  <c:v>8.0</c:v>
                </c:pt>
                <c:pt idx="5">
                  <c:v>15.0</c:v>
                </c:pt>
                <c:pt idx="6">
                  <c:v>28.0</c:v>
                </c:pt>
                <c:pt idx="7">
                  <c:v>37.0</c:v>
                </c:pt>
                <c:pt idx="8">
                  <c:v>42.0</c:v>
                </c:pt>
                <c:pt idx="9">
                  <c:v>48.0</c:v>
                </c:pt>
                <c:pt idx="10">
                  <c:v>52.0</c:v>
                </c:pt>
                <c:pt idx="11">
                  <c:v>39.0</c:v>
                </c:pt>
                <c:pt idx="12">
                  <c:v>27.0</c:v>
                </c:pt>
                <c:pt idx="13">
                  <c:v>31.0</c:v>
                </c:pt>
              </c:numCache>
            </c:numRef>
          </c:val>
        </c:ser>
        <c:marker val="1"/>
        <c:axId val="655181304"/>
        <c:axId val="598014200"/>
      </c:lineChart>
      <c:lineChart>
        <c:grouping val="standard"/>
        <c:ser>
          <c:idx val="1"/>
          <c:order val="1"/>
          <c:tx>
            <c:strRef>
              <c:f>'Grafico Victimizacion'!$D$1</c:f>
              <c:strCache>
                <c:ptCount val="1"/>
                <c:pt idx="0">
                  <c:v>Delitos contra Personas</c:v>
                </c:pt>
              </c:strCache>
            </c:strRef>
          </c:tx>
          <c:marker>
            <c:symbol val="none"/>
          </c:marker>
          <c:cat>
            <c:numRef>
              <c:f>'Grafico Victimizacion'!$A$2:$A$18</c:f>
              <c:numCache>
                <c:formatCode>General</c:formatCode>
                <c:ptCount val="17"/>
                <c:pt idx="0">
                  <c:v>1995.0</c:v>
                </c:pt>
                <c:pt idx="1">
                  <c:v>1996.0</c:v>
                </c:pt>
                <c:pt idx="2">
                  <c:v>1997.0</c:v>
                </c:pt>
                <c:pt idx="3">
                  <c:v>1998.0</c:v>
                </c:pt>
                <c:pt idx="4">
                  <c:v>1999.0</c:v>
                </c:pt>
                <c:pt idx="5">
                  <c:v>2000.0</c:v>
                </c:pt>
                <c:pt idx="6">
                  <c:v>2001.0</c:v>
                </c:pt>
                <c:pt idx="7">
                  <c:v>2002.0</c:v>
                </c:pt>
                <c:pt idx="8">
                  <c:v>2003.0</c:v>
                </c:pt>
                <c:pt idx="9">
                  <c:v>2004.0</c:v>
                </c:pt>
                <c:pt idx="10">
                  <c:v>2005.0</c:v>
                </c:pt>
                <c:pt idx="11">
                  <c:v>2006.0</c:v>
                </c:pt>
                <c:pt idx="12">
                  <c:v>2007.0</c:v>
                </c:pt>
                <c:pt idx="13">
                  <c:v>2008.0</c:v>
                </c:pt>
                <c:pt idx="14">
                  <c:v>2009.0</c:v>
                </c:pt>
                <c:pt idx="15">
                  <c:v>2010.0</c:v>
                </c:pt>
                <c:pt idx="16">
                  <c:v>2011.0</c:v>
                </c:pt>
              </c:numCache>
            </c:numRef>
          </c:cat>
          <c:val>
            <c:numRef>
              <c:f>'Grafico Victimizacion'!$D$5:$D$18</c:f>
              <c:numCache>
                <c:formatCode>General</c:formatCode>
                <c:ptCount val="14"/>
                <c:pt idx="0">
                  <c:v>53.253</c:v>
                </c:pt>
                <c:pt idx="1">
                  <c:v>49.044</c:v>
                </c:pt>
                <c:pt idx="2">
                  <c:v>46.216</c:v>
                </c:pt>
                <c:pt idx="3">
                  <c:v>38.325</c:v>
                </c:pt>
                <c:pt idx="4">
                  <c:v>42.315</c:v>
                </c:pt>
                <c:pt idx="5">
                  <c:v>44.944</c:v>
                </c:pt>
                <c:pt idx="6">
                  <c:v>46.0</c:v>
                </c:pt>
                <c:pt idx="7">
                  <c:v>45.1</c:v>
                </c:pt>
                <c:pt idx="8">
                  <c:v>40.46400000000001</c:v>
                </c:pt>
                <c:pt idx="9">
                  <c:v>41.42200000000001</c:v>
                </c:pt>
                <c:pt idx="10">
                  <c:v>40.664</c:v>
                </c:pt>
                <c:pt idx="11">
                  <c:v>35.7336</c:v>
                </c:pt>
                <c:pt idx="12">
                  <c:v>32.8152</c:v>
                </c:pt>
                <c:pt idx="13">
                  <c:v>31.5945</c:v>
                </c:pt>
              </c:numCache>
            </c:numRef>
          </c:val>
        </c:ser>
        <c:marker val="1"/>
        <c:axId val="654331512"/>
        <c:axId val="503726664"/>
      </c:lineChart>
      <c:catAx>
        <c:axId val="655181304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s-ES"/>
            </a:pPr>
            <a:endParaRPr lang="en-US"/>
          </a:p>
        </c:txPr>
        <c:crossAx val="598014200"/>
        <c:crosses val="autoZero"/>
        <c:auto val="1"/>
        <c:lblAlgn val="ctr"/>
        <c:lblOffset val="100"/>
      </c:catAx>
      <c:valAx>
        <c:axId val="59801420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s-ES"/>
            </a:pPr>
            <a:endParaRPr lang="en-US"/>
          </a:p>
        </c:txPr>
        <c:crossAx val="655181304"/>
        <c:crosses val="autoZero"/>
        <c:crossBetween val="between"/>
      </c:valAx>
      <c:valAx>
        <c:axId val="503726664"/>
        <c:scaling>
          <c:orientation val="minMax"/>
        </c:scaling>
        <c:axPos val="r"/>
        <c:numFmt formatCode="General" sourceLinked="1"/>
        <c:tickLblPos val="nextTo"/>
        <c:txPr>
          <a:bodyPr/>
          <a:lstStyle/>
          <a:p>
            <a:pPr>
              <a:defRPr lang="es-ES"/>
            </a:pPr>
            <a:endParaRPr lang="en-US"/>
          </a:p>
        </c:txPr>
        <c:crossAx val="654331512"/>
        <c:crosses val="max"/>
        <c:crossBetween val="between"/>
      </c:valAx>
      <c:catAx>
        <c:axId val="654331512"/>
        <c:scaling>
          <c:orientation val="minMax"/>
        </c:scaling>
        <c:delete val="1"/>
        <c:axPos val="b"/>
        <c:numFmt formatCode="General" sourceLinked="1"/>
        <c:tickLblPos val="none"/>
        <c:crossAx val="503726664"/>
        <c:crosses val="autoZero"/>
        <c:auto val="1"/>
        <c:lblAlgn val="ctr"/>
        <c:lblOffset val="100"/>
      </c:catAx>
    </c:plotArea>
    <c:legend>
      <c:legendPos val="r"/>
      <c:layout/>
      <c:txPr>
        <a:bodyPr/>
        <a:lstStyle/>
        <a:p>
          <a:pPr>
            <a:defRPr lang="es-ES"/>
          </a:pPr>
          <a:endParaRPr lang="en-US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plotArea>
      <c:layout/>
      <c:lineChart>
        <c:grouping val="standard"/>
        <c:ser>
          <c:idx val="0"/>
          <c:order val="0"/>
          <c:tx>
            <c:strRef>
              <c:f>'Grafico Victimizacion'!$B$1</c:f>
              <c:strCache>
                <c:ptCount val="1"/>
                <c:pt idx="0">
                  <c:v>La delicuencia es el peor problema</c:v>
                </c:pt>
              </c:strCache>
            </c:strRef>
          </c:tx>
          <c:marker>
            <c:symbol val="none"/>
          </c:marker>
          <c:cat>
            <c:numRef>
              <c:f>'Grafico Victimizacion'!$A$5:$A$18</c:f>
              <c:numCache>
                <c:formatCode>General</c:formatCode>
                <c:ptCount val="14"/>
                <c:pt idx="0">
                  <c:v>1998.0</c:v>
                </c:pt>
                <c:pt idx="1">
                  <c:v>1999.0</c:v>
                </c:pt>
                <c:pt idx="2">
                  <c:v>2000.0</c:v>
                </c:pt>
                <c:pt idx="3">
                  <c:v>2001.0</c:v>
                </c:pt>
                <c:pt idx="4">
                  <c:v>2002.0</c:v>
                </c:pt>
                <c:pt idx="5">
                  <c:v>2003.0</c:v>
                </c:pt>
                <c:pt idx="6">
                  <c:v>2004.0</c:v>
                </c:pt>
                <c:pt idx="7">
                  <c:v>2005.0</c:v>
                </c:pt>
                <c:pt idx="8">
                  <c:v>2006.0</c:v>
                </c:pt>
                <c:pt idx="9">
                  <c:v>2007.0</c:v>
                </c:pt>
                <c:pt idx="10">
                  <c:v>2008.0</c:v>
                </c:pt>
                <c:pt idx="11">
                  <c:v>2009.0</c:v>
                </c:pt>
                <c:pt idx="12">
                  <c:v>2010.0</c:v>
                </c:pt>
                <c:pt idx="13">
                  <c:v>2011.0</c:v>
                </c:pt>
              </c:numCache>
            </c:numRef>
          </c:cat>
          <c:val>
            <c:numRef>
              <c:f>'Grafico Victimizacion'!$B$5:$B$18</c:f>
              <c:numCache>
                <c:formatCode>General</c:formatCode>
                <c:ptCount val="14"/>
                <c:pt idx="0">
                  <c:v>1.0</c:v>
                </c:pt>
                <c:pt idx="1">
                  <c:v>1.0</c:v>
                </c:pt>
                <c:pt idx="2">
                  <c:v>22.0</c:v>
                </c:pt>
                <c:pt idx="3">
                  <c:v>10.0</c:v>
                </c:pt>
                <c:pt idx="4">
                  <c:v>8.0</c:v>
                </c:pt>
                <c:pt idx="5">
                  <c:v>15.0</c:v>
                </c:pt>
                <c:pt idx="6">
                  <c:v>28.0</c:v>
                </c:pt>
                <c:pt idx="7">
                  <c:v>37.0</c:v>
                </c:pt>
                <c:pt idx="8">
                  <c:v>42.0</c:v>
                </c:pt>
                <c:pt idx="9">
                  <c:v>48.0</c:v>
                </c:pt>
                <c:pt idx="10">
                  <c:v>52.0</c:v>
                </c:pt>
                <c:pt idx="11">
                  <c:v>39.0</c:v>
                </c:pt>
                <c:pt idx="12">
                  <c:v>27.0</c:v>
                </c:pt>
                <c:pt idx="13">
                  <c:v>31.0</c:v>
                </c:pt>
              </c:numCache>
            </c:numRef>
          </c:val>
        </c:ser>
        <c:marker val="1"/>
        <c:axId val="655243368"/>
        <c:axId val="540805720"/>
      </c:lineChart>
      <c:lineChart>
        <c:grouping val="standard"/>
        <c:ser>
          <c:idx val="1"/>
          <c:order val="1"/>
          <c:tx>
            <c:strRef>
              <c:f>'Grafico Victimizacion'!$E$1</c:f>
              <c:strCache>
                <c:ptCount val="1"/>
                <c:pt idx="0">
                  <c:v>Delitos contra propiedad</c:v>
                </c:pt>
              </c:strCache>
            </c:strRef>
          </c:tx>
          <c:marker>
            <c:symbol val="none"/>
          </c:marker>
          <c:cat>
            <c:numRef>
              <c:f>'Grafico Victimizacion'!$A$2:$A$18</c:f>
              <c:numCache>
                <c:formatCode>General</c:formatCode>
                <c:ptCount val="17"/>
                <c:pt idx="0">
                  <c:v>1995.0</c:v>
                </c:pt>
                <c:pt idx="1">
                  <c:v>1996.0</c:v>
                </c:pt>
                <c:pt idx="2">
                  <c:v>1997.0</c:v>
                </c:pt>
                <c:pt idx="3">
                  <c:v>1998.0</c:v>
                </c:pt>
                <c:pt idx="4">
                  <c:v>1999.0</c:v>
                </c:pt>
                <c:pt idx="5">
                  <c:v>2000.0</c:v>
                </c:pt>
                <c:pt idx="6">
                  <c:v>2001.0</c:v>
                </c:pt>
                <c:pt idx="7">
                  <c:v>2002.0</c:v>
                </c:pt>
                <c:pt idx="8">
                  <c:v>2003.0</c:v>
                </c:pt>
                <c:pt idx="9">
                  <c:v>2004.0</c:v>
                </c:pt>
                <c:pt idx="10">
                  <c:v>2005.0</c:v>
                </c:pt>
                <c:pt idx="11">
                  <c:v>2006.0</c:v>
                </c:pt>
                <c:pt idx="12">
                  <c:v>2007.0</c:v>
                </c:pt>
                <c:pt idx="13">
                  <c:v>2008.0</c:v>
                </c:pt>
                <c:pt idx="14">
                  <c:v>2009.0</c:v>
                </c:pt>
                <c:pt idx="15">
                  <c:v>2010.0</c:v>
                </c:pt>
                <c:pt idx="16">
                  <c:v>2011.0</c:v>
                </c:pt>
              </c:numCache>
            </c:numRef>
          </c:cat>
          <c:val>
            <c:numRef>
              <c:f>'Grafico Victimizacion'!$E$5:$E$18</c:f>
              <c:numCache>
                <c:formatCode>General</c:formatCode>
                <c:ptCount val="14"/>
                <c:pt idx="0">
                  <c:v>201.663</c:v>
                </c:pt>
                <c:pt idx="1">
                  <c:v>185.724</c:v>
                </c:pt>
                <c:pt idx="2">
                  <c:v>148.824</c:v>
                </c:pt>
                <c:pt idx="3">
                  <c:v>119.7</c:v>
                </c:pt>
                <c:pt idx="4">
                  <c:v>132.6</c:v>
                </c:pt>
                <c:pt idx="5">
                  <c:v>140.132</c:v>
                </c:pt>
                <c:pt idx="6">
                  <c:v>111.136</c:v>
                </c:pt>
                <c:pt idx="7">
                  <c:v>94.13599999999998</c:v>
                </c:pt>
                <c:pt idx="8">
                  <c:v>38.304</c:v>
                </c:pt>
                <c:pt idx="9">
                  <c:v>75.47699999999998</c:v>
                </c:pt>
                <c:pt idx="10">
                  <c:v>76.704</c:v>
                </c:pt>
                <c:pt idx="11">
                  <c:v>66.65399999999998</c:v>
                </c:pt>
                <c:pt idx="12">
                  <c:v>68.2319</c:v>
                </c:pt>
                <c:pt idx="13">
                  <c:v>62.72490000000001</c:v>
                </c:pt>
              </c:numCache>
            </c:numRef>
          </c:val>
        </c:ser>
        <c:marker val="1"/>
        <c:axId val="513688888"/>
        <c:axId val="600466712"/>
      </c:lineChart>
      <c:catAx>
        <c:axId val="655243368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s-ES"/>
            </a:pPr>
            <a:endParaRPr lang="en-US"/>
          </a:p>
        </c:txPr>
        <c:crossAx val="540805720"/>
        <c:crosses val="autoZero"/>
        <c:auto val="1"/>
        <c:lblAlgn val="ctr"/>
        <c:lblOffset val="100"/>
      </c:catAx>
      <c:valAx>
        <c:axId val="540805720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s-ES"/>
            </a:pPr>
            <a:endParaRPr lang="en-US"/>
          </a:p>
        </c:txPr>
        <c:crossAx val="655243368"/>
        <c:crosses val="autoZero"/>
        <c:crossBetween val="between"/>
      </c:valAx>
      <c:valAx>
        <c:axId val="600466712"/>
        <c:scaling>
          <c:orientation val="minMax"/>
        </c:scaling>
        <c:axPos val="r"/>
        <c:numFmt formatCode="General" sourceLinked="1"/>
        <c:tickLblPos val="nextTo"/>
        <c:txPr>
          <a:bodyPr/>
          <a:lstStyle/>
          <a:p>
            <a:pPr>
              <a:defRPr lang="es-ES"/>
            </a:pPr>
            <a:endParaRPr lang="en-US"/>
          </a:p>
        </c:txPr>
        <c:crossAx val="513688888"/>
        <c:crosses val="max"/>
        <c:crossBetween val="between"/>
      </c:valAx>
      <c:catAx>
        <c:axId val="513688888"/>
        <c:scaling>
          <c:orientation val="minMax"/>
        </c:scaling>
        <c:delete val="1"/>
        <c:axPos val="b"/>
        <c:numFmt formatCode="General" sourceLinked="1"/>
        <c:tickLblPos val="none"/>
        <c:crossAx val="600466712"/>
        <c:crosses val="autoZero"/>
        <c:auto val="1"/>
        <c:lblAlgn val="ctr"/>
        <c:lblOffset val="100"/>
      </c:catAx>
    </c:plotArea>
    <c:legend>
      <c:legendPos val="r"/>
      <c:layout/>
      <c:txPr>
        <a:bodyPr/>
        <a:lstStyle/>
        <a:p>
          <a:pPr>
            <a:defRPr lang="es-ES"/>
          </a:pPr>
          <a:endParaRPr lang="en-US"/>
        </a:p>
      </c:txPr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plotArea>
      <c:layout/>
      <c:lineChart>
        <c:grouping val="standard"/>
        <c:ser>
          <c:idx val="0"/>
          <c:order val="0"/>
          <c:tx>
            <c:strRef>
              <c:f>'Grafico Victimizacion'!$B$1</c:f>
              <c:strCache>
                <c:ptCount val="1"/>
                <c:pt idx="0">
                  <c:v>La delicuencia es el peor problema</c:v>
                </c:pt>
              </c:strCache>
            </c:strRef>
          </c:tx>
          <c:marker>
            <c:symbol val="none"/>
          </c:marker>
          <c:cat>
            <c:numRef>
              <c:f>'Grafico Victimizacion'!$A$2:$A$18</c:f>
              <c:numCache>
                <c:formatCode>General</c:formatCode>
                <c:ptCount val="17"/>
                <c:pt idx="0">
                  <c:v>1995.0</c:v>
                </c:pt>
                <c:pt idx="1">
                  <c:v>1996.0</c:v>
                </c:pt>
                <c:pt idx="2">
                  <c:v>1997.0</c:v>
                </c:pt>
                <c:pt idx="3">
                  <c:v>1998.0</c:v>
                </c:pt>
                <c:pt idx="4">
                  <c:v>1999.0</c:v>
                </c:pt>
                <c:pt idx="5">
                  <c:v>2000.0</c:v>
                </c:pt>
                <c:pt idx="6">
                  <c:v>2001.0</c:v>
                </c:pt>
                <c:pt idx="7">
                  <c:v>2002.0</c:v>
                </c:pt>
                <c:pt idx="8">
                  <c:v>2003.0</c:v>
                </c:pt>
                <c:pt idx="9">
                  <c:v>2004.0</c:v>
                </c:pt>
                <c:pt idx="10">
                  <c:v>2005.0</c:v>
                </c:pt>
                <c:pt idx="11">
                  <c:v>2006.0</c:v>
                </c:pt>
                <c:pt idx="12">
                  <c:v>2007.0</c:v>
                </c:pt>
                <c:pt idx="13">
                  <c:v>2008.0</c:v>
                </c:pt>
                <c:pt idx="14">
                  <c:v>2009.0</c:v>
                </c:pt>
                <c:pt idx="15">
                  <c:v>2010.0</c:v>
                </c:pt>
                <c:pt idx="16">
                  <c:v>2011.0</c:v>
                </c:pt>
              </c:numCache>
            </c:numRef>
          </c:cat>
          <c:val>
            <c:numRef>
              <c:f>'Grafico Victimizacion'!$B$2:$B$18</c:f>
              <c:numCache>
                <c:formatCode>General</c:formatCode>
                <c:ptCount val="17"/>
                <c:pt idx="0">
                  <c:v>9.0</c:v>
                </c:pt>
                <c:pt idx="1">
                  <c:v>9.0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22.0</c:v>
                </c:pt>
                <c:pt idx="6">
                  <c:v>10.0</c:v>
                </c:pt>
                <c:pt idx="7">
                  <c:v>8.0</c:v>
                </c:pt>
                <c:pt idx="8">
                  <c:v>15.0</c:v>
                </c:pt>
                <c:pt idx="9">
                  <c:v>28.0</c:v>
                </c:pt>
                <c:pt idx="10">
                  <c:v>37.0</c:v>
                </c:pt>
                <c:pt idx="11">
                  <c:v>42.0</c:v>
                </c:pt>
                <c:pt idx="12">
                  <c:v>48.0</c:v>
                </c:pt>
                <c:pt idx="13">
                  <c:v>52.0</c:v>
                </c:pt>
                <c:pt idx="14">
                  <c:v>39.0</c:v>
                </c:pt>
                <c:pt idx="15">
                  <c:v>27.0</c:v>
                </c:pt>
                <c:pt idx="16">
                  <c:v>31.0</c:v>
                </c:pt>
              </c:numCache>
            </c:numRef>
          </c:val>
        </c:ser>
        <c:marker val="1"/>
        <c:axId val="655313880"/>
        <c:axId val="654525976"/>
      </c:lineChart>
      <c:lineChart>
        <c:grouping val="standard"/>
        <c:ser>
          <c:idx val="1"/>
          <c:order val="1"/>
          <c:tx>
            <c:strRef>
              <c:f>'Grafico Victimizacion'!$C$1</c:f>
              <c:strCache>
                <c:ptCount val="1"/>
                <c:pt idx="0">
                  <c:v>Delitos</c:v>
                </c:pt>
              </c:strCache>
            </c:strRef>
          </c:tx>
          <c:marker>
            <c:symbol val="none"/>
          </c:marker>
          <c:cat>
            <c:numRef>
              <c:f>'Grafico Victimizacion'!$A$2:$A$18</c:f>
              <c:numCache>
                <c:formatCode>General</c:formatCode>
                <c:ptCount val="17"/>
                <c:pt idx="0">
                  <c:v>1995.0</c:v>
                </c:pt>
                <c:pt idx="1">
                  <c:v>1996.0</c:v>
                </c:pt>
                <c:pt idx="2">
                  <c:v>1997.0</c:v>
                </c:pt>
                <c:pt idx="3">
                  <c:v>1998.0</c:v>
                </c:pt>
                <c:pt idx="4">
                  <c:v>1999.0</c:v>
                </c:pt>
                <c:pt idx="5">
                  <c:v>2000.0</c:v>
                </c:pt>
                <c:pt idx="6">
                  <c:v>2001.0</c:v>
                </c:pt>
                <c:pt idx="7">
                  <c:v>2002.0</c:v>
                </c:pt>
                <c:pt idx="8">
                  <c:v>2003.0</c:v>
                </c:pt>
                <c:pt idx="9">
                  <c:v>2004.0</c:v>
                </c:pt>
                <c:pt idx="10">
                  <c:v>2005.0</c:v>
                </c:pt>
                <c:pt idx="11">
                  <c:v>2006.0</c:v>
                </c:pt>
                <c:pt idx="12">
                  <c:v>2007.0</c:v>
                </c:pt>
                <c:pt idx="13">
                  <c:v>2008.0</c:v>
                </c:pt>
                <c:pt idx="14">
                  <c:v>2009.0</c:v>
                </c:pt>
                <c:pt idx="15">
                  <c:v>2010.0</c:v>
                </c:pt>
                <c:pt idx="16">
                  <c:v>2011.0</c:v>
                </c:pt>
              </c:numCache>
            </c:numRef>
          </c:cat>
          <c:val>
            <c:numRef>
              <c:f>'Grafico Victimizacion'!$C$2:$C$18</c:f>
              <c:numCache>
                <c:formatCode>General</c:formatCode>
                <c:ptCount val="17"/>
                <c:pt idx="0">
                  <c:v>1153.0</c:v>
                </c:pt>
                <c:pt idx="1">
                  <c:v>1173.0</c:v>
                </c:pt>
                <c:pt idx="2">
                  <c:v>1040.0</c:v>
                </c:pt>
                <c:pt idx="3">
                  <c:v>1030.0</c:v>
                </c:pt>
                <c:pt idx="4">
                  <c:v>1041.0</c:v>
                </c:pt>
                <c:pt idx="5">
                  <c:v>977.0</c:v>
                </c:pt>
                <c:pt idx="6">
                  <c:v>915.0</c:v>
                </c:pt>
                <c:pt idx="7">
                  <c:v>1041.0</c:v>
                </c:pt>
                <c:pt idx="8">
                  <c:v>1034.0</c:v>
                </c:pt>
                <c:pt idx="9">
                  <c:v>902.0</c:v>
                </c:pt>
                <c:pt idx="10">
                  <c:v>877.0</c:v>
                </c:pt>
                <c:pt idx="11">
                  <c:v>881.0</c:v>
                </c:pt>
                <c:pt idx="12">
                  <c:v>969.0</c:v>
                </c:pt>
                <c:pt idx="13">
                  <c:v>993.0</c:v>
                </c:pt>
                <c:pt idx="14">
                  <c:v>965.0</c:v>
                </c:pt>
                <c:pt idx="15">
                  <c:v>932.0</c:v>
                </c:pt>
                <c:pt idx="16">
                  <c:v>942.0</c:v>
                </c:pt>
              </c:numCache>
            </c:numRef>
          </c:val>
        </c:ser>
        <c:marker val="1"/>
        <c:axId val="536952616"/>
        <c:axId val="660519496"/>
      </c:lineChart>
      <c:catAx>
        <c:axId val="65531388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s-ES"/>
            </a:pPr>
            <a:endParaRPr lang="en-US"/>
          </a:p>
        </c:txPr>
        <c:crossAx val="654525976"/>
        <c:crosses val="autoZero"/>
        <c:auto val="1"/>
        <c:lblAlgn val="ctr"/>
        <c:lblOffset val="100"/>
      </c:catAx>
      <c:valAx>
        <c:axId val="65452597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s-ES"/>
            </a:pPr>
            <a:endParaRPr lang="en-US"/>
          </a:p>
        </c:txPr>
        <c:crossAx val="655313880"/>
        <c:crosses val="autoZero"/>
        <c:crossBetween val="between"/>
      </c:valAx>
      <c:valAx>
        <c:axId val="660519496"/>
        <c:scaling>
          <c:orientation val="minMax"/>
        </c:scaling>
        <c:axPos val="r"/>
        <c:numFmt formatCode="General" sourceLinked="1"/>
        <c:tickLblPos val="nextTo"/>
        <c:txPr>
          <a:bodyPr/>
          <a:lstStyle/>
          <a:p>
            <a:pPr>
              <a:defRPr lang="es-ES"/>
            </a:pPr>
            <a:endParaRPr lang="en-US"/>
          </a:p>
        </c:txPr>
        <c:crossAx val="536952616"/>
        <c:crosses val="max"/>
        <c:crossBetween val="between"/>
      </c:valAx>
      <c:catAx>
        <c:axId val="536952616"/>
        <c:scaling>
          <c:orientation val="minMax"/>
        </c:scaling>
        <c:delete val="1"/>
        <c:axPos val="b"/>
        <c:numFmt formatCode="General" sourceLinked="1"/>
        <c:tickLblPos val="none"/>
        <c:crossAx val="660519496"/>
        <c:crosses val="autoZero"/>
        <c:auto val="1"/>
        <c:lblAlgn val="ctr"/>
        <c:lblOffset val="100"/>
      </c:catAx>
    </c:plotArea>
    <c:legend>
      <c:legendPos val="r"/>
      <c:layout/>
      <c:txPr>
        <a:bodyPr/>
        <a:lstStyle/>
        <a:p>
          <a:pPr>
            <a:defRPr lang="es-ES"/>
          </a:pPr>
          <a:endParaRPr lang="en-US"/>
        </a:p>
      </c:txPr>
    </c:legend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plotArea>
      <c:layout/>
      <c:lineChart>
        <c:grouping val="standard"/>
        <c:ser>
          <c:idx val="0"/>
          <c:order val="0"/>
          <c:tx>
            <c:strRef>
              <c:f>'Grafico Victimizacion'!$B$1</c:f>
              <c:strCache>
                <c:ptCount val="1"/>
                <c:pt idx="0">
                  <c:v>La delicuencia es el peor problema</c:v>
                </c:pt>
              </c:strCache>
            </c:strRef>
          </c:tx>
          <c:marker>
            <c:symbol val="none"/>
          </c:marker>
          <c:cat>
            <c:numRef>
              <c:f>'Grafico Victimizacion'!$A$2:$A$18</c:f>
              <c:numCache>
                <c:formatCode>General</c:formatCode>
                <c:ptCount val="17"/>
                <c:pt idx="0">
                  <c:v>1995.0</c:v>
                </c:pt>
                <c:pt idx="1">
                  <c:v>1996.0</c:v>
                </c:pt>
                <c:pt idx="2">
                  <c:v>1997.0</c:v>
                </c:pt>
                <c:pt idx="3">
                  <c:v>1998.0</c:v>
                </c:pt>
                <c:pt idx="4">
                  <c:v>1999.0</c:v>
                </c:pt>
                <c:pt idx="5">
                  <c:v>2000.0</c:v>
                </c:pt>
                <c:pt idx="6">
                  <c:v>2001.0</c:v>
                </c:pt>
                <c:pt idx="7">
                  <c:v>2002.0</c:v>
                </c:pt>
                <c:pt idx="8">
                  <c:v>2003.0</c:v>
                </c:pt>
                <c:pt idx="9">
                  <c:v>2004.0</c:v>
                </c:pt>
                <c:pt idx="10">
                  <c:v>2005.0</c:v>
                </c:pt>
                <c:pt idx="11">
                  <c:v>2006.0</c:v>
                </c:pt>
                <c:pt idx="12">
                  <c:v>2007.0</c:v>
                </c:pt>
                <c:pt idx="13">
                  <c:v>2008.0</c:v>
                </c:pt>
                <c:pt idx="14">
                  <c:v>2009.0</c:v>
                </c:pt>
                <c:pt idx="15">
                  <c:v>2010.0</c:v>
                </c:pt>
                <c:pt idx="16">
                  <c:v>2011.0</c:v>
                </c:pt>
              </c:numCache>
            </c:numRef>
          </c:cat>
          <c:val>
            <c:numRef>
              <c:f>'Grafico Victimizacion'!$B$2:$B$18</c:f>
              <c:numCache>
                <c:formatCode>General</c:formatCode>
                <c:ptCount val="17"/>
                <c:pt idx="0">
                  <c:v>9.0</c:v>
                </c:pt>
                <c:pt idx="1">
                  <c:v>9.0</c:v>
                </c:pt>
                <c:pt idx="2">
                  <c:v>1.0</c:v>
                </c:pt>
                <c:pt idx="3">
                  <c:v>1.0</c:v>
                </c:pt>
                <c:pt idx="4">
                  <c:v>1.0</c:v>
                </c:pt>
                <c:pt idx="5">
                  <c:v>22.0</c:v>
                </c:pt>
                <c:pt idx="6">
                  <c:v>10.0</c:v>
                </c:pt>
                <c:pt idx="7">
                  <c:v>8.0</c:v>
                </c:pt>
                <c:pt idx="8">
                  <c:v>15.0</c:v>
                </c:pt>
                <c:pt idx="9">
                  <c:v>28.0</c:v>
                </c:pt>
                <c:pt idx="10">
                  <c:v>37.0</c:v>
                </c:pt>
                <c:pt idx="11">
                  <c:v>42.0</c:v>
                </c:pt>
                <c:pt idx="12">
                  <c:v>48.0</c:v>
                </c:pt>
                <c:pt idx="13">
                  <c:v>52.0</c:v>
                </c:pt>
                <c:pt idx="14">
                  <c:v>39.0</c:v>
                </c:pt>
                <c:pt idx="15">
                  <c:v>27.0</c:v>
                </c:pt>
                <c:pt idx="16">
                  <c:v>31.0</c:v>
                </c:pt>
              </c:numCache>
            </c:numRef>
          </c:val>
        </c:ser>
        <c:marker val="1"/>
        <c:axId val="540081576"/>
        <c:axId val="486327416"/>
      </c:lineChart>
      <c:lineChart>
        <c:grouping val="standard"/>
        <c:ser>
          <c:idx val="1"/>
          <c:order val="1"/>
          <c:tx>
            <c:strRef>
              <c:f>'Grafico Victimizacion'!$F$1</c:f>
              <c:strCache>
                <c:ptCount val="1"/>
                <c:pt idx="0">
                  <c:v>Homicidios</c:v>
                </c:pt>
              </c:strCache>
            </c:strRef>
          </c:tx>
          <c:marker>
            <c:symbol val="none"/>
          </c:marker>
          <c:cat>
            <c:numRef>
              <c:f>'Grafico Victimizacion'!$A$2:$A$18</c:f>
              <c:numCache>
                <c:formatCode>General</c:formatCode>
                <c:ptCount val="17"/>
                <c:pt idx="0">
                  <c:v>1995.0</c:v>
                </c:pt>
                <c:pt idx="1">
                  <c:v>1996.0</c:v>
                </c:pt>
                <c:pt idx="2">
                  <c:v>1997.0</c:v>
                </c:pt>
                <c:pt idx="3">
                  <c:v>1998.0</c:v>
                </c:pt>
                <c:pt idx="4">
                  <c:v>1999.0</c:v>
                </c:pt>
                <c:pt idx="5">
                  <c:v>2000.0</c:v>
                </c:pt>
                <c:pt idx="6">
                  <c:v>2001.0</c:v>
                </c:pt>
                <c:pt idx="7">
                  <c:v>2002.0</c:v>
                </c:pt>
                <c:pt idx="8">
                  <c:v>2003.0</c:v>
                </c:pt>
                <c:pt idx="9">
                  <c:v>2004.0</c:v>
                </c:pt>
                <c:pt idx="10">
                  <c:v>2005.0</c:v>
                </c:pt>
                <c:pt idx="11">
                  <c:v>2006.0</c:v>
                </c:pt>
                <c:pt idx="12">
                  <c:v>2007.0</c:v>
                </c:pt>
                <c:pt idx="13">
                  <c:v>2008.0</c:v>
                </c:pt>
                <c:pt idx="14">
                  <c:v>2009.0</c:v>
                </c:pt>
                <c:pt idx="15">
                  <c:v>2010.0</c:v>
                </c:pt>
                <c:pt idx="16">
                  <c:v>2011.0</c:v>
                </c:pt>
              </c:numCache>
            </c:numRef>
          </c:cat>
          <c:val>
            <c:numRef>
              <c:f>'Grafico Victimizacion'!$F$2:$F$18</c:f>
              <c:numCache>
                <c:formatCode>General</c:formatCode>
                <c:ptCount val="17"/>
                <c:pt idx="0">
                  <c:v>21.0</c:v>
                </c:pt>
                <c:pt idx="1">
                  <c:v>22.0</c:v>
                </c:pt>
                <c:pt idx="2">
                  <c:v>19.0</c:v>
                </c:pt>
                <c:pt idx="3">
                  <c:v>20.0</c:v>
                </c:pt>
                <c:pt idx="4">
                  <c:v>25.0</c:v>
                </c:pt>
                <c:pt idx="5">
                  <c:v>33.0</c:v>
                </c:pt>
                <c:pt idx="6">
                  <c:v>32.0</c:v>
                </c:pt>
                <c:pt idx="7">
                  <c:v>38.0</c:v>
                </c:pt>
                <c:pt idx="8">
                  <c:v>44.0</c:v>
                </c:pt>
                <c:pt idx="9">
                  <c:v>37.0</c:v>
                </c:pt>
                <c:pt idx="10">
                  <c:v>37.0</c:v>
                </c:pt>
                <c:pt idx="11">
                  <c:v>45.0</c:v>
                </c:pt>
                <c:pt idx="12">
                  <c:v>48.0</c:v>
                </c:pt>
                <c:pt idx="13">
                  <c:v>52.0</c:v>
                </c:pt>
                <c:pt idx="14">
                  <c:v>49.0</c:v>
                </c:pt>
                <c:pt idx="15">
                  <c:v>45.0</c:v>
                </c:pt>
                <c:pt idx="16">
                  <c:v>50.0</c:v>
                </c:pt>
              </c:numCache>
            </c:numRef>
          </c:val>
        </c:ser>
        <c:marker val="1"/>
        <c:axId val="633104040"/>
        <c:axId val="654358104"/>
      </c:lineChart>
      <c:catAx>
        <c:axId val="540081576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lang="es-ES"/>
            </a:pPr>
            <a:endParaRPr lang="en-US"/>
          </a:p>
        </c:txPr>
        <c:crossAx val="486327416"/>
        <c:crosses val="autoZero"/>
        <c:auto val="1"/>
        <c:lblAlgn val="ctr"/>
        <c:lblOffset val="100"/>
      </c:catAx>
      <c:valAx>
        <c:axId val="486327416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s-ES"/>
            </a:pPr>
            <a:endParaRPr lang="en-US"/>
          </a:p>
        </c:txPr>
        <c:crossAx val="540081576"/>
        <c:crosses val="autoZero"/>
        <c:crossBetween val="between"/>
      </c:valAx>
      <c:valAx>
        <c:axId val="654358104"/>
        <c:scaling>
          <c:orientation val="minMax"/>
        </c:scaling>
        <c:axPos val="r"/>
        <c:numFmt formatCode="General" sourceLinked="1"/>
        <c:tickLblPos val="nextTo"/>
        <c:txPr>
          <a:bodyPr/>
          <a:lstStyle/>
          <a:p>
            <a:pPr>
              <a:defRPr lang="es-ES"/>
            </a:pPr>
            <a:endParaRPr lang="en-US"/>
          </a:p>
        </c:txPr>
        <c:crossAx val="633104040"/>
        <c:crosses val="max"/>
        <c:crossBetween val="between"/>
      </c:valAx>
      <c:catAx>
        <c:axId val="633104040"/>
        <c:scaling>
          <c:orientation val="minMax"/>
        </c:scaling>
        <c:delete val="1"/>
        <c:axPos val="b"/>
        <c:numFmt formatCode="General" sourceLinked="1"/>
        <c:tickLblPos val="none"/>
        <c:crossAx val="654358104"/>
        <c:crosses val="autoZero"/>
        <c:auto val="1"/>
        <c:lblAlgn val="ctr"/>
        <c:lblOffset val="100"/>
      </c:catAx>
    </c:plotArea>
    <c:legend>
      <c:legendPos val="r"/>
      <c:layout/>
      <c:txPr>
        <a:bodyPr/>
        <a:lstStyle/>
        <a:p>
          <a:pPr>
            <a:defRPr lang="es-ES"/>
          </a:pPr>
          <a:endParaRPr lang="en-US"/>
        </a:p>
      </c:txPr>
    </c:legend>
    <c:plotVisOnly val="1"/>
  </c:chart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title>
      <c:tx>
        <c:rich>
          <a:bodyPr/>
          <a:lstStyle/>
          <a:p>
            <a:pPr algn="ctr">
              <a:defRPr lang="es-ES" sz="1400"/>
            </a:pPr>
            <a:r>
              <a:rPr lang="es-ES" sz="1400" b="1" i="0" baseline="0" dirty="0" smtClean="0"/>
              <a:t>Tasa de homicidios en los municipios de Caracas</a:t>
            </a:r>
            <a:endParaRPr lang="es-ES" sz="1400" dirty="0" smtClean="0"/>
          </a:p>
          <a:p>
            <a:pPr algn="ctr">
              <a:defRPr lang="es-ES" sz="1400"/>
            </a:pPr>
            <a:r>
              <a:rPr lang="es-VE" sz="1400" b="1" i="0" baseline="0" dirty="0" smtClean="0"/>
              <a:t>(x cada 100.000 habitantes)</a:t>
            </a:r>
            <a:endParaRPr lang="es-ES" sz="1400" b="1" i="0" baseline="0" dirty="0"/>
          </a:p>
        </c:rich>
      </c:tx>
      <c:layout>
        <c:manualLayout>
          <c:xMode val="edge"/>
          <c:yMode val="edge"/>
          <c:x val="0.219313210848644"/>
          <c:y val="0.0196422286262614"/>
        </c:manualLayout>
      </c:layout>
    </c:title>
    <c:plotArea>
      <c:layout/>
      <c:lineChart>
        <c:grouping val="standard"/>
        <c:ser>
          <c:idx val="0"/>
          <c:order val="0"/>
          <c:tx>
            <c:strRef>
              <c:f>Hoja1!$A$2</c:f>
              <c:strCache>
                <c:ptCount val="1"/>
                <c:pt idx="0">
                  <c:v>Libertador </c:v>
                </c:pt>
              </c:strCache>
            </c:strRef>
          </c:tx>
          <c:marker>
            <c:symbol val="none"/>
          </c:marker>
          <c:cat>
            <c:strRef>
              <c:f>Hoja1!$B$1:$P$1</c:f>
              <c:strCache>
                <c:ptCount val="15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</c:strCache>
            </c:strRef>
          </c:cat>
          <c:val>
            <c:numRef>
              <c:f>Hoja1!$B$2:$P$2</c:f>
              <c:numCache>
                <c:formatCode>General</c:formatCode>
                <c:ptCount val="15"/>
                <c:pt idx="0">
                  <c:v>53.0</c:v>
                </c:pt>
                <c:pt idx="1">
                  <c:v>48.0</c:v>
                </c:pt>
                <c:pt idx="2">
                  <c:v>70.0</c:v>
                </c:pt>
                <c:pt idx="3">
                  <c:v>83.0</c:v>
                </c:pt>
                <c:pt idx="4">
                  <c:v>68.0</c:v>
                </c:pt>
                <c:pt idx="5">
                  <c:v>91.0</c:v>
                </c:pt>
                <c:pt idx="6">
                  <c:v>97.0</c:v>
                </c:pt>
                <c:pt idx="7">
                  <c:v>55.0</c:v>
                </c:pt>
                <c:pt idx="8">
                  <c:v>56.0</c:v>
                </c:pt>
                <c:pt idx="9">
                  <c:v>57.0</c:v>
                </c:pt>
                <c:pt idx="10">
                  <c:v>76.0</c:v>
                </c:pt>
                <c:pt idx="11">
                  <c:v>73.0</c:v>
                </c:pt>
                <c:pt idx="12">
                  <c:v>71.0</c:v>
                </c:pt>
                <c:pt idx="13">
                  <c:v>73.0</c:v>
                </c:pt>
                <c:pt idx="14">
                  <c:v>85.0</c:v>
                </c:pt>
              </c:numCache>
            </c:numRef>
          </c:val>
        </c:ser>
        <c:ser>
          <c:idx val="1"/>
          <c:order val="1"/>
          <c:tx>
            <c:strRef>
              <c:f>Hoja1!$A$3</c:f>
              <c:strCache>
                <c:ptCount val="1"/>
                <c:pt idx="0">
                  <c:v>Sucre </c:v>
                </c:pt>
              </c:strCache>
            </c:strRef>
          </c:tx>
          <c:marker>
            <c:symbol val="none"/>
          </c:marker>
          <c:cat>
            <c:strRef>
              <c:f>Hoja1!$B$1:$P$1</c:f>
              <c:strCache>
                <c:ptCount val="15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</c:strCache>
            </c:strRef>
          </c:cat>
          <c:val>
            <c:numRef>
              <c:f>Hoja1!$B$3:$P$3</c:f>
              <c:numCache>
                <c:formatCode>General</c:formatCode>
                <c:ptCount val="15"/>
                <c:pt idx="0">
                  <c:v>32.0</c:v>
                </c:pt>
                <c:pt idx="1">
                  <c:v>40.0</c:v>
                </c:pt>
                <c:pt idx="2">
                  <c:v>61.0</c:v>
                </c:pt>
                <c:pt idx="3">
                  <c:v>70.0</c:v>
                </c:pt>
                <c:pt idx="4">
                  <c:v>79.0</c:v>
                </c:pt>
                <c:pt idx="5">
                  <c:v>101.0</c:v>
                </c:pt>
                <c:pt idx="6">
                  <c:v>91.0</c:v>
                </c:pt>
                <c:pt idx="7">
                  <c:v>77.0</c:v>
                </c:pt>
                <c:pt idx="8">
                  <c:v>69.0</c:v>
                </c:pt>
                <c:pt idx="9">
                  <c:v>72.0</c:v>
                </c:pt>
                <c:pt idx="10">
                  <c:v>84.0</c:v>
                </c:pt>
                <c:pt idx="11">
                  <c:v>84.0</c:v>
                </c:pt>
                <c:pt idx="12">
                  <c:v>80.0</c:v>
                </c:pt>
                <c:pt idx="13">
                  <c:v>86.0</c:v>
                </c:pt>
                <c:pt idx="14">
                  <c:v>91.0</c:v>
                </c:pt>
              </c:numCache>
            </c:numRef>
          </c:val>
        </c:ser>
        <c:ser>
          <c:idx val="2"/>
          <c:order val="2"/>
          <c:tx>
            <c:strRef>
              <c:f>Hoja1!$A$4</c:f>
              <c:strCache>
                <c:ptCount val="1"/>
                <c:pt idx="0">
                  <c:v>Chacao </c:v>
                </c:pt>
              </c:strCache>
            </c:strRef>
          </c:tx>
          <c:marker>
            <c:symbol val="none"/>
          </c:marker>
          <c:cat>
            <c:strRef>
              <c:f>Hoja1!$B$1:$P$1</c:f>
              <c:strCache>
                <c:ptCount val="15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</c:strCache>
            </c:strRef>
          </c:cat>
          <c:val>
            <c:numRef>
              <c:f>Hoja1!$B$4:$P$4</c:f>
              <c:numCache>
                <c:formatCode>General</c:formatCode>
                <c:ptCount val="15"/>
                <c:pt idx="0">
                  <c:v>13.0</c:v>
                </c:pt>
                <c:pt idx="1">
                  <c:v>14.0</c:v>
                </c:pt>
                <c:pt idx="2">
                  <c:v>22.0</c:v>
                </c:pt>
                <c:pt idx="3">
                  <c:v>15.0</c:v>
                </c:pt>
                <c:pt idx="4">
                  <c:v>16.0</c:v>
                </c:pt>
                <c:pt idx="5">
                  <c:v>36.0</c:v>
                </c:pt>
                <c:pt idx="6">
                  <c:v>32.0</c:v>
                </c:pt>
                <c:pt idx="7">
                  <c:v>22.0</c:v>
                </c:pt>
                <c:pt idx="8">
                  <c:v>14.0</c:v>
                </c:pt>
                <c:pt idx="9">
                  <c:v>28.0</c:v>
                </c:pt>
                <c:pt idx="10">
                  <c:v>21.0</c:v>
                </c:pt>
                <c:pt idx="11">
                  <c:v>24.0</c:v>
                </c:pt>
                <c:pt idx="12">
                  <c:v>29.0</c:v>
                </c:pt>
                <c:pt idx="13">
                  <c:v>18.0</c:v>
                </c:pt>
                <c:pt idx="14">
                  <c:v>21.0</c:v>
                </c:pt>
              </c:numCache>
            </c:numRef>
          </c:val>
        </c:ser>
        <c:ser>
          <c:idx val="3"/>
          <c:order val="3"/>
          <c:tx>
            <c:strRef>
              <c:f>Hoja1!$A$5</c:f>
              <c:strCache>
                <c:ptCount val="1"/>
                <c:pt idx="0">
                  <c:v>Baruta </c:v>
                </c:pt>
              </c:strCache>
            </c:strRef>
          </c:tx>
          <c:marker>
            <c:symbol val="none"/>
          </c:marker>
          <c:cat>
            <c:strRef>
              <c:f>Hoja1!$B$1:$P$1</c:f>
              <c:strCache>
                <c:ptCount val="15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</c:strCache>
            </c:strRef>
          </c:cat>
          <c:val>
            <c:numRef>
              <c:f>Hoja1!$B$5:$P$5</c:f>
              <c:numCache>
                <c:formatCode>General</c:formatCode>
                <c:ptCount val="15"/>
                <c:pt idx="0">
                  <c:v>9.0</c:v>
                </c:pt>
                <c:pt idx="1">
                  <c:v>15.0</c:v>
                </c:pt>
                <c:pt idx="2">
                  <c:v>12.0</c:v>
                </c:pt>
                <c:pt idx="3">
                  <c:v>5.0</c:v>
                </c:pt>
                <c:pt idx="4">
                  <c:v>13.0</c:v>
                </c:pt>
                <c:pt idx="5">
                  <c:v>20.0</c:v>
                </c:pt>
                <c:pt idx="6">
                  <c:v>22.0</c:v>
                </c:pt>
                <c:pt idx="7">
                  <c:v>16.0</c:v>
                </c:pt>
                <c:pt idx="8">
                  <c:v>18.0</c:v>
                </c:pt>
                <c:pt idx="9">
                  <c:v>17.0</c:v>
                </c:pt>
                <c:pt idx="10">
                  <c:v>21.0</c:v>
                </c:pt>
                <c:pt idx="11">
                  <c:v>24.0</c:v>
                </c:pt>
                <c:pt idx="12">
                  <c:v>27.0</c:v>
                </c:pt>
                <c:pt idx="13">
                  <c:v>24.0</c:v>
                </c:pt>
                <c:pt idx="14">
                  <c:v>26.0</c:v>
                </c:pt>
              </c:numCache>
            </c:numRef>
          </c:val>
        </c:ser>
        <c:ser>
          <c:idx val="4"/>
          <c:order val="4"/>
          <c:tx>
            <c:strRef>
              <c:f>Hoja1!$A$6</c:f>
              <c:strCache>
                <c:ptCount val="1"/>
                <c:pt idx="0">
                  <c:v>El Hatillo </c:v>
                </c:pt>
              </c:strCache>
            </c:strRef>
          </c:tx>
          <c:marker>
            <c:symbol val="none"/>
          </c:marker>
          <c:cat>
            <c:strRef>
              <c:f>Hoja1!$B$1:$P$1</c:f>
              <c:strCache>
                <c:ptCount val="15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</c:strCache>
            </c:strRef>
          </c:cat>
          <c:val>
            <c:numRef>
              <c:f>Hoja1!$B$6:$P$6</c:f>
              <c:numCache>
                <c:formatCode>General</c:formatCode>
                <c:ptCount val="15"/>
                <c:pt idx="0">
                  <c:v>53.0</c:v>
                </c:pt>
                <c:pt idx="1">
                  <c:v>48.0</c:v>
                </c:pt>
                <c:pt idx="2">
                  <c:v>70.0</c:v>
                </c:pt>
                <c:pt idx="3">
                  <c:v>83.0</c:v>
                </c:pt>
                <c:pt idx="4">
                  <c:v>68.0</c:v>
                </c:pt>
                <c:pt idx="5">
                  <c:v>7.0</c:v>
                </c:pt>
                <c:pt idx="6">
                  <c:v>13.0</c:v>
                </c:pt>
                <c:pt idx="7">
                  <c:v>15.0</c:v>
                </c:pt>
                <c:pt idx="8">
                  <c:v>17.0</c:v>
                </c:pt>
                <c:pt idx="9">
                  <c:v>13.0</c:v>
                </c:pt>
                <c:pt idx="10">
                  <c:v>23.0</c:v>
                </c:pt>
                <c:pt idx="11">
                  <c:v>12.0</c:v>
                </c:pt>
                <c:pt idx="12">
                  <c:v>19.0</c:v>
                </c:pt>
                <c:pt idx="13">
                  <c:v>20.0</c:v>
                </c:pt>
                <c:pt idx="14">
                  <c:v>24.0</c:v>
                </c:pt>
              </c:numCache>
            </c:numRef>
          </c:val>
        </c:ser>
        <c:marker val="1"/>
        <c:axId val="599888584"/>
        <c:axId val="654479752"/>
      </c:lineChart>
      <c:catAx>
        <c:axId val="599888584"/>
        <c:scaling>
          <c:orientation val="minMax"/>
        </c:scaling>
        <c:axPos val="b"/>
        <c:tickLblPos val="nextTo"/>
        <c:txPr>
          <a:bodyPr rot="-2700000"/>
          <a:lstStyle/>
          <a:p>
            <a:pPr>
              <a:defRPr lang="es-ES" sz="1400"/>
            </a:pPr>
            <a:endParaRPr lang="en-US"/>
          </a:p>
        </c:txPr>
        <c:crossAx val="654479752"/>
        <c:crosses val="autoZero"/>
        <c:auto val="1"/>
        <c:lblAlgn val="ctr"/>
        <c:lblOffset val="100"/>
      </c:catAx>
      <c:valAx>
        <c:axId val="654479752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s-ES" sz="1400"/>
            </a:pPr>
            <a:endParaRPr lang="en-US"/>
          </a:p>
        </c:txPr>
        <c:crossAx val="599888584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lang="es-ES" sz="10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plotArea>
      <c:layout/>
      <c:lineChart>
        <c:grouping val="standard"/>
        <c:ser>
          <c:idx val="0"/>
          <c:order val="0"/>
          <c:tx>
            <c:strRef>
              <c:f>Hoja1!$A$2</c:f>
              <c:strCache>
                <c:ptCount val="1"/>
                <c:pt idx="0">
                  <c:v>Caracas</c:v>
                </c:pt>
              </c:strCache>
            </c:strRef>
          </c:tx>
          <c:marker>
            <c:symbol val="none"/>
          </c:marker>
          <c:cat>
            <c:strRef>
              <c:f>Hoja1!$B$1:$W$1</c:f>
              <c:strCache>
                <c:ptCount val="2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</c:strCache>
            </c:strRef>
          </c:cat>
          <c:val>
            <c:numRef>
              <c:f>Hoja1!$B$2:$W$2</c:f>
              <c:numCache>
                <c:formatCode>General</c:formatCode>
                <c:ptCount val="22"/>
                <c:pt idx="0">
                  <c:v>0.55</c:v>
                </c:pt>
                <c:pt idx="1">
                  <c:v>0.45</c:v>
                </c:pt>
                <c:pt idx="2">
                  <c:v>0.6</c:v>
                </c:pt>
                <c:pt idx="3">
                  <c:v>0.99</c:v>
                </c:pt>
                <c:pt idx="4">
                  <c:v>0.2</c:v>
                </c:pt>
                <c:pt idx="5">
                  <c:v>0.49</c:v>
                </c:pt>
                <c:pt idx="6">
                  <c:v>0.39</c:v>
                </c:pt>
                <c:pt idx="7">
                  <c:v>0.54</c:v>
                </c:pt>
                <c:pt idx="8">
                  <c:v>0.15</c:v>
                </c:pt>
                <c:pt idx="9">
                  <c:v>0.24</c:v>
                </c:pt>
                <c:pt idx="10">
                  <c:v>0.73</c:v>
                </c:pt>
                <c:pt idx="11">
                  <c:v>0.78</c:v>
                </c:pt>
                <c:pt idx="12">
                  <c:v>2.72</c:v>
                </c:pt>
                <c:pt idx="13">
                  <c:v>3.349999999999999</c:v>
                </c:pt>
                <c:pt idx="14">
                  <c:v>2.8</c:v>
                </c:pt>
                <c:pt idx="15">
                  <c:v>2.17</c:v>
                </c:pt>
                <c:pt idx="16">
                  <c:v>2.26</c:v>
                </c:pt>
                <c:pt idx="17">
                  <c:v>2.01</c:v>
                </c:pt>
                <c:pt idx="18">
                  <c:v>3.87</c:v>
                </c:pt>
                <c:pt idx="19">
                  <c:v>9.630000000000001</c:v>
                </c:pt>
                <c:pt idx="20">
                  <c:v>8.84</c:v>
                </c:pt>
                <c:pt idx="21">
                  <c:v>3.51</c:v>
                </c:pt>
              </c:numCache>
            </c:numRef>
          </c:val>
        </c:ser>
        <c:ser>
          <c:idx val="1"/>
          <c:order val="1"/>
          <c:tx>
            <c:strRef>
              <c:f>Hoja1!$A$3</c:f>
              <c:strCache>
                <c:ptCount val="1"/>
                <c:pt idx="0">
                  <c:v>Venezuela</c:v>
                </c:pt>
              </c:strCache>
            </c:strRef>
          </c:tx>
          <c:marker>
            <c:symbol val="none"/>
          </c:marker>
          <c:cat>
            <c:strRef>
              <c:f>Hoja1!$B$1:$W$1</c:f>
              <c:strCache>
                <c:ptCount val="22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</c:strCache>
            </c:strRef>
          </c:cat>
          <c:val>
            <c:numRef>
              <c:f>Hoja1!$B$3:$W$3</c:f>
              <c:numCache>
                <c:formatCode>General</c:formatCode>
                <c:ptCount val="22"/>
                <c:pt idx="0">
                  <c:v>0.18</c:v>
                </c:pt>
                <c:pt idx="1">
                  <c:v>0.27</c:v>
                </c:pt>
                <c:pt idx="2">
                  <c:v>0.22</c:v>
                </c:pt>
                <c:pt idx="3">
                  <c:v>0.27</c:v>
                </c:pt>
                <c:pt idx="4">
                  <c:v>0.26</c:v>
                </c:pt>
                <c:pt idx="5">
                  <c:v>0.23</c:v>
                </c:pt>
                <c:pt idx="6">
                  <c:v>0.23</c:v>
                </c:pt>
                <c:pt idx="7">
                  <c:v>0.26</c:v>
                </c:pt>
                <c:pt idx="8">
                  <c:v>0.22</c:v>
                </c:pt>
                <c:pt idx="9">
                  <c:v>0.19</c:v>
                </c:pt>
                <c:pt idx="10">
                  <c:v>0.28</c:v>
                </c:pt>
                <c:pt idx="11">
                  <c:v>0.46</c:v>
                </c:pt>
                <c:pt idx="12">
                  <c:v>0.8</c:v>
                </c:pt>
                <c:pt idx="13">
                  <c:v>1.08</c:v>
                </c:pt>
                <c:pt idx="14">
                  <c:v>0.89</c:v>
                </c:pt>
                <c:pt idx="15">
                  <c:v>0.76</c:v>
                </c:pt>
                <c:pt idx="16">
                  <c:v>0.86</c:v>
                </c:pt>
                <c:pt idx="17">
                  <c:v>1.02</c:v>
                </c:pt>
                <c:pt idx="18">
                  <c:v>1.4</c:v>
                </c:pt>
                <c:pt idx="19">
                  <c:v>2.57</c:v>
                </c:pt>
                <c:pt idx="20">
                  <c:v>2.38</c:v>
                </c:pt>
                <c:pt idx="21">
                  <c:v>1.41</c:v>
                </c:pt>
              </c:numCache>
            </c:numRef>
          </c:val>
        </c:ser>
        <c:marker val="1"/>
        <c:axId val="537982232"/>
        <c:axId val="537985288"/>
      </c:lineChart>
      <c:catAx>
        <c:axId val="537982232"/>
        <c:scaling>
          <c:orientation val="minMax"/>
        </c:scaling>
        <c:axPos val="b"/>
        <c:tickLblPos val="nextTo"/>
        <c:txPr>
          <a:bodyPr/>
          <a:lstStyle/>
          <a:p>
            <a:pPr>
              <a:defRPr lang="es-ES"/>
            </a:pPr>
            <a:endParaRPr lang="en-US"/>
          </a:p>
        </c:txPr>
        <c:crossAx val="537985288"/>
        <c:crosses val="autoZero"/>
        <c:auto val="1"/>
        <c:lblAlgn val="ctr"/>
        <c:lblOffset val="100"/>
      </c:catAx>
      <c:valAx>
        <c:axId val="537985288"/>
        <c:scaling>
          <c:orientation val="minMax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s-ES"/>
            </a:pPr>
            <a:endParaRPr lang="en-US"/>
          </a:p>
        </c:txPr>
        <c:crossAx val="537982232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lang="es-ES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"/>
  <c:chart>
    <c:title>
      <c:tx>
        <c:rich>
          <a:bodyPr/>
          <a:lstStyle/>
          <a:p>
            <a:pPr>
              <a:defRPr lang="es-ES"/>
            </a:pPr>
            <a:r>
              <a:rPr dirty="0"/>
              <a:t>Población</a:t>
            </a:r>
            <a:r>
              <a:rPr dirty="0" smtClean="0"/>
              <a:t> </a:t>
            </a:r>
            <a:r>
              <a:rPr lang="es-ES" dirty="0" smtClean="0"/>
              <a:t>privada</a:t>
            </a:r>
            <a:r>
              <a:rPr lang="es-ES" baseline="0" dirty="0" smtClean="0"/>
              <a:t> de libertad</a:t>
            </a:r>
            <a:r>
              <a:rPr dirty="0" smtClean="0"/>
              <a:t>
</a:t>
            </a:r>
            <a:r>
              <a:rPr dirty="0"/>
              <a:t>(tasa x cada 100.000 habitantes)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Población Encarcelada
(tasa x cada 100.000 habitantes)</c:v>
                </c:pt>
              </c:strCache>
            </c:strRef>
          </c:tx>
          <c:dLbls>
            <c:numFmt formatCode="0" sourceLinked="0"/>
            <c:txPr>
              <a:bodyPr/>
              <a:lstStyle/>
              <a:p>
                <a:pPr>
                  <a:defRPr lang="es-ES"/>
                </a:pPr>
                <a:endParaRPr lang="en-US"/>
              </a:p>
            </c:txPr>
            <c:showVal val="1"/>
          </c:dLbls>
          <c:cat>
            <c:strRef>
              <c:f>Hoja1!$A$2:$A$15</c:f>
              <c:strCache>
                <c:ptCount val="14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</c:strCache>
            </c:strRef>
          </c:cat>
          <c:val>
            <c:numRef>
              <c:f>Hoja1!$B$2:$B$15</c:f>
              <c:numCache>
                <c:formatCode>General</c:formatCode>
                <c:ptCount val="14"/>
                <c:pt idx="0">
                  <c:v>103.8</c:v>
                </c:pt>
                <c:pt idx="1">
                  <c:v>96.0</c:v>
                </c:pt>
                <c:pt idx="2">
                  <c:v>58.4</c:v>
                </c:pt>
                <c:pt idx="3">
                  <c:v>67.6</c:v>
                </c:pt>
                <c:pt idx="4">
                  <c:v>76.8</c:v>
                </c:pt>
                <c:pt idx="5">
                  <c:v>76.4</c:v>
                </c:pt>
                <c:pt idx="6">
                  <c:v>76.4</c:v>
                </c:pt>
                <c:pt idx="7">
                  <c:v>74.7</c:v>
                </c:pt>
                <c:pt idx="8">
                  <c:v>71.2</c:v>
                </c:pt>
                <c:pt idx="9">
                  <c:v>76.8</c:v>
                </c:pt>
                <c:pt idx="10">
                  <c:v>86.2</c:v>
                </c:pt>
                <c:pt idx="11">
                  <c:v>107.4</c:v>
                </c:pt>
                <c:pt idx="12">
                  <c:v>130.6</c:v>
                </c:pt>
                <c:pt idx="13">
                  <c:v>170.0</c:v>
                </c:pt>
              </c:numCache>
            </c:numRef>
          </c:val>
        </c:ser>
        <c:dLbls>
          <c:showVal val="1"/>
        </c:dLbls>
        <c:gapWidth val="75"/>
        <c:axId val="537743320"/>
        <c:axId val="537746312"/>
      </c:barChart>
      <c:catAx>
        <c:axId val="537743320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lang="es-ES"/>
            </a:pPr>
            <a:endParaRPr lang="en-US"/>
          </a:p>
        </c:txPr>
        <c:crossAx val="537746312"/>
        <c:crosses val="autoZero"/>
        <c:auto val="1"/>
        <c:lblAlgn val="ctr"/>
        <c:lblOffset val="100"/>
      </c:catAx>
      <c:valAx>
        <c:axId val="537746312"/>
        <c:scaling>
          <c:orientation val="minMax"/>
        </c:scaling>
        <c:axPos val="l"/>
        <c:numFmt formatCode="General" sourceLinked="1"/>
        <c:majorTickMark val="none"/>
        <c:tickLblPos val="nextTo"/>
        <c:txPr>
          <a:bodyPr/>
          <a:lstStyle/>
          <a:p>
            <a:pPr>
              <a:defRPr lang="es-ES"/>
            </a:pPr>
            <a:endParaRPr lang="en-US"/>
          </a:p>
        </c:txPr>
        <c:crossAx val="53774332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"/>
  <c:chart>
    <c:title>
      <c:tx>
        <c:rich>
          <a:bodyPr/>
          <a:lstStyle/>
          <a:p>
            <a:pPr>
              <a:defRPr lang="es-ES"/>
            </a:pPr>
            <a:r>
              <a:rPr lang="es-VE" dirty="0" smtClean="0"/>
              <a:t>Coeficiente</a:t>
            </a:r>
            <a:r>
              <a:rPr lang="es-VE" baseline="0" dirty="0" smtClean="0"/>
              <a:t> GINI y tasa de delitos</a:t>
            </a:r>
          </a:p>
          <a:p>
            <a:pPr>
              <a:defRPr lang="es-ES"/>
            </a:pPr>
            <a:r>
              <a:rPr lang="es-VE" baseline="0" dirty="0" smtClean="0"/>
              <a:t>(1999=100)</a:t>
            </a:r>
            <a:endParaRPr lang="es-ES" dirty="0"/>
          </a:p>
        </c:rich>
      </c:tx>
      <c:layout/>
    </c:title>
    <c:plotArea>
      <c:layout/>
      <c:lineChart>
        <c:grouping val="standard"/>
        <c:ser>
          <c:idx val="1"/>
          <c:order val="0"/>
          <c:tx>
            <c:strRef>
              <c:f>Hoja2!$C$4</c:f>
              <c:strCache>
                <c:ptCount val="1"/>
                <c:pt idx="0">
                  <c:v>Tasa de delitos</c:v>
                </c:pt>
              </c:strCache>
            </c:strRef>
          </c:tx>
          <c:marker>
            <c:symbol val="none"/>
          </c:marker>
          <c:cat>
            <c:strRef>
              <c:f>Hoja2!$A$5:$A$11</c:f>
              <c:strCache>
                <c:ptCount val="7"/>
                <c:pt idx="0">
                  <c:v>   1999 </c:v>
                </c:pt>
                <c:pt idx="1">
                  <c:v>   2002 </c:v>
                </c:pt>
                <c:pt idx="2">
                  <c:v>   2004 </c:v>
                </c:pt>
                <c:pt idx="3">
                  <c:v>   2005 </c:v>
                </c:pt>
                <c:pt idx="4">
                  <c:v>   2006 </c:v>
                </c:pt>
                <c:pt idx="5">
                  <c:v>   2007 </c:v>
                </c:pt>
                <c:pt idx="6">
                  <c:v>   2008 </c:v>
                </c:pt>
              </c:strCache>
            </c:strRef>
          </c:cat>
          <c:val>
            <c:numRef>
              <c:f>Hoja2!$B$14:$B$20</c:f>
              <c:numCache>
                <c:formatCode>General</c:formatCode>
                <c:ptCount val="7"/>
                <c:pt idx="0">
                  <c:v>100.0</c:v>
                </c:pt>
                <c:pt idx="1">
                  <c:v>100.0</c:v>
                </c:pt>
                <c:pt idx="2">
                  <c:v>86.6474543707973</c:v>
                </c:pt>
                <c:pt idx="3">
                  <c:v>84.24591738712776</c:v>
                </c:pt>
                <c:pt idx="4">
                  <c:v>84.63016330451488</c:v>
                </c:pt>
                <c:pt idx="5">
                  <c:v>93.0835734870317</c:v>
                </c:pt>
                <c:pt idx="6">
                  <c:v>95.38904899135444</c:v>
                </c:pt>
              </c:numCache>
            </c:numRef>
          </c:val>
        </c:ser>
        <c:ser>
          <c:idx val="2"/>
          <c:order val="1"/>
          <c:tx>
            <c:strRef>
              <c:f>Hoja2!$D$4</c:f>
              <c:strCache>
                <c:ptCount val="1"/>
                <c:pt idx="0">
                  <c:v>GINI</c:v>
                </c:pt>
              </c:strCache>
            </c:strRef>
          </c:tx>
          <c:marker>
            <c:symbol val="none"/>
          </c:marker>
          <c:cat>
            <c:strRef>
              <c:f>Hoja2!$A$5:$A$11</c:f>
              <c:strCache>
                <c:ptCount val="7"/>
                <c:pt idx="0">
                  <c:v>   1999 </c:v>
                </c:pt>
                <c:pt idx="1">
                  <c:v>   2002 </c:v>
                </c:pt>
                <c:pt idx="2">
                  <c:v>   2004 </c:v>
                </c:pt>
                <c:pt idx="3">
                  <c:v>   2005 </c:v>
                </c:pt>
                <c:pt idx="4">
                  <c:v>   2006 </c:v>
                </c:pt>
                <c:pt idx="5">
                  <c:v>   2007 </c:v>
                </c:pt>
                <c:pt idx="6">
                  <c:v>   2008 </c:v>
                </c:pt>
              </c:strCache>
            </c:strRef>
          </c:cat>
          <c:val>
            <c:numRef>
              <c:f>Hoja2!$D$14:$D$20</c:f>
              <c:numCache>
                <c:formatCode>General</c:formatCode>
                <c:ptCount val="7"/>
                <c:pt idx="0">
                  <c:v>100.0</c:v>
                </c:pt>
                <c:pt idx="1">
                  <c:v>100.4016064257029</c:v>
                </c:pt>
                <c:pt idx="2">
                  <c:v>94.37751004016064</c:v>
                </c:pt>
                <c:pt idx="3">
                  <c:v>98.39357429718875</c:v>
                </c:pt>
                <c:pt idx="4">
                  <c:v>89.75903614457829</c:v>
                </c:pt>
                <c:pt idx="5">
                  <c:v>85.74297188755017</c:v>
                </c:pt>
                <c:pt idx="6">
                  <c:v>82.73092369477915</c:v>
                </c:pt>
              </c:numCache>
            </c:numRef>
          </c:val>
        </c:ser>
        <c:marker val="1"/>
        <c:axId val="508203320"/>
        <c:axId val="508194296"/>
      </c:lineChart>
      <c:catAx>
        <c:axId val="508203320"/>
        <c:scaling>
          <c:orientation val="minMax"/>
        </c:scaling>
        <c:axPos val="b"/>
        <c:tickLblPos val="nextTo"/>
        <c:txPr>
          <a:bodyPr/>
          <a:lstStyle/>
          <a:p>
            <a:pPr>
              <a:defRPr lang="es-ES"/>
            </a:pPr>
            <a:endParaRPr lang="en-US"/>
          </a:p>
        </c:txPr>
        <c:crossAx val="508194296"/>
        <c:crosses val="autoZero"/>
        <c:auto val="1"/>
        <c:lblAlgn val="ctr"/>
        <c:lblOffset val="100"/>
      </c:catAx>
      <c:valAx>
        <c:axId val="508194296"/>
        <c:scaling>
          <c:orientation val="minMax"/>
          <c:max val="105.0"/>
          <c:min val="80.0"/>
        </c:scaling>
        <c:axPos val="l"/>
        <c:majorGridlines/>
        <c:numFmt formatCode="General" sourceLinked="1"/>
        <c:tickLblPos val="nextTo"/>
        <c:txPr>
          <a:bodyPr/>
          <a:lstStyle/>
          <a:p>
            <a:pPr>
              <a:defRPr lang="es-ES"/>
            </a:pPr>
            <a:endParaRPr lang="en-US"/>
          </a:p>
        </c:txPr>
        <c:crossAx val="508203320"/>
        <c:crosses val="autoZero"/>
        <c:crossBetween val="between"/>
        <c:majorUnit val="5.0"/>
      </c:valAx>
    </c:plotArea>
    <c:legend>
      <c:legendPos val="b"/>
      <c:layout/>
      <c:txPr>
        <a:bodyPr/>
        <a:lstStyle/>
        <a:p>
          <a:pPr>
            <a:defRPr lang="es-ES"/>
          </a:pPr>
          <a:endParaRPr lang="en-US"/>
        </a:p>
      </c:txPr>
    </c:legend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93A70A-0EAB-4754-84E1-309A315E301D}" type="datetimeFigureOut">
              <a:rPr lang="es-ES" smtClean="0"/>
              <a:pPr/>
              <a:t>5/29/12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F3D6A9-632E-4B96-B9D9-548B190907BF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3D6A9-632E-4B96-B9D9-548B190907BF}" type="slidenum">
              <a:rPr lang="es-ES" smtClean="0"/>
              <a:pPr/>
              <a:t>11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3D6A9-632E-4B96-B9D9-548B190907BF}" type="slidenum">
              <a:rPr lang="es-ES" smtClean="0"/>
              <a:pPr/>
              <a:t>26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s-ES_tradnl" smtClean="0"/>
              <a:t>Click to edit Master title style</a:t>
            </a:r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lang="es-ES_trad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s-ES_tradnl" smtClean="0"/>
              <a:t>Click to edit Master title style</a:t>
            </a:r>
            <a:endParaRPr lang="es-ES_trad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oleObject2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Microsoft_Excel_Chart2.xls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chart" Target="../charts/chart9.xml"/><Relationship Id="rId3" Type="http://schemas.openxmlformats.org/officeDocument/2006/relationships/chart" Target="../charts/char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chart" Target="../charts/char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oleObject3.bin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4" Type="http://schemas.openxmlformats.org/officeDocument/2006/relationships/chart" Target="../charts/chart4.xml"/><Relationship Id="rId5" Type="http://schemas.openxmlformats.org/officeDocument/2006/relationships/chart" Target="../charts/chart5.xml"/><Relationship Id="rId1" Type="http://schemas.openxmlformats.org/officeDocument/2006/relationships/slideLayout" Target="../slideLayouts/slideLayout6.xml"/><Relationship Id="rId2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Microsoft_Excel_Chart1.xls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chart" Target="../charts/chart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Seguridad Ciudadana en Venezuela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962400"/>
            <a:ext cx="6400800" cy="1752600"/>
          </a:xfrm>
        </p:spPr>
        <p:txBody>
          <a:bodyPr>
            <a:normAutofit/>
          </a:bodyPr>
          <a:lstStyle/>
          <a:p>
            <a:r>
              <a:rPr lang="es-ES" dirty="0" smtClean="0"/>
              <a:t>Woodrow </a:t>
            </a:r>
            <a:r>
              <a:rPr lang="es-ES" dirty="0"/>
              <a:t>Wilson </a:t>
            </a:r>
            <a:r>
              <a:rPr lang="es-ES" dirty="0" smtClean="0"/>
              <a:t>Center</a:t>
            </a:r>
          </a:p>
          <a:p>
            <a:r>
              <a:rPr lang="es-VE" dirty="0" smtClean="0"/>
              <a:t>30 de </a:t>
            </a:r>
            <a:r>
              <a:rPr lang="es-VE" dirty="0" smtClean="0"/>
              <a:t>mayo, 2012</a:t>
            </a:r>
          </a:p>
          <a:p>
            <a:r>
              <a:rPr lang="es-VE" dirty="0" smtClean="0"/>
              <a:t>Ana Maria Sanjuan</a:t>
            </a:r>
            <a:endParaRPr lang="es-VE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1 CuadroTexto"/>
          <p:cNvSpPr txBox="1">
            <a:spLocks noChangeArrowheads="1"/>
          </p:cNvSpPr>
          <p:nvPr/>
        </p:nvSpPr>
        <p:spPr bwMode="auto">
          <a:xfrm>
            <a:off x="395288" y="260350"/>
            <a:ext cx="8353425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s-VE" sz="2000" b="1" dirty="0">
                <a:latin typeface="Calibri" charset="0"/>
              </a:rPr>
              <a:t>ENTIDADES FEDERALES CON MAYORES TASAS DE HOMICIDIO</a:t>
            </a:r>
          </a:p>
          <a:p>
            <a:pPr algn="ctr"/>
            <a:r>
              <a:rPr lang="es-VE" dirty="0">
                <a:latin typeface="Calibri" charset="0"/>
              </a:rPr>
              <a:t>Comportamiento periodo 1990 - 2011</a:t>
            </a:r>
          </a:p>
        </p:txBody>
      </p:sp>
      <p:sp>
        <p:nvSpPr>
          <p:cNvPr id="102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s-ES_tradnl"/>
          </a:p>
        </p:txBody>
      </p:sp>
      <p:graphicFrame>
        <p:nvGraphicFramePr>
          <p:cNvPr id="1026" name="Object 1"/>
          <p:cNvGraphicFramePr>
            <a:graphicFrameLocks noChangeAspect="1"/>
          </p:cNvGraphicFramePr>
          <p:nvPr/>
        </p:nvGraphicFramePr>
        <p:xfrm>
          <a:off x="1223963" y="1128713"/>
          <a:ext cx="7243762" cy="4821237"/>
        </p:xfrm>
        <a:graphic>
          <a:graphicData uri="http://schemas.openxmlformats.org/presentationml/2006/ole">
            <p:oleObj spid="_x0000_s29698" name="Chart" r:id="rId3" imgW="5295970" imgH="3524253" progId="MSGraph.Chart.8">
              <p:embed/>
            </p:oleObj>
          </a:graphicData>
        </a:graphic>
      </p:graphicFrame>
      <p:sp>
        <p:nvSpPr>
          <p:cNvPr id="1029" name="5 CuadroTexto"/>
          <p:cNvSpPr txBox="1">
            <a:spLocks noChangeArrowheads="1"/>
          </p:cNvSpPr>
          <p:nvPr/>
        </p:nvSpPr>
        <p:spPr bwMode="auto">
          <a:xfrm>
            <a:off x="1692275" y="6165850"/>
            <a:ext cx="6624638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s-VE" sz="900"/>
              <a:t>Fuente: Centro para la Paz UCV y Centro de Estudios Sociales (CES)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1 CuadroTexto"/>
          <p:cNvSpPr txBox="1">
            <a:spLocks noChangeArrowheads="1"/>
          </p:cNvSpPr>
          <p:nvPr/>
        </p:nvSpPr>
        <p:spPr bwMode="auto">
          <a:xfrm>
            <a:off x="395288" y="260350"/>
            <a:ext cx="8353425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s-VE" sz="2000" b="1">
                <a:latin typeface="Calibri" charset="0"/>
              </a:rPr>
              <a:t>ENTIDADES FEDERALES EN ZONAS FRONTERIZAS</a:t>
            </a:r>
          </a:p>
          <a:p>
            <a:pPr algn="ctr"/>
            <a:r>
              <a:rPr lang="es-VE">
                <a:latin typeface="Calibri" charset="0"/>
              </a:rPr>
              <a:t>Comportamiento de los homicidios periodo 1990 - 2011</a:t>
            </a:r>
          </a:p>
        </p:txBody>
      </p:sp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s-ES_tradnl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1323975" y="1344613"/>
          <a:ext cx="6919913" cy="4605337"/>
        </p:xfrm>
        <a:graphic>
          <a:graphicData uri="http://schemas.openxmlformats.org/presentationml/2006/ole">
            <p:oleObj spid="_x0000_s34818" name="Chart" r:id="rId4" imgW="5295970" imgH="3524253" progId="MSGraph.Chart.8">
              <p:embed/>
            </p:oleObj>
          </a:graphicData>
        </a:graphic>
      </p:graphicFrame>
      <p:sp>
        <p:nvSpPr>
          <p:cNvPr id="2053" name="4 CuadroTexto"/>
          <p:cNvSpPr txBox="1">
            <a:spLocks noChangeArrowheads="1"/>
          </p:cNvSpPr>
          <p:nvPr/>
        </p:nvSpPr>
        <p:spPr bwMode="auto">
          <a:xfrm>
            <a:off x="1692275" y="6165850"/>
            <a:ext cx="6624638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s-VE" sz="900"/>
              <a:t>Fuente: Centro para la Paz UCV y Centro de Estudios Sociales (CES)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VE" dirty="0" smtClean="0"/>
              <a:t>El secuestro en Venezuela y Caracas</a:t>
            </a:r>
            <a:endParaRPr lang="es-ES" dirty="0"/>
          </a:p>
        </p:txBody>
      </p:sp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1 CuadroTexto"/>
          <p:cNvSpPr txBox="1">
            <a:spLocks noChangeArrowheads="1"/>
          </p:cNvSpPr>
          <p:nvPr/>
        </p:nvSpPr>
        <p:spPr bwMode="auto">
          <a:xfrm>
            <a:off x="539750" y="404813"/>
            <a:ext cx="76327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s-ES" b="1"/>
              <a:t>VICTIMIZACIÓN POR ESTRATO</a:t>
            </a:r>
          </a:p>
        </p:txBody>
      </p:sp>
      <p:graphicFrame>
        <p:nvGraphicFramePr>
          <p:cNvPr id="17410" name="3 Gráfico"/>
          <p:cNvGraphicFramePr>
            <a:graphicFrameLocks/>
          </p:cNvGraphicFramePr>
          <p:nvPr/>
        </p:nvGraphicFramePr>
        <p:xfrm>
          <a:off x="546100" y="914400"/>
          <a:ext cx="8148638" cy="5470525"/>
        </p:xfrm>
        <a:graphic>
          <a:graphicData uri="http://schemas.openxmlformats.org/presentationml/2006/ole">
            <p:oleObj spid="_x0000_s101378" name="Chart" r:id="rId3" imgW="6200812" imgH="4162376" progId="Excel.Chart.8">
              <p:embed/>
            </p:oleObj>
          </a:graphicData>
        </a:graphic>
      </p:graphicFrame>
      <p:sp>
        <p:nvSpPr>
          <p:cNvPr id="17412" name="4 CuadroTexto"/>
          <p:cNvSpPr txBox="1">
            <a:spLocks noChangeArrowheads="1"/>
          </p:cNvSpPr>
          <p:nvPr/>
        </p:nvSpPr>
        <p:spPr bwMode="auto">
          <a:xfrm>
            <a:off x="1258888" y="6381750"/>
            <a:ext cx="6265862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s-ES" sz="1000">
                <a:latin typeface="Calibri" charset="0"/>
              </a:rPr>
              <a:t>Fuente: encuesta nacional de victimización 2009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/>
              <a:t>La </a:t>
            </a:r>
            <a:r>
              <a:rPr lang="es-VE" dirty="0" smtClean="0"/>
              <a:t>población</a:t>
            </a:r>
            <a:r>
              <a:rPr lang="es-VE" dirty="0" smtClean="0"/>
              <a:t> privada de libertad</a:t>
            </a:r>
            <a:endParaRPr lang="es-ES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4000" b="1" dirty="0" smtClean="0"/>
              <a:t>CASOS CONOCIDOS/DETENCIONES 2011</a:t>
            </a:r>
            <a:endParaRPr lang="es-ES_tradnl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r>
              <a:rPr lang="es-ES_tradnl" sz="3600" dirty="0" smtClean="0"/>
              <a:t>HOMICIDIOS: 13.658 </a:t>
            </a:r>
            <a:r>
              <a:rPr lang="es-ES_tradnl" sz="3600" dirty="0" err="1" smtClean="0"/>
              <a:t>–</a:t>
            </a:r>
            <a:r>
              <a:rPr lang="es-ES_tradnl" sz="3600" dirty="0" smtClean="0"/>
              <a:t> 2.584 (19%)</a:t>
            </a:r>
          </a:p>
          <a:p>
            <a:r>
              <a:rPr lang="es-ES_tradnl" sz="3600" dirty="0" smtClean="0"/>
              <a:t>VIOLENCIA CONTRA LA MUJER: 26.573 </a:t>
            </a:r>
            <a:r>
              <a:rPr lang="es-ES_tradnl" sz="3600" dirty="0" err="1" smtClean="0"/>
              <a:t>–</a:t>
            </a:r>
            <a:r>
              <a:rPr lang="es-ES_tradnl" sz="3600" dirty="0" smtClean="0"/>
              <a:t> 4.837 (18%)</a:t>
            </a:r>
          </a:p>
          <a:p>
            <a:r>
              <a:rPr lang="es-ES_tradnl" sz="3600" dirty="0" smtClean="0"/>
              <a:t>CONSUMO/POSESION/TRAFICO DE DROGAS:</a:t>
            </a:r>
          </a:p>
          <a:p>
            <a:pPr>
              <a:buNone/>
            </a:pPr>
            <a:r>
              <a:rPr lang="es-ES_tradnl" sz="3600" dirty="0" smtClean="0"/>
              <a:t>14.817 </a:t>
            </a:r>
            <a:r>
              <a:rPr lang="es-ES_tradnl" sz="3600" dirty="0" err="1" smtClean="0"/>
              <a:t>–</a:t>
            </a:r>
            <a:r>
              <a:rPr lang="es-ES_tradnl" sz="3600" dirty="0" smtClean="0"/>
              <a:t> 15.669 (120%)</a:t>
            </a:r>
          </a:p>
          <a:p>
            <a:r>
              <a:rPr lang="es-ES_tradnl" sz="3600" dirty="0" smtClean="0"/>
              <a:t>TODOS LOS DELITOS 275.889 </a:t>
            </a:r>
            <a:r>
              <a:rPr lang="es-ES_tradnl" sz="3600" dirty="0" err="1" smtClean="0"/>
              <a:t>–</a:t>
            </a:r>
            <a:r>
              <a:rPr lang="es-ES_tradnl" sz="3600" dirty="0" smtClean="0"/>
              <a:t> 44.328 (16%)</a:t>
            </a:r>
            <a:endParaRPr lang="es-ES_tradnl" sz="36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Principales factores explicativos del deterioro y tendencias a futuro</a:t>
            </a:r>
            <a:endParaRPr lang="es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3200" b="1" dirty="0" smtClean="0"/>
              <a:t>ALGUNAS CAUSAS SUBYACENTES DE LA DECADA DE LOS 90</a:t>
            </a:r>
            <a:endParaRPr lang="es-ES_tradnl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/>
          <a:lstStyle/>
          <a:p>
            <a:pPr>
              <a:buNone/>
            </a:pPr>
            <a:endParaRPr lang="es-ES_tradnl" sz="2400" b="1" dirty="0" smtClean="0"/>
          </a:p>
          <a:p>
            <a:pPr>
              <a:buNone/>
            </a:pPr>
            <a:r>
              <a:rPr lang="es-ES_tradnl" sz="2400" b="1" dirty="0" smtClean="0"/>
              <a:t>MACROCAUSAS:</a:t>
            </a:r>
            <a:r>
              <a:rPr lang="es-ES_tradnl" sz="2400" b="0" dirty="0" smtClean="0"/>
              <a:t> </a:t>
            </a:r>
            <a:br>
              <a:rPr lang="es-ES_tradnl" sz="2400" b="0" dirty="0" smtClean="0"/>
            </a:br>
            <a:r>
              <a:rPr lang="es-ES_tradnl" sz="2400" b="0" dirty="0" smtClean="0"/>
              <a:t>DESIGUALDAD Y EXCLUSION</a:t>
            </a:r>
            <a:br>
              <a:rPr lang="es-ES_tradnl" sz="2400" b="0" dirty="0" smtClean="0"/>
            </a:br>
            <a:r>
              <a:rPr lang="es-ES_tradnl" sz="2400" b="0" dirty="0" smtClean="0"/>
              <a:t>DEBILITAMIENTO INSTITUCIONAL, CRECIENTE DISCAPACIDAD ESTATAL</a:t>
            </a:r>
          </a:p>
          <a:p>
            <a:pPr>
              <a:buNone/>
            </a:pPr>
            <a:r>
              <a:rPr lang="es-ES_tradnl" sz="2400" dirty="0" smtClean="0"/>
              <a:t>     NUEVOS IMAGINARIOS Y SUBJETIVIDADES</a:t>
            </a:r>
            <a:endParaRPr lang="es-ES_tradnl" sz="2400" dirty="0"/>
          </a:p>
          <a:p>
            <a:pPr>
              <a:buNone/>
            </a:pPr>
            <a:r>
              <a:rPr lang="es-ES_tradnl" sz="2400" b="1" dirty="0" smtClean="0"/>
              <a:t>FACTORES DE RIESGO</a:t>
            </a:r>
            <a:r>
              <a:rPr lang="es-ES_tradnl" sz="2400" dirty="0" smtClean="0"/>
              <a:t>: </a:t>
            </a:r>
            <a:r>
              <a:rPr lang="es-ES_tradnl" sz="2400" b="0" dirty="0" smtClean="0"/>
              <a:t>FACIL ACCESO A ARMAS Y A ALCOHOL</a:t>
            </a:r>
          </a:p>
          <a:p>
            <a:pPr>
              <a:buNone/>
            </a:pPr>
            <a:r>
              <a:rPr lang="es-ES_tradnl" sz="2400" b="1" dirty="0" smtClean="0"/>
              <a:t>OTRAS</a:t>
            </a:r>
            <a:r>
              <a:rPr lang="es-ES_tradnl" sz="2400" dirty="0" smtClean="0"/>
              <a:t>:</a:t>
            </a:r>
            <a:r>
              <a:rPr lang="es-ES_tradnl" sz="2400" b="0" dirty="0" smtClean="0"/>
              <a:t/>
            </a:r>
            <a:br>
              <a:rPr lang="es-ES_tradnl" sz="2400" b="0" dirty="0" smtClean="0"/>
            </a:br>
            <a:r>
              <a:rPr lang="es-ES_tradnl" sz="2400" b="0" dirty="0" smtClean="0"/>
              <a:t>DESCENTRALIZACION (</a:t>
            </a:r>
            <a:r>
              <a:rPr lang="es-ES_tradnl" sz="2400" b="0" dirty="0" err="1" smtClean="0"/>
              <a:t>proliferacion</a:t>
            </a:r>
            <a:r>
              <a:rPr lang="es-ES_tradnl" sz="2400" b="0" dirty="0" smtClean="0"/>
              <a:t> de cuerpos policiales)</a:t>
            </a:r>
            <a:br>
              <a:rPr lang="es-ES_tradnl" sz="2400" b="0" dirty="0" smtClean="0"/>
            </a:br>
            <a:r>
              <a:rPr lang="es-ES_tradnl" sz="2400" b="0" dirty="0" smtClean="0"/>
              <a:t/>
            </a:r>
            <a:br>
              <a:rPr lang="es-ES_tradnl" sz="2400" b="0" dirty="0" smtClean="0"/>
            </a:br>
            <a:r>
              <a:rPr lang="es-ES_tradnl" sz="2400" dirty="0" smtClean="0"/>
              <a:t>IMPLANTACION DEL COPP SIN</a:t>
            </a:r>
            <a:r>
              <a:rPr lang="es-ES_tradnl" sz="2400" b="0" dirty="0" smtClean="0"/>
              <a:t> PREPARACION</a:t>
            </a:r>
            <a:br>
              <a:rPr lang="es-ES_tradnl" sz="2400" b="0" dirty="0" smtClean="0"/>
            </a:br>
            <a:r>
              <a:rPr lang="es-ES_tradnl" sz="2400" b="0" dirty="0" smtClean="0"/>
              <a:t/>
            </a:r>
            <a:br>
              <a:rPr lang="es-ES_tradnl" sz="2400" b="0" dirty="0" smtClean="0"/>
            </a:br>
            <a:r>
              <a:rPr lang="es-ES_tradnl" sz="2400" b="0" dirty="0" smtClean="0"/>
              <a:t>DESLEGITIMACION </a:t>
            </a:r>
            <a:r>
              <a:rPr lang="es-ES_tradnl" sz="2400" dirty="0" smtClean="0"/>
              <a:t>DEL ESTADO, DEL SISTEMA POLITICO</a:t>
            </a:r>
            <a:r>
              <a:rPr lang="es-ES_tradnl" sz="2400" b="0" dirty="0" smtClean="0"/>
              <a:t>, CUERPOS POLICIALES Y JUSTICIA</a:t>
            </a:r>
            <a:endParaRPr lang="es-ES_tradnl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3600" b="1" dirty="0" smtClean="0"/>
              <a:t>ALGUNAS CAUSAS SUBYACENTES DE LA DECADA DEL 2000</a:t>
            </a:r>
            <a:endParaRPr lang="es-ES_tradnl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791200"/>
          </a:xfrm>
        </p:spPr>
        <p:txBody>
          <a:bodyPr/>
          <a:lstStyle/>
          <a:p>
            <a:pPr>
              <a:buNone/>
            </a:pPr>
            <a:endParaRPr lang="es-ES_tradnl" sz="2000" dirty="0" smtClean="0"/>
          </a:p>
          <a:p>
            <a:pPr>
              <a:buNone/>
            </a:pPr>
            <a:r>
              <a:rPr lang="es-ES_tradnl" sz="2000" b="1" dirty="0" smtClean="0"/>
              <a:t>MACROCAUSAS:</a:t>
            </a:r>
            <a:r>
              <a:rPr lang="es-ES_tradnl" sz="2000" b="0" dirty="0" smtClean="0"/>
              <a:t> </a:t>
            </a:r>
          </a:p>
          <a:p>
            <a:pPr>
              <a:buNone/>
            </a:pPr>
            <a:r>
              <a:rPr lang="es-ES_tradnl" sz="2000" dirty="0" smtClean="0"/>
              <a:t>      URBANIZACION/DEMOGRAFIA</a:t>
            </a:r>
            <a:r>
              <a:rPr lang="es-ES_tradnl" sz="2000" b="0" dirty="0" smtClean="0"/>
              <a:t/>
            </a:r>
            <a:br>
              <a:rPr lang="es-ES_tradnl" sz="2000" b="0" dirty="0" smtClean="0"/>
            </a:br>
            <a:r>
              <a:rPr lang="es-ES_tradnl" sz="2000" b="0" dirty="0" smtClean="0"/>
              <a:t>EXCLUSION/DESERCION ESCOLAR</a:t>
            </a:r>
          </a:p>
          <a:p>
            <a:pPr>
              <a:buNone/>
            </a:pPr>
            <a:r>
              <a:rPr lang="es-ES_tradnl" sz="2000" dirty="0" smtClean="0"/>
              <a:t>      ALTAS TASAS DE EMBARAZO ADOLESCENTE</a:t>
            </a:r>
            <a:endParaRPr lang="es-ES_tradnl" sz="2000" dirty="0"/>
          </a:p>
          <a:p>
            <a:pPr>
              <a:buNone/>
            </a:pPr>
            <a:r>
              <a:rPr lang="es-ES_tradnl" sz="2000" b="1" dirty="0" smtClean="0"/>
              <a:t>FACTORES DE RIESGO</a:t>
            </a:r>
            <a:r>
              <a:rPr lang="es-ES_tradnl" sz="2000" dirty="0" smtClean="0"/>
              <a:t>: </a:t>
            </a:r>
            <a:r>
              <a:rPr lang="es-ES_tradnl" sz="2000" b="0" dirty="0" smtClean="0"/>
              <a:t>FACIL ACCESO A ARMAS Y A ALCOHOL</a:t>
            </a:r>
          </a:p>
          <a:p>
            <a:pPr>
              <a:buNone/>
            </a:pPr>
            <a:r>
              <a:rPr lang="es-ES_tradnl" sz="2000" b="1" dirty="0" smtClean="0"/>
              <a:t>OTRAS:</a:t>
            </a:r>
            <a:r>
              <a:rPr lang="es-ES_tradnl" sz="2000" b="0" dirty="0" smtClean="0"/>
              <a:t/>
            </a:r>
            <a:br>
              <a:rPr lang="es-ES_tradnl" sz="2000" b="0" dirty="0" smtClean="0"/>
            </a:br>
            <a:r>
              <a:rPr lang="es-ES_tradnl" sz="2000" dirty="0" smtClean="0"/>
              <a:t>FALTA DE ABORDAJE DEL PROBLEMA EN LA CONSTITUCION DEL 99. PERSISTE LA MISMA ARQUITECTURA INSTITUCIONAL</a:t>
            </a:r>
            <a:r>
              <a:rPr lang="es-ES_tradnl" sz="2000" b="0" dirty="0" smtClean="0"/>
              <a:t/>
            </a:r>
            <a:br>
              <a:rPr lang="es-ES_tradnl" sz="2000" b="0" dirty="0" smtClean="0"/>
            </a:br>
            <a:r>
              <a:rPr lang="es-ES_tradnl" sz="2000" dirty="0" smtClean="0"/>
              <a:t>MOROSIDAD EN LA CREACION DE LA POLICIA NACIONAL</a:t>
            </a:r>
            <a:r>
              <a:rPr lang="es-ES_tradnl" sz="2000" b="0" dirty="0" smtClean="0"/>
              <a:t/>
            </a:r>
            <a:br>
              <a:rPr lang="es-ES_tradnl" sz="2000" b="0" dirty="0" smtClean="0"/>
            </a:br>
            <a:r>
              <a:rPr lang="es-ES_tradnl" sz="2000" b="0" dirty="0" smtClean="0"/>
              <a:t>VELOCIDAD VARIABLE EN LA REFORMA POLICIAL</a:t>
            </a:r>
            <a:br>
              <a:rPr lang="es-ES_tradnl" sz="2000" b="0" dirty="0" smtClean="0"/>
            </a:br>
            <a:r>
              <a:rPr lang="es-ES_tradnl" sz="2000" b="0" dirty="0" smtClean="0"/>
              <a:t>EXTERNALIDADES DEL CONFLICTO COLOMBIANO</a:t>
            </a:r>
            <a:br>
              <a:rPr lang="es-ES_tradnl" sz="2000" b="0" dirty="0" smtClean="0"/>
            </a:br>
            <a:r>
              <a:rPr lang="es-ES_tradnl" sz="2000" b="0" dirty="0" smtClean="0"/>
              <a:t>INESTABILIDAD POLITICA 2002/2003</a:t>
            </a:r>
            <a:br>
              <a:rPr lang="es-ES_tradnl" sz="2000" b="0" dirty="0" smtClean="0"/>
            </a:br>
            <a:r>
              <a:rPr lang="es-ES_tradnl" sz="2000" b="0" dirty="0" smtClean="0"/>
              <a:t>CIERRE DE LA POLICIA METROPOLITANA SIN PREPARACION</a:t>
            </a:r>
            <a:br>
              <a:rPr lang="es-ES_tradnl" sz="2000" b="0" dirty="0" smtClean="0"/>
            </a:br>
            <a:r>
              <a:rPr lang="es-ES_tradnl" sz="2000" b="0" dirty="0" smtClean="0"/>
              <a:t>POLARIZACION POLITICA</a:t>
            </a:r>
            <a:br>
              <a:rPr lang="es-ES_tradnl" sz="2000" b="0" dirty="0" smtClean="0"/>
            </a:br>
            <a:r>
              <a:rPr lang="es-ES_tradnl" sz="2000" b="0" dirty="0" smtClean="0"/>
              <a:t>GOBERNANZA CAOTICA DEL SISTEMA</a:t>
            </a:r>
            <a:r>
              <a:rPr lang="es-ES_tradnl" sz="2400" b="0" dirty="0" smtClean="0"/>
              <a:t> </a:t>
            </a:r>
            <a:endParaRPr lang="es-ES_tradnl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VE" dirty="0" smtClean="0"/>
              <a:t>Venezuela no es un </a:t>
            </a:r>
            <a:r>
              <a:rPr lang="es-VE" dirty="0" err="1" smtClean="0"/>
              <a:t>textbook</a:t>
            </a:r>
            <a:r>
              <a:rPr lang="es-VE" dirty="0" smtClean="0"/>
              <a:t> case</a:t>
            </a:r>
            <a:endParaRPr lang="es-ES" dirty="0"/>
          </a:p>
        </p:txBody>
      </p:sp>
      <p:graphicFrame>
        <p:nvGraphicFramePr>
          <p:cNvPr id="5" name="1 Gráfico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5 Marcador de contenido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/>
              <a:t>Tabla de Contenido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 smtClean="0"/>
              <a:t>Características y magnitud de los problemas de inseguridad en Venezuela</a:t>
            </a:r>
          </a:p>
          <a:p>
            <a:endParaRPr lang="es-ES" dirty="0" smtClean="0"/>
          </a:p>
          <a:p>
            <a:r>
              <a:rPr lang="es-ES" dirty="0" smtClean="0"/>
              <a:t>Principales factores explicativos del deterioro y tendencias a futuro</a:t>
            </a:r>
          </a:p>
          <a:p>
            <a:endParaRPr lang="es-ES" dirty="0" smtClean="0"/>
          </a:p>
          <a:p>
            <a:r>
              <a:rPr lang="es-ES" dirty="0" smtClean="0"/>
              <a:t>Mirada analítica a las políticas publicas de seguridad nacionales y locales</a:t>
            </a:r>
          </a:p>
          <a:p>
            <a:endParaRPr lang="es-ES" dirty="0" smtClean="0"/>
          </a:p>
          <a:p>
            <a:r>
              <a:rPr lang="es-ES" dirty="0" smtClean="0"/>
              <a:t>Impacto escenario político-electoral en el problema y en su debate</a:t>
            </a:r>
            <a:endParaRPr lang="es-E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VE" dirty="0" smtClean="0"/>
              <a:t>La urbanización y su impacto en los homicidios</a:t>
            </a:r>
            <a:endParaRPr lang="es-ES" dirty="0"/>
          </a:p>
        </p:txBody>
      </p:sp>
      <p:graphicFrame>
        <p:nvGraphicFramePr>
          <p:cNvPr id="8" name="1 Gráfico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9 Marcador de contenido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464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0024"/>
                <a:gridCol w="1152128"/>
                <a:gridCol w="946448"/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VE" sz="1400" b="1" i="0" u="none" strike="noStrike" kern="1200" dirty="0" smtClean="0">
                          <a:solidFill>
                            <a:schemeClr val="bg1"/>
                          </a:solidFill>
                          <a:latin typeface="Calibri"/>
                          <a:ea typeface="+mn-ea"/>
                          <a:cs typeface="+mn-cs"/>
                        </a:rPr>
                        <a:t>2011</a:t>
                      </a:r>
                      <a:endParaRPr lang="es-ES" sz="1400" b="1" i="0" u="none" strike="noStrike" kern="1200" dirty="0">
                        <a:solidFill>
                          <a:schemeClr val="bg1"/>
                        </a:solidFill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 Densidad Poblacional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ES" sz="1400" b="1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 Tasa de Homicidio 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Distrito Metropolitano de Caracas 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4,871.1 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95.0 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Miranda 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381.0 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70.0 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Vargas 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229.0 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69.0 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Carabobo 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508.7 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62.0 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Aragua 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250.8 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52.0 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Trujillo 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103.5 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30.0 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Delta Amacuro 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4.2 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26.0 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Mérida 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80.3 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21.0 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Apure 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6.8 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21.0 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Falcón 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39.0 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20.0 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Amazonas 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0.9 </a:t>
                      </a:r>
                      <a:endParaRPr lang="es-ES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16.0 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VE" dirty="0" smtClean="0"/>
              <a:t>La descentralización de poderes y su impacto en el homicidio</a:t>
            </a:r>
            <a:endParaRPr lang="es-ES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Mirada analítica a las políticas publicas de seguridad nacionales y locales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 flipV="1">
            <a:off x="722313" y="0"/>
            <a:ext cx="7772400" cy="380999"/>
          </a:xfrm>
        </p:spPr>
        <p:txBody>
          <a:bodyPr/>
          <a:lstStyle/>
          <a:p>
            <a:endParaRPr lang="es-E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1 CuadroTexto"/>
          <p:cNvSpPr txBox="1">
            <a:spLocks noChangeArrowheads="1"/>
          </p:cNvSpPr>
          <p:nvPr/>
        </p:nvSpPr>
        <p:spPr bwMode="auto">
          <a:xfrm>
            <a:off x="179388" y="333375"/>
            <a:ext cx="69135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s-VE" b="1">
                <a:latin typeface="Calibri" charset="0"/>
              </a:rPr>
              <a:t>FUNCIONARIOS Y FUNCIONARIAS POLICIALES.-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395288" y="1052513"/>
          <a:ext cx="8353425" cy="4224020"/>
        </p:xfrm>
        <a:graphic>
          <a:graphicData uri="http://schemas.openxmlformats.org/drawingml/2006/table">
            <a:tbl>
              <a:tblPr/>
              <a:tblGrid>
                <a:gridCol w="3960812"/>
                <a:gridCol w="2232025"/>
                <a:gridCol w="2160588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VE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N° de funcionarios por tipo de institución/año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1596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VE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2012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1596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VE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2006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15968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VE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Total funcionarios policiales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VE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137.371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VE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114.463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V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Cuerpo de Policía Nacional Bolivariana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V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6.729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V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V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Cuerpos de policía estadal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V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70.727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V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59.202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V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Cuerpos de policía municipales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V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12.183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V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10.746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V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Policía de investigaciones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V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8.209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V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8.215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V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Policía de inteligencia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V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3.523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V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3.500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7E7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V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Guardia Nacional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V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36.000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VE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ea typeface="Arial" charset="0"/>
                          <a:cs typeface="Arial" charset="0"/>
                        </a:rPr>
                        <a:t>32.800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BCB"/>
                    </a:solidFill>
                  </a:tcPr>
                </a:tc>
              </a:tr>
            </a:tbl>
          </a:graphicData>
        </a:graphic>
      </p:graphicFrame>
      <p:sp>
        <p:nvSpPr>
          <p:cNvPr id="34844" name="3 CuadroTexto"/>
          <p:cNvSpPr txBox="1">
            <a:spLocks noChangeArrowheads="1"/>
          </p:cNvSpPr>
          <p:nvPr/>
        </p:nvSpPr>
        <p:spPr bwMode="auto">
          <a:xfrm>
            <a:off x="1331913" y="5732463"/>
            <a:ext cx="6553200" cy="26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s-VE" sz="1100"/>
              <a:t>Fuente: elaboración propia, construido a partir de información oficial de estas instituciones.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VE" sz="3600" dirty="0" smtClean="0"/>
              <a:t>El esfuerzo por parte de todos los niveles de gobierno para reducir la criminalidad</a:t>
            </a:r>
            <a:endParaRPr lang="es-ES" sz="3600" dirty="0"/>
          </a:p>
        </p:txBody>
      </p:sp>
      <p:graphicFrame>
        <p:nvGraphicFramePr>
          <p:cNvPr id="6" name="5 Marcador de contenid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ChangeArrowheads="1"/>
          </p:cNvSpPr>
          <p:nvPr/>
        </p:nvSpPr>
        <p:spPr bwMode="auto">
          <a:xfrm>
            <a:off x="1258888" y="461963"/>
            <a:ext cx="6985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s-VE" b="1" dirty="0">
                <a:ea typeface="Calibri" charset="0"/>
                <a:cs typeface="Calibri" charset="0"/>
              </a:rPr>
              <a:t>Instrumentos legales en materia de seguridad</a:t>
            </a:r>
          </a:p>
          <a:p>
            <a:pPr algn="ctr"/>
            <a:r>
              <a:rPr lang="es-VE" b="1" dirty="0">
                <a:ea typeface="Calibri" charset="0"/>
                <a:cs typeface="Calibri" charset="0"/>
              </a:rPr>
              <a:t> ciudadana a nivel nacional</a:t>
            </a:r>
            <a:endParaRPr lang="es-VE" dirty="0">
              <a:ea typeface="Calibri" charset="0"/>
              <a:cs typeface="Calibri" charset="0"/>
            </a:endParaRPr>
          </a:p>
          <a:p>
            <a:pPr algn="ctr" eaLnBrk="0" hangingPunct="0"/>
            <a:r>
              <a:rPr lang="es-VE" sz="1400" dirty="0">
                <a:ea typeface="Calibri" charset="0"/>
                <a:cs typeface="Calibri" charset="0"/>
              </a:rPr>
              <a:t>(Venezuela </a:t>
            </a:r>
            <a:r>
              <a:rPr lang="es-VE" sz="1400" dirty="0" smtClean="0">
                <a:ea typeface="Calibri" charset="0"/>
                <a:cs typeface="Calibri" charset="0"/>
              </a:rPr>
              <a:t>2000-2011)</a:t>
            </a:r>
            <a:endParaRPr lang="es-VE" sz="1400" dirty="0"/>
          </a:p>
          <a:p>
            <a:pPr algn="ctr" eaLnBrk="0" hangingPunct="0"/>
            <a:endParaRPr lang="es-VE" dirty="0"/>
          </a:p>
        </p:txBody>
      </p:sp>
      <p:sp>
        <p:nvSpPr>
          <p:cNvPr id="21508" name="Rectangle 3"/>
          <p:cNvSpPr>
            <a:spLocks noChangeArrowheads="1"/>
          </p:cNvSpPr>
          <p:nvPr/>
        </p:nvSpPr>
        <p:spPr bwMode="auto">
          <a:xfrm>
            <a:off x="1476375" y="5910263"/>
            <a:ext cx="62277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s-VE" sz="1200">
                <a:latin typeface="Arial Narrow" charset="0"/>
                <a:ea typeface="Calibri" charset="0"/>
                <a:cs typeface="Times New Roman" charset="0"/>
              </a:rPr>
              <a:t>Fuente: elaboración propia construida a partir de información de la Asamblea Nacional de Venezuela.</a:t>
            </a:r>
            <a:endParaRPr lang="es-VE" sz="1200">
              <a:ea typeface="Calibri" charset="0"/>
              <a:cs typeface="Times New Roman" charset="0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s-ES_tradnl">
              <a:latin typeface="Calibri" charset="0"/>
            </a:endParaRPr>
          </a:p>
        </p:txBody>
      </p:sp>
      <p:graphicFrame>
        <p:nvGraphicFramePr>
          <p:cNvPr id="21506" name="Object 4"/>
          <p:cNvGraphicFramePr>
            <a:graphicFrameLocks noChangeAspect="1"/>
          </p:cNvGraphicFramePr>
          <p:nvPr/>
        </p:nvGraphicFramePr>
        <p:xfrm>
          <a:off x="1835150" y="1484313"/>
          <a:ext cx="5976938" cy="4070350"/>
        </p:xfrm>
        <a:graphic>
          <a:graphicData uri="http://schemas.openxmlformats.org/presentationml/2006/ole">
            <p:oleObj spid="_x0000_s115714" name="Chart" r:id="rId3" imgW="2867042" imgH="1952700" progId="MSGraph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z="3200" b="1" dirty="0" smtClean="0"/>
              <a:t>POLITICAS DESARROLLADAS DESDE EL ESTADO NACIONAL Y ESTADOS Y MUNICIPIOS</a:t>
            </a:r>
            <a:endParaRPr lang="es-ES_tradnl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/>
          <a:lstStyle/>
          <a:p>
            <a:r>
              <a:rPr lang="es-ES_tradnl" sz="2800" dirty="0" smtClean="0"/>
              <a:t>REFORMA DE LA POLICIA (CONAREPOL). PERSPECTIVA HUMANISTA HUMANISTA</a:t>
            </a:r>
          </a:p>
          <a:p>
            <a:r>
              <a:rPr lang="es-ES_tradnl" sz="2800" dirty="0" smtClean="0"/>
              <a:t>UNES (CORPORATIVIZACION DE LA FORMACION POLICIAL)</a:t>
            </a:r>
          </a:p>
          <a:p>
            <a:r>
              <a:rPr lang="es-ES_tradnl" sz="2800" dirty="0" smtClean="0"/>
              <a:t>CREACION DE LA POLICIA NACIONAL</a:t>
            </a:r>
          </a:p>
          <a:p>
            <a:r>
              <a:rPr lang="es-ES_tradnl" sz="2800" dirty="0" smtClean="0"/>
              <a:t>DIBISE</a:t>
            </a:r>
          </a:p>
          <a:p>
            <a:r>
              <a:rPr lang="es-ES_tradnl" sz="2800" dirty="0" smtClean="0"/>
              <a:t>COMISION PRESIDENCIAL PARA EL DESARME</a:t>
            </a:r>
          </a:p>
          <a:p>
            <a:r>
              <a:rPr lang="es-ES_tradnl" sz="2800" dirty="0" smtClean="0"/>
              <a:t>MISION </a:t>
            </a:r>
            <a:r>
              <a:rPr lang="es-ES_tradnl" sz="2800" b="1" dirty="0" smtClean="0"/>
              <a:t>“A TODA VIDA”</a:t>
            </a:r>
            <a:r>
              <a:rPr lang="es-ES_tradnl" sz="2800" dirty="0" smtClean="0"/>
              <a:t> (En preparaci</a:t>
            </a:r>
            <a:r>
              <a:rPr lang="es-ES_tradnl" sz="2800" dirty="0" smtClean="0"/>
              <a:t>ón)</a:t>
            </a:r>
          </a:p>
          <a:p>
            <a:r>
              <a:rPr lang="es-ES_tradnl" sz="2800" dirty="0" smtClean="0"/>
              <a:t>MEJORA DE LA SITUACION DE LOS POLICIAS</a:t>
            </a:r>
          </a:p>
          <a:p>
            <a:r>
              <a:rPr lang="es-ES_tradnl" sz="2800" dirty="0" smtClean="0"/>
              <a:t>OPERATIVOS DE VARIOS TIPOS</a:t>
            </a:r>
            <a:endParaRPr lang="es-ES_tradnl" sz="28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Impacto escenario político-electoral en el problema y en su debate</a:t>
            </a:r>
            <a:endParaRPr lang="es-E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/>
              <a:t>EL TEMA EN LAS ELECCIONES</a:t>
            </a:r>
            <a:endParaRPr lang="es-ES_tradnl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DISCURSOS “BABELICOS”. DIFERENTES CALIFICACIONES DISCURSIVAS Y ESTETICAS, ALREDEDOR DE LAS QUE SE HA SOLTADO UNA VERDADERA LUCHA POR LA SOBERANIA INTERPRETATIVA</a:t>
            </a:r>
          </a:p>
          <a:p>
            <a:r>
              <a:rPr lang="es-ES_tradnl" dirty="0" smtClean="0"/>
              <a:t>VISIONES IDEOLOGICAS</a:t>
            </a:r>
          </a:p>
          <a:p>
            <a:r>
              <a:rPr lang="es-ES_tradnl" dirty="0" smtClean="0"/>
              <a:t>ES EL TEMA PRINCIPAL?</a:t>
            </a:r>
          </a:p>
          <a:p>
            <a:pPr>
              <a:buNone/>
            </a:pPr>
            <a:endParaRPr lang="es-ES_tradnl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PROPUESTA DEL GOBIERNO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s-ES_tradnl" sz="2400" b="1" dirty="0" smtClean="0"/>
              <a:t>MISION “A TODA VIDA”</a:t>
            </a:r>
            <a:r>
              <a:rPr lang="es-ES_tradnl" sz="2400" dirty="0" smtClean="0"/>
              <a:t>: 6 VERTICES, 29 LINEAS ESTRATEGICAS, 117 ACCIONES PROGRAMATICAS (30 DE ACCION INMEDIATA)</a:t>
            </a:r>
          </a:p>
          <a:p>
            <a:pPr>
              <a:buNone/>
            </a:pPr>
            <a:r>
              <a:rPr lang="es-ES_tradnl" sz="2400" dirty="0" smtClean="0"/>
              <a:t> </a:t>
            </a:r>
          </a:p>
          <a:p>
            <a:r>
              <a:rPr lang="es-ES_tradnl" sz="2400" dirty="0" smtClean="0"/>
              <a:t>PREVENCION INTEGRAL Y CONVIVENCIA SOLIDARIA,</a:t>
            </a:r>
          </a:p>
          <a:p>
            <a:r>
              <a:rPr lang="es-ES_tradnl" sz="2400" dirty="0" smtClean="0"/>
              <a:t>FORTALECIMIENTO ORGANOS DE SEGURIDAD CIUDADANA </a:t>
            </a:r>
          </a:p>
          <a:p>
            <a:r>
              <a:rPr lang="es-ES_tradnl" sz="2400" dirty="0" smtClean="0"/>
              <a:t>TRANSFORMACION DEL SISTEMA PENAL Y CREACION DE MECANISMOS ALTERNATIVOS DE RESOLUCION DE CONFLICTOS</a:t>
            </a:r>
          </a:p>
          <a:p>
            <a:r>
              <a:rPr lang="es-ES_tradnl" sz="2400" dirty="0" smtClean="0"/>
              <a:t>TRANSFROMACION DEL SISTEMA PENITENCIARIO</a:t>
            </a:r>
          </a:p>
          <a:p>
            <a:r>
              <a:rPr lang="es-ES_tradnl" sz="2400" dirty="0" smtClean="0"/>
              <a:t>SISTEMA NACIONAL DE ATENCION A LAS VICTIMAS</a:t>
            </a:r>
          </a:p>
          <a:p>
            <a:r>
              <a:rPr lang="es-ES_tradnl" sz="2400" dirty="0" smtClean="0"/>
              <a:t>CREACION Y SOCIALIZACION DE CONOCIMIENTO PARA LA CONVIVENCIA Y SEGURIDAD CIUDADANA</a:t>
            </a:r>
          </a:p>
          <a:p>
            <a:endParaRPr lang="es-ES_tradnl" sz="24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Características y magnitud de los problemas de inseguridad </a:t>
            </a:r>
            <a:r>
              <a:rPr lang="es-ES" smtClean="0"/>
              <a:t>en Venezuela</a:t>
            </a:r>
            <a:br>
              <a:rPr lang="es-ES" smtClean="0"/>
            </a:br>
            <a:endParaRPr lang="es-ES" dirty="0"/>
          </a:p>
        </p:txBody>
      </p:sp>
      <p:sp>
        <p:nvSpPr>
          <p:cNvPr id="5" name="4 Marcador de texto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PROPUESTA OPOSICION 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334000"/>
          </a:xfrm>
        </p:spPr>
        <p:txBody>
          <a:bodyPr/>
          <a:lstStyle/>
          <a:p>
            <a:pPr>
              <a:buNone/>
            </a:pPr>
            <a:r>
              <a:rPr lang="es-ES_tradnl" b="1" dirty="0" smtClean="0"/>
              <a:t>PLAN SEGURIDAD PARA TODOS</a:t>
            </a:r>
          </a:p>
          <a:p>
            <a:pPr>
              <a:buNone/>
            </a:pPr>
            <a:r>
              <a:rPr lang="es-ES_tradnl" sz="2800" dirty="0" smtClean="0"/>
              <a:t>CUATRO FOCOS: </a:t>
            </a:r>
          </a:p>
          <a:p>
            <a:r>
              <a:rPr lang="es-ES_tradnl" sz="2800" dirty="0" smtClean="0"/>
              <a:t>PREVENCION (Centrada en la educaci</a:t>
            </a:r>
            <a:r>
              <a:rPr lang="es-ES_tradnl" sz="2800" dirty="0" smtClean="0"/>
              <a:t>ón y el empleo, rescate del espacio público)</a:t>
            </a:r>
            <a:endParaRPr lang="es-ES_tradnl" sz="2800" dirty="0" smtClean="0"/>
          </a:p>
          <a:p>
            <a:r>
              <a:rPr lang="es-ES_tradnl" sz="2800" dirty="0" smtClean="0"/>
              <a:t>POLICIA (Aumento del numero, mejoramiento condiciones laborales, despolitizaci</a:t>
            </a:r>
            <a:r>
              <a:rPr lang="es-ES_tradnl" sz="2800" dirty="0" smtClean="0"/>
              <a:t>ón, atacar corrupción)</a:t>
            </a:r>
            <a:endParaRPr lang="es-ES_tradnl" sz="2800" dirty="0" smtClean="0"/>
          </a:p>
          <a:p>
            <a:r>
              <a:rPr lang="es-ES_tradnl" sz="2800" dirty="0" smtClean="0"/>
              <a:t>JUSTICIA (Justicia independiente y estable, </a:t>
            </a:r>
            <a:r>
              <a:rPr lang="es-ES_tradnl" sz="2800" dirty="0" err="1" smtClean="0"/>
              <a:t>despolitazada</a:t>
            </a:r>
            <a:r>
              <a:rPr lang="es-ES_tradnl" sz="2800" dirty="0" smtClean="0"/>
              <a:t>) </a:t>
            </a:r>
          </a:p>
          <a:p>
            <a:r>
              <a:rPr lang="es-ES_tradnl" sz="2800" dirty="0" smtClean="0"/>
              <a:t>SISTEMA PRISIONAL (Resoluci</a:t>
            </a:r>
            <a:r>
              <a:rPr lang="es-ES_tradnl" sz="2800" dirty="0" smtClean="0"/>
              <a:t>ón de la crisis carcelaria)</a:t>
            </a:r>
            <a:endParaRPr lang="es-ES_tradnl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VE" dirty="0" smtClean="0"/>
              <a:t>La delincuencia en Venezuela</a:t>
            </a:r>
            <a:endParaRPr lang="es-ES" dirty="0"/>
          </a:p>
        </p:txBody>
      </p:sp>
      <p:graphicFrame>
        <p:nvGraphicFramePr>
          <p:cNvPr id="4" name="1 Gráfico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2 CuadroTexto"/>
          <p:cNvSpPr txBox="1">
            <a:spLocks noChangeArrowheads="1"/>
          </p:cNvSpPr>
          <p:nvPr/>
        </p:nvSpPr>
        <p:spPr bwMode="auto">
          <a:xfrm>
            <a:off x="395288" y="260350"/>
            <a:ext cx="8353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s-VE" b="1">
                <a:latin typeface="Calibri" charset="0"/>
              </a:rPr>
              <a:t>PROPORCIÓN DE HOMICIDIOS SOBRE EL TOTAL DE DELITOS CONOCIDOS.</a:t>
            </a:r>
          </a:p>
        </p:txBody>
      </p:sp>
      <p:sp>
        <p:nvSpPr>
          <p:cNvPr id="24579" name="1 CuadroTexto"/>
          <p:cNvSpPr txBox="1">
            <a:spLocks noChangeArrowheads="1"/>
          </p:cNvSpPr>
          <p:nvPr/>
        </p:nvSpPr>
        <p:spPr bwMode="auto">
          <a:xfrm>
            <a:off x="1428750" y="1187450"/>
            <a:ext cx="6429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s-ES" b="1"/>
              <a:t>Porcentaje de delitos registrados</a:t>
            </a:r>
          </a:p>
        </p:txBody>
      </p:sp>
      <p:sp>
        <p:nvSpPr>
          <p:cNvPr id="24580" name="Rectangle 13"/>
          <p:cNvSpPr>
            <a:spLocks noChangeArrowheads="1"/>
          </p:cNvSpPr>
          <p:nvPr/>
        </p:nvSpPr>
        <p:spPr bwMode="auto">
          <a:xfrm>
            <a:off x="1011238" y="1752600"/>
            <a:ext cx="27035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r>
              <a:rPr lang="es-ES_tradnl" b="1" u="sng">
                <a:latin typeface="Arial Narrow" charset="0"/>
              </a:rPr>
              <a:t>Delitos</a:t>
            </a:r>
            <a:endParaRPr lang="es-ES_tradnl" b="1">
              <a:latin typeface="Arial Narrow" charset="0"/>
            </a:endParaRPr>
          </a:p>
          <a:p>
            <a:pPr>
              <a:lnSpc>
                <a:spcPct val="150000"/>
              </a:lnSpc>
            </a:pPr>
            <a:r>
              <a:rPr lang="es-ES_tradnl" b="1">
                <a:latin typeface="Arial Narrow" charset="0"/>
              </a:rPr>
              <a:t>Contra las personas</a:t>
            </a:r>
          </a:p>
          <a:p>
            <a:pPr>
              <a:lnSpc>
                <a:spcPct val="150000"/>
              </a:lnSpc>
            </a:pPr>
            <a:endParaRPr lang="es-ES_tradnl" b="1">
              <a:latin typeface="Arial Narrow" charset="0"/>
            </a:endParaRPr>
          </a:p>
          <a:p>
            <a:pPr>
              <a:lnSpc>
                <a:spcPct val="150000"/>
              </a:lnSpc>
            </a:pPr>
            <a:r>
              <a:rPr lang="es-ES_tradnl" b="1">
                <a:latin typeface="Arial Narrow" charset="0"/>
              </a:rPr>
              <a:t>Homicidios</a:t>
            </a:r>
          </a:p>
          <a:p>
            <a:pPr>
              <a:lnSpc>
                <a:spcPct val="150000"/>
              </a:lnSpc>
            </a:pPr>
            <a:endParaRPr lang="es-ES_tradnl" b="1">
              <a:latin typeface="Arial Narrow" charset="0"/>
            </a:endParaRPr>
          </a:p>
          <a:p>
            <a:pPr>
              <a:lnSpc>
                <a:spcPct val="150000"/>
              </a:lnSpc>
            </a:pPr>
            <a:r>
              <a:rPr lang="es-ES_tradnl" b="1">
                <a:latin typeface="Arial Narrow" charset="0"/>
              </a:rPr>
              <a:t>Contra la propiedad</a:t>
            </a:r>
          </a:p>
          <a:p>
            <a:pPr>
              <a:lnSpc>
                <a:spcPct val="150000"/>
              </a:lnSpc>
            </a:pPr>
            <a:endParaRPr lang="es-ES_tradnl" b="1">
              <a:latin typeface="Arial Narrow" charset="0"/>
            </a:endParaRPr>
          </a:p>
          <a:p>
            <a:pPr>
              <a:lnSpc>
                <a:spcPct val="150000"/>
              </a:lnSpc>
            </a:pPr>
            <a:r>
              <a:rPr lang="es-ES_tradnl" b="1">
                <a:latin typeface="Arial Narrow" charset="0"/>
              </a:rPr>
              <a:t>Contra la propiedad con</a:t>
            </a:r>
          </a:p>
          <a:p>
            <a:r>
              <a:rPr lang="es-ES_tradnl" b="1">
                <a:latin typeface="Arial Narrow" charset="0"/>
              </a:rPr>
              <a:t>recurso a la violencia</a:t>
            </a:r>
            <a:endParaRPr lang="es-ES_tradnl">
              <a:latin typeface="Verdana" charset="0"/>
            </a:endParaRP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4000500" y="1714500"/>
            <a:ext cx="85725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r>
              <a:rPr lang="es-ES_tradnl" b="1" u="sng">
                <a:latin typeface="Arial Narrow" charset="0"/>
              </a:rPr>
              <a:t>1990</a:t>
            </a:r>
            <a:endParaRPr lang="es-ES_tradnl" b="1">
              <a:latin typeface="Arial Narrow" charset="0"/>
            </a:endParaRPr>
          </a:p>
          <a:p>
            <a:pPr>
              <a:lnSpc>
                <a:spcPct val="150000"/>
              </a:lnSpc>
            </a:pPr>
            <a:r>
              <a:rPr lang="es-ES_tradnl" b="1">
                <a:latin typeface="Arial Narrow" charset="0"/>
              </a:rPr>
              <a:t>13</a:t>
            </a:r>
          </a:p>
          <a:p>
            <a:pPr>
              <a:lnSpc>
                <a:spcPct val="150000"/>
              </a:lnSpc>
            </a:pPr>
            <a:endParaRPr lang="es-ES_tradnl" b="1">
              <a:latin typeface="Arial Narrow" charset="0"/>
            </a:endParaRPr>
          </a:p>
          <a:p>
            <a:pPr>
              <a:lnSpc>
                <a:spcPct val="150000"/>
              </a:lnSpc>
            </a:pPr>
            <a:r>
              <a:rPr lang="es-ES_tradnl" b="1">
                <a:latin typeface="Arial Narrow" charset="0"/>
              </a:rPr>
              <a:t> 1</a:t>
            </a:r>
          </a:p>
          <a:p>
            <a:pPr>
              <a:lnSpc>
                <a:spcPct val="150000"/>
              </a:lnSpc>
            </a:pPr>
            <a:endParaRPr lang="es-ES_tradnl" b="1">
              <a:latin typeface="Arial Narrow" charset="0"/>
            </a:endParaRPr>
          </a:p>
          <a:p>
            <a:pPr>
              <a:lnSpc>
                <a:spcPct val="150000"/>
              </a:lnSpc>
            </a:pPr>
            <a:r>
              <a:rPr lang="es-ES_tradnl" b="1">
                <a:latin typeface="Arial Narrow" charset="0"/>
              </a:rPr>
              <a:t>64</a:t>
            </a:r>
          </a:p>
          <a:p>
            <a:pPr>
              <a:lnSpc>
                <a:spcPct val="150000"/>
              </a:lnSpc>
            </a:pPr>
            <a:endParaRPr lang="es-ES_tradnl" b="1">
              <a:latin typeface="Arial Narrow" charset="0"/>
            </a:endParaRPr>
          </a:p>
          <a:p>
            <a:pPr>
              <a:lnSpc>
                <a:spcPct val="200000"/>
              </a:lnSpc>
            </a:pPr>
            <a:r>
              <a:rPr lang="es-ES_tradnl" b="1">
                <a:latin typeface="Arial Narrow" charset="0"/>
              </a:rPr>
              <a:t>16</a:t>
            </a:r>
            <a:endParaRPr lang="es-ES_tradnl">
              <a:latin typeface="Arial Narrow" charset="0"/>
            </a:endParaRPr>
          </a:p>
        </p:txBody>
      </p:sp>
      <p:sp>
        <p:nvSpPr>
          <p:cNvPr id="7" name="Rectangle 14"/>
          <p:cNvSpPr>
            <a:spLocks noChangeArrowheads="1"/>
          </p:cNvSpPr>
          <p:nvPr/>
        </p:nvSpPr>
        <p:spPr bwMode="auto">
          <a:xfrm>
            <a:off x="4779963" y="1714500"/>
            <a:ext cx="1447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r>
              <a:rPr lang="es-ES_tradnl" b="1" u="sng">
                <a:latin typeface="Arial Narrow" charset="0"/>
              </a:rPr>
              <a:t>1999</a:t>
            </a:r>
            <a:endParaRPr lang="es-ES_tradnl">
              <a:latin typeface="Arial Narrow" charset="0"/>
            </a:endParaRPr>
          </a:p>
          <a:p>
            <a:pPr>
              <a:lnSpc>
                <a:spcPct val="150000"/>
              </a:lnSpc>
            </a:pPr>
            <a:r>
              <a:rPr lang="es-ES_tradnl" b="1">
                <a:latin typeface="Arial Narrow" charset="0"/>
              </a:rPr>
              <a:t>18.3</a:t>
            </a:r>
          </a:p>
          <a:p>
            <a:pPr>
              <a:lnSpc>
                <a:spcPct val="150000"/>
              </a:lnSpc>
            </a:pPr>
            <a:endParaRPr lang="es-ES_tradnl" b="1">
              <a:latin typeface="Arial Narrow" charset="0"/>
            </a:endParaRPr>
          </a:p>
          <a:p>
            <a:pPr>
              <a:lnSpc>
                <a:spcPct val="150000"/>
              </a:lnSpc>
            </a:pPr>
            <a:r>
              <a:rPr lang="es-ES_tradnl" b="1">
                <a:latin typeface="Arial Narrow" charset="0"/>
              </a:rPr>
              <a:t>  2.5</a:t>
            </a:r>
          </a:p>
          <a:p>
            <a:pPr>
              <a:lnSpc>
                <a:spcPct val="150000"/>
              </a:lnSpc>
            </a:pPr>
            <a:endParaRPr lang="es-ES_tradnl" b="1">
              <a:latin typeface="Arial Narrow" charset="0"/>
            </a:endParaRPr>
          </a:p>
          <a:p>
            <a:pPr>
              <a:lnSpc>
                <a:spcPct val="150000"/>
              </a:lnSpc>
            </a:pPr>
            <a:r>
              <a:rPr lang="es-ES_tradnl" b="1">
                <a:latin typeface="Arial Narrow" charset="0"/>
              </a:rPr>
              <a:t>69.3</a:t>
            </a:r>
          </a:p>
          <a:p>
            <a:pPr>
              <a:lnSpc>
                <a:spcPct val="150000"/>
              </a:lnSpc>
            </a:pPr>
            <a:endParaRPr lang="es-ES_tradnl" b="1">
              <a:latin typeface="Arial Narrow" charset="0"/>
            </a:endParaRPr>
          </a:p>
          <a:p>
            <a:pPr>
              <a:lnSpc>
                <a:spcPct val="200000"/>
              </a:lnSpc>
            </a:pPr>
            <a:r>
              <a:rPr lang="es-ES_tradnl" b="1">
                <a:latin typeface="Arial Narrow" charset="0"/>
              </a:rPr>
              <a:t>36.0       </a:t>
            </a:r>
          </a:p>
        </p:txBody>
      </p:sp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5572125" y="1714500"/>
            <a:ext cx="1447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r>
              <a:rPr lang="es-ES_tradnl" b="1" u="sng">
                <a:latin typeface="Arial Narrow" charset="0"/>
              </a:rPr>
              <a:t>2000</a:t>
            </a:r>
            <a:endParaRPr lang="es-ES_tradnl">
              <a:latin typeface="Arial Narrow" charset="0"/>
            </a:endParaRPr>
          </a:p>
          <a:p>
            <a:pPr>
              <a:lnSpc>
                <a:spcPct val="150000"/>
              </a:lnSpc>
            </a:pPr>
            <a:r>
              <a:rPr lang="es-ES_tradnl" b="1">
                <a:latin typeface="Arial Narrow" charset="0"/>
              </a:rPr>
              <a:t>21.8</a:t>
            </a:r>
          </a:p>
          <a:p>
            <a:pPr>
              <a:lnSpc>
                <a:spcPct val="150000"/>
              </a:lnSpc>
            </a:pPr>
            <a:endParaRPr lang="es-ES_tradnl" b="1">
              <a:latin typeface="Arial Narrow" charset="0"/>
            </a:endParaRPr>
          </a:p>
          <a:p>
            <a:pPr>
              <a:lnSpc>
                <a:spcPct val="150000"/>
              </a:lnSpc>
            </a:pPr>
            <a:r>
              <a:rPr lang="es-ES_tradnl" b="1">
                <a:latin typeface="Arial Narrow" charset="0"/>
              </a:rPr>
              <a:t>  3.4</a:t>
            </a:r>
          </a:p>
          <a:p>
            <a:pPr>
              <a:lnSpc>
                <a:spcPct val="150000"/>
              </a:lnSpc>
            </a:pPr>
            <a:endParaRPr lang="es-ES_tradnl" b="1">
              <a:latin typeface="Arial Narrow" charset="0"/>
            </a:endParaRPr>
          </a:p>
          <a:p>
            <a:pPr>
              <a:lnSpc>
                <a:spcPct val="150000"/>
              </a:lnSpc>
            </a:pPr>
            <a:r>
              <a:rPr lang="es-ES_tradnl" b="1">
                <a:latin typeface="Arial Narrow" charset="0"/>
              </a:rPr>
              <a:t>70.2</a:t>
            </a:r>
          </a:p>
          <a:p>
            <a:pPr>
              <a:lnSpc>
                <a:spcPct val="150000"/>
              </a:lnSpc>
            </a:pPr>
            <a:endParaRPr lang="es-ES_tradnl" b="1">
              <a:latin typeface="Arial Narrow" charset="0"/>
            </a:endParaRPr>
          </a:p>
          <a:p>
            <a:pPr>
              <a:lnSpc>
                <a:spcPct val="200000"/>
              </a:lnSpc>
            </a:pPr>
            <a:r>
              <a:rPr lang="es-ES_tradnl" b="1">
                <a:latin typeface="Arial Narrow" charset="0"/>
              </a:rPr>
              <a:t>33.8</a:t>
            </a:r>
          </a:p>
        </p:txBody>
      </p:sp>
      <p:sp>
        <p:nvSpPr>
          <p:cNvPr id="9" name="Rectangle 17"/>
          <p:cNvSpPr>
            <a:spLocks noChangeArrowheads="1"/>
          </p:cNvSpPr>
          <p:nvPr/>
        </p:nvSpPr>
        <p:spPr bwMode="auto">
          <a:xfrm>
            <a:off x="6307138" y="1714500"/>
            <a:ext cx="7858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r>
              <a:rPr lang="es-ES_tradnl" b="1" u="sng">
                <a:latin typeface="Arial Narrow" charset="0"/>
              </a:rPr>
              <a:t>2009</a:t>
            </a:r>
            <a:endParaRPr lang="es-ES_tradnl">
              <a:latin typeface="Arial Narrow" charset="0"/>
            </a:endParaRPr>
          </a:p>
          <a:p>
            <a:pPr>
              <a:lnSpc>
                <a:spcPct val="150000"/>
              </a:lnSpc>
            </a:pPr>
            <a:r>
              <a:rPr lang="es-ES_tradnl" b="1">
                <a:latin typeface="Arial Narrow" charset="0"/>
              </a:rPr>
              <a:t>28.3</a:t>
            </a:r>
          </a:p>
          <a:p>
            <a:pPr>
              <a:lnSpc>
                <a:spcPct val="150000"/>
              </a:lnSpc>
            </a:pPr>
            <a:endParaRPr lang="es-ES_tradnl" b="1">
              <a:latin typeface="Arial Narrow" charset="0"/>
            </a:endParaRPr>
          </a:p>
          <a:p>
            <a:pPr>
              <a:lnSpc>
                <a:spcPct val="150000"/>
              </a:lnSpc>
            </a:pPr>
            <a:r>
              <a:rPr lang="es-ES_tradnl" b="1">
                <a:latin typeface="Arial Narrow" charset="0"/>
              </a:rPr>
              <a:t>  5.1</a:t>
            </a:r>
          </a:p>
          <a:p>
            <a:pPr>
              <a:lnSpc>
                <a:spcPct val="150000"/>
              </a:lnSpc>
            </a:pPr>
            <a:endParaRPr lang="es-ES_tradnl" b="1">
              <a:latin typeface="Arial Narrow" charset="0"/>
            </a:endParaRPr>
          </a:p>
          <a:p>
            <a:pPr>
              <a:lnSpc>
                <a:spcPct val="150000"/>
              </a:lnSpc>
            </a:pPr>
            <a:r>
              <a:rPr lang="es-ES_tradnl" b="1">
                <a:latin typeface="Arial Narrow" charset="0"/>
              </a:rPr>
              <a:t>52.9</a:t>
            </a:r>
          </a:p>
          <a:p>
            <a:pPr>
              <a:lnSpc>
                <a:spcPct val="150000"/>
              </a:lnSpc>
            </a:pPr>
            <a:endParaRPr lang="es-ES_tradnl" b="1">
              <a:latin typeface="Arial Narrow" charset="0"/>
            </a:endParaRPr>
          </a:p>
          <a:p>
            <a:pPr>
              <a:lnSpc>
                <a:spcPct val="200000"/>
              </a:lnSpc>
            </a:pPr>
            <a:r>
              <a:rPr lang="es-ES_tradnl" b="1">
                <a:latin typeface="Arial Narrow" charset="0"/>
              </a:rPr>
              <a:t>41.9</a:t>
            </a:r>
          </a:p>
        </p:txBody>
      </p:sp>
      <p:sp>
        <p:nvSpPr>
          <p:cNvPr id="10" name="Rectangle 17"/>
          <p:cNvSpPr>
            <a:spLocks noChangeArrowheads="1"/>
          </p:cNvSpPr>
          <p:nvPr/>
        </p:nvSpPr>
        <p:spPr bwMode="auto">
          <a:xfrm>
            <a:off x="6948488" y="1700213"/>
            <a:ext cx="785812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r>
              <a:rPr lang="es-ES_tradnl" b="1" u="sng">
                <a:latin typeface="Arial Narrow" charset="0"/>
              </a:rPr>
              <a:t>2010</a:t>
            </a:r>
            <a:endParaRPr lang="es-ES_tradnl">
              <a:latin typeface="Arial Narrow" charset="0"/>
            </a:endParaRPr>
          </a:p>
          <a:p>
            <a:pPr>
              <a:lnSpc>
                <a:spcPct val="150000"/>
              </a:lnSpc>
            </a:pPr>
            <a:r>
              <a:rPr lang="es-ES_tradnl" b="1">
                <a:latin typeface="Arial Narrow" charset="0"/>
              </a:rPr>
              <a:t>27.1</a:t>
            </a:r>
          </a:p>
          <a:p>
            <a:pPr>
              <a:lnSpc>
                <a:spcPct val="150000"/>
              </a:lnSpc>
            </a:pPr>
            <a:endParaRPr lang="es-ES_tradnl" b="1">
              <a:latin typeface="Arial Narrow" charset="0"/>
            </a:endParaRPr>
          </a:p>
          <a:p>
            <a:pPr>
              <a:lnSpc>
                <a:spcPct val="150000"/>
              </a:lnSpc>
            </a:pPr>
            <a:r>
              <a:rPr lang="es-ES_tradnl" b="1">
                <a:latin typeface="Arial Narrow" charset="0"/>
              </a:rPr>
              <a:t>  4.6</a:t>
            </a:r>
          </a:p>
          <a:p>
            <a:pPr>
              <a:lnSpc>
                <a:spcPct val="150000"/>
              </a:lnSpc>
            </a:pPr>
            <a:endParaRPr lang="es-ES_tradnl" b="1">
              <a:latin typeface="Arial Narrow" charset="0"/>
            </a:endParaRPr>
          </a:p>
          <a:p>
            <a:pPr>
              <a:lnSpc>
                <a:spcPct val="150000"/>
              </a:lnSpc>
            </a:pPr>
            <a:r>
              <a:rPr lang="es-ES_tradnl" b="1">
                <a:latin typeface="Arial Narrow" charset="0"/>
              </a:rPr>
              <a:t>56.4</a:t>
            </a:r>
          </a:p>
          <a:p>
            <a:pPr>
              <a:lnSpc>
                <a:spcPct val="150000"/>
              </a:lnSpc>
            </a:pPr>
            <a:endParaRPr lang="es-ES_tradnl" b="1">
              <a:latin typeface="Arial Narrow" charset="0"/>
            </a:endParaRPr>
          </a:p>
          <a:p>
            <a:pPr>
              <a:lnSpc>
                <a:spcPct val="200000"/>
              </a:lnSpc>
            </a:pPr>
            <a:r>
              <a:rPr lang="es-ES_tradnl" b="1">
                <a:latin typeface="Arial Narrow" charset="0"/>
              </a:rPr>
              <a:t>43.1</a:t>
            </a:r>
          </a:p>
        </p:txBody>
      </p:sp>
      <p:sp>
        <p:nvSpPr>
          <p:cNvPr id="11" name="Rectangle 17"/>
          <p:cNvSpPr>
            <a:spLocks noChangeArrowheads="1"/>
          </p:cNvSpPr>
          <p:nvPr/>
        </p:nvSpPr>
        <p:spPr bwMode="auto">
          <a:xfrm>
            <a:off x="7524750" y="1700213"/>
            <a:ext cx="78581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>
              <a:lnSpc>
                <a:spcPct val="150000"/>
              </a:lnSpc>
            </a:pPr>
            <a:r>
              <a:rPr lang="es-ES_tradnl" b="1" u="sng">
                <a:latin typeface="Arial Narrow" charset="0"/>
              </a:rPr>
              <a:t>2011</a:t>
            </a:r>
            <a:endParaRPr lang="es-ES_tradnl">
              <a:latin typeface="Arial Narrow" charset="0"/>
            </a:endParaRPr>
          </a:p>
          <a:p>
            <a:pPr>
              <a:lnSpc>
                <a:spcPct val="150000"/>
              </a:lnSpc>
            </a:pPr>
            <a:r>
              <a:rPr lang="es-ES_tradnl" b="1">
                <a:latin typeface="Arial Narrow" charset="0"/>
              </a:rPr>
              <a:t>26.6</a:t>
            </a:r>
          </a:p>
          <a:p>
            <a:pPr>
              <a:lnSpc>
                <a:spcPct val="150000"/>
              </a:lnSpc>
            </a:pPr>
            <a:endParaRPr lang="es-ES_tradnl" b="1">
              <a:latin typeface="Arial Narrow" charset="0"/>
            </a:endParaRPr>
          </a:p>
          <a:p>
            <a:pPr>
              <a:lnSpc>
                <a:spcPct val="150000"/>
              </a:lnSpc>
            </a:pPr>
            <a:r>
              <a:rPr lang="es-ES_tradnl" b="1">
                <a:latin typeface="Arial Narrow" charset="0"/>
              </a:rPr>
              <a:t>  5.4</a:t>
            </a:r>
          </a:p>
          <a:p>
            <a:pPr>
              <a:lnSpc>
                <a:spcPct val="150000"/>
              </a:lnSpc>
            </a:pPr>
            <a:endParaRPr lang="es-ES_tradnl" b="1">
              <a:latin typeface="Arial Narrow" charset="0"/>
            </a:endParaRPr>
          </a:p>
          <a:p>
            <a:pPr>
              <a:lnSpc>
                <a:spcPct val="150000"/>
              </a:lnSpc>
            </a:pPr>
            <a:r>
              <a:rPr lang="es-ES_tradnl" b="1">
                <a:latin typeface="Arial Narrow" charset="0"/>
              </a:rPr>
              <a:t>52.7</a:t>
            </a:r>
          </a:p>
          <a:p>
            <a:pPr>
              <a:lnSpc>
                <a:spcPct val="150000"/>
              </a:lnSpc>
            </a:pPr>
            <a:endParaRPr lang="es-ES_tradnl" b="1">
              <a:latin typeface="Arial Narrow" charset="0"/>
            </a:endParaRPr>
          </a:p>
          <a:p>
            <a:pPr>
              <a:lnSpc>
                <a:spcPct val="200000"/>
              </a:lnSpc>
            </a:pPr>
            <a:r>
              <a:rPr lang="es-ES_tradnl" b="1">
                <a:latin typeface="Arial Narrow" charset="0"/>
              </a:rPr>
              <a:t>42.8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VE" sz="3600" dirty="0" smtClean="0"/>
              <a:t>El delito que afecta a la percepción de seguridad en Venezuela es el Homicidio</a:t>
            </a:r>
            <a:endParaRPr lang="es-ES" sz="3600" dirty="0"/>
          </a:p>
        </p:txBody>
      </p:sp>
      <p:graphicFrame>
        <p:nvGraphicFramePr>
          <p:cNvPr id="5" name="4 Gráfico"/>
          <p:cNvGraphicFramePr/>
          <p:nvPr/>
        </p:nvGraphicFramePr>
        <p:xfrm>
          <a:off x="539552" y="1556792"/>
          <a:ext cx="4143375" cy="2438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5 Gráfico"/>
          <p:cNvGraphicFramePr/>
          <p:nvPr/>
        </p:nvGraphicFramePr>
        <p:xfrm>
          <a:off x="611560" y="4077072"/>
          <a:ext cx="4032448" cy="24802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1 Gráfico"/>
          <p:cNvGraphicFramePr/>
          <p:nvPr/>
        </p:nvGraphicFramePr>
        <p:xfrm>
          <a:off x="4932040" y="1628800"/>
          <a:ext cx="3798168" cy="2235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2 Gráfico"/>
          <p:cNvGraphicFramePr/>
          <p:nvPr/>
        </p:nvGraphicFramePr>
        <p:xfrm>
          <a:off x="4860032" y="4149080"/>
          <a:ext cx="3726160" cy="2235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1 CuadroTexto"/>
          <p:cNvSpPr txBox="1">
            <a:spLocks noChangeArrowheads="1"/>
          </p:cNvSpPr>
          <p:nvPr/>
        </p:nvSpPr>
        <p:spPr bwMode="auto">
          <a:xfrm>
            <a:off x="642938" y="500063"/>
            <a:ext cx="7858125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s-ES" b="1">
                <a:latin typeface="Verdana" charset="0"/>
              </a:rPr>
              <a:t>Tasa de homicidios</a:t>
            </a:r>
          </a:p>
          <a:p>
            <a:pPr algn="ctr"/>
            <a:r>
              <a:rPr lang="es-ES" sz="1600" b="1">
                <a:latin typeface="Verdana" charset="0"/>
              </a:rPr>
              <a:t>Venezuela y Caracas (1990/2011)</a:t>
            </a:r>
          </a:p>
        </p:txBody>
      </p:sp>
      <p:graphicFrame>
        <p:nvGraphicFramePr>
          <p:cNvPr id="3074" name="2 Gráfico"/>
          <p:cNvGraphicFramePr>
            <a:graphicFrameLocks/>
          </p:cNvGraphicFramePr>
          <p:nvPr/>
        </p:nvGraphicFramePr>
        <p:xfrm>
          <a:off x="642938" y="1397000"/>
          <a:ext cx="8105775" cy="4408488"/>
        </p:xfrm>
        <a:graphic>
          <a:graphicData uri="http://schemas.openxmlformats.org/presentationml/2006/ole">
            <p:oleObj spid="_x0000_s106498" name="Chart" r:id="rId3" imgW="8108383" imgH="4407790" progId="Excel.Chart.8">
              <p:embed/>
            </p:oleObj>
          </a:graphicData>
        </a:graphic>
      </p:graphicFrame>
      <p:sp>
        <p:nvSpPr>
          <p:cNvPr id="3076" name="3 CuadroTexto"/>
          <p:cNvSpPr txBox="1">
            <a:spLocks noChangeArrowheads="1"/>
          </p:cNvSpPr>
          <p:nvPr/>
        </p:nvSpPr>
        <p:spPr bwMode="auto">
          <a:xfrm>
            <a:off x="1331913" y="5949950"/>
            <a:ext cx="691197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s-VE" sz="1100">
                <a:latin typeface="Calibri" charset="0"/>
              </a:rPr>
              <a:t>Fuente: Centro para la Paz  UCV y Centro de Estudios Sociales (CES) sobre la base de información oficial.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714375" y="1057275"/>
          <a:ext cx="7358063" cy="4994275"/>
        </p:xfrm>
        <a:graphic>
          <a:graphicData uri="http://schemas.openxmlformats.org/drawingml/2006/table">
            <a:tbl>
              <a:tblPr/>
              <a:tblGrid>
                <a:gridCol w="752475"/>
                <a:gridCol w="922338"/>
                <a:gridCol w="1047750"/>
                <a:gridCol w="1041400"/>
                <a:gridCol w="985837"/>
                <a:gridCol w="909638"/>
                <a:gridCol w="914400"/>
                <a:gridCol w="784225"/>
              </a:tblGrid>
              <a:tr h="600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Años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Homicidios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Resistencia a la autoridad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Averiguación de muerte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Total de muertes registradas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Tasa sólo homicidios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Tasa total muertes registradas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Diferencia entre las tasas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1990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2.474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313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…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2.787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Times New Roman" charset="0"/>
                          <a:cs typeface="Franklin Gothic Book" charset="0"/>
                        </a:rPr>
                        <a:t>13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Franklin Gothic Book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14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1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1991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2.502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322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3437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6.261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Times New Roman" charset="0"/>
                          <a:cs typeface="Franklin Gothic Book" charset="0"/>
                        </a:rPr>
                        <a:t>13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Franklin Gothic Book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31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18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1992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3.266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399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3619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7.284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Times New Roman" charset="0"/>
                          <a:cs typeface="Franklin Gothic Book" charset="0"/>
                        </a:rPr>
                        <a:t>16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Franklin Gothic Book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35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19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1993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4.292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485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3411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8.188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Times New Roman" charset="0"/>
                          <a:cs typeface="Franklin Gothic Book" charset="0"/>
                        </a:rPr>
                        <a:t>21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Franklin Gothic Book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39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18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1994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4.733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732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…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5.465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Times New Roman" charset="0"/>
                          <a:cs typeface="Franklin Gothic Book" charset="0"/>
                        </a:rPr>
                        <a:t>22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Franklin Gothic Book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25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3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1995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4.481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592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…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5.073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Times New Roman" charset="0"/>
                          <a:cs typeface="Franklin Gothic Book" charset="0"/>
                        </a:rPr>
                        <a:t>21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Franklin Gothic Book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23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2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1996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4.961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657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3358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8.976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Times New Roman" charset="0"/>
                          <a:cs typeface="Franklin Gothic Book" charset="0"/>
                        </a:rPr>
                        <a:t>22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Franklin Gothic Book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40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18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1997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4.225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671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3361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8.257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Times New Roman" charset="0"/>
                          <a:cs typeface="Franklin Gothic Book" charset="0"/>
                        </a:rPr>
                        <a:t>19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Franklin Gothic Book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36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17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1998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4.550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609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3461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8.620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Times New Roman" charset="0"/>
                          <a:cs typeface="Franklin Gothic Book" charset="0"/>
                        </a:rPr>
                        <a:t>20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Franklin Gothic Book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37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17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1999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5.968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607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3474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10.049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Times New Roman" charset="0"/>
                          <a:cs typeface="Franklin Gothic Book" charset="0"/>
                        </a:rPr>
                        <a:t>25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Franklin Gothic Book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42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17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2000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8.022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943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3467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12.432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Times New Roman" charset="0"/>
                          <a:cs typeface="Franklin Gothic Book" charset="0"/>
                        </a:rPr>
                        <a:t>33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Franklin Gothic Book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51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18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2001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7.960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1.251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3801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13.012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32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53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21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2002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9.617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1.720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3752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15.089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38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60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22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2003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11.342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2..305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3891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17.538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44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68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24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2004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9.719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2.150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4031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15.900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37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61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24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2005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9.964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1.355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4158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15.477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37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58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21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2006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12.257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1.125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4109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17.491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45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65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20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2007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13.156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1.579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4.264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18.999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48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69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21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2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2008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14.589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1.835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4.127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20.551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52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74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22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2009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13.985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2.685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4.205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20.875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Times New Roman" charset="0"/>
                          <a:cs typeface="Franklin Gothic Book" charset="0"/>
                        </a:rPr>
                        <a:t>49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Franklin Gothic Book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74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25</a:t>
                      </a:r>
                      <a:endParaRPr kumimoji="0" lang="es-E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2010</a:t>
                      </a:r>
                      <a:endParaRPr kumimoji="0" lang="es-V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13.851</a:t>
                      </a:r>
                      <a:endParaRPr kumimoji="0" lang="es-V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3.492</a:t>
                      </a:r>
                      <a:endParaRPr kumimoji="0" lang="es-V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4.508</a:t>
                      </a:r>
                      <a:endParaRPr kumimoji="0" lang="es-V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21.851</a:t>
                      </a:r>
                      <a:endParaRPr kumimoji="0" lang="es-V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Times New Roman" charset="0"/>
                          <a:cs typeface="Franklin Gothic Book" charset="0"/>
                        </a:rPr>
                        <a:t>45</a:t>
                      </a:r>
                      <a:endParaRPr kumimoji="0" lang="es-V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Franklin Gothic Book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76</a:t>
                      </a:r>
                      <a:endParaRPr kumimoji="0" lang="es-V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31</a:t>
                      </a:r>
                      <a:endParaRPr kumimoji="0" lang="es-V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8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_tradnl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2011</a:t>
                      </a:r>
                      <a:endParaRPr kumimoji="0" lang="es-V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14.198</a:t>
                      </a:r>
                      <a:endParaRPr kumimoji="0" lang="es-V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3.036</a:t>
                      </a:r>
                      <a:endParaRPr kumimoji="0" lang="es-V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4.632</a:t>
                      </a:r>
                      <a:endParaRPr kumimoji="0" lang="es-V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21.866</a:t>
                      </a:r>
                      <a:endParaRPr kumimoji="0" lang="es-V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charset="0"/>
                          <a:ea typeface="Times New Roman" charset="0"/>
                          <a:cs typeface="Franklin Gothic Book" charset="0"/>
                        </a:rPr>
                        <a:t>50</a:t>
                      </a:r>
                      <a:endParaRPr kumimoji="0" lang="es-V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Franklin Gothic Book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75</a:t>
                      </a:r>
                      <a:endParaRPr kumimoji="0" lang="es-V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EEC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charset="0"/>
                          <a:ea typeface="Times New Roman" charset="0"/>
                          <a:cs typeface="Times New Roman" charset="0"/>
                        </a:rPr>
                        <a:t>25</a:t>
                      </a:r>
                      <a:endParaRPr kumimoji="0" lang="es-VE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Times New Roman" charset="0"/>
                        <a:cs typeface="Times New Roman" charset="0"/>
                      </a:endParaRPr>
                    </a:p>
                  </a:txBody>
                  <a:tcPr marL="68580" marR="68580" marT="0" marB="0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916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>
              <a:latin typeface="Calibri" charset="0"/>
            </a:endParaRPr>
          </a:p>
        </p:txBody>
      </p:sp>
      <p:sp>
        <p:nvSpPr>
          <p:cNvPr id="29917" name="Rectangle 2"/>
          <p:cNvSpPr>
            <a:spLocks noChangeArrowheads="1"/>
          </p:cNvSpPr>
          <p:nvPr/>
        </p:nvSpPr>
        <p:spPr bwMode="auto">
          <a:xfrm>
            <a:off x="928688" y="428625"/>
            <a:ext cx="66436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pPr algn="ctr" eaLnBrk="0" hangingPunct="0"/>
            <a:r>
              <a:rPr lang="es-ES_tradnl" sz="1600" b="1">
                <a:solidFill>
                  <a:srgbClr val="000000"/>
                </a:solidFill>
                <a:latin typeface="Arial Narrow" charset="0"/>
                <a:ea typeface="Times New Roman" charset="0"/>
                <a:cs typeface="Times New Roman" charset="0"/>
              </a:rPr>
              <a:t>Casos de homicidios, resistencia a la autoridad y averiguaci</a:t>
            </a:r>
            <a:r>
              <a:rPr lang="es-ES_tradnl" sz="1600" b="1">
                <a:solidFill>
                  <a:srgbClr val="000000"/>
                </a:solidFill>
                <a:latin typeface="Calibri" charset="0"/>
                <a:ea typeface="Times New Roman" charset="0"/>
                <a:cs typeface="Times New Roman" charset="0"/>
              </a:rPr>
              <a:t>ó</a:t>
            </a:r>
            <a:r>
              <a:rPr lang="es-ES_tradnl" sz="1600" b="1">
                <a:solidFill>
                  <a:srgbClr val="000000"/>
                </a:solidFill>
                <a:latin typeface="Arial Narrow" charset="0"/>
                <a:ea typeface="Times New Roman" charset="0"/>
                <a:cs typeface="Times New Roman" charset="0"/>
              </a:rPr>
              <a:t>n de muerte</a:t>
            </a:r>
            <a:endParaRPr lang="es-ES" sz="1600">
              <a:latin typeface="Calibri" charset="0"/>
              <a:ea typeface="Times New Roman" charset="0"/>
              <a:cs typeface="Times New Roman" charset="0"/>
            </a:endParaRPr>
          </a:p>
          <a:p>
            <a:pPr algn="ctr" eaLnBrk="0" hangingPunct="0"/>
            <a:r>
              <a:rPr lang="es-ES_tradnl" sz="1600" b="1">
                <a:solidFill>
                  <a:srgbClr val="000000"/>
                </a:solidFill>
                <a:latin typeface="Arial Narrow" charset="0"/>
                <a:ea typeface="Times New Roman" charset="0"/>
                <a:cs typeface="Times New Roman" charset="0"/>
              </a:rPr>
              <a:t>Venezuela 1990-2011</a:t>
            </a:r>
            <a:endParaRPr lang="es-ES_tradnl" sz="1600">
              <a:latin typeface="Calibri" charset="0"/>
              <a:ea typeface="Times New Roman" charset="0"/>
              <a:cs typeface="Times New Roman" charset="0"/>
            </a:endParaRPr>
          </a:p>
        </p:txBody>
      </p:sp>
      <p:sp>
        <p:nvSpPr>
          <p:cNvPr id="29918" name="4 CuadroTexto"/>
          <p:cNvSpPr txBox="1">
            <a:spLocks noChangeArrowheads="1"/>
          </p:cNvSpPr>
          <p:nvPr/>
        </p:nvSpPr>
        <p:spPr bwMode="auto">
          <a:xfrm>
            <a:off x="1331913" y="6264275"/>
            <a:ext cx="691197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es-VE" sz="1100">
                <a:latin typeface="Calibri" charset="0"/>
              </a:rPr>
              <a:t>Fuente: Centro para la Paz UCV y Centro de Estudios Sociales (CES) sobre la base de información oficial.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3 Marcador de contenido"/>
          <p:cNvGraphicFramePr>
            <a:graphicFrameLocks/>
          </p:cNvGraphicFramePr>
          <p:nvPr/>
        </p:nvGraphicFramePr>
        <p:xfrm>
          <a:off x="990600" y="914400"/>
          <a:ext cx="72390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1625</TotalTime>
  <Words>1276</Words>
  <Application>Microsoft Office PowerPoint</Application>
  <PresentationFormat>On-screen Show (4:3)</PresentationFormat>
  <Paragraphs>408</Paragraphs>
  <Slides>30</Slides>
  <Notes>2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33" baseType="lpstr">
      <vt:lpstr>Office Theme</vt:lpstr>
      <vt:lpstr>Microsoft Graph Chart</vt:lpstr>
      <vt:lpstr>Microsoft Excel Chart</vt:lpstr>
      <vt:lpstr>Seguridad Ciudadana en Venezuela</vt:lpstr>
      <vt:lpstr>Tabla de Contenido</vt:lpstr>
      <vt:lpstr>Características y magnitud de los problemas de inseguridad en Venezuela </vt:lpstr>
      <vt:lpstr>La delincuencia en Venezuela</vt:lpstr>
      <vt:lpstr>Slide 5</vt:lpstr>
      <vt:lpstr>El delito que afecta a la percepción de seguridad en Venezuela es el Homicidio</vt:lpstr>
      <vt:lpstr>Slide 7</vt:lpstr>
      <vt:lpstr>Slide 8</vt:lpstr>
      <vt:lpstr>Slide 9</vt:lpstr>
      <vt:lpstr>Slide 10</vt:lpstr>
      <vt:lpstr>Slide 11</vt:lpstr>
      <vt:lpstr>El secuestro en Venezuela y Caracas</vt:lpstr>
      <vt:lpstr>Slide 13</vt:lpstr>
      <vt:lpstr>La población privada de libertad</vt:lpstr>
      <vt:lpstr>CASOS CONOCIDOS/DETENCIONES 2011</vt:lpstr>
      <vt:lpstr>Principales factores explicativos del deterioro y tendencias a futuro</vt:lpstr>
      <vt:lpstr>ALGUNAS CAUSAS SUBYACENTES DE LA DECADA DE LOS 90</vt:lpstr>
      <vt:lpstr>ALGUNAS CAUSAS SUBYACENTES DE LA DECADA DEL 2000</vt:lpstr>
      <vt:lpstr>Venezuela no es un textbook case</vt:lpstr>
      <vt:lpstr>La urbanización y su impacto en los homicidios</vt:lpstr>
      <vt:lpstr>La descentralización de poderes y su impacto en el homicidio</vt:lpstr>
      <vt:lpstr>Mirada analítica a las políticas publicas de seguridad nacionales y locales</vt:lpstr>
      <vt:lpstr>Slide 23</vt:lpstr>
      <vt:lpstr>El esfuerzo por parte de todos los niveles de gobierno para reducir la criminalidad</vt:lpstr>
      <vt:lpstr>Slide 25</vt:lpstr>
      <vt:lpstr>POLITICAS DESARROLLADAS DESDE EL ESTADO NACIONAL Y ESTADOS Y MUNICIPIOS</vt:lpstr>
      <vt:lpstr>Impacto escenario político-electoral en el problema y en su debate</vt:lpstr>
      <vt:lpstr>EL TEMA EN LAS ELECCIONES</vt:lpstr>
      <vt:lpstr>PROPUESTA DEL GOBIERNO</vt:lpstr>
      <vt:lpstr>PROPUESTA OPOSICION </vt:lpstr>
    </vt:vector>
  </TitlesOfParts>
  <Company>CORPORACION ANDINA DE FOMENTO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JSCROFINA</dc:creator>
  <cp:lastModifiedBy>Ana</cp:lastModifiedBy>
  <cp:revision>35</cp:revision>
  <dcterms:created xsi:type="dcterms:W3CDTF">2012-05-29T11:47:28Z</dcterms:created>
  <dcterms:modified xsi:type="dcterms:W3CDTF">2012-05-30T13:13:21Z</dcterms:modified>
</cp:coreProperties>
</file>