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58" r:id="rId8"/>
    <p:sldId id="264" r:id="rId9"/>
    <p:sldId id="259" r:id="rId10"/>
    <p:sldId id="266" r:id="rId11"/>
    <p:sldId id="269" r:id="rId12"/>
    <p:sldId id="260" r:id="rId13"/>
    <p:sldId id="270" r:id="rId14"/>
    <p:sldId id="272" r:id="rId15"/>
    <p:sldId id="267" r:id="rId16"/>
    <p:sldId id="268" r:id="rId17"/>
    <p:sldId id="273" r:id="rId18"/>
    <p:sldId id="274" r:id="rId19"/>
    <p:sldId id="280" r:id="rId20"/>
    <p:sldId id="281" r:id="rId21"/>
    <p:sldId id="279" r:id="rId22"/>
    <p:sldId id="275" r:id="rId23"/>
    <p:sldId id="282" r:id="rId2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58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Homicidio Tasa </c:v>
          </c:tx>
          <c:marker>
            <c:symbol val="none"/>
          </c:marker>
          <c:dLbls>
            <c:dLbl>
              <c:idx val="16"/>
              <c:layout>
                <c:manualLayout>
                  <c:x val="4.6056419113413086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3028209556706968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072538860103627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Hoja1!$A$1:$A$22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Hoja1!$B$1:$B$22</c:f>
              <c:numCache>
                <c:formatCode>General</c:formatCode>
                <c:ptCount val="22"/>
                <c:pt idx="0">
                  <c:v>38</c:v>
                </c:pt>
                <c:pt idx="1">
                  <c:v>56</c:v>
                </c:pt>
                <c:pt idx="2">
                  <c:v>63</c:v>
                </c:pt>
                <c:pt idx="3">
                  <c:v>80</c:v>
                </c:pt>
                <c:pt idx="4">
                  <c:v>70</c:v>
                </c:pt>
                <c:pt idx="5">
                  <c:v>59</c:v>
                </c:pt>
                <c:pt idx="6">
                  <c:v>57</c:v>
                </c:pt>
                <c:pt idx="7">
                  <c:v>47</c:v>
                </c:pt>
                <c:pt idx="8">
                  <c:v>41</c:v>
                </c:pt>
                <c:pt idx="9">
                  <c:v>39</c:v>
                </c:pt>
                <c:pt idx="10">
                  <c:v>35</c:v>
                </c:pt>
                <c:pt idx="11">
                  <c:v>31</c:v>
                </c:pt>
                <c:pt idx="12">
                  <c:v>30</c:v>
                </c:pt>
                <c:pt idx="13">
                  <c:v>23</c:v>
                </c:pt>
                <c:pt idx="14">
                  <c:v>22</c:v>
                </c:pt>
                <c:pt idx="15">
                  <c:v>24</c:v>
                </c:pt>
                <c:pt idx="16">
                  <c:v>18</c:v>
                </c:pt>
                <c:pt idx="17">
                  <c:v>19</c:v>
                </c:pt>
                <c:pt idx="18">
                  <c:v>19</c:v>
                </c:pt>
                <c:pt idx="19">
                  <c:v>21</c:v>
                </c:pt>
                <c:pt idx="20">
                  <c:v>23</c:v>
                </c:pt>
                <c:pt idx="21">
                  <c:v>22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224000"/>
        <c:axId val="32225536"/>
      </c:lineChart>
      <c:catAx>
        <c:axId val="3222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2225536"/>
        <c:crosses val="autoZero"/>
        <c:auto val="1"/>
        <c:lblAlgn val="ctr"/>
        <c:lblOffset val="100"/>
        <c:noMultiLvlLbl val="0"/>
      </c:catAx>
      <c:valAx>
        <c:axId val="32225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2240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41608127125014138"/>
          <c:y val="1.8549605833047704E-2"/>
          <c:w val="0.29495033584856939"/>
          <c:h val="0.139378378852086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Hoja1!$D$15</c:f>
              <c:strCache>
                <c:ptCount val="1"/>
                <c:pt idx="0">
                  <c:v>Bogotà</c:v>
                </c:pt>
              </c:strCache>
            </c:strRef>
          </c:tx>
          <c:cat>
            <c:numRef>
              <c:f>Hoja1!$C$16:$C$27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Hoja1!$D$16:$D$27</c:f>
              <c:numCache>
                <c:formatCode>General</c:formatCode>
                <c:ptCount val="12"/>
                <c:pt idx="0">
                  <c:v>37.700000000000003</c:v>
                </c:pt>
                <c:pt idx="1">
                  <c:v>32.1</c:v>
                </c:pt>
                <c:pt idx="2">
                  <c:v>28.5</c:v>
                </c:pt>
                <c:pt idx="3">
                  <c:v>23.4</c:v>
                </c:pt>
                <c:pt idx="4">
                  <c:v>22.7</c:v>
                </c:pt>
                <c:pt idx="5">
                  <c:v>23.7</c:v>
                </c:pt>
                <c:pt idx="6">
                  <c:v>19.2</c:v>
                </c:pt>
                <c:pt idx="7">
                  <c:v>19.899999999999999</c:v>
                </c:pt>
                <c:pt idx="8">
                  <c:v>20.5</c:v>
                </c:pt>
                <c:pt idx="9">
                  <c:v>22.7</c:v>
                </c:pt>
                <c:pt idx="10">
                  <c:v>23</c:v>
                </c:pt>
                <c:pt idx="11">
                  <c:v>21.9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Hoja1!$E$15</c:f>
              <c:strCache>
                <c:ptCount val="1"/>
                <c:pt idx="0">
                  <c:v>Calí</c:v>
                </c:pt>
              </c:strCache>
            </c:strRef>
          </c:tx>
          <c:cat>
            <c:numRef>
              <c:f>Hoja1!$C$16:$C$27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Hoja1!$E$16:$E$27</c:f>
              <c:numCache>
                <c:formatCode>General</c:formatCode>
                <c:ptCount val="12"/>
                <c:pt idx="0">
                  <c:v>102.2</c:v>
                </c:pt>
                <c:pt idx="1">
                  <c:v>103.8</c:v>
                </c:pt>
                <c:pt idx="2">
                  <c:v>89.1</c:v>
                </c:pt>
                <c:pt idx="3">
                  <c:v>102.5</c:v>
                </c:pt>
                <c:pt idx="4">
                  <c:v>91.8</c:v>
                </c:pt>
                <c:pt idx="5">
                  <c:v>75.2</c:v>
                </c:pt>
                <c:pt idx="6">
                  <c:v>71.7</c:v>
                </c:pt>
                <c:pt idx="7">
                  <c:v>70.099999999999994</c:v>
                </c:pt>
                <c:pt idx="8">
                  <c:v>66.400000000000006</c:v>
                </c:pt>
                <c:pt idx="9">
                  <c:v>81.7</c:v>
                </c:pt>
                <c:pt idx="10">
                  <c:v>83</c:v>
                </c:pt>
                <c:pt idx="11">
                  <c:v>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Hoja1!$F$15</c:f>
              <c:strCache>
                <c:ptCount val="1"/>
                <c:pt idx="0">
                  <c:v>Medellín</c:v>
                </c:pt>
              </c:strCache>
            </c:strRef>
          </c:tx>
          <c:cat>
            <c:numRef>
              <c:f>Hoja1!$C$16:$C$27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Hoja1!$F$16:$F$27</c:f>
              <c:numCache>
                <c:formatCode>General</c:formatCode>
                <c:ptCount val="12"/>
                <c:pt idx="0">
                  <c:v>167.1</c:v>
                </c:pt>
                <c:pt idx="1">
                  <c:v>168.5</c:v>
                </c:pt>
                <c:pt idx="2">
                  <c:v>177.2</c:v>
                </c:pt>
                <c:pt idx="3">
                  <c:v>107</c:v>
                </c:pt>
                <c:pt idx="4">
                  <c:v>56</c:v>
                </c:pt>
                <c:pt idx="5">
                  <c:v>37.799999999999997</c:v>
                </c:pt>
                <c:pt idx="6">
                  <c:v>36.9</c:v>
                </c:pt>
                <c:pt idx="7">
                  <c:v>34.799999999999997</c:v>
                </c:pt>
                <c:pt idx="8">
                  <c:v>46</c:v>
                </c:pt>
                <c:pt idx="9">
                  <c:v>93.9</c:v>
                </c:pt>
                <c:pt idx="10">
                  <c:v>86</c:v>
                </c:pt>
                <c:pt idx="11">
                  <c:v>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Hoja1!$G$15</c:f>
              <c:strCache>
                <c:ptCount val="1"/>
                <c:pt idx="0">
                  <c:v>Baquilla</c:v>
                </c:pt>
              </c:strCache>
            </c:strRef>
          </c:tx>
          <c:cat>
            <c:numRef>
              <c:f>Hoja1!$C$16:$C$27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Hoja1!$G$16:$G$27</c:f>
              <c:numCache>
                <c:formatCode>General</c:formatCode>
                <c:ptCount val="12"/>
                <c:pt idx="0">
                  <c:v>43</c:v>
                </c:pt>
                <c:pt idx="1">
                  <c:v>33.200000000000003</c:v>
                </c:pt>
                <c:pt idx="2">
                  <c:v>36.799999999999997</c:v>
                </c:pt>
                <c:pt idx="3">
                  <c:v>58.9</c:v>
                </c:pt>
                <c:pt idx="4">
                  <c:v>34.6</c:v>
                </c:pt>
                <c:pt idx="5">
                  <c:v>33</c:v>
                </c:pt>
                <c:pt idx="6">
                  <c:v>35.6</c:v>
                </c:pt>
                <c:pt idx="7">
                  <c:v>32.200000000000003</c:v>
                </c:pt>
                <c:pt idx="8">
                  <c:v>28.9</c:v>
                </c:pt>
                <c:pt idx="9">
                  <c:v>31.4</c:v>
                </c:pt>
                <c:pt idx="10">
                  <c:v>32</c:v>
                </c:pt>
                <c:pt idx="11">
                  <c:v>30.2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33504"/>
        <c:axId val="39735296"/>
      </c:lineChart>
      <c:catAx>
        <c:axId val="397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735296"/>
        <c:crosses val="autoZero"/>
        <c:auto val="1"/>
        <c:lblAlgn val="ctr"/>
        <c:lblOffset val="100"/>
        <c:noMultiLvlLbl val="0"/>
      </c:catAx>
      <c:valAx>
        <c:axId val="39735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733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Hoja2!$F$9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Hoja2!$E$10:$E$14</c:f>
              <c:strCache>
                <c:ptCount val="5"/>
                <c:pt idx="0">
                  <c:v>Muy seguro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Nada Seguro</c:v>
                </c:pt>
              </c:strCache>
            </c:strRef>
          </c:cat>
          <c:val>
            <c:numRef>
              <c:f>Hoja2!$F$10:$F$14</c:f>
              <c:numCache>
                <c:formatCode>0%</c:formatCode>
                <c:ptCount val="5"/>
                <c:pt idx="0">
                  <c:v>0.04</c:v>
                </c:pt>
                <c:pt idx="1">
                  <c:v>0.18</c:v>
                </c:pt>
                <c:pt idx="2">
                  <c:v>0.4</c:v>
                </c:pt>
                <c:pt idx="3">
                  <c:v>0.23</c:v>
                </c:pt>
                <c:pt idx="4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Hoja2!$G$9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Hoja2!$E$10:$E$14</c:f>
              <c:strCache>
                <c:ptCount val="5"/>
                <c:pt idx="0">
                  <c:v>Muy seguro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Nada Seguro</c:v>
                </c:pt>
              </c:strCache>
            </c:strRef>
          </c:cat>
          <c:val>
            <c:numRef>
              <c:f>Hoja2!$G$10:$G$14</c:f>
              <c:numCache>
                <c:formatCode>0%</c:formatCode>
                <c:ptCount val="5"/>
                <c:pt idx="0">
                  <c:v>0.08</c:v>
                </c:pt>
                <c:pt idx="1">
                  <c:v>0.16</c:v>
                </c:pt>
                <c:pt idx="2">
                  <c:v>0.36</c:v>
                </c:pt>
                <c:pt idx="3">
                  <c:v>0.26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85152"/>
        <c:axId val="41986688"/>
      </c:barChart>
      <c:catAx>
        <c:axId val="41985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1986688"/>
        <c:crosses val="autoZero"/>
        <c:auto val="1"/>
        <c:lblAlgn val="ctr"/>
        <c:lblOffset val="100"/>
        <c:noMultiLvlLbl val="0"/>
      </c:catAx>
      <c:valAx>
        <c:axId val="41986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1985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2011</c:v>
          </c:tx>
          <c:invertIfNegative val="0"/>
          <c:cat>
            <c:strRef>
              <c:f>Hoja2!$E$18:$E$20</c:f>
              <c:strCache>
                <c:ptCount val="3"/>
                <c:pt idx="0">
                  <c:v>Inseguros</c:v>
                </c:pt>
                <c:pt idx="1">
                  <c:v>Ni Inseguros-seguros</c:v>
                </c:pt>
                <c:pt idx="2">
                  <c:v>Seguros </c:v>
                </c:pt>
              </c:strCache>
            </c:strRef>
          </c:cat>
          <c:val>
            <c:numRef>
              <c:f>Hoja2!$F$18:$F$20</c:f>
              <c:numCache>
                <c:formatCode>0%</c:formatCode>
                <c:ptCount val="3"/>
                <c:pt idx="0">
                  <c:v>0.13</c:v>
                </c:pt>
                <c:pt idx="1">
                  <c:v>0.35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v>2009</c:v>
          </c:tx>
          <c:invertIfNegative val="0"/>
          <c:cat>
            <c:strRef>
              <c:f>Hoja2!$E$18:$E$20</c:f>
              <c:strCache>
                <c:ptCount val="3"/>
                <c:pt idx="0">
                  <c:v>Inseguros</c:v>
                </c:pt>
                <c:pt idx="1">
                  <c:v>Ni Inseguros-seguros</c:v>
                </c:pt>
                <c:pt idx="2">
                  <c:v>Seguros </c:v>
                </c:pt>
              </c:strCache>
            </c:strRef>
          </c:cat>
          <c:val>
            <c:numRef>
              <c:f>Hoja2!$G$18:$G$20</c:f>
              <c:numCache>
                <c:formatCode>0%</c:formatCode>
                <c:ptCount val="3"/>
                <c:pt idx="0">
                  <c:v>0.17</c:v>
                </c:pt>
                <c:pt idx="1">
                  <c:v>0.34</c:v>
                </c:pt>
                <c:pt idx="2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041920"/>
        <c:axId val="43043456"/>
      </c:barChart>
      <c:catAx>
        <c:axId val="43041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3043456"/>
        <c:crosses val="autoZero"/>
        <c:auto val="1"/>
        <c:lblAlgn val="ctr"/>
        <c:lblOffset val="100"/>
        <c:noMultiLvlLbl val="0"/>
      </c:catAx>
      <c:valAx>
        <c:axId val="430434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0419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2729658792651"/>
          <c:y val="6.9919072615923006E-2"/>
          <c:w val="0.87087270341207346"/>
          <c:h val="0.6639658063575387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C000"/>
              </a:solidFill>
            </c:spPr>
          </c:dPt>
          <c:val>
            <c:numRef>
              <c:f>Hoja1!$B$276:$B$295</c:f>
              <c:numCache>
                <c:formatCode>General</c:formatCode>
                <c:ptCount val="20"/>
                <c:pt idx="0">
                  <c:v>84</c:v>
                </c:pt>
                <c:pt idx="1">
                  <c:v>66</c:v>
                </c:pt>
                <c:pt idx="3">
                  <c:v>72</c:v>
                </c:pt>
                <c:pt idx="4">
                  <c:v>68</c:v>
                </c:pt>
                <c:pt idx="6">
                  <c:v>84</c:v>
                </c:pt>
                <c:pt idx="7">
                  <c:v>68</c:v>
                </c:pt>
                <c:pt idx="9">
                  <c:v>76</c:v>
                </c:pt>
                <c:pt idx="10">
                  <c:v>60</c:v>
                </c:pt>
                <c:pt idx="12">
                  <c:v>85</c:v>
                </c:pt>
                <c:pt idx="13">
                  <c:v>75</c:v>
                </c:pt>
                <c:pt idx="15">
                  <c:v>76</c:v>
                </c:pt>
                <c:pt idx="16">
                  <c:v>54</c:v>
                </c:pt>
                <c:pt idx="18">
                  <c:v>477</c:v>
                </c:pt>
                <c:pt idx="19">
                  <c:v>391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2776832"/>
        <c:axId val="42790912"/>
        <c:axId val="0"/>
      </c:bar3DChart>
      <c:catAx>
        <c:axId val="4277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42790912"/>
        <c:crosses val="autoZero"/>
        <c:auto val="1"/>
        <c:lblAlgn val="ctr"/>
        <c:lblOffset val="100"/>
        <c:noMultiLvlLbl val="0"/>
      </c:catAx>
      <c:valAx>
        <c:axId val="4279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2776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A1D03-0E90-4E57-96B5-96AB125C6045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E37DE476-72D5-4DB9-BE66-94A7B3EFC7FA}">
      <dgm:prSet phldrT="[Texto]"/>
      <dgm:spPr/>
      <dgm:t>
        <a:bodyPr/>
        <a:lstStyle/>
        <a:p>
          <a:r>
            <a:rPr lang="es-CO" dirty="0" smtClean="0"/>
            <a:t>Buenas Prácticas y Políticas Públicas</a:t>
          </a:r>
          <a:endParaRPr lang="es-CO" dirty="0"/>
        </a:p>
      </dgm:t>
    </dgm:pt>
    <dgm:pt modelId="{B70DD819-B1D8-468A-B653-6EB911FDBA37}" type="parTrans" cxnId="{AEA54E4E-6D21-4CBB-AB81-6695FF10A082}">
      <dgm:prSet/>
      <dgm:spPr/>
      <dgm:t>
        <a:bodyPr/>
        <a:lstStyle/>
        <a:p>
          <a:endParaRPr lang="es-CO"/>
        </a:p>
      </dgm:t>
    </dgm:pt>
    <dgm:pt modelId="{F0900A33-94AF-40CA-BD52-38198C817C49}" type="sibTrans" cxnId="{AEA54E4E-6D21-4CBB-AB81-6695FF10A082}">
      <dgm:prSet/>
      <dgm:spPr/>
      <dgm:t>
        <a:bodyPr/>
        <a:lstStyle/>
        <a:p>
          <a:endParaRPr lang="es-CO"/>
        </a:p>
      </dgm:t>
    </dgm:pt>
    <dgm:pt modelId="{63CE7882-5EC7-4BCD-A504-94502476F799}">
      <dgm:prSet phldrT="[Texto]"/>
      <dgm:spPr/>
      <dgm:t>
        <a:bodyPr/>
        <a:lstStyle/>
        <a:p>
          <a:r>
            <a:rPr lang="es-CO" dirty="0" smtClean="0"/>
            <a:t>Modelo Operativo de seguridad</a:t>
          </a:r>
          <a:endParaRPr lang="es-CO" dirty="0"/>
        </a:p>
      </dgm:t>
    </dgm:pt>
    <dgm:pt modelId="{723B4D80-CA53-4852-A2A3-7B4F9F86EA6B}" type="parTrans" cxnId="{BEC483D2-C2ED-45E2-8261-2FCE70214FEA}">
      <dgm:prSet/>
      <dgm:spPr/>
      <dgm:t>
        <a:bodyPr/>
        <a:lstStyle/>
        <a:p>
          <a:endParaRPr lang="es-CO"/>
        </a:p>
      </dgm:t>
    </dgm:pt>
    <dgm:pt modelId="{2BCC5E1F-FED1-41D5-8CD2-6FC6E236AF59}" type="sibTrans" cxnId="{BEC483D2-C2ED-45E2-8261-2FCE70214FEA}">
      <dgm:prSet/>
      <dgm:spPr/>
      <dgm:t>
        <a:bodyPr/>
        <a:lstStyle/>
        <a:p>
          <a:endParaRPr lang="es-CO"/>
        </a:p>
      </dgm:t>
    </dgm:pt>
    <dgm:pt modelId="{8E76A93E-B3A7-4575-88A5-1B97295C95F8}">
      <dgm:prSet phldrT="[Texto]"/>
      <dgm:spPr/>
      <dgm:t>
        <a:bodyPr/>
        <a:lstStyle/>
        <a:p>
          <a:r>
            <a:rPr lang="es-CO" dirty="0" smtClean="0"/>
            <a:t>Micro-delitos. </a:t>
          </a:r>
          <a:endParaRPr lang="es-CO" dirty="0"/>
        </a:p>
      </dgm:t>
    </dgm:pt>
    <dgm:pt modelId="{5F81F860-1ECB-4CB4-BF7E-A977771B97CE}" type="parTrans" cxnId="{0B03E79A-F51B-4D96-9BB6-6287967B84F8}">
      <dgm:prSet/>
      <dgm:spPr/>
      <dgm:t>
        <a:bodyPr/>
        <a:lstStyle/>
        <a:p>
          <a:endParaRPr lang="es-CO"/>
        </a:p>
      </dgm:t>
    </dgm:pt>
    <dgm:pt modelId="{78CBC5F5-BB42-4EA9-A216-CA5E8D55B404}" type="sibTrans" cxnId="{0B03E79A-F51B-4D96-9BB6-6287967B84F8}">
      <dgm:prSet/>
      <dgm:spPr/>
      <dgm:t>
        <a:bodyPr/>
        <a:lstStyle/>
        <a:p>
          <a:endParaRPr lang="es-CO"/>
        </a:p>
      </dgm:t>
    </dgm:pt>
    <dgm:pt modelId="{5B9A28DD-DE7E-4420-97B8-80005E263ED9}">
      <dgm:prSet phldrT="[Texto]"/>
      <dgm:spPr/>
      <dgm:t>
        <a:bodyPr/>
        <a:lstStyle/>
        <a:p>
          <a:r>
            <a:rPr lang="es-CO" dirty="0" smtClean="0"/>
            <a:t>Retos y modalidades operativas del crimen.</a:t>
          </a:r>
          <a:endParaRPr lang="es-CO" dirty="0"/>
        </a:p>
      </dgm:t>
    </dgm:pt>
    <dgm:pt modelId="{C69820D6-1367-4044-9735-5F07BB948F1E}" type="sibTrans" cxnId="{202201EB-9E67-406A-AC67-2537A7036602}">
      <dgm:prSet/>
      <dgm:spPr/>
      <dgm:t>
        <a:bodyPr/>
        <a:lstStyle/>
        <a:p>
          <a:endParaRPr lang="es-CO"/>
        </a:p>
      </dgm:t>
    </dgm:pt>
    <dgm:pt modelId="{089D10D9-A72F-4AAE-A85E-50C341CAB197}" type="parTrans" cxnId="{202201EB-9E67-406A-AC67-2537A7036602}">
      <dgm:prSet/>
      <dgm:spPr/>
      <dgm:t>
        <a:bodyPr/>
        <a:lstStyle/>
        <a:p>
          <a:endParaRPr lang="es-CO"/>
        </a:p>
      </dgm:t>
    </dgm:pt>
    <dgm:pt modelId="{425E2D20-7794-46D3-90AF-043006FB2F2B}" type="pres">
      <dgm:prSet presAssocID="{618A1D03-0E90-4E57-96B5-96AB125C604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0708C179-D557-461F-BF55-EB508031E98A}" type="pres">
      <dgm:prSet presAssocID="{E37DE476-72D5-4DB9-BE66-94A7B3EFC7FA}" presName="composite" presStyleCnt="0"/>
      <dgm:spPr/>
      <dgm:t>
        <a:bodyPr/>
        <a:lstStyle/>
        <a:p>
          <a:endParaRPr lang="es-CO"/>
        </a:p>
      </dgm:t>
    </dgm:pt>
    <dgm:pt modelId="{AD002923-1FD9-4E5E-A41C-19A4B8522BE4}" type="pres">
      <dgm:prSet presAssocID="{E37DE476-72D5-4DB9-BE66-94A7B3EFC7F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711F93-AFAA-4C8C-9838-FCB1596592EE}" type="pres">
      <dgm:prSet presAssocID="{E37DE476-72D5-4DB9-BE66-94A7B3EFC7F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A7BC9EA-4A79-4829-AD53-E822B0BCF02E}" type="pres">
      <dgm:prSet presAssocID="{E37DE476-72D5-4DB9-BE66-94A7B3EFC7FA}" presName="BalanceSpacing" presStyleCnt="0"/>
      <dgm:spPr/>
      <dgm:t>
        <a:bodyPr/>
        <a:lstStyle/>
        <a:p>
          <a:endParaRPr lang="es-CO"/>
        </a:p>
      </dgm:t>
    </dgm:pt>
    <dgm:pt modelId="{EF3D8C98-0EA0-4585-B87D-16E5673C37BE}" type="pres">
      <dgm:prSet presAssocID="{E37DE476-72D5-4DB9-BE66-94A7B3EFC7FA}" presName="BalanceSpacing1" presStyleCnt="0"/>
      <dgm:spPr/>
      <dgm:t>
        <a:bodyPr/>
        <a:lstStyle/>
        <a:p>
          <a:endParaRPr lang="es-CO"/>
        </a:p>
      </dgm:t>
    </dgm:pt>
    <dgm:pt modelId="{541A794A-09A7-42EE-8FAB-E4FB55CF295E}" type="pres">
      <dgm:prSet presAssocID="{F0900A33-94AF-40CA-BD52-38198C817C49}" presName="Accent1Text" presStyleLbl="node1" presStyleIdx="1" presStyleCnt="6"/>
      <dgm:spPr/>
      <dgm:t>
        <a:bodyPr/>
        <a:lstStyle/>
        <a:p>
          <a:endParaRPr lang="es-CO"/>
        </a:p>
      </dgm:t>
    </dgm:pt>
    <dgm:pt modelId="{012EFE68-3E7A-40D0-BCE7-6798A81E5E31}" type="pres">
      <dgm:prSet presAssocID="{F0900A33-94AF-40CA-BD52-38198C817C49}" presName="spaceBetweenRectangles" presStyleCnt="0"/>
      <dgm:spPr/>
      <dgm:t>
        <a:bodyPr/>
        <a:lstStyle/>
        <a:p>
          <a:endParaRPr lang="es-CO"/>
        </a:p>
      </dgm:t>
    </dgm:pt>
    <dgm:pt modelId="{591DCE22-2A31-4663-8A7E-0173C0889FB2}" type="pres">
      <dgm:prSet presAssocID="{63CE7882-5EC7-4BCD-A504-94502476F799}" presName="composite" presStyleCnt="0"/>
      <dgm:spPr/>
      <dgm:t>
        <a:bodyPr/>
        <a:lstStyle/>
        <a:p>
          <a:endParaRPr lang="es-CO"/>
        </a:p>
      </dgm:t>
    </dgm:pt>
    <dgm:pt modelId="{97EC03D8-6C1F-425F-94BB-A58C1072086D}" type="pres">
      <dgm:prSet presAssocID="{63CE7882-5EC7-4BCD-A504-94502476F79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2E903D3-6FAA-45E2-A781-B300BD52480D}" type="pres">
      <dgm:prSet presAssocID="{63CE7882-5EC7-4BCD-A504-94502476F79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2C74C08-5863-44EF-A04B-AA6ED617A0A2}" type="pres">
      <dgm:prSet presAssocID="{63CE7882-5EC7-4BCD-A504-94502476F799}" presName="BalanceSpacing" presStyleCnt="0"/>
      <dgm:spPr/>
      <dgm:t>
        <a:bodyPr/>
        <a:lstStyle/>
        <a:p>
          <a:endParaRPr lang="es-CO"/>
        </a:p>
      </dgm:t>
    </dgm:pt>
    <dgm:pt modelId="{1388BB9F-A225-4444-839E-FFA1DE2F1B0B}" type="pres">
      <dgm:prSet presAssocID="{63CE7882-5EC7-4BCD-A504-94502476F799}" presName="BalanceSpacing1" presStyleCnt="0"/>
      <dgm:spPr/>
      <dgm:t>
        <a:bodyPr/>
        <a:lstStyle/>
        <a:p>
          <a:endParaRPr lang="es-CO"/>
        </a:p>
      </dgm:t>
    </dgm:pt>
    <dgm:pt modelId="{A42FA5AE-428E-4B6D-A58F-5CB5AF0B37CA}" type="pres">
      <dgm:prSet presAssocID="{2BCC5E1F-FED1-41D5-8CD2-6FC6E236AF59}" presName="Accent1Text" presStyleLbl="node1" presStyleIdx="3" presStyleCnt="6"/>
      <dgm:spPr/>
      <dgm:t>
        <a:bodyPr/>
        <a:lstStyle/>
        <a:p>
          <a:endParaRPr lang="es-CO"/>
        </a:p>
      </dgm:t>
    </dgm:pt>
    <dgm:pt modelId="{A02AFE37-A583-4A32-A499-2CEE0E1C4FDB}" type="pres">
      <dgm:prSet presAssocID="{2BCC5E1F-FED1-41D5-8CD2-6FC6E236AF59}" presName="spaceBetweenRectangles" presStyleCnt="0"/>
      <dgm:spPr/>
      <dgm:t>
        <a:bodyPr/>
        <a:lstStyle/>
        <a:p>
          <a:endParaRPr lang="es-CO"/>
        </a:p>
      </dgm:t>
    </dgm:pt>
    <dgm:pt modelId="{DA47E030-EDFB-4559-8B3A-727E2AE4E592}" type="pres">
      <dgm:prSet presAssocID="{8E76A93E-B3A7-4575-88A5-1B97295C95F8}" presName="composite" presStyleCnt="0"/>
      <dgm:spPr/>
      <dgm:t>
        <a:bodyPr/>
        <a:lstStyle/>
        <a:p>
          <a:endParaRPr lang="es-CO"/>
        </a:p>
      </dgm:t>
    </dgm:pt>
    <dgm:pt modelId="{E88DC385-E63B-4AD8-9CCC-EBD528F1BA17}" type="pres">
      <dgm:prSet presAssocID="{8E76A93E-B3A7-4575-88A5-1B97295C95F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A1B19F-B56C-4481-B72E-B2C8416F20A0}" type="pres">
      <dgm:prSet presAssocID="{8E76A93E-B3A7-4575-88A5-1B97295C95F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DDE01B-68DF-401D-8F6F-4E17C413F417}" type="pres">
      <dgm:prSet presAssocID="{8E76A93E-B3A7-4575-88A5-1B97295C95F8}" presName="BalanceSpacing" presStyleCnt="0"/>
      <dgm:spPr/>
      <dgm:t>
        <a:bodyPr/>
        <a:lstStyle/>
        <a:p>
          <a:endParaRPr lang="es-CO"/>
        </a:p>
      </dgm:t>
    </dgm:pt>
    <dgm:pt modelId="{32C31C1B-CFC4-4F35-B23E-801BFF0C9E29}" type="pres">
      <dgm:prSet presAssocID="{8E76A93E-B3A7-4575-88A5-1B97295C95F8}" presName="BalanceSpacing1" presStyleCnt="0"/>
      <dgm:spPr/>
      <dgm:t>
        <a:bodyPr/>
        <a:lstStyle/>
        <a:p>
          <a:endParaRPr lang="es-CO"/>
        </a:p>
      </dgm:t>
    </dgm:pt>
    <dgm:pt modelId="{42F7F668-FAB7-4EDD-934A-B743F8C57D2F}" type="pres">
      <dgm:prSet presAssocID="{78CBC5F5-BB42-4EA9-A216-CA5E8D55B404}" presName="Accent1Text" presStyleLbl="node1" presStyleIdx="5" presStyleCnt="6"/>
      <dgm:spPr/>
      <dgm:t>
        <a:bodyPr/>
        <a:lstStyle/>
        <a:p>
          <a:endParaRPr lang="es-CO"/>
        </a:p>
      </dgm:t>
    </dgm:pt>
  </dgm:ptLst>
  <dgm:cxnLst>
    <dgm:cxn modelId="{FC778021-7A55-42CD-AC75-A1006B7B2A6C}" type="presOf" srcId="{8E76A93E-B3A7-4575-88A5-1B97295C95F8}" destId="{E88DC385-E63B-4AD8-9CCC-EBD528F1BA17}" srcOrd="0" destOrd="0" presId="urn:microsoft.com/office/officeart/2008/layout/AlternatingHexagons"/>
    <dgm:cxn modelId="{0B03E79A-F51B-4D96-9BB6-6287967B84F8}" srcId="{618A1D03-0E90-4E57-96B5-96AB125C6045}" destId="{8E76A93E-B3A7-4575-88A5-1B97295C95F8}" srcOrd="2" destOrd="0" parTransId="{5F81F860-1ECB-4CB4-BF7E-A977771B97CE}" sibTransId="{78CBC5F5-BB42-4EA9-A216-CA5E8D55B404}"/>
    <dgm:cxn modelId="{6D9C2BA8-26AD-49E8-BD91-1D8E4B4D5B1C}" type="presOf" srcId="{E37DE476-72D5-4DB9-BE66-94A7B3EFC7FA}" destId="{AD002923-1FD9-4E5E-A41C-19A4B8522BE4}" srcOrd="0" destOrd="0" presId="urn:microsoft.com/office/officeart/2008/layout/AlternatingHexagons"/>
    <dgm:cxn modelId="{AEA54E4E-6D21-4CBB-AB81-6695FF10A082}" srcId="{618A1D03-0E90-4E57-96B5-96AB125C6045}" destId="{E37DE476-72D5-4DB9-BE66-94A7B3EFC7FA}" srcOrd="0" destOrd="0" parTransId="{B70DD819-B1D8-468A-B653-6EB911FDBA37}" sibTransId="{F0900A33-94AF-40CA-BD52-38198C817C49}"/>
    <dgm:cxn modelId="{EFCFA37F-49C2-4CB1-BADD-110140C7A273}" type="presOf" srcId="{618A1D03-0E90-4E57-96B5-96AB125C6045}" destId="{425E2D20-7794-46D3-90AF-043006FB2F2B}" srcOrd="0" destOrd="0" presId="urn:microsoft.com/office/officeart/2008/layout/AlternatingHexagons"/>
    <dgm:cxn modelId="{949259E5-04FA-4478-8B21-2E3587809D5B}" type="presOf" srcId="{63CE7882-5EC7-4BCD-A504-94502476F799}" destId="{97EC03D8-6C1F-425F-94BB-A58C1072086D}" srcOrd="0" destOrd="0" presId="urn:microsoft.com/office/officeart/2008/layout/AlternatingHexagons"/>
    <dgm:cxn modelId="{30DCE975-7B1C-458F-822B-1C5E5B11A342}" type="presOf" srcId="{5B9A28DD-DE7E-4420-97B8-80005E263ED9}" destId="{E2E903D3-6FAA-45E2-A781-B300BD52480D}" srcOrd="0" destOrd="0" presId="urn:microsoft.com/office/officeart/2008/layout/AlternatingHexagons"/>
    <dgm:cxn modelId="{93F0938E-DE50-4817-B049-D2ABDBA4BA1C}" type="presOf" srcId="{2BCC5E1F-FED1-41D5-8CD2-6FC6E236AF59}" destId="{A42FA5AE-428E-4B6D-A58F-5CB5AF0B37CA}" srcOrd="0" destOrd="0" presId="urn:microsoft.com/office/officeart/2008/layout/AlternatingHexagons"/>
    <dgm:cxn modelId="{64FA223F-B11C-4E95-906A-8E63BE4DC8D4}" type="presOf" srcId="{78CBC5F5-BB42-4EA9-A216-CA5E8D55B404}" destId="{42F7F668-FAB7-4EDD-934A-B743F8C57D2F}" srcOrd="0" destOrd="0" presId="urn:microsoft.com/office/officeart/2008/layout/AlternatingHexagons"/>
    <dgm:cxn modelId="{202201EB-9E67-406A-AC67-2537A7036602}" srcId="{63CE7882-5EC7-4BCD-A504-94502476F799}" destId="{5B9A28DD-DE7E-4420-97B8-80005E263ED9}" srcOrd="0" destOrd="0" parTransId="{089D10D9-A72F-4AAE-A85E-50C341CAB197}" sibTransId="{C69820D6-1367-4044-9735-5F07BB948F1E}"/>
    <dgm:cxn modelId="{BEC483D2-C2ED-45E2-8261-2FCE70214FEA}" srcId="{618A1D03-0E90-4E57-96B5-96AB125C6045}" destId="{63CE7882-5EC7-4BCD-A504-94502476F799}" srcOrd="1" destOrd="0" parTransId="{723B4D80-CA53-4852-A2A3-7B4F9F86EA6B}" sibTransId="{2BCC5E1F-FED1-41D5-8CD2-6FC6E236AF59}"/>
    <dgm:cxn modelId="{838AB26C-1074-4052-8186-FC0D731F30E2}" type="presOf" srcId="{F0900A33-94AF-40CA-BD52-38198C817C49}" destId="{541A794A-09A7-42EE-8FAB-E4FB55CF295E}" srcOrd="0" destOrd="0" presId="urn:microsoft.com/office/officeart/2008/layout/AlternatingHexagons"/>
    <dgm:cxn modelId="{103C1A30-BBB6-4E9B-8B0B-1E1239345C35}" type="presParOf" srcId="{425E2D20-7794-46D3-90AF-043006FB2F2B}" destId="{0708C179-D557-461F-BF55-EB508031E98A}" srcOrd="0" destOrd="0" presId="urn:microsoft.com/office/officeart/2008/layout/AlternatingHexagons"/>
    <dgm:cxn modelId="{14743EEA-8DC3-4DC1-B245-B17B3EBA8BED}" type="presParOf" srcId="{0708C179-D557-461F-BF55-EB508031E98A}" destId="{AD002923-1FD9-4E5E-A41C-19A4B8522BE4}" srcOrd="0" destOrd="0" presId="urn:microsoft.com/office/officeart/2008/layout/AlternatingHexagons"/>
    <dgm:cxn modelId="{098DD6CD-713B-4862-AF91-34FC670940BE}" type="presParOf" srcId="{0708C179-D557-461F-BF55-EB508031E98A}" destId="{CD711F93-AFAA-4C8C-9838-FCB1596592EE}" srcOrd="1" destOrd="0" presId="urn:microsoft.com/office/officeart/2008/layout/AlternatingHexagons"/>
    <dgm:cxn modelId="{04098BB4-CDB1-45D8-9C06-7423E23E5483}" type="presParOf" srcId="{0708C179-D557-461F-BF55-EB508031E98A}" destId="{EA7BC9EA-4A79-4829-AD53-E822B0BCF02E}" srcOrd="2" destOrd="0" presId="urn:microsoft.com/office/officeart/2008/layout/AlternatingHexagons"/>
    <dgm:cxn modelId="{F139C11A-C343-4EDE-962E-2D1D06BA1852}" type="presParOf" srcId="{0708C179-D557-461F-BF55-EB508031E98A}" destId="{EF3D8C98-0EA0-4585-B87D-16E5673C37BE}" srcOrd="3" destOrd="0" presId="urn:microsoft.com/office/officeart/2008/layout/AlternatingHexagons"/>
    <dgm:cxn modelId="{AA82195E-95CF-4789-B85A-EAB011A6720A}" type="presParOf" srcId="{0708C179-D557-461F-BF55-EB508031E98A}" destId="{541A794A-09A7-42EE-8FAB-E4FB55CF295E}" srcOrd="4" destOrd="0" presId="urn:microsoft.com/office/officeart/2008/layout/AlternatingHexagons"/>
    <dgm:cxn modelId="{0EA68C1E-B9F5-4BF0-AD71-6C04CE30D39C}" type="presParOf" srcId="{425E2D20-7794-46D3-90AF-043006FB2F2B}" destId="{012EFE68-3E7A-40D0-BCE7-6798A81E5E31}" srcOrd="1" destOrd="0" presId="urn:microsoft.com/office/officeart/2008/layout/AlternatingHexagons"/>
    <dgm:cxn modelId="{ABA75899-B80A-454D-843D-D973B21781E4}" type="presParOf" srcId="{425E2D20-7794-46D3-90AF-043006FB2F2B}" destId="{591DCE22-2A31-4663-8A7E-0173C0889FB2}" srcOrd="2" destOrd="0" presId="urn:microsoft.com/office/officeart/2008/layout/AlternatingHexagons"/>
    <dgm:cxn modelId="{D682D58F-B8CB-4155-A04A-AE4161D2F851}" type="presParOf" srcId="{591DCE22-2A31-4663-8A7E-0173C0889FB2}" destId="{97EC03D8-6C1F-425F-94BB-A58C1072086D}" srcOrd="0" destOrd="0" presId="urn:microsoft.com/office/officeart/2008/layout/AlternatingHexagons"/>
    <dgm:cxn modelId="{71D4A97A-5F6D-4907-A830-2D92BECF3530}" type="presParOf" srcId="{591DCE22-2A31-4663-8A7E-0173C0889FB2}" destId="{E2E903D3-6FAA-45E2-A781-B300BD52480D}" srcOrd="1" destOrd="0" presId="urn:microsoft.com/office/officeart/2008/layout/AlternatingHexagons"/>
    <dgm:cxn modelId="{6797A6E8-6A6F-4FC8-8DC6-D3E82E07E36B}" type="presParOf" srcId="{591DCE22-2A31-4663-8A7E-0173C0889FB2}" destId="{32C74C08-5863-44EF-A04B-AA6ED617A0A2}" srcOrd="2" destOrd="0" presId="urn:microsoft.com/office/officeart/2008/layout/AlternatingHexagons"/>
    <dgm:cxn modelId="{A608A79A-3593-42CD-9CE0-CF5D0A6CDFE5}" type="presParOf" srcId="{591DCE22-2A31-4663-8A7E-0173C0889FB2}" destId="{1388BB9F-A225-4444-839E-FFA1DE2F1B0B}" srcOrd="3" destOrd="0" presId="urn:microsoft.com/office/officeart/2008/layout/AlternatingHexagons"/>
    <dgm:cxn modelId="{97221D18-2F15-486A-B851-1CBF4B361E3A}" type="presParOf" srcId="{591DCE22-2A31-4663-8A7E-0173C0889FB2}" destId="{A42FA5AE-428E-4B6D-A58F-5CB5AF0B37CA}" srcOrd="4" destOrd="0" presId="urn:microsoft.com/office/officeart/2008/layout/AlternatingHexagons"/>
    <dgm:cxn modelId="{9AAD87B9-E6C6-47A9-98F2-B1EADD7AABEB}" type="presParOf" srcId="{425E2D20-7794-46D3-90AF-043006FB2F2B}" destId="{A02AFE37-A583-4A32-A499-2CEE0E1C4FDB}" srcOrd="3" destOrd="0" presId="urn:microsoft.com/office/officeart/2008/layout/AlternatingHexagons"/>
    <dgm:cxn modelId="{0B453B92-EBEC-431A-912B-536FEDF7F5DF}" type="presParOf" srcId="{425E2D20-7794-46D3-90AF-043006FB2F2B}" destId="{DA47E030-EDFB-4559-8B3A-727E2AE4E592}" srcOrd="4" destOrd="0" presId="urn:microsoft.com/office/officeart/2008/layout/AlternatingHexagons"/>
    <dgm:cxn modelId="{5E43344A-7086-4874-B2B7-23C7EF651085}" type="presParOf" srcId="{DA47E030-EDFB-4559-8B3A-727E2AE4E592}" destId="{E88DC385-E63B-4AD8-9CCC-EBD528F1BA17}" srcOrd="0" destOrd="0" presId="urn:microsoft.com/office/officeart/2008/layout/AlternatingHexagons"/>
    <dgm:cxn modelId="{F94DE285-19E6-4121-BF3B-A9D7D1D6F15B}" type="presParOf" srcId="{DA47E030-EDFB-4559-8B3A-727E2AE4E592}" destId="{CDA1B19F-B56C-4481-B72E-B2C8416F20A0}" srcOrd="1" destOrd="0" presId="urn:microsoft.com/office/officeart/2008/layout/AlternatingHexagons"/>
    <dgm:cxn modelId="{C5DCB26B-D41C-4351-868E-D45446323F9B}" type="presParOf" srcId="{DA47E030-EDFB-4559-8B3A-727E2AE4E592}" destId="{F2DDE01B-68DF-401D-8F6F-4E17C413F417}" srcOrd="2" destOrd="0" presId="urn:microsoft.com/office/officeart/2008/layout/AlternatingHexagons"/>
    <dgm:cxn modelId="{64F3F5BA-E336-41B6-872E-DDF2E8C44FDE}" type="presParOf" srcId="{DA47E030-EDFB-4559-8B3A-727E2AE4E592}" destId="{32C31C1B-CFC4-4F35-B23E-801BFF0C9E29}" srcOrd="3" destOrd="0" presId="urn:microsoft.com/office/officeart/2008/layout/AlternatingHexagons"/>
    <dgm:cxn modelId="{B9C4AE53-C8FF-4B70-89DF-FBAD86125827}" type="presParOf" srcId="{DA47E030-EDFB-4559-8B3A-727E2AE4E592}" destId="{42F7F668-FAB7-4EDD-934A-B743F8C57D2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2BD6C1-E73F-4D7F-AFA2-06CA78F881C8}" type="doc">
      <dgm:prSet loTypeId="urn:microsoft.com/office/officeart/2005/8/layout/lProcess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7C96911-1743-46A0-A2DF-C9151E873E32}">
      <dgm:prSet custT="1"/>
      <dgm:spPr/>
      <dgm:t>
        <a:bodyPr/>
        <a:lstStyle/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r>
            <a:rPr lang="es-CO" sz="2000" dirty="0" smtClean="0"/>
            <a:t>Bogotá ha podido hacer una gestión más ordenada en seguridad ciudadana, gracias a que ahora cuenta con mecanismos de seguimiento al comportamiento del delito. </a:t>
          </a:r>
        </a:p>
      </dgm:t>
    </dgm:pt>
    <dgm:pt modelId="{8E5E402C-E042-4BE0-8574-6915631D2717}" type="parTrans" cxnId="{E93E5F2F-954D-4073-9762-73656D7E59BB}">
      <dgm:prSet/>
      <dgm:spPr/>
      <dgm:t>
        <a:bodyPr/>
        <a:lstStyle/>
        <a:p>
          <a:endParaRPr lang="es-CO"/>
        </a:p>
      </dgm:t>
    </dgm:pt>
    <dgm:pt modelId="{AFE15CD6-FA84-4D63-BDAA-58C918DCE545}" type="sibTrans" cxnId="{E93E5F2F-954D-4073-9762-73656D7E59BB}">
      <dgm:prSet/>
      <dgm:spPr/>
      <dgm:t>
        <a:bodyPr/>
        <a:lstStyle/>
        <a:p>
          <a:endParaRPr lang="es-CO"/>
        </a:p>
      </dgm:t>
    </dgm:pt>
    <dgm:pt modelId="{29D410AE-A4C8-4AC5-944F-7D9720BBC16B}">
      <dgm:prSet custT="1"/>
      <dgm:spPr/>
      <dgm:t>
        <a:bodyPr/>
        <a:lstStyle/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endParaRPr lang="es-CO" sz="2000" dirty="0" smtClean="0"/>
        </a:p>
        <a:p>
          <a:r>
            <a:rPr lang="es-CO" sz="2000" dirty="0" smtClean="0"/>
            <a:t>También tienen la manera de hacer seguimiento al cumplimiento de metas concretas de reducción de tasas de delitos, que empezaron a aparecer en los planes locales de desarrollo. </a:t>
          </a:r>
        </a:p>
      </dgm:t>
    </dgm:pt>
    <dgm:pt modelId="{D261A326-3065-488E-A8FC-C485D7A74E45}" type="parTrans" cxnId="{4B6183F3-5551-4F94-AF67-0B0AECCE7EEF}">
      <dgm:prSet/>
      <dgm:spPr/>
      <dgm:t>
        <a:bodyPr/>
        <a:lstStyle/>
        <a:p>
          <a:endParaRPr lang="es-CO"/>
        </a:p>
      </dgm:t>
    </dgm:pt>
    <dgm:pt modelId="{C2541988-68D5-4A5F-BE1A-0AB7569CC398}" type="sibTrans" cxnId="{4B6183F3-5551-4F94-AF67-0B0AECCE7EEF}">
      <dgm:prSet/>
      <dgm:spPr/>
      <dgm:t>
        <a:bodyPr/>
        <a:lstStyle/>
        <a:p>
          <a:endParaRPr lang="es-CO"/>
        </a:p>
      </dgm:t>
    </dgm:pt>
    <dgm:pt modelId="{54BEB636-CD87-4649-853A-1CCF944D25DF}">
      <dgm:prSet custT="1"/>
      <dgm:spPr/>
      <dgm:t>
        <a:bodyPr/>
        <a:lstStyle/>
        <a:p>
          <a:endParaRPr lang="es-CO" sz="2000" dirty="0" smtClean="0"/>
        </a:p>
        <a:p>
          <a:r>
            <a:rPr lang="es-CO" sz="2000" dirty="0" smtClean="0"/>
            <a:t>Además se ha apoyado y promovido investigaciones y análisis sobre temas de seguridad ciudadana. </a:t>
          </a:r>
          <a:endParaRPr lang="es-CO" sz="2000" dirty="0"/>
        </a:p>
      </dgm:t>
    </dgm:pt>
    <dgm:pt modelId="{EAE35D05-FE38-4713-B058-56199A5BEFA8}" type="parTrans" cxnId="{528CABFC-67BD-4353-BA59-8B156491B470}">
      <dgm:prSet/>
      <dgm:spPr/>
      <dgm:t>
        <a:bodyPr/>
        <a:lstStyle/>
        <a:p>
          <a:endParaRPr lang="es-CO"/>
        </a:p>
      </dgm:t>
    </dgm:pt>
    <dgm:pt modelId="{E0DC6E62-EEE3-41A2-ACF4-EBCF8C56E6BE}" type="sibTrans" cxnId="{528CABFC-67BD-4353-BA59-8B156491B470}">
      <dgm:prSet/>
      <dgm:spPr/>
      <dgm:t>
        <a:bodyPr/>
        <a:lstStyle/>
        <a:p>
          <a:endParaRPr lang="es-CO"/>
        </a:p>
      </dgm:t>
    </dgm:pt>
    <dgm:pt modelId="{081D6576-B128-4269-ADBA-02FFF9B7ACA5}" type="pres">
      <dgm:prSet presAssocID="{982BD6C1-E73F-4D7F-AFA2-06CA78F881C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0C3AF21-9479-4A39-9948-59D1AD61A816}" type="pres">
      <dgm:prSet presAssocID="{07C96911-1743-46A0-A2DF-C9151E873E32}" presName="compNode" presStyleCnt="0"/>
      <dgm:spPr/>
    </dgm:pt>
    <dgm:pt modelId="{1E246417-8F29-410D-B096-E1DC26224D16}" type="pres">
      <dgm:prSet presAssocID="{07C96911-1743-46A0-A2DF-C9151E873E32}" presName="aNode" presStyleLbl="bgShp" presStyleIdx="0" presStyleCnt="3"/>
      <dgm:spPr/>
      <dgm:t>
        <a:bodyPr/>
        <a:lstStyle/>
        <a:p>
          <a:endParaRPr lang="es-CO"/>
        </a:p>
      </dgm:t>
    </dgm:pt>
    <dgm:pt modelId="{5D4630B7-0F3A-49EB-91E9-9F7BF78AD48A}" type="pres">
      <dgm:prSet presAssocID="{07C96911-1743-46A0-A2DF-C9151E873E32}" presName="textNode" presStyleLbl="bgShp" presStyleIdx="0" presStyleCnt="3"/>
      <dgm:spPr/>
      <dgm:t>
        <a:bodyPr/>
        <a:lstStyle/>
        <a:p>
          <a:endParaRPr lang="es-CO"/>
        </a:p>
      </dgm:t>
    </dgm:pt>
    <dgm:pt modelId="{1BBACA87-1CF9-4AC0-A6AA-ED2E96A16CB2}" type="pres">
      <dgm:prSet presAssocID="{07C96911-1743-46A0-A2DF-C9151E873E32}" presName="compChildNode" presStyleCnt="0"/>
      <dgm:spPr/>
    </dgm:pt>
    <dgm:pt modelId="{2B354A05-A095-48D9-8276-89FAEFD41C94}" type="pres">
      <dgm:prSet presAssocID="{07C96911-1743-46A0-A2DF-C9151E873E32}" presName="theInnerList" presStyleCnt="0"/>
      <dgm:spPr/>
    </dgm:pt>
    <dgm:pt modelId="{DBDAF9AA-F4E4-47D3-AC8C-3ECFE99DC06D}" type="pres">
      <dgm:prSet presAssocID="{07C96911-1743-46A0-A2DF-C9151E873E32}" presName="aSpace" presStyleCnt="0"/>
      <dgm:spPr/>
    </dgm:pt>
    <dgm:pt modelId="{0D5B34A3-E3B0-4111-981C-465C874D855E}" type="pres">
      <dgm:prSet presAssocID="{29D410AE-A4C8-4AC5-944F-7D9720BBC16B}" presName="compNode" presStyleCnt="0"/>
      <dgm:spPr/>
    </dgm:pt>
    <dgm:pt modelId="{2AA8771F-A584-44B1-A52F-24E4974349C3}" type="pres">
      <dgm:prSet presAssocID="{29D410AE-A4C8-4AC5-944F-7D9720BBC16B}" presName="aNode" presStyleLbl="bgShp" presStyleIdx="1" presStyleCnt="3"/>
      <dgm:spPr/>
      <dgm:t>
        <a:bodyPr/>
        <a:lstStyle/>
        <a:p>
          <a:endParaRPr lang="es-CO"/>
        </a:p>
      </dgm:t>
    </dgm:pt>
    <dgm:pt modelId="{71F888A2-4F84-4D8E-9AC6-1F2A08920880}" type="pres">
      <dgm:prSet presAssocID="{29D410AE-A4C8-4AC5-944F-7D9720BBC16B}" presName="textNode" presStyleLbl="bgShp" presStyleIdx="1" presStyleCnt="3"/>
      <dgm:spPr/>
      <dgm:t>
        <a:bodyPr/>
        <a:lstStyle/>
        <a:p>
          <a:endParaRPr lang="es-CO"/>
        </a:p>
      </dgm:t>
    </dgm:pt>
    <dgm:pt modelId="{BFD7CDA6-EB7D-4735-B293-53970327E069}" type="pres">
      <dgm:prSet presAssocID="{29D410AE-A4C8-4AC5-944F-7D9720BBC16B}" presName="compChildNode" presStyleCnt="0"/>
      <dgm:spPr/>
    </dgm:pt>
    <dgm:pt modelId="{7E5440D9-064E-47C0-9F28-905BC3F2E01F}" type="pres">
      <dgm:prSet presAssocID="{29D410AE-A4C8-4AC5-944F-7D9720BBC16B}" presName="theInnerList" presStyleCnt="0"/>
      <dgm:spPr/>
    </dgm:pt>
    <dgm:pt modelId="{6DAAEF4F-C3C8-4D33-B4C9-A3F208F60194}" type="pres">
      <dgm:prSet presAssocID="{29D410AE-A4C8-4AC5-944F-7D9720BBC16B}" presName="aSpace" presStyleCnt="0"/>
      <dgm:spPr/>
    </dgm:pt>
    <dgm:pt modelId="{2C377EC1-58AD-4BD0-A26F-1E29D9A83A6F}" type="pres">
      <dgm:prSet presAssocID="{54BEB636-CD87-4649-853A-1CCF944D25DF}" presName="compNode" presStyleCnt="0"/>
      <dgm:spPr/>
    </dgm:pt>
    <dgm:pt modelId="{27B9D7D5-9DAC-4213-A975-7D1DE1530149}" type="pres">
      <dgm:prSet presAssocID="{54BEB636-CD87-4649-853A-1CCF944D25DF}" presName="aNode" presStyleLbl="bgShp" presStyleIdx="2" presStyleCnt="3"/>
      <dgm:spPr/>
      <dgm:t>
        <a:bodyPr/>
        <a:lstStyle/>
        <a:p>
          <a:endParaRPr lang="es-CO"/>
        </a:p>
      </dgm:t>
    </dgm:pt>
    <dgm:pt modelId="{DFAB154D-986A-4C15-8610-BE0760EAFAE9}" type="pres">
      <dgm:prSet presAssocID="{54BEB636-CD87-4649-853A-1CCF944D25DF}" presName="textNode" presStyleLbl="bgShp" presStyleIdx="2" presStyleCnt="3"/>
      <dgm:spPr/>
      <dgm:t>
        <a:bodyPr/>
        <a:lstStyle/>
        <a:p>
          <a:endParaRPr lang="es-CO"/>
        </a:p>
      </dgm:t>
    </dgm:pt>
    <dgm:pt modelId="{748CA4EA-8738-41CD-9D31-4344261186CC}" type="pres">
      <dgm:prSet presAssocID="{54BEB636-CD87-4649-853A-1CCF944D25DF}" presName="compChildNode" presStyleCnt="0"/>
      <dgm:spPr/>
    </dgm:pt>
    <dgm:pt modelId="{12E366D2-6706-489B-AE03-D6EC2C06CBBE}" type="pres">
      <dgm:prSet presAssocID="{54BEB636-CD87-4649-853A-1CCF944D25DF}" presName="theInnerList" presStyleCnt="0"/>
      <dgm:spPr/>
    </dgm:pt>
  </dgm:ptLst>
  <dgm:cxnLst>
    <dgm:cxn modelId="{E93E5F2F-954D-4073-9762-73656D7E59BB}" srcId="{982BD6C1-E73F-4D7F-AFA2-06CA78F881C8}" destId="{07C96911-1743-46A0-A2DF-C9151E873E32}" srcOrd="0" destOrd="0" parTransId="{8E5E402C-E042-4BE0-8574-6915631D2717}" sibTransId="{AFE15CD6-FA84-4D63-BDAA-58C918DCE545}"/>
    <dgm:cxn modelId="{686700AF-13DA-4A1A-A931-A4C26765A5DF}" type="presOf" srcId="{29D410AE-A4C8-4AC5-944F-7D9720BBC16B}" destId="{71F888A2-4F84-4D8E-9AC6-1F2A08920880}" srcOrd="1" destOrd="0" presId="urn:microsoft.com/office/officeart/2005/8/layout/lProcess2"/>
    <dgm:cxn modelId="{CA2E30D0-17BA-43B9-AF75-8C1A9A38DCE9}" type="presOf" srcId="{982BD6C1-E73F-4D7F-AFA2-06CA78F881C8}" destId="{081D6576-B128-4269-ADBA-02FFF9B7ACA5}" srcOrd="0" destOrd="0" presId="urn:microsoft.com/office/officeart/2005/8/layout/lProcess2"/>
    <dgm:cxn modelId="{8B56010D-D231-4154-8F20-ED7203AA68BB}" type="presOf" srcId="{07C96911-1743-46A0-A2DF-C9151E873E32}" destId="{5D4630B7-0F3A-49EB-91E9-9F7BF78AD48A}" srcOrd="1" destOrd="0" presId="urn:microsoft.com/office/officeart/2005/8/layout/lProcess2"/>
    <dgm:cxn modelId="{4B6183F3-5551-4F94-AF67-0B0AECCE7EEF}" srcId="{982BD6C1-E73F-4D7F-AFA2-06CA78F881C8}" destId="{29D410AE-A4C8-4AC5-944F-7D9720BBC16B}" srcOrd="1" destOrd="0" parTransId="{D261A326-3065-488E-A8FC-C485D7A74E45}" sibTransId="{C2541988-68D5-4A5F-BE1A-0AB7569CC398}"/>
    <dgm:cxn modelId="{528CABFC-67BD-4353-BA59-8B156491B470}" srcId="{982BD6C1-E73F-4D7F-AFA2-06CA78F881C8}" destId="{54BEB636-CD87-4649-853A-1CCF944D25DF}" srcOrd="2" destOrd="0" parTransId="{EAE35D05-FE38-4713-B058-56199A5BEFA8}" sibTransId="{E0DC6E62-EEE3-41A2-ACF4-EBCF8C56E6BE}"/>
    <dgm:cxn modelId="{704A7E96-2985-4853-80E7-91BE845FFE65}" type="presOf" srcId="{07C96911-1743-46A0-A2DF-C9151E873E32}" destId="{1E246417-8F29-410D-B096-E1DC26224D16}" srcOrd="0" destOrd="0" presId="urn:microsoft.com/office/officeart/2005/8/layout/lProcess2"/>
    <dgm:cxn modelId="{D3FBA83E-AA41-417F-B54D-2A121CCA679A}" type="presOf" srcId="{54BEB636-CD87-4649-853A-1CCF944D25DF}" destId="{27B9D7D5-9DAC-4213-A975-7D1DE1530149}" srcOrd="0" destOrd="0" presId="urn:microsoft.com/office/officeart/2005/8/layout/lProcess2"/>
    <dgm:cxn modelId="{FB5683EE-4D74-428C-9578-36D6872C9B20}" type="presOf" srcId="{54BEB636-CD87-4649-853A-1CCF944D25DF}" destId="{DFAB154D-986A-4C15-8610-BE0760EAFAE9}" srcOrd="1" destOrd="0" presId="urn:microsoft.com/office/officeart/2005/8/layout/lProcess2"/>
    <dgm:cxn modelId="{65426287-1A2B-4CF0-97DB-DECBB039ED13}" type="presOf" srcId="{29D410AE-A4C8-4AC5-944F-7D9720BBC16B}" destId="{2AA8771F-A584-44B1-A52F-24E4974349C3}" srcOrd="0" destOrd="0" presId="urn:microsoft.com/office/officeart/2005/8/layout/lProcess2"/>
    <dgm:cxn modelId="{D43CCB9D-3070-489C-A0FC-31F57EAF3FB4}" type="presParOf" srcId="{081D6576-B128-4269-ADBA-02FFF9B7ACA5}" destId="{A0C3AF21-9479-4A39-9948-59D1AD61A816}" srcOrd="0" destOrd="0" presId="urn:microsoft.com/office/officeart/2005/8/layout/lProcess2"/>
    <dgm:cxn modelId="{911838B1-96FC-4284-BD79-4E296DA6020B}" type="presParOf" srcId="{A0C3AF21-9479-4A39-9948-59D1AD61A816}" destId="{1E246417-8F29-410D-B096-E1DC26224D16}" srcOrd="0" destOrd="0" presId="urn:microsoft.com/office/officeart/2005/8/layout/lProcess2"/>
    <dgm:cxn modelId="{C91A80A3-D1DA-459D-87C9-B311A6CC7AF7}" type="presParOf" srcId="{A0C3AF21-9479-4A39-9948-59D1AD61A816}" destId="{5D4630B7-0F3A-49EB-91E9-9F7BF78AD48A}" srcOrd="1" destOrd="0" presId="urn:microsoft.com/office/officeart/2005/8/layout/lProcess2"/>
    <dgm:cxn modelId="{4C178B0B-70F8-43D7-995E-52D140048BD6}" type="presParOf" srcId="{A0C3AF21-9479-4A39-9948-59D1AD61A816}" destId="{1BBACA87-1CF9-4AC0-A6AA-ED2E96A16CB2}" srcOrd="2" destOrd="0" presId="urn:microsoft.com/office/officeart/2005/8/layout/lProcess2"/>
    <dgm:cxn modelId="{50846905-C770-4A61-95E0-E385C70C5622}" type="presParOf" srcId="{1BBACA87-1CF9-4AC0-A6AA-ED2E96A16CB2}" destId="{2B354A05-A095-48D9-8276-89FAEFD41C94}" srcOrd="0" destOrd="0" presId="urn:microsoft.com/office/officeart/2005/8/layout/lProcess2"/>
    <dgm:cxn modelId="{21E8B78A-ACBE-45B1-80E5-31FA50120579}" type="presParOf" srcId="{081D6576-B128-4269-ADBA-02FFF9B7ACA5}" destId="{DBDAF9AA-F4E4-47D3-AC8C-3ECFE99DC06D}" srcOrd="1" destOrd="0" presId="urn:microsoft.com/office/officeart/2005/8/layout/lProcess2"/>
    <dgm:cxn modelId="{E9E5DEA4-9151-4221-B03F-3C15B00D8E60}" type="presParOf" srcId="{081D6576-B128-4269-ADBA-02FFF9B7ACA5}" destId="{0D5B34A3-E3B0-4111-981C-465C874D855E}" srcOrd="2" destOrd="0" presId="urn:microsoft.com/office/officeart/2005/8/layout/lProcess2"/>
    <dgm:cxn modelId="{32CE4E3F-ADB6-4403-B306-021723847BC6}" type="presParOf" srcId="{0D5B34A3-E3B0-4111-981C-465C874D855E}" destId="{2AA8771F-A584-44B1-A52F-24E4974349C3}" srcOrd="0" destOrd="0" presId="urn:microsoft.com/office/officeart/2005/8/layout/lProcess2"/>
    <dgm:cxn modelId="{0A993D34-8A25-479E-BD02-A7A2CD13D566}" type="presParOf" srcId="{0D5B34A3-E3B0-4111-981C-465C874D855E}" destId="{71F888A2-4F84-4D8E-9AC6-1F2A08920880}" srcOrd="1" destOrd="0" presId="urn:microsoft.com/office/officeart/2005/8/layout/lProcess2"/>
    <dgm:cxn modelId="{6B641E39-1968-4DB0-B412-5E7779A6197F}" type="presParOf" srcId="{0D5B34A3-E3B0-4111-981C-465C874D855E}" destId="{BFD7CDA6-EB7D-4735-B293-53970327E069}" srcOrd="2" destOrd="0" presId="urn:microsoft.com/office/officeart/2005/8/layout/lProcess2"/>
    <dgm:cxn modelId="{366B81B6-CF1F-4068-845B-15ED2E2BA507}" type="presParOf" srcId="{BFD7CDA6-EB7D-4735-B293-53970327E069}" destId="{7E5440D9-064E-47C0-9F28-905BC3F2E01F}" srcOrd="0" destOrd="0" presId="urn:microsoft.com/office/officeart/2005/8/layout/lProcess2"/>
    <dgm:cxn modelId="{156525CF-4F9E-400E-BCFF-B895C25AE028}" type="presParOf" srcId="{081D6576-B128-4269-ADBA-02FFF9B7ACA5}" destId="{6DAAEF4F-C3C8-4D33-B4C9-A3F208F60194}" srcOrd="3" destOrd="0" presId="urn:microsoft.com/office/officeart/2005/8/layout/lProcess2"/>
    <dgm:cxn modelId="{F31400E6-BF39-4533-8D27-78771704404C}" type="presParOf" srcId="{081D6576-B128-4269-ADBA-02FFF9B7ACA5}" destId="{2C377EC1-58AD-4BD0-A26F-1E29D9A83A6F}" srcOrd="4" destOrd="0" presId="urn:microsoft.com/office/officeart/2005/8/layout/lProcess2"/>
    <dgm:cxn modelId="{91B66F3E-44BE-42D7-992B-1189D7209327}" type="presParOf" srcId="{2C377EC1-58AD-4BD0-A26F-1E29D9A83A6F}" destId="{27B9D7D5-9DAC-4213-A975-7D1DE1530149}" srcOrd="0" destOrd="0" presId="urn:microsoft.com/office/officeart/2005/8/layout/lProcess2"/>
    <dgm:cxn modelId="{8A0527DD-715B-4EED-B8CC-BC616D5DFE9C}" type="presParOf" srcId="{2C377EC1-58AD-4BD0-A26F-1E29D9A83A6F}" destId="{DFAB154D-986A-4C15-8610-BE0760EAFAE9}" srcOrd="1" destOrd="0" presId="urn:microsoft.com/office/officeart/2005/8/layout/lProcess2"/>
    <dgm:cxn modelId="{AFE02DFC-646F-4F69-ABAF-D20DE424B26C}" type="presParOf" srcId="{2C377EC1-58AD-4BD0-A26F-1E29D9A83A6F}" destId="{748CA4EA-8738-41CD-9D31-4344261186CC}" srcOrd="2" destOrd="0" presId="urn:microsoft.com/office/officeart/2005/8/layout/lProcess2"/>
    <dgm:cxn modelId="{90938920-9721-4AF7-BCC5-12B9ED05883A}" type="presParOf" srcId="{748CA4EA-8738-41CD-9D31-4344261186CC}" destId="{12E366D2-6706-489B-AE03-D6EC2C06CBB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136552-56A5-480B-8E15-EC484A83287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F98863-D66A-4F7E-8BEB-477DD8D08506}">
      <dgm:prSet phldrT="[Texto]"/>
      <dgm:spPr/>
      <dgm:t>
        <a:bodyPr/>
        <a:lstStyle/>
        <a:p>
          <a:r>
            <a:rPr lang="es-CO" dirty="0" err="1" smtClean="0"/>
            <a:t>Mockus</a:t>
          </a:r>
          <a:r>
            <a:rPr lang="es-CO" dirty="0" smtClean="0"/>
            <a:t>-Peñalosa</a:t>
          </a:r>
          <a:endParaRPr lang="es-CO" dirty="0"/>
        </a:p>
      </dgm:t>
    </dgm:pt>
    <dgm:pt modelId="{4E5BF823-31AB-4E1E-9FC0-F9C4DC98EC06}" type="parTrans" cxnId="{C9A4B626-D0BB-46C1-8452-31B700BCA64F}">
      <dgm:prSet/>
      <dgm:spPr/>
      <dgm:t>
        <a:bodyPr/>
        <a:lstStyle/>
        <a:p>
          <a:endParaRPr lang="es-CO"/>
        </a:p>
      </dgm:t>
    </dgm:pt>
    <dgm:pt modelId="{856B768E-4EDB-4AC7-B5C7-E97C068BB2F0}" type="sibTrans" cxnId="{C9A4B626-D0BB-46C1-8452-31B700BCA64F}">
      <dgm:prSet/>
      <dgm:spPr/>
      <dgm:t>
        <a:bodyPr/>
        <a:lstStyle/>
        <a:p>
          <a:endParaRPr lang="es-CO"/>
        </a:p>
      </dgm:t>
    </dgm:pt>
    <dgm:pt modelId="{886ED05C-AD0E-42F4-B987-36B8DA32AD5A}">
      <dgm:prSet phldrT="[Texto]"/>
      <dgm:spPr/>
      <dgm:t>
        <a:bodyPr/>
        <a:lstStyle/>
        <a:p>
          <a:r>
            <a:rPr lang="es-ES_tradnl" dirty="0" smtClean="0"/>
            <a:t>Sistema Unificado de Información, Violencias y Delitos (SUIVD).</a:t>
          </a:r>
          <a:endParaRPr lang="es-CO" dirty="0"/>
        </a:p>
      </dgm:t>
    </dgm:pt>
    <dgm:pt modelId="{AC409A8D-F894-4FAC-A71D-7BC87387D770}" type="parTrans" cxnId="{02DDAD9C-3A9C-4147-B1EB-5B0B15151B65}">
      <dgm:prSet/>
      <dgm:spPr/>
      <dgm:t>
        <a:bodyPr/>
        <a:lstStyle/>
        <a:p>
          <a:endParaRPr lang="es-CO"/>
        </a:p>
      </dgm:t>
    </dgm:pt>
    <dgm:pt modelId="{BEA8F459-3995-4A51-BC4C-C00104219E8E}" type="sibTrans" cxnId="{02DDAD9C-3A9C-4147-B1EB-5B0B15151B65}">
      <dgm:prSet/>
      <dgm:spPr/>
      <dgm:t>
        <a:bodyPr/>
        <a:lstStyle/>
        <a:p>
          <a:endParaRPr lang="es-CO"/>
        </a:p>
      </dgm:t>
    </dgm:pt>
    <dgm:pt modelId="{A172498F-05AB-4C6E-813A-8BCCDB836257}">
      <dgm:prSet phldrT="[Texto]"/>
      <dgm:spPr/>
      <dgm:t>
        <a:bodyPr/>
        <a:lstStyle/>
        <a:p>
          <a:r>
            <a:rPr lang="es-CO" dirty="0" smtClean="0"/>
            <a:t>Garzón-Moreno</a:t>
          </a:r>
          <a:endParaRPr lang="es-CO" dirty="0"/>
        </a:p>
      </dgm:t>
    </dgm:pt>
    <dgm:pt modelId="{990CBA82-E007-4073-A8F2-49820EC29CBD}" type="parTrans" cxnId="{ED241774-960D-4891-A3E6-D8C81DEDABCE}">
      <dgm:prSet/>
      <dgm:spPr/>
      <dgm:t>
        <a:bodyPr/>
        <a:lstStyle/>
        <a:p>
          <a:endParaRPr lang="es-CO"/>
        </a:p>
      </dgm:t>
    </dgm:pt>
    <dgm:pt modelId="{90238E32-684E-4FBA-9A08-92280C933639}" type="sibTrans" cxnId="{ED241774-960D-4891-A3E6-D8C81DEDABCE}">
      <dgm:prSet/>
      <dgm:spPr/>
      <dgm:t>
        <a:bodyPr/>
        <a:lstStyle/>
        <a:p>
          <a:endParaRPr lang="es-CO"/>
        </a:p>
      </dgm:t>
    </dgm:pt>
    <dgm:pt modelId="{088328FB-61FC-4629-9B13-14C6D2589725}">
      <dgm:prSet phldrT="[Texto]"/>
      <dgm:spPr/>
      <dgm:t>
        <a:bodyPr/>
        <a:lstStyle/>
        <a:p>
          <a:r>
            <a:rPr lang="es-CO" dirty="0" smtClean="0"/>
            <a:t>Centro de Estudios y Análisis en Convivencia Y seguridad Ciudadana.</a:t>
          </a:r>
          <a:endParaRPr lang="es-CO" dirty="0"/>
        </a:p>
      </dgm:t>
    </dgm:pt>
    <dgm:pt modelId="{F8243E01-6BD3-4841-9B31-F3E76117D0FA}" type="parTrans" cxnId="{E3B93C1E-B34C-4416-96A9-C6B6402D53E8}">
      <dgm:prSet/>
      <dgm:spPr/>
      <dgm:t>
        <a:bodyPr/>
        <a:lstStyle/>
        <a:p>
          <a:endParaRPr lang="es-CO"/>
        </a:p>
      </dgm:t>
    </dgm:pt>
    <dgm:pt modelId="{6490F79C-30EC-4D20-BCBC-449D637E2130}" type="sibTrans" cxnId="{E3B93C1E-B34C-4416-96A9-C6B6402D53E8}">
      <dgm:prSet/>
      <dgm:spPr/>
      <dgm:t>
        <a:bodyPr/>
        <a:lstStyle/>
        <a:p>
          <a:endParaRPr lang="es-CO"/>
        </a:p>
      </dgm:t>
    </dgm:pt>
    <dgm:pt modelId="{F12A4368-8951-4C24-9AA3-1DDFF397EAA0}">
      <dgm:prSet phldrT="[Texto]"/>
      <dgm:spPr/>
      <dgm:t>
        <a:bodyPr/>
        <a:lstStyle/>
        <a:p>
          <a:r>
            <a:rPr lang="es-CO" dirty="0" smtClean="0"/>
            <a:t>Red de Observatorios. Como el de violencia escolar.  </a:t>
          </a:r>
          <a:endParaRPr lang="es-CO" dirty="0"/>
        </a:p>
      </dgm:t>
    </dgm:pt>
    <dgm:pt modelId="{81C8979B-0A86-492E-B79F-3D8002E9B422}" type="parTrans" cxnId="{8557985C-4408-4E07-A455-822DE8E74FB7}">
      <dgm:prSet/>
      <dgm:spPr/>
    </dgm:pt>
    <dgm:pt modelId="{1DAE9D27-8EDC-4CAA-83E5-C198F1055FA4}" type="sibTrans" cxnId="{8557985C-4408-4E07-A455-822DE8E74FB7}">
      <dgm:prSet/>
      <dgm:spPr/>
    </dgm:pt>
    <dgm:pt modelId="{7E0F1790-22F9-46C4-A42C-545295C4111C}" type="pres">
      <dgm:prSet presAssocID="{FA136552-56A5-480B-8E15-EC484A83287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41782BF0-4CC8-4AE0-A1E7-C3D18387C9CA}" type="pres">
      <dgm:prSet presAssocID="{D6F98863-D66A-4F7E-8BEB-477DD8D08506}" presName="linNode" presStyleCnt="0"/>
      <dgm:spPr/>
    </dgm:pt>
    <dgm:pt modelId="{4CF55873-217D-4CE0-B6CC-7695647A5D38}" type="pres">
      <dgm:prSet presAssocID="{D6F98863-D66A-4F7E-8BEB-477DD8D0850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E154F0-6EE6-44AB-97F5-6432CD8307F8}" type="pres">
      <dgm:prSet presAssocID="{D6F98863-D66A-4F7E-8BEB-477DD8D0850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B9568E-B3AB-45AF-8A46-5ECC20C5A44C}" type="pres">
      <dgm:prSet presAssocID="{856B768E-4EDB-4AC7-B5C7-E97C068BB2F0}" presName="spacing" presStyleCnt="0"/>
      <dgm:spPr/>
    </dgm:pt>
    <dgm:pt modelId="{9F73B759-274F-4318-8DE0-E2CD9BFC9B84}" type="pres">
      <dgm:prSet presAssocID="{A172498F-05AB-4C6E-813A-8BCCDB836257}" presName="linNode" presStyleCnt="0"/>
      <dgm:spPr/>
    </dgm:pt>
    <dgm:pt modelId="{534E8A3B-B80A-4C0C-A3F3-0D1F94EA0DEE}" type="pres">
      <dgm:prSet presAssocID="{A172498F-05AB-4C6E-813A-8BCCDB83625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BA1751E-9503-4F8A-A6BB-8523F68C0475}" type="pres">
      <dgm:prSet presAssocID="{A172498F-05AB-4C6E-813A-8BCCDB83625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5FE03B7-E89F-4926-8371-9E63ADC89D3D}" type="presOf" srcId="{FA136552-56A5-480B-8E15-EC484A83287A}" destId="{7E0F1790-22F9-46C4-A42C-545295C4111C}" srcOrd="0" destOrd="0" presId="urn:microsoft.com/office/officeart/2005/8/layout/vList6"/>
    <dgm:cxn modelId="{E0B1CBF8-41F3-489A-A47F-FFA79650EE84}" type="presOf" srcId="{886ED05C-AD0E-42F4-B987-36B8DA32AD5A}" destId="{9AE154F0-6EE6-44AB-97F5-6432CD8307F8}" srcOrd="0" destOrd="0" presId="urn:microsoft.com/office/officeart/2005/8/layout/vList6"/>
    <dgm:cxn modelId="{911764A1-7159-4B89-ADA4-3D3DECD9CB60}" type="presOf" srcId="{D6F98863-D66A-4F7E-8BEB-477DD8D08506}" destId="{4CF55873-217D-4CE0-B6CC-7695647A5D38}" srcOrd="0" destOrd="0" presId="urn:microsoft.com/office/officeart/2005/8/layout/vList6"/>
    <dgm:cxn modelId="{C9A4B626-D0BB-46C1-8452-31B700BCA64F}" srcId="{FA136552-56A5-480B-8E15-EC484A83287A}" destId="{D6F98863-D66A-4F7E-8BEB-477DD8D08506}" srcOrd="0" destOrd="0" parTransId="{4E5BF823-31AB-4E1E-9FC0-F9C4DC98EC06}" sibTransId="{856B768E-4EDB-4AC7-B5C7-E97C068BB2F0}"/>
    <dgm:cxn modelId="{8557985C-4408-4E07-A455-822DE8E74FB7}" srcId="{A172498F-05AB-4C6E-813A-8BCCDB836257}" destId="{F12A4368-8951-4C24-9AA3-1DDFF397EAA0}" srcOrd="1" destOrd="0" parTransId="{81C8979B-0A86-492E-B79F-3D8002E9B422}" sibTransId="{1DAE9D27-8EDC-4CAA-83E5-C198F1055FA4}"/>
    <dgm:cxn modelId="{7E8159E1-405D-4B3D-94CB-63D476442D01}" type="presOf" srcId="{088328FB-61FC-4629-9B13-14C6D2589725}" destId="{0BA1751E-9503-4F8A-A6BB-8523F68C0475}" srcOrd="0" destOrd="0" presId="urn:microsoft.com/office/officeart/2005/8/layout/vList6"/>
    <dgm:cxn modelId="{188F3131-7CCE-4C88-9A07-5967FA2D36E8}" type="presOf" srcId="{A172498F-05AB-4C6E-813A-8BCCDB836257}" destId="{534E8A3B-B80A-4C0C-A3F3-0D1F94EA0DEE}" srcOrd="0" destOrd="0" presId="urn:microsoft.com/office/officeart/2005/8/layout/vList6"/>
    <dgm:cxn modelId="{02DDAD9C-3A9C-4147-B1EB-5B0B15151B65}" srcId="{D6F98863-D66A-4F7E-8BEB-477DD8D08506}" destId="{886ED05C-AD0E-42F4-B987-36B8DA32AD5A}" srcOrd="0" destOrd="0" parTransId="{AC409A8D-F894-4FAC-A71D-7BC87387D770}" sibTransId="{BEA8F459-3995-4A51-BC4C-C00104219E8E}"/>
    <dgm:cxn modelId="{ED241774-960D-4891-A3E6-D8C81DEDABCE}" srcId="{FA136552-56A5-480B-8E15-EC484A83287A}" destId="{A172498F-05AB-4C6E-813A-8BCCDB836257}" srcOrd="1" destOrd="0" parTransId="{990CBA82-E007-4073-A8F2-49820EC29CBD}" sibTransId="{90238E32-684E-4FBA-9A08-92280C933639}"/>
    <dgm:cxn modelId="{E3B93C1E-B34C-4416-96A9-C6B6402D53E8}" srcId="{A172498F-05AB-4C6E-813A-8BCCDB836257}" destId="{088328FB-61FC-4629-9B13-14C6D2589725}" srcOrd="0" destOrd="0" parTransId="{F8243E01-6BD3-4841-9B31-F3E76117D0FA}" sibTransId="{6490F79C-30EC-4D20-BCBC-449D637E2130}"/>
    <dgm:cxn modelId="{1FD39706-FBEB-4949-AF10-71E6B994580B}" type="presOf" srcId="{F12A4368-8951-4C24-9AA3-1DDFF397EAA0}" destId="{0BA1751E-9503-4F8A-A6BB-8523F68C0475}" srcOrd="0" destOrd="1" presId="urn:microsoft.com/office/officeart/2005/8/layout/vList6"/>
    <dgm:cxn modelId="{43A3D25F-C4FC-44D2-BE4F-306650C11F78}" type="presParOf" srcId="{7E0F1790-22F9-46C4-A42C-545295C4111C}" destId="{41782BF0-4CC8-4AE0-A1E7-C3D18387C9CA}" srcOrd="0" destOrd="0" presId="urn:microsoft.com/office/officeart/2005/8/layout/vList6"/>
    <dgm:cxn modelId="{DB2C1781-09FE-4C3A-A5E0-0EA99C48F5CF}" type="presParOf" srcId="{41782BF0-4CC8-4AE0-A1E7-C3D18387C9CA}" destId="{4CF55873-217D-4CE0-B6CC-7695647A5D38}" srcOrd="0" destOrd="0" presId="urn:microsoft.com/office/officeart/2005/8/layout/vList6"/>
    <dgm:cxn modelId="{6C0FDC0C-CC4F-474A-A0DE-2DD4D8F52CD5}" type="presParOf" srcId="{41782BF0-4CC8-4AE0-A1E7-C3D18387C9CA}" destId="{9AE154F0-6EE6-44AB-97F5-6432CD8307F8}" srcOrd="1" destOrd="0" presId="urn:microsoft.com/office/officeart/2005/8/layout/vList6"/>
    <dgm:cxn modelId="{63391B7F-372B-45AA-AD2E-6AC1EA8C9A0E}" type="presParOf" srcId="{7E0F1790-22F9-46C4-A42C-545295C4111C}" destId="{40B9568E-B3AB-45AF-8A46-5ECC20C5A44C}" srcOrd="1" destOrd="0" presId="urn:microsoft.com/office/officeart/2005/8/layout/vList6"/>
    <dgm:cxn modelId="{75BCA89D-1B96-4696-BD0F-185C9026164F}" type="presParOf" srcId="{7E0F1790-22F9-46C4-A42C-545295C4111C}" destId="{9F73B759-274F-4318-8DE0-E2CD9BFC9B84}" srcOrd="2" destOrd="0" presId="urn:microsoft.com/office/officeart/2005/8/layout/vList6"/>
    <dgm:cxn modelId="{6221C987-5778-4A49-9DDB-3BD1B8E199F3}" type="presParOf" srcId="{9F73B759-274F-4318-8DE0-E2CD9BFC9B84}" destId="{534E8A3B-B80A-4C0C-A3F3-0D1F94EA0DEE}" srcOrd="0" destOrd="0" presId="urn:microsoft.com/office/officeart/2005/8/layout/vList6"/>
    <dgm:cxn modelId="{0AFB1434-3A32-46F5-8468-6C16DBEFF104}" type="presParOf" srcId="{9F73B759-274F-4318-8DE0-E2CD9BFC9B84}" destId="{0BA1751E-9503-4F8A-A6BB-8523F68C047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D574B-94E1-4919-BE9C-B8C4B104F09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F3F739-74CD-4CEA-9A84-CDC734783450}">
      <dgm:prSet phldrT="[Texto]"/>
      <dgm:spPr/>
      <dgm:t>
        <a:bodyPr/>
        <a:lstStyle/>
        <a:p>
          <a:r>
            <a:rPr lang="es-CO" dirty="0" smtClean="0"/>
            <a:t>Convivencia</a:t>
          </a:r>
          <a:endParaRPr lang="es-CO" dirty="0"/>
        </a:p>
      </dgm:t>
    </dgm:pt>
    <dgm:pt modelId="{A50E2D8D-AAEF-4B0C-837A-16A55E0B3EF0}" type="parTrans" cxnId="{3F24778A-62D2-4218-AE99-1FD16B99E4B7}">
      <dgm:prSet/>
      <dgm:spPr/>
      <dgm:t>
        <a:bodyPr/>
        <a:lstStyle/>
        <a:p>
          <a:endParaRPr lang="es-CO"/>
        </a:p>
      </dgm:t>
    </dgm:pt>
    <dgm:pt modelId="{40A5C3ED-3ADF-426E-A939-E2BF6F363F32}" type="sibTrans" cxnId="{3F24778A-62D2-4218-AE99-1FD16B99E4B7}">
      <dgm:prSet/>
      <dgm:spPr/>
      <dgm:t>
        <a:bodyPr/>
        <a:lstStyle/>
        <a:p>
          <a:endParaRPr lang="es-CO"/>
        </a:p>
      </dgm:t>
    </dgm:pt>
    <dgm:pt modelId="{BEA9AB14-2FD0-4640-9B80-680A52577EDA}">
      <dgm:prSet phldrT="[Texto]"/>
      <dgm:spPr/>
      <dgm:t>
        <a:bodyPr/>
        <a:lstStyle/>
        <a:p>
          <a:r>
            <a:rPr lang="es-CO" dirty="0" smtClean="0"/>
            <a:t>Civismo</a:t>
          </a:r>
          <a:endParaRPr lang="es-CO" dirty="0"/>
        </a:p>
      </dgm:t>
    </dgm:pt>
    <dgm:pt modelId="{1AED8943-15CA-445D-BBE2-0C888F413727}" type="parTrans" cxnId="{95C413F7-0C27-479A-970A-76F0E6E5F5D6}">
      <dgm:prSet/>
      <dgm:spPr/>
      <dgm:t>
        <a:bodyPr/>
        <a:lstStyle/>
        <a:p>
          <a:endParaRPr lang="es-CO"/>
        </a:p>
      </dgm:t>
    </dgm:pt>
    <dgm:pt modelId="{E90C77E7-D779-41F2-8857-8AFC1E8D8D1D}" type="sibTrans" cxnId="{95C413F7-0C27-479A-970A-76F0E6E5F5D6}">
      <dgm:prSet/>
      <dgm:spPr/>
      <dgm:t>
        <a:bodyPr/>
        <a:lstStyle/>
        <a:p>
          <a:endParaRPr lang="es-CO"/>
        </a:p>
      </dgm:t>
    </dgm:pt>
    <dgm:pt modelId="{B67425C5-9355-4CDA-964D-3DEBEA6ACED4}">
      <dgm:prSet phldrT="[Texto]"/>
      <dgm:spPr/>
      <dgm:t>
        <a:bodyPr/>
        <a:lstStyle/>
        <a:p>
          <a:r>
            <a:rPr lang="es-CO" dirty="0" smtClean="0"/>
            <a:t>Riñas. </a:t>
          </a:r>
          <a:endParaRPr lang="es-CO" dirty="0"/>
        </a:p>
      </dgm:t>
    </dgm:pt>
    <dgm:pt modelId="{3900DA08-A18D-4704-BF43-0D1C541F1076}" type="parTrans" cxnId="{369BAE69-B6AC-4E52-8255-C0BDDEF98146}">
      <dgm:prSet/>
      <dgm:spPr/>
      <dgm:t>
        <a:bodyPr/>
        <a:lstStyle/>
        <a:p>
          <a:endParaRPr lang="es-CO"/>
        </a:p>
      </dgm:t>
    </dgm:pt>
    <dgm:pt modelId="{D9CC958F-ACC3-425B-9EB2-BD540BBCC124}" type="sibTrans" cxnId="{369BAE69-B6AC-4E52-8255-C0BDDEF98146}">
      <dgm:prSet/>
      <dgm:spPr/>
      <dgm:t>
        <a:bodyPr/>
        <a:lstStyle/>
        <a:p>
          <a:endParaRPr lang="es-CO"/>
        </a:p>
      </dgm:t>
    </dgm:pt>
    <dgm:pt modelId="{5069314E-419C-4CDE-BB27-EBD61E06D939}">
      <dgm:prSet phldrT="[Texto]" custT="1"/>
      <dgm:spPr/>
      <dgm:t>
        <a:bodyPr/>
        <a:lstStyle/>
        <a:p>
          <a:r>
            <a:rPr lang="es-CO" sz="1600" dirty="0" smtClean="0"/>
            <a:t>Percepción de inseguridad</a:t>
          </a:r>
          <a:endParaRPr lang="es-CO" sz="1600" dirty="0"/>
        </a:p>
      </dgm:t>
    </dgm:pt>
    <dgm:pt modelId="{10C06ACA-4511-4901-BE4F-D9F35655FF9F}" type="parTrans" cxnId="{3FC9A3EA-89DA-4FC3-96F3-B180CBAECCC9}">
      <dgm:prSet/>
      <dgm:spPr/>
      <dgm:t>
        <a:bodyPr/>
        <a:lstStyle/>
        <a:p>
          <a:endParaRPr lang="es-CO"/>
        </a:p>
      </dgm:t>
    </dgm:pt>
    <dgm:pt modelId="{3B3BF621-6218-4D6E-8EB2-828CD131EE05}" type="sibTrans" cxnId="{3FC9A3EA-89DA-4FC3-96F3-B180CBAECCC9}">
      <dgm:prSet/>
      <dgm:spPr/>
      <dgm:t>
        <a:bodyPr/>
        <a:lstStyle/>
        <a:p>
          <a:endParaRPr lang="es-CO"/>
        </a:p>
      </dgm:t>
    </dgm:pt>
    <dgm:pt modelId="{8F115131-BCA1-41EB-B56F-25C9863549E9}">
      <dgm:prSet phldrT="[Texto]" custT="1"/>
      <dgm:spPr/>
      <dgm:t>
        <a:bodyPr/>
        <a:lstStyle/>
        <a:p>
          <a:r>
            <a:rPr lang="es-CO" sz="1600" dirty="0" smtClean="0"/>
            <a:t>Delincuencia común.</a:t>
          </a:r>
          <a:endParaRPr lang="es-CO" sz="1600" dirty="0"/>
        </a:p>
      </dgm:t>
    </dgm:pt>
    <dgm:pt modelId="{FCBDB3F9-539A-4D8B-A661-91562F5EFB0C}" type="parTrans" cxnId="{3BCF609E-8DE5-4F74-91E9-AC0D49A10073}">
      <dgm:prSet/>
      <dgm:spPr/>
      <dgm:t>
        <a:bodyPr/>
        <a:lstStyle/>
        <a:p>
          <a:endParaRPr lang="es-CO"/>
        </a:p>
      </dgm:t>
    </dgm:pt>
    <dgm:pt modelId="{A56B8CE1-2F58-4B0F-B948-CF622C111FE9}" type="sibTrans" cxnId="{3BCF609E-8DE5-4F74-91E9-AC0D49A10073}">
      <dgm:prSet/>
      <dgm:spPr/>
      <dgm:t>
        <a:bodyPr/>
        <a:lstStyle/>
        <a:p>
          <a:endParaRPr lang="es-CO"/>
        </a:p>
      </dgm:t>
    </dgm:pt>
    <dgm:pt modelId="{91F2B3BF-597D-49B9-ABB8-FF5AA613D759}">
      <dgm:prSet phldrT="[Texto]" custT="1"/>
      <dgm:spPr/>
      <dgm:t>
        <a:bodyPr/>
        <a:lstStyle/>
        <a:p>
          <a:r>
            <a:rPr lang="es-CO" sz="1600" dirty="0" smtClean="0"/>
            <a:t>Contravenciones. </a:t>
          </a:r>
          <a:endParaRPr lang="es-CO" sz="1600" dirty="0"/>
        </a:p>
      </dgm:t>
    </dgm:pt>
    <dgm:pt modelId="{D4C9FA17-2C54-48E7-93CF-DCF59D31A480}" type="parTrans" cxnId="{BA1485DF-4650-45DA-A4E0-E3AEFF97DF76}">
      <dgm:prSet/>
      <dgm:spPr/>
      <dgm:t>
        <a:bodyPr/>
        <a:lstStyle/>
        <a:p>
          <a:endParaRPr lang="es-CO"/>
        </a:p>
      </dgm:t>
    </dgm:pt>
    <dgm:pt modelId="{DE8CC65B-66EE-4214-B402-CCB568CFDEFA}" type="sibTrans" cxnId="{BA1485DF-4650-45DA-A4E0-E3AEFF97DF76}">
      <dgm:prSet/>
      <dgm:spPr/>
      <dgm:t>
        <a:bodyPr/>
        <a:lstStyle/>
        <a:p>
          <a:endParaRPr lang="es-CO"/>
        </a:p>
      </dgm:t>
    </dgm:pt>
    <dgm:pt modelId="{EB2F88D9-B244-4FF0-B34C-872C206224EF}">
      <dgm:prSet phldrT="[Texto]" custT="1"/>
      <dgm:spPr/>
      <dgm:t>
        <a:bodyPr/>
        <a:lstStyle/>
        <a:p>
          <a:r>
            <a:rPr lang="es-CO" sz="1600" dirty="0" smtClean="0"/>
            <a:t>Crimen organizado</a:t>
          </a:r>
          <a:endParaRPr lang="es-CO" sz="1600" dirty="0"/>
        </a:p>
      </dgm:t>
    </dgm:pt>
    <dgm:pt modelId="{C46F87BD-4414-48E1-B70B-6F38CAF8A8AF}" type="parTrans" cxnId="{4EB8B15B-A8D6-4FA1-B106-8C0DE8D9E5F9}">
      <dgm:prSet/>
      <dgm:spPr/>
      <dgm:t>
        <a:bodyPr/>
        <a:lstStyle/>
        <a:p>
          <a:endParaRPr lang="es-CO"/>
        </a:p>
      </dgm:t>
    </dgm:pt>
    <dgm:pt modelId="{AB7D45DC-912B-41EA-9DA1-4EABFA86062E}" type="sibTrans" cxnId="{4EB8B15B-A8D6-4FA1-B106-8C0DE8D9E5F9}">
      <dgm:prSet/>
      <dgm:spPr/>
      <dgm:t>
        <a:bodyPr/>
        <a:lstStyle/>
        <a:p>
          <a:endParaRPr lang="es-CO"/>
        </a:p>
      </dgm:t>
    </dgm:pt>
    <dgm:pt modelId="{81EAAF43-EB4C-47DB-B6CD-1E584393DA63}">
      <dgm:prSet phldrT="[Texto]" custT="1"/>
      <dgm:spPr/>
      <dgm:t>
        <a:bodyPr/>
        <a:lstStyle/>
        <a:p>
          <a:r>
            <a:rPr lang="es-CO" sz="1600" dirty="0" smtClean="0"/>
            <a:t>Mercados criminales</a:t>
          </a:r>
          <a:endParaRPr lang="es-CO" sz="1600" dirty="0"/>
        </a:p>
      </dgm:t>
    </dgm:pt>
    <dgm:pt modelId="{7695152E-3660-44FF-9DD7-1C78146DCADB}" type="parTrans" cxnId="{F2B06C09-6206-49B8-BFA6-06F6839F13A4}">
      <dgm:prSet/>
      <dgm:spPr/>
      <dgm:t>
        <a:bodyPr/>
        <a:lstStyle/>
        <a:p>
          <a:endParaRPr lang="es-CO"/>
        </a:p>
      </dgm:t>
    </dgm:pt>
    <dgm:pt modelId="{4FDB3BC0-F9A3-41C5-91FC-4793F715E72B}" type="sibTrans" cxnId="{F2B06C09-6206-49B8-BFA6-06F6839F13A4}">
      <dgm:prSet/>
      <dgm:spPr/>
      <dgm:t>
        <a:bodyPr/>
        <a:lstStyle/>
        <a:p>
          <a:endParaRPr lang="es-CO"/>
        </a:p>
      </dgm:t>
    </dgm:pt>
    <dgm:pt modelId="{FC629A9A-BE4E-4242-A54E-1BE2544FDD20}">
      <dgm:prSet phldrT="[Texto]" custT="1"/>
      <dgm:spPr/>
      <dgm:t>
        <a:bodyPr/>
        <a:lstStyle/>
        <a:p>
          <a:r>
            <a:rPr lang="es-CO" sz="1600" dirty="0" smtClean="0"/>
            <a:t>Estructuras con capacidad de cooptación. </a:t>
          </a:r>
          <a:endParaRPr lang="es-CO" sz="1600" dirty="0"/>
        </a:p>
      </dgm:t>
    </dgm:pt>
    <dgm:pt modelId="{3DB90879-80A8-4045-8CE2-9114DDA4DC71}" type="parTrans" cxnId="{486B1152-05DB-4308-860D-D3E1982936CB}">
      <dgm:prSet/>
      <dgm:spPr/>
      <dgm:t>
        <a:bodyPr/>
        <a:lstStyle/>
        <a:p>
          <a:endParaRPr lang="es-CO"/>
        </a:p>
      </dgm:t>
    </dgm:pt>
    <dgm:pt modelId="{079766D1-C892-4FF1-9199-14E8F3C30E1D}" type="sibTrans" cxnId="{486B1152-05DB-4308-860D-D3E1982936CB}">
      <dgm:prSet/>
      <dgm:spPr/>
      <dgm:t>
        <a:bodyPr/>
        <a:lstStyle/>
        <a:p>
          <a:endParaRPr lang="es-CO"/>
        </a:p>
      </dgm:t>
    </dgm:pt>
    <dgm:pt modelId="{7E25EA04-865A-4392-847D-188DCF4960ED}">
      <dgm:prSet phldrT="[Texto]" custT="1"/>
      <dgm:spPr/>
      <dgm:t>
        <a:bodyPr/>
        <a:lstStyle/>
        <a:p>
          <a:r>
            <a:rPr lang="es-CO" sz="1600" dirty="0" smtClean="0"/>
            <a:t>Desarrollo urbanístico mal planeado</a:t>
          </a:r>
          <a:endParaRPr lang="es-CO" sz="1600" dirty="0"/>
        </a:p>
      </dgm:t>
    </dgm:pt>
    <dgm:pt modelId="{11601F18-0DA0-4FE7-9F1B-F13A8FCD6FD3}" type="parTrans" cxnId="{21F4A807-731D-4C98-A98D-FC32139972F2}">
      <dgm:prSet/>
      <dgm:spPr/>
      <dgm:t>
        <a:bodyPr/>
        <a:lstStyle/>
        <a:p>
          <a:endParaRPr lang="es-CO"/>
        </a:p>
      </dgm:t>
    </dgm:pt>
    <dgm:pt modelId="{1F721CCB-9286-4C32-B453-D01F18A1D969}" type="sibTrans" cxnId="{21F4A807-731D-4C98-A98D-FC32139972F2}">
      <dgm:prSet/>
      <dgm:spPr/>
      <dgm:t>
        <a:bodyPr/>
        <a:lstStyle/>
        <a:p>
          <a:endParaRPr lang="es-CO"/>
        </a:p>
      </dgm:t>
    </dgm:pt>
    <dgm:pt modelId="{0793D1E0-9BA5-42F2-AC36-9B8D3DB656BD}" type="pres">
      <dgm:prSet presAssocID="{D00D574B-94E1-4919-BE9C-B8C4B104F0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28629C2-22E8-4599-A7BA-2453D8430207}" type="pres">
      <dgm:prSet presAssocID="{97F3F739-74CD-4CEA-9A84-CDC7347834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C9927F-71A4-4064-BC8A-36EF12EB0637}" type="pres">
      <dgm:prSet presAssocID="{97F3F739-74CD-4CEA-9A84-CDC734783450}" presName="spNode" presStyleCnt="0"/>
      <dgm:spPr/>
    </dgm:pt>
    <dgm:pt modelId="{083F0181-E15F-4762-B3DB-7F5134275FCF}" type="pres">
      <dgm:prSet presAssocID="{40A5C3ED-3ADF-426E-A939-E2BF6F363F32}" presName="sibTrans" presStyleLbl="sibTrans1D1" presStyleIdx="0" presStyleCnt="3"/>
      <dgm:spPr/>
      <dgm:t>
        <a:bodyPr/>
        <a:lstStyle/>
        <a:p>
          <a:endParaRPr lang="es-CO"/>
        </a:p>
      </dgm:t>
    </dgm:pt>
    <dgm:pt modelId="{48449D42-8E2E-4351-A916-A2C7E7C278E2}" type="pres">
      <dgm:prSet presAssocID="{5069314E-419C-4CDE-BB27-EBD61E06D9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F3F21B-A3A8-4A7A-A32E-EC8506C16864}" type="pres">
      <dgm:prSet presAssocID="{5069314E-419C-4CDE-BB27-EBD61E06D939}" presName="spNode" presStyleCnt="0"/>
      <dgm:spPr/>
    </dgm:pt>
    <dgm:pt modelId="{C77C6872-13D1-407F-80FA-3447F3C20DDC}" type="pres">
      <dgm:prSet presAssocID="{3B3BF621-6218-4D6E-8EB2-828CD131EE05}" presName="sibTrans" presStyleLbl="sibTrans1D1" presStyleIdx="1" presStyleCnt="3"/>
      <dgm:spPr/>
      <dgm:t>
        <a:bodyPr/>
        <a:lstStyle/>
        <a:p>
          <a:endParaRPr lang="es-CO"/>
        </a:p>
      </dgm:t>
    </dgm:pt>
    <dgm:pt modelId="{63FC6588-78AA-44BD-AC33-D55E41F975D5}" type="pres">
      <dgm:prSet presAssocID="{EB2F88D9-B244-4FF0-B34C-872C206224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2A3F6D9-410D-44C1-A65E-F260CEFB13AF}" type="pres">
      <dgm:prSet presAssocID="{EB2F88D9-B244-4FF0-B34C-872C206224EF}" presName="spNode" presStyleCnt="0"/>
      <dgm:spPr/>
    </dgm:pt>
    <dgm:pt modelId="{CEE02772-038F-45E6-8E04-3DA2B850E974}" type="pres">
      <dgm:prSet presAssocID="{AB7D45DC-912B-41EA-9DA1-4EABFA86062E}" presName="sibTrans" presStyleLbl="sibTrans1D1" presStyleIdx="2" presStyleCnt="3"/>
      <dgm:spPr/>
      <dgm:t>
        <a:bodyPr/>
        <a:lstStyle/>
        <a:p>
          <a:endParaRPr lang="es-CO"/>
        </a:p>
      </dgm:t>
    </dgm:pt>
  </dgm:ptLst>
  <dgm:cxnLst>
    <dgm:cxn modelId="{74CBA1DF-C10A-48A1-895B-8F932CFC49ED}" type="presOf" srcId="{EB2F88D9-B244-4FF0-B34C-872C206224EF}" destId="{63FC6588-78AA-44BD-AC33-D55E41F975D5}" srcOrd="0" destOrd="0" presId="urn:microsoft.com/office/officeart/2005/8/layout/cycle6"/>
    <dgm:cxn modelId="{515C2915-49FD-4996-BFAC-EC9CA5D660C7}" type="presOf" srcId="{40A5C3ED-3ADF-426E-A939-E2BF6F363F32}" destId="{083F0181-E15F-4762-B3DB-7F5134275FCF}" srcOrd="0" destOrd="0" presId="urn:microsoft.com/office/officeart/2005/8/layout/cycle6"/>
    <dgm:cxn modelId="{F61D2987-61AA-40A8-80A7-3D08297B390F}" type="presOf" srcId="{BEA9AB14-2FD0-4640-9B80-680A52577EDA}" destId="{328629C2-22E8-4599-A7BA-2453D8430207}" srcOrd="0" destOrd="1" presId="urn:microsoft.com/office/officeart/2005/8/layout/cycle6"/>
    <dgm:cxn modelId="{17040666-625B-4ED6-BF14-FEB5367863A4}" type="presOf" srcId="{97F3F739-74CD-4CEA-9A84-CDC734783450}" destId="{328629C2-22E8-4599-A7BA-2453D8430207}" srcOrd="0" destOrd="0" presId="urn:microsoft.com/office/officeart/2005/8/layout/cycle6"/>
    <dgm:cxn modelId="{BA1485DF-4650-45DA-A4E0-E3AEFF97DF76}" srcId="{5069314E-419C-4CDE-BB27-EBD61E06D939}" destId="{91F2B3BF-597D-49B9-ABB8-FF5AA613D759}" srcOrd="2" destOrd="0" parTransId="{D4C9FA17-2C54-48E7-93CF-DCF59D31A480}" sibTransId="{DE8CC65B-66EE-4214-B402-CCB568CFDEFA}"/>
    <dgm:cxn modelId="{2EEFBDE9-3CB8-47BF-BC1A-42CC2C152D21}" type="presOf" srcId="{91F2B3BF-597D-49B9-ABB8-FF5AA613D759}" destId="{48449D42-8E2E-4351-A916-A2C7E7C278E2}" srcOrd="0" destOrd="3" presId="urn:microsoft.com/office/officeart/2005/8/layout/cycle6"/>
    <dgm:cxn modelId="{3F24778A-62D2-4218-AE99-1FD16B99E4B7}" srcId="{D00D574B-94E1-4919-BE9C-B8C4B104F094}" destId="{97F3F739-74CD-4CEA-9A84-CDC734783450}" srcOrd="0" destOrd="0" parTransId="{A50E2D8D-AAEF-4B0C-837A-16A55E0B3EF0}" sibTransId="{40A5C3ED-3ADF-426E-A939-E2BF6F363F32}"/>
    <dgm:cxn modelId="{3C75FF40-22A3-49EA-99C4-132D95A16A0F}" type="presOf" srcId="{AB7D45DC-912B-41EA-9DA1-4EABFA86062E}" destId="{CEE02772-038F-45E6-8E04-3DA2B850E974}" srcOrd="0" destOrd="0" presId="urn:microsoft.com/office/officeart/2005/8/layout/cycle6"/>
    <dgm:cxn modelId="{95C413F7-0C27-479A-970A-76F0E6E5F5D6}" srcId="{97F3F739-74CD-4CEA-9A84-CDC734783450}" destId="{BEA9AB14-2FD0-4640-9B80-680A52577EDA}" srcOrd="0" destOrd="0" parTransId="{1AED8943-15CA-445D-BBE2-0C888F413727}" sibTransId="{E90C77E7-D779-41F2-8857-8AFC1E8D8D1D}"/>
    <dgm:cxn modelId="{369E66EC-EF97-4D4C-82B1-3D8BEA2CFAFA}" type="presOf" srcId="{FC629A9A-BE4E-4242-A54E-1BE2544FDD20}" destId="{63FC6588-78AA-44BD-AC33-D55E41F975D5}" srcOrd="0" destOrd="2" presId="urn:microsoft.com/office/officeart/2005/8/layout/cycle6"/>
    <dgm:cxn modelId="{3BCF609E-8DE5-4F74-91E9-AC0D49A10073}" srcId="{5069314E-419C-4CDE-BB27-EBD61E06D939}" destId="{8F115131-BCA1-41EB-B56F-25C9863549E9}" srcOrd="0" destOrd="0" parTransId="{FCBDB3F9-539A-4D8B-A661-91562F5EFB0C}" sibTransId="{A56B8CE1-2F58-4B0F-B948-CF622C111FE9}"/>
    <dgm:cxn modelId="{4EB8B15B-A8D6-4FA1-B106-8C0DE8D9E5F9}" srcId="{D00D574B-94E1-4919-BE9C-B8C4B104F094}" destId="{EB2F88D9-B244-4FF0-B34C-872C206224EF}" srcOrd="2" destOrd="0" parTransId="{C46F87BD-4414-48E1-B70B-6F38CAF8A8AF}" sibTransId="{AB7D45DC-912B-41EA-9DA1-4EABFA86062E}"/>
    <dgm:cxn modelId="{F2B06C09-6206-49B8-BFA6-06F6839F13A4}" srcId="{EB2F88D9-B244-4FF0-B34C-872C206224EF}" destId="{81EAAF43-EB4C-47DB-B6CD-1E584393DA63}" srcOrd="0" destOrd="0" parTransId="{7695152E-3660-44FF-9DD7-1C78146DCADB}" sibTransId="{4FDB3BC0-F9A3-41C5-91FC-4793F715E72B}"/>
    <dgm:cxn modelId="{A92A47EB-9C1C-4758-948A-CABBA9A1386A}" type="presOf" srcId="{7E25EA04-865A-4392-847D-188DCF4960ED}" destId="{48449D42-8E2E-4351-A916-A2C7E7C278E2}" srcOrd="0" destOrd="2" presId="urn:microsoft.com/office/officeart/2005/8/layout/cycle6"/>
    <dgm:cxn modelId="{E385A6E1-F772-44B0-B654-BA0AB8CECA3B}" type="presOf" srcId="{B67425C5-9355-4CDA-964D-3DEBEA6ACED4}" destId="{328629C2-22E8-4599-A7BA-2453D8430207}" srcOrd="0" destOrd="2" presId="urn:microsoft.com/office/officeart/2005/8/layout/cycle6"/>
    <dgm:cxn modelId="{3E11CE8A-DDAC-48D1-8F3E-3B28A13D1A3F}" type="presOf" srcId="{81EAAF43-EB4C-47DB-B6CD-1E584393DA63}" destId="{63FC6588-78AA-44BD-AC33-D55E41F975D5}" srcOrd="0" destOrd="1" presId="urn:microsoft.com/office/officeart/2005/8/layout/cycle6"/>
    <dgm:cxn modelId="{486B1152-05DB-4308-860D-D3E1982936CB}" srcId="{EB2F88D9-B244-4FF0-B34C-872C206224EF}" destId="{FC629A9A-BE4E-4242-A54E-1BE2544FDD20}" srcOrd="1" destOrd="0" parTransId="{3DB90879-80A8-4045-8CE2-9114DDA4DC71}" sibTransId="{079766D1-C892-4FF1-9199-14E8F3C30E1D}"/>
    <dgm:cxn modelId="{369BAE69-B6AC-4E52-8255-C0BDDEF98146}" srcId="{97F3F739-74CD-4CEA-9A84-CDC734783450}" destId="{B67425C5-9355-4CDA-964D-3DEBEA6ACED4}" srcOrd="1" destOrd="0" parTransId="{3900DA08-A18D-4704-BF43-0D1C541F1076}" sibTransId="{D9CC958F-ACC3-425B-9EB2-BD540BBCC124}"/>
    <dgm:cxn modelId="{4DEF2F57-5246-4ADB-835B-1103D5243C7F}" type="presOf" srcId="{3B3BF621-6218-4D6E-8EB2-828CD131EE05}" destId="{C77C6872-13D1-407F-80FA-3447F3C20DDC}" srcOrd="0" destOrd="0" presId="urn:microsoft.com/office/officeart/2005/8/layout/cycle6"/>
    <dgm:cxn modelId="{959E5679-C405-4070-9113-AB5DD96C8EB7}" type="presOf" srcId="{8F115131-BCA1-41EB-B56F-25C9863549E9}" destId="{48449D42-8E2E-4351-A916-A2C7E7C278E2}" srcOrd="0" destOrd="1" presId="urn:microsoft.com/office/officeart/2005/8/layout/cycle6"/>
    <dgm:cxn modelId="{3FC9A3EA-89DA-4FC3-96F3-B180CBAECCC9}" srcId="{D00D574B-94E1-4919-BE9C-B8C4B104F094}" destId="{5069314E-419C-4CDE-BB27-EBD61E06D939}" srcOrd="1" destOrd="0" parTransId="{10C06ACA-4511-4901-BE4F-D9F35655FF9F}" sibTransId="{3B3BF621-6218-4D6E-8EB2-828CD131EE05}"/>
    <dgm:cxn modelId="{21F4A807-731D-4C98-A98D-FC32139972F2}" srcId="{5069314E-419C-4CDE-BB27-EBD61E06D939}" destId="{7E25EA04-865A-4392-847D-188DCF4960ED}" srcOrd="1" destOrd="0" parTransId="{11601F18-0DA0-4FE7-9F1B-F13A8FCD6FD3}" sibTransId="{1F721CCB-9286-4C32-B453-D01F18A1D969}"/>
    <dgm:cxn modelId="{2FFD4942-0FBA-4C16-A782-D3DFFA737E5A}" type="presOf" srcId="{5069314E-419C-4CDE-BB27-EBD61E06D939}" destId="{48449D42-8E2E-4351-A916-A2C7E7C278E2}" srcOrd="0" destOrd="0" presId="urn:microsoft.com/office/officeart/2005/8/layout/cycle6"/>
    <dgm:cxn modelId="{630E629B-0A86-4351-A129-C1A41458230A}" type="presOf" srcId="{D00D574B-94E1-4919-BE9C-B8C4B104F094}" destId="{0793D1E0-9BA5-42F2-AC36-9B8D3DB656BD}" srcOrd="0" destOrd="0" presId="urn:microsoft.com/office/officeart/2005/8/layout/cycle6"/>
    <dgm:cxn modelId="{9FDB8CA0-0B53-4C1F-9110-07F887B3BE9D}" type="presParOf" srcId="{0793D1E0-9BA5-42F2-AC36-9B8D3DB656BD}" destId="{328629C2-22E8-4599-A7BA-2453D8430207}" srcOrd="0" destOrd="0" presId="urn:microsoft.com/office/officeart/2005/8/layout/cycle6"/>
    <dgm:cxn modelId="{8057CC4B-B329-4184-8F37-F6FC019C8D37}" type="presParOf" srcId="{0793D1E0-9BA5-42F2-AC36-9B8D3DB656BD}" destId="{6EC9927F-71A4-4064-BC8A-36EF12EB0637}" srcOrd="1" destOrd="0" presId="urn:microsoft.com/office/officeart/2005/8/layout/cycle6"/>
    <dgm:cxn modelId="{CC87720A-0804-45C4-9DCF-2ADFB55DC760}" type="presParOf" srcId="{0793D1E0-9BA5-42F2-AC36-9B8D3DB656BD}" destId="{083F0181-E15F-4762-B3DB-7F5134275FCF}" srcOrd="2" destOrd="0" presId="urn:microsoft.com/office/officeart/2005/8/layout/cycle6"/>
    <dgm:cxn modelId="{854CC642-E539-42BC-A06D-D9AB78A82D7B}" type="presParOf" srcId="{0793D1E0-9BA5-42F2-AC36-9B8D3DB656BD}" destId="{48449D42-8E2E-4351-A916-A2C7E7C278E2}" srcOrd="3" destOrd="0" presId="urn:microsoft.com/office/officeart/2005/8/layout/cycle6"/>
    <dgm:cxn modelId="{E327E9F5-0F5C-4145-BB20-F671004B3683}" type="presParOf" srcId="{0793D1E0-9BA5-42F2-AC36-9B8D3DB656BD}" destId="{57F3F21B-A3A8-4A7A-A32E-EC8506C16864}" srcOrd="4" destOrd="0" presId="urn:microsoft.com/office/officeart/2005/8/layout/cycle6"/>
    <dgm:cxn modelId="{9F4C7897-E8FF-4F9F-8D4F-E09853104A88}" type="presParOf" srcId="{0793D1E0-9BA5-42F2-AC36-9B8D3DB656BD}" destId="{C77C6872-13D1-407F-80FA-3447F3C20DDC}" srcOrd="5" destOrd="0" presId="urn:microsoft.com/office/officeart/2005/8/layout/cycle6"/>
    <dgm:cxn modelId="{01C83FBC-833B-42AE-8CF7-7920C1EE7C3C}" type="presParOf" srcId="{0793D1E0-9BA5-42F2-AC36-9B8D3DB656BD}" destId="{63FC6588-78AA-44BD-AC33-D55E41F975D5}" srcOrd="6" destOrd="0" presId="urn:microsoft.com/office/officeart/2005/8/layout/cycle6"/>
    <dgm:cxn modelId="{FC3B7B85-58EB-4A9D-82CA-497CA2584E1E}" type="presParOf" srcId="{0793D1E0-9BA5-42F2-AC36-9B8D3DB656BD}" destId="{C2A3F6D9-410D-44C1-A65E-F260CEFB13AF}" srcOrd="7" destOrd="0" presId="urn:microsoft.com/office/officeart/2005/8/layout/cycle6"/>
    <dgm:cxn modelId="{3A7770A4-1C64-45AC-B3CB-3B49C32D752E}" type="presParOf" srcId="{0793D1E0-9BA5-42F2-AC36-9B8D3DB656BD}" destId="{CEE02772-038F-45E6-8E04-3DA2B850E974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02923-1FD9-4E5E-A41C-19A4B8522BE4}">
      <dsp:nvSpPr>
        <dsp:cNvPr id="0" name=""/>
        <dsp:cNvSpPr/>
      </dsp:nvSpPr>
      <dsp:spPr>
        <a:xfrm rot="5400000">
          <a:off x="3630527" y="115494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Buenas Prácticas y Políticas Públicas</a:t>
          </a:r>
          <a:endParaRPr lang="es-CO" sz="1700" kern="1200" dirty="0"/>
        </a:p>
      </dsp:txBody>
      <dsp:txXfrm rot="-5400000">
        <a:off x="3980681" y="274068"/>
        <a:ext cx="1045445" cy="1201660"/>
      </dsp:txXfrm>
    </dsp:sp>
    <dsp:sp modelId="{CD711F93-AFAA-4C8C-9838-FCB1596592EE}">
      <dsp:nvSpPr>
        <dsp:cNvPr id="0" name=""/>
        <dsp:cNvSpPr/>
      </dsp:nvSpPr>
      <dsp:spPr>
        <a:xfrm>
          <a:off x="5308895" y="351171"/>
          <a:ext cx="1948261" cy="1047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A794A-09A7-42EE-8FAB-E4FB55CF295E}">
      <dsp:nvSpPr>
        <dsp:cNvPr id="0" name=""/>
        <dsp:cNvSpPr/>
      </dsp:nvSpPr>
      <dsp:spPr>
        <a:xfrm rot="5400000">
          <a:off x="1990217" y="115494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160110"/>
            <a:satOff val="17113"/>
            <a:lumOff val="-1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2340371" y="274068"/>
        <a:ext cx="1045445" cy="1201660"/>
      </dsp:txXfrm>
    </dsp:sp>
    <dsp:sp modelId="{97EC03D8-6C1F-425F-94BB-A58C1072086D}">
      <dsp:nvSpPr>
        <dsp:cNvPr id="0" name=""/>
        <dsp:cNvSpPr/>
      </dsp:nvSpPr>
      <dsp:spPr>
        <a:xfrm rot="5400000">
          <a:off x="2807230" y="1597290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320221"/>
            <a:satOff val="34227"/>
            <a:lumOff val="-2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Modelo Operativo de seguridad</a:t>
          </a:r>
          <a:endParaRPr lang="es-CO" sz="1700" kern="1200" dirty="0"/>
        </a:p>
      </dsp:txBody>
      <dsp:txXfrm rot="-5400000">
        <a:off x="3157384" y="1755864"/>
        <a:ext cx="1045445" cy="1201660"/>
      </dsp:txXfrm>
    </dsp:sp>
    <dsp:sp modelId="{E2E903D3-6FAA-45E2-A781-B300BD52480D}">
      <dsp:nvSpPr>
        <dsp:cNvPr id="0" name=""/>
        <dsp:cNvSpPr/>
      </dsp:nvSpPr>
      <dsp:spPr>
        <a:xfrm>
          <a:off x="972442" y="1832967"/>
          <a:ext cx="1885414" cy="1047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Retos y modalidades operativas del crimen.</a:t>
          </a:r>
          <a:endParaRPr lang="es-CO" sz="1700" kern="1200" dirty="0"/>
        </a:p>
      </dsp:txBody>
      <dsp:txXfrm>
        <a:off x="972442" y="1832967"/>
        <a:ext cx="1885414" cy="1047452"/>
      </dsp:txXfrm>
    </dsp:sp>
    <dsp:sp modelId="{A42FA5AE-428E-4B6D-A58F-5CB5AF0B37CA}">
      <dsp:nvSpPr>
        <dsp:cNvPr id="0" name=""/>
        <dsp:cNvSpPr/>
      </dsp:nvSpPr>
      <dsp:spPr>
        <a:xfrm rot="5400000">
          <a:off x="4447540" y="1597290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480331"/>
            <a:satOff val="51340"/>
            <a:lumOff val="-3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4797694" y="1755864"/>
        <a:ext cx="1045445" cy="1201660"/>
      </dsp:txXfrm>
    </dsp:sp>
    <dsp:sp modelId="{E88DC385-E63B-4AD8-9CCC-EBD528F1BA17}">
      <dsp:nvSpPr>
        <dsp:cNvPr id="0" name=""/>
        <dsp:cNvSpPr/>
      </dsp:nvSpPr>
      <dsp:spPr>
        <a:xfrm rot="5400000">
          <a:off x="3630527" y="3079086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640441"/>
            <a:satOff val="68454"/>
            <a:lumOff val="-5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Micro-delitos. </a:t>
          </a:r>
          <a:endParaRPr lang="es-CO" sz="1700" kern="1200" dirty="0"/>
        </a:p>
      </dsp:txBody>
      <dsp:txXfrm rot="-5400000">
        <a:off x="3980681" y="3237660"/>
        <a:ext cx="1045445" cy="1201660"/>
      </dsp:txXfrm>
    </dsp:sp>
    <dsp:sp modelId="{CDA1B19F-B56C-4481-B72E-B2C8416F20A0}">
      <dsp:nvSpPr>
        <dsp:cNvPr id="0" name=""/>
        <dsp:cNvSpPr/>
      </dsp:nvSpPr>
      <dsp:spPr>
        <a:xfrm>
          <a:off x="5308895" y="3314763"/>
          <a:ext cx="1948261" cy="1047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7F668-FAB7-4EDD-934A-B743F8C57D2F}">
      <dsp:nvSpPr>
        <dsp:cNvPr id="0" name=""/>
        <dsp:cNvSpPr/>
      </dsp:nvSpPr>
      <dsp:spPr>
        <a:xfrm rot="5400000">
          <a:off x="1990217" y="3079086"/>
          <a:ext cx="1745753" cy="151880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2340371" y="3237660"/>
        <a:ext cx="1045445" cy="1201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6417-8F29-410D-B096-E1DC26224D16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Bogotá ha podido hacer una gestión más ordenada en seguridad ciudadana, gracias a que ahora cuenta con mecanismos de seguimiento al comportamiento del delito. </a:t>
          </a:r>
        </a:p>
      </dsp:txBody>
      <dsp:txXfrm>
        <a:off x="1004" y="0"/>
        <a:ext cx="2611933" cy="1357788"/>
      </dsp:txXfrm>
    </dsp:sp>
    <dsp:sp modelId="{2AA8771F-A584-44B1-A52F-24E4974349C3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También tienen la manera de hacer seguimiento al cumplimiento de metas concretas de reducción de tasas de delitos, que empezaron a aparecer en los planes locales de desarrollo. </a:t>
          </a:r>
        </a:p>
      </dsp:txBody>
      <dsp:txXfrm>
        <a:off x="2808833" y="0"/>
        <a:ext cx="2611933" cy="1357788"/>
      </dsp:txXfrm>
    </dsp:sp>
    <dsp:sp modelId="{27B9D7D5-9DAC-4213-A975-7D1DE1530149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Además se ha apoyado y promovido investigaciones y análisis sobre temas de seguridad ciudadana. </a:t>
          </a:r>
          <a:endParaRPr lang="es-CO" sz="2000" kern="1200" dirty="0"/>
        </a:p>
      </dsp:txBody>
      <dsp:txXfrm>
        <a:off x="5616661" y="0"/>
        <a:ext cx="2611933" cy="1357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154F0-6EE6-44AB-97F5-6432CD8307F8}">
      <dsp:nvSpPr>
        <dsp:cNvPr id="0" name=""/>
        <dsp:cNvSpPr/>
      </dsp:nvSpPr>
      <dsp:spPr>
        <a:xfrm>
          <a:off x="3169919" y="586"/>
          <a:ext cx="4754880" cy="22881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/>
            <a:t>Sistema Unificado de Información, Violencias y Delitos (SUIVD).</a:t>
          </a:r>
          <a:endParaRPr lang="es-CO" sz="2400" kern="1200" dirty="0"/>
        </a:p>
      </dsp:txBody>
      <dsp:txXfrm>
        <a:off x="3169919" y="286604"/>
        <a:ext cx="3896826" cy="1716109"/>
      </dsp:txXfrm>
    </dsp:sp>
    <dsp:sp modelId="{4CF55873-217D-4CE0-B6CC-7695647A5D38}">
      <dsp:nvSpPr>
        <dsp:cNvPr id="0" name=""/>
        <dsp:cNvSpPr/>
      </dsp:nvSpPr>
      <dsp:spPr>
        <a:xfrm>
          <a:off x="0" y="586"/>
          <a:ext cx="3169920" cy="228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400" kern="1200" dirty="0" err="1" smtClean="0"/>
            <a:t>Mockus</a:t>
          </a:r>
          <a:r>
            <a:rPr lang="es-CO" sz="5400" kern="1200" dirty="0" smtClean="0"/>
            <a:t>-Peñalosa</a:t>
          </a:r>
          <a:endParaRPr lang="es-CO" sz="5400" kern="1200" dirty="0"/>
        </a:p>
      </dsp:txBody>
      <dsp:txXfrm>
        <a:off x="111698" y="112284"/>
        <a:ext cx="2946524" cy="2064749"/>
      </dsp:txXfrm>
    </dsp:sp>
    <dsp:sp modelId="{0BA1751E-9503-4F8A-A6BB-8523F68C0475}">
      <dsp:nvSpPr>
        <dsp:cNvPr id="0" name=""/>
        <dsp:cNvSpPr/>
      </dsp:nvSpPr>
      <dsp:spPr>
        <a:xfrm>
          <a:off x="3169919" y="2517547"/>
          <a:ext cx="4754880" cy="22881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Centro de Estudios y Análisis en Convivencia Y seguridad Ciudadana.</a:t>
          </a:r>
          <a:endParaRPr lang="es-CO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/>
            <a:t>Red de Observatorios. Como el de violencia escolar.  </a:t>
          </a:r>
          <a:endParaRPr lang="es-CO" sz="2400" kern="1200" dirty="0"/>
        </a:p>
      </dsp:txBody>
      <dsp:txXfrm>
        <a:off x="3169919" y="2803565"/>
        <a:ext cx="3896826" cy="1716109"/>
      </dsp:txXfrm>
    </dsp:sp>
    <dsp:sp modelId="{534E8A3B-B80A-4C0C-A3F3-0D1F94EA0DEE}">
      <dsp:nvSpPr>
        <dsp:cNvPr id="0" name=""/>
        <dsp:cNvSpPr/>
      </dsp:nvSpPr>
      <dsp:spPr>
        <a:xfrm>
          <a:off x="0" y="2517547"/>
          <a:ext cx="3169920" cy="228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400" kern="1200" dirty="0" smtClean="0"/>
            <a:t>Garzón-Moreno</a:t>
          </a:r>
          <a:endParaRPr lang="es-CO" sz="5400" kern="1200" dirty="0"/>
        </a:p>
      </dsp:txBody>
      <dsp:txXfrm>
        <a:off x="111698" y="2629245"/>
        <a:ext cx="2946524" cy="2064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629C2-22E8-4599-A7BA-2453D8430207}">
      <dsp:nvSpPr>
        <dsp:cNvPr id="0" name=""/>
        <dsp:cNvSpPr/>
      </dsp:nvSpPr>
      <dsp:spPr>
        <a:xfrm>
          <a:off x="2985641" y="2027"/>
          <a:ext cx="2258317" cy="1467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Convivencia</a:t>
          </a:r>
          <a:endParaRPr lang="es-CO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 smtClean="0"/>
            <a:t>Civismo</a:t>
          </a:r>
          <a:endParaRPr lang="es-CO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 smtClean="0"/>
            <a:t>Riñas. </a:t>
          </a:r>
          <a:endParaRPr lang="es-CO" sz="2200" kern="1200" dirty="0"/>
        </a:p>
      </dsp:txBody>
      <dsp:txXfrm>
        <a:off x="3057298" y="73684"/>
        <a:ext cx="2115003" cy="1324592"/>
      </dsp:txXfrm>
    </dsp:sp>
    <dsp:sp modelId="{083F0181-E15F-4762-B3DB-7F5134275FCF}">
      <dsp:nvSpPr>
        <dsp:cNvPr id="0" name=""/>
        <dsp:cNvSpPr/>
      </dsp:nvSpPr>
      <dsp:spPr>
        <a:xfrm>
          <a:off x="2154597" y="735980"/>
          <a:ext cx="3920404" cy="3920404"/>
        </a:xfrm>
        <a:custGeom>
          <a:avLst/>
          <a:gdLst/>
          <a:ahLst/>
          <a:cxnLst/>
          <a:rect l="0" t="0" r="0" b="0"/>
          <a:pathLst>
            <a:path>
              <a:moveTo>
                <a:pt x="3105816" y="369616"/>
              </a:moveTo>
              <a:arcTo wR="1960202" hR="1960202" stAng="18345791" swAng="36516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49D42-8E2E-4351-A916-A2C7E7C278E2}">
      <dsp:nvSpPr>
        <dsp:cNvPr id="0" name=""/>
        <dsp:cNvSpPr/>
      </dsp:nvSpPr>
      <dsp:spPr>
        <a:xfrm>
          <a:off x="4683226" y="2942330"/>
          <a:ext cx="2258317" cy="1467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Percepción de inseguridad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Delincuencia común.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Desarrollo urbanístico mal planeado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Contravenciones. </a:t>
          </a:r>
          <a:endParaRPr lang="es-CO" sz="1600" kern="1200" dirty="0"/>
        </a:p>
      </dsp:txBody>
      <dsp:txXfrm>
        <a:off x="4754883" y="3013987"/>
        <a:ext cx="2115003" cy="1324592"/>
      </dsp:txXfrm>
    </dsp:sp>
    <dsp:sp modelId="{C77C6872-13D1-407F-80FA-3447F3C20DDC}">
      <dsp:nvSpPr>
        <dsp:cNvPr id="0" name=""/>
        <dsp:cNvSpPr/>
      </dsp:nvSpPr>
      <dsp:spPr>
        <a:xfrm>
          <a:off x="2154597" y="735980"/>
          <a:ext cx="3920404" cy="3920404"/>
        </a:xfrm>
        <a:custGeom>
          <a:avLst/>
          <a:gdLst/>
          <a:ahLst/>
          <a:cxnLst/>
          <a:rect l="0" t="0" r="0" b="0"/>
          <a:pathLst>
            <a:path>
              <a:moveTo>
                <a:pt x="2894531" y="3683403"/>
              </a:moveTo>
              <a:arcTo wR="1960202" hR="1960202" stAng="3691993" swAng="34160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6588-78AA-44BD-AC33-D55E41F975D5}">
      <dsp:nvSpPr>
        <dsp:cNvPr id="0" name=""/>
        <dsp:cNvSpPr/>
      </dsp:nvSpPr>
      <dsp:spPr>
        <a:xfrm>
          <a:off x="1288055" y="2942330"/>
          <a:ext cx="2258317" cy="1467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Crimen organizado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Mercados criminales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Estructuras con capacidad de cooptación. </a:t>
          </a:r>
          <a:endParaRPr lang="es-CO" sz="1600" kern="1200" dirty="0"/>
        </a:p>
      </dsp:txBody>
      <dsp:txXfrm>
        <a:off x="1359712" y="3013987"/>
        <a:ext cx="2115003" cy="1324592"/>
      </dsp:txXfrm>
    </dsp:sp>
    <dsp:sp modelId="{CEE02772-038F-45E6-8E04-3DA2B850E974}">
      <dsp:nvSpPr>
        <dsp:cNvPr id="0" name=""/>
        <dsp:cNvSpPr/>
      </dsp:nvSpPr>
      <dsp:spPr>
        <a:xfrm>
          <a:off x="2154597" y="735980"/>
          <a:ext cx="3920404" cy="3920404"/>
        </a:xfrm>
        <a:custGeom>
          <a:avLst/>
          <a:gdLst/>
          <a:ahLst/>
          <a:cxnLst/>
          <a:rect l="0" t="0" r="0" b="0"/>
          <a:pathLst>
            <a:path>
              <a:moveTo>
                <a:pt x="13082" y="2186293"/>
              </a:moveTo>
              <a:arcTo wR="1960202" hR="1960202" stAng="10402603" swAng="36516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0.09167</cdr:x>
      <cdr:y>0.77412</cdr:y>
    </cdr:from>
    <cdr:to>
      <cdr:x>0.2</cdr:x>
      <cdr:y>0.83059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9100" y="2506980"/>
          <a:ext cx="495300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000"/>
            <a:t>Enero</a:t>
          </a:r>
        </a:p>
      </cdr:txBody>
    </cdr:sp>
  </cdr:relSizeAnchor>
  <cdr:relSizeAnchor xmlns:cdr="http://schemas.openxmlformats.org/drawingml/2006/chartDrawing">
    <cdr:from>
      <cdr:x>0.21167</cdr:x>
      <cdr:y>0.77412</cdr:y>
    </cdr:from>
    <cdr:to>
      <cdr:x>0.34667</cdr:x>
      <cdr:y>0.84706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967740" y="2506980"/>
          <a:ext cx="617220" cy="236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000"/>
            <a:t>Febrero</a:t>
          </a:r>
        </a:p>
      </cdr:txBody>
    </cdr:sp>
  </cdr:relSizeAnchor>
  <cdr:relSizeAnchor xmlns:cdr="http://schemas.openxmlformats.org/drawingml/2006/chartDrawing">
    <cdr:from>
      <cdr:x>0.35</cdr:x>
      <cdr:y>0.77882</cdr:y>
    </cdr:from>
    <cdr:to>
      <cdr:x>0.47833</cdr:x>
      <cdr:y>0.86588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600200" y="2522220"/>
          <a:ext cx="58674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000"/>
            <a:t>Marzo</a:t>
          </a:r>
        </a:p>
      </cdr:txBody>
    </cdr:sp>
  </cdr:relSizeAnchor>
  <cdr:relSizeAnchor xmlns:cdr="http://schemas.openxmlformats.org/drawingml/2006/chartDrawing">
    <cdr:from>
      <cdr:x>0.47833</cdr:x>
      <cdr:y>0.77412</cdr:y>
    </cdr:from>
    <cdr:to>
      <cdr:x>0.59</cdr:x>
      <cdr:y>0.84471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186940" y="2506980"/>
          <a:ext cx="51054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000"/>
            <a:t>Abril</a:t>
          </a:r>
        </a:p>
      </cdr:txBody>
    </cdr:sp>
  </cdr:relSizeAnchor>
  <cdr:relSizeAnchor xmlns:cdr="http://schemas.openxmlformats.org/drawingml/2006/chartDrawing">
    <cdr:from>
      <cdr:x>0.59833</cdr:x>
      <cdr:y>0.77412</cdr:y>
    </cdr:from>
    <cdr:to>
      <cdr:x>0.71333</cdr:x>
      <cdr:y>0.84941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735580" y="2506980"/>
          <a:ext cx="525780" cy="243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000"/>
            <a:t>Mayo</a:t>
          </a:r>
        </a:p>
      </cdr:txBody>
    </cdr:sp>
  </cdr:relSizeAnchor>
  <cdr:relSizeAnchor xmlns:cdr="http://schemas.openxmlformats.org/drawingml/2006/chartDrawing">
    <cdr:from>
      <cdr:x>0.72667</cdr:x>
      <cdr:y>0.77176</cdr:y>
    </cdr:from>
    <cdr:to>
      <cdr:x>0.83833</cdr:x>
      <cdr:y>0.84471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3322320" y="2499360"/>
          <a:ext cx="510540" cy="236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s-CO" sz="1000"/>
            <a:t>Junio</a:t>
          </a:r>
        </a:p>
      </cdr:txBody>
    </cdr:sp>
  </cdr:relSizeAnchor>
  <cdr:relSizeAnchor xmlns:cdr="http://schemas.openxmlformats.org/drawingml/2006/chartDrawing">
    <cdr:from>
      <cdr:x>0.84167</cdr:x>
      <cdr:y>0.77176</cdr:y>
    </cdr:from>
    <cdr:to>
      <cdr:x>0.965</cdr:x>
      <cdr:y>0.84471</cdr:y>
    </cdr:to>
    <cdr:sp macro="" textlink="">
      <cdr:nvSpPr>
        <cdr:cNvPr id="8" name="1 CuadroTexto"/>
        <cdr:cNvSpPr txBox="1"/>
      </cdr:nvSpPr>
      <cdr:spPr>
        <a:xfrm xmlns:a="http://schemas.openxmlformats.org/drawingml/2006/main">
          <a:off x="3848100" y="2499360"/>
          <a:ext cx="563880" cy="236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CO" sz="1000"/>
            <a:t>Total</a:t>
          </a:r>
        </a:p>
      </cdr:txBody>
    </cdr:sp>
  </cdr:relSizeAnchor>
  <cdr:relSizeAnchor xmlns:cdr="http://schemas.openxmlformats.org/drawingml/2006/chartDrawing">
    <cdr:from>
      <cdr:x>0.29333</cdr:x>
      <cdr:y>0.10353</cdr:y>
    </cdr:from>
    <cdr:to>
      <cdr:x>0.64167</cdr:x>
      <cdr:y>0.19765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1341120" y="335280"/>
          <a:ext cx="159258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CO" sz="1100"/>
            <a:t>        2011               2012p</a:t>
          </a:r>
        </a:p>
      </cdr:txBody>
    </cdr:sp>
  </cdr:relSizeAnchor>
  <cdr:relSizeAnchor xmlns:cdr="http://schemas.openxmlformats.org/drawingml/2006/chartDrawing">
    <cdr:from>
      <cdr:x>0.31667</cdr:x>
      <cdr:y>0.12941</cdr:y>
    </cdr:from>
    <cdr:to>
      <cdr:x>0.35333</cdr:x>
      <cdr:y>0.16235</cdr:y>
    </cdr:to>
    <cdr:sp macro="" textlink="">
      <cdr:nvSpPr>
        <cdr:cNvPr id="10" name="9 Rectángulo redondeado"/>
        <cdr:cNvSpPr/>
      </cdr:nvSpPr>
      <cdr:spPr>
        <a:xfrm xmlns:a="http://schemas.openxmlformats.org/drawingml/2006/main">
          <a:off x="1447800" y="419100"/>
          <a:ext cx="167640" cy="10668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2060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CO"/>
        </a:p>
      </cdr:txBody>
    </cdr:sp>
  </cdr:relSizeAnchor>
  <cdr:relSizeAnchor xmlns:cdr="http://schemas.openxmlformats.org/drawingml/2006/chartDrawing">
    <cdr:from>
      <cdr:x>0.47</cdr:x>
      <cdr:y>0.13176</cdr:y>
    </cdr:from>
    <cdr:to>
      <cdr:x>0.51167</cdr:x>
      <cdr:y>0.16471</cdr:y>
    </cdr:to>
    <cdr:sp macro="" textlink="">
      <cdr:nvSpPr>
        <cdr:cNvPr id="11" name="10 Rectángulo redondeado"/>
        <cdr:cNvSpPr/>
      </cdr:nvSpPr>
      <cdr:spPr>
        <a:xfrm xmlns:a="http://schemas.openxmlformats.org/drawingml/2006/main">
          <a:off x="2148840" y="426720"/>
          <a:ext cx="190500" cy="10668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CO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E44880-73E9-4D10-AD22-D0A4F5660AE6}" type="datetimeFigureOut">
              <a:rPr lang="es-CO" smtClean="0"/>
              <a:t>30/11/2012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0248C1-ECB9-449F-A368-A3E7F172AF4B}" type="slidenum">
              <a:rPr lang="es-CO" smtClean="0"/>
              <a:t>‹#›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Buenas Prácticas y retos de la seguridad en Bogotá.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Análisis sobre las transformaciones y evolución de la política pública y el crimen.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93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O" sz="2700" dirty="0" smtClean="0"/>
              <a:t>4. </a:t>
            </a:r>
            <a:r>
              <a:rPr lang="es-CO" sz="2700" b="1" dirty="0" smtClean="0"/>
              <a:t>Instrumentos de seguimiento y observación de la seguridad.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796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451519"/>
              </p:ext>
            </p:extLst>
          </p:nvPr>
        </p:nvGraphicFramePr>
        <p:xfrm>
          <a:off x="609600" y="908720"/>
          <a:ext cx="7924800" cy="480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O" sz="2700" b="1" dirty="0" smtClean="0"/>
              <a:t>5. Políticas </a:t>
            </a:r>
            <a:r>
              <a:rPr lang="es-CO" sz="2700" b="1" dirty="0"/>
              <a:t>de prevención del delito, la violencia y la inseguridad.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7924800" cy="4114800"/>
          </a:xfrm>
        </p:spPr>
        <p:txBody>
          <a:bodyPr>
            <a:normAutofit/>
          </a:bodyPr>
          <a:lstStyle/>
          <a:p>
            <a:r>
              <a:rPr lang="es-CO" sz="2400" dirty="0" smtClean="0"/>
              <a:t>Oferta Cultural, Inclusión económica  y  Participación local. </a:t>
            </a:r>
          </a:p>
          <a:p>
            <a:r>
              <a:rPr lang="es-CO" sz="2400" dirty="0" smtClean="0"/>
              <a:t>64 programas de prevención contra la violencia con jóvenes. «Goles en Paz».</a:t>
            </a:r>
          </a:p>
          <a:p>
            <a:r>
              <a:rPr lang="es-CO" sz="2400" dirty="0" smtClean="0"/>
              <a:t>Focalización en localidades.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5130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2. Retos y Modalidades Operativas del Crimen. 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15570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4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Hipótesis de Trabajo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La violencia es utilizada como método de regulación. Pero no para generar riqueza. No hay una relación proporcional entre ilegalidad y violencia. </a:t>
            </a:r>
          </a:p>
          <a:p>
            <a:pPr algn="just"/>
            <a:r>
              <a:rPr lang="es-CO" dirty="0" smtClean="0"/>
              <a:t>Nada de lo que sucede podría ser explicado sin las redes de protección, que funcionan mediante la corrupción.</a:t>
            </a:r>
          </a:p>
          <a:p>
            <a:pPr algn="just"/>
            <a:r>
              <a:rPr lang="es-CO" dirty="0" smtClean="0"/>
              <a:t>Contextos urbanos de informalidad económica permiten la permeabilidad de la ilegalidad</a:t>
            </a:r>
          </a:p>
          <a:p>
            <a:pPr algn="just"/>
            <a:r>
              <a:rPr lang="es-CO" dirty="0" smtClean="0"/>
              <a:t>Descentralización, desconcentración, sub-contratación y especialización de la ilegalidad. </a:t>
            </a:r>
          </a:p>
          <a:p>
            <a:pPr algn="just"/>
            <a:r>
              <a:rPr lang="es-CO" dirty="0" smtClean="0"/>
              <a:t>La riqueza se genera en la trasformación de las ganancias económicas.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67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Percepción de (In) Seguridad Bogotá. </a:t>
            </a:r>
            <a:endParaRPr lang="es-CO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317346"/>
              </p:ext>
            </p:extLst>
          </p:nvPr>
        </p:nvGraphicFramePr>
        <p:xfrm>
          <a:off x="1115616" y="1962150"/>
          <a:ext cx="6840760" cy="362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8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Percepción de (In) Seguridad Medellín.</a:t>
            </a:r>
            <a:endParaRPr lang="es-CO" dirty="0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510156"/>
              </p:ext>
            </p:extLst>
          </p:nvPr>
        </p:nvGraphicFramePr>
        <p:xfrm>
          <a:off x="1331640" y="1962150"/>
          <a:ext cx="6552728" cy="4347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5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 smtClean="0"/>
              <a:t>Modelo de análisis</a:t>
            </a:r>
            <a:endParaRPr lang="es-CO" sz="36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196752"/>
            <a:ext cx="7215238" cy="484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2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1012974"/>
          </a:xfrm>
        </p:spPr>
        <p:txBody>
          <a:bodyPr>
            <a:noAutofit/>
          </a:bodyPr>
          <a:lstStyle/>
          <a:p>
            <a:r>
              <a:rPr lang="es-CO" sz="4000" dirty="0" smtClean="0"/>
              <a:t>Tipologías de mercados ilegales:</a:t>
            </a:r>
            <a:endParaRPr lang="es-CO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Mercados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 Venta de protección y extorsión</a:t>
            </a:r>
          </a:p>
          <a:p>
            <a:r>
              <a:rPr lang="es-ES" dirty="0"/>
              <a:t>Narcomenudeo urbano</a:t>
            </a:r>
          </a:p>
          <a:p>
            <a:r>
              <a:rPr lang="es-ES" dirty="0"/>
              <a:t>Servicios </a:t>
            </a:r>
            <a:r>
              <a:rPr lang="es-ES" dirty="0" smtClean="0"/>
              <a:t>especializados.</a:t>
            </a:r>
          </a:p>
          <a:p>
            <a:r>
              <a:rPr lang="es-ES" dirty="0" smtClean="0"/>
              <a:t>Subcontratación criminal.</a:t>
            </a:r>
            <a:endParaRPr lang="es-CO" dirty="0"/>
          </a:p>
          <a:p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Problemáticas</a:t>
            </a:r>
            <a:endParaRPr lang="es-CO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Entorno de colegios y escuelas.</a:t>
            </a:r>
          </a:p>
          <a:p>
            <a:r>
              <a:rPr lang="es-CO" dirty="0"/>
              <a:t>Contrabando de licores</a:t>
            </a:r>
            <a:r>
              <a:rPr lang="es-CO" dirty="0" smtClean="0"/>
              <a:t>.</a:t>
            </a:r>
          </a:p>
          <a:p>
            <a:r>
              <a:rPr lang="es-CO" dirty="0" smtClean="0"/>
              <a:t> Homicidio por encargo. </a:t>
            </a:r>
            <a:r>
              <a:rPr lang="es-CO" b="1" dirty="0"/>
              <a:t>En primeros 9 meses ocurrieron 76 casos, 41 más que en el 2011.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Unidad Nacional  de Intervención Policial. </a:t>
            </a:r>
            <a:r>
              <a:rPr lang="es-CO" dirty="0"/>
              <a:t>especializados en antisecuestro y extorsión, tránsito y transporte, inteligencia, fiscal aduanera, protección, infancia y adolescencia, y ambiental. </a:t>
            </a:r>
            <a:endParaRPr lang="es-CO" dirty="0">
              <a:solidFill>
                <a:srgbClr val="FF0000"/>
              </a:solidFill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62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Comparativo casos de homicidio por proyectil de arma de </a:t>
            </a:r>
            <a:r>
              <a:rPr lang="es-CO" dirty="0" smtClean="0"/>
              <a:t>fuego.</a:t>
            </a:r>
            <a:endParaRPr lang="es-CO" dirty="0"/>
          </a:p>
        </p:txBody>
      </p:sp>
      <p:graphicFrame>
        <p:nvGraphicFramePr>
          <p:cNvPr id="3" name="6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078854"/>
              </p:ext>
            </p:extLst>
          </p:nvPr>
        </p:nvGraphicFramePr>
        <p:xfrm>
          <a:off x="1331640" y="1743074"/>
          <a:ext cx="6264695" cy="40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15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División Presentación.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54512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1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tx1"/>
                </a:solidFill>
              </a:rPr>
              <a:t>Condición y tipo de arma de fuego </a:t>
            </a:r>
            <a:r>
              <a:rPr lang="es-ES" dirty="0">
                <a:solidFill>
                  <a:srgbClr val="FF0000"/>
                </a:solidFill>
              </a:rPr>
              <a:t/>
            </a:r>
            <a:br>
              <a:rPr lang="es-ES" dirty="0">
                <a:solidFill>
                  <a:srgbClr val="FF0000"/>
                </a:solidFill>
              </a:rPr>
            </a:b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35150" y="1412875"/>
          <a:ext cx="5546725" cy="1716088"/>
        </p:xfrm>
        <a:graphic>
          <a:graphicData uri="http://schemas.openxmlformats.org/drawingml/2006/table">
            <a:tbl>
              <a:tblPr/>
              <a:tblGrid>
                <a:gridCol w="1800409"/>
                <a:gridCol w="1944442"/>
                <a:gridCol w="1801874"/>
              </a:tblGrid>
              <a:tr h="6177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CONDICION DEL ARMA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de Participación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de Participación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623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ILEGALES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6013" y="3284538"/>
          <a:ext cx="6986587" cy="2085974"/>
        </p:xfrm>
        <a:graphic>
          <a:graphicData uri="http://schemas.openxmlformats.org/drawingml/2006/table">
            <a:tbl>
              <a:tblPr/>
              <a:tblGrid>
                <a:gridCol w="2304370"/>
                <a:gridCol w="2376382"/>
                <a:gridCol w="2305835"/>
              </a:tblGrid>
              <a:tr h="5116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TIPO DE ARMA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de Participación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de Participación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935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OTRAS (mini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uzi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- explosivo)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PISTOLA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REVOLVER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ARTESANAL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1116013" y="5445125"/>
            <a:ext cx="68087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CO" sz="1400" dirty="0">
                <a:latin typeface="Garamond" pitchFamily="18" charset="0"/>
                <a:cs typeface="Times New Roman" pitchFamily="18" charset="0"/>
              </a:rPr>
              <a:t>Fuente: CTI – Fiscalía General de la Nación.  Hipótesis de trabajo judicial  Corte 11:00 horas de  Julio 6 de  2012.  Datos sujetos a variación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012533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5400" dirty="0" smtClean="0">
                <a:solidFill>
                  <a:srgbClr val="FF0000"/>
                </a:solidFill>
              </a:rPr>
              <a:t>3. Retos y modalidades</a:t>
            </a:r>
            <a:r>
              <a:rPr lang="es-CO" dirty="0" smtClean="0">
                <a:solidFill>
                  <a:srgbClr val="FF0000"/>
                </a:solidFill>
              </a:rPr>
              <a:t>. </a:t>
            </a:r>
            <a:r>
              <a:rPr lang="es-CO" dirty="0"/>
              <a:t>Dinámicas del Delito.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Esta nueva unidad muestra que el Plan por cuadrantes no es suficiente para controlar el crimen organizado y algunos delitos.  </a:t>
            </a:r>
            <a:endParaRPr lang="es-CO" dirty="0"/>
          </a:p>
          <a:p>
            <a:r>
              <a:rPr lang="es-CO" dirty="0"/>
              <a:t>N</a:t>
            </a:r>
            <a:r>
              <a:rPr lang="es-CO" dirty="0" smtClean="0"/>
              <a:t>o basta dividir la ciudad en cuadrantes y asignarles 6 Policías</a:t>
            </a:r>
          </a:p>
          <a:p>
            <a:r>
              <a:rPr lang="es-CO" dirty="0" smtClean="0"/>
              <a:t>Complementarse.</a:t>
            </a:r>
          </a:p>
          <a:p>
            <a:r>
              <a:rPr lang="es-CO" dirty="0"/>
              <a:t>Algunos delitos de alto impacto se ha reducido, pero una serie de micro-delitos han comenzado a aumentar. 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24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Necesidades.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Creación de Nuevos indicadores de violencia. No solo bastan los indicadores de alto impacto. </a:t>
            </a:r>
          </a:p>
          <a:p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existen herramientas metodológicas en el Distrito para determinar la incidencia de los programas sociales en la seguridad. Por ello, es preciso fortalecer las instancias de acopio y análisis de información</a:t>
            </a:r>
            <a:r>
              <a:rPr lang="es-ES_trad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Goles en Paz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Caminos seguros. </a:t>
            </a:r>
          </a:p>
          <a:p>
            <a:r>
              <a:rPr lang="es-ES_tradnl" dirty="0" smtClean="0"/>
              <a:t>Combate al crimen organizado y coordinación interinstitucional.</a:t>
            </a:r>
          </a:p>
          <a:p>
            <a:r>
              <a:rPr lang="es-ES_tradnl" dirty="0" smtClean="0"/>
              <a:t>Fortalecer el combate a las micro-territorialidades del crimen.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93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 noGrp="1"/>
          </p:cNvSpPr>
          <p:nvPr>
            <p:ph type="title"/>
          </p:nvPr>
        </p:nvSpPr>
        <p:spPr>
          <a:xfrm>
            <a:off x="457200" y="5391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Evolución de la violencia homicida en Bogotá   2000 - 2011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r="4120"/>
          <a:stretch>
            <a:fillRect/>
          </a:stretch>
        </p:blipFill>
        <p:spPr bwMode="auto">
          <a:xfrm>
            <a:off x="0" y="1205570"/>
            <a:ext cx="3736428" cy="573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268014" y="1891862"/>
            <a:ext cx="108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Base: </a:t>
            </a:r>
            <a:r>
              <a:rPr lang="es-CO" sz="1200" b="1" dirty="0" smtClean="0"/>
              <a:t>7.702 homicidios </a:t>
            </a:r>
            <a:endParaRPr lang="es-CO" sz="1200" b="1" dirty="0"/>
          </a:p>
        </p:txBody>
      </p:sp>
      <p:pic>
        <p:nvPicPr>
          <p:cNvPr id="6" name="5 Imagen" descr="PPT85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214422"/>
            <a:ext cx="5233400" cy="56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Tesis aceptadas.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sz="2400" dirty="0" smtClean="0"/>
              <a:t>Los índices de delincuencia vienen a la baja como producto de una serie de Políticas Públicas implementadas desde la administración </a:t>
            </a:r>
            <a:r>
              <a:rPr lang="es-CO" sz="2400" dirty="0" err="1" smtClean="0"/>
              <a:t>Mokus</a:t>
            </a:r>
            <a:r>
              <a:rPr lang="es-CO" sz="2400" dirty="0" smtClean="0"/>
              <a:t>, hasta la actualidad.  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/>
              <a:t>En 1993, la tasa de homicidio en Bogotá era de 81,2 homicidios por 100.000 habitantes; en 2003, la misma tasa había bajado a 23,5 homicidios por 100.000 habitantes. </a:t>
            </a:r>
            <a:endParaRPr lang="es-CO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CO" sz="2400" dirty="0" smtClean="0"/>
              <a:t>Ciudad líder en la formulación de Políticas Públicas. 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 smtClean="0"/>
              <a:t>Se ha construido sobre lo construido. </a:t>
            </a:r>
          </a:p>
          <a:p>
            <a:pPr marL="514350" indent="-514350">
              <a:buFont typeface="+mj-lt"/>
              <a:buAutoNum type="arabicPeriod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3226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Tasa de Homicidio Para Bogotá. </a:t>
            </a:r>
            <a:r>
              <a:rPr lang="es-CO" dirty="0"/>
              <a:t>1</a:t>
            </a:r>
            <a:r>
              <a:rPr lang="es-CO" dirty="0" smtClean="0"/>
              <a:t>990-2011. </a:t>
            </a:r>
            <a:endParaRPr lang="es-CO" dirty="0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046086"/>
              </p:ext>
            </p:extLst>
          </p:nvPr>
        </p:nvGraphicFramePr>
        <p:xfrm>
          <a:off x="539552" y="908720"/>
          <a:ext cx="7992888" cy="518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2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 fontScale="90000"/>
          </a:bodyPr>
          <a:lstStyle/>
          <a:p>
            <a:pPr lvl="0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b="1" dirty="0" smtClean="0"/>
              <a:t>1. Liderazgo en la formulación y ejecución de políticas de convivencia y seguridad ciudadana.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es-CO" sz="2400" dirty="0" smtClean="0"/>
              <a:t>Con la nueva constitución los alcaldes adquirieron un protagonismo en el liderazgo de la seguridad ciudadana. </a:t>
            </a:r>
          </a:p>
          <a:p>
            <a:r>
              <a:rPr lang="es-ES" sz="2400" dirty="0" smtClean="0"/>
              <a:t>El </a:t>
            </a:r>
            <a:r>
              <a:rPr lang="es-ES" sz="2400" dirty="0"/>
              <a:t>FVS tiene como objetivos, desarrollar el Plan Maestro de Equipamientos, diferentes gastos para el funcionamiento de la Policía, sistemas de comunicación y medios de trasporte, así como para proyectos de prevención. Los dos primeros componentes significan el 94% del total del presupuesto, mientras que para prevención solo se destina el 6% restante, como se muestra en la siguiente gráfica. El presupuesto proyectado para el año 2012 es de 171.058 millones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Centros de Investigaciones propios. </a:t>
            </a:r>
            <a:endParaRPr lang="es-CO" sz="2400" dirty="0" smtClean="0"/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641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39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CO" sz="2000" dirty="0" smtClean="0"/>
              <a:t>Administración </a:t>
            </a:r>
            <a:r>
              <a:rPr lang="es-CO" sz="2000" dirty="0" err="1" smtClean="0"/>
              <a:t>Mockus</a:t>
            </a:r>
            <a:r>
              <a:rPr lang="es-CO" sz="2000" dirty="0" smtClean="0"/>
              <a:t>. Cultura Ciudadana y Participación Ciudadana. </a:t>
            </a:r>
          </a:p>
          <a:p>
            <a:pPr marL="514350" indent="-514350" algn="just">
              <a:buAutoNum type="arabicPeriod"/>
            </a:pPr>
            <a:r>
              <a:rPr lang="es-CO" sz="2000" dirty="0"/>
              <a:t>Enrique </a:t>
            </a:r>
            <a:r>
              <a:rPr lang="es-CO" sz="2000" dirty="0" smtClean="0"/>
              <a:t>Peñalosa. Se </a:t>
            </a:r>
            <a:r>
              <a:rPr lang="es-CO" sz="2000" dirty="0"/>
              <a:t>destacó la recuperación de entornos degradados y del espacio público como factores determinantes en la </a:t>
            </a:r>
            <a:r>
              <a:rPr lang="es-CO" sz="2000" dirty="0" smtClean="0"/>
              <a:t>seguridad.</a:t>
            </a:r>
          </a:p>
          <a:p>
            <a:pPr marL="514350" indent="-514350" algn="just">
              <a:buAutoNum type="arabicPeriod"/>
            </a:pPr>
            <a:r>
              <a:rPr lang="es-CO" sz="2000" dirty="0" smtClean="0"/>
              <a:t>En la segunda administración </a:t>
            </a:r>
            <a:r>
              <a:rPr lang="es-CO" sz="2000" dirty="0" err="1"/>
              <a:t>Mockus</a:t>
            </a:r>
            <a:r>
              <a:rPr lang="es-CO" sz="2000" dirty="0"/>
              <a:t> se buscó la institucionalización del manejo de la seguridad siguiendo con un enfoque de cultura </a:t>
            </a:r>
            <a:r>
              <a:rPr lang="es-CO" sz="2000" dirty="0" smtClean="0"/>
              <a:t>ciudadana.</a:t>
            </a:r>
          </a:p>
          <a:p>
            <a:pPr marL="514350" indent="-514350" algn="just">
              <a:buAutoNum type="arabicPeriod"/>
            </a:pPr>
            <a:r>
              <a:rPr lang="es-CO" sz="2000" dirty="0"/>
              <a:t>Luego Luis Eduardo Garzón priorizó el tema de inclusión social y elevó el tema de la seguridad a bien público de la ciudadanía, cuya vía de acción fueron políticas distritales interinstitucionales más allá de la respuesta policial a los </a:t>
            </a:r>
            <a:r>
              <a:rPr lang="es-CO" sz="2000" dirty="0" smtClean="0"/>
              <a:t>delitos.</a:t>
            </a:r>
          </a:p>
          <a:p>
            <a:pPr marL="514350" indent="-514350" algn="just">
              <a:buAutoNum type="arabicPeriod"/>
            </a:pPr>
            <a:r>
              <a:rPr lang="es-CO" sz="2000" dirty="0"/>
              <a:t>Samuel Moreno Rojas le dio una perspectiva a la seguridad como un derecho fundamental del ciudadano e implementó un proyecto de prevención de las conflictividades, violencias y delitos, que identificó 31 zonas críticas en la </a:t>
            </a:r>
            <a:r>
              <a:rPr lang="es-CO" sz="2000" dirty="0" smtClean="0"/>
              <a:t>ciudad.</a:t>
            </a:r>
          </a:p>
          <a:p>
            <a:pPr marL="514350" indent="-514350" algn="just">
              <a:buAutoNum type="arabicPeriod"/>
            </a:pPr>
            <a:r>
              <a:rPr lang="es-CO" sz="2000" dirty="0" smtClean="0"/>
              <a:t>Gustavo </a:t>
            </a:r>
            <a:r>
              <a:rPr lang="es-CO" sz="2000" dirty="0" err="1" smtClean="0"/>
              <a:t>Petro</a:t>
            </a:r>
            <a:r>
              <a:rPr lang="es-CO" sz="2000" dirty="0" smtClean="0"/>
              <a:t> pretende comenzar la lucha a nivel de alcaldía contra el Crimen organizado, Gestión Micro-territorial de la seguridad y mejoramiento de la capacidad operativa  de la Policía.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5918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Tasa de homicidios para las 4 principales ciudades del país. </a:t>
            </a:r>
            <a:endParaRPr lang="es-CO" dirty="0"/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611315"/>
              </p:ext>
            </p:extLst>
          </p:nvPr>
        </p:nvGraphicFramePr>
        <p:xfrm>
          <a:off x="775855" y="1604962"/>
          <a:ext cx="7828593" cy="46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7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O" sz="2200" b="1" dirty="0" smtClean="0"/>
              <a:t>2. Coordinación </a:t>
            </a:r>
            <a:r>
              <a:rPr lang="es-CO" sz="2200" b="1" dirty="0"/>
              <a:t>entre Policía Nacional, alcalde e instituciones del orden nacional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CO" sz="2400" dirty="0"/>
              <a:t>Ley 62 de 1993. </a:t>
            </a:r>
            <a:r>
              <a:rPr lang="es-ES" sz="2400" dirty="0"/>
              <a:t>C</a:t>
            </a:r>
            <a:r>
              <a:rPr lang="es-ES" sz="2400" dirty="0">
                <a:ea typeface="Times New Roman"/>
              </a:rPr>
              <a:t>onformación de las Comisiones Locales de Policía y Participación Ciudadana, de las que hacen parte los alcaldes locales, comandantes de Estación de Policía, los representantes gremiales, de organizaciones no gubernamentales y de la comunidad y demás sectores representativos de la localidad que determine el alcalde local, espacios que no se cumplen como ordena la disposición legal. </a:t>
            </a:r>
            <a:r>
              <a:rPr lang="es-CO" sz="2400" dirty="0"/>
              <a:t> </a:t>
            </a:r>
            <a:endParaRPr lang="es-CO" sz="24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CO" sz="2400" dirty="0" smtClean="0"/>
              <a:t>Concejos Distritales de Seguridad .</a:t>
            </a:r>
          </a:p>
          <a:p>
            <a:pPr marL="514350" indent="-514350">
              <a:buAutoNum type="arabicPeriod"/>
            </a:pPr>
            <a:r>
              <a:rPr lang="es-CO" sz="2400" dirty="0" smtClean="0"/>
              <a:t>Comisión interinstitucional de Seguridad Ciudadana.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7639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3. Micro Gestión de la Seguridad.  Dinámicas diferencia das de la seguridad.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s-CO" sz="2000" dirty="0"/>
              <a:t>La descentralización de la gestión de la seguridad ciudadana desde la Alcaldía Mayor hacia unidades </a:t>
            </a:r>
            <a:r>
              <a:rPr lang="es-CO" sz="2000" dirty="0" err="1"/>
              <a:t>microterritoriales</a:t>
            </a:r>
            <a:r>
              <a:rPr lang="es-CO" sz="2000" dirty="0"/>
              <a:t> como la localidad, la Unidad de Planeamiento Zonal –UPZ, el barrio y el </a:t>
            </a:r>
            <a:r>
              <a:rPr lang="es-CO" sz="2000" dirty="0" smtClean="0"/>
              <a:t>cuadrante. </a:t>
            </a:r>
          </a:p>
          <a:p>
            <a:pPr>
              <a:buFont typeface="+mj-lt"/>
              <a:buAutoNum type="arabicPeriod"/>
            </a:pPr>
            <a:r>
              <a:rPr lang="es-CO" sz="2000" dirty="0" smtClean="0"/>
              <a:t>Zonas Criticas y Concejos Locales de Seguridad.  </a:t>
            </a:r>
          </a:p>
          <a:p>
            <a:pPr>
              <a:buFont typeface="+mj-lt"/>
              <a:buAutoNum type="arabicPeriod"/>
            </a:pPr>
            <a:r>
              <a:rPr lang="es-CO" sz="2000" dirty="0" smtClean="0"/>
              <a:t>2003 se crean las Unidades de Planeación Zonal. </a:t>
            </a:r>
          </a:p>
          <a:p>
            <a:pPr>
              <a:buFont typeface="+mj-lt"/>
              <a:buAutoNum type="arabicPeriod"/>
            </a:pPr>
            <a:r>
              <a:rPr lang="es-CO" sz="2000" dirty="0"/>
              <a:t>Plan Maestro de </a:t>
            </a:r>
            <a:r>
              <a:rPr lang="es-CO" sz="2000" dirty="0" smtClean="0"/>
              <a:t>equipamientos </a:t>
            </a:r>
            <a:r>
              <a:rPr lang="es-CO" sz="2000" dirty="0"/>
              <a:t>de Seguridad, Defensa y </a:t>
            </a:r>
            <a:r>
              <a:rPr lang="es-CO" sz="2000" dirty="0" smtClean="0"/>
              <a:t>Justicia. Basadas en la UPZ.</a:t>
            </a:r>
          </a:p>
          <a:p>
            <a:pPr>
              <a:buFont typeface="+mj-lt"/>
              <a:buAutoNum type="arabicPeriod"/>
            </a:pPr>
            <a:r>
              <a:rPr lang="es-CO" sz="2000" dirty="0" smtClean="0"/>
              <a:t>Plan nacional de Vigilancia por </a:t>
            </a:r>
            <a:r>
              <a:rPr lang="es-CO" sz="2000" dirty="0" err="1" smtClean="0"/>
              <a:t>Cuadrantesque</a:t>
            </a:r>
            <a:r>
              <a:rPr lang="es-CO" sz="2000" dirty="0" smtClean="0"/>
              <a:t> </a:t>
            </a:r>
            <a:r>
              <a:rPr lang="es-CO" sz="2000" dirty="0"/>
              <a:t>define estos </a:t>
            </a:r>
            <a:r>
              <a:rPr lang="es-CO" sz="2000" dirty="0" err="1"/>
              <a:t>microterritorios</a:t>
            </a:r>
            <a:r>
              <a:rPr lang="es-CO" sz="2000" dirty="0"/>
              <a:t> como “(…) un sector geográfico fijo, que a partir de sus características sociales, demográficas y geográficas, recibe distintos tipos de atención de servicio policial, entre los cuales se cuentan la prevención, la disuasión, control de delitos y contravenciones y la educación ciudadana en seguridad y convivencia</a:t>
            </a:r>
            <a:r>
              <a:rPr lang="es-CO" sz="2000" dirty="0" smtClean="0"/>
              <a:t>”.</a:t>
            </a:r>
          </a:p>
          <a:p>
            <a:pPr>
              <a:buFont typeface="+mj-lt"/>
              <a:buAutoNum type="arabicPeriod"/>
            </a:pPr>
            <a:r>
              <a:rPr lang="es-CO" sz="2000" dirty="0" smtClean="0"/>
              <a:t>Plan Candado- Plan Cuadrantes.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2206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661</TotalTime>
  <Words>1281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Paja</vt:lpstr>
      <vt:lpstr>Buenas Prácticas y retos de la seguridad en Bogotá.</vt:lpstr>
      <vt:lpstr>División Presentación.</vt:lpstr>
      <vt:lpstr>Tesis aceptadas.</vt:lpstr>
      <vt:lpstr>Tasa de Homicidio Para Bogotá. 1990-2011. </vt:lpstr>
      <vt:lpstr>   1. Liderazgo en la formulación y ejecución de políticas de convivencia y seguridad ciudadana. </vt:lpstr>
      <vt:lpstr>PowerPoint Presentation</vt:lpstr>
      <vt:lpstr>Tasa de homicidios para las 4 principales ciudades del país. </vt:lpstr>
      <vt:lpstr>2. Coordinación entre Policía Nacional, alcalde e instituciones del orden nacional </vt:lpstr>
      <vt:lpstr>3. Micro Gestión de la Seguridad.  Dinámicas diferencia das de la seguridad. </vt:lpstr>
      <vt:lpstr>4. Instrumentos de seguimiento y observación de la seguridad. </vt:lpstr>
      <vt:lpstr>PowerPoint Presentation</vt:lpstr>
      <vt:lpstr>5. Políticas de prevención del delito, la violencia y la inseguridad. </vt:lpstr>
      <vt:lpstr>2. Retos y Modalidades Operativas del Crimen. </vt:lpstr>
      <vt:lpstr>Hipótesis de Trabajo</vt:lpstr>
      <vt:lpstr>Percepción de (In) Seguridad Bogotá. </vt:lpstr>
      <vt:lpstr>Percepción de (In) Seguridad Medellín.</vt:lpstr>
      <vt:lpstr>Modelo de análisis</vt:lpstr>
      <vt:lpstr>Tipologías de mercados ilegales:</vt:lpstr>
      <vt:lpstr>Comparativo casos de homicidio por proyectil de arma de fuego.</vt:lpstr>
      <vt:lpstr>Condición y tipo de arma de fuego  </vt:lpstr>
      <vt:lpstr>3. Retos y modalidades. Dinámicas del Delito. </vt:lpstr>
      <vt:lpstr>Necesidades. </vt:lpstr>
      <vt:lpstr>Evolución de la violencia homicida en Bogotá   2000 - 2011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Veronica Colon</cp:lastModifiedBy>
  <cp:revision>43</cp:revision>
  <dcterms:created xsi:type="dcterms:W3CDTF">2012-11-26T04:03:46Z</dcterms:created>
  <dcterms:modified xsi:type="dcterms:W3CDTF">2012-11-30T15:00:36Z</dcterms:modified>
</cp:coreProperties>
</file>