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8" r:id="rId3"/>
    <p:sldId id="289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1" r:id="rId14"/>
    <p:sldId id="300" r:id="rId15"/>
    <p:sldId id="26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9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A47C79-A83D-4793-AE8B-C15F152FC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39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B082-C477-459B-90BF-D0170903A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F2270-8746-4A88-9283-396D99C67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009F-88D5-4426-BC35-8A04A41EE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183E0-39D8-4EC6-A071-B6DD1357A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E0324-E8A1-4684-9076-076923654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392F1-DC5B-4A0D-9C96-710095A00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36B7-84E0-4134-B6F6-F62D751E8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0EE3-0527-48F4-8B4B-E896FBF20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3204E-4466-4099-A4E1-BE235F6BD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A2285-BEAC-438F-AE87-6B910A147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179B1-3EC2-46C6-AE07-95999914B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3D2EA-79B1-4DA7-AE0A-9D65EAB5C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5D9694-6FA0-42CA-9031-F0E8B2B2E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hyperlink" Target="http://www.ngoforum.or.u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0"/>
            <a:ext cx="7667625" cy="6858000"/>
          </a:xfrm>
          <a:solidFill>
            <a:srgbClr val="CC0000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GB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GB" b="1" dirty="0" smtClean="0">
                <a:solidFill>
                  <a:schemeClr val="bg1"/>
                </a:solidFill>
              </a:rPr>
              <a:t>   </a:t>
            </a:r>
            <a:r>
              <a:rPr lang="en-GB" b="1" dirty="0" smtClean="0">
                <a:solidFill>
                  <a:schemeClr val="bg1"/>
                </a:solidFill>
                <a:latin typeface="Baskerville Old Face" pitchFamily="18" charset="0"/>
              </a:rPr>
              <a:t>REFLECTIONS ON CIVIL SOCIETY – GOVERNMENT  RELATIONS  IN UGANDA </a:t>
            </a:r>
            <a:endParaRPr lang="en-GB" sz="35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eaLnBrk="1" hangingPunct="1">
              <a:buFontTx/>
              <a:buNone/>
            </a:pPr>
            <a:endParaRPr lang="en-GB" sz="14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GB" sz="2400" b="1" dirty="0" smtClean="0">
                <a:solidFill>
                  <a:schemeClr val="bg1"/>
                </a:solidFill>
              </a:rPr>
              <a:t>    </a:t>
            </a:r>
            <a:r>
              <a:rPr lang="en-GB" b="1" dirty="0" smtClean="0">
                <a:solidFill>
                  <a:schemeClr val="bg1"/>
                </a:solidFill>
                <a:latin typeface="Baskerville Old Face" pitchFamily="18" charset="0"/>
              </a:rPr>
              <a:t>Under Construction - Work in Progress</a:t>
            </a:r>
          </a:p>
          <a:p>
            <a:pPr eaLnBrk="1" hangingPunct="1">
              <a:buFontTx/>
              <a:buNone/>
            </a:pPr>
            <a:r>
              <a:rPr lang="en-GB" sz="2400" b="1" dirty="0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en-GB" sz="2400" b="1" i="1" dirty="0" smtClean="0">
                <a:solidFill>
                  <a:schemeClr val="bg1"/>
                </a:solidFill>
              </a:rPr>
              <a:t>    </a:t>
            </a:r>
            <a:r>
              <a:rPr lang="en-GB" sz="2400" b="1" i="1" dirty="0" smtClean="0">
                <a:solidFill>
                  <a:schemeClr val="bg1"/>
                </a:solidFill>
                <a:latin typeface="Baskerville Old Face" pitchFamily="18" charset="0"/>
              </a:rPr>
              <a:t>Remarks by Arthur LAROK at Panel Convened at the Woodrow Wilson International </a:t>
            </a:r>
            <a:r>
              <a:rPr lang="en-GB" sz="2400" b="1" i="1" dirty="0" err="1" smtClean="0">
                <a:solidFill>
                  <a:schemeClr val="bg1"/>
                </a:solidFill>
                <a:latin typeface="Baskerville Old Face" pitchFamily="18" charset="0"/>
              </a:rPr>
              <a:t>Center</a:t>
            </a:r>
            <a:r>
              <a:rPr lang="en-GB" sz="2400" b="1" i="1" dirty="0" smtClean="0">
                <a:solidFill>
                  <a:schemeClr val="bg1"/>
                </a:solidFill>
                <a:latin typeface="Baskerville Old Face" pitchFamily="18" charset="0"/>
              </a:rPr>
              <a:t> for Scholars</a:t>
            </a:r>
          </a:p>
          <a:p>
            <a:pPr eaLnBrk="1" hangingPunct="1">
              <a:buFontTx/>
              <a:buNone/>
            </a:pPr>
            <a:r>
              <a:rPr lang="en-GB" sz="2400" b="1" i="1" dirty="0" smtClean="0">
                <a:solidFill>
                  <a:schemeClr val="bg1"/>
                </a:solidFill>
              </a:rPr>
              <a:t>    </a:t>
            </a:r>
          </a:p>
          <a:p>
            <a:pPr eaLnBrk="1" hangingPunct="1">
              <a:buFontTx/>
              <a:buNone/>
            </a:pPr>
            <a:r>
              <a:rPr lang="en-GB" sz="2400" b="1" i="1" dirty="0" smtClean="0">
                <a:solidFill>
                  <a:schemeClr val="bg1"/>
                </a:solidFill>
              </a:rPr>
              <a:t>    </a:t>
            </a:r>
            <a:r>
              <a:rPr lang="en-GB" sz="2800" b="1" dirty="0" smtClean="0">
                <a:solidFill>
                  <a:schemeClr val="bg1"/>
                </a:solidFill>
                <a:latin typeface="Baskerville Old Face" pitchFamily="18" charset="0"/>
              </a:rPr>
              <a:t>Sep 20</a:t>
            </a:r>
            <a:r>
              <a:rPr lang="en-GB" sz="2800" b="1" baseline="30000" dirty="0" smtClean="0">
                <a:solidFill>
                  <a:schemeClr val="bg1"/>
                </a:solidFill>
                <a:latin typeface="Baskerville Old Face" pitchFamily="18" charset="0"/>
              </a:rPr>
              <a:t>th</a:t>
            </a:r>
            <a:r>
              <a:rPr lang="en-GB" sz="2800" b="1" dirty="0" smtClean="0">
                <a:solidFill>
                  <a:schemeClr val="bg1"/>
                </a:solidFill>
                <a:latin typeface="Baskerville Old Face" pitchFamily="18" charset="0"/>
              </a:rPr>
              <a:t> Pennsylvania, USA</a:t>
            </a: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258888" y="3357563"/>
            <a:ext cx="6481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2052" name="Picture 5" descr="E:\Data\ActionAid Brand\Uganda at 30 logos\LOGO 14A.jpg"/>
          <p:cNvPicPr>
            <a:picLocks noChangeAspect="1" noChangeArrowheads="1"/>
          </p:cNvPicPr>
          <p:nvPr/>
        </p:nvPicPr>
        <p:blipFill>
          <a:blip r:embed="rId2" cstate="print"/>
          <a:srcRect b="5482"/>
          <a:stretch>
            <a:fillRect/>
          </a:stretch>
        </p:blipFill>
        <p:spPr bwMode="auto">
          <a:xfrm>
            <a:off x="6227763" y="0"/>
            <a:ext cx="29130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 rot="16200000">
            <a:off x="-2668587" y="2668587"/>
            <a:ext cx="68135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defRPr/>
            </a:pPr>
            <a:endParaRPr lang="en-US" sz="2800" kern="0" dirty="0">
              <a:latin typeface="+mn-lt"/>
            </a:endParaRPr>
          </a:p>
          <a:p>
            <a:pPr marL="609600" indent="-60960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sz="2800" b="1" kern="0" dirty="0">
                <a:solidFill>
                  <a:srgbClr val="FF0000"/>
                </a:solidFill>
                <a:latin typeface="+mn-lt"/>
              </a:rPr>
              <a:t>Embracing Rights!   Improving Lives!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0" y="908050"/>
            <a:ext cx="7489825" cy="59055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latin typeface="Baskerville Old Face" pitchFamily="18" charset="0"/>
              </a:rPr>
              <a:t>The CSOSI Process in Uganda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solidFill>
                  <a:srgbClr val="FF0000"/>
                </a:solidFill>
                <a:latin typeface="Baskerville Old Face" pitchFamily="18" charset="0"/>
              </a:rPr>
              <a:t>Benefits so far...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GB" sz="8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A diverse and mixed panel that brings together rich knowledge, wider ownership and cooperation, even with government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Mix of scientific statistical methods and informed opinions leading to an acceptable consensus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Cross country product and thus puts Uganda in a regional and global context -eases debate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The only consistent piece of work that focuses on the evolution and trends in civil society  - others come and go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endParaRPr lang="en-GB" sz="2600" dirty="0" smtClean="0"/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US" dirty="0" smtClean="0"/>
          </a:p>
        </p:txBody>
      </p:sp>
      <p:pic>
        <p:nvPicPr>
          <p:cNvPr id="4099" name="Picture 3" descr="E:\Data\ActionAid Brand\Uganda at 30 logos\LOGO 13B.jpg"/>
          <p:cNvPicPr>
            <a:picLocks noChangeAspect="1" noChangeArrowheads="1"/>
          </p:cNvPicPr>
          <p:nvPr/>
        </p:nvPicPr>
        <p:blipFill>
          <a:blip r:embed="rId2" cstate="print"/>
          <a:srcRect l="46800" t="36227" r="7562" b="6451"/>
          <a:stretch>
            <a:fillRect/>
          </a:stretch>
        </p:blipFill>
        <p:spPr bwMode="auto">
          <a:xfrm>
            <a:off x="7667625" y="0"/>
            <a:ext cx="1476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79488"/>
            <a:ext cx="1512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4101" name="Picture 5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0"/>
            <a:ext cx="2879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4"/>
          <p:cNvSpPr>
            <a:spLocks noChangeAspect="1" noChangeArrowheads="1"/>
          </p:cNvSpPr>
          <p:nvPr/>
        </p:nvSpPr>
        <p:spPr bwMode="auto">
          <a:xfrm>
            <a:off x="0" y="1341438"/>
            <a:ext cx="1476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1477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14763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1476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45224"/>
            <a:ext cx="1476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0" y="908050"/>
            <a:ext cx="7489825" cy="59055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latin typeface="Baskerville Old Face" pitchFamily="18" charset="0"/>
              </a:rPr>
              <a:t>The CSOSI Process in Uganda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solidFill>
                  <a:srgbClr val="FF0000"/>
                </a:solidFill>
                <a:latin typeface="Baskerville Old Face" pitchFamily="18" charset="0"/>
              </a:rPr>
              <a:t>How we have used it so far...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GB" sz="8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endParaRPr lang="en-GB" sz="2600" dirty="0" smtClean="0"/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US" dirty="0" smtClean="0"/>
          </a:p>
        </p:txBody>
      </p:sp>
      <p:pic>
        <p:nvPicPr>
          <p:cNvPr id="4099" name="Picture 3" descr="E:\Data\ActionAid Brand\Uganda at 30 logos\LOGO 13B.jpg"/>
          <p:cNvPicPr>
            <a:picLocks noChangeAspect="1" noChangeArrowheads="1"/>
          </p:cNvPicPr>
          <p:nvPr/>
        </p:nvPicPr>
        <p:blipFill>
          <a:blip r:embed="rId2" cstate="print"/>
          <a:srcRect l="46800" t="36227" r="7562" b="6451"/>
          <a:stretch>
            <a:fillRect/>
          </a:stretch>
        </p:blipFill>
        <p:spPr bwMode="auto">
          <a:xfrm>
            <a:off x="7667625" y="0"/>
            <a:ext cx="1476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79488"/>
            <a:ext cx="1512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4101" name="Picture 5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0"/>
            <a:ext cx="2879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4"/>
          <p:cNvSpPr>
            <a:spLocks noChangeAspect="1" noChangeArrowheads="1"/>
          </p:cNvSpPr>
          <p:nvPr/>
        </p:nvSpPr>
        <p:spPr bwMode="auto">
          <a:xfrm>
            <a:off x="0" y="1341438"/>
            <a:ext cx="1476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1477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14763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1476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45224"/>
            <a:ext cx="1476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2204864"/>
            <a:ext cx="268140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9160" y="2204864"/>
            <a:ext cx="44348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0" y="908050"/>
            <a:ext cx="7489825" cy="59055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latin typeface="Baskerville Old Face" pitchFamily="18" charset="0"/>
              </a:rPr>
              <a:t>The CSOSI Process in Uganda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solidFill>
                  <a:srgbClr val="FF0000"/>
                </a:solidFill>
                <a:latin typeface="Baskerville Old Face" pitchFamily="18" charset="0"/>
              </a:rPr>
              <a:t>How we have used it so far... </a:t>
            </a:r>
            <a:r>
              <a:rPr lang="en-GB" b="1" dirty="0" err="1" smtClean="0">
                <a:solidFill>
                  <a:srgbClr val="FF0000"/>
                </a:solidFill>
                <a:latin typeface="Baskerville Old Face" pitchFamily="18" charset="0"/>
              </a:rPr>
              <a:t>Contd</a:t>
            </a:r>
            <a:r>
              <a:rPr lang="en-GB" b="1" dirty="0" smtClean="0">
                <a:solidFill>
                  <a:srgbClr val="FF0000"/>
                </a:solidFill>
                <a:latin typeface="Baskerville Old Face" pitchFamily="18" charset="0"/>
              </a:rPr>
              <a:t>’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GB" sz="8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Evidenced based tool for engagement  in the NGO Policy formulation and legal reform processes and in the resurgent  spirit of dialogue between CSOs and Government at national and district level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14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Acting as an impetus to identify areas for continued focus as we seek to improve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14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Contributes to regional efforts such as CSO partnership principles and agenda for East Africa CSO Forum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endParaRPr lang="en-GB" sz="2600" dirty="0" smtClean="0"/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US" dirty="0" smtClean="0"/>
          </a:p>
        </p:txBody>
      </p:sp>
      <p:pic>
        <p:nvPicPr>
          <p:cNvPr id="4099" name="Picture 3" descr="E:\Data\ActionAid Brand\Uganda at 30 logos\LOGO 13B.jpg"/>
          <p:cNvPicPr>
            <a:picLocks noChangeAspect="1" noChangeArrowheads="1"/>
          </p:cNvPicPr>
          <p:nvPr/>
        </p:nvPicPr>
        <p:blipFill>
          <a:blip r:embed="rId2" cstate="print"/>
          <a:srcRect l="46800" t="36227" r="7562" b="6451"/>
          <a:stretch>
            <a:fillRect/>
          </a:stretch>
        </p:blipFill>
        <p:spPr bwMode="auto">
          <a:xfrm>
            <a:off x="7667625" y="0"/>
            <a:ext cx="1476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79488"/>
            <a:ext cx="1512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4101" name="Picture 5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0"/>
            <a:ext cx="2879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4"/>
          <p:cNvSpPr>
            <a:spLocks noChangeAspect="1" noChangeArrowheads="1"/>
          </p:cNvSpPr>
          <p:nvPr/>
        </p:nvSpPr>
        <p:spPr bwMode="auto">
          <a:xfrm>
            <a:off x="0" y="1341438"/>
            <a:ext cx="1476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1477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14763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1476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45224"/>
            <a:ext cx="1476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0" y="908050"/>
            <a:ext cx="7489825" cy="59055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latin typeface="Baskerville Old Face" pitchFamily="18" charset="0"/>
              </a:rPr>
              <a:t>Government - CSO Relations 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solidFill>
                  <a:srgbClr val="FF0000"/>
                </a:solidFill>
                <a:latin typeface="Baskerville Old Face" pitchFamily="18" charset="0"/>
              </a:rPr>
              <a:t>Looking Ahead...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GB" sz="8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Better domestication of CSOSI process and have regional based panels as there are emerging serious regional disparities due to leadership behaviour 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14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Improve Local dissemination and this requires a discussion on possible rebranding for political and ownership reasons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14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Take advantage of the resurgent spirit of cooperation and dialogue and use CSOSI outputs as basis for engagement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endParaRPr lang="en-GB" sz="2600" dirty="0" smtClean="0"/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US" dirty="0" smtClean="0"/>
          </a:p>
        </p:txBody>
      </p:sp>
      <p:pic>
        <p:nvPicPr>
          <p:cNvPr id="4099" name="Picture 3" descr="E:\Data\ActionAid Brand\Uganda at 30 logos\LOGO 13B.jpg"/>
          <p:cNvPicPr>
            <a:picLocks noChangeAspect="1" noChangeArrowheads="1"/>
          </p:cNvPicPr>
          <p:nvPr/>
        </p:nvPicPr>
        <p:blipFill>
          <a:blip r:embed="rId2" cstate="print"/>
          <a:srcRect l="46800" t="36227" r="7562" b="6451"/>
          <a:stretch>
            <a:fillRect/>
          </a:stretch>
        </p:blipFill>
        <p:spPr bwMode="auto">
          <a:xfrm>
            <a:off x="7667625" y="0"/>
            <a:ext cx="1476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79488"/>
            <a:ext cx="1512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4101" name="Picture 5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0"/>
            <a:ext cx="2879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4"/>
          <p:cNvSpPr>
            <a:spLocks noChangeAspect="1" noChangeArrowheads="1"/>
          </p:cNvSpPr>
          <p:nvPr/>
        </p:nvSpPr>
        <p:spPr bwMode="auto">
          <a:xfrm>
            <a:off x="0" y="1341438"/>
            <a:ext cx="1476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1477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14763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1476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45224"/>
            <a:ext cx="1476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0" y="908050"/>
            <a:ext cx="7489825" cy="59055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latin typeface="Baskerville Old Face" pitchFamily="18" charset="0"/>
              </a:rPr>
              <a:t>Closing Words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solidFill>
                  <a:srgbClr val="FF0000"/>
                </a:solidFill>
                <a:latin typeface="Baskerville Old Face" pitchFamily="18" charset="0"/>
              </a:rPr>
              <a:t>Citations and further information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GB" sz="8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Most of the points based on intimate connection to the process in Uganda and reflections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14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The </a:t>
            </a:r>
            <a:r>
              <a:rPr lang="en-GB" sz="2600" b="1" dirty="0" smtClean="0">
                <a:solidFill>
                  <a:srgbClr val="FF0000"/>
                </a:solidFill>
                <a:latin typeface="Baskerville Old Face" pitchFamily="18" charset="0"/>
              </a:rPr>
              <a:t>Pendulum Theory </a:t>
            </a:r>
            <a:r>
              <a:rPr lang="en-GB" sz="2600" b="1" dirty="0" smtClean="0">
                <a:latin typeface="Baskerville Old Face" pitchFamily="18" charset="0"/>
              </a:rPr>
              <a:t>developed from a presentation to NGO Leaders by Dr. Frederick </a:t>
            </a:r>
            <a:r>
              <a:rPr lang="en-GB" sz="2600" b="1" dirty="0" err="1" smtClean="0">
                <a:latin typeface="Baskerville Old Face" pitchFamily="18" charset="0"/>
              </a:rPr>
              <a:t>Golooba</a:t>
            </a:r>
            <a:r>
              <a:rPr lang="en-GB" sz="2600" b="1" dirty="0" smtClean="0">
                <a:latin typeface="Baskerville Old Face" pitchFamily="18" charset="0"/>
              </a:rPr>
              <a:t> </a:t>
            </a:r>
            <a:r>
              <a:rPr lang="en-GB" sz="2600" b="1" dirty="0" err="1" smtClean="0">
                <a:latin typeface="Baskerville Old Face" pitchFamily="18" charset="0"/>
              </a:rPr>
              <a:t>Mutebi</a:t>
            </a:r>
            <a:endParaRPr lang="en-GB" sz="26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14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For more information, please contact our NGO Platform  - the Uganda National NGO Forum on </a:t>
            </a:r>
            <a:r>
              <a:rPr lang="en-GB" sz="2600" b="1" dirty="0" smtClean="0">
                <a:latin typeface="Baskerville Old Face" pitchFamily="18" charset="0"/>
                <a:hlinkClick r:id="rId2"/>
              </a:rPr>
              <a:t>www.ngoforum.or.ug</a:t>
            </a:r>
            <a:r>
              <a:rPr lang="en-GB" sz="2600" b="1" dirty="0" smtClean="0">
                <a:latin typeface="Baskerville Old Face" pitchFamily="18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endParaRPr lang="en-GB" sz="2600" dirty="0" smtClean="0"/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US" dirty="0" smtClean="0"/>
          </a:p>
        </p:txBody>
      </p:sp>
      <p:pic>
        <p:nvPicPr>
          <p:cNvPr id="4099" name="Picture 3" descr="E:\Data\ActionAid Brand\Uganda at 30 logos\LOGO 13B.jpg"/>
          <p:cNvPicPr>
            <a:picLocks noChangeAspect="1" noChangeArrowheads="1"/>
          </p:cNvPicPr>
          <p:nvPr/>
        </p:nvPicPr>
        <p:blipFill>
          <a:blip r:embed="rId3" cstate="print"/>
          <a:srcRect l="46800" t="36227" r="7562" b="6451"/>
          <a:stretch>
            <a:fillRect/>
          </a:stretch>
        </p:blipFill>
        <p:spPr bwMode="auto">
          <a:xfrm>
            <a:off x="7667625" y="0"/>
            <a:ext cx="1476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79488"/>
            <a:ext cx="1512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4101" name="Picture 5" descr="AA_Logotype100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3" y="0"/>
            <a:ext cx="2879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4"/>
          <p:cNvSpPr>
            <a:spLocks noChangeAspect="1" noChangeArrowheads="1"/>
          </p:cNvSpPr>
          <p:nvPr/>
        </p:nvSpPr>
        <p:spPr bwMode="auto">
          <a:xfrm>
            <a:off x="0" y="1341438"/>
            <a:ext cx="1476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1477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92896"/>
            <a:ext cx="14763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17032"/>
            <a:ext cx="1476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45224"/>
            <a:ext cx="1476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CC0000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GB" smtClean="0"/>
              <a:t>	</a:t>
            </a:r>
            <a:r>
              <a:rPr lang="en-GB" sz="2800" smtClean="0">
                <a:solidFill>
                  <a:schemeClr val="bg1"/>
                </a:solidFill>
              </a:rPr>
              <a:t>ActionAid is an international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	anti-poverty agency working 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	in over 40 countries, taking 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	sides with poor people to end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	poverty and injustice together!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en-GB" sz="28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z="2800" smtClean="0">
              <a:solidFill>
                <a:schemeClr val="bg1"/>
              </a:solidFill>
            </a:endParaRPr>
          </a:p>
        </p:txBody>
      </p:sp>
      <p:pic>
        <p:nvPicPr>
          <p:cNvPr id="5123" name="Picture 5" descr="E:\Data\ActionAid Brand\Uganda at 30 logos\LOGO 14A.jpg"/>
          <p:cNvPicPr>
            <a:picLocks noChangeAspect="1" noChangeArrowheads="1"/>
          </p:cNvPicPr>
          <p:nvPr/>
        </p:nvPicPr>
        <p:blipFill>
          <a:blip r:embed="rId2" cstate="print"/>
          <a:srcRect b="5482"/>
          <a:stretch>
            <a:fillRect/>
          </a:stretch>
        </p:blipFill>
        <p:spPr bwMode="auto">
          <a:xfrm>
            <a:off x="6227763" y="0"/>
            <a:ext cx="29130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5656" y="908050"/>
            <a:ext cx="7633419" cy="59055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sz="3000" b="1" dirty="0" smtClean="0">
                <a:latin typeface="Baskerville Old Face" pitchFamily="18" charset="0"/>
              </a:rPr>
              <a:t>Preliminary Remarks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Baskerville Old Face" pitchFamily="18" charset="0"/>
              </a:rPr>
              <a:t>Setting the Scene and Conceptual Clarity </a:t>
            </a:r>
          </a:p>
          <a:p>
            <a:pPr marL="609600" indent="-609600" eaLnBrk="1" hangingPunct="1">
              <a:buClr>
                <a:srgbClr val="FF0000"/>
              </a:buClr>
            </a:pPr>
            <a:r>
              <a:rPr lang="en-GB" sz="2800" b="1" dirty="0" smtClean="0">
                <a:latin typeface="Baskerville Old Face" pitchFamily="18" charset="0"/>
              </a:rPr>
              <a:t>Glad to join you albeit from a distance, thousands of miles away</a:t>
            </a:r>
          </a:p>
          <a:p>
            <a:pPr marL="609600" indent="-609600" eaLnBrk="1" hangingPunct="1">
              <a:buClr>
                <a:srgbClr val="FF0000"/>
              </a:buClr>
              <a:buNone/>
            </a:pPr>
            <a:endParaRPr lang="en-GB" sz="14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</a:pPr>
            <a:r>
              <a:rPr lang="en-GB" sz="2800" b="1" dirty="0" smtClean="0">
                <a:latin typeface="Baskerville Old Face" pitchFamily="18" charset="0"/>
              </a:rPr>
              <a:t>Thought of best way to capture the essence of the subject , zeroed on - under construction  </a:t>
            </a:r>
          </a:p>
          <a:p>
            <a:pPr marL="609600" indent="-609600" eaLnBrk="1" hangingPunct="1">
              <a:buClr>
                <a:srgbClr val="FF0000"/>
              </a:buClr>
              <a:buNone/>
            </a:pPr>
            <a:endParaRPr lang="en-GB" sz="14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</a:pPr>
            <a:r>
              <a:rPr lang="en-GB" sz="2800" b="1" dirty="0" smtClean="0">
                <a:latin typeface="Baskerville Old Face" pitchFamily="18" charset="0"/>
              </a:rPr>
              <a:t>Despite challenges in construction, it is work in progress because we relish end product </a:t>
            </a:r>
          </a:p>
          <a:p>
            <a:pPr marL="609600" indent="-609600" eaLnBrk="1" hangingPunct="1">
              <a:buClr>
                <a:srgbClr val="FF0000"/>
              </a:buClr>
              <a:buNone/>
            </a:pPr>
            <a:endParaRPr lang="en-GB" sz="14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</a:pPr>
            <a:r>
              <a:rPr lang="en-GB" sz="2800" b="1" dirty="0" smtClean="0">
                <a:latin typeface="Baskerville Old Face" pitchFamily="18" charset="0"/>
              </a:rPr>
              <a:t>CSOs - Beyond NGOs: FBOs, Professional Assoc, Movements, CBOs, Academia, etc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GB" sz="2600" dirty="0" smtClean="0"/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sz="2600" dirty="0" smtClean="0"/>
              <a:t>	</a:t>
            </a:r>
          </a:p>
        </p:txBody>
      </p:sp>
      <p:pic>
        <p:nvPicPr>
          <p:cNvPr id="3075" name="Picture 3" descr="E:\Data\ActionAid Brand\Uganda at 30 logos\LOGO 13B.jpg"/>
          <p:cNvPicPr>
            <a:picLocks noChangeAspect="1" noChangeArrowheads="1"/>
          </p:cNvPicPr>
          <p:nvPr/>
        </p:nvPicPr>
        <p:blipFill>
          <a:blip r:embed="rId2" cstate="print"/>
          <a:srcRect l="46800" t="36227" r="7562" b="6451"/>
          <a:stretch>
            <a:fillRect/>
          </a:stretch>
        </p:blipFill>
        <p:spPr bwMode="auto">
          <a:xfrm>
            <a:off x="7667625" y="0"/>
            <a:ext cx="1476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79488"/>
            <a:ext cx="1512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3077" name="Picture 5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0"/>
            <a:ext cx="2879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AutoShape 4"/>
          <p:cNvSpPr>
            <a:spLocks noChangeAspect="1" noChangeArrowheads="1"/>
          </p:cNvSpPr>
          <p:nvPr/>
        </p:nvSpPr>
        <p:spPr bwMode="auto">
          <a:xfrm>
            <a:off x="0" y="1341438"/>
            <a:ext cx="1476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1343025"/>
            <a:ext cx="1477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638"/>
            <a:ext cx="14763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725"/>
            <a:ext cx="1476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05488"/>
            <a:ext cx="1476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0" y="908050"/>
            <a:ext cx="7489825" cy="59055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latin typeface="Baskerville Old Face" pitchFamily="18" charset="0"/>
              </a:rPr>
              <a:t>Where we are coming from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solidFill>
                  <a:srgbClr val="FF0000"/>
                </a:solidFill>
                <a:latin typeface="Baskerville Old Face" pitchFamily="18" charset="0"/>
              </a:rPr>
              <a:t>Historical and Enduring Tensions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GB" sz="8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Tensions because nature of state formation and evolution of civil society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Pre-independence movements to proxies in the Cold War and especially birth of </a:t>
            </a:r>
            <a:r>
              <a:rPr lang="en-GB" sz="2600" b="1" dirty="0" smtClean="0">
                <a:solidFill>
                  <a:srgbClr val="FF0000"/>
                </a:solidFill>
                <a:latin typeface="Baskerville Old Face" pitchFamily="18" charset="0"/>
              </a:rPr>
              <a:t>N</a:t>
            </a:r>
            <a:r>
              <a:rPr lang="en-GB" sz="2600" b="1" dirty="0" smtClean="0">
                <a:latin typeface="Baskerville Old Face" pitchFamily="18" charset="0"/>
              </a:rPr>
              <a:t> </a:t>
            </a:r>
            <a:r>
              <a:rPr lang="en-GB" sz="2600" b="1" dirty="0" smtClean="0">
                <a:solidFill>
                  <a:schemeClr val="accent2"/>
                </a:solidFill>
                <a:latin typeface="Baskerville Old Face" pitchFamily="18" charset="0"/>
              </a:rPr>
              <a:t>G</a:t>
            </a:r>
            <a:r>
              <a:rPr lang="en-GB" sz="2600" b="1" dirty="0" smtClean="0">
                <a:latin typeface="Baskerville Old Face" pitchFamily="18" charset="0"/>
              </a:rPr>
              <a:t> </a:t>
            </a:r>
            <a:r>
              <a:rPr lang="en-GB" sz="2600" b="1" dirty="0" smtClean="0">
                <a:solidFill>
                  <a:srgbClr val="00B050"/>
                </a:solidFill>
                <a:latin typeface="Baskerville Old Face" pitchFamily="18" charset="0"/>
              </a:rPr>
              <a:t>O ism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Recruitment ground for Political Parties, Liberation Movements - Students, Unions, Co-ops  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Almost complete take over of services during periods of dictatorship and state failure/collapse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Now -still difficult but more complimentary as boundaries get fuzzier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US" dirty="0" smtClean="0"/>
          </a:p>
        </p:txBody>
      </p:sp>
      <p:pic>
        <p:nvPicPr>
          <p:cNvPr id="4099" name="Picture 3" descr="E:\Data\ActionAid Brand\Uganda at 30 logos\LOGO 13B.jpg"/>
          <p:cNvPicPr>
            <a:picLocks noChangeAspect="1" noChangeArrowheads="1"/>
          </p:cNvPicPr>
          <p:nvPr/>
        </p:nvPicPr>
        <p:blipFill>
          <a:blip r:embed="rId2" cstate="print"/>
          <a:srcRect l="46800" t="36227" r="7562" b="6451"/>
          <a:stretch>
            <a:fillRect/>
          </a:stretch>
        </p:blipFill>
        <p:spPr bwMode="auto">
          <a:xfrm>
            <a:off x="7667625" y="0"/>
            <a:ext cx="1476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79488"/>
            <a:ext cx="1512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4101" name="Picture 5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0"/>
            <a:ext cx="2879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4"/>
          <p:cNvSpPr>
            <a:spLocks noChangeAspect="1" noChangeArrowheads="1"/>
          </p:cNvSpPr>
          <p:nvPr/>
        </p:nvSpPr>
        <p:spPr bwMode="auto">
          <a:xfrm>
            <a:off x="0" y="1341438"/>
            <a:ext cx="1476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1477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14763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1476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45224"/>
            <a:ext cx="1476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0" y="908050"/>
            <a:ext cx="7489825" cy="59055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latin typeface="Baskerville Old Face" pitchFamily="18" charset="0"/>
              </a:rPr>
              <a:t>Key Defining Features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solidFill>
                  <a:srgbClr val="FF0000"/>
                </a:solidFill>
                <a:latin typeface="Baskerville Old Face" pitchFamily="18" charset="0"/>
              </a:rPr>
              <a:t>Policy, Institutional, Normative Frameworks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GB" sz="8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The Country Constitution informed by history and aspirations for belonging in a democratic league 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26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Unstable Constitutional Order and several rather regressive legislations - NGO Act, Terrorism, Public Order, Interception of Communication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26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Largely informed my a narrow state-centric notion about CSOs and what they ought to be doing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US" dirty="0" smtClean="0"/>
          </a:p>
        </p:txBody>
      </p:sp>
      <p:pic>
        <p:nvPicPr>
          <p:cNvPr id="4099" name="Picture 3" descr="E:\Data\ActionAid Brand\Uganda at 30 logos\LOGO 13B.jpg"/>
          <p:cNvPicPr>
            <a:picLocks noChangeAspect="1" noChangeArrowheads="1"/>
          </p:cNvPicPr>
          <p:nvPr/>
        </p:nvPicPr>
        <p:blipFill>
          <a:blip r:embed="rId2" cstate="print"/>
          <a:srcRect l="46800" t="36227" r="7562" b="6451"/>
          <a:stretch>
            <a:fillRect/>
          </a:stretch>
        </p:blipFill>
        <p:spPr bwMode="auto">
          <a:xfrm>
            <a:off x="7667625" y="0"/>
            <a:ext cx="1476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79488"/>
            <a:ext cx="1512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4101" name="Picture 5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0"/>
            <a:ext cx="2879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4"/>
          <p:cNvSpPr>
            <a:spLocks noChangeAspect="1" noChangeArrowheads="1"/>
          </p:cNvSpPr>
          <p:nvPr/>
        </p:nvSpPr>
        <p:spPr bwMode="auto">
          <a:xfrm>
            <a:off x="0" y="1341438"/>
            <a:ext cx="1476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1477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14763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1476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45224"/>
            <a:ext cx="1476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0" y="908050"/>
            <a:ext cx="7489825" cy="59055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latin typeface="Baskerville Old Face" pitchFamily="18" charset="0"/>
              </a:rPr>
              <a:t>Key Defining Features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solidFill>
                  <a:srgbClr val="FF0000"/>
                </a:solidFill>
                <a:latin typeface="Baskerville Old Face" pitchFamily="18" charset="0"/>
              </a:rPr>
              <a:t>Contd...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On their part, civil society inspired by international ‘consensus’ on rights and freedom for democratic league of nations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26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And also by their reading and interpretation of the situation on the ground and their location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26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At the end of the day, the tension between state and civil society is healthy for the country even it bruises the parties involved</a:t>
            </a:r>
            <a:endParaRPr lang="en-GB" sz="2600" dirty="0" smtClean="0"/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US" dirty="0" smtClean="0"/>
          </a:p>
        </p:txBody>
      </p:sp>
      <p:pic>
        <p:nvPicPr>
          <p:cNvPr id="4099" name="Picture 3" descr="E:\Data\ActionAid Brand\Uganda at 30 logos\LOGO 13B.jpg"/>
          <p:cNvPicPr>
            <a:picLocks noChangeAspect="1" noChangeArrowheads="1"/>
          </p:cNvPicPr>
          <p:nvPr/>
        </p:nvPicPr>
        <p:blipFill>
          <a:blip r:embed="rId2" cstate="print"/>
          <a:srcRect l="46800" t="36227" r="7562" b="6451"/>
          <a:stretch>
            <a:fillRect/>
          </a:stretch>
        </p:blipFill>
        <p:spPr bwMode="auto">
          <a:xfrm>
            <a:off x="7667625" y="0"/>
            <a:ext cx="1476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79488"/>
            <a:ext cx="1512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4101" name="Picture 5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0"/>
            <a:ext cx="2879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4"/>
          <p:cNvSpPr>
            <a:spLocks noChangeAspect="1" noChangeArrowheads="1"/>
          </p:cNvSpPr>
          <p:nvPr/>
        </p:nvSpPr>
        <p:spPr bwMode="auto">
          <a:xfrm>
            <a:off x="0" y="1341438"/>
            <a:ext cx="1476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1477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14763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1476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45224"/>
            <a:ext cx="1476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0" y="908050"/>
            <a:ext cx="7489825" cy="5545286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sz="3400" b="1" dirty="0" smtClean="0">
                <a:latin typeface="Baskerville Old Face" pitchFamily="18" charset="0"/>
              </a:rPr>
              <a:t>State - Civil Society Relations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sz="3400" b="1" dirty="0" smtClean="0">
                <a:solidFill>
                  <a:srgbClr val="FF0000"/>
                </a:solidFill>
                <a:latin typeface="Baskerville Old Face" pitchFamily="18" charset="0"/>
              </a:rPr>
              <a:t>A Pendulum Theory of State Behaviour 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GB" sz="8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2200" dirty="0" smtClean="0">
              <a:latin typeface="Baskerville Old Face" pitchFamily="18" charset="0"/>
            </a:endParaRPr>
          </a:p>
          <a:p>
            <a:pPr marL="1009650" lvl="1" indent="-609600" eaLnBrk="1" hangingPunct="1">
              <a:buClr>
                <a:srgbClr val="FF0000"/>
              </a:buClr>
              <a:buSzPct val="65000"/>
              <a:buFont typeface="Courier New" pitchFamily="49" charset="0"/>
              <a:buChar char="o"/>
            </a:pPr>
            <a:endParaRPr lang="en-GB" sz="2200" dirty="0" smtClean="0"/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US" dirty="0" smtClean="0"/>
          </a:p>
        </p:txBody>
      </p:sp>
      <p:pic>
        <p:nvPicPr>
          <p:cNvPr id="4099" name="Picture 3" descr="E:\Data\ActionAid Brand\Uganda at 30 logos\LOGO 13B.jpg"/>
          <p:cNvPicPr>
            <a:picLocks noChangeAspect="1" noChangeArrowheads="1"/>
          </p:cNvPicPr>
          <p:nvPr/>
        </p:nvPicPr>
        <p:blipFill>
          <a:blip r:embed="rId2" cstate="print"/>
          <a:srcRect l="46800" t="36227" r="7562" b="6451"/>
          <a:stretch>
            <a:fillRect/>
          </a:stretch>
        </p:blipFill>
        <p:spPr bwMode="auto">
          <a:xfrm>
            <a:off x="7667625" y="0"/>
            <a:ext cx="1476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79488"/>
            <a:ext cx="1512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4101" name="Picture 5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0"/>
            <a:ext cx="2879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4"/>
          <p:cNvSpPr>
            <a:spLocks noChangeAspect="1" noChangeArrowheads="1"/>
          </p:cNvSpPr>
          <p:nvPr/>
        </p:nvSpPr>
        <p:spPr bwMode="auto">
          <a:xfrm>
            <a:off x="0" y="1341438"/>
            <a:ext cx="1476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1477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14763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1476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45224"/>
            <a:ext cx="1476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16"/>
          <p:cNvGrpSpPr>
            <a:grpSpLocks/>
          </p:cNvGrpSpPr>
          <p:nvPr/>
        </p:nvGrpSpPr>
        <p:grpSpPr bwMode="auto">
          <a:xfrm>
            <a:off x="1763688" y="1628800"/>
            <a:ext cx="7200800" cy="4248472"/>
            <a:chOff x="870" y="615"/>
            <a:chExt cx="10215" cy="7035"/>
          </a:xfrm>
        </p:grpSpPr>
        <p:grpSp>
          <p:nvGrpSpPr>
            <p:cNvPr id="12" name="Group 117"/>
            <p:cNvGrpSpPr>
              <a:grpSpLocks/>
            </p:cNvGrpSpPr>
            <p:nvPr/>
          </p:nvGrpSpPr>
          <p:grpSpPr bwMode="auto">
            <a:xfrm>
              <a:off x="1980" y="615"/>
              <a:ext cx="8175" cy="6462"/>
              <a:chOff x="1980" y="615"/>
              <a:chExt cx="8175" cy="6462"/>
            </a:xfrm>
          </p:grpSpPr>
          <p:sp>
            <p:nvSpPr>
              <p:cNvPr id="33" name="Arc 8"/>
              <p:cNvSpPr>
                <a:spLocks/>
              </p:cNvSpPr>
              <p:nvPr/>
            </p:nvSpPr>
            <p:spPr bwMode="auto">
              <a:xfrm rot="-5400000" flipH="1" flipV="1">
                <a:off x="2837" y="-242"/>
                <a:ext cx="6462" cy="8175"/>
              </a:xfrm>
              <a:custGeom>
                <a:avLst/>
                <a:gdLst>
                  <a:gd name="T0" fmla="*/ 4083266 w 4103370"/>
                  <a:gd name="T1" fmla="*/ 2958029 h 5191125"/>
                  <a:gd name="T2" fmla="*/ 2578490 w 4103370"/>
                  <a:gd name="T3" fmla="*/ 5104105 h 51911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03370" h="5191125" stroke="0">
                    <a:moveTo>
                      <a:pt x="4083266" y="2958029"/>
                    </a:moveTo>
                    <a:cubicBezTo>
                      <a:pt x="3968120" y="3990927"/>
                      <a:pt x="3375388" y="4836267"/>
                      <a:pt x="2578490" y="5104105"/>
                    </a:cubicBezTo>
                    <a:lnTo>
                      <a:pt x="2051685" y="2595563"/>
                    </a:lnTo>
                    <a:lnTo>
                      <a:pt x="4083266" y="2958029"/>
                    </a:lnTo>
                    <a:close/>
                  </a:path>
                  <a:path w="4103370" h="5191125" fill="none">
                    <a:moveTo>
                      <a:pt x="4083266" y="2958029"/>
                    </a:moveTo>
                    <a:cubicBezTo>
                      <a:pt x="3968120" y="3990927"/>
                      <a:pt x="3375388" y="4836267"/>
                      <a:pt x="2578490" y="5104105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Isosceles Triangle 12"/>
              <p:cNvSpPr>
                <a:spLocks noChangeArrowheads="1"/>
              </p:cNvSpPr>
              <p:nvPr/>
            </p:nvSpPr>
            <p:spPr bwMode="auto">
              <a:xfrm rot="-1020000">
                <a:off x="1981" y="4408"/>
                <a:ext cx="227" cy="34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0"/>
            <p:cNvGrpSpPr>
              <a:grpSpLocks/>
            </p:cNvGrpSpPr>
            <p:nvPr/>
          </p:nvGrpSpPr>
          <p:grpSpPr bwMode="auto">
            <a:xfrm>
              <a:off x="870" y="660"/>
              <a:ext cx="10215" cy="6990"/>
              <a:chOff x="870" y="660"/>
              <a:chExt cx="10215" cy="6990"/>
            </a:xfrm>
          </p:grpSpPr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9240" y="3300"/>
                <a:ext cx="1845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106612"/>
                    </a:solidFill>
                    <a:effectLst/>
                    <a:latin typeface="Calibri" pitchFamily="34" charset="0"/>
                    <a:cs typeface="Arial" pitchFamily="34" charset="0"/>
                  </a:rPr>
                  <a:t>Cooperation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122"/>
              <p:cNvSpPr txBox="1">
                <a:spLocks noChangeArrowheads="1"/>
              </p:cNvSpPr>
              <p:nvPr/>
            </p:nvSpPr>
            <p:spPr bwMode="auto">
              <a:xfrm>
                <a:off x="870" y="3285"/>
                <a:ext cx="1845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Repression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123"/>
              <p:cNvSpPr txBox="1">
                <a:spLocks noChangeArrowheads="1"/>
              </p:cNvSpPr>
              <p:nvPr/>
            </p:nvSpPr>
            <p:spPr bwMode="auto">
              <a:xfrm>
                <a:off x="5085" y="7125"/>
                <a:ext cx="2205" cy="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State Behaviour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7" name="Group 124"/>
              <p:cNvGrpSpPr>
                <a:grpSpLocks/>
              </p:cNvGrpSpPr>
              <p:nvPr/>
            </p:nvGrpSpPr>
            <p:grpSpPr bwMode="auto">
              <a:xfrm>
                <a:off x="1980" y="660"/>
                <a:ext cx="8175" cy="6462"/>
                <a:chOff x="1980" y="840"/>
                <a:chExt cx="8175" cy="6462"/>
              </a:xfrm>
            </p:grpSpPr>
            <p:sp>
              <p:nvSpPr>
                <p:cNvPr id="31" name="Arc 16"/>
                <p:cNvSpPr>
                  <a:spLocks/>
                </p:cNvSpPr>
                <p:nvPr/>
              </p:nvSpPr>
              <p:spPr bwMode="auto">
                <a:xfrm rot="5400000" flipV="1">
                  <a:off x="2837" y="-17"/>
                  <a:ext cx="6462" cy="8175"/>
                </a:xfrm>
                <a:custGeom>
                  <a:avLst/>
                  <a:gdLst>
                    <a:gd name="T0" fmla="*/ 4083266 w 4103370"/>
                    <a:gd name="T1" fmla="*/ 2958029 h 5191125"/>
                    <a:gd name="T2" fmla="*/ 2578490 w 4103370"/>
                    <a:gd name="T3" fmla="*/ 5104105 h 51911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103370" h="5191125" stroke="0">
                      <a:moveTo>
                        <a:pt x="4083266" y="2958029"/>
                      </a:moveTo>
                      <a:cubicBezTo>
                        <a:pt x="3968120" y="3990927"/>
                        <a:pt x="3375388" y="4836267"/>
                        <a:pt x="2578490" y="5104105"/>
                      </a:cubicBezTo>
                      <a:lnTo>
                        <a:pt x="2051685" y="2595563"/>
                      </a:lnTo>
                      <a:lnTo>
                        <a:pt x="4083266" y="2958029"/>
                      </a:lnTo>
                      <a:close/>
                    </a:path>
                    <a:path w="4103370" h="5191125" fill="none">
                      <a:moveTo>
                        <a:pt x="4083266" y="2958029"/>
                      </a:moveTo>
                      <a:cubicBezTo>
                        <a:pt x="3968120" y="3990927"/>
                        <a:pt x="3375388" y="4836267"/>
                        <a:pt x="2578490" y="5104105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Isosceles Triangle 17"/>
                <p:cNvSpPr>
                  <a:spLocks noChangeArrowheads="1"/>
                </p:cNvSpPr>
                <p:nvPr/>
              </p:nvSpPr>
              <p:spPr bwMode="auto">
                <a:xfrm rot="1020000" flipH="1">
                  <a:off x="9927" y="4588"/>
                  <a:ext cx="227" cy="34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27"/>
              <p:cNvGrpSpPr>
                <a:grpSpLocks/>
              </p:cNvGrpSpPr>
              <p:nvPr/>
            </p:nvGrpSpPr>
            <p:grpSpPr bwMode="auto">
              <a:xfrm>
                <a:off x="1695" y="3195"/>
                <a:ext cx="8520" cy="4035"/>
                <a:chOff x="1695" y="3375"/>
                <a:chExt cx="8520" cy="4035"/>
              </a:xfrm>
            </p:grpSpPr>
            <p:sp>
              <p:nvSpPr>
                <p:cNvPr id="26" name="Straight Connector 2"/>
                <p:cNvSpPr>
                  <a:spLocks noChangeShapeType="1"/>
                </p:cNvSpPr>
                <p:nvPr/>
              </p:nvSpPr>
              <p:spPr bwMode="auto">
                <a:xfrm>
                  <a:off x="1890" y="3465"/>
                  <a:ext cx="8160" cy="3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Straight Connector 3"/>
                <p:cNvSpPr>
                  <a:spLocks noChangeShapeType="1"/>
                </p:cNvSpPr>
                <p:nvPr/>
              </p:nvSpPr>
              <p:spPr bwMode="auto">
                <a:xfrm>
                  <a:off x="6030" y="3510"/>
                  <a:ext cx="30" cy="3748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Oval 19"/>
                <p:cNvSpPr>
                  <a:spLocks noChangeArrowheads="1"/>
                </p:cNvSpPr>
                <p:nvPr/>
              </p:nvSpPr>
              <p:spPr bwMode="auto">
                <a:xfrm>
                  <a:off x="5985" y="7215"/>
                  <a:ext cx="165" cy="195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Oval 20"/>
                <p:cNvSpPr>
                  <a:spLocks noChangeArrowheads="1"/>
                </p:cNvSpPr>
                <p:nvPr/>
              </p:nvSpPr>
              <p:spPr bwMode="auto">
                <a:xfrm>
                  <a:off x="1695" y="3375"/>
                  <a:ext cx="165" cy="195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21"/>
                <p:cNvSpPr>
                  <a:spLocks noChangeArrowheads="1"/>
                </p:cNvSpPr>
                <p:nvPr/>
              </p:nvSpPr>
              <p:spPr bwMode="auto">
                <a:xfrm>
                  <a:off x="10050" y="3420"/>
                  <a:ext cx="165" cy="195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33"/>
              <p:cNvGrpSpPr>
                <a:grpSpLocks/>
              </p:cNvGrpSpPr>
              <p:nvPr/>
            </p:nvGrpSpPr>
            <p:grpSpPr bwMode="auto">
              <a:xfrm>
                <a:off x="3360" y="3315"/>
                <a:ext cx="5310" cy="2580"/>
                <a:chOff x="3360" y="3495"/>
                <a:chExt cx="5310" cy="2580"/>
              </a:xfrm>
            </p:grpSpPr>
            <p:grpSp>
              <p:nvGrpSpPr>
                <p:cNvPr id="20" name="Group 25"/>
                <p:cNvGrpSpPr>
                  <a:grpSpLocks/>
                </p:cNvGrpSpPr>
                <p:nvPr/>
              </p:nvGrpSpPr>
              <p:grpSpPr bwMode="auto">
                <a:xfrm>
                  <a:off x="3360" y="3495"/>
                  <a:ext cx="2625" cy="2550"/>
                  <a:chOff x="0" y="0"/>
                  <a:chExt cx="16668" cy="16192"/>
                </a:xfrm>
              </p:grpSpPr>
              <p:sp>
                <p:nvSpPr>
                  <p:cNvPr id="24" name="Straight Connector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0"/>
                    <a:ext cx="15906" cy="15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C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4097"/>
                    <a:ext cx="1809" cy="2095"/>
                  </a:xfrm>
                  <a:prstGeom prst="ellipse">
                    <a:avLst/>
                  </a:prstGeom>
                  <a:solidFill>
                    <a:srgbClr val="1F497D"/>
                  </a:solidFill>
                  <a:ln w="2857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26"/>
                <p:cNvGrpSpPr>
                  <a:grpSpLocks/>
                </p:cNvGrpSpPr>
                <p:nvPr/>
              </p:nvGrpSpPr>
              <p:grpSpPr bwMode="auto">
                <a:xfrm flipH="1">
                  <a:off x="6045" y="3525"/>
                  <a:ext cx="2625" cy="2550"/>
                  <a:chOff x="0" y="0"/>
                  <a:chExt cx="16668" cy="16192"/>
                </a:xfrm>
              </p:grpSpPr>
              <p:sp>
                <p:nvSpPr>
                  <p:cNvPr id="22" name="Straight Connector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0"/>
                    <a:ext cx="15906" cy="15144"/>
                  </a:xfrm>
                  <a:prstGeom prst="line">
                    <a:avLst/>
                  </a:prstGeom>
                  <a:noFill/>
                  <a:ln w="28575">
                    <a:solidFill>
                      <a:srgbClr val="4F81BD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4097"/>
                    <a:ext cx="1809" cy="2095"/>
                  </a:xfrm>
                  <a:prstGeom prst="ellipse">
                    <a:avLst/>
                  </a:prstGeom>
                  <a:solidFill>
                    <a:srgbClr val="1F497D"/>
                  </a:solidFill>
                  <a:ln w="28575">
                    <a:solidFill>
                      <a:srgbClr val="4F81BD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0" y="908050"/>
            <a:ext cx="7489825" cy="59055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latin typeface="Baskerville Old Face" pitchFamily="18" charset="0"/>
              </a:rPr>
              <a:t>Theory of State - CSO Relations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solidFill>
                  <a:srgbClr val="FF0000"/>
                </a:solidFill>
                <a:latin typeface="Baskerville Old Face" pitchFamily="18" charset="0"/>
              </a:rPr>
              <a:t>What determines Pendulum Swings 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GB" sz="8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Relative comfort (esp. political) of government with what CSOs are doing and wider political effect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14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Larger political pressures on government by both internal and external actors and processes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14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The level of courage and conviction by civil society, especially their leaders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14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International relations and image consciousness by government  (rights respecting league of nations)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endParaRPr lang="en-GB" sz="26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US" dirty="0" smtClean="0"/>
          </a:p>
        </p:txBody>
      </p:sp>
      <p:pic>
        <p:nvPicPr>
          <p:cNvPr id="4099" name="Picture 3" descr="E:\Data\ActionAid Brand\Uganda at 30 logos\LOGO 13B.jpg"/>
          <p:cNvPicPr>
            <a:picLocks noChangeAspect="1" noChangeArrowheads="1"/>
          </p:cNvPicPr>
          <p:nvPr/>
        </p:nvPicPr>
        <p:blipFill>
          <a:blip r:embed="rId2" cstate="print"/>
          <a:srcRect l="46800" t="36227" r="7562" b="6451"/>
          <a:stretch>
            <a:fillRect/>
          </a:stretch>
        </p:blipFill>
        <p:spPr bwMode="auto">
          <a:xfrm>
            <a:off x="7667625" y="0"/>
            <a:ext cx="1476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79488"/>
            <a:ext cx="1512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4101" name="Picture 5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0"/>
            <a:ext cx="2879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4"/>
          <p:cNvSpPr>
            <a:spLocks noChangeAspect="1" noChangeArrowheads="1"/>
          </p:cNvSpPr>
          <p:nvPr/>
        </p:nvSpPr>
        <p:spPr bwMode="auto">
          <a:xfrm>
            <a:off x="0" y="1341438"/>
            <a:ext cx="1476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1477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14763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1476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45224"/>
            <a:ext cx="1476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5656" y="692696"/>
            <a:ext cx="7633419" cy="6120854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latin typeface="Baskerville Old Face" pitchFamily="18" charset="0"/>
              </a:rPr>
              <a:t>Where we are at present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solidFill>
                  <a:srgbClr val="FF0000"/>
                </a:solidFill>
                <a:latin typeface="Baskerville Old Face" pitchFamily="18" charset="0"/>
              </a:rPr>
              <a:t>Mixed Picture - Back and Forth!!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GB" sz="8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Carrot and stick with tendencies of repression and cooperation co-existing  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14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Cooperation:  supplementing service delivery, mobilizing community resources or for them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14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Essentially doing what government  is ordinarily supposed to do...and makes them claim credit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None/>
            </a:pPr>
            <a:endParaRPr lang="en-GB" sz="1400" b="1" dirty="0" smtClean="0">
              <a:latin typeface="Baskerville Old Face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It therefore depends on what you do, say and how you behave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endParaRPr lang="en-US" dirty="0" smtClean="0"/>
          </a:p>
        </p:txBody>
      </p:sp>
      <p:pic>
        <p:nvPicPr>
          <p:cNvPr id="4099" name="Picture 3" descr="E:\Data\ActionAid Brand\Uganda at 30 logos\LOGO 13B.jpg"/>
          <p:cNvPicPr>
            <a:picLocks noChangeAspect="1" noChangeArrowheads="1"/>
          </p:cNvPicPr>
          <p:nvPr/>
        </p:nvPicPr>
        <p:blipFill>
          <a:blip r:embed="rId2" cstate="print"/>
          <a:srcRect l="46800" t="36227" r="7562" b="6451"/>
          <a:stretch>
            <a:fillRect/>
          </a:stretch>
        </p:blipFill>
        <p:spPr bwMode="auto">
          <a:xfrm>
            <a:off x="7667625" y="0"/>
            <a:ext cx="1476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79488"/>
            <a:ext cx="1512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4101" name="Picture 5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0"/>
            <a:ext cx="2879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4"/>
          <p:cNvSpPr>
            <a:spLocks noChangeAspect="1" noChangeArrowheads="1"/>
          </p:cNvSpPr>
          <p:nvPr/>
        </p:nvSpPr>
        <p:spPr bwMode="auto">
          <a:xfrm>
            <a:off x="0" y="1341438"/>
            <a:ext cx="1476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1477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14763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1476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45224"/>
            <a:ext cx="1476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5656" y="764704"/>
            <a:ext cx="7633419" cy="6048846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latin typeface="Baskerville Old Face" pitchFamily="18" charset="0"/>
              </a:rPr>
              <a:t>Where we are at present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</a:pPr>
            <a:r>
              <a:rPr lang="en-GB" b="1" dirty="0" smtClean="0">
                <a:solidFill>
                  <a:srgbClr val="FF0000"/>
                </a:solidFill>
                <a:latin typeface="Baskerville Old Face" pitchFamily="18" charset="0"/>
              </a:rPr>
              <a:t>Mixed Picture -</a:t>
            </a:r>
            <a:r>
              <a:rPr lang="en-GB" b="1" dirty="0" err="1" smtClean="0">
                <a:solidFill>
                  <a:srgbClr val="FF0000"/>
                </a:solidFill>
                <a:latin typeface="Baskerville Old Face" pitchFamily="18" charset="0"/>
              </a:rPr>
              <a:t>Contd</a:t>
            </a:r>
            <a:r>
              <a:rPr lang="en-GB" b="1" dirty="0" smtClean="0">
                <a:solidFill>
                  <a:srgbClr val="FF0000"/>
                </a:solidFill>
                <a:latin typeface="Baskerville Old Face" pitchFamily="18" charset="0"/>
              </a:rPr>
              <a:t>’</a:t>
            </a:r>
            <a:endParaRPr lang="en-GB" sz="8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GB" sz="2600" b="1" dirty="0" smtClean="0">
                <a:latin typeface="Baskerville Old Face" pitchFamily="18" charset="0"/>
              </a:rPr>
              <a:t>Move towards Repression when...</a:t>
            </a:r>
            <a:r>
              <a:rPr lang="en-GB" sz="2600" dirty="0" smtClean="0">
                <a:latin typeface="Baskerville Old Face" pitchFamily="18" charset="0"/>
              </a:rPr>
              <a:t>CSOs are ‘politically incorrect’ and state uses the tactics of:</a:t>
            </a:r>
          </a:p>
          <a:p>
            <a:pPr marL="1009650" lvl="1" indent="-609600" eaLnBrk="1" hangingPunct="1">
              <a:buClr>
                <a:srgbClr val="FF0000"/>
              </a:buClr>
              <a:buSzPct val="65000"/>
              <a:buFont typeface="Courier New" pitchFamily="49" charset="0"/>
              <a:buChar char="o"/>
            </a:pPr>
            <a:r>
              <a:rPr lang="en-GB" sz="2200" b="1" u="sng" dirty="0" smtClean="0">
                <a:latin typeface="Baskerville Old Face" pitchFamily="18" charset="0"/>
              </a:rPr>
              <a:t>De-legitimization</a:t>
            </a:r>
            <a:r>
              <a:rPr lang="en-GB" sz="2200" dirty="0" smtClean="0">
                <a:latin typeface="Baskerville Old Face" pitchFamily="18" charset="0"/>
              </a:rPr>
              <a:t> (as supporters of homosexuality, agents of foreign interests, taking away jobs with expatriates, etc)</a:t>
            </a:r>
          </a:p>
          <a:p>
            <a:pPr marL="1009650" lvl="1" indent="-609600" eaLnBrk="1" hangingPunct="1">
              <a:buClr>
                <a:srgbClr val="FF0000"/>
              </a:buClr>
              <a:buSzPct val="65000"/>
              <a:buFont typeface="Courier New" pitchFamily="49" charset="0"/>
              <a:buChar char="o"/>
            </a:pPr>
            <a:r>
              <a:rPr lang="en-GB" sz="2200" b="1" u="sng" dirty="0" smtClean="0">
                <a:latin typeface="Baskerville Old Face" pitchFamily="18" charset="0"/>
              </a:rPr>
              <a:t>Isolate leadership from organisation </a:t>
            </a:r>
            <a:r>
              <a:rPr lang="en-GB" sz="2200" dirty="0" smtClean="0">
                <a:latin typeface="Baskerville Old Face" pitchFamily="18" charset="0"/>
              </a:rPr>
              <a:t>and thus threaten, foment internal fear and discord</a:t>
            </a:r>
          </a:p>
          <a:p>
            <a:pPr marL="1009650" lvl="1" indent="-609600" eaLnBrk="1" hangingPunct="1">
              <a:buClr>
                <a:srgbClr val="FF0000"/>
              </a:buClr>
              <a:buSzPct val="65000"/>
              <a:buFont typeface="Courier New" pitchFamily="49" charset="0"/>
              <a:buChar char="o"/>
            </a:pPr>
            <a:r>
              <a:rPr lang="en-GB" sz="2200" b="1" u="sng" dirty="0" smtClean="0">
                <a:latin typeface="Baskerville Old Face" pitchFamily="18" charset="0"/>
              </a:rPr>
              <a:t>Non compliance with laws  and regulations </a:t>
            </a:r>
            <a:r>
              <a:rPr lang="en-GB" sz="2200" dirty="0" smtClean="0">
                <a:latin typeface="Baskerville Old Face" pitchFamily="18" charset="0"/>
              </a:rPr>
              <a:t>(the trap that the NGO Law and other regulatory requirements are)</a:t>
            </a:r>
          </a:p>
          <a:p>
            <a:pPr marL="1009650" lvl="1" indent="-609600" eaLnBrk="1" hangingPunct="1">
              <a:buClr>
                <a:srgbClr val="FF0000"/>
              </a:buClr>
              <a:buSzPct val="65000"/>
              <a:buFont typeface="Courier New" pitchFamily="49" charset="0"/>
              <a:buChar char="o"/>
            </a:pPr>
            <a:r>
              <a:rPr lang="en-GB" sz="2200" b="1" u="sng" dirty="0" smtClean="0">
                <a:latin typeface="Baskerville Old Face" pitchFamily="18" charset="0"/>
              </a:rPr>
              <a:t>Direct interference in activities and diversion </a:t>
            </a:r>
            <a:r>
              <a:rPr lang="en-GB" sz="2200" dirty="0" smtClean="0">
                <a:latin typeface="Baskerville Old Face" pitchFamily="18" charset="0"/>
              </a:rPr>
              <a:t>from our work to fighting other battles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r>
              <a:rPr lang="en-US" sz="2600" b="1" dirty="0" smtClean="0">
                <a:latin typeface="Baskerville Old Face" pitchFamily="18" charset="0"/>
              </a:rPr>
              <a:t>So, again depending on the organisation, effects vary considerably</a:t>
            </a:r>
          </a:p>
          <a:p>
            <a:pPr marL="609600" indent="-609600" eaLnBrk="1" hangingPunct="1">
              <a:buClr>
                <a:srgbClr val="FF0000"/>
              </a:buClr>
              <a:buSzPct val="65000"/>
              <a:buFont typeface="Wingdings" pitchFamily="2" charset="2"/>
              <a:buChar char="q"/>
            </a:pPr>
            <a:endParaRPr lang="en-GB" sz="2600" dirty="0" smtClean="0"/>
          </a:p>
        </p:txBody>
      </p:sp>
      <p:pic>
        <p:nvPicPr>
          <p:cNvPr id="4099" name="Picture 3" descr="E:\Data\ActionAid Brand\Uganda at 30 logos\LOGO 13B.jpg"/>
          <p:cNvPicPr>
            <a:picLocks noChangeAspect="1" noChangeArrowheads="1"/>
          </p:cNvPicPr>
          <p:nvPr/>
        </p:nvPicPr>
        <p:blipFill>
          <a:blip r:embed="rId2" cstate="print"/>
          <a:srcRect l="46800" t="36227" r="7562" b="6451"/>
          <a:stretch>
            <a:fillRect/>
          </a:stretch>
        </p:blipFill>
        <p:spPr bwMode="auto">
          <a:xfrm>
            <a:off x="7667625" y="0"/>
            <a:ext cx="1476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79488"/>
            <a:ext cx="1512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4101" name="Picture 5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0"/>
            <a:ext cx="2879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4"/>
          <p:cNvSpPr>
            <a:spLocks noChangeAspect="1" noChangeArrowheads="1"/>
          </p:cNvSpPr>
          <p:nvPr/>
        </p:nvSpPr>
        <p:spPr bwMode="auto">
          <a:xfrm>
            <a:off x="0" y="1341438"/>
            <a:ext cx="1476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1477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14763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1476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45224"/>
            <a:ext cx="1476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826</Words>
  <Application>Microsoft Office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Specioza Kiwanuka</Manager>
  <Company>ActionAid  Uganda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Mission, Vision, Values and Goals</dc:title>
  <dc:creator>NicksonO</dc:creator>
  <cp:lastModifiedBy>Sheila Sengupta</cp:lastModifiedBy>
  <cp:revision>82</cp:revision>
  <dcterms:created xsi:type="dcterms:W3CDTF">2008-11-19T08:56:49Z</dcterms:created>
  <dcterms:modified xsi:type="dcterms:W3CDTF">2012-09-20T16:27:21Z</dcterms:modified>
</cp:coreProperties>
</file>