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45D9FE-72B2-468F-9270-23225F3C584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EAB0EFF-D720-4EEC-A95F-2501CE8D98EC}">
      <dgm:prSet/>
      <dgm:spPr/>
      <dgm:t>
        <a:bodyPr/>
        <a:lstStyle/>
        <a:p>
          <a:pPr rtl="0"/>
          <a:r>
            <a:rPr lang="en-US" dirty="0" smtClean="0">
              <a:latin typeface="Gill Sans MT" pitchFamily="34" charset="0"/>
            </a:rPr>
            <a:t>Three research themes: </a:t>
          </a:r>
          <a:endParaRPr lang="en-US" dirty="0">
            <a:latin typeface="Gill Sans MT" pitchFamily="34" charset="0"/>
          </a:endParaRPr>
        </a:p>
      </dgm:t>
    </dgm:pt>
    <dgm:pt modelId="{7992D032-D6FD-4771-97D6-94312E051076}" type="parTrans" cxnId="{EF6C1641-C236-4BAF-BCF5-C121605F7E0A}">
      <dgm:prSet/>
      <dgm:spPr/>
      <dgm:t>
        <a:bodyPr/>
        <a:lstStyle/>
        <a:p>
          <a:endParaRPr lang="en-US">
            <a:latin typeface="Gill Sans MT" pitchFamily="34" charset="0"/>
          </a:endParaRPr>
        </a:p>
      </dgm:t>
    </dgm:pt>
    <dgm:pt modelId="{7FA4E282-975B-45B4-A125-472E0686A36B}" type="sibTrans" cxnId="{EF6C1641-C236-4BAF-BCF5-C121605F7E0A}">
      <dgm:prSet/>
      <dgm:spPr/>
      <dgm:t>
        <a:bodyPr/>
        <a:lstStyle/>
        <a:p>
          <a:endParaRPr lang="en-US">
            <a:latin typeface="Gill Sans MT" pitchFamily="34" charset="0"/>
          </a:endParaRPr>
        </a:p>
      </dgm:t>
    </dgm:pt>
    <dgm:pt modelId="{82CD8C48-1181-48DB-A82C-8F6808E30D05}">
      <dgm:prSet/>
      <dgm:spPr>
        <a:noFill/>
      </dgm:spPr>
      <dgm:t>
        <a:bodyPr/>
        <a:lstStyle/>
        <a:p>
          <a:pPr rtl="0"/>
          <a:r>
            <a:rPr lang="en-US" dirty="0" smtClean="0">
              <a:latin typeface="Gill Sans MT" pitchFamily="34" charset="0"/>
            </a:rPr>
            <a:t>Advancing the productivity frontier</a:t>
          </a:r>
          <a:endParaRPr lang="en-US" dirty="0">
            <a:latin typeface="Gill Sans MT" pitchFamily="34" charset="0"/>
          </a:endParaRPr>
        </a:p>
      </dgm:t>
    </dgm:pt>
    <dgm:pt modelId="{48493788-CEBD-4123-9E8F-81B888A06015}" type="parTrans" cxnId="{1D20FB99-C984-48A0-8419-72401B90604C}">
      <dgm:prSet/>
      <dgm:spPr/>
      <dgm:t>
        <a:bodyPr/>
        <a:lstStyle/>
        <a:p>
          <a:endParaRPr lang="en-US">
            <a:latin typeface="Gill Sans MT" pitchFamily="34" charset="0"/>
          </a:endParaRPr>
        </a:p>
      </dgm:t>
    </dgm:pt>
    <dgm:pt modelId="{CEC39683-F003-44F9-B447-6036C332E3E3}" type="sibTrans" cxnId="{1D20FB99-C984-48A0-8419-72401B90604C}">
      <dgm:prSet/>
      <dgm:spPr/>
      <dgm:t>
        <a:bodyPr/>
        <a:lstStyle/>
        <a:p>
          <a:endParaRPr lang="en-US">
            <a:latin typeface="Gill Sans MT" pitchFamily="34" charset="0"/>
          </a:endParaRPr>
        </a:p>
      </dgm:t>
    </dgm:pt>
    <dgm:pt modelId="{FE018925-E28B-43EF-ABB7-E1A95CDA5EBE}">
      <dgm:prSet/>
      <dgm:spPr>
        <a:noFill/>
      </dgm:spPr>
      <dgm:t>
        <a:bodyPr/>
        <a:lstStyle/>
        <a:p>
          <a:pPr rtl="0"/>
          <a:r>
            <a:rPr lang="en-US" dirty="0" smtClean="0">
              <a:latin typeface="Gill Sans MT" pitchFamily="34" charset="0"/>
            </a:rPr>
            <a:t>Transforming key production systems</a:t>
          </a:r>
          <a:endParaRPr lang="en-US" dirty="0">
            <a:latin typeface="Gill Sans MT" pitchFamily="34" charset="0"/>
          </a:endParaRPr>
        </a:p>
      </dgm:t>
    </dgm:pt>
    <dgm:pt modelId="{6D02A406-361E-46FC-9132-56BFE446A955}" type="parTrans" cxnId="{61EC7D8B-AB79-4BA8-991F-2B209109C96B}">
      <dgm:prSet/>
      <dgm:spPr/>
      <dgm:t>
        <a:bodyPr/>
        <a:lstStyle/>
        <a:p>
          <a:endParaRPr lang="en-US">
            <a:latin typeface="Gill Sans MT" pitchFamily="34" charset="0"/>
          </a:endParaRPr>
        </a:p>
      </dgm:t>
    </dgm:pt>
    <dgm:pt modelId="{FA94C102-F22B-422B-87A3-EFEB86458669}" type="sibTrans" cxnId="{61EC7D8B-AB79-4BA8-991F-2B209109C96B}">
      <dgm:prSet/>
      <dgm:spPr/>
      <dgm:t>
        <a:bodyPr/>
        <a:lstStyle/>
        <a:p>
          <a:endParaRPr lang="en-US">
            <a:latin typeface="Gill Sans MT" pitchFamily="34" charset="0"/>
          </a:endParaRPr>
        </a:p>
      </dgm:t>
    </dgm:pt>
    <dgm:pt modelId="{5D5B99CC-AF51-4A6E-9248-1CFF4A385849}">
      <dgm:prSet/>
      <dgm:spPr>
        <a:noFill/>
      </dgm:spPr>
      <dgm:t>
        <a:bodyPr/>
        <a:lstStyle/>
        <a:p>
          <a:pPr rtl="0"/>
          <a:r>
            <a:rPr lang="en-US" dirty="0" smtClean="0">
              <a:latin typeface="Gill Sans MT" pitchFamily="34" charset="0"/>
            </a:rPr>
            <a:t>Improving nutrition and food safety</a:t>
          </a:r>
          <a:endParaRPr lang="en-US" dirty="0">
            <a:latin typeface="Gill Sans MT" pitchFamily="34" charset="0"/>
          </a:endParaRPr>
        </a:p>
      </dgm:t>
    </dgm:pt>
    <dgm:pt modelId="{6F6895C4-9AE4-4CC4-BC2F-FE001BA97F3B}" type="parTrans" cxnId="{6DC0D64C-78DE-4334-97A9-BAB83B9E7382}">
      <dgm:prSet/>
      <dgm:spPr/>
      <dgm:t>
        <a:bodyPr/>
        <a:lstStyle/>
        <a:p>
          <a:endParaRPr lang="en-US">
            <a:latin typeface="Gill Sans MT" pitchFamily="34" charset="0"/>
          </a:endParaRPr>
        </a:p>
      </dgm:t>
    </dgm:pt>
    <dgm:pt modelId="{70869438-48D6-40CD-AE94-7B302B1ADA40}" type="sibTrans" cxnId="{6DC0D64C-78DE-4334-97A9-BAB83B9E7382}">
      <dgm:prSet/>
      <dgm:spPr/>
      <dgm:t>
        <a:bodyPr/>
        <a:lstStyle/>
        <a:p>
          <a:endParaRPr lang="en-US">
            <a:latin typeface="Gill Sans MT" pitchFamily="34" charset="0"/>
          </a:endParaRPr>
        </a:p>
      </dgm:t>
    </dgm:pt>
    <dgm:pt modelId="{336223F1-7409-4B05-9619-3C29EF2C7204}">
      <dgm:prSet/>
      <dgm:spPr/>
      <dgm:t>
        <a:bodyPr/>
        <a:lstStyle/>
        <a:p>
          <a:pPr rtl="0"/>
          <a:r>
            <a:rPr lang="en-US" dirty="0" smtClean="0">
              <a:latin typeface="Gill Sans MT" pitchFamily="34" charset="0"/>
            </a:rPr>
            <a:t>Anchored by key geographies: </a:t>
          </a:r>
          <a:endParaRPr lang="en-US" dirty="0">
            <a:latin typeface="Gill Sans MT" pitchFamily="34" charset="0"/>
          </a:endParaRPr>
        </a:p>
      </dgm:t>
    </dgm:pt>
    <dgm:pt modelId="{7F74500B-0AC5-470F-AA59-98FDDFFEE2B8}" type="parTrans" cxnId="{9B544276-6D8C-42C8-9116-537C1A40357F}">
      <dgm:prSet/>
      <dgm:spPr/>
      <dgm:t>
        <a:bodyPr/>
        <a:lstStyle/>
        <a:p>
          <a:endParaRPr lang="en-US">
            <a:latin typeface="Gill Sans MT" pitchFamily="34" charset="0"/>
          </a:endParaRPr>
        </a:p>
      </dgm:t>
    </dgm:pt>
    <dgm:pt modelId="{AB2130BE-51FE-4F25-A220-510E84B75375}" type="sibTrans" cxnId="{9B544276-6D8C-42C8-9116-537C1A40357F}">
      <dgm:prSet/>
      <dgm:spPr/>
      <dgm:t>
        <a:bodyPr/>
        <a:lstStyle/>
        <a:p>
          <a:endParaRPr lang="en-US">
            <a:latin typeface="Gill Sans MT" pitchFamily="34" charset="0"/>
          </a:endParaRPr>
        </a:p>
      </dgm:t>
    </dgm:pt>
    <dgm:pt modelId="{00615731-75F3-4881-A148-DBC8EE47097D}">
      <dgm:prSet/>
      <dgm:spPr>
        <a:noFill/>
      </dgm:spPr>
      <dgm:t>
        <a:bodyPr/>
        <a:lstStyle/>
        <a:p>
          <a:pPr rtl="0"/>
          <a:r>
            <a:rPr lang="en-US" dirty="0" smtClean="0">
              <a:latin typeface="Gill Sans MT" pitchFamily="34" charset="0"/>
            </a:rPr>
            <a:t>Indo-</a:t>
          </a:r>
          <a:r>
            <a:rPr lang="en-US" dirty="0" err="1" smtClean="0">
              <a:latin typeface="Gill Sans MT" pitchFamily="34" charset="0"/>
            </a:rPr>
            <a:t>gangetic</a:t>
          </a:r>
          <a:r>
            <a:rPr lang="en-US" dirty="0" smtClean="0">
              <a:latin typeface="Gill Sans MT" pitchFamily="34" charset="0"/>
            </a:rPr>
            <a:t> plains in South Asia</a:t>
          </a:r>
          <a:endParaRPr lang="en-US" dirty="0">
            <a:latin typeface="Gill Sans MT" pitchFamily="34" charset="0"/>
          </a:endParaRPr>
        </a:p>
      </dgm:t>
    </dgm:pt>
    <dgm:pt modelId="{BBBBAEE5-A5B0-4519-A21C-A6197A8993AD}" type="parTrans" cxnId="{404A1B6D-1130-401B-8215-D2409E0FFC4B}">
      <dgm:prSet/>
      <dgm:spPr/>
      <dgm:t>
        <a:bodyPr/>
        <a:lstStyle/>
        <a:p>
          <a:endParaRPr lang="en-US">
            <a:latin typeface="Gill Sans MT" pitchFamily="34" charset="0"/>
          </a:endParaRPr>
        </a:p>
      </dgm:t>
    </dgm:pt>
    <dgm:pt modelId="{B71EF4CF-0541-4AC3-8C9F-16B42B7540E1}" type="sibTrans" cxnId="{404A1B6D-1130-401B-8215-D2409E0FFC4B}">
      <dgm:prSet/>
      <dgm:spPr/>
      <dgm:t>
        <a:bodyPr/>
        <a:lstStyle/>
        <a:p>
          <a:endParaRPr lang="en-US">
            <a:latin typeface="Gill Sans MT" pitchFamily="34" charset="0"/>
          </a:endParaRPr>
        </a:p>
      </dgm:t>
    </dgm:pt>
    <dgm:pt modelId="{36265A3E-D8BB-4AD6-83BF-AD2E1D6C7513}">
      <dgm:prSet/>
      <dgm:spPr>
        <a:noFill/>
      </dgm:spPr>
      <dgm:t>
        <a:bodyPr/>
        <a:lstStyle/>
        <a:p>
          <a:pPr rtl="0"/>
          <a:r>
            <a:rPr lang="en-US" dirty="0" err="1" smtClean="0">
              <a:latin typeface="Gill Sans MT" pitchFamily="34" charset="0"/>
            </a:rPr>
            <a:t>Sudano-sahelien</a:t>
          </a:r>
          <a:r>
            <a:rPr lang="en-US" dirty="0" smtClean="0">
              <a:latin typeface="Gill Sans MT" pitchFamily="34" charset="0"/>
            </a:rPr>
            <a:t> systems in West Africa</a:t>
          </a:r>
          <a:endParaRPr lang="en-US" dirty="0">
            <a:latin typeface="Gill Sans MT" pitchFamily="34" charset="0"/>
          </a:endParaRPr>
        </a:p>
      </dgm:t>
    </dgm:pt>
    <dgm:pt modelId="{49DA08F4-2810-4186-97BB-79DFF033EDB2}" type="parTrans" cxnId="{5E46AE84-6B7C-4D5C-9F7F-681B155FF5D4}">
      <dgm:prSet/>
      <dgm:spPr/>
      <dgm:t>
        <a:bodyPr/>
        <a:lstStyle/>
        <a:p>
          <a:endParaRPr lang="en-US">
            <a:latin typeface="Gill Sans MT" pitchFamily="34" charset="0"/>
          </a:endParaRPr>
        </a:p>
      </dgm:t>
    </dgm:pt>
    <dgm:pt modelId="{06A82340-FC5D-4F94-B1A4-03DEF62997EF}" type="sibTrans" cxnId="{5E46AE84-6B7C-4D5C-9F7F-681B155FF5D4}">
      <dgm:prSet/>
      <dgm:spPr/>
      <dgm:t>
        <a:bodyPr/>
        <a:lstStyle/>
        <a:p>
          <a:endParaRPr lang="en-US">
            <a:latin typeface="Gill Sans MT" pitchFamily="34" charset="0"/>
          </a:endParaRPr>
        </a:p>
      </dgm:t>
    </dgm:pt>
    <dgm:pt modelId="{1A8313CD-1443-4A02-9ABA-610CB681E8DB}">
      <dgm:prSet/>
      <dgm:spPr>
        <a:noFill/>
      </dgm:spPr>
      <dgm:t>
        <a:bodyPr/>
        <a:lstStyle/>
        <a:p>
          <a:pPr rtl="0"/>
          <a:r>
            <a:rPr lang="en-US" dirty="0" smtClean="0">
              <a:latin typeface="Gill Sans MT" pitchFamily="34" charset="0"/>
            </a:rPr>
            <a:t>Maize-mixed systems in East and Southern Africa</a:t>
          </a:r>
          <a:endParaRPr lang="en-US" dirty="0">
            <a:latin typeface="Gill Sans MT" pitchFamily="34" charset="0"/>
          </a:endParaRPr>
        </a:p>
      </dgm:t>
    </dgm:pt>
    <dgm:pt modelId="{F60CDC65-9A23-4A9F-ADAE-369581895E35}" type="parTrans" cxnId="{E656541F-F177-4377-AB38-8CFC68761A4E}">
      <dgm:prSet/>
      <dgm:spPr/>
      <dgm:t>
        <a:bodyPr/>
        <a:lstStyle/>
        <a:p>
          <a:endParaRPr lang="en-US">
            <a:latin typeface="Gill Sans MT" pitchFamily="34" charset="0"/>
          </a:endParaRPr>
        </a:p>
      </dgm:t>
    </dgm:pt>
    <dgm:pt modelId="{CF26F413-E06B-47E9-91D9-4BFEA72491D6}" type="sibTrans" cxnId="{E656541F-F177-4377-AB38-8CFC68761A4E}">
      <dgm:prSet/>
      <dgm:spPr/>
      <dgm:t>
        <a:bodyPr/>
        <a:lstStyle/>
        <a:p>
          <a:endParaRPr lang="en-US">
            <a:latin typeface="Gill Sans MT" pitchFamily="34" charset="0"/>
          </a:endParaRPr>
        </a:p>
      </dgm:t>
    </dgm:pt>
    <dgm:pt modelId="{1FA3486A-1324-4FD3-9A0F-AFA621CBCE6B}">
      <dgm:prSet/>
      <dgm:spPr>
        <a:noFill/>
      </dgm:spPr>
      <dgm:t>
        <a:bodyPr/>
        <a:lstStyle/>
        <a:p>
          <a:pPr rtl="0"/>
          <a:r>
            <a:rPr lang="en-US" dirty="0" smtClean="0">
              <a:latin typeface="Gill Sans MT" pitchFamily="34" charset="0"/>
            </a:rPr>
            <a:t>Ethiopian highlands</a:t>
          </a:r>
          <a:endParaRPr lang="en-US" dirty="0">
            <a:latin typeface="Gill Sans MT" pitchFamily="34" charset="0"/>
          </a:endParaRPr>
        </a:p>
      </dgm:t>
    </dgm:pt>
    <dgm:pt modelId="{7EE2C070-B3DD-4979-8E8D-D8807D65CB50}" type="parTrans" cxnId="{12E2C50F-1F3C-46F2-BD7A-A2C9A6C6BE60}">
      <dgm:prSet/>
      <dgm:spPr/>
      <dgm:t>
        <a:bodyPr/>
        <a:lstStyle/>
        <a:p>
          <a:endParaRPr lang="en-US">
            <a:latin typeface="Gill Sans MT" pitchFamily="34" charset="0"/>
          </a:endParaRPr>
        </a:p>
      </dgm:t>
    </dgm:pt>
    <dgm:pt modelId="{6757DF93-4087-461A-8318-5A501C8E12E9}" type="sibTrans" cxnId="{12E2C50F-1F3C-46F2-BD7A-A2C9A6C6BE60}">
      <dgm:prSet/>
      <dgm:spPr/>
      <dgm:t>
        <a:bodyPr/>
        <a:lstStyle/>
        <a:p>
          <a:endParaRPr lang="en-US">
            <a:latin typeface="Gill Sans MT" pitchFamily="34" charset="0"/>
          </a:endParaRPr>
        </a:p>
      </dgm:t>
    </dgm:pt>
    <dgm:pt modelId="{193C1D9A-94B7-4CEB-81CF-C93FAB2D10AE}" type="pres">
      <dgm:prSet presAssocID="{1545D9FE-72B2-468F-9270-23225F3C5844}" presName="linear" presStyleCnt="0">
        <dgm:presLayoutVars>
          <dgm:dir/>
          <dgm:animLvl val="lvl"/>
          <dgm:resizeHandles val="exact"/>
        </dgm:presLayoutVars>
      </dgm:prSet>
      <dgm:spPr/>
      <dgm:t>
        <a:bodyPr/>
        <a:lstStyle/>
        <a:p>
          <a:endParaRPr lang="en-US"/>
        </a:p>
      </dgm:t>
    </dgm:pt>
    <dgm:pt modelId="{AA12E0B0-E8C2-4CBF-A324-AE4F591EA507}" type="pres">
      <dgm:prSet presAssocID="{7EAB0EFF-D720-4EEC-A95F-2501CE8D98EC}" presName="parentLin" presStyleCnt="0"/>
      <dgm:spPr/>
    </dgm:pt>
    <dgm:pt modelId="{767FDAD2-C7E7-4A5E-AF84-080F84B2DA22}" type="pres">
      <dgm:prSet presAssocID="{7EAB0EFF-D720-4EEC-A95F-2501CE8D98EC}" presName="parentLeftMargin" presStyleLbl="node1" presStyleIdx="0" presStyleCnt="2"/>
      <dgm:spPr/>
      <dgm:t>
        <a:bodyPr/>
        <a:lstStyle/>
        <a:p>
          <a:endParaRPr lang="en-US"/>
        </a:p>
      </dgm:t>
    </dgm:pt>
    <dgm:pt modelId="{302BFC03-A130-4E1F-AFAC-CE8140CDA4C8}" type="pres">
      <dgm:prSet presAssocID="{7EAB0EFF-D720-4EEC-A95F-2501CE8D98EC}" presName="parentText" presStyleLbl="node1" presStyleIdx="0" presStyleCnt="2">
        <dgm:presLayoutVars>
          <dgm:chMax val="0"/>
          <dgm:bulletEnabled val="1"/>
        </dgm:presLayoutVars>
      </dgm:prSet>
      <dgm:spPr/>
      <dgm:t>
        <a:bodyPr/>
        <a:lstStyle/>
        <a:p>
          <a:endParaRPr lang="en-US"/>
        </a:p>
      </dgm:t>
    </dgm:pt>
    <dgm:pt modelId="{F95D730B-CAA3-4CA4-AD28-AD12636E2EF5}" type="pres">
      <dgm:prSet presAssocID="{7EAB0EFF-D720-4EEC-A95F-2501CE8D98EC}" presName="negativeSpace" presStyleCnt="0"/>
      <dgm:spPr/>
    </dgm:pt>
    <dgm:pt modelId="{CB2BEAC5-57A0-4926-BFDE-2A9FB3766EEA}" type="pres">
      <dgm:prSet presAssocID="{7EAB0EFF-D720-4EEC-A95F-2501CE8D98EC}" presName="childText" presStyleLbl="conFgAcc1" presStyleIdx="0" presStyleCnt="2" custScaleX="100000">
        <dgm:presLayoutVars>
          <dgm:bulletEnabled val="1"/>
        </dgm:presLayoutVars>
      </dgm:prSet>
      <dgm:spPr/>
      <dgm:t>
        <a:bodyPr/>
        <a:lstStyle/>
        <a:p>
          <a:endParaRPr lang="en-US"/>
        </a:p>
      </dgm:t>
    </dgm:pt>
    <dgm:pt modelId="{E15924DB-05F1-44A6-9E5E-F8E3B6AD117F}" type="pres">
      <dgm:prSet presAssocID="{7FA4E282-975B-45B4-A125-472E0686A36B}" presName="spaceBetweenRectangles" presStyleCnt="0"/>
      <dgm:spPr/>
    </dgm:pt>
    <dgm:pt modelId="{A883377C-C42D-466E-BCE6-041C4D058DD8}" type="pres">
      <dgm:prSet presAssocID="{336223F1-7409-4B05-9619-3C29EF2C7204}" presName="parentLin" presStyleCnt="0"/>
      <dgm:spPr/>
    </dgm:pt>
    <dgm:pt modelId="{63A06020-5302-4637-B521-4CCC41F02DF7}" type="pres">
      <dgm:prSet presAssocID="{336223F1-7409-4B05-9619-3C29EF2C7204}" presName="parentLeftMargin" presStyleLbl="node1" presStyleIdx="0" presStyleCnt="2"/>
      <dgm:spPr/>
      <dgm:t>
        <a:bodyPr/>
        <a:lstStyle/>
        <a:p>
          <a:endParaRPr lang="en-US"/>
        </a:p>
      </dgm:t>
    </dgm:pt>
    <dgm:pt modelId="{BE5E51FD-690A-40AE-ADEC-217B10924A6E}" type="pres">
      <dgm:prSet presAssocID="{336223F1-7409-4B05-9619-3C29EF2C7204}" presName="parentText" presStyleLbl="node1" presStyleIdx="1" presStyleCnt="2">
        <dgm:presLayoutVars>
          <dgm:chMax val="0"/>
          <dgm:bulletEnabled val="1"/>
        </dgm:presLayoutVars>
      </dgm:prSet>
      <dgm:spPr/>
      <dgm:t>
        <a:bodyPr/>
        <a:lstStyle/>
        <a:p>
          <a:endParaRPr lang="en-US"/>
        </a:p>
      </dgm:t>
    </dgm:pt>
    <dgm:pt modelId="{911AFCBB-097C-40CF-AB07-93D671DB1523}" type="pres">
      <dgm:prSet presAssocID="{336223F1-7409-4B05-9619-3C29EF2C7204}" presName="negativeSpace" presStyleCnt="0"/>
      <dgm:spPr/>
    </dgm:pt>
    <dgm:pt modelId="{E0F67AD0-56EB-46C1-B2F6-C4866DB8FE7B}" type="pres">
      <dgm:prSet presAssocID="{336223F1-7409-4B05-9619-3C29EF2C7204}" presName="childText" presStyleLbl="conFgAcc1" presStyleIdx="1" presStyleCnt="2" custScaleX="100000">
        <dgm:presLayoutVars>
          <dgm:bulletEnabled val="1"/>
        </dgm:presLayoutVars>
      </dgm:prSet>
      <dgm:spPr/>
      <dgm:t>
        <a:bodyPr/>
        <a:lstStyle/>
        <a:p>
          <a:endParaRPr lang="en-US"/>
        </a:p>
      </dgm:t>
    </dgm:pt>
  </dgm:ptLst>
  <dgm:cxnLst>
    <dgm:cxn modelId="{5E46AE84-6B7C-4D5C-9F7F-681B155FF5D4}" srcId="{336223F1-7409-4B05-9619-3C29EF2C7204}" destId="{36265A3E-D8BB-4AD6-83BF-AD2E1D6C7513}" srcOrd="1" destOrd="0" parTransId="{49DA08F4-2810-4186-97BB-79DFF033EDB2}" sibTransId="{06A82340-FC5D-4F94-B1A4-03DEF62997EF}"/>
    <dgm:cxn modelId="{E656541F-F177-4377-AB38-8CFC68761A4E}" srcId="{336223F1-7409-4B05-9619-3C29EF2C7204}" destId="{1A8313CD-1443-4A02-9ABA-610CB681E8DB}" srcOrd="2" destOrd="0" parTransId="{F60CDC65-9A23-4A9F-ADAE-369581895E35}" sibTransId="{CF26F413-E06B-47E9-91D9-4BFEA72491D6}"/>
    <dgm:cxn modelId="{79AA8781-C378-4C7D-B451-344B1BE9EA4A}" type="presOf" srcId="{36265A3E-D8BB-4AD6-83BF-AD2E1D6C7513}" destId="{E0F67AD0-56EB-46C1-B2F6-C4866DB8FE7B}" srcOrd="0" destOrd="1" presId="urn:microsoft.com/office/officeart/2005/8/layout/list1"/>
    <dgm:cxn modelId="{EF6C1641-C236-4BAF-BCF5-C121605F7E0A}" srcId="{1545D9FE-72B2-468F-9270-23225F3C5844}" destId="{7EAB0EFF-D720-4EEC-A95F-2501CE8D98EC}" srcOrd="0" destOrd="0" parTransId="{7992D032-D6FD-4771-97D6-94312E051076}" sibTransId="{7FA4E282-975B-45B4-A125-472E0686A36B}"/>
    <dgm:cxn modelId="{A9933895-67C4-4D3E-B080-AD75D8AEB824}" type="presOf" srcId="{1A8313CD-1443-4A02-9ABA-610CB681E8DB}" destId="{E0F67AD0-56EB-46C1-B2F6-C4866DB8FE7B}" srcOrd="0" destOrd="2" presId="urn:microsoft.com/office/officeart/2005/8/layout/list1"/>
    <dgm:cxn modelId="{EDE2C917-C973-48D5-A191-FC27922012CC}" type="presOf" srcId="{5D5B99CC-AF51-4A6E-9248-1CFF4A385849}" destId="{CB2BEAC5-57A0-4926-BFDE-2A9FB3766EEA}" srcOrd="0" destOrd="2" presId="urn:microsoft.com/office/officeart/2005/8/layout/list1"/>
    <dgm:cxn modelId="{978A4E85-15DA-4B92-B711-B21AD52CAD79}" type="presOf" srcId="{7EAB0EFF-D720-4EEC-A95F-2501CE8D98EC}" destId="{302BFC03-A130-4E1F-AFAC-CE8140CDA4C8}" srcOrd="1" destOrd="0" presId="urn:microsoft.com/office/officeart/2005/8/layout/list1"/>
    <dgm:cxn modelId="{571DAC1F-B0BF-4FE3-9625-5BC40DD6B2B6}" type="presOf" srcId="{82CD8C48-1181-48DB-A82C-8F6808E30D05}" destId="{CB2BEAC5-57A0-4926-BFDE-2A9FB3766EEA}" srcOrd="0" destOrd="0" presId="urn:microsoft.com/office/officeart/2005/8/layout/list1"/>
    <dgm:cxn modelId="{404A1B6D-1130-401B-8215-D2409E0FFC4B}" srcId="{336223F1-7409-4B05-9619-3C29EF2C7204}" destId="{00615731-75F3-4881-A148-DBC8EE47097D}" srcOrd="0" destOrd="0" parTransId="{BBBBAEE5-A5B0-4519-A21C-A6197A8993AD}" sibTransId="{B71EF4CF-0541-4AC3-8C9F-16B42B7540E1}"/>
    <dgm:cxn modelId="{61EC7D8B-AB79-4BA8-991F-2B209109C96B}" srcId="{7EAB0EFF-D720-4EEC-A95F-2501CE8D98EC}" destId="{FE018925-E28B-43EF-ABB7-E1A95CDA5EBE}" srcOrd="1" destOrd="0" parTransId="{6D02A406-361E-46FC-9132-56BFE446A955}" sibTransId="{FA94C102-F22B-422B-87A3-EFEB86458669}"/>
    <dgm:cxn modelId="{309534FB-A053-439F-8558-01A8EAD32E88}" type="presOf" srcId="{00615731-75F3-4881-A148-DBC8EE47097D}" destId="{E0F67AD0-56EB-46C1-B2F6-C4866DB8FE7B}" srcOrd="0" destOrd="0" presId="urn:microsoft.com/office/officeart/2005/8/layout/list1"/>
    <dgm:cxn modelId="{168CD769-7ED1-4328-806B-31EBEE6525B0}" type="presOf" srcId="{336223F1-7409-4B05-9619-3C29EF2C7204}" destId="{63A06020-5302-4637-B521-4CCC41F02DF7}" srcOrd="0" destOrd="0" presId="urn:microsoft.com/office/officeart/2005/8/layout/list1"/>
    <dgm:cxn modelId="{2C4725C9-1EEA-425A-9D73-34DF7E63E011}" type="presOf" srcId="{1545D9FE-72B2-468F-9270-23225F3C5844}" destId="{193C1D9A-94B7-4CEB-81CF-C93FAB2D10AE}" srcOrd="0" destOrd="0" presId="urn:microsoft.com/office/officeart/2005/8/layout/list1"/>
    <dgm:cxn modelId="{6DC0D64C-78DE-4334-97A9-BAB83B9E7382}" srcId="{7EAB0EFF-D720-4EEC-A95F-2501CE8D98EC}" destId="{5D5B99CC-AF51-4A6E-9248-1CFF4A385849}" srcOrd="2" destOrd="0" parTransId="{6F6895C4-9AE4-4CC4-BC2F-FE001BA97F3B}" sibTransId="{70869438-48D6-40CD-AE94-7B302B1ADA40}"/>
    <dgm:cxn modelId="{1D20FB99-C984-48A0-8419-72401B90604C}" srcId="{7EAB0EFF-D720-4EEC-A95F-2501CE8D98EC}" destId="{82CD8C48-1181-48DB-A82C-8F6808E30D05}" srcOrd="0" destOrd="0" parTransId="{48493788-CEBD-4123-9E8F-81B888A06015}" sibTransId="{CEC39683-F003-44F9-B447-6036C332E3E3}"/>
    <dgm:cxn modelId="{8CC7CB6E-6681-4547-9E68-57EDC5255AFC}" type="presOf" srcId="{336223F1-7409-4B05-9619-3C29EF2C7204}" destId="{BE5E51FD-690A-40AE-ADEC-217B10924A6E}" srcOrd="1" destOrd="0" presId="urn:microsoft.com/office/officeart/2005/8/layout/list1"/>
    <dgm:cxn modelId="{9B544276-6D8C-42C8-9116-537C1A40357F}" srcId="{1545D9FE-72B2-468F-9270-23225F3C5844}" destId="{336223F1-7409-4B05-9619-3C29EF2C7204}" srcOrd="1" destOrd="0" parTransId="{7F74500B-0AC5-470F-AA59-98FDDFFEE2B8}" sibTransId="{AB2130BE-51FE-4F25-A220-510E84B75375}"/>
    <dgm:cxn modelId="{1FEBAAC0-CB8B-4AE0-9C7C-BD8715242F46}" type="presOf" srcId="{FE018925-E28B-43EF-ABB7-E1A95CDA5EBE}" destId="{CB2BEAC5-57A0-4926-BFDE-2A9FB3766EEA}" srcOrd="0" destOrd="1" presId="urn:microsoft.com/office/officeart/2005/8/layout/list1"/>
    <dgm:cxn modelId="{12E2C50F-1F3C-46F2-BD7A-A2C9A6C6BE60}" srcId="{336223F1-7409-4B05-9619-3C29EF2C7204}" destId="{1FA3486A-1324-4FD3-9A0F-AFA621CBCE6B}" srcOrd="3" destOrd="0" parTransId="{7EE2C070-B3DD-4979-8E8D-D8807D65CB50}" sibTransId="{6757DF93-4087-461A-8318-5A501C8E12E9}"/>
    <dgm:cxn modelId="{63B9BDA7-27ED-4C28-B476-9ED2478344FA}" type="presOf" srcId="{7EAB0EFF-D720-4EEC-A95F-2501CE8D98EC}" destId="{767FDAD2-C7E7-4A5E-AF84-080F84B2DA22}" srcOrd="0" destOrd="0" presId="urn:microsoft.com/office/officeart/2005/8/layout/list1"/>
    <dgm:cxn modelId="{0625E130-2046-437B-9040-D4926A3664B0}" type="presOf" srcId="{1FA3486A-1324-4FD3-9A0F-AFA621CBCE6B}" destId="{E0F67AD0-56EB-46C1-B2F6-C4866DB8FE7B}" srcOrd="0" destOrd="3" presId="urn:microsoft.com/office/officeart/2005/8/layout/list1"/>
    <dgm:cxn modelId="{503144F4-A014-470F-8F41-628FB5D1DDBD}" type="presParOf" srcId="{193C1D9A-94B7-4CEB-81CF-C93FAB2D10AE}" destId="{AA12E0B0-E8C2-4CBF-A324-AE4F591EA507}" srcOrd="0" destOrd="0" presId="urn:microsoft.com/office/officeart/2005/8/layout/list1"/>
    <dgm:cxn modelId="{926F37B2-32E5-47F2-A64C-FAA7B1C97697}" type="presParOf" srcId="{AA12E0B0-E8C2-4CBF-A324-AE4F591EA507}" destId="{767FDAD2-C7E7-4A5E-AF84-080F84B2DA22}" srcOrd="0" destOrd="0" presId="urn:microsoft.com/office/officeart/2005/8/layout/list1"/>
    <dgm:cxn modelId="{3501F6E8-7DC0-4718-8A40-C639E92A0FAA}" type="presParOf" srcId="{AA12E0B0-E8C2-4CBF-A324-AE4F591EA507}" destId="{302BFC03-A130-4E1F-AFAC-CE8140CDA4C8}" srcOrd="1" destOrd="0" presId="urn:microsoft.com/office/officeart/2005/8/layout/list1"/>
    <dgm:cxn modelId="{5FBB504E-9A7A-4794-B5F8-633A9FEBCC9D}" type="presParOf" srcId="{193C1D9A-94B7-4CEB-81CF-C93FAB2D10AE}" destId="{F95D730B-CAA3-4CA4-AD28-AD12636E2EF5}" srcOrd="1" destOrd="0" presId="urn:microsoft.com/office/officeart/2005/8/layout/list1"/>
    <dgm:cxn modelId="{4A8E5972-4E7D-440E-B233-1921D70427F4}" type="presParOf" srcId="{193C1D9A-94B7-4CEB-81CF-C93FAB2D10AE}" destId="{CB2BEAC5-57A0-4926-BFDE-2A9FB3766EEA}" srcOrd="2" destOrd="0" presId="urn:microsoft.com/office/officeart/2005/8/layout/list1"/>
    <dgm:cxn modelId="{6D9388AE-E501-431F-831D-0448FA4A9430}" type="presParOf" srcId="{193C1D9A-94B7-4CEB-81CF-C93FAB2D10AE}" destId="{E15924DB-05F1-44A6-9E5E-F8E3B6AD117F}" srcOrd="3" destOrd="0" presId="urn:microsoft.com/office/officeart/2005/8/layout/list1"/>
    <dgm:cxn modelId="{19B80A2E-55E9-45FC-8DDA-FBC72E6CBE75}" type="presParOf" srcId="{193C1D9A-94B7-4CEB-81CF-C93FAB2D10AE}" destId="{A883377C-C42D-466E-BCE6-041C4D058DD8}" srcOrd="4" destOrd="0" presId="urn:microsoft.com/office/officeart/2005/8/layout/list1"/>
    <dgm:cxn modelId="{94ED4DB1-FECF-44D5-B406-1F4DC7C19412}" type="presParOf" srcId="{A883377C-C42D-466E-BCE6-041C4D058DD8}" destId="{63A06020-5302-4637-B521-4CCC41F02DF7}" srcOrd="0" destOrd="0" presId="urn:microsoft.com/office/officeart/2005/8/layout/list1"/>
    <dgm:cxn modelId="{862AD991-5ED0-41E3-A57B-9F6B27683D1E}" type="presParOf" srcId="{A883377C-C42D-466E-BCE6-041C4D058DD8}" destId="{BE5E51FD-690A-40AE-ADEC-217B10924A6E}" srcOrd="1" destOrd="0" presId="urn:microsoft.com/office/officeart/2005/8/layout/list1"/>
    <dgm:cxn modelId="{BDE7AA98-71E7-4575-9D49-2DEB64F62C2D}" type="presParOf" srcId="{193C1D9A-94B7-4CEB-81CF-C93FAB2D10AE}" destId="{911AFCBB-097C-40CF-AB07-93D671DB1523}" srcOrd="5" destOrd="0" presId="urn:microsoft.com/office/officeart/2005/8/layout/list1"/>
    <dgm:cxn modelId="{A00543F4-5632-446B-97AD-01D300FE9BD8}" type="presParOf" srcId="{193C1D9A-94B7-4CEB-81CF-C93FAB2D10AE}" destId="{E0F67AD0-56EB-46C1-B2F6-C4866DB8FE7B}"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AA9976-6BB6-401E-8A0A-CFF61A4B95CE}" type="doc">
      <dgm:prSet loTypeId="urn:microsoft.com/office/officeart/2005/8/layout/hierarchy4" loCatId="relationship" qsTypeId="urn:microsoft.com/office/officeart/2005/8/quickstyle/simple1" qsCatId="simple" csTypeId="urn:microsoft.com/office/officeart/2005/8/colors/accent6_3" csCatId="accent6" phldr="1"/>
      <dgm:spPr/>
      <dgm:t>
        <a:bodyPr/>
        <a:lstStyle/>
        <a:p>
          <a:endParaRPr lang="en-US"/>
        </a:p>
      </dgm:t>
    </dgm:pt>
    <dgm:pt modelId="{7C5113C7-3515-4C7A-80A0-4ADA816337F4}">
      <dgm:prSet phldrT="[Text]" custT="1"/>
      <dgm:spPr>
        <a:solidFill>
          <a:schemeClr val="accent1">
            <a:lumMod val="75000"/>
          </a:schemeClr>
        </a:solidFill>
      </dgm:spPr>
      <dgm:t>
        <a:bodyPr/>
        <a:lstStyle/>
        <a:p>
          <a:pPr algn="ctr">
            <a:spcAft>
              <a:spcPts val="600"/>
            </a:spcAft>
          </a:pPr>
          <a:r>
            <a:rPr lang="en-US" sz="1800" b="1" u="sng" dirty="0" smtClean="0">
              <a:solidFill>
                <a:schemeClr val="bg1"/>
              </a:solidFill>
            </a:rPr>
            <a:t>Longer-term Research  - Major Themes</a:t>
          </a:r>
        </a:p>
        <a:p>
          <a:pPr algn="l">
            <a:spcAft>
              <a:spcPts val="600"/>
            </a:spcAft>
          </a:pPr>
          <a:r>
            <a:rPr lang="en-US" sz="1800" dirty="0" smtClean="0">
              <a:solidFill>
                <a:schemeClr val="bg1"/>
              </a:solidFill>
              <a:latin typeface="+mn-lt"/>
            </a:rPr>
            <a:t>1.  Heat and drought tolerant, climate adapted cereals</a:t>
          </a:r>
        </a:p>
        <a:p>
          <a:pPr algn="l">
            <a:spcAft>
              <a:spcPts val="600"/>
            </a:spcAft>
          </a:pPr>
          <a:r>
            <a:rPr lang="en-US" sz="1800" dirty="0" smtClean="0">
              <a:solidFill>
                <a:schemeClr val="bg1"/>
              </a:solidFill>
              <a:latin typeface="+mn-lt"/>
              <a:cs typeface="Times New Roman"/>
            </a:rPr>
            <a:t>2.  Advanced technology solutions for</a:t>
          </a:r>
          <a:r>
            <a:rPr lang="en-US" sz="1800" dirty="0" smtClean="0">
              <a:solidFill>
                <a:schemeClr val="bg1"/>
              </a:solidFill>
              <a:latin typeface="+mn-lt"/>
            </a:rPr>
            <a:t> animal and plant diseases </a:t>
          </a:r>
        </a:p>
        <a:p>
          <a:pPr algn="l">
            <a:spcAft>
              <a:spcPts val="600"/>
            </a:spcAft>
          </a:pPr>
          <a:r>
            <a:rPr lang="en-US" sz="1800" dirty="0" smtClean="0">
              <a:solidFill>
                <a:schemeClr val="bg1"/>
              </a:solidFill>
              <a:latin typeface="+mn-lt"/>
            </a:rPr>
            <a:t>3.  Legume productivity for improved nutrition and incomes</a:t>
          </a:r>
          <a:endParaRPr lang="en-US" sz="1800" dirty="0">
            <a:solidFill>
              <a:schemeClr val="bg1"/>
            </a:solidFill>
            <a:latin typeface="+mn-lt"/>
          </a:endParaRPr>
        </a:p>
      </dgm:t>
    </dgm:pt>
    <dgm:pt modelId="{C756AF93-DAD3-46AC-909D-5D3DD2ED602C}" type="parTrans" cxnId="{3071D66B-5F27-4A02-B97D-68D2D8E34CE5}">
      <dgm:prSet/>
      <dgm:spPr/>
      <dgm:t>
        <a:bodyPr/>
        <a:lstStyle/>
        <a:p>
          <a:endParaRPr lang="en-US"/>
        </a:p>
      </dgm:t>
    </dgm:pt>
    <dgm:pt modelId="{36323843-02B1-491C-AC36-4BDD932042F5}" type="sibTrans" cxnId="{3071D66B-5F27-4A02-B97D-68D2D8E34CE5}">
      <dgm:prSet/>
      <dgm:spPr/>
      <dgm:t>
        <a:bodyPr/>
        <a:lstStyle/>
        <a:p>
          <a:endParaRPr lang="en-US"/>
        </a:p>
      </dgm:t>
    </dgm:pt>
    <dgm:pt modelId="{7C3229F7-8532-478F-A100-933EBE12AECD}">
      <dgm:prSet phldrT="[Text]" custT="1"/>
      <dgm:spPr>
        <a:solidFill>
          <a:schemeClr val="accent1">
            <a:lumMod val="40000"/>
            <a:lumOff val="60000"/>
          </a:schemeClr>
        </a:solidFill>
      </dgm:spPr>
      <dgm:t>
        <a:bodyPr vert="horz"/>
        <a:lstStyle/>
        <a:p>
          <a:endParaRPr lang="en-US" sz="1600" b="1" dirty="0" smtClean="0"/>
        </a:p>
        <a:p>
          <a:r>
            <a:rPr lang="en-US" sz="1600" b="1" dirty="0" smtClean="0">
              <a:solidFill>
                <a:srgbClr val="3366FF"/>
              </a:solidFill>
            </a:rPr>
            <a:t>South Asia Indo-</a:t>
          </a:r>
          <a:r>
            <a:rPr lang="en-US" sz="1600" b="1" dirty="0" err="1" smtClean="0">
              <a:solidFill>
                <a:srgbClr val="3366FF"/>
              </a:solidFill>
            </a:rPr>
            <a:t>Gangetic</a:t>
          </a:r>
          <a:r>
            <a:rPr lang="en-US" sz="1600" b="1" dirty="0" smtClean="0">
              <a:solidFill>
                <a:srgbClr val="3366FF"/>
              </a:solidFill>
            </a:rPr>
            <a:t> Plains</a:t>
          </a:r>
          <a:endParaRPr lang="en-US" sz="1600" b="1" dirty="0">
            <a:solidFill>
              <a:srgbClr val="3366FF"/>
            </a:solidFill>
          </a:endParaRPr>
        </a:p>
      </dgm:t>
    </dgm:pt>
    <dgm:pt modelId="{506A06D6-FC25-4CD5-9651-FBBC31C74DAD}" type="parTrans" cxnId="{7E1E2D99-AF77-40F3-8074-4BBFCA1C289F}">
      <dgm:prSet/>
      <dgm:spPr/>
      <dgm:t>
        <a:bodyPr/>
        <a:lstStyle/>
        <a:p>
          <a:endParaRPr lang="en-US"/>
        </a:p>
      </dgm:t>
    </dgm:pt>
    <dgm:pt modelId="{EFFDC30A-5864-4780-8665-F08B9D14A71F}" type="sibTrans" cxnId="{7E1E2D99-AF77-40F3-8074-4BBFCA1C289F}">
      <dgm:prSet/>
      <dgm:spPr/>
      <dgm:t>
        <a:bodyPr/>
        <a:lstStyle/>
        <a:p>
          <a:endParaRPr lang="en-US"/>
        </a:p>
      </dgm:t>
    </dgm:pt>
    <dgm:pt modelId="{B1607BB3-2E84-4795-92D2-37027D2A5795}">
      <dgm:prSet phldrT="[Text]" custT="1"/>
      <dgm:spPr>
        <a:solidFill>
          <a:schemeClr val="accent1">
            <a:lumMod val="40000"/>
            <a:lumOff val="60000"/>
          </a:schemeClr>
        </a:solidFill>
      </dgm:spPr>
      <dgm:t>
        <a:bodyPr vert="horz"/>
        <a:lstStyle/>
        <a:p>
          <a:endParaRPr lang="en-US" sz="1600" b="1" dirty="0" smtClean="0"/>
        </a:p>
        <a:p>
          <a:r>
            <a:rPr lang="en-US" sz="1600" b="1" dirty="0" smtClean="0">
              <a:solidFill>
                <a:srgbClr val="3366FF"/>
              </a:solidFill>
            </a:rPr>
            <a:t>Maize-mixed </a:t>
          </a:r>
          <a:br>
            <a:rPr lang="en-US" sz="1600" b="1" dirty="0" smtClean="0">
              <a:solidFill>
                <a:srgbClr val="3366FF"/>
              </a:solidFill>
            </a:rPr>
          </a:br>
          <a:r>
            <a:rPr lang="en-US" sz="1600" b="1" dirty="0" smtClean="0">
              <a:solidFill>
                <a:srgbClr val="3366FF"/>
              </a:solidFill>
            </a:rPr>
            <a:t>East &amp; Southern Africa</a:t>
          </a:r>
          <a:endParaRPr lang="en-US" sz="1600" b="1" dirty="0">
            <a:solidFill>
              <a:srgbClr val="3366FF"/>
            </a:solidFill>
          </a:endParaRPr>
        </a:p>
      </dgm:t>
    </dgm:pt>
    <dgm:pt modelId="{8AE8E632-C5AE-4D7C-A06B-261ACB4D7BDB}" type="parTrans" cxnId="{F5159183-E1F2-4650-A08B-A8FE179325AB}">
      <dgm:prSet/>
      <dgm:spPr/>
      <dgm:t>
        <a:bodyPr/>
        <a:lstStyle/>
        <a:p>
          <a:endParaRPr lang="en-US"/>
        </a:p>
      </dgm:t>
    </dgm:pt>
    <dgm:pt modelId="{FE480493-1B9A-436A-8663-6CE12D57395D}" type="sibTrans" cxnId="{F5159183-E1F2-4650-A08B-A8FE179325AB}">
      <dgm:prSet/>
      <dgm:spPr/>
      <dgm:t>
        <a:bodyPr/>
        <a:lstStyle/>
        <a:p>
          <a:endParaRPr lang="en-US"/>
        </a:p>
      </dgm:t>
    </dgm:pt>
    <dgm:pt modelId="{9FCB918B-D360-4208-98C6-9B5E05F3FEB5}">
      <dgm:prSet phldrT="[Text]" custT="1"/>
      <dgm:spPr>
        <a:solidFill>
          <a:schemeClr val="accent1">
            <a:lumMod val="40000"/>
            <a:lumOff val="60000"/>
          </a:schemeClr>
        </a:solidFill>
      </dgm:spPr>
      <dgm:t>
        <a:bodyPr vert="horz"/>
        <a:lstStyle/>
        <a:p>
          <a:endParaRPr lang="en-US" sz="1600" b="1" dirty="0" smtClean="0"/>
        </a:p>
        <a:p>
          <a:r>
            <a:rPr lang="en-US" sz="1600" b="1" dirty="0" smtClean="0">
              <a:solidFill>
                <a:srgbClr val="3366FF"/>
              </a:solidFill>
            </a:rPr>
            <a:t>Ethiopian Highlands</a:t>
          </a:r>
          <a:endParaRPr lang="en-US" sz="1600" b="1" dirty="0">
            <a:solidFill>
              <a:srgbClr val="3366FF"/>
            </a:solidFill>
          </a:endParaRPr>
        </a:p>
      </dgm:t>
    </dgm:pt>
    <dgm:pt modelId="{EF74CA04-D848-4403-82C7-B254E98E2519}" type="parTrans" cxnId="{567B1456-80CF-4C45-8C22-1FC34A694FE5}">
      <dgm:prSet/>
      <dgm:spPr/>
      <dgm:t>
        <a:bodyPr/>
        <a:lstStyle/>
        <a:p>
          <a:endParaRPr lang="en-US"/>
        </a:p>
      </dgm:t>
    </dgm:pt>
    <dgm:pt modelId="{9A03C34D-2669-4638-9A37-43E8F50287AD}" type="sibTrans" cxnId="{567B1456-80CF-4C45-8C22-1FC34A694FE5}">
      <dgm:prSet/>
      <dgm:spPr/>
      <dgm:t>
        <a:bodyPr/>
        <a:lstStyle/>
        <a:p>
          <a:endParaRPr lang="en-US"/>
        </a:p>
      </dgm:t>
    </dgm:pt>
    <dgm:pt modelId="{D4C2C669-39EF-41F4-8159-AEE9E69663FB}">
      <dgm:prSet phldrT="[Text]" custT="1"/>
      <dgm:spPr>
        <a:solidFill>
          <a:srgbClr val="2355A5"/>
        </a:solidFill>
      </dgm:spPr>
      <dgm:t>
        <a:bodyPr vert="horz"/>
        <a:lstStyle/>
        <a:p>
          <a:r>
            <a:rPr lang="en-US" sz="1600" b="1" dirty="0" smtClean="0"/>
            <a:t>Ghana</a:t>
          </a:r>
          <a:endParaRPr lang="en-US" sz="1600" b="1" dirty="0"/>
        </a:p>
      </dgm:t>
    </dgm:pt>
    <dgm:pt modelId="{15F661D8-712C-431A-9F3D-2822CBE41639}" type="parTrans" cxnId="{9643D8DA-6A2E-4C91-939A-368783F75B54}">
      <dgm:prSet/>
      <dgm:spPr/>
      <dgm:t>
        <a:bodyPr/>
        <a:lstStyle/>
        <a:p>
          <a:endParaRPr lang="en-US"/>
        </a:p>
      </dgm:t>
    </dgm:pt>
    <dgm:pt modelId="{A10A860A-373C-42A0-B52A-42FDDAE159D0}" type="sibTrans" cxnId="{9643D8DA-6A2E-4C91-939A-368783F75B54}">
      <dgm:prSet/>
      <dgm:spPr/>
      <dgm:t>
        <a:bodyPr/>
        <a:lstStyle/>
        <a:p>
          <a:endParaRPr lang="en-US"/>
        </a:p>
      </dgm:t>
    </dgm:pt>
    <dgm:pt modelId="{440A0B9A-3F68-4EA8-A007-42338EFAB277}">
      <dgm:prSet phldrT="[Text]" custT="1"/>
      <dgm:spPr>
        <a:solidFill>
          <a:srgbClr val="2355A5"/>
        </a:solidFill>
      </dgm:spPr>
      <dgm:t>
        <a:bodyPr vert="horz"/>
        <a:lstStyle/>
        <a:p>
          <a:r>
            <a:rPr lang="en-US" sz="1600" b="1" dirty="0" smtClean="0"/>
            <a:t>Ethiopia</a:t>
          </a:r>
          <a:endParaRPr lang="en-US" sz="1600" b="1" dirty="0"/>
        </a:p>
      </dgm:t>
    </dgm:pt>
    <dgm:pt modelId="{AFBBF09A-3647-49D2-8837-D5B9D4BFC08B}" type="parTrans" cxnId="{2D77F187-9152-47EE-9117-9053B065DE57}">
      <dgm:prSet/>
      <dgm:spPr/>
      <dgm:t>
        <a:bodyPr/>
        <a:lstStyle/>
        <a:p>
          <a:endParaRPr lang="en-US"/>
        </a:p>
      </dgm:t>
    </dgm:pt>
    <dgm:pt modelId="{0A73B7AC-B8AD-4757-9CAB-B5668395727E}" type="sibTrans" cxnId="{2D77F187-9152-47EE-9117-9053B065DE57}">
      <dgm:prSet/>
      <dgm:spPr/>
      <dgm:t>
        <a:bodyPr/>
        <a:lstStyle/>
        <a:p>
          <a:endParaRPr lang="en-US"/>
        </a:p>
      </dgm:t>
    </dgm:pt>
    <dgm:pt modelId="{5C3DDF6F-2652-4544-AFB2-9EB92B30E36D}">
      <dgm:prSet phldrT="[Text]" custT="1"/>
      <dgm:spPr>
        <a:solidFill>
          <a:srgbClr val="2355A5"/>
        </a:solidFill>
      </dgm:spPr>
      <dgm:t>
        <a:bodyPr vert="horz"/>
        <a:lstStyle/>
        <a:p>
          <a:r>
            <a:rPr lang="en-US" sz="1600" b="1" dirty="0" smtClean="0"/>
            <a:t>Bangladesh</a:t>
          </a:r>
          <a:endParaRPr lang="en-US" sz="1600" b="1" dirty="0"/>
        </a:p>
      </dgm:t>
    </dgm:pt>
    <dgm:pt modelId="{B2D42585-48A5-491F-8ED1-376DC94D4906}" type="parTrans" cxnId="{D7B6FCD3-F023-49A3-8D53-447CBAA6694F}">
      <dgm:prSet/>
      <dgm:spPr/>
      <dgm:t>
        <a:bodyPr/>
        <a:lstStyle/>
        <a:p>
          <a:endParaRPr lang="en-US"/>
        </a:p>
      </dgm:t>
    </dgm:pt>
    <dgm:pt modelId="{2DBA8C5B-7A8F-4CF3-A779-5830A4C1CAD4}" type="sibTrans" cxnId="{D7B6FCD3-F023-49A3-8D53-447CBAA6694F}">
      <dgm:prSet/>
      <dgm:spPr/>
      <dgm:t>
        <a:bodyPr/>
        <a:lstStyle/>
        <a:p>
          <a:endParaRPr lang="en-US"/>
        </a:p>
      </dgm:t>
    </dgm:pt>
    <dgm:pt modelId="{AC62AE72-E7BB-46DD-834B-FAB321901E6E}">
      <dgm:prSet phldrT="[Text]" custT="1"/>
      <dgm:spPr>
        <a:solidFill>
          <a:srgbClr val="2355A5"/>
        </a:solidFill>
      </dgm:spPr>
      <dgm:t>
        <a:bodyPr vert="horz"/>
        <a:lstStyle/>
        <a:p>
          <a:r>
            <a:rPr lang="en-US" sz="1600" b="1" dirty="0" smtClean="0"/>
            <a:t>Tanzania</a:t>
          </a:r>
          <a:endParaRPr lang="en-US" sz="1600" b="1" dirty="0"/>
        </a:p>
      </dgm:t>
    </dgm:pt>
    <dgm:pt modelId="{343F7016-F650-4D7A-B525-543D63AB7055}" type="parTrans" cxnId="{365B73D9-D9EB-483D-AB68-1EC1124243B5}">
      <dgm:prSet/>
      <dgm:spPr/>
      <dgm:t>
        <a:bodyPr/>
        <a:lstStyle/>
        <a:p>
          <a:endParaRPr lang="en-US"/>
        </a:p>
      </dgm:t>
    </dgm:pt>
    <dgm:pt modelId="{0D2751B3-8147-41C9-A68A-B8303C9BE8BD}" type="sibTrans" cxnId="{365B73D9-D9EB-483D-AB68-1EC1124243B5}">
      <dgm:prSet/>
      <dgm:spPr/>
      <dgm:t>
        <a:bodyPr/>
        <a:lstStyle/>
        <a:p>
          <a:endParaRPr lang="en-US"/>
        </a:p>
      </dgm:t>
    </dgm:pt>
    <dgm:pt modelId="{F4125C63-54F5-4217-B069-F3DE5EC4CBBF}">
      <dgm:prSet phldrT="[Text]" custT="1"/>
      <dgm:spPr>
        <a:solidFill>
          <a:schemeClr val="accent1">
            <a:lumMod val="40000"/>
            <a:lumOff val="60000"/>
          </a:schemeClr>
        </a:solidFill>
      </dgm:spPr>
      <dgm:t>
        <a:bodyPr/>
        <a:lstStyle/>
        <a:p>
          <a:endParaRPr lang="en-US" sz="1600" b="1" dirty="0" smtClean="0"/>
        </a:p>
        <a:p>
          <a:r>
            <a:rPr lang="en-US" sz="1600" b="1" dirty="0" err="1" smtClean="0">
              <a:solidFill>
                <a:srgbClr val="3366FF"/>
              </a:solidFill>
            </a:rPr>
            <a:t>Sudano-Sahelian</a:t>
          </a:r>
          <a:r>
            <a:rPr lang="en-US" sz="1600" b="1" dirty="0" smtClean="0">
              <a:solidFill>
                <a:srgbClr val="3366FF"/>
              </a:solidFill>
            </a:rPr>
            <a:t> West Africa</a:t>
          </a:r>
          <a:endParaRPr lang="en-US" sz="1600" b="1" dirty="0">
            <a:solidFill>
              <a:srgbClr val="3366FF"/>
            </a:solidFill>
          </a:endParaRPr>
        </a:p>
      </dgm:t>
    </dgm:pt>
    <dgm:pt modelId="{2FFB942D-8229-4188-BA1B-9862B15096F6}" type="parTrans" cxnId="{543039AA-6C95-418D-AC0B-E94198EEDE8C}">
      <dgm:prSet/>
      <dgm:spPr/>
      <dgm:t>
        <a:bodyPr/>
        <a:lstStyle/>
        <a:p>
          <a:endParaRPr lang="en-US"/>
        </a:p>
      </dgm:t>
    </dgm:pt>
    <dgm:pt modelId="{6BCBCD70-CC80-4C0F-AAEE-E5A87FDBEA07}" type="sibTrans" cxnId="{543039AA-6C95-418D-AC0B-E94198EEDE8C}">
      <dgm:prSet/>
      <dgm:spPr/>
      <dgm:t>
        <a:bodyPr/>
        <a:lstStyle/>
        <a:p>
          <a:endParaRPr lang="en-US"/>
        </a:p>
      </dgm:t>
    </dgm:pt>
    <dgm:pt modelId="{8F0082CE-8F5B-4EE6-8A90-7AD13483D00A}">
      <dgm:prSet phldrT="[Text]" custT="1"/>
      <dgm:spPr>
        <a:solidFill>
          <a:schemeClr val="tx2">
            <a:lumMod val="60000"/>
            <a:lumOff val="40000"/>
          </a:schemeClr>
        </a:solidFill>
      </dgm:spPr>
      <dgm:t>
        <a:bodyPr/>
        <a:lstStyle/>
        <a:p>
          <a:pPr algn="ctr">
            <a:spcAft>
              <a:spcPts val="400"/>
            </a:spcAft>
          </a:pPr>
          <a:r>
            <a:rPr lang="en-US" sz="1600" b="1" u="sng" dirty="0" smtClean="0"/>
            <a:t>Application of Advanced Research for Productivity and Resilience</a:t>
          </a:r>
        </a:p>
        <a:p>
          <a:pPr algn="l">
            <a:spcAft>
              <a:spcPts val="400"/>
            </a:spcAft>
          </a:pPr>
          <a:r>
            <a:rPr lang="en-US" sz="1600" dirty="0" smtClean="0"/>
            <a:t>- Policy, social science and nutrition research (e.g. utilization of food)</a:t>
          </a:r>
        </a:p>
        <a:p>
          <a:pPr algn="l">
            <a:spcAft>
              <a:spcPts val="400"/>
            </a:spcAft>
          </a:pPr>
          <a:r>
            <a:rPr lang="en-US" sz="1600" dirty="0" smtClean="0"/>
            <a:t>- Increased availability and access to high quality foods for improved diets (animal sourced food, horticulture, </a:t>
          </a:r>
          <a:r>
            <a:rPr lang="en-US" sz="1600" dirty="0" err="1" smtClean="0"/>
            <a:t>aflatoxin</a:t>
          </a:r>
          <a:r>
            <a:rPr lang="en-US" sz="1600" dirty="0" smtClean="0"/>
            <a:t> control)</a:t>
          </a:r>
          <a:endParaRPr lang="en-US" sz="1600" dirty="0"/>
        </a:p>
      </dgm:t>
    </dgm:pt>
    <dgm:pt modelId="{9AAC9C0E-DFD5-43A6-A3C1-36C0B0593F33}" type="parTrans" cxnId="{029364AA-A01F-4FFA-A1AC-3395A2C1178E}">
      <dgm:prSet/>
      <dgm:spPr/>
      <dgm:t>
        <a:bodyPr/>
        <a:lstStyle/>
        <a:p>
          <a:endParaRPr lang="en-US"/>
        </a:p>
      </dgm:t>
    </dgm:pt>
    <dgm:pt modelId="{6CA33D1D-08EA-49CF-9E4C-577204085D33}" type="sibTrans" cxnId="{029364AA-A01F-4FFA-A1AC-3395A2C1178E}">
      <dgm:prSet/>
      <dgm:spPr/>
      <dgm:t>
        <a:bodyPr/>
        <a:lstStyle/>
        <a:p>
          <a:endParaRPr lang="en-US"/>
        </a:p>
      </dgm:t>
    </dgm:pt>
    <dgm:pt modelId="{61929010-DE8C-4F4A-A528-7B616FBE126C}" type="pres">
      <dgm:prSet presAssocID="{79AA9976-6BB6-401E-8A0A-CFF61A4B95CE}" presName="Name0" presStyleCnt="0">
        <dgm:presLayoutVars>
          <dgm:chPref val="1"/>
          <dgm:dir/>
          <dgm:animOne val="branch"/>
          <dgm:animLvl val="lvl"/>
          <dgm:resizeHandles/>
        </dgm:presLayoutVars>
      </dgm:prSet>
      <dgm:spPr/>
      <dgm:t>
        <a:bodyPr/>
        <a:lstStyle/>
        <a:p>
          <a:endParaRPr lang="en-US"/>
        </a:p>
      </dgm:t>
    </dgm:pt>
    <dgm:pt modelId="{90B0AE2C-458C-4903-83BF-B75B24CE22F4}" type="pres">
      <dgm:prSet presAssocID="{7C5113C7-3515-4C7A-80A0-4ADA816337F4}" presName="vertOne" presStyleCnt="0"/>
      <dgm:spPr/>
      <dgm:t>
        <a:bodyPr/>
        <a:lstStyle/>
        <a:p>
          <a:endParaRPr lang="en-US"/>
        </a:p>
      </dgm:t>
    </dgm:pt>
    <dgm:pt modelId="{A6155B57-8879-4031-9295-D8839FF039DA}" type="pres">
      <dgm:prSet presAssocID="{7C5113C7-3515-4C7A-80A0-4ADA816337F4}" presName="txOne" presStyleLbl="node0" presStyleIdx="0" presStyleCnt="1" custScaleY="89503" custLinFactNeighborX="-3" custLinFactNeighborY="-50991">
        <dgm:presLayoutVars>
          <dgm:chPref val="3"/>
        </dgm:presLayoutVars>
      </dgm:prSet>
      <dgm:spPr/>
      <dgm:t>
        <a:bodyPr/>
        <a:lstStyle/>
        <a:p>
          <a:endParaRPr lang="en-US"/>
        </a:p>
      </dgm:t>
    </dgm:pt>
    <dgm:pt modelId="{1058E143-0DC7-4CE4-82CA-45AFC26567FC}" type="pres">
      <dgm:prSet presAssocID="{7C5113C7-3515-4C7A-80A0-4ADA816337F4}" presName="parTransOne" presStyleCnt="0"/>
      <dgm:spPr/>
      <dgm:t>
        <a:bodyPr/>
        <a:lstStyle/>
        <a:p>
          <a:endParaRPr lang="en-US"/>
        </a:p>
      </dgm:t>
    </dgm:pt>
    <dgm:pt modelId="{3095A14C-2B82-466E-ACA8-3DC10C772CD7}" type="pres">
      <dgm:prSet presAssocID="{7C5113C7-3515-4C7A-80A0-4ADA816337F4}" presName="horzOne" presStyleCnt="0"/>
      <dgm:spPr/>
      <dgm:t>
        <a:bodyPr/>
        <a:lstStyle/>
        <a:p>
          <a:endParaRPr lang="en-US"/>
        </a:p>
      </dgm:t>
    </dgm:pt>
    <dgm:pt modelId="{3A632811-F81F-424F-A2D4-2758A7D25C8E}" type="pres">
      <dgm:prSet presAssocID="{8F0082CE-8F5B-4EE6-8A90-7AD13483D00A}" presName="vertTwo" presStyleCnt="0"/>
      <dgm:spPr/>
      <dgm:t>
        <a:bodyPr/>
        <a:lstStyle/>
        <a:p>
          <a:endParaRPr lang="en-US"/>
        </a:p>
      </dgm:t>
    </dgm:pt>
    <dgm:pt modelId="{337BE035-39C0-4E0E-B65A-4F2C5453BD9F}" type="pres">
      <dgm:prSet presAssocID="{8F0082CE-8F5B-4EE6-8A90-7AD13483D00A}" presName="txTwo" presStyleLbl="node2" presStyleIdx="0" presStyleCnt="1" custScaleX="100269" custScaleY="83495" custLinFactY="-6102" custLinFactNeighborX="-98" custLinFactNeighborY="-100000">
        <dgm:presLayoutVars>
          <dgm:chPref val="3"/>
        </dgm:presLayoutVars>
      </dgm:prSet>
      <dgm:spPr/>
      <dgm:t>
        <a:bodyPr/>
        <a:lstStyle/>
        <a:p>
          <a:endParaRPr lang="en-US"/>
        </a:p>
      </dgm:t>
    </dgm:pt>
    <dgm:pt modelId="{87C903FE-B2C2-4DDC-AAD7-44D9BA78DDA1}" type="pres">
      <dgm:prSet presAssocID="{8F0082CE-8F5B-4EE6-8A90-7AD13483D00A}" presName="parTransTwo" presStyleCnt="0"/>
      <dgm:spPr/>
      <dgm:t>
        <a:bodyPr/>
        <a:lstStyle/>
        <a:p>
          <a:endParaRPr lang="en-US"/>
        </a:p>
      </dgm:t>
    </dgm:pt>
    <dgm:pt modelId="{17E028AA-A633-4698-9F6E-F35BC960ADF5}" type="pres">
      <dgm:prSet presAssocID="{8F0082CE-8F5B-4EE6-8A90-7AD13483D00A}" presName="horzTwo" presStyleCnt="0"/>
      <dgm:spPr/>
      <dgm:t>
        <a:bodyPr/>
        <a:lstStyle/>
        <a:p>
          <a:endParaRPr lang="en-US"/>
        </a:p>
      </dgm:t>
    </dgm:pt>
    <dgm:pt modelId="{FE92F72E-7561-4731-9708-D0B3691DD939}" type="pres">
      <dgm:prSet presAssocID="{7C3229F7-8532-478F-A100-933EBE12AECD}" presName="vertThree" presStyleCnt="0"/>
      <dgm:spPr/>
      <dgm:t>
        <a:bodyPr/>
        <a:lstStyle/>
        <a:p>
          <a:endParaRPr lang="en-US"/>
        </a:p>
      </dgm:t>
    </dgm:pt>
    <dgm:pt modelId="{EAACFE20-EC12-46AB-82D9-4C7500569C45}" type="pres">
      <dgm:prSet presAssocID="{7C3229F7-8532-478F-A100-933EBE12AECD}" presName="txThree" presStyleLbl="node3" presStyleIdx="0" presStyleCnt="4" custScaleY="85746" custLinFactY="8305" custLinFactNeighborX="-534" custLinFactNeighborY="100000">
        <dgm:presLayoutVars>
          <dgm:chPref val="3"/>
        </dgm:presLayoutVars>
      </dgm:prSet>
      <dgm:spPr/>
      <dgm:t>
        <a:bodyPr/>
        <a:lstStyle/>
        <a:p>
          <a:endParaRPr lang="en-US"/>
        </a:p>
      </dgm:t>
    </dgm:pt>
    <dgm:pt modelId="{00E9541B-0A29-401C-ABA1-35DE6140988C}" type="pres">
      <dgm:prSet presAssocID="{7C3229F7-8532-478F-A100-933EBE12AECD}" presName="parTransThree" presStyleCnt="0"/>
      <dgm:spPr/>
      <dgm:t>
        <a:bodyPr/>
        <a:lstStyle/>
        <a:p>
          <a:endParaRPr lang="en-US"/>
        </a:p>
      </dgm:t>
    </dgm:pt>
    <dgm:pt modelId="{6998BD82-4C14-44C2-A104-8BCD775332FD}" type="pres">
      <dgm:prSet presAssocID="{7C3229F7-8532-478F-A100-933EBE12AECD}" presName="horzThree" presStyleCnt="0"/>
      <dgm:spPr/>
      <dgm:t>
        <a:bodyPr/>
        <a:lstStyle/>
        <a:p>
          <a:endParaRPr lang="en-US"/>
        </a:p>
      </dgm:t>
    </dgm:pt>
    <dgm:pt modelId="{0DBC6EDE-20D3-42F5-99C4-C307CC3ACD05}" type="pres">
      <dgm:prSet presAssocID="{5C3DDF6F-2652-4544-AFB2-9EB92B30E36D}" presName="vertFour" presStyleCnt="0">
        <dgm:presLayoutVars>
          <dgm:chPref val="3"/>
        </dgm:presLayoutVars>
      </dgm:prSet>
      <dgm:spPr/>
      <dgm:t>
        <a:bodyPr/>
        <a:lstStyle/>
        <a:p>
          <a:endParaRPr lang="en-US"/>
        </a:p>
      </dgm:t>
    </dgm:pt>
    <dgm:pt modelId="{F5643525-5259-478B-8E6C-B36DB4A7D14D}" type="pres">
      <dgm:prSet presAssocID="{5C3DDF6F-2652-4544-AFB2-9EB92B30E36D}" presName="txFour" presStyleLbl="node4" presStyleIdx="0" presStyleCnt="4" custScaleY="22202" custLinFactNeighborX="-785" custLinFactNeighborY="1980">
        <dgm:presLayoutVars>
          <dgm:chPref val="3"/>
        </dgm:presLayoutVars>
      </dgm:prSet>
      <dgm:spPr/>
      <dgm:t>
        <a:bodyPr/>
        <a:lstStyle/>
        <a:p>
          <a:endParaRPr lang="en-US"/>
        </a:p>
      </dgm:t>
    </dgm:pt>
    <dgm:pt modelId="{27B05477-0FED-4A3C-BA7E-C718BD079B22}" type="pres">
      <dgm:prSet presAssocID="{5C3DDF6F-2652-4544-AFB2-9EB92B30E36D}" presName="horzFour" presStyleCnt="0"/>
      <dgm:spPr/>
      <dgm:t>
        <a:bodyPr/>
        <a:lstStyle/>
        <a:p>
          <a:endParaRPr lang="en-US"/>
        </a:p>
      </dgm:t>
    </dgm:pt>
    <dgm:pt modelId="{9BDC8F83-21F6-4249-9529-79F4F056A172}" type="pres">
      <dgm:prSet presAssocID="{EFFDC30A-5864-4780-8665-F08B9D14A71F}" presName="sibSpaceThree" presStyleCnt="0"/>
      <dgm:spPr/>
      <dgm:t>
        <a:bodyPr/>
        <a:lstStyle/>
        <a:p>
          <a:endParaRPr lang="en-US"/>
        </a:p>
      </dgm:t>
    </dgm:pt>
    <dgm:pt modelId="{FA71907F-DC2A-4E5C-9735-77E680461A19}" type="pres">
      <dgm:prSet presAssocID="{B1607BB3-2E84-4795-92D2-37027D2A5795}" presName="vertThree" presStyleCnt="0"/>
      <dgm:spPr/>
      <dgm:t>
        <a:bodyPr/>
        <a:lstStyle/>
        <a:p>
          <a:endParaRPr lang="en-US"/>
        </a:p>
      </dgm:t>
    </dgm:pt>
    <dgm:pt modelId="{7ED47DF0-B6AE-4CCC-B247-40E0CAC58CE6}" type="pres">
      <dgm:prSet presAssocID="{B1607BB3-2E84-4795-92D2-37027D2A5795}" presName="txThree" presStyleLbl="node3" presStyleIdx="1" presStyleCnt="4" custScaleY="86756" custLinFactY="8305" custLinFactNeighborX="-534" custLinFactNeighborY="100000">
        <dgm:presLayoutVars>
          <dgm:chPref val="3"/>
        </dgm:presLayoutVars>
      </dgm:prSet>
      <dgm:spPr/>
      <dgm:t>
        <a:bodyPr/>
        <a:lstStyle/>
        <a:p>
          <a:endParaRPr lang="en-US"/>
        </a:p>
      </dgm:t>
    </dgm:pt>
    <dgm:pt modelId="{1BAF22AE-CE13-411B-8155-EF7C68D23797}" type="pres">
      <dgm:prSet presAssocID="{B1607BB3-2E84-4795-92D2-37027D2A5795}" presName="parTransThree" presStyleCnt="0"/>
      <dgm:spPr/>
      <dgm:t>
        <a:bodyPr/>
        <a:lstStyle/>
        <a:p>
          <a:endParaRPr lang="en-US"/>
        </a:p>
      </dgm:t>
    </dgm:pt>
    <dgm:pt modelId="{6D8B22DB-BB37-46E0-8A01-E7AE2174A9EA}" type="pres">
      <dgm:prSet presAssocID="{B1607BB3-2E84-4795-92D2-37027D2A5795}" presName="horzThree" presStyleCnt="0"/>
      <dgm:spPr/>
      <dgm:t>
        <a:bodyPr/>
        <a:lstStyle/>
        <a:p>
          <a:endParaRPr lang="en-US"/>
        </a:p>
      </dgm:t>
    </dgm:pt>
    <dgm:pt modelId="{27F1DF92-AEB8-459C-AE24-5528F220479E}" type="pres">
      <dgm:prSet presAssocID="{AC62AE72-E7BB-46DD-834B-FAB321901E6E}" presName="vertFour" presStyleCnt="0">
        <dgm:presLayoutVars>
          <dgm:chPref val="3"/>
        </dgm:presLayoutVars>
      </dgm:prSet>
      <dgm:spPr/>
      <dgm:t>
        <a:bodyPr/>
        <a:lstStyle/>
        <a:p>
          <a:endParaRPr lang="en-US"/>
        </a:p>
      </dgm:t>
    </dgm:pt>
    <dgm:pt modelId="{B14E44FD-48F5-412D-A2AB-61DD89EC0BA0}" type="pres">
      <dgm:prSet presAssocID="{AC62AE72-E7BB-46DD-834B-FAB321901E6E}" presName="txFour" presStyleLbl="node4" presStyleIdx="1" presStyleCnt="4" custScaleY="22202" custLinFactNeighborX="-785" custLinFactNeighborY="577">
        <dgm:presLayoutVars>
          <dgm:chPref val="3"/>
        </dgm:presLayoutVars>
      </dgm:prSet>
      <dgm:spPr/>
      <dgm:t>
        <a:bodyPr/>
        <a:lstStyle/>
        <a:p>
          <a:endParaRPr lang="en-US"/>
        </a:p>
      </dgm:t>
    </dgm:pt>
    <dgm:pt modelId="{3902526B-A77B-4138-B900-4BD126E49080}" type="pres">
      <dgm:prSet presAssocID="{AC62AE72-E7BB-46DD-834B-FAB321901E6E}" presName="horzFour" presStyleCnt="0"/>
      <dgm:spPr/>
      <dgm:t>
        <a:bodyPr/>
        <a:lstStyle/>
        <a:p>
          <a:endParaRPr lang="en-US"/>
        </a:p>
      </dgm:t>
    </dgm:pt>
    <dgm:pt modelId="{9EFD22F8-F96A-4103-8C64-AEB66484F8BB}" type="pres">
      <dgm:prSet presAssocID="{FE480493-1B9A-436A-8663-6CE12D57395D}" presName="sibSpaceThree" presStyleCnt="0"/>
      <dgm:spPr/>
      <dgm:t>
        <a:bodyPr/>
        <a:lstStyle/>
        <a:p>
          <a:endParaRPr lang="en-US"/>
        </a:p>
      </dgm:t>
    </dgm:pt>
    <dgm:pt modelId="{9BF4EBC3-352A-4D2C-89AE-D13DF5225B41}" type="pres">
      <dgm:prSet presAssocID="{F4125C63-54F5-4217-B069-F3DE5EC4CBBF}" presName="vertThree" presStyleCnt="0"/>
      <dgm:spPr/>
      <dgm:t>
        <a:bodyPr/>
        <a:lstStyle/>
        <a:p>
          <a:endParaRPr lang="en-US"/>
        </a:p>
      </dgm:t>
    </dgm:pt>
    <dgm:pt modelId="{F1AA6E3F-16E3-4F13-A5FA-88CD6E2F8584}" type="pres">
      <dgm:prSet presAssocID="{F4125C63-54F5-4217-B069-F3DE5EC4CBBF}" presName="txThree" presStyleLbl="node3" presStyleIdx="2" presStyleCnt="4" custScaleY="90405" custLinFactY="8305" custLinFactNeighborX="236" custLinFactNeighborY="100000">
        <dgm:presLayoutVars>
          <dgm:chPref val="3"/>
        </dgm:presLayoutVars>
      </dgm:prSet>
      <dgm:spPr/>
      <dgm:t>
        <a:bodyPr/>
        <a:lstStyle/>
        <a:p>
          <a:endParaRPr lang="en-US"/>
        </a:p>
      </dgm:t>
    </dgm:pt>
    <dgm:pt modelId="{B57A121E-B5F9-4F04-B674-64417B82DCAB}" type="pres">
      <dgm:prSet presAssocID="{F4125C63-54F5-4217-B069-F3DE5EC4CBBF}" presName="parTransThree" presStyleCnt="0"/>
      <dgm:spPr/>
      <dgm:t>
        <a:bodyPr/>
        <a:lstStyle/>
        <a:p>
          <a:endParaRPr lang="en-US"/>
        </a:p>
      </dgm:t>
    </dgm:pt>
    <dgm:pt modelId="{56BF4489-B11E-4550-AFA8-9C5EFB70F321}" type="pres">
      <dgm:prSet presAssocID="{F4125C63-54F5-4217-B069-F3DE5EC4CBBF}" presName="horzThree" presStyleCnt="0"/>
      <dgm:spPr/>
      <dgm:t>
        <a:bodyPr/>
        <a:lstStyle/>
        <a:p>
          <a:endParaRPr lang="en-US"/>
        </a:p>
      </dgm:t>
    </dgm:pt>
    <dgm:pt modelId="{B9B02885-1FC2-4B8E-936D-09F279E73982}" type="pres">
      <dgm:prSet presAssocID="{D4C2C669-39EF-41F4-8159-AEE9E69663FB}" presName="vertFour" presStyleCnt="0">
        <dgm:presLayoutVars>
          <dgm:chPref val="3"/>
        </dgm:presLayoutVars>
      </dgm:prSet>
      <dgm:spPr/>
      <dgm:t>
        <a:bodyPr/>
        <a:lstStyle/>
        <a:p>
          <a:endParaRPr lang="en-US"/>
        </a:p>
      </dgm:t>
    </dgm:pt>
    <dgm:pt modelId="{C06A560F-65BC-427C-B1E1-6F7C6ED9A5B1}" type="pres">
      <dgm:prSet presAssocID="{D4C2C669-39EF-41F4-8159-AEE9E69663FB}" presName="txFour" presStyleLbl="node4" presStyleIdx="2" presStyleCnt="4" custScaleY="22202" custLinFactNeighborX="32" custLinFactNeighborY="-4663">
        <dgm:presLayoutVars>
          <dgm:chPref val="3"/>
        </dgm:presLayoutVars>
      </dgm:prSet>
      <dgm:spPr/>
      <dgm:t>
        <a:bodyPr/>
        <a:lstStyle/>
        <a:p>
          <a:endParaRPr lang="en-US"/>
        </a:p>
      </dgm:t>
    </dgm:pt>
    <dgm:pt modelId="{38906A9B-474C-4315-98A4-784574B482F0}" type="pres">
      <dgm:prSet presAssocID="{D4C2C669-39EF-41F4-8159-AEE9E69663FB}" presName="horzFour" presStyleCnt="0"/>
      <dgm:spPr/>
      <dgm:t>
        <a:bodyPr/>
        <a:lstStyle/>
        <a:p>
          <a:endParaRPr lang="en-US"/>
        </a:p>
      </dgm:t>
    </dgm:pt>
    <dgm:pt modelId="{986EAA84-3CBD-4D64-95A1-DEE9C81626CE}" type="pres">
      <dgm:prSet presAssocID="{6BCBCD70-CC80-4C0F-AAEE-E5A87FDBEA07}" presName="sibSpaceThree" presStyleCnt="0"/>
      <dgm:spPr/>
      <dgm:t>
        <a:bodyPr/>
        <a:lstStyle/>
        <a:p>
          <a:endParaRPr lang="en-US"/>
        </a:p>
      </dgm:t>
    </dgm:pt>
    <dgm:pt modelId="{661A8665-E9D1-447D-A835-0C632B01991C}" type="pres">
      <dgm:prSet presAssocID="{9FCB918B-D360-4208-98C6-9B5E05F3FEB5}" presName="vertThree" presStyleCnt="0"/>
      <dgm:spPr/>
      <dgm:t>
        <a:bodyPr/>
        <a:lstStyle/>
        <a:p>
          <a:endParaRPr lang="en-US"/>
        </a:p>
      </dgm:t>
    </dgm:pt>
    <dgm:pt modelId="{53F460EC-6B6C-4A19-8BB5-5E6B45B3D36B}" type="pres">
      <dgm:prSet presAssocID="{9FCB918B-D360-4208-98C6-9B5E05F3FEB5}" presName="txThree" presStyleLbl="node3" presStyleIdx="3" presStyleCnt="4" custScaleY="88315" custLinFactY="8305" custLinFactNeighborX="299" custLinFactNeighborY="100000">
        <dgm:presLayoutVars>
          <dgm:chPref val="3"/>
        </dgm:presLayoutVars>
      </dgm:prSet>
      <dgm:spPr/>
      <dgm:t>
        <a:bodyPr/>
        <a:lstStyle/>
        <a:p>
          <a:endParaRPr lang="en-US"/>
        </a:p>
      </dgm:t>
    </dgm:pt>
    <dgm:pt modelId="{88DA3AC8-A44F-47B9-8B55-4001F594F880}" type="pres">
      <dgm:prSet presAssocID="{9FCB918B-D360-4208-98C6-9B5E05F3FEB5}" presName="parTransThree" presStyleCnt="0"/>
      <dgm:spPr/>
      <dgm:t>
        <a:bodyPr/>
        <a:lstStyle/>
        <a:p>
          <a:endParaRPr lang="en-US"/>
        </a:p>
      </dgm:t>
    </dgm:pt>
    <dgm:pt modelId="{ECC69FF5-C6CF-4729-BC21-D4CC762443ED}" type="pres">
      <dgm:prSet presAssocID="{9FCB918B-D360-4208-98C6-9B5E05F3FEB5}" presName="horzThree" presStyleCnt="0"/>
      <dgm:spPr/>
      <dgm:t>
        <a:bodyPr/>
        <a:lstStyle/>
        <a:p>
          <a:endParaRPr lang="en-US"/>
        </a:p>
      </dgm:t>
    </dgm:pt>
    <dgm:pt modelId="{6D64298F-2917-4C2D-9058-ACCBE6DD1643}" type="pres">
      <dgm:prSet presAssocID="{440A0B9A-3F68-4EA8-A007-42338EFAB277}" presName="vertFour" presStyleCnt="0">
        <dgm:presLayoutVars>
          <dgm:chPref val="3"/>
        </dgm:presLayoutVars>
      </dgm:prSet>
      <dgm:spPr/>
      <dgm:t>
        <a:bodyPr/>
        <a:lstStyle/>
        <a:p>
          <a:endParaRPr lang="en-US"/>
        </a:p>
      </dgm:t>
    </dgm:pt>
    <dgm:pt modelId="{2F47FF9B-3D2F-4453-ADCD-5F1D137EA3B9}" type="pres">
      <dgm:prSet presAssocID="{440A0B9A-3F68-4EA8-A007-42338EFAB277}" presName="txFour" presStyleLbl="node4" presStyleIdx="3" presStyleCnt="4" custScaleY="22202" custLinFactNeighborX="151" custLinFactNeighborY="-1952">
        <dgm:presLayoutVars>
          <dgm:chPref val="3"/>
        </dgm:presLayoutVars>
      </dgm:prSet>
      <dgm:spPr/>
      <dgm:t>
        <a:bodyPr/>
        <a:lstStyle/>
        <a:p>
          <a:endParaRPr lang="en-US"/>
        </a:p>
      </dgm:t>
    </dgm:pt>
    <dgm:pt modelId="{66C812DC-CE22-4AF7-83BF-2EAA2D78E5A6}" type="pres">
      <dgm:prSet presAssocID="{440A0B9A-3F68-4EA8-A007-42338EFAB277}" presName="horzFour" presStyleCnt="0"/>
      <dgm:spPr/>
      <dgm:t>
        <a:bodyPr/>
        <a:lstStyle/>
        <a:p>
          <a:endParaRPr lang="en-US"/>
        </a:p>
      </dgm:t>
    </dgm:pt>
  </dgm:ptLst>
  <dgm:cxnLst>
    <dgm:cxn modelId="{3071D66B-5F27-4A02-B97D-68D2D8E34CE5}" srcId="{79AA9976-6BB6-401E-8A0A-CFF61A4B95CE}" destId="{7C5113C7-3515-4C7A-80A0-4ADA816337F4}" srcOrd="0" destOrd="0" parTransId="{C756AF93-DAD3-46AC-909D-5D3DD2ED602C}" sibTransId="{36323843-02B1-491C-AC36-4BDD932042F5}"/>
    <dgm:cxn modelId="{E79E4A89-90DB-4CAD-9030-637BC4638696}" type="presOf" srcId="{9FCB918B-D360-4208-98C6-9B5E05F3FEB5}" destId="{53F460EC-6B6C-4A19-8BB5-5E6B45B3D36B}" srcOrd="0" destOrd="0" presId="urn:microsoft.com/office/officeart/2005/8/layout/hierarchy4"/>
    <dgm:cxn modelId="{80D05945-3BB0-4CEF-A528-D6D0B0AE877E}" type="presOf" srcId="{8F0082CE-8F5B-4EE6-8A90-7AD13483D00A}" destId="{337BE035-39C0-4E0E-B65A-4F2C5453BD9F}" srcOrd="0" destOrd="0" presId="urn:microsoft.com/office/officeart/2005/8/layout/hierarchy4"/>
    <dgm:cxn modelId="{E41749C7-F4D1-4ACE-B881-A4E1552FF45E}" type="presOf" srcId="{F4125C63-54F5-4217-B069-F3DE5EC4CBBF}" destId="{F1AA6E3F-16E3-4F13-A5FA-88CD6E2F8584}" srcOrd="0" destOrd="0" presId="urn:microsoft.com/office/officeart/2005/8/layout/hierarchy4"/>
    <dgm:cxn modelId="{9643D8DA-6A2E-4C91-939A-368783F75B54}" srcId="{F4125C63-54F5-4217-B069-F3DE5EC4CBBF}" destId="{D4C2C669-39EF-41F4-8159-AEE9E69663FB}" srcOrd="0" destOrd="0" parTransId="{15F661D8-712C-431A-9F3D-2822CBE41639}" sibTransId="{A10A860A-373C-42A0-B52A-42FDDAE159D0}"/>
    <dgm:cxn modelId="{D9214DD4-A8AE-4D95-9366-3FD4286A21CF}" type="presOf" srcId="{B1607BB3-2E84-4795-92D2-37027D2A5795}" destId="{7ED47DF0-B6AE-4CCC-B247-40E0CAC58CE6}" srcOrd="0" destOrd="0" presId="urn:microsoft.com/office/officeart/2005/8/layout/hierarchy4"/>
    <dgm:cxn modelId="{F8C68AC9-D829-4DC6-985C-BAB6EED01797}" type="presOf" srcId="{D4C2C669-39EF-41F4-8159-AEE9E69663FB}" destId="{C06A560F-65BC-427C-B1E1-6F7C6ED9A5B1}" srcOrd="0" destOrd="0" presId="urn:microsoft.com/office/officeart/2005/8/layout/hierarchy4"/>
    <dgm:cxn modelId="{8936A7DC-1A59-4400-BB22-3B3925E0452A}" type="presOf" srcId="{7C5113C7-3515-4C7A-80A0-4ADA816337F4}" destId="{A6155B57-8879-4031-9295-D8839FF039DA}" srcOrd="0" destOrd="0" presId="urn:microsoft.com/office/officeart/2005/8/layout/hierarchy4"/>
    <dgm:cxn modelId="{F2C27A78-6261-46E3-91FB-B37C0491F9FB}" type="presOf" srcId="{AC62AE72-E7BB-46DD-834B-FAB321901E6E}" destId="{B14E44FD-48F5-412D-A2AB-61DD89EC0BA0}" srcOrd="0" destOrd="0" presId="urn:microsoft.com/office/officeart/2005/8/layout/hierarchy4"/>
    <dgm:cxn modelId="{F9D85C9D-5D13-4A64-A170-EA7E472F9612}" type="presOf" srcId="{440A0B9A-3F68-4EA8-A007-42338EFAB277}" destId="{2F47FF9B-3D2F-4453-ADCD-5F1D137EA3B9}" srcOrd="0" destOrd="0" presId="urn:microsoft.com/office/officeart/2005/8/layout/hierarchy4"/>
    <dgm:cxn modelId="{98CA78E1-95A1-4741-A5BA-507A5A907E2D}" type="presOf" srcId="{7C3229F7-8532-478F-A100-933EBE12AECD}" destId="{EAACFE20-EC12-46AB-82D9-4C7500569C45}" srcOrd="0" destOrd="0" presId="urn:microsoft.com/office/officeart/2005/8/layout/hierarchy4"/>
    <dgm:cxn modelId="{543039AA-6C95-418D-AC0B-E94198EEDE8C}" srcId="{8F0082CE-8F5B-4EE6-8A90-7AD13483D00A}" destId="{F4125C63-54F5-4217-B069-F3DE5EC4CBBF}" srcOrd="2" destOrd="0" parTransId="{2FFB942D-8229-4188-BA1B-9862B15096F6}" sibTransId="{6BCBCD70-CC80-4C0F-AAEE-E5A87FDBEA07}"/>
    <dgm:cxn modelId="{7E1E2D99-AF77-40F3-8074-4BBFCA1C289F}" srcId="{8F0082CE-8F5B-4EE6-8A90-7AD13483D00A}" destId="{7C3229F7-8532-478F-A100-933EBE12AECD}" srcOrd="0" destOrd="0" parTransId="{506A06D6-FC25-4CD5-9651-FBBC31C74DAD}" sibTransId="{EFFDC30A-5864-4780-8665-F08B9D14A71F}"/>
    <dgm:cxn modelId="{2D77F187-9152-47EE-9117-9053B065DE57}" srcId="{9FCB918B-D360-4208-98C6-9B5E05F3FEB5}" destId="{440A0B9A-3F68-4EA8-A007-42338EFAB277}" srcOrd="0" destOrd="0" parTransId="{AFBBF09A-3647-49D2-8837-D5B9D4BFC08B}" sibTransId="{0A73B7AC-B8AD-4757-9CAB-B5668395727E}"/>
    <dgm:cxn modelId="{365B73D9-D9EB-483D-AB68-1EC1124243B5}" srcId="{B1607BB3-2E84-4795-92D2-37027D2A5795}" destId="{AC62AE72-E7BB-46DD-834B-FAB321901E6E}" srcOrd="0" destOrd="0" parTransId="{343F7016-F650-4D7A-B525-543D63AB7055}" sibTransId="{0D2751B3-8147-41C9-A68A-B8303C9BE8BD}"/>
    <dgm:cxn modelId="{9523ED43-E959-4C14-940A-545B9B48785E}" type="presOf" srcId="{5C3DDF6F-2652-4544-AFB2-9EB92B30E36D}" destId="{F5643525-5259-478B-8E6C-B36DB4A7D14D}" srcOrd="0" destOrd="0" presId="urn:microsoft.com/office/officeart/2005/8/layout/hierarchy4"/>
    <dgm:cxn modelId="{F5159183-E1F2-4650-A08B-A8FE179325AB}" srcId="{8F0082CE-8F5B-4EE6-8A90-7AD13483D00A}" destId="{B1607BB3-2E84-4795-92D2-37027D2A5795}" srcOrd="1" destOrd="0" parTransId="{8AE8E632-C5AE-4D7C-A06B-261ACB4D7BDB}" sibTransId="{FE480493-1B9A-436A-8663-6CE12D57395D}"/>
    <dgm:cxn modelId="{567B1456-80CF-4C45-8C22-1FC34A694FE5}" srcId="{8F0082CE-8F5B-4EE6-8A90-7AD13483D00A}" destId="{9FCB918B-D360-4208-98C6-9B5E05F3FEB5}" srcOrd="3" destOrd="0" parTransId="{EF74CA04-D848-4403-82C7-B254E98E2519}" sibTransId="{9A03C34D-2669-4638-9A37-43E8F50287AD}"/>
    <dgm:cxn modelId="{029364AA-A01F-4FFA-A1AC-3395A2C1178E}" srcId="{7C5113C7-3515-4C7A-80A0-4ADA816337F4}" destId="{8F0082CE-8F5B-4EE6-8A90-7AD13483D00A}" srcOrd="0" destOrd="0" parTransId="{9AAC9C0E-DFD5-43A6-A3C1-36C0B0593F33}" sibTransId="{6CA33D1D-08EA-49CF-9E4C-577204085D33}"/>
    <dgm:cxn modelId="{D7B6FCD3-F023-49A3-8D53-447CBAA6694F}" srcId="{7C3229F7-8532-478F-A100-933EBE12AECD}" destId="{5C3DDF6F-2652-4544-AFB2-9EB92B30E36D}" srcOrd="0" destOrd="0" parTransId="{B2D42585-48A5-491F-8ED1-376DC94D4906}" sibTransId="{2DBA8C5B-7A8F-4CF3-A779-5830A4C1CAD4}"/>
    <dgm:cxn modelId="{A2E90537-D250-4C80-AD09-CCA864A1F194}" type="presOf" srcId="{79AA9976-6BB6-401E-8A0A-CFF61A4B95CE}" destId="{61929010-DE8C-4F4A-A528-7B616FBE126C}" srcOrd="0" destOrd="0" presId="urn:microsoft.com/office/officeart/2005/8/layout/hierarchy4"/>
    <dgm:cxn modelId="{374B2CAB-3B6B-4C32-837A-96531136D126}" type="presParOf" srcId="{61929010-DE8C-4F4A-A528-7B616FBE126C}" destId="{90B0AE2C-458C-4903-83BF-B75B24CE22F4}" srcOrd="0" destOrd="0" presId="urn:microsoft.com/office/officeart/2005/8/layout/hierarchy4"/>
    <dgm:cxn modelId="{CBBEDFA0-9609-440B-800A-8F083549CB0E}" type="presParOf" srcId="{90B0AE2C-458C-4903-83BF-B75B24CE22F4}" destId="{A6155B57-8879-4031-9295-D8839FF039DA}" srcOrd="0" destOrd="0" presId="urn:microsoft.com/office/officeart/2005/8/layout/hierarchy4"/>
    <dgm:cxn modelId="{39502D99-02D8-4436-AAC5-EB00D2F5903B}" type="presParOf" srcId="{90B0AE2C-458C-4903-83BF-B75B24CE22F4}" destId="{1058E143-0DC7-4CE4-82CA-45AFC26567FC}" srcOrd="1" destOrd="0" presId="urn:microsoft.com/office/officeart/2005/8/layout/hierarchy4"/>
    <dgm:cxn modelId="{D8A548A2-C314-480E-846D-028C26C46181}" type="presParOf" srcId="{90B0AE2C-458C-4903-83BF-B75B24CE22F4}" destId="{3095A14C-2B82-466E-ACA8-3DC10C772CD7}" srcOrd="2" destOrd="0" presId="urn:microsoft.com/office/officeart/2005/8/layout/hierarchy4"/>
    <dgm:cxn modelId="{3C19A2C8-1A25-4FD0-98F7-F5F2AD65DAB4}" type="presParOf" srcId="{3095A14C-2B82-466E-ACA8-3DC10C772CD7}" destId="{3A632811-F81F-424F-A2D4-2758A7D25C8E}" srcOrd="0" destOrd="0" presId="urn:microsoft.com/office/officeart/2005/8/layout/hierarchy4"/>
    <dgm:cxn modelId="{B1FAE609-8BF3-4108-943E-7D62B4C02720}" type="presParOf" srcId="{3A632811-F81F-424F-A2D4-2758A7D25C8E}" destId="{337BE035-39C0-4E0E-B65A-4F2C5453BD9F}" srcOrd="0" destOrd="0" presId="urn:microsoft.com/office/officeart/2005/8/layout/hierarchy4"/>
    <dgm:cxn modelId="{28673A27-439D-4649-A525-B8CD60EF1856}" type="presParOf" srcId="{3A632811-F81F-424F-A2D4-2758A7D25C8E}" destId="{87C903FE-B2C2-4DDC-AAD7-44D9BA78DDA1}" srcOrd="1" destOrd="0" presId="urn:microsoft.com/office/officeart/2005/8/layout/hierarchy4"/>
    <dgm:cxn modelId="{06C832AB-AC42-41D1-ABD1-60F6C277E99B}" type="presParOf" srcId="{3A632811-F81F-424F-A2D4-2758A7D25C8E}" destId="{17E028AA-A633-4698-9F6E-F35BC960ADF5}" srcOrd="2" destOrd="0" presId="urn:microsoft.com/office/officeart/2005/8/layout/hierarchy4"/>
    <dgm:cxn modelId="{BF0324BA-DC14-442C-BC77-BDE48A17F28E}" type="presParOf" srcId="{17E028AA-A633-4698-9F6E-F35BC960ADF5}" destId="{FE92F72E-7561-4731-9708-D0B3691DD939}" srcOrd="0" destOrd="0" presId="urn:microsoft.com/office/officeart/2005/8/layout/hierarchy4"/>
    <dgm:cxn modelId="{E16CB111-A21B-4FE7-9994-145C423C6BAE}" type="presParOf" srcId="{FE92F72E-7561-4731-9708-D0B3691DD939}" destId="{EAACFE20-EC12-46AB-82D9-4C7500569C45}" srcOrd="0" destOrd="0" presId="urn:microsoft.com/office/officeart/2005/8/layout/hierarchy4"/>
    <dgm:cxn modelId="{A890CF8C-375E-43C6-B266-B944C1AF0E30}" type="presParOf" srcId="{FE92F72E-7561-4731-9708-D0B3691DD939}" destId="{00E9541B-0A29-401C-ABA1-35DE6140988C}" srcOrd="1" destOrd="0" presId="urn:microsoft.com/office/officeart/2005/8/layout/hierarchy4"/>
    <dgm:cxn modelId="{5FB9B7D6-7E78-4D21-AA07-336668E8AC48}" type="presParOf" srcId="{FE92F72E-7561-4731-9708-D0B3691DD939}" destId="{6998BD82-4C14-44C2-A104-8BCD775332FD}" srcOrd="2" destOrd="0" presId="urn:microsoft.com/office/officeart/2005/8/layout/hierarchy4"/>
    <dgm:cxn modelId="{2FBE7FA2-AD3C-4C44-9685-404222697E90}" type="presParOf" srcId="{6998BD82-4C14-44C2-A104-8BCD775332FD}" destId="{0DBC6EDE-20D3-42F5-99C4-C307CC3ACD05}" srcOrd="0" destOrd="0" presId="urn:microsoft.com/office/officeart/2005/8/layout/hierarchy4"/>
    <dgm:cxn modelId="{3D2ABBF2-E37E-415F-B360-1792BC9D5B45}" type="presParOf" srcId="{0DBC6EDE-20D3-42F5-99C4-C307CC3ACD05}" destId="{F5643525-5259-478B-8E6C-B36DB4A7D14D}" srcOrd="0" destOrd="0" presId="urn:microsoft.com/office/officeart/2005/8/layout/hierarchy4"/>
    <dgm:cxn modelId="{EEA70DC9-13A8-4167-826C-48A144B95AD1}" type="presParOf" srcId="{0DBC6EDE-20D3-42F5-99C4-C307CC3ACD05}" destId="{27B05477-0FED-4A3C-BA7E-C718BD079B22}" srcOrd="1" destOrd="0" presId="urn:microsoft.com/office/officeart/2005/8/layout/hierarchy4"/>
    <dgm:cxn modelId="{657891F2-34C1-4DCA-AA27-2919F3A17B12}" type="presParOf" srcId="{17E028AA-A633-4698-9F6E-F35BC960ADF5}" destId="{9BDC8F83-21F6-4249-9529-79F4F056A172}" srcOrd="1" destOrd="0" presId="urn:microsoft.com/office/officeart/2005/8/layout/hierarchy4"/>
    <dgm:cxn modelId="{EF1BB921-810D-461A-AEBB-A6F783B50BAC}" type="presParOf" srcId="{17E028AA-A633-4698-9F6E-F35BC960ADF5}" destId="{FA71907F-DC2A-4E5C-9735-77E680461A19}" srcOrd="2" destOrd="0" presId="urn:microsoft.com/office/officeart/2005/8/layout/hierarchy4"/>
    <dgm:cxn modelId="{DE68BA1D-FA28-4002-AD3A-166AE6479FF8}" type="presParOf" srcId="{FA71907F-DC2A-4E5C-9735-77E680461A19}" destId="{7ED47DF0-B6AE-4CCC-B247-40E0CAC58CE6}" srcOrd="0" destOrd="0" presId="urn:microsoft.com/office/officeart/2005/8/layout/hierarchy4"/>
    <dgm:cxn modelId="{B82CEBB7-0E99-4F51-87DE-FB35C2285C00}" type="presParOf" srcId="{FA71907F-DC2A-4E5C-9735-77E680461A19}" destId="{1BAF22AE-CE13-411B-8155-EF7C68D23797}" srcOrd="1" destOrd="0" presId="urn:microsoft.com/office/officeart/2005/8/layout/hierarchy4"/>
    <dgm:cxn modelId="{3FAC3CA3-EDD2-4843-82A8-3EF3310C2070}" type="presParOf" srcId="{FA71907F-DC2A-4E5C-9735-77E680461A19}" destId="{6D8B22DB-BB37-46E0-8A01-E7AE2174A9EA}" srcOrd="2" destOrd="0" presId="urn:microsoft.com/office/officeart/2005/8/layout/hierarchy4"/>
    <dgm:cxn modelId="{39DF0A46-5508-4A9E-ABF2-54F46198B1D0}" type="presParOf" srcId="{6D8B22DB-BB37-46E0-8A01-E7AE2174A9EA}" destId="{27F1DF92-AEB8-459C-AE24-5528F220479E}" srcOrd="0" destOrd="0" presId="urn:microsoft.com/office/officeart/2005/8/layout/hierarchy4"/>
    <dgm:cxn modelId="{F5CACE0A-F700-4A78-9F96-D3641B023506}" type="presParOf" srcId="{27F1DF92-AEB8-459C-AE24-5528F220479E}" destId="{B14E44FD-48F5-412D-A2AB-61DD89EC0BA0}" srcOrd="0" destOrd="0" presId="urn:microsoft.com/office/officeart/2005/8/layout/hierarchy4"/>
    <dgm:cxn modelId="{7E34C12B-9A5F-40A7-917F-7EBF6A04F295}" type="presParOf" srcId="{27F1DF92-AEB8-459C-AE24-5528F220479E}" destId="{3902526B-A77B-4138-B900-4BD126E49080}" srcOrd="1" destOrd="0" presId="urn:microsoft.com/office/officeart/2005/8/layout/hierarchy4"/>
    <dgm:cxn modelId="{1AFBCBDB-4F4B-472C-AFFA-A51BCE308FF0}" type="presParOf" srcId="{17E028AA-A633-4698-9F6E-F35BC960ADF5}" destId="{9EFD22F8-F96A-4103-8C64-AEB66484F8BB}" srcOrd="3" destOrd="0" presId="urn:microsoft.com/office/officeart/2005/8/layout/hierarchy4"/>
    <dgm:cxn modelId="{2B73C119-C136-4132-B575-86565E2028A5}" type="presParOf" srcId="{17E028AA-A633-4698-9F6E-F35BC960ADF5}" destId="{9BF4EBC3-352A-4D2C-89AE-D13DF5225B41}" srcOrd="4" destOrd="0" presId="urn:microsoft.com/office/officeart/2005/8/layout/hierarchy4"/>
    <dgm:cxn modelId="{07A53A4D-EF57-44E7-AD37-20817E8216E9}" type="presParOf" srcId="{9BF4EBC3-352A-4D2C-89AE-D13DF5225B41}" destId="{F1AA6E3F-16E3-4F13-A5FA-88CD6E2F8584}" srcOrd="0" destOrd="0" presId="urn:microsoft.com/office/officeart/2005/8/layout/hierarchy4"/>
    <dgm:cxn modelId="{0092ADD5-A523-455F-A945-3A84ADDB293A}" type="presParOf" srcId="{9BF4EBC3-352A-4D2C-89AE-D13DF5225B41}" destId="{B57A121E-B5F9-4F04-B674-64417B82DCAB}" srcOrd="1" destOrd="0" presId="urn:microsoft.com/office/officeart/2005/8/layout/hierarchy4"/>
    <dgm:cxn modelId="{0BE3F82D-5FAE-44F5-A8DF-5C37A45A1F61}" type="presParOf" srcId="{9BF4EBC3-352A-4D2C-89AE-D13DF5225B41}" destId="{56BF4489-B11E-4550-AFA8-9C5EFB70F321}" srcOrd="2" destOrd="0" presId="urn:microsoft.com/office/officeart/2005/8/layout/hierarchy4"/>
    <dgm:cxn modelId="{8F6F6DBE-03E6-4958-9286-7E63B7FB30E6}" type="presParOf" srcId="{56BF4489-B11E-4550-AFA8-9C5EFB70F321}" destId="{B9B02885-1FC2-4B8E-936D-09F279E73982}" srcOrd="0" destOrd="0" presId="urn:microsoft.com/office/officeart/2005/8/layout/hierarchy4"/>
    <dgm:cxn modelId="{466E267F-5F5F-4B17-B8EB-9047E2C6CF78}" type="presParOf" srcId="{B9B02885-1FC2-4B8E-936D-09F279E73982}" destId="{C06A560F-65BC-427C-B1E1-6F7C6ED9A5B1}" srcOrd="0" destOrd="0" presId="urn:microsoft.com/office/officeart/2005/8/layout/hierarchy4"/>
    <dgm:cxn modelId="{A06D25A7-378D-4BDA-A1E8-F108CB8090F0}" type="presParOf" srcId="{B9B02885-1FC2-4B8E-936D-09F279E73982}" destId="{38906A9B-474C-4315-98A4-784574B482F0}" srcOrd="1" destOrd="0" presId="urn:microsoft.com/office/officeart/2005/8/layout/hierarchy4"/>
    <dgm:cxn modelId="{78D9E77B-E445-4705-AF57-497AFF85068A}" type="presParOf" srcId="{17E028AA-A633-4698-9F6E-F35BC960ADF5}" destId="{986EAA84-3CBD-4D64-95A1-DEE9C81626CE}" srcOrd="5" destOrd="0" presId="urn:microsoft.com/office/officeart/2005/8/layout/hierarchy4"/>
    <dgm:cxn modelId="{B71F2916-C4AC-42B7-B1E6-ABF7D0EDF46D}" type="presParOf" srcId="{17E028AA-A633-4698-9F6E-F35BC960ADF5}" destId="{661A8665-E9D1-447D-A835-0C632B01991C}" srcOrd="6" destOrd="0" presId="urn:microsoft.com/office/officeart/2005/8/layout/hierarchy4"/>
    <dgm:cxn modelId="{665CDCFF-8031-4CDE-8C9F-DA8EE7EA64CF}" type="presParOf" srcId="{661A8665-E9D1-447D-A835-0C632B01991C}" destId="{53F460EC-6B6C-4A19-8BB5-5E6B45B3D36B}" srcOrd="0" destOrd="0" presId="urn:microsoft.com/office/officeart/2005/8/layout/hierarchy4"/>
    <dgm:cxn modelId="{712D7DAF-7D32-4A6B-A966-3CCD2EFA8C49}" type="presParOf" srcId="{661A8665-E9D1-447D-A835-0C632B01991C}" destId="{88DA3AC8-A44F-47B9-8B55-4001F594F880}" srcOrd="1" destOrd="0" presId="urn:microsoft.com/office/officeart/2005/8/layout/hierarchy4"/>
    <dgm:cxn modelId="{8A6CC096-E2EB-4573-971C-B01941B1F215}" type="presParOf" srcId="{661A8665-E9D1-447D-A835-0C632B01991C}" destId="{ECC69FF5-C6CF-4729-BC21-D4CC762443ED}" srcOrd="2" destOrd="0" presId="urn:microsoft.com/office/officeart/2005/8/layout/hierarchy4"/>
    <dgm:cxn modelId="{CEC694D8-41F1-4666-A336-A90510D58C48}" type="presParOf" srcId="{ECC69FF5-C6CF-4729-BC21-D4CC762443ED}" destId="{6D64298F-2917-4C2D-9058-ACCBE6DD1643}" srcOrd="0" destOrd="0" presId="urn:microsoft.com/office/officeart/2005/8/layout/hierarchy4"/>
    <dgm:cxn modelId="{0F52E9C2-7890-451B-B85A-5D7535B1C3AB}" type="presParOf" srcId="{6D64298F-2917-4C2D-9058-ACCBE6DD1643}" destId="{2F47FF9B-3D2F-4453-ADCD-5F1D137EA3B9}" srcOrd="0" destOrd="0" presId="urn:microsoft.com/office/officeart/2005/8/layout/hierarchy4"/>
    <dgm:cxn modelId="{DBD7C43D-2BEE-4CF7-850D-9922AB75C2D9}" type="presParOf" srcId="{6D64298F-2917-4C2D-9058-ACCBE6DD1643}" destId="{66C812DC-CE22-4AF7-83BF-2EAA2D78E5A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7EC497-AB6B-4AE7-9886-0B87D1F6A883}"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AF816A86-633C-484C-B3AE-EF394D5FD123}">
      <dgm:prSet phldrT="[Text]"/>
      <dgm:spPr/>
      <dgm:t>
        <a:bodyPr/>
        <a:lstStyle/>
        <a:p>
          <a:r>
            <a:rPr lang="en-US" dirty="0" smtClean="0"/>
            <a:t>On-farm productivity research</a:t>
          </a:r>
          <a:endParaRPr lang="en-US" dirty="0"/>
        </a:p>
      </dgm:t>
    </dgm:pt>
    <dgm:pt modelId="{6F7501B1-81CF-48CF-969C-E5A5BF0A3116}" type="parTrans" cxnId="{D7B1A6CE-9794-4C62-8161-B7A6077A1B13}">
      <dgm:prSet/>
      <dgm:spPr/>
      <dgm:t>
        <a:bodyPr/>
        <a:lstStyle/>
        <a:p>
          <a:endParaRPr lang="en-US"/>
        </a:p>
      </dgm:t>
    </dgm:pt>
    <dgm:pt modelId="{C29EE418-F0AE-45E3-BD2A-C11D06AC844A}" type="sibTrans" cxnId="{D7B1A6CE-9794-4C62-8161-B7A6077A1B13}">
      <dgm:prSet/>
      <dgm:spPr/>
      <dgm:t>
        <a:bodyPr/>
        <a:lstStyle/>
        <a:p>
          <a:endParaRPr lang="en-US"/>
        </a:p>
      </dgm:t>
    </dgm:pt>
    <dgm:pt modelId="{EC92B357-2ABF-44C1-AE25-CDA7CDB9AD15}">
      <dgm:prSet phldrT="[Text]"/>
      <dgm:spPr/>
      <dgm:t>
        <a:bodyPr/>
        <a:lstStyle/>
        <a:p>
          <a:r>
            <a:rPr lang="en-US" dirty="0" smtClean="0"/>
            <a:t>Breeding</a:t>
          </a:r>
        </a:p>
      </dgm:t>
    </dgm:pt>
    <dgm:pt modelId="{0D6C2591-42B5-460F-85E6-59B8D8019953}" type="parTrans" cxnId="{59781CA8-96DA-457F-A46F-AB44E46F1223}">
      <dgm:prSet/>
      <dgm:spPr/>
      <dgm:t>
        <a:bodyPr/>
        <a:lstStyle/>
        <a:p>
          <a:endParaRPr lang="en-US"/>
        </a:p>
      </dgm:t>
    </dgm:pt>
    <dgm:pt modelId="{B4F04A36-F937-4591-AD72-E08E3E485C12}" type="sibTrans" cxnId="{59781CA8-96DA-457F-A46F-AB44E46F1223}">
      <dgm:prSet/>
      <dgm:spPr/>
      <dgm:t>
        <a:bodyPr/>
        <a:lstStyle/>
        <a:p>
          <a:endParaRPr lang="en-US"/>
        </a:p>
      </dgm:t>
    </dgm:pt>
    <dgm:pt modelId="{42FF9B77-B7AF-4564-AABD-C6D865D380E6}">
      <dgm:prSet phldrT="[Text]"/>
      <dgm:spPr/>
      <dgm:t>
        <a:bodyPr/>
        <a:lstStyle/>
        <a:p>
          <a:r>
            <a:rPr lang="en-US" dirty="0" smtClean="0"/>
            <a:t>Postharvest handling/Marketing research</a:t>
          </a:r>
          <a:endParaRPr lang="en-US" dirty="0"/>
        </a:p>
      </dgm:t>
    </dgm:pt>
    <dgm:pt modelId="{04F3F926-6491-447D-BC19-88FC2318222B}" type="parTrans" cxnId="{60B8345F-5AE4-4607-8720-A853FEDEF449}">
      <dgm:prSet/>
      <dgm:spPr/>
      <dgm:t>
        <a:bodyPr/>
        <a:lstStyle/>
        <a:p>
          <a:endParaRPr lang="en-US"/>
        </a:p>
      </dgm:t>
    </dgm:pt>
    <dgm:pt modelId="{EF7C940D-093E-4305-8D12-D86997A22136}" type="sibTrans" cxnId="{60B8345F-5AE4-4607-8720-A853FEDEF449}">
      <dgm:prSet/>
      <dgm:spPr/>
      <dgm:t>
        <a:bodyPr/>
        <a:lstStyle/>
        <a:p>
          <a:endParaRPr lang="en-US"/>
        </a:p>
      </dgm:t>
    </dgm:pt>
    <dgm:pt modelId="{38E8C394-58B5-43A1-9180-BF8264AE7B38}">
      <dgm:prSet phldrT="[Text]"/>
      <dgm:spPr/>
      <dgm:t>
        <a:bodyPr/>
        <a:lstStyle/>
        <a:p>
          <a:r>
            <a:rPr lang="en-US" dirty="0" smtClean="0"/>
            <a:t>Economics of:</a:t>
          </a:r>
          <a:endParaRPr lang="en-US" dirty="0"/>
        </a:p>
      </dgm:t>
    </dgm:pt>
    <dgm:pt modelId="{A8E79788-EA7B-4CFB-8BD1-9A028A7356DE}" type="parTrans" cxnId="{42D24A85-406B-4B1D-9912-3A93D124CD91}">
      <dgm:prSet/>
      <dgm:spPr/>
      <dgm:t>
        <a:bodyPr/>
        <a:lstStyle/>
        <a:p>
          <a:endParaRPr lang="en-US"/>
        </a:p>
      </dgm:t>
    </dgm:pt>
    <dgm:pt modelId="{EB233B7D-B16F-4F9A-A817-86612A6539FD}" type="sibTrans" cxnId="{42D24A85-406B-4B1D-9912-3A93D124CD91}">
      <dgm:prSet/>
      <dgm:spPr/>
      <dgm:t>
        <a:bodyPr/>
        <a:lstStyle/>
        <a:p>
          <a:endParaRPr lang="en-US"/>
        </a:p>
      </dgm:t>
    </dgm:pt>
    <dgm:pt modelId="{708FE960-58C0-428A-A185-66426A430A2D}">
      <dgm:prSet phldrT="[Text]"/>
      <dgm:spPr/>
      <dgm:t>
        <a:bodyPr/>
        <a:lstStyle/>
        <a:p>
          <a:r>
            <a:rPr lang="en-US" dirty="0" smtClean="0"/>
            <a:t>Utilization research</a:t>
          </a:r>
          <a:endParaRPr lang="en-US" dirty="0"/>
        </a:p>
      </dgm:t>
    </dgm:pt>
    <dgm:pt modelId="{601F37DF-69FF-4B0C-86FE-DED70AF323DF}" type="parTrans" cxnId="{421DBB66-5B2B-4F7C-85C2-5B929D908FF4}">
      <dgm:prSet/>
      <dgm:spPr/>
      <dgm:t>
        <a:bodyPr/>
        <a:lstStyle/>
        <a:p>
          <a:endParaRPr lang="en-US"/>
        </a:p>
      </dgm:t>
    </dgm:pt>
    <dgm:pt modelId="{C6E6AA17-0BFD-4CB9-AA8E-F36263C56DB3}" type="sibTrans" cxnId="{421DBB66-5B2B-4F7C-85C2-5B929D908FF4}">
      <dgm:prSet/>
      <dgm:spPr/>
      <dgm:t>
        <a:bodyPr/>
        <a:lstStyle/>
        <a:p>
          <a:endParaRPr lang="en-US"/>
        </a:p>
      </dgm:t>
    </dgm:pt>
    <dgm:pt modelId="{DA80B996-B7C6-473A-9BB6-5CFD61256F96}">
      <dgm:prSet phldrT="[Text]"/>
      <dgm:spPr/>
      <dgm:t>
        <a:bodyPr/>
        <a:lstStyle/>
        <a:p>
          <a:r>
            <a:rPr lang="en-US" dirty="0" smtClean="0"/>
            <a:t>Developing new </a:t>
          </a:r>
          <a:r>
            <a:rPr lang="en-US" dirty="0" err="1" smtClean="0"/>
            <a:t>mycotoxin</a:t>
          </a:r>
          <a:r>
            <a:rPr lang="en-US" dirty="0" smtClean="0"/>
            <a:t> reduction/elimination techniques during processing</a:t>
          </a:r>
        </a:p>
        <a:p>
          <a:r>
            <a:rPr lang="en-US" dirty="0" smtClean="0"/>
            <a:t>Alternative value chains for contaminated material</a:t>
          </a:r>
        </a:p>
      </dgm:t>
    </dgm:pt>
    <dgm:pt modelId="{014C8D98-516E-4F58-B2D7-756A1E03857F}" type="parTrans" cxnId="{29463090-1BA7-47B3-BF56-4D42A9FFB6ED}">
      <dgm:prSet/>
      <dgm:spPr/>
      <dgm:t>
        <a:bodyPr/>
        <a:lstStyle/>
        <a:p>
          <a:endParaRPr lang="en-US"/>
        </a:p>
      </dgm:t>
    </dgm:pt>
    <dgm:pt modelId="{C7BC253C-97D6-4890-B165-616E9A09D824}" type="sibTrans" cxnId="{29463090-1BA7-47B3-BF56-4D42A9FFB6ED}">
      <dgm:prSet/>
      <dgm:spPr/>
      <dgm:t>
        <a:bodyPr/>
        <a:lstStyle/>
        <a:p>
          <a:endParaRPr lang="en-US"/>
        </a:p>
      </dgm:t>
    </dgm:pt>
    <dgm:pt modelId="{62BFF9B2-3C60-465B-82B2-84233ED4220F}">
      <dgm:prSet phldrT="[Text]"/>
      <dgm:spPr/>
      <dgm:t>
        <a:bodyPr/>
        <a:lstStyle/>
        <a:p>
          <a:r>
            <a:rPr lang="en-US" dirty="0" smtClean="0"/>
            <a:t>Agronomy</a:t>
          </a:r>
        </a:p>
      </dgm:t>
    </dgm:pt>
    <dgm:pt modelId="{BECC0783-93D3-40CC-956D-8E0BE8A47DCE}" type="parTrans" cxnId="{87D94291-E7CD-4209-855E-C8F0B77ACD1C}">
      <dgm:prSet/>
      <dgm:spPr/>
      <dgm:t>
        <a:bodyPr/>
        <a:lstStyle/>
        <a:p>
          <a:endParaRPr lang="en-US"/>
        </a:p>
      </dgm:t>
    </dgm:pt>
    <dgm:pt modelId="{BFBC6BF1-D08C-485C-979A-A50932A97D28}" type="sibTrans" cxnId="{87D94291-E7CD-4209-855E-C8F0B77ACD1C}">
      <dgm:prSet/>
      <dgm:spPr/>
      <dgm:t>
        <a:bodyPr/>
        <a:lstStyle/>
        <a:p>
          <a:endParaRPr lang="en-US"/>
        </a:p>
      </dgm:t>
    </dgm:pt>
    <dgm:pt modelId="{1C541FB9-89B3-48E9-8CBC-2312D688C81D}">
      <dgm:prSet phldrT="[Text]"/>
      <dgm:spPr/>
      <dgm:t>
        <a:bodyPr/>
        <a:lstStyle/>
        <a:p>
          <a:r>
            <a:rPr lang="en-US" dirty="0" smtClean="0"/>
            <a:t>Harvest practices</a:t>
          </a:r>
          <a:endParaRPr lang="en-US" dirty="0"/>
        </a:p>
      </dgm:t>
    </dgm:pt>
    <dgm:pt modelId="{F1AD2AA6-9508-4D6A-BDFE-92C0BEB4691B}" type="parTrans" cxnId="{F6A3DC4C-D728-4FEB-8F8C-911C06F2DD2B}">
      <dgm:prSet/>
      <dgm:spPr/>
      <dgm:t>
        <a:bodyPr/>
        <a:lstStyle/>
        <a:p>
          <a:endParaRPr lang="en-US"/>
        </a:p>
      </dgm:t>
    </dgm:pt>
    <dgm:pt modelId="{99276CF1-44FD-4336-8E05-A9E9B51D9DE5}" type="sibTrans" cxnId="{F6A3DC4C-D728-4FEB-8F8C-911C06F2DD2B}">
      <dgm:prSet/>
      <dgm:spPr/>
      <dgm:t>
        <a:bodyPr/>
        <a:lstStyle/>
        <a:p>
          <a:endParaRPr lang="en-US"/>
        </a:p>
      </dgm:t>
    </dgm:pt>
    <dgm:pt modelId="{4184CE12-834D-41E8-A000-444D4E070696}">
      <dgm:prSet phldrT="[Text]"/>
      <dgm:spPr/>
      <dgm:t>
        <a:bodyPr/>
        <a:lstStyle/>
        <a:p>
          <a:r>
            <a:rPr lang="en-US" dirty="0" smtClean="0"/>
            <a:t>Storage</a:t>
          </a:r>
          <a:endParaRPr lang="en-US" dirty="0"/>
        </a:p>
      </dgm:t>
    </dgm:pt>
    <dgm:pt modelId="{749E419E-0B67-4E47-A187-A357B99E4BFA}" type="parTrans" cxnId="{B95E3F45-5BB4-41A0-ADCE-5684B1D13637}">
      <dgm:prSet/>
      <dgm:spPr/>
      <dgm:t>
        <a:bodyPr/>
        <a:lstStyle/>
        <a:p>
          <a:endParaRPr lang="en-US"/>
        </a:p>
      </dgm:t>
    </dgm:pt>
    <dgm:pt modelId="{9DEE9334-BF0D-4210-B675-2313158D8620}" type="sibTrans" cxnId="{B95E3F45-5BB4-41A0-ADCE-5684B1D13637}">
      <dgm:prSet/>
      <dgm:spPr/>
      <dgm:t>
        <a:bodyPr/>
        <a:lstStyle/>
        <a:p>
          <a:endParaRPr lang="en-US"/>
        </a:p>
      </dgm:t>
    </dgm:pt>
    <dgm:pt modelId="{5D7EF14F-6C6D-43E9-AEB8-099610261721}">
      <dgm:prSet phldrT="[Text]"/>
      <dgm:spPr/>
      <dgm:t>
        <a:bodyPr/>
        <a:lstStyle/>
        <a:p>
          <a:r>
            <a:rPr lang="en-US" dirty="0" smtClean="0"/>
            <a:t>End-user market opportunities/quality requirements</a:t>
          </a:r>
          <a:endParaRPr lang="en-US" dirty="0"/>
        </a:p>
      </dgm:t>
    </dgm:pt>
    <dgm:pt modelId="{4B3E212C-24FF-4E6C-A1A4-5E7473D80989}" type="parTrans" cxnId="{827EDC0A-3363-4680-839D-10FD1EF56843}">
      <dgm:prSet/>
      <dgm:spPr/>
      <dgm:t>
        <a:bodyPr/>
        <a:lstStyle/>
        <a:p>
          <a:endParaRPr lang="en-US"/>
        </a:p>
      </dgm:t>
    </dgm:pt>
    <dgm:pt modelId="{41947687-5A74-4B91-8898-5920BC5C6D6D}" type="sibTrans" cxnId="{827EDC0A-3363-4680-839D-10FD1EF56843}">
      <dgm:prSet/>
      <dgm:spPr/>
      <dgm:t>
        <a:bodyPr/>
        <a:lstStyle/>
        <a:p>
          <a:endParaRPr lang="en-US"/>
        </a:p>
      </dgm:t>
    </dgm:pt>
    <dgm:pt modelId="{11AFD908-05B5-4588-AE30-FE63D67D2425}">
      <dgm:prSet phldrT="[Text]"/>
      <dgm:spPr/>
      <dgm:t>
        <a:bodyPr/>
        <a:lstStyle/>
        <a:p>
          <a:r>
            <a:rPr lang="en-US" dirty="0" smtClean="0"/>
            <a:t>Crop Protection/bio-control</a:t>
          </a:r>
        </a:p>
        <a:p>
          <a:r>
            <a:rPr lang="en-US" dirty="0" smtClean="0"/>
            <a:t>Technology adoption research</a:t>
          </a:r>
        </a:p>
        <a:p>
          <a:endParaRPr lang="en-US" dirty="0" smtClean="0"/>
        </a:p>
      </dgm:t>
    </dgm:pt>
    <dgm:pt modelId="{A8005E0C-3722-44B9-854A-57F2CDB0E43E}" type="parTrans" cxnId="{B0CDAEA6-8C35-441E-AA33-D499D51EAE2C}">
      <dgm:prSet/>
      <dgm:spPr/>
      <dgm:t>
        <a:bodyPr/>
        <a:lstStyle/>
        <a:p>
          <a:endParaRPr lang="en-US"/>
        </a:p>
      </dgm:t>
    </dgm:pt>
    <dgm:pt modelId="{7DECFE64-0CE9-4B91-9146-DF5D7F43CD4A}" type="sibTrans" cxnId="{B0CDAEA6-8C35-441E-AA33-D499D51EAE2C}">
      <dgm:prSet/>
      <dgm:spPr/>
      <dgm:t>
        <a:bodyPr/>
        <a:lstStyle/>
        <a:p>
          <a:endParaRPr lang="en-US"/>
        </a:p>
      </dgm:t>
    </dgm:pt>
    <dgm:pt modelId="{B817FB91-216A-4C56-8E6E-4ADFBF07ADAE}">
      <dgm:prSet phldrT="[Text]"/>
      <dgm:spPr/>
      <dgm:t>
        <a:bodyPr/>
        <a:lstStyle/>
        <a:p>
          <a:r>
            <a:rPr lang="en-US" dirty="0" smtClean="0"/>
            <a:t>Storage/drying technologies &amp; strategies</a:t>
          </a:r>
          <a:endParaRPr lang="en-US" dirty="0"/>
        </a:p>
      </dgm:t>
    </dgm:pt>
    <dgm:pt modelId="{7442C318-EAD6-48F1-A0C3-B845C7C37CEB}" type="parTrans" cxnId="{72D871E0-5E48-49D7-8BCF-A0588528E18D}">
      <dgm:prSet/>
      <dgm:spPr/>
      <dgm:t>
        <a:bodyPr/>
        <a:lstStyle/>
        <a:p>
          <a:endParaRPr lang="en-US"/>
        </a:p>
      </dgm:t>
    </dgm:pt>
    <dgm:pt modelId="{2746011C-7D77-452E-807A-F7EA8B006435}" type="sibTrans" cxnId="{72D871E0-5E48-49D7-8BCF-A0588528E18D}">
      <dgm:prSet/>
      <dgm:spPr/>
      <dgm:t>
        <a:bodyPr/>
        <a:lstStyle/>
        <a:p>
          <a:endParaRPr lang="en-US"/>
        </a:p>
      </dgm:t>
    </dgm:pt>
    <dgm:pt modelId="{971A2D8F-A3D5-4673-A563-7DB3E7B80BE7}" type="pres">
      <dgm:prSet presAssocID="{0D7EC497-AB6B-4AE7-9886-0B87D1F6A883}" presName="Name0" presStyleCnt="0">
        <dgm:presLayoutVars>
          <dgm:chMax val="5"/>
          <dgm:chPref val="5"/>
          <dgm:dir/>
          <dgm:animLvl val="lvl"/>
        </dgm:presLayoutVars>
      </dgm:prSet>
      <dgm:spPr/>
      <dgm:t>
        <a:bodyPr/>
        <a:lstStyle/>
        <a:p>
          <a:endParaRPr lang="en-US"/>
        </a:p>
      </dgm:t>
    </dgm:pt>
    <dgm:pt modelId="{E1120265-CF7F-4163-9CE2-F80992A92754}" type="pres">
      <dgm:prSet presAssocID="{AF816A86-633C-484C-B3AE-EF394D5FD123}" presName="parentText1" presStyleLbl="node1" presStyleIdx="0" presStyleCnt="3">
        <dgm:presLayoutVars>
          <dgm:chMax/>
          <dgm:chPref val="3"/>
          <dgm:bulletEnabled val="1"/>
        </dgm:presLayoutVars>
      </dgm:prSet>
      <dgm:spPr/>
      <dgm:t>
        <a:bodyPr/>
        <a:lstStyle/>
        <a:p>
          <a:endParaRPr lang="en-US"/>
        </a:p>
      </dgm:t>
    </dgm:pt>
    <dgm:pt modelId="{F650EBA7-5277-4D19-8136-59C2F16F8D76}" type="pres">
      <dgm:prSet presAssocID="{AF816A86-633C-484C-B3AE-EF394D5FD123}" presName="childText1" presStyleLbl="solidAlignAcc1" presStyleIdx="0" presStyleCnt="3">
        <dgm:presLayoutVars>
          <dgm:chMax val="0"/>
          <dgm:chPref val="0"/>
          <dgm:bulletEnabled val="1"/>
        </dgm:presLayoutVars>
      </dgm:prSet>
      <dgm:spPr/>
      <dgm:t>
        <a:bodyPr/>
        <a:lstStyle/>
        <a:p>
          <a:endParaRPr lang="en-US"/>
        </a:p>
      </dgm:t>
    </dgm:pt>
    <dgm:pt modelId="{79EEC0FB-2D25-4683-805E-881B7928F061}" type="pres">
      <dgm:prSet presAssocID="{42FF9B77-B7AF-4564-AABD-C6D865D380E6}" presName="parentText2" presStyleLbl="node1" presStyleIdx="1" presStyleCnt="3">
        <dgm:presLayoutVars>
          <dgm:chMax/>
          <dgm:chPref val="3"/>
          <dgm:bulletEnabled val="1"/>
        </dgm:presLayoutVars>
      </dgm:prSet>
      <dgm:spPr/>
      <dgm:t>
        <a:bodyPr/>
        <a:lstStyle/>
        <a:p>
          <a:endParaRPr lang="en-US"/>
        </a:p>
      </dgm:t>
    </dgm:pt>
    <dgm:pt modelId="{1C37FC29-8BE5-473E-86BB-8E807036D33C}" type="pres">
      <dgm:prSet presAssocID="{42FF9B77-B7AF-4564-AABD-C6D865D380E6}" presName="childText2" presStyleLbl="solidAlignAcc1" presStyleIdx="1" presStyleCnt="3">
        <dgm:presLayoutVars>
          <dgm:chMax val="0"/>
          <dgm:chPref val="0"/>
          <dgm:bulletEnabled val="1"/>
        </dgm:presLayoutVars>
      </dgm:prSet>
      <dgm:spPr/>
      <dgm:t>
        <a:bodyPr/>
        <a:lstStyle/>
        <a:p>
          <a:endParaRPr lang="en-US"/>
        </a:p>
      </dgm:t>
    </dgm:pt>
    <dgm:pt modelId="{B9D0CFA1-ACEF-4A52-B05C-785F161EBCDE}" type="pres">
      <dgm:prSet presAssocID="{708FE960-58C0-428A-A185-66426A430A2D}" presName="parentText3" presStyleLbl="node1" presStyleIdx="2" presStyleCnt="3">
        <dgm:presLayoutVars>
          <dgm:chMax/>
          <dgm:chPref val="3"/>
          <dgm:bulletEnabled val="1"/>
        </dgm:presLayoutVars>
      </dgm:prSet>
      <dgm:spPr/>
      <dgm:t>
        <a:bodyPr/>
        <a:lstStyle/>
        <a:p>
          <a:endParaRPr lang="en-US"/>
        </a:p>
      </dgm:t>
    </dgm:pt>
    <dgm:pt modelId="{332D380C-E10F-4444-8F9A-238EEE5557FB}" type="pres">
      <dgm:prSet presAssocID="{708FE960-58C0-428A-A185-66426A430A2D}" presName="childText3" presStyleLbl="solidAlignAcc1" presStyleIdx="2" presStyleCnt="3">
        <dgm:presLayoutVars>
          <dgm:chMax val="0"/>
          <dgm:chPref val="0"/>
          <dgm:bulletEnabled val="1"/>
        </dgm:presLayoutVars>
      </dgm:prSet>
      <dgm:spPr/>
      <dgm:t>
        <a:bodyPr/>
        <a:lstStyle/>
        <a:p>
          <a:endParaRPr lang="en-US"/>
        </a:p>
      </dgm:t>
    </dgm:pt>
  </dgm:ptLst>
  <dgm:cxnLst>
    <dgm:cxn modelId="{B0CDAEA6-8C35-441E-AA33-D499D51EAE2C}" srcId="{AF816A86-633C-484C-B3AE-EF394D5FD123}" destId="{11AFD908-05B5-4588-AE30-FE63D67D2425}" srcOrd="2" destOrd="0" parTransId="{A8005E0C-3722-44B9-854A-57F2CDB0E43E}" sibTransId="{7DECFE64-0CE9-4B91-9146-DF5D7F43CD4A}"/>
    <dgm:cxn modelId="{F825C719-7BBB-46C8-8468-AF83D6A795D1}" type="presOf" srcId="{0D7EC497-AB6B-4AE7-9886-0B87D1F6A883}" destId="{971A2D8F-A3D5-4673-A563-7DB3E7B80BE7}" srcOrd="0" destOrd="0" presId="urn:microsoft.com/office/officeart/2009/3/layout/IncreasingArrowsProcess"/>
    <dgm:cxn modelId="{42D24A85-406B-4B1D-9912-3A93D124CD91}" srcId="{42FF9B77-B7AF-4564-AABD-C6D865D380E6}" destId="{38E8C394-58B5-43A1-9180-BF8264AE7B38}" srcOrd="1" destOrd="0" parTransId="{A8E79788-EA7B-4CFB-8BD1-9A028A7356DE}" sibTransId="{EB233B7D-B16F-4F9A-A817-86612A6539FD}"/>
    <dgm:cxn modelId="{72D871E0-5E48-49D7-8BCF-A0588528E18D}" srcId="{42FF9B77-B7AF-4564-AABD-C6D865D380E6}" destId="{B817FB91-216A-4C56-8E6E-4ADFBF07ADAE}" srcOrd="0" destOrd="0" parTransId="{7442C318-EAD6-48F1-A0C3-B845C7C37CEB}" sibTransId="{2746011C-7D77-452E-807A-F7EA8B006435}"/>
    <dgm:cxn modelId="{A5B39445-7447-4A59-B3DA-BF78223873DD}" type="presOf" srcId="{62BFF9B2-3C60-465B-82B2-84233ED4220F}" destId="{F650EBA7-5277-4D19-8136-59C2F16F8D76}" srcOrd="0" destOrd="1" presId="urn:microsoft.com/office/officeart/2009/3/layout/IncreasingArrowsProcess"/>
    <dgm:cxn modelId="{25630592-10D1-422C-AB22-81E2E52EF54A}" type="presOf" srcId="{1C541FB9-89B3-48E9-8CBC-2312D688C81D}" destId="{1C37FC29-8BE5-473E-86BB-8E807036D33C}" srcOrd="0" destOrd="2" presId="urn:microsoft.com/office/officeart/2009/3/layout/IncreasingArrowsProcess"/>
    <dgm:cxn modelId="{87D94291-E7CD-4209-855E-C8F0B77ACD1C}" srcId="{AF816A86-633C-484C-B3AE-EF394D5FD123}" destId="{62BFF9B2-3C60-465B-82B2-84233ED4220F}" srcOrd="1" destOrd="0" parTransId="{BECC0783-93D3-40CC-956D-8E0BE8A47DCE}" sibTransId="{BFBC6BF1-D08C-485C-979A-A50932A97D28}"/>
    <dgm:cxn modelId="{827EDC0A-3363-4680-839D-10FD1EF56843}" srcId="{38E8C394-58B5-43A1-9180-BF8264AE7B38}" destId="{5D7EF14F-6C6D-43E9-AEB8-099610261721}" srcOrd="2" destOrd="0" parTransId="{4B3E212C-24FF-4E6C-A1A4-5E7473D80989}" sibTransId="{41947687-5A74-4B91-8898-5920BC5C6D6D}"/>
    <dgm:cxn modelId="{7E6ACD75-EEE6-45D8-8962-6A37905482F2}" type="presOf" srcId="{4184CE12-834D-41E8-A000-444D4E070696}" destId="{1C37FC29-8BE5-473E-86BB-8E807036D33C}" srcOrd="0" destOrd="3" presId="urn:microsoft.com/office/officeart/2009/3/layout/IncreasingArrowsProcess"/>
    <dgm:cxn modelId="{2E8F701C-7FD2-4BF4-950E-355D83727CA0}" type="presOf" srcId="{11AFD908-05B5-4588-AE30-FE63D67D2425}" destId="{F650EBA7-5277-4D19-8136-59C2F16F8D76}" srcOrd="0" destOrd="2" presId="urn:microsoft.com/office/officeart/2009/3/layout/IncreasingArrowsProcess"/>
    <dgm:cxn modelId="{A36CB224-8EB8-44D7-9758-36C08203B88C}" type="presOf" srcId="{DA80B996-B7C6-473A-9BB6-5CFD61256F96}" destId="{332D380C-E10F-4444-8F9A-238EEE5557FB}" srcOrd="0" destOrd="0" presId="urn:microsoft.com/office/officeart/2009/3/layout/IncreasingArrowsProcess"/>
    <dgm:cxn modelId="{F6A3DC4C-D728-4FEB-8F8C-911C06F2DD2B}" srcId="{38E8C394-58B5-43A1-9180-BF8264AE7B38}" destId="{1C541FB9-89B3-48E9-8CBC-2312D688C81D}" srcOrd="0" destOrd="0" parTransId="{F1AD2AA6-9508-4D6A-BDFE-92C0BEB4691B}" sibTransId="{99276CF1-44FD-4336-8E05-A9E9B51D9DE5}"/>
    <dgm:cxn modelId="{E3CDF88D-E6F7-4C71-9533-D71C61D10741}" type="presOf" srcId="{708FE960-58C0-428A-A185-66426A430A2D}" destId="{B9D0CFA1-ACEF-4A52-B05C-785F161EBCDE}" srcOrd="0" destOrd="0" presId="urn:microsoft.com/office/officeart/2009/3/layout/IncreasingArrowsProcess"/>
    <dgm:cxn modelId="{537CD66C-28B0-4651-A502-D9C803213A3F}" type="presOf" srcId="{38E8C394-58B5-43A1-9180-BF8264AE7B38}" destId="{1C37FC29-8BE5-473E-86BB-8E807036D33C}" srcOrd="0" destOrd="1" presId="urn:microsoft.com/office/officeart/2009/3/layout/IncreasingArrowsProcess"/>
    <dgm:cxn modelId="{29463090-1BA7-47B3-BF56-4D42A9FFB6ED}" srcId="{708FE960-58C0-428A-A185-66426A430A2D}" destId="{DA80B996-B7C6-473A-9BB6-5CFD61256F96}" srcOrd="0" destOrd="0" parTransId="{014C8D98-516E-4F58-B2D7-756A1E03857F}" sibTransId="{C7BC253C-97D6-4890-B165-616E9A09D824}"/>
    <dgm:cxn modelId="{B95E3F45-5BB4-41A0-ADCE-5684B1D13637}" srcId="{38E8C394-58B5-43A1-9180-BF8264AE7B38}" destId="{4184CE12-834D-41E8-A000-444D4E070696}" srcOrd="1" destOrd="0" parTransId="{749E419E-0B67-4E47-A187-A357B99E4BFA}" sibTransId="{9DEE9334-BF0D-4210-B675-2313158D8620}"/>
    <dgm:cxn modelId="{59781CA8-96DA-457F-A46F-AB44E46F1223}" srcId="{AF816A86-633C-484C-B3AE-EF394D5FD123}" destId="{EC92B357-2ABF-44C1-AE25-CDA7CDB9AD15}" srcOrd="0" destOrd="0" parTransId="{0D6C2591-42B5-460F-85E6-59B8D8019953}" sibTransId="{B4F04A36-F937-4591-AD72-E08E3E485C12}"/>
    <dgm:cxn modelId="{556A6C72-E390-4524-89EA-657C254B6F47}" type="presOf" srcId="{AF816A86-633C-484C-B3AE-EF394D5FD123}" destId="{E1120265-CF7F-4163-9CE2-F80992A92754}" srcOrd="0" destOrd="0" presId="urn:microsoft.com/office/officeart/2009/3/layout/IncreasingArrowsProcess"/>
    <dgm:cxn modelId="{9E948121-91C2-48CF-B15F-ABB6FB996F1D}" type="presOf" srcId="{5D7EF14F-6C6D-43E9-AEB8-099610261721}" destId="{1C37FC29-8BE5-473E-86BB-8E807036D33C}" srcOrd="0" destOrd="4" presId="urn:microsoft.com/office/officeart/2009/3/layout/IncreasingArrowsProcess"/>
    <dgm:cxn modelId="{421DBB66-5B2B-4F7C-85C2-5B929D908FF4}" srcId="{0D7EC497-AB6B-4AE7-9886-0B87D1F6A883}" destId="{708FE960-58C0-428A-A185-66426A430A2D}" srcOrd="2" destOrd="0" parTransId="{601F37DF-69FF-4B0C-86FE-DED70AF323DF}" sibTransId="{C6E6AA17-0BFD-4CB9-AA8E-F36263C56DB3}"/>
    <dgm:cxn modelId="{60B8345F-5AE4-4607-8720-A853FEDEF449}" srcId="{0D7EC497-AB6B-4AE7-9886-0B87D1F6A883}" destId="{42FF9B77-B7AF-4564-AABD-C6D865D380E6}" srcOrd="1" destOrd="0" parTransId="{04F3F926-6491-447D-BC19-88FC2318222B}" sibTransId="{EF7C940D-093E-4305-8D12-D86997A22136}"/>
    <dgm:cxn modelId="{0B94CFA0-7AA5-467A-8527-082D08DA2220}" type="presOf" srcId="{B817FB91-216A-4C56-8E6E-4ADFBF07ADAE}" destId="{1C37FC29-8BE5-473E-86BB-8E807036D33C}" srcOrd="0" destOrd="0" presId="urn:microsoft.com/office/officeart/2009/3/layout/IncreasingArrowsProcess"/>
    <dgm:cxn modelId="{AE322F22-E72F-42D3-B3F8-42AF79F6B4BA}" type="presOf" srcId="{EC92B357-2ABF-44C1-AE25-CDA7CDB9AD15}" destId="{F650EBA7-5277-4D19-8136-59C2F16F8D76}" srcOrd="0" destOrd="0" presId="urn:microsoft.com/office/officeart/2009/3/layout/IncreasingArrowsProcess"/>
    <dgm:cxn modelId="{DAFCBB35-17B1-427A-85AC-E1FCBF992C22}" type="presOf" srcId="{42FF9B77-B7AF-4564-AABD-C6D865D380E6}" destId="{79EEC0FB-2D25-4683-805E-881B7928F061}" srcOrd="0" destOrd="0" presId="urn:microsoft.com/office/officeart/2009/3/layout/IncreasingArrowsProcess"/>
    <dgm:cxn modelId="{D7B1A6CE-9794-4C62-8161-B7A6077A1B13}" srcId="{0D7EC497-AB6B-4AE7-9886-0B87D1F6A883}" destId="{AF816A86-633C-484C-B3AE-EF394D5FD123}" srcOrd="0" destOrd="0" parTransId="{6F7501B1-81CF-48CF-969C-E5A5BF0A3116}" sibTransId="{C29EE418-F0AE-45E3-BD2A-C11D06AC844A}"/>
    <dgm:cxn modelId="{FA48A801-3848-4E67-AA69-822119E58D16}" type="presParOf" srcId="{971A2D8F-A3D5-4673-A563-7DB3E7B80BE7}" destId="{E1120265-CF7F-4163-9CE2-F80992A92754}" srcOrd="0" destOrd="0" presId="urn:microsoft.com/office/officeart/2009/3/layout/IncreasingArrowsProcess"/>
    <dgm:cxn modelId="{1360DBEB-99E6-4D5A-9849-3816AE9CF195}" type="presParOf" srcId="{971A2D8F-A3D5-4673-A563-7DB3E7B80BE7}" destId="{F650EBA7-5277-4D19-8136-59C2F16F8D76}" srcOrd="1" destOrd="0" presId="urn:microsoft.com/office/officeart/2009/3/layout/IncreasingArrowsProcess"/>
    <dgm:cxn modelId="{C5E483CF-4379-4E1C-8B4B-DFF182D8B6A6}" type="presParOf" srcId="{971A2D8F-A3D5-4673-A563-7DB3E7B80BE7}" destId="{79EEC0FB-2D25-4683-805E-881B7928F061}" srcOrd="2" destOrd="0" presId="urn:microsoft.com/office/officeart/2009/3/layout/IncreasingArrowsProcess"/>
    <dgm:cxn modelId="{CBCCE8AA-0F49-4A14-B262-8817561EEAA0}" type="presParOf" srcId="{971A2D8F-A3D5-4673-A563-7DB3E7B80BE7}" destId="{1C37FC29-8BE5-473E-86BB-8E807036D33C}" srcOrd="3" destOrd="0" presId="urn:microsoft.com/office/officeart/2009/3/layout/IncreasingArrowsProcess"/>
    <dgm:cxn modelId="{C8C2CB4C-394D-4050-B28E-90091E606520}" type="presParOf" srcId="{971A2D8F-A3D5-4673-A563-7DB3E7B80BE7}" destId="{B9D0CFA1-ACEF-4A52-B05C-785F161EBCDE}" srcOrd="4" destOrd="0" presId="urn:microsoft.com/office/officeart/2009/3/layout/IncreasingArrowsProcess"/>
    <dgm:cxn modelId="{EAB9765F-EEED-4550-83C3-0E70676C65A6}" type="presParOf" srcId="{971A2D8F-A3D5-4673-A563-7DB3E7B80BE7}" destId="{332D380C-E10F-4444-8F9A-238EEE5557FB}"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BEAC5-57A0-4926-BFDE-2A9FB3766EEA}">
      <dsp:nvSpPr>
        <dsp:cNvPr id="0" name=""/>
        <dsp:cNvSpPr/>
      </dsp:nvSpPr>
      <dsp:spPr>
        <a:xfrm>
          <a:off x="0" y="540109"/>
          <a:ext cx="5333999" cy="1593899"/>
        </a:xfrm>
        <a:prstGeom prst="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3978" tIns="458216" rIns="413978" bIns="156464"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latin typeface="Gill Sans MT" pitchFamily="34" charset="0"/>
            </a:rPr>
            <a:t>Advancing the productivity frontier</a:t>
          </a:r>
          <a:endParaRPr lang="en-US" sz="2200" kern="1200" dirty="0">
            <a:latin typeface="Gill Sans MT" pitchFamily="34" charset="0"/>
          </a:endParaRPr>
        </a:p>
        <a:p>
          <a:pPr marL="228600" lvl="1" indent="-228600" algn="l" defTabSz="977900" rtl="0">
            <a:lnSpc>
              <a:spcPct val="90000"/>
            </a:lnSpc>
            <a:spcBef>
              <a:spcPct val="0"/>
            </a:spcBef>
            <a:spcAft>
              <a:spcPct val="15000"/>
            </a:spcAft>
            <a:buChar char="••"/>
          </a:pPr>
          <a:r>
            <a:rPr lang="en-US" sz="2200" kern="1200" dirty="0" smtClean="0">
              <a:latin typeface="Gill Sans MT" pitchFamily="34" charset="0"/>
            </a:rPr>
            <a:t>Transforming key production systems</a:t>
          </a:r>
          <a:endParaRPr lang="en-US" sz="2200" kern="1200" dirty="0">
            <a:latin typeface="Gill Sans MT" pitchFamily="34" charset="0"/>
          </a:endParaRPr>
        </a:p>
        <a:p>
          <a:pPr marL="228600" lvl="1" indent="-228600" algn="l" defTabSz="977900" rtl="0">
            <a:lnSpc>
              <a:spcPct val="90000"/>
            </a:lnSpc>
            <a:spcBef>
              <a:spcPct val="0"/>
            </a:spcBef>
            <a:spcAft>
              <a:spcPct val="15000"/>
            </a:spcAft>
            <a:buChar char="••"/>
          </a:pPr>
          <a:r>
            <a:rPr lang="en-US" sz="2200" kern="1200" dirty="0" smtClean="0">
              <a:latin typeface="Gill Sans MT" pitchFamily="34" charset="0"/>
            </a:rPr>
            <a:t>Improving nutrition and food safety</a:t>
          </a:r>
          <a:endParaRPr lang="en-US" sz="2200" kern="1200" dirty="0">
            <a:latin typeface="Gill Sans MT" pitchFamily="34" charset="0"/>
          </a:endParaRPr>
        </a:p>
      </dsp:txBody>
      <dsp:txXfrm>
        <a:off x="0" y="540109"/>
        <a:ext cx="5333999" cy="1593899"/>
      </dsp:txXfrm>
    </dsp:sp>
    <dsp:sp modelId="{302BFC03-A130-4E1F-AFAC-CE8140CDA4C8}">
      <dsp:nvSpPr>
        <dsp:cNvPr id="0" name=""/>
        <dsp:cNvSpPr/>
      </dsp:nvSpPr>
      <dsp:spPr>
        <a:xfrm>
          <a:off x="266700" y="215389"/>
          <a:ext cx="3733800"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lvl="0" algn="l" defTabSz="977900" rtl="0">
            <a:lnSpc>
              <a:spcPct val="90000"/>
            </a:lnSpc>
            <a:spcBef>
              <a:spcPct val="0"/>
            </a:spcBef>
            <a:spcAft>
              <a:spcPct val="35000"/>
            </a:spcAft>
          </a:pPr>
          <a:r>
            <a:rPr lang="en-US" sz="2200" kern="1200" dirty="0" smtClean="0">
              <a:latin typeface="Gill Sans MT" pitchFamily="34" charset="0"/>
            </a:rPr>
            <a:t>Three research themes: </a:t>
          </a:r>
          <a:endParaRPr lang="en-US" sz="2200" kern="1200" dirty="0">
            <a:latin typeface="Gill Sans MT" pitchFamily="34" charset="0"/>
          </a:endParaRPr>
        </a:p>
      </dsp:txBody>
      <dsp:txXfrm>
        <a:off x="298403" y="247092"/>
        <a:ext cx="3670394" cy="586034"/>
      </dsp:txXfrm>
    </dsp:sp>
    <dsp:sp modelId="{E0F67AD0-56EB-46C1-B2F6-C4866DB8FE7B}">
      <dsp:nvSpPr>
        <dsp:cNvPr id="0" name=""/>
        <dsp:cNvSpPr/>
      </dsp:nvSpPr>
      <dsp:spPr>
        <a:xfrm>
          <a:off x="0" y="2577529"/>
          <a:ext cx="5333999" cy="2564099"/>
        </a:xfrm>
        <a:prstGeom prst="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3978" tIns="458216" rIns="413978" bIns="156464"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latin typeface="Gill Sans MT" pitchFamily="34" charset="0"/>
            </a:rPr>
            <a:t>Indo-</a:t>
          </a:r>
          <a:r>
            <a:rPr lang="en-US" sz="2200" kern="1200" dirty="0" err="1" smtClean="0">
              <a:latin typeface="Gill Sans MT" pitchFamily="34" charset="0"/>
            </a:rPr>
            <a:t>gangetic</a:t>
          </a:r>
          <a:r>
            <a:rPr lang="en-US" sz="2200" kern="1200" dirty="0" smtClean="0">
              <a:latin typeface="Gill Sans MT" pitchFamily="34" charset="0"/>
            </a:rPr>
            <a:t> plains in South Asia</a:t>
          </a:r>
          <a:endParaRPr lang="en-US" sz="2200" kern="1200" dirty="0">
            <a:latin typeface="Gill Sans MT" pitchFamily="34" charset="0"/>
          </a:endParaRPr>
        </a:p>
        <a:p>
          <a:pPr marL="228600" lvl="1" indent="-228600" algn="l" defTabSz="977900" rtl="0">
            <a:lnSpc>
              <a:spcPct val="90000"/>
            </a:lnSpc>
            <a:spcBef>
              <a:spcPct val="0"/>
            </a:spcBef>
            <a:spcAft>
              <a:spcPct val="15000"/>
            </a:spcAft>
            <a:buChar char="••"/>
          </a:pPr>
          <a:r>
            <a:rPr lang="en-US" sz="2200" kern="1200" dirty="0" err="1" smtClean="0">
              <a:latin typeface="Gill Sans MT" pitchFamily="34" charset="0"/>
            </a:rPr>
            <a:t>Sudano-sahelien</a:t>
          </a:r>
          <a:r>
            <a:rPr lang="en-US" sz="2200" kern="1200" dirty="0" smtClean="0">
              <a:latin typeface="Gill Sans MT" pitchFamily="34" charset="0"/>
            </a:rPr>
            <a:t> systems in West Africa</a:t>
          </a:r>
          <a:endParaRPr lang="en-US" sz="2200" kern="1200" dirty="0">
            <a:latin typeface="Gill Sans MT" pitchFamily="34" charset="0"/>
          </a:endParaRPr>
        </a:p>
        <a:p>
          <a:pPr marL="228600" lvl="1" indent="-228600" algn="l" defTabSz="977900" rtl="0">
            <a:lnSpc>
              <a:spcPct val="90000"/>
            </a:lnSpc>
            <a:spcBef>
              <a:spcPct val="0"/>
            </a:spcBef>
            <a:spcAft>
              <a:spcPct val="15000"/>
            </a:spcAft>
            <a:buChar char="••"/>
          </a:pPr>
          <a:r>
            <a:rPr lang="en-US" sz="2200" kern="1200" dirty="0" smtClean="0">
              <a:latin typeface="Gill Sans MT" pitchFamily="34" charset="0"/>
            </a:rPr>
            <a:t>Maize-mixed systems in East and Southern Africa</a:t>
          </a:r>
          <a:endParaRPr lang="en-US" sz="2200" kern="1200" dirty="0">
            <a:latin typeface="Gill Sans MT" pitchFamily="34" charset="0"/>
          </a:endParaRPr>
        </a:p>
        <a:p>
          <a:pPr marL="228600" lvl="1" indent="-228600" algn="l" defTabSz="977900" rtl="0">
            <a:lnSpc>
              <a:spcPct val="90000"/>
            </a:lnSpc>
            <a:spcBef>
              <a:spcPct val="0"/>
            </a:spcBef>
            <a:spcAft>
              <a:spcPct val="15000"/>
            </a:spcAft>
            <a:buChar char="••"/>
          </a:pPr>
          <a:r>
            <a:rPr lang="en-US" sz="2200" kern="1200" dirty="0" smtClean="0">
              <a:latin typeface="Gill Sans MT" pitchFamily="34" charset="0"/>
            </a:rPr>
            <a:t>Ethiopian highlands</a:t>
          </a:r>
          <a:endParaRPr lang="en-US" sz="2200" kern="1200" dirty="0">
            <a:latin typeface="Gill Sans MT" pitchFamily="34" charset="0"/>
          </a:endParaRPr>
        </a:p>
      </dsp:txBody>
      <dsp:txXfrm>
        <a:off x="0" y="2577529"/>
        <a:ext cx="5333999" cy="2564099"/>
      </dsp:txXfrm>
    </dsp:sp>
    <dsp:sp modelId="{BE5E51FD-690A-40AE-ADEC-217B10924A6E}">
      <dsp:nvSpPr>
        <dsp:cNvPr id="0" name=""/>
        <dsp:cNvSpPr/>
      </dsp:nvSpPr>
      <dsp:spPr>
        <a:xfrm>
          <a:off x="266700" y="2252809"/>
          <a:ext cx="3733800"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lvl="0" algn="l" defTabSz="977900" rtl="0">
            <a:lnSpc>
              <a:spcPct val="90000"/>
            </a:lnSpc>
            <a:spcBef>
              <a:spcPct val="0"/>
            </a:spcBef>
            <a:spcAft>
              <a:spcPct val="35000"/>
            </a:spcAft>
          </a:pPr>
          <a:r>
            <a:rPr lang="en-US" sz="2200" kern="1200" dirty="0" smtClean="0">
              <a:latin typeface="Gill Sans MT" pitchFamily="34" charset="0"/>
            </a:rPr>
            <a:t>Anchored by key geographies: </a:t>
          </a:r>
          <a:endParaRPr lang="en-US" sz="2200" kern="1200" dirty="0">
            <a:latin typeface="Gill Sans MT" pitchFamily="34" charset="0"/>
          </a:endParaRPr>
        </a:p>
      </dsp:txBody>
      <dsp:txXfrm>
        <a:off x="298403" y="2284512"/>
        <a:ext cx="3670394"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55B57-8879-4031-9295-D8839FF039DA}">
      <dsp:nvSpPr>
        <dsp:cNvPr id="0" name=""/>
        <dsp:cNvSpPr/>
      </dsp:nvSpPr>
      <dsp:spPr>
        <a:xfrm>
          <a:off x="21" y="0"/>
          <a:ext cx="6679756" cy="1604062"/>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ts val="600"/>
            </a:spcAft>
          </a:pPr>
          <a:r>
            <a:rPr lang="en-US" sz="1800" b="1" u="sng" kern="1200" dirty="0" smtClean="0">
              <a:solidFill>
                <a:schemeClr val="bg1"/>
              </a:solidFill>
            </a:rPr>
            <a:t>Longer-term Research  - Major Themes</a:t>
          </a:r>
        </a:p>
        <a:p>
          <a:pPr lvl="0" algn="l" defTabSz="800100">
            <a:lnSpc>
              <a:spcPct val="90000"/>
            </a:lnSpc>
            <a:spcBef>
              <a:spcPct val="0"/>
            </a:spcBef>
            <a:spcAft>
              <a:spcPts val="600"/>
            </a:spcAft>
          </a:pPr>
          <a:r>
            <a:rPr lang="en-US" sz="1800" kern="1200" dirty="0" smtClean="0">
              <a:solidFill>
                <a:schemeClr val="bg1"/>
              </a:solidFill>
              <a:latin typeface="+mn-lt"/>
            </a:rPr>
            <a:t>1.  Heat and drought tolerant, climate adapted cereals</a:t>
          </a:r>
        </a:p>
        <a:p>
          <a:pPr lvl="0" algn="l" defTabSz="800100">
            <a:lnSpc>
              <a:spcPct val="90000"/>
            </a:lnSpc>
            <a:spcBef>
              <a:spcPct val="0"/>
            </a:spcBef>
            <a:spcAft>
              <a:spcPts val="600"/>
            </a:spcAft>
          </a:pPr>
          <a:r>
            <a:rPr lang="en-US" sz="1800" kern="1200" dirty="0" smtClean="0">
              <a:solidFill>
                <a:schemeClr val="bg1"/>
              </a:solidFill>
              <a:latin typeface="+mn-lt"/>
              <a:cs typeface="Times New Roman"/>
            </a:rPr>
            <a:t>2.  Advanced technology solutions for</a:t>
          </a:r>
          <a:r>
            <a:rPr lang="en-US" sz="1800" kern="1200" dirty="0" smtClean="0">
              <a:solidFill>
                <a:schemeClr val="bg1"/>
              </a:solidFill>
              <a:latin typeface="+mn-lt"/>
            </a:rPr>
            <a:t> animal and plant diseases </a:t>
          </a:r>
        </a:p>
        <a:p>
          <a:pPr lvl="0" algn="l" defTabSz="800100">
            <a:lnSpc>
              <a:spcPct val="90000"/>
            </a:lnSpc>
            <a:spcBef>
              <a:spcPct val="0"/>
            </a:spcBef>
            <a:spcAft>
              <a:spcPts val="600"/>
            </a:spcAft>
          </a:pPr>
          <a:r>
            <a:rPr lang="en-US" sz="1800" kern="1200" dirty="0" smtClean="0">
              <a:solidFill>
                <a:schemeClr val="bg1"/>
              </a:solidFill>
              <a:latin typeface="+mn-lt"/>
            </a:rPr>
            <a:t>3.  Legume productivity for improved nutrition and incomes</a:t>
          </a:r>
          <a:endParaRPr lang="en-US" sz="1800" kern="1200" dirty="0">
            <a:solidFill>
              <a:schemeClr val="bg1"/>
            </a:solidFill>
            <a:latin typeface="+mn-lt"/>
          </a:endParaRPr>
        </a:p>
      </dsp:txBody>
      <dsp:txXfrm>
        <a:off x="47002" y="46981"/>
        <a:ext cx="6585794" cy="1510100"/>
      </dsp:txXfrm>
    </dsp:sp>
    <dsp:sp modelId="{337BE035-39C0-4E0E-B65A-4F2C5453BD9F}">
      <dsp:nvSpPr>
        <dsp:cNvPr id="0" name=""/>
        <dsp:cNvSpPr/>
      </dsp:nvSpPr>
      <dsp:spPr>
        <a:xfrm>
          <a:off x="226" y="1495312"/>
          <a:ext cx="6666716" cy="1496387"/>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ts val="400"/>
            </a:spcAft>
          </a:pPr>
          <a:r>
            <a:rPr lang="en-US" sz="1600" b="1" u="sng" kern="1200" dirty="0" smtClean="0"/>
            <a:t>Application of Advanced Research for Productivity and Resilience</a:t>
          </a:r>
        </a:p>
        <a:p>
          <a:pPr lvl="0" algn="l" defTabSz="711200">
            <a:lnSpc>
              <a:spcPct val="90000"/>
            </a:lnSpc>
            <a:spcBef>
              <a:spcPct val="0"/>
            </a:spcBef>
            <a:spcAft>
              <a:spcPts val="400"/>
            </a:spcAft>
          </a:pPr>
          <a:r>
            <a:rPr lang="en-US" sz="1600" kern="1200" dirty="0" smtClean="0"/>
            <a:t>- Policy, social science and nutrition research (e.g. utilization of food)</a:t>
          </a:r>
        </a:p>
        <a:p>
          <a:pPr lvl="0" algn="l" defTabSz="711200">
            <a:lnSpc>
              <a:spcPct val="90000"/>
            </a:lnSpc>
            <a:spcBef>
              <a:spcPct val="0"/>
            </a:spcBef>
            <a:spcAft>
              <a:spcPts val="400"/>
            </a:spcAft>
          </a:pPr>
          <a:r>
            <a:rPr lang="en-US" sz="1600" kern="1200" dirty="0" smtClean="0"/>
            <a:t>- Increased availability and access to high quality foods for improved diets (animal sourced food, horticulture, </a:t>
          </a:r>
          <a:r>
            <a:rPr lang="en-US" sz="1600" kern="1200" dirty="0" err="1" smtClean="0"/>
            <a:t>aflatoxin</a:t>
          </a:r>
          <a:r>
            <a:rPr lang="en-US" sz="1600" kern="1200" dirty="0" smtClean="0"/>
            <a:t> control)</a:t>
          </a:r>
          <a:endParaRPr lang="en-US" sz="1600" kern="1200" dirty="0"/>
        </a:p>
      </dsp:txBody>
      <dsp:txXfrm>
        <a:off x="44054" y="1539140"/>
        <a:ext cx="6579060" cy="1408731"/>
      </dsp:txXfrm>
    </dsp:sp>
    <dsp:sp modelId="{EAACFE20-EC12-46AB-82D9-4C7500569C45}">
      <dsp:nvSpPr>
        <dsp:cNvPr id="0" name=""/>
        <dsp:cNvSpPr/>
      </dsp:nvSpPr>
      <dsp:spPr>
        <a:xfrm>
          <a:off x="20079" y="3616502"/>
          <a:ext cx="1605161" cy="1536729"/>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1" kern="1200" dirty="0" smtClean="0"/>
        </a:p>
        <a:p>
          <a:pPr lvl="0" algn="ctr" defTabSz="711200">
            <a:lnSpc>
              <a:spcPct val="90000"/>
            </a:lnSpc>
            <a:spcBef>
              <a:spcPct val="0"/>
            </a:spcBef>
            <a:spcAft>
              <a:spcPct val="35000"/>
            </a:spcAft>
          </a:pPr>
          <a:r>
            <a:rPr lang="en-US" sz="1600" b="1" kern="1200" dirty="0" smtClean="0">
              <a:solidFill>
                <a:srgbClr val="3366FF"/>
              </a:solidFill>
            </a:rPr>
            <a:t>South Asia Indo-</a:t>
          </a:r>
          <a:r>
            <a:rPr lang="en-US" sz="1600" b="1" kern="1200" dirty="0" err="1" smtClean="0">
              <a:solidFill>
                <a:srgbClr val="3366FF"/>
              </a:solidFill>
            </a:rPr>
            <a:t>Gangetic</a:t>
          </a:r>
          <a:r>
            <a:rPr lang="en-US" sz="1600" b="1" kern="1200" dirty="0" smtClean="0">
              <a:solidFill>
                <a:srgbClr val="3366FF"/>
              </a:solidFill>
            </a:rPr>
            <a:t> Plains</a:t>
          </a:r>
          <a:endParaRPr lang="en-US" sz="1600" b="1" kern="1200" dirty="0">
            <a:solidFill>
              <a:srgbClr val="3366FF"/>
            </a:solidFill>
          </a:endParaRPr>
        </a:p>
      </dsp:txBody>
      <dsp:txXfrm>
        <a:off x="65088" y="3661511"/>
        <a:ext cx="1515143" cy="1446711"/>
      </dsp:txXfrm>
    </dsp:sp>
    <dsp:sp modelId="{F5643525-5259-478B-8E6C-B36DB4A7D14D}">
      <dsp:nvSpPr>
        <dsp:cNvPr id="0" name=""/>
        <dsp:cNvSpPr/>
      </dsp:nvSpPr>
      <dsp:spPr>
        <a:xfrm>
          <a:off x="16051" y="5039876"/>
          <a:ext cx="1605161" cy="397901"/>
        </a:xfrm>
        <a:prstGeom prst="roundRect">
          <a:avLst>
            <a:gd name="adj" fmla="val 10000"/>
          </a:avLst>
        </a:prstGeom>
        <a:solidFill>
          <a:srgbClr val="2355A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Bangladesh</a:t>
          </a:r>
          <a:endParaRPr lang="en-US" sz="1600" b="1" kern="1200" dirty="0"/>
        </a:p>
      </dsp:txBody>
      <dsp:txXfrm>
        <a:off x="27705" y="5051530"/>
        <a:ext cx="1581853" cy="374593"/>
      </dsp:txXfrm>
    </dsp:sp>
    <dsp:sp modelId="{7ED47DF0-B6AE-4CCC-B247-40E0CAC58CE6}">
      <dsp:nvSpPr>
        <dsp:cNvPr id="0" name=""/>
        <dsp:cNvSpPr/>
      </dsp:nvSpPr>
      <dsp:spPr>
        <a:xfrm>
          <a:off x="1692658" y="3616502"/>
          <a:ext cx="1605161" cy="1554830"/>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1" kern="1200" dirty="0" smtClean="0"/>
        </a:p>
        <a:p>
          <a:pPr lvl="0" algn="ctr" defTabSz="711200">
            <a:lnSpc>
              <a:spcPct val="90000"/>
            </a:lnSpc>
            <a:spcBef>
              <a:spcPct val="0"/>
            </a:spcBef>
            <a:spcAft>
              <a:spcPct val="35000"/>
            </a:spcAft>
          </a:pPr>
          <a:r>
            <a:rPr lang="en-US" sz="1600" b="1" kern="1200" dirty="0" smtClean="0">
              <a:solidFill>
                <a:srgbClr val="3366FF"/>
              </a:solidFill>
            </a:rPr>
            <a:t>Maize-mixed </a:t>
          </a:r>
          <a:br>
            <a:rPr lang="en-US" sz="1600" b="1" kern="1200" dirty="0" smtClean="0">
              <a:solidFill>
                <a:srgbClr val="3366FF"/>
              </a:solidFill>
            </a:rPr>
          </a:br>
          <a:r>
            <a:rPr lang="en-US" sz="1600" b="1" kern="1200" dirty="0" smtClean="0">
              <a:solidFill>
                <a:srgbClr val="3366FF"/>
              </a:solidFill>
            </a:rPr>
            <a:t>East &amp; Southern Africa</a:t>
          </a:r>
          <a:endParaRPr lang="en-US" sz="1600" b="1" kern="1200" dirty="0">
            <a:solidFill>
              <a:srgbClr val="3366FF"/>
            </a:solidFill>
          </a:endParaRPr>
        </a:p>
      </dsp:txBody>
      <dsp:txXfrm>
        <a:off x="1738197" y="3662041"/>
        <a:ext cx="1514083" cy="1463752"/>
      </dsp:txXfrm>
    </dsp:sp>
    <dsp:sp modelId="{B14E44FD-48F5-412D-A2AB-61DD89EC0BA0}">
      <dsp:nvSpPr>
        <dsp:cNvPr id="0" name=""/>
        <dsp:cNvSpPr/>
      </dsp:nvSpPr>
      <dsp:spPr>
        <a:xfrm>
          <a:off x="1688629" y="5032833"/>
          <a:ext cx="1605161" cy="397901"/>
        </a:xfrm>
        <a:prstGeom prst="roundRect">
          <a:avLst>
            <a:gd name="adj" fmla="val 10000"/>
          </a:avLst>
        </a:prstGeom>
        <a:solidFill>
          <a:srgbClr val="2355A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Tanzania</a:t>
          </a:r>
          <a:endParaRPr lang="en-US" sz="1600" b="1" kern="1200" dirty="0"/>
        </a:p>
      </dsp:txBody>
      <dsp:txXfrm>
        <a:off x="1700283" y="5044487"/>
        <a:ext cx="1581853" cy="374593"/>
      </dsp:txXfrm>
    </dsp:sp>
    <dsp:sp modelId="{F1AA6E3F-16E3-4F13-A5FA-88CD6E2F8584}">
      <dsp:nvSpPr>
        <dsp:cNvPr id="0" name=""/>
        <dsp:cNvSpPr/>
      </dsp:nvSpPr>
      <dsp:spPr>
        <a:xfrm>
          <a:off x="3377596" y="3616502"/>
          <a:ext cx="1605161" cy="1620227"/>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1" kern="1200" dirty="0" smtClean="0"/>
        </a:p>
        <a:p>
          <a:pPr lvl="0" algn="ctr" defTabSz="711200">
            <a:lnSpc>
              <a:spcPct val="90000"/>
            </a:lnSpc>
            <a:spcBef>
              <a:spcPct val="0"/>
            </a:spcBef>
            <a:spcAft>
              <a:spcPct val="35000"/>
            </a:spcAft>
          </a:pPr>
          <a:r>
            <a:rPr lang="en-US" sz="1600" b="1" kern="1200" dirty="0" err="1" smtClean="0">
              <a:solidFill>
                <a:srgbClr val="3366FF"/>
              </a:solidFill>
            </a:rPr>
            <a:t>Sudano-Sahelian</a:t>
          </a:r>
          <a:r>
            <a:rPr lang="en-US" sz="1600" b="1" kern="1200" dirty="0" smtClean="0">
              <a:solidFill>
                <a:srgbClr val="3366FF"/>
              </a:solidFill>
            </a:rPr>
            <a:t> West Africa</a:t>
          </a:r>
          <a:endParaRPr lang="en-US" sz="1600" b="1" kern="1200" dirty="0">
            <a:solidFill>
              <a:srgbClr val="3366FF"/>
            </a:solidFill>
          </a:endParaRPr>
        </a:p>
      </dsp:txBody>
      <dsp:txXfrm>
        <a:off x="3424610" y="3663516"/>
        <a:ext cx="1511133" cy="1526199"/>
      </dsp:txXfrm>
    </dsp:sp>
    <dsp:sp modelId="{C06A560F-65BC-427C-B1E1-6F7C6ED9A5B1}">
      <dsp:nvSpPr>
        <dsp:cNvPr id="0" name=""/>
        <dsp:cNvSpPr/>
      </dsp:nvSpPr>
      <dsp:spPr>
        <a:xfrm>
          <a:off x="3374322" y="5004319"/>
          <a:ext cx="1605161" cy="397901"/>
        </a:xfrm>
        <a:prstGeom prst="roundRect">
          <a:avLst>
            <a:gd name="adj" fmla="val 10000"/>
          </a:avLst>
        </a:prstGeom>
        <a:solidFill>
          <a:srgbClr val="2355A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Ghana</a:t>
          </a:r>
          <a:endParaRPr lang="en-US" sz="1600" b="1" kern="1200" dirty="0"/>
        </a:p>
      </dsp:txBody>
      <dsp:txXfrm>
        <a:off x="3385976" y="5015973"/>
        <a:ext cx="1581853" cy="374593"/>
      </dsp:txXfrm>
    </dsp:sp>
    <dsp:sp modelId="{53F460EC-6B6C-4A19-8BB5-5E6B45B3D36B}">
      <dsp:nvSpPr>
        <dsp:cNvPr id="0" name=""/>
        <dsp:cNvSpPr/>
      </dsp:nvSpPr>
      <dsp:spPr>
        <a:xfrm>
          <a:off x="5051186" y="3616502"/>
          <a:ext cx="1605161" cy="1582771"/>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1" kern="1200" dirty="0" smtClean="0"/>
        </a:p>
        <a:p>
          <a:pPr lvl="0" algn="ctr" defTabSz="711200">
            <a:lnSpc>
              <a:spcPct val="90000"/>
            </a:lnSpc>
            <a:spcBef>
              <a:spcPct val="0"/>
            </a:spcBef>
            <a:spcAft>
              <a:spcPct val="35000"/>
            </a:spcAft>
          </a:pPr>
          <a:r>
            <a:rPr lang="en-US" sz="1600" b="1" kern="1200" dirty="0" smtClean="0">
              <a:solidFill>
                <a:srgbClr val="3366FF"/>
              </a:solidFill>
            </a:rPr>
            <a:t>Ethiopian Highlands</a:t>
          </a:r>
          <a:endParaRPr lang="en-US" sz="1600" b="1" kern="1200" dirty="0">
            <a:solidFill>
              <a:srgbClr val="3366FF"/>
            </a:solidFill>
          </a:endParaRPr>
        </a:p>
      </dsp:txBody>
      <dsp:txXfrm>
        <a:off x="5097544" y="3662860"/>
        <a:ext cx="1512445" cy="1490055"/>
      </dsp:txXfrm>
    </dsp:sp>
    <dsp:sp modelId="{2F47FF9B-3D2F-4453-ADCD-5F1D137EA3B9}">
      <dsp:nvSpPr>
        <dsp:cNvPr id="0" name=""/>
        <dsp:cNvSpPr/>
      </dsp:nvSpPr>
      <dsp:spPr>
        <a:xfrm>
          <a:off x="5048810" y="5015448"/>
          <a:ext cx="1605161" cy="397901"/>
        </a:xfrm>
        <a:prstGeom prst="roundRect">
          <a:avLst>
            <a:gd name="adj" fmla="val 10000"/>
          </a:avLst>
        </a:prstGeom>
        <a:solidFill>
          <a:srgbClr val="2355A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Ethiopia</a:t>
          </a:r>
          <a:endParaRPr lang="en-US" sz="1600" b="1" kern="1200" dirty="0"/>
        </a:p>
      </dsp:txBody>
      <dsp:txXfrm>
        <a:off x="5060464" y="5027102"/>
        <a:ext cx="1581853" cy="3745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20265-CF7F-4163-9CE2-F80992A92754}">
      <dsp:nvSpPr>
        <dsp:cNvPr id="0" name=""/>
        <dsp:cNvSpPr/>
      </dsp:nvSpPr>
      <dsp:spPr>
        <a:xfrm>
          <a:off x="180983" y="8848"/>
          <a:ext cx="7867633" cy="1145827"/>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1900" numCol="1" spcCol="1270" anchor="ctr" anchorCtr="0">
          <a:noAutofit/>
        </a:bodyPr>
        <a:lstStyle/>
        <a:p>
          <a:pPr lvl="0" algn="l" defTabSz="977900">
            <a:lnSpc>
              <a:spcPct val="90000"/>
            </a:lnSpc>
            <a:spcBef>
              <a:spcPct val="0"/>
            </a:spcBef>
            <a:spcAft>
              <a:spcPct val="35000"/>
            </a:spcAft>
          </a:pPr>
          <a:r>
            <a:rPr lang="en-US" sz="2200" kern="1200" dirty="0" smtClean="0"/>
            <a:t>On-farm productivity research</a:t>
          </a:r>
          <a:endParaRPr lang="en-US" sz="2200" kern="1200" dirty="0"/>
        </a:p>
      </dsp:txBody>
      <dsp:txXfrm>
        <a:off x="180983" y="295305"/>
        <a:ext cx="7581176" cy="572913"/>
      </dsp:txXfrm>
    </dsp:sp>
    <dsp:sp modelId="{F650EBA7-5277-4D19-8136-59C2F16F8D76}">
      <dsp:nvSpPr>
        <dsp:cNvPr id="0" name=""/>
        <dsp:cNvSpPr/>
      </dsp:nvSpPr>
      <dsp:spPr>
        <a:xfrm>
          <a:off x="180983" y="892446"/>
          <a:ext cx="2423231" cy="220728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Breeding</a:t>
          </a:r>
        </a:p>
        <a:p>
          <a:pPr lvl="0" algn="l" defTabSz="755650">
            <a:lnSpc>
              <a:spcPct val="90000"/>
            </a:lnSpc>
            <a:spcBef>
              <a:spcPct val="0"/>
            </a:spcBef>
            <a:spcAft>
              <a:spcPct val="35000"/>
            </a:spcAft>
          </a:pPr>
          <a:r>
            <a:rPr lang="en-US" sz="1700" kern="1200" dirty="0" smtClean="0"/>
            <a:t>Agronomy</a:t>
          </a:r>
        </a:p>
        <a:p>
          <a:pPr lvl="0" algn="l" defTabSz="755650">
            <a:lnSpc>
              <a:spcPct val="90000"/>
            </a:lnSpc>
            <a:spcBef>
              <a:spcPct val="0"/>
            </a:spcBef>
            <a:spcAft>
              <a:spcPct val="35000"/>
            </a:spcAft>
          </a:pPr>
          <a:r>
            <a:rPr lang="en-US" sz="1700" kern="1200" dirty="0" smtClean="0"/>
            <a:t>Crop Protection/bio-control</a:t>
          </a:r>
        </a:p>
        <a:p>
          <a:pPr lvl="0" algn="l" defTabSz="755650">
            <a:lnSpc>
              <a:spcPct val="90000"/>
            </a:lnSpc>
            <a:spcBef>
              <a:spcPct val="0"/>
            </a:spcBef>
            <a:spcAft>
              <a:spcPct val="35000"/>
            </a:spcAft>
          </a:pPr>
          <a:r>
            <a:rPr lang="en-US" sz="1700" kern="1200" dirty="0" smtClean="0"/>
            <a:t>Technology adoption research</a:t>
          </a:r>
        </a:p>
        <a:p>
          <a:pPr lvl="0" algn="l" defTabSz="755650">
            <a:lnSpc>
              <a:spcPct val="90000"/>
            </a:lnSpc>
            <a:spcBef>
              <a:spcPct val="0"/>
            </a:spcBef>
            <a:spcAft>
              <a:spcPct val="35000"/>
            </a:spcAft>
          </a:pPr>
          <a:endParaRPr lang="en-US" sz="1700" kern="1200" dirty="0" smtClean="0"/>
        </a:p>
      </dsp:txBody>
      <dsp:txXfrm>
        <a:off x="180983" y="892446"/>
        <a:ext cx="2423231" cy="2207285"/>
      </dsp:txXfrm>
    </dsp:sp>
    <dsp:sp modelId="{79EEC0FB-2D25-4683-805E-881B7928F061}">
      <dsp:nvSpPr>
        <dsp:cNvPr id="0" name=""/>
        <dsp:cNvSpPr/>
      </dsp:nvSpPr>
      <dsp:spPr>
        <a:xfrm>
          <a:off x="2604214" y="390791"/>
          <a:ext cx="5444402" cy="1145827"/>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1900" numCol="1" spcCol="1270" anchor="ctr" anchorCtr="0">
          <a:noAutofit/>
        </a:bodyPr>
        <a:lstStyle/>
        <a:p>
          <a:pPr lvl="0" algn="l" defTabSz="977900">
            <a:lnSpc>
              <a:spcPct val="90000"/>
            </a:lnSpc>
            <a:spcBef>
              <a:spcPct val="0"/>
            </a:spcBef>
            <a:spcAft>
              <a:spcPct val="35000"/>
            </a:spcAft>
          </a:pPr>
          <a:r>
            <a:rPr lang="en-US" sz="2200" kern="1200" dirty="0" smtClean="0"/>
            <a:t>Postharvest handling/Marketing research</a:t>
          </a:r>
          <a:endParaRPr lang="en-US" sz="2200" kern="1200" dirty="0"/>
        </a:p>
      </dsp:txBody>
      <dsp:txXfrm>
        <a:off x="2604214" y="677248"/>
        <a:ext cx="5157945" cy="572913"/>
      </dsp:txXfrm>
    </dsp:sp>
    <dsp:sp modelId="{1C37FC29-8BE5-473E-86BB-8E807036D33C}">
      <dsp:nvSpPr>
        <dsp:cNvPr id="0" name=""/>
        <dsp:cNvSpPr/>
      </dsp:nvSpPr>
      <dsp:spPr>
        <a:xfrm>
          <a:off x="2604214" y="1274389"/>
          <a:ext cx="2423231" cy="220728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Storage/drying technologies &amp; strategies</a:t>
          </a:r>
          <a:endParaRPr lang="en-US" sz="1700" kern="1200" dirty="0"/>
        </a:p>
        <a:p>
          <a:pPr lvl="0" algn="l" defTabSz="755650">
            <a:lnSpc>
              <a:spcPct val="90000"/>
            </a:lnSpc>
            <a:spcBef>
              <a:spcPct val="0"/>
            </a:spcBef>
            <a:spcAft>
              <a:spcPct val="35000"/>
            </a:spcAft>
          </a:pPr>
          <a:r>
            <a:rPr lang="en-US" sz="1700" kern="1200" dirty="0" smtClean="0"/>
            <a:t>Economics of:</a:t>
          </a:r>
          <a:endParaRPr lang="en-US" sz="1700" kern="1200" dirty="0"/>
        </a:p>
        <a:p>
          <a:pPr marL="114300" lvl="1" indent="-114300" algn="l" defTabSz="577850">
            <a:lnSpc>
              <a:spcPct val="90000"/>
            </a:lnSpc>
            <a:spcBef>
              <a:spcPct val="0"/>
            </a:spcBef>
            <a:spcAft>
              <a:spcPct val="15000"/>
            </a:spcAft>
            <a:buChar char="••"/>
          </a:pPr>
          <a:r>
            <a:rPr lang="en-US" sz="1300" kern="1200" dirty="0" smtClean="0"/>
            <a:t>Harvest practices</a:t>
          </a:r>
          <a:endParaRPr lang="en-US" sz="1300" kern="1200" dirty="0"/>
        </a:p>
        <a:p>
          <a:pPr marL="114300" lvl="1" indent="-114300" algn="l" defTabSz="577850">
            <a:lnSpc>
              <a:spcPct val="90000"/>
            </a:lnSpc>
            <a:spcBef>
              <a:spcPct val="0"/>
            </a:spcBef>
            <a:spcAft>
              <a:spcPct val="15000"/>
            </a:spcAft>
            <a:buChar char="••"/>
          </a:pPr>
          <a:r>
            <a:rPr lang="en-US" sz="1300" kern="1200" dirty="0" smtClean="0"/>
            <a:t>Storage</a:t>
          </a:r>
          <a:endParaRPr lang="en-US" sz="1300" kern="1200" dirty="0"/>
        </a:p>
        <a:p>
          <a:pPr marL="114300" lvl="1" indent="-114300" algn="l" defTabSz="577850">
            <a:lnSpc>
              <a:spcPct val="90000"/>
            </a:lnSpc>
            <a:spcBef>
              <a:spcPct val="0"/>
            </a:spcBef>
            <a:spcAft>
              <a:spcPct val="15000"/>
            </a:spcAft>
            <a:buChar char="••"/>
          </a:pPr>
          <a:r>
            <a:rPr lang="en-US" sz="1300" kern="1200" dirty="0" smtClean="0"/>
            <a:t>End-user market opportunities/quality requirements</a:t>
          </a:r>
          <a:endParaRPr lang="en-US" sz="1300" kern="1200" dirty="0"/>
        </a:p>
      </dsp:txBody>
      <dsp:txXfrm>
        <a:off x="2604214" y="1274389"/>
        <a:ext cx="2423231" cy="2207285"/>
      </dsp:txXfrm>
    </dsp:sp>
    <dsp:sp modelId="{B9D0CFA1-ACEF-4A52-B05C-785F161EBCDE}">
      <dsp:nvSpPr>
        <dsp:cNvPr id="0" name=""/>
        <dsp:cNvSpPr/>
      </dsp:nvSpPr>
      <dsp:spPr>
        <a:xfrm>
          <a:off x="5027445" y="772733"/>
          <a:ext cx="3021171" cy="1145827"/>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1900" numCol="1" spcCol="1270" anchor="ctr" anchorCtr="0">
          <a:noAutofit/>
        </a:bodyPr>
        <a:lstStyle/>
        <a:p>
          <a:pPr lvl="0" algn="l" defTabSz="977900">
            <a:lnSpc>
              <a:spcPct val="90000"/>
            </a:lnSpc>
            <a:spcBef>
              <a:spcPct val="0"/>
            </a:spcBef>
            <a:spcAft>
              <a:spcPct val="35000"/>
            </a:spcAft>
          </a:pPr>
          <a:r>
            <a:rPr lang="en-US" sz="2200" kern="1200" dirty="0" smtClean="0"/>
            <a:t>Utilization research</a:t>
          </a:r>
          <a:endParaRPr lang="en-US" sz="2200" kern="1200" dirty="0"/>
        </a:p>
      </dsp:txBody>
      <dsp:txXfrm>
        <a:off x="5027445" y="1059190"/>
        <a:ext cx="2734714" cy="572913"/>
      </dsp:txXfrm>
    </dsp:sp>
    <dsp:sp modelId="{332D380C-E10F-4444-8F9A-238EEE5557FB}">
      <dsp:nvSpPr>
        <dsp:cNvPr id="0" name=""/>
        <dsp:cNvSpPr/>
      </dsp:nvSpPr>
      <dsp:spPr>
        <a:xfrm>
          <a:off x="5027445" y="1656331"/>
          <a:ext cx="2423231" cy="217498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Developing new </a:t>
          </a:r>
          <a:r>
            <a:rPr lang="en-US" sz="1700" kern="1200" dirty="0" err="1" smtClean="0"/>
            <a:t>mycotoxin</a:t>
          </a:r>
          <a:r>
            <a:rPr lang="en-US" sz="1700" kern="1200" dirty="0" smtClean="0"/>
            <a:t> reduction/elimination techniques during processing</a:t>
          </a:r>
        </a:p>
        <a:p>
          <a:pPr lvl="0" algn="l" defTabSz="755650">
            <a:lnSpc>
              <a:spcPct val="90000"/>
            </a:lnSpc>
            <a:spcBef>
              <a:spcPct val="0"/>
            </a:spcBef>
            <a:spcAft>
              <a:spcPct val="35000"/>
            </a:spcAft>
          </a:pPr>
          <a:r>
            <a:rPr lang="en-US" sz="1700" kern="1200" dirty="0" smtClean="0"/>
            <a:t>Alternative value chains for contaminated material</a:t>
          </a:r>
        </a:p>
      </dsp:txBody>
      <dsp:txXfrm>
        <a:off x="5027445" y="1656331"/>
        <a:ext cx="2423231" cy="217498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EB7246-298A-409C-8170-DF34137D83C2}" type="datetimeFigureOut">
              <a:rPr lang="en-US" smtClean="0"/>
              <a:t>2/28/2013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D8DAA8-196F-40DF-A433-57B6003DCF6E}" type="slidenum">
              <a:rPr lang="en-US" smtClean="0"/>
              <a:t>‹#›</a:t>
            </a:fld>
            <a:endParaRPr lang="en-US"/>
          </a:p>
        </p:txBody>
      </p:sp>
    </p:spTree>
    <p:extLst>
      <p:ext uri="{BB962C8B-B14F-4D97-AF65-F5344CB8AC3E}">
        <p14:creationId xmlns:p14="http://schemas.microsoft.com/office/powerpoint/2010/main" val="2812295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3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Address plant health</a:t>
            </a:r>
          </a:p>
          <a:p>
            <a:r>
              <a:rPr lang="en-US" smtClean="0"/>
              <a:t>Build food safety into the productivity research agenda</a:t>
            </a:r>
          </a:p>
          <a:p>
            <a:r>
              <a:rPr lang="en-US" smtClean="0"/>
              <a:t>Field-ready diagnostics is an area - </a:t>
            </a:r>
          </a:p>
        </p:txBody>
      </p:sp>
      <p:sp>
        <p:nvSpPr>
          <p:cNvPr id="493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EA964D0-1497-4794-88D5-B3A03877DE55}" type="slidenum">
              <a:rPr lang="en-US">
                <a:solidFill>
                  <a:srgbClr val="000000"/>
                </a:solidFill>
              </a:rPr>
              <a:pPr eaLnBrk="1" hangingPunct="1"/>
              <a:t>1</a:t>
            </a:fld>
            <a:endParaRPr 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dirty="0" smtClean="0"/>
              <a:t>Both biophysical and social science research are required to understand the potential for technology adoption – to ensure solutions are realistic and viable in the local/national context</a:t>
            </a:r>
          </a:p>
          <a:p>
            <a:pPr>
              <a:defRPr/>
            </a:pPr>
            <a:r>
              <a:rPr lang="en-US" dirty="0" smtClean="0"/>
              <a:t>From input markets/policies to on-farm technology adoption issues. </a:t>
            </a:r>
          </a:p>
          <a:p>
            <a:pPr>
              <a:defRPr/>
            </a:pPr>
            <a:r>
              <a:rPr lang="en-US" dirty="0" smtClean="0"/>
              <a:t>Research along the value chain is critical to ensure technology adoption</a:t>
            </a:r>
          </a:p>
          <a:p>
            <a:pPr>
              <a:defRPr/>
            </a:pPr>
            <a:r>
              <a:rPr lang="en-US" dirty="0" smtClean="0"/>
              <a:t>All researchers must consider upstream and downstream research/outputs/context simultaneously to improve the utility of technology and knowledge developed</a:t>
            </a:r>
          </a:p>
          <a:p>
            <a:pPr>
              <a:defRPr/>
            </a:pPr>
            <a:endParaRPr lang="en-US" dirty="0" smtClean="0"/>
          </a:p>
          <a:p>
            <a:pPr>
              <a:defRPr/>
            </a:pPr>
            <a:r>
              <a:rPr lang="en-US" dirty="0" smtClean="0"/>
              <a:t>On-farm productivity research includes:</a:t>
            </a:r>
          </a:p>
          <a:p>
            <a:pPr>
              <a:defRPr/>
            </a:pPr>
            <a:r>
              <a:rPr lang="en-US" dirty="0" smtClean="0"/>
              <a:t>Social sciences research to understand technology adoption issues</a:t>
            </a:r>
          </a:p>
          <a:p>
            <a:pPr>
              <a:defRPr/>
            </a:pPr>
            <a:r>
              <a:rPr lang="en-US" dirty="0" smtClean="0"/>
              <a:t>Labor, general resource allocation considerations IN CONCERT with technology development in breeding, agronomy and crop protection</a:t>
            </a:r>
          </a:p>
          <a:p>
            <a:pPr>
              <a:defRPr/>
            </a:pPr>
            <a:endParaRPr lang="en-US" dirty="0" smtClean="0"/>
          </a:p>
          <a:p>
            <a:pPr>
              <a:defRPr/>
            </a:pPr>
            <a:r>
              <a:rPr lang="en-US" dirty="0" smtClean="0"/>
              <a:t>Marketing research requires understanding of the economics of:</a:t>
            </a:r>
          </a:p>
          <a:p>
            <a:pPr>
              <a:defRPr/>
            </a:pPr>
            <a:r>
              <a:rPr lang="en-US" dirty="0" smtClean="0"/>
              <a:t>Harvest practices (e.g. labor availability, tarps/equipment, other requirements)</a:t>
            </a:r>
          </a:p>
          <a:p>
            <a:pPr>
              <a:defRPr/>
            </a:pPr>
            <a:r>
              <a:rPr lang="en-US" dirty="0" smtClean="0"/>
              <a:t>Storage capacity: communal </a:t>
            </a:r>
            <a:r>
              <a:rPr lang="en-US" dirty="0" err="1" smtClean="0"/>
              <a:t>vs</a:t>
            </a:r>
            <a:r>
              <a:rPr lang="en-US" dirty="0" smtClean="0"/>
              <a:t> on-farm, duration of storage needs relative to market opportunities</a:t>
            </a:r>
          </a:p>
          <a:p>
            <a:pPr>
              <a:defRPr/>
            </a:pPr>
            <a:r>
              <a:rPr lang="en-US" dirty="0" smtClean="0"/>
              <a:t>End-user market opportunities – linked with utilization research to connect potential market opportunities with processing capacity</a:t>
            </a:r>
          </a:p>
          <a:p>
            <a:pPr>
              <a:defRPr/>
            </a:pPr>
            <a:endParaRPr lang="en-US" dirty="0" smtClean="0"/>
          </a:p>
          <a:p>
            <a:pPr>
              <a:defRPr/>
            </a:pPr>
            <a:r>
              <a:rPr lang="en-US" dirty="0" smtClean="0"/>
              <a:t>Utilization:</a:t>
            </a:r>
          </a:p>
          <a:p>
            <a:pPr>
              <a:defRPr/>
            </a:pPr>
            <a:r>
              <a:rPr lang="en-US" dirty="0" smtClean="0"/>
              <a:t>Development of new products or processes can help increase market demand</a:t>
            </a:r>
          </a:p>
          <a:p>
            <a:pPr>
              <a:defRPr/>
            </a:pPr>
            <a:r>
              <a:rPr lang="en-US" dirty="0" smtClean="0"/>
              <a:t>Addressing nutrition goals with food technology and recipe formulation = AVRDC working with recipe development for African indigenous vegetables  </a:t>
            </a:r>
          </a:p>
          <a:p>
            <a:pPr>
              <a:defRPr/>
            </a:pPr>
            <a:r>
              <a:rPr lang="en-US" dirty="0" err="1" smtClean="0"/>
              <a:t>Hort</a:t>
            </a:r>
            <a:r>
              <a:rPr lang="en-US" dirty="0" smtClean="0"/>
              <a:t> CRSP – sweet potato complementary food recipes in Uganda to increase utilization.</a:t>
            </a:r>
          </a:p>
          <a:p>
            <a:pPr>
              <a:defRPr/>
            </a:pPr>
            <a:endParaRPr lang="en-US" dirty="0"/>
          </a:p>
        </p:txBody>
      </p:sp>
      <p:sp>
        <p:nvSpPr>
          <p:cNvPr id="502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69EF1D8-6061-405A-AE67-604DA6F6498F}" type="slidenum">
              <a:rPr lang="en-US">
                <a:solidFill>
                  <a:srgbClr val="000000"/>
                </a:solidFill>
              </a:rPr>
              <a:pPr eaLnBrk="1" hangingPunct="1"/>
              <a:t>11</a:t>
            </a:fld>
            <a:endParaRPr 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dirty="0" smtClean="0">
                <a:ea typeface="MS PGothic" pitchFamily="34" charset="-128"/>
              </a:rPr>
              <a:t>Research includes:</a:t>
            </a:r>
          </a:p>
          <a:p>
            <a:pPr>
              <a:defRPr/>
            </a:pPr>
            <a:r>
              <a:rPr lang="en-US" dirty="0" smtClean="0">
                <a:ea typeface="MS PGothic" pitchFamily="34" charset="-128"/>
              </a:rPr>
              <a:t>Genomics/breeding resistant varieties, </a:t>
            </a:r>
            <a:r>
              <a:rPr lang="en-US" dirty="0" err="1" smtClean="0">
                <a:ea typeface="MS PGothic" pitchFamily="34" charset="-128"/>
              </a:rPr>
              <a:t>RNAi</a:t>
            </a:r>
            <a:r>
              <a:rPr lang="en-US" dirty="0" smtClean="0">
                <a:ea typeface="MS PGothic" pitchFamily="34" charset="-128"/>
              </a:rPr>
              <a:t> technology, Field Diagnostics</a:t>
            </a:r>
          </a:p>
          <a:p>
            <a:pPr>
              <a:defRPr/>
            </a:pPr>
            <a:r>
              <a:rPr lang="en-US" dirty="0" smtClean="0">
                <a:ea typeface="MS PGothic" pitchFamily="34" charset="-128"/>
              </a:rPr>
              <a:t>Technology adoption research</a:t>
            </a:r>
          </a:p>
          <a:p>
            <a:pPr>
              <a:defRPr/>
            </a:pPr>
            <a:r>
              <a:rPr lang="en-US" dirty="0" smtClean="0">
                <a:ea typeface="MS PGothic" pitchFamily="34" charset="-128"/>
              </a:rPr>
              <a:t>Objectives: taking technology to scale – what are scalable solutions to this challenge?</a:t>
            </a:r>
          </a:p>
          <a:p>
            <a:pPr>
              <a:defRPr/>
            </a:pPr>
            <a:endParaRPr lang="en-US" dirty="0" smtClean="0">
              <a:ea typeface="MS PGothic" pitchFamily="34" charset="-128"/>
            </a:endParaRPr>
          </a:p>
          <a:p>
            <a:pPr>
              <a:defRPr/>
            </a:pPr>
            <a:endParaRPr lang="en-US" dirty="0" smtClean="0">
              <a:ea typeface="MS PGothic" pitchFamily="34" charset="-128"/>
            </a:endParaRPr>
          </a:p>
        </p:txBody>
      </p:sp>
      <p:sp>
        <p:nvSpPr>
          <p:cNvPr id="503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8E6B844-A243-4E17-B8D8-D6C1E9A638E1}" type="slidenum">
              <a:rPr lang="en-US">
                <a:solidFill>
                  <a:srgbClr val="000000"/>
                </a:solidFill>
              </a:rPr>
              <a:pPr eaLnBrk="1" hangingPunct="1"/>
              <a:t>12</a:t>
            </a:fld>
            <a:endParaRPr 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4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GP3 Team at University of Georgia</a:t>
            </a:r>
          </a:p>
          <a:p>
            <a:r>
              <a:rPr lang="en-US" smtClean="0"/>
              <a:t>Dry roast at 140 degrees Celcius for 25 minutes</a:t>
            </a:r>
          </a:p>
          <a:p>
            <a:r>
              <a:rPr lang="en-US" smtClean="0"/>
              <a:t>Cool</a:t>
            </a:r>
          </a:p>
          <a:p>
            <a:r>
              <a:rPr lang="en-US" smtClean="0"/>
              <a:t>Deskin the peanuts</a:t>
            </a:r>
          </a:p>
          <a:p>
            <a:r>
              <a:rPr lang="en-US" smtClean="0"/>
              <a:t>Manually, identify discolored/dark peanuts– aflatoxin levels of the discarded peanuts up to 16,000 ppb !!!</a:t>
            </a:r>
          </a:p>
          <a:p>
            <a:r>
              <a:rPr lang="en-US" smtClean="0"/>
              <a:t>Anyone can do this – no matter the size/scale of processing</a:t>
            </a:r>
          </a:p>
          <a:p>
            <a:r>
              <a:rPr lang="en-US" smtClean="0"/>
              <a:t>The Philippine company ultimately increased sales so much, they purchased an automated sorter to distinguish between dark and light peanuts – and no longer had to do this with manual sorting. </a:t>
            </a:r>
          </a:p>
          <a:p>
            <a:endParaRPr lang="en-US" smtClean="0"/>
          </a:p>
          <a:p>
            <a:endParaRPr lang="en-US" smtClean="0"/>
          </a:p>
        </p:txBody>
      </p:sp>
      <p:sp>
        <p:nvSpPr>
          <p:cNvPr id="504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68E78F9-1CCA-4206-BF95-93590845F5AF}" type="slidenum">
              <a:rPr lang="en-US">
                <a:solidFill>
                  <a:srgbClr val="000000"/>
                </a:solidFill>
              </a:rPr>
              <a:pPr eaLnBrk="1" hangingPunct="1"/>
              <a:t>15</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4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High Food Prices:  Poor households in the developing world spend 60-80 percent of their incomes on food</a:t>
            </a:r>
          </a:p>
        </p:txBody>
      </p:sp>
      <p:sp>
        <p:nvSpPr>
          <p:cNvPr id="494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38398A2-25F4-44F9-B995-3743DDB43915}" type="slidenum">
              <a:rPr lang="en-US">
                <a:solidFill>
                  <a:srgbClr val="000000"/>
                </a:solidFill>
              </a:rPr>
              <a:pPr eaLnBrk="1" hangingPunct="1"/>
              <a:t>2</a:t>
            </a:fld>
            <a:endParaRPr 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5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High Food Prices:  Poor households in the developing world spend 60-80 percent of their incomes on food</a:t>
            </a:r>
          </a:p>
          <a:p>
            <a:endParaRPr lang="en-US" smtClean="0"/>
          </a:p>
        </p:txBody>
      </p:sp>
      <p:sp>
        <p:nvSpPr>
          <p:cNvPr id="495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7B9F9C7-C668-41ED-B874-5DD87CF1DC0E}" type="slidenum">
              <a:rPr lang="en-US">
                <a:solidFill>
                  <a:srgbClr val="000000"/>
                </a:solidFill>
                <a:latin typeface="Calibri" pitchFamily="34" charset="0"/>
                <a:cs typeface="Arial" pitchFamily="34" charset="0"/>
              </a:rPr>
              <a:pPr eaLnBrk="1" hangingPunct="1"/>
              <a:t>3</a:t>
            </a:fld>
            <a:endParaRPr lang="en-US">
              <a:solidFill>
                <a:srgbClr val="000000"/>
              </a:solidFill>
              <a:latin typeface="Calibri"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6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OUR Response: FTF – links to value chain work at Mission level</a:t>
            </a:r>
          </a:p>
          <a:p>
            <a:r>
              <a:rPr lang="en-US" smtClean="0"/>
              <a:t>Recognition of AR4D as integral component</a:t>
            </a:r>
          </a:p>
        </p:txBody>
      </p:sp>
      <p:sp>
        <p:nvSpPr>
          <p:cNvPr id="496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EEAEEBB-1B66-40BE-94E7-50BAA6756B55}" type="slidenum">
              <a:rPr lang="en-US">
                <a:solidFill>
                  <a:srgbClr val="000000"/>
                </a:solidFill>
              </a:rPr>
              <a:pPr eaLnBrk="1" hangingPunct="1"/>
              <a:t>4</a:t>
            </a:fld>
            <a:endParaRPr 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7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Times" pitchFamily="18" charset="0"/>
              </a:rPr>
              <a:t>This process led to the identification of the overarching goal – sustainably intensifying production in key agro-ecologies.</a:t>
            </a:r>
          </a:p>
          <a:p>
            <a:r>
              <a:rPr lang="en-US" smtClean="0">
                <a:latin typeface="Times" pitchFamily="18" charset="0"/>
              </a:rPr>
              <a:t>Strategy relies on integrating component technologies – leading to Advancing the Productivity Frontier</a:t>
            </a:r>
          </a:p>
        </p:txBody>
      </p:sp>
      <p:sp>
        <p:nvSpPr>
          <p:cNvPr id="497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0AAC9BA-3D5B-4B47-82A6-D9FA506C473B}" type="slidenum">
              <a:rPr lang="en-US">
                <a:solidFill>
                  <a:srgbClr val="000000"/>
                </a:solidFill>
                <a:latin typeface="Times" pitchFamily="18" charset="0"/>
                <a:ea typeface="MS PGothic" pitchFamily="34" charset="-128"/>
              </a:rPr>
              <a:pPr eaLnBrk="1" hangingPunct="1"/>
              <a:t>5</a:t>
            </a:fld>
            <a:endParaRPr lang="en-US">
              <a:solidFill>
                <a:srgbClr val="000000"/>
              </a:solidFill>
              <a:latin typeface="Times" pitchFamily="18" charset="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8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NOTE MIDDLE SECTION – Aflatoxin and nutrition are key themes in there.</a:t>
            </a:r>
          </a:p>
        </p:txBody>
      </p:sp>
      <p:sp>
        <p:nvSpPr>
          <p:cNvPr id="498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D16BEC9-642F-44FD-973F-2434120708AC}" type="slidenum">
              <a:rPr lang="en-US">
                <a:solidFill>
                  <a:srgbClr val="000000"/>
                </a:solidFill>
                <a:latin typeface="Calibri" pitchFamily="34" charset="0"/>
                <a:cs typeface="Arial" pitchFamily="34" charset="0"/>
              </a:rPr>
              <a:pPr eaLnBrk="1" hangingPunct="1"/>
              <a:t>6</a:t>
            </a:fld>
            <a:endParaRPr lang="en-US">
              <a:solidFill>
                <a:srgbClr val="000000"/>
              </a:solidFill>
              <a:latin typeface="Calibri"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solidFill>
                  <a:schemeClr val="tx2">
                    <a:lumMod val="75000"/>
                  </a:schemeClr>
                </a:solidFill>
                <a:latin typeface="Gill Sans MT" pitchFamily="34" charset="0"/>
                <a:cs typeface="Arial" charset="0"/>
              </a:rPr>
              <a:t>The FSIC supports seven interlinked research and capacity programs aimed at sustainably transforming agricultural production systems, ensuring access to nutritious and safe foods, creating enabling and supportive policies and addressing the emerging challenges of climate change and natural resource scarcity.</a:t>
            </a:r>
          </a:p>
          <a:p>
            <a:pPr>
              <a:defRPr/>
            </a:pPr>
            <a:endParaRPr lang="en-US" dirty="0"/>
          </a:p>
        </p:txBody>
      </p:sp>
      <p:sp>
        <p:nvSpPr>
          <p:cNvPr id="499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AB5E944-8AD7-4F88-A623-F83A98175A62}" type="slidenum">
              <a:rPr lang="en-US">
                <a:solidFill>
                  <a:srgbClr val="000000"/>
                </a:solidFill>
                <a:latin typeface="Calibri" pitchFamily="34" charset="0"/>
                <a:cs typeface="Arial" pitchFamily="34" charset="0"/>
              </a:rPr>
              <a:pPr eaLnBrk="1" hangingPunct="1"/>
              <a:t>8</a:t>
            </a:fld>
            <a:endParaRPr lang="en-US">
              <a:solidFill>
                <a:srgbClr val="000000"/>
              </a:solidFill>
              <a:latin typeface="Calibri"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0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b" hangingPunct="1"/>
            <a:r>
              <a:rPr lang="en-US" smtClean="0"/>
              <a:t>Private sector collaborations – biotech approaches to food safety (mycotoxin control) and reduced pesticide use</a:t>
            </a:r>
          </a:p>
          <a:p>
            <a:r>
              <a:rPr lang="en-US" smtClean="0">
                <a:cs typeface="Arial" pitchFamily="34" charset="0"/>
              </a:rPr>
              <a:t>Additional investments through NBCRI-USDA/ARS breeding for aflatoxin resistance in maize, etc.</a:t>
            </a:r>
          </a:p>
          <a:p>
            <a:r>
              <a:rPr lang="en-US" smtClean="0">
                <a:cs typeface="Arial" pitchFamily="34" charset="0"/>
              </a:rPr>
              <a:t>Nutrition Innovation Lab – Uganda: examining relationships between aflatoxin in food supply, exposure in children and mothers, and outcomes of stunting</a:t>
            </a:r>
          </a:p>
          <a:p>
            <a:endParaRPr lang="en-US" smtClean="0">
              <a:cs typeface="Arial" pitchFamily="34" charset="0"/>
            </a:endParaRPr>
          </a:p>
          <a:p>
            <a:endParaRPr lang="en-US" smtClean="0">
              <a:cs typeface="Arial" pitchFamily="34" charset="0"/>
            </a:endParaRPr>
          </a:p>
        </p:txBody>
      </p:sp>
      <p:sp>
        <p:nvSpPr>
          <p:cNvPr id="500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7A3AE3B-3096-4C39-AE55-03AD90D717FF}" type="slidenum">
              <a:rPr lang="en-US">
                <a:solidFill>
                  <a:srgbClr val="000000"/>
                </a:solidFill>
                <a:latin typeface="Calibri" pitchFamily="34" charset="0"/>
                <a:cs typeface="Arial" pitchFamily="34" charset="0"/>
              </a:rPr>
              <a:pPr eaLnBrk="1" hangingPunct="1"/>
              <a:t>9</a:t>
            </a:fld>
            <a:endParaRPr lang="en-US">
              <a:solidFill>
                <a:srgbClr val="000000"/>
              </a:solidFill>
              <a:latin typeface="Calibri"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Challenges of known solutions to aflatoxin reduction:</a:t>
            </a:r>
          </a:p>
          <a:p>
            <a:r>
              <a:rPr lang="en-US" smtClean="0"/>
              <a:t>Leave grain in field to dry down before harvest – concerns of theft</a:t>
            </a:r>
          </a:p>
          <a:p>
            <a:r>
              <a:rPr lang="en-US" smtClean="0"/>
              <a:t>Poor regulatory enforcement</a:t>
            </a:r>
          </a:p>
          <a:p>
            <a:r>
              <a:rPr lang="en-US" smtClean="0"/>
              <a:t>No price premium in the market </a:t>
            </a:r>
          </a:p>
          <a:p>
            <a:r>
              <a:rPr lang="en-US" smtClean="0"/>
              <a:t>Difficulty distinguishing contaminated materials from clean</a:t>
            </a:r>
          </a:p>
          <a:p>
            <a:endParaRPr lang="en-US" smtClean="0"/>
          </a:p>
        </p:txBody>
      </p:sp>
      <p:sp>
        <p:nvSpPr>
          <p:cNvPr id="501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BB79EA9-E89F-4671-8C4A-6EBE17F43814}" type="slidenum">
              <a:rPr lang="en-US">
                <a:solidFill>
                  <a:srgbClr val="000000"/>
                </a:solidFill>
              </a:rPr>
              <a:pPr eaLnBrk="1" hangingPunct="1"/>
              <a:t>10</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745E9A5-B324-46B8-AA29-AB674B4E32AD}" type="datetimeFigureOut">
              <a:rPr lang="en-US"/>
              <a:pPr>
                <a:defRPr/>
              </a:pPr>
              <a:t>2/28/2013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335ADD0-8740-41AE-A0E4-163BA1B4525A}" type="slidenum">
              <a:rPr lang="en-US"/>
              <a:pPr>
                <a:defRPr/>
              </a:pPr>
              <a:t>‹#›</a:t>
            </a:fld>
            <a:endParaRPr lang="en-US"/>
          </a:p>
        </p:txBody>
      </p:sp>
    </p:spTree>
    <p:extLst>
      <p:ext uri="{BB962C8B-B14F-4D97-AF65-F5344CB8AC3E}">
        <p14:creationId xmlns:p14="http://schemas.microsoft.com/office/powerpoint/2010/main" val="381078455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B16A1D6-80D2-4042-A2D7-09EA63A47276}" type="datetimeFigureOut">
              <a:rPr lang="en-US"/>
              <a:pPr>
                <a:defRPr/>
              </a:pPr>
              <a:t>2/28/2013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0DE11FC-184B-4DC5-9758-F7802B68D6A6}" type="slidenum">
              <a:rPr lang="en-US"/>
              <a:pPr>
                <a:defRPr/>
              </a:pPr>
              <a:t>‹#›</a:t>
            </a:fld>
            <a:endParaRPr lang="en-US"/>
          </a:p>
        </p:txBody>
      </p:sp>
    </p:spTree>
    <p:extLst>
      <p:ext uri="{BB962C8B-B14F-4D97-AF65-F5344CB8AC3E}">
        <p14:creationId xmlns:p14="http://schemas.microsoft.com/office/powerpoint/2010/main" val="3674323028"/>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DCE2E2A-178D-47B9-8334-43EA5B031F16}" type="datetimeFigureOut">
              <a:rPr lang="en-US"/>
              <a:pPr>
                <a:defRPr/>
              </a:pPr>
              <a:t>2/28/2013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068BC6D-3F3C-4392-857E-467B02C95265}" type="slidenum">
              <a:rPr lang="en-US"/>
              <a:pPr>
                <a:defRPr/>
              </a:pPr>
              <a:t>‹#›</a:t>
            </a:fld>
            <a:endParaRPr lang="en-US"/>
          </a:p>
        </p:txBody>
      </p:sp>
    </p:spTree>
    <p:extLst>
      <p:ext uri="{BB962C8B-B14F-4D97-AF65-F5344CB8AC3E}">
        <p14:creationId xmlns:p14="http://schemas.microsoft.com/office/powerpoint/2010/main" val="78265971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79EC730-C8F7-4FCF-949C-7DB126A798F1}" type="datetimeFigureOut">
              <a:rPr lang="en-US"/>
              <a:pPr>
                <a:defRPr/>
              </a:pPr>
              <a:t>2/28/2013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4A22966-6858-458D-99D2-90D12BC4EFED}" type="slidenum">
              <a:rPr lang="en-US"/>
              <a:pPr>
                <a:defRPr/>
              </a:pPr>
              <a:t>‹#›</a:t>
            </a:fld>
            <a:endParaRPr lang="en-US"/>
          </a:p>
        </p:txBody>
      </p:sp>
    </p:spTree>
    <p:extLst>
      <p:ext uri="{BB962C8B-B14F-4D97-AF65-F5344CB8AC3E}">
        <p14:creationId xmlns:p14="http://schemas.microsoft.com/office/powerpoint/2010/main" val="111934068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E499B32-F672-4287-A437-0D9407040CFF}" type="datetimeFigureOut">
              <a:rPr lang="en-US"/>
              <a:pPr>
                <a:defRPr/>
              </a:pPr>
              <a:t>2/28/2013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C119A216-2798-4D12-A091-7B734CB77D31}" type="slidenum">
              <a:rPr lang="en-US"/>
              <a:pPr>
                <a:defRPr/>
              </a:pPr>
              <a:t>‹#›</a:t>
            </a:fld>
            <a:endParaRPr lang="en-US"/>
          </a:p>
        </p:txBody>
      </p:sp>
    </p:spTree>
    <p:extLst>
      <p:ext uri="{BB962C8B-B14F-4D97-AF65-F5344CB8AC3E}">
        <p14:creationId xmlns:p14="http://schemas.microsoft.com/office/powerpoint/2010/main" val="47358818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50640009-7B34-4C11-9E53-013E44A1E771}" type="datetimeFigureOut">
              <a:rPr lang="en-US"/>
              <a:pPr>
                <a:defRPr/>
              </a:pPr>
              <a:t>2/28/2013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CEB5ED1D-E58F-46A4-9488-3822E7E9ED0C}" type="slidenum">
              <a:rPr lang="en-US"/>
              <a:pPr>
                <a:defRPr/>
              </a:pPr>
              <a:t>‹#›</a:t>
            </a:fld>
            <a:endParaRPr lang="en-US"/>
          </a:p>
        </p:txBody>
      </p:sp>
    </p:spTree>
    <p:extLst>
      <p:ext uri="{BB962C8B-B14F-4D97-AF65-F5344CB8AC3E}">
        <p14:creationId xmlns:p14="http://schemas.microsoft.com/office/powerpoint/2010/main" val="2864496444"/>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937C137-B34E-47AF-919B-014D6B23FF9A}" type="datetimeFigureOut">
              <a:rPr lang="en-US"/>
              <a:pPr>
                <a:defRPr/>
              </a:pPr>
              <a:t>2/28/2013</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70DBA2C-3AAD-4F33-858E-6787A9F143F0}" type="slidenum">
              <a:rPr lang="en-US"/>
              <a:pPr>
                <a:defRPr/>
              </a:pPr>
              <a:t>‹#›</a:t>
            </a:fld>
            <a:endParaRPr lang="en-US"/>
          </a:p>
        </p:txBody>
      </p:sp>
    </p:spTree>
    <p:extLst>
      <p:ext uri="{BB962C8B-B14F-4D97-AF65-F5344CB8AC3E}">
        <p14:creationId xmlns:p14="http://schemas.microsoft.com/office/powerpoint/2010/main" val="393844407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8FC630A4-AB0D-47DE-BD24-84CFE5FE13D9}" type="datetimeFigureOut">
              <a:rPr lang="en-US"/>
              <a:pPr>
                <a:defRPr/>
              </a:pPr>
              <a:t>2/28/2013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9EDB83EE-1FC3-4A31-9846-38C72CF0F285}" type="slidenum">
              <a:rPr lang="en-US"/>
              <a:pPr>
                <a:defRPr/>
              </a:pPr>
              <a:t>‹#›</a:t>
            </a:fld>
            <a:endParaRPr lang="en-US"/>
          </a:p>
        </p:txBody>
      </p:sp>
    </p:spTree>
    <p:extLst>
      <p:ext uri="{BB962C8B-B14F-4D97-AF65-F5344CB8AC3E}">
        <p14:creationId xmlns:p14="http://schemas.microsoft.com/office/powerpoint/2010/main" val="186221158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54CD0B59-FF60-4F9C-B87F-83501945ACC0}" type="datetimeFigureOut">
              <a:rPr lang="en-US"/>
              <a:pPr>
                <a:defRPr/>
              </a:pPr>
              <a:t>2/28/2013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1D5AAD2-5DFE-44F1-95C0-CCF14EF605C2}" type="slidenum">
              <a:rPr lang="en-US"/>
              <a:pPr>
                <a:defRPr/>
              </a:pPr>
              <a:t>‹#›</a:t>
            </a:fld>
            <a:endParaRPr lang="en-US"/>
          </a:p>
        </p:txBody>
      </p:sp>
    </p:spTree>
    <p:extLst>
      <p:ext uri="{BB962C8B-B14F-4D97-AF65-F5344CB8AC3E}">
        <p14:creationId xmlns:p14="http://schemas.microsoft.com/office/powerpoint/2010/main" val="189869057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4056AA3-3867-40D9-AEAD-D295E692AEEF}" type="datetimeFigureOut">
              <a:rPr lang="en-US"/>
              <a:pPr>
                <a:defRPr/>
              </a:pPr>
              <a:t>2/28/2013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1ABF945-A1A7-41EE-9D3B-02F301C10CF4}" type="slidenum">
              <a:rPr lang="en-US"/>
              <a:pPr>
                <a:defRPr/>
              </a:pPr>
              <a:t>‹#›</a:t>
            </a:fld>
            <a:endParaRPr lang="en-US"/>
          </a:p>
        </p:txBody>
      </p:sp>
    </p:spTree>
    <p:extLst>
      <p:ext uri="{BB962C8B-B14F-4D97-AF65-F5344CB8AC3E}">
        <p14:creationId xmlns:p14="http://schemas.microsoft.com/office/powerpoint/2010/main" val="155758189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862F0414-6E1D-46DB-ADF3-A4804BC12F5A}" type="datetimeFigureOut">
              <a:rPr lang="en-US"/>
              <a:pPr>
                <a:defRPr/>
              </a:pPr>
              <a:t>2/28/2013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C1222C5B-D360-4F1D-BB87-2861D9676CE5}" type="slidenum">
              <a:rPr lang="en-US"/>
              <a:pPr>
                <a:defRPr/>
              </a:pPr>
              <a:t>‹#›</a:t>
            </a:fld>
            <a:endParaRPr lang="en-US"/>
          </a:p>
        </p:txBody>
      </p:sp>
    </p:spTree>
    <p:extLst>
      <p:ext uri="{BB962C8B-B14F-4D97-AF65-F5344CB8AC3E}">
        <p14:creationId xmlns:p14="http://schemas.microsoft.com/office/powerpoint/2010/main" val="88460099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defRPr>
            </a:lvl1pPr>
          </a:lstStyle>
          <a:p>
            <a:pPr>
              <a:defRPr/>
            </a:pPr>
            <a:fld id="{23460291-935B-4299-A39F-5BD50CB0069D}" type="datetimeFigureOut">
              <a:rPr lang="en-US"/>
              <a:pPr>
                <a:defRPr/>
              </a:pPr>
              <a:t>2/28/2013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defRPr>
            </a:lvl1pPr>
          </a:lstStyle>
          <a:p>
            <a:pPr>
              <a:defRPr/>
            </a:pPr>
            <a:fld id="{442688EC-9DD4-4042-AE3F-A6E4CC194CF2}" type="slidenum">
              <a:rPr lang="en-US"/>
              <a:pPr>
                <a:defRPr/>
              </a:pPr>
              <a:t>‹#›</a:t>
            </a:fld>
            <a:endParaRPr lang="en-US"/>
          </a:p>
        </p:txBody>
      </p:sp>
    </p:spTree>
    <p:extLst>
      <p:ext uri="{BB962C8B-B14F-4D97-AF65-F5344CB8AC3E}">
        <p14:creationId xmlns:p14="http://schemas.microsoft.com/office/powerpoint/2010/main" val="1445040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533400"/>
            <a:ext cx="8229600" cy="2087563"/>
          </a:xfrm>
        </p:spPr>
        <p:txBody>
          <a:bodyPr rtlCol="0">
            <a:normAutofit fontScale="90000"/>
          </a:bodyPr>
          <a:lstStyle/>
          <a:p>
            <a:pPr fontAlgn="auto">
              <a:spcAft>
                <a:spcPts val="0"/>
              </a:spcAft>
              <a:defRPr/>
            </a:pPr>
            <a:r>
              <a:rPr lang="en-US" sz="3600" b="1" dirty="0" err="1"/>
              <a:t>Mycotoxins</a:t>
            </a:r>
            <a:r>
              <a:rPr lang="en-US" sz="3600" b="1" dirty="0"/>
              <a:t> as a </a:t>
            </a:r>
            <a:r>
              <a:rPr lang="en-US" sz="3600" b="1" dirty="0" smtClean="0"/>
              <a:t>Challenge</a:t>
            </a:r>
            <a:br>
              <a:rPr lang="en-US" sz="3600" b="1" dirty="0" smtClean="0"/>
            </a:br>
            <a:r>
              <a:rPr lang="en-US" sz="3600" b="1" dirty="0" smtClean="0"/>
              <a:t> </a:t>
            </a:r>
            <a:r>
              <a:rPr lang="en-US" sz="3600" b="1" dirty="0"/>
              <a:t>to Agriculture and </a:t>
            </a:r>
            <a:r>
              <a:rPr lang="en-US" sz="3600" b="1" dirty="0" smtClean="0"/>
              <a:t>Food Security</a:t>
            </a:r>
            <a:br>
              <a:rPr lang="en-US" sz="3600" b="1" dirty="0" smtClean="0"/>
            </a:br>
            <a:r>
              <a:rPr lang="en-US" sz="3600" b="1" dirty="0" smtClean="0"/>
              <a:t>in Developing Countries</a:t>
            </a:r>
            <a:r>
              <a:rPr lang="en-US" sz="2800" dirty="0" smtClean="0"/>
              <a:t/>
            </a:r>
            <a:br>
              <a:rPr lang="en-US" sz="2800" dirty="0" smtClean="0"/>
            </a:br>
            <a:r>
              <a:rPr lang="en-US" sz="1800" dirty="0" smtClean="0"/>
              <a:t>Rob Bertram,  Bureau for Food Security    February 14 2012</a:t>
            </a:r>
            <a:r>
              <a:rPr lang="en-US" sz="2800" dirty="0" smtClean="0"/>
              <a:t/>
            </a:r>
            <a:br>
              <a:rPr lang="en-US" sz="2800" dirty="0" smtClean="0"/>
            </a:br>
            <a:endParaRPr lang="en-US" sz="2800" dirty="0"/>
          </a:p>
        </p:txBody>
      </p:sp>
      <p:sp>
        <p:nvSpPr>
          <p:cNvPr id="321539" name="TextBox 3"/>
          <p:cNvSpPr txBox="1">
            <a:spLocks noChangeArrowheads="1"/>
          </p:cNvSpPr>
          <p:nvPr/>
        </p:nvSpPr>
        <p:spPr bwMode="auto">
          <a:xfrm>
            <a:off x="4038600" y="0"/>
            <a:ext cx="495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endParaRPr lang="en-US" sz="3200" b="1">
              <a:solidFill>
                <a:srgbClr val="17375E"/>
              </a:solidFill>
              <a:latin typeface="Gill Sans MT" pitchFamily="34" charset="0"/>
            </a:endParaRPr>
          </a:p>
        </p:txBody>
      </p:sp>
      <p:sp>
        <p:nvSpPr>
          <p:cNvPr id="5" name="Rectangle 4"/>
          <p:cNvSpPr/>
          <p:nvPr/>
        </p:nvSpPr>
        <p:spPr>
          <a:xfrm>
            <a:off x="3429000" y="3429000"/>
            <a:ext cx="2133600" cy="1714500"/>
          </a:xfrm>
          <a:prstGeom prst="rect">
            <a:avLst/>
          </a:prstGeom>
          <a:blipFill rotWithShape="1">
            <a:blip r:embed="rId3" cstate="email"/>
            <a:stretch>
              <a:fillRect/>
            </a:stretch>
          </a:blipFill>
          <a:effectLst>
            <a:softEdge rad="63500"/>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6" name="Picture 8" descr="http://cdn.wn.com/pd/fc/a7/4f4ba0a477479dc8eed852b637f8_grande.jpg"/>
          <p:cNvPicPr>
            <a:picLocks noChangeAspect="1" noChangeArrowheads="1"/>
          </p:cNvPicPr>
          <p:nvPr/>
        </p:nvPicPr>
        <p:blipFill>
          <a:blip r:embed="rId4" cstate="email"/>
          <a:srcRect/>
          <a:stretch>
            <a:fillRect/>
          </a:stretch>
        </p:blipFill>
        <p:spPr bwMode="auto">
          <a:xfrm>
            <a:off x="685800" y="3444232"/>
            <a:ext cx="2209800" cy="1661167"/>
          </a:xfrm>
          <a:prstGeom prst="rect">
            <a:avLst/>
          </a:prstGeom>
          <a:noFill/>
          <a:ln w="9525">
            <a:noFill/>
            <a:miter lim="800000"/>
            <a:headEnd/>
            <a:tailEnd/>
          </a:ln>
          <a:effectLst>
            <a:softEdge rad="63500"/>
          </a:effectLst>
        </p:spPr>
      </p:pic>
      <p:sp>
        <p:nvSpPr>
          <p:cNvPr id="7" name="Rectangle 6"/>
          <p:cNvSpPr/>
          <p:nvPr/>
        </p:nvSpPr>
        <p:spPr>
          <a:xfrm flipH="1">
            <a:off x="6019800" y="3429000"/>
            <a:ext cx="2057400" cy="1714500"/>
          </a:xfrm>
          <a:prstGeom prst="rect">
            <a:avLst/>
          </a:prstGeom>
          <a:blipFill rotWithShape="1">
            <a:blip r:embed="rId5" cstate="email"/>
            <a:stretch>
              <a:fillRect/>
            </a:stretch>
          </a:blipFill>
          <a:effectLst>
            <a:softEdge rad="63500"/>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690218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err="1" smtClean="0"/>
              <a:t>Mycotoxins</a:t>
            </a:r>
            <a:r>
              <a:rPr lang="en-US" dirty="0" smtClean="0"/>
              <a:t> – Cross-cutting, complex</a:t>
            </a:r>
            <a:endParaRPr lang="en-US" dirty="0"/>
          </a:p>
        </p:txBody>
      </p:sp>
      <p:sp>
        <p:nvSpPr>
          <p:cNvPr id="330755" name="Content Placeholder 2"/>
          <p:cNvSpPr>
            <a:spLocks noGrp="1"/>
          </p:cNvSpPr>
          <p:nvPr>
            <p:ph idx="1"/>
          </p:nvPr>
        </p:nvSpPr>
        <p:spPr/>
        <p:txBody>
          <a:bodyPr/>
          <a:lstStyle/>
          <a:p>
            <a:r>
              <a:rPr lang="en-US" smtClean="0"/>
              <a:t>Requires multi-faceted solutions</a:t>
            </a:r>
          </a:p>
          <a:p>
            <a:r>
              <a:rPr lang="en-US" smtClean="0"/>
              <a:t>Distinct challenges for implementing solutions in each national context</a:t>
            </a:r>
          </a:p>
          <a:p>
            <a:r>
              <a:rPr lang="en-US" smtClean="0">
                <a:solidFill>
                  <a:srgbClr val="000000"/>
                </a:solidFill>
              </a:rPr>
              <a:t>Productivity gains (esp. in cereals and legumes) will be diminished by mycotoxin presence (acute toxicity) and decreased nutritional performance (blockage of micronutient uptake, enteropathy, etc.)</a:t>
            </a:r>
          </a:p>
          <a:p>
            <a:endParaRPr lang="en-US" smtClean="0"/>
          </a:p>
          <a:p>
            <a:endParaRPr lang="en-US" smtClean="0"/>
          </a:p>
          <a:p>
            <a:endParaRPr lang="en-US" smtClean="0"/>
          </a:p>
          <a:p>
            <a:endParaRPr lang="en-US" smtClean="0"/>
          </a:p>
        </p:txBody>
      </p:sp>
    </p:spTree>
    <p:extLst>
      <p:ext uri="{BB962C8B-B14F-4D97-AF65-F5344CB8AC3E}">
        <p14:creationId xmlns:p14="http://schemas.microsoft.com/office/powerpoint/2010/main" val="62219069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Research along the value chain</a:t>
            </a:r>
            <a:br>
              <a:rPr lang="en-US" dirty="0" smtClean="0"/>
            </a:br>
            <a:r>
              <a:rPr lang="en-US" dirty="0" smtClean="0"/>
              <a:t>Tackling multiple entry-points of </a:t>
            </a:r>
            <a:r>
              <a:rPr lang="en-US" dirty="0" err="1" smtClean="0"/>
              <a:t>mycotoxin</a:t>
            </a:r>
            <a:r>
              <a:rPr lang="en-US" dirty="0" smtClean="0"/>
              <a:t> contamination</a:t>
            </a:r>
            <a:endParaRPr lang="en-US" dirty="0"/>
          </a:p>
        </p:txBody>
      </p:sp>
      <p:graphicFrame>
        <p:nvGraphicFramePr>
          <p:cNvPr id="4" name="Content Placeholder 3"/>
          <p:cNvGraphicFramePr>
            <a:graphicFrameLocks noGrp="1"/>
          </p:cNvGraphicFramePr>
          <p:nvPr>
            <p:ph idx="1"/>
          </p:nvPr>
        </p:nvGraphicFramePr>
        <p:xfrm>
          <a:off x="381000" y="1828800"/>
          <a:ext cx="8229600" cy="3840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Brace 5"/>
          <p:cNvSpPr/>
          <p:nvPr/>
        </p:nvSpPr>
        <p:spPr>
          <a:xfrm rot="5400000">
            <a:off x="4305300" y="1866900"/>
            <a:ext cx="420688" cy="765968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331781" name="TextBox 6"/>
          <p:cNvSpPr txBox="1">
            <a:spLocks noChangeArrowheads="1"/>
          </p:cNvSpPr>
          <p:nvPr/>
        </p:nvSpPr>
        <p:spPr bwMode="auto">
          <a:xfrm>
            <a:off x="1371600" y="5657850"/>
            <a:ext cx="55689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100">
                <a:solidFill>
                  <a:srgbClr val="000000"/>
                </a:solidFill>
                <a:latin typeface="Calibri" pitchFamily="34" charset="0"/>
              </a:rPr>
              <a:t>Policy agenda:</a:t>
            </a:r>
          </a:p>
          <a:p>
            <a:pPr eaLnBrk="1" fontAlgn="base" hangingPunct="1">
              <a:spcBef>
                <a:spcPct val="0"/>
              </a:spcBef>
              <a:spcAft>
                <a:spcPct val="0"/>
              </a:spcAft>
            </a:pPr>
            <a:r>
              <a:rPr lang="en-US" sz="1700">
                <a:solidFill>
                  <a:srgbClr val="000000"/>
                </a:solidFill>
                <a:latin typeface="Calibri" pitchFamily="34" charset="0"/>
              </a:rPr>
              <a:t>Regulatory harmonization - tolerance levels across countries</a:t>
            </a:r>
          </a:p>
          <a:p>
            <a:pPr eaLnBrk="1" fontAlgn="base" hangingPunct="1">
              <a:spcBef>
                <a:spcPct val="0"/>
              </a:spcBef>
              <a:spcAft>
                <a:spcPct val="0"/>
              </a:spcAft>
            </a:pPr>
            <a:r>
              <a:rPr lang="en-US" sz="1700">
                <a:solidFill>
                  <a:srgbClr val="000000"/>
                </a:solidFill>
                <a:latin typeface="Calibri" pitchFamily="34" charset="0"/>
              </a:rPr>
              <a:t>Regulatory reform – cross-border usage of bio-control strains</a:t>
            </a:r>
          </a:p>
          <a:p>
            <a:pPr eaLnBrk="1" fontAlgn="base" hangingPunct="1">
              <a:spcBef>
                <a:spcPct val="0"/>
              </a:spcBef>
              <a:spcAft>
                <a:spcPct val="0"/>
              </a:spcAft>
            </a:pPr>
            <a:r>
              <a:rPr lang="en-US" sz="1700">
                <a:solidFill>
                  <a:srgbClr val="000000"/>
                </a:solidFill>
                <a:latin typeface="Calibri" pitchFamily="34" charset="0"/>
              </a:rPr>
              <a:t>Policy harmonization on contaminated stock disposal</a:t>
            </a:r>
          </a:p>
          <a:p>
            <a:pPr eaLnBrk="1" fontAlgn="base" hangingPunct="1">
              <a:spcBef>
                <a:spcPct val="0"/>
              </a:spcBef>
              <a:spcAft>
                <a:spcPct val="0"/>
              </a:spcAft>
            </a:pPr>
            <a:endParaRPr lang="en-US">
              <a:solidFill>
                <a:srgbClr val="000000"/>
              </a:solidFill>
              <a:latin typeface="Calibri" pitchFamily="34" charset="0"/>
            </a:endParaRPr>
          </a:p>
        </p:txBody>
      </p:sp>
    </p:spTree>
    <p:extLst>
      <p:ext uri="{BB962C8B-B14F-4D97-AF65-F5344CB8AC3E}">
        <p14:creationId xmlns:p14="http://schemas.microsoft.com/office/powerpoint/2010/main" val="293252511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ext Box 5"/>
          <p:cNvSpPr txBox="1">
            <a:spLocks noChangeArrowheads="1"/>
          </p:cNvSpPr>
          <p:nvPr/>
        </p:nvSpPr>
        <p:spPr bwMode="auto">
          <a:xfrm>
            <a:off x="152400" y="1528763"/>
            <a:ext cx="1395413" cy="4159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altLang="zh-TW" sz="2000">
                <a:solidFill>
                  <a:srgbClr val="000000"/>
                </a:solidFill>
                <a:latin typeface="Calibri" pitchFamily="34" charset="0"/>
              </a:rPr>
              <a:t>Breeding</a:t>
            </a:r>
            <a:endParaRPr lang="en-US" altLang="zh-TW" sz="2000" i="1">
              <a:solidFill>
                <a:srgbClr val="000000"/>
              </a:solidFill>
              <a:latin typeface="Calibri" pitchFamily="34" charset="0"/>
            </a:endParaRPr>
          </a:p>
        </p:txBody>
      </p:sp>
      <p:sp>
        <p:nvSpPr>
          <p:cNvPr id="332803" name="Text Box 22"/>
          <p:cNvSpPr txBox="1">
            <a:spLocks noChangeArrowheads="1"/>
          </p:cNvSpPr>
          <p:nvPr/>
        </p:nvSpPr>
        <p:spPr bwMode="auto">
          <a:xfrm>
            <a:off x="2408238" y="1339850"/>
            <a:ext cx="1889125" cy="7207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zh-TW" sz="2000">
                <a:solidFill>
                  <a:srgbClr val="000000"/>
                </a:solidFill>
                <a:latin typeface="Calibri" pitchFamily="34" charset="0"/>
              </a:rPr>
              <a:t>Crop management</a:t>
            </a:r>
            <a:endParaRPr lang="en-US" altLang="zh-TW" sz="2000" i="1">
              <a:solidFill>
                <a:srgbClr val="000000"/>
              </a:solidFill>
              <a:latin typeface="Calibri" pitchFamily="34" charset="0"/>
            </a:endParaRPr>
          </a:p>
        </p:txBody>
      </p:sp>
      <p:sp>
        <p:nvSpPr>
          <p:cNvPr id="332804" name="Text Box 23"/>
          <p:cNvSpPr txBox="1">
            <a:spLocks noChangeArrowheads="1"/>
          </p:cNvSpPr>
          <p:nvPr/>
        </p:nvSpPr>
        <p:spPr bwMode="auto">
          <a:xfrm>
            <a:off x="4391025" y="1235075"/>
            <a:ext cx="2157413" cy="7080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zh-TW" sz="2000">
                <a:solidFill>
                  <a:srgbClr val="000000"/>
                </a:solidFill>
                <a:latin typeface="Calibri" pitchFamily="34" charset="0"/>
              </a:rPr>
              <a:t>Post-harvest handling</a:t>
            </a:r>
            <a:endParaRPr lang="en-US" altLang="zh-TW" sz="2000" i="1">
              <a:solidFill>
                <a:srgbClr val="000000"/>
              </a:solidFill>
              <a:latin typeface="Calibri" pitchFamily="34" charset="0"/>
            </a:endParaRPr>
          </a:p>
        </p:txBody>
      </p:sp>
      <p:sp>
        <p:nvSpPr>
          <p:cNvPr id="332805" name="Text Box 24"/>
          <p:cNvSpPr txBox="1">
            <a:spLocks noChangeArrowheads="1"/>
          </p:cNvSpPr>
          <p:nvPr/>
        </p:nvSpPr>
        <p:spPr bwMode="auto">
          <a:xfrm>
            <a:off x="6443663" y="1539875"/>
            <a:ext cx="1624012" cy="4159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altLang="zh-TW" sz="2000">
                <a:solidFill>
                  <a:srgbClr val="000000"/>
                </a:solidFill>
                <a:latin typeface="Calibri" pitchFamily="34" charset="0"/>
              </a:rPr>
              <a:t>Processing</a:t>
            </a:r>
            <a:endParaRPr lang="en-US" altLang="zh-TW" sz="2000" i="1">
              <a:solidFill>
                <a:srgbClr val="000000"/>
              </a:solidFill>
              <a:latin typeface="Calibri" pitchFamily="34" charset="0"/>
            </a:endParaRPr>
          </a:p>
        </p:txBody>
      </p:sp>
      <p:sp>
        <p:nvSpPr>
          <p:cNvPr id="332806" name="Text Box 684"/>
          <p:cNvSpPr txBox="1">
            <a:spLocks noChangeArrowheads="1"/>
          </p:cNvSpPr>
          <p:nvPr/>
        </p:nvSpPr>
        <p:spPr bwMode="auto">
          <a:xfrm>
            <a:off x="204788" y="4346575"/>
            <a:ext cx="26765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buFont typeface="Wingdings" pitchFamily="2" charset="2"/>
              <a:buNone/>
            </a:pPr>
            <a:r>
              <a:rPr lang="en-US" altLang="zh-TW">
                <a:solidFill>
                  <a:srgbClr val="000000"/>
                </a:solidFill>
              </a:rPr>
              <a:t>Variety trials </a:t>
            </a:r>
          </a:p>
          <a:p>
            <a:pPr eaLnBrk="1" fontAlgn="base" hangingPunct="1">
              <a:spcBef>
                <a:spcPct val="0"/>
              </a:spcBef>
              <a:spcAft>
                <a:spcPct val="0"/>
              </a:spcAft>
              <a:buFont typeface="Wingdings" pitchFamily="2" charset="2"/>
              <a:buNone/>
            </a:pPr>
            <a:r>
              <a:rPr lang="en-US" altLang="zh-TW">
                <a:solidFill>
                  <a:srgbClr val="000000"/>
                </a:solidFill>
              </a:rPr>
              <a:t>on station/on farm</a:t>
            </a:r>
            <a:endParaRPr lang="en-US" altLang="zh-TW" i="1">
              <a:solidFill>
                <a:srgbClr val="000000"/>
              </a:solidFill>
            </a:endParaRPr>
          </a:p>
        </p:txBody>
      </p:sp>
      <p:sp>
        <p:nvSpPr>
          <p:cNvPr id="332807" name="Text Box 696"/>
          <p:cNvSpPr txBox="1">
            <a:spLocks noChangeArrowheads="1"/>
          </p:cNvSpPr>
          <p:nvPr/>
        </p:nvSpPr>
        <p:spPr bwMode="auto">
          <a:xfrm>
            <a:off x="6443663" y="4972050"/>
            <a:ext cx="23955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9725" indent="-339725"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buFont typeface="Wingdings" pitchFamily="2" charset="2"/>
              <a:buNone/>
            </a:pPr>
            <a:r>
              <a:rPr lang="en-US" altLang="zh-TW">
                <a:solidFill>
                  <a:srgbClr val="000000"/>
                </a:solidFill>
              </a:rPr>
              <a:t>Detection/elimination technologies</a:t>
            </a:r>
          </a:p>
        </p:txBody>
      </p:sp>
      <p:sp>
        <p:nvSpPr>
          <p:cNvPr id="22" name="Title 1"/>
          <p:cNvSpPr>
            <a:spLocks noGrp="1"/>
          </p:cNvSpPr>
          <p:nvPr>
            <p:ph type="title"/>
          </p:nvPr>
        </p:nvSpPr>
        <p:spPr>
          <a:xfrm>
            <a:off x="1752600" y="381000"/>
            <a:ext cx="5618163" cy="685800"/>
          </a:xfrm>
        </p:spPr>
        <p:txBody>
          <a:bodyPr rtlCol="0">
            <a:normAutofit fontScale="90000"/>
          </a:bodyPr>
          <a:lstStyle/>
          <a:p>
            <a:pPr fontAlgn="auto">
              <a:spcAft>
                <a:spcPts val="0"/>
              </a:spcAft>
              <a:defRPr/>
            </a:pPr>
            <a:r>
              <a:rPr lang="en-US" sz="2800" b="1" dirty="0" err="1" smtClean="0">
                <a:latin typeface="Arial Unicode MS" pitchFamily="34" charset="-128"/>
                <a:ea typeface="Arial Unicode MS" pitchFamily="34" charset="-128"/>
                <a:cs typeface="Arial Unicode MS" pitchFamily="34" charset="-128"/>
              </a:rPr>
              <a:t>Mycotoxin</a:t>
            </a:r>
            <a:r>
              <a:rPr lang="en-US" sz="2800" b="1" dirty="0" smtClean="0">
                <a:latin typeface="Arial Unicode MS" pitchFamily="34" charset="-128"/>
                <a:ea typeface="Arial Unicode MS" pitchFamily="34" charset="-128"/>
                <a:cs typeface="Arial Unicode MS" pitchFamily="34" charset="-128"/>
              </a:rPr>
              <a:t> Reduction Research </a:t>
            </a:r>
            <a:br>
              <a:rPr lang="en-US" sz="2800" b="1" dirty="0" smtClean="0">
                <a:latin typeface="Arial Unicode MS" pitchFamily="34" charset="-128"/>
                <a:ea typeface="Arial Unicode MS" pitchFamily="34" charset="-128"/>
                <a:cs typeface="Arial Unicode MS" pitchFamily="34" charset="-128"/>
              </a:rPr>
            </a:br>
            <a:r>
              <a:rPr lang="en-US" sz="2800" b="1" dirty="0" smtClean="0">
                <a:latin typeface="Arial Unicode MS" pitchFamily="34" charset="-128"/>
                <a:ea typeface="Arial Unicode MS" pitchFamily="34" charset="-128"/>
                <a:cs typeface="Arial Unicode MS" pitchFamily="34" charset="-128"/>
              </a:rPr>
              <a:t>Along the Value Chain</a:t>
            </a:r>
          </a:p>
        </p:txBody>
      </p:sp>
      <p:pic>
        <p:nvPicPr>
          <p:cNvPr id="3328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28875"/>
            <a:ext cx="2255838" cy="1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28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7650" y="4171950"/>
            <a:ext cx="4286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28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6925" y="4170363"/>
            <a:ext cx="4476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281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2225" y="4181475"/>
            <a:ext cx="4572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2813"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8575" y="2427288"/>
            <a:ext cx="1757363"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814"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7363" y="2427288"/>
            <a:ext cx="193675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815" name="Picture 5" descr="P:\BFS.ART\ART-Research\Photos\Uganda July 2011\IMG_712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5413" y="2138363"/>
            <a:ext cx="1374775"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16" name="TextBox 5"/>
          <p:cNvSpPr txBox="1">
            <a:spLocks noChangeArrowheads="1"/>
          </p:cNvSpPr>
          <p:nvPr/>
        </p:nvSpPr>
        <p:spPr bwMode="auto">
          <a:xfrm>
            <a:off x="4391025" y="4016375"/>
            <a:ext cx="18700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solidFill>
                  <a:srgbClr val="000000"/>
                </a:solidFill>
                <a:latin typeface="Calibri" pitchFamily="34" charset="0"/>
              </a:rPr>
              <a:t>Economics of :</a:t>
            </a:r>
          </a:p>
          <a:p>
            <a:pPr eaLnBrk="1" fontAlgn="base" hangingPunct="1">
              <a:spcBef>
                <a:spcPct val="0"/>
              </a:spcBef>
              <a:spcAft>
                <a:spcPct val="0"/>
              </a:spcAft>
            </a:pPr>
            <a:r>
              <a:rPr lang="en-US">
                <a:solidFill>
                  <a:srgbClr val="000000"/>
                </a:solidFill>
                <a:latin typeface="Calibri" pitchFamily="34" charset="0"/>
              </a:rPr>
              <a:t>Storage</a:t>
            </a:r>
          </a:p>
          <a:p>
            <a:pPr eaLnBrk="1" fontAlgn="base" hangingPunct="1">
              <a:spcBef>
                <a:spcPct val="0"/>
              </a:spcBef>
              <a:spcAft>
                <a:spcPct val="0"/>
              </a:spcAft>
            </a:pPr>
            <a:r>
              <a:rPr lang="en-US">
                <a:solidFill>
                  <a:srgbClr val="000000"/>
                </a:solidFill>
                <a:latin typeface="Calibri" pitchFamily="34" charset="0"/>
              </a:rPr>
              <a:t>Drying</a:t>
            </a:r>
          </a:p>
          <a:p>
            <a:pPr eaLnBrk="1" fontAlgn="base" hangingPunct="1">
              <a:spcBef>
                <a:spcPct val="0"/>
              </a:spcBef>
              <a:spcAft>
                <a:spcPct val="0"/>
              </a:spcAft>
            </a:pPr>
            <a:endParaRPr lang="en-US">
              <a:solidFill>
                <a:srgbClr val="000000"/>
              </a:solidFill>
              <a:latin typeface="Calibri" pitchFamily="34" charset="0"/>
            </a:endParaRPr>
          </a:p>
          <a:p>
            <a:pPr eaLnBrk="1" fontAlgn="base" hangingPunct="1">
              <a:spcBef>
                <a:spcPct val="0"/>
              </a:spcBef>
              <a:spcAft>
                <a:spcPct val="0"/>
              </a:spcAft>
            </a:pPr>
            <a:r>
              <a:rPr lang="en-US">
                <a:solidFill>
                  <a:srgbClr val="000000"/>
                </a:solidFill>
                <a:latin typeface="Calibri" pitchFamily="34" charset="0"/>
              </a:rPr>
              <a:t>Market  Dynamics</a:t>
            </a:r>
          </a:p>
          <a:p>
            <a:pPr eaLnBrk="1" fontAlgn="base" hangingPunct="1">
              <a:spcBef>
                <a:spcPct val="0"/>
              </a:spcBef>
              <a:spcAft>
                <a:spcPct val="0"/>
              </a:spcAft>
            </a:pPr>
            <a:endParaRPr lang="en-US">
              <a:solidFill>
                <a:srgbClr val="000000"/>
              </a:solidFill>
              <a:latin typeface="Calibri" pitchFamily="34" charset="0"/>
            </a:endParaRPr>
          </a:p>
        </p:txBody>
      </p:sp>
      <p:sp>
        <p:nvSpPr>
          <p:cNvPr id="332817" name="TextBox 6"/>
          <p:cNvSpPr txBox="1">
            <a:spLocks noChangeArrowheads="1"/>
          </p:cNvSpPr>
          <p:nvPr/>
        </p:nvSpPr>
        <p:spPr bwMode="auto">
          <a:xfrm>
            <a:off x="2665413" y="4371975"/>
            <a:ext cx="1838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solidFill>
                  <a:srgbClr val="000000"/>
                </a:solidFill>
                <a:cs typeface="Arial" pitchFamily="34" charset="0"/>
              </a:rPr>
              <a:t>Field-level </a:t>
            </a:r>
          </a:p>
          <a:p>
            <a:pPr eaLnBrk="1" fontAlgn="base" hangingPunct="1">
              <a:spcBef>
                <a:spcPct val="0"/>
              </a:spcBef>
              <a:spcAft>
                <a:spcPct val="0"/>
              </a:spcAft>
            </a:pPr>
            <a:r>
              <a:rPr lang="en-US">
                <a:solidFill>
                  <a:srgbClr val="000000"/>
                </a:solidFill>
                <a:cs typeface="Arial" pitchFamily="34" charset="0"/>
              </a:rPr>
              <a:t>diagnostics; use</a:t>
            </a:r>
          </a:p>
          <a:p>
            <a:pPr eaLnBrk="1" fontAlgn="base" hangingPunct="1">
              <a:spcBef>
                <a:spcPct val="0"/>
              </a:spcBef>
              <a:spcAft>
                <a:spcPct val="0"/>
              </a:spcAft>
            </a:pPr>
            <a:r>
              <a:rPr lang="en-US">
                <a:solidFill>
                  <a:srgbClr val="000000"/>
                </a:solidFill>
                <a:cs typeface="Arial" pitchFamily="34" charset="0"/>
              </a:rPr>
              <a:t>of atoxigenic</a:t>
            </a:r>
          </a:p>
          <a:p>
            <a:pPr eaLnBrk="1" fontAlgn="base" hangingPunct="1">
              <a:spcBef>
                <a:spcPct val="0"/>
              </a:spcBef>
              <a:spcAft>
                <a:spcPct val="0"/>
              </a:spcAft>
            </a:pPr>
            <a:r>
              <a:rPr lang="en-US">
                <a:solidFill>
                  <a:srgbClr val="000000"/>
                </a:solidFill>
                <a:cs typeface="Arial" pitchFamily="34" charset="0"/>
              </a:rPr>
              <a:t>strains</a:t>
            </a:r>
          </a:p>
        </p:txBody>
      </p:sp>
    </p:spTree>
    <p:extLst>
      <p:ext uri="{BB962C8B-B14F-4D97-AF65-F5344CB8AC3E}">
        <p14:creationId xmlns:p14="http://schemas.microsoft.com/office/powerpoint/2010/main" val="280479892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Title 1"/>
          <p:cNvSpPr>
            <a:spLocks noGrp="1"/>
          </p:cNvSpPr>
          <p:nvPr>
            <p:ph type="title"/>
          </p:nvPr>
        </p:nvSpPr>
        <p:spPr/>
        <p:txBody>
          <a:bodyPr/>
          <a:lstStyle/>
          <a:p>
            <a:r>
              <a:rPr lang="en-US" smtClean="0"/>
              <a:t>Upstream research approach</a:t>
            </a:r>
          </a:p>
        </p:txBody>
      </p:sp>
      <p:sp>
        <p:nvSpPr>
          <p:cNvPr id="3" name="Content Placeholder 2"/>
          <p:cNvSpPr>
            <a:spLocks noGrp="1"/>
          </p:cNvSpPr>
          <p:nvPr>
            <p:ph idx="1"/>
          </p:nvPr>
        </p:nvSpPr>
        <p:spPr/>
        <p:txBody>
          <a:bodyPr rtlCol="0">
            <a:normAutofit lnSpcReduction="10000"/>
          </a:bodyPr>
          <a:lstStyle/>
          <a:p>
            <a:pPr fontAlgn="t">
              <a:spcAft>
                <a:spcPts val="0"/>
              </a:spcAft>
              <a:defRPr/>
            </a:pPr>
            <a:r>
              <a:rPr lang="en-US" dirty="0" smtClean="0"/>
              <a:t>Private sector partnership with public sector to move innovation approach to crops of significance to smallholder producers</a:t>
            </a:r>
          </a:p>
          <a:p>
            <a:pPr fontAlgn="t">
              <a:spcAft>
                <a:spcPts val="0"/>
              </a:spcAft>
              <a:defRPr/>
            </a:pPr>
            <a:r>
              <a:rPr lang="en-US" dirty="0" smtClean="0"/>
              <a:t>RNA interference technology</a:t>
            </a:r>
          </a:p>
          <a:p>
            <a:pPr lvl="1" fontAlgn="t">
              <a:spcAft>
                <a:spcPts val="0"/>
              </a:spcAft>
              <a:defRPr/>
            </a:pPr>
            <a:r>
              <a:rPr lang="en-US" dirty="0" smtClean="0"/>
              <a:t>Effective in </a:t>
            </a:r>
            <a:r>
              <a:rPr lang="en-US" dirty="0"/>
              <a:t>vitro </a:t>
            </a:r>
            <a:r>
              <a:rPr lang="en-US" dirty="0" smtClean="0"/>
              <a:t>against  </a:t>
            </a:r>
            <a:r>
              <a:rPr lang="en-US" i="1" dirty="0" smtClean="0"/>
              <a:t>A</a:t>
            </a:r>
            <a:r>
              <a:rPr lang="en-US" i="1" dirty="0"/>
              <a:t>. </a:t>
            </a:r>
            <a:r>
              <a:rPr lang="en-US" i="1" dirty="0" err="1" smtClean="0"/>
              <a:t>flavus</a:t>
            </a:r>
            <a:endParaRPr lang="en-US" i="1" dirty="0"/>
          </a:p>
          <a:p>
            <a:pPr lvl="1" fontAlgn="t">
              <a:spcAft>
                <a:spcPts val="0"/>
              </a:spcAft>
              <a:defRPr/>
            </a:pPr>
            <a:r>
              <a:rPr lang="en-US" dirty="0"/>
              <a:t>Silences essential gene(s) expression in the fungus (not the plant</a:t>
            </a:r>
            <a:r>
              <a:rPr lang="en-US" dirty="0" smtClean="0"/>
              <a:t>)</a:t>
            </a:r>
            <a:r>
              <a:rPr lang="en-US" dirty="0"/>
              <a:t> </a:t>
            </a:r>
          </a:p>
          <a:p>
            <a:pPr lvl="1" fontAlgn="t">
              <a:spcAft>
                <a:spcPts val="0"/>
              </a:spcAft>
              <a:defRPr/>
            </a:pPr>
            <a:r>
              <a:rPr lang="en-US" dirty="0"/>
              <a:t>L</a:t>
            </a:r>
            <a:r>
              <a:rPr lang="en-US" dirty="0" smtClean="0"/>
              <a:t>ooking </a:t>
            </a:r>
            <a:r>
              <a:rPr lang="en-US" dirty="0"/>
              <a:t>for partners to do maize transformation </a:t>
            </a:r>
            <a:r>
              <a:rPr lang="en-US" dirty="0" smtClean="0"/>
              <a:t>as test case</a:t>
            </a:r>
            <a:r>
              <a:rPr lang="en-US" dirty="0"/>
              <a:t> </a:t>
            </a:r>
            <a:endParaRPr lang="en-US" dirty="0" smtClean="0"/>
          </a:p>
          <a:p>
            <a:pPr fontAlgn="t">
              <a:spcAft>
                <a:spcPts val="0"/>
              </a:spcAft>
              <a:defRPr/>
            </a:pPr>
            <a:endParaRPr lang="en-US" dirty="0"/>
          </a:p>
          <a:p>
            <a:pPr fontAlgn="auto">
              <a:spcAft>
                <a:spcPts val="0"/>
              </a:spcAft>
              <a:defRPr/>
            </a:pPr>
            <a:endParaRPr lang="en-US" dirty="0"/>
          </a:p>
        </p:txBody>
      </p:sp>
    </p:spTree>
    <p:extLst>
      <p:ext uri="{BB962C8B-B14F-4D97-AF65-F5344CB8AC3E}">
        <p14:creationId xmlns:p14="http://schemas.microsoft.com/office/powerpoint/2010/main" val="107201316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itle 1"/>
          <p:cNvSpPr>
            <a:spLocks noGrp="1"/>
          </p:cNvSpPr>
          <p:nvPr>
            <p:ph type="title"/>
          </p:nvPr>
        </p:nvSpPr>
        <p:spPr/>
        <p:txBody>
          <a:bodyPr/>
          <a:lstStyle/>
          <a:p>
            <a:r>
              <a:rPr lang="en-US" smtClean="0">
                <a:solidFill>
                  <a:srgbClr val="000000"/>
                </a:solidFill>
              </a:rPr>
              <a:t>Downstream research approach</a:t>
            </a:r>
          </a:p>
        </p:txBody>
      </p:sp>
      <p:sp>
        <p:nvSpPr>
          <p:cNvPr id="3" name="Content Placeholder 2"/>
          <p:cNvSpPr>
            <a:spLocks noGrp="1"/>
          </p:cNvSpPr>
          <p:nvPr>
            <p:ph idx="1"/>
          </p:nvPr>
        </p:nvSpPr>
        <p:spPr/>
        <p:txBody>
          <a:bodyPr rtlCol="0">
            <a:normAutofit fontScale="92500"/>
          </a:bodyPr>
          <a:lstStyle/>
          <a:p>
            <a:pPr fontAlgn="t">
              <a:spcAft>
                <a:spcPts val="0"/>
              </a:spcAft>
              <a:buFont typeface="Arial" pitchFamily="34" charset="0"/>
              <a:buNone/>
              <a:defRPr/>
            </a:pPr>
            <a:r>
              <a:rPr lang="en-US" u="sng" dirty="0" smtClean="0">
                <a:solidFill>
                  <a:srgbClr val="000000"/>
                </a:solidFill>
              </a:rPr>
              <a:t>Biological Control using </a:t>
            </a:r>
            <a:r>
              <a:rPr lang="en-US" u="sng" dirty="0" err="1" smtClean="0">
                <a:solidFill>
                  <a:srgbClr val="000000"/>
                </a:solidFill>
              </a:rPr>
              <a:t>Atoxigenic</a:t>
            </a:r>
            <a:r>
              <a:rPr lang="en-US" u="sng" dirty="0" smtClean="0">
                <a:solidFill>
                  <a:srgbClr val="000000"/>
                </a:solidFill>
              </a:rPr>
              <a:t> Strains (e.g., </a:t>
            </a:r>
            <a:r>
              <a:rPr lang="en-US" u="sng" dirty="0" err="1" smtClean="0">
                <a:solidFill>
                  <a:srgbClr val="000000"/>
                </a:solidFill>
              </a:rPr>
              <a:t>Aflasafe</a:t>
            </a:r>
            <a:r>
              <a:rPr lang="en-US" u="sng" dirty="0" smtClean="0">
                <a:solidFill>
                  <a:srgbClr val="000000"/>
                </a:solidFill>
              </a:rPr>
              <a:t>) </a:t>
            </a:r>
          </a:p>
          <a:p>
            <a:pPr fontAlgn="t">
              <a:spcAft>
                <a:spcPts val="0"/>
              </a:spcAft>
              <a:defRPr/>
            </a:pPr>
            <a:r>
              <a:rPr lang="en-US" dirty="0" smtClean="0">
                <a:solidFill>
                  <a:srgbClr val="000000"/>
                </a:solidFill>
              </a:rPr>
              <a:t>Identify  and ramp up production of regional strains which work across key agro-ecological zones</a:t>
            </a:r>
          </a:p>
          <a:p>
            <a:pPr fontAlgn="t">
              <a:spcAft>
                <a:spcPts val="0"/>
              </a:spcAft>
              <a:defRPr/>
            </a:pPr>
            <a:r>
              <a:rPr lang="en-US" dirty="0" smtClean="0">
                <a:solidFill>
                  <a:srgbClr val="000000"/>
                </a:solidFill>
              </a:rPr>
              <a:t>More research on multi-year efficacy (spill-over effects) and possible environmental effects </a:t>
            </a:r>
          </a:p>
          <a:p>
            <a:pPr fontAlgn="t">
              <a:spcAft>
                <a:spcPts val="0"/>
              </a:spcAft>
              <a:defRPr/>
            </a:pPr>
            <a:r>
              <a:rPr lang="en-US" dirty="0" smtClean="0">
                <a:solidFill>
                  <a:srgbClr val="000000"/>
                </a:solidFill>
              </a:rPr>
              <a:t>Private sector partnerships to determine value proposition of local production/sales/marketing</a:t>
            </a:r>
          </a:p>
          <a:p>
            <a:pPr fontAlgn="t">
              <a:spcAft>
                <a:spcPts val="0"/>
              </a:spcAft>
              <a:defRPr/>
            </a:pPr>
            <a:endParaRPr lang="en-US" dirty="0"/>
          </a:p>
          <a:p>
            <a:pPr fontAlgn="auto">
              <a:spcAft>
                <a:spcPts val="0"/>
              </a:spcAft>
              <a:defRPr/>
            </a:pPr>
            <a:endParaRPr lang="en-US" dirty="0"/>
          </a:p>
        </p:txBody>
      </p:sp>
    </p:spTree>
    <p:extLst>
      <p:ext uri="{BB962C8B-B14F-4D97-AF65-F5344CB8AC3E}">
        <p14:creationId xmlns:p14="http://schemas.microsoft.com/office/powerpoint/2010/main" val="54750612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Title 1"/>
          <p:cNvSpPr>
            <a:spLocks noGrp="1"/>
          </p:cNvSpPr>
          <p:nvPr>
            <p:ph type="title"/>
          </p:nvPr>
        </p:nvSpPr>
        <p:spPr/>
        <p:txBody>
          <a:bodyPr/>
          <a:lstStyle/>
          <a:p>
            <a:r>
              <a:rPr lang="en-US" sz="2800" smtClean="0"/>
              <a:t> </a:t>
            </a:r>
            <a:br>
              <a:rPr lang="en-US" sz="2800" smtClean="0"/>
            </a:br>
            <a:endParaRPr lang="en-US" sz="2800" smtClean="0"/>
          </a:p>
        </p:txBody>
      </p:sp>
      <p:sp>
        <p:nvSpPr>
          <p:cNvPr id="335875" name="Text Placeholder 2"/>
          <p:cNvSpPr>
            <a:spLocks noGrp="1"/>
          </p:cNvSpPr>
          <p:nvPr>
            <p:ph idx="1"/>
          </p:nvPr>
        </p:nvSpPr>
        <p:spPr/>
        <p:txBody>
          <a:bodyPr/>
          <a:lstStyle/>
          <a:p>
            <a:r>
              <a:rPr lang="en-US" smtClean="0"/>
              <a:t>Scale neutral processing technology</a:t>
            </a:r>
          </a:p>
          <a:p>
            <a:pPr lvl="1"/>
            <a:r>
              <a:rPr lang="en-US" smtClean="0"/>
              <a:t>Dry blanching/manual sorting for aflatoxin contaminated peanuts (GP3 Team, Peanut CRSP)</a:t>
            </a:r>
          </a:p>
          <a:p>
            <a:pPr lvl="1"/>
            <a:r>
              <a:rPr lang="en-US" smtClean="0"/>
              <a:t>Reduces aflatoxin levels to undetectable levels</a:t>
            </a:r>
          </a:p>
          <a:p>
            <a:r>
              <a:rPr lang="en-US" smtClean="0"/>
              <a:t>Originally developed in Philippines – processor began exporting to U.S.</a:t>
            </a:r>
          </a:p>
          <a:p>
            <a:r>
              <a:rPr lang="en-US" smtClean="0"/>
              <a:t>Transferred to processors in Ghana and Uganda under FTF</a:t>
            </a:r>
          </a:p>
          <a:p>
            <a:endParaRPr lang="en-US" smtClean="0"/>
          </a:p>
          <a:p>
            <a:pPr lvl="1"/>
            <a:endParaRPr lang="en-US" smtClean="0"/>
          </a:p>
          <a:p>
            <a:pPr lvl="1"/>
            <a:endParaRPr lang="en-US" smtClean="0"/>
          </a:p>
        </p:txBody>
      </p:sp>
      <p:pic>
        <p:nvPicPr>
          <p:cNvPr id="33587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52400"/>
            <a:ext cx="9525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5877" name="TextBox 6"/>
          <p:cNvSpPr txBox="1">
            <a:spLocks noChangeArrowheads="1"/>
          </p:cNvSpPr>
          <p:nvPr/>
        </p:nvSpPr>
        <p:spPr bwMode="auto">
          <a:xfrm>
            <a:off x="2632075" y="184150"/>
            <a:ext cx="5359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800" b="1">
                <a:solidFill>
                  <a:srgbClr val="000000"/>
                </a:solidFill>
                <a:cs typeface="Arial" pitchFamily="34" charset="0"/>
              </a:rPr>
              <a:t>Utilization research: </a:t>
            </a:r>
          </a:p>
          <a:p>
            <a:pPr eaLnBrk="1" fontAlgn="base" hangingPunct="1">
              <a:spcBef>
                <a:spcPct val="0"/>
              </a:spcBef>
              <a:spcAft>
                <a:spcPct val="0"/>
              </a:spcAft>
            </a:pPr>
            <a:r>
              <a:rPr lang="en-US" sz="2800" b="1">
                <a:solidFill>
                  <a:srgbClr val="000000"/>
                </a:solidFill>
                <a:cs typeface="Arial" pitchFamily="34" charset="0"/>
              </a:rPr>
              <a:t>Aflatoxin reduction in peanuts</a:t>
            </a:r>
          </a:p>
        </p:txBody>
      </p:sp>
    </p:spTree>
    <p:extLst>
      <p:ext uri="{BB962C8B-B14F-4D97-AF65-F5344CB8AC3E}">
        <p14:creationId xmlns:p14="http://schemas.microsoft.com/office/powerpoint/2010/main" val="127020715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itle 1"/>
          <p:cNvSpPr>
            <a:spLocks noGrp="1"/>
          </p:cNvSpPr>
          <p:nvPr>
            <p:ph type="title"/>
          </p:nvPr>
        </p:nvSpPr>
        <p:spPr/>
        <p:txBody>
          <a:bodyPr/>
          <a:lstStyle/>
          <a:p>
            <a:r>
              <a:rPr lang="en-US" smtClean="0"/>
              <a:t>Future Considerations</a:t>
            </a:r>
          </a:p>
        </p:txBody>
      </p:sp>
      <p:sp>
        <p:nvSpPr>
          <p:cNvPr id="336899" name="Content Placeholder 2"/>
          <p:cNvSpPr>
            <a:spLocks noGrp="1"/>
          </p:cNvSpPr>
          <p:nvPr>
            <p:ph idx="1"/>
          </p:nvPr>
        </p:nvSpPr>
        <p:spPr/>
        <p:txBody>
          <a:bodyPr/>
          <a:lstStyle/>
          <a:p>
            <a:r>
              <a:rPr lang="en-US" smtClean="0"/>
              <a:t>Research is key to </a:t>
            </a:r>
            <a:r>
              <a:rPr lang="en-US" smtClean="0">
                <a:solidFill>
                  <a:srgbClr val="000000"/>
                </a:solidFill>
              </a:rPr>
              <a:t>identify commercially viable solutions – how to have a profitable business model that works for the entrepeneur as well as the small farmer client/buyer…</a:t>
            </a:r>
          </a:p>
          <a:p>
            <a:r>
              <a:rPr lang="en-US" smtClean="0">
                <a:solidFill>
                  <a:srgbClr val="000000"/>
                </a:solidFill>
              </a:rPr>
              <a:t>Policy engagement critical – need regional harmonization of policy</a:t>
            </a:r>
          </a:p>
          <a:p>
            <a:r>
              <a:rPr lang="en-US" smtClean="0"/>
              <a:t>Understanding national context will inform solutions envisioned</a:t>
            </a:r>
          </a:p>
          <a:p>
            <a:endParaRPr lang="en-US" smtClean="0"/>
          </a:p>
        </p:txBody>
      </p:sp>
    </p:spTree>
    <p:extLst>
      <p:ext uri="{BB962C8B-B14F-4D97-AF65-F5344CB8AC3E}">
        <p14:creationId xmlns:p14="http://schemas.microsoft.com/office/powerpoint/2010/main" val="354082375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2" name="Picture 7" descr="IMG_047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46225"/>
            <a:ext cx="3759200"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2563" name="Subtitle 2"/>
          <p:cNvSpPr txBox="1">
            <a:spLocks/>
          </p:cNvSpPr>
          <p:nvPr/>
        </p:nvSpPr>
        <p:spPr bwMode="auto">
          <a:xfrm>
            <a:off x="152400" y="1257300"/>
            <a:ext cx="47244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109538" indent="-63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fontAlgn="base">
              <a:lnSpc>
                <a:spcPct val="80000"/>
              </a:lnSpc>
              <a:spcBef>
                <a:spcPct val="20000"/>
              </a:spcBef>
              <a:spcAft>
                <a:spcPct val="0"/>
              </a:spcAft>
              <a:buFont typeface="Arial" pitchFamily="34" charset="0"/>
              <a:buNone/>
            </a:pPr>
            <a:r>
              <a:rPr lang="en-US" sz="2400" b="1">
                <a:solidFill>
                  <a:srgbClr val="376092"/>
                </a:solidFill>
                <a:latin typeface="Gill Sans MT" pitchFamily="34" charset="0"/>
                <a:ea typeface="MS PGothic" pitchFamily="34" charset="-128"/>
              </a:rPr>
              <a:t>Climate change </a:t>
            </a:r>
            <a:r>
              <a:rPr lang="en-US" sz="2400" b="1">
                <a:solidFill>
                  <a:srgbClr val="000000"/>
                </a:solidFill>
                <a:latin typeface="Gill Sans MT" pitchFamily="34" charset="0"/>
                <a:ea typeface="MS PGothic" pitchFamily="34" charset="-128"/>
              </a:rPr>
              <a:t>already impacting yields  - drought, high temperatures and unpredictable climates</a:t>
            </a:r>
          </a:p>
          <a:p>
            <a:pPr lvl="1" fontAlgn="base">
              <a:lnSpc>
                <a:spcPct val="80000"/>
              </a:lnSpc>
              <a:spcBef>
                <a:spcPct val="20000"/>
              </a:spcBef>
              <a:spcAft>
                <a:spcPct val="0"/>
              </a:spcAft>
              <a:buFont typeface="Arial" pitchFamily="34" charset="0"/>
              <a:buNone/>
            </a:pPr>
            <a:endParaRPr lang="en-US" sz="2400" b="1">
              <a:solidFill>
                <a:srgbClr val="000000"/>
              </a:solidFill>
              <a:latin typeface="Gill Sans MT" pitchFamily="34" charset="0"/>
              <a:ea typeface="MS PGothic" pitchFamily="34" charset="-128"/>
            </a:endParaRPr>
          </a:p>
          <a:p>
            <a:pPr lvl="1" fontAlgn="base">
              <a:lnSpc>
                <a:spcPct val="80000"/>
              </a:lnSpc>
              <a:spcBef>
                <a:spcPct val="20000"/>
              </a:spcBef>
              <a:spcAft>
                <a:spcPct val="0"/>
              </a:spcAft>
              <a:buFont typeface="Arial" pitchFamily="34" charset="0"/>
              <a:buNone/>
            </a:pPr>
            <a:r>
              <a:rPr lang="en-US" sz="2400" b="1">
                <a:solidFill>
                  <a:srgbClr val="000000"/>
                </a:solidFill>
                <a:latin typeface="Gill Sans MT" pitchFamily="34" charset="0"/>
                <a:ea typeface="MS PGothic" pitchFamily="34" charset="-128"/>
              </a:rPr>
              <a:t>As arable land is lost to urbanization and other uses, we need to produce </a:t>
            </a:r>
            <a:r>
              <a:rPr lang="en-US" sz="2400" b="1">
                <a:solidFill>
                  <a:srgbClr val="376092"/>
                </a:solidFill>
                <a:latin typeface="Gill Sans MT" pitchFamily="34" charset="0"/>
                <a:ea typeface="MS PGothic" pitchFamily="34" charset="-128"/>
              </a:rPr>
              <a:t>more food on less land</a:t>
            </a:r>
          </a:p>
          <a:p>
            <a:pPr lvl="1" fontAlgn="base">
              <a:lnSpc>
                <a:spcPct val="80000"/>
              </a:lnSpc>
              <a:spcBef>
                <a:spcPct val="20000"/>
              </a:spcBef>
              <a:spcAft>
                <a:spcPct val="0"/>
              </a:spcAft>
              <a:buFont typeface="Arial" pitchFamily="34" charset="0"/>
              <a:buNone/>
            </a:pPr>
            <a:endParaRPr lang="en-US" sz="2400" b="1">
              <a:solidFill>
                <a:srgbClr val="000000"/>
              </a:solidFill>
              <a:latin typeface="Gill Sans MT" pitchFamily="34" charset="0"/>
              <a:ea typeface="MS PGothic" pitchFamily="34" charset="-128"/>
            </a:endParaRPr>
          </a:p>
          <a:p>
            <a:pPr lvl="1" fontAlgn="base">
              <a:lnSpc>
                <a:spcPct val="80000"/>
              </a:lnSpc>
              <a:spcBef>
                <a:spcPct val="20000"/>
              </a:spcBef>
              <a:spcAft>
                <a:spcPct val="0"/>
              </a:spcAft>
              <a:buFont typeface="Arial" pitchFamily="34" charset="0"/>
              <a:buNone/>
            </a:pPr>
            <a:r>
              <a:rPr lang="en-US" sz="2400" b="1">
                <a:solidFill>
                  <a:srgbClr val="376092"/>
                </a:solidFill>
                <a:latin typeface="Gill Sans MT" pitchFamily="34" charset="0"/>
                <a:ea typeface="MS PGothic" pitchFamily="34" charset="-128"/>
              </a:rPr>
              <a:t>Water, energy, labor and fertilizer</a:t>
            </a:r>
            <a:r>
              <a:rPr lang="en-US" sz="2400" b="1">
                <a:solidFill>
                  <a:srgbClr val="215968"/>
                </a:solidFill>
                <a:latin typeface="Gill Sans MT" pitchFamily="34" charset="0"/>
                <a:ea typeface="MS PGothic" pitchFamily="34" charset="-128"/>
              </a:rPr>
              <a:t> </a:t>
            </a:r>
            <a:r>
              <a:rPr lang="en-US" sz="2400" b="1">
                <a:solidFill>
                  <a:srgbClr val="000000"/>
                </a:solidFill>
                <a:latin typeface="Gill Sans MT" pitchFamily="34" charset="0"/>
                <a:ea typeface="MS PGothic" pitchFamily="34" charset="-128"/>
              </a:rPr>
              <a:t>availability constraining production</a:t>
            </a:r>
          </a:p>
          <a:p>
            <a:pPr lvl="1" fontAlgn="base">
              <a:lnSpc>
                <a:spcPct val="80000"/>
              </a:lnSpc>
              <a:spcBef>
                <a:spcPct val="20000"/>
              </a:spcBef>
              <a:spcAft>
                <a:spcPct val="0"/>
              </a:spcAft>
              <a:buFont typeface="Arial" pitchFamily="34" charset="0"/>
              <a:buNone/>
            </a:pPr>
            <a:endParaRPr lang="en-US" sz="2400" b="1">
              <a:solidFill>
                <a:srgbClr val="000000"/>
              </a:solidFill>
              <a:latin typeface="Gill Sans MT" pitchFamily="34" charset="0"/>
              <a:ea typeface="MS PGothic" pitchFamily="34" charset="-128"/>
            </a:endParaRPr>
          </a:p>
          <a:p>
            <a:pPr lvl="1" fontAlgn="base">
              <a:lnSpc>
                <a:spcPct val="80000"/>
              </a:lnSpc>
              <a:spcBef>
                <a:spcPct val="20000"/>
              </a:spcBef>
              <a:spcAft>
                <a:spcPct val="0"/>
              </a:spcAft>
              <a:buFont typeface="Arial" pitchFamily="34" charset="0"/>
              <a:buNone/>
            </a:pPr>
            <a:r>
              <a:rPr lang="en-US" sz="2400" b="1">
                <a:solidFill>
                  <a:srgbClr val="376092"/>
                </a:solidFill>
                <a:latin typeface="Gill Sans MT" pitchFamily="34" charset="0"/>
                <a:ea typeface="MS PGothic" pitchFamily="34" charset="-128"/>
              </a:rPr>
              <a:t>System diversification and intensification needed</a:t>
            </a:r>
            <a:r>
              <a:rPr lang="en-US" sz="2400" b="1">
                <a:solidFill>
                  <a:srgbClr val="000000"/>
                </a:solidFill>
                <a:latin typeface="Gill Sans MT" pitchFamily="34" charset="0"/>
                <a:ea typeface="MS PGothic" pitchFamily="34" charset="-128"/>
              </a:rPr>
              <a:t> to improve nutrition, incomes</a:t>
            </a:r>
          </a:p>
        </p:txBody>
      </p:sp>
      <p:sp>
        <p:nvSpPr>
          <p:cNvPr id="322564" name="TextBox 6"/>
          <p:cNvSpPr txBox="1">
            <a:spLocks noChangeArrowheads="1"/>
          </p:cNvSpPr>
          <p:nvPr/>
        </p:nvSpPr>
        <p:spPr bwMode="auto">
          <a:xfrm>
            <a:off x="990600" y="0"/>
            <a:ext cx="495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r>
              <a:rPr lang="en-US" sz="3200" b="1">
                <a:solidFill>
                  <a:srgbClr val="17375E"/>
                </a:solidFill>
                <a:latin typeface="Gill Sans MT" pitchFamily="34" charset="0"/>
              </a:rPr>
              <a:t>The Global Challenge</a:t>
            </a:r>
          </a:p>
        </p:txBody>
      </p:sp>
    </p:spTree>
    <p:extLst>
      <p:ext uri="{BB962C8B-B14F-4D97-AF65-F5344CB8AC3E}">
        <p14:creationId xmlns:p14="http://schemas.microsoft.com/office/powerpoint/2010/main" val="148941741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3586" name="Chart 7"/>
          <p:cNvGraphicFramePr>
            <a:graphicFrameLocks/>
          </p:cNvGraphicFramePr>
          <p:nvPr/>
        </p:nvGraphicFramePr>
        <p:xfrm>
          <a:off x="406400" y="1930400"/>
          <a:ext cx="8585200" cy="4775200"/>
        </p:xfrm>
        <a:graphic>
          <a:graphicData uri="http://schemas.openxmlformats.org/presentationml/2006/ole">
            <mc:AlternateContent xmlns:mc="http://schemas.openxmlformats.org/markup-compatibility/2006">
              <mc:Choice xmlns:v="urn:schemas-microsoft-com:vml" Requires="v">
                <p:oleObj spid="_x0000_s1026" r:id="rId4" imgW="8583912" imgH="4773582" progId="Excel.Chart.8">
                  <p:embed/>
                </p:oleObj>
              </mc:Choice>
              <mc:Fallback>
                <p:oleObj r:id="rId4" imgW="8583912" imgH="4773582"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930400"/>
                        <a:ext cx="85852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5" name="Title 1"/>
          <p:cNvSpPr>
            <a:spLocks noGrp="1"/>
          </p:cNvSpPr>
          <p:nvPr>
            <p:ph type="title"/>
          </p:nvPr>
        </p:nvSpPr>
        <p:spPr>
          <a:extLst/>
        </p:spPr>
        <p:txBody>
          <a:bodyPr rtlCol="0" anchor="t">
            <a:normAutofit/>
          </a:bodyPr>
          <a:lstStyle/>
          <a:p>
            <a:pPr fontAlgn="auto">
              <a:spcAft>
                <a:spcPts val="0"/>
              </a:spcAft>
              <a:defRPr/>
            </a:pPr>
            <a:r>
              <a:rPr lang="en-US" sz="4000" dirty="0" smtClean="0">
                <a:solidFill>
                  <a:schemeClr val="tx2">
                    <a:lumMod val="75000"/>
                  </a:schemeClr>
                </a:solidFill>
              </a:rPr>
              <a:t>Global Food Prices</a:t>
            </a:r>
          </a:p>
        </p:txBody>
      </p:sp>
      <p:sp>
        <p:nvSpPr>
          <p:cNvPr id="323588" name="TextBox 10"/>
          <p:cNvSpPr txBox="1">
            <a:spLocks noChangeArrowheads="1"/>
          </p:cNvSpPr>
          <p:nvPr/>
        </p:nvSpPr>
        <p:spPr bwMode="auto">
          <a:xfrm>
            <a:off x="914400" y="6324600"/>
            <a:ext cx="342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solidFill>
                  <a:srgbClr val="000000"/>
                </a:solidFill>
                <a:latin typeface="Calibri" pitchFamily="34" charset="0"/>
                <a:cs typeface="Arial" pitchFamily="34" charset="0"/>
              </a:rPr>
              <a:t>Source: FAO</a:t>
            </a:r>
          </a:p>
        </p:txBody>
      </p:sp>
      <p:sp>
        <p:nvSpPr>
          <p:cNvPr id="323589" name="TextBox 5"/>
          <p:cNvSpPr txBox="1">
            <a:spLocks noChangeArrowheads="1"/>
          </p:cNvSpPr>
          <p:nvPr/>
        </p:nvSpPr>
        <p:spPr bwMode="auto">
          <a:xfrm>
            <a:off x="2286000" y="0"/>
            <a:ext cx="495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endParaRPr lang="en-US" sz="3200" b="1">
              <a:solidFill>
                <a:srgbClr val="17375E"/>
              </a:solidFill>
              <a:latin typeface="Gill Sans MT" pitchFamily="34" charset="0"/>
            </a:endParaRPr>
          </a:p>
        </p:txBody>
      </p:sp>
    </p:spTree>
    <p:extLst>
      <p:ext uri="{BB962C8B-B14F-4D97-AF65-F5344CB8AC3E}">
        <p14:creationId xmlns:p14="http://schemas.microsoft.com/office/powerpoint/2010/main" val="422537884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ubtitle 2"/>
          <p:cNvSpPr>
            <a:spLocks noGrp="1"/>
          </p:cNvSpPr>
          <p:nvPr>
            <p:ph type="subTitle" idx="4294967295"/>
          </p:nvPr>
        </p:nvSpPr>
        <p:spPr>
          <a:xfrm>
            <a:off x="381000" y="1524000"/>
            <a:ext cx="4648200" cy="4724400"/>
          </a:xfrm>
        </p:spPr>
        <p:txBody>
          <a:bodyPr rtlCol="0">
            <a:normAutofit fontScale="92500" lnSpcReduction="10000"/>
          </a:bodyPr>
          <a:lstStyle/>
          <a:p>
            <a:pPr marL="457200" indent="-457200" fontAlgn="auto">
              <a:lnSpc>
                <a:spcPct val="80000"/>
              </a:lnSpc>
              <a:spcBef>
                <a:spcPts val="0"/>
              </a:spcBef>
              <a:spcAft>
                <a:spcPts val="0"/>
              </a:spcAft>
              <a:buFont typeface="Arial" charset="0"/>
              <a:buAutoNum type="arabicPeriod"/>
              <a:defRPr/>
            </a:pPr>
            <a:r>
              <a:rPr lang="en-US" sz="2400" b="1" i="1" dirty="0" smtClean="0">
                <a:solidFill>
                  <a:srgbClr val="69A93D"/>
                </a:solidFill>
              </a:rPr>
              <a:t>Help farmers produce more</a:t>
            </a:r>
          </a:p>
          <a:p>
            <a:pPr marL="457200" indent="-457200" fontAlgn="auto">
              <a:lnSpc>
                <a:spcPct val="80000"/>
              </a:lnSpc>
              <a:spcBef>
                <a:spcPts val="0"/>
              </a:spcBef>
              <a:spcAft>
                <a:spcPts val="0"/>
              </a:spcAft>
              <a:buFont typeface="Arial" charset="0"/>
              <a:buAutoNum type="arabicPeriod"/>
              <a:defRPr/>
            </a:pPr>
            <a:endParaRPr lang="en-US" sz="2400" b="1" i="1" dirty="0" smtClean="0">
              <a:solidFill>
                <a:srgbClr val="69A93D"/>
              </a:solidFill>
            </a:endParaRPr>
          </a:p>
          <a:p>
            <a:pPr marL="457200" indent="-457200" fontAlgn="auto">
              <a:lnSpc>
                <a:spcPct val="80000"/>
              </a:lnSpc>
              <a:spcBef>
                <a:spcPts val="0"/>
              </a:spcBef>
              <a:spcAft>
                <a:spcPts val="0"/>
              </a:spcAft>
              <a:buFont typeface="Arial" charset="0"/>
              <a:buAutoNum type="arabicPeriod"/>
              <a:defRPr/>
            </a:pPr>
            <a:r>
              <a:rPr lang="en-US" sz="2400" b="1" i="1" dirty="0" smtClean="0">
                <a:solidFill>
                  <a:srgbClr val="69A93D"/>
                </a:solidFill>
              </a:rPr>
              <a:t>Help farmers get more food to market</a:t>
            </a:r>
          </a:p>
          <a:p>
            <a:pPr marL="457200" indent="-457200" fontAlgn="auto">
              <a:lnSpc>
                <a:spcPct val="80000"/>
              </a:lnSpc>
              <a:spcBef>
                <a:spcPts val="0"/>
              </a:spcBef>
              <a:spcAft>
                <a:spcPts val="0"/>
              </a:spcAft>
              <a:buFont typeface="Arial" charset="0"/>
              <a:buAutoNum type="arabicPeriod"/>
              <a:defRPr/>
            </a:pPr>
            <a:endParaRPr lang="en-US" sz="2400" b="1" i="1" dirty="0" smtClean="0">
              <a:solidFill>
                <a:srgbClr val="69A93D"/>
              </a:solidFill>
            </a:endParaRPr>
          </a:p>
          <a:p>
            <a:pPr marL="457200" indent="-457200" fontAlgn="auto">
              <a:lnSpc>
                <a:spcPct val="80000"/>
              </a:lnSpc>
              <a:spcBef>
                <a:spcPts val="0"/>
              </a:spcBef>
              <a:spcAft>
                <a:spcPts val="0"/>
              </a:spcAft>
              <a:buFont typeface="Arial" charset="0"/>
              <a:buAutoNum type="arabicPeriod"/>
              <a:defRPr/>
            </a:pPr>
            <a:r>
              <a:rPr lang="en-US" sz="2400" b="1" i="1" dirty="0" smtClean="0">
                <a:solidFill>
                  <a:schemeClr val="tx2"/>
                </a:solidFill>
              </a:rPr>
              <a:t>Support Research &amp; Development to improve smallholder agriculture in a changing climate </a:t>
            </a:r>
          </a:p>
          <a:p>
            <a:pPr marL="457200" indent="-457200" fontAlgn="auto">
              <a:lnSpc>
                <a:spcPct val="80000"/>
              </a:lnSpc>
              <a:spcBef>
                <a:spcPts val="0"/>
              </a:spcBef>
              <a:spcAft>
                <a:spcPts val="0"/>
              </a:spcAft>
              <a:buFont typeface="Arial" charset="0"/>
              <a:buAutoNum type="arabicPeriod"/>
              <a:defRPr/>
            </a:pPr>
            <a:endParaRPr lang="en-US" sz="2400" b="1" i="1" dirty="0" smtClean="0">
              <a:solidFill>
                <a:srgbClr val="69A93D"/>
              </a:solidFill>
            </a:endParaRPr>
          </a:p>
          <a:p>
            <a:pPr marL="457200" indent="-457200" fontAlgn="auto">
              <a:lnSpc>
                <a:spcPct val="80000"/>
              </a:lnSpc>
              <a:spcBef>
                <a:spcPts val="0"/>
              </a:spcBef>
              <a:spcAft>
                <a:spcPts val="0"/>
              </a:spcAft>
              <a:buFont typeface="Arial" charset="0"/>
              <a:buAutoNum type="arabicPeriod"/>
              <a:defRPr/>
            </a:pPr>
            <a:r>
              <a:rPr lang="en-US" sz="2400" b="1" i="1" dirty="0" smtClean="0">
                <a:solidFill>
                  <a:srgbClr val="69A93D"/>
                </a:solidFill>
              </a:rPr>
              <a:t>Strengthen Regional Trade</a:t>
            </a:r>
          </a:p>
          <a:p>
            <a:pPr marL="457200" indent="-457200" fontAlgn="auto">
              <a:lnSpc>
                <a:spcPct val="80000"/>
              </a:lnSpc>
              <a:spcBef>
                <a:spcPts val="0"/>
              </a:spcBef>
              <a:spcAft>
                <a:spcPts val="0"/>
              </a:spcAft>
              <a:buFont typeface="Arial" charset="0"/>
              <a:buAutoNum type="arabicPeriod"/>
              <a:defRPr/>
            </a:pPr>
            <a:endParaRPr lang="en-US" sz="2400" b="1" i="1" dirty="0" smtClean="0">
              <a:solidFill>
                <a:srgbClr val="69A93D"/>
              </a:solidFill>
            </a:endParaRPr>
          </a:p>
          <a:p>
            <a:pPr marL="457200" indent="-457200" fontAlgn="auto">
              <a:lnSpc>
                <a:spcPct val="80000"/>
              </a:lnSpc>
              <a:spcBef>
                <a:spcPts val="0"/>
              </a:spcBef>
              <a:spcAft>
                <a:spcPts val="0"/>
              </a:spcAft>
              <a:buFont typeface="Arial" charset="0"/>
              <a:buAutoNum type="arabicPeriod"/>
              <a:defRPr/>
            </a:pPr>
            <a:r>
              <a:rPr lang="en-US" sz="2400" b="1" i="1" dirty="0" smtClean="0">
                <a:solidFill>
                  <a:srgbClr val="69A93D"/>
                </a:solidFill>
              </a:rPr>
              <a:t>Create a better Policy Environment</a:t>
            </a:r>
          </a:p>
          <a:p>
            <a:pPr marL="457200" indent="-457200" fontAlgn="auto">
              <a:lnSpc>
                <a:spcPct val="80000"/>
              </a:lnSpc>
              <a:spcBef>
                <a:spcPts val="0"/>
              </a:spcBef>
              <a:spcAft>
                <a:spcPts val="0"/>
              </a:spcAft>
              <a:buFont typeface="Arial" charset="0"/>
              <a:buAutoNum type="arabicPeriod"/>
              <a:defRPr/>
            </a:pPr>
            <a:endParaRPr lang="en-US" sz="2400" b="1" i="1" dirty="0" smtClean="0">
              <a:solidFill>
                <a:srgbClr val="69A93D"/>
              </a:solidFill>
            </a:endParaRPr>
          </a:p>
          <a:p>
            <a:pPr marL="457200" indent="-457200" fontAlgn="auto">
              <a:lnSpc>
                <a:spcPct val="80000"/>
              </a:lnSpc>
              <a:spcBef>
                <a:spcPts val="0"/>
              </a:spcBef>
              <a:spcAft>
                <a:spcPts val="0"/>
              </a:spcAft>
              <a:buFont typeface="Arial" charset="0"/>
              <a:buAutoNum type="arabicPeriod"/>
              <a:defRPr/>
            </a:pPr>
            <a:r>
              <a:rPr lang="en-US" sz="2400" b="1" i="1" dirty="0" smtClean="0">
                <a:solidFill>
                  <a:srgbClr val="69A93D"/>
                </a:solidFill>
              </a:rPr>
              <a:t>Improve Access to Nutritious Food and Nutrition Services</a:t>
            </a:r>
          </a:p>
          <a:p>
            <a:pPr marL="457200" indent="-457200" fontAlgn="auto">
              <a:lnSpc>
                <a:spcPct val="80000"/>
              </a:lnSpc>
              <a:spcAft>
                <a:spcPts val="0"/>
              </a:spcAft>
              <a:buFont typeface="Arial" charset="0"/>
              <a:buAutoNum type="arabicPeriod"/>
              <a:defRPr/>
            </a:pPr>
            <a:endParaRPr lang="en-US" sz="2400" b="1" i="1" dirty="0" smtClean="0">
              <a:solidFill>
                <a:srgbClr val="69A93D"/>
              </a:solidFill>
            </a:endParaRPr>
          </a:p>
          <a:p>
            <a:pPr marL="457200" indent="-457200" fontAlgn="auto">
              <a:lnSpc>
                <a:spcPct val="80000"/>
              </a:lnSpc>
              <a:spcAft>
                <a:spcPts val="0"/>
              </a:spcAft>
              <a:buFont typeface="Arial" charset="0"/>
              <a:buNone/>
              <a:defRPr/>
            </a:pPr>
            <a:r>
              <a:rPr lang="en-US" sz="2400" b="1" i="1" dirty="0" smtClean="0">
                <a:solidFill>
                  <a:srgbClr val="69A93D"/>
                </a:solidFill>
              </a:rPr>
              <a:t> </a:t>
            </a:r>
          </a:p>
          <a:p>
            <a:pPr lvl="1" fontAlgn="auto">
              <a:lnSpc>
                <a:spcPct val="80000"/>
              </a:lnSpc>
              <a:spcAft>
                <a:spcPts val="0"/>
              </a:spcAft>
              <a:buFont typeface="Wingdings" pitchFamily="2" charset="2"/>
              <a:buNone/>
              <a:defRPr/>
            </a:pPr>
            <a:endParaRPr lang="en-US" sz="2400" b="1" i="1" dirty="0" smtClean="0">
              <a:solidFill>
                <a:srgbClr val="69A93D"/>
              </a:solidFill>
            </a:endParaRPr>
          </a:p>
          <a:p>
            <a:pPr lvl="2" fontAlgn="auto">
              <a:lnSpc>
                <a:spcPct val="80000"/>
              </a:lnSpc>
              <a:spcAft>
                <a:spcPts val="0"/>
              </a:spcAft>
              <a:buFont typeface="Wingdings" pitchFamily="2" charset="2"/>
              <a:buNone/>
              <a:defRPr/>
            </a:pPr>
            <a:endParaRPr lang="en-US" dirty="0" smtClean="0"/>
          </a:p>
        </p:txBody>
      </p:sp>
      <p:sp>
        <p:nvSpPr>
          <p:cNvPr id="324611" name="TextBox 7"/>
          <p:cNvSpPr txBox="1">
            <a:spLocks noChangeArrowheads="1"/>
          </p:cNvSpPr>
          <p:nvPr/>
        </p:nvSpPr>
        <p:spPr bwMode="auto">
          <a:xfrm>
            <a:off x="4114800" y="0"/>
            <a:ext cx="502920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US" sz="2400" b="1">
              <a:solidFill>
                <a:srgbClr val="FFFFFF"/>
              </a:solidFill>
              <a:latin typeface="Gill Sans MT" pitchFamily="34" charset="0"/>
            </a:endParaRPr>
          </a:p>
        </p:txBody>
      </p:sp>
      <p:pic>
        <p:nvPicPr>
          <p:cNvPr id="324612" name="Picture 2" descr="http://t2.gstatic.com/images?q=tbn:ANd9GcTgSyBb9-Z0XDaPU41RyEbBcMZtfjBFC4q1AvRTSkTyOXwBZ0W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241425"/>
            <a:ext cx="3438525"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61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70525" y="4038600"/>
            <a:ext cx="3454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14" name="TextBox 6"/>
          <p:cNvSpPr txBox="1">
            <a:spLocks noChangeArrowheads="1"/>
          </p:cNvSpPr>
          <p:nvPr/>
        </p:nvSpPr>
        <p:spPr bwMode="auto">
          <a:xfrm>
            <a:off x="1447800" y="0"/>
            <a:ext cx="495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r>
              <a:rPr lang="en-US" sz="3000" b="1">
                <a:solidFill>
                  <a:srgbClr val="17375E"/>
                </a:solidFill>
                <a:latin typeface="Gill Sans MT" pitchFamily="34" charset="0"/>
              </a:rPr>
              <a:t>USG Response: Feed the Future</a:t>
            </a:r>
          </a:p>
        </p:txBody>
      </p:sp>
    </p:spTree>
    <p:extLst>
      <p:ext uri="{BB962C8B-B14F-4D97-AF65-F5344CB8AC3E}">
        <p14:creationId xmlns:p14="http://schemas.microsoft.com/office/powerpoint/2010/main" val="203942756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4" name="Picture 4" descr="Screen shot 2011-06-09 at 12.27.29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00525" y="1828800"/>
            <a:ext cx="4791075"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Content Placeholder 4"/>
          <p:cNvGraphicFramePr>
            <a:graphicFrameLocks/>
          </p:cNvGraphicFramePr>
          <p:nvPr/>
        </p:nvGraphicFramePr>
        <p:xfrm>
          <a:off x="228600" y="1447800"/>
          <a:ext cx="5334000" cy="53570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25636" name="TextBox 11"/>
          <p:cNvSpPr txBox="1">
            <a:spLocks noChangeArrowheads="1"/>
          </p:cNvSpPr>
          <p:nvPr/>
        </p:nvSpPr>
        <p:spPr bwMode="auto">
          <a:xfrm>
            <a:off x="304800" y="1214438"/>
            <a:ext cx="8113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b="1">
                <a:solidFill>
                  <a:srgbClr val="17375E"/>
                </a:solidFill>
                <a:latin typeface="Gill Sans MT" pitchFamily="34" charset="0"/>
              </a:rPr>
              <a:t>Overarching Goal Emerged:  Sustainable Intensification</a:t>
            </a:r>
          </a:p>
        </p:txBody>
      </p:sp>
      <p:sp>
        <p:nvSpPr>
          <p:cNvPr id="325637" name="TextBox 5"/>
          <p:cNvSpPr txBox="1">
            <a:spLocks noChangeArrowheads="1"/>
          </p:cNvSpPr>
          <p:nvPr/>
        </p:nvSpPr>
        <p:spPr bwMode="auto">
          <a:xfrm>
            <a:off x="76200" y="0"/>
            <a:ext cx="495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r>
              <a:rPr lang="en-US" sz="3200" b="1">
                <a:solidFill>
                  <a:srgbClr val="17375E"/>
                </a:solidFill>
                <a:latin typeface="Gill Sans MT" pitchFamily="34" charset="0"/>
              </a:rPr>
              <a:t>FTF Research Strategy</a:t>
            </a:r>
          </a:p>
        </p:txBody>
      </p:sp>
    </p:spTree>
    <p:extLst>
      <p:ext uri="{BB962C8B-B14F-4D97-AF65-F5344CB8AC3E}">
        <p14:creationId xmlns:p14="http://schemas.microsoft.com/office/powerpoint/2010/main" val="305096807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981200" y="1295400"/>
          <a:ext cx="6680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6659" name="Pentagon 4"/>
          <p:cNvSpPr>
            <a:spLocks noChangeArrowheads="1"/>
          </p:cNvSpPr>
          <p:nvPr/>
        </p:nvSpPr>
        <p:spPr bwMode="auto">
          <a:xfrm rot="5400000">
            <a:off x="-1538287" y="3684587"/>
            <a:ext cx="5245100" cy="1101725"/>
          </a:xfrm>
          <a:prstGeom prst="homePlate">
            <a:avLst>
              <a:gd name="adj" fmla="val 86841"/>
            </a:avLst>
          </a:prstGeom>
          <a:gradFill rotWithShape="0">
            <a:gsLst>
              <a:gs pos="0">
                <a:srgbClr val="E5EEFF"/>
              </a:gs>
              <a:gs pos="64999">
                <a:srgbClr val="BFD5FF"/>
              </a:gs>
              <a:gs pos="100000">
                <a:srgbClr val="4F81BD"/>
              </a:gs>
            </a:gsLst>
            <a:lin ang="5400000" scaled="1"/>
          </a:gradFill>
          <a:ln>
            <a:noFill/>
          </a:ln>
          <a:effectLst>
            <a:outerShdw dist="20000" dir="5400000" rotWithShape="0">
              <a:srgbClr val="80808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1400" b="1">
                <a:solidFill>
                  <a:srgbClr val="000000"/>
                </a:solidFill>
              </a:rPr>
              <a:t>Longer-Term Investments                           Near-Term Impact</a:t>
            </a:r>
          </a:p>
        </p:txBody>
      </p:sp>
      <p:sp>
        <p:nvSpPr>
          <p:cNvPr id="7" name="Rounded Rectangle 6"/>
          <p:cNvSpPr/>
          <p:nvPr/>
        </p:nvSpPr>
        <p:spPr>
          <a:xfrm>
            <a:off x="1981200" y="4343400"/>
            <a:ext cx="6781800" cy="9144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600" b="1" u="sng" dirty="0">
                <a:solidFill>
                  <a:prstClr val="white"/>
                </a:solidFill>
              </a:rPr>
              <a:t>Sustainable Intensification of Key Production Systems</a:t>
            </a:r>
          </a:p>
          <a:p>
            <a:pPr algn="ctr">
              <a:defRPr/>
            </a:pPr>
            <a:r>
              <a:rPr lang="en-US" sz="1600" dirty="0">
                <a:solidFill>
                  <a:prstClr val="white"/>
                </a:solidFill>
              </a:rPr>
              <a:t>Complement Mission investments in select value chains</a:t>
            </a:r>
          </a:p>
          <a:p>
            <a:pPr algn="ctr">
              <a:defRPr/>
            </a:pPr>
            <a:r>
              <a:rPr lang="en-US" sz="1600" dirty="0">
                <a:solidFill>
                  <a:prstClr val="white"/>
                </a:solidFill>
              </a:rPr>
              <a:t>Integrate component technologies, policies, social sciences, nutrition</a:t>
            </a:r>
          </a:p>
          <a:p>
            <a:pPr algn="ctr">
              <a:defRPr/>
            </a:pPr>
            <a:endParaRPr lang="en-US" sz="1600" dirty="0">
              <a:solidFill>
                <a:prstClr val="white"/>
              </a:solidFill>
            </a:endParaRPr>
          </a:p>
        </p:txBody>
      </p:sp>
      <p:sp>
        <p:nvSpPr>
          <p:cNvPr id="326661" name="TextBox 7"/>
          <p:cNvSpPr txBox="1">
            <a:spLocks noChangeArrowheads="1"/>
          </p:cNvSpPr>
          <p:nvPr/>
        </p:nvSpPr>
        <p:spPr bwMode="auto">
          <a:xfrm>
            <a:off x="1447800" y="0"/>
            <a:ext cx="495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r>
              <a:rPr lang="en-US" sz="2800" b="1">
                <a:solidFill>
                  <a:srgbClr val="17375E"/>
                </a:solidFill>
                <a:latin typeface="Gill Sans MT" pitchFamily="34" charset="0"/>
              </a:rPr>
              <a:t>Food Security Research Priorities </a:t>
            </a:r>
          </a:p>
        </p:txBody>
      </p:sp>
    </p:spTree>
    <p:extLst>
      <p:ext uri="{BB962C8B-B14F-4D97-AF65-F5344CB8AC3E}">
        <p14:creationId xmlns:p14="http://schemas.microsoft.com/office/powerpoint/2010/main" val="381524550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990600"/>
            <a:ext cx="9144000" cy="838200"/>
          </a:xfrm>
          <a:extLst/>
        </p:spPr>
        <p:txBody>
          <a:bodyPr rtlCol="0" anchor="t">
            <a:normAutofit fontScale="90000"/>
          </a:bodyPr>
          <a:lstStyle/>
          <a:p>
            <a:pPr fontAlgn="auto">
              <a:spcAft>
                <a:spcPts val="0"/>
              </a:spcAft>
              <a:defRPr/>
            </a:pPr>
            <a:r>
              <a:rPr lang="en-US" sz="3600" smtClean="0"/>
              <a:t>Food Security Innovation Center</a:t>
            </a:r>
            <a:r>
              <a:rPr lang="en-US" smtClean="0"/>
              <a:t/>
            </a:r>
            <a:br>
              <a:rPr lang="en-US" smtClean="0"/>
            </a:br>
            <a:r>
              <a:rPr lang="en-US" smtClean="0"/>
              <a:t/>
            </a:r>
            <a:br>
              <a:rPr lang="en-US" smtClean="0"/>
            </a:br>
            <a:endParaRPr lang="en-US" smtClean="0"/>
          </a:p>
        </p:txBody>
      </p:sp>
      <p:sp>
        <p:nvSpPr>
          <p:cNvPr id="7" name="TextBox 6"/>
          <p:cNvSpPr txBox="1"/>
          <p:nvPr/>
        </p:nvSpPr>
        <p:spPr>
          <a:xfrm>
            <a:off x="128588" y="1828800"/>
            <a:ext cx="8839200" cy="4124325"/>
          </a:xfrm>
          <a:prstGeom prst="rect">
            <a:avLst/>
          </a:prstGeom>
          <a:noFill/>
        </p:spPr>
        <p:txBody>
          <a:bodyPr>
            <a:spAutoFit/>
          </a:bodyPr>
          <a:lstStyle/>
          <a:p>
            <a:pPr marL="342900" indent="-342900">
              <a:buFont typeface="Arial" pitchFamily="34" charset="0"/>
              <a:buChar char="•"/>
              <a:defRPr/>
            </a:pPr>
            <a:r>
              <a:rPr lang="en-US" sz="2400" dirty="0">
                <a:solidFill>
                  <a:prstClr val="black"/>
                </a:solidFill>
              </a:rPr>
              <a:t>Leads USAID’s implementation of the FTF Research Strategy</a:t>
            </a:r>
          </a:p>
          <a:p>
            <a:pPr marL="342900" indent="-342900">
              <a:buFont typeface="Arial" pitchFamily="34" charset="0"/>
              <a:buChar char="•"/>
              <a:defRPr/>
            </a:pPr>
            <a:r>
              <a:rPr lang="en-US" sz="2400" dirty="0">
                <a:solidFill>
                  <a:prstClr val="black"/>
                </a:solidFill>
              </a:rPr>
              <a:t>Integrated, portfolio-based management across seven priority program themes </a:t>
            </a:r>
          </a:p>
          <a:p>
            <a:pPr marL="342900" indent="-342900">
              <a:buFont typeface="Arial" pitchFamily="34" charset="0"/>
              <a:buChar char="•"/>
              <a:defRPr/>
            </a:pPr>
            <a:r>
              <a:rPr lang="en-US" sz="2400" dirty="0">
                <a:solidFill>
                  <a:prstClr val="black"/>
                </a:solidFill>
              </a:rPr>
              <a:t>Encourages a multi-disciplinary approach, better linkages among related projects, cross-project learning and management efficiencies</a:t>
            </a:r>
          </a:p>
          <a:p>
            <a:pPr marL="342900" indent="-342900">
              <a:buFont typeface="Arial" pitchFamily="34" charset="0"/>
              <a:buChar char="•"/>
              <a:defRPr/>
            </a:pPr>
            <a:r>
              <a:rPr lang="en-US" sz="2400" dirty="0">
                <a:solidFill>
                  <a:prstClr val="black"/>
                </a:solidFill>
              </a:rPr>
              <a:t>Engages U.S. universities, international research centers, private sector, local agricultural research and educational institutions, think tanks</a:t>
            </a:r>
          </a:p>
          <a:p>
            <a:pPr>
              <a:defRPr/>
            </a:pPr>
            <a:endParaRPr lang="en-US" sz="2200" dirty="0">
              <a:solidFill>
                <a:srgbClr val="1F497D">
                  <a:lumMod val="75000"/>
                </a:srgbClr>
              </a:solidFill>
              <a:latin typeface="Gill Sans MT" pitchFamily="34" charset="0"/>
              <a:cs typeface="Arial" charset="0"/>
            </a:endParaRPr>
          </a:p>
        </p:txBody>
      </p:sp>
    </p:spTree>
    <p:extLst>
      <p:ext uri="{BB962C8B-B14F-4D97-AF65-F5344CB8AC3E}">
        <p14:creationId xmlns:p14="http://schemas.microsoft.com/office/powerpoint/2010/main" val="369738977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extBox 4"/>
          <p:cNvSpPr txBox="1">
            <a:spLocks noChangeArrowheads="1"/>
          </p:cNvSpPr>
          <p:nvPr/>
        </p:nvSpPr>
        <p:spPr bwMode="auto">
          <a:xfrm>
            <a:off x="130175" y="2041525"/>
            <a:ext cx="876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b="1">
                <a:solidFill>
                  <a:srgbClr val="000000"/>
                </a:solidFill>
                <a:latin typeface="Gill Sans"/>
                <a:ea typeface="Gill Sans"/>
                <a:cs typeface="Gill Sans"/>
              </a:rPr>
              <a:t>Program for Sustainable Intensification </a:t>
            </a:r>
            <a:r>
              <a:rPr lang="en-US">
                <a:solidFill>
                  <a:srgbClr val="000000"/>
                </a:solidFill>
                <a:latin typeface="Gill Sans"/>
                <a:ea typeface="Gill Sans"/>
                <a:cs typeface="Gill Sans"/>
              </a:rPr>
              <a:t>(e.g., CSISA, Africa RISING, SANREM Innovation Lab) </a:t>
            </a:r>
          </a:p>
        </p:txBody>
      </p:sp>
      <p:sp>
        <p:nvSpPr>
          <p:cNvPr id="328707" name="TextBox 5"/>
          <p:cNvSpPr txBox="1">
            <a:spLocks noChangeArrowheads="1"/>
          </p:cNvSpPr>
          <p:nvPr/>
        </p:nvSpPr>
        <p:spPr bwMode="auto">
          <a:xfrm>
            <a:off x="115888" y="2687638"/>
            <a:ext cx="8720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b="1">
                <a:solidFill>
                  <a:srgbClr val="000000"/>
                </a:solidFill>
                <a:latin typeface="Gill Sans"/>
                <a:ea typeface="Gill Sans"/>
                <a:cs typeface="Gill Sans"/>
              </a:rPr>
              <a:t>Program for Climate Resilient Cereals </a:t>
            </a:r>
            <a:r>
              <a:rPr lang="en-US">
                <a:solidFill>
                  <a:srgbClr val="000000"/>
                </a:solidFill>
                <a:latin typeface="Gill Sans"/>
                <a:ea typeface="Gill Sans"/>
                <a:cs typeface="Gill Sans"/>
              </a:rPr>
              <a:t>(e.g., Cereals RFA, DTMA, WEMA, CGIAR Rice, Wheat, Maize, Sorghum/Millet programs.)  </a:t>
            </a:r>
          </a:p>
        </p:txBody>
      </p:sp>
      <p:sp>
        <p:nvSpPr>
          <p:cNvPr id="328708" name="TextBox 7"/>
          <p:cNvSpPr txBox="1">
            <a:spLocks noChangeArrowheads="1"/>
          </p:cNvSpPr>
          <p:nvPr/>
        </p:nvSpPr>
        <p:spPr bwMode="auto">
          <a:xfrm>
            <a:off x="188913" y="3317875"/>
            <a:ext cx="8701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b="1">
                <a:solidFill>
                  <a:srgbClr val="000000"/>
                </a:solidFill>
                <a:latin typeface="Gill Sans"/>
                <a:ea typeface="Gill Sans"/>
                <a:cs typeface="Gill Sans"/>
              </a:rPr>
              <a:t>Program for Advanced Research on Animal and Plant Diseases </a:t>
            </a:r>
            <a:r>
              <a:rPr lang="en-US">
                <a:solidFill>
                  <a:srgbClr val="000000"/>
                </a:solidFill>
                <a:latin typeface="Gill Sans"/>
                <a:ea typeface="Gill Sans"/>
                <a:cs typeface="Gill Sans"/>
              </a:rPr>
              <a:t>(e.g., Livestock and Climate Change Innovation Lab, Virus Resistant Cassava) </a:t>
            </a:r>
          </a:p>
        </p:txBody>
      </p:sp>
      <p:sp>
        <p:nvSpPr>
          <p:cNvPr id="328709" name="TextBox 8"/>
          <p:cNvSpPr txBox="1">
            <a:spLocks noChangeArrowheads="1"/>
          </p:cNvSpPr>
          <p:nvPr/>
        </p:nvSpPr>
        <p:spPr bwMode="auto">
          <a:xfrm>
            <a:off x="115888" y="3965575"/>
            <a:ext cx="8694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b="1">
                <a:solidFill>
                  <a:srgbClr val="00B050"/>
                </a:solidFill>
                <a:latin typeface="Gill Sans"/>
                <a:ea typeface="Gill Sans"/>
                <a:cs typeface="Gill Sans"/>
              </a:rPr>
              <a:t>Program for Legume Productivity </a:t>
            </a:r>
            <a:r>
              <a:rPr lang="en-US">
                <a:solidFill>
                  <a:srgbClr val="00B050"/>
                </a:solidFill>
                <a:latin typeface="Gill Sans"/>
                <a:ea typeface="Gill Sans"/>
                <a:cs typeface="Gill Sans"/>
              </a:rPr>
              <a:t>(e.g., Dry Grain Pulses Innovation Lab, Peanut Innovation lab, CGIAR Legumes Program)</a:t>
            </a:r>
          </a:p>
        </p:txBody>
      </p:sp>
      <p:sp>
        <p:nvSpPr>
          <p:cNvPr id="328710" name="TextBox 9"/>
          <p:cNvSpPr txBox="1">
            <a:spLocks noChangeArrowheads="1"/>
          </p:cNvSpPr>
          <p:nvPr/>
        </p:nvSpPr>
        <p:spPr bwMode="auto">
          <a:xfrm>
            <a:off x="115888" y="4611688"/>
            <a:ext cx="86947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b="1">
                <a:solidFill>
                  <a:srgbClr val="00B050"/>
                </a:solidFill>
                <a:latin typeface="Gill Sans"/>
                <a:ea typeface="Gill Sans"/>
                <a:cs typeface="Gill Sans"/>
              </a:rPr>
              <a:t>Program for Safe &amp; Nutritious Foods </a:t>
            </a:r>
            <a:r>
              <a:rPr lang="en-US">
                <a:solidFill>
                  <a:srgbClr val="00B050"/>
                </a:solidFill>
                <a:latin typeface="Gill Sans"/>
                <a:ea typeface="Gill Sans"/>
                <a:cs typeface="Gill Sans"/>
              </a:rPr>
              <a:t>(e.g., Nutrition Innovation Labs (Africa/Asia), Aflatoxin under NBCRI, Horticulture Innovation Lab, AVRDC</a:t>
            </a:r>
          </a:p>
        </p:txBody>
      </p:sp>
      <p:sp>
        <p:nvSpPr>
          <p:cNvPr id="328711" name="TextBox 10"/>
          <p:cNvSpPr txBox="1">
            <a:spLocks noChangeArrowheads="1"/>
          </p:cNvSpPr>
          <p:nvPr/>
        </p:nvSpPr>
        <p:spPr bwMode="auto">
          <a:xfrm>
            <a:off x="147638" y="5257800"/>
            <a:ext cx="8683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b="1">
                <a:solidFill>
                  <a:srgbClr val="000000"/>
                </a:solidFill>
                <a:latin typeface="Gill Sans"/>
                <a:ea typeface="Gill Sans"/>
                <a:cs typeface="Gill Sans"/>
              </a:rPr>
              <a:t>Program for Policy Research &amp; Support </a:t>
            </a:r>
            <a:r>
              <a:rPr lang="en-US">
                <a:solidFill>
                  <a:srgbClr val="000000"/>
                </a:solidFill>
                <a:latin typeface="Gill Sans"/>
                <a:ea typeface="Gill Sans"/>
                <a:cs typeface="Gill Sans"/>
              </a:rPr>
              <a:t>(e.g., Program for Biosafety Systems (PBS), Enabling Agricultural Trade, AMA Innovation Lab) </a:t>
            </a:r>
            <a:r>
              <a:rPr lang="en-US" b="1">
                <a:solidFill>
                  <a:srgbClr val="000000"/>
                </a:solidFill>
                <a:latin typeface="Gill Sans"/>
                <a:ea typeface="Gill Sans"/>
                <a:cs typeface="Gill Sans"/>
              </a:rPr>
              <a:t> </a:t>
            </a:r>
            <a:endParaRPr lang="en-US">
              <a:solidFill>
                <a:srgbClr val="000000"/>
              </a:solidFill>
              <a:latin typeface="Gill Sans"/>
              <a:ea typeface="Gill Sans"/>
              <a:cs typeface="Gill Sans"/>
            </a:endParaRPr>
          </a:p>
        </p:txBody>
      </p:sp>
      <p:sp>
        <p:nvSpPr>
          <p:cNvPr id="328712" name="TextBox 11"/>
          <p:cNvSpPr txBox="1">
            <a:spLocks noChangeArrowheads="1"/>
          </p:cNvSpPr>
          <p:nvPr/>
        </p:nvSpPr>
        <p:spPr bwMode="auto">
          <a:xfrm>
            <a:off x="160338" y="5903913"/>
            <a:ext cx="87010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b="1">
                <a:solidFill>
                  <a:srgbClr val="000000"/>
                </a:solidFill>
                <a:latin typeface="Gill Sans"/>
                <a:ea typeface="Gill Sans"/>
                <a:cs typeface="Gill Sans"/>
              </a:rPr>
              <a:t>Program for Human &amp; Institutional Capacity Development </a:t>
            </a:r>
            <a:r>
              <a:rPr lang="en-US">
                <a:solidFill>
                  <a:srgbClr val="000000"/>
                </a:solidFill>
                <a:latin typeface="Gill Sans"/>
                <a:ea typeface="Gill Sans"/>
                <a:cs typeface="Gill Sans"/>
              </a:rPr>
              <a:t>(e.g., MEAS, InnovATE, AWARD, LEAP) </a:t>
            </a:r>
            <a:r>
              <a:rPr lang="en-US" b="1">
                <a:solidFill>
                  <a:srgbClr val="000000"/>
                </a:solidFill>
                <a:latin typeface="Gill Sans"/>
                <a:ea typeface="Gill Sans"/>
                <a:cs typeface="Gill Sans"/>
              </a:rPr>
              <a:t> </a:t>
            </a:r>
            <a:endParaRPr lang="en-US">
              <a:solidFill>
                <a:srgbClr val="000000"/>
              </a:solidFill>
              <a:latin typeface="Gill Sans"/>
              <a:ea typeface="Gill Sans"/>
              <a:cs typeface="Gill Sans"/>
            </a:endParaRPr>
          </a:p>
        </p:txBody>
      </p:sp>
      <p:sp>
        <p:nvSpPr>
          <p:cNvPr id="328713" name="TextBox 6"/>
          <p:cNvSpPr txBox="1">
            <a:spLocks noChangeArrowheads="1"/>
          </p:cNvSpPr>
          <p:nvPr/>
        </p:nvSpPr>
        <p:spPr bwMode="auto">
          <a:xfrm>
            <a:off x="0" y="1022350"/>
            <a:ext cx="890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200">
                <a:solidFill>
                  <a:srgbClr val="D57615"/>
                </a:solidFill>
                <a:cs typeface="Arial" pitchFamily="34" charset="0"/>
              </a:rPr>
              <a:t>Food Security Innovation Center Program Areas</a:t>
            </a:r>
          </a:p>
        </p:txBody>
      </p:sp>
    </p:spTree>
    <p:extLst>
      <p:ext uri="{BB962C8B-B14F-4D97-AF65-F5344CB8AC3E}">
        <p14:creationId xmlns:p14="http://schemas.microsoft.com/office/powerpoint/2010/main" val="3578509236"/>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extBox 1"/>
          <p:cNvSpPr txBox="1">
            <a:spLocks noChangeArrowheads="1"/>
          </p:cNvSpPr>
          <p:nvPr/>
        </p:nvSpPr>
        <p:spPr bwMode="auto">
          <a:xfrm>
            <a:off x="4619625" y="152400"/>
            <a:ext cx="4448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b="1">
                <a:solidFill>
                  <a:srgbClr val="17375E"/>
                </a:solidFill>
                <a:cs typeface="Arial" pitchFamily="34" charset="0"/>
              </a:rPr>
              <a:t>Program</a:t>
            </a:r>
            <a:r>
              <a:rPr lang="en-US" sz="2400">
                <a:solidFill>
                  <a:srgbClr val="17375E"/>
                </a:solidFill>
                <a:cs typeface="Arial" pitchFamily="34" charset="0"/>
              </a:rPr>
              <a:t> </a:t>
            </a:r>
            <a:r>
              <a:rPr lang="en-US" sz="2400" b="1">
                <a:solidFill>
                  <a:srgbClr val="17375E"/>
                </a:solidFill>
                <a:cs typeface="Arial" pitchFamily="34" charset="0"/>
              </a:rPr>
              <a:t>for Research on Nutritious and Safe Foods</a:t>
            </a:r>
            <a:r>
              <a:rPr lang="en-US" sz="2400">
                <a:solidFill>
                  <a:srgbClr val="17375E"/>
                </a:solidFill>
                <a:cs typeface="Arial" pitchFamily="34" charset="0"/>
              </a:rPr>
              <a:t> </a:t>
            </a:r>
          </a:p>
        </p:txBody>
      </p:sp>
      <p:sp>
        <p:nvSpPr>
          <p:cNvPr id="3" name="TextBox 2"/>
          <p:cNvSpPr txBox="1"/>
          <p:nvPr/>
        </p:nvSpPr>
        <p:spPr>
          <a:xfrm>
            <a:off x="160338" y="1066800"/>
            <a:ext cx="8831262" cy="3140075"/>
          </a:xfrm>
          <a:prstGeom prst="rect">
            <a:avLst/>
          </a:prstGeom>
          <a:noFill/>
        </p:spPr>
        <p:txBody>
          <a:bodyPr>
            <a:spAutoFit/>
          </a:bodyPr>
          <a:lstStyle/>
          <a:p>
            <a:pPr>
              <a:defRPr/>
            </a:pPr>
            <a:r>
              <a:rPr lang="en-US" dirty="0">
                <a:solidFill>
                  <a:prstClr val="black"/>
                </a:solidFill>
                <a:cs typeface="Gill Sans"/>
              </a:rPr>
              <a:t>Cross-cutting issues between two Program Areas</a:t>
            </a:r>
          </a:p>
          <a:p>
            <a:pPr marL="285750" indent="-285750">
              <a:buFont typeface="Arial" pitchFamily="34" charset="0"/>
              <a:buChar char="•"/>
              <a:defRPr/>
            </a:pPr>
            <a:r>
              <a:rPr lang="en-US" dirty="0">
                <a:solidFill>
                  <a:prstClr val="black"/>
                </a:solidFill>
                <a:cs typeface="Gill Sans"/>
              </a:rPr>
              <a:t>Peanut research  in Legumes program overlaps with </a:t>
            </a:r>
            <a:r>
              <a:rPr lang="en-US" dirty="0" err="1">
                <a:solidFill>
                  <a:prstClr val="black"/>
                </a:solidFill>
                <a:cs typeface="Gill Sans"/>
              </a:rPr>
              <a:t>mycotoxin</a:t>
            </a:r>
            <a:r>
              <a:rPr lang="en-US" dirty="0">
                <a:solidFill>
                  <a:prstClr val="black"/>
                </a:solidFill>
                <a:cs typeface="Gill Sans"/>
              </a:rPr>
              <a:t> in Nutrition Program area</a:t>
            </a:r>
          </a:p>
          <a:p>
            <a:pPr marL="285750" indent="-285750">
              <a:buFont typeface="Arial" pitchFamily="34" charset="0"/>
              <a:buChar char="•"/>
              <a:defRPr/>
            </a:pPr>
            <a:r>
              <a:rPr lang="en-US" dirty="0">
                <a:solidFill>
                  <a:prstClr val="black"/>
                </a:solidFill>
                <a:cs typeface="Gill Sans"/>
              </a:rPr>
              <a:t> </a:t>
            </a:r>
            <a:r>
              <a:rPr lang="en-US" dirty="0" err="1">
                <a:solidFill>
                  <a:prstClr val="black"/>
                </a:solidFill>
                <a:cs typeface="Gill Sans"/>
              </a:rPr>
              <a:t>Aflatoxin</a:t>
            </a:r>
            <a:r>
              <a:rPr lang="en-US" dirty="0">
                <a:solidFill>
                  <a:prstClr val="black"/>
                </a:solidFill>
                <a:cs typeface="Gill Sans"/>
              </a:rPr>
              <a:t> research investments on peanuts and other commodities</a:t>
            </a:r>
          </a:p>
          <a:p>
            <a:pPr>
              <a:defRPr/>
            </a:pPr>
            <a:endParaRPr lang="en-US" b="1" dirty="0">
              <a:solidFill>
                <a:srgbClr val="D57615"/>
              </a:solidFill>
              <a:cs typeface="Gill Sans"/>
            </a:endParaRPr>
          </a:p>
          <a:p>
            <a:pPr>
              <a:defRPr/>
            </a:pPr>
            <a:r>
              <a:rPr lang="en-US" b="1" dirty="0">
                <a:solidFill>
                  <a:srgbClr val="D57615"/>
                </a:solidFill>
                <a:cs typeface="Gill Sans"/>
              </a:rPr>
              <a:t>Solutions:</a:t>
            </a:r>
          </a:p>
          <a:p>
            <a:pPr marL="285750" indent="-285750">
              <a:buFont typeface="Arial" pitchFamily="34" charset="0"/>
              <a:buChar char="•"/>
              <a:defRPr/>
            </a:pPr>
            <a:r>
              <a:rPr lang="en-US" dirty="0">
                <a:solidFill>
                  <a:prstClr val="black"/>
                </a:solidFill>
                <a:cs typeface="Gill Sans"/>
              </a:rPr>
              <a:t>Cross-cutting research on </a:t>
            </a:r>
            <a:r>
              <a:rPr lang="en-US" dirty="0" err="1">
                <a:solidFill>
                  <a:prstClr val="black"/>
                </a:solidFill>
                <a:cs typeface="Gill Sans"/>
              </a:rPr>
              <a:t>mycotoxin</a:t>
            </a:r>
            <a:r>
              <a:rPr lang="en-US" dirty="0">
                <a:solidFill>
                  <a:prstClr val="black"/>
                </a:solidFill>
                <a:cs typeface="Gill Sans"/>
              </a:rPr>
              <a:t> reduction on-farm</a:t>
            </a:r>
          </a:p>
          <a:p>
            <a:pPr>
              <a:defRPr/>
            </a:pPr>
            <a:r>
              <a:rPr lang="en-US" dirty="0">
                <a:solidFill>
                  <a:prstClr val="black"/>
                </a:solidFill>
                <a:cs typeface="Gill Sans"/>
              </a:rPr>
              <a:t>      and through post-harvest technologies and approaches</a:t>
            </a:r>
          </a:p>
          <a:p>
            <a:pPr marL="285750" indent="-285750">
              <a:buFont typeface="Arial" pitchFamily="34" charset="0"/>
              <a:buChar char="•"/>
              <a:defRPr/>
            </a:pPr>
            <a:r>
              <a:rPr lang="en-US" dirty="0">
                <a:solidFill>
                  <a:prstClr val="black"/>
                </a:solidFill>
                <a:cs typeface="Gill Sans"/>
              </a:rPr>
              <a:t>Nutrition research examines interactions among </a:t>
            </a:r>
          </a:p>
          <a:p>
            <a:pPr>
              <a:defRPr/>
            </a:pPr>
            <a:r>
              <a:rPr lang="en-US" dirty="0">
                <a:solidFill>
                  <a:prstClr val="black"/>
                </a:solidFill>
                <a:cs typeface="Gill Sans"/>
              </a:rPr>
              <a:t>      environmental conditions and food systems issues</a:t>
            </a:r>
          </a:p>
          <a:p>
            <a:pPr marL="285750" indent="-285750">
              <a:buFont typeface="Arial" pitchFamily="34" charset="0"/>
              <a:buChar char="•"/>
              <a:defRPr/>
            </a:pPr>
            <a:r>
              <a:rPr lang="en-US" dirty="0">
                <a:solidFill>
                  <a:prstClr val="black"/>
                </a:solidFill>
                <a:cs typeface="Gill Sans"/>
              </a:rPr>
              <a:t>Capitalize on strengthening private sector post harvest </a:t>
            </a:r>
          </a:p>
          <a:p>
            <a:pPr>
              <a:defRPr/>
            </a:pPr>
            <a:r>
              <a:rPr lang="en-US" dirty="0">
                <a:solidFill>
                  <a:prstClr val="black"/>
                </a:solidFill>
                <a:cs typeface="Gill Sans"/>
              </a:rPr>
              <a:t>      handling and food safety.</a:t>
            </a:r>
          </a:p>
        </p:txBody>
      </p:sp>
      <p:sp>
        <p:nvSpPr>
          <p:cNvPr id="6" name="TextBox 5"/>
          <p:cNvSpPr txBox="1"/>
          <p:nvPr/>
        </p:nvSpPr>
        <p:spPr>
          <a:xfrm>
            <a:off x="160338" y="4343400"/>
            <a:ext cx="4138612" cy="1754188"/>
          </a:xfrm>
          <a:prstGeom prst="rect">
            <a:avLst/>
          </a:prstGeom>
          <a:noFill/>
        </p:spPr>
        <p:txBody>
          <a:bodyPr wrap="none">
            <a:spAutoFit/>
          </a:bodyPr>
          <a:lstStyle/>
          <a:p>
            <a:pPr>
              <a:defRPr/>
            </a:pPr>
            <a:r>
              <a:rPr lang="en-US" b="1" dirty="0">
                <a:solidFill>
                  <a:srgbClr val="D57615"/>
                </a:solidFill>
              </a:rPr>
              <a:t>Example Projects  Addressing </a:t>
            </a:r>
            <a:r>
              <a:rPr lang="en-US" b="1" dirty="0" err="1">
                <a:solidFill>
                  <a:srgbClr val="D57615"/>
                </a:solidFill>
              </a:rPr>
              <a:t>Mycotoxins</a:t>
            </a:r>
            <a:endParaRPr lang="en-US" b="1" dirty="0">
              <a:solidFill>
                <a:srgbClr val="D57615"/>
              </a:solidFill>
            </a:endParaRPr>
          </a:p>
          <a:p>
            <a:pPr marL="285750" indent="-285750">
              <a:buFont typeface="Arial" pitchFamily="34" charset="0"/>
              <a:buChar char="•"/>
              <a:defRPr/>
            </a:pPr>
            <a:r>
              <a:rPr lang="en-US" dirty="0">
                <a:solidFill>
                  <a:prstClr val="black"/>
                </a:solidFill>
                <a:cs typeface="Arial" pitchFamily="34" charset="0"/>
              </a:rPr>
              <a:t>NBCRI-USDA/ARS</a:t>
            </a:r>
            <a:endParaRPr lang="en-US" dirty="0">
              <a:solidFill>
                <a:prstClr val="black"/>
              </a:solidFill>
            </a:endParaRPr>
          </a:p>
          <a:p>
            <a:pPr marL="285750" indent="-285750">
              <a:buFont typeface="Arial" pitchFamily="34" charset="0"/>
              <a:buChar char="•"/>
              <a:defRPr/>
            </a:pPr>
            <a:r>
              <a:rPr lang="en-US" dirty="0">
                <a:solidFill>
                  <a:prstClr val="black"/>
                </a:solidFill>
              </a:rPr>
              <a:t>Peanut &amp; </a:t>
            </a:r>
            <a:r>
              <a:rPr lang="en-US" dirty="0" err="1">
                <a:solidFill>
                  <a:prstClr val="black"/>
                </a:solidFill>
              </a:rPr>
              <a:t>Mycotoxins</a:t>
            </a:r>
            <a:r>
              <a:rPr lang="en-US" dirty="0">
                <a:solidFill>
                  <a:prstClr val="black"/>
                </a:solidFill>
              </a:rPr>
              <a:t> Innovation Lab</a:t>
            </a:r>
          </a:p>
          <a:p>
            <a:pPr marL="285750" indent="-285750">
              <a:buFont typeface="Arial" pitchFamily="34" charset="0"/>
              <a:buChar char="•"/>
              <a:defRPr/>
            </a:pPr>
            <a:r>
              <a:rPr lang="en-US" dirty="0" err="1">
                <a:solidFill>
                  <a:prstClr val="black"/>
                </a:solidFill>
              </a:rPr>
              <a:t>Venganza</a:t>
            </a:r>
            <a:r>
              <a:rPr lang="en-US" dirty="0">
                <a:solidFill>
                  <a:prstClr val="black"/>
                </a:solidFill>
              </a:rPr>
              <a:t>  </a:t>
            </a:r>
            <a:r>
              <a:rPr lang="en-US" dirty="0" err="1">
                <a:solidFill>
                  <a:prstClr val="black"/>
                </a:solidFill>
              </a:rPr>
              <a:t>RNAi</a:t>
            </a:r>
            <a:r>
              <a:rPr lang="en-US" dirty="0">
                <a:solidFill>
                  <a:prstClr val="black"/>
                </a:solidFill>
              </a:rPr>
              <a:t> technology</a:t>
            </a:r>
          </a:p>
          <a:p>
            <a:pPr marL="285750" indent="-285750">
              <a:buFont typeface="Arial" pitchFamily="34" charset="0"/>
              <a:buChar char="•"/>
              <a:defRPr/>
            </a:pPr>
            <a:r>
              <a:rPr lang="en-US" dirty="0">
                <a:solidFill>
                  <a:prstClr val="black"/>
                </a:solidFill>
              </a:rPr>
              <a:t>CRP 4 – Ag for Nutrition and Health</a:t>
            </a:r>
          </a:p>
          <a:p>
            <a:pPr marL="285750" indent="-285750">
              <a:buFont typeface="Arial" pitchFamily="34" charset="0"/>
              <a:buChar char="•"/>
              <a:defRPr/>
            </a:pPr>
            <a:r>
              <a:rPr lang="en-US" dirty="0">
                <a:solidFill>
                  <a:srgbClr val="000000"/>
                </a:solidFill>
              </a:rPr>
              <a:t>Nutrition Innovation Lab – Uganda</a:t>
            </a:r>
          </a:p>
        </p:txBody>
      </p:sp>
      <p:sp>
        <p:nvSpPr>
          <p:cNvPr id="329733" name="Rectangle 3"/>
          <p:cNvSpPr>
            <a:spLocks noChangeArrowheads="1"/>
          </p:cNvSpPr>
          <p:nvPr/>
        </p:nvSpPr>
        <p:spPr bwMode="auto">
          <a:xfrm>
            <a:off x="0" y="228600"/>
            <a:ext cx="5057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400" b="1">
                <a:solidFill>
                  <a:srgbClr val="17375E"/>
                </a:solidFill>
                <a:latin typeface="Arial" pitchFamily="34" charset="0"/>
                <a:cs typeface="Arial" pitchFamily="34" charset="0"/>
              </a:rPr>
              <a:t>Program</a:t>
            </a:r>
            <a:r>
              <a:rPr lang="en-US" sz="2400">
                <a:solidFill>
                  <a:srgbClr val="17375E"/>
                </a:solidFill>
                <a:latin typeface="Arial" pitchFamily="34" charset="0"/>
                <a:cs typeface="Arial" pitchFamily="34" charset="0"/>
              </a:rPr>
              <a:t> </a:t>
            </a:r>
            <a:r>
              <a:rPr lang="en-US" sz="2400" b="1">
                <a:solidFill>
                  <a:srgbClr val="17375E"/>
                </a:solidFill>
                <a:latin typeface="Arial" pitchFamily="34" charset="0"/>
                <a:cs typeface="Arial" pitchFamily="34" charset="0"/>
              </a:rPr>
              <a:t>for Legume</a:t>
            </a:r>
          </a:p>
          <a:p>
            <a:pPr fontAlgn="base">
              <a:spcBef>
                <a:spcPct val="0"/>
              </a:spcBef>
              <a:spcAft>
                <a:spcPct val="0"/>
              </a:spcAft>
            </a:pPr>
            <a:r>
              <a:rPr lang="en-US" sz="2400" b="1">
                <a:solidFill>
                  <a:srgbClr val="17375E"/>
                </a:solidFill>
                <a:latin typeface="Arial" pitchFamily="34" charset="0"/>
                <a:cs typeface="Arial" pitchFamily="34" charset="0"/>
              </a:rPr>
              <a:t>Productivity</a:t>
            </a:r>
            <a:endParaRPr lang="en-US" sz="2400">
              <a:solidFill>
                <a:srgbClr val="000000"/>
              </a:solidFill>
            </a:endParaRPr>
          </a:p>
        </p:txBody>
      </p:sp>
      <p:pic>
        <p:nvPicPr>
          <p:cNvPr id="329734" name="Content Placeholder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6019800" y="2133600"/>
            <a:ext cx="2728913" cy="4149725"/>
          </a:xfrm>
        </p:spPr>
      </p:pic>
    </p:spTree>
    <p:extLst>
      <p:ext uri="{BB962C8B-B14F-4D97-AF65-F5344CB8AC3E}">
        <p14:creationId xmlns:p14="http://schemas.microsoft.com/office/powerpoint/2010/main" val="343178971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1516</Words>
  <Application>Microsoft Office PowerPoint</Application>
  <PresentationFormat>On-screen Show (4:3)</PresentationFormat>
  <Paragraphs>219</Paragraphs>
  <Slides>16</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9_Office Theme</vt:lpstr>
      <vt:lpstr>Microsoft Excel Chart</vt:lpstr>
      <vt:lpstr>Mycotoxins as a Challenge  to Agriculture and Food Security in Developing Countries Rob Bertram,  Bureau for Food Security    February 14 2012 </vt:lpstr>
      <vt:lpstr>PowerPoint Presentation</vt:lpstr>
      <vt:lpstr>Global Food Prices</vt:lpstr>
      <vt:lpstr>PowerPoint Presentation</vt:lpstr>
      <vt:lpstr>PowerPoint Presentation</vt:lpstr>
      <vt:lpstr>PowerPoint Presentation</vt:lpstr>
      <vt:lpstr>Food Security Innovation Center  </vt:lpstr>
      <vt:lpstr>PowerPoint Presentation</vt:lpstr>
      <vt:lpstr>PowerPoint Presentation</vt:lpstr>
      <vt:lpstr>Mycotoxins – Cross-cutting, complex</vt:lpstr>
      <vt:lpstr>Research along the value chain Tackling multiple entry-points of mycotoxin contamination</vt:lpstr>
      <vt:lpstr>Mycotoxin Reduction Research  Along the Value Chain</vt:lpstr>
      <vt:lpstr>Upstream research approach</vt:lpstr>
      <vt:lpstr>Downstream research approach</vt:lpstr>
      <vt:lpstr>  </vt:lpstr>
      <vt:lpstr>Future Considerations</vt:lpstr>
    </vt:vector>
  </TitlesOfParts>
  <Company>Woodrow Wilson International Center for Scholars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Mycotoxins as a Challenge  to Agriculture and Food Security in Developing Countries Rob Bertram,  Bureau for Food Security    February 14 2012 </dc:title>
  <dc:creator>Aminata Seck</dc:creator>
  <cp:lastModifiedBy>Aminata Seck</cp:lastModifiedBy>
  <cp:revision>1</cp:revision>
  <dcterms:created xsi:type="dcterms:W3CDTF">2013-02-28T15:12:33Z</dcterms:created>
  <dcterms:modified xsi:type="dcterms:W3CDTF">2013-02-28T15:12:47Z</dcterms:modified>
</cp:coreProperties>
</file>