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22"/>
  </p:notesMasterIdLst>
  <p:sldIdLst>
    <p:sldId id="913" r:id="rId2"/>
    <p:sldId id="914" r:id="rId3"/>
    <p:sldId id="915" r:id="rId4"/>
    <p:sldId id="916" r:id="rId5"/>
    <p:sldId id="917" r:id="rId6"/>
    <p:sldId id="918" r:id="rId7"/>
    <p:sldId id="919" r:id="rId8"/>
    <p:sldId id="920" r:id="rId9"/>
    <p:sldId id="921" r:id="rId10"/>
    <p:sldId id="922" r:id="rId11"/>
    <p:sldId id="923" r:id="rId12"/>
    <p:sldId id="924" r:id="rId13"/>
    <p:sldId id="925" r:id="rId14"/>
    <p:sldId id="926" r:id="rId15"/>
    <p:sldId id="927" r:id="rId16"/>
    <p:sldId id="928" r:id="rId17"/>
    <p:sldId id="929" r:id="rId18"/>
    <p:sldId id="930" r:id="rId19"/>
    <p:sldId id="931" r:id="rId20"/>
    <p:sldId id="932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L Copp" initials="CL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1475" autoAdjust="0"/>
  </p:normalViewPr>
  <p:slideViewPr>
    <p:cSldViewPr snapToGrid="0" snapToObjects="1">
      <p:cViewPr>
        <p:scale>
          <a:sx n="107" d="100"/>
          <a:sy n="107" d="100"/>
        </p:scale>
        <p:origin x="-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7AA71CA-B70D-47DF-A574-80084C729A45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3D9C236-140C-41AC-85FE-E001CF1CB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8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45 min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EDA7B76-5E19-4C6F-8726-75F368B6ADE6}" type="slidenum">
              <a:rPr lang="en-US" sz="1200" b="0" smtClean="0">
                <a:ea typeface="Gulim" pitchFamily="34" charset="-127"/>
              </a:rPr>
              <a:pPr eaLnBrk="1" hangingPunct="1"/>
              <a:t>1</a:t>
            </a:fld>
            <a:endParaRPr lang="en-US" sz="1200" b="0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FB5D504-7981-46BE-AFF5-9EAE6A9551DC}" type="slidenum">
              <a:rPr lang="ko-KR" altLang="en-US" sz="1200" b="0" smtClean="0"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 b="0" smtClean="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Problem in grains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	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pH of 2.0 –8.5 – spoilage in acid products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Can grow at refrigeration temperatures, but low temps slow growth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Spoilage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	Can grow/spoil in lower Aw/higher NaCl content foods, but do not compete well with bacteria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Mycotoxin Production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	AFLATOXINS are concinogenic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	Mainly produced on grain and nut products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	Feeding high moisture corn to dairy cattle can cause aflatoxins to show up in milk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Aflatoxins – Aspergillus Flavis – carcinogenic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Rye – Ergot – Claviceps purpurea – neurotoxin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Toxin effects – carcinogenic, liver damage, neurotoxins, rashes, kidney damage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Mold Allergies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Sanitation Index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	Yeast and molds are less resistant to sanitizers therefore if they are present, sanitizers are not working</a:t>
            </a:r>
          </a:p>
          <a:p>
            <a:pPr eaLnBrk="1" hangingPunct="1"/>
            <a:endParaRPr lang="en-US" altLang="ko-KR" smtClean="0">
              <a:ea typeface="Gulim" pitchFamily="34" charset="-127"/>
            </a:endParaRP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Foods</a:t>
            </a:r>
          </a:p>
          <a:p>
            <a:pPr eaLnBrk="1" hangingPunct="1"/>
            <a:r>
              <a:rPr lang="en-US" altLang="ko-KR" smtClean="0">
                <a:ea typeface="Gulim" pitchFamily="34" charset="-127"/>
              </a:rPr>
              <a:t>	Blue cheese, Brie, Roquefort, Sake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748FB35-4D38-4A81-BC1E-FE80A1B8B146}" type="slidenum">
              <a:rPr lang="ko-KR" altLang="en-US" sz="1200" b="0" smtClean="0"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 b="0" smtClean="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Widespread in food commodities</a:t>
            </a:r>
          </a:p>
          <a:p>
            <a:r>
              <a:rPr lang="en-US" smtClean="0">
                <a:ea typeface="ＭＳ Ｐゴシック" pitchFamily="34" charset="-128"/>
              </a:rPr>
              <a:t>Broad toxicity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F0F01E9-63F8-4C2A-BAC7-5D714F70BE6C}" type="slidenum">
              <a:rPr lang="ko-KR" altLang="en-US" sz="1200" b="0" smtClean="0"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 b="0" smtClean="0"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Annual losses in the USA and Canada, arising from the impact of mycotoxins on the feed and livestock industries, are of the order of </a:t>
            </a:r>
            <a:r>
              <a:rPr 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$5 billion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E9460AC-CDC5-4A9F-BC41-F6F68BBDB918}" type="slidenum">
              <a:rPr lang="ko-KR" altLang="en-US" sz="1200" b="0" smtClean="0"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 b="0" smtClean="0"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Annual losses in the USA and Canada, arising from the impact of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mycotoxins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on the feed and livestock industries, are of the order of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$5 billion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E9460AC-CDC5-4A9F-BC41-F6F68BBDB918}" type="slidenum">
              <a:rPr lang="ko-KR" altLang="en-US" sz="1200" b="0" smtClean="0"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 b="0" smtClean="0"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Annual losses in the USA and Canada, arising from the impact of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mycotoxins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on the feed and livestock industries, are of the order of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$5 billion</a:t>
            </a:r>
          </a:p>
          <a:p>
            <a:endParaRPr lang="en-US" dirty="0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It is estimated that 25% of the world's food crops, including many basic foods, are affected by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mycotoxin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producing fungi. A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ccording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to FAO estimates global losses of foodstuffs due to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mycotoxins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are in the range of 1 billion tons per year. (FAO)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F53972F-21E1-4AF6-8632-965D24E47952}" type="slidenum">
              <a:rPr lang="ko-KR" altLang="en-US" sz="1200" b="0" smtClean="0"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 b="0" smtClean="0"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51FA42E-6215-41E7-A9C7-5209E76C5C31}" type="slidenum">
              <a:rPr lang="ko-KR" altLang="en-US" sz="1200" b="0" smtClean="0"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 b="0" smtClean="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D1BD3F6-62E4-4473-98A7-D4F4A1F399E9}" type="slidenum">
              <a:rPr lang="en-US" sz="1200" b="0" baseline="-25000" smtClean="0">
                <a:cs typeface="Arial" charset="0"/>
              </a:rPr>
              <a:pPr eaLnBrk="1" hangingPunct="1"/>
              <a:t>20</a:t>
            </a:fld>
            <a:endParaRPr lang="en-US" sz="1200" b="0" baseline="-25000" smtClean="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89B0-CFD7-4B96-AF24-01386E048A09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67DE-04CE-4C0E-8D9D-452DDBF9D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74953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929B-8926-47A9-8FF7-42E1A61A7154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B62D-5D0B-4402-B3F6-AB2C5E32E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06128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E6C6-1532-48A2-A1E2-8475C1A85B8C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6982-49D3-46AA-8B15-079AFD95D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4724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A8EB-41A8-404C-94CB-0EE26E0696EA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3FA2-F74E-49A9-86F2-90FA74603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1595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22A9-2B4D-46D8-819E-4DDBC5F60635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3792-29CA-4B06-A4AB-B3426E637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1334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5BED-0796-4BFC-90AC-E63480889B92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0D6D-73A4-40B6-AB7D-CDED26927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8174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7373-E2FD-408F-B25A-02895467C362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162A-AEA0-4E1D-AB26-53CAF0D72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6153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F2BB-E1DD-47AC-8757-CA56B06D7C59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2BE38-34F5-4720-AA59-C8FAA5AA5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44259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08558-EE2E-47DC-A85B-8CD03699429B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0C35-C0FC-4AE7-B9C3-4D6D5BF8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1930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84AE-2635-4A39-964B-8BDF62A81746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1A77-D638-4618-8A29-3401AF406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8543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D33-CC11-4EF9-BEEE-9135562BE59C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C60D-3510-488D-A22F-6EFE46C66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6753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29DBA3D-C770-42F7-BF2D-1EED00F57F1B}" type="datetime1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BC16BC0-1E58-401D-8F95-D7E478E9D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 advClick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Genev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images.google.co.th/imgres?imgurl=http://www.envirologix.com/artman/uploads/aflatoxin_on_corn_cob.jpg&amp;imgrefurl=http://www.envirologix.com/artman/publish/article_10.shtml&amp;h=140&amp;w=143&amp;sz=16&amp;tbnid=1n2tq1TppesJ:&amp;tbnh=86&amp;tbnw=87&amp;start=18&amp;prev=/images?q=Aflatoxin&amp;hl=en&amp;lr=&amp;ie=UTF-8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image" Target="../media/image18.jpeg"/><Relationship Id="rId5" Type="http://schemas.openxmlformats.org/officeDocument/2006/relationships/hyperlink" Target="http://images.google.co.th/imgres?imgurl=http://www.noble.org/Ag/Pests/Aflatoxin/aspergilFADE.JPG&amp;imgrefurl=http://www.noble.org/Ag/Pests/Aflatoxin/Poisoning.htm&amp;h=320&amp;w=231&amp;sz=19&amp;tbnid=2fN0xfkmf7kJ:&amp;tbnh=112&amp;tbnw=81&amp;start=35&amp;prev=/images?q=Aflatoxin&amp;start=20&amp;hl=en&amp;lr=&amp;ie=UTF-8&amp;sa=N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hyperlink" Target="http://images.google.co.th/imgres?imgurl=http://www.dpi.qld.gov.au/images/2326.jpg&amp;imgrefurl=http://www.dpi.qld.gov.au/fieldcrops/3027.html&amp;h=330&amp;w=495&amp;sz=33&amp;tbnid=8SAvSoFMuwQJ:&amp;tbnh=84&amp;tbnw=126&amp;start=7&amp;prev=/images?q=Aflatoxin&amp;hl=en&amp;lr=&amp;ie=UTF-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source=images&amp;cd=&amp;cad=rja&amp;docid=1nYaN1pw5N9z7M&amp;tbnid=NlhnrA4fbaUzTM:&amp;ved=0CAgQjRwwAA&amp;url=http://www.britannica.com/EBchecked/media/4194/Amoeba&amp;ei=ISYZUcPoJI642gXLz4HwAQ&amp;psig=AFQjCNG4-1ewvAkx_roGHdZJIkVseIJFGw&amp;ust=1360689057637247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source=images&amp;cd=&amp;cad=rja&amp;docid=1nYaN1pw5N9z7M&amp;tbnid=NlhnrA4fbaUzTM:&amp;ved=0CAgQjRwwAA&amp;url=http://www.britannica.com/EBchecked/media/4194/Amoeba&amp;ei=ISYZUcPoJI642gXLz4HwAQ&amp;psig=AFQjCNG4-1ewvAkx_roGHdZJIkVseIJFGw&amp;ust=1360689057637247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95350"/>
            <a:ext cx="7772400" cy="2686050"/>
          </a:xfrm>
        </p:spPr>
        <p:txBody>
          <a:bodyPr/>
          <a:lstStyle/>
          <a:p>
            <a:r>
              <a:rPr lang="en-US" sz="4000" b="1" smtClean="0">
                <a:latin typeface="Arial" charset="0"/>
                <a:ea typeface="ＭＳ Ｐゴシック" pitchFamily="34" charset="-128"/>
                <a:cs typeface="Arial" charset="0"/>
              </a:rPr>
              <a:t>Mycotoxins 101</a:t>
            </a:r>
            <a:br>
              <a:rPr lang="en-US" sz="4000" b="1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  <a:t>Mycotoxins: Triple Threat to African Development </a:t>
            </a:r>
            <a:b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14 February 2013 </a:t>
            </a:r>
            <a:b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2600" smtClean="0">
                <a:latin typeface="Arial" charset="0"/>
                <a:ea typeface="ＭＳ Ｐゴシック" pitchFamily="34" charset="-128"/>
                <a:cs typeface="Arial" charset="0"/>
              </a:rPr>
              <a:t>Washington, DC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27525"/>
            <a:ext cx="8229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Robert E. Brackett, Ph.D.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IIT Vice President and Director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Institute for Food Safety and Health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Illinois Institute of Technology</a:t>
            </a:r>
          </a:p>
          <a:p>
            <a:pPr eaLnBrk="1" hangingPunct="1"/>
            <a:endParaRPr lang="en-US" sz="2400" smtClean="0">
              <a:solidFill>
                <a:schemeClr val="tx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5277"/>
      </p:ext>
    </p:extLst>
  </p:cSld>
  <p:clrMapOvr>
    <a:masterClrMapping/>
  </p:clrMapOvr>
  <p:transition spd="slow" advTm="693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aflatoxin_on_corn_co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3716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aspergilFAD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1597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228600" y="2895600"/>
          <a:ext cx="4267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8" name="Image" r:id="rId7" imgW="2610214" imgH="1771429" progId="">
                  <p:embed/>
                </p:oleObj>
              </mc:Choice>
              <mc:Fallback>
                <p:oleObj name="Image" r:id="rId7" imgW="2610214" imgH="17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42672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10" descr="2326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3460376" cy="21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P101006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15540" r="19167" b="15759"/>
          <a:stretch>
            <a:fillRect/>
          </a:stretch>
        </p:blipFill>
        <p:spPr bwMode="auto">
          <a:xfrm>
            <a:off x="4724400" y="2502335"/>
            <a:ext cx="3384176" cy="328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Why be Concerned About Mycotoxins as a Global Food Safety Issue?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000" smtClean="0">
                <a:latin typeface="Arial" charset="0"/>
                <a:ea typeface="ＭＳ Ｐゴシック" pitchFamily="34" charset="-128"/>
                <a:cs typeface="Arial" charset="0"/>
              </a:rPr>
              <a:t>Why are mycotoxins important?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8001000" cy="5715000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ingested in contaminated foods and feeds.</a:t>
            </a:r>
          </a:p>
        </p:txBody>
      </p:sp>
    </p:spTree>
    <p:extLst>
      <p:ext uri="{BB962C8B-B14F-4D97-AF65-F5344CB8AC3E}">
        <p14:creationId xmlns:p14="http://schemas.microsoft.com/office/powerpoint/2010/main" val="34757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000" smtClean="0">
                <a:latin typeface="Arial" charset="0"/>
                <a:ea typeface="ＭＳ Ｐゴシック" pitchFamily="34" charset="-128"/>
                <a:cs typeface="Arial" charset="0"/>
              </a:rPr>
              <a:t>Why are mycotoxins important?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8001000" cy="5715000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ingested in contaminated foods and feeds.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Most are not destroyed in normal cooking procedures.</a:t>
            </a:r>
          </a:p>
        </p:txBody>
      </p:sp>
    </p:spTree>
    <p:extLst>
      <p:ext uri="{BB962C8B-B14F-4D97-AF65-F5344CB8AC3E}">
        <p14:creationId xmlns:p14="http://schemas.microsoft.com/office/powerpoint/2010/main" val="19729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000" smtClean="0">
                <a:latin typeface="Arial" charset="0"/>
                <a:ea typeface="ＭＳ Ｐゴシック" pitchFamily="34" charset="-128"/>
                <a:cs typeface="Arial" charset="0"/>
              </a:rPr>
              <a:t>Why are mycotoxins important?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8001000" cy="57150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</a:t>
            </a: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sually ingested in contaminated foods and feeds.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Most are not destroyed in normal cooking procedures.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They can cause cancer, birth defects, liver damage, and nervous tissue damage, etc.</a:t>
            </a:r>
          </a:p>
          <a:p>
            <a:pPr algn="l">
              <a:defRPr/>
            </a:pPr>
            <a:endParaRPr lang="en-US" sz="2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000" smtClean="0">
                <a:latin typeface="Arial" charset="0"/>
                <a:ea typeface="ＭＳ Ｐゴシック" pitchFamily="34" charset="-128"/>
                <a:cs typeface="Arial" charset="0"/>
              </a:rPr>
              <a:t>Why are mycotoxins important?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8001000" cy="5715000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ingested in contaminated foods and feeds.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Most are not destroyed in normal cooking procedures.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They can cause cancer, birth defects, liver damage, and nervous tissue damage, etc.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no treatment for </a:t>
            </a:r>
            <a:r>
              <a:rPr lang="en-US" sz="27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mycotoxin</a:t>
            </a: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poisoning</a:t>
            </a:r>
          </a:p>
        </p:txBody>
      </p:sp>
    </p:spTree>
    <p:extLst>
      <p:ext uri="{BB962C8B-B14F-4D97-AF65-F5344CB8AC3E}">
        <p14:creationId xmlns:p14="http://schemas.microsoft.com/office/powerpoint/2010/main" val="4932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000" smtClean="0">
                <a:latin typeface="Arial" charset="0"/>
                <a:ea typeface="ＭＳ Ｐゴシック" pitchFamily="34" charset="-128"/>
                <a:cs typeface="Arial" charset="0"/>
              </a:rPr>
              <a:t>Why are mycotoxins important?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8001000" cy="5715000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ingested in contaminated foods and feeds.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Most are not destroyed in normal cooking procedures.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They can cause cancer, birth defects, liver damage, and nervous tissue damage, etc.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no treatment for </a:t>
            </a:r>
            <a:r>
              <a:rPr lang="en-US" sz="27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mycotoxin</a:t>
            </a: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poisoning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Significant economic and trade issue.</a:t>
            </a:r>
          </a:p>
        </p:txBody>
      </p:sp>
    </p:spTree>
    <p:extLst>
      <p:ext uri="{BB962C8B-B14F-4D97-AF65-F5344CB8AC3E}">
        <p14:creationId xmlns:p14="http://schemas.microsoft.com/office/powerpoint/2010/main" val="5639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000" smtClean="0">
                <a:latin typeface="Arial" charset="0"/>
                <a:ea typeface="ＭＳ Ｐゴシック" pitchFamily="34" charset="-128"/>
                <a:cs typeface="Arial" charset="0"/>
              </a:rPr>
              <a:t>Why are mycotoxins important?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8001000" cy="4953000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ingested in contaminated foods and feeds.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Most are not destroyed in normal cooking procedures.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They can cause cancer, birth defects, liver damage, and nervous tissue damage, etc.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no treatment for </a:t>
            </a:r>
            <a:r>
              <a:rPr lang="en-US" sz="27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mycotoxin</a:t>
            </a: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poisoning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Significant economic and trade issue.</a:t>
            </a:r>
          </a:p>
          <a:p>
            <a:pPr marL="800100" lvl="1" indent="-342900" algn="l">
              <a:buFont typeface="Courier New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~25% of food crops affected by </a:t>
            </a:r>
            <a:r>
              <a:rPr lang="en-US" sz="2300" dirty="0" err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mycotoxigenic</a:t>
            </a:r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molds*</a:t>
            </a:r>
            <a:endParaRPr lang="en-US" sz="23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800100" lvl="1" indent="-342900" algn="l">
              <a:buFont typeface="Courier New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Global losses of foodstuffs due to </a:t>
            </a:r>
            <a:r>
              <a:rPr lang="en-US" sz="2300" dirty="0" err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mycotoxins</a:t>
            </a:r>
            <a:r>
              <a:rPr lang="en-US" sz="23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are in the range of 1 billion tons per </a:t>
            </a:r>
            <a:r>
              <a:rPr lang="en-US" sz="23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year* </a:t>
            </a:r>
            <a:endParaRPr lang="en-US" sz="23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6093767"/>
            <a:ext cx="83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800" b="0" dirty="0" smtClean="0"/>
              <a:t>FAO 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5595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4000" smtClean="0">
                <a:latin typeface="Arial" charset="0"/>
                <a:ea typeface="ＭＳ Ｐゴシック" pitchFamily="34" charset="-128"/>
                <a:cs typeface="Arial" charset="0"/>
              </a:rPr>
              <a:t>Why are mycotoxins important?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990600"/>
            <a:ext cx="8001000" cy="5715000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ingested in contaminated foods and feeds.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Most are not destroyed in normal cooking procedures.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They can cause cancer, birth defects, liver damage, and nervous tissue damage, etc.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Usually no treatment for </a:t>
            </a:r>
            <a:r>
              <a:rPr lang="en-US" sz="27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mycotoxin</a:t>
            </a: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poisoning</a:t>
            </a:r>
          </a:p>
          <a:p>
            <a:pPr marL="342900" indent="-342900" algn="l">
              <a:buFontTx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Significant economic and trade issue.</a:t>
            </a:r>
          </a:p>
          <a:p>
            <a:pPr marL="342900" indent="-342900" algn="l">
              <a:buFontTx/>
              <a:buChar char="•"/>
            </a:pPr>
            <a:r>
              <a:rPr lang="en-US" sz="2700" b="1" i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Global</a:t>
            </a:r>
            <a:r>
              <a:rPr lang="en-US" sz="27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public health and economic problem</a:t>
            </a:r>
          </a:p>
        </p:txBody>
      </p:sp>
    </p:spTree>
    <p:extLst>
      <p:ext uri="{BB962C8B-B14F-4D97-AF65-F5344CB8AC3E}">
        <p14:creationId xmlns:p14="http://schemas.microsoft.com/office/powerpoint/2010/main" val="1015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b="1" smtClean="0">
                <a:solidFill>
                  <a:srgbClr val="800080"/>
                </a:solidFill>
                <a:latin typeface="Arial" charset="0"/>
                <a:ea typeface="Gulim" pitchFamily="34" charset="-127"/>
              </a:rPr>
              <a:t>Acknowledgements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ko-KR" sz="4000" b="1" smtClean="0">
                <a:latin typeface="Arial" charset="0"/>
                <a:ea typeface="Gulim" pitchFamily="34" charset="-127"/>
              </a:rPr>
              <a:t>UW Food Research Institute Staff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o-KR" altLang="en-US" sz="4000" b="1" smtClean="0">
                <a:latin typeface="Arial" charset="0"/>
                <a:ea typeface="Gulim" pitchFamily="34" charset="-127"/>
              </a:rPr>
              <a:t> </a:t>
            </a:r>
            <a:r>
              <a:rPr lang="en-US" sz="4000" b="1" smtClean="0">
                <a:latin typeface="Arial" charset="0"/>
                <a:ea typeface="Gulim" pitchFamily="34" charset="-127"/>
              </a:rPr>
              <a:t>Jae-Hyuk Yu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4000" b="1" smtClean="0">
                <a:latin typeface="Arial" charset="0"/>
                <a:ea typeface="Gulim" pitchFamily="34" charset="-127"/>
              </a:rPr>
              <a:t>Chuck Czuprynski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ko-KR" altLang="en-US" b="1" smtClean="0">
              <a:latin typeface="Arial" charset="0"/>
              <a:ea typeface="Gulim" pitchFamily="34" charset="-127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1371600"/>
            <a:ext cx="9144000" cy="93663"/>
            <a:chOff x="0" y="480"/>
            <a:chExt cx="5760" cy="59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0" y="480"/>
              <a:ext cx="5760" cy="0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0" y="539"/>
              <a:ext cx="5760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2265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What are mycotoxins?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620000" cy="4191000"/>
          </a:xfrm>
        </p:spPr>
        <p:txBody>
          <a:bodyPr/>
          <a:lstStyle/>
          <a:p>
            <a:r>
              <a:rPr lang="en-US" sz="3000" smtClean="0">
                <a:latin typeface="Arial" charset="0"/>
                <a:ea typeface="ＭＳ Ｐゴシック" pitchFamily="34" charset="-128"/>
                <a:cs typeface="Arial" charset="0"/>
              </a:rPr>
              <a:t>Mycotoxins are toxic chemicals (secondary metabolites) produced by molds</a:t>
            </a:r>
          </a:p>
        </p:txBody>
      </p:sp>
    </p:spTree>
    <p:extLst>
      <p:ext uri="{BB962C8B-B14F-4D97-AF65-F5344CB8AC3E}">
        <p14:creationId xmlns:p14="http://schemas.microsoft.com/office/powerpoint/2010/main" val="3408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2012" y="488578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Thank you!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12" y="1631578"/>
            <a:ext cx="6445250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334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/>
          <a:lstStyle/>
          <a:p>
            <a:r>
              <a:rPr lang="en-US" sz="6000" smtClean="0">
                <a:latin typeface="Arial" charset="0"/>
                <a:ea typeface="ＭＳ Ｐゴシック" pitchFamily="34" charset="-128"/>
                <a:cs typeface="Arial" charset="0"/>
              </a:rPr>
              <a:t>What are molds?</a:t>
            </a:r>
          </a:p>
        </p:txBody>
      </p:sp>
    </p:spTree>
    <p:extLst>
      <p:ext uri="{BB962C8B-B14F-4D97-AF65-F5344CB8AC3E}">
        <p14:creationId xmlns:p14="http://schemas.microsoft.com/office/powerpoint/2010/main" val="17810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651125" y="457200"/>
            <a:ext cx="374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/>
              <a:t>Microorganisms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295400" y="1075766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Viruses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724025" y="3818966"/>
            <a:ext cx="101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Fungi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891213" y="1075766"/>
            <a:ext cx="140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Bacteria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961063" y="3742766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Protists</a:t>
            </a:r>
          </a:p>
        </p:txBody>
      </p:sp>
      <p:pic>
        <p:nvPicPr>
          <p:cNvPr id="5127" name="Picture 2" descr="\\vmware-host\Shared Folders\Pictures\3d_influenza_transparent_no_key_pieslice_1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547254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" descr="\\vmware-host\Shared Folders\Pictures\Salmone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5341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Ryebrea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631766"/>
            <a:ext cx="1223962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 descr="\\vmware-host\Shared Folders\Pictures\Mushr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4443320"/>
            <a:ext cx="1143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6" descr="http://media-2.web.britannica.com/eb-media/86/13486-004-89AFA93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4276166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8"/>
          <p:cNvSpPr txBox="1">
            <a:spLocks noChangeArrowheads="1"/>
          </p:cNvSpPr>
          <p:nvPr/>
        </p:nvSpPr>
        <p:spPr bwMode="auto">
          <a:xfrm>
            <a:off x="1454150" y="3282391"/>
            <a:ext cx="930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0.02-.2 µm</a:t>
            </a:r>
          </a:p>
        </p:txBody>
      </p:sp>
      <p:sp>
        <p:nvSpPr>
          <p:cNvPr id="5133" name="TextBox 14"/>
          <p:cNvSpPr txBox="1">
            <a:spLocks noChangeArrowheads="1"/>
          </p:cNvSpPr>
          <p:nvPr/>
        </p:nvSpPr>
        <p:spPr bwMode="auto">
          <a:xfrm>
            <a:off x="6102350" y="3358591"/>
            <a:ext cx="1011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0.5 - 5 um</a:t>
            </a:r>
          </a:p>
        </p:txBody>
      </p:sp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6362700" y="5922870"/>
            <a:ext cx="933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10-20+ µm</a:t>
            </a:r>
          </a:p>
        </p:txBody>
      </p:sp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1828800" y="5922870"/>
            <a:ext cx="860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2- 10 µm*</a:t>
            </a:r>
          </a:p>
        </p:txBody>
      </p:sp>
    </p:spTree>
    <p:extLst>
      <p:ext uri="{BB962C8B-B14F-4D97-AF65-F5344CB8AC3E}">
        <p14:creationId xmlns:p14="http://schemas.microsoft.com/office/powerpoint/2010/main" val="6945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422525" y="457200"/>
            <a:ext cx="374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/>
              <a:t>Microorganisms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295400" y="1089213"/>
            <a:ext cx="129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Viruses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465263" y="3756213"/>
            <a:ext cx="101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Fungi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891213" y="1089213"/>
            <a:ext cx="140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Bacteria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5961063" y="3756213"/>
            <a:ext cx="133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Protists</a:t>
            </a:r>
          </a:p>
        </p:txBody>
      </p:sp>
      <p:pic>
        <p:nvPicPr>
          <p:cNvPr id="6151" name="Picture 2" descr="\\vmware-host\Shared Folders\Pictures\3d_influenza_transparent_no_key_pieslice_1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560701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 descr="\\vmware-host\Shared Folders\Pictures\Salmone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98788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Ryebrea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645213"/>
            <a:ext cx="12239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" descr="\\vmware-host\Shared Folders\Pictures\Mushr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4362638"/>
            <a:ext cx="1143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http://media-2.web.britannica.com/eb-media/86/13486-004-89AFA93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4289613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Box 8"/>
          <p:cNvSpPr txBox="1">
            <a:spLocks noChangeArrowheads="1"/>
          </p:cNvSpPr>
          <p:nvPr/>
        </p:nvSpPr>
        <p:spPr bwMode="auto">
          <a:xfrm>
            <a:off x="1454150" y="3295838"/>
            <a:ext cx="930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0.02-.2 µm</a:t>
            </a:r>
          </a:p>
        </p:txBody>
      </p:sp>
      <p:sp>
        <p:nvSpPr>
          <p:cNvPr id="6157" name="TextBox 14"/>
          <p:cNvSpPr txBox="1">
            <a:spLocks noChangeArrowheads="1"/>
          </p:cNvSpPr>
          <p:nvPr/>
        </p:nvSpPr>
        <p:spPr bwMode="auto">
          <a:xfrm>
            <a:off x="6102350" y="3372038"/>
            <a:ext cx="1011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/>
              <a:t>0.5 - 5 um</a:t>
            </a:r>
          </a:p>
        </p:txBody>
      </p:sp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6362700" y="5842188"/>
            <a:ext cx="842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10-20 µm</a:t>
            </a:r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1889125" y="5842188"/>
            <a:ext cx="801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2- 10 µm</a:t>
            </a:r>
          </a:p>
        </p:txBody>
      </p:sp>
      <p:sp>
        <p:nvSpPr>
          <p:cNvPr id="6160" name="Oval 1"/>
          <p:cNvSpPr>
            <a:spLocks noChangeArrowheads="1"/>
          </p:cNvSpPr>
          <p:nvPr/>
        </p:nvSpPr>
        <p:spPr bwMode="auto">
          <a:xfrm>
            <a:off x="685800" y="4645025"/>
            <a:ext cx="1736725" cy="16176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02661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800" dirty="0" smtClean="0">
                <a:latin typeface="Arial" charset="0"/>
                <a:ea typeface="Gulim" pitchFamily="34" charset="-127"/>
              </a:rPr>
              <a:t>Growth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Low moisture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Wide Range of 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err="1" smtClean="0">
                <a:latin typeface="Arial" charset="0"/>
                <a:ea typeface="Gulim" pitchFamily="34" charset="-127"/>
              </a:rPr>
              <a:t>Mesophilic</a:t>
            </a:r>
            <a:r>
              <a:rPr lang="en-US" altLang="ko-KR" sz="2400" dirty="0" smtClean="0">
                <a:latin typeface="Arial" charset="0"/>
                <a:ea typeface="Gulim" pitchFamily="34" charset="-127"/>
              </a:rPr>
              <a:t> (25~40°C; 77~104°F) and </a:t>
            </a:r>
            <a:r>
              <a:rPr lang="en-US" altLang="ko-KR" sz="2400" dirty="0" err="1" smtClean="0">
                <a:latin typeface="Arial" charset="0"/>
                <a:ea typeface="Gulim" pitchFamily="34" charset="-127"/>
              </a:rPr>
              <a:t>Psychrotrophic</a:t>
            </a:r>
            <a:r>
              <a:rPr lang="en-US" altLang="ko-KR" sz="2400" dirty="0" smtClean="0">
                <a:latin typeface="Arial" charset="0"/>
                <a:ea typeface="Gulim" pitchFamily="34" charset="-127"/>
              </a:rPr>
              <a:t> (can grow 0 ~7°C)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Most aerobic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400" dirty="0" smtClean="0">
              <a:latin typeface="Arial" charset="0"/>
              <a:ea typeface="Gulim" pitchFamily="34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800" dirty="0" smtClean="0">
                <a:latin typeface="Arial" charset="0"/>
                <a:ea typeface="Gulim" pitchFamily="34" charset="-127"/>
              </a:rPr>
              <a:t>Significance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Spoilage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Sanitation Index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Health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400" dirty="0" smtClean="0">
                <a:latin typeface="Arial" charset="0"/>
                <a:ea typeface="Gulim" pitchFamily="34" charset="-127"/>
              </a:rPr>
              <a:t>Produce Foods</a:t>
            </a:r>
          </a:p>
        </p:txBody>
      </p:sp>
      <p:pic>
        <p:nvPicPr>
          <p:cNvPr id="7171" name="Picture 4" descr="moldy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07661"/>
            <a:ext cx="1600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blue chees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741086"/>
            <a:ext cx="238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2819400" y="28575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ko-KR" sz="4400" dirty="0">
                <a:solidFill>
                  <a:srgbClr val="1F4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Gulim" pitchFamily="34" charset="-127"/>
                <a:cs typeface="Arial" pitchFamily="34" charset="0"/>
              </a:rPr>
              <a:t>Molds</a:t>
            </a:r>
          </a:p>
        </p:txBody>
      </p:sp>
    </p:spTree>
    <p:extLst>
      <p:ext uri="{BB962C8B-B14F-4D97-AF65-F5344CB8AC3E}">
        <p14:creationId xmlns:p14="http://schemas.microsoft.com/office/powerpoint/2010/main" val="13486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Major Mycotoxins of Concern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5938" y="2895414"/>
            <a:ext cx="222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ko-KR" sz="1600">
                <a:solidFill>
                  <a:schemeClr val="accent2"/>
                </a:solidFill>
                <a:ea typeface="Gulim" pitchFamily="34" charset="-127"/>
              </a:rPr>
              <a:t>Aflatoxins</a:t>
            </a:r>
          </a:p>
          <a:p>
            <a:r>
              <a:rPr lang="en-US" altLang="ko-KR" sz="1600" b="0" i="1">
                <a:solidFill>
                  <a:schemeClr val="accent2"/>
                </a:solidFill>
                <a:ea typeface="Gulim" pitchFamily="34" charset="-127"/>
              </a:rPr>
              <a:t>Aspergillus flavus</a:t>
            </a:r>
          </a:p>
          <a:p>
            <a:r>
              <a:rPr lang="en-US" altLang="ko-KR" sz="1600" b="0" i="1">
                <a:solidFill>
                  <a:schemeClr val="accent2"/>
                </a:solidFill>
                <a:ea typeface="Gulim" pitchFamily="34" charset="-127"/>
              </a:rPr>
              <a:t>Aspergillus parasiticus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441141" y="2294219"/>
            <a:ext cx="2301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ko-KR" sz="1600" dirty="0" err="1">
                <a:solidFill>
                  <a:schemeClr val="accent2"/>
                </a:solidFill>
                <a:ea typeface="Gulim" pitchFamily="34" charset="-127"/>
              </a:rPr>
              <a:t>Ochratoxin</a:t>
            </a:r>
            <a:r>
              <a:rPr lang="en-US" altLang="ko-KR" sz="1600" dirty="0">
                <a:solidFill>
                  <a:schemeClr val="accent2"/>
                </a:solidFill>
                <a:ea typeface="Gulim" pitchFamily="34" charset="-127"/>
              </a:rPr>
              <a:t> A</a:t>
            </a:r>
          </a:p>
          <a:p>
            <a:r>
              <a:rPr lang="en-US" altLang="ko-KR" sz="1600" b="0" i="1" dirty="0" err="1">
                <a:solidFill>
                  <a:schemeClr val="accent2"/>
                </a:solidFill>
                <a:ea typeface="Gulim" pitchFamily="34" charset="-127"/>
              </a:rPr>
              <a:t>Aspergillus</a:t>
            </a:r>
            <a:r>
              <a:rPr lang="en-US" altLang="ko-KR" sz="1600" b="0" i="1" dirty="0">
                <a:solidFill>
                  <a:schemeClr val="accent2"/>
                </a:solidFill>
                <a:ea typeface="Gulim" pitchFamily="34" charset="-127"/>
              </a:rPr>
              <a:t> </a:t>
            </a:r>
            <a:r>
              <a:rPr lang="en-US" altLang="ko-KR" sz="1600" b="0" i="1" dirty="0" err="1">
                <a:solidFill>
                  <a:schemeClr val="accent2"/>
                </a:solidFill>
                <a:ea typeface="Gulim" pitchFamily="34" charset="-127"/>
              </a:rPr>
              <a:t>ochraceous</a:t>
            </a:r>
            <a:endParaRPr lang="en-US" altLang="ko-KR" sz="1600" b="0" i="1" dirty="0">
              <a:solidFill>
                <a:schemeClr val="accent2"/>
              </a:solidFill>
              <a:ea typeface="Gulim" pitchFamily="34" charset="-127"/>
            </a:endParaRPr>
          </a:p>
          <a:p>
            <a:r>
              <a:rPr lang="en-US" altLang="ko-KR" sz="1600" b="0" i="1" dirty="0" err="1">
                <a:solidFill>
                  <a:schemeClr val="accent2"/>
                </a:solidFill>
                <a:ea typeface="Gulim" pitchFamily="34" charset="-127"/>
              </a:rPr>
              <a:t>Penicillium</a:t>
            </a:r>
            <a:r>
              <a:rPr lang="en-US" altLang="ko-KR" sz="1600" b="0" i="1" dirty="0">
                <a:solidFill>
                  <a:schemeClr val="accent2"/>
                </a:solidFill>
                <a:ea typeface="Gulim" pitchFamily="34" charset="-127"/>
              </a:rPr>
              <a:t> spp.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06813" y="2665975"/>
            <a:ext cx="2305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600" dirty="0" err="1">
                <a:solidFill>
                  <a:schemeClr val="accent2"/>
                </a:solidFill>
                <a:ea typeface="Gulim" pitchFamily="34" charset="-127"/>
              </a:rPr>
              <a:t>Trichothecenes</a:t>
            </a:r>
            <a:r>
              <a:rPr lang="en-US" sz="1600" dirty="0">
                <a:solidFill>
                  <a:schemeClr val="accent2"/>
                </a:solidFill>
                <a:ea typeface="Gulim" pitchFamily="34" charset="-127"/>
              </a:rPr>
              <a:t/>
            </a:r>
            <a:br>
              <a:rPr lang="en-US" sz="1600" dirty="0">
                <a:solidFill>
                  <a:schemeClr val="accent2"/>
                </a:solidFill>
                <a:ea typeface="Gulim" pitchFamily="34" charset="-127"/>
              </a:rPr>
            </a:br>
            <a:r>
              <a:rPr lang="en-US" sz="1600" dirty="0">
                <a:solidFill>
                  <a:schemeClr val="accent2"/>
                </a:solidFill>
                <a:ea typeface="Gulim" pitchFamily="34" charset="-127"/>
              </a:rPr>
              <a:t>[</a:t>
            </a:r>
            <a:r>
              <a:rPr lang="en-US" altLang="ko-KR" sz="1600" dirty="0" err="1">
                <a:solidFill>
                  <a:schemeClr val="accent2"/>
                </a:solidFill>
                <a:ea typeface="Gulim" pitchFamily="34" charset="-127"/>
              </a:rPr>
              <a:t>Vomitoxin</a:t>
            </a:r>
            <a:r>
              <a:rPr lang="en-US" altLang="ko-KR" sz="1600" dirty="0">
                <a:solidFill>
                  <a:schemeClr val="accent2"/>
                </a:solidFill>
                <a:ea typeface="Gulim" pitchFamily="34" charset="-127"/>
              </a:rPr>
              <a:t>  (DON)]</a:t>
            </a:r>
          </a:p>
          <a:p>
            <a:r>
              <a:rPr lang="en-US" altLang="ko-KR" sz="1600" b="0" i="1" dirty="0" err="1">
                <a:solidFill>
                  <a:schemeClr val="accent2"/>
                </a:solidFill>
                <a:ea typeface="Gulim" pitchFamily="34" charset="-127"/>
              </a:rPr>
              <a:t>Fusarium</a:t>
            </a:r>
            <a:r>
              <a:rPr lang="en-US" altLang="ko-KR" sz="1600" b="0" i="1" dirty="0">
                <a:solidFill>
                  <a:schemeClr val="accent2"/>
                </a:solidFill>
                <a:ea typeface="Gulim" pitchFamily="34" charset="-127"/>
              </a:rPr>
              <a:t> </a:t>
            </a:r>
            <a:r>
              <a:rPr lang="en-US" altLang="ko-KR" sz="1600" b="0" i="1" dirty="0" err="1">
                <a:solidFill>
                  <a:schemeClr val="accent2"/>
                </a:solidFill>
                <a:ea typeface="Gulim" pitchFamily="34" charset="-127"/>
              </a:rPr>
              <a:t>graminearum</a:t>
            </a:r>
            <a:endParaRPr lang="en-US" altLang="ko-KR" sz="1600" b="0" i="1" dirty="0">
              <a:solidFill>
                <a:schemeClr val="accent2"/>
              </a:solidFill>
              <a:ea typeface="Gulim" pitchFamily="34" charset="-127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5616389"/>
            <a:ext cx="2476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ko-KR" sz="1600">
                <a:solidFill>
                  <a:schemeClr val="accent2"/>
                </a:solidFill>
                <a:ea typeface="Gulim" pitchFamily="34" charset="-127"/>
              </a:rPr>
              <a:t>Zearalenone (F-2 Toxin)</a:t>
            </a:r>
          </a:p>
          <a:p>
            <a:r>
              <a:rPr lang="en-US" altLang="ko-KR" sz="1600" b="0" i="1">
                <a:solidFill>
                  <a:schemeClr val="accent2"/>
                </a:solidFill>
                <a:ea typeface="Gulim" pitchFamily="34" charset="-127"/>
              </a:rPr>
              <a:t>Fusarium graminearum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71750" y="4379265"/>
            <a:ext cx="226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ko-KR" sz="1600" dirty="0" err="1">
                <a:solidFill>
                  <a:schemeClr val="accent2"/>
                </a:solidFill>
                <a:ea typeface="Gulim" pitchFamily="34" charset="-127"/>
              </a:rPr>
              <a:t>Fumonisins</a:t>
            </a:r>
            <a:endParaRPr lang="en-US" altLang="ko-KR" sz="1600" dirty="0">
              <a:solidFill>
                <a:schemeClr val="accent2"/>
              </a:solidFill>
              <a:ea typeface="Gulim" pitchFamily="34" charset="-127"/>
            </a:endParaRPr>
          </a:p>
          <a:p>
            <a:r>
              <a:rPr lang="en-US" altLang="ko-KR" sz="1600" b="0" i="1" dirty="0" err="1">
                <a:solidFill>
                  <a:schemeClr val="accent2"/>
                </a:solidFill>
                <a:ea typeface="Gulim" pitchFamily="34" charset="-127"/>
              </a:rPr>
              <a:t>Fusarium</a:t>
            </a:r>
            <a:r>
              <a:rPr lang="en-US" altLang="ko-KR" sz="1600" b="0" i="1" dirty="0">
                <a:solidFill>
                  <a:schemeClr val="accent2"/>
                </a:solidFill>
                <a:ea typeface="Gulim" pitchFamily="34" charset="-127"/>
              </a:rPr>
              <a:t> </a:t>
            </a:r>
            <a:r>
              <a:rPr lang="en-US" altLang="ko-KR" sz="1600" b="0" i="1" dirty="0" err="1">
                <a:solidFill>
                  <a:schemeClr val="accent2"/>
                </a:solidFill>
                <a:ea typeface="Gulim" pitchFamily="34" charset="-127"/>
              </a:rPr>
              <a:t>verticillioide</a:t>
            </a:r>
            <a:r>
              <a:rPr lang="en-US" altLang="ko-KR" sz="1600" i="1" dirty="0" err="1">
                <a:solidFill>
                  <a:schemeClr val="accent2"/>
                </a:solidFill>
                <a:ea typeface="Gulim" pitchFamily="34" charset="-127"/>
              </a:rPr>
              <a:t>s</a:t>
            </a:r>
            <a:endParaRPr lang="en-US" altLang="ko-KR" sz="1600" i="1" dirty="0">
              <a:solidFill>
                <a:schemeClr val="accent2"/>
              </a:solidFill>
              <a:ea typeface="Gulim" pitchFamily="34" charset="-127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419600" y="228600"/>
            <a:ext cx="4475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ko-KR" sz="4000">
                <a:solidFill>
                  <a:srgbClr val="1F4047"/>
                </a:solidFill>
                <a:ea typeface="Gulim" pitchFamily="34" charset="-127"/>
              </a:rPr>
              <a:t>Major Mycotoxins</a:t>
            </a:r>
          </a:p>
        </p:txBody>
      </p:sp>
      <p:pic>
        <p:nvPicPr>
          <p:cNvPr id="9224" name="Picture 8" descr="AF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989"/>
            <a:ext cx="29114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Z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117789"/>
            <a:ext cx="2435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DON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038039"/>
            <a:ext cx="2362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O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231714"/>
            <a:ext cx="219233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Fu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6399"/>
            <a:ext cx="2895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Toxicity of Major Mycotoxins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66272"/>
              </p:ext>
            </p:extLst>
          </p:nvPr>
        </p:nvGraphicFramePr>
        <p:xfrm>
          <a:off x="762000" y="1358155"/>
          <a:ext cx="8001000" cy="442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849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Mycotoxin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Commodities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Toxicity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</a:tr>
              <a:tr h="1233863">
                <a:tc>
                  <a:txBody>
                    <a:bodyPr/>
                    <a:lstStyle/>
                    <a:p>
                      <a:r>
                        <a:rPr lang="en-US" altLang="ko-KR" sz="1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Gulim" pitchFamily="34" charset="-127"/>
                          <a:cs typeface="Arial" pitchFamily="34" charset="0"/>
                        </a:rPr>
                        <a:t>Ochratoxins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Cereals, coffee beans,</a:t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grapes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Nephrotoxin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immunosuppressant, </a:t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teratogen, </a:t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suspected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carcinogen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</a:tr>
              <a:tr h="94912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Trichothecenes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Maize (corn) , cereals, wheat, barley, oats, rye, rice, others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Cytotoxicity,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rotein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synthesis inhibition,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emetic toxicity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</a:tr>
              <a:tr h="664388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Fumonisins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Maize (corn), wheat and other cereals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Hepatotoxin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</a:tr>
              <a:tr h="1188887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Aflatoxins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Maize (corn), nuts,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copra, cottonseed, milk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Hepatotoxin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synergistic toxicant,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otent carcinogen, 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growth inhibitor</a:t>
                      </a: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SH PowerPoint Fi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2011_IFT_Scientific_Program_Speakers_Template</Template>
  <TotalTime>6237</TotalTime>
  <Words>700</Words>
  <Application>Microsoft Office PowerPoint</Application>
  <PresentationFormat>On-screen Show (4:3)</PresentationFormat>
  <Paragraphs>153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IFSH PowerPoint File</vt:lpstr>
      <vt:lpstr>Image</vt:lpstr>
      <vt:lpstr>Mycotoxins 101  Mycotoxins: Triple Threat to African Development   14 February 2013  Washington, DC</vt:lpstr>
      <vt:lpstr>What are mycotoxins?</vt:lpstr>
      <vt:lpstr>What are molds?</vt:lpstr>
      <vt:lpstr>PowerPoint Presentation</vt:lpstr>
      <vt:lpstr>PowerPoint Presentation</vt:lpstr>
      <vt:lpstr>PowerPoint Presentation</vt:lpstr>
      <vt:lpstr>Major Mycotoxins of Concern </vt:lpstr>
      <vt:lpstr>PowerPoint Presentation</vt:lpstr>
      <vt:lpstr>Toxicity of Major Mycotoxins</vt:lpstr>
      <vt:lpstr>PowerPoint Presentation</vt:lpstr>
      <vt:lpstr>Why be Concerned About Mycotoxins as a Global Food Safety Issue? </vt:lpstr>
      <vt:lpstr>Why are mycotoxins important?</vt:lpstr>
      <vt:lpstr>Why are mycotoxins important?</vt:lpstr>
      <vt:lpstr>Why are mycotoxins important?</vt:lpstr>
      <vt:lpstr>Why are mycotoxins important?</vt:lpstr>
      <vt:lpstr>Why are mycotoxins important?</vt:lpstr>
      <vt:lpstr>Why are mycotoxins important?</vt:lpstr>
      <vt:lpstr>Why are mycotoxins important?</vt:lpstr>
      <vt:lpstr>Acknowledgements</vt:lpstr>
      <vt:lpstr>Thank you!</vt:lpstr>
    </vt:vector>
  </TitlesOfParts>
  <Company>Communications and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Marty Schalm</dc:creator>
  <cp:lastModifiedBy>Derek Langford</cp:lastModifiedBy>
  <cp:revision>383</cp:revision>
  <dcterms:created xsi:type="dcterms:W3CDTF">2010-04-05T14:10:48Z</dcterms:created>
  <dcterms:modified xsi:type="dcterms:W3CDTF">2013-02-13T14:36:42Z</dcterms:modified>
</cp:coreProperties>
</file>