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2.xml" ContentType="application/vnd.openxmlformats-officedocument.drawingml.chartshapes+xml"/>
  <Override PartName="/ppt/charts/chart9.xml" ContentType="application/vnd.openxmlformats-officedocument.drawingml.chart+xml"/>
  <Override PartName="/ppt/drawings/drawing3.xml" ContentType="application/vnd.openxmlformats-officedocument.drawingml.chartshapes+xml"/>
  <Override PartName="/ppt/charts/chart10.xml" ContentType="application/vnd.openxmlformats-officedocument.drawingml.chart+xml"/>
  <Override PartName="/ppt/drawings/drawing4.xml" ContentType="application/vnd.openxmlformats-officedocument.drawingml.chartshapes+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drawings/drawing6.xml" ContentType="application/vnd.openxmlformats-officedocument.drawingml.chartshapes+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277" r:id="rId3"/>
    <p:sldId id="282" r:id="rId4"/>
    <p:sldId id="283" r:id="rId5"/>
    <p:sldId id="284" r:id="rId6"/>
    <p:sldId id="285" r:id="rId7"/>
    <p:sldId id="286" r:id="rId8"/>
    <p:sldId id="289" r:id="rId9"/>
    <p:sldId id="290" r:id="rId10"/>
    <p:sldId id="291" r:id="rId11"/>
    <p:sldId id="351" r:id="rId12"/>
    <p:sldId id="292" r:id="rId13"/>
    <p:sldId id="297" r:id="rId14"/>
    <p:sldId id="298" r:id="rId15"/>
    <p:sldId id="293" r:id="rId16"/>
    <p:sldId id="294" r:id="rId17"/>
    <p:sldId id="295" r:id="rId18"/>
    <p:sldId id="296" r:id="rId19"/>
    <p:sldId id="300" r:id="rId20"/>
    <p:sldId id="306" r:id="rId21"/>
    <p:sldId id="352" r:id="rId22"/>
    <p:sldId id="308" r:id="rId23"/>
    <p:sldId id="343" r:id="rId24"/>
    <p:sldId id="344" r:id="rId25"/>
    <p:sldId id="345" r:id="rId26"/>
    <p:sldId id="346" r:id="rId27"/>
    <p:sldId id="342" r:id="rId28"/>
    <p:sldId id="321" r:id="rId29"/>
    <p:sldId id="322" r:id="rId30"/>
    <p:sldId id="350" r:id="rId31"/>
    <p:sldId id="347" r:id="rId32"/>
    <p:sldId id="349" r:id="rId33"/>
    <p:sldId id="336" r:id="rId34"/>
    <p:sldId id="348" r:id="rId35"/>
    <p:sldId id="337" r:id="rId36"/>
    <p:sldId id="338" r:id="rId37"/>
    <p:sldId id="339" r:id="rId38"/>
    <p:sldId id="340" r:id="rId39"/>
    <p:sldId id="341" r:id="rId40"/>
    <p:sldId id="304" r:id="rId41"/>
    <p:sldId id="264" r:id="rId42"/>
    <p:sldId id="272" r:id="rId43"/>
    <p:sldId id="273" r:id="rId44"/>
    <p:sldId id="353" r:id="rId45"/>
    <p:sldId id="354" r:id="rId46"/>
  </p:sldIdLst>
  <p:sldSz cx="9144000" cy="6858000" type="screen4x3"/>
  <p:notesSz cx="6946900" cy="92202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24" autoAdjust="0"/>
    <p:restoredTop sz="94660"/>
  </p:normalViewPr>
  <p:slideViewPr>
    <p:cSldViewPr>
      <p:cViewPr varScale="1">
        <p:scale>
          <a:sx n="103" d="100"/>
          <a:sy n="103" d="100"/>
        </p:scale>
        <p:origin x="-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Documents%20and%20Settings\Roberto%20Brice&#241;o-Le&#243;n\Mis%20documentos\Downloads\Graficos%20segunda%20par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ocuments%20and%20Settings\Roberto%20Brice&#241;o-Le&#243;n\Mis%20documentos\Downloads\Graficos%20segunda%20parte.xlsx" TargetMode="External"/></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Roberto%20Brice&#241;o-Le&#243;n\Mis%20documentos\Downloads\Graficos%20segunda%20parte.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Roberto%20Brice&#241;o-Le&#243;n\Mis%20documentos\Downloads\Graficos%20segunda%20parte.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Roberto%20Brice&#241;o-Le&#243;n\Mis%20documentos\Downloads\Graficos%20segunda%20parte.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Roberto%20Brice&#241;o-Le&#243;n\Mis%20documentos\Downloads\Graficos%20segunda%20parte.xlsx" TargetMode="Externa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8.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ocuments%20and%20Settings\Roberto%20Brice&#241;o-Le&#243;n\Mis%20documentos\Downloads\Graficos%20segunda%20part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Roberto%20Brice&#241;o-Le&#243;n\Mis%20documentos\Downloads\Graficos%20segunda%20par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Hoja1!$B$1</c:f>
              <c:strCache>
                <c:ptCount val="1"/>
                <c:pt idx="0">
                  <c:v>Homi</c:v>
                </c:pt>
              </c:strCache>
            </c:strRef>
          </c:tx>
          <c:marker>
            <c:symbol val="none"/>
          </c:marker>
          <c:cat>
            <c:strRef>
              <c:f>Hoja1!$A$2:$A$37</c:f>
              <c:strCache>
                <c:ptCount val="3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strCache>
            </c:strRef>
          </c:cat>
          <c:val>
            <c:numRef>
              <c:f>Hoja1!$B$2:$B$37</c:f>
              <c:numCache>
                <c:formatCode>#,##0</c:formatCode>
                <c:ptCount val="36"/>
                <c:pt idx="0">
                  <c:v>1028</c:v>
                </c:pt>
                <c:pt idx="1">
                  <c:v>1160</c:v>
                </c:pt>
                <c:pt idx="2">
                  <c:v>1350</c:v>
                </c:pt>
                <c:pt idx="3">
                  <c:v>1559</c:v>
                </c:pt>
                <c:pt idx="4">
                  <c:v>1881</c:v>
                </c:pt>
                <c:pt idx="5">
                  <c:v>1697</c:v>
                </c:pt>
                <c:pt idx="6">
                  <c:v>1747</c:v>
                </c:pt>
                <c:pt idx="7">
                  <c:v>2043</c:v>
                </c:pt>
                <c:pt idx="8">
                  <c:v>1673</c:v>
                </c:pt>
                <c:pt idx="9">
                  <c:v>1675</c:v>
                </c:pt>
                <c:pt idx="10">
                  <c:v>1501</c:v>
                </c:pt>
                <c:pt idx="11">
                  <c:v>1485</c:v>
                </c:pt>
                <c:pt idx="12">
                  <c:v>1709</c:v>
                </c:pt>
                <c:pt idx="13">
                  <c:v>2513</c:v>
                </c:pt>
                <c:pt idx="14">
                  <c:v>2474</c:v>
                </c:pt>
                <c:pt idx="15">
                  <c:v>2502</c:v>
                </c:pt>
                <c:pt idx="16">
                  <c:v>3366</c:v>
                </c:pt>
                <c:pt idx="17">
                  <c:v>4292</c:v>
                </c:pt>
                <c:pt idx="18">
                  <c:v>4733</c:v>
                </c:pt>
                <c:pt idx="19">
                  <c:v>4481</c:v>
                </c:pt>
                <c:pt idx="20">
                  <c:v>4961</c:v>
                </c:pt>
                <c:pt idx="21">
                  <c:v>4225</c:v>
                </c:pt>
                <c:pt idx="22">
                  <c:v>4550</c:v>
                </c:pt>
                <c:pt idx="23">
                  <c:v>5974</c:v>
                </c:pt>
                <c:pt idx="24">
                  <c:v>8022</c:v>
                </c:pt>
                <c:pt idx="25">
                  <c:v>7960</c:v>
                </c:pt>
                <c:pt idx="26">
                  <c:v>9620</c:v>
                </c:pt>
                <c:pt idx="27">
                  <c:v>11342</c:v>
                </c:pt>
                <c:pt idx="28">
                  <c:v>9719</c:v>
                </c:pt>
                <c:pt idx="29">
                  <c:v>9962</c:v>
                </c:pt>
                <c:pt idx="30">
                  <c:v>12257</c:v>
                </c:pt>
                <c:pt idx="31">
                  <c:v>13156</c:v>
                </c:pt>
                <c:pt idx="32">
                  <c:v>14589</c:v>
                </c:pt>
                <c:pt idx="33">
                  <c:v>16300</c:v>
                </c:pt>
                <c:pt idx="34">
                  <c:v>17600</c:v>
                </c:pt>
                <c:pt idx="35">
                  <c:v>19366</c:v>
                </c:pt>
              </c:numCache>
            </c:numRef>
          </c:val>
          <c:smooth val="0"/>
        </c:ser>
        <c:dLbls>
          <c:showLegendKey val="0"/>
          <c:showVal val="0"/>
          <c:showCatName val="0"/>
          <c:showSerName val="0"/>
          <c:showPercent val="0"/>
          <c:showBubbleSize val="0"/>
        </c:dLbls>
        <c:marker val="1"/>
        <c:smooth val="0"/>
        <c:axId val="148197376"/>
        <c:axId val="148198912"/>
      </c:lineChart>
      <c:catAx>
        <c:axId val="148197376"/>
        <c:scaling>
          <c:orientation val="minMax"/>
        </c:scaling>
        <c:delete val="0"/>
        <c:axPos val="b"/>
        <c:numFmt formatCode="General" sourceLinked="1"/>
        <c:majorTickMark val="out"/>
        <c:minorTickMark val="none"/>
        <c:tickLblPos val="nextTo"/>
        <c:crossAx val="148198912"/>
        <c:crosses val="autoZero"/>
        <c:auto val="1"/>
        <c:lblAlgn val="ctr"/>
        <c:lblOffset val="100"/>
        <c:noMultiLvlLbl val="0"/>
      </c:catAx>
      <c:valAx>
        <c:axId val="148198912"/>
        <c:scaling>
          <c:orientation val="minMax"/>
        </c:scaling>
        <c:delete val="0"/>
        <c:axPos val="l"/>
        <c:majorGridlines/>
        <c:numFmt formatCode="#,##0" sourceLinked="1"/>
        <c:majorTickMark val="out"/>
        <c:minorTickMark val="none"/>
        <c:tickLblPos val="nextTo"/>
        <c:crossAx val="1481973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52641905322552E-2"/>
          <c:y val="2.8605325546303257E-2"/>
          <c:w val="0.93366880977116429"/>
          <c:h val="0.8877086485453487"/>
        </c:manualLayout>
      </c:layout>
      <c:lineChart>
        <c:grouping val="standard"/>
        <c:varyColors val="0"/>
        <c:ser>
          <c:idx val="0"/>
          <c:order val="0"/>
          <c:tx>
            <c:strRef>
              <c:f>'VEN hom 1987 2010'!$B$6</c:f>
              <c:strCache>
                <c:ptCount val="1"/>
                <c:pt idx="0">
                  <c:v>Homicide Rate</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Hoja2!#¡REF!</c:f>
              <c:numCache>
                <c:formatCode>General</c:formatCode>
                <c:ptCount val="1"/>
                <c:pt idx="0">
                  <c:v>1</c:v>
                </c:pt>
              </c:numCache>
            </c:numRef>
          </c:val>
          <c:smooth val="0"/>
        </c:ser>
        <c:ser>
          <c:idx val="1"/>
          <c:order val="1"/>
          <c:tx>
            <c:strRef>
              <c:f>'VEN hom 1987 2010'!$C$6:$C$7</c:f>
              <c:strCache>
                <c:ptCount val="1"/>
                <c:pt idx="0">
                  <c:v>Homicide Rate Homicide Rate </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'VEN hom 1987 2010'!$B$8:$B$31</c:f>
              <c:numCache>
                <c:formatCode>General</c:formatCode>
                <c:ptCount val="24"/>
                <c:pt idx="0">
                  <c:v>8</c:v>
                </c:pt>
                <c:pt idx="1">
                  <c:v>9</c:v>
                </c:pt>
                <c:pt idx="2">
                  <c:v>13</c:v>
                </c:pt>
                <c:pt idx="3">
                  <c:v>13</c:v>
                </c:pt>
                <c:pt idx="4">
                  <c:v>13</c:v>
                </c:pt>
                <c:pt idx="5">
                  <c:v>16</c:v>
                </c:pt>
                <c:pt idx="6">
                  <c:v>21</c:v>
                </c:pt>
                <c:pt idx="7">
                  <c:v>22</c:v>
                </c:pt>
                <c:pt idx="8">
                  <c:v>21</c:v>
                </c:pt>
                <c:pt idx="9">
                  <c:v>22</c:v>
                </c:pt>
                <c:pt idx="10">
                  <c:v>19</c:v>
                </c:pt>
                <c:pt idx="11">
                  <c:v>20</c:v>
                </c:pt>
                <c:pt idx="12">
                  <c:v>25</c:v>
                </c:pt>
                <c:pt idx="13">
                  <c:v>33</c:v>
                </c:pt>
                <c:pt idx="14">
                  <c:v>32</c:v>
                </c:pt>
                <c:pt idx="15">
                  <c:v>38</c:v>
                </c:pt>
                <c:pt idx="16">
                  <c:v>44</c:v>
                </c:pt>
                <c:pt idx="17">
                  <c:v>37</c:v>
                </c:pt>
                <c:pt idx="18">
                  <c:v>37</c:v>
                </c:pt>
                <c:pt idx="19">
                  <c:v>45</c:v>
                </c:pt>
                <c:pt idx="20">
                  <c:v>49</c:v>
                </c:pt>
                <c:pt idx="21">
                  <c:v>52</c:v>
                </c:pt>
                <c:pt idx="22">
                  <c:v>49</c:v>
                </c:pt>
                <c:pt idx="23">
                  <c:v>57</c:v>
                </c:pt>
              </c:numCache>
            </c:numRef>
          </c:val>
          <c:smooth val="0"/>
        </c:ser>
        <c:dLbls>
          <c:showLegendKey val="0"/>
          <c:showVal val="0"/>
          <c:showCatName val="0"/>
          <c:showSerName val="0"/>
          <c:showPercent val="0"/>
          <c:showBubbleSize val="0"/>
        </c:dLbls>
        <c:marker val="1"/>
        <c:smooth val="0"/>
        <c:axId val="96323456"/>
        <c:axId val="116322688"/>
      </c:lineChart>
      <c:catAx>
        <c:axId val="96323456"/>
        <c:scaling>
          <c:orientation val="minMax"/>
        </c:scaling>
        <c:delete val="0"/>
        <c:axPos val="b"/>
        <c:numFmt formatCode="General" sourceLinked="1"/>
        <c:majorTickMark val="out"/>
        <c:minorTickMark val="none"/>
        <c:tickLblPos val="nextTo"/>
        <c:crossAx val="116322688"/>
        <c:crosses val="autoZero"/>
        <c:auto val="1"/>
        <c:lblAlgn val="ctr"/>
        <c:lblOffset val="100"/>
        <c:noMultiLvlLbl val="0"/>
      </c:catAx>
      <c:valAx>
        <c:axId val="116322688"/>
        <c:scaling>
          <c:orientation val="minMax"/>
        </c:scaling>
        <c:delete val="0"/>
        <c:axPos val="l"/>
        <c:majorGridlines/>
        <c:numFmt formatCode="General" sourceLinked="1"/>
        <c:majorTickMark val="out"/>
        <c:minorTickMark val="none"/>
        <c:tickLblPos val="nextTo"/>
        <c:crossAx val="96323456"/>
        <c:crosses val="autoZero"/>
        <c:crossBetween val="between"/>
      </c:valAx>
    </c:plotArea>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'VEN hom 1987 2010'!$B$6</c:f>
              <c:strCache>
                <c:ptCount val="1"/>
                <c:pt idx="0">
                  <c:v>Homicide Rate</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Hoja2!#¡REF!</c:f>
              <c:numCache>
                <c:formatCode>General</c:formatCode>
                <c:ptCount val="1"/>
                <c:pt idx="0">
                  <c:v>1</c:v>
                </c:pt>
              </c:numCache>
            </c:numRef>
          </c:val>
          <c:smooth val="0"/>
        </c:ser>
        <c:ser>
          <c:idx val="1"/>
          <c:order val="1"/>
          <c:tx>
            <c:strRef>
              <c:f>'VEN hom 1987 2010'!$C$6:$C$7</c:f>
              <c:strCache>
                <c:ptCount val="1"/>
                <c:pt idx="0">
                  <c:v>Homicide Rate Homicide Rate </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'VEN hom 1987 2010'!$B$8:$B$31</c:f>
              <c:numCache>
                <c:formatCode>General</c:formatCode>
                <c:ptCount val="24"/>
                <c:pt idx="0">
                  <c:v>8</c:v>
                </c:pt>
                <c:pt idx="1">
                  <c:v>9</c:v>
                </c:pt>
                <c:pt idx="2">
                  <c:v>13</c:v>
                </c:pt>
                <c:pt idx="3">
                  <c:v>13</c:v>
                </c:pt>
                <c:pt idx="4">
                  <c:v>13</c:v>
                </c:pt>
                <c:pt idx="5">
                  <c:v>16</c:v>
                </c:pt>
                <c:pt idx="6">
                  <c:v>21</c:v>
                </c:pt>
                <c:pt idx="7">
                  <c:v>22</c:v>
                </c:pt>
                <c:pt idx="8">
                  <c:v>21</c:v>
                </c:pt>
                <c:pt idx="9">
                  <c:v>22</c:v>
                </c:pt>
                <c:pt idx="10">
                  <c:v>19</c:v>
                </c:pt>
                <c:pt idx="11">
                  <c:v>20</c:v>
                </c:pt>
                <c:pt idx="12">
                  <c:v>25</c:v>
                </c:pt>
                <c:pt idx="13">
                  <c:v>33</c:v>
                </c:pt>
                <c:pt idx="14">
                  <c:v>32</c:v>
                </c:pt>
                <c:pt idx="15">
                  <c:v>38</c:v>
                </c:pt>
                <c:pt idx="16">
                  <c:v>44</c:v>
                </c:pt>
                <c:pt idx="17">
                  <c:v>37</c:v>
                </c:pt>
                <c:pt idx="18">
                  <c:v>37</c:v>
                </c:pt>
                <c:pt idx="19">
                  <c:v>45</c:v>
                </c:pt>
                <c:pt idx="20">
                  <c:v>49</c:v>
                </c:pt>
                <c:pt idx="21">
                  <c:v>52</c:v>
                </c:pt>
                <c:pt idx="22">
                  <c:v>49</c:v>
                </c:pt>
                <c:pt idx="23">
                  <c:v>57</c:v>
                </c:pt>
              </c:numCache>
            </c:numRef>
          </c:val>
          <c:smooth val="0"/>
        </c:ser>
        <c:dLbls>
          <c:showLegendKey val="0"/>
          <c:showVal val="0"/>
          <c:showCatName val="0"/>
          <c:showSerName val="0"/>
          <c:showPercent val="0"/>
          <c:showBubbleSize val="0"/>
        </c:dLbls>
        <c:marker val="1"/>
        <c:smooth val="0"/>
        <c:axId val="118180864"/>
        <c:axId val="118527872"/>
      </c:lineChart>
      <c:catAx>
        <c:axId val="118180864"/>
        <c:scaling>
          <c:orientation val="minMax"/>
        </c:scaling>
        <c:delete val="0"/>
        <c:axPos val="b"/>
        <c:numFmt formatCode="General" sourceLinked="1"/>
        <c:majorTickMark val="out"/>
        <c:minorTickMark val="none"/>
        <c:tickLblPos val="nextTo"/>
        <c:crossAx val="118527872"/>
        <c:crosses val="autoZero"/>
        <c:auto val="1"/>
        <c:lblAlgn val="ctr"/>
        <c:lblOffset val="100"/>
        <c:noMultiLvlLbl val="0"/>
      </c:catAx>
      <c:valAx>
        <c:axId val="118527872"/>
        <c:scaling>
          <c:orientation val="minMax"/>
        </c:scaling>
        <c:delete val="0"/>
        <c:axPos val="l"/>
        <c:majorGridlines/>
        <c:numFmt formatCode="General" sourceLinked="1"/>
        <c:majorTickMark val="out"/>
        <c:minorTickMark val="none"/>
        <c:tickLblPos val="nextTo"/>
        <c:crossAx val="118180864"/>
        <c:crosses val="autoZero"/>
        <c:crossBetween val="between"/>
      </c:valAx>
    </c:plotArea>
    <c:plotVisOnly val="1"/>
    <c:dispBlanksAs val="gap"/>
    <c:showDLblsOverMax val="0"/>
  </c:chart>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a:pPr>
            <a:r>
              <a:rPr lang="en-US"/>
              <a:t>Venezuela</a:t>
            </a:r>
          </a:p>
        </c:rich>
      </c:tx>
      <c:layout>
        <c:manualLayout>
          <c:xMode val="edge"/>
          <c:yMode val="edge"/>
          <c:x val="0.40919656270076271"/>
          <c:y val="0.25409135331479177"/>
        </c:manualLayout>
      </c:layout>
      <c:overlay val="0"/>
    </c:title>
    <c:autoTitleDeleted val="0"/>
    <c:plotArea>
      <c:layout/>
      <c:lineChart>
        <c:grouping val="standard"/>
        <c:varyColors val="0"/>
        <c:ser>
          <c:idx val="0"/>
          <c:order val="0"/>
          <c:tx>
            <c:strRef>
              <c:f>'Ages 15-34'!$B$28</c:f>
              <c:strCache>
                <c:ptCount val="1"/>
                <c:pt idx="0">
                  <c:v>% of population between 15-34</c:v>
                </c:pt>
              </c:strCache>
            </c:strRef>
          </c:tx>
          <c:marker>
            <c:symbol val="none"/>
          </c:marker>
          <c:cat>
            <c:numRef>
              <c:f>'Ages 15-34'!$A$29:$A$33</c:f>
              <c:numCache>
                <c:formatCode>General</c:formatCode>
                <c:ptCount val="5"/>
                <c:pt idx="0">
                  <c:v>1990</c:v>
                </c:pt>
                <c:pt idx="1">
                  <c:v>1995</c:v>
                </c:pt>
                <c:pt idx="2">
                  <c:v>2000</c:v>
                </c:pt>
                <c:pt idx="3">
                  <c:v>2005</c:v>
                </c:pt>
                <c:pt idx="4">
                  <c:v>2010</c:v>
                </c:pt>
              </c:numCache>
            </c:numRef>
          </c:cat>
          <c:val>
            <c:numRef>
              <c:f>'Ages 15-34'!$B$29:$B$33</c:f>
              <c:numCache>
                <c:formatCode>General</c:formatCode>
                <c:ptCount val="5"/>
                <c:pt idx="0">
                  <c:v>35.5</c:v>
                </c:pt>
                <c:pt idx="1">
                  <c:v>35.5</c:v>
                </c:pt>
                <c:pt idx="2">
                  <c:v>35.1</c:v>
                </c:pt>
                <c:pt idx="3">
                  <c:v>35.1</c:v>
                </c:pt>
                <c:pt idx="4">
                  <c:v>34.799999999999997</c:v>
                </c:pt>
              </c:numCache>
            </c:numRef>
          </c:val>
          <c:smooth val="0"/>
        </c:ser>
        <c:ser>
          <c:idx val="1"/>
          <c:order val="1"/>
          <c:tx>
            <c:strRef>
              <c:f>'Ages 15-34'!$C$28</c:f>
              <c:strCache>
                <c:ptCount val="1"/>
                <c:pt idx="0">
                  <c:v>Homicide rate</c:v>
                </c:pt>
              </c:strCache>
            </c:strRef>
          </c:tx>
          <c:marker>
            <c:symbol val="none"/>
          </c:marker>
          <c:cat>
            <c:numRef>
              <c:f>'Ages 15-34'!$A$29:$A$33</c:f>
              <c:numCache>
                <c:formatCode>General</c:formatCode>
                <c:ptCount val="5"/>
                <c:pt idx="0">
                  <c:v>1990</c:v>
                </c:pt>
                <c:pt idx="1">
                  <c:v>1995</c:v>
                </c:pt>
                <c:pt idx="2">
                  <c:v>2000</c:v>
                </c:pt>
                <c:pt idx="3">
                  <c:v>2005</c:v>
                </c:pt>
                <c:pt idx="4">
                  <c:v>2010</c:v>
                </c:pt>
              </c:numCache>
            </c:numRef>
          </c:cat>
          <c:val>
            <c:numRef>
              <c:f>'Ages 15-34'!$C$29:$C$33</c:f>
              <c:numCache>
                <c:formatCode>General</c:formatCode>
                <c:ptCount val="5"/>
                <c:pt idx="0">
                  <c:v>13</c:v>
                </c:pt>
                <c:pt idx="1">
                  <c:v>21</c:v>
                </c:pt>
                <c:pt idx="2">
                  <c:v>33</c:v>
                </c:pt>
                <c:pt idx="3">
                  <c:v>37</c:v>
                </c:pt>
                <c:pt idx="4">
                  <c:v>57</c:v>
                </c:pt>
              </c:numCache>
            </c:numRef>
          </c:val>
          <c:smooth val="0"/>
        </c:ser>
        <c:dLbls>
          <c:showLegendKey val="0"/>
          <c:showVal val="0"/>
          <c:showCatName val="0"/>
          <c:showSerName val="0"/>
          <c:showPercent val="0"/>
          <c:showBubbleSize val="0"/>
        </c:dLbls>
        <c:marker val="1"/>
        <c:smooth val="0"/>
        <c:axId val="167434496"/>
        <c:axId val="169431424"/>
      </c:lineChart>
      <c:catAx>
        <c:axId val="167434496"/>
        <c:scaling>
          <c:orientation val="minMax"/>
        </c:scaling>
        <c:delete val="0"/>
        <c:axPos val="b"/>
        <c:numFmt formatCode="General" sourceLinked="1"/>
        <c:majorTickMark val="none"/>
        <c:minorTickMark val="none"/>
        <c:tickLblPos val="nextTo"/>
        <c:crossAx val="169431424"/>
        <c:crosses val="autoZero"/>
        <c:auto val="1"/>
        <c:lblAlgn val="ctr"/>
        <c:lblOffset val="100"/>
        <c:noMultiLvlLbl val="0"/>
      </c:catAx>
      <c:valAx>
        <c:axId val="169431424"/>
        <c:scaling>
          <c:orientation val="minMax"/>
        </c:scaling>
        <c:delete val="0"/>
        <c:axPos val="l"/>
        <c:majorGridlines/>
        <c:numFmt formatCode="General" sourceLinked="1"/>
        <c:majorTickMark val="none"/>
        <c:minorTickMark val="none"/>
        <c:tickLblPos val="nextTo"/>
        <c:crossAx val="16743449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manualLayout>
          <c:xMode val="edge"/>
          <c:yMode val="edge"/>
          <c:x val="0.4215875536088633"/>
          <c:y val="0.15172538558557636"/>
        </c:manualLayout>
      </c:layout>
      <c:overlay val="0"/>
    </c:title>
    <c:autoTitleDeleted val="0"/>
    <c:plotArea>
      <c:layout/>
      <c:lineChart>
        <c:grouping val="standard"/>
        <c:varyColors val="0"/>
        <c:ser>
          <c:idx val="0"/>
          <c:order val="0"/>
          <c:tx>
            <c:strRef>
              <c:f>Illiteracy!$B$31</c:f>
              <c:strCache>
                <c:ptCount val="1"/>
                <c:pt idx="0">
                  <c:v>Illiteracy rate (% of total population)</c:v>
                </c:pt>
              </c:strCache>
            </c:strRef>
          </c:tx>
          <c:marker>
            <c:symbol val="none"/>
          </c:marker>
          <c:cat>
            <c:numRef>
              <c:f>Illiteracy!$A$32:$A$36</c:f>
              <c:numCache>
                <c:formatCode>General</c:formatCode>
                <c:ptCount val="5"/>
                <c:pt idx="0">
                  <c:v>1990</c:v>
                </c:pt>
                <c:pt idx="1">
                  <c:v>1995</c:v>
                </c:pt>
                <c:pt idx="2">
                  <c:v>2000</c:v>
                </c:pt>
                <c:pt idx="3">
                  <c:v>2005</c:v>
                </c:pt>
                <c:pt idx="4">
                  <c:v>2010</c:v>
                </c:pt>
              </c:numCache>
            </c:numRef>
          </c:cat>
          <c:val>
            <c:numRef>
              <c:f>Illiteracy!$B$32:$B$36</c:f>
              <c:numCache>
                <c:formatCode>General</c:formatCode>
                <c:ptCount val="5"/>
                <c:pt idx="0">
                  <c:v>11.1</c:v>
                </c:pt>
                <c:pt idx="1">
                  <c:v>9.1</c:v>
                </c:pt>
                <c:pt idx="2">
                  <c:v>7.5</c:v>
                </c:pt>
                <c:pt idx="3">
                  <c:v>6</c:v>
                </c:pt>
                <c:pt idx="4">
                  <c:v>4.8</c:v>
                </c:pt>
              </c:numCache>
            </c:numRef>
          </c:val>
          <c:smooth val="0"/>
        </c:ser>
        <c:ser>
          <c:idx val="1"/>
          <c:order val="1"/>
          <c:tx>
            <c:strRef>
              <c:f>Illiteracy!$C$31</c:f>
              <c:strCache>
                <c:ptCount val="1"/>
                <c:pt idx="0">
                  <c:v>Homicide rate</c:v>
                </c:pt>
              </c:strCache>
            </c:strRef>
          </c:tx>
          <c:marker>
            <c:symbol val="none"/>
          </c:marker>
          <c:cat>
            <c:numRef>
              <c:f>Illiteracy!$A$32:$A$36</c:f>
              <c:numCache>
                <c:formatCode>General</c:formatCode>
                <c:ptCount val="5"/>
                <c:pt idx="0">
                  <c:v>1990</c:v>
                </c:pt>
                <c:pt idx="1">
                  <c:v>1995</c:v>
                </c:pt>
                <c:pt idx="2">
                  <c:v>2000</c:v>
                </c:pt>
                <c:pt idx="3">
                  <c:v>2005</c:v>
                </c:pt>
                <c:pt idx="4">
                  <c:v>2010</c:v>
                </c:pt>
              </c:numCache>
            </c:numRef>
          </c:cat>
          <c:val>
            <c:numRef>
              <c:f>Illiteracy!$C$32:$C$36</c:f>
              <c:numCache>
                <c:formatCode>General</c:formatCode>
                <c:ptCount val="5"/>
                <c:pt idx="0">
                  <c:v>13</c:v>
                </c:pt>
                <c:pt idx="1">
                  <c:v>21</c:v>
                </c:pt>
                <c:pt idx="2">
                  <c:v>33</c:v>
                </c:pt>
                <c:pt idx="3">
                  <c:v>37</c:v>
                </c:pt>
                <c:pt idx="4">
                  <c:v>57</c:v>
                </c:pt>
              </c:numCache>
            </c:numRef>
          </c:val>
          <c:smooth val="0"/>
        </c:ser>
        <c:dLbls>
          <c:showLegendKey val="0"/>
          <c:showVal val="0"/>
          <c:showCatName val="0"/>
          <c:showSerName val="0"/>
          <c:showPercent val="0"/>
          <c:showBubbleSize val="0"/>
        </c:dLbls>
        <c:marker val="1"/>
        <c:smooth val="0"/>
        <c:axId val="169919232"/>
        <c:axId val="169921152"/>
      </c:lineChart>
      <c:catAx>
        <c:axId val="169919232"/>
        <c:scaling>
          <c:orientation val="minMax"/>
        </c:scaling>
        <c:delete val="0"/>
        <c:axPos val="b"/>
        <c:numFmt formatCode="General" sourceLinked="1"/>
        <c:majorTickMark val="none"/>
        <c:minorTickMark val="none"/>
        <c:tickLblPos val="nextTo"/>
        <c:crossAx val="169921152"/>
        <c:crosses val="autoZero"/>
        <c:auto val="1"/>
        <c:lblAlgn val="ctr"/>
        <c:lblOffset val="100"/>
        <c:noMultiLvlLbl val="0"/>
      </c:catAx>
      <c:valAx>
        <c:axId val="169921152"/>
        <c:scaling>
          <c:orientation val="minMax"/>
        </c:scaling>
        <c:delete val="0"/>
        <c:axPos val="l"/>
        <c:majorGridlines/>
        <c:numFmt formatCode="General" sourceLinked="1"/>
        <c:majorTickMark val="none"/>
        <c:minorTickMark val="none"/>
        <c:tickLblPos val="nextTo"/>
        <c:crossAx val="16991923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manualLayout>
          <c:xMode val="edge"/>
          <c:yMode val="edge"/>
          <c:x val="0.48424191949581091"/>
          <c:y val="0.14942984697307909"/>
        </c:manualLayout>
      </c:layout>
      <c:overlay val="0"/>
    </c:title>
    <c:autoTitleDeleted val="0"/>
    <c:plotArea>
      <c:layout/>
      <c:lineChart>
        <c:grouping val="standard"/>
        <c:varyColors val="0"/>
        <c:ser>
          <c:idx val="0"/>
          <c:order val="0"/>
          <c:tx>
            <c:strRef>
              <c:f>'Poverty line'!$B$65</c:f>
              <c:strCache>
                <c:ptCount val="1"/>
                <c:pt idx="0">
                  <c:v>% of population living below poverty line</c:v>
                </c:pt>
              </c:strCache>
            </c:strRef>
          </c:tx>
          <c:marker>
            <c:symbol val="none"/>
          </c:marker>
          <c:cat>
            <c:numRef>
              <c:f>'Poverty line'!$A$66:$A$80</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'Poverty line'!$B$66:$B$80</c:f>
              <c:numCache>
                <c:formatCode>#\ ###\ ##0.0</c:formatCode>
                <c:ptCount val="15"/>
                <c:pt idx="0">
                  <c:v>48.233333333333299</c:v>
                </c:pt>
                <c:pt idx="1">
                  <c:v>48</c:v>
                </c:pt>
                <c:pt idx="2">
                  <c:v>48.7</c:v>
                </c:pt>
                <c:pt idx="3">
                  <c:v>49.4</c:v>
                </c:pt>
                <c:pt idx="4">
                  <c:v>49.133333333333297</c:v>
                </c:pt>
                <c:pt idx="5">
                  <c:v>48.866666666667001</c:v>
                </c:pt>
                <c:pt idx="6">
                  <c:v>48.6</c:v>
                </c:pt>
                <c:pt idx="7">
                  <c:v>47</c:v>
                </c:pt>
                <c:pt idx="8">
                  <c:v>45.4</c:v>
                </c:pt>
                <c:pt idx="9">
                  <c:v>37.1</c:v>
                </c:pt>
                <c:pt idx="10">
                  <c:v>30.2</c:v>
                </c:pt>
                <c:pt idx="11">
                  <c:v>28.5</c:v>
                </c:pt>
                <c:pt idx="12">
                  <c:v>27.6</c:v>
                </c:pt>
                <c:pt idx="13">
                  <c:v>27.1</c:v>
                </c:pt>
                <c:pt idx="14">
                  <c:v>27.8</c:v>
                </c:pt>
              </c:numCache>
            </c:numRef>
          </c:val>
          <c:smooth val="0"/>
        </c:ser>
        <c:ser>
          <c:idx val="1"/>
          <c:order val="1"/>
          <c:tx>
            <c:strRef>
              <c:f>'Poverty line'!$C$65</c:f>
              <c:strCache>
                <c:ptCount val="1"/>
                <c:pt idx="0">
                  <c:v>Homicide rate</c:v>
                </c:pt>
              </c:strCache>
            </c:strRef>
          </c:tx>
          <c:marker>
            <c:symbol val="none"/>
          </c:marker>
          <c:cat>
            <c:numRef>
              <c:f>'Poverty line'!$A$66:$A$80</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'Poverty line'!$C$66:$C$80</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176847104"/>
        <c:axId val="178397184"/>
      </c:lineChart>
      <c:catAx>
        <c:axId val="176847104"/>
        <c:scaling>
          <c:orientation val="minMax"/>
        </c:scaling>
        <c:delete val="0"/>
        <c:axPos val="b"/>
        <c:numFmt formatCode="General" sourceLinked="1"/>
        <c:majorTickMark val="none"/>
        <c:minorTickMark val="none"/>
        <c:tickLblPos val="nextTo"/>
        <c:crossAx val="178397184"/>
        <c:crosses val="autoZero"/>
        <c:auto val="1"/>
        <c:lblAlgn val="ctr"/>
        <c:lblOffset val="100"/>
        <c:noMultiLvlLbl val="0"/>
      </c:catAx>
      <c:valAx>
        <c:axId val="178397184"/>
        <c:scaling>
          <c:orientation val="minMax"/>
        </c:scaling>
        <c:delete val="0"/>
        <c:axPos val="l"/>
        <c:majorGridlines/>
        <c:numFmt formatCode="#\ ###\ ##0.0" sourceLinked="1"/>
        <c:majorTickMark val="none"/>
        <c:minorTickMark val="none"/>
        <c:tickLblPos val="nextTo"/>
        <c:crossAx val="17684710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VE"/>
              <a:t>Venezuela</a:t>
            </a:r>
          </a:p>
        </c:rich>
      </c:tx>
      <c:layout>
        <c:manualLayout>
          <c:xMode val="edge"/>
          <c:yMode val="edge"/>
          <c:x val="0.30032785708995297"/>
          <c:y val="0.15432313076324852"/>
        </c:manualLayout>
      </c:layout>
      <c:overlay val="0"/>
    </c:title>
    <c:autoTitleDeleted val="0"/>
    <c:plotArea>
      <c:layout/>
      <c:lineChart>
        <c:grouping val="standard"/>
        <c:varyColors val="0"/>
        <c:ser>
          <c:idx val="0"/>
          <c:order val="0"/>
          <c:tx>
            <c:strRef>
              <c:f>'PAIS Unemployment'!$B$57</c:f>
              <c:strCache>
                <c:ptCount val="1"/>
                <c:pt idx="0">
                  <c:v>Homicidios</c:v>
                </c:pt>
              </c:strCache>
            </c:strRef>
          </c:tx>
          <c:marker>
            <c:symbol val="none"/>
          </c:marker>
          <c:cat>
            <c:numRef>
              <c:f>'PAIS Unemployment'!$A$58:$A$72</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'PAIS Unemployment'!$B$58:$B$72</c:f>
              <c:numCache>
                <c:formatCode>General</c:formatCode>
                <c:ptCount val="15"/>
                <c:pt idx="0">
                  <c:v>20</c:v>
                </c:pt>
                <c:pt idx="1">
                  <c:v>19</c:v>
                </c:pt>
                <c:pt idx="2">
                  <c:v>20</c:v>
                </c:pt>
                <c:pt idx="3">
                  <c:v>25</c:v>
                </c:pt>
                <c:pt idx="4">
                  <c:v>33</c:v>
                </c:pt>
                <c:pt idx="5">
                  <c:v>35</c:v>
                </c:pt>
                <c:pt idx="6" formatCode="0.0">
                  <c:v>38.051961165712335</c:v>
                </c:pt>
                <c:pt idx="7" formatCode="0.0">
                  <c:v>44.069889669465319</c:v>
                </c:pt>
                <c:pt idx="8" formatCode="0.0">
                  <c:v>37.095428342464515</c:v>
                </c:pt>
                <c:pt idx="9" formatCode="0.0">
                  <c:v>37.368565895400572</c:v>
                </c:pt>
                <c:pt idx="10" formatCode="0.0">
                  <c:v>45.180898870978858</c:v>
                </c:pt>
                <c:pt idx="11" formatCode="0.0">
                  <c:v>47.67802129108501</c:v>
                </c:pt>
                <c:pt idx="12" formatCode="0.0">
                  <c:v>51.996820099877098</c:v>
                </c:pt>
                <c:pt idx="13" formatCode="0.0">
                  <c:v>49.035913959485086</c:v>
                </c:pt>
                <c:pt idx="14">
                  <c:v>57</c:v>
                </c:pt>
              </c:numCache>
            </c:numRef>
          </c:val>
          <c:smooth val="0"/>
        </c:ser>
        <c:ser>
          <c:idx val="1"/>
          <c:order val="1"/>
          <c:tx>
            <c:strRef>
              <c:f>'PAIS Unemployment'!$C$57</c:f>
              <c:strCache>
                <c:ptCount val="1"/>
                <c:pt idx="0">
                  <c:v>Unemployment</c:v>
                </c:pt>
              </c:strCache>
            </c:strRef>
          </c:tx>
          <c:marker>
            <c:symbol val="none"/>
          </c:marker>
          <c:cat>
            <c:numRef>
              <c:f>'PAIS Unemployment'!$A$58:$A$72</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'PAIS Unemployment'!$C$58:$C$72</c:f>
              <c:numCache>
                <c:formatCode>General</c:formatCode>
                <c:ptCount val="15"/>
                <c:pt idx="0">
                  <c:v>11.8</c:v>
                </c:pt>
                <c:pt idx="1">
                  <c:v>11.4</c:v>
                </c:pt>
                <c:pt idx="2">
                  <c:v>11.3</c:v>
                </c:pt>
                <c:pt idx="3">
                  <c:v>15</c:v>
                </c:pt>
                <c:pt idx="4">
                  <c:v>13.9</c:v>
                </c:pt>
                <c:pt idx="5">
                  <c:v>13.3</c:v>
                </c:pt>
                <c:pt idx="6">
                  <c:v>15.8</c:v>
                </c:pt>
                <c:pt idx="7">
                  <c:v>18</c:v>
                </c:pt>
                <c:pt idx="8">
                  <c:v>15.3</c:v>
                </c:pt>
                <c:pt idx="9">
                  <c:v>12.4</c:v>
                </c:pt>
                <c:pt idx="10">
                  <c:v>10</c:v>
                </c:pt>
                <c:pt idx="11">
                  <c:v>8.4</c:v>
                </c:pt>
                <c:pt idx="12">
                  <c:v>7.3</c:v>
                </c:pt>
                <c:pt idx="13">
                  <c:v>7.8</c:v>
                </c:pt>
                <c:pt idx="14">
                  <c:v>8.6</c:v>
                </c:pt>
              </c:numCache>
            </c:numRef>
          </c:val>
          <c:smooth val="0"/>
        </c:ser>
        <c:dLbls>
          <c:showLegendKey val="0"/>
          <c:showVal val="0"/>
          <c:showCatName val="0"/>
          <c:showSerName val="0"/>
          <c:showPercent val="0"/>
          <c:showBubbleSize val="0"/>
        </c:dLbls>
        <c:marker val="1"/>
        <c:smooth val="0"/>
        <c:axId val="182563584"/>
        <c:axId val="182595968"/>
      </c:lineChart>
      <c:catAx>
        <c:axId val="182563584"/>
        <c:scaling>
          <c:orientation val="minMax"/>
        </c:scaling>
        <c:delete val="0"/>
        <c:axPos val="b"/>
        <c:numFmt formatCode="General" sourceLinked="1"/>
        <c:majorTickMark val="none"/>
        <c:minorTickMark val="none"/>
        <c:tickLblPos val="nextTo"/>
        <c:crossAx val="182595968"/>
        <c:crosses val="autoZero"/>
        <c:auto val="1"/>
        <c:lblAlgn val="ctr"/>
        <c:lblOffset val="100"/>
        <c:noMultiLvlLbl val="0"/>
      </c:catAx>
      <c:valAx>
        <c:axId val="182595968"/>
        <c:scaling>
          <c:orientation val="minMax"/>
        </c:scaling>
        <c:delete val="0"/>
        <c:axPos val="l"/>
        <c:majorGridlines/>
        <c:numFmt formatCode="General" sourceLinked="1"/>
        <c:majorTickMark val="none"/>
        <c:minorTickMark val="none"/>
        <c:tickLblPos val="nextTo"/>
        <c:crossAx val="1825635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manualLayout>
          <c:xMode val="edge"/>
          <c:yMode val="edge"/>
          <c:x val="0.4944730714848149"/>
          <c:y val="0.4978165508491888"/>
        </c:manualLayout>
      </c:layout>
      <c:overlay val="0"/>
    </c:title>
    <c:autoTitleDeleted val="0"/>
    <c:plotArea>
      <c:layout/>
      <c:lineChart>
        <c:grouping val="standard"/>
        <c:varyColors val="0"/>
        <c:ser>
          <c:idx val="0"/>
          <c:order val="0"/>
          <c:tx>
            <c:strRef>
              <c:f>Gini!$B$61</c:f>
              <c:strCache>
                <c:ptCount val="1"/>
                <c:pt idx="0">
                  <c:v>Gini index</c:v>
                </c:pt>
              </c:strCache>
            </c:strRef>
          </c:tx>
          <c:marker>
            <c:symbol val="none"/>
          </c:marker>
          <c:cat>
            <c:numRef>
              <c:f>Gini!$A$62:$A$76</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Gini!$B$62:$B$76</c:f>
              <c:numCache>
                <c:formatCode>General</c:formatCode>
                <c:ptCount val="15"/>
                <c:pt idx="0">
                  <c:v>0.5</c:v>
                </c:pt>
                <c:pt idx="1">
                  <c:v>0.50700000000000001</c:v>
                </c:pt>
                <c:pt idx="2">
                  <c:v>0.50249999999999995</c:v>
                </c:pt>
                <c:pt idx="3">
                  <c:v>0.498</c:v>
                </c:pt>
                <c:pt idx="4">
                  <c:v>0.49866666599999998</c:v>
                </c:pt>
                <c:pt idx="5">
                  <c:v>0.49933333299999999</c:v>
                </c:pt>
                <c:pt idx="6">
                  <c:v>0.5</c:v>
                </c:pt>
                <c:pt idx="7">
                  <c:v>0.48499999999999999</c:v>
                </c:pt>
                <c:pt idx="8">
                  <c:v>0.47</c:v>
                </c:pt>
                <c:pt idx="9">
                  <c:v>0.49</c:v>
                </c:pt>
                <c:pt idx="10">
                  <c:v>0.44700000000000001</c:v>
                </c:pt>
                <c:pt idx="11">
                  <c:v>0.42699999999999999</c:v>
                </c:pt>
                <c:pt idx="12">
                  <c:v>0.41199999999999998</c:v>
                </c:pt>
                <c:pt idx="13">
                  <c:v>0.41599999999999998</c:v>
                </c:pt>
                <c:pt idx="14">
                  <c:v>0.39400000000000002</c:v>
                </c:pt>
              </c:numCache>
            </c:numRef>
          </c:val>
          <c:smooth val="0"/>
        </c:ser>
        <c:ser>
          <c:idx val="1"/>
          <c:order val="1"/>
          <c:tx>
            <c:strRef>
              <c:f>Gini!$C$61</c:f>
              <c:strCache>
                <c:ptCount val="1"/>
                <c:pt idx="0">
                  <c:v>Homicide rate (in hundredths)</c:v>
                </c:pt>
              </c:strCache>
            </c:strRef>
          </c:tx>
          <c:marker>
            <c:symbol val="none"/>
          </c:marker>
          <c:cat>
            <c:numRef>
              <c:f>Gini!$A$62:$A$76</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Gini!$C$62:$C$76</c:f>
              <c:numCache>
                <c:formatCode>General</c:formatCode>
                <c:ptCount val="15"/>
                <c:pt idx="0">
                  <c:v>0.2</c:v>
                </c:pt>
                <c:pt idx="1">
                  <c:v>0.19</c:v>
                </c:pt>
                <c:pt idx="2">
                  <c:v>0.2</c:v>
                </c:pt>
                <c:pt idx="3">
                  <c:v>0.25</c:v>
                </c:pt>
                <c:pt idx="4">
                  <c:v>0.33</c:v>
                </c:pt>
                <c:pt idx="5">
                  <c:v>0.35</c:v>
                </c:pt>
                <c:pt idx="6" formatCode="0.0">
                  <c:v>0.38100000000000001</c:v>
                </c:pt>
                <c:pt idx="7" formatCode="0.0">
                  <c:v>0.441</c:v>
                </c:pt>
                <c:pt idx="8" formatCode="0.0">
                  <c:v>0.371</c:v>
                </c:pt>
                <c:pt idx="9" formatCode="0.0">
                  <c:v>0.374</c:v>
                </c:pt>
                <c:pt idx="10" formatCode="0.0">
                  <c:v>0.45200000000000001</c:v>
                </c:pt>
                <c:pt idx="11" formatCode="0.0">
                  <c:v>0.47699999999999998</c:v>
                </c:pt>
                <c:pt idx="12" formatCode="0.0">
                  <c:v>0.52</c:v>
                </c:pt>
                <c:pt idx="13" formatCode="0.0">
                  <c:v>0.49</c:v>
                </c:pt>
                <c:pt idx="14">
                  <c:v>0.56999999999999995</c:v>
                </c:pt>
              </c:numCache>
            </c:numRef>
          </c:val>
          <c:smooth val="0"/>
        </c:ser>
        <c:dLbls>
          <c:showLegendKey val="0"/>
          <c:showVal val="0"/>
          <c:showCatName val="0"/>
          <c:showSerName val="0"/>
          <c:showPercent val="0"/>
          <c:showBubbleSize val="0"/>
        </c:dLbls>
        <c:marker val="1"/>
        <c:smooth val="0"/>
        <c:axId val="183927552"/>
        <c:axId val="183929856"/>
      </c:lineChart>
      <c:catAx>
        <c:axId val="183927552"/>
        <c:scaling>
          <c:orientation val="minMax"/>
        </c:scaling>
        <c:delete val="0"/>
        <c:axPos val="b"/>
        <c:numFmt formatCode="General" sourceLinked="1"/>
        <c:majorTickMark val="none"/>
        <c:minorTickMark val="none"/>
        <c:tickLblPos val="nextTo"/>
        <c:crossAx val="183929856"/>
        <c:crosses val="autoZero"/>
        <c:auto val="1"/>
        <c:lblAlgn val="ctr"/>
        <c:lblOffset val="100"/>
        <c:noMultiLvlLbl val="0"/>
      </c:catAx>
      <c:valAx>
        <c:axId val="183929856"/>
        <c:scaling>
          <c:orientation val="minMax"/>
        </c:scaling>
        <c:delete val="0"/>
        <c:axPos val="l"/>
        <c:majorGridlines/>
        <c:numFmt formatCode="General" sourceLinked="1"/>
        <c:majorTickMark val="none"/>
        <c:minorTickMark val="none"/>
        <c:tickLblPos val="nextTo"/>
        <c:crossAx val="18392755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overlay val="0"/>
    </c:title>
    <c:autoTitleDeleted val="0"/>
    <c:plotArea>
      <c:layout>
        <c:manualLayout>
          <c:layoutTarget val="inner"/>
          <c:xMode val="edge"/>
          <c:yMode val="edge"/>
          <c:x val="1.3009266399159121E-2"/>
          <c:y val="0.11924746120818838"/>
          <c:w val="0.96819957102427767"/>
          <c:h val="0.6845080299174241"/>
        </c:manualLayout>
      </c:layout>
      <c:lineChart>
        <c:grouping val="standard"/>
        <c:varyColors val="0"/>
        <c:ser>
          <c:idx val="0"/>
          <c:order val="0"/>
          <c:tx>
            <c:strRef>
              <c:f>'GDP per capita'!$B$61</c:f>
              <c:strCache>
                <c:ptCount val="1"/>
                <c:pt idx="0">
                  <c:v>GDP per capita (in tens)</c:v>
                </c:pt>
              </c:strCache>
            </c:strRef>
          </c:tx>
          <c:marker>
            <c:symbol val="none"/>
          </c:marker>
          <c:cat>
            <c:numRef>
              <c:f>'GDP per capita'!$A$62:$A$76</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'GDP per capita'!$B$62:$B$76</c:f>
              <c:numCache>
                <c:formatCode>General</c:formatCode>
                <c:ptCount val="15"/>
                <c:pt idx="0">
                  <c:v>303.3</c:v>
                </c:pt>
                <c:pt idx="1">
                  <c:v>373.9</c:v>
                </c:pt>
                <c:pt idx="2">
                  <c:v>390.1</c:v>
                </c:pt>
                <c:pt idx="3">
                  <c:v>410.5</c:v>
                </c:pt>
                <c:pt idx="4">
                  <c:v>481.9</c:v>
                </c:pt>
                <c:pt idx="5">
                  <c:v>496.3</c:v>
                </c:pt>
                <c:pt idx="6">
                  <c:v>368.3</c:v>
                </c:pt>
                <c:pt idx="7">
                  <c:v>325.7</c:v>
                </c:pt>
                <c:pt idx="8">
                  <c:v>430.4</c:v>
                </c:pt>
                <c:pt idx="9">
                  <c:v>547.5</c:v>
                </c:pt>
                <c:pt idx="10" formatCode="#,##0">
                  <c:v>678.8</c:v>
                </c:pt>
                <c:pt idx="11" formatCode="#,##0">
                  <c:v>824.3</c:v>
                </c:pt>
                <c:pt idx="12" formatCode="#,##0">
                  <c:v>1113.8</c:v>
                </c:pt>
                <c:pt idx="13" formatCode="#,##0">
                  <c:v>1149</c:v>
                </c:pt>
                <c:pt idx="14" formatCode="#,##0">
                  <c:v>1359</c:v>
                </c:pt>
              </c:numCache>
            </c:numRef>
          </c:val>
          <c:smooth val="0"/>
        </c:ser>
        <c:ser>
          <c:idx val="1"/>
          <c:order val="1"/>
          <c:tx>
            <c:strRef>
              <c:f>'GDP per capita'!$C$61</c:f>
              <c:strCache>
                <c:ptCount val="1"/>
                <c:pt idx="0">
                  <c:v>Homicides per 1 million inhabitants</c:v>
                </c:pt>
              </c:strCache>
            </c:strRef>
          </c:tx>
          <c:marker>
            <c:symbol val="none"/>
          </c:marker>
          <c:cat>
            <c:numRef>
              <c:f>'GDP per capita'!$A$62:$A$76</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'GDP per capita'!$C$62:$C$76</c:f>
              <c:numCache>
                <c:formatCode>General</c:formatCode>
                <c:ptCount val="15"/>
                <c:pt idx="0">
                  <c:v>200</c:v>
                </c:pt>
                <c:pt idx="1">
                  <c:v>190</c:v>
                </c:pt>
                <c:pt idx="2">
                  <c:v>200</c:v>
                </c:pt>
                <c:pt idx="3">
                  <c:v>250</c:v>
                </c:pt>
                <c:pt idx="4">
                  <c:v>330</c:v>
                </c:pt>
                <c:pt idx="5">
                  <c:v>350</c:v>
                </c:pt>
                <c:pt idx="6" formatCode="0.0">
                  <c:v>381</c:v>
                </c:pt>
                <c:pt idx="7" formatCode="0.0">
                  <c:v>441</c:v>
                </c:pt>
                <c:pt idx="8" formatCode="0.0">
                  <c:v>371</c:v>
                </c:pt>
                <c:pt idx="9" formatCode="0.0">
                  <c:v>374</c:v>
                </c:pt>
                <c:pt idx="10" formatCode="0.0">
                  <c:v>452</c:v>
                </c:pt>
                <c:pt idx="11" formatCode="0.0">
                  <c:v>477</c:v>
                </c:pt>
                <c:pt idx="12" formatCode="0.0">
                  <c:v>520</c:v>
                </c:pt>
                <c:pt idx="13" formatCode="0.0">
                  <c:v>490</c:v>
                </c:pt>
                <c:pt idx="14">
                  <c:v>570</c:v>
                </c:pt>
              </c:numCache>
            </c:numRef>
          </c:val>
          <c:smooth val="0"/>
        </c:ser>
        <c:dLbls>
          <c:showLegendKey val="0"/>
          <c:showVal val="0"/>
          <c:showCatName val="0"/>
          <c:showSerName val="0"/>
          <c:showPercent val="0"/>
          <c:showBubbleSize val="0"/>
        </c:dLbls>
        <c:marker val="1"/>
        <c:smooth val="0"/>
        <c:axId val="186553088"/>
        <c:axId val="186554624"/>
      </c:lineChart>
      <c:catAx>
        <c:axId val="186553088"/>
        <c:scaling>
          <c:orientation val="minMax"/>
        </c:scaling>
        <c:delete val="0"/>
        <c:axPos val="b"/>
        <c:numFmt formatCode="General" sourceLinked="1"/>
        <c:majorTickMark val="none"/>
        <c:minorTickMark val="none"/>
        <c:tickLblPos val="nextTo"/>
        <c:crossAx val="186554624"/>
        <c:crosses val="autoZero"/>
        <c:auto val="1"/>
        <c:lblAlgn val="ctr"/>
        <c:lblOffset val="100"/>
        <c:noMultiLvlLbl val="0"/>
      </c:catAx>
      <c:valAx>
        <c:axId val="186554624"/>
        <c:scaling>
          <c:orientation val="minMax"/>
        </c:scaling>
        <c:delete val="1"/>
        <c:axPos val="l"/>
        <c:majorGridlines/>
        <c:numFmt formatCode="General" sourceLinked="1"/>
        <c:majorTickMark val="none"/>
        <c:minorTickMark val="none"/>
        <c:tickLblPos val="nextTo"/>
        <c:crossAx val="186553088"/>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manualLayout>
          <c:xMode val="edge"/>
          <c:yMode val="edge"/>
          <c:x val="0.43028085480923578"/>
          <c:y val="7.7161565381624261E-2"/>
        </c:manualLayout>
      </c:layout>
      <c:overlay val="0"/>
    </c:title>
    <c:autoTitleDeleted val="0"/>
    <c:plotArea>
      <c:layout>
        <c:manualLayout>
          <c:layoutTarget val="inner"/>
          <c:xMode val="edge"/>
          <c:yMode val="edge"/>
          <c:x val="7.1988407699037624E-2"/>
          <c:y val="0.19480351414406533"/>
          <c:w val="0.85856714785651789"/>
          <c:h val="0.5777216389617964"/>
        </c:manualLayout>
      </c:layout>
      <c:lineChart>
        <c:grouping val="standard"/>
        <c:varyColors val="0"/>
        <c:ser>
          <c:idx val="0"/>
          <c:order val="0"/>
          <c:tx>
            <c:strRef>
              <c:f>'Rule of Law'!$B$68</c:f>
              <c:strCache>
                <c:ptCount val="1"/>
                <c:pt idx="0">
                  <c:v>Rule of Law (percentile rank)</c:v>
                </c:pt>
              </c:strCache>
            </c:strRef>
          </c:tx>
          <c:marker>
            <c:symbol val="none"/>
          </c:marker>
          <c:cat>
            <c:numRef>
              <c:f>'Rule of Law'!$A$69:$A$83</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'Rule of Law'!$B$69:$B$83</c:f>
              <c:numCache>
                <c:formatCode>General</c:formatCode>
                <c:ptCount val="15"/>
                <c:pt idx="0">
                  <c:v>20.100000000000001</c:v>
                </c:pt>
                <c:pt idx="1">
                  <c:v>20.8</c:v>
                </c:pt>
                <c:pt idx="2">
                  <c:v>21.5</c:v>
                </c:pt>
                <c:pt idx="3">
                  <c:v>21.3</c:v>
                </c:pt>
                <c:pt idx="4">
                  <c:v>21.1</c:v>
                </c:pt>
                <c:pt idx="5">
                  <c:v>17.25</c:v>
                </c:pt>
                <c:pt idx="6">
                  <c:v>13.4</c:v>
                </c:pt>
                <c:pt idx="7">
                  <c:v>9.1</c:v>
                </c:pt>
                <c:pt idx="8">
                  <c:v>9.6</c:v>
                </c:pt>
                <c:pt idx="9">
                  <c:v>10</c:v>
                </c:pt>
                <c:pt idx="10">
                  <c:v>6.2</c:v>
                </c:pt>
                <c:pt idx="11">
                  <c:v>2.9</c:v>
                </c:pt>
                <c:pt idx="12">
                  <c:v>2.4</c:v>
                </c:pt>
                <c:pt idx="13">
                  <c:v>2.4</c:v>
                </c:pt>
                <c:pt idx="14">
                  <c:v>1.4</c:v>
                </c:pt>
              </c:numCache>
            </c:numRef>
          </c:val>
          <c:smooth val="0"/>
        </c:ser>
        <c:ser>
          <c:idx val="1"/>
          <c:order val="1"/>
          <c:tx>
            <c:strRef>
              <c:f>'Rule of Law'!$C$68</c:f>
              <c:strCache>
                <c:ptCount val="1"/>
                <c:pt idx="0">
                  <c:v>Homcide rate</c:v>
                </c:pt>
              </c:strCache>
            </c:strRef>
          </c:tx>
          <c:marker>
            <c:symbol val="none"/>
          </c:marker>
          <c:cat>
            <c:numRef>
              <c:f>'Rule of Law'!$A$69:$A$83</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'Rule of Law'!$C$69:$C$83</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191171584"/>
        <c:axId val="192398080"/>
      </c:lineChart>
      <c:catAx>
        <c:axId val="191171584"/>
        <c:scaling>
          <c:orientation val="minMax"/>
        </c:scaling>
        <c:delete val="0"/>
        <c:axPos val="b"/>
        <c:numFmt formatCode="General" sourceLinked="1"/>
        <c:majorTickMark val="none"/>
        <c:minorTickMark val="none"/>
        <c:tickLblPos val="nextTo"/>
        <c:crossAx val="192398080"/>
        <c:crosses val="autoZero"/>
        <c:auto val="1"/>
        <c:lblAlgn val="ctr"/>
        <c:lblOffset val="100"/>
        <c:noMultiLvlLbl val="0"/>
      </c:catAx>
      <c:valAx>
        <c:axId val="192398080"/>
        <c:scaling>
          <c:orientation val="minMax"/>
        </c:scaling>
        <c:delete val="0"/>
        <c:axPos val="l"/>
        <c:majorGridlines/>
        <c:numFmt formatCode="General" sourceLinked="1"/>
        <c:majorTickMark val="none"/>
        <c:minorTickMark val="none"/>
        <c:tickLblPos val="nextTo"/>
        <c:crossAx val="191171584"/>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Venezuela</a:t>
            </a:r>
          </a:p>
        </c:rich>
      </c:tx>
      <c:layout>
        <c:manualLayout>
          <c:xMode val="edge"/>
          <c:yMode val="edge"/>
          <c:x val="0.15600975820964705"/>
          <c:y val="0.16165899589578905"/>
        </c:manualLayout>
      </c:layout>
      <c:overlay val="0"/>
    </c:title>
    <c:autoTitleDeleted val="0"/>
    <c:plotArea>
      <c:layout/>
      <c:lineChart>
        <c:grouping val="standard"/>
        <c:varyColors val="0"/>
        <c:ser>
          <c:idx val="0"/>
          <c:order val="0"/>
          <c:tx>
            <c:strRef>
              <c:f>'Government Effectiveness'!$B$64</c:f>
              <c:strCache>
                <c:ptCount val="1"/>
                <c:pt idx="0">
                  <c:v>Government Effectiveness (percentile rank)</c:v>
                </c:pt>
              </c:strCache>
            </c:strRef>
          </c:tx>
          <c:marker>
            <c:symbol val="none"/>
          </c:marker>
          <c:cat>
            <c:numRef>
              <c:f>'Government Effectiveness'!$A$65:$A$79</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'Government Effectiveness'!$B$65:$B$79</c:f>
              <c:numCache>
                <c:formatCode>General</c:formatCode>
                <c:ptCount val="15"/>
                <c:pt idx="0">
                  <c:v>25.4</c:v>
                </c:pt>
                <c:pt idx="1">
                  <c:v>22.7</c:v>
                </c:pt>
                <c:pt idx="2">
                  <c:v>20</c:v>
                </c:pt>
                <c:pt idx="3">
                  <c:v>21</c:v>
                </c:pt>
                <c:pt idx="4">
                  <c:v>22</c:v>
                </c:pt>
                <c:pt idx="5">
                  <c:v>16.850000000000001</c:v>
                </c:pt>
                <c:pt idx="6">
                  <c:v>11.7</c:v>
                </c:pt>
                <c:pt idx="7">
                  <c:v>16.100000000000001</c:v>
                </c:pt>
                <c:pt idx="8">
                  <c:v>11.2</c:v>
                </c:pt>
                <c:pt idx="9">
                  <c:v>17.600000000000001</c:v>
                </c:pt>
                <c:pt idx="10">
                  <c:v>16.100000000000001</c:v>
                </c:pt>
                <c:pt idx="11">
                  <c:v>15</c:v>
                </c:pt>
                <c:pt idx="12">
                  <c:v>14.1</c:v>
                </c:pt>
                <c:pt idx="13">
                  <c:v>19.100000000000001</c:v>
                </c:pt>
                <c:pt idx="14">
                  <c:v>14.8</c:v>
                </c:pt>
              </c:numCache>
            </c:numRef>
          </c:val>
          <c:smooth val="0"/>
        </c:ser>
        <c:ser>
          <c:idx val="1"/>
          <c:order val="1"/>
          <c:tx>
            <c:strRef>
              <c:f>'Government Effectiveness'!$C$64</c:f>
              <c:strCache>
                <c:ptCount val="1"/>
                <c:pt idx="0">
                  <c:v>Homcide rate</c:v>
                </c:pt>
              </c:strCache>
            </c:strRef>
          </c:tx>
          <c:marker>
            <c:symbol val="none"/>
          </c:marker>
          <c:cat>
            <c:numRef>
              <c:f>'Government Effectiveness'!$A$65:$A$79</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'Government Effectiveness'!$C$65:$C$79</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198288128"/>
        <c:axId val="198290432"/>
      </c:lineChart>
      <c:catAx>
        <c:axId val="198288128"/>
        <c:scaling>
          <c:orientation val="minMax"/>
        </c:scaling>
        <c:delete val="0"/>
        <c:axPos val="b"/>
        <c:numFmt formatCode="General" sourceLinked="1"/>
        <c:majorTickMark val="none"/>
        <c:minorTickMark val="none"/>
        <c:tickLblPos val="nextTo"/>
        <c:crossAx val="198290432"/>
        <c:crosses val="autoZero"/>
        <c:auto val="1"/>
        <c:lblAlgn val="ctr"/>
        <c:lblOffset val="100"/>
        <c:noMultiLvlLbl val="0"/>
      </c:catAx>
      <c:valAx>
        <c:axId val="198290432"/>
        <c:scaling>
          <c:orientation val="minMax"/>
        </c:scaling>
        <c:delete val="0"/>
        <c:axPos val="l"/>
        <c:majorGridlines/>
        <c:numFmt formatCode="General" sourceLinked="1"/>
        <c:majorTickMark val="none"/>
        <c:minorTickMark val="none"/>
        <c:tickLblPos val="nextTo"/>
        <c:spPr>
          <a:ln w="9525">
            <a:noFill/>
          </a:ln>
        </c:spPr>
        <c:crossAx val="19828812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s-VE" dirty="0" err="1" smtClean="0"/>
              <a:t>Homicide</a:t>
            </a:r>
            <a:r>
              <a:rPr lang="es-VE" dirty="0" smtClean="0"/>
              <a:t> </a:t>
            </a:r>
            <a:r>
              <a:rPr lang="es-VE" dirty="0" err="1" smtClean="0"/>
              <a:t>rates</a:t>
            </a:r>
            <a:endParaRPr lang="es-VE" dirty="0"/>
          </a:p>
        </c:rich>
      </c:tx>
      <c:layout/>
      <c:overlay val="0"/>
    </c:title>
    <c:autoTitleDeleted val="0"/>
    <c:plotArea>
      <c:layout/>
      <c:lineChart>
        <c:grouping val="standard"/>
        <c:varyColors val="0"/>
        <c:ser>
          <c:idx val="0"/>
          <c:order val="0"/>
          <c:tx>
            <c:strRef>
              <c:f>'[Graficos Homicidios Mundo y Variable Carcel 8 abril 2012.xlsx]Hom 1980 90 BRA COL VEN'!$B$162</c:f>
              <c:strCache>
                <c:ptCount val="1"/>
                <c:pt idx="0">
                  <c:v>Venezuela</c:v>
                </c:pt>
              </c:strCache>
            </c:strRef>
          </c:tx>
          <c:spPr>
            <a:ln>
              <a:solidFill>
                <a:srgbClr val="FF0000"/>
              </a:solidFill>
            </a:ln>
          </c:spPr>
          <c:marker>
            <c:symbol val="none"/>
          </c:marker>
          <c:cat>
            <c:numRef>
              <c:f>'[Graficos Homicidios Mundo y Variable Carcel 8 abril 2012.xlsx]Hom 1980 90 BRA COL VEN'!$A$163:$A$173</c:f>
              <c:numCache>
                <c:formatCode>General</c:formatCode>
                <c:ptCount val="11"/>
                <c:pt idx="0">
                  <c:v>1980</c:v>
                </c:pt>
                <c:pt idx="1">
                  <c:v>1981</c:v>
                </c:pt>
                <c:pt idx="2">
                  <c:v>1982</c:v>
                </c:pt>
                <c:pt idx="3">
                  <c:v>1983</c:v>
                </c:pt>
                <c:pt idx="4">
                  <c:v>1984</c:v>
                </c:pt>
                <c:pt idx="5">
                  <c:v>1985</c:v>
                </c:pt>
                <c:pt idx="6">
                  <c:v>1986</c:v>
                </c:pt>
                <c:pt idx="7">
                  <c:v>1987</c:v>
                </c:pt>
                <c:pt idx="8">
                  <c:v>1988</c:v>
                </c:pt>
                <c:pt idx="9">
                  <c:v>1989</c:v>
                </c:pt>
                <c:pt idx="10">
                  <c:v>1990</c:v>
                </c:pt>
              </c:numCache>
            </c:numRef>
          </c:cat>
          <c:val>
            <c:numRef>
              <c:f>'[Graficos Homicidios Mundo y Variable Carcel 8 abril 2012.xlsx]Hom 1980 90 BRA COL VEN'!$B$163:$B$173</c:f>
              <c:numCache>
                <c:formatCode>General</c:formatCode>
                <c:ptCount val="11"/>
                <c:pt idx="0">
                  <c:v>12.9</c:v>
                </c:pt>
                <c:pt idx="1">
                  <c:v>11.3</c:v>
                </c:pt>
                <c:pt idx="2">
                  <c:v>11.4</c:v>
                </c:pt>
                <c:pt idx="3">
                  <c:v>13</c:v>
                </c:pt>
                <c:pt idx="4">
                  <c:v>10.3</c:v>
                </c:pt>
                <c:pt idx="5">
                  <c:v>10.1</c:v>
                </c:pt>
                <c:pt idx="6">
                  <c:v>8.8000000000000007</c:v>
                </c:pt>
                <c:pt idx="7">
                  <c:v>8.5</c:v>
                </c:pt>
                <c:pt idx="8">
                  <c:v>9.6</c:v>
                </c:pt>
                <c:pt idx="9">
                  <c:v>13.8</c:v>
                </c:pt>
                <c:pt idx="10">
                  <c:v>13.6</c:v>
                </c:pt>
              </c:numCache>
            </c:numRef>
          </c:val>
          <c:smooth val="0"/>
        </c:ser>
        <c:ser>
          <c:idx val="1"/>
          <c:order val="1"/>
          <c:tx>
            <c:strRef>
              <c:f>'[Graficos Homicidios Mundo y Variable Carcel 8 abril 2012.xlsx]Hom 1980 90 BRA COL VEN'!$C$162</c:f>
              <c:strCache>
                <c:ptCount val="1"/>
                <c:pt idx="0">
                  <c:v>Colombia</c:v>
                </c:pt>
              </c:strCache>
            </c:strRef>
          </c:tx>
          <c:spPr>
            <a:ln>
              <a:solidFill>
                <a:schemeClr val="tx2"/>
              </a:solidFill>
            </a:ln>
          </c:spPr>
          <c:marker>
            <c:symbol val="none"/>
          </c:marker>
          <c:cat>
            <c:numRef>
              <c:f>'[Graficos Homicidios Mundo y Variable Carcel 8 abril 2012.xlsx]Hom 1980 90 BRA COL VEN'!$A$163:$A$173</c:f>
              <c:numCache>
                <c:formatCode>General</c:formatCode>
                <c:ptCount val="11"/>
                <c:pt idx="0">
                  <c:v>1980</c:v>
                </c:pt>
                <c:pt idx="1">
                  <c:v>1981</c:v>
                </c:pt>
                <c:pt idx="2">
                  <c:v>1982</c:v>
                </c:pt>
                <c:pt idx="3">
                  <c:v>1983</c:v>
                </c:pt>
                <c:pt idx="4">
                  <c:v>1984</c:v>
                </c:pt>
                <c:pt idx="5">
                  <c:v>1985</c:v>
                </c:pt>
                <c:pt idx="6">
                  <c:v>1986</c:v>
                </c:pt>
                <c:pt idx="7">
                  <c:v>1987</c:v>
                </c:pt>
                <c:pt idx="8">
                  <c:v>1988</c:v>
                </c:pt>
                <c:pt idx="9">
                  <c:v>1989</c:v>
                </c:pt>
                <c:pt idx="10">
                  <c:v>1990</c:v>
                </c:pt>
              </c:numCache>
            </c:numRef>
          </c:cat>
          <c:val>
            <c:numRef>
              <c:f>'[Graficos Homicidios Mundo y Variable Carcel 8 abril 2012.xlsx]Hom 1980 90 BRA COL VEN'!$C$163:$C$173</c:f>
              <c:numCache>
                <c:formatCode>0</c:formatCode>
                <c:ptCount val="11"/>
                <c:pt idx="0">
                  <c:v>32.6</c:v>
                </c:pt>
                <c:pt idx="1">
                  <c:v>37.4</c:v>
                </c:pt>
                <c:pt idx="2">
                  <c:v>36</c:v>
                </c:pt>
                <c:pt idx="3">
                  <c:v>32</c:v>
                </c:pt>
                <c:pt idx="4">
                  <c:v>34</c:v>
                </c:pt>
                <c:pt idx="5">
                  <c:v>40</c:v>
                </c:pt>
                <c:pt idx="6">
                  <c:v>49</c:v>
                </c:pt>
                <c:pt idx="7">
                  <c:v>53</c:v>
                </c:pt>
                <c:pt idx="8">
                  <c:v>63</c:v>
                </c:pt>
                <c:pt idx="9">
                  <c:v>68</c:v>
                </c:pt>
                <c:pt idx="10">
                  <c:v>69.5</c:v>
                </c:pt>
              </c:numCache>
            </c:numRef>
          </c:val>
          <c:smooth val="0"/>
        </c:ser>
        <c:ser>
          <c:idx val="2"/>
          <c:order val="2"/>
          <c:tx>
            <c:strRef>
              <c:f>'[Graficos Homicidios Mundo y Variable Carcel 8 abril 2012.xlsx]Hom 1980 90 BRA COL VEN'!$D$162</c:f>
              <c:strCache>
                <c:ptCount val="1"/>
                <c:pt idx="0">
                  <c:v>Brazil</c:v>
                </c:pt>
              </c:strCache>
            </c:strRef>
          </c:tx>
          <c:marker>
            <c:symbol val="none"/>
          </c:marker>
          <c:cat>
            <c:numRef>
              <c:f>'[Graficos Homicidios Mundo y Variable Carcel 8 abril 2012.xlsx]Hom 1980 90 BRA COL VEN'!$A$163:$A$173</c:f>
              <c:numCache>
                <c:formatCode>General</c:formatCode>
                <c:ptCount val="11"/>
                <c:pt idx="0">
                  <c:v>1980</c:v>
                </c:pt>
                <c:pt idx="1">
                  <c:v>1981</c:v>
                </c:pt>
                <c:pt idx="2">
                  <c:v>1982</c:v>
                </c:pt>
                <c:pt idx="3">
                  <c:v>1983</c:v>
                </c:pt>
                <c:pt idx="4">
                  <c:v>1984</c:v>
                </c:pt>
                <c:pt idx="5">
                  <c:v>1985</c:v>
                </c:pt>
                <c:pt idx="6">
                  <c:v>1986</c:v>
                </c:pt>
                <c:pt idx="7">
                  <c:v>1987</c:v>
                </c:pt>
                <c:pt idx="8">
                  <c:v>1988</c:v>
                </c:pt>
                <c:pt idx="9">
                  <c:v>1989</c:v>
                </c:pt>
                <c:pt idx="10">
                  <c:v>1990</c:v>
                </c:pt>
              </c:numCache>
            </c:numRef>
          </c:cat>
          <c:val>
            <c:numRef>
              <c:f>'[Graficos Homicidios Mundo y Variable Carcel 8 abril 2012.xlsx]Hom 1980 90 BRA COL VEN'!$D$163:$D$173</c:f>
              <c:numCache>
                <c:formatCode>General</c:formatCode>
                <c:ptCount val="11"/>
                <c:pt idx="0">
                  <c:v>11.7</c:v>
                </c:pt>
                <c:pt idx="1">
                  <c:v>12.6</c:v>
                </c:pt>
                <c:pt idx="2">
                  <c:v>12.6</c:v>
                </c:pt>
                <c:pt idx="3">
                  <c:v>13.8</c:v>
                </c:pt>
                <c:pt idx="4">
                  <c:v>15.3</c:v>
                </c:pt>
                <c:pt idx="5">
                  <c:v>15</c:v>
                </c:pt>
                <c:pt idx="6">
                  <c:v>15.3</c:v>
                </c:pt>
                <c:pt idx="7">
                  <c:v>16.899999999999999</c:v>
                </c:pt>
                <c:pt idx="8">
                  <c:v>16.8</c:v>
                </c:pt>
                <c:pt idx="9">
                  <c:v>20.3</c:v>
                </c:pt>
                <c:pt idx="10">
                  <c:v>22.2</c:v>
                </c:pt>
              </c:numCache>
            </c:numRef>
          </c:val>
          <c:smooth val="0"/>
        </c:ser>
        <c:dLbls>
          <c:showLegendKey val="0"/>
          <c:showVal val="0"/>
          <c:showCatName val="0"/>
          <c:showSerName val="0"/>
          <c:showPercent val="0"/>
          <c:showBubbleSize val="0"/>
        </c:dLbls>
        <c:marker val="1"/>
        <c:smooth val="0"/>
        <c:axId val="82313600"/>
        <c:axId val="89858048"/>
      </c:lineChart>
      <c:catAx>
        <c:axId val="82313600"/>
        <c:scaling>
          <c:orientation val="minMax"/>
        </c:scaling>
        <c:delete val="0"/>
        <c:axPos val="b"/>
        <c:numFmt formatCode="General" sourceLinked="1"/>
        <c:majorTickMark val="none"/>
        <c:minorTickMark val="none"/>
        <c:tickLblPos val="nextTo"/>
        <c:crossAx val="89858048"/>
        <c:crosses val="autoZero"/>
        <c:auto val="1"/>
        <c:lblAlgn val="ctr"/>
        <c:lblOffset val="100"/>
        <c:noMultiLvlLbl val="0"/>
      </c:catAx>
      <c:valAx>
        <c:axId val="89858048"/>
        <c:scaling>
          <c:orientation val="minMax"/>
        </c:scaling>
        <c:delete val="0"/>
        <c:axPos val="l"/>
        <c:majorGridlines/>
        <c:title>
          <c:tx>
            <c:rich>
              <a:bodyPr/>
              <a:lstStyle/>
              <a:p>
                <a:pPr>
                  <a:defRPr/>
                </a:pPr>
                <a:r>
                  <a:rPr lang="en-US" dirty="0" smtClean="0"/>
                  <a:t>Homicides/100,000</a:t>
                </a:r>
                <a:r>
                  <a:rPr lang="en-US" baseline="0" dirty="0" smtClean="0"/>
                  <a:t> inhabitants</a:t>
                </a:r>
                <a:endParaRPr lang="en-US" dirty="0"/>
              </a:p>
            </c:rich>
          </c:tx>
          <c:layout>
            <c:manualLayout>
              <c:xMode val="edge"/>
              <c:yMode val="edge"/>
              <c:x val="6.6076233689365396E-2"/>
              <c:y val="9.2645239578375657E-2"/>
            </c:manualLayout>
          </c:layout>
          <c:overlay val="0"/>
        </c:title>
        <c:numFmt formatCode="General" sourceLinked="1"/>
        <c:majorTickMark val="none"/>
        <c:minorTickMark val="none"/>
        <c:tickLblPos val="nextTo"/>
        <c:crossAx val="82313600"/>
        <c:crosses val="autoZero"/>
        <c:crossBetween val="between"/>
      </c:valAx>
      <c:dTable>
        <c:showHorzBorder val="1"/>
        <c:showVertBorder val="1"/>
        <c:showOutline val="1"/>
        <c:showKeys val="1"/>
      </c:dTable>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manualLayout>
          <c:xMode val="edge"/>
          <c:yMode val="edge"/>
          <c:x val="0.20137831606587156"/>
          <c:y val="0.17226604451948227"/>
        </c:manualLayout>
      </c:layout>
      <c:overlay val="0"/>
    </c:title>
    <c:autoTitleDeleted val="0"/>
    <c:plotArea>
      <c:layout/>
      <c:lineChart>
        <c:grouping val="standard"/>
        <c:varyColors val="0"/>
        <c:ser>
          <c:idx val="0"/>
          <c:order val="0"/>
          <c:tx>
            <c:strRef>
              <c:f>'Regulatory Quality'!$B$64</c:f>
              <c:strCache>
                <c:ptCount val="1"/>
                <c:pt idx="0">
                  <c:v>Regulatory Quality (percentile rank)</c:v>
                </c:pt>
              </c:strCache>
            </c:strRef>
          </c:tx>
          <c:marker>
            <c:symbol val="none"/>
          </c:marker>
          <c:cat>
            <c:numRef>
              <c:f>'Regulatory Quality'!$A$65:$A$79</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'Regulatory Quality'!$B$65:$B$79</c:f>
              <c:numCache>
                <c:formatCode>General</c:formatCode>
                <c:ptCount val="15"/>
                <c:pt idx="0">
                  <c:v>41.7</c:v>
                </c:pt>
                <c:pt idx="1">
                  <c:v>41.2</c:v>
                </c:pt>
                <c:pt idx="2">
                  <c:v>40.700000000000003</c:v>
                </c:pt>
                <c:pt idx="3">
                  <c:v>37.75</c:v>
                </c:pt>
                <c:pt idx="4">
                  <c:v>34.799999999999997</c:v>
                </c:pt>
                <c:pt idx="5">
                  <c:v>31.6</c:v>
                </c:pt>
                <c:pt idx="6">
                  <c:v>28.4</c:v>
                </c:pt>
                <c:pt idx="7">
                  <c:v>16.7</c:v>
                </c:pt>
                <c:pt idx="8">
                  <c:v>14.2</c:v>
                </c:pt>
                <c:pt idx="9">
                  <c:v>12.7</c:v>
                </c:pt>
                <c:pt idx="10">
                  <c:v>12.7</c:v>
                </c:pt>
                <c:pt idx="11">
                  <c:v>6.8</c:v>
                </c:pt>
                <c:pt idx="12">
                  <c:v>6.8</c:v>
                </c:pt>
                <c:pt idx="13">
                  <c:v>4.8</c:v>
                </c:pt>
                <c:pt idx="14">
                  <c:v>4.3</c:v>
                </c:pt>
              </c:numCache>
            </c:numRef>
          </c:val>
          <c:smooth val="0"/>
        </c:ser>
        <c:ser>
          <c:idx val="1"/>
          <c:order val="1"/>
          <c:tx>
            <c:strRef>
              <c:f>'Regulatory Quality'!$C$64</c:f>
              <c:strCache>
                <c:ptCount val="1"/>
                <c:pt idx="0">
                  <c:v>Homcide rate</c:v>
                </c:pt>
              </c:strCache>
            </c:strRef>
          </c:tx>
          <c:marker>
            <c:symbol val="none"/>
          </c:marker>
          <c:cat>
            <c:numRef>
              <c:f>'Regulatory Quality'!$A$65:$A$79</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'Regulatory Quality'!$C$65:$C$79</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201426816"/>
        <c:axId val="202094464"/>
      </c:lineChart>
      <c:catAx>
        <c:axId val="201426816"/>
        <c:scaling>
          <c:orientation val="minMax"/>
        </c:scaling>
        <c:delete val="0"/>
        <c:axPos val="b"/>
        <c:numFmt formatCode="General" sourceLinked="1"/>
        <c:majorTickMark val="none"/>
        <c:minorTickMark val="none"/>
        <c:tickLblPos val="nextTo"/>
        <c:crossAx val="202094464"/>
        <c:crosses val="autoZero"/>
        <c:auto val="1"/>
        <c:lblAlgn val="ctr"/>
        <c:lblOffset val="100"/>
        <c:noMultiLvlLbl val="0"/>
      </c:catAx>
      <c:valAx>
        <c:axId val="202094464"/>
        <c:scaling>
          <c:orientation val="minMax"/>
        </c:scaling>
        <c:delete val="0"/>
        <c:axPos val="l"/>
        <c:majorGridlines/>
        <c:numFmt formatCode="General" sourceLinked="1"/>
        <c:majorTickMark val="none"/>
        <c:minorTickMark val="none"/>
        <c:tickLblPos val="nextTo"/>
        <c:crossAx val="20142681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dirty="0"/>
              <a:t>Venezuela</a:t>
            </a:r>
          </a:p>
        </c:rich>
      </c:tx>
      <c:layout>
        <c:manualLayout>
          <c:xMode val="edge"/>
          <c:yMode val="edge"/>
          <c:x val="0.38565384947731346"/>
          <c:y val="0.58509812842664743"/>
        </c:manualLayout>
      </c:layout>
      <c:overlay val="0"/>
    </c:title>
    <c:autoTitleDeleted val="0"/>
    <c:plotArea>
      <c:layout>
        <c:manualLayout>
          <c:layoutTarget val="inner"/>
          <c:xMode val="edge"/>
          <c:yMode val="edge"/>
          <c:x val="6.7006562423738286E-2"/>
          <c:y val="0.14376202467803401"/>
          <c:w val="0.92093399878645965"/>
          <c:h val="0.65003469632122002"/>
        </c:manualLayout>
      </c:layout>
      <c:lineChart>
        <c:grouping val="standard"/>
        <c:varyColors val="0"/>
        <c:ser>
          <c:idx val="0"/>
          <c:order val="0"/>
          <c:tx>
            <c:strRef>
              <c:f>'Voice and Accountability'!$B$58</c:f>
              <c:strCache>
                <c:ptCount val="1"/>
                <c:pt idx="0">
                  <c:v>Voice and Accountability (percentile rank)</c:v>
                </c:pt>
              </c:strCache>
            </c:strRef>
          </c:tx>
          <c:marker>
            <c:symbol val="none"/>
          </c:marker>
          <c:cat>
            <c:numRef>
              <c:f>'Voice and Accountability'!$A$59:$A$73</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'Voice and Accountability'!$B$59:$B$73</c:f>
              <c:numCache>
                <c:formatCode>General</c:formatCode>
                <c:ptCount val="15"/>
                <c:pt idx="0">
                  <c:v>42.3</c:v>
                </c:pt>
                <c:pt idx="1">
                  <c:v>46.4</c:v>
                </c:pt>
                <c:pt idx="2">
                  <c:v>50.5</c:v>
                </c:pt>
                <c:pt idx="3">
                  <c:v>48.55</c:v>
                </c:pt>
                <c:pt idx="4">
                  <c:v>46.6</c:v>
                </c:pt>
                <c:pt idx="5">
                  <c:v>39.9</c:v>
                </c:pt>
                <c:pt idx="6">
                  <c:v>33.200000000000003</c:v>
                </c:pt>
                <c:pt idx="7">
                  <c:v>34.6</c:v>
                </c:pt>
                <c:pt idx="8">
                  <c:v>28.8</c:v>
                </c:pt>
                <c:pt idx="9">
                  <c:v>27.4</c:v>
                </c:pt>
                <c:pt idx="10">
                  <c:v>31.3</c:v>
                </c:pt>
                <c:pt idx="11">
                  <c:v>26.4</c:v>
                </c:pt>
                <c:pt idx="12">
                  <c:v>26.9</c:v>
                </c:pt>
                <c:pt idx="13">
                  <c:v>23.7</c:v>
                </c:pt>
                <c:pt idx="14">
                  <c:v>22.3</c:v>
                </c:pt>
              </c:numCache>
            </c:numRef>
          </c:val>
          <c:smooth val="0"/>
        </c:ser>
        <c:ser>
          <c:idx val="1"/>
          <c:order val="1"/>
          <c:tx>
            <c:strRef>
              <c:f>'Voice and Accountability'!$C$58</c:f>
              <c:strCache>
                <c:ptCount val="1"/>
                <c:pt idx="0">
                  <c:v>Homcide rate</c:v>
                </c:pt>
              </c:strCache>
            </c:strRef>
          </c:tx>
          <c:marker>
            <c:symbol val="none"/>
          </c:marker>
          <c:cat>
            <c:numRef>
              <c:f>'Voice and Accountability'!$A$59:$A$73</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'Voice and Accountability'!$C$59:$C$73</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230861056"/>
        <c:axId val="234779392"/>
      </c:lineChart>
      <c:catAx>
        <c:axId val="230861056"/>
        <c:scaling>
          <c:orientation val="minMax"/>
        </c:scaling>
        <c:delete val="0"/>
        <c:axPos val="b"/>
        <c:numFmt formatCode="General" sourceLinked="1"/>
        <c:majorTickMark val="none"/>
        <c:minorTickMark val="none"/>
        <c:tickLblPos val="nextTo"/>
        <c:crossAx val="234779392"/>
        <c:crosses val="autoZero"/>
        <c:auto val="1"/>
        <c:lblAlgn val="ctr"/>
        <c:lblOffset val="100"/>
        <c:noMultiLvlLbl val="0"/>
      </c:catAx>
      <c:valAx>
        <c:axId val="234779392"/>
        <c:scaling>
          <c:orientation val="minMax"/>
        </c:scaling>
        <c:delete val="0"/>
        <c:axPos val="l"/>
        <c:majorGridlines/>
        <c:numFmt formatCode="General" sourceLinked="1"/>
        <c:majorTickMark val="none"/>
        <c:minorTickMark val="none"/>
        <c:tickLblPos val="nextTo"/>
        <c:crossAx val="230861056"/>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a:t>Venezuela</a:t>
            </a:r>
          </a:p>
        </c:rich>
      </c:tx>
      <c:layout/>
      <c:overlay val="0"/>
    </c:title>
    <c:autoTitleDeleted val="0"/>
    <c:plotArea>
      <c:layout>
        <c:manualLayout>
          <c:layoutTarget val="inner"/>
          <c:xMode val="edge"/>
          <c:yMode val="edge"/>
          <c:x val="7.7543963254593173E-2"/>
          <c:y val="0.18554425488480605"/>
          <c:w val="0.89745603674540686"/>
          <c:h val="0.5777216389617964"/>
        </c:manualLayout>
      </c:layout>
      <c:lineChart>
        <c:grouping val="standard"/>
        <c:varyColors val="0"/>
        <c:ser>
          <c:idx val="0"/>
          <c:order val="0"/>
          <c:tx>
            <c:strRef>
              <c:f>'Political Stability'!$B$66</c:f>
              <c:strCache>
                <c:ptCount val="1"/>
                <c:pt idx="0">
                  <c:v>Political Stability (percentile rank)</c:v>
                </c:pt>
              </c:strCache>
            </c:strRef>
          </c:tx>
          <c:marker>
            <c:symbol val="none"/>
          </c:marker>
          <c:cat>
            <c:numRef>
              <c:f>'Political Stability'!$A$67:$A$81</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'Political Stability'!$B$67:$B$81</c:f>
              <c:numCache>
                <c:formatCode>General</c:formatCode>
                <c:ptCount val="15"/>
                <c:pt idx="0">
                  <c:v>22.6</c:v>
                </c:pt>
                <c:pt idx="1">
                  <c:v>25.5</c:v>
                </c:pt>
                <c:pt idx="2">
                  <c:v>28.4</c:v>
                </c:pt>
                <c:pt idx="3">
                  <c:v>25.75</c:v>
                </c:pt>
                <c:pt idx="4">
                  <c:v>23.1</c:v>
                </c:pt>
                <c:pt idx="5">
                  <c:v>17.8</c:v>
                </c:pt>
                <c:pt idx="6">
                  <c:v>12.5</c:v>
                </c:pt>
                <c:pt idx="7">
                  <c:v>12.5</c:v>
                </c:pt>
                <c:pt idx="8">
                  <c:v>11.5</c:v>
                </c:pt>
                <c:pt idx="9">
                  <c:v>14.4</c:v>
                </c:pt>
                <c:pt idx="10">
                  <c:v>13.9</c:v>
                </c:pt>
                <c:pt idx="11">
                  <c:v>12.5</c:v>
                </c:pt>
                <c:pt idx="12">
                  <c:v>11.5</c:v>
                </c:pt>
                <c:pt idx="13">
                  <c:v>10</c:v>
                </c:pt>
                <c:pt idx="14">
                  <c:v>10.4</c:v>
                </c:pt>
              </c:numCache>
            </c:numRef>
          </c:val>
          <c:smooth val="0"/>
        </c:ser>
        <c:ser>
          <c:idx val="1"/>
          <c:order val="1"/>
          <c:tx>
            <c:strRef>
              <c:f>'Political Stability'!$C$66</c:f>
              <c:strCache>
                <c:ptCount val="1"/>
                <c:pt idx="0">
                  <c:v>Homcide rate</c:v>
                </c:pt>
              </c:strCache>
            </c:strRef>
          </c:tx>
          <c:marker>
            <c:symbol val="none"/>
          </c:marker>
          <c:cat>
            <c:numRef>
              <c:f>'Political Stability'!$A$67:$A$81</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'Political Stability'!$C$67:$C$81</c:f>
              <c:numCache>
                <c:formatCode>General</c:formatCode>
                <c:ptCount val="15"/>
                <c:pt idx="0">
                  <c:v>20</c:v>
                </c:pt>
                <c:pt idx="1">
                  <c:v>19</c:v>
                </c:pt>
                <c:pt idx="2">
                  <c:v>20</c:v>
                </c:pt>
                <c:pt idx="3">
                  <c:v>25</c:v>
                </c:pt>
                <c:pt idx="4">
                  <c:v>33</c:v>
                </c:pt>
                <c:pt idx="5">
                  <c:v>35</c:v>
                </c:pt>
                <c:pt idx="6" formatCode="0.0">
                  <c:v>38.051961165712356</c:v>
                </c:pt>
                <c:pt idx="7" formatCode="0.0">
                  <c:v>44.069889669465333</c:v>
                </c:pt>
                <c:pt idx="8" formatCode="0.0">
                  <c:v>37.095428342464508</c:v>
                </c:pt>
                <c:pt idx="9" formatCode="0.0">
                  <c:v>37.368565895400572</c:v>
                </c:pt>
                <c:pt idx="10" formatCode="0.0">
                  <c:v>45.180898870978844</c:v>
                </c:pt>
                <c:pt idx="11" formatCode="0.0">
                  <c:v>47.67802129108501</c:v>
                </c:pt>
                <c:pt idx="12" formatCode="0.0">
                  <c:v>51.996820099877098</c:v>
                </c:pt>
                <c:pt idx="13" formatCode="0.0">
                  <c:v>49.035913959485079</c:v>
                </c:pt>
                <c:pt idx="14">
                  <c:v>57</c:v>
                </c:pt>
              </c:numCache>
            </c:numRef>
          </c:val>
          <c:smooth val="0"/>
        </c:ser>
        <c:dLbls>
          <c:showLegendKey val="0"/>
          <c:showVal val="0"/>
          <c:showCatName val="0"/>
          <c:showSerName val="0"/>
          <c:showPercent val="0"/>
          <c:showBubbleSize val="0"/>
        </c:dLbls>
        <c:marker val="1"/>
        <c:smooth val="0"/>
        <c:axId val="241297280"/>
        <c:axId val="241298816"/>
      </c:lineChart>
      <c:catAx>
        <c:axId val="241297280"/>
        <c:scaling>
          <c:orientation val="minMax"/>
        </c:scaling>
        <c:delete val="0"/>
        <c:axPos val="b"/>
        <c:numFmt formatCode="General" sourceLinked="1"/>
        <c:majorTickMark val="none"/>
        <c:minorTickMark val="none"/>
        <c:tickLblPos val="nextTo"/>
        <c:crossAx val="241298816"/>
        <c:crosses val="autoZero"/>
        <c:auto val="1"/>
        <c:lblAlgn val="ctr"/>
        <c:lblOffset val="100"/>
        <c:noMultiLvlLbl val="0"/>
      </c:catAx>
      <c:valAx>
        <c:axId val="241298816"/>
        <c:scaling>
          <c:orientation val="minMax"/>
        </c:scaling>
        <c:delete val="0"/>
        <c:axPos val="l"/>
        <c:majorGridlines/>
        <c:numFmt formatCode="General" sourceLinked="1"/>
        <c:majorTickMark val="none"/>
        <c:minorTickMark val="none"/>
        <c:tickLblPos val="nextTo"/>
        <c:crossAx val="241297280"/>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Homicides and Imprisonment </a:t>
            </a:r>
            <a:endParaRPr lang="en-US" dirty="0"/>
          </a:p>
        </c:rich>
      </c:tx>
      <c:layout/>
      <c:overlay val="0"/>
    </c:title>
    <c:autoTitleDeleted val="0"/>
    <c:plotArea>
      <c:layout/>
      <c:lineChart>
        <c:grouping val="standard"/>
        <c:varyColors val="0"/>
        <c:ser>
          <c:idx val="0"/>
          <c:order val="0"/>
          <c:tx>
            <c:strRef>
              <c:f>'[Graficos Homicidios Mundo y Variable Carcel 8 abril 2012.xlsx]Homicidios S e Q Brasil'!$B$26</c:f>
              <c:strCache>
                <c:ptCount val="1"/>
                <c:pt idx="0">
                  <c:v>Inmates form Homicide </c:v>
                </c:pt>
              </c:strCache>
            </c:strRef>
          </c:tx>
          <c:spPr>
            <a:ln w="63500"/>
          </c:spPr>
          <c:marker>
            <c:symbol val="none"/>
          </c:marker>
          <c:cat>
            <c:numRef>
              <c:f>'[Graficos Homicidios Mundo y Variable Carcel 8 abril 2012.xlsx]Homicidios S e Q Brasil'!$A$27:$A$33</c:f>
              <c:numCache>
                <c:formatCode>General</c:formatCode>
                <c:ptCount val="7"/>
                <c:pt idx="0">
                  <c:v>2005</c:v>
                </c:pt>
                <c:pt idx="1">
                  <c:v>2006</c:v>
                </c:pt>
                <c:pt idx="2">
                  <c:v>2007</c:v>
                </c:pt>
                <c:pt idx="3">
                  <c:v>2008</c:v>
                </c:pt>
                <c:pt idx="4">
                  <c:v>2009</c:v>
                </c:pt>
                <c:pt idx="5">
                  <c:v>2010</c:v>
                </c:pt>
                <c:pt idx="6">
                  <c:v>2011</c:v>
                </c:pt>
              </c:numCache>
            </c:numRef>
          </c:cat>
          <c:val>
            <c:numRef>
              <c:f>'[Graficos Homicidios Mundo y Variable Carcel 8 abril 2012.xlsx]Homicidios S e Q Brasil'!$B$27:$B$33</c:f>
              <c:numCache>
                <c:formatCode>#,##0</c:formatCode>
                <c:ptCount val="7"/>
                <c:pt idx="0">
                  <c:v>26247</c:v>
                </c:pt>
                <c:pt idx="1">
                  <c:v>36263</c:v>
                </c:pt>
                <c:pt idx="2">
                  <c:v>48761</c:v>
                </c:pt>
                <c:pt idx="3">
                  <c:v>45862</c:v>
                </c:pt>
                <c:pt idx="4">
                  <c:v>50693</c:v>
                </c:pt>
                <c:pt idx="5">
                  <c:v>49336</c:v>
                </c:pt>
                <c:pt idx="6">
                  <c:v>56241</c:v>
                </c:pt>
              </c:numCache>
            </c:numRef>
          </c:val>
          <c:smooth val="0"/>
        </c:ser>
        <c:ser>
          <c:idx val="1"/>
          <c:order val="1"/>
          <c:tx>
            <c:strRef>
              <c:f>'[Graficos Homicidios Mundo y Variable Carcel 8 abril 2012.xlsx]Homicidios S e Q Brasil'!$C$26</c:f>
              <c:strCache>
                <c:ptCount val="1"/>
                <c:pt idx="0">
                  <c:v>Total Homicidios Brasil</c:v>
                </c:pt>
              </c:strCache>
            </c:strRef>
          </c:tx>
          <c:spPr>
            <a:ln w="63500"/>
          </c:spPr>
          <c:marker>
            <c:symbol val="none"/>
          </c:marker>
          <c:cat>
            <c:numRef>
              <c:f>'[Graficos Homicidios Mundo y Variable Carcel 8 abril 2012.xlsx]Homicidios S e Q Brasil'!$A$27:$A$33</c:f>
              <c:numCache>
                <c:formatCode>General</c:formatCode>
                <c:ptCount val="7"/>
                <c:pt idx="0">
                  <c:v>2005</c:v>
                </c:pt>
                <c:pt idx="1">
                  <c:v>2006</c:v>
                </c:pt>
                <c:pt idx="2">
                  <c:v>2007</c:v>
                </c:pt>
                <c:pt idx="3">
                  <c:v>2008</c:v>
                </c:pt>
                <c:pt idx="4">
                  <c:v>2009</c:v>
                </c:pt>
                <c:pt idx="5">
                  <c:v>2010</c:v>
                </c:pt>
                <c:pt idx="6">
                  <c:v>2011</c:v>
                </c:pt>
              </c:numCache>
            </c:numRef>
          </c:cat>
          <c:val>
            <c:numRef>
              <c:f>'[Graficos Homicidios Mundo y Variable Carcel 8 abril 2012.xlsx]Homicidios S e Q Brasil'!$C$27:$C$33</c:f>
              <c:numCache>
                <c:formatCode>#,##0</c:formatCode>
                <c:ptCount val="7"/>
                <c:pt idx="0">
                  <c:v>48136</c:v>
                </c:pt>
                <c:pt idx="1">
                  <c:v>49704</c:v>
                </c:pt>
                <c:pt idx="2">
                  <c:v>48219</c:v>
                </c:pt>
                <c:pt idx="3">
                  <c:v>50659</c:v>
                </c:pt>
                <c:pt idx="4">
                  <c:v>52043</c:v>
                </c:pt>
                <c:pt idx="5">
                  <c:v>49932</c:v>
                </c:pt>
                <c:pt idx="6">
                  <c:v>49221</c:v>
                </c:pt>
              </c:numCache>
            </c:numRef>
          </c:val>
          <c:smooth val="0"/>
        </c:ser>
        <c:dLbls>
          <c:showLegendKey val="0"/>
          <c:showVal val="0"/>
          <c:showCatName val="0"/>
          <c:showSerName val="0"/>
          <c:showPercent val="0"/>
          <c:showBubbleSize val="0"/>
        </c:dLbls>
        <c:marker val="1"/>
        <c:smooth val="0"/>
        <c:axId val="127685376"/>
        <c:axId val="129344640"/>
      </c:lineChart>
      <c:catAx>
        <c:axId val="127685376"/>
        <c:scaling>
          <c:orientation val="minMax"/>
        </c:scaling>
        <c:delete val="0"/>
        <c:axPos val="b"/>
        <c:numFmt formatCode="General" sourceLinked="1"/>
        <c:majorTickMark val="none"/>
        <c:minorTickMark val="none"/>
        <c:tickLblPos val="nextTo"/>
        <c:crossAx val="129344640"/>
        <c:crosses val="autoZero"/>
        <c:auto val="1"/>
        <c:lblAlgn val="ctr"/>
        <c:lblOffset val="100"/>
        <c:noMultiLvlLbl val="0"/>
      </c:catAx>
      <c:valAx>
        <c:axId val="129344640"/>
        <c:scaling>
          <c:orientation val="minMax"/>
        </c:scaling>
        <c:delete val="0"/>
        <c:axPos val="l"/>
        <c:majorGridlines/>
        <c:numFmt formatCode="#,##0" sourceLinked="1"/>
        <c:majorTickMark val="none"/>
        <c:minorTickMark val="none"/>
        <c:tickLblPos val="nextTo"/>
        <c:spPr>
          <a:ln w="9525">
            <a:noFill/>
          </a:ln>
        </c:spPr>
        <c:crossAx val="127685376"/>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baseline="0" dirty="0" smtClean="0">
                <a:effectLst/>
              </a:rPr>
              <a:t>Homicides and Imprisonment </a:t>
            </a:r>
            <a:endParaRPr lang="en-US" dirty="0">
              <a:effectLst/>
            </a:endParaRPr>
          </a:p>
        </c:rich>
      </c:tx>
      <c:layout/>
      <c:overlay val="0"/>
    </c:title>
    <c:autoTitleDeleted val="0"/>
    <c:plotArea>
      <c:layout/>
      <c:lineChart>
        <c:grouping val="standard"/>
        <c:varyColors val="0"/>
        <c:ser>
          <c:idx val="0"/>
          <c:order val="0"/>
          <c:tx>
            <c:strRef>
              <c:f>'[Graficos Homicidios Mundo y Variable Carcel 8 abril 2012.xlsx]Homicidios S e Q Sao Paulo'!$B$27</c:f>
              <c:strCache>
                <c:ptCount val="1"/>
                <c:pt idx="0">
                  <c:v>Inmates for Homicide</c:v>
                </c:pt>
              </c:strCache>
            </c:strRef>
          </c:tx>
          <c:spPr>
            <a:ln w="63500"/>
          </c:spPr>
          <c:marker>
            <c:symbol val="none"/>
          </c:marker>
          <c:cat>
            <c:numRef>
              <c:f>'[Graficos Homicidios Mundo y Variable Carcel 8 abril 2012.xlsx]Homicidios S e Q Sao Paulo'!$A$28:$A$34</c:f>
              <c:numCache>
                <c:formatCode>General</c:formatCode>
                <c:ptCount val="7"/>
                <c:pt idx="0">
                  <c:v>2005</c:v>
                </c:pt>
                <c:pt idx="1">
                  <c:v>2006</c:v>
                </c:pt>
                <c:pt idx="2">
                  <c:v>2007</c:v>
                </c:pt>
                <c:pt idx="3">
                  <c:v>2008</c:v>
                </c:pt>
                <c:pt idx="4">
                  <c:v>2009</c:v>
                </c:pt>
                <c:pt idx="5">
                  <c:v>2010</c:v>
                </c:pt>
                <c:pt idx="6">
                  <c:v>2011</c:v>
                </c:pt>
              </c:numCache>
            </c:numRef>
          </c:cat>
          <c:val>
            <c:numRef>
              <c:f>'[Graficos Homicidios Mundo y Variable Carcel 8 abril 2012.xlsx]Homicidios S e Q Sao Paulo'!$B$28:$B$34</c:f>
              <c:numCache>
                <c:formatCode>#,##0</c:formatCode>
                <c:ptCount val="7"/>
                <c:pt idx="0">
                  <c:v>10351</c:v>
                </c:pt>
                <c:pt idx="1">
                  <c:v>11710</c:v>
                </c:pt>
                <c:pt idx="2">
                  <c:v>16124</c:v>
                </c:pt>
                <c:pt idx="3">
                  <c:v>16383</c:v>
                </c:pt>
                <c:pt idx="4">
                  <c:v>16308</c:v>
                </c:pt>
                <c:pt idx="5">
                  <c:v>16230</c:v>
                </c:pt>
                <c:pt idx="6">
                  <c:v>16500</c:v>
                </c:pt>
              </c:numCache>
            </c:numRef>
          </c:val>
          <c:smooth val="0"/>
        </c:ser>
        <c:ser>
          <c:idx val="1"/>
          <c:order val="1"/>
          <c:tx>
            <c:strRef>
              <c:f>'[Graficos Homicidios Mundo y Variable Carcel 8 abril 2012.xlsx]Homicidios S e Q Sao Paulo'!$C$27</c:f>
              <c:strCache>
                <c:ptCount val="1"/>
                <c:pt idx="0">
                  <c:v>Total Homcidios Sao Paulo</c:v>
                </c:pt>
              </c:strCache>
            </c:strRef>
          </c:tx>
          <c:spPr>
            <a:ln w="63500"/>
          </c:spPr>
          <c:marker>
            <c:symbol val="none"/>
          </c:marker>
          <c:cat>
            <c:numRef>
              <c:f>'[Graficos Homicidios Mundo y Variable Carcel 8 abril 2012.xlsx]Homicidios S e Q Sao Paulo'!$A$28:$A$34</c:f>
              <c:numCache>
                <c:formatCode>General</c:formatCode>
                <c:ptCount val="7"/>
                <c:pt idx="0">
                  <c:v>2005</c:v>
                </c:pt>
                <c:pt idx="1">
                  <c:v>2006</c:v>
                </c:pt>
                <c:pt idx="2">
                  <c:v>2007</c:v>
                </c:pt>
                <c:pt idx="3">
                  <c:v>2008</c:v>
                </c:pt>
                <c:pt idx="4">
                  <c:v>2009</c:v>
                </c:pt>
                <c:pt idx="5">
                  <c:v>2010</c:v>
                </c:pt>
                <c:pt idx="6">
                  <c:v>2011</c:v>
                </c:pt>
              </c:numCache>
            </c:numRef>
          </c:cat>
          <c:val>
            <c:numRef>
              <c:f>'[Graficos Homicidios Mundo y Variable Carcel 8 abril 2012.xlsx]Homicidios S e Q Sao Paulo'!$C$28:$C$34</c:f>
              <c:numCache>
                <c:formatCode>General</c:formatCode>
                <c:ptCount val="7"/>
                <c:pt idx="0">
                  <c:v>8870</c:v>
                </c:pt>
                <c:pt idx="1">
                  <c:v>8377</c:v>
                </c:pt>
                <c:pt idx="2">
                  <c:v>6437</c:v>
                </c:pt>
                <c:pt idx="3">
                  <c:v>6332</c:v>
                </c:pt>
                <c:pt idx="4">
                  <c:v>6557</c:v>
                </c:pt>
                <c:pt idx="5">
                  <c:v>4380</c:v>
                </c:pt>
                <c:pt idx="6">
                  <c:v>4108</c:v>
                </c:pt>
              </c:numCache>
            </c:numRef>
          </c:val>
          <c:smooth val="0"/>
        </c:ser>
        <c:dLbls>
          <c:showLegendKey val="0"/>
          <c:showVal val="0"/>
          <c:showCatName val="0"/>
          <c:showSerName val="0"/>
          <c:showPercent val="0"/>
          <c:showBubbleSize val="0"/>
        </c:dLbls>
        <c:marker val="1"/>
        <c:smooth val="0"/>
        <c:axId val="134158208"/>
        <c:axId val="139536640"/>
      </c:lineChart>
      <c:catAx>
        <c:axId val="134158208"/>
        <c:scaling>
          <c:orientation val="minMax"/>
        </c:scaling>
        <c:delete val="0"/>
        <c:axPos val="b"/>
        <c:numFmt formatCode="General" sourceLinked="1"/>
        <c:majorTickMark val="none"/>
        <c:minorTickMark val="none"/>
        <c:tickLblPos val="nextTo"/>
        <c:crossAx val="139536640"/>
        <c:crosses val="autoZero"/>
        <c:auto val="1"/>
        <c:lblAlgn val="ctr"/>
        <c:lblOffset val="100"/>
        <c:noMultiLvlLbl val="0"/>
      </c:catAx>
      <c:valAx>
        <c:axId val="139536640"/>
        <c:scaling>
          <c:orientation val="minMax"/>
        </c:scaling>
        <c:delete val="0"/>
        <c:axPos val="l"/>
        <c:majorGridlines/>
        <c:numFmt formatCode="#,##0" sourceLinked="1"/>
        <c:majorTickMark val="none"/>
        <c:minorTickMark val="none"/>
        <c:tickLblPos val="nextTo"/>
        <c:spPr>
          <a:ln w="9525">
            <a:noFill/>
          </a:ln>
        </c:spPr>
        <c:crossAx val="13415820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Colombia 1990-2010</a:t>
            </a:r>
          </a:p>
          <a:p>
            <a:pPr>
              <a:defRPr lang="en-US"/>
            </a:pPr>
            <a:r>
              <a:rPr lang="en-US"/>
              <a:t>Rates of homicide and imprisonment</a:t>
            </a:r>
          </a:p>
          <a:p>
            <a:pPr>
              <a:defRPr lang="en-US"/>
            </a:pPr>
            <a:r>
              <a:rPr lang="en-US"/>
              <a:t> (per</a:t>
            </a:r>
            <a:r>
              <a:rPr lang="en-US" baseline="0"/>
              <a:t> 100,000 inhabitants)</a:t>
            </a:r>
            <a:endParaRPr lang="en-US"/>
          </a:p>
        </c:rich>
      </c:tx>
      <c:layout>
        <c:manualLayout>
          <c:xMode val="edge"/>
          <c:yMode val="edge"/>
          <c:x val="0.27266862991847296"/>
          <c:y val="1.3792846010993216E-2"/>
        </c:manualLayout>
      </c:layout>
      <c:overlay val="0"/>
    </c:title>
    <c:autoTitleDeleted val="0"/>
    <c:plotArea>
      <c:layout/>
      <c:lineChart>
        <c:grouping val="standard"/>
        <c:varyColors val="0"/>
        <c:ser>
          <c:idx val="0"/>
          <c:order val="0"/>
          <c:tx>
            <c:strRef>
              <c:f>'[Graficos Homicidios Mundo y Variable Carcel 8 abril 2012.xlsx]Homicidios y encarcelamiento Co'!$B$3</c:f>
              <c:strCache>
                <c:ptCount val="1"/>
                <c:pt idx="0">
                  <c:v>Homicide rate</c:v>
                </c:pt>
              </c:strCache>
            </c:strRef>
          </c:tx>
          <c:spPr>
            <a:ln w="63500">
              <a:solidFill>
                <a:schemeClr val="accent2"/>
              </a:solidFill>
            </a:ln>
          </c:spPr>
          <c:marker>
            <c:symbol val="none"/>
          </c:marker>
          <c:cat>
            <c:numRef>
              <c:f>'[Graficos Homicidios Mundo y Variable Carcel 8 abril 2012.xlsx]Homicidios y encarcelamiento Co'!$A$4:$A$24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'[Graficos Homicidios Mundo y Variable Carcel 8 abril 2012.xlsx]Homicidios y encarcelamiento Co'!$B$4:$B$24</c:f>
              <c:numCache>
                <c:formatCode>General</c:formatCode>
                <c:ptCount val="21"/>
                <c:pt idx="0">
                  <c:v>70</c:v>
                </c:pt>
                <c:pt idx="1">
                  <c:v>73</c:v>
                </c:pt>
                <c:pt idx="2">
                  <c:v>83</c:v>
                </c:pt>
                <c:pt idx="3">
                  <c:v>80</c:v>
                </c:pt>
                <c:pt idx="4">
                  <c:v>78</c:v>
                </c:pt>
                <c:pt idx="5">
                  <c:v>66</c:v>
                </c:pt>
                <c:pt idx="6">
                  <c:v>67</c:v>
                </c:pt>
                <c:pt idx="7">
                  <c:v>63</c:v>
                </c:pt>
                <c:pt idx="8">
                  <c:v>57</c:v>
                </c:pt>
                <c:pt idx="9">
                  <c:v>59</c:v>
                </c:pt>
                <c:pt idx="10">
                  <c:v>53</c:v>
                </c:pt>
                <c:pt idx="11">
                  <c:v>65</c:v>
                </c:pt>
                <c:pt idx="12" formatCode="0.0">
                  <c:v>70.2</c:v>
                </c:pt>
                <c:pt idx="13" formatCode="0.0">
                  <c:v>56.366932990420757</c:v>
                </c:pt>
                <c:pt idx="14" formatCode="0.0">
                  <c:v>47.68116199156924</c:v>
                </c:pt>
                <c:pt idx="15" formatCode="0.0">
                  <c:v>42.078915426700561</c:v>
                </c:pt>
                <c:pt idx="16" formatCode="0.0">
                  <c:v>40.000878788114576</c:v>
                </c:pt>
                <c:pt idx="17" formatCode="0.0">
                  <c:v>38.775868513054576</c:v>
                </c:pt>
                <c:pt idx="18" formatCode="0.0">
                  <c:v>35.862058790579425</c:v>
                </c:pt>
                <c:pt idx="19" formatCode="0.0">
                  <c:v>34.645342699542674</c:v>
                </c:pt>
                <c:pt idx="20" formatCode="0.0">
                  <c:v>33.392489672877375</c:v>
                </c:pt>
              </c:numCache>
            </c:numRef>
          </c:val>
          <c:smooth val="0"/>
        </c:ser>
        <c:ser>
          <c:idx val="1"/>
          <c:order val="1"/>
          <c:tx>
            <c:strRef>
              <c:f>'[Graficos Homicidios Mundo y Variable Carcel 8 abril 2012.xlsx]Homicidios y encarcelamiento Co'!$C$3</c:f>
              <c:strCache>
                <c:ptCount val="1"/>
                <c:pt idx="0">
                  <c:v>Imprisonment rate</c:v>
                </c:pt>
              </c:strCache>
            </c:strRef>
          </c:tx>
          <c:spPr>
            <a:ln w="63500">
              <a:solidFill>
                <a:schemeClr val="accent1"/>
              </a:solidFill>
            </a:ln>
          </c:spPr>
          <c:marker>
            <c:symbol val="none"/>
          </c:marker>
          <c:cat>
            <c:numRef>
              <c:f>'[Graficos Homicidios Mundo y Variable Carcel 8 abril 2012.xlsx]Homicidios y encarcelamiento Co'!$A$4:$A$24</c:f>
              <c:numCache>
                <c:formatCode>General</c:formatCode>
                <c:ptCount val="2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numCache>
            </c:numRef>
          </c:cat>
          <c:val>
            <c:numRef>
              <c:f>'[Graficos Homicidios Mundo y Variable Carcel 8 abril 2012.xlsx]Homicidios y encarcelamiento Co'!$C$4:$C$24</c:f>
              <c:numCache>
                <c:formatCode>General</c:formatCode>
                <c:ptCount val="21"/>
                <c:pt idx="0">
                  <c:v>95</c:v>
                </c:pt>
                <c:pt idx="1">
                  <c:v>77</c:v>
                </c:pt>
                <c:pt idx="2">
                  <c:v>75</c:v>
                </c:pt>
                <c:pt idx="3">
                  <c:v>78</c:v>
                </c:pt>
                <c:pt idx="4">
                  <c:v>79</c:v>
                </c:pt>
                <c:pt idx="5">
                  <c:v>80</c:v>
                </c:pt>
                <c:pt idx="6">
                  <c:v>85</c:v>
                </c:pt>
                <c:pt idx="7">
                  <c:v>101</c:v>
                </c:pt>
                <c:pt idx="8">
                  <c:v>109</c:v>
                </c:pt>
                <c:pt idx="9">
                  <c:v>113</c:v>
                </c:pt>
                <c:pt idx="10">
                  <c:v>116</c:v>
                </c:pt>
                <c:pt idx="11">
                  <c:v>125</c:v>
                </c:pt>
                <c:pt idx="12">
                  <c:v>120</c:v>
                </c:pt>
                <c:pt idx="13">
                  <c:v>135</c:v>
                </c:pt>
                <c:pt idx="14">
                  <c:v>150</c:v>
                </c:pt>
                <c:pt idx="15">
                  <c:v>155</c:v>
                </c:pt>
                <c:pt idx="16">
                  <c:v>138</c:v>
                </c:pt>
                <c:pt idx="17">
                  <c:v>152</c:v>
                </c:pt>
                <c:pt idx="18">
                  <c:v>162</c:v>
                </c:pt>
                <c:pt idx="19">
                  <c:v>170</c:v>
                </c:pt>
                <c:pt idx="20">
                  <c:v>180</c:v>
                </c:pt>
              </c:numCache>
            </c:numRef>
          </c:val>
          <c:smooth val="0"/>
        </c:ser>
        <c:dLbls>
          <c:showLegendKey val="0"/>
          <c:showVal val="0"/>
          <c:showCatName val="0"/>
          <c:showSerName val="0"/>
          <c:showPercent val="0"/>
          <c:showBubbleSize val="0"/>
        </c:dLbls>
        <c:marker val="1"/>
        <c:smooth val="0"/>
        <c:axId val="147495168"/>
        <c:axId val="147771776"/>
      </c:lineChart>
      <c:catAx>
        <c:axId val="147495168"/>
        <c:scaling>
          <c:orientation val="minMax"/>
        </c:scaling>
        <c:delete val="0"/>
        <c:axPos val="b"/>
        <c:numFmt formatCode="General" sourceLinked="1"/>
        <c:majorTickMark val="none"/>
        <c:minorTickMark val="none"/>
        <c:tickLblPos val="nextTo"/>
        <c:txPr>
          <a:bodyPr/>
          <a:lstStyle/>
          <a:p>
            <a:pPr>
              <a:defRPr lang="en-US"/>
            </a:pPr>
            <a:endParaRPr lang="en-US"/>
          </a:p>
        </c:txPr>
        <c:crossAx val="147771776"/>
        <c:crosses val="autoZero"/>
        <c:auto val="1"/>
        <c:lblAlgn val="ctr"/>
        <c:lblOffset val="100"/>
        <c:noMultiLvlLbl val="0"/>
      </c:catAx>
      <c:valAx>
        <c:axId val="147771776"/>
        <c:scaling>
          <c:orientation val="minMax"/>
        </c:scaling>
        <c:delete val="0"/>
        <c:axPos val="l"/>
        <c:majorGridlines/>
        <c:numFmt formatCode="General" sourceLinked="1"/>
        <c:majorTickMark val="none"/>
        <c:minorTickMark val="none"/>
        <c:tickLblPos val="nextTo"/>
        <c:spPr>
          <a:ln w="9525">
            <a:noFill/>
          </a:ln>
        </c:spPr>
        <c:txPr>
          <a:bodyPr/>
          <a:lstStyle/>
          <a:p>
            <a:pPr>
              <a:defRPr lang="en-US"/>
            </a:pPr>
            <a:endParaRPr lang="en-US"/>
          </a:p>
        </c:txPr>
        <c:crossAx val="147495168"/>
        <c:crosses val="autoZero"/>
        <c:crossBetween val="between"/>
      </c:valAx>
    </c:plotArea>
    <c:legend>
      <c:legendPos val="b"/>
      <c:layout/>
      <c:overlay val="0"/>
      <c:txPr>
        <a:bodyPr/>
        <a:lstStyle/>
        <a:p>
          <a:pPr>
            <a:defRPr lang="en-US"/>
          </a:pPr>
          <a:endParaRPr lang="en-US"/>
        </a:p>
      </c:txPr>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lineChart>
        <c:grouping val="standard"/>
        <c:varyColors val="0"/>
        <c:ser>
          <c:idx val="0"/>
          <c:order val="0"/>
          <c:tx>
            <c:strRef>
              <c:f>Hoja1!$B$1</c:f>
              <c:strCache>
                <c:ptCount val="1"/>
                <c:pt idx="0">
                  <c:v>Homicides</c:v>
                </c:pt>
              </c:strCache>
            </c:strRef>
          </c:tx>
          <c:spPr>
            <a:ln>
              <a:solidFill>
                <a:srgbClr val="FF0000"/>
              </a:solidFill>
            </a:ln>
          </c:spPr>
          <c:marker>
            <c:symbol val="none"/>
          </c:marker>
          <c:cat>
            <c:numRef>
              <c:f>Hoja1!$A$2:$A$13</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Hoja1!$B$2:$B$13</c:f>
              <c:numCache>
                <c:formatCode>General</c:formatCode>
                <c:ptCount val="12"/>
                <c:pt idx="0">
                  <c:v>4550</c:v>
                </c:pt>
                <c:pt idx="1">
                  <c:v>5868</c:v>
                </c:pt>
                <c:pt idx="2">
                  <c:v>8022</c:v>
                </c:pt>
                <c:pt idx="3">
                  <c:v>7960</c:v>
                </c:pt>
                <c:pt idx="4">
                  <c:v>9617</c:v>
                </c:pt>
                <c:pt idx="5">
                  <c:v>11342</c:v>
                </c:pt>
                <c:pt idx="6">
                  <c:v>9719</c:v>
                </c:pt>
                <c:pt idx="7">
                  <c:v>9964</c:v>
                </c:pt>
                <c:pt idx="8">
                  <c:v>12257</c:v>
                </c:pt>
                <c:pt idx="9">
                  <c:v>13156</c:v>
                </c:pt>
                <c:pt idx="10">
                  <c:v>14589</c:v>
                </c:pt>
                <c:pt idx="11">
                  <c:v>16047</c:v>
                </c:pt>
              </c:numCache>
            </c:numRef>
          </c:val>
          <c:smooth val="0"/>
        </c:ser>
        <c:ser>
          <c:idx val="1"/>
          <c:order val="1"/>
          <c:tx>
            <c:strRef>
              <c:f>Hoja1!$C$1</c:f>
              <c:strCache>
                <c:ptCount val="1"/>
                <c:pt idx="0">
                  <c:v>Imprisonments for homicide</c:v>
                </c:pt>
              </c:strCache>
            </c:strRef>
          </c:tx>
          <c:spPr>
            <a:ln>
              <a:solidFill>
                <a:schemeClr val="tx2"/>
              </a:solidFill>
            </a:ln>
          </c:spPr>
          <c:marker>
            <c:symbol val="none"/>
          </c:marker>
          <c:cat>
            <c:numRef>
              <c:f>Hoja1!$A$2:$A$13</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Hoja1!$C$2:$C$13</c:f>
              <c:numCache>
                <c:formatCode>General</c:formatCode>
                <c:ptCount val="12"/>
                <c:pt idx="0">
                  <c:v>5017</c:v>
                </c:pt>
                <c:pt idx="1">
                  <c:v>3460</c:v>
                </c:pt>
                <c:pt idx="2">
                  <c:v>1512</c:v>
                </c:pt>
                <c:pt idx="3">
                  <c:v>1781</c:v>
                </c:pt>
                <c:pt idx="4">
                  <c:v>1831</c:v>
                </c:pt>
                <c:pt idx="5">
                  <c:v>1363</c:v>
                </c:pt>
                <c:pt idx="6">
                  <c:v>1298</c:v>
                </c:pt>
                <c:pt idx="7">
                  <c:v>1418</c:v>
                </c:pt>
                <c:pt idx="8">
                  <c:v>1312</c:v>
                </c:pt>
                <c:pt idx="9">
                  <c:v>1207</c:v>
                </c:pt>
                <c:pt idx="10">
                  <c:v>1356</c:v>
                </c:pt>
                <c:pt idx="11">
                  <c:v>1491</c:v>
                </c:pt>
              </c:numCache>
            </c:numRef>
          </c:val>
          <c:smooth val="0"/>
        </c:ser>
        <c:dLbls>
          <c:showLegendKey val="0"/>
          <c:showVal val="0"/>
          <c:showCatName val="0"/>
          <c:showSerName val="0"/>
          <c:showPercent val="0"/>
          <c:showBubbleSize val="0"/>
        </c:dLbls>
        <c:marker val="1"/>
        <c:smooth val="0"/>
        <c:axId val="253511168"/>
        <c:axId val="253512704"/>
      </c:lineChart>
      <c:catAx>
        <c:axId val="253511168"/>
        <c:scaling>
          <c:orientation val="minMax"/>
        </c:scaling>
        <c:delete val="0"/>
        <c:axPos val="b"/>
        <c:numFmt formatCode="General" sourceLinked="1"/>
        <c:majorTickMark val="none"/>
        <c:minorTickMark val="none"/>
        <c:tickLblPos val="nextTo"/>
        <c:txPr>
          <a:bodyPr/>
          <a:lstStyle/>
          <a:p>
            <a:pPr>
              <a:defRPr lang="en-US"/>
            </a:pPr>
            <a:endParaRPr lang="en-US"/>
          </a:p>
        </c:txPr>
        <c:crossAx val="253512704"/>
        <c:crosses val="autoZero"/>
        <c:auto val="1"/>
        <c:lblAlgn val="ctr"/>
        <c:lblOffset val="100"/>
        <c:noMultiLvlLbl val="0"/>
      </c:catAx>
      <c:valAx>
        <c:axId val="253512704"/>
        <c:scaling>
          <c:orientation val="minMax"/>
        </c:scaling>
        <c:delete val="0"/>
        <c:axPos val="l"/>
        <c:numFmt formatCode="General" sourceLinked="1"/>
        <c:majorTickMark val="none"/>
        <c:minorTickMark val="none"/>
        <c:tickLblPos val="nextTo"/>
        <c:txPr>
          <a:bodyPr/>
          <a:lstStyle/>
          <a:p>
            <a:pPr>
              <a:defRPr lang="en-US"/>
            </a:pPr>
            <a:endParaRPr lang="en-US"/>
          </a:p>
        </c:txPr>
        <c:crossAx val="253511168"/>
        <c:crosses val="autoZero"/>
        <c:crossBetween val="between"/>
      </c:valAx>
    </c:plotArea>
    <c:legend>
      <c:legendPos val="b"/>
      <c:layout/>
      <c:overlay val="0"/>
      <c:txPr>
        <a:bodyPr/>
        <a:lstStyle/>
        <a:p>
          <a:pPr>
            <a:defRPr lang="en-US"/>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4287450179839"/>
          <c:y val="4.1245041585028536E-2"/>
          <c:w val="0.68227884708855902"/>
          <c:h val="0.81929678808688933"/>
        </c:manualLayout>
      </c:layout>
      <c:barChart>
        <c:barDir val="col"/>
        <c:grouping val="clustered"/>
        <c:varyColors val="0"/>
        <c:ser>
          <c:idx val="0"/>
          <c:order val="0"/>
          <c:tx>
            <c:strRef>
              <c:f>Hoja1!$A$2</c:f>
              <c:strCache>
                <c:ptCount val="1"/>
                <c:pt idx="0">
                  <c:v>Chavista</c:v>
                </c:pt>
              </c:strCache>
            </c:strRef>
          </c:tx>
          <c:spPr>
            <a:solidFill>
              <a:srgbClr val="FF0000"/>
            </a:solidFill>
          </c:spPr>
          <c:invertIfNegative val="0"/>
          <c:cat>
            <c:strRef>
              <c:f>Hoja1!$B$1:$D$1</c:f>
              <c:strCache>
                <c:ptCount val="3"/>
                <c:pt idx="0">
                  <c:v>Aumentado</c:v>
                </c:pt>
                <c:pt idx="1">
                  <c:v>Igual</c:v>
                </c:pt>
                <c:pt idx="2">
                  <c:v>Disminuido</c:v>
                </c:pt>
              </c:strCache>
            </c:strRef>
          </c:cat>
          <c:val>
            <c:numRef>
              <c:f>Hoja1!$B$2:$D$2</c:f>
              <c:numCache>
                <c:formatCode>General</c:formatCode>
                <c:ptCount val="3"/>
                <c:pt idx="0">
                  <c:v>50</c:v>
                </c:pt>
                <c:pt idx="1">
                  <c:v>39</c:v>
                </c:pt>
                <c:pt idx="2">
                  <c:v>10</c:v>
                </c:pt>
              </c:numCache>
            </c:numRef>
          </c:val>
        </c:ser>
        <c:ser>
          <c:idx val="1"/>
          <c:order val="1"/>
          <c:tx>
            <c:strRef>
              <c:f>Hoja1!$A$3</c:f>
              <c:strCache>
                <c:ptCount val="1"/>
                <c:pt idx="0">
                  <c:v>No Chavista</c:v>
                </c:pt>
              </c:strCache>
            </c:strRef>
          </c:tx>
          <c:spPr>
            <a:solidFill>
              <a:schemeClr val="accent1"/>
            </a:solidFill>
          </c:spPr>
          <c:invertIfNegative val="0"/>
          <c:cat>
            <c:strRef>
              <c:f>Hoja1!$B$1:$D$1</c:f>
              <c:strCache>
                <c:ptCount val="3"/>
                <c:pt idx="0">
                  <c:v>Aumentado</c:v>
                </c:pt>
                <c:pt idx="1">
                  <c:v>Igual</c:v>
                </c:pt>
                <c:pt idx="2">
                  <c:v>Disminuido</c:v>
                </c:pt>
              </c:strCache>
            </c:strRef>
          </c:cat>
          <c:val>
            <c:numRef>
              <c:f>Hoja1!$B$3:$D$3</c:f>
              <c:numCache>
                <c:formatCode>General</c:formatCode>
                <c:ptCount val="3"/>
                <c:pt idx="0">
                  <c:v>69</c:v>
                </c:pt>
                <c:pt idx="1">
                  <c:v>26</c:v>
                </c:pt>
                <c:pt idx="2">
                  <c:v>5</c:v>
                </c:pt>
              </c:numCache>
            </c:numRef>
          </c:val>
        </c:ser>
        <c:ser>
          <c:idx val="2"/>
          <c:order val="2"/>
          <c:tx>
            <c:strRef>
              <c:f>Hoja1!$A$4</c:f>
              <c:strCache>
                <c:ptCount val="1"/>
                <c:pt idx="0">
                  <c:v>De Ninguno</c:v>
                </c:pt>
              </c:strCache>
            </c:strRef>
          </c:tx>
          <c:spPr>
            <a:solidFill>
              <a:schemeClr val="accent6"/>
            </a:solidFill>
          </c:spPr>
          <c:invertIfNegative val="0"/>
          <c:cat>
            <c:strRef>
              <c:f>Hoja1!$B$1:$D$1</c:f>
              <c:strCache>
                <c:ptCount val="3"/>
                <c:pt idx="0">
                  <c:v>Aumentado</c:v>
                </c:pt>
                <c:pt idx="1">
                  <c:v>Igual</c:v>
                </c:pt>
                <c:pt idx="2">
                  <c:v>Disminuido</c:v>
                </c:pt>
              </c:strCache>
            </c:strRef>
          </c:cat>
          <c:val>
            <c:numRef>
              <c:f>Hoja1!$B$4:$D$4</c:f>
              <c:numCache>
                <c:formatCode>General</c:formatCode>
                <c:ptCount val="3"/>
                <c:pt idx="0">
                  <c:v>71</c:v>
                </c:pt>
                <c:pt idx="1">
                  <c:v>23</c:v>
                </c:pt>
                <c:pt idx="2">
                  <c:v>6</c:v>
                </c:pt>
              </c:numCache>
            </c:numRef>
          </c:val>
        </c:ser>
        <c:ser>
          <c:idx val="3"/>
          <c:order val="3"/>
          <c:tx>
            <c:strRef>
              <c:f>Hoja1!$A$5</c:f>
              <c:strCache>
                <c:ptCount val="1"/>
                <c:pt idx="0">
                  <c:v>Nacional</c:v>
                </c:pt>
              </c:strCache>
            </c:strRef>
          </c:tx>
          <c:spPr>
            <a:solidFill>
              <a:schemeClr val="tx1"/>
            </a:solidFill>
          </c:spPr>
          <c:invertIfNegative val="0"/>
          <c:cat>
            <c:strRef>
              <c:f>Hoja1!$B$1:$D$1</c:f>
              <c:strCache>
                <c:ptCount val="3"/>
                <c:pt idx="0">
                  <c:v>Aumentado</c:v>
                </c:pt>
                <c:pt idx="1">
                  <c:v>Igual</c:v>
                </c:pt>
                <c:pt idx="2">
                  <c:v>Disminuido</c:v>
                </c:pt>
              </c:strCache>
            </c:strRef>
          </c:cat>
          <c:val>
            <c:numRef>
              <c:f>Hoja1!$B$5:$D$5</c:f>
              <c:numCache>
                <c:formatCode>General</c:formatCode>
                <c:ptCount val="3"/>
                <c:pt idx="0">
                  <c:v>64</c:v>
                </c:pt>
                <c:pt idx="1">
                  <c:v>29</c:v>
                </c:pt>
                <c:pt idx="2">
                  <c:v>7</c:v>
                </c:pt>
              </c:numCache>
            </c:numRef>
          </c:val>
        </c:ser>
        <c:dLbls>
          <c:showLegendKey val="0"/>
          <c:showVal val="0"/>
          <c:showCatName val="0"/>
          <c:showSerName val="0"/>
          <c:showPercent val="0"/>
          <c:showBubbleSize val="0"/>
        </c:dLbls>
        <c:gapWidth val="150"/>
        <c:axId val="134039808"/>
        <c:axId val="134045696"/>
      </c:barChart>
      <c:catAx>
        <c:axId val="134039808"/>
        <c:scaling>
          <c:orientation val="minMax"/>
        </c:scaling>
        <c:delete val="0"/>
        <c:axPos val="b"/>
        <c:majorTickMark val="none"/>
        <c:minorTickMark val="none"/>
        <c:tickLblPos val="nextTo"/>
        <c:crossAx val="134045696"/>
        <c:crosses val="autoZero"/>
        <c:auto val="1"/>
        <c:lblAlgn val="ctr"/>
        <c:lblOffset val="100"/>
        <c:noMultiLvlLbl val="0"/>
      </c:catAx>
      <c:valAx>
        <c:axId val="134045696"/>
        <c:scaling>
          <c:orientation val="minMax"/>
        </c:scaling>
        <c:delete val="0"/>
        <c:axPos val="l"/>
        <c:majorGridlines/>
        <c:title>
          <c:layout/>
          <c:overlay val="0"/>
        </c:title>
        <c:numFmt formatCode="General" sourceLinked="1"/>
        <c:majorTickMark val="out"/>
        <c:minorTickMark val="none"/>
        <c:tickLblPos val="nextTo"/>
        <c:crossAx val="13403980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CHAVISTA                                                    </c:v>
                </c:pt>
              </c:strCache>
            </c:strRef>
          </c:tx>
          <c:spPr>
            <a:solidFill>
              <a:srgbClr val="FF0000"/>
            </a:solidFill>
          </c:spPr>
          <c:invertIfNegative val="0"/>
          <c:cat>
            <c:strRef>
              <c:f>Hoja1!$A$2:$A$5</c:f>
              <c:strCache>
                <c:ptCount val="4"/>
                <c:pt idx="0">
                  <c:v>Mucha</c:v>
                </c:pt>
                <c:pt idx="1">
                  <c:v>Algo </c:v>
                </c:pt>
                <c:pt idx="2">
                  <c:v>Poca</c:v>
                </c:pt>
                <c:pt idx="3">
                  <c:v>Niguna</c:v>
                </c:pt>
              </c:strCache>
            </c:strRef>
          </c:cat>
          <c:val>
            <c:numRef>
              <c:f>Hoja1!$B$2:$B$5</c:f>
              <c:numCache>
                <c:formatCode>####.0%</c:formatCode>
                <c:ptCount val="4"/>
                <c:pt idx="0">
                  <c:v>0.30254777070063715</c:v>
                </c:pt>
                <c:pt idx="1">
                  <c:v>0.39171974522293007</c:v>
                </c:pt>
                <c:pt idx="2">
                  <c:v>0.22292993630573249</c:v>
                </c:pt>
                <c:pt idx="3">
                  <c:v>8.2802547770700632E-2</c:v>
                </c:pt>
              </c:numCache>
            </c:numRef>
          </c:val>
        </c:ser>
        <c:ser>
          <c:idx val="1"/>
          <c:order val="1"/>
          <c:tx>
            <c:strRef>
              <c:f>Hoja1!$C$1</c:f>
              <c:strCache>
                <c:ptCount val="1"/>
                <c:pt idx="0">
                  <c:v>NO CHAVISTA                                                 </c:v>
                </c:pt>
              </c:strCache>
            </c:strRef>
          </c:tx>
          <c:spPr>
            <a:solidFill>
              <a:srgbClr val="0070C0"/>
            </a:solidFill>
          </c:spPr>
          <c:invertIfNegative val="0"/>
          <c:cat>
            <c:strRef>
              <c:f>Hoja1!$A$2:$A$5</c:f>
              <c:strCache>
                <c:ptCount val="4"/>
                <c:pt idx="0">
                  <c:v>Mucha</c:v>
                </c:pt>
                <c:pt idx="1">
                  <c:v>Algo </c:v>
                </c:pt>
                <c:pt idx="2">
                  <c:v>Poca</c:v>
                </c:pt>
                <c:pt idx="3">
                  <c:v>Niguna</c:v>
                </c:pt>
              </c:strCache>
            </c:strRef>
          </c:cat>
          <c:val>
            <c:numRef>
              <c:f>Hoja1!$C$2:$C$5</c:f>
              <c:numCache>
                <c:formatCode>####.0%</c:formatCode>
                <c:ptCount val="4"/>
                <c:pt idx="0">
                  <c:v>6.2801932367149774E-2</c:v>
                </c:pt>
                <c:pt idx="1">
                  <c:v>0.26086956521739146</c:v>
                </c:pt>
                <c:pt idx="2">
                  <c:v>0.34299516908212557</c:v>
                </c:pt>
                <c:pt idx="3">
                  <c:v>0.33333333333333337</c:v>
                </c:pt>
              </c:numCache>
            </c:numRef>
          </c:val>
        </c:ser>
        <c:ser>
          <c:idx val="2"/>
          <c:order val="2"/>
          <c:tx>
            <c:strRef>
              <c:f>Hoja1!$D$1</c:f>
              <c:strCache>
                <c:ptCount val="1"/>
                <c:pt idx="0">
                  <c:v>DE NINGUNO                                </c:v>
                </c:pt>
              </c:strCache>
            </c:strRef>
          </c:tx>
          <c:spPr>
            <a:solidFill>
              <a:schemeClr val="accent6"/>
            </a:solidFill>
          </c:spPr>
          <c:invertIfNegative val="0"/>
          <c:cat>
            <c:strRef>
              <c:f>Hoja1!$A$2:$A$5</c:f>
              <c:strCache>
                <c:ptCount val="4"/>
                <c:pt idx="0">
                  <c:v>Mucha</c:v>
                </c:pt>
                <c:pt idx="1">
                  <c:v>Algo </c:v>
                </c:pt>
                <c:pt idx="2">
                  <c:v>Poca</c:v>
                </c:pt>
                <c:pt idx="3">
                  <c:v>Niguna</c:v>
                </c:pt>
              </c:strCache>
            </c:strRef>
          </c:cat>
          <c:val>
            <c:numRef>
              <c:f>Hoja1!$D$2:$D$5</c:f>
              <c:numCache>
                <c:formatCode>####.0%</c:formatCode>
                <c:ptCount val="4"/>
                <c:pt idx="0">
                  <c:v>0.11818181818181818</c:v>
                </c:pt>
                <c:pt idx="1">
                  <c:v>0.30454545454545451</c:v>
                </c:pt>
                <c:pt idx="2">
                  <c:v>0.38181818181818211</c:v>
                </c:pt>
                <c:pt idx="3">
                  <c:v>0.19545454545454538</c:v>
                </c:pt>
              </c:numCache>
            </c:numRef>
          </c:val>
        </c:ser>
        <c:ser>
          <c:idx val="3"/>
          <c:order val="3"/>
          <c:tx>
            <c:strRef>
              <c:f>Hoja1!$E$1</c:f>
              <c:strCache>
                <c:ptCount val="1"/>
                <c:pt idx="0">
                  <c:v>NACIONAL</c:v>
                </c:pt>
              </c:strCache>
            </c:strRef>
          </c:tx>
          <c:spPr>
            <a:solidFill>
              <a:schemeClr val="tx1"/>
            </a:solidFill>
          </c:spPr>
          <c:invertIfNegative val="0"/>
          <c:cat>
            <c:strRef>
              <c:f>Hoja1!$A$2:$A$5</c:f>
              <c:strCache>
                <c:ptCount val="4"/>
                <c:pt idx="0">
                  <c:v>Mucha</c:v>
                </c:pt>
                <c:pt idx="1">
                  <c:v>Algo </c:v>
                </c:pt>
                <c:pt idx="2">
                  <c:v>Poca</c:v>
                </c:pt>
                <c:pt idx="3">
                  <c:v>Niguna</c:v>
                </c:pt>
              </c:strCache>
            </c:strRef>
          </c:cat>
          <c:val>
            <c:numRef>
              <c:f>Hoja1!$E$2:$E$5</c:f>
              <c:numCache>
                <c:formatCode>####.0%</c:formatCode>
                <c:ptCount val="4"/>
                <c:pt idx="0">
                  <c:v>0.16649323621227896</c:v>
                </c:pt>
                <c:pt idx="1">
                  <c:v>0.32362122788761738</c:v>
                </c:pt>
                <c:pt idx="2">
                  <c:v>0.32154006243496386</c:v>
                </c:pt>
                <c:pt idx="3">
                  <c:v>0.18834547346514063</c:v>
                </c:pt>
              </c:numCache>
            </c:numRef>
          </c:val>
        </c:ser>
        <c:dLbls>
          <c:showLegendKey val="0"/>
          <c:showVal val="0"/>
          <c:showCatName val="0"/>
          <c:showSerName val="0"/>
          <c:showPercent val="0"/>
          <c:showBubbleSize val="0"/>
        </c:dLbls>
        <c:gapWidth val="150"/>
        <c:axId val="134083712"/>
        <c:axId val="134085248"/>
      </c:barChart>
      <c:catAx>
        <c:axId val="134083712"/>
        <c:scaling>
          <c:orientation val="minMax"/>
        </c:scaling>
        <c:delete val="0"/>
        <c:axPos val="b"/>
        <c:majorTickMark val="none"/>
        <c:minorTickMark val="none"/>
        <c:tickLblPos val="nextTo"/>
        <c:crossAx val="134085248"/>
        <c:crosses val="autoZero"/>
        <c:auto val="1"/>
        <c:lblAlgn val="ctr"/>
        <c:lblOffset val="100"/>
        <c:noMultiLvlLbl val="0"/>
      </c:catAx>
      <c:valAx>
        <c:axId val="134085248"/>
        <c:scaling>
          <c:orientation val="minMax"/>
        </c:scaling>
        <c:delete val="0"/>
        <c:axPos val="l"/>
        <c:majorGridlines/>
        <c:numFmt formatCode="####.0%" sourceLinked="1"/>
        <c:majorTickMark val="none"/>
        <c:minorTickMark val="none"/>
        <c:tickLblPos val="nextTo"/>
        <c:crossAx val="1340837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en-US"/>
              <a:t>Homicide</a:t>
            </a:r>
            <a:r>
              <a:rPr lang="en-US" baseline="0"/>
              <a:t> rates (per 100,000 inhabitants)</a:t>
            </a:r>
            <a:endParaRPr lang="en-US"/>
          </a:p>
        </c:rich>
      </c:tx>
      <c:layout>
        <c:manualLayout>
          <c:xMode val="edge"/>
          <c:yMode val="edge"/>
          <c:x val="0.33290995695173009"/>
          <c:y val="0.69743101602896107"/>
        </c:manualLayout>
      </c:layout>
      <c:overlay val="0"/>
    </c:title>
    <c:autoTitleDeleted val="0"/>
    <c:plotArea>
      <c:layout/>
      <c:lineChart>
        <c:grouping val="standard"/>
        <c:varyColors val="0"/>
        <c:ser>
          <c:idx val="0"/>
          <c:order val="0"/>
          <c:tx>
            <c:strRef>
              <c:f>Homicidios!$B$3</c:f>
              <c:strCache>
                <c:ptCount val="1"/>
                <c:pt idx="0">
                  <c:v>Brazil</c:v>
                </c:pt>
              </c:strCache>
            </c:strRef>
          </c:tx>
          <c:spPr>
            <a:ln w="63500">
              <a:solidFill>
                <a:schemeClr val="accent3"/>
              </a:solidFill>
            </a:ln>
          </c:spPr>
          <c:marker>
            <c:symbol val="none"/>
          </c:marker>
          <c:cat>
            <c:numRef>
              <c:f>Homicidios!$A$4:$A$20</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Homicidios!$B$4:$B$20</c:f>
              <c:numCache>
                <c:formatCode>General</c:formatCode>
                <c:ptCount val="17"/>
                <c:pt idx="0">
                  <c:v>25.8</c:v>
                </c:pt>
                <c:pt idx="1">
                  <c:v>25.4</c:v>
                </c:pt>
                <c:pt idx="2">
                  <c:v>25.9</c:v>
                </c:pt>
                <c:pt idx="3">
                  <c:v>26.2</c:v>
                </c:pt>
                <c:pt idx="4">
                  <c:v>26.8</c:v>
                </c:pt>
                <c:pt idx="5">
                  <c:v>27.8</c:v>
                </c:pt>
                <c:pt idx="6">
                  <c:v>32.300000000000004</c:v>
                </c:pt>
                <c:pt idx="7">
                  <c:v>33.1</c:v>
                </c:pt>
                <c:pt idx="8">
                  <c:v>31.1</c:v>
                </c:pt>
                <c:pt idx="9">
                  <c:v>29.2</c:v>
                </c:pt>
                <c:pt idx="10">
                  <c:v>31.2</c:v>
                </c:pt>
                <c:pt idx="11">
                  <c:v>29.3</c:v>
                </c:pt>
                <c:pt idx="12">
                  <c:v>29.9</c:v>
                </c:pt>
                <c:pt idx="13">
                  <c:v>22.7</c:v>
                </c:pt>
                <c:pt idx="14">
                  <c:v>21.8</c:v>
                </c:pt>
                <c:pt idx="15">
                  <c:v>21</c:v>
                </c:pt>
              </c:numCache>
            </c:numRef>
          </c:val>
          <c:smooth val="0"/>
        </c:ser>
        <c:ser>
          <c:idx val="1"/>
          <c:order val="1"/>
          <c:tx>
            <c:strRef>
              <c:f>Homicidios!$C$3</c:f>
              <c:strCache>
                <c:ptCount val="1"/>
                <c:pt idx="0">
                  <c:v>Colombia</c:v>
                </c:pt>
              </c:strCache>
            </c:strRef>
          </c:tx>
          <c:spPr>
            <a:ln w="63500">
              <a:solidFill>
                <a:schemeClr val="accent1"/>
              </a:solidFill>
            </a:ln>
          </c:spPr>
          <c:marker>
            <c:symbol val="none"/>
          </c:marker>
          <c:cat>
            <c:numRef>
              <c:f>Homicidios!$A$4:$A$20</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Homicidios!$C$4:$C$20</c:f>
              <c:numCache>
                <c:formatCode>General</c:formatCode>
                <c:ptCount val="17"/>
                <c:pt idx="0">
                  <c:v>67</c:v>
                </c:pt>
                <c:pt idx="1">
                  <c:v>63</c:v>
                </c:pt>
                <c:pt idx="2">
                  <c:v>57</c:v>
                </c:pt>
                <c:pt idx="3">
                  <c:v>59</c:v>
                </c:pt>
                <c:pt idx="4">
                  <c:v>53</c:v>
                </c:pt>
                <c:pt idx="5">
                  <c:v>65</c:v>
                </c:pt>
                <c:pt idx="6" formatCode="0.0">
                  <c:v>70.2</c:v>
                </c:pt>
                <c:pt idx="7" formatCode="0.0">
                  <c:v>56.366932990420757</c:v>
                </c:pt>
                <c:pt idx="8" formatCode="0.0">
                  <c:v>47.68116199156924</c:v>
                </c:pt>
                <c:pt idx="9" formatCode="0.0">
                  <c:v>42.078915426700561</c:v>
                </c:pt>
                <c:pt idx="10" formatCode="0.0">
                  <c:v>40.000878788114576</c:v>
                </c:pt>
                <c:pt idx="11" formatCode="0.0">
                  <c:v>38.775868513054576</c:v>
                </c:pt>
                <c:pt idx="12" formatCode="0.0">
                  <c:v>35.862058790579425</c:v>
                </c:pt>
                <c:pt idx="13" formatCode="0.0">
                  <c:v>34.645342699542674</c:v>
                </c:pt>
                <c:pt idx="14" formatCode="0.0">
                  <c:v>33.392489672877375</c:v>
                </c:pt>
                <c:pt idx="15">
                  <c:v>33</c:v>
                </c:pt>
              </c:numCache>
            </c:numRef>
          </c:val>
          <c:smooth val="0"/>
        </c:ser>
        <c:ser>
          <c:idx val="2"/>
          <c:order val="2"/>
          <c:tx>
            <c:strRef>
              <c:f>Homicidios!$D$3</c:f>
              <c:strCache>
                <c:ptCount val="1"/>
                <c:pt idx="0">
                  <c:v>Venezuela</c:v>
                </c:pt>
              </c:strCache>
            </c:strRef>
          </c:tx>
          <c:spPr>
            <a:ln w="63500">
              <a:solidFill>
                <a:srgbClr val="FF0000"/>
              </a:solidFill>
            </a:ln>
          </c:spPr>
          <c:marker>
            <c:symbol val="none"/>
          </c:marker>
          <c:cat>
            <c:numRef>
              <c:f>Homicidios!$A$4:$A$20</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numCache>
            </c:numRef>
          </c:cat>
          <c:val>
            <c:numRef>
              <c:f>Homicidios!$D$4:$D$20</c:f>
              <c:numCache>
                <c:formatCode>General</c:formatCode>
                <c:ptCount val="17"/>
                <c:pt idx="0">
                  <c:v>20</c:v>
                </c:pt>
                <c:pt idx="1">
                  <c:v>19</c:v>
                </c:pt>
                <c:pt idx="2">
                  <c:v>20</c:v>
                </c:pt>
                <c:pt idx="3">
                  <c:v>25</c:v>
                </c:pt>
                <c:pt idx="4">
                  <c:v>33</c:v>
                </c:pt>
                <c:pt idx="5">
                  <c:v>35</c:v>
                </c:pt>
                <c:pt idx="6" formatCode="0.0">
                  <c:v>38.051961165712292</c:v>
                </c:pt>
                <c:pt idx="7" formatCode="0.0">
                  <c:v>44.069889669465297</c:v>
                </c:pt>
                <c:pt idx="8" formatCode="0.0">
                  <c:v>37.09542834246453</c:v>
                </c:pt>
                <c:pt idx="9" formatCode="0.0">
                  <c:v>37.368565895400572</c:v>
                </c:pt>
                <c:pt idx="10" formatCode="0.0">
                  <c:v>45.180898870978872</c:v>
                </c:pt>
                <c:pt idx="11" formatCode="0.0">
                  <c:v>47.67802129108501</c:v>
                </c:pt>
                <c:pt idx="12" formatCode="0.0">
                  <c:v>51.996820099877098</c:v>
                </c:pt>
                <c:pt idx="13" formatCode="0.0">
                  <c:v>49.0359139594851</c:v>
                </c:pt>
                <c:pt idx="14">
                  <c:v>57</c:v>
                </c:pt>
                <c:pt idx="15">
                  <c:v>67</c:v>
                </c:pt>
              </c:numCache>
            </c:numRef>
          </c:val>
          <c:smooth val="0"/>
        </c:ser>
        <c:dLbls>
          <c:showLegendKey val="0"/>
          <c:showVal val="0"/>
          <c:showCatName val="0"/>
          <c:showSerName val="0"/>
          <c:showPercent val="0"/>
          <c:showBubbleSize val="0"/>
        </c:dLbls>
        <c:marker val="1"/>
        <c:smooth val="0"/>
        <c:axId val="150885888"/>
        <c:axId val="150887424"/>
      </c:lineChart>
      <c:catAx>
        <c:axId val="150885888"/>
        <c:scaling>
          <c:orientation val="minMax"/>
        </c:scaling>
        <c:delete val="0"/>
        <c:axPos val="b"/>
        <c:numFmt formatCode="General" sourceLinked="1"/>
        <c:majorTickMark val="none"/>
        <c:minorTickMark val="none"/>
        <c:tickLblPos val="nextTo"/>
        <c:txPr>
          <a:bodyPr/>
          <a:lstStyle/>
          <a:p>
            <a:pPr>
              <a:defRPr lang="en-US"/>
            </a:pPr>
            <a:endParaRPr lang="en-US"/>
          </a:p>
        </c:txPr>
        <c:crossAx val="150887424"/>
        <c:crosses val="autoZero"/>
        <c:auto val="1"/>
        <c:lblAlgn val="ctr"/>
        <c:lblOffset val="100"/>
        <c:noMultiLvlLbl val="0"/>
      </c:catAx>
      <c:valAx>
        <c:axId val="150887424"/>
        <c:scaling>
          <c:orientation val="minMax"/>
        </c:scaling>
        <c:delete val="0"/>
        <c:axPos val="l"/>
        <c:majorGridlines/>
        <c:numFmt formatCode="General" sourceLinked="1"/>
        <c:majorTickMark val="none"/>
        <c:minorTickMark val="none"/>
        <c:tickLblPos val="nextTo"/>
        <c:spPr>
          <a:ln w="9525">
            <a:noFill/>
          </a:ln>
        </c:spPr>
        <c:txPr>
          <a:bodyPr/>
          <a:lstStyle/>
          <a:p>
            <a:pPr>
              <a:defRPr lang="en-US"/>
            </a:pPr>
            <a:endParaRPr lang="en-US"/>
          </a:p>
        </c:txPr>
        <c:crossAx val="150885888"/>
        <c:crosses val="autoZero"/>
        <c:crossBetween val="between"/>
      </c:valAx>
    </c:plotArea>
    <c:legend>
      <c:legendPos val="b"/>
      <c:layout/>
      <c:overlay val="0"/>
      <c:txPr>
        <a:bodyPr/>
        <a:lstStyle/>
        <a:p>
          <a:pPr>
            <a:defRPr lang="en-US"/>
          </a:pPr>
          <a:endParaRPr lang="en-US"/>
        </a:p>
      </c:txPr>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Hoja1!$B$1</c:f>
              <c:strCache>
                <c:ptCount val="1"/>
                <c:pt idx="0">
                  <c:v>Venezuela</c:v>
                </c:pt>
              </c:strCache>
            </c:strRef>
          </c:tx>
          <c:marker>
            <c:symbol val="none"/>
          </c:marker>
          <c:cat>
            <c:numRef>
              <c:f>Hoja1!$A$2:$A$12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Hoja1!$B$2:$B$12</c:f>
              <c:numCache>
                <c:formatCode>General</c:formatCode>
                <c:ptCount val="11"/>
                <c:pt idx="0">
                  <c:v>67</c:v>
                </c:pt>
                <c:pt idx="1">
                  <c:v>113</c:v>
                </c:pt>
                <c:pt idx="2">
                  <c:v>201</c:v>
                </c:pt>
                <c:pt idx="3">
                  <c:v>277</c:v>
                </c:pt>
                <c:pt idx="4">
                  <c:v>260</c:v>
                </c:pt>
                <c:pt idx="5">
                  <c:v>263</c:v>
                </c:pt>
                <c:pt idx="6">
                  <c:v>232</c:v>
                </c:pt>
                <c:pt idx="7">
                  <c:v>279</c:v>
                </c:pt>
                <c:pt idx="8">
                  <c:v>353</c:v>
                </c:pt>
                <c:pt idx="9">
                  <c:v>730</c:v>
                </c:pt>
                <c:pt idx="10">
                  <c:v>1179</c:v>
                </c:pt>
              </c:numCache>
            </c:numRef>
          </c:val>
          <c:smooth val="0"/>
        </c:ser>
        <c:ser>
          <c:idx val="1"/>
          <c:order val="1"/>
          <c:tx>
            <c:strRef>
              <c:f>Hoja1!$C$1</c:f>
              <c:strCache>
                <c:ptCount val="1"/>
                <c:pt idx="0">
                  <c:v>Colombia</c:v>
                </c:pt>
              </c:strCache>
            </c:strRef>
          </c:tx>
          <c:spPr>
            <a:ln>
              <a:solidFill>
                <a:srgbClr val="FF0000"/>
              </a:solidFill>
            </a:ln>
          </c:spPr>
          <c:marker>
            <c:symbol val="none"/>
          </c:marker>
          <c:cat>
            <c:numRef>
              <c:f>Hoja1!$A$2:$A$12</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Hoja1!$C$2:$C$12</c:f>
              <c:numCache>
                <c:formatCode>General</c:formatCode>
                <c:ptCount val="11"/>
                <c:pt idx="0">
                  <c:v>3573</c:v>
                </c:pt>
                <c:pt idx="1">
                  <c:v>2917</c:v>
                </c:pt>
                <c:pt idx="2">
                  <c:v>2882</c:v>
                </c:pt>
                <c:pt idx="3">
                  <c:v>2121</c:v>
                </c:pt>
                <c:pt idx="4">
                  <c:v>1440</c:v>
                </c:pt>
                <c:pt idx="5">
                  <c:v>800</c:v>
                </c:pt>
                <c:pt idx="6">
                  <c:v>687</c:v>
                </c:pt>
                <c:pt idx="7">
                  <c:v>521</c:v>
                </c:pt>
                <c:pt idx="8">
                  <c:v>437</c:v>
                </c:pt>
                <c:pt idx="9">
                  <c:v>213</c:v>
                </c:pt>
                <c:pt idx="10">
                  <c:v>282</c:v>
                </c:pt>
              </c:numCache>
            </c:numRef>
          </c:val>
          <c:smooth val="0"/>
        </c:ser>
        <c:dLbls>
          <c:showLegendKey val="0"/>
          <c:showVal val="0"/>
          <c:showCatName val="0"/>
          <c:showSerName val="0"/>
          <c:showPercent val="0"/>
          <c:showBubbleSize val="0"/>
        </c:dLbls>
        <c:marker val="1"/>
        <c:smooth val="0"/>
        <c:axId val="157706112"/>
        <c:axId val="158468736"/>
      </c:lineChart>
      <c:catAx>
        <c:axId val="157706112"/>
        <c:scaling>
          <c:orientation val="minMax"/>
        </c:scaling>
        <c:delete val="0"/>
        <c:axPos val="b"/>
        <c:numFmt formatCode="General" sourceLinked="1"/>
        <c:majorTickMark val="out"/>
        <c:minorTickMark val="none"/>
        <c:tickLblPos val="nextTo"/>
        <c:crossAx val="158468736"/>
        <c:crosses val="autoZero"/>
        <c:auto val="1"/>
        <c:lblAlgn val="ctr"/>
        <c:lblOffset val="100"/>
        <c:noMultiLvlLbl val="0"/>
      </c:catAx>
      <c:valAx>
        <c:axId val="158468736"/>
        <c:scaling>
          <c:orientation val="minMax"/>
        </c:scaling>
        <c:delete val="0"/>
        <c:axPos val="l"/>
        <c:majorGridlines/>
        <c:numFmt formatCode="General" sourceLinked="1"/>
        <c:majorTickMark val="out"/>
        <c:minorTickMark val="none"/>
        <c:tickLblPos val="nextTo"/>
        <c:crossAx val="157706112"/>
        <c:crosses val="autoZero"/>
        <c:crossBetween val="between"/>
      </c:valAx>
    </c:plotArea>
    <c:legend>
      <c:legendPos val="r"/>
      <c:layout>
        <c:manualLayout>
          <c:xMode val="edge"/>
          <c:yMode val="edge"/>
          <c:x val="0.82276198114124621"/>
          <c:y val="0.65221257884786066"/>
          <c:w val="0.16334912996986486"/>
          <c:h val="0.155763977743521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1004280791928071"/>
          <c:y val="3.219508451487884E-2"/>
          <c:w val="0.87052938042148142"/>
          <c:h val="0.8284624937636168"/>
        </c:manualLayout>
      </c:layout>
      <c:lineChart>
        <c:grouping val="standard"/>
        <c:varyColors val="0"/>
        <c:ser>
          <c:idx val="0"/>
          <c:order val="0"/>
          <c:tx>
            <c:strRef>
              <c:f>Hoja1!$B$1</c:f>
              <c:strCache>
                <c:ptCount val="1"/>
                <c:pt idx="0">
                  <c:v>Homi</c:v>
                </c:pt>
              </c:strCache>
            </c:strRef>
          </c:tx>
          <c:marker>
            <c:symbol val="none"/>
          </c:marker>
          <c:cat>
            <c:strRef>
              <c:f>Hoja1!$A$2:$A$37</c:f>
              <c:strCache>
                <c:ptCount val="3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strCache>
            </c:strRef>
          </c:cat>
          <c:val>
            <c:numRef>
              <c:f>Hoja1!$B$2:$B$37</c:f>
              <c:numCache>
                <c:formatCode>#,##0</c:formatCode>
                <c:ptCount val="36"/>
                <c:pt idx="0">
                  <c:v>1028</c:v>
                </c:pt>
                <c:pt idx="1">
                  <c:v>1160</c:v>
                </c:pt>
                <c:pt idx="2">
                  <c:v>1350</c:v>
                </c:pt>
                <c:pt idx="3">
                  <c:v>1559</c:v>
                </c:pt>
                <c:pt idx="4">
                  <c:v>1881</c:v>
                </c:pt>
                <c:pt idx="5">
                  <c:v>1697</c:v>
                </c:pt>
                <c:pt idx="6">
                  <c:v>1747</c:v>
                </c:pt>
                <c:pt idx="7">
                  <c:v>2043</c:v>
                </c:pt>
                <c:pt idx="8">
                  <c:v>1673</c:v>
                </c:pt>
                <c:pt idx="9">
                  <c:v>1675</c:v>
                </c:pt>
                <c:pt idx="10">
                  <c:v>1501</c:v>
                </c:pt>
                <c:pt idx="11">
                  <c:v>1485</c:v>
                </c:pt>
                <c:pt idx="12">
                  <c:v>1709</c:v>
                </c:pt>
                <c:pt idx="13">
                  <c:v>2513</c:v>
                </c:pt>
                <c:pt idx="14">
                  <c:v>2474</c:v>
                </c:pt>
                <c:pt idx="15">
                  <c:v>2502</c:v>
                </c:pt>
                <c:pt idx="16">
                  <c:v>3366</c:v>
                </c:pt>
                <c:pt idx="17">
                  <c:v>4292</c:v>
                </c:pt>
                <c:pt idx="18">
                  <c:v>4733</c:v>
                </c:pt>
                <c:pt idx="19">
                  <c:v>4481</c:v>
                </c:pt>
                <c:pt idx="20">
                  <c:v>4961</c:v>
                </c:pt>
                <c:pt idx="21">
                  <c:v>4225</c:v>
                </c:pt>
                <c:pt idx="22">
                  <c:v>4550</c:v>
                </c:pt>
                <c:pt idx="23">
                  <c:v>5974</c:v>
                </c:pt>
                <c:pt idx="24">
                  <c:v>8022</c:v>
                </c:pt>
                <c:pt idx="25">
                  <c:v>7960</c:v>
                </c:pt>
                <c:pt idx="26">
                  <c:v>9620</c:v>
                </c:pt>
                <c:pt idx="27">
                  <c:v>11342</c:v>
                </c:pt>
                <c:pt idx="28">
                  <c:v>9719</c:v>
                </c:pt>
                <c:pt idx="29">
                  <c:v>9962</c:v>
                </c:pt>
                <c:pt idx="30">
                  <c:v>12257</c:v>
                </c:pt>
                <c:pt idx="31">
                  <c:v>13156</c:v>
                </c:pt>
                <c:pt idx="32">
                  <c:v>14589</c:v>
                </c:pt>
                <c:pt idx="33">
                  <c:v>16300</c:v>
                </c:pt>
                <c:pt idx="34">
                  <c:v>17600</c:v>
                </c:pt>
                <c:pt idx="35">
                  <c:v>19366</c:v>
                </c:pt>
              </c:numCache>
            </c:numRef>
          </c:val>
          <c:smooth val="0"/>
        </c:ser>
        <c:dLbls>
          <c:showLegendKey val="0"/>
          <c:showVal val="0"/>
          <c:showCatName val="0"/>
          <c:showSerName val="0"/>
          <c:showPercent val="0"/>
          <c:showBubbleSize val="0"/>
        </c:dLbls>
        <c:marker val="1"/>
        <c:smooth val="0"/>
        <c:axId val="161406336"/>
        <c:axId val="161822592"/>
      </c:lineChart>
      <c:catAx>
        <c:axId val="161406336"/>
        <c:scaling>
          <c:orientation val="minMax"/>
        </c:scaling>
        <c:delete val="0"/>
        <c:axPos val="b"/>
        <c:numFmt formatCode="General" sourceLinked="1"/>
        <c:majorTickMark val="out"/>
        <c:minorTickMark val="none"/>
        <c:tickLblPos val="nextTo"/>
        <c:crossAx val="161822592"/>
        <c:crosses val="autoZero"/>
        <c:auto val="1"/>
        <c:lblAlgn val="ctr"/>
        <c:lblOffset val="100"/>
        <c:noMultiLvlLbl val="0"/>
      </c:catAx>
      <c:valAx>
        <c:axId val="161822592"/>
        <c:scaling>
          <c:orientation val="minMax"/>
        </c:scaling>
        <c:delete val="1"/>
        <c:axPos val="l"/>
        <c:majorGridlines/>
        <c:numFmt formatCode="#,##0" sourceLinked="1"/>
        <c:majorTickMark val="out"/>
        <c:minorTickMark val="none"/>
        <c:tickLblPos val="nextTo"/>
        <c:crossAx val="161406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224479244277671"/>
          <c:y val="2.7321818906201209E-2"/>
          <c:w val="0.87052938042148142"/>
          <c:h val="0.8284624937636168"/>
        </c:manualLayout>
      </c:layout>
      <c:lineChart>
        <c:grouping val="standard"/>
        <c:varyColors val="0"/>
        <c:ser>
          <c:idx val="0"/>
          <c:order val="0"/>
          <c:tx>
            <c:strRef>
              <c:f>Hoja1!$B$1</c:f>
              <c:strCache>
                <c:ptCount val="1"/>
                <c:pt idx="0">
                  <c:v>Homi</c:v>
                </c:pt>
              </c:strCache>
            </c:strRef>
          </c:tx>
          <c:marker>
            <c:symbol val="none"/>
          </c:marker>
          <c:cat>
            <c:strRef>
              <c:f>Hoja1!$A$2:$A$37</c:f>
              <c:strCache>
                <c:ptCount val="3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strCache>
            </c:strRef>
          </c:cat>
          <c:val>
            <c:numRef>
              <c:f>Hoja1!$B$2:$B$37</c:f>
              <c:numCache>
                <c:formatCode>#,##0</c:formatCode>
                <c:ptCount val="36"/>
                <c:pt idx="0">
                  <c:v>1028</c:v>
                </c:pt>
                <c:pt idx="1">
                  <c:v>1160</c:v>
                </c:pt>
                <c:pt idx="2">
                  <c:v>1350</c:v>
                </c:pt>
                <c:pt idx="3">
                  <c:v>1559</c:v>
                </c:pt>
                <c:pt idx="4">
                  <c:v>1881</c:v>
                </c:pt>
                <c:pt idx="5">
                  <c:v>1697</c:v>
                </c:pt>
                <c:pt idx="6">
                  <c:v>1747</c:v>
                </c:pt>
                <c:pt idx="7">
                  <c:v>2043</c:v>
                </c:pt>
                <c:pt idx="8">
                  <c:v>1673</c:v>
                </c:pt>
                <c:pt idx="9">
                  <c:v>1675</c:v>
                </c:pt>
                <c:pt idx="10">
                  <c:v>1501</c:v>
                </c:pt>
                <c:pt idx="11">
                  <c:v>1485</c:v>
                </c:pt>
                <c:pt idx="12">
                  <c:v>1709</c:v>
                </c:pt>
                <c:pt idx="13">
                  <c:v>2513</c:v>
                </c:pt>
                <c:pt idx="14">
                  <c:v>2474</c:v>
                </c:pt>
                <c:pt idx="15">
                  <c:v>2502</c:v>
                </c:pt>
                <c:pt idx="16">
                  <c:v>3366</c:v>
                </c:pt>
                <c:pt idx="17">
                  <c:v>4292</c:v>
                </c:pt>
                <c:pt idx="18">
                  <c:v>4733</c:v>
                </c:pt>
                <c:pt idx="19">
                  <c:v>4481</c:v>
                </c:pt>
                <c:pt idx="20">
                  <c:v>4961</c:v>
                </c:pt>
                <c:pt idx="21">
                  <c:v>4225</c:v>
                </c:pt>
                <c:pt idx="22">
                  <c:v>4550</c:v>
                </c:pt>
                <c:pt idx="23">
                  <c:v>5974</c:v>
                </c:pt>
                <c:pt idx="24">
                  <c:v>8022</c:v>
                </c:pt>
                <c:pt idx="25">
                  <c:v>7960</c:v>
                </c:pt>
                <c:pt idx="26">
                  <c:v>9620</c:v>
                </c:pt>
                <c:pt idx="27">
                  <c:v>11342</c:v>
                </c:pt>
                <c:pt idx="28">
                  <c:v>9719</c:v>
                </c:pt>
                <c:pt idx="29">
                  <c:v>9962</c:v>
                </c:pt>
                <c:pt idx="30">
                  <c:v>12257</c:v>
                </c:pt>
                <c:pt idx="31">
                  <c:v>13156</c:v>
                </c:pt>
                <c:pt idx="32">
                  <c:v>14589</c:v>
                </c:pt>
                <c:pt idx="33">
                  <c:v>16300</c:v>
                </c:pt>
                <c:pt idx="34">
                  <c:v>17600</c:v>
                </c:pt>
                <c:pt idx="35">
                  <c:v>19366</c:v>
                </c:pt>
              </c:numCache>
            </c:numRef>
          </c:val>
          <c:smooth val="0"/>
        </c:ser>
        <c:dLbls>
          <c:showLegendKey val="0"/>
          <c:showVal val="0"/>
          <c:showCatName val="0"/>
          <c:showSerName val="0"/>
          <c:showPercent val="0"/>
          <c:showBubbleSize val="0"/>
        </c:dLbls>
        <c:marker val="1"/>
        <c:smooth val="0"/>
        <c:axId val="162434432"/>
        <c:axId val="162703232"/>
      </c:lineChart>
      <c:catAx>
        <c:axId val="162434432"/>
        <c:scaling>
          <c:orientation val="minMax"/>
        </c:scaling>
        <c:delete val="0"/>
        <c:axPos val="b"/>
        <c:numFmt formatCode="General" sourceLinked="1"/>
        <c:majorTickMark val="out"/>
        <c:minorTickMark val="none"/>
        <c:tickLblPos val="nextTo"/>
        <c:crossAx val="162703232"/>
        <c:crosses val="autoZero"/>
        <c:auto val="1"/>
        <c:lblAlgn val="ctr"/>
        <c:lblOffset val="100"/>
        <c:noMultiLvlLbl val="0"/>
      </c:catAx>
      <c:valAx>
        <c:axId val="162703232"/>
        <c:scaling>
          <c:orientation val="minMax"/>
        </c:scaling>
        <c:delete val="1"/>
        <c:axPos val="l"/>
        <c:majorGridlines/>
        <c:numFmt formatCode="#,##0" sourceLinked="1"/>
        <c:majorTickMark val="out"/>
        <c:minorTickMark val="none"/>
        <c:tickLblPos val="nextTo"/>
        <c:crossAx val="162434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0224479244277671"/>
          <c:y val="2.7321818906201209E-2"/>
          <c:w val="0.87052938042148142"/>
          <c:h val="0.8284624937636168"/>
        </c:manualLayout>
      </c:layout>
      <c:lineChart>
        <c:grouping val="standard"/>
        <c:varyColors val="0"/>
        <c:ser>
          <c:idx val="0"/>
          <c:order val="0"/>
          <c:tx>
            <c:strRef>
              <c:f>Hoja1!$B$1</c:f>
              <c:strCache>
                <c:ptCount val="1"/>
                <c:pt idx="0">
                  <c:v>Homi</c:v>
                </c:pt>
              </c:strCache>
            </c:strRef>
          </c:tx>
          <c:marker>
            <c:symbol val="none"/>
          </c:marker>
          <c:cat>
            <c:strRef>
              <c:f>Hoja1!$A$2:$A$37</c:f>
              <c:strCache>
                <c:ptCount val="36"/>
                <c:pt idx="0">
                  <c:v>1976</c:v>
                </c:pt>
                <c:pt idx="1">
                  <c:v>1977</c:v>
                </c:pt>
                <c:pt idx="2">
                  <c:v>1978</c:v>
                </c:pt>
                <c:pt idx="3">
                  <c:v>1979</c:v>
                </c:pt>
                <c:pt idx="4">
                  <c:v>1980</c:v>
                </c:pt>
                <c:pt idx="5">
                  <c:v>1981</c:v>
                </c:pt>
                <c:pt idx="6">
                  <c:v>1982</c:v>
                </c:pt>
                <c:pt idx="7">
                  <c:v>1983</c:v>
                </c:pt>
                <c:pt idx="8">
                  <c:v>1984</c:v>
                </c:pt>
                <c:pt idx="9">
                  <c:v>1985</c:v>
                </c:pt>
                <c:pt idx="10">
                  <c:v>1986</c:v>
                </c:pt>
                <c:pt idx="11">
                  <c:v>1987</c:v>
                </c:pt>
                <c:pt idx="12">
                  <c:v>1988</c:v>
                </c:pt>
                <c:pt idx="13">
                  <c:v>1989</c:v>
                </c:pt>
                <c:pt idx="14">
                  <c:v>1990</c:v>
                </c:pt>
                <c:pt idx="15">
                  <c:v>1991</c:v>
                </c:pt>
                <c:pt idx="16">
                  <c:v>1992</c:v>
                </c:pt>
                <c:pt idx="17">
                  <c:v>1993</c:v>
                </c:pt>
                <c:pt idx="18">
                  <c:v>1994</c:v>
                </c:pt>
                <c:pt idx="19">
                  <c:v>1995</c:v>
                </c:pt>
                <c:pt idx="20">
                  <c:v>1996</c:v>
                </c:pt>
                <c:pt idx="21">
                  <c:v>1997</c:v>
                </c:pt>
                <c:pt idx="22">
                  <c:v>1998</c:v>
                </c:pt>
                <c:pt idx="23">
                  <c:v>1999</c:v>
                </c:pt>
                <c:pt idx="24">
                  <c:v>2000</c:v>
                </c:pt>
                <c:pt idx="25">
                  <c:v>2001</c:v>
                </c:pt>
                <c:pt idx="26">
                  <c:v>2002</c:v>
                </c:pt>
                <c:pt idx="27">
                  <c:v>2003</c:v>
                </c:pt>
                <c:pt idx="28">
                  <c:v>2004</c:v>
                </c:pt>
                <c:pt idx="29">
                  <c:v>2005</c:v>
                </c:pt>
                <c:pt idx="30">
                  <c:v>2006</c:v>
                </c:pt>
                <c:pt idx="31">
                  <c:v>2007</c:v>
                </c:pt>
                <c:pt idx="32">
                  <c:v>2008</c:v>
                </c:pt>
                <c:pt idx="33">
                  <c:v>2009</c:v>
                </c:pt>
                <c:pt idx="34">
                  <c:v>2010</c:v>
                </c:pt>
                <c:pt idx="35">
                  <c:v>2011</c:v>
                </c:pt>
              </c:strCache>
            </c:strRef>
          </c:cat>
          <c:val>
            <c:numRef>
              <c:f>Hoja1!$B$2:$B$37</c:f>
              <c:numCache>
                <c:formatCode>#,##0</c:formatCode>
                <c:ptCount val="36"/>
                <c:pt idx="0">
                  <c:v>1028</c:v>
                </c:pt>
                <c:pt idx="1">
                  <c:v>1160</c:v>
                </c:pt>
                <c:pt idx="2">
                  <c:v>1350</c:v>
                </c:pt>
                <c:pt idx="3">
                  <c:v>1559</c:v>
                </c:pt>
                <c:pt idx="4">
                  <c:v>1881</c:v>
                </c:pt>
                <c:pt idx="5">
                  <c:v>1697</c:v>
                </c:pt>
                <c:pt idx="6">
                  <c:v>1747</c:v>
                </c:pt>
                <c:pt idx="7">
                  <c:v>2043</c:v>
                </c:pt>
                <c:pt idx="8">
                  <c:v>1673</c:v>
                </c:pt>
                <c:pt idx="9">
                  <c:v>1675</c:v>
                </c:pt>
                <c:pt idx="10">
                  <c:v>1501</c:v>
                </c:pt>
                <c:pt idx="11">
                  <c:v>1485</c:v>
                </c:pt>
                <c:pt idx="12">
                  <c:v>1709</c:v>
                </c:pt>
                <c:pt idx="13">
                  <c:v>2513</c:v>
                </c:pt>
                <c:pt idx="14">
                  <c:v>2474</c:v>
                </c:pt>
                <c:pt idx="15">
                  <c:v>2502</c:v>
                </c:pt>
                <c:pt idx="16">
                  <c:v>3366</c:v>
                </c:pt>
                <c:pt idx="17">
                  <c:v>4292</c:v>
                </c:pt>
                <c:pt idx="18">
                  <c:v>4733</c:v>
                </c:pt>
                <c:pt idx="19">
                  <c:v>4481</c:v>
                </c:pt>
                <c:pt idx="20">
                  <c:v>4961</c:v>
                </c:pt>
                <c:pt idx="21">
                  <c:v>4225</c:v>
                </c:pt>
                <c:pt idx="22">
                  <c:v>4550</c:v>
                </c:pt>
                <c:pt idx="23">
                  <c:v>5974</c:v>
                </c:pt>
                <c:pt idx="24">
                  <c:v>8022</c:v>
                </c:pt>
                <c:pt idx="25">
                  <c:v>7960</c:v>
                </c:pt>
                <c:pt idx="26">
                  <c:v>9620</c:v>
                </c:pt>
                <c:pt idx="27">
                  <c:v>11342</c:v>
                </c:pt>
                <c:pt idx="28">
                  <c:v>9719</c:v>
                </c:pt>
                <c:pt idx="29">
                  <c:v>9962</c:v>
                </c:pt>
                <c:pt idx="30">
                  <c:v>12257</c:v>
                </c:pt>
                <c:pt idx="31">
                  <c:v>13156</c:v>
                </c:pt>
                <c:pt idx="32">
                  <c:v>14589</c:v>
                </c:pt>
                <c:pt idx="33">
                  <c:v>16300</c:v>
                </c:pt>
                <c:pt idx="34">
                  <c:v>17600</c:v>
                </c:pt>
                <c:pt idx="35">
                  <c:v>19366</c:v>
                </c:pt>
              </c:numCache>
            </c:numRef>
          </c:val>
          <c:smooth val="0"/>
        </c:ser>
        <c:dLbls>
          <c:showLegendKey val="0"/>
          <c:showVal val="0"/>
          <c:showCatName val="0"/>
          <c:showSerName val="0"/>
          <c:showPercent val="0"/>
          <c:showBubbleSize val="0"/>
        </c:dLbls>
        <c:marker val="1"/>
        <c:smooth val="0"/>
        <c:axId val="163619968"/>
        <c:axId val="163947264"/>
      </c:lineChart>
      <c:catAx>
        <c:axId val="163619968"/>
        <c:scaling>
          <c:orientation val="minMax"/>
        </c:scaling>
        <c:delete val="0"/>
        <c:axPos val="b"/>
        <c:numFmt formatCode="General" sourceLinked="1"/>
        <c:majorTickMark val="out"/>
        <c:minorTickMark val="none"/>
        <c:tickLblPos val="nextTo"/>
        <c:crossAx val="163947264"/>
        <c:crosses val="autoZero"/>
        <c:auto val="1"/>
        <c:lblAlgn val="ctr"/>
        <c:lblOffset val="100"/>
        <c:noMultiLvlLbl val="0"/>
      </c:catAx>
      <c:valAx>
        <c:axId val="163947264"/>
        <c:scaling>
          <c:orientation val="minMax"/>
        </c:scaling>
        <c:delete val="1"/>
        <c:axPos val="l"/>
        <c:majorGridlines/>
        <c:numFmt formatCode="#,##0" sourceLinked="1"/>
        <c:majorTickMark val="out"/>
        <c:minorTickMark val="none"/>
        <c:tickLblPos val="nextTo"/>
        <c:crossAx val="163619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'VEN hom 1987 2010'!$B$6</c:f>
              <c:strCache>
                <c:ptCount val="1"/>
                <c:pt idx="0">
                  <c:v>Homicide Rate</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Hoja2!#¡REF!</c:f>
              <c:numCache>
                <c:formatCode>General</c:formatCode>
                <c:ptCount val="1"/>
                <c:pt idx="0">
                  <c:v>1</c:v>
                </c:pt>
              </c:numCache>
            </c:numRef>
          </c:val>
          <c:smooth val="0"/>
        </c:ser>
        <c:ser>
          <c:idx val="1"/>
          <c:order val="1"/>
          <c:tx>
            <c:strRef>
              <c:f>'VEN hom 1987 2010'!$C$6:$C$7</c:f>
              <c:strCache>
                <c:ptCount val="1"/>
                <c:pt idx="0">
                  <c:v>Homicide Rate Homicide Rate </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'VEN hom 1987 2010'!$B$8:$B$31</c:f>
              <c:numCache>
                <c:formatCode>General</c:formatCode>
                <c:ptCount val="24"/>
                <c:pt idx="0">
                  <c:v>8</c:v>
                </c:pt>
                <c:pt idx="1">
                  <c:v>9</c:v>
                </c:pt>
                <c:pt idx="2">
                  <c:v>13</c:v>
                </c:pt>
                <c:pt idx="3">
                  <c:v>13</c:v>
                </c:pt>
                <c:pt idx="4">
                  <c:v>13</c:v>
                </c:pt>
                <c:pt idx="5">
                  <c:v>16</c:v>
                </c:pt>
                <c:pt idx="6">
                  <c:v>21</c:v>
                </c:pt>
                <c:pt idx="7">
                  <c:v>22</c:v>
                </c:pt>
                <c:pt idx="8">
                  <c:v>21</c:v>
                </c:pt>
                <c:pt idx="9">
                  <c:v>22</c:v>
                </c:pt>
                <c:pt idx="10">
                  <c:v>19</c:v>
                </c:pt>
                <c:pt idx="11">
                  <c:v>20</c:v>
                </c:pt>
                <c:pt idx="12">
                  <c:v>25</c:v>
                </c:pt>
                <c:pt idx="13">
                  <c:v>33</c:v>
                </c:pt>
                <c:pt idx="14">
                  <c:v>32</c:v>
                </c:pt>
                <c:pt idx="15">
                  <c:v>38</c:v>
                </c:pt>
                <c:pt idx="16">
                  <c:v>44</c:v>
                </c:pt>
                <c:pt idx="17">
                  <c:v>37</c:v>
                </c:pt>
                <c:pt idx="18">
                  <c:v>37</c:v>
                </c:pt>
                <c:pt idx="19">
                  <c:v>45</c:v>
                </c:pt>
                <c:pt idx="20">
                  <c:v>49</c:v>
                </c:pt>
                <c:pt idx="21">
                  <c:v>52</c:v>
                </c:pt>
                <c:pt idx="22">
                  <c:v>49</c:v>
                </c:pt>
                <c:pt idx="23">
                  <c:v>57</c:v>
                </c:pt>
              </c:numCache>
            </c:numRef>
          </c:val>
          <c:smooth val="0"/>
        </c:ser>
        <c:dLbls>
          <c:showLegendKey val="0"/>
          <c:showVal val="0"/>
          <c:showCatName val="0"/>
          <c:showSerName val="0"/>
          <c:showPercent val="0"/>
          <c:showBubbleSize val="0"/>
        </c:dLbls>
        <c:marker val="1"/>
        <c:smooth val="0"/>
        <c:axId val="90544768"/>
        <c:axId val="90576768"/>
      </c:lineChart>
      <c:catAx>
        <c:axId val="90544768"/>
        <c:scaling>
          <c:orientation val="minMax"/>
        </c:scaling>
        <c:delete val="0"/>
        <c:axPos val="b"/>
        <c:numFmt formatCode="General" sourceLinked="1"/>
        <c:majorTickMark val="out"/>
        <c:minorTickMark val="none"/>
        <c:tickLblPos val="nextTo"/>
        <c:crossAx val="90576768"/>
        <c:crosses val="autoZero"/>
        <c:auto val="1"/>
        <c:lblAlgn val="ctr"/>
        <c:lblOffset val="100"/>
        <c:noMultiLvlLbl val="0"/>
      </c:catAx>
      <c:valAx>
        <c:axId val="90576768"/>
        <c:scaling>
          <c:orientation val="minMax"/>
        </c:scaling>
        <c:delete val="0"/>
        <c:axPos val="l"/>
        <c:majorGridlines/>
        <c:numFmt formatCode="General" sourceLinked="1"/>
        <c:majorTickMark val="out"/>
        <c:minorTickMark val="none"/>
        <c:tickLblPos val="nextTo"/>
        <c:crossAx val="90544768"/>
        <c:crosses val="autoZero"/>
        <c:crossBetween val="between"/>
      </c:valAx>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'VEN hom 1987 2010'!$B$6</c:f>
              <c:strCache>
                <c:ptCount val="1"/>
                <c:pt idx="0">
                  <c:v>Homicide Rate</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Hoja2!#¡REF!</c:f>
              <c:numCache>
                <c:formatCode>General</c:formatCode>
                <c:ptCount val="1"/>
                <c:pt idx="0">
                  <c:v>1</c:v>
                </c:pt>
              </c:numCache>
            </c:numRef>
          </c:val>
          <c:smooth val="0"/>
        </c:ser>
        <c:ser>
          <c:idx val="1"/>
          <c:order val="1"/>
          <c:tx>
            <c:strRef>
              <c:f>'VEN hom 1987 2010'!$C$6:$C$7</c:f>
              <c:strCache>
                <c:ptCount val="1"/>
                <c:pt idx="0">
                  <c:v>Homicide Rate Homicide Rate </c:v>
                </c:pt>
              </c:strCache>
            </c:strRef>
          </c:tx>
          <c:marker>
            <c:symbol val="none"/>
          </c:marker>
          <c:cat>
            <c:numRef>
              <c:f>'VEN hom 1987 2010'!$A$8:$A$31</c:f>
              <c:numCache>
                <c:formatCode>General</c:formatCode>
                <c:ptCount val="24"/>
                <c:pt idx="0">
                  <c:v>1987</c:v>
                </c:pt>
                <c:pt idx="1">
                  <c:v>1988</c:v>
                </c:pt>
                <c:pt idx="2">
                  <c:v>1989</c:v>
                </c:pt>
                <c:pt idx="3">
                  <c:v>1990</c:v>
                </c:pt>
                <c:pt idx="4">
                  <c:v>1991</c:v>
                </c:pt>
                <c:pt idx="5">
                  <c:v>1992</c:v>
                </c:pt>
                <c:pt idx="6">
                  <c:v>1993</c:v>
                </c:pt>
                <c:pt idx="7">
                  <c:v>1994</c:v>
                </c:pt>
                <c:pt idx="8">
                  <c:v>1995</c:v>
                </c:pt>
                <c:pt idx="9">
                  <c:v>1996</c:v>
                </c:pt>
                <c:pt idx="10">
                  <c:v>1997</c:v>
                </c:pt>
                <c:pt idx="11">
                  <c:v>1998</c:v>
                </c:pt>
                <c:pt idx="12">
                  <c:v>1999</c:v>
                </c:pt>
                <c:pt idx="13">
                  <c:v>2000</c:v>
                </c:pt>
                <c:pt idx="14">
                  <c:v>2001</c:v>
                </c:pt>
                <c:pt idx="15">
                  <c:v>2002</c:v>
                </c:pt>
                <c:pt idx="16">
                  <c:v>2003</c:v>
                </c:pt>
                <c:pt idx="17">
                  <c:v>2004</c:v>
                </c:pt>
                <c:pt idx="18">
                  <c:v>2005</c:v>
                </c:pt>
                <c:pt idx="19">
                  <c:v>2006</c:v>
                </c:pt>
                <c:pt idx="20">
                  <c:v>2007</c:v>
                </c:pt>
                <c:pt idx="21">
                  <c:v>2008</c:v>
                </c:pt>
                <c:pt idx="22">
                  <c:v>2009</c:v>
                </c:pt>
                <c:pt idx="23">
                  <c:v>2010</c:v>
                </c:pt>
              </c:numCache>
            </c:numRef>
          </c:cat>
          <c:val>
            <c:numRef>
              <c:f>'VEN hom 1987 2010'!$B$8:$B$31</c:f>
              <c:numCache>
                <c:formatCode>General</c:formatCode>
                <c:ptCount val="24"/>
                <c:pt idx="0">
                  <c:v>8</c:v>
                </c:pt>
                <c:pt idx="1">
                  <c:v>9</c:v>
                </c:pt>
                <c:pt idx="2">
                  <c:v>13</c:v>
                </c:pt>
                <c:pt idx="3">
                  <c:v>13</c:v>
                </c:pt>
                <c:pt idx="4">
                  <c:v>13</c:v>
                </c:pt>
                <c:pt idx="5">
                  <c:v>16</c:v>
                </c:pt>
                <c:pt idx="6">
                  <c:v>21</c:v>
                </c:pt>
                <c:pt idx="7">
                  <c:v>22</c:v>
                </c:pt>
                <c:pt idx="8">
                  <c:v>21</c:v>
                </c:pt>
                <c:pt idx="9">
                  <c:v>22</c:v>
                </c:pt>
                <c:pt idx="10">
                  <c:v>19</c:v>
                </c:pt>
                <c:pt idx="11">
                  <c:v>20</c:v>
                </c:pt>
                <c:pt idx="12">
                  <c:v>25</c:v>
                </c:pt>
                <c:pt idx="13">
                  <c:v>33</c:v>
                </c:pt>
                <c:pt idx="14">
                  <c:v>32</c:v>
                </c:pt>
                <c:pt idx="15">
                  <c:v>38</c:v>
                </c:pt>
                <c:pt idx="16">
                  <c:v>44</c:v>
                </c:pt>
                <c:pt idx="17">
                  <c:v>37</c:v>
                </c:pt>
                <c:pt idx="18">
                  <c:v>37</c:v>
                </c:pt>
                <c:pt idx="19">
                  <c:v>45</c:v>
                </c:pt>
                <c:pt idx="20">
                  <c:v>49</c:v>
                </c:pt>
                <c:pt idx="21">
                  <c:v>52</c:v>
                </c:pt>
                <c:pt idx="22">
                  <c:v>49</c:v>
                </c:pt>
                <c:pt idx="23">
                  <c:v>57</c:v>
                </c:pt>
              </c:numCache>
            </c:numRef>
          </c:val>
          <c:smooth val="0"/>
        </c:ser>
        <c:dLbls>
          <c:showLegendKey val="0"/>
          <c:showVal val="0"/>
          <c:showCatName val="0"/>
          <c:showSerName val="0"/>
          <c:showPercent val="0"/>
          <c:showBubbleSize val="0"/>
        </c:dLbls>
        <c:marker val="1"/>
        <c:smooth val="0"/>
        <c:axId val="95777152"/>
        <c:axId val="95814400"/>
      </c:lineChart>
      <c:catAx>
        <c:axId val="95777152"/>
        <c:scaling>
          <c:orientation val="minMax"/>
        </c:scaling>
        <c:delete val="0"/>
        <c:axPos val="b"/>
        <c:numFmt formatCode="General" sourceLinked="1"/>
        <c:majorTickMark val="out"/>
        <c:minorTickMark val="none"/>
        <c:tickLblPos val="nextTo"/>
        <c:crossAx val="95814400"/>
        <c:crosses val="autoZero"/>
        <c:auto val="1"/>
        <c:lblAlgn val="ctr"/>
        <c:lblOffset val="100"/>
        <c:noMultiLvlLbl val="0"/>
      </c:catAx>
      <c:valAx>
        <c:axId val="95814400"/>
        <c:scaling>
          <c:orientation val="minMax"/>
        </c:scaling>
        <c:delete val="0"/>
        <c:axPos val="l"/>
        <c:majorGridlines/>
        <c:numFmt formatCode="General" sourceLinked="1"/>
        <c:majorTickMark val="out"/>
        <c:minorTickMark val="none"/>
        <c:tickLblPos val="nextTo"/>
        <c:crossAx val="95777152"/>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0.92793</cdr:x>
      <cdr:y>0.17058</cdr:y>
    </cdr:from>
    <cdr:to>
      <cdr:x>1</cdr:x>
      <cdr:y>0.24812</cdr:y>
    </cdr:to>
    <cdr:sp macro="" textlink="">
      <cdr:nvSpPr>
        <cdr:cNvPr id="2" name="Rounded Rectangular Callout 1"/>
        <cdr:cNvSpPr/>
      </cdr:nvSpPr>
      <cdr:spPr>
        <a:xfrm xmlns:a="http://schemas.openxmlformats.org/drawingml/2006/main">
          <a:off x="7416824" y="792088"/>
          <a:ext cx="576064" cy="360040"/>
        </a:xfrm>
        <a:prstGeom xmlns:a="http://schemas.openxmlformats.org/drawingml/2006/main" prst="wedgeRoundRectCallout">
          <a:avLst>
            <a:gd name="adj1" fmla="val -78554"/>
            <a:gd name="adj2" fmla="val 65066"/>
            <a:gd name="adj3" fmla="val 16667"/>
          </a:avLst>
        </a:prstGeom>
        <a:solidFill xmlns:a="http://schemas.openxmlformats.org/drawingml/2006/main">
          <a:srgbClr val="FF00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400" b="1" dirty="0" smtClean="0"/>
            <a:t>VEN</a:t>
          </a:r>
          <a:endParaRPr lang="en-US" sz="1400" b="1" dirty="0"/>
        </a:p>
      </cdr:txBody>
    </cdr:sp>
  </cdr:relSizeAnchor>
  <cdr:relSizeAnchor xmlns:cdr="http://schemas.openxmlformats.org/drawingml/2006/chartDrawing">
    <cdr:from>
      <cdr:x>0.91892</cdr:x>
      <cdr:y>0.44971</cdr:y>
    </cdr:from>
    <cdr:to>
      <cdr:x>1</cdr:x>
      <cdr:y>0.54276</cdr:y>
    </cdr:to>
    <cdr:sp macro="" textlink="">
      <cdr:nvSpPr>
        <cdr:cNvPr id="3" name="Rounded Rectangular Callout 2"/>
        <cdr:cNvSpPr/>
      </cdr:nvSpPr>
      <cdr:spPr>
        <a:xfrm xmlns:a="http://schemas.openxmlformats.org/drawingml/2006/main">
          <a:off x="7344816" y="2088232"/>
          <a:ext cx="648072" cy="432048"/>
        </a:xfrm>
        <a:prstGeom xmlns:a="http://schemas.openxmlformats.org/drawingml/2006/main" prst="wedgeRoundRectCallout">
          <a:avLst>
            <a:gd name="adj1" fmla="val -51780"/>
            <a:gd name="adj2" fmla="val 71051"/>
            <a:gd name="adj3" fmla="val 16667"/>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t>COL</a:t>
          </a:r>
          <a:endParaRPr lang="en-US" sz="1600" b="1" dirty="0"/>
        </a:p>
      </cdr:txBody>
    </cdr:sp>
  </cdr:relSizeAnchor>
  <cdr:relSizeAnchor xmlns:cdr="http://schemas.openxmlformats.org/drawingml/2006/chartDrawing">
    <cdr:from>
      <cdr:x>0.93694</cdr:x>
      <cdr:y>0.62029</cdr:y>
    </cdr:from>
    <cdr:to>
      <cdr:x>1</cdr:x>
      <cdr:y>0.69783</cdr:y>
    </cdr:to>
    <cdr:sp macro="" textlink="">
      <cdr:nvSpPr>
        <cdr:cNvPr id="4" name="Rounded Rectangular Callout 3"/>
        <cdr:cNvSpPr/>
      </cdr:nvSpPr>
      <cdr:spPr>
        <a:xfrm xmlns:a="http://schemas.openxmlformats.org/drawingml/2006/main">
          <a:off x="7488832" y="2880320"/>
          <a:ext cx="504056" cy="360040"/>
        </a:xfrm>
        <a:prstGeom xmlns:a="http://schemas.openxmlformats.org/drawingml/2006/main" prst="wedgeRoundRectCallout">
          <a:avLst>
            <a:gd name="adj1" fmla="val -94129"/>
            <a:gd name="adj2" fmla="val 44543"/>
            <a:gd name="adj3" fmla="val 16667"/>
          </a:avLst>
        </a:prstGeom>
        <a:solidFill xmlns:a="http://schemas.openxmlformats.org/drawingml/2006/main">
          <a:srgbClr val="92D05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600" b="1" dirty="0" smtClean="0"/>
            <a:t>BR</a:t>
          </a:r>
          <a:endParaRPr lang="en-US"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0.10811</cdr:x>
      <cdr:y>0.14308</cdr:y>
    </cdr:from>
    <cdr:to>
      <cdr:x>0.44144</cdr:x>
      <cdr:y>0.4058</cdr:y>
    </cdr:to>
    <cdr:sp macro="" textlink="">
      <cdr:nvSpPr>
        <cdr:cNvPr id="2" name="1 Llamada rectangular redondeada"/>
        <cdr:cNvSpPr/>
      </cdr:nvSpPr>
      <cdr:spPr>
        <a:xfrm xmlns:a="http://schemas.openxmlformats.org/drawingml/2006/main">
          <a:off x="857271" y="705273"/>
          <a:ext cx="2643180" cy="1295005"/>
        </a:xfrm>
        <a:prstGeom xmlns:a="http://schemas.openxmlformats.org/drawingml/2006/main" prst="wedgeRoundRectCallout">
          <a:avLst>
            <a:gd name="adj1" fmla="val -40437"/>
            <a:gd name="adj2" fmla="val 171605"/>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s-MX" sz="1600" b="1" dirty="0" smtClean="0"/>
            <a:t>1989 </a:t>
          </a:r>
        </a:p>
        <a:p xmlns:a="http://schemas.openxmlformats.org/drawingml/2006/main">
          <a:pPr algn="ctr"/>
          <a:r>
            <a:rPr lang="es-MX" sz="1800" b="1" dirty="0" err="1" smtClean="0"/>
            <a:t>First</a:t>
          </a:r>
          <a:r>
            <a:rPr lang="es-MX" sz="1800" b="1" dirty="0" smtClean="0"/>
            <a:t> </a:t>
          </a:r>
          <a:r>
            <a:rPr lang="es-MX" sz="1800" b="1" dirty="0" err="1" smtClean="0"/>
            <a:t>increase</a:t>
          </a:r>
          <a:r>
            <a:rPr lang="es-MX" sz="1800" b="1" dirty="0" smtClean="0"/>
            <a:t> </a:t>
          </a:r>
          <a:r>
            <a:rPr lang="es-MX" sz="1800" b="1" dirty="0" err="1" smtClean="0"/>
            <a:t>with</a:t>
          </a:r>
          <a:r>
            <a:rPr lang="es-MX" sz="1800" b="1" dirty="0" smtClean="0"/>
            <a:t> </a:t>
          </a:r>
          <a:r>
            <a:rPr lang="es-MX" sz="1800" b="1" dirty="0" err="1" smtClean="0"/>
            <a:t>the</a:t>
          </a:r>
          <a:r>
            <a:rPr lang="es-MX" sz="1800" b="1" dirty="0" smtClean="0"/>
            <a:t> </a:t>
          </a:r>
          <a:r>
            <a:rPr lang="es-MX" sz="1800" b="1" dirty="0" err="1" smtClean="0"/>
            <a:t>looting</a:t>
          </a:r>
          <a:r>
            <a:rPr lang="es-MX" sz="1800" b="1" dirty="0" smtClean="0"/>
            <a:t> and popular </a:t>
          </a:r>
          <a:r>
            <a:rPr lang="es-MX" sz="1800" b="1" dirty="0" err="1" smtClean="0"/>
            <a:t>revolt</a:t>
          </a:r>
          <a:endParaRPr lang="es-VE"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0.02329</cdr:x>
      <cdr:y>0.15769</cdr:y>
    </cdr:from>
    <cdr:to>
      <cdr:x>0.42285</cdr:x>
      <cdr:y>0.40603</cdr:y>
    </cdr:to>
    <cdr:sp macro="" textlink="">
      <cdr:nvSpPr>
        <cdr:cNvPr id="2" name="1 Llamada rectangular redondeada"/>
        <cdr:cNvSpPr/>
      </cdr:nvSpPr>
      <cdr:spPr>
        <a:xfrm xmlns:a="http://schemas.openxmlformats.org/drawingml/2006/main">
          <a:off x="184674" y="777267"/>
          <a:ext cx="3168351" cy="1224137"/>
        </a:xfrm>
        <a:prstGeom xmlns:a="http://schemas.openxmlformats.org/drawingml/2006/main" prst="wedgeRoundRectCallout">
          <a:avLst>
            <a:gd name="adj1" fmla="val -6629"/>
            <a:gd name="adj2" fmla="val 149425"/>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MX" sz="1600" dirty="0" smtClean="0"/>
            <a:t>1992 </a:t>
          </a:r>
          <a:r>
            <a:rPr lang="es-MX" sz="1600" dirty="0" err="1" smtClean="0"/>
            <a:t>Increase</a:t>
          </a:r>
          <a:r>
            <a:rPr lang="es-MX" sz="1600" dirty="0" smtClean="0"/>
            <a:t> in </a:t>
          </a:r>
          <a:r>
            <a:rPr lang="es-MX" sz="1600" dirty="0" err="1" smtClean="0"/>
            <a:t>homicides</a:t>
          </a:r>
          <a:r>
            <a:rPr lang="es-MX" sz="1600" dirty="0" smtClean="0"/>
            <a:t> </a:t>
          </a:r>
          <a:r>
            <a:rPr lang="es-MX" sz="1600" dirty="0" err="1" smtClean="0"/>
            <a:t>during</a:t>
          </a:r>
          <a:r>
            <a:rPr lang="es-MX" sz="1600" dirty="0" smtClean="0"/>
            <a:t> and </a:t>
          </a:r>
          <a:r>
            <a:rPr lang="es-MX" sz="1600" dirty="0" err="1" smtClean="0"/>
            <a:t>after</a:t>
          </a:r>
          <a:r>
            <a:rPr lang="es-MX" sz="1600" dirty="0" smtClean="0"/>
            <a:t> </a:t>
          </a:r>
          <a:r>
            <a:rPr lang="es-MX" sz="1600" dirty="0" err="1" smtClean="0"/>
            <a:t>the</a:t>
          </a:r>
          <a:r>
            <a:rPr lang="es-MX" sz="1600" dirty="0" smtClean="0"/>
            <a:t> </a:t>
          </a:r>
          <a:r>
            <a:rPr lang="es-MX" sz="1600" dirty="0" err="1" smtClean="0"/>
            <a:t>two</a:t>
          </a:r>
          <a:r>
            <a:rPr lang="es-MX" sz="1600" dirty="0" smtClean="0"/>
            <a:t> </a:t>
          </a:r>
          <a:r>
            <a:rPr lang="es-MX" sz="1600" dirty="0" err="1" smtClean="0"/>
            <a:t>coups</a:t>
          </a:r>
          <a:r>
            <a:rPr lang="es-MX" sz="1600" dirty="0" smtClean="0"/>
            <a:t> </a:t>
          </a:r>
          <a:r>
            <a:rPr lang="es-MX" sz="1600" dirty="0" err="1" smtClean="0"/>
            <a:t>d’</a:t>
          </a:r>
          <a:r>
            <a:rPr lang="es-MX" sz="1600" dirty="0" err="1" smtClean="0">
              <a:latin typeface="Calibri"/>
              <a:cs typeface="Calibri"/>
            </a:rPr>
            <a:t>é</a:t>
          </a:r>
          <a:r>
            <a:rPr lang="es-MX" sz="1600" dirty="0" err="1" smtClean="0"/>
            <a:t>tat</a:t>
          </a:r>
          <a:r>
            <a:rPr lang="es-MX" sz="1600" dirty="0" smtClean="0"/>
            <a:t> in </a:t>
          </a:r>
          <a:r>
            <a:rPr lang="es-MX" sz="1600" dirty="0" err="1" smtClean="0"/>
            <a:t>February</a:t>
          </a:r>
          <a:r>
            <a:rPr lang="es-MX" sz="1600" dirty="0" smtClean="0"/>
            <a:t> and </a:t>
          </a:r>
          <a:r>
            <a:rPr lang="es-MX" sz="1600" dirty="0" err="1" smtClean="0"/>
            <a:t>November</a:t>
          </a:r>
          <a:r>
            <a:rPr lang="es-MX" sz="1600" dirty="0" smtClean="0"/>
            <a:t> of 1992</a:t>
          </a:r>
          <a:endParaRPr lang="es-VE" sz="1600" dirty="0"/>
        </a:p>
      </cdr:txBody>
    </cdr:sp>
  </cdr:relSizeAnchor>
  <cdr:relSizeAnchor xmlns:cdr="http://schemas.openxmlformats.org/drawingml/2006/chartDrawing">
    <cdr:from>
      <cdr:x>0.08567</cdr:x>
      <cdr:y>0.58431</cdr:y>
    </cdr:from>
    <cdr:to>
      <cdr:x>0.36718</cdr:x>
      <cdr:y>0.77422</cdr:y>
    </cdr:to>
    <cdr:sp macro="" textlink="">
      <cdr:nvSpPr>
        <cdr:cNvPr id="3" name="Oval 2"/>
        <cdr:cNvSpPr/>
      </cdr:nvSpPr>
      <cdr:spPr>
        <a:xfrm xmlns:a="http://schemas.openxmlformats.org/drawingml/2006/main" rot="20317000">
          <a:off x="679337" y="2880186"/>
          <a:ext cx="2232248" cy="936104"/>
        </a:xfrm>
        <a:prstGeom xmlns:a="http://schemas.openxmlformats.org/drawingml/2006/main" prst="ellipse">
          <a:avLst/>
        </a:prstGeom>
        <a:noFill xmlns:a="http://schemas.openxmlformats.org/drawingml/2006/main"/>
        <a:ln xmlns:a="http://schemas.openxmlformats.org/drawingml/2006/main" w="114300">
          <a:solidFill>
            <a:srgbClr val="FFFF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0.19583</cdr:x>
      <cdr:y>0.11386</cdr:y>
    </cdr:from>
    <cdr:to>
      <cdr:x>0.5409</cdr:x>
      <cdr:y>0.42064</cdr:y>
    </cdr:to>
    <cdr:sp macro="" textlink="">
      <cdr:nvSpPr>
        <cdr:cNvPr id="2" name="1 Llamada rectangular redondeada"/>
        <cdr:cNvSpPr/>
      </cdr:nvSpPr>
      <cdr:spPr>
        <a:xfrm xmlns:a="http://schemas.openxmlformats.org/drawingml/2006/main">
          <a:off x="1552826" y="561244"/>
          <a:ext cx="2736304" cy="1512168"/>
        </a:xfrm>
        <a:prstGeom xmlns:a="http://schemas.openxmlformats.org/drawingml/2006/main" prst="wedgeRoundRectCallout">
          <a:avLst>
            <a:gd name="adj1" fmla="val 12937"/>
            <a:gd name="adj2" fmla="val 97390"/>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s-MX" sz="1800" dirty="0" smtClean="0"/>
            <a:t>1994 </a:t>
          </a:r>
          <a:r>
            <a:rPr lang="es-MX" sz="1800" dirty="0" err="1" smtClean="0"/>
            <a:t>to</a:t>
          </a:r>
          <a:r>
            <a:rPr lang="es-MX" sz="1800" dirty="0" smtClean="0"/>
            <a:t> 1998:  </a:t>
          </a:r>
          <a:r>
            <a:rPr lang="es-MX" sz="1800" dirty="0" err="1" smtClean="0"/>
            <a:t>Stabilization</a:t>
          </a:r>
          <a:r>
            <a:rPr lang="es-MX" sz="1800" dirty="0" smtClean="0"/>
            <a:t> </a:t>
          </a:r>
          <a:r>
            <a:rPr lang="es-MX" sz="1800" dirty="0" err="1" smtClean="0"/>
            <a:t>linked</a:t>
          </a:r>
          <a:r>
            <a:rPr lang="es-MX" sz="1800" dirty="0" smtClean="0"/>
            <a:t> </a:t>
          </a:r>
          <a:r>
            <a:rPr lang="es-MX" sz="1800" dirty="0" err="1" smtClean="0"/>
            <a:t>to</a:t>
          </a:r>
          <a:r>
            <a:rPr lang="es-MX" sz="1800" dirty="0" smtClean="0"/>
            <a:t> </a:t>
          </a:r>
          <a:r>
            <a:rPr lang="es-MX" sz="1800" dirty="0" err="1" smtClean="0"/>
            <a:t>the</a:t>
          </a:r>
          <a:r>
            <a:rPr lang="es-MX" sz="1800" dirty="0" smtClean="0"/>
            <a:t> </a:t>
          </a:r>
          <a:r>
            <a:rPr lang="es-MX" sz="1800" dirty="0" err="1" smtClean="0"/>
            <a:t>efforts</a:t>
          </a:r>
          <a:r>
            <a:rPr lang="es-MX" sz="1800" dirty="0" smtClean="0"/>
            <a:t> </a:t>
          </a:r>
          <a:r>
            <a:rPr lang="es-MX" sz="1800" dirty="0" err="1" smtClean="0"/>
            <a:t>to</a:t>
          </a:r>
          <a:r>
            <a:rPr lang="es-MX" sz="1800" dirty="0" smtClean="0"/>
            <a:t> </a:t>
          </a:r>
          <a:r>
            <a:rPr lang="es-MX" sz="1800" dirty="0" err="1" smtClean="0"/>
            <a:t>pacify</a:t>
          </a:r>
          <a:r>
            <a:rPr lang="es-MX" sz="1800" dirty="0" smtClean="0"/>
            <a:t> </a:t>
          </a:r>
          <a:r>
            <a:rPr lang="es-MX" sz="1800" dirty="0" err="1" smtClean="0"/>
            <a:t>the</a:t>
          </a:r>
          <a:r>
            <a:rPr lang="es-MX" sz="1800" dirty="0" smtClean="0"/>
            <a:t> country and </a:t>
          </a:r>
          <a:r>
            <a:rPr lang="es-MX" sz="1800" dirty="0" err="1" smtClean="0"/>
            <a:t>reinforce</a:t>
          </a:r>
          <a:r>
            <a:rPr lang="es-MX" sz="1800" dirty="0" smtClean="0"/>
            <a:t> </a:t>
          </a:r>
          <a:r>
            <a:rPr lang="es-MX" sz="1800" dirty="0" err="1" smtClean="0"/>
            <a:t>institutionality</a:t>
          </a:r>
          <a:r>
            <a:rPr lang="es-MX" sz="2000" dirty="0" smtClean="0"/>
            <a:t>.</a:t>
          </a:r>
          <a:endParaRPr lang="es-VE" sz="2000" dirty="0"/>
        </a:p>
      </cdr:txBody>
    </cdr:sp>
  </cdr:relSizeAnchor>
  <cdr:relSizeAnchor xmlns:cdr="http://schemas.openxmlformats.org/drawingml/2006/chartDrawing">
    <cdr:from>
      <cdr:x>0.3048</cdr:x>
      <cdr:y>0.68359</cdr:y>
    </cdr:from>
    <cdr:to>
      <cdr:x>0.53182</cdr:x>
      <cdr:y>0.91316</cdr:y>
    </cdr:to>
    <cdr:sp macro="" textlink="">
      <cdr:nvSpPr>
        <cdr:cNvPr id="3" name="2 Flecha izquierda y derecha"/>
        <cdr:cNvSpPr/>
      </cdr:nvSpPr>
      <cdr:spPr>
        <a:xfrm xmlns:a="http://schemas.openxmlformats.org/drawingml/2006/main">
          <a:off x="2416922" y="3369556"/>
          <a:ext cx="1800200" cy="1131604"/>
        </a:xfrm>
        <a:prstGeom xmlns:a="http://schemas.openxmlformats.org/drawingml/2006/main" prst="lef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ctr"/>
          <a:r>
            <a:rPr lang="es-MX" sz="1600" b="1" dirty="0" err="1" smtClean="0">
              <a:solidFill>
                <a:schemeClr val="bg1"/>
              </a:solidFill>
            </a:rPr>
            <a:t>Institutional</a:t>
          </a:r>
          <a:r>
            <a:rPr lang="es-MX" sz="1600" b="1" dirty="0" smtClean="0">
              <a:solidFill>
                <a:schemeClr val="bg1"/>
              </a:solidFill>
            </a:rPr>
            <a:t> </a:t>
          </a:r>
          <a:r>
            <a:rPr lang="es-MX" sz="1600" b="1" dirty="0" err="1" smtClean="0">
              <a:solidFill>
                <a:schemeClr val="bg1"/>
              </a:solidFill>
            </a:rPr>
            <a:t>Stability</a:t>
          </a:r>
          <a:endParaRPr lang="es-VE" sz="1600" b="1" dirty="0">
            <a:solidFill>
              <a:schemeClr val="bg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0.12847</cdr:y>
    </cdr:from>
    <cdr:to>
      <cdr:x>0.54955</cdr:x>
      <cdr:y>0.39142</cdr:y>
    </cdr:to>
    <cdr:sp macro="" textlink="">
      <cdr:nvSpPr>
        <cdr:cNvPr id="2" name="1 Llamada rectangular redondeada"/>
        <cdr:cNvSpPr/>
      </cdr:nvSpPr>
      <cdr:spPr>
        <a:xfrm xmlns:a="http://schemas.openxmlformats.org/drawingml/2006/main">
          <a:off x="-642910" y="633252"/>
          <a:ext cx="4357722" cy="1296145"/>
        </a:xfrm>
        <a:prstGeom xmlns:a="http://schemas.openxmlformats.org/drawingml/2006/main" prst="wedgeRoundRectCallout">
          <a:avLst>
            <a:gd name="adj1" fmla="val 68894"/>
            <a:gd name="adj2" fmla="val 23031"/>
            <a:gd name="adj3" fmla="val 16667"/>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MX" sz="2000" dirty="0" err="1" smtClean="0"/>
            <a:t>Since</a:t>
          </a:r>
          <a:r>
            <a:rPr lang="es-MX" sz="2000" dirty="0" smtClean="0"/>
            <a:t> 1999: </a:t>
          </a:r>
          <a:r>
            <a:rPr lang="es-MX" sz="2000" dirty="0" err="1" smtClean="0"/>
            <a:t>increase</a:t>
          </a:r>
          <a:r>
            <a:rPr lang="es-MX" sz="2000" dirty="0" smtClean="0"/>
            <a:t> in </a:t>
          </a:r>
          <a:r>
            <a:rPr lang="es-MX" sz="2000" dirty="0" err="1" smtClean="0"/>
            <a:t>homicides</a:t>
          </a:r>
          <a:r>
            <a:rPr lang="es-MX" sz="2000" dirty="0" smtClean="0"/>
            <a:t> as a </a:t>
          </a:r>
          <a:r>
            <a:rPr lang="es-MX" sz="2000" dirty="0" err="1" smtClean="0"/>
            <a:t>result</a:t>
          </a:r>
          <a:r>
            <a:rPr lang="es-MX" sz="2000" dirty="0" smtClean="0"/>
            <a:t> of </a:t>
          </a:r>
          <a:r>
            <a:rPr lang="es-MX" sz="2000" dirty="0" err="1" smtClean="0"/>
            <a:t>the</a:t>
          </a:r>
          <a:r>
            <a:rPr lang="es-MX" sz="2000" dirty="0" smtClean="0"/>
            <a:t> </a:t>
          </a:r>
          <a:r>
            <a:rPr lang="es-MX" sz="2000" dirty="0" err="1" smtClean="0"/>
            <a:t>institutional</a:t>
          </a:r>
          <a:r>
            <a:rPr lang="es-MX" sz="2000" dirty="0" smtClean="0"/>
            <a:t> </a:t>
          </a:r>
          <a:r>
            <a:rPr lang="es-MX" sz="2000" dirty="0" err="1" smtClean="0"/>
            <a:t>destruction</a:t>
          </a:r>
          <a:r>
            <a:rPr lang="es-MX" sz="2000" dirty="0" smtClean="0"/>
            <a:t> and </a:t>
          </a:r>
          <a:r>
            <a:rPr lang="es-MX" sz="2000" dirty="0" err="1" smtClean="0"/>
            <a:t>political</a:t>
          </a:r>
          <a:r>
            <a:rPr lang="es-MX" sz="2000" dirty="0" smtClean="0"/>
            <a:t> </a:t>
          </a:r>
          <a:r>
            <a:rPr lang="es-MX" sz="2000" dirty="0" err="1" smtClean="0"/>
            <a:t>division</a:t>
          </a:r>
          <a:r>
            <a:rPr lang="es-MX" sz="2000" dirty="0" smtClean="0"/>
            <a:t> in </a:t>
          </a:r>
          <a:r>
            <a:rPr lang="es-MX" sz="2000" dirty="0" err="1" smtClean="0"/>
            <a:t>the</a:t>
          </a:r>
          <a:r>
            <a:rPr lang="es-MX" sz="2000" dirty="0" smtClean="0"/>
            <a:t> country</a:t>
          </a:r>
          <a:endParaRPr lang="es-VE" sz="2000" dirty="0"/>
        </a:p>
      </cdr:txBody>
    </cdr:sp>
  </cdr:relSizeAnchor>
  <cdr:relSizeAnchor xmlns:cdr="http://schemas.openxmlformats.org/drawingml/2006/chartDrawing">
    <cdr:from>
      <cdr:x>0.58559</cdr:x>
      <cdr:y>0.63768</cdr:y>
    </cdr:from>
    <cdr:to>
      <cdr:x>0.98198</cdr:x>
      <cdr:y>0.85507</cdr:y>
    </cdr:to>
    <cdr:sp macro="" textlink="">
      <cdr:nvSpPr>
        <cdr:cNvPr id="3" name="2 Flecha izquierda y derecha"/>
        <cdr:cNvSpPr/>
      </cdr:nvSpPr>
      <cdr:spPr>
        <a:xfrm xmlns:a="http://schemas.openxmlformats.org/drawingml/2006/main">
          <a:off x="4643470" y="3143272"/>
          <a:ext cx="3143272" cy="1071570"/>
        </a:xfrm>
        <a:prstGeom xmlns:a="http://schemas.openxmlformats.org/drawingml/2006/main" prst="leftRightArrow">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r>
            <a:rPr lang="es-MX" sz="1800" b="1" dirty="0" err="1" smtClean="0">
              <a:solidFill>
                <a:schemeClr val="bg1"/>
              </a:solidFill>
            </a:rPr>
            <a:t>Institutional</a:t>
          </a:r>
          <a:r>
            <a:rPr lang="es-MX" sz="1800" b="1" dirty="0" smtClean="0">
              <a:solidFill>
                <a:schemeClr val="bg1"/>
              </a:solidFill>
            </a:rPr>
            <a:t> </a:t>
          </a:r>
          <a:r>
            <a:rPr lang="es-MX" sz="1800" b="1" dirty="0" err="1" smtClean="0">
              <a:solidFill>
                <a:schemeClr val="bg1"/>
              </a:solidFill>
            </a:rPr>
            <a:t>Destruction</a:t>
          </a:r>
          <a:endParaRPr lang="es-VE" sz="1800" b="1" dirty="0">
            <a:solidFill>
              <a:schemeClr val="bg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0.10069</cdr:x>
      <cdr:y>0.21087</cdr:y>
    </cdr:from>
    <cdr:to>
      <cdr:x>0.34375</cdr:x>
      <cdr:y>0.21087</cdr:y>
    </cdr:to>
    <cdr:sp macro="" textlink="">
      <cdr:nvSpPr>
        <cdr:cNvPr id="4" name="3 Conector recto"/>
        <cdr:cNvSpPr/>
      </cdr:nvSpPr>
      <cdr:spPr>
        <a:xfrm xmlns:a="http://schemas.openxmlformats.org/drawingml/2006/main" rot="10800000">
          <a:off x="828651" y="973133"/>
          <a:ext cx="2000265" cy="0"/>
        </a:xfrm>
        <a:prstGeom xmlns:a="http://schemas.openxmlformats.org/drawingml/2006/main" prst="line">
          <a:avLst/>
        </a:prstGeom>
        <a:ln xmlns:a="http://schemas.openxmlformats.org/drawingml/2006/main">
          <a:solidFill>
            <a:srgbClr val="FFFF00"/>
          </a:solidFill>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s-VE"/>
        </a:p>
      </cdr:txBody>
    </cdr:sp>
  </cdr:relSizeAnchor>
  <cdr:relSizeAnchor xmlns:cdr="http://schemas.openxmlformats.org/drawingml/2006/chartDrawing">
    <cdr:from>
      <cdr:x>0.5</cdr:x>
      <cdr:y>0.05301</cdr:y>
    </cdr:from>
    <cdr:to>
      <cdr:x>0.86749</cdr:x>
      <cdr:y>0.27146</cdr:y>
    </cdr:to>
    <cdr:sp macro="" textlink="">
      <cdr:nvSpPr>
        <cdr:cNvPr id="2" name="Rectangle 1"/>
        <cdr:cNvSpPr/>
      </cdr:nvSpPr>
      <cdr:spPr>
        <a:xfrm xmlns:a="http://schemas.openxmlformats.org/drawingml/2006/main">
          <a:off x="4114800" y="244624"/>
          <a:ext cx="3024336" cy="1008112"/>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ctr"/>
          <a:r>
            <a:rPr lang="en-US" sz="1800" b="1" dirty="0" smtClean="0">
              <a:solidFill>
                <a:schemeClr val="bg1"/>
              </a:solidFill>
              <a:effectLst/>
            </a:rPr>
            <a:t>According to you, insecurity has increased, decreased or the same?</a:t>
          </a:r>
          <a:endParaRPr lang="en-US" sz="1800" b="1"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5413" y="0"/>
            <a:ext cx="3009900" cy="460375"/>
          </a:xfrm>
          <a:prstGeom prst="rect">
            <a:avLst/>
          </a:prstGeom>
        </p:spPr>
        <p:txBody>
          <a:bodyPr vert="horz" lIns="91440" tIns="45720" rIns="91440" bIns="45720" rtlCol="0"/>
          <a:lstStyle>
            <a:lvl1pPr algn="r">
              <a:defRPr sz="1200"/>
            </a:lvl1pPr>
          </a:lstStyle>
          <a:p>
            <a:fld id="{4C489335-90D6-446F-9965-EA89D9DD9E24}" type="datetimeFigureOut">
              <a:rPr lang="en-US" smtClean="0"/>
              <a:t>5/30/2012</a:t>
            </a:fld>
            <a:endParaRPr lang="en-US"/>
          </a:p>
        </p:txBody>
      </p:sp>
      <p:sp>
        <p:nvSpPr>
          <p:cNvPr id="4" name="Footer Placeholder 3"/>
          <p:cNvSpPr>
            <a:spLocks noGrp="1"/>
          </p:cNvSpPr>
          <p:nvPr>
            <p:ph type="ftr" sz="quarter" idx="2"/>
          </p:nvPr>
        </p:nvSpPr>
        <p:spPr>
          <a:xfrm>
            <a:off x="0" y="8758238"/>
            <a:ext cx="3009900"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5413" y="8758238"/>
            <a:ext cx="3009900" cy="460375"/>
          </a:xfrm>
          <a:prstGeom prst="rect">
            <a:avLst/>
          </a:prstGeom>
        </p:spPr>
        <p:txBody>
          <a:bodyPr vert="horz" lIns="91440" tIns="45720" rIns="91440" bIns="45720" rtlCol="0" anchor="b"/>
          <a:lstStyle>
            <a:lvl1pPr algn="r">
              <a:defRPr sz="1200"/>
            </a:lvl1pPr>
          </a:lstStyle>
          <a:p>
            <a:fld id="{69B0EC81-B7E4-4D64-860A-EB0DB5D8B3D4}" type="slidenum">
              <a:rPr lang="en-US" smtClean="0"/>
              <a:t>‹#›</a:t>
            </a:fld>
            <a:endParaRPr lang="en-US"/>
          </a:p>
        </p:txBody>
      </p:sp>
    </p:spTree>
    <p:extLst>
      <p:ext uri="{BB962C8B-B14F-4D97-AF65-F5344CB8AC3E}">
        <p14:creationId xmlns:p14="http://schemas.microsoft.com/office/powerpoint/2010/main" val="32238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10323" cy="461010"/>
          </a:xfrm>
          <a:prstGeom prst="rect">
            <a:avLst/>
          </a:prstGeom>
        </p:spPr>
        <p:txBody>
          <a:bodyPr vert="horz" lIns="92382" tIns="46191" rIns="92382" bIns="46191" rtlCol="0"/>
          <a:lstStyle>
            <a:lvl1pPr algn="l">
              <a:defRPr sz="1200"/>
            </a:lvl1pPr>
          </a:lstStyle>
          <a:p>
            <a:endParaRPr lang="es-VE"/>
          </a:p>
        </p:txBody>
      </p:sp>
      <p:sp>
        <p:nvSpPr>
          <p:cNvPr id="3" name="2 Marcador de fecha"/>
          <p:cNvSpPr>
            <a:spLocks noGrp="1"/>
          </p:cNvSpPr>
          <p:nvPr>
            <p:ph type="dt" idx="1"/>
          </p:nvPr>
        </p:nvSpPr>
        <p:spPr>
          <a:xfrm>
            <a:off x="3934969" y="0"/>
            <a:ext cx="3010323" cy="461010"/>
          </a:xfrm>
          <a:prstGeom prst="rect">
            <a:avLst/>
          </a:prstGeom>
        </p:spPr>
        <p:txBody>
          <a:bodyPr vert="horz" lIns="92382" tIns="46191" rIns="92382" bIns="46191" rtlCol="0"/>
          <a:lstStyle>
            <a:lvl1pPr algn="r">
              <a:defRPr sz="1200"/>
            </a:lvl1pPr>
          </a:lstStyle>
          <a:p>
            <a:fld id="{9011FD50-57B5-4849-A2E7-F6FE6565602D}" type="datetimeFigureOut">
              <a:rPr lang="es-VE" smtClean="0"/>
              <a:t>30/05/2012</a:t>
            </a:fld>
            <a:endParaRPr lang="es-VE"/>
          </a:p>
        </p:txBody>
      </p:sp>
      <p:sp>
        <p:nvSpPr>
          <p:cNvPr id="4" name="3 Marcador de imagen de diapositiva"/>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82" tIns="46191" rIns="92382" bIns="46191" rtlCol="0" anchor="ctr"/>
          <a:lstStyle/>
          <a:p>
            <a:endParaRPr lang="es-VE"/>
          </a:p>
        </p:txBody>
      </p:sp>
      <p:sp>
        <p:nvSpPr>
          <p:cNvPr id="5" name="4 Marcador de notas"/>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934969" y="8757590"/>
            <a:ext cx="3010323" cy="461010"/>
          </a:xfrm>
          <a:prstGeom prst="rect">
            <a:avLst/>
          </a:prstGeom>
        </p:spPr>
        <p:txBody>
          <a:bodyPr vert="horz" lIns="92382" tIns="46191" rIns="92382" bIns="46191" rtlCol="0" anchor="b"/>
          <a:lstStyle>
            <a:lvl1pPr algn="r">
              <a:defRPr sz="1200"/>
            </a:lvl1pPr>
          </a:lstStyle>
          <a:p>
            <a:fld id="{3B7CA521-01CA-42D0-A0F8-29017EB21B75}" type="slidenum">
              <a:rPr lang="es-VE" smtClean="0"/>
              <a:t>‹#›</a:t>
            </a:fld>
            <a:endParaRPr lang="es-VE"/>
          </a:p>
        </p:txBody>
      </p:sp>
    </p:spTree>
    <p:extLst>
      <p:ext uri="{BB962C8B-B14F-4D97-AF65-F5344CB8AC3E}">
        <p14:creationId xmlns:p14="http://schemas.microsoft.com/office/powerpoint/2010/main" val="1940479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60C88-759A-4370-AA59-2112FC623FF1}" type="slidenum">
              <a:rPr lang="en-US" smtClean="0"/>
              <a:pPr/>
              <a:t>39</a:t>
            </a:fld>
            <a:endParaRPr lang="en-US"/>
          </a:p>
        </p:txBody>
      </p:sp>
    </p:spTree>
    <p:extLst>
      <p:ext uri="{BB962C8B-B14F-4D97-AF65-F5344CB8AC3E}">
        <p14:creationId xmlns:p14="http://schemas.microsoft.com/office/powerpoint/2010/main" val="420996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V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VE"/>
          </a:p>
        </p:txBody>
      </p:sp>
      <p:sp>
        <p:nvSpPr>
          <p:cNvPr id="4" name="3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V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6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VE"/>
          </a:p>
        </p:txBody>
      </p:sp>
      <p:sp>
        <p:nvSpPr>
          <p:cNvPr id="3" name="2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V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V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912FA11-950D-4DB3-9A00-8AA0A5DF8528}" type="datetimeFigureOut">
              <a:rPr lang="es-VE" smtClean="0"/>
              <a:t>30/05/2012</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0A13C822-C508-4FC6-A206-C1C1EDDE90CE}" type="slidenum">
              <a:rPr lang="es-VE" smtClean="0"/>
              <a:t>‹#›</a:t>
            </a:fld>
            <a:endParaRPr lang="es-V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2FA11-950D-4DB3-9A00-8AA0A5DF8528}" type="datetimeFigureOut">
              <a:rPr lang="es-VE" smtClean="0"/>
              <a:t>30/05/2012</a:t>
            </a:fld>
            <a:endParaRPr lang="es-V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13C822-C508-4FC6-A206-C1C1EDDE90CE}" type="slidenum">
              <a:rPr lang="es-VE" smtClean="0"/>
              <a:t>‹#›</a:t>
            </a:fld>
            <a:endParaRPr lang="es-V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700809"/>
            <a:ext cx="7772400" cy="1899642"/>
          </a:xfrm>
        </p:spPr>
        <p:txBody>
          <a:bodyPr/>
          <a:lstStyle/>
          <a:p>
            <a:r>
              <a:rPr lang="es-VE" b="1" dirty="0" err="1" smtClean="0"/>
              <a:t>Citizen</a:t>
            </a:r>
            <a:r>
              <a:rPr lang="es-VE" b="1" dirty="0" smtClean="0"/>
              <a:t> </a:t>
            </a:r>
            <a:r>
              <a:rPr lang="es-VE" b="1" dirty="0" err="1" smtClean="0"/>
              <a:t>Insecurity</a:t>
            </a:r>
            <a:r>
              <a:rPr lang="es-VE" b="1" dirty="0" smtClean="0"/>
              <a:t> in Venezuela:</a:t>
            </a:r>
            <a:br>
              <a:rPr lang="es-VE" b="1" dirty="0" smtClean="0"/>
            </a:br>
            <a:r>
              <a:rPr lang="es-VE" b="1" dirty="0" err="1" smtClean="0"/>
              <a:t>Poverty</a:t>
            </a:r>
            <a:r>
              <a:rPr lang="es-VE" b="1" dirty="0" smtClean="0"/>
              <a:t> </a:t>
            </a:r>
            <a:r>
              <a:rPr lang="es-VE" b="1" dirty="0" err="1" smtClean="0"/>
              <a:t>or</a:t>
            </a:r>
            <a:r>
              <a:rPr lang="es-VE" b="1" dirty="0" smtClean="0"/>
              <a:t> </a:t>
            </a:r>
            <a:r>
              <a:rPr lang="es-VE" b="1" dirty="0" err="1" smtClean="0"/>
              <a:t>Institutions</a:t>
            </a:r>
            <a:r>
              <a:rPr lang="es-VE" b="1" dirty="0" smtClean="0"/>
              <a:t>?</a:t>
            </a:r>
            <a:endParaRPr lang="es-VE" b="1" dirty="0"/>
          </a:p>
        </p:txBody>
      </p:sp>
      <p:sp>
        <p:nvSpPr>
          <p:cNvPr id="3" name="2 Subtítulo"/>
          <p:cNvSpPr>
            <a:spLocks noGrp="1"/>
          </p:cNvSpPr>
          <p:nvPr>
            <p:ph type="subTitle" idx="1"/>
          </p:nvPr>
        </p:nvSpPr>
        <p:spPr>
          <a:xfrm>
            <a:off x="899592" y="4005064"/>
            <a:ext cx="7272808" cy="1752600"/>
          </a:xfrm>
        </p:spPr>
        <p:txBody>
          <a:bodyPr/>
          <a:lstStyle/>
          <a:p>
            <a:r>
              <a:rPr lang="es-VE" b="1" dirty="0" smtClean="0">
                <a:solidFill>
                  <a:schemeClr val="tx1"/>
                </a:solidFill>
              </a:rPr>
              <a:t>Roberto Brice</a:t>
            </a:r>
            <a:r>
              <a:rPr lang="es-ES" b="1" dirty="0" err="1" smtClean="0">
                <a:solidFill>
                  <a:schemeClr val="tx1"/>
                </a:solidFill>
              </a:rPr>
              <a:t>ño</a:t>
            </a:r>
            <a:r>
              <a:rPr lang="es-ES" b="1" dirty="0" smtClean="0">
                <a:solidFill>
                  <a:schemeClr val="tx1"/>
                </a:solidFill>
              </a:rPr>
              <a:t>-Leó</a:t>
            </a:r>
            <a:r>
              <a:rPr lang="es-ES" dirty="0" smtClean="0">
                <a:solidFill>
                  <a:schemeClr val="tx1"/>
                </a:solidFill>
              </a:rPr>
              <a:t>n</a:t>
            </a:r>
          </a:p>
          <a:p>
            <a:r>
              <a:rPr lang="es-ES" sz="2400" dirty="0" smtClean="0">
                <a:solidFill>
                  <a:schemeClr val="tx1"/>
                </a:solidFill>
              </a:rPr>
              <a:t>Woodrow Wilson International Center </a:t>
            </a:r>
            <a:r>
              <a:rPr lang="es-ES" sz="2400" dirty="0" err="1" smtClean="0">
                <a:solidFill>
                  <a:schemeClr val="tx1"/>
                </a:solidFill>
              </a:rPr>
              <a:t>for</a:t>
            </a:r>
            <a:r>
              <a:rPr lang="es-ES" sz="2400" dirty="0" smtClean="0">
                <a:solidFill>
                  <a:schemeClr val="tx1"/>
                </a:solidFill>
              </a:rPr>
              <a:t> </a:t>
            </a:r>
            <a:r>
              <a:rPr lang="es-ES" sz="2400" dirty="0" err="1" smtClean="0">
                <a:solidFill>
                  <a:schemeClr val="tx1"/>
                </a:solidFill>
              </a:rPr>
              <a:t>Scholars</a:t>
            </a:r>
            <a:endParaRPr lang="es-ES" sz="2400" dirty="0" smtClean="0">
              <a:solidFill>
                <a:schemeClr val="tx1"/>
              </a:solidFill>
            </a:endParaRPr>
          </a:p>
          <a:p>
            <a:r>
              <a:rPr lang="es-ES" sz="2400" dirty="0" smtClean="0">
                <a:solidFill>
                  <a:schemeClr val="tx1"/>
                </a:solidFill>
              </a:rPr>
              <a:t>Universidad Central de Venezuela</a:t>
            </a:r>
            <a:endParaRPr lang="es-VE" sz="24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56792"/>
            <a:ext cx="8229600" cy="1143000"/>
          </a:xfrm>
        </p:spPr>
        <p:txBody>
          <a:bodyPr>
            <a:normAutofit fontScale="90000"/>
          </a:bodyPr>
          <a:lstStyle/>
          <a:p>
            <a:r>
              <a:rPr lang="en-US" dirty="0" smtClean="0"/>
              <a:t/>
            </a:r>
            <a:br>
              <a:rPr lang="en-US" dirty="0" smtClean="0"/>
            </a:br>
            <a:r>
              <a:rPr lang="en-US" dirty="0" smtClean="0"/>
              <a:t>2</a:t>
            </a:r>
            <a:br>
              <a:rPr lang="en-US" dirty="0" smtClean="0"/>
            </a:br>
            <a:r>
              <a:rPr lang="en-US" dirty="0" smtClean="0"/>
              <a:t>What </a:t>
            </a:r>
            <a:r>
              <a:rPr lang="en-US" dirty="0"/>
              <a:t>happened in Venezuela?</a:t>
            </a:r>
          </a:p>
        </p:txBody>
      </p:sp>
    </p:spTree>
    <p:extLst>
      <p:ext uri="{BB962C8B-B14F-4D97-AF65-F5344CB8AC3E}">
        <p14:creationId xmlns:p14="http://schemas.microsoft.com/office/powerpoint/2010/main" val="34525310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Violence and Institutions </a:t>
            </a:r>
            <a:br>
              <a:rPr lang="en-US" dirty="0" smtClean="0"/>
            </a:br>
            <a:r>
              <a:rPr lang="en-US" dirty="0" smtClean="0"/>
              <a:t>in Venezuela</a:t>
            </a:r>
            <a:endParaRPr lang="en-US" dirty="0"/>
          </a:p>
        </p:txBody>
      </p:sp>
      <p:sp>
        <p:nvSpPr>
          <p:cNvPr id="4" name="Content Placeholder 3"/>
          <p:cNvSpPr>
            <a:spLocks noGrp="1"/>
          </p:cNvSpPr>
          <p:nvPr>
            <p:ph idx="1"/>
          </p:nvPr>
        </p:nvSpPr>
        <p:spPr>
          <a:xfrm>
            <a:off x="467544" y="2204864"/>
            <a:ext cx="8229600" cy="4525963"/>
          </a:xfrm>
        </p:spPr>
        <p:txBody>
          <a:bodyPr/>
          <a:lstStyle/>
          <a:p>
            <a:r>
              <a:rPr lang="en-US" sz="2800" dirty="0"/>
              <a:t>In Venezuela, the explanation lies in the political changes the country. On changes in the rules of social and political </a:t>
            </a:r>
            <a:r>
              <a:rPr lang="en-US" sz="2800" dirty="0" smtClean="0"/>
              <a:t>life</a:t>
            </a:r>
            <a:r>
              <a:rPr lang="en-US" sz="2800" dirty="0"/>
              <a:t>.</a:t>
            </a:r>
            <a:endParaRPr lang="en-US" sz="2800" dirty="0" smtClean="0"/>
          </a:p>
          <a:p>
            <a:r>
              <a:rPr lang="en-US" sz="2800" dirty="0" smtClean="0"/>
              <a:t>There </a:t>
            </a:r>
            <a:r>
              <a:rPr lang="en-US" sz="2800" dirty="0"/>
              <a:t>are three different phases in the </a:t>
            </a:r>
            <a:r>
              <a:rPr lang="en-US" sz="2800" dirty="0" smtClean="0"/>
              <a:t>institutional and security </a:t>
            </a:r>
            <a:r>
              <a:rPr lang="en-US" sz="2800" dirty="0"/>
              <a:t>situation in </a:t>
            </a:r>
            <a:r>
              <a:rPr lang="en-US" sz="2800" dirty="0" smtClean="0"/>
              <a:t>Venezuela: its </a:t>
            </a:r>
            <a:r>
              <a:rPr lang="en-US" sz="2800" dirty="0"/>
              <a:t>crises, recovery and destruction.</a:t>
            </a:r>
            <a:r>
              <a:rPr lang="en-US" dirty="0"/>
              <a:t/>
            </a:r>
            <a:br>
              <a:rPr lang="en-US" dirty="0"/>
            </a:br>
            <a:endParaRPr lang="en-US" dirty="0"/>
          </a:p>
        </p:txBody>
      </p:sp>
    </p:spTree>
    <p:extLst>
      <p:ext uri="{BB962C8B-B14F-4D97-AF65-F5344CB8AC3E}">
        <p14:creationId xmlns:p14="http://schemas.microsoft.com/office/powerpoint/2010/main" val="64371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88640"/>
            <a:ext cx="8229600" cy="1143000"/>
          </a:xfrm>
        </p:spPr>
        <p:txBody>
          <a:bodyPr>
            <a:noAutofit/>
          </a:bodyPr>
          <a:lstStyle/>
          <a:p>
            <a:r>
              <a:rPr lang="en-US" sz="3200" b="1" dirty="0"/>
              <a:t>In phase 1, after years of stability, an institutional crisis </a:t>
            </a:r>
            <a:r>
              <a:rPr lang="en-US" sz="3200" b="1" dirty="0" smtClean="0"/>
              <a:t>begins</a:t>
            </a:r>
            <a:endParaRPr lang="es-VE"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471735052"/>
              </p:ext>
            </p:extLst>
          </p:nvPr>
        </p:nvGraphicFramePr>
        <p:xfrm>
          <a:off x="179512" y="1268760"/>
          <a:ext cx="8678768" cy="521210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285852" y="6572272"/>
            <a:ext cx="6929486"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Source</a:t>
            </a:r>
            <a:r>
              <a:rPr lang="es-MX" dirty="0" smtClean="0"/>
              <a:t>: </a:t>
            </a:r>
            <a:r>
              <a:rPr lang="es-MX" dirty="0" smtClean="0"/>
              <a:t>Observatorio Venezolano de Violencia sobre datos oficiales</a:t>
            </a:r>
            <a:endParaRPr lang="es-VE" dirty="0"/>
          </a:p>
        </p:txBody>
      </p:sp>
      <p:sp>
        <p:nvSpPr>
          <p:cNvPr id="5" name="4 Llamada rectangular redondeada"/>
          <p:cNvSpPr/>
          <p:nvPr/>
        </p:nvSpPr>
        <p:spPr>
          <a:xfrm>
            <a:off x="1873920" y="4293096"/>
            <a:ext cx="1285884" cy="571504"/>
          </a:xfrm>
          <a:prstGeom prst="wedgeRoundRectCallout">
            <a:avLst>
              <a:gd name="adj1" fmla="val 103457"/>
              <a:gd name="adj2" fmla="val 11564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1989:</a:t>
            </a:r>
          </a:p>
          <a:p>
            <a:pPr algn="ctr"/>
            <a:r>
              <a:rPr lang="es-MX" dirty="0" smtClean="0"/>
              <a:t>Caracazo</a:t>
            </a:r>
            <a:endParaRPr lang="es-VE" dirty="0"/>
          </a:p>
        </p:txBody>
      </p:sp>
      <p:sp>
        <p:nvSpPr>
          <p:cNvPr id="8" name="7 Llamada rectangular redondeada"/>
          <p:cNvSpPr/>
          <p:nvPr/>
        </p:nvSpPr>
        <p:spPr>
          <a:xfrm>
            <a:off x="3012674" y="3357562"/>
            <a:ext cx="1714512" cy="500066"/>
          </a:xfrm>
          <a:prstGeom prst="wedgeRoundRectCallout">
            <a:avLst>
              <a:gd name="adj1" fmla="val 33077"/>
              <a:gd name="adj2" fmla="val 2911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1992: </a:t>
            </a:r>
            <a:r>
              <a:rPr lang="es-MX" dirty="0" err="1" smtClean="0"/>
              <a:t>Coups</a:t>
            </a:r>
            <a:r>
              <a:rPr lang="es-MX" dirty="0" smtClean="0"/>
              <a:t> </a:t>
            </a:r>
            <a:r>
              <a:rPr lang="es-MX" dirty="0" err="1" smtClean="0"/>
              <a:t>d’</a:t>
            </a:r>
            <a:r>
              <a:rPr lang="es-MX" dirty="0" err="1" smtClean="0">
                <a:latin typeface="Calibri"/>
                <a:cs typeface="Calibri"/>
              </a:rPr>
              <a:t>é</a:t>
            </a:r>
            <a:r>
              <a:rPr lang="es-MX" dirty="0" err="1" smtClean="0"/>
              <a:t>tat</a:t>
            </a:r>
            <a:endParaRPr lang="es-VE" dirty="0"/>
          </a:p>
        </p:txBody>
      </p:sp>
      <p:sp>
        <p:nvSpPr>
          <p:cNvPr id="2" name="Rounded Rectangular Callout 1"/>
          <p:cNvSpPr/>
          <p:nvPr/>
        </p:nvSpPr>
        <p:spPr>
          <a:xfrm>
            <a:off x="1546602" y="1556791"/>
            <a:ext cx="3025398" cy="1258715"/>
          </a:xfrm>
          <a:prstGeom prst="wedgeRoundRectCallout">
            <a:avLst>
              <a:gd name="adj1" fmla="val -5887"/>
              <a:gd name="adj2" fmla="val 14144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Phase I: 1989-1993</a:t>
            </a:r>
          </a:p>
          <a:p>
            <a:pPr algn="ctr"/>
            <a:r>
              <a:rPr lang="en-US" b="1" dirty="0" smtClean="0">
                <a:solidFill>
                  <a:schemeClr val="tx1"/>
                </a:solidFill>
              </a:rPr>
              <a:t>Institutional Crisis</a:t>
            </a:r>
            <a:endParaRPr lang="en-US" b="1" dirty="0">
              <a:solidFill>
                <a:schemeClr val="tx1"/>
              </a:solidFill>
            </a:endParaRPr>
          </a:p>
        </p:txBody>
      </p:sp>
      <p:sp>
        <p:nvSpPr>
          <p:cNvPr id="10" name="Rectangle 9"/>
          <p:cNvSpPr/>
          <p:nvPr/>
        </p:nvSpPr>
        <p:spPr>
          <a:xfrm>
            <a:off x="5652120" y="1556791"/>
            <a:ext cx="2736304" cy="7920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t>Venezuela </a:t>
            </a:r>
            <a:r>
              <a:rPr lang="es-MX" b="1" dirty="0" smtClean="0"/>
              <a:t>1976-2011 </a:t>
            </a:r>
            <a:r>
              <a:rPr lang="es-MX" dirty="0" err="1" smtClean="0"/>
              <a:t>Homicides</a:t>
            </a:r>
            <a:endParaRPr lang="en-US" dirty="0"/>
          </a:p>
        </p:txBody>
      </p:sp>
    </p:spTree>
    <p:extLst>
      <p:ext uri="{BB962C8B-B14F-4D97-AF65-F5344CB8AC3E}">
        <p14:creationId xmlns:p14="http://schemas.microsoft.com/office/powerpoint/2010/main" val="112783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39552" y="188640"/>
            <a:ext cx="8229600" cy="1143000"/>
          </a:xfrm>
        </p:spPr>
        <p:txBody>
          <a:bodyPr>
            <a:noAutofit/>
          </a:bodyPr>
          <a:lstStyle/>
          <a:p>
            <a:r>
              <a:rPr lang="en-US" sz="3200" b="1" dirty="0"/>
              <a:t>In phase </a:t>
            </a:r>
            <a:r>
              <a:rPr lang="en-US" sz="3200" b="1" dirty="0" smtClean="0"/>
              <a:t>2, </a:t>
            </a:r>
            <a:r>
              <a:rPr lang="en-US" sz="3200" b="1" dirty="0"/>
              <a:t>there is an effort by the institutional reconstruction</a:t>
            </a:r>
            <a:endParaRPr lang="es-VE"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88592402"/>
              </p:ext>
            </p:extLst>
          </p:nvPr>
        </p:nvGraphicFramePr>
        <p:xfrm>
          <a:off x="0" y="908720"/>
          <a:ext cx="8858280" cy="557214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285852" y="6572272"/>
            <a:ext cx="6929486"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Fuente: Observatorio Venezolano de Violencia sobre datos oficiales</a:t>
            </a:r>
            <a:endParaRPr lang="es-VE" dirty="0"/>
          </a:p>
        </p:txBody>
      </p:sp>
      <p:sp>
        <p:nvSpPr>
          <p:cNvPr id="11" name="10 Llamada rectangular redondeada"/>
          <p:cNvSpPr/>
          <p:nvPr/>
        </p:nvSpPr>
        <p:spPr>
          <a:xfrm>
            <a:off x="3786182" y="3140968"/>
            <a:ext cx="1928826" cy="928694"/>
          </a:xfrm>
          <a:prstGeom prst="wedgeRoundRectCallout">
            <a:avLst>
              <a:gd name="adj1" fmla="val 11540"/>
              <a:gd name="adj2" fmla="val 11446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Political</a:t>
            </a:r>
            <a:r>
              <a:rPr lang="es-MX" dirty="0" smtClean="0"/>
              <a:t> </a:t>
            </a:r>
            <a:r>
              <a:rPr lang="es-MX" dirty="0" err="1" smtClean="0"/>
              <a:t>Stability</a:t>
            </a:r>
            <a:r>
              <a:rPr lang="es-MX" dirty="0" smtClean="0"/>
              <a:t> Rafael Caldera</a:t>
            </a:r>
            <a:endParaRPr lang="es-VE" dirty="0"/>
          </a:p>
        </p:txBody>
      </p:sp>
      <p:sp>
        <p:nvSpPr>
          <p:cNvPr id="3" name="Rounded Rectangular Callout 2"/>
          <p:cNvSpPr/>
          <p:nvPr/>
        </p:nvSpPr>
        <p:spPr>
          <a:xfrm>
            <a:off x="2346022" y="1662712"/>
            <a:ext cx="2880320" cy="1080120"/>
          </a:xfrm>
          <a:prstGeom prst="wedgeRoundRectCallout">
            <a:avLst>
              <a:gd name="adj1" fmla="val -8696"/>
              <a:gd name="adj2" fmla="val 119397"/>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solidFill>
                <a:schemeClr val="tx1"/>
              </a:solidFill>
            </a:endParaRPr>
          </a:p>
          <a:p>
            <a:pPr algn="ctr"/>
            <a:r>
              <a:rPr lang="en-US" sz="2400" b="1" dirty="0" smtClean="0">
                <a:solidFill>
                  <a:schemeClr val="tx1"/>
                </a:solidFill>
              </a:rPr>
              <a:t>Phase II: 1994 -1998</a:t>
            </a:r>
          </a:p>
          <a:p>
            <a:pPr algn="ctr"/>
            <a:r>
              <a:rPr lang="en-US" b="1" dirty="0" smtClean="0">
                <a:solidFill>
                  <a:schemeClr val="tx1"/>
                </a:solidFill>
              </a:rPr>
              <a:t>Institutional Recovery</a:t>
            </a:r>
          </a:p>
          <a:p>
            <a:pPr algn="ctr"/>
            <a:endParaRPr lang="en-US" b="1" dirty="0">
              <a:solidFill>
                <a:schemeClr val="tx1"/>
              </a:solidFill>
            </a:endParaRPr>
          </a:p>
        </p:txBody>
      </p:sp>
    </p:spTree>
    <p:extLst>
      <p:ext uri="{BB962C8B-B14F-4D97-AF65-F5344CB8AC3E}">
        <p14:creationId xmlns:p14="http://schemas.microsoft.com/office/powerpoint/2010/main" val="144680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500034" y="0"/>
            <a:ext cx="8229600" cy="1143000"/>
          </a:xfrm>
        </p:spPr>
        <p:txBody>
          <a:bodyPr>
            <a:noAutofit/>
          </a:bodyPr>
          <a:lstStyle/>
          <a:p>
            <a:r>
              <a:rPr lang="en-US" sz="3200" b="1" dirty="0"/>
              <a:t>In phase </a:t>
            </a:r>
            <a:r>
              <a:rPr lang="en-US" sz="3200" b="1" dirty="0" smtClean="0"/>
              <a:t>3 </a:t>
            </a:r>
            <a:r>
              <a:rPr lang="en-US" sz="3200" b="1" dirty="0"/>
              <a:t>starts the destruction of institutions</a:t>
            </a:r>
            <a:endParaRPr lang="es-VE" sz="3200" b="1"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338710725"/>
              </p:ext>
            </p:extLst>
          </p:nvPr>
        </p:nvGraphicFramePr>
        <p:xfrm>
          <a:off x="30762" y="908720"/>
          <a:ext cx="8858280" cy="5572140"/>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285852" y="6572272"/>
            <a:ext cx="6929486"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Source</a:t>
            </a:r>
            <a:r>
              <a:rPr lang="es-MX" dirty="0" smtClean="0"/>
              <a:t>: </a:t>
            </a:r>
            <a:r>
              <a:rPr lang="es-MX" dirty="0" smtClean="0"/>
              <a:t>Observatorio Venezolano de Violencia sobre datos oficiales</a:t>
            </a:r>
            <a:endParaRPr lang="es-VE" dirty="0"/>
          </a:p>
        </p:txBody>
      </p:sp>
      <p:sp>
        <p:nvSpPr>
          <p:cNvPr id="12" name="11 Llamada rectangular redondeada"/>
          <p:cNvSpPr/>
          <p:nvPr/>
        </p:nvSpPr>
        <p:spPr>
          <a:xfrm>
            <a:off x="5004048" y="2564904"/>
            <a:ext cx="2537759" cy="928694"/>
          </a:xfrm>
          <a:prstGeom prst="wedgeRoundRectCallout">
            <a:avLst>
              <a:gd name="adj1" fmla="val -12547"/>
              <a:gd name="adj2" fmla="val 1293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Bolivarian</a:t>
            </a:r>
            <a:r>
              <a:rPr lang="es-MX" dirty="0" smtClean="0"/>
              <a:t> </a:t>
            </a:r>
            <a:r>
              <a:rPr lang="es-MX" dirty="0" err="1" smtClean="0"/>
              <a:t>Revolution</a:t>
            </a:r>
            <a:endParaRPr lang="es-MX" dirty="0" smtClean="0"/>
          </a:p>
          <a:p>
            <a:pPr algn="ctr"/>
            <a:r>
              <a:rPr lang="es-MX" dirty="0" smtClean="0"/>
              <a:t> Hugo </a:t>
            </a:r>
            <a:r>
              <a:rPr lang="es-MX" dirty="0" err="1" smtClean="0"/>
              <a:t>Chavez</a:t>
            </a:r>
            <a:endParaRPr lang="es-MX" dirty="0" smtClean="0"/>
          </a:p>
        </p:txBody>
      </p:sp>
      <p:sp>
        <p:nvSpPr>
          <p:cNvPr id="9" name="Rounded Rectangular Callout 8"/>
          <p:cNvSpPr/>
          <p:nvPr/>
        </p:nvSpPr>
        <p:spPr>
          <a:xfrm>
            <a:off x="3635896" y="1340768"/>
            <a:ext cx="3528392" cy="936104"/>
          </a:xfrm>
          <a:prstGeom prst="wedgeRoundRectCallout">
            <a:avLst>
              <a:gd name="adj1" fmla="val -2959"/>
              <a:gd name="adj2" fmla="val 104598"/>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Phase III: 1999-2011</a:t>
            </a:r>
          </a:p>
          <a:p>
            <a:pPr algn="ctr"/>
            <a:r>
              <a:rPr lang="en-US" b="1" dirty="0" smtClean="0">
                <a:solidFill>
                  <a:schemeClr val="tx1"/>
                </a:solidFill>
              </a:rPr>
              <a:t>Institutional Destruction</a:t>
            </a:r>
            <a:endParaRPr lang="en-US" b="1" dirty="0">
              <a:solidFill>
                <a:schemeClr val="tx1"/>
              </a:solidFill>
            </a:endParaRPr>
          </a:p>
        </p:txBody>
      </p:sp>
    </p:spTree>
    <p:extLst>
      <p:ext uri="{BB962C8B-B14F-4D97-AF65-F5344CB8AC3E}">
        <p14:creationId xmlns:p14="http://schemas.microsoft.com/office/powerpoint/2010/main" val="144680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88640"/>
            <a:ext cx="8229600" cy="1728192"/>
          </a:xfrm>
        </p:spPr>
        <p:txBody>
          <a:bodyPr>
            <a:noAutofit/>
          </a:bodyPr>
          <a:lstStyle/>
          <a:p>
            <a:r>
              <a:rPr lang="es-VE" sz="2400" b="1" dirty="0" smtClean="0"/>
              <a:t>PHASE 1</a:t>
            </a:r>
            <a:r>
              <a:rPr lang="es-VE" sz="2400" dirty="0" smtClean="0"/>
              <a:t/>
            </a:r>
            <a:br>
              <a:rPr lang="es-VE" sz="2400" dirty="0" smtClean="0"/>
            </a:br>
            <a:r>
              <a:rPr lang="es-VE" sz="2400" dirty="0" smtClean="0"/>
              <a:t>In </a:t>
            </a:r>
            <a:r>
              <a:rPr lang="es-VE" sz="2400" dirty="0" err="1" smtClean="0"/>
              <a:t>February</a:t>
            </a:r>
            <a:r>
              <a:rPr lang="es-VE" sz="2400" dirty="0" smtClean="0"/>
              <a:t> 1989, </a:t>
            </a:r>
            <a:r>
              <a:rPr lang="es-VE" sz="2400" dirty="0" err="1" smtClean="0"/>
              <a:t>there</a:t>
            </a:r>
            <a:r>
              <a:rPr lang="es-VE" sz="2400" dirty="0" smtClean="0"/>
              <a:t> </a:t>
            </a:r>
            <a:r>
              <a:rPr lang="es-VE" sz="2400" dirty="0" err="1" smtClean="0"/>
              <a:t>was</a:t>
            </a:r>
            <a:r>
              <a:rPr lang="es-VE" sz="2400" dirty="0" smtClean="0"/>
              <a:t> a </a:t>
            </a:r>
            <a:r>
              <a:rPr lang="es-VE" sz="2400" dirty="0" err="1" smtClean="0"/>
              <a:t>revolt</a:t>
            </a:r>
            <a:r>
              <a:rPr lang="es-VE" sz="2400" dirty="0" smtClean="0"/>
              <a:t> </a:t>
            </a:r>
            <a:r>
              <a:rPr lang="es-VE" sz="2400" dirty="0" err="1" smtClean="0"/>
              <a:t>with</a:t>
            </a:r>
            <a:r>
              <a:rPr lang="es-VE" sz="2400" dirty="0" smtClean="0"/>
              <a:t> </a:t>
            </a:r>
            <a:r>
              <a:rPr lang="es-VE" sz="2400" dirty="0" err="1" smtClean="0"/>
              <a:t>looting</a:t>
            </a:r>
            <a:r>
              <a:rPr lang="es-VE" sz="2400" dirty="0" smtClean="0"/>
              <a:t>, </a:t>
            </a:r>
            <a:r>
              <a:rPr lang="es-VE" sz="2400" dirty="0" err="1" smtClean="0"/>
              <a:t>destruction</a:t>
            </a:r>
            <a:r>
              <a:rPr lang="es-VE" sz="2400" dirty="0" smtClean="0"/>
              <a:t> of </a:t>
            </a:r>
            <a:r>
              <a:rPr lang="es-VE" sz="2400" dirty="0" err="1" smtClean="0"/>
              <a:t>businesses</a:t>
            </a:r>
            <a:r>
              <a:rPr lang="es-VE" sz="2400" dirty="0" smtClean="0"/>
              <a:t> and a </a:t>
            </a:r>
            <a:r>
              <a:rPr lang="es-VE" sz="2400" dirty="0" err="1" smtClean="0"/>
              <a:t>strong</a:t>
            </a:r>
            <a:r>
              <a:rPr lang="es-VE" sz="2400" dirty="0" smtClean="0"/>
              <a:t> </a:t>
            </a:r>
            <a:r>
              <a:rPr lang="es-VE" sz="2400" dirty="0" err="1" smtClean="0"/>
              <a:t>repression</a:t>
            </a:r>
            <a:r>
              <a:rPr lang="es-VE" sz="2400" dirty="0" smtClean="0"/>
              <a:t> </a:t>
            </a:r>
            <a:r>
              <a:rPr lang="es-VE" sz="2400" dirty="0" err="1" smtClean="0"/>
              <a:t>that</a:t>
            </a:r>
            <a:r>
              <a:rPr lang="es-VE" sz="2400" dirty="0" smtClean="0"/>
              <a:t> </a:t>
            </a:r>
            <a:r>
              <a:rPr lang="es-VE" sz="2400" dirty="0" err="1" smtClean="0"/>
              <a:t>resulted</a:t>
            </a:r>
            <a:r>
              <a:rPr lang="es-VE" sz="2400" dirty="0" smtClean="0"/>
              <a:t> in more </a:t>
            </a:r>
            <a:r>
              <a:rPr lang="es-VE" sz="2400" dirty="0" err="1" smtClean="0"/>
              <a:t>than</a:t>
            </a:r>
            <a:r>
              <a:rPr lang="es-VE" sz="2400" dirty="0" smtClean="0"/>
              <a:t> 500 </a:t>
            </a:r>
            <a:r>
              <a:rPr lang="es-VE" sz="2400" dirty="0" err="1" smtClean="0"/>
              <a:t>fatalities</a:t>
            </a:r>
            <a:r>
              <a:rPr lang="es-VE" sz="2400" dirty="0" smtClean="0"/>
              <a:t> in Caracas in </a:t>
            </a:r>
            <a:r>
              <a:rPr lang="es-VE" sz="2400" dirty="0" err="1" smtClean="0"/>
              <a:t>one</a:t>
            </a:r>
            <a:r>
              <a:rPr lang="es-VE" sz="2400" dirty="0" smtClean="0"/>
              <a:t> </a:t>
            </a:r>
            <a:r>
              <a:rPr lang="es-VE" sz="2400" dirty="0" err="1" smtClean="0"/>
              <a:t>week</a:t>
            </a:r>
            <a:endParaRPr lang="es-VE" sz="2400" dirty="0"/>
          </a:p>
        </p:txBody>
      </p:sp>
      <p:graphicFrame>
        <p:nvGraphicFramePr>
          <p:cNvPr id="5" name="3 Gráfico"/>
          <p:cNvGraphicFramePr/>
          <p:nvPr>
            <p:extLst>
              <p:ext uri="{D42A27DB-BD31-4B8C-83A1-F6EECF244321}">
                <p14:modId xmlns:p14="http://schemas.microsoft.com/office/powerpoint/2010/main" val="4286470372"/>
              </p:ext>
            </p:extLst>
          </p:nvPr>
        </p:nvGraphicFramePr>
        <p:xfrm>
          <a:off x="642910" y="1571612"/>
          <a:ext cx="7929618"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rot="20227418">
            <a:off x="1109536" y="4509120"/>
            <a:ext cx="2022303" cy="1008112"/>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eft-Right Arrow 2"/>
          <p:cNvSpPr/>
          <p:nvPr/>
        </p:nvSpPr>
        <p:spPr>
          <a:xfrm>
            <a:off x="1331640" y="5373216"/>
            <a:ext cx="1728192" cy="86409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Institutional</a:t>
            </a:r>
          </a:p>
          <a:p>
            <a:pPr algn="ctr"/>
            <a:r>
              <a:rPr lang="en-US" sz="1600" b="1" dirty="0" smtClean="0"/>
              <a:t>Crisis</a:t>
            </a:r>
            <a:endParaRPr lang="en-US" sz="1600" b="1" dirty="0"/>
          </a:p>
        </p:txBody>
      </p:sp>
    </p:spTree>
    <p:extLst>
      <p:ext uri="{BB962C8B-B14F-4D97-AF65-F5344CB8AC3E}">
        <p14:creationId xmlns:p14="http://schemas.microsoft.com/office/powerpoint/2010/main" val="1770458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116632"/>
            <a:ext cx="8229600" cy="1944216"/>
          </a:xfrm>
        </p:spPr>
        <p:txBody>
          <a:bodyPr>
            <a:noAutofit/>
          </a:bodyPr>
          <a:lstStyle/>
          <a:p>
            <a:r>
              <a:rPr lang="es-VE" sz="2000" dirty="0" smtClean="0"/>
              <a:t>PHASE 1</a:t>
            </a:r>
            <a:br>
              <a:rPr lang="es-VE" sz="2000" dirty="0" smtClean="0"/>
            </a:br>
            <a:r>
              <a:rPr lang="es-VE" sz="2000" dirty="0" smtClean="0"/>
              <a:t>In </a:t>
            </a:r>
            <a:r>
              <a:rPr lang="es-VE" sz="2000" dirty="0" err="1" smtClean="0"/>
              <a:t>February</a:t>
            </a:r>
            <a:r>
              <a:rPr lang="es-VE" sz="2000" dirty="0" smtClean="0"/>
              <a:t> and </a:t>
            </a:r>
            <a:r>
              <a:rPr lang="es-VE" sz="2000" dirty="0" err="1" smtClean="0"/>
              <a:t>November</a:t>
            </a:r>
            <a:r>
              <a:rPr lang="es-VE" sz="2000" dirty="0" smtClean="0"/>
              <a:t> of 1992, </a:t>
            </a:r>
            <a:r>
              <a:rPr lang="es-VE" sz="2000" dirty="0" err="1" smtClean="0"/>
              <a:t>there</a:t>
            </a:r>
            <a:r>
              <a:rPr lang="es-VE" sz="2000" dirty="0" smtClean="0"/>
              <a:t> </a:t>
            </a:r>
            <a:r>
              <a:rPr lang="es-VE" sz="2000" dirty="0" err="1" smtClean="0"/>
              <a:t>were</a:t>
            </a:r>
            <a:r>
              <a:rPr lang="es-VE" sz="2000" dirty="0" smtClean="0"/>
              <a:t> </a:t>
            </a:r>
            <a:r>
              <a:rPr lang="es-VE" sz="2000" dirty="0" err="1" smtClean="0"/>
              <a:t>two</a:t>
            </a:r>
            <a:r>
              <a:rPr lang="es-VE" sz="2000" dirty="0" smtClean="0"/>
              <a:t> </a:t>
            </a:r>
            <a:r>
              <a:rPr lang="es-VE" sz="2000" dirty="0" err="1" smtClean="0"/>
              <a:t>attempts</a:t>
            </a:r>
            <a:r>
              <a:rPr lang="es-VE" sz="2000" dirty="0" smtClean="0"/>
              <a:t> at </a:t>
            </a:r>
            <a:r>
              <a:rPr lang="es-VE" sz="2000" dirty="0" err="1" smtClean="0"/>
              <a:t>coups</a:t>
            </a:r>
            <a:r>
              <a:rPr lang="es-VE" sz="2000" dirty="0" smtClean="0"/>
              <a:t> </a:t>
            </a:r>
            <a:r>
              <a:rPr lang="es-VE" sz="2000" dirty="0" err="1" smtClean="0"/>
              <a:t>d’</a:t>
            </a:r>
            <a:r>
              <a:rPr lang="es-VE" sz="2000" dirty="0" err="1" smtClean="0">
                <a:latin typeface="Calibri"/>
                <a:cs typeface="Calibri"/>
              </a:rPr>
              <a:t>é</a:t>
            </a:r>
            <a:r>
              <a:rPr lang="es-VE" sz="2000" dirty="0" err="1" smtClean="0"/>
              <a:t>tat</a:t>
            </a:r>
            <a:r>
              <a:rPr lang="es-VE" sz="2000" dirty="0" smtClean="0"/>
              <a:t>, </a:t>
            </a:r>
            <a:r>
              <a:rPr lang="es-VE" sz="2000" dirty="0" err="1" smtClean="0"/>
              <a:t>with</a:t>
            </a:r>
            <a:r>
              <a:rPr lang="es-VE" sz="2000" dirty="0" smtClean="0"/>
              <a:t> </a:t>
            </a:r>
            <a:r>
              <a:rPr lang="es-VE" sz="2000" dirty="0" err="1" smtClean="0"/>
              <a:t>deaths</a:t>
            </a:r>
            <a:r>
              <a:rPr lang="es-VE" sz="2000" dirty="0" smtClean="0"/>
              <a:t> in </a:t>
            </a:r>
            <a:r>
              <a:rPr lang="es-VE" sz="2000" dirty="0" err="1" smtClean="0"/>
              <a:t>the</a:t>
            </a:r>
            <a:r>
              <a:rPr lang="es-VE" sz="2000" dirty="0" smtClean="0"/>
              <a:t> </a:t>
            </a:r>
            <a:r>
              <a:rPr lang="es-VE" sz="2000" dirty="0" err="1" smtClean="0"/>
              <a:t>clashes</a:t>
            </a:r>
            <a:r>
              <a:rPr lang="es-VE" sz="2000" dirty="0" smtClean="0"/>
              <a:t> and </a:t>
            </a:r>
            <a:r>
              <a:rPr lang="es-VE" sz="2000" dirty="0" err="1" smtClean="0"/>
              <a:t>bombing</a:t>
            </a:r>
            <a:r>
              <a:rPr lang="es-VE" sz="2000" dirty="0" smtClean="0"/>
              <a:t> of </a:t>
            </a:r>
            <a:r>
              <a:rPr lang="es-VE" sz="2000" dirty="0" err="1" smtClean="0"/>
              <a:t>the</a:t>
            </a:r>
            <a:r>
              <a:rPr lang="es-VE" sz="2000" dirty="0" smtClean="0"/>
              <a:t> capital. </a:t>
            </a:r>
            <a:r>
              <a:rPr lang="es-VE" sz="2000" dirty="0" err="1" smtClean="0"/>
              <a:t>The</a:t>
            </a:r>
            <a:r>
              <a:rPr lang="es-VE" sz="2000" dirty="0" smtClean="0"/>
              <a:t> </a:t>
            </a:r>
            <a:r>
              <a:rPr lang="es-VE" sz="2000" dirty="0" err="1" smtClean="0"/>
              <a:t>president</a:t>
            </a:r>
            <a:r>
              <a:rPr lang="es-VE" sz="2000" dirty="0" smtClean="0"/>
              <a:t> </a:t>
            </a:r>
            <a:r>
              <a:rPr lang="es-VE" sz="2000" dirty="0" err="1" smtClean="0"/>
              <a:t>was</a:t>
            </a:r>
            <a:r>
              <a:rPr lang="es-VE" sz="2000" dirty="0" smtClean="0"/>
              <a:t> removed </a:t>
            </a:r>
            <a:r>
              <a:rPr lang="es-VE" sz="2000" dirty="0" err="1" smtClean="0"/>
              <a:t>from</a:t>
            </a:r>
            <a:r>
              <a:rPr lang="es-VE" sz="2000" dirty="0" smtClean="0"/>
              <a:t> office and in </a:t>
            </a:r>
            <a:r>
              <a:rPr lang="es-VE" sz="2000" dirty="0" err="1" smtClean="0"/>
              <a:t>one</a:t>
            </a:r>
            <a:r>
              <a:rPr lang="es-VE" sz="2000" dirty="0" smtClean="0"/>
              <a:t> </a:t>
            </a:r>
            <a:r>
              <a:rPr lang="es-VE" sz="2000" dirty="0" err="1" smtClean="0"/>
              <a:t>month</a:t>
            </a:r>
            <a:r>
              <a:rPr lang="es-VE" sz="2000" dirty="0" smtClean="0"/>
              <a:t>, </a:t>
            </a:r>
            <a:r>
              <a:rPr lang="es-VE" sz="2000" dirty="0" err="1" smtClean="0"/>
              <a:t>there</a:t>
            </a:r>
            <a:r>
              <a:rPr lang="es-VE" sz="2000" dirty="0" smtClean="0"/>
              <a:t> </a:t>
            </a:r>
            <a:r>
              <a:rPr lang="es-VE" sz="2000" dirty="0" err="1" smtClean="0"/>
              <a:t>were</a:t>
            </a:r>
            <a:r>
              <a:rPr lang="es-VE" sz="2000" dirty="0" smtClean="0"/>
              <a:t> </a:t>
            </a:r>
            <a:r>
              <a:rPr lang="es-VE" sz="2000" dirty="0" err="1" smtClean="0"/>
              <a:t>three</a:t>
            </a:r>
            <a:r>
              <a:rPr lang="es-VE" sz="2000" dirty="0" smtClean="0"/>
              <a:t> </a:t>
            </a:r>
            <a:r>
              <a:rPr lang="es-VE" sz="2000" dirty="0" err="1" smtClean="0"/>
              <a:t>different</a:t>
            </a:r>
            <a:r>
              <a:rPr lang="es-VE" sz="2000" dirty="0" smtClean="0"/>
              <a:t> </a:t>
            </a:r>
            <a:r>
              <a:rPr lang="es-VE" sz="2000" dirty="0" err="1" smtClean="0"/>
              <a:t>presidents</a:t>
            </a:r>
            <a:r>
              <a:rPr lang="es-VE" sz="2000" dirty="0" smtClean="0"/>
              <a:t>. </a:t>
            </a:r>
            <a:endParaRPr lang="es-VE" sz="2000" dirty="0"/>
          </a:p>
        </p:txBody>
      </p:sp>
      <p:graphicFrame>
        <p:nvGraphicFramePr>
          <p:cNvPr id="5" name="3 Gráfico"/>
          <p:cNvGraphicFramePr/>
          <p:nvPr>
            <p:extLst>
              <p:ext uri="{D42A27DB-BD31-4B8C-83A1-F6EECF244321}">
                <p14:modId xmlns:p14="http://schemas.microsoft.com/office/powerpoint/2010/main" val="2908257810"/>
              </p:ext>
            </p:extLst>
          </p:nvPr>
        </p:nvGraphicFramePr>
        <p:xfrm>
          <a:off x="642910" y="1571612"/>
          <a:ext cx="7929618"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6" name="5 Flecha izquierda y derecha"/>
          <p:cNvSpPr/>
          <p:nvPr/>
        </p:nvSpPr>
        <p:spPr>
          <a:xfrm>
            <a:off x="1509677" y="5445224"/>
            <a:ext cx="1857388" cy="92869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err="1" smtClean="0">
                <a:solidFill>
                  <a:schemeClr val="tx1"/>
                </a:solidFill>
              </a:rPr>
              <a:t>Institutional</a:t>
            </a:r>
            <a:r>
              <a:rPr lang="es-MX" b="1" dirty="0" smtClean="0">
                <a:solidFill>
                  <a:schemeClr val="tx1"/>
                </a:solidFill>
              </a:rPr>
              <a:t> Crisis</a:t>
            </a:r>
            <a:endParaRPr lang="es-VE" b="1" dirty="0">
              <a:solidFill>
                <a:schemeClr val="tx1"/>
              </a:solidFill>
            </a:endParaRPr>
          </a:p>
        </p:txBody>
      </p:sp>
    </p:spTree>
    <p:extLst>
      <p:ext uri="{BB962C8B-B14F-4D97-AF65-F5344CB8AC3E}">
        <p14:creationId xmlns:p14="http://schemas.microsoft.com/office/powerpoint/2010/main" val="4143761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1498178"/>
          </a:xfrm>
        </p:spPr>
        <p:txBody>
          <a:bodyPr>
            <a:normAutofit fontScale="90000"/>
          </a:bodyPr>
          <a:lstStyle/>
          <a:p>
            <a:r>
              <a:rPr lang="es-VE" sz="2400" dirty="0" smtClean="0"/>
              <a:t>PHASE 2</a:t>
            </a:r>
            <a:br>
              <a:rPr lang="es-VE" sz="2400" dirty="0" smtClean="0"/>
            </a:br>
            <a:r>
              <a:rPr lang="es-VE" sz="2400" dirty="0" smtClean="0"/>
              <a:t>In 1994, </a:t>
            </a:r>
            <a:r>
              <a:rPr lang="es-VE" sz="2400" dirty="0" err="1" smtClean="0"/>
              <a:t>the</a:t>
            </a:r>
            <a:r>
              <a:rPr lang="es-VE" sz="2400" dirty="0" smtClean="0"/>
              <a:t> </a:t>
            </a:r>
            <a:r>
              <a:rPr lang="es-VE" sz="2400" dirty="0" err="1" smtClean="0"/>
              <a:t>elected</a:t>
            </a:r>
            <a:r>
              <a:rPr lang="es-VE" sz="2400" dirty="0" smtClean="0"/>
              <a:t> </a:t>
            </a:r>
            <a:r>
              <a:rPr lang="es-VE" sz="2400" dirty="0" err="1" smtClean="0"/>
              <a:t>government</a:t>
            </a:r>
            <a:r>
              <a:rPr lang="es-VE" sz="2400" dirty="0" smtClean="0"/>
              <a:t> of R. Caldera </a:t>
            </a:r>
            <a:r>
              <a:rPr lang="es-VE" sz="2400" dirty="0" err="1" smtClean="0"/>
              <a:t>began</a:t>
            </a:r>
            <a:r>
              <a:rPr lang="es-VE" sz="2400" dirty="0" smtClean="0"/>
              <a:t> and </a:t>
            </a:r>
            <a:r>
              <a:rPr lang="es-VE" sz="2400" dirty="0" err="1" smtClean="0"/>
              <a:t>the</a:t>
            </a:r>
            <a:r>
              <a:rPr lang="es-VE" sz="2400" dirty="0" smtClean="0"/>
              <a:t> </a:t>
            </a:r>
            <a:r>
              <a:rPr lang="es-VE" sz="2400" dirty="0" err="1" smtClean="0"/>
              <a:t>political</a:t>
            </a:r>
            <a:r>
              <a:rPr lang="es-VE" sz="2400" dirty="0" smtClean="0"/>
              <a:t> </a:t>
            </a:r>
            <a:r>
              <a:rPr lang="es-VE" sz="2400" dirty="0" err="1" smtClean="0"/>
              <a:t>situation</a:t>
            </a:r>
            <a:r>
              <a:rPr lang="es-VE" sz="2400" dirty="0" smtClean="0"/>
              <a:t> </a:t>
            </a:r>
            <a:r>
              <a:rPr lang="es-VE" sz="2400" dirty="0" err="1" smtClean="0"/>
              <a:t>was</a:t>
            </a:r>
            <a:r>
              <a:rPr lang="es-VE" sz="2400" dirty="0" smtClean="0"/>
              <a:t> </a:t>
            </a:r>
            <a:r>
              <a:rPr lang="es-VE" sz="2400" dirty="0" err="1" smtClean="0"/>
              <a:t>stabilized</a:t>
            </a:r>
            <a:r>
              <a:rPr lang="es-VE" sz="2400" dirty="0" smtClean="0"/>
              <a:t>. </a:t>
            </a:r>
            <a:r>
              <a:rPr lang="es-VE" sz="2400" dirty="0" err="1" smtClean="0"/>
              <a:t>For</a:t>
            </a:r>
            <a:r>
              <a:rPr lang="es-VE" sz="2400" dirty="0" smtClean="0"/>
              <a:t> 5 </a:t>
            </a:r>
            <a:r>
              <a:rPr lang="es-VE" sz="2400" dirty="0" err="1" smtClean="0"/>
              <a:t>years</a:t>
            </a:r>
            <a:r>
              <a:rPr lang="es-VE" sz="2400" dirty="0" smtClean="0"/>
              <a:t>, </a:t>
            </a:r>
            <a:r>
              <a:rPr lang="es-VE" sz="2400" dirty="0" err="1" smtClean="0"/>
              <a:t>homicides</a:t>
            </a:r>
            <a:r>
              <a:rPr lang="es-VE" sz="2400" dirty="0" smtClean="0"/>
              <a:t> </a:t>
            </a:r>
            <a:r>
              <a:rPr lang="es-VE" sz="2400" dirty="0" err="1" smtClean="0"/>
              <a:t>were</a:t>
            </a:r>
            <a:r>
              <a:rPr lang="es-VE" sz="2400" dirty="0" smtClean="0"/>
              <a:t> </a:t>
            </a:r>
            <a:r>
              <a:rPr lang="es-VE" sz="2400" dirty="0" err="1" smtClean="0"/>
              <a:t>maintained</a:t>
            </a:r>
            <a:r>
              <a:rPr lang="es-VE" sz="2400" dirty="0" smtClean="0"/>
              <a:t> </a:t>
            </a:r>
            <a:r>
              <a:rPr lang="es-VE" sz="2400" dirty="0" err="1" smtClean="0"/>
              <a:t>without</a:t>
            </a:r>
            <a:r>
              <a:rPr lang="es-VE" sz="2400" dirty="0" smtClean="0"/>
              <a:t> </a:t>
            </a:r>
            <a:r>
              <a:rPr lang="es-VE" sz="2400" dirty="0" err="1" smtClean="0"/>
              <a:t>change</a:t>
            </a:r>
            <a:r>
              <a:rPr lang="es-VE" sz="2400" dirty="0" smtClean="0"/>
              <a:t> and </a:t>
            </a:r>
            <a:r>
              <a:rPr lang="es-VE" sz="2400" dirty="0" err="1" smtClean="0"/>
              <a:t>the</a:t>
            </a:r>
            <a:r>
              <a:rPr lang="es-VE" sz="2400" dirty="0" smtClean="0"/>
              <a:t> </a:t>
            </a:r>
            <a:r>
              <a:rPr lang="es-VE" sz="2400" dirty="0" err="1" smtClean="0"/>
              <a:t>rate</a:t>
            </a:r>
            <a:r>
              <a:rPr lang="es-VE" sz="2400" dirty="0" smtClean="0"/>
              <a:t> </a:t>
            </a:r>
            <a:r>
              <a:rPr lang="es-VE" sz="2400" dirty="0" err="1" smtClean="0"/>
              <a:t>decreased</a:t>
            </a:r>
            <a:r>
              <a:rPr lang="es-VE" sz="2400" dirty="0" smtClean="0"/>
              <a:t>.</a:t>
            </a:r>
            <a:endParaRPr lang="es-VE" sz="2400" dirty="0"/>
          </a:p>
        </p:txBody>
      </p:sp>
      <p:graphicFrame>
        <p:nvGraphicFramePr>
          <p:cNvPr id="5" name="3 Gráfico"/>
          <p:cNvGraphicFramePr/>
          <p:nvPr>
            <p:extLst>
              <p:ext uri="{D42A27DB-BD31-4B8C-83A1-F6EECF244321}">
                <p14:modId xmlns:p14="http://schemas.microsoft.com/office/powerpoint/2010/main" val="203179249"/>
              </p:ext>
            </p:extLst>
          </p:nvPr>
        </p:nvGraphicFramePr>
        <p:xfrm>
          <a:off x="642910" y="1571612"/>
          <a:ext cx="7929618"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a:off x="2915816" y="4221088"/>
            <a:ext cx="1944216" cy="864096"/>
          </a:xfrm>
          <a:prstGeom prst="ellipse">
            <a:avLst/>
          </a:prstGeom>
          <a:noFill/>
          <a:ln w="1143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1105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57200" y="274638"/>
            <a:ext cx="8229600" cy="1426170"/>
          </a:xfrm>
        </p:spPr>
        <p:txBody>
          <a:bodyPr>
            <a:noAutofit/>
          </a:bodyPr>
          <a:lstStyle/>
          <a:p>
            <a:r>
              <a:rPr lang="es-VE" sz="2000" dirty="0" smtClean="0"/>
              <a:t>PHASE 3</a:t>
            </a:r>
            <a:br>
              <a:rPr lang="es-VE" sz="2000" dirty="0" smtClean="0"/>
            </a:br>
            <a:r>
              <a:rPr lang="es-VE" sz="2000" dirty="0" smtClean="0"/>
              <a:t>In 1999, a “</a:t>
            </a:r>
            <a:r>
              <a:rPr lang="es-VE" sz="2000" dirty="0" err="1" smtClean="0"/>
              <a:t>revolution</a:t>
            </a:r>
            <a:r>
              <a:rPr lang="es-VE" sz="2000" dirty="0" smtClean="0"/>
              <a:t>” </a:t>
            </a:r>
            <a:r>
              <a:rPr lang="es-VE" sz="2000" dirty="0" err="1" smtClean="0"/>
              <a:t>began</a:t>
            </a:r>
            <a:r>
              <a:rPr lang="es-VE" sz="2000" dirty="0" smtClean="0"/>
              <a:t> </a:t>
            </a:r>
            <a:r>
              <a:rPr lang="es-VE" sz="2000" dirty="0" err="1" smtClean="0"/>
              <a:t>that</a:t>
            </a:r>
            <a:r>
              <a:rPr lang="es-VE" sz="2000" dirty="0" smtClean="0"/>
              <a:t> </a:t>
            </a:r>
            <a:r>
              <a:rPr lang="es-VE" sz="2000" dirty="0" err="1" smtClean="0"/>
              <a:t>sought</a:t>
            </a:r>
            <a:r>
              <a:rPr lang="es-VE" sz="2000" dirty="0" smtClean="0"/>
              <a:t> </a:t>
            </a:r>
            <a:r>
              <a:rPr lang="es-VE" sz="2000" dirty="0" err="1" smtClean="0"/>
              <a:t>to</a:t>
            </a:r>
            <a:r>
              <a:rPr lang="es-VE" sz="2000" dirty="0" smtClean="0"/>
              <a:t> </a:t>
            </a:r>
            <a:r>
              <a:rPr lang="es-VE" sz="2000" dirty="0" err="1" smtClean="0"/>
              <a:t>destroy</a:t>
            </a:r>
            <a:r>
              <a:rPr lang="es-VE" sz="2000" dirty="0" smtClean="0"/>
              <a:t> </a:t>
            </a:r>
            <a:r>
              <a:rPr lang="es-VE" sz="2000" dirty="0" err="1" smtClean="0"/>
              <a:t>the</a:t>
            </a:r>
            <a:r>
              <a:rPr lang="es-VE" sz="2000" dirty="0" smtClean="0"/>
              <a:t> </a:t>
            </a:r>
            <a:r>
              <a:rPr lang="es-VE" sz="2000" dirty="0" err="1" smtClean="0"/>
              <a:t>institutions</a:t>
            </a:r>
            <a:r>
              <a:rPr lang="es-VE" sz="2000" dirty="0" smtClean="0"/>
              <a:t> of </a:t>
            </a:r>
            <a:r>
              <a:rPr lang="es-VE" sz="2000" dirty="0" err="1" smtClean="0"/>
              <a:t>the</a:t>
            </a:r>
            <a:r>
              <a:rPr lang="es-VE" sz="2000" dirty="0" smtClean="0"/>
              <a:t> </a:t>
            </a:r>
            <a:r>
              <a:rPr lang="es-VE" sz="2000" dirty="0" err="1" smtClean="0"/>
              <a:t>past</a:t>
            </a:r>
            <a:r>
              <a:rPr lang="es-VE" sz="2000" dirty="0" smtClean="0"/>
              <a:t> and </a:t>
            </a:r>
            <a:r>
              <a:rPr lang="es-VE" sz="2000" dirty="0" err="1" smtClean="0"/>
              <a:t>install</a:t>
            </a:r>
            <a:r>
              <a:rPr lang="es-VE" sz="2000" dirty="0" smtClean="0"/>
              <a:t> a new </a:t>
            </a:r>
            <a:r>
              <a:rPr lang="es-VE" sz="2000" dirty="0" err="1" smtClean="0"/>
              <a:t>socialist</a:t>
            </a:r>
            <a:r>
              <a:rPr lang="es-VE" sz="2000" dirty="0" smtClean="0"/>
              <a:t> </a:t>
            </a:r>
            <a:r>
              <a:rPr lang="es-VE" sz="2000" dirty="0" err="1" smtClean="0"/>
              <a:t>regime</a:t>
            </a:r>
            <a:r>
              <a:rPr lang="es-VE" sz="2000" dirty="0" smtClean="0"/>
              <a:t>. As </a:t>
            </a:r>
            <a:r>
              <a:rPr lang="es-VE" sz="2000" dirty="0" err="1" smtClean="0"/>
              <a:t>its</a:t>
            </a:r>
            <a:r>
              <a:rPr lang="es-VE" sz="2000" dirty="0" smtClean="0"/>
              <a:t> </a:t>
            </a:r>
            <a:r>
              <a:rPr lang="es-VE" sz="2000" dirty="0" err="1" smtClean="0"/>
              <a:t>security</a:t>
            </a:r>
            <a:r>
              <a:rPr lang="es-VE" sz="2000" dirty="0" smtClean="0"/>
              <a:t> </a:t>
            </a:r>
            <a:r>
              <a:rPr lang="es-VE" sz="2000" dirty="0" err="1" smtClean="0"/>
              <a:t>policy</a:t>
            </a:r>
            <a:r>
              <a:rPr lang="es-VE" sz="2000" dirty="0" smtClean="0"/>
              <a:t>, </a:t>
            </a:r>
            <a:r>
              <a:rPr lang="es-VE" sz="2000" dirty="0" err="1" smtClean="0"/>
              <a:t>the</a:t>
            </a:r>
            <a:r>
              <a:rPr lang="es-VE" sz="2000" dirty="0" smtClean="0"/>
              <a:t> </a:t>
            </a:r>
            <a:r>
              <a:rPr lang="es-VE" sz="2000" dirty="0" err="1" smtClean="0"/>
              <a:t>government</a:t>
            </a:r>
            <a:r>
              <a:rPr lang="es-VE" sz="2000" dirty="0" smtClean="0"/>
              <a:t> </a:t>
            </a:r>
            <a:r>
              <a:rPr lang="es-VE" sz="2000" dirty="0" err="1" smtClean="0"/>
              <a:t>decided</a:t>
            </a:r>
            <a:r>
              <a:rPr lang="es-VE" sz="2000" dirty="0" smtClean="0"/>
              <a:t> </a:t>
            </a:r>
            <a:r>
              <a:rPr lang="es-VE" sz="2000" dirty="0" err="1" smtClean="0"/>
              <a:t>that</a:t>
            </a:r>
            <a:r>
              <a:rPr lang="es-VE" sz="2000" dirty="0" smtClean="0"/>
              <a:t> social </a:t>
            </a:r>
            <a:r>
              <a:rPr lang="es-VE" sz="2000" dirty="0" err="1" smtClean="0"/>
              <a:t>policies</a:t>
            </a:r>
            <a:r>
              <a:rPr lang="es-VE" sz="2000" dirty="0" smtClean="0"/>
              <a:t> </a:t>
            </a:r>
            <a:r>
              <a:rPr lang="es-VE" sz="2000" dirty="0" err="1" smtClean="0"/>
              <a:t>should</a:t>
            </a:r>
            <a:r>
              <a:rPr lang="es-VE" sz="2000" dirty="0" smtClean="0"/>
              <a:t> be </a:t>
            </a:r>
            <a:r>
              <a:rPr lang="es-VE" sz="2000" dirty="0" err="1" smtClean="0"/>
              <a:t>made</a:t>
            </a:r>
            <a:r>
              <a:rPr lang="es-VE" sz="2000" dirty="0" smtClean="0"/>
              <a:t> and </a:t>
            </a:r>
            <a:r>
              <a:rPr lang="es-VE" sz="2000" dirty="0" err="1" smtClean="0"/>
              <a:t>crime</a:t>
            </a:r>
            <a:r>
              <a:rPr lang="es-VE" sz="2000" dirty="0" smtClean="0"/>
              <a:t> </a:t>
            </a:r>
            <a:r>
              <a:rPr lang="es-VE" sz="2000" dirty="0" err="1" smtClean="0"/>
              <a:t>should</a:t>
            </a:r>
            <a:r>
              <a:rPr lang="es-VE" sz="2000" dirty="0" smtClean="0"/>
              <a:t> </a:t>
            </a:r>
            <a:r>
              <a:rPr lang="es-VE" sz="2000" dirty="0" err="1" smtClean="0"/>
              <a:t>not</a:t>
            </a:r>
            <a:r>
              <a:rPr lang="es-VE" sz="2000" dirty="0" smtClean="0"/>
              <a:t> be </a:t>
            </a:r>
            <a:r>
              <a:rPr lang="es-VE" sz="2000" dirty="0" err="1" smtClean="0"/>
              <a:t>persecuted</a:t>
            </a:r>
            <a:r>
              <a:rPr lang="es-VE" sz="2000" dirty="0" smtClean="0"/>
              <a:t>.</a:t>
            </a:r>
            <a:endParaRPr lang="es-VE" sz="2000" dirty="0"/>
          </a:p>
        </p:txBody>
      </p:sp>
      <p:graphicFrame>
        <p:nvGraphicFramePr>
          <p:cNvPr id="5" name="3 Gráfico"/>
          <p:cNvGraphicFramePr/>
          <p:nvPr>
            <p:extLst>
              <p:ext uri="{D42A27DB-BD31-4B8C-83A1-F6EECF244321}">
                <p14:modId xmlns:p14="http://schemas.microsoft.com/office/powerpoint/2010/main" val="616463889"/>
              </p:ext>
            </p:extLst>
          </p:nvPr>
        </p:nvGraphicFramePr>
        <p:xfrm>
          <a:off x="642910" y="1571612"/>
          <a:ext cx="7929618" cy="4929222"/>
        </p:xfrm>
        <a:graphic>
          <a:graphicData uri="http://schemas.openxmlformats.org/drawingml/2006/chart">
            <c:chart xmlns:c="http://schemas.openxmlformats.org/drawingml/2006/chart" xmlns:r="http://schemas.openxmlformats.org/officeDocument/2006/relationships" r:id="rId2"/>
          </a:graphicData>
        </a:graphic>
      </p:graphicFrame>
      <p:sp>
        <p:nvSpPr>
          <p:cNvPr id="2" name="Oval 1"/>
          <p:cNvSpPr/>
          <p:nvPr/>
        </p:nvSpPr>
        <p:spPr>
          <a:xfrm rot="19800503">
            <a:off x="3996327" y="2535774"/>
            <a:ext cx="5034931" cy="136170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3551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2800" dirty="0"/>
              <a:t>In our view this occurs because of the institutional policy of destruction </a:t>
            </a:r>
            <a:r>
              <a:rPr lang="en-US" sz="2800" dirty="0" smtClean="0"/>
              <a:t>run by the </a:t>
            </a:r>
            <a:r>
              <a:rPr lang="en-US" sz="2800" dirty="0" smtClean="0"/>
              <a:t>government</a:t>
            </a:r>
            <a:endParaRPr lang="en-US" sz="2800" dirty="0"/>
          </a:p>
        </p:txBody>
      </p:sp>
      <p:sp>
        <p:nvSpPr>
          <p:cNvPr id="4" name="Content Placeholder 3"/>
          <p:cNvSpPr>
            <a:spLocks noGrp="1"/>
          </p:cNvSpPr>
          <p:nvPr>
            <p:ph idx="1"/>
          </p:nvPr>
        </p:nvSpPr>
        <p:spPr/>
        <p:txBody>
          <a:bodyPr>
            <a:normAutofit fontScale="85000" lnSpcReduction="10000"/>
          </a:bodyPr>
          <a:lstStyle/>
          <a:p>
            <a:r>
              <a:rPr lang="en-US" dirty="0" smtClean="0"/>
              <a:t>The </a:t>
            </a:r>
            <a:r>
              <a:rPr lang="en-US" dirty="0"/>
              <a:t>government as a revolution </a:t>
            </a:r>
            <a:r>
              <a:rPr lang="en-US" dirty="0" smtClean="0"/>
              <a:t>wants to </a:t>
            </a:r>
            <a:r>
              <a:rPr lang="en-US" dirty="0"/>
              <a:t>destroy the </a:t>
            </a:r>
            <a:r>
              <a:rPr lang="en-US" i="1" dirty="0" err="1"/>
              <a:t>ancien</a:t>
            </a:r>
            <a:r>
              <a:rPr lang="en-US" i="1" dirty="0"/>
              <a:t> </a:t>
            </a:r>
            <a:r>
              <a:rPr lang="en-US" i="1" dirty="0" smtClean="0"/>
              <a:t>regime</a:t>
            </a:r>
          </a:p>
          <a:p>
            <a:r>
              <a:rPr lang="en-US" dirty="0" smtClean="0"/>
              <a:t>The </a:t>
            </a:r>
            <a:r>
              <a:rPr lang="en-US" dirty="0"/>
              <a:t>government believes that violence is rooted in poverty and therefore social policies </a:t>
            </a:r>
            <a:r>
              <a:rPr lang="en-US" dirty="0" smtClean="0"/>
              <a:t>alone are enough</a:t>
            </a:r>
            <a:r>
              <a:rPr lang="en-US" dirty="0" smtClean="0"/>
              <a:t>.</a:t>
            </a:r>
          </a:p>
          <a:p>
            <a:r>
              <a:rPr lang="en-US" dirty="0" smtClean="0"/>
              <a:t>The </a:t>
            </a:r>
            <a:r>
              <a:rPr lang="en-US" dirty="0"/>
              <a:t>government believes that violence is part of the class struggle, that stealing is not wrong if you're hungry, that violence is </a:t>
            </a:r>
            <a:r>
              <a:rPr lang="en-US" dirty="0" smtClean="0"/>
              <a:t>suitable a </a:t>
            </a:r>
            <a:r>
              <a:rPr lang="en-US" dirty="0"/>
              <a:t>political </a:t>
            </a:r>
            <a:r>
              <a:rPr lang="en-US" dirty="0" smtClean="0"/>
              <a:t>tool.</a:t>
            </a:r>
            <a:endParaRPr lang="en-US" dirty="0" smtClean="0"/>
          </a:p>
          <a:p>
            <a:r>
              <a:rPr lang="en-US" dirty="0" smtClean="0"/>
              <a:t>The </a:t>
            </a:r>
            <a:r>
              <a:rPr lang="en-US" dirty="0"/>
              <a:t>government considers that the police use is a policy of the right wing </a:t>
            </a:r>
            <a:r>
              <a:rPr lang="en-US" dirty="0" smtClean="0"/>
              <a:t>politics</a:t>
            </a:r>
          </a:p>
          <a:p>
            <a:r>
              <a:rPr lang="en-US" dirty="0" smtClean="0"/>
              <a:t>This </a:t>
            </a:r>
            <a:r>
              <a:rPr lang="en-US" dirty="0"/>
              <a:t>led to a decision to do nothing and not enforcing the law</a:t>
            </a:r>
          </a:p>
        </p:txBody>
      </p:sp>
    </p:spTree>
    <p:extLst>
      <p:ext uri="{BB962C8B-B14F-4D97-AF65-F5344CB8AC3E}">
        <p14:creationId xmlns:p14="http://schemas.microsoft.com/office/powerpoint/2010/main" val="100623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r>
              <a:rPr lang="en-US" sz="2800" b="1" dirty="0"/>
              <a:t>In Venezuela there has been an increase in violence and killings that </a:t>
            </a:r>
            <a:r>
              <a:rPr lang="en-US" sz="2800" b="1" dirty="0" smtClean="0"/>
              <a:t>is surprising and </a:t>
            </a:r>
            <a:r>
              <a:rPr lang="en-US" sz="2800" b="1" dirty="0"/>
              <a:t>is </a:t>
            </a:r>
            <a:r>
              <a:rPr lang="en-US" sz="2800" b="1" dirty="0" smtClean="0"/>
              <a:t>unique</a:t>
            </a:r>
            <a:br>
              <a:rPr lang="en-US" sz="2800" b="1" dirty="0" smtClean="0"/>
            </a:br>
            <a:r>
              <a:rPr lang="en-US" sz="2800" b="1" dirty="0" smtClean="0"/>
              <a:t> </a:t>
            </a:r>
            <a:r>
              <a:rPr lang="en-US" sz="2800" b="1" dirty="0"/>
              <a:t>in </a:t>
            </a:r>
            <a:r>
              <a:rPr lang="en-US" sz="2800" b="1" dirty="0" smtClean="0"/>
              <a:t>its  </a:t>
            </a:r>
            <a:r>
              <a:rPr lang="en-US" sz="2800" b="1" dirty="0"/>
              <a:t>speed and the </a:t>
            </a:r>
            <a:r>
              <a:rPr lang="en-US" sz="2800" b="1" dirty="0" smtClean="0"/>
              <a:t>magnitude</a:t>
            </a:r>
            <a:endParaRPr lang="es-VE" sz="2800" b="1" dirty="0"/>
          </a:p>
        </p:txBody>
      </p:sp>
      <p:graphicFrame>
        <p:nvGraphicFramePr>
          <p:cNvPr id="6" name="5 Marcador de contenido"/>
          <p:cNvGraphicFramePr>
            <a:graphicFrameLocks noGrp="1"/>
          </p:cNvGraphicFramePr>
          <p:nvPr>
            <p:ph idx="1"/>
          </p:nvPr>
        </p:nvGraphicFramePr>
        <p:xfrm>
          <a:off x="214282" y="1500174"/>
          <a:ext cx="8643998"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285852" y="6143644"/>
            <a:ext cx="6929486" cy="2857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Fuente: Observatorio Venezolano de Violencia sobre datos oficiales</a:t>
            </a:r>
            <a:endParaRPr lang="es-VE" dirty="0"/>
          </a:p>
        </p:txBody>
      </p:sp>
      <p:sp>
        <p:nvSpPr>
          <p:cNvPr id="2" name="Rounded Rectangle 1"/>
          <p:cNvSpPr/>
          <p:nvPr/>
        </p:nvSpPr>
        <p:spPr>
          <a:xfrm>
            <a:off x="1691680" y="1844824"/>
            <a:ext cx="439248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b="1" dirty="0"/>
              <a:t>Venezuela</a:t>
            </a:r>
            <a:br>
              <a:rPr lang="es-MX" sz="2000" b="1" dirty="0"/>
            </a:br>
            <a:r>
              <a:rPr lang="es-MX" sz="2000" b="1" dirty="0"/>
              <a:t>Total </a:t>
            </a:r>
            <a:r>
              <a:rPr lang="es-MX" sz="2000" b="1" dirty="0"/>
              <a:t> </a:t>
            </a:r>
            <a:r>
              <a:rPr lang="es-MX" sz="2000" b="1" dirty="0" err="1" smtClean="0"/>
              <a:t>homicides</a:t>
            </a:r>
            <a:r>
              <a:rPr lang="es-MX" sz="2000" b="1" dirty="0" smtClean="0"/>
              <a:t> </a:t>
            </a:r>
            <a:r>
              <a:rPr lang="es-MX" sz="2000" b="1" dirty="0"/>
              <a:t>1976-2011</a:t>
            </a:r>
            <a:endParaRPr lang="en-US"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412776"/>
            <a:ext cx="8229600" cy="1143000"/>
          </a:xfrm>
        </p:spPr>
        <p:txBody>
          <a:bodyPr>
            <a:normAutofit fontScale="90000"/>
          </a:bodyPr>
          <a:lstStyle/>
          <a:p>
            <a:r>
              <a:rPr lang="es-MX" dirty="0" smtClean="0"/>
              <a:t>3</a:t>
            </a:r>
            <a:br>
              <a:rPr lang="es-MX" dirty="0" smtClean="0"/>
            </a:br>
            <a:r>
              <a:rPr lang="es-MX" dirty="0" err="1" smtClean="0"/>
              <a:t>Insecurity</a:t>
            </a:r>
            <a:r>
              <a:rPr lang="es-MX" dirty="0" smtClean="0"/>
              <a:t>: </a:t>
            </a:r>
            <a:r>
              <a:rPr lang="es-MX" dirty="0" err="1" smtClean="0"/>
              <a:t>Poverty</a:t>
            </a:r>
            <a:r>
              <a:rPr lang="es-MX" dirty="0" smtClean="0"/>
              <a:t> </a:t>
            </a:r>
            <a:r>
              <a:rPr lang="es-MX" dirty="0" err="1" smtClean="0"/>
              <a:t>or</a:t>
            </a:r>
            <a:r>
              <a:rPr lang="es-MX" dirty="0" smtClean="0"/>
              <a:t> </a:t>
            </a:r>
            <a:r>
              <a:rPr lang="es-MX" dirty="0" err="1" smtClean="0"/>
              <a:t>Institutions</a:t>
            </a:r>
            <a:r>
              <a:rPr lang="es-MX" dirty="0" smtClean="0"/>
              <a:t>?</a:t>
            </a:r>
            <a:endParaRPr lang="es-VE" dirty="0"/>
          </a:p>
        </p:txBody>
      </p:sp>
    </p:spTree>
    <p:extLst>
      <p:ext uri="{BB962C8B-B14F-4D97-AF65-F5344CB8AC3E}">
        <p14:creationId xmlns:p14="http://schemas.microsoft.com/office/powerpoint/2010/main" val="3190662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 thesis of poverty and inequality</a:t>
            </a:r>
          </a:p>
        </p:txBody>
      </p:sp>
      <p:sp>
        <p:nvSpPr>
          <p:cNvPr id="3" name="Content Placeholder 2"/>
          <p:cNvSpPr>
            <a:spLocks noGrp="1"/>
          </p:cNvSpPr>
          <p:nvPr>
            <p:ph idx="1"/>
          </p:nvPr>
        </p:nvSpPr>
        <p:spPr/>
        <p:txBody>
          <a:bodyPr>
            <a:normAutofit/>
          </a:bodyPr>
          <a:lstStyle/>
          <a:p>
            <a:r>
              <a:rPr lang="en-US" dirty="0" smtClean="0"/>
              <a:t>The </a:t>
            </a:r>
            <a:r>
              <a:rPr lang="en-US" dirty="0"/>
              <a:t>explanations of insecurity and violence are said to have originated from the increased size of the youth population, poverty, education and illiteracy, inequality, unemployment or lack of resources country</a:t>
            </a:r>
            <a:r>
              <a:rPr lang="en-US" dirty="0" smtClean="0"/>
              <a:t>.</a:t>
            </a:r>
          </a:p>
          <a:p>
            <a:r>
              <a:rPr lang="en-US" dirty="0" smtClean="0"/>
              <a:t>Consider </a:t>
            </a:r>
            <a:r>
              <a:rPr lang="en-US" dirty="0"/>
              <a:t>what has happened in the relationship of these variables in Venezuela with the killings</a:t>
            </a:r>
            <a:r>
              <a:rPr lang="en-US" dirty="0" smtClean="0"/>
              <a:t>.</a:t>
            </a:r>
            <a:endParaRPr lang="en-US" dirty="0"/>
          </a:p>
        </p:txBody>
      </p:sp>
    </p:spTree>
    <p:extLst>
      <p:ext uri="{BB962C8B-B14F-4D97-AF65-F5344CB8AC3E}">
        <p14:creationId xmlns:p14="http://schemas.microsoft.com/office/powerpoint/2010/main" val="61157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60648"/>
            <a:ext cx="8219256" cy="1512168"/>
          </a:xfrm>
        </p:spPr>
        <p:txBody>
          <a:bodyPr>
            <a:normAutofit fontScale="90000"/>
          </a:bodyPr>
          <a:lstStyle/>
          <a:p>
            <a:r>
              <a:rPr lang="es-ES" sz="3100" b="1" dirty="0" smtClean="0"/>
              <a:t>Young </a:t>
            </a:r>
            <a:r>
              <a:rPr lang="es-ES" sz="3100" b="1" dirty="0" err="1" smtClean="0"/>
              <a:t>population</a:t>
            </a:r>
            <a:r>
              <a:rPr lang="es-ES" sz="3100" b="1" dirty="0" smtClean="0"/>
              <a:t> and </a:t>
            </a:r>
            <a:r>
              <a:rPr lang="es-ES" sz="3100" b="1" dirty="0" err="1" smtClean="0"/>
              <a:t>Homicide</a:t>
            </a:r>
            <a:r>
              <a:rPr lang="es-ES" sz="2800" dirty="0" smtClean="0"/>
              <a:t/>
            </a:r>
            <a:br>
              <a:rPr lang="es-ES" sz="2800" dirty="0" smtClean="0"/>
            </a:br>
            <a:r>
              <a:rPr lang="es-ES" sz="2800" dirty="0" err="1" smtClean="0"/>
              <a:t>There</a:t>
            </a:r>
            <a:r>
              <a:rPr lang="es-ES" sz="2800" dirty="0" smtClean="0"/>
              <a:t> </a:t>
            </a:r>
            <a:r>
              <a:rPr lang="es-ES" sz="2800" dirty="0" err="1"/>
              <a:t>is</a:t>
            </a:r>
            <a:r>
              <a:rPr lang="es-ES" sz="2800" dirty="0"/>
              <a:t> no </a:t>
            </a:r>
            <a:r>
              <a:rPr lang="es-ES" sz="2800" dirty="0" err="1"/>
              <a:t>association</a:t>
            </a:r>
            <a:r>
              <a:rPr lang="es-ES" sz="2800" dirty="0"/>
              <a:t> </a:t>
            </a:r>
            <a:r>
              <a:rPr lang="es-ES" sz="2800" dirty="0" err="1"/>
              <a:t>between</a:t>
            </a:r>
            <a:r>
              <a:rPr lang="es-ES" sz="2800" dirty="0"/>
              <a:t> </a:t>
            </a:r>
            <a:r>
              <a:rPr lang="es-ES" sz="2800" dirty="0" err="1"/>
              <a:t>the</a:t>
            </a:r>
            <a:r>
              <a:rPr lang="es-ES" sz="2800" dirty="0"/>
              <a:t> </a:t>
            </a:r>
            <a:r>
              <a:rPr lang="es-ES" sz="2800" dirty="0" err="1"/>
              <a:t>change</a:t>
            </a:r>
            <a:r>
              <a:rPr lang="es-ES" sz="2800" dirty="0"/>
              <a:t> in </a:t>
            </a:r>
            <a:r>
              <a:rPr lang="es-ES" sz="2800" dirty="0" err="1" smtClean="0"/>
              <a:t>homicide</a:t>
            </a:r>
            <a:r>
              <a:rPr lang="es-ES" sz="2800" dirty="0" smtClean="0"/>
              <a:t> </a:t>
            </a:r>
            <a:r>
              <a:rPr lang="es-ES" sz="2800" dirty="0" err="1" smtClean="0"/>
              <a:t>rate</a:t>
            </a:r>
            <a:r>
              <a:rPr lang="es-ES" sz="2800" dirty="0" smtClean="0"/>
              <a:t/>
            </a:r>
            <a:br>
              <a:rPr lang="es-ES" sz="2800" dirty="0" smtClean="0"/>
            </a:br>
            <a:r>
              <a:rPr lang="es-ES" sz="2800" dirty="0" smtClean="0"/>
              <a:t>and </a:t>
            </a:r>
            <a:r>
              <a:rPr lang="es-ES" sz="2800" dirty="0" err="1"/>
              <a:t>the</a:t>
            </a:r>
            <a:r>
              <a:rPr lang="es-ES" sz="2800" dirty="0"/>
              <a:t> </a:t>
            </a:r>
            <a:r>
              <a:rPr lang="es-ES" sz="2800" dirty="0" err="1"/>
              <a:t>size</a:t>
            </a:r>
            <a:r>
              <a:rPr lang="es-ES" sz="2800" dirty="0"/>
              <a:t> of </a:t>
            </a:r>
            <a:r>
              <a:rPr lang="es-ES" sz="2800" dirty="0" err="1"/>
              <a:t>the</a:t>
            </a:r>
            <a:r>
              <a:rPr lang="es-ES" sz="2800" dirty="0"/>
              <a:t> </a:t>
            </a:r>
            <a:r>
              <a:rPr lang="es-ES" sz="2800" dirty="0" err="1"/>
              <a:t>young</a:t>
            </a:r>
            <a:r>
              <a:rPr lang="es-ES" sz="2800" dirty="0"/>
              <a:t> </a:t>
            </a:r>
            <a:r>
              <a:rPr lang="es-ES" sz="2800" dirty="0" err="1"/>
              <a:t>population</a:t>
            </a:r>
            <a:r>
              <a:rPr lang="es-ES" sz="2800" dirty="0"/>
              <a:t> </a:t>
            </a:r>
            <a:r>
              <a:rPr lang="es-ES" sz="1800" dirty="0" smtClean="0"/>
              <a:t>.</a:t>
            </a:r>
            <a:br>
              <a:rPr lang="es-ES" sz="1800" dirty="0" smtClean="0"/>
            </a:br>
            <a:endParaRPr lang="es-VE" sz="1800" dirty="0"/>
          </a:p>
        </p:txBody>
      </p:sp>
      <p:graphicFrame>
        <p:nvGraphicFramePr>
          <p:cNvPr id="8" name="Chart 7"/>
          <p:cNvGraphicFramePr>
            <a:graphicFrameLocks/>
          </p:cNvGraphicFramePr>
          <p:nvPr>
            <p:extLst>
              <p:ext uri="{D42A27DB-BD31-4B8C-83A1-F6EECF244321}">
                <p14:modId xmlns:p14="http://schemas.microsoft.com/office/powerpoint/2010/main" val="1558063836"/>
              </p:ext>
            </p:extLst>
          </p:nvPr>
        </p:nvGraphicFramePr>
        <p:xfrm>
          <a:off x="467544" y="1628800"/>
          <a:ext cx="8280920" cy="49685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93499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1426170"/>
          </a:xfrm>
        </p:spPr>
        <p:txBody>
          <a:bodyPr>
            <a:normAutofit fontScale="90000"/>
          </a:bodyPr>
          <a:lstStyle/>
          <a:p>
            <a:r>
              <a:rPr lang="es-ES" sz="2000" dirty="0" smtClean="0"/>
              <a:t/>
            </a:r>
            <a:br>
              <a:rPr lang="es-ES" sz="2000" dirty="0" smtClean="0"/>
            </a:br>
            <a:r>
              <a:rPr lang="en-US" sz="3100" b="1" dirty="0"/>
              <a:t>Illiteracy and Homicides</a:t>
            </a:r>
            <a:r>
              <a:rPr lang="en-US" sz="1800" dirty="0"/>
              <a:t/>
            </a:r>
            <a:br>
              <a:rPr lang="en-US" sz="1800" dirty="0"/>
            </a:br>
            <a:r>
              <a:rPr lang="es-ES" sz="2700" dirty="0" smtClean="0"/>
              <a:t>Venezuela </a:t>
            </a:r>
            <a:r>
              <a:rPr lang="es-ES" sz="2700" dirty="0" err="1"/>
              <a:t>was</a:t>
            </a:r>
            <a:r>
              <a:rPr lang="es-ES" sz="2700" dirty="0"/>
              <a:t> </a:t>
            </a:r>
            <a:r>
              <a:rPr lang="es-ES" sz="2700" dirty="0" err="1"/>
              <a:t>the</a:t>
            </a:r>
            <a:r>
              <a:rPr lang="es-ES" sz="2700" dirty="0"/>
              <a:t> country </a:t>
            </a:r>
            <a:r>
              <a:rPr lang="es-ES" sz="2700" dirty="0" err="1"/>
              <a:t>that</a:t>
            </a:r>
            <a:r>
              <a:rPr lang="es-ES" sz="2700" dirty="0"/>
              <a:t> </a:t>
            </a:r>
            <a:r>
              <a:rPr lang="es-ES" sz="2700" dirty="0" err="1"/>
              <a:t>had</a:t>
            </a:r>
            <a:r>
              <a:rPr lang="es-ES" sz="2700" dirty="0"/>
              <a:t> </a:t>
            </a:r>
            <a:r>
              <a:rPr lang="es-ES" sz="2700" dirty="0" err="1"/>
              <a:t>the</a:t>
            </a:r>
            <a:r>
              <a:rPr lang="es-ES" sz="2700" dirty="0"/>
              <a:t> </a:t>
            </a:r>
            <a:r>
              <a:rPr lang="es-ES" sz="2700" dirty="0" err="1"/>
              <a:t>best</a:t>
            </a:r>
            <a:r>
              <a:rPr lang="es-ES" sz="2700" dirty="0"/>
              <a:t> </a:t>
            </a:r>
            <a:r>
              <a:rPr lang="es-ES" sz="2700" dirty="0" err="1"/>
              <a:t>results</a:t>
            </a:r>
            <a:r>
              <a:rPr lang="es-ES" sz="2700" dirty="0"/>
              <a:t> in </a:t>
            </a:r>
            <a:r>
              <a:rPr lang="es-ES" sz="2700" dirty="0" err="1"/>
              <a:t>education</a:t>
            </a:r>
            <a:r>
              <a:rPr lang="es-ES" sz="2700" dirty="0"/>
              <a:t> and, in </a:t>
            </a:r>
            <a:r>
              <a:rPr lang="es-ES" sz="2700" dirty="0" err="1"/>
              <a:t>addition</a:t>
            </a:r>
            <a:r>
              <a:rPr lang="es-ES" sz="2700" dirty="0"/>
              <a:t>, </a:t>
            </a:r>
            <a:r>
              <a:rPr lang="es-ES" sz="2700" dirty="0" err="1"/>
              <a:t>was</a:t>
            </a:r>
            <a:r>
              <a:rPr lang="es-ES" sz="2700" dirty="0"/>
              <a:t> </a:t>
            </a:r>
            <a:r>
              <a:rPr lang="es-ES" sz="2700" dirty="0" err="1"/>
              <a:t>the</a:t>
            </a:r>
            <a:r>
              <a:rPr lang="es-ES" sz="2700" dirty="0"/>
              <a:t> </a:t>
            </a:r>
            <a:r>
              <a:rPr lang="es-ES" sz="2700" dirty="0" smtClean="0"/>
              <a:t>LA country </a:t>
            </a:r>
            <a:r>
              <a:rPr lang="es-ES" sz="2700" dirty="0" err="1"/>
              <a:t>that</a:t>
            </a:r>
            <a:r>
              <a:rPr lang="es-ES" sz="2700" dirty="0"/>
              <a:t> </a:t>
            </a:r>
            <a:r>
              <a:rPr lang="es-ES" sz="2700" dirty="0" smtClean="0"/>
              <a:t>“</a:t>
            </a:r>
            <a:r>
              <a:rPr lang="es-ES" sz="2700" dirty="0" err="1" smtClean="0"/>
              <a:t>reported</a:t>
            </a:r>
            <a:r>
              <a:rPr lang="es-ES" sz="2700" dirty="0" smtClean="0"/>
              <a:t> </a:t>
            </a:r>
            <a:r>
              <a:rPr lang="es-ES" sz="2700" dirty="0" err="1"/>
              <a:t>the</a:t>
            </a:r>
            <a:r>
              <a:rPr lang="es-ES" sz="2700" dirty="0"/>
              <a:t> </a:t>
            </a:r>
            <a:r>
              <a:rPr lang="es-ES" sz="2700" dirty="0" err="1"/>
              <a:t>best</a:t>
            </a:r>
            <a:r>
              <a:rPr lang="es-ES" sz="2700" dirty="0"/>
              <a:t> </a:t>
            </a:r>
            <a:r>
              <a:rPr lang="es-ES" sz="2700" dirty="0" err="1"/>
              <a:t>results</a:t>
            </a:r>
            <a:r>
              <a:rPr lang="es-ES" sz="2700" dirty="0"/>
              <a:t>” in </a:t>
            </a:r>
            <a:r>
              <a:rPr lang="es-ES" sz="2700" dirty="0" err="1"/>
              <a:t>the</a:t>
            </a:r>
            <a:r>
              <a:rPr lang="es-ES" sz="2700" dirty="0"/>
              <a:t> </a:t>
            </a:r>
            <a:r>
              <a:rPr lang="es-ES" sz="2700" dirty="0" err="1"/>
              <a:t>Millenium</a:t>
            </a:r>
            <a:r>
              <a:rPr lang="es-ES" sz="2700" dirty="0"/>
              <a:t> </a:t>
            </a:r>
            <a:r>
              <a:rPr lang="es-ES" sz="2700" dirty="0" err="1" smtClean="0"/>
              <a:t>Goals</a:t>
            </a:r>
            <a:r>
              <a:rPr lang="es-ES" sz="2700" dirty="0" smtClean="0"/>
              <a:t>,  </a:t>
            </a:r>
            <a:r>
              <a:rPr lang="es-ES" sz="2700" dirty="0" err="1" smtClean="0"/>
              <a:t>althought</a:t>
            </a:r>
            <a:r>
              <a:rPr lang="es-ES" sz="2700" dirty="0" smtClean="0"/>
              <a:t> </a:t>
            </a:r>
            <a:r>
              <a:rPr lang="es-ES" sz="2700" dirty="0" err="1" smtClean="0"/>
              <a:t>it</a:t>
            </a:r>
            <a:r>
              <a:rPr lang="es-ES" sz="2700" dirty="0" smtClean="0"/>
              <a:t> </a:t>
            </a:r>
            <a:r>
              <a:rPr lang="es-ES" sz="2700" dirty="0" smtClean="0"/>
              <a:t>shows </a:t>
            </a:r>
            <a:r>
              <a:rPr lang="es-ES" sz="2700" dirty="0" err="1" smtClean="0"/>
              <a:t>the</a:t>
            </a:r>
            <a:r>
              <a:rPr lang="es-ES" sz="2700" dirty="0" smtClean="0"/>
              <a:t> </a:t>
            </a:r>
            <a:r>
              <a:rPr lang="es-ES" sz="2700" dirty="0" err="1" smtClean="0"/>
              <a:t>highest</a:t>
            </a:r>
            <a:r>
              <a:rPr lang="es-ES" sz="2700" dirty="0" smtClean="0"/>
              <a:t> </a:t>
            </a:r>
            <a:r>
              <a:rPr lang="es-ES" sz="2700" dirty="0" err="1" smtClean="0"/>
              <a:t>increase</a:t>
            </a:r>
            <a:r>
              <a:rPr lang="es-ES" sz="2700" dirty="0" smtClean="0"/>
              <a:t> in </a:t>
            </a:r>
            <a:r>
              <a:rPr lang="es-ES" sz="2700" dirty="0" err="1" smtClean="0"/>
              <a:t>homicide</a:t>
            </a:r>
            <a:r>
              <a:rPr lang="es-ES" sz="2700" dirty="0"/>
              <a:t/>
            </a:r>
            <a:br>
              <a:rPr lang="es-ES" sz="2700" dirty="0"/>
            </a:br>
            <a:endParaRPr lang="en-US" sz="2000" dirty="0"/>
          </a:p>
        </p:txBody>
      </p:sp>
      <p:graphicFrame>
        <p:nvGraphicFramePr>
          <p:cNvPr id="3" name="Chart 2"/>
          <p:cNvGraphicFramePr>
            <a:graphicFrameLocks/>
          </p:cNvGraphicFramePr>
          <p:nvPr>
            <p:extLst>
              <p:ext uri="{D42A27DB-BD31-4B8C-83A1-F6EECF244321}">
                <p14:modId xmlns:p14="http://schemas.microsoft.com/office/powerpoint/2010/main" val="1131343396"/>
              </p:ext>
            </p:extLst>
          </p:nvPr>
        </p:nvGraphicFramePr>
        <p:xfrm>
          <a:off x="611560" y="1844824"/>
          <a:ext cx="8560618" cy="4687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7351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US" sz="3100" b="1" dirty="0"/>
              <a:t>Poverty and Homicides</a:t>
            </a:r>
            <a:r>
              <a:rPr lang="en-US" sz="1800" dirty="0"/>
              <a:t/>
            </a:r>
            <a:br>
              <a:rPr lang="en-US" sz="1800" dirty="0"/>
            </a:br>
            <a:r>
              <a:rPr lang="es-ES" sz="2700" dirty="0" err="1" smtClean="0"/>
              <a:t>There</a:t>
            </a:r>
            <a:r>
              <a:rPr lang="es-ES" sz="2700" dirty="0" smtClean="0"/>
              <a:t> </a:t>
            </a:r>
            <a:r>
              <a:rPr lang="es-ES" sz="2700" dirty="0" err="1"/>
              <a:t>is</a:t>
            </a:r>
            <a:r>
              <a:rPr lang="es-ES" sz="2700" dirty="0"/>
              <a:t> no </a:t>
            </a:r>
            <a:r>
              <a:rPr lang="es-ES" sz="2700" dirty="0" err="1"/>
              <a:t>assocation</a:t>
            </a:r>
            <a:r>
              <a:rPr lang="es-ES" sz="2700" dirty="0"/>
              <a:t> </a:t>
            </a:r>
            <a:r>
              <a:rPr lang="es-ES" sz="2700" dirty="0" err="1"/>
              <a:t>between</a:t>
            </a:r>
            <a:r>
              <a:rPr lang="es-ES" sz="2700" dirty="0"/>
              <a:t> </a:t>
            </a:r>
            <a:r>
              <a:rPr lang="es-ES" sz="2700" dirty="0" err="1"/>
              <a:t>the</a:t>
            </a:r>
            <a:r>
              <a:rPr lang="es-ES" sz="2700" dirty="0"/>
              <a:t> </a:t>
            </a:r>
            <a:r>
              <a:rPr lang="es-ES" sz="2700" dirty="0" err="1"/>
              <a:t>percentage</a:t>
            </a:r>
            <a:r>
              <a:rPr lang="es-ES" sz="2700" dirty="0"/>
              <a:t> of </a:t>
            </a:r>
            <a:r>
              <a:rPr lang="es-ES" sz="2700" dirty="0" err="1"/>
              <a:t>the</a:t>
            </a:r>
            <a:r>
              <a:rPr lang="es-ES" sz="2700" dirty="0"/>
              <a:t> country living in </a:t>
            </a:r>
            <a:r>
              <a:rPr lang="es-ES" sz="2700" dirty="0" err="1"/>
              <a:t>poverty</a:t>
            </a:r>
            <a:r>
              <a:rPr lang="es-ES" sz="2700" dirty="0"/>
              <a:t> and </a:t>
            </a:r>
            <a:r>
              <a:rPr lang="es-ES" sz="2700" dirty="0" err="1"/>
              <a:t>homicides</a:t>
            </a:r>
            <a:r>
              <a:rPr lang="es-ES" sz="2700" dirty="0" smtClean="0"/>
              <a:t>.</a:t>
            </a:r>
            <a:br>
              <a:rPr lang="es-ES" sz="2700" dirty="0" smtClean="0"/>
            </a:br>
            <a:r>
              <a:rPr lang="en-US" sz="2700" dirty="0" smtClean="0"/>
              <a:t> </a:t>
            </a:r>
            <a:r>
              <a:rPr lang="en-US" sz="2700" dirty="0"/>
              <a:t>Venezuela reported the greatest decrease in poverty </a:t>
            </a:r>
            <a:r>
              <a:rPr lang="en-US" sz="2700" dirty="0" smtClean="0"/>
              <a:t>in LA and </a:t>
            </a:r>
            <a:r>
              <a:rPr lang="en-US" sz="2700" dirty="0"/>
              <a:t>is the country with the most homicides</a:t>
            </a:r>
            <a:r>
              <a:rPr lang="es-ES" sz="2700" dirty="0"/>
              <a:t/>
            </a:r>
            <a:br>
              <a:rPr lang="es-ES" sz="2700" dirty="0"/>
            </a:br>
            <a:endParaRPr lang="en-US" sz="2000" dirty="0"/>
          </a:p>
        </p:txBody>
      </p:sp>
      <p:graphicFrame>
        <p:nvGraphicFramePr>
          <p:cNvPr id="3" name="Chart 2"/>
          <p:cNvGraphicFramePr>
            <a:graphicFrameLocks/>
          </p:cNvGraphicFramePr>
          <p:nvPr>
            <p:extLst>
              <p:ext uri="{D42A27DB-BD31-4B8C-83A1-F6EECF244321}">
                <p14:modId xmlns:p14="http://schemas.microsoft.com/office/powerpoint/2010/main" val="1828854555"/>
              </p:ext>
            </p:extLst>
          </p:nvPr>
        </p:nvGraphicFramePr>
        <p:xfrm>
          <a:off x="179512" y="1916832"/>
          <a:ext cx="8748464" cy="47594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140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570186"/>
          </a:xfrm>
        </p:spPr>
        <p:txBody>
          <a:bodyPr>
            <a:normAutofit fontScale="90000"/>
          </a:bodyPr>
          <a:lstStyle/>
          <a:p>
            <a:r>
              <a:rPr lang="es-MX" sz="3100" b="1" dirty="0" err="1"/>
              <a:t>Unemployment</a:t>
            </a:r>
            <a:r>
              <a:rPr lang="es-MX" sz="3100" b="1" dirty="0"/>
              <a:t> and </a:t>
            </a:r>
            <a:r>
              <a:rPr lang="es-MX" sz="3100" b="1" dirty="0" err="1"/>
              <a:t>Homicides</a:t>
            </a:r>
            <a:r>
              <a:rPr lang="es-VE" sz="3100" b="1" dirty="0"/>
              <a:t> </a:t>
            </a:r>
            <a:r>
              <a:rPr lang="es-VE" sz="2000" dirty="0" smtClean="0"/>
              <a:t/>
            </a:r>
            <a:br>
              <a:rPr lang="es-VE" sz="2000" dirty="0" smtClean="0"/>
            </a:br>
            <a:r>
              <a:rPr lang="es-VE" sz="2700" dirty="0" smtClean="0"/>
              <a:t>Venezuela shows </a:t>
            </a:r>
            <a:r>
              <a:rPr lang="es-VE" sz="2700" dirty="0"/>
              <a:t>a </a:t>
            </a:r>
            <a:r>
              <a:rPr lang="es-VE" sz="2700" dirty="0" err="1"/>
              <a:t>decrease</a:t>
            </a:r>
            <a:r>
              <a:rPr lang="es-VE" sz="2700" dirty="0"/>
              <a:t> in </a:t>
            </a:r>
            <a:r>
              <a:rPr lang="es-VE" sz="2700" dirty="0" err="1"/>
              <a:t>unemployment</a:t>
            </a:r>
            <a:r>
              <a:rPr lang="es-VE" sz="2700" dirty="0"/>
              <a:t> </a:t>
            </a:r>
            <a:r>
              <a:rPr lang="es-VE" sz="2700" dirty="0" err="1"/>
              <a:t>during</a:t>
            </a:r>
            <a:r>
              <a:rPr lang="es-VE" sz="2700" dirty="0"/>
              <a:t> </a:t>
            </a:r>
            <a:r>
              <a:rPr lang="es-VE" sz="2700" dirty="0" err="1"/>
              <a:t>the</a:t>
            </a:r>
            <a:r>
              <a:rPr lang="es-VE" sz="2700" dirty="0"/>
              <a:t> </a:t>
            </a:r>
            <a:r>
              <a:rPr lang="es-VE" sz="2700" dirty="0" err="1"/>
              <a:t>analyzed</a:t>
            </a:r>
            <a:r>
              <a:rPr lang="es-VE" sz="2700" dirty="0"/>
              <a:t> </a:t>
            </a:r>
            <a:r>
              <a:rPr lang="es-VE" sz="2700" dirty="0" err="1" smtClean="0"/>
              <a:t>period</a:t>
            </a:r>
            <a:r>
              <a:rPr lang="es-VE" sz="2700" dirty="0" smtClean="0"/>
              <a:t>. </a:t>
            </a:r>
            <a:r>
              <a:rPr lang="es-VE" sz="2700" dirty="0" err="1" smtClean="0"/>
              <a:t>Even</a:t>
            </a:r>
            <a:r>
              <a:rPr lang="es-VE" sz="2700" dirty="0" smtClean="0"/>
              <a:t> </a:t>
            </a:r>
            <a:r>
              <a:rPr lang="es-VE" sz="2700" dirty="0" err="1"/>
              <a:t>though</a:t>
            </a:r>
            <a:r>
              <a:rPr lang="es-VE" sz="2700" dirty="0"/>
              <a:t> </a:t>
            </a:r>
            <a:r>
              <a:rPr lang="es-VE" sz="2700" dirty="0" err="1"/>
              <a:t>the</a:t>
            </a:r>
            <a:r>
              <a:rPr lang="es-VE" sz="2700" dirty="0"/>
              <a:t> </a:t>
            </a:r>
            <a:r>
              <a:rPr lang="es-VE" sz="2700" dirty="0" err="1"/>
              <a:t>type</a:t>
            </a:r>
            <a:r>
              <a:rPr lang="es-VE" sz="2700" dirty="0"/>
              <a:t> of </a:t>
            </a:r>
            <a:r>
              <a:rPr lang="es-VE" sz="2700" dirty="0" err="1"/>
              <a:t>employment</a:t>
            </a:r>
            <a:r>
              <a:rPr lang="es-VE" sz="2700" dirty="0"/>
              <a:t> </a:t>
            </a:r>
            <a:r>
              <a:rPr lang="es-VE" sz="2700" dirty="0" err="1"/>
              <a:t>created</a:t>
            </a:r>
            <a:r>
              <a:rPr lang="es-VE" sz="2700" dirty="0"/>
              <a:t> in </a:t>
            </a:r>
            <a:r>
              <a:rPr lang="es-VE" sz="2700" dirty="0" err="1"/>
              <a:t>this</a:t>
            </a:r>
            <a:r>
              <a:rPr lang="es-VE" sz="2700" dirty="0"/>
              <a:t> </a:t>
            </a:r>
            <a:r>
              <a:rPr lang="es-VE" sz="2700" dirty="0" err="1"/>
              <a:t>period</a:t>
            </a:r>
            <a:r>
              <a:rPr lang="es-VE" sz="2700" dirty="0"/>
              <a:t> </a:t>
            </a:r>
            <a:r>
              <a:rPr lang="es-VE" sz="2700" dirty="0" err="1"/>
              <a:t>is</a:t>
            </a:r>
            <a:r>
              <a:rPr lang="es-VE" sz="2700" dirty="0"/>
              <a:t> </a:t>
            </a:r>
            <a:r>
              <a:rPr lang="es-VE" sz="2700" dirty="0" err="1" smtClean="0"/>
              <a:t>generally</a:t>
            </a:r>
            <a:r>
              <a:rPr lang="es-VE" sz="2700" dirty="0" smtClean="0"/>
              <a:t> </a:t>
            </a:r>
            <a:r>
              <a:rPr lang="es-VE" sz="2700" dirty="0" err="1"/>
              <a:t>public</a:t>
            </a:r>
            <a:r>
              <a:rPr lang="es-VE" sz="2700" dirty="0"/>
              <a:t> </a:t>
            </a:r>
            <a:r>
              <a:rPr lang="es-VE" sz="2700" dirty="0" err="1"/>
              <a:t>employment</a:t>
            </a:r>
            <a:r>
              <a:rPr lang="es-VE" sz="2700" dirty="0"/>
              <a:t> in Venezuela </a:t>
            </a:r>
            <a:r>
              <a:rPr lang="es-VE" sz="2700" dirty="0" err="1"/>
              <a:t>with</a:t>
            </a:r>
            <a:r>
              <a:rPr lang="es-VE" sz="2700" dirty="0"/>
              <a:t> a </a:t>
            </a:r>
            <a:r>
              <a:rPr lang="es-VE" sz="2700" dirty="0" err="1"/>
              <a:t>decrease</a:t>
            </a:r>
            <a:r>
              <a:rPr lang="es-VE" sz="2700" dirty="0"/>
              <a:t> in industrial and </a:t>
            </a:r>
            <a:r>
              <a:rPr lang="es-VE" sz="2700" dirty="0" err="1"/>
              <a:t>private</a:t>
            </a:r>
            <a:r>
              <a:rPr lang="es-VE" sz="2700" dirty="0"/>
              <a:t> </a:t>
            </a:r>
            <a:r>
              <a:rPr lang="es-VE" sz="2700" dirty="0" err="1"/>
              <a:t>agricultural</a:t>
            </a:r>
            <a:r>
              <a:rPr lang="es-VE" sz="2700" dirty="0"/>
              <a:t> </a:t>
            </a:r>
            <a:r>
              <a:rPr lang="es-VE" sz="2700" dirty="0" err="1"/>
              <a:t>employment</a:t>
            </a:r>
            <a:r>
              <a:rPr lang="es-VE" sz="2700" dirty="0" smtClean="0"/>
              <a:t>. </a:t>
            </a:r>
            <a:br>
              <a:rPr lang="es-VE" sz="2700" dirty="0" smtClean="0"/>
            </a:br>
            <a:r>
              <a:rPr lang="es-VE" sz="2700" dirty="0" smtClean="0"/>
              <a:t> </a:t>
            </a:r>
            <a:r>
              <a:rPr lang="es-VE" sz="2700" dirty="0" err="1" smtClean="0"/>
              <a:t>Homicides</a:t>
            </a:r>
            <a:r>
              <a:rPr lang="es-VE" sz="2700" dirty="0" smtClean="0"/>
              <a:t> </a:t>
            </a:r>
            <a:r>
              <a:rPr lang="es-VE" sz="2700" dirty="0" err="1" smtClean="0"/>
              <a:t>increased</a:t>
            </a:r>
            <a:r>
              <a:rPr lang="es-VE" sz="2700" dirty="0" smtClean="0"/>
              <a:t>. </a:t>
            </a:r>
            <a:r>
              <a:rPr lang="es-VE" sz="2700" dirty="0" err="1" smtClean="0"/>
              <a:t>There</a:t>
            </a:r>
            <a:r>
              <a:rPr lang="es-VE" sz="2700" dirty="0" smtClean="0"/>
              <a:t> </a:t>
            </a:r>
            <a:r>
              <a:rPr lang="es-VE" sz="2700" dirty="0" err="1"/>
              <a:t>is</a:t>
            </a:r>
            <a:r>
              <a:rPr lang="es-VE" sz="2700" dirty="0"/>
              <a:t> no </a:t>
            </a:r>
            <a:r>
              <a:rPr lang="es-VE" sz="2700" dirty="0" err="1"/>
              <a:t>association</a:t>
            </a:r>
            <a:endParaRPr lang="en-US" sz="2700" dirty="0"/>
          </a:p>
        </p:txBody>
      </p:sp>
      <p:graphicFrame>
        <p:nvGraphicFramePr>
          <p:cNvPr id="3" name="3 Gráfico"/>
          <p:cNvGraphicFramePr/>
          <p:nvPr>
            <p:extLst>
              <p:ext uri="{D42A27DB-BD31-4B8C-83A1-F6EECF244321}">
                <p14:modId xmlns:p14="http://schemas.microsoft.com/office/powerpoint/2010/main" val="3801907657"/>
              </p:ext>
            </p:extLst>
          </p:nvPr>
        </p:nvGraphicFramePr>
        <p:xfrm>
          <a:off x="251520" y="2132856"/>
          <a:ext cx="8640960"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7995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229600" cy="1143000"/>
          </a:xfrm>
        </p:spPr>
        <p:txBody>
          <a:bodyPr>
            <a:normAutofit fontScale="90000"/>
          </a:bodyPr>
          <a:lstStyle/>
          <a:p>
            <a:r>
              <a:rPr lang="en-US" sz="3100" b="1" dirty="0" err="1"/>
              <a:t>Gini</a:t>
            </a:r>
            <a:r>
              <a:rPr lang="en-US" sz="3100" b="1" dirty="0"/>
              <a:t> Index and Homicides </a:t>
            </a:r>
            <a:r>
              <a:rPr lang="en-US" sz="2000" dirty="0" smtClean="0"/>
              <a:t/>
            </a:r>
            <a:br>
              <a:rPr lang="en-US" sz="2000" dirty="0" smtClean="0"/>
            </a:br>
            <a:r>
              <a:rPr lang="es-ES" sz="2700" dirty="0" smtClean="0"/>
              <a:t>Social </a:t>
            </a:r>
            <a:r>
              <a:rPr lang="es-ES" sz="2700" dirty="0" err="1"/>
              <a:t>inequality</a:t>
            </a:r>
            <a:r>
              <a:rPr lang="es-ES" sz="2700" dirty="0"/>
              <a:t> </a:t>
            </a:r>
            <a:r>
              <a:rPr lang="es-ES" sz="2700" dirty="0" err="1"/>
              <a:t>measured</a:t>
            </a:r>
            <a:r>
              <a:rPr lang="es-ES" sz="2700" dirty="0"/>
              <a:t> </a:t>
            </a:r>
            <a:r>
              <a:rPr lang="es-ES" sz="2700" dirty="0" err="1"/>
              <a:t>by</a:t>
            </a:r>
            <a:r>
              <a:rPr lang="es-ES" sz="2700" dirty="0"/>
              <a:t> </a:t>
            </a:r>
            <a:r>
              <a:rPr lang="es-ES" sz="2700" dirty="0" err="1"/>
              <a:t>the</a:t>
            </a:r>
            <a:r>
              <a:rPr lang="es-ES" sz="2700" dirty="0"/>
              <a:t> </a:t>
            </a:r>
            <a:r>
              <a:rPr lang="es-ES" sz="2700" dirty="0" err="1"/>
              <a:t>Gini</a:t>
            </a:r>
            <a:r>
              <a:rPr lang="es-ES" sz="2700" dirty="0"/>
              <a:t> </a:t>
            </a:r>
            <a:r>
              <a:rPr lang="es-ES" sz="2700" dirty="0" err="1"/>
              <a:t>coefficient</a:t>
            </a:r>
            <a:r>
              <a:rPr lang="es-ES" sz="2700" dirty="0"/>
              <a:t> shows </a:t>
            </a:r>
            <a:r>
              <a:rPr lang="es-ES" sz="2700" dirty="0" err="1"/>
              <a:t>results</a:t>
            </a:r>
            <a:r>
              <a:rPr lang="es-ES" sz="2700" dirty="0"/>
              <a:t> </a:t>
            </a:r>
            <a:r>
              <a:rPr lang="es-ES" sz="2700" dirty="0" err="1"/>
              <a:t>contrary</a:t>
            </a:r>
            <a:r>
              <a:rPr lang="es-ES" sz="2700" dirty="0"/>
              <a:t> </a:t>
            </a:r>
            <a:r>
              <a:rPr lang="es-ES" sz="2700" dirty="0" err="1"/>
              <a:t>to</a:t>
            </a:r>
            <a:r>
              <a:rPr lang="es-ES" sz="2700" dirty="0"/>
              <a:t> </a:t>
            </a:r>
            <a:r>
              <a:rPr lang="es-ES" sz="2700" dirty="0" err="1"/>
              <a:t>what</a:t>
            </a:r>
            <a:r>
              <a:rPr lang="es-ES" sz="2700" dirty="0"/>
              <a:t> </a:t>
            </a:r>
            <a:r>
              <a:rPr lang="es-ES" sz="2700" dirty="0" err="1"/>
              <a:t>is</a:t>
            </a:r>
            <a:r>
              <a:rPr lang="es-ES" sz="2700" dirty="0"/>
              <a:t> </a:t>
            </a:r>
            <a:r>
              <a:rPr lang="es-ES" sz="2700" dirty="0" err="1"/>
              <a:t>expected</a:t>
            </a:r>
            <a:r>
              <a:rPr lang="es-ES" sz="2700" dirty="0"/>
              <a:t>. In Venezuela, </a:t>
            </a:r>
            <a:r>
              <a:rPr lang="es-ES" sz="2700" dirty="0" err="1"/>
              <a:t>there</a:t>
            </a:r>
            <a:r>
              <a:rPr lang="es-ES" sz="2700" dirty="0"/>
              <a:t> </a:t>
            </a:r>
            <a:r>
              <a:rPr lang="es-ES" sz="2700" dirty="0" err="1"/>
              <a:t>is</a:t>
            </a:r>
            <a:r>
              <a:rPr lang="es-ES" sz="2700" dirty="0"/>
              <a:t> </a:t>
            </a:r>
            <a:r>
              <a:rPr lang="es-ES" sz="2700" dirty="0" err="1"/>
              <a:t>an</a:t>
            </a:r>
            <a:r>
              <a:rPr lang="es-ES" sz="2700" dirty="0"/>
              <a:t> </a:t>
            </a:r>
            <a:r>
              <a:rPr lang="es-ES" sz="2700" dirty="0" err="1"/>
              <a:t>increase</a:t>
            </a:r>
            <a:r>
              <a:rPr lang="es-ES" sz="2700" dirty="0"/>
              <a:t> in </a:t>
            </a:r>
            <a:r>
              <a:rPr lang="es-ES" sz="2700" dirty="0" err="1"/>
              <a:t>equality</a:t>
            </a:r>
            <a:r>
              <a:rPr lang="es-ES" sz="2700" dirty="0"/>
              <a:t> </a:t>
            </a:r>
            <a:r>
              <a:rPr lang="es-ES" sz="2700" dirty="0" err="1"/>
              <a:t>while</a:t>
            </a:r>
            <a:r>
              <a:rPr lang="es-ES" sz="2700" dirty="0"/>
              <a:t> </a:t>
            </a:r>
            <a:r>
              <a:rPr lang="es-ES" sz="2700" dirty="0" err="1"/>
              <a:t>homicides</a:t>
            </a:r>
            <a:r>
              <a:rPr lang="es-ES" sz="2700" dirty="0"/>
              <a:t> </a:t>
            </a:r>
            <a:r>
              <a:rPr lang="es-ES" sz="2700" dirty="0" err="1"/>
              <a:t>also</a:t>
            </a:r>
            <a:r>
              <a:rPr lang="es-ES" sz="2700" dirty="0"/>
              <a:t> </a:t>
            </a:r>
            <a:r>
              <a:rPr lang="es-ES" sz="2700" dirty="0" err="1"/>
              <a:t>increased</a:t>
            </a:r>
            <a:endParaRPr lang="en-US" sz="2700" dirty="0"/>
          </a:p>
        </p:txBody>
      </p:sp>
      <p:graphicFrame>
        <p:nvGraphicFramePr>
          <p:cNvPr id="3" name="Chart 2"/>
          <p:cNvGraphicFramePr>
            <a:graphicFrameLocks/>
          </p:cNvGraphicFramePr>
          <p:nvPr>
            <p:extLst>
              <p:ext uri="{D42A27DB-BD31-4B8C-83A1-F6EECF244321}">
                <p14:modId xmlns:p14="http://schemas.microsoft.com/office/powerpoint/2010/main" val="3211877912"/>
              </p:ext>
            </p:extLst>
          </p:nvPr>
        </p:nvGraphicFramePr>
        <p:xfrm>
          <a:off x="251520" y="1988840"/>
          <a:ext cx="8858175" cy="4464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022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GDP per capita and Homicides</a:t>
            </a:r>
            <a:r>
              <a:rPr lang="en-US" sz="2000" dirty="0"/>
              <a:t/>
            </a:r>
            <a:br>
              <a:rPr lang="en-US" sz="2000" dirty="0"/>
            </a:br>
            <a:r>
              <a:rPr lang="es-ES" sz="2000" dirty="0" err="1" smtClean="0"/>
              <a:t>Measured</a:t>
            </a:r>
            <a:r>
              <a:rPr lang="es-ES" sz="2000" dirty="0" smtClean="0"/>
              <a:t> </a:t>
            </a:r>
            <a:r>
              <a:rPr lang="es-ES" sz="2000" dirty="0"/>
              <a:t>per </a:t>
            </a:r>
            <a:r>
              <a:rPr lang="es-ES" sz="2000" dirty="0" err="1"/>
              <a:t>capita</a:t>
            </a:r>
            <a:r>
              <a:rPr lang="es-ES" sz="2000" dirty="0"/>
              <a:t>, </a:t>
            </a:r>
            <a:r>
              <a:rPr lang="es-ES" sz="2000" dirty="0" err="1"/>
              <a:t>the</a:t>
            </a:r>
            <a:r>
              <a:rPr lang="es-ES" sz="2000" dirty="0"/>
              <a:t> country </a:t>
            </a:r>
            <a:r>
              <a:rPr lang="es-ES" sz="2000" dirty="0" err="1"/>
              <a:t>that</a:t>
            </a:r>
            <a:r>
              <a:rPr lang="es-ES" sz="2000" dirty="0"/>
              <a:t> </a:t>
            </a:r>
            <a:r>
              <a:rPr lang="es-ES" sz="2000" dirty="0" err="1"/>
              <a:t>had</a:t>
            </a:r>
            <a:r>
              <a:rPr lang="es-ES" sz="2000" dirty="0"/>
              <a:t> </a:t>
            </a:r>
            <a:r>
              <a:rPr lang="es-ES" sz="2000" dirty="0" err="1"/>
              <a:t>the</a:t>
            </a:r>
            <a:r>
              <a:rPr lang="es-ES" sz="2000" dirty="0"/>
              <a:t> </a:t>
            </a:r>
            <a:r>
              <a:rPr lang="es-ES" sz="2000" dirty="0" err="1"/>
              <a:t>greatest</a:t>
            </a:r>
            <a:r>
              <a:rPr lang="es-ES" sz="2000" dirty="0"/>
              <a:t> </a:t>
            </a:r>
            <a:r>
              <a:rPr lang="es-ES" sz="2000" dirty="0" err="1"/>
              <a:t>increase</a:t>
            </a:r>
            <a:r>
              <a:rPr lang="es-ES" sz="2000" dirty="0"/>
              <a:t> in </a:t>
            </a:r>
            <a:r>
              <a:rPr lang="es-ES" sz="2000" dirty="0" err="1"/>
              <a:t>income</a:t>
            </a:r>
            <a:r>
              <a:rPr lang="es-ES" sz="2000" dirty="0"/>
              <a:t> </a:t>
            </a:r>
            <a:r>
              <a:rPr lang="es-ES" sz="2000" dirty="0" err="1"/>
              <a:t>was</a:t>
            </a:r>
            <a:r>
              <a:rPr lang="es-ES" sz="2000" dirty="0"/>
              <a:t> Venezuela, </a:t>
            </a:r>
            <a:r>
              <a:rPr lang="es-ES" sz="2000" dirty="0" err="1"/>
              <a:t>the</a:t>
            </a:r>
            <a:r>
              <a:rPr lang="es-ES" sz="2000" dirty="0"/>
              <a:t> country </a:t>
            </a:r>
            <a:r>
              <a:rPr lang="es-ES" sz="2000" dirty="0" err="1"/>
              <a:t>that</a:t>
            </a:r>
            <a:r>
              <a:rPr lang="es-ES" sz="2000" dirty="0"/>
              <a:t> has </a:t>
            </a:r>
            <a:r>
              <a:rPr lang="es-ES" sz="2000" dirty="0" err="1"/>
              <a:t>the</a:t>
            </a:r>
            <a:r>
              <a:rPr lang="es-ES" sz="2000" dirty="0"/>
              <a:t> </a:t>
            </a:r>
            <a:r>
              <a:rPr lang="es-ES" sz="2000" dirty="0" err="1"/>
              <a:t>highest</a:t>
            </a:r>
            <a:r>
              <a:rPr lang="es-ES" sz="2000" dirty="0"/>
              <a:t> </a:t>
            </a:r>
            <a:r>
              <a:rPr lang="es-ES" sz="2000" dirty="0" err="1"/>
              <a:t>homicide</a:t>
            </a:r>
            <a:r>
              <a:rPr lang="es-ES" sz="2000" dirty="0"/>
              <a:t> </a:t>
            </a:r>
            <a:r>
              <a:rPr lang="es-ES" sz="2000" dirty="0" err="1"/>
              <a:t>rate</a:t>
            </a:r>
            <a:endParaRPr lang="en-US" sz="2000" dirty="0"/>
          </a:p>
        </p:txBody>
      </p:sp>
      <p:graphicFrame>
        <p:nvGraphicFramePr>
          <p:cNvPr id="3" name="Chart 2"/>
          <p:cNvGraphicFramePr>
            <a:graphicFrameLocks/>
          </p:cNvGraphicFramePr>
          <p:nvPr>
            <p:extLst>
              <p:ext uri="{D42A27DB-BD31-4B8C-83A1-F6EECF244321}">
                <p14:modId xmlns:p14="http://schemas.microsoft.com/office/powerpoint/2010/main" val="3541359357"/>
              </p:ext>
            </p:extLst>
          </p:nvPr>
        </p:nvGraphicFramePr>
        <p:xfrm>
          <a:off x="107504" y="1484784"/>
          <a:ext cx="8786045" cy="5263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73265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276872"/>
            <a:ext cx="8229600" cy="1143000"/>
          </a:xfrm>
        </p:spPr>
        <p:txBody>
          <a:bodyPr>
            <a:normAutofit fontScale="90000"/>
          </a:bodyPr>
          <a:lstStyle/>
          <a:p>
            <a:r>
              <a:rPr lang="es-MX" dirty="0" err="1" smtClean="0"/>
              <a:t>The</a:t>
            </a:r>
            <a:r>
              <a:rPr lang="es-MX" dirty="0" smtClean="0"/>
              <a:t> case </a:t>
            </a:r>
            <a:r>
              <a:rPr lang="es-MX" dirty="0" err="1" smtClean="0"/>
              <a:t>is</a:t>
            </a:r>
            <a:r>
              <a:rPr lang="es-MX" dirty="0" smtClean="0"/>
              <a:t> </a:t>
            </a:r>
            <a:r>
              <a:rPr lang="es-MX" dirty="0" err="1" smtClean="0"/>
              <a:t>different</a:t>
            </a:r>
            <a:r>
              <a:rPr lang="es-MX" dirty="0" smtClean="0"/>
              <a:t> </a:t>
            </a:r>
            <a:r>
              <a:rPr lang="es-MX" dirty="0" err="1" smtClean="0"/>
              <a:t>with</a:t>
            </a:r>
            <a:r>
              <a:rPr lang="es-MX" dirty="0" smtClean="0"/>
              <a:t> </a:t>
            </a:r>
            <a:r>
              <a:rPr lang="es-MX" dirty="0" err="1" smtClean="0"/>
              <a:t>institutional</a:t>
            </a:r>
            <a:r>
              <a:rPr lang="es-MX" dirty="0" smtClean="0"/>
              <a:t> </a:t>
            </a:r>
            <a:r>
              <a:rPr lang="es-MX" dirty="0" smtClean="0"/>
              <a:t>variables</a:t>
            </a:r>
            <a:endParaRPr lang="es-VE" dirty="0"/>
          </a:p>
        </p:txBody>
      </p:sp>
    </p:spTree>
    <p:extLst>
      <p:ext uri="{BB962C8B-B14F-4D97-AF65-F5344CB8AC3E}">
        <p14:creationId xmlns:p14="http://schemas.microsoft.com/office/powerpoint/2010/main" val="961870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srcRect/>
          <a:stretch>
            <a:fillRect/>
          </a:stretch>
        </p:blipFill>
        <p:spPr bwMode="auto">
          <a:xfrm>
            <a:off x="1643042" y="4286256"/>
            <a:ext cx="6143625" cy="2085975"/>
          </a:xfrm>
          <a:prstGeom prst="rect">
            <a:avLst/>
          </a:prstGeom>
          <a:noFill/>
          <a:ln w="9525">
            <a:noFill/>
            <a:miter lim="800000"/>
            <a:headEnd/>
            <a:tailEnd/>
          </a:ln>
          <a:effectLst/>
        </p:spPr>
      </p:pic>
      <p:graphicFrame>
        <p:nvGraphicFramePr>
          <p:cNvPr id="5" name="4 Tabla"/>
          <p:cNvGraphicFramePr>
            <a:graphicFrameLocks noGrp="1"/>
          </p:cNvGraphicFramePr>
          <p:nvPr>
            <p:extLst>
              <p:ext uri="{D42A27DB-BD31-4B8C-83A1-F6EECF244321}">
                <p14:modId xmlns:p14="http://schemas.microsoft.com/office/powerpoint/2010/main" val="2326639977"/>
              </p:ext>
            </p:extLst>
          </p:nvPr>
        </p:nvGraphicFramePr>
        <p:xfrm>
          <a:off x="1142976" y="2500306"/>
          <a:ext cx="6500860" cy="1500200"/>
        </p:xfrm>
        <a:graphic>
          <a:graphicData uri="http://schemas.openxmlformats.org/drawingml/2006/table">
            <a:tbl>
              <a:tblPr/>
              <a:tblGrid>
                <a:gridCol w="1300172"/>
                <a:gridCol w="1300172"/>
                <a:gridCol w="1300172"/>
                <a:gridCol w="1300172"/>
                <a:gridCol w="1300172"/>
              </a:tblGrid>
              <a:tr h="375050">
                <a:tc>
                  <a:txBody>
                    <a:bodyPr/>
                    <a:lstStyle/>
                    <a:p>
                      <a:pPr algn="ctr">
                        <a:lnSpc>
                          <a:spcPct val="115000"/>
                        </a:lnSpc>
                        <a:spcAft>
                          <a:spcPts val="0"/>
                        </a:spcAft>
                      </a:pPr>
                      <a:r>
                        <a:rPr lang="es-VE" sz="1600" b="1" dirty="0" smtClean="0">
                          <a:latin typeface="Calibri"/>
                          <a:ea typeface="Times New Roman"/>
                          <a:cs typeface="Times New Roman"/>
                        </a:rPr>
                        <a:t>Country</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MX" sz="1600" dirty="0" err="1" smtClean="0">
                          <a:latin typeface="Calibri"/>
                          <a:ea typeface="Calibri"/>
                          <a:cs typeface="Times New Roman"/>
                        </a:rPr>
                        <a:t>Delay</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b="1" dirty="0">
                          <a:latin typeface="Calibri"/>
                          <a:ea typeface="Times New Roman"/>
                          <a:cs typeface="Times New Roman"/>
                        </a:rPr>
                        <a:t>R2</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a:latin typeface="Calibri"/>
                          <a:ea typeface="Times New Roman"/>
                          <a:cs typeface="Times New Roman"/>
                        </a:rPr>
                        <a:t>RMSE</a:t>
                      </a:r>
                      <a:endParaRPr lang="es-V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a:latin typeface="Calibri"/>
                          <a:ea typeface="Times New Roman"/>
                          <a:cs typeface="Times New Roman"/>
                        </a:rPr>
                        <a:t>BIC</a:t>
                      </a:r>
                      <a:endParaRPr lang="es-V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050">
                <a:tc>
                  <a:txBody>
                    <a:bodyPr/>
                    <a:lstStyle/>
                    <a:p>
                      <a:pPr algn="ctr">
                        <a:lnSpc>
                          <a:spcPct val="115000"/>
                        </a:lnSpc>
                        <a:spcAft>
                          <a:spcPts val="0"/>
                        </a:spcAft>
                      </a:pPr>
                      <a:r>
                        <a:rPr lang="es-VE" sz="1600" b="1" dirty="0" err="1" smtClean="0">
                          <a:latin typeface="Calibri"/>
                          <a:ea typeface="Times New Roman"/>
                          <a:cs typeface="Times New Roman"/>
                        </a:rPr>
                        <a:t>Brazil</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3</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b="1" dirty="0">
                          <a:latin typeface="Calibri"/>
                          <a:ea typeface="Times New Roman"/>
                          <a:cs typeface="Times New Roman"/>
                        </a:rPr>
                        <a:t>0.773</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a:latin typeface="Calibri"/>
                          <a:ea typeface="Times New Roman"/>
                          <a:cs typeface="Times New Roman"/>
                        </a:rPr>
                        <a:t>1.832</a:t>
                      </a:r>
                      <a:endParaRPr lang="es-V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a:latin typeface="Calibri"/>
                          <a:ea typeface="Times New Roman"/>
                          <a:cs typeface="Times New Roman"/>
                        </a:rPr>
                        <a:t>2.300</a:t>
                      </a:r>
                      <a:endParaRPr lang="es-V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050">
                <a:tc>
                  <a:txBody>
                    <a:bodyPr/>
                    <a:lstStyle/>
                    <a:p>
                      <a:pPr algn="ctr">
                        <a:lnSpc>
                          <a:spcPct val="115000"/>
                        </a:lnSpc>
                        <a:spcAft>
                          <a:spcPts val="0"/>
                        </a:spcAft>
                      </a:pPr>
                      <a:r>
                        <a:rPr lang="es-VE" sz="1600" b="1" dirty="0">
                          <a:latin typeface="Calibri"/>
                          <a:ea typeface="Times New Roman"/>
                          <a:cs typeface="Times New Roman"/>
                        </a:rPr>
                        <a:t>Colombia</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2</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b="1" dirty="0">
                          <a:latin typeface="Calibri"/>
                          <a:ea typeface="Times New Roman"/>
                          <a:cs typeface="Times New Roman"/>
                        </a:rPr>
                        <a:t>0.646</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a:latin typeface="Calibri"/>
                          <a:ea typeface="Times New Roman"/>
                          <a:cs typeface="Times New Roman"/>
                        </a:rPr>
                        <a:t>4.931</a:t>
                      </a:r>
                      <a:endParaRPr lang="es-VE" sz="16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4.226</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050">
                <a:tc>
                  <a:txBody>
                    <a:bodyPr/>
                    <a:lstStyle/>
                    <a:p>
                      <a:pPr algn="ctr">
                        <a:lnSpc>
                          <a:spcPct val="115000"/>
                        </a:lnSpc>
                        <a:spcAft>
                          <a:spcPts val="0"/>
                        </a:spcAft>
                      </a:pPr>
                      <a:r>
                        <a:rPr lang="es-VE" sz="1600" b="1" dirty="0">
                          <a:latin typeface="Calibri"/>
                          <a:ea typeface="Times New Roman"/>
                          <a:cs typeface="Times New Roman"/>
                        </a:rPr>
                        <a:t>Venezuela</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5</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b="1" dirty="0">
                          <a:latin typeface="Calibri"/>
                          <a:ea typeface="Times New Roman"/>
                          <a:cs typeface="Times New Roman"/>
                        </a:rPr>
                        <a:t>0.752</a:t>
                      </a:r>
                      <a:endParaRPr lang="es-VE"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3.509</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VE" sz="1600" dirty="0">
                          <a:latin typeface="Calibri"/>
                          <a:ea typeface="Times New Roman"/>
                          <a:cs typeface="Times New Roman"/>
                        </a:rPr>
                        <a:t>3.731</a:t>
                      </a:r>
                      <a:endParaRPr lang="es-VE"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5 Título"/>
          <p:cNvSpPr>
            <a:spLocks noGrp="1"/>
          </p:cNvSpPr>
          <p:nvPr>
            <p:ph type="title"/>
          </p:nvPr>
        </p:nvSpPr>
        <p:spPr>
          <a:xfrm>
            <a:off x="500034" y="785794"/>
            <a:ext cx="8229600" cy="1143000"/>
          </a:xfrm>
        </p:spPr>
        <p:txBody>
          <a:bodyPr>
            <a:noAutofit/>
          </a:bodyPr>
          <a:lstStyle/>
          <a:p>
            <a:r>
              <a:rPr lang="es-MX" sz="2800" dirty="0" err="1" smtClean="0"/>
              <a:t>The</a:t>
            </a:r>
            <a:r>
              <a:rPr lang="es-MX" sz="2800" dirty="0" smtClean="0"/>
              <a:t> </a:t>
            </a:r>
            <a:r>
              <a:rPr lang="es-MX" sz="2800" dirty="0" err="1" smtClean="0"/>
              <a:t>analysis</a:t>
            </a:r>
            <a:r>
              <a:rPr lang="es-MX" sz="2800" dirty="0" smtClean="0"/>
              <a:t> </a:t>
            </a:r>
            <a:r>
              <a:rPr lang="es-MX" sz="2800" dirty="0" err="1" smtClean="0"/>
              <a:t>with</a:t>
            </a:r>
            <a:r>
              <a:rPr lang="es-MX" sz="2800" dirty="0" smtClean="0"/>
              <a:t> ARIMA </a:t>
            </a:r>
            <a:r>
              <a:rPr lang="es-MX" sz="2800" i="1" dirty="0" smtClean="0"/>
              <a:t>(</a:t>
            </a:r>
            <a:r>
              <a:rPr lang="es-VE" sz="2800" i="1" dirty="0" err="1" smtClean="0"/>
              <a:t>autoregressive</a:t>
            </a:r>
            <a:r>
              <a:rPr lang="es-VE" sz="2800" i="1" dirty="0" smtClean="0"/>
              <a:t> </a:t>
            </a:r>
            <a:r>
              <a:rPr lang="es-VE" sz="2800" i="1" dirty="0" err="1" smtClean="0"/>
              <a:t>integrated</a:t>
            </a:r>
            <a:r>
              <a:rPr lang="es-VE" sz="2800" i="1" dirty="0" smtClean="0"/>
              <a:t> </a:t>
            </a:r>
            <a:r>
              <a:rPr lang="es-VE" sz="2800" i="1" dirty="0" err="1" smtClean="0"/>
              <a:t>moving</a:t>
            </a:r>
            <a:r>
              <a:rPr lang="es-VE" sz="2800" i="1" dirty="0" smtClean="0"/>
              <a:t> </a:t>
            </a:r>
            <a:r>
              <a:rPr lang="es-VE" sz="2800" i="1" dirty="0" err="1" smtClean="0"/>
              <a:t>average</a:t>
            </a:r>
            <a:r>
              <a:rPr lang="es-VE" sz="2800" i="1" dirty="0" smtClean="0"/>
              <a:t>) </a:t>
            </a:r>
            <a:r>
              <a:rPr lang="es-VE" sz="2800" i="1" dirty="0" err="1" smtClean="0"/>
              <a:t>showed</a:t>
            </a:r>
            <a:r>
              <a:rPr lang="es-VE" sz="2800" i="1" dirty="0" smtClean="0"/>
              <a:t> </a:t>
            </a:r>
            <a:r>
              <a:rPr lang="es-VE" sz="2800" i="1" dirty="0" err="1" smtClean="0"/>
              <a:t>association</a:t>
            </a:r>
            <a:r>
              <a:rPr lang="es-VE" sz="2800" i="1" dirty="0" smtClean="0"/>
              <a:t> and </a:t>
            </a:r>
            <a:r>
              <a:rPr lang="es-VE" sz="2800" i="1" dirty="0" err="1" smtClean="0"/>
              <a:t>modest</a:t>
            </a:r>
            <a:r>
              <a:rPr lang="es-VE" sz="2800" i="1" dirty="0" smtClean="0"/>
              <a:t> </a:t>
            </a:r>
            <a:r>
              <a:rPr lang="es-VE" sz="2800" i="1" dirty="0" err="1" smtClean="0"/>
              <a:t>significance</a:t>
            </a:r>
            <a:r>
              <a:rPr lang="es-VE" sz="2800" i="1" dirty="0" smtClean="0"/>
              <a:t> </a:t>
            </a:r>
            <a:r>
              <a:rPr lang="es-VE" sz="2800" i="1" dirty="0" err="1" smtClean="0"/>
              <a:t>between</a:t>
            </a:r>
            <a:r>
              <a:rPr lang="es-VE" sz="2800" i="1" dirty="0" smtClean="0"/>
              <a:t> </a:t>
            </a:r>
            <a:r>
              <a:rPr lang="es-VE" sz="2800" i="1" dirty="0" err="1" smtClean="0"/>
              <a:t>governance</a:t>
            </a:r>
            <a:r>
              <a:rPr lang="es-VE" sz="2800" i="1" dirty="0" smtClean="0"/>
              <a:t> variables and </a:t>
            </a:r>
            <a:r>
              <a:rPr lang="es-VE" sz="2800" i="1" dirty="0" err="1" smtClean="0"/>
              <a:t>predicting</a:t>
            </a:r>
            <a:r>
              <a:rPr lang="es-VE" sz="2800" i="1" dirty="0" smtClean="0"/>
              <a:t> </a:t>
            </a:r>
            <a:r>
              <a:rPr lang="es-VE" sz="2800" i="1" dirty="0" err="1" smtClean="0"/>
              <a:t>the</a:t>
            </a:r>
            <a:r>
              <a:rPr lang="es-VE" sz="2800" i="1" dirty="0" smtClean="0"/>
              <a:t> </a:t>
            </a:r>
            <a:r>
              <a:rPr lang="es-VE" sz="2800" i="1" dirty="0" err="1" smtClean="0"/>
              <a:t>results</a:t>
            </a:r>
            <a:r>
              <a:rPr lang="es-VE" sz="2800" i="1" dirty="0" smtClean="0"/>
              <a:t> of </a:t>
            </a:r>
            <a:r>
              <a:rPr lang="es-VE" sz="2800" i="1" dirty="0" err="1" smtClean="0"/>
              <a:t>homicides</a:t>
            </a:r>
            <a:r>
              <a:rPr lang="es-VE" sz="2800" i="1" dirty="0" smtClean="0"/>
              <a:t>.</a:t>
            </a:r>
            <a:endParaRPr lang="es-VE" sz="2800" dirty="0"/>
          </a:p>
        </p:txBody>
      </p:sp>
    </p:spTree>
    <p:extLst>
      <p:ext uri="{BB962C8B-B14F-4D97-AF65-F5344CB8AC3E}">
        <p14:creationId xmlns:p14="http://schemas.microsoft.com/office/powerpoint/2010/main" val="29568482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88840"/>
            <a:ext cx="8496944" cy="1143000"/>
          </a:xfrm>
        </p:spPr>
        <p:txBody>
          <a:bodyPr>
            <a:normAutofit fontScale="90000"/>
          </a:bodyPr>
          <a:lstStyle/>
          <a:p>
            <a:r>
              <a:rPr lang="en-US" sz="4000" dirty="0" smtClean="0"/>
              <a:t>For </a:t>
            </a:r>
            <a:r>
              <a:rPr lang="en-US" sz="4000" dirty="0"/>
              <a:t>decades Venezuela was a country with low violence and low homicide rate. </a:t>
            </a:r>
            <a:r>
              <a:rPr lang="en-US" sz="4000" dirty="0" smtClean="0"/>
              <a:t/>
            </a:r>
            <a:br>
              <a:rPr lang="en-US" sz="4000" dirty="0" smtClean="0"/>
            </a:br>
            <a:r>
              <a:rPr lang="en-US" b="1" dirty="0" smtClean="0"/>
              <a:t>How </a:t>
            </a:r>
            <a:r>
              <a:rPr lang="en-US" b="1" dirty="0"/>
              <a:t>can we explain this change?</a:t>
            </a:r>
          </a:p>
        </p:txBody>
      </p:sp>
    </p:spTree>
    <p:extLst>
      <p:ext uri="{BB962C8B-B14F-4D97-AF65-F5344CB8AC3E}">
        <p14:creationId xmlns:p14="http://schemas.microsoft.com/office/powerpoint/2010/main" val="466938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sz="3100" b="1" dirty="0"/>
              <a:t>Rule of Law and Homicides</a:t>
            </a:r>
            <a:br>
              <a:rPr lang="en-US" sz="3100" b="1" dirty="0"/>
            </a:br>
            <a:r>
              <a:rPr lang="es-ES" sz="2700" dirty="0" smtClean="0"/>
              <a:t>In </a:t>
            </a:r>
            <a:r>
              <a:rPr lang="es-ES" sz="2700" dirty="0"/>
              <a:t>Venezuela, </a:t>
            </a:r>
            <a:r>
              <a:rPr lang="es-ES" sz="2700" dirty="0" err="1"/>
              <a:t>the</a:t>
            </a:r>
            <a:r>
              <a:rPr lang="es-ES" sz="2700" dirty="0"/>
              <a:t> </a:t>
            </a:r>
            <a:r>
              <a:rPr lang="es-ES" sz="2700" dirty="0" err="1"/>
              <a:t>fall</a:t>
            </a:r>
            <a:r>
              <a:rPr lang="es-ES" sz="2700" dirty="0"/>
              <a:t> of rule of </a:t>
            </a:r>
            <a:r>
              <a:rPr lang="es-ES" sz="2700" dirty="0" err="1"/>
              <a:t>law</a:t>
            </a:r>
            <a:r>
              <a:rPr lang="es-ES" sz="2700" dirty="0"/>
              <a:t> </a:t>
            </a:r>
            <a:r>
              <a:rPr lang="es-ES" sz="2700" dirty="0" err="1"/>
              <a:t>starting</a:t>
            </a:r>
            <a:r>
              <a:rPr lang="es-ES" sz="2700" dirty="0"/>
              <a:t> in 2001 </a:t>
            </a:r>
            <a:r>
              <a:rPr lang="es-ES" sz="2700" dirty="0" err="1"/>
              <a:t>is</a:t>
            </a:r>
            <a:r>
              <a:rPr lang="es-ES" sz="2700" dirty="0"/>
              <a:t> </a:t>
            </a:r>
            <a:r>
              <a:rPr lang="es-ES" sz="2700" dirty="0" err="1"/>
              <a:t>strongly</a:t>
            </a:r>
            <a:r>
              <a:rPr lang="es-ES" sz="2700" dirty="0"/>
              <a:t> </a:t>
            </a:r>
            <a:r>
              <a:rPr lang="es-ES" sz="2700" dirty="0" err="1"/>
              <a:t>associated</a:t>
            </a:r>
            <a:r>
              <a:rPr lang="es-ES" sz="2700" dirty="0"/>
              <a:t> </a:t>
            </a:r>
            <a:r>
              <a:rPr lang="es-ES" sz="2700" dirty="0" err="1"/>
              <a:t>with</a:t>
            </a:r>
            <a:r>
              <a:rPr lang="es-ES" sz="2700" dirty="0"/>
              <a:t> </a:t>
            </a:r>
            <a:r>
              <a:rPr lang="es-ES" sz="2700" dirty="0" err="1"/>
              <a:t>the</a:t>
            </a:r>
            <a:r>
              <a:rPr lang="es-ES" sz="2700" dirty="0"/>
              <a:t> </a:t>
            </a:r>
            <a:r>
              <a:rPr lang="es-ES" sz="2700" dirty="0" err="1"/>
              <a:t>increase</a:t>
            </a:r>
            <a:r>
              <a:rPr lang="es-ES" sz="2700" dirty="0"/>
              <a:t> in </a:t>
            </a:r>
            <a:r>
              <a:rPr lang="es-ES" sz="2700" dirty="0" err="1"/>
              <a:t>homicides</a:t>
            </a:r>
            <a:r>
              <a:rPr lang="es-ES" sz="2700" dirty="0"/>
              <a:t>.</a:t>
            </a:r>
            <a:br>
              <a:rPr lang="es-ES" sz="2700" dirty="0"/>
            </a:br>
            <a:r>
              <a:rPr lang="es-ES" sz="2700" dirty="0"/>
              <a:t/>
            </a:r>
            <a:br>
              <a:rPr lang="es-ES" sz="2700" dirty="0"/>
            </a:br>
            <a:endParaRPr lang="en-US" sz="2000" dirty="0"/>
          </a:p>
        </p:txBody>
      </p:sp>
      <p:graphicFrame>
        <p:nvGraphicFramePr>
          <p:cNvPr id="3" name="Chart 2"/>
          <p:cNvGraphicFramePr>
            <a:graphicFrameLocks/>
          </p:cNvGraphicFramePr>
          <p:nvPr>
            <p:extLst>
              <p:ext uri="{D42A27DB-BD31-4B8C-83A1-F6EECF244321}">
                <p14:modId xmlns:p14="http://schemas.microsoft.com/office/powerpoint/2010/main" val="3363735711"/>
              </p:ext>
            </p:extLst>
          </p:nvPr>
        </p:nvGraphicFramePr>
        <p:xfrm>
          <a:off x="395536" y="1844824"/>
          <a:ext cx="8352928" cy="46085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26151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29600" cy="1143000"/>
          </a:xfrm>
        </p:spPr>
        <p:txBody>
          <a:bodyPr>
            <a:normAutofit fontScale="90000"/>
          </a:bodyPr>
          <a:lstStyle/>
          <a:p>
            <a:r>
              <a:rPr lang="en-US" sz="3100" b="1" dirty="0"/>
              <a:t>Government Effectiveness and Homicides</a:t>
            </a:r>
            <a:br>
              <a:rPr lang="en-US" sz="3100" b="1" dirty="0"/>
            </a:br>
            <a:r>
              <a:rPr lang="es-ES" sz="2700" dirty="0" err="1" smtClean="0"/>
              <a:t>The</a:t>
            </a:r>
            <a:r>
              <a:rPr lang="es-ES" sz="2700" dirty="0" smtClean="0"/>
              <a:t> </a:t>
            </a:r>
            <a:r>
              <a:rPr lang="es-ES" sz="2700" dirty="0" err="1"/>
              <a:t>lack</a:t>
            </a:r>
            <a:r>
              <a:rPr lang="es-ES" sz="2700" dirty="0"/>
              <a:t> of </a:t>
            </a:r>
            <a:r>
              <a:rPr lang="es-ES" sz="2700" dirty="0" err="1"/>
              <a:t>government</a:t>
            </a:r>
            <a:r>
              <a:rPr lang="es-ES" sz="2700" dirty="0"/>
              <a:t> </a:t>
            </a:r>
            <a:r>
              <a:rPr lang="es-ES" sz="2700" dirty="0" err="1"/>
              <a:t>effectiveness</a:t>
            </a:r>
            <a:r>
              <a:rPr lang="es-ES" sz="2700" dirty="0"/>
              <a:t> in Venezuela </a:t>
            </a:r>
            <a:r>
              <a:rPr lang="es-ES" sz="2700" dirty="0" err="1"/>
              <a:t>is</a:t>
            </a:r>
            <a:r>
              <a:rPr lang="es-ES" sz="2700" dirty="0"/>
              <a:t> </a:t>
            </a:r>
            <a:r>
              <a:rPr lang="es-ES" sz="2700" dirty="0" err="1"/>
              <a:t>negatively</a:t>
            </a:r>
            <a:r>
              <a:rPr lang="es-ES" sz="2700" dirty="0"/>
              <a:t> </a:t>
            </a:r>
            <a:r>
              <a:rPr lang="es-ES" sz="2700" dirty="0" err="1"/>
              <a:t>related</a:t>
            </a:r>
            <a:r>
              <a:rPr lang="es-ES" sz="2700" dirty="0"/>
              <a:t> </a:t>
            </a:r>
            <a:r>
              <a:rPr lang="es-ES" sz="2700" dirty="0" err="1"/>
              <a:t>to</a:t>
            </a:r>
            <a:r>
              <a:rPr lang="es-ES" sz="2700" dirty="0"/>
              <a:t> </a:t>
            </a:r>
            <a:r>
              <a:rPr lang="es-ES" sz="2700" dirty="0" err="1"/>
              <a:t>the</a:t>
            </a:r>
            <a:r>
              <a:rPr lang="es-ES" sz="2700" dirty="0"/>
              <a:t> </a:t>
            </a:r>
            <a:r>
              <a:rPr lang="es-ES" sz="2700" dirty="0" err="1"/>
              <a:t>increase</a:t>
            </a:r>
            <a:r>
              <a:rPr lang="es-ES" sz="2700" dirty="0"/>
              <a:t> in </a:t>
            </a:r>
            <a:r>
              <a:rPr lang="es-ES" sz="2700" dirty="0" err="1"/>
              <a:t>violence</a:t>
            </a:r>
            <a:r>
              <a:rPr lang="es-ES" sz="2700" dirty="0"/>
              <a:t>.</a:t>
            </a:r>
            <a:br>
              <a:rPr lang="es-ES" sz="2700" dirty="0"/>
            </a:br>
            <a:endParaRPr lang="en-US" sz="2700" dirty="0"/>
          </a:p>
        </p:txBody>
      </p:sp>
      <p:graphicFrame>
        <p:nvGraphicFramePr>
          <p:cNvPr id="3" name="Chart 2"/>
          <p:cNvGraphicFramePr>
            <a:graphicFrameLocks/>
          </p:cNvGraphicFramePr>
          <p:nvPr>
            <p:extLst>
              <p:ext uri="{D42A27DB-BD31-4B8C-83A1-F6EECF244321}">
                <p14:modId xmlns:p14="http://schemas.microsoft.com/office/powerpoint/2010/main" val="227380681"/>
              </p:ext>
            </p:extLst>
          </p:nvPr>
        </p:nvGraphicFramePr>
        <p:xfrm>
          <a:off x="467544" y="1988840"/>
          <a:ext cx="8388424" cy="4399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4098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txBody>
          <a:bodyPr>
            <a:normAutofit fontScale="90000"/>
          </a:bodyPr>
          <a:lstStyle/>
          <a:p>
            <a:r>
              <a:rPr lang="en-US" sz="3100" b="1" dirty="0"/>
              <a:t>Regulatory Quality and Homicides</a:t>
            </a:r>
            <a:r>
              <a:rPr lang="en-US" sz="1800" dirty="0"/>
              <a:t/>
            </a:r>
            <a:br>
              <a:rPr lang="en-US" sz="1800" dirty="0"/>
            </a:br>
            <a:r>
              <a:rPr lang="es-ES" sz="2700" dirty="0" smtClean="0"/>
              <a:t>In </a:t>
            </a:r>
            <a:r>
              <a:rPr lang="es-ES" sz="2700" dirty="0"/>
              <a:t>Venezuela, </a:t>
            </a:r>
            <a:r>
              <a:rPr lang="es-ES" sz="2700" dirty="0" err="1"/>
              <a:t>the</a:t>
            </a:r>
            <a:r>
              <a:rPr lang="es-ES" sz="2700" dirty="0"/>
              <a:t> </a:t>
            </a:r>
            <a:r>
              <a:rPr lang="es-ES" sz="2700" dirty="0" err="1"/>
              <a:t>decrease</a:t>
            </a:r>
            <a:r>
              <a:rPr lang="es-ES" sz="2700" dirty="0"/>
              <a:t> in </a:t>
            </a:r>
            <a:r>
              <a:rPr lang="es-ES" sz="2700" dirty="0" err="1"/>
              <a:t>regulatory</a:t>
            </a:r>
            <a:r>
              <a:rPr lang="es-ES" sz="2700" dirty="0"/>
              <a:t> </a:t>
            </a:r>
            <a:r>
              <a:rPr lang="es-ES" sz="2700" dirty="0" err="1"/>
              <a:t>quality</a:t>
            </a:r>
            <a:r>
              <a:rPr lang="es-ES" sz="2700" dirty="0"/>
              <a:t> </a:t>
            </a:r>
            <a:r>
              <a:rPr lang="es-ES" sz="2700" dirty="0" err="1"/>
              <a:t>starting</a:t>
            </a:r>
            <a:r>
              <a:rPr lang="es-ES" sz="2700" dirty="0"/>
              <a:t> in 1999 </a:t>
            </a:r>
            <a:r>
              <a:rPr lang="es-ES" sz="2700" dirty="0" err="1"/>
              <a:t>is</a:t>
            </a:r>
            <a:r>
              <a:rPr lang="es-ES" sz="2700" dirty="0"/>
              <a:t> </a:t>
            </a:r>
            <a:r>
              <a:rPr lang="es-ES" sz="2700" dirty="0" err="1"/>
              <a:t>negatively</a:t>
            </a:r>
            <a:r>
              <a:rPr lang="es-ES" sz="2700" dirty="0"/>
              <a:t> </a:t>
            </a:r>
            <a:r>
              <a:rPr lang="es-ES" sz="2700" dirty="0" err="1"/>
              <a:t>associated</a:t>
            </a:r>
            <a:r>
              <a:rPr lang="es-ES" sz="2700" dirty="0"/>
              <a:t> </a:t>
            </a:r>
            <a:r>
              <a:rPr lang="es-ES" sz="2700" dirty="0" err="1"/>
              <a:t>with</a:t>
            </a:r>
            <a:r>
              <a:rPr lang="es-ES" sz="2700" dirty="0"/>
              <a:t> </a:t>
            </a:r>
            <a:r>
              <a:rPr lang="es-ES" sz="2700" dirty="0" err="1"/>
              <a:t>the</a:t>
            </a:r>
            <a:r>
              <a:rPr lang="es-ES" sz="2700" dirty="0"/>
              <a:t> </a:t>
            </a:r>
            <a:r>
              <a:rPr lang="es-ES" sz="2700" dirty="0" err="1"/>
              <a:t>increase</a:t>
            </a:r>
            <a:r>
              <a:rPr lang="es-ES" sz="2700" dirty="0"/>
              <a:t> in </a:t>
            </a:r>
            <a:r>
              <a:rPr lang="es-ES" sz="2700" dirty="0" err="1"/>
              <a:t>homicides</a:t>
            </a:r>
            <a:r>
              <a:rPr lang="es-ES" sz="2700" dirty="0"/>
              <a:t>.</a:t>
            </a:r>
            <a:br>
              <a:rPr lang="es-ES" sz="2700" dirty="0"/>
            </a:br>
            <a:r>
              <a:rPr lang="es-ES" sz="2000" dirty="0"/>
              <a:t/>
            </a:r>
            <a:br>
              <a:rPr lang="es-ES" sz="2000" dirty="0"/>
            </a:br>
            <a:endParaRPr lang="en-US" sz="2000" dirty="0"/>
          </a:p>
        </p:txBody>
      </p:sp>
      <p:graphicFrame>
        <p:nvGraphicFramePr>
          <p:cNvPr id="3" name="Chart 2"/>
          <p:cNvGraphicFramePr>
            <a:graphicFrameLocks/>
          </p:cNvGraphicFramePr>
          <p:nvPr>
            <p:extLst>
              <p:ext uri="{D42A27DB-BD31-4B8C-83A1-F6EECF244321}">
                <p14:modId xmlns:p14="http://schemas.microsoft.com/office/powerpoint/2010/main" val="4129199307"/>
              </p:ext>
            </p:extLst>
          </p:nvPr>
        </p:nvGraphicFramePr>
        <p:xfrm>
          <a:off x="539552" y="1844824"/>
          <a:ext cx="8244408" cy="5013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81680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498178"/>
          </a:xfrm>
        </p:spPr>
        <p:txBody>
          <a:bodyPr>
            <a:noAutofit/>
          </a:bodyPr>
          <a:lstStyle/>
          <a:p>
            <a:r>
              <a:rPr lang="en-US" sz="2800" b="1" dirty="0"/>
              <a:t>Voice and Accountability and Homicides</a:t>
            </a:r>
            <a:r>
              <a:rPr lang="en-US" sz="2000" dirty="0"/>
              <a:t/>
            </a:r>
            <a:br>
              <a:rPr lang="en-US" sz="2000" dirty="0"/>
            </a:br>
            <a:r>
              <a:rPr lang="es-MX" sz="2400" dirty="0" err="1" smtClean="0"/>
              <a:t>For</a:t>
            </a:r>
            <a:r>
              <a:rPr lang="es-MX" sz="2400" dirty="0" smtClean="0"/>
              <a:t> </a:t>
            </a:r>
            <a:r>
              <a:rPr lang="es-MX" sz="2400" dirty="0"/>
              <a:t>Venezuela, </a:t>
            </a:r>
            <a:r>
              <a:rPr lang="es-MX" sz="2400" dirty="0" err="1"/>
              <a:t>the</a:t>
            </a:r>
            <a:r>
              <a:rPr lang="es-MX" sz="2400" dirty="0"/>
              <a:t> </a:t>
            </a:r>
            <a:r>
              <a:rPr lang="es-MX" sz="2400" dirty="0" err="1"/>
              <a:t>results</a:t>
            </a:r>
            <a:r>
              <a:rPr lang="es-MX" sz="2400" dirty="0"/>
              <a:t> show a </a:t>
            </a:r>
            <a:r>
              <a:rPr lang="es-MX" sz="2400" dirty="0" err="1"/>
              <a:t>negative</a:t>
            </a:r>
            <a:r>
              <a:rPr lang="es-MX" sz="2400" dirty="0"/>
              <a:t> </a:t>
            </a:r>
            <a:r>
              <a:rPr lang="es-MX" sz="2400" dirty="0" err="1"/>
              <a:t>association</a:t>
            </a:r>
            <a:r>
              <a:rPr lang="es-MX" sz="2400" dirty="0"/>
              <a:t> as </a:t>
            </a:r>
            <a:r>
              <a:rPr lang="es-MX" sz="2400" dirty="0" err="1"/>
              <a:t>accountability</a:t>
            </a:r>
            <a:r>
              <a:rPr lang="es-MX" sz="2400" dirty="0"/>
              <a:t> </a:t>
            </a:r>
            <a:r>
              <a:rPr lang="es-MX" sz="2400" dirty="0" err="1"/>
              <a:t>decreases</a:t>
            </a:r>
            <a:r>
              <a:rPr lang="es-MX" sz="2400" dirty="0"/>
              <a:t> and </a:t>
            </a:r>
            <a:r>
              <a:rPr lang="es-MX" sz="2400" dirty="0" err="1"/>
              <a:t>homicides</a:t>
            </a:r>
            <a:r>
              <a:rPr lang="es-MX" sz="2400" dirty="0"/>
              <a:t> </a:t>
            </a:r>
            <a:r>
              <a:rPr lang="es-MX" sz="2400" dirty="0" err="1"/>
              <a:t>increase</a:t>
            </a:r>
            <a:r>
              <a:rPr lang="es-MX" sz="2400" dirty="0"/>
              <a:t>. </a:t>
            </a:r>
            <a:r>
              <a:rPr lang="es-MX" sz="2400" dirty="0" smtClean="0"/>
              <a:t/>
            </a:r>
            <a:br>
              <a:rPr lang="es-MX" sz="2400" dirty="0" smtClean="0"/>
            </a:br>
            <a:r>
              <a:rPr lang="es-MX" sz="2400" dirty="0" smtClean="0"/>
              <a:t>In </a:t>
            </a:r>
            <a:r>
              <a:rPr lang="es-MX" sz="2400" dirty="0"/>
              <a:t>Venezuela, </a:t>
            </a:r>
            <a:r>
              <a:rPr lang="es-MX" sz="2400" dirty="0" err="1"/>
              <a:t>this</a:t>
            </a:r>
            <a:r>
              <a:rPr lang="es-MX" sz="2400" dirty="0"/>
              <a:t> </a:t>
            </a:r>
            <a:r>
              <a:rPr lang="es-MX" sz="2400" dirty="0" err="1"/>
              <a:t>is</a:t>
            </a:r>
            <a:r>
              <a:rPr lang="es-MX" sz="2400" dirty="0"/>
              <a:t> </a:t>
            </a:r>
            <a:r>
              <a:rPr lang="es-MX" sz="2400" dirty="0" err="1"/>
              <a:t>something</a:t>
            </a:r>
            <a:r>
              <a:rPr lang="es-MX" sz="2400" dirty="0"/>
              <a:t> particular </a:t>
            </a:r>
            <a:r>
              <a:rPr lang="es-MX" sz="2400" dirty="0" err="1"/>
              <a:t>since</a:t>
            </a:r>
            <a:r>
              <a:rPr lang="es-MX" sz="2400" dirty="0"/>
              <a:t>, </a:t>
            </a:r>
            <a:r>
              <a:rPr lang="es-MX" sz="2400" dirty="0" err="1"/>
              <a:t>starting</a:t>
            </a:r>
            <a:r>
              <a:rPr lang="es-MX" sz="2400" dirty="0"/>
              <a:t> in 2004, </a:t>
            </a:r>
            <a:r>
              <a:rPr lang="es-MX" sz="2400" dirty="0" err="1"/>
              <a:t>the</a:t>
            </a:r>
            <a:r>
              <a:rPr lang="es-MX" sz="2400" dirty="0"/>
              <a:t> </a:t>
            </a:r>
            <a:r>
              <a:rPr lang="es-MX" sz="2400" dirty="0" err="1"/>
              <a:t>government</a:t>
            </a:r>
            <a:r>
              <a:rPr lang="es-MX" sz="2400" dirty="0"/>
              <a:t> </a:t>
            </a:r>
            <a:r>
              <a:rPr lang="es-MX" sz="2400" dirty="0" err="1"/>
              <a:t>prohibited</a:t>
            </a:r>
            <a:r>
              <a:rPr lang="es-MX" sz="2400" dirty="0"/>
              <a:t> </a:t>
            </a:r>
            <a:r>
              <a:rPr lang="es-MX" sz="2400" dirty="0" err="1"/>
              <a:t>the</a:t>
            </a:r>
            <a:r>
              <a:rPr lang="es-MX" sz="2400" dirty="0"/>
              <a:t> </a:t>
            </a:r>
            <a:r>
              <a:rPr lang="es-MX" sz="2400" dirty="0" err="1"/>
              <a:t>release</a:t>
            </a:r>
            <a:r>
              <a:rPr lang="es-MX" sz="2400" dirty="0"/>
              <a:t> of </a:t>
            </a:r>
            <a:r>
              <a:rPr lang="es-MX" sz="2400" dirty="0" err="1"/>
              <a:t>criminality</a:t>
            </a:r>
            <a:r>
              <a:rPr lang="es-MX" sz="2400" dirty="0"/>
              <a:t> and </a:t>
            </a:r>
            <a:r>
              <a:rPr lang="es-MX" sz="2400" dirty="0" err="1"/>
              <a:t>homicide</a:t>
            </a:r>
            <a:r>
              <a:rPr lang="es-MX" sz="2400" dirty="0"/>
              <a:t> data and removed </a:t>
            </a:r>
            <a:r>
              <a:rPr lang="es-MX" sz="2400" dirty="0" err="1"/>
              <a:t>the</a:t>
            </a:r>
            <a:r>
              <a:rPr lang="es-MX" sz="2400" dirty="0"/>
              <a:t> </a:t>
            </a:r>
            <a:r>
              <a:rPr lang="es-MX" sz="2400" dirty="0" err="1"/>
              <a:t>existing</a:t>
            </a:r>
            <a:r>
              <a:rPr lang="es-MX" sz="2400" dirty="0"/>
              <a:t> data </a:t>
            </a:r>
            <a:r>
              <a:rPr lang="es-MX" sz="2400" dirty="0" err="1"/>
              <a:t>from</a:t>
            </a:r>
            <a:r>
              <a:rPr lang="es-MX" sz="2400" dirty="0"/>
              <a:t> </a:t>
            </a:r>
            <a:r>
              <a:rPr lang="es-MX" sz="2400" dirty="0" err="1"/>
              <a:t>official</a:t>
            </a:r>
            <a:r>
              <a:rPr lang="es-MX" sz="2400" dirty="0"/>
              <a:t> </a:t>
            </a:r>
            <a:r>
              <a:rPr lang="es-MX" sz="2400" dirty="0" err="1"/>
              <a:t>websites</a:t>
            </a:r>
            <a:r>
              <a:rPr lang="es-MX" sz="2400" dirty="0"/>
              <a:t>.</a:t>
            </a:r>
            <a:endParaRPr lang="en-US" sz="2400" dirty="0"/>
          </a:p>
        </p:txBody>
      </p:sp>
      <p:graphicFrame>
        <p:nvGraphicFramePr>
          <p:cNvPr id="3" name="Chart 2"/>
          <p:cNvGraphicFramePr>
            <a:graphicFrameLocks/>
          </p:cNvGraphicFramePr>
          <p:nvPr>
            <p:extLst>
              <p:ext uri="{D42A27DB-BD31-4B8C-83A1-F6EECF244321}">
                <p14:modId xmlns:p14="http://schemas.microsoft.com/office/powerpoint/2010/main" val="4143568889"/>
              </p:ext>
            </p:extLst>
          </p:nvPr>
        </p:nvGraphicFramePr>
        <p:xfrm>
          <a:off x="251520" y="2132856"/>
          <a:ext cx="8424936" cy="45365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49665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normAutofit fontScale="90000"/>
          </a:bodyPr>
          <a:lstStyle/>
          <a:p>
            <a:r>
              <a:rPr lang="en-US" sz="2000" dirty="0" smtClean="0"/>
              <a:t> </a:t>
            </a:r>
            <a:r>
              <a:rPr lang="en-US" sz="3100" b="1" dirty="0"/>
              <a:t>Political Stability and Homici</a:t>
            </a:r>
            <a:r>
              <a:rPr lang="en-US" sz="2800" b="1" dirty="0"/>
              <a:t>des</a:t>
            </a:r>
            <a:r>
              <a:rPr lang="en-US" sz="2000" dirty="0"/>
              <a:t/>
            </a:r>
            <a:br>
              <a:rPr lang="en-US" sz="2000" dirty="0"/>
            </a:br>
            <a:r>
              <a:rPr lang="es-VE" sz="2000" dirty="0" smtClean="0"/>
              <a:t> </a:t>
            </a:r>
            <a:r>
              <a:rPr lang="es-VE" sz="2700" dirty="0"/>
              <a:t>In Venezuela, </a:t>
            </a:r>
            <a:r>
              <a:rPr lang="es-VE" sz="2700" dirty="0" err="1"/>
              <a:t>there</a:t>
            </a:r>
            <a:r>
              <a:rPr lang="es-VE" sz="2700" dirty="0"/>
              <a:t> </a:t>
            </a:r>
            <a:r>
              <a:rPr lang="es-VE" sz="2700" dirty="0" err="1"/>
              <a:t>is</a:t>
            </a:r>
            <a:r>
              <a:rPr lang="es-VE" sz="2700" dirty="0"/>
              <a:t> a </a:t>
            </a:r>
            <a:r>
              <a:rPr lang="es-VE" sz="2700" dirty="0" err="1"/>
              <a:t>decrease</a:t>
            </a:r>
            <a:r>
              <a:rPr lang="es-VE" sz="2700" dirty="0"/>
              <a:t> in </a:t>
            </a:r>
            <a:r>
              <a:rPr lang="es-VE" sz="2700" dirty="0" err="1"/>
              <a:t>the</a:t>
            </a:r>
            <a:r>
              <a:rPr lang="es-VE" sz="2700" dirty="0"/>
              <a:t> </a:t>
            </a:r>
            <a:r>
              <a:rPr lang="es-VE" sz="2700" dirty="0" err="1"/>
              <a:t>value</a:t>
            </a:r>
            <a:r>
              <a:rPr lang="es-VE" sz="2700" dirty="0"/>
              <a:t>, </a:t>
            </a:r>
            <a:r>
              <a:rPr lang="es-VE" sz="2700" dirty="0" err="1"/>
              <a:t>which</a:t>
            </a:r>
            <a:r>
              <a:rPr lang="es-VE" sz="2700" dirty="0"/>
              <a:t> </a:t>
            </a:r>
            <a:r>
              <a:rPr lang="es-VE" sz="2700" dirty="0" err="1"/>
              <a:t>is</a:t>
            </a:r>
            <a:r>
              <a:rPr lang="es-VE" sz="2700" dirty="0"/>
              <a:t> </a:t>
            </a:r>
            <a:r>
              <a:rPr lang="es-VE" sz="2700" dirty="0" err="1"/>
              <a:t>negatively</a:t>
            </a:r>
            <a:r>
              <a:rPr lang="es-VE" sz="2700" dirty="0"/>
              <a:t> </a:t>
            </a:r>
            <a:r>
              <a:rPr lang="es-VE" sz="2700" dirty="0" err="1"/>
              <a:t>associated</a:t>
            </a:r>
            <a:r>
              <a:rPr lang="es-VE" sz="2700" dirty="0"/>
              <a:t> </a:t>
            </a:r>
            <a:r>
              <a:rPr lang="es-VE" sz="2700" dirty="0" err="1"/>
              <a:t>with</a:t>
            </a:r>
            <a:r>
              <a:rPr lang="es-VE" sz="2700" dirty="0"/>
              <a:t> </a:t>
            </a:r>
            <a:r>
              <a:rPr lang="es-VE" sz="2700" dirty="0" err="1"/>
              <a:t>the</a:t>
            </a:r>
            <a:r>
              <a:rPr lang="es-VE" sz="2700" dirty="0"/>
              <a:t> </a:t>
            </a:r>
            <a:r>
              <a:rPr lang="es-VE" sz="2700" dirty="0" err="1"/>
              <a:t>increase</a:t>
            </a:r>
            <a:r>
              <a:rPr lang="es-VE" sz="2700" dirty="0"/>
              <a:t> in </a:t>
            </a:r>
            <a:r>
              <a:rPr lang="es-VE" sz="2700" dirty="0" err="1"/>
              <a:t>homicides</a:t>
            </a:r>
            <a:endParaRPr lang="en-US" sz="2700" dirty="0"/>
          </a:p>
        </p:txBody>
      </p:sp>
      <p:graphicFrame>
        <p:nvGraphicFramePr>
          <p:cNvPr id="3" name="Chart 2"/>
          <p:cNvGraphicFramePr>
            <a:graphicFrameLocks/>
          </p:cNvGraphicFramePr>
          <p:nvPr>
            <p:extLst>
              <p:ext uri="{D42A27DB-BD31-4B8C-83A1-F6EECF244321}">
                <p14:modId xmlns:p14="http://schemas.microsoft.com/office/powerpoint/2010/main" val="2573118688"/>
              </p:ext>
            </p:extLst>
          </p:nvPr>
        </p:nvGraphicFramePr>
        <p:xfrm>
          <a:off x="323528" y="2060848"/>
          <a:ext cx="8606333" cy="46874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471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539552" y="2204864"/>
            <a:ext cx="8229600" cy="2016224"/>
          </a:xfrm>
        </p:spPr>
        <p:txBody>
          <a:bodyPr>
            <a:noAutofit/>
          </a:bodyPr>
          <a:lstStyle/>
          <a:p>
            <a:r>
              <a:rPr lang="en-US" sz="3600" dirty="0"/>
              <a:t>There is an inverse association between incarceration and homicide in the three countries.</a:t>
            </a:r>
            <a:endParaRPr lang="es-VE" sz="3600" dirty="0"/>
          </a:p>
        </p:txBody>
      </p:sp>
    </p:spTree>
    <p:extLst>
      <p:ext uri="{BB962C8B-B14F-4D97-AF65-F5344CB8AC3E}">
        <p14:creationId xmlns:p14="http://schemas.microsoft.com/office/powerpoint/2010/main" val="36906049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476672"/>
            <a:ext cx="8229600" cy="1143000"/>
          </a:xfrm>
        </p:spPr>
        <p:txBody>
          <a:bodyPr>
            <a:noAutofit/>
          </a:bodyPr>
          <a:lstStyle/>
          <a:p>
            <a:r>
              <a:rPr lang="es-MX" sz="3600" dirty="0" smtClean="0"/>
              <a:t>In </a:t>
            </a:r>
            <a:r>
              <a:rPr lang="es-MX" sz="3600" dirty="0" err="1" smtClean="0"/>
              <a:t>Brazil</a:t>
            </a:r>
            <a:r>
              <a:rPr lang="es-MX" sz="3600" dirty="0" smtClean="0"/>
              <a:t>, </a:t>
            </a:r>
            <a:r>
              <a:rPr lang="es-MX" sz="3600" dirty="0" err="1" smtClean="0"/>
              <a:t>imprisonment</a:t>
            </a:r>
            <a:r>
              <a:rPr lang="es-MX" sz="3600" dirty="0" smtClean="0"/>
              <a:t> </a:t>
            </a:r>
            <a:r>
              <a:rPr lang="es-MX" sz="3600" dirty="0" err="1" smtClean="0"/>
              <a:t>for</a:t>
            </a:r>
            <a:r>
              <a:rPr lang="es-MX" sz="3600" dirty="0" smtClean="0"/>
              <a:t> </a:t>
            </a:r>
            <a:r>
              <a:rPr lang="es-MX" sz="3600" dirty="0" err="1" smtClean="0"/>
              <a:t>homicides</a:t>
            </a:r>
            <a:r>
              <a:rPr lang="es-MX" sz="3600" dirty="0" smtClean="0"/>
              <a:t> </a:t>
            </a:r>
            <a:r>
              <a:rPr lang="es-MX" sz="3600" dirty="0" err="1" smtClean="0"/>
              <a:t>increased</a:t>
            </a:r>
            <a:r>
              <a:rPr lang="es-MX" sz="3600" dirty="0" smtClean="0"/>
              <a:t> and </a:t>
            </a:r>
            <a:r>
              <a:rPr lang="es-MX" sz="3600" dirty="0" err="1" smtClean="0"/>
              <a:t>the</a:t>
            </a:r>
            <a:r>
              <a:rPr lang="es-MX" sz="3600" dirty="0" smtClean="0"/>
              <a:t> </a:t>
            </a:r>
            <a:r>
              <a:rPr lang="es-MX" sz="3600" dirty="0" err="1" smtClean="0"/>
              <a:t>number</a:t>
            </a:r>
            <a:r>
              <a:rPr lang="es-MX" sz="3600" dirty="0" smtClean="0"/>
              <a:t> of </a:t>
            </a:r>
            <a:r>
              <a:rPr lang="es-MX" sz="3600" dirty="0" err="1" smtClean="0"/>
              <a:t>homicides</a:t>
            </a:r>
            <a:r>
              <a:rPr lang="es-MX" sz="3600" dirty="0" smtClean="0"/>
              <a:t> </a:t>
            </a:r>
            <a:r>
              <a:rPr lang="es-MX" sz="3600" dirty="0" err="1" smtClean="0"/>
              <a:t>remained</a:t>
            </a:r>
            <a:r>
              <a:rPr lang="es-MX" sz="3600" dirty="0" smtClean="0"/>
              <a:t> </a:t>
            </a:r>
            <a:r>
              <a:rPr lang="es-MX" sz="3600" dirty="0" err="1" smtClean="0"/>
              <a:t>stable</a:t>
            </a:r>
            <a:r>
              <a:rPr lang="es-MX" sz="3600" dirty="0" smtClean="0"/>
              <a:t> </a:t>
            </a:r>
            <a:endParaRPr lang="es-VE" sz="3600" dirty="0"/>
          </a:p>
        </p:txBody>
      </p:sp>
      <p:graphicFrame>
        <p:nvGraphicFramePr>
          <p:cNvPr id="3" name="3 Gráfico"/>
          <p:cNvGraphicFramePr/>
          <p:nvPr>
            <p:extLst>
              <p:ext uri="{D42A27DB-BD31-4B8C-83A1-F6EECF244321}">
                <p14:modId xmlns:p14="http://schemas.microsoft.com/office/powerpoint/2010/main" val="4146047994"/>
              </p:ext>
            </p:extLst>
          </p:nvPr>
        </p:nvGraphicFramePr>
        <p:xfrm>
          <a:off x="899592" y="2276872"/>
          <a:ext cx="6715156" cy="371477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90600" y="6631757"/>
            <a:ext cx="693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t>Source</a:t>
            </a:r>
            <a:r>
              <a:rPr lang="es-ES" sz="1000" dirty="0"/>
              <a:t>: </a:t>
            </a:r>
            <a:r>
              <a:rPr lang="pt-BR" sz="1000" dirty="0"/>
              <a:t>Ministério da Justiça, Departamento Penitenciário Nacional, Sistema Integrado de Informações Penitenciárias--InfoPen</a:t>
            </a:r>
            <a:endParaRPr lang="en-US" sz="1000" dirty="0"/>
          </a:p>
        </p:txBody>
      </p:sp>
    </p:spTree>
    <p:extLst>
      <p:ext uri="{BB962C8B-B14F-4D97-AF65-F5344CB8AC3E}">
        <p14:creationId xmlns:p14="http://schemas.microsoft.com/office/powerpoint/2010/main" val="27590611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404664"/>
            <a:ext cx="8229600" cy="1143000"/>
          </a:xfrm>
        </p:spPr>
        <p:txBody>
          <a:bodyPr>
            <a:noAutofit/>
          </a:bodyPr>
          <a:lstStyle/>
          <a:p>
            <a:r>
              <a:rPr lang="es-MX" sz="3600" dirty="0" smtClean="0"/>
              <a:t>In </a:t>
            </a:r>
            <a:r>
              <a:rPr lang="es-MX" sz="3600" dirty="0" err="1" smtClean="0"/>
              <a:t>the</a:t>
            </a:r>
            <a:r>
              <a:rPr lang="es-MX" sz="3600" dirty="0" smtClean="0"/>
              <a:t> </a:t>
            </a:r>
            <a:r>
              <a:rPr lang="es-MX" sz="3600" dirty="0" err="1" smtClean="0">
                <a:latin typeface="+mn-lt"/>
              </a:rPr>
              <a:t>state</a:t>
            </a:r>
            <a:r>
              <a:rPr lang="es-MX" sz="3600" dirty="0" smtClean="0">
                <a:latin typeface="+mn-lt"/>
              </a:rPr>
              <a:t> of S</a:t>
            </a:r>
            <a:r>
              <a:rPr lang="es-MX" sz="3600" dirty="0" smtClean="0">
                <a:latin typeface="Calibri"/>
                <a:cs typeface="Calibri"/>
              </a:rPr>
              <a:t>ã</a:t>
            </a:r>
            <a:r>
              <a:rPr lang="es-MX" sz="3600" dirty="0" smtClean="0">
                <a:latin typeface="+mn-lt"/>
              </a:rPr>
              <a:t>o Paulo, </a:t>
            </a:r>
            <a:r>
              <a:rPr lang="es-MX" sz="3600" dirty="0" err="1" smtClean="0">
                <a:latin typeface="+mn-lt"/>
              </a:rPr>
              <a:t>arrests</a:t>
            </a:r>
            <a:r>
              <a:rPr lang="es-MX" sz="3600" dirty="0" smtClean="0">
                <a:latin typeface="+mn-lt"/>
              </a:rPr>
              <a:t> </a:t>
            </a:r>
            <a:r>
              <a:rPr lang="es-MX" sz="3600" dirty="0" err="1" smtClean="0">
                <a:latin typeface="+mn-lt"/>
              </a:rPr>
              <a:t>for</a:t>
            </a:r>
            <a:r>
              <a:rPr lang="es-MX" sz="3600" dirty="0" smtClean="0">
                <a:latin typeface="+mn-lt"/>
              </a:rPr>
              <a:t> </a:t>
            </a:r>
            <a:r>
              <a:rPr lang="es-MX" sz="3600" dirty="0" err="1" smtClean="0">
                <a:latin typeface="+mn-lt"/>
              </a:rPr>
              <a:t>homicide</a:t>
            </a:r>
            <a:r>
              <a:rPr lang="es-MX" sz="3600" dirty="0" smtClean="0">
                <a:latin typeface="+mn-lt"/>
              </a:rPr>
              <a:t> </a:t>
            </a:r>
            <a:r>
              <a:rPr lang="es-MX" sz="3600" dirty="0" err="1" smtClean="0">
                <a:latin typeface="+mn-lt"/>
              </a:rPr>
              <a:t>increased</a:t>
            </a:r>
            <a:r>
              <a:rPr lang="es-MX" sz="3600" dirty="0" smtClean="0">
                <a:latin typeface="+mn-lt"/>
              </a:rPr>
              <a:t> and </a:t>
            </a:r>
            <a:r>
              <a:rPr lang="es-MX" sz="3600" dirty="0" err="1" smtClean="0">
                <a:latin typeface="+mn-lt"/>
              </a:rPr>
              <a:t>the</a:t>
            </a:r>
            <a:r>
              <a:rPr lang="es-MX" sz="3600" dirty="0" smtClean="0">
                <a:latin typeface="+mn-lt"/>
              </a:rPr>
              <a:t> </a:t>
            </a:r>
            <a:r>
              <a:rPr lang="es-MX" sz="3600" dirty="0" err="1" smtClean="0">
                <a:latin typeface="+mn-lt"/>
              </a:rPr>
              <a:t>number</a:t>
            </a:r>
            <a:r>
              <a:rPr lang="es-MX" sz="3600" dirty="0" smtClean="0">
                <a:latin typeface="+mn-lt"/>
              </a:rPr>
              <a:t> of </a:t>
            </a:r>
            <a:r>
              <a:rPr lang="es-MX" sz="3600" dirty="0" err="1" smtClean="0">
                <a:latin typeface="+mn-lt"/>
              </a:rPr>
              <a:t>homicides</a:t>
            </a:r>
            <a:r>
              <a:rPr lang="es-MX" sz="3600" dirty="0" smtClean="0">
                <a:latin typeface="+mn-lt"/>
              </a:rPr>
              <a:t> </a:t>
            </a:r>
            <a:r>
              <a:rPr lang="es-MX" sz="3600" dirty="0" err="1" smtClean="0">
                <a:latin typeface="+mn-lt"/>
              </a:rPr>
              <a:t>decreased</a:t>
            </a:r>
            <a:endParaRPr lang="es-VE" sz="3600" dirty="0"/>
          </a:p>
        </p:txBody>
      </p:sp>
      <p:graphicFrame>
        <p:nvGraphicFramePr>
          <p:cNvPr id="3" name="2 Gráfico"/>
          <p:cNvGraphicFramePr/>
          <p:nvPr>
            <p:extLst>
              <p:ext uri="{D42A27DB-BD31-4B8C-83A1-F6EECF244321}">
                <p14:modId xmlns:p14="http://schemas.microsoft.com/office/powerpoint/2010/main" val="425934265"/>
              </p:ext>
            </p:extLst>
          </p:nvPr>
        </p:nvGraphicFramePr>
        <p:xfrm>
          <a:off x="1142976" y="1928802"/>
          <a:ext cx="6143668" cy="428628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90600" y="6631757"/>
            <a:ext cx="693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t>Source</a:t>
            </a:r>
            <a:r>
              <a:rPr lang="es-ES" sz="1000" dirty="0"/>
              <a:t>: </a:t>
            </a:r>
            <a:r>
              <a:rPr lang="pt-BR" sz="1000" dirty="0"/>
              <a:t>Ministério da Justiça, Departamento Penitenciário Nacional, Sistema Integrado de Informações Penitenciárias--InfoPen</a:t>
            </a:r>
            <a:endParaRPr lang="en-US" sz="1000" dirty="0"/>
          </a:p>
        </p:txBody>
      </p:sp>
    </p:spTree>
    <p:extLst>
      <p:ext uri="{BB962C8B-B14F-4D97-AF65-F5344CB8AC3E}">
        <p14:creationId xmlns:p14="http://schemas.microsoft.com/office/powerpoint/2010/main" val="611928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600" dirty="0"/>
              <a:t>I</a:t>
            </a:r>
            <a:r>
              <a:rPr lang="es-MX" sz="3600" dirty="0" smtClean="0"/>
              <a:t>n Colombia, </a:t>
            </a:r>
            <a:r>
              <a:rPr lang="es-MX" sz="3600" dirty="0" err="1" smtClean="0"/>
              <a:t>arrests</a:t>
            </a:r>
            <a:r>
              <a:rPr lang="es-MX" sz="3600" dirty="0" smtClean="0"/>
              <a:t> </a:t>
            </a:r>
            <a:r>
              <a:rPr lang="es-MX" sz="3600" dirty="0" err="1" smtClean="0"/>
              <a:t>increased</a:t>
            </a:r>
            <a:r>
              <a:rPr lang="es-MX" sz="3600" dirty="0" smtClean="0"/>
              <a:t> and </a:t>
            </a:r>
            <a:r>
              <a:rPr lang="es-MX" sz="3600" dirty="0" err="1" smtClean="0"/>
              <a:t>homicides</a:t>
            </a:r>
            <a:r>
              <a:rPr lang="es-MX" sz="3600" dirty="0" smtClean="0"/>
              <a:t> </a:t>
            </a:r>
            <a:r>
              <a:rPr lang="es-MX" sz="3600" dirty="0" err="1" smtClean="0"/>
              <a:t>decreased</a:t>
            </a:r>
            <a:endParaRPr lang="es-VE" sz="3600" dirty="0"/>
          </a:p>
        </p:txBody>
      </p:sp>
      <p:graphicFrame>
        <p:nvGraphicFramePr>
          <p:cNvPr id="3" name="Chart 1"/>
          <p:cNvGraphicFramePr/>
          <p:nvPr>
            <p:extLst>
              <p:ext uri="{D42A27DB-BD31-4B8C-83A1-F6EECF244321}">
                <p14:modId xmlns:p14="http://schemas.microsoft.com/office/powerpoint/2010/main" val="415024233"/>
              </p:ext>
            </p:extLst>
          </p:nvPr>
        </p:nvGraphicFramePr>
        <p:xfrm>
          <a:off x="571472" y="1785926"/>
          <a:ext cx="7786741" cy="4500594"/>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990600" y="6631757"/>
            <a:ext cx="6934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t>Source</a:t>
            </a:r>
            <a:r>
              <a:rPr lang="es-ES" sz="1000" dirty="0"/>
              <a:t>: Asociación Nacional de Instituciones Financieras, Centro de Estudios Económicos</a:t>
            </a:r>
            <a:endParaRPr lang="en-US" sz="1000" dirty="0"/>
          </a:p>
        </p:txBody>
      </p:sp>
    </p:spTree>
    <p:extLst>
      <p:ext uri="{BB962C8B-B14F-4D97-AF65-F5344CB8AC3E}">
        <p14:creationId xmlns:p14="http://schemas.microsoft.com/office/powerpoint/2010/main" val="42658721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670780326"/>
              </p:ext>
            </p:extLst>
          </p:nvPr>
        </p:nvGraphicFramePr>
        <p:xfrm>
          <a:off x="571440" y="1357298"/>
          <a:ext cx="8572560"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1071538" y="6357958"/>
            <a:ext cx="735811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dirty="0" smtClean="0"/>
              <a:t>Fuente: Archivos del CICPC </a:t>
            </a:r>
            <a:endParaRPr lang="es-VE" sz="1600" dirty="0"/>
          </a:p>
        </p:txBody>
      </p:sp>
      <p:sp>
        <p:nvSpPr>
          <p:cNvPr id="9" name="1 Título"/>
          <p:cNvSpPr>
            <a:spLocks noGrp="1"/>
          </p:cNvSpPr>
          <p:nvPr>
            <p:ph type="title"/>
          </p:nvPr>
        </p:nvSpPr>
        <p:spPr/>
        <p:txBody>
          <a:bodyPr>
            <a:noAutofit/>
          </a:bodyPr>
          <a:lstStyle/>
          <a:p>
            <a:r>
              <a:rPr lang="es-MX" sz="3600" dirty="0" smtClean="0"/>
              <a:t>In Venezuela, </a:t>
            </a:r>
            <a:r>
              <a:rPr lang="es-MX" sz="3600" dirty="0" err="1" smtClean="0"/>
              <a:t>those</a:t>
            </a:r>
            <a:r>
              <a:rPr lang="es-MX" sz="3600" dirty="0" smtClean="0"/>
              <a:t> </a:t>
            </a:r>
            <a:r>
              <a:rPr lang="es-MX" sz="3600" dirty="0" err="1" smtClean="0"/>
              <a:t>detained</a:t>
            </a:r>
            <a:r>
              <a:rPr lang="es-MX" sz="3600" dirty="0" smtClean="0"/>
              <a:t> </a:t>
            </a:r>
            <a:r>
              <a:rPr lang="es-MX" sz="3600" dirty="0" err="1" smtClean="0"/>
              <a:t>for</a:t>
            </a:r>
            <a:r>
              <a:rPr lang="es-MX" sz="3600" dirty="0" smtClean="0"/>
              <a:t> </a:t>
            </a:r>
            <a:r>
              <a:rPr lang="es-MX" sz="3600" dirty="0" err="1" smtClean="0"/>
              <a:t>homicide</a:t>
            </a:r>
            <a:r>
              <a:rPr lang="es-MX" sz="3600" dirty="0" smtClean="0"/>
              <a:t> </a:t>
            </a:r>
            <a:r>
              <a:rPr lang="es-MX" sz="3600" dirty="0" err="1" smtClean="0"/>
              <a:t>decreased</a:t>
            </a:r>
            <a:r>
              <a:rPr lang="es-MX" sz="3600" dirty="0" smtClean="0"/>
              <a:t> and </a:t>
            </a:r>
            <a:r>
              <a:rPr lang="es-MX" sz="3600" dirty="0" err="1" smtClean="0"/>
              <a:t>homicides</a:t>
            </a:r>
            <a:r>
              <a:rPr lang="es-MX" sz="3600" dirty="0" smtClean="0"/>
              <a:t> </a:t>
            </a:r>
            <a:r>
              <a:rPr lang="es-MX" sz="3600" dirty="0" err="1" smtClean="0"/>
              <a:t>increased</a:t>
            </a:r>
            <a:r>
              <a:rPr lang="es-MX" sz="3600" dirty="0" smtClean="0"/>
              <a:t> </a:t>
            </a:r>
            <a:r>
              <a:rPr lang="es-MX" sz="3600" dirty="0" err="1" smtClean="0"/>
              <a:t>from</a:t>
            </a:r>
            <a:r>
              <a:rPr lang="es-MX" sz="3600" dirty="0" smtClean="0"/>
              <a:t> 1998 </a:t>
            </a:r>
            <a:r>
              <a:rPr lang="es-MX" sz="3600" dirty="0" err="1" smtClean="0"/>
              <a:t>to</a:t>
            </a:r>
            <a:r>
              <a:rPr lang="es-MX" sz="3600" dirty="0" smtClean="0"/>
              <a:t> 2010</a:t>
            </a:r>
            <a:endParaRPr lang="es-VE" sz="3600" dirty="0"/>
          </a:p>
        </p:txBody>
      </p:sp>
    </p:spTree>
    <p:extLst>
      <p:ext uri="{BB962C8B-B14F-4D97-AF65-F5344CB8AC3E}">
        <p14:creationId xmlns:p14="http://schemas.microsoft.com/office/powerpoint/2010/main" val="1264268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Objectives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The </a:t>
            </a:r>
            <a:r>
              <a:rPr lang="en-US" dirty="0"/>
              <a:t>thesis that we hold in this presentation is that the increase in homicides in Venezuela </a:t>
            </a:r>
            <a:r>
              <a:rPr lang="en-US" dirty="0" smtClean="0"/>
              <a:t>occurs for </a:t>
            </a:r>
            <a:r>
              <a:rPr lang="en-US" dirty="0"/>
              <a:t>political reasons</a:t>
            </a:r>
            <a:r>
              <a:rPr lang="en-US" dirty="0" smtClean="0"/>
              <a:t>.</a:t>
            </a:r>
          </a:p>
          <a:p>
            <a:r>
              <a:rPr lang="en-US" dirty="0" smtClean="0"/>
              <a:t>Not </a:t>
            </a:r>
            <a:r>
              <a:rPr lang="en-US" dirty="0"/>
              <a:t>as political violence in the sense of conflict between groups competing for power, but as the existing political settlement that allows society to regulate conflicts, define social norms and enforce compliance. The political agreement that underlies and supports the rule of law</a:t>
            </a:r>
            <a:r>
              <a:rPr lang="en-US" dirty="0" smtClean="0"/>
              <a:t>.</a:t>
            </a:r>
          </a:p>
          <a:p>
            <a:r>
              <a:rPr lang="en-US" dirty="0" smtClean="0"/>
              <a:t>This </a:t>
            </a:r>
            <a:r>
              <a:rPr lang="en-US" dirty="0"/>
              <a:t>also means that violence in Venezuela does not originate from social reasons such as poverty or inequality. Or economic reasons such as increasing unemployment and decreasing the country's GDP.</a:t>
            </a:r>
          </a:p>
        </p:txBody>
      </p:sp>
    </p:spTree>
    <p:extLst>
      <p:ext uri="{BB962C8B-B14F-4D97-AF65-F5344CB8AC3E}">
        <p14:creationId xmlns:p14="http://schemas.microsoft.com/office/powerpoint/2010/main" val="6685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Autofit/>
          </a:bodyPr>
          <a:lstStyle/>
          <a:p>
            <a:r>
              <a:rPr lang="en-US" sz="2200" dirty="0"/>
              <a:t>The explanation for the increase in homicides and insecurity in Venezuela is </a:t>
            </a:r>
            <a:r>
              <a:rPr lang="en-US" sz="2200" dirty="0" smtClean="0"/>
              <a:t>political</a:t>
            </a:r>
            <a:r>
              <a:rPr lang="en-US" sz="2200" dirty="0"/>
              <a:t>, because it has its origin in the institutional destruction caused passive policies of doing nothing, not to force compliance with the law, or punish offenders. </a:t>
            </a:r>
            <a:endParaRPr lang="en-US" sz="2200" dirty="0" smtClean="0"/>
          </a:p>
          <a:p>
            <a:r>
              <a:rPr lang="en-US" sz="2200" dirty="0" smtClean="0"/>
              <a:t>And </a:t>
            </a:r>
            <a:r>
              <a:rPr lang="en-US" sz="2200" dirty="0"/>
              <a:t>the active policies of the president and the national government </a:t>
            </a:r>
            <a:r>
              <a:rPr lang="en-US" sz="2200" dirty="0" smtClean="0"/>
              <a:t>that</a:t>
            </a:r>
            <a:r>
              <a:rPr lang="en-US" sz="2200" dirty="0" smtClean="0"/>
              <a:t> praise </a:t>
            </a:r>
            <a:r>
              <a:rPr lang="en-US" sz="2200" dirty="0" smtClean="0"/>
              <a:t>violent methods and </a:t>
            </a:r>
            <a:r>
              <a:rPr lang="en-US" sz="2200" dirty="0"/>
              <a:t>violent </a:t>
            </a:r>
            <a:r>
              <a:rPr lang="en-US" sz="2200" dirty="0" smtClean="0"/>
              <a:t>individuals</a:t>
            </a:r>
          </a:p>
          <a:p>
            <a:r>
              <a:rPr lang="en-US" sz="2200" dirty="0" smtClean="0"/>
              <a:t>Institutions, </a:t>
            </a:r>
            <a:r>
              <a:rPr lang="en-US" sz="2200" dirty="0"/>
              <a:t>understood as the social and political life governed by rules, </a:t>
            </a:r>
            <a:r>
              <a:rPr lang="en-US" sz="2200" dirty="0" smtClean="0"/>
              <a:t>are the only what </a:t>
            </a:r>
            <a:r>
              <a:rPr lang="en-US" sz="2200" dirty="0"/>
              <a:t>can help reduce homicides and increase security</a:t>
            </a:r>
            <a:r>
              <a:rPr lang="en-US" sz="2200" dirty="0" smtClean="0"/>
              <a:t>.</a:t>
            </a:r>
          </a:p>
          <a:p>
            <a:r>
              <a:rPr lang="en-US" sz="2200" dirty="0" smtClean="0"/>
              <a:t>Social policies, </a:t>
            </a:r>
            <a:r>
              <a:rPr lang="en-US" sz="2200" dirty="0"/>
              <a:t>devoted to reducing poverty and inequality, are valuable in themselves. But they do not reduce crime or increase safety if they are not accompanied by a strengthening of social organization and institutions.</a:t>
            </a:r>
          </a:p>
        </p:txBody>
      </p:sp>
    </p:spTree>
    <p:extLst>
      <p:ext uri="{BB962C8B-B14F-4D97-AF65-F5344CB8AC3E}">
        <p14:creationId xmlns:p14="http://schemas.microsoft.com/office/powerpoint/2010/main" val="9778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a:t>Will this situation of insecurity electoral political consequences?</a:t>
            </a:r>
            <a:br>
              <a:rPr lang="en-US" sz="3600" dirty="0"/>
            </a:br>
            <a:endParaRPr lang="en-US" sz="3600" dirty="0"/>
          </a:p>
        </p:txBody>
      </p:sp>
      <p:sp>
        <p:nvSpPr>
          <p:cNvPr id="5" name="Content Placeholder 4"/>
          <p:cNvSpPr>
            <a:spLocks noGrp="1"/>
          </p:cNvSpPr>
          <p:nvPr>
            <p:ph idx="1"/>
          </p:nvPr>
        </p:nvSpPr>
        <p:spPr>
          <a:xfrm>
            <a:off x="539552" y="1988840"/>
            <a:ext cx="8229600" cy="4525963"/>
          </a:xfrm>
        </p:spPr>
        <p:txBody>
          <a:bodyPr>
            <a:normAutofit/>
          </a:bodyPr>
          <a:lstStyle/>
          <a:p>
            <a:r>
              <a:rPr lang="en-US" sz="2800" dirty="0" smtClean="0"/>
              <a:t>It </a:t>
            </a:r>
            <a:r>
              <a:rPr lang="en-US" sz="2800" dirty="0"/>
              <a:t>is difficult to know, because it is a reality that is interpreted with a polarized view. </a:t>
            </a:r>
            <a:endParaRPr lang="en-US" sz="2800" dirty="0" smtClean="0"/>
          </a:p>
          <a:p>
            <a:r>
              <a:rPr lang="en-US" sz="2800" dirty="0"/>
              <a:t>Our survey of 2011 shows a skewed perception of the problem and who is responsible</a:t>
            </a:r>
            <a:r>
              <a:rPr lang="en-US" dirty="0" smtClean="0"/>
              <a:t>.</a:t>
            </a:r>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sz="3200" dirty="0"/>
              <a:t>The same reality is seen differently by government supporters and opposition or non-aligned</a:t>
            </a:r>
            <a:endParaRPr lang="es-VE"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79778345"/>
              </p:ext>
            </p:extLst>
          </p:nvPr>
        </p:nvGraphicFramePr>
        <p:xfrm>
          <a:off x="457200" y="1600200"/>
          <a:ext cx="8229600" cy="4614882"/>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071538" y="6357958"/>
            <a:ext cx="721523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Fuente:  LACSO Encuesta de Violencia 2011</a:t>
            </a:r>
            <a:endParaRPr lang="es-VE" dirty="0"/>
          </a:p>
        </p:txBody>
      </p:sp>
      <p:cxnSp>
        <p:nvCxnSpPr>
          <p:cNvPr id="7" name="6 Conector recto"/>
          <p:cNvCxnSpPr/>
          <p:nvPr/>
        </p:nvCxnSpPr>
        <p:spPr>
          <a:xfrm rot="10800000">
            <a:off x="3286116" y="4214818"/>
            <a:ext cx="2000264" cy="1588"/>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cxnSp>
        <p:nvCxnSpPr>
          <p:cNvPr id="9" name="8 Conector recto"/>
          <p:cNvCxnSpPr/>
          <p:nvPr/>
        </p:nvCxnSpPr>
        <p:spPr>
          <a:xfrm rot="10800000">
            <a:off x="5214942" y="5214950"/>
            <a:ext cx="1785950" cy="1588"/>
          </a:xfrm>
          <a:prstGeom prst="line">
            <a:avLst/>
          </a:prstGeom>
          <a:ln>
            <a:solidFill>
              <a:srgbClr val="FFFF00"/>
            </a:solidFill>
          </a:ln>
        </p:spPr>
        <p:style>
          <a:lnRef idx="3">
            <a:schemeClr val="accent3"/>
          </a:lnRef>
          <a:fillRef idx="0">
            <a:schemeClr val="accent3"/>
          </a:fillRef>
          <a:effectRef idx="2">
            <a:schemeClr val="accent3"/>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4282" y="274638"/>
            <a:ext cx="8572560" cy="1143000"/>
          </a:xfrm>
        </p:spPr>
        <p:txBody>
          <a:bodyPr>
            <a:noAutofit/>
          </a:bodyPr>
          <a:lstStyle/>
          <a:p>
            <a:r>
              <a:rPr lang="en-US" sz="2400" b="1" dirty="0"/>
              <a:t>The attribution of responsibility to the government or the president is given differently depending on the political position</a:t>
            </a:r>
            <a:r>
              <a:rPr lang="es-MX" sz="2400" b="1" dirty="0" smtClean="0"/>
              <a:t/>
            </a:r>
            <a:br>
              <a:rPr lang="es-MX" sz="2400" b="1" dirty="0" smtClean="0"/>
            </a:br>
            <a:endParaRPr lang="es-VE" sz="2400" b="1" dirty="0"/>
          </a:p>
        </p:txBody>
      </p:sp>
      <p:graphicFrame>
        <p:nvGraphicFramePr>
          <p:cNvPr id="4" name="3 Marcador de contenido"/>
          <p:cNvGraphicFramePr>
            <a:graphicFrameLocks noGrp="1"/>
          </p:cNvGraphicFramePr>
          <p:nvPr>
            <p:ph idx="1"/>
          </p:nvPr>
        </p:nvGraphicFramePr>
        <p:xfrm>
          <a:off x="357158" y="1571612"/>
          <a:ext cx="9901278"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Rectángulo"/>
          <p:cNvSpPr/>
          <p:nvPr/>
        </p:nvSpPr>
        <p:spPr>
          <a:xfrm>
            <a:off x="1071538" y="6357958"/>
            <a:ext cx="721523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Fuente:  LACSO Encuesta de Violencia 2011</a:t>
            </a:r>
            <a:endParaRPr lang="es-VE" dirty="0"/>
          </a:p>
        </p:txBody>
      </p:sp>
      <p:sp>
        <p:nvSpPr>
          <p:cNvPr id="3" name="Rectangle 2"/>
          <p:cNvSpPr/>
          <p:nvPr/>
        </p:nvSpPr>
        <p:spPr>
          <a:xfrm>
            <a:off x="5220072" y="1484784"/>
            <a:ext cx="33123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how confident are you that President Chavez will solve the problem of insecurity?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3600" dirty="0" smtClean="0"/>
              <a:t>Conclusion</a:t>
            </a:r>
            <a:r>
              <a:rPr lang="en-US" sz="3600" dirty="0"/>
              <a:t/>
            </a:r>
            <a:br>
              <a:rPr lang="en-US" sz="3600" dirty="0"/>
            </a:br>
            <a:endParaRPr lang="en-US" sz="3600" dirty="0"/>
          </a:p>
        </p:txBody>
      </p:sp>
      <p:sp>
        <p:nvSpPr>
          <p:cNvPr id="5" name="Content Placeholder 4"/>
          <p:cNvSpPr>
            <a:spLocks noGrp="1"/>
          </p:cNvSpPr>
          <p:nvPr>
            <p:ph idx="1"/>
          </p:nvPr>
        </p:nvSpPr>
        <p:spPr/>
        <p:txBody>
          <a:bodyPr>
            <a:normAutofit/>
          </a:bodyPr>
          <a:lstStyle/>
          <a:p>
            <a:r>
              <a:rPr lang="en-US" dirty="0" smtClean="0"/>
              <a:t>At </a:t>
            </a:r>
            <a:r>
              <a:rPr lang="en-US" dirty="0"/>
              <a:t>the end there are two groups: the supporters of the government on one side, and opponents and non-aligned on the other</a:t>
            </a:r>
            <a:r>
              <a:rPr lang="en-US" dirty="0" smtClean="0"/>
              <a:t>.</a:t>
            </a:r>
          </a:p>
          <a:p>
            <a:r>
              <a:rPr lang="en-US" dirty="0" smtClean="0"/>
              <a:t>If </a:t>
            </a:r>
            <a:r>
              <a:rPr lang="en-US" dirty="0"/>
              <a:t>non-aligned blame the president and the government and act accordingly, this can become a relevant political factor in elections.</a:t>
            </a:r>
          </a:p>
          <a:p>
            <a:endParaRPr lang="en-US" dirty="0"/>
          </a:p>
        </p:txBody>
      </p:sp>
    </p:spTree>
    <p:extLst>
      <p:ext uri="{BB962C8B-B14F-4D97-AF65-F5344CB8AC3E}">
        <p14:creationId xmlns:p14="http://schemas.microsoft.com/office/powerpoint/2010/main" val="8493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41841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To demonstrate this I will present the following:</a:t>
            </a:r>
          </a:p>
        </p:txBody>
      </p:sp>
      <p:sp>
        <p:nvSpPr>
          <p:cNvPr id="3" name="Content Placeholder 2"/>
          <p:cNvSpPr>
            <a:spLocks noGrp="1"/>
          </p:cNvSpPr>
          <p:nvPr>
            <p:ph idx="1"/>
          </p:nvPr>
        </p:nvSpPr>
        <p:spPr/>
        <p:txBody>
          <a:bodyPr>
            <a:normAutofit fontScale="92500" lnSpcReduction="20000"/>
          </a:bodyPr>
          <a:lstStyle/>
          <a:p>
            <a:r>
              <a:rPr lang="en-US" dirty="0" smtClean="0"/>
              <a:t>First</a:t>
            </a:r>
            <a:r>
              <a:rPr lang="en-US" dirty="0"/>
              <a:t>, I will make some comparisons of the violence, particularly homicides, between Venezuela and its two neighboring Latin American countries, Colombia and </a:t>
            </a:r>
            <a:r>
              <a:rPr lang="en-US" dirty="0" smtClean="0"/>
              <a:t>Brazil</a:t>
            </a:r>
          </a:p>
          <a:p>
            <a:r>
              <a:rPr lang="en-US" dirty="0" smtClean="0"/>
              <a:t>Second</a:t>
            </a:r>
            <a:r>
              <a:rPr lang="en-US" dirty="0"/>
              <a:t>, I propose an explanation of the reasons that I argue can explain changes in violence in Venezuela in the last 25 years</a:t>
            </a:r>
            <a:r>
              <a:rPr lang="en-US" dirty="0" smtClean="0"/>
              <a:t>.</a:t>
            </a:r>
          </a:p>
          <a:p>
            <a:r>
              <a:rPr lang="en-US" dirty="0" smtClean="0"/>
              <a:t>Third</a:t>
            </a:r>
            <a:r>
              <a:rPr lang="en-US" dirty="0"/>
              <a:t>, I will offer evidence of why the killings are not associated with social conditions. And I will show that these variations are associated with changes in institutions.</a:t>
            </a:r>
          </a:p>
          <a:p>
            <a:endParaRPr lang="en-US" dirty="0"/>
          </a:p>
        </p:txBody>
      </p:sp>
    </p:spTree>
    <p:extLst>
      <p:ext uri="{BB962C8B-B14F-4D97-AF65-F5344CB8AC3E}">
        <p14:creationId xmlns:p14="http://schemas.microsoft.com/office/powerpoint/2010/main" val="260349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052736"/>
            <a:ext cx="8229600" cy="2074242"/>
          </a:xfrm>
        </p:spPr>
        <p:txBody>
          <a:bodyPr>
            <a:normAutofit fontScale="90000"/>
          </a:bodyPr>
          <a:lstStyle/>
          <a:p>
            <a:r>
              <a:rPr lang="en-US" dirty="0" smtClean="0"/>
              <a:t/>
            </a:r>
            <a:br>
              <a:rPr lang="en-US" dirty="0" smtClean="0"/>
            </a:br>
            <a:r>
              <a:rPr lang="en-US" dirty="0" smtClean="0"/>
              <a:t>I</a:t>
            </a:r>
            <a:r>
              <a:rPr lang="en-US" dirty="0"/>
              <a:t/>
            </a:r>
            <a:br>
              <a:rPr lang="en-US" dirty="0"/>
            </a:br>
            <a:r>
              <a:rPr lang="en-US" dirty="0" smtClean="0"/>
              <a:t>Homicides in Venezuela, </a:t>
            </a:r>
            <a:br>
              <a:rPr lang="en-US" dirty="0" smtClean="0"/>
            </a:br>
            <a:r>
              <a:rPr lang="en-US" dirty="0" smtClean="0"/>
              <a:t>Colombia and Brazil</a:t>
            </a:r>
            <a:endParaRPr lang="en-US" dirty="0"/>
          </a:p>
        </p:txBody>
      </p:sp>
    </p:spTree>
    <p:extLst>
      <p:ext uri="{BB962C8B-B14F-4D97-AF65-F5344CB8AC3E}">
        <p14:creationId xmlns:p14="http://schemas.microsoft.com/office/powerpoint/2010/main" val="41421821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548680"/>
            <a:ext cx="8568952" cy="1143000"/>
          </a:xfrm>
        </p:spPr>
        <p:txBody>
          <a:bodyPr>
            <a:normAutofit fontScale="90000"/>
          </a:bodyPr>
          <a:lstStyle/>
          <a:p>
            <a:r>
              <a:rPr lang="es-MX" dirty="0"/>
              <a:t>In </a:t>
            </a:r>
            <a:r>
              <a:rPr lang="es-MX" dirty="0" err="1"/>
              <a:t>the</a:t>
            </a:r>
            <a:r>
              <a:rPr lang="es-MX" dirty="0"/>
              <a:t> 1980s, </a:t>
            </a:r>
            <a:r>
              <a:rPr lang="es-MX" dirty="0" err="1" smtClean="0"/>
              <a:t>homicide</a:t>
            </a:r>
            <a:r>
              <a:rPr lang="es-MX" dirty="0" smtClean="0"/>
              <a:t> </a:t>
            </a:r>
            <a:r>
              <a:rPr lang="es-MX" dirty="0" err="1" smtClean="0"/>
              <a:t>rates</a:t>
            </a:r>
            <a:r>
              <a:rPr lang="es-MX" dirty="0" smtClean="0"/>
              <a:t> </a:t>
            </a:r>
            <a:r>
              <a:rPr lang="es-MX" dirty="0" err="1"/>
              <a:t>increased</a:t>
            </a:r>
            <a:r>
              <a:rPr lang="es-MX" dirty="0"/>
              <a:t> in </a:t>
            </a:r>
            <a:r>
              <a:rPr lang="es-MX" dirty="0" err="1"/>
              <a:t>other</a:t>
            </a:r>
            <a:r>
              <a:rPr lang="es-MX" dirty="0"/>
              <a:t> </a:t>
            </a:r>
            <a:r>
              <a:rPr lang="es-MX" dirty="0" err="1"/>
              <a:t>countries</a:t>
            </a:r>
            <a:r>
              <a:rPr lang="es-MX" dirty="0"/>
              <a:t>, </a:t>
            </a:r>
            <a:r>
              <a:rPr lang="es-MX" dirty="0" err="1"/>
              <a:t>but</a:t>
            </a:r>
            <a:r>
              <a:rPr lang="es-MX" dirty="0"/>
              <a:t> </a:t>
            </a:r>
            <a:r>
              <a:rPr lang="es-MX" dirty="0" err="1"/>
              <a:t>not</a:t>
            </a:r>
            <a:r>
              <a:rPr lang="es-MX" dirty="0"/>
              <a:t> </a:t>
            </a:r>
            <a:r>
              <a:rPr lang="es-MX" dirty="0" smtClean="0"/>
              <a:t>in Venezuela</a:t>
            </a:r>
            <a:r>
              <a:rPr lang="es-MX" dirty="0"/>
              <a:t/>
            </a:r>
            <a:br>
              <a:rPr lang="es-MX" dirty="0"/>
            </a:br>
            <a:endParaRPr lang="es-VE" dirty="0"/>
          </a:p>
        </p:txBody>
      </p:sp>
      <p:graphicFrame>
        <p:nvGraphicFramePr>
          <p:cNvPr id="3" name="15 Gráfico"/>
          <p:cNvGraphicFramePr/>
          <p:nvPr>
            <p:extLst>
              <p:ext uri="{D42A27DB-BD31-4B8C-83A1-F6EECF244321}">
                <p14:modId xmlns:p14="http://schemas.microsoft.com/office/powerpoint/2010/main" val="2553123392"/>
              </p:ext>
            </p:extLst>
          </p:nvPr>
        </p:nvGraphicFramePr>
        <p:xfrm>
          <a:off x="428596" y="1714488"/>
          <a:ext cx="8072494"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4" name="Rounded Rectangular Callout 3"/>
          <p:cNvSpPr/>
          <p:nvPr/>
        </p:nvSpPr>
        <p:spPr>
          <a:xfrm>
            <a:off x="8244408" y="1988840"/>
            <a:ext cx="648072" cy="432048"/>
          </a:xfrm>
          <a:prstGeom prst="wedgeRoundRectCallout">
            <a:avLst>
              <a:gd name="adj1" fmla="val -75213"/>
              <a:gd name="adj2" fmla="val 82342"/>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COL</a:t>
            </a:r>
            <a:endParaRPr lang="en-US" dirty="0"/>
          </a:p>
        </p:txBody>
      </p:sp>
      <p:sp>
        <p:nvSpPr>
          <p:cNvPr id="5" name="Rounded Rectangular Callout 4"/>
          <p:cNvSpPr/>
          <p:nvPr/>
        </p:nvSpPr>
        <p:spPr>
          <a:xfrm>
            <a:off x="8244408" y="3789040"/>
            <a:ext cx="504056" cy="288032"/>
          </a:xfrm>
          <a:prstGeom prst="wedgeRoundRectCallout">
            <a:avLst>
              <a:gd name="adj1" fmla="val -62406"/>
              <a:gd name="adj2" fmla="val 8564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BR</a:t>
            </a:r>
            <a:endParaRPr lang="en-US" dirty="0"/>
          </a:p>
        </p:txBody>
      </p:sp>
      <p:sp>
        <p:nvSpPr>
          <p:cNvPr id="6" name="Rounded Rectangular Callout 5"/>
          <p:cNvSpPr/>
          <p:nvPr/>
        </p:nvSpPr>
        <p:spPr>
          <a:xfrm>
            <a:off x="8388424" y="4293096"/>
            <a:ext cx="648072" cy="360040"/>
          </a:xfrm>
          <a:prstGeom prst="wedgeRoundRectCallout">
            <a:avLst>
              <a:gd name="adj1" fmla="val -100199"/>
              <a:gd name="adj2" fmla="val 1653"/>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VEN</a:t>
            </a:r>
            <a:endParaRPr lang="en-US" b="1" dirty="0"/>
          </a:p>
        </p:txBody>
      </p:sp>
    </p:spTree>
    <p:extLst>
      <p:ext uri="{BB962C8B-B14F-4D97-AF65-F5344CB8AC3E}">
        <p14:creationId xmlns:p14="http://schemas.microsoft.com/office/powerpoint/2010/main" val="244287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177453180"/>
              </p:ext>
            </p:extLst>
          </p:nvPr>
        </p:nvGraphicFramePr>
        <p:xfrm>
          <a:off x="395536" y="1844824"/>
          <a:ext cx="7992888" cy="464347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ctrTitle"/>
          </p:nvPr>
        </p:nvSpPr>
        <p:spPr>
          <a:xfrm>
            <a:off x="251520" y="304800"/>
            <a:ext cx="8282880" cy="1470025"/>
          </a:xfrm>
        </p:spPr>
        <p:txBody>
          <a:bodyPr>
            <a:noAutofit/>
          </a:bodyPr>
          <a:lstStyle/>
          <a:p>
            <a:r>
              <a:rPr lang="en-US" sz="3200" b="1" dirty="0" smtClean="0"/>
              <a:t>However, the </a:t>
            </a:r>
            <a:r>
              <a:rPr lang="en-US" sz="3200" b="1" dirty="0" smtClean="0"/>
              <a:t>situation </a:t>
            </a:r>
            <a:r>
              <a:rPr lang="en-US" sz="3200" b="1" dirty="0" smtClean="0"/>
              <a:t>in the 2000s</a:t>
            </a:r>
            <a:br>
              <a:rPr lang="en-US" sz="3200" b="1" dirty="0" smtClean="0"/>
            </a:br>
            <a:r>
              <a:rPr lang="en-US" sz="3200" b="1" dirty="0" smtClean="0"/>
              <a:t> is radically different</a:t>
            </a:r>
            <a:r>
              <a:rPr lang="en-US" sz="2400" dirty="0" smtClean="0"/>
              <a:t>: </a:t>
            </a:r>
            <a:br>
              <a:rPr lang="en-US" sz="2400" dirty="0" smtClean="0"/>
            </a:br>
            <a:r>
              <a:rPr lang="en-US" sz="2400" b="1" dirty="0" smtClean="0"/>
              <a:t>homicides decreased in Colombia, stabilized in Brazil, and increased in Venezuela</a:t>
            </a:r>
            <a:endParaRPr lang="en-US" sz="2400" b="1" dirty="0"/>
          </a:p>
        </p:txBody>
      </p:sp>
      <p:sp>
        <p:nvSpPr>
          <p:cNvPr id="7" name="Rectangle 6"/>
          <p:cNvSpPr/>
          <p:nvPr/>
        </p:nvSpPr>
        <p:spPr>
          <a:xfrm>
            <a:off x="1752600" y="6631757"/>
            <a:ext cx="5867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dirty="0" err="1" smtClean="0"/>
              <a:t>Source</a:t>
            </a:r>
            <a:r>
              <a:rPr lang="es-ES" sz="1000" dirty="0" smtClean="0"/>
              <a:t>: </a:t>
            </a:r>
            <a:r>
              <a:rPr lang="en-US" sz="1000" dirty="0"/>
              <a:t>UN Office on Drugs and Crime </a:t>
            </a:r>
          </a:p>
        </p:txBody>
      </p:sp>
    </p:spTree>
    <p:extLst>
      <p:ext uri="{BB962C8B-B14F-4D97-AF65-F5344CB8AC3E}">
        <p14:creationId xmlns:p14="http://schemas.microsoft.com/office/powerpoint/2010/main" val="255310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274638"/>
            <a:ext cx="8784976" cy="1143000"/>
          </a:xfrm>
        </p:spPr>
        <p:txBody>
          <a:bodyPr>
            <a:noAutofit/>
          </a:bodyPr>
          <a:lstStyle/>
          <a:p>
            <a:r>
              <a:rPr lang="es-MX" sz="2400" dirty="0" smtClean="0"/>
              <a:t>There are </a:t>
            </a:r>
            <a:r>
              <a:rPr lang="es-MX" sz="2400" dirty="0" err="1" smtClean="0"/>
              <a:t>also</a:t>
            </a:r>
            <a:r>
              <a:rPr lang="es-MX" sz="2400" dirty="0" smtClean="0"/>
              <a:t> </a:t>
            </a:r>
            <a:r>
              <a:rPr lang="es-MX" sz="2400" dirty="0" err="1" smtClean="0"/>
              <a:t>changes</a:t>
            </a:r>
            <a:r>
              <a:rPr lang="es-MX" sz="2400" dirty="0" smtClean="0"/>
              <a:t> in </a:t>
            </a:r>
            <a:r>
              <a:rPr lang="es-MX" sz="2400" dirty="0" err="1" smtClean="0"/>
              <a:t>other</a:t>
            </a:r>
            <a:r>
              <a:rPr lang="es-MX" sz="2400" dirty="0" smtClean="0"/>
              <a:t> </a:t>
            </a:r>
            <a:r>
              <a:rPr lang="es-MX" sz="2400" dirty="0" err="1" smtClean="0"/>
              <a:t>areas</a:t>
            </a:r>
            <a:r>
              <a:rPr lang="es-MX" sz="2400" dirty="0" smtClean="0"/>
              <a:t> of </a:t>
            </a:r>
            <a:r>
              <a:rPr lang="es-MX" sz="2400" dirty="0" err="1" smtClean="0"/>
              <a:t>citizen</a:t>
            </a:r>
            <a:r>
              <a:rPr lang="es-MX" sz="2400" dirty="0" smtClean="0"/>
              <a:t> </a:t>
            </a:r>
            <a:r>
              <a:rPr lang="es-MX" sz="2400" dirty="0" err="1" smtClean="0"/>
              <a:t>security</a:t>
            </a:r>
            <a:r>
              <a:rPr lang="es-MX" sz="2400" dirty="0" smtClean="0"/>
              <a:t/>
            </a:r>
            <a:br>
              <a:rPr lang="es-MX" sz="2400" dirty="0" smtClean="0"/>
            </a:br>
            <a:r>
              <a:rPr lang="es-MX" sz="2800" b="1" dirty="0" err="1" smtClean="0"/>
              <a:t>Kidnapping</a:t>
            </a:r>
            <a:r>
              <a:rPr lang="es-MX" sz="2800" b="1" dirty="0" smtClean="0"/>
              <a:t> </a:t>
            </a:r>
            <a:r>
              <a:rPr lang="es-MX" sz="2800" b="1" dirty="0" err="1" smtClean="0"/>
              <a:t>decreased</a:t>
            </a:r>
            <a:r>
              <a:rPr lang="es-MX" sz="2800" b="1" dirty="0" smtClean="0"/>
              <a:t> </a:t>
            </a:r>
            <a:r>
              <a:rPr lang="es-MX" sz="2800" b="1" dirty="0" err="1" smtClean="0"/>
              <a:t>notably</a:t>
            </a:r>
            <a:r>
              <a:rPr lang="es-MX" sz="2800" b="1" dirty="0" smtClean="0"/>
              <a:t> </a:t>
            </a:r>
            <a:r>
              <a:rPr lang="es-MX" sz="2800" b="1" dirty="0"/>
              <a:t>i</a:t>
            </a:r>
            <a:r>
              <a:rPr lang="es-MX" sz="2800" b="1" dirty="0" smtClean="0"/>
              <a:t>n Colombia</a:t>
            </a:r>
            <a:br>
              <a:rPr lang="es-MX" sz="2800" b="1" dirty="0" smtClean="0"/>
            </a:br>
            <a:r>
              <a:rPr lang="es-MX" sz="2800" b="1" dirty="0" smtClean="0"/>
              <a:t> </a:t>
            </a:r>
            <a:r>
              <a:rPr lang="es-MX" sz="2800" b="1" dirty="0" smtClean="0"/>
              <a:t>and </a:t>
            </a:r>
            <a:r>
              <a:rPr lang="es-MX" sz="2800" b="1" dirty="0" err="1" smtClean="0"/>
              <a:t>greatly</a:t>
            </a:r>
            <a:r>
              <a:rPr lang="es-MX" sz="2800" b="1" dirty="0" smtClean="0"/>
              <a:t> </a:t>
            </a:r>
            <a:r>
              <a:rPr lang="es-MX" sz="2800" b="1" dirty="0" err="1" smtClean="0"/>
              <a:t>increased</a:t>
            </a:r>
            <a:r>
              <a:rPr lang="es-MX" sz="2800" b="1" dirty="0" smtClean="0"/>
              <a:t> in Venezuela</a:t>
            </a:r>
            <a:br>
              <a:rPr lang="es-MX" sz="2800" b="1" dirty="0" smtClean="0"/>
            </a:br>
            <a:r>
              <a:rPr lang="es-MX" sz="2000" dirty="0" err="1" smtClean="0"/>
              <a:t>Number</a:t>
            </a:r>
            <a:r>
              <a:rPr lang="es-MX" sz="2000" dirty="0" smtClean="0"/>
              <a:t> of </a:t>
            </a:r>
            <a:r>
              <a:rPr lang="es-MX" sz="2000" dirty="0" err="1" smtClean="0"/>
              <a:t>Reported</a:t>
            </a:r>
            <a:r>
              <a:rPr lang="es-MX" sz="2000" dirty="0" smtClean="0"/>
              <a:t> </a:t>
            </a:r>
            <a:r>
              <a:rPr lang="es-MX" sz="2000" dirty="0" err="1" smtClean="0"/>
              <a:t>Kidnappings</a:t>
            </a:r>
            <a:r>
              <a:rPr lang="es-MX" sz="2000" dirty="0" smtClean="0"/>
              <a:t> 2000-2010</a:t>
            </a:r>
            <a:endParaRPr lang="es-VE" sz="24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9329652"/>
              </p:ext>
            </p:extLst>
          </p:nvPr>
        </p:nvGraphicFramePr>
        <p:xfrm>
          <a:off x="467544" y="191683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310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812</TotalTime>
  <Words>1224</Words>
  <Application>Microsoft Office PowerPoint</Application>
  <PresentationFormat>On-screen Show (4:3)</PresentationFormat>
  <Paragraphs>155</Paragraphs>
  <Slides>45</Slides>
  <Notes>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Tema de Office</vt:lpstr>
      <vt:lpstr>Citizen Insecurity in Venezuela: Poverty or Institutions?</vt:lpstr>
      <vt:lpstr>In Venezuela there has been an increase in violence and killings that is surprising and is unique  in its  speed and the magnitude</vt:lpstr>
      <vt:lpstr>For decades Venezuela was a country with low violence and low homicide rate.  How can we explain this change?</vt:lpstr>
      <vt:lpstr>Objectives</vt:lpstr>
      <vt:lpstr>To demonstrate this I will present the following:</vt:lpstr>
      <vt:lpstr> I Homicides in Venezuela,  Colombia and Brazil</vt:lpstr>
      <vt:lpstr>In the 1980s, homicide rates increased in other countries, but not in Venezuela </vt:lpstr>
      <vt:lpstr>However, the situation in the 2000s  is radically different:  homicides decreased in Colombia, stabilized in Brazil, and increased in Venezuela</vt:lpstr>
      <vt:lpstr>There are also changes in other areas of citizen security Kidnapping decreased notably in Colombia  and greatly increased in Venezuela Number of Reported Kidnappings 2000-2010</vt:lpstr>
      <vt:lpstr> 2 What happened in Venezuela?</vt:lpstr>
      <vt:lpstr> Violence and Institutions  in Venezuela</vt:lpstr>
      <vt:lpstr>In phase 1, after years of stability, an institutional crisis begins</vt:lpstr>
      <vt:lpstr>In phase 2, there is an effort by the institutional reconstruction</vt:lpstr>
      <vt:lpstr>In phase 3 starts the destruction of institutions</vt:lpstr>
      <vt:lpstr>PHASE 1 In February 1989, there was a revolt with looting, destruction of businesses and a strong repression that resulted in more than 500 fatalities in Caracas in one week</vt:lpstr>
      <vt:lpstr>PHASE 1 In February and November of 1992, there were two attempts at coups d’état, with deaths in the clashes and bombing of the capital. The president was removed from office and in one month, there were three different presidents. </vt:lpstr>
      <vt:lpstr>PHASE 2 In 1994, the elected government of R. Caldera began and the political situation was stabilized. For 5 years, homicides were maintained without change and the rate decreased.</vt:lpstr>
      <vt:lpstr>PHASE 3 In 1999, a “revolution” began that sought to destroy the institutions of the past and install a new socialist regime. As its security policy, the government decided that social policies should be made and crime should not be persecuted.</vt:lpstr>
      <vt:lpstr>In our view this occurs because of the institutional policy of destruction run by the government</vt:lpstr>
      <vt:lpstr>3 Insecurity: Poverty or Institutions?</vt:lpstr>
      <vt:lpstr>The thesis of poverty and inequality</vt:lpstr>
      <vt:lpstr>Young population and Homicide There is no association between the change in homicide rate and the size of the young population . </vt:lpstr>
      <vt:lpstr> Illiteracy and Homicides Venezuela was the country that had the best results in education and, in addition, was the LA country that “reported the best results” in the Millenium Goals,  althought it shows the highest increase in homicide </vt:lpstr>
      <vt:lpstr>Poverty and Homicides There is no assocation between the percentage of the country living in poverty and homicides.  Venezuela reported the greatest decrease in poverty in LA and is the country with the most homicides </vt:lpstr>
      <vt:lpstr>Unemployment and Homicides  Venezuela shows a decrease in unemployment during the analyzed period. Even though the type of employment created in this period is generally public employment in Venezuela with a decrease in industrial and private agricultural employment.   Homicides increased. There is no association</vt:lpstr>
      <vt:lpstr>Gini Index and Homicides  Social inequality measured by the Gini coefficient shows results contrary to what is expected. In Venezuela, there is an increase in equality while homicides also increased</vt:lpstr>
      <vt:lpstr>GDP per capita and Homicides Measured per capita, the country that had the greatest increase in income was Venezuela, the country that has the highest homicide rate</vt:lpstr>
      <vt:lpstr>The case is different with institutional variables</vt:lpstr>
      <vt:lpstr>The analysis with ARIMA (autoregressive integrated moving average) showed association and modest significance between governance variables and predicting the results of homicides.</vt:lpstr>
      <vt:lpstr>Rule of Law and Homicides In Venezuela, the fall of rule of law starting in 2001 is strongly associated with the increase in homicides.  </vt:lpstr>
      <vt:lpstr>Government Effectiveness and Homicides The lack of government effectiveness in Venezuela is negatively related to the increase in violence. </vt:lpstr>
      <vt:lpstr>Regulatory Quality and Homicides In Venezuela, the decrease in regulatory quality starting in 1999 is negatively associated with the increase in homicides.  </vt:lpstr>
      <vt:lpstr>Voice and Accountability and Homicides For Venezuela, the results show a negative association as accountability decreases and homicides increase.  In Venezuela, this is something particular since, starting in 2004, the government prohibited the release of criminality and homicide data and removed the existing data from official websites.</vt:lpstr>
      <vt:lpstr> Political Stability and Homicides  In Venezuela, there is a decrease in the value, which is negatively associated with the increase in homicides</vt:lpstr>
      <vt:lpstr>There is an inverse association between incarceration and homicide in the three countries.</vt:lpstr>
      <vt:lpstr>In Brazil, imprisonment for homicides increased and the number of homicides remained stable </vt:lpstr>
      <vt:lpstr>In the state of São Paulo, arrests for homicide increased and the number of homicides decreased</vt:lpstr>
      <vt:lpstr>In Colombia, arrests increased and homicides decreased</vt:lpstr>
      <vt:lpstr>In Venezuela, those detained for homicide decreased and homicides increased from 1998 to 2010</vt:lpstr>
      <vt:lpstr>Conclusions</vt:lpstr>
      <vt:lpstr>Will this situation of insecurity electoral political consequences? </vt:lpstr>
      <vt:lpstr>The same reality is seen differently by government supporters and opposition or non-aligned</vt:lpstr>
      <vt:lpstr>The attribution of responsibility to the government or the president is given differently depending on the political position </vt:lpstr>
      <vt:lpstr>Conclusion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Roberto Briceño-León</dc:creator>
  <cp:lastModifiedBy>Roberto Briceno-Leon</cp:lastModifiedBy>
  <cp:revision>31</cp:revision>
  <cp:lastPrinted>2012-05-29T23:23:50Z</cp:lastPrinted>
  <dcterms:created xsi:type="dcterms:W3CDTF">2012-05-28T23:12:49Z</dcterms:created>
  <dcterms:modified xsi:type="dcterms:W3CDTF">2012-05-30T12:12:56Z</dcterms:modified>
</cp:coreProperties>
</file>