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60" r:id="rId5"/>
    <p:sldId id="258" r:id="rId6"/>
    <p:sldId id="263" r:id="rId7"/>
    <p:sldId id="264" r:id="rId8"/>
    <p:sldId id="265" r:id="rId9"/>
    <p:sldId id="266" r:id="rId10"/>
    <p:sldId id="259" r:id="rId11"/>
    <p:sldId id="267" r:id="rId12"/>
    <p:sldId id="261" r:id="rId13"/>
    <p:sldId id="270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F21F1"/>
    <a:srgbClr val="FDF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447BF-FB26-4C4B-BCC7-67A263EA0336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5C38E-0535-442A-8414-EEC37863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7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health – Ministries of Health</a:t>
            </a:r>
            <a:r>
              <a:rPr lang="en-US" baseline="0" dirty="0" smtClean="0"/>
              <a:t> (nutrition and health indicators)</a:t>
            </a:r>
          </a:p>
          <a:p>
            <a:r>
              <a:rPr lang="en-US" baseline="0" dirty="0" smtClean="0"/>
              <a:t>Food safety – Food and Drug agencies – </a:t>
            </a:r>
            <a:r>
              <a:rPr lang="en-US" baseline="0" dirty="0" err="1" smtClean="0"/>
              <a:t>regulatros</a:t>
            </a:r>
            <a:endParaRPr lang="en-US" baseline="0" dirty="0" smtClean="0"/>
          </a:p>
          <a:p>
            <a:r>
              <a:rPr lang="en-US" baseline="0" dirty="0" smtClean="0"/>
              <a:t>Food security and trade – Ministries of Ag &amp; Commerce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5C38E-0535-442A-8414-EEC3786390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9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Management practices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1.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Farming practices associated with high and low aflatoxin levels in stored maize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Benin. Hell et 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Aflatoxin Levels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Higher Aflatoxin Levels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 Practices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rotation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Maize mono cropping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cropping with other aflatoxin sensitive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crops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variety in South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Improved variety in South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Local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Diammonium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phosphate fertilizer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fertilizer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Farmers aware of incomplete husk cover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sort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aize is damaged in the field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Harvest Practices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Harvest at crop maturity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Delayed harvest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Harvest of maize with the husk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Harvest maize in heaps; cobs shelled later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 drying on platform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"Field" drying on the plant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Drying of maize without the husk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Delayed drying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Immediate removal of damaged cobs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sorting at harvest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 Practices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Cleaning of the storage structure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preparation of the storage structure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Maize stored for 3-5 months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Maize stored for 8-10 months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Smoke or insecticide use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insect control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Maize stored in aerated stores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Maize stored in poorly aerated stores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5C38E-0535-442A-8414-EEC3786390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4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5C38E-0535-442A-8414-EEC3786390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9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Mycotoxin</a:t>
            </a:r>
            <a:r>
              <a:rPr lang="en-US" dirty="0" smtClean="0"/>
              <a:t> management</a:t>
            </a:r>
            <a:r>
              <a:rPr lang="en-US" baseline="0" dirty="0" smtClean="0"/>
              <a:t> must be a package with opportunities to improve production so the costs of doing it are offset by higher income.  The M </a:t>
            </a:r>
            <a:r>
              <a:rPr lang="en-US" baseline="0" dirty="0" err="1" smtClean="0"/>
              <a:t>mngment</a:t>
            </a:r>
            <a:r>
              <a:rPr lang="en-US" baseline="0" dirty="0" smtClean="0"/>
              <a:t> alone will not be accepted by this customer without 1. more money, 2. regulatory enforcement, or 3. a turned public opinion.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5C38E-0535-442A-8414-EEC3786390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talk about public opinion.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5C38E-0535-442A-8414-EEC3786390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69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Establishing a price differential</a:t>
            </a:r>
            <a:r>
              <a:rPr lang="en-US" baseline="0" dirty="0" smtClean="0"/>
              <a:t> is the purpose of incentive programs.  The incentive is paid per ton of treated/low-</a:t>
            </a:r>
            <a:r>
              <a:rPr lang="en-US" baseline="0" dirty="0" err="1" smtClean="0"/>
              <a:t>mycotoxin</a:t>
            </a:r>
            <a:r>
              <a:rPr lang="en-US" baseline="0" dirty="0" smtClean="0"/>
              <a:t>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5C38E-0535-442A-8414-EEC3786390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What are the alternatives if the regulatory enforcement</a:t>
            </a:r>
            <a:r>
              <a:rPr lang="en-US" baseline="0" dirty="0" smtClean="0">
                <a:latin typeface="Arial" pitchFamily="34" charset="0"/>
              </a:rPr>
              <a:t> mechanism fails to kick in?</a:t>
            </a:r>
          </a:p>
          <a:p>
            <a:r>
              <a:rPr lang="en-US" baseline="0" dirty="0" smtClean="0">
                <a:latin typeface="Arial" pitchFamily="34" charset="0"/>
              </a:rPr>
              <a:t>What is the alternative if the market can not bear the additional cost?</a:t>
            </a:r>
          </a:p>
          <a:p>
            <a:r>
              <a:rPr lang="en-US" baseline="0" dirty="0" smtClean="0">
                <a:latin typeface="Arial" pitchFamily="34" charset="0"/>
              </a:rPr>
              <a:t>What is the alternative if governments do not allow awareness building for fear of public unrest?</a:t>
            </a:r>
          </a:p>
          <a:p>
            <a:endParaRPr lang="en-US" baseline="0" dirty="0" smtClean="0">
              <a:latin typeface="Arial" pitchFamily="34" charset="0"/>
            </a:endParaRPr>
          </a:p>
          <a:p>
            <a:r>
              <a:rPr lang="en-US" baseline="0" dirty="0" smtClean="0">
                <a:latin typeface="Arial" pitchFamily="34" charset="0"/>
              </a:rPr>
              <a:t>Spray it on!!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400036-6A3D-4D9D-9BDA-180A788B6F7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BDD-7AFA-4A87-BABC-55A7EDDCB78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04D-D04B-4AF6-8B82-0C2D26A8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5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BDD-7AFA-4A87-BABC-55A7EDDCB78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04D-D04B-4AF6-8B82-0C2D26A8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1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BDD-7AFA-4A87-BABC-55A7EDDCB78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04D-D04B-4AF6-8B82-0C2D26A8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BDD-7AFA-4A87-BABC-55A7EDDCB78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04D-D04B-4AF6-8B82-0C2D26A8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2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BDD-7AFA-4A87-BABC-55A7EDDCB78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04D-D04B-4AF6-8B82-0C2D26A8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BDD-7AFA-4A87-BABC-55A7EDDCB78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04D-D04B-4AF6-8B82-0C2D26A8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8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BDD-7AFA-4A87-BABC-55A7EDDCB78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04D-D04B-4AF6-8B82-0C2D26A8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3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BDD-7AFA-4A87-BABC-55A7EDDCB78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04D-D04B-4AF6-8B82-0C2D26A8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8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BDD-7AFA-4A87-BABC-55A7EDDCB78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04D-D04B-4AF6-8B82-0C2D26A8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5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BDD-7AFA-4A87-BABC-55A7EDDCB78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04D-D04B-4AF6-8B82-0C2D26A8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BDD-7AFA-4A87-BABC-55A7EDDCB78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04D-D04B-4AF6-8B82-0C2D26A8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5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51BDD-7AFA-4A87-BABC-55A7EDDCB78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8E04D-D04B-4AF6-8B82-0C2D26A8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7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masha@gmail.com" TargetMode="External"/><Relationship Id="rId2" Type="http://schemas.openxmlformats.org/officeDocument/2006/relationships/hyperlink" Target="mailto:kcardwell@worldbank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dixie@worldbank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Innovative Approaches to Dealing with the Incentive Problem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104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K. F. Cardwell, PhD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Senior Advisor, World Bank Agriculture &amp; Environment Section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Mycotoxins</a:t>
            </a:r>
            <a:r>
              <a:rPr lang="en-US" b="1" dirty="0">
                <a:solidFill>
                  <a:schemeClr val="tx1"/>
                </a:solidFill>
              </a:rPr>
              <a:t>: Triple Threat to African Development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Washington, DC; 14 February 2013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How Marketers see the What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we want of them is to sell maize at a slightly higher price if it has low </a:t>
            </a:r>
            <a:r>
              <a:rPr lang="en-US" dirty="0" err="1" smtClean="0"/>
              <a:t>myco</a:t>
            </a:r>
            <a:r>
              <a:rPr lang="en-US" dirty="0" smtClean="0"/>
              <a:t>/</a:t>
            </a:r>
            <a:r>
              <a:rPr lang="en-US" dirty="0" err="1" smtClean="0"/>
              <a:t>afla</a:t>
            </a:r>
            <a:r>
              <a:rPr lang="en-US" dirty="0" smtClean="0"/>
              <a:t>-toxin.</a:t>
            </a:r>
          </a:p>
          <a:p>
            <a:r>
              <a:rPr lang="en-US" dirty="0" smtClean="0"/>
              <a:t>What incentive do they have to do that?</a:t>
            </a:r>
          </a:p>
          <a:p>
            <a:pPr lvl="1"/>
            <a:r>
              <a:rPr lang="en-US" dirty="0" smtClean="0"/>
              <a:t>Pull-mechanism incentives – a bonus  (short term);</a:t>
            </a:r>
          </a:p>
          <a:p>
            <a:pPr lvl="1"/>
            <a:r>
              <a:rPr lang="en-US" dirty="0" smtClean="0"/>
              <a:t>Market force price differential - Informed and savvy consumers – (medium term);</a:t>
            </a:r>
          </a:p>
          <a:p>
            <a:pPr lvl="1"/>
            <a:r>
              <a:rPr lang="en-US" dirty="0" smtClean="0"/>
              <a:t>Regulatory – risk of penalty and public opinion (long term); and/or</a:t>
            </a:r>
          </a:p>
          <a:p>
            <a:pPr lvl="1"/>
            <a:r>
              <a:rPr lang="en-US" dirty="0" smtClean="0"/>
              <a:t>Concern for their own children’s health.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Maize Consumers Want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price;</a:t>
            </a:r>
          </a:p>
          <a:p>
            <a:r>
              <a:rPr lang="en-US" dirty="0" smtClean="0"/>
              <a:t>Good quality;</a:t>
            </a:r>
          </a:p>
          <a:p>
            <a:r>
              <a:rPr lang="en-US" dirty="0" smtClean="0"/>
              <a:t>Convenient location for purchase;</a:t>
            </a:r>
          </a:p>
          <a:p>
            <a:r>
              <a:rPr lang="en-US" dirty="0" smtClean="0"/>
              <a:t>Convenience for preparation;</a:t>
            </a:r>
          </a:p>
          <a:p>
            <a:r>
              <a:rPr lang="en-US" dirty="0" smtClean="0"/>
              <a:t>Consistent taste and </a:t>
            </a:r>
          </a:p>
          <a:p>
            <a:pPr marL="0" indent="0">
              <a:buNone/>
            </a:pPr>
            <a:r>
              <a:rPr lang="en-US" dirty="0" smtClean="0"/>
              <a:t>Cooking characteristics.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2256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9050"/>
            <a:ext cx="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13632"/>
            <a:ext cx="3886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9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we want from the Customer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them to purchase </a:t>
            </a:r>
            <a:r>
              <a:rPr lang="en-US" dirty="0" err="1" smtClean="0"/>
              <a:t>mycotoxin</a:t>
            </a:r>
            <a:r>
              <a:rPr lang="en-US" dirty="0" smtClean="0"/>
              <a:t>-free product for a slightly higher price and seek vendors that sell Aflasafe maize.</a:t>
            </a:r>
          </a:p>
          <a:p>
            <a:r>
              <a:rPr lang="en-US" dirty="0" smtClean="0"/>
              <a:t>Why would they do that? What would social marketers say about how much information the consumer needs?</a:t>
            </a:r>
          </a:p>
          <a:p>
            <a:r>
              <a:rPr lang="en-US" dirty="0" smtClean="0"/>
              <a:t>How much information is too much information?</a:t>
            </a:r>
          </a:p>
          <a:p>
            <a:r>
              <a:rPr lang="en-US" dirty="0" smtClean="0"/>
              <a:t>Choosey Mothers Choose Jiff!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Back to What for the Farmers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Want them to manage aflatoxin (other toxins?) with</a:t>
            </a:r>
          </a:p>
          <a:p>
            <a:pPr lvl="1"/>
            <a:r>
              <a:rPr lang="en-US" dirty="0" smtClean="0"/>
              <a:t>Cultural techniques of which there are about 15 that need to be used in conjunction;</a:t>
            </a:r>
          </a:p>
          <a:p>
            <a:pPr lvl="1"/>
            <a:r>
              <a:rPr lang="en-US" dirty="0" smtClean="0"/>
              <a:t>Biological control – for which there is a cost and some additional labor;</a:t>
            </a:r>
          </a:p>
          <a:p>
            <a:pPr marL="401638" lvl="1" indent="-401638">
              <a:buFont typeface="Arial" pitchFamily="34" charset="0"/>
              <a:buChar char="•"/>
            </a:pPr>
            <a:r>
              <a:rPr lang="en-US" sz="3600" dirty="0" smtClean="0"/>
              <a:t>What do we say to them?</a:t>
            </a:r>
          </a:p>
          <a:p>
            <a:pPr marL="857250" lvl="2" indent="-457200">
              <a:buFont typeface="Wingdings" pitchFamily="2" charset="2"/>
              <a:buChar char="Ø"/>
            </a:pPr>
            <a:r>
              <a:rPr lang="en-US" sz="3200" dirty="0" smtClean="0"/>
              <a:t>Do/use this and it will be worth your while!</a:t>
            </a:r>
          </a:p>
          <a:p>
            <a:pPr marL="401638" lvl="2" indent="-401638"/>
            <a:r>
              <a:rPr lang="en-US" sz="3200" dirty="0" smtClean="0"/>
              <a:t>Meanwhile, for </a:t>
            </a:r>
            <a:r>
              <a:rPr lang="en-US" sz="3200" i="1" dirty="0" smtClean="0"/>
              <a:t>this </a:t>
            </a:r>
            <a:r>
              <a:rPr lang="en-US" sz="3200" dirty="0" smtClean="0"/>
              <a:t>to happen and be sustainable, </a:t>
            </a:r>
            <a:r>
              <a:rPr lang="en-US" sz="3200" b="1" dirty="0" smtClean="0"/>
              <a:t>all other elements have to align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89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700646" y="6354759"/>
            <a:ext cx="162610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Food Security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4049023" cy="9723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Players and Motivations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1676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Farmers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55891" y="3583924"/>
            <a:ext cx="1371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2440" y="2576291"/>
            <a:ext cx="762000" cy="101119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62700" y="3156466"/>
            <a:ext cx="114300" cy="369332"/>
          </a:xfrm>
          <a:prstGeom prst="ellipse">
            <a:avLst/>
          </a:pr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9000" y="3156466"/>
            <a:ext cx="76200" cy="369332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510528" y="2523744"/>
            <a:ext cx="708195" cy="369325"/>
          </a:xfrm>
          <a:custGeom>
            <a:avLst/>
            <a:gdLst>
              <a:gd name="connsiteX0" fmla="*/ 12192 w 708195"/>
              <a:gd name="connsiteY0" fmla="*/ 243840 h 369325"/>
              <a:gd name="connsiteX1" fmla="*/ 24384 w 708195"/>
              <a:gd name="connsiteY1" fmla="*/ 170688 h 369325"/>
              <a:gd name="connsiteX2" fmla="*/ 97536 w 708195"/>
              <a:gd name="connsiteY2" fmla="*/ 134112 h 369325"/>
              <a:gd name="connsiteX3" fmla="*/ 158496 w 708195"/>
              <a:gd name="connsiteY3" fmla="*/ 146304 h 369325"/>
              <a:gd name="connsiteX4" fmla="*/ 134112 w 708195"/>
              <a:gd name="connsiteY4" fmla="*/ 182880 h 369325"/>
              <a:gd name="connsiteX5" fmla="*/ 48768 w 708195"/>
              <a:gd name="connsiteY5" fmla="*/ 170688 h 369325"/>
              <a:gd name="connsiteX6" fmla="*/ 0 w 708195"/>
              <a:gd name="connsiteY6" fmla="*/ 109728 h 369325"/>
              <a:gd name="connsiteX7" fmla="*/ 12192 w 708195"/>
              <a:gd name="connsiteY7" fmla="*/ 73152 h 369325"/>
              <a:gd name="connsiteX8" fmla="*/ 182880 w 708195"/>
              <a:gd name="connsiteY8" fmla="*/ 85344 h 369325"/>
              <a:gd name="connsiteX9" fmla="*/ 207264 w 708195"/>
              <a:gd name="connsiteY9" fmla="*/ 121920 h 369325"/>
              <a:gd name="connsiteX10" fmla="*/ 158496 w 708195"/>
              <a:gd name="connsiteY10" fmla="*/ 109728 h 369325"/>
              <a:gd name="connsiteX11" fmla="*/ 158496 w 708195"/>
              <a:gd name="connsiteY11" fmla="*/ 12192 h 369325"/>
              <a:gd name="connsiteX12" fmla="*/ 195072 w 708195"/>
              <a:gd name="connsiteY12" fmla="*/ 0 h 369325"/>
              <a:gd name="connsiteX13" fmla="*/ 316992 w 708195"/>
              <a:gd name="connsiteY13" fmla="*/ 36576 h 369325"/>
              <a:gd name="connsiteX14" fmla="*/ 304800 w 708195"/>
              <a:gd name="connsiteY14" fmla="*/ 73152 h 369325"/>
              <a:gd name="connsiteX15" fmla="*/ 268224 w 708195"/>
              <a:gd name="connsiteY15" fmla="*/ 85344 h 369325"/>
              <a:gd name="connsiteX16" fmla="*/ 243840 w 708195"/>
              <a:gd name="connsiteY16" fmla="*/ 48768 h 369325"/>
              <a:gd name="connsiteX17" fmla="*/ 365760 w 708195"/>
              <a:gd name="connsiteY17" fmla="*/ 24384 h 369325"/>
              <a:gd name="connsiteX18" fmla="*/ 402336 w 708195"/>
              <a:gd name="connsiteY18" fmla="*/ 36576 h 369325"/>
              <a:gd name="connsiteX19" fmla="*/ 438912 w 708195"/>
              <a:gd name="connsiteY19" fmla="*/ 109728 h 369325"/>
              <a:gd name="connsiteX20" fmla="*/ 353568 w 708195"/>
              <a:gd name="connsiteY20" fmla="*/ 109728 h 369325"/>
              <a:gd name="connsiteX21" fmla="*/ 329184 w 708195"/>
              <a:gd name="connsiteY21" fmla="*/ 73152 h 369325"/>
              <a:gd name="connsiteX22" fmla="*/ 353568 w 708195"/>
              <a:gd name="connsiteY22" fmla="*/ 36576 h 369325"/>
              <a:gd name="connsiteX23" fmla="*/ 426720 w 708195"/>
              <a:gd name="connsiteY23" fmla="*/ 12192 h 369325"/>
              <a:gd name="connsiteX24" fmla="*/ 573024 w 708195"/>
              <a:gd name="connsiteY24" fmla="*/ 48768 h 369325"/>
              <a:gd name="connsiteX25" fmla="*/ 585216 w 708195"/>
              <a:gd name="connsiteY25" fmla="*/ 85344 h 369325"/>
              <a:gd name="connsiteX26" fmla="*/ 573024 w 708195"/>
              <a:gd name="connsiteY26" fmla="*/ 121920 h 369325"/>
              <a:gd name="connsiteX27" fmla="*/ 438912 w 708195"/>
              <a:gd name="connsiteY27" fmla="*/ 121920 h 369325"/>
              <a:gd name="connsiteX28" fmla="*/ 426720 w 708195"/>
              <a:gd name="connsiteY28" fmla="*/ 85344 h 369325"/>
              <a:gd name="connsiteX29" fmla="*/ 536448 w 708195"/>
              <a:gd name="connsiteY29" fmla="*/ 24384 h 369325"/>
              <a:gd name="connsiteX30" fmla="*/ 621792 w 708195"/>
              <a:gd name="connsiteY30" fmla="*/ 73152 h 369325"/>
              <a:gd name="connsiteX31" fmla="*/ 646176 w 708195"/>
              <a:gd name="connsiteY31" fmla="*/ 146304 h 369325"/>
              <a:gd name="connsiteX32" fmla="*/ 633984 w 708195"/>
              <a:gd name="connsiteY32" fmla="*/ 243840 h 369325"/>
              <a:gd name="connsiteX33" fmla="*/ 524256 w 708195"/>
              <a:gd name="connsiteY33" fmla="*/ 195072 h 369325"/>
              <a:gd name="connsiteX34" fmla="*/ 536448 w 708195"/>
              <a:gd name="connsiteY34" fmla="*/ 146304 h 369325"/>
              <a:gd name="connsiteX35" fmla="*/ 682752 w 708195"/>
              <a:gd name="connsiteY35" fmla="*/ 195072 h 369325"/>
              <a:gd name="connsiteX36" fmla="*/ 682752 w 708195"/>
              <a:gd name="connsiteY36" fmla="*/ 329184 h 369325"/>
              <a:gd name="connsiteX37" fmla="*/ 707136 w 708195"/>
              <a:gd name="connsiteY37" fmla="*/ 365760 h 369325"/>
              <a:gd name="connsiteX38" fmla="*/ 670560 w 708195"/>
              <a:gd name="connsiteY38" fmla="*/ 353568 h 369325"/>
              <a:gd name="connsiteX39" fmla="*/ 633984 w 708195"/>
              <a:gd name="connsiteY39" fmla="*/ 329184 h 369325"/>
              <a:gd name="connsiteX40" fmla="*/ 682752 w 708195"/>
              <a:gd name="connsiteY40" fmla="*/ 280416 h 369325"/>
              <a:gd name="connsiteX41" fmla="*/ 646176 w 708195"/>
              <a:gd name="connsiteY41" fmla="*/ 329184 h 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08195" h="369325">
                <a:moveTo>
                  <a:pt x="12192" y="243840"/>
                </a:moveTo>
                <a:cubicBezTo>
                  <a:pt x="16256" y="219456"/>
                  <a:pt x="13329" y="192799"/>
                  <a:pt x="24384" y="170688"/>
                </a:cubicBezTo>
                <a:cubicBezTo>
                  <a:pt x="33838" y="151780"/>
                  <a:pt x="80225" y="139882"/>
                  <a:pt x="97536" y="134112"/>
                </a:cubicBezTo>
                <a:cubicBezTo>
                  <a:pt x="117856" y="138176"/>
                  <a:pt x="146063" y="129726"/>
                  <a:pt x="158496" y="146304"/>
                </a:cubicBezTo>
                <a:cubicBezTo>
                  <a:pt x="167288" y="158026"/>
                  <a:pt x="148416" y="179701"/>
                  <a:pt x="134112" y="182880"/>
                </a:cubicBezTo>
                <a:cubicBezTo>
                  <a:pt x="106059" y="189114"/>
                  <a:pt x="77216" y="174752"/>
                  <a:pt x="48768" y="170688"/>
                </a:cubicBezTo>
                <a:cubicBezTo>
                  <a:pt x="20683" y="151965"/>
                  <a:pt x="0" y="148988"/>
                  <a:pt x="0" y="109728"/>
                </a:cubicBezTo>
                <a:cubicBezTo>
                  <a:pt x="0" y="96877"/>
                  <a:pt x="8128" y="85344"/>
                  <a:pt x="12192" y="73152"/>
                </a:cubicBezTo>
                <a:cubicBezTo>
                  <a:pt x="69088" y="77216"/>
                  <a:pt x="127542" y="71510"/>
                  <a:pt x="182880" y="85344"/>
                </a:cubicBezTo>
                <a:cubicBezTo>
                  <a:pt x="197095" y="88898"/>
                  <a:pt x="217625" y="111559"/>
                  <a:pt x="207264" y="121920"/>
                </a:cubicBezTo>
                <a:cubicBezTo>
                  <a:pt x="195416" y="133768"/>
                  <a:pt x="174752" y="113792"/>
                  <a:pt x="158496" y="109728"/>
                </a:cubicBezTo>
                <a:cubicBezTo>
                  <a:pt x="146848" y="74783"/>
                  <a:pt x="132341" y="51425"/>
                  <a:pt x="158496" y="12192"/>
                </a:cubicBezTo>
                <a:cubicBezTo>
                  <a:pt x="165625" y="1499"/>
                  <a:pt x="182880" y="4064"/>
                  <a:pt x="195072" y="0"/>
                </a:cubicBezTo>
                <a:cubicBezTo>
                  <a:pt x="202659" y="1084"/>
                  <a:pt x="303551" y="2972"/>
                  <a:pt x="316992" y="36576"/>
                </a:cubicBezTo>
                <a:cubicBezTo>
                  <a:pt x="321765" y="48508"/>
                  <a:pt x="313887" y="64065"/>
                  <a:pt x="304800" y="73152"/>
                </a:cubicBezTo>
                <a:cubicBezTo>
                  <a:pt x="295713" y="82239"/>
                  <a:pt x="280416" y="81280"/>
                  <a:pt x="268224" y="85344"/>
                </a:cubicBezTo>
                <a:cubicBezTo>
                  <a:pt x="260096" y="73152"/>
                  <a:pt x="246249" y="63222"/>
                  <a:pt x="243840" y="48768"/>
                </a:cubicBezTo>
                <a:cubicBezTo>
                  <a:pt x="231251" y="-26767"/>
                  <a:pt x="347546" y="22360"/>
                  <a:pt x="365760" y="24384"/>
                </a:cubicBezTo>
                <a:cubicBezTo>
                  <a:pt x="377952" y="28448"/>
                  <a:pt x="392301" y="28548"/>
                  <a:pt x="402336" y="36576"/>
                </a:cubicBezTo>
                <a:cubicBezTo>
                  <a:pt x="423822" y="53765"/>
                  <a:pt x="430880" y="85633"/>
                  <a:pt x="438912" y="109728"/>
                </a:cubicBezTo>
                <a:cubicBezTo>
                  <a:pt x="406009" y="120696"/>
                  <a:pt x="389289" y="133542"/>
                  <a:pt x="353568" y="109728"/>
                </a:cubicBezTo>
                <a:cubicBezTo>
                  <a:pt x="341376" y="101600"/>
                  <a:pt x="337312" y="85344"/>
                  <a:pt x="329184" y="73152"/>
                </a:cubicBezTo>
                <a:cubicBezTo>
                  <a:pt x="337312" y="60960"/>
                  <a:pt x="341142" y="44342"/>
                  <a:pt x="353568" y="36576"/>
                </a:cubicBezTo>
                <a:cubicBezTo>
                  <a:pt x="375364" y="22953"/>
                  <a:pt x="426720" y="12192"/>
                  <a:pt x="426720" y="12192"/>
                </a:cubicBezTo>
                <a:cubicBezTo>
                  <a:pt x="464571" y="16398"/>
                  <a:pt x="540245" y="7795"/>
                  <a:pt x="573024" y="48768"/>
                </a:cubicBezTo>
                <a:cubicBezTo>
                  <a:pt x="581052" y="58803"/>
                  <a:pt x="581152" y="73152"/>
                  <a:pt x="585216" y="85344"/>
                </a:cubicBezTo>
                <a:cubicBezTo>
                  <a:pt x="581152" y="97536"/>
                  <a:pt x="582111" y="112833"/>
                  <a:pt x="573024" y="121920"/>
                </a:cubicBezTo>
                <a:cubicBezTo>
                  <a:pt x="545459" y="149485"/>
                  <a:pt x="446979" y="122928"/>
                  <a:pt x="438912" y="121920"/>
                </a:cubicBezTo>
                <a:cubicBezTo>
                  <a:pt x="434848" y="109728"/>
                  <a:pt x="419250" y="95802"/>
                  <a:pt x="426720" y="85344"/>
                </a:cubicBezTo>
                <a:cubicBezTo>
                  <a:pt x="452922" y="48662"/>
                  <a:pt x="497348" y="37417"/>
                  <a:pt x="536448" y="24384"/>
                </a:cubicBezTo>
                <a:cubicBezTo>
                  <a:pt x="593213" y="35737"/>
                  <a:pt x="599040" y="21959"/>
                  <a:pt x="621792" y="73152"/>
                </a:cubicBezTo>
                <a:cubicBezTo>
                  <a:pt x="632231" y="96640"/>
                  <a:pt x="646176" y="146304"/>
                  <a:pt x="646176" y="146304"/>
                </a:cubicBezTo>
                <a:cubicBezTo>
                  <a:pt x="642112" y="178816"/>
                  <a:pt x="658642" y="222264"/>
                  <a:pt x="633984" y="243840"/>
                </a:cubicBezTo>
                <a:cubicBezTo>
                  <a:pt x="576927" y="293765"/>
                  <a:pt x="542760" y="222828"/>
                  <a:pt x="524256" y="195072"/>
                </a:cubicBezTo>
                <a:cubicBezTo>
                  <a:pt x="528320" y="178816"/>
                  <a:pt x="520282" y="150713"/>
                  <a:pt x="536448" y="146304"/>
                </a:cubicBezTo>
                <a:cubicBezTo>
                  <a:pt x="644248" y="116904"/>
                  <a:pt x="646009" y="139958"/>
                  <a:pt x="682752" y="195072"/>
                </a:cubicBezTo>
                <a:cubicBezTo>
                  <a:pt x="672626" y="255828"/>
                  <a:pt x="661124" y="271510"/>
                  <a:pt x="682752" y="329184"/>
                </a:cubicBezTo>
                <a:cubicBezTo>
                  <a:pt x="687897" y="342904"/>
                  <a:pt x="713689" y="352654"/>
                  <a:pt x="707136" y="365760"/>
                </a:cubicBezTo>
                <a:cubicBezTo>
                  <a:pt x="701389" y="377255"/>
                  <a:pt x="682752" y="357632"/>
                  <a:pt x="670560" y="353568"/>
                </a:cubicBezTo>
                <a:cubicBezTo>
                  <a:pt x="658368" y="345440"/>
                  <a:pt x="638009" y="343273"/>
                  <a:pt x="633984" y="329184"/>
                </a:cubicBezTo>
                <a:cubicBezTo>
                  <a:pt x="609205" y="242458"/>
                  <a:pt x="651008" y="269835"/>
                  <a:pt x="682752" y="280416"/>
                </a:cubicBezTo>
                <a:cubicBezTo>
                  <a:pt x="668778" y="350287"/>
                  <a:pt x="689095" y="350643"/>
                  <a:pt x="646176" y="32918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339526" y="2414016"/>
            <a:ext cx="988672" cy="585216"/>
          </a:xfrm>
          <a:custGeom>
            <a:avLst/>
            <a:gdLst>
              <a:gd name="connsiteX0" fmla="*/ 146618 w 988672"/>
              <a:gd name="connsiteY0" fmla="*/ 463296 h 585216"/>
              <a:gd name="connsiteX1" fmla="*/ 207578 w 988672"/>
              <a:gd name="connsiteY1" fmla="*/ 377952 h 585216"/>
              <a:gd name="connsiteX2" fmla="*/ 231962 w 988672"/>
              <a:gd name="connsiteY2" fmla="*/ 414528 h 585216"/>
              <a:gd name="connsiteX3" fmla="*/ 110042 w 988672"/>
              <a:gd name="connsiteY3" fmla="*/ 451104 h 585216"/>
              <a:gd name="connsiteX4" fmla="*/ 97850 w 988672"/>
              <a:gd name="connsiteY4" fmla="*/ 353568 h 585216"/>
              <a:gd name="connsiteX5" fmla="*/ 134426 w 988672"/>
              <a:gd name="connsiteY5" fmla="*/ 365760 h 585216"/>
              <a:gd name="connsiteX6" fmla="*/ 195386 w 988672"/>
              <a:gd name="connsiteY6" fmla="*/ 475488 h 585216"/>
              <a:gd name="connsiteX7" fmla="*/ 146618 w 988672"/>
              <a:gd name="connsiteY7" fmla="*/ 573024 h 585216"/>
              <a:gd name="connsiteX8" fmla="*/ 110042 w 988672"/>
              <a:gd name="connsiteY8" fmla="*/ 560832 h 585216"/>
              <a:gd name="connsiteX9" fmla="*/ 122234 w 988672"/>
              <a:gd name="connsiteY9" fmla="*/ 451104 h 585216"/>
              <a:gd name="connsiteX10" fmla="*/ 207578 w 988672"/>
              <a:gd name="connsiteY10" fmla="*/ 499872 h 585216"/>
              <a:gd name="connsiteX11" fmla="*/ 195386 w 988672"/>
              <a:gd name="connsiteY11" fmla="*/ 548640 h 585216"/>
              <a:gd name="connsiteX12" fmla="*/ 85658 w 988672"/>
              <a:gd name="connsiteY12" fmla="*/ 560832 h 585216"/>
              <a:gd name="connsiteX13" fmla="*/ 122234 w 988672"/>
              <a:gd name="connsiteY13" fmla="*/ 487680 h 585216"/>
              <a:gd name="connsiteX14" fmla="*/ 134426 w 988672"/>
              <a:gd name="connsiteY14" fmla="*/ 451104 h 585216"/>
              <a:gd name="connsiteX15" fmla="*/ 195386 w 988672"/>
              <a:gd name="connsiteY15" fmla="*/ 377952 h 585216"/>
              <a:gd name="connsiteX16" fmla="*/ 207578 w 988672"/>
              <a:gd name="connsiteY16" fmla="*/ 341376 h 585216"/>
              <a:gd name="connsiteX17" fmla="*/ 244154 w 988672"/>
              <a:gd name="connsiteY17" fmla="*/ 316992 h 585216"/>
              <a:gd name="connsiteX18" fmla="*/ 317306 w 988672"/>
              <a:gd name="connsiteY18" fmla="*/ 256032 h 585216"/>
              <a:gd name="connsiteX19" fmla="*/ 305114 w 988672"/>
              <a:gd name="connsiteY19" fmla="*/ 329184 h 585216"/>
              <a:gd name="connsiteX20" fmla="*/ 231962 w 988672"/>
              <a:gd name="connsiteY20" fmla="*/ 377952 h 585216"/>
              <a:gd name="connsiteX21" fmla="*/ 134426 w 988672"/>
              <a:gd name="connsiteY21" fmla="*/ 365760 h 585216"/>
              <a:gd name="connsiteX22" fmla="*/ 122234 w 988672"/>
              <a:gd name="connsiteY22" fmla="*/ 329184 h 585216"/>
              <a:gd name="connsiteX23" fmla="*/ 134426 w 988672"/>
              <a:gd name="connsiteY23" fmla="*/ 207264 h 585216"/>
              <a:gd name="connsiteX24" fmla="*/ 256346 w 988672"/>
              <a:gd name="connsiteY24" fmla="*/ 231648 h 585216"/>
              <a:gd name="connsiteX25" fmla="*/ 292922 w 988672"/>
              <a:gd name="connsiteY25" fmla="*/ 256032 h 585216"/>
              <a:gd name="connsiteX26" fmla="*/ 280730 w 988672"/>
              <a:gd name="connsiteY26" fmla="*/ 353568 h 585216"/>
              <a:gd name="connsiteX27" fmla="*/ 195386 w 988672"/>
              <a:gd name="connsiteY27" fmla="*/ 341376 h 585216"/>
              <a:gd name="connsiteX28" fmla="*/ 244154 w 988672"/>
              <a:gd name="connsiteY28" fmla="*/ 121920 h 585216"/>
              <a:gd name="connsiteX29" fmla="*/ 305114 w 988672"/>
              <a:gd name="connsiteY29" fmla="*/ 134112 h 585216"/>
              <a:gd name="connsiteX30" fmla="*/ 366074 w 988672"/>
              <a:gd name="connsiteY30" fmla="*/ 207264 h 585216"/>
              <a:gd name="connsiteX31" fmla="*/ 390458 w 988672"/>
              <a:gd name="connsiteY31" fmla="*/ 280416 h 585216"/>
              <a:gd name="connsiteX32" fmla="*/ 378266 w 988672"/>
              <a:gd name="connsiteY32" fmla="*/ 329184 h 585216"/>
              <a:gd name="connsiteX33" fmla="*/ 256346 w 988672"/>
              <a:gd name="connsiteY33" fmla="*/ 280416 h 585216"/>
              <a:gd name="connsiteX34" fmla="*/ 280730 w 988672"/>
              <a:gd name="connsiteY34" fmla="*/ 170688 h 585216"/>
              <a:gd name="connsiteX35" fmla="*/ 317306 w 988672"/>
              <a:gd name="connsiteY35" fmla="*/ 134112 h 585216"/>
              <a:gd name="connsiteX36" fmla="*/ 390458 w 988672"/>
              <a:gd name="connsiteY36" fmla="*/ 85344 h 585216"/>
              <a:gd name="connsiteX37" fmla="*/ 427034 w 988672"/>
              <a:gd name="connsiteY37" fmla="*/ 109728 h 585216"/>
              <a:gd name="connsiteX38" fmla="*/ 487994 w 988672"/>
              <a:gd name="connsiteY38" fmla="*/ 158496 h 585216"/>
              <a:gd name="connsiteX39" fmla="*/ 512378 w 988672"/>
              <a:gd name="connsiteY39" fmla="*/ 231648 h 585216"/>
              <a:gd name="connsiteX40" fmla="*/ 402650 w 988672"/>
              <a:gd name="connsiteY40" fmla="*/ 219456 h 585216"/>
              <a:gd name="connsiteX41" fmla="*/ 402650 w 988672"/>
              <a:gd name="connsiteY41" fmla="*/ 109728 h 585216"/>
              <a:gd name="connsiteX42" fmla="*/ 439226 w 988672"/>
              <a:gd name="connsiteY42" fmla="*/ 85344 h 585216"/>
              <a:gd name="connsiteX43" fmla="*/ 463610 w 988672"/>
              <a:gd name="connsiteY43" fmla="*/ 48768 h 585216"/>
              <a:gd name="connsiteX44" fmla="*/ 500186 w 988672"/>
              <a:gd name="connsiteY44" fmla="*/ 73152 h 585216"/>
              <a:gd name="connsiteX45" fmla="*/ 561146 w 988672"/>
              <a:gd name="connsiteY45" fmla="*/ 146304 h 585216"/>
              <a:gd name="connsiteX46" fmla="*/ 585530 w 988672"/>
              <a:gd name="connsiteY46" fmla="*/ 219456 h 585216"/>
              <a:gd name="connsiteX47" fmla="*/ 573338 w 988672"/>
              <a:gd name="connsiteY47" fmla="*/ 256032 h 585216"/>
              <a:gd name="connsiteX48" fmla="*/ 524570 w 988672"/>
              <a:gd name="connsiteY48" fmla="*/ 243840 h 585216"/>
              <a:gd name="connsiteX49" fmla="*/ 536762 w 988672"/>
              <a:gd name="connsiteY49" fmla="*/ 158496 h 585216"/>
              <a:gd name="connsiteX50" fmla="*/ 548954 w 988672"/>
              <a:gd name="connsiteY50" fmla="*/ 121920 h 585216"/>
              <a:gd name="connsiteX51" fmla="*/ 585530 w 988672"/>
              <a:gd name="connsiteY51" fmla="*/ 109728 h 585216"/>
              <a:gd name="connsiteX52" fmla="*/ 622106 w 988672"/>
              <a:gd name="connsiteY52" fmla="*/ 85344 h 585216"/>
              <a:gd name="connsiteX53" fmla="*/ 695258 w 988672"/>
              <a:gd name="connsiteY53" fmla="*/ 134112 h 585216"/>
              <a:gd name="connsiteX54" fmla="*/ 707450 w 988672"/>
              <a:gd name="connsiteY54" fmla="*/ 170688 h 585216"/>
              <a:gd name="connsiteX55" fmla="*/ 658682 w 988672"/>
              <a:gd name="connsiteY55" fmla="*/ 280416 h 585216"/>
              <a:gd name="connsiteX56" fmla="*/ 622106 w 988672"/>
              <a:gd name="connsiteY56" fmla="*/ 292608 h 585216"/>
              <a:gd name="connsiteX57" fmla="*/ 561146 w 988672"/>
              <a:gd name="connsiteY57" fmla="*/ 280416 h 585216"/>
              <a:gd name="connsiteX58" fmla="*/ 536762 w 988672"/>
              <a:gd name="connsiteY58" fmla="*/ 158496 h 585216"/>
              <a:gd name="connsiteX59" fmla="*/ 573338 w 988672"/>
              <a:gd name="connsiteY59" fmla="*/ 134112 h 585216"/>
              <a:gd name="connsiteX60" fmla="*/ 597722 w 988672"/>
              <a:gd name="connsiteY60" fmla="*/ 97536 h 585216"/>
              <a:gd name="connsiteX61" fmla="*/ 634298 w 988672"/>
              <a:gd name="connsiteY61" fmla="*/ 85344 h 585216"/>
              <a:gd name="connsiteX62" fmla="*/ 695258 w 988672"/>
              <a:gd name="connsiteY62" fmla="*/ 158496 h 585216"/>
              <a:gd name="connsiteX63" fmla="*/ 744026 w 988672"/>
              <a:gd name="connsiteY63" fmla="*/ 182880 h 585216"/>
              <a:gd name="connsiteX64" fmla="*/ 768410 w 988672"/>
              <a:gd name="connsiteY64" fmla="*/ 219456 h 585216"/>
              <a:gd name="connsiteX65" fmla="*/ 768410 w 988672"/>
              <a:gd name="connsiteY65" fmla="*/ 329184 h 585216"/>
              <a:gd name="connsiteX66" fmla="*/ 731834 w 988672"/>
              <a:gd name="connsiteY66" fmla="*/ 353568 h 585216"/>
              <a:gd name="connsiteX67" fmla="*/ 695258 w 988672"/>
              <a:gd name="connsiteY67" fmla="*/ 329184 h 585216"/>
              <a:gd name="connsiteX68" fmla="*/ 744026 w 988672"/>
              <a:gd name="connsiteY68" fmla="*/ 243840 h 585216"/>
              <a:gd name="connsiteX69" fmla="*/ 878138 w 988672"/>
              <a:gd name="connsiteY69" fmla="*/ 280416 h 585216"/>
              <a:gd name="connsiteX70" fmla="*/ 902522 w 988672"/>
              <a:gd name="connsiteY70" fmla="*/ 353568 h 585216"/>
              <a:gd name="connsiteX71" fmla="*/ 890330 w 988672"/>
              <a:gd name="connsiteY71" fmla="*/ 390144 h 585216"/>
              <a:gd name="connsiteX72" fmla="*/ 817178 w 988672"/>
              <a:gd name="connsiteY72" fmla="*/ 377952 h 585216"/>
              <a:gd name="connsiteX73" fmla="*/ 853754 w 988672"/>
              <a:gd name="connsiteY73" fmla="*/ 182880 h 585216"/>
              <a:gd name="connsiteX74" fmla="*/ 890330 w 988672"/>
              <a:gd name="connsiteY74" fmla="*/ 158496 h 585216"/>
              <a:gd name="connsiteX75" fmla="*/ 963482 w 988672"/>
              <a:gd name="connsiteY75" fmla="*/ 170688 h 585216"/>
              <a:gd name="connsiteX76" fmla="*/ 987866 w 988672"/>
              <a:gd name="connsiteY76" fmla="*/ 207264 h 585216"/>
              <a:gd name="connsiteX77" fmla="*/ 951290 w 988672"/>
              <a:gd name="connsiteY77" fmla="*/ 377952 h 585216"/>
              <a:gd name="connsiteX78" fmla="*/ 939098 w 988672"/>
              <a:gd name="connsiteY78" fmla="*/ 438912 h 585216"/>
              <a:gd name="connsiteX79" fmla="*/ 902522 w 988672"/>
              <a:gd name="connsiteY79" fmla="*/ 463296 h 585216"/>
              <a:gd name="connsiteX80" fmla="*/ 853754 w 988672"/>
              <a:gd name="connsiteY80" fmla="*/ 451104 h 585216"/>
              <a:gd name="connsiteX81" fmla="*/ 817178 w 988672"/>
              <a:gd name="connsiteY81" fmla="*/ 377952 h 585216"/>
              <a:gd name="connsiteX82" fmla="*/ 829370 w 988672"/>
              <a:gd name="connsiteY82" fmla="*/ 256032 h 585216"/>
              <a:gd name="connsiteX83" fmla="*/ 865946 w 988672"/>
              <a:gd name="connsiteY83" fmla="*/ 268224 h 585216"/>
              <a:gd name="connsiteX84" fmla="*/ 878138 w 988672"/>
              <a:gd name="connsiteY84" fmla="*/ 304800 h 585216"/>
              <a:gd name="connsiteX85" fmla="*/ 865946 w 988672"/>
              <a:gd name="connsiteY85" fmla="*/ 402336 h 585216"/>
              <a:gd name="connsiteX86" fmla="*/ 829370 w 988672"/>
              <a:gd name="connsiteY86" fmla="*/ 426720 h 585216"/>
              <a:gd name="connsiteX87" fmla="*/ 817178 w 988672"/>
              <a:gd name="connsiteY87" fmla="*/ 390144 h 585216"/>
              <a:gd name="connsiteX88" fmla="*/ 841562 w 988672"/>
              <a:gd name="connsiteY88" fmla="*/ 353568 h 585216"/>
              <a:gd name="connsiteX89" fmla="*/ 914714 w 988672"/>
              <a:gd name="connsiteY89" fmla="*/ 304800 h 585216"/>
              <a:gd name="connsiteX90" fmla="*/ 939098 w 988672"/>
              <a:gd name="connsiteY90" fmla="*/ 341376 h 585216"/>
              <a:gd name="connsiteX91" fmla="*/ 914714 w 988672"/>
              <a:gd name="connsiteY91" fmla="*/ 426720 h 585216"/>
              <a:gd name="connsiteX92" fmla="*/ 865946 w 988672"/>
              <a:gd name="connsiteY92" fmla="*/ 414528 h 585216"/>
              <a:gd name="connsiteX93" fmla="*/ 817178 w 988672"/>
              <a:gd name="connsiteY93" fmla="*/ 341376 h 585216"/>
              <a:gd name="connsiteX94" fmla="*/ 853754 w 988672"/>
              <a:gd name="connsiteY94" fmla="*/ 109728 h 585216"/>
              <a:gd name="connsiteX95" fmla="*/ 890330 w 988672"/>
              <a:gd name="connsiteY95" fmla="*/ 146304 h 585216"/>
              <a:gd name="connsiteX96" fmla="*/ 902522 w 988672"/>
              <a:gd name="connsiteY96" fmla="*/ 182880 h 585216"/>
              <a:gd name="connsiteX97" fmla="*/ 865946 w 988672"/>
              <a:gd name="connsiteY97" fmla="*/ 256032 h 585216"/>
              <a:gd name="connsiteX98" fmla="*/ 780602 w 988672"/>
              <a:gd name="connsiteY98" fmla="*/ 195072 h 585216"/>
              <a:gd name="connsiteX99" fmla="*/ 744026 w 988672"/>
              <a:gd name="connsiteY99" fmla="*/ 121920 h 585216"/>
              <a:gd name="connsiteX100" fmla="*/ 756218 w 988672"/>
              <a:gd name="connsiteY100" fmla="*/ 48768 h 585216"/>
              <a:gd name="connsiteX101" fmla="*/ 792794 w 988672"/>
              <a:gd name="connsiteY101" fmla="*/ 60960 h 585216"/>
              <a:gd name="connsiteX102" fmla="*/ 817178 w 988672"/>
              <a:gd name="connsiteY102" fmla="*/ 134112 h 585216"/>
              <a:gd name="connsiteX103" fmla="*/ 804986 w 988672"/>
              <a:gd name="connsiteY103" fmla="*/ 170688 h 585216"/>
              <a:gd name="connsiteX104" fmla="*/ 707450 w 988672"/>
              <a:gd name="connsiteY104" fmla="*/ 134112 h 585216"/>
              <a:gd name="connsiteX105" fmla="*/ 683066 w 988672"/>
              <a:gd name="connsiteY105" fmla="*/ 97536 h 585216"/>
              <a:gd name="connsiteX106" fmla="*/ 646490 w 988672"/>
              <a:gd name="connsiteY106" fmla="*/ 85344 h 585216"/>
              <a:gd name="connsiteX107" fmla="*/ 634298 w 988672"/>
              <a:gd name="connsiteY107" fmla="*/ 48768 h 585216"/>
              <a:gd name="connsiteX108" fmla="*/ 670874 w 988672"/>
              <a:gd name="connsiteY108" fmla="*/ 73152 h 585216"/>
              <a:gd name="connsiteX109" fmla="*/ 658682 w 988672"/>
              <a:gd name="connsiteY109" fmla="*/ 121920 h 585216"/>
              <a:gd name="connsiteX110" fmla="*/ 487994 w 988672"/>
              <a:gd name="connsiteY110" fmla="*/ 85344 h 585216"/>
              <a:gd name="connsiteX111" fmla="*/ 487994 w 988672"/>
              <a:gd name="connsiteY111" fmla="*/ 12192 h 585216"/>
              <a:gd name="connsiteX112" fmla="*/ 524570 w 988672"/>
              <a:gd name="connsiteY112" fmla="*/ 0 h 585216"/>
              <a:gd name="connsiteX113" fmla="*/ 609914 w 988672"/>
              <a:gd name="connsiteY113" fmla="*/ 36576 h 585216"/>
              <a:gd name="connsiteX114" fmla="*/ 658682 w 988672"/>
              <a:gd name="connsiteY114" fmla="*/ 109728 h 585216"/>
              <a:gd name="connsiteX115" fmla="*/ 646490 w 988672"/>
              <a:gd name="connsiteY115" fmla="*/ 146304 h 585216"/>
              <a:gd name="connsiteX116" fmla="*/ 561146 w 988672"/>
              <a:gd name="connsiteY116" fmla="*/ 134112 h 585216"/>
              <a:gd name="connsiteX117" fmla="*/ 573338 w 988672"/>
              <a:gd name="connsiteY117" fmla="*/ 85344 h 585216"/>
              <a:gd name="connsiteX118" fmla="*/ 646490 w 988672"/>
              <a:gd name="connsiteY118" fmla="*/ 48768 h 585216"/>
              <a:gd name="connsiteX119" fmla="*/ 731834 w 988672"/>
              <a:gd name="connsiteY119" fmla="*/ 85344 h 585216"/>
              <a:gd name="connsiteX120" fmla="*/ 756218 w 988672"/>
              <a:gd name="connsiteY120" fmla="*/ 158496 h 585216"/>
              <a:gd name="connsiteX121" fmla="*/ 744026 w 988672"/>
              <a:gd name="connsiteY121" fmla="*/ 195072 h 585216"/>
              <a:gd name="connsiteX122" fmla="*/ 707450 w 988672"/>
              <a:gd name="connsiteY122" fmla="*/ 207264 h 585216"/>
              <a:gd name="connsiteX123" fmla="*/ 548954 w 988672"/>
              <a:gd name="connsiteY123" fmla="*/ 195072 h 585216"/>
              <a:gd name="connsiteX124" fmla="*/ 512378 w 988672"/>
              <a:gd name="connsiteY124" fmla="*/ 170688 h 585216"/>
              <a:gd name="connsiteX125" fmla="*/ 475802 w 988672"/>
              <a:gd name="connsiteY125" fmla="*/ 97536 h 585216"/>
              <a:gd name="connsiteX126" fmla="*/ 524570 w 988672"/>
              <a:gd name="connsiteY126" fmla="*/ 24384 h 585216"/>
              <a:gd name="connsiteX127" fmla="*/ 573338 w 988672"/>
              <a:gd name="connsiteY127" fmla="*/ 36576 h 585216"/>
              <a:gd name="connsiteX128" fmla="*/ 609914 w 988672"/>
              <a:gd name="connsiteY128" fmla="*/ 109728 h 585216"/>
              <a:gd name="connsiteX129" fmla="*/ 597722 w 988672"/>
              <a:gd name="connsiteY129" fmla="*/ 146304 h 585216"/>
              <a:gd name="connsiteX130" fmla="*/ 524570 w 988672"/>
              <a:gd name="connsiteY130" fmla="*/ 170688 h 585216"/>
              <a:gd name="connsiteX131" fmla="*/ 353882 w 988672"/>
              <a:gd name="connsiteY131" fmla="*/ 134112 h 585216"/>
              <a:gd name="connsiteX132" fmla="*/ 329498 w 988672"/>
              <a:gd name="connsiteY132" fmla="*/ 97536 h 585216"/>
              <a:gd name="connsiteX133" fmla="*/ 341690 w 988672"/>
              <a:gd name="connsiteY133" fmla="*/ 48768 h 585216"/>
              <a:gd name="connsiteX134" fmla="*/ 500186 w 988672"/>
              <a:gd name="connsiteY134" fmla="*/ 24384 h 585216"/>
              <a:gd name="connsiteX135" fmla="*/ 524570 w 988672"/>
              <a:gd name="connsiteY135" fmla="*/ 97536 h 585216"/>
              <a:gd name="connsiteX136" fmla="*/ 536762 w 988672"/>
              <a:gd name="connsiteY136" fmla="*/ 134112 h 585216"/>
              <a:gd name="connsiteX137" fmla="*/ 524570 w 988672"/>
              <a:gd name="connsiteY137" fmla="*/ 170688 h 585216"/>
              <a:gd name="connsiteX138" fmla="*/ 341690 w 988672"/>
              <a:gd name="connsiteY138" fmla="*/ 195072 h 585216"/>
              <a:gd name="connsiteX139" fmla="*/ 305114 w 988672"/>
              <a:gd name="connsiteY139" fmla="*/ 182880 h 585216"/>
              <a:gd name="connsiteX140" fmla="*/ 231962 w 988672"/>
              <a:gd name="connsiteY140" fmla="*/ 134112 h 585216"/>
              <a:gd name="connsiteX141" fmla="*/ 231962 w 988672"/>
              <a:gd name="connsiteY141" fmla="*/ 24384 h 585216"/>
              <a:gd name="connsiteX142" fmla="*/ 268538 w 988672"/>
              <a:gd name="connsiteY142" fmla="*/ 12192 h 585216"/>
              <a:gd name="connsiteX143" fmla="*/ 378266 w 988672"/>
              <a:gd name="connsiteY143" fmla="*/ 24384 h 585216"/>
              <a:gd name="connsiteX144" fmla="*/ 414842 w 988672"/>
              <a:gd name="connsiteY144" fmla="*/ 36576 h 585216"/>
              <a:gd name="connsiteX145" fmla="*/ 329498 w 988672"/>
              <a:gd name="connsiteY145" fmla="*/ 182880 h 585216"/>
              <a:gd name="connsiteX146" fmla="*/ 256346 w 988672"/>
              <a:gd name="connsiteY146" fmla="*/ 219456 h 585216"/>
              <a:gd name="connsiteX147" fmla="*/ 158810 w 988672"/>
              <a:gd name="connsiteY147" fmla="*/ 207264 h 585216"/>
              <a:gd name="connsiteX148" fmla="*/ 146618 w 988672"/>
              <a:gd name="connsiteY148" fmla="*/ 170688 h 585216"/>
              <a:gd name="connsiteX149" fmla="*/ 195386 w 988672"/>
              <a:gd name="connsiteY149" fmla="*/ 60960 h 585216"/>
              <a:gd name="connsiteX150" fmla="*/ 244154 w 988672"/>
              <a:gd name="connsiteY150" fmla="*/ 73152 h 585216"/>
              <a:gd name="connsiteX151" fmla="*/ 280730 w 988672"/>
              <a:gd name="connsiteY151" fmla="*/ 146304 h 585216"/>
              <a:gd name="connsiteX152" fmla="*/ 231962 w 988672"/>
              <a:gd name="connsiteY152" fmla="*/ 304800 h 585216"/>
              <a:gd name="connsiteX153" fmla="*/ 195386 w 988672"/>
              <a:gd name="connsiteY153" fmla="*/ 316992 h 585216"/>
              <a:gd name="connsiteX154" fmla="*/ 122234 w 988672"/>
              <a:gd name="connsiteY154" fmla="*/ 304800 h 585216"/>
              <a:gd name="connsiteX155" fmla="*/ 97850 w 988672"/>
              <a:gd name="connsiteY155" fmla="*/ 231648 h 585216"/>
              <a:gd name="connsiteX156" fmla="*/ 110042 w 988672"/>
              <a:gd name="connsiteY156" fmla="*/ 195072 h 585216"/>
              <a:gd name="connsiteX157" fmla="*/ 134426 w 988672"/>
              <a:gd name="connsiteY157" fmla="*/ 158496 h 585216"/>
              <a:gd name="connsiteX158" fmla="*/ 207578 w 988672"/>
              <a:gd name="connsiteY158" fmla="*/ 121920 h 585216"/>
              <a:gd name="connsiteX159" fmla="*/ 244154 w 988672"/>
              <a:gd name="connsiteY159" fmla="*/ 158496 h 585216"/>
              <a:gd name="connsiteX160" fmla="*/ 256346 w 988672"/>
              <a:gd name="connsiteY160" fmla="*/ 207264 h 585216"/>
              <a:gd name="connsiteX161" fmla="*/ 219770 w 988672"/>
              <a:gd name="connsiteY161" fmla="*/ 341376 h 585216"/>
              <a:gd name="connsiteX162" fmla="*/ 183194 w 988672"/>
              <a:gd name="connsiteY162" fmla="*/ 365760 h 585216"/>
              <a:gd name="connsiteX163" fmla="*/ 49082 w 988672"/>
              <a:gd name="connsiteY163" fmla="*/ 329184 h 585216"/>
              <a:gd name="connsiteX164" fmla="*/ 24698 w 988672"/>
              <a:gd name="connsiteY164" fmla="*/ 292608 h 585216"/>
              <a:gd name="connsiteX165" fmla="*/ 24698 w 988672"/>
              <a:gd name="connsiteY165" fmla="*/ 207264 h 585216"/>
              <a:gd name="connsiteX166" fmla="*/ 61274 w 988672"/>
              <a:gd name="connsiteY166" fmla="*/ 195072 h 585216"/>
              <a:gd name="connsiteX167" fmla="*/ 122234 w 988672"/>
              <a:gd name="connsiteY167" fmla="*/ 207264 h 585216"/>
              <a:gd name="connsiteX168" fmla="*/ 146618 w 988672"/>
              <a:gd name="connsiteY168" fmla="*/ 243840 h 585216"/>
              <a:gd name="connsiteX169" fmla="*/ 122234 w 988672"/>
              <a:gd name="connsiteY169" fmla="*/ 438912 h 585216"/>
              <a:gd name="connsiteX170" fmla="*/ 97850 w 988672"/>
              <a:gd name="connsiteY170" fmla="*/ 475488 h 585216"/>
              <a:gd name="connsiteX171" fmla="*/ 49082 w 988672"/>
              <a:gd name="connsiteY171" fmla="*/ 487680 h 585216"/>
              <a:gd name="connsiteX172" fmla="*/ 12506 w 988672"/>
              <a:gd name="connsiteY172" fmla="*/ 475488 h 585216"/>
              <a:gd name="connsiteX173" fmla="*/ 12506 w 988672"/>
              <a:gd name="connsiteY173" fmla="*/ 365760 h 585216"/>
              <a:gd name="connsiteX174" fmla="*/ 134426 w 988672"/>
              <a:gd name="connsiteY174" fmla="*/ 377952 h 585216"/>
              <a:gd name="connsiteX175" fmla="*/ 158810 w 988672"/>
              <a:gd name="connsiteY175" fmla="*/ 451104 h 585216"/>
              <a:gd name="connsiteX176" fmla="*/ 183194 w 988672"/>
              <a:gd name="connsiteY176" fmla="*/ 487680 h 585216"/>
              <a:gd name="connsiteX177" fmla="*/ 134426 w 988672"/>
              <a:gd name="connsiteY177" fmla="*/ 585216 h 585216"/>
              <a:gd name="connsiteX178" fmla="*/ 97850 w 988672"/>
              <a:gd name="connsiteY178" fmla="*/ 573024 h 585216"/>
              <a:gd name="connsiteX179" fmla="*/ 61274 w 988672"/>
              <a:gd name="connsiteY179" fmla="*/ 499872 h 585216"/>
              <a:gd name="connsiteX180" fmla="*/ 73466 w 988672"/>
              <a:gd name="connsiteY180" fmla="*/ 451104 h 585216"/>
              <a:gd name="connsiteX181" fmla="*/ 146618 w 988672"/>
              <a:gd name="connsiteY181" fmla="*/ 46329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988672" h="585216">
                <a:moveTo>
                  <a:pt x="146618" y="463296"/>
                </a:moveTo>
                <a:cubicBezTo>
                  <a:pt x="168970" y="451104"/>
                  <a:pt x="143821" y="301444"/>
                  <a:pt x="207578" y="377952"/>
                </a:cubicBezTo>
                <a:cubicBezTo>
                  <a:pt x="216959" y="389209"/>
                  <a:pt x="223834" y="402336"/>
                  <a:pt x="231962" y="414528"/>
                </a:cubicBezTo>
                <a:cubicBezTo>
                  <a:pt x="144868" y="472591"/>
                  <a:pt x="187241" y="470404"/>
                  <a:pt x="110042" y="451104"/>
                </a:cubicBezTo>
                <a:cubicBezTo>
                  <a:pt x="91208" y="422853"/>
                  <a:pt x="58679" y="392739"/>
                  <a:pt x="97850" y="353568"/>
                </a:cubicBezTo>
                <a:cubicBezTo>
                  <a:pt x="106937" y="344481"/>
                  <a:pt x="122234" y="361696"/>
                  <a:pt x="134426" y="365760"/>
                </a:cubicBezTo>
                <a:cubicBezTo>
                  <a:pt x="190323" y="449605"/>
                  <a:pt x="173927" y="411110"/>
                  <a:pt x="195386" y="475488"/>
                </a:cubicBezTo>
                <a:cubicBezTo>
                  <a:pt x="188174" y="525972"/>
                  <a:pt x="207416" y="573024"/>
                  <a:pt x="146618" y="573024"/>
                </a:cubicBezTo>
                <a:cubicBezTo>
                  <a:pt x="133767" y="573024"/>
                  <a:pt x="122234" y="564896"/>
                  <a:pt x="110042" y="560832"/>
                </a:cubicBezTo>
                <a:cubicBezTo>
                  <a:pt x="114106" y="524256"/>
                  <a:pt x="100153" y="480545"/>
                  <a:pt x="122234" y="451104"/>
                </a:cubicBezTo>
                <a:cubicBezTo>
                  <a:pt x="156796" y="405021"/>
                  <a:pt x="200525" y="489293"/>
                  <a:pt x="207578" y="499872"/>
                </a:cubicBezTo>
                <a:cubicBezTo>
                  <a:pt x="203514" y="516128"/>
                  <a:pt x="204681" y="534698"/>
                  <a:pt x="195386" y="548640"/>
                </a:cubicBezTo>
                <a:cubicBezTo>
                  <a:pt x="166814" y="591498"/>
                  <a:pt x="125061" y="567399"/>
                  <a:pt x="85658" y="560832"/>
                </a:cubicBezTo>
                <a:cubicBezTo>
                  <a:pt x="116303" y="468897"/>
                  <a:pt x="74965" y="582218"/>
                  <a:pt x="122234" y="487680"/>
                </a:cubicBezTo>
                <a:cubicBezTo>
                  <a:pt x="127981" y="476185"/>
                  <a:pt x="128679" y="462599"/>
                  <a:pt x="134426" y="451104"/>
                </a:cubicBezTo>
                <a:cubicBezTo>
                  <a:pt x="151400" y="417156"/>
                  <a:pt x="168422" y="404916"/>
                  <a:pt x="195386" y="377952"/>
                </a:cubicBezTo>
                <a:cubicBezTo>
                  <a:pt x="199450" y="365760"/>
                  <a:pt x="199550" y="351411"/>
                  <a:pt x="207578" y="341376"/>
                </a:cubicBezTo>
                <a:cubicBezTo>
                  <a:pt x="216732" y="329934"/>
                  <a:pt x="232897" y="326373"/>
                  <a:pt x="244154" y="316992"/>
                </a:cubicBezTo>
                <a:cubicBezTo>
                  <a:pt x="338028" y="238763"/>
                  <a:pt x="226495" y="316573"/>
                  <a:pt x="317306" y="256032"/>
                </a:cubicBezTo>
                <a:cubicBezTo>
                  <a:pt x="329674" y="293136"/>
                  <a:pt x="341709" y="297163"/>
                  <a:pt x="305114" y="329184"/>
                </a:cubicBezTo>
                <a:cubicBezTo>
                  <a:pt x="283059" y="348482"/>
                  <a:pt x="231962" y="377952"/>
                  <a:pt x="231962" y="377952"/>
                </a:cubicBezTo>
                <a:cubicBezTo>
                  <a:pt x="199450" y="373888"/>
                  <a:pt x="164367" y="379067"/>
                  <a:pt x="134426" y="365760"/>
                </a:cubicBezTo>
                <a:cubicBezTo>
                  <a:pt x="122682" y="360541"/>
                  <a:pt x="122234" y="342035"/>
                  <a:pt x="122234" y="329184"/>
                </a:cubicBezTo>
                <a:cubicBezTo>
                  <a:pt x="122234" y="288341"/>
                  <a:pt x="130362" y="247904"/>
                  <a:pt x="134426" y="207264"/>
                </a:cubicBezTo>
                <a:cubicBezTo>
                  <a:pt x="150928" y="210014"/>
                  <a:pt x="233198" y="221728"/>
                  <a:pt x="256346" y="231648"/>
                </a:cubicBezTo>
                <a:cubicBezTo>
                  <a:pt x="269814" y="237420"/>
                  <a:pt x="280730" y="247904"/>
                  <a:pt x="292922" y="256032"/>
                </a:cubicBezTo>
                <a:cubicBezTo>
                  <a:pt x="288858" y="288544"/>
                  <a:pt x="305388" y="331992"/>
                  <a:pt x="280730" y="353568"/>
                </a:cubicBezTo>
                <a:cubicBezTo>
                  <a:pt x="259103" y="372491"/>
                  <a:pt x="204950" y="368475"/>
                  <a:pt x="195386" y="341376"/>
                </a:cubicBezTo>
                <a:cubicBezTo>
                  <a:pt x="137969" y="178695"/>
                  <a:pt x="169230" y="171869"/>
                  <a:pt x="244154" y="121920"/>
                </a:cubicBezTo>
                <a:cubicBezTo>
                  <a:pt x="264474" y="125984"/>
                  <a:pt x="286579" y="124845"/>
                  <a:pt x="305114" y="134112"/>
                </a:cubicBezTo>
                <a:cubicBezTo>
                  <a:pt x="321521" y="142315"/>
                  <a:pt x="358072" y="189259"/>
                  <a:pt x="366074" y="207264"/>
                </a:cubicBezTo>
                <a:cubicBezTo>
                  <a:pt x="376513" y="230752"/>
                  <a:pt x="390458" y="280416"/>
                  <a:pt x="390458" y="280416"/>
                </a:cubicBezTo>
                <a:cubicBezTo>
                  <a:pt x="386394" y="296672"/>
                  <a:pt x="394316" y="324369"/>
                  <a:pt x="378266" y="329184"/>
                </a:cubicBezTo>
                <a:cubicBezTo>
                  <a:pt x="271026" y="361356"/>
                  <a:pt x="274846" y="335916"/>
                  <a:pt x="256346" y="280416"/>
                </a:cubicBezTo>
                <a:cubicBezTo>
                  <a:pt x="257821" y="271565"/>
                  <a:pt x="267390" y="190697"/>
                  <a:pt x="280730" y="170688"/>
                </a:cubicBezTo>
                <a:cubicBezTo>
                  <a:pt x="290294" y="156342"/>
                  <a:pt x="303696" y="144698"/>
                  <a:pt x="317306" y="134112"/>
                </a:cubicBezTo>
                <a:cubicBezTo>
                  <a:pt x="340439" y="116120"/>
                  <a:pt x="390458" y="85344"/>
                  <a:pt x="390458" y="85344"/>
                </a:cubicBezTo>
                <a:cubicBezTo>
                  <a:pt x="402650" y="93472"/>
                  <a:pt x="413928" y="103175"/>
                  <a:pt x="427034" y="109728"/>
                </a:cubicBezTo>
                <a:cubicBezTo>
                  <a:pt x="470473" y="131448"/>
                  <a:pt x="464506" y="105647"/>
                  <a:pt x="487994" y="158496"/>
                </a:cubicBezTo>
                <a:cubicBezTo>
                  <a:pt x="498433" y="181984"/>
                  <a:pt x="512378" y="231648"/>
                  <a:pt x="512378" y="231648"/>
                </a:cubicBezTo>
                <a:cubicBezTo>
                  <a:pt x="422869" y="261484"/>
                  <a:pt x="457401" y="274207"/>
                  <a:pt x="402650" y="219456"/>
                </a:cubicBezTo>
                <a:cubicBezTo>
                  <a:pt x="388590" y="177276"/>
                  <a:pt x="376901" y="161225"/>
                  <a:pt x="402650" y="109728"/>
                </a:cubicBezTo>
                <a:cubicBezTo>
                  <a:pt x="409203" y="96622"/>
                  <a:pt x="427034" y="93472"/>
                  <a:pt x="439226" y="85344"/>
                </a:cubicBezTo>
                <a:cubicBezTo>
                  <a:pt x="447354" y="73152"/>
                  <a:pt x="449242" y="51642"/>
                  <a:pt x="463610" y="48768"/>
                </a:cubicBezTo>
                <a:cubicBezTo>
                  <a:pt x="477978" y="45894"/>
                  <a:pt x="488929" y="63771"/>
                  <a:pt x="500186" y="73152"/>
                </a:cubicBezTo>
                <a:cubicBezTo>
                  <a:pt x="520453" y="90041"/>
                  <a:pt x="549863" y="120918"/>
                  <a:pt x="561146" y="146304"/>
                </a:cubicBezTo>
                <a:cubicBezTo>
                  <a:pt x="571585" y="169792"/>
                  <a:pt x="585530" y="219456"/>
                  <a:pt x="585530" y="219456"/>
                </a:cubicBezTo>
                <a:cubicBezTo>
                  <a:pt x="581466" y="231648"/>
                  <a:pt x="585270" y="251259"/>
                  <a:pt x="573338" y="256032"/>
                </a:cubicBezTo>
                <a:cubicBezTo>
                  <a:pt x="557780" y="262255"/>
                  <a:pt x="530454" y="259529"/>
                  <a:pt x="524570" y="243840"/>
                </a:cubicBezTo>
                <a:cubicBezTo>
                  <a:pt x="514480" y="216933"/>
                  <a:pt x="531126" y="186675"/>
                  <a:pt x="536762" y="158496"/>
                </a:cubicBezTo>
                <a:cubicBezTo>
                  <a:pt x="539282" y="145894"/>
                  <a:pt x="539867" y="131007"/>
                  <a:pt x="548954" y="121920"/>
                </a:cubicBezTo>
                <a:cubicBezTo>
                  <a:pt x="558041" y="112833"/>
                  <a:pt x="573338" y="113792"/>
                  <a:pt x="585530" y="109728"/>
                </a:cubicBezTo>
                <a:cubicBezTo>
                  <a:pt x="597722" y="101600"/>
                  <a:pt x="607600" y="87416"/>
                  <a:pt x="622106" y="85344"/>
                </a:cubicBezTo>
                <a:cubicBezTo>
                  <a:pt x="664556" y="79280"/>
                  <a:pt x="679535" y="102666"/>
                  <a:pt x="695258" y="134112"/>
                </a:cubicBezTo>
                <a:cubicBezTo>
                  <a:pt x="701005" y="145607"/>
                  <a:pt x="703386" y="158496"/>
                  <a:pt x="707450" y="170688"/>
                </a:cubicBezTo>
                <a:cubicBezTo>
                  <a:pt x="699999" y="193040"/>
                  <a:pt x="685028" y="259339"/>
                  <a:pt x="658682" y="280416"/>
                </a:cubicBezTo>
                <a:cubicBezTo>
                  <a:pt x="648647" y="288444"/>
                  <a:pt x="634298" y="288544"/>
                  <a:pt x="622106" y="292608"/>
                </a:cubicBezTo>
                <a:cubicBezTo>
                  <a:pt x="601786" y="288544"/>
                  <a:pt x="579681" y="289683"/>
                  <a:pt x="561146" y="280416"/>
                </a:cubicBezTo>
                <a:cubicBezTo>
                  <a:pt x="509068" y="254377"/>
                  <a:pt x="514102" y="209481"/>
                  <a:pt x="536762" y="158496"/>
                </a:cubicBezTo>
                <a:cubicBezTo>
                  <a:pt x="542713" y="145106"/>
                  <a:pt x="561146" y="142240"/>
                  <a:pt x="573338" y="134112"/>
                </a:cubicBezTo>
                <a:cubicBezTo>
                  <a:pt x="581466" y="121920"/>
                  <a:pt x="586280" y="106690"/>
                  <a:pt x="597722" y="97536"/>
                </a:cubicBezTo>
                <a:cubicBezTo>
                  <a:pt x="607757" y="89508"/>
                  <a:pt x="622106" y="81280"/>
                  <a:pt x="634298" y="85344"/>
                </a:cubicBezTo>
                <a:cubicBezTo>
                  <a:pt x="671915" y="97883"/>
                  <a:pt x="669231" y="136807"/>
                  <a:pt x="695258" y="158496"/>
                </a:cubicBezTo>
                <a:cubicBezTo>
                  <a:pt x="709220" y="170131"/>
                  <a:pt x="727770" y="174752"/>
                  <a:pt x="744026" y="182880"/>
                </a:cubicBezTo>
                <a:cubicBezTo>
                  <a:pt x="752154" y="195072"/>
                  <a:pt x="761857" y="206350"/>
                  <a:pt x="768410" y="219456"/>
                </a:cubicBezTo>
                <a:cubicBezTo>
                  <a:pt x="785985" y="254606"/>
                  <a:pt x="787397" y="291209"/>
                  <a:pt x="768410" y="329184"/>
                </a:cubicBezTo>
                <a:cubicBezTo>
                  <a:pt x="761857" y="342290"/>
                  <a:pt x="744026" y="345440"/>
                  <a:pt x="731834" y="353568"/>
                </a:cubicBezTo>
                <a:cubicBezTo>
                  <a:pt x="719642" y="345440"/>
                  <a:pt x="699892" y="343085"/>
                  <a:pt x="695258" y="329184"/>
                </a:cubicBezTo>
                <a:cubicBezTo>
                  <a:pt x="682978" y="292343"/>
                  <a:pt x="725086" y="262780"/>
                  <a:pt x="744026" y="243840"/>
                </a:cubicBezTo>
                <a:cubicBezTo>
                  <a:pt x="765776" y="246559"/>
                  <a:pt x="854695" y="242907"/>
                  <a:pt x="878138" y="280416"/>
                </a:cubicBezTo>
                <a:cubicBezTo>
                  <a:pt x="891761" y="302212"/>
                  <a:pt x="902522" y="353568"/>
                  <a:pt x="902522" y="353568"/>
                </a:cubicBezTo>
                <a:cubicBezTo>
                  <a:pt x="898458" y="365760"/>
                  <a:pt x="902687" y="386613"/>
                  <a:pt x="890330" y="390144"/>
                </a:cubicBezTo>
                <a:cubicBezTo>
                  <a:pt x="866561" y="396935"/>
                  <a:pt x="825492" y="401232"/>
                  <a:pt x="817178" y="377952"/>
                </a:cubicBezTo>
                <a:cubicBezTo>
                  <a:pt x="800716" y="331858"/>
                  <a:pt x="808212" y="228422"/>
                  <a:pt x="853754" y="182880"/>
                </a:cubicBezTo>
                <a:cubicBezTo>
                  <a:pt x="864115" y="172519"/>
                  <a:pt x="878138" y="166624"/>
                  <a:pt x="890330" y="158496"/>
                </a:cubicBezTo>
                <a:cubicBezTo>
                  <a:pt x="914714" y="162560"/>
                  <a:pt x="941371" y="159633"/>
                  <a:pt x="963482" y="170688"/>
                </a:cubicBezTo>
                <a:cubicBezTo>
                  <a:pt x="976588" y="177241"/>
                  <a:pt x="986539" y="192671"/>
                  <a:pt x="987866" y="207264"/>
                </a:cubicBezTo>
                <a:cubicBezTo>
                  <a:pt x="993359" y="267686"/>
                  <a:pt x="969661" y="322839"/>
                  <a:pt x="951290" y="377952"/>
                </a:cubicBezTo>
                <a:cubicBezTo>
                  <a:pt x="944737" y="397611"/>
                  <a:pt x="949379" y="420920"/>
                  <a:pt x="939098" y="438912"/>
                </a:cubicBezTo>
                <a:cubicBezTo>
                  <a:pt x="931828" y="451634"/>
                  <a:pt x="914714" y="455168"/>
                  <a:pt x="902522" y="463296"/>
                </a:cubicBezTo>
                <a:cubicBezTo>
                  <a:pt x="886266" y="459232"/>
                  <a:pt x="867696" y="460399"/>
                  <a:pt x="853754" y="451104"/>
                </a:cubicBezTo>
                <a:cubicBezTo>
                  <a:pt x="833496" y="437599"/>
                  <a:pt x="824133" y="398816"/>
                  <a:pt x="817178" y="377952"/>
                </a:cubicBezTo>
                <a:cubicBezTo>
                  <a:pt x="821242" y="337312"/>
                  <a:pt x="812782" y="293355"/>
                  <a:pt x="829370" y="256032"/>
                </a:cubicBezTo>
                <a:cubicBezTo>
                  <a:pt x="834589" y="244288"/>
                  <a:pt x="856859" y="259137"/>
                  <a:pt x="865946" y="268224"/>
                </a:cubicBezTo>
                <a:cubicBezTo>
                  <a:pt x="875033" y="277311"/>
                  <a:pt x="874074" y="292608"/>
                  <a:pt x="878138" y="304800"/>
                </a:cubicBezTo>
                <a:cubicBezTo>
                  <a:pt x="874074" y="337312"/>
                  <a:pt x="878115" y="371914"/>
                  <a:pt x="865946" y="402336"/>
                </a:cubicBezTo>
                <a:cubicBezTo>
                  <a:pt x="860504" y="415941"/>
                  <a:pt x="843585" y="430274"/>
                  <a:pt x="829370" y="426720"/>
                </a:cubicBezTo>
                <a:cubicBezTo>
                  <a:pt x="816902" y="423603"/>
                  <a:pt x="821242" y="402336"/>
                  <a:pt x="817178" y="390144"/>
                </a:cubicBezTo>
                <a:cubicBezTo>
                  <a:pt x="825306" y="377952"/>
                  <a:pt x="830535" y="363217"/>
                  <a:pt x="841562" y="353568"/>
                </a:cubicBezTo>
                <a:cubicBezTo>
                  <a:pt x="863617" y="334270"/>
                  <a:pt x="914714" y="304800"/>
                  <a:pt x="914714" y="304800"/>
                </a:cubicBezTo>
                <a:cubicBezTo>
                  <a:pt x="922842" y="316992"/>
                  <a:pt x="937026" y="326870"/>
                  <a:pt x="939098" y="341376"/>
                </a:cubicBezTo>
                <a:cubicBezTo>
                  <a:pt x="940629" y="352092"/>
                  <a:pt x="919289" y="412994"/>
                  <a:pt x="914714" y="426720"/>
                </a:cubicBezTo>
                <a:cubicBezTo>
                  <a:pt x="898458" y="422656"/>
                  <a:pt x="878556" y="425562"/>
                  <a:pt x="865946" y="414528"/>
                </a:cubicBezTo>
                <a:cubicBezTo>
                  <a:pt x="843891" y="395230"/>
                  <a:pt x="817178" y="341376"/>
                  <a:pt x="817178" y="341376"/>
                </a:cubicBezTo>
                <a:cubicBezTo>
                  <a:pt x="810338" y="197742"/>
                  <a:pt x="727243" y="19363"/>
                  <a:pt x="853754" y="109728"/>
                </a:cubicBezTo>
                <a:cubicBezTo>
                  <a:pt x="867784" y="119750"/>
                  <a:pt x="878138" y="134112"/>
                  <a:pt x="890330" y="146304"/>
                </a:cubicBezTo>
                <a:cubicBezTo>
                  <a:pt x="894394" y="158496"/>
                  <a:pt x="902522" y="170029"/>
                  <a:pt x="902522" y="182880"/>
                </a:cubicBezTo>
                <a:cubicBezTo>
                  <a:pt x="902522" y="208119"/>
                  <a:pt x="878275" y="237539"/>
                  <a:pt x="865946" y="256032"/>
                </a:cubicBezTo>
                <a:cubicBezTo>
                  <a:pt x="845178" y="242187"/>
                  <a:pt x="795725" y="210195"/>
                  <a:pt x="780602" y="195072"/>
                </a:cubicBezTo>
                <a:cubicBezTo>
                  <a:pt x="756967" y="171437"/>
                  <a:pt x="753942" y="151668"/>
                  <a:pt x="744026" y="121920"/>
                </a:cubicBezTo>
                <a:cubicBezTo>
                  <a:pt x="748090" y="97536"/>
                  <a:pt x="740775" y="68071"/>
                  <a:pt x="756218" y="48768"/>
                </a:cubicBezTo>
                <a:cubicBezTo>
                  <a:pt x="764246" y="38733"/>
                  <a:pt x="785324" y="50502"/>
                  <a:pt x="792794" y="60960"/>
                </a:cubicBezTo>
                <a:cubicBezTo>
                  <a:pt x="807734" y="81875"/>
                  <a:pt x="817178" y="134112"/>
                  <a:pt x="817178" y="134112"/>
                </a:cubicBezTo>
                <a:cubicBezTo>
                  <a:pt x="813114" y="146304"/>
                  <a:pt x="817178" y="166624"/>
                  <a:pt x="804986" y="170688"/>
                </a:cubicBezTo>
                <a:cubicBezTo>
                  <a:pt x="769833" y="182406"/>
                  <a:pt x="732860" y="151052"/>
                  <a:pt x="707450" y="134112"/>
                </a:cubicBezTo>
                <a:cubicBezTo>
                  <a:pt x="699322" y="121920"/>
                  <a:pt x="694508" y="106690"/>
                  <a:pt x="683066" y="97536"/>
                </a:cubicBezTo>
                <a:cubicBezTo>
                  <a:pt x="673031" y="89508"/>
                  <a:pt x="655577" y="94431"/>
                  <a:pt x="646490" y="85344"/>
                </a:cubicBezTo>
                <a:cubicBezTo>
                  <a:pt x="637403" y="76257"/>
                  <a:pt x="622803" y="54515"/>
                  <a:pt x="634298" y="48768"/>
                </a:cubicBezTo>
                <a:cubicBezTo>
                  <a:pt x="647404" y="42215"/>
                  <a:pt x="658682" y="65024"/>
                  <a:pt x="670874" y="73152"/>
                </a:cubicBezTo>
                <a:cubicBezTo>
                  <a:pt x="666810" y="89408"/>
                  <a:pt x="674938" y="117856"/>
                  <a:pt x="658682" y="121920"/>
                </a:cubicBezTo>
                <a:cubicBezTo>
                  <a:pt x="565281" y="145270"/>
                  <a:pt x="543867" y="122592"/>
                  <a:pt x="487994" y="85344"/>
                </a:cubicBezTo>
                <a:cubicBezTo>
                  <a:pt x="479866" y="60960"/>
                  <a:pt x="463610" y="36576"/>
                  <a:pt x="487994" y="12192"/>
                </a:cubicBezTo>
                <a:cubicBezTo>
                  <a:pt x="497081" y="3105"/>
                  <a:pt x="512378" y="4064"/>
                  <a:pt x="524570" y="0"/>
                </a:cubicBezTo>
                <a:cubicBezTo>
                  <a:pt x="556743" y="8043"/>
                  <a:pt x="586339" y="9633"/>
                  <a:pt x="609914" y="36576"/>
                </a:cubicBezTo>
                <a:cubicBezTo>
                  <a:pt x="629212" y="58631"/>
                  <a:pt x="658682" y="109728"/>
                  <a:pt x="658682" y="109728"/>
                </a:cubicBezTo>
                <a:cubicBezTo>
                  <a:pt x="654618" y="121920"/>
                  <a:pt x="656525" y="138276"/>
                  <a:pt x="646490" y="146304"/>
                </a:cubicBezTo>
                <a:cubicBezTo>
                  <a:pt x="607125" y="177796"/>
                  <a:pt x="591010" y="154021"/>
                  <a:pt x="561146" y="134112"/>
                </a:cubicBezTo>
                <a:cubicBezTo>
                  <a:pt x="565210" y="117856"/>
                  <a:pt x="564043" y="99286"/>
                  <a:pt x="573338" y="85344"/>
                </a:cubicBezTo>
                <a:cubicBezTo>
                  <a:pt x="586843" y="65086"/>
                  <a:pt x="625626" y="55723"/>
                  <a:pt x="646490" y="48768"/>
                </a:cubicBezTo>
                <a:cubicBezTo>
                  <a:pt x="669534" y="54529"/>
                  <a:pt x="716242" y="60397"/>
                  <a:pt x="731834" y="85344"/>
                </a:cubicBezTo>
                <a:cubicBezTo>
                  <a:pt x="745457" y="107140"/>
                  <a:pt x="756218" y="158496"/>
                  <a:pt x="756218" y="158496"/>
                </a:cubicBezTo>
                <a:cubicBezTo>
                  <a:pt x="752154" y="170688"/>
                  <a:pt x="753113" y="185985"/>
                  <a:pt x="744026" y="195072"/>
                </a:cubicBezTo>
                <a:cubicBezTo>
                  <a:pt x="734939" y="204159"/>
                  <a:pt x="720301" y="207264"/>
                  <a:pt x="707450" y="207264"/>
                </a:cubicBezTo>
                <a:cubicBezTo>
                  <a:pt x="654462" y="207264"/>
                  <a:pt x="601786" y="199136"/>
                  <a:pt x="548954" y="195072"/>
                </a:cubicBezTo>
                <a:cubicBezTo>
                  <a:pt x="536762" y="186944"/>
                  <a:pt x="522739" y="181049"/>
                  <a:pt x="512378" y="170688"/>
                </a:cubicBezTo>
                <a:cubicBezTo>
                  <a:pt x="488743" y="147053"/>
                  <a:pt x="485718" y="127284"/>
                  <a:pt x="475802" y="97536"/>
                </a:cubicBezTo>
                <a:cubicBezTo>
                  <a:pt x="483703" y="65934"/>
                  <a:pt x="480912" y="30621"/>
                  <a:pt x="524570" y="24384"/>
                </a:cubicBezTo>
                <a:cubicBezTo>
                  <a:pt x="541158" y="22014"/>
                  <a:pt x="557082" y="32512"/>
                  <a:pt x="573338" y="36576"/>
                </a:cubicBezTo>
                <a:cubicBezTo>
                  <a:pt x="585667" y="55069"/>
                  <a:pt x="609914" y="84489"/>
                  <a:pt x="609914" y="109728"/>
                </a:cubicBezTo>
                <a:cubicBezTo>
                  <a:pt x="609914" y="122579"/>
                  <a:pt x="608180" y="138834"/>
                  <a:pt x="597722" y="146304"/>
                </a:cubicBezTo>
                <a:cubicBezTo>
                  <a:pt x="576807" y="161244"/>
                  <a:pt x="524570" y="170688"/>
                  <a:pt x="524570" y="170688"/>
                </a:cubicBezTo>
                <a:cubicBezTo>
                  <a:pt x="458902" y="164718"/>
                  <a:pt x="400701" y="180931"/>
                  <a:pt x="353882" y="134112"/>
                </a:cubicBezTo>
                <a:cubicBezTo>
                  <a:pt x="343521" y="123751"/>
                  <a:pt x="337626" y="109728"/>
                  <a:pt x="329498" y="97536"/>
                </a:cubicBezTo>
                <a:cubicBezTo>
                  <a:pt x="333562" y="81280"/>
                  <a:pt x="335089" y="64169"/>
                  <a:pt x="341690" y="48768"/>
                </a:cubicBezTo>
                <a:cubicBezTo>
                  <a:pt x="374032" y="-26697"/>
                  <a:pt x="403380" y="15583"/>
                  <a:pt x="500186" y="24384"/>
                </a:cubicBezTo>
                <a:lnTo>
                  <a:pt x="524570" y="97536"/>
                </a:lnTo>
                <a:lnTo>
                  <a:pt x="536762" y="134112"/>
                </a:lnTo>
                <a:cubicBezTo>
                  <a:pt x="532698" y="146304"/>
                  <a:pt x="530317" y="159193"/>
                  <a:pt x="524570" y="170688"/>
                </a:cubicBezTo>
                <a:cubicBezTo>
                  <a:pt x="483740" y="252349"/>
                  <a:pt x="467980" y="204787"/>
                  <a:pt x="341690" y="195072"/>
                </a:cubicBezTo>
                <a:cubicBezTo>
                  <a:pt x="329498" y="191008"/>
                  <a:pt x="316348" y="189121"/>
                  <a:pt x="305114" y="182880"/>
                </a:cubicBezTo>
                <a:cubicBezTo>
                  <a:pt x="279496" y="168648"/>
                  <a:pt x="231962" y="134112"/>
                  <a:pt x="231962" y="134112"/>
                </a:cubicBezTo>
                <a:cubicBezTo>
                  <a:pt x="222709" y="97099"/>
                  <a:pt x="206634" y="62376"/>
                  <a:pt x="231962" y="24384"/>
                </a:cubicBezTo>
                <a:cubicBezTo>
                  <a:pt x="239091" y="13691"/>
                  <a:pt x="256346" y="16256"/>
                  <a:pt x="268538" y="12192"/>
                </a:cubicBezTo>
                <a:cubicBezTo>
                  <a:pt x="305114" y="16256"/>
                  <a:pt x="341966" y="18334"/>
                  <a:pt x="378266" y="24384"/>
                </a:cubicBezTo>
                <a:cubicBezTo>
                  <a:pt x="390943" y="26497"/>
                  <a:pt x="412054" y="24031"/>
                  <a:pt x="414842" y="36576"/>
                </a:cubicBezTo>
                <a:cubicBezTo>
                  <a:pt x="437306" y="137664"/>
                  <a:pt x="395664" y="138770"/>
                  <a:pt x="329498" y="182880"/>
                </a:cubicBezTo>
                <a:cubicBezTo>
                  <a:pt x="282229" y="214393"/>
                  <a:pt x="306823" y="202630"/>
                  <a:pt x="256346" y="219456"/>
                </a:cubicBezTo>
                <a:cubicBezTo>
                  <a:pt x="223834" y="215392"/>
                  <a:pt x="188751" y="220571"/>
                  <a:pt x="158810" y="207264"/>
                </a:cubicBezTo>
                <a:cubicBezTo>
                  <a:pt x="147066" y="202045"/>
                  <a:pt x="146618" y="183539"/>
                  <a:pt x="146618" y="170688"/>
                </a:cubicBezTo>
                <a:cubicBezTo>
                  <a:pt x="146618" y="64995"/>
                  <a:pt x="133134" y="81711"/>
                  <a:pt x="195386" y="60960"/>
                </a:cubicBezTo>
                <a:cubicBezTo>
                  <a:pt x="211642" y="65024"/>
                  <a:pt x="230212" y="63857"/>
                  <a:pt x="244154" y="73152"/>
                </a:cubicBezTo>
                <a:cubicBezTo>
                  <a:pt x="264412" y="86657"/>
                  <a:pt x="273775" y="125440"/>
                  <a:pt x="280730" y="146304"/>
                </a:cubicBezTo>
                <a:cubicBezTo>
                  <a:pt x="270806" y="255467"/>
                  <a:pt x="304714" y="268424"/>
                  <a:pt x="231962" y="304800"/>
                </a:cubicBezTo>
                <a:cubicBezTo>
                  <a:pt x="220467" y="310547"/>
                  <a:pt x="207578" y="312928"/>
                  <a:pt x="195386" y="316992"/>
                </a:cubicBezTo>
                <a:cubicBezTo>
                  <a:pt x="171002" y="312928"/>
                  <a:pt x="140838" y="321078"/>
                  <a:pt x="122234" y="304800"/>
                </a:cubicBezTo>
                <a:cubicBezTo>
                  <a:pt x="102891" y="287874"/>
                  <a:pt x="97850" y="231648"/>
                  <a:pt x="97850" y="231648"/>
                </a:cubicBezTo>
                <a:cubicBezTo>
                  <a:pt x="101914" y="219456"/>
                  <a:pt x="104295" y="206567"/>
                  <a:pt x="110042" y="195072"/>
                </a:cubicBezTo>
                <a:cubicBezTo>
                  <a:pt x="116595" y="181966"/>
                  <a:pt x="124065" y="168857"/>
                  <a:pt x="134426" y="158496"/>
                </a:cubicBezTo>
                <a:cubicBezTo>
                  <a:pt x="158061" y="134861"/>
                  <a:pt x="177830" y="131836"/>
                  <a:pt x="207578" y="121920"/>
                </a:cubicBezTo>
                <a:cubicBezTo>
                  <a:pt x="219770" y="134112"/>
                  <a:pt x="235600" y="143526"/>
                  <a:pt x="244154" y="158496"/>
                </a:cubicBezTo>
                <a:cubicBezTo>
                  <a:pt x="252467" y="173045"/>
                  <a:pt x="256346" y="190508"/>
                  <a:pt x="256346" y="207264"/>
                </a:cubicBezTo>
                <a:cubicBezTo>
                  <a:pt x="256346" y="257748"/>
                  <a:pt x="256064" y="305082"/>
                  <a:pt x="219770" y="341376"/>
                </a:cubicBezTo>
                <a:cubicBezTo>
                  <a:pt x="209409" y="351737"/>
                  <a:pt x="195386" y="357632"/>
                  <a:pt x="183194" y="365760"/>
                </a:cubicBezTo>
                <a:cubicBezTo>
                  <a:pt x="125498" y="358548"/>
                  <a:pt x="88601" y="368703"/>
                  <a:pt x="49082" y="329184"/>
                </a:cubicBezTo>
                <a:cubicBezTo>
                  <a:pt x="38721" y="318823"/>
                  <a:pt x="32826" y="304800"/>
                  <a:pt x="24698" y="292608"/>
                </a:cubicBezTo>
                <a:cubicBezTo>
                  <a:pt x="18511" y="267861"/>
                  <a:pt x="211" y="231751"/>
                  <a:pt x="24698" y="207264"/>
                </a:cubicBezTo>
                <a:cubicBezTo>
                  <a:pt x="33785" y="198177"/>
                  <a:pt x="49082" y="199136"/>
                  <a:pt x="61274" y="195072"/>
                </a:cubicBezTo>
                <a:cubicBezTo>
                  <a:pt x="81594" y="199136"/>
                  <a:pt x="104242" y="196983"/>
                  <a:pt x="122234" y="207264"/>
                </a:cubicBezTo>
                <a:cubicBezTo>
                  <a:pt x="134956" y="214534"/>
                  <a:pt x="145704" y="229216"/>
                  <a:pt x="146618" y="243840"/>
                </a:cubicBezTo>
                <a:cubicBezTo>
                  <a:pt x="148040" y="266593"/>
                  <a:pt x="147641" y="388097"/>
                  <a:pt x="122234" y="438912"/>
                </a:cubicBezTo>
                <a:cubicBezTo>
                  <a:pt x="115681" y="452018"/>
                  <a:pt x="110042" y="467360"/>
                  <a:pt x="97850" y="475488"/>
                </a:cubicBezTo>
                <a:cubicBezTo>
                  <a:pt x="83908" y="484783"/>
                  <a:pt x="65338" y="483616"/>
                  <a:pt x="49082" y="487680"/>
                </a:cubicBezTo>
                <a:cubicBezTo>
                  <a:pt x="36890" y="483616"/>
                  <a:pt x="20534" y="485523"/>
                  <a:pt x="12506" y="475488"/>
                </a:cubicBezTo>
                <a:cubicBezTo>
                  <a:pt x="-12288" y="444496"/>
                  <a:pt x="6397" y="396306"/>
                  <a:pt x="12506" y="365760"/>
                </a:cubicBezTo>
                <a:lnTo>
                  <a:pt x="134426" y="377952"/>
                </a:lnTo>
                <a:cubicBezTo>
                  <a:pt x="156628" y="390903"/>
                  <a:pt x="150682" y="426720"/>
                  <a:pt x="158810" y="451104"/>
                </a:cubicBezTo>
                <a:cubicBezTo>
                  <a:pt x="163444" y="465005"/>
                  <a:pt x="175066" y="475488"/>
                  <a:pt x="183194" y="487680"/>
                </a:cubicBezTo>
                <a:cubicBezTo>
                  <a:pt x="175982" y="538164"/>
                  <a:pt x="195224" y="585216"/>
                  <a:pt x="134426" y="585216"/>
                </a:cubicBezTo>
                <a:cubicBezTo>
                  <a:pt x="121575" y="585216"/>
                  <a:pt x="110042" y="577088"/>
                  <a:pt x="97850" y="573024"/>
                </a:cubicBezTo>
                <a:cubicBezTo>
                  <a:pt x="85521" y="554531"/>
                  <a:pt x="61274" y="525111"/>
                  <a:pt x="61274" y="499872"/>
                </a:cubicBezTo>
                <a:cubicBezTo>
                  <a:pt x="61274" y="483116"/>
                  <a:pt x="60382" y="461572"/>
                  <a:pt x="73466" y="451104"/>
                </a:cubicBezTo>
                <a:cubicBezTo>
                  <a:pt x="86160" y="440949"/>
                  <a:pt x="124266" y="475488"/>
                  <a:pt x="146618" y="46329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6735711" y="3268504"/>
            <a:ext cx="235459" cy="184666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 flipV="1">
            <a:off x="6781800" y="3110746"/>
            <a:ext cx="143502" cy="45719"/>
          </a:xfrm>
          <a:custGeom>
            <a:avLst/>
            <a:gdLst>
              <a:gd name="connsiteX0" fmla="*/ 22860 w 45719"/>
              <a:gd name="connsiteY0" fmla="*/ 17592 h 70366"/>
              <a:gd name="connsiteX1" fmla="*/ 22860 w 45719"/>
              <a:gd name="connsiteY1" fmla="*/ 70366 h 70366"/>
              <a:gd name="connsiteX2" fmla="*/ 22860 w 45719"/>
              <a:gd name="connsiteY2" fmla="*/ 17592 h 70366"/>
              <a:gd name="connsiteX0" fmla="*/ 23026 w 46051"/>
              <a:gd name="connsiteY0" fmla="*/ 33194 h 37200"/>
              <a:gd name="connsiteX1" fmla="*/ 23026 w 46051"/>
              <a:gd name="connsiteY1" fmla="*/ 37200 h 37200"/>
              <a:gd name="connsiteX2" fmla="*/ 23026 w 46051"/>
              <a:gd name="connsiteY2" fmla="*/ 33194 h 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051" h="37200">
                <a:moveTo>
                  <a:pt x="23026" y="33194"/>
                </a:moveTo>
                <a:cubicBezTo>
                  <a:pt x="32550" y="-7853"/>
                  <a:pt x="69697" y="-15574"/>
                  <a:pt x="23026" y="37200"/>
                </a:cubicBezTo>
                <a:cubicBezTo>
                  <a:pt x="-23646" y="-15574"/>
                  <a:pt x="13501" y="-7853"/>
                  <a:pt x="23026" y="3319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98336" y="2861322"/>
            <a:ext cx="271272" cy="12445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6510527" y="2860805"/>
            <a:ext cx="12344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71170" y="2860805"/>
            <a:ext cx="227373" cy="13842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6971169" y="2883664"/>
            <a:ext cx="113686" cy="129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Callout 18"/>
          <p:cNvSpPr/>
          <p:nvPr/>
        </p:nvSpPr>
        <p:spPr>
          <a:xfrm>
            <a:off x="7467600" y="1295400"/>
            <a:ext cx="1447800" cy="1252728"/>
          </a:xfrm>
          <a:prstGeom prst="cloudCallout">
            <a:avLst>
              <a:gd name="adj1" fmla="val -46938"/>
              <a:gd name="adj2" fmla="val 6152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Quality or price?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68590"/>
            <a:ext cx="1676400" cy="196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88" y="4554534"/>
            <a:ext cx="22288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1219200" y="3176171"/>
            <a:ext cx="1371600" cy="1167229"/>
          </a:xfrm>
          <a:prstGeom prst="cloudCallout">
            <a:avLst>
              <a:gd name="adj1" fmla="val -43833"/>
              <a:gd name="adj2" fmla="val 625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So much work!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502877" y="3918383"/>
            <a:ext cx="1916973" cy="1066800"/>
          </a:xfrm>
          <a:prstGeom prst="cloudCallout">
            <a:avLst>
              <a:gd name="adj1" fmla="val -54541"/>
              <a:gd name="adj2" fmla="val 5678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Cheep </a:t>
            </a:r>
            <a:r>
              <a:rPr lang="en-US" dirty="0" err="1" smtClean="0">
                <a:solidFill>
                  <a:schemeClr val="tx2"/>
                </a:solidFill>
              </a:rPr>
              <a:t>moi</a:t>
            </a:r>
            <a:r>
              <a:rPr lang="en-US" dirty="0" smtClean="0">
                <a:solidFill>
                  <a:schemeClr val="tx2"/>
                </a:solidFill>
              </a:rPr>
              <a:t>? I’ll pay more!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21" y="1574353"/>
            <a:ext cx="1743075" cy="189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loud Callout 22"/>
          <p:cNvSpPr/>
          <p:nvPr/>
        </p:nvSpPr>
        <p:spPr>
          <a:xfrm>
            <a:off x="5254370" y="972312"/>
            <a:ext cx="1447800" cy="1159764"/>
          </a:xfrm>
          <a:prstGeom prst="cloudCallout">
            <a:avLst>
              <a:gd name="adj1" fmla="val -79780"/>
              <a:gd name="adj2" fmla="val 1646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Will you pay me more?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2189512" y="2197927"/>
            <a:ext cx="1810321" cy="1020957"/>
          </a:xfrm>
          <a:prstGeom prst="cloudCallout">
            <a:avLst>
              <a:gd name="adj1" fmla="val 56616"/>
              <a:gd name="adj2" fmla="val -8904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Will I pay you more?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26193" y="3506034"/>
            <a:ext cx="13335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Marketers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12475" y="6192000"/>
            <a:ext cx="2286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Industrial consumers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8" y="239648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699" y="1839848"/>
            <a:ext cx="284797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Dev</a:t>
            </a:r>
            <a:r>
              <a:rPr lang="en-US" dirty="0" smtClean="0"/>
              <a:t> Country Governments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4985183"/>
            <a:ext cx="1626109" cy="144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68056" y="4126981"/>
            <a:ext cx="381000" cy="1143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91984" y="4513815"/>
            <a:ext cx="1447800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Public Health</a:t>
            </a: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2883217" y="0"/>
            <a:ext cx="2072258" cy="1295400"/>
          </a:xfrm>
          <a:prstGeom prst="cloudCallout">
            <a:avLst>
              <a:gd name="adj1" fmla="val -59076"/>
              <a:gd name="adj2" fmla="val 2074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We have to get a handle on this can of worms!!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flipH="1">
            <a:off x="3866514" y="1188720"/>
            <a:ext cx="2371725" cy="762000"/>
          </a:xfrm>
          <a:prstGeom prst="rect">
            <a:avLst/>
          </a:prstGeom>
          <a:solidFill>
            <a:srgbClr val="FFFFFF"/>
          </a:solidFill>
          <a:ln w="19050">
            <a:solidFill>
              <a:srgbClr val="808080"/>
            </a:solidFill>
            <a:miter lim="800000"/>
            <a:headEnd/>
            <a:tailEnd/>
          </a:ln>
          <a:effectLst>
            <a:outerShdw dist="38100" dir="2700000" sx="100500" sy="1005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274320" tIns="274320" rIns="274320" bIns="274320" anchor="ctr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rPr>
              <a:t>Donor’s Steering Committee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71575" y="2990850"/>
            <a:ext cx="1609725" cy="22050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Aflasafe Pilot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Steering Committee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 err="1">
                <a:effectLst/>
                <a:latin typeface="Calibri"/>
                <a:ea typeface="Calibri"/>
                <a:cs typeface="Times New Roman"/>
              </a:rPr>
              <a:t>Doreo</a:t>
            </a: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 Partner (Chair)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MAN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PAN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Food Safety Committee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Finance</a:t>
            </a: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Women traders’ rep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48012" y="4419282"/>
            <a:ext cx="1295400" cy="5619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Program Management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85626" y="4033837"/>
            <a:ext cx="1333500" cy="11620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Technical Outreach, verification, Aflasafe manufacturing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70714" y="3978452"/>
            <a:ext cx="1152525" cy="6762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Monitoring and Evaluation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2867025" y="3581400"/>
            <a:ext cx="1362075" cy="390488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2867025" y="3867150"/>
            <a:ext cx="1362075" cy="440055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>
            <a:off x="3866515" y="3141077"/>
            <a:ext cx="1" cy="1164223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urved Connector 11"/>
          <p:cNvCxnSpPr>
            <a:cxnSpLocks noChangeShapeType="1"/>
          </p:cNvCxnSpPr>
          <p:nvPr/>
        </p:nvCxnSpPr>
        <p:spPr bwMode="auto">
          <a:xfrm flipV="1">
            <a:off x="2628900" y="2857500"/>
            <a:ext cx="914400" cy="342900"/>
          </a:xfrm>
          <a:prstGeom prst="curvedConnector3">
            <a:avLst>
              <a:gd name="adj1" fmla="val -1852"/>
            </a:avLst>
          </a:prstGeom>
          <a:noFill/>
          <a:ln w="9525">
            <a:solidFill>
              <a:srgbClr val="4579B8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4704588" y="2015996"/>
            <a:ext cx="228600" cy="342900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13"/>
          <p:cNvSpPr>
            <a:spLocks noChangeArrowheads="1"/>
          </p:cNvSpPr>
          <p:nvPr/>
        </p:nvSpPr>
        <p:spPr bwMode="auto">
          <a:xfrm rot="19785505">
            <a:off x="2403473" y="3020377"/>
            <a:ext cx="4615815" cy="3455670"/>
          </a:xfrm>
          <a:prstGeom prst="ellipse">
            <a:avLst/>
          </a:prstGeom>
          <a:noFill/>
          <a:ln w="25400">
            <a:solidFill>
              <a:srgbClr val="243F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000375" y="5571425"/>
            <a:ext cx="2962275" cy="3333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effectLst/>
                <a:latin typeface="Calibri"/>
                <a:ea typeface="Calibri"/>
                <a:cs typeface="Times New Roman"/>
              </a:rPr>
              <a:t>Technical </a:t>
            </a:r>
            <a:r>
              <a:rPr lang="en-US" sz="1600" b="1" dirty="0">
                <a:effectLst/>
                <a:latin typeface="Calibri"/>
                <a:ea typeface="Calibri"/>
                <a:cs typeface="Times New Roman"/>
              </a:rPr>
              <a:t>Ops Teams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496049" y="6067234"/>
            <a:ext cx="1419225" cy="4857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Implementer 1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Women marketer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146607" y="4864797"/>
            <a:ext cx="1638300" cy="6572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Implementer 2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Masala and Premier Commercial Aggregators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849618" y="5571425"/>
            <a:ext cx="1447800" cy="4572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Implementer 3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Kaduna CADP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284720" y="4307205"/>
            <a:ext cx="1362075" cy="476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Implementer 4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Babban Gona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V="1">
            <a:off x="6657975" y="4633912"/>
            <a:ext cx="592645" cy="57150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6538912" y="5095875"/>
            <a:ext cx="585788" cy="100012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6310312" y="5408231"/>
            <a:ext cx="457200" cy="342391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6046977" y="5881370"/>
            <a:ext cx="381000" cy="323850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897118" y="1760220"/>
            <a:ext cx="1676400" cy="381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Financial Trustee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7191375" y="2047875"/>
            <a:ext cx="1333500" cy="3524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Nigerian Bank (s)?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Bent-Up Arrow 8"/>
          <p:cNvSpPr>
            <a:spLocks/>
          </p:cNvSpPr>
          <p:nvPr/>
        </p:nvSpPr>
        <p:spPr bwMode="auto">
          <a:xfrm rot="5400000">
            <a:off x="4220283" y="4694996"/>
            <a:ext cx="676277" cy="611260"/>
          </a:xfrm>
          <a:custGeom>
            <a:avLst/>
            <a:gdLst>
              <a:gd name="T0" fmla="*/ 0 w 676275"/>
              <a:gd name="T1" fmla="*/ 200025 h 266700"/>
              <a:gd name="T2" fmla="*/ 576263 w 676275"/>
              <a:gd name="T3" fmla="*/ 200025 h 266700"/>
              <a:gd name="T4" fmla="*/ 576263 w 676275"/>
              <a:gd name="T5" fmla="*/ 66675 h 266700"/>
              <a:gd name="T6" fmla="*/ 542925 w 676275"/>
              <a:gd name="T7" fmla="*/ 66675 h 266700"/>
              <a:gd name="T8" fmla="*/ 609600 w 676275"/>
              <a:gd name="T9" fmla="*/ 0 h 266700"/>
              <a:gd name="T10" fmla="*/ 676275 w 676275"/>
              <a:gd name="T11" fmla="*/ 66675 h 266700"/>
              <a:gd name="T12" fmla="*/ 642938 w 676275"/>
              <a:gd name="T13" fmla="*/ 66675 h 266700"/>
              <a:gd name="T14" fmla="*/ 642938 w 676275"/>
              <a:gd name="T15" fmla="*/ 266700 h 266700"/>
              <a:gd name="T16" fmla="*/ 0 w 676275"/>
              <a:gd name="T17" fmla="*/ 266700 h 266700"/>
              <a:gd name="T18" fmla="*/ 0 w 676275"/>
              <a:gd name="T19" fmla="*/ 200025 h 2667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76275" h="266700">
                <a:moveTo>
                  <a:pt x="0" y="200025"/>
                </a:moveTo>
                <a:lnTo>
                  <a:pt x="576263" y="200025"/>
                </a:lnTo>
                <a:lnTo>
                  <a:pt x="576263" y="66675"/>
                </a:lnTo>
                <a:lnTo>
                  <a:pt x="542925" y="66675"/>
                </a:lnTo>
                <a:lnTo>
                  <a:pt x="609600" y="0"/>
                </a:lnTo>
                <a:lnTo>
                  <a:pt x="676275" y="66675"/>
                </a:lnTo>
                <a:lnTo>
                  <a:pt x="642938" y="66675"/>
                </a:lnTo>
                <a:lnTo>
                  <a:pt x="642938" y="266700"/>
                </a:lnTo>
                <a:lnTo>
                  <a:pt x="0" y="266700"/>
                </a:lnTo>
                <a:lnTo>
                  <a:pt x="0" y="200025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27" name="Bent-Up Arrow 9"/>
          <p:cNvSpPr>
            <a:spLocks/>
          </p:cNvSpPr>
          <p:nvPr/>
        </p:nvSpPr>
        <p:spPr bwMode="auto">
          <a:xfrm>
            <a:off x="5257800" y="4826445"/>
            <a:ext cx="590550" cy="502094"/>
          </a:xfrm>
          <a:custGeom>
            <a:avLst/>
            <a:gdLst>
              <a:gd name="T0" fmla="*/ 0 w 590550"/>
              <a:gd name="T1" fmla="*/ 271463 h 361950"/>
              <a:gd name="T2" fmla="*/ 454819 w 590550"/>
              <a:gd name="T3" fmla="*/ 271463 h 361950"/>
              <a:gd name="T4" fmla="*/ 454819 w 590550"/>
              <a:gd name="T5" fmla="*/ 90488 h 361950"/>
              <a:gd name="T6" fmla="*/ 409575 w 590550"/>
              <a:gd name="T7" fmla="*/ 90488 h 361950"/>
              <a:gd name="T8" fmla="*/ 500063 w 590550"/>
              <a:gd name="T9" fmla="*/ 0 h 361950"/>
              <a:gd name="T10" fmla="*/ 590550 w 590550"/>
              <a:gd name="T11" fmla="*/ 90488 h 361950"/>
              <a:gd name="T12" fmla="*/ 545306 w 590550"/>
              <a:gd name="T13" fmla="*/ 90488 h 361950"/>
              <a:gd name="T14" fmla="*/ 545306 w 590550"/>
              <a:gd name="T15" fmla="*/ 361950 h 361950"/>
              <a:gd name="T16" fmla="*/ 0 w 590550"/>
              <a:gd name="T17" fmla="*/ 361950 h 361950"/>
              <a:gd name="T18" fmla="*/ 0 w 590550"/>
              <a:gd name="T19" fmla="*/ 271463 h 3619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90550" h="361950">
                <a:moveTo>
                  <a:pt x="0" y="271463"/>
                </a:moveTo>
                <a:lnTo>
                  <a:pt x="454819" y="271463"/>
                </a:lnTo>
                <a:lnTo>
                  <a:pt x="454819" y="90488"/>
                </a:lnTo>
                <a:lnTo>
                  <a:pt x="409575" y="90488"/>
                </a:lnTo>
                <a:lnTo>
                  <a:pt x="500063" y="0"/>
                </a:lnTo>
                <a:lnTo>
                  <a:pt x="590550" y="90488"/>
                </a:lnTo>
                <a:lnTo>
                  <a:pt x="545306" y="90488"/>
                </a:lnTo>
                <a:lnTo>
                  <a:pt x="545306" y="361950"/>
                </a:lnTo>
                <a:lnTo>
                  <a:pt x="0" y="361950"/>
                </a:lnTo>
                <a:lnTo>
                  <a:pt x="0" y="271463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743200" y="2971800"/>
            <a:ext cx="809625" cy="476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Program supervisor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257800" y="2688844"/>
            <a:ext cx="1409700" cy="619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Ag-Results Evaluator (TBD)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Curved Left Arrow 29"/>
          <p:cNvSpPr>
            <a:spLocks noChangeArrowheads="1"/>
          </p:cNvSpPr>
          <p:nvPr/>
        </p:nvSpPr>
        <p:spPr bwMode="auto">
          <a:xfrm>
            <a:off x="6657975" y="3267075"/>
            <a:ext cx="409575" cy="1038225"/>
          </a:xfrm>
          <a:prstGeom prst="curvedLeftArrow">
            <a:avLst>
              <a:gd name="adj1" fmla="val 25009"/>
              <a:gd name="adj2" fmla="val 50005"/>
              <a:gd name="adj3" fmla="val 27324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cxnSp>
        <p:nvCxnSpPr>
          <p:cNvPr id="31" name="AutoShape 22"/>
          <p:cNvCxnSpPr>
            <a:cxnSpLocks noChangeShapeType="1"/>
          </p:cNvCxnSpPr>
          <p:nvPr/>
        </p:nvCxnSpPr>
        <p:spPr bwMode="auto">
          <a:xfrm flipV="1">
            <a:off x="2743200" y="3086100"/>
            <a:ext cx="952500" cy="457200"/>
          </a:xfrm>
          <a:prstGeom prst="curvedConnector3">
            <a:avLst>
              <a:gd name="adj1" fmla="val 100065"/>
            </a:avLst>
          </a:prstGeom>
          <a:noFill/>
          <a:ln w="9525">
            <a:solidFill>
              <a:srgbClr val="4579B8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17"/>
          <p:cNvCxnSpPr>
            <a:cxnSpLocks noChangeShapeType="1"/>
          </p:cNvCxnSpPr>
          <p:nvPr/>
        </p:nvCxnSpPr>
        <p:spPr bwMode="auto">
          <a:xfrm>
            <a:off x="5257800" y="2003044"/>
            <a:ext cx="304800" cy="685800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7113270" y="3964305"/>
            <a:ext cx="191643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effectLst/>
                <a:latin typeface="Calibri"/>
                <a:ea typeface="Calibri"/>
                <a:cs typeface="Times New Roman"/>
              </a:rPr>
              <a:t>Field </a:t>
            </a:r>
            <a:r>
              <a:rPr lang="en-US" sz="1600" b="1" dirty="0">
                <a:effectLst/>
                <a:latin typeface="Calibri"/>
                <a:ea typeface="Calibri"/>
                <a:cs typeface="Times New Roman"/>
              </a:rPr>
              <a:t>Initiative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3820287" y="2352040"/>
            <a:ext cx="1409700" cy="619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AG-Results Secretariat (TBD)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573518" y="2533650"/>
            <a:ext cx="1905" cy="1252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0" y="360403"/>
            <a:ext cx="783522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AFLASAFE ™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Incentivization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Pilot in Nigeria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Pull Mechanism Initiative Organizational Chart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12127" y="3031123"/>
            <a:ext cx="18240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Incentive payments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971109" y="2594848"/>
            <a:ext cx="257219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Oversight Stakeholders</a:t>
            </a:r>
            <a:endParaRPr lang="en-US" sz="1600" b="1" dirty="0"/>
          </a:p>
        </p:txBody>
      </p:sp>
      <p:sp>
        <p:nvSpPr>
          <p:cNvPr id="53" name="Bent-Up Arrow 52"/>
          <p:cNvSpPr/>
          <p:nvPr/>
        </p:nvSpPr>
        <p:spPr>
          <a:xfrm rot="10800000">
            <a:off x="4229100" y="3950399"/>
            <a:ext cx="754419" cy="4473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</a:rPr>
              <a:t>Strategic Plan to Drive Sustainability 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Leverage Strong Regulatory Enforcement to Sustain Premium Market for Aflasafe maize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17548" y="5801423"/>
            <a:ext cx="8501063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Rectangle 33"/>
          <p:cNvSpPr>
            <a:spLocks noChangeArrowheads="1"/>
          </p:cNvSpPr>
          <p:nvPr/>
        </p:nvSpPr>
        <p:spPr bwMode="auto">
          <a:xfrm>
            <a:off x="2833688" y="5867400"/>
            <a:ext cx="412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/>
          <a:p>
            <a:pPr defTabSz="895350">
              <a:buSzPct val="120000"/>
            </a:pPr>
            <a:r>
              <a:rPr lang="en-US" sz="1000"/>
              <a:t>1</a:t>
            </a:r>
          </a:p>
        </p:txBody>
      </p:sp>
      <p:sp>
        <p:nvSpPr>
          <p:cNvPr id="19462" name="Rectangle 33"/>
          <p:cNvSpPr>
            <a:spLocks noChangeArrowheads="1"/>
          </p:cNvSpPr>
          <p:nvPr/>
        </p:nvSpPr>
        <p:spPr bwMode="auto">
          <a:xfrm>
            <a:off x="5386388" y="6038850"/>
            <a:ext cx="412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/>
          <a:p>
            <a:pPr defTabSz="895350">
              <a:buSzPct val="120000"/>
            </a:pPr>
            <a:r>
              <a:rPr lang="en-US" sz="1000" b="1"/>
              <a:t>Year </a:t>
            </a:r>
          </a:p>
        </p:txBody>
      </p:sp>
      <p:sp>
        <p:nvSpPr>
          <p:cNvPr id="19463" name="Rectangle 33"/>
          <p:cNvSpPr>
            <a:spLocks noChangeArrowheads="1"/>
          </p:cNvSpPr>
          <p:nvPr/>
        </p:nvSpPr>
        <p:spPr bwMode="auto">
          <a:xfrm>
            <a:off x="4110038" y="5867400"/>
            <a:ext cx="412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/>
          <a:p>
            <a:pPr defTabSz="895350">
              <a:buSzPct val="120000"/>
            </a:pPr>
            <a:r>
              <a:rPr lang="en-US" sz="1000"/>
              <a:t>2</a:t>
            </a:r>
          </a:p>
        </p:txBody>
      </p:sp>
      <p:sp>
        <p:nvSpPr>
          <p:cNvPr id="19464" name="Rectangle 33"/>
          <p:cNvSpPr>
            <a:spLocks noChangeArrowheads="1"/>
          </p:cNvSpPr>
          <p:nvPr/>
        </p:nvSpPr>
        <p:spPr bwMode="auto">
          <a:xfrm>
            <a:off x="5386388" y="5867400"/>
            <a:ext cx="412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/>
          <a:p>
            <a:pPr defTabSz="895350">
              <a:buSzPct val="120000"/>
            </a:pPr>
            <a:r>
              <a:rPr lang="en-US" sz="1000"/>
              <a:t>3</a:t>
            </a:r>
          </a:p>
        </p:txBody>
      </p:sp>
      <p:sp>
        <p:nvSpPr>
          <p:cNvPr id="19465" name="Rectangle 33"/>
          <p:cNvSpPr>
            <a:spLocks noChangeArrowheads="1"/>
          </p:cNvSpPr>
          <p:nvPr/>
        </p:nvSpPr>
        <p:spPr bwMode="auto">
          <a:xfrm>
            <a:off x="6662738" y="5867400"/>
            <a:ext cx="414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/>
          <a:p>
            <a:pPr defTabSz="895350">
              <a:buSzPct val="120000"/>
            </a:pPr>
            <a:r>
              <a:rPr lang="en-US" sz="1000"/>
              <a:t>4</a:t>
            </a:r>
          </a:p>
        </p:txBody>
      </p:sp>
      <p:sp>
        <p:nvSpPr>
          <p:cNvPr id="19466" name="Rectangle 33"/>
          <p:cNvSpPr>
            <a:spLocks noChangeArrowheads="1"/>
          </p:cNvSpPr>
          <p:nvPr/>
        </p:nvSpPr>
        <p:spPr bwMode="auto">
          <a:xfrm>
            <a:off x="7940675" y="5867400"/>
            <a:ext cx="412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/>
          <a:p>
            <a:pPr defTabSz="895350">
              <a:buSzPct val="120000"/>
            </a:pPr>
            <a:r>
              <a:rPr lang="en-US" sz="1000"/>
              <a:t>5</a:t>
            </a: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2438400" y="1560513"/>
            <a:ext cx="4967287" cy="355600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pitchFamily="34" charset="0"/>
              </a:rPr>
              <a:t>CADPs </a:t>
            </a: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and Pull </a:t>
            </a:r>
            <a:r>
              <a:rPr lang="en-GB" sz="1600" b="1" dirty="0" smtClean="0">
                <a:solidFill>
                  <a:schemeClr val="tx1"/>
                </a:solidFill>
                <a:cs typeface="Arial" pitchFamily="34" charset="0"/>
              </a:rPr>
              <a:t>Mechanism Incentives</a:t>
            </a:r>
            <a:endParaRPr lang="en-GB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285750" y="1320799"/>
            <a:ext cx="1828800" cy="9144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Supply 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Affordable Low- 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Aflatoxin Maize</a:t>
            </a: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>
            <a:off x="295275" y="4800600"/>
            <a:ext cx="18288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Enforce Regulatory Policy</a:t>
            </a: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285750" y="2385059"/>
            <a:ext cx="1828800" cy="10874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cs typeface="Arial" pitchFamily="34" charset="0"/>
              </a:rPr>
              <a:t>Enable  Market Forces to Drive Sustainability</a:t>
            </a:r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295275" y="3644900"/>
            <a:ext cx="18288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 Health Awareness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2438400" y="4609211"/>
            <a:ext cx="1203325" cy="1193799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Policy: Build Regulators Capacity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3643661" y="4617719"/>
            <a:ext cx="1373187" cy="119379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Policy: Develop regulatory framework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5105400" y="4991989"/>
            <a:ext cx="4019550" cy="720725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Policy: Phased in regulatory enforcement mechanism </a:t>
            </a: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2497900" y="2777266"/>
            <a:ext cx="3097212" cy="35718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Market Forces</a:t>
            </a:r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2484438" y="3675253"/>
            <a:ext cx="6302375" cy="360363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Health Awareness: Farmer Focus</a:t>
            </a: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2484438" y="4102100"/>
            <a:ext cx="2620962" cy="485775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Health Awareness: Industry  Focus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5166360" y="4164805"/>
            <a:ext cx="3605213" cy="360363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Health Awareness: End Consumer</a:t>
            </a:r>
          </a:p>
        </p:txBody>
      </p:sp>
      <p:sp>
        <p:nvSpPr>
          <p:cNvPr id="30" name="Oval 29"/>
          <p:cNvSpPr/>
          <p:nvPr/>
        </p:nvSpPr>
        <p:spPr>
          <a:xfrm>
            <a:off x="1939925" y="1128713"/>
            <a:ext cx="360363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1939925" y="2205038"/>
            <a:ext cx="360363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1979613" y="3429000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1979613" y="4581525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2738" y="6191250"/>
            <a:ext cx="169068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Doreo</a:t>
            </a:r>
            <a:r>
              <a:rPr lang="en-US" dirty="0" smtClean="0"/>
              <a:t>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comments and thoughts.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kcardwell@worldbank.org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bmasha@gmail.com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gdixie@worldbank.org</a:t>
            </a:r>
            <a:endParaRPr lang="en-US" dirty="0" smtClean="0"/>
          </a:p>
          <a:p>
            <a:r>
              <a:rPr lang="en-US" u="sng" dirty="0" smtClean="0">
                <a:solidFill>
                  <a:srgbClr val="3F21F1"/>
                </a:solidFill>
              </a:rPr>
              <a:t>r.bandyopahdyay@iita.cgiar.org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How Social Marketers See Incentives – Just Do What?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in terms of customers, not converts.  For our customers, a shared worldview is not a prerequisite to action.</a:t>
            </a:r>
          </a:p>
          <a:p>
            <a:r>
              <a:rPr lang="en-US" dirty="0" smtClean="0"/>
              <a:t>People don’t need to know everything; they want to know what is relevant to them.</a:t>
            </a:r>
          </a:p>
          <a:p>
            <a:r>
              <a:rPr lang="en-US" dirty="0" smtClean="0"/>
              <a:t>Either we can try (in vain) to get them to see the same way we do, or we can work from their perspective.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6019800"/>
            <a:ext cx="3733800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Robin Hood Marketing, Andresen, 2006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20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 </a:t>
            </a:r>
            <a:r>
              <a:rPr lang="en-US" dirty="0" err="1" smtClean="0">
                <a:solidFill>
                  <a:schemeClr val="tx2"/>
                </a:solidFill>
              </a:rPr>
              <a:t>Mycotoxins</a:t>
            </a:r>
            <a:r>
              <a:rPr lang="en-US" dirty="0" smtClean="0">
                <a:solidFill>
                  <a:schemeClr val="tx2"/>
                </a:solidFill>
              </a:rPr>
              <a:t>, What do we want from them </a:t>
            </a:r>
            <a:r>
              <a:rPr lang="en-US" i="1" dirty="0" err="1" smtClean="0">
                <a:solidFill>
                  <a:schemeClr val="tx2"/>
                </a:solidFill>
              </a:rPr>
              <a:t>vs</a:t>
            </a:r>
            <a:r>
              <a:rPr lang="en-US" dirty="0" smtClean="0">
                <a:solidFill>
                  <a:schemeClr val="tx2"/>
                </a:solidFill>
              </a:rPr>
              <a:t> What is their perspective?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Governments;</a:t>
            </a:r>
          </a:p>
          <a:p>
            <a:r>
              <a:rPr lang="en-US" dirty="0" smtClean="0"/>
              <a:t>Farmers;</a:t>
            </a:r>
          </a:p>
          <a:p>
            <a:r>
              <a:rPr lang="en-US" dirty="0" smtClean="0"/>
              <a:t>Animal feeds consumers/food and beverage processers;</a:t>
            </a:r>
          </a:p>
          <a:p>
            <a:r>
              <a:rPr lang="en-US" dirty="0" smtClean="0"/>
              <a:t>Urban Marketers;</a:t>
            </a:r>
          </a:p>
          <a:p>
            <a:r>
              <a:rPr lang="en-US" dirty="0" smtClean="0"/>
              <a:t>Urban and Rural Consumers;</a:t>
            </a:r>
          </a:p>
          <a:p>
            <a:r>
              <a:rPr lang="en-US" dirty="0" smtClean="0"/>
              <a:t>International Traders.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	How Governments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	See the What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600" dirty="0" smtClean="0"/>
              <a:t>What Government Ministries want </a:t>
            </a:r>
            <a:r>
              <a:rPr lang="en-US" dirty="0" smtClean="0"/>
              <a:t>– </a:t>
            </a:r>
            <a:r>
              <a:rPr lang="en-US" sz="3600" dirty="0" smtClean="0"/>
              <a:t>Positive public perception: </a:t>
            </a:r>
            <a:r>
              <a:rPr lang="en-US" dirty="0" smtClean="0"/>
              <a:t>to be seen to be effective and in control of situation: agricultural competitiveness; public health; food security and </a:t>
            </a:r>
            <a:r>
              <a:rPr lang="en-US" dirty="0" smtClean="0"/>
              <a:t>safety.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Mycotoxins</a:t>
            </a:r>
            <a:r>
              <a:rPr lang="en-US" dirty="0" smtClean="0"/>
              <a:t> the What is for Governments to</a:t>
            </a:r>
          </a:p>
          <a:p>
            <a:pPr lvl="1"/>
            <a:r>
              <a:rPr lang="en-US" dirty="0" smtClean="0"/>
              <a:t>Internally regulate food safety (monitoring and control);</a:t>
            </a:r>
          </a:p>
          <a:p>
            <a:pPr lvl="1"/>
            <a:r>
              <a:rPr lang="en-US" dirty="0" smtClean="0"/>
              <a:t>Balance public health, food safety </a:t>
            </a:r>
            <a:r>
              <a:rPr lang="en-US" i="1" dirty="0" smtClean="0"/>
              <a:t>and</a:t>
            </a:r>
            <a:r>
              <a:rPr lang="en-US" dirty="0" smtClean="0"/>
              <a:t> food security;</a:t>
            </a:r>
          </a:p>
          <a:p>
            <a:pPr lvl="1"/>
            <a:r>
              <a:rPr lang="en-US" dirty="0" smtClean="0"/>
              <a:t>Oversee markets and trade; and </a:t>
            </a:r>
          </a:p>
          <a:p>
            <a:pPr lvl="1"/>
            <a:r>
              <a:rPr lang="en-US" dirty="0" smtClean="0"/>
              <a:t>Enact policies that promote REE on </a:t>
            </a:r>
            <a:r>
              <a:rPr lang="en-US" dirty="0" err="1" smtClean="0"/>
              <a:t>mycotoxins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0"/>
            <a:ext cx="28527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0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Farmers Want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31" y="12192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Maximized </a:t>
            </a:r>
            <a:r>
              <a:rPr lang="en-US" dirty="0"/>
              <a:t>farm income; </a:t>
            </a:r>
            <a:endParaRPr lang="en-US" dirty="0" smtClean="0"/>
          </a:p>
          <a:p>
            <a:pPr lvl="1"/>
            <a:r>
              <a:rPr lang="en-US" dirty="0" smtClean="0"/>
              <a:t>Minimized </a:t>
            </a:r>
            <a:r>
              <a:rPr lang="en-US" dirty="0"/>
              <a:t>income variation;</a:t>
            </a:r>
          </a:p>
          <a:p>
            <a:pPr lvl="1"/>
            <a:r>
              <a:rPr lang="en-US" dirty="0" smtClean="0"/>
              <a:t>Minimized </a:t>
            </a:r>
            <a:r>
              <a:rPr lang="en-US" dirty="0"/>
              <a:t>variable costs; </a:t>
            </a:r>
            <a:endParaRPr lang="en-US" dirty="0" smtClean="0"/>
          </a:p>
          <a:p>
            <a:pPr lvl="1"/>
            <a:r>
              <a:rPr lang="en-US" dirty="0" smtClean="0"/>
              <a:t>Minimized </a:t>
            </a:r>
            <a:r>
              <a:rPr lang="en-US" dirty="0"/>
              <a:t>variable cost variation; </a:t>
            </a:r>
            <a:endParaRPr lang="en-US" dirty="0" smtClean="0"/>
          </a:p>
          <a:p>
            <a:pPr lvl="1"/>
            <a:r>
              <a:rPr lang="en-US" dirty="0" smtClean="0"/>
              <a:t>Minimized </a:t>
            </a:r>
            <a:r>
              <a:rPr lang="en-US" dirty="0"/>
              <a:t>additional </a:t>
            </a:r>
            <a:r>
              <a:rPr lang="en-US" dirty="0" smtClean="0"/>
              <a:t>labor; </a:t>
            </a:r>
          </a:p>
          <a:p>
            <a:pPr lvl="1"/>
            <a:r>
              <a:rPr lang="en-US" dirty="0" smtClean="0"/>
              <a:t>Maintained </a:t>
            </a:r>
            <a:r>
              <a:rPr lang="en-US" dirty="0"/>
              <a:t>previous activity level </a:t>
            </a:r>
            <a:r>
              <a:rPr lang="en-US" dirty="0" smtClean="0"/>
              <a:t>(representing </a:t>
            </a:r>
            <a:r>
              <a:rPr lang="en-US" dirty="0"/>
              <a:t>aversion to change</a:t>
            </a:r>
            <a:r>
              <a:rPr lang="en-US" dirty="0" smtClean="0"/>
              <a:t>);  AND</a:t>
            </a:r>
          </a:p>
          <a:p>
            <a:pPr lvl="1"/>
            <a:r>
              <a:rPr lang="en-US" dirty="0" smtClean="0"/>
              <a:t>Household </a:t>
            </a:r>
            <a:r>
              <a:rPr lang="en-US" dirty="0"/>
              <a:t>health and well-being (</a:t>
            </a:r>
            <a:r>
              <a:rPr lang="en-US" dirty="0" err="1"/>
              <a:t>esp</a:t>
            </a:r>
            <a:r>
              <a:rPr lang="en-US" dirty="0"/>
              <a:t> children</a:t>
            </a:r>
            <a:r>
              <a:rPr lang="en-US" dirty="0" smtClean="0"/>
              <a:t>).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00600" y="5181600"/>
            <a:ext cx="35052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From </a:t>
            </a:r>
            <a:r>
              <a:rPr lang="en-US" i="1" dirty="0" err="1" smtClean="0"/>
              <a:t>Behaviour</a:t>
            </a:r>
            <a:r>
              <a:rPr lang="en-US" i="1" dirty="0" smtClean="0"/>
              <a:t> </a:t>
            </a:r>
            <a:r>
              <a:rPr lang="en-US" i="1" dirty="0"/>
              <a:t>and motivations of farmers in responding to policy changes </a:t>
            </a:r>
            <a:r>
              <a:rPr lang="en-US" i="1" dirty="0" smtClean="0"/>
              <a:t>. Reading </a:t>
            </a:r>
            <a:r>
              <a:rPr lang="en-US" i="1" dirty="0" err="1" smtClean="0"/>
              <a:t>Univ</a:t>
            </a:r>
            <a:r>
              <a:rPr lang="en-US" i="1" dirty="0" smtClean="0"/>
              <a:t>, UK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362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0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How Farmers See the What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</a:t>
            </a:r>
            <a:r>
              <a:rPr lang="en-US" dirty="0" err="1" smtClean="0"/>
              <a:t>Mycotoxin</a:t>
            </a:r>
            <a:r>
              <a:rPr lang="en-US" dirty="0" smtClean="0"/>
              <a:t> Management Calls for:</a:t>
            </a:r>
          </a:p>
          <a:p>
            <a:pPr lvl="1"/>
            <a:r>
              <a:rPr lang="en-US" dirty="0" smtClean="0"/>
              <a:t>Change of management practices;</a:t>
            </a:r>
          </a:p>
          <a:p>
            <a:pPr lvl="1"/>
            <a:r>
              <a:rPr lang="en-US" dirty="0" smtClean="0"/>
              <a:t>Additional labor;</a:t>
            </a:r>
          </a:p>
          <a:p>
            <a:pPr lvl="1"/>
            <a:r>
              <a:rPr lang="en-US" dirty="0" smtClean="0"/>
              <a:t>Additional cost;</a:t>
            </a:r>
          </a:p>
          <a:p>
            <a:pPr lvl="1"/>
            <a:r>
              <a:rPr lang="en-US" dirty="0" smtClean="0"/>
              <a:t>Income/yield neutral activities (in absence of incentive);</a:t>
            </a:r>
          </a:p>
          <a:p>
            <a:pPr lvl="1"/>
            <a:r>
              <a:rPr lang="en-US" dirty="0" smtClean="0"/>
              <a:t>Potential income variability and/or liability;</a:t>
            </a:r>
            <a:endParaRPr lang="en-US" dirty="0"/>
          </a:p>
          <a:p>
            <a:pPr marL="463550" lvl="1" indent="-463550">
              <a:buFont typeface="Arial" pitchFamily="34" charset="0"/>
              <a:buChar char="•"/>
            </a:pPr>
            <a:r>
              <a:rPr lang="en-US" sz="3200" dirty="0" smtClean="0"/>
              <a:t>How does this balance with the desire for a healthy household? </a:t>
            </a:r>
          </a:p>
        </p:txBody>
      </p:sp>
    </p:spTree>
    <p:extLst>
      <p:ext uri="{BB962C8B-B14F-4D97-AF65-F5344CB8AC3E}">
        <p14:creationId xmlns:p14="http://schemas.microsoft.com/office/powerpoint/2010/main" val="32760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Remember How Social Marketers See Incentives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Think in terms of customers, not converts.  For our customers, a shared worldview is not a prerequisite to action. </a:t>
            </a:r>
          </a:p>
          <a:p>
            <a:pPr lvl="1"/>
            <a:r>
              <a:rPr lang="en-US" dirty="0" smtClean="0"/>
              <a:t>Do Farmers need to care about Public Health?</a:t>
            </a:r>
          </a:p>
          <a:p>
            <a:pPr lvl="1"/>
            <a:r>
              <a:rPr lang="en-US" dirty="0" smtClean="0"/>
              <a:t>Will Farmers find food safety for their families a great enough incentive to change their production systems?</a:t>
            </a:r>
          </a:p>
          <a:p>
            <a:pPr lvl="1"/>
            <a:r>
              <a:rPr lang="en-US" dirty="0" smtClean="0"/>
              <a:t>How do we see Farmers as customers?</a:t>
            </a:r>
          </a:p>
          <a:p>
            <a:r>
              <a:rPr lang="en-US" dirty="0" smtClean="0"/>
              <a:t>People don’t need to know everything; they want to know what is relevant to themselves.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6019800"/>
            <a:ext cx="3733800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Robin Hood Marketing, Andresen, 2006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4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is the strategy for farmers?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Couple </a:t>
            </a:r>
            <a:r>
              <a:rPr lang="en-US" dirty="0" err="1"/>
              <a:t>mycotoxin</a:t>
            </a:r>
            <a:r>
              <a:rPr lang="en-US" dirty="0"/>
              <a:t> management with increased income potential;</a:t>
            </a:r>
          </a:p>
          <a:p>
            <a:r>
              <a:rPr lang="en-US" dirty="0" smtClean="0"/>
              <a:t>Couple </a:t>
            </a:r>
            <a:r>
              <a:rPr lang="en-US" dirty="0" err="1" smtClean="0"/>
              <a:t>mycotoxin</a:t>
            </a:r>
            <a:r>
              <a:rPr lang="en-US" dirty="0" smtClean="0"/>
              <a:t> management with improved productivity;</a:t>
            </a:r>
          </a:p>
          <a:p>
            <a:pPr marL="0" indent="0">
              <a:buNone/>
            </a:pPr>
            <a:r>
              <a:rPr lang="en-US" i="1" dirty="0" smtClean="0"/>
              <a:t>versus</a:t>
            </a:r>
          </a:p>
          <a:p>
            <a:r>
              <a:rPr lang="en-US" dirty="0" smtClean="0"/>
              <a:t>Regulate and penalize;</a:t>
            </a:r>
          </a:p>
          <a:p>
            <a:r>
              <a:rPr lang="en-US" dirty="0" smtClean="0"/>
              <a:t>Scare the hell out of everybody with negative health campaigns about staple foods to create a demand?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Urban Maize Marketers Want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Ease of purchase at farm gate or from aggregator;</a:t>
            </a:r>
          </a:p>
          <a:p>
            <a:r>
              <a:rPr lang="en-US" dirty="0" smtClean="0"/>
              <a:t>Less labor requirements;</a:t>
            </a:r>
          </a:p>
          <a:p>
            <a:r>
              <a:rPr lang="en-US" dirty="0" smtClean="0"/>
              <a:t>Stable transport and storage;</a:t>
            </a:r>
          </a:p>
          <a:p>
            <a:r>
              <a:rPr lang="en-US" dirty="0" smtClean="0"/>
              <a:t>Profitability (buy low, sell high);</a:t>
            </a:r>
          </a:p>
          <a:p>
            <a:r>
              <a:rPr lang="en-US" dirty="0" smtClean="0"/>
              <a:t>Minimized losses;</a:t>
            </a:r>
          </a:p>
          <a:p>
            <a:r>
              <a:rPr lang="en-US" dirty="0" smtClean="0"/>
              <a:t>Return Customers.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2514600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6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6141</TotalTime>
  <Words>1167</Words>
  <Application>Microsoft Office PowerPoint</Application>
  <PresentationFormat>On-screen Show (4:3)</PresentationFormat>
  <Paragraphs>225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Innovative Approaches to Dealing with the Incentive Problem </vt:lpstr>
      <vt:lpstr>How Social Marketers See Incentives – Just Do What?</vt:lpstr>
      <vt:lpstr>Re Mycotoxins, What do we want from them vs What is their perspective?</vt:lpstr>
      <vt:lpstr> How Governments    See the What</vt:lpstr>
      <vt:lpstr>What Farmers Want</vt:lpstr>
      <vt:lpstr>How Farmers See the What</vt:lpstr>
      <vt:lpstr>Remember How Social Marketers See Incentives</vt:lpstr>
      <vt:lpstr>What is the strategy for farmers?</vt:lpstr>
      <vt:lpstr>What Urban Maize Marketers Want</vt:lpstr>
      <vt:lpstr>How Marketers see the What</vt:lpstr>
      <vt:lpstr>What Maize Consumers Want</vt:lpstr>
      <vt:lpstr>What we want from the Customer</vt:lpstr>
      <vt:lpstr>Back to What for the Farmers</vt:lpstr>
      <vt:lpstr>Players and Motivations</vt:lpstr>
      <vt:lpstr>PowerPoint Presentation</vt:lpstr>
      <vt:lpstr>Strategic Plan to Drive Sustainability  Leverage Strong Regulatory Enforcement to Sustain Premium Market for Aflasafe maize </vt:lpstr>
      <vt:lpstr>Thank you for your comments and thoughts.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Approaches to Dealing with the Incentive Problem</dc:title>
  <dc:creator>Kitty Frances Cardwell</dc:creator>
  <cp:lastModifiedBy>Kitty Frances Cardwell</cp:lastModifiedBy>
  <cp:revision>47</cp:revision>
  <dcterms:created xsi:type="dcterms:W3CDTF">2013-02-07T20:14:12Z</dcterms:created>
  <dcterms:modified xsi:type="dcterms:W3CDTF">2013-02-13T15:52:48Z</dcterms:modified>
</cp:coreProperties>
</file>