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Default Extension="jpeg" ContentType="image/jpeg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ppt/slides/slide22.xml" ContentType="application/vnd.openxmlformats-officedocument.presentationml.slide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Default Extension="png" ContentType="image/png"/>
  <Override PartName="/ppt/slideLayouts/slideLayout2.xml" ContentType="application/vnd.openxmlformats-officedocument.presentationml.slideLayout+xml"/>
  <Override PartName="/ppt/slides/slide23.xml" ContentType="application/vnd.openxmlformats-officedocument.presentationml.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notesMasterIdLst>
    <p:notesMasterId r:id="rId28"/>
  </p:notesMasterIdLst>
  <p:sldIdLst>
    <p:sldId id="256" r:id="rId2"/>
    <p:sldId id="284" r:id="rId3"/>
    <p:sldId id="283" r:id="rId4"/>
    <p:sldId id="285" r:id="rId5"/>
    <p:sldId id="257" r:id="rId6"/>
    <p:sldId id="258" r:id="rId7"/>
    <p:sldId id="259" r:id="rId8"/>
    <p:sldId id="286" r:id="rId9"/>
    <p:sldId id="287" r:id="rId10"/>
    <p:sldId id="289" r:id="rId11"/>
    <p:sldId id="277" r:id="rId12"/>
    <p:sldId id="290" r:id="rId13"/>
    <p:sldId id="291" r:id="rId14"/>
    <p:sldId id="292" r:id="rId15"/>
    <p:sldId id="294" r:id="rId16"/>
    <p:sldId id="295" r:id="rId17"/>
    <p:sldId id="296" r:id="rId18"/>
    <p:sldId id="297" r:id="rId19"/>
    <p:sldId id="270" r:id="rId20"/>
    <p:sldId id="279" r:id="rId21"/>
    <p:sldId id="280" r:id="rId22"/>
    <p:sldId id="265" r:id="rId23"/>
    <p:sldId id="266" r:id="rId24"/>
    <p:sldId id="273" r:id="rId25"/>
    <p:sldId id="282" r:id="rId26"/>
    <p:sldId id="298" r:id="rId2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15620"/>
    <p:restoredTop sz="94660"/>
  </p:normalViewPr>
  <p:slideViewPr>
    <p:cSldViewPr snapToGrid="0" snapToObjects="1">
      <p:cViewPr varScale="1">
        <p:scale>
          <a:sx n="137" d="100"/>
          <a:sy n="137" d="100"/>
        </p:scale>
        <p:origin x="-1176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notesMaster" Target="notesMasters/notesMaster1.xml"/><Relationship Id="rId29" Type="http://schemas.openxmlformats.org/officeDocument/2006/relationships/printerSettings" Target="printerSettings/printerSettings1.bin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presProps" Target="presProps.xml"/><Relationship Id="rId31" Type="http://schemas.openxmlformats.org/officeDocument/2006/relationships/viewProps" Target="viewProps.xml"/><Relationship Id="rId32" Type="http://schemas.openxmlformats.org/officeDocument/2006/relationships/theme" Target="theme/theme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55A84AA-DE2C-6D4F-A3B2-C29886E0D2A9}" type="datetimeFigureOut">
              <a:rPr lang="en-US" smtClean="0"/>
              <a:t>2/15/12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E551AB-3117-0B45-AA15-B02AB43A7E8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DCA661C7-3EBC-F848-9B1C-E8DEE6736820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1FB2DF7-2BB0-1641-A11C-A33E0268C395}" type="slidenum">
              <a:rPr lang="en-US"/>
              <a:pPr/>
              <a:t>20</a:t>
            </a:fld>
            <a:endParaRPr lang="en-US"/>
          </a:p>
        </p:txBody>
      </p:sp>
      <p:sp>
        <p:nvSpPr>
          <p:cNvPr id="32771" name="Rectangle 1026"/>
          <p:cNvSpPr>
            <a:spLocks noGrp="1" noRot="1" noChangeAspect="1" noChangeArrowheads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2772" name="Rectangle 1027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</p:spPr>
        <p:txBody>
          <a:bodyPr/>
          <a:lstStyle/>
          <a:p>
            <a:pPr eaLnBrk="1" hangingPunct="1"/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DDBD-F53C-644E-A9FB-E00C087AB535}" type="datetimeFigureOut">
              <a:rPr lang="en-US" smtClean="0"/>
              <a:pPr/>
              <a:t>2/15/12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47BD-1185-5648-A795-9F70252CEA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DDBD-F53C-644E-A9FB-E00C087AB535}" type="datetimeFigureOut">
              <a:rPr lang="en-US" smtClean="0"/>
              <a:pPr/>
              <a:t>2/15/12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47BD-1185-5648-A795-9F70252CEA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DDBD-F53C-644E-A9FB-E00C087AB535}" type="datetimeFigureOut">
              <a:rPr lang="en-US" smtClean="0"/>
              <a:pPr/>
              <a:t>2/15/12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47BD-1185-5648-A795-9F70252CEA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DDBD-F53C-644E-A9FB-E00C087AB535}" type="datetimeFigureOut">
              <a:rPr lang="en-US" smtClean="0"/>
              <a:pPr/>
              <a:t>2/15/12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47BD-1185-5648-A795-9F70252CEA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DDBD-F53C-644E-A9FB-E00C087AB535}" type="datetimeFigureOut">
              <a:rPr lang="en-US" smtClean="0"/>
              <a:pPr/>
              <a:t>2/15/12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47BD-1185-5648-A795-9F70252CEA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DDBD-F53C-644E-A9FB-E00C087AB535}" type="datetimeFigureOut">
              <a:rPr lang="en-US" smtClean="0"/>
              <a:pPr/>
              <a:t>2/15/12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47BD-1185-5648-A795-9F70252CEA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DDBD-F53C-644E-A9FB-E00C087AB535}" type="datetimeFigureOut">
              <a:rPr lang="en-US" smtClean="0"/>
              <a:pPr/>
              <a:t>2/15/12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47BD-1185-5648-A795-9F70252CEA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DDBD-F53C-644E-A9FB-E00C087AB535}" type="datetimeFigureOut">
              <a:rPr lang="en-US" smtClean="0"/>
              <a:pPr/>
              <a:t>2/15/12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47BD-1185-5648-A795-9F70252CEA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DDBD-F53C-644E-A9FB-E00C087AB535}" type="datetimeFigureOut">
              <a:rPr lang="en-US" smtClean="0"/>
              <a:pPr/>
              <a:t>2/15/12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47BD-1185-5648-A795-9F70252CEA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DDBD-F53C-644E-A9FB-E00C087AB535}" type="datetimeFigureOut">
              <a:rPr lang="en-US" smtClean="0"/>
              <a:pPr/>
              <a:t>2/15/12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47BD-1185-5648-A795-9F70252CEA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41DDBD-F53C-644E-A9FB-E00C087AB535}" type="datetimeFigureOut">
              <a:rPr lang="en-US" smtClean="0"/>
              <a:pPr/>
              <a:t>2/15/12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5347BD-1185-5648-A795-9F70252CEAD8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41DDBD-F53C-644E-A9FB-E00C087AB535}" type="datetimeFigureOut">
              <a:rPr lang="en-US" smtClean="0"/>
              <a:pPr/>
              <a:t>2/15/12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5347BD-1185-5648-A795-9F70252CEAD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us.resiliencesystem.org/forum" TargetMode="External"/><Relationship Id="rId3" Type="http://schemas.openxmlformats.org/officeDocument/2006/relationships/hyperlink" Target="http://us.resiliencesystem.org/social-media-governance-symposium-series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4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8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75368" y="510974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en-US" sz="40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en-US" sz="3111" b="1" dirty="0" smtClean="0">
                <a:solidFill>
                  <a:schemeClr val="tx2">
                    <a:lumMod val="75000"/>
                  </a:schemeClr>
                </a:solidFill>
              </a:rPr>
              <a:t>Crisis Management 3.0</a:t>
            </a:r>
            <a:r>
              <a:rPr lang="en-US" sz="4000" b="1" dirty="0" smtClean="0">
                <a:solidFill>
                  <a:schemeClr val="accent1"/>
                </a:solidFill>
              </a:rPr>
              <a:t/>
            </a:r>
            <a:br>
              <a:rPr lang="en-US" sz="4000" b="1" dirty="0" smtClean="0">
                <a:solidFill>
                  <a:schemeClr val="accent1"/>
                </a:solidFill>
              </a:rPr>
            </a:br>
            <a:r>
              <a:rPr lang="en-US" b="1" dirty="0" smtClean="0">
                <a:solidFill>
                  <a:schemeClr val="tx2">
                    <a:lumMod val="75000"/>
                  </a:schemeClr>
                </a:solidFill>
              </a:rPr>
              <a:t>Questions to Speakers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5631796"/>
            <a:ext cx="6400800" cy="1752600"/>
          </a:xfrm>
        </p:spPr>
        <p:txBody>
          <a:bodyPr/>
          <a:lstStyle/>
          <a:p>
            <a:r>
              <a:rPr lang="en-US" sz="2400" dirty="0" smtClean="0"/>
              <a:t>Submit questions by email</a:t>
            </a:r>
          </a:p>
          <a:p>
            <a:r>
              <a:rPr lang="en-US" sz="2400" dirty="0" err="1" smtClean="0"/>
              <a:t>Michael.D.McDonald@mac.com</a:t>
            </a:r>
            <a:endParaRPr lang="en-US" sz="2400" dirty="0" smtClean="0"/>
          </a:p>
        </p:txBody>
      </p:sp>
      <p:sp>
        <p:nvSpPr>
          <p:cNvPr id="6" name="TextBox 5"/>
          <p:cNvSpPr txBox="1"/>
          <p:nvPr/>
        </p:nvSpPr>
        <p:spPr>
          <a:xfrm>
            <a:off x="1371600" y="2153920"/>
            <a:ext cx="6175713" cy="34778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smtClean="0"/>
              <a:t>Twitter </a:t>
            </a:r>
            <a:r>
              <a:rPr lang="en-US" sz="4400" dirty="0" err="1" smtClean="0"/>
              <a:t>hashtag</a:t>
            </a:r>
            <a:r>
              <a:rPr lang="en-US" sz="4400" dirty="0" smtClean="0"/>
              <a:t> </a:t>
            </a:r>
            <a:r>
              <a:rPr lang="en-US" sz="4400" b="1" dirty="0" smtClean="0"/>
              <a:t>#</a:t>
            </a:r>
            <a:r>
              <a:rPr lang="en-US" sz="4400" b="1" dirty="0" smtClean="0"/>
              <a:t>Crisis30</a:t>
            </a:r>
          </a:p>
          <a:p>
            <a:pPr algn="ctr"/>
            <a:endParaRPr lang="en-US" b="1" dirty="0" smtClean="0">
              <a:hlinkClick r:id="rId2"/>
            </a:endParaRPr>
          </a:p>
          <a:p>
            <a:pPr algn="ctr"/>
            <a:r>
              <a:rPr lang="en-US" sz="2800" dirty="0" smtClean="0">
                <a:hlinkClick r:id="rId2"/>
              </a:rPr>
              <a:t>Online Dialogue</a:t>
            </a:r>
          </a:p>
          <a:p>
            <a:pPr algn="ctr"/>
            <a:r>
              <a:rPr lang="en-US" sz="2800" dirty="0" smtClean="0">
                <a:hlinkClick r:id="rId2"/>
              </a:rPr>
              <a:t>http</a:t>
            </a:r>
            <a:r>
              <a:rPr lang="en-US" sz="2800" dirty="0" smtClean="0">
                <a:hlinkClick r:id="rId2"/>
              </a:rPr>
              <a:t>://us.resiliencesystem.org/</a:t>
            </a:r>
            <a:r>
              <a:rPr lang="en-US" sz="2800" dirty="0" smtClean="0">
                <a:hlinkClick r:id="rId2"/>
              </a:rPr>
              <a:t>forum</a:t>
            </a:r>
            <a:endParaRPr lang="en-US" sz="2800" dirty="0" smtClean="0"/>
          </a:p>
          <a:p>
            <a:pPr algn="ctr"/>
            <a:endParaRPr lang="en-US" sz="2800" dirty="0" smtClean="0"/>
          </a:p>
          <a:p>
            <a:pPr algn="ctr"/>
            <a:r>
              <a:rPr lang="en-US" sz="2800" dirty="0" smtClean="0">
                <a:hlinkClick r:id="rId3"/>
              </a:rPr>
              <a:t>http://us.resiliencesystem.org/social-media-governance-symposium-</a:t>
            </a:r>
            <a:r>
              <a:rPr lang="en-US" sz="2800" dirty="0" smtClean="0">
                <a:hlinkClick r:id="rId3"/>
              </a:rPr>
              <a:t>series</a:t>
            </a:r>
            <a:endParaRPr lang="en-US" sz="2800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17778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Social Media and Governance</a:t>
            </a:r>
            <a:br>
              <a:rPr lang="en-US" dirty="0" smtClean="0"/>
            </a:br>
            <a:r>
              <a:rPr lang="en-US" dirty="0" smtClean="0"/>
              <a:t>	in Times of Transition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00570"/>
            <a:ext cx="8229600" cy="4389120"/>
          </a:xfrm>
        </p:spPr>
        <p:txBody>
          <a:bodyPr/>
          <a:lstStyle/>
          <a:p>
            <a:r>
              <a:rPr lang="en-US" dirty="0" smtClean="0"/>
              <a:t>Web 2.0 Social Networks vs. Web 3.0 Intelligent Social Networks</a:t>
            </a:r>
          </a:p>
          <a:p>
            <a:r>
              <a:rPr lang="en-US" dirty="0" smtClean="0"/>
              <a:t>Knowledge Management</a:t>
            </a:r>
            <a:r>
              <a:rPr lang="en-US" dirty="0" smtClean="0"/>
              <a:t> for the General Public in </a:t>
            </a:r>
            <a:r>
              <a:rPr lang="en-US" dirty="0" smtClean="0"/>
              <a:t>High Severity Crises</a:t>
            </a:r>
            <a:endParaRPr lang="en-US" dirty="0" smtClean="0"/>
          </a:p>
          <a:p>
            <a:r>
              <a:rPr lang="en-US" dirty="0" smtClean="0"/>
              <a:t>The Role of Social </a:t>
            </a:r>
            <a:r>
              <a:rPr lang="en-US" dirty="0" smtClean="0"/>
              <a:t>Media, Riots, Civil Insurrections, Social Crises, and Revolutions</a:t>
            </a:r>
          </a:p>
          <a:p>
            <a:r>
              <a:rPr lang="en-US" dirty="0" smtClean="0"/>
              <a:t>Smart Swarms and Fifth Generation</a:t>
            </a:r>
            <a:r>
              <a:rPr lang="en-US" dirty="0" smtClean="0"/>
              <a:t> Management </a:t>
            </a:r>
            <a:r>
              <a:rPr lang="en-US" dirty="0" smtClean="0"/>
              <a:t>and</a:t>
            </a:r>
            <a:r>
              <a:rPr lang="en-US" dirty="0" smtClean="0"/>
              <a:t> Governance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Web 3.0</a:t>
            </a:r>
            <a:r>
              <a:rPr lang="en-US" dirty="0" smtClean="0"/>
              <a:t> Intelligent Social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lvl="1">
              <a:spcAft>
                <a:spcPts val="3000"/>
              </a:spcAft>
            </a:pPr>
            <a:r>
              <a:rPr lang="en-US" dirty="0" smtClean="0"/>
              <a:t>Evidence Base</a:t>
            </a:r>
          </a:p>
          <a:p>
            <a:pPr lvl="1">
              <a:spcAft>
                <a:spcPts val="3000"/>
              </a:spcAft>
            </a:pPr>
            <a:r>
              <a:rPr lang="en-US" dirty="0" smtClean="0"/>
              <a:t>Deep Science Base</a:t>
            </a:r>
          </a:p>
          <a:p>
            <a:pPr lvl="1">
              <a:spcAft>
                <a:spcPts val="3000"/>
              </a:spcAft>
            </a:pPr>
            <a:r>
              <a:rPr lang="en-US" dirty="0" smtClean="0"/>
              <a:t>Knowledge Management System</a:t>
            </a:r>
          </a:p>
          <a:p>
            <a:pPr lvl="1">
              <a:spcAft>
                <a:spcPts val="3000"/>
              </a:spcAft>
            </a:pPr>
            <a:r>
              <a:rPr lang="en-US" dirty="0" smtClean="0"/>
              <a:t>Solution </a:t>
            </a:r>
            <a:r>
              <a:rPr lang="en-US" dirty="0" smtClean="0"/>
              <a:t>Oriented</a:t>
            </a:r>
          </a:p>
          <a:p>
            <a:pPr lvl="1">
              <a:spcAft>
                <a:spcPts val="3000"/>
              </a:spcAft>
            </a:pPr>
            <a:r>
              <a:rPr lang="en-US" dirty="0" smtClean="0"/>
              <a:t>Based in Integrative Power</a:t>
            </a:r>
            <a:endParaRPr lang="en-US" dirty="0" smtClean="0"/>
          </a:p>
          <a:p>
            <a:pPr lvl="1">
              <a:spcAft>
                <a:spcPts val="3000"/>
              </a:spcAft>
            </a:pPr>
            <a:r>
              <a:rPr lang="en-US" dirty="0" smtClean="0"/>
              <a:t>Enabling New Forms </a:t>
            </a:r>
            <a:r>
              <a:rPr lang="en-US" dirty="0" smtClean="0"/>
              <a:t>of Governance in Times of Transition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6633" y="414103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sz="5333" dirty="0" smtClean="0"/>
              <a:t>Resilience Systems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     </a:t>
            </a:r>
            <a:r>
              <a:rPr lang="en-US" sz="3556" dirty="0" smtClean="0"/>
              <a:t>as Web 3.0 Complex Adaptive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96633" y="2123768"/>
            <a:ext cx="8229600" cy="4389120"/>
          </a:xfrm>
        </p:spPr>
        <p:txBody>
          <a:bodyPr>
            <a:normAutofit fontScale="92500" lnSpcReduction="20000"/>
          </a:bodyPr>
          <a:lstStyle/>
          <a:p>
            <a:r>
              <a:rPr lang="en-US" dirty="0" err="1" smtClean="0"/>
              <a:t>Facebook</a:t>
            </a:r>
            <a:r>
              <a:rPr lang="en-US" dirty="0" smtClean="0"/>
              <a:t> &amp; Twitter – Web 2.0 Social Networks</a:t>
            </a:r>
          </a:p>
          <a:p>
            <a:pPr lvl="1"/>
            <a:r>
              <a:rPr lang="en-US" dirty="0" smtClean="0"/>
              <a:t>Good for Creating Flocking Behaviors </a:t>
            </a:r>
          </a:p>
          <a:p>
            <a:pPr lvl="2"/>
            <a:r>
              <a:rPr lang="en-US" dirty="0" smtClean="0"/>
              <a:t>Simple, Uniform Behaviors</a:t>
            </a:r>
          </a:p>
          <a:p>
            <a:r>
              <a:rPr lang="en-US" dirty="0" smtClean="0"/>
              <a:t>Resilience Systems and Resilience Networks</a:t>
            </a:r>
          </a:p>
          <a:p>
            <a:pPr lvl="1"/>
            <a:r>
              <a:rPr lang="en-US" dirty="0" smtClean="0"/>
              <a:t>Semantically Deep and Evidence Based</a:t>
            </a:r>
          </a:p>
          <a:p>
            <a:pPr lvl="1"/>
            <a:r>
              <a:rPr lang="en-US" dirty="0" smtClean="0"/>
              <a:t>Science-based, Knowledge Management Systems</a:t>
            </a:r>
          </a:p>
          <a:p>
            <a:pPr lvl="1"/>
            <a:r>
              <a:rPr lang="en-US" dirty="0" smtClean="0"/>
              <a:t>Highly Customable and Localizable</a:t>
            </a:r>
          </a:p>
          <a:p>
            <a:pPr lvl="1"/>
            <a:r>
              <a:rPr lang="en-US" dirty="0" smtClean="0"/>
              <a:t>Enabling Context-rich Communication and Collective Action</a:t>
            </a:r>
          </a:p>
          <a:p>
            <a:pPr lvl="1"/>
            <a:r>
              <a:rPr lang="en-US" dirty="0" smtClean="0"/>
              <a:t>Use of Cloud Computing for Society-Level Parallel </a:t>
            </a:r>
            <a:r>
              <a:rPr lang="en-US" dirty="0" smtClean="0"/>
              <a:t>Processing Creat</a:t>
            </a:r>
            <a:r>
              <a:rPr lang="en-US" dirty="0" smtClean="0"/>
              <a:t>ing Real-time Situational Awareness</a:t>
            </a:r>
            <a:endParaRPr lang="en-US" dirty="0" smtClean="0"/>
          </a:p>
          <a:p>
            <a:pPr lvl="1"/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 idx="4294967295"/>
          </p:nvPr>
        </p:nvSpPr>
        <p:spPr>
          <a:xfrm>
            <a:off x="838200" y="704850"/>
            <a:ext cx="8305800" cy="1143000"/>
          </a:xfrm>
        </p:spPr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lanikai-beach-hawaii.jpg                                       000BC7EFMacintosh HD                   C3617FD5:"/>
          <p:cNvPicPr>
            <a:picLocks noChangeAspect="1" noChangeArrowheads="1"/>
          </p:cNvPicPr>
          <p:nvPr/>
        </p:nvPicPr>
        <p:blipFill>
          <a:blip r:embed="rId2">
            <a:alphaModFix amt="35000"/>
          </a:blip>
          <a:srcRect/>
          <a:stretch>
            <a:fillRect/>
          </a:stretch>
        </p:blipFill>
        <p:spPr bwMode="auto">
          <a:xfrm>
            <a:off x="0" y="1603375"/>
            <a:ext cx="9144000" cy="525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7" name="Rectangle 9"/>
          <p:cNvSpPr>
            <a:spLocks noChangeArrowheads="1"/>
          </p:cNvSpPr>
          <p:nvPr/>
        </p:nvSpPr>
        <p:spPr bwMode="auto">
          <a:xfrm>
            <a:off x="0" y="0"/>
            <a:ext cx="9144000" cy="76200"/>
          </a:xfrm>
          <a:prstGeom prst="rect">
            <a:avLst/>
          </a:prstGeom>
          <a:solidFill>
            <a:srgbClr val="9DA8D6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4724400" y="2286000"/>
            <a:ext cx="3581400" cy="3810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sz="2000" b="1">
                <a:solidFill>
                  <a:srgbClr val="FF3235"/>
                </a:solidFill>
              </a:rPr>
              <a:t>Hawaii Resilience System</a:t>
            </a:r>
            <a:endParaRPr lang="en-US" sz="2800"/>
          </a:p>
        </p:txBody>
      </p:sp>
      <p:sp>
        <p:nvSpPr>
          <p:cNvPr id="7178" name="Text Box 10"/>
          <p:cNvSpPr txBox="1">
            <a:spLocks noChangeArrowheads="1"/>
          </p:cNvSpPr>
          <p:nvPr/>
        </p:nvSpPr>
        <p:spPr bwMode="auto">
          <a:xfrm>
            <a:off x="228600" y="304800"/>
            <a:ext cx="86868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Resilience system: State, island and community networks, under the umbrella of a state-wide system, utilizing evolving and innovative technology… as well as the time-tested </a:t>
            </a:r>
            <a:r>
              <a:rPr lang="ja-JP" altLang="en-US">
                <a:latin typeface="Arial" charset="0"/>
              </a:rPr>
              <a:t>“</a:t>
            </a:r>
            <a:r>
              <a:rPr lang="en-US" altLang="ja-JP"/>
              <a:t>coconut wireless</a:t>
            </a:r>
            <a:r>
              <a:rPr lang="ja-JP" altLang="en-US">
                <a:latin typeface="Arial" charset="0"/>
              </a:rPr>
              <a:t>”</a:t>
            </a:r>
            <a:r>
              <a:rPr lang="en-US" altLang="ja-JP"/>
              <a:t>.</a:t>
            </a:r>
            <a:endParaRPr lang="en-US"/>
          </a:p>
        </p:txBody>
      </p:sp>
      <p:sp>
        <p:nvSpPr>
          <p:cNvPr id="7179" name="Oval 11"/>
          <p:cNvSpPr>
            <a:spLocks noChangeArrowheads="1"/>
          </p:cNvSpPr>
          <p:nvPr/>
        </p:nvSpPr>
        <p:spPr bwMode="auto">
          <a:xfrm>
            <a:off x="304800" y="1828800"/>
            <a:ext cx="4724400" cy="4572000"/>
          </a:xfrm>
          <a:prstGeom prst="ellipse">
            <a:avLst/>
          </a:prstGeom>
          <a:solidFill>
            <a:srgbClr val="94BAE1"/>
          </a:solidFill>
          <a:ln w="38100">
            <a:solidFill>
              <a:srgbClr val="FF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pic>
        <p:nvPicPr>
          <p:cNvPr id="7173" name="Picture 5" descr="Hawaii islands.jpg                                             000BC7EFMacintosh HD                   C3617FD5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38200" y="2819400"/>
            <a:ext cx="3657600" cy="2697163"/>
          </a:xfrm>
          <a:prstGeom prst="rect">
            <a:avLst/>
          </a:prstGeom>
          <a:solidFill>
            <a:srgbClr val="94BAE1"/>
          </a:solidFill>
          <a:ln w="9525">
            <a:noFill/>
            <a:miter lim="800000"/>
            <a:headEnd/>
            <a:tailEnd/>
          </a:ln>
        </p:spPr>
      </p:pic>
      <p:sp>
        <p:nvSpPr>
          <p:cNvPr id="7180" name="Line 12"/>
          <p:cNvSpPr>
            <a:spLocks noChangeShapeType="1"/>
          </p:cNvSpPr>
          <p:nvPr/>
        </p:nvSpPr>
        <p:spPr bwMode="auto">
          <a:xfrm flipV="1">
            <a:off x="4800600" y="2667000"/>
            <a:ext cx="838200" cy="381000"/>
          </a:xfrm>
          <a:prstGeom prst="line">
            <a:avLst/>
          </a:prstGeom>
          <a:noFill/>
          <a:ln w="31750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noFill/>
              </a14:hiddenFill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4860925" y="2193925"/>
            <a:ext cx="32924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7182" name="Oval 14"/>
          <p:cNvSpPr>
            <a:spLocks noChangeArrowheads="1"/>
          </p:cNvSpPr>
          <p:nvPr/>
        </p:nvSpPr>
        <p:spPr bwMode="auto">
          <a:xfrm>
            <a:off x="3352800" y="4191000"/>
            <a:ext cx="1371600" cy="1371600"/>
          </a:xfrm>
          <a:prstGeom prst="ellips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7183" name="Line 15"/>
          <p:cNvSpPr>
            <a:spLocks noChangeShapeType="1"/>
          </p:cNvSpPr>
          <p:nvPr/>
        </p:nvSpPr>
        <p:spPr bwMode="auto">
          <a:xfrm flipV="1">
            <a:off x="4419600" y="3733800"/>
            <a:ext cx="1219200" cy="533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noFill/>
              </a14:hiddenFill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7184" name="Line 16"/>
          <p:cNvSpPr>
            <a:spLocks noChangeShapeType="1"/>
          </p:cNvSpPr>
          <p:nvPr/>
        </p:nvSpPr>
        <p:spPr bwMode="auto">
          <a:xfrm flipV="1">
            <a:off x="3810000" y="3657600"/>
            <a:ext cx="1828800" cy="152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noFill/>
              </a14:hiddenFill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7185" name="Oval 17"/>
          <p:cNvSpPr>
            <a:spLocks noChangeArrowheads="1"/>
          </p:cNvSpPr>
          <p:nvPr/>
        </p:nvSpPr>
        <p:spPr bwMode="auto">
          <a:xfrm>
            <a:off x="1219200" y="2819400"/>
            <a:ext cx="838200" cy="838200"/>
          </a:xfrm>
          <a:prstGeom prst="ellips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7186" name="Oval 18"/>
          <p:cNvSpPr>
            <a:spLocks noChangeArrowheads="1"/>
          </p:cNvSpPr>
          <p:nvPr/>
        </p:nvSpPr>
        <p:spPr bwMode="auto">
          <a:xfrm>
            <a:off x="2057400" y="3124200"/>
            <a:ext cx="838200" cy="838200"/>
          </a:xfrm>
          <a:prstGeom prst="ellips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7187" name="Oval 19"/>
          <p:cNvSpPr>
            <a:spLocks noChangeArrowheads="1"/>
          </p:cNvSpPr>
          <p:nvPr/>
        </p:nvSpPr>
        <p:spPr bwMode="auto">
          <a:xfrm>
            <a:off x="3048000" y="3581400"/>
            <a:ext cx="838200" cy="838200"/>
          </a:xfrm>
          <a:prstGeom prst="ellips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7188" name="Line 20"/>
          <p:cNvSpPr>
            <a:spLocks noChangeShapeType="1"/>
          </p:cNvSpPr>
          <p:nvPr/>
        </p:nvSpPr>
        <p:spPr bwMode="auto">
          <a:xfrm>
            <a:off x="2895600" y="3429000"/>
            <a:ext cx="2743200" cy="152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noFill/>
              </a14:hiddenFill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7189" name="Line 21"/>
          <p:cNvSpPr>
            <a:spLocks noChangeShapeType="1"/>
          </p:cNvSpPr>
          <p:nvPr/>
        </p:nvSpPr>
        <p:spPr bwMode="auto">
          <a:xfrm>
            <a:off x="1981200" y="2971800"/>
            <a:ext cx="3657600" cy="533400"/>
          </a:xfrm>
          <a:prstGeom prst="line">
            <a:avLst/>
          </a:prstGeom>
          <a:noFill/>
          <a:ln w="31750">
            <a:solidFill>
              <a:srgbClr val="0000FF"/>
            </a:solidFill>
            <a:round/>
            <a:headEnd/>
            <a:tailEnd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noFill/>
              </a14:hiddenFill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7192" name="Text Box 24"/>
          <p:cNvSpPr txBox="1">
            <a:spLocks noChangeArrowheads="1"/>
          </p:cNvSpPr>
          <p:nvPr/>
        </p:nvSpPr>
        <p:spPr bwMode="auto">
          <a:xfrm>
            <a:off x="5638800" y="3352800"/>
            <a:ext cx="29718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1527FF"/>
                </a:solidFill>
              </a:rPr>
              <a:t>Island Resilience Networks</a:t>
            </a:r>
            <a:endParaRPr lang="en-US" sz="2000" b="1">
              <a:solidFill>
                <a:srgbClr val="FF3235"/>
              </a:solidFill>
            </a:endParaRPr>
          </a:p>
        </p:txBody>
      </p:sp>
      <p:sp>
        <p:nvSpPr>
          <p:cNvPr id="7193" name="Line 25"/>
          <p:cNvSpPr>
            <a:spLocks noChangeShapeType="1"/>
          </p:cNvSpPr>
          <p:nvPr/>
        </p:nvSpPr>
        <p:spPr bwMode="auto">
          <a:xfrm flipV="1">
            <a:off x="4114800" y="4572000"/>
            <a:ext cx="1600200" cy="228600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noFill/>
              </a14:hiddenFill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7195" name="Line 27"/>
          <p:cNvSpPr>
            <a:spLocks noChangeShapeType="1"/>
          </p:cNvSpPr>
          <p:nvPr/>
        </p:nvSpPr>
        <p:spPr bwMode="auto">
          <a:xfrm flipV="1">
            <a:off x="3810000" y="4495800"/>
            <a:ext cx="1905000" cy="152400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noFill/>
              </a14:hiddenFill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7196" name="Line 28"/>
          <p:cNvSpPr>
            <a:spLocks noChangeShapeType="1"/>
          </p:cNvSpPr>
          <p:nvPr/>
        </p:nvSpPr>
        <p:spPr bwMode="auto">
          <a:xfrm flipV="1">
            <a:off x="3657600" y="4648200"/>
            <a:ext cx="2057400" cy="304800"/>
          </a:xfrm>
          <a:prstGeom prst="line">
            <a:avLst/>
          </a:prstGeom>
          <a:noFill/>
          <a:ln w="31750">
            <a:solidFill>
              <a:srgbClr val="FF9900"/>
            </a:solidFill>
            <a:round/>
            <a:headEnd/>
            <a:tailEnd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noFill/>
              </a14:hiddenFill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7200" name="Text Box 32"/>
          <p:cNvSpPr txBox="1">
            <a:spLocks noChangeArrowheads="1"/>
          </p:cNvSpPr>
          <p:nvPr/>
        </p:nvSpPr>
        <p:spPr bwMode="auto">
          <a:xfrm>
            <a:off x="5715000" y="4419600"/>
            <a:ext cx="3048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>
              <a:ea typeface="ＭＳ Ｐゴシック" charset="0"/>
              <a:cs typeface="+mn-cs"/>
            </a:endParaRPr>
          </a:p>
        </p:txBody>
      </p:sp>
      <p:sp>
        <p:nvSpPr>
          <p:cNvPr id="7203" name="Text Box 35"/>
          <p:cNvSpPr txBox="1">
            <a:spLocks noChangeArrowheads="1"/>
          </p:cNvSpPr>
          <p:nvPr/>
        </p:nvSpPr>
        <p:spPr bwMode="auto">
          <a:xfrm>
            <a:off x="5715000" y="4343400"/>
            <a:ext cx="3200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prstTxWarp prst="textNoShape">
              <a:avLst/>
            </a:prstTxWarp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8F21"/>
                </a:solidFill>
              </a:rPr>
              <a:t>Community Resilience Networks</a:t>
            </a:r>
            <a:endParaRPr lang="en-US" sz="2000" b="1">
              <a:solidFill>
                <a:srgbClr val="1527FF"/>
              </a:solidFill>
            </a:endParaRPr>
          </a:p>
        </p:txBody>
      </p:sp>
      <p:pic>
        <p:nvPicPr>
          <p:cNvPr id="7204" name="Picture 36" descr="silhouette of people#51AA4A.jpg                                000BC7EFMacintosh HD                   C3617FD5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086600" y="5334000"/>
            <a:ext cx="1066800" cy="766763"/>
          </a:xfrm>
          <a:prstGeom prst="rect">
            <a:avLst/>
          </a:prstGeom>
          <a:solidFill>
            <a:srgbClr val="F9F0E5"/>
          </a:solidFill>
          <a:ln w="254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7206" name="Text Box 38"/>
          <p:cNvSpPr txBox="1">
            <a:spLocks noChangeArrowheads="1"/>
          </p:cNvSpPr>
          <p:nvPr/>
        </p:nvSpPr>
        <p:spPr bwMode="auto">
          <a:xfrm>
            <a:off x="6858000" y="6096000"/>
            <a:ext cx="2286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solidFill>
                  <a:schemeClr val="accent1"/>
                </a:solidFill>
              </a14:hiddenFill>
            </a:ext>
            <a:ext uri="{91240B29-F687-4f45-9708-019B960494DF}">
              <a14:hiddenLine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p="http://schemas.openxmlformats.org/presentationml/2006/main" xmlns:a="http://schemas.openxmlformats.org/drawingml/2006/main" xmlns:a14="http://schemas.microsoft.com/office/drawing/2010/main" xmlns:mv="urn:schemas-microsoft-com:mac:vml" xmlns:mc="http://schemas.openxmlformats.org/markup-compatibility/2006" xmlns:r="http://schemas.openxmlformats.org/officeDocument/2006/relationships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en-US" sz="1600">
                <a:ea typeface="ＭＳ Ｐゴシック" charset="0"/>
                <a:cs typeface="+mn-cs"/>
              </a:rPr>
              <a:t>coconut wireless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3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7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1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71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71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 nodeType="clickPar">
                      <p:stCondLst>
                        <p:cond delay="indefinite"/>
                      </p:stCondLst>
                      <p:childTnLst>
                        <p:par>
                          <p:cTn id="6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71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 nodeType="clickPar">
                      <p:stCondLst>
                        <p:cond delay="indefinite"/>
                      </p:stCondLst>
                      <p:childTnLst>
                        <p:par>
                          <p:cTn id="6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 nodeType="clickPar">
                      <p:stCondLst>
                        <p:cond delay="indefinite"/>
                      </p:stCondLst>
                      <p:childTnLst>
                        <p:par>
                          <p:cTn id="7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 nodeType="clickPar">
                      <p:stCondLst>
                        <p:cond delay="indefinite"/>
                      </p:stCondLst>
                      <p:childTnLst>
                        <p:par>
                          <p:cTn id="8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2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71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 nodeType="clickPar">
                      <p:stCondLst>
                        <p:cond delay="indefinite"/>
                      </p:stCondLst>
                      <p:childTnLst>
                        <p:par>
                          <p:cTn id="9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 nodeType="clickPar">
                      <p:stCondLst>
                        <p:cond delay="indefinite"/>
                      </p:stCondLst>
                      <p:childTnLst>
                        <p:par>
                          <p:cTn id="9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 nodeType="clickPar">
                      <p:stCondLst>
                        <p:cond delay="indefinite"/>
                      </p:stCondLst>
                      <p:childTnLst>
                        <p:par>
                          <p:cTn id="10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 nodeType="clickPar">
                      <p:stCondLst>
                        <p:cond delay="indefinite"/>
                      </p:stCondLst>
                      <p:childTnLst>
                        <p:par>
                          <p:cTn id="10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3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(6*min(max(#ppt_w*#ppt_h,.3),1)-7.4)/-.7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7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(6*min(max(#ppt_w*#ppt_h,.3),1)-7.4)/-.7*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 nodeType="clickPar">
                      <p:stCondLst>
                        <p:cond delay="indefinite"/>
                      </p:stCondLst>
                      <p:childTnLst>
                        <p:par>
                          <p:cTn id="1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7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 nodeType="clickPar">
                      <p:stCondLst>
                        <p:cond delay="indefinite"/>
                      </p:stCondLst>
                      <p:childTnLst>
                        <p:par>
                          <p:cTn id="1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1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72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4" grpId="0" build="p" autoUpdateAnimBg="0"/>
      <p:bldP spid="7178" grpId="0" autoUpdateAnimBg="0"/>
      <p:bldP spid="7179" grpId="0" animBg="1"/>
      <p:bldP spid="7182" grpId="0" animBg="1"/>
      <p:bldP spid="7185" grpId="0" animBg="1"/>
      <p:bldP spid="7186" grpId="0" animBg="1"/>
      <p:bldP spid="7187" grpId="0" animBg="1"/>
      <p:bldP spid="7192" grpId="0" autoUpdateAnimBg="0"/>
      <p:bldP spid="7203" grpId="0" autoUpdateAnimBg="0"/>
      <p:bldP spid="7206" grpId="0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613" y="-48174"/>
            <a:ext cx="8692459" cy="69061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22778"/>
            <a:ext cx="9144000" cy="698077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239713" y="1218043"/>
            <a:ext cx="865028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prstTxWarp prst="textNoShape">
              <a:avLst/>
            </a:prstTxWarp>
          </a:bodyPr>
          <a:lstStyle/>
          <a:p>
            <a:r>
              <a:rPr lang="en-US" sz="2400" dirty="0">
                <a:solidFill>
                  <a:schemeClr val="tx2"/>
                </a:solidFill>
                <a:latin typeface="Times" charset="0"/>
              </a:rPr>
              <a:t>New York Hospital Queens</a:t>
            </a:r>
            <a:br>
              <a:rPr lang="en-US" sz="2400" dirty="0">
                <a:solidFill>
                  <a:schemeClr val="tx2"/>
                </a:solidFill>
                <a:latin typeface="Times" charset="0"/>
              </a:rPr>
            </a:br>
            <a:r>
              <a:rPr lang="en-US" sz="2400" dirty="0">
                <a:solidFill>
                  <a:schemeClr val="tx2"/>
                </a:solidFill>
                <a:latin typeface="Times" charset="0"/>
              </a:rPr>
              <a:t>Medical and Public Health Information Sharing Environment</a:t>
            </a:r>
          </a:p>
          <a:p>
            <a:r>
              <a:rPr lang="en-US" sz="2400" dirty="0">
                <a:solidFill>
                  <a:schemeClr val="tx2"/>
                </a:solidFill>
                <a:latin typeface="Times" charset="0"/>
              </a:rPr>
              <a:t> </a:t>
            </a:r>
            <a:br>
              <a:rPr lang="en-US" sz="2400" dirty="0">
                <a:solidFill>
                  <a:schemeClr val="tx2"/>
                </a:solidFill>
                <a:latin typeface="Times" charset="0"/>
              </a:rPr>
            </a:br>
            <a:r>
              <a:rPr lang="en-US" sz="2400" dirty="0">
                <a:solidFill>
                  <a:schemeClr val="tx2"/>
                </a:solidFill>
                <a:latin typeface="Times" charset="0"/>
              </a:rPr>
              <a:t>							NYHQ MPHISE</a:t>
            </a:r>
            <a:endParaRPr lang="en-US" dirty="0">
              <a:latin typeface="Calibri" charset="0"/>
            </a:endParaRP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533400" y="5638800"/>
            <a:ext cx="81534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prstTxWarp prst="textNoShape">
              <a:avLst/>
            </a:prstTxWarp>
          </a:bodyPr>
          <a:lstStyle/>
          <a:p>
            <a:pPr algn="ctr"/>
            <a:endParaRPr lang="en-US" b="0" dirty="0">
              <a:latin typeface="Calibri" charset="0"/>
            </a:endParaRPr>
          </a:p>
        </p:txBody>
      </p:sp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67000" y="3193078"/>
            <a:ext cx="3886200" cy="3460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4F81BD"/>
                </a:solidFill>
              </a:rPr>
              <a:t>“The Revolution will not be televised.”</a:t>
            </a:r>
            <a:endParaRPr lang="en-US" dirty="0">
              <a:solidFill>
                <a:srgbClr val="4F81B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329362" cy="7947569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0" y="0"/>
          <a:ext cx="9144000" cy="6858001"/>
        </p:xfrm>
        <a:graphic>
          <a:graphicData uri="http://schemas.openxmlformats.org/drawingml/2006/table">
            <a:tbl>
              <a:tblPr/>
              <a:tblGrid>
                <a:gridCol w="3048000"/>
                <a:gridCol w="3048000"/>
                <a:gridCol w="1524000"/>
                <a:gridCol w="1524000"/>
              </a:tblGrid>
              <a:tr h="21336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alibri" pitchFamily="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33813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Economic Fabric Index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Environmental Fabric Index</a:t>
                      </a:r>
                      <a:endParaRPr kumimoji="0" lang="en-US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1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Social Fabric Index</a:t>
                      </a: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</a:tr>
              <a:tr h="4386263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Composite HSI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6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= unweighted mean of EconFI,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EnvFI,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alibri" pitchFamily="1" charset="0"/>
                        </a:rPr>
                        <a:t>&amp; SocFI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1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1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alibri" pitchFamily="1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092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02400" y="0"/>
            <a:ext cx="19558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3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429000" y="0"/>
            <a:ext cx="192246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4" name="Picture 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33400" y="0"/>
            <a:ext cx="194786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95" name="Picture 5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362200" y="2547938"/>
            <a:ext cx="4376738" cy="4310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855840"/>
            <a:ext cx="8229600" cy="1143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n-US" sz="4800" dirty="0" smtClean="0"/>
              <a:t>U.S. </a:t>
            </a:r>
            <a:r>
              <a:rPr lang="en-US" sz="4800" dirty="0"/>
              <a:t>Resilience System</a:t>
            </a:r>
            <a:br>
              <a:rPr lang="en-US" sz="4800" dirty="0"/>
            </a:br>
            <a:r>
              <a:rPr lang="en-US" sz="4800" dirty="0"/>
              <a:t>Components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144131"/>
            <a:ext cx="7772400" cy="4114800"/>
          </a:xfrm>
        </p:spPr>
        <p:txBody>
          <a:bodyPr>
            <a:normAutofit/>
          </a:bodyPr>
          <a:lstStyle/>
          <a:p>
            <a:pPr eaLnBrk="1" hangingPunct="1">
              <a:lnSpc>
                <a:spcPct val="140000"/>
              </a:lnSpc>
            </a:pPr>
            <a:r>
              <a:rPr lang="en-US" dirty="0" smtClean="0"/>
              <a:t>MPHISE </a:t>
            </a:r>
            <a:r>
              <a:rPr lang="en-US" sz="2000" dirty="0" smtClean="0"/>
              <a:t>(Medical and Public Health Sharing Environments)</a:t>
            </a:r>
            <a:endParaRPr lang="en-US" dirty="0" smtClean="0"/>
          </a:p>
          <a:p>
            <a:pPr>
              <a:lnSpc>
                <a:spcPct val="140000"/>
              </a:lnSpc>
            </a:pPr>
            <a:r>
              <a:rPr lang="en-US" dirty="0" smtClean="0"/>
              <a:t>FAC Teams</a:t>
            </a:r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Resilience </a:t>
            </a:r>
            <a:r>
              <a:rPr lang="en-US" dirty="0"/>
              <a:t>Networks </a:t>
            </a:r>
            <a:endParaRPr lang="en-US" dirty="0" smtClean="0"/>
          </a:p>
          <a:p>
            <a:pPr eaLnBrk="1" hangingPunct="1">
              <a:lnSpc>
                <a:spcPct val="140000"/>
              </a:lnSpc>
            </a:pPr>
            <a:r>
              <a:rPr lang="en-US" dirty="0" smtClean="0"/>
              <a:t>ALADIN </a:t>
            </a:r>
            <a:r>
              <a:rPr lang="en-US" sz="2000" dirty="0"/>
              <a:t>(Adaptive Logistics &amp; Distribution Intelligent Network)</a:t>
            </a:r>
            <a:endParaRPr lang="en-US" dirty="0"/>
          </a:p>
          <a:p>
            <a:pPr eaLnBrk="1" hangingPunct="1">
              <a:lnSpc>
                <a:spcPct val="140000"/>
              </a:lnSpc>
            </a:pPr>
            <a:r>
              <a:rPr lang="en-US" dirty="0"/>
              <a:t>Trust </a:t>
            </a:r>
            <a:r>
              <a:rPr lang="en-US" dirty="0" smtClean="0"/>
              <a:t>Networks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lnSpc>
                <a:spcPct val="140000"/>
              </a:lnSpc>
            </a:pPr>
            <a:r>
              <a:rPr lang="en-US" dirty="0"/>
              <a:t>Resilience Networks</a:t>
            </a:r>
            <a:br>
              <a:rPr lang="en-US" dirty="0"/>
            </a:br>
            <a:r>
              <a:rPr lang="en-US" sz="2000" dirty="0"/>
              <a:t>as a Platform for 5th Generation</a:t>
            </a:r>
            <a:r>
              <a:rPr lang="en-US" sz="2000" dirty="0" smtClean="0"/>
              <a:t> Management and Governance</a:t>
            </a:r>
            <a:endParaRPr lang="en-US" dirty="0"/>
          </a:p>
        </p:txBody>
      </p:sp>
      <p:sp>
        <p:nvSpPr>
          <p:cNvPr id="337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2209800"/>
            <a:ext cx="7772400" cy="4114800"/>
          </a:xfrm>
        </p:spPr>
        <p:txBody>
          <a:bodyPr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sz="2800" dirty="0"/>
              <a:t>Anticipatory Science Base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Severity-Indexed, Trigger Point-based Prospective, Best Practices</a:t>
            </a:r>
            <a:endParaRPr lang="en-US" sz="2400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Situational Awareness</a:t>
            </a:r>
          </a:p>
          <a:p>
            <a:pPr lvl="1">
              <a:lnSpc>
                <a:spcPct val="90000"/>
              </a:lnSpc>
            </a:pPr>
            <a:r>
              <a:rPr lang="en-US" sz="2400" dirty="0" smtClean="0"/>
              <a:t>Common Operating Picture</a:t>
            </a:r>
            <a:endParaRPr lang="en-US" sz="2400" dirty="0" smtClean="0"/>
          </a:p>
          <a:p>
            <a:pPr lvl="1">
              <a:lnSpc>
                <a:spcPct val="90000"/>
              </a:lnSpc>
            </a:pPr>
            <a:r>
              <a:rPr lang="en-US" sz="2400" dirty="0" smtClean="0"/>
              <a:t>User Defined Operating Picture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/>
              <a:t>Intelligent Social Networks	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Coordinating Self-triggering Smart Swarms</a:t>
            </a:r>
          </a:p>
          <a:p>
            <a:pPr eaLnBrk="1" hangingPunct="1">
              <a:lnSpc>
                <a:spcPct val="90000"/>
              </a:lnSpc>
            </a:pPr>
            <a:r>
              <a:rPr lang="en-US" sz="2800" dirty="0" smtClean="0"/>
              <a:t>Mission-</a:t>
            </a:r>
            <a:r>
              <a:rPr lang="en-US" sz="2800" dirty="0"/>
              <a:t>Critical Gaps Focus</a:t>
            </a:r>
          </a:p>
          <a:p>
            <a:pPr lvl="1" eaLnBrk="1" hangingPunct="1">
              <a:lnSpc>
                <a:spcPct val="90000"/>
              </a:lnSpc>
            </a:pPr>
            <a:r>
              <a:rPr lang="en-US" sz="2400" dirty="0"/>
              <a:t>Task Server Management</a:t>
            </a:r>
            <a:r>
              <a:rPr lang="en-US" sz="2400" dirty="0" smtClean="0"/>
              <a:t> for </a:t>
            </a:r>
            <a:r>
              <a:rPr lang="en-US" sz="2400" dirty="0"/>
              <a:t>Smart Swarms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4F81BD"/>
                </a:solidFill>
              </a:rPr>
              <a:t>Horizontalism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6537" y="1417638"/>
            <a:ext cx="8686800" cy="4525963"/>
          </a:xfrm>
        </p:spPr>
        <p:txBody>
          <a:bodyPr>
            <a:normAutofit fontScale="92500" lnSpcReduction="20000"/>
          </a:bodyPr>
          <a:lstStyle/>
          <a:p>
            <a:pPr>
              <a:spcAft>
                <a:spcPts val="1800"/>
              </a:spcAft>
            </a:pPr>
            <a:r>
              <a:rPr lang="en-US" dirty="0" smtClean="0"/>
              <a:t>Leaderless 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Participatory Democracy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In Opposition to Inequitable Control of Resources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Agile, Focused, Converging</a:t>
            </a:r>
          </a:p>
          <a:p>
            <a:pPr>
              <a:spcAft>
                <a:spcPts val="1800"/>
              </a:spcAft>
            </a:pPr>
            <a:r>
              <a:rPr lang="en-US" dirty="0" smtClean="0"/>
              <a:t>Fifth Generation Management &amp; Governance</a:t>
            </a:r>
            <a:r>
              <a:rPr lang="en-US" dirty="0" smtClean="0"/>
              <a:t>?</a:t>
            </a:r>
          </a:p>
          <a:p>
            <a:pPr lvl="1">
              <a:spcAft>
                <a:spcPts val="1800"/>
              </a:spcAft>
            </a:pPr>
            <a:r>
              <a:rPr lang="en-US" dirty="0" err="1" smtClean="0"/>
              <a:t>Horizontalism</a:t>
            </a:r>
            <a:r>
              <a:rPr lang="en-US" dirty="0" smtClean="0"/>
              <a:t> must be reintegrated with </a:t>
            </a:r>
            <a:r>
              <a:rPr lang="en-US" dirty="0" smtClean="0"/>
              <a:t>hierarchical management and governance or it will elevate the levels of social crisis</a:t>
            </a:r>
            <a:endParaRPr lang="en-US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dirty="0" smtClean="0">
                <a:solidFill>
                  <a:srgbClr val="4F81BD"/>
                </a:solidFill>
              </a:rPr>
              <a:t>Integrative Power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 smtClean="0"/>
              <a:t>Socially Networked</a:t>
            </a:r>
            <a:endParaRPr lang="en-US" dirty="0" smtClean="0"/>
          </a:p>
          <a:p>
            <a:r>
              <a:rPr lang="en-US" dirty="0" smtClean="0"/>
              <a:t>Rebalancing Vertical and Horizontal Power</a:t>
            </a:r>
          </a:p>
          <a:p>
            <a:r>
              <a:rPr lang="en-US" dirty="0" smtClean="0"/>
              <a:t>Non</a:t>
            </a:r>
            <a:r>
              <a:rPr lang="en-US" dirty="0" smtClean="0"/>
              <a:t>-violent Collaboration</a:t>
            </a:r>
          </a:p>
          <a:p>
            <a:r>
              <a:rPr lang="en-US" dirty="0" smtClean="0"/>
              <a:t>Speaking Truth to Power</a:t>
            </a:r>
          </a:p>
          <a:p>
            <a:r>
              <a:rPr lang="en-US" dirty="0" smtClean="0"/>
              <a:t>Focused on Solving Strategic Challenges</a:t>
            </a:r>
          </a:p>
          <a:p>
            <a:r>
              <a:rPr lang="en-US" dirty="0" smtClean="0"/>
              <a:t>Radical Inclusion</a:t>
            </a:r>
          </a:p>
          <a:p>
            <a:r>
              <a:rPr lang="en-US" dirty="0" smtClean="0"/>
              <a:t>Solutions for the Good of All</a:t>
            </a:r>
            <a:endParaRPr lang="en-US" dirty="0" smtClean="0"/>
          </a:p>
          <a:p>
            <a:r>
              <a:rPr lang="en-US" dirty="0" smtClean="0"/>
              <a:t>Everyone </a:t>
            </a:r>
            <a:r>
              <a:rPr lang="en-US" dirty="0" smtClean="0"/>
              <a:t>involved in creating the solution set</a:t>
            </a:r>
          </a:p>
          <a:p>
            <a:r>
              <a:rPr lang="en-US" dirty="0" smtClean="0"/>
              <a:t>Focused on creating sustainable capacity</a:t>
            </a:r>
          </a:p>
          <a:p>
            <a:r>
              <a:rPr lang="en-US" dirty="0" smtClean="0"/>
              <a:t>Success measured in the health and human security of citizens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U.S. Resilience Summit </a:t>
            </a:r>
            <a:r>
              <a:rPr lang="en-US" dirty="0" smtClean="0"/>
              <a:t>2012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5480"/>
            <a:ext cx="8887653" cy="4389120"/>
          </a:xfrm>
        </p:spPr>
        <p:txBody>
          <a:bodyPr>
            <a:noAutofit/>
          </a:bodyPr>
          <a:lstStyle/>
          <a:p>
            <a:r>
              <a:rPr lang="en-US" sz="2400" dirty="0" smtClean="0"/>
              <a:t>Series</a:t>
            </a:r>
            <a:r>
              <a:rPr lang="en-US" sz="2400" dirty="0" smtClean="0"/>
              <a:t>: “Social Media and Governance in Times of Transition”</a:t>
            </a:r>
          </a:p>
          <a:p>
            <a:r>
              <a:rPr lang="en-US" sz="2400" dirty="0" smtClean="0"/>
              <a:t>Symposium </a:t>
            </a:r>
            <a:r>
              <a:rPr lang="en-US" sz="2400" dirty="0" smtClean="0"/>
              <a:t>at the National Defense University in</a:t>
            </a:r>
            <a:r>
              <a:rPr lang="en-US" sz="2400" dirty="0" smtClean="0"/>
              <a:t> Spring 2012</a:t>
            </a:r>
          </a:p>
          <a:p>
            <a:r>
              <a:rPr lang="en-US" sz="2400" dirty="0" smtClean="0"/>
              <a:t>Planning Session at NAPA in Summer 2012</a:t>
            </a:r>
            <a:endParaRPr lang="en-US" sz="2400" dirty="0" smtClean="0"/>
          </a:p>
          <a:p>
            <a:r>
              <a:rPr lang="en-US" sz="2400" dirty="0" err="1" smtClean="0"/>
              <a:t>Collaboratories</a:t>
            </a:r>
            <a:r>
              <a:rPr lang="en-US" sz="2400" dirty="0" smtClean="0"/>
              <a:t> </a:t>
            </a:r>
            <a:r>
              <a:rPr lang="en-US" sz="2400" dirty="0" smtClean="0"/>
              <a:t>started</a:t>
            </a:r>
            <a:r>
              <a:rPr lang="en-US" sz="2400" dirty="0" smtClean="0"/>
              <a:t> in </a:t>
            </a:r>
            <a:r>
              <a:rPr lang="en-US" sz="2400" dirty="0" smtClean="0"/>
              <a:t>the U.S. Resilience System </a:t>
            </a:r>
          </a:p>
          <a:p>
            <a:r>
              <a:rPr lang="en-US" sz="2400" dirty="0" smtClean="0"/>
              <a:t>Serious Game Simulation of energy costs exceeding thresholds where &gt;35% of the U.S. population are plunged into energy descent</a:t>
            </a:r>
          </a:p>
          <a:p>
            <a:pPr lvl="1"/>
            <a:r>
              <a:rPr lang="en-US" sz="2000" dirty="0" smtClean="0"/>
              <a:t>problems affording the commute to work</a:t>
            </a:r>
          </a:p>
          <a:p>
            <a:pPr lvl="1"/>
            <a:r>
              <a:rPr lang="en-US" sz="2000" dirty="0" smtClean="0"/>
              <a:t>problems affording heating their homes</a:t>
            </a:r>
          </a:p>
          <a:p>
            <a:r>
              <a:rPr lang="en-US" sz="2400" dirty="0" smtClean="0"/>
              <a:t>Want to Participate?:  </a:t>
            </a:r>
            <a:r>
              <a:rPr lang="en-US" sz="2400" dirty="0" err="1" smtClean="0"/>
              <a:t>Michael.D.McDonald@mac.com</a:t>
            </a:r>
            <a:endParaRPr lang="en-US" sz="2400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err="1" smtClean="0">
                <a:solidFill>
                  <a:srgbClr val="4F81BD"/>
                </a:solidFill>
              </a:rPr>
              <a:t>Memetics</a:t>
            </a:r>
            <a:r>
              <a:rPr lang="en-US" dirty="0" smtClean="0">
                <a:solidFill>
                  <a:srgbClr val="4F81BD"/>
                </a:solidFill>
              </a:rPr>
              <a:t> and Evolutionary Psychology</a:t>
            </a:r>
            <a:endParaRPr lang="en-US" dirty="0">
              <a:solidFill>
                <a:srgbClr val="4F81BD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50893"/>
            <a:ext cx="8686800" cy="4525963"/>
          </a:xfrm>
        </p:spPr>
        <p:txBody>
          <a:bodyPr/>
          <a:lstStyle/>
          <a:p>
            <a:r>
              <a:rPr lang="en-US" dirty="0" smtClean="0"/>
              <a:t>Memes: Self-replicating Fragments of Culture</a:t>
            </a:r>
          </a:p>
          <a:p>
            <a:pPr lvl="1"/>
            <a:r>
              <a:rPr lang="en-US" dirty="0" smtClean="0"/>
              <a:t>Informing behavior, social process, &amp; social structure</a:t>
            </a:r>
          </a:p>
          <a:p>
            <a:r>
              <a:rPr lang="en-US" dirty="0" smtClean="0"/>
              <a:t>VVH:  Victim-Villain-Hero Template</a:t>
            </a:r>
            <a:endParaRPr lang="en-US" dirty="0" smtClean="0"/>
          </a:p>
          <a:p>
            <a:r>
              <a:rPr lang="en-US" dirty="0" smtClean="0"/>
              <a:t>If It </a:t>
            </a:r>
            <a:r>
              <a:rPr lang="en-US" dirty="0" smtClean="0"/>
              <a:t>Bleeds, It Leads</a:t>
            </a:r>
          </a:p>
          <a:p>
            <a:r>
              <a:rPr lang="en-US" dirty="0" smtClean="0"/>
              <a:t>Genetically Tagged Memes</a:t>
            </a:r>
          </a:p>
          <a:p>
            <a:r>
              <a:rPr lang="en-US" dirty="0" err="1" smtClean="0"/>
              <a:t>Subculturally</a:t>
            </a:r>
            <a:r>
              <a:rPr lang="en-US" dirty="0" smtClean="0"/>
              <a:t> Tagged Memes </a:t>
            </a:r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42900" y="61913"/>
            <a:ext cx="8458200" cy="673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889" dirty="0" smtClean="0"/>
              <a:t>Levels of </a:t>
            </a:r>
            <a:r>
              <a:rPr lang="en-US" sz="4889" dirty="0" smtClean="0"/>
              <a:t>Severity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556" dirty="0" smtClean="0"/>
              <a:t>in Crisis Management</a:t>
            </a:r>
            <a:r>
              <a:rPr lang="en-US" sz="3556" dirty="0" smtClean="0"/>
              <a:t> </a:t>
            </a:r>
            <a:endParaRPr lang="en-US" sz="3556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58863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Level 1: </a:t>
            </a:r>
            <a:r>
              <a:rPr lang="en-US" i="1" dirty="0" smtClean="0"/>
              <a:t>Local Emergency, Small Scale</a:t>
            </a:r>
            <a:r>
              <a:rPr lang="en-US" dirty="0" smtClean="0"/>
              <a:t>, Manageable By Local Incident Command Systems</a:t>
            </a:r>
          </a:p>
          <a:p>
            <a:r>
              <a:rPr lang="en-US" dirty="0" smtClean="0"/>
              <a:t>Level 2: </a:t>
            </a:r>
            <a:r>
              <a:rPr lang="en-US" i="1" dirty="0" smtClean="0"/>
              <a:t>Larger Scale Disaster</a:t>
            </a:r>
            <a:r>
              <a:rPr lang="en-US" dirty="0" smtClean="0"/>
              <a:t>, Manageable By Supplementing Incident Command System</a:t>
            </a:r>
          </a:p>
          <a:p>
            <a:r>
              <a:rPr lang="en-US" dirty="0" smtClean="0"/>
              <a:t>Level 3: </a:t>
            </a:r>
            <a:r>
              <a:rPr lang="en-US" i="1" dirty="0" smtClean="0"/>
              <a:t>Large and Complex Disaster</a:t>
            </a:r>
            <a:r>
              <a:rPr lang="en-US" dirty="0" smtClean="0"/>
              <a:t>, Incident Command Fail – e.g., Hurricane Katrina</a:t>
            </a:r>
          </a:p>
          <a:p>
            <a:r>
              <a:rPr lang="en-US" dirty="0" smtClean="0"/>
              <a:t>Level 4: </a:t>
            </a:r>
            <a:r>
              <a:rPr lang="en-US" i="1" dirty="0" smtClean="0"/>
              <a:t>Large and Complex Crisis</a:t>
            </a:r>
            <a:r>
              <a:rPr lang="en-US" dirty="0" smtClean="0"/>
              <a:t>, Government Loses the Trust of the Public – e.g., Tohoku </a:t>
            </a:r>
            <a:r>
              <a:rPr lang="en-US" dirty="0" smtClean="0"/>
              <a:t>Region Japan, Haiti</a:t>
            </a:r>
          </a:p>
          <a:p>
            <a:r>
              <a:rPr lang="en-US" dirty="0" smtClean="0"/>
              <a:t>Level 5: </a:t>
            </a:r>
            <a:r>
              <a:rPr lang="en-US" i="1" dirty="0" smtClean="0"/>
              <a:t>Large-scale Catastrophe</a:t>
            </a:r>
            <a:r>
              <a:rPr lang="en-US" dirty="0" smtClean="0"/>
              <a:t>, Social Ecology Fails, Catastrophic Drop in Population – e.g., Detroit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4F81BD"/>
                </a:solidFill>
              </a:rPr>
              <a:t>Web 2.0 Social Media</a:t>
            </a:r>
            <a:br>
              <a:rPr lang="en-US" dirty="0" smtClean="0">
                <a:solidFill>
                  <a:srgbClr val="4F81BD"/>
                </a:solidFill>
              </a:rPr>
            </a:br>
            <a:r>
              <a:rPr lang="en-US" dirty="0" smtClean="0">
                <a:solidFill>
                  <a:srgbClr val="4F81BD"/>
                </a:solidFill>
              </a:rPr>
              <a:t>&amp; Flocking Behavior</a:t>
            </a:r>
            <a:endParaRPr lang="en-US" dirty="0">
              <a:solidFill>
                <a:srgbClr val="4F81BD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7638"/>
            <a:ext cx="9050458" cy="65827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4F81BD"/>
                </a:solidFill>
              </a:rPr>
              <a:t>The Internet and Direct Democracy</a:t>
            </a:r>
            <a:endParaRPr lang="en-US" dirty="0">
              <a:solidFill>
                <a:srgbClr val="4F81B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359" y="1417638"/>
            <a:ext cx="8208441" cy="5236924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4F81BD"/>
                </a:solidFill>
              </a:rPr>
              <a:t>Governance</a:t>
            </a:r>
            <a:r>
              <a:rPr lang="en-US" dirty="0" smtClean="0">
                <a:solidFill>
                  <a:srgbClr val="4F81BD"/>
                </a:solidFill>
              </a:rPr>
              <a:t/>
            </a:r>
            <a:br>
              <a:rPr lang="en-US" dirty="0" smtClean="0">
                <a:solidFill>
                  <a:srgbClr val="4F81BD"/>
                </a:solidFill>
              </a:rPr>
            </a:br>
            <a:r>
              <a:rPr lang="en-US" dirty="0" smtClean="0">
                <a:solidFill>
                  <a:srgbClr val="4F81BD"/>
                </a:solidFill>
              </a:rPr>
              <a:t>In</a:t>
            </a:r>
            <a:r>
              <a:rPr lang="en-US" dirty="0" smtClean="0">
                <a:solidFill>
                  <a:srgbClr val="4F81BD"/>
                </a:solidFill>
              </a:rPr>
              <a:t> </a:t>
            </a:r>
            <a:r>
              <a:rPr lang="en-US" dirty="0" smtClean="0">
                <a:solidFill>
                  <a:srgbClr val="4F81BD"/>
                </a:solidFill>
              </a:rPr>
              <a:t>Times of Transition?</a:t>
            </a:r>
            <a:endParaRPr lang="en-US" dirty="0">
              <a:solidFill>
                <a:srgbClr val="4F81BD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5750" y="1807648"/>
            <a:ext cx="6032500" cy="48387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6555" y="570541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Industrial Revolutions Emerge</a:t>
            </a:r>
            <a:br>
              <a:rPr lang="en-US" dirty="0" smtClean="0"/>
            </a:br>
            <a:r>
              <a:rPr lang="en-US" dirty="0" smtClean="0"/>
              <a:t>	</a:t>
            </a:r>
            <a:r>
              <a:rPr lang="en-US" sz="3556" dirty="0" smtClean="0"/>
              <a:t>when new communication modalities </a:t>
            </a:r>
            <a:br>
              <a:rPr lang="en-US" sz="3556" dirty="0" smtClean="0"/>
            </a:br>
            <a:r>
              <a:rPr lang="en-US" sz="3556" dirty="0" smtClean="0"/>
              <a:t>			meet new energy systems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68880"/>
            <a:ext cx="8358955" cy="4389120"/>
          </a:xfrm>
        </p:spPr>
        <p:txBody>
          <a:bodyPr>
            <a:normAutofit fontScale="92500" lnSpcReduction="20000"/>
          </a:bodyPr>
          <a:lstStyle/>
          <a:p>
            <a:r>
              <a:rPr lang="en-US" dirty="0" smtClean="0"/>
              <a:t>First Industrial Revolution </a:t>
            </a:r>
          </a:p>
          <a:p>
            <a:pPr lvl="1"/>
            <a:r>
              <a:rPr lang="en-US" dirty="0" smtClean="0"/>
              <a:t>The Printing Press</a:t>
            </a:r>
          </a:p>
          <a:p>
            <a:pPr lvl="1"/>
            <a:r>
              <a:rPr lang="en-US" dirty="0" smtClean="0"/>
              <a:t>Coal and Steam Engines </a:t>
            </a:r>
          </a:p>
          <a:p>
            <a:r>
              <a:rPr lang="en-US" dirty="0" smtClean="0"/>
              <a:t>Second Industrial Revolution</a:t>
            </a:r>
          </a:p>
          <a:p>
            <a:pPr lvl="1"/>
            <a:r>
              <a:rPr lang="en-US" dirty="0" smtClean="0"/>
              <a:t>Television and Radio </a:t>
            </a:r>
          </a:p>
          <a:p>
            <a:pPr lvl="1"/>
            <a:r>
              <a:rPr lang="en-US" dirty="0" smtClean="0"/>
              <a:t>Oil, Internal Combustion Engine, and Nuclear</a:t>
            </a:r>
          </a:p>
          <a:p>
            <a:r>
              <a:rPr lang="en-US" dirty="0" smtClean="0"/>
              <a:t>Third Industrial Revolution  -- Distributed Smart Grids</a:t>
            </a:r>
          </a:p>
          <a:p>
            <a:pPr lvl="1"/>
            <a:r>
              <a:rPr lang="en-US" dirty="0" smtClean="0"/>
              <a:t>World Wide </a:t>
            </a:r>
            <a:r>
              <a:rPr lang="en-US" dirty="0" smtClean="0"/>
              <a:t>Web 3.0</a:t>
            </a:r>
          </a:p>
          <a:p>
            <a:pPr lvl="1"/>
            <a:r>
              <a:rPr lang="en-US" dirty="0" smtClean="0"/>
              <a:t>Renewable Energy: Solar, Wind, Geothermal …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8429" y="431549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Knowledge</a:t>
            </a:r>
            <a:r>
              <a:rPr lang="en-US" dirty="0" smtClean="0"/>
              <a:t> is Key During </a:t>
            </a:r>
            <a:r>
              <a:rPr lang="en-US" dirty="0" smtClean="0"/>
              <a:t>the</a:t>
            </a:r>
            <a:br>
              <a:rPr lang="en-US" dirty="0" smtClean="0"/>
            </a:br>
            <a:r>
              <a:rPr lang="en-US" dirty="0" smtClean="0"/>
              <a:t>	Third Industrial Revolution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69288"/>
            <a:ext cx="8907664" cy="4389120"/>
          </a:xfrm>
        </p:spPr>
        <p:txBody>
          <a:bodyPr>
            <a:normAutofit fontScale="92500" lnSpcReduction="10000"/>
          </a:bodyPr>
          <a:lstStyle/>
          <a:p>
            <a:pPr lvl="1"/>
            <a:r>
              <a:rPr lang="en-US" dirty="0" smtClean="0"/>
              <a:t>Simultaneous Web Linkage of Millions of </a:t>
            </a:r>
          </a:p>
          <a:p>
            <a:pPr lvl="2"/>
            <a:r>
              <a:rPr lang="en-US" dirty="0" smtClean="0"/>
              <a:t>Computers</a:t>
            </a:r>
          </a:p>
          <a:p>
            <a:pPr lvl="2"/>
            <a:r>
              <a:rPr lang="en-US" dirty="0" smtClean="0"/>
              <a:t>Phones  / Mobile </a:t>
            </a:r>
            <a:r>
              <a:rPr lang="en-US" dirty="0" err="1" smtClean="0"/>
              <a:t>Telecognitors</a:t>
            </a:r>
            <a:endParaRPr lang="en-US" dirty="0" smtClean="0"/>
          </a:p>
          <a:p>
            <a:pPr lvl="2"/>
            <a:r>
              <a:rPr lang="en-US" dirty="0" smtClean="0"/>
              <a:t>Sensors</a:t>
            </a:r>
          </a:p>
          <a:p>
            <a:pPr lvl="1"/>
            <a:r>
              <a:rPr lang="en-US" dirty="0" smtClean="0"/>
              <a:t>Real time Sense-making within a Societal Supercomputer</a:t>
            </a:r>
          </a:p>
          <a:p>
            <a:pPr lvl="1"/>
            <a:r>
              <a:rPr lang="en-US" dirty="0" smtClean="0"/>
              <a:t>Massively Parallel Human/Machine Parallel Processing System with Millions of Nodes Within Cloud Computing</a:t>
            </a:r>
          </a:p>
          <a:p>
            <a:pPr lvl="1"/>
            <a:r>
              <a:rPr lang="en-US" dirty="0" smtClean="0"/>
              <a:t>Emergence of a New Type of Collective Intelligence</a:t>
            </a:r>
          </a:p>
          <a:p>
            <a:pPr lvl="2"/>
            <a:r>
              <a:rPr lang="en-US" dirty="0" smtClean="0"/>
              <a:t>Herein lies the true power of the 21</a:t>
            </a:r>
            <a:r>
              <a:rPr lang="en-US" baseline="30000" dirty="0" smtClean="0"/>
              <a:t>st</a:t>
            </a:r>
            <a:r>
              <a:rPr lang="en-US" dirty="0" smtClean="0"/>
              <a:t> Century Knowledge </a:t>
            </a:r>
            <a:r>
              <a:rPr lang="en-US" dirty="0" smtClean="0"/>
              <a:t>Manager</a:t>
            </a:r>
          </a:p>
          <a:p>
            <a:pPr lvl="1"/>
            <a:r>
              <a:rPr lang="en-US" dirty="0" smtClean="0"/>
              <a:t>Shift from Building Networks to Growing Societal Mind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3448</TotalTime>
  <Words>859</Words>
  <Application>Microsoft Macintosh PowerPoint</Application>
  <PresentationFormat>On-screen Show (4:3)</PresentationFormat>
  <Paragraphs>141</Paragraphs>
  <Slides>26</Slides>
  <Notes>2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 Crisis Management 3.0 Questions to Speakers </vt:lpstr>
      <vt:lpstr>Slide 2</vt:lpstr>
      <vt:lpstr>Slide 3</vt:lpstr>
      <vt:lpstr>Levels of Severity in Crisis Management </vt:lpstr>
      <vt:lpstr>Web 2.0 Social Media &amp; Flocking Behavior</vt:lpstr>
      <vt:lpstr>The Internet and Direct Democracy</vt:lpstr>
      <vt:lpstr>Governance In Times of Transition?</vt:lpstr>
      <vt:lpstr>Industrial Revolutions Emerge  when new communication modalities     meet new energy systems</vt:lpstr>
      <vt:lpstr>Knowledge is Key During the  Third Industrial Revolution</vt:lpstr>
      <vt:lpstr>Social Media and Governance  in Times of Transition</vt:lpstr>
      <vt:lpstr>Web 3.0 Intelligent Social Networks</vt:lpstr>
      <vt:lpstr>Resilience Systems      as Web 3.0 Complex Adaptive Systems</vt:lpstr>
      <vt:lpstr> </vt:lpstr>
      <vt:lpstr>Slide 14</vt:lpstr>
      <vt:lpstr>Slide 15</vt:lpstr>
      <vt:lpstr> </vt:lpstr>
      <vt:lpstr>Slide 17</vt:lpstr>
      <vt:lpstr>Slide 18</vt:lpstr>
      <vt:lpstr>“The Revolution will not be televised.”</vt:lpstr>
      <vt:lpstr>U.S. Resilience System Components</vt:lpstr>
      <vt:lpstr>Resilience Networks as a Platform for 5th Generation Management and Governance</vt:lpstr>
      <vt:lpstr>Horizontalism</vt:lpstr>
      <vt:lpstr>Integrative Power</vt:lpstr>
      <vt:lpstr>Slide 24</vt:lpstr>
      <vt:lpstr>U.S. Resilience Summit 2012</vt:lpstr>
      <vt:lpstr>Memetics and Evolutionary Psychology</vt:lpstr>
    </vt:vector>
  </TitlesOfParts>
  <Company>Global Health Initiatives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Occupy Everywhere and the Social Media</dc:title>
  <dc:creator>Mike McDonald</dc:creator>
  <cp:lastModifiedBy>Mike McDonald</cp:lastModifiedBy>
  <cp:revision>5</cp:revision>
  <dcterms:created xsi:type="dcterms:W3CDTF">2012-02-16T00:04:40Z</dcterms:created>
  <dcterms:modified xsi:type="dcterms:W3CDTF">2012-02-16T14:46:41Z</dcterms:modified>
</cp:coreProperties>
</file>