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87" autoAdjust="0"/>
  </p:normalViewPr>
  <p:slideViewPr>
    <p:cSldViewPr snapToGrid="0" snapToObjects="1">
      <p:cViewPr>
        <p:scale>
          <a:sx n="87" d="100"/>
          <a:sy n="87" d="100"/>
        </p:scale>
        <p:origin x="-36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-16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3C95E-2C57-6D4B-A457-1838823F6EEB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E8508-04B7-6C4E-BFC8-FBC3490C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33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2101B-CEFB-BF45-B8A9-8B340804D1D2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68A8E-4DD0-1941-88BC-A6C929AAF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9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8A8E-4DD0-1941-88BC-A6C929AAF1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8A8E-4DD0-1941-88BC-A6C929AAF1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32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8A8E-4DD0-1941-88BC-A6C929AAF1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1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8A8E-4DD0-1941-88BC-A6C929AAF1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94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68A8E-4DD0-1941-88BC-A6C929AAF1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2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0" i="0" cap="none" spc="-10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CMA Gray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3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Universit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0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University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82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res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1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ress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rogram C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56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rogram Centers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7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nternation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6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nternational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2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CMA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5400" b="0" i="0" cap="none" spc="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7200" b="0" i="0" cap="none" spc="0" normalizeH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84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CMA Gr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5400" b="0" cap="none" spc="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47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Universit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5400" b="0" cap="none" spc="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1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res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5400" b="0" cap="none" spc="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58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rogram Center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5400" b="0" cap="none" spc="-10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321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Internation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086600" cy="3886200"/>
          </a:xfrm>
        </p:spPr>
        <p:txBody>
          <a:bodyPr anchor="t" anchorCtr="0">
            <a:noAutofit/>
          </a:bodyPr>
          <a:lstStyle>
            <a:lvl1pPr algn="r">
              <a:lnSpc>
                <a:spcPct val="100000"/>
              </a:lnSpc>
              <a:defRPr sz="5400" b="0" cap="none" spc="0" normalizeH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6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01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Do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13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CMA Gr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1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CMA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5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63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914400" indent="-457200">
              <a:buFont typeface="Arial" pitchFamily="34" charset="0"/>
              <a:buChar char="•"/>
              <a:defRPr/>
            </a:lvl2pPr>
            <a:lvl3pPr marL="1084263" indent="-169863"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ot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6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4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ots - No Log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2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7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CMA 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5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CMA Blue -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2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ICMA 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13716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/>
          <p:cNvSpPr txBox="1">
            <a:spLocks/>
          </p:cNvSpPr>
          <p:nvPr userDrawn="1"/>
        </p:nvSpPr>
        <p:spPr>
          <a:xfrm>
            <a:off x="118872" y="635508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BC74-C364-694A-A548-2CEEB312DEF5}" type="slidenum">
              <a:rPr lang="en-US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5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90472"/>
            <a:ext cx="8001000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70" r:id="rId4"/>
    <p:sldLayoutId id="2147483675" r:id="rId5"/>
    <p:sldLayoutId id="2147483676" r:id="rId6"/>
    <p:sldLayoutId id="2147483677" r:id="rId7"/>
    <p:sldLayoutId id="2147483683" r:id="rId8"/>
    <p:sldLayoutId id="2147483678" r:id="rId9"/>
    <p:sldLayoutId id="2147483684" r:id="rId10"/>
    <p:sldLayoutId id="2147483679" r:id="rId11"/>
    <p:sldLayoutId id="2147483685" r:id="rId12"/>
    <p:sldLayoutId id="2147483680" r:id="rId13"/>
    <p:sldLayoutId id="2147483686" r:id="rId14"/>
    <p:sldLayoutId id="2147483681" r:id="rId15"/>
    <p:sldLayoutId id="2147483687" r:id="rId16"/>
    <p:sldLayoutId id="2147483682" r:id="rId17"/>
    <p:sldLayoutId id="2147483688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1" r:id="rId26"/>
    <p:sldLayoutId id="2147483672" r:id="rId27"/>
    <p:sldLayoutId id="2147483673" r:id="rId28"/>
    <p:sldLayoutId id="2147483674" r:id="rId2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tx2"/>
        </a:buClr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Improving Creditworthiness of Subnational Authorities in Latin America: Using Peer-to-Peer Assistance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800" dirty="0" smtClean="0"/>
              <a:t>David Grossman</a:t>
            </a:r>
            <a:br>
              <a:rPr lang="en-US" sz="2800" dirty="0" smtClean="0"/>
            </a:br>
            <a:r>
              <a:rPr lang="en-US" sz="2800" dirty="0" smtClean="0"/>
              <a:t>Director, International Programs</a:t>
            </a:r>
            <a:br>
              <a:rPr lang="en-US" sz="2800" dirty="0" smtClean="0"/>
            </a:br>
            <a:r>
              <a:rPr lang="en-US" sz="2800" dirty="0" smtClean="0"/>
              <a:t>ICMA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1626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600" dirty="0" smtClean="0"/>
              <a:t>Regional Credit Rating Improvement Program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sz="1800" dirty="0" smtClean="0"/>
              <a:t>Funded by World Bank, Public-Private Infrastructure Advisory Facility (PPIAF)</a:t>
            </a:r>
          </a:p>
          <a:p>
            <a:pPr algn="ctr"/>
            <a:r>
              <a:rPr lang="en-US" sz="1800" dirty="0" smtClean="0"/>
              <a:t>Implemented by ICMA México-</a:t>
            </a:r>
            <a:r>
              <a:rPr lang="en-US" sz="1800" dirty="0" err="1" smtClean="0"/>
              <a:t>Latinoamérica</a:t>
            </a:r>
            <a:endParaRPr lang="en-US" sz="1800" dirty="0" smtClean="0"/>
          </a:p>
          <a:p>
            <a:pPr algn="ctr"/>
            <a:endParaRPr lang="en-US" sz="1800" dirty="0"/>
          </a:p>
          <a:p>
            <a:pPr marL="342900" indent="-342900">
              <a:buAutoNum type="arabicPeriod"/>
            </a:pPr>
            <a:r>
              <a:rPr lang="en-US" sz="2000" dirty="0" smtClean="0"/>
              <a:t>What are the essential elements of the peer-to-peer approach?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How was the peer-to-peer approach implemented in Mexico, Costa Rica, and Argentina?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What was the impact on participating subnational authorities?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060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Essential Elements of Peer Learning:</a:t>
            </a:r>
          </a:p>
          <a:p>
            <a:pPr algn="ctr"/>
            <a:r>
              <a:rPr lang="en-US" sz="2800" dirty="0" smtClean="0"/>
              <a:t>ICMA </a:t>
            </a:r>
            <a:r>
              <a:rPr lang="en-US" sz="2800" dirty="0" err="1" smtClean="0"/>
              <a:t>CityLinks</a:t>
            </a:r>
            <a:r>
              <a:rPr lang="en-US" sz="2800" dirty="0" smtClean="0"/>
              <a:t> Model</a:t>
            </a:r>
          </a:p>
          <a:p>
            <a:pPr algn="ctr"/>
            <a:endParaRPr lang="en-US" sz="2800" dirty="0" smtClean="0"/>
          </a:p>
          <a:p>
            <a:r>
              <a:rPr lang="en-US" sz="2800" dirty="0" smtClean="0"/>
              <a:t>Philosophy: Cities learn best from other cities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7975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CityLinks</a:t>
            </a:r>
            <a:r>
              <a:rPr lang="en-US" dirty="0" smtClean="0"/>
              <a:t> Process</a:t>
            </a:r>
            <a:endParaRPr lang="en-US" sz="2800" dirty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Programmatic </a:t>
            </a:r>
            <a:r>
              <a:rPr lang="en-US" sz="1800" dirty="0"/>
              <a:t>selection </a:t>
            </a:r>
            <a:r>
              <a:rPr lang="en-US" sz="1800" dirty="0" smtClean="0"/>
              <a:t>criteria</a:t>
            </a:r>
          </a:p>
          <a:p>
            <a:pPr marL="1371600" lvl="1"/>
            <a:r>
              <a:rPr lang="en-US" sz="1800" dirty="0" smtClean="0"/>
              <a:t>Intention to borrow for infrastructure</a:t>
            </a:r>
          </a:p>
          <a:p>
            <a:pPr marL="1371600" lvl="1"/>
            <a:r>
              <a:rPr lang="en-US" sz="1800" dirty="0" smtClean="0"/>
              <a:t>Commitment to reform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Selection of partners</a:t>
            </a: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Exchange visits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Diagnostic </a:t>
            </a:r>
            <a:r>
              <a:rPr lang="en-US" sz="1800" dirty="0"/>
              <a:t>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Definition of work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Direct technical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ICMA facilitation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Documentation of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Regional workshops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1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RCRI Partnerships</a:t>
            </a:r>
          </a:p>
          <a:p>
            <a:r>
              <a:rPr lang="en-US" sz="1800" b="1" dirty="0" smtClean="0"/>
              <a:t>Mexico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State of Jalisco – Phoenix, AZ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State of Guerrero </a:t>
            </a:r>
            <a:r>
              <a:rPr lang="en-US" sz="1800" dirty="0"/>
              <a:t>–  </a:t>
            </a:r>
            <a:r>
              <a:rPr lang="en-US" sz="1800" dirty="0" smtClean="0"/>
              <a:t>El Paso,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Municipality of Puebla </a:t>
            </a:r>
            <a:r>
              <a:rPr lang="en-US" sz="1800" dirty="0"/>
              <a:t>–  </a:t>
            </a:r>
            <a:r>
              <a:rPr lang="en-US" sz="1800" dirty="0" smtClean="0"/>
              <a:t>Burlingame, CA, and Genesee County (MI) Road Commission</a:t>
            </a:r>
          </a:p>
          <a:p>
            <a:r>
              <a:rPr lang="en-US" sz="1800" b="1" dirty="0" smtClean="0"/>
              <a:t>Costa 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Municipality of Cartago and regional electric utility (JASEC) – El Paso, TX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Municipalities of San Carlos </a:t>
            </a:r>
            <a:r>
              <a:rPr lang="en-US" sz="1800" dirty="0"/>
              <a:t>and Esparza – </a:t>
            </a:r>
            <a:r>
              <a:rPr lang="en-US" sz="1800" dirty="0" smtClean="0"/>
              <a:t>Burlingame </a:t>
            </a:r>
            <a:r>
              <a:rPr lang="en-US" sz="1800" dirty="0"/>
              <a:t>and the Genesee County </a:t>
            </a:r>
            <a:r>
              <a:rPr lang="en-US" sz="1800" dirty="0" smtClean="0"/>
              <a:t>Road </a:t>
            </a:r>
            <a:r>
              <a:rPr lang="en-US" sz="1800" dirty="0"/>
              <a:t>Commission </a:t>
            </a:r>
            <a:endParaRPr lang="en-US" sz="1800" dirty="0" smtClean="0"/>
          </a:p>
          <a:p>
            <a:r>
              <a:rPr lang="en-US" sz="1800" b="1" dirty="0" smtClean="0"/>
              <a:t>Argentina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Municipality of Mendoza and province of Salta – Santa Fe County, NM</a:t>
            </a:r>
          </a:p>
        </p:txBody>
      </p:sp>
    </p:spTree>
    <p:extLst>
      <p:ext uri="{BB962C8B-B14F-4D97-AF65-F5344CB8AC3E}">
        <p14:creationId xmlns:p14="http://schemas.microsoft.com/office/powerpoint/2010/main" val="267204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en-US" dirty="0" smtClean="0"/>
              <a:t>Impact of RCRI Program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Established long-term capital improvement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Established multi-year budgets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Developed written debt and budget policies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Two Mexican entities kept their credit </a:t>
            </a:r>
            <a:r>
              <a:rPr lang="en-US" sz="2400" dirty="0" smtClean="0"/>
              <a:t>ratings </a:t>
            </a:r>
            <a:r>
              <a:rPr lang="en-US" sz="2400" dirty="0"/>
              <a:t>and obtained a line of credit </a:t>
            </a:r>
            <a:r>
              <a:rPr lang="en-US" sz="2400" dirty="0" smtClean="0"/>
              <a:t>at a time when many ratings were being lowered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199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Practitioner’s Guide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Outlines </a:t>
            </a:r>
            <a:r>
              <a:rPr lang="en-US" sz="1800" dirty="0"/>
              <a:t>the management </a:t>
            </a:r>
            <a:r>
              <a:rPr lang="en-US" sz="1800" dirty="0" smtClean="0"/>
              <a:t>policies</a:t>
            </a:r>
          </a:p>
          <a:p>
            <a:pPr lvl="0"/>
            <a:r>
              <a:rPr lang="en-US" sz="1800" dirty="0" smtClean="0"/>
              <a:t>and </a:t>
            </a:r>
            <a:r>
              <a:rPr lang="en-US" sz="1800" dirty="0"/>
              <a:t>practices that affect an entity’s </a:t>
            </a:r>
            <a:endParaRPr lang="en-US" sz="1800" dirty="0" smtClean="0"/>
          </a:p>
          <a:p>
            <a:pPr lvl="0"/>
            <a:r>
              <a:rPr lang="en-US" sz="1800" dirty="0" smtClean="0"/>
              <a:t>creditworthiness </a:t>
            </a:r>
            <a:r>
              <a:rPr lang="en-US" sz="1800" dirty="0"/>
              <a:t> 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Provides step-by-step </a:t>
            </a:r>
            <a:r>
              <a:rPr lang="en-US" sz="1800" dirty="0" smtClean="0"/>
              <a:t>guidelines</a:t>
            </a:r>
          </a:p>
          <a:p>
            <a:pPr lvl="0"/>
            <a:r>
              <a:rPr lang="en-US" sz="1800" dirty="0" smtClean="0"/>
              <a:t>for </a:t>
            </a:r>
            <a:r>
              <a:rPr lang="en-US" sz="1800" dirty="0"/>
              <a:t>reviewing management issues </a:t>
            </a:r>
            <a:endParaRPr lang="en-US" sz="1800" dirty="0" smtClean="0"/>
          </a:p>
          <a:p>
            <a:pPr lvl="0"/>
            <a:r>
              <a:rPr lang="en-US" sz="1800" dirty="0" smtClean="0"/>
              <a:t>relating </a:t>
            </a:r>
            <a:r>
              <a:rPr lang="en-US" sz="1800" dirty="0"/>
              <a:t>to debt, liquidity, </a:t>
            </a:r>
            <a:r>
              <a:rPr lang="en-US" sz="1800" dirty="0" smtClean="0"/>
              <a:t>financial </a:t>
            </a:r>
          </a:p>
          <a:p>
            <a:pPr lvl="0"/>
            <a:r>
              <a:rPr lang="en-US" sz="1800" dirty="0" smtClean="0"/>
              <a:t>controls</a:t>
            </a:r>
            <a:r>
              <a:rPr lang="en-US" sz="1800" dirty="0"/>
              <a:t>, and other </a:t>
            </a:r>
            <a:r>
              <a:rPr lang="en-US" sz="1800" dirty="0" smtClean="0"/>
              <a:t>factors</a:t>
            </a:r>
            <a:r>
              <a:rPr lang="en-US" sz="1800" dirty="0"/>
              <a:t> 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Provides model financial </a:t>
            </a:r>
            <a:r>
              <a:rPr lang="en-US" sz="1800" dirty="0" smtClean="0"/>
              <a:t>management</a:t>
            </a:r>
          </a:p>
          <a:p>
            <a:pPr lvl="0"/>
            <a:r>
              <a:rPr lang="en-US" sz="1800" dirty="0" smtClean="0"/>
              <a:t>policies </a:t>
            </a:r>
            <a:r>
              <a:rPr lang="en-US" sz="1800" dirty="0"/>
              <a:t>that address areas in need of </a:t>
            </a:r>
            <a:endParaRPr lang="en-US" sz="1800" dirty="0" smtClean="0"/>
          </a:p>
          <a:p>
            <a:pPr lvl="0"/>
            <a:r>
              <a:rPr lang="en-US" sz="1800" dirty="0" smtClean="0"/>
              <a:t>improvement</a:t>
            </a:r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 descr="Cover Page Gu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6544" y="2123519"/>
            <a:ext cx="2542942" cy="393895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965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CMA">
      <a:dk1>
        <a:sysClr val="windowText" lastClr="000000"/>
      </a:dk1>
      <a:lt1>
        <a:sysClr val="window" lastClr="FFFFFF"/>
      </a:lt1>
      <a:dk2>
        <a:srgbClr val="00387D"/>
      </a:dk2>
      <a:lt2>
        <a:srgbClr val="77797C"/>
      </a:lt2>
      <a:accent1>
        <a:srgbClr val="AD8800"/>
      </a:accent1>
      <a:accent2>
        <a:srgbClr val="A0A800"/>
      </a:accent2>
      <a:accent3>
        <a:srgbClr val="CC7E00"/>
      </a:accent3>
      <a:accent4>
        <a:srgbClr val="6F96C6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257</Words>
  <Application>Microsoft Office PowerPoint</Application>
  <PresentationFormat>On-screen Show (4:3)</PresentationFormat>
  <Paragraphs>55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Improving Creditworthiness of Subnational Authorities in Latin America: Using Peer-to-Peer Assistance  David Grossman Director, International Programs ICMA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Sundvall</dc:creator>
  <cp:lastModifiedBy>David Painter</cp:lastModifiedBy>
  <cp:revision>73</cp:revision>
  <cp:lastPrinted>2014-05-01T15:13:44Z</cp:lastPrinted>
  <dcterms:created xsi:type="dcterms:W3CDTF">2013-07-14T18:10:21Z</dcterms:created>
  <dcterms:modified xsi:type="dcterms:W3CDTF">2014-05-05T14:30:56Z</dcterms:modified>
</cp:coreProperties>
</file>