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69" r:id="rId2"/>
    <p:sldId id="257" r:id="rId3"/>
    <p:sldId id="272" r:id="rId4"/>
    <p:sldId id="265" r:id="rId5"/>
    <p:sldId id="258" r:id="rId6"/>
    <p:sldId id="266" r:id="rId7"/>
    <p:sldId id="264" r:id="rId8"/>
    <p:sldId id="263" r:id="rId9"/>
    <p:sldId id="256" r:id="rId10"/>
    <p:sldId id="262" r:id="rId11"/>
    <p:sldId id="267" r:id="rId12"/>
    <p:sldId id="260" r:id="rId13"/>
    <p:sldId id="268" r:id="rId14"/>
    <p:sldId id="261" r:id="rId15"/>
    <p:sldId id="270" r:id="rId16"/>
    <p:sldId id="271" r:id="rId17"/>
    <p:sldId id="273" r:id="rId18"/>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B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667" autoAdjust="0"/>
  </p:normalViewPr>
  <p:slideViewPr>
    <p:cSldViewPr>
      <p:cViewPr varScale="1">
        <p:scale>
          <a:sx n="77" d="100"/>
          <a:sy n="77" d="100"/>
        </p:scale>
        <p:origin x="-102" y="-57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1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2120"/>
          </a:xfrm>
          <a:prstGeom prst="rect">
            <a:avLst/>
          </a:prstGeom>
        </p:spPr>
        <p:txBody>
          <a:bodyPr vert="horz" lIns="91440" tIns="45720" rIns="91440" bIns="45720" rtlCol="0"/>
          <a:lstStyle>
            <a:lvl1pPr algn="r">
              <a:defRPr sz="1200"/>
            </a:lvl1pPr>
          </a:lstStyle>
          <a:p>
            <a:fld id="{B5880857-86E0-4797-A4F1-DFE09DB76DD2}" type="datetimeFigureOut">
              <a:rPr lang="en-US" smtClean="0"/>
              <a:t>6/25/2014</a:t>
            </a:fld>
            <a:endParaRPr lang="en-US"/>
          </a:p>
        </p:txBody>
      </p:sp>
      <p:sp>
        <p:nvSpPr>
          <p:cNvPr id="4" name="Footer Placeholder 3"/>
          <p:cNvSpPr>
            <a:spLocks noGrp="1"/>
          </p:cNvSpPr>
          <p:nvPr>
            <p:ph type="ftr" sz="quarter" idx="2"/>
          </p:nvPr>
        </p:nvSpPr>
        <p:spPr>
          <a:xfrm>
            <a:off x="0" y="8772378"/>
            <a:ext cx="3037840" cy="4621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378"/>
            <a:ext cx="3037840" cy="462120"/>
          </a:xfrm>
          <a:prstGeom prst="rect">
            <a:avLst/>
          </a:prstGeom>
        </p:spPr>
        <p:txBody>
          <a:bodyPr vert="horz" lIns="91440" tIns="45720" rIns="91440" bIns="45720" rtlCol="0" anchor="b"/>
          <a:lstStyle>
            <a:lvl1pPr algn="r">
              <a:defRPr sz="1200"/>
            </a:lvl1pPr>
          </a:lstStyle>
          <a:p>
            <a:fld id="{BC3452E9-ABF1-4470-821F-845CA33CD552}" type="slidenum">
              <a:rPr lang="en-US" smtClean="0"/>
              <a:t>‹#›</a:t>
            </a:fld>
            <a:endParaRPr lang="en-US"/>
          </a:p>
        </p:txBody>
      </p:sp>
    </p:spTree>
    <p:extLst>
      <p:ext uri="{BB962C8B-B14F-4D97-AF65-F5344CB8AC3E}">
        <p14:creationId xmlns:p14="http://schemas.microsoft.com/office/powerpoint/2010/main" val="3825979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AB872E4E-E72A-4F40-8F70-67872F7B173A}" type="datetimeFigureOut">
              <a:rPr lang="en-US" smtClean="0"/>
              <a:t>6/25/2014</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3DBF73CC-8046-4BBE-8847-3000D9186A8D}" type="slidenum">
              <a:rPr lang="en-US" smtClean="0"/>
              <a:t>‹#›</a:t>
            </a:fld>
            <a:endParaRPr lang="en-US"/>
          </a:p>
        </p:txBody>
      </p:sp>
    </p:spTree>
    <p:extLst>
      <p:ext uri="{BB962C8B-B14F-4D97-AF65-F5344CB8AC3E}">
        <p14:creationId xmlns:p14="http://schemas.microsoft.com/office/powerpoint/2010/main" val="3340818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importance of infrastructure for urbanization &amp; the financial implications for Latin America.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Cities &amp; Economic Development in LAC</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Cities LEAD the economic development of emerging and developing countries, but they are not contributing as much in LAC as they are in East Asia.</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Infrastructure’s Impact on City Development in LAC</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Infrastructure is essential for city development and the city economy.  A city’s global competitiveness is substantially affected by the quality and quantity of its infrastructure.</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LAC cities have relatively weak infrastructure compared to East Asian cities.</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Urban Infrastructure Gap in LAC</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Existing infrastructure shortfalls are significant and growing.  Housing and related infrastructure is a good example.</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LAC countries have been underinvesting in infrastructure and the investment volumes are declining.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Closing the Gap: The Implications for Infrastructure Financing in LAC</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Historically very large investments will be required.  This is well beyond the resources available to International Donors and Multilateral Development Banks.  </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Combination of Government resources and </a:t>
            </a:r>
            <a:r>
              <a:rPr lang="en-US" sz="1200" b="1" u="sng" kern="1200" dirty="0" smtClean="0">
                <a:solidFill>
                  <a:schemeClr val="tx1"/>
                </a:solidFill>
                <a:effectLst/>
                <a:latin typeface="+mn-lt"/>
                <a:ea typeface="+mn-ea"/>
                <a:cs typeface="+mn-cs"/>
              </a:rPr>
              <a:t>private sector financing </a:t>
            </a:r>
            <a:r>
              <a:rPr lang="en-US" sz="1200" kern="1200" dirty="0" smtClean="0">
                <a:solidFill>
                  <a:schemeClr val="tx1"/>
                </a:solidFill>
                <a:effectLst/>
                <a:latin typeface="+mn-lt"/>
                <a:ea typeface="+mn-ea"/>
                <a:cs typeface="+mn-cs"/>
              </a:rPr>
              <a:t>is essential.</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BF73CC-8046-4BBE-8847-3000D9186A8D}" type="slidenum">
              <a:rPr lang="en-US" smtClean="0"/>
              <a:t>1</a:t>
            </a:fld>
            <a:endParaRPr lang="en-US"/>
          </a:p>
        </p:txBody>
      </p:sp>
    </p:spTree>
    <p:extLst>
      <p:ext uri="{BB962C8B-B14F-4D97-AF65-F5344CB8AC3E}">
        <p14:creationId xmlns:p14="http://schemas.microsoft.com/office/powerpoint/2010/main" val="765184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notes</a:t>
            </a:r>
            <a:endParaRPr lang="en-US" dirty="0"/>
          </a:p>
        </p:txBody>
      </p:sp>
      <p:sp>
        <p:nvSpPr>
          <p:cNvPr id="4" name="Slide Number Placeholder 3"/>
          <p:cNvSpPr>
            <a:spLocks noGrp="1"/>
          </p:cNvSpPr>
          <p:nvPr>
            <p:ph type="sldNum" sz="quarter" idx="10"/>
          </p:nvPr>
        </p:nvSpPr>
        <p:spPr/>
        <p:txBody>
          <a:bodyPr/>
          <a:lstStyle/>
          <a:p>
            <a:fld id="{3DBF73CC-8046-4BBE-8847-3000D9186A8D}" type="slidenum">
              <a:rPr lang="en-US" smtClean="0"/>
              <a:t>10</a:t>
            </a:fld>
            <a:endParaRPr lang="en-US"/>
          </a:p>
        </p:txBody>
      </p:sp>
    </p:spTree>
    <p:extLst>
      <p:ext uri="{BB962C8B-B14F-4D97-AF65-F5344CB8AC3E}">
        <p14:creationId xmlns:p14="http://schemas.microsoft.com/office/powerpoint/2010/main" val="1285296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rgbClr val="FF0000"/>
                </a:solidFill>
                <a:effectLst/>
                <a:latin typeface="+mn-lt"/>
                <a:ea typeface="+mn-ea"/>
                <a:cs typeface="+mn-cs"/>
              </a:rPr>
              <a:t>CAF-ADB Study</a:t>
            </a:r>
          </a:p>
          <a:p>
            <a:r>
              <a:rPr lang="en-US" sz="1200" b="1" kern="1200" dirty="0" smtClean="0">
                <a:solidFill>
                  <a:srgbClr val="FF0000"/>
                </a:solidFill>
                <a:effectLst/>
                <a:latin typeface="+mn-lt"/>
                <a:ea typeface="+mn-ea"/>
                <a:cs typeface="+mn-cs"/>
              </a:rPr>
              <a:t>City growth and development require government promotion of infrastructure development (and regional infrastructure</a:t>
            </a:r>
          </a:p>
          <a:p>
            <a:r>
              <a:rPr lang="en-US" sz="1200" b="1" kern="1200" dirty="0" smtClean="0">
                <a:solidFill>
                  <a:srgbClr val="FF0000"/>
                </a:solidFill>
                <a:effectLst/>
                <a:latin typeface="+mn-lt"/>
                <a:ea typeface="+mn-ea"/>
                <a:cs typeface="+mn-cs"/>
              </a:rPr>
              <a:t>integration), innovation, strategic investment, and urban planning</a:t>
            </a:r>
            <a:r>
              <a:rPr lang="en-US" sz="1200" kern="1200" dirty="0" smtClean="0">
                <a:solidFill>
                  <a:schemeClr val="tx1"/>
                </a:solidFill>
                <a:effectLst/>
                <a:latin typeface="+mn-lt"/>
                <a:ea typeface="+mn-ea"/>
                <a:cs typeface="+mn-cs"/>
              </a:rPr>
              <a:t>. Initial findings of the RCC study indicate that low labor productivity, weak business dynamics, and </a:t>
            </a:r>
            <a:r>
              <a:rPr lang="en-US" sz="1200" b="1" kern="1200" dirty="0" smtClean="0">
                <a:solidFill>
                  <a:srgbClr val="FF0000"/>
                </a:solidFill>
                <a:effectLst/>
                <a:latin typeface="+mn-lt"/>
                <a:ea typeface="+mn-ea"/>
                <a:cs typeface="+mn-cs"/>
              </a:rPr>
              <a:t>poor interregional infrastructure especially affect the Latin American cities’ competitiveness.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All of the cities in the study face increasing vehicle traffic, rising housing costs, and decreasing quality of residential areas.  Poor urban conditions have, in some cases, led companies to transfer their businesses to the city periphery or even overseas. </a:t>
            </a:r>
          </a:p>
          <a:p>
            <a:endParaRPr lang="en-US" dirty="0"/>
          </a:p>
        </p:txBody>
      </p:sp>
      <p:sp>
        <p:nvSpPr>
          <p:cNvPr id="4" name="Slide Number Placeholder 3"/>
          <p:cNvSpPr>
            <a:spLocks noGrp="1"/>
          </p:cNvSpPr>
          <p:nvPr>
            <p:ph type="sldNum" sz="quarter" idx="10"/>
          </p:nvPr>
        </p:nvSpPr>
        <p:spPr/>
        <p:txBody>
          <a:bodyPr/>
          <a:lstStyle/>
          <a:p>
            <a:fld id="{3DBF73CC-8046-4BBE-8847-3000D9186A8D}" type="slidenum">
              <a:rPr lang="en-US" smtClean="0"/>
              <a:t>11</a:t>
            </a:fld>
            <a:endParaRPr lang="en-US"/>
          </a:p>
        </p:txBody>
      </p:sp>
    </p:spTree>
    <p:extLst>
      <p:ext uri="{BB962C8B-B14F-4D97-AF65-F5344CB8AC3E}">
        <p14:creationId xmlns:p14="http://schemas.microsoft.com/office/powerpoint/2010/main" val="3688467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FF0000"/>
                </a:solidFill>
              </a:rPr>
              <a:t>McKinsey Global Institute</a:t>
            </a:r>
          </a:p>
          <a:p>
            <a:r>
              <a:rPr lang="en-US" sz="1200" kern="1200" dirty="0" smtClean="0">
                <a:solidFill>
                  <a:schemeClr val="tx1"/>
                </a:solidFill>
                <a:effectLst/>
                <a:latin typeface="+mn-lt"/>
                <a:ea typeface="+mn-ea"/>
                <a:cs typeface="+mn-cs"/>
              </a:rPr>
              <a:t>Today, many of Latin America’s largest cities are grappling with </a:t>
            </a:r>
            <a:r>
              <a:rPr lang="en-US" sz="1200" b="1" kern="1200" dirty="0" smtClean="0">
                <a:solidFill>
                  <a:srgbClr val="FF0000"/>
                </a:solidFill>
                <a:effectLst/>
                <a:latin typeface="+mn-lt"/>
                <a:ea typeface="+mn-ea"/>
                <a:cs typeface="+mn-cs"/>
              </a:rPr>
              <a:t>traffic gridlock, housing shortages, and pollution, all symptoms of diseconomies of scale</a:t>
            </a:r>
            <a:r>
              <a:rPr lang="en-US" sz="1200" kern="1200" dirty="0" smtClean="0">
                <a:solidFill>
                  <a:srgbClr val="FF0000"/>
                </a:solidFill>
                <a:effectLst/>
                <a:latin typeface="+mn-lt"/>
                <a:ea typeface="+mn-ea"/>
                <a:cs typeface="+mn-cs"/>
              </a:rPr>
              <a:t>. </a:t>
            </a:r>
            <a:r>
              <a:rPr lang="en-US" sz="1200" kern="1200" dirty="0" smtClean="0">
                <a:solidFill>
                  <a:schemeClr val="tx1"/>
                </a:solidFill>
                <a:effectLst/>
                <a:latin typeface="+mn-lt"/>
                <a:ea typeface="+mn-ea"/>
                <a:cs typeface="+mn-cs"/>
              </a:rPr>
              <a:t>For the region’s largest cities to sustain their growth, they need to be able to address </a:t>
            </a:r>
            <a:r>
              <a:rPr lang="en-US" sz="1200" b="1" kern="1200" dirty="0" smtClean="0">
                <a:solidFill>
                  <a:srgbClr val="FF0000"/>
                </a:solidFill>
                <a:effectLst/>
                <a:latin typeface="+mn-lt"/>
                <a:ea typeface="+mn-ea"/>
                <a:cs typeface="+mn-cs"/>
              </a:rPr>
              <a:t>challenges not only to their economic performance but also to the quality of life experienced by their citizens, sustainable resource use, and the strength of their finances and governance</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Many of the top ten cities in the region …  Many </a:t>
            </a:r>
            <a:r>
              <a:rPr lang="en-US" sz="1200" b="1" kern="1200" dirty="0" smtClean="0">
                <a:solidFill>
                  <a:srgbClr val="FF0000"/>
                </a:solidFill>
                <a:effectLst/>
                <a:latin typeface="+mn-lt"/>
                <a:ea typeface="+mn-ea"/>
                <a:cs typeface="+mn-cs"/>
              </a:rPr>
              <a:t>cities have outgrown the capacity of their infrastructure</a:t>
            </a:r>
            <a:r>
              <a:rPr lang="en-US" sz="1200" kern="1200" dirty="0" smtClean="0">
                <a:solidFill>
                  <a:schemeClr val="tx1"/>
                </a:solidFill>
                <a:effectLst/>
                <a:latin typeface="+mn-lt"/>
                <a:ea typeface="+mn-ea"/>
                <a:cs typeface="+mn-cs"/>
              </a:rPr>
              <a:t>, the design of their transportation systems, and their ability to deliver adequate public services, making it difficult to “get things done” efficiently and effectively. As a result, cities are not generating enough high-productivity jobs to employ an expanding labor force, boosting informal economic activity to damagingly high levels.</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MGI would expect this to translate into an increase of more than 4 percent a year in the number of new vehicles sold—implying a </a:t>
            </a:r>
            <a:r>
              <a:rPr lang="en-US" sz="1200" b="1" kern="1200" dirty="0" smtClean="0">
                <a:solidFill>
                  <a:srgbClr val="FF0000"/>
                </a:solidFill>
                <a:effectLst/>
                <a:latin typeface="+mn-lt"/>
                <a:ea typeface="+mn-ea"/>
                <a:cs typeface="+mn-cs"/>
              </a:rPr>
              <a:t>very large needed increase in the urban road infrastructure</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 Housing/Infrastructure Gap.  Colombia, has a 19 percentage point gap today between housing supply and demand, implying a shortage of 620,000 dwellings. Demographic trends, including the declining size of households, suggest that </a:t>
            </a:r>
            <a:r>
              <a:rPr lang="en-US" sz="1200" b="1" kern="1200" dirty="0" smtClean="0">
                <a:solidFill>
                  <a:srgbClr val="FF0000"/>
                </a:solidFill>
                <a:effectLst/>
                <a:latin typeface="+mn-lt"/>
                <a:ea typeface="+mn-ea"/>
                <a:cs typeface="+mn-cs"/>
              </a:rPr>
              <a:t>without a substantial expansion in supply, the gap between supply and demand is likely to widen</a:t>
            </a:r>
            <a:r>
              <a:rPr lang="en-US" sz="1200" kern="1200" dirty="0" smtClean="0">
                <a:solidFill>
                  <a:schemeClr val="tx1"/>
                </a:solidFill>
                <a:effectLst/>
                <a:latin typeface="+mn-lt"/>
                <a:ea typeface="+mn-ea"/>
                <a:cs typeface="+mn-cs"/>
              </a:rPr>
              <a:t>. We estimate that Bogotá will need to almost double its dwelling stock by 2025. In Mexico City and São Paulo, demand for housing will expand by more than 50 percent by 2025 (Exhibit 16). </a:t>
            </a:r>
            <a:r>
              <a:rPr lang="en-US" sz="1200" b="1" kern="1200" dirty="0" smtClean="0">
                <a:solidFill>
                  <a:srgbClr val="FF0000"/>
                </a:solidFill>
                <a:effectLst/>
                <a:latin typeface="+mn-lt"/>
                <a:ea typeface="+mn-ea"/>
                <a:cs typeface="+mn-cs"/>
              </a:rPr>
              <a:t>The task that Latin American cities face is far bigger than simply building sufficient affordable dwellings—they also need to construct the infrastructure services required by these households, namely sewage, water, gas, and electricity</a:t>
            </a:r>
            <a:r>
              <a:rPr lang="en-US" sz="1200" kern="1200" dirty="0" smtClean="0">
                <a:solidFill>
                  <a:srgbClr val="FF0000"/>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3DBF73CC-8046-4BBE-8847-3000D9186A8D}" type="slidenum">
              <a:rPr lang="en-US" smtClean="0"/>
              <a:t>12</a:t>
            </a:fld>
            <a:endParaRPr lang="en-US"/>
          </a:p>
        </p:txBody>
      </p:sp>
    </p:spTree>
    <p:extLst>
      <p:ext uri="{BB962C8B-B14F-4D97-AF65-F5344CB8AC3E}">
        <p14:creationId xmlns:p14="http://schemas.microsoft.com/office/powerpoint/2010/main" val="2591245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rgbClr val="FF0000"/>
                </a:solidFill>
                <a:effectLst/>
                <a:latin typeface="+mn-lt"/>
                <a:ea typeface="+mn-ea"/>
                <a:cs typeface="+mn-cs"/>
              </a:rPr>
              <a:t>ECLAC</a:t>
            </a:r>
          </a:p>
          <a:p>
            <a:r>
              <a:rPr lang="en-US" sz="1200" kern="1200" dirty="0" smtClean="0">
                <a:solidFill>
                  <a:schemeClr val="tx1"/>
                </a:solidFill>
                <a:effectLst/>
                <a:latin typeface="+mn-lt"/>
                <a:ea typeface="+mn-ea"/>
                <a:cs typeface="+mn-cs"/>
              </a:rPr>
              <a:t>Investment in economic infrastructure has declined significantly throughout most of the last three decades, falling from almost 4% of gross domestic product (GDP) in 1980-1985 to 2% between 2007 and 2008. </a:t>
            </a:r>
          </a:p>
          <a:p>
            <a:r>
              <a:rPr lang="en-US" sz="1200" b="1" kern="1200" dirty="0" smtClean="0">
                <a:solidFill>
                  <a:srgbClr val="FF0000"/>
                </a:solidFill>
                <a:effectLst/>
                <a:latin typeface="+mn-lt"/>
                <a:ea typeface="+mn-ea"/>
                <a:cs typeface="+mn-cs"/>
              </a:rPr>
              <a:t>McKinsey – MGI report on LAC Cities</a:t>
            </a:r>
          </a:p>
          <a:p>
            <a:r>
              <a:rPr lang="en-US" sz="1200" kern="1200" dirty="0" smtClean="0">
                <a:solidFill>
                  <a:schemeClr val="tx1"/>
                </a:solidFill>
                <a:effectLst/>
                <a:latin typeface="+mn-lt"/>
                <a:ea typeface="+mn-ea"/>
                <a:cs typeface="+mn-cs"/>
              </a:rPr>
              <a:t>At the time of this writing, </a:t>
            </a:r>
            <a:r>
              <a:rPr lang="en-US" sz="1200" b="1" kern="1200" dirty="0" smtClean="0">
                <a:solidFill>
                  <a:srgbClr val="FF0000"/>
                </a:solidFill>
                <a:effectLst/>
                <a:latin typeface="+mn-lt"/>
                <a:ea typeface="+mn-ea"/>
                <a:cs typeface="+mn-cs"/>
              </a:rPr>
              <a:t>most Latin American cities</a:t>
            </a:r>
            <a:r>
              <a:rPr lang="en-US" sz="1200" kern="1200" dirty="0" smtClean="0">
                <a:solidFill>
                  <a:srgbClr val="FF0000"/>
                </a:solidFill>
                <a:effectLst/>
                <a:latin typeface="+mn-lt"/>
                <a:ea typeface="+mn-ea"/>
                <a:cs typeface="+mn-cs"/>
              </a:rPr>
              <a:t> </a:t>
            </a:r>
            <a:r>
              <a:rPr lang="en-US" sz="1200" kern="1200" dirty="0" smtClean="0">
                <a:solidFill>
                  <a:schemeClr val="tx1"/>
                </a:solidFill>
                <a:effectLst/>
                <a:latin typeface="+mn-lt"/>
                <a:ea typeface="+mn-ea"/>
                <a:cs typeface="+mn-cs"/>
              </a:rPr>
              <a:t>were in a healthy fiscal position. They </a:t>
            </a:r>
            <a:r>
              <a:rPr lang="en-US" sz="1200" b="1" kern="1200" dirty="0" smtClean="0">
                <a:solidFill>
                  <a:srgbClr val="FF0000"/>
                </a:solidFill>
                <a:effectLst/>
                <a:latin typeface="+mn-lt"/>
                <a:ea typeface="+mn-ea"/>
                <a:cs typeface="+mn-cs"/>
              </a:rPr>
              <a:t>are not overly indebted </a:t>
            </a:r>
            <a:r>
              <a:rPr lang="en-US" sz="1200" kern="1200" dirty="0" smtClean="0">
                <a:solidFill>
                  <a:schemeClr val="tx1"/>
                </a:solidFill>
                <a:effectLst/>
                <a:latin typeface="+mn-lt"/>
                <a:ea typeface="+mn-ea"/>
                <a:cs typeface="+mn-cs"/>
              </a:rPr>
              <a:t>and are not running large deficits compared with international benchmarks. However, this fiscal “health” </a:t>
            </a:r>
            <a:r>
              <a:rPr lang="en-US" sz="1200" b="1" kern="1200" dirty="0" smtClean="0">
                <a:solidFill>
                  <a:srgbClr val="FF0000"/>
                </a:solidFill>
                <a:effectLst/>
                <a:latin typeface="+mn-lt"/>
                <a:ea typeface="+mn-ea"/>
                <a:cs typeface="+mn-cs"/>
              </a:rPr>
              <a:t>does not reflect sound urban financial management as much as constraints on borrowing and chronic underinvestmen</a:t>
            </a:r>
            <a:r>
              <a:rPr lang="en-US" sz="1200" b="1" kern="120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 In short, Latin American cities have robust fiscal positions because, compared with benchmark cities, they are </a:t>
            </a:r>
            <a:r>
              <a:rPr lang="en-US" sz="1200" b="1" kern="1200" dirty="0" smtClean="0">
                <a:solidFill>
                  <a:srgbClr val="FF0000"/>
                </a:solidFill>
                <a:effectLst/>
                <a:latin typeface="+mn-lt"/>
                <a:ea typeface="+mn-ea"/>
                <a:cs typeface="+mn-cs"/>
              </a:rPr>
              <a:t>underspending on critical services including housing, transportation, education, and health care</a:t>
            </a:r>
            <a:r>
              <a:rPr lang="en-US" sz="1200" kern="1200" dirty="0" smtClean="0">
                <a:solidFill>
                  <a:schemeClr val="tx1"/>
                </a:solidFill>
                <a:effectLst/>
                <a:latin typeface="+mn-lt"/>
                <a:ea typeface="+mn-ea"/>
                <a:cs typeface="+mn-cs"/>
              </a:rPr>
              <a:t>. … While the investment needed varies from city to city, in general </a:t>
            </a:r>
            <a:r>
              <a:rPr lang="en-US" sz="1200" b="1" kern="1200" dirty="0" smtClean="0">
                <a:solidFill>
                  <a:srgbClr val="FF0000"/>
                </a:solidFill>
                <a:effectLst/>
                <a:latin typeface="+mn-lt"/>
                <a:ea typeface="+mn-ea"/>
                <a:cs typeface="+mn-cs"/>
              </a:rPr>
              <a:t>urban Latin America needs to find new, sustainable ways to finance long-term improvements to the urban infrastructure</a:t>
            </a:r>
            <a:r>
              <a:rPr lang="en-US" sz="1200" kern="1200" dirty="0" smtClean="0">
                <a:solidFill>
                  <a:srgbClr val="FF0000"/>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DBF73CC-8046-4BBE-8847-3000D9186A8D}" type="slidenum">
              <a:rPr lang="en-US" smtClean="0"/>
              <a:t>13</a:t>
            </a:fld>
            <a:endParaRPr lang="en-US"/>
          </a:p>
        </p:txBody>
      </p:sp>
    </p:spTree>
    <p:extLst>
      <p:ext uri="{BB962C8B-B14F-4D97-AF65-F5344CB8AC3E}">
        <p14:creationId xmlns:p14="http://schemas.microsoft.com/office/powerpoint/2010/main" val="3355584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notes</a:t>
            </a:r>
            <a:endParaRPr lang="en-US" dirty="0"/>
          </a:p>
        </p:txBody>
      </p:sp>
      <p:sp>
        <p:nvSpPr>
          <p:cNvPr id="4" name="Slide Number Placeholder 3"/>
          <p:cNvSpPr>
            <a:spLocks noGrp="1"/>
          </p:cNvSpPr>
          <p:nvPr>
            <p:ph type="sldNum" sz="quarter" idx="10"/>
          </p:nvPr>
        </p:nvSpPr>
        <p:spPr/>
        <p:txBody>
          <a:bodyPr/>
          <a:lstStyle/>
          <a:p>
            <a:fld id="{3DBF73CC-8046-4BBE-8847-3000D9186A8D}" type="slidenum">
              <a:rPr lang="en-US" smtClean="0"/>
              <a:t>14</a:t>
            </a:fld>
            <a:endParaRPr lang="en-US"/>
          </a:p>
        </p:txBody>
      </p:sp>
    </p:spTree>
    <p:extLst>
      <p:ext uri="{BB962C8B-B14F-4D97-AF65-F5344CB8AC3E}">
        <p14:creationId xmlns:p14="http://schemas.microsoft.com/office/powerpoint/2010/main" val="3949460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notes</a:t>
            </a:r>
            <a:endParaRPr lang="en-US" dirty="0"/>
          </a:p>
        </p:txBody>
      </p:sp>
      <p:sp>
        <p:nvSpPr>
          <p:cNvPr id="4" name="Slide Number Placeholder 3"/>
          <p:cNvSpPr>
            <a:spLocks noGrp="1"/>
          </p:cNvSpPr>
          <p:nvPr>
            <p:ph type="sldNum" sz="quarter" idx="10"/>
          </p:nvPr>
        </p:nvSpPr>
        <p:spPr/>
        <p:txBody>
          <a:bodyPr/>
          <a:lstStyle/>
          <a:p>
            <a:fld id="{3DBF73CC-8046-4BBE-8847-3000D9186A8D}" type="slidenum">
              <a:rPr lang="en-US" smtClean="0"/>
              <a:t>15</a:t>
            </a:fld>
            <a:endParaRPr lang="en-US"/>
          </a:p>
        </p:txBody>
      </p:sp>
    </p:spTree>
    <p:extLst>
      <p:ext uri="{BB962C8B-B14F-4D97-AF65-F5344CB8AC3E}">
        <p14:creationId xmlns:p14="http://schemas.microsoft.com/office/powerpoint/2010/main" val="3281829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notes </a:t>
            </a:r>
            <a:endParaRPr lang="en-US" dirty="0"/>
          </a:p>
        </p:txBody>
      </p:sp>
      <p:sp>
        <p:nvSpPr>
          <p:cNvPr id="4" name="Slide Number Placeholder 3"/>
          <p:cNvSpPr>
            <a:spLocks noGrp="1"/>
          </p:cNvSpPr>
          <p:nvPr>
            <p:ph type="sldNum" sz="quarter" idx="10"/>
          </p:nvPr>
        </p:nvSpPr>
        <p:spPr/>
        <p:txBody>
          <a:bodyPr/>
          <a:lstStyle/>
          <a:p>
            <a:fld id="{3DBF73CC-8046-4BBE-8847-3000D9186A8D}" type="slidenum">
              <a:rPr lang="en-US" smtClean="0"/>
              <a:t>16</a:t>
            </a:fld>
            <a:endParaRPr lang="en-US"/>
          </a:p>
        </p:txBody>
      </p:sp>
    </p:spTree>
    <p:extLst>
      <p:ext uri="{BB962C8B-B14F-4D97-AF65-F5344CB8AC3E}">
        <p14:creationId xmlns:p14="http://schemas.microsoft.com/office/powerpoint/2010/main" val="2465686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notes </a:t>
            </a:r>
            <a:endParaRPr lang="en-US" dirty="0"/>
          </a:p>
        </p:txBody>
      </p:sp>
      <p:sp>
        <p:nvSpPr>
          <p:cNvPr id="4" name="Slide Number Placeholder 3"/>
          <p:cNvSpPr>
            <a:spLocks noGrp="1"/>
          </p:cNvSpPr>
          <p:nvPr>
            <p:ph type="sldNum" sz="quarter" idx="10"/>
          </p:nvPr>
        </p:nvSpPr>
        <p:spPr/>
        <p:txBody>
          <a:bodyPr/>
          <a:lstStyle/>
          <a:p>
            <a:fld id="{3DBF73CC-8046-4BBE-8847-3000D9186A8D}" type="slidenum">
              <a:rPr lang="en-US" smtClean="0"/>
              <a:t>17</a:t>
            </a:fld>
            <a:endParaRPr lang="en-US"/>
          </a:p>
        </p:txBody>
      </p:sp>
    </p:spTree>
    <p:extLst>
      <p:ext uri="{BB962C8B-B14F-4D97-AF65-F5344CB8AC3E}">
        <p14:creationId xmlns:p14="http://schemas.microsoft.com/office/powerpoint/2010/main" val="2465686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BF73CC-8046-4BBE-8847-3000D9186A8D}" type="slidenum">
              <a:rPr lang="en-US" smtClean="0"/>
              <a:t>2</a:t>
            </a:fld>
            <a:endParaRPr lang="en-US"/>
          </a:p>
        </p:txBody>
      </p:sp>
    </p:spTree>
    <p:extLst>
      <p:ext uri="{BB962C8B-B14F-4D97-AF65-F5344CB8AC3E}">
        <p14:creationId xmlns:p14="http://schemas.microsoft.com/office/powerpoint/2010/main" val="1677444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Cities &amp; Economic Development in LAC</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Cities LEAD the economic development of emerging and developing countries, but they are not contributing as much in LAC as they are in East Asia.</a:t>
            </a:r>
            <a:endParaRPr lang="en-US" sz="1100" kern="1200" dirty="0" smtClean="0">
              <a:solidFill>
                <a:schemeClr val="tx1"/>
              </a:solidFill>
              <a:effectLst/>
              <a:latin typeface="+mn-lt"/>
              <a:ea typeface="+mn-ea"/>
              <a:cs typeface="+mn-cs"/>
            </a:endParaRPr>
          </a:p>
          <a:p>
            <a:endParaRPr lang="en-US" sz="1200" b="1" kern="1200" dirty="0" smtClean="0">
              <a:solidFill>
                <a:srgbClr val="FF0000"/>
              </a:solidFill>
              <a:effectLst/>
              <a:latin typeface="+mn-lt"/>
              <a:ea typeface="+mn-ea"/>
              <a:cs typeface="+mn-cs"/>
            </a:endParaRPr>
          </a:p>
          <a:p>
            <a:r>
              <a:rPr lang="en-US" sz="1200" b="1" kern="1200" dirty="0" smtClean="0">
                <a:solidFill>
                  <a:srgbClr val="FF0000"/>
                </a:solidFill>
                <a:effectLst/>
                <a:latin typeface="+mn-lt"/>
                <a:ea typeface="+mn-ea"/>
                <a:cs typeface="+mn-cs"/>
              </a:rPr>
              <a:t>CAF-ADB Study </a:t>
            </a:r>
          </a:p>
          <a:p>
            <a:r>
              <a:rPr lang="en-US" sz="1200" kern="1200" dirty="0" smtClean="0">
                <a:solidFill>
                  <a:schemeClr val="tx1"/>
                </a:solidFill>
                <a:effectLst/>
                <a:latin typeface="+mn-lt"/>
                <a:ea typeface="+mn-ea"/>
                <a:cs typeface="+mn-cs"/>
              </a:rPr>
              <a:t>The study assesses the competitiveness of </a:t>
            </a:r>
            <a:r>
              <a:rPr lang="en-US" sz="1200" b="1" kern="1200" dirty="0" smtClean="0">
                <a:solidFill>
                  <a:srgbClr val="FF0000"/>
                </a:solidFill>
                <a:effectLst/>
                <a:latin typeface="+mn-lt"/>
                <a:ea typeface="+mn-ea"/>
                <a:cs typeface="+mn-cs"/>
              </a:rPr>
              <a:t>three cities in Asia</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Ho Chi Minh City, Dhaka, and Seoul — and </a:t>
            </a:r>
            <a:r>
              <a:rPr lang="en-US" sz="1200" b="1" kern="1200" dirty="0" smtClean="0">
                <a:solidFill>
                  <a:srgbClr val="FF0000"/>
                </a:solidFill>
                <a:effectLst/>
                <a:latin typeface="+mn-lt"/>
                <a:ea typeface="+mn-ea"/>
                <a:cs typeface="+mn-cs"/>
              </a:rPr>
              <a:t>four cities in Latin America</a:t>
            </a:r>
            <a:r>
              <a:rPr lang="en-US" sz="1200" kern="1200" dirty="0" smtClean="0">
                <a:solidFill>
                  <a:schemeClr val="tx1"/>
                </a:solidFill>
                <a:effectLst/>
                <a:latin typeface="+mn-lt"/>
                <a:ea typeface="+mn-ea"/>
                <a:cs typeface="+mn-cs"/>
              </a:rPr>
              <a:t>—Curitiba, Lima, Bogotá, and Guayaquil—through analysis of urban planning and institutional capacity, as well as cluster strength and value chains. All seven cities face growth related challenges. However, the </a:t>
            </a:r>
            <a:r>
              <a:rPr lang="en-US" sz="1200" b="1" kern="1200" dirty="0" smtClean="0">
                <a:solidFill>
                  <a:srgbClr val="FF0000"/>
                </a:solidFill>
                <a:effectLst/>
                <a:latin typeface="+mn-lt"/>
                <a:ea typeface="+mn-ea"/>
                <a:cs typeface="+mn-cs"/>
              </a:rPr>
              <a:t>Asian cities have been more successful in regional integration of production, services, and infrastructure and in the development of human capital</a:t>
            </a:r>
            <a:r>
              <a:rPr lang="en-US" sz="1200" b="1" kern="1200" dirty="0" smtClean="0">
                <a:solidFill>
                  <a:schemeClr val="tx1"/>
                </a:solidFill>
                <a:effectLst/>
                <a:latin typeface="+mn-lt"/>
                <a:ea typeface="+mn-ea"/>
                <a:cs typeface="+mn-cs"/>
              </a:rPr>
              <a:t>.</a:t>
            </a:r>
          </a:p>
          <a:p>
            <a:endParaRPr lang="en-US" sz="1200" b="1" kern="1200" dirty="0" smtClean="0">
              <a:solidFill>
                <a:schemeClr val="tx1"/>
              </a:solidFill>
              <a:effectLst/>
              <a:latin typeface="+mn-lt"/>
              <a:ea typeface="+mn-ea"/>
              <a:cs typeface="+mn-cs"/>
            </a:endParaRPr>
          </a:p>
          <a:p>
            <a:r>
              <a:rPr lang="en-US" sz="1200" b="1" kern="1200" dirty="0" smtClean="0">
                <a:solidFill>
                  <a:srgbClr val="FF0000"/>
                </a:solidFill>
                <a:effectLst/>
                <a:latin typeface="+mn-lt"/>
                <a:ea typeface="+mn-ea"/>
                <a:cs typeface="+mn-cs"/>
              </a:rPr>
              <a:t>Atlantic Cities</a:t>
            </a:r>
          </a:p>
          <a:p>
            <a:r>
              <a:rPr lang="en-US" sz="1200" kern="1200" dirty="0" smtClean="0">
                <a:solidFill>
                  <a:schemeClr val="tx1"/>
                </a:solidFill>
                <a:effectLst/>
                <a:latin typeface="+mn-lt"/>
                <a:ea typeface="+mn-ea"/>
                <a:cs typeface="+mn-cs"/>
              </a:rPr>
              <a:t>While our analysis is provisional, it suggests that </a:t>
            </a:r>
            <a:r>
              <a:rPr lang="en-US" sz="1200" b="1" kern="1200" dirty="0" smtClean="0">
                <a:solidFill>
                  <a:srgbClr val="FF0000"/>
                </a:solidFill>
                <a:effectLst/>
                <a:latin typeface="+mn-lt"/>
                <a:ea typeface="+mn-ea"/>
                <a:cs typeface="+mn-cs"/>
              </a:rPr>
              <a:t>many cities in emerging and developing nations have a considerable productivity advantage over their countries</a:t>
            </a:r>
            <a:r>
              <a:rPr lang="en-US" sz="1200" kern="1200" dirty="0" smtClean="0">
                <a:solidFill>
                  <a:schemeClr val="tx1"/>
                </a:solidFill>
                <a:effectLst/>
                <a:latin typeface="+mn-lt"/>
                <a:ea typeface="+mn-ea"/>
                <a:cs typeface="+mn-cs"/>
              </a:rPr>
              <a:t>, and </a:t>
            </a:r>
            <a:r>
              <a:rPr lang="en-US" sz="1200" b="1" kern="1200" dirty="0" smtClean="0">
                <a:solidFill>
                  <a:srgbClr val="FF0000"/>
                </a:solidFill>
                <a:effectLst/>
                <a:latin typeface="+mn-lt"/>
                <a:ea typeface="+mn-ea"/>
                <a:cs typeface="+mn-cs"/>
              </a:rPr>
              <a:t>also have higher relative productivity than their counterparts in the advanced world</a:t>
            </a:r>
            <a:r>
              <a:rPr lang="en-US" sz="1200" kern="1200" dirty="0" smtClean="0">
                <a:solidFill>
                  <a:srgbClr val="FF0000"/>
                </a:solidFill>
                <a:effectLst/>
                <a:latin typeface="+mn-lt"/>
                <a:ea typeface="+mn-ea"/>
                <a:cs typeface="+mn-cs"/>
              </a:rPr>
              <a:t>. … </a:t>
            </a:r>
            <a:r>
              <a:rPr lang="en-US" sz="1200" b="1" kern="1200" dirty="0" smtClean="0">
                <a:solidFill>
                  <a:srgbClr val="FF0000"/>
                </a:solidFill>
                <a:effectLst/>
                <a:latin typeface="+mn-lt"/>
                <a:ea typeface="+mn-ea"/>
                <a:cs typeface="+mn-cs"/>
              </a:rPr>
              <a:t>18 metros – mainly in China but also in Brazil</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the Philippines – have </a:t>
            </a:r>
            <a:r>
              <a:rPr lang="en-US" sz="1200" b="1" kern="1200" dirty="0" smtClean="0">
                <a:solidFill>
                  <a:srgbClr val="FF0000"/>
                </a:solidFill>
                <a:effectLst/>
                <a:latin typeface="+mn-lt"/>
                <a:ea typeface="+mn-ea"/>
                <a:cs typeface="+mn-cs"/>
              </a:rPr>
              <a:t>ratios of 3 or greater</a:t>
            </a:r>
            <a:r>
              <a:rPr lang="en-US" sz="1200" kern="1200" dirty="0" smtClean="0">
                <a:solidFill>
                  <a:schemeClr val="tx1"/>
                </a:solidFill>
                <a:effectLst/>
                <a:latin typeface="+mn-lt"/>
                <a:ea typeface="+mn-ea"/>
                <a:cs typeface="+mn-cs"/>
              </a:rPr>
              <a:t>; 10, all in China, have ratios of 4 or more; and 3 have ratios of 5 or more.  … </a:t>
            </a:r>
            <a:r>
              <a:rPr lang="en-US" sz="1200" b="1" kern="1200" dirty="0" smtClean="0">
                <a:solidFill>
                  <a:srgbClr val="FF0000"/>
                </a:solidFill>
                <a:effectLst/>
                <a:latin typeface="+mn-lt"/>
                <a:ea typeface="+mn-ea"/>
                <a:cs typeface="+mn-cs"/>
              </a:rPr>
              <a:t>While this is the dominant pattern, it does not hold across the board</a:t>
            </a:r>
            <a:r>
              <a:rPr lang="en-US" sz="1200" kern="1200" dirty="0" smtClean="0">
                <a:solidFill>
                  <a:schemeClr val="tx1"/>
                </a:solidFill>
                <a:effectLst/>
                <a:latin typeface="+mn-lt"/>
                <a:ea typeface="+mn-ea"/>
                <a:cs typeface="+mn-cs"/>
              </a:rPr>
              <a:t>.  Mumbai, Cairo, </a:t>
            </a:r>
            <a:r>
              <a:rPr lang="en-US" sz="1200" b="1" kern="1200" dirty="0" smtClean="0">
                <a:solidFill>
                  <a:srgbClr val="FF0000"/>
                </a:solidFill>
                <a:effectLst/>
                <a:latin typeface="+mn-lt"/>
                <a:ea typeface="+mn-ea"/>
                <a:cs typeface="+mn-cs"/>
              </a:rPr>
              <a:t>Bogota</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and Jakarta – with ratios around </a:t>
            </a:r>
            <a:r>
              <a:rPr lang="en-US" sz="1200" b="1" kern="1200" dirty="0" smtClean="0">
                <a:solidFill>
                  <a:srgbClr val="FF0000"/>
                </a:solidFill>
                <a:effectLst/>
                <a:latin typeface="+mn-lt"/>
                <a:ea typeface="+mn-ea"/>
                <a:cs typeface="+mn-cs"/>
              </a:rPr>
              <a:t>1.6</a:t>
            </a:r>
            <a:r>
              <a:rPr lang="en-US" sz="1200" kern="1200" dirty="0" smtClean="0">
                <a:solidFill>
                  <a:schemeClr val="tx1"/>
                </a:solidFill>
                <a:effectLst/>
                <a:latin typeface="+mn-lt"/>
                <a:ea typeface="+mn-ea"/>
                <a:cs typeface="+mn-cs"/>
              </a:rPr>
              <a:t> – are on the high side of what are found in advanced nations. </a:t>
            </a:r>
            <a:r>
              <a:rPr lang="en-US" sz="1200" b="1" kern="1200" dirty="0" smtClean="0">
                <a:solidFill>
                  <a:srgbClr val="FF0000"/>
                </a:solidFill>
                <a:effectLst/>
                <a:latin typeface="+mn-lt"/>
                <a:ea typeface="+mn-ea"/>
                <a:cs typeface="+mn-cs"/>
              </a:rPr>
              <a:t>Rio</a:t>
            </a:r>
            <a:r>
              <a:rPr lang="en-US" sz="1200" kern="1200" dirty="0" smtClean="0">
                <a:solidFill>
                  <a:schemeClr val="tx1"/>
                </a:solidFill>
                <a:effectLst/>
                <a:latin typeface="+mn-lt"/>
                <a:ea typeface="+mn-ea"/>
                <a:cs typeface="+mn-cs"/>
              </a:rPr>
              <a:t>, Cape Town and Abu Dhabi have ratios of </a:t>
            </a:r>
            <a:r>
              <a:rPr lang="en-US" sz="1200" b="1" kern="1200" dirty="0" smtClean="0">
                <a:solidFill>
                  <a:srgbClr val="FF0000"/>
                </a:solidFill>
                <a:effectLst/>
                <a:latin typeface="+mn-lt"/>
                <a:ea typeface="+mn-ea"/>
                <a:cs typeface="+mn-cs"/>
              </a:rPr>
              <a:t>1.4</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about the same as Munich; </a:t>
            </a:r>
            <a:r>
              <a:rPr lang="en-US" sz="1200" b="1" kern="1200" dirty="0" smtClean="0">
                <a:solidFill>
                  <a:srgbClr val="FF0000"/>
                </a:solidFill>
                <a:effectLst/>
                <a:latin typeface="+mn-lt"/>
                <a:ea typeface="+mn-ea"/>
                <a:cs typeface="+mn-cs"/>
              </a:rPr>
              <a:t>Mexico City and Santiago come in at roughly 1.2</a:t>
            </a:r>
            <a:r>
              <a:rPr lang="en-US" sz="1200" kern="1200" dirty="0" smtClean="0">
                <a:solidFill>
                  <a:schemeClr val="tx1"/>
                </a:solidFill>
                <a:effectLst/>
                <a:latin typeface="+mn-lt"/>
                <a:ea typeface="+mn-ea"/>
                <a:cs typeface="+mn-cs"/>
              </a:rPr>
              <a:t>, about the same as Minneapolis; Hyderabad and Bangalore around 1.1; and </a:t>
            </a:r>
            <a:r>
              <a:rPr lang="en-US" sz="1200" b="1" kern="1200" dirty="0" smtClean="0">
                <a:solidFill>
                  <a:srgbClr val="FF0000"/>
                </a:solidFill>
                <a:effectLst/>
                <a:latin typeface="+mn-lt"/>
                <a:ea typeface="+mn-ea"/>
                <a:cs typeface="+mn-cs"/>
              </a:rPr>
              <a:t>Guadalajara around 1.0</a:t>
            </a:r>
            <a:r>
              <a:rPr lang="en-US" sz="1200" b="1"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3DBF73CC-8046-4BBE-8847-3000D9186A8D}" type="slidenum">
              <a:rPr lang="en-US" smtClean="0"/>
              <a:t>3</a:t>
            </a:fld>
            <a:endParaRPr lang="en-US"/>
          </a:p>
        </p:txBody>
      </p:sp>
    </p:spTree>
    <p:extLst>
      <p:ext uri="{BB962C8B-B14F-4D97-AF65-F5344CB8AC3E}">
        <p14:creationId xmlns:p14="http://schemas.microsoft.com/office/powerpoint/2010/main" val="1677444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rgbClr val="FF0000"/>
                </a:solidFill>
                <a:effectLst/>
                <a:latin typeface="+mn-lt"/>
                <a:ea typeface="+mn-ea"/>
                <a:cs typeface="+mn-cs"/>
              </a:rPr>
              <a:t>McKinsey</a:t>
            </a:r>
            <a:r>
              <a:rPr lang="en-US" sz="1200" kern="1200" dirty="0" smtClean="0">
                <a:solidFill>
                  <a:schemeClr val="tx1"/>
                </a:solidFill>
                <a:effectLst/>
                <a:latin typeface="+mn-lt"/>
                <a:ea typeface="+mn-ea"/>
                <a:cs typeface="+mn-cs"/>
              </a:rPr>
              <a:t>.</a:t>
            </a:r>
          </a:p>
          <a:p>
            <a:r>
              <a:rPr lang="en-US" sz="1200" b="0" i="0" u="none" strike="noStrike" kern="1200" baseline="0" dirty="0" smtClean="0">
                <a:solidFill>
                  <a:schemeClr val="tx1"/>
                </a:solidFill>
                <a:latin typeface="+mn-lt"/>
                <a:ea typeface="+mn-ea"/>
                <a:cs typeface="+mn-cs"/>
              </a:rPr>
              <a:t>Given their strong starting point, Latin America’s large cities will continue to be the principal engine of the region’s growth. </a:t>
            </a:r>
            <a:r>
              <a:rPr lang="en-US" sz="1200" kern="1200" dirty="0" smtClean="0">
                <a:solidFill>
                  <a:schemeClr val="tx1"/>
                </a:solidFill>
                <a:effectLst/>
                <a:latin typeface="+mn-lt"/>
                <a:ea typeface="+mn-ea"/>
                <a:cs typeface="+mn-cs"/>
              </a:rPr>
              <a:t>Latin America’s 198 large cities are expected to generate 65 percent of the region’s growth over the next 15 years, McKinsey Global Institute estimates.</a:t>
            </a:r>
          </a:p>
          <a:p>
            <a:r>
              <a:rPr lang="en-US" sz="1200" kern="1200" dirty="0" smtClean="0">
                <a:solidFill>
                  <a:schemeClr val="tx1"/>
                </a:solidFill>
                <a:effectLst/>
                <a:latin typeface="+mn-lt"/>
                <a:ea typeface="+mn-ea"/>
                <a:cs typeface="+mn-cs"/>
              </a:rPr>
              <a:t>HOWEVER…(</a:t>
            </a:r>
            <a:r>
              <a:rPr lang="en-US" sz="1200" i="1" kern="1200" dirty="0" smtClean="0">
                <a:solidFill>
                  <a:schemeClr val="tx1"/>
                </a:solidFill>
                <a:effectLst/>
                <a:latin typeface="+mn-lt"/>
                <a:ea typeface="+mn-ea"/>
                <a:cs typeface="+mn-cs"/>
              </a:rPr>
              <a:t>Infrastructure lags behind population growth</a:t>
            </a:r>
            <a:r>
              <a:rPr lang="en-US" sz="1200" kern="1200" dirty="0" smtClean="0">
                <a:solidFill>
                  <a:schemeClr val="tx1"/>
                </a:solidFill>
                <a:effectLst/>
                <a:latin typeface="+mn-lt"/>
                <a:ea typeface="+mn-ea"/>
                <a:cs typeface="+mn-cs"/>
              </a:rPr>
              <a:t>.)  </a:t>
            </a:r>
            <a:r>
              <a:rPr lang="en-US" sz="1200" b="0" i="0" u="none" strike="noStrike" kern="1200" baseline="0" dirty="0" smtClean="0">
                <a:solidFill>
                  <a:schemeClr val="tx1"/>
                </a:solidFill>
                <a:latin typeface="+mn-lt"/>
                <a:ea typeface="+mn-ea"/>
                <a:cs typeface="+mn-cs"/>
              </a:rPr>
              <a:t>In Latin America’s largest cities, signs of </a:t>
            </a:r>
            <a:r>
              <a:rPr lang="en-US" sz="1200" b="1" i="0" u="none" strike="noStrike" kern="1200" baseline="0" dirty="0" smtClean="0">
                <a:solidFill>
                  <a:srgbClr val="FF0000"/>
                </a:solidFill>
                <a:latin typeface="+mn-lt"/>
                <a:ea typeface="+mn-ea"/>
                <a:cs typeface="+mn-cs"/>
              </a:rPr>
              <a:t>diseconomies</a:t>
            </a:r>
            <a:r>
              <a:rPr lang="en-US" sz="1200" b="0" i="0" u="none" strike="noStrike" kern="1200" baseline="0" dirty="0" smtClean="0">
                <a:solidFill>
                  <a:schemeClr val="tx1"/>
                </a:solidFill>
                <a:latin typeface="+mn-lt"/>
                <a:ea typeface="+mn-ea"/>
                <a:cs typeface="+mn-cs"/>
              </a:rPr>
              <a:t> of scale such as </a:t>
            </a:r>
            <a:r>
              <a:rPr lang="en-US" sz="1200" b="1" i="0" u="none" strike="noStrike" kern="1200" baseline="0" dirty="0" smtClean="0">
                <a:solidFill>
                  <a:srgbClr val="FF0000"/>
                </a:solidFill>
                <a:latin typeface="+mn-lt"/>
                <a:ea typeface="+mn-ea"/>
                <a:cs typeface="+mn-cs"/>
              </a:rPr>
              <a:t>congestion and pollution</a:t>
            </a:r>
            <a:r>
              <a:rPr lang="en-US" sz="1200" b="0" i="0" u="none" strike="noStrike" kern="1200" baseline="0" dirty="0" smtClean="0">
                <a:solidFill>
                  <a:srgbClr val="FF0000"/>
                </a:solidFill>
                <a:latin typeface="+mn-lt"/>
                <a:ea typeface="+mn-ea"/>
                <a:cs typeface="+mn-cs"/>
              </a:rPr>
              <a:t> </a:t>
            </a:r>
            <a:r>
              <a:rPr lang="en-US" sz="1200" b="0" i="0" u="none" strike="noStrike" kern="1200" baseline="0" dirty="0" smtClean="0">
                <a:solidFill>
                  <a:schemeClr val="tx1"/>
                </a:solidFill>
                <a:latin typeface="+mn-lt"/>
                <a:ea typeface="+mn-ea"/>
                <a:cs typeface="+mn-cs"/>
              </a:rPr>
              <a:t>have started to outweigh scale benefits, diminishing the quality of life they can offer citizens and </a:t>
            </a:r>
            <a:r>
              <a:rPr lang="en-US" sz="1200" b="1" i="0" u="none" strike="noStrike" kern="1200" baseline="0" dirty="0" smtClean="0">
                <a:solidFill>
                  <a:srgbClr val="FF0000"/>
                </a:solidFill>
                <a:latin typeface="+mn-lt"/>
                <a:ea typeface="+mn-ea"/>
                <a:cs typeface="+mn-cs"/>
              </a:rPr>
              <a:t>sapping their economic dynamism</a:t>
            </a:r>
            <a:r>
              <a:rPr lang="en-US" sz="1200" b="0" i="0" u="none" strike="noStrike" kern="1200" baseline="0" dirty="0" smtClean="0">
                <a:solidFill>
                  <a:srgbClr val="FF0000"/>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YET…According to McKinsey Global Institute… research indicates that the </a:t>
            </a:r>
            <a:r>
              <a:rPr lang="en-US" sz="1200" b="1" i="0" u="none" strike="noStrike" kern="1200" baseline="0" dirty="0" smtClean="0">
                <a:solidFill>
                  <a:srgbClr val="FF0000"/>
                </a:solidFill>
                <a:latin typeface="+mn-lt"/>
                <a:ea typeface="+mn-ea"/>
                <a:cs typeface="+mn-cs"/>
              </a:rPr>
              <a:t>cost of delivering basic services such as water, housing, and education can be 30 to 50 percent cheaper in concentrated population centers</a:t>
            </a:r>
            <a:r>
              <a:rPr lang="en-US" sz="1200" b="0" i="0" u="none" strike="noStrike" kern="1200" baseline="0" dirty="0" smtClean="0">
                <a:solidFill>
                  <a:schemeClr val="tx1"/>
                </a:solidFill>
                <a:latin typeface="+mn-lt"/>
                <a:ea typeface="+mn-ea"/>
                <a:cs typeface="+mn-cs"/>
              </a:rPr>
              <a:t> than it is in sparsely populated areas. Very large cities attract the most talent, draw the most inward investment, and are often at the center of a cluster of smaller cities, creating network effects that spur economic growth and productivity.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AND…  MGI expects </a:t>
            </a:r>
            <a:r>
              <a:rPr lang="en-US" sz="1200" b="1" i="0" u="none" strike="noStrike" kern="1200" baseline="0" dirty="0" smtClean="0">
                <a:solidFill>
                  <a:srgbClr val="FF0000"/>
                </a:solidFill>
                <a:latin typeface="+mn-lt"/>
                <a:ea typeface="+mn-ea"/>
                <a:cs typeface="+mn-cs"/>
              </a:rPr>
              <a:t>midsize cities to contribute a larger share of economic activity</a:t>
            </a:r>
            <a:r>
              <a:rPr lang="en-US" sz="1200" b="0" i="0" u="none" strike="noStrike" kern="1200" baseline="0" dirty="0" smtClean="0">
                <a:solidFill>
                  <a:schemeClr val="tx1"/>
                </a:solidFill>
                <a:latin typeface="+mn-lt"/>
                <a:ea typeface="+mn-ea"/>
                <a:cs typeface="+mn-cs"/>
              </a:rPr>
              <a:t> in the medium term, making them an increasingly </a:t>
            </a:r>
            <a:r>
              <a:rPr lang="en-US" sz="1200" b="1" i="0" u="none" strike="noStrike" kern="1200" baseline="0" dirty="0" smtClean="0">
                <a:solidFill>
                  <a:srgbClr val="FF0000"/>
                </a:solidFill>
                <a:latin typeface="+mn-lt"/>
                <a:ea typeface="+mn-ea"/>
                <a:cs typeface="+mn-cs"/>
              </a:rPr>
              <a:t>important engine of growth in the region</a:t>
            </a:r>
            <a:r>
              <a:rPr lang="en-US" sz="1200" b="0" i="0" u="none" strike="noStrike" kern="1200" baseline="0" dirty="0" smtClean="0">
                <a:solidFill>
                  <a:schemeClr val="tx1"/>
                </a:solidFill>
                <a:latin typeface="+mn-lt"/>
                <a:ea typeface="+mn-ea"/>
                <a:cs typeface="+mn-cs"/>
              </a:rPr>
              <a:t>. However, as the midsize cities grow in size and complexity, they will inevitably begin to run into the kind of challenges that the largest Latin American cities face today.</a:t>
            </a:r>
            <a:endParaRPr lang="en-US" dirty="0" smtClean="0"/>
          </a:p>
          <a:p>
            <a:endParaRPr lang="en-US" dirty="0"/>
          </a:p>
        </p:txBody>
      </p:sp>
      <p:sp>
        <p:nvSpPr>
          <p:cNvPr id="4" name="Slide Number Placeholder 3"/>
          <p:cNvSpPr>
            <a:spLocks noGrp="1"/>
          </p:cNvSpPr>
          <p:nvPr>
            <p:ph type="sldNum" sz="quarter" idx="10"/>
          </p:nvPr>
        </p:nvSpPr>
        <p:spPr/>
        <p:txBody>
          <a:bodyPr/>
          <a:lstStyle/>
          <a:p>
            <a:fld id="{3DBF73CC-8046-4BBE-8847-3000D9186A8D}" type="slidenum">
              <a:rPr lang="en-US" smtClean="0"/>
              <a:t>4</a:t>
            </a:fld>
            <a:endParaRPr lang="en-US"/>
          </a:p>
        </p:txBody>
      </p:sp>
    </p:spTree>
    <p:extLst>
      <p:ext uri="{BB962C8B-B14F-4D97-AF65-F5344CB8AC3E}">
        <p14:creationId xmlns:p14="http://schemas.microsoft.com/office/powerpoint/2010/main" val="299230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rgbClr val="FF0000"/>
                </a:solidFill>
                <a:latin typeface="+mn-lt"/>
                <a:ea typeface="+mn-ea"/>
                <a:cs typeface="+mn-cs"/>
              </a:rPr>
              <a:t>McKinsey</a:t>
            </a:r>
          </a:p>
          <a:p>
            <a:r>
              <a:rPr lang="en-US" sz="1200" b="1" i="0" u="none" strike="noStrike" kern="1200" baseline="0" dirty="0" smtClean="0">
                <a:solidFill>
                  <a:srgbClr val="FF0000"/>
                </a:solidFill>
                <a:latin typeface="+mn-lt"/>
                <a:ea typeface="+mn-ea"/>
                <a:cs typeface="+mn-cs"/>
              </a:rPr>
              <a:t>Countries vary in the contribution their urban centers make to their national economies </a:t>
            </a:r>
            <a:r>
              <a:rPr lang="en-US" sz="1200" b="0" i="0" u="none" strike="noStrike" kern="1200" baseline="0" dirty="0" smtClean="0">
                <a:solidFill>
                  <a:schemeClr val="tx1"/>
                </a:solidFill>
                <a:latin typeface="+mn-lt"/>
                <a:ea typeface="+mn-ea"/>
                <a:cs typeface="+mn-cs"/>
              </a:rPr>
              <a:t>(Exhibit 4). By a large margin, Argentina and Colombia are the economies for which large cities are most important.  … In Peru and Uruguay, large cities also account for a major share of GDP.  … Chile has eight major cities that are home to almost 55 percent of the population and account for 65 percent of the country’s economy. … In Brazil and Mexico, the two largest economies of the region, large cities contribute about 60 percent of national GDP.  …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rgbClr val="FF0000"/>
                </a:solidFill>
                <a:latin typeface="+mn-lt"/>
                <a:ea typeface="+mn-ea"/>
                <a:cs typeface="+mn-cs"/>
              </a:rPr>
              <a:t>BUT </a:t>
            </a:r>
            <a:r>
              <a:rPr lang="en-US" sz="1200" b="0" i="0" u="none" strike="noStrike" kern="1200" baseline="0" dirty="0" smtClean="0">
                <a:solidFill>
                  <a:schemeClr val="tx1"/>
                </a:solidFill>
                <a:latin typeface="+mn-lt"/>
                <a:ea typeface="+mn-ea"/>
                <a:cs typeface="+mn-cs"/>
              </a:rPr>
              <a:t>…In contrast, large cities are less important in the economies of Central America and the Caribbean. </a:t>
            </a:r>
            <a:endParaRPr lang="en-US" dirty="0"/>
          </a:p>
        </p:txBody>
      </p:sp>
      <p:sp>
        <p:nvSpPr>
          <p:cNvPr id="4" name="Slide Number Placeholder 3"/>
          <p:cNvSpPr>
            <a:spLocks noGrp="1"/>
          </p:cNvSpPr>
          <p:nvPr>
            <p:ph type="sldNum" sz="quarter" idx="10"/>
          </p:nvPr>
        </p:nvSpPr>
        <p:spPr/>
        <p:txBody>
          <a:bodyPr/>
          <a:lstStyle/>
          <a:p>
            <a:fld id="{3DBF73CC-8046-4BBE-8847-3000D9186A8D}" type="slidenum">
              <a:rPr lang="en-US" smtClean="0"/>
              <a:t>5</a:t>
            </a:fld>
            <a:endParaRPr lang="en-US"/>
          </a:p>
        </p:txBody>
      </p:sp>
    </p:spTree>
    <p:extLst>
      <p:ext uri="{BB962C8B-B14F-4D97-AF65-F5344CB8AC3E}">
        <p14:creationId xmlns:p14="http://schemas.microsoft.com/office/powerpoint/2010/main" val="1274412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rgbClr val="FF0000"/>
                </a:solidFill>
                <a:effectLst/>
                <a:latin typeface="+mn-lt"/>
                <a:ea typeface="+mn-ea"/>
                <a:cs typeface="+mn-cs"/>
              </a:rPr>
              <a:t>UN Habitat</a:t>
            </a:r>
          </a:p>
          <a:p>
            <a:r>
              <a:rPr lang="en-US" sz="1200" kern="1200" dirty="0" smtClean="0">
                <a:solidFill>
                  <a:schemeClr val="tx1"/>
                </a:solidFill>
                <a:effectLst/>
                <a:latin typeface="+mn-lt"/>
                <a:ea typeface="+mn-ea"/>
                <a:cs typeface="+mn-cs"/>
              </a:rPr>
              <a:t>Many </a:t>
            </a:r>
            <a:r>
              <a:rPr lang="en-US" sz="1200" b="1" kern="1200" dirty="0" smtClean="0">
                <a:solidFill>
                  <a:srgbClr val="FF0000"/>
                </a:solidFill>
                <a:effectLst/>
                <a:latin typeface="+mn-lt"/>
                <a:ea typeface="+mn-ea"/>
                <a:cs typeface="+mn-cs"/>
              </a:rPr>
              <a:t>major cities</a:t>
            </a:r>
            <a:r>
              <a:rPr lang="en-US" sz="1200" kern="1200" dirty="0" smtClean="0">
                <a:solidFill>
                  <a:schemeClr val="tx1"/>
                </a:solidFill>
                <a:effectLst/>
                <a:latin typeface="+mn-lt"/>
                <a:ea typeface="+mn-ea"/>
                <a:cs typeface="+mn-cs"/>
              </a:rPr>
              <a:t> in the region have per capita incomes higher than their respective national figures; for the moment, </a:t>
            </a:r>
            <a:r>
              <a:rPr lang="en-US" sz="1200" b="1" kern="1200" dirty="0" smtClean="0">
                <a:solidFill>
                  <a:srgbClr val="FF0000"/>
                </a:solidFill>
                <a:effectLst/>
                <a:latin typeface="+mn-lt"/>
                <a:ea typeface="+mn-ea"/>
                <a:cs typeface="+mn-cs"/>
              </a:rPr>
              <a:t>they are the drivers of much of the region’s economic dynamism</a:t>
            </a:r>
            <a:r>
              <a:rPr lang="en-US" sz="1200" kern="1200" dirty="0" smtClean="0">
                <a:solidFill>
                  <a:schemeClr val="tx1"/>
                </a:solidFill>
                <a:effectLst/>
                <a:latin typeface="+mn-lt"/>
                <a:ea typeface="+mn-ea"/>
                <a:cs typeface="+mn-cs"/>
              </a:rPr>
              <a:t>. The participation of these cities in the national economy may be higher than their demographic weighting, as illustrated in the graph showing Panama City (responsible for 39 per cent of the country’s total population and 61 per cent of its GDP) and Lima (29 per cent of population and 52 per cent of GDP).</a:t>
            </a:r>
          </a:p>
          <a:p>
            <a:endParaRPr lang="en-US" sz="1200" kern="1200" dirty="0" smtClean="0">
              <a:solidFill>
                <a:schemeClr val="tx1"/>
              </a:solidFill>
              <a:effectLst/>
              <a:latin typeface="+mn-lt"/>
              <a:ea typeface="+mn-ea"/>
              <a:cs typeface="+mn-cs"/>
            </a:endParaRPr>
          </a:p>
          <a:p>
            <a:r>
              <a:rPr lang="en-US" sz="1200" kern="1200" dirty="0" smtClean="0">
                <a:solidFill>
                  <a:srgbClr val="FF0000"/>
                </a:solidFill>
                <a:effectLst/>
                <a:latin typeface="+mn-lt"/>
                <a:ea typeface="+mn-ea"/>
                <a:cs typeface="+mn-cs"/>
              </a:rPr>
              <a:t>HOWEVER…</a:t>
            </a:r>
          </a:p>
          <a:p>
            <a:endParaRPr lang="en-US" sz="1200" kern="1200" dirty="0" smtClean="0">
              <a:solidFill>
                <a:schemeClr val="tx1"/>
              </a:solidFill>
              <a:effectLst/>
              <a:latin typeface="+mn-lt"/>
              <a:ea typeface="+mn-ea"/>
              <a:cs typeface="+mn-cs"/>
            </a:endParaRPr>
          </a:p>
          <a:p>
            <a:r>
              <a:rPr lang="en-US" sz="1200" b="1" kern="1200" dirty="0" smtClean="0">
                <a:solidFill>
                  <a:srgbClr val="FF0000"/>
                </a:solidFill>
                <a:effectLst/>
                <a:latin typeface="+mn-lt"/>
                <a:ea typeface="+mn-ea"/>
                <a:cs typeface="+mn-cs"/>
              </a:rPr>
              <a:t>CAF-ADB Study</a:t>
            </a:r>
          </a:p>
          <a:p>
            <a:r>
              <a:rPr lang="en-US" sz="1200" kern="1200" dirty="0" smtClean="0">
                <a:solidFill>
                  <a:schemeClr val="tx1"/>
                </a:solidFill>
                <a:effectLst/>
                <a:latin typeface="+mn-lt"/>
                <a:ea typeface="+mn-ea"/>
                <a:cs typeface="+mn-cs"/>
              </a:rPr>
              <a:t>The economic development of </a:t>
            </a:r>
            <a:r>
              <a:rPr lang="en-US" sz="1200" b="1" kern="1200" dirty="0" smtClean="0">
                <a:solidFill>
                  <a:srgbClr val="FF0000"/>
                </a:solidFill>
                <a:effectLst/>
                <a:latin typeface="+mn-lt"/>
                <a:ea typeface="+mn-ea"/>
                <a:cs typeface="+mn-cs"/>
              </a:rPr>
              <a:t>Latin American cities </a:t>
            </a:r>
            <a:r>
              <a:rPr lang="en-US" sz="1200" kern="1200" dirty="0" smtClean="0">
                <a:solidFill>
                  <a:schemeClr val="tx1"/>
                </a:solidFill>
                <a:effectLst/>
                <a:latin typeface="+mn-lt"/>
                <a:ea typeface="+mn-ea"/>
                <a:cs typeface="+mn-cs"/>
              </a:rPr>
              <a:t>is largely fueled by </a:t>
            </a:r>
            <a:r>
              <a:rPr lang="en-US" sz="1200" b="1" kern="1200" dirty="0" smtClean="0">
                <a:solidFill>
                  <a:srgbClr val="FF0000"/>
                </a:solidFill>
                <a:effectLst/>
                <a:latin typeface="+mn-lt"/>
                <a:ea typeface="+mn-ea"/>
                <a:cs typeface="+mn-cs"/>
              </a:rPr>
              <a:t>expansion in the natural resources and agricultural sectors</a:t>
            </a:r>
            <a:r>
              <a:rPr lang="en-US" sz="1200" kern="1200" dirty="0" smtClean="0">
                <a:solidFill>
                  <a:schemeClr val="tx1"/>
                </a:solidFill>
                <a:effectLst/>
                <a:latin typeface="+mn-lt"/>
                <a:ea typeface="+mn-ea"/>
                <a:cs typeface="+mn-cs"/>
              </a:rPr>
              <a:t>. In </a:t>
            </a:r>
            <a:r>
              <a:rPr lang="en-US" sz="1200" b="1" kern="1200" dirty="0" smtClean="0">
                <a:solidFill>
                  <a:srgbClr val="FF0000"/>
                </a:solidFill>
                <a:effectLst/>
                <a:latin typeface="+mn-lt"/>
                <a:ea typeface="+mn-ea"/>
                <a:cs typeface="+mn-cs"/>
              </a:rPr>
              <a:t>Asia</a:t>
            </a:r>
            <a:r>
              <a:rPr lang="en-US" sz="1200" kern="1200" dirty="0" smtClean="0">
                <a:solidFill>
                  <a:schemeClr val="tx1"/>
                </a:solidFill>
                <a:effectLst/>
                <a:latin typeface="+mn-lt"/>
                <a:ea typeface="+mn-ea"/>
                <a:cs typeface="+mn-cs"/>
              </a:rPr>
              <a:t>, city growth is driven in many cases by </a:t>
            </a:r>
            <a:r>
              <a:rPr lang="en-US" sz="1200" b="1" kern="1200" dirty="0" smtClean="0">
                <a:solidFill>
                  <a:srgbClr val="FF0000"/>
                </a:solidFill>
                <a:effectLst/>
                <a:latin typeface="+mn-lt"/>
                <a:ea typeface="+mn-ea"/>
                <a:cs typeface="+mn-cs"/>
              </a:rPr>
              <a:t>export-oriented</a:t>
            </a:r>
            <a:r>
              <a:rPr lang="en-US" sz="1200" kern="1200" dirty="0" smtClean="0">
                <a:solidFill>
                  <a:srgbClr val="FF0000"/>
                </a:solidFill>
                <a:effectLst/>
                <a:latin typeface="+mn-lt"/>
                <a:ea typeface="+mn-ea"/>
                <a:cs typeface="+mn-cs"/>
              </a:rPr>
              <a:t> </a:t>
            </a:r>
            <a:r>
              <a:rPr lang="en-US" sz="1200" b="1" kern="1200" dirty="0" smtClean="0">
                <a:solidFill>
                  <a:srgbClr val="FF0000"/>
                </a:solidFill>
                <a:effectLst/>
                <a:latin typeface="+mn-lt"/>
                <a:ea typeface="+mn-ea"/>
                <a:cs typeface="+mn-cs"/>
              </a:rPr>
              <a:t>manufacturing and services</a:t>
            </a:r>
            <a:r>
              <a:rPr lang="en-US" sz="1200" kern="1200" dirty="0" smtClean="0">
                <a:solidFill>
                  <a:schemeClr val="tx1"/>
                </a:solidFill>
                <a:effectLst/>
                <a:latin typeface="+mn-lt"/>
                <a:ea typeface="+mn-ea"/>
                <a:cs typeface="+mn-cs"/>
              </a:rPr>
              <a:t>. For the most part, Asian cities are expanding more quickly than Latin American cities. In East Asia, large and intermediate cities continue to grow at rapid rates. </a:t>
            </a:r>
            <a:r>
              <a:rPr lang="en-US" sz="1200" b="1" kern="1200" dirty="0" smtClean="0">
                <a:solidFill>
                  <a:srgbClr val="FF0000"/>
                </a:solidFill>
                <a:effectLst/>
                <a:latin typeface="+mn-lt"/>
                <a:ea typeface="+mn-ea"/>
                <a:cs typeface="+mn-cs"/>
              </a:rPr>
              <a:t>In Latin America, the expansion of megacities, including Sao Paulo, Mexico City and Buenos Aires, is generally happening at a slower pace than in intermediate cities.</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3DBF73CC-8046-4BBE-8847-3000D9186A8D}" type="slidenum">
              <a:rPr lang="en-US" smtClean="0"/>
              <a:t>6</a:t>
            </a:fld>
            <a:endParaRPr lang="en-US"/>
          </a:p>
        </p:txBody>
      </p:sp>
    </p:spTree>
    <p:extLst>
      <p:ext uri="{BB962C8B-B14F-4D97-AF65-F5344CB8AC3E}">
        <p14:creationId xmlns:p14="http://schemas.microsoft.com/office/powerpoint/2010/main" val="2637840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FF0000"/>
                </a:solidFill>
              </a:rPr>
              <a:t>McKinsey Global Institute</a:t>
            </a:r>
          </a:p>
          <a:p>
            <a:r>
              <a:rPr lang="en-US" sz="1200" b="1" kern="1200" dirty="0" smtClean="0">
                <a:solidFill>
                  <a:srgbClr val="FF0000"/>
                </a:solidFill>
                <a:effectLst/>
                <a:latin typeface="+mn-lt"/>
                <a:ea typeface="+mn-ea"/>
                <a:cs typeface="+mn-cs"/>
              </a:rPr>
              <a:t>Latin American cities have fallen short </a:t>
            </a:r>
            <a:r>
              <a:rPr lang="en-US" sz="1200" b="0" kern="1200" dirty="0" smtClean="0">
                <a:solidFill>
                  <a:schemeClr val="tx1"/>
                </a:solidFill>
                <a:effectLst/>
                <a:latin typeface="+mn-lt"/>
                <a:ea typeface="+mn-ea"/>
                <a:cs typeface="+mn-cs"/>
              </a:rPr>
              <a:t>of</a:t>
            </a:r>
            <a:r>
              <a:rPr lang="en-US" sz="1200" kern="1200" dirty="0" smtClean="0">
                <a:solidFill>
                  <a:schemeClr val="tx1"/>
                </a:solidFill>
                <a:effectLst/>
                <a:latin typeface="+mn-lt"/>
                <a:ea typeface="+mn-ea"/>
                <a:cs typeface="+mn-cs"/>
              </a:rPr>
              <a:t> being able to provide coordinated urban planning and </a:t>
            </a:r>
            <a:r>
              <a:rPr lang="en-US" sz="1200" b="0" kern="1200" dirty="0" smtClean="0">
                <a:solidFill>
                  <a:schemeClr val="tx1"/>
                </a:solidFill>
                <a:effectLst/>
                <a:latin typeface="+mn-lt"/>
                <a:ea typeface="+mn-ea"/>
                <a:cs typeface="+mn-cs"/>
              </a:rPr>
              <a:t>sufficient </a:t>
            </a:r>
            <a:r>
              <a:rPr lang="en-US" sz="1200" b="1" kern="1200" dirty="0" smtClean="0">
                <a:solidFill>
                  <a:srgbClr val="FF0000"/>
                </a:solidFill>
                <a:effectLst/>
                <a:latin typeface="+mn-lt"/>
                <a:ea typeface="+mn-ea"/>
                <a:cs typeface="+mn-cs"/>
              </a:rPr>
              <a:t>infrastructure and services</a:t>
            </a:r>
            <a:r>
              <a:rPr lang="en-US" sz="1200" b="0" kern="1200" dirty="0" smtClean="0">
                <a:solidFill>
                  <a:schemeClr val="tx1"/>
                </a:solidFill>
                <a:effectLst/>
                <a:latin typeface="+mn-lt"/>
                <a:ea typeface="+mn-ea"/>
                <a:cs typeface="+mn-cs"/>
              </a:rPr>
              <a:t> needed for efficient and livable cities</a:t>
            </a:r>
            <a:r>
              <a:rPr lang="en-US" sz="1200" kern="1200" dirty="0" smtClean="0">
                <a:solidFill>
                  <a:schemeClr val="tx1"/>
                </a:solidFill>
                <a:effectLst/>
                <a:latin typeface="+mn-lt"/>
                <a:ea typeface="+mn-ea"/>
                <a:cs typeface="+mn-cs"/>
              </a:rPr>
              <a:t>. … The inefficiencies translate into </a:t>
            </a:r>
            <a:r>
              <a:rPr lang="en-US" sz="1200" b="1" kern="1200" dirty="0" smtClean="0">
                <a:solidFill>
                  <a:srgbClr val="FF0000"/>
                </a:solidFill>
                <a:effectLst/>
                <a:latin typeface="+mn-lt"/>
                <a:ea typeface="+mn-ea"/>
                <a:cs typeface="+mn-cs"/>
              </a:rPr>
              <a:t>a direct drag on growth</a:t>
            </a:r>
            <a:r>
              <a:rPr lang="en-US" sz="1200" kern="1200" dirty="0" smtClean="0">
                <a:solidFill>
                  <a:schemeClr val="tx1"/>
                </a:solidFill>
                <a:effectLst/>
                <a:latin typeface="+mn-lt"/>
                <a:ea typeface="+mn-ea"/>
                <a:cs typeface="+mn-cs"/>
              </a:rPr>
              <a:t>, with large monetary costs from waste in resource use and worker time spent in traffic jams.</a:t>
            </a:r>
          </a:p>
          <a:p>
            <a:r>
              <a:rPr lang="en-US" sz="1200" b="1" kern="1200" dirty="0" smtClean="0">
                <a:solidFill>
                  <a:srgbClr val="FF0000"/>
                </a:solidFill>
                <a:effectLst/>
                <a:latin typeface="+mn-lt"/>
                <a:ea typeface="+mn-ea"/>
                <a:cs typeface="+mn-cs"/>
              </a:rPr>
              <a:t>Struggling to meet urban demand for services and infrastructure imposes significant costs on Latin America’s cities in terms of low productivity and growth and acts as a constraint on economic growth in the entire region.</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3DBF73CC-8046-4BBE-8847-3000D9186A8D}" type="slidenum">
              <a:rPr lang="en-US" smtClean="0"/>
              <a:t>7</a:t>
            </a:fld>
            <a:endParaRPr lang="en-US"/>
          </a:p>
        </p:txBody>
      </p:sp>
    </p:spTree>
    <p:extLst>
      <p:ext uri="{BB962C8B-B14F-4D97-AF65-F5344CB8AC3E}">
        <p14:creationId xmlns:p14="http://schemas.microsoft.com/office/powerpoint/2010/main" val="4011194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notes</a:t>
            </a:r>
            <a:endParaRPr lang="en-US" dirty="0"/>
          </a:p>
        </p:txBody>
      </p:sp>
      <p:sp>
        <p:nvSpPr>
          <p:cNvPr id="4" name="Slide Number Placeholder 3"/>
          <p:cNvSpPr>
            <a:spLocks noGrp="1"/>
          </p:cNvSpPr>
          <p:nvPr>
            <p:ph type="sldNum" sz="quarter" idx="10"/>
          </p:nvPr>
        </p:nvSpPr>
        <p:spPr/>
        <p:txBody>
          <a:bodyPr/>
          <a:lstStyle/>
          <a:p>
            <a:fld id="{3DBF73CC-8046-4BBE-8847-3000D9186A8D}" type="slidenum">
              <a:rPr lang="en-US" smtClean="0"/>
              <a:t>8</a:t>
            </a:fld>
            <a:endParaRPr lang="en-US"/>
          </a:p>
        </p:txBody>
      </p:sp>
    </p:spTree>
    <p:extLst>
      <p:ext uri="{BB962C8B-B14F-4D97-AF65-F5344CB8AC3E}">
        <p14:creationId xmlns:p14="http://schemas.microsoft.com/office/powerpoint/2010/main" val="4011282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smtClean="0">
                <a:solidFill>
                  <a:srgbClr val="FF0000"/>
                </a:solidFill>
                <a:effectLst/>
                <a:latin typeface="+mn-lt"/>
                <a:ea typeface="+mn-ea"/>
                <a:cs typeface="+mn-cs"/>
              </a:rPr>
              <a:t>ATKearney</a:t>
            </a:r>
            <a:r>
              <a:rPr lang="en-US" sz="1200" b="1" kern="1200" dirty="0" smtClean="0">
                <a:solidFill>
                  <a:srgbClr val="FF0000"/>
                </a:solidFill>
                <a:effectLst/>
                <a:latin typeface="+mn-lt"/>
                <a:ea typeface="+mn-ea"/>
                <a:cs typeface="+mn-cs"/>
              </a:rPr>
              <a:t> - 2012 Global Cities Index </a:t>
            </a:r>
          </a:p>
          <a:p>
            <a:r>
              <a:rPr lang="en-US" sz="1200" b="0" kern="1200" dirty="0" smtClean="0">
                <a:solidFill>
                  <a:schemeClr val="tx1"/>
                </a:solidFill>
                <a:effectLst/>
                <a:latin typeface="+mn-lt"/>
                <a:ea typeface="+mn-ea"/>
                <a:cs typeface="+mn-cs"/>
              </a:rPr>
              <a:t>Latin America: cities in all quadrants. </a:t>
            </a:r>
            <a:r>
              <a:rPr lang="en-US" sz="1200" kern="1200" dirty="0" smtClean="0">
                <a:solidFill>
                  <a:srgbClr val="FF0000"/>
                </a:solidFill>
                <a:effectLst/>
                <a:latin typeface="+mn-lt"/>
                <a:ea typeface="+mn-ea"/>
                <a:cs typeface="+mn-cs"/>
              </a:rPr>
              <a:t>T</a:t>
            </a:r>
            <a:r>
              <a:rPr lang="en-US" sz="1200" b="1" kern="1200" dirty="0" smtClean="0">
                <a:solidFill>
                  <a:srgbClr val="FF0000"/>
                </a:solidFill>
                <a:effectLst/>
                <a:latin typeface="+mn-lt"/>
                <a:ea typeface="+mn-ea"/>
                <a:cs typeface="+mn-cs"/>
              </a:rPr>
              <a:t>hanks to improvements in infrastructure and reductions in instability and corruption, Bogota, Colombia, is the one non-Asian city in the high-potential quadrant.</a:t>
            </a:r>
            <a:r>
              <a:rPr lang="en-US" sz="1200" kern="1200" dirty="0" smtClean="0">
                <a:solidFill>
                  <a:srgbClr val="FF0000"/>
                </a:solidFill>
                <a:effectLst/>
                <a:latin typeface="+mn-lt"/>
                <a:ea typeface="+mn-ea"/>
                <a:cs typeface="+mn-cs"/>
              </a:rPr>
              <a:t> </a:t>
            </a:r>
            <a:r>
              <a:rPr lang="en-US" sz="1200" kern="1200" dirty="0" smtClean="0">
                <a:solidFill>
                  <a:schemeClr val="tx1"/>
                </a:solidFill>
                <a:effectLst/>
                <a:latin typeface="+mn-lt"/>
                <a:ea typeface="+mn-ea"/>
                <a:cs typeface="+mn-cs"/>
              </a:rPr>
              <a:t>However, other Latin American cities seem likely to exhibit different future behaviors. For example, Brazil's Sao Paulo and Rio de Janeiro appear poised to maintain their global positioning, with balanced opportunities and risks. Caracas, Venezuela, with its economic problems, increasing instability and corruption, and deteriorating healthcare system, occupies a more vulnerable position.</a:t>
            </a:r>
            <a:endParaRPr lang="en-US" sz="120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(Figure 2 maps the strengths and vulnerabilities of these emerging cities: In the high-potential quadrant (upper right), a city's strength score is higher than its vulnerability score, indicating cities well poised for the future. Those in the status quo quadrant (lower right) have low strength and vulnerability scores, suggesting relative stability. By contrast, cities in the uncertain quadrant (upper left) have high scores in both, which could lead to large positive or negative changes, while the vulnerable quadrant (lower left) reflects the potential for future struggles. We analyze these results in more detail, exploring the likely rise or fall of the world's leading emerging market cities over the next decade or two.)</a:t>
            </a:r>
            <a:endParaRPr lang="en-US" dirty="0"/>
          </a:p>
        </p:txBody>
      </p:sp>
      <p:sp>
        <p:nvSpPr>
          <p:cNvPr id="4" name="Slide Number Placeholder 3"/>
          <p:cNvSpPr>
            <a:spLocks noGrp="1"/>
          </p:cNvSpPr>
          <p:nvPr>
            <p:ph type="sldNum" sz="quarter" idx="10"/>
          </p:nvPr>
        </p:nvSpPr>
        <p:spPr/>
        <p:txBody>
          <a:bodyPr/>
          <a:lstStyle/>
          <a:p>
            <a:fld id="{3DBF73CC-8046-4BBE-8847-3000D9186A8D}" type="slidenum">
              <a:rPr lang="en-US" smtClean="0"/>
              <a:t>9</a:t>
            </a:fld>
            <a:endParaRPr lang="en-US"/>
          </a:p>
        </p:txBody>
      </p:sp>
    </p:spTree>
    <p:extLst>
      <p:ext uri="{BB962C8B-B14F-4D97-AF65-F5344CB8AC3E}">
        <p14:creationId xmlns:p14="http://schemas.microsoft.com/office/powerpoint/2010/main" val="1149054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94F219-DBA2-47B4-B1EC-345C603D6933}" type="datetimeFigureOut">
              <a:rPr lang="en-US" smtClean="0"/>
              <a:t>6/25/2014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BC906-6E85-4982-B9A9-D66C763ADB3D}" type="slidenum">
              <a:rPr lang="en-US" smtClean="0"/>
              <a:t>‹#›</a:t>
            </a:fld>
            <a:endParaRPr lang="en-US"/>
          </a:p>
        </p:txBody>
      </p:sp>
    </p:spTree>
    <p:extLst>
      <p:ext uri="{BB962C8B-B14F-4D97-AF65-F5344CB8AC3E}">
        <p14:creationId xmlns:p14="http://schemas.microsoft.com/office/powerpoint/2010/main" val="2980706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94F219-DBA2-47B4-B1EC-345C603D6933}" type="datetimeFigureOut">
              <a:rPr lang="en-US" smtClean="0"/>
              <a:t>6/25/2014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BC906-6E85-4982-B9A9-D66C763ADB3D}" type="slidenum">
              <a:rPr lang="en-US" smtClean="0"/>
              <a:t>‹#›</a:t>
            </a:fld>
            <a:endParaRPr lang="en-US"/>
          </a:p>
        </p:txBody>
      </p:sp>
    </p:spTree>
    <p:extLst>
      <p:ext uri="{BB962C8B-B14F-4D97-AF65-F5344CB8AC3E}">
        <p14:creationId xmlns:p14="http://schemas.microsoft.com/office/powerpoint/2010/main" val="1178554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94F219-DBA2-47B4-B1EC-345C603D6933}" type="datetimeFigureOut">
              <a:rPr lang="en-US" smtClean="0"/>
              <a:t>6/25/2014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BC906-6E85-4982-B9A9-D66C763ADB3D}" type="slidenum">
              <a:rPr lang="en-US" smtClean="0"/>
              <a:t>‹#›</a:t>
            </a:fld>
            <a:endParaRPr lang="en-US"/>
          </a:p>
        </p:txBody>
      </p:sp>
    </p:spTree>
    <p:extLst>
      <p:ext uri="{BB962C8B-B14F-4D97-AF65-F5344CB8AC3E}">
        <p14:creationId xmlns:p14="http://schemas.microsoft.com/office/powerpoint/2010/main" val="3195779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94F219-DBA2-47B4-B1EC-345C603D6933}" type="datetimeFigureOut">
              <a:rPr lang="en-US" smtClean="0"/>
              <a:t>6/25/2014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BC906-6E85-4982-B9A9-D66C763ADB3D}" type="slidenum">
              <a:rPr lang="en-US" smtClean="0"/>
              <a:t>‹#›</a:t>
            </a:fld>
            <a:endParaRPr lang="en-US"/>
          </a:p>
        </p:txBody>
      </p:sp>
    </p:spTree>
    <p:extLst>
      <p:ext uri="{BB962C8B-B14F-4D97-AF65-F5344CB8AC3E}">
        <p14:creationId xmlns:p14="http://schemas.microsoft.com/office/powerpoint/2010/main" val="3513187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94F219-DBA2-47B4-B1EC-345C603D6933}" type="datetimeFigureOut">
              <a:rPr lang="en-US" smtClean="0"/>
              <a:t>6/25/2014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BC906-6E85-4982-B9A9-D66C763ADB3D}" type="slidenum">
              <a:rPr lang="en-US" smtClean="0"/>
              <a:t>‹#›</a:t>
            </a:fld>
            <a:endParaRPr lang="en-US"/>
          </a:p>
        </p:txBody>
      </p:sp>
    </p:spTree>
    <p:extLst>
      <p:ext uri="{BB962C8B-B14F-4D97-AF65-F5344CB8AC3E}">
        <p14:creationId xmlns:p14="http://schemas.microsoft.com/office/powerpoint/2010/main" val="917689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94F219-DBA2-47B4-B1EC-345C603D6933}" type="datetimeFigureOut">
              <a:rPr lang="en-US" smtClean="0"/>
              <a:t>6/25/2014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5BC906-6E85-4982-B9A9-D66C763ADB3D}" type="slidenum">
              <a:rPr lang="en-US" smtClean="0"/>
              <a:t>‹#›</a:t>
            </a:fld>
            <a:endParaRPr lang="en-US"/>
          </a:p>
        </p:txBody>
      </p:sp>
    </p:spTree>
    <p:extLst>
      <p:ext uri="{BB962C8B-B14F-4D97-AF65-F5344CB8AC3E}">
        <p14:creationId xmlns:p14="http://schemas.microsoft.com/office/powerpoint/2010/main" val="416481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94F219-DBA2-47B4-B1EC-345C603D6933}" type="datetimeFigureOut">
              <a:rPr lang="en-US" smtClean="0"/>
              <a:t>6/25/2014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5BC906-6E85-4982-B9A9-D66C763ADB3D}" type="slidenum">
              <a:rPr lang="en-US" smtClean="0"/>
              <a:t>‹#›</a:t>
            </a:fld>
            <a:endParaRPr lang="en-US"/>
          </a:p>
        </p:txBody>
      </p:sp>
    </p:spTree>
    <p:extLst>
      <p:ext uri="{BB962C8B-B14F-4D97-AF65-F5344CB8AC3E}">
        <p14:creationId xmlns:p14="http://schemas.microsoft.com/office/powerpoint/2010/main" val="4025443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94F219-DBA2-47B4-B1EC-345C603D6933}" type="datetimeFigureOut">
              <a:rPr lang="en-US" smtClean="0"/>
              <a:t>6/25/2014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5BC906-6E85-4982-B9A9-D66C763ADB3D}" type="slidenum">
              <a:rPr lang="en-US" smtClean="0"/>
              <a:t>‹#›</a:t>
            </a:fld>
            <a:endParaRPr lang="en-US"/>
          </a:p>
        </p:txBody>
      </p:sp>
    </p:spTree>
    <p:extLst>
      <p:ext uri="{BB962C8B-B14F-4D97-AF65-F5344CB8AC3E}">
        <p14:creationId xmlns:p14="http://schemas.microsoft.com/office/powerpoint/2010/main" val="2322076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94F219-DBA2-47B4-B1EC-345C603D6933}" type="datetimeFigureOut">
              <a:rPr lang="en-US" smtClean="0"/>
              <a:t>6/25/2014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5BC906-6E85-4982-B9A9-D66C763ADB3D}" type="slidenum">
              <a:rPr lang="en-US" smtClean="0"/>
              <a:t>‹#›</a:t>
            </a:fld>
            <a:endParaRPr lang="en-US"/>
          </a:p>
        </p:txBody>
      </p:sp>
    </p:spTree>
    <p:extLst>
      <p:ext uri="{BB962C8B-B14F-4D97-AF65-F5344CB8AC3E}">
        <p14:creationId xmlns:p14="http://schemas.microsoft.com/office/powerpoint/2010/main" val="295416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94F219-DBA2-47B4-B1EC-345C603D6933}" type="datetimeFigureOut">
              <a:rPr lang="en-US" smtClean="0"/>
              <a:t>6/25/2014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5BC906-6E85-4982-B9A9-D66C763ADB3D}" type="slidenum">
              <a:rPr lang="en-US" smtClean="0"/>
              <a:t>‹#›</a:t>
            </a:fld>
            <a:endParaRPr lang="en-US"/>
          </a:p>
        </p:txBody>
      </p:sp>
    </p:spTree>
    <p:extLst>
      <p:ext uri="{BB962C8B-B14F-4D97-AF65-F5344CB8AC3E}">
        <p14:creationId xmlns:p14="http://schemas.microsoft.com/office/powerpoint/2010/main" val="3041809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94F219-DBA2-47B4-B1EC-345C603D6933}" type="datetimeFigureOut">
              <a:rPr lang="en-US" smtClean="0"/>
              <a:t>6/25/2014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5BC906-6E85-4982-B9A9-D66C763ADB3D}" type="slidenum">
              <a:rPr lang="en-US" smtClean="0"/>
              <a:t>‹#›</a:t>
            </a:fld>
            <a:endParaRPr lang="en-US"/>
          </a:p>
        </p:txBody>
      </p:sp>
    </p:spTree>
    <p:extLst>
      <p:ext uri="{BB962C8B-B14F-4D97-AF65-F5344CB8AC3E}">
        <p14:creationId xmlns:p14="http://schemas.microsoft.com/office/powerpoint/2010/main" val="322429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4F219-DBA2-47B4-B1EC-345C603D6933}" type="datetimeFigureOut">
              <a:rPr lang="en-US" smtClean="0"/>
              <a:t>6/25/2014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5BC906-6E85-4982-B9A9-D66C763ADB3D}" type="slidenum">
              <a:rPr lang="en-US" smtClean="0"/>
              <a:t>‹#›</a:t>
            </a:fld>
            <a:endParaRPr lang="en-US"/>
          </a:p>
        </p:txBody>
      </p:sp>
    </p:spTree>
    <p:extLst>
      <p:ext uri="{BB962C8B-B14F-4D97-AF65-F5344CB8AC3E}">
        <p14:creationId xmlns:p14="http://schemas.microsoft.com/office/powerpoint/2010/main" val="2500452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martinprosperity.org/" TargetMode="External"/><Relationship Id="rId4" Type="http://schemas.openxmlformats.org/officeDocument/2006/relationships/hyperlink" Target="http://www.theatlanticcities.com/authors/richard-florid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atkearney.com/documents/10192/b4c9eaa7-b181-4982-81ca-4d170e71fb3d"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57200"/>
            <a:ext cx="8686800" cy="3581400"/>
          </a:xfrm>
        </p:spPr>
        <p:txBody>
          <a:bodyPr>
            <a:noAutofit/>
          </a:bodyPr>
          <a:lstStyle/>
          <a:p>
            <a:pPr algn="l"/>
            <a:r>
              <a:rPr lang="en-US" sz="5400" b="1" dirty="0" smtClean="0">
                <a:solidFill>
                  <a:srgbClr val="0070C0"/>
                </a:solidFill>
              </a:rPr>
              <a:t>Urbanization, Infrastructure </a:t>
            </a:r>
            <a:br>
              <a:rPr lang="en-US" sz="5400" b="1" dirty="0" smtClean="0">
                <a:solidFill>
                  <a:srgbClr val="0070C0"/>
                </a:solidFill>
              </a:rPr>
            </a:br>
            <a:r>
              <a:rPr lang="en-US" sz="5400" b="1" dirty="0" smtClean="0">
                <a:solidFill>
                  <a:srgbClr val="0070C0"/>
                </a:solidFill>
              </a:rPr>
              <a:t>and </a:t>
            </a:r>
            <a:r>
              <a:rPr lang="en-US" sz="5400" b="1" dirty="0">
                <a:solidFill>
                  <a:srgbClr val="0070C0"/>
                </a:solidFill>
              </a:rPr>
              <a:t>the </a:t>
            </a:r>
            <a:r>
              <a:rPr lang="en-US" sz="5400" b="1" dirty="0" smtClean="0">
                <a:solidFill>
                  <a:srgbClr val="0070C0"/>
                </a:solidFill>
              </a:rPr>
              <a:t>Financial Implications </a:t>
            </a:r>
            <a:br>
              <a:rPr lang="en-US" sz="5400" b="1" dirty="0" smtClean="0">
                <a:solidFill>
                  <a:srgbClr val="0070C0"/>
                </a:solidFill>
              </a:rPr>
            </a:br>
            <a:r>
              <a:rPr lang="en-US" sz="5400" b="1" dirty="0" smtClean="0">
                <a:solidFill>
                  <a:srgbClr val="0070C0"/>
                </a:solidFill>
              </a:rPr>
              <a:t>for </a:t>
            </a:r>
            <a:r>
              <a:rPr lang="en-US" sz="5400" b="1" dirty="0">
                <a:solidFill>
                  <a:srgbClr val="0070C0"/>
                </a:solidFill>
              </a:rPr>
              <a:t>Latin America</a:t>
            </a:r>
          </a:p>
        </p:txBody>
      </p:sp>
      <p:sp>
        <p:nvSpPr>
          <p:cNvPr id="3" name="Subtitle 2"/>
          <p:cNvSpPr>
            <a:spLocks noGrp="1"/>
          </p:cNvSpPr>
          <p:nvPr>
            <p:ph type="subTitle" idx="1"/>
          </p:nvPr>
        </p:nvSpPr>
        <p:spPr>
          <a:xfrm>
            <a:off x="228600" y="5593235"/>
            <a:ext cx="8610600" cy="1143000"/>
          </a:xfrm>
          <a:ln w="38100">
            <a:solidFill>
              <a:srgbClr val="0070C0"/>
            </a:solidFill>
          </a:ln>
        </p:spPr>
        <p:txBody>
          <a:bodyPr>
            <a:normAutofit/>
          </a:bodyPr>
          <a:lstStyle/>
          <a:p>
            <a:pPr algn="l"/>
            <a:r>
              <a:rPr lang="en-US" sz="5200" b="1" dirty="0" err="1">
                <a:solidFill>
                  <a:srgbClr val="00B0F0"/>
                </a:solidFill>
                <a:latin typeface="Impact" panose="020B0806030902050204" pitchFamily="34" charset="0"/>
              </a:rPr>
              <a:t>dp</a:t>
            </a:r>
            <a:r>
              <a:rPr lang="en-US" b="1" dirty="0"/>
              <a:t> </a:t>
            </a:r>
            <a:r>
              <a:rPr lang="en-US" b="1" dirty="0" err="1" smtClean="0">
                <a:solidFill>
                  <a:srgbClr val="002B82"/>
                </a:solidFill>
              </a:rPr>
              <a:t>david</a:t>
            </a:r>
            <a:r>
              <a:rPr lang="en-US" b="1" dirty="0" smtClean="0">
                <a:solidFill>
                  <a:srgbClr val="002B82"/>
                </a:solidFill>
              </a:rPr>
              <a:t> painter / development </a:t>
            </a:r>
            <a:r>
              <a:rPr lang="en-US" b="1" dirty="0">
                <a:solidFill>
                  <a:srgbClr val="002B82"/>
                </a:solidFill>
              </a:rPr>
              <a:t>finance advisor</a:t>
            </a:r>
            <a:endParaRPr lang="en-US" dirty="0">
              <a:solidFill>
                <a:srgbClr val="002B82"/>
              </a:solidFill>
            </a:endParaRPr>
          </a:p>
        </p:txBody>
      </p:sp>
      <p:sp>
        <p:nvSpPr>
          <p:cNvPr id="4" name="TextBox 3"/>
          <p:cNvSpPr txBox="1"/>
          <p:nvPr/>
        </p:nvSpPr>
        <p:spPr>
          <a:xfrm>
            <a:off x="201561" y="3810000"/>
            <a:ext cx="8686800" cy="1200329"/>
          </a:xfrm>
          <a:prstGeom prst="rect">
            <a:avLst/>
          </a:prstGeom>
          <a:noFill/>
        </p:spPr>
        <p:txBody>
          <a:bodyPr wrap="square" rtlCol="0">
            <a:spAutoFit/>
          </a:bodyPr>
          <a:lstStyle/>
          <a:p>
            <a:r>
              <a:rPr lang="en-US" sz="3600" b="1" dirty="0" smtClean="0">
                <a:solidFill>
                  <a:srgbClr val="FFC000"/>
                </a:solidFill>
              </a:rPr>
              <a:t>May 6, 2014 – Woodrow Wilson International Center for Scholars</a:t>
            </a:r>
            <a:endParaRPr lang="en-US" sz="3600" b="1" dirty="0">
              <a:solidFill>
                <a:srgbClr val="FFC000"/>
              </a:solidFill>
            </a:endParaRPr>
          </a:p>
        </p:txBody>
      </p:sp>
    </p:spTree>
    <p:extLst>
      <p:ext uri="{BB962C8B-B14F-4D97-AF65-F5344CB8AC3E}">
        <p14:creationId xmlns:p14="http://schemas.microsoft.com/office/powerpoint/2010/main" val="955920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8" y="862012"/>
            <a:ext cx="8086725" cy="553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97408" y="6216134"/>
            <a:ext cx="7949184" cy="369332"/>
          </a:xfrm>
          <a:prstGeom prst="rect">
            <a:avLst/>
          </a:prstGeom>
          <a:noFill/>
        </p:spPr>
        <p:txBody>
          <a:bodyPr wrap="square" rtlCol="0">
            <a:spAutoFit/>
          </a:bodyPr>
          <a:lstStyle/>
          <a:p>
            <a:r>
              <a:rPr lang="en-US" dirty="0" smtClean="0"/>
              <a:t>Source: Calderon &amp; </a:t>
            </a:r>
            <a:r>
              <a:rPr lang="en-US" dirty="0" err="1" smtClean="0"/>
              <a:t>Serven</a:t>
            </a:r>
            <a:r>
              <a:rPr lang="en-US" dirty="0" smtClean="0"/>
              <a:t>, Infrastructure in Latin America, World Bank, May 2010</a:t>
            </a:r>
            <a:endParaRPr lang="en-US" dirty="0"/>
          </a:p>
        </p:txBody>
      </p:sp>
      <p:sp>
        <p:nvSpPr>
          <p:cNvPr id="2" name="Oval 1"/>
          <p:cNvSpPr/>
          <p:nvPr/>
        </p:nvSpPr>
        <p:spPr>
          <a:xfrm>
            <a:off x="3962400" y="2667000"/>
            <a:ext cx="4343400" cy="2590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4384" y="219456"/>
            <a:ext cx="8891016" cy="461665"/>
          </a:xfrm>
          <a:prstGeom prst="rect">
            <a:avLst/>
          </a:prstGeom>
        </p:spPr>
        <p:txBody>
          <a:bodyPr wrap="square">
            <a:spAutoFit/>
          </a:bodyPr>
          <a:lstStyle/>
          <a:p>
            <a:pPr lvl="1"/>
            <a:r>
              <a:rPr lang="en-US" sz="2400" b="1" dirty="0" err="1">
                <a:solidFill>
                  <a:srgbClr val="00B0F0"/>
                </a:solidFill>
                <a:latin typeface="Impact" panose="020B0806030902050204" pitchFamily="34" charset="0"/>
              </a:rPr>
              <a:t>dp</a:t>
            </a:r>
            <a:r>
              <a:rPr lang="en-US" sz="2400" b="1" dirty="0">
                <a:solidFill>
                  <a:srgbClr val="00B0F0"/>
                </a:solidFill>
                <a:latin typeface="Impact" panose="020B0806030902050204" pitchFamily="34" charset="0"/>
              </a:rPr>
              <a:t> </a:t>
            </a:r>
            <a:r>
              <a:rPr lang="en-US" sz="2400" b="1" dirty="0" smtClean="0">
                <a:solidFill>
                  <a:srgbClr val="00B0F0"/>
                </a:solidFill>
                <a:latin typeface="Impact" panose="020B0806030902050204" pitchFamily="34" charset="0"/>
              </a:rPr>
              <a:t> </a:t>
            </a:r>
            <a:r>
              <a:rPr lang="en-US" sz="2400" dirty="0" smtClean="0">
                <a:solidFill>
                  <a:srgbClr val="0070C0"/>
                </a:solidFill>
              </a:rPr>
              <a:t>Infrastructure has a Major Impact </a:t>
            </a:r>
            <a:r>
              <a:rPr lang="en-US" sz="2400" dirty="0">
                <a:solidFill>
                  <a:srgbClr val="0070C0"/>
                </a:solidFill>
              </a:rPr>
              <a:t>on City Development in LAC</a:t>
            </a:r>
          </a:p>
        </p:txBody>
      </p:sp>
    </p:spTree>
    <p:extLst>
      <p:ext uri="{BB962C8B-B14F-4D97-AF65-F5344CB8AC3E}">
        <p14:creationId xmlns:p14="http://schemas.microsoft.com/office/powerpoint/2010/main" val="2166517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14400"/>
            <a:ext cx="8382000" cy="4343400"/>
          </a:xfrm>
          <a:prstGeom prst="rect">
            <a:avLst/>
          </a:prstGeom>
          <a:noFill/>
          <a:ln>
            <a:noFill/>
          </a:ln>
        </p:spPr>
      </p:pic>
      <p:sp>
        <p:nvSpPr>
          <p:cNvPr id="6" name="Rectangle 5"/>
          <p:cNvSpPr/>
          <p:nvPr/>
        </p:nvSpPr>
        <p:spPr>
          <a:xfrm>
            <a:off x="24384" y="219456"/>
            <a:ext cx="8610600" cy="461665"/>
          </a:xfrm>
          <a:prstGeom prst="rect">
            <a:avLst/>
          </a:prstGeom>
        </p:spPr>
        <p:txBody>
          <a:bodyPr wrap="square">
            <a:spAutoFit/>
          </a:bodyPr>
          <a:lstStyle/>
          <a:p>
            <a:pPr lvl="1"/>
            <a:r>
              <a:rPr lang="en-US" sz="2400" b="1" dirty="0" err="1">
                <a:solidFill>
                  <a:srgbClr val="00B0F0"/>
                </a:solidFill>
                <a:latin typeface="Impact" panose="020B0806030902050204" pitchFamily="34" charset="0"/>
              </a:rPr>
              <a:t>dp</a:t>
            </a:r>
            <a:r>
              <a:rPr lang="en-US" sz="2400" b="1" dirty="0">
                <a:solidFill>
                  <a:srgbClr val="00B0F0"/>
                </a:solidFill>
                <a:latin typeface="Impact" panose="020B0806030902050204" pitchFamily="34" charset="0"/>
              </a:rPr>
              <a:t> </a:t>
            </a:r>
            <a:r>
              <a:rPr lang="en-US" sz="2400" b="1" dirty="0" smtClean="0">
                <a:solidFill>
                  <a:srgbClr val="00B0F0"/>
                </a:solidFill>
                <a:latin typeface="Impact" panose="020B0806030902050204" pitchFamily="34" charset="0"/>
              </a:rPr>
              <a:t> </a:t>
            </a:r>
            <a:r>
              <a:rPr lang="en-US" sz="2400" dirty="0" smtClean="0">
                <a:solidFill>
                  <a:srgbClr val="0070C0"/>
                </a:solidFill>
              </a:rPr>
              <a:t>There is an  </a:t>
            </a:r>
            <a:r>
              <a:rPr lang="en-US" sz="2400" dirty="0">
                <a:solidFill>
                  <a:srgbClr val="0070C0"/>
                </a:solidFill>
              </a:rPr>
              <a:t>Urban Infrastructure Gap in LAC</a:t>
            </a:r>
          </a:p>
        </p:txBody>
      </p:sp>
    </p:spTree>
    <p:extLst>
      <p:ext uri="{BB962C8B-B14F-4D97-AF65-F5344CB8AC3E}">
        <p14:creationId xmlns:p14="http://schemas.microsoft.com/office/powerpoint/2010/main" val="2228218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88789"/>
            <a:ext cx="8229600" cy="596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4384" y="219456"/>
            <a:ext cx="8610600" cy="461665"/>
          </a:xfrm>
          <a:prstGeom prst="rect">
            <a:avLst/>
          </a:prstGeom>
        </p:spPr>
        <p:txBody>
          <a:bodyPr wrap="square">
            <a:spAutoFit/>
          </a:bodyPr>
          <a:lstStyle/>
          <a:p>
            <a:pPr lvl="1"/>
            <a:r>
              <a:rPr lang="en-US" sz="2400" b="1" dirty="0" err="1">
                <a:solidFill>
                  <a:srgbClr val="00B0F0"/>
                </a:solidFill>
                <a:latin typeface="Impact" panose="020B0806030902050204" pitchFamily="34" charset="0"/>
              </a:rPr>
              <a:t>dp</a:t>
            </a:r>
            <a:r>
              <a:rPr lang="en-US" sz="2400" b="1" dirty="0">
                <a:solidFill>
                  <a:srgbClr val="00B0F0"/>
                </a:solidFill>
                <a:latin typeface="Impact" panose="020B0806030902050204" pitchFamily="34" charset="0"/>
              </a:rPr>
              <a:t> </a:t>
            </a:r>
            <a:r>
              <a:rPr lang="en-US" sz="2400" b="1" dirty="0" smtClean="0">
                <a:solidFill>
                  <a:srgbClr val="00B0F0"/>
                </a:solidFill>
                <a:latin typeface="Impact" panose="020B0806030902050204" pitchFamily="34" charset="0"/>
              </a:rPr>
              <a:t> </a:t>
            </a:r>
            <a:r>
              <a:rPr lang="en-US" sz="2400" dirty="0" smtClean="0">
                <a:solidFill>
                  <a:srgbClr val="0070C0"/>
                </a:solidFill>
              </a:rPr>
              <a:t>There is an  </a:t>
            </a:r>
            <a:r>
              <a:rPr lang="en-US" sz="2400" dirty="0">
                <a:solidFill>
                  <a:srgbClr val="0070C0"/>
                </a:solidFill>
              </a:rPr>
              <a:t>Urban Infrastructure Gap in LAC</a:t>
            </a:r>
          </a:p>
        </p:txBody>
      </p:sp>
    </p:spTree>
    <p:extLst>
      <p:ext uri="{BB962C8B-B14F-4D97-AF65-F5344CB8AC3E}">
        <p14:creationId xmlns:p14="http://schemas.microsoft.com/office/powerpoint/2010/main" val="4286404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599" y="4648200"/>
            <a:ext cx="8077199" cy="646331"/>
          </a:xfrm>
          <a:prstGeom prst="rect">
            <a:avLst/>
          </a:prstGeom>
          <a:noFill/>
        </p:spPr>
        <p:txBody>
          <a:bodyPr wrap="square" rtlCol="0">
            <a:spAutoFit/>
          </a:bodyPr>
          <a:lstStyle/>
          <a:p>
            <a:r>
              <a:rPr lang="en-US" b="1" dirty="0" smtClean="0"/>
              <a:t>From: The economic infrastructure gap in </a:t>
            </a:r>
            <a:r>
              <a:rPr lang="en-US" b="1" dirty="0"/>
              <a:t>Latin America </a:t>
            </a:r>
            <a:r>
              <a:rPr lang="en-US" b="1" dirty="0" smtClean="0"/>
              <a:t>and the Caribbean, </a:t>
            </a:r>
            <a:r>
              <a:rPr lang="en-US" b="1" dirty="0"/>
              <a:t>Daniel </a:t>
            </a:r>
            <a:r>
              <a:rPr lang="en-US" b="1" dirty="0" err="1"/>
              <a:t>Perrotti</a:t>
            </a:r>
            <a:r>
              <a:rPr lang="en-US" b="1" dirty="0"/>
              <a:t>, </a:t>
            </a:r>
            <a:r>
              <a:rPr lang="en-US" b="1" dirty="0" smtClean="0"/>
              <a:t>ECLAC Infrastructure </a:t>
            </a:r>
            <a:r>
              <a:rPr lang="en-US" b="1" dirty="0"/>
              <a:t>Services </a:t>
            </a:r>
            <a:r>
              <a:rPr lang="en-US" b="1" dirty="0" smtClean="0"/>
              <a:t>Unit, 2011</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8" y="990600"/>
            <a:ext cx="8077199" cy="324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4384" y="219456"/>
            <a:ext cx="8610600" cy="461665"/>
          </a:xfrm>
          <a:prstGeom prst="rect">
            <a:avLst/>
          </a:prstGeom>
        </p:spPr>
        <p:txBody>
          <a:bodyPr wrap="square">
            <a:spAutoFit/>
          </a:bodyPr>
          <a:lstStyle/>
          <a:p>
            <a:pPr lvl="1"/>
            <a:r>
              <a:rPr lang="en-US" sz="2400" b="1" dirty="0" err="1">
                <a:solidFill>
                  <a:srgbClr val="00B0F0"/>
                </a:solidFill>
                <a:latin typeface="Impact" panose="020B0806030902050204" pitchFamily="34" charset="0"/>
              </a:rPr>
              <a:t>dp</a:t>
            </a:r>
            <a:r>
              <a:rPr lang="en-US" sz="2400" b="1" dirty="0">
                <a:solidFill>
                  <a:srgbClr val="00B0F0"/>
                </a:solidFill>
                <a:latin typeface="Impact" panose="020B0806030902050204" pitchFamily="34" charset="0"/>
              </a:rPr>
              <a:t> </a:t>
            </a:r>
            <a:r>
              <a:rPr lang="en-US" sz="2400" b="1" dirty="0" smtClean="0">
                <a:solidFill>
                  <a:srgbClr val="00B0F0"/>
                </a:solidFill>
                <a:latin typeface="Impact" panose="020B0806030902050204" pitchFamily="34" charset="0"/>
              </a:rPr>
              <a:t> </a:t>
            </a:r>
            <a:r>
              <a:rPr lang="en-US" sz="2400" dirty="0" smtClean="0">
                <a:solidFill>
                  <a:srgbClr val="0070C0"/>
                </a:solidFill>
              </a:rPr>
              <a:t>There is an  </a:t>
            </a:r>
            <a:r>
              <a:rPr lang="en-US" sz="2400" dirty="0">
                <a:solidFill>
                  <a:srgbClr val="0070C0"/>
                </a:solidFill>
              </a:rPr>
              <a:t>Urban Infrastructure Gap in LAC</a:t>
            </a:r>
          </a:p>
        </p:txBody>
      </p:sp>
    </p:spTree>
    <p:extLst>
      <p:ext uri="{BB962C8B-B14F-4D97-AF65-F5344CB8AC3E}">
        <p14:creationId xmlns:p14="http://schemas.microsoft.com/office/powerpoint/2010/main" val="26988937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41188"/>
            <a:ext cx="8229600" cy="527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5806" y="6019800"/>
            <a:ext cx="8077200" cy="646331"/>
          </a:xfrm>
          <a:prstGeom prst="rect">
            <a:avLst/>
          </a:prstGeom>
          <a:noFill/>
        </p:spPr>
        <p:txBody>
          <a:bodyPr wrap="square" rtlCol="0">
            <a:spAutoFit/>
          </a:bodyPr>
          <a:lstStyle/>
          <a:p>
            <a:r>
              <a:rPr lang="en-US" b="1" dirty="0" smtClean="0"/>
              <a:t>Source:  Infrastructure </a:t>
            </a:r>
            <a:r>
              <a:rPr lang="en-US" b="1" dirty="0"/>
              <a:t>in Latin </a:t>
            </a:r>
            <a:r>
              <a:rPr lang="en-US" b="1" dirty="0" smtClean="0"/>
              <a:t>America</a:t>
            </a:r>
            <a:r>
              <a:rPr lang="en-US" dirty="0" smtClean="0"/>
              <a:t>, César </a:t>
            </a:r>
            <a:r>
              <a:rPr lang="en-US" dirty="0" err="1" smtClean="0"/>
              <a:t>Calderón</a:t>
            </a:r>
            <a:r>
              <a:rPr lang="en-US" dirty="0" smtClean="0"/>
              <a:t> and Luis </a:t>
            </a:r>
            <a:r>
              <a:rPr lang="en-US" dirty="0" err="1" smtClean="0"/>
              <a:t>Servén</a:t>
            </a:r>
            <a:r>
              <a:rPr lang="en-US" i="1" dirty="0" smtClean="0"/>
              <a:t>, World Bank Working Paper, May 2010</a:t>
            </a:r>
            <a:endParaRPr lang="en-US" dirty="0"/>
          </a:p>
        </p:txBody>
      </p:sp>
      <p:sp>
        <p:nvSpPr>
          <p:cNvPr id="6" name="Oval 5"/>
          <p:cNvSpPr/>
          <p:nvPr/>
        </p:nvSpPr>
        <p:spPr>
          <a:xfrm>
            <a:off x="7295444" y="5105400"/>
            <a:ext cx="1467556" cy="8297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81000" y="5253567"/>
            <a:ext cx="10668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4384" y="219456"/>
            <a:ext cx="8610600" cy="461665"/>
          </a:xfrm>
          <a:prstGeom prst="rect">
            <a:avLst/>
          </a:prstGeom>
        </p:spPr>
        <p:txBody>
          <a:bodyPr wrap="square">
            <a:spAutoFit/>
          </a:bodyPr>
          <a:lstStyle/>
          <a:p>
            <a:pPr lvl="1"/>
            <a:r>
              <a:rPr lang="en-US" sz="2400" b="1" dirty="0" err="1">
                <a:solidFill>
                  <a:srgbClr val="00B0F0"/>
                </a:solidFill>
                <a:latin typeface="Impact" panose="020B0806030902050204" pitchFamily="34" charset="0"/>
              </a:rPr>
              <a:t>dp</a:t>
            </a:r>
            <a:r>
              <a:rPr lang="en-US" sz="2400" b="1" dirty="0">
                <a:solidFill>
                  <a:srgbClr val="00B0F0"/>
                </a:solidFill>
                <a:latin typeface="Impact" panose="020B0806030902050204" pitchFamily="34" charset="0"/>
              </a:rPr>
              <a:t> </a:t>
            </a:r>
            <a:r>
              <a:rPr lang="en-US" sz="2400" b="1" dirty="0" smtClean="0">
                <a:solidFill>
                  <a:srgbClr val="00B0F0"/>
                </a:solidFill>
                <a:latin typeface="Impact" panose="020B0806030902050204" pitchFamily="34" charset="0"/>
              </a:rPr>
              <a:t> </a:t>
            </a:r>
            <a:r>
              <a:rPr lang="en-US" sz="2400" dirty="0" smtClean="0">
                <a:solidFill>
                  <a:srgbClr val="0070C0"/>
                </a:solidFill>
              </a:rPr>
              <a:t>There is an  </a:t>
            </a:r>
            <a:r>
              <a:rPr lang="en-US" sz="2400" dirty="0">
                <a:solidFill>
                  <a:srgbClr val="0070C0"/>
                </a:solidFill>
              </a:rPr>
              <a:t>Urban Infrastructure Gap in LAC</a:t>
            </a:r>
          </a:p>
        </p:txBody>
      </p:sp>
    </p:spTree>
    <p:extLst>
      <p:ext uri="{BB962C8B-B14F-4D97-AF65-F5344CB8AC3E}">
        <p14:creationId xmlns:p14="http://schemas.microsoft.com/office/powerpoint/2010/main" val="482436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1" y="177678"/>
            <a:ext cx="9067800" cy="461665"/>
          </a:xfrm>
          <a:prstGeom prst="rect">
            <a:avLst/>
          </a:prstGeom>
        </p:spPr>
        <p:txBody>
          <a:bodyPr wrap="square">
            <a:spAutoFit/>
          </a:bodyPr>
          <a:lstStyle/>
          <a:p>
            <a:pPr marL="0" lvl="1"/>
            <a:r>
              <a:rPr lang="en-US" dirty="0" smtClean="0">
                <a:solidFill>
                  <a:srgbClr val="FF0000"/>
                </a:solidFill>
              </a:rPr>
              <a:t> </a:t>
            </a:r>
            <a:r>
              <a:rPr lang="en-US" sz="2400" b="1" dirty="0" err="1">
                <a:solidFill>
                  <a:srgbClr val="00B0F0"/>
                </a:solidFill>
                <a:latin typeface="Impact" panose="020B0806030902050204" pitchFamily="34" charset="0"/>
              </a:rPr>
              <a:t>dp</a:t>
            </a:r>
            <a:r>
              <a:rPr lang="en-US" sz="2400" b="1" dirty="0">
                <a:solidFill>
                  <a:srgbClr val="00B0F0"/>
                </a:solidFill>
                <a:latin typeface="Impact" panose="020B0806030902050204" pitchFamily="34" charset="0"/>
              </a:rPr>
              <a:t> </a:t>
            </a:r>
            <a:r>
              <a:rPr lang="en-US" sz="2400" b="1" dirty="0" smtClean="0">
                <a:solidFill>
                  <a:srgbClr val="00B0F0"/>
                </a:solidFill>
                <a:latin typeface="Impact" panose="020B0806030902050204" pitchFamily="34" charset="0"/>
              </a:rPr>
              <a:t> </a:t>
            </a:r>
            <a:r>
              <a:rPr lang="en-US" sz="2400" dirty="0" smtClean="0">
                <a:solidFill>
                  <a:srgbClr val="0070C0"/>
                </a:solidFill>
              </a:rPr>
              <a:t>Closing </a:t>
            </a:r>
            <a:r>
              <a:rPr lang="en-US" sz="2400" dirty="0">
                <a:solidFill>
                  <a:srgbClr val="0070C0"/>
                </a:solidFill>
              </a:rPr>
              <a:t>the </a:t>
            </a:r>
            <a:r>
              <a:rPr lang="en-US" sz="2400" dirty="0" smtClean="0">
                <a:solidFill>
                  <a:srgbClr val="0070C0"/>
                </a:solidFill>
              </a:rPr>
              <a:t>Gap has Implications </a:t>
            </a:r>
            <a:r>
              <a:rPr lang="en-US" sz="2400" dirty="0">
                <a:solidFill>
                  <a:srgbClr val="0070C0"/>
                </a:solidFill>
              </a:rPr>
              <a:t>for Infrastructure Financing in </a:t>
            </a:r>
            <a:r>
              <a:rPr lang="en-US" sz="2400" dirty="0" smtClean="0">
                <a:solidFill>
                  <a:srgbClr val="0070C0"/>
                </a:solidFill>
              </a:rPr>
              <a:t>LAC</a:t>
            </a:r>
            <a:endParaRPr lang="en-US" sz="2400" dirty="0">
              <a:solidFill>
                <a:srgbClr val="0070C0"/>
              </a:solidFill>
            </a:endParaRPr>
          </a:p>
        </p:txBody>
      </p:sp>
      <p:sp>
        <p:nvSpPr>
          <p:cNvPr id="3" name="TextBox 2"/>
          <p:cNvSpPr txBox="1"/>
          <p:nvPr/>
        </p:nvSpPr>
        <p:spPr>
          <a:xfrm>
            <a:off x="563877" y="2667000"/>
            <a:ext cx="8153399"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Citibank estimates; The </a:t>
            </a:r>
            <a:r>
              <a:rPr lang="en-US" dirty="0"/>
              <a:t>difference between existing and needed infrastructure investment in Latin America is </a:t>
            </a:r>
            <a:r>
              <a:rPr lang="en-US" b="1" dirty="0" smtClean="0">
                <a:solidFill>
                  <a:srgbClr val="FF0000"/>
                </a:solidFill>
              </a:rPr>
              <a:t>USD$170 </a:t>
            </a:r>
            <a:r>
              <a:rPr lang="en-US" b="1" dirty="0">
                <a:solidFill>
                  <a:srgbClr val="FF0000"/>
                </a:solidFill>
              </a:rPr>
              <a:t>billion a year to 2020 </a:t>
            </a:r>
            <a:r>
              <a:rPr lang="en-US" dirty="0"/>
              <a:t>.</a:t>
            </a:r>
          </a:p>
        </p:txBody>
      </p:sp>
      <p:sp>
        <p:nvSpPr>
          <p:cNvPr id="4" name="TextBox 3"/>
          <p:cNvSpPr txBox="1"/>
          <p:nvPr/>
        </p:nvSpPr>
        <p:spPr>
          <a:xfrm>
            <a:off x="542541" y="1143000"/>
            <a:ext cx="8153399" cy="1200329"/>
          </a:xfrm>
          <a:prstGeom prst="rect">
            <a:avLst/>
          </a:prstGeom>
          <a:noFill/>
        </p:spPr>
        <p:txBody>
          <a:bodyPr wrap="square" rtlCol="0">
            <a:spAutoFit/>
          </a:bodyPr>
          <a:lstStyle/>
          <a:p>
            <a:pPr marL="285750" indent="-285750">
              <a:buFont typeface="Arial" panose="020B0604020202020204" pitchFamily="34" charset="0"/>
              <a:buChar char="•"/>
            </a:pPr>
            <a:r>
              <a:rPr lang="en-US" dirty="0"/>
              <a:t>MGI estimates that closing the current housing &amp; related </a:t>
            </a:r>
            <a:r>
              <a:rPr lang="en-US" dirty="0" smtClean="0"/>
              <a:t>infrastructure </a:t>
            </a:r>
            <a:r>
              <a:rPr lang="en-US" dirty="0"/>
              <a:t>gap </a:t>
            </a:r>
            <a:r>
              <a:rPr lang="en-US" dirty="0" smtClean="0"/>
              <a:t>in </a:t>
            </a:r>
            <a:r>
              <a:rPr lang="en-US" dirty="0"/>
              <a:t>the next 15 years and supplying future demand will require </a:t>
            </a:r>
            <a:r>
              <a:rPr lang="en-US" b="1" dirty="0">
                <a:solidFill>
                  <a:srgbClr val="FF0000"/>
                </a:solidFill>
              </a:rPr>
              <a:t>cumulative investment </a:t>
            </a:r>
            <a:r>
              <a:rPr lang="en-US" b="1" dirty="0" smtClean="0">
                <a:solidFill>
                  <a:srgbClr val="FF0000"/>
                </a:solidFill>
              </a:rPr>
              <a:t>of </a:t>
            </a:r>
            <a:r>
              <a:rPr lang="en-US" b="1" dirty="0">
                <a:solidFill>
                  <a:srgbClr val="FF0000"/>
                </a:solidFill>
              </a:rPr>
              <a:t>nearly $400 billion</a:t>
            </a:r>
            <a:r>
              <a:rPr lang="en-US" dirty="0"/>
              <a:t> </a:t>
            </a:r>
            <a:r>
              <a:rPr lang="en-US" b="1" dirty="0">
                <a:solidFill>
                  <a:srgbClr val="FF0000"/>
                </a:solidFill>
              </a:rPr>
              <a:t>in five of the major cities </a:t>
            </a:r>
            <a:r>
              <a:rPr lang="en-US" dirty="0"/>
              <a:t>of the region </a:t>
            </a:r>
            <a:r>
              <a:rPr lang="en-US" dirty="0" smtClean="0"/>
              <a:t>and </a:t>
            </a:r>
            <a:r>
              <a:rPr lang="en-US" dirty="0"/>
              <a:t>more than </a:t>
            </a:r>
            <a:r>
              <a:rPr lang="en-US" b="1" dirty="0">
                <a:solidFill>
                  <a:srgbClr val="FF0000"/>
                </a:solidFill>
              </a:rPr>
              <a:t>$3 trillion in the region</a:t>
            </a:r>
            <a:r>
              <a:rPr lang="en-US" dirty="0"/>
              <a:t> as a whole.</a:t>
            </a:r>
          </a:p>
        </p:txBody>
      </p:sp>
      <p:sp>
        <p:nvSpPr>
          <p:cNvPr id="5" name="TextBox 4"/>
          <p:cNvSpPr txBox="1"/>
          <p:nvPr/>
        </p:nvSpPr>
        <p:spPr>
          <a:xfrm>
            <a:off x="542541" y="3657600"/>
            <a:ext cx="8153399"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ECLAC </a:t>
            </a:r>
            <a:r>
              <a:rPr lang="en-US" dirty="0"/>
              <a:t>estimates Latin America and the Caribbean will have to invest around </a:t>
            </a:r>
            <a:r>
              <a:rPr lang="en-US" b="1" dirty="0">
                <a:solidFill>
                  <a:srgbClr val="FF0000"/>
                </a:solidFill>
              </a:rPr>
              <a:t>5.2% of the region’s GDP annually</a:t>
            </a:r>
            <a:r>
              <a:rPr lang="en-US" dirty="0"/>
              <a:t> in order </a:t>
            </a:r>
            <a:r>
              <a:rPr lang="en-US" b="1" dirty="0">
                <a:solidFill>
                  <a:srgbClr val="FF0000"/>
                </a:solidFill>
              </a:rPr>
              <a:t>to meet the needs </a:t>
            </a:r>
            <a:r>
              <a:rPr lang="en-US" dirty="0"/>
              <a:t>of companies and individuals between 2006 and 2020, assuming average annual economic growth of 3.9% during this period. If, however, the intention were </a:t>
            </a:r>
            <a:r>
              <a:rPr lang="en-US" b="1" dirty="0">
                <a:solidFill>
                  <a:srgbClr val="FF0000"/>
                </a:solidFill>
              </a:rPr>
              <a:t>to close the gap </a:t>
            </a:r>
            <a:r>
              <a:rPr lang="en-US" dirty="0"/>
              <a:t>with a group of East Asian countries, expenditures would have to rise to </a:t>
            </a:r>
            <a:r>
              <a:rPr lang="en-US" b="1" dirty="0">
                <a:solidFill>
                  <a:srgbClr val="FF0000"/>
                </a:solidFill>
              </a:rPr>
              <a:t>7.9% of annual GDP</a:t>
            </a:r>
            <a:r>
              <a:rPr lang="en-US" dirty="0" smtClean="0"/>
              <a:t>.</a:t>
            </a:r>
            <a:endParaRPr lang="en-US" dirty="0"/>
          </a:p>
        </p:txBody>
      </p:sp>
    </p:spTree>
    <p:extLst>
      <p:ext uri="{BB962C8B-B14F-4D97-AF65-F5344CB8AC3E}">
        <p14:creationId xmlns:p14="http://schemas.microsoft.com/office/powerpoint/2010/main" val="223082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1687" y="1600200"/>
            <a:ext cx="8077199" cy="4524315"/>
          </a:xfrm>
          <a:prstGeom prst="rect">
            <a:avLst/>
          </a:prstGeom>
          <a:noFill/>
          <a:ln w="28575">
            <a:solidFill>
              <a:schemeClr val="accent1"/>
            </a:solidFill>
          </a:ln>
        </p:spPr>
        <p:txBody>
          <a:bodyPr wrap="square" rtlCol="0">
            <a:spAutoFit/>
          </a:bodyPr>
          <a:lstStyle/>
          <a:p>
            <a:r>
              <a:rPr lang="en-US" dirty="0" smtClean="0"/>
              <a:t>Citibank Observes:  </a:t>
            </a:r>
          </a:p>
          <a:p>
            <a:endParaRPr lang="en-US" dirty="0" smtClean="0"/>
          </a:p>
          <a:p>
            <a:pPr marL="285750" indent="-285750">
              <a:buFont typeface="Arial" panose="020B0604020202020204" pitchFamily="34" charset="0"/>
              <a:buChar char="•"/>
            </a:pPr>
            <a:r>
              <a:rPr lang="en-US" b="1" dirty="0" smtClean="0">
                <a:solidFill>
                  <a:srgbClr val="FF0000"/>
                </a:solidFill>
              </a:rPr>
              <a:t>Pension </a:t>
            </a:r>
            <a:r>
              <a:rPr lang="en-US" b="1" dirty="0">
                <a:solidFill>
                  <a:srgbClr val="FF0000"/>
                </a:solidFill>
              </a:rPr>
              <a:t>funds </a:t>
            </a:r>
            <a:r>
              <a:rPr lang="en-US" dirty="0"/>
              <a:t>are also becoming increasingly </a:t>
            </a:r>
            <a:r>
              <a:rPr lang="en-US" b="1" dirty="0">
                <a:solidFill>
                  <a:srgbClr val="FF0000"/>
                </a:solidFill>
              </a:rPr>
              <a:t>important in funding infrastructure in Latin America</a:t>
            </a:r>
            <a:r>
              <a:rPr lang="en-US" dirty="0"/>
              <a:t>. Some countries there have managed to establish large pension fund industries, in both absolute terms and in relation to the size of their economies. </a:t>
            </a:r>
            <a:endParaRPr lang="en-US" dirty="0" smtClean="0"/>
          </a:p>
          <a:p>
            <a:pPr marL="285750" indent="-285750">
              <a:buFont typeface="Arial" panose="020B0604020202020204" pitchFamily="34" charset="0"/>
              <a:buChar char="•"/>
            </a:pPr>
            <a:r>
              <a:rPr lang="en-US" dirty="0" smtClean="0"/>
              <a:t>In </a:t>
            </a:r>
            <a:r>
              <a:rPr lang="en-US" dirty="0"/>
              <a:t>December 2010, </a:t>
            </a:r>
            <a:r>
              <a:rPr lang="en-US" b="1" dirty="0">
                <a:solidFill>
                  <a:srgbClr val="FF0000"/>
                </a:solidFill>
              </a:rPr>
              <a:t>Chile’s pension funds had accumulated assets equivalent to 63% of its GDP while Peru and Brazil have asset-to-GDP ratios close to 20</a:t>
            </a:r>
            <a:r>
              <a:rPr lang="en-US" b="1" dirty="0" smtClean="0">
                <a:solidFill>
                  <a:srgbClr val="FF0000"/>
                </a:solidFill>
              </a:rPr>
              <a:t>%.</a:t>
            </a:r>
            <a:r>
              <a:rPr lang="en-US" dirty="0"/>
              <a:t> </a:t>
            </a:r>
            <a:r>
              <a:rPr lang="en-US" dirty="0" smtClean="0"/>
              <a:t> Latin </a:t>
            </a:r>
            <a:r>
              <a:rPr lang="en-US" dirty="0"/>
              <a:t>American pension funds also have among the highest allocations to infrastructure projects — around 3% of total assets in countries such as Peru and </a:t>
            </a:r>
            <a:r>
              <a:rPr lang="en-US" dirty="0" smtClean="0"/>
              <a:t>Mexico.</a:t>
            </a:r>
          </a:p>
          <a:p>
            <a:pPr marL="285750" indent="-285750">
              <a:buFont typeface="Arial" panose="020B0604020202020204" pitchFamily="34" charset="0"/>
              <a:buChar char="•"/>
            </a:pPr>
            <a:r>
              <a:rPr lang="en-US" dirty="0" smtClean="0"/>
              <a:t>The </a:t>
            </a:r>
            <a:r>
              <a:rPr lang="en-US" dirty="0"/>
              <a:t>increasing investment flexibility of the Specialized Retirement Funds (</a:t>
            </a:r>
            <a:r>
              <a:rPr lang="en-US" dirty="0" err="1"/>
              <a:t>Siefore</a:t>
            </a:r>
            <a:r>
              <a:rPr lang="en-US" dirty="0"/>
              <a:t>) in </a:t>
            </a:r>
            <a:r>
              <a:rPr lang="en-US" b="1" dirty="0">
                <a:solidFill>
                  <a:srgbClr val="FF0000"/>
                </a:solidFill>
              </a:rPr>
              <a:t>Mexico</a:t>
            </a:r>
            <a:r>
              <a:rPr lang="en-US" dirty="0"/>
              <a:t> is also opening up the </a:t>
            </a:r>
            <a:r>
              <a:rPr lang="en-US" b="1" dirty="0">
                <a:solidFill>
                  <a:srgbClr val="FF0000"/>
                </a:solidFill>
              </a:rPr>
              <a:t>possibility of channeling resources to infrastructure projects, especially through structured instruments</a:t>
            </a:r>
            <a:r>
              <a:rPr lang="en-US" dirty="0" smtClean="0"/>
              <a:t>.</a:t>
            </a:r>
          </a:p>
          <a:p>
            <a:endParaRPr lang="en-US" dirty="0" smtClean="0"/>
          </a:p>
          <a:p>
            <a:r>
              <a:rPr lang="en-US" dirty="0" smtClean="0"/>
              <a:t>Source: “Bridging </a:t>
            </a:r>
            <a:r>
              <a:rPr lang="en-US" dirty="0"/>
              <a:t>Latin America’s Infrastructure </a:t>
            </a:r>
            <a:r>
              <a:rPr lang="en-US" dirty="0" smtClean="0"/>
              <a:t>Gap”  Citibank N.A. 2013</a:t>
            </a:r>
            <a:endParaRPr lang="en-US" dirty="0"/>
          </a:p>
        </p:txBody>
      </p:sp>
      <p:sp>
        <p:nvSpPr>
          <p:cNvPr id="4" name="Rectangle 3"/>
          <p:cNvSpPr/>
          <p:nvPr/>
        </p:nvSpPr>
        <p:spPr>
          <a:xfrm>
            <a:off x="76201" y="177678"/>
            <a:ext cx="9067800" cy="461665"/>
          </a:xfrm>
          <a:prstGeom prst="rect">
            <a:avLst/>
          </a:prstGeom>
        </p:spPr>
        <p:txBody>
          <a:bodyPr wrap="square">
            <a:spAutoFit/>
          </a:bodyPr>
          <a:lstStyle/>
          <a:p>
            <a:pPr marL="0" lvl="1"/>
            <a:r>
              <a:rPr lang="en-US" dirty="0" smtClean="0">
                <a:solidFill>
                  <a:srgbClr val="FF0000"/>
                </a:solidFill>
              </a:rPr>
              <a:t> </a:t>
            </a:r>
            <a:r>
              <a:rPr lang="en-US" sz="2400" b="1" dirty="0" err="1">
                <a:solidFill>
                  <a:srgbClr val="00B0F0"/>
                </a:solidFill>
                <a:latin typeface="Impact" panose="020B0806030902050204" pitchFamily="34" charset="0"/>
              </a:rPr>
              <a:t>dp</a:t>
            </a:r>
            <a:r>
              <a:rPr lang="en-US" sz="2400" b="1" dirty="0">
                <a:solidFill>
                  <a:srgbClr val="00B0F0"/>
                </a:solidFill>
                <a:latin typeface="Impact" panose="020B0806030902050204" pitchFamily="34" charset="0"/>
              </a:rPr>
              <a:t> </a:t>
            </a:r>
            <a:r>
              <a:rPr lang="en-US" sz="2400" b="1" dirty="0" smtClean="0">
                <a:solidFill>
                  <a:srgbClr val="00B0F0"/>
                </a:solidFill>
                <a:latin typeface="Impact" panose="020B0806030902050204" pitchFamily="34" charset="0"/>
              </a:rPr>
              <a:t> </a:t>
            </a:r>
            <a:r>
              <a:rPr lang="en-US" sz="2400" dirty="0" smtClean="0">
                <a:solidFill>
                  <a:srgbClr val="0070C0"/>
                </a:solidFill>
              </a:rPr>
              <a:t>Closing </a:t>
            </a:r>
            <a:r>
              <a:rPr lang="en-US" sz="2400" dirty="0">
                <a:solidFill>
                  <a:srgbClr val="0070C0"/>
                </a:solidFill>
              </a:rPr>
              <a:t>the </a:t>
            </a:r>
            <a:r>
              <a:rPr lang="en-US" sz="2400" dirty="0" smtClean="0">
                <a:solidFill>
                  <a:srgbClr val="0070C0"/>
                </a:solidFill>
              </a:rPr>
              <a:t>Gap has Implications </a:t>
            </a:r>
            <a:r>
              <a:rPr lang="en-US" sz="2400" dirty="0">
                <a:solidFill>
                  <a:srgbClr val="0070C0"/>
                </a:solidFill>
              </a:rPr>
              <a:t>for Infrastructure Financing in </a:t>
            </a:r>
            <a:r>
              <a:rPr lang="en-US" sz="2400" dirty="0" smtClean="0">
                <a:solidFill>
                  <a:srgbClr val="0070C0"/>
                </a:solidFill>
              </a:rPr>
              <a:t>LAC</a:t>
            </a:r>
            <a:endParaRPr lang="en-US" sz="2400" dirty="0">
              <a:solidFill>
                <a:srgbClr val="0070C0"/>
              </a:solidFill>
            </a:endParaRPr>
          </a:p>
        </p:txBody>
      </p:sp>
    </p:spTree>
    <p:extLst>
      <p:ext uri="{BB962C8B-B14F-4D97-AF65-F5344CB8AC3E}">
        <p14:creationId xmlns:p14="http://schemas.microsoft.com/office/powerpoint/2010/main" val="4387421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228600" y="5593235"/>
            <a:ext cx="8610600" cy="1143000"/>
          </a:xfrm>
          <a:prstGeom prst="rect">
            <a:avLst/>
          </a:prstGeom>
          <a:ln w="38100">
            <a:solidFill>
              <a:srgbClr val="0070C0"/>
            </a:solidFill>
          </a:ln>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5200" b="1" dirty="0" err="1" smtClean="0">
                <a:solidFill>
                  <a:srgbClr val="00B0F0"/>
                </a:solidFill>
                <a:latin typeface="Impact" panose="020B0806030902050204" pitchFamily="34" charset="0"/>
              </a:rPr>
              <a:t>dp</a:t>
            </a:r>
            <a:r>
              <a:rPr lang="en-US" b="1" dirty="0" smtClean="0"/>
              <a:t> </a:t>
            </a:r>
            <a:r>
              <a:rPr lang="en-US" b="1" dirty="0" err="1" smtClean="0">
                <a:solidFill>
                  <a:srgbClr val="002B82"/>
                </a:solidFill>
              </a:rPr>
              <a:t>david</a:t>
            </a:r>
            <a:r>
              <a:rPr lang="en-US" b="1" dirty="0" smtClean="0">
                <a:solidFill>
                  <a:srgbClr val="002B82"/>
                </a:solidFill>
              </a:rPr>
              <a:t> painter / development finance advisor</a:t>
            </a:r>
            <a:endParaRPr lang="en-US" dirty="0">
              <a:solidFill>
                <a:srgbClr val="002B82"/>
              </a:solidFill>
            </a:endParaRPr>
          </a:p>
        </p:txBody>
      </p:sp>
      <p:sp>
        <p:nvSpPr>
          <p:cNvPr id="2" name="TextBox 1"/>
          <p:cNvSpPr txBox="1"/>
          <p:nvPr/>
        </p:nvSpPr>
        <p:spPr>
          <a:xfrm>
            <a:off x="1066800" y="2819400"/>
            <a:ext cx="6858000" cy="1200329"/>
          </a:xfrm>
          <a:prstGeom prst="rect">
            <a:avLst/>
          </a:prstGeom>
          <a:noFill/>
        </p:spPr>
        <p:txBody>
          <a:bodyPr wrap="square" rtlCol="0">
            <a:spAutoFit/>
          </a:bodyPr>
          <a:lstStyle/>
          <a:p>
            <a:pPr algn="ctr"/>
            <a:r>
              <a:rPr lang="en-US" sz="7200" dirty="0" smtClean="0">
                <a:solidFill>
                  <a:srgbClr val="0070C0"/>
                </a:solidFill>
              </a:rPr>
              <a:t>Thank you.</a:t>
            </a:r>
            <a:endParaRPr lang="en-US" sz="7200" dirty="0">
              <a:solidFill>
                <a:srgbClr val="0070C0"/>
              </a:solidFill>
            </a:endParaRPr>
          </a:p>
        </p:txBody>
      </p:sp>
    </p:spTree>
    <p:extLst>
      <p:ext uri="{BB962C8B-B14F-4D97-AF65-F5344CB8AC3E}">
        <p14:creationId xmlns:p14="http://schemas.microsoft.com/office/powerpoint/2010/main" val="12503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197468"/>
            <a:ext cx="8686799" cy="461665"/>
          </a:xfrm>
          <a:prstGeom prst="rect">
            <a:avLst/>
          </a:prstGeom>
        </p:spPr>
        <p:txBody>
          <a:bodyPr wrap="square">
            <a:spAutoFit/>
          </a:bodyPr>
          <a:lstStyle/>
          <a:p>
            <a:r>
              <a:rPr lang="en-US" dirty="0" smtClean="0">
                <a:solidFill>
                  <a:srgbClr val="FF0000"/>
                </a:solidFill>
              </a:rPr>
              <a:t> </a:t>
            </a:r>
            <a:r>
              <a:rPr lang="en-US" sz="2400" b="1" dirty="0" err="1">
                <a:solidFill>
                  <a:srgbClr val="00B0F0"/>
                </a:solidFill>
                <a:latin typeface="Impact" panose="020B0806030902050204" pitchFamily="34" charset="0"/>
              </a:rPr>
              <a:t>dp</a:t>
            </a:r>
            <a:r>
              <a:rPr lang="en-US" sz="2400" b="1" dirty="0">
                <a:solidFill>
                  <a:srgbClr val="00B0F0"/>
                </a:solidFill>
                <a:latin typeface="Impact" panose="020B0806030902050204" pitchFamily="34" charset="0"/>
              </a:rPr>
              <a:t> </a:t>
            </a:r>
            <a:r>
              <a:rPr lang="en-US" sz="2400" b="1" dirty="0" smtClean="0">
                <a:solidFill>
                  <a:srgbClr val="00B0F0"/>
                </a:solidFill>
                <a:latin typeface="Impact" panose="020B0806030902050204" pitchFamily="34" charset="0"/>
              </a:rPr>
              <a:t> </a:t>
            </a:r>
            <a:r>
              <a:rPr lang="en-US" sz="2400" dirty="0" smtClean="0">
                <a:solidFill>
                  <a:srgbClr val="0070C0"/>
                </a:solidFill>
              </a:rPr>
              <a:t>Cities are Central to </a:t>
            </a:r>
            <a:r>
              <a:rPr lang="en-US" sz="2400" dirty="0">
                <a:solidFill>
                  <a:srgbClr val="0070C0"/>
                </a:solidFill>
              </a:rPr>
              <a:t>Economic Development in LAC</a:t>
            </a:r>
          </a:p>
        </p:txBody>
      </p:sp>
      <p:sp>
        <p:nvSpPr>
          <p:cNvPr id="7" name="Rectangle 6"/>
          <p:cNvSpPr/>
          <p:nvPr/>
        </p:nvSpPr>
        <p:spPr>
          <a:xfrm>
            <a:off x="228600" y="685800"/>
            <a:ext cx="8686800" cy="2031325"/>
          </a:xfrm>
          <a:prstGeom prst="rect">
            <a:avLst/>
          </a:prstGeom>
        </p:spPr>
        <p:txBody>
          <a:bodyPr wrap="square">
            <a:spAutoFit/>
          </a:bodyPr>
          <a:lstStyle/>
          <a:p>
            <a:r>
              <a:rPr lang="en-US" dirty="0" smtClean="0"/>
              <a:t>Financial Times April 25, 2014 </a:t>
            </a:r>
            <a:endParaRPr lang="en-US" b="1" dirty="0"/>
          </a:p>
          <a:p>
            <a:r>
              <a:rPr lang="en-US" sz="3600" b="1" dirty="0" smtClean="0">
                <a:latin typeface="Arial" panose="020B0604020202020204" pitchFamily="34" charset="0"/>
                <a:cs typeface="Arial" panose="020B0604020202020204" pitchFamily="34" charset="0"/>
              </a:rPr>
              <a:t>Cities, not countries, are the key to tomorrow’s economies</a:t>
            </a:r>
          </a:p>
          <a:p>
            <a:r>
              <a:rPr lang="en-US" dirty="0" smtClean="0"/>
              <a:t>Commentary by </a:t>
            </a:r>
            <a:r>
              <a:rPr lang="en-US" dirty="0" err="1" smtClean="0"/>
              <a:t>Arif</a:t>
            </a:r>
            <a:r>
              <a:rPr lang="en-US" dirty="0" smtClean="0"/>
              <a:t> Naqvi, </a:t>
            </a:r>
            <a:r>
              <a:rPr lang="en-US" i="1" dirty="0" smtClean="0"/>
              <a:t>founder and group chief executive of the </a:t>
            </a:r>
            <a:r>
              <a:rPr lang="en-US" i="1" dirty="0" err="1" smtClean="0"/>
              <a:t>Abraaj</a:t>
            </a:r>
            <a:r>
              <a:rPr lang="en-US" i="1" dirty="0" smtClean="0"/>
              <a:t> Group, a global investment firm</a:t>
            </a:r>
            <a:endParaRPr lang="en-US" dirty="0"/>
          </a:p>
        </p:txBody>
      </p:sp>
      <p:sp>
        <p:nvSpPr>
          <p:cNvPr id="9" name="TextBox 8"/>
          <p:cNvSpPr txBox="1"/>
          <p:nvPr/>
        </p:nvSpPr>
        <p:spPr>
          <a:xfrm>
            <a:off x="228600" y="3048000"/>
            <a:ext cx="8915400" cy="3139321"/>
          </a:xfrm>
          <a:prstGeom prst="rect">
            <a:avLst/>
          </a:prstGeom>
          <a:noFill/>
        </p:spPr>
        <p:txBody>
          <a:bodyPr wrap="square" rtlCol="0">
            <a:spAutoFit/>
          </a:bodyPr>
          <a:lstStyle/>
          <a:p>
            <a:r>
              <a:rPr lang="en-US" dirty="0" smtClean="0"/>
              <a:t>… </a:t>
            </a:r>
            <a:r>
              <a:rPr lang="en-US" b="1" dirty="0" smtClean="0">
                <a:solidFill>
                  <a:srgbClr val="FF0000"/>
                </a:solidFill>
              </a:rPr>
              <a:t>cities </a:t>
            </a:r>
            <a:r>
              <a:rPr lang="en-US" b="1" dirty="0">
                <a:solidFill>
                  <a:srgbClr val="FF0000"/>
                </a:solidFill>
              </a:rPr>
              <a:t>within</a:t>
            </a:r>
            <a:r>
              <a:rPr lang="en-US" dirty="0">
                <a:solidFill>
                  <a:srgbClr val="FF0000"/>
                </a:solidFill>
              </a:rPr>
              <a:t> </a:t>
            </a:r>
            <a:r>
              <a:rPr lang="en-US" dirty="0"/>
              <a:t>the Pacific Alliance nations of </a:t>
            </a:r>
            <a:r>
              <a:rPr lang="en-US" b="1" dirty="0">
                <a:solidFill>
                  <a:srgbClr val="FF0000"/>
                </a:solidFill>
              </a:rPr>
              <a:t>Mexico, Colombia, Peru and Chile </a:t>
            </a:r>
            <a:r>
              <a:rPr lang="en-US" dirty="0"/>
              <a:t>contribute about two-thirds of the bloc’s combined gross domestic product</a:t>
            </a:r>
            <a:r>
              <a:rPr lang="en-US" dirty="0">
                <a:solidFill>
                  <a:srgbClr val="FF0000"/>
                </a:solidFill>
              </a:rPr>
              <a:t>. </a:t>
            </a:r>
            <a:r>
              <a:rPr lang="en-US" dirty="0" smtClean="0">
                <a:solidFill>
                  <a:srgbClr val="FF0000"/>
                </a:solidFill>
              </a:rPr>
              <a:t> </a:t>
            </a:r>
            <a:r>
              <a:rPr lang="en-US" b="1" dirty="0" smtClean="0">
                <a:solidFill>
                  <a:srgbClr val="FF0000"/>
                </a:solidFill>
              </a:rPr>
              <a:t>In </a:t>
            </a:r>
            <a:r>
              <a:rPr lang="en-US" b="1" dirty="0">
                <a:solidFill>
                  <a:srgbClr val="FF0000"/>
                </a:solidFill>
              </a:rPr>
              <a:t>three dozen of those cities, GDP is growing 20 per cent faster than the national averages</a:t>
            </a:r>
            <a:r>
              <a:rPr lang="en-US" dirty="0"/>
              <a:t>. </a:t>
            </a:r>
            <a:r>
              <a:rPr lang="en-US" dirty="0" smtClean="0"/>
              <a:t> By </a:t>
            </a:r>
            <a:r>
              <a:rPr lang="en-US" dirty="0"/>
              <a:t>investing </a:t>
            </a:r>
            <a:r>
              <a:rPr lang="en-US" b="1" dirty="0"/>
              <a:t>billions in infrastructure</a:t>
            </a:r>
            <a:r>
              <a:rPr lang="en-US" dirty="0"/>
              <a:t>, removing tariffs on most merchandise trade within the group and expanding their links to </a:t>
            </a:r>
            <a:r>
              <a:rPr lang="en-US" dirty="0" smtClean="0"/>
              <a:t>Asia, </a:t>
            </a:r>
            <a:r>
              <a:rPr lang="en-US" dirty="0"/>
              <a:t>these countries are taking steps to expand opportunity and </a:t>
            </a:r>
            <a:r>
              <a:rPr lang="en-US" b="1" dirty="0">
                <a:solidFill>
                  <a:srgbClr val="FF0000"/>
                </a:solidFill>
              </a:rPr>
              <a:t>attracting attention from investors</a:t>
            </a:r>
            <a:r>
              <a:rPr lang="en-US" dirty="0">
                <a:solidFill>
                  <a:srgbClr val="FF0000"/>
                </a:solidFill>
              </a:rPr>
              <a:t> </a:t>
            </a:r>
            <a:r>
              <a:rPr lang="en-US" dirty="0"/>
              <a:t>as a result. </a:t>
            </a:r>
            <a:endParaRPr lang="en-US" dirty="0" smtClean="0"/>
          </a:p>
          <a:p>
            <a:endParaRPr lang="en-US" dirty="0"/>
          </a:p>
          <a:p>
            <a:r>
              <a:rPr lang="en-US" dirty="0"/>
              <a:t>Such policies not only raise the living standards of newcomers to the cities; they also create opportunities for emerging businesses. </a:t>
            </a:r>
            <a:r>
              <a:rPr lang="en-US" b="1" dirty="0">
                <a:solidFill>
                  <a:srgbClr val="FF0000"/>
                </a:solidFill>
              </a:rPr>
              <a:t>As more investors acknowledge the vital role cities play in driving economic development</a:t>
            </a:r>
            <a:r>
              <a:rPr lang="en-US" dirty="0"/>
              <a:t>, they will start to see our backyards the way they see their own – and </a:t>
            </a:r>
            <a:r>
              <a:rPr lang="en-US" b="1" dirty="0">
                <a:solidFill>
                  <a:srgbClr val="FF0000"/>
                </a:solidFill>
              </a:rPr>
              <a:t>they will increasingly seek opportunities outside the developed </a:t>
            </a:r>
            <a:r>
              <a:rPr lang="en-US" b="1" dirty="0" smtClean="0">
                <a:solidFill>
                  <a:srgbClr val="FF0000"/>
                </a:solidFill>
              </a:rPr>
              <a:t>world</a:t>
            </a:r>
            <a:r>
              <a:rPr lang="en-US" dirty="0" smtClean="0"/>
              <a:t>…</a:t>
            </a:r>
            <a:endParaRPr lang="en-US" dirty="0"/>
          </a:p>
        </p:txBody>
      </p:sp>
    </p:spTree>
    <p:extLst>
      <p:ext uri="{BB962C8B-B14F-4D97-AF65-F5344CB8AC3E}">
        <p14:creationId xmlns:p14="http://schemas.microsoft.com/office/powerpoint/2010/main" val="2845501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cdn.theatlanticcities.com/img/upload/2013/06/25/globalcitiesmap2web.jpg"/>
          <p:cNvPicPr/>
          <p:nvPr/>
        </p:nvPicPr>
        <p:blipFill>
          <a:blip r:embed="rId3">
            <a:extLst>
              <a:ext uri="{28A0092B-C50C-407E-A947-70E740481C1C}">
                <a14:useLocalDpi xmlns:a14="http://schemas.microsoft.com/office/drawing/2010/main" val="0"/>
              </a:ext>
            </a:extLst>
          </a:blip>
          <a:srcRect/>
          <a:stretch>
            <a:fillRect/>
          </a:stretch>
        </p:blipFill>
        <p:spPr bwMode="auto">
          <a:xfrm>
            <a:off x="457200" y="567899"/>
            <a:ext cx="8305800" cy="5867400"/>
          </a:xfrm>
          <a:prstGeom prst="rect">
            <a:avLst/>
          </a:prstGeom>
          <a:noFill/>
          <a:ln>
            <a:noFill/>
          </a:ln>
        </p:spPr>
      </p:pic>
      <p:sp>
        <p:nvSpPr>
          <p:cNvPr id="2" name="TextBox 1"/>
          <p:cNvSpPr txBox="1"/>
          <p:nvPr/>
        </p:nvSpPr>
        <p:spPr>
          <a:xfrm>
            <a:off x="457200" y="838200"/>
            <a:ext cx="8305800" cy="923330"/>
          </a:xfrm>
          <a:prstGeom prst="rect">
            <a:avLst/>
          </a:prstGeom>
          <a:noFill/>
        </p:spPr>
        <p:txBody>
          <a:bodyPr wrap="square" rtlCol="0">
            <a:spAutoFit/>
          </a:bodyPr>
          <a:lstStyle/>
          <a:p>
            <a:pPr algn="ctr"/>
            <a:r>
              <a:rPr lang="en-US" b="1" dirty="0" smtClean="0"/>
              <a:t>The Urban Productivity Ratio</a:t>
            </a:r>
            <a:r>
              <a:rPr lang="en-US" i="1" dirty="0"/>
              <a:t>. </a:t>
            </a:r>
            <a:endParaRPr lang="en-US" i="1" dirty="0" smtClean="0"/>
          </a:p>
          <a:p>
            <a:pPr algn="ctr"/>
            <a:r>
              <a:rPr lang="en-US" dirty="0" smtClean="0"/>
              <a:t>The </a:t>
            </a:r>
            <a:r>
              <a:rPr lang="en-US" dirty="0"/>
              <a:t>ratio </a:t>
            </a:r>
            <a:r>
              <a:rPr lang="en-US" dirty="0" smtClean="0"/>
              <a:t>compares </a:t>
            </a:r>
            <a:r>
              <a:rPr lang="en-US" dirty="0"/>
              <a:t>the per capita economic output of metros to the per capita economic output of their nations.</a:t>
            </a:r>
          </a:p>
        </p:txBody>
      </p:sp>
      <p:sp>
        <p:nvSpPr>
          <p:cNvPr id="6" name="TextBox 4"/>
          <p:cNvSpPr txBox="1"/>
          <p:nvPr/>
        </p:nvSpPr>
        <p:spPr>
          <a:xfrm>
            <a:off x="228600" y="5638800"/>
            <a:ext cx="3600450" cy="1012825"/>
          </a:xfrm>
          <a:prstGeom prst="rect">
            <a:avLst/>
          </a:prstGeom>
          <a:noFill/>
        </p:spPr>
        <p:txBody>
          <a:bodyPr wrap="square" rtlCol="0">
            <a:spAutoFit/>
          </a:bodyPr>
          <a:lstStyle/>
          <a:p>
            <a:pPr marL="0" marR="0">
              <a:lnSpc>
                <a:spcPct val="115000"/>
              </a:lnSpc>
              <a:spcBef>
                <a:spcPts val="0"/>
              </a:spcBef>
              <a:spcAft>
                <a:spcPts val="0"/>
              </a:spcAft>
            </a:pPr>
            <a:r>
              <a:rPr lang="en-US" sz="1000" kern="1200" dirty="0">
                <a:solidFill>
                  <a:srgbClr val="000000"/>
                </a:solidFill>
                <a:effectLst/>
                <a:latin typeface="Calibri"/>
                <a:ea typeface="Calibri"/>
                <a:cs typeface="Times New Roman"/>
              </a:rPr>
              <a:t>Source: </a:t>
            </a:r>
            <a:r>
              <a:rPr lang="en-US" sz="1000" u="none" strike="noStrike" cap="all" dirty="0">
                <a:solidFill>
                  <a:srgbClr val="0000FF"/>
                </a:solidFill>
                <a:effectLst/>
                <a:latin typeface="Times New Roman"/>
                <a:ea typeface="Times New Roman"/>
                <a:cs typeface="Times New Roman"/>
                <a:hlinkClick r:id="rId4" tooltip="Richard Florida"/>
              </a:rPr>
              <a:t>Richard Florida</a:t>
            </a:r>
            <a:r>
              <a:rPr lang="en-US" sz="1000" b="1" kern="1800" dirty="0">
                <a:solidFill>
                  <a:srgbClr val="000000"/>
                </a:solidFill>
                <a:effectLst/>
                <a:latin typeface="Times New Roman"/>
                <a:ea typeface="Times New Roman"/>
                <a:cs typeface="Times New Roman"/>
              </a:rPr>
              <a:t>, </a:t>
            </a:r>
            <a:r>
              <a:rPr lang="en-US" sz="1000" b="1" u="sng" kern="1800" dirty="0">
                <a:solidFill>
                  <a:srgbClr val="000000"/>
                </a:solidFill>
                <a:effectLst/>
                <a:latin typeface="Times New Roman"/>
                <a:ea typeface="Times New Roman"/>
                <a:cs typeface="Times New Roman"/>
              </a:rPr>
              <a:t>Why Big Cities Matter in the Developing World, </a:t>
            </a:r>
            <a:r>
              <a:rPr lang="en-US" sz="1000" dirty="0">
                <a:effectLst/>
                <a:latin typeface="Times New Roman"/>
                <a:ea typeface="Times New Roman"/>
                <a:cs typeface="Times New Roman"/>
              </a:rPr>
              <a:t>The Atlantic Cities. </a:t>
            </a:r>
            <a:r>
              <a:rPr lang="en-US" sz="1000" cap="all" dirty="0">
                <a:effectLst/>
                <a:latin typeface="Times New Roman"/>
                <a:ea typeface="Times New Roman"/>
                <a:cs typeface="Times New Roman"/>
              </a:rPr>
              <a:t>Jan 14, 2013</a:t>
            </a:r>
            <a:endParaRPr lang="en-US" sz="1100" dirty="0">
              <a:effectLst/>
              <a:latin typeface="Calibri"/>
              <a:ea typeface="Calibri"/>
              <a:cs typeface="Times New Roman"/>
            </a:endParaRPr>
          </a:p>
          <a:p>
            <a:pPr marL="0" marR="0">
              <a:spcBef>
                <a:spcPts val="0"/>
              </a:spcBef>
              <a:spcAft>
                <a:spcPts val="0"/>
              </a:spcAft>
            </a:pPr>
            <a:r>
              <a:rPr lang="en-US" sz="1000" kern="1200" dirty="0" err="1">
                <a:solidFill>
                  <a:srgbClr val="000000"/>
                </a:solidFill>
                <a:effectLst/>
                <a:latin typeface="Calibri"/>
                <a:ea typeface="Times New Roman"/>
                <a:cs typeface="Times New Roman"/>
              </a:rPr>
              <a:t>Charlotta</a:t>
            </a:r>
            <a:r>
              <a:rPr lang="en-US" sz="1000" kern="1200" dirty="0">
                <a:solidFill>
                  <a:srgbClr val="000000"/>
                </a:solidFill>
                <a:effectLst/>
                <a:latin typeface="Calibri"/>
                <a:ea typeface="Times New Roman"/>
                <a:cs typeface="Times New Roman"/>
              </a:rPr>
              <a:t> </a:t>
            </a:r>
            <a:r>
              <a:rPr lang="en-US" sz="1000" kern="1200" dirty="0" err="1">
                <a:solidFill>
                  <a:srgbClr val="000000"/>
                </a:solidFill>
                <a:effectLst/>
                <a:latin typeface="Calibri"/>
                <a:ea typeface="Times New Roman"/>
                <a:cs typeface="Times New Roman"/>
              </a:rPr>
              <a:t>Mellander</a:t>
            </a:r>
            <a:r>
              <a:rPr lang="en-US" sz="1000" kern="1200" dirty="0">
                <a:solidFill>
                  <a:srgbClr val="000000"/>
                </a:solidFill>
                <a:effectLst/>
                <a:latin typeface="Calibri"/>
                <a:ea typeface="Times New Roman"/>
                <a:cs typeface="Times New Roman"/>
              </a:rPr>
              <a:t> of </a:t>
            </a:r>
            <a:r>
              <a:rPr lang="en-US" sz="1000" u="sng" kern="1200" dirty="0">
                <a:solidFill>
                  <a:srgbClr val="000000"/>
                </a:solidFill>
                <a:effectLst/>
                <a:latin typeface="Calibri"/>
                <a:ea typeface="Times New Roman"/>
                <a:cs typeface="Times New Roman"/>
                <a:hlinkClick r:id="rId5"/>
              </a:rPr>
              <a:t>Martin Prosperity Institute</a:t>
            </a:r>
            <a:r>
              <a:rPr lang="en-US" sz="1000" kern="1200" dirty="0">
                <a:solidFill>
                  <a:srgbClr val="000000"/>
                </a:solidFill>
                <a:effectLst/>
                <a:latin typeface="Calibri"/>
                <a:ea typeface="Times New Roman"/>
                <a:cs typeface="Times New Roman"/>
              </a:rPr>
              <a:t> calculated the urban productivity ratios for these 300 metros based on Brookings data for metros and World Bank data for nations, using data from 2012. Zara Matheson of MPI mapped the results.</a:t>
            </a:r>
            <a:endParaRPr lang="en-US" sz="1200" dirty="0">
              <a:effectLst/>
              <a:latin typeface="Times New Roman"/>
              <a:ea typeface="Times New Roman"/>
            </a:endParaRPr>
          </a:p>
        </p:txBody>
      </p:sp>
      <p:sp>
        <p:nvSpPr>
          <p:cNvPr id="9" name="Rectangle 8"/>
          <p:cNvSpPr/>
          <p:nvPr/>
        </p:nvSpPr>
        <p:spPr>
          <a:xfrm>
            <a:off x="152400" y="197468"/>
            <a:ext cx="8686799" cy="461665"/>
          </a:xfrm>
          <a:prstGeom prst="rect">
            <a:avLst/>
          </a:prstGeom>
        </p:spPr>
        <p:txBody>
          <a:bodyPr wrap="square">
            <a:spAutoFit/>
          </a:bodyPr>
          <a:lstStyle/>
          <a:p>
            <a:r>
              <a:rPr lang="en-US" dirty="0" smtClean="0">
                <a:solidFill>
                  <a:srgbClr val="FF0000"/>
                </a:solidFill>
              </a:rPr>
              <a:t> </a:t>
            </a:r>
            <a:r>
              <a:rPr lang="en-US" sz="2400" b="1" dirty="0" err="1">
                <a:solidFill>
                  <a:srgbClr val="00B0F0"/>
                </a:solidFill>
                <a:latin typeface="Impact" panose="020B0806030902050204" pitchFamily="34" charset="0"/>
              </a:rPr>
              <a:t>dp</a:t>
            </a:r>
            <a:r>
              <a:rPr lang="en-US" sz="2400" b="1" dirty="0">
                <a:solidFill>
                  <a:srgbClr val="00B0F0"/>
                </a:solidFill>
                <a:latin typeface="Impact" panose="020B0806030902050204" pitchFamily="34" charset="0"/>
              </a:rPr>
              <a:t> </a:t>
            </a:r>
            <a:r>
              <a:rPr lang="en-US" sz="2400" b="1" dirty="0" smtClean="0">
                <a:solidFill>
                  <a:srgbClr val="00B0F0"/>
                </a:solidFill>
                <a:latin typeface="Impact" panose="020B0806030902050204" pitchFamily="34" charset="0"/>
              </a:rPr>
              <a:t> </a:t>
            </a:r>
            <a:r>
              <a:rPr lang="en-US" sz="2400" dirty="0" smtClean="0">
                <a:solidFill>
                  <a:srgbClr val="0070C0"/>
                </a:solidFill>
              </a:rPr>
              <a:t>Cities are Central to </a:t>
            </a:r>
            <a:r>
              <a:rPr lang="en-US" sz="2400" dirty="0">
                <a:solidFill>
                  <a:srgbClr val="0070C0"/>
                </a:solidFill>
              </a:rPr>
              <a:t>Economic Development in LAC</a:t>
            </a:r>
          </a:p>
        </p:txBody>
      </p:sp>
    </p:spTree>
    <p:extLst>
      <p:ext uri="{BB962C8B-B14F-4D97-AF65-F5344CB8AC3E}">
        <p14:creationId xmlns:p14="http://schemas.microsoft.com/office/powerpoint/2010/main" val="1732805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8229599" cy="5638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 y="197468"/>
            <a:ext cx="8686799" cy="461665"/>
          </a:xfrm>
          <a:prstGeom prst="rect">
            <a:avLst/>
          </a:prstGeom>
        </p:spPr>
        <p:txBody>
          <a:bodyPr wrap="square">
            <a:spAutoFit/>
          </a:bodyPr>
          <a:lstStyle/>
          <a:p>
            <a:r>
              <a:rPr lang="en-US" dirty="0" smtClean="0">
                <a:solidFill>
                  <a:srgbClr val="FF0000"/>
                </a:solidFill>
              </a:rPr>
              <a:t> </a:t>
            </a:r>
            <a:r>
              <a:rPr lang="en-US" sz="2400" b="1" dirty="0" err="1">
                <a:solidFill>
                  <a:srgbClr val="00B0F0"/>
                </a:solidFill>
                <a:latin typeface="Impact" panose="020B0806030902050204" pitchFamily="34" charset="0"/>
              </a:rPr>
              <a:t>dp</a:t>
            </a:r>
            <a:r>
              <a:rPr lang="en-US" sz="2400" b="1" dirty="0">
                <a:solidFill>
                  <a:srgbClr val="00B0F0"/>
                </a:solidFill>
                <a:latin typeface="Impact" panose="020B0806030902050204" pitchFamily="34" charset="0"/>
              </a:rPr>
              <a:t> </a:t>
            </a:r>
            <a:r>
              <a:rPr lang="en-US" sz="2400" b="1" dirty="0" smtClean="0">
                <a:solidFill>
                  <a:srgbClr val="00B0F0"/>
                </a:solidFill>
                <a:latin typeface="Impact" panose="020B0806030902050204" pitchFamily="34" charset="0"/>
              </a:rPr>
              <a:t> </a:t>
            </a:r>
            <a:r>
              <a:rPr lang="en-US" sz="2400" dirty="0" smtClean="0">
                <a:solidFill>
                  <a:srgbClr val="0070C0"/>
                </a:solidFill>
              </a:rPr>
              <a:t>Cities are Central to </a:t>
            </a:r>
            <a:r>
              <a:rPr lang="en-US" sz="2400" dirty="0">
                <a:solidFill>
                  <a:srgbClr val="0070C0"/>
                </a:solidFill>
              </a:rPr>
              <a:t>Economic Development in LAC</a:t>
            </a:r>
          </a:p>
        </p:txBody>
      </p:sp>
    </p:spTree>
    <p:extLst>
      <p:ext uri="{BB962C8B-B14F-4D97-AF65-F5344CB8AC3E}">
        <p14:creationId xmlns:p14="http://schemas.microsoft.com/office/powerpoint/2010/main" val="3324295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12" y="762000"/>
            <a:ext cx="83058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 y="197468"/>
            <a:ext cx="8686799" cy="461665"/>
          </a:xfrm>
          <a:prstGeom prst="rect">
            <a:avLst/>
          </a:prstGeom>
        </p:spPr>
        <p:txBody>
          <a:bodyPr wrap="square">
            <a:spAutoFit/>
          </a:bodyPr>
          <a:lstStyle/>
          <a:p>
            <a:r>
              <a:rPr lang="en-US" dirty="0" smtClean="0">
                <a:solidFill>
                  <a:srgbClr val="FF0000"/>
                </a:solidFill>
              </a:rPr>
              <a:t> </a:t>
            </a:r>
            <a:r>
              <a:rPr lang="en-US" sz="2400" b="1" dirty="0" err="1">
                <a:solidFill>
                  <a:srgbClr val="00B0F0"/>
                </a:solidFill>
                <a:latin typeface="Impact" panose="020B0806030902050204" pitchFamily="34" charset="0"/>
              </a:rPr>
              <a:t>dp</a:t>
            </a:r>
            <a:r>
              <a:rPr lang="en-US" sz="2400" b="1" dirty="0">
                <a:solidFill>
                  <a:srgbClr val="00B0F0"/>
                </a:solidFill>
                <a:latin typeface="Impact" panose="020B0806030902050204" pitchFamily="34" charset="0"/>
              </a:rPr>
              <a:t> </a:t>
            </a:r>
            <a:r>
              <a:rPr lang="en-US" sz="2400" b="1" dirty="0" smtClean="0">
                <a:solidFill>
                  <a:srgbClr val="00B0F0"/>
                </a:solidFill>
                <a:latin typeface="Impact" panose="020B0806030902050204" pitchFamily="34" charset="0"/>
              </a:rPr>
              <a:t> </a:t>
            </a:r>
            <a:r>
              <a:rPr lang="en-US" sz="2400" dirty="0" smtClean="0">
                <a:solidFill>
                  <a:srgbClr val="0070C0"/>
                </a:solidFill>
              </a:rPr>
              <a:t>Cities are Central to </a:t>
            </a:r>
            <a:r>
              <a:rPr lang="en-US" sz="2400" dirty="0">
                <a:solidFill>
                  <a:srgbClr val="0070C0"/>
                </a:solidFill>
              </a:rPr>
              <a:t>Economic Development in LAC</a:t>
            </a:r>
          </a:p>
        </p:txBody>
      </p:sp>
    </p:spTree>
    <p:extLst>
      <p:ext uri="{BB962C8B-B14F-4D97-AF65-F5344CB8AC3E}">
        <p14:creationId xmlns:p14="http://schemas.microsoft.com/office/powerpoint/2010/main" val="601565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722376" y="990600"/>
            <a:ext cx="8001000" cy="3964622"/>
          </a:xfrm>
          <a:prstGeom prst="rect">
            <a:avLst/>
          </a:prstGeom>
          <a:noFill/>
          <a:ln>
            <a:noFill/>
          </a:ln>
        </p:spPr>
      </p:pic>
      <p:sp>
        <p:nvSpPr>
          <p:cNvPr id="6" name="Rectangle 5"/>
          <p:cNvSpPr/>
          <p:nvPr/>
        </p:nvSpPr>
        <p:spPr>
          <a:xfrm>
            <a:off x="152400" y="197468"/>
            <a:ext cx="8686799" cy="461665"/>
          </a:xfrm>
          <a:prstGeom prst="rect">
            <a:avLst/>
          </a:prstGeom>
        </p:spPr>
        <p:txBody>
          <a:bodyPr wrap="square">
            <a:spAutoFit/>
          </a:bodyPr>
          <a:lstStyle/>
          <a:p>
            <a:r>
              <a:rPr lang="en-US" dirty="0" smtClean="0">
                <a:solidFill>
                  <a:srgbClr val="FF0000"/>
                </a:solidFill>
              </a:rPr>
              <a:t> </a:t>
            </a:r>
            <a:r>
              <a:rPr lang="en-US" sz="2400" b="1" dirty="0" err="1">
                <a:solidFill>
                  <a:srgbClr val="00B0F0"/>
                </a:solidFill>
                <a:latin typeface="Impact" panose="020B0806030902050204" pitchFamily="34" charset="0"/>
              </a:rPr>
              <a:t>dp</a:t>
            </a:r>
            <a:r>
              <a:rPr lang="en-US" sz="2400" b="1" dirty="0">
                <a:solidFill>
                  <a:srgbClr val="00B0F0"/>
                </a:solidFill>
                <a:latin typeface="Impact" panose="020B0806030902050204" pitchFamily="34" charset="0"/>
              </a:rPr>
              <a:t> </a:t>
            </a:r>
            <a:r>
              <a:rPr lang="en-US" sz="2400" b="1" dirty="0" smtClean="0">
                <a:solidFill>
                  <a:srgbClr val="00B0F0"/>
                </a:solidFill>
                <a:latin typeface="Impact" panose="020B0806030902050204" pitchFamily="34" charset="0"/>
              </a:rPr>
              <a:t> </a:t>
            </a:r>
            <a:r>
              <a:rPr lang="en-US" sz="2400" dirty="0" smtClean="0">
                <a:solidFill>
                  <a:srgbClr val="0070C0"/>
                </a:solidFill>
              </a:rPr>
              <a:t>Cities are Central to </a:t>
            </a:r>
            <a:r>
              <a:rPr lang="en-US" sz="2400" dirty="0">
                <a:solidFill>
                  <a:srgbClr val="0070C0"/>
                </a:solidFill>
              </a:rPr>
              <a:t>Economic Development in LAC</a:t>
            </a:r>
          </a:p>
        </p:txBody>
      </p:sp>
    </p:spTree>
    <p:extLst>
      <p:ext uri="{BB962C8B-B14F-4D97-AF65-F5344CB8AC3E}">
        <p14:creationId xmlns:p14="http://schemas.microsoft.com/office/powerpoint/2010/main" val="4134883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838200" y="762000"/>
            <a:ext cx="7315200" cy="5824855"/>
          </a:xfrm>
          <a:prstGeom prst="rect">
            <a:avLst/>
          </a:prstGeom>
          <a:noFill/>
          <a:ln>
            <a:noFill/>
          </a:ln>
        </p:spPr>
      </p:pic>
      <p:sp>
        <p:nvSpPr>
          <p:cNvPr id="3" name="Rectangle 2"/>
          <p:cNvSpPr/>
          <p:nvPr/>
        </p:nvSpPr>
        <p:spPr>
          <a:xfrm>
            <a:off x="24384" y="219456"/>
            <a:ext cx="8891016" cy="461665"/>
          </a:xfrm>
          <a:prstGeom prst="rect">
            <a:avLst/>
          </a:prstGeom>
        </p:spPr>
        <p:txBody>
          <a:bodyPr wrap="square">
            <a:spAutoFit/>
          </a:bodyPr>
          <a:lstStyle/>
          <a:p>
            <a:pPr lvl="1"/>
            <a:r>
              <a:rPr lang="en-US" sz="2400" b="1" dirty="0" err="1">
                <a:solidFill>
                  <a:srgbClr val="00B0F0"/>
                </a:solidFill>
                <a:latin typeface="Impact" panose="020B0806030902050204" pitchFamily="34" charset="0"/>
              </a:rPr>
              <a:t>dp</a:t>
            </a:r>
            <a:r>
              <a:rPr lang="en-US" sz="2400" b="1" dirty="0">
                <a:solidFill>
                  <a:srgbClr val="00B0F0"/>
                </a:solidFill>
                <a:latin typeface="Impact" panose="020B0806030902050204" pitchFamily="34" charset="0"/>
              </a:rPr>
              <a:t> </a:t>
            </a:r>
            <a:r>
              <a:rPr lang="en-US" sz="2400" b="1" dirty="0" smtClean="0">
                <a:solidFill>
                  <a:srgbClr val="00B0F0"/>
                </a:solidFill>
                <a:latin typeface="Impact" panose="020B0806030902050204" pitchFamily="34" charset="0"/>
              </a:rPr>
              <a:t> </a:t>
            </a:r>
            <a:r>
              <a:rPr lang="en-US" sz="2400" dirty="0" smtClean="0">
                <a:solidFill>
                  <a:srgbClr val="0070C0"/>
                </a:solidFill>
              </a:rPr>
              <a:t>Infrastructure has a Major Impact </a:t>
            </a:r>
            <a:r>
              <a:rPr lang="en-US" sz="2400" dirty="0">
                <a:solidFill>
                  <a:srgbClr val="0070C0"/>
                </a:solidFill>
              </a:rPr>
              <a:t>on City Development in LAC</a:t>
            </a:r>
          </a:p>
        </p:txBody>
      </p:sp>
    </p:spTree>
    <p:extLst>
      <p:ext uri="{BB962C8B-B14F-4D97-AF65-F5344CB8AC3E}">
        <p14:creationId xmlns:p14="http://schemas.microsoft.com/office/powerpoint/2010/main" val="2951602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83058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35508" y="6216134"/>
            <a:ext cx="7949184" cy="369332"/>
          </a:xfrm>
          <a:prstGeom prst="rect">
            <a:avLst/>
          </a:prstGeom>
          <a:noFill/>
        </p:spPr>
        <p:txBody>
          <a:bodyPr wrap="square" rtlCol="0">
            <a:spAutoFit/>
          </a:bodyPr>
          <a:lstStyle/>
          <a:p>
            <a:r>
              <a:rPr lang="en-US" dirty="0" smtClean="0"/>
              <a:t>Source: Calderon &amp; </a:t>
            </a:r>
            <a:r>
              <a:rPr lang="en-US" dirty="0" err="1" smtClean="0"/>
              <a:t>Serven</a:t>
            </a:r>
            <a:r>
              <a:rPr lang="en-US" dirty="0" smtClean="0"/>
              <a:t>, Infrastructure in Latin America, World Bank, May 2010</a:t>
            </a:r>
            <a:endParaRPr lang="en-US" dirty="0"/>
          </a:p>
        </p:txBody>
      </p:sp>
      <p:sp>
        <p:nvSpPr>
          <p:cNvPr id="4" name="Oval 3"/>
          <p:cNvSpPr/>
          <p:nvPr/>
        </p:nvSpPr>
        <p:spPr>
          <a:xfrm>
            <a:off x="2971800" y="3200400"/>
            <a:ext cx="1905000" cy="2667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4384" y="219456"/>
            <a:ext cx="8891016" cy="461665"/>
          </a:xfrm>
          <a:prstGeom prst="rect">
            <a:avLst/>
          </a:prstGeom>
        </p:spPr>
        <p:txBody>
          <a:bodyPr wrap="square">
            <a:spAutoFit/>
          </a:bodyPr>
          <a:lstStyle/>
          <a:p>
            <a:pPr lvl="1"/>
            <a:r>
              <a:rPr lang="en-US" sz="2400" b="1" dirty="0" err="1">
                <a:solidFill>
                  <a:srgbClr val="00B0F0"/>
                </a:solidFill>
                <a:latin typeface="Impact" panose="020B0806030902050204" pitchFamily="34" charset="0"/>
              </a:rPr>
              <a:t>dp</a:t>
            </a:r>
            <a:r>
              <a:rPr lang="en-US" sz="2400" b="1" dirty="0">
                <a:solidFill>
                  <a:srgbClr val="00B0F0"/>
                </a:solidFill>
                <a:latin typeface="Impact" panose="020B0806030902050204" pitchFamily="34" charset="0"/>
              </a:rPr>
              <a:t> </a:t>
            </a:r>
            <a:r>
              <a:rPr lang="en-US" sz="2400" b="1" dirty="0" smtClean="0">
                <a:solidFill>
                  <a:srgbClr val="00B0F0"/>
                </a:solidFill>
                <a:latin typeface="Impact" panose="020B0806030902050204" pitchFamily="34" charset="0"/>
              </a:rPr>
              <a:t> </a:t>
            </a:r>
            <a:r>
              <a:rPr lang="en-US" sz="2400" dirty="0" smtClean="0">
                <a:solidFill>
                  <a:srgbClr val="0070C0"/>
                </a:solidFill>
              </a:rPr>
              <a:t>Infrastructure has a Major Impact </a:t>
            </a:r>
            <a:r>
              <a:rPr lang="en-US" sz="2400" dirty="0">
                <a:solidFill>
                  <a:srgbClr val="0070C0"/>
                </a:solidFill>
              </a:rPr>
              <a:t>on City Development in LAC</a:t>
            </a:r>
          </a:p>
        </p:txBody>
      </p:sp>
    </p:spTree>
    <p:extLst>
      <p:ext uri="{BB962C8B-B14F-4D97-AF65-F5344CB8AC3E}">
        <p14:creationId xmlns:p14="http://schemas.microsoft.com/office/powerpoint/2010/main" val="3311851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 outlook for emerging cities' global influence, based on their strengths and vulnerabilities">
            <a:hlinkClick r:id="rId3" tgtFrame="&quot;_blank&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609600" y="745283"/>
            <a:ext cx="6934200" cy="5867401"/>
          </a:xfrm>
          <a:prstGeom prst="rect">
            <a:avLst/>
          </a:prstGeom>
          <a:noFill/>
          <a:ln>
            <a:noFill/>
          </a:ln>
        </p:spPr>
      </p:pic>
      <p:sp>
        <p:nvSpPr>
          <p:cNvPr id="2" name="Oval 1"/>
          <p:cNvSpPr/>
          <p:nvPr/>
        </p:nvSpPr>
        <p:spPr>
          <a:xfrm>
            <a:off x="5943600" y="3145584"/>
            <a:ext cx="914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3415284" y="5257799"/>
            <a:ext cx="914400" cy="344129"/>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447800" y="3253739"/>
            <a:ext cx="914400" cy="4572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60179" y="3292330"/>
            <a:ext cx="1110209" cy="4572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648200" y="3764278"/>
            <a:ext cx="1295400" cy="4572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4384" y="219456"/>
            <a:ext cx="8891016" cy="461665"/>
          </a:xfrm>
          <a:prstGeom prst="rect">
            <a:avLst/>
          </a:prstGeom>
        </p:spPr>
        <p:txBody>
          <a:bodyPr wrap="square">
            <a:spAutoFit/>
          </a:bodyPr>
          <a:lstStyle/>
          <a:p>
            <a:pPr lvl="1"/>
            <a:r>
              <a:rPr lang="en-US" sz="2400" b="1" dirty="0" err="1">
                <a:solidFill>
                  <a:srgbClr val="00B0F0"/>
                </a:solidFill>
                <a:latin typeface="Impact" panose="020B0806030902050204" pitchFamily="34" charset="0"/>
              </a:rPr>
              <a:t>dp</a:t>
            </a:r>
            <a:r>
              <a:rPr lang="en-US" sz="2400" b="1" dirty="0">
                <a:solidFill>
                  <a:srgbClr val="00B0F0"/>
                </a:solidFill>
                <a:latin typeface="Impact" panose="020B0806030902050204" pitchFamily="34" charset="0"/>
              </a:rPr>
              <a:t> </a:t>
            </a:r>
            <a:r>
              <a:rPr lang="en-US" sz="2400" b="1" dirty="0" smtClean="0">
                <a:solidFill>
                  <a:srgbClr val="00B0F0"/>
                </a:solidFill>
                <a:latin typeface="Impact" panose="020B0806030902050204" pitchFamily="34" charset="0"/>
              </a:rPr>
              <a:t> </a:t>
            </a:r>
            <a:r>
              <a:rPr lang="en-US" sz="2400" dirty="0" smtClean="0">
                <a:solidFill>
                  <a:srgbClr val="0070C0"/>
                </a:solidFill>
              </a:rPr>
              <a:t>Infrastructure has a Major Impact </a:t>
            </a:r>
            <a:r>
              <a:rPr lang="en-US" sz="2400" dirty="0">
                <a:solidFill>
                  <a:srgbClr val="0070C0"/>
                </a:solidFill>
              </a:rPr>
              <a:t>on City Development in LAC</a:t>
            </a:r>
          </a:p>
        </p:txBody>
      </p:sp>
    </p:spTree>
    <p:extLst>
      <p:ext uri="{BB962C8B-B14F-4D97-AF65-F5344CB8AC3E}">
        <p14:creationId xmlns:p14="http://schemas.microsoft.com/office/powerpoint/2010/main" val="31203082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780</TotalTime>
  <Words>2593</Words>
  <Application>Microsoft Office PowerPoint</Application>
  <PresentationFormat>On-screen Show (4:3)</PresentationFormat>
  <Paragraphs>131</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Urbanization, Infrastructure  and the Financial Implications  for Latin America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World Bank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Painter</dc:creator>
  <cp:lastModifiedBy>Deploy</cp:lastModifiedBy>
  <cp:revision>46</cp:revision>
  <cp:lastPrinted>2014-04-29T18:57:13Z</cp:lastPrinted>
  <dcterms:created xsi:type="dcterms:W3CDTF">2014-02-04T21:15:43Z</dcterms:created>
  <dcterms:modified xsi:type="dcterms:W3CDTF">2014-06-25T17:59:59Z</dcterms:modified>
</cp:coreProperties>
</file>