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5" r:id="rId3"/>
    <p:sldId id="280" r:id="rId4"/>
    <p:sldId id="281" r:id="rId5"/>
    <p:sldId id="283" r:id="rId6"/>
    <p:sldId id="278" r:id="rId7"/>
    <p:sldId id="260" r:id="rId8"/>
    <p:sldId id="279" r:id="rId9"/>
    <p:sldId id="276" r:id="rId10"/>
    <p:sldId id="262" r:id="rId11"/>
    <p:sldId id="289" r:id="rId12"/>
    <p:sldId id="268" r:id="rId13"/>
    <p:sldId id="269" r:id="rId14"/>
    <p:sldId id="270" r:id="rId15"/>
    <p:sldId id="284" r:id="rId16"/>
    <p:sldId id="285" r:id="rId17"/>
    <p:sldId id="286" r:id="rId18"/>
    <p:sldId id="287" r:id="rId19"/>
    <p:sldId id="282" r:id="rId20"/>
    <p:sldId id="272" r:id="rId21"/>
    <p:sldId id="288" r:id="rId22"/>
    <p:sldId id="26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6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5.xlsx"/><Relationship Id="rId1" Type="http://schemas.openxmlformats.org/officeDocument/2006/relationships/image" Target="../media/image2.jpeg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Лист1!$A$3</c:f>
              <c:strCache>
                <c:ptCount val="1"/>
                <c:pt idx="0">
                  <c:v>Total expenditures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Лист1!$B$2:$H$2</c:f>
              <c:strCache>
                <c:ptCount val="7"/>
                <c:pt idx="0">
                  <c:v>Russia</c:v>
                </c:pt>
                <c:pt idx="1">
                  <c:v>Israel</c:v>
                </c:pt>
                <c:pt idx="2">
                  <c:v>Japan</c:v>
                </c:pt>
                <c:pt idx="3">
                  <c:v>Germany</c:v>
                </c:pt>
                <c:pt idx="4">
                  <c:v>USA</c:v>
                </c:pt>
                <c:pt idx="5">
                  <c:v>France</c:v>
                </c:pt>
                <c:pt idx="6">
                  <c:v>UK</c:v>
                </c:pt>
              </c:strCache>
            </c:strRef>
          </c:cat>
          <c:val>
            <c:numRef>
              <c:f>Лист1!$B$3:$H$3</c:f>
              <c:numCache>
                <c:formatCode>General</c:formatCode>
                <c:ptCount val="7"/>
                <c:pt idx="0">
                  <c:v>1.1200000000000001</c:v>
                </c:pt>
                <c:pt idx="1">
                  <c:v>4.4000000000000004</c:v>
                </c:pt>
                <c:pt idx="2">
                  <c:v>3.4</c:v>
                </c:pt>
                <c:pt idx="3">
                  <c:v>2.88</c:v>
                </c:pt>
                <c:pt idx="4">
                  <c:v>2.8</c:v>
                </c:pt>
                <c:pt idx="5">
                  <c:v>2.2400000000000002</c:v>
                </c:pt>
                <c:pt idx="6">
                  <c:v>1.7700000000000002</c:v>
                </c:pt>
              </c:numCache>
            </c:numRef>
          </c:val>
        </c:ser>
        <c:ser>
          <c:idx val="1"/>
          <c:order val="1"/>
          <c:tx>
            <c:strRef>
              <c:f>Лист1!$A$4</c:f>
              <c:strCache>
                <c:ptCount val="1"/>
                <c:pt idx="0">
                  <c:v>From the federal budget</c:v>
                </c:pt>
              </c:strCache>
            </c:strRef>
          </c:tx>
          <c:dLbls>
            <c:dLbl>
              <c:idx val="0"/>
              <c:layout>
                <c:manualLayout>
                  <c:x val="8.3333333333333228E-3"/>
                  <c:y val="1.388888888888889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Лист1!$B$2:$H$2</c:f>
              <c:strCache>
                <c:ptCount val="7"/>
                <c:pt idx="0">
                  <c:v>Russia</c:v>
                </c:pt>
                <c:pt idx="1">
                  <c:v>Israel</c:v>
                </c:pt>
                <c:pt idx="2">
                  <c:v>Japan</c:v>
                </c:pt>
                <c:pt idx="3">
                  <c:v>Germany</c:v>
                </c:pt>
                <c:pt idx="4">
                  <c:v>USA</c:v>
                </c:pt>
                <c:pt idx="5">
                  <c:v>France</c:v>
                </c:pt>
                <c:pt idx="6">
                  <c:v>UK</c:v>
                </c:pt>
              </c:strCache>
            </c:strRef>
          </c:cat>
          <c:val>
            <c:numRef>
              <c:f>Лист1!$B$4:$H$4</c:f>
              <c:numCache>
                <c:formatCode>General</c:formatCode>
                <c:ptCount val="7"/>
                <c:pt idx="0">
                  <c:v>0.91</c:v>
                </c:pt>
                <c:pt idx="1">
                  <c:v>0.60000000000000009</c:v>
                </c:pt>
                <c:pt idx="2">
                  <c:v>0.7400000000000001</c:v>
                </c:pt>
                <c:pt idx="3">
                  <c:v>0.93</c:v>
                </c:pt>
                <c:pt idx="4">
                  <c:v>1.03</c:v>
                </c:pt>
                <c:pt idx="5">
                  <c:v>0.84000000000000008</c:v>
                </c:pt>
                <c:pt idx="6">
                  <c:v>0.63000000000000012</c:v>
                </c:pt>
              </c:numCache>
            </c:numRef>
          </c:val>
        </c:ser>
        <c:dLbls/>
        <c:shape val="cylinder"/>
        <c:axId val="64462848"/>
        <c:axId val="64464384"/>
        <c:axId val="0"/>
      </c:bar3DChart>
      <c:catAx>
        <c:axId val="6446284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64464384"/>
        <c:crosses val="autoZero"/>
        <c:auto val="1"/>
        <c:lblAlgn val="ctr"/>
        <c:lblOffset val="100"/>
      </c:catAx>
      <c:valAx>
        <c:axId val="64464384"/>
        <c:scaling>
          <c:orientation val="minMax"/>
        </c:scaling>
        <c:axPos val="l"/>
        <c:majorGridlines/>
        <c:numFmt formatCode="General" sourceLinked="1"/>
        <c:tickLblPos val="nextTo"/>
        <c:crossAx val="6446284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Лист1!$A$57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multiLvlStrRef>
              <c:f>Лист1!$B$55:$E$56</c:f>
              <c:multiLvlStrCache>
                <c:ptCount val="4"/>
                <c:lvl>
                  <c:pt idx="0">
                    <c:v>Government </c:v>
                  </c:pt>
                  <c:pt idx="1">
                    <c:v>Business</c:v>
                  </c:pt>
                  <c:pt idx="2">
                    <c:v>Government </c:v>
                  </c:pt>
                  <c:pt idx="3">
                    <c:v>Business</c:v>
                  </c:pt>
                </c:lvl>
                <c:lvl>
                  <c:pt idx="0">
                    <c:v>2003</c:v>
                  </c:pt>
                  <c:pt idx="2">
                    <c:v>2012</c:v>
                  </c:pt>
                </c:lvl>
              </c:multiLvlStrCache>
            </c:multiLvlStrRef>
          </c:cat>
          <c:val>
            <c:numRef>
              <c:f>Лист1!$B$57:$E$57</c:f>
              <c:numCache>
                <c:formatCode>0.0</c:formatCode>
                <c:ptCount val="4"/>
                <c:pt idx="0">
                  <c:v>59.6</c:v>
                </c:pt>
                <c:pt idx="1">
                  <c:v>30.8</c:v>
                </c:pt>
                <c:pt idx="2">
                  <c:v>67.8</c:v>
                </c:pt>
                <c:pt idx="3">
                  <c:v>27.2</c:v>
                </c:pt>
              </c:numCache>
            </c:numRef>
          </c:val>
        </c:ser>
        <c:ser>
          <c:idx val="1"/>
          <c:order val="1"/>
          <c:tx>
            <c:strRef>
              <c:f>Лист1!$A$58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multiLvlStrRef>
              <c:f>Лист1!$B$55:$E$56</c:f>
              <c:multiLvlStrCache>
                <c:ptCount val="4"/>
                <c:lvl>
                  <c:pt idx="0">
                    <c:v>Government </c:v>
                  </c:pt>
                  <c:pt idx="1">
                    <c:v>Business</c:v>
                  </c:pt>
                  <c:pt idx="2">
                    <c:v>Government </c:v>
                  </c:pt>
                  <c:pt idx="3">
                    <c:v>Business</c:v>
                  </c:pt>
                </c:lvl>
                <c:lvl>
                  <c:pt idx="0">
                    <c:v>2003</c:v>
                  </c:pt>
                  <c:pt idx="2">
                    <c:v>2012</c:v>
                  </c:pt>
                </c:lvl>
              </c:multiLvlStrCache>
            </c:multiLvlStrRef>
          </c:cat>
          <c:val>
            <c:numRef>
              <c:f>Лист1!$B$58:$E$58</c:f>
              <c:numCache>
                <c:formatCode>0.0</c:formatCode>
                <c:ptCount val="4"/>
                <c:pt idx="0">
                  <c:v>38.4</c:v>
                </c:pt>
                <c:pt idx="1">
                  <c:v>52.1</c:v>
                </c:pt>
                <c:pt idx="2">
                  <c:v>37</c:v>
                </c:pt>
                <c:pt idx="3">
                  <c:v>53.5</c:v>
                </c:pt>
              </c:numCache>
            </c:numRef>
          </c:val>
        </c:ser>
        <c:ser>
          <c:idx val="2"/>
          <c:order val="2"/>
          <c:tx>
            <c:strRef>
              <c:f>Лист1!$A$59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1.0802469135802472E-2"/>
                  <c:y val="-8.4180979826834652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multiLvlStrRef>
              <c:f>Лист1!$B$55:$E$56</c:f>
              <c:multiLvlStrCache>
                <c:ptCount val="4"/>
                <c:lvl>
                  <c:pt idx="0">
                    <c:v>Government </c:v>
                  </c:pt>
                  <c:pt idx="1">
                    <c:v>Business</c:v>
                  </c:pt>
                  <c:pt idx="2">
                    <c:v>Government </c:v>
                  </c:pt>
                  <c:pt idx="3">
                    <c:v>Business</c:v>
                  </c:pt>
                </c:lvl>
                <c:lvl>
                  <c:pt idx="0">
                    <c:v>2003</c:v>
                  </c:pt>
                  <c:pt idx="2">
                    <c:v>2012</c:v>
                  </c:pt>
                </c:lvl>
              </c:multiLvlStrCache>
            </c:multiLvlStrRef>
          </c:cat>
          <c:val>
            <c:numRef>
              <c:f>Лист1!$B$59:$E$59</c:f>
              <c:numCache>
                <c:formatCode>0.0</c:formatCode>
                <c:ptCount val="4"/>
                <c:pt idx="0">
                  <c:v>33.4</c:v>
                </c:pt>
                <c:pt idx="1">
                  <c:v>57.6</c:v>
                </c:pt>
                <c:pt idx="2">
                  <c:v>21.7</c:v>
                </c:pt>
                <c:pt idx="3">
                  <c:v>73.900000000000006</c:v>
                </c:pt>
              </c:numCache>
            </c:numRef>
          </c:val>
        </c:ser>
        <c:ser>
          <c:idx val="3"/>
          <c:order val="3"/>
          <c:tx>
            <c:strRef>
              <c:f>Лист1!$A$60</c:f>
              <c:strCache>
                <c:ptCount val="1"/>
                <c:pt idx="0">
                  <c:v>USA</c:v>
                </c:pt>
              </c:strCache>
            </c:strRef>
          </c:tx>
          <c:dLbls>
            <c:dLbl>
              <c:idx val="0"/>
              <c:layout>
                <c:manualLayout>
                  <c:x val="1.5432098765432074E-2"/>
                  <c:y val="-1.0288667567714087E-16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multiLvlStrRef>
              <c:f>Лист1!$B$55:$E$56</c:f>
              <c:multiLvlStrCache>
                <c:ptCount val="4"/>
                <c:lvl>
                  <c:pt idx="0">
                    <c:v>Government </c:v>
                  </c:pt>
                  <c:pt idx="1">
                    <c:v>Business</c:v>
                  </c:pt>
                  <c:pt idx="2">
                    <c:v>Government </c:v>
                  </c:pt>
                  <c:pt idx="3">
                    <c:v>Business</c:v>
                  </c:pt>
                </c:lvl>
                <c:lvl>
                  <c:pt idx="0">
                    <c:v>2003</c:v>
                  </c:pt>
                  <c:pt idx="2">
                    <c:v>2012</c:v>
                  </c:pt>
                </c:lvl>
              </c:multiLvlStrCache>
            </c:multiLvlStrRef>
          </c:cat>
          <c:val>
            <c:numRef>
              <c:f>Лист1!$B$60:$E$60</c:f>
              <c:numCache>
                <c:formatCode>0.0</c:formatCode>
                <c:ptCount val="4"/>
                <c:pt idx="0">
                  <c:v>31.2</c:v>
                </c:pt>
                <c:pt idx="1">
                  <c:v>63.1</c:v>
                </c:pt>
                <c:pt idx="2">
                  <c:v>33.4</c:v>
                </c:pt>
                <c:pt idx="3">
                  <c:v>60</c:v>
                </c:pt>
              </c:numCache>
            </c:numRef>
          </c:val>
        </c:ser>
        <c:ser>
          <c:idx val="4"/>
          <c:order val="4"/>
          <c:tx>
            <c:strRef>
              <c:f>Лист1!$A$61</c:f>
              <c:strCache>
                <c:ptCount val="1"/>
                <c:pt idx="0">
                  <c:v>Japan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multiLvlStrRef>
              <c:f>Лист1!$B$55:$E$56</c:f>
              <c:multiLvlStrCache>
                <c:ptCount val="4"/>
                <c:lvl>
                  <c:pt idx="0">
                    <c:v>Government </c:v>
                  </c:pt>
                  <c:pt idx="1">
                    <c:v>Business</c:v>
                  </c:pt>
                  <c:pt idx="2">
                    <c:v>Government </c:v>
                  </c:pt>
                  <c:pt idx="3">
                    <c:v>Business</c:v>
                  </c:pt>
                </c:lvl>
                <c:lvl>
                  <c:pt idx="0">
                    <c:v>2003</c:v>
                  </c:pt>
                  <c:pt idx="2">
                    <c:v>2012</c:v>
                  </c:pt>
                </c:lvl>
              </c:multiLvlStrCache>
            </c:multiLvlStrRef>
          </c:cat>
          <c:val>
            <c:numRef>
              <c:f>Лист1!$B$61:$E$61</c:f>
              <c:numCache>
                <c:formatCode>0.0</c:formatCode>
                <c:ptCount val="4"/>
                <c:pt idx="0">
                  <c:v>18.2</c:v>
                </c:pt>
                <c:pt idx="1">
                  <c:v>73.900000000000006</c:v>
                </c:pt>
                <c:pt idx="2">
                  <c:v>16.399999999999999</c:v>
                </c:pt>
                <c:pt idx="3">
                  <c:v>76.5</c:v>
                </c:pt>
              </c:numCache>
            </c:numRef>
          </c:val>
        </c:ser>
        <c:dLbls/>
        <c:shape val="cylinder"/>
        <c:axId val="63346944"/>
        <c:axId val="64491520"/>
        <c:axId val="0"/>
      </c:bar3DChart>
      <c:catAx>
        <c:axId val="633469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4491520"/>
        <c:crosses val="autoZero"/>
        <c:auto val="1"/>
        <c:lblAlgn val="ctr"/>
        <c:lblOffset val="100"/>
      </c:catAx>
      <c:valAx>
        <c:axId val="64491520"/>
        <c:scaling>
          <c:orientation val="minMax"/>
        </c:scaling>
        <c:axPos val="l"/>
        <c:majorGridlines/>
        <c:numFmt formatCode="0.0" sourceLinked="1"/>
        <c:tickLblPos val="nextTo"/>
        <c:crossAx val="633469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bar"/>
        <c:grouping val="clustered"/>
        <c:ser>
          <c:idx val="1"/>
          <c:order val="0"/>
          <c:spPr>
            <a:solidFill>
              <a:srgbClr val="C19859"/>
            </a:solidFill>
          </c:spPr>
          <c:dLbls>
            <c:dLbl>
              <c:idx val="0"/>
              <c:layout>
                <c:manualLayout>
                  <c:x val="1.6975308641975304E-2"/>
                  <c:y val="-2.8060326608946901E-3"/>
                </c:manualLayout>
              </c:layout>
              <c:showVal val="1"/>
            </c:dLbl>
            <c:dLbl>
              <c:idx val="1"/>
              <c:layout>
                <c:manualLayout>
                  <c:x val="2.3148148148148095E-2"/>
                  <c:y val="-2.8060326608945899E-3"/>
                </c:manualLayout>
              </c:layout>
              <c:showVal val="1"/>
            </c:dLbl>
            <c:dLbl>
              <c:idx val="2"/>
              <c:layout>
                <c:manualLayout>
                  <c:x val="1.5432098765432103E-2"/>
                  <c:y val="-5.61206532178908E-3"/>
                </c:manualLayout>
              </c:layout>
              <c:showVal val="1"/>
            </c:dLbl>
            <c:dLbl>
              <c:idx val="3"/>
              <c:layout>
                <c:manualLayout>
                  <c:x val="2.00617283950617E-2"/>
                  <c:y val="-8.418097982683519E-3"/>
                </c:manualLayout>
              </c:layout>
              <c:showVal val="1"/>
            </c:dLbl>
            <c:dLbl>
              <c:idx val="4"/>
              <c:layout>
                <c:manualLayout>
                  <c:x val="1.2345679012345703E-2"/>
                  <c:y val="-8.41809798268346E-3"/>
                </c:manualLayout>
              </c:layout>
              <c:showVal val="1"/>
            </c:dLbl>
            <c:dLbl>
              <c:idx val="5"/>
              <c:layout>
                <c:manualLayout>
                  <c:x val="1.6975308641975405E-2"/>
                  <c:y val="2.8060326608944901E-3"/>
                </c:manualLayout>
              </c:layout>
              <c:showVal val="1"/>
            </c:dLbl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Lit>
              <c:ptCount val="6"/>
              <c:pt idx="0">
                <c:v>1998</c:v>
              </c:pt>
              <c:pt idx="1">
                <c:v> 1999</c:v>
              </c:pt>
              <c:pt idx="2">
                <c:v> 2000</c:v>
              </c:pt>
              <c:pt idx="3">
                <c:v> 2005</c:v>
              </c:pt>
              <c:pt idx="4">
                <c:v>2010</c:v>
              </c:pt>
              <c:pt idx="5">
                <c:v> 2012</c:v>
              </c:pt>
            </c:strLit>
          </c:cat>
          <c:val>
            <c:numRef>
              <c:f>Лист1!$B$90:$B$95</c:f>
              <c:numCache>
                <c:formatCode>0.0</c:formatCode>
                <c:ptCount val="6"/>
                <c:pt idx="0">
                  <c:v>19.3</c:v>
                </c:pt>
                <c:pt idx="1">
                  <c:v>16.899999999999999</c:v>
                </c:pt>
                <c:pt idx="2">
                  <c:v>12</c:v>
                </c:pt>
                <c:pt idx="3">
                  <c:v>7.6</c:v>
                </c:pt>
                <c:pt idx="4">
                  <c:v>3.5</c:v>
                </c:pt>
                <c:pt idx="5">
                  <c:v>4</c:v>
                </c:pt>
              </c:numCache>
            </c:numRef>
          </c:val>
        </c:ser>
        <c:dLbls/>
        <c:shape val="cylinder"/>
        <c:axId val="64869120"/>
        <c:axId val="64870656"/>
        <c:axId val="0"/>
      </c:bar3DChart>
      <c:catAx>
        <c:axId val="64869120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64870656"/>
        <c:crosses val="autoZero"/>
        <c:auto val="1"/>
        <c:lblAlgn val="ctr"/>
        <c:lblOffset val="100"/>
      </c:catAx>
      <c:valAx>
        <c:axId val="64870656"/>
        <c:scaling>
          <c:orientation val="minMax"/>
        </c:scaling>
        <c:axPos val="b"/>
        <c:majorGridlines/>
        <c:numFmt formatCode="0.0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4869120"/>
        <c:crosses val="autoZero"/>
        <c:crossBetween val="between"/>
      </c:valAx>
    </c:plotArea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lineChart>
        <c:grouping val="standard"/>
        <c:ser>
          <c:idx val="0"/>
          <c:order val="0"/>
          <c:tx>
            <c:strRef>
              <c:f>Лист1!$A$4</c:f>
              <c:strCache>
                <c:ptCount val="1"/>
                <c:pt idx="0">
                  <c:v>Younger then 29</c:v>
                </c:pt>
              </c:strCache>
            </c:strRef>
          </c:tx>
          <c:marker>
            <c:symbol val="none"/>
          </c:marker>
          <c:cat>
            <c:numRef>
              <c:f>Лист1!$B$3:$F$3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Лист1!$B$4:$F$4</c:f>
              <c:numCache>
                <c:formatCode>0.0</c:formatCode>
                <c:ptCount val="5"/>
                <c:pt idx="0">
                  <c:v>8</c:v>
                </c:pt>
                <c:pt idx="1">
                  <c:v>11.5</c:v>
                </c:pt>
                <c:pt idx="2">
                  <c:v>19.3</c:v>
                </c:pt>
                <c:pt idx="3">
                  <c:v>20.2</c:v>
                </c:pt>
                <c:pt idx="4">
                  <c:v>20.3</c:v>
                </c:pt>
              </c:numCache>
            </c:numRef>
          </c:val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Лист1!$B$3:$F$3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Лист1!$B$5:$F$5</c:f>
              <c:numCache>
                <c:formatCode>0.0</c:formatCode>
                <c:ptCount val="5"/>
                <c:pt idx="0">
                  <c:v>20.8</c:v>
                </c:pt>
                <c:pt idx="1">
                  <c:v>13.4</c:v>
                </c:pt>
                <c:pt idx="2">
                  <c:v>16.2</c:v>
                </c:pt>
                <c:pt idx="3">
                  <c:v>17.3</c:v>
                </c:pt>
                <c:pt idx="4">
                  <c:v>18.399999999999999</c:v>
                </c:pt>
              </c:numCache>
            </c:numRef>
          </c:val>
        </c:ser>
        <c:ser>
          <c:idx val="2"/>
          <c:order val="2"/>
          <c:tx>
            <c:strRef>
              <c:f>Лист1!$A$6</c:f>
              <c:strCache>
                <c:ptCount val="1"/>
                <c:pt idx="0">
                  <c:v>40-49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Лист1!$B$3:$F$3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Лист1!$B$6:$F$6</c:f>
              <c:numCache>
                <c:formatCode>0.0</c:formatCode>
                <c:ptCount val="5"/>
                <c:pt idx="0">
                  <c:v>28.8</c:v>
                </c:pt>
                <c:pt idx="1">
                  <c:v>23.1</c:v>
                </c:pt>
                <c:pt idx="2">
                  <c:v>14.7</c:v>
                </c:pt>
                <c:pt idx="3">
                  <c:v>13.9</c:v>
                </c:pt>
                <c:pt idx="4">
                  <c:v>13.4</c:v>
                </c:pt>
              </c:numCache>
            </c:numRef>
          </c:val>
        </c:ser>
        <c:ser>
          <c:idx val="3"/>
          <c:order val="3"/>
          <c:tx>
            <c:strRef>
              <c:f>Лист1!$A$7</c:f>
              <c:strCache>
                <c:ptCount val="1"/>
                <c:pt idx="0">
                  <c:v>50-59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Лист1!$B$3:$F$3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Лист1!$B$7:$F$7</c:f>
              <c:numCache>
                <c:formatCode>0.0</c:formatCode>
                <c:ptCount val="5"/>
                <c:pt idx="0">
                  <c:v>28.9</c:v>
                </c:pt>
                <c:pt idx="1">
                  <c:v>25.7</c:v>
                </c:pt>
                <c:pt idx="2">
                  <c:v>24</c:v>
                </c:pt>
                <c:pt idx="3">
                  <c:v>22.7</c:v>
                </c:pt>
                <c:pt idx="4">
                  <c:v>21.9</c:v>
                </c:pt>
              </c:numCache>
            </c:numRef>
          </c:val>
        </c:ser>
        <c:ser>
          <c:idx val="4"/>
          <c:order val="4"/>
          <c:tx>
            <c:strRef>
              <c:f>Лист1!$A$8</c:f>
              <c:strCache>
                <c:ptCount val="1"/>
                <c:pt idx="0">
                  <c:v>60 and older</c:v>
                </c:pt>
              </c:strCache>
            </c:strRef>
          </c:tx>
          <c:marker>
            <c:symbol val="none"/>
          </c:marker>
          <c:cat>
            <c:numRef>
              <c:f>Лист1!$B$3:$F$3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Лист1!$B$8:$F$8</c:f>
              <c:numCache>
                <c:formatCode>0.0</c:formatCode>
                <c:ptCount val="5"/>
                <c:pt idx="0">
                  <c:v>13.5</c:v>
                </c:pt>
                <c:pt idx="1">
                  <c:v>26.3</c:v>
                </c:pt>
                <c:pt idx="2">
                  <c:v>25.8</c:v>
                </c:pt>
                <c:pt idx="3">
                  <c:v>25.9</c:v>
                </c:pt>
                <c:pt idx="4">
                  <c:v>26</c:v>
                </c:pt>
              </c:numCache>
            </c:numRef>
          </c:val>
        </c:ser>
        <c:dLbls/>
        <c:marker val="1"/>
        <c:axId val="94079232"/>
        <c:axId val="93786112"/>
      </c:lineChart>
      <c:catAx>
        <c:axId val="940792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ru-RU"/>
          </a:p>
        </c:txPr>
        <c:crossAx val="93786112"/>
        <c:crosses val="autoZero"/>
        <c:auto val="1"/>
        <c:lblAlgn val="ctr"/>
        <c:lblOffset val="100"/>
      </c:catAx>
      <c:valAx>
        <c:axId val="93786112"/>
        <c:scaling>
          <c:orientation val="minMax"/>
        </c:scaling>
        <c:axPos val="l"/>
        <c:majorGridlines/>
        <c:numFmt formatCode="0.0" sourceLinked="1"/>
        <c:tickLblPos val="nextTo"/>
        <c:crossAx val="940792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Лист1!$A$42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dLbls>
            <c:txPr>
              <a:bodyPr/>
              <a:lstStyle/>
              <a:p>
                <a:pPr>
                  <a:defRPr lang="en-US" sz="1400"/>
                </a:pPr>
                <a:endParaRPr lang="ru-RU"/>
              </a:p>
            </c:txPr>
            <c:showVal val="1"/>
          </c:dLbls>
          <c:cat>
            <c:numRef>
              <c:f>Лист1!$B$41:$F$41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2008</c:v>
                </c:pt>
                <c:pt idx="3">
                  <c:v>2010</c:v>
                </c:pt>
                <c:pt idx="4">
                  <c:v>2012</c:v>
                </c:pt>
              </c:numCache>
            </c:numRef>
          </c:cat>
          <c:val>
            <c:numRef>
              <c:f>Лист1!$B$42:$F$42</c:f>
              <c:numCache>
                <c:formatCode>General</c:formatCode>
                <c:ptCount val="5"/>
                <c:pt idx="0">
                  <c:v>45</c:v>
                </c:pt>
                <c:pt idx="1">
                  <c:v>49</c:v>
                </c:pt>
                <c:pt idx="2">
                  <c:v>49</c:v>
                </c:pt>
                <c:pt idx="3">
                  <c:v>48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Лист1!$A$43</c:f>
              <c:strCache>
                <c:ptCount val="1"/>
                <c:pt idx="0">
                  <c:v>Candidate degree holders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lang="en-US" sz="1400"/>
                </a:pPr>
                <a:endParaRPr lang="ru-RU"/>
              </a:p>
            </c:txPr>
            <c:showVal val="1"/>
          </c:dLbls>
          <c:cat>
            <c:numRef>
              <c:f>Лист1!$B$41:$F$41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2008</c:v>
                </c:pt>
                <c:pt idx="3">
                  <c:v>2010</c:v>
                </c:pt>
                <c:pt idx="4">
                  <c:v>2012</c:v>
                </c:pt>
              </c:numCache>
            </c:numRef>
          </c:cat>
          <c:val>
            <c:numRef>
              <c:f>Лист1!$B$43:$F$43</c:f>
              <c:numCache>
                <c:formatCode>General</c:formatCode>
                <c:ptCount val="5"/>
                <c:pt idx="0">
                  <c:v>49</c:v>
                </c:pt>
                <c:pt idx="1">
                  <c:v>53</c:v>
                </c:pt>
                <c:pt idx="2">
                  <c:v>53</c:v>
                </c:pt>
                <c:pt idx="3">
                  <c:v>53</c:v>
                </c:pt>
                <c:pt idx="4">
                  <c:v>52</c:v>
                </c:pt>
              </c:numCache>
            </c:numRef>
          </c:val>
        </c:ser>
        <c:ser>
          <c:idx val="2"/>
          <c:order val="2"/>
          <c:tx>
            <c:strRef>
              <c:f>Лист1!$A$44</c:f>
              <c:strCache>
                <c:ptCount val="1"/>
                <c:pt idx="0">
                  <c:v>Doctorate degree holders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dLbls>
            <c:txPr>
              <a:bodyPr/>
              <a:lstStyle/>
              <a:p>
                <a:pPr>
                  <a:defRPr lang="en-US" sz="1400"/>
                </a:pPr>
                <a:endParaRPr lang="ru-RU"/>
              </a:p>
            </c:txPr>
            <c:showVal val="1"/>
          </c:dLbls>
          <c:cat>
            <c:numRef>
              <c:f>Лист1!$B$41:$F$41</c:f>
              <c:numCache>
                <c:formatCode>General</c:formatCode>
                <c:ptCount val="5"/>
                <c:pt idx="0">
                  <c:v>1994</c:v>
                </c:pt>
                <c:pt idx="1">
                  <c:v>2000</c:v>
                </c:pt>
                <c:pt idx="2">
                  <c:v>2008</c:v>
                </c:pt>
                <c:pt idx="3">
                  <c:v>2010</c:v>
                </c:pt>
                <c:pt idx="4">
                  <c:v>2012</c:v>
                </c:pt>
              </c:numCache>
            </c:numRef>
          </c:cat>
          <c:val>
            <c:numRef>
              <c:f>Лист1!$B$44:$F$44</c:f>
              <c:numCache>
                <c:formatCode>General</c:formatCode>
                <c:ptCount val="5"/>
                <c:pt idx="0">
                  <c:v>58</c:v>
                </c:pt>
                <c:pt idx="1">
                  <c:v>60</c:v>
                </c:pt>
                <c:pt idx="2">
                  <c:v>62</c:v>
                </c:pt>
                <c:pt idx="3">
                  <c:v>62</c:v>
                </c:pt>
                <c:pt idx="4">
                  <c:v>63</c:v>
                </c:pt>
              </c:numCache>
            </c:numRef>
          </c:val>
        </c:ser>
        <c:dLbls/>
        <c:shape val="cylinder"/>
        <c:axId val="93825280"/>
        <c:axId val="93839360"/>
        <c:axId val="0"/>
      </c:bar3DChart>
      <c:catAx>
        <c:axId val="93825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 sz="1400" b="1"/>
            </a:pPr>
            <a:endParaRPr lang="ru-RU"/>
          </a:p>
        </c:txPr>
        <c:crossAx val="93839360"/>
        <c:crosses val="autoZero"/>
        <c:auto val="1"/>
        <c:lblAlgn val="ctr"/>
        <c:lblOffset val="100"/>
      </c:catAx>
      <c:valAx>
        <c:axId val="938393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938252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1800"/>
          </a:pPr>
          <a:endParaRPr lang="ru-RU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dLbls>
            <c:dLbl>
              <c:idx val="0"/>
              <c:layout>
                <c:manualLayout>
                  <c:x val="1.0802469135802585E-2"/>
                  <c:y val="1.0288667567714087E-16"/>
                </c:manualLayout>
              </c:layout>
              <c:showVal val="1"/>
            </c:dLbl>
            <c:dLbl>
              <c:idx val="1"/>
              <c:layout>
                <c:manualLayout>
                  <c:x val="9.2592592592591495E-3"/>
                  <c:y val="-5.6120653217890792E-3"/>
                </c:manualLayout>
              </c:layout>
              <c:showVal val="1"/>
            </c:dLbl>
            <c:dLbl>
              <c:idx val="2"/>
              <c:layout>
                <c:manualLayout>
                  <c:x val="1.2345679012345682E-2"/>
                  <c:y val="-1.1224130643577957E-2"/>
                </c:manualLayout>
              </c:layout>
              <c:showVal val="1"/>
            </c:dLbl>
            <c:dLbl>
              <c:idx val="3"/>
              <c:layout>
                <c:manualLayout>
                  <c:x val="1.2345679012345682E-2"/>
                  <c:y val="-5.1443337838570461E-17"/>
                </c:manualLayout>
              </c:layout>
              <c:showVal val="1"/>
            </c:dLbl>
            <c:dLbl>
              <c:idx val="4"/>
              <c:layout>
                <c:manualLayout>
                  <c:x val="2.0061728395061668E-2"/>
                  <c:y val="-5.612065321788976E-3"/>
                </c:manualLayout>
              </c:layout>
              <c:showVal val="1"/>
            </c:dLbl>
            <c:dLbl>
              <c:idx val="5"/>
              <c:layout>
                <c:manualLayout>
                  <c:x val="1.2345679012345682E-2"/>
                  <c:y val="2.8060326608944628E-3"/>
                </c:manualLayout>
              </c:layout>
              <c:showVal val="1"/>
            </c:dLbl>
            <c:dLbl>
              <c:idx val="6"/>
              <c:layout>
                <c:manualLayout>
                  <c:x val="1.5432098765432044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Val val="1"/>
          </c:dLbls>
          <c:cat>
            <c:strRef>
              <c:f>Лист1!$A$76:$A$82</c:f>
              <c:strCache>
                <c:ptCount val="7"/>
                <c:pt idx="0">
                  <c:v>France</c:v>
                </c:pt>
                <c:pt idx="1">
                  <c:v>USA</c:v>
                </c:pt>
                <c:pt idx="2">
                  <c:v>Israel</c:v>
                </c:pt>
                <c:pt idx="3">
                  <c:v>Japan</c:v>
                </c:pt>
                <c:pt idx="4">
                  <c:v>Russia</c:v>
                </c:pt>
                <c:pt idx="5">
                  <c:v>UK</c:v>
                </c:pt>
                <c:pt idx="6">
                  <c:v>China</c:v>
                </c:pt>
              </c:strCache>
            </c:strRef>
          </c:cat>
          <c:val>
            <c:numRef>
              <c:f>Лист1!$B$76:$B$82</c:f>
              <c:numCache>
                <c:formatCode>General</c:formatCode>
                <c:ptCount val="7"/>
                <c:pt idx="0">
                  <c:v>0.55000000000000004</c:v>
                </c:pt>
                <c:pt idx="1">
                  <c:v>0.48000000000000004</c:v>
                </c:pt>
                <c:pt idx="2">
                  <c:v>0.42000000000000004</c:v>
                </c:pt>
                <c:pt idx="3">
                  <c:v>0.42000000000000004</c:v>
                </c:pt>
                <c:pt idx="4">
                  <c:v>0.19</c:v>
                </c:pt>
                <c:pt idx="5">
                  <c:v>0.17</c:v>
                </c:pt>
                <c:pt idx="6">
                  <c:v>9.0000000000000011E-2</c:v>
                </c:pt>
              </c:numCache>
            </c:numRef>
          </c:val>
        </c:ser>
        <c:dLbls/>
        <c:shape val="cylinder"/>
        <c:axId val="103617280"/>
        <c:axId val="103618816"/>
        <c:axId val="0"/>
      </c:bar3DChart>
      <c:catAx>
        <c:axId val="103617280"/>
        <c:scaling>
          <c:orientation val="minMax"/>
        </c:scaling>
        <c:axPos val="l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103618816"/>
        <c:crosses val="autoZero"/>
        <c:auto val="1"/>
        <c:lblAlgn val="ctr"/>
        <c:lblOffset val="100"/>
      </c:catAx>
      <c:valAx>
        <c:axId val="103618816"/>
        <c:scaling>
          <c:orientation val="minMax"/>
        </c:scaling>
        <c:axPos val="b"/>
        <c:majorGridlines/>
        <c:numFmt formatCode="General" sourceLinked="1"/>
        <c:tickLblPos val="nextTo"/>
        <c:crossAx val="103617280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82807-5F5D-4A0F-B9A9-65C1F91F2AC2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93E1C-FC48-48D9-9E02-7B4A1C084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6631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 font</a:t>
            </a:r>
            <a:r>
              <a:rPr lang="en-US" baseline="0" dirty="0" smtClean="0"/>
              <a:t> for x-axis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93E1C-FC48-48D9-9E02-7B4A1C084F8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1989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783751-72AD-4F38-9C1A-87B609F3A660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60" tIns="44930" rIns="89860" bIns="44930" anchor="b"/>
          <a:lstStyle/>
          <a:p>
            <a:pPr algn="r"/>
            <a:fld id="{258339FD-27B4-415D-AC49-4C2DD0187EB4}" type="slidenum">
              <a:rPr lang="ru-RU" sz="1200"/>
              <a:pPr algn="r"/>
              <a:t>12</a:t>
            </a:fld>
            <a:endParaRPr lang="ru-RU" sz="1200"/>
          </a:p>
        </p:txBody>
      </p:sp>
      <p:sp>
        <p:nvSpPr>
          <p:cNvPr id="6451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4518" name="Slide Number Placeholder 3"/>
          <p:cNvSpPr txBox="1">
            <a:spLocks noGrp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60" tIns="44930" rIns="89860" bIns="44930" anchor="b"/>
          <a:lstStyle/>
          <a:p>
            <a:pPr algn="r" eaLnBrk="0" hangingPunct="0"/>
            <a:fld id="{3A7718A2-E14A-4967-B531-E9FE30FC4E6D}" type="slidenum">
              <a:rPr lang="ru-RU" sz="1200">
                <a:latin typeface="Verdana" pitchFamily="34" charset="0"/>
              </a:rPr>
              <a:pPr algn="r" eaLnBrk="0" hangingPunct="0"/>
              <a:t>12</a:t>
            </a:fld>
            <a:endParaRPr lang="ru-RU" sz="1200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B6FC4-B1E5-4B5B-80EA-DA210C9CD5B5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60" tIns="44930" rIns="89860" bIns="44930" anchor="b"/>
          <a:lstStyle/>
          <a:p>
            <a:pPr algn="r"/>
            <a:fld id="{E3F44E6B-5DD0-40EB-983B-49DDB69FE398}" type="slidenum">
              <a:rPr lang="ru-RU" sz="1200"/>
              <a:pPr algn="r"/>
              <a:t>13</a:t>
            </a:fld>
            <a:endParaRPr lang="ru-RU" sz="1200"/>
          </a:p>
        </p:txBody>
      </p:sp>
      <p:sp>
        <p:nvSpPr>
          <p:cNvPr id="6554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4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5542" name="Slide Number Placeholder 3"/>
          <p:cNvSpPr txBox="1">
            <a:spLocks noGrp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60" tIns="44930" rIns="89860" bIns="44930" anchor="b"/>
          <a:lstStyle/>
          <a:p>
            <a:pPr algn="r" eaLnBrk="0" hangingPunct="0"/>
            <a:fld id="{9471E20A-5EBD-41DA-BC2C-D166B3EC0F8C}" type="slidenum">
              <a:rPr lang="ru-RU" sz="1200">
                <a:latin typeface="Verdana" pitchFamily="34" charset="0"/>
              </a:rPr>
              <a:pPr algn="r" eaLnBrk="0" hangingPunct="0"/>
              <a:t>13</a:t>
            </a:fld>
            <a:endParaRPr lang="ru-RU" sz="1200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r>
              <a:rPr lang="en-US" baseline="0" dirty="0" smtClean="0"/>
              <a:t> bullet: the numbers are not clear.  What are you trying to show?</a:t>
            </a:r>
          </a:p>
          <a:p>
            <a:endParaRPr lang="en-US" baseline="0" dirty="0" smtClean="0"/>
          </a:p>
          <a:p>
            <a:r>
              <a:rPr lang="en-US" dirty="0" smtClean="0"/>
              <a:t>When you say foreigners,</a:t>
            </a:r>
            <a:r>
              <a:rPr lang="en-US" baseline="0" dirty="0" smtClean="0"/>
              <a:t> it remains unclear whether they reside in Russia, abroad, or both.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Megagrants</a:t>
            </a:r>
            <a:r>
              <a:rPr lang="en-US" baseline="0" dirty="0" smtClean="0"/>
              <a:t>: what period of time this 800 publications correspond to?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93E1C-FC48-48D9-9E02-7B4A1C084F8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0174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Item 3 is not clear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93E1C-FC48-48D9-9E02-7B4A1C084F8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7114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Poorly organized table.  Combine</a:t>
            </a:r>
            <a:r>
              <a:rPr lang="en-US" baseline="0" dirty="0" smtClean="0"/>
              <a:t> total number and %.  Give % in parenthesis.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93E1C-FC48-48D9-9E02-7B4A1C084F8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2344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</a:t>
            </a:r>
            <a:r>
              <a:rPr lang="en-US" baseline="0" dirty="0" smtClean="0"/>
              <a:t> clear why only 2003 to 2007.  Things changed a lot since then.  Why only </a:t>
            </a:r>
            <a:r>
              <a:rPr lang="en-US" baseline="0" dirty="0" err="1" smtClean="0"/>
              <a:t>scopus</a:t>
            </a:r>
            <a:r>
              <a:rPr lang="en-US" baseline="0" dirty="0" smtClean="0"/>
              <a:t>?  Easy to do yourself up to date.  Otherwise, seems outdated, if I get it right.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93E1C-FC48-48D9-9E02-7B4A1C084F8C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3822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</a:t>
            </a:r>
            <a:r>
              <a:rPr lang="en-US" baseline="0" dirty="0" smtClean="0"/>
              <a:t> 2: those who?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93E1C-FC48-48D9-9E02-7B4A1C084F8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681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011EFA8-524B-486A-9D30-91CA437F43FE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E4A80FF-8643-4BAC-BF8F-A1FD8D3D1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sterligov.blogspot.ru/2013/06/web-of-science-1998-2012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 smtClean="0"/>
              <a:t>Distinctive Features of Russian Science and Government Policy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797152"/>
            <a:ext cx="7772400" cy="914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Irina </a:t>
            </a:r>
            <a:r>
              <a:rPr lang="en-US" sz="1800" dirty="0" err="1" smtClean="0"/>
              <a:t>Dezhina</a:t>
            </a:r>
            <a:endParaRPr lang="en-US" sz="1800" dirty="0" smtClean="0"/>
          </a:p>
          <a:p>
            <a:r>
              <a:rPr lang="en-US" sz="1800" dirty="0" smtClean="0"/>
              <a:t>Head of Economics of Science and Innovations Division,</a:t>
            </a:r>
          </a:p>
          <a:p>
            <a:r>
              <a:rPr lang="en-US" sz="1800" dirty="0" smtClean="0"/>
              <a:t>Institute of World Economy and International Relations,</a:t>
            </a:r>
          </a:p>
          <a:p>
            <a:r>
              <a:rPr lang="en-US" sz="1800" dirty="0" smtClean="0"/>
              <a:t>Head of Research Group on Science and Industrial Policy,</a:t>
            </a:r>
          </a:p>
          <a:p>
            <a:r>
              <a:rPr lang="en-US" sz="1800" dirty="0" err="1" smtClean="0"/>
              <a:t>Skolkovo</a:t>
            </a:r>
            <a:r>
              <a:rPr lang="en-US" sz="1800" dirty="0" smtClean="0"/>
              <a:t> Institute of Science and Technology</a:t>
            </a:r>
          </a:p>
          <a:p>
            <a:r>
              <a:rPr lang="en-US" sz="1800" dirty="0" smtClean="0"/>
              <a:t>dezhina@imemo.ru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55531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183880" cy="1051560"/>
          </a:xfrm>
        </p:spPr>
        <p:txBody>
          <a:bodyPr>
            <a:noAutofit/>
          </a:bodyPr>
          <a:lstStyle/>
          <a:p>
            <a:r>
              <a:rPr lang="en-US" b="0" dirty="0" smtClean="0"/>
              <a:t>Articles and Citations: BRIC Countries and USA, 2008-2012, </a:t>
            </a:r>
            <a:r>
              <a:rPr lang="en-US" b="0" dirty="0" err="1" smtClean="0"/>
              <a:t>WoS</a:t>
            </a:r>
            <a:endParaRPr lang="ru-RU" b="0" dirty="0" smtClean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95909368"/>
              </p:ext>
            </p:extLst>
          </p:nvPr>
        </p:nvGraphicFramePr>
        <p:xfrm>
          <a:off x="611560" y="2204864"/>
          <a:ext cx="7993136" cy="40881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89869"/>
                <a:gridCol w="2394955"/>
                <a:gridCol w="2808312"/>
              </a:tblGrid>
              <a:tr h="1152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Country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No. of Articles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Citations per Article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Russia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135363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2.56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0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Brazil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160443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3.22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4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India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207086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3.87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94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China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699044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4.01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94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USA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1664136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7.43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347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Share of Publications with Russian Researchers in Country Total, SCOPUS-2012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03286040"/>
              </p:ext>
            </p:extLst>
          </p:nvPr>
        </p:nvGraphicFramePr>
        <p:xfrm>
          <a:off x="467544" y="2060848"/>
          <a:ext cx="818356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54472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 of publications in co-authorship with Russian researchers,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Belarus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30.41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Armenia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30.28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Georgia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30.12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Ukraine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10.09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Germany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2.23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France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1.90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UK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1.09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Japan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0.76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USA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0.60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569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50825" y="182622"/>
            <a:ext cx="8893175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Government Programs to </a:t>
            </a:r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Strengthen Universities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" name="Organization Chart 3"/>
          <p:cNvGrpSpPr>
            <a:grpSpLocks noChangeAspect="1"/>
          </p:cNvGrpSpPr>
          <p:nvPr/>
        </p:nvGrpSpPr>
        <p:grpSpPr bwMode="auto">
          <a:xfrm>
            <a:off x="250919" y="1317685"/>
            <a:ext cx="8605235" cy="5313300"/>
            <a:chOff x="45" y="1205"/>
            <a:chExt cx="26784" cy="2344"/>
          </a:xfrm>
        </p:grpSpPr>
        <p:cxnSp>
          <p:nvCxnSpPr>
            <p:cNvPr id="47110" name="_s138269"/>
            <p:cNvCxnSpPr>
              <a:cxnSpLocks noChangeShapeType="1"/>
            </p:cNvCxnSpPr>
            <p:nvPr/>
          </p:nvCxnSpPr>
          <p:spPr bwMode="auto">
            <a:xfrm rot="5400000" flipH="1" flipV="1">
              <a:off x="22546" y="1331"/>
              <a:ext cx="614" cy="2339"/>
            </a:xfrm>
            <a:prstGeom prst="bentConnector3">
              <a:avLst>
                <a:gd name="adj1" fmla="val 4900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1" name="_s138267"/>
            <p:cNvCxnSpPr>
              <a:cxnSpLocks noChangeShapeType="1"/>
              <a:stCxn id="47133" idx="0"/>
              <a:endCxn id="47122" idx="2"/>
            </p:cNvCxnSpPr>
            <p:nvPr/>
          </p:nvCxnSpPr>
          <p:spPr bwMode="auto">
            <a:xfrm rot="16200000" flipV="1">
              <a:off x="18324" y="-2621"/>
              <a:ext cx="142" cy="88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2" name="_s138245"/>
            <p:cNvCxnSpPr>
              <a:cxnSpLocks noChangeShapeType="1"/>
              <a:stCxn id="47132" idx="3"/>
              <a:endCxn id="47127" idx="2"/>
            </p:cNvCxnSpPr>
            <p:nvPr/>
          </p:nvCxnSpPr>
          <p:spPr bwMode="auto">
            <a:xfrm flipV="1">
              <a:off x="5791" y="2657"/>
              <a:ext cx="1154" cy="29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3" name="_s138246"/>
            <p:cNvCxnSpPr>
              <a:cxnSpLocks noChangeShapeType="1"/>
              <a:stCxn id="47131" idx="3"/>
              <a:endCxn id="27" idx="2"/>
            </p:cNvCxnSpPr>
            <p:nvPr/>
          </p:nvCxnSpPr>
          <p:spPr bwMode="auto">
            <a:xfrm flipV="1">
              <a:off x="14685" y="2657"/>
              <a:ext cx="1252" cy="29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4" name="_s138247"/>
            <p:cNvCxnSpPr>
              <a:cxnSpLocks noChangeShapeType="1"/>
              <a:stCxn id="47130" idx="1"/>
              <a:endCxn id="27" idx="2"/>
            </p:cNvCxnSpPr>
            <p:nvPr/>
          </p:nvCxnSpPr>
          <p:spPr bwMode="auto">
            <a:xfrm rot="10800000">
              <a:off x="15938" y="2657"/>
              <a:ext cx="807" cy="741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5" name="_s138248"/>
            <p:cNvCxnSpPr>
              <a:cxnSpLocks noChangeShapeType="1"/>
              <a:stCxn id="47129" idx="1"/>
              <a:endCxn id="47127" idx="2"/>
            </p:cNvCxnSpPr>
            <p:nvPr/>
          </p:nvCxnSpPr>
          <p:spPr bwMode="auto">
            <a:xfrm rot="10800000">
              <a:off x="6944" y="2657"/>
              <a:ext cx="927" cy="741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6" name="_s138249"/>
            <p:cNvCxnSpPr>
              <a:cxnSpLocks noChangeShapeType="1"/>
              <a:stCxn id="27" idx="0"/>
              <a:endCxn id="47124" idx="2"/>
            </p:cNvCxnSpPr>
            <p:nvPr/>
          </p:nvCxnSpPr>
          <p:spPr bwMode="auto">
            <a:xfrm rot="16200000" flipV="1">
              <a:off x="14871" y="1268"/>
              <a:ext cx="144" cy="198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7" name="_s138250"/>
            <p:cNvCxnSpPr>
              <a:cxnSpLocks noChangeShapeType="1"/>
              <a:stCxn id="47127" idx="0"/>
              <a:endCxn id="47123" idx="2"/>
            </p:cNvCxnSpPr>
            <p:nvPr/>
          </p:nvCxnSpPr>
          <p:spPr bwMode="auto">
            <a:xfrm rot="16200000" flipV="1">
              <a:off x="6135" y="1524"/>
              <a:ext cx="144" cy="147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8" name="_s138251"/>
            <p:cNvCxnSpPr>
              <a:cxnSpLocks noChangeShapeType="1"/>
              <a:stCxn id="47126" idx="0"/>
              <a:endCxn id="47124" idx="2"/>
            </p:cNvCxnSpPr>
            <p:nvPr/>
          </p:nvCxnSpPr>
          <p:spPr bwMode="auto">
            <a:xfrm rot="5400000" flipH="1" flipV="1">
              <a:off x="12623" y="1003"/>
              <a:ext cx="140" cy="251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19" name="_s138252"/>
            <p:cNvCxnSpPr>
              <a:cxnSpLocks noChangeShapeType="1"/>
              <a:stCxn id="47125" idx="0"/>
              <a:endCxn id="47123" idx="2"/>
            </p:cNvCxnSpPr>
            <p:nvPr/>
          </p:nvCxnSpPr>
          <p:spPr bwMode="auto">
            <a:xfrm rot="5400000" flipH="1" flipV="1">
              <a:off x="3889" y="748"/>
              <a:ext cx="140" cy="302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20" name="_s138253"/>
            <p:cNvCxnSpPr>
              <a:cxnSpLocks noChangeShapeType="1"/>
              <a:stCxn id="47124" idx="0"/>
              <a:endCxn id="47122" idx="2"/>
            </p:cNvCxnSpPr>
            <p:nvPr/>
          </p:nvCxnSpPr>
          <p:spPr bwMode="auto">
            <a:xfrm rot="16200000" flipV="1">
              <a:off x="13876" y="1827"/>
              <a:ext cx="144" cy="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21" name="_s138254"/>
            <p:cNvCxnSpPr>
              <a:cxnSpLocks noChangeShapeType="1"/>
              <a:stCxn id="47123" idx="0"/>
              <a:endCxn id="47122" idx="2"/>
            </p:cNvCxnSpPr>
            <p:nvPr/>
          </p:nvCxnSpPr>
          <p:spPr bwMode="auto">
            <a:xfrm rot="5400000" flipH="1" flipV="1">
              <a:off x="9636" y="-2409"/>
              <a:ext cx="144" cy="847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7122" name="_s138255"/>
            <p:cNvSpPr>
              <a:spLocks noChangeArrowheads="1"/>
            </p:cNvSpPr>
            <p:nvPr/>
          </p:nvSpPr>
          <p:spPr bwMode="auto">
            <a:xfrm>
              <a:off x="10055" y="1469"/>
              <a:ext cx="7782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093" tIns="3547" rIns="7093" bIns="3547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Verdana" pitchFamily="34" charset="0"/>
                </a:rPr>
                <a:t>Government Programs</a:t>
              </a:r>
              <a:endParaRPr lang="ru-RU" sz="14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23" name="_s138256"/>
            <p:cNvSpPr>
              <a:spLocks noChangeArrowheads="1"/>
            </p:cNvSpPr>
            <p:nvPr/>
          </p:nvSpPr>
          <p:spPr bwMode="auto">
            <a:xfrm>
              <a:off x="1606" y="1901"/>
              <a:ext cx="7728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7093" tIns="3547" rIns="7093" bIns="3547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</a:rPr>
                <a:t>Innovational Educational Program (2006-2008)</a:t>
              </a:r>
              <a:endParaRPr lang="ru-RU" sz="12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24" name="_s138257"/>
            <p:cNvSpPr>
              <a:spLocks noChangeArrowheads="1"/>
            </p:cNvSpPr>
            <p:nvPr/>
          </p:nvSpPr>
          <p:spPr bwMode="auto">
            <a:xfrm>
              <a:off x="10500" y="1901"/>
              <a:ext cx="6898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093" tIns="3547" rIns="7093" bIns="3547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</a:rPr>
                <a:t>Research Universities</a:t>
              </a:r>
            </a:p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</a:rPr>
                <a:t>(since 2009)</a:t>
              </a:r>
              <a:endParaRPr lang="ru-RU" sz="12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25" name="_s138258"/>
            <p:cNvSpPr>
              <a:spLocks noChangeArrowheads="1"/>
            </p:cNvSpPr>
            <p:nvPr/>
          </p:nvSpPr>
          <p:spPr bwMode="auto">
            <a:xfrm>
              <a:off x="272" y="2329"/>
              <a:ext cx="4353" cy="32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093" tIns="3547" rIns="7093" bIns="3547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57 universities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26" name="_s138259"/>
            <p:cNvSpPr>
              <a:spLocks noChangeArrowheads="1"/>
            </p:cNvSpPr>
            <p:nvPr/>
          </p:nvSpPr>
          <p:spPr bwMode="auto">
            <a:xfrm>
              <a:off x="9260" y="2329"/>
              <a:ext cx="4353" cy="32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093" tIns="3547" rIns="7093" bIns="3547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29 universities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27" name="_s138260"/>
            <p:cNvSpPr>
              <a:spLocks noChangeArrowheads="1"/>
            </p:cNvSpPr>
            <p:nvPr/>
          </p:nvSpPr>
          <p:spPr bwMode="auto">
            <a:xfrm>
              <a:off x="4768" y="2333"/>
              <a:ext cx="4353" cy="32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7710" tIns="3856" rIns="7710" bIns="3856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1 billion USD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27" name="_s138261"/>
            <p:cNvSpPr>
              <a:spLocks noChangeArrowheads="1"/>
            </p:cNvSpPr>
            <p:nvPr/>
          </p:nvSpPr>
          <p:spPr bwMode="auto">
            <a:xfrm>
              <a:off x="13761" y="2333"/>
              <a:ext cx="4353" cy="32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949" tIns="3974" rIns="7949" bIns="3974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1.7 billion USD </a:t>
              </a:r>
            </a:p>
            <a:p>
              <a:pPr algn="ctr">
                <a:defRPr/>
              </a:pPr>
              <a:endParaRPr lang="ru-RU" sz="1050" dirty="0">
                <a:latin typeface="Verdana" pitchFamily="34" charset="0"/>
              </a:endParaRPr>
            </a:p>
          </p:txBody>
        </p:sp>
        <p:sp>
          <p:nvSpPr>
            <p:cNvPr id="47129" name="_s138262"/>
            <p:cNvSpPr>
              <a:spLocks noChangeArrowheads="1"/>
            </p:cNvSpPr>
            <p:nvPr/>
          </p:nvSpPr>
          <p:spPr bwMode="auto">
            <a:xfrm>
              <a:off x="7871" y="3247"/>
              <a:ext cx="4407" cy="30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6006" tIns="8003" rIns="16006" bIns="8003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New quality of education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30" name="_s138263"/>
            <p:cNvSpPr>
              <a:spLocks noChangeArrowheads="1"/>
            </p:cNvSpPr>
            <p:nvPr/>
          </p:nvSpPr>
          <p:spPr bwMode="auto">
            <a:xfrm>
              <a:off x="16745" y="3247"/>
              <a:ext cx="6731" cy="30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6006" tIns="8003" rIns="16006" bIns="8003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Inclusion in the list of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top-500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 within 10-15 years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31" name="_s138264"/>
            <p:cNvSpPr>
              <a:spLocks noChangeArrowheads="1"/>
            </p:cNvSpPr>
            <p:nvPr/>
          </p:nvSpPr>
          <p:spPr bwMode="auto">
            <a:xfrm>
              <a:off x="10029" y="2801"/>
              <a:ext cx="4656" cy="30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6006" tIns="8003" rIns="16006" bIns="8003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20% co-financing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32" name="_s138265"/>
            <p:cNvSpPr>
              <a:spLocks noChangeArrowheads="1"/>
            </p:cNvSpPr>
            <p:nvPr/>
          </p:nvSpPr>
          <p:spPr bwMode="auto">
            <a:xfrm>
              <a:off x="1064" y="2801"/>
              <a:ext cx="4727" cy="30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6006" tIns="8003" rIns="16006" bIns="8003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20% co-financing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33" name="_s138266"/>
            <p:cNvSpPr>
              <a:spLocks noChangeArrowheads="1"/>
            </p:cNvSpPr>
            <p:nvPr/>
          </p:nvSpPr>
          <p:spPr bwMode="auto">
            <a:xfrm>
              <a:off x="19394" y="1899"/>
              <a:ext cx="6898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9656" tIns="9828" rIns="19656" bIns="9828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</a:rPr>
                <a:t>Federal Universities</a:t>
              </a:r>
            </a:p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</a:rPr>
                <a:t>(since 2006)</a:t>
              </a:r>
              <a:endParaRPr lang="ru-RU" sz="12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34" name="_s138268"/>
            <p:cNvSpPr>
              <a:spLocks noChangeArrowheads="1"/>
            </p:cNvSpPr>
            <p:nvPr/>
          </p:nvSpPr>
          <p:spPr bwMode="auto">
            <a:xfrm>
              <a:off x="18327" y="2801"/>
              <a:ext cx="4353" cy="32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25862" tIns="12931" rIns="25862" bIns="12931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Verdana" pitchFamily="34" charset="0"/>
                </a:rPr>
                <a:t>8 </a:t>
              </a:r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NEW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Universities, 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0.6 billion USD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47135" name="_s138274"/>
            <p:cNvSpPr>
              <a:spLocks noChangeArrowheads="1"/>
            </p:cNvSpPr>
            <p:nvPr/>
          </p:nvSpPr>
          <p:spPr bwMode="auto">
            <a:xfrm>
              <a:off x="19218" y="2352"/>
              <a:ext cx="4348" cy="32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82296" tIns="41148" rIns="82296" bIns="41148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Verdana" pitchFamily="34" charset="0"/>
                </a:rPr>
                <a:t>Regional development</a:t>
              </a:r>
            </a:p>
            <a:p>
              <a:pPr algn="ctr"/>
              <a:endParaRPr lang="ru-RU" sz="1200" dirty="0">
                <a:latin typeface="Verdana" pitchFamily="34" charset="0"/>
              </a:endParaRPr>
            </a:p>
          </p:txBody>
        </p:sp>
        <p:sp>
          <p:nvSpPr>
            <p:cNvPr id="32" name="_s138255"/>
            <p:cNvSpPr>
              <a:spLocks noChangeArrowheads="1"/>
            </p:cNvSpPr>
            <p:nvPr/>
          </p:nvSpPr>
          <p:spPr bwMode="auto">
            <a:xfrm>
              <a:off x="45" y="1205"/>
              <a:ext cx="9289" cy="288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093" tIns="3547" rIns="7093" bIns="3547" anchor="ctr"/>
            <a:lstStyle/>
            <a:p>
              <a:pPr algn="ctr"/>
              <a:r>
                <a:rPr lang="en-US" sz="1400" b="1" dirty="0">
                  <a:latin typeface="Verdana" pitchFamily="34" charset="0"/>
                </a:rPr>
                <a:t>“5 in top 100” Program</a:t>
              </a:r>
            </a:p>
            <a:p>
              <a:pPr algn="ctr"/>
              <a:r>
                <a:rPr lang="en-US" sz="1400" b="1" dirty="0">
                  <a:latin typeface="Verdana" pitchFamily="34" charset="0"/>
                </a:rPr>
                <a:t>15 universities (since 2013)</a:t>
              </a:r>
            </a:p>
            <a:p>
              <a:pPr algn="ctr"/>
              <a:r>
                <a:rPr lang="en-US" sz="1400" dirty="0">
                  <a:latin typeface="Verdana" pitchFamily="34" charset="0"/>
                </a:rPr>
                <a:t>Total </a:t>
              </a:r>
              <a:r>
                <a:rPr lang="en-US" sz="1400" dirty="0" smtClean="0">
                  <a:latin typeface="Verdana" pitchFamily="34" charset="0"/>
                </a:rPr>
                <a:t>1.1 </a:t>
              </a:r>
              <a:r>
                <a:rPr lang="en-US" sz="1400" dirty="0">
                  <a:latin typeface="Verdana" pitchFamily="34" charset="0"/>
                </a:rPr>
                <a:t>billion </a:t>
              </a:r>
              <a:r>
                <a:rPr lang="en-US" sz="1400" dirty="0" smtClean="0">
                  <a:latin typeface="Verdana" pitchFamily="34" charset="0"/>
                </a:rPr>
                <a:t>USD </a:t>
              </a:r>
              <a:r>
                <a:rPr lang="en-US" sz="1400" dirty="0">
                  <a:latin typeface="Verdana" pitchFamily="34" charset="0"/>
                </a:rPr>
                <a:t>for 4 </a:t>
              </a:r>
              <a:r>
                <a:rPr lang="en-US" sz="1400" dirty="0" smtClean="0">
                  <a:latin typeface="Verdana" pitchFamily="34" charset="0"/>
                </a:rPr>
                <a:t>years</a:t>
              </a:r>
              <a:endParaRPr lang="ru-RU" sz="1400" dirty="0">
                <a:latin typeface="Verdana" pitchFamily="34" charset="0"/>
              </a:endParaRPr>
            </a:p>
          </p:txBody>
        </p:sp>
        <p:sp>
          <p:nvSpPr>
            <p:cNvPr id="37" name="_s138255"/>
            <p:cNvSpPr>
              <a:spLocks noChangeArrowheads="1"/>
            </p:cNvSpPr>
            <p:nvPr/>
          </p:nvSpPr>
          <p:spPr bwMode="auto">
            <a:xfrm>
              <a:off x="18609" y="1349"/>
              <a:ext cx="8220" cy="42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093" tIns="3547" rIns="7093" bIns="3547" anchor="ctr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  <a:latin typeface="Verdana" pitchFamily="34" charset="0"/>
                </a:rPr>
                <a:t>Special status to MSU </a:t>
              </a:r>
              <a:br>
                <a:rPr lang="en-US" sz="1400" dirty="0" smtClean="0">
                  <a:solidFill>
                    <a:schemeClr val="bg1"/>
                  </a:solidFill>
                  <a:latin typeface="Verdana" pitchFamily="34" charset="0"/>
                </a:rPr>
              </a:br>
              <a:r>
                <a:rPr lang="en-US" sz="1400" dirty="0" smtClean="0">
                  <a:solidFill>
                    <a:schemeClr val="bg1"/>
                  </a:solidFill>
                  <a:latin typeface="Verdana" pitchFamily="34" charset="0"/>
                </a:rPr>
                <a:t>and </a:t>
              </a:r>
              <a:r>
                <a:rPr lang="en-US" sz="1400" dirty="0" err="1" smtClean="0">
                  <a:solidFill>
                    <a:schemeClr val="bg1"/>
                  </a:solidFill>
                  <a:latin typeface="Verdana" pitchFamily="34" charset="0"/>
                </a:rPr>
                <a:t>SPbSU</a:t>
              </a:r>
              <a:r>
                <a:rPr lang="en-US" sz="1400" dirty="0" smtClean="0">
                  <a:solidFill>
                    <a:schemeClr val="bg1"/>
                  </a:solidFill>
                  <a:latin typeface="Verdana" pitchFamily="34" charset="0"/>
                </a:rPr>
                <a:t>,</a:t>
              </a: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  <a:latin typeface="Verdana" pitchFamily="34" charset="0"/>
                </a:rPr>
                <a:t>1.75 billion USD</a:t>
              </a: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  <a:latin typeface="Verdana" pitchFamily="34" charset="0"/>
                </a:rPr>
                <a:t>for 2011-2013</a:t>
              </a:r>
              <a:endParaRPr lang="ru-RU" sz="14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</p:grpSp>
      <p:sp>
        <p:nvSpPr>
          <p:cNvPr id="47109" name="Footer Placeholder 3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 </a:t>
            </a:r>
            <a:endParaRPr lang="ru-RU" smtClean="0"/>
          </a:p>
        </p:txBody>
      </p:sp>
      <p:cxnSp>
        <p:nvCxnSpPr>
          <p:cNvPr id="35" name="Прямая соединительная линия 34"/>
          <p:cNvCxnSpPr>
            <a:stCxn id="32" idx="3"/>
            <a:endCxn id="47122" idx="1"/>
          </p:cNvCxnSpPr>
          <p:nvPr/>
        </p:nvCxnSpPr>
        <p:spPr>
          <a:xfrm>
            <a:off x="3235314" y="1644100"/>
            <a:ext cx="231645" cy="598426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8" name="Прямая соединительная линия 37"/>
          <p:cNvCxnSpPr>
            <a:stCxn id="47122" idx="3"/>
            <a:endCxn id="37" idx="1"/>
          </p:cNvCxnSpPr>
          <p:nvPr/>
        </p:nvCxnSpPr>
        <p:spPr>
          <a:xfrm flipV="1">
            <a:off x="5967180" y="2126196"/>
            <a:ext cx="247894" cy="116332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9" name="Скругленный прямоугольник 18"/>
          <p:cNvSpPr/>
          <p:nvPr/>
        </p:nvSpPr>
        <p:spPr>
          <a:xfrm>
            <a:off x="380075" y="2126195"/>
            <a:ext cx="2831464" cy="483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Verdana" pitchFamily="34" charset="0"/>
              </a:rPr>
              <a:t>Programs for Development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Verdana" pitchFamily="34" charset="0"/>
              </a:rPr>
              <a:t>55 universities (since 2012)</a:t>
            </a:r>
            <a:endParaRPr lang="en-US" sz="12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cxnSp>
        <p:nvCxnSpPr>
          <p:cNvPr id="21" name="Прямая соединительная линия 20"/>
          <p:cNvCxnSpPr>
            <a:stCxn id="19" idx="3"/>
          </p:cNvCxnSpPr>
          <p:nvPr/>
        </p:nvCxnSpPr>
        <p:spPr>
          <a:xfrm flipV="1">
            <a:off x="3211539" y="2367967"/>
            <a:ext cx="247066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196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8229600" cy="1282700"/>
          </a:xfrm>
        </p:spPr>
        <p:txBody>
          <a:bodyPr anchor="b">
            <a:noAutofit/>
          </a:bodyPr>
          <a:lstStyle/>
          <a:p>
            <a:pPr eaLnBrk="1" hangingPunct="1"/>
            <a:r>
              <a:rPr lang="en-US" sz="4000" b="0" dirty="0" smtClean="0">
                <a:cs typeface="Arial" pitchFamily="34" charset="0"/>
              </a:rPr>
              <a:t>Leading Universities: General Regulations</a:t>
            </a:r>
            <a:endParaRPr lang="ru-RU" sz="4000" b="0" dirty="0" smtClean="0">
              <a:cs typeface="Arial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772816"/>
            <a:ext cx="8229600" cy="4895850"/>
          </a:xfrm>
        </p:spPr>
        <p:txBody>
          <a:bodyPr>
            <a:normAutofit lnSpcReduction="10000"/>
          </a:bodyPr>
          <a:lstStyle/>
          <a:p>
            <a:pPr marL="469900" indent="-4699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New goal: </a:t>
            </a:r>
            <a:r>
              <a:rPr lang="en-US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5 out of 15 have to be in top-100 leading world universities by 2020 (</a:t>
            </a:r>
            <a:r>
              <a:rPr lang="en-US" sz="28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Presidential Decree from</a:t>
            </a:r>
            <a:r>
              <a:rPr lang="ru-RU" sz="28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 07.05.2012</a:t>
            </a:r>
            <a:r>
              <a:rPr lang="en-US" sz="28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69900" indent="-4699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of indicators.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Attention to publications and citations; foreign students (at least 15%)  and professors</a:t>
            </a:r>
            <a:endParaRPr lang="en-US" sz="30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6990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and Federal Universities:</a:t>
            </a:r>
            <a:r>
              <a:rPr lang="en-US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low flexibility in spending budgetary financing (</a:t>
            </a:r>
            <a:r>
              <a:rPr lang="en-US" sz="3000" b="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not allowed to spend money on R&amp;D, </a:t>
            </a:r>
            <a:r>
              <a:rPr lang="en-US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of graduate students; </a:t>
            </a:r>
            <a:r>
              <a:rPr lang="en-US" sz="3000" b="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 for technicians who operate equipment</a:t>
            </a:r>
            <a:r>
              <a:rPr lang="en-US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69900" indent="-46990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3000" b="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loads have not been reduced </a:t>
            </a:r>
            <a:r>
              <a:rPr lang="en-US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and may be even increased</a:t>
            </a:r>
          </a:p>
          <a:p>
            <a:pPr marL="469900" indent="-469900" eaLnBrk="1" hangingPunct="1">
              <a:lnSpc>
                <a:spcPct val="80000"/>
              </a:lnSpc>
            </a:pPr>
            <a:endParaRPr lang="en-US" sz="3000" b="0" dirty="0" smtClean="0"/>
          </a:p>
        </p:txBody>
      </p:sp>
    </p:spTree>
    <p:extLst>
      <p:ext uri="{BB962C8B-B14F-4D97-AF65-F5344CB8AC3E}">
        <p14:creationId xmlns:p14="http://schemas.microsoft.com/office/powerpoint/2010/main" xmlns="" val="76167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b="0" dirty="0" smtClean="0"/>
              <a:t>New Role of Universities: Government View</a:t>
            </a:r>
            <a:endParaRPr lang="ru-RU" b="0" dirty="0" smtClean="0"/>
          </a:p>
        </p:txBody>
      </p:sp>
      <p:sp>
        <p:nvSpPr>
          <p:cNvPr id="48131" name="Содержимое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387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“IVORY TOWERS” BUT ENTREPRENEURAL:</a:t>
            </a:r>
          </a:p>
          <a:p>
            <a:pPr marL="0" indent="0">
              <a:buNone/>
            </a:pPr>
            <a:r>
              <a:rPr lang="en-US" sz="3600" dirty="0" smtClean="0"/>
              <a:t>- Should become centers of fundamental research</a:t>
            </a:r>
          </a:p>
          <a:p>
            <a:pPr marL="0" indent="0">
              <a:buNone/>
            </a:pPr>
            <a:r>
              <a:rPr lang="en-US" sz="3600" b="0" dirty="0" smtClean="0">
                <a:solidFill>
                  <a:schemeClr val="accent1">
                    <a:lumMod val="75000"/>
                  </a:schemeClr>
                </a:solidFill>
              </a:rPr>
              <a:t>- Should substitute corporate research (in-house R&amp;D) and should be in demand from industry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44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Foreign Scholars in Russian Science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/>
              <a:t>Cooperative projects </a:t>
            </a:r>
            <a:r>
              <a:rPr lang="en-US" dirty="0" smtClean="0"/>
              <a:t>led </a:t>
            </a:r>
            <a:r>
              <a:rPr lang="en-US" dirty="0"/>
              <a:t>by </a:t>
            </a:r>
            <a:r>
              <a:rPr lang="en-US" dirty="0" smtClean="0"/>
              <a:t>diaspora members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76% PIs - from universities; 31% - from USA; 44% -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professors.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Average citations per article – 7.7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Megagrants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119 labs; 1/3 of leaders – 45-60 years old; 800 publications in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WoS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or Scopus journals</a:t>
            </a:r>
          </a:p>
          <a:p>
            <a:r>
              <a:rPr lang="en-US" dirty="0" err="1" smtClean="0"/>
              <a:t>Megagrants</a:t>
            </a:r>
            <a:r>
              <a:rPr lang="en-US" dirty="0" smtClean="0"/>
              <a:t>: expert evaluation of proposals and monitoring of results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(half of reviewers are foreigners)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1392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7992888" cy="1371600"/>
          </a:xfrm>
        </p:spPr>
        <p:txBody>
          <a:bodyPr/>
          <a:lstStyle/>
          <a:p>
            <a:r>
              <a:rPr lang="en-US" dirty="0" smtClean="0"/>
              <a:t>Current Institutional Reforms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064896" cy="43735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0" dirty="0" smtClean="0"/>
              <a:t>Reform of RAS: combining RAS, RAMS, and RAAS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0" dirty="0" smtClean="0"/>
              <a:t>1007 former Academy institutes transferred to  the Federal Agency of Scientific Organizations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0" dirty="0" smtClean="0"/>
              <a:t>New approaches for assessing performance of research institutes (not linked to assessment of research universities)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Possible </a:t>
            </a:r>
            <a:r>
              <a:rPr lang="en-US" sz="2600" dirty="0" smtClean="0"/>
              <a:t>shutdown </a:t>
            </a:r>
            <a:r>
              <a:rPr lang="en-US" sz="2600" dirty="0"/>
              <a:t>of </a:t>
            </a:r>
            <a:r>
              <a:rPr lang="en-US" sz="2600" dirty="0" smtClean="0"/>
              <a:t>institutes and cuts of personnel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0" dirty="0" smtClean="0"/>
              <a:t>Growing grant support: Russian Science Foundation</a:t>
            </a:r>
            <a:endParaRPr lang="ru-RU" sz="2600" b="0" dirty="0"/>
          </a:p>
        </p:txBody>
      </p:sp>
    </p:spTree>
    <p:extLst>
      <p:ext uri="{BB962C8B-B14F-4D97-AF65-F5344CB8AC3E}">
        <p14:creationId xmlns:p14="http://schemas.microsoft.com/office/powerpoint/2010/main" xmlns="" val="112902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Major sectors in Russian  R&amp;D </a:t>
            </a:r>
            <a:br>
              <a:rPr lang="en-US" dirty="0" smtClean="0"/>
            </a:br>
            <a:r>
              <a:rPr lang="en-US" dirty="0" smtClean="0"/>
              <a:t>Complex </a:t>
            </a:r>
            <a:r>
              <a:rPr lang="en-US" sz="3100" dirty="0" smtClean="0"/>
              <a:t>(2012)</a:t>
            </a:r>
            <a:endParaRPr lang="ru-RU" sz="31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919947"/>
              </p:ext>
            </p:extLst>
          </p:nvPr>
        </p:nvGraphicFramePr>
        <p:xfrm>
          <a:off x="467544" y="1988840"/>
          <a:ext cx="8206680" cy="34708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68352"/>
                <a:gridCol w="1728192"/>
                <a:gridCol w="1584176"/>
                <a:gridCol w="1725960"/>
              </a:tblGrid>
              <a:tr h="504055">
                <a:tc>
                  <a:txBody>
                    <a:bodyPr/>
                    <a:lstStyle/>
                    <a:p>
                      <a:pPr indent="450215" algn="ctr">
                        <a:lnSpc>
                          <a:spcPts val="11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rgbClr val="000080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indent="450215" algn="l">
                        <a:lnSpc>
                          <a:spcPts val="11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Academy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indent="450215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Higher education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indent="450215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Business enterprise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8097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of 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organizations involved 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in R&amp;D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871</a:t>
                      </a:r>
                      <a:endParaRPr lang="en-US" sz="1800" dirty="0" smtClean="0">
                        <a:effectLst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 (24.4%)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660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(18.5%)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1362</a:t>
                      </a:r>
                      <a:endParaRPr lang="en-US" sz="1800" dirty="0" smtClean="0">
                        <a:effectLst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 (38.2%)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8176">
                <a:tc>
                  <a:txBody>
                    <a:bodyPr/>
                    <a:lstStyle/>
                    <a:p>
                      <a:pPr lvl="0"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Researchers,</a:t>
                      </a:r>
                      <a:r>
                        <a:rPr lang="en-US" sz="1800" baseline="0" dirty="0" smtClean="0">
                          <a:effectLst/>
                        </a:rPr>
                        <a:t>   </a:t>
                      </a:r>
                    </a:p>
                    <a:p>
                      <a:pPr lvl="0" indent="450215" algn="l"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effectLst/>
                        </a:rPr>
                        <a:t>thousand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72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b="1" dirty="0" smtClean="0">
                          <a:effectLst/>
                        </a:rPr>
                        <a:t>(19.4%)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43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r>
                        <a:rPr lang="ru-RU" sz="1800" dirty="0" smtClean="0">
                          <a:effectLst/>
                        </a:rPr>
                        <a:t>0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(11.5%)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192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en-US" sz="1800" dirty="0" smtClean="0">
                        <a:effectLst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(51.6%)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57146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Intramural 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expenditures on R&amp;D, 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thousand RUR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91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(13.0%)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65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r>
                        <a:rPr lang="ru-RU" sz="1800" dirty="0" smtClean="0">
                          <a:effectLst/>
                        </a:rPr>
                        <a:t>0</a:t>
                      </a:r>
                      <a:endParaRPr lang="en-US" sz="1800" dirty="0" smtClean="0">
                        <a:effectLst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 (9.3%)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408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en-US" sz="1800" dirty="0" smtClean="0">
                        <a:effectLst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 (58.3%)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8097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Share in total basic 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research, 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 (W1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0658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/>
          <a:lstStyle/>
          <a:p>
            <a:r>
              <a:rPr lang="en-US" dirty="0"/>
              <a:t>RAS </a:t>
            </a:r>
            <a:r>
              <a:rPr lang="en-US" dirty="0" smtClean="0"/>
              <a:t>Productivity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59008649"/>
              </p:ext>
            </p:extLst>
          </p:nvPr>
        </p:nvGraphicFramePr>
        <p:xfrm>
          <a:off x="539552" y="1052736"/>
          <a:ext cx="8132440" cy="51978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82630"/>
                <a:gridCol w="1345762"/>
                <a:gridCol w="1440160"/>
                <a:gridCol w="1537400"/>
                <a:gridCol w="1626488"/>
              </a:tblGrid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Russian Academy of Sciences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Chinese Academy of Sciences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Max Planck Society (Germany)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National Centre for Scientific Research (CNRS, France)</a:t>
                      </a:r>
                    </a:p>
                  </a:txBody>
                  <a:tcPr marL="49784" marR="49784" marT="24892" marB="24892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Number of publications </a:t>
                      </a:r>
                      <a:r>
                        <a:rPr lang="en-US" sz="2000" dirty="0" smtClean="0"/>
                        <a:t>in </a:t>
                      </a:r>
                      <a:r>
                        <a:rPr lang="en-US" sz="2000" dirty="0"/>
                        <a:t>Scopus 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81,075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109,727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43,109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117,311</a:t>
                      </a:r>
                    </a:p>
                  </a:txBody>
                  <a:tcPr marL="49784" marR="49784" marT="24892" marB="24892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Average number of publications per researcher 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1.43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2.81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9.17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10.11</a:t>
                      </a:r>
                    </a:p>
                  </a:txBody>
                  <a:tcPr marL="49784" marR="49784" marT="24892" marB="24892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Average number of citations </a:t>
                      </a:r>
                      <a:r>
                        <a:rPr lang="en-US" sz="2000" dirty="0" smtClean="0"/>
                        <a:t>per publication </a:t>
                      </a:r>
                      <a:endParaRPr lang="en-US" sz="2000" dirty="0"/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2.66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3.8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11.97</a:t>
                      </a:r>
                    </a:p>
                  </a:txBody>
                  <a:tcPr marL="49784" marR="49784" marT="24892" marB="24892"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7.42</a:t>
                      </a:r>
                    </a:p>
                  </a:txBody>
                  <a:tcPr marL="49784" marR="49784" marT="24892" marB="24892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44008" y="6165304"/>
            <a:ext cx="36004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Source: Nature </a:t>
            </a:r>
            <a:r>
              <a:rPr lang="en-US" b="1" dirty="0">
                <a:solidFill>
                  <a:schemeClr val="tx1"/>
                </a:solidFill>
              </a:rPr>
              <a:t>464,</a:t>
            </a:r>
            <a:r>
              <a:rPr lang="en-US" dirty="0">
                <a:solidFill>
                  <a:schemeClr val="tx1"/>
                </a:solidFill>
              </a:rPr>
              <a:t> 1257 (2010)</a:t>
            </a:r>
          </a:p>
        </p:txBody>
      </p:sp>
    </p:spTree>
    <p:extLst>
      <p:ext uri="{BB962C8B-B14F-4D97-AF65-F5344CB8AC3E}">
        <p14:creationId xmlns:p14="http://schemas.microsoft.com/office/powerpoint/2010/main" xmlns="" val="36801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Research Expenditures, </a:t>
            </a:r>
            <a:br>
              <a:rPr lang="en-US" dirty="0" smtClean="0"/>
            </a:br>
            <a:r>
              <a:rPr lang="en-US" dirty="0" smtClean="0"/>
              <a:t>% GDP </a:t>
            </a:r>
            <a:r>
              <a:rPr lang="en-US" sz="3100" dirty="0" smtClean="0"/>
              <a:t>(2011)</a:t>
            </a:r>
            <a:endParaRPr lang="ru-RU" sz="31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67356819"/>
              </p:ext>
            </p:extLst>
          </p:nvPr>
        </p:nvGraphicFramePr>
        <p:xfrm>
          <a:off x="467544" y="1700808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71607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8183880" cy="1051560"/>
          </a:xfrm>
        </p:spPr>
        <p:txBody>
          <a:bodyPr/>
          <a:lstStyle/>
          <a:p>
            <a:r>
              <a:rPr lang="en-US" dirty="0" smtClean="0"/>
              <a:t>Contents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Financing, workforce and scientific results: major trends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Government measures to strengthen research in universities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Inviting foreign scholars: approaches and results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Institutional reform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Conclusions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476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Budgets of Foundations </a:t>
            </a:r>
            <a:r>
              <a:rPr lang="en-US" sz="3600" dirty="0" smtClean="0"/>
              <a:t>(federal financing in billion RUR)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71061874"/>
              </p:ext>
            </p:extLst>
          </p:nvPr>
        </p:nvGraphicFramePr>
        <p:xfrm>
          <a:off x="467544" y="1844824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/>
                <a:gridCol w="1080120"/>
                <a:gridCol w="1152128"/>
                <a:gridCol w="10288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2014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2015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2016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Russian Science Foundation</a:t>
                      </a:r>
                      <a:endParaRPr lang="ru-RU" sz="2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Russian Foundation for Basic Research</a:t>
                      </a:r>
                      <a:endParaRPr lang="ru-RU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93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Russian Foundation for Humanities</a:t>
                      </a:r>
                      <a:endParaRPr lang="ru-RU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54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82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37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8716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Measuring Performance of Research Institutes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1845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Interagency evaluation of performance</a:t>
            </a:r>
          </a:p>
          <a:p>
            <a:r>
              <a:rPr lang="en-US" dirty="0" smtClean="0"/>
              <a:t>25 major criteria which will be grouped (by 6-7) for assessing different types of institutes</a:t>
            </a:r>
          </a:p>
          <a:p>
            <a:r>
              <a:rPr lang="en-US" dirty="0" smtClean="0"/>
              <a:t>4 groups of indicators:</a:t>
            </a:r>
          </a:p>
          <a:p>
            <a:pPr marL="971550" lvl="1" indent="-514350">
              <a:buAutoNum type="arabicParenR"/>
            </a:pPr>
            <a:r>
              <a:rPr lang="en-US" dirty="0" smtClean="0"/>
              <a:t>Outputs (bibliometrics, patent stats, and attracted funds)</a:t>
            </a:r>
          </a:p>
          <a:p>
            <a:pPr marL="971550" lvl="1" indent="-514350">
              <a:buAutoNum type="arabicParenR"/>
            </a:pPr>
            <a:r>
              <a:rPr lang="en-US" dirty="0" smtClean="0"/>
              <a:t>Workforce development (number of graduate students and personnel who took part in various trainings)</a:t>
            </a:r>
          </a:p>
          <a:p>
            <a:pPr marL="971550" lvl="1" indent="-514350">
              <a:buAutoNum type="arabicParenR"/>
            </a:pPr>
            <a:r>
              <a:rPr lang="en-US" dirty="0" smtClean="0"/>
              <a:t>Integration into the world’s community (co-authorship)</a:t>
            </a:r>
          </a:p>
          <a:p>
            <a:pPr marL="971550" lvl="1" indent="-514350">
              <a:buAutoNum type="arabicParenR"/>
            </a:pPr>
            <a:r>
              <a:rPr lang="en-US" dirty="0" smtClean="0"/>
              <a:t>Resources (funding, researchers and their demographic profile, salaries)</a:t>
            </a:r>
          </a:p>
          <a:p>
            <a:r>
              <a:rPr lang="en-US" dirty="0" smtClean="0"/>
              <a:t>Role of qualitative indicators?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57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908284" y="188640"/>
            <a:ext cx="8229600" cy="1000125"/>
          </a:xfrm>
        </p:spPr>
        <p:txBody>
          <a:bodyPr/>
          <a:lstStyle/>
          <a:p>
            <a:pPr algn="l" eaLnBrk="1" hangingPunct="1"/>
            <a:r>
              <a:rPr lang="en-US" dirty="0" smtClean="0"/>
              <a:t>Conclusions</a:t>
            </a:r>
            <a:endParaRPr lang="ru-RU" dirty="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/>
          </a:bodyPr>
          <a:lstStyle/>
          <a:p>
            <a:pPr eaLnBrk="1" hangingPunct="1"/>
            <a:r>
              <a:rPr lang="en-US" b="0" dirty="0" smtClean="0"/>
              <a:t>Russian R&amp;D complex is mainly government-owned and government-financed. The role of government is increasing</a:t>
            </a:r>
            <a:endParaRPr lang="ru-RU" b="0" dirty="0" smtClean="0"/>
          </a:p>
          <a:p>
            <a:pPr eaLnBrk="1" hangingPunct="1"/>
            <a:r>
              <a:rPr lang="en-US" b="0" dirty="0" smtClean="0"/>
              <a:t>The biggest problem is researchers – they leave, they are getting older in average, the “generation gap” is growing</a:t>
            </a:r>
          </a:p>
          <a:p>
            <a:pPr eaLnBrk="1" hangingPunct="1"/>
            <a:r>
              <a:rPr lang="en-US" b="1" dirty="0" smtClean="0"/>
              <a:t>Positive developments</a:t>
            </a:r>
            <a:r>
              <a:rPr lang="en-US" dirty="0" smtClean="0"/>
              <a:t>: support of research in universities; inviting foreign scholars</a:t>
            </a:r>
            <a:endParaRPr lang="ru-RU" b="0" dirty="0" smtClean="0"/>
          </a:p>
          <a:p>
            <a:r>
              <a:rPr lang="en-US" b="1" dirty="0" smtClean="0"/>
              <a:t>Negative: </a:t>
            </a:r>
            <a:r>
              <a:rPr lang="en-US" dirty="0"/>
              <a:t>absence of strategic vision; ill-conceived decisions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44182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183880" cy="1051560"/>
          </a:xfrm>
        </p:spPr>
        <p:txBody>
          <a:bodyPr>
            <a:noAutofit/>
          </a:bodyPr>
          <a:lstStyle/>
          <a:p>
            <a:r>
              <a:rPr lang="en-US" sz="2800" dirty="0"/>
              <a:t>Expenditures on R&amp;D, as % of </a:t>
            </a:r>
            <a:r>
              <a:rPr lang="en-US" sz="2800" dirty="0" smtClean="0"/>
              <a:t>GDP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Russia-201</a:t>
            </a:r>
            <a:r>
              <a:rPr lang="ru-RU" sz="2800" dirty="0" smtClean="0"/>
              <a:t>2</a:t>
            </a:r>
            <a:r>
              <a:rPr lang="en-US" sz="2800" dirty="0" smtClean="0"/>
              <a:t>; </a:t>
            </a:r>
            <a:r>
              <a:rPr lang="en-US" sz="2800" dirty="0"/>
              <a:t>other </a:t>
            </a:r>
            <a:r>
              <a:rPr lang="en-US" sz="2800" dirty="0" smtClean="0"/>
              <a:t>–nearest year</a:t>
            </a:r>
            <a:r>
              <a:rPr lang="ru-RU" sz="2800" dirty="0" smtClean="0"/>
              <a:t> </a:t>
            </a:r>
            <a:r>
              <a:rPr lang="en-US" sz="2800" dirty="0" smtClean="0"/>
              <a:t>available)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21785103"/>
              </p:ext>
            </p:extLst>
          </p:nvPr>
        </p:nvGraphicFramePr>
        <p:xfrm>
          <a:off x="539552" y="19888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2646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86916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cs typeface="Arial" charset="0"/>
              </a:rPr>
              <a:t>Expenditures on R&amp;D Financed by </a:t>
            </a:r>
            <a:r>
              <a:rPr lang="en-US" dirty="0" smtClean="0">
                <a:latin typeface="Arial" charset="0"/>
                <a:cs typeface="Arial" charset="0"/>
              </a:rPr>
              <a:t>Government and Business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9469922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5614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15200" cy="1371600"/>
          </a:xfrm>
        </p:spPr>
        <p:txBody>
          <a:bodyPr>
            <a:normAutofit fontScale="90000"/>
          </a:bodyPr>
          <a:lstStyle/>
          <a:p>
            <a:r>
              <a:rPr lang="en-US" sz="4000" b="0" dirty="0" smtClean="0"/>
              <a:t>Foreign Financing, % of </a:t>
            </a:r>
            <a:r>
              <a:rPr lang="en-US" sz="4000" b="0" dirty="0"/>
              <a:t>t</a:t>
            </a:r>
            <a:r>
              <a:rPr lang="en-US" sz="4000" b="0" dirty="0" smtClean="0"/>
              <a:t>otal Expenditures on R&amp;D in Russia</a:t>
            </a:r>
            <a:endParaRPr lang="ru-RU" sz="4000" b="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00524079"/>
              </p:ext>
            </p:extLst>
          </p:nvPr>
        </p:nvGraphicFramePr>
        <p:xfrm>
          <a:off x="539552" y="2060848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25231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 fontScale="90000"/>
          </a:bodyPr>
          <a:lstStyle/>
          <a:p>
            <a:pPr algn="l"/>
            <a:r>
              <a:rPr lang="en-US" b="0" dirty="0" smtClean="0"/>
              <a:t>Changes in the Number of Researchers </a:t>
            </a:r>
            <a:r>
              <a:rPr lang="en-US" sz="3600" b="0" dirty="0" smtClean="0"/>
              <a:t>(thousands, headcount)</a:t>
            </a:r>
            <a:endParaRPr lang="ru-RU" sz="3600" b="0" dirty="0" smtClean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73697611"/>
              </p:ext>
            </p:extLst>
          </p:nvPr>
        </p:nvGraphicFramePr>
        <p:xfrm>
          <a:off x="395536" y="1916832"/>
          <a:ext cx="8583109" cy="3938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4"/>
                <a:gridCol w="1008112"/>
                <a:gridCol w="310007"/>
                <a:gridCol w="698105"/>
                <a:gridCol w="145211"/>
                <a:gridCol w="843316"/>
                <a:gridCol w="883681"/>
                <a:gridCol w="125664"/>
                <a:gridCol w="882448"/>
                <a:gridCol w="1670341"/>
              </a:tblGrid>
              <a:tr h="824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2000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2005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2008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2010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201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3" marR="68583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2012/2000%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58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</a:rPr>
                        <a:t>Researchers - total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426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391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375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368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37</a:t>
                      </a:r>
                      <a:r>
                        <a:rPr lang="ru-RU" sz="2000" dirty="0" smtClean="0"/>
                        <a:t>2</a:t>
                      </a:r>
                      <a:r>
                        <a:rPr lang="en-US" sz="2000" dirty="0" smtClean="0"/>
                        <a:t>.</a:t>
                      </a:r>
                      <a:r>
                        <a:rPr lang="ru-RU" sz="2000" dirty="0" smtClean="0"/>
                        <a:t>6</a:t>
                      </a:r>
                      <a:endParaRPr lang="ru-RU" sz="2000" dirty="0"/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en-US" sz="2000" dirty="0" smtClean="0">
                          <a:effectLst/>
                        </a:rPr>
                        <a:t>2.</a:t>
                      </a:r>
                      <a:r>
                        <a:rPr lang="ru-RU" sz="2000" dirty="0" smtClean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9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</a:rPr>
                        <a:t>From total: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8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</a:rPr>
                        <a:t>RAS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institutes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61.9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60.8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54.7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55.1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r>
                        <a:rPr lang="ru-RU" sz="2000" dirty="0" smtClean="0">
                          <a:effectLst/>
                        </a:rPr>
                        <a:t>14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68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</a:rPr>
                        <a:t>Universities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28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30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33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38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43.</a:t>
                      </a:r>
                      <a:r>
                        <a:rPr lang="ru-RU" sz="2000" dirty="0" smtClean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+</a:t>
                      </a:r>
                      <a:r>
                        <a:rPr lang="en-US" sz="2000" dirty="0" smtClean="0">
                          <a:effectLst/>
                        </a:rPr>
                        <a:t>5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7971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the Age Structure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1398023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14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128792" cy="13716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Average Age of </a:t>
            </a:r>
            <a:r>
              <a:rPr lang="en-US" dirty="0" smtClean="0"/>
              <a:t>Researchers </a:t>
            </a:r>
            <a:r>
              <a:rPr lang="en-US" dirty="0"/>
              <a:t>in Russia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32691706"/>
              </p:ext>
            </p:extLst>
          </p:nvPr>
        </p:nvGraphicFramePr>
        <p:xfrm>
          <a:off x="467544" y="1844824"/>
          <a:ext cx="807524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39153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Share of Publications in World Total: Top 5 Countries and Russia (</a:t>
            </a:r>
            <a:r>
              <a:rPr lang="en-US" dirty="0" err="1" smtClean="0"/>
              <a:t>WoS</a:t>
            </a:r>
            <a:r>
              <a:rPr lang="en-US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7784579"/>
              </p:ext>
            </p:extLst>
          </p:nvPr>
        </p:nvGraphicFramePr>
        <p:xfrm>
          <a:off x="467544" y="1895440"/>
          <a:ext cx="8229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2002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USA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32.0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27.13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China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4.68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13.7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Germany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8.29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7.28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Japan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8.84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5.67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France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5.93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5.04</a:t>
                      </a:r>
                      <a:endParaRPr lang="ru-RU" sz="3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Russia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3.09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2.06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5949280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isterligov.blogspot.ru/2013/06/web-of-science-1998-2012.html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796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555</TotalTime>
  <Words>1159</Words>
  <Application>Microsoft Office PowerPoint</Application>
  <PresentationFormat>Экран (4:3)</PresentationFormat>
  <Paragraphs>288</Paragraphs>
  <Slides>22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Distinctive Features of Russian Science and Government Policy</vt:lpstr>
      <vt:lpstr>Contents</vt:lpstr>
      <vt:lpstr>Expenditures on R&amp;D, as % of GDP  (Russia-2012; other –nearest year available)</vt:lpstr>
      <vt:lpstr>Expenditures on R&amp;D Financed by Government and Business</vt:lpstr>
      <vt:lpstr>Foreign Financing, % of total Expenditures on R&amp;D in Russia</vt:lpstr>
      <vt:lpstr>Changes in the Number of Researchers (thousands, headcount)</vt:lpstr>
      <vt:lpstr>Dynamics of the Age Structure</vt:lpstr>
      <vt:lpstr>Average Age of Researchers in Russia</vt:lpstr>
      <vt:lpstr>Share of Publications in World Total: Top 5 Countries and Russia (WoS)</vt:lpstr>
      <vt:lpstr>Articles and Citations: BRIC Countries and USA, 2008-2012, WoS</vt:lpstr>
      <vt:lpstr>Share of Publications with Russian Researchers in Country Total, SCOPUS-2012</vt:lpstr>
      <vt:lpstr>Слайд 12</vt:lpstr>
      <vt:lpstr>Leading Universities: General Regulations</vt:lpstr>
      <vt:lpstr>New Role of Universities: Government View</vt:lpstr>
      <vt:lpstr>Foreign Scholars in Russian Science</vt:lpstr>
      <vt:lpstr>Current Institutional Reforms</vt:lpstr>
      <vt:lpstr>Major sectors in Russian  R&amp;D  Complex (2012)</vt:lpstr>
      <vt:lpstr>RAS Productivity</vt:lpstr>
      <vt:lpstr>Basic Research Expenditures,  % GDP (2011)</vt:lpstr>
      <vt:lpstr>Budgets of Foundations (federal financing in billion RUR)</vt:lpstr>
      <vt:lpstr>Measuring Performance of Research Institutes</vt:lpstr>
      <vt:lpstr>Conclusions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Distinctive Features of Russian Science and Government Policy</dc:title>
  <dc:creator>Irina</dc:creator>
  <cp:lastModifiedBy>Irina</cp:lastModifiedBy>
  <cp:revision>53</cp:revision>
  <dcterms:created xsi:type="dcterms:W3CDTF">2014-01-09T15:25:05Z</dcterms:created>
  <dcterms:modified xsi:type="dcterms:W3CDTF">2014-04-23T03:17:07Z</dcterms:modified>
</cp:coreProperties>
</file>