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2"/>
  </p:notesMasterIdLst>
  <p:sldIdLst>
    <p:sldId id="271" r:id="rId2"/>
    <p:sldId id="278" r:id="rId3"/>
    <p:sldId id="275" r:id="rId4"/>
    <p:sldId id="257" r:id="rId5"/>
    <p:sldId id="281" r:id="rId6"/>
    <p:sldId id="276" r:id="rId7"/>
    <p:sldId id="277" r:id="rId8"/>
    <p:sldId id="280" r:id="rId9"/>
    <p:sldId id="262" r:id="rId10"/>
    <p:sldId id="279" r:id="rId11"/>
    <p:sldId id="266" r:id="rId12"/>
    <p:sldId id="265" r:id="rId13"/>
    <p:sldId id="273" r:id="rId14"/>
    <p:sldId id="272" r:id="rId15"/>
    <p:sldId id="274" r:id="rId16"/>
    <p:sldId id="282" r:id="rId17"/>
    <p:sldId id="267" r:id="rId18"/>
    <p:sldId id="268" r:id="rId19"/>
    <p:sldId id="269" r:id="rId20"/>
    <p:sldId id="270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30979330708662"/>
          <c:y val="0.0456059371135512"/>
          <c:w val="0.76010875984252"/>
          <c:h val="0.8116479566482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1990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611.0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2000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1071.0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750.0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476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487.0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3999256"/>
        <c:axId val="-2127601992"/>
      </c:barChart>
      <c:catAx>
        <c:axId val="2113999256"/>
        <c:scaling>
          <c:orientation val="minMax"/>
        </c:scaling>
        <c:delete val="0"/>
        <c:axPos val="b"/>
        <c:majorTickMark val="none"/>
        <c:minorTickMark val="none"/>
        <c:tickLblPos val="none"/>
        <c:crossAx val="-2127601992"/>
        <c:crosses val="autoZero"/>
        <c:auto val="1"/>
        <c:lblAlgn val="ctr"/>
        <c:lblOffset val="100"/>
        <c:noMultiLvlLbl val="0"/>
      </c:catAx>
      <c:valAx>
        <c:axId val="-21276019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13999256"/>
        <c:crosses val="autoZero"/>
        <c:crossBetween val="between"/>
      </c:valAx>
      <c:spPr>
        <a:noFill/>
        <a:ln w="25341">
          <a:noFill/>
        </a:ln>
      </c:spPr>
    </c:plotArea>
    <c:legend>
      <c:legendPos val="r"/>
      <c:layout>
        <c:manualLayout>
          <c:xMode val="edge"/>
          <c:yMode val="edge"/>
          <c:x val="0.0645444143700787"/>
          <c:y val="0.906047369217904"/>
          <c:w val="0.693195127952756"/>
          <c:h val="0.08252427184466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796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A73E3-CF95-4783-A7A4-FDE2903065EC}" type="datetimeFigureOut">
              <a:rPr lang="en-US" smtClean="0"/>
              <a:t>4/23/12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1ABAB64-5188-451F-8C7D-44D6F14B5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5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0B32244-EEEB-4805-9B4F-05A7781E72B5}" type="slidenum">
              <a:rPr lang="en-GB" smtClean="0"/>
              <a:pPr>
                <a:defRPr/>
              </a:pPr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517DCA-BAFD-43E2-97DE-34564571FCC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BAB64-5188-451F-8C7D-44D6F14B5E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85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5C29B2-62DE-432D-8B70-E342173F0AF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0865" indent="-284948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39792" indent="-227958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595709" indent="-227958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1626" indent="-227958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07543" indent="-2279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63459" indent="-2279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19376" indent="-2279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75293" indent="-2279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defRPr/>
            </a:pPr>
            <a:fld id="{57641AE1-E0DF-4AEF-AED0-6B9B15021FE3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7868-B12D-4C2A-B404-24082C71383B}" type="datetimeFigureOut">
              <a:rPr lang="en-US" smtClean="0"/>
              <a:t>4/23/12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7E1F-0BBF-482A-9A0F-EE68EB8692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6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7868-B12D-4C2A-B404-24082C71383B}" type="datetimeFigureOut">
              <a:rPr lang="en-US" smtClean="0"/>
              <a:t>4/23/12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7E1F-0BBF-482A-9A0F-EE68EB8692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35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7868-B12D-4C2A-B404-24082C71383B}" type="datetimeFigureOut">
              <a:rPr lang="en-US" smtClean="0"/>
              <a:t>4/23/12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7E1F-0BBF-482A-9A0F-EE68EB8692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661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90800" y="1371600"/>
            <a:ext cx="6248400" cy="23622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0800" y="1371600"/>
            <a:ext cx="228600" cy="23622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895600" y="1371600"/>
            <a:ext cx="5943600" cy="2362200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marL="342900" indent="-342900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GB" sz="2800" spc="150" dirty="0">
                <a:latin typeface="Bookman Old Style" pitchFamily="18" charset="0"/>
                <a:ea typeface="Times New Roman"/>
                <a:cs typeface="+mn-cs"/>
              </a:rPr>
              <a:t>Republic of Rwanda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GB" sz="2800" b="1" kern="0" spc="150" dirty="0">
                <a:latin typeface="Bookman Old Style" pitchFamily="18" charset="0"/>
                <a:cs typeface="Times New Roman"/>
              </a:rPr>
              <a:t>Kivu 2010 Leadership Retreat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GB" sz="2200" kern="0" spc="150" dirty="0">
                <a:latin typeface="Bookman Old Style" pitchFamily="18" charset="0"/>
                <a:cs typeface="Times New Roman"/>
              </a:rPr>
              <a:t>Reporting on progress since the Leadership Retreat, and looking ahead to the next quarter</a:t>
            </a:r>
            <a:endParaRPr lang="en-US" sz="2200" kern="0" spc="150" dirty="0">
              <a:latin typeface="Bookman Old Style" pitchFamily="18" charset="0"/>
              <a:cs typeface="Times New Roman"/>
            </a:endParaRPr>
          </a:p>
        </p:txBody>
      </p:sp>
      <p:pic>
        <p:nvPicPr>
          <p:cNvPr id="6" name="Picture 1" descr="armoir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28600" y="1350963"/>
            <a:ext cx="2209800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824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bg>
      <p:bgPr>
        <a:solidFill>
          <a:schemeClr val="bg1">
            <a:alpha val="3999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629400"/>
            <a:ext cx="4572000" cy="2286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2007 LDHS  LISGIS and Macro International, Inc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85DC3A-A0FC-4166-ABD6-13ADC5213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93311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7868-B12D-4C2A-B404-24082C71383B}" type="datetimeFigureOut">
              <a:rPr lang="en-US" smtClean="0"/>
              <a:t>4/23/12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7E1F-0BBF-482A-9A0F-EE68EB8692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8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7868-B12D-4C2A-B404-24082C71383B}" type="datetimeFigureOut">
              <a:rPr lang="en-US" smtClean="0"/>
              <a:t>4/23/12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7E1F-0BBF-482A-9A0F-EE68EB8692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8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7868-B12D-4C2A-B404-24082C71383B}" type="datetimeFigureOut">
              <a:rPr lang="en-US" smtClean="0"/>
              <a:t>4/23/12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7E1F-0BBF-482A-9A0F-EE68EB8692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16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7868-B12D-4C2A-B404-24082C71383B}" type="datetimeFigureOut">
              <a:rPr lang="en-US" smtClean="0"/>
              <a:t>4/23/12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7E1F-0BBF-482A-9A0F-EE68EB8692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5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7868-B12D-4C2A-B404-24082C71383B}" type="datetimeFigureOut">
              <a:rPr lang="en-US" smtClean="0"/>
              <a:t>4/23/12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7E1F-0BBF-482A-9A0F-EE68EB8692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38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7868-B12D-4C2A-B404-24082C71383B}" type="datetimeFigureOut">
              <a:rPr lang="en-US" smtClean="0"/>
              <a:t>4/23/12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7E1F-0BBF-482A-9A0F-EE68EB8692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12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7868-B12D-4C2A-B404-24082C71383B}" type="datetimeFigureOut">
              <a:rPr lang="en-US" smtClean="0"/>
              <a:t>4/23/12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7E1F-0BBF-482A-9A0F-EE68EB8692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66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7868-B12D-4C2A-B404-24082C71383B}" type="datetimeFigureOut">
              <a:rPr lang="en-US" smtClean="0"/>
              <a:t>4/23/12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7E1F-0BBF-482A-9A0F-EE68EB8692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78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97868-B12D-4C2A-B404-24082C71383B}" type="datetimeFigureOut">
              <a:rPr lang="en-US" smtClean="0"/>
              <a:t>4/23/12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07E1F-0BBF-482A-9A0F-EE68EB8692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07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5"/>
          <p:cNvGrpSpPr>
            <a:grpSpLocks/>
          </p:cNvGrpSpPr>
          <p:nvPr/>
        </p:nvGrpSpPr>
        <p:grpSpPr bwMode="auto">
          <a:xfrm>
            <a:off x="1371600" y="4038600"/>
            <a:ext cx="7477125" cy="990600"/>
            <a:chOff x="2590800" y="4572000"/>
            <a:chExt cx="6257925" cy="990600"/>
          </a:xfrm>
        </p:grpSpPr>
        <p:sp>
          <p:nvSpPr>
            <p:cNvPr id="3" name="Rectangle 2"/>
            <p:cNvSpPr/>
            <p:nvPr/>
          </p:nvSpPr>
          <p:spPr>
            <a:xfrm>
              <a:off x="2590800" y="4572000"/>
              <a:ext cx="228527" cy="990600"/>
            </a:xfrm>
            <a:prstGeom prst="rect">
              <a:avLst/>
            </a:prstGeom>
            <a:solidFill>
              <a:schemeClr val="accent3"/>
            </a:solidFill>
            <a:ln w="6350" cap="rnd" cmpd="sng" algn="ctr">
              <a:solidFill>
                <a:schemeClr val="accent3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90800" y="4572000"/>
              <a:ext cx="6257925" cy="990600"/>
            </a:xfrm>
            <a:prstGeom prst="rect">
              <a:avLst/>
            </a:prstGeom>
            <a:noFill/>
            <a:ln w="6350" cap="rnd" cmpd="sng" algn="ctr">
              <a:solidFill>
                <a:schemeClr val="accent3"/>
              </a:solidFill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6" name="Title 7"/>
          <p:cNvSpPr txBox="1">
            <a:spLocks/>
          </p:cNvSpPr>
          <p:nvPr/>
        </p:nvSpPr>
        <p:spPr bwMode="auto">
          <a:xfrm>
            <a:off x="2802372" y="1371600"/>
            <a:ext cx="6096000" cy="2286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2400" dirty="0">
                <a:latin typeface="+mj-lt"/>
                <a:ea typeface="+mj-ea"/>
                <a:cs typeface="+mj-cs"/>
              </a:rPr>
              <a:t>   </a:t>
            </a:r>
            <a:r>
              <a:rPr lang="en-US" sz="3200" b="1" u="sng" dirty="0">
                <a:latin typeface="+mj-lt"/>
                <a:cs typeface="Calibri" pitchFamily="34" charset="0"/>
              </a:rPr>
              <a:t>Learning From Success</a:t>
            </a:r>
            <a:r>
              <a:rPr lang="en-US" sz="3200" b="1" dirty="0">
                <a:latin typeface="+mj-lt"/>
                <a:cs typeface="Calibri" pitchFamily="34" charset="0"/>
              </a:rPr>
              <a:t>: </a:t>
            </a:r>
            <a:endParaRPr lang="en-US" sz="3200" b="1" dirty="0" smtClean="0">
              <a:latin typeface="+mj-lt"/>
              <a:cs typeface="Calibri" pitchFamily="34" charset="0"/>
            </a:endParaRPr>
          </a:p>
          <a:p>
            <a:pPr algn="ctr" eaLnBrk="0" hangingPunct="0">
              <a:defRPr/>
            </a:pPr>
            <a:endParaRPr lang="en-US" sz="3200" b="1" dirty="0" smtClean="0">
              <a:latin typeface="+mj-lt"/>
              <a:cs typeface="Calibri" pitchFamily="34" charset="0"/>
            </a:endParaRPr>
          </a:p>
          <a:p>
            <a:pPr lvl="0" algn="ctr" eaLnBrk="0" hangingPunct="0">
              <a:defRPr/>
            </a:pPr>
            <a:r>
              <a:rPr lang="en-US" sz="3200" b="1" dirty="0">
                <a:latin typeface="+mj-lt"/>
              </a:rPr>
              <a:t>Reduction of maternal mortality in Rwanda: an integrated approach</a:t>
            </a:r>
          </a:p>
          <a:p>
            <a:pPr algn="ctr" eaLnBrk="0" hangingPunct="0">
              <a:defRPr/>
            </a:pPr>
            <a:endParaRPr lang="en-US" sz="3200" b="1" dirty="0"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4650" y="4272290"/>
            <a:ext cx="7395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Dr. </a:t>
            </a:r>
            <a:r>
              <a:rPr lang="en-US" sz="2800" b="1" dirty="0" err="1" smtClean="0"/>
              <a:t>Fidele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Ngabo</a:t>
            </a:r>
            <a:r>
              <a:rPr lang="en-US" sz="2800" b="1" dirty="0" smtClean="0"/>
              <a:t>, Maternal Child Health Director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2896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900" dirty="0"/>
              <a:t>II. </a:t>
            </a:r>
            <a:r>
              <a:rPr lang="en-US" sz="4900" dirty="0" smtClean="0"/>
              <a:t>Achievements </a:t>
            </a:r>
            <a:r>
              <a:rPr lang="en-US" sz="4900" dirty="0"/>
              <a:t>(</a:t>
            </a:r>
            <a:r>
              <a:rPr lang="en-US" sz="4900" dirty="0" smtClean="0"/>
              <a:t>cont.)</a:t>
            </a:r>
            <a:r>
              <a:rPr lang="en-US" sz="4900" dirty="0"/>
              <a:t/>
            </a:r>
            <a:br>
              <a:rPr lang="en-US" sz="4900" dirty="0"/>
            </a:br>
            <a:r>
              <a:rPr lang="en-US" sz="3100" dirty="0" smtClean="0"/>
              <a:t>Trends in </a:t>
            </a:r>
            <a:r>
              <a:rPr lang="en-US" sz="3100" dirty="0"/>
              <a:t>m</a:t>
            </a:r>
            <a:r>
              <a:rPr lang="en-US" sz="3100" dirty="0" smtClean="0"/>
              <a:t>alaria prevalence in women by residence</a:t>
            </a:r>
            <a:endParaRPr lang="en-US" sz="3100" dirty="0"/>
          </a:p>
        </p:txBody>
      </p:sp>
      <p:graphicFrame>
        <p:nvGraphicFramePr>
          <p:cNvPr id="33795" name="Chart Placeholder 3"/>
          <p:cNvGraphicFramePr>
            <a:graphicFrameLocks noGrp="1"/>
          </p:cNvGraphicFramePr>
          <p:nvPr>
            <p:ph type="chart"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1" r:id="rId3" imgW="8327858" imgH="4627265" progId="Excel.Chart.8">
                  <p:embed/>
                </p:oleObj>
              </mc:Choice>
              <mc:Fallback>
                <p:oleObj r:id="rId3" imgW="8327858" imgH="462726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62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533400" y="2209800"/>
            <a:ext cx="342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/>
              <a:t>Percent woman age 15-49 classified as having malaria</a:t>
            </a:r>
          </a:p>
        </p:txBody>
      </p:sp>
    </p:spTree>
    <p:extLst>
      <p:ext uri="{BB962C8B-B14F-4D97-AF65-F5344CB8AC3E}">
        <p14:creationId xmlns:p14="http://schemas.microsoft.com/office/powerpoint/2010/main" val="369007069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III. Contributing Factors to Success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495800"/>
          </a:xfrm>
        </p:spPr>
        <p:txBody>
          <a:bodyPr>
            <a:normAutofit fontScale="85000" lnSpcReduction="20000"/>
          </a:bodyPr>
          <a:lstStyle/>
          <a:p>
            <a:pPr marL="742950" indent="-742950" eaLnBrk="1" hangingPunct="1">
              <a:buFont typeface="Arial" pitchFamily="34" charset="0"/>
              <a:buAutoNum type="arabicPeriod"/>
              <a:defRPr/>
            </a:pPr>
            <a:r>
              <a:rPr lang="en-US" sz="3800" dirty="0" smtClean="0"/>
              <a:t>Conducive </a:t>
            </a:r>
            <a:r>
              <a:rPr lang="en-US" sz="3800" dirty="0"/>
              <a:t>policy environment: </a:t>
            </a:r>
            <a:endParaRPr lang="en-US" sz="3800" dirty="0" smtClean="0"/>
          </a:p>
          <a:p>
            <a:pPr marL="0" indent="0" algn="ctr" eaLnBrk="1" hangingPunct="1">
              <a:buNone/>
              <a:defRPr/>
            </a:pPr>
            <a:r>
              <a:rPr lang="en-US" sz="3800" dirty="0"/>
              <a:t>(</a:t>
            </a:r>
            <a:r>
              <a:rPr lang="en-US" sz="3300" dirty="0" smtClean="0"/>
              <a:t>Clear policies &amp; strategies are developed and implemented.)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sz="3300" dirty="0" smtClean="0"/>
              <a:t>Vision 2020</a:t>
            </a:r>
          </a:p>
          <a:p>
            <a:pPr marL="457200" lvl="1" indent="0" eaLnBrk="1" hangingPunct="1">
              <a:buNone/>
              <a:defRPr/>
            </a:pPr>
            <a:endParaRPr lang="en-US" sz="3300" dirty="0"/>
          </a:p>
          <a:p>
            <a:pPr lvl="1" eaLnBrk="1" hangingPunct="1">
              <a:defRPr/>
            </a:pPr>
            <a:r>
              <a:rPr lang="en-GB" sz="3300" dirty="0" smtClean="0"/>
              <a:t>Economic </a:t>
            </a:r>
            <a:r>
              <a:rPr lang="en-GB" sz="3300" dirty="0"/>
              <a:t>Development and Poverty Reduction </a:t>
            </a:r>
            <a:r>
              <a:rPr lang="en-GB" sz="3300" dirty="0" smtClean="0"/>
              <a:t>Strategy</a:t>
            </a:r>
          </a:p>
          <a:p>
            <a:pPr lvl="1">
              <a:defRPr/>
            </a:pPr>
            <a:endParaRPr lang="en-GB" sz="3300" dirty="0" smtClean="0"/>
          </a:p>
          <a:p>
            <a:pPr lvl="1">
              <a:defRPr/>
            </a:pPr>
            <a:r>
              <a:rPr lang="en-GB" sz="3300" dirty="0" smtClean="0"/>
              <a:t>Health </a:t>
            </a:r>
            <a:r>
              <a:rPr lang="en-GB" sz="3300" dirty="0"/>
              <a:t>Sector Strategic </a:t>
            </a:r>
            <a:r>
              <a:rPr lang="en-GB" sz="3300" dirty="0" smtClean="0"/>
              <a:t>Plan</a:t>
            </a:r>
          </a:p>
          <a:p>
            <a:pPr marL="0" indent="0" eaLnBrk="1" hangingPunct="1">
              <a:buNone/>
              <a:defRPr/>
            </a:pPr>
            <a:endParaRPr lang="en-US" dirty="0" smtClean="0"/>
          </a:p>
          <a:p>
            <a:pPr marL="0" indent="0" eaLnBrk="1" hangingPunct="1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381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III. Contributing </a:t>
            </a:r>
            <a:r>
              <a:rPr lang="en-US" sz="4000" dirty="0">
                <a:solidFill>
                  <a:prstClr val="black"/>
                </a:solidFill>
              </a:rPr>
              <a:t>Factors to </a:t>
            </a:r>
            <a:r>
              <a:rPr lang="en-US" sz="4000" dirty="0" smtClean="0">
                <a:solidFill>
                  <a:prstClr val="black"/>
                </a:solidFill>
              </a:rPr>
              <a:t>Success (cont.) </a:t>
            </a:r>
            <a:endParaRPr lang="en-US" sz="400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982218"/>
            <a:ext cx="8229600" cy="1818382"/>
          </a:xfrm>
        </p:spPr>
        <p:txBody>
          <a:bodyPr>
            <a:normAutofit fontScale="25000" lnSpcReduction="2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sz="9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1200" dirty="0" smtClean="0"/>
              <a:t>Performance-based contracts (</a:t>
            </a:r>
            <a:r>
              <a:rPr lang="en-US" sz="11200" i="1" dirty="0" smtClean="0"/>
              <a:t>imihigo</a:t>
            </a:r>
            <a:r>
              <a:rPr lang="en-US" sz="11200" dirty="0" smtClean="0"/>
              <a:t>) at all levels of government 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112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1200" dirty="0" smtClean="0"/>
              <a:t>Women empowerment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9050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 Strong  </a:t>
            </a:r>
            <a:r>
              <a:rPr lang="en-US" sz="3200" dirty="0"/>
              <a:t>commitment from highest level to the grass roots</a:t>
            </a:r>
          </a:p>
        </p:txBody>
      </p:sp>
    </p:spTree>
    <p:extLst>
      <p:ext uri="{BB962C8B-B14F-4D97-AF65-F5344CB8AC3E}">
        <p14:creationId xmlns:p14="http://schemas.microsoft.com/office/powerpoint/2010/main" val="975684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 bwMode="auto">
          <a:xfrm>
            <a:off x="685800" y="304800"/>
            <a:ext cx="8305800" cy="5436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Autofit/>
          </a:bodyPr>
          <a:lstStyle/>
          <a:p>
            <a:r>
              <a:rPr lang="en-GB" sz="3200" b="1" dirty="0" smtClean="0">
                <a:solidFill>
                  <a:srgbClr val="000000"/>
                </a:solidFill>
              </a:rPr>
              <a:t>Political commitment to support health services</a:t>
            </a:r>
            <a:br>
              <a:rPr lang="en-GB" sz="3200" b="1" dirty="0" smtClean="0">
                <a:solidFill>
                  <a:srgbClr val="000000"/>
                </a:solidFill>
              </a:rPr>
            </a:br>
            <a:endParaRPr lang="en-US" sz="3200" dirty="0" smtClean="0"/>
          </a:p>
        </p:txBody>
      </p:sp>
      <p:pic>
        <p:nvPicPr>
          <p:cNvPr id="146435" name="Picture 2" descr="C:\Users\Fidele Ngabo\Documents\SME\Sante communautaire\CommH_Photo_Gullary2\DSC_0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6172200" cy="526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6075427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0000"/>
                </a:solidFill>
                <a:latin typeface="+mj-lt"/>
              </a:rPr>
              <a:t>HE The President meeting the CHWs in 2010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918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166687" y="381001"/>
            <a:ext cx="8734425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r>
              <a:rPr lang="en-GB" sz="3600" b="1" dirty="0" smtClean="0"/>
              <a:t>High level support to MCH</a:t>
            </a:r>
            <a:br>
              <a:rPr lang="en-GB" sz="3600" b="1" dirty="0" smtClean="0"/>
            </a:br>
            <a:endParaRPr lang="en-GB" sz="3600" b="1" dirty="0" smtClean="0"/>
          </a:p>
        </p:txBody>
      </p:sp>
      <p:pic>
        <p:nvPicPr>
          <p:cNvPr id="25603" name="Picture 2" descr="C:\Users\Sony\Documents\fidele1\fidele\Documents\EPI\HPV vaccine\2011\Lancement\Photo\Women Cancer\DSC_30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1"/>
            <a:ext cx="7848600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396335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HE the First Lady leading the HPV vaccination campaign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7911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1" descr="DSC00058small meeting Cooperative Kinigi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3" name="Rectangle 2"/>
          <p:cNvSpPr>
            <a:spLocks noChangeArrowheads="1"/>
          </p:cNvSpPr>
          <p:nvPr/>
        </p:nvSpPr>
        <p:spPr bwMode="auto">
          <a:xfrm>
            <a:off x="152400" y="304800"/>
            <a:ext cx="8763000" cy="1295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36" tIns="45716" rIns="91436" bIns="45716"/>
          <a:lstStyle/>
          <a:p>
            <a:pPr algn="ctr" eaLnBrk="0" hangingPunct="0"/>
            <a:r>
              <a:rPr lang="en-US" sz="4000" dirty="0">
                <a:solidFill>
                  <a:schemeClr val="bg1"/>
                </a:solidFill>
                <a:latin typeface="Garamond" pitchFamily="18" charset="0"/>
              </a:rPr>
              <a:t>Community </a:t>
            </a:r>
            <a:r>
              <a:rPr lang="en-US" sz="4000" dirty="0" smtClean="0">
                <a:solidFill>
                  <a:schemeClr val="bg1"/>
                </a:solidFill>
                <a:latin typeface="Garamond" pitchFamily="18" charset="0"/>
              </a:rPr>
              <a:t>Participation: Community discussing health issues in the village </a:t>
            </a:r>
            <a:endParaRPr lang="en-US" sz="40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26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III. Contributing </a:t>
            </a:r>
            <a:r>
              <a:rPr lang="en-US" dirty="0">
                <a:solidFill>
                  <a:prstClr val="black"/>
                </a:solidFill>
              </a:rPr>
              <a:t>Factors to </a:t>
            </a:r>
            <a:r>
              <a:rPr lang="en-US" dirty="0" smtClean="0">
                <a:solidFill>
                  <a:prstClr val="black"/>
                </a:solidFill>
              </a:rPr>
              <a:t>Success (cont.)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3. Innovative </a:t>
            </a:r>
            <a:r>
              <a:rPr lang="en-US" dirty="0"/>
              <a:t>financing systems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Performance-based financing (health facilities and community health workers)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Community-based health insurance coverage  </a:t>
            </a:r>
            <a:r>
              <a:rPr lang="en-US" dirty="0" smtClean="0"/>
              <a:t>(95%)</a:t>
            </a:r>
            <a:endParaRPr lang="en-US" dirty="0"/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/>
          </a:p>
          <a:p>
            <a:pPr marL="57150" indent="0">
              <a:lnSpc>
                <a:spcPct val="90000"/>
              </a:lnSpc>
              <a:buNone/>
            </a:pPr>
            <a:r>
              <a:rPr lang="en-US" dirty="0"/>
              <a:t>4. Strong financial support from GOR </a:t>
            </a:r>
            <a:r>
              <a:rPr lang="en-US" dirty="0" smtClean="0"/>
              <a:t>and from development </a:t>
            </a:r>
            <a:r>
              <a:rPr lang="en-US" dirty="0"/>
              <a:t>partners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56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III. Contributing Factors to Success (cont.)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pPr marL="457200" lvl="1" indent="0" eaLnBrk="1" hangingPunct="1">
              <a:lnSpc>
                <a:spcPct val="114000"/>
              </a:lnSpc>
              <a:buFont typeface="Arial" pitchFamily="34" charset="0"/>
              <a:buNone/>
            </a:pPr>
            <a:r>
              <a:rPr lang="en-US" sz="3200" dirty="0" smtClean="0"/>
              <a:t>5. Good Health Sector Coordination</a:t>
            </a:r>
            <a:r>
              <a:rPr lang="fr-FR" sz="3200" dirty="0" smtClean="0"/>
              <a:t>:</a:t>
            </a:r>
          </a:p>
          <a:p>
            <a:pPr lvl="1">
              <a:lnSpc>
                <a:spcPct val="114000"/>
              </a:lnSpc>
              <a:buFont typeface="Wingdings" pitchFamily="2" charset="2"/>
              <a:buChar char="§"/>
            </a:pPr>
            <a:r>
              <a:rPr lang="en-US" dirty="0" smtClean="0"/>
              <a:t>JHSR: Joint Health Sector Review  jointly done every six months</a:t>
            </a:r>
            <a:r>
              <a:rPr lang="en-US" dirty="0"/>
              <a:t> </a:t>
            </a:r>
            <a:r>
              <a:rPr lang="en-US" dirty="0" smtClean="0"/>
              <a:t>by Ministry of Health (MOH) and Development Partners (DPs)  </a:t>
            </a:r>
          </a:p>
          <a:p>
            <a:pPr lvl="1">
              <a:lnSpc>
                <a:spcPct val="114000"/>
              </a:lnSpc>
              <a:buFont typeface="Wingdings" pitchFamily="2" charset="2"/>
              <a:buChar char="§"/>
            </a:pPr>
            <a:r>
              <a:rPr lang="en-US" dirty="0" smtClean="0"/>
              <a:t>Health Sector Working Groups which include MOH and DPs: to harmonize implementation of activities and avoid duplication</a:t>
            </a:r>
          </a:p>
          <a:p>
            <a:pPr lvl="1">
              <a:lnSpc>
                <a:spcPct val="114000"/>
              </a:lnSpc>
              <a:buFont typeface="Wingdings" pitchFamily="2" charset="2"/>
              <a:buChar char="§"/>
            </a:pPr>
            <a:r>
              <a:rPr lang="en-US" dirty="0" smtClean="0"/>
              <a:t>MCH technical working Group</a:t>
            </a:r>
          </a:p>
          <a:p>
            <a:pPr lvl="4" eaLnBrk="1" hangingPunct="1">
              <a:lnSpc>
                <a:spcPct val="114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114000"/>
              </a:lnSpc>
              <a:buFontTx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895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III. Contributing </a:t>
            </a:r>
            <a:r>
              <a:rPr lang="en-US" dirty="0">
                <a:solidFill>
                  <a:prstClr val="black"/>
                </a:solidFill>
              </a:rPr>
              <a:t>Factors to </a:t>
            </a:r>
            <a:r>
              <a:rPr lang="en-US" dirty="0" smtClean="0">
                <a:solidFill>
                  <a:prstClr val="black"/>
                </a:solidFill>
              </a:rPr>
              <a:t>Success (cont.)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54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dirty="0" smtClean="0">
                <a:solidFill>
                  <a:prstClr val="black"/>
                </a:solidFill>
                <a:cs typeface="Calibri" pitchFamily="34" charset="0"/>
              </a:rPr>
              <a:t>6. Accountability </a:t>
            </a:r>
            <a:r>
              <a:rPr lang="en-US" sz="3500" dirty="0">
                <a:solidFill>
                  <a:prstClr val="black"/>
                </a:solidFill>
                <a:cs typeface="Calibri" pitchFamily="34" charset="0"/>
              </a:rPr>
              <a:t>at All </a:t>
            </a:r>
            <a:r>
              <a:rPr lang="en-US" sz="3500" dirty="0" smtClean="0">
                <a:solidFill>
                  <a:prstClr val="black"/>
                </a:solidFill>
                <a:cs typeface="Calibri" pitchFamily="34" charset="0"/>
              </a:rPr>
              <a:t>Levels</a:t>
            </a:r>
          </a:p>
          <a:p>
            <a:pPr eaLnBrk="1" hangingPunct="1">
              <a:buFontTx/>
              <a:buChar char="•"/>
            </a:pPr>
            <a:r>
              <a:rPr lang="en-US" sz="2800" dirty="0" smtClean="0"/>
              <a:t>Sector-Wide Approach (SWAP): All resources are provided in the context of a defined Health Sector Strategic Plan under Government leadership and in partnership with DPs</a:t>
            </a:r>
          </a:p>
          <a:p>
            <a:pPr eaLnBrk="1" hangingPunct="1">
              <a:buFontTx/>
              <a:buChar char="•"/>
            </a:pPr>
            <a:r>
              <a:rPr lang="en-US" sz="2800" dirty="0" smtClean="0"/>
              <a:t>Mid Term Review Framework: A systematic and effective use of results-focused budget planning, preparation and review approaches over a medium term; it allows an efficient and effective management of public funds and sound stewardship</a:t>
            </a:r>
          </a:p>
          <a:p>
            <a:pPr eaLnBrk="1" hangingPunct="1">
              <a:buFontTx/>
              <a:buChar char="•"/>
            </a:pPr>
            <a:r>
              <a:rPr lang="en-US" sz="2800" dirty="0" smtClean="0"/>
              <a:t>Transparency  in financial management with regular financial audits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89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prstClr val="black"/>
                </a:solidFill>
                <a:cs typeface="Calibri" pitchFamily="34" charset="0"/>
              </a:rPr>
              <a:t>IV. Sustaining Successes</a:t>
            </a:r>
            <a:r>
              <a:rPr lang="en-US" sz="3600" b="1" dirty="0">
                <a:solidFill>
                  <a:prstClr val="black"/>
                </a:solidFill>
                <a:cs typeface="Calibri" pitchFamily="34" charset="0"/>
              </a:rPr>
              <a:t/>
            </a:r>
            <a:br>
              <a:rPr lang="en-US" sz="3600" b="1" dirty="0">
                <a:solidFill>
                  <a:prstClr val="black"/>
                </a:solidFill>
                <a:cs typeface="Calibri" pitchFamily="34" charset="0"/>
              </a:rPr>
            </a:b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dirty="0" smtClean="0"/>
              <a:t>Maintain Government commitment</a:t>
            </a:r>
          </a:p>
          <a:p>
            <a:pPr eaLnBrk="1" hangingPunct="1"/>
            <a:r>
              <a:rPr lang="en-US" dirty="0" smtClean="0"/>
              <a:t>Strengthen health policies, strategies and systems</a:t>
            </a:r>
          </a:p>
          <a:p>
            <a:pPr eaLnBrk="1" hangingPunct="1"/>
            <a:r>
              <a:rPr lang="en-US" dirty="0" smtClean="0"/>
              <a:t>Strengthen community involvement</a:t>
            </a:r>
          </a:p>
          <a:p>
            <a:pPr eaLnBrk="1" hangingPunct="1"/>
            <a:r>
              <a:rPr lang="en-US" dirty="0" smtClean="0"/>
              <a:t>Strengthen women empowerment</a:t>
            </a:r>
          </a:p>
          <a:p>
            <a:pPr eaLnBrk="1" hangingPunct="1"/>
            <a:r>
              <a:rPr lang="en-US" dirty="0" smtClean="0"/>
              <a:t>Increase male involvement in reproductive health </a:t>
            </a:r>
          </a:p>
          <a:p>
            <a:pPr eaLnBrk="1" hangingPunct="1"/>
            <a:r>
              <a:rPr lang="en-US" dirty="0" smtClean="0"/>
              <a:t>Strengthen partnership for knowledge sharing</a:t>
            </a:r>
          </a:p>
          <a:p>
            <a:pPr eaLnBrk="1" hangingPunct="1"/>
            <a:r>
              <a:rPr lang="en-US" dirty="0" smtClean="0"/>
              <a:t>Continued support from DPs to strengthen a sustainable health system    </a:t>
            </a:r>
          </a:p>
        </p:txBody>
      </p:sp>
    </p:spTree>
    <p:extLst>
      <p:ext uri="{BB962C8B-B14F-4D97-AF65-F5344CB8AC3E}">
        <p14:creationId xmlns:p14="http://schemas.microsoft.com/office/powerpoint/2010/main" val="3988133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I. Introduction: Map of Health </a:t>
            </a:r>
            <a:r>
              <a:rPr lang="en-US" dirty="0"/>
              <a:t>F</a:t>
            </a:r>
            <a:r>
              <a:rPr lang="en-US" dirty="0" smtClean="0"/>
              <a:t>acilities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36" y="1019872"/>
            <a:ext cx="7641817" cy="553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953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>
            <a:normAutofit fontScale="90000"/>
          </a:bodyPr>
          <a:lstStyle>
            <a:lvl1pPr eaLnBrk="0" hangingPunct="0">
              <a:defRPr sz="2000" i="1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2000" i="1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2000" i="1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2000" i="1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2000" 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 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 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 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 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000" b="1" i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Murakoze! 				Thank you!</a:t>
            </a:r>
            <a:endParaRPr lang="en-US" sz="280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</p:txBody>
      </p:sp>
      <p:pic>
        <p:nvPicPr>
          <p:cNvPr id="7" name="Picture 15" descr="Dancers and Crowd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8229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71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I. Introduction (cont.) </a:t>
            </a:r>
            <a:br>
              <a:rPr lang="en-US" dirty="0" smtClean="0"/>
            </a:br>
            <a:r>
              <a:rPr lang="en-US" sz="3200" dirty="0" smtClean="0"/>
              <a:t>Administrative and Health </a:t>
            </a:r>
            <a:r>
              <a:rPr lang="en-US" sz="3200" dirty="0"/>
              <a:t>S</a:t>
            </a:r>
            <a:r>
              <a:rPr lang="en-US" sz="3200" dirty="0" smtClean="0"/>
              <a:t>tructures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872421"/>
              </p:ext>
            </p:extLst>
          </p:nvPr>
        </p:nvGraphicFramePr>
        <p:xfrm>
          <a:off x="152400" y="1219200"/>
          <a:ext cx="8610600" cy="493222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07263"/>
                <a:gridCol w="1908967"/>
                <a:gridCol w="2775170"/>
                <a:gridCol w="1219200"/>
              </a:tblGrid>
              <a:tr h="4433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Levels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Admin Structures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Health Infrastructure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Numbers</a:t>
                      </a:r>
                      <a:endParaRPr lang="en-US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33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1. Villages / </a:t>
                      </a:r>
                      <a:r>
                        <a:rPr lang="en-US" sz="2000" dirty="0" err="1">
                          <a:effectLst/>
                          <a:latin typeface="+mn-lt"/>
                        </a:rPr>
                        <a:t>imidugudu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14.837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CHW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44,511</a:t>
                      </a:r>
                      <a:endParaRPr lang="en-US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33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2. Cells / akagari</a:t>
                      </a:r>
                      <a:endParaRPr lang="en-US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2.148 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Health Posts / </a:t>
                      </a:r>
                      <a:r>
                        <a:rPr lang="en-US" sz="2000" dirty="0" err="1">
                          <a:effectLst/>
                          <a:latin typeface="+mn-lt"/>
                        </a:rPr>
                        <a:t>FoSaCom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44</a:t>
                      </a:r>
                      <a:endParaRPr lang="en-US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33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3. Sectors / imirenge</a:t>
                      </a:r>
                      <a:endParaRPr lang="en-US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416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Health </a:t>
                      </a:r>
                      <a:r>
                        <a:rPr lang="en-US" sz="2000" dirty="0" err="1">
                          <a:effectLst/>
                          <a:latin typeface="+mn-lt"/>
                        </a:rPr>
                        <a:t>Centres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450</a:t>
                      </a:r>
                      <a:endParaRPr lang="en-US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88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4. Districts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30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District Hospitals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District Pharmacies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40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30</a:t>
                      </a:r>
                      <a:endParaRPr lang="en-US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33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5. Province (incl Kigali)</a:t>
                      </a:r>
                      <a:endParaRPr lang="en-US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4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(DH to be upgraded to </a:t>
                      </a:r>
                      <a:r>
                        <a:rPr lang="en-US" sz="2000" dirty="0" err="1">
                          <a:effectLst/>
                          <a:latin typeface="+mn-lt"/>
                        </a:rPr>
                        <a:t>ProvH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)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later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33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6. National</a:t>
                      </a:r>
                      <a:endParaRPr lang="en-US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1</a:t>
                      </a:r>
                      <a:endParaRPr lang="en-US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 Nat. Referral Hospitals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5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33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Referral systems</a:t>
                      </a:r>
                      <a:endParaRPr lang="en-US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Ambulances / SAMU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154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33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Registered Private HF</a:t>
                      </a:r>
                      <a:endParaRPr lang="en-US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157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33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Total Public + Agree HF</a:t>
                      </a:r>
                      <a:endParaRPr lang="en-US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(= in bold, being</a:t>
                      </a:r>
                      <a:endParaRPr lang="en-US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HC + DH + Nat Ref Hosp</a:t>
                      </a:r>
                      <a:endParaRPr lang="en-US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495</a:t>
                      </a:r>
                      <a:endParaRPr lang="en-US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36725" y="302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998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prstClr val="black"/>
                </a:solidFill>
                <a:cs typeface="Calibri" pitchFamily="34" charset="0"/>
              </a:rPr>
              <a:t>II. Achievements </a:t>
            </a:r>
            <a:br>
              <a:rPr lang="en-US" sz="4900" dirty="0" smtClean="0">
                <a:solidFill>
                  <a:prstClr val="black"/>
                </a:solidFill>
                <a:cs typeface="Calibri" pitchFamily="34" charset="0"/>
              </a:rPr>
            </a:br>
            <a:r>
              <a:rPr lang="en-US" sz="3600" dirty="0" smtClean="0">
                <a:solidFill>
                  <a:prstClr val="black"/>
                </a:solidFill>
                <a:cs typeface="Calibri" pitchFamily="34" charset="0"/>
              </a:rPr>
              <a:t>Maternal </a:t>
            </a:r>
            <a:r>
              <a:rPr lang="en-US" sz="3600" dirty="0">
                <a:solidFill>
                  <a:prstClr val="black"/>
                </a:solidFill>
                <a:cs typeface="Calibri" pitchFamily="34" charset="0"/>
              </a:rPr>
              <a:t>Mortality Trend</a:t>
            </a:r>
            <a:endParaRPr lang="en-US" dirty="0"/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619820"/>
              </p:ext>
            </p:extLst>
          </p:nvPr>
        </p:nvGraphicFramePr>
        <p:xfrm>
          <a:off x="533400" y="1600200"/>
          <a:ext cx="7543800" cy="4445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132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41472" y="347187"/>
            <a:ext cx="8381048" cy="518636"/>
          </a:xfrm>
        </p:spPr>
        <p:txBody>
          <a:bodyPr lIns="0" tIns="0" rIns="0" bIns="0" anchor="t">
            <a:normAutofit fontScale="90000"/>
          </a:bodyPr>
          <a:lstStyle/>
          <a:p>
            <a:pPr>
              <a:lnSpc>
                <a:spcPct val="95000"/>
              </a:lnSpc>
            </a:pPr>
            <a:r>
              <a:rPr lang="en-US" sz="4900" dirty="0" smtClean="0">
                <a:solidFill>
                  <a:srgbClr val="000000"/>
                </a:solidFill>
              </a:rPr>
              <a:t>II. Achievements (cont.)</a:t>
            </a:r>
            <a:br>
              <a:rPr lang="en-US" sz="4900" dirty="0" smtClean="0">
                <a:solidFill>
                  <a:srgbClr val="000000"/>
                </a:solidFill>
              </a:rPr>
            </a:br>
            <a:r>
              <a:rPr lang="en-US" sz="3600" dirty="0" smtClean="0">
                <a:solidFill>
                  <a:srgbClr val="000000"/>
                </a:solidFill>
              </a:rPr>
              <a:t>Trends </a:t>
            </a:r>
            <a:r>
              <a:rPr lang="en-US" sz="3600" dirty="0">
                <a:solidFill>
                  <a:srgbClr val="000000"/>
                </a:solidFill>
              </a:rPr>
              <a:t>in Maternal Health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8" y="1904525"/>
            <a:ext cx="7926705" cy="423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239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63" y="381545"/>
            <a:ext cx="8992737" cy="411162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cs typeface="Arial" pitchFamily="34" charset="0"/>
              </a:rPr>
              <a:t>II. </a:t>
            </a:r>
            <a:r>
              <a:rPr lang="en-US" sz="4900" dirty="0" smtClean="0">
                <a:cs typeface="Arial" pitchFamily="34" charset="0"/>
              </a:rPr>
              <a:t>Achievements </a:t>
            </a:r>
            <a:r>
              <a:rPr lang="en-US" sz="4900" dirty="0">
                <a:cs typeface="Arial" pitchFamily="34" charset="0"/>
              </a:rPr>
              <a:t>(</a:t>
            </a:r>
            <a:r>
              <a:rPr lang="en-US" sz="4900" dirty="0" smtClean="0">
                <a:cs typeface="Arial" pitchFamily="34" charset="0"/>
              </a:rPr>
              <a:t>cont.)</a:t>
            </a:r>
            <a:r>
              <a:rPr lang="en-US" sz="4900" dirty="0">
                <a:cs typeface="Arial" pitchFamily="34" charset="0"/>
              </a:rPr>
              <a:t/>
            </a:r>
            <a:br>
              <a:rPr lang="en-US" sz="4900" dirty="0">
                <a:cs typeface="Arial" pitchFamily="34" charset="0"/>
              </a:rPr>
            </a:br>
            <a:r>
              <a:rPr lang="en-US" sz="3600" dirty="0" smtClean="0">
                <a:cs typeface="Arial" pitchFamily="34" charset="0"/>
              </a:rPr>
              <a:t>Role of Education in Health </a:t>
            </a:r>
            <a:r>
              <a:rPr lang="en-US" sz="3600" dirty="0">
                <a:cs typeface="Arial" pitchFamily="34" charset="0"/>
              </a:rPr>
              <a:t>I</a:t>
            </a:r>
            <a:r>
              <a:rPr lang="en-US" sz="3600" dirty="0" smtClean="0">
                <a:cs typeface="Arial" pitchFamily="34" charset="0"/>
              </a:rPr>
              <a:t>mprovement </a:t>
            </a:r>
            <a:endParaRPr lang="en-US" sz="3600" dirty="0">
              <a:cs typeface="Arial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3" y="1371600"/>
            <a:ext cx="880745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7338" y="5715000"/>
            <a:ext cx="8992737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387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304800"/>
            <a:ext cx="10058400" cy="99060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II. </a:t>
            </a:r>
            <a:r>
              <a:rPr lang="en-US" sz="4900" dirty="0" smtClean="0"/>
              <a:t>Achievements </a:t>
            </a:r>
            <a:r>
              <a:rPr lang="en-US" sz="4900" dirty="0"/>
              <a:t>(</a:t>
            </a:r>
            <a:r>
              <a:rPr lang="en-US" sz="4900" dirty="0" smtClean="0"/>
              <a:t>cont.)</a:t>
            </a:r>
            <a:r>
              <a:rPr lang="en-US" sz="4900" dirty="0"/>
              <a:t/>
            </a:r>
            <a:br>
              <a:rPr lang="en-US" sz="4900" dirty="0"/>
            </a:br>
            <a:r>
              <a:rPr lang="en-US" sz="3600" dirty="0" smtClean="0">
                <a:latin typeface="+mj-lt"/>
              </a:rPr>
              <a:t>Use of Modern Contraception </a:t>
            </a:r>
            <a:br>
              <a:rPr lang="en-US" sz="3600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by Education</a:t>
            </a:r>
          </a:p>
        </p:txBody>
      </p:sp>
      <p:graphicFrame>
        <p:nvGraphicFramePr>
          <p:cNvPr id="31747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035638797"/>
              </p:ext>
            </p:extLst>
          </p:nvPr>
        </p:nvGraphicFramePr>
        <p:xfrm>
          <a:off x="304800" y="1828800"/>
          <a:ext cx="8658225" cy="478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" r:id="rId4" imgW="8657070" imgH="4785775" progId="Excel.Chart.8">
                  <p:embed/>
                </p:oleObj>
              </mc:Choice>
              <mc:Fallback>
                <p:oleObj r:id="rId4" imgW="8657070" imgH="4785775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28800"/>
                        <a:ext cx="8658225" cy="478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152400" y="1981200"/>
            <a:ext cx="61722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ct val="80000"/>
              </a:lnSpc>
            </a:pPr>
            <a:r>
              <a:rPr lang="en-US" i="1" dirty="0"/>
              <a:t>Percent of married women using any modern method</a:t>
            </a:r>
          </a:p>
        </p:txBody>
      </p:sp>
    </p:spTree>
    <p:extLst>
      <p:ext uri="{BB962C8B-B14F-4D97-AF65-F5344CB8AC3E}">
        <p14:creationId xmlns:p14="http://schemas.microsoft.com/office/powerpoint/2010/main" val="249270825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49354" y="152400"/>
            <a:ext cx="8149590" cy="747237"/>
          </a:xfrm>
        </p:spPr>
        <p:txBody>
          <a:bodyPr lIns="0" tIns="0" rIns="0" bIns="0" anchor="t">
            <a:normAutofit fontScale="90000"/>
          </a:bodyPr>
          <a:lstStyle/>
          <a:p>
            <a:pPr>
              <a:lnSpc>
                <a:spcPct val="95000"/>
              </a:lnSpc>
            </a:pPr>
            <a:r>
              <a:rPr lang="en-US" sz="4900" dirty="0">
                <a:solidFill>
                  <a:srgbClr val="000000"/>
                </a:solidFill>
              </a:rPr>
              <a:t>II. </a:t>
            </a:r>
            <a:r>
              <a:rPr lang="en-US" sz="4900" dirty="0" smtClean="0">
                <a:solidFill>
                  <a:srgbClr val="000000"/>
                </a:solidFill>
              </a:rPr>
              <a:t>Achievements </a:t>
            </a:r>
            <a:r>
              <a:rPr lang="en-US" sz="4900" dirty="0">
                <a:solidFill>
                  <a:srgbClr val="000000"/>
                </a:solidFill>
              </a:rPr>
              <a:t>(</a:t>
            </a:r>
            <a:r>
              <a:rPr lang="en-US" sz="4900" dirty="0" smtClean="0">
                <a:solidFill>
                  <a:srgbClr val="000000"/>
                </a:solidFill>
              </a:rPr>
              <a:t>cont.)</a:t>
            </a:r>
            <a:r>
              <a:rPr lang="en-US" sz="4900" dirty="0">
                <a:solidFill>
                  <a:srgbClr val="000000"/>
                </a:solidFill>
              </a:rPr>
              <a:t/>
            </a:r>
            <a:br>
              <a:rPr lang="en-US" sz="4900" dirty="0">
                <a:solidFill>
                  <a:srgbClr val="000000"/>
                </a:solidFill>
              </a:rPr>
            </a:br>
            <a:r>
              <a:rPr lang="en-US" sz="3600" dirty="0" smtClean="0">
                <a:solidFill>
                  <a:srgbClr val="000000"/>
                </a:solidFill>
              </a:rPr>
              <a:t>Current </a:t>
            </a:r>
            <a:r>
              <a:rPr lang="en-US" sz="3600" dirty="0">
                <a:solidFill>
                  <a:srgbClr val="000000"/>
                </a:solidFill>
              </a:rPr>
              <a:t>Use of Modern Methods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74" y="1675925"/>
            <a:ext cx="7382351" cy="483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92882" y="1300589"/>
            <a:ext cx="3348990" cy="78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800" i="1" dirty="0">
                <a:solidFill>
                  <a:srgbClr val="002A6C"/>
                </a:solidFill>
                <a:latin typeface="Arial" pitchFamily="34" charset="0"/>
              </a:rPr>
              <a:t>Percentage of currently married women using any modern method</a:t>
            </a:r>
          </a:p>
        </p:txBody>
      </p:sp>
    </p:spTree>
    <p:extLst>
      <p:ext uri="{BB962C8B-B14F-4D97-AF65-F5344CB8AC3E}">
        <p14:creationId xmlns:p14="http://schemas.microsoft.com/office/powerpoint/2010/main" val="2544509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>
                <a:solidFill>
                  <a:prstClr val="black"/>
                </a:solidFill>
              </a:rPr>
              <a:t>II. </a:t>
            </a:r>
            <a:r>
              <a:rPr lang="en-US" sz="4900" dirty="0" smtClean="0">
                <a:solidFill>
                  <a:prstClr val="black"/>
                </a:solidFill>
              </a:rPr>
              <a:t>Achievements </a:t>
            </a:r>
            <a:r>
              <a:rPr lang="en-US" sz="4900" dirty="0">
                <a:solidFill>
                  <a:prstClr val="black"/>
                </a:solidFill>
              </a:rPr>
              <a:t>(</a:t>
            </a:r>
            <a:r>
              <a:rPr lang="en-US" sz="4900" dirty="0" smtClean="0">
                <a:solidFill>
                  <a:prstClr val="black"/>
                </a:solidFill>
              </a:rPr>
              <a:t>cont.)</a:t>
            </a:r>
            <a:r>
              <a:rPr lang="en-US" sz="4900" dirty="0">
                <a:solidFill>
                  <a:prstClr val="black"/>
                </a:solidFill>
              </a:rPr>
              <a:t/>
            </a:r>
            <a:br>
              <a:rPr lang="en-US" sz="4900" dirty="0">
                <a:solidFill>
                  <a:prstClr val="black"/>
                </a:solidFill>
              </a:rPr>
            </a:br>
            <a:r>
              <a:rPr lang="en-US" sz="4000" dirty="0" smtClean="0">
                <a:solidFill>
                  <a:prstClr val="black"/>
                </a:solidFill>
              </a:rPr>
              <a:t>Fight </a:t>
            </a:r>
            <a:r>
              <a:rPr lang="en-US" sz="4000" dirty="0">
                <a:solidFill>
                  <a:prstClr val="black"/>
                </a:solidFill>
              </a:rPr>
              <a:t>against Malaria 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GB" sz="2500" b="1" kern="0" dirty="0">
                <a:solidFill>
                  <a:sysClr val="windowText" lastClr="000000"/>
                </a:solidFill>
              </a:rPr>
              <a:t>D</a:t>
            </a:r>
            <a:r>
              <a:rPr kumimoji="0" lang="en-GB" sz="25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ecline</a:t>
            </a:r>
            <a:r>
              <a:rPr kumimoji="0" lang="en-GB" sz="2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in incidence, </a:t>
            </a:r>
            <a:r>
              <a:rPr lang="en-GB" sz="2500" kern="0" dirty="0" smtClean="0">
                <a:solidFill>
                  <a:srgbClr val="FF0000"/>
                </a:solidFill>
              </a:rPr>
              <a:t>70</a:t>
            </a:r>
            <a:r>
              <a:rPr lang="en-GB" sz="2500" kern="0" dirty="0">
                <a:solidFill>
                  <a:srgbClr val="FF0000"/>
                </a:solidFill>
              </a:rPr>
              <a:t>%</a:t>
            </a:r>
            <a:r>
              <a:rPr lang="en-GB" sz="2500" kern="0" dirty="0">
                <a:solidFill>
                  <a:sysClr val="windowText" lastClr="000000"/>
                </a:solidFill>
              </a:rPr>
              <a:t> between </a:t>
            </a:r>
            <a:r>
              <a:rPr kumimoji="0" lang="en-GB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2005 &amp; 2010;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kumimoji="0" lang="en-GB" sz="25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Decline in morbidity</a:t>
            </a:r>
            <a:r>
              <a:rPr kumimoji="0" lang="en-GB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lang="en-GB" sz="2500" kern="0" dirty="0">
                <a:solidFill>
                  <a:srgbClr val="FF0000"/>
                </a:solidFill>
              </a:rPr>
              <a:t>60%</a:t>
            </a:r>
            <a:r>
              <a:rPr lang="en-GB" sz="2500" kern="0" dirty="0">
                <a:solidFill>
                  <a:sysClr val="windowText" lastClr="000000"/>
                </a:solidFill>
              </a:rPr>
              <a:t> </a:t>
            </a:r>
            <a:r>
              <a:rPr lang="en-GB" sz="2500" kern="0" dirty="0" smtClean="0">
                <a:solidFill>
                  <a:sysClr val="windowText" lastClr="000000"/>
                </a:solidFill>
              </a:rPr>
              <a:t> decline in o</a:t>
            </a:r>
            <a:r>
              <a:rPr kumimoji="0" lang="en-GB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ut</a:t>
            </a:r>
            <a:r>
              <a:rPr lang="en-GB" sz="2500" kern="0" dirty="0" smtClean="0">
                <a:solidFill>
                  <a:sysClr val="windowText" lastClr="000000"/>
                </a:solidFill>
              </a:rPr>
              <a:t>-</a:t>
            </a:r>
            <a:r>
              <a:rPr kumimoji="0" lang="en-GB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patient cases between 2005 &amp; 2010;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lvl="1" indent="0">
              <a:spcBef>
                <a:spcPts val="0"/>
              </a:spcBef>
              <a:buNone/>
              <a:defRPr/>
            </a:pPr>
            <a:r>
              <a:rPr lang="en-GB" sz="2500" b="1" kern="0" dirty="0" smtClean="0">
                <a:solidFill>
                  <a:sysClr val="windowText" lastClr="000000"/>
                </a:solidFill>
              </a:rPr>
              <a:t>Decline </a:t>
            </a:r>
            <a:r>
              <a:rPr lang="en-GB" sz="2500" b="1" kern="0" dirty="0">
                <a:solidFill>
                  <a:sysClr val="windowText" lastClr="000000"/>
                </a:solidFill>
              </a:rPr>
              <a:t>in </a:t>
            </a:r>
            <a:r>
              <a:rPr lang="en-GB" sz="2500" b="1" kern="0" dirty="0" smtClean="0">
                <a:solidFill>
                  <a:sysClr val="windowText" lastClr="000000"/>
                </a:solidFill>
              </a:rPr>
              <a:t>mortality</a:t>
            </a:r>
            <a:r>
              <a:rPr lang="en-GB" sz="2500" kern="0" dirty="0" smtClean="0">
                <a:solidFill>
                  <a:sysClr val="windowText" lastClr="000000"/>
                </a:solidFill>
              </a:rPr>
              <a:t>, </a:t>
            </a:r>
            <a:r>
              <a:rPr kumimoji="0" lang="en-GB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54%</a:t>
            </a:r>
            <a:r>
              <a:rPr kumimoji="0" lang="en-GB" sz="2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decline in patient deaths between 2005 &amp; 2010</a:t>
            </a:r>
            <a:r>
              <a:rPr lang="en-GB" sz="2500" kern="0" noProof="0" dirty="0">
                <a:solidFill>
                  <a:sysClr val="windowText" lastClr="000000"/>
                </a:solidFill>
              </a:rPr>
              <a:t>;</a:t>
            </a:r>
            <a:endParaRPr kumimoji="0" lang="en-GB" sz="25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2500" b="1" kern="0" dirty="0">
                <a:solidFill>
                  <a:sysClr val="windowText" lastClr="000000"/>
                </a:solidFill>
              </a:rPr>
              <a:t>Increase in percent of pregnant women </a:t>
            </a:r>
            <a:r>
              <a:rPr lang="en-US" sz="2500" b="1" kern="0" dirty="0" smtClean="0">
                <a:solidFill>
                  <a:sysClr val="windowText" lastClr="000000"/>
                </a:solidFill>
              </a:rPr>
              <a:t>sleeping under LLINs</a:t>
            </a:r>
            <a:r>
              <a:rPr lang="en-US" sz="2500" kern="0" dirty="0">
                <a:solidFill>
                  <a:sysClr val="windowText" lastClr="000000"/>
                </a:solidFill>
              </a:rPr>
              <a:t>, from </a:t>
            </a:r>
            <a:r>
              <a:rPr lang="en-US" sz="2500" kern="0" dirty="0">
                <a:solidFill>
                  <a:srgbClr val="FF0000"/>
                </a:solidFill>
              </a:rPr>
              <a:t>60 to 73%</a:t>
            </a:r>
            <a:r>
              <a:rPr lang="en-US" sz="2500" kern="0" dirty="0">
                <a:solidFill>
                  <a:sysClr val="windowText" lastClr="000000"/>
                </a:solidFill>
              </a:rPr>
              <a:t> </a:t>
            </a:r>
            <a:r>
              <a:rPr lang="en-US" sz="2500" kern="0" dirty="0" smtClean="0">
                <a:solidFill>
                  <a:sysClr val="windowText" lastClr="000000"/>
                </a:solidFill>
              </a:rPr>
              <a:t>(</a:t>
            </a:r>
            <a:r>
              <a:rPr lang="en-US" sz="2500" kern="0" dirty="0">
                <a:solidFill>
                  <a:sysClr val="windowText" lastClr="000000"/>
                </a:solidFill>
              </a:rPr>
              <a:t>2007/8 – 2010)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7435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626</Words>
  <Application>Microsoft Macintosh PowerPoint</Application>
  <PresentationFormat>On-screen Show (4:3)</PresentationFormat>
  <Paragraphs>124</Paragraphs>
  <Slides>20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Excel.Chart.8</vt:lpstr>
      <vt:lpstr>PowerPoint Presentation</vt:lpstr>
      <vt:lpstr>I. Introduction: Map of Health Facilities</vt:lpstr>
      <vt:lpstr>I. Introduction (cont.)  Administrative and Health Structures</vt:lpstr>
      <vt:lpstr>II. Achievements  Maternal Mortality Trend</vt:lpstr>
      <vt:lpstr>II. Achievements (cont.) Trends in Maternal Health</vt:lpstr>
      <vt:lpstr>II. Achievements (cont.) Role of Education in Health Improvement </vt:lpstr>
      <vt:lpstr>II. Achievements (cont.) Use of Modern Contraception  by Education</vt:lpstr>
      <vt:lpstr>II. Achievements (cont.) Current Use of Modern Methods</vt:lpstr>
      <vt:lpstr>II. Achievements (cont.) Fight against Malaria </vt:lpstr>
      <vt:lpstr>II. Achievements (cont.) Trends in malaria prevalence in women by residence</vt:lpstr>
      <vt:lpstr>III. Contributing Factors to Success</vt:lpstr>
      <vt:lpstr>III. Contributing Factors to Success (cont.) </vt:lpstr>
      <vt:lpstr>Political commitment to support health services </vt:lpstr>
      <vt:lpstr>High level support to MCH </vt:lpstr>
      <vt:lpstr>PowerPoint Presentation</vt:lpstr>
      <vt:lpstr>III. Contributing Factors to Success (cont.) </vt:lpstr>
      <vt:lpstr>III. Contributing Factors to Success (cont.)</vt:lpstr>
      <vt:lpstr>III. Contributing Factors to Success (cont.)</vt:lpstr>
      <vt:lpstr>IV. Sustaining Successes </vt:lpstr>
      <vt:lpstr>Murakoze!     Thank you!</vt:lpstr>
    </vt:vector>
  </TitlesOfParts>
  <Company>USAID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From Success:  Leaders from Countries Discuss Moving the Maternal Health Agenda Forward. </dc:title>
  <dc:creator>Condo, Patrick(Kigali/SO6)</dc:creator>
  <cp:lastModifiedBy>Martin Ostrowski</cp:lastModifiedBy>
  <cp:revision>67</cp:revision>
  <cp:lastPrinted>2012-04-23T17:08:40Z</cp:lastPrinted>
  <dcterms:created xsi:type="dcterms:W3CDTF">2012-04-17T09:47:08Z</dcterms:created>
  <dcterms:modified xsi:type="dcterms:W3CDTF">2012-04-23T17:22:00Z</dcterms:modified>
</cp:coreProperties>
</file>