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313" r:id="rId3"/>
    <p:sldId id="318" r:id="rId4"/>
    <p:sldId id="308" r:id="rId5"/>
    <p:sldId id="327" r:id="rId6"/>
    <p:sldId id="317" r:id="rId7"/>
    <p:sldId id="329" r:id="rId8"/>
    <p:sldId id="326" r:id="rId9"/>
    <p:sldId id="328" r:id="rId10"/>
    <p:sldId id="294" r:id="rId11"/>
    <p:sldId id="316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hinojosa" initials="" lastIdx="15" clrIdx="0"/>
  <p:cmAuthor id="1" name="cmann" initials="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0C70"/>
    <a:srgbClr val="009900"/>
    <a:srgbClr val="008000"/>
    <a:srgbClr val="540D6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3" autoAdjust="0"/>
    <p:restoredTop sz="95540" autoAdjust="0"/>
  </p:normalViewPr>
  <p:slideViewPr>
    <p:cSldViewPr>
      <p:cViewPr>
        <p:scale>
          <a:sx n="80" d="100"/>
          <a:sy n="80" d="100"/>
        </p:scale>
        <p:origin x="-107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notesViewPr>
    <p:cSldViewPr>
      <p:cViewPr varScale="1">
        <p:scale>
          <a:sx n="78" d="100"/>
          <a:sy n="78" d="100"/>
        </p:scale>
        <p:origin x="-289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8191B80-D832-446C-BD0D-08684DE97F6A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75FA853-51E7-47C6-9498-8C194CDAF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03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AB73F7A-33A1-4470-AE01-8E9C709BE456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D94A1F5-5F10-4376-9E43-0F7119F16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33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49A931-8222-4CF2-938B-187679148EBD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Clive fill in more on content 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EB3DFF-4F40-4815-A608-29646567C62F}" type="slidenum">
              <a:rPr lang="en-US">
                <a:cs typeface="Arial" charset="0"/>
              </a:rPr>
              <a:pPr/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E4F285-A9F5-40E7-80DD-3882BC663CD3}" type="slidenum">
              <a:rPr lang="en-US">
                <a:cs typeface="Arial" charset="0"/>
              </a:rPr>
              <a:pPr/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0426C7-14E4-4326-A185-9C2A7D5AF0D7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5AA035-1FDD-4F96-910D-F01B2EF7332D}" type="slidenum">
              <a:rPr lang="en-US">
                <a:cs typeface="Arial" charset="0"/>
              </a:rPr>
              <a:pPr/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DE9501-D59E-4DD0-BAAA-96DF72E5A237}" type="slidenum">
              <a:rPr lang="en-US">
                <a:cs typeface="Arial" charset="0"/>
              </a:rPr>
              <a:pPr/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664EAF-88F2-4D1D-9C00-4854119FFC79}" type="slidenum">
              <a:rPr lang="en-US">
                <a:cs typeface="Arial" charset="0"/>
              </a:rPr>
              <a:pPr/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858479-652F-4530-9E41-E3DFFB39953A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BAE622-E5DF-4F7B-AE11-8A0E67B3E223}" type="slidenum">
              <a:rPr lang="en-US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346969-D1E1-46F9-9B18-5FFF19B03932}" type="slidenum">
              <a:rPr lang="en-US">
                <a:cs typeface="Arial" charset="0"/>
              </a:rPr>
              <a:pPr/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1B5007-9A73-4179-9F2E-0C454996216E}" type="slidenum">
              <a:rPr lang="en-US">
                <a:cs typeface="Arial" charset="0"/>
              </a:rPr>
              <a:pPr/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62CF-13F8-4652-A50A-3825BFAF5DF8}" type="datetime1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5770-DDDA-48C5-B44B-126217054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99F0-D441-4CB7-80BB-6492F5D21645}" type="datetime1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36C3-6163-4500-8E58-EB6DEE5DC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49D5-4BA6-42A1-A070-444823D0C065}" type="datetime1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1240-FF3F-41D5-98EA-D970A6CF3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A331-41A3-464B-8A80-7085D58222B3}" type="datetime1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77D9D-EA00-4BF4-8647-A30E95265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1489-E264-41E5-86C8-6A955DE0B596}" type="datetime1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F80D-83AD-442B-AC86-30C8D104C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9931-44B5-4941-9B66-DCD681DD913E}" type="datetime1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241E-E315-48B2-9A43-7538F45FB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D258-07B8-4221-83DE-5CFFFB11392D}" type="datetime1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3587-9AFA-456D-8A8D-FEC180583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FCAB-D17C-43BD-AF81-7514F7771706}" type="datetime1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B880-EDEB-42E8-8803-E72943AB8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77C4-BCE6-4F88-A063-DB728AB96207}" type="datetime1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4FAE-F071-4993-9FB1-11949F7CB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51B0-FD40-4C0C-B4B5-FA17868F6A15}" type="datetime1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FFC2-0A23-45CF-8D03-BCA12EEDF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74CC-7910-40EF-B6A2-B06A30349D75}" type="datetime1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112A-3248-4D29-AC70-61ABDFF96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21C9641-5A29-486C-9257-2A379DEA958B}" type="datetime1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AD65E8A-495C-4ACB-9FBF-34B9C3072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3.png"/><Relationship Id="rId4" Type="http://schemas.openxmlformats.org/officeDocument/2006/relationships/hyperlink" Target="http://phe-ethiopia.org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5" descr="eart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990600"/>
            <a:ext cx="21082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1000" y="2071688"/>
            <a:ext cx="7297738" cy="1447800"/>
          </a:xfrm>
        </p:spPr>
        <p:txBody>
          <a:bodyPr/>
          <a:lstStyle/>
          <a:p>
            <a:pPr algn="l" eaLnBrk="1" hangingPunct="1"/>
            <a:r>
              <a:rPr lang="en-US" sz="42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FERTILITY, POPULATION, </a:t>
            </a:r>
            <a:br>
              <a:rPr lang="en-US" sz="4200" b="1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en-US" sz="42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&amp; EMPOWERING WOMEN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003425" y="3810000"/>
            <a:ext cx="3962400" cy="990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fr-FR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Suzanne Ehlers</a:t>
            </a:r>
          </a:p>
          <a:p>
            <a:pPr algn="l" eaLnBrk="1" hangingPunct="1">
              <a:spcBef>
                <a:spcPct val="0"/>
              </a:spcBef>
            </a:pPr>
            <a:r>
              <a:rPr lang="fr-FR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President and CEO</a:t>
            </a:r>
            <a:br>
              <a:rPr lang="fr-FR" sz="16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fr-FR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Population Action International</a:t>
            </a:r>
            <a:endParaRPr lang="en-US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5364" name="Picture 11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61163"/>
            <a:ext cx="91440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PPTheader10inPHOTOv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6248400"/>
            <a:ext cx="1371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"/>
          <p:cNvSpPr>
            <a:spLocks noChangeArrowheads="1"/>
          </p:cNvSpPr>
          <p:nvPr/>
        </p:nvSpPr>
        <p:spPr bwMode="auto">
          <a:xfrm>
            <a:off x="1962150" y="5192713"/>
            <a:ext cx="66421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/>
              <a:t>The World at 7 Billion: Building a Sustainable Future</a:t>
            </a:r>
          </a:p>
          <a:p>
            <a:pPr>
              <a:spcAft>
                <a:spcPts val="600"/>
              </a:spcAft>
            </a:pPr>
            <a:r>
              <a:rPr lang="en-US" sz="1300" b="1"/>
              <a:t>George Mason University and the Woodrow Wilson Center’s Brazil Institute/ ECSP </a:t>
            </a:r>
          </a:p>
          <a:p>
            <a:pPr>
              <a:spcAft>
                <a:spcPts val="600"/>
              </a:spcAft>
            </a:pPr>
            <a:r>
              <a:rPr lang="en-US" sz="1300" b="1"/>
              <a:t>December 5, 2012, Woodrow Wilson International Center for Scholars, Washington DC</a:t>
            </a:r>
          </a:p>
        </p:txBody>
      </p:sp>
      <p:sp>
        <p:nvSpPr>
          <p:cNvPr id="1536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7D0954-E151-470F-82CD-A3180EB1DF52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7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61163"/>
            <a:ext cx="91440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8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itle 1"/>
          <p:cNvSpPr txBox="1">
            <a:spLocks/>
          </p:cNvSpPr>
          <p:nvPr/>
        </p:nvSpPr>
        <p:spPr bwMode="auto">
          <a:xfrm>
            <a:off x="457200" y="304800"/>
            <a:ext cx="7770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rgbClr val="560C70"/>
                </a:solidFill>
              </a:rPr>
              <a:t>Near-Term Opportunities for Policy &amp; Advocacy</a:t>
            </a:r>
          </a:p>
        </p:txBody>
      </p:sp>
      <p:pic>
        <p:nvPicPr>
          <p:cNvPr id="33797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248400"/>
            <a:ext cx="1371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15"/>
          <p:cNvSpPr txBox="1">
            <a:spLocks noChangeArrowheads="1"/>
          </p:cNvSpPr>
          <p:nvPr/>
        </p:nvSpPr>
        <p:spPr bwMode="auto">
          <a:xfrm>
            <a:off x="5111750" y="6400800"/>
            <a:ext cx="3505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 b="1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406525"/>
            <a:ext cx="4314825" cy="4502150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Incorporate population, reproductive health and family planning into global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national frameworks, policies and programs for sustainable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development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2880" indent="-18288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</a:rPr>
              <a:t>Feed the </a:t>
            </a:r>
            <a:r>
              <a:rPr lang="en-US" sz="2000" dirty="0" smtClean="0">
                <a:latin typeface="Arial" pitchFamily="34" charset="0"/>
              </a:rPr>
              <a:t>Future</a:t>
            </a:r>
          </a:p>
          <a:p>
            <a:pPr marL="182880" indent="-18288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</a:rPr>
              <a:t>A Promise Renewed</a:t>
            </a:r>
            <a:endParaRPr lang="en-US" sz="2000" dirty="0">
              <a:latin typeface="Arial" pitchFamily="34" charset="0"/>
            </a:endParaRPr>
          </a:p>
          <a:p>
            <a:pPr marL="182880" indent="-18288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</a:rPr>
              <a:t>Millennium Development Goals</a:t>
            </a:r>
          </a:p>
          <a:p>
            <a:pPr marL="182880" indent="-18288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</a:rPr>
              <a:t>Sustainable Development Goals</a:t>
            </a:r>
          </a:p>
          <a:p>
            <a:pPr marL="182880" indent="-18288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Arial" pitchFamily="34" charset="0"/>
              </a:rPr>
              <a:t>International Conference on Population and </a:t>
            </a:r>
            <a:r>
              <a:rPr lang="en-US" sz="2000" dirty="0" smtClean="0">
                <a:latin typeface="Arial" pitchFamily="34" charset="0"/>
              </a:rPr>
              <a:t>Development</a:t>
            </a:r>
            <a:endParaRPr lang="en-US" sz="2000" dirty="0">
              <a:latin typeface="Arial" pitchFamily="34" charset="0"/>
            </a:endParaRP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endParaRPr lang="en-US" sz="2000" dirty="0">
              <a:solidFill>
                <a:srgbClr val="560C7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800" name="Picture 2" descr="http://www.populationmedia.org/wp-content/uploads/2010/10/img_millenium-goals-hdr.gif"/>
          <p:cNvPicPr>
            <a:picLocks noChangeAspect="1" noChangeArrowheads="1"/>
          </p:cNvPicPr>
          <p:nvPr/>
        </p:nvPicPr>
        <p:blipFill>
          <a:blip r:embed="rId6"/>
          <a:srcRect t="1917" b="5595"/>
          <a:stretch>
            <a:fillRect/>
          </a:stretch>
        </p:blipFill>
        <p:spPr bwMode="auto">
          <a:xfrm>
            <a:off x="5260975" y="4260850"/>
            <a:ext cx="3228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4" descr="http://ghana.usaid.gov/sites/default/files/feedthefuture-logo-green_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1524000"/>
            <a:ext cx="323691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24500" y="2590800"/>
            <a:ext cx="27035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CBF70B-2D2E-4BB7-BBCD-6845DE8AB542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1019175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8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248400"/>
            <a:ext cx="1371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61163"/>
            <a:ext cx="91440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ontent Placeholder 2"/>
          <p:cNvSpPr txBox="1">
            <a:spLocks/>
          </p:cNvSpPr>
          <p:nvPr/>
        </p:nvSpPr>
        <p:spPr bwMode="auto">
          <a:xfrm>
            <a:off x="457200" y="1447800"/>
            <a:ext cx="784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Aft>
                <a:spcPts val="1200"/>
              </a:spcAft>
              <a:buFont typeface="Wingdings" pitchFamily="2" charset="2"/>
              <a:buChar char="§"/>
            </a:pPr>
            <a:endParaRPr lang="en-US" sz="2200"/>
          </a:p>
        </p:txBody>
      </p:sp>
      <p:sp>
        <p:nvSpPr>
          <p:cNvPr id="35846" name="Rectangle 1"/>
          <p:cNvSpPr>
            <a:spLocks noChangeArrowheads="1"/>
          </p:cNvSpPr>
          <p:nvPr/>
        </p:nvSpPr>
        <p:spPr bwMode="auto">
          <a:xfrm>
            <a:off x="152400" y="1252538"/>
            <a:ext cx="5334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Aft>
                <a:spcPts val="800"/>
              </a:spcAft>
              <a:buClr>
                <a:srgbClr val="009242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9242"/>
                </a:solidFill>
              </a:rPr>
              <a:t>Policy research:</a:t>
            </a:r>
            <a:r>
              <a:rPr lang="en-US"/>
              <a:t> Policymakers understand how demographic variables and access to reproductive health/family planning increase climate resilience, improve SD efforts</a:t>
            </a:r>
          </a:p>
          <a:p>
            <a:pPr marL="273050" indent="-273050">
              <a:spcAft>
                <a:spcPts val="800"/>
              </a:spcAft>
              <a:buClr>
                <a:srgbClr val="009242"/>
              </a:buClr>
              <a:buFont typeface="Wingdings" pitchFamily="2" charset="2"/>
              <a:buChar char="§"/>
            </a:pPr>
            <a:endParaRPr lang="en-US"/>
          </a:p>
          <a:p>
            <a:pPr marL="273050" indent="-273050">
              <a:spcAft>
                <a:spcPts val="800"/>
              </a:spcAft>
              <a:buClr>
                <a:srgbClr val="009242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9242"/>
                </a:solidFill>
              </a:rPr>
              <a:t>Advocacy:</a:t>
            </a:r>
            <a:r>
              <a:rPr lang="en-US"/>
              <a:t> Global and national discussions, and policies and programs include the links between population, FP/RH, and sustainable development</a:t>
            </a:r>
          </a:p>
          <a:p>
            <a:pPr marL="273050" indent="-273050">
              <a:spcAft>
                <a:spcPts val="800"/>
              </a:spcAft>
              <a:buClr>
                <a:srgbClr val="009242"/>
              </a:buClr>
              <a:buFont typeface="Wingdings" pitchFamily="2" charset="2"/>
              <a:buChar char="§"/>
            </a:pPr>
            <a:endParaRPr lang="en-US" b="1">
              <a:solidFill>
                <a:srgbClr val="009242"/>
              </a:solidFill>
            </a:endParaRPr>
          </a:p>
          <a:p>
            <a:pPr marL="273050" indent="-273050">
              <a:spcAft>
                <a:spcPts val="800"/>
              </a:spcAft>
              <a:buClr>
                <a:srgbClr val="009242"/>
              </a:buClr>
              <a:buFont typeface="Wingdings" pitchFamily="2" charset="2"/>
              <a:buChar char="§"/>
            </a:pPr>
            <a:r>
              <a:rPr lang="en-US" b="1">
                <a:solidFill>
                  <a:srgbClr val="009242"/>
                </a:solidFill>
              </a:rPr>
              <a:t>Program interventions: </a:t>
            </a:r>
            <a:r>
              <a:rPr lang="en-US"/>
              <a:t>Vulnerable communities become more resilient through field-based programs that incorporate population dynamics into climate adaptation, water security efforts, biodiversity protection  </a:t>
            </a:r>
          </a:p>
        </p:txBody>
      </p:sp>
      <p:sp>
        <p:nvSpPr>
          <p:cNvPr id="35847" name="TextBox 5"/>
          <p:cNvSpPr txBox="1">
            <a:spLocks noChangeArrowheads="1"/>
          </p:cNvSpPr>
          <p:nvPr/>
        </p:nvSpPr>
        <p:spPr bwMode="auto">
          <a:xfrm>
            <a:off x="304800" y="33655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560C70"/>
                </a:solidFill>
              </a:rPr>
              <a:t>The Future We Are Building: Towards 2015</a:t>
            </a:r>
            <a:endParaRPr lang="en-US" sz="2400">
              <a:solidFill>
                <a:srgbClr val="560C70"/>
              </a:solidFill>
            </a:endParaRPr>
          </a:p>
        </p:txBody>
      </p:sp>
      <p:pic>
        <p:nvPicPr>
          <p:cNvPr id="35848" name="Picture 9"/>
          <p:cNvPicPr>
            <a:picLocks noChangeAspect="1"/>
          </p:cNvPicPr>
          <p:nvPr/>
        </p:nvPicPr>
        <p:blipFill>
          <a:blip r:embed="rId6"/>
          <a:srcRect l="1959" r="-1959"/>
          <a:stretch>
            <a:fillRect/>
          </a:stretch>
        </p:blipFill>
        <p:spPr bwMode="auto">
          <a:xfrm>
            <a:off x="5438775" y="1019175"/>
            <a:ext cx="2514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0"/>
          <p:cNvPicPr>
            <a:picLocks noChangeAspect="1"/>
          </p:cNvPicPr>
          <p:nvPr/>
        </p:nvPicPr>
        <p:blipFill>
          <a:blip r:embed="rId7"/>
          <a:srcRect l="5876" r="19319"/>
          <a:stretch>
            <a:fillRect/>
          </a:stretch>
        </p:blipFill>
        <p:spPr bwMode="auto">
          <a:xfrm>
            <a:off x="5791200" y="2514600"/>
            <a:ext cx="2465388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2" descr="G:\CORE-DEPT\Communications\Projects\DonorPresentationPPT\2012\PHOTOS\IMG_0137.jpg"/>
          <p:cNvPicPr>
            <a:picLocks noChangeAspect="1" noChangeArrowheads="1"/>
          </p:cNvPicPr>
          <p:nvPr/>
        </p:nvPicPr>
        <p:blipFill>
          <a:blip r:embed="rId8"/>
          <a:srcRect l="1959"/>
          <a:stretch>
            <a:fillRect/>
          </a:stretch>
        </p:blipFill>
        <p:spPr bwMode="auto">
          <a:xfrm>
            <a:off x="6248400" y="4368800"/>
            <a:ext cx="24653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0477CC-0A47-4359-8FE5-FA968109A186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7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61163"/>
            <a:ext cx="91440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304800"/>
            <a:ext cx="5410200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560C70"/>
                </a:solidFill>
                <a:latin typeface="Arial" pitchFamily="34" charset="0"/>
                <a:ea typeface="+mj-ea"/>
                <a:cs typeface="Arial" pitchFamily="34" charset="0"/>
              </a:rPr>
              <a:t>Presentation Outline</a:t>
            </a:r>
          </a:p>
        </p:txBody>
      </p:sp>
      <p:pic>
        <p:nvPicPr>
          <p:cNvPr id="17413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248400"/>
            <a:ext cx="1371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4724400" cy="4343400"/>
          </a:xfrm>
        </p:spPr>
        <p:txBody>
          <a:bodyPr/>
          <a:lstStyle/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evidence</a:t>
            </a:r>
          </a:p>
          <a:p>
            <a:pPr marL="274320" indent="-27432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Some solutions, both policy and program</a:t>
            </a:r>
          </a:p>
          <a:p>
            <a:pPr marL="274320" indent="-27432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Why these efforts fall short</a:t>
            </a:r>
          </a:p>
          <a:p>
            <a:pPr marL="400050" lvl="1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-- What we’re missing --</a:t>
            </a:r>
          </a:p>
          <a:p>
            <a:pPr marL="274320" lvl="1" indent="-27432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opportunities ahead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6"/>
          <a:srcRect l="5876" r="19319"/>
          <a:stretch>
            <a:fillRect/>
          </a:stretch>
        </p:blipFill>
        <p:spPr bwMode="auto">
          <a:xfrm>
            <a:off x="6248400" y="2651125"/>
            <a:ext cx="2465388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/>
          <p:cNvPicPr>
            <a:picLocks noChangeAspect="1"/>
          </p:cNvPicPr>
          <p:nvPr/>
        </p:nvPicPr>
        <p:blipFill>
          <a:blip r:embed="rId7"/>
          <a:srcRect l="1959" r="-1959"/>
          <a:stretch>
            <a:fillRect/>
          </a:stretch>
        </p:blipFill>
        <p:spPr bwMode="auto">
          <a:xfrm>
            <a:off x="6248400" y="10668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 descr="G:\CORE-DEPT\Communications\Projects\DonorPresentationPPT\2012\PHOTOS\IMG_0137.jpg"/>
          <p:cNvPicPr>
            <a:picLocks noChangeAspect="1" noChangeArrowheads="1"/>
          </p:cNvPicPr>
          <p:nvPr/>
        </p:nvPicPr>
        <p:blipFill>
          <a:blip r:embed="rId8"/>
          <a:srcRect l="1959"/>
          <a:stretch>
            <a:fillRect/>
          </a:stretch>
        </p:blipFill>
        <p:spPr bwMode="auto">
          <a:xfrm>
            <a:off x="6248400" y="4425950"/>
            <a:ext cx="24653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B5D1D3-0C15-49CE-8C70-54C145A0EADA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7" descr="thinline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61163"/>
            <a:ext cx="91440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thinline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001000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560C70"/>
                </a:solidFill>
                <a:latin typeface="Arial" pitchFamily="34" charset="0"/>
                <a:ea typeface="+mj-ea"/>
                <a:cs typeface="Arial" pitchFamily="34" charset="0"/>
              </a:rPr>
              <a:t>Population Projections – Opportunity Not Destiny</a:t>
            </a:r>
          </a:p>
        </p:txBody>
      </p:sp>
      <p:pic>
        <p:nvPicPr>
          <p:cNvPr id="19461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6248400"/>
            <a:ext cx="1371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4495800" y="14763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PROJECTED WORLD POPULATION GROWTH, 2010 – 2050</a:t>
            </a:r>
          </a:p>
        </p:txBody>
      </p:sp>
      <p:graphicFrame>
        <p:nvGraphicFramePr>
          <p:cNvPr id="19463" name="Chart 10"/>
          <p:cNvGraphicFramePr>
            <a:graphicFrameLocks/>
          </p:cNvGraphicFramePr>
          <p:nvPr/>
        </p:nvGraphicFramePr>
        <p:xfrm>
          <a:off x="4406900" y="1492250"/>
          <a:ext cx="4395788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r:id="rId7" imgW="4395597" imgH="4560203" progId="Excel.Chart.8">
                  <p:embed/>
                </p:oleObj>
              </mc:Choice>
              <mc:Fallback>
                <p:oleObj r:id="rId7" imgW="4395597" imgH="4560203" progId="Excel.Chart.8">
                  <p:embed/>
                  <p:pic>
                    <p:nvPicPr>
                      <p:cNvPr id="0" name="Char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1492250"/>
                        <a:ext cx="4395788" cy="455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4" name="Picture 4"/>
          <p:cNvPicPr>
            <a:picLocks noChangeAspect="1" noChangeArrowheads="1"/>
          </p:cNvPicPr>
          <p:nvPr/>
        </p:nvPicPr>
        <p:blipFill>
          <a:blip r:embed="rId9"/>
          <a:srcRect l="12572" t="8240" b="13530"/>
          <a:stretch>
            <a:fillRect/>
          </a:stretch>
        </p:blipFill>
        <p:spPr bwMode="auto">
          <a:xfrm>
            <a:off x="403225" y="1752600"/>
            <a:ext cx="3863975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001A2F-555C-463F-88A4-74A461376815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162800" cy="579438"/>
          </a:xfrm>
        </p:spPr>
        <p:txBody>
          <a:bodyPr/>
          <a:lstStyle/>
          <a:p>
            <a:pPr algn="l"/>
            <a:r>
              <a:rPr lang="en-US" sz="2400" b="1" smtClean="0">
                <a:solidFill>
                  <a:srgbClr val="560C70"/>
                </a:solidFill>
                <a:latin typeface="Arial" charset="0"/>
              </a:rPr>
              <a:t>Population and Climate Change Hotspots</a:t>
            </a:r>
          </a:p>
        </p:txBody>
      </p:sp>
      <p:pic>
        <p:nvPicPr>
          <p:cNvPr id="21506" name="Picture 8" descr="thinline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thinline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61163"/>
            <a:ext cx="91440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248400"/>
            <a:ext cx="1371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/>
          </p:cNvPicPr>
          <p:nvPr/>
        </p:nvPicPr>
        <p:blipFill>
          <a:blip r:embed="rId5"/>
          <a:srcRect r="690"/>
          <a:stretch>
            <a:fillRect/>
          </a:stretch>
        </p:blipFill>
        <p:spPr bwMode="auto">
          <a:xfrm>
            <a:off x="0" y="1057275"/>
            <a:ext cx="9144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2BC8E6-92D7-4A3C-B8B6-FA3E11D50FE1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7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61163"/>
            <a:ext cx="91440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8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6324600" cy="8382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560C70"/>
                </a:solidFill>
                <a:latin typeface="Arial" pitchFamily="34" charset="0"/>
                <a:cs typeface="Arial" pitchFamily="34" charset="0"/>
              </a:rPr>
              <a:t>Learning from Missed Opportunities: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560C70"/>
                </a:solidFill>
                <a:latin typeface="Arial" pitchFamily="34" charset="0"/>
                <a:cs typeface="Arial" pitchFamily="34" charset="0"/>
              </a:rPr>
              <a:t>The Case of NAPAs</a:t>
            </a:r>
            <a:endParaRPr lang="en-US" sz="2400" b="1" dirty="0">
              <a:solidFill>
                <a:srgbClr val="560C7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3557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248400"/>
            <a:ext cx="1371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295400"/>
            <a:ext cx="72390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C0D4CB-B854-47A8-B97A-F2A1E6A2C7B8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100" y="5102225"/>
            <a:ext cx="3732213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 txBox="1">
            <a:spLocks/>
          </p:cNvSpPr>
          <p:nvPr/>
        </p:nvSpPr>
        <p:spPr bwMode="auto">
          <a:xfrm>
            <a:off x="430213" y="3810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rgbClr val="560C70"/>
                </a:solidFill>
              </a:rPr>
              <a:t>Seeking Integrated Solutions: </a:t>
            </a:r>
            <a:br>
              <a:rPr lang="en-US" sz="2400" b="1">
                <a:solidFill>
                  <a:srgbClr val="560C70"/>
                </a:solidFill>
              </a:rPr>
            </a:br>
            <a:r>
              <a:rPr lang="en-US" sz="2400" b="1">
                <a:solidFill>
                  <a:srgbClr val="560C70"/>
                </a:solidFill>
              </a:rPr>
              <a:t>Case of PHE Programs</a:t>
            </a:r>
          </a:p>
        </p:txBody>
      </p:sp>
      <p:pic>
        <p:nvPicPr>
          <p:cNvPr id="25604" name="Picture 8" descr="thinline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6248400"/>
            <a:ext cx="1371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thinline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761163"/>
            <a:ext cx="91440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1800" b="1" i="1" smtClean="0">
                <a:latin typeface="Arial" charset="0"/>
                <a:cs typeface="Arial" charset="0"/>
              </a:rPr>
              <a:t>PHE Statutory Language</a:t>
            </a:r>
          </a:p>
          <a:p>
            <a:pPr marL="0" indent="0">
              <a:buFont typeface="Arial" charset="0"/>
              <a:buNone/>
            </a:pPr>
            <a:r>
              <a:rPr lang="en-US" sz="2600" b="1" smtClean="0">
                <a:latin typeface="Arial" charset="0"/>
                <a:cs typeface="Arial" charset="0"/>
              </a:rPr>
              <a:t>Family planning funds </a:t>
            </a:r>
          </a:p>
          <a:p>
            <a:pPr marL="0" indent="0">
              <a:buFont typeface="Arial" charset="0"/>
              <a:buNone/>
            </a:pPr>
            <a:r>
              <a:rPr lang="en-US" sz="2600" b="1" smtClean="0">
                <a:latin typeface="Arial" charset="0"/>
                <a:cs typeface="Arial" charset="0"/>
              </a:rPr>
              <a:t>“should be made available…including in areas where population growth threatens biodiversity or endangered species.”</a:t>
            </a:r>
          </a:p>
        </p:txBody>
      </p:sp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1905000"/>
            <a:ext cx="323691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C91713-D30D-456E-916C-2DACF5550AA5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1"/>
          <p:cNvSpPr txBox="1">
            <a:spLocks/>
          </p:cNvSpPr>
          <p:nvPr/>
        </p:nvSpPr>
        <p:spPr bwMode="auto">
          <a:xfrm>
            <a:off x="430213" y="3810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rgbClr val="560C70"/>
                </a:solidFill>
              </a:rPr>
              <a:t>Recent Achievements: </a:t>
            </a:r>
          </a:p>
          <a:p>
            <a:r>
              <a:rPr lang="en-US" sz="2400" b="1">
                <a:solidFill>
                  <a:srgbClr val="560C70"/>
                </a:solidFill>
              </a:rPr>
              <a:t>Policy Research, Program, Advocacy</a:t>
            </a:r>
          </a:p>
        </p:txBody>
      </p:sp>
      <p:pic>
        <p:nvPicPr>
          <p:cNvPr id="27651" name="Picture 8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248400"/>
            <a:ext cx="1371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61163"/>
            <a:ext cx="91440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Content Placeholder 11"/>
          <p:cNvSpPr>
            <a:spLocks noGrp="1"/>
          </p:cNvSpPr>
          <p:nvPr>
            <p:ph sz="half" idx="1"/>
          </p:nvPr>
        </p:nvSpPr>
        <p:spPr>
          <a:xfrm>
            <a:off x="441325" y="1722438"/>
            <a:ext cx="8382000" cy="4525962"/>
          </a:xfrm>
        </p:spPr>
        <p:txBody>
          <a:bodyPr/>
          <a:lstStyle/>
          <a:p>
            <a:pPr marL="273050" indent="-273050">
              <a:spcBef>
                <a:spcPct val="0"/>
              </a:spcBef>
              <a:spcAft>
                <a:spcPts val="1200"/>
              </a:spcAft>
              <a:buClr>
                <a:srgbClr val="009242"/>
              </a:buClr>
              <a:buFont typeface="Wingdings" pitchFamily="2" charset="2"/>
              <a:buChar char="§"/>
            </a:pPr>
            <a:r>
              <a:rPr lang="en-US" sz="2000" smtClean="0">
                <a:latin typeface="Arial" charset="0"/>
                <a:cs typeface="Arial" charset="0"/>
              </a:rPr>
              <a:t>In the United States, USAID’s climate policy includes population</a:t>
            </a:r>
          </a:p>
          <a:p>
            <a:pPr marL="273050" indent="-273050">
              <a:spcBef>
                <a:spcPct val="0"/>
              </a:spcBef>
              <a:spcAft>
                <a:spcPts val="1200"/>
              </a:spcAft>
              <a:buClr>
                <a:srgbClr val="009242"/>
              </a:buClr>
              <a:buFont typeface="Wingdings" pitchFamily="2" charset="2"/>
              <a:buChar char="§"/>
            </a:pPr>
            <a:r>
              <a:rPr lang="en-US" sz="2000" smtClean="0">
                <a:latin typeface="Arial" charset="0"/>
                <a:cs typeface="Arial" charset="0"/>
              </a:rPr>
              <a:t>In Europe, Population and Climate Change Alliance informing E.U. policy; Danish Family Planning  Association part of Danish delegation to Rio+20</a:t>
            </a:r>
          </a:p>
          <a:p>
            <a:pPr marL="273050" indent="-273050">
              <a:spcBef>
                <a:spcPct val="0"/>
              </a:spcBef>
              <a:spcAft>
                <a:spcPts val="1200"/>
              </a:spcAft>
              <a:buClr>
                <a:srgbClr val="009242"/>
              </a:buClr>
              <a:buFont typeface="Wingdings" pitchFamily="2" charset="2"/>
              <a:buChar char="§"/>
            </a:pPr>
            <a:r>
              <a:rPr lang="en-US" sz="2000" smtClean="0">
                <a:latin typeface="Arial" charset="0"/>
                <a:cs typeface="Arial" charset="0"/>
              </a:rPr>
              <a:t>Asia-Pacific Forum for Parliamentarians on Population and Development is including climate as part of its 5-year plan</a:t>
            </a:r>
          </a:p>
          <a:p>
            <a:pPr marL="273050" indent="-273050">
              <a:spcBef>
                <a:spcPct val="0"/>
              </a:spcBef>
              <a:spcAft>
                <a:spcPts val="1200"/>
              </a:spcAft>
              <a:buClr>
                <a:srgbClr val="009242"/>
              </a:buClr>
              <a:buFont typeface="Wingdings" pitchFamily="2" charset="2"/>
              <a:buChar char="§"/>
            </a:pPr>
            <a:r>
              <a:rPr lang="en-US" sz="2000" smtClean="0">
                <a:latin typeface="Arial" charset="0"/>
                <a:cs typeface="Arial" charset="0"/>
              </a:rPr>
              <a:t>PAI leading population track at International Community Based Adaptation conference</a:t>
            </a:r>
          </a:p>
          <a:p>
            <a:pPr marL="273050" indent="-273050">
              <a:spcBef>
                <a:spcPct val="0"/>
              </a:spcBef>
              <a:spcAft>
                <a:spcPts val="1200"/>
              </a:spcAft>
              <a:buClr>
                <a:srgbClr val="009242"/>
              </a:buClr>
              <a:buFont typeface="Wingdings" pitchFamily="2" charset="2"/>
              <a:buChar char="§"/>
            </a:pPr>
            <a:r>
              <a:rPr lang="en-US" sz="2000" smtClean="0">
                <a:latin typeface="Arial" charset="0"/>
                <a:cs typeface="Arial" charset="0"/>
              </a:rPr>
              <a:t>Engagement with WWF/ CARE, Chemonics, IUCN and many others on sustainability and gender policies and programs</a:t>
            </a:r>
          </a:p>
          <a:p>
            <a:pPr marL="273050" indent="-273050">
              <a:spcBef>
                <a:spcPct val="0"/>
              </a:spcBef>
              <a:spcAft>
                <a:spcPts val="1200"/>
              </a:spcAft>
              <a:buClr>
                <a:srgbClr val="009242"/>
              </a:buClr>
              <a:buFont typeface="Wingdings" pitchFamily="2" charset="2"/>
              <a:buChar char="§"/>
            </a:pPr>
            <a:endParaRPr lang="en-US" sz="1100" smtClean="0"/>
          </a:p>
          <a:p>
            <a:pPr marL="273050" indent="-273050">
              <a:spcBef>
                <a:spcPct val="0"/>
              </a:spcBef>
              <a:spcAft>
                <a:spcPts val="1200"/>
              </a:spcAft>
              <a:buClr>
                <a:srgbClr val="009242"/>
              </a:buClr>
              <a:buFont typeface="Wingdings" pitchFamily="2" charset="2"/>
              <a:buChar char="§"/>
            </a:pPr>
            <a:endParaRPr lang="en-US" sz="2600" b="1" smtClean="0">
              <a:latin typeface="Arial" charset="0"/>
              <a:cs typeface="Arial" charset="0"/>
            </a:endParaRPr>
          </a:p>
        </p:txBody>
      </p:sp>
      <p:sp>
        <p:nvSpPr>
          <p:cNvPr id="2765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02DB76-8549-41DE-93B1-3B1DDF926313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7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61163"/>
            <a:ext cx="91440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8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001000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560C70"/>
                </a:solidFill>
                <a:latin typeface="Arial" pitchFamily="34" charset="0"/>
                <a:ea typeface="+mj-ea"/>
                <a:cs typeface="Arial" pitchFamily="34" charset="0"/>
              </a:rPr>
              <a:t>Make Women the Heroines of the Story</a:t>
            </a:r>
          </a:p>
        </p:txBody>
      </p:sp>
      <p:pic>
        <p:nvPicPr>
          <p:cNvPr id="2970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248400"/>
            <a:ext cx="1371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304800" y="1447800"/>
            <a:ext cx="85344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/>
              <a:t>Lead with population and the environment: </a:t>
            </a:r>
          </a:p>
          <a:p>
            <a:r>
              <a:rPr lang="en-US" sz="2000"/>
              <a:t>Protagonist is human population.</a:t>
            </a:r>
          </a:p>
          <a:p>
            <a:r>
              <a:rPr lang="en-US" sz="2000"/>
              <a:t>Mission becomes population reduction. </a:t>
            </a:r>
          </a:p>
          <a:p>
            <a:r>
              <a:rPr lang="en-US" sz="2000"/>
              <a:t>Frame: problematic, coercive, control, mitigation. </a:t>
            </a:r>
          </a:p>
          <a:p>
            <a:endParaRPr lang="en-US" sz="2000"/>
          </a:p>
          <a:p>
            <a:r>
              <a:rPr lang="en-US" sz="2000" i="1"/>
              <a:t>Lead with woman who wants to determine her future through spacing, timing and number of children:</a:t>
            </a:r>
          </a:p>
          <a:p>
            <a:r>
              <a:rPr lang="en-US" sz="2000"/>
              <a:t>Protagonist is a woman.</a:t>
            </a:r>
          </a:p>
          <a:p>
            <a:r>
              <a:rPr lang="en-US" sz="2000"/>
              <a:t>Mission is addressing individual rights and needs.</a:t>
            </a:r>
          </a:p>
          <a:p>
            <a:r>
              <a:rPr lang="en-US" sz="2000"/>
              <a:t>Frame: autonomy, solutions, women’s empowerment, adaptation. </a:t>
            </a:r>
          </a:p>
          <a:p>
            <a:endParaRPr lang="en-US" sz="2400"/>
          </a:p>
          <a:p>
            <a:pPr lvl="4" algn="r"/>
            <a:endParaRPr lang="en-US" sz="1200"/>
          </a:p>
          <a:p>
            <a:pPr lvl="4" algn="r"/>
            <a:endParaRPr lang="en-US" sz="1200"/>
          </a:p>
          <a:p>
            <a:pPr lvl="4" algn="r"/>
            <a:endParaRPr lang="en-US" sz="1200"/>
          </a:p>
          <a:p>
            <a:pPr lvl="4" algn="r"/>
            <a:r>
              <a:rPr lang="en-US" sz="1200"/>
              <a:t>Credit to Resource Media’s </a:t>
            </a:r>
            <a:r>
              <a:rPr lang="en-US" sz="1200" i="1"/>
              <a:t>Sustainability and Family Planning </a:t>
            </a:r>
          </a:p>
        </p:txBody>
      </p:sp>
      <p:sp>
        <p:nvSpPr>
          <p:cNvPr id="297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C3B567-4887-4B0F-A97B-3FC4D5E04555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7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61163"/>
            <a:ext cx="91440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8" descr="thinlin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001000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560C70"/>
                </a:solidFill>
                <a:latin typeface="Arial" pitchFamily="34" charset="0"/>
                <a:ea typeface="+mj-ea"/>
                <a:cs typeface="Arial" pitchFamily="34" charset="0"/>
              </a:rPr>
              <a:t>Why the Time is Right… Now</a:t>
            </a:r>
          </a:p>
        </p:txBody>
      </p:sp>
      <p:pic>
        <p:nvPicPr>
          <p:cNvPr id="3174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248400"/>
            <a:ext cx="1371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304800" y="1447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i="1"/>
          </a:p>
        </p:txBody>
      </p:sp>
      <p:sp>
        <p:nvSpPr>
          <p:cNvPr id="4" name="Rectangle 3"/>
          <p:cNvSpPr/>
          <p:nvPr/>
        </p:nvSpPr>
        <p:spPr>
          <a:xfrm>
            <a:off x="285750" y="1319213"/>
            <a:ext cx="85344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In the recent election:</a:t>
            </a:r>
          </a:p>
          <a:p>
            <a:pPr>
              <a:defRPr/>
            </a:pPr>
            <a:endParaRPr lang="en-US" sz="2000" dirty="0"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Voters rejected extreme views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Voters also rejected attacks on contraception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Large gender gap in presidential race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Global engagement wins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Bipartisan support (always) needs shoring up</a:t>
            </a:r>
          </a:p>
          <a:p>
            <a:pPr>
              <a:defRPr/>
            </a:pPr>
            <a:endParaRPr lang="en-US" sz="2000" dirty="0"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Power of Smart Power agenda: defense, diplomacy and development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cs typeface="+mn-cs"/>
            </a:endParaRPr>
          </a:p>
          <a:p>
            <a:pPr algn="r">
              <a:defRPr/>
            </a:pPr>
            <a:r>
              <a:rPr lang="en-US" sz="2000" i="1" dirty="0">
                <a:cs typeface="+mn-cs"/>
              </a:rPr>
              <a:t>Not to mention FP2020!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pic>
        <p:nvPicPr>
          <p:cNvPr id="31752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03200"/>
            <a:ext cx="33528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462B3F-D160-4792-AC3D-22EAC0C9193B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I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PAI_PPT_Template</Template>
  <TotalTime>3412</TotalTime>
  <Words>501</Words>
  <Application>Microsoft Office PowerPoint</Application>
  <PresentationFormat>On-screen Show (4:3)</PresentationFormat>
  <Paragraphs>96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PAI_PPT_Template</vt:lpstr>
      <vt:lpstr>Microsoft Excel Chart</vt:lpstr>
      <vt:lpstr>FERTILITY, POPULATION,  &amp; EMPOWERING WOMEN</vt:lpstr>
      <vt:lpstr>PowerPoint Presentation</vt:lpstr>
      <vt:lpstr>PowerPoint Presentation</vt:lpstr>
      <vt:lpstr>Population and Climate Change Hotspots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rhinojosa</dc:creator>
  <cp:lastModifiedBy>Suzanne Ehlers</cp:lastModifiedBy>
  <cp:revision>218</cp:revision>
  <cp:lastPrinted>2012-12-04T16:43:39Z</cp:lastPrinted>
  <dcterms:created xsi:type="dcterms:W3CDTF">2009-09-02T20:49:53Z</dcterms:created>
  <dcterms:modified xsi:type="dcterms:W3CDTF">2012-12-05T17:01:04Z</dcterms:modified>
</cp:coreProperties>
</file>