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notesSlides/notesSlide24.xml" ContentType="application/vnd.openxmlformats-officedocument.presentationml.notesSlide+xml"/>
  <Override PartName="/ppt/charts/chart2.xml" ContentType="application/vnd.openxmlformats-officedocument.drawingml.chart+xml"/>
  <Override PartName="/ppt/notesSlides/notesSlide25.xml" ContentType="application/vnd.openxmlformats-officedocument.presentationml.notesSlide+xml"/>
  <Override PartName="/ppt/charts/chart3.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482" r:id="rId2"/>
    <p:sldId id="600" r:id="rId3"/>
    <p:sldId id="601" r:id="rId4"/>
    <p:sldId id="577" r:id="rId5"/>
    <p:sldId id="579" r:id="rId6"/>
    <p:sldId id="584" r:id="rId7"/>
    <p:sldId id="510" r:id="rId8"/>
    <p:sldId id="591" r:id="rId9"/>
    <p:sldId id="592" r:id="rId10"/>
    <p:sldId id="593" r:id="rId11"/>
    <p:sldId id="602" r:id="rId12"/>
    <p:sldId id="589" r:id="rId13"/>
    <p:sldId id="610" r:id="rId14"/>
    <p:sldId id="604" r:id="rId15"/>
    <p:sldId id="611" r:id="rId16"/>
    <p:sldId id="612" r:id="rId17"/>
    <p:sldId id="613" r:id="rId18"/>
    <p:sldId id="606" r:id="rId19"/>
    <p:sldId id="607" r:id="rId20"/>
    <p:sldId id="608" r:id="rId21"/>
    <p:sldId id="605" r:id="rId22"/>
    <p:sldId id="609" r:id="rId23"/>
    <p:sldId id="614" r:id="rId24"/>
    <p:sldId id="615" r:id="rId25"/>
    <p:sldId id="616" r:id="rId26"/>
    <p:sldId id="588" r:id="rId27"/>
    <p:sldId id="471" r:id="rId28"/>
    <p:sldId id="599" r:id="rId29"/>
  </p:sldIdLst>
  <p:sldSz cx="9144000" cy="6858000" type="screen4x3"/>
  <p:notesSz cx="6858000" cy="9144000"/>
  <p:defaultTextStyle>
    <a:defPPr>
      <a:defRPr lang="es-MX"/>
    </a:defPPr>
    <a:lvl1pPr algn="l" rtl="0" fontAlgn="base">
      <a:spcBef>
        <a:spcPct val="0"/>
      </a:spcBef>
      <a:spcAft>
        <a:spcPct val="0"/>
      </a:spcAft>
      <a:defRPr sz="2400" b="1" kern="1200">
        <a:solidFill>
          <a:schemeClr val="tx1"/>
        </a:solidFill>
        <a:latin typeface="Times New Roman" pitchFamily="-104" charset="0"/>
        <a:ea typeface="ＭＳ Ｐゴシック" pitchFamily="-104" charset="-128"/>
        <a:cs typeface="ＭＳ Ｐゴシック" pitchFamily="-104" charset="-128"/>
      </a:defRPr>
    </a:lvl1pPr>
    <a:lvl2pPr marL="457200" algn="l" rtl="0" fontAlgn="base">
      <a:spcBef>
        <a:spcPct val="0"/>
      </a:spcBef>
      <a:spcAft>
        <a:spcPct val="0"/>
      </a:spcAft>
      <a:defRPr sz="2400" b="1" kern="1200">
        <a:solidFill>
          <a:schemeClr val="tx1"/>
        </a:solidFill>
        <a:latin typeface="Times New Roman" pitchFamily="-104" charset="0"/>
        <a:ea typeface="ＭＳ Ｐゴシック" pitchFamily="-104" charset="-128"/>
        <a:cs typeface="ＭＳ Ｐゴシック" pitchFamily="-104" charset="-128"/>
      </a:defRPr>
    </a:lvl2pPr>
    <a:lvl3pPr marL="914400" algn="l" rtl="0" fontAlgn="base">
      <a:spcBef>
        <a:spcPct val="0"/>
      </a:spcBef>
      <a:spcAft>
        <a:spcPct val="0"/>
      </a:spcAft>
      <a:defRPr sz="2400" b="1" kern="1200">
        <a:solidFill>
          <a:schemeClr val="tx1"/>
        </a:solidFill>
        <a:latin typeface="Times New Roman" pitchFamily="-104" charset="0"/>
        <a:ea typeface="ＭＳ Ｐゴシック" pitchFamily="-104" charset="-128"/>
        <a:cs typeface="ＭＳ Ｐゴシック" pitchFamily="-104" charset="-128"/>
      </a:defRPr>
    </a:lvl3pPr>
    <a:lvl4pPr marL="1371600" algn="l" rtl="0" fontAlgn="base">
      <a:spcBef>
        <a:spcPct val="0"/>
      </a:spcBef>
      <a:spcAft>
        <a:spcPct val="0"/>
      </a:spcAft>
      <a:defRPr sz="2400" b="1" kern="1200">
        <a:solidFill>
          <a:schemeClr val="tx1"/>
        </a:solidFill>
        <a:latin typeface="Times New Roman" pitchFamily="-104" charset="0"/>
        <a:ea typeface="ＭＳ Ｐゴシック" pitchFamily="-104" charset="-128"/>
        <a:cs typeface="ＭＳ Ｐゴシック" pitchFamily="-104" charset="-128"/>
      </a:defRPr>
    </a:lvl4pPr>
    <a:lvl5pPr marL="1828800" algn="l" rtl="0" fontAlgn="base">
      <a:spcBef>
        <a:spcPct val="0"/>
      </a:spcBef>
      <a:spcAft>
        <a:spcPct val="0"/>
      </a:spcAft>
      <a:defRPr sz="2400" b="1" kern="1200">
        <a:solidFill>
          <a:schemeClr val="tx1"/>
        </a:solidFill>
        <a:latin typeface="Times New Roman" pitchFamily="-104" charset="0"/>
        <a:ea typeface="ＭＳ Ｐゴシック" pitchFamily="-104" charset="-128"/>
        <a:cs typeface="ＭＳ Ｐゴシック" pitchFamily="-104" charset="-128"/>
      </a:defRPr>
    </a:lvl5pPr>
    <a:lvl6pPr marL="2286000" algn="l" defTabSz="457200" rtl="0" eaLnBrk="1" latinLnBrk="0" hangingPunct="1">
      <a:defRPr sz="2400" b="1" kern="1200">
        <a:solidFill>
          <a:schemeClr val="tx1"/>
        </a:solidFill>
        <a:latin typeface="Times New Roman" pitchFamily="-104" charset="0"/>
        <a:ea typeface="ＭＳ Ｐゴシック" pitchFamily="-104" charset="-128"/>
        <a:cs typeface="ＭＳ Ｐゴシック" pitchFamily="-104" charset="-128"/>
      </a:defRPr>
    </a:lvl6pPr>
    <a:lvl7pPr marL="2743200" algn="l" defTabSz="457200" rtl="0" eaLnBrk="1" latinLnBrk="0" hangingPunct="1">
      <a:defRPr sz="2400" b="1" kern="1200">
        <a:solidFill>
          <a:schemeClr val="tx1"/>
        </a:solidFill>
        <a:latin typeface="Times New Roman" pitchFamily="-104" charset="0"/>
        <a:ea typeface="ＭＳ Ｐゴシック" pitchFamily="-104" charset="-128"/>
        <a:cs typeface="ＭＳ Ｐゴシック" pitchFamily="-104" charset="-128"/>
      </a:defRPr>
    </a:lvl7pPr>
    <a:lvl8pPr marL="3200400" algn="l" defTabSz="457200" rtl="0" eaLnBrk="1" latinLnBrk="0" hangingPunct="1">
      <a:defRPr sz="2400" b="1" kern="1200">
        <a:solidFill>
          <a:schemeClr val="tx1"/>
        </a:solidFill>
        <a:latin typeface="Times New Roman" pitchFamily="-104" charset="0"/>
        <a:ea typeface="ＭＳ Ｐゴシック" pitchFamily="-104" charset="-128"/>
        <a:cs typeface="ＭＳ Ｐゴシック" pitchFamily="-104" charset="-128"/>
      </a:defRPr>
    </a:lvl8pPr>
    <a:lvl9pPr marL="3657600" algn="l" defTabSz="457200" rtl="0" eaLnBrk="1" latinLnBrk="0" hangingPunct="1">
      <a:defRPr sz="2400" b="1" kern="1200">
        <a:solidFill>
          <a:schemeClr val="tx1"/>
        </a:solidFill>
        <a:latin typeface="Times New Roman" pitchFamily="-104" charset="0"/>
        <a:ea typeface="ＭＳ Ｐゴシック" pitchFamily="-104" charset="-128"/>
        <a:cs typeface="ＭＳ Ｐゴシック" pitchFamily="-10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FF00"/>
    <a:srgbClr val="00CC00"/>
    <a:srgbClr val="000099"/>
    <a:srgbClr val="FF0000"/>
    <a:srgbClr val="33CC33"/>
    <a:srgbClr val="FF7C8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75" autoAdjust="0"/>
    <p:restoredTop sz="94660"/>
  </p:normalViewPr>
  <p:slideViewPr>
    <p:cSldViewPr>
      <p:cViewPr>
        <p:scale>
          <a:sx n="72" d="100"/>
          <a:sy n="72" d="100"/>
        </p:scale>
        <p:origin x="-960" y="-30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slide" Target="slides/slide2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Fernando:Downloads:registro_deuda.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Fernando:Downloads:registro_deuda.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Fernando:Downloads:registro_deud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latin typeface="Arial" panose="020B0604020202020204" pitchFamily="34" charset="0"/>
                <a:cs typeface="Arial" panose="020B0604020202020204" pitchFamily="34" charset="0"/>
              </a:rPr>
              <a:t>STATE</a:t>
            </a:r>
            <a:r>
              <a:rPr lang="en-US" baseline="0" dirty="0">
                <a:latin typeface="Arial" panose="020B0604020202020204" pitchFamily="34" charset="0"/>
                <a:cs typeface="Arial" panose="020B0604020202020204" pitchFamily="34" charset="0"/>
              </a:rPr>
              <a:t> </a:t>
            </a:r>
            <a:r>
              <a:rPr lang="en-US" baseline="0" dirty="0" smtClean="0">
                <a:latin typeface="Arial" panose="020B0604020202020204" pitchFamily="34" charset="0"/>
                <a:cs typeface="Arial" panose="020B0604020202020204" pitchFamily="34" charset="0"/>
              </a:rPr>
              <a:t>DEBT, AT </a:t>
            </a:r>
            <a:r>
              <a:rPr lang="en-US" baseline="0" dirty="0">
                <a:latin typeface="Arial" panose="020B0604020202020204" pitchFamily="34" charset="0"/>
                <a:cs typeface="Arial" panose="020B0604020202020204" pitchFamily="34" charset="0"/>
              </a:rPr>
              <a:t>DEC 2013 (MILLIONS OF PESOS</a:t>
            </a:r>
            <a:r>
              <a:rPr lang="en-US" baseline="0" dirty="0"/>
              <a:t>)</a:t>
            </a:r>
            <a:endParaRPr lang="en-US" dirty="0"/>
          </a:p>
        </c:rich>
      </c:tx>
      <c:layout/>
      <c:overlay val="0"/>
    </c:title>
    <c:autoTitleDeleted val="0"/>
    <c:plotArea>
      <c:layout/>
      <c:barChart>
        <c:barDir val="col"/>
        <c:grouping val="clustered"/>
        <c:varyColors val="0"/>
        <c:ser>
          <c:idx val="0"/>
          <c:order val="0"/>
          <c:spPr>
            <a:solidFill>
              <a:srgbClr val="800000"/>
            </a:solidFill>
            <a:ln w="25400" cap="flat" cmpd="sng" algn="ctr">
              <a:solidFill>
                <a:srgbClr val="800000"/>
              </a:solidFill>
              <a:prstDash val="solid"/>
            </a:ln>
            <a:effectLst/>
          </c:spPr>
          <c:invertIfNegative val="0"/>
          <c:cat>
            <c:strRef>
              <c:f>Sheet1!$A$2:$A$33</c:f>
              <c:strCache>
                <c:ptCount val="32"/>
                <c:pt idx="0">
                  <c:v>Distrito Federal</c:v>
                </c:pt>
                <c:pt idx="1">
                  <c:v>Nuevo Leon</c:v>
                </c:pt>
                <c:pt idx="2">
                  <c:v>Veracruz</c:v>
                </c:pt>
                <c:pt idx="3">
                  <c:v>Mexico</c:v>
                </c:pt>
                <c:pt idx="4">
                  <c:v>Coahuila</c:v>
                </c:pt>
                <c:pt idx="5">
                  <c:v>Jalisco</c:v>
                </c:pt>
                <c:pt idx="6">
                  <c:v>Chihuahua</c:v>
                </c:pt>
                <c:pt idx="7">
                  <c:v>Quintana Roo</c:v>
                </c:pt>
                <c:pt idx="8">
                  <c:v>Sonora</c:v>
                </c:pt>
                <c:pt idx="9">
                  <c:v>Michoacan</c:v>
                </c:pt>
                <c:pt idx="10">
                  <c:v>Chiapas</c:v>
                </c:pt>
                <c:pt idx="11">
                  <c:v>Baja California</c:v>
                </c:pt>
                <c:pt idx="12">
                  <c:v>Puebla</c:v>
                </c:pt>
                <c:pt idx="13">
                  <c:v>Guanajuato</c:v>
                </c:pt>
                <c:pt idx="14">
                  <c:v>Sinaloa</c:v>
                </c:pt>
                <c:pt idx="15">
                  <c:v>Nayarit</c:v>
                </c:pt>
                <c:pt idx="16">
                  <c:v>Zacatecas</c:v>
                </c:pt>
                <c:pt idx="17">
                  <c:v>Durango</c:v>
                </c:pt>
                <c:pt idx="18">
                  <c:v>Oaxaca</c:v>
                </c:pt>
                <c:pt idx="19">
                  <c:v>Tamaulipas</c:v>
                </c:pt>
                <c:pt idx="20">
                  <c:v>Morelos</c:v>
                </c:pt>
                <c:pt idx="21">
                  <c:v>San Luis Potosi</c:v>
                </c:pt>
                <c:pt idx="22">
                  <c:v>Hidalgo</c:v>
                </c:pt>
                <c:pt idx="23">
                  <c:v>Tabasco</c:v>
                </c:pt>
                <c:pt idx="24">
                  <c:v>Guerrero</c:v>
                </c:pt>
                <c:pt idx="25">
                  <c:v>Aguascalientes</c:v>
                </c:pt>
                <c:pt idx="26">
                  <c:v>Colima</c:v>
                </c:pt>
                <c:pt idx="27">
                  <c:v>Yucatan</c:v>
                </c:pt>
                <c:pt idx="28">
                  <c:v>Baja California Sur</c:v>
                </c:pt>
                <c:pt idx="29">
                  <c:v>Queretaro</c:v>
                </c:pt>
                <c:pt idx="30">
                  <c:v>Campeche</c:v>
                </c:pt>
                <c:pt idx="31">
                  <c:v>Tlaxcala</c:v>
                </c:pt>
              </c:strCache>
            </c:strRef>
          </c:cat>
          <c:val>
            <c:numRef>
              <c:f>Sheet1!$C$2:$C$33</c:f>
              <c:numCache>
                <c:formatCode>_("$"* #,##0.00_);_("$"* \(#,##0.00\);_("$"* "-"??_);_(@_)</c:formatCode>
                <c:ptCount val="32"/>
                <c:pt idx="0">
                  <c:v>62962.502431388522</c:v>
                </c:pt>
                <c:pt idx="1">
                  <c:v>41301.396114581919</c:v>
                </c:pt>
                <c:pt idx="2">
                  <c:v>40862.552901329982</c:v>
                </c:pt>
                <c:pt idx="3">
                  <c:v>35696.046409139999</c:v>
                </c:pt>
                <c:pt idx="4">
                  <c:v>35543.763766939977</c:v>
                </c:pt>
                <c:pt idx="5">
                  <c:v>26917.767273261899</c:v>
                </c:pt>
                <c:pt idx="6">
                  <c:v>26697.347024030001</c:v>
                </c:pt>
                <c:pt idx="7">
                  <c:v>17762.789829959998</c:v>
                </c:pt>
                <c:pt idx="8">
                  <c:v>17207.603517790001</c:v>
                </c:pt>
                <c:pt idx="9">
                  <c:v>15531.940975400001</c:v>
                </c:pt>
                <c:pt idx="10">
                  <c:v>14784.491575909011</c:v>
                </c:pt>
                <c:pt idx="11">
                  <c:v>12395.799783</c:v>
                </c:pt>
                <c:pt idx="12">
                  <c:v>8808.0541467300009</c:v>
                </c:pt>
                <c:pt idx="13">
                  <c:v>8416.4929574597008</c:v>
                </c:pt>
                <c:pt idx="14">
                  <c:v>6956.1038988804958</c:v>
                </c:pt>
                <c:pt idx="15">
                  <c:v>5726.088840706002</c:v>
                </c:pt>
                <c:pt idx="16">
                  <c:v>5597.8893542899996</c:v>
                </c:pt>
                <c:pt idx="17">
                  <c:v>4952.95943429</c:v>
                </c:pt>
                <c:pt idx="18">
                  <c:v>4840.58456114</c:v>
                </c:pt>
                <c:pt idx="19">
                  <c:v>4780.1728266599976</c:v>
                </c:pt>
                <c:pt idx="20">
                  <c:v>4653.6082027300008</c:v>
                </c:pt>
                <c:pt idx="21">
                  <c:v>4480.6305787700003</c:v>
                </c:pt>
                <c:pt idx="22">
                  <c:v>4043.0855323409319</c:v>
                </c:pt>
                <c:pt idx="23">
                  <c:v>3665.1563230299998</c:v>
                </c:pt>
                <c:pt idx="24">
                  <c:v>3538.3305928899999</c:v>
                </c:pt>
                <c:pt idx="25">
                  <c:v>3257.7537768500001</c:v>
                </c:pt>
                <c:pt idx="26">
                  <c:v>2777.75130244</c:v>
                </c:pt>
                <c:pt idx="27">
                  <c:v>2477.45328797</c:v>
                </c:pt>
                <c:pt idx="28">
                  <c:v>2444.8000043400002</c:v>
                </c:pt>
                <c:pt idx="29">
                  <c:v>1767.0293142400001</c:v>
                </c:pt>
                <c:pt idx="30">
                  <c:v>889.30421936000005</c:v>
                </c:pt>
                <c:pt idx="31">
                  <c:v>0</c:v>
                </c:pt>
              </c:numCache>
            </c:numRef>
          </c:val>
        </c:ser>
        <c:dLbls>
          <c:showLegendKey val="0"/>
          <c:showVal val="0"/>
          <c:showCatName val="0"/>
          <c:showSerName val="0"/>
          <c:showPercent val="0"/>
          <c:showBubbleSize val="0"/>
        </c:dLbls>
        <c:gapWidth val="150"/>
        <c:axId val="33683712"/>
        <c:axId val="33878016"/>
      </c:barChart>
      <c:catAx>
        <c:axId val="33683712"/>
        <c:scaling>
          <c:orientation val="minMax"/>
        </c:scaling>
        <c:delete val="0"/>
        <c:axPos val="b"/>
        <c:numFmt formatCode="General" sourceLinked="0"/>
        <c:majorTickMark val="out"/>
        <c:minorTickMark val="none"/>
        <c:tickLblPos val="nextTo"/>
        <c:txPr>
          <a:bodyPr rot="-5400000" vert="horz"/>
          <a:lstStyle/>
          <a:p>
            <a:pPr>
              <a:defRPr/>
            </a:pPr>
            <a:endParaRPr lang="en-US"/>
          </a:p>
        </c:txPr>
        <c:crossAx val="33878016"/>
        <c:crosses val="autoZero"/>
        <c:auto val="1"/>
        <c:lblAlgn val="ctr"/>
        <c:lblOffset val="100"/>
        <c:noMultiLvlLbl val="0"/>
      </c:catAx>
      <c:valAx>
        <c:axId val="33878016"/>
        <c:scaling>
          <c:orientation val="minMax"/>
        </c:scaling>
        <c:delete val="0"/>
        <c:axPos val="l"/>
        <c:majorGridlines/>
        <c:numFmt formatCode="_(&quot;$&quot;* #,##0.00_);_(&quot;$&quot;* \(#,##0.00\);_(&quot;$&quot;* &quot;-&quot;??_);_(@_)" sourceLinked="1"/>
        <c:majorTickMark val="out"/>
        <c:minorTickMark val="none"/>
        <c:tickLblPos val="nextTo"/>
        <c:crossAx val="33683712"/>
        <c:crosses val="autoZero"/>
        <c:crossBetween val="between"/>
      </c:valAx>
      <c:spPr>
        <a:noFill/>
        <a:ln w="25400">
          <a:no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s-MX" sz="1800" b="1" dirty="0">
                <a:effectLst/>
                <a:latin typeface="Arial" panose="020B0604020202020204" pitchFamily="34" charset="0"/>
                <a:cs typeface="Arial" panose="020B0604020202020204" pitchFamily="34" charset="0"/>
              </a:rPr>
              <a:t>STATE DEBT / TAX </a:t>
            </a:r>
            <a:r>
              <a:rPr lang="es-MX" sz="1800" b="1" dirty="0" smtClean="0">
                <a:effectLst/>
                <a:latin typeface="Arial" panose="020B0604020202020204" pitchFamily="34" charset="0"/>
                <a:cs typeface="Arial" panose="020B0604020202020204" pitchFamily="34" charset="0"/>
              </a:rPr>
              <a:t>TRANSFRS, AT </a:t>
            </a:r>
            <a:r>
              <a:rPr lang="es-MX" sz="1800" b="1" dirty="0">
                <a:effectLst/>
                <a:latin typeface="Arial" panose="020B0604020202020204" pitchFamily="34" charset="0"/>
                <a:cs typeface="Arial" panose="020B0604020202020204" pitchFamily="34" charset="0"/>
              </a:rPr>
              <a:t>DEC</a:t>
            </a:r>
            <a:r>
              <a:rPr lang="es-MX" sz="1800" b="1" baseline="0" dirty="0">
                <a:effectLst/>
                <a:latin typeface="Arial" panose="020B0604020202020204" pitchFamily="34" charset="0"/>
                <a:cs typeface="Arial" panose="020B0604020202020204" pitchFamily="34" charset="0"/>
              </a:rPr>
              <a:t> </a:t>
            </a:r>
            <a:r>
              <a:rPr lang="es-MX" sz="1800" b="1" dirty="0">
                <a:effectLst/>
                <a:latin typeface="Arial" panose="020B0604020202020204" pitchFamily="34" charset="0"/>
                <a:cs typeface="Arial" panose="020B0604020202020204" pitchFamily="34" charset="0"/>
              </a:rPr>
              <a:t>2013 (%)</a:t>
            </a:r>
            <a:endParaRPr lang="es-MX" dirty="0">
              <a:effectLst/>
              <a:latin typeface="Arial" panose="020B0604020202020204" pitchFamily="34" charset="0"/>
              <a:cs typeface="Arial" panose="020B0604020202020204" pitchFamily="34" charset="0"/>
            </a:endParaRPr>
          </a:p>
        </c:rich>
      </c:tx>
      <c:layout>
        <c:manualLayout>
          <c:xMode val="edge"/>
          <c:yMode val="edge"/>
          <c:x val="0.18109195402298847"/>
          <c:y val="2.8169014084507043E-2"/>
        </c:manualLayout>
      </c:layout>
      <c:overlay val="0"/>
    </c:title>
    <c:autoTitleDeleted val="0"/>
    <c:plotArea>
      <c:layout/>
      <c:barChart>
        <c:barDir val="col"/>
        <c:grouping val="clustered"/>
        <c:varyColors val="0"/>
        <c:ser>
          <c:idx val="0"/>
          <c:order val="0"/>
          <c:tx>
            <c:strRef>
              <c:f>Sheet3!$E$1</c:f>
              <c:strCache>
                <c:ptCount val="1"/>
                <c:pt idx="0">
                  <c:v>Razon deuda/aportaciones</c:v>
                </c:pt>
              </c:strCache>
            </c:strRef>
          </c:tx>
          <c:invertIfNegative val="0"/>
          <c:cat>
            <c:strRef>
              <c:f>Sheet3!$A$2:$A$33</c:f>
              <c:strCache>
                <c:ptCount val="32"/>
                <c:pt idx="0">
                  <c:v>Chihuahua</c:v>
                </c:pt>
                <c:pt idx="1">
                  <c:v>Quintana Roo</c:v>
                </c:pt>
                <c:pt idx="2">
                  <c:v>Nuevo Leon</c:v>
                </c:pt>
                <c:pt idx="3">
                  <c:v>Coahuila</c:v>
                </c:pt>
                <c:pt idx="4">
                  <c:v>Veracruz</c:v>
                </c:pt>
                <c:pt idx="5">
                  <c:v>Chiapas</c:v>
                </c:pt>
                <c:pt idx="6">
                  <c:v>Sonora</c:v>
                </c:pt>
                <c:pt idx="7">
                  <c:v>Nayarit</c:v>
                </c:pt>
                <c:pt idx="8">
                  <c:v>Distrito Federal</c:v>
                </c:pt>
                <c:pt idx="9">
                  <c:v>Michoacan</c:v>
                </c:pt>
                <c:pt idx="10">
                  <c:v>Baja California</c:v>
                </c:pt>
                <c:pt idx="11">
                  <c:v>Jalisco</c:v>
                </c:pt>
                <c:pt idx="12">
                  <c:v>Zacatecas</c:v>
                </c:pt>
                <c:pt idx="13">
                  <c:v>Durango</c:v>
                </c:pt>
                <c:pt idx="14">
                  <c:v>Baja California Sur</c:v>
                </c:pt>
                <c:pt idx="15">
                  <c:v>Morelos</c:v>
                </c:pt>
                <c:pt idx="16">
                  <c:v>Aguascalientes</c:v>
                </c:pt>
                <c:pt idx="17">
                  <c:v>Sinaloa</c:v>
                </c:pt>
                <c:pt idx="18">
                  <c:v>Mexico</c:v>
                </c:pt>
                <c:pt idx="19">
                  <c:v>San Luis Potosi</c:v>
                </c:pt>
                <c:pt idx="20">
                  <c:v>Guanajuato</c:v>
                </c:pt>
                <c:pt idx="21">
                  <c:v>Puebla</c:v>
                </c:pt>
                <c:pt idx="22">
                  <c:v>Hidalgo</c:v>
                </c:pt>
                <c:pt idx="23">
                  <c:v>Oaxaca</c:v>
                </c:pt>
                <c:pt idx="24">
                  <c:v>Guerrero</c:v>
                </c:pt>
                <c:pt idx="25">
                  <c:v>Tamaulipas</c:v>
                </c:pt>
                <c:pt idx="26">
                  <c:v>Yucatan</c:v>
                </c:pt>
                <c:pt idx="27">
                  <c:v>Queretaro</c:v>
                </c:pt>
                <c:pt idx="28">
                  <c:v>Tabasco</c:v>
                </c:pt>
                <c:pt idx="29">
                  <c:v>Colima</c:v>
                </c:pt>
                <c:pt idx="30">
                  <c:v>Campeche</c:v>
                </c:pt>
                <c:pt idx="31">
                  <c:v>Tlaxcala</c:v>
                </c:pt>
              </c:strCache>
            </c:strRef>
          </c:cat>
          <c:val>
            <c:numRef>
              <c:f>Sheet3!$E$2:$E$33</c:f>
              <c:numCache>
                <c:formatCode>0%</c:formatCode>
                <c:ptCount val="32"/>
                <c:pt idx="0">
                  <c:v>7.1987669266111203</c:v>
                </c:pt>
                <c:pt idx="1">
                  <c:v>2.572863139668883</c:v>
                </c:pt>
                <c:pt idx="2">
                  <c:v>1.7249955567029021</c:v>
                </c:pt>
                <c:pt idx="3">
                  <c:v>1.6495616068268091</c:v>
                </c:pt>
                <c:pt idx="4">
                  <c:v>1.2865232951744221</c:v>
                </c:pt>
                <c:pt idx="5">
                  <c:v>1.169603624504296</c:v>
                </c:pt>
                <c:pt idx="6">
                  <c:v>1.0883035985295419</c:v>
                </c:pt>
                <c:pt idx="7">
                  <c:v>1.073105105079835</c:v>
                </c:pt>
                <c:pt idx="8">
                  <c:v>1.070960244245919</c:v>
                </c:pt>
                <c:pt idx="9">
                  <c:v>0.91201804873666403</c:v>
                </c:pt>
                <c:pt idx="10">
                  <c:v>0.83940867883770198</c:v>
                </c:pt>
                <c:pt idx="11">
                  <c:v>0.80126472425997097</c:v>
                </c:pt>
                <c:pt idx="12">
                  <c:v>0.76866632168319005</c:v>
                </c:pt>
                <c:pt idx="13">
                  <c:v>0.70543923805244202</c:v>
                </c:pt>
                <c:pt idx="14">
                  <c:v>0.68474120668272498</c:v>
                </c:pt>
                <c:pt idx="15">
                  <c:v>0.62452803536650803</c:v>
                </c:pt>
                <c:pt idx="16">
                  <c:v>0.55020330634183401</c:v>
                </c:pt>
                <c:pt idx="17">
                  <c:v>0.53876092251597396</c:v>
                </c:pt>
                <c:pt idx="18">
                  <c:v>0.53091701768789001</c:v>
                </c:pt>
                <c:pt idx="19">
                  <c:v>0.422860568022839</c:v>
                </c:pt>
                <c:pt idx="20">
                  <c:v>0.38830059041945197</c:v>
                </c:pt>
                <c:pt idx="21">
                  <c:v>0.38070773455783202</c:v>
                </c:pt>
                <c:pt idx="22">
                  <c:v>0.37149786205720098</c:v>
                </c:pt>
                <c:pt idx="23">
                  <c:v>0.33559936501313797</c:v>
                </c:pt>
                <c:pt idx="24">
                  <c:v>0.28768786529936902</c:v>
                </c:pt>
                <c:pt idx="25">
                  <c:v>0.28373356284411799</c:v>
                </c:pt>
                <c:pt idx="26">
                  <c:v>0.27394850312047297</c:v>
                </c:pt>
                <c:pt idx="27">
                  <c:v>0.193240449054045</c:v>
                </c:pt>
                <c:pt idx="28">
                  <c:v>0.189021068531011</c:v>
                </c:pt>
                <c:pt idx="29">
                  <c:v>0.18040040411489999</c:v>
                </c:pt>
                <c:pt idx="30">
                  <c:v>0.12830265886053099</c:v>
                </c:pt>
                <c:pt idx="31">
                  <c:v>0</c:v>
                </c:pt>
              </c:numCache>
            </c:numRef>
          </c:val>
        </c:ser>
        <c:dLbls>
          <c:showLegendKey val="0"/>
          <c:showVal val="0"/>
          <c:showCatName val="0"/>
          <c:showSerName val="0"/>
          <c:showPercent val="0"/>
          <c:showBubbleSize val="0"/>
        </c:dLbls>
        <c:gapWidth val="150"/>
        <c:axId val="32054656"/>
        <c:axId val="32240768"/>
      </c:barChart>
      <c:catAx>
        <c:axId val="32054656"/>
        <c:scaling>
          <c:orientation val="minMax"/>
        </c:scaling>
        <c:delete val="0"/>
        <c:axPos val="b"/>
        <c:numFmt formatCode="General" sourceLinked="0"/>
        <c:majorTickMark val="out"/>
        <c:minorTickMark val="none"/>
        <c:tickLblPos val="nextTo"/>
        <c:txPr>
          <a:bodyPr rot="-5400000" vert="horz"/>
          <a:lstStyle/>
          <a:p>
            <a:pPr>
              <a:defRPr/>
            </a:pPr>
            <a:endParaRPr lang="en-US"/>
          </a:p>
        </c:txPr>
        <c:crossAx val="32240768"/>
        <c:crosses val="autoZero"/>
        <c:auto val="1"/>
        <c:lblAlgn val="ctr"/>
        <c:lblOffset val="100"/>
        <c:noMultiLvlLbl val="0"/>
      </c:catAx>
      <c:valAx>
        <c:axId val="32240768"/>
        <c:scaling>
          <c:orientation val="minMax"/>
          <c:max val="8"/>
          <c:min val="0"/>
        </c:scaling>
        <c:delete val="0"/>
        <c:axPos val="l"/>
        <c:majorGridlines/>
        <c:numFmt formatCode="0%" sourceLinked="1"/>
        <c:majorTickMark val="out"/>
        <c:minorTickMark val="none"/>
        <c:tickLblPos val="nextTo"/>
        <c:crossAx val="32054656"/>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s-MX" sz="1600" b="1" dirty="0">
                <a:effectLst/>
                <a:latin typeface="Arial" panose="020B0604020202020204" pitchFamily="34" charset="0"/>
                <a:cs typeface="Arial" panose="020B0604020202020204" pitchFamily="34" charset="0"/>
              </a:rPr>
              <a:t>STATE DEBT AVERAGE </a:t>
            </a:r>
            <a:r>
              <a:rPr lang="es-MX" sz="1600" b="1" dirty="0" smtClean="0">
                <a:effectLst/>
                <a:latin typeface="Arial" panose="020B0604020202020204" pitchFamily="34" charset="0"/>
                <a:cs typeface="Arial" panose="020B0604020202020204" pitchFamily="34" charset="0"/>
              </a:rPr>
              <a:t>DEBT COST, AT</a:t>
            </a:r>
            <a:r>
              <a:rPr lang="es-MX" sz="1600" b="1" baseline="0" dirty="0" smtClean="0">
                <a:effectLst/>
                <a:latin typeface="Arial" panose="020B0604020202020204" pitchFamily="34" charset="0"/>
                <a:cs typeface="Arial" panose="020B0604020202020204" pitchFamily="34" charset="0"/>
              </a:rPr>
              <a:t> DEC </a:t>
            </a:r>
            <a:r>
              <a:rPr lang="es-MX" sz="1600" b="1" dirty="0" smtClean="0">
                <a:effectLst/>
                <a:latin typeface="Arial" panose="020B0604020202020204" pitchFamily="34" charset="0"/>
                <a:cs typeface="Arial" panose="020B0604020202020204" pitchFamily="34" charset="0"/>
              </a:rPr>
              <a:t>2013 </a:t>
            </a:r>
            <a:r>
              <a:rPr lang="es-MX" sz="1600" b="1" dirty="0">
                <a:effectLst/>
                <a:latin typeface="Arial" panose="020B0604020202020204" pitchFamily="34" charset="0"/>
                <a:cs typeface="Arial" panose="020B0604020202020204" pitchFamily="34" charset="0"/>
              </a:rPr>
              <a:t>(INTEREST RATE</a:t>
            </a:r>
            <a:r>
              <a:rPr lang="es-MX" sz="1600" b="1" dirty="0">
                <a:effectLst/>
              </a:rPr>
              <a:t>)</a:t>
            </a:r>
            <a:endParaRPr lang="es-MX" sz="1600" dirty="0">
              <a:effectLst/>
            </a:endParaRPr>
          </a:p>
        </c:rich>
      </c:tx>
      <c:layout>
        <c:manualLayout>
          <c:xMode val="edge"/>
          <c:yMode val="edge"/>
          <c:x val="0.11204347826086956"/>
          <c:y val="1.5625E-2"/>
        </c:manualLayout>
      </c:layout>
      <c:overlay val="0"/>
    </c:title>
    <c:autoTitleDeleted val="0"/>
    <c:plotArea>
      <c:layout/>
      <c:barChart>
        <c:barDir val="col"/>
        <c:grouping val="clustered"/>
        <c:varyColors val="0"/>
        <c:ser>
          <c:idx val="0"/>
          <c:order val="0"/>
          <c:tx>
            <c:strRef>
              <c:f>Sheet2!$B$1</c:f>
              <c:strCache>
                <c:ptCount val="1"/>
                <c:pt idx="0">
                  <c:v>Interes</c:v>
                </c:pt>
              </c:strCache>
            </c:strRef>
          </c:tx>
          <c:invertIfNegative val="0"/>
          <c:cat>
            <c:strRef>
              <c:f>Sheet2!$A$2:$A$33</c:f>
              <c:strCache>
                <c:ptCount val="32"/>
                <c:pt idx="0">
                  <c:v>Quintana Roo </c:v>
                </c:pt>
                <c:pt idx="1">
                  <c:v>Tamaulipas</c:v>
                </c:pt>
                <c:pt idx="2">
                  <c:v>Tlaxcala</c:v>
                </c:pt>
                <c:pt idx="3">
                  <c:v>Sonora</c:v>
                </c:pt>
                <c:pt idx="4">
                  <c:v>Coahuila </c:v>
                </c:pt>
                <c:pt idx="5">
                  <c:v>Nayarit  </c:v>
                </c:pt>
                <c:pt idx="6">
                  <c:v>Nuevo León</c:v>
                </c:pt>
                <c:pt idx="7">
                  <c:v>Chihuahua</c:v>
                </c:pt>
                <c:pt idx="8">
                  <c:v>Baja California</c:v>
                </c:pt>
                <c:pt idx="9">
                  <c:v>Sinaloa </c:v>
                </c:pt>
                <c:pt idx="10">
                  <c:v>México</c:v>
                </c:pt>
                <c:pt idx="11">
                  <c:v>Veracruz</c:v>
                </c:pt>
                <c:pt idx="12">
                  <c:v>Chiapas</c:v>
                </c:pt>
                <c:pt idx="13">
                  <c:v>Distrito Federal</c:v>
                </c:pt>
                <c:pt idx="14">
                  <c:v>Jalisco</c:v>
                </c:pt>
                <c:pt idx="15">
                  <c:v>Zacatecas</c:v>
                </c:pt>
                <c:pt idx="16">
                  <c:v>Durango</c:v>
                </c:pt>
                <c:pt idx="17">
                  <c:v>Baja California Sur</c:v>
                </c:pt>
                <c:pt idx="18">
                  <c:v>Tabasco</c:v>
                </c:pt>
                <c:pt idx="19">
                  <c:v>Colima</c:v>
                </c:pt>
                <c:pt idx="20">
                  <c:v>Morelos</c:v>
                </c:pt>
                <c:pt idx="21">
                  <c:v>Michoacán</c:v>
                </c:pt>
                <c:pt idx="22">
                  <c:v>Guanajuato</c:v>
                </c:pt>
                <c:pt idx="23">
                  <c:v>Aguascalientes</c:v>
                </c:pt>
                <c:pt idx="24">
                  <c:v>Oaxaca</c:v>
                </c:pt>
                <c:pt idx="25">
                  <c:v>Guerrero </c:v>
                </c:pt>
                <c:pt idx="26">
                  <c:v>San Luis Potosí</c:v>
                </c:pt>
                <c:pt idx="27">
                  <c:v>Yucatán</c:v>
                </c:pt>
                <c:pt idx="28">
                  <c:v>Campeche</c:v>
                </c:pt>
                <c:pt idx="29">
                  <c:v>Puebla</c:v>
                </c:pt>
                <c:pt idx="30">
                  <c:v>Hidalgo</c:v>
                </c:pt>
                <c:pt idx="31">
                  <c:v>Querétaro</c:v>
                </c:pt>
              </c:strCache>
            </c:strRef>
          </c:cat>
          <c:val>
            <c:numRef>
              <c:f>Sheet2!$B$2:$B$33</c:f>
              <c:numCache>
                <c:formatCode>0.00%</c:formatCode>
                <c:ptCount val="32"/>
                <c:pt idx="0">
                  <c:v>7.2831862071433703E-2</c:v>
                </c:pt>
                <c:pt idx="1">
                  <c:v>7.2574762042531202E-2</c:v>
                </c:pt>
                <c:pt idx="2">
                  <c:v>7.2486632167004197E-2</c:v>
                </c:pt>
                <c:pt idx="3">
                  <c:v>7.1521478273301395E-2</c:v>
                </c:pt>
                <c:pt idx="4">
                  <c:v>7.1387974633184401E-2</c:v>
                </c:pt>
                <c:pt idx="5">
                  <c:v>6.90735339711957E-2</c:v>
                </c:pt>
                <c:pt idx="6">
                  <c:v>6.8933812773911002E-2</c:v>
                </c:pt>
                <c:pt idx="7">
                  <c:v>6.8493910108532799E-2</c:v>
                </c:pt>
                <c:pt idx="8">
                  <c:v>6.6912559365052707E-2</c:v>
                </c:pt>
                <c:pt idx="9">
                  <c:v>6.6775579279731795E-2</c:v>
                </c:pt>
                <c:pt idx="10">
                  <c:v>6.5353858340793505E-2</c:v>
                </c:pt>
                <c:pt idx="11">
                  <c:v>6.5326435399515104E-2</c:v>
                </c:pt>
                <c:pt idx="12">
                  <c:v>6.4552173907243798E-2</c:v>
                </c:pt>
                <c:pt idx="13">
                  <c:v>6.2944528238527295E-2</c:v>
                </c:pt>
                <c:pt idx="14">
                  <c:v>6.2321488222015199E-2</c:v>
                </c:pt>
                <c:pt idx="15">
                  <c:v>6.1852588677934202E-2</c:v>
                </c:pt>
                <c:pt idx="16">
                  <c:v>5.9508147485141903E-2</c:v>
                </c:pt>
                <c:pt idx="17">
                  <c:v>5.9243762799375002E-2</c:v>
                </c:pt>
                <c:pt idx="18">
                  <c:v>5.8526143047765003E-2</c:v>
                </c:pt>
                <c:pt idx="19">
                  <c:v>5.8509056052814999E-2</c:v>
                </c:pt>
                <c:pt idx="20">
                  <c:v>5.7302173254878699E-2</c:v>
                </c:pt>
                <c:pt idx="21">
                  <c:v>5.6814232762026198E-2</c:v>
                </c:pt>
                <c:pt idx="22">
                  <c:v>5.6794708905701902E-2</c:v>
                </c:pt>
                <c:pt idx="23">
                  <c:v>5.6027741896866101E-2</c:v>
                </c:pt>
                <c:pt idx="24">
                  <c:v>5.5948653018157699E-2</c:v>
                </c:pt>
                <c:pt idx="25">
                  <c:v>5.4693922435257697E-2</c:v>
                </c:pt>
                <c:pt idx="26">
                  <c:v>5.3489743100877001E-2</c:v>
                </c:pt>
                <c:pt idx="27">
                  <c:v>5.1943815880763099E-2</c:v>
                </c:pt>
                <c:pt idx="28">
                  <c:v>5.1579621583182897E-2</c:v>
                </c:pt>
                <c:pt idx="29">
                  <c:v>4.98387498275542E-2</c:v>
                </c:pt>
                <c:pt idx="30">
                  <c:v>4.8776966214432498E-2</c:v>
                </c:pt>
                <c:pt idx="31">
                  <c:v>4.8775243443269098E-2</c:v>
                </c:pt>
              </c:numCache>
            </c:numRef>
          </c:val>
        </c:ser>
        <c:dLbls>
          <c:showLegendKey val="0"/>
          <c:showVal val="0"/>
          <c:showCatName val="0"/>
          <c:showSerName val="0"/>
          <c:showPercent val="0"/>
          <c:showBubbleSize val="0"/>
        </c:dLbls>
        <c:gapWidth val="150"/>
        <c:axId val="32568448"/>
        <c:axId val="32570368"/>
      </c:barChart>
      <c:catAx>
        <c:axId val="32568448"/>
        <c:scaling>
          <c:orientation val="minMax"/>
        </c:scaling>
        <c:delete val="0"/>
        <c:axPos val="b"/>
        <c:numFmt formatCode="General" sourceLinked="0"/>
        <c:majorTickMark val="out"/>
        <c:minorTickMark val="none"/>
        <c:tickLblPos val="nextTo"/>
        <c:crossAx val="32570368"/>
        <c:crosses val="autoZero"/>
        <c:auto val="1"/>
        <c:lblAlgn val="ctr"/>
        <c:lblOffset val="100"/>
        <c:noMultiLvlLbl val="0"/>
      </c:catAx>
      <c:valAx>
        <c:axId val="32570368"/>
        <c:scaling>
          <c:orientation val="minMax"/>
          <c:min val="4.4999999999999998E-2"/>
        </c:scaling>
        <c:delete val="0"/>
        <c:axPos val="l"/>
        <c:majorGridlines/>
        <c:numFmt formatCode="0.00%" sourceLinked="1"/>
        <c:majorTickMark val="out"/>
        <c:minorTickMark val="none"/>
        <c:tickLblPos val="nextTo"/>
        <c:crossAx val="32568448"/>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12" charset="0"/>
                <a:ea typeface="ＭＳ Ｐゴシック" pitchFamily="-112" charset="-128"/>
                <a:cs typeface="ＭＳ Ｐゴシック" pitchFamily="-112" charset="-128"/>
              </a:defRPr>
            </a:lvl1pPr>
          </a:lstStyle>
          <a:p>
            <a:pPr>
              <a:defRPr/>
            </a:pPr>
            <a:endParaRPr lang="en-GB"/>
          </a:p>
        </p:txBody>
      </p:sp>
      <p:sp>
        <p:nvSpPr>
          <p:cNvPr id="931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12" charset="0"/>
                <a:ea typeface="ＭＳ Ｐゴシック" pitchFamily="-112" charset="-128"/>
                <a:cs typeface="ＭＳ Ｐゴシック" pitchFamily="-112" charset="-128"/>
              </a:defRPr>
            </a:lvl1pPr>
          </a:lstStyle>
          <a:p>
            <a:pPr>
              <a:defRPr/>
            </a:pPr>
            <a:endParaRPr lang="en-GB"/>
          </a:p>
        </p:txBody>
      </p:sp>
      <p:sp>
        <p:nvSpPr>
          <p:cNvPr id="931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12" charset="0"/>
                <a:ea typeface="ＭＳ Ｐゴシック" pitchFamily="-112" charset="-128"/>
                <a:cs typeface="ＭＳ Ｐゴシック" pitchFamily="-112" charset="-128"/>
              </a:defRPr>
            </a:lvl1pPr>
          </a:lstStyle>
          <a:p>
            <a:pPr>
              <a:defRPr/>
            </a:pPr>
            <a:endParaRPr lang="en-GB"/>
          </a:p>
        </p:txBody>
      </p:sp>
      <p:sp>
        <p:nvSpPr>
          <p:cNvPr id="931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12" charset="0"/>
                <a:ea typeface="ＭＳ Ｐゴシック" pitchFamily="-112" charset="-128"/>
                <a:cs typeface="ＭＳ Ｐゴシック" pitchFamily="-112" charset="-128"/>
              </a:defRPr>
            </a:lvl1pPr>
          </a:lstStyle>
          <a:p>
            <a:pPr>
              <a:defRPr/>
            </a:pPr>
            <a:fld id="{9161AD3B-C432-F04D-8E44-EE570B32D683}" type="slidenum">
              <a:rPr lang="en-GB"/>
              <a:pPr>
                <a:defRPr/>
              </a:pPr>
              <a:t>‹#›</a:t>
            </a:fld>
            <a:endParaRPr lang="en-GB"/>
          </a:p>
        </p:txBody>
      </p:sp>
    </p:spTree>
    <p:extLst>
      <p:ext uri="{BB962C8B-B14F-4D97-AF65-F5344CB8AC3E}">
        <p14:creationId xmlns:p14="http://schemas.microsoft.com/office/powerpoint/2010/main" val="896591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12" charset="0"/>
                <a:ea typeface="ＭＳ Ｐゴシック" pitchFamily="-112" charset="-128"/>
                <a:cs typeface="ＭＳ Ｐゴシック" pitchFamily="-112" charset="-128"/>
              </a:defRPr>
            </a:lvl1pPr>
          </a:lstStyle>
          <a:p>
            <a:pPr>
              <a:defRPr/>
            </a:pPr>
            <a:endParaRPr lang="en-US"/>
          </a:p>
        </p:txBody>
      </p:sp>
      <p:sp>
        <p:nvSpPr>
          <p:cNvPr id="1884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12" charset="0"/>
                <a:ea typeface="ＭＳ Ｐゴシック" pitchFamily="-112" charset="-128"/>
                <a:cs typeface="ＭＳ Ｐゴシック" pitchFamily="-112"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84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84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New Roman" pitchFamily="-112" charset="0"/>
                <a:ea typeface="ＭＳ Ｐゴシック" pitchFamily="-112" charset="-128"/>
                <a:cs typeface="ＭＳ Ｐゴシック" pitchFamily="-112" charset="-128"/>
              </a:defRPr>
            </a:lvl1pPr>
          </a:lstStyle>
          <a:p>
            <a:pPr>
              <a:defRPr/>
            </a:pPr>
            <a:endParaRPr lang="en-US"/>
          </a:p>
        </p:txBody>
      </p:sp>
      <p:sp>
        <p:nvSpPr>
          <p:cNvPr id="1884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12" charset="0"/>
                <a:ea typeface="ＭＳ Ｐゴシック" pitchFamily="-112" charset="-128"/>
                <a:cs typeface="ＭＳ Ｐゴシック" pitchFamily="-112" charset="-128"/>
              </a:defRPr>
            </a:lvl1pPr>
          </a:lstStyle>
          <a:p>
            <a:pPr>
              <a:defRPr/>
            </a:pPr>
            <a:fld id="{9406B530-D7F8-EF4E-9BD3-8EA7F8153ED0}" type="slidenum">
              <a:rPr lang="en-US"/>
              <a:pPr>
                <a:defRPr/>
              </a:pPr>
              <a:t>‹#›</a:t>
            </a:fld>
            <a:endParaRPr lang="en-US"/>
          </a:p>
        </p:txBody>
      </p:sp>
    </p:spTree>
    <p:extLst>
      <p:ext uri="{BB962C8B-B14F-4D97-AF65-F5344CB8AC3E}">
        <p14:creationId xmlns:p14="http://schemas.microsoft.com/office/powerpoint/2010/main" val="9361141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89AD3A7-7E21-794E-8190-084A523B2929}" type="slidenum">
              <a:rPr lang="en-US" smtClean="0">
                <a:latin typeface="Times New Roman" pitchFamily="-104" charset="0"/>
                <a:ea typeface="ＭＳ Ｐゴシック" pitchFamily="-104" charset="-128"/>
                <a:cs typeface="ＭＳ Ｐゴシック" pitchFamily="-104" charset="-128"/>
              </a:rPr>
              <a:pPr/>
              <a:t>1</a:t>
            </a:fld>
            <a:endParaRPr lang="en-US" dirty="0" smtClean="0">
              <a:latin typeface="Times New Roman" pitchFamily="-104" charset="0"/>
              <a:ea typeface="ＭＳ Ｐゴシック" pitchFamily="-104" charset="-128"/>
              <a:cs typeface="ＭＳ Ｐゴシック" pitchFamily="-104" charset="-128"/>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a:buFont typeface="Wingdings" pitchFamily="-104" charset="2"/>
              <a:buNone/>
            </a:pPr>
            <a:endParaRPr lang="en-US" dirty="0" smtClean="0">
              <a:latin typeface="Times New Roman" pitchFamily="-104" charset="0"/>
              <a:ea typeface="ＭＳ Ｐゴシック" pitchFamily="-104" charset="-128"/>
              <a:cs typeface="ＭＳ Ｐゴシック" pitchFamily="-10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C150DF83-491C-A14B-AB1A-EB3FA21DA951}" type="slidenum">
              <a:rPr lang="en-US" smtClean="0">
                <a:latin typeface="Times New Roman" pitchFamily="-105" charset="0"/>
                <a:ea typeface="ＭＳ Ｐゴシック" pitchFamily="-105" charset="-128"/>
                <a:cs typeface="ＭＳ Ｐゴシック" pitchFamily="-105" charset="-128"/>
              </a:rPr>
              <a:pPr/>
              <a:t>10</a:t>
            </a:fld>
            <a:endParaRPr lang="en-US" smtClean="0">
              <a:latin typeface="Times New Roman" pitchFamily="-105" charset="0"/>
              <a:ea typeface="ＭＳ Ｐゴシック" pitchFamily="-105" charset="-128"/>
              <a:cs typeface="ＭＳ Ｐゴシック" pitchFamily="-105"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r>
              <a:rPr lang="en-US" b="1" smtClean="0">
                <a:solidFill>
                  <a:srgbClr val="339933"/>
                </a:solidFill>
                <a:latin typeface="Arial" pitchFamily="-105" charset="0"/>
                <a:ea typeface="Arial" pitchFamily="-105" charset="0"/>
                <a:cs typeface="Arial" pitchFamily="-105" charset="0"/>
              </a:rPr>
              <a:t>FINANCIAL MARKETS OVERVIEW</a:t>
            </a:r>
          </a:p>
          <a:p>
            <a:endParaRPr lang="en-US" sz="1400" b="1" u="sng" smtClean="0">
              <a:solidFill>
                <a:srgbClr val="339933"/>
              </a:solidFill>
              <a:latin typeface="Arial" pitchFamily="-105" charset="0"/>
              <a:ea typeface="Arial" pitchFamily="-105" charset="0"/>
              <a:cs typeface="Arial" pitchFamily="-105" charset="0"/>
            </a:endParaRPr>
          </a:p>
          <a:p>
            <a:endParaRPr lang="en-US" sz="1400" b="1" u="sng" smtClean="0">
              <a:solidFill>
                <a:srgbClr val="0000FF"/>
              </a:solidFill>
              <a:latin typeface="Arial" pitchFamily="-105" charset="0"/>
              <a:ea typeface="Arial" pitchFamily="-105" charset="0"/>
              <a:cs typeface="Arial" pitchFamily="-105" charset="0"/>
            </a:endParaRPr>
          </a:p>
          <a:p>
            <a:r>
              <a:rPr lang="es-MX" u="sng" smtClean="0">
                <a:solidFill>
                  <a:srgbClr val="0000FF"/>
                </a:solidFill>
                <a:latin typeface="Arial" pitchFamily="-105" charset="0"/>
                <a:ea typeface="ＭＳ Ｐゴシック" pitchFamily="-105" charset="-128"/>
                <a:cs typeface="ＭＳ Ｐゴシック" pitchFamily="-105" charset="-128"/>
              </a:rPr>
              <a:t>CASE STUDY: MEXICO YEAR 2002</a:t>
            </a:r>
          </a:p>
          <a:p>
            <a:endParaRPr lang="es-MX" smtClean="0">
              <a:solidFill>
                <a:srgbClr val="0000FF"/>
              </a:solidFill>
              <a:latin typeface="Arial" pitchFamily="-105" charset="0"/>
              <a:ea typeface="ＭＳ Ｐゴシック" pitchFamily="-105" charset="-128"/>
              <a:cs typeface="ＭＳ Ｐゴシック" pitchFamily="-105" charset="-128"/>
            </a:endParaRPr>
          </a:p>
          <a:p>
            <a:pPr>
              <a:buFont typeface="Wingdings" pitchFamily="-105" charset="2"/>
              <a:buChar char="ü"/>
            </a:pPr>
            <a:r>
              <a:rPr lang="es-MX" smtClean="0">
                <a:solidFill>
                  <a:srgbClr val="0000FF"/>
                </a:solidFill>
                <a:latin typeface="Arial" pitchFamily="-105" charset="0"/>
                <a:ea typeface="ＭＳ Ｐゴシック" pitchFamily="-105" charset="-128"/>
                <a:cs typeface="ＭＳ Ｐゴシック" pitchFamily="-105" charset="-128"/>
              </a:rPr>
              <a:t>  Once the legal and institutional frameworks were approved by Congress, USAID-EDI invited the State of Michocan to particiapte as a pilot entity in the GDA Program.  </a:t>
            </a:r>
          </a:p>
          <a:p>
            <a:pPr>
              <a:buFont typeface="Wingdings" pitchFamily="-105" charset="2"/>
              <a:buChar char="ü"/>
            </a:pPr>
            <a:endParaRPr lang="es-MX" smtClean="0">
              <a:solidFill>
                <a:srgbClr val="0000FF"/>
              </a:solidFill>
              <a:latin typeface="Arial" pitchFamily="-105" charset="0"/>
              <a:ea typeface="ＭＳ Ｐゴシック" pitchFamily="-105" charset="-128"/>
              <a:cs typeface="ＭＳ Ｐゴシック" pitchFamily="-105" charset="-128"/>
            </a:endParaRPr>
          </a:p>
          <a:p>
            <a:pPr>
              <a:buFont typeface="Wingdings" pitchFamily="-105" charset="2"/>
              <a:buChar char="ü"/>
            </a:pPr>
            <a:r>
              <a:rPr lang="es-MX" smtClean="0">
                <a:solidFill>
                  <a:srgbClr val="0000FF"/>
                </a:solidFill>
                <a:latin typeface="Arial" pitchFamily="-105" charset="0"/>
                <a:ea typeface="ＭＳ Ｐゴシック" pitchFamily="-105" charset="-128"/>
                <a:cs typeface="ＭＳ Ｐゴシック" pitchFamily="-105" charset="-128"/>
              </a:rPr>
              <a:t>  The public entity accessed the equivalent in local currency to US$150 million in a 10-year financing.</a:t>
            </a:r>
          </a:p>
          <a:p>
            <a:pPr>
              <a:buFont typeface="Wingdings" pitchFamily="-105" charset="2"/>
              <a:buChar char="ü"/>
            </a:pPr>
            <a:endParaRPr lang="es-MX" smtClean="0">
              <a:solidFill>
                <a:srgbClr val="0000FF"/>
              </a:solidFill>
              <a:latin typeface="Arial" pitchFamily="-105" charset="0"/>
              <a:ea typeface="ＭＳ Ｐゴシック" pitchFamily="-105" charset="-128"/>
              <a:cs typeface="ＭＳ Ｐゴシック" pitchFamily="-105" charset="-128"/>
            </a:endParaRPr>
          </a:p>
          <a:p>
            <a:pPr>
              <a:buFont typeface="Wingdings" pitchFamily="-105" charset="2"/>
              <a:buChar char="ü"/>
            </a:pPr>
            <a:r>
              <a:rPr lang="es-MX" smtClean="0">
                <a:solidFill>
                  <a:srgbClr val="0000FF"/>
                </a:solidFill>
                <a:latin typeface="Arial" pitchFamily="-105" charset="0"/>
                <a:ea typeface="ＭＳ Ｐゴシック" pitchFamily="-105" charset="-128"/>
                <a:cs typeface="ＭＳ Ｐゴシック" pitchFamily="-105" charset="-128"/>
              </a:rPr>
              <a:t>  Michoacan’s transaction served as an example for other entities, giving birth to a new maket. New firms were created, as more trasnactions were developed.</a:t>
            </a:r>
          </a:p>
          <a:p>
            <a:pPr>
              <a:buFont typeface="Wingdings" pitchFamily="-105" charset="2"/>
              <a:buChar char="ü"/>
            </a:pPr>
            <a:endParaRPr lang="es-MX" smtClean="0">
              <a:solidFill>
                <a:srgbClr val="0000FF"/>
              </a:solidFill>
              <a:latin typeface="Arial" pitchFamily="-105" charset="0"/>
              <a:ea typeface="ＭＳ Ｐゴシック" pitchFamily="-105" charset="-128"/>
              <a:cs typeface="ＭＳ Ｐゴシック" pitchFamily="-105" charset="-128"/>
            </a:endParaRPr>
          </a:p>
          <a:p>
            <a:pPr>
              <a:buFont typeface="Wingdings" pitchFamily="-105" charset="2"/>
              <a:buChar char="ü"/>
            </a:pPr>
            <a:r>
              <a:rPr lang="es-MX" smtClean="0">
                <a:solidFill>
                  <a:srgbClr val="0000FF"/>
                </a:solidFill>
                <a:latin typeface="Arial" pitchFamily="-105" charset="0"/>
                <a:ea typeface="ＭＳ Ｐゴシック" pitchFamily="-105" charset="-128"/>
                <a:cs typeface="ＭＳ Ｐゴシック" pitchFamily="-105" charset="-128"/>
              </a:rPr>
              <a:t>  By 2009, over 100 public entities had used the model mobilizing in domestic currency over US20 billion for infrastructure development. The model became the standard for State and Municipal financing in Mexico</a:t>
            </a:r>
          </a:p>
          <a:p>
            <a:pPr>
              <a:buFont typeface="Wingdings" pitchFamily="-105" charset="2"/>
              <a:buChar char="ü"/>
            </a:pPr>
            <a:endParaRPr lang="es-MX" smtClean="0">
              <a:solidFill>
                <a:srgbClr val="0000FF"/>
              </a:solidFill>
              <a:latin typeface="Arial" pitchFamily="-105" charset="0"/>
              <a:ea typeface="ＭＳ Ｐゴシック" pitchFamily="-105" charset="-128"/>
              <a:cs typeface="ＭＳ Ｐゴシック" pitchFamily="-105" charset="-128"/>
            </a:endParaRPr>
          </a:p>
          <a:p>
            <a:pPr>
              <a:buFont typeface="Wingdings" pitchFamily="-105" charset="2"/>
              <a:buChar char="ü"/>
            </a:pPr>
            <a:endParaRPr lang="es-MX" smtClean="0">
              <a:solidFill>
                <a:srgbClr val="0000FF"/>
              </a:solidFill>
              <a:latin typeface="Arial" pitchFamily="-105" charset="0"/>
              <a:ea typeface="ＭＳ Ｐゴシック" pitchFamily="-105" charset="-128"/>
              <a:cs typeface="ＭＳ Ｐゴシック" pitchFamily="-105" charset="-128"/>
            </a:endParaRPr>
          </a:p>
          <a:p>
            <a:pPr>
              <a:buFont typeface="Wingdings" pitchFamily="-105" charset="2"/>
              <a:buChar char="ü"/>
            </a:pPr>
            <a:endParaRPr lang="es-ES" smtClean="0">
              <a:solidFill>
                <a:srgbClr val="0000FF"/>
              </a:solidFill>
              <a:latin typeface="Arial" pitchFamily="-105" charset="0"/>
              <a:ea typeface="ＭＳ Ｐゴシック" pitchFamily="-105" charset="-128"/>
              <a:cs typeface="ＭＳ Ｐゴシック" pitchFamily="-105" charset="-128"/>
            </a:endParaRPr>
          </a:p>
          <a:p>
            <a:endParaRPr lang="en-US" smtClean="0">
              <a:latin typeface="Times New Roman" pitchFamily="-105" charset="0"/>
              <a:ea typeface="ＭＳ Ｐゴシック" pitchFamily="-105" charset="-128"/>
              <a:cs typeface="ＭＳ Ｐゴシック" pitchFamily="-105"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7615D36-426D-7740-9ED4-D9FC0EDAAFE1}" type="slidenum">
              <a:rPr lang="en-US" smtClean="0">
                <a:latin typeface="Times New Roman" pitchFamily="-104" charset="0"/>
                <a:ea typeface="ＭＳ Ｐゴシック" pitchFamily="-104" charset="-128"/>
                <a:cs typeface="ＭＳ Ｐゴシック" pitchFamily="-104" charset="-128"/>
              </a:rPr>
              <a:pPr/>
              <a:t>11</a:t>
            </a:fld>
            <a:endParaRPr lang="en-US" dirty="0" smtClean="0">
              <a:latin typeface="Times New Roman" pitchFamily="-104" charset="0"/>
              <a:ea typeface="ＭＳ Ｐゴシック" pitchFamily="-104" charset="-128"/>
              <a:cs typeface="ＭＳ Ｐゴシック" pitchFamily="-104" charset="-128"/>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dirty="0" smtClean="0">
              <a:latin typeface="Times New Roman" pitchFamily="-104" charset="0"/>
              <a:ea typeface="ＭＳ Ｐゴシック" pitchFamily="-104" charset="-128"/>
              <a:cs typeface="ＭＳ Ｐゴシック" pitchFamily="-10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258CFF3-E9B0-7445-A858-51400654DA31}" type="slidenum">
              <a:rPr lang="en-US">
                <a:latin typeface="Times New Roman" pitchFamily="-104" charset="0"/>
                <a:ea typeface="ＭＳ Ｐゴシック" pitchFamily="-104" charset="-128"/>
                <a:cs typeface="ＭＳ Ｐゴシック" pitchFamily="-104" charset="-128"/>
              </a:rPr>
              <a:pPr/>
              <a:t>12</a:t>
            </a:fld>
            <a:endParaRPr lang="en-US">
              <a:latin typeface="Times New Roman" pitchFamily="-104" charset="0"/>
              <a:ea typeface="ＭＳ Ｐゴシック" pitchFamily="-104" charset="-128"/>
              <a:cs typeface="ＭＳ Ｐゴシック" pitchFamily="-104"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a:buFont typeface="Wingdings" pitchFamily="-104" charset="2"/>
              <a:buNone/>
            </a:pPr>
            <a:endParaRPr lang="en-US">
              <a:solidFill>
                <a:schemeClr val="bg1"/>
              </a:solidFill>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r>
              <a:rPr lang="en-US" b="1" smtClean="0">
                <a:solidFill>
                  <a:srgbClr val="339933"/>
                </a:solidFill>
                <a:latin typeface="Arial" pitchFamily="-112" charset="0"/>
                <a:ea typeface="Arial" pitchFamily="-112" charset="0"/>
                <a:cs typeface="Arial" pitchFamily="-112" charset="0"/>
              </a:rPr>
              <a:t>PUBLIC-POOLED FINANCING VEHICLES (SPV)</a:t>
            </a:r>
          </a:p>
          <a:p>
            <a:endParaRPr lang="en-US" b="1" smtClean="0">
              <a:solidFill>
                <a:srgbClr val="0000FF"/>
              </a:solidFill>
              <a:latin typeface="Arial" pitchFamily="-112" charset="0"/>
              <a:ea typeface="Arial" pitchFamily="-112" charset="0"/>
              <a:cs typeface="Arial" pitchFamily="-112" charset="0"/>
            </a:endParaRPr>
          </a:p>
          <a:p>
            <a:endParaRPr lang="en-US" smtClean="0">
              <a:solidFill>
                <a:srgbClr val="0000FF"/>
              </a:solidFill>
              <a:latin typeface="Arial" pitchFamily="-112" charset="0"/>
              <a:ea typeface="Arial" pitchFamily="-112" charset="0"/>
              <a:cs typeface="Arial" pitchFamily="-112" charset="0"/>
            </a:endParaRPr>
          </a:p>
          <a:p>
            <a:r>
              <a:rPr lang="en-US" u="sng" smtClean="0">
                <a:solidFill>
                  <a:srgbClr val="0000FF"/>
                </a:solidFill>
                <a:latin typeface="Arial" pitchFamily="-112" charset="0"/>
                <a:ea typeface="Arial" pitchFamily="-112" charset="0"/>
                <a:cs typeface="Arial" pitchFamily="-112" charset="0"/>
              </a:rPr>
              <a:t>BOND BANK MODEL</a:t>
            </a:r>
          </a:p>
          <a:p>
            <a:endParaRPr lang="en-US" smtClean="0">
              <a:latin typeface="Times New Roman" pitchFamily="-112" charset="0"/>
            </a:endParaRPr>
          </a:p>
          <a:p>
            <a:endParaRPr lang="en-US" smtClean="0">
              <a:latin typeface="Times New Roman" pitchFamily="-112" charset="0"/>
            </a:endParaRPr>
          </a:p>
          <a:p>
            <a:pPr>
              <a:buFont typeface="Wingdings" pitchFamily="-112" charset="2"/>
              <a:buChar char="ü"/>
            </a:pPr>
            <a:r>
              <a:rPr lang="en-US" smtClean="0">
                <a:latin typeface="Times New Roman" pitchFamily="-112" charset="0"/>
              </a:rPr>
              <a:t> Slide is self-explanatory</a:t>
            </a:r>
          </a:p>
          <a:p>
            <a:endParaRPr lang="en-US" smtClean="0">
              <a:latin typeface="Times New Roman" pitchFamily="-112" charset="0"/>
            </a:endParaRPr>
          </a:p>
        </p:txBody>
      </p:sp>
      <p:sp>
        <p:nvSpPr>
          <p:cNvPr id="45060" name="Slide Number Placeholder 3"/>
          <p:cNvSpPr>
            <a:spLocks noGrp="1"/>
          </p:cNvSpPr>
          <p:nvPr>
            <p:ph type="sldNum" sz="quarter" idx="5"/>
          </p:nvPr>
        </p:nvSpPr>
        <p:spPr>
          <a:noFill/>
        </p:spPr>
        <p:txBody>
          <a:bodyPr/>
          <a:lstStyle/>
          <a:p>
            <a:fld id="{F7C9D9BA-7F35-8E44-96DC-16DB764A0BB8}"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258CFF3-E9B0-7445-A858-51400654DA31}" type="slidenum">
              <a:rPr lang="en-US">
                <a:latin typeface="Times New Roman" pitchFamily="-104" charset="0"/>
                <a:ea typeface="ＭＳ Ｐゴシック" pitchFamily="-104" charset="-128"/>
                <a:cs typeface="ＭＳ Ｐゴシック" pitchFamily="-104" charset="-128"/>
              </a:rPr>
              <a:pPr/>
              <a:t>14</a:t>
            </a:fld>
            <a:endParaRPr lang="en-US">
              <a:latin typeface="Times New Roman" pitchFamily="-104" charset="0"/>
              <a:ea typeface="ＭＳ Ｐゴシック" pitchFamily="-104" charset="-128"/>
              <a:cs typeface="ＭＳ Ｐゴシック" pitchFamily="-104"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a:buFont typeface="Wingdings" pitchFamily="-104" charset="2"/>
              <a:buNone/>
            </a:pPr>
            <a:endParaRPr lang="en-US">
              <a:solidFill>
                <a:schemeClr val="bg1"/>
              </a:solidFill>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1175D00-0E94-5F48-9994-9C7AD1F4AA39}" type="slidenum">
              <a:rPr lang="en-US"/>
              <a:pPr/>
              <a:t>15</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latin typeface="Times New Roman" pitchFamily="-112"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F105D1C-1F97-4C48-AF8F-88627667E1A1}" type="slidenum">
              <a:rPr lang="en-US"/>
              <a:pPr/>
              <a:t>16</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a:latin typeface="Times New Roman" pitchFamily="-112"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412DC59E-DA11-8243-8BE1-EB93372C20FB}" type="slidenum">
              <a:rPr lang="en-US"/>
              <a:pPr/>
              <a:t>17</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a:latin typeface="Times New Roman" pitchFamily="-112"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258CFF3-E9B0-7445-A858-51400654DA31}" type="slidenum">
              <a:rPr lang="en-US">
                <a:latin typeface="Times New Roman" pitchFamily="-104" charset="0"/>
                <a:ea typeface="ＭＳ Ｐゴシック" pitchFamily="-104" charset="-128"/>
                <a:cs typeface="ＭＳ Ｐゴシック" pitchFamily="-104" charset="-128"/>
              </a:rPr>
              <a:pPr/>
              <a:t>18</a:t>
            </a:fld>
            <a:endParaRPr lang="en-US">
              <a:latin typeface="Times New Roman" pitchFamily="-104" charset="0"/>
              <a:ea typeface="ＭＳ Ｐゴシック" pitchFamily="-104" charset="-128"/>
              <a:cs typeface="ＭＳ Ｐゴシック" pitchFamily="-104"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a:buFont typeface="Wingdings" pitchFamily="-104" charset="2"/>
              <a:buNone/>
            </a:pPr>
            <a:endParaRPr lang="en-US">
              <a:solidFill>
                <a:schemeClr val="bg1"/>
              </a:solidFill>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258CFF3-E9B0-7445-A858-51400654DA31}" type="slidenum">
              <a:rPr lang="en-US">
                <a:latin typeface="Times New Roman" pitchFamily="-104" charset="0"/>
                <a:ea typeface="ＭＳ Ｐゴシック" pitchFamily="-104" charset="-128"/>
                <a:cs typeface="ＭＳ Ｐゴシック" pitchFamily="-104" charset="-128"/>
              </a:rPr>
              <a:pPr/>
              <a:t>19</a:t>
            </a:fld>
            <a:endParaRPr lang="en-US">
              <a:latin typeface="Times New Roman" pitchFamily="-104" charset="0"/>
              <a:ea typeface="ＭＳ Ｐゴシック" pitchFamily="-104" charset="-128"/>
              <a:cs typeface="ＭＳ Ｐゴシック" pitchFamily="-104"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a:buFont typeface="Wingdings" pitchFamily="-104" charset="2"/>
              <a:buNone/>
            </a:pPr>
            <a:endParaRPr lang="en-US">
              <a:solidFill>
                <a:schemeClr val="bg1"/>
              </a:solidFill>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89AD3A7-7E21-794E-8190-084A523B2929}" type="slidenum">
              <a:rPr lang="en-US" smtClean="0">
                <a:latin typeface="Times New Roman" pitchFamily="-104" charset="0"/>
                <a:ea typeface="ＭＳ Ｐゴシック" pitchFamily="-104" charset="-128"/>
                <a:cs typeface="ＭＳ Ｐゴシック" pitchFamily="-104" charset="-128"/>
              </a:rPr>
              <a:pPr/>
              <a:t>2</a:t>
            </a:fld>
            <a:endParaRPr lang="en-US" dirty="0" smtClean="0">
              <a:latin typeface="Times New Roman" pitchFamily="-104" charset="0"/>
              <a:ea typeface="ＭＳ Ｐゴシック" pitchFamily="-104" charset="-128"/>
              <a:cs typeface="ＭＳ Ｐゴシック" pitchFamily="-104" charset="-128"/>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a:buFont typeface="Wingdings" pitchFamily="-104" charset="2"/>
              <a:buNone/>
            </a:pPr>
            <a:endParaRPr lang="en-US" dirty="0" smtClean="0">
              <a:latin typeface="Times New Roman" pitchFamily="-104" charset="0"/>
              <a:ea typeface="ＭＳ Ｐゴシック" pitchFamily="-104" charset="-128"/>
              <a:cs typeface="ＭＳ Ｐゴシック" pitchFamily="-10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258CFF3-E9B0-7445-A858-51400654DA31}" type="slidenum">
              <a:rPr lang="en-US">
                <a:latin typeface="Times New Roman" pitchFamily="-104" charset="0"/>
                <a:ea typeface="ＭＳ Ｐゴシック" pitchFamily="-104" charset="-128"/>
                <a:cs typeface="ＭＳ Ｐゴシック" pitchFamily="-104" charset="-128"/>
              </a:rPr>
              <a:pPr/>
              <a:t>20</a:t>
            </a:fld>
            <a:endParaRPr lang="en-US">
              <a:latin typeface="Times New Roman" pitchFamily="-104" charset="0"/>
              <a:ea typeface="ＭＳ Ｐゴシック" pitchFamily="-104" charset="-128"/>
              <a:cs typeface="ＭＳ Ｐゴシック" pitchFamily="-104"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a:buFont typeface="Wingdings" pitchFamily="-104" charset="2"/>
              <a:buNone/>
            </a:pPr>
            <a:endParaRPr lang="en-US">
              <a:solidFill>
                <a:schemeClr val="bg1"/>
              </a:solidFill>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258CFF3-E9B0-7445-A858-51400654DA31}" type="slidenum">
              <a:rPr lang="en-US">
                <a:latin typeface="Times New Roman" pitchFamily="-104" charset="0"/>
                <a:ea typeface="ＭＳ Ｐゴシック" pitchFamily="-104" charset="-128"/>
                <a:cs typeface="ＭＳ Ｐゴシック" pitchFamily="-104" charset="-128"/>
              </a:rPr>
              <a:pPr/>
              <a:t>21</a:t>
            </a:fld>
            <a:endParaRPr lang="en-US">
              <a:latin typeface="Times New Roman" pitchFamily="-104" charset="0"/>
              <a:ea typeface="ＭＳ Ｐゴシック" pitchFamily="-104" charset="-128"/>
              <a:cs typeface="ＭＳ Ｐゴシック" pitchFamily="-104"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a:buFont typeface="Wingdings" pitchFamily="-104" charset="2"/>
              <a:buNone/>
            </a:pPr>
            <a:endParaRPr lang="en-US">
              <a:solidFill>
                <a:schemeClr val="bg1"/>
              </a:solidFill>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258CFF3-E9B0-7445-A858-51400654DA31}" type="slidenum">
              <a:rPr lang="en-US">
                <a:latin typeface="Times New Roman" pitchFamily="-104" charset="0"/>
                <a:ea typeface="ＭＳ Ｐゴシック" pitchFamily="-104" charset="-128"/>
                <a:cs typeface="ＭＳ Ｐゴシック" pitchFamily="-104" charset="-128"/>
              </a:rPr>
              <a:pPr/>
              <a:t>22</a:t>
            </a:fld>
            <a:endParaRPr lang="en-US">
              <a:latin typeface="Times New Roman" pitchFamily="-104" charset="0"/>
              <a:ea typeface="ＭＳ Ｐゴシック" pitchFamily="-104" charset="-128"/>
              <a:cs typeface="ＭＳ Ｐゴシック" pitchFamily="-104"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a:buFont typeface="Wingdings" pitchFamily="-104" charset="2"/>
              <a:buNone/>
            </a:pPr>
            <a:endParaRPr lang="en-US">
              <a:solidFill>
                <a:schemeClr val="bg1"/>
              </a:solidFill>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endParaRPr lang="en-US" dirty="0" smtClean="0">
              <a:latin typeface="Times New Roman" pitchFamily="30" charset="0"/>
              <a:ea typeface="+mn-ea"/>
              <a:cs typeface="+mn-cs"/>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s-ES">
              <a:latin typeface="Times New Roman" pitchFamily="-107" charset="0"/>
              <a:ea typeface="ＭＳ Ｐゴシック" pitchFamily="-107" charset="-128"/>
              <a:cs typeface="ＭＳ Ｐゴシック" pitchFamily="-107"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endParaRPr lang="en-US" dirty="0" smtClean="0">
              <a:latin typeface="Times New Roman" pitchFamily="30" charset="0"/>
              <a:ea typeface="+mn-ea"/>
              <a:cs typeface="+mn-cs"/>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s-ES">
              <a:latin typeface="Times New Roman" pitchFamily="-107" charset="0"/>
              <a:ea typeface="ＭＳ Ｐゴシック" pitchFamily="-107" charset="-128"/>
              <a:cs typeface="ＭＳ Ｐゴシック" pitchFamily="-107"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endParaRPr lang="en-US" dirty="0" smtClean="0">
              <a:latin typeface="Times New Roman" pitchFamily="30" charset="0"/>
              <a:ea typeface="+mn-ea"/>
              <a:cs typeface="+mn-cs"/>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s-ES">
              <a:latin typeface="Times New Roman" pitchFamily="-107" charset="0"/>
              <a:ea typeface="ＭＳ Ｐゴシック" pitchFamily="-107" charset="-128"/>
              <a:cs typeface="ＭＳ Ｐゴシック" pitchFamily="-107"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693DAD5-A26F-A748-BA5D-D81CA5E7A36B}" type="slidenum">
              <a:rPr lang="en-US">
                <a:latin typeface="Times New Roman" pitchFamily="-104" charset="0"/>
                <a:ea typeface="ＭＳ Ｐゴシック" pitchFamily="-104" charset="-128"/>
                <a:cs typeface="ＭＳ Ｐゴシック" pitchFamily="-104" charset="-128"/>
              </a:rPr>
              <a:pPr/>
              <a:t>26</a:t>
            </a:fld>
            <a:endParaRPr lang="en-US" dirty="0">
              <a:latin typeface="Times New Roman" pitchFamily="-104" charset="0"/>
              <a:ea typeface="ＭＳ Ｐゴシック" pitchFamily="-104" charset="-128"/>
              <a:cs typeface="ＭＳ Ｐゴシック" pitchFamily="-104"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a:buFont typeface="Wingdings" pitchFamily="-104" charset="2"/>
              <a:buNone/>
            </a:pPr>
            <a:endParaRPr lang="en-US" dirty="0">
              <a:solidFill>
                <a:schemeClr val="bg1"/>
              </a:solidFill>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a:ln/>
        </p:spPr>
      </p:sp>
      <p:sp>
        <p:nvSpPr>
          <p:cNvPr id="60419" name="Notes Placeholder 2"/>
          <p:cNvSpPr>
            <a:spLocks noGrp="1"/>
          </p:cNvSpPr>
          <p:nvPr>
            <p:ph type="body" idx="1"/>
          </p:nvPr>
        </p:nvSpPr>
        <p:spPr>
          <a:noFill/>
          <a:ln/>
        </p:spPr>
        <p:txBody>
          <a:bodyPr/>
          <a:lstStyle/>
          <a:p>
            <a:pPr eaLnBrk="1" hangingPunct="1"/>
            <a:endParaRPr lang="en-US" smtClean="0">
              <a:latin typeface="Times New Roman" pitchFamily="-104" charset="0"/>
              <a:ea typeface="ＭＳ Ｐゴシック" pitchFamily="-104" charset="-128"/>
              <a:cs typeface="ＭＳ Ｐゴシック" pitchFamily="-104" charset="-128"/>
            </a:endParaRPr>
          </a:p>
        </p:txBody>
      </p:sp>
      <p:sp>
        <p:nvSpPr>
          <p:cNvPr id="60420" name="Slide Number Placeholder 3"/>
          <p:cNvSpPr>
            <a:spLocks noGrp="1"/>
          </p:cNvSpPr>
          <p:nvPr>
            <p:ph type="sldNum" sz="quarter" idx="5"/>
          </p:nvPr>
        </p:nvSpPr>
        <p:spPr>
          <a:noFill/>
        </p:spPr>
        <p:txBody>
          <a:bodyPr/>
          <a:lstStyle/>
          <a:p>
            <a:fld id="{124FEB7C-CC54-A74D-AA30-4C443469572F}" type="slidenum">
              <a:rPr lang="en-US" smtClean="0">
                <a:latin typeface="Times New Roman" pitchFamily="-104" charset="0"/>
                <a:ea typeface="ＭＳ Ｐゴシック" pitchFamily="-104" charset="-128"/>
                <a:cs typeface="ＭＳ Ｐゴシック" pitchFamily="-104" charset="-128"/>
              </a:rPr>
              <a:pPr/>
              <a:t>27</a:t>
            </a:fld>
            <a:endParaRPr lang="en-US" smtClean="0">
              <a:latin typeface="Times New Roman" pitchFamily="-104" charset="0"/>
              <a:ea typeface="ＭＳ Ｐゴシック" pitchFamily="-104" charset="-128"/>
              <a:cs typeface="ＭＳ Ｐゴシック" pitchFamily="-10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1FA6A0F-80B5-3E40-B554-DDD77343AF48}" type="slidenum">
              <a:rPr lang="en-US">
                <a:latin typeface="Times New Roman" pitchFamily="-104" charset="0"/>
                <a:ea typeface="ＭＳ Ｐゴシック" pitchFamily="-104" charset="-128"/>
                <a:cs typeface="ＭＳ Ｐゴシック" pitchFamily="-104" charset="-128"/>
              </a:rPr>
              <a:pPr/>
              <a:t>28</a:t>
            </a:fld>
            <a:endParaRPr lang="en-US">
              <a:latin typeface="Times New Roman" pitchFamily="-104" charset="0"/>
              <a:ea typeface="ＭＳ Ｐゴシック" pitchFamily="-104" charset="-128"/>
              <a:cs typeface="ＭＳ Ｐゴシック" pitchFamily="-104"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latin typeface="Arial" pitchFamily="-104" charset="0"/>
              <a:ea typeface="Arial" pitchFamily="-104" charset="0"/>
              <a:cs typeface="Arial" pitchFamily="-10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D3C9ECA0-C404-2441-999F-A29823663832}" type="slidenum">
              <a:rPr lang="en-US">
                <a:latin typeface="Times New Roman" pitchFamily="-112" charset="0"/>
                <a:ea typeface="ＭＳ Ｐゴシック" pitchFamily="-112" charset="-128"/>
                <a:cs typeface="ＭＳ Ｐゴシック" pitchFamily="-112" charset="-128"/>
              </a:rPr>
              <a:pPr/>
              <a:t>3</a:t>
            </a:fld>
            <a:endParaRPr lang="en-US">
              <a:latin typeface="Times New Roman" pitchFamily="-112" charset="0"/>
              <a:ea typeface="ＭＳ Ｐゴシック" pitchFamily="-112" charset="-128"/>
              <a:cs typeface="ＭＳ Ｐゴシック" pitchFamily="-112"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endParaRPr lang="en-US">
              <a:latin typeface="Times New Roman" pitchFamily="-112"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CE7A3E3-1007-B240-BEB4-FFA7545115F8}" type="slidenum">
              <a:rPr lang="en-US" smtClean="0">
                <a:latin typeface="Times New Roman" pitchFamily="-104" charset="0"/>
                <a:ea typeface="ＭＳ Ｐゴシック" pitchFamily="-104" charset="-128"/>
                <a:cs typeface="ＭＳ Ｐゴシック" pitchFamily="-104" charset="-128"/>
              </a:rPr>
              <a:pPr/>
              <a:t>4</a:t>
            </a:fld>
            <a:endParaRPr lang="en-US" dirty="0" smtClean="0">
              <a:latin typeface="Times New Roman" pitchFamily="-104" charset="0"/>
              <a:ea typeface="ＭＳ Ｐゴシック" pitchFamily="-104" charset="-128"/>
              <a:cs typeface="ＭＳ Ｐゴシック" pitchFamily="-104" charset="-128"/>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endParaRPr lang="en-US" dirty="0" smtClean="0">
              <a:solidFill>
                <a:schemeClr val="bg1"/>
              </a:solidFill>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51D278AA-5237-014A-A346-506D7E47BB5E}" type="slidenum">
              <a:rPr lang="en-US" smtClean="0">
                <a:latin typeface="Times New Roman" pitchFamily="-104" charset="0"/>
                <a:ea typeface="ＭＳ Ｐゴシック" pitchFamily="-104" charset="-128"/>
                <a:cs typeface="ＭＳ Ｐゴシック" pitchFamily="-104" charset="-128"/>
              </a:rPr>
              <a:pPr/>
              <a:t>5</a:t>
            </a:fld>
            <a:endParaRPr lang="en-US" dirty="0" smtClean="0">
              <a:latin typeface="Times New Roman" pitchFamily="-104" charset="0"/>
              <a:ea typeface="ＭＳ Ｐゴシック" pitchFamily="-104" charset="-128"/>
              <a:cs typeface="ＭＳ Ｐゴシック" pitchFamily="-104"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a:buFont typeface="Wingdings" pitchFamily="-104" charset="2"/>
              <a:buChar char="ü"/>
            </a:pPr>
            <a:endParaRPr lang="en-US" dirty="0">
              <a:solidFill>
                <a:schemeClr val="bg1"/>
              </a:solidFill>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7615D36-426D-7740-9ED4-D9FC0EDAAFE1}" type="slidenum">
              <a:rPr lang="en-US" smtClean="0">
                <a:latin typeface="Times New Roman" pitchFamily="-104" charset="0"/>
                <a:ea typeface="ＭＳ Ｐゴシック" pitchFamily="-104" charset="-128"/>
                <a:cs typeface="ＭＳ Ｐゴシック" pitchFamily="-104" charset="-128"/>
              </a:rPr>
              <a:pPr/>
              <a:t>6</a:t>
            </a:fld>
            <a:endParaRPr lang="en-US" dirty="0" smtClean="0">
              <a:latin typeface="Times New Roman" pitchFamily="-104" charset="0"/>
              <a:ea typeface="ＭＳ Ｐゴシック" pitchFamily="-104" charset="-128"/>
              <a:cs typeface="ＭＳ Ｐゴシック" pitchFamily="-104" charset="-128"/>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dirty="0" smtClean="0">
              <a:latin typeface="Times New Roman" pitchFamily="-104" charset="0"/>
              <a:ea typeface="ＭＳ Ｐゴシック" pitchFamily="-104" charset="-128"/>
              <a:cs typeface="ＭＳ Ｐゴシック" pitchFamily="-10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287612D-9D9E-BC40-90B7-21D42B177248}" type="slidenum">
              <a:rPr lang="en-US" smtClean="0">
                <a:latin typeface="Times New Roman" pitchFamily="-104" charset="0"/>
                <a:ea typeface="ＭＳ Ｐゴシック" pitchFamily="-104" charset="-128"/>
                <a:cs typeface="ＭＳ Ｐゴシック" pitchFamily="-104" charset="-128"/>
              </a:rPr>
              <a:pPr/>
              <a:t>7</a:t>
            </a:fld>
            <a:endParaRPr lang="en-US" smtClean="0">
              <a:latin typeface="Times New Roman" pitchFamily="-104" charset="0"/>
              <a:ea typeface="ＭＳ Ｐゴシック" pitchFamily="-104" charset="-128"/>
              <a:cs typeface="ＭＳ Ｐゴシック" pitchFamily="-104" charset="-128"/>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smtClean="0">
              <a:solidFill>
                <a:schemeClr val="bg1"/>
              </a:solidFill>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B3574E3C-2D6A-5648-A005-F17401686DD9}" type="slidenum">
              <a:rPr lang="en-US" smtClean="0">
                <a:latin typeface="Times New Roman" pitchFamily="-105" charset="0"/>
                <a:ea typeface="ＭＳ Ｐゴシック" pitchFamily="-105" charset="-128"/>
                <a:cs typeface="ＭＳ Ｐゴシック" pitchFamily="-105" charset="-128"/>
              </a:rPr>
              <a:pPr/>
              <a:t>8</a:t>
            </a:fld>
            <a:endParaRPr lang="en-US" smtClean="0">
              <a:latin typeface="Times New Roman" pitchFamily="-105" charset="0"/>
              <a:ea typeface="ＭＳ Ｐゴシック" pitchFamily="-105" charset="-128"/>
              <a:cs typeface="ＭＳ Ｐゴシック" pitchFamily="-105"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a:buFont typeface="Wingdings" pitchFamily="-105" charset="2"/>
              <a:buNone/>
            </a:pPr>
            <a:endParaRPr lang="en-US" smtClean="0">
              <a:latin typeface="Times New Roman" pitchFamily="-105" charset="0"/>
              <a:ea typeface="ＭＳ Ｐゴシック" pitchFamily="-105" charset="-128"/>
              <a:cs typeface="ＭＳ Ｐゴシック" pitchFamily="-105"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36130EC-34AA-1E47-90BF-6778F530D2A5}" type="slidenum">
              <a:rPr lang="en-US" smtClean="0">
                <a:latin typeface="Times New Roman" pitchFamily="-105" charset="0"/>
                <a:ea typeface="ＭＳ Ｐゴシック" pitchFamily="-105" charset="-128"/>
                <a:cs typeface="ＭＳ Ｐゴシック" pitchFamily="-105" charset="-128"/>
              </a:rPr>
              <a:pPr/>
              <a:t>9</a:t>
            </a:fld>
            <a:endParaRPr lang="en-US" smtClean="0">
              <a:latin typeface="Times New Roman" pitchFamily="-105" charset="0"/>
              <a:ea typeface="ＭＳ Ｐゴシック" pitchFamily="-105" charset="-128"/>
              <a:cs typeface="ＭＳ Ｐゴシック" pitchFamily="-105"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r>
              <a:rPr lang="en-US" b="1" smtClean="0">
                <a:solidFill>
                  <a:srgbClr val="339933"/>
                </a:solidFill>
                <a:latin typeface="Arial" pitchFamily="-105" charset="0"/>
                <a:ea typeface="Arial" pitchFamily="-105" charset="0"/>
                <a:cs typeface="Arial" pitchFamily="-105" charset="0"/>
              </a:rPr>
              <a:t>FINANCIAL MARKETS OVERVIEW</a:t>
            </a:r>
          </a:p>
          <a:p>
            <a:endParaRPr lang="en-US" sz="1400" b="1" u="sng" smtClean="0">
              <a:solidFill>
                <a:srgbClr val="339933"/>
              </a:solidFill>
              <a:latin typeface="Arial" pitchFamily="-105" charset="0"/>
              <a:ea typeface="Arial" pitchFamily="-105" charset="0"/>
              <a:cs typeface="Arial" pitchFamily="-105" charset="0"/>
            </a:endParaRPr>
          </a:p>
          <a:p>
            <a:endParaRPr lang="en-US" sz="1400" b="1" u="sng" smtClean="0">
              <a:solidFill>
                <a:srgbClr val="0000FF"/>
              </a:solidFill>
              <a:latin typeface="Arial" pitchFamily="-105" charset="0"/>
              <a:ea typeface="Arial" pitchFamily="-105" charset="0"/>
              <a:cs typeface="Arial" pitchFamily="-105" charset="0"/>
            </a:endParaRPr>
          </a:p>
          <a:p>
            <a:r>
              <a:rPr lang="es-MX" u="sng" smtClean="0">
                <a:solidFill>
                  <a:srgbClr val="0000FF"/>
                </a:solidFill>
                <a:latin typeface="Arial" pitchFamily="-105" charset="0"/>
                <a:ea typeface="ＭＳ Ｐゴシック" pitchFamily="-105" charset="-128"/>
                <a:cs typeface="ＭＳ Ｐゴシック" pitchFamily="-105" charset="-128"/>
              </a:rPr>
              <a:t>CASE STUDY: MEXICO YEAR 2000</a:t>
            </a:r>
          </a:p>
          <a:p>
            <a:endParaRPr lang="es-MX" smtClean="0">
              <a:solidFill>
                <a:srgbClr val="0000FF"/>
              </a:solidFill>
              <a:latin typeface="Arial" pitchFamily="-105" charset="0"/>
              <a:ea typeface="ＭＳ Ｐゴシック" pitchFamily="-105" charset="-128"/>
              <a:cs typeface="ＭＳ Ｐゴシック" pitchFamily="-105" charset="-128"/>
            </a:endParaRPr>
          </a:p>
          <a:p>
            <a:pPr>
              <a:buFont typeface="Wingdings" pitchFamily="-105" charset="2"/>
              <a:buChar char="ü"/>
            </a:pPr>
            <a:r>
              <a:rPr lang="es-MX" smtClean="0">
                <a:solidFill>
                  <a:srgbClr val="0000FF"/>
                </a:solidFill>
                <a:latin typeface="Arial" pitchFamily="-105" charset="0"/>
                <a:ea typeface="ＭＳ Ｐゴシック" pitchFamily="-105" charset="-128"/>
                <a:cs typeface="ＭＳ Ｐゴシック" pitchFamily="-105" charset="-128"/>
              </a:rPr>
              <a:t>  USAID and EDI developed a study on Mexcian capital markets in the year 2000. </a:t>
            </a:r>
          </a:p>
          <a:p>
            <a:pPr>
              <a:buFont typeface="Wingdings" pitchFamily="-105" charset="2"/>
              <a:buChar char="ü"/>
            </a:pPr>
            <a:endParaRPr lang="es-MX" smtClean="0">
              <a:solidFill>
                <a:srgbClr val="0000FF"/>
              </a:solidFill>
              <a:latin typeface="Arial" pitchFamily="-105" charset="0"/>
              <a:ea typeface="ＭＳ Ｐゴシック" pitchFamily="-105" charset="-128"/>
              <a:cs typeface="ＭＳ Ｐゴシック" pitchFamily="-105" charset="-128"/>
            </a:endParaRPr>
          </a:p>
          <a:p>
            <a:pPr>
              <a:buFont typeface="Wingdings" pitchFamily="-105" charset="2"/>
              <a:buChar char="ü"/>
            </a:pPr>
            <a:r>
              <a:rPr lang="es-MX" smtClean="0">
                <a:solidFill>
                  <a:srgbClr val="0000FF"/>
                </a:solidFill>
                <a:latin typeface="Arial" pitchFamily="-105" charset="0"/>
                <a:ea typeface="ＭＳ Ｐゴシック" pitchFamily="-105" charset="-128"/>
                <a:cs typeface="ＭＳ Ｐゴシック" pitchFamily="-105" charset="-128"/>
              </a:rPr>
              <a:t>  The slide shows which elements of the public-finance financing model were active (the colored ones) and which ones were not.</a:t>
            </a:r>
          </a:p>
          <a:p>
            <a:pPr>
              <a:buFont typeface="Wingdings" pitchFamily="-105" charset="2"/>
              <a:buChar char="ü"/>
            </a:pPr>
            <a:endParaRPr lang="es-MX" smtClean="0">
              <a:solidFill>
                <a:srgbClr val="0000FF"/>
              </a:solidFill>
              <a:latin typeface="Arial" pitchFamily="-105" charset="0"/>
              <a:ea typeface="ＭＳ Ｐゴシック" pitchFamily="-105" charset="-128"/>
              <a:cs typeface="ＭＳ Ｐゴシック" pitchFamily="-105" charset="-128"/>
            </a:endParaRPr>
          </a:p>
          <a:p>
            <a:pPr>
              <a:buFont typeface="Wingdings" pitchFamily="-105" charset="2"/>
              <a:buChar char="ü"/>
            </a:pPr>
            <a:r>
              <a:rPr lang="es-MX" smtClean="0">
                <a:solidFill>
                  <a:srgbClr val="0000FF"/>
                </a:solidFill>
                <a:latin typeface="Arial" pitchFamily="-105" charset="0"/>
                <a:ea typeface="ＭＳ Ｐゴシック" pitchFamily="-105" charset="-128"/>
                <a:cs typeface="ＭＳ Ｐゴシック" pitchFamily="-105" charset="-128"/>
              </a:rPr>
              <a:t>  Subnational financing was conducted by development banks. Commercial banks were not participating. Long term financing was equivalent to the period of the entities administration (3-year for a municpality and 6-year for a State governemtn) becasue creditors were concerned that the next adminstartion would not pay previous debt commitments.</a:t>
            </a:r>
          </a:p>
          <a:p>
            <a:pPr>
              <a:buFont typeface="Wingdings" pitchFamily="-105" charset="2"/>
              <a:buChar char="ü"/>
            </a:pPr>
            <a:endParaRPr lang="es-MX" smtClean="0">
              <a:solidFill>
                <a:srgbClr val="0000FF"/>
              </a:solidFill>
              <a:latin typeface="Arial" pitchFamily="-105" charset="0"/>
              <a:ea typeface="ＭＳ Ｐゴシック" pitchFamily="-105" charset="-128"/>
              <a:cs typeface="ＭＳ Ｐゴシック" pitchFamily="-105" charset="-128"/>
            </a:endParaRPr>
          </a:p>
          <a:p>
            <a:pPr>
              <a:buFont typeface="Wingdings" pitchFamily="-105" charset="2"/>
              <a:buChar char="ü"/>
            </a:pPr>
            <a:r>
              <a:rPr lang="es-MX" smtClean="0">
                <a:solidFill>
                  <a:srgbClr val="0000FF"/>
                </a:solidFill>
                <a:latin typeface="Arial" pitchFamily="-105" charset="0"/>
                <a:ea typeface="ＭＳ Ｐゴシック" pitchFamily="-105" charset="-128"/>
                <a:cs typeface="ＭＳ Ｐゴシック" pitchFamily="-105" charset="-128"/>
              </a:rPr>
              <a:t>  It took USAID-EDI, Government of Mexico (GOM), and implementing partners almost two years to implement the legal reform to support all the elements of the model to mobilize capital soundly.</a:t>
            </a:r>
          </a:p>
          <a:p>
            <a:pPr>
              <a:buFont typeface="Wingdings" pitchFamily="-105" charset="2"/>
              <a:buChar char="ü"/>
            </a:pPr>
            <a:endParaRPr lang="es-MX" smtClean="0">
              <a:solidFill>
                <a:srgbClr val="0000FF"/>
              </a:solidFill>
              <a:latin typeface="Arial" pitchFamily="-105" charset="0"/>
              <a:ea typeface="ＭＳ Ｐゴシック" pitchFamily="-105" charset="-128"/>
              <a:cs typeface="ＭＳ Ｐゴシック" pitchFamily="-105" charset="-128"/>
            </a:endParaRPr>
          </a:p>
          <a:p>
            <a:pPr>
              <a:buFont typeface="Wingdings" pitchFamily="-105" charset="2"/>
              <a:buChar char="ü"/>
            </a:pPr>
            <a:r>
              <a:rPr lang="es-MX" smtClean="0">
                <a:solidFill>
                  <a:srgbClr val="0000FF"/>
                </a:solidFill>
                <a:latin typeface="Arial" pitchFamily="-105" charset="0"/>
                <a:ea typeface="ＭＳ Ｐゴシック" pitchFamily="-105" charset="-128"/>
                <a:cs typeface="ＭＳ Ｐゴシック" pitchFamily="-105" charset="-128"/>
              </a:rPr>
              <a:t> The following slide shows how the model looked in 2002.</a:t>
            </a:r>
          </a:p>
          <a:p>
            <a:pPr>
              <a:buFont typeface="Wingdings" pitchFamily="-105" charset="2"/>
              <a:buChar char="ü"/>
            </a:pPr>
            <a:endParaRPr lang="es-ES" smtClean="0">
              <a:solidFill>
                <a:srgbClr val="0000FF"/>
              </a:solidFill>
              <a:latin typeface="Arial" pitchFamily="-105" charset="0"/>
              <a:ea typeface="ＭＳ Ｐゴシック" pitchFamily="-105" charset="-128"/>
              <a:cs typeface="ＭＳ Ｐゴシック" pitchFamily="-105" charset="-128"/>
            </a:endParaRPr>
          </a:p>
          <a:p>
            <a:endParaRPr lang="en-US" smtClean="0">
              <a:latin typeface="Times New Roman" pitchFamily="-105" charset="0"/>
              <a:ea typeface="ＭＳ Ｐゴシック" pitchFamily="-105" charset="-128"/>
              <a:cs typeface="ＭＳ Ｐゴシック" pitchFamily="-10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ED_International"/>
          <p:cNvPicPr>
            <a:picLocks noChangeAspect="1" noChangeArrowheads="1"/>
          </p:cNvPicPr>
          <p:nvPr/>
        </p:nvPicPr>
        <p:blipFill>
          <a:blip r:embed="rId13"/>
          <a:srcRect/>
          <a:stretch>
            <a:fillRect/>
          </a:stretch>
        </p:blipFill>
        <p:spPr bwMode="auto">
          <a:xfrm>
            <a:off x="6924675" y="6172200"/>
            <a:ext cx="2219325" cy="725488"/>
          </a:xfrm>
          <a:prstGeom prst="rect">
            <a:avLst/>
          </a:prstGeom>
          <a:noFill/>
          <a:ln w="9525">
            <a:noFill/>
            <a:miter lim="800000"/>
            <a:headEnd/>
            <a:tailEnd/>
          </a:ln>
        </p:spPr>
      </p:pic>
      <p:sp>
        <p:nvSpPr>
          <p:cNvPr id="1043" name="Line 19"/>
          <p:cNvSpPr>
            <a:spLocks noChangeShapeType="1"/>
          </p:cNvSpPr>
          <p:nvPr/>
        </p:nvSpPr>
        <p:spPr bwMode="auto">
          <a:xfrm flipV="1">
            <a:off x="0" y="6248400"/>
            <a:ext cx="9144000" cy="0"/>
          </a:xfrm>
          <a:prstGeom prst="line">
            <a:avLst/>
          </a:prstGeom>
          <a:noFill/>
          <a:ln w="19050">
            <a:solidFill>
              <a:schemeClr val="accent2"/>
            </a:solidFill>
            <a:round/>
            <a:headEnd/>
            <a:tailEnd/>
          </a:ln>
          <a:effectLst/>
        </p:spPr>
        <p:txBody>
          <a:bodyPr/>
          <a:lstStyle/>
          <a:p>
            <a:pPr>
              <a:defRPr/>
            </a:pPr>
            <a:endParaRPr lang="en-US">
              <a:latin typeface="Times New Roman" pitchFamily="18" charset="0"/>
              <a:ea typeface="+mn-ea"/>
              <a:cs typeface="+mn-cs"/>
            </a:endParaRPr>
          </a:p>
        </p:txBody>
      </p:sp>
      <p:sp>
        <p:nvSpPr>
          <p:cNvPr id="1042" name="Line 18"/>
          <p:cNvSpPr>
            <a:spLocks noChangeShapeType="1"/>
          </p:cNvSpPr>
          <p:nvPr/>
        </p:nvSpPr>
        <p:spPr bwMode="auto">
          <a:xfrm flipV="1">
            <a:off x="0" y="914400"/>
            <a:ext cx="9144000" cy="1588"/>
          </a:xfrm>
          <a:prstGeom prst="line">
            <a:avLst/>
          </a:prstGeom>
          <a:noFill/>
          <a:ln w="38100">
            <a:solidFill>
              <a:schemeClr val="accent2"/>
            </a:solidFill>
            <a:round/>
            <a:headEnd/>
            <a:tailEnd/>
          </a:ln>
          <a:effectLst/>
        </p:spPr>
        <p:txBody>
          <a:bodyPr/>
          <a:lstStyle/>
          <a:p>
            <a:pPr>
              <a:defRPr/>
            </a:pPr>
            <a:endParaRPr lang="en-US">
              <a:latin typeface="Times New Roman" pitchFamily="18" charset="0"/>
              <a:ea typeface="+mn-ea"/>
              <a:cs typeface="+mn-cs"/>
            </a:endParaRPr>
          </a:p>
        </p:txBody>
      </p:sp>
      <p:pic>
        <p:nvPicPr>
          <p:cNvPr id="6" name="Picture 5" descr="USAID Español.bmp"/>
          <p:cNvPicPr>
            <a:picLocks noChangeAspect="1"/>
          </p:cNvPicPr>
          <p:nvPr/>
        </p:nvPicPr>
        <p:blipFill>
          <a:blip r:embed="rId14"/>
          <a:srcRect/>
          <a:stretch>
            <a:fillRect/>
          </a:stretch>
        </p:blipFill>
        <p:spPr bwMode="auto">
          <a:xfrm>
            <a:off x="0" y="6251575"/>
            <a:ext cx="2057400" cy="606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ＭＳ Ｐゴシック" pitchFamily="-112" charset="-128"/>
          <a:cs typeface="ＭＳ Ｐゴシック" pitchFamily="-112" charset="-128"/>
        </a:defRPr>
      </a:lvl1pPr>
      <a:lvl2pPr algn="ctr" rtl="0" eaLnBrk="0" fontAlgn="base" hangingPunct="0">
        <a:spcBef>
          <a:spcPct val="0"/>
        </a:spcBef>
        <a:spcAft>
          <a:spcPct val="0"/>
        </a:spcAft>
        <a:defRPr sz="4400">
          <a:solidFill>
            <a:schemeClr val="tx2"/>
          </a:solidFill>
          <a:latin typeface="Times New Roman" pitchFamily="18" charset="0"/>
          <a:ea typeface="ＭＳ Ｐゴシック" pitchFamily="-112" charset="-128"/>
          <a:cs typeface="ＭＳ Ｐゴシック" pitchFamily="-112" charset="-128"/>
        </a:defRPr>
      </a:lvl2pPr>
      <a:lvl3pPr algn="ctr" rtl="0" eaLnBrk="0" fontAlgn="base" hangingPunct="0">
        <a:spcBef>
          <a:spcPct val="0"/>
        </a:spcBef>
        <a:spcAft>
          <a:spcPct val="0"/>
        </a:spcAft>
        <a:defRPr sz="4400">
          <a:solidFill>
            <a:schemeClr val="tx2"/>
          </a:solidFill>
          <a:latin typeface="Times New Roman" pitchFamily="18" charset="0"/>
          <a:ea typeface="ＭＳ Ｐゴシック" pitchFamily="-112" charset="-128"/>
          <a:cs typeface="ＭＳ Ｐゴシック" pitchFamily="-112" charset="-128"/>
        </a:defRPr>
      </a:lvl3pPr>
      <a:lvl4pPr algn="ctr" rtl="0" eaLnBrk="0" fontAlgn="base" hangingPunct="0">
        <a:spcBef>
          <a:spcPct val="0"/>
        </a:spcBef>
        <a:spcAft>
          <a:spcPct val="0"/>
        </a:spcAft>
        <a:defRPr sz="4400">
          <a:solidFill>
            <a:schemeClr val="tx2"/>
          </a:solidFill>
          <a:latin typeface="Times New Roman" pitchFamily="18" charset="0"/>
          <a:ea typeface="ＭＳ Ｐゴシック" pitchFamily="-112" charset="-128"/>
          <a:cs typeface="ＭＳ Ｐゴシック" pitchFamily="-112" charset="-128"/>
        </a:defRPr>
      </a:lvl4pPr>
      <a:lvl5pPr algn="ctr" rtl="0" eaLnBrk="0" fontAlgn="base" hangingPunct="0">
        <a:spcBef>
          <a:spcPct val="0"/>
        </a:spcBef>
        <a:spcAft>
          <a:spcPct val="0"/>
        </a:spcAft>
        <a:defRPr sz="4400">
          <a:solidFill>
            <a:schemeClr val="tx2"/>
          </a:solidFill>
          <a:latin typeface="Times New Roman" pitchFamily="18" charset="0"/>
          <a:ea typeface="ＭＳ Ｐゴシック" pitchFamily="-112" charset="-128"/>
          <a:cs typeface="ＭＳ Ｐゴシック" pitchFamily="-112" charset="-128"/>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2"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0" y="1676400"/>
            <a:ext cx="9144000" cy="1569660"/>
          </a:xfrm>
          <a:prstGeom prst="rect">
            <a:avLst/>
          </a:prstGeom>
          <a:solidFill>
            <a:schemeClr val="accent1">
              <a:lumMod val="75000"/>
            </a:schemeClr>
          </a:solidFill>
          <a:ln w="12700">
            <a:noFill/>
            <a:miter lim="800000"/>
            <a:headEnd/>
            <a:tailEnd/>
          </a:ln>
        </p:spPr>
        <p:txBody>
          <a:bodyPr>
            <a:prstTxWarp prst="textNoShape">
              <a:avLst/>
            </a:prstTxWarp>
            <a:spAutoFit/>
          </a:bodyPr>
          <a:lstStyle/>
          <a:p>
            <a:pPr algn="ctr">
              <a:defRPr/>
            </a:pPr>
            <a:endParaRPr lang="en-US" dirty="0" smtClean="0">
              <a:solidFill>
                <a:schemeClr val="bg1"/>
              </a:solidFill>
              <a:latin typeface="Arial"/>
              <a:cs typeface="Arial"/>
            </a:endParaRPr>
          </a:p>
          <a:p>
            <a:pPr algn="ctr">
              <a:defRPr/>
            </a:pPr>
            <a:r>
              <a:rPr lang="en-US" dirty="0" smtClean="0">
                <a:solidFill>
                  <a:srgbClr val="FFFFFF"/>
                </a:solidFill>
                <a:latin typeface="Arial"/>
                <a:cs typeface="Arial"/>
              </a:rPr>
              <a:t>Mobilizing Private Financing:</a:t>
            </a:r>
          </a:p>
          <a:p>
            <a:pPr algn="ctr">
              <a:defRPr/>
            </a:pPr>
            <a:r>
              <a:rPr lang="en-US" u="sng" dirty="0" smtClean="0">
                <a:solidFill>
                  <a:srgbClr val="FFFFFF"/>
                </a:solidFill>
                <a:latin typeface="Arial"/>
                <a:cs typeface="Arial"/>
              </a:rPr>
              <a:t>The Capital Market Story of Mexico </a:t>
            </a:r>
          </a:p>
          <a:p>
            <a:pPr algn="ctr">
              <a:defRPr/>
            </a:pPr>
            <a:endParaRPr lang="en-US" dirty="0">
              <a:solidFill>
                <a:srgbClr val="FFFFFF"/>
              </a:solidFill>
              <a:latin typeface="Arial" pitchFamily="-109" charset="0"/>
              <a:ea typeface="ＭＳ Ｐゴシック" pitchFamily="-109" charset="-128"/>
              <a:cs typeface="ＭＳ Ｐゴシック" pitchFamily="-109" charset="-128"/>
            </a:endParaRPr>
          </a:p>
        </p:txBody>
      </p:sp>
      <p:sp>
        <p:nvSpPr>
          <p:cNvPr id="15363" name="TextBox 4"/>
          <p:cNvSpPr txBox="1">
            <a:spLocks noChangeArrowheads="1"/>
          </p:cNvSpPr>
          <p:nvPr/>
        </p:nvSpPr>
        <p:spPr bwMode="auto">
          <a:xfrm>
            <a:off x="0" y="4114800"/>
            <a:ext cx="9144000" cy="1077218"/>
          </a:xfrm>
          <a:prstGeom prst="rect">
            <a:avLst/>
          </a:prstGeom>
          <a:noFill/>
          <a:ln w="9525">
            <a:noFill/>
            <a:miter lim="800000"/>
            <a:headEnd/>
            <a:tailEnd/>
          </a:ln>
        </p:spPr>
        <p:txBody>
          <a:bodyPr>
            <a:prstTxWarp prst="textNoShape">
              <a:avLst/>
            </a:prstTxWarp>
            <a:spAutoFit/>
          </a:bodyPr>
          <a:lstStyle/>
          <a:p>
            <a:pPr algn="ctr" hangingPunct="0"/>
            <a:endParaRPr lang="en-US" dirty="0" smtClean="0">
              <a:latin typeface="Arial" pitchFamily="-104" charset="0"/>
              <a:ea typeface="Arial" pitchFamily="-104" charset="0"/>
              <a:cs typeface="Arial" pitchFamily="-104" charset="0"/>
            </a:endParaRPr>
          </a:p>
          <a:p>
            <a:pPr algn="ctr" hangingPunct="0"/>
            <a:r>
              <a:rPr lang="en-US" sz="1600" b="0" dirty="0" smtClean="0">
                <a:latin typeface="Arial" pitchFamily="-104" charset="0"/>
                <a:ea typeface="Arial" pitchFamily="-104" charset="0"/>
                <a:cs typeface="Arial" pitchFamily="-104" charset="0"/>
              </a:rPr>
              <a:t>May 2014</a:t>
            </a:r>
            <a:endParaRPr lang="en-US" sz="1600" b="0" dirty="0">
              <a:latin typeface="Arial" pitchFamily="-104" charset="0"/>
              <a:ea typeface="Arial" pitchFamily="-104" charset="0"/>
              <a:cs typeface="Arial" pitchFamily="-104" charset="0"/>
            </a:endParaRPr>
          </a:p>
          <a:p>
            <a:endParaRPr lang="en-US" dirty="0"/>
          </a:p>
        </p:txBody>
      </p:sp>
    </p:spTree>
  </p:cSld>
  <p:clrMapOvr>
    <a:masterClrMapping/>
  </p:clrMapOvr>
  <p:transition>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533400"/>
            <a:ext cx="8909050" cy="5767388"/>
            <a:chOff x="0" y="336"/>
            <a:chExt cx="5612" cy="3633"/>
          </a:xfrm>
        </p:grpSpPr>
        <p:sp>
          <p:nvSpPr>
            <p:cNvPr id="29737" name="AutoShape 3"/>
            <p:cNvSpPr>
              <a:spLocks noChangeArrowheads="1"/>
            </p:cNvSpPr>
            <p:nvPr/>
          </p:nvSpPr>
          <p:spPr bwMode="auto">
            <a:xfrm flipH="1">
              <a:off x="0" y="336"/>
              <a:ext cx="1772" cy="3475"/>
            </a:xfrm>
            <a:prstGeom prst="rtTriangle">
              <a:avLst/>
            </a:prstGeom>
            <a:solidFill>
              <a:srgbClr val="00FFCC"/>
            </a:solidFill>
            <a:ln w="9525">
              <a:noFill/>
              <a:miter lim="800000"/>
              <a:headEnd/>
              <a:tailEnd/>
            </a:ln>
          </p:spPr>
          <p:txBody>
            <a:bodyPr>
              <a:prstTxWarp prst="textNoShape">
                <a:avLst/>
              </a:prstTxWarp>
              <a:spAutoFit/>
            </a:bodyPr>
            <a:lstStyle/>
            <a:p>
              <a:pPr algn="ctr">
                <a:spcBef>
                  <a:spcPct val="50000"/>
                </a:spcBef>
              </a:pPr>
              <a:endParaRPr lang="en-US" sz="1400">
                <a:solidFill>
                  <a:srgbClr val="CC3300"/>
                </a:solidFill>
                <a:latin typeface="Arial" pitchFamily="-105" charset="0"/>
              </a:endParaRPr>
            </a:p>
            <a:p>
              <a:pPr algn="ctr">
                <a:spcBef>
                  <a:spcPct val="50000"/>
                </a:spcBef>
              </a:pPr>
              <a:endParaRPr lang="en-US" sz="1400">
                <a:solidFill>
                  <a:srgbClr val="CC3300"/>
                </a:solidFill>
                <a:latin typeface="Arial" pitchFamily="-105" charset="0"/>
              </a:endParaRPr>
            </a:p>
            <a:p>
              <a:pPr algn="ctr">
                <a:spcBef>
                  <a:spcPct val="50000"/>
                </a:spcBef>
              </a:pPr>
              <a:endParaRPr lang="en-US" sz="1400">
                <a:solidFill>
                  <a:srgbClr val="CC3300"/>
                </a:solidFill>
                <a:latin typeface="Arial" pitchFamily="-105" charset="0"/>
              </a:endParaRPr>
            </a:p>
            <a:p>
              <a:pPr algn="r"/>
              <a:endParaRPr lang="en-US" sz="1400">
                <a:solidFill>
                  <a:srgbClr val="CC3300"/>
                </a:solidFill>
                <a:latin typeface="Arial" pitchFamily="-105" charset="0"/>
              </a:endParaRPr>
            </a:p>
            <a:p>
              <a:pPr algn="r"/>
              <a:r>
                <a:rPr lang="en-US" sz="1400">
                  <a:latin typeface="Arial" pitchFamily="-105" charset="0"/>
                </a:rPr>
                <a:t>FINANCIAL</a:t>
              </a:r>
            </a:p>
            <a:p>
              <a:pPr algn="r"/>
              <a:r>
                <a:rPr lang="en-US" sz="1400">
                  <a:latin typeface="Arial" pitchFamily="-105" charset="0"/>
                </a:rPr>
                <a:t>PLAN</a:t>
              </a:r>
            </a:p>
            <a:p>
              <a:pPr algn="r">
                <a:spcBef>
                  <a:spcPct val="50000"/>
                </a:spcBef>
              </a:pPr>
              <a:endParaRPr lang="es-MX" sz="1400">
                <a:latin typeface="Arial" pitchFamily="-105" charset="0"/>
              </a:endParaRPr>
            </a:p>
          </p:txBody>
        </p:sp>
        <p:sp>
          <p:nvSpPr>
            <p:cNvPr id="29738" name="Oval 4"/>
            <p:cNvSpPr>
              <a:spLocks noChangeArrowheads="1"/>
            </p:cNvSpPr>
            <p:nvPr/>
          </p:nvSpPr>
          <p:spPr bwMode="auto">
            <a:xfrm>
              <a:off x="528" y="2716"/>
              <a:ext cx="1008" cy="920"/>
            </a:xfrm>
            <a:prstGeom prst="ellipse">
              <a:avLst/>
            </a:prstGeom>
            <a:noFill/>
            <a:ln w="38100" cmpd="dbl">
              <a:solidFill>
                <a:schemeClr val="tx1"/>
              </a:solidFill>
              <a:round/>
              <a:headEnd/>
              <a:tailEnd/>
            </a:ln>
          </p:spPr>
          <p:txBody>
            <a:bodyPr wrap="none" anchor="ctr">
              <a:prstTxWarp prst="textNoShape">
                <a:avLst/>
              </a:prstTxWarp>
            </a:bodyPr>
            <a:lstStyle/>
            <a:p>
              <a:endParaRPr lang="en-US"/>
            </a:p>
          </p:txBody>
        </p:sp>
        <p:grpSp>
          <p:nvGrpSpPr>
            <p:cNvPr id="3" name="Group 5"/>
            <p:cNvGrpSpPr>
              <a:grpSpLocks/>
            </p:cNvGrpSpPr>
            <p:nvPr/>
          </p:nvGrpSpPr>
          <p:grpSpPr bwMode="auto">
            <a:xfrm>
              <a:off x="1820" y="1897"/>
              <a:ext cx="1056" cy="690"/>
              <a:chOff x="1824" y="1968"/>
              <a:chExt cx="1056" cy="720"/>
            </a:xfrm>
          </p:grpSpPr>
          <p:sp>
            <p:nvSpPr>
              <p:cNvPr id="29771" name="Oval 6"/>
              <p:cNvSpPr>
                <a:spLocks noChangeArrowheads="1"/>
              </p:cNvSpPr>
              <p:nvPr/>
            </p:nvSpPr>
            <p:spPr bwMode="auto">
              <a:xfrm>
                <a:off x="1824" y="2160"/>
                <a:ext cx="1056" cy="528"/>
              </a:xfrm>
              <a:prstGeom prst="ellipse">
                <a:avLst/>
              </a:prstGeom>
              <a:noFill/>
              <a:ln w="3175">
                <a:solidFill>
                  <a:schemeClr val="tx1"/>
                </a:solidFill>
                <a:round/>
                <a:headEnd/>
                <a:tailEnd/>
              </a:ln>
            </p:spPr>
            <p:txBody>
              <a:bodyPr wrap="none" anchor="ctr">
                <a:prstTxWarp prst="textNoShape">
                  <a:avLst/>
                </a:prstTxWarp>
              </a:bodyPr>
              <a:lstStyle/>
              <a:p>
                <a:pPr algn="ctr"/>
                <a:r>
                  <a:rPr lang="en-US" sz="1400">
                    <a:latin typeface="Arial" pitchFamily="-105" charset="0"/>
                  </a:rPr>
                  <a:t>CREDIT</a:t>
                </a:r>
              </a:p>
              <a:p>
                <a:pPr algn="ctr"/>
                <a:r>
                  <a:rPr lang="en-US" sz="1400">
                    <a:latin typeface="Arial" pitchFamily="-105" charset="0"/>
                  </a:rPr>
                  <a:t>ENHANCEMENT</a:t>
                </a:r>
                <a:endParaRPr lang="es-MX" sz="1400">
                  <a:latin typeface="Arial" pitchFamily="-105" charset="0"/>
                </a:endParaRPr>
              </a:p>
            </p:txBody>
          </p:sp>
          <p:sp>
            <p:nvSpPr>
              <p:cNvPr id="29772" name="Line 7"/>
              <p:cNvSpPr>
                <a:spLocks noChangeShapeType="1"/>
              </p:cNvSpPr>
              <p:nvPr/>
            </p:nvSpPr>
            <p:spPr bwMode="auto">
              <a:xfrm flipV="1">
                <a:off x="2352" y="1968"/>
                <a:ext cx="0" cy="203"/>
              </a:xfrm>
              <a:prstGeom prst="line">
                <a:avLst/>
              </a:prstGeom>
              <a:noFill/>
              <a:ln w="3175">
                <a:solidFill>
                  <a:schemeClr val="tx1"/>
                </a:solidFill>
                <a:round/>
                <a:headEnd/>
                <a:tailEnd type="triangle" w="med" len="med"/>
              </a:ln>
            </p:spPr>
            <p:txBody>
              <a:bodyPr>
                <a:prstTxWarp prst="textNoShape">
                  <a:avLst/>
                </a:prstTxWarp>
              </a:bodyPr>
              <a:lstStyle/>
              <a:p>
                <a:endParaRPr lang="es-ES_tradnl"/>
              </a:p>
            </p:txBody>
          </p:sp>
        </p:grpSp>
        <p:sp>
          <p:nvSpPr>
            <p:cNvPr id="29740" name="AutoShape 8"/>
            <p:cNvSpPr>
              <a:spLocks noChangeArrowheads="1"/>
            </p:cNvSpPr>
            <p:nvPr/>
          </p:nvSpPr>
          <p:spPr bwMode="auto">
            <a:xfrm rot="5400000">
              <a:off x="2565" y="-1469"/>
              <a:ext cx="559" cy="5031"/>
            </a:xfrm>
            <a:prstGeom prst="moon">
              <a:avLst>
                <a:gd name="adj" fmla="val 42944"/>
              </a:avLst>
            </a:prstGeom>
            <a:noFill/>
            <a:ln w="3175">
              <a:solidFill>
                <a:schemeClr val="tx1"/>
              </a:solidFill>
              <a:miter lim="800000"/>
              <a:headEnd/>
              <a:tailEnd/>
            </a:ln>
          </p:spPr>
          <p:txBody>
            <a:bodyPr rot="10800000" vert="eaVert">
              <a:prstTxWarp prst="textNoShape">
                <a:avLst/>
              </a:prstTxWarp>
              <a:spAutoFit/>
            </a:bodyPr>
            <a:lstStyle/>
            <a:p>
              <a:pPr algn="ctr"/>
              <a:r>
                <a:rPr lang="en-US" sz="1400">
                  <a:solidFill>
                    <a:schemeClr val="accent2"/>
                  </a:solidFill>
                  <a:latin typeface="Arial" pitchFamily="-105" charset="0"/>
                </a:rPr>
                <a:t>FINANCIAL ADVISOR</a:t>
              </a:r>
              <a:endParaRPr lang="es-MX" sz="1400">
                <a:solidFill>
                  <a:schemeClr val="accent2"/>
                </a:solidFill>
                <a:latin typeface="Arial" pitchFamily="-105" charset="0"/>
              </a:endParaRPr>
            </a:p>
          </p:txBody>
        </p:sp>
        <p:sp>
          <p:nvSpPr>
            <p:cNvPr id="29741" name="AutoShape 9"/>
            <p:cNvSpPr>
              <a:spLocks noChangeArrowheads="1"/>
            </p:cNvSpPr>
            <p:nvPr/>
          </p:nvSpPr>
          <p:spPr bwMode="auto">
            <a:xfrm>
              <a:off x="1633" y="1295"/>
              <a:ext cx="1439" cy="59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77 w 21600"/>
                <a:gd name="T13" fmla="*/ 5400 h 21600"/>
                <a:gd name="T14" fmla="*/ 18898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3175">
              <a:solidFill>
                <a:schemeClr val="tx1"/>
              </a:solidFill>
              <a:miter lim="800000"/>
              <a:headEnd/>
              <a:tailEnd/>
            </a:ln>
          </p:spPr>
          <p:txBody>
            <a:bodyPr>
              <a:prstTxWarp prst="textNoShape">
                <a:avLst/>
              </a:prstTxWarp>
              <a:spAutoFit/>
            </a:bodyPr>
            <a:lstStyle/>
            <a:p>
              <a:pPr algn="ctr">
                <a:spcBef>
                  <a:spcPct val="50000"/>
                </a:spcBef>
              </a:pPr>
              <a:r>
                <a:rPr lang="en-US" sz="1400">
                  <a:latin typeface="Arial" pitchFamily="-105" charset="0"/>
                </a:rPr>
                <a:t>REQUEST FINANCING</a:t>
              </a:r>
              <a:endParaRPr lang="es-MX" sz="1400">
                <a:latin typeface="Arial" pitchFamily="-105" charset="0"/>
              </a:endParaRPr>
            </a:p>
          </p:txBody>
        </p:sp>
        <p:sp>
          <p:nvSpPr>
            <p:cNvPr id="29742" name="Text Box 10"/>
            <p:cNvSpPr txBox="1">
              <a:spLocks noChangeArrowheads="1"/>
            </p:cNvSpPr>
            <p:nvPr/>
          </p:nvSpPr>
          <p:spPr bwMode="auto">
            <a:xfrm>
              <a:off x="192" y="1440"/>
              <a:ext cx="1344" cy="397"/>
            </a:xfrm>
            <a:prstGeom prst="rect">
              <a:avLst/>
            </a:prstGeom>
            <a:solidFill>
              <a:srgbClr val="33CC33"/>
            </a:solidFill>
            <a:ln w="9525">
              <a:noFill/>
              <a:miter lim="800000"/>
              <a:headEnd/>
              <a:tailEnd/>
            </a:ln>
          </p:spPr>
          <p:txBody>
            <a:bodyPr>
              <a:prstTxWarp prst="textNoShape">
                <a:avLst/>
              </a:prstTxWarp>
              <a:spAutoFit/>
            </a:bodyPr>
            <a:lstStyle/>
            <a:p>
              <a:pPr algn="ctr">
                <a:spcBef>
                  <a:spcPct val="50000"/>
                </a:spcBef>
              </a:pPr>
              <a:r>
                <a:rPr lang="en-US" sz="1400">
                  <a:solidFill>
                    <a:schemeClr val="bg1"/>
                  </a:solidFill>
                  <a:latin typeface="Arial" pitchFamily="-105" charset="0"/>
                </a:rPr>
                <a:t>GOV’T UNIT OR PPP</a:t>
              </a:r>
            </a:p>
            <a:p>
              <a:pPr algn="ctr">
                <a:spcBef>
                  <a:spcPct val="50000"/>
                </a:spcBef>
              </a:pPr>
              <a:endParaRPr lang="es-MX" sz="1400">
                <a:solidFill>
                  <a:schemeClr val="bg1"/>
                </a:solidFill>
                <a:latin typeface="Arial" pitchFamily="-105" charset="0"/>
              </a:endParaRPr>
            </a:p>
          </p:txBody>
        </p:sp>
        <p:sp>
          <p:nvSpPr>
            <p:cNvPr id="29743" name="Rectangle 11"/>
            <p:cNvSpPr>
              <a:spLocks noChangeArrowheads="1"/>
            </p:cNvSpPr>
            <p:nvPr/>
          </p:nvSpPr>
          <p:spPr bwMode="auto">
            <a:xfrm>
              <a:off x="144" y="369"/>
              <a:ext cx="4512" cy="230"/>
            </a:xfrm>
            <a:prstGeom prst="rect">
              <a:avLst/>
            </a:prstGeom>
            <a:noFill/>
            <a:ln w="9525">
              <a:noFill/>
              <a:miter lim="800000"/>
              <a:headEnd/>
              <a:tailEnd/>
            </a:ln>
          </p:spPr>
          <p:txBody>
            <a:bodyPr anchor="ctr">
              <a:prstTxWarp prst="textNoShape">
                <a:avLst/>
              </a:prstTxWarp>
            </a:bodyPr>
            <a:lstStyle/>
            <a:p>
              <a:endParaRPr lang="en-US" sz="1400">
                <a:solidFill>
                  <a:srgbClr val="000099"/>
                </a:solidFill>
                <a:latin typeface="Arial" pitchFamily="-105" charset="0"/>
              </a:endParaRPr>
            </a:p>
          </p:txBody>
        </p:sp>
        <p:grpSp>
          <p:nvGrpSpPr>
            <p:cNvPr id="4" name="Group 12"/>
            <p:cNvGrpSpPr>
              <a:grpSpLocks/>
            </p:cNvGrpSpPr>
            <p:nvPr/>
          </p:nvGrpSpPr>
          <p:grpSpPr bwMode="auto">
            <a:xfrm>
              <a:off x="3168" y="2400"/>
              <a:ext cx="1152" cy="1040"/>
              <a:chOff x="3216" y="2256"/>
              <a:chExt cx="1152" cy="1084"/>
            </a:xfrm>
          </p:grpSpPr>
          <p:sp>
            <p:nvSpPr>
              <p:cNvPr id="29769" name="AutoShape 13"/>
              <p:cNvSpPr>
                <a:spLocks noChangeArrowheads="1"/>
              </p:cNvSpPr>
              <p:nvPr/>
            </p:nvSpPr>
            <p:spPr bwMode="auto">
              <a:xfrm>
                <a:off x="3216" y="2256"/>
                <a:ext cx="1152" cy="364"/>
              </a:xfrm>
              <a:prstGeom prst="chevron">
                <a:avLst>
                  <a:gd name="adj" fmla="val 59751"/>
                </a:avLst>
              </a:prstGeom>
              <a:noFill/>
              <a:ln w="3175">
                <a:solidFill>
                  <a:schemeClr val="tx1"/>
                </a:solidFill>
                <a:miter lim="800000"/>
                <a:headEnd/>
                <a:tailEnd/>
              </a:ln>
            </p:spPr>
            <p:txBody>
              <a:bodyPr>
                <a:prstTxWarp prst="textNoShape">
                  <a:avLst/>
                </a:prstTxWarp>
                <a:spAutoFit/>
              </a:bodyPr>
              <a:lstStyle/>
              <a:p>
                <a:pPr algn="ctr"/>
                <a:r>
                  <a:rPr lang="en-US" sz="1000">
                    <a:solidFill>
                      <a:srgbClr val="CC3300"/>
                    </a:solidFill>
                    <a:latin typeface="Arial" pitchFamily="-105" charset="0"/>
                    <a:ea typeface="Times New Roman" pitchFamily="-105" charset="0"/>
                    <a:cs typeface="Times New Roman" pitchFamily="-105" charset="0"/>
                  </a:rPr>
                  <a:t>FINANCIAL</a:t>
                </a:r>
              </a:p>
              <a:p>
                <a:pPr algn="ctr"/>
                <a:r>
                  <a:rPr lang="en-US" sz="1000">
                    <a:solidFill>
                      <a:srgbClr val="CC3300"/>
                    </a:solidFill>
                    <a:latin typeface="Arial" pitchFamily="-105" charset="0"/>
                    <a:ea typeface="Times New Roman" pitchFamily="-105" charset="0"/>
                    <a:cs typeface="Times New Roman" pitchFamily="-105" charset="0"/>
                  </a:rPr>
                  <a:t>LONG TERM</a:t>
                </a:r>
              </a:p>
              <a:p>
                <a:pPr algn="ctr"/>
                <a:endParaRPr lang="es-MX" sz="1000">
                  <a:solidFill>
                    <a:srgbClr val="CC3300"/>
                  </a:solidFill>
                  <a:latin typeface="Arial" pitchFamily="-105" charset="0"/>
                </a:endParaRPr>
              </a:p>
            </p:txBody>
          </p:sp>
          <p:sp>
            <p:nvSpPr>
              <p:cNvPr id="29770" name="AutoShape 14"/>
              <p:cNvSpPr>
                <a:spLocks noChangeArrowheads="1"/>
              </p:cNvSpPr>
              <p:nvPr/>
            </p:nvSpPr>
            <p:spPr bwMode="auto">
              <a:xfrm>
                <a:off x="3216" y="2976"/>
                <a:ext cx="1152" cy="364"/>
              </a:xfrm>
              <a:prstGeom prst="chevron">
                <a:avLst>
                  <a:gd name="adj" fmla="val 59751"/>
                </a:avLst>
              </a:prstGeom>
              <a:noFill/>
              <a:ln w="3175">
                <a:solidFill>
                  <a:schemeClr val="tx1"/>
                </a:solidFill>
                <a:miter lim="800000"/>
                <a:headEnd/>
                <a:tailEnd/>
              </a:ln>
            </p:spPr>
            <p:txBody>
              <a:bodyPr>
                <a:prstTxWarp prst="textNoShape">
                  <a:avLst/>
                </a:prstTxWarp>
                <a:spAutoFit/>
              </a:bodyPr>
              <a:lstStyle/>
              <a:p>
                <a:pPr algn="ctr"/>
                <a:r>
                  <a:rPr lang="en-US" sz="1000">
                    <a:solidFill>
                      <a:srgbClr val="CC3300"/>
                    </a:solidFill>
                    <a:latin typeface="Arial" pitchFamily="-105" charset="0"/>
                    <a:ea typeface="Times New Roman" pitchFamily="-105" charset="0"/>
                    <a:cs typeface="Times New Roman" pitchFamily="-105" charset="0"/>
                  </a:rPr>
                  <a:t>TAX</a:t>
                </a:r>
              </a:p>
              <a:p>
                <a:pPr algn="ctr"/>
                <a:r>
                  <a:rPr lang="en-US" sz="1000">
                    <a:solidFill>
                      <a:srgbClr val="CC3300"/>
                    </a:solidFill>
                    <a:latin typeface="Arial" pitchFamily="-105" charset="0"/>
                    <a:ea typeface="Times New Roman" pitchFamily="-105" charset="0"/>
                    <a:cs typeface="Times New Roman" pitchFamily="-105" charset="0"/>
                  </a:rPr>
                  <a:t>INCENTIVES</a:t>
                </a:r>
              </a:p>
              <a:p>
                <a:pPr algn="ctr"/>
                <a:r>
                  <a:rPr lang="es-MX" sz="1000">
                    <a:latin typeface="Arial" pitchFamily="-105" charset="0"/>
                  </a:rPr>
                  <a:t> </a:t>
                </a:r>
              </a:p>
            </p:txBody>
          </p:sp>
        </p:grpSp>
        <p:sp>
          <p:nvSpPr>
            <p:cNvPr id="29745" name="Oval 15"/>
            <p:cNvSpPr>
              <a:spLocks noChangeArrowheads="1"/>
            </p:cNvSpPr>
            <p:nvPr/>
          </p:nvSpPr>
          <p:spPr bwMode="auto">
            <a:xfrm>
              <a:off x="1052" y="3417"/>
              <a:ext cx="1008" cy="552"/>
            </a:xfrm>
            <a:prstGeom prst="ellipse">
              <a:avLst/>
            </a:prstGeom>
            <a:solidFill>
              <a:srgbClr val="009900"/>
            </a:solidFill>
            <a:ln w="12700">
              <a:noFill/>
              <a:round/>
              <a:headEnd/>
              <a:tailEnd/>
            </a:ln>
          </p:spPr>
          <p:txBody>
            <a:bodyPr wrap="none" anchor="ctr">
              <a:prstTxWarp prst="textNoShape">
                <a:avLst/>
              </a:prstTxWarp>
            </a:bodyPr>
            <a:lstStyle/>
            <a:p>
              <a:pPr algn="ctr"/>
              <a:r>
                <a:rPr lang="en-US" sz="1400">
                  <a:solidFill>
                    <a:srgbClr val="FFFF00"/>
                  </a:solidFill>
                  <a:latin typeface="Arial" pitchFamily="-105" charset="0"/>
                </a:rPr>
                <a:t>TRUSTS</a:t>
              </a:r>
              <a:endParaRPr lang="es-MX" sz="1400">
                <a:solidFill>
                  <a:srgbClr val="FFFF00"/>
                </a:solidFill>
                <a:latin typeface="Arial" pitchFamily="-105" charset="0"/>
              </a:endParaRPr>
            </a:p>
          </p:txBody>
        </p:sp>
        <p:grpSp>
          <p:nvGrpSpPr>
            <p:cNvPr id="5" name="Group 16"/>
            <p:cNvGrpSpPr>
              <a:grpSpLocks/>
            </p:cNvGrpSpPr>
            <p:nvPr/>
          </p:nvGrpSpPr>
          <p:grpSpPr bwMode="auto">
            <a:xfrm>
              <a:off x="623" y="3417"/>
              <a:ext cx="4458" cy="552"/>
              <a:chOff x="627" y="3552"/>
              <a:chExt cx="4458" cy="576"/>
            </a:xfrm>
          </p:grpSpPr>
          <p:sp>
            <p:nvSpPr>
              <p:cNvPr id="29767" name="AutoShape 17"/>
              <p:cNvSpPr>
                <a:spLocks noChangeArrowheads="1"/>
              </p:cNvSpPr>
              <p:nvPr/>
            </p:nvSpPr>
            <p:spPr bwMode="auto">
              <a:xfrm flipH="1" flipV="1">
                <a:off x="627" y="3723"/>
                <a:ext cx="4458" cy="254"/>
              </a:xfrm>
              <a:prstGeom prst="curvedDownArrow">
                <a:avLst>
                  <a:gd name="adj1" fmla="val 142522"/>
                  <a:gd name="adj2" fmla="val 634118"/>
                  <a:gd name="adj3" fmla="val 55616"/>
                </a:avLst>
              </a:prstGeom>
              <a:noFill/>
              <a:ln w="3175">
                <a:solidFill>
                  <a:schemeClr val="tx1"/>
                </a:solidFill>
                <a:miter lim="800000"/>
                <a:headEnd/>
                <a:tailEnd/>
              </a:ln>
            </p:spPr>
            <p:txBody>
              <a:bodyPr rot="10800000">
                <a:prstTxWarp prst="textNoShape">
                  <a:avLst/>
                </a:prstTxWarp>
                <a:spAutoFit/>
              </a:bodyPr>
              <a:lstStyle/>
              <a:p>
                <a:pPr algn="ctr">
                  <a:spcBef>
                    <a:spcPct val="50000"/>
                  </a:spcBef>
                </a:pPr>
                <a:r>
                  <a:rPr lang="en-US" sz="1400">
                    <a:latin typeface="Arial" pitchFamily="-105" charset="0"/>
                  </a:rPr>
                  <a:t>FINANCING</a:t>
                </a:r>
                <a:endParaRPr lang="es-MX" sz="1400">
                  <a:latin typeface="Arial" pitchFamily="-105" charset="0"/>
                </a:endParaRPr>
              </a:p>
            </p:txBody>
          </p:sp>
          <p:sp>
            <p:nvSpPr>
              <p:cNvPr id="29768" name="Oval 18"/>
              <p:cNvSpPr>
                <a:spLocks noChangeArrowheads="1"/>
              </p:cNvSpPr>
              <p:nvPr/>
            </p:nvSpPr>
            <p:spPr bwMode="auto">
              <a:xfrm>
                <a:off x="1056" y="3552"/>
                <a:ext cx="1008" cy="576"/>
              </a:xfrm>
              <a:prstGeom prst="ellipse">
                <a:avLst/>
              </a:prstGeom>
              <a:noFill/>
              <a:ln w="3175">
                <a:solidFill>
                  <a:srgbClr val="CC3300"/>
                </a:solidFill>
                <a:round/>
                <a:headEnd/>
                <a:tailEnd/>
              </a:ln>
            </p:spPr>
            <p:txBody>
              <a:bodyPr wrap="none" anchor="ctr">
                <a:prstTxWarp prst="textNoShape">
                  <a:avLst/>
                </a:prstTxWarp>
              </a:bodyPr>
              <a:lstStyle/>
              <a:p>
                <a:pPr algn="ctr"/>
                <a:r>
                  <a:rPr lang="en-US" sz="1400">
                    <a:solidFill>
                      <a:srgbClr val="FFFF00"/>
                    </a:solidFill>
                    <a:latin typeface="Arial" pitchFamily="-105" charset="0"/>
                  </a:rPr>
                  <a:t>TRUSTS</a:t>
                </a:r>
                <a:endParaRPr lang="es-MX" sz="1400">
                  <a:solidFill>
                    <a:srgbClr val="FFFF00"/>
                  </a:solidFill>
                  <a:latin typeface="Arial" pitchFamily="-105" charset="0"/>
                </a:endParaRPr>
              </a:p>
            </p:txBody>
          </p:sp>
        </p:grpSp>
        <p:sp>
          <p:nvSpPr>
            <p:cNvPr id="29747" name="Line 19"/>
            <p:cNvSpPr>
              <a:spLocks noChangeShapeType="1"/>
            </p:cNvSpPr>
            <p:nvPr/>
          </p:nvSpPr>
          <p:spPr bwMode="auto">
            <a:xfrm flipH="1" flipV="1">
              <a:off x="1296" y="1933"/>
              <a:ext cx="960" cy="921"/>
            </a:xfrm>
            <a:prstGeom prst="line">
              <a:avLst/>
            </a:prstGeom>
            <a:noFill/>
            <a:ln w="38100" cmpd="dbl">
              <a:solidFill>
                <a:schemeClr val="tx1"/>
              </a:solidFill>
              <a:round/>
              <a:headEnd/>
              <a:tailEnd type="arrow" w="med" len="med"/>
            </a:ln>
          </p:spPr>
          <p:txBody>
            <a:bodyPr>
              <a:prstTxWarp prst="textNoShape">
                <a:avLst/>
              </a:prstTxWarp>
            </a:bodyPr>
            <a:lstStyle/>
            <a:p>
              <a:endParaRPr lang="es-ES_tradnl"/>
            </a:p>
          </p:txBody>
        </p:sp>
        <p:sp>
          <p:nvSpPr>
            <p:cNvPr id="29748" name="Oval 20"/>
            <p:cNvSpPr>
              <a:spLocks noChangeArrowheads="1"/>
            </p:cNvSpPr>
            <p:nvPr/>
          </p:nvSpPr>
          <p:spPr bwMode="auto">
            <a:xfrm>
              <a:off x="200" y="3360"/>
              <a:ext cx="624" cy="598"/>
            </a:xfrm>
            <a:prstGeom prst="ellipse">
              <a:avLst/>
            </a:prstGeom>
            <a:solidFill>
              <a:srgbClr val="33CC33"/>
            </a:solidFill>
            <a:ln w="3175">
              <a:solidFill>
                <a:schemeClr val="tx1"/>
              </a:solidFill>
              <a:round/>
              <a:headEnd/>
              <a:tailEnd/>
            </a:ln>
          </p:spPr>
          <p:txBody>
            <a:bodyPr wrap="none" anchor="ctr">
              <a:prstTxWarp prst="textNoShape">
                <a:avLst/>
              </a:prstTxWarp>
            </a:bodyPr>
            <a:lstStyle/>
            <a:p>
              <a:pPr algn="ctr" eaLnBrk="0" hangingPunct="0"/>
              <a:r>
                <a:rPr lang="en-US" sz="1400">
                  <a:solidFill>
                    <a:schemeClr val="bg1"/>
                  </a:solidFill>
                  <a:latin typeface="Arial" pitchFamily="-105" charset="0"/>
                </a:rPr>
                <a:t>TAXES</a:t>
              </a:r>
              <a:endParaRPr lang="es-MX" sz="1400">
                <a:solidFill>
                  <a:schemeClr val="bg1"/>
                </a:solidFill>
                <a:latin typeface="Arial" pitchFamily="-105" charset="0"/>
              </a:endParaRPr>
            </a:p>
          </p:txBody>
        </p:sp>
        <p:sp>
          <p:nvSpPr>
            <p:cNvPr id="29749" name="Oval 21"/>
            <p:cNvSpPr>
              <a:spLocks noChangeArrowheads="1"/>
            </p:cNvSpPr>
            <p:nvPr/>
          </p:nvSpPr>
          <p:spPr bwMode="auto">
            <a:xfrm>
              <a:off x="576" y="2164"/>
              <a:ext cx="624" cy="598"/>
            </a:xfrm>
            <a:prstGeom prst="ellipse">
              <a:avLst/>
            </a:prstGeom>
            <a:noFill/>
            <a:ln w="3175">
              <a:solidFill>
                <a:schemeClr val="tx1"/>
              </a:solidFill>
              <a:round/>
              <a:headEnd/>
              <a:tailEnd/>
            </a:ln>
          </p:spPr>
          <p:txBody>
            <a:bodyPr wrap="none" anchor="ctr">
              <a:prstTxWarp prst="textNoShape">
                <a:avLst/>
              </a:prstTxWarp>
            </a:bodyPr>
            <a:lstStyle/>
            <a:p>
              <a:pPr algn="ctr"/>
              <a:r>
                <a:rPr lang="en-US" sz="1400">
                  <a:latin typeface="Arial" pitchFamily="-105" charset="0"/>
                </a:rPr>
                <a:t>REVENUE </a:t>
              </a:r>
            </a:p>
            <a:p>
              <a:pPr algn="ctr"/>
              <a:r>
                <a:rPr lang="en-US" sz="1400">
                  <a:latin typeface="Arial" pitchFamily="-105" charset="0"/>
                </a:rPr>
                <a:t>FLOWS</a:t>
              </a:r>
              <a:endParaRPr lang="es-MX" sz="1400">
                <a:latin typeface="Arial" pitchFamily="-105" charset="0"/>
              </a:endParaRPr>
            </a:p>
          </p:txBody>
        </p:sp>
        <p:sp>
          <p:nvSpPr>
            <p:cNvPr id="29750" name="Oval 22"/>
            <p:cNvSpPr>
              <a:spLocks noChangeArrowheads="1"/>
            </p:cNvSpPr>
            <p:nvPr/>
          </p:nvSpPr>
          <p:spPr bwMode="auto">
            <a:xfrm>
              <a:off x="1256" y="2348"/>
              <a:ext cx="624" cy="598"/>
            </a:xfrm>
            <a:prstGeom prst="ellipse">
              <a:avLst/>
            </a:prstGeom>
            <a:noFill/>
            <a:ln w="3175">
              <a:solidFill>
                <a:schemeClr val="tx1"/>
              </a:solidFill>
              <a:round/>
              <a:headEnd/>
              <a:tailEnd/>
            </a:ln>
          </p:spPr>
          <p:txBody>
            <a:bodyPr wrap="none" anchor="ctr">
              <a:prstTxWarp prst="textNoShape">
                <a:avLst/>
              </a:prstTxWarp>
            </a:bodyPr>
            <a:lstStyle/>
            <a:p>
              <a:pPr algn="ctr"/>
              <a:r>
                <a:rPr lang="en-US" sz="1400">
                  <a:latin typeface="Arial" pitchFamily="-105" charset="0"/>
                </a:rPr>
                <a:t>LEGAL</a:t>
              </a:r>
            </a:p>
            <a:p>
              <a:pPr algn="ctr"/>
              <a:r>
                <a:rPr lang="en-US" sz="1400">
                  <a:latin typeface="Arial" pitchFamily="-105" charset="0"/>
                </a:rPr>
                <a:t>FRAME-</a:t>
              </a:r>
            </a:p>
            <a:p>
              <a:pPr algn="ctr"/>
              <a:r>
                <a:rPr lang="en-US" sz="1400">
                  <a:latin typeface="Arial" pitchFamily="-105" charset="0"/>
                </a:rPr>
                <a:t>WORK</a:t>
              </a:r>
              <a:endParaRPr lang="es-MX" sz="1400">
                <a:latin typeface="Arial" pitchFamily="-105" charset="0"/>
              </a:endParaRPr>
            </a:p>
          </p:txBody>
        </p:sp>
        <p:sp>
          <p:nvSpPr>
            <p:cNvPr id="29751" name="Oval 23"/>
            <p:cNvSpPr>
              <a:spLocks noChangeArrowheads="1"/>
            </p:cNvSpPr>
            <p:nvPr/>
          </p:nvSpPr>
          <p:spPr bwMode="auto">
            <a:xfrm>
              <a:off x="1872" y="2762"/>
              <a:ext cx="1008" cy="552"/>
            </a:xfrm>
            <a:prstGeom prst="ellipse">
              <a:avLst/>
            </a:prstGeom>
            <a:solidFill>
              <a:srgbClr val="33CC33"/>
            </a:solidFill>
            <a:ln w="9525">
              <a:noFill/>
              <a:round/>
              <a:headEnd/>
              <a:tailEnd/>
            </a:ln>
          </p:spPr>
          <p:txBody>
            <a:bodyPr wrap="none" anchor="ctr">
              <a:prstTxWarp prst="textNoShape">
                <a:avLst/>
              </a:prstTxWarp>
            </a:bodyPr>
            <a:lstStyle/>
            <a:p>
              <a:pPr algn="ctr"/>
              <a:r>
                <a:rPr lang="en-US" sz="1400">
                  <a:latin typeface="Arial" pitchFamily="-105" charset="0"/>
                </a:rPr>
                <a:t>RATING </a:t>
              </a:r>
            </a:p>
            <a:p>
              <a:pPr algn="ctr"/>
              <a:r>
                <a:rPr lang="en-US" sz="1400">
                  <a:latin typeface="Arial" pitchFamily="-105" charset="0"/>
                </a:rPr>
                <a:t>AGENCIES</a:t>
              </a:r>
              <a:endParaRPr lang="es-MX" sz="1400">
                <a:latin typeface="Arial" pitchFamily="-105" charset="0"/>
              </a:endParaRPr>
            </a:p>
          </p:txBody>
        </p:sp>
        <p:sp>
          <p:nvSpPr>
            <p:cNvPr id="29752" name="Oval 24"/>
            <p:cNvSpPr>
              <a:spLocks noChangeArrowheads="1"/>
            </p:cNvSpPr>
            <p:nvPr/>
          </p:nvSpPr>
          <p:spPr bwMode="auto">
            <a:xfrm>
              <a:off x="0" y="2716"/>
              <a:ext cx="624" cy="598"/>
            </a:xfrm>
            <a:prstGeom prst="ellipse">
              <a:avLst/>
            </a:prstGeom>
            <a:noFill/>
            <a:ln w="3175">
              <a:solidFill>
                <a:schemeClr val="tx1"/>
              </a:solidFill>
              <a:round/>
              <a:headEnd/>
              <a:tailEnd/>
            </a:ln>
          </p:spPr>
          <p:txBody>
            <a:bodyPr wrap="none" anchor="ctr">
              <a:prstTxWarp prst="textNoShape">
                <a:avLst/>
              </a:prstTxWarp>
            </a:bodyPr>
            <a:lstStyle/>
            <a:p>
              <a:pPr algn="ctr"/>
              <a:r>
                <a:rPr lang="en-US" sz="1400">
                  <a:latin typeface="Arial" pitchFamily="-105" charset="0"/>
                </a:rPr>
                <a:t>LOCAL</a:t>
              </a:r>
            </a:p>
            <a:p>
              <a:pPr algn="ctr"/>
              <a:r>
                <a:rPr lang="en-US" sz="1400">
                  <a:latin typeface="Arial" pitchFamily="-105" charset="0"/>
                </a:rPr>
                <a:t>TAXES</a:t>
              </a:r>
            </a:p>
            <a:p>
              <a:pPr algn="ctr"/>
              <a:endParaRPr lang="es-MX" sz="1400">
                <a:latin typeface="Arial" pitchFamily="-105" charset="0"/>
              </a:endParaRPr>
            </a:p>
          </p:txBody>
        </p:sp>
        <p:sp>
          <p:nvSpPr>
            <p:cNvPr id="29753" name="Text Box 26"/>
            <p:cNvSpPr txBox="1">
              <a:spLocks noChangeArrowheads="1"/>
            </p:cNvSpPr>
            <p:nvPr/>
          </p:nvSpPr>
          <p:spPr bwMode="auto">
            <a:xfrm>
              <a:off x="4460" y="1152"/>
              <a:ext cx="1152" cy="2805"/>
            </a:xfrm>
            <a:prstGeom prst="rect">
              <a:avLst/>
            </a:prstGeom>
            <a:gradFill rotWithShape="0">
              <a:gsLst>
                <a:gs pos="0">
                  <a:srgbClr val="185E76"/>
                </a:gs>
                <a:gs pos="50000">
                  <a:srgbClr val="33CCFF"/>
                </a:gs>
                <a:gs pos="100000">
                  <a:srgbClr val="185E76"/>
                </a:gs>
              </a:gsLst>
              <a:lin ang="5400000" scaled="1"/>
            </a:gradFill>
            <a:ln w="9525">
              <a:noFill/>
              <a:miter lim="800000"/>
              <a:headEnd/>
              <a:tailEnd/>
            </a:ln>
          </p:spPr>
          <p:txBody>
            <a:bodyPr>
              <a:prstTxWarp prst="textNoShape">
                <a:avLst/>
              </a:prstTxWarp>
              <a:spAutoFit/>
            </a:bodyPr>
            <a:lstStyle/>
            <a:p>
              <a:pPr algn="ctr">
                <a:spcBef>
                  <a:spcPct val="50000"/>
                </a:spcBef>
              </a:pPr>
              <a:r>
                <a:rPr lang="en-US" sz="1400">
                  <a:solidFill>
                    <a:srgbClr val="FFFF99"/>
                  </a:solidFill>
                  <a:latin typeface="Arial" pitchFamily="-105" charset="0"/>
                </a:rPr>
                <a:t>INVESTORS</a:t>
              </a:r>
            </a:p>
            <a:p>
              <a:pPr algn="ctr">
                <a:spcBef>
                  <a:spcPct val="50000"/>
                </a:spcBef>
              </a:pPr>
              <a:endParaRPr lang="en-US" sz="1400">
                <a:solidFill>
                  <a:srgbClr val="FFFF99"/>
                </a:solidFill>
                <a:latin typeface="Arial" pitchFamily="-105" charset="0"/>
              </a:endParaRPr>
            </a:p>
            <a:p>
              <a:pPr algn="ctr">
                <a:spcBef>
                  <a:spcPct val="50000"/>
                </a:spcBef>
              </a:pPr>
              <a:endParaRPr lang="en-US" sz="1400">
                <a:solidFill>
                  <a:srgbClr val="FFFF99"/>
                </a:solidFill>
                <a:latin typeface="Arial" pitchFamily="-105" charset="0"/>
              </a:endParaRPr>
            </a:p>
            <a:p>
              <a:pPr algn="ctr">
                <a:spcBef>
                  <a:spcPct val="50000"/>
                </a:spcBef>
              </a:pPr>
              <a:endParaRPr lang="en-US" sz="1400">
                <a:solidFill>
                  <a:srgbClr val="FFFF99"/>
                </a:solidFill>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p:txBody>
        </p:sp>
        <p:sp>
          <p:nvSpPr>
            <p:cNvPr id="29754" name="Text Box 27"/>
            <p:cNvSpPr txBox="1">
              <a:spLocks noChangeArrowheads="1"/>
            </p:cNvSpPr>
            <p:nvPr/>
          </p:nvSpPr>
          <p:spPr bwMode="auto">
            <a:xfrm>
              <a:off x="4556" y="1562"/>
              <a:ext cx="960" cy="326"/>
            </a:xfrm>
            <a:prstGeom prst="rect">
              <a:avLst/>
            </a:prstGeom>
            <a:solidFill>
              <a:schemeClr val="bg1"/>
            </a:solidFill>
            <a:ln w="9525">
              <a:noFill/>
              <a:miter lim="800000"/>
              <a:headEnd/>
              <a:tailEnd/>
            </a:ln>
          </p:spPr>
          <p:txBody>
            <a:bodyPr>
              <a:prstTxWarp prst="textNoShape">
                <a:avLst/>
              </a:prstTxWarp>
              <a:spAutoFit/>
            </a:bodyPr>
            <a:lstStyle/>
            <a:p>
              <a:pPr algn="ctr">
                <a:spcBef>
                  <a:spcPct val="50000"/>
                </a:spcBef>
              </a:pPr>
              <a:r>
                <a:rPr lang="en-US" sz="1400">
                  <a:latin typeface="Arial" pitchFamily="-105" charset="0"/>
                </a:rPr>
                <a:t>PENSION FUNDS</a:t>
              </a:r>
              <a:endParaRPr lang="es-MX" sz="1400">
                <a:latin typeface="Arial" pitchFamily="-105" charset="0"/>
              </a:endParaRPr>
            </a:p>
          </p:txBody>
        </p:sp>
        <p:sp>
          <p:nvSpPr>
            <p:cNvPr id="29755" name="Text Box 28"/>
            <p:cNvSpPr txBox="1">
              <a:spLocks noChangeArrowheads="1"/>
            </p:cNvSpPr>
            <p:nvPr/>
          </p:nvSpPr>
          <p:spPr bwMode="auto">
            <a:xfrm>
              <a:off x="4560" y="1968"/>
              <a:ext cx="960" cy="326"/>
            </a:xfrm>
            <a:prstGeom prst="rect">
              <a:avLst/>
            </a:prstGeom>
            <a:solidFill>
              <a:schemeClr val="bg1"/>
            </a:solidFill>
            <a:ln w="9525">
              <a:noFill/>
              <a:miter lim="800000"/>
              <a:headEnd/>
              <a:tailEnd/>
            </a:ln>
          </p:spPr>
          <p:txBody>
            <a:bodyPr>
              <a:prstTxWarp prst="textNoShape">
                <a:avLst/>
              </a:prstTxWarp>
              <a:spAutoFit/>
            </a:bodyPr>
            <a:lstStyle/>
            <a:p>
              <a:pPr algn="ctr">
                <a:spcBef>
                  <a:spcPct val="50000"/>
                </a:spcBef>
              </a:pPr>
              <a:r>
                <a:rPr lang="en-US" sz="1400">
                  <a:latin typeface="Arial" pitchFamily="-105" charset="0"/>
                </a:rPr>
                <a:t>INSURANCE COMPANIES</a:t>
              </a:r>
              <a:endParaRPr lang="es-MX" sz="1400">
                <a:latin typeface="Arial" pitchFamily="-105" charset="0"/>
              </a:endParaRPr>
            </a:p>
          </p:txBody>
        </p:sp>
        <p:sp>
          <p:nvSpPr>
            <p:cNvPr id="29756" name="Text Box 29"/>
            <p:cNvSpPr txBox="1">
              <a:spLocks noChangeArrowheads="1"/>
            </p:cNvSpPr>
            <p:nvPr/>
          </p:nvSpPr>
          <p:spPr bwMode="auto">
            <a:xfrm>
              <a:off x="4560" y="2832"/>
              <a:ext cx="960" cy="326"/>
            </a:xfrm>
            <a:prstGeom prst="rect">
              <a:avLst/>
            </a:prstGeom>
            <a:solidFill>
              <a:schemeClr val="bg1"/>
            </a:solidFill>
            <a:ln w="9525">
              <a:noFill/>
              <a:miter lim="800000"/>
              <a:headEnd/>
              <a:tailEnd/>
            </a:ln>
          </p:spPr>
          <p:txBody>
            <a:bodyPr>
              <a:prstTxWarp prst="textNoShape">
                <a:avLst/>
              </a:prstTxWarp>
              <a:spAutoFit/>
            </a:bodyPr>
            <a:lstStyle/>
            <a:p>
              <a:pPr algn="ctr">
                <a:spcBef>
                  <a:spcPct val="50000"/>
                </a:spcBef>
              </a:pPr>
              <a:r>
                <a:rPr lang="en-US" sz="1400">
                  <a:latin typeface="Arial" pitchFamily="-105" charset="0"/>
                </a:rPr>
                <a:t>INDIVIDUAL INVESTORS</a:t>
              </a:r>
              <a:endParaRPr lang="es-MX" sz="1400">
                <a:latin typeface="Arial" pitchFamily="-105" charset="0"/>
              </a:endParaRPr>
            </a:p>
          </p:txBody>
        </p:sp>
        <p:sp>
          <p:nvSpPr>
            <p:cNvPr id="29757" name="Text Box 30"/>
            <p:cNvSpPr txBox="1">
              <a:spLocks noChangeArrowheads="1"/>
            </p:cNvSpPr>
            <p:nvPr/>
          </p:nvSpPr>
          <p:spPr bwMode="auto">
            <a:xfrm>
              <a:off x="4560" y="3264"/>
              <a:ext cx="960" cy="326"/>
            </a:xfrm>
            <a:prstGeom prst="rect">
              <a:avLst/>
            </a:prstGeom>
            <a:solidFill>
              <a:srgbClr val="33CC33"/>
            </a:solidFill>
            <a:ln w="9525">
              <a:noFill/>
              <a:miter lim="800000"/>
              <a:headEnd/>
              <a:tailEnd/>
            </a:ln>
          </p:spPr>
          <p:txBody>
            <a:bodyPr>
              <a:prstTxWarp prst="textNoShape">
                <a:avLst/>
              </a:prstTxWarp>
              <a:spAutoFit/>
            </a:bodyPr>
            <a:lstStyle/>
            <a:p>
              <a:pPr algn="ctr"/>
              <a:r>
                <a:rPr lang="en-US" sz="1400">
                  <a:latin typeface="Arial" pitchFamily="-105" charset="0"/>
                </a:rPr>
                <a:t>BANKS</a:t>
              </a:r>
            </a:p>
            <a:p>
              <a:pPr algn="ctr"/>
              <a:endParaRPr lang="es-MX" sz="1400">
                <a:latin typeface="Arial" pitchFamily="-105" charset="0"/>
              </a:endParaRPr>
            </a:p>
          </p:txBody>
        </p:sp>
        <p:sp>
          <p:nvSpPr>
            <p:cNvPr id="29758" name="Text Box 31"/>
            <p:cNvSpPr txBox="1">
              <a:spLocks noChangeArrowheads="1"/>
            </p:cNvSpPr>
            <p:nvPr/>
          </p:nvSpPr>
          <p:spPr bwMode="auto">
            <a:xfrm>
              <a:off x="4560" y="2400"/>
              <a:ext cx="960" cy="326"/>
            </a:xfrm>
            <a:prstGeom prst="rect">
              <a:avLst/>
            </a:prstGeom>
            <a:solidFill>
              <a:schemeClr val="bg1"/>
            </a:solidFill>
            <a:ln w="9525">
              <a:noFill/>
              <a:miter lim="800000"/>
              <a:headEnd/>
              <a:tailEnd/>
            </a:ln>
          </p:spPr>
          <p:txBody>
            <a:bodyPr>
              <a:prstTxWarp prst="textNoShape">
                <a:avLst/>
              </a:prstTxWarp>
              <a:spAutoFit/>
            </a:bodyPr>
            <a:lstStyle/>
            <a:p>
              <a:pPr algn="ctr">
                <a:spcBef>
                  <a:spcPct val="50000"/>
                </a:spcBef>
              </a:pPr>
              <a:r>
                <a:rPr lang="en-US" sz="1400">
                  <a:latin typeface="Arial" pitchFamily="-105" charset="0"/>
                </a:rPr>
                <a:t>CORPORATE INVESTORS</a:t>
              </a:r>
              <a:endParaRPr lang="es-MX" sz="1400">
                <a:latin typeface="Arial" pitchFamily="-105" charset="0"/>
              </a:endParaRPr>
            </a:p>
          </p:txBody>
        </p:sp>
        <p:sp>
          <p:nvSpPr>
            <p:cNvPr id="29759" name="Line 32"/>
            <p:cNvSpPr>
              <a:spLocks noChangeShapeType="1"/>
            </p:cNvSpPr>
            <p:nvPr/>
          </p:nvSpPr>
          <p:spPr bwMode="auto">
            <a:xfrm>
              <a:off x="3168" y="1592"/>
              <a:ext cx="0" cy="480"/>
            </a:xfrm>
            <a:prstGeom prst="line">
              <a:avLst/>
            </a:prstGeom>
            <a:noFill/>
            <a:ln w="9525">
              <a:solidFill>
                <a:schemeClr val="tx1"/>
              </a:solidFill>
              <a:round/>
              <a:headEnd/>
              <a:tailEnd/>
            </a:ln>
          </p:spPr>
          <p:txBody>
            <a:bodyPr>
              <a:prstTxWarp prst="textNoShape">
                <a:avLst/>
              </a:prstTxWarp>
            </a:bodyPr>
            <a:lstStyle/>
            <a:p>
              <a:endParaRPr lang="es-ES_tradnl"/>
            </a:p>
          </p:txBody>
        </p:sp>
        <p:sp>
          <p:nvSpPr>
            <p:cNvPr id="29760" name="AutoShape 33"/>
            <p:cNvSpPr>
              <a:spLocks noChangeArrowheads="1"/>
            </p:cNvSpPr>
            <p:nvPr/>
          </p:nvSpPr>
          <p:spPr bwMode="auto">
            <a:xfrm>
              <a:off x="3296" y="1920"/>
              <a:ext cx="861" cy="291"/>
            </a:xfrm>
            <a:prstGeom prst="chevron">
              <a:avLst>
                <a:gd name="adj" fmla="val 66024"/>
              </a:avLst>
            </a:prstGeom>
            <a:solidFill>
              <a:srgbClr val="33CC33"/>
            </a:solidFill>
            <a:ln w="9525">
              <a:noFill/>
              <a:miter lim="800000"/>
              <a:headEnd/>
              <a:tailEnd/>
            </a:ln>
          </p:spPr>
          <p:txBody>
            <a:bodyPr>
              <a:prstTxWarp prst="textNoShape">
                <a:avLst/>
              </a:prstTxWarp>
              <a:spAutoFit/>
            </a:bodyPr>
            <a:lstStyle/>
            <a:p>
              <a:pPr algn="ctr">
                <a:spcBef>
                  <a:spcPct val="50000"/>
                </a:spcBef>
              </a:pPr>
              <a:r>
                <a:rPr lang="en-US" sz="1000">
                  <a:latin typeface="Arial" pitchFamily="-105" charset="0"/>
                </a:rPr>
                <a:t>BANK LOAN</a:t>
              </a:r>
              <a:endParaRPr lang="es-MX" sz="1000">
                <a:latin typeface="Arial" pitchFamily="-105" charset="0"/>
              </a:endParaRPr>
            </a:p>
          </p:txBody>
        </p:sp>
        <p:sp>
          <p:nvSpPr>
            <p:cNvPr id="29761" name="Line 34"/>
            <p:cNvSpPr>
              <a:spLocks noChangeShapeType="1"/>
            </p:cNvSpPr>
            <p:nvPr/>
          </p:nvSpPr>
          <p:spPr bwMode="auto">
            <a:xfrm flipV="1">
              <a:off x="3168" y="2072"/>
              <a:ext cx="192" cy="0"/>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sp>
          <p:nvSpPr>
            <p:cNvPr id="29762" name="Line 35"/>
            <p:cNvSpPr>
              <a:spLocks noChangeShapeType="1"/>
            </p:cNvSpPr>
            <p:nvPr/>
          </p:nvSpPr>
          <p:spPr bwMode="auto">
            <a:xfrm>
              <a:off x="4128" y="2080"/>
              <a:ext cx="336" cy="0"/>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grpSp>
          <p:nvGrpSpPr>
            <p:cNvPr id="6" name="Group 36"/>
            <p:cNvGrpSpPr>
              <a:grpSpLocks/>
            </p:cNvGrpSpPr>
            <p:nvPr/>
          </p:nvGrpSpPr>
          <p:grpSpPr bwMode="auto">
            <a:xfrm>
              <a:off x="3072" y="1408"/>
              <a:ext cx="1384" cy="320"/>
              <a:chOff x="3072" y="1488"/>
              <a:chExt cx="1384" cy="320"/>
            </a:xfrm>
          </p:grpSpPr>
          <p:sp>
            <p:nvSpPr>
              <p:cNvPr id="29764" name="Line 37"/>
              <p:cNvSpPr>
                <a:spLocks noChangeShapeType="1"/>
              </p:cNvSpPr>
              <p:nvPr/>
            </p:nvSpPr>
            <p:spPr bwMode="auto">
              <a:xfrm>
                <a:off x="3072" y="1666"/>
                <a:ext cx="282" cy="0"/>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sp>
            <p:nvSpPr>
              <p:cNvPr id="29765" name="Line 38"/>
              <p:cNvSpPr>
                <a:spLocks noChangeShapeType="1"/>
              </p:cNvSpPr>
              <p:nvPr/>
            </p:nvSpPr>
            <p:spPr bwMode="auto">
              <a:xfrm>
                <a:off x="4120" y="1656"/>
                <a:ext cx="336" cy="0"/>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sp>
            <p:nvSpPr>
              <p:cNvPr id="29766" name="AutoShape 39"/>
              <p:cNvSpPr>
                <a:spLocks noChangeArrowheads="1"/>
              </p:cNvSpPr>
              <p:nvPr/>
            </p:nvSpPr>
            <p:spPr bwMode="auto">
              <a:xfrm>
                <a:off x="3216" y="1488"/>
                <a:ext cx="1015" cy="320"/>
              </a:xfrm>
              <a:prstGeom prst="chevron">
                <a:avLst>
                  <a:gd name="adj" fmla="val 76433"/>
                </a:avLst>
              </a:prstGeom>
              <a:noFill/>
              <a:ln w="9525">
                <a:solidFill>
                  <a:schemeClr val="tx1"/>
                </a:solidFill>
                <a:miter lim="800000"/>
                <a:headEnd/>
                <a:tailEnd/>
              </a:ln>
            </p:spPr>
            <p:txBody>
              <a:bodyPr>
                <a:prstTxWarp prst="textNoShape">
                  <a:avLst/>
                </a:prstTxWarp>
                <a:spAutoFit/>
              </a:bodyPr>
              <a:lstStyle/>
              <a:p>
                <a:pPr algn="ctr">
                  <a:spcBef>
                    <a:spcPct val="50000"/>
                  </a:spcBef>
                </a:pPr>
                <a:r>
                  <a:rPr lang="en-US" sz="900">
                    <a:latin typeface="Arial" pitchFamily="-105" charset="0"/>
                  </a:rPr>
                  <a:t>DEBT ISSUANCE</a:t>
                </a:r>
                <a:endParaRPr lang="es-MX" sz="900">
                  <a:latin typeface="Arial" pitchFamily="-105" charset="0"/>
                </a:endParaRPr>
              </a:p>
            </p:txBody>
          </p:sp>
        </p:grpSp>
      </p:grpSp>
      <p:grpSp>
        <p:nvGrpSpPr>
          <p:cNvPr id="7" name="Group 40"/>
          <p:cNvGrpSpPr>
            <a:grpSpLocks/>
          </p:cNvGrpSpPr>
          <p:nvPr/>
        </p:nvGrpSpPr>
        <p:grpSpPr bwMode="auto">
          <a:xfrm>
            <a:off x="0" y="531813"/>
            <a:ext cx="8909050" cy="5767387"/>
            <a:chOff x="0" y="336"/>
            <a:chExt cx="5612" cy="3633"/>
          </a:xfrm>
        </p:grpSpPr>
        <p:sp>
          <p:nvSpPr>
            <p:cNvPr id="29701" name="AutoShape 41"/>
            <p:cNvSpPr>
              <a:spLocks noChangeArrowheads="1"/>
            </p:cNvSpPr>
            <p:nvPr/>
          </p:nvSpPr>
          <p:spPr bwMode="auto">
            <a:xfrm flipH="1">
              <a:off x="0" y="336"/>
              <a:ext cx="1772" cy="3475"/>
            </a:xfrm>
            <a:prstGeom prst="rtTriangle">
              <a:avLst/>
            </a:prstGeom>
            <a:solidFill>
              <a:srgbClr val="00FFCC"/>
            </a:solidFill>
            <a:ln w="9525">
              <a:noFill/>
              <a:miter lim="800000"/>
              <a:headEnd/>
              <a:tailEnd/>
            </a:ln>
          </p:spPr>
          <p:txBody>
            <a:bodyPr>
              <a:prstTxWarp prst="textNoShape">
                <a:avLst/>
              </a:prstTxWarp>
              <a:spAutoFit/>
            </a:bodyPr>
            <a:lstStyle/>
            <a:p>
              <a:pPr algn="ctr">
                <a:spcBef>
                  <a:spcPct val="50000"/>
                </a:spcBef>
              </a:pPr>
              <a:endParaRPr lang="en-US" sz="1400">
                <a:solidFill>
                  <a:srgbClr val="CC3300"/>
                </a:solidFill>
                <a:latin typeface="Arial" pitchFamily="-105" charset="0"/>
              </a:endParaRPr>
            </a:p>
            <a:p>
              <a:pPr algn="ctr">
                <a:spcBef>
                  <a:spcPct val="50000"/>
                </a:spcBef>
              </a:pPr>
              <a:endParaRPr lang="en-US" sz="1400">
                <a:solidFill>
                  <a:srgbClr val="CC3300"/>
                </a:solidFill>
                <a:latin typeface="Arial" pitchFamily="-105" charset="0"/>
              </a:endParaRPr>
            </a:p>
            <a:p>
              <a:pPr algn="ctr">
                <a:spcBef>
                  <a:spcPct val="50000"/>
                </a:spcBef>
              </a:pPr>
              <a:endParaRPr lang="en-US" sz="1400">
                <a:solidFill>
                  <a:srgbClr val="CC3300"/>
                </a:solidFill>
                <a:latin typeface="Arial" pitchFamily="-105" charset="0"/>
              </a:endParaRPr>
            </a:p>
            <a:p>
              <a:pPr algn="r"/>
              <a:endParaRPr lang="en-US" sz="1400">
                <a:solidFill>
                  <a:srgbClr val="CC3300"/>
                </a:solidFill>
                <a:latin typeface="Arial" pitchFamily="-105" charset="0"/>
              </a:endParaRPr>
            </a:p>
            <a:p>
              <a:pPr algn="r"/>
              <a:r>
                <a:rPr lang="en-US" sz="1400">
                  <a:latin typeface="Arial" pitchFamily="-105" charset="0"/>
                </a:rPr>
                <a:t>FINANCIAL</a:t>
              </a:r>
            </a:p>
            <a:p>
              <a:pPr algn="r"/>
              <a:r>
                <a:rPr lang="en-US" sz="1400">
                  <a:latin typeface="Arial" pitchFamily="-105" charset="0"/>
                </a:rPr>
                <a:t>VEHICLE</a:t>
              </a:r>
            </a:p>
            <a:p>
              <a:pPr algn="r">
                <a:spcBef>
                  <a:spcPct val="50000"/>
                </a:spcBef>
              </a:pPr>
              <a:endParaRPr lang="es-MX" sz="1400">
                <a:latin typeface="Arial" pitchFamily="-105" charset="0"/>
              </a:endParaRPr>
            </a:p>
          </p:txBody>
        </p:sp>
        <p:sp>
          <p:nvSpPr>
            <p:cNvPr id="29702" name="Oval 42"/>
            <p:cNvSpPr>
              <a:spLocks noChangeArrowheads="1"/>
            </p:cNvSpPr>
            <p:nvPr/>
          </p:nvSpPr>
          <p:spPr bwMode="auto">
            <a:xfrm>
              <a:off x="528" y="2716"/>
              <a:ext cx="1008" cy="920"/>
            </a:xfrm>
            <a:prstGeom prst="ellipse">
              <a:avLst/>
            </a:prstGeom>
            <a:noFill/>
            <a:ln w="38100" cmpd="dbl">
              <a:solidFill>
                <a:schemeClr val="tx1"/>
              </a:solidFill>
              <a:round/>
              <a:headEnd/>
              <a:tailEnd/>
            </a:ln>
          </p:spPr>
          <p:txBody>
            <a:bodyPr wrap="none" anchor="ctr">
              <a:prstTxWarp prst="textNoShape">
                <a:avLst/>
              </a:prstTxWarp>
            </a:bodyPr>
            <a:lstStyle/>
            <a:p>
              <a:endParaRPr lang="en-US"/>
            </a:p>
          </p:txBody>
        </p:sp>
        <p:grpSp>
          <p:nvGrpSpPr>
            <p:cNvPr id="8" name="Group 43"/>
            <p:cNvGrpSpPr>
              <a:grpSpLocks/>
            </p:cNvGrpSpPr>
            <p:nvPr/>
          </p:nvGrpSpPr>
          <p:grpSpPr bwMode="auto">
            <a:xfrm>
              <a:off x="1820" y="1897"/>
              <a:ext cx="1056" cy="690"/>
              <a:chOff x="1824" y="1968"/>
              <a:chExt cx="1056" cy="720"/>
            </a:xfrm>
          </p:grpSpPr>
          <p:sp>
            <p:nvSpPr>
              <p:cNvPr id="29735" name="Oval 44"/>
              <p:cNvSpPr>
                <a:spLocks noChangeArrowheads="1"/>
              </p:cNvSpPr>
              <p:nvPr/>
            </p:nvSpPr>
            <p:spPr bwMode="auto">
              <a:xfrm>
                <a:off x="1824" y="2160"/>
                <a:ext cx="1056" cy="528"/>
              </a:xfrm>
              <a:prstGeom prst="ellipse">
                <a:avLst/>
              </a:prstGeom>
              <a:solidFill>
                <a:srgbClr val="FFFF00"/>
              </a:solidFill>
              <a:ln w="3175">
                <a:solidFill>
                  <a:schemeClr val="tx1"/>
                </a:solidFill>
                <a:round/>
                <a:headEnd/>
                <a:tailEnd/>
              </a:ln>
            </p:spPr>
            <p:txBody>
              <a:bodyPr wrap="none" anchor="ctr">
                <a:prstTxWarp prst="textNoShape">
                  <a:avLst/>
                </a:prstTxWarp>
              </a:bodyPr>
              <a:lstStyle/>
              <a:p>
                <a:pPr algn="ctr"/>
                <a:r>
                  <a:rPr lang="en-US" sz="1400">
                    <a:latin typeface="Arial" pitchFamily="-105" charset="0"/>
                  </a:rPr>
                  <a:t>CREDIT</a:t>
                </a:r>
              </a:p>
              <a:p>
                <a:pPr algn="ctr"/>
                <a:r>
                  <a:rPr lang="en-US" sz="1400">
                    <a:latin typeface="Arial" pitchFamily="-105" charset="0"/>
                  </a:rPr>
                  <a:t>ENHANCEMENT</a:t>
                </a:r>
                <a:endParaRPr lang="es-MX" sz="1400">
                  <a:latin typeface="Arial" pitchFamily="-105" charset="0"/>
                </a:endParaRPr>
              </a:p>
            </p:txBody>
          </p:sp>
          <p:sp>
            <p:nvSpPr>
              <p:cNvPr id="29736" name="Line 45"/>
              <p:cNvSpPr>
                <a:spLocks noChangeShapeType="1"/>
              </p:cNvSpPr>
              <p:nvPr/>
            </p:nvSpPr>
            <p:spPr bwMode="auto">
              <a:xfrm flipV="1">
                <a:off x="2352" y="1968"/>
                <a:ext cx="0" cy="203"/>
              </a:xfrm>
              <a:prstGeom prst="line">
                <a:avLst/>
              </a:prstGeom>
              <a:noFill/>
              <a:ln w="3175">
                <a:solidFill>
                  <a:schemeClr val="tx1"/>
                </a:solidFill>
                <a:round/>
                <a:headEnd/>
                <a:tailEnd type="triangle" w="med" len="med"/>
              </a:ln>
            </p:spPr>
            <p:txBody>
              <a:bodyPr>
                <a:prstTxWarp prst="textNoShape">
                  <a:avLst/>
                </a:prstTxWarp>
              </a:bodyPr>
              <a:lstStyle/>
              <a:p>
                <a:endParaRPr lang="es-ES_tradnl"/>
              </a:p>
            </p:txBody>
          </p:sp>
        </p:grpSp>
        <p:sp>
          <p:nvSpPr>
            <p:cNvPr id="29704" name="AutoShape 46"/>
            <p:cNvSpPr>
              <a:spLocks noChangeArrowheads="1"/>
            </p:cNvSpPr>
            <p:nvPr/>
          </p:nvSpPr>
          <p:spPr bwMode="auto">
            <a:xfrm rot="5400000">
              <a:off x="2565" y="-1469"/>
              <a:ext cx="559" cy="5031"/>
            </a:xfrm>
            <a:prstGeom prst="moon">
              <a:avLst>
                <a:gd name="adj" fmla="val 42944"/>
              </a:avLst>
            </a:prstGeom>
            <a:solidFill>
              <a:srgbClr val="FFFF00"/>
            </a:solidFill>
            <a:ln w="3175">
              <a:solidFill>
                <a:schemeClr val="tx1"/>
              </a:solidFill>
              <a:miter lim="800000"/>
              <a:headEnd/>
              <a:tailEnd/>
            </a:ln>
          </p:spPr>
          <p:txBody>
            <a:bodyPr rot="10800000" vert="eaVert">
              <a:prstTxWarp prst="textNoShape">
                <a:avLst/>
              </a:prstTxWarp>
              <a:spAutoFit/>
            </a:bodyPr>
            <a:lstStyle/>
            <a:p>
              <a:pPr algn="ctr"/>
              <a:r>
                <a:rPr lang="en-US" sz="1400">
                  <a:solidFill>
                    <a:schemeClr val="accent2"/>
                  </a:solidFill>
                  <a:latin typeface="Arial" pitchFamily="-105" charset="0"/>
                </a:rPr>
                <a:t>FINANCIAL ADVISOR</a:t>
              </a:r>
              <a:endParaRPr lang="es-MX" sz="1400">
                <a:solidFill>
                  <a:schemeClr val="accent2"/>
                </a:solidFill>
                <a:latin typeface="Arial" pitchFamily="-105" charset="0"/>
              </a:endParaRPr>
            </a:p>
          </p:txBody>
        </p:sp>
        <p:sp>
          <p:nvSpPr>
            <p:cNvPr id="29705" name="AutoShape 47"/>
            <p:cNvSpPr>
              <a:spLocks noChangeArrowheads="1"/>
            </p:cNvSpPr>
            <p:nvPr/>
          </p:nvSpPr>
          <p:spPr bwMode="auto">
            <a:xfrm>
              <a:off x="1633" y="1295"/>
              <a:ext cx="1439" cy="59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77 w 21600"/>
                <a:gd name="T13" fmla="*/ 5400 h 21600"/>
                <a:gd name="T14" fmla="*/ 18898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3175">
              <a:solidFill>
                <a:schemeClr val="tx1"/>
              </a:solidFill>
              <a:miter lim="800000"/>
              <a:headEnd/>
              <a:tailEnd/>
            </a:ln>
          </p:spPr>
          <p:txBody>
            <a:bodyPr>
              <a:prstTxWarp prst="textNoShape">
                <a:avLst/>
              </a:prstTxWarp>
              <a:spAutoFit/>
            </a:bodyPr>
            <a:lstStyle/>
            <a:p>
              <a:pPr algn="ctr">
                <a:spcBef>
                  <a:spcPct val="50000"/>
                </a:spcBef>
              </a:pPr>
              <a:r>
                <a:rPr lang="en-US" sz="1400">
                  <a:latin typeface="Arial" pitchFamily="-105" charset="0"/>
                </a:rPr>
                <a:t>REQUEST FINANCING</a:t>
              </a:r>
              <a:endParaRPr lang="es-MX" sz="1400">
                <a:latin typeface="Arial" pitchFamily="-105" charset="0"/>
              </a:endParaRPr>
            </a:p>
          </p:txBody>
        </p:sp>
        <p:sp>
          <p:nvSpPr>
            <p:cNvPr id="29706" name="Text Box 48"/>
            <p:cNvSpPr txBox="1">
              <a:spLocks noChangeArrowheads="1"/>
            </p:cNvSpPr>
            <p:nvPr/>
          </p:nvSpPr>
          <p:spPr bwMode="auto">
            <a:xfrm>
              <a:off x="192" y="1440"/>
              <a:ext cx="1296" cy="397"/>
            </a:xfrm>
            <a:prstGeom prst="rect">
              <a:avLst/>
            </a:prstGeom>
            <a:solidFill>
              <a:srgbClr val="33CC33"/>
            </a:solidFill>
            <a:ln w="9525">
              <a:noFill/>
              <a:miter lim="800000"/>
              <a:headEnd/>
              <a:tailEnd/>
            </a:ln>
          </p:spPr>
          <p:txBody>
            <a:bodyPr>
              <a:prstTxWarp prst="textNoShape">
                <a:avLst/>
              </a:prstTxWarp>
              <a:spAutoFit/>
            </a:bodyPr>
            <a:lstStyle/>
            <a:p>
              <a:pPr algn="ctr">
                <a:spcBef>
                  <a:spcPct val="50000"/>
                </a:spcBef>
              </a:pPr>
              <a:r>
                <a:rPr lang="en-US" sz="1400">
                  <a:solidFill>
                    <a:schemeClr val="bg1"/>
                  </a:solidFill>
                  <a:latin typeface="Arial" pitchFamily="-105" charset="0"/>
                </a:rPr>
                <a:t>PUBLIC ENTITY</a:t>
              </a:r>
            </a:p>
            <a:p>
              <a:pPr algn="ctr">
                <a:spcBef>
                  <a:spcPct val="50000"/>
                </a:spcBef>
              </a:pPr>
              <a:endParaRPr lang="es-MX" sz="1400">
                <a:solidFill>
                  <a:schemeClr val="bg1"/>
                </a:solidFill>
                <a:latin typeface="Arial" pitchFamily="-105" charset="0"/>
              </a:endParaRPr>
            </a:p>
          </p:txBody>
        </p:sp>
        <p:sp>
          <p:nvSpPr>
            <p:cNvPr id="29707" name="Rectangle 49"/>
            <p:cNvSpPr>
              <a:spLocks noChangeArrowheads="1"/>
            </p:cNvSpPr>
            <p:nvPr/>
          </p:nvSpPr>
          <p:spPr bwMode="auto">
            <a:xfrm>
              <a:off x="144" y="369"/>
              <a:ext cx="4512" cy="230"/>
            </a:xfrm>
            <a:prstGeom prst="rect">
              <a:avLst/>
            </a:prstGeom>
            <a:noFill/>
            <a:ln w="9525">
              <a:noFill/>
              <a:miter lim="800000"/>
              <a:headEnd/>
              <a:tailEnd/>
            </a:ln>
          </p:spPr>
          <p:txBody>
            <a:bodyPr anchor="ctr">
              <a:prstTxWarp prst="textNoShape">
                <a:avLst/>
              </a:prstTxWarp>
            </a:bodyPr>
            <a:lstStyle/>
            <a:p>
              <a:endParaRPr lang="en-US" sz="1400">
                <a:solidFill>
                  <a:srgbClr val="000099"/>
                </a:solidFill>
                <a:latin typeface="Arial" pitchFamily="-105" charset="0"/>
              </a:endParaRPr>
            </a:p>
          </p:txBody>
        </p:sp>
        <p:sp>
          <p:nvSpPr>
            <p:cNvPr id="29733" name="AutoShape 51"/>
            <p:cNvSpPr>
              <a:spLocks noChangeArrowheads="1"/>
            </p:cNvSpPr>
            <p:nvPr/>
          </p:nvSpPr>
          <p:spPr bwMode="auto">
            <a:xfrm>
              <a:off x="3168" y="2400"/>
              <a:ext cx="1152" cy="349"/>
            </a:xfrm>
            <a:prstGeom prst="chevron">
              <a:avLst>
                <a:gd name="adj" fmla="val 59751"/>
              </a:avLst>
            </a:prstGeom>
            <a:solidFill>
              <a:srgbClr val="FFFF00"/>
            </a:solidFill>
            <a:ln w="3175">
              <a:solidFill>
                <a:schemeClr val="tx1"/>
              </a:solidFill>
              <a:miter lim="800000"/>
              <a:headEnd/>
              <a:tailEnd/>
            </a:ln>
          </p:spPr>
          <p:txBody>
            <a:bodyPr>
              <a:prstTxWarp prst="textNoShape">
                <a:avLst/>
              </a:prstTxWarp>
              <a:spAutoFit/>
            </a:bodyPr>
            <a:lstStyle/>
            <a:p>
              <a:pPr algn="ctr"/>
              <a:r>
                <a:rPr lang="en-US" sz="1000">
                  <a:solidFill>
                    <a:srgbClr val="CC3300"/>
                  </a:solidFill>
                  <a:latin typeface="Arial" pitchFamily="-105" charset="0"/>
                  <a:ea typeface="Times New Roman" pitchFamily="-105" charset="0"/>
                  <a:cs typeface="Times New Roman" pitchFamily="-105" charset="0"/>
                </a:rPr>
                <a:t>LONG TERM FINANCING</a:t>
              </a:r>
            </a:p>
            <a:p>
              <a:pPr algn="ctr"/>
              <a:endParaRPr lang="es-MX" sz="1000">
                <a:solidFill>
                  <a:srgbClr val="CC3300"/>
                </a:solidFill>
                <a:latin typeface="Arial" pitchFamily="-105" charset="0"/>
              </a:endParaRPr>
            </a:p>
          </p:txBody>
        </p:sp>
        <p:sp>
          <p:nvSpPr>
            <p:cNvPr id="29709" name="Oval 53"/>
            <p:cNvSpPr>
              <a:spLocks noChangeArrowheads="1"/>
            </p:cNvSpPr>
            <p:nvPr/>
          </p:nvSpPr>
          <p:spPr bwMode="auto">
            <a:xfrm>
              <a:off x="1052" y="3417"/>
              <a:ext cx="1008" cy="552"/>
            </a:xfrm>
            <a:prstGeom prst="ellipse">
              <a:avLst/>
            </a:prstGeom>
            <a:solidFill>
              <a:srgbClr val="009900"/>
            </a:solidFill>
            <a:ln w="12700">
              <a:noFill/>
              <a:round/>
              <a:headEnd/>
              <a:tailEnd/>
            </a:ln>
          </p:spPr>
          <p:txBody>
            <a:bodyPr wrap="none" anchor="ctr">
              <a:prstTxWarp prst="textNoShape">
                <a:avLst/>
              </a:prstTxWarp>
            </a:bodyPr>
            <a:lstStyle/>
            <a:p>
              <a:pPr algn="ctr"/>
              <a:r>
                <a:rPr lang="en-US" sz="1400">
                  <a:solidFill>
                    <a:srgbClr val="FFFF00"/>
                  </a:solidFill>
                  <a:latin typeface="Arial" pitchFamily="-105" charset="0"/>
                </a:rPr>
                <a:t>TRUSTS</a:t>
              </a:r>
              <a:endParaRPr lang="es-MX" sz="1400">
                <a:solidFill>
                  <a:srgbClr val="FFFF00"/>
                </a:solidFill>
                <a:latin typeface="Arial" pitchFamily="-105" charset="0"/>
              </a:endParaRPr>
            </a:p>
          </p:txBody>
        </p:sp>
        <p:grpSp>
          <p:nvGrpSpPr>
            <p:cNvPr id="10" name="Group 54"/>
            <p:cNvGrpSpPr>
              <a:grpSpLocks/>
            </p:cNvGrpSpPr>
            <p:nvPr/>
          </p:nvGrpSpPr>
          <p:grpSpPr bwMode="auto">
            <a:xfrm>
              <a:off x="623" y="3417"/>
              <a:ext cx="4458" cy="552"/>
              <a:chOff x="627" y="3552"/>
              <a:chExt cx="4458" cy="576"/>
            </a:xfrm>
          </p:grpSpPr>
          <p:sp>
            <p:nvSpPr>
              <p:cNvPr id="29731" name="AutoShape 55"/>
              <p:cNvSpPr>
                <a:spLocks noChangeArrowheads="1"/>
              </p:cNvSpPr>
              <p:nvPr/>
            </p:nvSpPr>
            <p:spPr bwMode="auto">
              <a:xfrm flipH="1" flipV="1">
                <a:off x="627" y="3723"/>
                <a:ext cx="4458" cy="254"/>
              </a:xfrm>
              <a:prstGeom prst="curvedDownArrow">
                <a:avLst>
                  <a:gd name="adj1" fmla="val 142522"/>
                  <a:gd name="adj2" fmla="val 634118"/>
                  <a:gd name="adj3" fmla="val 55616"/>
                </a:avLst>
              </a:prstGeom>
              <a:noFill/>
              <a:ln w="3175">
                <a:solidFill>
                  <a:schemeClr val="tx1"/>
                </a:solidFill>
                <a:miter lim="800000"/>
                <a:headEnd/>
                <a:tailEnd/>
              </a:ln>
            </p:spPr>
            <p:txBody>
              <a:bodyPr rot="10800000">
                <a:prstTxWarp prst="textNoShape">
                  <a:avLst/>
                </a:prstTxWarp>
                <a:spAutoFit/>
              </a:bodyPr>
              <a:lstStyle/>
              <a:p>
                <a:pPr algn="ctr">
                  <a:spcBef>
                    <a:spcPct val="50000"/>
                  </a:spcBef>
                </a:pPr>
                <a:r>
                  <a:rPr lang="en-US" sz="1400">
                    <a:latin typeface="Arial" pitchFamily="-105" charset="0"/>
                  </a:rPr>
                  <a:t>FINANCING</a:t>
                </a:r>
                <a:endParaRPr lang="es-MX" sz="1400">
                  <a:latin typeface="Arial" pitchFamily="-105" charset="0"/>
                </a:endParaRPr>
              </a:p>
            </p:txBody>
          </p:sp>
          <p:sp>
            <p:nvSpPr>
              <p:cNvPr id="29732" name="Oval 56"/>
              <p:cNvSpPr>
                <a:spLocks noChangeArrowheads="1"/>
              </p:cNvSpPr>
              <p:nvPr/>
            </p:nvSpPr>
            <p:spPr bwMode="auto">
              <a:xfrm>
                <a:off x="1056" y="3552"/>
                <a:ext cx="1008" cy="576"/>
              </a:xfrm>
              <a:prstGeom prst="ellipse">
                <a:avLst/>
              </a:prstGeom>
              <a:noFill/>
              <a:ln w="3175">
                <a:solidFill>
                  <a:srgbClr val="CC3300"/>
                </a:solidFill>
                <a:round/>
                <a:headEnd/>
                <a:tailEnd/>
              </a:ln>
            </p:spPr>
            <p:txBody>
              <a:bodyPr wrap="none" anchor="ctr">
                <a:prstTxWarp prst="textNoShape">
                  <a:avLst/>
                </a:prstTxWarp>
              </a:bodyPr>
              <a:lstStyle/>
              <a:p>
                <a:pPr algn="ctr"/>
                <a:r>
                  <a:rPr lang="en-US" sz="1400">
                    <a:solidFill>
                      <a:srgbClr val="FFFF00"/>
                    </a:solidFill>
                    <a:latin typeface="Arial" pitchFamily="-105" charset="0"/>
                  </a:rPr>
                  <a:t>TRUSTS</a:t>
                </a:r>
                <a:endParaRPr lang="es-MX" sz="1400">
                  <a:solidFill>
                    <a:srgbClr val="FFFF00"/>
                  </a:solidFill>
                  <a:latin typeface="Arial" pitchFamily="-105" charset="0"/>
                </a:endParaRPr>
              </a:p>
            </p:txBody>
          </p:sp>
        </p:grpSp>
        <p:sp>
          <p:nvSpPr>
            <p:cNvPr id="29711" name="Line 57"/>
            <p:cNvSpPr>
              <a:spLocks noChangeShapeType="1"/>
            </p:cNvSpPr>
            <p:nvPr/>
          </p:nvSpPr>
          <p:spPr bwMode="auto">
            <a:xfrm flipH="1" flipV="1">
              <a:off x="1296" y="1933"/>
              <a:ext cx="960" cy="921"/>
            </a:xfrm>
            <a:prstGeom prst="line">
              <a:avLst/>
            </a:prstGeom>
            <a:noFill/>
            <a:ln w="38100" cmpd="dbl">
              <a:solidFill>
                <a:schemeClr val="tx1"/>
              </a:solidFill>
              <a:round/>
              <a:headEnd/>
              <a:tailEnd type="arrow" w="med" len="med"/>
            </a:ln>
          </p:spPr>
          <p:txBody>
            <a:bodyPr>
              <a:prstTxWarp prst="textNoShape">
                <a:avLst/>
              </a:prstTxWarp>
            </a:bodyPr>
            <a:lstStyle/>
            <a:p>
              <a:endParaRPr lang="es-ES_tradnl"/>
            </a:p>
          </p:txBody>
        </p:sp>
        <p:sp>
          <p:nvSpPr>
            <p:cNvPr id="29712" name="Oval 58"/>
            <p:cNvSpPr>
              <a:spLocks noChangeArrowheads="1"/>
            </p:cNvSpPr>
            <p:nvPr/>
          </p:nvSpPr>
          <p:spPr bwMode="auto">
            <a:xfrm>
              <a:off x="200" y="3360"/>
              <a:ext cx="624" cy="598"/>
            </a:xfrm>
            <a:prstGeom prst="ellipse">
              <a:avLst/>
            </a:prstGeom>
            <a:solidFill>
              <a:srgbClr val="33CC33"/>
            </a:solidFill>
            <a:ln w="3175">
              <a:solidFill>
                <a:schemeClr val="tx1"/>
              </a:solidFill>
              <a:round/>
              <a:headEnd/>
              <a:tailEnd/>
            </a:ln>
          </p:spPr>
          <p:txBody>
            <a:bodyPr wrap="none" anchor="ctr">
              <a:prstTxWarp prst="textNoShape">
                <a:avLst/>
              </a:prstTxWarp>
            </a:bodyPr>
            <a:lstStyle/>
            <a:p>
              <a:pPr algn="ctr" eaLnBrk="0" hangingPunct="0"/>
              <a:r>
                <a:rPr lang="en-US" sz="1400">
                  <a:solidFill>
                    <a:schemeClr val="bg1"/>
                  </a:solidFill>
                  <a:latin typeface="Arial" pitchFamily="-105" charset="0"/>
                </a:rPr>
                <a:t>TAXES</a:t>
              </a:r>
              <a:endParaRPr lang="es-MX" sz="1400">
                <a:solidFill>
                  <a:schemeClr val="bg1"/>
                </a:solidFill>
                <a:latin typeface="Arial" pitchFamily="-105" charset="0"/>
              </a:endParaRPr>
            </a:p>
          </p:txBody>
        </p:sp>
        <p:sp>
          <p:nvSpPr>
            <p:cNvPr id="29713" name="Oval 59"/>
            <p:cNvSpPr>
              <a:spLocks noChangeArrowheads="1"/>
            </p:cNvSpPr>
            <p:nvPr/>
          </p:nvSpPr>
          <p:spPr bwMode="auto">
            <a:xfrm>
              <a:off x="576" y="2164"/>
              <a:ext cx="624" cy="598"/>
            </a:xfrm>
            <a:prstGeom prst="ellipse">
              <a:avLst/>
            </a:prstGeom>
            <a:solidFill>
              <a:srgbClr val="FFFF00"/>
            </a:solidFill>
            <a:ln w="3175">
              <a:solidFill>
                <a:schemeClr val="tx1"/>
              </a:solidFill>
              <a:round/>
              <a:headEnd/>
              <a:tailEnd/>
            </a:ln>
          </p:spPr>
          <p:txBody>
            <a:bodyPr wrap="none" anchor="ctr">
              <a:prstTxWarp prst="textNoShape">
                <a:avLst/>
              </a:prstTxWarp>
            </a:bodyPr>
            <a:lstStyle/>
            <a:p>
              <a:pPr algn="ctr"/>
              <a:r>
                <a:rPr lang="en-US" sz="1400">
                  <a:latin typeface="Arial" pitchFamily="-105" charset="0"/>
                </a:rPr>
                <a:t>REVENUE </a:t>
              </a:r>
            </a:p>
            <a:p>
              <a:pPr algn="ctr"/>
              <a:r>
                <a:rPr lang="en-US" sz="1400">
                  <a:latin typeface="Arial" pitchFamily="-105" charset="0"/>
                </a:rPr>
                <a:t>FLOWS</a:t>
              </a:r>
              <a:endParaRPr lang="es-MX" sz="1400">
                <a:latin typeface="Arial" pitchFamily="-105" charset="0"/>
              </a:endParaRPr>
            </a:p>
          </p:txBody>
        </p:sp>
        <p:sp>
          <p:nvSpPr>
            <p:cNvPr id="29714" name="Oval 60"/>
            <p:cNvSpPr>
              <a:spLocks noChangeArrowheads="1"/>
            </p:cNvSpPr>
            <p:nvPr/>
          </p:nvSpPr>
          <p:spPr bwMode="auto">
            <a:xfrm>
              <a:off x="1256" y="2348"/>
              <a:ext cx="624" cy="598"/>
            </a:xfrm>
            <a:prstGeom prst="ellipse">
              <a:avLst/>
            </a:prstGeom>
            <a:solidFill>
              <a:srgbClr val="FFFF00"/>
            </a:solidFill>
            <a:ln w="3175">
              <a:solidFill>
                <a:schemeClr val="tx1"/>
              </a:solidFill>
              <a:round/>
              <a:headEnd/>
              <a:tailEnd/>
            </a:ln>
          </p:spPr>
          <p:txBody>
            <a:bodyPr wrap="none" anchor="ctr">
              <a:prstTxWarp prst="textNoShape">
                <a:avLst/>
              </a:prstTxWarp>
            </a:bodyPr>
            <a:lstStyle/>
            <a:p>
              <a:pPr algn="ctr"/>
              <a:r>
                <a:rPr lang="en-US" sz="1400">
                  <a:latin typeface="Arial" pitchFamily="-105" charset="0"/>
                </a:rPr>
                <a:t>LEGAL</a:t>
              </a:r>
            </a:p>
            <a:p>
              <a:pPr algn="ctr"/>
              <a:r>
                <a:rPr lang="en-US" sz="1400">
                  <a:latin typeface="Arial" pitchFamily="-105" charset="0"/>
                </a:rPr>
                <a:t>FRAME-</a:t>
              </a:r>
            </a:p>
            <a:p>
              <a:pPr algn="ctr"/>
              <a:r>
                <a:rPr lang="en-US" sz="1400">
                  <a:latin typeface="Arial" pitchFamily="-105" charset="0"/>
                </a:rPr>
                <a:t>WORK</a:t>
              </a:r>
              <a:endParaRPr lang="es-MX" sz="1400">
                <a:latin typeface="Arial" pitchFamily="-105" charset="0"/>
              </a:endParaRPr>
            </a:p>
          </p:txBody>
        </p:sp>
        <p:sp>
          <p:nvSpPr>
            <p:cNvPr id="29715" name="Oval 61"/>
            <p:cNvSpPr>
              <a:spLocks noChangeArrowheads="1"/>
            </p:cNvSpPr>
            <p:nvPr/>
          </p:nvSpPr>
          <p:spPr bwMode="auto">
            <a:xfrm>
              <a:off x="1872" y="2762"/>
              <a:ext cx="1008" cy="552"/>
            </a:xfrm>
            <a:prstGeom prst="ellipse">
              <a:avLst/>
            </a:prstGeom>
            <a:solidFill>
              <a:srgbClr val="33CC33"/>
            </a:solidFill>
            <a:ln w="9525">
              <a:noFill/>
              <a:round/>
              <a:headEnd/>
              <a:tailEnd/>
            </a:ln>
          </p:spPr>
          <p:txBody>
            <a:bodyPr wrap="none" anchor="ctr">
              <a:prstTxWarp prst="textNoShape">
                <a:avLst/>
              </a:prstTxWarp>
            </a:bodyPr>
            <a:lstStyle/>
            <a:p>
              <a:pPr algn="ctr"/>
              <a:r>
                <a:rPr lang="en-US" sz="1400">
                  <a:latin typeface="Arial" pitchFamily="-105" charset="0"/>
                </a:rPr>
                <a:t>RATING </a:t>
              </a:r>
            </a:p>
            <a:p>
              <a:pPr algn="ctr"/>
              <a:r>
                <a:rPr lang="en-US" sz="1400">
                  <a:latin typeface="Arial" pitchFamily="-105" charset="0"/>
                </a:rPr>
                <a:t>AGENCIES</a:t>
              </a:r>
              <a:endParaRPr lang="es-MX" sz="1400">
                <a:latin typeface="Arial" pitchFamily="-105" charset="0"/>
              </a:endParaRPr>
            </a:p>
          </p:txBody>
        </p:sp>
        <p:sp>
          <p:nvSpPr>
            <p:cNvPr id="29716" name="Oval 62"/>
            <p:cNvSpPr>
              <a:spLocks noChangeArrowheads="1"/>
            </p:cNvSpPr>
            <p:nvPr/>
          </p:nvSpPr>
          <p:spPr bwMode="auto">
            <a:xfrm>
              <a:off x="0" y="2716"/>
              <a:ext cx="624" cy="598"/>
            </a:xfrm>
            <a:prstGeom prst="ellipse">
              <a:avLst/>
            </a:prstGeom>
            <a:noFill/>
            <a:ln w="3175">
              <a:solidFill>
                <a:schemeClr val="tx1"/>
              </a:solidFill>
              <a:round/>
              <a:headEnd/>
              <a:tailEnd/>
            </a:ln>
          </p:spPr>
          <p:txBody>
            <a:bodyPr wrap="none" anchor="ctr">
              <a:prstTxWarp prst="textNoShape">
                <a:avLst/>
              </a:prstTxWarp>
            </a:bodyPr>
            <a:lstStyle/>
            <a:p>
              <a:pPr algn="ctr"/>
              <a:r>
                <a:rPr lang="en-US" sz="1400">
                  <a:latin typeface="Arial" pitchFamily="-105" charset="0"/>
                </a:rPr>
                <a:t>LOCAL</a:t>
              </a:r>
            </a:p>
            <a:p>
              <a:pPr algn="ctr"/>
              <a:r>
                <a:rPr lang="en-US" sz="1400">
                  <a:latin typeface="Arial" pitchFamily="-105" charset="0"/>
                </a:rPr>
                <a:t>TAXES</a:t>
              </a:r>
            </a:p>
            <a:p>
              <a:pPr algn="ctr"/>
              <a:endParaRPr lang="es-MX" sz="1400">
                <a:latin typeface="Arial" pitchFamily="-105" charset="0"/>
              </a:endParaRPr>
            </a:p>
          </p:txBody>
        </p:sp>
        <p:sp>
          <p:nvSpPr>
            <p:cNvPr id="29717" name="Text Box 64"/>
            <p:cNvSpPr txBox="1">
              <a:spLocks noChangeArrowheads="1"/>
            </p:cNvSpPr>
            <p:nvPr/>
          </p:nvSpPr>
          <p:spPr bwMode="auto">
            <a:xfrm>
              <a:off x="4460" y="1152"/>
              <a:ext cx="1152" cy="2805"/>
            </a:xfrm>
            <a:prstGeom prst="rect">
              <a:avLst/>
            </a:prstGeom>
            <a:gradFill rotWithShape="0">
              <a:gsLst>
                <a:gs pos="0">
                  <a:srgbClr val="185E76"/>
                </a:gs>
                <a:gs pos="50000">
                  <a:srgbClr val="33CCFF"/>
                </a:gs>
                <a:gs pos="100000">
                  <a:srgbClr val="185E76"/>
                </a:gs>
              </a:gsLst>
              <a:lin ang="5400000" scaled="1"/>
            </a:gradFill>
            <a:ln w="9525">
              <a:noFill/>
              <a:miter lim="800000"/>
              <a:headEnd/>
              <a:tailEnd/>
            </a:ln>
          </p:spPr>
          <p:txBody>
            <a:bodyPr>
              <a:prstTxWarp prst="textNoShape">
                <a:avLst/>
              </a:prstTxWarp>
              <a:spAutoFit/>
            </a:bodyPr>
            <a:lstStyle/>
            <a:p>
              <a:pPr algn="ctr">
                <a:spcBef>
                  <a:spcPct val="50000"/>
                </a:spcBef>
              </a:pPr>
              <a:r>
                <a:rPr lang="en-US" sz="1400">
                  <a:solidFill>
                    <a:srgbClr val="FFFF99"/>
                  </a:solidFill>
                  <a:latin typeface="Arial" pitchFamily="-105" charset="0"/>
                </a:rPr>
                <a:t>INVESTORS</a:t>
              </a:r>
            </a:p>
            <a:p>
              <a:pPr algn="ctr">
                <a:spcBef>
                  <a:spcPct val="50000"/>
                </a:spcBef>
              </a:pPr>
              <a:endParaRPr lang="en-US" sz="1400">
                <a:solidFill>
                  <a:srgbClr val="FFFF99"/>
                </a:solidFill>
                <a:latin typeface="Arial" pitchFamily="-105" charset="0"/>
              </a:endParaRPr>
            </a:p>
            <a:p>
              <a:pPr algn="ctr">
                <a:spcBef>
                  <a:spcPct val="50000"/>
                </a:spcBef>
              </a:pPr>
              <a:endParaRPr lang="en-US" sz="1400">
                <a:solidFill>
                  <a:srgbClr val="FFFF99"/>
                </a:solidFill>
                <a:latin typeface="Arial" pitchFamily="-105" charset="0"/>
              </a:endParaRPr>
            </a:p>
            <a:p>
              <a:pPr algn="ctr">
                <a:spcBef>
                  <a:spcPct val="50000"/>
                </a:spcBef>
              </a:pPr>
              <a:endParaRPr lang="en-US" sz="1400">
                <a:solidFill>
                  <a:srgbClr val="FFFF99"/>
                </a:solidFill>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p:txBody>
        </p:sp>
        <p:sp>
          <p:nvSpPr>
            <p:cNvPr id="29718" name="Text Box 65"/>
            <p:cNvSpPr txBox="1">
              <a:spLocks noChangeArrowheads="1"/>
            </p:cNvSpPr>
            <p:nvPr/>
          </p:nvSpPr>
          <p:spPr bwMode="auto">
            <a:xfrm>
              <a:off x="4556" y="1562"/>
              <a:ext cx="960" cy="326"/>
            </a:xfrm>
            <a:prstGeom prst="rect">
              <a:avLst/>
            </a:prstGeom>
            <a:solidFill>
              <a:srgbClr val="FFFF00"/>
            </a:solidFill>
            <a:ln w="9525">
              <a:noFill/>
              <a:miter lim="800000"/>
              <a:headEnd/>
              <a:tailEnd/>
            </a:ln>
          </p:spPr>
          <p:txBody>
            <a:bodyPr>
              <a:prstTxWarp prst="textNoShape">
                <a:avLst/>
              </a:prstTxWarp>
              <a:spAutoFit/>
            </a:bodyPr>
            <a:lstStyle/>
            <a:p>
              <a:pPr algn="ctr">
                <a:spcBef>
                  <a:spcPct val="50000"/>
                </a:spcBef>
              </a:pPr>
              <a:r>
                <a:rPr lang="en-US" sz="1400">
                  <a:latin typeface="Arial" pitchFamily="-105" charset="0"/>
                </a:rPr>
                <a:t>PENSION FUNDS</a:t>
              </a:r>
              <a:endParaRPr lang="es-MX" sz="1400">
                <a:latin typeface="Arial" pitchFamily="-105" charset="0"/>
              </a:endParaRPr>
            </a:p>
          </p:txBody>
        </p:sp>
        <p:sp>
          <p:nvSpPr>
            <p:cNvPr id="29719" name="Text Box 66"/>
            <p:cNvSpPr txBox="1">
              <a:spLocks noChangeArrowheads="1"/>
            </p:cNvSpPr>
            <p:nvPr/>
          </p:nvSpPr>
          <p:spPr bwMode="auto">
            <a:xfrm>
              <a:off x="4560" y="1968"/>
              <a:ext cx="960" cy="326"/>
            </a:xfrm>
            <a:prstGeom prst="rect">
              <a:avLst/>
            </a:prstGeom>
            <a:solidFill>
              <a:srgbClr val="FFFF00"/>
            </a:solidFill>
            <a:ln w="9525">
              <a:noFill/>
              <a:miter lim="800000"/>
              <a:headEnd/>
              <a:tailEnd/>
            </a:ln>
          </p:spPr>
          <p:txBody>
            <a:bodyPr>
              <a:prstTxWarp prst="textNoShape">
                <a:avLst/>
              </a:prstTxWarp>
              <a:spAutoFit/>
            </a:bodyPr>
            <a:lstStyle/>
            <a:p>
              <a:pPr algn="ctr">
                <a:spcBef>
                  <a:spcPct val="50000"/>
                </a:spcBef>
              </a:pPr>
              <a:r>
                <a:rPr lang="en-US" sz="1400">
                  <a:latin typeface="Arial" pitchFamily="-105" charset="0"/>
                </a:rPr>
                <a:t>INSURANCE COMPANIES</a:t>
              </a:r>
              <a:endParaRPr lang="es-MX" sz="1400">
                <a:latin typeface="Arial" pitchFamily="-105" charset="0"/>
              </a:endParaRPr>
            </a:p>
          </p:txBody>
        </p:sp>
        <p:sp>
          <p:nvSpPr>
            <p:cNvPr id="29720" name="Text Box 67"/>
            <p:cNvSpPr txBox="1">
              <a:spLocks noChangeArrowheads="1"/>
            </p:cNvSpPr>
            <p:nvPr/>
          </p:nvSpPr>
          <p:spPr bwMode="auto">
            <a:xfrm>
              <a:off x="4560" y="2832"/>
              <a:ext cx="960" cy="330"/>
            </a:xfrm>
            <a:prstGeom prst="rect">
              <a:avLst/>
            </a:prstGeom>
            <a:solidFill>
              <a:srgbClr val="FFFF00"/>
            </a:solidFill>
            <a:ln w="9525">
              <a:noFill/>
              <a:miter lim="800000"/>
              <a:headEnd/>
              <a:tailEnd/>
            </a:ln>
          </p:spPr>
          <p:txBody>
            <a:bodyPr>
              <a:prstTxWarp prst="textNoShape">
                <a:avLst/>
              </a:prstTxWarp>
              <a:spAutoFit/>
            </a:bodyPr>
            <a:lstStyle/>
            <a:p>
              <a:pPr algn="ctr">
                <a:spcBef>
                  <a:spcPct val="50000"/>
                </a:spcBef>
              </a:pPr>
              <a:r>
                <a:rPr lang="en-US" sz="1400" dirty="0" smtClean="0">
                  <a:latin typeface="Arial" pitchFamily="-105" charset="0"/>
                </a:rPr>
                <a:t>PRIVATE CAP FUNDS</a:t>
              </a:r>
              <a:endParaRPr lang="es-MX" sz="1400" dirty="0">
                <a:latin typeface="Arial" pitchFamily="-105" charset="0"/>
              </a:endParaRPr>
            </a:p>
          </p:txBody>
        </p:sp>
        <p:sp>
          <p:nvSpPr>
            <p:cNvPr id="29721" name="Text Box 68"/>
            <p:cNvSpPr txBox="1">
              <a:spLocks noChangeArrowheads="1"/>
            </p:cNvSpPr>
            <p:nvPr/>
          </p:nvSpPr>
          <p:spPr bwMode="auto">
            <a:xfrm>
              <a:off x="4560" y="3264"/>
              <a:ext cx="960" cy="326"/>
            </a:xfrm>
            <a:prstGeom prst="rect">
              <a:avLst/>
            </a:prstGeom>
            <a:solidFill>
              <a:srgbClr val="33CC33"/>
            </a:solidFill>
            <a:ln w="9525">
              <a:noFill/>
              <a:miter lim="800000"/>
              <a:headEnd/>
              <a:tailEnd/>
            </a:ln>
          </p:spPr>
          <p:txBody>
            <a:bodyPr>
              <a:prstTxWarp prst="textNoShape">
                <a:avLst/>
              </a:prstTxWarp>
              <a:spAutoFit/>
            </a:bodyPr>
            <a:lstStyle/>
            <a:p>
              <a:pPr algn="ctr"/>
              <a:r>
                <a:rPr lang="en-US" sz="1400">
                  <a:latin typeface="Arial" pitchFamily="-105" charset="0"/>
                </a:rPr>
                <a:t>BANKS</a:t>
              </a:r>
            </a:p>
            <a:p>
              <a:pPr algn="ctr"/>
              <a:endParaRPr lang="es-MX" sz="1400">
                <a:latin typeface="Arial" pitchFamily="-105" charset="0"/>
              </a:endParaRPr>
            </a:p>
          </p:txBody>
        </p:sp>
        <p:sp>
          <p:nvSpPr>
            <p:cNvPr id="29722" name="Text Box 69"/>
            <p:cNvSpPr txBox="1">
              <a:spLocks noChangeArrowheads="1"/>
            </p:cNvSpPr>
            <p:nvPr/>
          </p:nvSpPr>
          <p:spPr bwMode="auto">
            <a:xfrm>
              <a:off x="4560" y="2400"/>
              <a:ext cx="960" cy="330"/>
            </a:xfrm>
            <a:prstGeom prst="rect">
              <a:avLst/>
            </a:prstGeom>
            <a:solidFill>
              <a:srgbClr val="FFFF00"/>
            </a:solidFill>
            <a:ln w="9525">
              <a:noFill/>
              <a:miter lim="800000"/>
              <a:headEnd/>
              <a:tailEnd/>
            </a:ln>
          </p:spPr>
          <p:txBody>
            <a:bodyPr>
              <a:prstTxWarp prst="textNoShape">
                <a:avLst/>
              </a:prstTxWarp>
              <a:spAutoFit/>
            </a:bodyPr>
            <a:lstStyle/>
            <a:p>
              <a:pPr algn="ctr">
                <a:spcBef>
                  <a:spcPct val="50000"/>
                </a:spcBef>
              </a:pPr>
              <a:r>
                <a:rPr lang="en-US" sz="1400" dirty="0" smtClean="0">
                  <a:latin typeface="Arial" pitchFamily="-105" charset="0"/>
                </a:rPr>
                <a:t>OTHER INVESTORS</a:t>
              </a:r>
              <a:endParaRPr lang="es-MX" sz="1400" dirty="0">
                <a:latin typeface="Arial" pitchFamily="-105" charset="0"/>
              </a:endParaRPr>
            </a:p>
          </p:txBody>
        </p:sp>
        <p:sp>
          <p:nvSpPr>
            <p:cNvPr id="29723" name="Line 70"/>
            <p:cNvSpPr>
              <a:spLocks noChangeShapeType="1"/>
            </p:cNvSpPr>
            <p:nvPr/>
          </p:nvSpPr>
          <p:spPr bwMode="auto">
            <a:xfrm>
              <a:off x="3168" y="1592"/>
              <a:ext cx="0" cy="480"/>
            </a:xfrm>
            <a:prstGeom prst="line">
              <a:avLst/>
            </a:prstGeom>
            <a:noFill/>
            <a:ln w="9525">
              <a:solidFill>
                <a:schemeClr val="tx1"/>
              </a:solidFill>
              <a:round/>
              <a:headEnd/>
              <a:tailEnd/>
            </a:ln>
          </p:spPr>
          <p:txBody>
            <a:bodyPr>
              <a:prstTxWarp prst="textNoShape">
                <a:avLst/>
              </a:prstTxWarp>
            </a:bodyPr>
            <a:lstStyle/>
            <a:p>
              <a:endParaRPr lang="es-ES_tradnl"/>
            </a:p>
          </p:txBody>
        </p:sp>
        <p:sp>
          <p:nvSpPr>
            <p:cNvPr id="29724" name="AutoShape 71"/>
            <p:cNvSpPr>
              <a:spLocks noChangeArrowheads="1"/>
            </p:cNvSpPr>
            <p:nvPr/>
          </p:nvSpPr>
          <p:spPr bwMode="auto">
            <a:xfrm>
              <a:off x="3296" y="1920"/>
              <a:ext cx="861" cy="326"/>
            </a:xfrm>
            <a:prstGeom prst="chevron">
              <a:avLst>
                <a:gd name="adj" fmla="val 66028"/>
              </a:avLst>
            </a:prstGeom>
            <a:solidFill>
              <a:srgbClr val="33CC33"/>
            </a:solidFill>
            <a:ln w="9525">
              <a:noFill/>
              <a:miter lim="800000"/>
              <a:headEnd/>
              <a:tailEnd/>
            </a:ln>
          </p:spPr>
          <p:txBody>
            <a:bodyPr>
              <a:prstTxWarp prst="textNoShape">
                <a:avLst/>
              </a:prstTxWarp>
              <a:spAutoFit/>
            </a:bodyPr>
            <a:lstStyle/>
            <a:p>
              <a:pPr algn="ctr">
                <a:spcBef>
                  <a:spcPct val="50000"/>
                </a:spcBef>
              </a:pPr>
              <a:r>
                <a:rPr lang="en-US" sz="1000">
                  <a:latin typeface="Arial" pitchFamily="-105" charset="0"/>
                </a:rPr>
                <a:t>BANK LOAN</a:t>
              </a:r>
              <a:endParaRPr lang="es-MX" sz="1000">
                <a:latin typeface="Arial" pitchFamily="-105" charset="0"/>
              </a:endParaRPr>
            </a:p>
          </p:txBody>
        </p:sp>
        <p:sp>
          <p:nvSpPr>
            <p:cNvPr id="29725" name="Line 72"/>
            <p:cNvSpPr>
              <a:spLocks noChangeShapeType="1"/>
            </p:cNvSpPr>
            <p:nvPr/>
          </p:nvSpPr>
          <p:spPr bwMode="auto">
            <a:xfrm flipV="1">
              <a:off x="3168" y="2072"/>
              <a:ext cx="192" cy="0"/>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sp>
          <p:nvSpPr>
            <p:cNvPr id="29726" name="Line 73"/>
            <p:cNvSpPr>
              <a:spLocks noChangeShapeType="1"/>
            </p:cNvSpPr>
            <p:nvPr/>
          </p:nvSpPr>
          <p:spPr bwMode="auto">
            <a:xfrm>
              <a:off x="4128" y="2080"/>
              <a:ext cx="336" cy="0"/>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grpSp>
          <p:nvGrpSpPr>
            <p:cNvPr id="11" name="Group 74"/>
            <p:cNvGrpSpPr>
              <a:grpSpLocks/>
            </p:cNvGrpSpPr>
            <p:nvPr/>
          </p:nvGrpSpPr>
          <p:grpSpPr bwMode="auto">
            <a:xfrm>
              <a:off x="3072" y="1408"/>
              <a:ext cx="1384" cy="320"/>
              <a:chOff x="3072" y="1488"/>
              <a:chExt cx="1384" cy="320"/>
            </a:xfrm>
          </p:grpSpPr>
          <p:sp>
            <p:nvSpPr>
              <p:cNvPr id="29728" name="Line 75"/>
              <p:cNvSpPr>
                <a:spLocks noChangeShapeType="1"/>
              </p:cNvSpPr>
              <p:nvPr/>
            </p:nvSpPr>
            <p:spPr bwMode="auto">
              <a:xfrm>
                <a:off x="3072" y="1666"/>
                <a:ext cx="282" cy="0"/>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sp>
            <p:nvSpPr>
              <p:cNvPr id="29729" name="Line 76"/>
              <p:cNvSpPr>
                <a:spLocks noChangeShapeType="1"/>
              </p:cNvSpPr>
              <p:nvPr/>
            </p:nvSpPr>
            <p:spPr bwMode="auto">
              <a:xfrm>
                <a:off x="4120" y="1656"/>
                <a:ext cx="336" cy="0"/>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sp>
            <p:nvSpPr>
              <p:cNvPr id="29730" name="AutoShape 77"/>
              <p:cNvSpPr>
                <a:spLocks noChangeArrowheads="1"/>
              </p:cNvSpPr>
              <p:nvPr/>
            </p:nvSpPr>
            <p:spPr bwMode="auto">
              <a:xfrm>
                <a:off x="3216" y="1488"/>
                <a:ext cx="1015" cy="320"/>
              </a:xfrm>
              <a:prstGeom prst="chevron">
                <a:avLst>
                  <a:gd name="adj" fmla="val 76433"/>
                </a:avLst>
              </a:prstGeom>
              <a:solidFill>
                <a:srgbClr val="FFFF00"/>
              </a:solidFill>
              <a:ln w="9525">
                <a:solidFill>
                  <a:schemeClr val="tx1"/>
                </a:solidFill>
                <a:miter lim="800000"/>
                <a:headEnd/>
                <a:tailEnd/>
              </a:ln>
            </p:spPr>
            <p:txBody>
              <a:bodyPr>
                <a:prstTxWarp prst="textNoShape">
                  <a:avLst/>
                </a:prstTxWarp>
                <a:spAutoFit/>
              </a:bodyPr>
              <a:lstStyle/>
              <a:p>
                <a:pPr algn="ctr">
                  <a:spcBef>
                    <a:spcPct val="50000"/>
                  </a:spcBef>
                </a:pPr>
                <a:r>
                  <a:rPr lang="en-US" sz="900">
                    <a:latin typeface="Arial" pitchFamily="-105" charset="0"/>
                  </a:rPr>
                  <a:t>DEBT ISSUANCE</a:t>
                </a:r>
                <a:endParaRPr lang="es-MX" sz="900">
                  <a:latin typeface="Arial" pitchFamily="-105" charset="0"/>
                </a:endParaRPr>
              </a:p>
            </p:txBody>
          </p:sp>
        </p:grpSp>
      </p:grpSp>
      <p:sp>
        <p:nvSpPr>
          <p:cNvPr id="29700" name="Rectangle 32"/>
          <p:cNvSpPr>
            <a:spLocks noChangeArrowheads="1"/>
          </p:cNvSpPr>
          <p:nvPr/>
        </p:nvSpPr>
        <p:spPr bwMode="auto">
          <a:xfrm>
            <a:off x="0" y="0"/>
            <a:ext cx="9144000" cy="914400"/>
          </a:xfrm>
          <a:prstGeom prst="rect">
            <a:avLst/>
          </a:prstGeom>
          <a:noFill/>
          <a:ln w="9525">
            <a:noFill/>
            <a:miter lim="800000"/>
            <a:headEnd/>
            <a:tailEnd/>
          </a:ln>
        </p:spPr>
        <p:txBody>
          <a:bodyPr wrap="none" anchor="ctr">
            <a:prstTxWarp prst="textNoShape">
              <a:avLst/>
            </a:prstTxWarp>
          </a:bodyPr>
          <a:lstStyle/>
          <a:p>
            <a:pPr lvl="1"/>
            <a:r>
              <a:rPr lang="en-US" sz="1600">
                <a:solidFill>
                  <a:srgbClr val="339933"/>
                </a:solidFill>
                <a:latin typeface="Arial" pitchFamily="-105" charset="0"/>
                <a:ea typeface="Arial" pitchFamily="-105" charset="0"/>
                <a:cs typeface="Arial" pitchFamily="-105" charset="0"/>
              </a:rPr>
              <a:t>FINANCIAL MARKETS OVERVIEW</a:t>
            </a:r>
            <a:endParaRPr lang="en-US" sz="1600">
              <a:solidFill>
                <a:srgbClr val="0000FF"/>
              </a:solidFill>
              <a:latin typeface="Arial" pitchFamily="-105" charset="0"/>
              <a:ea typeface="Arial" pitchFamily="-105" charset="0"/>
              <a:cs typeface="Arial" pitchFamily="-105" charset="0"/>
            </a:endParaRPr>
          </a:p>
          <a:p>
            <a:pPr lvl="1"/>
            <a:r>
              <a:rPr lang="es-MX" sz="1600">
                <a:solidFill>
                  <a:srgbClr val="0000FF"/>
                </a:solidFill>
                <a:latin typeface="Arial" pitchFamily="-105" charset="0"/>
              </a:rPr>
              <a:t>CASE STUDY: MEXICO YEAR 2002</a:t>
            </a:r>
            <a:endParaRPr lang="es-ES" sz="1600">
              <a:solidFill>
                <a:srgbClr val="0000FF"/>
              </a:solidFill>
              <a:latin typeface="Arial"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3"/>
          <p:cNvSpPr txBox="1">
            <a:spLocks noChangeArrowheads="1"/>
          </p:cNvSpPr>
          <p:nvPr/>
        </p:nvSpPr>
        <p:spPr bwMode="auto">
          <a:xfrm>
            <a:off x="0" y="1447800"/>
            <a:ext cx="9144000" cy="3046988"/>
          </a:xfrm>
          <a:prstGeom prst="rect">
            <a:avLst/>
          </a:prstGeom>
          <a:noFill/>
          <a:ln w="12700">
            <a:noFill/>
            <a:miter lim="800000"/>
            <a:headEnd/>
            <a:tailEnd/>
          </a:ln>
        </p:spPr>
        <p:txBody>
          <a:bodyPr>
            <a:prstTxWarp prst="textNoShape">
              <a:avLst/>
            </a:prstTxWarp>
            <a:spAutoFit/>
          </a:bodyPr>
          <a:lstStyle/>
          <a:p>
            <a:pPr marL="342900" indent="-342900" algn="ctr" hangingPunct="0"/>
            <a:r>
              <a:rPr lang="en-US" sz="3200" dirty="0" smtClean="0">
                <a:latin typeface="Arial"/>
                <a:cs typeface="Arial"/>
              </a:rPr>
              <a:t>The impact of introducing pooled financing </a:t>
            </a:r>
          </a:p>
          <a:p>
            <a:pPr marL="342900" indent="-342900" algn="ctr" hangingPunct="0"/>
            <a:r>
              <a:rPr lang="en-US" sz="3200" dirty="0" smtClean="0">
                <a:latin typeface="Arial"/>
                <a:cs typeface="Arial"/>
              </a:rPr>
              <a:t>for Mexican urban infrastructure</a:t>
            </a:r>
          </a:p>
          <a:p>
            <a:pPr marL="342900" indent="-342900" algn="ctr" hangingPunct="0"/>
            <a:endParaRPr lang="en-US" sz="1600" b="0" dirty="0" smtClean="0">
              <a:latin typeface="Arial"/>
              <a:cs typeface="Arial"/>
            </a:endParaRPr>
          </a:p>
          <a:p>
            <a:pPr marL="342900" indent="-342900" hangingPunct="0"/>
            <a:endParaRPr lang="en-US" sz="1600" b="0" dirty="0" smtClean="0">
              <a:latin typeface="Arial"/>
              <a:cs typeface="Arial"/>
            </a:endParaRPr>
          </a:p>
          <a:p>
            <a:pPr marL="342900" indent="-342900" hangingPunct="0"/>
            <a:r>
              <a:rPr lang="en-US" sz="1600" b="0" dirty="0" smtClean="0">
                <a:latin typeface="Arial"/>
                <a:cs typeface="Arial"/>
              </a:rPr>
              <a:t>	A) The Bond Bank financial model</a:t>
            </a:r>
          </a:p>
          <a:p>
            <a:pPr marL="342900" indent="-342900" hangingPunct="0"/>
            <a:r>
              <a:rPr lang="en-US" sz="1600" b="0" dirty="0" smtClean="0">
                <a:latin typeface="Arial"/>
                <a:cs typeface="Arial"/>
              </a:rPr>
              <a:t>	</a:t>
            </a:r>
          </a:p>
          <a:p>
            <a:pPr marL="342900" indent="-342900" hangingPunct="0"/>
            <a:r>
              <a:rPr lang="en-US" sz="1600" b="0" dirty="0" smtClean="0">
                <a:latin typeface="Arial"/>
                <a:cs typeface="Arial"/>
              </a:rPr>
              <a:t>	B) Micro level impact: Example transactions</a:t>
            </a:r>
          </a:p>
          <a:p>
            <a:pPr marL="342900" indent="-342900" hangingPunct="0"/>
            <a:endParaRPr lang="en-US" sz="1600" b="0" dirty="0" smtClean="0">
              <a:latin typeface="Arial"/>
              <a:cs typeface="Arial"/>
            </a:endParaRPr>
          </a:p>
          <a:p>
            <a:pPr marL="342900" indent="-342900" hangingPunct="0"/>
            <a:r>
              <a:rPr lang="en-US" sz="1600" b="0" dirty="0" smtClean="0">
                <a:latin typeface="Arial"/>
                <a:cs typeface="Arial"/>
              </a:rPr>
              <a:t>	C) Macro level impact: Changes in the volume of long term domestic financing for infrastructure since 2000</a:t>
            </a:r>
            <a:endParaRPr lang="en-US" sz="1600" b="0" dirty="0" smtClean="0">
              <a:latin typeface="Arial"/>
              <a:ea typeface="Arial" pitchFamily="-104" charset="0"/>
              <a:cs typeface="Arial"/>
            </a:endParaRPr>
          </a:p>
        </p:txBody>
      </p:sp>
    </p:spTree>
  </p:cSld>
  <p:clrMapOvr>
    <a:masterClrMapping/>
  </p:clrMapOvr>
  <p:transition>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1905000" y="1382294"/>
            <a:ext cx="7239000" cy="4770537"/>
          </a:xfrm>
          <a:prstGeom prst="rect">
            <a:avLst/>
          </a:prstGeom>
          <a:noFill/>
          <a:ln w="9525">
            <a:noFill/>
            <a:miter lim="800000"/>
            <a:headEnd/>
            <a:tailEnd/>
          </a:ln>
        </p:spPr>
        <p:txBody>
          <a:bodyPr wrap="square">
            <a:prstTxWarp prst="textNoShape">
              <a:avLst/>
            </a:prstTxWarp>
            <a:spAutoFit/>
          </a:bodyPr>
          <a:lstStyle/>
          <a:p>
            <a:r>
              <a:rPr lang="en-US" sz="1600" b="0" u="sng" dirty="0">
                <a:latin typeface="Arial" pitchFamily="-104" charset="0"/>
                <a:ea typeface="Arial" pitchFamily="-104" charset="0"/>
                <a:cs typeface="Arial" pitchFamily="-104" charset="0"/>
              </a:rPr>
              <a:t>Changed the standard mechanism for the conduct of public finance in Mexico</a:t>
            </a:r>
            <a:r>
              <a:rPr lang="en-US" sz="1600" b="0" dirty="0">
                <a:latin typeface="Arial" pitchFamily="-104" charset="0"/>
                <a:ea typeface="Arial" pitchFamily="-104" charset="0"/>
                <a:cs typeface="Arial" pitchFamily="-104" charset="0"/>
              </a:rPr>
              <a:t>. The</a:t>
            </a:r>
            <a:r>
              <a:rPr lang="en-US" sz="1600" b="0" dirty="0" smtClean="0">
                <a:latin typeface="Arial" pitchFamily="-104" charset="0"/>
                <a:ea typeface="Arial" pitchFamily="-104" charset="0"/>
                <a:cs typeface="Arial" pitchFamily="-104" charset="0"/>
              </a:rPr>
              <a:t> Alliance has </a:t>
            </a:r>
            <a:r>
              <a:rPr lang="en-US" sz="1600" b="0" dirty="0">
                <a:latin typeface="Arial" pitchFamily="-104" charset="0"/>
                <a:ea typeface="Arial" pitchFamily="-104" charset="0"/>
                <a:cs typeface="Arial" pitchFamily="-104" charset="0"/>
              </a:rPr>
              <a:t>assisted in introducing an innovative master trust structure for use by Mexican local government entities. This trust has become the finance industry standard in Mexico since it was implemented in 2002. </a:t>
            </a:r>
          </a:p>
          <a:p>
            <a:r>
              <a:rPr lang="en-US" sz="1600" b="0" dirty="0">
                <a:latin typeface="Arial" pitchFamily="-104" charset="0"/>
                <a:ea typeface="Arial" pitchFamily="-104" charset="0"/>
                <a:cs typeface="Arial" pitchFamily="-104" charset="0"/>
              </a:rPr>
              <a:t> </a:t>
            </a:r>
          </a:p>
          <a:p>
            <a:r>
              <a:rPr lang="en-US" sz="1600" b="0" u="sng" dirty="0">
                <a:latin typeface="Arial" pitchFamily="-104" charset="0"/>
                <a:ea typeface="Arial" pitchFamily="-104" charset="0"/>
                <a:cs typeface="Arial" pitchFamily="-104" charset="0"/>
              </a:rPr>
              <a:t>Built efficient </a:t>
            </a:r>
            <a:r>
              <a:rPr lang="en-US" sz="1600" b="0" u="sng" dirty="0" err="1">
                <a:latin typeface="Arial" pitchFamily="-104" charset="0"/>
                <a:ea typeface="Arial" pitchFamily="-104" charset="0"/>
                <a:cs typeface="Arial" pitchFamily="-104" charset="0"/>
              </a:rPr>
              <a:t>SPVs</a:t>
            </a:r>
            <a:r>
              <a:rPr lang="en-US" sz="1600" b="0" u="sng" dirty="0">
                <a:latin typeface="Arial" pitchFamily="-104" charset="0"/>
                <a:ea typeface="Arial" pitchFamily="-104" charset="0"/>
                <a:cs typeface="Arial" pitchFamily="-104" charset="0"/>
              </a:rPr>
              <a:t> to foster mobilization of capital for development</a:t>
            </a:r>
            <a:r>
              <a:rPr lang="en-US" sz="1600" b="0" dirty="0">
                <a:latin typeface="Arial" pitchFamily="-104" charset="0"/>
                <a:ea typeface="Arial" pitchFamily="-104" charset="0"/>
                <a:cs typeface="Arial" pitchFamily="-104" charset="0"/>
              </a:rPr>
              <a:t>. The</a:t>
            </a:r>
            <a:r>
              <a:rPr lang="en-US" sz="1600" b="0" dirty="0" smtClean="0">
                <a:latin typeface="Arial" pitchFamily="-104" charset="0"/>
                <a:ea typeface="Arial" pitchFamily="-104" charset="0"/>
                <a:cs typeface="Arial" pitchFamily="-104" charset="0"/>
              </a:rPr>
              <a:t> Alliance </a:t>
            </a:r>
            <a:r>
              <a:rPr lang="en-US" sz="1600" b="0" dirty="0">
                <a:latin typeface="Arial" pitchFamily="-104" charset="0"/>
                <a:ea typeface="Arial" pitchFamily="-104" charset="0"/>
                <a:cs typeface="Arial" pitchFamily="-104" charset="0"/>
              </a:rPr>
              <a:t>introduced innovative pooled-financing structures to Mexico with strong positive reaction from rating agencies and private lenders, as demonstrated by high credit ratings and record-low total interest cost and borrowing costs.  The SPVs linked over 170 </a:t>
            </a:r>
            <a:r>
              <a:rPr lang="en-US" sz="1600" b="0" dirty="0" smtClean="0">
                <a:latin typeface="Arial" pitchFamily="-104" charset="0"/>
                <a:ea typeface="Arial" pitchFamily="-104" charset="0"/>
                <a:cs typeface="Arial" pitchFamily="-104" charset="0"/>
              </a:rPr>
              <a:t>local government </a:t>
            </a:r>
            <a:r>
              <a:rPr lang="en-US" sz="1600" b="0" dirty="0">
                <a:latin typeface="Arial" pitchFamily="-104" charset="0"/>
                <a:ea typeface="Arial" pitchFamily="-104" charset="0"/>
                <a:cs typeface="Arial" pitchFamily="-104" charset="0"/>
              </a:rPr>
              <a:t>entities to the domestic capital markets. This solution has also become the finance industry standard in Mexico for pooled-financing transactions for local government entities in Mexico</a:t>
            </a:r>
            <a:r>
              <a:rPr lang="en-US" sz="1600" b="0" i="1" dirty="0">
                <a:latin typeface="Arial" pitchFamily="-104" charset="0"/>
                <a:ea typeface="Arial" pitchFamily="-104" charset="0"/>
                <a:cs typeface="Arial" pitchFamily="-104" charset="0"/>
              </a:rPr>
              <a:t>. </a:t>
            </a:r>
            <a:endParaRPr lang="en-US" sz="1600" b="0" dirty="0">
              <a:latin typeface="Arial" pitchFamily="-104" charset="0"/>
              <a:ea typeface="Arial" pitchFamily="-104" charset="0"/>
              <a:cs typeface="Arial" pitchFamily="-104" charset="0"/>
            </a:endParaRPr>
          </a:p>
          <a:p>
            <a:r>
              <a:rPr lang="en-US" sz="1600" b="0" dirty="0">
                <a:latin typeface="Arial" pitchFamily="-104" charset="0"/>
                <a:ea typeface="Arial" pitchFamily="-104" charset="0"/>
                <a:cs typeface="Arial" pitchFamily="-104" charset="0"/>
              </a:rPr>
              <a:t> </a:t>
            </a:r>
          </a:p>
          <a:p>
            <a:r>
              <a:rPr lang="en-US" sz="1600" b="0" u="sng" dirty="0" smtClean="0">
                <a:latin typeface="Arial" pitchFamily="-104" charset="0"/>
                <a:ea typeface="Arial" pitchFamily="-104" charset="0"/>
                <a:cs typeface="Arial" pitchFamily="-104" charset="0"/>
              </a:rPr>
              <a:t>On-going innovation.</a:t>
            </a:r>
            <a:r>
              <a:rPr lang="en-US" sz="1600" b="0" dirty="0" smtClean="0">
                <a:latin typeface="Arial" pitchFamily="-104" charset="0"/>
                <a:ea typeface="Arial" pitchFamily="-104" charset="0"/>
                <a:cs typeface="Arial" pitchFamily="-104" charset="0"/>
              </a:rPr>
              <a:t> </a:t>
            </a:r>
            <a:r>
              <a:rPr lang="en-US" sz="1600" b="0" dirty="0">
                <a:latin typeface="Arial" pitchFamily="-104" charset="0"/>
                <a:ea typeface="Arial" pitchFamily="-104" charset="0"/>
                <a:cs typeface="Arial" pitchFamily="-104" charset="0"/>
              </a:rPr>
              <a:t>The</a:t>
            </a:r>
            <a:r>
              <a:rPr lang="en-US" sz="1600" b="0" dirty="0" smtClean="0">
                <a:latin typeface="Arial" pitchFamily="-104" charset="0"/>
                <a:ea typeface="Arial" pitchFamily="-104" charset="0"/>
                <a:cs typeface="Arial" pitchFamily="-104" charset="0"/>
              </a:rPr>
              <a:t> Alliance is </a:t>
            </a:r>
            <a:r>
              <a:rPr lang="en-US" sz="1600" b="0" dirty="0">
                <a:latin typeface="Arial" pitchFamily="-104" charset="0"/>
                <a:ea typeface="Arial" pitchFamily="-104" charset="0"/>
                <a:cs typeface="Arial" pitchFamily="-104" charset="0"/>
              </a:rPr>
              <a:t>continuing to apply its innovative model to develop mechanisms to attract private investment and to finance projects that will generate new jobs, improve the environment, and strengthen social services in to Mexican border cities and states to support economic growth and development of strong and resilient communities.</a:t>
            </a:r>
            <a:r>
              <a:rPr lang="en-US" sz="1600" b="0" dirty="0" smtClean="0">
                <a:latin typeface="Arial" pitchFamily="-104" charset="0"/>
                <a:ea typeface="Arial" pitchFamily="-104" charset="0"/>
                <a:cs typeface="Arial" pitchFamily="-104" charset="0"/>
              </a:rPr>
              <a:t> </a:t>
            </a:r>
            <a:endParaRPr lang="en-US" sz="1600" b="0" dirty="0">
              <a:latin typeface="Arial" pitchFamily="-104" charset="0"/>
              <a:ea typeface="Arial" pitchFamily="-104" charset="0"/>
              <a:cs typeface="Arial" pitchFamily="-104" charset="0"/>
            </a:endParaRPr>
          </a:p>
        </p:txBody>
      </p:sp>
      <p:sp>
        <p:nvSpPr>
          <p:cNvPr id="5" name="Text Box 4"/>
          <p:cNvSpPr txBox="1">
            <a:spLocks noChangeArrowheads="1"/>
          </p:cNvSpPr>
          <p:nvPr/>
        </p:nvSpPr>
        <p:spPr bwMode="auto">
          <a:xfrm>
            <a:off x="0" y="318052"/>
            <a:ext cx="9144000" cy="1077218"/>
          </a:xfrm>
          <a:prstGeom prst="rect">
            <a:avLst/>
          </a:prstGeom>
          <a:solidFill>
            <a:schemeClr val="accent1">
              <a:lumMod val="75000"/>
            </a:schemeClr>
          </a:solidFill>
          <a:ln w="9525">
            <a:noFill/>
            <a:miter lim="800000"/>
            <a:headEnd/>
            <a:tailEnd/>
          </a:ln>
        </p:spPr>
        <p:txBody>
          <a:bodyPr>
            <a:spAutoFit/>
          </a:bodyPr>
          <a:lstStyle/>
          <a:p>
            <a:pPr eaLnBrk="0" hangingPunct="0">
              <a:spcBef>
                <a:spcPct val="50000"/>
              </a:spcBef>
              <a:buFont typeface="Arial" pitchFamily="-112" charset="0"/>
              <a:buNone/>
              <a:defRPr/>
            </a:pPr>
            <a:r>
              <a:rPr lang="es-MX" sz="3200" dirty="0" err="1" smtClean="0">
                <a:solidFill>
                  <a:schemeClr val="bg1"/>
                </a:solidFill>
                <a:latin typeface="Arial" pitchFamily="-112" charset="0"/>
                <a:ea typeface="ＭＳ Ｐゴシック" pitchFamily="-112" charset="-128"/>
                <a:cs typeface="ＭＳ Ｐゴシック" pitchFamily="-112" charset="-128"/>
              </a:rPr>
              <a:t>Changing</a:t>
            </a:r>
            <a:r>
              <a:rPr lang="es-MX" sz="3200" dirty="0" smtClean="0">
                <a:solidFill>
                  <a:schemeClr val="bg1"/>
                </a:solidFill>
                <a:latin typeface="Arial" pitchFamily="-112" charset="0"/>
                <a:ea typeface="ＭＳ Ｐゴシック" pitchFamily="-112" charset="-128"/>
                <a:cs typeface="ＭＳ Ｐゴシック" pitchFamily="-112" charset="-128"/>
              </a:rPr>
              <a:t> </a:t>
            </a:r>
            <a:r>
              <a:rPr lang="es-MX" sz="3200" dirty="0" err="1" smtClean="0">
                <a:solidFill>
                  <a:schemeClr val="bg1"/>
                </a:solidFill>
                <a:latin typeface="Arial" pitchFamily="-112" charset="0"/>
                <a:ea typeface="ＭＳ Ｐゴシック" pitchFamily="-112" charset="-128"/>
                <a:cs typeface="ＭＳ Ｐゴシック" pitchFamily="-112" charset="-128"/>
              </a:rPr>
              <a:t>the</a:t>
            </a:r>
            <a:r>
              <a:rPr lang="es-MX" sz="3200" dirty="0">
                <a:solidFill>
                  <a:schemeClr val="bg1"/>
                </a:solidFill>
                <a:latin typeface="Arial" pitchFamily="-112" charset="0"/>
                <a:ea typeface="ＭＳ Ｐゴシック" pitchFamily="-112" charset="-128"/>
                <a:cs typeface="ＭＳ Ｐゴシック" pitchFamily="-112" charset="-128"/>
              </a:rPr>
              <a:t> </a:t>
            </a:r>
            <a:r>
              <a:rPr lang="es-MX" sz="3200" dirty="0" err="1" smtClean="0">
                <a:solidFill>
                  <a:schemeClr val="bg1"/>
                </a:solidFill>
                <a:latin typeface="Arial" pitchFamily="-112" charset="0"/>
                <a:ea typeface="ＭＳ Ｐゴシック" pitchFamily="-112" charset="-128"/>
                <a:cs typeface="ＭＳ Ｐゴシック" pitchFamily="-112" charset="-128"/>
              </a:rPr>
              <a:t>Financing</a:t>
            </a:r>
            <a:r>
              <a:rPr lang="es-MX" sz="3200" dirty="0" smtClean="0">
                <a:solidFill>
                  <a:schemeClr val="bg1"/>
                </a:solidFill>
                <a:latin typeface="Arial" pitchFamily="-112" charset="0"/>
                <a:ea typeface="ＭＳ Ｐゴシック" pitchFamily="-112" charset="-128"/>
                <a:cs typeface="ＭＳ Ｐゴシック" pitchFamily="-112" charset="-128"/>
              </a:rPr>
              <a:t> </a:t>
            </a:r>
            <a:r>
              <a:rPr lang="es-MX" sz="3200" dirty="0" err="1" smtClean="0">
                <a:solidFill>
                  <a:schemeClr val="bg1"/>
                </a:solidFill>
                <a:latin typeface="Arial" pitchFamily="-112" charset="0"/>
                <a:ea typeface="ＭＳ Ｐゴシック" pitchFamily="-112" charset="-128"/>
                <a:cs typeface="ＭＳ Ｐゴシック" pitchFamily="-112" charset="-128"/>
              </a:rPr>
              <a:t>paradigm</a:t>
            </a:r>
            <a:r>
              <a:rPr lang="es-MX" sz="3200" dirty="0" smtClean="0">
                <a:solidFill>
                  <a:schemeClr val="bg1"/>
                </a:solidFill>
                <a:latin typeface="Arial" pitchFamily="-112" charset="0"/>
                <a:ea typeface="ＭＳ Ｐゴシック" pitchFamily="-112" charset="-128"/>
                <a:cs typeface="ＭＳ Ｐゴシック" pitchFamily="-112" charset="-128"/>
              </a:rPr>
              <a:t> </a:t>
            </a:r>
            <a:r>
              <a:rPr lang="es-MX" sz="3200" dirty="0" err="1" smtClean="0">
                <a:solidFill>
                  <a:schemeClr val="bg1"/>
                </a:solidFill>
                <a:latin typeface="Arial" pitchFamily="-112" charset="0"/>
                <a:ea typeface="ＭＳ Ｐゴシック" pitchFamily="-112" charset="-128"/>
                <a:cs typeface="ＭＳ Ｐゴシック" pitchFamily="-112" charset="-128"/>
              </a:rPr>
              <a:t>for</a:t>
            </a:r>
            <a:r>
              <a:rPr lang="es-MX" sz="3200" dirty="0" smtClean="0">
                <a:solidFill>
                  <a:schemeClr val="bg1"/>
                </a:solidFill>
                <a:latin typeface="Arial" pitchFamily="-112" charset="0"/>
                <a:ea typeface="ＭＳ Ｐゴシック" pitchFamily="-112" charset="-128"/>
                <a:cs typeface="ＭＳ Ｐゴシック" pitchFamily="-112" charset="-128"/>
              </a:rPr>
              <a:t> </a:t>
            </a:r>
            <a:r>
              <a:rPr lang="es-MX" sz="3200" dirty="0" err="1" smtClean="0">
                <a:solidFill>
                  <a:schemeClr val="bg1"/>
                </a:solidFill>
                <a:latin typeface="Arial" pitchFamily="-112" charset="0"/>
                <a:ea typeface="ＭＳ Ｐゴシック" pitchFamily="-112" charset="-128"/>
                <a:cs typeface="ＭＳ Ｐゴシック" pitchFamily="-112" charset="-128"/>
              </a:rPr>
              <a:t>Urban</a:t>
            </a:r>
            <a:r>
              <a:rPr lang="es-MX" sz="3200" dirty="0" smtClean="0">
                <a:solidFill>
                  <a:schemeClr val="bg1"/>
                </a:solidFill>
                <a:latin typeface="Arial" pitchFamily="-112" charset="0"/>
                <a:ea typeface="ＭＳ Ｐゴシック" pitchFamily="-112" charset="-128"/>
                <a:cs typeface="ＭＳ Ｐゴシック" pitchFamily="-112" charset="-128"/>
              </a:rPr>
              <a:t> </a:t>
            </a:r>
            <a:r>
              <a:rPr lang="es-MX" sz="3200" dirty="0" err="1">
                <a:solidFill>
                  <a:schemeClr val="bg1"/>
                </a:solidFill>
                <a:latin typeface="Arial" pitchFamily="-112" charset="0"/>
                <a:ea typeface="ＭＳ Ｐゴシック" pitchFamily="-112" charset="-128"/>
                <a:cs typeface="ＭＳ Ｐゴシック" pitchFamily="-112" charset="-128"/>
              </a:rPr>
              <a:t>Infrastructure</a:t>
            </a:r>
            <a:r>
              <a:rPr lang="es-MX" sz="3200" dirty="0">
                <a:solidFill>
                  <a:schemeClr val="bg1"/>
                </a:solidFill>
                <a:latin typeface="Arial" pitchFamily="-112" charset="0"/>
                <a:ea typeface="ＭＳ Ｐゴシック" pitchFamily="-112" charset="-128"/>
                <a:cs typeface="ＭＳ Ｐゴシック" pitchFamily="-112" charset="-128"/>
              </a:rPr>
              <a:t> in Mexico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4254" name="Picture 14" descr="j0205462"/>
          <p:cNvPicPr>
            <a:picLocks noChangeAspect="1" noChangeArrowheads="1"/>
          </p:cNvPicPr>
          <p:nvPr/>
        </p:nvPicPr>
        <p:blipFill>
          <a:blip r:embed="rId3"/>
          <a:srcRect/>
          <a:stretch>
            <a:fillRect/>
          </a:stretch>
        </p:blipFill>
        <p:spPr bwMode="auto">
          <a:xfrm>
            <a:off x="1600200" y="1447800"/>
            <a:ext cx="2286000" cy="2819400"/>
          </a:xfrm>
          <a:prstGeom prst="rect">
            <a:avLst/>
          </a:prstGeom>
          <a:noFill/>
          <a:ln w="9525">
            <a:noFill/>
            <a:miter lim="800000"/>
            <a:headEnd/>
            <a:tailEnd/>
          </a:ln>
        </p:spPr>
      </p:pic>
      <p:sp>
        <p:nvSpPr>
          <p:cNvPr id="394255" name="Text Box 15"/>
          <p:cNvSpPr txBox="1">
            <a:spLocks noChangeArrowheads="1"/>
          </p:cNvSpPr>
          <p:nvPr/>
        </p:nvSpPr>
        <p:spPr bwMode="auto">
          <a:xfrm>
            <a:off x="5257800" y="1371600"/>
            <a:ext cx="3657600" cy="274638"/>
          </a:xfrm>
          <a:prstGeom prst="rect">
            <a:avLst/>
          </a:prstGeom>
          <a:solidFill>
            <a:srgbClr val="000099"/>
          </a:solidFill>
          <a:ln w="9525">
            <a:noFill/>
            <a:miter lim="800000"/>
            <a:headEnd/>
            <a:tailEnd/>
          </a:ln>
        </p:spPr>
        <p:txBody>
          <a:bodyPr>
            <a:prstTxWarp prst="textNoShape">
              <a:avLst/>
            </a:prstTxWarp>
            <a:spAutoFit/>
          </a:bodyPr>
          <a:lstStyle/>
          <a:p>
            <a:pPr marL="174625" indent="-174625" algn="ctr"/>
            <a:r>
              <a:rPr lang="es-MX" sz="1200" dirty="0">
                <a:solidFill>
                  <a:schemeClr val="bg1"/>
                </a:solidFill>
                <a:latin typeface="Arial" pitchFamily="-112" charset="0"/>
              </a:rPr>
              <a:t>Mexican</a:t>
            </a:r>
            <a:r>
              <a:rPr lang="es-MX" sz="1200" dirty="0" smtClean="0">
                <a:solidFill>
                  <a:schemeClr val="bg1"/>
                </a:solidFill>
                <a:latin typeface="Arial" pitchFamily="-112" charset="0"/>
              </a:rPr>
              <a:t> Subnational Bond Bank</a:t>
            </a:r>
            <a:endParaRPr lang="en-US" sz="1200" dirty="0">
              <a:solidFill>
                <a:schemeClr val="bg1"/>
              </a:solidFill>
              <a:latin typeface="Arial" pitchFamily="-112" charset="0"/>
            </a:endParaRPr>
          </a:p>
        </p:txBody>
      </p:sp>
      <p:sp>
        <p:nvSpPr>
          <p:cNvPr id="394256" name="AutoShape 16"/>
          <p:cNvSpPr>
            <a:spLocks noChangeArrowheads="1"/>
          </p:cNvSpPr>
          <p:nvPr/>
        </p:nvSpPr>
        <p:spPr bwMode="auto">
          <a:xfrm rot="510275">
            <a:off x="892175" y="2165350"/>
            <a:ext cx="1411288" cy="465138"/>
          </a:xfrm>
          <a:prstGeom prst="curvedDownArrow">
            <a:avLst>
              <a:gd name="adj1" fmla="val 10339"/>
              <a:gd name="adj2" fmla="val 68605"/>
              <a:gd name="adj3" fmla="val 26852"/>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grpSp>
        <p:nvGrpSpPr>
          <p:cNvPr id="2" name="Group 19"/>
          <p:cNvGrpSpPr>
            <a:grpSpLocks/>
          </p:cNvGrpSpPr>
          <p:nvPr/>
        </p:nvGrpSpPr>
        <p:grpSpPr bwMode="auto">
          <a:xfrm>
            <a:off x="292100" y="1905000"/>
            <a:ext cx="661988" cy="762000"/>
            <a:chOff x="4464" y="3104"/>
            <a:chExt cx="768" cy="448"/>
          </a:xfrm>
        </p:grpSpPr>
        <p:sp>
          <p:nvSpPr>
            <p:cNvPr id="44058" name="AutoShape 20"/>
            <p:cNvSpPr>
              <a:spLocks noChangeArrowheads="1"/>
            </p:cNvSpPr>
            <p:nvPr/>
          </p:nvSpPr>
          <p:spPr bwMode="auto">
            <a:xfrm>
              <a:off x="4464" y="3120"/>
              <a:ext cx="768" cy="432"/>
            </a:xfrm>
            <a:prstGeom prst="can">
              <a:avLst>
                <a:gd name="adj" fmla="val 41435"/>
              </a:avLst>
            </a:prstGeom>
            <a:solidFill>
              <a:srgbClr val="CCECFF"/>
            </a:solidFill>
            <a:ln w="9525">
              <a:solidFill>
                <a:srgbClr val="339933"/>
              </a:solidFill>
              <a:round/>
              <a:headEnd/>
              <a:tailEnd/>
            </a:ln>
          </p:spPr>
          <p:txBody>
            <a:bodyPr wrap="none" anchor="ctr">
              <a:prstTxWarp prst="textNoShape">
                <a:avLst/>
              </a:prstTxWarp>
            </a:bodyPr>
            <a:lstStyle/>
            <a:p>
              <a:pPr algn="ctr"/>
              <a:endParaRPr lang="en-US" sz="1200" dirty="0" smtClean="0">
                <a:solidFill>
                  <a:srgbClr val="339933"/>
                </a:solidFill>
                <a:latin typeface="Arial" pitchFamily="-112" charset="0"/>
              </a:endParaRPr>
            </a:p>
            <a:p>
              <a:pPr algn="ctr"/>
              <a:r>
                <a:rPr lang="en-US" sz="1200" dirty="0" smtClean="0">
                  <a:solidFill>
                    <a:srgbClr val="0000FF"/>
                  </a:solidFill>
                  <a:latin typeface="Arial" pitchFamily="-112" charset="0"/>
                </a:rPr>
                <a:t>State </a:t>
              </a:r>
            </a:p>
            <a:p>
              <a:pPr algn="ctr"/>
              <a:r>
                <a:rPr lang="en-US" sz="1200" dirty="0" smtClean="0">
                  <a:solidFill>
                    <a:srgbClr val="0000FF"/>
                  </a:solidFill>
                  <a:latin typeface="Arial" pitchFamily="-112" charset="0"/>
                </a:rPr>
                <a:t>Government</a:t>
              </a:r>
            </a:p>
            <a:p>
              <a:pPr algn="ctr"/>
              <a:endParaRPr lang="en-US" sz="1200" dirty="0">
                <a:solidFill>
                  <a:srgbClr val="339933"/>
                </a:solidFill>
                <a:latin typeface="Arial" pitchFamily="-112" charset="0"/>
              </a:endParaRPr>
            </a:p>
          </p:txBody>
        </p:sp>
        <p:sp>
          <p:nvSpPr>
            <p:cNvPr id="44059" name="Text Box 21"/>
            <p:cNvSpPr txBox="1">
              <a:spLocks noChangeArrowheads="1"/>
            </p:cNvSpPr>
            <p:nvPr/>
          </p:nvSpPr>
          <p:spPr bwMode="auto">
            <a:xfrm>
              <a:off x="4464" y="3104"/>
              <a:ext cx="768" cy="161"/>
            </a:xfrm>
            <a:prstGeom prst="rect">
              <a:avLst/>
            </a:prstGeom>
            <a:noFill/>
            <a:ln w="9525">
              <a:noFill/>
              <a:miter lim="800000"/>
              <a:headEnd/>
              <a:tailEnd/>
            </a:ln>
          </p:spPr>
          <p:txBody>
            <a:bodyPr>
              <a:prstTxWarp prst="textNoShape">
                <a:avLst/>
              </a:prstTxWarp>
              <a:spAutoFit/>
            </a:bodyPr>
            <a:lstStyle/>
            <a:p>
              <a:pPr algn="ctr">
                <a:spcBef>
                  <a:spcPct val="50000"/>
                </a:spcBef>
              </a:pPr>
              <a:endParaRPr lang="en-US" sz="1200">
                <a:solidFill>
                  <a:srgbClr val="0000FF"/>
                </a:solidFill>
                <a:latin typeface="Arial" pitchFamily="-112" charset="0"/>
              </a:endParaRPr>
            </a:p>
          </p:txBody>
        </p:sp>
      </p:grpSp>
      <p:grpSp>
        <p:nvGrpSpPr>
          <p:cNvPr id="3" name="Group 24"/>
          <p:cNvGrpSpPr>
            <a:grpSpLocks/>
          </p:cNvGrpSpPr>
          <p:nvPr/>
        </p:nvGrpSpPr>
        <p:grpSpPr bwMode="auto">
          <a:xfrm>
            <a:off x="63500" y="3275013"/>
            <a:ext cx="661988" cy="763587"/>
            <a:chOff x="4464" y="3104"/>
            <a:chExt cx="768" cy="448"/>
          </a:xfrm>
        </p:grpSpPr>
        <p:sp>
          <p:nvSpPr>
            <p:cNvPr id="44056" name="AutoShape 25"/>
            <p:cNvSpPr>
              <a:spLocks noChangeArrowheads="1"/>
            </p:cNvSpPr>
            <p:nvPr/>
          </p:nvSpPr>
          <p:spPr bwMode="auto">
            <a:xfrm>
              <a:off x="4464" y="3120"/>
              <a:ext cx="768" cy="432"/>
            </a:xfrm>
            <a:prstGeom prst="can">
              <a:avLst>
                <a:gd name="adj" fmla="val 41435"/>
              </a:avLst>
            </a:prstGeom>
            <a:solidFill>
              <a:srgbClr val="FF7C80"/>
            </a:solidFill>
            <a:ln w="9525">
              <a:solidFill>
                <a:srgbClr val="339933"/>
              </a:solidFill>
              <a:round/>
              <a:headEnd/>
              <a:tailEnd/>
            </a:ln>
          </p:spPr>
          <p:txBody>
            <a:bodyPr wrap="none" anchor="ctr">
              <a:prstTxWarp prst="textNoShape">
                <a:avLst/>
              </a:prstTxWarp>
            </a:bodyPr>
            <a:lstStyle/>
            <a:p>
              <a:pPr algn="ctr"/>
              <a:endParaRPr lang="en-US" sz="1200" dirty="0" smtClean="0">
                <a:solidFill>
                  <a:srgbClr val="339933"/>
                </a:solidFill>
                <a:latin typeface="Arial" pitchFamily="-112" charset="0"/>
              </a:endParaRPr>
            </a:p>
            <a:p>
              <a:pPr algn="ctr"/>
              <a:r>
                <a:rPr lang="en-US" sz="1200" dirty="0" smtClean="0">
                  <a:solidFill>
                    <a:srgbClr val="0000FF"/>
                  </a:solidFill>
                  <a:latin typeface="Arial" pitchFamily="-112" charset="0"/>
                </a:rPr>
                <a:t>Local</a:t>
              </a:r>
            </a:p>
            <a:p>
              <a:pPr algn="ctr"/>
              <a:r>
                <a:rPr lang="en-US" sz="1200" dirty="0" err="1" smtClean="0">
                  <a:solidFill>
                    <a:srgbClr val="0000FF"/>
                  </a:solidFill>
                  <a:latin typeface="Arial" pitchFamily="-112" charset="0"/>
                </a:rPr>
                <a:t>Gov’t</a:t>
              </a:r>
              <a:endParaRPr lang="en-US" sz="1200" dirty="0" smtClean="0">
                <a:solidFill>
                  <a:srgbClr val="0000FF"/>
                </a:solidFill>
                <a:latin typeface="Arial" pitchFamily="-112" charset="0"/>
              </a:endParaRPr>
            </a:p>
            <a:p>
              <a:pPr algn="ctr"/>
              <a:endParaRPr lang="en-US" sz="1200" dirty="0">
                <a:solidFill>
                  <a:srgbClr val="0000FF"/>
                </a:solidFill>
                <a:latin typeface="Arial" pitchFamily="-112" charset="0"/>
              </a:endParaRPr>
            </a:p>
            <a:p>
              <a:pPr algn="ctr"/>
              <a:endParaRPr lang="en-US" sz="1200" dirty="0">
                <a:latin typeface="Arial" pitchFamily="-112" charset="0"/>
              </a:endParaRPr>
            </a:p>
          </p:txBody>
        </p:sp>
        <p:sp>
          <p:nvSpPr>
            <p:cNvPr id="44057" name="Text Box 26"/>
            <p:cNvSpPr txBox="1">
              <a:spLocks noChangeArrowheads="1"/>
            </p:cNvSpPr>
            <p:nvPr/>
          </p:nvSpPr>
          <p:spPr bwMode="auto">
            <a:xfrm>
              <a:off x="4464" y="3104"/>
              <a:ext cx="768" cy="161"/>
            </a:xfrm>
            <a:prstGeom prst="rect">
              <a:avLst/>
            </a:prstGeom>
            <a:noFill/>
            <a:ln w="9525">
              <a:noFill/>
              <a:miter lim="800000"/>
              <a:headEnd/>
              <a:tailEnd/>
            </a:ln>
          </p:spPr>
          <p:txBody>
            <a:bodyPr>
              <a:prstTxWarp prst="textNoShape">
                <a:avLst/>
              </a:prstTxWarp>
              <a:spAutoFit/>
            </a:bodyPr>
            <a:lstStyle/>
            <a:p>
              <a:pPr algn="ctr">
                <a:spcBef>
                  <a:spcPct val="50000"/>
                </a:spcBef>
              </a:pPr>
              <a:endParaRPr lang="en-US" sz="1200">
                <a:solidFill>
                  <a:srgbClr val="0000FF"/>
                </a:solidFill>
                <a:latin typeface="Arial" pitchFamily="-112" charset="0"/>
              </a:endParaRPr>
            </a:p>
          </p:txBody>
        </p:sp>
      </p:grpSp>
      <p:sp>
        <p:nvSpPr>
          <p:cNvPr id="394267" name="AutoShape 27"/>
          <p:cNvSpPr>
            <a:spLocks noChangeArrowheads="1"/>
          </p:cNvSpPr>
          <p:nvPr/>
        </p:nvSpPr>
        <p:spPr bwMode="auto">
          <a:xfrm rot="2626868" flipH="1">
            <a:off x="3263900" y="3733800"/>
            <a:ext cx="1225550" cy="633413"/>
          </a:xfrm>
          <a:prstGeom prst="curvedDownArrow">
            <a:avLst>
              <a:gd name="adj1" fmla="val 6593"/>
              <a:gd name="adj2" fmla="val 43749"/>
              <a:gd name="adj3" fmla="val 26852"/>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grpSp>
        <p:nvGrpSpPr>
          <p:cNvPr id="4" name="Group 28"/>
          <p:cNvGrpSpPr>
            <a:grpSpLocks/>
          </p:cNvGrpSpPr>
          <p:nvPr/>
        </p:nvGrpSpPr>
        <p:grpSpPr bwMode="auto">
          <a:xfrm>
            <a:off x="3416300" y="4495800"/>
            <a:ext cx="698500" cy="741363"/>
            <a:chOff x="4464" y="3104"/>
            <a:chExt cx="768" cy="448"/>
          </a:xfrm>
        </p:grpSpPr>
        <p:sp>
          <p:nvSpPr>
            <p:cNvPr id="44054" name="AutoShape 29"/>
            <p:cNvSpPr>
              <a:spLocks noChangeArrowheads="1"/>
            </p:cNvSpPr>
            <p:nvPr/>
          </p:nvSpPr>
          <p:spPr bwMode="auto">
            <a:xfrm>
              <a:off x="4464" y="3120"/>
              <a:ext cx="768" cy="432"/>
            </a:xfrm>
            <a:prstGeom prst="can">
              <a:avLst>
                <a:gd name="adj" fmla="val 41435"/>
              </a:avLst>
            </a:prstGeom>
            <a:solidFill>
              <a:srgbClr val="FFCC66"/>
            </a:solidFill>
            <a:ln w="9525">
              <a:solidFill>
                <a:srgbClr val="339933"/>
              </a:solidFill>
              <a:round/>
              <a:headEnd/>
              <a:tailEnd/>
            </a:ln>
          </p:spPr>
          <p:txBody>
            <a:bodyPr wrap="none" anchor="ctr">
              <a:prstTxWarp prst="textNoShape">
                <a:avLst/>
              </a:prstTxWarp>
            </a:bodyPr>
            <a:lstStyle/>
            <a:p>
              <a:pPr algn="ctr"/>
              <a:endParaRPr lang="es-MX" sz="1200" dirty="0" smtClean="0">
                <a:solidFill>
                  <a:srgbClr val="000099"/>
                </a:solidFill>
                <a:latin typeface="Arial" pitchFamily="-112" charset="0"/>
              </a:endParaRPr>
            </a:p>
            <a:p>
              <a:pPr algn="ctr"/>
              <a:r>
                <a:rPr lang="en-US" sz="1200" dirty="0" err="1" smtClean="0">
                  <a:solidFill>
                    <a:srgbClr val="0000FF"/>
                  </a:solidFill>
                  <a:latin typeface="Arial" pitchFamily="-112" charset="0"/>
                </a:rPr>
                <a:t>PPPs</a:t>
              </a:r>
              <a:endParaRPr lang="en-US" sz="1200" dirty="0" smtClean="0">
                <a:solidFill>
                  <a:srgbClr val="0000FF"/>
                </a:solidFill>
                <a:latin typeface="Arial" pitchFamily="-112" charset="0"/>
              </a:endParaRPr>
            </a:p>
            <a:p>
              <a:pPr algn="ctr"/>
              <a:endParaRPr lang="en-US" sz="1200" dirty="0">
                <a:solidFill>
                  <a:srgbClr val="0000FF"/>
                </a:solidFill>
                <a:latin typeface="Arial" pitchFamily="-112" charset="0"/>
              </a:endParaRPr>
            </a:p>
            <a:p>
              <a:pPr algn="ctr"/>
              <a:endParaRPr lang="en-US" sz="1200" dirty="0">
                <a:solidFill>
                  <a:srgbClr val="339933"/>
                </a:solidFill>
                <a:latin typeface="Arial" pitchFamily="-112" charset="0"/>
              </a:endParaRPr>
            </a:p>
          </p:txBody>
        </p:sp>
        <p:sp>
          <p:nvSpPr>
            <p:cNvPr id="44055" name="Text Box 30"/>
            <p:cNvSpPr txBox="1">
              <a:spLocks noChangeArrowheads="1"/>
            </p:cNvSpPr>
            <p:nvPr/>
          </p:nvSpPr>
          <p:spPr bwMode="auto">
            <a:xfrm>
              <a:off x="4464" y="3104"/>
              <a:ext cx="768" cy="184"/>
            </a:xfrm>
            <a:prstGeom prst="rect">
              <a:avLst/>
            </a:prstGeom>
            <a:noFill/>
            <a:ln w="9525">
              <a:noFill/>
              <a:miter lim="800000"/>
              <a:headEnd/>
              <a:tailEnd/>
            </a:ln>
          </p:spPr>
          <p:txBody>
            <a:bodyPr>
              <a:prstTxWarp prst="textNoShape">
                <a:avLst/>
              </a:prstTxWarp>
              <a:spAutoFit/>
            </a:bodyPr>
            <a:lstStyle/>
            <a:p>
              <a:pPr algn="ctr">
                <a:spcBef>
                  <a:spcPct val="50000"/>
                </a:spcBef>
              </a:pPr>
              <a:endParaRPr lang="en-US" sz="1400">
                <a:solidFill>
                  <a:srgbClr val="0000FF"/>
                </a:solidFill>
                <a:latin typeface="Arial" pitchFamily="-112" charset="0"/>
              </a:endParaRPr>
            </a:p>
          </p:txBody>
        </p:sp>
      </p:grpSp>
      <p:sp>
        <p:nvSpPr>
          <p:cNvPr id="394271" name="AutoShape 31"/>
          <p:cNvSpPr>
            <a:spLocks noChangeArrowheads="1"/>
          </p:cNvSpPr>
          <p:nvPr/>
        </p:nvSpPr>
        <p:spPr bwMode="auto">
          <a:xfrm rot="-1620634">
            <a:off x="1187450" y="2916238"/>
            <a:ext cx="1214438" cy="1651000"/>
          </a:xfrm>
          <a:prstGeom prst="curvedDownArrow">
            <a:avLst>
              <a:gd name="adj1" fmla="val 3407"/>
              <a:gd name="adj2" fmla="val 22611"/>
              <a:gd name="adj3" fmla="val 36504"/>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grpSp>
        <p:nvGrpSpPr>
          <p:cNvPr id="5" name="Group 32"/>
          <p:cNvGrpSpPr>
            <a:grpSpLocks/>
          </p:cNvGrpSpPr>
          <p:nvPr/>
        </p:nvGrpSpPr>
        <p:grpSpPr bwMode="auto">
          <a:xfrm>
            <a:off x="4406900" y="3581400"/>
            <a:ext cx="698500" cy="817563"/>
            <a:chOff x="4464" y="3104"/>
            <a:chExt cx="768" cy="448"/>
          </a:xfrm>
        </p:grpSpPr>
        <p:sp>
          <p:nvSpPr>
            <p:cNvPr id="44052" name="AutoShape 33"/>
            <p:cNvSpPr>
              <a:spLocks noChangeArrowheads="1"/>
            </p:cNvSpPr>
            <p:nvPr/>
          </p:nvSpPr>
          <p:spPr bwMode="auto">
            <a:xfrm>
              <a:off x="4464" y="3120"/>
              <a:ext cx="768" cy="432"/>
            </a:xfrm>
            <a:prstGeom prst="can">
              <a:avLst>
                <a:gd name="adj" fmla="val 41435"/>
              </a:avLst>
            </a:prstGeom>
            <a:solidFill>
              <a:srgbClr val="FF7C80"/>
            </a:solidFill>
            <a:ln w="9525">
              <a:solidFill>
                <a:srgbClr val="339933"/>
              </a:solidFill>
              <a:round/>
              <a:headEnd/>
              <a:tailEnd/>
            </a:ln>
          </p:spPr>
          <p:txBody>
            <a:bodyPr wrap="none" anchor="ctr">
              <a:prstTxWarp prst="textNoShape">
                <a:avLst/>
              </a:prstTxWarp>
            </a:bodyPr>
            <a:lstStyle/>
            <a:p>
              <a:pPr algn="ctr"/>
              <a:endParaRPr lang="en-US" sz="1200" dirty="0" smtClean="0">
                <a:solidFill>
                  <a:srgbClr val="339933"/>
                </a:solidFill>
                <a:latin typeface="Arial" pitchFamily="-112" charset="0"/>
              </a:endParaRPr>
            </a:p>
            <a:p>
              <a:pPr algn="ctr"/>
              <a:r>
                <a:rPr lang="es-MX" sz="1200" dirty="0" smtClean="0">
                  <a:solidFill>
                    <a:srgbClr val="0000FF"/>
                  </a:solidFill>
                  <a:latin typeface="Arial" pitchFamily="-112" charset="0"/>
                </a:rPr>
                <a:t>Other</a:t>
              </a:r>
            </a:p>
            <a:p>
              <a:pPr algn="ctr"/>
              <a:r>
                <a:rPr lang="es-MX" sz="1200" dirty="0" smtClean="0">
                  <a:solidFill>
                    <a:srgbClr val="0000FF"/>
                  </a:solidFill>
                  <a:latin typeface="Arial" pitchFamily="-112" charset="0"/>
                </a:rPr>
                <a:t>Entities</a:t>
              </a:r>
            </a:p>
            <a:p>
              <a:pPr algn="ctr"/>
              <a:endParaRPr lang="en-US" sz="1200" dirty="0">
                <a:solidFill>
                  <a:srgbClr val="0000FF"/>
                </a:solidFill>
                <a:latin typeface="Arial" pitchFamily="-112" charset="0"/>
              </a:endParaRPr>
            </a:p>
          </p:txBody>
        </p:sp>
        <p:sp>
          <p:nvSpPr>
            <p:cNvPr id="44053" name="Text Box 34"/>
            <p:cNvSpPr txBox="1">
              <a:spLocks noChangeArrowheads="1"/>
            </p:cNvSpPr>
            <p:nvPr/>
          </p:nvSpPr>
          <p:spPr bwMode="auto">
            <a:xfrm>
              <a:off x="4464" y="3104"/>
              <a:ext cx="768" cy="150"/>
            </a:xfrm>
            <a:prstGeom prst="rect">
              <a:avLst/>
            </a:prstGeom>
            <a:noFill/>
            <a:ln w="9525">
              <a:noFill/>
              <a:miter lim="800000"/>
              <a:headEnd/>
              <a:tailEnd/>
            </a:ln>
          </p:spPr>
          <p:txBody>
            <a:bodyPr>
              <a:prstTxWarp prst="textNoShape">
                <a:avLst/>
              </a:prstTxWarp>
              <a:spAutoFit/>
            </a:bodyPr>
            <a:lstStyle/>
            <a:p>
              <a:pPr algn="ctr">
                <a:spcBef>
                  <a:spcPct val="50000"/>
                </a:spcBef>
              </a:pPr>
              <a:endParaRPr lang="en-US" sz="1200">
                <a:solidFill>
                  <a:srgbClr val="0000FF"/>
                </a:solidFill>
                <a:latin typeface="Arial" pitchFamily="-112" charset="0"/>
              </a:endParaRPr>
            </a:p>
          </p:txBody>
        </p:sp>
      </p:grpSp>
      <p:sp>
        <p:nvSpPr>
          <p:cNvPr id="394275" name="AutoShape 35"/>
          <p:cNvSpPr>
            <a:spLocks noChangeArrowheads="1"/>
          </p:cNvSpPr>
          <p:nvPr/>
        </p:nvSpPr>
        <p:spPr bwMode="auto">
          <a:xfrm rot="1537028" flipH="1">
            <a:off x="3340100" y="2819400"/>
            <a:ext cx="1622425" cy="677863"/>
          </a:xfrm>
          <a:prstGeom prst="curvedDownArrow">
            <a:avLst>
              <a:gd name="adj1" fmla="val 8155"/>
              <a:gd name="adj2" fmla="val 54118"/>
              <a:gd name="adj3" fmla="val 26852"/>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394276" name="AutoShape 36"/>
          <p:cNvSpPr>
            <a:spLocks noChangeArrowheads="1"/>
          </p:cNvSpPr>
          <p:nvPr/>
        </p:nvSpPr>
        <p:spPr bwMode="auto">
          <a:xfrm>
            <a:off x="749300" y="2667000"/>
            <a:ext cx="1398588" cy="685800"/>
          </a:xfrm>
          <a:prstGeom prst="curvedDownArrow">
            <a:avLst>
              <a:gd name="adj1" fmla="val 6949"/>
              <a:gd name="adj2" fmla="val 46112"/>
              <a:gd name="adj3" fmla="val 26852"/>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grpSp>
        <p:nvGrpSpPr>
          <p:cNvPr id="6" name="Group 37"/>
          <p:cNvGrpSpPr>
            <a:grpSpLocks/>
          </p:cNvGrpSpPr>
          <p:nvPr/>
        </p:nvGrpSpPr>
        <p:grpSpPr bwMode="auto">
          <a:xfrm>
            <a:off x="1054100" y="4191000"/>
            <a:ext cx="661988" cy="711200"/>
            <a:chOff x="4464" y="3104"/>
            <a:chExt cx="768" cy="448"/>
          </a:xfrm>
        </p:grpSpPr>
        <p:sp>
          <p:nvSpPr>
            <p:cNvPr id="44050" name="AutoShape 38"/>
            <p:cNvSpPr>
              <a:spLocks noChangeArrowheads="1"/>
            </p:cNvSpPr>
            <p:nvPr/>
          </p:nvSpPr>
          <p:spPr bwMode="auto">
            <a:xfrm>
              <a:off x="4464" y="3120"/>
              <a:ext cx="768" cy="432"/>
            </a:xfrm>
            <a:prstGeom prst="can">
              <a:avLst>
                <a:gd name="adj" fmla="val 41435"/>
              </a:avLst>
            </a:prstGeom>
            <a:solidFill>
              <a:srgbClr val="FFCC66"/>
            </a:solidFill>
            <a:ln w="9525">
              <a:solidFill>
                <a:srgbClr val="339933"/>
              </a:solidFill>
              <a:round/>
              <a:headEnd/>
              <a:tailEnd/>
            </a:ln>
          </p:spPr>
          <p:txBody>
            <a:bodyPr wrap="none" anchor="ctr">
              <a:prstTxWarp prst="textNoShape">
                <a:avLst/>
              </a:prstTxWarp>
            </a:bodyPr>
            <a:lstStyle/>
            <a:p>
              <a:pPr algn="ctr"/>
              <a:endParaRPr lang="en-US" sz="1200" dirty="0" smtClean="0">
                <a:solidFill>
                  <a:srgbClr val="339933"/>
                </a:solidFill>
                <a:latin typeface="Arial" pitchFamily="-112" charset="0"/>
              </a:endParaRPr>
            </a:p>
            <a:p>
              <a:pPr algn="ctr"/>
              <a:r>
                <a:rPr lang="en-US" sz="1200" dirty="0" smtClean="0">
                  <a:solidFill>
                    <a:srgbClr val="0000FF"/>
                  </a:solidFill>
                  <a:latin typeface="Arial" pitchFamily="-112" charset="0"/>
                </a:rPr>
                <a:t>Public</a:t>
              </a:r>
            </a:p>
            <a:p>
              <a:pPr algn="ctr"/>
              <a:r>
                <a:rPr lang="en-US" sz="1200" dirty="0" smtClean="0">
                  <a:solidFill>
                    <a:srgbClr val="0000FF"/>
                  </a:solidFill>
                  <a:latin typeface="Arial" pitchFamily="-112" charset="0"/>
                </a:rPr>
                <a:t>Corp</a:t>
              </a:r>
            </a:p>
            <a:p>
              <a:pPr algn="ctr"/>
              <a:endParaRPr lang="en-US" sz="1200" dirty="0">
                <a:solidFill>
                  <a:srgbClr val="0000FF"/>
                </a:solidFill>
                <a:latin typeface="Arial" pitchFamily="-112" charset="0"/>
              </a:endParaRPr>
            </a:p>
          </p:txBody>
        </p:sp>
        <p:sp>
          <p:nvSpPr>
            <p:cNvPr id="44051" name="Text Box 39"/>
            <p:cNvSpPr txBox="1">
              <a:spLocks noChangeArrowheads="1"/>
            </p:cNvSpPr>
            <p:nvPr/>
          </p:nvSpPr>
          <p:spPr bwMode="auto">
            <a:xfrm>
              <a:off x="4464" y="3104"/>
              <a:ext cx="768" cy="173"/>
            </a:xfrm>
            <a:prstGeom prst="rect">
              <a:avLst/>
            </a:prstGeom>
            <a:noFill/>
            <a:ln w="9525">
              <a:noFill/>
              <a:miter lim="800000"/>
              <a:headEnd/>
              <a:tailEnd/>
            </a:ln>
          </p:spPr>
          <p:txBody>
            <a:bodyPr>
              <a:prstTxWarp prst="textNoShape">
                <a:avLst/>
              </a:prstTxWarp>
              <a:spAutoFit/>
            </a:bodyPr>
            <a:lstStyle/>
            <a:p>
              <a:pPr algn="ctr">
                <a:spcBef>
                  <a:spcPct val="50000"/>
                </a:spcBef>
              </a:pPr>
              <a:endParaRPr lang="en-US" sz="1200">
                <a:solidFill>
                  <a:srgbClr val="0000FF"/>
                </a:solidFill>
                <a:latin typeface="Arial" pitchFamily="-112" charset="0"/>
              </a:endParaRPr>
            </a:p>
          </p:txBody>
        </p:sp>
      </p:grpSp>
      <p:sp>
        <p:nvSpPr>
          <p:cNvPr id="394280" name="Text Box 40"/>
          <p:cNvSpPr txBox="1">
            <a:spLocks noChangeArrowheads="1"/>
          </p:cNvSpPr>
          <p:nvPr/>
        </p:nvSpPr>
        <p:spPr bwMode="auto">
          <a:xfrm>
            <a:off x="5257800" y="1905000"/>
            <a:ext cx="3657600" cy="1323439"/>
          </a:xfrm>
          <a:prstGeom prst="rect">
            <a:avLst/>
          </a:prstGeom>
          <a:solidFill>
            <a:schemeClr val="bg1"/>
          </a:solidFill>
          <a:ln w="9525">
            <a:noFill/>
            <a:miter lim="800000"/>
            <a:headEnd/>
            <a:tailEnd/>
          </a:ln>
        </p:spPr>
        <p:txBody>
          <a:bodyPr>
            <a:prstTxWarp prst="textNoShape">
              <a:avLst/>
            </a:prstTxWarp>
            <a:spAutoFit/>
          </a:bodyPr>
          <a:lstStyle/>
          <a:p>
            <a:pPr marL="463550" indent="-463550">
              <a:spcBef>
                <a:spcPct val="50000"/>
              </a:spcBef>
              <a:buFontTx/>
              <a:buChar char="•"/>
            </a:pPr>
            <a:r>
              <a:rPr lang="en-US" sz="1600" b="0" dirty="0">
                <a:latin typeface="Arial" pitchFamily="-112" charset="0"/>
              </a:rPr>
              <a:t>Governance:</a:t>
            </a:r>
            <a:r>
              <a:rPr lang="en-US" sz="1600" b="0" dirty="0" smtClean="0">
                <a:latin typeface="Arial" pitchFamily="-112" charset="0"/>
              </a:rPr>
              <a:t> Public or Private </a:t>
            </a:r>
            <a:r>
              <a:rPr lang="en-US" sz="1600" b="0" dirty="0">
                <a:latin typeface="Arial" pitchFamily="-112" charset="0"/>
              </a:rPr>
              <a:t>Mexican Corporation</a:t>
            </a:r>
          </a:p>
          <a:p>
            <a:pPr marL="463550" indent="-463550">
              <a:spcBef>
                <a:spcPct val="50000"/>
              </a:spcBef>
              <a:buFontTx/>
              <a:buChar char="•"/>
            </a:pPr>
            <a:r>
              <a:rPr lang="en-US" sz="1600" b="0" dirty="0">
                <a:latin typeface="Arial" pitchFamily="-112" charset="0"/>
              </a:rPr>
              <a:t>Provides</a:t>
            </a:r>
            <a:r>
              <a:rPr lang="en-US" sz="1600" b="0" dirty="0" smtClean="0">
                <a:latin typeface="Arial" pitchFamily="-112" charset="0"/>
              </a:rPr>
              <a:t> Advice and Financing</a:t>
            </a:r>
          </a:p>
          <a:p>
            <a:pPr marL="463550" indent="-463550">
              <a:spcBef>
                <a:spcPct val="50000"/>
              </a:spcBef>
            </a:pPr>
            <a:endParaRPr lang="en-US" sz="1600" b="0" dirty="0">
              <a:latin typeface="Arial" pitchFamily="-112" charset="0"/>
            </a:endParaRPr>
          </a:p>
        </p:txBody>
      </p:sp>
      <p:sp>
        <p:nvSpPr>
          <p:cNvPr id="27" name="Rectangle 62"/>
          <p:cNvSpPr>
            <a:spLocks noChangeArrowheads="1"/>
          </p:cNvSpPr>
          <p:nvPr/>
        </p:nvSpPr>
        <p:spPr bwMode="auto">
          <a:xfrm>
            <a:off x="0" y="0"/>
            <a:ext cx="9144000" cy="914400"/>
          </a:xfrm>
          <a:prstGeom prst="rect">
            <a:avLst/>
          </a:prstGeom>
          <a:noFill/>
          <a:ln w="9525">
            <a:noFill/>
            <a:miter lim="800000"/>
            <a:headEnd/>
            <a:tailEnd/>
          </a:ln>
        </p:spPr>
        <p:txBody>
          <a:bodyPr wrap="none" anchor="ctr">
            <a:prstTxWarp prst="textNoShape">
              <a:avLst/>
            </a:prstTxWarp>
          </a:bodyPr>
          <a:lstStyle/>
          <a:p>
            <a:pPr lvl="1"/>
            <a:r>
              <a:rPr lang="en-US" sz="1600" dirty="0" smtClean="0">
                <a:solidFill>
                  <a:srgbClr val="339933"/>
                </a:solidFill>
                <a:latin typeface="Arial" pitchFamily="-112" charset="0"/>
                <a:ea typeface="Arial" pitchFamily="-112" charset="0"/>
                <a:cs typeface="Arial" pitchFamily="-112" charset="0"/>
              </a:rPr>
              <a:t>BOND BANK MODEL</a:t>
            </a:r>
            <a:endParaRPr lang="es-ES" sz="1600" dirty="0">
              <a:solidFill>
                <a:srgbClr val="0000FF"/>
              </a:solidFill>
              <a:latin typeface="Arial" pitchFamily="-112" charset="0"/>
              <a:ea typeface="Arial" pitchFamily="-112" charset="0"/>
              <a:cs typeface="Arial" pitchFamily="-112" charset="0"/>
            </a:endParaRPr>
          </a:p>
        </p:txBody>
      </p:sp>
      <p:sp>
        <p:nvSpPr>
          <p:cNvPr id="44048" name="Rectangle 62"/>
          <p:cNvSpPr>
            <a:spLocks noChangeArrowheads="1"/>
          </p:cNvSpPr>
          <p:nvPr/>
        </p:nvSpPr>
        <p:spPr bwMode="auto">
          <a:xfrm>
            <a:off x="2057400" y="1371600"/>
            <a:ext cx="1295400" cy="685800"/>
          </a:xfrm>
          <a:prstGeom prst="rect">
            <a:avLst/>
          </a:prstGeom>
          <a:noFill/>
          <a:ln w="9525">
            <a:noFill/>
            <a:miter lim="800000"/>
            <a:headEnd/>
            <a:tailEnd/>
          </a:ln>
        </p:spPr>
        <p:txBody>
          <a:bodyPr wrap="none" anchor="ctr">
            <a:prstTxWarp prst="textNoShape">
              <a:avLst/>
            </a:prstTxWarp>
          </a:bodyPr>
          <a:lstStyle/>
          <a:p>
            <a:pPr algn="ctr"/>
            <a:r>
              <a:rPr lang="en-US" sz="1200" dirty="0" smtClean="0">
                <a:latin typeface="Arial" pitchFamily="-112" charset="0"/>
              </a:rPr>
              <a:t>Bond Bank</a:t>
            </a:r>
            <a:endParaRPr lang="en-US" sz="1200" dirty="0">
              <a:latin typeface="Arial" pitchFamily="-112" charset="0"/>
            </a:endParaRPr>
          </a:p>
        </p:txBody>
      </p:sp>
      <p:sp>
        <p:nvSpPr>
          <p:cNvPr id="44049" name="Rectangle 62"/>
          <p:cNvSpPr>
            <a:spLocks noChangeArrowheads="1"/>
          </p:cNvSpPr>
          <p:nvPr/>
        </p:nvSpPr>
        <p:spPr bwMode="auto">
          <a:xfrm>
            <a:off x="1828800" y="4343400"/>
            <a:ext cx="1447800" cy="1295400"/>
          </a:xfrm>
          <a:prstGeom prst="rect">
            <a:avLst/>
          </a:prstGeom>
          <a:noFill/>
          <a:ln w="9525">
            <a:noFill/>
            <a:miter lim="800000"/>
            <a:headEnd/>
            <a:tailEnd/>
          </a:ln>
        </p:spPr>
        <p:txBody>
          <a:bodyPr wrap="none" anchor="ctr">
            <a:prstTxWarp prst="textNoShape">
              <a:avLst/>
            </a:prstTxWarp>
          </a:bodyPr>
          <a:lstStyle/>
          <a:p>
            <a:pPr algn="ctr"/>
            <a:r>
              <a:rPr lang="en-US" sz="1200" dirty="0" smtClean="0">
                <a:latin typeface="Arial" pitchFamily="-112" charset="0"/>
              </a:rPr>
              <a:t>Bond Bank provides</a:t>
            </a:r>
            <a:endParaRPr lang="en-US" sz="1200" dirty="0">
              <a:latin typeface="Arial" pitchFamily="-11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94254"/>
                                        </p:tgtEl>
                                        <p:attrNameLst>
                                          <p:attrName>style.visibility</p:attrName>
                                        </p:attrNameLst>
                                      </p:cBhvr>
                                      <p:to>
                                        <p:strVal val="visible"/>
                                      </p:to>
                                    </p:set>
                                    <p:anim calcmode="lin" valueType="num">
                                      <p:cBhvr>
                                        <p:cTn id="7" dur="5000" fill="hold"/>
                                        <p:tgtEl>
                                          <p:spTgt spid="394254"/>
                                        </p:tgtEl>
                                        <p:attrNameLst>
                                          <p:attrName>ppt_w</p:attrName>
                                        </p:attrNameLst>
                                      </p:cBhvr>
                                      <p:tavLst>
                                        <p:tav tm="0" fmla="#ppt_w*sin(2.5*pi*$)">
                                          <p:val>
                                            <p:fltVal val="0"/>
                                          </p:val>
                                        </p:tav>
                                        <p:tav tm="100000">
                                          <p:val>
                                            <p:fltVal val="1"/>
                                          </p:val>
                                        </p:tav>
                                      </p:tavLst>
                                    </p:anim>
                                    <p:anim calcmode="lin" valueType="num">
                                      <p:cBhvr>
                                        <p:cTn id="8" dur="5000" fill="hold"/>
                                        <p:tgtEl>
                                          <p:spTgt spid="394254"/>
                                        </p:tgtEl>
                                        <p:attrNameLst>
                                          <p:attrName>ppt_h</p:attrName>
                                        </p:attrNameLst>
                                      </p:cBhvr>
                                      <p:tavLst>
                                        <p:tav tm="0">
                                          <p:val>
                                            <p:strVal val="#ppt_h"/>
                                          </p:val>
                                        </p:tav>
                                        <p:tav tm="100000">
                                          <p:val>
                                            <p:strVal val="#ppt_h"/>
                                          </p:val>
                                        </p:tav>
                                      </p:tavLst>
                                    </p:anim>
                                  </p:childTnLst>
                                </p:cTn>
                              </p:par>
                            </p:childTnLst>
                          </p:cTn>
                        </p:par>
                        <p:par>
                          <p:cTn id="9" fill="hold">
                            <p:stCondLst>
                              <p:cond delay="5000"/>
                            </p:stCondLst>
                            <p:childTnLst>
                              <p:par>
                                <p:cTn id="10" presetID="1" presetClass="entr" presetSubtype="0" fill="hold" grpId="0" nodeType="afterEffect">
                                  <p:stCondLst>
                                    <p:cond delay="0"/>
                                  </p:stCondLst>
                                  <p:childTnLst>
                                    <p:set>
                                      <p:cBhvr>
                                        <p:cTn id="11" dur="1" fill="hold">
                                          <p:stCondLst>
                                            <p:cond delay="0"/>
                                          </p:stCondLst>
                                        </p:cTn>
                                        <p:tgtEl>
                                          <p:spTgt spid="39425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94256"/>
                                        </p:tgtEl>
                                        <p:attrNameLst>
                                          <p:attrName>style.visibility</p:attrName>
                                        </p:attrNameLst>
                                      </p:cBhvr>
                                      <p:to>
                                        <p:strVal val="visible"/>
                                      </p:to>
                                    </p:set>
                                    <p:animEffect transition="in" filter="wipe(left)">
                                      <p:cBhvr>
                                        <p:cTn id="16" dur="500"/>
                                        <p:tgtEl>
                                          <p:spTgt spid="394256"/>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94276"/>
                                        </p:tgtEl>
                                        <p:attrNameLst>
                                          <p:attrName>style.visibility</p:attrName>
                                        </p:attrNameLst>
                                      </p:cBhvr>
                                      <p:to>
                                        <p:strVal val="visible"/>
                                      </p:to>
                                    </p:set>
                                    <p:animEffect transition="in" filter="wipe(left)">
                                      <p:cBhvr>
                                        <p:cTn id="20" dur="500"/>
                                        <p:tgtEl>
                                          <p:spTgt spid="394276"/>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394271"/>
                                        </p:tgtEl>
                                        <p:attrNameLst>
                                          <p:attrName>style.visibility</p:attrName>
                                        </p:attrNameLst>
                                      </p:cBhvr>
                                      <p:to>
                                        <p:strVal val="visible"/>
                                      </p:to>
                                    </p:set>
                                    <p:animEffect transition="in" filter="wipe(left)">
                                      <p:cBhvr>
                                        <p:cTn id="24" dur="500"/>
                                        <p:tgtEl>
                                          <p:spTgt spid="394271"/>
                                        </p:tgtEl>
                                      </p:cBhvr>
                                    </p:animEffect>
                                  </p:childTnLst>
                                </p:cTn>
                              </p:par>
                            </p:childTnLst>
                          </p:cTn>
                        </p:par>
                        <p:par>
                          <p:cTn id="25" fill="hold">
                            <p:stCondLst>
                              <p:cond delay="1500"/>
                            </p:stCondLst>
                            <p:childTnLst>
                              <p:par>
                                <p:cTn id="26" presetID="22" presetClass="entr" presetSubtype="2" fill="hold" grpId="0" nodeType="afterEffect">
                                  <p:stCondLst>
                                    <p:cond delay="0"/>
                                  </p:stCondLst>
                                  <p:childTnLst>
                                    <p:set>
                                      <p:cBhvr>
                                        <p:cTn id="27" dur="1" fill="hold">
                                          <p:stCondLst>
                                            <p:cond delay="0"/>
                                          </p:stCondLst>
                                        </p:cTn>
                                        <p:tgtEl>
                                          <p:spTgt spid="394275"/>
                                        </p:tgtEl>
                                        <p:attrNameLst>
                                          <p:attrName>style.visibility</p:attrName>
                                        </p:attrNameLst>
                                      </p:cBhvr>
                                      <p:to>
                                        <p:strVal val="visible"/>
                                      </p:to>
                                    </p:set>
                                    <p:animEffect transition="in" filter="wipe(right)">
                                      <p:cBhvr>
                                        <p:cTn id="28" dur="500"/>
                                        <p:tgtEl>
                                          <p:spTgt spid="394275"/>
                                        </p:tgtEl>
                                      </p:cBhvr>
                                    </p:animEffect>
                                  </p:childTnLst>
                                </p:cTn>
                              </p:par>
                            </p:childTnLst>
                          </p:cTn>
                        </p:par>
                        <p:par>
                          <p:cTn id="29" fill="hold">
                            <p:stCondLst>
                              <p:cond delay="2000"/>
                            </p:stCondLst>
                            <p:childTnLst>
                              <p:par>
                                <p:cTn id="30" presetID="22" presetClass="entr" presetSubtype="2" fill="hold" grpId="0" nodeType="afterEffect">
                                  <p:stCondLst>
                                    <p:cond delay="0"/>
                                  </p:stCondLst>
                                  <p:childTnLst>
                                    <p:set>
                                      <p:cBhvr>
                                        <p:cTn id="31" dur="1" fill="hold">
                                          <p:stCondLst>
                                            <p:cond delay="0"/>
                                          </p:stCondLst>
                                        </p:cTn>
                                        <p:tgtEl>
                                          <p:spTgt spid="394267"/>
                                        </p:tgtEl>
                                        <p:attrNameLst>
                                          <p:attrName>style.visibility</p:attrName>
                                        </p:attrNameLst>
                                      </p:cBhvr>
                                      <p:to>
                                        <p:strVal val="visible"/>
                                      </p:to>
                                    </p:set>
                                    <p:animEffect transition="in" filter="wipe(right)">
                                      <p:cBhvr>
                                        <p:cTn id="32" dur="500"/>
                                        <p:tgtEl>
                                          <p:spTgt spid="39426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1" nodeType="clickEffect">
                                  <p:stCondLst>
                                    <p:cond delay="0"/>
                                  </p:stCondLst>
                                  <p:childTnLst>
                                    <p:set>
                                      <p:cBhvr>
                                        <p:cTn id="36" dur="1" fill="hold">
                                          <p:stCondLst>
                                            <p:cond delay="0"/>
                                          </p:stCondLst>
                                        </p:cTn>
                                        <p:tgtEl>
                                          <p:spTgt spid="394256"/>
                                        </p:tgtEl>
                                        <p:attrNameLst>
                                          <p:attrName>style.visibility</p:attrName>
                                        </p:attrNameLst>
                                      </p:cBhvr>
                                      <p:to>
                                        <p:strVal val="visible"/>
                                      </p:to>
                                    </p:set>
                                    <p:animEffect transition="in" filter="wipe(down)">
                                      <p:cBhvr>
                                        <p:cTn id="37" dur="3000"/>
                                        <p:tgtEl>
                                          <p:spTgt spid="394256"/>
                                        </p:tgtEl>
                                      </p:cBhvr>
                                    </p:animEffect>
                                  </p:childTnLst>
                                </p:cTn>
                              </p:par>
                              <p:par>
                                <p:cTn id="38" presetID="22" presetClass="entr" presetSubtype="2" fill="hold" grpId="1" nodeType="withEffect">
                                  <p:stCondLst>
                                    <p:cond delay="0"/>
                                  </p:stCondLst>
                                  <p:childTnLst>
                                    <p:set>
                                      <p:cBhvr>
                                        <p:cTn id="39" dur="1" fill="hold">
                                          <p:stCondLst>
                                            <p:cond delay="0"/>
                                          </p:stCondLst>
                                        </p:cTn>
                                        <p:tgtEl>
                                          <p:spTgt spid="394276"/>
                                        </p:tgtEl>
                                        <p:attrNameLst>
                                          <p:attrName>style.visibility</p:attrName>
                                        </p:attrNameLst>
                                      </p:cBhvr>
                                      <p:to>
                                        <p:strVal val="visible"/>
                                      </p:to>
                                    </p:set>
                                    <p:animEffect transition="in" filter="wipe(right)">
                                      <p:cBhvr>
                                        <p:cTn id="40" dur="3000"/>
                                        <p:tgtEl>
                                          <p:spTgt spid="394276"/>
                                        </p:tgtEl>
                                      </p:cBhvr>
                                    </p:animEffect>
                                  </p:childTnLst>
                                </p:cTn>
                              </p:par>
                              <p:par>
                                <p:cTn id="41" presetID="22" presetClass="entr" presetSubtype="2" fill="hold" grpId="1" nodeType="withEffect">
                                  <p:stCondLst>
                                    <p:cond delay="0"/>
                                  </p:stCondLst>
                                  <p:childTnLst>
                                    <p:set>
                                      <p:cBhvr>
                                        <p:cTn id="42" dur="1" fill="hold">
                                          <p:stCondLst>
                                            <p:cond delay="0"/>
                                          </p:stCondLst>
                                        </p:cTn>
                                        <p:tgtEl>
                                          <p:spTgt spid="394271"/>
                                        </p:tgtEl>
                                        <p:attrNameLst>
                                          <p:attrName>style.visibility</p:attrName>
                                        </p:attrNameLst>
                                      </p:cBhvr>
                                      <p:to>
                                        <p:strVal val="visible"/>
                                      </p:to>
                                    </p:set>
                                    <p:animEffect transition="in" filter="wipe(right)">
                                      <p:cBhvr>
                                        <p:cTn id="43" dur="3000"/>
                                        <p:tgtEl>
                                          <p:spTgt spid="394271"/>
                                        </p:tgtEl>
                                      </p:cBhvr>
                                    </p:animEffect>
                                  </p:childTnLst>
                                </p:cTn>
                              </p:par>
                              <p:par>
                                <p:cTn id="44" presetID="22" presetClass="entr" presetSubtype="8" fill="hold" grpId="1" nodeType="withEffect">
                                  <p:stCondLst>
                                    <p:cond delay="0"/>
                                  </p:stCondLst>
                                  <p:childTnLst>
                                    <p:set>
                                      <p:cBhvr>
                                        <p:cTn id="45" dur="1" fill="hold">
                                          <p:stCondLst>
                                            <p:cond delay="0"/>
                                          </p:stCondLst>
                                        </p:cTn>
                                        <p:tgtEl>
                                          <p:spTgt spid="394275"/>
                                        </p:tgtEl>
                                        <p:attrNameLst>
                                          <p:attrName>style.visibility</p:attrName>
                                        </p:attrNameLst>
                                      </p:cBhvr>
                                      <p:to>
                                        <p:strVal val="visible"/>
                                      </p:to>
                                    </p:set>
                                    <p:animEffect transition="in" filter="wipe(left)">
                                      <p:cBhvr>
                                        <p:cTn id="46" dur="3000"/>
                                        <p:tgtEl>
                                          <p:spTgt spid="394275"/>
                                        </p:tgtEl>
                                      </p:cBhvr>
                                    </p:animEffect>
                                  </p:childTnLst>
                                </p:cTn>
                              </p:par>
                              <p:par>
                                <p:cTn id="47" presetID="22" presetClass="entr" presetSubtype="8" fill="hold" grpId="1" nodeType="withEffect">
                                  <p:stCondLst>
                                    <p:cond delay="0"/>
                                  </p:stCondLst>
                                  <p:childTnLst>
                                    <p:set>
                                      <p:cBhvr>
                                        <p:cTn id="48" dur="1" fill="hold">
                                          <p:stCondLst>
                                            <p:cond delay="0"/>
                                          </p:stCondLst>
                                        </p:cTn>
                                        <p:tgtEl>
                                          <p:spTgt spid="394267"/>
                                        </p:tgtEl>
                                        <p:attrNameLst>
                                          <p:attrName>style.visibility</p:attrName>
                                        </p:attrNameLst>
                                      </p:cBhvr>
                                      <p:to>
                                        <p:strVal val="visible"/>
                                      </p:to>
                                    </p:set>
                                    <p:animEffect transition="in" filter="wipe(left)">
                                      <p:cBhvr>
                                        <p:cTn id="49" dur="3000"/>
                                        <p:tgtEl>
                                          <p:spTgt spid="394267"/>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394280"/>
                                        </p:tgtEl>
                                        <p:attrNameLst>
                                          <p:attrName>style.visibility</p:attrName>
                                        </p:attrNameLst>
                                      </p:cBhvr>
                                      <p:to>
                                        <p:strVal val="visible"/>
                                      </p:to>
                                    </p:set>
                                    <p:animEffect transition="in" filter="wipe(up)">
                                      <p:cBhvr>
                                        <p:cTn id="54" dur="500"/>
                                        <p:tgtEl>
                                          <p:spTgt spid="394280"/>
                                        </p:tgtEl>
                                      </p:cBhvr>
                                    </p:animEffect>
                                  </p:childTnLst>
                                </p:cTn>
                              </p:par>
                            </p:childTnLst>
                          </p:cTn>
                        </p:par>
                        <p:par>
                          <p:cTn id="55" fill="hold">
                            <p:stCondLst>
                              <p:cond delay="500"/>
                            </p:stCondLst>
                            <p:childTnLst>
                              <p:par>
                                <p:cTn id="56" presetID="22" presetClass="entr" presetSubtype="8" fill="hold" grpId="0" nodeType="after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wipe(left)">
                                      <p:cBhvr>
                                        <p:cTn id="5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55" grpId="0" animBg="1"/>
      <p:bldP spid="394256" grpId="0" animBg="1"/>
      <p:bldP spid="394256" grpId="1" animBg="1"/>
      <p:bldP spid="394267" grpId="0" animBg="1"/>
      <p:bldP spid="394267" grpId="1" animBg="1"/>
      <p:bldP spid="394271" grpId="0" animBg="1"/>
      <p:bldP spid="394271" grpId="1" animBg="1"/>
      <p:bldP spid="394275" grpId="0" animBg="1"/>
      <p:bldP spid="394275" grpId="1" animBg="1"/>
      <p:bldP spid="394276" grpId="0" animBg="1"/>
      <p:bldP spid="394276" grpId="1" animBg="1"/>
      <p:bldP spid="394280" grpId="0" animBg="1"/>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1828800" y="1219200"/>
            <a:ext cx="7315200" cy="4770537"/>
          </a:xfrm>
          <a:prstGeom prst="rect">
            <a:avLst/>
          </a:prstGeom>
          <a:noFill/>
          <a:ln w="9525">
            <a:noFill/>
            <a:miter lim="800000"/>
            <a:headEnd/>
            <a:tailEnd/>
          </a:ln>
        </p:spPr>
        <p:txBody>
          <a:bodyPr wrap="square">
            <a:prstTxWarp prst="textNoShape">
              <a:avLst/>
            </a:prstTxWarp>
            <a:spAutoFit/>
          </a:bodyPr>
          <a:lstStyle/>
          <a:p>
            <a:pPr marL="233363" indent="-233363">
              <a:buFont typeface="Arial"/>
              <a:buChar char="•"/>
            </a:pPr>
            <a:r>
              <a:rPr lang="en-US" sz="1600" b="0" dirty="0" smtClean="0">
                <a:latin typeface="Arial"/>
                <a:cs typeface="Arial"/>
              </a:rPr>
              <a:t>Pooled financing combines the financing needs of several (or even many) public entities, such as municipalities or utilities, into a single financing transaction to achieve the best possible terms for all participating entities.  </a:t>
            </a:r>
          </a:p>
          <a:p>
            <a:pPr marL="233363" indent="-233363">
              <a:buFont typeface="Arial"/>
              <a:buChar char="•"/>
            </a:pPr>
            <a:endParaRPr lang="en-US" sz="1600" b="0" dirty="0" smtClean="0">
              <a:latin typeface="Arial"/>
              <a:cs typeface="Arial"/>
            </a:endParaRPr>
          </a:p>
          <a:p>
            <a:pPr marL="233363" indent="-233363">
              <a:buFont typeface="Arial"/>
              <a:buChar char="•"/>
            </a:pPr>
            <a:r>
              <a:rPr lang="en-US" sz="1600" b="0" dirty="0" smtClean="0">
                <a:latin typeface="Arial"/>
                <a:cs typeface="Arial"/>
              </a:rPr>
              <a:t>Evensen Dodge pioneered this form of financing in the U.S. through the development of bond banks in several states.  </a:t>
            </a:r>
          </a:p>
          <a:p>
            <a:pPr marL="233363" indent="-233363">
              <a:buFont typeface="Arial"/>
              <a:buChar char="•"/>
            </a:pPr>
            <a:endParaRPr lang="en-US" sz="1600" b="0" dirty="0" smtClean="0">
              <a:latin typeface="Arial"/>
              <a:cs typeface="Arial"/>
            </a:endParaRPr>
          </a:p>
          <a:p>
            <a:pPr marL="233363" indent="-233363">
              <a:buFont typeface="Arial"/>
              <a:buChar char="•"/>
            </a:pPr>
            <a:r>
              <a:rPr lang="en-US" sz="1600" b="0" dirty="0" smtClean="0">
                <a:latin typeface="Arial"/>
                <a:cs typeface="Arial"/>
              </a:rPr>
              <a:t>The entities that access financing through a bond bank are usually relatively small and have financing requirements that are too small to attract the local capital market on their own.  </a:t>
            </a:r>
          </a:p>
          <a:p>
            <a:pPr marL="233363" indent="-233363">
              <a:buFont typeface="Arial"/>
              <a:buChar char="•"/>
            </a:pPr>
            <a:endParaRPr lang="en-US" sz="1600" b="0" dirty="0" smtClean="0">
              <a:latin typeface="Arial"/>
              <a:cs typeface="Arial"/>
            </a:endParaRPr>
          </a:p>
          <a:p>
            <a:pPr marL="233363" indent="-233363">
              <a:buFont typeface="Arial"/>
              <a:buChar char="•"/>
            </a:pPr>
            <a:r>
              <a:rPr lang="en-US" sz="1600" b="0" dirty="0" smtClean="0">
                <a:latin typeface="Arial"/>
                <a:cs typeface="Arial"/>
              </a:rPr>
              <a:t>By participating in a bond bank pooled financing transaction, such entities gain the following benefits:</a:t>
            </a:r>
          </a:p>
          <a:p>
            <a:r>
              <a:rPr lang="en-US" sz="1600" b="0" dirty="0" smtClean="0">
                <a:latin typeface="Arial"/>
                <a:cs typeface="Arial"/>
              </a:rPr>
              <a:t> </a:t>
            </a:r>
          </a:p>
          <a:p>
            <a:pPr lvl="1"/>
            <a:r>
              <a:rPr lang="en-US" sz="1600" b="0" dirty="0" smtClean="0">
                <a:latin typeface="Arial"/>
                <a:cs typeface="Arial"/>
              </a:rPr>
              <a:t>They will not necessarily require credit ratings</a:t>
            </a:r>
          </a:p>
          <a:p>
            <a:pPr lvl="1"/>
            <a:r>
              <a:rPr lang="en-US" sz="1600" b="0" dirty="0" smtClean="0">
                <a:latin typeface="Arial"/>
                <a:cs typeface="Arial"/>
              </a:rPr>
              <a:t>They will not require collateral from the national government</a:t>
            </a:r>
          </a:p>
          <a:p>
            <a:pPr lvl="1"/>
            <a:r>
              <a:rPr lang="en-US" sz="1600" b="0" dirty="0" smtClean="0">
                <a:latin typeface="Arial"/>
                <a:cs typeface="Arial"/>
              </a:rPr>
              <a:t>They will have access to financing at a lower cost and for a longer term </a:t>
            </a:r>
          </a:p>
          <a:p>
            <a:pPr lvl="1"/>
            <a:r>
              <a:rPr lang="en-US" sz="1600" b="0" dirty="0" smtClean="0">
                <a:latin typeface="Arial"/>
                <a:cs typeface="Arial"/>
              </a:rPr>
              <a:t>They will receive legal and financial advice from the bond bank</a:t>
            </a:r>
          </a:p>
          <a:p>
            <a:pPr lvl="1"/>
            <a:r>
              <a:rPr lang="en-US" sz="1600" b="0" dirty="0" smtClean="0">
                <a:latin typeface="Arial"/>
                <a:cs typeface="Arial"/>
              </a:rPr>
              <a:t>They will achieve economies of scale from the pooled financing process</a:t>
            </a:r>
          </a:p>
        </p:txBody>
      </p:sp>
      <p:sp>
        <p:nvSpPr>
          <p:cNvPr id="5" name="Text Box 4"/>
          <p:cNvSpPr txBox="1">
            <a:spLocks noChangeArrowheads="1"/>
          </p:cNvSpPr>
          <p:nvPr/>
        </p:nvSpPr>
        <p:spPr bwMode="auto">
          <a:xfrm>
            <a:off x="0" y="304800"/>
            <a:ext cx="9144000" cy="584776"/>
          </a:xfrm>
          <a:prstGeom prst="rect">
            <a:avLst/>
          </a:prstGeom>
          <a:solidFill>
            <a:schemeClr val="accent1">
              <a:lumMod val="75000"/>
            </a:schemeClr>
          </a:solidFill>
          <a:ln w="9525">
            <a:noFill/>
            <a:miter lim="800000"/>
            <a:headEnd/>
            <a:tailEnd/>
          </a:ln>
        </p:spPr>
        <p:txBody>
          <a:bodyPr>
            <a:spAutoFit/>
          </a:bodyPr>
          <a:lstStyle/>
          <a:p>
            <a:pPr eaLnBrk="0" hangingPunct="0">
              <a:spcBef>
                <a:spcPct val="50000"/>
              </a:spcBef>
              <a:buFont typeface="Arial" pitchFamily="-112" charset="0"/>
              <a:buNone/>
              <a:defRPr/>
            </a:pPr>
            <a:r>
              <a:rPr lang="es-MX" sz="3200" dirty="0">
                <a:solidFill>
                  <a:schemeClr val="bg1"/>
                </a:solidFill>
                <a:latin typeface="Arial" pitchFamily="-112" charset="0"/>
                <a:ea typeface="ＭＳ Ｐゴシック" pitchFamily="-112" charset="-128"/>
                <a:cs typeface="ＭＳ Ｐゴシック" pitchFamily="-112" charset="-128"/>
              </a:rPr>
              <a:t>  </a:t>
            </a:r>
            <a:r>
              <a:rPr lang="es-MX" sz="3200" dirty="0" smtClean="0">
                <a:solidFill>
                  <a:schemeClr val="bg1"/>
                </a:solidFill>
                <a:latin typeface="Arial" pitchFamily="-112" charset="0"/>
                <a:ea typeface="ＭＳ Ｐゴシック" pitchFamily="-112" charset="-128"/>
                <a:cs typeface="ＭＳ Ｐゴシック" pitchFamily="-112" charset="-128"/>
              </a:rPr>
              <a:t> </a:t>
            </a:r>
            <a:r>
              <a:rPr lang="es-MX" sz="3200" dirty="0" err="1" smtClean="0">
                <a:solidFill>
                  <a:schemeClr val="bg1"/>
                </a:solidFill>
                <a:latin typeface="Arial" pitchFamily="-112" charset="0"/>
                <a:ea typeface="ＭＳ Ｐゴシック" pitchFamily="-112" charset="-128"/>
                <a:cs typeface="ＭＳ Ｐゴシック" pitchFamily="-112" charset="-128"/>
              </a:rPr>
              <a:t>The</a:t>
            </a:r>
            <a:r>
              <a:rPr lang="es-MX" sz="3200" dirty="0" smtClean="0">
                <a:solidFill>
                  <a:schemeClr val="bg1"/>
                </a:solidFill>
                <a:latin typeface="Arial" pitchFamily="-112" charset="0"/>
                <a:ea typeface="ＭＳ Ｐゴシック" pitchFamily="-112" charset="-128"/>
                <a:cs typeface="ＭＳ Ｐゴシック" pitchFamily="-112" charset="-128"/>
              </a:rPr>
              <a:t> </a:t>
            </a:r>
            <a:r>
              <a:rPr lang="en-US" sz="3200" dirty="0" smtClean="0">
                <a:solidFill>
                  <a:srgbClr val="FFFFFF"/>
                </a:solidFill>
                <a:latin typeface="Arial"/>
                <a:cs typeface="Arial"/>
              </a:rPr>
              <a:t>Pooled </a:t>
            </a:r>
            <a:r>
              <a:rPr lang="en-US" sz="3200" dirty="0">
                <a:solidFill>
                  <a:srgbClr val="FFFFFF"/>
                </a:solidFill>
                <a:latin typeface="Arial"/>
                <a:cs typeface="Arial"/>
              </a:rPr>
              <a:t>F</a:t>
            </a:r>
            <a:r>
              <a:rPr lang="en-US" sz="3200" dirty="0" smtClean="0">
                <a:solidFill>
                  <a:srgbClr val="FFFFFF"/>
                </a:solidFill>
                <a:latin typeface="Arial"/>
                <a:cs typeface="Arial"/>
              </a:rPr>
              <a:t>inancing </a:t>
            </a:r>
            <a:r>
              <a:rPr lang="en-US" sz="3200" dirty="0">
                <a:solidFill>
                  <a:srgbClr val="FFFFFF"/>
                </a:solidFill>
                <a:latin typeface="Arial"/>
                <a:cs typeface="Arial"/>
              </a:rPr>
              <a:t>M</a:t>
            </a:r>
            <a:r>
              <a:rPr lang="en-US" sz="3200" dirty="0" smtClean="0">
                <a:solidFill>
                  <a:srgbClr val="FFFFFF"/>
                </a:solidFill>
                <a:latin typeface="Arial"/>
                <a:cs typeface="Arial"/>
              </a:rPr>
              <a:t>odel</a:t>
            </a:r>
            <a:endParaRPr lang="es-MX" sz="3200" dirty="0">
              <a:solidFill>
                <a:srgbClr val="FFFFFF"/>
              </a:solidFill>
              <a:latin typeface="Arial"/>
              <a:ea typeface="ＭＳ Ｐゴシック" pitchFamily="-112" charset="-128"/>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576263" y="1169988"/>
            <a:ext cx="1371600" cy="523220"/>
          </a:xfrm>
          <a:prstGeom prst="rect">
            <a:avLst/>
          </a:prstGeom>
          <a:solidFill>
            <a:srgbClr val="000099"/>
          </a:solidFill>
          <a:ln w="9525">
            <a:noFill/>
            <a:miter lim="800000"/>
            <a:headEnd/>
            <a:tailEnd/>
          </a:ln>
        </p:spPr>
        <p:txBody>
          <a:bodyPr>
            <a:prstTxWarp prst="textNoShape">
              <a:avLst/>
            </a:prstTxWarp>
            <a:spAutoFit/>
          </a:bodyPr>
          <a:lstStyle/>
          <a:p>
            <a:pPr algn="ctr"/>
            <a:r>
              <a:rPr lang="en-US" sz="1400" dirty="0" smtClean="0">
                <a:solidFill>
                  <a:schemeClr val="bg1"/>
                </a:solidFill>
                <a:latin typeface="Arial" pitchFamily="-112" charset="0"/>
              </a:rPr>
              <a:t>PUBLIC ENTITIES</a:t>
            </a:r>
            <a:endParaRPr lang="en-US" sz="1400" dirty="0">
              <a:solidFill>
                <a:schemeClr val="bg1"/>
              </a:solidFill>
              <a:latin typeface="Arial" pitchFamily="-112" charset="0"/>
            </a:endParaRPr>
          </a:p>
        </p:txBody>
      </p:sp>
      <p:sp>
        <p:nvSpPr>
          <p:cNvPr id="50179" name="Text Box 3"/>
          <p:cNvSpPr txBox="1">
            <a:spLocks noChangeArrowheads="1"/>
          </p:cNvSpPr>
          <p:nvPr/>
        </p:nvSpPr>
        <p:spPr bwMode="auto">
          <a:xfrm>
            <a:off x="2184400" y="1181100"/>
            <a:ext cx="1481138" cy="523875"/>
          </a:xfrm>
          <a:prstGeom prst="rect">
            <a:avLst/>
          </a:prstGeom>
          <a:solidFill>
            <a:srgbClr val="000099"/>
          </a:solidFill>
          <a:ln w="9525">
            <a:noFill/>
            <a:miter lim="800000"/>
            <a:headEnd/>
            <a:tailEnd/>
          </a:ln>
        </p:spPr>
        <p:txBody>
          <a:bodyPr>
            <a:prstTxWarp prst="textNoShape">
              <a:avLst/>
            </a:prstTxWarp>
            <a:spAutoFit/>
          </a:bodyPr>
          <a:lstStyle/>
          <a:p>
            <a:pPr algn="ctr"/>
            <a:r>
              <a:rPr lang="en-US" sz="1400" dirty="0" smtClean="0">
                <a:solidFill>
                  <a:schemeClr val="bg1"/>
                </a:solidFill>
                <a:latin typeface="Arial" pitchFamily="-112" charset="0"/>
              </a:rPr>
              <a:t>BOND BANK</a:t>
            </a:r>
          </a:p>
          <a:p>
            <a:pPr algn="ctr"/>
            <a:endParaRPr lang="en-US" sz="1400" dirty="0">
              <a:solidFill>
                <a:schemeClr val="bg1"/>
              </a:solidFill>
              <a:latin typeface="Arial" pitchFamily="-112" charset="0"/>
            </a:endParaRPr>
          </a:p>
        </p:txBody>
      </p:sp>
      <p:sp>
        <p:nvSpPr>
          <p:cNvPr id="50180" name="Text Box 4"/>
          <p:cNvSpPr txBox="1">
            <a:spLocks noChangeArrowheads="1"/>
          </p:cNvSpPr>
          <p:nvPr/>
        </p:nvSpPr>
        <p:spPr bwMode="auto">
          <a:xfrm>
            <a:off x="3937000" y="1193800"/>
            <a:ext cx="1371600" cy="523875"/>
          </a:xfrm>
          <a:prstGeom prst="rect">
            <a:avLst/>
          </a:prstGeom>
          <a:solidFill>
            <a:srgbClr val="000099"/>
          </a:solidFill>
          <a:ln w="9525">
            <a:noFill/>
            <a:miter lim="800000"/>
            <a:headEnd/>
            <a:tailEnd/>
          </a:ln>
        </p:spPr>
        <p:txBody>
          <a:bodyPr>
            <a:prstTxWarp prst="textNoShape">
              <a:avLst/>
            </a:prstTxWarp>
            <a:spAutoFit/>
          </a:bodyPr>
          <a:lstStyle/>
          <a:p>
            <a:pPr algn="ctr"/>
            <a:endParaRPr lang="en-US" sz="1400" dirty="0" smtClean="0">
              <a:solidFill>
                <a:schemeClr val="bg1"/>
              </a:solidFill>
              <a:latin typeface="Arial" pitchFamily="-112" charset="0"/>
            </a:endParaRPr>
          </a:p>
          <a:p>
            <a:pPr algn="ctr"/>
            <a:endParaRPr lang="en-US" sz="1400" dirty="0">
              <a:solidFill>
                <a:schemeClr val="bg1"/>
              </a:solidFill>
              <a:latin typeface="Arial" pitchFamily="-112" charset="0"/>
            </a:endParaRPr>
          </a:p>
        </p:txBody>
      </p:sp>
      <p:sp>
        <p:nvSpPr>
          <p:cNvPr id="50181" name="Text Box 5"/>
          <p:cNvSpPr txBox="1">
            <a:spLocks noChangeArrowheads="1"/>
          </p:cNvSpPr>
          <p:nvPr/>
        </p:nvSpPr>
        <p:spPr bwMode="auto">
          <a:xfrm>
            <a:off x="5605463" y="1169988"/>
            <a:ext cx="1371600" cy="517525"/>
          </a:xfrm>
          <a:prstGeom prst="rect">
            <a:avLst/>
          </a:prstGeom>
          <a:solidFill>
            <a:srgbClr val="000099"/>
          </a:solidFill>
          <a:ln w="9525">
            <a:noFill/>
            <a:miter lim="800000"/>
            <a:headEnd/>
            <a:tailEnd/>
          </a:ln>
        </p:spPr>
        <p:txBody>
          <a:bodyPr>
            <a:prstTxWarp prst="textNoShape">
              <a:avLst/>
            </a:prstTxWarp>
            <a:spAutoFit/>
          </a:bodyPr>
          <a:lstStyle/>
          <a:p>
            <a:pPr algn="ctr"/>
            <a:r>
              <a:rPr lang="en-US" sz="1400">
                <a:solidFill>
                  <a:schemeClr val="bg1"/>
                </a:solidFill>
                <a:latin typeface="Arial" pitchFamily="-112" charset="0"/>
              </a:rPr>
              <a:t>Financial Markets</a:t>
            </a:r>
          </a:p>
        </p:txBody>
      </p:sp>
      <p:sp>
        <p:nvSpPr>
          <p:cNvPr id="50182" name="Text Box 6"/>
          <p:cNvSpPr txBox="1">
            <a:spLocks noChangeArrowheads="1"/>
          </p:cNvSpPr>
          <p:nvPr/>
        </p:nvSpPr>
        <p:spPr bwMode="auto">
          <a:xfrm>
            <a:off x="7239000" y="1143000"/>
            <a:ext cx="1371600" cy="523875"/>
          </a:xfrm>
          <a:prstGeom prst="rect">
            <a:avLst/>
          </a:prstGeom>
          <a:solidFill>
            <a:srgbClr val="009900"/>
          </a:solidFill>
          <a:ln w="9525">
            <a:noFill/>
            <a:miter lim="800000"/>
            <a:headEnd/>
            <a:tailEnd/>
          </a:ln>
        </p:spPr>
        <p:txBody>
          <a:bodyPr>
            <a:prstTxWarp prst="textNoShape">
              <a:avLst/>
            </a:prstTxWarp>
            <a:spAutoFit/>
          </a:bodyPr>
          <a:lstStyle/>
          <a:p>
            <a:pPr algn="ctr"/>
            <a:r>
              <a:rPr lang="en-US" sz="1400">
                <a:solidFill>
                  <a:schemeClr val="bg1"/>
                </a:solidFill>
                <a:latin typeface="Arial" pitchFamily="-112" charset="0"/>
              </a:rPr>
              <a:t>State Congress</a:t>
            </a:r>
          </a:p>
        </p:txBody>
      </p:sp>
      <p:sp>
        <p:nvSpPr>
          <p:cNvPr id="50183" name="Line 7"/>
          <p:cNvSpPr>
            <a:spLocks noChangeShapeType="1"/>
          </p:cNvSpPr>
          <p:nvPr/>
        </p:nvSpPr>
        <p:spPr bwMode="auto">
          <a:xfrm>
            <a:off x="8775700" y="1181100"/>
            <a:ext cx="0" cy="4876800"/>
          </a:xfrm>
          <a:prstGeom prst="line">
            <a:avLst/>
          </a:prstGeom>
          <a:noFill/>
          <a:ln w="28575">
            <a:solidFill>
              <a:srgbClr val="33CC33"/>
            </a:solidFill>
            <a:round/>
            <a:headEnd/>
            <a:tailEnd/>
          </a:ln>
        </p:spPr>
        <p:txBody>
          <a:bodyPr>
            <a:prstTxWarp prst="textNoShape">
              <a:avLst/>
            </a:prstTxWarp>
          </a:bodyPr>
          <a:lstStyle/>
          <a:p>
            <a:endParaRPr lang="es-ES_tradnl"/>
          </a:p>
        </p:txBody>
      </p:sp>
      <p:sp>
        <p:nvSpPr>
          <p:cNvPr id="50184" name="Line 8"/>
          <p:cNvSpPr>
            <a:spLocks noChangeShapeType="1"/>
          </p:cNvSpPr>
          <p:nvPr/>
        </p:nvSpPr>
        <p:spPr bwMode="auto">
          <a:xfrm>
            <a:off x="7086600" y="1143000"/>
            <a:ext cx="0" cy="4876800"/>
          </a:xfrm>
          <a:prstGeom prst="line">
            <a:avLst/>
          </a:prstGeom>
          <a:noFill/>
          <a:ln w="28575">
            <a:solidFill>
              <a:srgbClr val="33CC33"/>
            </a:solidFill>
            <a:round/>
            <a:headEnd/>
            <a:tailEnd/>
          </a:ln>
        </p:spPr>
        <p:txBody>
          <a:bodyPr>
            <a:prstTxWarp prst="textNoShape">
              <a:avLst/>
            </a:prstTxWarp>
          </a:bodyPr>
          <a:lstStyle/>
          <a:p>
            <a:endParaRPr lang="es-ES_tradnl"/>
          </a:p>
        </p:txBody>
      </p:sp>
      <p:sp>
        <p:nvSpPr>
          <p:cNvPr id="50185" name="Line 9"/>
          <p:cNvSpPr>
            <a:spLocks noChangeShapeType="1"/>
          </p:cNvSpPr>
          <p:nvPr/>
        </p:nvSpPr>
        <p:spPr bwMode="auto">
          <a:xfrm>
            <a:off x="5461000" y="1193800"/>
            <a:ext cx="0" cy="4876800"/>
          </a:xfrm>
          <a:prstGeom prst="line">
            <a:avLst/>
          </a:prstGeom>
          <a:noFill/>
          <a:ln w="28575">
            <a:solidFill>
              <a:srgbClr val="33CC33"/>
            </a:solidFill>
            <a:round/>
            <a:headEnd/>
            <a:tailEnd/>
          </a:ln>
        </p:spPr>
        <p:txBody>
          <a:bodyPr>
            <a:prstTxWarp prst="textNoShape">
              <a:avLst/>
            </a:prstTxWarp>
          </a:bodyPr>
          <a:lstStyle/>
          <a:p>
            <a:endParaRPr lang="es-ES_tradnl"/>
          </a:p>
        </p:txBody>
      </p:sp>
      <p:sp>
        <p:nvSpPr>
          <p:cNvPr id="50186" name="Line 10"/>
          <p:cNvSpPr>
            <a:spLocks noChangeShapeType="1"/>
          </p:cNvSpPr>
          <p:nvPr/>
        </p:nvSpPr>
        <p:spPr bwMode="auto">
          <a:xfrm>
            <a:off x="3784600" y="1181100"/>
            <a:ext cx="0" cy="4876800"/>
          </a:xfrm>
          <a:prstGeom prst="line">
            <a:avLst/>
          </a:prstGeom>
          <a:noFill/>
          <a:ln w="28575">
            <a:solidFill>
              <a:srgbClr val="33CC33"/>
            </a:solidFill>
            <a:round/>
            <a:headEnd/>
            <a:tailEnd/>
          </a:ln>
        </p:spPr>
        <p:txBody>
          <a:bodyPr>
            <a:prstTxWarp prst="textNoShape">
              <a:avLst/>
            </a:prstTxWarp>
          </a:bodyPr>
          <a:lstStyle/>
          <a:p>
            <a:endParaRPr lang="es-ES_tradnl"/>
          </a:p>
        </p:txBody>
      </p:sp>
      <p:sp>
        <p:nvSpPr>
          <p:cNvPr id="50187" name="Line 11"/>
          <p:cNvSpPr>
            <a:spLocks noChangeShapeType="1"/>
          </p:cNvSpPr>
          <p:nvPr/>
        </p:nvSpPr>
        <p:spPr bwMode="auto">
          <a:xfrm>
            <a:off x="2057400" y="1206500"/>
            <a:ext cx="0" cy="4876800"/>
          </a:xfrm>
          <a:prstGeom prst="line">
            <a:avLst/>
          </a:prstGeom>
          <a:noFill/>
          <a:ln w="28575">
            <a:solidFill>
              <a:srgbClr val="33CC33"/>
            </a:solidFill>
            <a:round/>
            <a:headEnd/>
            <a:tailEnd/>
          </a:ln>
        </p:spPr>
        <p:txBody>
          <a:bodyPr>
            <a:prstTxWarp prst="textNoShape">
              <a:avLst/>
            </a:prstTxWarp>
          </a:bodyPr>
          <a:lstStyle/>
          <a:p>
            <a:endParaRPr lang="es-ES_tradnl"/>
          </a:p>
        </p:txBody>
      </p:sp>
      <p:sp>
        <p:nvSpPr>
          <p:cNvPr id="50188" name="Line 12"/>
          <p:cNvSpPr>
            <a:spLocks noChangeShapeType="1"/>
          </p:cNvSpPr>
          <p:nvPr/>
        </p:nvSpPr>
        <p:spPr bwMode="auto">
          <a:xfrm>
            <a:off x="419100" y="1155700"/>
            <a:ext cx="0" cy="4876800"/>
          </a:xfrm>
          <a:prstGeom prst="line">
            <a:avLst/>
          </a:prstGeom>
          <a:noFill/>
          <a:ln w="28575">
            <a:solidFill>
              <a:srgbClr val="33CC33"/>
            </a:solidFill>
            <a:round/>
            <a:headEnd/>
            <a:tailEnd/>
          </a:ln>
        </p:spPr>
        <p:txBody>
          <a:bodyPr>
            <a:prstTxWarp prst="textNoShape">
              <a:avLst/>
            </a:prstTxWarp>
          </a:bodyPr>
          <a:lstStyle/>
          <a:p>
            <a:endParaRPr lang="es-ES_tradnl"/>
          </a:p>
        </p:txBody>
      </p:sp>
      <p:sp>
        <p:nvSpPr>
          <p:cNvPr id="388109" name="Rectangle 13"/>
          <p:cNvSpPr>
            <a:spLocks noChangeArrowheads="1"/>
          </p:cNvSpPr>
          <p:nvPr/>
        </p:nvSpPr>
        <p:spPr bwMode="auto">
          <a:xfrm>
            <a:off x="190500" y="304800"/>
            <a:ext cx="8763000" cy="520700"/>
          </a:xfrm>
          <a:prstGeom prst="rect">
            <a:avLst/>
          </a:prstGeom>
          <a:noFill/>
          <a:ln w="9525">
            <a:noFill/>
            <a:miter lim="800000"/>
            <a:headEnd/>
            <a:tailEnd/>
          </a:ln>
        </p:spPr>
        <p:txBody>
          <a:bodyPr wrap="none" anchor="ctr">
            <a:prstTxWarp prst="textNoShape">
              <a:avLst/>
            </a:prstTxWarp>
          </a:bodyPr>
          <a:lstStyle/>
          <a:p>
            <a:r>
              <a:rPr lang="en-US" sz="1600" dirty="0" smtClean="0">
                <a:solidFill>
                  <a:srgbClr val="000099"/>
                </a:solidFill>
                <a:latin typeface="Arial" pitchFamily="-112" charset="0"/>
              </a:rPr>
              <a:t>BOND BANK MODEL</a:t>
            </a:r>
          </a:p>
          <a:p>
            <a:r>
              <a:rPr lang="en-US" sz="1400" b="0" dirty="0">
                <a:solidFill>
                  <a:srgbClr val="009900"/>
                </a:solidFill>
                <a:latin typeface="Arial" pitchFamily="-112" charset="0"/>
              </a:rPr>
              <a:t>PROCEDURE</a:t>
            </a:r>
            <a:r>
              <a:rPr lang="en-US" sz="1400" b="0" dirty="0" smtClean="0">
                <a:solidFill>
                  <a:srgbClr val="009900"/>
                </a:solidFill>
                <a:latin typeface="Arial" pitchFamily="-112" charset="0"/>
              </a:rPr>
              <a:t> FOR OBTAINING </a:t>
            </a:r>
            <a:r>
              <a:rPr lang="en-US" sz="1400" b="0" dirty="0">
                <a:solidFill>
                  <a:srgbClr val="009900"/>
                </a:solidFill>
                <a:latin typeface="Arial" pitchFamily="-112" charset="0"/>
              </a:rPr>
              <a:t>AUTHORIZATION</a:t>
            </a:r>
          </a:p>
        </p:txBody>
      </p:sp>
      <p:grpSp>
        <p:nvGrpSpPr>
          <p:cNvPr id="2" name="Group 14"/>
          <p:cNvGrpSpPr>
            <a:grpSpLocks/>
          </p:cNvGrpSpPr>
          <p:nvPr/>
        </p:nvGrpSpPr>
        <p:grpSpPr bwMode="auto">
          <a:xfrm>
            <a:off x="533400" y="2098677"/>
            <a:ext cx="1612900" cy="830263"/>
            <a:chOff x="336" y="1536"/>
            <a:chExt cx="1016" cy="523"/>
          </a:xfrm>
        </p:grpSpPr>
        <p:cxnSp>
          <p:nvCxnSpPr>
            <p:cNvPr id="50210" name="AutoShape 15"/>
            <p:cNvCxnSpPr>
              <a:cxnSpLocks noChangeShapeType="1"/>
              <a:stCxn id="50200" idx="1"/>
              <a:endCxn id="50211" idx="0"/>
            </p:cNvCxnSpPr>
            <p:nvPr/>
          </p:nvCxnSpPr>
          <p:spPr bwMode="auto">
            <a:xfrm rot="10800000">
              <a:off x="768" y="1536"/>
              <a:ext cx="584" cy="10"/>
            </a:xfrm>
            <a:prstGeom prst="bentConnector4">
              <a:avLst>
                <a:gd name="adj1" fmla="val 13014"/>
                <a:gd name="adj2" fmla="val 1604937"/>
              </a:avLst>
            </a:prstGeom>
            <a:noFill/>
            <a:ln w="9525">
              <a:solidFill>
                <a:schemeClr val="tx1"/>
              </a:solidFill>
              <a:miter lim="800000"/>
              <a:headEnd/>
              <a:tailEnd type="triangle" w="med" len="med"/>
            </a:ln>
          </p:spPr>
        </p:cxnSp>
        <p:sp>
          <p:nvSpPr>
            <p:cNvPr id="50211" name="Text Box 16"/>
            <p:cNvSpPr txBox="1">
              <a:spLocks noChangeArrowheads="1"/>
            </p:cNvSpPr>
            <p:nvPr/>
          </p:nvSpPr>
          <p:spPr bwMode="auto">
            <a:xfrm>
              <a:off x="336" y="1536"/>
              <a:ext cx="864" cy="523"/>
            </a:xfrm>
            <a:prstGeom prst="rect">
              <a:avLst/>
            </a:prstGeom>
            <a:solidFill>
              <a:srgbClr val="FFCC00"/>
            </a:solidFill>
            <a:ln w="9525">
              <a:solidFill>
                <a:schemeClr val="accent2"/>
              </a:solidFill>
              <a:miter lim="800000"/>
              <a:headEnd/>
              <a:tailEnd/>
            </a:ln>
          </p:spPr>
          <p:txBody>
            <a:bodyPr>
              <a:prstTxWarp prst="textNoShape">
                <a:avLst/>
              </a:prstTxWarp>
              <a:spAutoFit/>
            </a:bodyPr>
            <a:lstStyle/>
            <a:p>
              <a:pPr algn="ctr"/>
              <a:r>
                <a:rPr lang="en-US" sz="1200" b="0" dirty="0" smtClean="0">
                  <a:solidFill>
                    <a:schemeClr val="accent2"/>
                  </a:solidFill>
                  <a:latin typeface="Arial" pitchFamily="-112" charset="0"/>
                </a:rPr>
                <a:t>Process Application to participate in next transaction</a:t>
              </a:r>
              <a:endParaRPr lang="en-US" sz="1200" b="0" dirty="0">
                <a:solidFill>
                  <a:schemeClr val="accent2"/>
                </a:solidFill>
                <a:latin typeface="Arial" pitchFamily="-112" charset="0"/>
              </a:endParaRPr>
            </a:p>
          </p:txBody>
        </p:sp>
      </p:grpSp>
      <p:grpSp>
        <p:nvGrpSpPr>
          <p:cNvPr id="3" name="Group 17"/>
          <p:cNvGrpSpPr>
            <a:grpSpLocks/>
          </p:cNvGrpSpPr>
          <p:nvPr/>
        </p:nvGrpSpPr>
        <p:grpSpPr bwMode="auto">
          <a:xfrm>
            <a:off x="2146300" y="3698875"/>
            <a:ext cx="1511300" cy="1282700"/>
            <a:chOff x="1368" y="2476"/>
            <a:chExt cx="952" cy="808"/>
          </a:xfrm>
        </p:grpSpPr>
        <p:cxnSp>
          <p:nvCxnSpPr>
            <p:cNvPr id="50208" name="AutoShape 18"/>
            <p:cNvCxnSpPr>
              <a:cxnSpLocks noChangeShapeType="1"/>
              <a:stCxn id="50203" idx="2"/>
              <a:endCxn id="50209" idx="0"/>
            </p:cNvCxnSpPr>
            <p:nvPr/>
          </p:nvCxnSpPr>
          <p:spPr bwMode="auto">
            <a:xfrm rot="16200000" flipH="1">
              <a:off x="1816" y="2500"/>
              <a:ext cx="51" cy="4"/>
            </a:xfrm>
            <a:prstGeom prst="bentConnector3">
              <a:avLst>
                <a:gd name="adj1" fmla="val 50000"/>
              </a:avLst>
            </a:prstGeom>
            <a:noFill/>
            <a:ln w="9525">
              <a:solidFill>
                <a:schemeClr val="tx1"/>
              </a:solidFill>
              <a:miter lim="800000"/>
              <a:headEnd/>
              <a:tailEnd type="triangle" w="med" len="med"/>
            </a:ln>
          </p:spPr>
        </p:cxnSp>
        <p:sp>
          <p:nvSpPr>
            <p:cNvPr id="50209" name="Text Box 19"/>
            <p:cNvSpPr txBox="1">
              <a:spLocks noChangeArrowheads="1"/>
            </p:cNvSpPr>
            <p:nvPr/>
          </p:nvSpPr>
          <p:spPr bwMode="auto">
            <a:xfrm>
              <a:off x="1368" y="2528"/>
              <a:ext cx="952" cy="756"/>
            </a:xfrm>
            <a:prstGeom prst="rect">
              <a:avLst/>
            </a:prstGeom>
            <a:solidFill>
              <a:srgbClr val="FFCC00"/>
            </a:solidFill>
            <a:ln w="9525">
              <a:solidFill>
                <a:schemeClr val="accent2"/>
              </a:solidFill>
              <a:miter lim="800000"/>
              <a:headEnd/>
              <a:tailEnd/>
            </a:ln>
          </p:spPr>
          <p:txBody>
            <a:bodyPr>
              <a:prstTxWarp prst="textNoShape">
                <a:avLst/>
              </a:prstTxWarp>
              <a:spAutoFit/>
            </a:bodyPr>
            <a:lstStyle/>
            <a:p>
              <a:pPr algn="ctr"/>
              <a:r>
                <a:rPr lang="en-US" sz="1200" b="0">
                  <a:solidFill>
                    <a:schemeClr val="accent2"/>
                  </a:solidFill>
                  <a:latin typeface="Arial" pitchFamily="-112" charset="0"/>
                </a:rPr>
                <a:t>With EDI, Provides technical assistance to cities to develop required legal and financial documentation</a:t>
              </a:r>
            </a:p>
          </p:txBody>
        </p:sp>
      </p:grpSp>
      <p:grpSp>
        <p:nvGrpSpPr>
          <p:cNvPr id="4" name="Group 20"/>
          <p:cNvGrpSpPr>
            <a:grpSpLocks/>
          </p:cNvGrpSpPr>
          <p:nvPr/>
        </p:nvGrpSpPr>
        <p:grpSpPr bwMode="auto">
          <a:xfrm>
            <a:off x="533400" y="4381500"/>
            <a:ext cx="1612900" cy="1670050"/>
            <a:chOff x="320" y="2872"/>
            <a:chExt cx="1016" cy="1052"/>
          </a:xfrm>
        </p:grpSpPr>
        <p:cxnSp>
          <p:nvCxnSpPr>
            <p:cNvPr id="50206" name="AutoShape 21"/>
            <p:cNvCxnSpPr>
              <a:cxnSpLocks noChangeShapeType="1"/>
              <a:stCxn id="50209" idx="1"/>
              <a:endCxn id="50207" idx="0"/>
            </p:cNvCxnSpPr>
            <p:nvPr/>
          </p:nvCxnSpPr>
          <p:spPr bwMode="auto">
            <a:xfrm rot="10800000" flipV="1">
              <a:off x="776" y="2872"/>
              <a:ext cx="560" cy="529"/>
            </a:xfrm>
            <a:prstGeom prst="bentConnector2">
              <a:avLst/>
            </a:prstGeom>
            <a:noFill/>
            <a:ln w="9525">
              <a:solidFill>
                <a:schemeClr val="tx1"/>
              </a:solidFill>
              <a:miter lim="800000"/>
              <a:headEnd/>
              <a:tailEnd type="triangle" w="med" len="med"/>
            </a:ln>
          </p:spPr>
        </p:cxnSp>
        <p:sp>
          <p:nvSpPr>
            <p:cNvPr id="50207" name="Text Box 22"/>
            <p:cNvSpPr txBox="1">
              <a:spLocks noChangeArrowheads="1"/>
            </p:cNvSpPr>
            <p:nvPr/>
          </p:nvSpPr>
          <p:spPr bwMode="auto">
            <a:xfrm>
              <a:off x="320" y="3401"/>
              <a:ext cx="912" cy="523"/>
            </a:xfrm>
            <a:prstGeom prst="rect">
              <a:avLst/>
            </a:prstGeom>
            <a:solidFill>
              <a:srgbClr val="FFCC00"/>
            </a:solidFill>
            <a:ln w="9525">
              <a:solidFill>
                <a:schemeClr val="accent2"/>
              </a:solidFill>
              <a:miter lim="800000"/>
              <a:headEnd/>
              <a:tailEnd/>
            </a:ln>
          </p:spPr>
          <p:txBody>
            <a:bodyPr>
              <a:prstTxWarp prst="textNoShape">
                <a:avLst/>
              </a:prstTxWarp>
              <a:spAutoFit/>
            </a:bodyPr>
            <a:lstStyle/>
            <a:p>
              <a:pPr algn="ctr"/>
              <a:r>
                <a:rPr lang="en-US" sz="1200" b="0" dirty="0">
                  <a:solidFill>
                    <a:schemeClr val="accent2"/>
                  </a:solidFill>
                  <a:latin typeface="Arial" pitchFamily="-112" charset="0"/>
                </a:rPr>
                <a:t>obtains authorizations from</a:t>
              </a:r>
              <a:r>
                <a:rPr lang="en-US" sz="1200" b="0" dirty="0" smtClean="0">
                  <a:solidFill>
                    <a:schemeClr val="accent2"/>
                  </a:solidFill>
                  <a:latin typeface="Arial" pitchFamily="-112" charset="0"/>
                </a:rPr>
                <a:t> Governing Body</a:t>
              </a:r>
              <a:endParaRPr lang="en-US" sz="1200" b="0" dirty="0">
                <a:solidFill>
                  <a:schemeClr val="accent2"/>
                </a:solidFill>
                <a:latin typeface="Arial" pitchFamily="-112" charset="0"/>
              </a:endParaRPr>
            </a:p>
          </p:txBody>
        </p:sp>
      </p:grpSp>
      <p:grpSp>
        <p:nvGrpSpPr>
          <p:cNvPr id="5" name="Group 23"/>
          <p:cNvGrpSpPr>
            <a:grpSpLocks/>
          </p:cNvGrpSpPr>
          <p:nvPr/>
        </p:nvGrpSpPr>
        <p:grpSpPr bwMode="auto">
          <a:xfrm>
            <a:off x="1981200" y="5189538"/>
            <a:ext cx="1714500" cy="830262"/>
            <a:chOff x="1240" y="3232"/>
            <a:chExt cx="1080" cy="523"/>
          </a:xfrm>
        </p:grpSpPr>
        <p:cxnSp>
          <p:nvCxnSpPr>
            <p:cNvPr id="50204" name="AutoShape 24"/>
            <p:cNvCxnSpPr>
              <a:cxnSpLocks noChangeShapeType="1"/>
              <a:stCxn id="50207" idx="3"/>
              <a:endCxn id="50205" idx="1"/>
            </p:cNvCxnSpPr>
            <p:nvPr/>
          </p:nvCxnSpPr>
          <p:spPr bwMode="auto">
            <a:xfrm flipV="1">
              <a:off x="1240" y="3494"/>
              <a:ext cx="120" cy="20"/>
            </a:xfrm>
            <a:prstGeom prst="bentConnector3">
              <a:avLst>
                <a:gd name="adj1" fmla="val 50000"/>
              </a:avLst>
            </a:prstGeom>
            <a:noFill/>
            <a:ln w="9525">
              <a:solidFill>
                <a:schemeClr val="tx1"/>
              </a:solidFill>
              <a:miter lim="800000"/>
              <a:headEnd/>
              <a:tailEnd type="triangle" w="med" len="med"/>
            </a:ln>
          </p:spPr>
        </p:cxnSp>
        <p:sp>
          <p:nvSpPr>
            <p:cNvPr id="50205" name="Text Box 25"/>
            <p:cNvSpPr txBox="1">
              <a:spLocks noChangeArrowheads="1"/>
            </p:cNvSpPr>
            <p:nvPr/>
          </p:nvSpPr>
          <p:spPr bwMode="auto">
            <a:xfrm>
              <a:off x="1360" y="3232"/>
              <a:ext cx="960" cy="523"/>
            </a:xfrm>
            <a:prstGeom prst="rect">
              <a:avLst/>
            </a:prstGeom>
            <a:solidFill>
              <a:srgbClr val="FFCC00"/>
            </a:solidFill>
            <a:ln w="9525">
              <a:solidFill>
                <a:schemeClr val="accent2"/>
              </a:solidFill>
              <a:miter lim="800000"/>
              <a:headEnd/>
              <a:tailEnd/>
            </a:ln>
          </p:spPr>
          <p:txBody>
            <a:bodyPr>
              <a:prstTxWarp prst="textNoShape">
                <a:avLst/>
              </a:prstTxWarp>
              <a:spAutoFit/>
            </a:bodyPr>
            <a:lstStyle/>
            <a:p>
              <a:pPr algn="ctr"/>
              <a:r>
                <a:rPr lang="en-US" sz="1200" b="0">
                  <a:solidFill>
                    <a:schemeClr val="accent2"/>
                  </a:solidFill>
                  <a:latin typeface="Arial" pitchFamily="-112" charset="0"/>
                </a:rPr>
                <a:t>Packages up individual or pooled financing documentation</a:t>
              </a:r>
            </a:p>
          </p:txBody>
        </p:sp>
      </p:grpSp>
      <p:grpSp>
        <p:nvGrpSpPr>
          <p:cNvPr id="6" name="Group 26"/>
          <p:cNvGrpSpPr>
            <a:grpSpLocks/>
          </p:cNvGrpSpPr>
          <p:nvPr/>
        </p:nvGrpSpPr>
        <p:grpSpPr bwMode="auto">
          <a:xfrm>
            <a:off x="1219200" y="2928937"/>
            <a:ext cx="2438400" cy="771524"/>
            <a:chOff x="768" y="1845"/>
            <a:chExt cx="1536" cy="486"/>
          </a:xfrm>
        </p:grpSpPr>
        <p:cxnSp>
          <p:nvCxnSpPr>
            <p:cNvPr id="50202" name="AutoShape 27"/>
            <p:cNvCxnSpPr>
              <a:cxnSpLocks noChangeShapeType="1"/>
              <a:stCxn id="50211" idx="2"/>
              <a:endCxn id="50203" idx="1"/>
            </p:cNvCxnSpPr>
            <p:nvPr/>
          </p:nvCxnSpPr>
          <p:spPr bwMode="auto">
            <a:xfrm rot="16200000" flipH="1">
              <a:off x="886" y="1727"/>
              <a:ext cx="340" cy="576"/>
            </a:xfrm>
            <a:prstGeom prst="bentConnector2">
              <a:avLst/>
            </a:prstGeom>
            <a:noFill/>
            <a:ln w="9525">
              <a:solidFill>
                <a:schemeClr val="tx1"/>
              </a:solidFill>
              <a:miter lim="800000"/>
              <a:headEnd/>
              <a:tailEnd type="triangle" w="med" len="med"/>
            </a:ln>
          </p:spPr>
        </p:cxnSp>
        <p:sp>
          <p:nvSpPr>
            <p:cNvPr id="50203" name="Text Box 28"/>
            <p:cNvSpPr txBox="1">
              <a:spLocks noChangeArrowheads="1"/>
            </p:cNvSpPr>
            <p:nvPr/>
          </p:nvSpPr>
          <p:spPr bwMode="auto">
            <a:xfrm>
              <a:off x="1344" y="2040"/>
              <a:ext cx="960" cy="291"/>
            </a:xfrm>
            <a:prstGeom prst="rect">
              <a:avLst/>
            </a:prstGeom>
            <a:solidFill>
              <a:srgbClr val="FFCC00"/>
            </a:solidFill>
            <a:ln w="9525">
              <a:solidFill>
                <a:schemeClr val="accent2"/>
              </a:solidFill>
              <a:miter lim="800000"/>
              <a:headEnd/>
              <a:tailEnd/>
            </a:ln>
          </p:spPr>
          <p:txBody>
            <a:bodyPr>
              <a:prstTxWarp prst="textNoShape">
                <a:avLst/>
              </a:prstTxWarp>
              <a:spAutoFit/>
            </a:bodyPr>
            <a:lstStyle/>
            <a:p>
              <a:pPr algn="ctr"/>
              <a:r>
                <a:rPr lang="en-US" sz="1200" b="0" dirty="0" smtClean="0">
                  <a:solidFill>
                    <a:schemeClr val="accent2"/>
                  </a:solidFill>
                  <a:latin typeface="Arial" pitchFamily="-112" charset="0"/>
                </a:rPr>
                <a:t>Application Reviewed</a:t>
              </a:r>
              <a:endParaRPr lang="en-US" sz="1200" b="0" dirty="0">
                <a:solidFill>
                  <a:schemeClr val="accent2"/>
                </a:solidFill>
                <a:latin typeface="Arial" pitchFamily="-112" charset="0"/>
              </a:endParaRPr>
            </a:p>
          </p:txBody>
        </p:sp>
      </p:grpSp>
      <p:sp>
        <p:nvSpPr>
          <p:cNvPr id="50200" name="Text Box 31"/>
          <p:cNvSpPr txBox="1">
            <a:spLocks noChangeArrowheads="1"/>
          </p:cNvSpPr>
          <p:nvPr/>
        </p:nvSpPr>
        <p:spPr bwMode="auto">
          <a:xfrm>
            <a:off x="2146300" y="1790700"/>
            <a:ext cx="1524000" cy="646331"/>
          </a:xfrm>
          <a:prstGeom prst="rect">
            <a:avLst/>
          </a:prstGeom>
          <a:solidFill>
            <a:srgbClr val="FFCC00"/>
          </a:solidFill>
          <a:ln w="9525">
            <a:solidFill>
              <a:schemeClr val="accent2"/>
            </a:solidFill>
            <a:miter lim="800000"/>
            <a:headEnd/>
            <a:tailEnd/>
          </a:ln>
        </p:spPr>
        <p:txBody>
          <a:bodyPr>
            <a:prstTxWarp prst="textNoShape">
              <a:avLst/>
            </a:prstTxWarp>
            <a:spAutoFit/>
          </a:bodyPr>
          <a:lstStyle/>
          <a:p>
            <a:pPr algn="ctr"/>
            <a:r>
              <a:rPr lang="en-US" sz="1200" b="0" dirty="0" smtClean="0">
                <a:solidFill>
                  <a:schemeClr val="accent2"/>
                </a:solidFill>
                <a:latin typeface="Arial" pitchFamily="-112" charset="0"/>
              </a:rPr>
              <a:t>Invites entities to participate in transaction</a:t>
            </a:r>
            <a:endParaRPr lang="en-US" sz="1200" b="0" dirty="0">
              <a:solidFill>
                <a:schemeClr val="accent2"/>
              </a:solidFill>
              <a:latin typeface="Arial" pitchFamily="-112" charset="0"/>
            </a:endParaRPr>
          </a:p>
        </p:txBody>
      </p:sp>
      <p:grpSp>
        <p:nvGrpSpPr>
          <p:cNvPr id="8" name="Group 23"/>
          <p:cNvGrpSpPr>
            <a:grpSpLocks/>
          </p:cNvGrpSpPr>
          <p:nvPr/>
        </p:nvGrpSpPr>
        <p:grpSpPr bwMode="auto">
          <a:xfrm>
            <a:off x="3695700" y="5221288"/>
            <a:ext cx="5003800" cy="646112"/>
            <a:chOff x="-832" y="3161"/>
            <a:chExt cx="3152" cy="407"/>
          </a:xfrm>
        </p:grpSpPr>
        <p:cxnSp>
          <p:nvCxnSpPr>
            <p:cNvPr id="50198" name="AutoShape 24"/>
            <p:cNvCxnSpPr>
              <a:cxnSpLocks noChangeShapeType="1"/>
              <a:stCxn id="50205" idx="3"/>
              <a:endCxn id="50199" idx="0"/>
            </p:cNvCxnSpPr>
            <p:nvPr/>
          </p:nvCxnSpPr>
          <p:spPr bwMode="auto">
            <a:xfrm flipV="1">
              <a:off x="-832" y="3161"/>
              <a:ext cx="2672" cy="241"/>
            </a:xfrm>
            <a:prstGeom prst="bentConnector4">
              <a:avLst>
                <a:gd name="adj1" fmla="val 61273"/>
                <a:gd name="adj2" fmla="val 167907"/>
              </a:avLst>
            </a:prstGeom>
            <a:noFill/>
            <a:ln w="9525">
              <a:solidFill>
                <a:schemeClr val="tx1"/>
              </a:solidFill>
              <a:miter lim="800000"/>
              <a:headEnd/>
              <a:tailEnd type="triangle" w="med" len="med"/>
            </a:ln>
          </p:spPr>
        </p:cxnSp>
        <p:sp>
          <p:nvSpPr>
            <p:cNvPr id="50199" name="Text Box 25"/>
            <p:cNvSpPr txBox="1">
              <a:spLocks noChangeArrowheads="1"/>
            </p:cNvSpPr>
            <p:nvPr/>
          </p:nvSpPr>
          <p:spPr bwMode="auto">
            <a:xfrm>
              <a:off x="1360" y="3161"/>
              <a:ext cx="960" cy="407"/>
            </a:xfrm>
            <a:prstGeom prst="rect">
              <a:avLst/>
            </a:prstGeom>
            <a:solidFill>
              <a:srgbClr val="FFCC00"/>
            </a:solidFill>
            <a:ln w="9525">
              <a:solidFill>
                <a:schemeClr val="accent2"/>
              </a:solidFill>
              <a:miter lim="800000"/>
              <a:headEnd/>
              <a:tailEnd/>
            </a:ln>
          </p:spPr>
          <p:txBody>
            <a:bodyPr>
              <a:prstTxWarp prst="textNoShape">
                <a:avLst/>
              </a:prstTxWarp>
              <a:spAutoFit/>
            </a:bodyPr>
            <a:lstStyle/>
            <a:p>
              <a:pPr algn="ctr"/>
              <a:r>
                <a:rPr lang="en-US" sz="1200" b="0">
                  <a:solidFill>
                    <a:schemeClr val="accent2"/>
                  </a:solidFill>
                  <a:latin typeface="Arial" pitchFamily="-112" charset="0"/>
                </a:rPr>
                <a:t>Congress Authorizes</a:t>
              </a:r>
            </a:p>
            <a:p>
              <a:pPr algn="ctr"/>
              <a:endParaRPr lang="en-US" sz="1200" b="0">
                <a:solidFill>
                  <a:schemeClr val="accent2"/>
                </a:solidFill>
                <a:latin typeface="Arial" pitchFamily="-112"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8109"/>
                                        </p:tgtEl>
                                        <p:attrNameLst>
                                          <p:attrName>style.visibility</p:attrName>
                                        </p:attrNameLst>
                                      </p:cBhvr>
                                      <p:to>
                                        <p:strVal val="visible"/>
                                      </p:to>
                                    </p:set>
                                    <p:animEffect transition="in" filter="wipe(left)">
                                      <p:cBhvr>
                                        <p:cTn id="7" dur="500"/>
                                        <p:tgtEl>
                                          <p:spTgt spid="38810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up)">
                                      <p:cBhvr>
                                        <p:cTn id="22" dur="1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1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1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10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Line 2"/>
          <p:cNvSpPr>
            <a:spLocks noChangeShapeType="1"/>
          </p:cNvSpPr>
          <p:nvPr/>
        </p:nvSpPr>
        <p:spPr bwMode="auto">
          <a:xfrm>
            <a:off x="8775700" y="1181100"/>
            <a:ext cx="0" cy="4876800"/>
          </a:xfrm>
          <a:prstGeom prst="line">
            <a:avLst/>
          </a:prstGeom>
          <a:noFill/>
          <a:ln w="28575">
            <a:solidFill>
              <a:srgbClr val="33CC33"/>
            </a:solidFill>
            <a:round/>
            <a:headEnd/>
            <a:tailEnd/>
          </a:ln>
        </p:spPr>
        <p:txBody>
          <a:bodyPr>
            <a:prstTxWarp prst="textNoShape">
              <a:avLst/>
            </a:prstTxWarp>
          </a:bodyPr>
          <a:lstStyle/>
          <a:p>
            <a:endParaRPr lang="es-ES_tradnl"/>
          </a:p>
        </p:txBody>
      </p:sp>
      <p:sp>
        <p:nvSpPr>
          <p:cNvPr id="52227" name="Line 3"/>
          <p:cNvSpPr>
            <a:spLocks noChangeShapeType="1"/>
          </p:cNvSpPr>
          <p:nvPr/>
        </p:nvSpPr>
        <p:spPr bwMode="auto">
          <a:xfrm>
            <a:off x="7086600" y="1143000"/>
            <a:ext cx="0" cy="4876800"/>
          </a:xfrm>
          <a:prstGeom prst="line">
            <a:avLst/>
          </a:prstGeom>
          <a:noFill/>
          <a:ln w="28575">
            <a:solidFill>
              <a:srgbClr val="33CC33"/>
            </a:solidFill>
            <a:round/>
            <a:headEnd/>
            <a:tailEnd/>
          </a:ln>
        </p:spPr>
        <p:txBody>
          <a:bodyPr>
            <a:prstTxWarp prst="textNoShape">
              <a:avLst/>
            </a:prstTxWarp>
          </a:bodyPr>
          <a:lstStyle/>
          <a:p>
            <a:endParaRPr lang="es-ES_tradnl"/>
          </a:p>
        </p:txBody>
      </p:sp>
      <p:sp>
        <p:nvSpPr>
          <p:cNvPr id="52228" name="Line 4"/>
          <p:cNvSpPr>
            <a:spLocks noChangeShapeType="1"/>
          </p:cNvSpPr>
          <p:nvPr/>
        </p:nvSpPr>
        <p:spPr bwMode="auto">
          <a:xfrm>
            <a:off x="5461000" y="1193800"/>
            <a:ext cx="0" cy="4876800"/>
          </a:xfrm>
          <a:prstGeom prst="line">
            <a:avLst/>
          </a:prstGeom>
          <a:noFill/>
          <a:ln w="28575">
            <a:solidFill>
              <a:srgbClr val="33CC33"/>
            </a:solidFill>
            <a:round/>
            <a:headEnd/>
            <a:tailEnd/>
          </a:ln>
        </p:spPr>
        <p:txBody>
          <a:bodyPr>
            <a:prstTxWarp prst="textNoShape">
              <a:avLst/>
            </a:prstTxWarp>
          </a:bodyPr>
          <a:lstStyle/>
          <a:p>
            <a:endParaRPr lang="es-ES_tradnl"/>
          </a:p>
        </p:txBody>
      </p:sp>
      <p:sp>
        <p:nvSpPr>
          <p:cNvPr id="52229" name="Line 5"/>
          <p:cNvSpPr>
            <a:spLocks noChangeShapeType="1"/>
          </p:cNvSpPr>
          <p:nvPr/>
        </p:nvSpPr>
        <p:spPr bwMode="auto">
          <a:xfrm>
            <a:off x="3797300" y="1181100"/>
            <a:ext cx="0" cy="4876800"/>
          </a:xfrm>
          <a:prstGeom prst="line">
            <a:avLst/>
          </a:prstGeom>
          <a:noFill/>
          <a:ln w="28575">
            <a:solidFill>
              <a:srgbClr val="33CC33"/>
            </a:solidFill>
            <a:round/>
            <a:headEnd/>
            <a:tailEnd/>
          </a:ln>
        </p:spPr>
        <p:txBody>
          <a:bodyPr>
            <a:prstTxWarp prst="textNoShape">
              <a:avLst/>
            </a:prstTxWarp>
          </a:bodyPr>
          <a:lstStyle/>
          <a:p>
            <a:endParaRPr lang="es-ES_tradnl"/>
          </a:p>
        </p:txBody>
      </p:sp>
      <p:sp>
        <p:nvSpPr>
          <p:cNvPr id="52230" name="Line 6"/>
          <p:cNvSpPr>
            <a:spLocks noChangeShapeType="1"/>
          </p:cNvSpPr>
          <p:nvPr/>
        </p:nvSpPr>
        <p:spPr bwMode="auto">
          <a:xfrm>
            <a:off x="2070100" y="1168400"/>
            <a:ext cx="0" cy="4876800"/>
          </a:xfrm>
          <a:prstGeom prst="line">
            <a:avLst/>
          </a:prstGeom>
          <a:noFill/>
          <a:ln w="28575">
            <a:solidFill>
              <a:srgbClr val="33CC33"/>
            </a:solidFill>
            <a:round/>
            <a:headEnd/>
            <a:tailEnd/>
          </a:ln>
        </p:spPr>
        <p:txBody>
          <a:bodyPr>
            <a:prstTxWarp prst="textNoShape">
              <a:avLst/>
            </a:prstTxWarp>
          </a:bodyPr>
          <a:lstStyle/>
          <a:p>
            <a:endParaRPr lang="es-ES_tradnl"/>
          </a:p>
        </p:txBody>
      </p:sp>
      <p:sp>
        <p:nvSpPr>
          <p:cNvPr id="52231" name="Line 7"/>
          <p:cNvSpPr>
            <a:spLocks noChangeShapeType="1"/>
          </p:cNvSpPr>
          <p:nvPr/>
        </p:nvSpPr>
        <p:spPr bwMode="auto">
          <a:xfrm>
            <a:off x="419100" y="1155700"/>
            <a:ext cx="0" cy="4876800"/>
          </a:xfrm>
          <a:prstGeom prst="line">
            <a:avLst/>
          </a:prstGeom>
          <a:noFill/>
          <a:ln w="28575">
            <a:solidFill>
              <a:srgbClr val="33CC33"/>
            </a:solidFill>
            <a:round/>
            <a:headEnd/>
            <a:tailEnd/>
          </a:ln>
        </p:spPr>
        <p:txBody>
          <a:bodyPr>
            <a:prstTxWarp prst="textNoShape">
              <a:avLst/>
            </a:prstTxWarp>
          </a:bodyPr>
          <a:lstStyle/>
          <a:p>
            <a:endParaRPr lang="es-ES_tradnl"/>
          </a:p>
        </p:txBody>
      </p:sp>
      <p:sp>
        <p:nvSpPr>
          <p:cNvPr id="390152" name="Text Box 8"/>
          <p:cNvSpPr txBox="1">
            <a:spLocks noChangeArrowheads="1"/>
          </p:cNvSpPr>
          <p:nvPr/>
        </p:nvSpPr>
        <p:spPr bwMode="auto">
          <a:xfrm>
            <a:off x="533400" y="1828800"/>
            <a:ext cx="1447800" cy="646331"/>
          </a:xfrm>
          <a:prstGeom prst="rect">
            <a:avLst/>
          </a:prstGeom>
          <a:solidFill>
            <a:srgbClr val="FFCC00"/>
          </a:solidFill>
          <a:ln w="9525">
            <a:solidFill>
              <a:schemeClr val="accent2"/>
            </a:solidFill>
            <a:miter lim="800000"/>
            <a:headEnd/>
            <a:tailEnd/>
          </a:ln>
        </p:spPr>
        <p:txBody>
          <a:bodyPr>
            <a:prstTxWarp prst="textNoShape">
              <a:avLst/>
            </a:prstTxWarp>
            <a:spAutoFit/>
          </a:bodyPr>
          <a:lstStyle/>
          <a:p>
            <a:pPr algn="ctr"/>
            <a:r>
              <a:rPr lang="en-US" sz="1200" b="0" dirty="0">
                <a:solidFill>
                  <a:schemeClr val="accent2"/>
                </a:solidFill>
                <a:latin typeface="Arial" pitchFamily="-112" charset="0"/>
              </a:rPr>
              <a:t>Given the authorization from</a:t>
            </a:r>
            <a:r>
              <a:rPr lang="en-US" sz="1200" b="0" dirty="0" smtClean="0">
                <a:solidFill>
                  <a:schemeClr val="accent2"/>
                </a:solidFill>
                <a:latin typeface="Arial" pitchFamily="-112" charset="0"/>
              </a:rPr>
              <a:t> Congress</a:t>
            </a:r>
            <a:endParaRPr lang="en-US" sz="1200" b="0" dirty="0">
              <a:solidFill>
                <a:schemeClr val="accent2"/>
              </a:solidFill>
              <a:latin typeface="Arial" pitchFamily="-112" charset="0"/>
            </a:endParaRPr>
          </a:p>
        </p:txBody>
      </p:sp>
      <p:grpSp>
        <p:nvGrpSpPr>
          <p:cNvPr id="2" name="Group 9"/>
          <p:cNvGrpSpPr>
            <a:grpSpLocks/>
          </p:cNvGrpSpPr>
          <p:nvPr/>
        </p:nvGrpSpPr>
        <p:grpSpPr bwMode="auto">
          <a:xfrm>
            <a:off x="1943100" y="3048000"/>
            <a:ext cx="1790700" cy="1200150"/>
            <a:chOff x="1224" y="2034"/>
            <a:chExt cx="1096" cy="671"/>
          </a:xfrm>
        </p:grpSpPr>
        <p:sp>
          <p:nvSpPr>
            <p:cNvPr id="52258" name="Text Box 10"/>
            <p:cNvSpPr txBox="1">
              <a:spLocks noChangeArrowheads="1"/>
            </p:cNvSpPr>
            <p:nvPr/>
          </p:nvSpPr>
          <p:spPr bwMode="auto">
            <a:xfrm>
              <a:off x="1360" y="2034"/>
              <a:ext cx="960" cy="671"/>
            </a:xfrm>
            <a:prstGeom prst="rect">
              <a:avLst/>
            </a:prstGeom>
            <a:solidFill>
              <a:srgbClr val="FFCC00"/>
            </a:solidFill>
            <a:ln w="9525">
              <a:solidFill>
                <a:schemeClr val="accent2"/>
              </a:solidFill>
              <a:miter lim="800000"/>
              <a:headEnd/>
              <a:tailEnd/>
            </a:ln>
          </p:spPr>
          <p:txBody>
            <a:bodyPr>
              <a:prstTxWarp prst="textNoShape">
                <a:avLst/>
              </a:prstTxWarp>
              <a:spAutoFit/>
            </a:bodyPr>
            <a:lstStyle/>
            <a:p>
              <a:pPr algn="ctr"/>
              <a:r>
                <a:rPr lang="en-US" sz="1200" b="0" dirty="0" smtClean="0">
                  <a:solidFill>
                    <a:schemeClr val="accent2"/>
                  </a:solidFill>
                  <a:latin typeface="Arial" pitchFamily="-112" charset="0"/>
                </a:rPr>
                <a:t>Bond Bank enabled </a:t>
              </a:r>
              <a:r>
                <a:rPr lang="en-US" sz="1200" b="0" dirty="0">
                  <a:solidFill>
                    <a:schemeClr val="accent2"/>
                  </a:solidFill>
                  <a:latin typeface="Arial" pitchFamily="-112" charset="0"/>
                </a:rPr>
                <a:t>to irrevocably receive revenue streams from</a:t>
              </a:r>
              <a:r>
                <a:rPr lang="en-US" sz="1200" b="0" dirty="0" smtClean="0">
                  <a:solidFill>
                    <a:schemeClr val="accent2"/>
                  </a:solidFill>
                  <a:latin typeface="Arial" pitchFamily="-112" charset="0"/>
                </a:rPr>
                <a:t> Entities </a:t>
              </a:r>
              <a:r>
                <a:rPr lang="en-US" sz="1200" b="0" dirty="0">
                  <a:solidFill>
                    <a:schemeClr val="accent2"/>
                  </a:solidFill>
                  <a:latin typeface="Arial" pitchFamily="-112" charset="0"/>
                </a:rPr>
                <a:t>to pay for</a:t>
              </a:r>
              <a:r>
                <a:rPr lang="en-US" sz="1200" b="0" dirty="0" smtClean="0">
                  <a:solidFill>
                    <a:schemeClr val="accent2"/>
                  </a:solidFill>
                  <a:latin typeface="Arial" pitchFamily="-112" charset="0"/>
                </a:rPr>
                <a:t> financing</a:t>
              </a:r>
              <a:endParaRPr lang="en-US" sz="1200" b="0" dirty="0">
                <a:solidFill>
                  <a:schemeClr val="accent2"/>
                </a:solidFill>
                <a:latin typeface="Arial" pitchFamily="-112" charset="0"/>
              </a:endParaRPr>
            </a:p>
          </p:txBody>
        </p:sp>
        <p:cxnSp>
          <p:nvCxnSpPr>
            <p:cNvPr id="52259" name="AutoShape 11"/>
            <p:cNvCxnSpPr>
              <a:cxnSpLocks noChangeShapeType="1"/>
              <a:stCxn id="52250" idx="3"/>
              <a:endCxn id="52258" idx="1"/>
            </p:cNvCxnSpPr>
            <p:nvPr/>
          </p:nvCxnSpPr>
          <p:spPr bwMode="auto">
            <a:xfrm flipV="1">
              <a:off x="1224" y="2370"/>
              <a:ext cx="136" cy="12"/>
            </a:xfrm>
            <a:prstGeom prst="bentConnector3">
              <a:avLst>
                <a:gd name="adj1" fmla="val 50000"/>
              </a:avLst>
            </a:prstGeom>
            <a:noFill/>
            <a:ln w="9525">
              <a:solidFill>
                <a:schemeClr val="tx1"/>
              </a:solidFill>
              <a:miter lim="800000"/>
              <a:headEnd/>
              <a:tailEnd type="triangle" w="med" len="med"/>
            </a:ln>
          </p:spPr>
        </p:cxnSp>
      </p:grpSp>
      <p:grpSp>
        <p:nvGrpSpPr>
          <p:cNvPr id="3" name="Group 12"/>
          <p:cNvGrpSpPr>
            <a:grpSpLocks/>
          </p:cNvGrpSpPr>
          <p:nvPr/>
        </p:nvGrpSpPr>
        <p:grpSpPr bwMode="auto">
          <a:xfrm>
            <a:off x="5562600" y="4173541"/>
            <a:ext cx="1447800" cy="1349376"/>
            <a:chOff x="3504" y="2405"/>
            <a:chExt cx="912" cy="850"/>
          </a:xfrm>
        </p:grpSpPr>
        <p:sp>
          <p:nvSpPr>
            <p:cNvPr id="52256" name="Text Box 13"/>
            <p:cNvSpPr txBox="1">
              <a:spLocks noChangeArrowheads="1"/>
            </p:cNvSpPr>
            <p:nvPr/>
          </p:nvSpPr>
          <p:spPr bwMode="auto">
            <a:xfrm>
              <a:off x="3504" y="2848"/>
              <a:ext cx="912" cy="407"/>
            </a:xfrm>
            <a:prstGeom prst="rect">
              <a:avLst/>
            </a:prstGeom>
            <a:solidFill>
              <a:srgbClr val="99FFCC"/>
            </a:solidFill>
            <a:ln w="9525">
              <a:solidFill>
                <a:schemeClr val="accent2"/>
              </a:solidFill>
              <a:miter lim="800000"/>
              <a:headEnd/>
              <a:tailEnd/>
            </a:ln>
          </p:spPr>
          <p:txBody>
            <a:bodyPr>
              <a:prstTxWarp prst="textNoShape">
                <a:avLst/>
              </a:prstTxWarp>
              <a:spAutoFit/>
            </a:bodyPr>
            <a:lstStyle/>
            <a:p>
              <a:pPr algn="ctr"/>
              <a:r>
                <a:rPr lang="en-US" sz="1200" b="0" dirty="0" smtClean="0">
                  <a:solidFill>
                    <a:srgbClr val="990000"/>
                  </a:solidFill>
                  <a:latin typeface="Arial" pitchFamily="-112" charset="0"/>
                </a:rPr>
                <a:t>FINANCING </a:t>
              </a:r>
              <a:r>
                <a:rPr lang="en-US" sz="1200" b="0" dirty="0">
                  <a:solidFill>
                    <a:srgbClr val="990000"/>
                  </a:solidFill>
                  <a:latin typeface="Arial" pitchFamily="-112" charset="0"/>
                </a:rPr>
                <a:t>BECOMES AVAILABLE</a:t>
              </a:r>
            </a:p>
          </p:txBody>
        </p:sp>
        <p:cxnSp>
          <p:nvCxnSpPr>
            <p:cNvPr id="52257" name="AutoShape 14"/>
            <p:cNvCxnSpPr>
              <a:cxnSpLocks noChangeShapeType="1"/>
              <a:stCxn id="52248" idx="2"/>
              <a:endCxn id="52256" idx="0"/>
            </p:cNvCxnSpPr>
            <p:nvPr/>
          </p:nvCxnSpPr>
          <p:spPr bwMode="auto">
            <a:xfrm rot="5400000">
              <a:off x="3738" y="2626"/>
              <a:ext cx="444" cy="1"/>
            </a:xfrm>
            <a:prstGeom prst="bentConnector3">
              <a:avLst>
                <a:gd name="adj1" fmla="val 50000"/>
              </a:avLst>
            </a:prstGeom>
            <a:noFill/>
            <a:ln w="9525">
              <a:solidFill>
                <a:schemeClr val="tx1"/>
              </a:solidFill>
              <a:miter lim="800000"/>
              <a:headEnd/>
              <a:tailEnd type="triangle" w="med" len="med"/>
            </a:ln>
          </p:spPr>
        </p:cxnSp>
      </p:grpSp>
      <p:grpSp>
        <p:nvGrpSpPr>
          <p:cNvPr id="4" name="Group 15"/>
          <p:cNvGrpSpPr>
            <a:grpSpLocks/>
          </p:cNvGrpSpPr>
          <p:nvPr/>
        </p:nvGrpSpPr>
        <p:grpSpPr bwMode="auto">
          <a:xfrm>
            <a:off x="2209800" y="4419600"/>
            <a:ext cx="3352800" cy="1295400"/>
            <a:chOff x="1392" y="2880"/>
            <a:chExt cx="2112" cy="816"/>
          </a:xfrm>
        </p:grpSpPr>
        <p:sp>
          <p:nvSpPr>
            <p:cNvPr id="52254" name="Rectangle 16"/>
            <p:cNvSpPr>
              <a:spLocks noChangeArrowheads="1"/>
            </p:cNvSpPr>
            <p:nvPr/>
          </p:nvSpPr>
          <p:spPr bwMode="auto">
            <a:xfrm>
              <a:off x="1392" y="2880"/>
              <a:ext cx="864" cy="816"/>
            </a:xfrm>
            <a:prstGeom prst="rect">
              <a:avLst/>
            </a:prstGeom>
            <a:solidFill>
              <a:srgbClr val="99FFCC"/>
            </a:solidFill>
            <a:ln w="9525">
              <a:solidFill>
                <a:schemeClr val="tx1"/>
              </a:solidFill>
              <a:miter lim="800000"/>
              <a:headEnd/>
              <a:tailEnd/>
            </a:ln>
          </p:spPr>
          <p:txBody>
            <a:bodyPr wrap="none" anchor="ctr">
              <a:prstTxWarp prst="textNoShape">
                <a:avLst/>
              </a:prstTxWarp>
            </a:bodyPr>
            <a:lstStyle/>
            <a:p>
              <a:pPr algn="ctr"/>
              <a:r>
                <a:rPr lang="en-US" sz="1200" b="0" dirty="0" smtClean="0">
                  <a:solidFill>
                    <a:srgbClr val="990000"/>
                  </a:solidFill>
                  <a:latin typeface="Arial" pitchFamily="-112" charset="0"/>
                </a:rPr>
                <a:t>Receives</a:t>
              </a:r>
            </a:p>
            <a:p>
              <a:pPr algn="ctr"/>
              <a:r>
                <a:rPr lang="en-US" sz="1200" b="0" dirty="0" smtClean="0">
                  <a:solidFill>
                    <a:srgbClr val="990000"/>
                  </a:solidFill>
                  <a:latin typeface="Arial" pitchFamily="-112" charset="0"/>
                </a:rPr>
                <a:t>Financing to</a:t>
              </a:r>
            </a:p>
            <a:p>
              <a:pPr algn="ctr"/>
              <a:r>
                <a:rPr lang="en-US" sz="1200" b="0" dirty="0" smtClean="0">
                  <a:solidFill>
                    <a:srgbClr val="990000"/>
                  </a:solidFill>
                  <a:latin typeface="Arial" pitchFamily="-112" charset="0"/>
                </a:rPr>
                <a:t>Develop </a:t>
              </a:r>
            </a:p>
            <a:p>
              <a:pPr algn="ctr"/>
              <a:r>
                <a:rPr lang="en-US" sz="1200" b="0" dirty="0" smtClean="0">
                  <a:solidFill>
                    <a:srgbClr val="990000"/>
                  </a:solidFill>
                  <a:latin typeface="Arial" pitchFamily="-112" charset="0"/>
                </a:rPr>
                <a:t>infrastructure</a:t>
              </a:r>
              <a:endParaRPr lang="en-US" sz="1200" b="0" dirty="0">
                <a:solidFill>
                  <a:srgbClr val="990000"/>
                </a:solidFill>
                <a:latin typeface="Arial" pitchFamily="-112" charset="0"/>
              </a:endParaRPr>
            </a:p>
          </p:txBody>
        </p:sp>
        <p:cxnSp>
          <p:nvCxnSpPr>
            <p:cNvPr id="52255" name="AutoShape 17"/>
            <p:cNvCxnSpPr>
              <a:cxnSpLocks noChangeShapeType="1"/>
            </p:cNvCxnSpPr>
            <p:nvPr/>
          </p:nvCxnSpPr>
          <p:spPr bwMode="auto">
            <a:xfrm rot="10800000">
              <a:off x="2160" y="3360"/>
              <a:ext cx="1344" cy="1"/>
            </a:xfrm>
            <a:prstGeom prst="bentConnector3">
              <a:avLst>
                <a:gd name="adj1" fmla="val 50000"/>
              </a:avLst>
            </a:prstGeom>
            <a:noFill/>
            <a:ln w="9525">
              <a:solidFill>
                <a:schemeClr val="tx1"/>
              </a:solidFill>
              <a:miter lim="800000"/>
              <a:headEnd/>
              <a:tailEnd type="triangle" w="med" len="med"/>
            </a:ln>
          </p:spPr>
        </p:cxnSp>
      </p:grpSp>
      <p:grpSp>
        <p:nvGrpSpPr>
          <p:cNvPr id="5" name="Group 21"/>
          <p:cNvGrpSpPr>
            <a:grpSpLocks/>
          </p:cNvGrpSpPr>
          <p:nvPr/>
        </p:nvGrpSpPr>
        <p:grpSpPr bwMode="auto">
          <a:xfrm>
            <a:off x="2895600" y="5446713"/>
            <a:ext cx="5753100" cy="649287"/>
            <a:chOff x="1824" y="3527"/>
            <a:chExt cx="3624" cy="409"/>
          </a:xfrm>
        </p:grpSpPr>
        <p:cxnSp>
          <p:nvCxnSpPr>
            <p:cNvPr id="52252" name="AutoShape 22"/>
            <p:cNvCxnSpPr>
              <a:cxnSpLocks noChangeShapeType="1"/>
              <a:stCxn id="52254" idx="2"/>
              <a:endCxn id="52253" idx="1"/>
            </p:cNvCxnSpPr>
            <p:nvPr/>
          </p:nvCxnSpPr>
          <p:spPr bwMode="auto">
            <a:xfrm rot="16200000" flipH="1">
              <a:off x="3138" y="2334"/>
              <a:ext cx="84" cy="2712"/>
            </a:xfrm>
            <a:prstGeom prst="bentConnector2">
              <a:avLst/>
            </a:prstGeom>
            <a:noFill/>
            <a:ln w="9525">
              <a:solidFill>
                <a:schemeClr val="tx1"/>
              </a:solidFill>
              <a:miter lim="800000"/>
              <a:headEnd/>
              <a:tailEnd type="triangle" w="med" len="med"/>
            </a:ln>
          </p:spPr>
        </p:cxnSp>
        <p:sp>
          <p:nvSpPr>
            <p:cNvPr id="52253" name="Text Box 23"/>
            <p:cNvSpPr txBox="1">
              <a:spLocks noChangeArrowheads="1"/>
            </p:cNvSpPr>
            <p:nvPr/>
          </p:nvSpPr>
          <p:spPr bwMode="auto">
            <a:xfrm>
              <a:off x="4536" y="3527"/>
              <a:ext cx="912" cy="409"/>
            </a:xfrm>
            <a:prstGeom prst="rect">
              <a:avLst/>
            </a:prstGeom>
            <a:solidFill>
              <a:srgbClr val="99FFCC"/>
            </a:solidFill>
            <a:ln w="9525">
              <a:solidFill>
                <a:schemeClr val="accent2"/>
              </a:solidFill>
              <a:miter lim="800000"/>
              <a:headEnd/>
              <a:tailEnd/>
            </a:ln>
          </p:spPr>
          <p:txBody>
            <a:bodyPr>
              <a:prstTxWarp prst="textNoShape">
                <a:avLst/>
              </a:prstTxWarp>
              <a:spAutoFit/>
            </a:bodyPr>
            <a:lstStyle/>
            <a:p>
              <a:pPr algn="ctr"/>
              <a:r>
                <a:rPr lang="en-US" sz="1200" b="0">
                  <a:solidFill>
                    <a:srgbClr val="990000"/>
                  </a:solidFill>
                  <a:latin typeface="Arial" pitchFamily="-112" charset="0"/>
                </a:rPr>
                <a:t>PAYS FEES TO SERVICE PROVIDERS</a:t>
              </a:r>
            </a:p>
          </p:txBody>
        </p:sp>
      </p:grpSp>
      <p:sp>
        <p:nvSpPr>
          <p:cNvPr id="390168" name="Rectangle 24"/>
          <p:cNvSpPr>
            <a:spLocks noChangeArrowheads="1"/>
          </p:cNvSpPr>
          <p:nvPr/>
        </p:nvSpPr>
        <p:spPr bwMode="auto">
          <a:xfrm>
            <a:off x="190500" y="304800"/>
            <a:ext cx="8763000" cy="520700"/>
          </a:xfrm>
          <a:prstGeom prst="rect">
            <a:avLst/>
          </a:prstGeom>
          <a:noFill/>
          <a:ln w="9525">
            <a:noFill/>
            <a:miter lim="800000"/>
            <a:headEnd/>
            <a:tailEnd/>
          </a:ln>
        </p:spPr>
        <p:txBody>
          <a:bodyPr wrap="none" anchor="ctr">
            <a:prstTxWarp prst="textNoShape">
              <a:avLst/>
            </a:prstTxWarp>
          </a:bodyPr>
          <a:lstStyle/>
          <a:p>
            <a:r>
              <a:rPr lang="en-US" sz="1600" dirty="0" smtClean="0">
                <a:solidFill>
                  <a:srgbClr val="000099"/>
                </a:solidFill>
                <a:latin typeface="Arial" pitchFamily="-112" charset="0"/>
              </a:rPr>
              <a:t>BOND BANK MODEL</a:t>
            </a:r>
          </a:p>
          <a:p>
            <a:r>
              <a:rPr lang="en-US" sz="1400" b="0" dirty="0">
                <a:solidFill>
                  <a:srgbClr val="009900"/>
                </a:solidFill>
                <a:latin typeface="Arial" pitchFamily="-112" charset="0"/>
              </a:rPr>
              <a:t>PROCEDURE </a:t>
            </a:r>
            <a:r>
              <a:rPr lang="en-US" sz="1400" b="0" dirty="0" smtClean="0">
                <a:solidFill>
                  <a:srgbClr val="009900"/>
                </a:solidFill>
                <a:latin typeface="Arial" pitchFamily="-112" charset="0"/>
              </a:rPr>
              <a:t>FOR OBTAINING FINANCING</a:t>
            </a:r>
            <a:endParaRPr lang="en-US" sz="1400" b="0" dirty="0">
              <a:solidFill>
                <a:srgbClr val="009900"/>
              </a:solidFill>
              <a:latin typeface="Arial" pitchFamily="-112" charset="0"/>
            </a:endParaRPr>
          </a:p>
        </p:txBody>
      </p:sp>
      <p:sp>
        <p:nvSpPr>
          <p:cNvPr id="52238" name="Text Box 25"/>
          <p:cNvSpPr txBox="1">
            <a:spLocks noChangeArrowheads="1"/>
          </p:cNvSpPr>
          <p:nvPr/>
        </p:nvSpPr>
        <p:spPr bwMode="auto">
          <a:xfrm>
            <a:off x="576263" y="1169988"/>
            <a:ext cx="1371600" cy="523220"/>
          </a:xfrm>
          <a:prstGeom prst="rect">
            <a:avLst/>
          </a:prstGeom>
          <a:solidFill>
            <a:srgbClr val="000099"/>
          </a:solidFill>
          <a:ln w="9525">
            <a:noFill/>
            <a:miter lim="800000"/>
            <a:headEnd/>
            <a:tailEnd/>
          </a:ln>
        </p:spPr>
        <p:txBody>
          <a:bodyPr>
            <a:prstTxWarp prst="textNoShape">
              <a:avLst/>
            </a:prstTxWarp>
            <a:spAutoFit/>
          </a:bodyPr>
          <a:lstStyle/>
          <a:p>
            <a:pPr algn="ctr"/>
            <a:r>
              <a:rPr lang="en-US" sz="1400" dirty="0" smtClean="0">
                <a:solidFill>
                  <a:schemeClr val="bg1"/>
                </a:solidFill>
                <a:latin typeface="Arial" pitchFamily="-112" charset="0"/>
              </a:rPr>
              <a:t>PUBLIC ENTITIY</a:t>
            </a:r>
            <a:endParaRPr lang="en-US" sz="1400" dirty="0">
              <a:solidFill>
                <a:schemeClr val="bg1"/>
              </a:solidFill>
              <a:latin typeface="Arial" pitchFamily="-112" charset="0"/>
            </a:endParaRPr>
          </a:p>
        </p:txBody>
      </p:sp>
      <p:sp>
        <p:nvSpPr>
          <p:cNvPr id="52239" name="Text Box 26"/>
          <p:cNvSpPr txBox="1">
            <a:spLocks noChangeArrowheads="1"/>
          </p:cNvSpPr>
          <p:nvPr/>
        </p:nvSpPr>
        <p:spPr bwMode="auto">
          <a:xfrm>
            <a:off x="5562600" y="1169988"/>
            <a:ext cx="1447800" cy="523875"/>
          </a:xfrm>
          <a:prstGeom prst="rect">
            <a:avLst/>
          </a:prstGeom>
          <a:solidFill>
            <a:srgbClr val="000099"/>
          </a:solidFill>
          <a:ln w="9525">
            <a:noFill/>
            <a:miter lim="800000"/>
            <a:headEnd/>
            <a:tailEnd/>
          </a:ln>
        </p:spPr>
        <p:txBody>
          <a:bodyPr>
            <a:prstTxWarp prst="textNoShape">
              <a:avLst/>
            </a:prstTxWarp>
            <a:spAutoFit/>
          </a:bodyPr>
          <a:lstStyle/>
          <a:p>
            <a:pPr algn="ctr"/>
            <a:r>
              <a:rPr lang="en-US" sz="1400">
                <a:solidFill>
                  <a:schemeClr val="bg1"/>
                </a:solidFill>
                <a:latin typeface="Arial" pitchFamily="-112" charset="0"/>
              </a:rPr>
              <a:t>Financial Markets</a:t>
            </a:r>
          </a:p>
        </p:txBody>
      </p:sp>
      <p:grpSp>
        <p:nvGrpSpPr>
          <p:cNvPr id="6" name="Group 27"/>
          <p:cNvGrpSpPr>
            <a:grpSpLocks/>
          </p:cNvGrpSpPr>
          <p:nvPr/>
        </p:nvGrpSpPr>
        <p:grpSpPr bwMode="auto">
          <a:xfrm>
            <a:off x="571500" y="2476502"/>
            <a:ext cx="1371600" cy="1701801"/>
            <a:chOff x="360" y="1632"/>
            <a:chExt cx="864" cy="1072"/>
          </a:xfrm>
        </p:grpSpPr>
        <p:sp>
          <p:nvSpPr>
            <p:cNvPr id="52250" name="Text Box 28"/>
            <p:cNvSpPr txBox="1">
              <a:spLocks noChangeArrowheads="1"/>
            </p:cNvSpPr>
            <p:nvPr/>
          </p:nvSpPr>
          <p:spPr bwMode="auto">
            <a:xfrm>
              <a:off x="360" y="2064"/>
              <a:ext cx="864" cy="640"/>
            </a:xfrm>
            <a:prstGeom prst="rect">
              <a:avLst/>
            </a:prstGeom>
            <a:solidFill>
              <a:srgbClr val="FFCC00"/>
            </a:solidFill>
            <a:ln w="9525">
              <a:solidFill>
                <a:schemeClr val="accent2"/>
              </a:solidFill>
              <a:miter lim="800000"/>
              <a:headEnd/>
              <a:tailEnd/>
            </a:ln>
          </p:spPr>
          <p:txBody>
            <a:bodyPr>
              <a:prstTxWarp prst="textNoShape">
                <a:avLst/>
              </a:prstTxWarp>
              <a:spAutoFit/>
            </a:bodyPr>
            <a:lstStyle/>
            <a:p>
              <a:pPr algn="ctr"/>
              <a:r>
                <a:rPr lang="en-US" sz="1200" b="0" dirty="0">
                  <a:solidFill>
                    <a:schemeClr val="accent2"/>
                  </a:solidFill>
                  <a:latin typeface="Arial" pitchFamily="-112" charset="0"/>
                </a:rPr>
                <a:t>Each</a:t>
              </a:r>
              <a:r>
                <a:rPr lang="en-US" sz="1200" b="0" dirty="0" smtClean="0">
                  <a:solidFill>
                    <a:schemeClr val="accent2"/>
                  </a:solidFill>
                  <a:latin typeface="Arial" pitchFamily="-112" charset="0"/>
                </a:rPr>
                <a:t> Entity establishes financing agreement </a:t>
              </a:r>
              <a:r>
                <a:rPr lang="en-US" sz="1200" b="0" dirty="0">
                  <a:solidFill>
                    <a:schemeClr val="accent2"/>
                  </a:solidFill>
                  <a:latin typeface="Arial" pitchFamily="-112" charset="0"/>
                </a:rPr>
                <a:t>with</a:t>
              </a:r>
              <a:r>
                <a:rPr lang="en-US" sz="1200" b="0" dirty="0" smtClean="0">
                  <a:solidFill>
                    <a:schemeClr val="accent2"/>
                  </a:solidFill>
                  <a:latin typeface="Arial" pitchFamily="-112" charset="0"/>
                </a:rPr>
                <a:t> Bond Bank</a:t>
              </a:r>
              <a:endParaRPr lang="en-US" sz="1200" b="0" dirty="0">
                <a:solidFill>
                  <a:schemeClr val="accent2"/>
                </a:solidFill>
                <a:latin typeface="Arial" pitchFamily="-112" charset="0"/>
              </a:endParaRPr>
            </a:p>
          </p:txBody>
        </p:sp>
        <p:cxnSp>
          <p:nvCxnSpPr>
            <p:cNvPr id="52251" name="AutoShape 29"/>
            <p:cNvCxnSpPr>
              <a:cxnSpLocks noChangeShapeType="1"/>
              <a:stCxn id="390152" idx="2"/>
              <a:endCxn id="52250" idx="0"/>
            </p:cNvCxnSpPr>
            <p:nvPr/>
          </p:nvCxnSpPr>
          <p:spPr bwMode="auto">
            <a:xfrm rot="5400000">
              <a:off x="576" y="1848"/>
              <a:ext cx="433" cy="1"/>
            </a:xfrm>
            <a:prstGeom prst="straightConnector1">
              <a:avLst/>
            </a:prstGeom>
            <a:noFill/>
            <a:ln w="9525">
              <a:solidFill>
                <a:schemeClr val="tx1"/>
              </a:solidFill>
              <a:round/>
              <a:headEnd/>
              <a:tailEnd type="triangle" w="med" len="med"/>
            </a:ln>
          </p:spPr>
        </p:cxnSp>
      </p:grpSp>
      <p:sp>
        <p:nvSpPr>
          <p:cNvPr id="52241" name="Text Box 30"/>
          <p:cNvSpPr txBox="1">
            <a:spLocks noChangeArrowheads="1"/>
          </p:cNvSpPr>
          <p:nvPr/>
        </p:nvSpPr>
        <p:spPr bwMode="auto">
          <a:xfrm>
            <a:off x="7162800" y="1143000"/>
            <a:ext cx="1447800" cy="523875"/>
          </a:xfrm>
          <a:prstGeom prst="rect">
            <a:avLst/>
          </a:prstGeom>
          <a:solidFill>
            <a:srgbClr val="000099"/>
          </a:solidFill>
          <a:ln w="9525">
            <a:noFill/>
            <a:miter lim="800000"/>
            <a:headEnd/>
            <a:tailEnd/>
          </a:ln>
        </p:spPr>
        <p:txBody>
          <a:bodyPr>
            <a:prstTxWarp prst="textNoShape">
              <a:avLst/>
            </a:prstTxWarp>
            <a:spAutoFit/>
          </a:bodyPr>
          <a:lstStyle/>
          <a:p>
            <a:pPr algn="ctr"/>
            <a:r>
              <a:rPr lang="en-US" sz="1400">
                <a:solidFill>
                  <a:schemeClr val="bg1"/>
                </a:solidFill>
                <a:latin typeface="Arial" pitchFamily="-112" charset="0"/>
              </a:rPr>
              <a:t>Service Providers</a:t>
            </a:r>
          </a:p>
        </p:txBody>
      </p:sp>
      <p:sp>
        <p:nvSpPr>
          <p:cNvPr id="52242" name="Text Box 31"/>
          <p:cNvSpPr txBox="1">
            <a:spLocks noChangeArrowheads="1"/>
          </p:cNvSpPr>
          <p:nvPr/>
        </p:nvSpPr>
        <p:spPr bwMode="auto">
          <a:xfrm>
            <a:off x="2184400" y="1181100"/>
            <a:ext cx="1481138" cy="523875"/>
          </a:xfrm>
          <a:prstGeom prst="rect">
            <a:avLst/>
          </a:prstGeom>
          <a:solidFill>
            <a:srgbClr val="000099"/>
          </a:solidFill>
          <a:ln w="9525">
            <a:noFill/>
            <a:miter lim="800000"/>
            <a:headEnd/>
            <a:tailEnd/>
          </a:ln>
        </p:spPr>
        <p:txBody>
          <a:bodyPr>
            <a:prstTxWarp prst="textNoShape">
              <a:avLst/>
            </a:prstTxWarp>
            <a:spAutoFit/>
          </a:bodyPr>
          <a:lstStyle/>
          <a:p>
            <a:pPr algn="ctr"/>
            <a:r>
              <a:rPr lang="en-US" sz="1400" dirty="0" smtClean="0">
                <a:solidFill>
                  <a:schemeClr val="bg1"/>
                </a:solidFill>
                <a:latin typeface="Arial" pitchFamily="-112" charset="0"/>
              </a:rPr>
              <a:t>BOND BANK</a:t>
            </a:r>
          </a:p>
          <a:p>
            <a:pPr algn="ctr"/>
            <a:endParaRPr lang="en-US" sz="1400" dirty="0">
              <a:solidFill>
                <a:schemeClr val="bg1"/>
              </a:solidFill>
              <a:latin typeface="Arial" pitchFamily="-112" charset="0"/>
            </a:endParaRPr>
          </a:p>
        </p:txBody>
      </p:sp>
      <p:sp>
        <p:nvSpPr>
          <p:cNvPr id="52243" name="Text Box 32"/>
          <p:cNvSpPr txBox="1">
            <a:spLocks noChangeArrowheads="1"/>
          </p:cNvSpPr>
          <p:nvPr/>
        </p:nvSpPr>
        <p:spPr bwMode="auto">
          <a:xfrm>
            <a:off x="3937000" y="1193800"/>
            <a:ext cx="1371600" cy="523875"/>
          </a:xfrm>
          <a:prstGeom prst="rect">
            <a:avLst/>
          </a:prstGeom>
          <a:solidFill>
            <a:srgbClr val="000099"/>
          </a:solidFill>
          <a:ln w="9525">
            <a:noFill/>
            <a:miter lim="800000"/>
            <a:headEnd/>
            <a:tailEnd/>
          </a:ln>
        </p:spPr>
        <p:txBody>
          <a:bodyPr>
            <a:prstTxWarp prst="textNoShape">
              <a:avLst/>
            </a:prstTxWarp>
            <a:spAutoFit/>
          </a:bodyPr>
          <a:lstStyle/>
          <a:p>
            <a:pPr algn="ctr"/>
            <a:endParaRPr lang="en-US" sz="1400" dirty="0" smtClean="0">
              <a:solidFill>
                <a:schemeClr val="bg1"/>
              </a:solidFill>
              <a:latin typeface="Arial" pitchFamily="-112" charset="0"/>
            </a:endParaRPr>
          </a:p>
          <a:p>
            <a:pPr algn="ctr"/>
            <a:endParaRPr lang="en-US" sz="1400" dirty="0">
              <a:solidFill>
                <a:schemeClr val="bg1"/>
              </a:solidFill>
              <a:latin typeface="Arial" pitchFamily="-112" charset="0"/>
            </a:endParaRPr>
          </a:p>
        </p:txBody>
      </p:sp>
      <p:grpSp>
        <p:nvGrpSpPr>
          <p:cNvPr id="7" name="Group 33"/>
          <p:cNvGrpSpPr>
            <a:grpSpLocks/>
          </p:cNvGrpSpPr>
          <p:nvPr/>
        </p:nvGrpSpPr>
        <p:grpSpPr bwMode="auto">
          <a:xfrm>
            <a:off x="3733800" y="2971800"/>
            <a:ext cx="3276600" cy="1200150"/>
            <a:chOff x="2352" y="1824"/>
            <a:chExt cx="2064" cy="756"/>
          </a:xfrm>
        </p:grpSpPr>
        <p:sp>
          <p:nvSpPr>
            <p:cNvPr id="52248" name="Text Box 34"/>
            <p:cNvSpPr txBox="1">
              <a:spLocks noChangeArrowheads="1"/>
            </p:cNvSpPr>
            <p:nvPr/>
          </p:nvSpPr>
          <p:spPr bwMode="auto">
            <a:xfrm>
              <a:off x="3504" y="1824"/>
              <a:ext cx="912" cy="756"/>
            </a:xfrm>
            <a:prstGeom prst="rect">
              <a:avLst/>
            </a:prstGeom>
            <a:solidFill>
              <a:srgbClr val="FFCC00"/>
            </a:solidFill>
            <a:ln w="9525">
              <a:solidFill>
                <a:schemeClr val="accent2"/>
              </a:solidFill>
              <a:miter lim="800000"/>
              <a:headEnd/>
              <a:tailEnd/>
            </a:ln>
          </p:spPr>
          <p:txBody>
            <a:bodyPr>
              <a:prstTxWarp prst="textNoShape">
                <a:avLst/>
              </a:prstTxWarp>
              <a:spAutoFit/>
            </a:bodyPr>
            <a:lstStyle/>
            <a:p>
              <a:pPr marL="112713" indent="-112713"/>
              <a:r>
                <a:rPr lang="en-US" sz="1200" b="0" dirty="0">
                  <a:solidFill>
                    <a:schemeClr val="accent2"/>
                  </a:solidFill>
                  <a:latin typeface="Arial" pitchFamily="-112" charset="0"/>
                </a:rPr>
                <a:t>  </a:t>
              </a:r>
              <a:r>
                <a:rPr lang="en-US" sz="1200" b="0" dirty="0" smtClean="0">
                  <a:solidFill>
                    <a:schemeClr val="accent2"/>
                  </a:solidFill>
                  <a:latin typeface="Arial" pitchFamily="-112" charset="0"/>
                </a:rPr>
                <a:t> Bond bank accesses financing </a:t>
              </a:r>
              <a:r>
                <a:rPr lang="en-US" sz="1200" b="0" dirty="0">
                  <a:solidFill>
                    <a:schemeClr val="accent2"/>
                  </a:solidFill>
                  <a:latin typeface="Arial" pitchFamily="-112" charset="0"/>
                </a:rPr>
                <a:t>from investors and financial institutions</a:t>
              </a:r>
            </a:p>
          </p:txBody>
        </p:sp>
        <p:cxnSp>
          <p:nvCxnSpPr>
            <p:cNvPr id="52249" name="AutoShape 35"/>
            <p:cNvCxnSpPr>
              <a:cxnSpLocks noChangeShapeType="1"/>
            </p:cNvCxnSpPr>
            <p:nvPr/>
          </p:nvCxnSpPr>
          <p:spPr bwMode="auto">
            <a:xfrm>
              <a:off x="2352" y="2208"/>
              <a:ext cx="1152" cy="1"/>
            </a:xfrm>
            <a:prstGeom prst="bentConnector3">
              <a:avLst>
                <a:gd name="adj1" fmla="val 50000"/>
              </a:avLst>
            </a:prstGeom>
            <a:noFill/>
            <a:ln w="9525">
              <a:solidFill>
                <a:schemeClr val="tx1"/>
              </a:solidFill>
              <a:miter lim="800000"/>
              <a:headEnd/>
              <a:tailEnd type="triangle" w="med" len="med"/>
            </a:ln>
          </p:spPr>
        </p:cxnSp>
      </p:grpSp>
      <p:grpSp>
        <p:nvGrpSpPr>
          <p:cNvPr id="8" name="Group 36"/>
          <p:cNvGrpSpPr>
            <a:grpSpLocks/>
          </p:cNvGrpSpPr>
          <p:nvPr/>
        </p:nvGrpSpPr>
        <p:grpSpPr bwMode="auto">
          <a:xfrm>
            <a:off x="2209800" y="1828800"/>
            <a:ext cx="4076699" cy="1143000"/>
            <a:chOff x="2471" y="1152"/>
            <a:chExt cx="2568" cy="720"/>
          </a:xfrm>
        </p:grpSpPr>
        <p:sp>
          <p:nvSpPr>
            <p:cNvPr id="52246" name="Text Box 37"/>
            <p:cNvSpPr txBox="1">
              <a:spLocks noChangeArrowheads="1"/>
            </p:cNvSpPr>
            <p:nvPr/>
          </p:nvSpPr>
          <p:spPr bwMode="auto">
            <a:xfrm>
              <a:off x="2471" y="1152"/>
              <a:ext cx="873" cy="523"/>
            </a:xfrm>
            <a:prstGeom prst="rect">
              <a:avLst/>
            </a:prstGeom>
            <a:solidFill>
              <a:srgbClr val="FFCC00"/>
            </a:solidFill>
            <a:ln w="9525">
              <a:solidFill>
                <a:schemeClr val="accent2"/>
              </a:solidFill>
              <a:miter lim="800000"/>
              <a:headEnd/>
              <a:tailEnd/>
            </a:ln>
          </p:spPr>
          <p:txBody>
            <a:bodyPr wrap="square">
              <a:prstTxWarp prst="textNoShape">
                <a:avLst/>
              </a:prstTxWarp>
              <a:spAutoFit/>
            </a:bodyPr>
            <a:lstStyle/>
            <a:p>
              <a:pPr algn="ctr"/>
              <a:r>
                <a:rPr lang="en-US" sz="1200" b="0" dirty="0" smtClean="0">
                  <a:solidFill>
                    <a:schemeClr val="accent2"/>
                  </a:solidFill>
                  <a:latin typeface="Arial" pitchFamily="-112" charset="0"/>
                </a:rPr>
                <a:t>Negotiates with service </a:t>
              </a:r>
              <a:r>
                <a:rPr lang="en-US" sz="1200" b="0" dirty="0">
                  <a:solidFill>
                    <a:schemeClr val="accent2"/>
                  </a:solidFill>
                  <a:latin typeface="Arial" pitchFamily="-112" charset="0"/>
                </a:rPr>
                <a:t>providers to reduce costs of </a:t>
              </a:r>
              <a:r>
                <a:rPr lang="en-US" sz="1200" b="0" dirty="0" smtClean="0">
                  <a:solidFill>
                    <a:schemeClr val="accent2"/>
                  </a:solidFill>
                  <a:latin typeface="Arial" pitchFamily="-112" charset="0"/>
                </a:rPr>
                <a:t>financing</a:t>
              </a:r>
              <a:endParaRPr lang="en-US" sz="1200" b="0" dirty="0">
                <a:solidFill>
                  <a:schemeClr val="accent2"/>
                </a:solidFill>
                <a:latin typeface="Arial" pitchFamily="-112" charset="0"/>
              </a:endParaRPr>
            </a:p>
          </p:txBody>
        </p:sp>
        <p:cxnSp>
          <p:nvCxnSpPr>
            <p:cNvPr id="52247" name="AutoShape 38"/>
            <p:cNvCxnSpPr>
              <a:cxnSpLocks noChangeShapeType="1"/>
              <a:stCxn id="52246" idx="3"/>
              <a:endCxn id="52248" idx="0"/>
            </p:cNvCxnSpPr>
            <p:nvPr/>
          </p:nvCxnSpPr>
          <p:spPr bwMode="auto">
            <a:xfrm>
              <a:off x="3344" y="1414"/>
              <a:ext cx="1695" cy="458"/>
            </a:xfrm>
            <a:prstGeom prst="bentConnector2">
              <a:avLst/>
            </a:prstGeom>
            <a:noFill/>
            <a:ln w="9525">
              <a:solidFill>
                <a:schemeClr val="tx1"/>
              </a:solidFill>
              <a:miter lim="800000"/>
              <a:headEnd/>
              <a:tailEnd type="triangle" w="med" len="med"/>
            </a:ln>
          </p:spPr>
        </p:cxnSp>
      </p:grpSp>
      <p:sp>
        <p:nvSpPr>
          <p:cNvPr id="36" name="Text Box 8"/>
          <p:cNvSpPr txBox="1">
            <a:spLocks noChangeArrowheads="1"/>
          </p:cNvSpPr>
          <p:nvPr/>
        </p:nvSpPr>
        <p:spPr bwMode="auto">
          <a:xfrm>
            <a:off x="495300" y="4651801"/>
            <a:ext cx="1447800" cy="830997"/>
          </a:xfrm>
          <a:prstGeom prst="rect">
            <a:avLst/>
          </a:prstGeom>
          <a:solidFill>
            <a:srgbClr val="FFCC00"/>
          </a:solidFill>
          <a:ln w="9525">
            <a:solidFill>
              <a:schemeClr val="accent2"/>
            </a:solidFill>
            <a:miter lim="800000"/>
            <a:headEnd/>
            <a:tailEnd/>
          </a:ln>
        </p:spPr>
        <p:txBody>
          <a:bodyPr>
            <a:prstTxWarp prst="textNoShape">
              <a:avLst/>
            </a:prstTxWarp>
            <a:spAutoFit/>
          </a:bodyPr>
          <a:lstStyle/>
          <a:p>
            <a:pPr algn="ctr"/>
            <a:r>
              <a:rPr lang="en-US" sz="1200" b="0" dirty="0" smtClean="0">
                <a:solidFill>
                  <a:schemeClr val="accent2"/>
                </a:solidFill>
                <a:latin typeface="Arial" pitchFamily="-112" charset="0"/>
              </a:rPr>
              <a:t>Each Entity receives financing from the Bond Bank </a:t>
            </a:r>
            <a:endParaRPr lang="en-US" sz="1200" b="0" dirty="0">
              <a:solidFill>
                <a:schemeClr val="accent2"/>
              </a:solidFill>
              <a:latin typeface="Arial" pitchFamily="-112" charset="0"/>
            </a:endParaRPr>
          </a:p>
        </p:txBody>
      </p:sp>
      <p:cxnSp>
        <p:nvCxnSpPr>
          <p:cNvPr id="10" name="Straight Arrow Connector 9"/>
          <p:cNvCxnSpPr>
            <a:stCxn id="36" idx="3"/>
            <a:endCxn id="52254" idx="1"/>
          </p:cNvCxnSpPr>
          <p:nvPr/>
        </p:nvCxnSpPr>
        <p:spPr bwMode="auto">
          <a:xfrm>
            <a:off x="1943100" y="5067300"/>
            <a:ext cx="266700"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0168"/>
                                        </p:tgtEl>
                                        <p:attrNameLst>
                                          <p:attrName>style.visibility</p:attrName>
                                        </p:attrNameLst>
                                      </p:cBhvr>
                                      <p:to>
                                        <p:strVal val="visible"/>
                                      </p:to>
                                    </p:set>
                                    <p:animEffect transition="in" filter="wipe(left)">
                                      <p:cBhvr>
                                        <p:cTn id="7" dur="500"/>
                                        <p:tgtEl>
                                          <p:spTgt spid="39016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90152"/>
                                        </p:tgtEl>
                                        <p:attrNameLst>
                                          <p:attrName>style.visibility</p:attrName>
                                        </p:attrNameLst>
                                      </p:cBhvr>
                                      <p:to>
                                        <p:strVal val="visible"/>
                                      </p:to>
                                    </p:set>
                                    <p:animEffect transition="in" filter="wipe(up)">
                                      <p:cBhvr>
                                        <p:cTn id="12" dur="500"/>
                                        <p:tgtEl>
                                          <p:spTgt spid="3901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up)">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right)">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left)">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wipe(up)">
                                      <p:cBhvr>
                                        <p:cTn id="5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52" grpId="0" animBg="1"/>
      <p:bldP spid="390168" grpId="0"/>
      <p:bldP spid="3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ChangeArrowheads="1"/>
          </p:cNvSpPr>
          <p:nvPr/>
        </p:nvSpPr>
        <p:spPr bwMode="auto">
          <a:xfrm>
            <a:off x="228600" y="3581400"/>
            <a:ext cx="6858000" cy="2590800"/>
          </a:xfrm>
          <a:prstGeom prst="rect">
            <a:avLst/>
          </a:prstGeom>
          <a:solidFill>
            <a:srgbClr val="FFCCFF"/>
          </a:solidFill>
          <a:ln w="28575">
            <a:solidFill>
              <a:srgbClr val="FF3300"/>
            </a:solidFill>
            <a:prstDash val="dash"/>
            <a:miter lim="800000"/>
            <a:headEnd/>
            <a:tailEnd/>
          </a:ln>
        </p:spPr>
        <p:txBody>
          <a:bodyPr wrap="none" anchor="ctr">
            <a:prstTxWarp prst="textNoShape">
              <a:avLst/>
            </a:prstTxWarp>
          </a:bodyPr>
          <a:lstStyle/>
          <a:p>
            <a:endParaRPr lang="en-US"/>
          </a:p>
        </p:txBody>
      </p:sp>
      <p:sp>
        <p:nvSpPr>
          <p:cNvPr id="54275" name="Text Box 3"/>
          <p:cNvSpPr txBox="1">
            <a:spLocks noChangeArrowheads="1"/>
          </p:cNvSpPr>
          <p:nvPr/>
        </p:nvSpPr>
        <p:spPr bwMode="auto">
          <a:xfrm>
            <a:off x="3886200" y="1219200"/>
            <a:ext cx="1371600" cy="523220"/>
          </a:xfrm>
          <a:prstGeom prst="rect">
            <a:avLst/>
          </a:prstGeom>
          <a:solidFill>
            <a:srgbClr val="000099"/>
          </a:solidFill>
          <a:ln w="9525">
            <a:noFill/>
            <a:miter lim="800000"/>
            <a:headEnd/>
            <a:tailEnd/>
          </a:ln>
        </p:spPr>
        <p:txBody>
          <a:bodyPr>
            <a:prstTxWarp prst="textNoShape">
              <a:avLst/>
            </a:prstTxWarp>
            <a:spAutoFit/>
          </a:bodyPr>
          <a:lstStyle/>
          <a:p>
            <a:pPr algn="ctr"/>
            <a:r>
              <a:rPr lang="en-US" sz="1400" dirty="0" smtClean="0">
                <a:solidFill>
                  <a:schemeClr val="bg1"/>
                </a:solidFill>
                <a:latin typeface="Arial" pitchFamily="-112" charset="0"/>
              </a:rPr>
              <a:t>BOND BANK</a:t>
            </a:r>
          </a:p>
          <a:p>
            <a:pPr algn="ctr"/>
            <a:endParaRPr lang="en-US" sz="1400" dirty="0">
              <a:solidFill>
                <a:schemeClr val="bg1"/>
              </a:solidFill>
              <a:latin typeface="Arial" pitchFamily="-112" charset="0"/>
            </a:endParaRPr>
          </a:p>
        </p:txBody>
      </p:sp>
      <p:sp>
        <p:nvSpPr>
          <p:cNvPr id="54276" name="Text Box 4"/>
          <p:cNvSpPr txBox="1">
            <a:spLocks noChangeArrowheads="1"/>
          </p:cNvSpPr>
          <p:nvPr/>
        </p:nvSpPr>
        <p:spPr bwMode="auto">
          <a:xfrm>
            <a:off x="5524500" y="1206500"/>
            <a:ext cx="1371600" cy="517525"/>
          </a:xfrm>
          <a:prstGeom prst="rect">
            <a:avLst/>
          </a:prstGeom>
          <a:solidFill>
            <a:srgbClr val="000099"/>
          </a:solidFill>
          <a:ln w="9525">
            <a:noFill/>
            <a:miter lim="800000"/>
            <a:headEnd/>
            <a:tailEnd/>
          </a:ln>
        </p:spPr>
        <p:txBody>
          <a:bodyPr>
            <a:prstTxWarp prst="textNoShape">
              <a:avLst/>
            </a:prstTxWarp>
            <a:spAutoFit/>
          </a:bodyPr>
          <a:lstStyle/>
          <a:p>
            <a:pPr algn="ctr"/>
            <a:r>
              <a:rPr lang="en-US" sz="1400">
                <a:solidFill>
                  <a:schemeClr val="bg1"/>
                </a:solidFill>
                <a:latin typeface="Arial" pitchFamily="-112" charset="0"/>
              </a:rPr>
              <a:t>FINANCIAL</a:t>
            </a:r>
          </a:p>
          <a:p>
            <a:pPr algn="ctr"/>
            <a:r>
              <a:rPr lang="en-US" sz="1400">
                <a:solidFill>
                  <a:schemeClr val="bg1"/>
                </a:solidFill>
                <a:latin typeface="Arial" pitchFamily="-112" charset="0"/>
              </a:rPr>
              <a:t>MARKETS</a:t>
            </a:r>
          </a:p>
        </p:txBody>
      </p:sp>
      <p:sp>
        <p:nvSpPr>
          <p:cNvPr id="54277" name="Line 5"/>
          <p:cNvSpPr>
            <a:spLocks noChangeShapeType="1"/>
          </p:cNvSpPr>
          <p:nvPr/>
        </p:nvSpPr>
        <p:spPr bwMode="auto">
          <a:xfrm>
            <a:off x="8775700" y="1181100"/>
            <a:ext cx="0" cy="4876800"/>
          </a:xfrm>
          <a:prstGeom prst="line">
            <a:avLst/>
          </a:prstGeom>
          <a:noFill/>
          <a:ln w="28575">
            <a:solidFill>
              <a:srgbClr val="33CC33"/>
            </a:solidFill>
            <a:round/>
            <a:headEnd/>
            <a:tailEnd/>
          </a:ln>
        </p:spPr>
        <p:txBody>
          <a:bodyPr>
            <a:prstTxWarp prst="textNoShape">
              <a:avLst/>
            </a:prstTxWarp>
          </a:bodyPr>
          <a:lstStyle/>
          <a:p>
            <a:endParaRPr lang="es-ES_tradnl"/>
          </a:p>
        </p:txBody>
      </p:sp>
      <p:sp>
        <p:nvSpPr>
          <p:cNvPr id="54278" name="Line 6"/>
          <p:cNvSpPr>
            <a:spLocks noChangeShapeType="1"/>
          </p:cNvSpPr>
          <p:nvPr/>
        </p:nvSpPr>
        <p:spPr bwMode="auto">
          <a:xfrm>
            <a:off x="5410200" y="1143000"/>
            <a:ext cx="0" cy="4876800"/>
          </a:xfrm>
          <a:prstGeom prst="line">
            <a:avLst/>
          </a:prstGeom>
          <a:noFill/>
          <a:ln w="38100">
            <a:solidFill>
              <a:srgbClr val="33CC33"/>
            </a:solidFill>
            <a:round/>
            <a:headEnd/>
            <a:tailEnd/>
          </a:ln>
        </p:spPr>
        <p:txBody>
          <a:bodyPr>
            <a:prstTxWarp prst="textNoShape">
              <a:avLst/>
            </a:prstTxWarp>
          </a:bodyPr>
          <a:lstStyle/>
          <a:p>
            <a:endParaRPr lang="es-ES_tradnl"/>
          </a:p>
        </p:txBody>
      </p:sp>
      <p:sp>
        <p:nvSpPr>
          <p:cNvPr id="54279" name="Line 7"/>
          <p:cNvSpPr>
            <a:spLocks noChangeShapeType="1"/>
          </p:cNvSpPr>
          <p:nvPr/>
        </p:nvSpPr>
        <p:spPr bwMode="auto">
          <a:xfrm>
            <a:off x="3721100" y="1193800"/>
            <a:ext cx="0" cy="4876800"/>
          </a:xfrm>
          <a:prstGeom prst="line">
            <a:avLst/>
          </a:prstGeom>
          <a:noFill/>
          <a:ln w="38100">
            <a:solidFill>
              <a:srgbClr val="33CC33"/>
            </a:solidFill>
            <a:round/>
            <a:headEnd/>
            <a:tailEnd/>
          </a:ln>
        </p:spPr>
        <p:txBody>
          <a:bodyPr>
            <a:prstTxWarp prst="textNoShape">
              <a:avLst/>
            </a:prstTxWarp>
          </a:bodyPr>
          <a:lstStyle/>
          <a:p>
            <a:endParaRPr lang="es-ES_tradnl"/>
          </a:p>
        </p:txBody>
      </p:sp>
      <p:sp>
        <p:nvSpPr>
          <p:cNvPr id="54280" name="Line 8"/>
          <p:cNvSpPr>
            <a:spLocks noChangeShapeType="1"/>
          </p:cNvSpPr>
          <p:nvPr/>
        </p:nvSpPr>
        <p:spPr bwMode="auto">
          <a:xfrm>
            <a:off x="7010400" y="1219200"/>
            <a:ext cx="0" cy="4876800"/>
          </a:xfrm>
          <a:prstGeom prst="line">
            <a:avLst/>
          </a:prstGeom>
          <a:noFill/>
          <a:ln w="38100">
            <a:solidFill>
              <a:srgbClr val="33CC33"/>
            </a:solidFill>
            <a:round/>
            <a:headEnd/>
            <a:tailEnd/>
          </a:ln>
        </p:spPr>
        <p:txBody>
          <a:bodyPr>
            <a:prstTxWarp prst="textNoShape">
              <a:avLst/>
            </a:prstTxWarp>
          </a:bodyPr>
          <a:lstStyle/>
          <a:p>
            <a:endParaRPr lang="es-ES_tradnl"/>
          </a:p>
        </p:txBody>
      </p:sp>
      <p:sp>
        <p:nvSpPr>
          <p:cNvPr id="54281" name="Line 9"/>
          <p:cNvSpPr>
            <a:spLocks noChangeShapeType="1"/>
          </p:cNvSpPr>
          <p:nvPr/>
        </p:nvSpPr>
        <p:spPr bwMode="auto">
          <a:xfrm>
            <a:off x="2070100" y="1168400"/>
            <a:ext cx="0" cy="4876800"/>
          </a:xfrm>
          <a:prstGeom prst="line">
            <a:avLst/>
          </a:prstGeom>
          <a:noFill/>
          <a:ln w="38100">
            <a:solidFill>
              <a:srgbClr val="33CC33"/>
            </a:solidFill>
            <a:round/>
            <a:headEnd/>
            <a:tailEnd/>
          </a:ln>
        </p:spPr>
        <p:txBody>
          <a:bodyPr>
            <a:prstTxWarp prst="textNoShape">
              <a:avLst/>
            </a:prstTxWarp>
          </a:bodyPr>
          <a:lstStyle/>
          <a:p>
            <a:endParaRPr lang="es-ES_tradnl"/>
          </a:p>
        </p:txBody>
      </p:sp>
      <p:sp>
        <p:nvSpPr>
          <p:cNvPr id="54282" name="Line 10"/>
          <p:cNvSpPr>
            <a:spLocks noChangeShapeType="1"/>
          </p:cNvSpPr>
          <p:nvPr/>
        </p:nvSpPr>
        <p:spPr bwMode="auto">
          <a:xfrm>
            <a:off x="419100" y="1155700"/>
            <a:ext cx="0" cy="4876800"/>
          </a:xfrm>
          <a:prstGeom prst="line">
            <a:avLst/>
          </a:prstGeom>
          <a:noFill/>
          <a:ln w="38100">
            <a:solidFill>
              <a:srgbClr val="33CC33"/>
            </a:solidFill>
            <a:round/>
            <a:headEnd/>
            <a:tailEnd/>
          </a:ln>
        </p:spPr>
        <p:txBody>
          <a:bodyPr>
            <a:prstTxWarp prst="textNoShape">
              <a:avLst/>
            </a:prstTxWarp>
          </a:bodyPr>
          <a:lstStyle/>
          <a:p>
            <a:endParaRPr lang="es-ES_tradnl"/>
          </a:p>
        </p:txBody>
      </p:sp>
      <p:sp>
        <p:nvSpPr>
          <p:cNvPr id="392203" name="AutoShape 11"/>
          <p:cNvSpPr>
            <a:spLocks noChangeArrowheads="1"/>
          </p:cNvSpPr>
          <p:nvPr/>
        </p:nvSpPr>
        <p:spPr bwMode="auto">
          <a:xfrm>
            <a:off x="533400" y="1905000"/>
            <a:ext cx="1371600" cy="1752600"/>
          </a:xfrm>
          <a:prstGeom prst="flowChartMerge">
            <a:avLst/>
          </a:prstGeom>
          <a:solidFill>
            <a:srgbClr val="99FFCC"/>
          </a:solidFill>
          <a:ln w="9525">
            <a:solidFill>
              <a:schemeClr val="tx1"/>
            </a:solidFill>
            <a:miter lim="800000"/>
            <a:headEnd/>
            <a:tailEnd/>
          </a:ln>
        </p:spPr>
        <p:txBody>
          <a:bodyPr wrap="none" anchor="ctr">
            <a:prstTxWarp prst="textNoShape">
              <a:avLst/>
            </a:prstTxWarp>
          </a:bodyPr>
          <a:lstStyle/>
          <a:p>
            <a:pPr algn="ctr"/>
            <a:endParaRPr lang="en-US" sz="1200" b="0">
              <a:latin typeface="Arial" pitchFamily="-112" charset="0"/>
            </a:endParaRPr>
          </a:p>
          <a:p>
            <a:pPr algn="ctr"/>
            <a:endParaRPr lang="en-US" sz="1200" b="0">
              <a:latin typeface="Arial" pitchFamily="-112" charset="0"/>
            </a:endParaRPr>
          </a:p>
          <a:p>
            <a:pPr algn="ctr"/>
            <a:endParaRPr lang="en-US" sz="1200" b="0">
              <a:latin typeface="Arial" pitchFamily="-112" charset="0"/>
            </a:endParaRPr>
          </a:p>
          <a:p>
            <a:pPr algn="ctr"/>
            <a:r>
              <a:rPr lang="en-US" sz="1200" b="0">
                <a:latin typeface="Arial" pitchFamily="-112" charset="0"/>
              </a:rPr>
              <a:t>Percentage of</a:t>
            </a:r>
          </a:p>
          <a:p>
            <a:pPr algn="ctr"/>
            <a:r>
              <a:rPr lang="en-US" sz="1200" b="0">
                <a:latin typeface="Arial" pitchFamily="-112" charset="0"/>
              </a:rPr>
              <a:t>National tax </a:t>
            </a:r>
          </a:p>
          <a:p>
            <a:pPr algn="ctr"/>
            <a:r>
              <a:rPr lang="en-US" sz="1200" b="0">
                <a:latin typeface="Arial" pitchFamily="-112" charset="0"/>
              </a:rPr>
              <a:t>Transfers,</a:t>
            </a:r>
          </a:p>
          <a:p>
            <a:pPr algn="ctr"/>
            <a:r>
              <a:rPr lang="en-US" sz="1200" b="0">
                <a:latin typeface="Arial" pitchFamily="-112" charset="0"/>
              </a:rPr>
              <a:t>Local </a:t>
            </a:r>
          </a:p>
          <a:p>
            <a:pPr algn="ctr"/>
            <a:r>
              <a:rPr lang="en-US" sz="1200" b="0">
                <a:latin typeface="Arial" pitchFamily="-112" charset="0"/>
              </a:rPr>
              <a:t>Taxes </a:t>
            </a:r>
          </a:p>
          <a:p>
            <a:pPr algn="ctr"/>
            <a:r>
              <a:rPr lang="en-US" sz="1200" b="0">
                <a:latin typeface="Arial" pitchFamily="-112" charset="0"/>
              </a:rPr>
              <a:t>Or</a:t>
            </a:r>
          </a:p>
          <a:p>
            <a:pPr algn="ctr"/>
            <a:r>
              <a:rPr lang="en-US" sz="1200" b="0">
                <a:latin typeface="Arial" pitchFamily="-112" charset="0"/>
              </a:rPr>
              <a:t>Fees</a:t>
            </a:r>
          </a:p>
          <a:p>
            <a:pPr algn="ctr"/>
            <a:r>
              <a:rPr lang="en-US" sz="1200" b="0">
                <a:latin typeface="Arial" pitchFamily="-112" charset="0"/>
              </a:rPr>
              <a:t>$</a:t>
            </a:r>
          </a:p>
        </p:txBody>
      </p:sp>
      <p:sp>
        <p:nvSpPr>
          <p:cNvPr id="392204" name="Text Box 12"/>
          <p:cNvSpPr txBox="1">
            <a:spLocks noChangeArrowheads="1"/>
          </p:cNvSpPr>
          <p:nvPr/>
        </p:nvSpPr>
        <p:spPr bwMode="auto">
          <a:xfrm>
            <a:off x="1295400" y="3886200"/>
            <a:ext cx="304800" cy="274638"/>
          </a:xfrm>
          <a:prstGeom prst="rect">
            <a:avLst/>
          </a:prstGeom>
          <a:solidFill>
            <a:srgbClr val="FFCC00"/>
          </a:solidFill>
          <a:ln w="9525">
            <a:noFill/>
            <a:miter lim="800000"/>
            <a:headEnd/>
            <a:tailEnd/>
          </a:ln>
        </p:spPr>
        <p:txBody>
          <a:bodyPr>
            <a:prstTxWarp prst="textNoShape">
              <a:avLst/>
            </a:prstTxWarp>
            <a:spAutoFit/>
          </a:bodyPr>
          <a:lstStyle/>
          <a:p>
            <a:r>
              <a:rPr lang="en-US" sz="1200" b="0">
                <a:latin typeface="Arial" pitchFamily="-112" charset="0"/>
              </a:rPr>
              <a:t>%</a:t>
            </a:r>
          </a:p>
        </p:txBody>
      </p:sp>
      <p:sp>
        <p:nvSpPr>
          <p:cNvPr id="392205" name="Text Box 13"/>
          <p:cNvSpPr txBox="1">
            <a:spLocks noChangeArrowheads="1"/>
          </p:cNvSpPr>
          <p:nvPr/>
        </p:nvSpPr>
        <p:spPr bwMode="auto">
          <a:xfrm>
            <a:off x="3797300" y="1917700"/>
            <a:ext cx="1524000" cy="830997"/>
          </a:xfrm>
          <a:prstGeom prst="rect">
            <a:avLst/>
          </a:prstGeom>
          <a:solidFill>
            <a:srgbClr val="99FFCC"/>
          </a:solidFill>
          <a:ln w="9525">
            <a:solidFill>
              <a:schemeClr val="accent2"/>
            </a:solidFill>
            <a:miter lim="800000"/>
            <a:headEnd/>
            <a:tailEnd/>
          </a:ln>
        </p:spPr>
        <p:txBody>
          <a:bodyPr>
            <a:prstTxWarp prst="textNoShape">
              <a:avLst/>
            </a:prstTxWarp>
            <a:spAutoFit/>
          </a:bodyPr>
          <a:lstStyle/>
          <a:p>
            <a:pPr marL="174625" indent="-174625">
              <a:buFontTx/>
              <a:buChar char="•"/>
            </a:pPr>
            <a:r>
              <a:rPr lang="en-US" sz="1200" b="0" dirty="0" smtClean="0">
                <a:latin typeface="Arial" pitchFamily="-112" charset="0"/>
              </a:rPr>
              <a:t>Bookkeeping</a:t>
            </a:r>
          </a:p>
          <a:p>
            <a:pPr marL="174625" indent="-174625">
              <a:buFontTx/>
              <a:buChar char="•"/>
            </a:pPr>
            <a:endParaRPr lang="en-US" sz="1200" b="0" dirty="0">
              <a:latin typeface="Arial" pitchFamily="-112" charset="0"/>
            </a:endParaRPr>
          </a:p>
          <a:p>
            <a:pPr marL="174625" indent="-174625">
              <a:buFontTx/>
              <a:buChar char="•"/>
            </a:pPr>
            <a:r>
              <a:rPr lang="en-US" sz="1200" b="0" dirty="0">
                <a:latin typeface="Arial" pitchFamily="-112" charset="0"/>
              </a:rPr>
              <a:t>Supervision &amp;</a:t>
            </a:r>
            <a:r>
              <a:rPr lang="en-US" sz="1200" b="0" dirty="0" smtClean="0">
                <a:latin typeface="Arial" pitchFamily="-112" charset="0"/>
              </a:rPr>
              <a:t> Assessment</a:t>
            </a:r>
            <a:endParaRPr lang="en-US" sz="1200" b="0" dirty="0">
              <a:latin typeface="Arial" pitchFamily="-112" charset="0"/>
            </a:endParaRPr>
          </a:p>
        </p:txBody>
      </p:sp>
      <p:sp>
        <p:nvSpPr>
          <p:cNvPr id="392206" name="Text Box 14"/>
          <p:cNvSpPr txBox="1">
            <a:spLocks noChangeArrowheads="1"/>
          </p:cNvSpPr>
          <p:nvPr/>
        </p:nvSpPr>
        <p:spPr bwMode="auto">
          <a:xfrm>
            <a:off x="2197100" y="3733800"/>
            <a:ext cx="1447800" cy="831850"/>
          </a:xfrm>
          <a:prstGeom prst="rect">
            <a:avLst/>
          </a:prstGeom>
          <a:solidFill>
            <a:srgbClr val="000099"/>
          </a:solidFill>
          <a:ln w="9525">
            <a:solidFill>
              <a:schemeClr val="accent2"/>
            </a:solidFill>
            <a:miter lim="800000"/>
            <a:headEnd/>
            <a:tailEnd/>
          </a:ln>
        </p:spPr>
        <p:txBody>
          <a:bodyPr>
            <a:prstTxWarp prst="textNoShape">
              <a:avLst/>
            </a:prstTxWarp>
            <a:spAutoFit/>
          </a:bodyPr>
          <a:lstStyle/>
          <a:p>
            <a:pPr algn="ctr"/>
            <a:r>
              <a:rPr lang="en-US" sz="1200">
                <a:solidFill>
                  <a:schemeClr val="bg1"/>
                </a:solidFill>
                <a:latin typeface="Arial" pitchFamily="-112" charset="0"/>
              </a:rPr>
              <a:t>IRREVOCABLE TRUST</a:t>
            </a:r>
            <a:r>
              <a:rPr lang="en-US" sz="1200" b="0">
                <a:solidFill>
                  <a:schemeClr val="bg1"/>
                </a:solidFill>
                <a:latin typeface="Arial" pitchFamily="-112" charset="0"/>
              </a:rPr>
              <a:t> </a:t>
            </a:r>
          </a:p>
          <a:p>
            <a:pPr algn="ctr"/>
            <a:r>
              <a:rPr lang="en-US" sz="1200" b="0">
                <a:solidFill>
                  <a:schemeClr val="bg1"/>
                </a:solidFill>
                <a:latin typeface="Arial" pitchFamily="-112" charset="0"/>
              </a:rPr>
              <a:t>Intercepts revenue streams</a:t>
            </a:r>
          </a:p>
        </p:txBody>
      </p:sp>
      <p:cxnSp>
        <p:nvCxnSpPr>
          <p:cNvPr id="392207" name="AutoShape 15"/>
          <p:cNvCxnSpPr>
            <a:cxnSpLocks noChangeShapeType="1"/>
            <a:stCxn id="392203" idx="2"/>
            <a:endCxn id="392206" idx="1"/>
          </p:cNvCxnSpPr>
          <p:nvPr/>
        </p:nvCxnSpPr>
        <p:spPr bwMode="auto">
          <a:xfrm rot="16200000" flipH="1">
            <a:off x="1462087" y="3414713"/>
            <a:ext cx="492125" cy="977900"/>
          </a:xfrm>
          <a:prstGeom prst="bentConnector2">
            <a:avLst/>
          </a:prstGeom>
          <a:noFill/>
          <a:ln w="9525">
            <a:solidFill>
              <a:schemeClr val="tx1"/>
            </a:solidFill>
            <a:miter lim="800000"/>
            <a:headEnd/>
            <a:tailEnd type="triangle" w="med" len="med"/>
          </a:ln>
        </p:spPr>
      </p:cxnSp>
      <p:sp>
        <p:nvSpPr>
          <p:cNvPr id="392208" name="Text Box 16"/>
          <p:cNvSpPr txBox="1">
            <a:spLocks noChangeArrowheads="1"/>
          </p:cNvSpPr>
          <p:nvPr/>
        </p:nvSpPr>
        <p:spPr bwMode="auto">
          <a:xfrm>
            <a:off x="2197100" y="4673600"/>
            <a:ext cx="1447800" cy="831850"/>
          </a:xfrm>
          <a:prstGeom prst="rect">
            <a:avLst/>
          </a:prstGeom>
          <a:solidFill>
            <a:srgbClr val="99FFCC"/>
          </a:solidFill>
          <a:ln w="9525">
            <a:solidFill>
              <a:schemeClr val="accent2"/>
            </a:solidFill>
            <a:miter lim="800000"/>
            <a:headEnd/>
            <a:tailEnd/>
          </a:ln>
        </p:spPr>
        <p:txBody>
          <a:bodyPr>
            <a:prstTxWarp prst="textNoShape">
              <a:avLst/>
            </a:prstTxWarp>
            <a:spAutoFit/>
          </a:bodyPr>
          <a:lstStyle/>
          <a:p>
            <a:pPr algn="ctr"/>
            <a:r>
              <a:rPr lang="en-US" sz="1200" b="0">
                <a:latin typeface="Arial" pitchFamily="-112" charset="0"/>
              </a:rPr>
              <a:t>Creates Reserve Accounts and pays for SPV operation</a:t>
            </a:r>
          </a:p>
        </p:txBody>
      </p:sp>
      <p:cxnSp>
        <p:nvCxnSpPr>
          <p:cNvPr id="392209" name="AutoShape 17"/>
          <p:cNvCxnSpPr>
            <a:cxnSpLocks noChangeShapeType="1"/>
            <a:stCxn id="392206" idx="2"/>
            <a:endCxn id="392208" idx="0"/>
          </p:cNvCxnSpPr>
          <p:nvPr/>
        </p:nvCxnSpPr>
        <p:spPr bwMode="auto">
          <a:xfrm rot="5400000">
            <a:off x="2867025" y="4619625"/>
            <a:ext cx="107950" cy="0"/>
          </a:xfrm>
          <a:prstGeom prst="straightConnector1">
            <a:avLst/>
          </a:prstGeom>
          <a:noFill/>
          <a:ln w="9525">
            <a:solidFill>
              <a:schemeClr val="tx1"/>
            </a:solidFill>
            <a:round/>
            <a:headEnd/>
            <a:tailEnd type="triangle" w="med" len="med"/>
          </a:ln>
        </p:spPr>
      </p:cxnSp>
      <p:grpSp>
        <p:nvGrpSpPr>
          <p:cNvPr id="2" name="Group 18"/>
          <p:cNvGrpSpPr>
            <a:grpSpLocks/>
          </p:cNvGrpSpPr>
          <p:nvPr/>
        </p:nvGrpSpPr>
        <p:grpSpPr bwMode="auto">
          <a:xfrm>
            <a:off x="2184400" y="5448300"/>
            <a:ext cx="1447800" cy="622300"/>
            <a:chOff x="3504" y="3014"/>
            <a:chExt cx="912" cy="392"/>
          </a:xfrm>
        </p:grpSpPr>
        <p:sp>
          <p:nvSpPr>
            <p:cNvPr id="54305" name="Text Box 19"/>
            <p:cNvSpPr txBox="1">
              <a:spLocks noChangeArrowheads="1"/>
            </p:cNvSpPr>
            <p:nvPr/>
          </p:nvSpPr>
          <p:spPr bwMode="auto">
            <a:xfrm>
              <a:off x="3504" y="3112"/>
              <a:ext cx="912" cy="294"/>
            </a:xfrm>
            <a:prstGeom prst="rect">
              <a:avLst/>
            </a:prstGeom>
            <a:solidFill>
              <a:srgbClr val="99FFCC"/>
            </a:solidFill>
            <a:ln w="9525">
              <a:solidFill>
                <a:schemeClr val="accent2"/>
              </a:solidFill>
              <a:miter lim="800000"/>
              <a:headEnd/>
              <a:tailEnd/>
            </a:ln>
          </p:spPr>
          <p:txBody>
            <a:bodyPr>
              <a:prstTxWarp prst="textNoShape">
                <a:avLst/>
              </a:prstTxWarp>
              <a:spAutoFit/>
            </a:bodyPr>
            <a:lstStyle/>
            <a:p>
              <a:pPr algn="ctr"/>
              <a:r>
                <a:rPr lang="en-US" sz="1200" b="0">
                  <a:latin typeface="Arial" pitchFamily="-112" charset="0"/>
                </a:rPr>
                <a:t>Pays for debt obligations</a:t>
              </a:r>
            </a:p>
          </p:txBody>
        </p:sp>
        <p:cxnSp>
          <p:nvCxnSpPr>
            <p:cNvPr id="54306" name="AutoShape 20"/>
            <p:cNvCxnSpPr>
              <a:cxnSpLocks noChangeShapeType="1"/>
              <a:stCxn id="392208" idx="2"/>
              <a:endCxn id="54305" idx="0"/>
            </p:cNvCxnSpPr>
            <p:nvPr/>
          </p:nvCxnSpPr>
          <p:spPr bwMode="auto">
            <a:xfrm rot="5400000">
              <a:off x="3911" y="3063"/>
              <a:ext cx="98" cy="0"/>
            </a:xfrm>
            <a:prstGeom prst="straightConnector1">
              <a:avLst/>
            </a:prstGeom>
            <a:noFill/>
            <a:ln w="9525">
              <a:solidFill>
                <a:schemeClr val="tx1"/>
              </a:solidFill>
              <a:round/>
              <a:headEnd/>
              <a:tailEnd type="triangle" w="med" len="med"/>
            </a:ln>
          </p:spPr>
        </p:cxnSp>
      </p:grpSp>
      <p:sp>
        <p:nvSpPr>
          <p:cNvPr id="392213" name="Text Box 21"/>
          <p:cNvSpPr txBox="1">
            <a:spLocks noChangeArrowheads="1"/>
          </p:cNvSpPr>
          <p:nvPr/>
        </p:nvSpPr>
        <p:spPr bwMode="auto">
          <a:xfrm>
            <a:off x="5486400" y="5613400"/>
            <a:ext cx="1447800" cy="466725"/>
          </a:xfrm>
          <a:prstGeom prst="rect">
            <a:avLst/>
          </a:prstGeom>
          <a:solidFill>
            <a:srgbClr val="99FFCC"/>
          </a:solidFill>
          <a:ln w="9525">
            <a:solidFill>
              <a:schemeClr val="accent2"/>
            </a:solidFill>
            <a:miter lim="800000"/>
            <a:headEnd/>
            <a:tailEnd/>
          </a:ln>
        </p:spPr>
        <p:txBody>
          <a:bodyPr>
            <a:prstTxWarp prst="textNoShape">
              <a:avLst/>
            </a:prstTxWarp>
            <a:spAutoFit/>
          </a:bodyPr>
          <a:lstStyle/>
          <a:p>
            <a:pPr algn="ctr"/>
            <a:r>
              <a:rPr lang="en-US" sz="1200" b="0">
                <a:latin typeface="Arial" pitchFamily="-112" charset="0"/>
              </a:rPr>
              <a:t>Investors get their money promptly</a:t>
            </a:r>
          </a:p>
        </p:txBody>
      </p:sp>
      <p:cxnSp>
        <p:nvCxnSpPr>
          <p:cNvPr id="392214" name="AutoShape 22"/>
          <p:cNvCxnSpPr>
            <a:cxnSpLocks noChangeShapeType="1"/>
            <a:stCxn id="54305" idx="3"/>
            <a:endCxn id="392213" idx="1"/>
          </p:cNvCxnSpPr>
          <p:nvPr/>
        </p:nvCxnSpPr>
        <p:spPr bwMode="auto">
          <a:xfrm>
            <a:off x="3632200" y="5837238"/>
            <a:ext cx="1854200" cy="9525"/>
          </a:xfrm>
          <a:prstGeom prst="bentConnector3">
            <a:avLst>
              <a:gd name="adj1" fmla="val 50000"/>
            </a:avLst>
          </a:prstGeom>
          <a:noFill/>
          <a:ln w="9525">
            <a:solidFill>
              <a:schemeClr val="tx1"/>
            </a:solidFill>
            <a:miter lim="800000"/>
            <a:headEnd/>
            <a:tailEnd type="triangle" w="med" len="med"/>
          </a:ln>
        </p:spPr>
      </p:cxnSp>
      <p:sp>
        <p:nvSpPr>
          <p:cNvPr id="392215" name="Rectangle 23"/>
          <p:cNvSpPr>
            <a:spLocks noChangeArrowheads="1"/>
          </p:cNvSpPr>
          <p:nvPr/>
        </p:nvSpPr>
        <p:spPr bwMode="auto">
          <a:xfrm>
            <a:off x="215900" y="5575300"/>
            <a:ext cx="1917700" cy="622300"/>
          </a:xfrm>
          <a:prstGeom prst="rect">
            <a:avLst/>
          </a:prstGeom>
          <a:solidFill>
            <a:srgbClr val="FF3300"/>
          </a:solidFill>
          <a:ln w="9525">
            <a:noFill/>
            <a:miter lim="800000"/>
            <a:headEnd/>
            <a:tailEnd/>
          </a:ln>
        </p:spPr>
        <p:txBody>
          <a:bodyPr wrap="none" anchor="ctr">
            <a:prstTxWarp prst="textNoShape">
              <a:avLst/>
            </a:prstTxWarp>
          </a:bodyPr>
          <a:lstStyle/>
          <a:p>
            <a:pPr algn="ctr"/>
            <a:r>
              <a:rPr lang="en-US" sz="1200">
                <a:latin typeface="Arial" pitchFamily="-112" charset="0"/>
              </a:rPr>
              <a:t>IRREVOCABLE</a:t>
            </a:r>
          </a:p>
          <a:p>
            <a:pPr algn="ctr"/>
            <a:r>
              <a:rPr lang="en-US" sz="1200">
                <a:latin typeface="Arial" pitchFamily="-112" charset="0"/>
              </a:rPr>
              <a:t>PAYING </a:t>
            </a:r>
          </a:p>
          <a:p>
            <a:pPr algn="ctr"/>
            <a:r>
              <a:rPr lang="en-US" sz="1200">
                <a:latin typeface="Arial" pitchFamily="-112" charset="0"/>
              </a:rPr>
              <a:t>MECHANISM</a:t>
            </a:r>
          </a:p>
        </p:txBody>
      </p:sp>
      <p:sp>
        <p:nvSpPr>
          <p:cNvPr id="392216" name="Rectangle 24"/>
          <p:cNvSpPr>
            <a:spLocks noChangeArrowheads="1"/>
          </p:cNvSpPr>
          <p:nvPr/>
        </p:nvSpPr>
        <p:spPr bwMode="auto">
          <a:xfrm>
            <a:off x="190500" y="152400"/>
            <a:ext cx="8763000" cy="673100"/>
          </a:xfrm>
          <a:prstGeom prst="rect">
            <a:avLst/>
          </a:prstGeom>
          <a:noFill/>
          <a:ln w="9525">
            <a:noFill/>
            <a:miter lim="800000"/>
            <a:headEnd/>
            <a:tailEnd/>
          </a:ln>
        </p:spPr>
        <p:txBody>
          <a:bodyPr wrap="none" anchor="ctr">
            <a:prstTxWarp prst="textNoShape">
              <a:avLst/>
            </a:prstTxWarp>
          </a:bodyPr>
          <a:lstStyle/>
          <a:p>
            <a:r>
              <a:rPr lang="en-US" sz="1600" dirty="0" smtClean="0">
                <a:solidFill>
                  <a:srgbClr val="000099"/>
                </a:solidFill>
                <a:latin typeface="Arial" pitchFamily="-112" charset="0"/>
              </a:rPr>
              <a:t>BOND BANK MODEL</a:t>
            </a:r>
          </a:p>
          <a:p>
            <a:r>
              <a:rPr lang="en-US" sz="1400" b="0" dirty="0">
                <a:solidFill>
                  <a:srgbClr val="0000FF"/>
                </a:solidFill>
                <a:latin typeface="Arial" pitchFamily="-112" charset="0"/>
              </a:rPr>
              <a:t>PROCEDURE </a:t>
            </a:r>
            <a:r>
              <a:rPr lang="en-US" sz="1400" b="0" dirty="0" smtClean="0">
                <a:solidFill>
                  <a:srgbClr val="0000FF"/>
                </a:solidFill>
                <a:latin typeface="Arial" pitchFamily="-112" charset="0"/>
              </a:rPr>
              <a:t>FOR REPAYING DEBT </a:t>
            </a:r>
            <a:r>
              <a:rPr lang="en-US" sz="1400" b="0" dirty="0">
                <a:solidFill>
                  <a:srgbClr val="0000FF"/>
                </a:solidFill>
                <a:latin typeface="Arial" pitchFamily="-112" charset="0"/>
              </a:rPr>
              <a:t>OBLIGATIONS</a:t>
            </a:r>
          </a:p>
        </p:txBody>
      </p:sp>
      <p:sp>
        <p:nvSpPr>
          <p:cNvPr id="54296" name="Text Box 26"/>
          <p:cNvSpPr txBox="1">
            <a:spLocks noChangeArrowheads="1"/>
          </p:cNvSpPr>
          <p:nvPr/>
        </p:nvSpPr>
        <p:spPr bwMode="auto">
          <a:xfrm>
            <a:off x="2171700" y="1219200"/>
            <a:ext cx="1481138" cy="523220"/>
          </a:xfrm>
          <a:prstGeom prst="rect">
            <a:avLst/>
          </a:prstGeom>
          <a:solidFill>
            <a:srgbClr val="000099"/>
          </a:solidFill>
          <a:ln w="9525">
            <a:noFill/>
            <a:miter lim="800000"/>
            <a:headEnd/>
            <a:tailEnd/>
          </a:ln>
        </p:spPr>
        <p:txBody>
          <a:bodyPr>
            <a:prstTxWarp prst="textNoShape">
              <a:avLst/>
            </a:prstTxWarp>
            <a:spAutoFit/>
          </a:bodyPr>
          <a:lstStyle/>
          <a:p>
            <a:pPr algn="ctr"/>
            <a:r>
              <a:rPr lang="en-US" sz="1400" dirty="0" smtClean="0">
                <a:solidFill>
                  <a:schemeClr val="bg1"/>
                </a:solidFill>
                <a:latin typeface="Arial" pitchFamily="-112" charset="0"/>
              </a:rPr>
              <a:t>BOND BANK TRUST</a:t>
            </a:r>
            <a:endParaRPr lang="en-US" sz="1400" dirty="0">
              <a:solidFill>
                <a:schemeClr val="bg1"/>
              </a:solidFill>
              <a:latin typeface="Arial" pitchFamily="-112" charset="0"/>
            </a:endParaRPr>
          </a:p>
        </p:txBody>
      </p:sp>
      <p:sp>
        <p:nvSpPr>
          <p:cNvPr id="54297" name="Text Box 27"/>
          <p:cNvSpPr txBox="1">
            <a:spLocks noChangeArrowheads="1"/>
          </p:cNvSpPr>
          <p:nvPr/>
        </p:nvSpPr>
        <p:spPr bwMode="auto">
          <a:xfrm>
            <a:off x="533400" y="1219200"/>
            <a:ext cx="1371600" cy="523220"/>
          </a:xfrm>
          <a:prstGeom prst="rect">
            <a:avLst/>
          </a:prstGeom>
          <a:solidFill>
            <a:srgbClr val="000099"/>
          </a:solidFill>
          <a:ln w="9525">
            <a:noFill/>
            <a:miter lim="800000"/>
            <a:headEnd/>
            <a:tailEnd/>
          </a:ln>
        </p:spPr>
        <p:txBody>
          <a:bodyPr>
            <a:prstTxWarp prst="textNoShape">
              <a:avLst/>
            </a:prstTxWarp>
            <a:spAutoFit/>
          </a:bodyPr>
          <a:lstStyle/>
          <a:p>
            <a:pPr algn="ctr"/>
            <a:r>
              <a:rPr lang="en-US" sz="1400" dirty="0" smtClean="0">
                <a:solidFill>
                  <a:schemeClr val="bg1"/>
                </a:solidFill>
                <a:latin typeface="Arial" pitchFamily="-112" charset="0"/>
              </a:rPr>
              <a:t>PUBLIC ENTITES</a:t>
            </a:r>
            <a:endParaRPr lang="en-US" sz="1400" dirty="0">
              <a:solidFill>
                <a:schemeClr val="bg1"/>
              </a:solidFill>
              <a:latin typeface="Arial" pitchFamily="-112" charset="0"/>
            </a:endParaRPr>
          </a:p>
        </p:txBody>
      </p:sp>
      <p:cxnSp>
        <p:nvCxnSpPr>
          <p:cNvPr id="392223" name="AutoShape 31"/>
          <p:cNvCxnSpPr>
            <a:cxnSpLocks noChangeShapeType="1"/>
            <a:stCxn id="392205" idx="1"/>
            <a:endCxn id="392206" idx="0"/>
          </p:cNvCxnSpPr>
          <p:nvPr/>
        </p:nvCxnSpPr>
        <p:spPr bwMode="auto">
          <a:xfrm rot="10800000" flipV="1">
            <a:off x="2921000" y="2333198"/>
            <a:ext cx="876300" cy="1400601"/>
          </a:xfrm>
          <a:prstGeom prst="bentConnector2">
            <a:avLst/>
          </a:prstGeom>
          <a:noFill/>
          <a:ln w="9525">
            <a:solidFill>
              <a:schemeClr val="tx1"/>
            </a:solidFill>
            <a:miter lim="800000"/>
            <a:headEn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2216"/>
                                        </p:tgtEl>
                                        <p:attrNameLst>
                                          <p:attrName>style.visibility</p:attrName>
                                        </p:attrNameLst>
                                      </p:cBhvr>
                                      <p:to>
                                        <p:strVal val="visible"/>
                                      </p:to>
                                    </p:set>
                                    <p:animEffect transition="in" filter="wipe(left)">
                                      <p:cBhvr>
                                        <p:cTn id="7" dur="500"/>
                                        <p:tgtEl>
                                          <p:spTgt spid="3922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92203"/>
                                        </p:tgtEl>
                                        <p:attrNameLst>
                                          <p:attrName>style.visibility</p:attrName>
                                        </p:attrNameLst>
                                      </p:cBhvr>
                                      <p:to>
                                        <p:strVal val="visible"/>
                                      </p:to>
                                    </p:set>
                                    <p:animEffect transition="in" filter="wipe(up)">
                                      <p:cBhvr>
                                        <p:cTn id="12" dur="500"/>
                                        <p:tgtEl>
                                          <p:spTgt spid="39220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92207"/>
                                        </p:tgtEl>
                                        <p:attrNameLst>
                                          <p:attrName>style.visibility</p:attrName>
                                        </p:attrNameLst>
                                      </p:cBhvr>
                                      <p:to>
                                        <p:strVal val="visible"/>
                                      </p:to>
                                    </p:set>
                                    <p:animEffect transition="in" filter="wipe(left)">
                                      <p:cBhvr>
                                        <p:cTn id="17" dur="500"/>
                                        <p:tgtEl>
                                          <p:spTgt spid="392207"/>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392206"/>
                                        </p:tgtEl>
                                        <p:attrNameLst>
                                          <p:attrName>style.visibility</p:attrName>
                                        </p:attrNameLst>
                                      </p:cBhvr>
                                      <p:to>
                                        <p:strVal val="visible"/>
                                      </p:to>
                                    </p:set>
                                    <p:animEffect transition="in" filter="wipe(left)">
                                      <p:cBhvr>
                                        <p:cTn id="21" dur="500"/>
                                        <p:tgtEl>
                                          <p:spTgt spid="392206"/>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92204"/>
                                        </p:tgtEl>
                                        <p:attrNameLst>
                                          <p:attrName>style.visibility</p:attrName>
                                        </p:attrNameLst>
                                      </p:cBhvr>
                                      <p:to>
                                        <p:strVal val="visible"/>
                                      </p:to>
                                    </p:set>
                                    <p:animEffect transition="in" filter="wipe(left)">
                                      <p:cBhvr>
                                        <p:cTn id="24" dur="500"/>
                                        <p:tgtEl>
                                          <p:spTgt spid="39220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92205"/>
                                        </p:tgtEl>
                                        <p:attrNameLst>
                                          <p:attrName>style.visibility</p:attrName>
                                        </p:attrNameLst>
                                      </p:cBhvr>
                                      <p:to>
                                        <p:strVal val="visible"/>
                                      </p:to>
                                    </p:set>
                                    <p:animEffect transition="in" filter="wipe(left)">
                                      <p:cBhvr>
                                        <p:cTn id="29" dur="500"/>
                                        <p:tgtEl>
                                          <p:spTgt spid="392205"/>
                                        </p:tgtEl>
                                      </p:cBhvr>
                                    </p:animEffect>
                                  </p:childTnLst>
                                </p:cTn>
                              </p:par>
                            </p:childTnLst>
                          </p:cTn>
                        </p:par>
                        <p:par>
                          <p:cTn id="30" fill="hold">
                            <p:stCondLst>
                              <p:cond delay="500"/>
                            </p:stCondLst>
                            <p:childTnLst>
                              <p:par>
                                <p:cTn id="31" presetID="22" presetClass="entr" presetSubtype="1" fill="hold" nodeType="afterEffect">
                                  <p:stCondLst>
                                    <p:cond delay="0"/>
                                  </p:stCondLst>
                                  <p:childTnLst>
                                    <p:set>
                                      <p:cBhvr>
                                        <p:cTn id="32" dur="1" fill="hold">
                                          <p:stCondLst>
                                            <p:cond delay="0"/>
                                          </p:stCondLst>
                                        </p:cTn>
                                        <p:tgtEl>
                                          <p:spTgt spid="392223"/>
                                        </p:tgtEl>
                                        <p:attrNameLst>
                                          <p:attrName>style.visibility</p:attrName>
                                        </p:attrNameLst>
                                      </p:cBhvr>
                                      <p:to>
                                        <p:strVal val="visible"/>
                                      </p:to>
                                    </p:set>
                                    <p:animEffect transition="in" filter="wipe(up)">
                                      <p:cBhvr>
                                        <p:cTn id="33" dur="500"/>
                                        <p:tgtEl>
                                          <p:spTgt spid="39222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392209"/>
                                        </p:tgtEl>
                                        <p:attrNameLst>
                                          <p:attrName>style.visibility</p:attrName>
                                        </p:attrNameLst>
                                      </p:cBhvr>
                                      <p:to>
                                        <p:strVal val="visible"/>
                                      </p:to>
                                    </p:set>
                                    <p:animEffect transition="in" filter="wipe(up)">
                                      <p:cBhvr>
                                        <p:cTn id="38" dur="500"/>
                                        <p:tgtEl>
                                          <p:spTgt spid="392209"/>
                                        </p:tgtEl>
                                      </p:cBhvr>
                                    </p:animEffect>
                                  </p:childTnLst>
                                </p:cTn>
                              </p:par>
                            </p:childTnLst>
                          </p:cTn>
                        </p:par>
                        <p:par>
                          <p:cTn id="39" fill="hold">
                            <p:stCondLst>
                              <p:cond delay="500"/>
                            </p:stCondLst>
                            <p:childTnLst>
                              <p:par>
                                <p:cTn id="40" presetID="22" presetClass="entr" presetSubtype="1" fill="hold" grpId="0" nodeType="afterEffect">
                                  <p:stCondLst>
                                    <p:cond delay="0"/>
                                  </p:stCondLst>
                                  <p:childTnLst>
                                    <p:set>
                                      <p:cBhvr>
                                        <p:cTn id="41" dur="1" fill="hold">
                                          <p:stCondLst>
                                            <p:cond delay="0"/>
                                          </p:stCondLst>
                                        </p:cTn>
                                        <p:tgtEl>
                                          <p:spTgt spid="392208"/>
                                        </p:tgtEl>
                                        <p:attrNameLst>
                                          <p:attrName>style.visibility</p:attrName>
                                        </p:attrNameLst>
                                      </p:cBhvr>
                                      <p:to>
                                        <p:strVal val="visible"/>
                                      </p:to>
                                    </p:set>
                                    <p:animEffect transition="in" filter="wipe(up)">
                                      <p:cBhvr>
                                        <p:cTn id="42" dur="500"/>
                                        <p:tgtEl>
                                          <p:spTgt spid="39220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wipe(up)">
                                      <p:cBhvr>
                                        <p:cTn id="47" dur="5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92214"/>
                                        </p:tgtEl>
                                        <p:attrNameLst>
                                          <p:attrName>style.visibility</p:attrName>
                                        </p:attrNameLst>
                                      </p:cBhvr>
                                      <p:to>
                                        <p:strVal val="visible"/>
                                      </p:to>
                                    </p:set>
                                    <p:animEffect transition="in" filter="wipe(left)">
                                      <p:cBhvr>
                                        <p:cTn id="52" dur="500"/>
                                        <p:tgtEl>
                                          <p:spTgt spid="392214"/>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392213"/>
                                        </p:tgtEl>
                                        <p:attrNameLst>
                                          <p:attrName>style.visibility</p:attrName>
                                        </p:attrNameLst>
                                      </p:cBhvr>
                                      <p:to>
                                        <p:strVal val="visible"/>
                                      </p:to>
                                    </p:set>
                                    <p:animEffect transition="in" filter="wipe(left)">
                                      <p:cBhvr>
                                        <p:cTn id="56" dur="500"/>
                                        <p:tgtEl>
                                          <p:spTgt spid="392213"/>
                                        </p:tgtEl>
                                      </p:cBhvr>
                                    </p:animEffect>
                                  </p:childTnLst>
                                </p:cTn>
                              </p:par>
                            </p:childTnLst>
                          </p:cTn>
                        </p:par>
                      </p:childTnLst>
                    </p:cTn>
                  </p:par>
                  <p:par>
                    <p:cTn id="57" fill="hold">
                      <p:stCondLst>
                        <p:cond delay="indefinite"/>
                      </p:stCondLst>
                      <p:childTnLst>
                        <p:par>
                          <p:cTn id="58" fill="hold">
                            <p:stCondLst>
                              <p:cond delay="0"/>
                            </p:stCondLst>
                            <p:childTnLst>
                              <p:par>
                                <p:cTn id="59" presetID="20" presetClass="entr" presetSubtype="0" fill="hold" grpId="0" nodeType="clickEffect">
                                  <p:stCondLst>
                                    <p:cond delay="0"/>
                                  </p:stCondLst>
                                  <p:childTnLst>
                                    <p:set>
                                      <p:cBhvr>
                                        <p:cTn id="60" dur="1" fill="hold">
                                          <p:stCondLst>
                                            <p:cond delay="0"/>
                                          </p:stCondLst>
                                        </p:cTn>
                                        <p:tgtEl>
                                          <p:spTgt spid="392194"/>
                                        </p:tgtEl>
                                        <p:attrNameLst>
                                          <p:attrName>style.visibility</p:attrName>
                                        </p:attrNameLst>
                                      </p:cBhvr>
                                      <p:to>
                                        <p:strVal val="visible"/>
                                      </p:to>
                                    </p:set>
                                    <p:animEffect transition="in" filter="wedge">
                                      <p:cBhvr>
                                        <p:cTn id="61" dur="2000"/>
                                        <p:tgtEl>
                                          <p:spTgt spid="392194"/>
                                        </p:tgtEl>
                                      </p:cBhvr>
                                    </p:animEffect>
                                  </p:childTnLst>
                                </p:cTn>
                              </p:par>
                              <p:par>
                                <p:cTn id="62" presetID="20" presetClass="entr" presetSubtype="0" fill="hold" grpId="0" nodeType="withEffect">
                                  <p:stCondLst>
                                    <p:cond delay="0"/>
                                  </p:stCondLst>
                                  <p:childTnLst>
                                    <p:set>
                                      <p:cBhvr>
                                        <p:cTn id="63" dur="1" fill="hold">
                                          <p:stCondLst>
                                            <p:cond delay="0"/>
                                          </p:stCondLst>
                                        </p:cTn>
                                        <p:tgtEl>
                                          <p:spTgt spid="392215"/>
                                        </p:tgtEl>
                                        <p:attrNameLst>
                                          <p:attrName>style.visibility</p:attrName>
                                        </p:attrNameLst>
                                      </p:cBhvr>
                                      <p:to>
                                        <p:strVal val="visible"/>
                                      </p:to>
                                    </p:set>
                                    <p:animEffect transition="in" filter="wedge">
                                      <p:cBhvr>
                                        <p:cTn id="64" dur="2000"/>
                                        <p:tgtEl>
                                          <p:spTgt spid="392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194" grpId="0" animBg="1"/>
      <p:bldP spid="392203" grpId="0" animBg="1"/>
      <p:bldP spid="392204" grpId="0" animBg="1"/>
      <p:bldP spid="392205" grpId="0" animBg="1"/>
      <p:bldP spid="392206" grpId="0" animBg="1"/>
      <p:bldP spid="392208" grpId="0" animBg="1"/>
      <p:bldP spid="392213" grpId="0" animBg="1"/>
      <p:bldP spid="392215" grpId="0" animBg="1"/>
      <p:bldP spid="3922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1828800" y="1219200"/>
            <a:ext cx="7315200" cy="4770537"/>
          </a:xfrm>
          <a:prstGeom prst="rect">
            <a:avLst/>
          </a:prstGeom>
          <a:noFill/>
          <a:ln w="9525">
            <a:noFill/>
            <a:miter lim="800000"/>
            <a:headEnd/>
            <a:tailEnd/>
          </a:ln>
        </p:spPr>
        <p:txBody>
          <a:bodyPr wrap="square">
            <a:prstTxWarp prst="textNoShape">
              <a:avLst/>
            </a:prstTxWarp>
            <a:spAutoFit/>
          </a:bodyPr>
          <a:lstStyle/>
          <a:p>
            <a:pPr marL="233363" indent="-233363">
              <a:buFont typeface="Arial"/>
              <a:buChar char="•"/>
            </a:pPr>
            <a:r>
              <a:rPr lang="en-US" sz="1600" b="0" dirty="0" smtClean="0">
                <a:latin typeface="Arial"/>
                <a:cs typeface="Arial"/>
              </a:rPr>
              <a:t>A bond bank is a pooled financing vehicle structured to provide certainty and transparency to the entities and investors participating in the pooled financial operations it implements. </a:t>
            </a:r>
          </a:p>
          <a:p>
            <a:pPr marL="233363" indent="-233363">
              <a:buFont typeface="Arial"/>
              <a:buChar char="•"/>
            </a:pPr>
            <a:endParaRPr lang="en-US" sz="1600" b="0" dirty="0" smtClean="0">
              <a:latin typeface="Arial"/>
              <a:cs typeface="Arial"/>
            </a:endParaRPr>
          </a:p>
          <a:p>
            <a:pPr marL="233363" indent="-233363">
              <a:buFont typeface="Arial"/>
              <a:buChar char="•"/>
            </a:pPr>
            <a:r>
              <a:rPr lang="en-US" sz="1600" b="0" dirty="0" smtClean="0">
                <a:latin typeface="Arial"/>
                <a:cs typeface="Arial"/>
              </a:rPr>
              <a:t>The financial vehicle could be a corporation, non-governmental organization, public organization or master trust fund.  </a:t>
            </a:r>
          </a:p>
          <a:p>
            <a:pPr marL="233363" indent="-233363">
              <a:buFont typeface="Arial"/>
              <a:buChar char="•"/>
            </a:pPr>
            <a:endParaRPr lang="en-US" sz="1600" b="0" dirty="0" smtClean="0">
              <a:latin typeface="Arial"/>
              <a:cs typeface="Arial"/>
            </a:endParaRPr>
          </a:p>
          <a:p>
            <a:pPr marL="233363" indent="-233363">
              <a:buFont typeface="Arial"/>
              <a:buChar char="•"/>
            </a:pPr>
            <a:r>
              <a:rPr lang="en-US" sz="1600" b="0" dirty="0" smtClean="0">
                <a:latin typeface="Arial"/>
                <a:cs typeface="Arial"/>
              </a:rPr>
              <a:t>Bond banks typically also provide advisory services to municipalities and local utilities participating in the pooled financing. </a:t>
            </a:r>
          </a:p>
          <a:p>
            <a:pPr marL="233363" indent="-233363">
              <a:buFont typeface="Arial"/>
              <a:buChar char="•"/>
            </a:pPr>
            <a:endParaRPr lang="en-US" sz="1600" b="0" dirty="0" smtClean="0">
              <a:latin typeface="Arial"/>
              <a:cs typeface="Arial"/>
            </a:endParaRPr>
          </a:p>
          <a:p>
            <a:pPr marL="233363" indent="-233363">
              <a:buFont typeface="Arial"/>
              <a:buChar char="•"/>
            </a:pPr>
            <a:r>
              <a:rPr lang="en-US" sz="1600" b="0" dirty="0" smtClean="0">
                <a:latin typeface="Arial"/>
                <a:cs typeface="Arial"/>
              </a:rPr>
              <a:t>The bond bank establishes a Transactional Trust account to implement each pooled financing operation; it should implement at least one per year. The model averts credit risk for each transaction and provides the legal and procedural soundness that investors and/or creditors require to finance larger volumes of money at lower cost and longer terms.  </a:t>
            </a:r>
          </a:p>
          <a:p>
            <a:pPr marL="233363" indent="-233363">
              <a:buFont typeface="Arial"/>
              <a:buChar char="•"/>
            </a:pPr>
            <a:endParaRPr lang="en-US" sz="1600" b="0" dirty="0" smtClean="0">
              <a:latin typeface="Arial"/>
              <a:cs typeface="Arial"/>
            </a:endParaRPr>
          </a:p>
          <a:p>
            <a:pPr marL="233363" indent="-233363">
              <a:buFont typeface="Arial"/>
              <a:buChar char="•"/>
            </a:pPr>
            <a:r>
              <a:rPr lang="en-US" sz="1600" b="0" dirty="0" smtClean="0">
                <a:latin typeface="Arial"/>
                <a:cs typeface="Arial"/>
              </a:rPr>
              <a:t>Examples of Evensen Dodge services to a long term client follows: </a:t>
            </a:r>
            <a:r>
              <a:rPr lang="en-US" sz="1600" b="0" i="1" dirty="0" smtClean="0">
                <a:latin typeface="Arial"/>
                <a:cs typeface="Arial"/>
              </a:rPr>
              <a:t>The State Bond Bank of the State of Hidalgo and the State Bond bank of Quintana </a:t>
            </a:r>
            <a:r>
              <a:rPr lang="en-US" sz="1600" b="0" i="1" dirty="0" err="1" smtClean="0">
                <a:latin typeface="Arial"/>
                <a:cs typeface="Arial"/>
              </a:rPr>
              <a:t>Roo</a:t>
            </a:r>
            <a:endParaRPr lang="en-US" sz="1600" b="0" dirty="0" smtClean="0">
              <a:latin typeface="Arial"/>
              <a:cs typeface="Arial"/>
            </a:endParaRPr>
          </a:p>
        </p:txBody>
      </p:sp>
      <p:sp>
        <p:nvSpPr>
          <p:cNvPr id="4" name="Text Box 4"/>
          <p:cNvSpPr txBox="1">
            <a:spLocks noChangeArrowheads="1"/>
          </p:cNvSpPr>
          <p:nvPr/>
        </p:nvSpPr>
        <p:spPr bwMode="auto">
          <a:xfrm>
            <a:off x="0" y="304800"/>
            <a:ext cx="9144000" cy="584776"/>
          </a:xfrm>
          <a:prstGeom prst="rect">
            <a:avLst/>
          </a:prstGeom>
          <a:solidFill>
            <a:schemeClr val="accent1">
              <a:lumMod val="75000"/>
            </a:schemeClr>
          </a:solidFill>
          <a:ln w="9525">
            <a:noFill/>
            <a:miter lim="800000"/>
            <a:headEnd/>
            <a:tailEnd/>
          </a:ln>
        </p:spPr>
        <p:txBody>
          <a:bodyPr>
            <a:spAutoFit/>
          </a:bodyPr>
          <a:lstStyle/>
          <a:p>
            <a:pPr eaLnBrk="0" hangingPunct="0">
              <a:spcBef>
                <a:spcPct val="50000"/>
              </a:spcBef>
              <a:buFont typeface="Arial" pitchFamily="-112" charset="0"/>
              <a:buNone/>
              <a:defRPr/>
            </a:pPr>
            <a:r>
              <a:rPr lang="es-MX" sz="3200" dirty="0">
                <a:solidFill>
                  <a:schemeClr val="bg1"/>
                </a:solidFill>
                <a:latin typeface="Arial" pitchFamily="-112" charset="0"/>
                <a:ea typeface="ＭＳ Ｐゴシック" pitchFamily="-112" charset="-128"/>
                <a:cs typeface="ＭＳ Ｐゴシック" pitchFamily="-112" charset="-128"/>
              </a:rPr>
              <a:t>  </a:t>
            </a:r>
            <a:r>
              <a:rPr lang="es-MX" sz="3200" dirty="0" smtClean="0">
                <a:solidFill>
                  <a:schemeClr val="bg1"/>
                </a:solidFill>
                <a:latin typeface="Arial" pitchFamily="-112" charset="0"/>
                <a:ea typeface="ＭＳ Ｐゴシック" pitchFamily="-112" charset="-128"/>
                <a:cs typeface="ＭＳ Ｐゴシック" pitchFamily="-112" charset="-128"/>
              </a:rPr>
              <a:t> </a:t>
            </a:r>
            <a:r>
              <a:rPr lang="en-US" sz="3200" dirty="0" smtClean="0">
                <a:solidFill>
                  <a:srgbClr val="FFFFFF"/>
                </a:solidFill>
                <a:latin typeface="Arial"/>
                <a:cs typeface="Arial"/>
              </a:rPr>
              <a:t>Pooled </a:t>
            </a:r>
            <a:r>
              <a:rPr lang="en-US" sz="3200" dirty="0">
                <a:solidFill>
                  <a:srgbClr val="FFFFFF"/>
                </a:solidFill>
                <a:latin typeface="Arial"/>
                <a:cs typeface="Arial"/>
              </a:rPr>
              <a:t>F</a:t>
            </a:r>
            <a:r>
              <a:rPr lang="en-US" sz="3200" dirty="0" smtClean="0">
                <a:solidFill>
                  <a:srgbClr val="FFFFFF"/>
                </a:solidFill>
                <a:latin typeface="Arial"/>
                <a:cs typeface="Arial"/>
              </a:rPr>
              <a:t>inancing Model Summary</a:t>
            </a:r>
            <a:endParaRPr lang="es-MX" sz="3200" dirty="0">
              <a:solidFill>
                <a:srgbClr val="FFFFFF"/>
              </a:solidFill>
              <a:latin typeface="Arial"/>
              <a:ea typeface="ＭＳ Ｐゴシック" pitchFamily="-112" charset="-128"/>
              <a:cs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1828800" y="1371600"/>
            <a:ext cx="7086600" cy="4278094"/>
          </a:xfrm>
          <a:prstGeom prst="rect">
            <a:avLst/>
          </a:prstGeom>
          <a:noFill/>
          <a:ln w="9525">
            <a:noFill/>
            <a:miter lim="800000"/>
            <a:headEnd/>
            <a:tailEnd/>
          </a:ln>
        </p:spPr>
        <p:txBody>
          <a:bodyPr wrap="square">
            <a:prstTxWarp prst="textNoShape">
              <a:avLst/>
            </a:prstTxWarp>
            <a:spAutoFit/>
          </a:bodyPr>
          <a:lstStyle/>
          <a:p>
            <a:r>
              <a:rPr lang="en-US" sz="1600" u="sng" dirty="0" smtClean="0">
                <a:latin typeface="Arial"/>
                <a:cs typeface="Arial"/>
              </a:rPr>
              <a:t>The State Bond Bank of the State of Hidalgo </a:t>
            </a:r>
          </a:p>
          <a:p>
            <a:r>
              <a:rPr lang="en-US" sz="1600" b="0" dirty="0" smtClean="0">
                <a:latin typeface="Arial"/>
                <a:cs typeface="Arial"/>
              </a:rPr>
              <a:t> </a:t>
            </a:r>
          </a:p>
          <a:p>
            <a:pPr marL="233363" indent="-233363">
              <a:buFont typeface="Arial"/>
              <a:buChar char="•"/>
            </a:pPr>
            <a:r>
              <a:rPr lang="en-US" sz="1600" b="0" dirty="0" smtClean="0">
                <a:latin typeface="Arial"/>
                <a:cs typeface="Arial"/>
              </a:rPr>
              <a:t>The Mexican State of Hidalgo selected Evensen Dodge International to develop the first bond bank to execute pooled financing in Mexico.  The bond bank received a </a:t>
            </a:r>
            <a:r>
              <a:rPr lang="en-US" sz="1600" b="0" dirty="0" err="1" smtClean="0">
                <a:latin typeface="Arial"/>
                <a:cs typeface="Arial"/>
              </a:rPr>
              <a:t>AAA.mx</a:t>
            </a:r>
            <a:r>
              <a:rPr lang="en-US" sz="1600" b="0" dirty="0" smtClean="0">
                <a:latin typeface="Arial"/>
                <a:cs typeface="Arial"/>
              </a:rPr>
              <a:t> rating (the state’s stand-alone rating is A).  The Bond Bank issued US$240 million equivalent in refinancing bonds on May 10th, 2007, which were over-subscribed and sold at a record rate of Mexican prime plus 14 basis points for a term of just over 12 years. The refinancing saved the state millions of dollars and has given it needed room for future borrowing for infrastructure.  </a:t>
            </a:r>
          </a:p>
          <a:p>
            <a:pPr marL="233363" indent="-233363"/>
            <a:endParaRPr lang="en-US" sz="1600" b="0" dirty="0" smtClean="0">
              <a:latin typeface="Arial"/>
              <a:cs typeface="Arial"/>
            </a:endParaRPr>
          </a:p>
          <a:p>
            <a:pPr marL="233363" indent="-233363">
              <a:buFont typeface="Arial"/>
              <a:buChar char="•"/>
            </a:pPr>
            <a:r>
              <a:rPr lang="en-US" sz="1600" b="0" dirty="0" smtClean="0">
                <a:latin typeface="Arial"/>
                <a:cs typeface="Arial"/>
              </a:rPr>
              <a:t>In May 2010, the Bond Bank borrowed US$40 million equivalent on behalf of 60 of the state’s 84 municipalities; this enabled these entities to access long-term financing at competitive market rates at a fixed rate of 7.2% (record low for transactions involving municipalities). This transaction is unique because it served very small and poor municipalities some of which had never gotten a loan before in history. </a:t>
            </a:r>
          </a:p>
        </p:txBody>
      </p:sp>
      <p:sp>
        <p:nvSpPr>
          <p:cNvPr id="5" name="Text Box 4"/>
          <p:cNvSpPr txBox="1">
            <a:spLocks noChangeArrowheads="1"/>
          </p:cNvSpPr>
          <p:nvPr/>
        </p:nvSpPr>
        <p:spPr bwMode="auto">
          <a:xfrm>
            <a:off x="0" y="304800"/>
            <a:ext cx="9144000" cy="892552"/>
          </a:xfrm>
          <a:prstGeom prst="rect">
            <a:avLst/>
          </a:prstGeom>
          <a:solidFill>
            <a:schemeClr val="accent1">
              <a:lumMod val="75000"/>
            </a:schemeClr>
          </a:solidFill>
          <a:ln w="9525">
            <a:noFill/>
            <a:miter lim="800000"/>
            <a:headEnd/>
            <a:tailEnd/>
          </a:ln>
        </p:spPr>
        <p:txBody>
          <a:bodyPr>
            <a:spAutoFit/>
          </a:bodyPr>
          <a:lstStyle/>
          <a:p>
            <a:pPr eaLnBrk="0" hangingPunct="0">
              <a:spcBef>
                <a:spcPct val="50000"/>
              </a:spcBef>
              <a:buFont typeface="Arial" pitchFamily="-112" charset="0"/>
              <a:buNone/>
              <a:defRPr/>
            </a:pPr>
            <a:r>
              <a:rPr lang="es-MX" sz="3200" dirty="0">
                <a:solidFill>
                  <a:schemeClr val="bg1"/>
                </a:solidFill>
                <a:latin typeface="Arial" pitchFamily="-112" charset="0"/>
                <a:ea typeface="ＭＳ Ｐゴシック" pitchFamily="-112" charset="-128"/>
                <a:cs typeface="ＭＳ Ｐゴシック" pitchFamily="-112" charset="-128"/>
              </a:rPr>
              <a:t>  </a:t>
            </a:r>
            <a:r>
              <a:rPr lang="es-MX" sz="3200" dirty="0" smtClean="0">
                <a:solidFill>
                  <a:schemeClr val="bg1"/>
                </a:solidFill>
                <a:latin typeface="Arial" pitchFamily="-112" charset="0"/>
                <a:ea typeface="ＭＳ Ｐゴシック" pitchFamily="-112" charset="-128"/>
                <a:cs typeface="ＭＳ Ｐゴシック" pitchFamily="-112" charset="-128"/>
              </a:rPr>
              <a:t> Micro </a:t>
            </a:r>
            <a:r>
              <a:rPr lang="es-MX" sz="3200" dirty="0" err="1" smtClean="0">
                <a:solidFill>
                  <a:schemeClr val="bg1"/>
                </a:solidFill>
                <a:latin typeface="Arial" pitchFamily="-112" charset="0"/>
                <a:ea typeface="ＭＳ Ｐゴシック" pitchFamily="-112" charset="-128"/>
                <a:cs typeface="ＭＳ Ｐゴシック" pitchFamily="-112" charset="-128"/>
              </a:rPr>
              <a:t>Impact</a:t>
            </a:r>
            <a:r>
              <a:rPr lang="es-MX" sz="3200" dirty="0" smtClean="0">
                <a:solidFill>
                  <a:schemeClr val="bg1"/>
                </a:solidFill>
                <a:latin typeface="Arial" pitchFamily="-112" charset="0"/>
                <a:ea typeface="ＭＳ Ｐゴシック" pitchFamily="-112" charset="-128"/>
                <a:cs typeface="ＭＳ Ｐゴシック" pitchFamily="-112" charset="-128"/>
              </a:rPr>
              <a:t>: </a:t>
            </a:r>
            <a:r>
              <a:rPr lang="en-US" sz="3200" dirty="0" smtClean="0">
                <a:solidFill>
                  <a:srgbClr val="FFFFFF"/>
                </a:solidFill>
                <a:latin typeface="Arial"/>
                <a:cs typeface="Arial"/>
              </a:rPr>
              <a:t>The Hidalgo State Bond Bank </a:t>
            </a:r>
          </a:p>
          <a:p>
            <a:pPr eaLnBrk="0" hangingPunct="0">
              <a:spcBef>
                <a:spcPts val="0"/>
              </a:spcBef>
              <a:buFont typeface="Arial" pitchFamily="-112" charset="0"/>
              <a:buNone/>
              <a:defRPr/>
            </a:pPr>
            <a:r>
              <a:rPr lang="en-US" sz="2000" dirty="0" smtClean="0">
                <a:solidFill>
                  <a:srgbClr val="FFFFFF"/>
                </a:solidFill>
                <a:latin typeface="Arial"/>
                <a:cs typeface="Arial"/>
              </a:rPr>
              <a:t>      and its pooled financing transactions</a:t>
            </a:r>
            <a:endParaRPr lang="es-MX" sz="2000" dirty="0">
              <a:solidFill>
                <a:srgbClr val="FFFFFF"/>
              </a:solidFill>
              <a:latin typeface="Arial"/>
              <a:ea typeface="ＭＳ Ｐゴシック" pitchFamily="-112" charset="-128"/>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Box 4"/>
          <p:cNvSpPr txBox="1">
            <a:spLocks noChangeArrowheads="1"/>
          </p:cNvSpPr>
          <p:nvPr/>
        </p:nvSpPr>
        <p:spPr bwMode="auto">
          <a:xfrm>
            <a:off x="2286000" y="1371600"/>
            <a:ext cx="6858000" cy="3785652"/>
          </a:xfrm>
          <a:prstGeom prst="rect">
            <a:avLst/>
          </a:prstGeom>
          <a:noFill/>
          <a:ln w="9525">
            <a:noFill/>
            <a:miter lim="800000"/>
            <a:headEnd/>
            <a:tailEnd/>
          </a:ln>
        </p:spPr>
        <p:txBody>
          <a:bodyPr wrap="square">
            <a:prstTxWarp prst="textNoShape">
              <a:avLst/>
            </a:prstTxWarp>
            <a:spAutoFit/>
          </a:bodyPr>
          <a:lstStyle/>
          <a:p>
            <a:pPr hangingPunct="0"/>
            <a:r>
              <a:rPr lang="en-US" sz="1600" dirty="0" smtClean="0">
                <a:latin typeface="Arial"/>
                <a:cs typeface="Arial"/>
              </a:rPr>
              <a:t>Mobilizing Private Financing: The Capital Market Story of Mexico</a:t>
            </a:r>
          </a:p>
          <a:p>
            <a:pPr hangingPunct="0"/>
            <a:endParaRPr lang="en-US" sz="1600" b="0" dirty="0" smtClean="0">
              <a:latin typeface="Arial"/>
              <a:cs typeface="Arial"/>
            </a:endParaRPr>
          </a:p>
          <a:p>
            <a:pPr marL="342900" indent="-342900" hangingPunct="0">
              <a:buAutoNum type="alphaLcParenR"/>
            </a:pPr>
            <a:r>
              <a:rPr lang="en-US" sz="1600" b="0" dirty="0" smtClean="0">
                <a:latin typeface="Arial"/>
                <a:cs typeface="Arial"/>
              </a:rPr>
              <a:t>The fundamental changes in infrastructure financing introduced in the Mexican context: 2000 – 2013</a:t>
            </a:r>
          </a:p>
          <a:p>
            <a:pPr marL="342900" indent="-342900" hangingPunct="0">
              <a:buAutoNum type="alphaLcParenR"/>
            </a:pPr>
            <a:endParaRPr lang="en-US" sz="1600" b="0" dirty="0" smtClean="0">
              <a:latin typeface="Arial"/>
              <a:cs typeface="Arial"/>
            </a:endParaRPr>
          </a:p>
          <a:p>
            <a:pPr marL="342900" indent="-342900" hangingPunct="0">
              <a:buAutoNum type="alphaLcParenR"/>
            </a:pPr>
            <a:r>
              <a:rPr lang="en-US" sz="1600" b="0" dirty="0" smtClean="0">
                <a:latin typeface="Arial"/>
                <a:cs typeface="Arial"/>
              </a:rPr>
              <a:t>The financial model for pooled financing through bond banks in Mexico</a:t>
            </a:r>
          </a:p>
          <a:p>
            <a:pPr marL="342900" indent="-342900" hangingPunct="0">
              <a:buAutoNum type="alphaLcParenR"/>
            </a:pPr>
            <a:endParaRPr lang="en-US" sz="1600" b="0" dirty="0" smtClean="0">
              <a:latin typeface="Arial"/>
              <a:cs typeface="Arial"/>
            </a:endParaRPr>
          </a:p>
          <a:p>
            <a:pPr marL="342900" indent="-342900" hangingPunct="0">
              <a:buAutoNum type="alphaLcParenR"/>
            </a:pPr>
            <a:r>
              <a:rPr lang="en-US" sz="1600" b="0" dirty="0" smtClean="0">
                <a:latin typeface="Arial"/>
                <a:cs typeface="Arial"/>
              </a:rPr>
              <a:t>The impact of pooled financing for Mexican urban infrastructure</a:t>
            </a:r>
          </a:p>
          <a:p>
            <a:pPr marL="342900" indent="-342900" hangingPunct="0"/>
            <a:r>
              <a:rPr lang="en-US" sz="1600" b="0" dirty="0" smtClean="0">
                <a:latin typeface="Arial"/>
                <a:cs typeface="Arial"/>
              </a:rPr>
              <a:t>	</a:t>
            </a:r>
          </a:p>
          <a:p>
            <a:pPr marL="342900" indent="-342900" hangingPunct="0"/>
            <a:r>
              <a:rPr lang="en-US" sz="1600" b="0" dirty="0" smtClean="0">
                <a:latin typeface="Arial"/>
                <a:cs typeface="Arial"/>
              </a:rPr>
              <a:t>	</a:t>
            </a:r>
            <a:r>
              <a:rPr lang="en-US" sz="1600" b="0" dirty="0" err="1" smtClean="0">
                <a:latin typeface="Arial"/>
                <a:cs typeface="Arial"/>
              </a:rPr>
              <a:t>i</a:t>
            </a:r>
            <a:r>
              <a:rPr lang="en-US" sz="1600" b="0" dirty="0" smtClean="0">
                <a:latin typeface="Arial"/>
                <a:cs typeface="Arial"/>
              </a:rPr>
              <a:t>) Micro level: Example transactions.</a:t>
            </a:r>
          </a:p>
          <a:p>
            <a:pPr marL="342900" indent="-342900" hangingPunct="0"/>
            <a:endParaRPr lang="en-US" sz="1600" b="0" dirty="0" smtClean="0">
              <a:latin typeface="Arial"/>
              <a:cs typeface="Arial"/>
            </a:endParaRPr>
          </a:p>
          <a:p>
            <a:pPr marL="342900" indent="-342900" hangingPunct="0"/>
            <a:r>
              <a:rPr lang="en-US" sz="1600" b="0" dirty="0" smtClean="0">
                <a:latin typeface="Arial"/>
                <a:cs typeface="Arial"/>
              </a:rPr>
              <a:t>	ii) Macro level: Changes in the volume of long term domestic financing for infrastructure since 2000</a:t>
            </a:r>
            <a:endParaRPr lang="en-US" sz="1600" b="0" dirty="0" smtClean="0">
              <a:latin typeface="Arial"/>
              <a:ea typeface="Arial" pitchFamily="-104" charset="0"/>
              <a:cs typeface="Arial"/>
            </a:endParaRPr>
          </a:p>
          <a:p>
            <a:endParaRPr lang="en-US" sz="1600" b="0" dirty="0">
              <a:latin typeface="Arial"/>
              <a:cs typeface="Arial"/>
            </a:endParaRPr>
          </a:p>
        </p:txBody>
      </p:sp>
      <p:sp>
        <p:nvSpPr>
          <p:cNvPr id="4" name="Text Box 4"/>
          <p:cNvSpPr txBox="1">
            <a:spLocks noChangeArrowheads="1"/>
          </p:cNvSpPr>
          <p:nvPr/>
        </p:nvSpPr>
        <p:spPr bwMode="auto">
          <a:xfrm>
            <a:off x="0" y="304800"/>
            <a:ext cx="9144000" cy="584200"/>
          </a:xfrm>
          <a:prstGeom prst="rect">
            <a:avLst/>
          </a:prstGeom>
          <a:solidFill>
            <a:schemeClr val="accent1">
              <a:lumMod val="75000"/>
            </a:schemeClr>
          </a:solidFill>
          <a:ln w="9525">
            <a:noFill/>
            <a:miter lim="800000"/>
            <a:headEnd/>
            <a:tailEnd/>
          </a:ln>
        </p:spPr>
        <p:txBody>
          <a:bodyPr>
            <a:prstTxWarp prst="textNoShape">
              <a:avLst/>
            </a:prstTxWarp>
            <a:spAutoFit/>
          </a:bodyPr>
          <a:lstStyle/>
          <a:p>
            <a:pPr eaLnBrk="0" hangingPunct="0">
              <a:spcBef>
                <a:spcPct val="50000"/>
              </a:spcBef>
              <a:buFont typeface="Arial" pitchFamily="-112" charset="0"/>
              <a:buNone/>
              <a:defRPr/>
            </a:pPr>
            <a:r>
              <a:rPr lang="es-MX" sz="3200" dirty="0" smtClean="0">
                <a:solidFill>
                  <a:schemeClr val="bg1"/>
                </a:solidFill>
                <a:latin typeface="Arial" pitchFamily="-112" charset="0"/>
                <a:ea typeface="ＭＳ Ｐゴシック" pitchFamily="-112" charset="-128"/>
                <a:cs typeface="ＭＳ Ｐゴシック" pitchFamily="-112" charset="-128"/>
              </a:rPr>
              <a:t>  Content</a:t>
            </a:r>
            <a:endParaRPr lang="es-MX" sz="3200" dirty="0">
              <a:solidFill>
                <a:schemeClr val="bg1"/>
              </a:solidFill>
              <a:latin typeface="Arial" pitchFamily="-112" charset="0"/>
              <a:ea typeface="ＭＳ Ｐゴシック" pitchFamily="-112" charset="-128"/>
              <a:cs typeface="ＭＳ Ｐゴシック" pitchFamily="-112" charset="-128"/>
            </a:endParaRPr>
          </a:p>
        </p:txBody>
      </p:sp>
    </p:spTree>
  </p:cSld>
  <p:clrMapOvr>
    <a:masterClrMapping/>
  </p:clrMapOvr>
  <p:transition>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1828800" y="1371600"/>
            <a:ext cx="7315200" cy="3046988"/>
          </a:xfrm>
          <a:prstGeom prst="rect">
            <a:avLst/>
          </a:prstGeom>
          <a:noFill/>
          <a:ln w="9525">
            <a:noFill/>
            <a:miter lim="800000"/>
            <a:headEnd/>
            <a:tailEnd/>
          </a:ln>
        </p:spPr>
        <p:txBody>
          <a:bodyPr wrap="square">
            <a:prstTxWarp prst="textNoShape">
              <a:avLst/>
            </a:prstTxWarp>
            <a:spAutoFit/>
          </a:bodyPr>
          <a:lstStyle/>
          <a:p>
            <a:r>
              <a:rPr lang="en-US" sz="1600" u="sng" dirty="0" smtClean="0">
                <a:latin typeface="Arial"/>
                <a:cs typeface="Arial"/>
              </a:rPr>
              <a:t>The State Bond Bank of the State of Hidalgo  (continues)</a:t>
            </a:r>
          </a:p>
          <a:p>
            <a:r>
              <a:rPr lang="en-US" sz="1600" b="0" dirty="0" smtClean="0">
                <a:latin typeface="Arial"/>
                <a:cs typeface="Arial"/>
              </a:rPr>
              <a:t>  </a:t>
            </a:r>
          </a:p>
          <a:p>
            <a:pPr marL="233363" indent="-233363">
              <a:buFont typeface="Arial"/>
              <a:buChar char="•"/>
            </a:pPr>
            <a:r>
              <a:rPr lang="en-US" sz="1600" b="0" dirty="0" smtClean="0">
                <a:latin typeface="Arial"/>
                <a:cs typeface="Arial"/>
              </a:rPr>
              <a:t>In March 2012, the Bond Bank borrowed approximately US$200 million equivalent on behalf of the State Government and 20 of the state’s 84 municipalities; the transaction included a state refinancing for land purchased for a new oil refinery (to be built by the federal government), and new money for a state administrative complex. In addition, this transaction included roughly 20 underlying municipalities borrowing to make green improvements to their public lighting systems. The transaction closed at Mexican prime plus 95 basis points for a term of 15 years. The transaction saved the state millions of dollars and empowered the municipalities with  a record-low cost financing for municipal infrastructure. </a:t>
            </a:r>
            <a:endParaRPr lang="en-US" sz="1600" b="0" dirty="0">
              <a:latin typeface="Arial"/>
              <a:cs typeface="Arial"/>
            </a:endParaRPr>
          </a:p>
        </p:txBody>
      </p:sp>
      <p:sp>
        <p:nvSpPr>
          <p:cNvPr id="5" name="Text Box 4"/>
          <p:cNvSpPr txBox="1">
            <a:spLocks noChangeArrowheads="1"/>
          </p:cNvSpPr>
          <p:nvPr/>
        </p:nvSpPr>
        <p:spPr bwMode="auto">
          <a:xfrm>
            <a:off x="0" y="304800"/>
            <a:ext cx="9144000" cy="892552"/>
          </a:xfrm>
          <a:prstGeom prst="rect">
            <a:avLst/>
          </a:prstGeom>
          <a:solidFill>
            <a:schemeClr val="accent1">
              <a:lumMod val="75000"/>
            </a:schemeClr>
          </a:solidFill>
          <a:ln w="9525">
            <a:noFill/>
            <a:miter lim="800000"/>
            <a:headEnd/>
            <a:tailEnd/>
          </a:ln>
        </p:spPr>
        <p:txBody>
          <a:bodyPr>
            <a:spAutoFit/>
          </a:bodyPr>
          <a:lstStyle/>
          <a:p>
            <a:pPr eaLnBrk="0" hangingPunct="0">
              <a:spcBef>
                <a:spcPct val="50000"/>
              </a:spcBef>
              <a:buFont typeface="Arial" pitchFamily="-112" charset="0"/>
              <a:buNone/>
              <a:defRPr/>
            </a:pPr>
            <a:r>
              <a:rPr lang="es-MX" sz="3200" dirty="0">
                <a:solidFill>
                  <a:schemeClr val="bg1"/>
                </a:solidFill>
                <a:latin typeface="Arial" pitchFamily="-112" charset="0"/>
                <a:ea typeface="ＭＳ Ｐゴシック" pitchFamily="-112" charset="-128"/>
                <a:cs typeface="ＭＳ Ｐゴシック" pitchFamily="-112" charset="-128"/>
              </a:rPr>
              <a:t>  </a:t>
            </a:r>
            <a:r>
              <a:rPr lang="es-MX" sz="3200" dirty="0" smtClean="0">
                <a:solidFill>
                  <a:schemeClr val="bg1"/>
                </a:solidFill>
                <a:latin typeface="Arial" pitchFamily="-112" charset="0"/>
                <a:ea typeface="ＭＳ Ｐゴシック" pitchFamily="-112" charset="-128"/>
                <a:cs typeface="ＭＳ Ｐゴシック" pitchFamily="-112" charset="-128"/>
              </a:rPr>
              <a:t> Micro </a:t>
            </a:r>
            <a:r>
              <a:rPr lang="es-MX" sz="3200" dirty="0" err="1" smtClean="0">
                <a:solidFill>
                  <a:schemeClr val="bg1"/>
                </a:solidFill>
                <a:latin typeface="Arial" pitchFamily="-112" charset="0"/>
                <a:ea typeface="ＭＳ Ｐゴシック" pitchFamily="-112" charset="-128"/>
                <a:cs typeface="ＭＳ Ｐゴシック" pitchFamily="-112" charset="-128"/>
              </a:rPr>
              <a:t>Impact</a:t>
            </a:r>
            <a:r>
              <a:rPr lang="es-MX" sz="3200" dirty="0" smtClean="0">
                <a:solidFill>
                  <a:schemeClr val="bg1"/>
                </a:solidFill>
                <a:latin typeface="Arial" pitchFamily="-112" charset="0"/>
                <a:ea typeface="ＭＳ Ｐゴシック" pitchFamily="-112" charset="-128"/>
                <a:cs typeface="ＭＳ Ｐゴシック" pitchFamily="-112" charset="-128"/>
              </a:rPr>
              <a:t>: </a:t>
            </a:r>
            <a:r>
              <a:rPr lang="en-US" sz="3200" dirty="0" smtClean="0">
                <a:solidFill>
                  <a:srgbClr val="FFFFFF"/>
                </a:solidFill>
                <a:latin typeface="Arial"/>
                <a:cs typeface="Arial"/>
              </a:rPr>
              <a:t>The Hidalgo State Bond Bank </a:t>
            </a:r>
          </a:p>
          <a:p>
            <a:pPr eaLnBrk="0" hangingPunct="0">
              <a:spcBef>
                <a:spcPts val="0"/>
              </a:spcBef>
              <a:buFont typeface="Arial" pitchFamily="-112" charset="0"/>
              <a:buNone/>
              <a:defRPr/>
            </a:pPr>
            <a:r>
              <a:rPr lang="en-US" sz="2000" dirty="0" smtClean="0">
                <a:solidFill>
                  <a:srgbClr val="FFFFFF"/>
                </a:solidFill>
                <a:latin typeface="Arial"/>
                <a:cs typeface="Arial"/>
              </a:rPr>
              <a:t>      and its pooled financing transactions</a:t>
            </a:r>
            <a:endParaRPr lang="es-MX" sz="2000" dirty="0">
              <a:solidFill>
                <a:srgbClr val="FFFFFF"/>
              </a:solidFill>
              <a:latin typeface="Arial"/>
              <a:ea typeface="ＭＳ Ｐゴシック" pitchFamily="-112" charset="-128"/>
              <a:cs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533400" y="1676400"/>
            <a:ext cx="8610600" cy="4278094"/>
          </a:xfrm>
          <a:prstGeom prst="rect">
            <a:avLst/>
          </a:prstGeom>
          <a:noFill/>
          <a:ln w="9525">
            <a:noFill/>
            <a:miter lim="800000"/>
            <a:headEnd/>
            <a:tailEnd/>
          </a:ln>
        </p:spPr>
        <p:txBody>
          <a:bodyPr wrap="square">
            <a:prstTxWarp prst="textNoShape">
              <a:avLst/>
            </a:prstTxWarp>
            <a:spAutoFit/>
          </a:bodyPr>
          <a:lstStyle/>
          <a:p>
            <a:r>
              <a:rPr lang="en-US" sz="1600" u="sng" dirty="0" smtClean="0">
                <a:latin typeface="Arial"/>
                <a:cs typeface="Arial"/>
              </a:rPr>
              <a:t>State of Quintana </a:t>
            </a:r>
            <a:r>
              <a:rPr lang="en-US" sz="1600" u="sng" dirty="0" err="1" smtClean="0">
                <a:latin typeface="Arial"/>
                <a:cs typeface="Arial"/>
              </a:rPr>
              <a:t>Roo</a:t>
            </a:r>
            <a:r>
              <a:rPr lang="en-US" sz="1600" u="sng" dirty="0" smtClean="0">
                <a:latin typeface="Arial"/>
                <a:cs typeface="Arial"/>
              </a:rPr>
              <a:t> Water and Sewer Pooled Financing </a:t>
            </a:r>
          </a:p>
          <a:p>
            <a:r>
              <a:rPr lang="en-US" sz="1600" b="0" dirty="0" smtClean="0">
                <a:latin typeface="Arial"/>
                <a:cs typeface="Arial"/>
              </a:rPr>
              <a:t> </a:t>
            </a:r>
          </a:p>
          <a:p>
            <a:pPr marL="233363" indent="-233363">
              <a:buFont typeface="Arial"/>
              <a:buChar char="•"/>
            </a:pPr>
            <a:r>
              <a:rPr lang="en-US" sz="1600" b="0" dirty="0" smtClean="0">
                <a:latin typeface="Arial"/>
                <a:cs typeface="Arial"/>
              </a:rPr>
              <a:t>In October 2007, the state water and sewer utilities corporation (CAPA) accessed financing through a pooled financing transaction structured by Evensen Dodge International. </a:t>
            </a:r>
          </a:p>
          <a:p>
            <a:pPr marL="233363" indent="-233363">
              <a:buFont typeface="Arial"/>
              <a:buChar char="•"/>
            </a:pPr>
            <a:endParaRPr lang="en-US" sz="1600" b="0" dirty="0" smtClean="0">
              <a:latin typeface="Arial"/>
              <a:cs typeface="Arial"/>
            </a:endParaRPr>
          </a:p>
          <a:p>
            <a:pPr marL="233363" indent="-233363">
              <a:buFont typeface="Arial"/>
              <a:buChar char="•"/>
            </a:pPr>
            <a:r>
              <a:rPr lang="en-US" sz="1600" b="0" dirty="0" smtClean="0">
                <a:latin typeface="Arial"/>
                <a:cs typeface="Arial"/>
              </a:rPr>
              <a:t>One of the state’s priorities was to provide maintenance and to expand its water and sewer infrastructure to satisfy the growing demands of the population.  </a:t>
            </a:r>
            <a:r>
              <a:rPr lang="en-US" sz="1600" dirty="0" smtClean="0">
                <a:latin typeface="Arial"/>
                <a:cs typeface="Arial"/>
              </a:rPr>
              <a:t>CAPA, a public-private corporation, pooled the financing requirements of several small municipalities to access domestic currency in an amount equivalent to $30 million dollars</a:t>
            </a:r>
            <a:r>
              <a:rPr lang="en-US" sz="1600" b="0" dirty="0" smtClean="0">
                <a:latin typeface="Arial"/>
                <a:cs typeface="Arial"/>
              </a:rPr>
              <a:t>. </a:t>
            </a:r>
          </a:p>
          <a:p>
            <a:pPr marL="233363" indent="-233363">
              <a:buFont typeface="Arial"/>
              <a:buChar char="•"/>
            </a:pPr>
            <a:endParaRPr lang="en-US" sz="1600" b="0" dirty="0" smtClean="0">
              <a:latin typeface="Arial"/>
              <a:cs typeface="Arial"/>
            </a:endParaRPr>
          </a:p>
          <a:p>
            <a:pPr marL="233363" indent="-233363">
              <a:buFont typeface="Arial"/>
              <a:buChar char="•"/>
            </a:pPr>
            <a:r>
              <a:rPr lang="en-US" sz="1600" b="0" dirty="0" smtClean="0">
                <a:latin typeface="Arial"/>
                <a:cs typeface="Arial"/>
              </a:rPr>
              <a:t>The Federal Government matched this with another $30 million.  Financing was in the form of a bank loan from </a:t>
            </a:r>
            <a:r>
              <a:rPr lang="en-US" sz="1600" b="0" dirty="0" err="1" smtClean="0">
                <a:latin typeface="Arial"/>
                <a:cs typeface="Arial"/>
              </a:rPr>
              <a:t>Citi</a:t>
            </a:r>
            <a:r>
              <a:rPr lang="en-US" sz="1600" b="0" dirty="0" smtClean="0">
                <a:latin typeface="Arial"/>
                <a:cs typeface="Arial"/>
              </a:rPr>
              <a:t>-Bank.  </a:t>
            </a:r>
          </a:p>
          <a:p>
            <a:pPr marL="233363" indent="-233363">
              <a:buFont typeface="Arial"/>
              <a:buChar char="•"/>
            </a:pPr>
            <a:endParaRPr lang="en-US" sz="1600" b="0" dirty="0" smtClean="0">
              <a:latin typeface="Arial"/>
              <a:cs typeface="Arial"/>
            </a:endParaRPr>
          </a:p>
          <a:p>
            <a:pPr marL="233363" indent="-233363">
              <a:buFont typeface="Arial"/>
              <a:buChar char="•"/>
            </a:pPr>
            <a:r>
              <a:rPr lang="en-US" sz="1600" b="0" dirty="0" smtClean="0">
                <a:latin typeface="Arial"/>
                <a:cs typeface="Arial"/>
              </a:rPr>
              <a:t>The credit rating achieved was of </a:t>
            </a:r>
            <a:r>
              <a:rPr lang="en-US" sz="1600" b="0" dirty="0" err="1" smtClean="0">
                <a:latin typeface="Arial"/>
                <a:cs typeface="Arial"/>
              </a:rPr>
              <a:t>AA.mx</a:t>
            </a:r>
            <a:r>
              <a:rPr lang="en-US" sz="1600" b="0" dirty="0" smtClean="0">
                <a:latin typeface="Arial"/>
                <a:cs typeface="Arial"/>
              </a:rPr>
              <a:t> from </a:t>
            </a:r>
            <a:r>
              <a:rPr lang="en-US" sz="1600" b="0" dirty="0" err="1" smtClean="0">
                <a:latin typeface="Arial"/>
                <a:cs typeface="Arial"/>
              </a:rPr>
              <a:t>FitchRatings</a:t>
            </a:r>
            <a:r>
              <a:rPr lang="en-US" sz="1600" b="0" dirty="0" smtClean="0">
                <a:latin typeface="Arial"/>
                <a:cs typeface="Arial"/>
              </a:rPr>
              <a:t> and Moody’s.  The interest rate benchmarked prime +19bps. For water and sewer infrastructure in Mexico the standard had been a spread of +500 to +800 bps if any financing was available at all.  Term was 15 years with grace of 2 in principal payment.  </a:t>
            </a:r>
          </a:p>
        </p:txBody>
      </p:sp>
      <p:sp>
        <p:nvSpPr>
          <p:cNvPr id="5" name="Text Box 4"/>
          <p:cNvSpPr txBox="1">
            <a:spLocks noChangeArrowheads="1"/>
          </p:cNvSpPr>
          <p:nvPr/>
        </p:nvSpPr>
        <p:spPr bwMode="auto">
          <a:xfrm>
            <a:off x="0" y="304800"/>
            <a:ext cx="9144000" cy="1077218"/>
          </a:xfrm>
          <a:prstGeom prst="rect">
            <a:avLst/>
          </a:prstGeom>
          <a:solidFill>
            <a:schemeClr val="accent1">
              <a:lumMod val="75000"/>
            </a:schemeClr>
          </a:solidFill>
          <a:ln w="9525">
            <a:noFill/>
            <a:miter lim="800000"/>
            <a:headEnd/>
            <a:tailEnd/>
          </a:ln>
        </p:spPr>
        <p:txBody>
          <a:bodyPr>
            <a:spAutoFit/>
          </a:bodyPr>
          <a:lstStyle/>
          <a:p>
            <a:pPr eaLnBrk="0" hangingPunct="0">
              <a:spcBef>
                <a:spcPct val="50000"/>
              </a:spcBef>
              <a:buFont typeface="Arial" pitchFamily="-112" charset="0"/>
              <a:buNone/>
              <a:defRPr/>
            </a:pPr>
            <a:r>
              <a:rPr lang="en-US" sz="3200" dirty="0" smtClean="0">
                <a:solidFill>
                  <a:srgbClr val="FFFFFF"/>
                </a:solidFill>
                <a:latin typeface="Arial"/>
                <a:cs typeface="Arial"/>
              </a:rPr>
              <a:t>Micro Impact: Quintana </a:t>
            </a:r>
            <a:r>
              <a:rPr lang="en-US" sz="3200" dirty="0" err="1" smtClean="0">
                <a:solidFill>
                  <a:srgbClr val="FFFFFF"/>
                </a:solidFill>
                <a:latin typeface="Arial"/>
                <a:cs typeface="Arial"/>
              </a:rPr>
              <a:t>Roo</a:t>
            </a:r>
            <a:r>
              <a:rPr lang="en-US" sz="3200" dirty="0" smtClean="0">
                <a:solidFill>
                  <a:srgbClr val="FFFFFF"/>
                </a:solidFill>
                <a:latin typeface="Arial"/>
                <a:cs typeface="Arial"/>
              </a:rPr>
              <a:t> Pooled Financing for Water and Sewer Infrastructure </a:t>
            </a:r>
            <a:r>
              <a:rPr lang="en-US" sz="2000" dirty="0" smtClean="0">
                <a:solidFill>
                  <a:srgbClr val="FFFFFF"/>
                </a:solidFill>
                <a:latin typeface="Arial"/>
                <a:cs typeface="Arial"/>
              </a:rPr>
              <a:t>   </a:t>
            </a:r>
            <a:endParaRPr lang="es-MX" sz="2000" dirty="0">
              <a:solidFill>
                <a:srgbClr val="FFFFFF"/>
              </a:solidFill>
              <a:latin typeface="Arial"/>
              <a:ea typeface="ＭＳ Ｐゴシック" pitchFamily="-112" charset="-128"/>
              <a:cs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1828800" y="1981200"/>
            <a:ext cx="7315200" cy="3293209"/>
          </a:xfrm>
          <a:prstGeom prst="rect">
            <a:avLst/>
          </a:prstGeom>
          <a:noFill/>
          <a:ln w="9525">
            <a:noFill/>
            <a:miter lim="800000"/>
            <a:headEnd/>
            <a:tailEnd/>
          </a:ln>
        </p:spPr>
        <p:txBody>
          <a:bodyPr wrap="square">
            <a:prstTxWarp prst="textNoShape">
              <a:avLst/>
            </a:prstTxWarp>
            <a:spAutoFit/>
          </a:bodyPr>
          <a:lstStyle/>
          <a:p>
            <a:r>
              <a:rPr lang="en-US" sz="1600" u="sng" dirty="0" smtClean="0">
                <a:latin typeface="Arial"/>
                <a:cs typeface="Arial"/>
              </a:rPr>
              <a:t>State of Quintana </a:t>
            </a:r>
            <a:r>
              <a:rPr lang="en-US" sz="1600" u="sng" dirty="0" err="1" smtClean="0">
                <a:latin typeface="Arial"/>
                <a:cs typeface="Arial"/>
              </a:rPr>
              <a:t>Roo</a:t>
            </a:r>
            <a:r>
              <a:rPr lang="en-US" sz="1600" u="sng" dirty="0" smtClean="0">
                <a:latin typeface="Arial"/>
                <a:cs typeface="Arial"/>
              </a:rPr>
              <a:t> Water and Sewer Pooled Financing </a:t>
            </a:r>
          </a:p>
          <a:p>
            <a:r>
              <a:rPr lang="en-US" sz="1600" b="0" dirty="0" smtClean="0">
                <a:latin typeface="Arial"/>
                <a:cs typeface="Arial"/>
              </a:rPr>
              <a:t> </a:t>
            </a:r>
          </a:p>
          <a:p>
            <a:pPr marL="233363" indent="-233363">
              <a:buFont typeface="Arial"/>
              <a:buChar char="•"/>
            </a:pPr>
            <a:r>
              <a:rPr lang="en-US" sz="1600" b="0" dirty="0" smtClean="0">
                <a:latin typeface="Arial"/>
                <a:cs typeface="Arial"/>
              </a:rPr>
              <a:t>The financing transaction that the Quintana </a:t>
            </a:r>
            <a:r>
              <a:rPr lang="en-US" sz="1600" b="0" dirty="0" err="1" smtClean="0">
                <a:latin typeface="Arial"/>
                <a:cs typeface="Arial"/>
              </a:rPr>
              <a:t>Roo</a:t>
            </a:r>
            <a:r>
              <a:rPr lang="en-US" sz="1600" b="0" dirty="0" smtClean="0">
                <a:latin typeface="Arial"/>
                <a:cs typeface="Arial"/>
              </a:rPr>
              <a:t> water utilities corporation (CAPA) undertook in October 2007 is a model for capital mobilization.  </a:t>
            </a:r>
          </a:p>
          <a:p>
            <a:pPr marL="233363" indent="-233363"/>
            <a:endParaRPr lang="en-US" sz="1600" b="0" dirty="0" smtClean="0">
              <a:latin typeface="Arial"/>
              <a:cs typeface="Arial"/>
            </a:endParaRPr>
          </a:p>
          <a:p>
            <a:pPr marL="233363" lvl="0" indent="-233363">
              <a:buFont typeface="Arial"/>
              <a:buChar char="•"/>
            </a:pPr>
            <a:r>
              <a:rPr lang="en-US" sz="1600" b="0" dirty="0" smtClean="0">
                <a:latin typeface="Arial"/>
                <a:cs typeface="Arial"/>
              </a:rPr>
              <a:t>It swapped low credit rated revenue streams with high rated ones, achieving the best financing conditions possible in the debt markets.</a:t>
            </a:r>
          </a:p>
          <a:p>
            <a:pPr marL="233363" lvl="0" indent="-233363"/>
            <a:endParaRPr lang="en-US" sz="1600" b="0" dirty="0" smtClean="0">
              <a:latin typeface="Arial"/>
              <a:cs typeface="Arial"/>
            </a:endParaRPr>
          </a:p>
          <a:p>
            <a:pPr marL="233363" lvl="0" indent="-233363">
              <a:buFont typeface="Arial"/>
              <a:buChar char="•"/>
            </a:pPr>
            <a:r>
              <a:rPr lang="en-US" sz="1600" b="0" dirty="0" smtClean="0">
                <a:latin typeface="Arial"/>
                <a:cs typeface="Arial"/>
              </a:rPr>
              <a:t>No external partial credit guarantees were required.</a:t>
            </a:r>
          </a:p>
          <a:p>
            <a:pPr marL="233363" lvl="0" indent="-233363"/>
            <a:endParaRPr lang="en-US" sz="1600" b="0" dirty="0" smtClean="0">
              <a:latin typeface="Arial"/>
              <a:cs typeface="Arial"/>
            </a:endParaRPr>
          </a:p>
          <a:p>
            <a:pPr marL="233363" lvl="0" indent="-233363">
              <a:buFont typeface="Arial"/>
              <a:buChar char="•"/>
            </a:pPr>
            <a:r>
              <a:rPr lang="en-US" sz="1600" b="0" dirty="0" smtClean="0">
                <a:latin typeface="Arial"/>
                <a:cs typeface="Arial"/>
              </a:rPr>
              <a:t>New drinking water infrastructure benefited 77,012 inhabitants.</a:t>
            </a:r>
          </a:p>
          <a:p>
            <a:pPr marL="233363" lvl="0" indent="-233363"/>
            <a:endParaRPr lang="en-US" sz="1600" b="0" dirty="0" smtClean="0">
              <a:latin typeface="Arial"/>
              <a:cs typeface="Arial"/>
            </a:endParaRPr>
          </a:p>
          <a:p>
            <a:pPr marL="233363" lvl="0" indent="-233363">
              <a:buFont typeface="Arial"/>
              <a:buChar char="•"/>
            </a:pPr>
            <a:r>
              <a:rPr lang="en-US" sz="1600" b="0" dirty="0" smtClean="0">
                <a:latin typeface="Arial"/>
                <a:cs typeface="Arial"/>
              </a:rPr>
              <a:t>New sewer and sanitation infrastructure benefited 146,879 inhabitants.</a:t>
            </a:r>
            <a:endParaRPr lang="en-US" sz="1600" b="0" dirty="0">
              <a:latin typeface="Arial"/>
              <a:cs typeface="Arial"/>
            </a:endParaRPr>
          </a:p>
        </p:txBody>
      </p:sp>
      <p:sp>
        <p:nvSpPr>
          <p:cNvPr id="6" name="Text Box 4"/>
          <p:cNvSpPr txBox="1">
            <a:spLocks noChangeArrowheads="1"/>
          </p:cNvSpPr>
          <p:nvPr/>
        </p:nvSpPr>
        <p:spPr bwMode="auto">
          <a:xfrm>
            <a:off x="0" y="304800"/>
            <a:ext cx="9144000" cy="1077218"/>
          </a:xfrm>
          <a:prstGeom prst="rect">
            <a:avLst/>
          </a:prstGeom>
          <a:solidFill>
            <a:schemeClr val="accent1">
              <a:lumMod val="75000"/>
            </a:schemeClr>
          </a:solidFill>
          <a:ln w="9525">
            <a:noFill/>
            <a:miter lim="800000"/>
            <a:headEnd/>
            <a:tailEnd/>
          </a:ln>
        </p:spPr>
        <p:txBody>
          <a:bodyPr>
            <a:spAutoFit/>
          </a:bodyPr>
          <a:lstStyle/>
          <a:p>
            <a:pPr eaLnBrk="0" hangingPunct="0">
              <a:spcBef>
                <a:spcPct val="50000"/>
              </a:spcBef>
              <a:buFont typeface="Arial" pitchFamily="-112" charset="0"/>
              <a:buNone/>
              <a:defRPr/>
            </a:pPr>
            <a:r>
              <a:rPr lang="en-US" sz="3200" dirty="0" smtClean="0">
                <a:solidFill>
                  <a:srgbClr val="FFFFFF"/>
                </a:solidFill>
                <a:latin typeface="Arial"/>
                <a:cs typeface="Arial"/>
              </a:rPr>
              <a:t>Micro Impact: Quintana </a:t>
            </a:r>
            <a:r>
              <a:rPr lang="en-US" sz="3200" dirty="0" err="1" smtClean="0">
                <a:solidFill>
                  <a:srgbClr val="FFFFFF"/>
                </a:solidFill>
                <a:latin typeface="Arial"/>
                <a:cs typeface="Arial"/>
              </a:rPr>
              <a:t>Roo</a:t>
            </a:r>
            <a:r>
              <a:rPr lang="en-US" sz="3200" dirty="0" smtClean="0">
                <a:solidFill>
                  <a:srgbClr val="FFFFFF"/>
                </a:solidFill>
                <a:latin typeface="Arial"/>
                <a:cs typeface="Arial"/>
              </a:rPr>
              <a:t> Pooled Financing for Water and Sewer Infrastructure </a:t>
            </a:r>
            <a:r>
              <a:rPr lang="en-US" sz="2000" dirty="0" smtClean="0">
                <a:solidFill>
                  <a:srgbClr val="FFFFFF"/>
                </a:solidFill>
                <a:latin typeface="Arial"/>
                <a:cs typeface="Arial"/>
              </a:rPr>
              <a:t>   </a:t>
            </a:r>
            <a:endParaRPr lang="es-MX" sz="2000" dirty="0">
              <a:solidFill>
                <a:srgbClr val="FFFFFF"/>
              </a:solidFill>
              <a:latin typeface="Arial"/>
              <a:ea typeface="ＭＳ Ｐゴシック" pitchFamily="-112" charset="-128"/>
              <a:cs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ChangeArrowheads="1"/>
          </p:cNvSpPr>
          <p:nvPr/>
        </p:nvSpPr>
        <p:spPr bwMode="auto">
          <a:xfrm>
            <a:off x="368300" y="292100"/>
            <a:ext cx="7239000" cy="5207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prstTxWarp prst="textNoShape">
              <a:avLst/>
            </a:prstTxWarp>
          </a:bodyPr>
          <a:lstStyle/>
          <a:p>
            <a:r>
              <a:rPr lang="es-MX" sz="1800" dirty="0" smtClean="0">
                <a:solidFill>
                  <a:srgbClr val="339933"/>
                </a:solidFill>
                <a:latin typeface="Arial"/>
                <a:cs typeface="Arial"/>
              </a:rPr>
              <a:t>PUBLIC FINANCE STATISTICS</a:t>
            </a:r>
            <a:endParaRPr lang="es-ES" sz="1400" b="0" dirty="0">
              <a:solidFill>
                <a:srgbClr val="0000FF"/>
              </a:solidFill>
              <a:latin typeface="Arial" pitchFamily="-107" charset="0"/>
            </a:endParaRPr>
          </a:p>
        </p:txBody>
      </p:sp>
      <p:graphicFrame>
        <p:nvGraphicFramePr>
          <p:cNvPr id="6" name="Chart 5"/>
          <p:cNvGraphicFramePr>
            <a:graphicFrameLocks/>
          </p:cNvGraphicFramePr>
          <p:nvPr>
            <p:extLst>
              <p:ext uri="{D42A27DB-BD31-4B8C-83A1-F6EECF244321}">
                <p14:modId xmlns:p14="http://schemas.microsoft.com/office/powerpoint/2010/main" val="351632892"/>
              </p:ext>
            </p:extLst>
          </p:nvPr>
        </p:nvGraphicFramePr>
        <p:xfrm>
          <a:off x="228600" y="1143000"/>
          <a:ext cx="86868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613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4530"/>
                                        </p:tgtEl>
                                        <p:attrNameLst>
                                          <p:attrName>style.visibility</p:attrName>
                                        </p:attrNameLst>
                                      </p:cBhvr>
                                      <p:to>
                                        <p:strVal val="visible"/>
                                      </p:to>
                                    </p:set>
                                    <p:animEffect transition="in" filter="wipe(left)">
                                      <p:cBhvr>
                                        <p:cTn id="7" dur="500"/>
                                        <p:tgtEl>
                                          <p:spTgt spid="534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453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ChangeArrowheads="1"/>
          </p:cNvSpPr>
          <p:nvPr/>
        </p:nvSpPr>
        <p:spPr bwMode="auto">
          <a:xfrm>
            <a:off x="368300" y="292100"/>
            <a:ext cx="7239000" cy="520700"/>
          </a:xfrm>
          <a:prstGeom prst="rect">
            <a:avLst/>
          </a:prstGeom>
          <a:noFill/>
          <a:ln w="9525">
            <a:noFill/>
            <a:miter lim="800000"/>
            <a:headEnd/>
            <a:tailEnd/>
          </a:ln>
        </p:spPr>
        <p:txBody>
          <a:bodyPr wrap="none" anchor="ctr">
            <a:prstTxWarp prst="textNoShape">
              <a:avLst/>
            </a:prstTxWarp>
          </a:bodyPr>
          <a:lstStyle/>
          <a:p>
            <a:r>
              <a:rPr lang="es-MX" sz="1800" dirty="0" smtClean="0">
                <a:solidFill>
                  <a:srgbClr val="339933"/>
                </a:solidFill>
                <a:latin typeface="Arial"/>
                <a:cs typeface="Arial"/>
              </a:rPr>
              <a:t>Estadísticas de las finanzas públicas en los estados</a:t>
            </a:r>
            <a:endParaRPr lang="es-ES" sz="1400" b="0" dirty="0">
              <a:solidFill>
                <a:srgbClr val="0000FF"/>
              </a:solidFill>
              <a:latin typeface="Arial" pitchFamily="-107" charset="0"/>
            </a:endParaRPr>
          </a:p>
        </p:txBody>
      </p:sp>
      <p:graphicFrame>
        <p:nvGraphicFramePr>
          <p:cNvPr id="5" name="Chart 4"/>
          <p:cNvGraphicFramePr>
            <a:graphicFrameLocks/>
          </p:cNvGraphicFramePr>
          <p:nvPr>
            <p:extLst>
              <p:ext uri="{D42A27DB-BD31-4B8C-83A1-F6EECF244321}">
                <p14:modId xmlns:p14="http://schemas.microsoft.com/office/powerpoint/2010/main" val="3240148299"/>
              </p:ext>
            </p:extLst>
          </p:nvPr>
        </p:nvGraphicFramePr>
        <p:xfrm>
          <a:off x="152400" y="762000"/>
          <a:ext cx="8839200"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904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4530"/>
                                        </p:tgtEl>
                                        <p:attrNameLst>
                                          <p:attrName>style.visibility</p:attrName>
                                        </p:attrNameLst>
                                      </p:cBhvr>
                                      <p:to>
                                        <p:strVal val="visible"/>
                                      </p:to>
                                    </p:set>
                                    <p:animEffect transition="in" filter="wipe(left)">
                                      <p:cBhvr>
                                        <p:cTn id="7" dur="500"/>
                                        <p:tgtEl>
                                          <p:spTgt spid="534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45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ChangeArrowheads="1"/>
          </p:cNvSpPr>
          <p:nvPr/>
        </p:nvSpPr>
        <p:spPr bwMode="auto">
          <a:xfrm>
            <a:off x="368300" y="292100"/>
            <a:ext cx="7239000" cy="520700"/>
          </a:xfrm>
          <a:prstGeom prst="rect">
            <a:avLst/>
          </a:prstGeom>
          <a:noFill/>
          <a:ln w="9525">
            <a:noFill/>
            <a:miter lim="800000"/>
            <a:headEnd/>
            <a:tailEnd/>
          </a:ln>
        </p:spPr>
        <p:txBody>
          <a:bodyPr wrap="none" anchor="ctr">
            <a:prstTxWarp prst="textNoShape">
              <a:avLst/>
            </a:prstTxWarp>
          </a:bodyPr>
          <a:lstStyle/>
          <a:p>
            <a:r>
              <a:rPr lang="es-MX" sz="1800" dirty="0" smtClean="0">
                <a:solidFill>
                  <a:srgbClr val="339933"/>
                </a:solidFill>
                <a:latin typeface="Arial"/>
                <a:cs typeface="Arial"/>
              </a:rPr>
              <a:t>Estadísticas de las finanzas públicas en los estados</a:t>
            </a:r>
            <a:endParaRPr lang="es-ES" sz="1400" b="0" dirty="0">
              <a:solidFill>
                <a:srgbClr val="0000FF"/>
              </a:solidFill>
              <a:latin typeface="Arial" pitchFamily="-107" charset="0"/>
            </a:endParaRPr>
          </a:p>
        </p:txBody>
      </p:sp>
      <p:graphicFrame>
        <p:nvGraphicFramePr>
          <p:cNvPr id="5" name="Chart 4"/>
          <p:cNvGraphicFramePr>
            <a:graphicFrameLocks/>
          </p:cNvGraphicFramePr>
          <p:nvPr>
            <p:extLst>
              <p:ext uri="{D42A27DB-BD31-4B8C-83A1-F6EECF244321}">
                <p14:modId xmlns:p14="http://schemas.microsoft.com/office/powerpoint/2010/main" val="3078436500"/>
              </p:ext>
            </p:extLst>
          </p:nvPr>
        </p:nvGraphicFramePr>
        <p:xfrm>
          <a:off x="304800" y="1066800"/>
          <a:ext cx="87630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656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4530"/>
                                        </p:tgtEl>
                                        <p:attrNameLst>
                                          <p:attrName>style.visibility</p:attrName>
                                        </p:attrNameLst>
                                      </p:cBhvr>
                                      <p:to>
                                        <p:strVal val="visible"/>
                                      </p:to>
                                    </p:set>
                                    <p:animEffect transition="in" filter="wipe(left)">
                                      <p:cBhvr>
                                        <p:cTn id="7" dur="500"/>
                                        <p:tgtEl>
                                          <p:spTgt spid="534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453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304800" y="1382018"/>
            <a:ext cx="8839200" cy="4770537"/>
          </a:xfrm>
          <a:prstGeom prst="rect">
            <a:avLst/>
          </a:prstGeom>
          <a:noFill/>
          <a:ln w="9525">
            <a:noFill/>
            <a:miter lim="800000"/>
            <a:headEnd/>
            <a:tailEnd/>
          </a:ln>
        </p:spPr>
        <p:txBody>
          <a:bodyPr wrap="square">
            <a:prstTxWarp prst="textNoShape">
              <a:avLst/>
            </a:prstTxWarp>
            <a:spAutoFit/>
          </a:bodyPr>
          <a:lstStyle/>
          <a:p>
            <a:pPr hangingPunct="0"/>
            <a:r>
              <a:rPr lang="en-US" sz="1600" dirty="0">
                <a:solidFill>
                  <a:srgbClr val="FF0000"/>
                </a:solidFill>
                <a:latin typeface="Arial" pitchFamily="-104" charset="0"/>
                <a:ea typeface="Arial" pitchFamily="-104" charset="0"/>
                <a:cs typeface="Arial" pitchFamily="-104" charset="0"/>
              </a:rPr>
              <a:t>The U.S. Agency for International Development (USAID) reported that Evensen Dodge International work has resulted in significant contributions to the field of local government finance in Mexico:</a:t>
            </a:r>
          </a:p>
          <a:p>
            <a:pPr hangingPunct="0"/>
            <a:r>
              <a:rPr lang="en-US" sz="1600" b="0" dirty="0">
                <a:latin typeface="Arial" pitchFamily="-104" charset="0"/>
                <a:ea typeface="Arial" pitchFamily="-104" charset="0"/>
                <a:cs typeface="Arial" pitchFamily="-104" charset="0"/>
              </a:rPr>
              <a:t> </a:t>
            </a:r>
          </a:p>
          <a:p>
            <a:r>
              <a:rPr lang="en-US" sz="1600" b="0" u="sng" dirty="0">
                <a:latin typeface="Arial" pitchFamily="-104" charset="0"/>
                <a:ea typeface="Arial" pitchFamily="-104" charset="0"/>
                <a:cs typeface="Arial" pitchFamily="-104" charset="0"/>
              </a:rPr>
              <a:t>Benefitted over 10 million citizens</a:t>
            </a:r>
            <a:r>
              <a:rPr lang="en-US" sz="1600" b="0" dirty="0">
                <a:latin typeface="Arial" pitchFamily="-104" charset="0"/>
                <a:ea typeface="Arial" pitchFamily="-104" charset="0"/>
                <a:cs typeface="Arial" pitchFamily="-104" charset="0"/>
              </a:rPr>
              <a:t>. The</a:t>
            </a:r>
            <a:r>
              <a:rPr lang="en-US" sz="1600" b="0" dirty="0" smtClean="0">
                <a:latin typeface="Arial" pitchFamily="-104" charset="0"/>
                <a:ea typeface="Arial" pitchFamily="-104" charset="0"/>
                <a:cs typeface="Arial" pitchFamily="-104" charset="0"/>
              </a:rPr>
              <a:t> Alliance </a:t>
            </a:r>
            <a:r>
              <a:rPr lang="en-US" sz="1600" b="0" dirty="0">
                <a:latin typeface="Arial" pitchFamily="-104" charset="0"/>
                <a:ea typeface="Arial" pitchFamily="-104" charset="0"/>
                <a:cs typeface="Arial" pitchFamily="-104" charset="0"/>
              </a:rPr>
              <a:t>has directly benefited over 10 million Mexican citizens by improving their living conditions, some of which were below the poverty line level, with funding for schools, roads, energy efficient programs, prisons, interior ports to foster commerce and manufacturing production, health clinics, natural disaster reconstruction, housing, and water and sewer facilities among other major infrastructure programs in different states in the Mexico.</a:t>
            </a:r>
          </a:p>
          <a:p>
            <a:r>
              <a:rPr lang="en-US" sz="1600" b="0" dirty="0">
                <a:latin typeface="Arial" pitchFamily="-104" charset="0"/>
                <a:ea typeface="Arial" pitchFamily="-104" charset="0"/>
                <a:cs typeface="Arial" pitchFamily="-104" charset="0"/>
              </a:rPr>
              <a:t> </a:t>
            </a:r>
          </a:p>
          <a:p>
            <a:r>
              <a:rPr lang="en-US" sz="1600" b="0" u="sng" dirty="0">
                <a:latin typeface="Arial" pitchFamily="-104" charset="0"/>
                <a:ea typeface="Arial" pitchFamily="-104" charset="0"/>
                <a:cs typeface="Arial" pitchFamily="-104" charset="0"/>
              </a:rPr>
              <a:t>Mobilized over </a:t>
            </a:r>
            <a:r>
              <a:rPr lang="en-US" sz="1600" b="0" u="sng" dirty="0" smtClean="0">
                <a:latin typeface="Arial" pitchFamily="-104" charset="0"/>
                <a:ea typeface="Arial" pitchFamily="-104" charset="0"/>
                <a:cs typeface="Arial" pitchFamily="-104" charset="0"/>
              </a:rPr>
              <a:t>$40 </a:t>
            </a:r>
            <a:r>
              <a:rPr lang="en-US" sz="1600" b="0" u="sng" dirty="0">
                <a:latin typeface="Arial" pitchFamily="-104" charset="0"/>
                <a:ea typeface="Arial" pitchFamily="-104" charset="0"/>
                <a:cs typeface="Arial" pitchFamily="-104" charset="0"/>
              </a:rPr>
              <a:t>Billion.</a:t>
            </a:r>
            <a:r>
              <a:rPr lang="en-US" sz="1600" b="0" dirty="0">
                <a:latin typeface="Arial" pitchFamily="-104" charset="0"/>
                <a:ea typeface="Arial" pitchFamily="-104" charset="0"/>
                <a:cs typeface="Arial" pitchFamily="-104" charset="0"/>
              </a:rPr>
              <a:t> The local government implementing partners participating in the</a:t>
            </a:r>
            <a:r>
              <a:rPr lang="en-US" sz="1600" b="0" dirty="0" smtClean="0">
                <a:latin typeface="Arial" pitchFamily="-104" charset="0"/>
                <a:ea typeface="Arial" pitchFamily="-104" charset="0"/>
                <a:cs typeface="Arial" pitchFamily="-104" charset="0"/>
              </a:rPr>
              <a:t> Alliance have mobilized </a:t>
            </a:r>
            <a:r>
              <a:rPr lang="en-US" sz="1600" b="0" dirty="0">
                <a:latin typeface="Arial" pitchFamily="-104" charset="0"/>
                <a:ea typeface="Arial" pitchFamily="-104" charset="0"/>
                <a:cs typeface="Arial" pitchFamily="-104" charset="0"/>
              </a:rPr>
              <a:t>over $2.0 Billion from Mexico’s domestic capital markets to finance their infrastructure projects while drastically reducing borrowing costs. </a:t>
            </a:r>
            <a:r>
              <a:rPr lang="en-US" sz="1600" dirty="0">
                <a:latin typeface="Arial" pitchFamily="-104" charset="0"/>
                <a:ea typeface="Arial" pitchFamily="-104" charset="0"/>
                <a:cs typeface="Arial" pitchFamily="-104" charset="0"/>
              </a:rPr>
              <a:t>M</a:t>
            </a:r>
            <a:r>
              <a:rPr lang="en-US" sz="1600" dirty="0" smtClean="0">
                <a:latin typeface="Arial" pitchFamily="-104" charset="0"/>
                <a:ea typeface="Arial" pitchFamily="-104" charset="0"/>
                <a:cs typeface="Arial" pitchFamily="-104" charset="0"/>
              </a:rPr>
              <a:t>exican states </a:t>
            </a:r>
            <a:r>
              <a:rPr lang="en-US" sz="1600" dirty="0">
                <a:latin typeface="Arial" pitchFamily="-104" charset="0"/>
                <a:ea typeface="Arial" pitchFamily="-104" charset="0"/>
                <a:cs typeface="Arial" pitchFamily="-104" charset="0"/>
              </a:rPr>
              <a:t>and municipalities have replicated the models developed by this</a:t>
            </a:r>
            <a:r>
              <a:rPr lang="en-US" sz="1600" dirty="0" smtClean="0">
                <a:latin typeface="Arial" pitchFamily="-104" charset="0"/>
                <a:ea typeface="Arial" pitchFamily="-104" charset="0"/>
                <a:cs typeface="Arial" pitchFamily="-104" charset="0"/>
              </a:rPr>
              <a:t> Alliance </a:t>
            </a:r>
            <a:r>
              <a:rPr lang="en-US" sz="1600" dirty="0">
                <a:latin typeface="Arial" pitchFamily="-104" charset="0"/>
                <a:ea typeface="Arial" pitchFamily="-104" charset="0"/>
                <a:cs typeface="Arial" pitchFamily="-104" charset="0"/>
              </a:rPr>
              <a:t>to mobilize over </a:t>
            </a:r>
            <a:r>
              <a:rPr lang="en-US" sz="1600" dirty="0" smtClean="0">
                <a:latin typeface="Arial" pitchFamily="-104" charset="0"/>
                <a:ea typeface="Arial" pitchFamily="-104" charset="0"/>
                <a:cs typeface="Arial" pitchFamily="-104" charset="0"/>
              </a:rPr>
              <a:t>$40 </a:t>
            </a:r>
            <a:r>
              <a:rPr lang="en-US" sz="1600" dirty="0">
                <a:latin typeface="Arial" pitchFamily="-104" charset="0"/>
                <a:ea typeface="Arial" pitchFamily="-104" charset="0"/>
                <a:cs typeface="Arial" pitchFamily="-104" charset="0"/>
              </a:rPr>
              <a:t>Billion dollars of well-structured sound financing, all in domestic </a:t>
            </a:r>
            <a:r>
              <a:rPr lang="en-US" sz="1600" dirty="0" smtClean="0">
                <a:latin typeface="Arial" pitchFamily="-104" charset="0"/>
                <a:ea typeface="Arial" pitchFamily="-104" charset="0"/>
                <a:cs typeface="Arial" pitchFamily="-104" charset="0"/>
              </a:rPr>
              <a:t>currency, </a:t>
            </a:r>
            <a:r>
              <a:rPr lang="en-US" sz="1600" dirty="0">
                <a:latin typeface="Arial" pitchFamily="-104" charset="0"/>
                <a:ea typeface="Arial" pitchFamily="-104" charset="0"/>
                <a:cs typeface="Arial" pitchFamily="-104" charset="0"/>
              </a:rPr>
              <a:t>with Mexican financial institutions and investors</a:t>
            </a:r>
            <a:r>
              <a:rPr lang="en-US" sz="1600" b="0" dirty="0">
                <a:latin typeface="Arial" pitchFamily="-104" charset="0"/>
                <a:ea typeface="Arial" pitchFamily="-104" charset="0"/>
                <a:cs typeface="Arial" pitchFamily="-104" charset="0"/>
              </a:rPr>
              <a:t>.</a:t>
            </a:r>
          </a:p>
          <a:p>
            <a:r>
              <a:rPr lang="en-US" sz="1600" b="0" dirty="0">
                <a:latin typeface="Arial" pitchFamily="-104" charset="0"/>
                <a:ea typeface="Arial" pitchFamily="-104" charset="0"/>
                <a:cs typeface="Arial" pitchFamily="-104" charset="0"/>
              </a:rPr>
              <a:t> </a:t>
            </a:r>
          </a:p>
          <a:p>
            <a:r>
              <a:rPr lang="en-US" sz="1600" b="0" u="sng" dirty="0">
                <a:latin typeface="Arial" pitchFamily="-104" charset="0"/>
                <a:ea typeface="Arial" pitchFamily="-104" charset="0"/>
                <a:cs typeface="Arial" pitchFamily="-104" charset="0"/>
              </a:rPr>
              <a:t>Trained and built the capacity of more than </a:t>
            </a:r>
            <a:r>
              <a:rPr lang="en-US" sz="1600" b="0" u="sng" dirty="0" smtClean="0">
                <a:latin typeface="Arial" pitchFamily="-104" charset="0"/>
                <a:ea typeface="Arial" pitchFamily="-104" charset="0"/>
                <a:cs typeface="Arial" pitchFamily="-104" charset="0"/>
              </a:rPr>
              <a:t>1,000 </a:t>
            </a:r>
            <a:r>
              <a:rPr lang="en-US" sz="1600" b="0" u="sng" dirty="0">
                <a:latin typeface="Arial" pitchFamily="-104" charset="0"/>
                <a:ea typeface="Arial" pitchFamily="-104" charset="0"/>
                <a:cs typeface="Arial" pitchFamily="-104" charset="0"/>
              </a:rPr>
              <a:t>public officials and private sector professionals</a:t>
            </a:r>
            <a:endParaRPr lang="en-US" sz="1600" b="0" dirty="0">
              <a:latin typeface="Arial" pitchFamily="-104" charset="0"/>
              <a:ea typeface="Arial" pitchFamily="-104" charset="0"/>
              <a:cs typeface="Arial" pitchFamily="-104" charset="0"/>
            </a:endParaRPr>
          </a:p>
        </p:txBody>
      </p:sp>
      <p:sp>
        <p:nvSpPr>
          <p:cNvPr id="4" name="Text Box 4"/>
          <p:cNvSpPr txBox="1">
            <a:spLocks noChangeArrowheads="1"/>
          </p:cNvSpPr>
          <p:nvPr/>
        </p:nvSpPr>
        <p:spPr bwMode="auto">
          <a:xfrm>
            <a:off x="0" y="304800"/>
            <a:ext cx="9144000" cy="1077218"/>
          </a:xfrm>
          <a:prstGeom prst="rect">
            <a:avLst/>
          </a:prstGeom>
          <a:solidFill>
            <a:schemeClr val="accent1">
              <a:lumMod val="75000"/>
            </a:schemeClr>
          </a:solidFill>
          <a:ln w="9525">
            <a:noFill/>
            <a:miter lim="800000"/>
            <a:headEnd/>
            <a:tailEnd/>
          </a:ln>
        </p:spPr>
        <p:txBody>
          <a:bodyPr>
            <a:spAutoFit/>
          </a:bodyPr>
          <a:lstStyle/>
          <a:p>
            <a:pPr eaLnBrk="0" hangingPunct="0">
              <a:spcBef>
                <a:spcPct val="50000"/>
              </a:spcBef>
              <a:buFont typeface="Arial" pitchFamily="-112" charset="0"/>
              <a:buNone/>
              <a:defRPr/>
            </a:pPr>
            <a:r>
              <a:rPr lang="es-MX" sz="3200" dirty="0" smtClean="0">
                <a:solidFill>
                  <a:schemeClr val="bg1"/>
                </a:solidFill>
                <a:latin typeface="Arial" pitchFamily="-112" charset="0"/>
                <a:ea typeface="ＭＳ Ｐゴシック" pitchFamily="-112" charset="-128"/>
                <a:cs typeface="ＭＳ Ｐゴシック" pitchFamily="-112" charset="-128"/>
              </a:rPr>
              <a:t>Macro </a:t>
            </a:r>
            <a:r>
              <a:rPr lang="es-MX" sz="3200" dirty="0" err="1" smtClean="0">
                <a:solidFill>
                  <a:schemeClr val="bg1"/>
                </a:solidFill>
                <a:latin typeface="Arial" pitchFamily="-112" charset="0"/>
                <a:ea typeface="ＭＳ Ｐゴシック" pitchFamily="-112" charset="-128"/>
                <a:cs typeface="ＭＳ Ｐゴシック" pitchFamily="-112" charset="-128"/>
              </a:rPr>
              <a:t>Impact</a:t>
            </a:r>
            <a:r>
              <a:rPr lang="es-MX" sz="3200" dirty="0" smtClean="0">
                <a:solidFill>
                  <a:schemeClr val="bg1"/>
                </a:solidFill>
                <a:latin typeface="Arial" pitchFamily="-112" charset="0"/>
                <a:ea typeface="ＭＳ Ｐゴシック" pitchFamily="-112" charset="-128"/>
                <a:cs typeface="ＭＳ Ｐゴシック" pitchFamily="-112" charset="-128"/>
              </a:rPr>
              <a:t> of </a:t>
            </a:r>
            <a:r>
              <a:rPr lang="es-MX" sz="3200" dirty="0" err="1" smtClean="0">
                <a:solidFill>
                  <a:schemeClr val="bg1"/>
                </a:solidFill>
                <a:latin typeface="Arial" pitchFamily="-112" charset="0"/>
                <a:ea typeface="ＭＳ Ｐゴシック" pitchFamily="-112" charset="-128"/>
                <a:cs typeface="ＭＳ Ｐゴシック" pitchFamily="-112" charset="-128"/>
              </a:rPr>
              <a:t>the</a:t>
            </a:r>
            <a:r>
              <a:rPr lang="es-MX" sz="3200" dirty="0" smtClean="0">
                <a:solidFill>
                  <a:schemeClr val="bg1"/>
                </a:solidFill>
                <a:latin typeface="Arial" pitchFamily="-112" charset="0"/>
                <a:ea typeface="ＭＳ Ｐゴシック" pitchFamily="-112" charset="-128"/>
                <a:cs typeface="ＭＳ Ｐゴシック" pitchFamily="-112" charset="-128"/>
              </a:rPr>
              <a:t> EDII-USAID Alliance in </a:t>
            </a:r>
            <a:r>
              <a:rPr lang="es-MX" sz="3200" dirty="0">
                <a:solidFill>
                  <a:schemeClr val="bg1"/>
                </a:solidFill>
                <a:latin typeface="Arial" pitchFamily="-112" charset="0"/>
                <a:ea typeface="ＭＳ Ｐゴシック" pitchFamily="-112" charset="-128"/>
                <a:cs typeface="ＭＳ Ｐゴシック" pitchFamily="-112" charset="-128"/>
              </a:rPr>
              <a:t>Mexico</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2286000" y="2057400"/>
            <a:ext cx="6858000" cy="3293209"/>
          </a:xfrm>
          <a:prstGeom prst="rect">
            <a:avLst/>
          </a:prstGeom>
          <a:noFill/>
          <a:ln w="9525">
            <a:noFill/>
            <a:miter lim="800000"/>
            <a:headEnd/>
            <a:tailEnd/>
          </a:ln>
        </p:spPr>
        <p:txBody>
          <a:bodyPr>
            <a:prstTxWarp prst="textNoShape">
              <a:avLst/>
            </a:prstTxWarp>
            <a:spAutoFit/>
          </a:bodyPr>
          <a:lstStyle/>
          <a:p>
            <a:pPr marL="225425" indent="-225425" eaLnBrk="0" hangingPunct="0">
              <a:spcBef>
                <a:spcPts val="0"/>
              </a:spcBef>
              <a:spcAft>
                <a:spcPts val="0"/>
              </a:spcAft>
              <a:buFont typeface="Wingdings" pitchFamily="-104" charset="2"/>
              <a:buChar char="Ø"/>
            </a:pPr>
            <a:r>
              <a:rPr lang="en-US" sz="1600" b="0" dirty="0">
                <a:latin typeface="Arial" pitchFamily="-104" charset="0"/>
              </a:rPr>
              <a:t>Mobilizing domestic credit to build basic infrastructure projects that will benefit more people, especially urban poor</a:t>
            </a:r>
            <a:r>
              <a:rPr lang="en-US" sz="1600" b="0" dirty="0" smtClean="0">
                <a:latin typeface="Arial" pitchFamily="-104" charset="0"/>
              </a:rPr>
              <a:t>,</a:t>
            </a:r>
          </a:p>
          <a:p>
            <a:pPr marL="225425" indent="-225425" eaLnBrk="0" hangingPunct="0">
              <a:spcBef>
                <a:spcPts val="0"/>
              </a:spcBef>
              <a:spcAft>
                <a:spcPts val="0"/>
              </a:spcAft>
              <a:buFont typeface="Wingdings" pitchFamily="-104" charset="2"/>
              <a:buChar char="Ø"/>
            </a:pPr>
            <a:endParaRPr lang="en-US" sz="1600" b="0" dirty="0" smtClean="0">
              <a:latin typeface="Arial" pitchFamily="-104" charset="0"/>
            </a:endParaRPr>
          </a:p>
          <a:p>
            <a:pPr marL="225425" indent="-225425" eaLnBrk="0" hangingPunct="0">
              <a:spcBef>
                <a:spcPts val="0"/>
              </a:spcBef>
              <a:spcAft>
                <a:spcPts val="0"/>
              </a:spcAft>
              <a:buFont typeface="Wingdings" pitchFamily="-104" charset="2"/>
              <a:buChar char="Ø"/>
            </a:pPr>
            <a:r>
              <a:rPr lang="en-US" sz="1600" b="0" dirty="0">
                <a:latin typeface="Arial" pitchFamily="-104" charset="0"/>
              </a:rPr>
              <a:t>Lowering costs of issuance to encourage more sovereign and sub-national entities to seek capital markets financing because of real savings opportunities,</a:t>
            </a:r>
            <a:r>
              <a:rPr lang="en-US" sz="1600" b="0" dirty="0" smtClean="0">
                <a:latin typeface="Arial" pitchFamily="-104" charset="0"/>
              </a:rPr>
              <a:t> </a:t>
            </a:r>
          </a:p>
          <a:p>
            <a:pPr marL="225425" indent="-225425" eaLnBrk="0" hangingPunct="0">
              <a:spcBef>
                <a:spcPts val="0"/>
              </a:spcBef>
              <a:spcAft>
                <a:spcPts val="0"/>
              </a:spcAft>
              <a:buFont typeface="Wingdings" pitchFamily="-104" charset="2"/>
              <a:buChar char="Ø"/>
            </a:pPr>
            <a:endParaRPr lang="en-US" sz="1600" b="0" dirty="0" smtClean="0">
              <a:latin typeface="Arial" pitchFamily="-104" charset="0"/>
            </a:endParaRPr>
          </a:p>
          <a:p>
            <a:pPr marL="225425" indent="-225425" eaLnBrk="0" hangingPunct="0">
              <a:spcBef>
                <a:spcPts val="0"/>
              </a:spcBef>
              <a:spcAft>
                <a:spcPts val="0"/>
              </a:spcAft>
              <a:buFont typeface="Wingdings" pitchFamily="-104" charset="2"/>
              <a:buChar char="Ø"/>
            </a:pPr>
            <a:r>
              <a:rPr lang="en-US" sz="1600" b="0" dirty="0">
                <a:latin typeface="Arial" pitchFamily="-104" charset="0"/>
              </a:rPr>
              <a:t>Providing country investors with more transparency elements to become increasingly comfortable with sector and sub-national financial operations and</a:t>
            </a:r>
            <a:r>
              <a:rPr lang="en-US" sz="1600" b="0" dirty="0" smtClean="0">
                <a:latin typeface="Arial" pitchFamily="-104" charset="0"/>
              </a:rPr>
              <a:t> </a:t>
            </a:r>
          </a:p>
          <a:p>
            <a:pPr marL="225425" indent="-225425" eaLnBrk="0" hangingPunct="0">
              <a:spcBef>
                <a:spcPts val="0"/>
              </a:spcBef>
              <a:spcAft>
                <a:spcPts val="0"/>
              </a:spcAft>
              <a:buFont typeface="Wingdings" pitchFamily="-104" charset="2"/>
              <a:buChar char="Ø"/>
            </a:pPr>
            <a:endParaRPr lang="en-US" sz="1600" b="0" dirty="0" smtClean="0">
              <a:latin typeface="Arial" pitchFamily="-104" charset="0"/>
            </a:endParaRPr>
          </a:p>
          <a:p>
            <a:pPr marL="225425" indent="-225425" eaLnBrk="0" hangingPunct="0">
              <a:spcBef>
                <a:spcPts val="0"/>
              </a:spcBef>
              <a:spcAft>
                <a:spcPts val="0"/>
              </a:spcAft>
              <a:buFont typeface="Wingdings" pitchFamily="-104" charset="2"/>
              <a:buChar char="Ø"/>
            </a:pPr>
            <a:r>
              <a:rPr lang="en-US" sz="1600" b="0" dirty="0">
                <a:latin typeface="Arial" pitchFamily="-104" charset="0"/>
              </a:rPr>
              <a:t>Conducting Capital Markets activities to encourage stronger financial reporting standards </a:t>
            </a:r>
            <a:endParaRPr lang="es-ES_tradnl" sz="1600" b="0" dirty="0">
              <a:latin typeface="Arial" pitchFamily="-104" charset="0"/>
            </a:endParaRPr>
          </a:p>
        </p:txBody>
      </p:sp>
      <p:sp>
        <p:nvSpPr>
          <p:cNvPr id="5" name="Text Box 4"/>
          <p:cNvSpPr txBox="1">
            <a:spLocks noChangeArrowheads="1"/>
          </p:cNvSpPr>
          <p:nvPr/>
        </p:nvSpPr>
        <p:spPr bwMode="auto">
          <a:xfrm>
            <a:off x="0" y="304800"/>
            <a:ext cx="9144000" cy="1077218"/>
          </a:xfrm>
          <a:prstGeom prst="rect">
            <a:avLst/>
          </a:prstGeom>
          <a:solidFill>
            <a:schemeClr val="accent1">
              <a:lumMod val="75000"/>
            </a:schemeClr>
          </a:solidFill>
          <a:ln w="9525">
            <a:noFill/>
            <a:miter lim="800000"/>
            <a:headEnd/>
            <a:tailEnd/>
          </a:ln>
        </p:spPr>
        <p:txBody>
          <a:bodyPr>
            <a:spAutoFit/>
          </a:bodyPr>
          <a:lstStyle/>
          <a:p>
            <a:pPr eaLnBrk="0" hangingPunct="0">
              <a:spcBef>
                <a:spcPct val="50000"/>
              </a:spcBef>
              <a:buFont typeface="Arial" pitchFamily="-112" charset="0"/>
              <a:buNone/>
              <a:defRPr/>
            </a:pPr>
            <a:r>
              <a:rPr lang="es-MX" sz="3200" dirty="0" smtClean="0">
                <a:solidFill>
                  <a:schemeClr val="bg1"/>
                </a:solidFill>
                <a:latin typeface="Arial" pitchFamily="-112" charset="0"/>
                <a:ea typeface="ＭＳ Ｐゴシック" pitchFamily="-112" charset="-128"/>
                <a:cs typeface="ＭＳ Ｐゴシック" pitchFamily="-112" charset="-128"/>
              </a:rPr>
              <a:t>Macro </a:t>
            </a:r>
            <a:r>
              <a:rPr lang="es-MX" sz="3200" dirty="0" err="1" smtClean="0">
                <a:solidFill>
                  <a:schemeClr val="bg1"/>
                </a:solidFill>
                <a:latin typeface="Arial" pitchFamily="-112" charset="0"/>
                <a:ea typeface="ＭＳ Ｐゴシック" pitchFamily="-112" charset="-128"/>
                <a:cs typeface="ＭＳ Ｐゴシック" pitchFamily="-112" charset="-128"/>
              </a:rPr>
              <a:t>Impact</a:t>
            </a:r>
            <a:r>
              <a:rPr lang="es-MX" sz="3200" dirty="0" smtClean="0">
                <a:solidFill>
                  <a:schemeClr val="bg1"/>
                </a:solidFill>
                <a:latin typeface="Arial" pitchFamily="-112" charset="0"/>
                <a:ea typeface="ＭＳ Ｐゴシック" pitchFamily="-112" charset="-128"/>
                <a:cs typeface="ＭＳ Ｐゴシック" pitchFamily="-112" charset="-128"/>
              </a:rPr>
              <a:t> of </a:t>
            </a:r>
            <a:r>
              <a:rPr lang="es-MX" sz="3200" dirty="0" err="1" smtClean="0">
                <a:solidFill>
                  <a:schemeClr val="bg1"/>
                </a:solidFill>
                <a:latin typeface="Arial" pitchFamily="-112" charset="0"/>
                <a:ea typeface="ＭＳ Ｐゴシック" pitchFamily="-112" charset="-128"/>
                <a:cs typeface="ＭＳ Ｐゴシック" pitchFamily="-112" charset="-128"/>
              </a:rPr>
              <a:t>the</a:t>
            </a:r>
            <a:r>
              <a:rPr lang="es-MX" sz="3200" dirty="0" smtClean="0">
                <a:solidFill>
                  <a:schemeClr val="bg1"/>
                </a:solidFill>
                <a:latin typeface="Arial" pitchFamily="-112" charset="0"/>
                <a:ea typeface="ＭＳ Ｐゴシック" pitchFamily="-112" charset="-128"/>
                <a:cs typeface="ＭＳ Ｐゴシック" pitchFamily="-112" charset="-128"/>
              </a:rPr>
              <a:t> EDII-USAID Alliance in </a:t>
            </a:r>
            <a:r>
              <a:rPr lang="es-MX" sz="3200" dirty="0">
                <a:solidFill>
                  <a:schemeClr val="bg1"/>
                </a:solidFill>
                <a:latin typeface="Arial" pitchFamily="-112" charset="0"/>
                <a:ea typeface="ＭＳ Ｐゴシック" pitchFamily="-112" charset="-128"/>
                <a:cs typeface="ＭＳ Ｐゴシック" pitchFamily="-112" charset="-128"/>
              </a:rPr>
              <a:t>Mexico</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4500" name="Text Box 4"/>
          <p:cNvSpPr txBox="1">
            <a:spLocks noChangeArrowheads="1"/>
          </p:cNvSpPr>
          <p:nvPr/>
        </p:nvSpPr>
        <p:spPr bwMode="auto">
          <a:xfrm>
            <a:off x="5181600" y="6172200"/>
            <a:ext cx="3124200" cy="336550"/>
          </a:xfrm>
          <a:prstGeom prst="rect">
            <a:avLst/>
          </a:prstGeom>
          <a:noFill/>
          <a:ln w="9525">
            <a:noFill/>
            <a:miter lim="800000"/>
            <a:headEnd/>
            <a:tailEnd/>
          </a:ln>
        </p:spPr>
        <p:txBody>
          <a:bodyPr>
            <a:prstTxWarp prst="textNoShape">
              <a:avLst/>
            </a:prstTxWarp>
            <a:spAutoFit/>
          </a:bodyPr>
          <a:lstStyle/>
          <a:p>
            <a:pPr algn="r" eaLnBrk="0" hangingPunct="0">
              <a:spcBef>
                <a:spcPct val="50000"/>
              </a:spcBef>
            </a:pPr>
            <a:endParaRPr lang="es-ES_tradnl" sz="1600">
              <a:solidFill>
                <a:schemeClr val="bg1"/>
              </a:solidFill>
              <a:latin typeface="Arial" pitchFamily="-104" charset="0"/>
            </a:endParaRPr>
          </a:p>
        </p:txBody>
      </p:sp>
      <p:sp>
        <p:nvSpPr>
          <p:cNvPr id="37891" name="Rectangle 5"/>
          <p:cNvSpPr>
            <a:spLocks noChangeArrowheads="1"/>
          </p:cNvSpPr>
          <p:nvPr/>
        </p:nvSpPr>
        <p:spPr bwMode="auto">
          <a:xfrm>
            <a:off x="3824288" y="2525713"/>
            <a:ext cx="8229600" cy="0"/>
          </a:xfrm>
          <a:prstGeom prst="rect">
            <a:avLst/>
          </a:prstGeom>
          <a:noFill/>
          <a:ln w="9525">
            <a:noFill/>
            <a:miter lim="800000"/>
            <a:headEnd/>
            <a:tailEnd/>
          </a:ln>
        </p:spPr>
        <p:txBody>
          <a:bodyPr>
            <a:prstTxWarp prst="textNoShape">
              <a:avLst/>
            </a:prstTxWarp>
            <a:spAutoFit/>
          </a:bodyPr>
          <a:lstStyle/>
          <a:p>
            <a:endParaRPr lang="en-US"/>
          </a:p>
        </p:txBody>
      </p:sp>
      <p:sp>
        <p:nvSpPr>
          <p:cNvPr id="234504" name="Rectangle 8"/>
          <p:cNvSpPr>
            <a:spLocks noChangeArrowheads="1"/>
          </p:cNvSpPr>
          <p:nvPr/>
        </p:nvSpPr>
        <p:spPr bwMode="auto">
          <a:xfrm>
            <a:off x="368300" y="292100"/>
            <a:ext cx="7239000" cy="520700"/>
          </a:xfrm>
          <a:prstGeom prst="rect">
            <a:avLst/>
          </a:prstGeom>
          <a:noFill/>
          <a:ln w="9525">
            <a:noFill/>
            <a:miter lim="800000"/>
            <a:headEnd/>
            <a:tailEnd/>
          </a:ln>
        </p:spPr>
        <p:txBody>
          <a:bodyPr wrap="none" anchor="ctr">
            <a:prstTxWarp prst="textNoShape">
              <a:avLst/>
            </a:prstTxWarp>
          </a:bodyPr>
          <a:lstStyle/>
          <a:p>
            <a:r>
              <a:rPr lang="en-US" sz="3200">
                <a:solidFill>
                  <a:srgbClr val="339933"/>
                </a:solidFill>
                <a:latin typeface="Arial" pitchFamily="-104" charset="0"/>
              </a:rPr>
              <a:t>Thank You</a:t>
            </a:r>
            <a:endParaRPr lang="es-MX" sz="3200" b="0">
              <a:solidFill>
                <a:srgbClr val="0000FF"/>
              </a:solidFill>
            </a:endParaRPr>
          </a:p>
          <a:p>
            <a:endParaRPr lang="es-ES" sz="1400" b="0">
              <a:solidFill>
                <a:srgbClr val="0000FF"/>
              </a:solidFill>
              <a:latin typeface="Arial" pitchFamily="-104" charset="0"/>
            </a:endParaRPr>
          </a:p>
        </p:txBody>
      </p:sp>
      <p:sp>
        <p:nvSpPr>
          <p:cNvPr id="234505" name="Rectangle 9"/>
          <p:cNvSpPr>
            <a:spLocks noChangeArrowheads="1"/>
          </p:cNvSpPr>
          <p:nvPr/>
        </p:nvSpPr>
        <p:spPr bwMode="auto">
          <a:xfrm>
            <a:off x="0" y="3962400"/>
            <a:ext cx="9144000" cy="1219200"/>
          </a:xfrm>
          <a:prstGeom prst="rect">
            <a:avLst/>
          </a:prstGeom>
          <a:noFill/>
          <a:ln w="9525">
            <a:noFill/>
            <a:miter lim="800000"/>
            <a:headEnd/>
            <a:tailEnd/>
          </a:ln>
        </p:spPr>
        <p:txBody>
          <a:bodyPr wrap="none" anchor="ctr">
            <a:prstTxWarp prst="textNoShape">
              <a:avLst/>
            </a:prstTxWarp>
          </a:bodyPr>
          <a:lstStyle/>
          <a:p>
            <a:pPr algn="ctr" hangingPunct="0"/>
            <a:endParaRPr lang="en-US" sz="1600" dirty="0" smtClean="0">
              <a:latin typeface="Arial" pitchFamily="-104" charset="0"/>
              <a:ea typeface="Arial" pitchFamily="-104" charset="0"/>
              <a:cs typeface="Arial" pitchFamily="-104" charset="0"/>
            </a:endParaRPr>
          </a:p>
          <a:p>
            <a:pPr algn="ctr" hangingPunct="0"/>
            <a:endParaRPr lang="en-US" sz="1600" dirty="0">
              <a:latin typeface="Arial" pitchFamily="-104" charset="0"/>
              <a:ea typeface="Arial" pitchFamily="-104" charset="0"/>
              <a:cs typeface="Arial" pitchFamily="-104" charset="0"/>
            </a:endParaRPr>
          </a:p>
          <a:p>
            <a:pPr algn="ctr" hangingPunct="0"/>
            <a:endParaRPr lang="en-US" sz="1600" dirty="0">
              <a:latin typeface="Arial" pitchFamily="-104" charset="0"/>
              <a:ea typeface="Arial" pitchFamily="-104" charset="0"/>
              <a:cs typeface="Arial" pitchFamily="-104" charset="0"/>
            </a:endParaRPr>
          </a:p>
          <a:p>
            <a:pPr algn="ctr">
              <a:lnSpc>
                <a:spcPct val="80000"/>
              </a:lnSpc>
            </a:pPr>
            <a:r>
              <a:rPr lang="en-US" sz="1600" dirty="0">
                <a:latin typeface="Arial" pitchFamily="-104" charset="0"/>
                <a:ea typeface="Arial" pitchFamily="-104" charset="0"/>
                <a:cs typeface="Arial" pitchFamily="-104" charset="0"/>
              </a:rPr>
              <a:t>Fernando </a:t>
            </a:r>
            <a:r>
              <a:rPr lang="en-US" sz="1600" dirty="0" smtClean="0">
                <a:latin typeface="Arial" pitchFamily="-104" charset="0"/>
                <a:ea typeface="Arial" pitchFamily="-104" charset="0"/>
                <a:cs typeface="Arial" pitchFamily="-104" charset="0"/>
              </a:rPr>
              <a:t>Gama, Senior Vice President</a:t>
            </a:r>
          </a:p>
          <a:p>
            <a:pPr algn="ctr">
              <a:lnSpc>
                <a:spcPct val="80000"/>
              </a:lnSpc>
            </a:pPr>
            <a:r>
              <a:rPr lang="en-US" sz="1600" dirty="0" err="1" smtClean="0">
                <a:latin typeface="Arial" pitchFamily="-104" charset="0"/>
                <a:ea typeface="Arial" pitchFamily="-104" charset="0"/>
                <a:cs typeface="Arial" pitchFamily="-104" charset="0"/>
              </a:rPr>
              <a:t>Evensen</a:t>
            </a:r>
            <a:r>
              <a:rPr lang="en-US" sz="1600" dirty="0" smtClean="0">
                <a:latin typeface="Arial" pitchFamily="-104" charset="0"/>
                <a:ea typeface="Arial" pitchFamily="-104" charset="0"/>
                <a:cs typeface="Arial" pitchFamily="-104" charset="0"/>
              </a:rPr>
              <a:t> </a:t>
            </a:r>
            <a:r>
              <a:rPr lang="en-US" sz="1600" dirty="0">
                <a:latin typeface="Arial" pitchFamily="-104" charset="0"/>
                <a:ea typeface="Arial" pitchFamily="-104" charset="0"/>
                <a:cs typeface="Arial" pitchFamily="-104" charset="0"/>
              </a:rPr>
              <a:t>Dodge International</a:t>
            </a:r>
          </a:p>
          <a:p>
            <a:pPr algn="ctr">
              <a:lnSpc>
                <a:spcPct val="80000"/>
              </a:lnSpc>
            </a:pPr>
            <a:endParaRPr lang="en-US" sz="1600" dirty="0">
              <a:latin typeface="Arial" pitchFamily="-104" charset="0"/>
              <a:ea typeface="Arial" pitchFamily="-104" charset="0"/>
              <a:cs typeface="Arial" pitchFamily="-104" charset="0"/>
            </a:endParaRPr>
          </a:p>
          <a:p>
            <a:pPr algn="ctr">
              <a:lnSpc>
                <a:spcPct val="80000"/>
              </a:lnSpc>
            </a:pPr>
            <a:r>
              <a:rPr lang="en-US" sz="1100" dirty="0">
                <a:latin typeface="Arial" pitchFamily="-104" charset="0"/>
                <a:ea typeface="Arial" pitchFamily="-104" charset="0"/>
                <a:cs typeface="Arial" pitchFamily="-104" charset="0"/>
              </a:rPr>
              <a:t>EVENSENDODGE@</a:t>
            </a:r>
            <a:r>
              <a:rPr lang="en-US" sz="1100" dirty="0" smtClean="0">
                <a:latin typeface="Arial" pitchFamily="-104" charset="0"/>
                <a:ea typeface="Arial" pitchFamily="-104" charset="0"/>
                <a:cs typeface="Arial" pitchFamily="-104" charset="0"/>
              </a:rPr>
              <a:t>DODGEGLOBAL.COM</a:t>
            </a:r>
          </a:p>
          <a:p>
            <a:pPr algn="ctr">
              <a:lnSpc>
                <a:spcPct val="80000"/>
              </a:lnSpc>
            </a:pPr>
            <a:endParaRPr lang="en-US" sz="1100" dirty="0" smtClean="0">
              <a:latin typeface="Arial" pitchFamily="-104" charset="0"/>
              <a:ea typeface="Arial" pitchFamily="-104" charset="0"/>
              <a:cs typeface="Arial" pitchFamily="-104" charset="0"/>
            </a:endParaRPr>
          </a:p>
          <a:p>
            <a:pPr algn="ctr" hangingPunct="0"/>
            <a:endParaRPr lang="en-US" sz="1600" dirty="0">
              <a:latin typeface="Arial" pitchFamily="-104" charset="0"/>
              <a:ea typeface="Arial" pitchFamily="-104" charset="0"/>
              <a:cs typeface="Arial" pitchFamily="-104" charset="0"/>
            </a:endParaRPr>
          </a:p>
        </p:txBody>
      </p:sp>
      <p:sp>
        <p:nvSpPr>
          <p:cNvPr id="6" name="Text Box 3"/>
          <p:cNvSpPr txBox="1">
            <a:spLocks noChangeArrowheads="1"/>
          </p:cNvSpPr>
          <p:nvPr/>
        </p:nvSpPr>
        <p:spPr bwMode="auto">
          <a:xfrm>
            <a:off x="0" y="1676400"/>
            <a:ext cx="9144000" cy="1569660"/>
          </a:xfrm>
          <a:prstGeom prst="rect">
            <a:avLst/>
          </a:prstGeom>
          <a:solidFill>
            <a:schemeClr val="accent1">
              <a:lumMod val="75000"/>
            </a:schemeClr>
          </a:solidFill>
          <a:ln w="12700">
            <a:noFill/>
            <a:miter lim="800000"/>
            <a:headEnd/>
            <a:tailEnd/>
          </a:ln>
        </p:spPr>
        <p:txBody>
          <a:bodyPr>
            <a:prstTxWarp prst="textNoShape">
              <a:avLst/>
            </a:prstTxWarp>
            <a:spAutoFit/>
          </a:bodyPr>
          <a:lstStyle/>
          <a:p>
            <a:pPr algn="ctr">
              <a:defRPr/>
            </a:pPr>
            <a:endParaRPr lang="en-US" dirty="0" smtClean="0">
              <a:solidFill>
                <a:schemeClr val="bg1"/>
              </a:solidFill>
              <a:latin typeface="Arial"/>
              <a:cs typeface="Arial"/>
            </a:endParaRPr>
          </a:p>
          <a:p>
            <a:pPr algn="ctr">
              <a:defRPr/>
            </a:pPr>
            <a:r>
              <a:rPr lang="en-US" dirty="0" smtClean="0">
                <a:solidFill>
                  <a:srgbClr val="FFFFFF"/>
                </a:solidFill>
                <a:latin typeface="Arial"/>
                <a:cs typeface="Arial"/>
              </a:rPr>
              <a:t>Mobilizing Private Financing:</a:t>
            </a:r>
          </a:p>
          <a:p>
            <a:pPr algn="ctr">
              <a:defRPr/>
            </a:pPr>
            <a:r>
              <a:rPr lang="en-US" u="sng" dirty="0" smtClean="0">
                <a:solidFill>
                  <a:srgbClr val="FFFFFF"/>
                </a:solidFill>
                <a:latin typeface="Arial"/>
                <a:cs typeface="Arial"/>
              </a:rPr>
              <a:t>The Capital Market Story of Mexico </a:t>
            </a:r>
          </a:p>
          <a:p>
            <a:pPr algn="ctr">
              <a:defRPr/>
            </a:pPr>
            <a:endParaRPr lang="en-US" dirty="0">
              <a:solidFill>
                <a:srgbClr val="FFFFFF"/>
              </a:solidFill>
              <a:latin typeface="Arial" pitchFamily="-109" charset="0"/>
              <a:ea typeface="ＭＳ Ｐゴシック" pitchFamily="-109" charset="-128"/>
              <a:cs typeface="ＭＳ Ｐゴシック" pitchFamily="-109"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nodePh="1">
                                  <p:stCondLst>
                                    <p:cond delay="0"/>
                                  </p:stCondLst>
                                  <p:endCondLst>
                                    <p:cond evt="begin" delay="0">
                                      <p:tn val="5"/>
                                    </p:cond>
                                  </p:endCondLst>
                                  <p:childTnLst>
                                    <p:set>
                                      <p:cBhvr>
                                        <p:cTn id="6" dur="1" fill="hold">
                                          <p:stCondLst>
                                            <p:cond delay="0"/>
                                          </p:stCondLst>
                                        </p:cTn>
                                        <p:tgtEl>
                                          <p:spTgt spid="234500"/>
                                        </p:tgtEl>
                                        <p:attrNameLst>
                                          <p:attrName>style.visibility</p:attrName>
                                        </p:attrNameLst>
                                      </p:cBhvr>
                                      <p:to>
                                        <p:strVal val="visible"/>
                                      </p:to>
                                    </p:set>
                                    <p:anim calcmode="lin" valueType="num">
                                      <p:cBhvr additive="base">
                                        <p:cTn id="7" dur="500" fill="hold"/>
                                        <p:tgtEl>
                                          <p:spTgt spid="234500"/>
                                        </p:tgtEl>
                                        <p:attrNameLst>
                                          <p:attrName>ppt_x</p:attrName>
                                        </p:attrNameLst>
                                      </p:cBhvr>
                                      <p:tavLst>
                                        <p:tav tm="0">
                                          <p:val>
                                            <p:strVal val="#ppt_x"/>
                                          </p:val>
                                        </p:tav>
                                        <p:tav tm="100000">
                                          <p:val>
                                            <p:strVal val="#ppt_x"/>
                                          </p:val>
                                        </p:tav>
                                      </p:tavLst>
                                    </p:anim>
                                    <p:anim calcmode="lin" valueType="num">
                                      <p:cBhvr additive="base">
                                        <p:cTn id="8" dur="500" fill="hold"/>
                                        <p:tgtEl>
                                          <p:spTgt spid="23450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34504"/>
                                        </p:tgtEl>
                                        <p:attrNameLst>
                                          <p:attrName>style.visibility</p:attrName>
                                        </p:attrNameLst>
                                      </p:cBhvr>
                                      <p:to>
                                        <p:strVal val="visible"/>
                                      </p:to>
                                    </p:set>
                                    <p:animEffect transition="in" filter="wipe(left)">
                                      <p:cBhvr>
                                        <p:cTn id="12" dur="500"/>
                                        <p:tgtEl>
                                          <p:spTgt spid="234504"/>
                                        </p:tgtEl>
                                      </p:cBhvr>
                                    </p:animEffect>
                                  </p:childTnLst>
                                </p:cTn>
                              </p:par>
                            </p:childTnLst>
                          </p:cTn>
                        </p:par>
                        <p:par>
                          <p:cTn id="13" fill="hold" nodeType="afterGroup">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34505"/>
                                        </p:tgtEl>
                                        <p:attrNameLst>
                                          <p:attrName>style.visibility</p:attrName>
                                        </p:attrNameLst>
                                      </p:cBhvr>
                                      <p:to>
                                        <p:strVal val="visible"/>
                                      </p:to>
                                    </p:set>
                                    <p:animEffect transition="in" filter="wipe(left)">
                                      <p:cBhvr>
                                        <p:cTn id="16" dur="500"/>
                                        <p:tgtEl>
                                          <p:spTgt spid="2345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00" grpId="0" autoUpdateAnimBg="0"/>
      <p:bldP spid="234504" grpId="0"/>
      <p:bldP spid="23450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Carlson Towers, Minneapolis, Minnesota, USA Photographic Print"/>
          <p:cNvPicPr>
            <a:picLocks noChangeAspect="1" noChangeArrowheads="1"/>
          </p:cNvPicPr>
          <p:nvPr/>
        </p:nvPicPr>
        <p:blipFill>
          <a:blip r:embed="rId3"/>
          <a:srcRect/>
          <a:stretch>
            <a:fillRect/>
          </a:stretch>
        </p:blipFill>
        <p:spPr bwMode="auto">
          <a:xfrm>
            <a:off x="0" y="1981200"/>
            <a:ext cx="4343400" cy="4279900"/>
          </a:xfrm>
          <a:prstGeom prst="rect">
            <a:avLst/>
          </a:prstGeom>
          <a:noFill/>
          <a:ln w="9525">
            <a:noFill/>
            <a:miter lim="800000"/>
            <a:headEnd/>
            <a:tailEnd/>
          </a:ln>
        </p:spPr>
      </p:pic>
      <p:sp>
        <p:nvSpPr>
          <p:cNvPr id="19459" name="Text Box 12"/>
          <p:cNvSpPr txBox="1">
            <a:spLocks noChangeArrowheads="1"/>
          </p:cNvSpPr>
          <p:nvPr/>
        </p:nvSpPr>
        <p:spPr bwMode="gray">
          <a:xfrm>
            <a:off x="4267200" y="2667000"/>
            <a:ext cx="4419600" cy="3540125"/>
          </a:xfrm>
          <a:prstGeom prst="rect">
            <a:avLst/>
          </a:prstGeom>
          <a:solidFill>
            <a:schemeClr val="bg1"/>
          </a:solidFill>
          <a:ln w="9525">
            <a:noFill/>
            <a:miter lim="800000"/>
            <a:headEnd/>
            <a:tailEnd/>
          </a:ln>
        </p:spPr>
        <p:txBody>
          <a:bodyPr>
            <a:prstTxWarp prst="textNoShape">
              <a:avLst/>
            </a:prstTxWarp>
            <a:spAutoFit/>
          </a:bodyPr>
          <a:lstStyle/>
          <a:p>
            <a:pPr marL="290513" indent="-290513">
              <a:spcBef>
                <a:spcPct val="50000"/>
              </a:spcBef>
              <a:buFont typeface="Wingdings" pitchFamily="-112" charset="2"/>
              <a:buChar char="Ø"/>
            </a:pPr>
            <a:r>
              <a:rPr lang="en-US" sz="1600" b="0">
                <a:latin typeface="Arial" pitchFamily="-112" charset="0"/>
                <a:ea typeface="Arial" pitchFamily="-112" charset="0"/>
                <a:cs typeface="Arial" pitchFamily="-112" charset="0"/>
              </a:rPr>
              <a:t>Evensen Dodge founded in 1922, was the first independent financial advisory firm in the US.</a:t>
            </a:r>
          </a:p>
          <a:p>
            <a:pPr marL="290513" indent="-290513">
              <a:spcBef>
                <a:spcPct val="50000"/>
              </a:spcBef>
              <a:buFont typeface="Wingdings" pitchFamily="-112" charset="2"/>
              <a:buChar char="Ø"/>
            </a:pPr>
            <a:r>
              <a:rPr lang="en-US" sz="1600" b="0">
                <a:latin typeface="Arial" pitchFamily="-112" charset="0"/>
                <a:ea typeface="Arial" pitchFamily="-112" charset="0"/>
                <a:cs typeface="Arial" pitchFamily="-112" charset="0"/>
              </a:rPr>
              <a:t>Participated in developing the US subnational (municipal) bond market.</a:t>
            </a:r>
          </a:p>
          <a:p>
            <a:pPr marL="290513" indent="-290513">
              <a:spcBef>
                <a:spcPct val="50000"/>
              </a:spcBef>
              <a:buFont typeface="Wingdings" pitchFamily="-112" charset="2"/>
              <a:buChar char="Ø"/>
            </a:pPr>
            <a:r>
              <a:rPr lang="en-US" sz="1600" b="0">
                <a:latin typeface="Arial" pitchFamily="-112" charset="0"/>
                <a:ea typeface="Arial" pitchFamily="-112" charset="0"/>
                <a:cs typeface="Arial" pitchFamily="-112" charset="0"/>
              </a:rPr>
              <a:t>Has assisted over 1000 subnational organizations access financing over $200 billion.</a:t>
            </a:r>
          </a:p>
          <a:p>
            <a:pPr marL="290513" indent="-290513">
              <a:spcBef>
                <a:spcPct val="50000"/>
              </a:spcBef>
              <a:buFont typeface="Wingdings" pitchFamily="-112" charset="2"/>
              <a:buChar char="Ø"/>
            </a:pPr>
            <a:r>
              <a:rPr lang="en-US" sz="1600" b="0">
                <a:latin typeface="Arial" pitchFamily="-112" charset="0"/>
                <a:ea typeface="Arial" pitchFamily="-112" charset="0"/>
                <a:cs typeface="Arial" pitchFamily="-112" charset="0"/>
              </a:rPr>
              <a:t>Is working internationally with USAID as Evensen Dodge International.</a:t>
            </a:r>
          </a:p>
          <a:p>
            <a:pPr marL="290513" indent="-290513" algn="just">
              <a:spcBef>
                <a:spcPct val="50000"/>
              </a:spcBef>
              <a:buFont typeface="Wingdings" pitchFamily="-112" charset="2"/>
              <a:buChar char="Ø"/>
            </a:pPr>
            <a:r>
              <a:rPr lang="en-US" sz="1600" b="0">
                <a:latin typeface="Arial" pitchFamily="-112" charset="0"/>
                <a:ea typeface="Arial" pitchFamily="-112" charset="0"/>
                <a:cs typeface="Arial" pitchFamily="-112" charset="0"/>
              </a:rPr>
              <a:t>In Mexico mobilized $2 billion with USAID GDA Program</a:t>
            </a:r>
          </a:p>
        </p:txBody>
      </p:sp>
      <p:sp>
        <p:nvSpPr>
          <p:cNvPr id="19460" name="Text Box 15"/>
          <p:cNvSpPr txBox="1">
            <a:spLocks noChangeArrowheads="1"/>
          </p:cNvSpPr>
          <p:nvPr/>
        </p:nvSpPr>
        <p:spPr bwMode="gray">
          <a:xfrm>
            <a:off x="4343400" y="2133600"/>
            <a:ext cx="4800600" cy="366713"/>
          </a:xfrm>
          <a:prstGeom prst="rect">
            <a:avLst/>
          </a:prstGeom>
          <a:solidFill>
            <a:srgbClr val="000080"/>
          </a:solidFill>
          <a:ln w="9525">
            <a:noFill/>
            <a:miter lim="800000"/>
            <a:headEnd/>
            <a:tailEnd/>
          </a:ln>
        </p:spPr>
        <p:txBody>
          <a:bodyPr>
            <a:prstTxWarp prst="textNoShape">
              <a:avLst/>
            </a:prstTxWarp>
            <a:spAutoFit/>
          </a:bodyPr>
          <a:lstStyle/>
          <a:p>
            <a:pPr marL="290513" indent="-290513" algn="just">
              <a:spcBef>
                <a:spcPct val="50000"/>
              </a:spcBef>
              <a:buFont typeface="Wingdings" pitchFamily="-112" charset="2"/>
              <a:buNone/>
            </a:pPr>
            <a:r>
              <a:rPr lang="en-US" sz="1800">
                <a:solidFill>
                  <a:schemeClr val="bg1"/>
                </a:solidFill>
                <a:latin typeface="Arial" pitchFamily="-112" charset="0"/>
                <a:ea typeface="Arial" pitchFamily="-112" charset="0"/>
                <a:cs typeface="Arial" pitchFamily="-112" charset="0"/>
              </a:rPr>
              <a:t>Evensen Dodge is a historic firm</a:t>
            </a:r>
          </a:p>
        </p:txBody>
      </p:sp>
      <p:sp>
        <p:nvSpPr>
          <p:cNvPr id="6" name="Text Box 4"/>
          <p:cNvSpPr txBox="1">
            <a:spLocks noChangeArrowheads="1"/>
          </p:cNvSpPr>
          <p:nvPr/>
        </p:nvSpPr>
        <p:spPr bwMode="auto">
          <a:xfrm>
            <a:off x="0" y="228600"/>
            <a:ext cx="9144000" cy="584200"/>
          </a:xfrm>
          <a:prstGeom prst="rect">
            <a:avLst/>
          </a:prstGeom>
          <a:solidFill>
            <a:schemeClr val="accent1">
              <a:lumMod val="75000"/>
            </a:schemeClr>
          </a:solidFill>
          <a:ln w="9525">
            <a:noFill/>
            <a:miter lim="800000"/>
            <a:headEnd/>
            <a:tailEnd/>
          </a:ln>
        </p:spPr>
        <p:txBody>
          <a:bodyPr>
            <a:spAutoFit/>
          </a:bodyPr>
          <a:lstStyle/>
          <a:p>
            <a:pPr eaLnBrk="0" hangingPunct="0">
              <a:spcBef>
                <a:spcPct val="50000"/>
              </a:spcBef>
              <a:buFont typeface="Arial" pitchFamily="-112" charset="0"/>
              <a:buNone/>
              <a:defRPr/>
            </a:pPr>
            <a:r>
              <a:rPr lang="es-MX" sz="3200" dirty="0">
                <a:solidFill>
                  <a:schemeClr val="bg1"/>
                </a:solidFill>
                <a:latin typeface="Arial" pitchFamily="-112" charset="0"/>
              </a:rPr>
              <a:t>	</a:t>
            </a:r>
            <a:r>
              <a:rPr lang="es-MX" sz="3200" dirty="0" err="1">
                <a:solidFill>
                  <a:schemeClr val="bg1"/>
                </a:solidFill>
                <a:latin typeface="Arial" pitchFamily="-112" charset="0"/>
              </a:rPr>
              <a:t>Background</a:t>
            </a:r>
            <a:endParaRPr lang="es-MX" sz="3200" dirty="0">
              <a:solidFill>
                <a:schemeClr val="bg1"/>
              </a:solidFill>
              <a:latin typeface="Arial" pitchFamily="-112" charset="0"/>
            </a:endParaRPr>
          </a:p>
        </p:txBody>
      </p:sp>
      <p:sp>
        <p:nvSpPr>
          <p:cNvPr id="19462" name="Content Placeholder 2"/>
          <p:cNvSpPr>
            <a:spLocks noGrp="1"/>
          </p:cNvSpPr>
          <p:nvPr>
            <p:ph idx="1"/>
          </p:nvPr>
        </p:nvSpPr>
        <p:spPr bwMode="auto">
          <a:xfrm>
            <a:off x="2286000" y="1143000"/>
            <a:ext cx="6858000" cy="1143000"/>
          </a:xfrm>
          <a:noFill/>
          <a:ln>
            <a:miter lim="800000"/>
            <a:headEnd/>
            <a:tailEnd/>
          </a:ln>
        </p:spPr>
        <p:txBody>
          <a:bodyPr vert="horz" wrap="square" lIns="91440" tIns="45720" rIns="91440" bIns="45720" numCol="1" anchor="t" anchorCtr="0" compatLnSpc="1">
            <a:prstTxWarp prst="textNoShape">
              <a:avLst/>
            </a:prstTxWarp>
          </a:bodyPr>
          <a:lstStyle/>
          <a:p>
            <a:r>
              <a:rPr lang="en-US" sz="1600" dirty="0">
                <a:latin typeface="Arial" pitchFamily="-112" charset="0"/>
                <a:ea typeface="Arial" pitchFamily="-112" charset="0"/>
                <a:cs typeface="Arial" pitchFamily="-112" charset="0"/>
              </a:rPr>
              <a:t>In</a:t>
            </a:r>
            <a:r>
              <a:rPr lang="en-US" sz="1600" dirty="0" smtClean="0">
                <a:latin typeface="Arial" pitchFamily="-112" charset="0"/>
                <a:ea typeface="Arial" pitchFamily="-112" charset="0"/>
                <a:cs typeface="Arial" pitchFamily="-112" charset="0"/>
              </a:rPr>
              <a:t> March 2002, </a:t>
            </a:r>
            <a:r>
              <a:rPr lang="en-US" sz="1600" dirty="0">
                <a:latin typeface="Arial" pitchFamily="-112" charset="0"/>
                <a:ea typeface="Arial" pitchFamily="-112" charset="0"/>
                <a:cs typeface="Arial" pitchFamily="-112" charset="0"/>
              </a:rPr>
              <a:t>USAID</a:t>
            </a:r>
            <a:r>
              <a:rPr lang="en-US" sz="1600" dirty="0" smtClean="0">
                <a:latin typeface="Arial" pitchFamily="-112" charset="0"/>
                <a:ea typeface="Arial" pitchFamily="-112" charset="0"/>
                <a:cs typeface="Arial" pitchFamily="-112" charset="0"/>
              </a:rPr>
              <a:t>/Mexico </a:t>
            </a:r>
            <a:r>
              <a:rPr lang="en-US" sz="1600" dirty="0">
                <a:latin typeface="Arial" pitchFamily="-112" charset="0"/>
                <a:ea typeface="Arial" pitchFamily="-112" charset="0"/>
                <a:cs typeface="Arial" pitchFamily="-112" charset="0"/>
              </a:rPr>
              <a:t>and Evensen Dodge International Inc.  (EDII), a</a:t>
            </a:r>
            <a:r>
              <a:rPr lang="en-US" sz="1600" dirty="0" smtClean="0">
                <a:latin typeface="Arial" pitchFamily="-112" charset="0"/>
                <a:ea typeface="Arial" pitchFamily="-112" charset="0"/>
                <a:cs typeface="Arial" pitchFamily="-112" charset="0"/>
              </a:rPr>
              <a:t> global </a:t>
            </a:r>
            <a:r>
              <a:rPr lang="en-US" sz="1600" dirty="0">
                <a:latin typeface="Arial" pitchFamily="-112" charset="0"/>
                <a:ea typeface="Arial" pitchFamily="-112" charset="0"/>
                <a:cs typeface="Arial" pitchFamily="-112" charset="0"/>
              </a:rPr>
              <a:t>public finance advisory firm, entered into</a:t>
            </a:r>
            <a:r>
              <a:rPr lang="en-US" sz="1600" dirty="0" smtClean="0">
                <a:latin typeface="Arial" pitchFamily="-112" charset="0"/>
                <a:ea typeface="Arial" pitchFamily="-112" charset="0"/>
                <a:cs typeface="Arial" pitchFamily="-112" charset="0"/>
              </a:rPr>
              <a:t> cooperative agreement and in 2005 into Global </a:t>
            </a:r>
            <a:r>
              <a:rPr lang="en-US" sz="1600" dirty="0">
                <a:latin typeface="Arial" pitchFamily="-112" charset="0"/>
                <a:ea typeface="Arial" pitchFamily="-112" charset="0"/>
                <a:cs typeface="Arial" pitchFamily="-112" charset="0"/>
              </a:rPr>
              <a:t>Development Alliance partnership.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2286000" y="1447800"/>
            <a:ext cx="6858000" cy="3785652"/>
          </a:xfrm>
          <a:prstGeom prst="rect">
            <a:avLst/>
          </a:prstGeom>
          <a:noFill/>
          <a:ln w="9525">
            <a:noFill/>
            <a:miter lim="800000"/>
            <a:headEnd/>
            <a:tailEnd/>
          </a:ln>
        </p:spPr>
        <p:txBody>
          <a:bodyPr wrap="square">
            <a:prstTxWarp prst="textNoShape">
              <a:avLst/>
            </a:prstTxWarp>
            <a:spAutoFit/>
          </a:bodyPr>
          <a:lstStyle/>
          <a:p>
            <a:pPr marL="285750" indent="-285750" hangingPunct="0">
              <a:buFont typeface="Arial" panose="020B0604020202020204" pitchFamily="34" charset="0"/>
              <a:buChar char="•"/>
            </a:pPr>
            <a:r>
              <a:rPr lang="en-US" sz="1600" dirty="0">
                <a:latin typeface="Arial" pitchFamily="-104" charset="0"/>
                <a:ea typeface="Arial" pitchFamily="-104" charset="0"/>
                <a:cs typeface="Arial" pitchFamily="-104" charset="0"/>
              </a:rPr>
              <a:t>Through </a:t>
            </a:r>
            <a:r>
              <a:rPr lang="en-US" sz="1600" dirty="0" smtClean="0">
                <a:latin typeface="Arial" pitchFamily="-104" charset="0"/>
                <a:ea typeface="Arial" pitchFamily="-104" charset="0"/>
                <a:cs typeface="Arial" pitchFamily="-104" charset="0"/>
              </a:rPr>
              <a:t>a </a:t>
            </a:r>
            <a:r>
              <a:rPr lang="en-US" sz="1600" dirty="0">
                <a:latin typeface="Arial" pitchFamily="-104" charset="0"/>
                <a:ea typeface="Arial" pitchFamily="-104" charset="0"/>
                <a:cs typeface="Arial" pitchFamily="-104" charset="0"/>
              </a:rPr>
              <a:t>Global Development Alliance, USAID and </a:t>
            </a:r>
            <a:r>
              <a:rPr lang="en-US" sz="1600" dirty="0" err="1">
                <a:latin typeface="Arial" pitchFamily="-104" charset="0"/>
                <a:ea typeface="Arial" pitchFamily="-104" charset="0"/>
                <a:cs typeface="Arial" pitchFamily="-104" charset="0"/>
              </a:rPr>
              <a:t>Evensen</a:t>
            </a:r>
            <a:r>
              <a:rPr lang="en-US" sz="1600" dirty="0">
                <a:latin typeface="Arial" pitchFamily="-104" charset="0"/>
                <a:ea typeface="Arial" pitchFamily="-104" charset="0"/>
                <a:cs typeface="Arial" pitchFamily="-104" charset="0"/>
              </a:rPr>
              <a:t> Dodge International are pursuing sustainable financing strategies, specifically to mobilize private sector financing for </a:t>
            </a:r>
            <a:r>
              <a:rPr lang="en-US" sz="1600" dirty="0" smtClean="0">
                <a:latin typeface="Arial" pitchFamily="-104" charset="0"/>
                <a:ea typeface="Arial" pitchFamily="-104" charset="0"/>
                <a:cs typeface="Arial" pitchFamily="-104" charset="0"/>
              </a:rPr>
              <a:t>infrastructure </a:t>
            </a:r>
            <a:r>
              <a:rPr lang="en-US" sz="1600" dirty="0">
                <a:latin typeface="Arial" pitchFamily="-104" charset="0"/>
                <a:ea typeface="Arial" pitchFamily="-104" charset="0"/>
                <a:cs typeface="Arial" pitchFamily="-104" charset="0"/>
              </a:rPr>
              <a:t>development </a:t>
            </a:r>
            <a:r>
              <a:rPr lang="en-US" sz="1600" dirty="0" smtClean="0">
                <a:latin typeface="Arial" pitchFamily="-104" charset="0"/>
                <a:ea typeface="Arial" pitchFamily="-104" charset="0"/>
                <a:cs typeface="Arial" pitchFamily="-104" charset="0"/>
              </a:rPr>
              <a:t>with </a:t>
            </a:r>
            <a:r>
              <a:rPr lang="en-US" sz="1600" dirty="0">
                <a:latin typeface="Arial" pitchFamily="-104" charset="0"/>
                <a:ea typeface="Arial" pitchFamily="-104" charset="0"/>
                <a:cs typeface="Arial" pitchFamily="-104" charset="0"/>
              </a:rPr>
              <a:t>creditworthy public entities.  </a:t>
            </a:r>
          </a:p>
          <a:p>
            <a:pPr marL="455613" indent="-455613" hangingPunct="0">
              <a:buFont typeface="Arial" pitchFamily="-104" charset="0"/>
              <a:buChar char="•"/>
            </a:pPr>
            <a:endParaRPr lang="en-US" sz="1600" b="0" dirty="0" smtClean="0">
              <a:latin typeface="Arial" pitchFamily="-104" charset="0"/>
              <a:ea typeface="Arial" pitchFamily="-104" charset="0"/>
              <a:cs typeface="Arial" pitchFamily="-104" charset="0"/>
            </a:endParaRPr>
          </a:p>
          <a:p>
            <a:pPr marL="455613" indent="-455613" hangingPunct="0">
              <a:buFont typeface="Arial" pitchFamily="-104" charset="0"/>
              <a:buChar char="•"/>
            </a:pPr>
            <a:r>
              <a:rPr lang="en-US" sz="1600" b="0" dirty="0" smtClean="0">
                <a:latin typeface="Arial" pitchFamily="-104" charset="0"/>
                <a:ea typeface="Arial" pitchFamily="-104" charset="0"/>
                <a:cs typeface="Arial" pitchFamily="-104" charset="0"/>
              </a:rPr>
              <a:t>The objective of </a:t>
            </a:r>
            <a:r>
              <a:rPr lang="en-US" sz="1600" b="0" dirty="0">
                <a:latin typeface="Arial" pitchFamily="-104" charset="0"/>
                <a:ea typeface="Arial" pitchFamily="-104" charset="0"/>
                <a:cs typeface="Arial" pitchFamily="-104" charset="0"/>
              </a:rPr>
              <a:t>the</a:t>
            </a:r>
            <a:r>
              <a:rPr lang="en-US" sz="1600" b="0" dirty="0" smtClean="0">
                <a:latin typeface="Arial" pitchFamily="-104" charset="0"/>
                <a:ea typeface="Arial" pitchFamily="-104" charset="0"/>
                <a:cs typeface="Arial" pitchFamily="-104" charset="0"/>
              </a:rPr>
              <a:t> Alliance between </a:t>
            </a:r>
            <a:r>
              <a:rPr lang="en-US" sz="1600" b="0" dirty="0">
                <a:latin typeface="Arial" pitchFamily="-104" charset="0"/>
                <a:ea typeface="Arial" pitchFamily="-104" charset="0"/>
                <a:cs typeface="Arial" pitchFamily="-104" charset="0"/>
              </a:rPr>
              <a:t>Evensen Dodge International Inc. (EDII) and the USAID Mission to</a:t>
            </a:r>
            <a:r>
              <a:rPr lang="en-US" sz="1600" b="0" dirty="0" smtClean="0">
                <a:latin typeface="Arial" pitchFamily="-104" charset="0"/>
                <a:ea typeface="Arial" pitchFamily="-104" charset="0"/>
                <a:cs typeface="Arial" pitchFamily="-104" charset="0"/>
              </a:rPr>
              <a:t> Mexico (</a:t>
            </a:r>
            <a:r>
              <a:rPr lang="en-US" sz="1600" b="0" dirty="0">
                <a:latin typeface="Arial" pitchFamily="-104" charset="0"/>
                <a:ea typeface="Arial" pitchFamily="-104" charset="0"/>
                <a:cs typeface="Arial" pitchFamily="-104" charset="0"/>
              </a:rPr>
              <a:t>USAID</a:t>
            </a:r>
            <a:r>
              <a:rPr lang="en-US" sz="1600" b="0" dirty="0" smtClean="0">
                <a:latin typeface="Arial" pitchFamily="-104" charset="0"/>
                <a:ea typeface="Arial" pitchFamily="-104" charset="0"/>
                <a:cs typeface="Arial" pitchFamily="-104" charset="0"/>
              </a:rPr>
              <a:t>/Mexico) </a:t>
            </a:r>
            <a:r>
              <a:rPr lang="en-US" sz="1600" b="0" dirty="0">
                <a:latin typeface="Arial" pitchFamily="-104" charset="0"/>
                <a:ea typeface="Arial" pitchFamily="-104" charset="0"/>
                <a:cs typeface="Arial" pitchFamily="-104" charset="0"/>
              </a:rPr>
              <a:t>is to increase</a:t>
            </a:r>
            <a:r>
              <a:rPr lang="en-US" sz="1600" b="0" dirty="0" smtClean="0">
                <a:latin typeface="Arial" pitchFamily="-104" charset="0"/>
                <a:ea typeface="Arial" pitchFamily="-104" charset="0"/>
                <a:cs typeface="Arial" pitchFamily="-104" charset="0"/>
              </a:rPr>
              <a:t> Mexican private </a:t>
            </a:r>
            <a:r>
              <a:rPr lang="en-US" sz="1600" b="0" dirty="0">
                <a:latin typeface="Arial" pitchFamily="-104" charset="0"/>
                <a:ea typeface="Arial" pitchFamily="-104" charset="0"/>
                <a:cs typeface="Arial" pitchFamily="-104" charset="0"/>
              </a:rPr>
              <a:t>investment in essential infrastructure by helping a wider range of public </a:t>
            </a:r>
            <a:r>
              <a:rPr lang="en-US" sz="1600" b="0" dirty="0" smtClean="0">
                <a:latin typeface="Arial" pitchFamily="-104" charset="0"/>
                <a:ea typeface="Arial" pitchFamily="-104" charset="0"/>
                <a:cs typeface="Arial" pitchFamily="-104" charset="0"/>
              </a:rPr>
              <a:t>entities</a:t>
            </a:r>
            <a:r>
              <a:rPr lang="en-US" sz="1600" b="0" dirty="0">
                <a:latin typeface="Arial" pitchFamily="-104" charset="0"/>
                <a:ea typeface="Arial" pitchFamily="-104" charset="0"/>
                <a:cs typeface="Arial" pitchFamily="-104" charset="0"/>
              </a:rPr>
              <a:t> </a:t>
            </a:r>
            <a:r>
              <a:rPr lang="en-US" sz="1600" b="0" dirty="0" smtClean="0">
                <a:latin typeface="Arial" pitchFamily="-104" charset="0"/>
                <a:ea typeface="Arial" pitchFamily="-104" charset="0"/>
                <a:cs typeface="Arial" pitchFamily="-104" charset="0"/>
              </a:rPr>
              <a:t>improve </a:t>
            </a:r>
            <a:r>
              <a:rPr lang="en-US" sz="1600" b="0" dirty="0">
                <a:latin typeface="Arial" pitchFamily="-104" charset="0"/>
                <a:ea typeface="Arial" pitchFamily="-104" charset="0"/>
                <a:cs typeface="Arial" pitchFamily="-104" charset="0"/>
              </a:rPr>
              <a:t>their access to financing from</a:t>
            </a:r>
            <a:r>
              <a:rPr lang="en-US" sz="1600" b="0" dirty="0" smtClean="0">
                <a:latin typeface="Arial" pitchFamily="-104" charset="0"/>
                <a:ea typeface="Arial" pitchFamily="-104" charset="0"/>
                <a:cs typeface="Arial" pitchFamily="-104" charset="0"/>
              </a:rPr>
              <a:t> Mexican’s capital </a:t>
            </a:r>
            <a:r>
              <a:rPr lang="en-US" sz="1600" b="0" dirty="0">
                <a:latin typeface="Arial" pitchFamily="-104" charset="0"/>
                <a:ea typeface="Arial" pitchFamily="-104" charset="0"/>
                <a:cs typeface="Arial" pitchFamily="-104" charset="0"/>
              </a:rPr>
              <a:t>market.  </a:t>
            </a:r>
          </a:p>
          <a:p>
            <a:pPr marL="455613" indent="-455613" hangingPunct="0"/>
            <a:endParaRPr lang="en-US" sz="1600" b="0" dirty="0">
              <a:latin typeface="Arial" pitchFamily="-104" charset="0"/>
              <a:ea typeface="Arial" pitchFamily="-104" charset="0"/>
              <a:cs typeface="Arial" pitchFamily="-104" charset="0"/>
            </a:endParaRPr>
          </a:p>
          <a:p>
            <a:pPr marL="455613" indent="-455613" hangingPunct="0">
              <a:buFont typeface="Arial" pitchFamily="-104" charset="0"/>
              <a:buChar char="•"/>
            </a:pPr>
            <a:r>
              <a:rPr lang="en-US" sz="1600" b="0" dirty="0">
                <a:latin typeface="Arial" pitchFamily="-104" charset="0"/>
                <a:ea typeface="Arial" pitchFamily="-104" charset="0"/>
                <a:cs typeface="Arial" pitchFamily="-104" charset="0"/>
              </a:rPr>
              <a:t>The</a:t>
            </a:r>
            <a:r>
              <a:rPr lang="en-US" sz="1600" b="0" dirty="0" smtClean="0">
                <a:latin typeface="Arial" pitchFamily="-104" charset="0"/>
                <a:ea typeface="Arial" pitchFamily="-104" charset="0"/>
                <a:cs typeface="Arial" pitchFamily="-104" charset="0"/>
              </a:rPr>
              <a:t> Alliance </a:t>
            </a:r>
            <a:r>
              <a:rPr lang="en-US" sz="1600" b="0" dirty="0">
                <a:latin typeface="Arial" pitchFamily="-104" charset="0"/>
                <a:ea typeface="Arial" pitchFamily="-104" charset="0"/>
                <a:cs typeface="Arial" pitchFamily="-104" charset="0"/>
              </a:rPr>
              <a:t>between EDII and USAID is directly focused on the objective of mobilizing large amounts of capital from</a:t>
            </a:r>
            <a:r>
              <a:rPr lang="en-US" sz="1600" b="0" dirty="0" smtClean="0">
                <a:latin typeface="Arial" pitchFamily="-104" charset="0"/>
                <a:ea typeface="Arial" pitchFamily="-104" charset="0"/>
                <a:cs typeface="Arial" pitchFamily="-104" charset="0"/>
              </a:rPr>
              <a:t> Mexico’s </a:t>
            </a:r>
            <a:r>
              <a:rPr lang="en-US" sz="1600" b="0" dirty="0">
                <a:latin typeface="Arial" pitchFamily="-104" charset="0"/>
                <a:ea typeface="Arial" pitchFamily="-104" charset="0"/>
                <a:cs typeface="Arial" pitchFamily="-104" charset="0"/>
              </a:rPr>
              <a:t>financial community</a:t>
            </a:r>
            <a:r>
              <a:rPr lang="en-US" sz="1600" b="0" dirty="0" smtClean="0">
                <a:latin typeface="Arial" pitchFamily="-104" charset="0"/>
                <a:ea typeface="Arial" pitchFamily="-104" charset="0"/>
                <a:cs typeface="Arial" pitchFamily="-104" charset="0"/>
              </a:rPr>
              <a:t> for </a:t>
            </a:r>
            <a:r>
              <a:rPr lang="en-US" sz="1600" b="0" dirty="0">
                <a:latin typeface="Arial" pitchFamily="-104" charset="0"/>
                <a:ea typeface="Arial" pitchFamily="-104" charset="0"/>
                <a:cs typeface="Arial" pitchFamily="-104" charset="0"/>
              </a:rPr>
              <a:t>the effective implementation of</a:t>
            </a:r>
            <a:r>
              <a:rPr lang="en-US" sz="1600" b="0" dirty="0" smtClean="0">
                <a:latin typeface="Arial" pitchFamily="-104" charset="0"/>
                <a:ea typeface="Arial" pitchFamily="-104" charset="0"/>
                <a:cs typeface="Arial" pitchFamily="-104" charset="0"/>
              </a:rPr>
              <a:t> infrastructure projects </a:t>
            </a:r>
            <a:r>
              <a:rPr lang="en-US" sz="1600" b="0" dirty="0">
                <a:latin typeface="Arial" pitchFamily="-104" charset="0"/>
                <a:ea typeface="Arial" pitchFamily="-104" charset="0"/>
                <a:cs typeface="Arial" pitchFamily="-104" charset="0"/>
              </a:rPr>
              <a:t>funded with the instruments developed under this program.  </a:t>
            </a:r>
          </a:p>
        </p:txBody>
      </p:sp>
      <p:sp>
        <p:nvSpPr>
          <p:cNvPr id="9" name="Text Box 4"/>
          <p:cNvSpPr txBox="1">
            <a:spLocks noChangeArrowheads="1"/>
          </p:cNvSpPr>
          <p:nvPr/>
        </p:nvSpPr>
        <p:spPr bwMode="auto">
          <a:xfrm>
            <a:off x="0" y="304800"/>
            <a:ext cx="9144000" cy="584200"/>
          </a:xfrm>
          <a:prstGeom prst="rect">
            <a:avLst/>
          </a:prstGeom>
          <a:solidFill>
            <a:schemeClr val="accent1">
              <a:lumMod val="75000"/>
            </a:schemeClr>
          </a:solidFill>
          <a:ln w="9525">
            <a:noFill/>
            <a:miter lim="800000"/>
            <a:headEnd/>
            <a:tailEnd/>
          </a:ln>
        </p:spPr>
        <p:txBody>
          <a:bodyPr>
            <a:prstTxWarp prst="textNoShape">
              <a:avLst/>
            </a:prstTxWarp>
            <a:spAutoFit/>
          </a:bodyPr>
          <a:lstStyle/>
          <a:p>
            <a:pPr eaLnBrk="0" hangingPunct="0">
              <a:spcBef>
                <a:spcPct val="50000"/>
              </a:spcBef>
              <a:buFont typeface="Arial" pitchFamily="-112" charset="0"/>
              <a:buNone/>
              <a:defRPr/>
            </a:pPr>
            <a:r>
              <a:rPr lang="es-MX" sz="3200" dirty="0" smtClean="0">
                <a:solidFill>
                  <a:schemeClr val="bg1"/>
                </a:solidFill>
                <a:latin typeface="Arial" pitchFamily="-112" charset="0"/>
                <a:ea typeface="ＭＳ Ｐゴシック" pitchFamily="-112" charset="-128"/>
                <a:cs typeface="ＭＳ Ｐゴシック" pitchFamily="-112" charset="-128"/>
              </a:rPr>
              <a:t>	Global </a:t>
            </a:r>
            <a:r>
              <a:rPr lang="es-MX" sz="3200" dirty="0" err="1" smtClean="0">
                <a:solidFill>
                  <a:schemeClr val="bg1"/>
                </a:solidFill>
                <a:latin typeface="Arial" pitchFamily="-112" charset="0"/>
                <a:ea typeface="ＭＳ Ｐゴシック" pitchFamily="-112" charset="-128"/>
                <a:cs typeface="ＭＳ Ｐゴシック" pitchFamily="-112" charset="-128"/>
              </a:rPr>
              <a:t>Development</a:t>
            </a:r>
            <a:r>
              <a:rPr lang="es-MX" sz="3200" dirty="0" smtClean="0">
                <a:solidFill>
                  <a:schemeClr val="bg1"/>
                </a:solidFill>
                <a:latin typeface="Arial" pitchFamily="-112" charset="0"/>
                <a:ea typeface="ＭＳ Ｐゴシック" pitchFamily="-112" charset="-128"/>
                <a:cs typeface="ＭＳ Ｐゴシック" pitchFamily="-112" charset="-128"/>
              </a:rPr>
              <a:t> Alliance Objective</a:t>
            </a:r>
            <a:endParaRPr lang="es-MX" sz="3200" dirty="0">
              <a:solidFill>
                <a:schemeClr val="bg1"/>
              </a:solidFill>
              <a:latin typeface="Arial" pitchFamily="-112" charset="0"/>
              <a:ea typeface="ＭＳ Ｐゴシック" pitchFamily="-112" charset="-128"/>
              <a:cs typeface="ＭＳ Ｐゴシック" pitchFamily="-112"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2286000" y="1066800"/>
            <a:ext cx="6858000" cy="3046988"/>
          </a:xfrm>
          <a:prstGeom prst="rect">
            <a:avLst/>
          </a:prstGeom>
          <a:noFill/>
          <a:ln w="9525">
            <a:noFill/>
            <a:miter lim="800000"/>
            <a:headEnd/>
            <a:tailEnd/>
          </a:ln>
        </p:spPr>
        <p:txBody>
          <a:bodyPr>
            <a:prstTxWarp prst="textNoShape">
              <a:avLst/>
            </a:prstTxWarp>
            <a:spAutoFit/>
          </a:bodyPr>
          <a:lstStyle/>
          <a:p>
            <a:pPr marL="344488" indent="-344488" hangingPunct="0"/>
            <a:endParaRPr lang="en-US" sz="1600" b="0" dirty="0" smtClean="0">
              <a:latin typeface="Arial" pitchFamily="-104" charset="0"/>
              <a:ea typeface="Arial" pitchFamily="-104" charset="0"/>
              <a:cs typeface="Arial" pitchFamily="-104" charset="0"/>
            </a:endParaRPr>
          </a:p>
          <a:p>
            <a:pPr marL="344488" indent="-344488">
              <a:buFont typeface="Arial" pitchFamily="-104" charset="0"/>
              <a:buChar char="•"/>
            </a:pPr>
            <a:r>
              <a:rPr lang="en-US" sz="1600" b="0" dirty="0" smtClean="0">
                <a:latin typeface="Arial" pitchFamily="-104" charset="0"/>
                <a:ea typeface="Arial" pitchFamily="-104" charset="0"/>
                <a:cs typeface="Arial" pitchFamily="-104" charset="0"/>
              </a:rPr>
              <a:t>The Alliance approach leverages public sector resources to mobilizing private investment in urban infrastructure.</a:t>
            </a:r>
          </a:p>
          <a:p>
            <a:pPr marL="344488" indent="-344488">
              <a:buFont typeface="Arial" pitchFamily="-104" charset="0"/>
              <a:buChar char="•"/>
            </a:pPr>
            <a:endParaRPr lang="en-US" sz="1600" b="0" dirty="0" smtClean="0">
              <a:latin typeface="Arial" pitchFamily="-104" charset="0"/>
              <a:ea typeface="Arial" pitchFamily="-104" charset="0"/>
              <a:cs typeface="Arial" pitchFamily="-104" charset="0"/>
            </a:endParaRPr>
          </a:p>
          <a:p>
            <a:pPr marL="344488" indent="-344488">
              <a:buFont typeface="Arial" pitchFamily="-104" charset="0"/>
              <a:buChar char="•"/>
            </a:pPr>
            <a:r>
              <a:rPr lang="en-US" sz="1600" b="0" dirty="0" smtClean="0">
                <a:latin typeface="Arial" pitchFamily="-104" charset="0"/>
                <a:ea typeface="Arial" pitchFamily="-104" charset="0"/>
                <a:cs typeface="Arial" pitchFamily="-104" charset="0"/>
              </a:rPr>
              <a:t>The Alliance is attracting Mexican institutional investors to urban infrastructure.</a:t>
            </a:r>
          </a:p>
          <a:p>
            <a:pPr marL="344488" indent="-344488">
              <a:buFont typeface="Arial" pitchFamily="-104" charset="0"/>
              <a:buChar char="•"/>
            </a:pPr>
            <a:endParaRPr lang="en-US" sz="1600" b="0" dirty="0" smtClean="0">
              <a:latin typeface="Arial" pitchFamily="-104" charset="0"/>
              <a:ea typeface="Arial" pitchFamily="-104" charset="0"/>
              <a:cs typeface="Arial" pitchFamily="-104" charset="0"/>
            </a:endParaRPr>
          </a:p>
          <a:p>
            <a:pPr marL="344488" indent="-344488">
              <a:buFont typeface="Arial" pitchFamily="-104" charset="0"/>
              <a:buChar char="•"/>
            </a:pPr>
            <a:r>
              <a:rPr lang="en-US" sz="1600" b="0" dirty="0" smtClean="0">
                <a:latin typeface="Arial" pitchFamily="-104" charset="0"/>
                <a:ea typeface="Arial" pitchFamily="-104" charset="0"/>
                <a:cs typeface="Arial" pitchFamily="-104" charset="0"/>
              </a:rPr>
              <a:t>The Alliance is developing long-term debt financing and PPP structures where each is most appropriate.</a:t>
            </a:r>
          </a:p>
          <a:p>
            <a:pPr marL="344488" indent="-344488">
              <a:buFont typeface="Arial" pitchFamily="-104" charset="0"/>
              <a:buChar char="•"/>
            </a:pPr>
            <a:endParaRPr lang="en-US" sz="1600" b="0" dirty="0" smtClean="0">
              <a:latin typeface="Arial" pitchFamily="-104" charset="0"/>
              <a:ea typeface="Arial" pitchFamily="-104" charset="0"/>
              <a:cs typeface="Arial" pitchFamily="-104" charset="0"/>
            </a:endParaRPr>
          </a:p>
          <a:p>
            <a:pPr marL="344488" indent="-344488">
              <a:buFont typeface="Arial" pitchFamily="-104" charset="0"/>
              <a:buChar char="•"/>
            </a:pPr>
            <a:r>
              <a:rPr lang="en-US" sz="1600" b="0" dirty="0" smtClean="0">
                <a:latin typeface="Arial" pitchFamily="-104" charset="0"/>
                <a:ea typeface="Arial" pitchFamily="-104" charset="0"/>
                <a:cs typeface="Arial" pitchFamily="-104" charset="0"/>
              </a:rPr>
              <a:t>The Alliance adapts proven world class financing models, legal and institutional frameworks for use in Mexico.</a:t>
            </a:r>
            <a:endParaRPr lang="en-US" sz="1600" dirty="0"/>
          </a:p>
        </p:txBody>
      </p:sp>
      <p:sp>
        <p:nvSpPr>
          <p:cNvPr id="9" name="Text Box 4"/>
          <p:cNvSpPr txBox="1">
            <a:spLocks noChangeArrowheads="1"/>
          </p:cNvSpPr>
          <p:nvPr/>
        </p:nvSpPr>
        <p:spPr bwMode="auto">
          <a:xfrm>
            <a:off x="0" y="304800"/>
            <a:ext cx="9144000" cy="584776"/>
          </a:xfrm>
          <a:prstGeom prst="rect">
            <a:avLst/>
          </a:prstGeom>
          <a:solidFill>
            <a:schemeClr val="accent1">
              <a:lumMod val="75000"/>
            </a:schemeClr>
          </a:solidFill>
          <a:ln w="9525">
            <a:noFill/>
            <a:miter lim="800000"/>
            <a:headEnd/>
            <a:tailEnd/>
          </a:ln>
        </p:spPr>
        <p:txBody>
          <a:bodyPr>
            <a:prstTxWarp prst="textNoShape">
              <a:avLst/>
            </a:prstTxWarp>
            <a:spAutoFit/>
          </a:bodyPr>
          <a:lstStyle/>
          <a:p>
            <a:pPr eaLnBrk="0" hangingPunct="0">
              <a:spcBef>
                <a:spcPct val="50000"/>
              </a:spcBef>
              <a:buFont typeface="Arial" pitchFamily="-112" charset="0"/>
              <a:buNone/>
              <a:defRPr/>
            </a:pPr>
            <a:r>
              <a:rPr lang="es-MX" sz="3200" dirty="0" smtClean="0">
                <a:solidFill>
                  <a:schemeClr val="bg1"/>
                </a:solidFill>
                <a:latin typeface="Arial" pitchFamily="-112" charset="0"/>
                <a:ea typeface="ＭＳ Ｐゴシック" pitchFamily="-112" charset="-128"/>
                <a:cs typeface="ＭＳ Ｐゴシック" pitchFamily="-112" charset="-128"/>
              </a:rPr>
              <a:t> Innovative Financing for Urban Infrastructure</a:t>
            </a:r>
            <a:endParaRPr lang="es-MX" sz="3200" dirty="0">
              <a:solidFill>
                <a:schemeClr val="bg1"/>
              </a:solidFill>
              <a:latin typeface="Arial" pitchFamily="-112" charset="0"/>
              <a:ea typeface="ＭＳ Ｐゴシック" pitchFamily="-112" charset="-128"/>
              <a:cs typeface="ＭＳ Ｐゴシック" pitchFamily="-112"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3"/>
          <p:cNvSpPr txBox="1">
            <a:spLocks noChangeArrowheads="1"/>
          </p:cNvSpPr>
          <p:nvPr/>
        </p:nvSpPr>
        <p:spPr bwMode="auto">
          <a:xfrm>
            <a:off x="0" y="1447800"/>
            <a:ext cx="9144000" cy="4154984"/>
          </a:xfrm>
          <a:prstGeom prst="rect">
            <a:avLst/>
          </a:prstGeom>
          <a:noFill/>
          <a:ln w="12700">
            <a:noFill/>
            <a:miter lim="800000"/>
            <a:headEnd/>
            <a:tailEnd/>
          </a:ln>
        </p:spPr>
        <p:txBody>
          <a:bodyPr>
            <a:prstTxWarp prst="textNoShape">
              <a:avLst/>
            </a:prstTxWarp>
            <a:spAutoFit/>
          </a:bodyPr>
          <a:lstStyle/>
          <a:p>
            <a:pPr algn="ctr"/>
            <a:r>
              <a:rPr lang="en-US" sz="3200" dirty="0" smtClean="0">
                <a:latin typeface="Arial"/>
                <a:cs typeface="Arial"/>
              </a:rPr>
              <a:t>The fundamental changes in infrastructure financing introduced in the </a:t>
            </a:r>
          </a:p>
          <a:p>
            <a:pPr algn="ctr"/>
            <a:r>
              <a:rPr lang="en-US" sz="3200" dirty="0" smtClean="0">
                <a:latin typeface="Arial"/>
                <a:cs typeface="Arial"/>
              </a:rPr>
              <a:t>Mexican context: </a:t>
            </a:r>
          </a:p>
          <a:p>
            <a:pPr algn="ctr"/>
            <a:r>
              <a:rPr lang="en-US" sz="3200" dirty="0" smtClean="0">
                <a:latin typeface="Arial"/>
                <a:cs typeface="Arial"/>
              </a:rPr>
              <a:t>2000 – 2013</a:t>
            </a:r>
          </a:p>
          <a:p>
            <a:pPr marL="457200" indent="-457200" algn="ctr"/>
            <a:endParaRPr lang="en-US" sz="3200" dirty="0" smtClean="0">
              <a:latin typeface="Arial"/>
              <a:cs typeface="Arial"/>
            </a:endParaRPr>
          </a:p>
          <a:p>
            <a:pPr marL="457200" indent="-457200" algn="ctr"/>
            <a:r>
              <a:rPr lang="en-US" sz="3200" dirty="0" smtClean="0">
                <a:solidFill>
                  <a:srgbClr val="002060"/>
                </a:solidFill>
                <a:latin typeface="Arial" pitchFamily="-104" charset="0"/>
              </a:rPr>
              <a:t>(</a:t>
            </a:r>
            <a:r>
              <a:rPr lang="en-US" sz="3200" dirty="0">
                <a:solidFill>
                  <a:srgbClr val="002060"/>
                </a:solidFill>
                <a:latin typeface="Arial" pitchFamily="-104" charset="0"/>
              </a:rPr>
              <a:t>Graphic Overview)</a:t>
            </a:r>
          </a:p>
          <a:p>
            <a:pPr marL="457200" indent="-457200" algn="ctr"/>
            <a:endParaRPr lang="en-US" sz="1600" dirty="0">
              <a:solidFill>
                <a:srgbClr val="002060"/>
              </a:solidFill>
              <a:latin typeface="Arial" pitchFamily="-104" charset="0"/>
            </a:endParaRPr>
          </a:p>
          <a:p>
            <a:pPr marL="457200" indent="-457200" algn="ctr"/>
            <a:endParaRPr lang="en-US" sz="1600" dirty="0">
              <a:solidFill>
                <a:srgbClr val="002060"/>
              </a:solidFill>
              <a:latin typeface="Arial" pitchFamily="-104" charset="0"/>
            </a:endParaRPr>
          </a:p>
          <a:p>
            <a:pPr marL="2682875" lvl="4" indent="-455613">
              <a:buFontTx/>
              <a:buChar char="-"/>
            </a:pPr>
            <a:r>
              <a:rPr lang="en-US" sz="2000" dirty="0">
                <a:solidFill>
                  <a:srgbClr val="002060"/>
                </a:solidFill>
                <a:latin typeface="Arial" pitchFamily="-104" charset="0"/>
              </a:rPr>
              <a:t>Linking Entities to the Market</a:t>
            </a:r>
          </a:p>
          <a:p>
            <a:pPr marL="2682875" lvl="4" indent="-455613">
              <a:buFontTx/>
              <a:buChar char="-"/>
            </a:pPr>
            <a:r>
              <a:rPr lang="en-US" sz="2000" dirty="0">
                <a:solidFill>
                  <a:srgbClr val="002060"/>
                </a:solidFill>
                <a:latin typeface="Arial" pitchFamily="-104" charset="0"/>
              </a:rPr>
              <a:t>Mobilizing </a:t>
            </a:r>
            <a:r>
              <a:rPr lang="en-US" sz="2000" dirty="0" smtClean="0">
                <a:solidFill>
                  <a:srgbClr val="002060"/>
                </a:solidFill>
                <a:latin typeface="Arial" pitchFamily="-104" charset="0"/>
              </a:rPr>
              <a:t>Capital</a:t>
            </a:r>
            <a:endParaRPr lang="en-US" sz="2000" dirty="0">
              <a:solidFill>
                <a:srgbClr val="002060"/>
              </a:solidFill>
              <a:latin typeface="Arial" pitchFamily="-104" charset="0"/>
            </a:endParaRPr>
          </a:p>
        </p:txBody>
      </p:sp>
    </p:spTree>
  </p:cSld>
  <p:clrMapOvr>
    <a:masterClrMapping/>
  </p:clrMapOvr>
  <p:transition>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ChangeArrowheads="1"/>
          </p:cNvSpPr>
          <p:nvPr/>
        </p:nvSpPr>
        <p:spPr bwMode="auto">
          <a:xfrm>
            <a:off x="0" y="152400"/>
            <a:ext cx="9144000" cy="838200"/>
          </a:xfrm>
          <a:prstGeom prst="rect">
            <a:avLst/>
          </a:prstGeom>
          <a:noFill/>
          <a:ln w="9525">
            <a:noFill/>
            <a:miter lim="800000"/>
            <a:headEnd/>
            <a:tailEnd/>
          </a:ln>
        </p:spPr>
        <p:txBody>
          <a:bodyPr wrap="none" anchor="ctr">
            <a:prstTxWarp prst="textNoShape">
              <a:avLst/>
            </a:prstTxWarp>
          </a:bodyPr>
          <a:lstStyle/>
          <a:p>
            <a:r>
              <a:rPr lang="es-MX" sz="3200">
                <a:solidFill>
                  <a:srgbClr val="0000FF"/>
                </a:solidFill>
                <a:latin typeface="Arial" pitchFamily="-104" charset="0"/>
                <a:ea typeface="Arial" pitchFamily="-104" charset="0"/>
                <a:cs typeface="Arial" pitchFamily="-104" charset="0"/>
              </a:rPr>
              <a:t>Linking Entities to Funding</a:t>
            </a:r>
            <a:endParaRPr lang="es-ES" sz="3200">
              <a:solidFill>
                <a:srgbClr val="0000FF"/>
              </a:solidFill>
              <a:latin typeface="Arial" pitchFamily="-104" charset="0"/>
              <a:ea typeface="Arial" pitchFamily="-104" charset="0"/>
              <a:cs typeface="Arial" pitchFamily="-104" charset="0"/>
            </a:endParaRPr>
          </a:p>
        </p:txBody>
      </p:sp>
      <p:grpSp>
        <p:nvGrpSpPr>
          <p:cNvPr id="37" name="Group 36"/>
          <p:cNvGrpSpPr/>
          <p:nvPr/>
        </p:nvGrpSpPr>
        <p:grpSpPr>
          <a:xfrm>
            <a:off x="5562600" y="1009650"/>
            <a:ext cx="3454400" cy="5162550"/>
            <a:chOff x="5562600" y="1009650"/>
            <a:chExt cx="3454400" cy="5162550"/>
          </a:xfrm>
        </p:grpSpPr>
        <p:sp>
          <p:nvSpPr>
            <p:cNvPr id="372740" name="Rectangle 4"/>
            <p:cNvSpPr>
              <a:spLocks noChangeArrowheads="1"/>
            </p:cNvSpPr>
            <p:nvPr/>
          </p:nvSpPr>
          <p:spPr bwMode="auto">
            <a:xfrm>
              <a:off x="5562600" y="1295400"/>
              <a:ext cx="3429000" cy="4876800"/>
            </a:xfrm>
            <a:prstGeom prst="rect">
              <a:avLst/>
            </a:prstGeom>
            <a:solidFill>
              <a:schemeClr val="hlink"/>
            </a:solidFill>
            <a:ln w="9525">
              <a:noFill/>
              <a:miter lim="800000"/>
              <a:headEnd/>
              <a:tailEnd/>
            </a:ln>
          </p:spPr>
          <p:txBody>
            <a:bodyPr wrap="none" anchor="ctr">
              <a:prstTxWarp prst="textNoShape">
                <a:avLst/>
              </a:prstTxWarp>
            </a:bodyPr>
            <a:lstStyle/>
            <a:p>
              <a:endParaRPr lang="en-US" dirty="0"/>
            </a:p>
          </p:txBody>
        </p:sp>
        <p:sp>
          <p:nvSpPr>
            <p:cNvPr id="372741" name="Text Box 5"/>
            <p:cNvSpPr txBox="1">
              <a:spLocks noChangeArrowheads="1"/>
            </p:cNvSpPr>
            <p:nvPr/>
          </p:nvSpPr>
          <p:spPr bwMode="auto">
            <a:xfrm>
              <a:off x="5562600" y="1009650"/>
              <a:ext cx="3429000" cy="307975"/>
            </a:xfrm>
            <a:prstGeom prst="rect">
              <a:avLst/>
            </a:prstGeom>
            <a:solidFill>
              <a:srgbClr val="000080"/>
            </a:solidFill>
            <a:ln w="9525">
              <a:noFill/>
              <a:miter lim="800000"/>
              <a:headEnd/>
              <a:tailEnd/>
            </a:ln>
          </p:spPr>
          <p:txBody>
            <a:bodyPr>
              <a:prstTxWarp prst="textNoShape">
                <a:avLst/>
              </a:prstTxWarp>
              <a:spAutoFit/>
            </a:bodyPr>
            <a:lstStyle/>
            <a:p>
              <a:pPr algn="ctr"/>
              <a:r>
                <a:rPr lang="en-US" sz="1400" dirty="0">
                  <a:solidFill>
                    <a:schemeClr val="bg1"/>
                  </a:solidFill>
                  <a:latin typeface="Arial" pitchFamily="-104" charset="0"/>
                </a:rPr>
                <a:t>FINANCIAL </a:t>
              </a:r>
              <a:r>
                <a:rPr lang="en-US" sz="1400" dirty="0" smtClean="0">
                  <a:solidFill>
                    <a:schemeClr val="bg1"/>
                  </a:solidFill>
                  <a:latin typeface="Arial" pitchFamily="-104" charset="0"/>
                </a:rPr>
                <a:t>MARKETS</a:t>
              </a:r>
              <a:endParaRPr lang="en-US" sz="1400" dirty="0">
                <a:solidFill>
                  <a:schemeClr val="bg1"/>
                </a:solidFill>
                <a:latin typeface="Arial" pitchFamily="-104" charset="0"/>
              </a:endParaRPr>
            </a:p>
          </p:txBody>
        </p:sp>
        <p:sp>
          <p:nvSpPr>
            <p:cNvPr id="372742" name="Text Box 6"/>
            <p:cNvSpPr txBox="1">
              <a:spLocks noChangeArrowheads="1"/>
            </p:cNvSpPr>
            <p:nvPr/>
          </p:nvSpPr>
          <p:spPr bwMode="auto">
            <a:xfrm>
              <a:off x="5975350" y="3235325"/>
              <a:ext cx="3041650" cy="304800"/>
            </a:xfrm>
            <a:prstGeom prst="rect">
              <a:avLst/>
            </a:prstGeom>
            <a:noFill/>
            <a:ln w="9525">
              <a:noFill/>
              <a:miter lim="800000"/>
              <a:headEnd/>
              <a:tailEnd/>
            </a:ln>
          </p:spPr>
          <p:txBody>
            <a:bodyPr>
              <a:prstTxWarp prst="textNoShape">
                <a:avLst/>
              </a:prstTxWarp>
              <a:spAutoFit/>
            </a:bodyPr>
            <a:lstStyle/>
            <a:p>
              <a:pPr>
                <a:spcBef>
                  <a:spcPct val="50000"/>
                </a:spcBef>
              </a:pPr>
              <a:r>
                <a:rPr lang="en-US" sz="1400" dirty="0">
                  <a:latin typeface="Arial" pitchFamily="-104" charset="0"/>
                </a:rPr>
                <a:t>INSTITUTIONAL INVESTORS</a:t>
              </a:r>
            </a:p>
          </p:txBody>
        </p:sp>
        <p:sp>
          <p:nvSpPr>
            <p:cNvPr id="372743" name="Text Box 7"/>
            <p:cNvSpPr txBox="1">
              <a:spLocks noChangeArrowheads="1"/>
            </p:cNvSpPr>
            <p:nvPr/>
          </p:nvSpPr>
          <p:spPr bwMode="auto">
            <a:xfrm>
              <a:off x="6324600" y="3638550"/>
              <a:ext cx="2425700" cy="304800"/>
            </a:xfrm>
            <a:prstGeom prst="rect">
              <a:avLst/>
            </a:prstGeom>
            <a:noFill/>
            <a:ln w="9525">
              <a:noFill/>
              <a:miter lim="800000"/>
              <a:headEnd/>
              <a:tailEnd/>
            </a:ln>
          </p:spPr>
          <p:txBody>
            <a:bodyPr>
              <a:prstTxWarp prst="textNoShape">
                <a:avLst/>
              </a:prstTxWarp>
              <a:spAutoFit/>
            </a:bodyPr>
            <a:lstStyle/>
            <a:p>
              <a:pPr marL="225425" indent="-225425">
                <a:spcBef>
                  <a:spcPct val="50000"/>
                </a:spcBef>
                <a:buFont typeface="Wingdings" pitchFamily="-104" charset="2"/>
                <a:buChar char="Ø"/>
              </a:pPr>
              <a:r>
                <a:rPr lang="en-US" sz="1400" b="0" dirty="0">
                  <a:latin typeface="Arial" pitchFamily="-104" charset="0"/>
                </a:rPr>
                <a:t>PENSION FUNDS</a:t>
              </a:r>
              <a:endParaRPr lang="es-MX" sz="1400" b="0">
                <a:latin typeface="Arial" pitchFamily="-104" charset="0"/>
              </a:endParaRPr>
            </a:p>
          </p:txBody>
        </p:sp>
        <p:sp>
          <p:nvSpPr>
            <p:cNvPr id="372744" name="Text Box 8"/>
            <p:cNvSpPr txBox="1">
              <a:spLocks noChangeArrowheads="1"/>
            </p:cNvSpPr>
            <p:nvPr/>
          </p:nvSpPr>
          <p:spPr bwMode="auto">
            <a:xfrm>
              <a:off x="5981700" y="5213350"/>
              <a:ext cx="3035300" cy="304800"/>
            </a:xfrm>
            <a:prstGeom prst="rect">
              <a:avLst/>
            </a:prstGeom>
            <a:noFill/>
            <a:ln w="9525">
              <a:noFill/>
              <a:miter lim="800000"/>
              <a:headEnd/>
              <a:tailEnd/>
            </a:ln>
          </p:spPr>
          <p:txBody>
            <a:bodyPr>
              <a:prstTxWarp prst="textNoShape">
                <a:avLst/>
              </a:prstTxWarp>
              <a:spAutoFit/>
            </a:bodyPr>
            <a:lstStyle/>
            <a:p>
              <a:pPr>
                <a:spcBef>
                  <a:spcPct val="50000"/>
                </a:spcBef>
              </a:pPr>
              <a:r>
                <a:rPr lang="en-US" sz="1400" dirty="0" smtClean="0">
                  <a:latin typeface="Arial" pitchFamily="-104" charset="0"/>
                </a:rPr>
                <a:t>PRIVATE CAPITAL FUNDS</a:t>
              </a:r>
              <a:endParaRPr lang="es-MX" sz="1400" dirty="0">
                <a:latin typeface="Arial" pitchFamily="-104" charset="0"/>
              </a:endParaRPr>
            </a:p>
          </p:txBody>
        </p:sp>
        <p:sp>
          <p:nvSpPr>
            <p:cNvPr id="372745" name="Text Box 9"/>
            <p:cNvSpPr txBox="1">
              <a:spLocks noChangeArrowheads="1"/>
            </p:cNvSpPr>
            <p:nvPr/>
          </p:nvSpPr>
          <p:spPr bwMode="auto">
            <a:xfrm>
              <a:off x="5981700" y="1670050"/>
              <a:ext cx="3035300" cy="304800"/>
            </a:xfrm>
            <a:prstGeom prst="rect">
              <a:avLst/>
            </a:prstGeom>
            <a:noFill/>
            <a:ln w="9525">
              <a:noFill/>
              <a:miter lim="800000"/>
              <a:headEnd/>
              <a:tailEnd/>
            </a:ln>
          </p:spPr>
          <p:txBody>
            <a:bodyPr>
              <a:prstTxWarp prst="textNoShape">
                <a:avLst/>
              </a:prstTxWarp>
              <a:spAutoFit/>
            </a:bodyPr>
            <a:lstStyle/>
            <a:p>
              <a:r>
                <a:rPr lang="en-US" sz="1400" dirty="0">
                  <a:latin typeface="Arial" pitchFamily="-104" charset="0"/>
                </a:rPr>
                <a:t>BANKS</a:t>
              </a:r>
            </a:p>
          </p:txBody>
        </p:sp>
        <p:sp>
          <p:nvSpPr>
            <p:cNvPr id="372746" name="Text Box 10"/>
            <p:cNvSpPr txBox="1">
              <a:spLocks noChangeArrowheads="1"/>
            </p:cNvSpPr>
            <p:nvPr/>
          </p:nvSpPr>
          <p:spPr bwMode="auto">
            <a:xfrm>
              <a:off x="5981700" y="4819650"/>
              <a:ext cx="3035300" cy="304800"/>
            </a:xfrm>
            <a:prstGeom prst="rect">
              <a:avLst/>
            </a:prstGeom>
            <a:noFill/>
            <a:ln w="9525">
              <a:noFill/>
              <a:miter lim="800000"/>
              <a:headEnd/>
              <a:tailEnd/>
            </a:ln>
          </p:spPr>
          <p:txBody>
            <a:bodyPr>
              <a:prstTxWarp prst="textNoShape">
                <a:avLst/>
              </a:prstTxWarp>
              <a:spAutoFit/>
            </a:bodyPr>
            <a:lstStyle/>
            <a:p>
              <a:pPr>
                <a:spcBef>
                  <a:spcPct val="50000"/>
                </a:spcBef>
              </a:pPr>
              <a:r>
                <a:rPr lang="en-US" sz="1400" dirty="0">
                  <a:latin typeface="Arial" pitchFamily="-104" charset="0"/>
                </a:rPr>
                <a:t>CORPORATE INVESTORS</a:t>
              </a:r>
              <a:endParaRPr lang="es-MX" sz="1400">
                <a:latin typeface="Arial" pitchFamily="-104" charset="0"/>
              </a:endParaRPr>
            </a:p>
          </p:txBody>
        </p:sp>
        <p:sp>
          <p:nvSpPr>
            <p:cNvPr id="372751" name="Text Box 15"/>
            <p:cNvSpPr txBox="1">
              <a:spLocks noChangeArrowheads="1"/>
            </p:cNvSpPr>
            <p:nvPr/>
          </p:nvSpPr>
          <p:spPr bwMode="auto">
            <a:xfrm>
              <a:off x="6324600" y="4425950"/>
              <a:ext cx="2425700" cy="304800"/>
            </a:xfrm>
            <a:prstGeom prst="rect">
              <a:avLst/>
            </a:prstGeom>
            <a:noFill/>
            <a:ln w="9525">
              <a:noFill/>
              <a:miter lim="800000"/>
              <a:headEnd/>
              <a:tailEnd/>
            </a:ln>
          </p:spPr>
          <p:txBody>
            <a:bodyPr>
              <a:prstTxWarp prst="textNoShape">
                <a:avLst/>
              </a:prstTxWarp>
              <a:spAutoFit/>
            </a:bodyPr>
            <a:lstStyle/>
            <a:p>
              <a:pPr marL="225425" indent="-225425">
                <a:spcBef>
                  <a:spcPct val="50000"/>
                </a:spcBef>
                <a:buFont typeface="Wingdings" pitchFamily="-104" charset="2"/>
                <a:buChar char="Ø"/>
              </a:pPr>
              <a:r>
                <a:rPr lang="en-US" sz="1400" b="0" dirty="0">
                  <a:latin typeface="Arial" pitchFamily="-104" charset="0"/>
                </a:rPr>
                <a:t>MUTUAL FUNDS</a:t>
              </a:r>
              <a:endParaRPr lang="es-MX" sz="1400" b="0">
                <a:latin typeface="Arial" pitchFamily="-104" charset="0"/>
              </a:endParaRPr>
            </a:p>
          </p:txBody>
        </p:sp>
        <p:sp>
          <p:nvSpPr>
            <p:cNvPr id="372752" name="Text Box 16"/>
            <p:cNvSpPr txBox="1">
              <a:spLocks noChangeArrowheads="1"/>
            </p:cNvSpPr>
            <p:nvPr/>
          </p:nvSpPr>
          <p:spPr bwMode="auto">
            <a:xfrm>
              <a:off x="6324600" y="4032250"/>
              <a:ext cx="2425700" cy="304800"/>
            </a:xfrm>
            <a:prstGeom prst="rect">
              <a:avLst/>
            </a:prstGeom>
            <a:noFill/>
            <a:ln w="9525">
              <a:noFill/>
              <a:miter lim="800000"/>
              <a:headEnd/>
              <a:tailEnd/>
            </a:ln>
          </p:spPr>
          <p:txBody>
            <a:bodyPr>
              <a:prstTxWarp prst="textNoShape">
                <a:avLst/>
              </a:prstTxWarp>
              <a:spAutoFit/>
            </a:bodyPr>
            <a:lstStyle/>
            <a:p>
              <a:pPr marL="225425" indent="-225425">
                <a:spcBef>
                  <a:spcPct val="50000"/>
                </a:spcBef>
                <a:buFont typeface="Wingdings" pitchFamily="-104" charset="2"/>
                <a:buChar char="Ø"/>
              </a:pPr>
              <a:r>
                <a:rPr lang="en-US" sz="1400" b="0" dirty="0">
                  <a:latin typeface="Arial" pitchFamily="-104" charset="0"/>
                </a:rPr>
                <a:t>INSURANCE </a:t>
              </a:r>
              <a:r>
                <a:rPr lang="en-US" sz="1400" b="0" dirty="0" err="1">
                  <a:latin typeface="Arial" pitchFamily="-104" charset="0"/>
                </a:rPr>
                <a:t>CO.’s</a:t>
              </a:r>
              <a:endParaRPr lang="es-MX" sz="1400" b="0">
                <a:latin typeface="Arial" pitchFamily="-104" charset="0"/>
              </a:endParaRPr>
            </a:p>
          </p:txBody>
        </p:sp>
        <p:sp>
          <p:nvSpPr>
            <p:cNvPr id="372753" name="Text Box 17"/>
            <p:cNvSpPr txBox="1">
              <a:spLocks noChangeArrowheads="1"/>
            </p:cNvSpPr>
            <p:nvPr/>
          </p:nvSpPr>
          <p:spPr bwMode="auto">
            <a:xfrm>
              <a:off x="6324600" y="2444750"/>
              <a:ext cx="2425700" cy="304800"/>
            </a:xfrm>
            <a:prstGeom prst="rect">
              <a:avLst/>
            </a:prstGeom>
            <a:noFill/>
            <a:ln w="9525">
              <a:noFill/>
              <a:miter lim="800000"/>
              <a:headEnd/>
              <a:tailEnd/>
            </a:ln>
          </p:spPr>
          <p:txBody>
            <a:bodyPr>
              <a:prstTxWarp prst="textNoShape">
                <a:avLst/>
              </a:prstTxWarp>
              <a:spAutoFit/>
            </a:bodyPr>
            <a:lstStyle/>
            <a:p>
              <a:pPr marL="225425" indent="-225425">
                <a:buFont typeface="Wingdings" pitchFamily="-104" charset="2"/>
                <a:buChar char="Ø"/>
              </a:pPr>
              <a:r>
                <a:rPr lang="en-US" sz="1400" b="0">
                  <a:latin typeface="Arial" pitchFamily="-104" charset="0"/>
                </a:rPr>
                <a:t>DEVELOPMENT</a:t>
              </a:r>
              <a:endParaRPr lang="es-MX" sz="1400" b="0">
                <a:latin typeface="Arial" pitchFamily="-104" charset="0"/>
              </a:endParaRPr>
            </a:p>
          </p:txBody>
        </p:sp>
        <p:sp>
          <p:nvSpPr>
            <p:cNvPr id="372754" name="Text Box 18"/>
            <p:cNvSpPr txBox="1">
              <a:spLocks noChangeArrowheads="1"/>
            </p:cNvSpPr>
            <p:nvPr/>
          </p:nvSpPr>
          <p:spPr bwMode="auto">
            <a:xfrm>
              <a:off x="6324600" y="2051050"/>
              <a:ext cx="2425700" cy="304800"/>
            </a:xfrm>
            <a:prstGeom prst="rect">
              <a:avLst/>
            </a:prstGeom>
            <a:noFill/>
            <a:ln w="9525">
              <a:noFill/>
              <a:miter lim="800000"/>
              <a:headEnd/>
              <a:tailEnd/>
            </a:ln>
          </p:spPr>
          <p:txBody>
            <a:bodyPr>
              <a:prstTxWarp prst="textNoShape">
                <a:avLst/>
              </a:prstTxWarp>
              <a:spAutoFit/>
            </a:bodyPr>
            <a:lstStyle/>
            <a:p>
              <a:pPr marL="225425" indent="-225425">
                <a:buFont typeface="Wingdings" pitchFamily="-104" charset="2"/>
                <a:buChar char="Ø"/>
              </a:pPr>
              <a:r>
                <a:rPr lang="en-US" sz="1400" b="0">
                  <a:latin typeface="Arial" pitchFamily="-104" charset="0"/>
                </a:rPr>
                <a:t>MULTILATERAL</a:t>
              </a:r>
              <a:endParaRPr lang="es-MX" sz="1400" b="0">
                <a:latin typeface="Arial" pitchFamily="-104" charset="0"/>
              </a:endParaRPr>
            </a:p>
          </p:txBody>
        </p:sp>
        <p:sp>
          <p:nvSpPr>
            <p:cNvPr id="372755" name="Text Box 19"/>
            <p:cNvSpPr txBox="1">
              <a:spLocks noChangeArrowheads="1"/>
            </p:cNvSpPr>
            <p:nvPr/>
          </p:nvSpPr>
          <p:spPr bwMode="auto">
            <a:xfrm>
              <a:off x="6324600" y="2838450"/>
              <a:ext cx="2425700" cy="304800"/>
            </a:xfrm>
            <a:prstGeom prst="rect">
              <a:avLst/>
            </a:prstGeom>
            <a:noFill/>
            <a:ln w="9525">
              <a:noFill/>
              <a:miter lim="800000"/>
              <a:headEnd/>
              <a:tailEnd/>
            </a:ln>
          </p:spPr>
          <p:txBody>
            <a:bodyPr>
              <a:prstTxWarp prst="textNoShape">
                <a:avLst/>
              </a:prstTxWarp>
              <a:spAutoFit/>
            </a:bodyPr>
            <a:lstStyle/>
            <a:p>
              <a:pPr marL="225425" indent="-225425">
                <a:buFont typeface="Wingdings" pitchFamily="-104" charset="2"/>
                <a:buChar char="Ø"/>
              </a:pPr>
              <a:r>
                <a:rPr lang="en-US" sz="1400" b="0">
                  <a:latin typeface="Arial" pitchFamily="-104" charset="0"/>
                </a:rPr>
                <a:t>COMMERCIAL</a:t>
              </a:r>
              <a:endParaRPr lang="es-MX" sz="1400" b="0">
                <a:latin typeface="Arial" pitchFamily="-104" charset="0"/>
              </a:endParaRPr>
            </a:p>
          </p:txBody>
        </p:sp>
      </p:grpSp>
      <p:grpSp>
        <p:nvGrpSpPr>
          <p:cNvPr id="38" name="Group 37"/>
          <p:cNvGrpSpPr/>
          <p:nvPr/>
        </p:nvGrpSpPr>
        <p:grpSpPr>
          <a:xfrm>
            <a:off x="114300" y="1027113"/>
            <a:ext cx="3810000" cy="5105400"/>
            <a:chOff x="114300" y="1027113"/>
            <a:chExt cx="3810000" cy="5105400"/>
          </a:xfrm>
        </p:grpSpPr>
        <p:grpSp>
          <p:nvGrpSpPr>
            <p:cNvPr id="36" name="Group 35"/>
            <p:cNvGrpSpPr/>
            <p:nvPr/>
          </p:nvGrpSpPr>
          <p:grpSpPr>
            <a:xfrm>
              <a:off x="114300" y="1027113"/>
              <a:ext cx="3594100" cy="5105400"/>
              <a:chOff x="114300" y="1027113"/>
              <a:chExt cx="3594100" cy="5105400"/>
            </a:xfrm>
          </p:grpSpPr>
          <p:sp>
            <p:nvSpPr>
              <p:cNvPr id="372739" name="Rectangle 3"/>
              <p:cNvSpPr>
                <a:spLocks noChangeArrowheads="1"/>
              </p:cNvSpPr>
              <p:nvPr/>
            </p:nvSpPr>
            <p:spPr bwMode="auto">
              <a:xfrm>
                <a:off x="114300" y="1319213"/>
                <a:ext cx="3429000" cy="4813300"/>
              </a:xfrm>
              <a:prstGeom prst="rect">
                <a:avLst/>
              </a:prstGeom>
              <a:solidFill>
                <a:schemeClr val="hlink"/>
              </a:solidFill>
              <a:ln w="9525">
                <a:noFill/>
                <a:miter lim="800000"/>
                <a:headEnd/>
                <a:tailEnd/>
              </a:ln>
            </p:spPr>
            <p:txBody>
              <a:bodyPr wrap="none" anchor="ctr">
                <a:prstTxWarp prst="textNoShape">
                  <a:avLst/>
                </a:prstTxWarp>
              </a:bodyPr>
              <a:lstStyle/>
              <a:p>
                <a:endParaRPr lang="en-US" dirty="0"/>
              </a:p>
            </p:txBody>
          </p:sp>
          <p:sp>
            <p:nvSpPr>
              <p:cNvPr id="372747" name="Text Box 11"/>
              <p:cNvSpPr txBox="1">
                <a:spLocks noChangeArrowheads="1"/>
              </p:cNvSpPr>
              <p:nvPr/>
            </p:nvSpPr>
            <p:spPr bwMode="auto">
              <a:xfrm>
                <a:off x="114300" y="1027113"/>
                <a:ext cx="3429000" cy="307975"/>
              </a:xfrm>
              <a:prstGeom prst="rect">
                <a:avLst/>
              </a:prstGeom>
              <a:solidFill>
                <a:srgbClr val="000080"/>
              </a:solidFill>
              <a:ln w="9525">
                <a:noFill/>
                <a:miter lim="800000"/>
                <a:headEnd/>
                <a:tailEnd/>
              </a:ln>
            </p:spPr>
            <p:txBody>
              <a:bodyPr>
                <a:prstTxWarp prst="textNoShape">
                  <a:avLst/>
                </a:prstTxWarp>
                <a:spAutoFit/>
              </a:bodyPr>
              <a:lstStyle/>
              <a:p>
                <a:pPr algn="ctr">
                  <a:spcBef>
                    <a:spcPct val="50000"/>
                  </a:spcBef>
                </a:pPr>
                <a:r>
                  <a:rPr lang="en-US" sz="1400" dirty="0" smtClean="0">
                    <a:solidFill>
                      <a:schemeClr val="bg1"/>
                    </a:solidFill>
                    <a:latin typeface="Arial" pitchFamily="-104" charset="0"/>
                  </a:rPr>
                  <a:t>ENTITIES</a:t>
                </a:r>
                <a:endParaRPr lang="en-US" sz="1400" dirty="0">
                  <a:solidFill>
                    <a:schemeClr val="bg1"/>
                  </a:solidFill>
                  <a:latin typeface="Arial" pitchFamily="-104" charset="0"/>
                </a:endParaRPr>
              </a:p>
            </p:txBody>
          </p:sp>
          <p:sp>
            <p:nvSpPr>
              <p:cNvPr id="372748" name="Text Box 12"/>
              <p:cNvSpPr txBox="1">
                <a:spLocks noChangeArrowheads="1"/>
              </p:cNvSpPr>
              <p:nvPr/>
            </p:nvSpPr>
            <p:spPr bwMode="auto">
              <a:xfrm>
                <a:off x="431800" y="1550988"/>
                <a:ext cx="3276600" cy="304800"/>
              </a:xfrm>
              <a:prstGeom prst="rect">
                <a:avLst/>
              </a:prstGeom>
              <a:noFill/>
              <a:ln w="9525">
                <a:noFill/>
                <a:miter lim="800000"/>
                <a:headEnd/>
                <a:tailEnd/>
              </a:ln>
            </p:spPr>
            <p:txBody>
              <a:bodyPr>
                <a:prstTxWarp prst="textNoShape">
                  <a:avLst/>
                </a:prstTxWarp>
                <a:spAutoFit/>
              </a:bodyPr>
              <a:lstStyle/>
              <a:p>
                <a:r>
                  <a:rPr lang="en-US" sz="1400" dirty="0">
                    <a:latin typeface="Arial" pitchFamily="-104" charset="0"/>
                  </a:rPr>
                  <a:t>PUBLIC ENTITIES </a:t>
                </a:r>
                <a:endParaRPr lang="es-MX" sz="1400" b="0">
                  <a:latin typeface="Arial" pitchFamily="-104" charset="0"/>
                </a:endParaRPr>
              </a:p>
            </p:txBody>
          </p:sp>
          <p:sp>
            <p:nvSpPr>
              <p:cNvPr id="372749" name="Text Box 13"/>
              <p:cNvSpPr txBox="1">
                <a:spLocks noChangeArrowheads="1"/>
              </p:cNvSpPr>
              <p:nvPr/>
            </p:nvSpPr>
            <p:spPr bwMode="auto">
              <a:xfrm>
                <a:off x="419100" y="3173413"/>
                <a:ext cx="3270250" cy="304800"/>
              </a:xfrm>
              <a:prstGeom prst="rect">
                <a:avLst/>
              </a:prstGeom>
              <a:noFill/>
              <a:ln w="9525">
                <a:noFill/>
                <a:miter lim="800000"/>
                <a:headEnd/>
                <a:tailEnd/>
              </a:ln>
            </p:spPr>
            <p:txBody>
              <a:bodyPr>
                <a:prstTxWarp prst="textNoShape">
                  <a:avLst/>
                </a:prstTxWarp>
                <a:spAutoFit/>
              </a:bodyPr>
              <a:lstStyle/>
              <a:p>
                <a:r>
                  <a:rPr lang="en-US" sz="1400" dirty="0">
                    <a:latin typeface="Arial" pitchFamily="-104" charset="0"/>
                  </a:rPr>
                  <a:t>PUBLIC-PRIVATE CORPORATIONS</a:t>
                </a:r>
                <a:endParaRPr lang="es-MX" sz="1400" b="0">
                  <a:latin typeface="Arial" pitchFamily="-104" charset="0"/>
                </a:endParaRPr>
              </a:p>
            </p:txBody>
          </p:sp>
          <p:sp>
            <p:nvSpPr>
              <p:cNvPr id="372750" name="Text Box 14"/>
              <p:cNvSpPr txBox="1">
                <a:spLocks noChangeArrowheads="1"/>
              </p:cNvSpPr>
              <p:nvPr/>
            </p:nvSpPr>
            <p:spPr bwMode="auto">
              <a:xfrm>
                <a:off x="342900" y="4430713"/>
                <a:ext cx="3276600" cy="517525"/>
              </a:xfrm>
              <a:prstGeom prst="rect">
                <a:avLst/>
              </a:prstGeom>
              <a:noFill/>
              <a:ln w="9525">
                <a:noFill/>
                <a:miter lim="800000"/>
                <a:headEnd/>
                <a:tailEnd/>
              </a:ln>
            </p:spPr>
            <p:txBody>
              <a:bodyPr>
                <a:prstTxWarp prst="textNoShape">
                  <a:avLst/>
                </a:prstTxWarp>
                <a:spAutoFit/>
              </a:bodyPr>
              <a:lstStyle/>
              <a:p>
                <a:r>
                  <a:rPr lang="en-US" sz="1400" dirty="0">
                    <a:latin typeface="Arial" pitchFamily="-104" charset="0"/>
                  </a:rPr>
                  <a:t>PRIVATE – NON GOV’T  ORGANIZATIONS</a:t>
                </a:r>
              </a:p>
            </p:txBody>
          </p:sp>
        </p:grpSp>
        <p:sp>
          <p:nvSpPr>
            <p:cNvPr id="372756" name="Text Box 20"/>
            <p:cNvSpPr txBox="1">
              <a:spLocks noChangeArrowheads="1"/>
            </p:cNvSpPr>
            <p:nvPr/>
          </p:nvSpPr>
          <p:spPr bwMode="auto">
            <a:xfrm>
              <a:off x="571500" y="4976813"/>
              <a:ext cx="3276600" cy="304800"/>
            </a:xfrm>
            <a:prstGeom prst="rect">
              <a:avLst/>
            </a:prstGeom>
            <a:noFill/>
            <a:ln w="9525">
              <a:noFill/>
              <a:miter lim="800000"/>
              <a:headEnd/>
              <a:tailEnd/>
            </a:ln>
          </p:spPr>
          <p:txBody>
            <a:bodyPr>
              <a:prstTxWarp prst="textNoShape">
                <a:avLst/>
              </a:prstTxWarp>
              <a:spAutoFit/>
            </a:bodyPr>
            <a:lstStyle/>
            <a:p>
              <a:pPr marL="225425" indent="-225425">
                <a:buFont typeface="Wingdings" pitchFamily="-104" charset="2"/>
                <a:buChar char="Ø"/>
              </a:pPr>
              <a:r>
                <a:rPr lang="en-US" sz="1400" b="0">
                  <a:latin typeface="Arial" pitchFamily="-104" charset="0"/>
                </a:rPr>
                <a:t>PROVIDING PUBLIC SERVICE</a:t>
              </a:r>
            </a:p>
          </p:txBody>
        </p:sp>
        <p:sp>
          <p:nvSpPr>
            <p:cNvPr id="372757" name="Text Box 21"/>
            <p:cNvSpPr txBox="1">
              <a:spLocks noChangeArrowheads="1"/>
            </p:cNvSpPr>
            <p:nvPr/>
          </p:nvSpPr>
          <p:spPr bwMode="auto">
            <a:xfrm>
              <a:off x="571500" y="5383213"/>
              <a:ext cx="3276600" cy="304800"/>
            </a:xfrm>
            <a:prstGeom prst="rect">
              <a:avLst/>
            </a:prstGeom>
            <a:noFill/>
            <a:ln w="9525">
              <a:noFill/>
              <a:miter lim="800000"/>
              <a:headEnd/>
              <a:tailEnd/>
            </a:ln>
          </p:spPr>
          <p:txBody>
            <a:bodyPr>
              <a:prstTxWarp prst="textNoShape">
                <a:avLst/>
              </a:prstTxWarp>
              <a:spAutoFit/>
            </a:bodyPr>
            <a:lstStyle/>
            <a:p>
              <a:pPr marL="225425" indent="-225425">
                <a:buFont typeface="Wingdings" pitchFamily="-104" charset="2"/>
                <a:buChar char="Ø"/>
              </a:pPr>
              <a:r>
                <a:rPr lang="en-US" sz="1400" b="0">
                  <a:latin typeface="Arial" pitchFamily="-104" charset="0"/>
                </a:rPr>
                <a:t>SMALL-MEDIUM SIZE FIRMS</a:t>
              </a:r>
              <a:endParaRPr lang="es-MX" sz="1400" b="0">
                <a:latin typeface="Arial" pitchFamily="-104" charset="0"/>
              </a:endParaRPr>
            </a:p>
          </p:txBody>
        </p:sp>
        <p:sp>
          <p:nvSpPr>
            <p:cNvPr id="372758" name="Text Box 22"/>
            <p:cNvSpPr txBox="1">
              <a:spLocks noChangeArrowheads="1"/>
            </p:cNvSpPr>
            <p:nvPr/>
          </p:nvSpPr>
          <p:spPr bwMode="auto">
            <a:xfrm>
              <a:off x="609600" y="3605213"/>
              <a:ext cx="3276600" cy="304800"/>
            </a:xfrm>
            <a:prstGeom prst="rect">
              <a:avLst/>
            </a:prstGeom>
            <a:noFill/>
            <a:ln w="9525">
              <a:noFill/>
              <a:miter lim="800000"/>
              <a:headEnd/>
              <a:tailEnd/>
            </a:ln>
          </p:spPr>
          <p:txBody>
            <a:bodyPr>
              <a:prstTxWarp prst="textNoShape">
                <a:avLst/>
              </a:prstTxWarp>
              <a:spAutoFit/>
            </a:bodyPr>
            <a:lstStyle/>
            <a:p>
              <a:pPr marL="225425" indent="-225425">
                <a:buFont typeface="Wingdings" pitchFamily="-104" charset="2"/>
                <a:buChar char="Ø"/>
              </a:pPr>
              <a:r>
                <a:rPr lang="en-US" sz="1400" b="0">
                  <a:latin typeface="Arial" pitchFamily="-104" charset="0"/>
                </a:rPr>
                <a:t>UTILITIES</a:t>
              </a:r>
            </a:p>
          </p:txBody>
        </p:sp>
        <p:sp>
          <p:nvSpPr>
            <p:cNvPr id="372759" name="Text Box 23"/>
            <p:cNvSpPr txBox="1">
              <a:spLocks noChangeArrowheads="1"/>
            </p:cNvSpPr>
            <p:nvPr/>
          </p:nvSpPr>
          <p:spPr bwMode="auto">
            <a:xfrm>
              <a:off x="609600" y="4011613"/>
              <a:ext cx="3276600" cy="304800"/>
            </a:xfrm>
            <a:prstGeom prst="rect">
              <a:avLst/>
            </a:prstGeom>
            <a:noFill/>
            <a:ln w="9525">
              <a:noFill/>
              <a:miter lim="800000"/>
              <a:headEnd/>
              <a:tailEnd/>
            </a:ln>
          </p:spPr>
          <p:txBody>
            <a:bodyPr>
              <a:prstTxWarp prst="textNoShape">
                <a:avLst/>
              </a:prstTxWarp>
              <a:spAutoFit/>
            </a:bodyPr>
            <a:lstStyle/>
            <a:p>
              <a:pPr marL="225425" indent="-225425">
                <a:buFont typeface="Wingdings" pitchFamily="-104" charset="2"/>
                <a:buChar char="Ø"/>
              </a:pPr>
              <a:r>
                <a:rPr lang="en-US" sz="1400" b="0">
                  <a:latin typeface="Arial" pitchFamily="-104" charset="0"/>
                </a:rPr>
                <a:t>BOT, PPP, BOO</a:t>
              </a:r>
              <a:endParaRPr lang="es-MX" sz="1400" b="0">
                <a:latin typeface="Arial" pitchFamily="-104" charset="0"/>
              </a:endParaRPr>
            </a:p>
          </p:txBody>
        </p:sp>
        <p:sp>
          <p:nvSpPr>
            <p:cNvPr id="372760" name="Text Box 24"/>
            <p:cNvSpPr txBox="1">
              <a:spLocks noChangeArrowheads="1"/>
            </p:cNvSpPr>
            <p:nvPr/>
          </p:nvSpPr>
          <p:spPr bwMode="auto">
            <a:xfrm>
              <a:off x="647700" y="1954213"/>
              <a:ext cx="3276600" cy="304800"/>
            </a:xfrm>
            <a:prstGeom prst="rect">
              <a:avLst/>
            </a:prstGeom>
            <a:noFill/>
            <a:ln w="9525">
              <a:noFill/>
              <a:miter lim="800000"/>
              <a:headEnd/>
              <a:tailEnd/>
            </a:ln>
          </p:spPr>
          <p:txBody>
            <a:bodyPr>
              <a:prstTxWarp prst="textNoShape">
                <a:avLst/>
              </a:prstTxWarp>
              <a:spAutoFit/>
            </a:bodyPr>
            <a:lstStyle/>
            <a:p>
              <a:pPr marL="225425" indent="-225425">
                <a:buFont typeface="Wingdings" pitchFamily="-104" charset="2"/>
                <a:buChar char="Ø"/>
              </a:pPr>
              <a:r>
                <a:rPr lang="en-US" sz="1400" b="0">
                  <a:latin typeface="Arial" pitchFamily="-104" charset="0"/>
                </a:rPr>
                <a:t>NATIONAL</a:t>
              </a:r>
            </a:p>
          </p:txBody>
        </p:sp>
        <p:sp>
          <p:nvSpPr>
            <p:cNvPr id="372761" name="Text Box 25"/>
            <p:cNvSpPr txBox="1">
              <a:spLocks noChangeArrowheads="1"/>
            </p:cNvSpPr>
            <p:nvPr/>
          </p:nvSpPr>
          <p:spPr bwMode="auto">
            <a:xfrm>
              <a:off x="647700" y="2360613"/>
              <a:ext cx="3276600" cy="304800"/>
            </a:xfrm>
            <a:prstGeom prst="rect">
              <a:avLst/>
            </a:prstGeom>
            <a:noFill/>
            <a:ln w="9525">
              <a:noFill/>
              <a:miter lim="800000"/>
              <a:headEnd/>
              <a:tailEnd/>
            </a:ln>
          </p:spPr>
          <p:txBody>
            <a:bodyPr>
              <a:prstTxWarp prst="textNoShape">
                <a:avLst/>
              </a:prstTxWarp>
              <a:spAutoFit/>
            </a:bodyPr>
            <a:lstStyle/>
            <a:p>
              <a:pPr marL="225425" indent="-225425">
                <a:buFont typeface="Wingdings" pitchFamily="-104" charset="2"/>
                <a:buChar char="Ø"/>
              </a:pPr>
              <a:r>
                <a:rPr lang="en-US" sz="1400" b="0">
                  <a:latin typeface="Arial" pitchFamily="-104" charset="0"/>
                </a:rPr>
                <a:t>PROVINCIAL / STATES</a:t>
              </a:r>
              <a:endParaRPr lang="es-MX" sz="1400" b="0">
                <a:latin typeface="Arial" pitchFamily="-104" charset="0"/>
              </a:endParaRPr>
            </a:p>
          </p:txBody>
        </p:sp>
        <p:sp>
          <p:nvSpPr>
            <p:cNvPr id="372762" name="Text Box 26"/>
            <p:cNvSpPr txBox="1">
              <a:spLocks noChangeArrowheads="1"/>
            </p:cNvSpPr>
            <p:nvPr/>
          </p:nvSpPr>
          <p:spPr bwMode="auto">
            <a:xfrm>
              <a:off x="647700" y="2767013"/>
              <a:ext cx="3276600" cy="304800"/>
            </a:xfrm>
            <a:prstGeom prst="rect">
              <a:avLst/>
            </a:prstGeom>
            <a:noFill/>
            <a:ln w="9525">
              <a:noFill/>
              <a:miter lim="800000"/>
              <a:headEnd/>
              <a:tailEnd/>
            </a:ln>
          </p:spPr>
          <p:txBody>
            <a:bodyPr>
              <a:prstTxWarp prst="textNoShape">
                <a:avLst/>
              </a:prstTxWarp>
              <a:spAutoFit/>
            </a:bodyPr>
            <a:lstStyle/>
            <a:p>
              <a:pPr marL="225425" indent="-225425">
                <a:buFont typeface="Wingdings" pitchFamily="-104" charset="2"/>
                <a:buChar char="Ø"/>
              </a:pPr>
              <a:r>
                <a:rPr lang="en-US" sz="1400" b="0">
                  <a:latin typeface="Arial" pitchFamily="-104" charset="0"/>
                </a:rPr>
                <a:t>LOCAL</a:t>
              </a:r>
              <a:endParaRPr lang="es-MX" sz="1400" b="0">
                <a:latin typeface="Arial" pitchFamily="-104" charset="0"/>
              </a:endParaRPr>
            </a:p>
          </p:txBody>
        </p:sp>
      </p:grpSp>
      <p:sp>
        <p:nvSpPr>
          <p:cNvPr id="372774" name="Rectangle 38"/>
          <p:cNvSpPr>
            <a:spLocks noChangeArrowheads="1"/>
          </p:cNvSpPr>
          <p:nvPr/>
        </p:nvSpPr>
        <p:spPr bwMode="auto">
          <a:xfrm>
            <a:off x="3657600" y="1052513"/>
            <a:ext cx="1752600" cy="4953000"/>
          </a:xfrm>
          <a:prstGeom prst="rect">
            <a:avLst/>
          </a:prstGeom>
          <a:solidFill>
            <a:schemeClr val="bg1"/>
          </a:solidFill>
          <a:ln w="9525">
            <a:noFill/>
            <a:miter lim="800000"/>
            <a:headEnd/>
            <a:tailEnd/>
          </a:ln>
        </p:spPr>
        <p:txBody>
          <a:bodyPr wrap="none" anchor="ctr">
            <a:prstTxWarp prst="textNoShape">
              <a:avLst/>
            </a:prstTxWarp>
          </a:bodyPr>
          <a:lstStyle/>
          <a:p>
            <a:pPr algn="ctr"/>
            <a:r>
              <a:rPr lang="en-US" sz="1400" dirty="0">
                <a:solidFill>
                  <a:srgbClr val="000080"/>
                </a:solidFill>
                <a:latin typeface="Arial" pitchFamily="-104" charset="0"/>
              </a:rPr>
              <a:t>EDI-USAID</a:t>
            </a:r>
            <a:r>
              <a:rPr lang="en-US" sz="1400" dirty="0" smtClean="0">
                <a:solidFill>
                  <a:srgbClr val="000080"/>
                </a:solidFill>
                <a:latin typeface="Arial" pitchFamily="-104" charset="0"/>
              </a:rPr>
              <a:t> </a:t>
            </a:r>
          </a:p>
          <a:p>
            <a:pPr algn="ctr"/>
            <a:r>
              <a:rPr lang="en-US" sz="1400" dirty="0" smtClean="0">
                <a:solidFill>
                  <a:srgbClr val="000080"/>
                </a:solidFill>
                <a:latin typeface="Arial" pitchFamily="-104" charset="0"/>
              </a:rPr>
              <a:t>Alliance</a:t>
            </a:r>
          </a:p>
          <a:p>
            <a:pPr algn="ctr"/>
            <a:endParaRPr lang="en-US" sz="1400" dirty="0">
              <a:solidFill>
                <a:srgbClr val="000080"/>
              </a:solidFill>
              <a:latin typeface="Arial" pitchFamily="-104" charset="0"/>
            </a:endParaRPr>
          </a:p>
          <a:p>
            <a:pPr algn="ctr"/>
            <a:endParaRPr lang="en-US" sz="1400" dirty="0">
              <a:solidFill>
                <a:srgbClr val="000080"/>
              </a:solidFill>
              <a:latin typeface="Arial" pitchFamily="-104" charset="0"/>
            </a:endParaRPr>
          </a:p>
          <a:p>
            <a:pPr algn="ctr"/>
            <a:endParaRPr lang="en-US" sz="1400" dirty="0">
              <a:solidFill>
                <a:srgbClr val="000080"/>
              </a:solidFill>
              <a:latin typeface="Arial" pitchFamily="-104" charset="0"/>
            </a:endParaRPr>
          </a:p>
          <a:p>
            <a:pPr algn="ctr"/>
            <a:endParaRPr lang="en-US" sz="1400" dirty="0">
              <a:solidFill>
                <a:srgbClr val="000080"/>
              </a:solidFill>
              <a:latin typeface="Arial" pitchFamily="-104" charset="0"/>
            </a:endParaRPr>
          </a:p>
          <a:p>
            <a:pPr algn="ctr"/>
            <a:endParaRPr lang="en-US" sz="1400" dirty="0">
              <a:solidFill>
                <a:srgbClr val="000080"/>
              </a:solidFill>
              <a:latin typeface="Arial" pitchFamily="-104" charset="0"/>
            </a:endParaRPr>
          </a:p>
          <a:p>
            <a:pPr algn="ctr"/>
            <a:endParaRPr lang="en-US" sz="1400" dirty="0">
              <a:solidFill>
                <a:srgbClr val="000080"/>
              </a:solidFill>
              <a:latin typeface="Arial" pitchFamily="-104" charset="0"/>
            </a:endParaRPr>
          </a:p>
          <a:p>
            <a:pPr algn="ctr"/>
            <a:endParaRPr lang="en-US" sz="1400" dirty="0">
              <a:solidFill>
                <a:srgbClr val="000080"/>
              </a:solidFill>
              <a:latin typeface="Arial" pitchFamily="-104" charset="0"/>
            </a:endParaRPr>
          </a:p>
          <a:p>
            <a:pPr algn="ctr"/>
            <a:endParaRPr lang="en-US" sz="1400" dirty="0">
              <a:solidFill>
                <a:srgbClr val="000080"/>
              </a:solidFill>
              <a:latin typeface="Arial" pitchFamily="-104" charset="0"/>
            </a:endParaRPr>
          </a:p>
          <a:p>
            <a:pPr algn="ctr"/>
            <a:endParaRPr lang="en-US" sz="1400" dirty="0">
              <a:solidFill>
                <a:srgbClr val="000080"/>
              </a:solidFill>
              <a:latin typeface="Arial" pitchFamily="-104" charset="0"/>
            </a:endParaRPr>
          </a:p>
          <a:p>
            <a:pPr algn="ctr"/>
            <a:endParaRPr lang="en-US" sz="1400" dirty="0">
              <a:solidFill>
                <a:srgbClr val="000080"/>
              </a:solidFill>
              <a:latin typeface="Arial" pitchFamily="-104" charset="0"/>
            </a:endParaRPr>
          </a:p>
          <a:p>
            <a:pPr algn="ctr"/>
            <a:endParaRPr lang="en-US" sz="1400" dirty="0">
              <a:solidFill>
                <a:srgbClr val="000080"/>
              </a:solidFill>
              <a:latin typeface="Arial" pitchFamily="-104" charset="0"/>
            </a:endParaRPr>
          </a:p>
          <a:p>
            <a:pPr algn="ctr"/>
            <a:endParaRPr lang="en-US" sz="1400" dirty="0">
              <a:solidFill>
                <a:srgbClr val="000080"/>
              </a:solidFill>
              <a:latin typeface="Arial" pitchFamily="-104" charset="0"/>
            </a:endParaRPr>
          </a:p>
          <a:p>
            <a:pPr algn="ctr"/>
            <a:endParaRPr lang="en-US" sz="1400" dirty="0">
              <a:solidFill>
                <a:srgbClr val="000080"/>
              </a:solidFill>
              <a:latin typeface="Arial" pitchFamily="-104" charset="0"/>
            </a:endParaRPr>
          </a:p>
          <a:p>
            <a:pPr algn="ctr"/>
            <a:endParaRPr lang="en-US" sz="1400" dirty="0">
              <a:solidFill>
                <a:srgbClr val="000080"/>
              </a:solidFill>
              <a:latin typeface="Arial" pitchFamily="-104" charset="0"/>
            </a:endParaRPr>
          </a:p>
          <a:p>
            <a:pPr algn="ctr"/>
            <a:endParaRPr lang="en-US" sz="1400" dirty="0">
              <a:solidFill>
                <a:srgbClr val="000080"/>
              </a:solidFill>
              <a:latin typeface="Arial" pitchFamily="-104" charset="0"/>
            </a:endParaRPr>
          </a:p>
        </p:txBody>
      </p:sp>
      <p:grpSp>
        <p:nvGrpSpPr>
          <p:cNvPr id="2" name="Group 39"/>
          <p:cNvGrpSpPr>
            <a:grpSpLocks/>
          </p:cNvGrpSpPr>
          <p:nvPr/>
        </p:nvGrpSpPr>
        <p:grpSpPr bwMode="auto">
          <a:xfrm>
            <a:off x="3276600" y="2728913"/>
            <a:ext cx="2513013" cy="2438400"/>
            <a:chOff x="2065" y="1728"/>
            <a:chExt cx="1583" cy="1536"/>
          </a:xfrm>
        </p:grpSpPr>
        <p:grpSp>
          <p:nvGrpSpPr>
            <p:cNvPr id="36893" name="Group 40"/>
            <p:cNvGrpSpPr>
              <a:grpSpLocks/>
            </p:cNvGrpSpPr>
            <p:nvPr/>
          </p:nvGrpSpPr>
          <p:grpSpPr bwMode="auto">
            <a:xfrm flipH="1">
              <a:off x="2208" y="2688"/>
              <a:ext cx="1440" cy="576"/>
              <a:chOff x="626" y="3552"/>
              <a:chExt cx="4462" cy="576"/>
            </a:xfrm>
          </p:grpSpPr>
          <p:sp>
            <p:nvSpPr>
              <p:cNvPr id="36898" name="AutoShape 41"/>
              <p:cNvSpPr>
                <a:spLocks noChangeArrowheads="1"/>
              </p:cNvSpPr>
              <p:nvPr/>
            </p:nvSpPr>
            <p:spPr bwMode="auto">
              <a:xfrm flipH="1" flipV="1">
                <a:off x="626" y="3721"/>
                <a:ext cx="4462" cy="268"/>
              </a:xfrm>
              <a:prstGeom prst="curvedDownArrow">
                <a:avLst>
                  <a:gd name="adj1" fmla="val 135198"/>
                  <a:gd name="adj2" fmla="val 601531"/>
                  <a:gd name="adj3" fmla="val 55616"/>
                </a:avLst>
              </a:prstGeom>
              <a:solidFill>
                <a:srgbClr val="CC3300"/>
              </a:solidFill>
              <a:ln w="9525">
                <a:noFill/>
                <a:miter lim="800000"/>
                <a:headEnd/>
                <a:tailEnd/>
              </a:ln>
            </p:spPr>
            <p:txBody>
              <a:bodyPr rot="10800000">
                <a:prstTxWarp prst="textNoShape">
                  <a:avLst/>
                </a:prstTxWarp>
                <a:spAutoFit/>
              </a:bodyPr>
              <a:lstStyle/>
              <a:p>
                <a:pPr algn="ctr">
                  <a:spcBef>
                    <a:spcPct val="50000"/>
                  </a:spcBef>
                </a:pPr>
                <a:endParaRPr lang="en-US" sz="1600">
                  <a:latin typeface="Arial" pitchFamily="-104" charset="0"/>
                </a:endParaRPr>
              </a:p>
            </p:txBody>
          </p:sp>
          <p:sp>
            <p:nvSpPr>
              <p:cNvPr id="36899" name="Oval 42"/>
              <p:cNvSpPr>
                <a:spLocks noChangeArrowheads="1"/>
              </p:cNvSpPr>
              <p:nvPr/>
            </p:nvSpPr>
            <p:spPr bwMode="auto">
              <a:xfrm>
                <a:off x="1056" y="3552"/>
                <a:ext cx="1008" cy="576"/>
              </a:xfrm>
              <a:prstGeom prst="ellipse">
                <a:avLst/>
              </a:prstGeom>
              <a:noFill/>
              <a:ln w="12700">
                <a:solidFill>
                  <a:srgbClr val="CC3300"/>
                </a:solidFill>
                <a:round/>
                <a:headEnd/>
                <a:tailEnd/>
              </a:ln>
            </p:spPr>
            <p:txBody>
              <a:bodyPr wrap="none" anchor="ctr">
                <a:prstTxWarp prst="textNoShape">
                  <a:avLst/>
                </a:prstTxWarp>
              </a:bodyPr>
              <a:lstStyle/>
              <a:p>
                <a:pPr algn="ctr"/>
                <a:endParaRPr lang="en-US" sz="1600">
                  <a:solidFill>
                    <a:srgbClr val="FFFF00"/>
                  </a:solidFill>
                  <a:latin typeface="Arial" pitchFamily="-104" charset="0"/>
                </a:endParaRPr>
              </a:p>
            </p:txBody>
          </p:sp>
        </p:grpSp>
        <p:grpSp>
          <p:nvGrpSpPr>
            <p:cNvPr id="36894" name="Group 43"/>
            <p:cNvGrpSpPr>
              <a:grpSpLocks/>
            </p:cNvGrpSpPr>
            <p:nvPr/>
          </p:nvGrpSpPr>
          <p:grpSpPr bwMode="auto">
            <a:xfrm flipV="1">
              <a:off x="2065" y="1728"/>
              <a:ext cx="1489" cy="816"/>
              <a:chOff x="629" y="3552"/>
              <a:chExt cx="4461" cy="576"/>
            </a:xfrm>
          </p:grpSpPr>
          <p:sp>
            <p:nvSpPr>
              <p:cNvPr id="36896" name="AutoShape 44"/>
              <p:cNvSpPr>
                <a:spLocks noChangeArrowheads="1"/>
              </p:cNvSpPr>
              <p:nvPr/>
            </p:nvSpPr>
            <p:spPr bwMode="auto">
              <a:xfrm flipH="1" flipV="1">
                <a:off x="629" y="3731"/>
                <a:ext cx="4461" cy="189"/>
              </a:xfrm>
              <a:prstGeom prst="curvedDownArrow">
                <a:avLst>
                  <a:gd name="adj1" fmla="val 191667"/>
                  <a:gd name="adj2" fmla="val 852774"/>
                  <a:gd name="adj3" fmla="val 55616"/>
                </a:avLst>
              </a:prstGeom>
              <a:solidFill>
                <a:srgbClr val="CC3300"/>
              </a:solidFill>
              <a:ln w="9525">
                <a:noFill/>
                <a:miter lim="800000"/>
                <a:headEnd/>
                <a:tailEnd/>
              </a:ln>
            </p:spPr>
            <p:txBody>
              <a:bodyPr>
                <a:prstTxWarp prst="textNoShape">
                  <a:avLst/>
                </a:prstTxWarp>
                <a:spAutoFit/>
              </a:bodyPr>
              <a:lstStyle/>
              <a:p>
                <a:pPr algn="ctr">
                  <a:spcBef>
                    <a:spcPct val="50000"/>
                  </a:spcBef>
                </a:pPr>
                <a:endParaRPr lang="en-US" sz="1600">
                  <a:latin typeface="Arial" pitchFamily="-104" charset="0"/>
                </a:endParaRPr>
              </a:p>
            </p:txBody>
          </p:sp>
          <p:sp>
            <p:nvSpPr>
              <p:cNvPr id="36897" name="Oval 45"/>
              <p:cNvSpPr>
                <a:spLocks noChangeArrowheads="1"/>
              </p:cNvSpPr>
              <p:nvPr/>
            </p:nvSpPr>
            <p:spPr bwMode="auto">
              <a:xfrm>
                <a:off x="1056" y="3552"/>
                <a:ext cx="1008" cy="576"/>
              </a:xfrm>
              <a:prstGeom prst="ellipse">
                <a:avLst/>
              </a:prstGeom>
              <a:noFill/>
              <a:ln w="12700">
                <a:solidFill>
                  <a:srgbClr val="CC3300"/>
                </a:solidFill>
                <a:round/>
                <a:headEnd/>
                <a:tailEnd/>
              </a:ln>
            </p:spPr>
            <p:txBody>
              <a:bodyPr rot="10800000" wrap="none" anchor="ctr">
                <a:prstTxWarp prst="textNoShape">
                  <a:avLst/>
                </a:prstTxWarp>
              </a:bodyPr>
              <a:lstStyle/>
              <a:p>
                <a:pPr algn="ctr"/>
                <a:endParaRPr lang="en-US" sz="1600">
                  <a:solidFill>
                    <a:srgbClr val="FFFF00"/>
                  </a:solidFill>
                  <a:latin typeface="Arial" pitchFamily="-104" charset="0"/>
                </a:endParaRPr>
              </a:p>
            </p:txBody>
          </p:sp>
        </p:grpSp>
        <p:sp>
          <p:nvSpPr>
            <p:cNvPr id="36895" name="Oval 46"/>
            <p:cNvSpPr>
              <a:spLocks noChangeArrowheads="1"/>
            </p:cNvSpPr>
            <p:nvPr/>
          </p:nvSpPr>
          <p:spPr bwMode="auto">
            <a:xfrm>
              <a:off x="2496" y="2208"/>
              <a:ext cx="768" cy="624"/>
            </a:xfrm>
            <a:prstGeom prst="ellipse">
              <a:avLst/>
            </a:prstGeom>
            <a:noFill/>
            <a:ln w="9525">
              <a:noFill/>
              <a:round/>
              <a:headEnd/>
              <a:tailEnd/>
            </a:ln>
          </p:spPr>
          <p:txBody>
            <a:bodyPr wrap="none" anchor="ctr">
              <a:prstTxWarp prst="textNoShape">
                <a:avLst/>
              </a:prstTxWarp>
            </a:bodyPr>
            <a:lstStyle/>
            <a:p>
              <a:pPr algn="ctr"/>
              <a:r>
                <a:rPr lang="en-US" sz="1600" dirty="0">
                  <a:solidFill>
                    <a:srgbClr val="CC3300"/>
                  </a:solidFill>
                  <a:latin typeface="Arial" pitchFamily="-104" charset="0"/>
                </a:rPr>
                <a:t>LINKS</a:t>
              </a:r>
              <a:r>
                <a:rPr lang="en-US" sz="1600" dirty="0" smtClean="0">
                  <a:solidFill>
                    <a:srgbClr val="CC3300"/>
                  </a:solidFill>
                  <a:latin typeface="Arial" pitchFamily="-104" charset="0"/>
                </a:rPr>
                <a:t> PARTIES</a:t>
              </a:r>
            </a:p>
            <a:p>
              <a:pPr algn="ctr"/>
              <a:r>
                <a:rPr lang="en-US" sz="1600" dirty="0">
                  <a:solidFill>
                    <a:srgbClr val="CC3300"/>
                  </a:solidFill>
                  <a:latin typeface="Arial" pitchFamily="-104" charset="0"/>
                </a:rPr>
                <a:t>TOGETHER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2738"/>
                                        </p:tgtEl>
                                        <p:attrNameLst>
                                          <p:attrName>style.visibility</p:attrName>
                                        </p:attrNameLst>
                                      </p:cBhvr>
                                      <p:to>
                                        <p:strVal val="visible"/>
                                      </p:to>
                                    </p:set>
                                    <p:animEffect transition="in" filter="wipe(left)">
                                      <p:cBhvr>
                                        <p:cTn id="7" dur="500"/>
                                        <p:tgtEl>
                                          <p:spTgt spid="372738"/>
                                        </p:tgtEl>
                                      </p:cBhvr>
                                    </p:animEffect>
                                  </p:childTnLst>
                                </p:cTn>
                              </p:par>
                            </p:childTnLst>
                          </p:cTn>
                        </p:par>
                        <p:par>
                          <p:cTn id="8" fill="hold">
                            <p:stCondLst>
                              <p:cond delay="500"/>
                            </p:stCondLst>
                            <p:childTnLst>
                              <p:par>
                                <p:cTn id="9" presetID="7" presetClass="entr" presetSubtype="4" fill="hold" grpId="0" nodeType="afterEffect">
                                  <p:stCondLst>
                                    <p:cond delay="0"/>
                                  </p:stCondLst>
                                  <p:childTnLst>
                                    <p:set>
                                      <p:cBhvr>
                                        <p:cTn id="10" dur="1" fill="hold">
                                          <p:stCondLst>
                                            <p:cond delay="0"/>
                                          </p:stCondLst>
                                        </p:cTn>
                                        <p:tgtEl>
                                          <p:spTgt spid="372774"/>
                                        </p:tgtEl>
                                        <p:attrNameLst>
                                          <p:attrName>style.visibility</p:attrName>
                                        </p:attrNameLst>
                                      </p:cBhvr>
                                      <p:to>
                                        <p:strVal val="visible"/>
                                      </p:to>
                                    </p:set>
                                    <p:anim calcmode="lin" valueType="num">
                                      <p:cBhvr additive="base">
                                        <p:cTn id="11" dur="500" fill="hold"/>
                                        <p:tgtEl>
                                          <p:spTgt spid="372774"/>
                                        </p:tgtEl>
                                        <p:attrNameLst>
                                          <p:attrName>ppt_x</p:attrName>
                                        </p:attrNameLst>
                                      </p:cBhvr>
                                      <p:tavLst>
                                        <p:tav tm="0">
                                          <p:val>
                                            <p:strVal val="#ppt_x"/>
                                          </p:val>
                                        </p:tav>
                                        <p:tav tm="100000">
                                          <p:val>
                                            <p:strVal val="#ppt_x"/>
                                          </p:val>
                                        </p:tav>
                                      </p:tavLst>
                                    </p:anim>
                                    <p:anim calcmode="lin" valueType="num">
                                      <p:cBhvr additive="base">
                                        <p:cTn id="12" dur="500" fill="hold"/>
                                        <p:tgtEl>
                                          <p:spTgt spid="372774"/>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9" presetClass="entr" presetSubtype="1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0" fill="hold"/>
                                        <p:tgtEl>
                                          <p:spTgt spid="2"/>
                                        </p:tgtEl>
                                        <p:attrNameLst>
                                          <p:attrName>ppt_w</p:attrName>
                                        </p:attrNameLst>
                                      </p:cBhvr>
                                      <p:tavLst>
                                        <p:tav tm="0" fmla="#ppt_w*sin(2.5*pi*$)">
                                          <p:val>
                                            <p:fltVal val="0"/>
                                          </p:val>
                                        </p:tav>
                                        <p:tav tm="100000">
                                          <p:val>
                                            <p:fltVal val="1"/>
                                          </p:val>
                                        </p:tav>
                                      </p:tavLst>
                                    </p:anim>
                                    <p:anim calcmode="lin" valueType="num">
                                      <p:cBhvr>
                                        <p:cTn id="17"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38" grpId="0"/>
      <p:bldP spid="37277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AutoShape 2"/>
          <p:cNvSpPr>
            <a:spLocks noChangeArrowheads="1"/>
          </p:cNvSpPr>
          <p:nvPr/>
        </p:nvSpPr>
        <p:spPr bwMode="auto">
          <a:xfrm flipH="1">
            <a:off x="0" y="574675"/>
            <a:ext cx="2813050" cy="5521325"/>
          </a:xfrm>
          <a:prstGeom prst="rtTriangle">
            <a:avLst/>
          </a:prstGeom>
          <a:solidFill>
            <a:srgbClr val="00FFCC"/>
          </a:solidFill>
          <a:ln w="9525">
            <a:noFill/>
            <a:miter lim="800000"/>
            <a:headEnd/>
            <a:tailEnd/>
          </a:ln>
        </p:spPr>
        <p:txBody>
          <a:bodyPr>
            <a:prstTxWarp prst="textNoShape">
              <a:avLst/>
            </a:prstTxWarp>
            <a:spAutoFit/>
          </a:bodyPr>
          <a:lstStyle/>
          <a:p>
            <a:pPr algn="ctr">
              <a:spcBef>
                <a:spcPct val="50000"/>
              </a:spcBef>
            </a:pPr>
            <a:endParaRPr lang="en-US" sz="1400">
              <a:solidFill>
                <a:srgbClr val="CC3300"/>
              </a:solidFill>
              <a:latin typeface="ZapfHumnst Dm BT" charset="0"/>
            </a:endParaRPr>
          </a:p>
          <a:p>
            <a:pPr algn="ctr"/>
            <a:endParaRPr lang="en-US" sz="1400">
              <a:solidFill>
                <a:srgbClr val="CC3300"/>
              </a:solidFill>
              <a:latin typeface="ZapfHumnst Dm BT" charset="0"/>
            </a:endParaRPr>
          </a:p>
          <a:p>
            <a:pPr algn="r"/>
            <a:endParaRPr lang="en-US" sz="1400">
              <a:solidFill>
                <a:srgbClr val="CC3300"/>
              </a:solidFill>
              <a:latin typeface="ZapfHumnst Dm BT" charset="0"/>
            </a:endParaRPr>
          </a:p>
          <a:p>
            <a:pPr algn="r"/>
            <a:endParaRPr lang="en-US" sz="1400">
              <a:solidFill>
                <a:srgbClr val="CC3300"/>
              </a:solidFill>
              <a:latin typeface="ZapfHumnst Dm BT" charset="0"/>
            </a:endParaRPr>
          </a:p>
          <a:p>
            <a:endParaRPr lang="en-US" sz="1600">
              <a:solidFill>
                <a:srgbClr val="CC3300"/>
              </a:solidFill>
              <a:latin typeface="ZapfHumnst Dm BT" charset="0"/>
            </a:endParaRPr>
          </a:p>
          <a:p>
            <a:r>
              <a:rPr lang="en-US" sz="1600">
                <a:solidFill>
                  <a:srgbClr val="CC3300"/>
                </a:solidFill>
                <a:latin typeface="ZapfHumnst Dm BT" charset="0"/>
              </a:rPr>
              <a:t>PPP or SPV</a:t>
            </a:r>
          </a:p>
          <a:p>
            <a:pPr algn="r">
              <a:spcBef>
                <a:spcPct val="50000"/>
              </a:spcBef>
            </a:pPr>
            <a:endParaRPr lang="es-MX" sz="1400" b="0"/>
          </a:p>
        </p:txBody>
      </p:sp>
      <p:sp>
        <p:nvSpPr>
          <p:cNvPr id="225283" name="AutoShape 3"/>
          <p:cNvSpPr>
            <a:spLocks noChangeArrowheads="1"/>
          </p:cNvSpPr>
          <p:nvPr/>
        </p:nvSpPr>
        <p:spPr bwMode="auto">
          <a:xfrm rot="5400000">
            <a:off x="3461544" y="-2089944"/>
            <a:ext cx="2108200" cy="7989888"/>
          </a:xfrm>
          <a:prstGeom prst="moon">
            <a:avLst>
              <a:gd name="adj" fmla="val 42944"/>
            </a:avLst>
          </a:prstGeom>
          <a:solidFill>
            <a:srgbClr val="FFFF99"/>
          </a:solidFill>
          <a:ln w="9525">
            <a:noFill/>
            <a:miter lim="800000"/>
            <a:headEnd/>
            <a:tailEnd/>
          </a:ln>
        </p:spPr>
        <p:txBody>
          <a:bodyPr rot="10800000" vert="eaVert">
            <a:prstTxWarp prst="textNoShape">
              <a:avLst/>
            </a:prstTxWarp>
            <a:spAutoFit/>
          </a:bodyPr>
          <a:lstStyle/>
          <a:p>
            <a:pPr algn="ctr"/>
            <a:r>
              <a:rPr lang="en-US" sz="1600">
                <a:solidFill>
                  <a:schemeClr val="accent2"/>
                </a:solidFill>
                <a:latin typeface="ZapfHumnst Dm BT" charset="0"/>
              </a:rPr>
              <a:t>EVENSEN DODGE</a:t>
            </a:r>
            <a:endParaRPr lang="es-MX" sz="1600">
              <a:solidFill>
                <a:schemeClr val="accent2"/>
              </a:solidFill>
              <a:latin typeface="ZapfHumnst Dm BT" charset="0"/>
            </a:endParaRPr>
          </a:p>
          <a:p>
            <a:pPr algn="ctr"/>
            <a:r>
              <a:rPr lang="en-US" sz="1400" b="0">
                <a:latin typeface="ZapfHumnst Dm BT" charset="0"/>
              </a:rPr>
              <a:t>COORDINATES FINANCIAL PROGRAM</a:t>
            </a:r>
            <a:endParaRPr lang="es-MX" sz="1400" b="0">
              <a:latin typeface="ZapfHumnst Dm BT" charset="0"/>
            </a:endParaRPr>
          </a:p>
        </p:txBody>
      </p:sp>
      <p:sp>
        <p:nvSpPr>
          <p:cNvPr id="225284" name="AutoShape 4"/>
          <p:cNvSpPr>
            <a:spLocks noChangeArrowheads="1"/>
          </p:cNvSpPr>
          <p:nvPr/>
        </p:nvSpPr>
        <p:spPr bwMode="auto">
          <a:xfrm>
            <a:off x="2743200" y="1920875"/>
            <a:ext cx="2135188" cy="1039813"/>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FFCC"/>
          </a:solidFill>
          <a:ln w="9525">
            <a:noFill/>
            <a:miter lim="800000"/>
            <a:headEnd/>
            <a:tailEnd/>
          </a:ln>
        </p:spPr>
        <p:txBody>
          <a:bodyPr>
            <a:prstTxWarp prst="textNoShape">
              <a:avLst/>
            </a:prstTxWarp>
            <a:spAutoFit/>
          </a:bodyPr>
          <a:lstStyle/>
          <a:p>
            <a:pPr algn="ctr">
              <a:spcBef>
                <a:spcPct val="50000"/>
              </a:spcBef>
            </a:pPr>
            <a:r>
              <a:rPr lang="en-US" sz="1400">
                <a:latin typeface="Arial" pitchFamily="-105" charset="0"/>
              </a:rPr>
              <a:t>REQUEST FUNDING</a:t>
            </a:r>
            <a:endParaRPr lang="es-MX" sz="1400">
              <a:latin typeface="Arial" pitchFamily="-105" charset="0"/>
            </a:endParaRPr>
          </a:p>
        </p:txBody>
      </p:sp>
      <p:sp>
        <p:nvSpPr>
          <p:cNvPr id="225285" name="Text Box 5"/>
          <p:cNvSpPr txBox="1">
            <a:spLocks noChangeArrowheads="1"/>
          </p:cNvSpPr>
          <p:nvPr/>
        </p:nvSpPr>
        <p:spPr bwMode="auto">
          <a:xfrm>
            <a:off x="7080250" y="1577975"/>
            <a:ext cx="1828800" cy="4452938"/>
          </a:xfrm>
          <a:prstGeom prst="rect">
            <a:avLst/>
          </a:prstGeom>
          <a:gradFill rotWithShape="0">
            <a:gsLst>
              <a:gs pos="0">
                <a:srgbClr val="185E76"/>
              </a:gs>
              <a:gs pos="50000">
                <a:srgbClr val="33CCFF"/>
              </a:gs>
              <a:gs pos="100000">
                <a:srgbClr val="185E76"/>
              </a:gs>
            </a:gsLst>
            <a:lin ang="5400000" scaled="1"/>
          </a:gradFill>
          <a:ln w="9525">
            <a:noFill/>
            <a:miter lim="800000"/>
            <a:headEnd/>
            <a:tailEnd/>
          </a:ln>
        </p:spPr>
        <p:txBody>
          <a:bodyPr>
            <a:prstTxWarp prst="textNoShape">
              <a:avLst/>
            </a:prstTxWarp>
            <a:spAutoFit/>
          </a:bodyPr>
          <a:lstStyle/>
          <a:p>
            <a:pPr algn="ctr">
              <a:spcBef>
                <a:spcPct val="50000"/>
              </a:spcBef>
            </a:pPr>
            <a:r>
              <a:rPr lang="en-US" sz="1400">
                <a:solidFill>
                  <a:srgbClr val="FFFF99"/>
                </a:solidFill>
                <a:latin typeface="Arial" pitchFamily="-105" charset="0"/>
              </a:rPr>
              <a:t>INVESTORS</a:t>
            </a:r>
          </a:p>
          <a:p>
            <a:pPr algn="ctr">
              <a:spcBef>
                <a:spcPct val="50000"/>
              </a:spcBef>
            </a:pPr>
            <a:endParaRPr lang="en-US" sz="1400">
              <a:solidFill>
                <a:srgbClr val="FFFF99"/>
              </a:solidFill>
              <a:latin typeface="Arial" pitchFamily="-105" charset="0"/>
            </a:endParaRPr>
          </a:p>
          <a:p>
            <a:pPr algn="ctr">
              <a:spcBef>
                <a:spcPct val="50000"/>
              </a:spcBef>
            </a:pPr>
            <a:endParaRPr lang="en-US" sz="1400">
              <a:solidFill>
                <a:srgbClr val="FFFF99"/>
              </a:solidFill>
              <a:latin typeface="Arial" pitchFamily="-105" charset="0"/>
            </a:endParaRPr>
          </a:p>
          <a:p>
            <a:pPr algn="ctr">
              <a:spcBef>
                <a:spcPct val="50000"/>
              </a:spcBef>
            </a:pPr>
            <a:endParaRPr lang="en-US" sz="1400">
              <a:solidFill>
                <a:srgbClr val="FFFF99"/>
              </a:solidFill>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p:txBody>
      </p:sp>
      <p:sp>
        <p:nvSpPr>
          <p:cNvPr id="225286" name="Text Box 6"/>
          <p:cNvSpPr txBox="1">
            <a:spLocks noChangeArrowheads="1"/>
          </p:cNvSpPr>
          <p:nvPr/>
        </p:nvSpPr>
        <p:spPr bwMode="auto">
          <a:xfrm>
            <a:off x="457200" y="2111375"/>
            <a:ext cx="2209800" cy="631825"/>
          </a:xfrm>
          <a:prstGeom prst="rect">
            <a:avLst/>
          </a:prstGeom>
          <a:solidFill>
            <a:schemeClr val="accent1"/>
          </a:solidFill>
          <a:ln w="9525">
            <a:noFill/>
            <a:miter lim="800000"/>
            <a:headEnd/>
            <a:tailEnd/>
          </a:ln>
        </p:spPr>
        <p:txBody>
          <a:bodyPr>
            <a:prstTxWarp prst="textNoShape">
              <a:avLst/>
            </a:prstTxWarp>
            <a:spAutoFit/>
          </a:bodyPr>
          <a:lstStyle/>
          <a:p>
            <a:pPr algn="ctr">
              <a:spcBef>
                <a:spcPct val="50000"/>
              </a:spcBef>
            </a:pPr>
            <a:r>
              <a:rPr lang="en-US" sz="1400">
                <a:latin typeface="Arial" pitchFamily="-105" charset="0"/>
              </a:rPr>
              <a:t>PUBLIC ENTITY</a:t>
            </a:r>
          </a:p>
          <a:p>
            <a:pPr algn="ctr">
              <a:spcBef>
                <a:spcPct val="50000"/>
              </a:spcBef>
            </a:pPr>
            <a:endParaRPr lang="en-US" sz="1400">
              <a:latin typeface="Arial" pitchFamily="-105" charset="0"/>
            </a:endParaRPr>
          </a:p>
        </p:txBody>
      </p:sp>
      <p:sp>
        <p:nvSpPr>
          <p:cNvPr id="225291" name="Oval 11"/>
          <p:cNvSpPr>
            <a:spLocks noChangeArrowheads="1"/>
          </p:cNvSpPr>
          <p:nvPr/>
        </p:nvSpPr>
        <p:spPr bwMode="auto">
          <a:xfrm>
            <a:off x="1600200" y="5235575"/>
            <a:ext cx="1600200" cy="914400"/>
          </a:xfrm>
          <a:prstGeom prst="ellipse">
            <a:avLst/>
          </a:prstGeom>
          <a:solidFill>
            <a:srgbClr val="009900"/>
          </a:solidFill>
          <a:ln w="12700">
            <a:noFill/>
            <a:round/>
            <a:headEnd/>
            <a:tailEnd/>
          </a:ln>
        </p:spPr>
        <p:txBody>
          <a:bodyPr wrap="none" anchor="ctr">
            <a:prstTxWarp prst="textNoShape">
              <a:avLst/>
            </a:prstTxWarp>
          </a:bodyPr>
          <a:lstStyle/>
          <a:p>
            <a:pPr algn="ctr"/>
            <a:r>
              <a:rPr lang="en-US" sz="1400">
                <a:solidFill>
                  <a:srgbClr val="FFFF00"/>
                </a:solidFill>
                <a:latin typeface="Arial" pitchFamily="-105" charset="0"/>
              </a:rPr>
              <a:t>TRUST</a:t>
            </a:r>
            <a:endParaRPr lang="es-MX" sz="1400">
              <a:solidFill>
                <a:srgbClr val="FFFF00"/>
              </a:solidFill>
              <a:latin typeface="Arial" pitchFamily="-105" charset="0"/>
            </a:endParaRPr>
          </a:p>
        </p:txBody>
      </p:sp>
      <p:grpSp>
        <p:nvGrpSpPr>
          <p:cNvPr id="2" name="Group 12"/>
          <p:cNvGrpSpPr>
            <a:grpSpLocks/>
          </p:cNvGrpSpPr>
          <p:nvPr/>
        </p:nvGrpSpPr>
        <p:grpSpPr bwMode="auto">
          <a:xfrm>
            <a:off x="914400" y="5235575"/>
            <a:ext cx="7077075" cy="914400"/>
            <a:chOff x="626" y="3552"/>
            <a:chExt cx="4458" cy="576"/>
          </a:xfrm>
        </p:grpSpPr>
        <p:sp>
          <p:nvSpPr>
            <p:cNvPr id="25634" name="AutoShape 13"/>
            <p:cNvSpPr>
              <a:spLocks noChangeArrowheads="1"/>
            </p:cNvSpPr>
            <p:nvPr/>
          </p:nvSpPr>
          <p:spPr bwMode="auto">
            <a:xfrm flipH="1" flipV="1">
              <a:off x="626" y="3723"/>
              <a:ext cx="4458" cy="241"/>
            </a:xfrm>
            <a:prstGeom prst="curvedDownArrow">
              <a:avLst>
                <a:gd name="adj1" fmla="val 150210"/>
                <a:gd name="adj2" fmla="val 668323"/>
                <a:gd name="adj3" fmla="val 55616"/>
              </a:avLst>
            </a:prstGeom>
            <a:solidFill>
              <a:srgbClr val="CC3300"/>
            </a:solidFill>
            <a:ln w="9525">
              <a:noFill/>
              <a:miter lim="800000"/>
              <a:headEnd/>
              <a:tailEnd/>
            </a:ln>
          </p:spPr>
          <p:txBody>
            <a:bodyPr rot="10800000">
              <a:prstTxWarp prst="textNoShape">
                <a:avLst/>
              </a:prstTxWarp>
              <a:spAutoFit/>
            </a:bodyPr>
            <a:lstStyle/>
            <a:p>
              <a:pPr algn="ctr">
                <a:spcBef>
                  <a:spcPct val="50000"/>
                </a:spcBef>
              </a:pPr>
              <a:r>
                <a:rPr lang="en-US" sz="1400">
                  <a:latin typeface="Arial" pitchFamily="-105" charset="0"/>
                </a:rPr>
                <a:t>FINANCING</a:t>
              </a:r>
              <a:endParaRPr lang="es-MX" sz="1400">
                <a:latin typeface="Arial" pitchFamily="-105" charset="0"/>
              </a:endParaRPr>
            </a:p>
          </p:txBody>
        </p:sp>
        <p:sp>
          <p:nvSpPr>
            <p:cNvPr id="25635" name="Oval 14"/>
            <p:cNvSpPr>
              <a:spLocks noChangeArrowheads="1"/>
            </p:cNvSpPr>
            <p:nvPr/>
          </p:nvSpPr>
          <p:spPr bwMode="auto">
            <a:xfrm>
              <a:off x="1056" y="3552"/>
              <a:ext cx="1008" cy="576"/>
            </a:xfrm>
            <a:prstGeom prst="ellipse">
              <a:avLst/>
            </a:prstGeom>
            <a:noFill/>
            <a:ln w="12700">
              <a:solidFill>
                <a:srgbClr val="CC3300"/>
              </a:solidFill>
              <a:round/>
              <a:headEnd/>
              <a:tailEnd/>
            </a:ln>
          </p:spPr>
          <p:txBody>
            <a:bodyPr wrap="none" anchor="ctr">
              <a:prstTxWarp prst="textNoShape">
                <a:avLst/>
              </a:prstTxWarp>
            </a:bodyPr>
            <a:lstStyle/>
            <a:p>
              <a:pPr algn="ctr"/>
              <a:r>
                <a:rPr lang="en-US" sz="1400">
                  <a:solidFill>
                    <a:srgbClr val="FFFF00"/>
                  </a:solidFill>
                  <a:latin typeface="Arial" pitchFamily="-105" charset="0"/>
                </a:rPr>
                <a:t>TRUST</a:t>
              </a:r>
              <a:endParaRPr lang="es-MX" sz="1400">
                <a:solidFill>
                  <a:srgbClr val="FFFF00"/>
                </a:solidFill>
                <a:latin typeface="Arial" pitchFamily="-105" charset="0"/>
              </a:endParaRPr>
            </a:p>
          </p:txBody>
        </p:sp>
      </p:grpSp>
      <p:grpSp>
        <p:nvGrpSpPr>
          <p:cNvPr id="3" name="Group 15"/>
          <p:cNvGrpSpPr>
            <a:grpSpLocks/>
          </p:cNvGrpSpPr>
          <p:nvPr/>
        </p:nvGrpSpPr>
        <p:grpSpPr bwMode="auto">
          <a:xfrm>
            <a:off x="152400" y="3127375"/>
            <a:ext cx="2819400" cy="2870200"/>
            <a:chOff x="96" y="2160"/>
            <a:chExt cx="1776" cy="1968"/>
          </a:xfrm>
        </p:grpSpPr>
        <p:sp>
          <p:nvSpPr>
            <p:cNvPr id="25630" name="Oval 16"/>
            <p:cNvSpPr>
              <a:spLocks noChangeArrowheads="1"/>
            </p:cNvSpPr>
            <p:nvPr/>
          </p:nvSpPr>
          <p:spPr bwMode="auto">
            <a:xfrm>
              <a:off x="96" y="2784"/>
              <a:ext cx="624" cy="624"/>
            </a:xfrm>
            <a:prstGeom prst="ellipse">
              <a:avLst/>
            </a:prstGeom>
            <a:solidFill>
              <a:srgbClr val="00FF00"/>
            </a:solidFill>
            <a:ln w="9525">
              <a:noFill/>
              <a:round/>
              <a:headEnd/>
              <a:tailEnd/>
            </a:ln>
          </p:spPr>
          <p:txBody>
            <a:bodyPr wrap="none" anchor="ctr">
              <a:prstTxWarp prst="textNoShape">
                <a:avLst/>
              </a:prstTxWarp>
            </a:bodyPr>
            <a:lstStyle/>
            <a:p>
              <a:pPr algn="ctr"/>
              <a:r>
                <a:rPr lang="en-US" sz="1400">
                  <a:latin typeface="Arial" pitchFamily="-105" charset="0"/>
                </a:rPr>
                <a:t>LEGAL</a:t>
              </a:r>
            </a:p>
            <a:p>
              <a:pPr algn="ctr"/>
              <a:r>
                <a:rPr lang="en-US" sz="1400">
                  <a:latin typeface="Arial" pitchFamily="-105" charset="0"/>
                </a:rPr>
                <a:t>FRAME-</a:t>
              </a:r>
            </a:p>
            <a:p>
              <a:pPr algn="ctr"/>
              <a:r>
                <a:rPr lang="en-US" sz="1400">
                  <a:latin typeface="Arial" pitchFamily="-105" charset="0"/>
                </a:rPr>
                <a:t>WORK</a:t>
              </a:r>
            </a:p>
            <a:p>
              <a:pPr algn="ctr"/>
              <a:endParaRPr lang="es-MX" sz="1400">
                <a:latin typeface="Arial" pitchFamily="-105" charset="0"/>
              </a:endParaRPr>
            </a:p>
          </p:txBody>
        </p:sp>
        <p:sp>
          <p:nvSpPr>
            <p:cNvPr id="25631" name="Oval 17"/>
            <p:cNvSpPr>
              <a:spLocks noChangeArrowheads="1"/>
            </p:cNvSpPr>
            <p:nvPr/>
          </p:nvSpPr>
          <p:spPr bwMode="auto">
            <a:xfrm>
              <a:off x="192" y="3504"/>
              <a:ext cx="624" cy="624"/>
            </a:xfrm>
            <a:prstGeom prst="ellipse">
              <a:avLst/>
            </a:prstGeom>
            <a:solidFill>
              <a:srgbClr val="33CC33"/>
            </a:solidFill>
            <a:ln w="9525">
              <a:noFill/>
              <a:round/>
              <a:headEnd/>
              <a:tailEnd/>
            </a:ln>
          </p:spPr>
          <p:txBody>
            <a:bodyPr wrap="none" anchor="ctr">
              <a:prstTxWarp prst="textNoShape">
                <a:avLst/>
              </a:prstTxWarp>
            </a:bodyPr>
            <a:lstStyle/>
            <a:p>
              <a:pPr algn="ctr" eaLnBrk="0" hangingPunct="0"/>
              <a:r>
                <a:rPr lang="en-US" sz="1400">
                  <a:latin typeface="Arial" pitchFamily="-105" charset="0"/>
                </a:rPr>
                <a:t>PARA-</a:t>
              </a:r>
            </a:p>
            <a:p>
              <a:pPr algn="ctr" eaLnBrk="0" hangingPunct="0"/>
              <a:r>
                <a:rPr lang="en-US" sz="1400">
                  <a:latin typeface="Arial" pitchFamily="-105" charset="0"/>
                </a:rPr>
                <a:t>METERS</a:t>
              </a:r>
              <a:endParaRPr lang="es-MX" sz="1400">
                <a:latin typeface="Arial" pitchFamily="-105" charset="0"/>
              </a:endParaRPr>
            </a:p>
          </p:txBody>
        </p:sp>
        <p:sp>
          <p:nvSpPr>
            <p:cNvPr id="25632" name="Oval 18"/>
            <p:cNvSpPr>
              <a:spLocks noChangeArrowheads="1"/>
            </p:cNvSpPr>
            <p:nvPr/>
          </p:nvSpPr>
          <p:spPr bwMode="auto">
            <a:xfrm>
              <a:off x="528" y="2160"/>
              <a:ext cx="624" cy="624"/>
            </a:xfrm>
            <a:prstGeom prst="ellipse">
              <a:avLst/>
            </a:prstGeom>
            <a:solidFill>
              <a:srgbClr val="00FF99"/>
            </a:solidFill>
            <a:ln w="9525">
              <a:noFill/>
              <a:round/>
              <a:headEnd/>
              <a:tailEnd/>
            </a:ln>
          </p:spPr>
          <p:txBody>
            <a:bodyPr wrap="none" anchor="ctr">
              <a:prstTxWarp prst="textNoShape">
                <a:avLst/>
              </a:prstTxWarp>
            </a:bodyPr>
            <a:lstStyle/>
            <a:p>
              <a:pPr algn="ctr"/>
              <a:r>
                <a:rPr lang="en-US" sz="1400">
                  <a:latin typeface="Arial" pitchFamily="-105" charset="0"/>
                </a:rPr>
                <a:t>REVENUE </a:t>
              </a:r>
            </a:p>
            <a:p>
              <a:pPr algn="ctr"/>
              <a:r>
                <a:rPr lang="en-US" sz="1400">
                  <a:latin typeface="Arial" pitchFamily="-105" charset="0"/>
                </a:rPr>
                <a:t>FLOWS</a:t>
              </a:r>
              <a:endParaRPr lang="es-MX" sz="1400">
                <a:latin typeface="Arial" pitchFamily="-105" charset="0"/>
              </a:endParaRPr>
            </a:p>
          </p:txBody>
        </p:sp>
        <p:sp>
          <p:nvSpPr>
            <p:cNvPr id="25633" name="Oval 19"/>
            <p:cNvSpPr>
              <a:spLocks noChangeArrowheads="1"/>
            </p:cNvSpPr>
            <p:nvPr/>
          </p:nvSpPr>
          <p:spPr bwMode="auto">
            <a:xfrm>
              <a:off x="1248" y="2448"/>
              <a:ext cx="624" cy="624"/>
            </a:xfrm>
            <a:prstGeom prst="ellipse">
              <a:avLst/>
            </a:prstGeom>
            <a:solidFill>
              <a:srgbClr val="99FF99"/>
            </a:solidFill>
            <a:ln w="9525">
              <a:noFill/>
              <a:round/>
              <a:headEnd/>
              <a:tailEnd/>
            </a:ln>
          </p:spPr>
          <p:txBody>
            <a:bodyPr wrap="none" anchor="ctr">
              <a:prstTxWarp prst="textNoShape">
                <a:avLst/>
              </a:prstTxWarp>
            </a:bodyPr>
            <a:lstStyle/>
            <a:p>
              <a:pPr algn="ctr"/>
              <a:endParaRPr lang="en-US" sz="1400">
                <a:latin typeface="Arial" pitchFamily="-105" charset="0"/>
              </a:endParaRPr>
            </a:p>
          </p:txBody>
        </p:sp>
      </p:grpSp>
      <p:sp>
        <p:nvSpPr>
          <p:cNvPr id="225300" name="Oval 20"/>
          <p:cNvSpPr>
            <a:spLocks noChangeArrowheads="1"/>
          </p:cNvSpPr>
          <p:nvPr/>
        </p:nvSpPr>
        <p:spPr bwMode="auto">
          <a:xfrm>
            <a:off x="533400" y="3635375"/>
            <a:ext cx="2209800" cy="2362200"/>
          </a:xfrm>
          <a:prstGeom prst="ellipse">
            <a:avLst/>
          </a:prstGeom>
          <a:noFill/>
          <a:ln w="9525">
            <a:solidFill>
              <a:srgbClr val="009900"/>
            </a:solidFill>
            <a:round/>
            <a:headEnd/>
            <a:tailEnd/>
          </a:ln>
        </p:spPr>
        <p:txBody>
          <a:bodyPr wrap="none" anchor="ctr">
            <a:prstTxWarp prst="textNoShape">
              <a:avLst/>
            </a:prstTxWarp>
          </a:bodyPr>
          <a:lstStyle/>
          <a:p>
            <a:pPr algn="r"/>
            <a:endParaRPr lang="en-US" sz="1400">
              <a:latin typeface="Arial" pitchFamily="-105" charset="0"/>
            </a:endParaRPr>
          </a:p>
          <a:p>
            <a:pPr algn="r"/>
            <a:endParaRPr lang="en-US" sz="1400">
              <a:latin typeface="Arial" pitchFamily="-105" charset="0"/>
            </a:endParaRPr>
          </a:p>
          <a:p>
            <a:pPr algn="r"/>
            <a:endParaRPr lang="es-MX" sz="1400">
              <a:solidFill>
                <a:srgbClr val="CC3300"/>
              </a:solidFill>
              <a:latin typeface="Arial" pitchFamily="-105" charset="0"/>
            </a:endParaRPr>
          </a:p>
        </p:txBody>
      </p:sp>
      <p:grpSp>
        <p:nvGrpSpPr>
          <p:cNvPr id="4" name="Group 21"/>
          <p:cNvGrpSpPr>
            <a:grpSpLocks/>
          </p:cNvGrpSpPr>
          <p:nvPr/>
        </p:nvGrpSpPr>
        <p:grpSpPr bwMode="auto">
          <a:xfrm>
            <a:off x="2667000" y="4473575"/>
            <a:ext cx="1981200" cy="914400"/>
            <a:chOff x="1584" y="2880"/>
            <a:chExt cx="1248" cy="576"/>
          </a:xfrm>
        </p:grpSpPr>
        <p:sp>
          <p:nvSpPr>
            <p:cNvPr id="25628" name="Oval 22"/>
            <p:cNvSpPr>
              <a:spLocks noChangeArrowheads="1"/>
            </p:cNvSpPr>
            <p:nvPr/>
          </p:nvSpPr>
          <p:spPr bwMode="auto">
            <a:xfrm>
              <a:off x="1824" y="2880"/>
              <a:ext cx="1008" cy="576"/>
            </a:xfrm>
            <a:prstGeom prst="ellipse">
              <a:avLst/>
            </a:prstGeom>
            <a:solidFill>
              <a:srgbClr val="FFCC66"/>
            </a:solidFill>
            <a:ln w="9525">
              <a:noFill/>
              <a:round/>
              <a:headEnd/>
              <a:tailEnd/>
            </a:ln>
          </p:spPr>
          <p:txBody>
            <a:bodyPr wrap="none" anchor="ctr">
              <a:prstTxWarp prst="textNoShape">
                <a:avLst/>
              </a:prstTxWarp>
            </a:bodyPr>
            <a:lstStyle/>
            <a:p>
              <a:pPr algn="ctr"/>
              <a:r>
                <a:rPr lang="en-US" sz="1400">
                  <a:latin typeface="Arial" pitchFamily="-105" charset="0"/>
                </a:rPr>
                <a:t>RATING </a:t>
              </a:r>
            </a:p>
            <a:p>
              <a:pPr algn="ctr"/>
              <a:r>
                <a:rPr lang="en-US" sz="1400">
                  <a:latin typeface="Arial" pitchFamily="-105" charset="0"/>
                </a:rPr>
                <a:t>AGENCIES</a:t>
              </a:r>
              <a:endParaRPr lang="es-MX" sz="1400">
                <a:latin typeface="Arial" pitchFamily="-105" charset="0"/>
              </a:endParaRPr>
            </a:p>
          </p:txBody>
        </p:sp>
        <p:sp>
          <p:nvSpPr>
            <p:cNvPr id="25629" name="Line 23"/>
            <p:cNvSpPr>
              <a:spLocks noChangeShapeType="1"/>
            </p:cNvSpPr>
            <p:nvPr/>
          </p:nvSpPr>
          <p:spPr bwMode="auto">
            <a:xfrm flipH="1" flipV="1">
              <a:off x="1584" y="3024"/>
              <a:ext cx="240" cy="144"/>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grpSp>
      <p:grpSp>
        <p:nvGrpSpPr>
          <p:cNvPr id="5" name="Group 47"/>
          <p:cNvGrpSpPr>
            <a:grpSpLocks/>
          </p:cNvGrpSpPr>
          <p:nvPr/>
        </p:nvGrpSpPr>
        <p:grpSpPr bwMode="auto">
          <a:xfrm>
            <a:off x="5029200" y="2438400"/>
            <a:ext cx="2057400" cy="1736725"/>
            <a:chOff x="3168" y="1488"/>
            <a:chExt cx="1296" cy="1094"/>
          </a:xfrm>
        </p:grpSpPr>
        <p:sp>
          <p:nvSpPr>
            <p:cNvPr id="25624" name="Line 25"/>
            <p:cNvSpPr>
              <a:spLocks noChangeShapeType="1"/>
            </p:cNvSpPr>
            <p:nvPr/>
          </p:nvSpPr>
          <p:spPr bwMode="auto">
            <a:xfrm>
              <a:off x="3168" y="1488"/>
              <a:ext cx="0" cy="960"/>
            </a:xfrm>
            <a:prstGeom prst="line">
              <a:avLst/>
            </a:prstGeom>
            <a:noFill/>
            <a:ln w="9525">
              <a:solidFill>
                <a:schemeClr val="tx1"/>
              </a:solidFill>
              <a:round/>
              <a:headEnd/>
              <a:tailEnd/>
            </a:ln>
          </p:spPr>
          <p:txBody>
            <a:bodyPr>
              <a:prstTxWarp prst="textNoShape">
                <a:avLst/>
              </a:prstTxWarp>
            </a:bodyPr>
            <a:lstStyle/>
            <a:p>
              <a:endParaRPr lang="es-ES_tradnl"/>
            </a:p>
          </p:txBody>
        </p:sp>
        <p:sp>
          <p:nvSpPr>
            <p:cNvPr id="25625" name="AutoShape 26"/>
            <p:cNvSpPr>
              <a:spLocks noChangeArrowheads="1"/>
            </p:cNvSpPr>
            <p:nvPr/>
          </p:nvSpPr>
          <p:spPr bwMode="auto">
            <a:xfrm>
              <a:off x="3296" y="2256"/>
              <a:ext cx="928" cy="326"/>
            </a:xfrm>
            <a:prstGeom prst="chevron">
              <a:avLst>
                <a:gd name="adj" fmla="val 66026"/>
              </a:avLst>
            </a:prstGeom>
            <a:solidFill>
              <a:srgbClr val="FFCCCC"/>
            </a:solidFill>
            <a:ln w="9525">
              <a:noFill/>
              <a:miter lim="800000"/>
              <a:headEnd/>
              <a:tailEnd/>
            </a:ln>
          </p:spPr>
          <p:txBody>
            <a:bodyPr>
              <a:prstTxWarp prst="textNoShape">
                <a:avLst/>
              </a:prstTxWarp>
              <a:spAutoFit/>
            </a:bodyPr>
            <a:lstStyle/>
            <a:p>
              <a:pPr algn="ctr">
                <a:spcBef>
                  <a:spcPct val="50000"/>
                </a:spcBef>
              </a:pPr>
              <a:r>
                <a:rPr lang="en-US" sz="1400">
                  <a:latin typeface="Arial" pitchFamily="-105" charset="0"/>
                </a:rPr>
                <a:t>BANK LOAN</a:t>
              </a:r>
              <a:endParaRPr lang="es-MX" sz="1400">
                <a:latin typeface="Arial" pitchFamily="-105" charset="0"/>
              </a:endParaRPr>
            </a:p>
          </p:txBody>
        </p:sp>
        <p:sp>
          <p:nvSpPr>
            <p:cNvPr id="25626" name="Line 27"/>
            <p:cNvSpPr>
              <a:spLocks noChangeShapeType="1"/>
            </p:cNvSpPr>
            <p:nvPr/>
          </p:nvSpPr>
          <p:spPr bwMode="auto">
            <a:xfrm flipV="1">
              <a:off x="3168" y="2448"/>
              <a:ext cx="192" cy="0"/>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sp>
          <p:nvSpPr>
            <p:cNvPr id="25627" name="Line 28"/>
            <p:cNvSpPr>
              <a:spLocks noChangeShapeType="1"/>
            </p:cNvSpPr>
            <p:nvPr/>
          </p:nvSpPr>
          <p:spPr bwMode="auto">
            <a:xfrm>
              <a:off x="4128" y="2416"/>
              <a:ext cx="336" cy="0"/>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grpSp>
      <p:sp>
        <p:nvSpPr>
          <p:cNvPr id="225320" name="Oval 40"/>
          <p:cNvSpPr>
            <a:spLocks noChangeArrowheads="1"/>
          </p:cNvSpPr>
          <p:nvPr/>
        </p:nvSpPr>
        <p:spPr bwMode="auto">
          <a:xfrm>
            <a:off x="1981200" y="3543300"/>
            <a:ext cx="990600" cy="1006475"/>
          </a:xfrm>
          <a:prstGeom prst="ellipse">
            <a:avLst/>
          </a:prstGeom>
          <a:solidFill>
            <a:srgbClr val="FF9966"/>
          </a:solidFill>
          <a:ln w="9525">
            <a:noFill/>
            <a:round/>
            <a:headEnd/>
            <a:tailEnd/>
          </a:ln>
        </p:spPr>
        <p:txBody>
          <a:bodyPr wrap="none" anchor="ctr">
            <a:prstTxWarp prst="textNoShape">
              <a:avLst/>
            </a:prstTxWarp>
          </a:bodyPr>
          <a:lstStyle/>
          <a:p>
            <a:pPr algn="ctr"/>
            <a:r>
              <a:rPr lang="en-US" sz="1400">
                <a:latin typeface="Arial" pitchFamily="-105" charset="0"/>
              </a:rPr>
              <a:t>CREDIT</a:t>
            </a:r>
          </a:p>
          <a:p>
            <a:pPr algn="ctr"/>
            <a:r>
              <a:rPr lang="en-US" sz="1400">
                <a:latin typeface="Arial" pitchFamily="-105" charset="0"/>
              </a:rPr>
              <a:t>ENHANCEMENT</a:t>
            </a:r>
            <a:endParaRPr lang="es-MX" sz="1400">
              <a:latin typeface="Arial" pitchFamily="-105" charset="0"/>
            </a:endParaRPr>
          </a:p>
        </p:txBody>
      </p:sp>
      <p:sp>
        <p:nvSpPr>
          <p:cNvPr id="225322" name="Rectangle 42"/>
          <p:cNvSpPr>
            <a:spLocks noChangeArrowheads="1"/>
          </p:cNvSpPr>
          <p:nvPr/>
        </p:nvSpPr>
        <p:spPr bwMode="auto">
          <a:xfrm>
            <a:off x="0" y="0"/>
            <a:ext cx="9144000" cy="914400"/>
          </a:xfrm>
          <a:prstGeom prst="rect">
            <a:avLst/>
          </a:prstGeom>
          <a:noFill/>
          <a:ln w="9525">
            <a:noFill/>
            <a:miter lim="800000"/>
            <a:headEnd/>
            <a:tailEnd/>
          </a:ln>
        </p:spPr>
        <p:txBody>
          <a:bodyPr wrap="none" anchor="ctr">
            <a:prstTxWarp prst="textNoShape">
              <a:avLst/>
            </a:prstTxWarp>
          </a:bodyPr>
          <a:lstStyle/>
          <a:p>
            <a:pPr lvl="1"/>
            <a:r>
              <a:rPr lang="en-US" sz="1600">
                <a:solidFill>
                  <a:srgbClr val="339933"/>
                </a:solidFill>
                <a:latin typeface="Arial" pitchFamily="-105" charset="0"/>
                <a:ea typeface="Arial" pitchFamily="-105" charset="0"/>
                <a:cs typeface="Arial" pitchFamily="-105" charset="0"/>
              </a:rPr>
              <a:t>FINANCIAL MARKETS OVERVIEW</a:t>
            </a:r>
            <a:endParaRPr lang="en-US" sz="1600">
              <a:solidFill>
                <a:srgbClr val="0000FF"/>
              </a:solidFill>
              <a:latin typeface="Arial" pitchFamily="-105" charset="0"/>
              <a:ea typeface="Arial" pitchFamily="-105" charset="0"/>
              <a:cs typeface="Arial" pitchFamily="-105" charset="0"/>
            </a:endParaRPr>
          </a:p>
        </p:txBody>
      </p:sp>
      <p:sp>
        <p:nvSpPr>
          <p:cNvPr id="225288" name="Text Box 8"/>
          <p:cNvSpPr txBox="1">
            <a:spLocks noChangeArrowheads="1"/>
          </p:cNvSpPr>
          <p:nvPr/>
        </p:nvSpPr>
        <p:spPr bwMode="auto">
          <a:xfrm>
            <a:off x="7232650" y="2228850"/>
            <a:ext cx="1524000" cy="517525"/>
          </a:xfrm>
          <a:prstGeom prst="rect">
            <a:avLst/>
          </a:prstGeom>
          <a:solidFill>
            <a:srgbClr val="FFFF99"/>
          </a:solidFill>
          <a:ln w="9525">
            <a:noFill/>
            <a:miter lim="800000"/>
            <a:headEnd/>
            <a:tailEnd/>
          </a:ln>
        </p:spPr>
        <p:txBody>
          <a:bodyPr>
            <a:prstTxWarp prst="textNoShape">
              <a:avLst/>
            </a:prstTxWarp>
            <a:spAutoFit/>
          </a:bodyPr>
          <a:lstStyle/>
          <a:p>
            <a:pPr algn="ctr">
              <a:spcBef>
                <a:spcPct val="50000"/>
              </a:spcBef>
            </a:pPr>
            <a:r>
              <a:rPr lang="en-US" sz="1400">
                <a:latin typeface="Arial" pitchFamily="-105" charset="0"/>
              </a:rPr>
              <a:t>PENSION FUNDS</a:t>
            </a:r>
            <a:endParaRPr lang="es-MX" sz="1400">
              <a:latin typeface="Arial" pitchFamily="-105" charset="0"/>
            </a:endParaRPr>
          </a:p>
        </p:txBody>
      </p:sp>
      <p:sp>
        <p:nvSpPr>
          <p:cNvPr id="225289" name="Text Box 9"/>
          <p:cNvSpPr txBox="1">
            <a:spLocks noChangeArrowheads="1"/>
          </p:cNvSpPr>
          <p:nvPr/>
        </p:nvSpPr>
        <p:spPr bwMode="auto">
          <a:xfrm>
            <a:off x="7239000" y="2873375"/>
            <a:ext cx="1524000" cy="517525"/>
          </a:xfrm>
          <a:prstGeom prst="rect">
            <a:avLst/>
          </a:prstGeom>
          <a:solidFill>
            <a:srgbClr val="FFFF99"/>
          </a:solidFill>
          <a:ln w="9525">
            <a:noFill/>
            <a:miter lim="800000"/>
            <a:headEnd/>
            <a:tailEnd/>
          </a:ln>
        </p:spPr>
        <p:txBody>
          <a:bodyPr>
            <a:prstTxWarp prst="textNoShape">
              <a:avLst/>
            </a:prstTxWarp>
            <a:spAutoFit/>
          </a:bodyPr>
          <a:lstStyle/>
          <a:p>
            <a:pPr algn="ctr">
              <a:spcBef>
                <a:spcPct val="50000"/>
              </a:spcBef>
            </a:pPr>
            <a:r>
              <a:rPr lang="en-US" sz="1400">
                <a:latin typeface="Arial" pitchFamily="-105" charset="0"/>
              </a:rPr>
              <a:t>INSURANCE COMPANIES</a:t>
            </a:r>
            <a:endParaRPr lang="es-MX" sz="1400">
              <a:latin typeface="Arial" pitchFamily="-105" charset="0"/>
            </a:endParaRPr>
          </a:p>
        </p:txBody>
      </p:sp>
      <p:sp>
        <p:nvSpPr>
          <p:cNvPr id="225290" name="Text Box 10"/>
          <p:cNvSpPr txBox="1">
            <a:spLocks noChangeArrowheads="1"/>
          </p:cNvSpPr>
          <p:nvPr/>
        </p:nvSpPr>
        <p:spPr bwMode="auto">
          <a:xfrm>
            <a:off x="7239000" y="4244975"/>
            <a:ext cx="1524000" cy="523220"/>
          </a:xfrm>
          <a:prstGeom prst="rect">
            <a:avLst/>
          </a:prstGeom>
          <a:solidFill>
            <a:srgbClr val="FFFF99"/>
          </a:solidFill>
          <a:ln w="9525">
            <a:noFill/>
            <a:miter lim="800000"/>
            <a:headEnd/>
            <a:tailEnd/>
          </a:ln>
        </p:spPr>
        <p:txBody>
          <a:bodyPr>
            <a:prstTxWarp prst="textNoShape">
              <a:avLst/>
            </a:prstTxWarp>
            <a:spAutoFit/>
          </a:bodyPr>
          <a:lstStyle/>
          <a:p>
            <a:pPr algn="ctr">
              <a:spcBef>
                <a:spcPct val="50000"/>
              </a:spcBef>
            </a:pPr>
            <a:r>
              <a:rPr lang="en-US" sz="1400" dirty="0" smtClean="0">
                <a:latin typeface="Arial" pitchFamily="-105" charset="0"/>
              </a:rPr>
              <a:t>PRIVATE CAP FUNDS</a:t>
            </a:r>
            <a:endParaRPr lang="es-MX" sz="1400" dirty="0">
              <a:latin typeface="Arial" pitchFamily="-105" charset="0"/>
            </a:endParaRPr>
          </a:p>
        </p:txBody>
      </p:sp>
      <p:grpSp>
        <p:nvGrpSpPr>
          <p:cNvPr id="6" name="Group 46"/>
          <p:cNvGrpSpPr>
            <a:grpSpLocks/>
          </p:cNvGrpSpPr>
          <p:nvPr/>
        </p:nvGrpSpPr>
        <p:grpSpPr bwMode="auto">
          <a:xfrm>
            <a:off x="4876800" y="2111375"/>
            <a:ext cx="2197100" cy="1169988"/>
            <a:chOff x="3072" y="1488"/>
            <a:chExt cx="1384" cy="737"/>
          </a:xfrm>
        </p:grpSpPr>
        <p:sp>
          <p:nvSpPr>
            <p:cNvPr id="25621" name="Line 31"/>
            <p:cNvSpPr>
              <a:spLocks noChangeShapeType="1"/>
            </p:cNvSpPr>
            <p:nvPr/>
          </p:nvSpPr>
          <p:spPr bwMode="auto">
            <a:xfrm>
              <a:off x="3072" y="1666"/>
              <a:ext cx="282" cy="0"/>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sp>
          <p:nvSpPr>
            <p:cNvPr id="25622" name="Line 43"/>
            <p:cNvSpPr>
              <a:spLocks noChangeShapeType="1"/>
            </p:cNvSpPr>
            <p:nvPr/>
          </p:nvSpPr>
          <p:spPr bwMode="auto">
            <a:xfrm>
              <a:off x="4120" y="1656"/>
              <a:ext cx="336" cy="0"/>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sp>
          <p:nvSpPr>
            <p:cNvPr id="25623" name="AutoShape 30"/>
            <p:cNvSpPr>
              <a:spLocks noChangeArrowheads="1"/>
            </p:cNvSpPr>
            <p:nvPr/>
          </p:nvSpPr>
          <p:spPr bwMode="auto">
            <a:xfrm>
              <a:off x="3216" y="1488"/>
              <a:ext cx="1056" cy="737"/>
            </a:xfrm>
            <a:prstGeom prst="chevron">
              <a:avLst>
                <a:gd name="adj" fmla="val 77771"/>
              </a:avLst>
            </a:prstGeom>
            <a:solidFill>
              <a:srgbClr val="FFCCFF"/>
            </a:solidFill>
            <a:ln w="9525">
              <a:noFill/>
              <a:miter lim="800000"/>
              <a:headEnd/>
              <a:tailEnd/>
            </a:ln>
          </p:spPr>
          <p:txBody>
            <a:bodyPr>
              <a:prstTxWarp prst="textNoShape">
                <a:avLst/>
              </a:prstTxWarp>
              <a:spAutoFit/>
            </a:bodyPr>
            <a:lstStyle/>
            <a:p>
              <a:pPr algn="ctr">
                <a:spcBef>
                  <a:spcPct val="50000"/>
                </a:spcBef>
              </a:pPr>
              <a:r>
                <a:rPr lang="en-US" sz="1400">
                  <a:latin typeface="Arial" pitchFamily="-105" charset="0"/>
                </a:rPr>
                <a:t>DEBT OR EQUITY ISSUANCE</a:t>
              </a:r>
              <a:r>
                <a:rPr lang="es-MX" sz="1400">
                  <a:latin typeface="Arial" pitchFamily="-105" charset="0"/>
                </a:rPr>
                <a:t>  </a:t>
              </a:r>
            </a:p>
          </p:txBody>
        </p:sp>
      </p:grpSp>
      <p:sp>
        <p:nvSpPr>
          <p:cNvPr id="225324" name="Text Box 44"/>
          <p:cNvSpPr txBox="1">
            <a:spLocks noChangeArrowheads="1"/>
          </p:cNvSpPr>
          <p:nvPr/>
        </p:nvSpPr>
        <p:spPr bwMode="auto">
          <a:xfrm>
            <a:off x="7239000" y="4930775"/>
            <a:ext cx="1524000" cy="517525"/>
          </a:xfrm>
          <a:prstGeom prst="rect">
            <a:avLst/>
          </a:prstGeom>
          <a:solidFill>
            <a:srgbClr val="FFFF99"/>
          </a:solidFill>
          <a:ln w="9525">
            <a:noFill/>
            <a:miter lim="800000"/>
            <a:headEnd/>
            <a:tailEnd/>
          </a:ln>
        </p:spPr>
        <p:txBody>
          <a:bodyPr>
            <a:prstTxWarp prst="textNoShape">
              <a:avLst/>
            </a:prstTxWarp>
            <a:spAutoFit/>
          </a:bodyPr>
          <a:lstStyle/>
          <a:p>
            <a:pPr algn="ctr"/>
            <a:r>
              <a:rPr lang="en-US" sz="1400">
                <a:latin typeface="Arial" pitchFamily="-105" charset="0"/>
              </a:rPr>
              <a:t>BANKS</a:t>
            </a:r>
          </a:p>
          <a:p>
            <a:pPr algn="ctr"/>
            <a:endParaRPr lang="es-MX" sz="1400">
              <a:latin typeface="Arial" pitchFamily="-105" charset="0"/>
            </a:endParaRPr>
          </a:p>
        </p:txBody>
      </p:sp>
      <p:sp>
        <p:nvSpPr>
          <p:cNvPr id="225325" name="Text Box 45"/>
          <p:cNvSpPr txBox="1">
            <a:spLocks noChangeArrowheads="1"/>
          </p:cNvSpPr>
          <p:nvPr/>
        </p:nvSpPr>
        <p:spPr bwMode="auto">
          <a:xfrm>
            <a:off x="7239000" y="3559175"/>
            <a:ext cx="1524000" cy="523220"/>
          </a:xfrm>
          <a:prstGeom prst="rect">
            <a:avLst/>
          </a:prstGeom>
          <a:solidFill>
            <a:srgbClr val="FFFF99"/>
          </a:solidFill>
          <a:ln w="9525">
            <a:noFill/>
            <a:miter lim="800000"/>
            <a:headEnd/>
            <a:tailEnd/>
          </a:ln>
        </p:spPr>
        <p:txBody>
          <a:bodyPr>
            <a:prstTxWarp prst="textNoShape">
              <a:avLst/>
            </a:prstTxWarp>
            <a:spAutoFit/>
          </a:bodyPr>
          <a:lstStyle/>
          <a:p>
            <a:pPr algn="ctr">
              <a:spcBef>
                <a:spcPct val="50000"/>
              </a:spcBef>
            </a:pPr>
            <a:r>
              <a:rPr lang="en-US" sz="1400" dirty="0" smtClean="0">
                <a:latin typeface="Arial" pitchFamily="-105" charset="0"/>
              </a:rPr>
              <a:t>OTHER INVESTORS</a:t>
            </a:r>
            <a:endParaRPr lang="es-MX" sz="1400" dirty="0">
              <a:latin typeface="Arial"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5322"/>
                                        </p:tgtEl>
                                        <p:attrNameLst>
                                          <p:attrName>style.visibility</p:attrName>
                                        </p:attrNameLst>
                                      </p:cBhvr>
                                      <p:to>
                                        <p:strVal val="visible"/>
                                      </p:to>
                                    </p:set>
                                    <p:animEffect transition="in" filter="wipe(left)">
                                      <p:cBhvr>
                                        <p:cTn id="7" dur="500"/>
                                        <p:tgtEl>
                                          <p:spTgt spid="22532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286"/>
                                        </p:tgtEl>
                                        <p:attrNameLst>
                                          <p:attrName>style.visibility</p:attrName>
                                        </p:attrNameLst>
                                      </p:cBhvr>
                                      <p:to>
                                        <p:strVal val="visible"/>
                                      </p:to>
                                    </p:set>
                                    <p:animEffect transition="in" filter="dissolve">
                                      <p:cBhvr>
                                        <p:cTn id="12" dur="500"/>
                                        <p:tgtEl>
                                          <p:spTgt spid="225286"/>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225283"/>
                                        </p:tgtEl>
                                        <p:attrNameLst>
                                          <p:attrName>style.visibility</p:attrName>
                                        </p:attrNameLst>
                                      </p:cBhvr>
                                      <p:to>
                                        <p:strVal val="visible"/>
                                      </p:to>
                                    </p:set>
                                    <p:anim calcmode="lin" valueType="num">
                                      <p:cBhvr>
                                        <p:cTn id="17" dur="500" fill="hold"/>
                                        <p:tgtEl>
                                          <p:spTgt spid="225283"/>
                                        </p:tgtEl>
                                        <p:attrNameLst>
                                          <p:attrName>ppt_w</p:attrName>
                                        </p:attrNameLst>
                                      </p:cBhvr>
                                      <p:tavLst>
                                        <p:tav tm="0">
                                          <p:val>
                                            <p:fltVal val="0"/>
                                          </p:val>
                                        </p:tav>
                                        <p:tav tm="100000">
                                          <p:val>
                                            <p:strVal val="#ppt_w"/>
                                          </p:val>
                                        </p:tav>
                                      </p:tavLst>
                                    </p:anim>
                                    <p:anim calcmode="lin" valueType="num">
                                      <p:cBhvr>
                                        <p:cTn id="18" dur="500" fill="hold"/>
                                        <p:tgtEl>
                                          <p:spTgt spid="225283"/>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25282"/>
                                        </p:tgtEl>
                                        <p:attrNameLst>
                                          <p:attrName>style.visibility</p:attrName>
                                        </p:attrNameLst>
                                      </p:cBhvr>
                                      <p:to>
                                        <p:strVal val="visible"/>
                                      </p:to>
                                    </p:set>
                                    <p:animEffect transition="in" filter="wipe(up)">
                                      <p:cBhvr>
                                        <p:cTn id="23" dur="500"/>
                                        <p:tgtEl>
                                          <p:spTgt spid="225282"/>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dissolv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0" presetClass="entr" presetSubtype="0" fill="hold" grpId="0" nodeType="clickEffect">
                                  <p:stCondLst>
                                    <p:cond delay="0"/>
                                  </p:stCondLst>
                                  <p:childTnLst>
                                    <p:set>
                                      <p:cBhvr>
                                        <p:cTn id="32" dur="1" fill="hold">
                                          <p:stCondLst>
                                            <p:cond delay="0"/>
                                          </p:stCondLst>
                                        </p:cTn>
                                        <p:tgtEl>
                                          <p:spTgt spid="225320"/>
                                        </p:tgtEl>
                                        <p:attrNameLst>
                                          <p:attrName>style.visibility</p:attrName>
                                        </p:attrNameLst>
                                      </p:cBhvr>
                                      <p:to>
                                        <p:strVal val="visible"/>
                                      </p:to>
                                    </p:set>
                                    <p:animEffect transition="in" filter="wedge">
                                      <p:cBhvr>
                                        <p:cTn id="33" dur="2000"/>
                                        <p:tgtEl>
                                          <p:spTgt spid="22532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3" fill="hold" grpId="0" nodeType="clickEffect">
                                  <p:stCondLst>
                                    <p:cond delay="0"/>
                                  </p:stCondLst>
                                  <p:childTnLst>
                                    <p:set>
                                      <p:cBhvr>
                                        <p:cTn id="37" dur="1" fill="hold">
                                          <p:stCondLst>
                                            <p:cond delay="0"/>
                                          </p:stCondLst>
                                        </p:cTn>
                                        <p:tgtEl>
                                          <p:spTgt spid="225300"/>
                                        </p:tgtEl>
                                        <p:attrNameLst>
                                          <p:attrName>style.visibility</p:attrName>
                                        </p:attrNameLst>
                                      </p:cBhvr>
                                      <p:to>
                                        <p:strVal val="visible"/>
                                      </p:to>
                                    </p:set>
                                    <p:anim calcmode="lin" valueType="num">
                                      <p:cBhvr additive="base">
                                        <p:cTn id="38" dur="500" fill="hold"/>
                                        <p:tgtEl>
                                          <p:spTgt spid="225300"/>
                                        </p:tgtEl>
                                        <p:attrNameLst>
                                          <p:attrName>ppt_x</p:attrName>
                                        </p:attrNameLst>
                                      </p:cBhvr>
                                      <p:tavLst>
                                        <p:tav tm="0">
                                          <p:val>
                                            <p:strVal val="1+#ppt_w/2"/>
                                          </p:val>
                                        </p:tav>
                                        <p:tav tm="100000">
                                          <p:val>
                                            <p:strVal val="#ppt_x"/>
                                          </p:val>
                                        </p:tav>
                                      </p:tavLst>
                                    </p:anim>
                                    <p:anim calcmode="lin" valueType="num">
                                      <p:cBhvr additive="base">
                                        <p:cTn id="39" dur="500" fill="hold"/>
                                        <p:tgtEl>
                                          <p:spTgt spid="225300"/>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additive="base">
                                        <p:cTn id="44" dur="500" fill="hold"/>
                                        <p:tgtEl>
                                          <p:spTgt spid="4"/>
                                        </p:tgtEl>
                                        <p:attrNameLst>
                                          <p:attrName>ppt_x</p:attrName>
                                        </p:attrNameLst>
                                      </p:cBhvr>
                                      <p:tavLst>
                                        <p:tav tm="0">
                                          <p:val>
                                            <p:strVal val="1+#ppt_w/2"/>
                                          </p:val>
                                        </p:tav>
                                        <p:tav tm="100000">
                                          <p:val>
                                            <p:strVal val="#ppt_x"/>
                                          </p:val>
                                        </p:tav>
                                      </p:tavLst>
                                    </p:anim>
                                    <p:anim calcmode="lin" valueType="num">
                                      <p:cBhvr additive="base">
                                        <p:cTn id="4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225284"/>
                                        </p:tgtEl>
                                        <p:attrNameLst>
                                          <p:attrName>style.visibility</p:attrName>
                                        </p:attrNameLst>
                                      </p:cBhvr>
                                      <p:to>
                                        <p:strVal val="visible"/>
                                      </p:to>
                                    </p:set>
                                    <p:anim calcmode="lin" valueType="num">
                                      <p:cBhvr additive="base">
                                        <p:cTn id="50" dur="500" fill="hold"/>
                                        <p:tgtEl>
                                          <p:spTgt spid="225284"/>
                                        </p:tgtEl>
                                        <p:attrNameLst>
                                          <p:attrName>ppt_x</p:attrName>
                                        </p:attrNameLst>
                                      </p:cBhvr>
                                      <p:tavLst>
                                        <p:tav tm="0">
                                          <p:val>
                                            <p:strVal val="0-#ppt_w/2"/>
                                          </p:val>
                                        </p:tav>
                                        <p:tav tm="100000">
                                          <p:val>
                                            <p:strVal val="#ppt_x"/>
                                          </p:val>
                                        </p:tav>
                                      </p:tavLst>
                                    </p:anim>
                                    <p:anim calcmode="lin" valueType="num">
                                      <p:cBhvr additive="base">
                                        <p:cTn id="51" dur="500" fill="hold"/>
                                        <p:tgtEl>
                                          <p:spTgt spid="225284"/>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wipe(left)">
                                      <p:cBhvr>
                                        <p:cTn id="56" dur="1000"/>
                                        <p:tgtEl>
                                          <p:spTgt spid="6"/>
                                        </p:tgtEl>
                                      </p:cBhvr>
                                    </p:animEffect>
                                  </p:childTnLst>
                                </p:cTn>
                              </p:par>
                            </p:childTnLst>
                          </p:cTn>
                        </p:par>
                        <p:par>
                          <p:cTn id="57" fill="hold">
                            <p:stCondLst>
                              <p:cond delay="1000"/>
                            </p:stCondLst>
                            <p:childTnLst>
                              <p:par>
                                <p:cTn id="58" presetID="22" presetClass="entr" presetSubtype="8" fill="hold" nodeType="after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wipe(left)">
                                      <p:cBhvr>
                                        <p:cTn id="60" dur="1000"/>
                                        <p:tgtEl>
                                          <p:spTgt spid="5"/>
                                        </p:tgtEl>
                                      </p:cBhvr>
                                    </p:animEffect>
                                  </p:childTnLst>
                                </p:cTn>
                              </p:par>
                            </p:childTnLst>
                          </p:cTn>
                        </p:par>
                        <p:par>
                          <p:cTn id="61" fill="hold">
                            <p:stCondLst>
                              <p:cond delay="2000"/>
                            </p:stCondLst>
                            <p:childTnLst>
                              <p:par>
                                <p:cTn id="62" presetID="5" presetClass="entr" presetSubtype="10" fill="hold" grpId="0" nodeType="afterEffect">
                                  <p:stCondLst>
                                    <p:cond delay="0"/>
                                  </p:stCondLst>
                                  <p:childTnLst>
                                    <p:set>
                                      <p:cBhvr>
                                        <p:cTn id="63" dur="1" fill="hold">
                                          <p:stCondLst>
                                            <p:cond delay="0"/>
                                          </p:stCondLst>
                                        </p:cTn>
                                        <p:tgtEl>
                                          <p:spTgt spid="225285"/>
                                        </p:tgtEl>
                                        <p:attrNameLst>
                                          <p:attrName>style.visibility</p:attrName>
                                        </p:attrNameLst>
                                      </p:cBhvr>
                                      <p:to>
                                        <p:strVal val="visible"/>
                                      </p:to>
                                    </p:set>
                                    <p:animEffect transition="in" filter="checkerboard(across)">
                                      <p:cBhvr>
                                        <p:cTn id="64" dur="500"/>
                                        <p:tgtEl>
                                          <p:spTgt spid="225285"/>
                                        </p:tgtEl>
                                      </p:cBhvr>
                                    </p:animEffect>
                                  </p:childTnLst>
                                </p:cTn>
                              </p:par>
                            </p:childTnLst>
                          </p:cTn>
                        </p:par>
                      </p:childTnLst>
                    </p:cTn>
                  </p:par>
                  <p:par>
                    <p:cTn id="65" fill="hold">
                      <p:stCondLst>
                        <p:cond delay="indefinite"/>
                      </p:stCondLst>
                      <p:childTnLst>
                        <p:par>
                          <p:cTn id="66" fill="hold">
                            <p:stCondLst>
                              <p:cond delay="0"/>
                            </p:stCondLst>
                            <p:childTnLst>
                              <p:par>
                                <p:cTn id="67" presetID="20" presetClass="entr" presetSubtype="0" fill="hold" grpId="0" nodeType="clickEffect">
                                  <p:stCondLst>
                                    <p:cond delay="0"/>
                                  </p:stCondLst>
                                  <p:childTnLst>
                                    <p:set>
                                      <p:cBhvr>
                                        <p:cTn id="68" dur="1" fill="hold">
                                          <p:stCondLst>
                                            <p:cond delay="0"/>
                                          </p:stCondLst>
                                        </p:cTn>
                                        <p:tgtEl>
                                          <p:spTgt spid="225288"/>
                                        </p:tgtEl>
                                        <p:attrNameLst>
                                          <p:attrName>style.visibility</p:attrName>
                                        </p:attrNameLst>
                                      </p:cBhvr>
                                      <p:to>
                                        <p:strVal val="visible"/>
                                      </p:to>
                                    </p:set>
                                    <p:animEffect transition="in" filter="wedge">
                                      <p:cBhvr>
                                        <p:cTn id="69" dur="1000"/>
                                        <p:tgtEl>
                                          <p:spTgt spid="225288"/>
                                        </p:tgtEl>
                                      </p:cBhvr>
                                    </p:animEffect>
                                  </p:childTnLst>
                                </p:cTn>
                              </p:par>
                            </p:childTnLst>
                          </p:cTn>
                        </p:par>
                      </p:childTnLst>
                    </p:cTn>
                  </p:par>
                  <p:par>
                    <p:cTn id="70" fill="hold">
                      <p:stCondLst>
                        <p:cond delay="indefinite"/>
                      </p:stCondLst>
                      <p:childTnLst>
                        <p:par>
                          <p:cTn id="71" fill="hold">
                            <p:stCondLst>
                              <p:cond delay="0"/>
                            </p:stCondLst>
                            <p:childTnLst>
                              <p:par>
                                <p:cTn id="72" presetID="20" presetClass="entr" presetSubtype="0" fill="hold" grpId="0" nodeType="clickEffect">
                                  <p:stCondLst>
                                    <p:cond delay="0"/>
                                  </p:stCondLst>
                                  <p:childTnLst>
                                    <p:set>
                                      <p:cBhvr>
                                        <p:cTn id="73" dur="1" fill="hold">
                                          <p:stCondLst>
                                            <p:cond delay="0"/>
                                          </p:stCondLst>
                                        </p:cTn>
                                        <p:tgtEl>
                                          <p:spTgt spid="225289"/>
                                        </p:tgtEl>
                                        <p:attrNameLst>
                                          <p:attrName>style.visibility</p:attrName>
                                        </p:attrNameLst>
                                      </p:cBhvr>
                                      <p:to>
                                        <p:strVal val="visible"/>
                                      </p:to>
                                    </p:set>
                                    <p:animEffect transition="in" filter="wedge">
                                      <p:cBhvr>
                                        <p:cTn id="74" dur="1000"/>
                                        <p:tgtEl>
                                          <p:spTgt spid="225289"/>
                                        </p:tgtEl>
                                      </p:cBhvr>
                                    </p:animEffect>
                                  </p:childTnLst>
                                </p:cTn>
                              </p:par>
                            </p:childTnLst>
                          </p:cTn>
                        </p:par>
                      </p:childTnLst>
                    </p:cTn>
                  </p:par>
                  <p:par>
                    <p:cTn id="75" fill="hold">
                      <p:stCondLst>
                        <p:cond delay="indefinite"/>
                      </p:stCondLst>
                      <p:childTnLst>
                        <p:par>
                          <p:cTn id="76" fill="hold">
                            <p:stCondLst>
                              <p:cond delay="0"/>
                            </p:stCondLst>
                            <p:childTnLst>
                              <p:par>
                                <p:cTn id="77" presetID="20" presetClass="entr" presetSubtype="0" fill="hold" grpId="0" nodeType="clickEffect">
                                  <p:stCondLst>
                                    <p:cond delay="0"/>
                                  </p:stCondLst>
                                  <p:childTnLst>
                                    <p:set>
                                      <p:cBhvr>
                                        <p:cTn id="78" dur="1" fill="hold">
                                          <p:stCondLst>
                                            <p:cond delay="0"/>
                                          </p:stCondLst>
                                        </p:cTn>
                                        <p:tgtEl>
                                          <p:spTgt spid="225325"/>
                                        </p:tgtEl>
                                        <p:attrNameLst>
                                          <p:attrName>style.visibility</p:attrName>
                                        </p:attrNameLst>
                                      </p:cBhvr>
                                      <p:to>
                                        <p:strVal val="visible"/>
                                      </p:to>
                                    </p:set>
                                    <p:animEffect transition="in" filter="wedge">
                                      <p:cBhvr>
                                        <p:cTn id="79" dur="1000"/>
                                        <p:tgtEl>
                                          <p:spTgt spid="225325"/>
                                        </p:tgtEl>
                                      </p:cBhvr>
                                    </p:animEffect>
                                  </p:childTnLst>
                                </p:cTn>
                              </p:par>
                            </p:childTnLst>
                          </p:cTn>
                        </p:par>
                      </p:childTnLst>
                    </p:cTn>
                  </p:par>
                  <p:par>
                    <p:cTn id="80" fill="hold">
                      <p:stCondLst>
                        <p:cond delay="indefinite"/>
                      </p:stCondLst>
                      <p:childTnLst>
                        <p:par>
                          <p:cTn id="81" fill="hold">
                            <p:stCondLst>
                              <p:cond delay="0"/>
                            </p:stCondLst>
                            <p:childTnLst>
                              <p:par>
                                <p:cTn id="82" presetID="20" presetClass="entr" presetSubtype="0" fill="hold" grpId="0" nodeType="clickEffect">
                                  <p:stCondLst>
                                    <p:cond delay="0"/>
                                  </p:stCondLst>
                                  <p:childTnLst>
                                    <p:set>
                                      <p:cBhvr>
                                        <p:cTn id="83" dur="1" fill="hold">
                                          <p:stCondLst>
                                            <p:cond delay="0"/>
                                          </p:stCondLst>
                                        </p:cTn>
                                        <p:tgtEl>
                                          <p:spTgt spid="225290"/>
                                        </p:tgtEl>
                                        <p:attrNameLst>
                                          <p:attrName>style.visibility</p:attrName>
                                        </p:attrNameLst>
                                      </p:cBhvr>
                                      <p:to>
                                        <p:strVal val="visible"/>
                                      </p:to>
                                    </p:set>
                                    <p:animEffect transition="in" filter="wedge">
                                      <p:cBhvr>
                                        <p:cTn id="84" dur="1000"/>
                                        <p:tgtEl>
                                          <p:spTgt spid="225290"/>
                                        </p:tgtEl>
                                      </p:cBhvr>
                                    </p:animEffect>
                                  </p:childTnLst>
                                </p:cTn>
                              </p:par>
                            </p:childTnLst>
                          </p:cTn>
                        </p:par>
                      </p:childTnLst>
                    </p:cTn>
                  </p:par>
                  <p:par>
                    <p:cTn id="85" fill="hold">
                      <p:stCondLst>
                        <p:cond delay="indefinite"/>
                      </p:stCondLst>
                      <p:childTnLst>
                        <p:par>
                          <p:cTn id="86" fill="hold">
                            <p:stCondLst>
                              <p:cond delay="0"/>
                            </p:stCondLst>
                            <p:childTnLst>
                              <p:par>
                                <p:cTn id="87" presetID="20" presetClass="entr" presetSubtype="0" fill="hold" grpId="0" nodeType="clickEffect">
                                  <p:stCondLst>
                                    <p:cond delay="0"/>
                                  </p:stCondLst>
                                  <p:childTnLst>
                                    <p:set>
                                      <p:cBhvr>
                                        <p:cTn id="88" dur="1" fill="hold">
                                          <p:stCondLst>
                                            <p:cond delay="0"/>
                                          </p:stCondLst>
                                        </p:cTn>
                                        <p:tgtEl>
                                          <p:spTgt spid="225324"/>
                                        </p:tgtEl>
                                        <p:attrNameLst>
                                          <p:attrName>style.visibility</p:attrName>
                                        </p:attrNameLst>
                                      </p:cBhvr>
                                      <p:to>
                                        <p:strVal val="visible"/>
                                      </p:to>
                                    </p:set>
                                    <p:animEffect transition="in" filter="wedge">
                                      <p:cBhvr>
                                        <p:cTn id="89" dur="1000"/>
                                        <p:tgtEl>
                                          <p:spTgt spid="225324"/>
                                        </p:tgtEl>
                                      </p:cBhvr>
                                    </p:animEffect>
                                  </p:childTnLst>
                                </p:cTn>
                              </p:par>
                            </p:childTnLst>
                          </p:cTn>
                        </p:par>
                      </p:childTnLst>
                    </p:cTn>
                  </p:par>
                  <p:par>
                    <p:cTn id="90" fill="hold">
                      <p:stCondLst>
                        <p:cond delay="indefinite"/>
                      </p:stCondLst>
                      <p:childTnLst>
                        <p:par>
                          <p:cTn id="91" fill="hold">
                            <p:stCondLst>
                              <p:cond delay="0"/>
                            </p:stCondLst>
                            <p:childTnLst>
                              <p:par>
                                <p:cTn id="92" presetID="23" presetClass="entr" presetSubtype="16" fill="hold" grpId="0" nodeType="clickEffect">
                                  <p:stCondLst>
                                    <p:cond delay="0"/>
                                  </p:stCondLst>
                                  <p:childTnLst>
                                    <p:set>
                                      <p:cBhvr>
                                        <p:cTn id="93" dur="1" fill="hold">
                                          <p:stCondLst>
                                            <p:cond delay="0"/>
                                          </p:stCondLst>
                                        </p:cTn>
                                        <p:tgtEl>
                                          <p:spTgt spid="225291"/>
                                        </p:tgtEl>
                                        <p:attrNameLst>
                                          <p:attrName>style.visibility</p:attrName>
                                        </p:attrNameLst>
                                      </p:cBhvr>
                                      <p:to>
                                        <p:strVal val="visible"/>
                                      </p:to>
                                    </p:set>
                                    <p:anim calcmode="lin" valueType="num">
                                      <p:cBhvr>
                                        <p:cTn id="94" dur="500" fill="hold"/>
                                        <p:tgtEl>
                                          <p:spTgt spid="225291"/>
                                        </p:tgtEl>
                                        <p:attrNameLst>
                                          <p:attrName>ppt_w</p:attrName>
                                        </p:attrNameLst>
                                      </p:cBhvr>
                                      <p:tavLst>
                                        <p:tav tm="0">
                                          <p:val>
                                            <p:fltVal val="0"/>
                                          </p:val>
                                        </p:tav>
                                        <p:tav tm="100000">
                                          <p:val>
                                            <p:strVal val="#ppt_w"/>
                                          </p:val>
                                        </p:tav>
                                      </p:tavLst>
                                    </p:anim>
                                    <p:anim calcmode="lin" valueType="num">
                                      <p:cBhvr>
                                        <p:cTn id="95" dur="500" fill="hold"/>
                                        <p:tgtEl>
                                          <p:spTgt spid="225291"/>
                                        </p:tgtEl>
                                        <p:attrNameLst>
                                          <p:attrName>ppt_h</p:attrName>
                                        </p:attrNameLst>
                                      </p:cBhvr>
                                      <p:tavLst>
                                        <p:tav tm="0">
                                          <p:val>
                                            <p:fltVal val="0"/>
                                          </p:val>
                                        </p:tav>
                                        <p:tav tm="100000">
                                          <p:val>
                                            <p:strVal val="#ppt_h"/>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2" fill="hold" nodeType="clickEffect">
                                  <p:stCondLst>
                                    <p:cond delay="0"/>
                                  </p:stCondLst>
                                  <p:childTnLst>
                                    <p:set>
                                      <p:cBhvr>
                                        <p:cTn id="99" dur="1" fill="hold">
                                          <p:stCondLst>
                                            <p:cond delay="0"/>
                                          </p:stCondLst>
                                        </p:cTn>
                                        <p:tgtEl>
                                          <p:spTgt spid="2"/>
                                        </p:tgtEl>
                                        <p:attrNameLst>
                                          <p:attrName>style.visibility</p:attrName>
                                        </p:attrNameLst>
                                      </p:cBhvr>
                                      <p:to>
                                        <p:strVal val="visible"/>
                                      </p:to>
                                    </p:set>
                                    <p:anim calcmode="lin" valueType="num">
                                      <p:cBhvr additive="base">
                                        <p:cTn id="100" dur="500" fill="hold"/>
                                        <p:tgtEl>
                                          <p:spTgt spid="2"/>
                                        </p:tgtEl>
                                        <p:attrNameLst>
                                          <p:attrName>ppt_x</p:attrName>
                                        </p:attrNameLst>
                                      </p:cBhvr>
                                      <p:tavLst>
                                        <p:tav tm="0">
                                          <p:val>
                                            <p:strVal val="1+#ppt_w/2"/>
                                          </p:val>
                                        </p:tav>
                                        <p:tav tm="100000">
                                          <p:val>
                                            <p:strVal val="#ppt_x"/>
                                          </p:val>
                                        </p:tav>
                                      </p:tavLst>
                                    </p:anim>
                                    <p:anim calcmode="lin" valueType="num">
                                      <p:cBhvr additive="base">
                                        <p:cTn id="101"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2" grpId="0" animBg="1" autoUpdateAnimBg="0"/>
      <p:bldP spid="225283" grpId="0" animBg="1" autoUpdateAnimBg="0"/>
      <p:bldP spid="225284" grpId="0" animBg="1" autoUpdateAnimBg="0"/>
      <p:bldP spid="225285" grpId="0" animBg="1"/>
      <p:bldP spid="225286" grpId="0" animBg="1" autoUpdateAnimBg="0"/>
      <p:bldP spid="225291" grpId="0" animBg="1" autoUpdateAnimBg="0"/>
      <p:bldP spid="225300" grpId="0" animBg="1" autoUpdateAnimBg="0"/>
      <p:bldP spid="225320" grpId="0" animBg="1"/>
      <p:bldP spid="225322" grpId="0"/>
      <p:bldP spid="225288" grpId="0" animBg="1"/>
      <p:bldP spid="225289" grpId="0" animBg="1"/>
      <p:bldP spid="225290" grpId="0" animBg="1"/>
      <p:bldP spid="225324" grpId="0" animBg="1"/>
      <p:bldP spid="2253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8"/>
          <p:cNvGrpSpPr>
            <a:grpSpLocks/>
          </p:cNvGrpSpPr>
          <p:nvPr/>
        </p:nvGrpSpPr>
        <p:grpSpPr bwMode="auto">
          <a:xfrm>
            <a:off x="0" y="0"/>
            <a:ext cx="9144000" cy="6300788"/>
            <a:chOff x="0" y="0"/>
            <a:chExt cx="5760" cy="3969"/>
          </a:xfrm>
        </p:grpSpPr>
        <p:sp>
          <p:nvSpPr>
            <p:cNvPr id="27651" name="AutoShape 3"/>
            <p:cNvSpPr>
              <a:spLocks noChangeArrowheads="1"/>
            </p:cNvSpPr>
            <p:nvPr/>
          </p:nvSpPr>
          <p:spPr bwMode="auto">
            <a:xfrm flipH="1">
              <a:off x="0" y="336"/>
              <a:ext cx="1772" cy="3475"/>
            </a:xfrm>
            <a:prstGeom prst="rtTriangle">
              <a:avLst/>
            </a:prstGeom>
            <a:solidFill>
              <a:srgbClr val="00FFCC"/>
            </a:solidFill>
            <a:ln w="9525">
              <a:noFill/>
              <a:miter lim="800000"/>
              <a:headEnd/>
              <a:tailEnd/>
            </a:ln>
          </p:spPr>
          <p:txBody>
            <a:bodyPr>
              <a:prstTxWarp prst="textNoShape">
                <a:avLst/>
              </a:prstTxWarp>
              <a:spAutoFit/>
            </a:bodyPr>
            <a:lstStyle/>
            <a:p>
              <a:pPr algn="ctr">
                <a:spcBef>
                  <a:spcPct val="50000"/>
                </a:spcBef>
              </a:pPr>
              <a:endParaRPr lang="en-US" sz="1400">
                <a:solidFill>
                  <a:srgbClr val="CC3300"/>
                </a:solidFill>
                <a:latin typeface="Arial" pitchFamily="-105" charset="0"/>
              </a:endParaRPr>
            </a:p>
            <a:p>
              <a:pPr algn="ctr">
                <a:spcBef>
                  <a:spcPct val="50000"/>
                </a:spcBef>
              </a:pPr>
              <a:endParaRPr lang="en-US" sz="1400">
                <a:solidFill>
                  <a:srgbClr val="CC3300"/>
                </a:solidFill>
                <a:latin typeface="Arial" pitchFamily="-105" charset="0"/>
              </a:endParaRPr>
            </a:p>
            <a:p>
              <a:pPr algn="ctr">
                <a:spcBef>
                  <a:spcPct val="50000"/>
                </a:spcBef>
              </a:pPr>
              <a:endParaRPr lang="en-US" sz="1400">
                <a:solidFill>
                  <a:srgbClr val="CC3300"/>
                </a:solidFill>
                <a:latin typeface="Arial" pitchFamily="-105" charset="0"/>
              </a:endParaRPr>
            </a:p>
            <a:p>
              <a:pPr algn="r"/>
              <a:endParaRPr lang="en-US" sz="1400">
                <a:solidFill>
                  <a:srgbClr val="CC3300"/>
                </a:solidFill>
                <a:latin typeface="Arial" pitchFamily="-105" charset="0"/>
              </a:endParaRPr>
            </a:p>
            <a:p>
              <a:pPr algn="r"/>
              <a:r>
                <a:rPr lang="en-US" sz="1400">
                  <a:latin typeface="Arial" pitchFamily="-105" charset="0"/>
                </a:rPr>
                <a:t>FINANCIAL</a:t>
              </a:r>
            </a:p>
            <a:p>
              <a:pPr algn="r"/>
              <a:r>
                <a:rPr lang="en-US" sz="1400">
                  <a:latin typeface="Arial" pitchFamily="-105" charset="0"/>
                </a:rPr>
                <a:t>VEHICLE </a:t>
              </a:r>
            </a:p>
            <a:p>
              <a:pPr algn="r">
                <a:spcBef>
                  <a:spcPct val="50000"/>
                </a:spcBef>
              </a:pPr>
              <a:endParaRPr lang="es-MX" sz="1400">
                <a:latin typeface="Arial" pitchFamily="-105" charset="0"/>
              </a:endParaRPr>
            </a:p>
          </p:txBody>
        </p:sp>
        <p:sp>
          <p:nvSpPr>
            <p:cNvPr id="27652" name="Oval 4"/>
            <p:cNvSpPr>
              <a:spLocks noChangeArrowheads="1"/>
            </p:cNvSpPr>
            <p:nvPr/>
          </p:nvSpPr>
          <p:spPr bwMode="auto">
            <a:xfrm>
              <a:off x="528" y="2716"/>
              <a:ext cx="1008" cy="920"/>
            </a:xfrm>
            <a:prstGeom prst="ellipse">
              <a:avLst/>
            </a:prstGeom>
            <a:noFill/>
            <a:ln w="38100" cmpd="dbl">
              <a:solidFill>
                <a:schemeClr val="tx1"/>
              </a:solidFill>
              <a:round/>
              <a:headEnd/>
              <a:tailEnd/>
            </a:ln>
          </p:spPr>
          <p:txBody>
            <a:bodyPr wrap="none" anchor="ctr">
              <a:prstTxWarp prst="textNoShape">
                <a:avLst/>
              </a:prstTxWarp>
            </a:bodyPr>
            <a:lstStyle/>
            <a:p>
              <a:endParaRPr lang="en-US"/>
            </a:p>
          </p:txBody>
        </p:sp>
        <p:grpSp>
          <p:nvGrpSpPr>
            <p:cNvPr id="3" name="Group 5"/>
            <p:cNvGrpSpPr>
              <a:grpSpLocks/>
            </p:cNvGrpSpPr>
            <p:nvPr/>
          </p:nvGrpSpPr>
          <p:grpSpPr bwMode="auto">
            <a:xfrm>
              <a:off x="1820" y="1897"/>
              <a:ext cx="1056" cy="690"/>
              <a:chOff x="1824" y="1968"/>
              <a:chExt cx="1056" cy="720"/>
            </a:xfrm>
          </p:grpSpPr>
          <p:sp>
            <p:nvSpPr>
              <p:cNvPr id="27686" name="Oval 6"/>
              <p:cNvSpPr>
                <a:spLocks noChangeArrowheads="1"/>
              </p:cNvSpPr>
              <p:nvPr/>
            </p:nvSpPr>
            <p:spPr bwMode="auto">
              <a:xfrm>
                <a:off x="1824" y="2160"/>
                <a:ext cx="1056" cy="528"/>
              </a:xfrm>
              <a:prstGeom prst="ellipse">
                <a:avLst/>
              </a:prstGeom>
              <a:noFill/>
              <a:ln w="3175">
                <a:solidFill>
                  <a:schemeClr val="tx1"/>
                </a:solidFill>
                <a:round/>
                <a:headEnd/>
                <a:tailEnd/>
              </a:ln>
            </p:spPr>
            <p:txBody>
              <a:bodyPr wrap="none" anchor="ctr">
                <a:prstTxWarp prst="textNoShape">
                  <a:avLst/>
                </a:prstTxWarp>
              </a:bodyPr>
              <a:lstStyle/>
              <a:p>
                <a:pPr algn="ctr"/>
                <a:r>
                  <a:rPr lang="en-US" sz="1400">
                    <a:latin typeface="Arial" pitchFamily="-105" charset="0"/>
                  </a:rPr>
                  <a:t>CREDIT</a:t>
                </a:r>
              </a:p>
              <a:p>
                <a:pPr algn="ctr"/>
                <a:r>
                  <a:rPr lang="en-US" sz="1400">
                    <a:latin typeface="Arial" pitchFamily="-105" charset="0"/>
                  </a:rPr>
                  <a:t>ENHANCEMENT</a:t>
                </a:r>
                <a:endParaRPr lang="es-MX" sz="1400">
                  <a:latin typeface="Arial" pitchFamily="-105" charset="0"/>
                </a:endParaRPr>
              </a:p>
            </p:txBody>
          </p:sp>
          <p:sp>
            <p:nvSpPr>
              <p:cNvPr id="27687" name="Line 7"/>
              <p:cNvSpPr>
                <a:spLocks noChangeShapeType="1"/>
              </p:cNvSpPr>
              <p:nvPr/>
            </p:nvSpPr>
            <p:spPr bwMode="auto">
              <a:xfrm flipV="1">
                <a:off x="2352" y="1968"/>
                <a:ext cx="0" cy="203"/>
              </a:xfrm>
              <a:prstGeom prst="line">
                <a:avLst/>
              </a:prstGeom>
              <a:noFill/>
              <a:ln w="3175">
                <a:solidFill>
                  <a:schemeClr val="tx1"/>
                </a:solidFill>
                <a:round/>
                <a:headEnd/>
                <a:tailEnd type="triangle" w="med" len="med"/>
              </a:ln>
            </p:spPr>
            <p:txBody>
              <a:bodyPr>
                <a:prstTxWarp prst="textNoShape">
                  <a:avLst/>
                </a:prstTxWarp>
              </a:bodyPr>
              <a:lstStyle/>
              <a:p>
                <a:endParaRPr lang="es-ES_tradnl"/>
              </a:p>
            </p:txBody>
          </p:sp>
        </p:grpSp>
        <p:sp>
          <p:nvSpPr>
            <p:cNvPr id="27654" name="AutoShape 9"/>
            <p:cNvSpPr>
              <a:spLocks noChangeArrowheads="1"/>
            </p:cNvSpPr>
            <p:nvPr/>
          </p:nvSpPr>
          <p:spPr bwMode="auto">
            <a:xfrm rot="5400000">
              <a:off x="2565" y="-1469"/>
              <a:ext cx="559" cy="5031"/>
            </a:xfrm>
            <a:prstGeom prst="moon">
              <a:avLst>
                <a:gd name="adj" fmla="val 42944"/>
              </a:avLst>
            </a:prstGeom>
            <a:noFill/>
            <a:ln w="3175">
              <a:solidFill>
                <a:schemeClr val="tx1"/>
              </a:solidFill>
              <a:miter lim="800000"/>
              <a:headEnd/>
              <a:tailEnd/>
            </a:ln>
          </p:spPr>
          <p:txBody>
            <a:bodyPr rot="10800000" vert="eaVert">
              <a:prstTxWarp prst="textNoShape">
                <a:avLst/>
              </a:prstTxWarp>
              <a:spAutoFit/>
            </a:bodyPr>
            <a:lstStyle/>
            <a:p>
              <a:pPr algn="ctr"/>
              <a:r>
                <a:rPr lang="en-US" sz="1400">
                  <a:solidFill>
                    <a:schemeClr val="accent2"/>
                  </a:solidFill>
                  <a:latin typeface="Arial" pitchFamily="-105" charset="0"/>
                </a:rPr>
                <a:t>FINANCIAL ADVISOR</a:t>
              </a:r>
              <a:endParaRPr lang="es-MX" sz="1400">
                <a:solidFill>
                  <a:schemeClr val="accent2"/>
                </a:solidFill>
                <a:latin typeface="Arial" pitchFamily="-105" charset="0"/>
              </a:endParaRPr>
            </a:p>
          </p:txBody>
        </p:sp>
        <p:sp>
          <p:nvSpPr>
            <p:cNvPr id="27655" name="AutoShape 10"/>
            <p:cNvSpPr>
              <a:spLocks noChangeArrowheads="1"/>
            </p:cNvSpPr>
            <p:nvPr/>
          </p:nvSpPr>
          <p:spPr bwMode="auto">
            <a:xfrm>
              <a:off x="1633" y="1295"/>
              <a:ext cx="1439" cy="59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77 w 21600"/>
                <a:gd name="T13" fmla="*/ 5400 h 21600"/>
                <a:gd name="T14" fmla="*/ 18898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3175">
              <a:solidFill>
                <a:schemeClr val="tx1"/>
              </a:solidFill>
              <a:miter lim="800000"/>
              <a:headEnd/>
              <a:tailEnd/>
            </a:ln>
          </p:spPr>
          <p:txBody>
            <a:bodyPr>
              <a:prstTxWarp prst="textNoShape">
                <a:avLst/>
              </a:prstTxWarp>
              <a:spAutoFit/>
            </a:bodyPr>
            <a:lstStyle/>
            <a:p>
              <a:pPr algn="ctr">
                <a:spcBef>
                  <a:spcPct val="50000"/>
                </a:spcBef>
              </a:pPr>
              <a:r>
                <a:rPr lang="en-US" sz="1400">
                  <a:latin typeface="Arial" pitchFamily="-105" charset="0"/>
                </a:rPr>
                <a:t>REQUEST FINANCING</a:t>
              </a:r>
              <a:endParaRPr lang="es-MX" sz="1400">
                <a:latin typeface="Arial" pitchFamily="-105" charset="0"/>
              </a:endParaRPr>
            </a:p>
          </p:txBody>
        </p:sp>
        <p:sp>
          <p:nvSpPr>
            <p:cNvPr id="27656" name="Text Box 12"/>
            <p:cNvSpPr txBox="1">
              <a:spLocks noChangeArrowheads="1"/>
            </p:cNvSpPr>
            <p:nvPr/>
          </p:nvSpPr>
          <p:spPr bwMode="auto">
            <a:xfrm>
              <a:off x="192" y="1440"/>
              <a:ext cx="1488" cy="397"/>
            </a:xfrm>
            <a:prstGeom prst="rect">
              <a:avLst/>
            </a:prstGeom>
            <a:solidFill>
              <a:srgbClr val="33CC33"/>
            </a:solidFill>
            <a:ln w="9525">
              <a:noFill/>
              <a:miter lim="800000"/>
              <a:headEnd/>
              <a:tailEnd/>
            </a:ln>
          </p:spPr>
          <p:txBody>
            <a:bodyPr>
              <a:prstTxWarp prst="textNoShape">
                <a:avLst/>
              </a:prstTxWarp>
              <a:spAutoFit/>
            </a:bodyPr>
            <a:lstStyle/>
            <a:p>
              <a:pPr algn="ctr">
                <a:spcBef>
                  <a:spcPct val="50000"/>
                </a:spcBef>
              </a:pPr>
              <a:r>
                <a:rPr lang="en-US" sz="1400">
                  <a:solidFill>
                    <a:schemeClr val="bg1"/>
                  </a:solidFill>
                  <a:latin typeface="Arial" pitchFamily="-105" charset="0"/>
                </a:rPr>
                <a:t>PUBLIC</a:t>
              </a:r>
            </a:p>
            <a:p>
              <a:pPr algn="ctr">
                <a:spcBef>
                  <a:spcPct val="50000"/>
                </a:spcBef>
              </a:pPr>
              <a:r>
                <a:rPr lang="en-US" sz="1400">
                  <a:solidFill>
                    <a:schemeClr val="bg1"/>
                  </a:solidFill>
                  <a:latin typeface="Arial" pitchFamily="-105" charset="0"/>
                </a:rPr>
                <a:t>ENTITY</a:t>
              </a:r>
              <a:endParaRPr lang="es-MX" sz="1400">
                <a:solidFill>
                  <a:schemeClr val="bg1"/>
                </a:solidFill>
                <a:latin typeface="Arial" pitchFamily="-105" charset="0"/>
              </a:endParaRPr>
            </a:p>
          </p:txBody>
        </p:sp>
        <p:sp>
          <p:nvSpPr>
            <p:cNvPr id="27657" name="Rectangle 13"/>
            <p:cNvSpPr>
              <a:spLocks noChangeArrowheads="1"/>
            </p:cNvSpPr>
            <p:nvPr/>
          </p:nvSpPr>
          <p:spPr bwMode="auto">
            <a:xfrm>
              <a:off x="144" y="369"/>
              <a:ext cx="4512" cy="230"/>
            </a:xfrm>
            <a:prstGeom prst="rect">
              <a:avLst/>
            </a:prstGeom>
            <a:noFill/>
            <a:ln w="9525">
              <a:noFill/>
              <a:miter lim="800000"/>
              <a:headEnd/>
              <a:tailEnd/>
            </a:ln>
          </p:spPr>
          <p:txBody>
            <a:bodyPr anchor="ctr">
              <a:prstTxWarp prst="textNoShape">
                <a:avLst/>
              </a:prstTxWarp>
            </a:bodyPr>
            <a:lstStyle/>
            <a:p>
              <a:endParaRPr lang="en-US" sz="1400">
                <a:solidFill>
                  <a:srgbClr val="000099"/>
                </a:solidFill>
                <a:latin typeface="Arial" pitchFamily="-105" charset="0"/>
              </a:endParaRPr>
            </a:p>
          </p:txBody>
        </p:sp>
        <p:grpSp>
          <p:nvGrpSpPr>
            <p:cNvPr id="4" name="Group 17"/>
            <p:cNvGrpSpPr>
              <a:grpSpLocks/>
            </p:cNvGrpSpPr>
            <p:nvPr/>
          </p:nvGrpSpPr>
          <p:grpSpPr bwMode="auto">
            <a:xfrm>
              <a:off x="3168" y="2400"/>
              <a:ext cx="1152" cy="1078"/>
              <a:chOff x="3216" y="2256"/>
              <a:chExt cx="1152" cy="1124"/>
            </a:xfrm>
          </p:grpSpPr>
          <p:sp>
            <p:nvSpPr>
              <p:cNvPr id="27684" name="AutoShape 18"/>
              <p:cNvSpPr>
                <a:spLocks noChangeArrowheads="1"/>
              </p:cNvSpPr>
              <p:nvPr/>
            </p:nvSpPr>
            <p:spPr bwMode="auto">
              <a:xfrm>
                <a:off x="3216" y="2256"/>
                <a:ext cx="1152" cy="364"/>
              </a:xfrm>
              <a:prstGeom prst="chevron">
                <a:avLst>
                  <a:gd name="adj" fmla="val 59751"/>
                </a:avLst>
              </a:prstGeom>
              <a:noFill/>
              <a:ln w="3175">
                <a:solidFill>
                  <a:schemeClr val="tx1"/>
                </a:solidFill>
                <a:miter lim="800000"/>
                <a:headEnd/>
                <a:tailEnd/>
              </a:ln>
            </p:spPr>
            <p:txBody>
              <a:bodyPr>
                <a:prstTxWarp prst="textNoShape">
                  <a:avLst/>
                </a:prstTxWarp>
                <a:spAutoFit/>
              </a:bodyPr>
              <a:lstStyle/>
              <a:p>
                <a:pPr algn="ctr"/>
                <a:r>
                  <a:rPr lang="en-US" sz="1000">
                    <a:solidFill>
                      <a:srgbClr val="CC3300"/>
                    </a:solidFill>
                    <a:latin typeface="Arial" pitchFamily="-105" charset="0"/>
                    <a:ea typeface="Times New Roman" pitchFamily="-105" charset="0"/>
                    <a:cs typeface="Times New Roman" pitchFamily="-105" charset="0"/>
                  </a:rPr>
                  <a:t> LONG TERM FINANCING</a:t>
                </a:r>
              </a:p>
              <a:p>
                <a:pPr algn="ctr"/>
                <a:endParaRPr lang="es-MX" sz="1000">
                  <a:solidFill>
                    <a:srgbClr val="CC3300"/>
                  </a:solidFill>
                  <a:latin typeface="Arial" pitchFamily="-105" charset="0"/>
                </a:endParaRPr>
              </a:p>
            </p:txBody>
          </p:sp>
          <p:sp>
            <p:nvSpPr>
              <p:cNvPr id="27685" name="AutoShape 19"/>
              <p:cNvSpPr>
                <a:spLocks noChangeArrowheads="1"/>
              </p:cNvSpPr>
              <p:nvPr/>
            </p:nvSpPr>
            <p:spPr bwMode="auto">
              <a:xfrm>
                <a:off x="3216" y="2976"/>
                <a:ext cx="1152" cy="404"/>
              </a:xfrm>
              <a:prstGeom prst="chevron">
                <a:avLst>
                  <a:gd name="adj" fmla="val 59749"/>
                </a:avLst>
              </a:prstGeom>
              <a:noFill/>
              <a:ln w="3175">
                <a:solidFill>
                  <a:schemeClr val="tx1"/>
                </a:solidFill>
                <a:miter lim="800000"/>
                <a:headEnd/>
                <a:tailEnd/>
              </a:ln>
            </p:spPr>
            <p:txBody>
              <a:bodyPr>
                <a:prstTxWarp prst="textNoShape">
                  <a:avLst/>
                </a:prstTxWarp>
                <a:spAutoFit/>
              </a:bodyPr>
              <a:lstStyle/>
              <a:p>
                <a:pPr algn="ctr"/>
                <a:r>
                  <a:rPr lang="en-US" sz="1000">
                    <a:solidFill>
                      <a:srgbClr val="CC3300"/>
                    </a:solidFill>
                    <a:latin typeface="Arial" pitchFamily="-105" charset="0"/>
                    <a:ea typeface="Times New Roman" pitchFamily="-105" charset="0"/>
                    <a:cs typeface="Times New Roman" pitchFamily="-105" charset="0"/>
                  </a:rPr>
                  <a:t>TAX</a:t>
                </a:r>
              </a:p>
              <a:p>
                <a:pPr algn="ctr"/>
                <a:r>
                  <a:rPr lang="en-US" sz="1000">
                    <a:solidFill>
                      <a:srgbClr val="CC3300"/>
                    </a:solidFill>
                    <a:latin typeface="Arial" pitchFamily="-105" charset="0"/>
                    <a:ea typeface="Times New Roman" pitchFamily="-105" charset="0"/>
                    <a:cs typeface="Times New Roman" pitchFamily="-105" charset="0"/>
                  </a:rPr>
                  <a:t>INCENTIVES</a:t>
                </a:r>
              </a:p>
              <a:p>
                <a:pPr algn="ctr"/>
                <a:r>
                  <a:rPr lang="es-MX" sz="1400">
                    <a:latin typeface="Arial" pitchFamily="-105" charset="0"/>
                  </a:rPr>
                  <a:t> </a:t>
                </a:r>
              </a:p>
            </p:txBody>
          </p:sp>
        </p:grpSp>
        <p:sp>
          <p:nvSpPr>
            <p:cNvPr id="27659" name="Oval 20"/>
            <p:cNvSpPr>
              <a:spLocks noChangeArrowheads="1"/>
            </p:cNvSpPr>
            <p:nvPr/>
          </p:nvSpPr>
          <p:spPr bwMode="auto">
            <a:xfrm>
              <a:off x="1052" y="3417"/>
              <a:ext cx="1008" cy="552"/>
            </a:xfrm>
            <a:prstGeom prst="ellipse">
              <a:avLst/>
            </a:prstGeom>
            <a:solidFill>
              <a:srgbClr val="009900"/>
            </a:solidFill>
            <a:ln w="12700">
              <a:noFill/>
              <a:round/>
              <a:headEnd/>
              <a:tailEnd/>
            </a:ln>
          </p:spPr>
          <p:txBody>
            <a:bodyPr wrap="none" anchor="ctr">
              <a:prstTxWarp prst="textNoShape">
                <a:avLst/>
              </a:prstTxWarp>
            </a:bodyPr>
            <a:lstStyle/>
            <a:p>
              <a:pPr algn="ctr"/>
              <a:r>
                <a:rPr lang="en-US" sz="1400">
                  <a:solidFill>
                    <a:srgbClr val="FFFF00"/>
                  </a:solidFill>
                  <a:latin typeface="Arial" pitchFamily="-105" charset="0"/>
                </a:rPr>
                <a:t>TRUSTS</a:t>
              </a:r>
              <a:endParaRPr lang="es-MX" sz="1400">
                <a:solidFill>
                  <a:srgbClr val="FFFF00"/>
                </a:solidFill>
                <a:latin typeface="Arial" pitchFamily="-105" charset="0"/>
              </a:endParaRPr>
            </a:p>
          </p:txBody>
        </p:sp>
        <p:grpSp>
          <p:nvGrpSpPr>
            <p:cNvPr id="5" name="Group 21"/>
            <p:cNvGrpSpPr>
              <a:grpSpLocks/>
            </p:cNvGrpSpPr>
            <p:nvPr/>
          </p:nvGrpSpPr>
          <p:grpSpPr bwMode="auto">
            <a:xfrm>
              <a:off x="623" y="3417"/>
              <a:ext cx="4458" cy="552"/>
              <a:chOff x="627" y="3552"/>
              <a:chExt cx="4458" cy="576"/>
            </a:xfrm>
          </p:grpSpPr>
          <p:sp>
            <p:nvSpPr>
              <p:cNvPr id="27682" name="AutoShape 22"/>
              <p:cNvSpPr>
                <a:spLocks noChangeArrowheads="1"/>
              </p:cNvSpPr>
              <p:nvPr/>
            </p:nvSpPr>
            <p:spPr bwMode="auto">
              <a:xfrm flipH="1" flipV="1">
                <a:off x="627" y="3723"/>
                <a:ext cx="4458" cy="254"/>
              </a:xfrm>
              <a:prstGeom prst="curvedDownArrow">
                <a:avLst>
                  <a:gd name="adj1" fmla="val 142522"/>
                  <a:gd name="adj2" fmla="val 634118"/>
                  <a:gd name="adj3" fmla="val 55616"/>
                </a:avLst>
              </a:prstGeom>
              <a:noFill/>
              <a:ln w="3175">
                <a:solidFill>
                  <a:schemeClr val="tx1"/>
                </a:solidFill>
                <a:miter lim="800000"/>
                <a:headEnd/>
                <a:tailEnd/>
              </a:ln>
            </p:spPr>
            <p:txBody>
              <a:bodyPr rot="10800000">
                <a:prstTxWarp prst="textNoShape">
                  <a:avLst/>
                </a:prstTxWarp>
                <a:spAutoFit/>
              </a:bodyPr>
              <a:lstStyle/>
              <a:p>
                <a:pPr algn="ctr">
                  <a:spcBef>
                    <a:spcPct val="50000"/>
                  </a:spcBef>
                </a:pPr>
                <a:r>
                  <a:rPr lang="en-US" sz="1400">
                    <a:latin typeface="Arial" pitchFamily="-105" charset="0"/>
                  </a:rPr>
                  <a:t>FINANCING</a:t>
                </a:r>
                <a:endParaRPr lang="es-MX" sz="1400">
                  <a:latin typeface="Arial" pitchFamily="-105" charset="0"/>
                </a:endParaRPr>
              </a:p>
            </p:txBody>
          </p:sp>
          <p:sp>
            <p:nvSpPr>
              <p:cNvPr id="27683" name="Oval 23"/>
              <p:cNvSpPr>
                <a:spLocks noChangeArrowheads="1"/>
              </p:cNvSpPr>
              <p:nvPr/>
            </p:nvSpPr>
            <p:spPr bwMode="auto">
              <a:xfrm>
                <a:off x="1056" y="3552"/>
                <a:ext cx="1008" cy="576"/>
              </a:xfrm>
              <a:prstGeom prst="ellipse">
                <a:avLst/>
              </a:prstGeom>
              <a:noFill/>
              <a:ln w="3175">
                <a:solidFill>
                  <a:srgbClr val="CC3300"/>
                </a:solidFill>
                <a:round/>
                <a:headEnd/>
                <a:tailEnd/>
              </a:ln>
            </p:spPr>
            <p:txBody>
              <a:bodyPr wrap="none" anchor="ctr">
                <a:prstTxWarp prst="textNoShape">
                  <a:avLst/>
                </a:prstTxWarp>
              </a:bodyPr>
              <a:lstStyle/>
              <a:p>
                <a:pPr algn="ctr"/>
                <a:r>
                  <a:rPr lang="en-US" sz="1400">
                    <a:solidFill>
                      <a:srgbClr val="FFFF00"/>
                    </a:solidFill>
                    <a:latin typeface="Arial" pitchFamily="-105" charset="0"/>
                  </a:rPr>
                  <a:t>TRUSTS</a:t>
                </a:r>
                <a:endParaRPr lang="es-MX" sz="1400">
                  <a:solidFill>
                    <a:srgbClr val="FFFF00"/>
                  </a:solidFill>
                  <a:latin typeface="Arial" pitchFamily="-105" charset="0"/>
                </a:endParaRPr>
              </a:p>
            </p:txBody>
          </p:sp>
        </p:grpSp>
        <p:sp>
          <p:nvSpPr>
            <p:cNvPr id="27661" name="Line 24"/>
            <p:cNvSpPr>
              <a:spLocks noChangeShapeType="1"/>
            </p:cNvSpPr>
            <p:nvPr/>
          </p:nvSpPr>
          <p:spPr bwMode="auto">
            <a:xfrm flipH="1" flipV="1">
              <a:off x="1296" y="1933"/>
              <a:ext cx="960" cy="921"/>
            </a:xfrm>
            <a:prstGeom prst="line">
              <a:avLst/>
            </a:prstGeom>
            <a:noFill/>
            <a:ln w="38100" cmpd="dbl">
              <a:solidFill>
                <a:schemeClr val="tx1"/>
              </a:solidFill>
              <a:round/>
              <a:headEnd/>
              <a:tailEnd type="arrow" w="med" len="med"/>
            </a:ln>
          </p:spPr>
          <p:txBody>
            <a:bodyPr>
              <a:prstTxWarp prst="textNoShape">
                <a:avLst/>
              </a:prstTxWarp>
            </a:bodyPr>
            <a:lstStyle/>
            <a:p>
              <a:endParaRPr lang="es-ES_tradnl"/>
            </a:p>
          </p:txBody>
        </p:sp>
        <p:sp>
          <p:nvSpPr>
            <p:cNvPr id="27662" name="Oval 25"/>
            <p:cNvSpPr>
              <a:spLocks noChangeArrowheads="1"/>
            </p:cNvSpPr>
            <p:nvPr/>
          </p:nvSpPr>
          <p:spPr bwMode="auto">
            <a:xfrm>
              <a:off x="200" y="3360"/>
              <a:ext cx="624" cy="598"/>
            </a:xfrm>
            <a:prstGeom prst="ellipse">
              <a:avLst/>
            </a:prstGeom>
            <a:solidFill>
              <a:srgbClr val="33CC33"/>
            </a:solidFill>
            <a:ln w="3175">
              <a:solidFill>
                <a:schemeClr val="tx1"/>
              </a:solidFill>
              <a:round/>
              <a:headEnd/>
              <a:tailEnd/>
            </a:ln>
          </p:spPr>
          <p:txBody>
            <a:bodyPr wrap="none" anchor="ctr">
              <a:prstTxWarp prst="textNoShape">
                <a:avLst/>
              </a:prstTxWarp>
            </a:bodyPr>
            <a:lstStyle/>
            <a:p>
              <a:pPr algn="ctr" eaLnBrk="0" hangingPunct="0"/>
              <a:r>
                <a:rPr lang="en-US" sz="1400">
                  <a:solidFill>
                    <a:schemeClr val="bg1"/>
                  </a:solidFill>
                  <a:latin typeface="Arial" pitchFamily="-105" charset="0"/>
                </a:rPr>
                <a:t>TAXES</a:t>
              </a:r>
              <a:endParaRPr lang="es-MX" sz="1400">
                <a:solidFill>
                  <a:schemeClr val="bg1"/>
                </a:solidFill>
                <a:latin typeface="Arial" pitchFamily="-105" charset="0"/>
              </a:endParaRPr>
            </a:p>
          </p:txBody>
        </p:sp>
        <p:sp>
          <p:nvSpPr>
            <p:cNvPr id="27663" name="Oval 26"/>
            <p:cNvSpPr>
              <a:spLocks noChangeArrowheads="1"/>
            </p:cNvSpPr>
            <p:nvPr/>
          </p:nvSpPr>
          <p:spPr bwMode="auto">
            <a:xfrm>
              <a:off x="576" y="2164"/>
              <a:ext cx="624" cy="598"/>
            </a:xfrm>
            <a:prstGeom prst="ellipse">
              <a:avLst/>
            </a:prstGeom>
            <a:noFill/>
            <a:ln w="3175">
              <a:solidFill>
                <a:schemeClr val="tx1"/>
              </a:solidFill>
              <a:round/>
              <a:headEnd/>
              <a:tailEnd/>
            </a:ln>
          </p:spPr>
          <p:txBody>
            <a:bodyPr wrap="none" anchor="ctr">
              <a:prstTxWarp prst="textNoShape">
                <a:avLst/>
              </a:prstTxWarp>
            </a:bodyPr>
            <a:lstStyle/>
            <a:p>
              <a:pPr algn="ctr"/>
              <a:r>
                <a:rPr lang="en-US" sz="1400">
                  <a:latin typeface="Arial" pitchFamily="-105" charset="0"/>
                </a:rPr>
                <a:t>REVENUE </a:t>
              </a:r>
            </a:p>
            <a:p>
              <a:pPr algn="ctr"/>
              <a:r>
                <a:rPr lang="en-US" sz="1400">
                  <a:latin typeface="Arial" pitchFamily="-105" charset="0"/>
                </a:rPr>
                <a:t>FLOWS</a:t>
              </a:r>
              <a:endParaRPr lang="es-MX" sz="1400">
                <a:latin typeface="Arial" pitchFamily="-105" charset="0"/>
              </a:endParaRPr>
            </a:p>
          </p:txBody>
        </p:sp>
        <p:sp>
          <p:nvSpPr>
            <p:cNvPr id="27664" name="Oval 27"/>
            <p:cNvSpPr>
              <a:spLocks noChangeArrowheads="1"/>
            </p:cNvSpPr>
            <p:nvPr/>
          </p:nvSpPr>
          <p:spPr bwMode="auto">
            <a:xfrm>
              <a:off x="1256" y="2348"/>
              <a:ext cx="624" cy="598"/>
            </a:xfrm>
            <a:prstGeom prst="ellipse">
              <a:avLst/>
            </a:prstGeom>
            <a:noFill/>
            <a:ln w="3175">
              <a:solidFill>
                <a:schemeClr val="tx1"/>
              </a:solidFill>
              <a:round/>
              <a:headEnd/>
              <a:tailEnd/>
            </a:ln>
          </p:spPr>
          <p:txBody>
            <a:bodyPr wrap="none" anchor="ctr">
              <a:prstTxWarp prst="textNoShape">
                <a:avLst/>
              </a:prstTxWarp>
            </a:bodyPr>
            <a:lstStyle/>
            <a:p>
              <a:pPr algn="ctr"/>
              <a:r>
                <a:rPr lang="en-US" sz="1400">
                  <a:latin typeface="Arial" pitchFamily="-105" charset="0"/>
                </a:rPr>
                <a:t>LEGAL</a:t>
              </a:r>
            </a:p>
            <a:p>
              <a:pPr algn="ctr"/>
              <a:r>
                <a:rPr lang="en-US" sz="1400">
                  <a:latin typeface="Arial" pitchFamily="-105" charset="0"/>
                </a:rPr>
                <a:t>FRAME-</a:t>
              </a:r>
            </a:p>
            <a:p>
              <a:pPr algn="ctr"/>
              <a:r>
                <a:rPr lang="en-US" sz="1400">
                  <a:latin typeface="Arial" pitchFamily="-105" charset="0"/>
                </a:rPr>
                <a:t>WORK</a:t>
              </a:r>
              <a:endParaRPr lang="es-MX" sz="1400">
                <a:latin typeface="Arial" pitchFamily="-105" charset="0"/>
              </a:endParaRPr>
            </a:p>
          </p:txBody>
        </p:sp>
        <p:sp>
          <p:nvSpPr>
            <p:cNvPr id="27665" name="Oval 28"/>
            <p:cNvSpPr>
              <a:spLocks noChangeArrowheads="1"/>
            </p:cNvSpPr>
            <p:nvPr/>
          </p:nvSpPr>
          <p:spPr bwMode="auto">
            <a:xfrm>
              <a:off x="1872" y="2762"/>
              <a:ext cx="1008" cy="552"/>
            </a:xfrm>
            <a:prstGeom prst="ellipse">
              <a:avLst/>
            </a:prstGeom>
            <a:solidFill>
              <a:srgbClr val="33CC33"/>
            </a:solidFill>
            <a:ln w="9525">
              <a:noFill/>
              <a:round/>
              <a:headEnd/>
              <a:tailEnd/>
            </a:ln>
          </p:spPr>
          <p:txBody>
            <a:bodyPr wrap="none" anchor="ctr">
              <a:prstTxWarp prst="textNoShape">
                <a:avLst/>
              </a:prstTxWarp>
            </a:bodyPr>
            <a:lstStyle/>
            <a:p>
              <a:pPr algn="ctr"/>
              <a:r>
                <a:rPr lang="en-US" sz="1400">
                  <a:latin typeface="Arial" pitchFamily="-105" charset="0"/>
                </a:rPr>
                <a:t>RATING </a:t>
              </a:r>
            </a:p>
            <a:p>
              <a:pPr algn="ctr"/>
              <a:r>
                <a:rPr lang="en-US" sz="1400">
                  <a:latin typeface="Arial" pitchFamily="-105" charset="0"/>
                </a:rPr>
                <a:t>AGENCIES</a:t>
              </a:r>
              <a:endParaRPr lang="es-MX" sz="1400">
                <a:latin typeface="Arial" pitchFamily="-105" charset="0"/>
              </a:endParaRPr>
            </a:p>
          </p:txBody>
        </p:sp>
        <p:sp>
          <p:nvSpPr>
            <p:cNvPr id="27666" name="Oval 29"/>
            <p:cNvSpPr>
              <a:spLocks noChangeArrowheads="1"/>
            </p:cNvSpPr>
            <p:nvPr/>
          </p:nvSpPr>
          <p:spPr bwMode="auto">
            <a:xfrm>
              <a:off x="0" y="2716"/>
              <a:ext cx="624" cy="598"/>
            </a:xfrm>
            <a:prstGeom prst="ellipse">
              <a:avLst/>
            </a:prstGeom>
            <a:noFill/>
            <a:ln w="3175">
              <a:solidFill>
                <a:schemeClr val="tx1"/>
              </a:solidFill>
              <a:round/>
              <a:headEnd/>
              <a:tailEnd/>
            </a:ln>
          </p:spPr>
          <p:txBody>
            <a:bodyPr wrap="none" anchor="ctr">
              <a:prstTxWarp prst="textNoShape">
                <a:avLst/>
              </a:prstTxWarp>
            </a:bodyPr>
            <a:lstStyle/>
            <a:p>
              <a:pPr algn="ctr"/>
              <a:r>
                <a:rPr lang="en-US" sz="1400">
                  <a:latin typeface="Arial" pitchFamily="-105" charset="0"/>
                </a:rPr>
                <a:t>LOCAL</a:t>
              </a:r>
            </a:p>
            <a:p>
              <a:pPr algn="ctr"/>
              <a:r>
                <a:rPr lang="en-US" sz="1400">
                  <a:latin typeface="Arial" pitchFamily="-105" charset="0"/>
                </a:rPr>
                <a:t>TAXES</a:t>
              </a:r>
            </a:p>
            <a:p>
              <a:pPr algn="ctr"/>
              <a:endParaRPr lang="es-MX" sz="1400">
                <a:latin typeface="Arial" pitchFamily="-105" charset="0"/>
              </a:endParaRPr>
            </a:p>
          </p:txBody>
        </p:sp>
        <p:sp>
          <p:nvSpPr>
            <p:cNvPr id="27667" name="Rectangle 32"/>
            <p:cNvSpPr>
              <a:spLocks noChangeArrowheads="1"/>
            </p:cNvSpPr>
            <p:nvPr/>
          </p:nvSpPr>
          <p:spPr bwMode="auto">
            <a:xfrm>
              <a:off x="0" y="0"/>
              <a:ext cx="5760" cy="576"/>
            </a:xfrm>
            <a:prstGeom prst="rect">
              <a:avLst/>
            </a:prstGeom>
            <a:noFill/>
            <a:ln w="9525">
              <a:noFill/>
              <a:miter lim="800000"/>
              <a:headEnd/>
              <a:tailEnd/>
            </a:ln>
          </p:spPr>
          <p:txBody>
            <a:bodyPr wrap="none" anchor="ctr">
              <a:prstTxWarp prst="textNoShape">
                <a:avLst/>
              </a:prstTxWarp>
            </a:bodyPr>
            <a:lstStyle/>
            <a:p>
              <a:pPr lvl="1"/>
              <a:r>
                <a:rPr lang="en-US" sz="1600">
                  <a:solidFill>
                    <a:srgbClr val="339933"/>
                  </a:solidFill>
                  <a:latin typeface="Arial" pitchFamily="-105" charset="0"/>
                  <a:ea typeface="Arial" pitchFamily="-105" charset="0"/>
                  <a:cs typeface="Arial" pitchFamily="-105" charset="0"/>
                </a:rPr>
                <a:t>FINANCIAL MARKETS OVERVIEW</a:t>
              </a:r>
              <a:endParaRPr lang="en-US" sz="1600">
                <a:solidFill>
                  <a:srgbClr val="0000FF"/>
                </a:solidFill>
                <a:latin typeface="Arial" pitchFamily="-105" charset="0"/>
                <a:ea typeface="Arial" pitchFamily="-105" charset="0"/>
                <a:cs typeface="Arial" pitchFamily="-105" charset="0"/>
              </a:endParaRPr>
            </a:p>
            <a:p>
              <a:pPr lvl="1"/>
              <a:r>
                <a:rPr lang="es-MX" sz="1600">
                  <a:solidFill>
                    <a:srgbClr val="0000FF"/>
                  </a:solidFill>
                  <a:latin typeface="Arial" pitchFamily="-105" charset="0"/>
                </a:rPr>
                <a:t>CASE STUDY: MEXICO YEAR 2000</a:t>
              </a:r>
              <a:endParaRPr lang="es-ES" sz="1600">
                <a:solidFill>
                  <a:srgbClr val="0000FF"/>
                </a:solidFill>
                <a:latin typeface="Arial" pitchFamily="-105" charset="0"/>
              </a:endParaRPr>
            </a:p>
          </p:txBody>
        </p:sp>
        <p:sp>
          <p:nvSpPr>
            <p:cNvPr id="27668" name="Text Box 33"/>
            <p:cNvSpPr txBox="1">
              <a:spLocks noChangeArrowheads="1"/>
            </p:cNvSpPr>
            <p:nvPr/>
          </p:nvSpPr>
          <p:spPr bwMode="auto">
            <a:xfrm>
              <a:off x="4460" y="1152"/>
              <a:ext cx="1152" cy="2805"/>
            </a:xfrm>
            <a:prstGeom prst="rect">
              <a:avLst/>
            </a:prstGeom>
            <a:gradFill rotWithShape="0">
              <a:gsLst>
                <a:gs pos="0">
                  <a:srgbClr val="185E76"/>
                </a:gs>
                <a:gs pos="50000">
                  <a:srgbClr val="33CCFF"/>
                </a:gs>
                <a:gs pos="100000">
                  <a:srgbClr val="185E76"/>
                </a:gs>
              </a:gsLst>
              <a:lin ang="5400000" scaled="1"/>
            </a:gradFill>
            <a:ln w="9525">
              <a:noFill/>
              <a:miter lim="800000"/>
              <a:headEnd/>
              <a:tailEnd/>
            </a:ln>
          </p:spPr>
          <p:txBody>
            <a:bodyPr>
              <a:prstTxWarp prst="textNoShape">
                <a:avLst/>
              </a:prstTxWarp>
              <a:spAutoFit/>
            </a:bodyPr>
            <a:lstStyle/>
            <a:p>
              <a:pPr algn="ctr">
                <a:spcBef>
                  <a:spcPct val="50000"/>
                </a:spcBef>
              </a:pPr>
              <a:r>
                <a:rPr lang="en-US" sz="1400">
                  <a:solidFill>
                    <a:srgbClr val="FFFF99"/>
                  </a:solidFill>
                  <a:latin typeface="Arial" pitchFamily="-105" charset="0"/>
                </a:rPr>
                <a:t>INVESTORS</a:t>
              </a:r>
            </a:p>
            <a:p>
              <a:pPr algn="ctr">
                <a:spcBef>
                  <a:spcPct val="50000"/>
                </a:spcBef>
              </a:pPr>
              <a:endParaRPr lang="en-US" sz="1400">
                <a:solidFill>
                  <a:srgbClr val="FFFF99"/>
                </a:solidFill>
                <a:latin typeface="Arial" pitchFamily="-105" charset="0"/>
              </a:endParaRPr>
            </a:p>
            <a:p>
              <a:pPr algn="ctr">
                <a:spcBef>
                  <a:spcPct val="50000"/>
                </a:spcBef>
              </a:pPr>
              <a:endParaRPr lang="en-US" sz="1400">
                <a:solidFill>
                  <a:srgbClr val="FFFF99"/>
                </a:solidFill>
                <a:latin typeface="Arial" pitchFamily="-105" charset="0"/>
              </a:endParaRPr>
            </a:p>
            <a:p>
              <a:pPr algn="ctr">
                <a:spcBef>
                  <a:spcPct val="50000"/>
                </a:spcBef>
              </a:pPr>
              <a:endParaRPr lang="en-US" sz="1400">
                <a:solidFill>
                  <a:srgbClr val="FFFF99"/>
                </a:solidFill>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a:p>
              <a:pPr algn="ctr">
                <a:spcBef>
                  <a:spcPct val="50000"/>
                </a:spcBef>
              </a:pPr>
              <a:endParaRPr lang="en-US" sz="1400">
                <a:latin typeface="Arial" pitchFamily="-105" charset="0"/>
              </a:endParaRPr>
            </a:p>
          </p:txBody>
        </p:sp>
        <p:sp>
          <p:nvSpPr>
            <p:cNvPr id="27669" name="Text Box 34"/>
            <p:cNvSpPr txBox="1">
              <a:spLocks noChangeArrowheads="1"/>
            </p:cNvSpPr>
            <p:nvPr/>
          </p:nvSpPr>
          <p:spPr bwMode="auto">
            <a:xfrm>
              <a:off x="4556" y="1562"/>
              <a:ext cx="960" cy="326"/>
            </a:xfrm>
            <a:prstGeom prst="rect">
              <a:avLst/>
            </a:prstGeom>
            <a:solidFill>
              <a:schemeClr val="bg1"/>
            </a:solidFill>
            <a:ln w="9525">
              <a:noFill/>
              <a:miter lim="800000"/>
              <a:headEnd/>
              <a:tailEnd/>
            </a:ln>
          </p:spPr>
          <p:txBody>
            <a:bodyPr>
              <a:prstTxWarp prst="textNoShape">
                <a:avLst/>
              </a:prstTxWarp>
              <a:spAutoFit/>
            </a:bodyPr>
            <a:lstStyle/>
            <a:p>
              <a:pPr algn="ctr">
                <a:spcBef>
                  <a:spcPct val="50000"/>
                </a:spcBef>
              </a:pPr>
              <a:r>
                <a:rPr lang="en-US" sz="1400">
                  <a:latin typeface="Arial" pitchFamily="-105" charset="0"/>
                </a:rPr>
                <a:t>PENSION FUNDS</a:t>
              </a:r>
              <a:endParaRPr lang="es-MX" sz="1400">
                <a:latin typeface="Arial" pitchFamily="-105" charset="0"/>
              </a:endParaRPr>
            </a:p>
          </p:txBody>
        </p:sp>
        <p:sp>
          <p:nvSpPr>
            <p:cNvPr id="27670" name="Text Box 35"/>
            <p:cNvSpPr txBox="1">
              <a:spLocks noChangeArrowheads="1"/>
            </p:cNvSpPr>
            <p:nvPr/>
          </p:nvSpPr>
          <p:spPr bwMode="auto">
            <a:xfrm>
              <a:off x="4560" y="1968"/>
              <a:ext cx="960" cy="326"/>
            </a:xfrm>
            <a:prstGeom prst="rect">
              <a:avLst/>
            </a:prstGeom>
            <a:solidFill>
              <a:schemeClr val="bg1"/>
            </a:solidFill>
            <a:ln w="9525">
              <a:noFill/>
              <a:miter lim="800000"/>
              <a:headEnd/>
              <a:tailEnd/>
            </a:ln>
          </p:spPr>
          <p:txBody>
            <a:bodyPr>
              <a:prstTxWarp prst="textNoShape">
                <a:avLst/>
              </a:prstTxWarp>
              <a:spAutoFit/>
            </a:bodyPr>
            <a:lstStyle/>
            <a:p>
              <a:pPr algn="ctr">
                <a:spcBef>
                  <a:spcPct val="50000"/>
                </a:spcBef>
              </a:pPr>
              <a:r>
                <a:rPr lang="en-US" sz="1400">
                  <a:latin typeface="Arial" pitchFamily="-105" charset="0"/>
                </a:rPr>
                <a:t>INSURANCE COMPANIES</a:t>
              </a:r>
              <a:endParaRPr lang="es-MX" sz="1400">
                <a:latin typeface="Arial" pitchFamily="-105" charset="0"/>
              </a:endParaRPr>
            </a:p>
          </p:txBody>
        </p:sp>
        <p:sp>
          <p:nvSpPr>
            <p:cNvPr id="27671" name="Text Box 36"/>
            <p:cNvSpPr txBox="1">
              <a:spLocks noChangeArrowheads="1"/>
            </p:cNvSpPr>
            <p:nvPr/>
          </p:nvSpPr>
          <p:spPr bwMode="auto">
            <a:xfrm>
              <a:off x="4560" y="2832"/>
              <a:ext cx="960" cy="330"/>
            </a:xfrm>
            <a:prstGeom prst="rect">
              <a:avLst/>
            </a:prstGeom>
            <a:solidFill>
              <a:schemeClr val="bg1"/>
            </a:solidFill>
            <a:ln w="9525">
              <a:noFill/>
              <a:miter lim="800000"/>
              <a:headEnd/>
              <a:tailEnd/>
            </a:ln>
          </p:spPr>
          <p:txBody>
            <a:bodyPr>
              <a:prstTxWarp prst="textNoShape">
                <a:avLst/>
              </a:prstTxWarp>
              <a:spAutoFit/>
            </a:bodyPr>
            <a:lstStyle/>
            <a:p>
              <a:pPr algn="ctr">
                <a:spcBef>
                  <a:spcPct val="50000"/>
                </a:spcBef>
              </a:pPr>
              <a:r>
                <a:rPr lang="en-US" sz="1400" dirty="0" smtClean="0">
                  <a:latin typeface="Arial" pitchFamily="-105" charset="0"/>
                </a:rPr>
                <a:t>PRIVATE CAP FUNDS</a:t>
              </a:r>
              <a:endParaRPr lang="es-MX" sz="1400" dirty="0">
                <a:latin typeface="Arial" pitchFamily="-105" charset="0"/>
              </a:endParaRPr>
            </a:p>
          </p:txBody>
        </p:sp>
        <p:sp>
          <p:nvSpPr>
            <p:cNvPr id="27672" name="Text Box 37"/>
            <p:cNvSpPr txBox="1">
              <a:spLocks noChangeArrowheads="1"/>
            </p:cNvSpPr>
            <p:nvPr/>
          </p:nvSpPr>
          <p:spPr bwMode="auto">
            <a:xfrm>
              <a:off x="4560" y="3264"/>
              <a:ext cx="960" cy="326"/>
            </a:xfrm>
            <a:prstGeom prst="rect">
              <a:avLst/>
            </a:prstGeom>
            <a:solidFill>
              <a:srgbClr val="33CC33"/>
            </a:solidFill>
            <a:ln w="9525">
              <a:noFill/>
              <a:miter lim="800000"/>
              <a:headEnd/>
              <a:tailEnd/>
            </a:ln>
          </p:spPr>
          <p:txBody>
            <a:bodyPr>
              <a:prstTxWarp prst="textNoShape">
                <a:avLst/>
              </a:prstTxWarp>
              <a:spAutoFit/>
            </a:bodyPr>
            <a:lstStyle/>
            <a:p>
              <a:pPr algn="ctr"/>
              <a:r>
                <a:rPr lang="en-US" sz="1400">
                  <a:latin typeface="Arial" pitchFamily="-105" charset="0"/>
                </a:rPr>
                <a:t>BANKS</a:t>
              </a:r>
            </a:p>
            <a:p>
              <a:pPr algn="ctr"/>
              <a:endParaRPr lang="es-MX" sz="1400">
                <a:latin typeface="Arial" pitchFamily="-105" charset="0"/>
              </a:endParaRPr>
            </a:p>
          </p:txBody>
        </p:sp>
        <p:sp>
          <p:nvSpPr>
            <p:cNvPr id="27673" name="Text Box 38"/>
            <p:cNvSpPr txBox="1">
              <a:spLocks noChangeArrowheads="1"/>
            </p:cNvSpPr>
            <p:nvPr/>
          </p:nvSpPr>
          <p:spPr bwMode="auto">
            <a:xfrm>
              <a:off x="4560" y="2400"/>
              <a:ext cx="960" cy="330"/>
            </a:xfrm>
            <a:prstGeom prst="rect">
              <a:avLst/>
            </a:prstGeom>
            <a:solidFill>
              <a:schemeClr val="bg1"/>
            </a:solidFill>
            <a:ln w="9525">
              <a:noFill/>
              <a:miter lim="800000"/>
              <a:headEnd/>
              <a:tailEnd/>
            </a:ln>
          </p:spPr>
          <p:txBody>
            <a:bodyPr>
              <a:prstTxWarp prst="textNoShape">
                <a:avLst/>
              </a:prstTxWarp>
              <a:spAutoFit/>
            </a:bodyPr>
            <a:lstStyle/>
            <a:p>
              <a:pPr algn="ctr">
                <a:spcBef>
                  <a:spcPct val="50000"/>
                </a:spcBef>
              </a:pPr>
              <a:r>
                <a:rPr lang="en-US" sz="1400" dirty="0" smtClean="0">
                  <a:latin typeface="Arial" pitchFamily="-105" charset="0"/>
                </a:rPr>
                <a:t>OTHER INVESTORS</a:t>
              </a:r>
              <a:endParaRPr lang="es-MX" sz="1400" dirty="0">
                <a:latin typeface="Arial" pitchFamily="-105" charset="0"/>
              </a:endParaRPr>
            </a:p>
          </p:txBody>
        </p:sp>
        <p:sp>
          <p:nvSpPr>
            <p:cNvPr id="27674" name="Line 40"/>
            <p:cNvSpPr>
              <a:spLocks noChangeShapeType="1"/>
            </p:cNvSpPr>
            <p:nvPr/>
          </p:nvSpPr>
          <p:spPr bwMode="auto">
            <a:xfrm>
              <a:off x="3168" y="1592"/>
              <a:ext cx="0" cy="480"/>
            </a:xfrm>
            <a:prstGeom prst="line">
              <a:avLst/>
            </a:prstGeom>
            <a:noFill/>
            <a:ln w="9525">
              <a:solidFill>
                <a:schemeClr val="tx1"/>
              </a:solidFill>
              <a:round/>
              <a:headEnd/>
              <a:tailEnd/>
            </a:ln>
          </p:spPr>
          <p:txBody>
            <a:bodyPr>
              <a:prstTxWarp prst="textNoShape">
                <a:avLst/>
              </a:prstTxWarp>
            </a:bodyPr>
            <a:lstStyle/>
            <a:p>
              <a:endParaRPr lang="es-ES_tradnl"/>
            </a:p>
          </p:txBody>
        </p:sp>
        <p:sp>
          <p:nvSpPr>
            <p:cNvPr id="27675" name="AutoShape 41"/>
            <p:cNvSpPr>
              <a:spLocks noChangeArrowheads="1"/>
            </p:cNvSpPr>
            <p:nvPr/>
          </p:nvSpPr>
          <p:spPr bwMode="auto">
            <a:xfrm>
              <a:off x="3296" y="1920"/>
              <a:ext cx="861" cy="326"/>
            </a:xfrm>
            <a:prstGeom prst="chevron">
              <a:avLst>
                <a:gd name="adj" fmla="val 66028"/>
              </a:avLst>
            </a:prstGeom>
            <a:solidFill>
              <a:srgbClr val="33CC33"/>
            </a:solidFill>
            <a:ln w="9525">
              <a:noFill/>
              <a:miter lim="800000"/>
              <a:headEnd/>
              <a:tailEnd/>
            </a:ln>
          </p:spPr>
          <p:txBody>
            <a:bodyPr>
              <a:prstTxWarp prst="textNoShape">
                <a:avLst/>
              </a:prstTxWarp>
              <a:spAutoFit/>
            </a:bodyPr>
            <a:lstStyle/>
            <a:p>
              <a:pPr algn="ctr">
                <a:spcBef>
                  <a:spcPct val="50000"/>
                </a:spcBef>
              </a:pPr>
              <a:r>
                <a:rPr lang="en-US" sz="1000">
                  <a:latin typeface="Arial" pitchFamily="-105" charset="0"/>
                </a:rPr>
                <a:t>BANK LOAN</a:t>
              </a:r>
              <a:endParaRPr lang="es-MX" sz="1000">
                <a:latin typeface="Arial" pitchFamily="-105" charset="0"/>
              </a:endParaRPr>
            </a:p>
          </p:txBody>
        </p:sp>
        <p:sp>
          <p:nvSpPr>
            <p:cNvPr id="27676" name="Line 42"/>
            <p:cNvSpPr>
              <a:spLocks noChangeShapeType="1"/>
            </p:cNvSpPr>
            <p:nvPr/>
          </p:nvSpPr>
          <p:spPr bwMode="auto">
            <a:xfrm flipV="1">
              <a:off x="3168" y="2072"/>
              <a:ext cx="192" cy="0"/>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sp>
          <p:nvSpPr>
            <p:cNvPr id="27677" name="Line 43"/>
            <p:cNvSpPr>
              <a:spLocks noChangeShapeType="1"/>
            </p:cNvSpPr>
            <p:nvPr/>
          </p:nvSpPr>
          <p:spPr bwMode="auto">
            <a:xfrm>
              <a:off x="4128" y="2080"/>
              <a:ext cx="336" cy="0"/>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grpSp>
          <p:nvGrpSpPr>
            <p:cNvPr id="6" name="Group 44"/>
            <p:cNvGrpSpPr>
              <a:grpSpLocks/>
            </p:cNvGrpSpPr>
            <p:nvPr/>
          </p:nvGrpSpPr>
          <p:grpSpPr bwMode="auto">
            <a:xfrm>
              <a:off x="3072" y="1408"/>
              <a:ext cx="1384" cy="233"/>
              <a:chOff x="3072" y="1488"/>
              <a:chExt cx="1384" cy="233"/>
            </a:xfrm>
          </p:grpSpPr>
          <p:sp>
            <p:nvSpPr>
              <p:cNvPr id="27679" name="Line 45"/>
              <p:cNvSpPr>
                <a:spLocks noChangeShapeType="1"/>
              </p:cNvSpPr>
              <p:nvPr/>
            </p:nvSpPr>
            <p:spPr bwMode="auto">
              <a:xfrm>
                <a:off x="3072" y="1666"/>
                <a:ext cx="282" cy="0"/>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sp>
            <p:nvSpPr>
              <p:cNvPr id="27680" name="Line 46"/>
              <p:cNvSpPr>
                <a:spLocks noChangeShapeType="1"/>
              </p:cNvSpPr>
              <p:nvPr/>
            </p:nvSpPr>
            <p:spPr bwMode="auto">
              <a:xfrm>
                <a:off x="4120" y="1656"/>
                <a:ext cx="336" cy="0"/>
              </a:xfrm>
              <a:prstGeom prst="line">
                <a:avLst/>
              </a:prstGeom>
              <a:noFill/>
              <a:ln w="9525">
                <a:solidFill>
                  <a:schemeClr val="tx1"/>
                </a:solidFill>
                <a:round/>
                <a:headEnd/>
                <a:tailEnd type="triangle" w="med" len="med"/>
              </a:ln>
            </p:spPr>
            <p:txBody>
              <a:bodyPr>
                <a:prstTxWarp prst="textNoShape">
                  <a:avLst/>
                </a:prstTxWarp>
              </a:bodyPr>
              <a:lstStyle/>
              <a:p>
                <a:endParaRPr lang="es-ES_tradnl"/>
              </a:p>
            </p:txBody>
          </p:sp>
          <p:sp>
            <p:nvSpPr>
              <p:cNvPr id="27681" name="AutoShape 47"/>
              <p:cNvSpPr>
                <a:spLocks noChangeArrowheads="1"/>
              </p:cNvSpPr>
              <p:nvPr/>
            </p:nvSpPr>
            <p:spPr bwMode="auto">
              <a:xfrm>
                <a:off x="3216" y="1488"/>
                <a:ext cx="1015" cy="233"/>
              </a:xfrm>
              <a:prstGeom prst="chevron">
                <a:avLst>
                  <a:gd name="adj" fmla="val 76436"/>
                </a:avLst>
              </a:prstGeom>
              <a:noFill/>
              <a:ln w="9525">
                <a:solidFill>
                  <a:schemeClr val="tx1"/>
                </a:solidFill>
                <a:miter lim="800000"/>
                <a:headEnd/>
                <a:tailEnd/>
              </a:ln>
            </p:spPr>
            <p:txBody>
              <a:bodyPr>
                <a:prstTxWarp prst="textNoShape">
                  <a:avLst/>
                </a:prstTxWarp>
                <a:spAutoFit/>
              </a:bodyPr>
              <a:lstStyle/>
              <a:p>
                <a:pPr algn="ctr">
                  <a:spcBef>
                    <a:spcPct val="50000"/>
                  </a:spcBef>
                </a:pPr>
                <a:r>
                  <a:rPr lang="en-US" sz="900">
                    <a:latin typeface="Arial" pitchFamily="-105" charset="0"/>
                  </a:rPr>
                  <a:t>DEBT ISSUANCE</a:t>
                </a:r>
                <a:endParaRPr lang="es-MX" sz="900">
                  <a:latin typeface="Arial" pitchFamily="-105" charset="0"/>
                </a:endParaRPr>
              </a:p>
            </p:txBody>
          </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MX"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MX"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18975</TotalTime>
  <Words>1732</Words>
  <Application>Microsoft Office PowerPoint</Application>
  <PresentationFormat>On-screen Show (4:3)</PresentationFormat>
  <Paragraphs>525</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FGama</dc:creator>
  <cp:lastModifiedBy>David Painter</cp:lastModifiedBy>
  <cp:revision>823</cp:revision>
  <cp:lastPrinted>2014-01-16T04:28:29Z</cp:lastPrinted>
  <dcterms:created xsi:type="dcterms:W3CDTF">2014-04-29T14:08:21Z</dcterms:created>
  <dcterms:modified xsi:type="dcterms:W3CDTF">2014-05-05T14:45:52Z</dcterms:modified>
</cp:coreProperties>
</file>