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1"/>
  </p:notesMasterIdLst>
  <p:handoutMasterIdLst>
    <p:handoutMasterId r:id="rId22"/>
  </p:handoutMasterIdLst>
  <p:sldIdLst>
    <p:sldId id="317" r:id="rId2"/>
    <p:sldId id="345" r:id="rId3"/>
    <p:sldId id="310" r:id="rId4"/>
    <p:sldId id="341" r:id="rId5"/>
    <p:sldId id="327" r:id="rId6"/>
    <p:sldId id="340" r:id="rId7"/>
    <p:sldId id="271" r:id="rId8"/>
    <p:sldId id="302" r:id="rId9"/>
    <p:sldId id="312" r:id="rId10"/>
    <p:sldId id="353" r:id="rId11"/>
    <p:sldId id="346" r:id="rId12"/>
    <p:sldId id="349" r:id="rId13"/>
    <p:sldId id="351" r:id="rId14"/>
    <p:sldId id="354" r:id="rId15"/>
    <p:sldId id="355" r:id="rId16"/>
    <p:sldId id="356" r:id="rId17"/>
    <p:sldId id="357" r:id="rId18"/>
    <p:sldId id="358" r:id="rId19"/>
    <p:sldId id="359"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167" autoAdjust="0"/>
  </p:normalViewPr>
  <p:slideViewPr>
    <p:cSldViewPr>
      <p:cViewPr>
        <p:scale>
          <a:sx n="72" d="100"/>
          <a:sy n="72" d="100"/>
        </p:scale>
        <p:origin x="-1104" y="-6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0545CB-2ADE-445D-B97A-A590038E736F}" type="doc">
      <dgm:prSet loTypeId="urn:microsoft.com/office/officeart/2005/8/layout/lProcess2" loCatId="list" qsTypeId="urn:microsoft.com/office/officeart/2005/8/quickstyle/simple1" qsCatId="simple" csTypeId="urn:microsoft.com/office/officeart/2005/8/colors/colorful2" csCatId="colorful" phldr="1"/>
      <dgm:spPr/>
      <dgm:t>
        <a:bodyPr/>
        <a:lstStyle/>
        <a:p>
          <a:endParaRPr lang="en-US"/>
        </a:p>
      </dgm:t>
    </dgm:pt>
    <dgm:pt modelId="{1226617A-DC6A-44E2-84A5-D7D058A1DB6E}">
      <dgm:prSet phldrT="[Text]" custT="1"/>
      <dgm:spPr/>
      <dgm:t>
        <a:bodyPr/>
        <a:lstStyle/>
        <a:p>
          <a:r>
            <a:rPr lang="en-US" sz="2400" b="1" dirty="0" smtClean="0"/>
            <a:t>#1 </a:t>
          </a:r>
        </a:p>
        <a:p>
          <a:r>
            <a:rPr lang="en-US" sz="2400" b="1" dirty="0" smtClean="0"/>
            <a:t>Training Program Implementation</a:t>
          </a:r>
          <a:endParaRPr lang="en-US" sz="2400" b="1" dirty="0"/>
        </a:p>
      </dgm:t>
    </dgm:pt>
    <dgm:pt modelId="{D68C5792-F45F-4D40-8AA1-BFE39929D8E2}" type="parTrans" cxnId="{5FB93CDE-75F0-4D0B-B7B5-19D91CD86E1B}">
      <dgm:prSet/>
      <dgm:spPr/>
      <dgm:t>
        <a:bodyPr/>
        <a:lstStyle/>
        <a:p>
          <a:endParaRPr lang="en-US"/>
        </a:p>
      </dgm:t>
    </dgm:pt>
    <dgm:pt modelId="{86B5ACC0-A01A-4BDD-8E43-470D13DF931F}" type="sibTrans" cxnId="{5FB93CDE-75F0-4D0B-B7B5-19D91CD86E1B}">
      <dgm:prSet/>
      <dgm:spPr/>
      <dgm:t>
        <a:bodyPr/>
        <a:lstStyle/>
        <a:p>
          <a:endParaRPr lang="en-US"/>
        </a:p>
      </dgm:t>
    </dgm:pt>
    <dgm:pt modelId="{0518735B-DDAF-4CB9-B6DE-214F85D3B2EB}">
      <dgm:prSet phldrT="[Text]" custT="1"/>
      <dgm:spPr/>
      <dgm:t>
        <a:bodyPr/>
        <a:lstStyle/>
        <a:p>
          <a:r>
            <a:rPr lang="en-US" sz="2400" b="1" dirty="0" smtClean="0"/>
            <a:t>#2</a:t>
          </a:r>
        </a:p>
        <a:p>
          <a:r>
            <a:rPr lang="en-US" sz="2400" b="1" dirty="0" smtClean="0"/>
            <a:t>Global Scaling up</a:t>
          </a:r>
          <a:endParaRPr lang="en-US" sz="2400" b="1" dirty="0"/>
        </a:p>
      </dgm:t>
    </dgm:pt>
    <dgm:pt modelId="{06820E1D-0951-4457-BEA9-8B50B2BA192E}" type="parTrans" cxnId="{461EB34E-9947-48B5-8439-D0CFF5B95AE0}">
      <dgm:prSet/>
      <dgm:spPr/>
      <dgm:t>
        <a:bodyPr/>
        <a:lstStyle/>
        <a:p>
          <a:endParaRPr lang="en-US"/>
        </a:p>
      </dgm:t>
    </dgm:pt>
    <dgm:pt modelId="{79BA77B1-AFF2-4547-B492-C98A106D04AC}" type="sibTrans" cxnId="{461EB34E-9947-48B5-8439-D0CFF5B95AE0}">
      <dgm:prSet/>
      <dgm:spPr/>
      <dgm:t>
        <a:bodyPr/>
        <a:lstStyle/>
        <a:p>
          <a:endParaRPr lang="en-US"/>
        </a:p>
      </dgm:t>
    </dgm:pt>
    <dgm:pt modelId="{90B8D526-8CFD-4DFB-9FFC-DE31AC85AB59}">
      <dgm:prSet phldrT="[Text]" custT="1"/>
      <dgm:spPr/>
      <dgm:t>
        <a:bodyPr/>
        <a:lstStyle/>
        <a:p>
          <a:r>
            <a:rPr lang="en-US" sz="2400" b="1" dirty="0" smtClean="0"/>
            <a:t>#3</a:t>
          </a:r>
        </a:p>
        <a:p>
          <a:r>
            <a:rPr lang="en-US" sz="2400" b="1" dirty="0" smtClean="0"/>
            <a:t>Program Facilitation</a:t>
          </a:r>
          <a:endParaRPr lang="en-US" sz="2400" b="1" dirty="0"/>
        </a:p>
      </dgm:t>
    </dgm:pt>
    <dgm:pt modelId="{8A1915D7-D636-4CC7-B638-BD14287707C6}" type="parTrans" cxnId="{AEBE5808-5526-494D-9C6F-2A068C97E33F}">
      <dgm:prSet/>
      <dgm:spPr/>
      <dgm:t>
        <a:bodyPr/>
        <a:lstStyle/>
        <a:p>
          <a:endParaRPr lang="en-US"/>
        </a:p>
      </dgm:t>
    </dgm:pt>
    <dgm:pt modelId="{717E38AB-9DFD-4B95-BD8E-C191826C494A}" type="sibTrans" cxnId="{AEBE5808-5526-494D-9C6F-2A068C97E33F}">
      <dgm:prSet/>
      <dgm:spPr/>
      <dgm:t>
        <a:bodyPr/>
        <a:lstStyle/>
        <a:p>
          <a:endParaRPr lang="en-US"/>
        </a:p>
      </dgm:t>
    </dgm:pt>
    <dgm:pt modelId="{CC8ED0EC-A008-4C28-8C1A-73228B3D0528}">
      <dgm:prSet phldrT="[Text]"/>
      <dgm:spPr/>
      <dgm:t>
        <a:bodyPr/>
        <a:lstStyle/>
        <a:p>
          <a:r>
            <a:rPr lang="en-US" b="1" dirty="0" smtClean="0">
              <a:solidFill>
                <a:srgbClr val="002060"/>
              </a:solidFill>
            </a:rPr>
            <a:t>Learning Platform</a:t>
          </a:r>
        </a:p>
        <a:p>
          <a:r>
            <a:rPr lang="en-US" b="1" dirty="0" smtClean="0">
              <a:solidFill>
                <a:srgbClr val="002060"/>
              </a:solidFill>
            </a:rPr>
            <a:t>Open Education Resources</a:t>
          </a:r>
        </a:p>
        <a:p>
          <a:r>
            <a:rPr lang="en-US" b="1" dirty="0" smtClean="0">
              <a:solidFill>
                <a:srgbClr val="002060"/>
              </a:solidFill>
            </a:rPr>
            <a:t>Curriculum Development </a:t>
          </a:r>
          <a:endParaRPr lang="en-US" dirty="0">
            <a:solidFill>
              <a:srgbClr val="002060"/>
            </a:solidFill>
          </a:endParaRPr>
        </a:p>
      </dgm:t>
    </dgm:pt>
    <dgm:pt modelId="{468EB0C6-E051-40B0-9A37-B8793F168E0F}" type="parTrans" cxnId="{F147E51D-95B8-412E-ABF8-15D58F98CA3B}">
      <dgm:prSet/>
      <dgm:spPr/>
      <dgm:t>
        <a:bodyPr/>
        <a:lstStyle/>
        <a:p>
          <a:endParaRPr lang="en-US"/>
        </a:p>
      </dgm:t>
    </dgm:pt>
    <dgm:pt modelId="{E0018548-D052-498C-8B29-350A45C35E2A}" type="sibTrans" cxnId="{F147E51D-95B8-412E-ABF8-15D58F98CA3B}">
      <dgm:prSet/>
      <dgm:spPr/>
      <dgm:t>
        <a:bodyPr/>
        <a:lstStyle/>
        <a:p>
          <a:endParaRPr lang="en-US"/>
        </a:p>
      </dgm:t>
    </dgm:pt>
    <dgm:pt modelId="{A522C0E1-2C56-4B23-BC2F-3FB5C4C418DA}">
      <dgm:prSet phldrT="[Text]" custT="1"/>
      <dgm:spPr/>
      <dgm:t>
        <a:bodyPr/>
        <a:lstStyle/>
        <a:p>
          <a:r>
            <a:rPr lang="en-US" sz="1800" dirty="0" smtClean="0"/>
            <a:t>Food safety regulatory system</a:t>
          </a:r>
          <a:endParaRPr lang="en-US" sz="1800" dirty="0"/>
        </a:p>
      </dgm:t>
    </dgm:pt>
    <dgm:pt modelId="{516550CF-99C9-49A1-A3E7-B93745FF1597}" type="parTrans" cxnId="{411482AE-CF65-4D0D-84EE-BBEDDA980ECC}">
      <dgm:prSet/>
      <dgm:spPr/>
      <dgm:t>
        <a:bodyPr/>
        <a:lstStyle/>
        <a:p>
          <a:endParaRPr lang="en-US"/>
        </a:p>
      </dgm:t>
    </dgm:pt>
    <dgm:pt modelId="{97FB3679-38C0-45CB-9049-AF593C1F9BE6}" type="sibTrans" cxnId="{411482AE-CF65-4D0D-84EE-BBEDDA980ECC}">
      <dgm:prSet/>
      <dgm:spPr/>
      <dgm:t>
        <a:bodyPr/>
        <a:lstStyle/>
        <a:p>
          <a:endParaRPr lang="en-US"/>
        </a:p>
      </dgm:t>
    </dgm:pt>
    <dgm:pt modelId="{ABEE4846-B13E-4AE2-9BAE-B8DE2F3E0566}">
      <dgm:prSet phldrT="[Text]" custT="1"/>
      <dgm:spPr/>
      <dgm:t>
        <a:bodyPr/>
        <a:lstStyle/>
        <a:p>
          <a:r>
            <a:rPr lang="en-US" sz="1800" dirty="0" smtClean="0"/>
            <a:t>Value chain Support</a:t>
          </a:r>
          <a:endParaRPr lang="en-US" sz="1800" dirty="0"/>
        </a:p>
      </dgm:t>
    </dgm:pt>
    <dgm:pt modelId="{2A0E758A-AC4F-42B6-9AF8-E7037E2D57C6}" type="sibTrans" cxnId="{0DA978EA-B56E-4262-8930-5CFA502CB4A4}">
      <dgm:prSet/>
      <dgm:spPr/>
      <dgm:t>
        <a:bodyPr/>
        <a:lstStyle/>
        <a:p>
          <a:endParaRPr lang="en-US"/>
        </a:p>
      </dgm:t>
    </dgm:pt>
    <dgm:pt modelId="{C161972A-62A7-4037-98E4-57C6A30776FD}" type="parTrans" cxnId="{0DA978EA-B56E-4262-8930-5CFA502CB4A4}">
      <dgm:prSet/>
      <dgm:spPr/>
      <dgm:t>
        <a:bodyPr/>
        <a:lstStyle/>
        <a:p>
          <a:endParaRPr lang="en-US"/>
        </a:p>
      </dgm:t>
    </dgm:pt>
    <dgm:pt modelId="{A736DA0F-F9D9-4560-AD4A-9BD197E8EEC2}">
      <dgm:prSet phldrT="[Text]" custT="1"/>
      <dgm:spPr/>
      <dgm:t>
        <a:bodyPr/>
        <a:lstStyle/>
        <a:p>
          <a:r>
            <a:rPr lang="en-US" sz="1800" dirty="0" smtClean="0"/>
            <a:t>Risk analysis</a:t>
          </a:r>
          <a:endParaRPr lang="en-US" sz="1800" dirty="0"/>
        </a:p>
      </dgm:t>
    </dgm:pt>
    <dgm:pt modelId="{C60BAA93-91E9-46FA-9DBD-8F25772223A4}" type="sibTrans" cxnId="{9609550C-93F8-462A-BFAF-970543A8B102}">
      <dgm:prSet/>
      <dgm:spPr/>
      <dgm:t>
        <a:bodyPr/>
        <a:lstStyle/>
        <a:p>
          <a:endParaRPr lang="en-US"/>
        </a:p>
      </dgm:t>
    </dgm:pt>
    <dgm:pt modelId="{D4AA9CF4-E002-44DC-BFFE-031D175959B9}" type="parTrans" cxnId="{9609550C-93F8-462A-BFAF-970543A8B102}">
      <dgm:prSet/>
      <dgm:spPr/>
      <dgm:t>
        <a:bodyPr/>
        <a:lstStyle/>
        <a:p>
          <a:endParaRPr lang="en-US"/>
        </a:p>
      </dgm:t>
    </dgm:pt>
    <dgm:pt modelId="{A18500C5-B22E-436A-8BD6-EA50DE50BD72}">
      <dgm:prSet phldrT="[Text]" custT="1"/>
      <dgm:spPr/>
      <dgm:t>
        <a:bodyPr/>
        <a:lstStyle/>
        <a:p>
          <a:r>
            <a:rPr lang="en-US" sz="1800" dirty="0" smtClean="0"/>
            <a:t>Laboratory competency</a:t>
          </a:r>
          <a:endParaRPr lang="en-US" sz="1800" dirty="0"/>
        </a:p>
      </dgm:t>
    </dgm:pt>
    <dgm:pt modelId="{B62194E6-1FFE-490A-A3E9-B12FBEB5D430}" type="sibTrans" cxnId="{702A8F61-12C9-4C2B-9C74-89F59E679EB0}">
      <dgm:prSet/>
      <dgm:spPr/>
      <dgm:t>
        <a:bodyPr/>
        <a:lstStyle/>
        <a:p>
          <a:endParaRPr lang="en-US"/>
        </a:p>
      </dgm:t>
    </dgm:pt>
    <dgm:pt modelId="{302365CF-06DE-4CC1-B1CF-1788D7F88C68}" type="parTrans" cxnId="{702A8F61-12C9-4C2B-9C74-89F59E679EB0}">
      <dgm:prSet/>
      <dgm:spPr/>
      <dgm:t>
        <a:bodyPr/>
        <a:lstStyle/>
        <a:p>
          <a:endParaRPr lang="en-US"/>
        </a:p>
      </dgm:t>
    </dgm:pt>
    <dgm:pt modelId="{D19B803E-0E9C-489C-8583-D20F42BF6B2E}">
      <dgm:prSet phldrT="[Text]" custT="1"/>
      <dgm:spPr/>
      <dgm:t>
        <a:bodyPr/>
        <a:lstStyle/>
        <a:p>
          <a:r>
            <a:rPr lang="en-US" sz="1800" dirty="0" smtClean="0"/>
            <a:t>Incident management</a:t>
          </a:r>
          <a:endParaRPr lang="en-US" sz="1800" dirty="0"/>
        </a:p>
      </dgm:t>
    </dgm:pt>
    <dgm:pt modelId="{B6359279-29D5-4E99-9397-E99656699F1D}" type="sibTrans" cxnId="{EA7079AB-A115-498E-AD08-3883496A303F}">
      <dgm:prSet/>
      <dgm:spPr/>
      <dgm:t>
        <a:bodyPr/>
        <a:lstStyle/>
        <a:p>
          <a:endParaRPr lang="en-US"/>
        </a:p>
      </dgm:t>
    </dgm:pt>
    <dgm:pt modelId="{E17FC3BD-3718-47F1-9973-05FFC003A64B}" type="parTrans" cxnId="{EA7079AB-A115-498E-AD08-3883496A303F}">
      <dgm:prSet/>
      <dgm:spPr/>
      <dgm:t>
        <a:bodyPr/>
        <a:lstStyle/>
        <a:p>
          <a:endParaRPr lang="en-US"/>
        </a:p>
      </dgm:t>
    </dgm:pt>
    <dgm:pt modelId="{6B89DCE3-2973-4400-A946-F91B5D9814B0}">
      <dgm:prSet phldrT="[Text]" custT="1"/>
      <dgm:spPr/>
      <dgm:t>
        <a:bodyPr/>
        <a:lstStyle/>
        <a:p>
          <a:r>
            <a:rPr lang="en-US" sz="1800" dirty="0" smtClean="0">
              <a:solidFill>
                <a:srgbClr val="002060"/>
              </a:solidFill>
            </a:rPr>
            <a:t>Regional/County</a:t>
          </a:r>
        </a:p>
        <a:p>
          <a:r>
            <a:rPr lang="en-US" sz="1800" dirty="0" smtClean="0">
              <a:solidFill>
                <a:srgbClr val="002060"/>
              </a:solidFill>
            </a:rPr>
            <a:t>Needs Assessments</a:t>
          </a:r>
          <a:endParaRPr lang="en-US" sz="1800" dirty="0">
            <a:solidFill>
              <a:srgbClr val="002060"/>
            </a:solidFill>
          </a:endParaRPr>
        </a:p>
      </dgm:t>
    </dgm:pt>
    <dgm:pt modelId="{313E3080-F143-4AD4-B5A9-C1765E0E31F6}" type="sibTrans" cxnId="{4C2D0B45-0C89-43E1-9D64-AD7199080751}">
      <dgm:prSet/>
      <dgm:spPr/>
      <dgm:t>
        <a:bodyPr/>
        <a:lstStyle/>
        <a:p>
          <a:endParaRPr lang="en-US"/>
        </a:p>
      </dgm:t>
    </dgm:pt>
    <dgm:pt modelId="{7E5EA90E-97E7-4BBF-9789-37CB16071078}" type="parTrans" cxnId="{4C2D0B45-0C89-43E1-9D64-AD7199080751}">
      <dgm:prSet/>
      <dgm:spPr/>
      <dgm:t>
        <a:bodyPr/>
        <a:lstStyle/>
        <a:p>
          <a:endParaRPr lang="en-US"/>
        </a:p>
      </dgm:t>
    </dgm:pt>
    <dgm:pt modelId="{4775F41A-AA89-4179-AF75-22CE367B84B8}">
      <dgm:prSet phldrT="[Text]"/>
      <dgm:spPr/>
      <dgm:t>
        <a:bodyPr/>
        <a:lstStyle/>
        <a:p>
          <a:pPr algn="l"/>
          <a:endParaRPr lang="en-US" sz="1600" dirty="0"/>
        </a:p>
      </dgm:t>
    </dgm:pt>
    <dgm:pt modelId="{05F50B22-DBCC-4729-847B-8D9AE04440AE}" type="parTrans" cxnId="{37C29B67-E5FF-494F-9BE8-15FC8869CD9D}">
      <dgm:prSet/>
      <dgm:spPr/>
      <dgm:t>
        <a:bodyPr/>
        <a:lstStyle/>
        <a:p>
          <a:endParaRPr lang="en-US"/>
        </a:p>
      </dgm:t>
    </dgm:pt>
    <dgm:pt modelId="{4D3557AC-ADE2-4137-A4B7-16931008862D}" type="sibTrans" cxnId="{37C29B67-E5FF-494F-9BE8-15FC8869CD9D}">
      <dgm:prSet/>
      <dgm:spPr/>
      <dgm:t>
        <a:bodyPr/>
        <a:lstStyle/>
        <a:p>
          <a:endParaRPr lang="en-US"/>
        </a:p>
      </dgm:t>
    </dgm:pt>
    <dgm:pt modelId="{968BFB4D-D30A-4878-A83D-72EC2942EBF6}">
      <dgm:prSet phldrT="[Text]" custT="1"/>
      <dgm:spPr/>
      <dgm:t>
        <a:bodyPr/>
        <a:lstStyle/>
        <a:p>
          <a:r>
            <a:rPr lang="en-US" sz="2000" b="0" dirty="0" smtClean="0">
              <a:solidFill>
                <a:srgbClr val="002060"/>
              </a:solidFill>
            </a:rPr>
            <a:t>On-farm</a:t>
          </a:r>
        </a:p>
        <a:p>
          <a:r>
            <a:rPr lang="en-US" sz="2000" b="0" dirty="0" smtClean="0">
              <a:solidFill>
                <a:srgbClr val="002060"/>
              </a:solidFill>
            </a:rPr>
            <a:t>GAP</a:t>
          </a:r>
          <a:endParaRPr lang="en-US" sz="2000" b="0" dirty="0">
            <a:solidFill>
              <a:srgbClr val="002060"/>
            </a:solidFill>
          </a:endParaRPr>
        </a:p>
      </dgm:t>
    </dgm:pt>
    <dgm:pt modelId="{58B596A4-AB7A-42F9-9481-0BEF11722353}" type="sibTrans" cxnId="{A9F94F26-7973-40B9-8221-F0BF5B4D1ADF}">
      <dgm:prSet/>
      <dgm:spPr/>
      <dgm:t>
        <a:bodyPr/>
        <a:lstStyle/>
        <a:p>
          <a:endParaRPr lang="en-US"/>
        </a:p>
      </dgm:t>
    </dgm:pt>
    <dgm:pt modelId="{C797B895-85B3-4E05-BEDD-8AF1E10FAB6C}" type="parTrans" cxnId="{A9F94F26-7973-40B9-8221-F0BF5B4D1ADF}">
      <dgm:prSet/>
      <dgm:spPr/>
      <dgm:t>
        <a:bodyPr/>
        <a:lstStyle/>
        <a:p>
          <a:endParaRPr lang="en-US"/>
        </a:p>
      </dgm:t>
    </dgm:pt>
    <dgm:pt modelId="{5AD3B7CA-A1EF-452B-B383-349B87455348}">
      <dgm:prSet phldrT="[Text]"/>
      <dgm:spPr/>
      <dgm:t>
        <a:bodyPr/>
        <a:lstStyle/>
        <a:p>
          <a:r>
            <a:rPr lang="en-US" b="1" dirty="0" smtClean="0">
              <a:solidFill>
                <a:srgbClr val="002060"/>
              </a:solidFill>
            </a:rPr>
            <a:t>Food Safety Incident Network (INFOSAN/EURASFF) </a:t>
          </a:r>
          <a:endParaRPr lang="en-US" dirty="0">
            <a:solidFill>
              <a:srgbClr val="002060"/>
            </a:solidFill>
          </a:endParaRPr>
        </a:p>
      </dgm:t>
    </dgm:pt>
    <dgm:pt modelId="{D224D715-75A2-4EF9-880C-A83D384F3E83}" type="parTrans" cxnId="{2528C030-0BB4-4ECF-ABBE-260ECA2B88E8}">
      <dgm:prSet/>
      <dgm:spPr/>
      <dgm:t>
        <a:bodyPr/>
        <a:lstStyle/>
        <a:p>
          <a:endParaRPr lang="en-US"/>
        </a:p>
      </dgm:t>
    </dgm:pt>
    <dgm:pt modelId="{F0B16F02-18B6-4CBB-AD66-8958C5D73255}" type="sibTrans" cxnId="{2528C030-0BB4-4ECF-ABBE-260ECA2B88E8}">
      <dgm:prSet/>
      <dgm:spPr/>
      <dgm:t>
        <a:bodyPr/>
        <a:lstStyle/>
        <a:p>
          <a:endParaRPr lang="en-US"/>
        </a:p>
      </dgm:t>
    </dgm:pt>
    <dgm:pt modelId="{A2CEBE74-700D-41FB-8043-8041D9F76D08}">
      <dgm:prSet phldrT="[Text]"/>
      <dgm:spPr/>
      <dgm:t>
        <a:bodyPr/>
        <a:lstStyle/>
        <a:p>
          <a:r>
            <a:rPr lang="en-US" b="1" dirty="0" smtClean="0">
              <a:solidFill>
                <a:srgbClr val="002060"/>
              </a:solidFill>
            </a:rPr>
            <a:t>Communication</a:t>
          </a:r>
          <a:endParaRPr lang="en-US" dirty="0">
            <a:solidFill>
              <a:srgbClr val="002060"/>
            </a:solidFill>
          </a:endParaRPr>
        </a:p>
      </dgm:t>
    </dgm:pt>
    <dgm:pt modelId="{660CD5FC-932F-4BEF-A93D-142F51E9321F}" type="parTrans" cxnId="{91AF2B18-C109-42EA-8E5E-BC3D0354F898}">
      <dgm:prSet/>
      <dgm:spPr/>
      <dgm:t>
        <a:bodyPr/>
        <a:lstStyle/>
        <a:p>
          <a:endParaRPr lang="en-US"/>
        </a:p>
      </dgm:t>
    </dgm:pt>
    <dgm:pt modelId="{4E2B7EE3-7863-429B-A3D4-2173B1179722}" type="sibTrans" cxnId="{91AF2B18-C109-42EA-8E5E-BC3D0354F898}">
      <dgm:prSet/>
      <dgm:spPr/>
      <dgm:t>
        <a:bodyPr/>
        <a:lstStyle/>
        <a:p>
          <a:endParaRPr lang="en-US"/>
        </a:p>
      </dgm:t>
    </dgm:pt>
    <dgm:pt modelId="{38BA5239-1442-4ECD-A35C-4AB0918A87F9}">
      <dgm:prSet phldrT="[Text]"/>
      <dgm:spPr/>
      <dgm:t>
        <a:bodyPr/>
        <a:lstStyle/>
        <a:p>
          <a:r>
            <a:rPr lang="en-US" b="1" dirty="0" smtClean="0">
              <a:solidFill>
                <a:srgbClr val="002060"/>
              </a:solidFill>
            </a:rPr>
            <a:t>Monitoring and Evaluation </a:t>
          </a:r>
          <a:endParaRPr lang="en-US" dirty="0">
            <a:solidFill>
              <a:srgbClr val="002060"/>
            </a:solidFill>
          </a:endParaRPr>
        </a:p>
      </dgm:t>
    </dgm:pt>
    <dgm:pt modelId="{7F930168-8418-4575-8D65-6CEF942FD913}" type="parTrans" cxnId="{31F1808F-0AE4-4131-BF29-EF0B56E8A3B5}">
      <dgm:prSet/>
      <dgm:spPr/>
      <dgm:t>
        <a:bodyPr/>
        <a:lstStyle/>
        <a:p>
          <a:endParaRPr lang="en-US"/>
        </a:p>
      </dgm:t>
    </dgm:pt>
    <dgm:pt modelId="{51FA1F50-E42E-4076-9BAD-E4BAFDB3ED02}" type="sibTrans" cxnId="{31F1808F-0AE4-4131-BF29-EF0B56E8A3B5}">
      <dgm:prSet/>
      <dgm:spPr/>
      <dgm:t>
        <a:bodyPr/>
        <a:lstStyle/>
        <a:p>
          <a:endParaRPr lang="en-US"/>
        </a:p>
      </dgm:t>
    </dgm:pt>
    <dgm:pt modelId="{556896A8-B103-4471-9260-7F958C968E28}">
      <dgm:prSet phldrT="[Text]"/>
      <dgm:spPr/>
      <dgm:t>
        <a:bodyPr/>
        <a:lstStyle/>
        <a:p>
          <a:r>
            <a:rPr lang="en-US" b="1" dirty="0" smtClean="0">
              <a:solidFill>
                <a:srgbClr val="002060"/>
              </a:solidFill>
            </a:rPr>
            <a:t>Facilitation of GFSP</a:t>
          </a:r>
          <a:endParaRPr lang="en-US" dirty="0">
            <a:solidFill>
              <a:srgbClr val="002060"/>
            </a:solidFill>
          </a:endParaRPr>
        </a:p>
      </dgm:t>
    </dgm:pt>
    <dgm:pt modelId="{BFF419B6-0373-4937-A3B4-E068D1FA200F}" type="parTrans" cxnId="{29D71A42-0CC1-4AE2-8ACF-47BD1F4465BD}">
      <dgm:prSet/>
      <dgm:spPr/>
      <dgm:t>
        <a:bodyPr/>
        <a:lstStyle/>
        <a:p>
          <a:endParaRPr lang="en-US"/>
        </a:p>
      </dgm:t>
    </dgm:pt>
    <dgm:pt modelId="{6053C72D-56DF-4D7D-AB7E-C880F13547AC}" type="sibTrans" cxnId="{29D71A42-0CC1-4AE2-8ACF-47BD1F4465BD}">
      <dgm:prSet/>
      <dgm:spPr/>
      <dgm:t>
        <a:bodyPr/>
        <a:lstStyle/>
        <a:p>
          <a:endParaRPr lang="en-US"/>
        </a:p>
      </dgm:t>
    </dgm:pt>
    <dgm:pt modelId="{A872CF48-8821-4FBF-9A0F-CB147281F26D}">
      <dgm:prSet phldrT="[Text]" custT="1"/>
      <dgm:spPr/>
      <dgm:t>
        <a:bodyPr/>
        <a:lstStyle/>
        <a:p>
          <a:pPr algn="l"/>
          <a:r>
            <a:rPr lang="en-US" sz="2400" dirty="0" smtClean="0">
              <a:solidFill>
                <a:srgbClr val="002060"/>
              </a:solidFill>
            </a:rPr>
            <a:t>SAR</a:t>
          </a:r>
          <a:endParaRPr lang="en-US" sz="2400" dirty="0">
            <a:solidFill>
              <a:srgbClr val="002060"/>
            </a:solidFill>
          </a:endParaRPr>
        </a:p>
      </dgm:t>
    </dgm:pt>
    <dgm:pt modelId="{838A52CE-7A99-4D72-B3AF-702181B1E843}" type="parTrans" cxnId="{8F6218B1-2174-430B-A17A-DA52315F7D72}">
      <dgm:prSet/>
      <dgm:spPr/>
      <dgm:t>
        <a:bodyPr/>
        <a:lstStyle/>
        <a:p>
          <a:endParaRPr lang="en-US"/>
        </a:p>
      </dgm:t>
    </dgm:pt>
    <dgm:pt modelId="{D589B882-7431-4EF0-9169-910792F8CA2C}" type="sibTrans" cxnId="{8F6218B1-2174-430B-A17A-DA52315F7D72}">
      <dgm:prSet/>
      <dgm:spPr/>
      <dgm:t>
        <a:bodyPr/>
        <a:lstStyle/>
        <a:p>
          <a:endParaRPr lang="en-US"/>
        </a:p>
      </dgm:t>
    </dgm:pt>
    <dgm:pt modelId="{0FA37641-049C-4A10-A9AE-6437FA74321F}">
      <dgm:prSet phldrT="[Text]" custT="1"/>
      <dgm:spPr/>
      <dgm:t>
        <a:bodyPr/>
        <a:lstStyle/>
        <a:p>
          <a:pPr algn="l"/>
          <a:r>
            <a:rPr lang="en-US" sz="2400" dirty="0" smtClean="0">
              <a:solidFill>
                <a:srgbClr val="002060"/>
              </a:solidFill>
            </a:rPr>
            <a:t>LAC</a:t>
          </a:r>
          <a:endParaRPr lang="en-US" sz="2400" dirty="0">
            <a:solidFill>
              <a:srgbClr val="002060"/>
            </a:solidFill>
          </a:endParaRPr>
        </a:p>
      </dgm:t>
    </dgm:pt>
    <dgm:pt modelId="{4AD46D43-4C9E-4557-96ED-633EC955E9C8}" type="parTrans" cxnId="{1ED77BBD-61DB-4A0A-B55F-A9387B74E69B}">
      <dgm:prSet/>
      <dgm:spPr/>
      <dgm:t>
        <a:bodyPr/>
        <a:lstStyle/>
        <a:p>
          <a:endParaRPr lang="en-US"/>
        </a:p>
      </dgm:t>
    </dgm:pt>
    <dgm:pt modelId="{F25322B9-BB8A-4442-B961-EF3906909BC5}" type="sibTrans" cxnId="{1ED77BBD-61DB-4A0A-B55F-A9387B74E69B}">
      <dgm:prSet/>
      <dgm:spPr/>
      <dgm:t>
        <a:bodyPr/>
        <a:lstStyle/>
        <a:p>
          <a:endParaRPr lang="en-US"/>
        </a:p>
      </dgm:t>
    </dgm:pt>
    <dgm:pt modelId="{4A828764-500A-45C7-96BA-E996B24AD926}">
      <dgm:prSet phldrT="[Text]" custT="1"/>
      <dgm:spPr/>
      <dgm:t>
        <a:bodyPr/>
        <a:lstStyle/>
        <a:p>
          <a:pPr algn="l"/>
          <a:r>
            <a:rPr lang="en-US" sz="2400" dirty="0" smtClean="0">
              <a:solidFill>
                <a:srgbClr val="002060"/>
              </a:solidFill>
            </a:rPr>
            <a:t>ECA</a:t>
          </a:r>
          <a:endParaRPr lang="en-US" sz="2400" dirty="0">
            <a:solidFill>
              <a:srgbClr val="002060"/>
            </a:solidFill>
          </a:endParaRPr>
        </a:p>
      </dgm:t>
    </dgm:pt>
    <dgm:pt modelId="{15D83E0B-43F9-4CC1-94AE-489C440A0225}" type="parTrans" cxnId="{8F5364D2-CCB3-4295-A54C-88710AF16E68}">
      <dgm:prSet/>
      <dgm:spPr/>
      <dgm:t>
        <a:bodyPr/>
        <a:lstStyle/>
        <a:p>
          <a:endParaRPr lang="en-US"/>
        </a:p>
      </dgm:t>
    </dgm:pt>
    <dgm:pt modelId="{E41705A9-3132-40D5-A030-78AA552FCCA0}" type="sibTrans" cxnId="{8F5364D2-CCB3-4295-A54C-88710AF16E68}">
      <dgm:prSet/>
      <dgm:spPr/>
      <dgm:t>
        <a:bodyPr/>
        <a:lstStyle/>
        <a:p>
          <a:endParaRPr lang="en-US"/>
        </a:p>
      </dgm:t>
    </dgm:pt>
    <dgm:pt modelId="{9E77014E-C439-4CAC-AC69-73CA97513C29}">
      <dgm:prSet phldrT="[Text]" custT="1"/>
      <dgm:spPr/>
      <dgm:t>
        <a:bodyPr/>
        <a:lstStyle/>
        <a:p>
          <a:pPr algn="l"/>
          <a:r>
            <a:rPr lang="en-US" sz="2400" dirty="0" smtClean="0">
              <a:solidFill>
                <a:srgbClr val="002060"/>
              </a:solidFill>
            </a:rPr>
            <a:t>AFR</a:t>
          </a:r>
          <a:endParaRPr lang="en-US" sz="2400" dirty="0">
            <a:solidFill>
              <a:srgbClr val="002060"/>
            </a:solidFill>
          </a:endParaRPr>
        </a:p>
      </dgm:t>
    </dgm:pt>
    <dgm:pt modelId="{AEB33939-7F4F-4A0F-9616-528071A5BDA1}" type="parTrans" cxnId="{C16EE25B-0AEB-42C2-813F-46E4877671A7}">
      <dgm:prSet/>
      <dgm:spPr/>
      <dgm:t>
        <a:bodyPr/>
        <a:lstStyle/>
        <a:p>
          <a:endParaRPr lang="en-US"/>
        </a:p>
      </dgm:t>
    </dgm:pt>
    <dgm:pt modelId="{176BA58C-BEDD-46A4-8A50-D0544007EB21}" type="sibTrans" cxnId="{C16EE25B-0AEB-42C2-813F-46E4877671A7}">
      <dgm:prSet/>
      <dgm:spPr/>
      <dgm:t>
        <a:bodyPr/>
        <a:lstStyle/>
        <a:p>
          <a:endParaRPr lang="en-US"/>
        </a:p>
      </dgm:t>
    </dgm:pt>
    <dgm:pt modelId="{8AD13D52-7418-45D6-AFD4-891827172061}">
      <dgm:prSet phldrT="[Text]" custT="1"/>
      <dgm:spPr/>
      <dgm:t>
        <a:bodyPr/>
        <a:lstStyle/>
        <a:p>
          <a:pPr algn="l"/>
          <a:r>
            <a:rPr lang="en-US" sz="2400" dirty="0" smtClean="0">
              <a:solidFill>
                <a:srgbClr val="002060"/>
              </a:solidFill>
            </a:rPr>
            <a:t>MENA</a:t>
          </a:r>
          <a:endParaRPr lang="en-US" sz="2400" dirty="0">
            <a:solidFill>
              <a:srgbClr val="002060"/>
            </a:solidFill>
          </a:endParaRPr>
        </a:p>
      </dgm:t>
    </dgm:pt>
    <dgm:pt modelId="{0AAA7D81-1ECE-44CA-BE76-B7558C472551}" type="parTrans" cxnId="{BFD8A0CB-9A1D-4397-89BD-11547B5886EB}">
      <dgm:prSet/>
      <dgm:spPr/>
      <dgm:t>
        <a:bodyPr/>
        <a:lstStyle/>
        <a:p>
          <a:endParaRPr lang="en-US"/>
        </a:p>
      </dgm:t>
    </dgm:pt>
    <dgm:pt modelId="{52B3253A-DAD6-405C-AD2B-86FF1B600C0F}" type="sibTrans" cxnId="{BFD8A0CB-9A1D-4397-89BD-11547B5886EB}">
      <dgm:prSet/>
      <dgm:spPr/>
      <dgm:t>
        <a:bodyPr/>
        <a:lstStyle/>
        <a:p>
          <a:endParaRPr lang="en-US"/>
        </a:p>
      </dgm:t>
    </dgm:pt>
    <dgm:pt modelId="{C707A8F5-61B8-473E-9BA9-8E1A62A41BFA}">
      <dgm:prSet phldrT="[Text]" custT="1"/>
      <dgm:spPr/>
      <dgm:t>
        <a:bodyPr/>
        <a:lstStyle/>
        <a:p>
          <a:pPr algn="l"/>
          <a:r>
            <a:rPr lang="en-US" sz="2400" dirty="0" smtClean="0">
              <a:solidFill>
                <a:srgbClr val="002060"/>
              </a:solidFill>
            </a:rPr>
            <a:t>Responsive activities</a:t>
          </a:r>
          <a:endParaRPr lang="en-US" sz="2400" dirty="0">
            <a:solidFill>
              <a:srgbClr val="002060"/>
            </a:solidFill>
          </a:endParaRPr>
        </a:p>
      </dgm:t>
    </dgm:pt>
    <dgm:pt modelId="{3A0D4FA7-DBEE-4F62-B7AB-2ED1C8581613}" type="parTrans" cxnId="{94E9ECB9-21D2-412D-8187-D54995CB879C}">
      <dgm:prSet/>
      <dgm:spPr/>
    </dgm:pt>
    <dgm:pt modelId="{E199F762-6AD8-4FF0-921C-44BBC8C66A34}" type="sibTrans" cxnId="{94E9ECB9-21D2-412D-8187-D54995CB879C}">
      <dgm:prSet/>
      <dgm:spPr/>
    </dgm:pt>
    <dgm:pt modelId="{89452C3C-168F-4C1F-AAEE-530D15EBCA99}">
      <dgm:prSet phldrT="[Text]" custT="1"/>
      <dgm:spPr/>
      <dgm:t>
        <a:bodyPr/>
        <a:lstStyle/>
        <a:p>
          <a:pPr algn="l"/>
          <a:r>
            <a:rPr lang="en-US" sz="2400" dirty="0" smtClean="0">
              <a:solidFill>
                <a:srgbClr val="002060"/>
              </a:solidFill>
            </a:rPr>
            <a:t>EAP</a:t>
          </a:r>
          <a:endParaRPr lang="en-US" sz="2400" dirty="0">
            <a:solidFill>
              <a:srgbClr val="002060"/>
            </a:solidFill>
          </a:endParaRPr>
        </a:p>
      </dgm:t>
    </dgm:pt>
    <dgm:pt modelId="{BF4AB625-412C-41F7-B0D8-EA35317ABF7B}" type="sibTrans" cxnId="{6ACDF3E1-45B1-4A50-85A0-5A9AF7911B9C}">
      <dgm:prSet/>
      <dgm:spPr/>
      <dgm:t>
        <a:bodyPr/>
        <a:lstStyle/>
        <a:p>
          <a:endParaRPr lang="en-US"/>
        </a:p>
      </dgm:t>
    </dgm:pt>
    <dgm:pt modelId="{5D391607-5746-4BDD-B136-ACC8F31FA484}" type="parTrans" cxnId="{6ACDF3E1-45B1-4A50-85A0-5A9AF7911B9C}">
      <dgm:prSet/>
      <dgm:spPr/>
      <dgm:t>
        <a:bodyPr/>
        <a:lstStyle/>
        <a:p>
          <a:endParaRPr lang="en-US"/>
        </a:p>
      </dgm:t>
    </dgm:pt>
    <dgm:pt modelId="{2FE48BFD-5EF8-4878-AABA-477BA5CF3BA0}" type="pres">
      <dgm:prSet presAssocID="{8F0545CB-2ADE-445D-B97A-A590038E736F}" presName="theList" presStyleCnt="0">
        <dgm:presLayoutVars>
          <dgm:dir/>
          <dgm:animLvl val="lvl"/>
          <dgm:resizeHandles val="exact"/>
        </dgm:presLayoutVars>
      </dgm:prSet>
      <dgm:spPr/>
      <dgm:t>
        <a:bodyPr/>
        <a:lstStyle/>
        <a:p>
          <a:endParaRPr lang="en-US"/>
        </a:p>
      </dgm:t>
    </dgm:pt>
    <dgm:pt modelId="{75ED55E9-1E56-4999-94AF-D2FAF5030A93}" type="pres">
      <dgm:prSet presAssocID="{1226617A-DC6A-44E2-84A5-D7D058A1DB6E}" presName="compNode" presStyleCnt="0"/>
      <dgm:spPr/>
      <dgm:t>
        <a:bodyPr/>
        <a:lstStyle/>
        <a:p>
          <a:endParaRPr lang="en-US"/>
        </a:p>
      </dgm:t>
    </dgm:pt>
    <dgm:pt modelId="{84994DE5-FF3B-4396-97C0-30BC1AEDF432}" type="pres">
      <dgm:prSet presAssocID="{1226617A-DC6A-44E2-84A5-D7D058A1DB6E}" presName="aNode" presStyleLbl="bgShp" presStyleIdx="0" presStyleCnt="3" custLinFactNeighborX="-2873"/>
      <dgm:spPr/>
      <dgm:t>
        <a:bodyPr/>
        <a:lstStyle/>
        <a:p>
          <a:endParaRPr lang="en-US"/>
        </a:p>
      </dgm:t>
    </dgm:pt>
    <dgm:pt modelId="{B628AF84-4A73-4868-8318-32F5E78AA016}" type="pres">
      <dgm:prSet presAssocID="{1226617A-DC6A-44E2-84A5-D7D058A1DB6E}" presName="textNode" presStyleLbl="bgShp" presStyleIdx="0" presStyleCnt="3"/>
      <dgm:spPr/>
      <dgm:t>
        <a:bodyPr/>
        <a:lstStyle/>
        <a:p>
          <a:endParaRPr lang="en-US"/>
        </a:p>
      </dgm:t>
    </dgm:pt>
    <dgm:pt modelId="{095826D5-C31F-46D2-9748-C702EB651647}" type="pres">
      <dgm:prSet presAssocID="{1226617A-DC6A-44E2-84A5-D7D058A1DB6E}" presName="compChildNode" presStyleCnt="0"/>
      <dgm:spPr/>
      <dgm:t>
        <a:bodyPr/>
        <a:lstStyle/>
        <a:p>
          <a:endParaRPr lang="en-US"/>
        </a:p>
      </dgm:t>
    </dgm:pt>
    <dgm:pt modelId="{BEF52574-647C-4261-8563-FA272D7E0F99}" type="pres">
      <dgm:prSet presAssocID="{1226617A-DC6A-44E2-84A5-D7D058A1DB6E}" presName="theInnerList" presStyleCnt="0"/>
      <dgm:spPr/>
      <dgm:t>
        <a:bodyPr/>
        <a:lstStyle/>
        <a:p>
          <a:endParaRPr lang="en-US"/>
        </a:p>
      </dgm:t>
    </dgm:pt>
    <dgm:pt modelId="{F79167F1-837C-4A84-88E7-BD807AF7CB7F}" type="pres">
      <dgm:prSet presAssocID="{ABEE4846-B13E-4AE2-9BAE-B8DE2F3E0566}" presName="childNode" presStyleLbl="node1" presStyleIdx="0" presStyleCnt="13" custScaleY="573475" custLinFactY="-253453" custLinFactNeighborX="690" custLinFactNeighborY="-300000">
        <dgm:presLayoutVars>
          <dgm:bulletEnabled val="1"/>
        </dgm:presLayoutVars>
      </dgm:prSet>
      <dgm:spPr/>
      <dgm:t>
        <a:bodyPr/>
        <a:lstStyle/>
        <a:p>
          <a:endParaRPr lang="en-US"/>
        </a:p>
      </dgm:t>
    </dgm:pt>
    <dgm:pt modelId="{944F5F10-F668-41CD-8EDE-93B4590457A0}" type="pres">
      <dgm:prSet presAssocID="{ABEE4846-B13E-4AE2-9BAE-B8DE2F3E0566}" presName="aSpace2" presStyleCnt="0"/>
      <dgm:spPr/>
      <dgm:t>
        <a:bodyPr/>
        <a:lstStyle/>
        <a:p>
          <a:endParaRPr lang="en-US"/>
        </a:p>
      </dgm:t>
    </dgm:pt>
    <dgm:pt modelId="{3EA7FB89-D042-435E-A29E-2F60881F7486}" type="pres">
      <dgm:prSet presAssocID="{D19B803E-0E9C-489C-8583-D20F42BF6B2E}" presName="childNode" presStyleLbl="node1" presStyleIdx="1" presStyleCnt="13" custScaleY="524322" custLinFactY="-200000" custLinFactNeighborX="690" custLinFactNeighborY="-264037">
        <dgm:presLayoutVars>
          <dgm:bulletEnabled val="1"/>
        </dgm:presLayoutVars>
      </dgm:prSet>
      <dgm:spPr/>
      <dgm:t>
        <a:bodyPr/>
        <a:lstStyle/>
        <a:p>
          <a:endParaRPr lang="en-US"/>
        </a:p>
      </dgm:t>
    </dgm:pt>
    <dgm:pt modelId="{0ABBE9C7-831D-47F9-B20C-25AB0F138184}" type="pres">
      <dgm:prSet presAssocID="{D19B803E-0E9C-489C-8583-D20F42BF6B2E}" presName="aSpace2" presStyleCnt="0"/>
      <dgm:spPr/>
      <dgm:t>
        <a:bodyPr/>
        <a:lstStyle/>
        <a:p>
          <a:endParaRPr lang="en-US"/>
        </a:p>
      </dgm:t>
    </dgm:pt>
    <dgm:pt modelId="{679139F8-2217-4E4E-BB02-7FE55660CD08}" type="pres">
      <dgm:prSet presAssocID="{A18500C5-B22E-436A-8BD6-EA50DE50BD72}" presName="childNode" presStyleLbl="node1" presStyleIdx="2" presStyleCnt="13" custScaleY="437389" custLinFactY="-151547" custLinFactNeighborX="690" custLinFactNeighborY="-200000">
        <dgm:presLayoutVars>
          <dgm:bulletEnabled val="1"/>
        </dgm:presLayoutVars>
      </dgm:prSet>
      <dgm:spPr/>
      <dgm:t>
        <a:bodyPr/>
        <a:lstStyle/>
        <a:p>
          <a:endParaRPr lang="en-US"/>
        </a:p>
      </dgm:t>
    </dgm:pt>
    <dgm:pt modelId="{EDD183FD-7947-4571-86C6-35CFAA0E4385}" type="pres">
      <dgm:prSet presAssocID="{A18500C5-B22E-436A-8BD6-EA50DE50BD72}" presName="aSpace2" presStyleCnt="0"/>
      <dgm:spPr/>
      <dgm:t>
        <a:bodyPr/>
        <a:lstStyle/>
        <a:p>
          <a:endParaRPr lang="en-US"/>
        </a:p>
      </dgm:t>
    </dgm:pt>
    <dgm:pt modelId="{7B55E36E-E0DA-49C0-BB01-D9B93F60BB0F}" type="pres">
      <dgm:prSet presAssocID="{A736DA0F-F9D9-4560-AD4A-9BD197E8EEC2}" presName="childNode" presStyleLbl="node1" presStyleIdx="3" presStyleCnt="13" custScaleY="390725" custLinFactY="-105979" custLinFactNeighborX="690" custLinFactNeighborY="-200000">
        <dgm:presLayoutVars>
          <dgm:bulletEnabled val="1"/>
        </dgm:presLayoutVars>
      </dgm:prSet>
      <dgm:spPr/>
      <dgm:t>
        <a:bodyPr/>
        <a:lstStyle/>
        <a:p>
          <a:endParaRPr lang="en-US"/>
        </a:p>
      </dgm:t>
    </dgm:pt>
    <dgm:pt modelId="{BAEB2BE3-0EEF-426C-95AF-820C589F839E}" type="pres">
      <dgm:prSet presAssocID="{A736DA0F-F9D9-4560-AD4A-9BD197E8EEC2}" presName="aSpace2" presStyleCnt="0"/>
      <dgm:spPr/>
      <dgm:t>
        <a:bodyPr/>
        <a:lstStyle/>
        <a:p>
          <a:endParaRPr lang="en-US"/>
        </a:p>
      </dgm:t>
    </dgm:pt>
    <dgm:pt modelId="{B48788F9-4346-490C-9CD8-FF27BACE8C91}" type="pres">
      <dgm:prSet presAssocID="{A522C0E1-2C56-4B23-BC2F-3FB5C4C418DA}" presName="childNode" presStyleLbl="node1" presStyleIdx="4" presStyleCnt="13" custScaleY="488311" custLinFactY="-29131" custLinFactNeighborX="690" custLinFactNeighborY="-100000">
        <dgm:presLayoutVars>
          <dgm:bulletEnabled val="1"/>
        </dgm:presLayoutVars>
      </dgm:prSet>
      <dgm:spPr/>
      <dgm:t>
        <a:bodyPr/>
        <a:lstStyle/>
        <a:p>
          <a:endParaRPr lang="en-US"/>
        </a:p>
      </dgm:t>
    </dgm:pt>
    <dgm:pt modelId="{07CB649E-F6DF-402E-BC0C-794B6B49EB24}" type="pres">
      <dgm:prSet presAssocID="{A522C0E1-2C56-4B23-BC2F-3FB5C4C418DA}" presName="aSpace2" presStyleCnt="0"/>
      <dgm:spPr/>
      <dgm:t>
        <a:bodyPr/>
        <a:lstStyle/>
        <a:p>
          <a:endParaRPr lang="en-US"/>
        </a:p>
      </dgm:t>
    </dgm:pt>
    <dgm:pt modelId="{10600CF4-4ABF-463E-A5C3-5758BF18F09C}" type="pres">
      <dgm:prSet presAssocID="{968BFB4D-D30A-4878-A83D-72EC2942EBF6}" presName="childNode" presStyleLbl="node1" presStyleIdx="5" presStyleCnt="13" custScaleY="422955" custLinFactY="34415" custLinFactNeighborX="690" custLinFactNeighborY="100000">
        <dgm:presLayoutVars>
          <dgm:bulletEnabled val="1"/>
        </dgm:presLayoutVars>
      </dgm:prSet>
      <dgm:spPr/>
      <dgm:t>
        <a:bodyPr/>
        <a:lstStyle/>
        <a:p>
          <a:endParaRPr lang="en-US"/>
        </a:p>
      </dgm:t>
    </dgm:pt>
    <dgm:pt modelId="{AA69B556-97D4-4882-BFA2-E834D7C1E9CF}" type="pres">
      <dgm:prSet presAssocID="{1226617A-DC6A-44E2-84A5-D7D058A1DB6E}" presName="aSpace" presStyleCnt="0"/>
      <dgm:spPr/>
      <dgm:t>
        <a:bodyPr/>
        <a:lstStyle/>
        <a:p>
          <a:endParaRPr lang="en-US"/>
        </a:p>
      </dgm:t>
    </dgm:pt>
    <dgm:pt modelId="{D39C4D1D-52F6-4DAE-82D5-CA7F1424C4AB}" type="pres">
      <dgm:prSet presAssocID="{0518735B-DDAF-4CB9-B6DE-214F85D3B2EB}" presName="compNode" presStyleCnt="0"/>
      <dgm:spPr/>
      <dgm:t>
        <a:bodyPr/>
        <a:lstStyle/>
        <a:p>
          <a:endParaRPr lang="en-US"/>
        </a:p>
      </dgm:t>
    </dgm:pt>
    <dgm:pt modelId="{481C6C18-DFA6-4070-B0DB-7D7F84C9444F}" type="pres">
      <dgm:prSet presAssocID="{0518735B-DDAF-4CB9-B6DE-214F85D3B2EB}" presName="aNode" presStyleLbl="bgShp" presStyleIdx="1" presStyleCnt="3" custLinFactNeighborX="1017"/>
      <dgm:spPr/>
      <dgm:t>
        <a:bodyPr/>
        <a:lstStyle/>
        <a:p>
          <a:endParaRPr lang="en-US"/>
        </a:p>
      </dgm:t>
    </dgm:pt>
    <dgm:pt modelId="{E245D2B0-E118-4EA3-BFC0-9BAF6274BFB3}" type="pres">
      <dgm:prSet presAssocID="{0518735B-DDAF-4CB9-B6DE-214F85D3B2EB}" presName="textNode" presStyleLbl="bgShp" presStyleIdx="1" presStyleCnt="3"/>
      <dgm:spPr/>
      <dgm:t>
        <a:bodyPr/>
        <a:lstStyle/>
        <a:p>
          <a:endParaRPr lang="en-US"/>
        </a:p>
      </dgm:t>
    </dgm:pt>
    <dgm:pt modelId="{E43A5472-924A-4E23-A841-1AEBCDA10EBC}" type="pres">
      <dgm:prSet presAssocID="{0518735B-DDAF-4CB9-B6DE-214F85D3B2EB}" presName="compChildNode" presStyleCnt="0"/>
      <dgm:spPr/>
      <dgm:t>
        <a:bodyPr/>
        <a:lstStyle/>
        <a:p>
          <a:endParaRPr lang="en-US"/>
        </a:p>
      </dgm:t>
    </dgm:pt>
    <dgm:pt modelId="{13D89B3E-D846-415F-8732-AD17159F330B}" type="pres">
      <dgm:prSet presAssocID="{0518735B-DDAF-4CB9-B6DE-214F85D3B2EB}" presName="theInnerList" presStyleCnt="0"/>
      <dgm:spPr/>
      <dgm:t>
        <a:bodyPr/>
        <a:lstStyle/>
        <a:p>
          <a:endParaRPr lang="en-US"/>
        </a:p>
      </dgm:t>
    </dgm:pt>
    <dgm:pt modelId="{11044C28-235A-4536-99D0-C4E89D7EBAFE}" type="pres">
      <dgm:prSet presAssocID="{6B89DCE3-2973-4400-A946-F91B5D9814B0}" presName="childNode" presStyleLbl="node1" presStyleIdx="6" presStyleCnt="13" custScaleY="139216" custLinFactY="-13923" custLinFactNeighborX="-1299" custLinFactNeighborY="-100000">
        <dgm:presLayoutVars>
          <dgm:bulletEnabled val="1"/>
        </dgm:presLayoutVars>
      </dgm:prSet>
      <dgm:spPr/>
      <dgm:t>
        <a:bodyPr/>
        <a:lstStyle/>
        <a:p>
          <a:endParaRPr lang="en-US"/>
        </a:p>
      </dgm:t>
    </dgm:pt>
    <dgm:pt modelId="{5C8BA813-A078-4335-A107-5DFB1C92D625}" type="pres">
      <dgm:prSet presAssocID="{6B89DCE3-2973-4400-A946-F91B5D9814B0}" presName="aSpace2" presStyleCnt="0"/>
      <dgm:spPr/>
      <dgm:t>
        <a:bodyPr/>
        <a:lstStyle/>
        <a:p>
          <a:endParaRPr lang="en-US"/>
        </a:p>
      </dgm:t>
    </dgm:pt>
    <dgm:pt modelId="{D91263CD-EF7F-416D-A219-23697E5302A6}" type="pres">
      <dgm:prSet presAssocID="{4775F41A-AA89-4179-AF75-22CE367B84B8}" presName="childNode" presStyleLbl="node1" presStyleIdx="7" presStyleCnt="13" custScaleY="777243" custLinFactNeighborX="-1299" custLinFactNeighborY="43355">
        <dgm:presLayoutVars>
          <dgm:bulletEnabled val="1"/>
        </dgm:presLayoutVars>
      </dgm:prSet>
      <dgm:spPr/>
      <dgm:t>
        <a:bodyPr/>
        <a:lstStyle/>
        <a:p>
          <a:endParaRPr lang="en-US"/>
        </a:p>
      </dgm:t>
    </dgm:pt>
    <dgm:pt modelId="{91458813-FB68-4759-9132-77480309022D}" type="pres">
      <dgm:prSet presAssocID="{0518735B-DDAF-4CB9-B6DE-214F85D3B2EB}" presName="aSpace" presStyleCnt="0"/>
      <dgm:spPr/>
      <dgm:t>
        <a:bodyPr/>
        <a:lstStyle/>
        <a:p>
          <a:endParaRPr lang="en-US"/>
        </a:p>
      </dgm:t>
    </dgm:pt>
    <dgm:pt modelId="{795159AF-3275-42B2-8847-C9D77DDF2878}" type="pres">
      <dgm:prSet presAssocID="{90B8D526-8CFD-4DFB-9FFC-DE31AC85AB59}" presName="compNode" presStyleCnt="0"/>
      <dgm:spPr/>
      <dgm:t>
        <a:bodyPr/>
        <a:lstStyle/>
        <a:p>
          <a:endParaRPr lang="en-US"/>
        </a:p>
      </dgm:t>
    </dgm:pt>
    <dgm:pt modelId="{80CCB92F-CA40-45BB-AC5A-109CFEB60D8E}" type="pres">
      <dgm:prSet presAssocID="{90B8D526-8CFD-4DFB-9FFC-DE31AC85AB59}" presName="aNode" presStyleLbl="bgShp" presStyleIdx="2" presStyleCnt="3" custLinFactNeighborX="38" custLinFactNeighborY="542"/>
      <dgm:spPr/>
      <dgm:t>
        <a:bodyPr/>
        <a:lstStyle/>
        <a:p>
          <a:endParaRPr lang="en-US"/>
        </a:p>
      </dgm:t>
    </dgm:pt>
    <dgm:pt modelId="{7802D958-8A62-4626-A081-08324F01659D}" type="pres">
      <dgm:prSet presAssocID="{90B8D526-8CFD-4DFB-9FFC-DE31AC85AB59}" presName="textNode" presStyleLbl="bgShp" presStyleIdx="2" presStyleCnt="3"/>
      <dgm:spPr/>
      <dgm:t>
        <a:bodyPr/>
        <a:lstStyle/>
        <a:p>
          <a:endParaRPr lang="en-US"/>
        </a:p>
      </dgm:t>
    </dgm:pt>
    <dgm:pt modelId="{88AD7236-B8B6-4928-8FE2-29CECE13F75B}" type="pres">
      <dgm:prSet presAssocID="{90B8D526-8CFD-4DFB-9FFC-DE31AC85AB59}" presName="compChildNode" presStyleCnt="0"/>
      <dgm:spPr/>
      <dgm:t>
        <a:bodyPr/>
        <a:lstStyle/>
        <a:p>
          <a:endParaRPr lang="en-US"/>
        </a:p>
      </dgm:t>
    </dgm:pt>
    <dgm:pt modelId="{40F2FF02-5AC4-48C9-9A3A-9016F5286A6B}" type="pres">
      <dgm:prSet presAssocID="{90B8D526-8CFD-4DFB-9FFC-DE31AC85AB59}" presName="theInnerList" presStyleCnt="0"/>
      <dgm:spPr/>
      <dgm:t>
        <a:bodyPr/>
        <a:lstStyle/>
        <a:p>
          <a:endParaRPr lang="en-US"/>
        </a:p>
      </dgm:t>
    </dgm:pt>
    <dgm:pt modelId="{776B0E13-354B-42CF-9D0D-C84371F546F3}" type="pres">
      <dgm:prSet presAssocID="{CC8ED0EC-A008-4C28-8C1A-73228B3D0528}" presName="childNode" presStyleLbl="node1" presStyleIdx="8" presStyleCnt="13" custLinFactY="-19093" custLinFactNeighborX="21" custLinFactNeighborY="-100000">
        <dgm:presLayoutVars>
          <dgm:bulletEnabled val="1"/>
        </dgm:presLayoutVars>
      </dgm:prSet>
      <dgm:spPr/>
      <dgm:t>
        <a:bodyPr/>
        <a:lstStyle/>
        <a:p>
          <a:endParaRPr lang="en-US"/>
        </a:p>
      </dgm:t>
    </dgm:pt>
    <dgm:pt modelId="{F94B3CDE-995A-4D97-9021-D7CB5EA6D772}" type="pres">
      <dgm:prSet presAssocID="{CC8ED0EC-A008-4C28-8C1A-73228B3D0528}" presName="aSpace2" presStyleCnt="0"/>
      <dgm:spPr/>
      <dgm:t>
        <a:bodyPr/>
        <a:lstStyle/>
        <a:p>
          <a:endParaRPr lang="en-US"/>
        </a:p>
      </dgm:t>
    </dgm:pt>
    <dgm:pt modelId="{A1FADFC2-CC9D-48EF-B005-908FD48F0B31}" type="pres">
      <dgm:prSet presAssocID="{5AD3B7CA-A1EF-452B-B383-349B87455348}" presName="childNode" presStyleLbl="node1" presStyleIdx="9" presStyleCnt="13" custLinFactY="-8535" custLinFactNeighborX="21" custLinFactNeighborY="-100000">
        <dgm:presLayoutVars>
          <dgm:bulletEnabled val="1"/>
        </dgm:presLayoutVars>
      </dgm:prSet>
      <dgm:spPr/>
      <dgm:t>
        <a:bodyPr/>
        <a:lstStyle/>
        <a:p>
          <a:endParaRPr lang="en-US"/>
        </a:p>
      </dgm:t>
    </dgm:pt>
    <dgm:pt modelId="{E780BAE3-A980-40B9-9A27-69A518338C61}" type="pres">
      <dgm:prSet presAssocID="{5AD3B7CA-A1EF-452B-B383-349B87455348}" presName="aSpace2" presStyleCnt="0"/>
      <dgm:spPr/>
      <dgm:t>
        <a:bodyPr/>
        <a:lstStyle/>
        <a:p>
          <a:endParaRPr lang="en-US"/>
        </a:p>
      </dgm:t>
    </dgm:pt>
    <dgm:pt modelId="{1719B0BC-ADE9-440B-8B61-0C6BF1D6E29C}" type="pres">
      <dgm:prSet presAssocID="{A2CEBE74-700D-41FB-8043-8041D9F76D08}" presName="childNode" presStyleLbl="node1" presStyleIdx="10" presStyleCnt="13" custLinFactNeighborX="21" custLinFactNeighborY="-86851">
        <dgm:presLayoutVars>
          <dgm:bulletEnabled val="1"/>
        </dgm:presLayoutVars>
      </dgm:prSet>
      <dgm:spPr/>
      <dgm:t>
        <a:bodyPr/>
        <a:lstStyle/>
        <a:p>
          <a:endParaRPr lang="en-US"/>
        </a:p>
      </dgm:t>
    </dgm:pt>
    <dgm:pt modelId="{899F3A6C-80A1-4D2F-BF8A-72820E78D131}" type="pres">
      <dgm:prSet presAssocID="{A2CEBE74-700D-41FB-8043-8041D9F76D08}" presName="aSpace2" presStyleCnt="0"/>
      <dgm:spPr/>
      <dgm:t>
        <a:bodyPr/>
        <a:lstStyle/>
        <a:p>
          <a:endParaRPr lang="en-US"/>
        </a:p>
      </dgm:t>
    </dgm:pt>
    <dgm:pt modelId="{075A1E16-0CF3-4DC1-ABDB-034D141732E1}" type="pres">
      <dgm:prSet presAssocID="{38BA5239-1442-4ECD-A35C-4AB0918A87F9}" presName="childNode" presStyleLbl="node1" presStyleIdx="11" presStyleCnt="13" custLinFactNeighborX="21" custLinFactNeighborY="-18226">
        <dgm:presLayoutVars>
          <dgm:bulletEnabled val="1"/>
        </dgm:presLayoutVars>
      </dgm:prSet>
      <dgm:spPr/>
      <dgm:t>
        <a:bodyPr/>
        <a:lstStyle/>
        <a:p>
          <a:endParaRPr lang="en-US"/>
        </a:p>
      </dgm:t>
    </dgm:pt>
    <dgm:pt modelId="{05CDC693-FAA9-42F0-9147-316D634F5766}" type="pres">
      <dgm:prSet presAssocID="{38BA5239-1442-4ECD-A35C-4AB0918A87F9}" presName="aSpace2" presStyleCnt="0"/>
      <dgm:spPr/>
      <dgm:t>
        <a:bodyPr/>
        <a:lstStyle/>
        <a:p>
          <a:endParaRPr lang="en-US"/>
        </a:p>
      </dgm:t>
    </dgm:pt>
    <dgm:pt modelId="{28AFB5FE-10DE-4BE9-9BDF-5EFECFFCAC57}" type="pres">
      <dgm:prSet presAssocID="{556896A8-B103-4471-9260-7F958C968E28}" presName="childNode" presStyleLbl="node1" presStyleIdx="12" presStyleCnt="13" custLinFactNeighborX="21" custLinFactNeighborY="50400">
        <dgm:presLayoutVars>
          <dgm:bulletEnabled val="1"/>
        </dgm:presLayoutVars>
      </dgm:prSet>
      <dgm:spPr/>
      <dgm:t>
        <a:bodyPr/>
        <a:lstStyle/>
        <a:p>
          <a:endParaRPr lang="en-US"/>
        </a:p>
      </dgm:t>
    </dgm:pt>
  </dgm:ptLst>
  <dgm:cxnLst>
    <dgm:cxn modelId="{439BF5D6-412F-4368-99F2-5262675CEFA5}" type="presOf" srcId="{0518735B-DDAF-4CB9-B6DE-214F85D3B2EB}" destId="{481C6C18-DFA6-4070-B0DB-7D7F84C9444F}" srcOrd="0" destOrd="0" presId="urn:microsoft.com/office/officeart/2005/8/layout/lProcess2"/>
    <dgm:cxn modelId="{8F6218B1-2174-430B-A17A-DA52315F7D72}" srcId="{4775F41A-AA89-4179-AF75-22CE367B84B8}" destId="{A872CF48-8821-4FBF-9A0F-CB147281F26D}" srcOrd="1" destOrd="0" parTransId="{838A52CE-7A99-4D72-B3AF-702181B1E843}" sibTransId="{D589B882-7431-4EF0-9169-910792F8CA2C}"/>
    <dgm:cxn modelId="{91AF2B18-C109-42EA-8E5E-BC3D0354F898}" srcId="{90B8D526-8CFD-4DFB-9FFC-DE31AC85AB59}" destId="{A2CEBE74-700D-41FB-8043-8041D9F76D08}" srcOrd="2" destOrd="0" parTransId="{660CD5FC-932F-4BEF-A93D-142F51E9321F}" sibTransId="{4E2B7EE3-7863-429B-A3D4-2173B1179722}"/>
    <dgm:cxn modelId="{C2F7AA75-370B-461A-AE99-46D15905AE61}" type="presOf" srcId="{A736DA0F-F9D9-4560-AD4A-9BD197E8EEC2}" destId="{7B55E36E-E0DA-49C0-BB01-D9B93F60BB0F}" srcOrd="0" destOrd="0" presId="urn:microsoft.com/office/officeart/2005/8/layout/lProcess2"/>
    <dgm:cxn modelId="{F4C9EF86-1884-47E5-8D05-9327C19064C0}" type="presOf" srcId="{A2CEBE74-700D-41FB-8043-8041D9F76D08}" destId="{1719B0BC-ADE9-440B-8B61-0C6BF1D6E29C}" srcOrd="0" destOrd="0" presId="urn:microsoft.com/office/officeart/2005/8/layout/lProcess2"/>
    <dgm:cxn modelId="{060B16C4-AAB3-4A67-BDC3-EA5B00D69C0C}" type="presOf" srcId="{D19B803E-0E9C-489C-8583-D20F42BF6B2E}" destId="{3EA7FB89-D042-435E-A29E-2F60881F7486}" srcOrd="0" destOrd="0" presId="urn:microsoft.com/office/officeart/2005/8/layout/lProcess2"/>
    <dgm:cxn modelId="{BFD8A0CB-9A1D-4397-89BD-11547B5886EB}" srcId="{4775F41A-AA89-4179-AF75-22CE367B84B8}" destId="{8AD13D52-7418-45D6-AFD4-891827172061}" srcOrd="5" destOrd="0" parTransId="{0AAA7D81-1ECE-44CA-BE76-B7558C472551}" sibTransId="{52B3253A-DAD6-405C-AD2B-86FF1B600C0F}"/>
    <dgm:cxn modelId="{790D0FBB-96ED-44B1-9403-E731A9F3F56F}" type="presOf" srcId="{89452C3C-168F-4C1F-AAEE-530D15EBCA99}" destId="{D91263CD-EF7F-416D-A219-23697E5302A6}" srcOrd="0" destOrd="1" presId="urn:microsoft.com/office/officeart/2005/8/layout/lProcess2"/>
    <dgm:cxn modelId="{EEB358F1-66D3-4F2E-8494-D139F0913073}" type="presOf" srcId="{0518735B-DDAF-4CB9-B6DE-214F85D3B2EB}" destId="{E245D2B0-E118-4EA3-BFC0-9BAF6274BFB3}" srcOrd="1" destOrd="0" presId="urn:microsoft.com/office/officeart/2005/8/layout/lProcess2"/>
    <dgm:cxn modelId="{EA7079AB-A115-498E-AD08-3883496A303F}" srcId="{1226617A-DC6A-44E2-84A5-D7D058A1DB6E}" destId="{D19B803E-0E9C-489C-8583-D20F42BF6B2E}" srcOrd="1" destOrd="0" parTransId="{E17FC3BD-3718-47F1-9973-05FFC003A64B}" sibTransId="{B6359279-29D5-4E99-9397-E99656699F1D}"/>
    <dgm:cxn modelId="{412655B5-7A7F-49A3-9EC5-6E34A9370F09}" type="presOf" srcId="{968BFB4D-D30A-4878-A83D-72EC2942EBF6}" destId="{10600CF4-4ABF-463E-A5C3-5758BF18F09C}" srcOrd="0" destOrd="0" presId="urn:microsoft.com/office/officeart/2005/8/layout/lProcess2"/>
    <dgm:cxn modelId="{411482AE-CF65-4D0D-84EE-BBEDDA980ECC}" srcId="{1226617A-DC6A-44E2-84A5-D7D058A1DB6E}" destId="{A522C0E1-2C56-4B23-BC2F-3FB5C4C418DA}" srcOrd="4" destOrd="0" parTransId="{516550CF-99C9-49A1-A3E7-B93745FF1597}" sibTransId="{97FB3679-38C0-45CB-9049-AF593C1F9BE6}"/>
    <dgm:cxn modelId="{94E9ECB9-21D2-412D-8187-D54995CB879C}" srcId="{4775F41A-AA89-4179-AF75-22CE367B84B8}" destId="{C707A8F5-61B8-473E-9BA9-8E1A62A41BFA}" srcOrd="6" destOrd="0" parTransId="{3A0D4FA7-DBEE-4F62-B7AB-2ED1C8581613}" sibTransId="{E199F762-6AD8-4FF0-921C-44BBC8C66A34}"/>
    <dgm:cxn modelId="{7356D801-EBF5-4543-8AD7-265B24882871}" type="presOf" srcId="{9E77014E-C439-4CAC-AC69-73CA97513C29}" destId="{D91263CD-EF7F-416D-A219-23697E5302A6}" srcOrd="0" destOrd="5" presId="urn:microsoft.com/office/officeart/2005/8/layout/lProcess2"/>
    <dgm:cxn modelId="{31F1808F-0AE4-4131-BF29-EF0B56E8A3B5}" srcId="{90B8D526-8CFD-4DFB-9FFC-DE31AC85AB59}" destId="{38BA5239-1442-4ECD-A35C-4AB0918A87F9}" srcOrd="3" destOrd="0" parTransId="{7F930168-8418-4575-8D65-6CEF942FD913}" sibTransId="{51FA1F50-E42E-4076-9BAD-E4BAFDB3ED02}"/>
    <dgm:cxn modelId="{0DA978EA-B56E-4262-8930-5CFA502CB4A4}" srcId="{1226617A-DC6A-44E2-84A5-D7D058A1DB6E}" destId="{ABEE4846-B13E-4AE2-9BAE-B8DE2F3E0566}" srcOrd="0" destOrd="0" parTransId="{C161972A-62A7-4037-98E4-57C6A30776FD}" sibTransId="{2A0E758A-AC4F-42B6-9AF8-E7037E2D57C6}"/>
    <dgm:cxn modelId="{6EF8AF3A-1A58-4C0F-857A-A84BFA613726}" type="presOf" srcId="{8F0545CB-2ADE-445D-B97A-A590038E736F}" destId="{2FE48BFD-5EF8-4878-AABA-477BA5CF3BA0}" srcOrd="0" destOrd="0" presId="urn:microsoft.com/office/officeart/2005/8/layout/lProcess2"/>
    <dgm:cxn modelId="{1ED77BBD-61DB-4A0A-B55F-A9387B74E69B}" srcId="{4775F41A-AA89-4179-AF75-22CE367B84B8}" destId="{0FA37641-049C-4A10-A9AE-6437FA74321F}" srcOrd="2" destOrd="0" parTransId="{4AD46D43-4C9E-4557-96ED-633EC955E9C8}" sibTransId="{F25322B9-BB8A-4442-B961-EF3906909BC5}"/>
    <dgm:cxn modelId="{CC8F7701-6D6C-42CD-960F-0EEB7E0010AA}" type="presOf" srcId="{A872CF48-8821-4FBF-9A0F-CB147281F26D}" destId="{D91263CD-EF7F-416D-A219-23697E5302A6}" srcOrd="0" destOrd="2" presId="urn:microsoft.com/office/officeart/2005/8/layout/lProcess2"/>
    <dgm:cxn modelId="{8C586FC5-4F0B-4C7F-A4BA-47E2E4576D88}" type="presOf" srcId="{90B8D526-8CFD-4DFB-9FFC-DE31AC85AB59}" destId="{7802D958-8A62-4626-A081-08324F01659D}" srcOrd="1" destOrd="0" presId="urn:microsoft.com/office/officeart/2005/8/layout/lProcess2"/>
    <dgm:cxn modelId="{5EE162E3-0252-45C1-9EA5-74CA38341AE2}" type="presOf" srcId="{A522C0E1-2C56-4B23-BC2F-3FB5C4C418DA}" destId="{B48788F9-4346-490C-9CD8-FF27BACE8C91}" srcOrd="0" destOrd="0" presId="urn:microsoft.com/office/officeart/2005/8/layout/lProcess2"/>
    <dgm:cxn modelId="{29D71A42-0CC1-4AE2-8ACF-47BD1F4465BD}" srcId="{90B8D526-8CFD-4DFB-9FFC-DE31AC85AB59}" destId="{556896A8-B103-4471-9260-7F958C968E28}" srcOrd="4" destOrd="0" parTransId="{BFF419B6-0373-4937-A3B4-E068D1FA200F}" sibTransId="{6053C72D-56DF-4D7D-AB7E-C880F13547AC}"/>
    <dgm:cxn modelId="{22C979C4-294C-492D-AE3C-A54E8D3CD79F}" type="presOf" srcId="{CC8ED0EC-A008-4C28-8C1A-73228B3D0528}" destId="{776B0E13-354B-42CF-9D0D-C84371F546F3}" srcOrd="0" destOrd="0" presId="urn:microsoft.com/office/officeart/2005/8/layout/lProcess2"/>
    <dgm:cxn modelId="{4C2D0B45-0C89-43E1-9D64-AD7199080751}" srcId="{0518735B-DDAF-4CB9-B6DE-214F85D3B2EB}" destId="{6B89DCE3-2973-4400-A946-F91B5D9814B0}" srcOrd="0" destOrd="0" parTransId="{7E5EA90E-97E7-4BBF-9789-37CB16071078}" sibTransId="{313E3080-F143-4AD4-B5A9-C1765E0E31F6}"/>
    <dgm:cxn modelId="{702A8F61-12C9-4C2B-9C74-89F59E679EB0}" srcId="{1226617A-DC6A-44E2-84A5-D7D058A1DB6E}" destId="{A18500C5-B22E-436A-8BD6-EA50DE50BD72}" srcOrd="2" destOrd="0" parTransId="{302365CF-06DE-4CC1-B1CF-1788D7F88C68}" sibTransId="{B62194E6-1FFE-490A-A3E9-B12FBEB5D430}"/>
    <dgm:cxn modelId="{21F35DF9-326C-4907-86A8-DCB213A173E0}" type="presOf" srcId="{556896A8-B103-4471-9260-7F958C968E28}" destId="{28AFB5FE-10DE-4BE9-9BDF-5EFECFFCAC57}" srcOrd="0" destOrd="0" presId="urn:microsoft.com/office/officeart/2005/8/layout/lProcess2"/>
    <dgm:cxn modelId="{27F870A0-B5C1-4269-A39E-E7ECF17FC9DE}" type="presOf" srcId="{5AD3B7CA-A1EF-452B-B383-349B87455348}" destId="{A1FADFC2-CC9D-48EF-B005-908FD48F0B31}" srcOrd="0" destOrd="0" presId="urn:microsoft.com/office/officeart/2005/8/layout/lProcess2"/>
    <dgm:cxn modelId="{4AF265A8-A6C2-438C-BB4F-3F5A9EC73575}" type="presOf" srcId="{ABEE4846-B13E-4AE2-9BAE-B8DE2F3E0566}" destId="{F79167F1-837C-4A84-88E7-BD807AF7CB7F}" srcOrd="0" destOrd="0" presId="urn:microsoft.com/office/officeart/2005/8/layout/lProcess2"/>
    <dgm:cxn modelId="{1FFD8EC2-7B04-4750-A739-EF2ED137E416}" type="presOf" srcId="{6B89DCE3-2973-4400-A946-F91B5D9814B0}" destId="{11044C28-235A-4536-99D0-C4E89D7EBAFE}" srcOrd="0" destOrd="0" presId="urn:microsoft.com/office/officeart/2005/8/layout/lProcess2"/>
    <dgm:cxn modelId="{7BC4BC10-F66F-4832-8890-86BB1AF6D6CC}" type="presOf" srcId="{C707A8F5-61B8-473E-9BA9-8E1A62A41BFA}" destId="{D91263CD-EF7F-416D-A219-23697E5302A6}" srcOrd="0" destOrd="7" presId="urn:microsoft.com/office/officeart/2005/8/layout/lProcess2"/>
    <dgm:cxn modelId="{A9F94F26-7973-40B9-8221-F0BF5B4D1ADF}" srcId="{1226617A-DC6A-44E2-84A5-D7D058A1DB6E}" destId="{968BFB4D-D30A-4878-A83D-72EC2942EBF6}" srcOrd="5" destOrd="0" parTransId="{C797B895-85B3-4E05-BEDD-8AF1E10FAB6C}" sibTransId="{58B596A4-AB7A-42F9-9481-0BEF11722353}"/>
    <dgm:cxn modelId="{37C29B67-E5FF-494F-9BE8-15FC8869CD9D}" srcId="{0518735B-DDAF-4CB9-B6DE-214F85D3B2EB}" destId="{4775F41A-AA89-4179-AF75-22CE367B84B8}" srcOrd="1" destOrd="0" parTransId="{05F50B22-DBCC-4729-847B-8D9AE04440AE}" sibTransId="{4D3557AC-ADE2-4137-A4B7-16931008862D}"/>
    <dgm:cxn modelId="{AB199AC5-7D1E-4068-8C9E-A747C1FFCAE1}" type="presOf" srcId="{A18500C5-B22E-436A-8BD6-EA50DE50BD72}" destId="{679139F8-2217-4E4E-BB02-7FE55660CD08}" srcOrd="0" destOrd="0" presId="urn:microsoft.com/office/officeart/2005/8/layout/lProcess2"/>
    <dgm:cxn modelId="{F147E51D-95B8-412E-ABF8-15D58F98CA3B}" srcId="{90B8D526-8CFD-4DFB-9FFC-DE31AC85AB59}" destId="{CC8ED0EC-A008-4C28-8C1A-73228B3D0528}" srcOrd="0" destOrd="0" parTransId="{468EB0C6-E051-40B0-9A37-B8793F168E0F}" sibTransId="{E0018548-D052-498C-8B29-350A45C35E2A}"/>
    <dgm:cxn modelId="{CF14BEC8-DEEF-4D8E-AF55-5CAE7D38A1FD}" type="presOf" srcId="{4775F41A-AA89-4179-AF75-22CE367B84B8}" destId="{D91263CD-EF7F-416D-A219-23697E5302A6}" srcOrd="0" destOrd="0" presId="urn:microsoft.com/office/officeart/2005/8/layout/lProcess2"/>
    <dgm:cxn modelId="{6ACDF3E1-45B1-4A50-85A0-5A9AF7911B9C}" srcId="{4775F41A-AA89-4179-AF75-22CE367B84B8}" destId="{89452C3C-168F-4C1F-AAEE-530D15EBCA99}" srcOrd="0" destOrd="0" parTransId="{5D391607-5746-4BDD-B136-ACC8F31FA484}" sibTransId="{BF4AB625-412C-41F7-B0D8-EA35317ABF7B}"/>
    <dgm:cxn modelId="{2FCCFF22-2A69-47AB-A1D7-17F44F4E619D}" type="presOf" srcId="{8AD13D52-7418-45D6-AFD4-891827172061}" destId="{D91263CD-EF7F-416D-A219-23697E5302A6}" srcOrd="0" destOrd="6" presId="urn:microsoft.com/office/officeart/2005/8/layout/lProcess2"/>
    <dgm:cxn modelId="{C16EE25B-0AEB-42C2-813F-46E4877671A7}" srcId="{4775F41A-AA89-4179-AF75-22CE367B84B8}" destId="{9E77014E-C439-4CAC-AC69-73CA97513C29}" srcOrd="4" destOrd="0" parTransId="{AEB33939-7F4F-4A0F-9616-528071A5BDA1}" sibTransId="{176BA58C-BEDD-46A4-8A50-D0544007EB21}"/>
    <dgm:cxn modelId="{653391FA-ECF7-4591-87F4-8DF21C4C9269}" type="presOf" srcId="{90B8D526-8CFD-4DFB-9FFC-DE31AC85AB59}" destId="{80CCB92F-CA40-45BB-AC5A-109CFEB60D8E}" srcOrd="0" destOrd="0" presId="urn:microsoft.com/office/officeart/2005/8/layout/lProcess2"/>
    <dgm:cxn modelId="{95AA5217-477E-4952-870A-61B18F60EBB8}" type="presOf" srcId="{1226617A-DC6A-44E2-84A5-D7D058A1DB6E}" destId="{B628AF84-4A73-4868-8318-32F5E78AA016}" srcOrd="1" destOrd="0" presId="urn:microsoft.com/office/officeart/2005/8/layout/lProcess2"/>
    <dgm:cxn modelId="{E98181C1-FA80-4BE0-BF0B-B7B51ED3D8DC}" type="presOf" srcId="{0FA37641-049C-4A10-A9AE-6437FA74321F}" destId="{D91263CD-EF7F-416D-A219-23697E5302A6}" srcOrd="0" destOrd="3" presId="urn:microsoft.com/office/officeart/2005/8/layout/lProcess2"/>
    <dgm:cxn modelId="{461EB34E-9947-48B5-8439-D0CFF5B95AE0}" srcId="{8F0545CB-2ADE-445D-B97A-A590038E736F}" destId="{0518735B-DDAF-4CB9-B6DE-214F85D3B2EB}" srcOrd="1" destOrd="0" parTransId="{06820E1D-0951-4457-BEA9-8B50B2BA192E}" sibTransId="{79BA77B1-AFF2-4547-B492-C98A106D04AC}"/>
    <dgm:cxn modelId="{B776E4AA-BF62-42F5-8C8D-1B076A912C6C}" type="presOf" srcId="{1226617A-DC6A-44E2-84A5-D7D058A1DB6E}" destId="{84994DE5-FF3B-4396-97C0-30BC1AEDF432}" srcOrd="0" destOrd="0" presId="urn:microsoft.com/office/officeart/2005/8/layout/lProcess2"/>
    <dgm:cxn modelId="{AEBE5808-5526-494D-9C6F-2A068C97E33F}" srcId="{8F0545CB-2ADE-445D-B97A-A590038E736F}" destId="{90B8D526-8CFD-4DFB-9FFC-DE31AC85AB59}" srcOrd="2" destOrd="0" parTransId="{8A1915D7-D636-4CC7-B638-BD14287707C6}" sibTransId="{717E38AB-9DFD-4B95-BD8E-C191826C494A}"/>
    <dgm:cxn modelId="{5FB93CDE-75F0-4D0B-B7B5-19D91CD86E1B}" srcId="{8F0545CB-2ADE-445D-B97A-A590038E736F}" destId="{1226617A-DC6A-44E2-84A5-D7D058A1DB6E}" srcOrd="0" destOrd="0" parTransId="{D68C5792-F45F-4D40-8AA1-BFE39929D8E2}" sibTransId="{86B5ACC0-A01A-4BDD-8E43-470D13DF931F}"/>
    <dgm:cxn modelId="{7F1F0496-B8B6-4728-BDE6-EFA1703D92EA}" type="presOf" srcId="{38BA5239-1442-4ECD-A35C-4AB0918A87F9}" destId="{075A1E16-0CF3-4DC1-ABDB-034D141732E1}" srcOrd="0" destOrd="0" presId="urn:microsoft.com/office/officeart/2005/8/layout/lProcess2"/>
    <dgm:cxn modelId="{2528C030-0BB4-4ECF-ABBE-260ECA2B88E8}" srcId="{90B8D526-8CFD-4DFB-9FFC-DE31AC85AB59}" destId="{5AD3B7CA-A1EF-452B-B383-349B87455348}" srcOrd="1" destOrd="0" parTransId="{D224D715-75A2-4EF9-880C-A83D384F3E83}" sibTransId="{F0B16F02-18B6-4CBB-AD66-8958C5D73255}"/>
    <dgm:cxn modelId="{0F103206-E83B-4420-8CC2-D0BC86DDF534}" type="presOf" srcId="{4A828764-500A-45C7-96BA-E996B24AD926}" destId="{D91263CD-EF7F-416D-A219-23697E5302A6}" srcOrd="0" destOrd="4" presId="urn:microsoft.com/office/officeart/2005/8/layout/lProcess2"/>
    <dgm:cxn modelId="{8F5364D2-CCB3-4295-A54C-88710AF16E68}" srcId="{4775F41A-AA89-4179-AF75-22CE367B84B8}" destId="{4A828764-500A-45C7-96BA-E996B24AD926}" srcOrd="3" destOrd="0" parTransId="{15D83E0B-43F9-4CC1-94AE-489C440A0225}" sibTransId="{E41705A9-3132-40D5-A030-78AA552FCCA0}"/>
    <dgm:cxn modelId="{9609550C-93F8-462A-BFAF-970543A8B102}" srcId="{1226617A-DC6A-44E2-84A5-D7D058A1DB6E}" destId="{A736DA0F-F9D9-4560-AD4A-9BD197E8EEC2}" srcOrd="3" destOrd="0" parTransId="{D4AA9CF4-E002-44DC-BFFE-031D175959B9}" sibTransId="{C60BAA93-91E9-46FA-9DBD-8F25772223A4}"/>
    <dgm:cxn modelId="{86CB6AF0-79E6-4E2C-BAE2-801C5935412E}" type="presParOf" srcId="{2FE48BFD-5EF8-4878-AABA-477BA5CF3BA0}" destId="{75ED55E9-1E56-4999-94AF-D2FAF5030A93}" srcOrd="0" destOrd="0" presId="urn:microsoft.com/office/officeart/2005/8/layout/lProcess2"/>
    <dgm:cxn modelId="{B2EC2E03-D73E-4BF9-8AF9-5F9203319B38}" type="presParOf" srcId="{75ED55E9-1E56-4999-94AF-D2FAF5030A93}" destId="{84994DE5-FF3B-4396-97C0-30BC1AEDF432}" srcOrd="0" destOrd="0" presId="urn:microsoft.com/office/officeart/2005/8/layout/lProcess2"/>
    <dgm:cxn modelId="{8FF9BE6A-451B-4B81-BFD4-7AE9C9AFA855}" type="presParOf" srcId="{75ED55E9-1E56-4999-94AF-D2FAF5030A93}" destId="{B628AF84-4A73-4868-8318-32F5E78AA016}" srcOrd="1" destOrd="0" presId="urn:microsoft.com/office/officeart/2005/8/layout/lProcess2"/>
    <dgm:cxn modelId="{817A61EC-6355-449D-BA06-485AC3F24B42}" type="presParOf" srcId="{75ED55E9-1E56-4999-94AF-D2FAF5030A93}" destId="{095826D5-C31F-46D2-9748-C702EB651647}" srcOrd="2" destOrd="0" presId="urn:microsoft.com/office/officeart/2005/8/layout/lProcess2"/>
    <dgm:cxn modelId="{B8C5E939-4312-4A42-881D-70473CEFB110}" type="presParOf" srcId="{095826D5-C31F-46D2-9748-C702EB651647}" destId="{BEF52574-647C-4261-8563-FA272D7E0F99}" srcOrd="0" destOrd="0" presId="urn:microsoft.com/office/officeart/2005/8/layout/lProcess2"/>
    <dgm:cxn modelId="{ADBF2B32-A36A-4962-BC9D-BE94A534E322}" type="presParOf" srcId="{BEF52574-647C-4261-8563-FA272D7E0F99}" destId="{F79167F1-837C-4A84-88E7-BD807AF7CB7F}" srcOrd="0" destOrd="0" presId="urn:microsoft.com/office/officeart/2005/8/layout/lProcess2"/>
    <dgm:cxn modelId="{7E19613E-61D1-425E-83C3-D1A02EE67BB9}" type="presParOf" srcId="{BEF52574-647C-4261-8563-FA272D7E0F99}" destId="{944F5F10-F668-41CD-8EDE-93B4590457A0}" srcOrd="1" destOrd="0" presId="urn:microsoft.com/office/officeart/2005/8/layout/lProcess2"/>
    <dgm:cxn modelId="{0D73AD1A-7ED5-49A9-892E-2C1586D94310}" type="presParOf" srcId="{BEF52574-647C-4261-8563-FA272D7E0F99}" destId="{3EA7FB89-D042-435E-A29E-2F60881F7486}" srcOrd="2" destOrd="0" presId="urn:microsoft.com/office/officeart/2005/8/layout/lProcess2"/>
    <dgm:cxn modelId="{8F102C78-75E0-41A3-8B3B-4411C2AF5BFF}" type="presParOf" srcId="{BEF52574-647C-4261-8563-FA272D7E0F99}" destId="{0ABBE9C7-831D-47F9-B20C-25AB0F138184}" srcOrd="3" destOrd="0" presId="urn:microsoft.com/office/officeart/2005/8/layout/lProcess2"/>
    <dgm:cxn modelId="{C7FF2E0D-8D8B-4F20-A00E-50CF7159196B}" type="presParOf" srcId="{BEF52574-647C-4261-8563-FA272D7E0F99}" destId="{679139F8-2217-4E4E-BB02-7FE55660CD08}" srcOrd="4" destOrd="0" presId="urn:microsoft.com/office/officeart/2005/8/layout/lProcess2"/>
    <dgm:cxn modelId="{89538FE8-7B83-4163-B303-B60C7FE9496E}" type="presParOf" srcId="{BEF52574-647C-4261-8563-FA272D7E0F99}" destId="{EDD183FD-7947-4571-86C6-35CFAA0E4385}" srcOrd="5" destOrd="0" presId="urn:microsoft.com/office/officeart/2005/8/layout/lProcess2"/>
    <dgm:cxn modelId="{3933AE8E-F8D0-496B-BE10-F361BCC2771D}" type="presParOf" srcId="{BEF52574-647C-4261-8563-FA272D7E0F99}" destId="{7B55E36E-E0DA-49C0-BB01-D9B93F60BB0F}" srcOrd="6" destOrd="0" presId="urn:microsoft.com/office/officeart/2005/8/layout/lProcess2"/>
    <dgm:cxn modelId="{9912D49A-65C6-4ACA-8F26-769D5FBA075A}" type="presParOf" srcId="{BEF52574-647C-4261-8563-FA272D7E0F99}" destId="{BAEB2BE3-0EEF-426C-95AF-820C589F839E}" srcOrd="7" destOrd="0" presId="urn:microsoft.com/office/officeart/2005/8/layout/lProcess2"/>
    <dgm:cxn modelId="{D37D53F8-F120-46E8-B553-5F6B276070A7}" type="presParOf" srcId="{BEF52574-647C-4261-8563-FA272D7E0F99}" destId="{B48788F9-4346-490C-9CD8-FF27BACE8C91}" srcOrd="8" destOrd="0" presId="urn:microsoft.com/office/officeart/2005/8/layout/lProcess2"/>
    <dgm:cxn modelId="{E9F2AE23-4DDD-4C8B-B09F-3447B2088051}" type="presParOf" srcId="{BEF52574-647C-4261-8563-FA272D7E0F99}" destId="{07CB649E-F6DF-402E-BC0C-794B6B49EB24}" srcOrd="9" destOrd="0" presId="urn:microsoft.com/office/officeart/2005/8/layout/lProcess2"/>
    <dgm:cxn modelId="{8D9232BE-B64E-4AF4-8805-7DC105637549}" type="presParOf" srcId="{BEF52574-647C-4261-8563-FA272D7E0F99}" destId="{10600CF4-4ABF-463E-A5C3-5758BF18F09C}" srcOrd="10" destOrd="0" presId="urn:microsoft.com/office/officeart/2005/8/layout/lProcess2"/>
    <dgm:cxn modelId="{C2A1F1B1-E0C8-4690-8264-7F4378AE1CA2}" type="presParOf" srcId="{2FE48BFD-5EF8-4878-AABA-477BA5CF3BA0}" destId="{AA69B556-97D4-4882-BFA2-E834D7C1E9CF}" srcOrd="1" destOrd="0" presId="urn:microsoft.com/office/officeart/2005/8/layout/lProcess2"/>
    <dgm:cxn modelId="{A02593FD-3CF4-4431-8204-A4ABB91B59CF}" type="presParOf" srcId="{2FE48BFD-5EF8-4878-AABA-477BA5CF3BA0}" destId="{D39C4D1D-52F6-4DAE-82D5-CA7F1424C4AB}" srcOrd="2" destOrd="0" presId="urn:microsoft.com/office/officeart/2005/8/layout/lProcess2"/>
    <dgm:cxn modelId="{07F3A12F-A677-41AB-BDB7-96665D1C3088}" type="presParOf" srcId="{D39C4D1D-52F6-4DAE-82D5-CA7F1424C4AB}" destId="{481C6C18-DFA6-4070-B0DB-7D7F84C9444F}" srcOrd="0" destOrd="0" presId="urn:microsoft.com/office/officeart/2005/8/layout/lProcess2"/>
    <dgm:cxn modelId="{FDDD0D62-31AF-443A-9CBA-8A807403F0E6}" type="presParOf" srcId="{D39C4D1D-52F6-4DAE-82D5-CA7F1424C4AB}" destId="{E245D2B0-E118-4EA3-BFC0-9BAF6274BFB3}" srcOrd="1" destOrd="0" presId="urn:microsoft.com/office/officeart/2005/8/layout/lProcess2"/>
    <dgm:cxn modelId="{01B7A685-A38D-4FE2-AA35-B0F51813C808}" type="presParOf" srcId="{D39C4D1D-52F6-4DAE-82D5-CA7F1424C4AB}" destId="{E43A5472-924A-4E23-A841-1AEBCDA10EBC}" srcOrd="2" destOrd="0" presId="urn:microsoft.com/office/officeart/2005/8/layout/lProcess2"/>
    <dgm:cxn modelId="{7DFA931A-E113-46E2-84F2-9DA02CC1BF6E}" type="presParOf" srcId="{E43A5472-924A-4E23-A841-1AEBCDA10EBC}" destId="{13D89B3E-D846-415F-8732-AD17159F330B}" srcOrd="0" destOrd="0" presId="urn:microsoft.com/office/officeart/2005/8/layout/lProcess2"/>
    <dgm:cxn modelId="{4539EAC2-F809-4B2A-9FE8-CE0B4F6CA1C0}" type="presParOf" srcId="{13D89B3E-D846-415F-8732-AD17159F330B}" destId="{11044C28-235A-4536-99D0-C4E89D7EBAFE}" srcOrd="0" destOrd="0" presId="urn:microsoft.com/office/officeart/2005/8/layout/lProcess2"/>
    <dgm:cxn modelId="{9623553C-103F-4E0C-85AB-14B5F9D4E0CB}" type="presParOf" srcId="{13D89B3E-D846-415F-8732-AD17159F330B}" destId="{5C8BA813-A078-4335-A107-5DFB1C92D625}" srcOrd="1" destOrd="0" presId="urn:microsoft.com/office/officeart/2005/8/layout/lProcess2"/>
    <dgm:cxn modelId="{A9821B3C-0E38-4A10-9FFE-97A28C0BC08E}" type="presParOf" srcId="{13D89B3E-D846-415F-8732-AD17159F330B}" destId="{D91263CD-EF7F-416D-A219-23697E5302A6}" srcOrd="2" destOrd="0" presId="urn:microsoft.com/office/officeart/2005/8/layout/lProcess2"/>
    <dgm:cxn modelId="{3EA38DEA-4218-419D-B14A-757FCEF455AC}" type="presParOf" srcId="{2FE48BFD-5EF8-4878-AABA-477BA5CF3BA0}" destId="{91458813-FB68-4759-9132-77480309022D}" srcOrd="3" destOrd="0" presId="urn:microsoft.com/office/officeart/2005/8/layout/lProcess2"/>
    <dgm:cxn modelId="{9551641E-8FFF-40A9-AEE3-63D327940A1F}" type="presParOf" srcId="{2FE48BFD-5EF8-4878-AABA-477BA5CF3BA0}" destId="{795159AF-3275-42B2-8847-C9D77DDF2878}" srcOrd="4" destOrd="0" presId="urn:microsoft.com/office/officeart/2005/8/layout/lProcess2"/>
    <dgm:cxn modelId="{17B96179-5AFD-4950-A532-455340942C44}" type="presParOf" srcId="{795159AF-3275-42B2-8847-C9D77DDF2878}" destId="{80CCB92F-CA40-45BB-AC5A-109CFEB60D8E}" srcOrd="0" destOrd="0" presId="urn:microsoft.com/office/officeart/2005/8/layout/lProcess2"/>
    <dgm:cxn modelId="{25F61605-AC24-4A41-B52F-09245CF3D1AC}" type="presParOf" srcId="{795159AF-3275-42B2-8847-C9D77DDF2878}" destId="{7802D958-8A62-4626-A081-08324F01659D}" srcOrd="1" destOrd="0" presId="urn:microsoft.com/office/officeart/2005/8/layout/lProcess2"/>
    <dgm:cxn modelId="{9F0EED8F-5011-4B93-B123-EB8FD37B11AB}" type="presParOf" srcId="{795159AF-3275-42B2-8847-C9D77DDF2878}" destId="{88AD7236-B8B6-4928-8FE2-29CECE13F75B}" srcOrd="2" destOrd="0" presId="urn:microsoft.com/office/officeart/2005/8/layout/lProcess2"/>
    <dgm:cxn modelId="{E41DD6B1-1F2D-4351-ACFA-C17F0C28C743}" type="presParOf" srcId="{88AD7236-B8B6-4928-8FE2-29CECE13F75B}" destId="{40F2FF02-5AC4-48C9-9A3A-9016F5286A6B}" srcOrd="0" destOrd="0" presId="urn:microsoft.com/office/officeart/2005/8/layout/lProcess2"/>
    <dgm:cxn modelId="{E402483D-3A99-455C-869F-5EEC6F17377A}" type="presParOf" srcId="{40F2FF02-5AC4-48C9-9A3A-9016F5286A6B}" destId="{776B0E13-354B-42CF-9D0D-C84371F546F3}" srcOrd="0" destOrd="0" presId="urn:microsoft.com/office/officeart/2005/8/layout/lProcess2"/>
    <dgm:cxn modelId="{0F8FEEF9-E88A-4C48-84FE-BA4A1F4552CE}" type="presParOf" srcId="{40F2FF02-5AC4-48C9-9A3A-9016F5286A6B}" destId="{F94B3CDE-995A-4D97-9021-D7CB5EA6D772}" srcOrd="1" destOrd="0" presId="urn:microsoft.com/office/officeart/2005/8/layout/lProcess2"/>
    <dgm:cxn modelId="{5A48CDF4-3F5C-4120-A3CB-77D73CED345D}" type="presParOf" srcId="{40F2FF02-5AC4-48C9-9A3A-9016F5286A6B}" destId="{A1FADFC2-CC9D-48EF-B005-908FD48F0B31}" srcOrd="2" destOrd="0" presId="urn:microsoft.com/office/officeart/2005/8/layout/lProcess2"/>
    <dgm:cxn modelId="{30C8965A-638E-41F4-A4BC-EF0E626E1601}" type="presParOf" srcId="{40F2FF02-5AC4-48C9-9A3A-9016F5286A6B}" destId="{E780BAE3-A980-40B9-9A27-69A518338C61}" srcOrd="3" destOrd="0" presId="urn:microsoft.com/office/officeart/2005/8/layout/lProcess2"/>
    <dgm:cxn modelId="{9ECA2457-8D57-4378-BBAE-66CC452EB312}" type="presParOf" srcId="{40F2FF02-5AC4-48C9-9A3A-9016F5286A6B}" destId="{1719B0BC-ADE9-440B-8B61-0C6BF1D6E29C}" srcOrd="4" destOrd="0" presId="urn:microsoft.com/office/officeart/2005/8/layout/lProcess2"/>
    <dgm:cxn modelId="{722FD8E7-F40E-4257-87A4-A957A1C90F50}" type="presParOf" srcId="{40F2FF02-5AC4-48C9-9A3A-9016F5286A6B}" destId="{899F3A6C-80A1-4D2F-BF8A-72820E78D131}" srcOrd="5" destOrd="0" presId="urn:microsoft.com/office/officeart/2005/8/layout/lProcess2"/>
    <dgm:cxn modelId="{52C8D8A6-892D-4E61-ABB9-0171DB4095B4}" type="presParOf" srcId="{40F2FF02-5AC4-48C9-9A3A-9016F5286A6B}" destId="{075A1E16-0CF3-4DC1-ABDB-034D141732E1}" srcOrd="6" destOrd="0" presId="urn:microsoft.com/office/officeart/2005/8/layout/lProcess2"/>
    <dgm:cxn modelId="{43B8EE15-70E4-4454-B420-FF66AA4224E9}" type="presParOf" srcId="{40F2FF02-5AC4-48C9-9A3A-9016F5286A6B}" destId="{05CDC693-FAA9-42F0-9147-316D634F5766}" srcOrd="7" destOrd="0" presId="urn:microsoft.com/office/officeart/2005/8/layout/lProcess2"/>
    <dgm:cxn modelId="{C2D48043-6E9E-4BC5-9EF8-AD214222E983}" type="presParOf" srcId="{40F2FF02-5AC4-48C9-9A3A-9016F5286A6B}" destId="{28AFB5FE-10DE-4BE9-9BDF-5EFECFFCAC57}"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94DE5-FF3B-4396-97C0-30BC1AEDF432}">
      <dsp:nvSpPr>
        <dsp:cNvPr id="0" name=""/>
        <dsp:cNvSpPr/>
      </dsp:nvSpPr>
      <dsp:spPr>
        <a:xfrm>
          <a:off x="0" y="0"/>
          <a:ext cx="2829594" cy="679900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#1 </a:t>
          </a:r>
        </a:p>
        <a:p>
          <a:pPr lvl="0" algn="ctr" defTabSz="1066800">
            <a:lnSpc>
              <a:spcPct val="90000"/>
            </a:lnSpc>
            <a:spcBef>
              <a:spcPct val="0"/>
            </a:spcBef>
            <a:spcAft>
              <a:spcPct val="35000"/>
            </a:spcAft>
          </a:pPr>
          <a:r>
            <a:rPr lang="en-US" sz="2400" b="1" kern="1200" dirty="0" smtClean="0"/>
            <a:t>Training Program Implementation</a:t>
          </a:r>
          <a:endParaRPr lang="en-US" sz="2400" b="1" kern="1200" dirty="0"/>
        </a:p>
      </dsp:txBody>
      <dsp:txXfrm>
        <a:off x="0" y="0"/>
        <a:ext cx="2829594" cy="2039701"/>
      </dsp:txXfrm>
    </dsp:sp>
    <dsp:sp modelId="{F79167F1-837C-4A84-88E7-BD807AF7CB7F}">
      <dsp:nvSpPr>
        <dsp:cNvPr id="0" name=""/>
        <dsp:cNvSpPr/>
      </dsp:nvSpPr>
      <dsp:spPr>
        <a:xfrm>
          <a:off x="299667" y="1586434"/>
          <a:ext cx="2263675" cy="86933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Value chain Support</a:t>
          </a:r>
          <a:endParaRPr lang="en-US" sz="1800" kern="1200" dirty="0"/>
        </a:p>
      </dsp:txBody>
      <dsp:txXfrm>
        <a:off x="325129" y="1611896"/>
        <a:ext cx="2212751" cy="818415"/>
      </dsp:txXfrm>
    </dsp:sp>
    <dsp:sp modelId="{3EA7FB89-D042-435E-A29E-2F60881F7486}">
      <dsp:nvSpPr>
        <dsp:cNvPr id="0" name=""/>
        <dsp:cNvSpPr/>
      </dsp:nvSpPr>
      <dsp:spPr>
        <a:xfrm>
          <a:off x="299667" y="2568513"/>
          <a:ext cx="2263675" cy="794828"/>
        </a:xfrm>
        <a:prstGeom prst="roundRect">
          <a:avLst>
            <a:gd name="adj" fmla="val 10000"/>
          </a:avLst>
        </a:prstGeom>
        <a:solidFill>
          <a:schemeClr val="accent2">
            <a:hueOff val="-69844"/>
            <a:satOff val="-805"/>
            <a:lumOff val="1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Incident management</a:t>
          </a:r>
          <a:endParaRPr lang="en-US" sz="1800" kern="1200" dirty="0"/>
        </a:p>
      </dsp:txBody>
      <dsp:txXfrm>
        <a:off x="322947" y="2591793"/>
        <a:ext cx="2217115" cy="748268"/>
      </dsp:txXfrm>
    </dsp:sp>
    <dsp:sp modelId="{679139F8-2217-4E4E-BB02-7FE55660CD08}">
      <dsp:nvSpPr>
        <dsp:cNvPr id="0" name=""/>
        <dsp:cNvSpPr/>
      </dsp:nvSpPr>
      <dsp:spPr>
        <a:xfrm>
          <a:off x="299667" y="3475048"/>
          <a:ext cx="2263675" cy="663045"/>
        </a:xfrm>
        <a:prstGeom prst="roundRect">
          <a:avLst>
            <a:gd name="adj" fmla="val 10000"/>
          </a:avLst>
        </a:prstGeom>
        <a:solidFill>
          <a:schemeClr val="accent2">
            <a:hueOff val="-139687"/>
            <a:satOff val="-1610"/>
            <a:lumOff val="3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Laboratory competency</a:t>
          </a:r>
          <a:endParaRPr lang="en-US" sz="1800" kern="1200" dirty="0"/>
        </a:p>
      </dsp:txBody>
      <dsp:txXfrm>
        <a:off x="319087" y="3494468"/>
        <a:ext cx="2224835" cy="624205"/>
      </dsp:txXfrm>
    </dsp:sp>
    <dsp:sp modelId="{7B55E36E-E0DA-49C0-BB01-D9B93F60BB0F}">
      <dsp:nvSpPr>
        <dsp:cNvPr id="0" name=""/>
        <dsp:cNvSpPr/>
      </dsp:nvSpPr>
      <dsp:spPr>
        <a:xfrm>
          <a:off x="299667" y="4230492"/>
          <a:ext cx="2263675" cy="592306"/>
        </a:xfrm>
        <a:prstGeom prst="roundRect">
          <a:avLst>
            <a:gd name="adj" fmla="val 10000"/>
          </a:avLst>
        </a:prstGeom>
        <a:solidFill>
          <a:schemeClr val="accent2">
            <a:hueOff val="-209531"/>
            <a:satOff val="-2415"/>
            <a:lumOff val="5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Risk analysis</a:t>
          </a:r>
          <a:endParaRPr lang="en-US" sz="1800" kern="1200" dirty="0"/>
        </a:p>
      </dsp:txBody>
      <dsp:txXfrm>
        <a:off x="317015" y="4247840"/>
        <a:ext cx="2228979" cy="557610"/>
      </dsp:txXfrm>
    </dsp:sp>
    <dsp:sp modelId="{B48788F9-4346-490C-9CD8-FF27BACE8C91}">
      <dsp:nvSpPr>
        <dsp:cNvPr id="0" name=""/>
        <dsp:cNvSpPr/>
      </dsp:nvSpPr>
      <dsp:spPr>
        <a:xfrm>
          <a:off x="299667" y="4985937"/>
          <a:ext cx="2263675" cy="740238"/>
        </a:xfrm>
        <a:prstGeom prst="roundRect">
          <a:avLst>
            <a:gd name="adj" fmla="val 10000"/>
          </a:avLst>
        </a:prstGeom>
        <a:solidFill>
          <a:schemeClr val="accent2">
            <a:hueOff val="-279374"/>
            <a:satOff val="-3219"/>
            <a:lumOff val="7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Food safety regulatory system</a:t>
          </a:r>
          <a:endParaRPr lang="en-US" sz="1800" kern="1200" dirty="0"/>
        </a:p>
      </dsp:txBody>
      <dsp:txXfrm>
        <a:off x="321348" y="5007618"/>
        <a:ext cx="2220313" cy="696876"/>
      </dsp:txXfrm>
    </dsp:sp>
    <dsp:sp modelId="{10600CF4-4ABF-463E-A5C3-5758BF18F09C}">
      <dsp:nvSpPr>
        <dsp:cNvPr id="0" name=""/>
        <dsp:cNvSpPr/>
      </dsp:nvSpPr>
      <dsp:spPr>
        <a:xfrm>
          <a:off x="299667" y="5892472"/>
          <a:ext cx="2263675" cy="641164"/>
        </a:xfrm>
        <a:prstGeom prst="roundRect">
          <a:avLst>
            <a:gd name="adj" fmla="val 10000"/>
          </a:avLst>
        </a:prstGeom>
        <a:solidFill>
          <a:schemeClr val="accent2">
            <a:hueOff val="-349218"/>
            <a:satOff val="-4024"/>
            <a:lumOff val="9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0" kern="1200" dirty="0" smtClean="0">
              <a:solidFill>
                <a:srgbClr val="002060"/>
              </a:solidFill>
            </a:rPr>
            <a:t>On-farm</a:t>
          </a:r>
        </a:p>
        <a:p>
          <a:pPr lvl="0" algn="ctr" defTabSz="889000">
            <a:lnSpc>
              <a:spcPct val="90000"/>
            </a:lnSpc>
            <a:spcBef>
              <a:spcPct val="0"/>
            </a:spcBef>
            <a:spcAft>
              <a:spcPct val="35000"/>
            </a:spcAft>
          </a:pPr>
          <a:r>
            <a:rPr lang="en-US" sz="2000" b="0" kern="1200" dirty="0" smtClean="0">
              <a:solidFill>
                <a:srgbClr val="002060"/>
              </a:solidFill>
            </a:rPr>
            <a:t>GAP</a:t>
          </a:r>
          <a:endParaRPr lang="en-US" sz="2000" b="0" kern="1200" dirty="0">
            <a:solidFill>
              <a:srgbClr val="002060"/>
            </a:solidFill>
          </a:endParaRPr>
        </a:p>
      </dsp:txBody>
      <dsp:txXfrm>
        <a:off x="318446" y="5911251"/>
        <a:ext cx="2226117" cy="603606"/>
      </dsp:txXfrm>
    </dsp:sp>
    <dsp:sp modelId="{481C6C18-DFA6-4070-B0DB-7D7F84C9444F}">
      <dsp:nvSpPr>
        <dsp:cNvPr id="0" name=""/>
        <dsp:cNvSpPr/>
      </dsp:nvSpPr>
      <dsp:spPr>
        <a:xfrm>
          <a:off x="3071679" y="0"/>
          <a:ext cx="2829594" cy="679900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#2</a:t>
          </a:r>
        </a:p>
        <a:p>
          <a:pPr lvl="0" algn="ctr" defTabSz="1066800">
            <a:lnSpc>
              <a:spcPct val="90000"/>
            </a:lnSpc>
            <a:spcBef>
              <a:spcPct val="0"/>
            </a:spcBef>
            <a:spcAft>
              <a:spcPct val="35000"/>
            </a:spcAft>
          </a:pPr>
          <a:r>
            <a:rPr lang="en-US" sz="2400" b="1" kern="1200" dirty="0" smtClean="0"/>
            <a:t>Global Scaling up</a:t>
          </a:r>
          <a:endParaRPr lang="en-US" sz="2400" b="1" kern="1200" dirty="0"/>
        </a:p>
      </dsp:txBody>
      <dsp:txXfrm>
        <a:off x="3071679" y="0"/>
        <a:ext cx="2829594" cy="2039701"/>
      </dsp:txXfrm>
    </dsp:sp>
    <dsp:sp modelId="{11044C28-235A-4536-99D0-C4E89D7EBAFE}">
      <dsp:nvSpPr>
        <dsp:cNvPr id="0" name=""/>
        <dsp:cNvSpPr/>
      </dsp:nvSpPr>
      <dsp:spPr>
        <a:xfrm>
          <a:off x="3296456" y="1901021"/>
          <a:ext cx="2263675" cy="660156"/>
        </a:xfrm>
        <a:prstGeom prst="roundRect">
          <a:avLst>
            <a:gd name="adj" fmla="val 10000"/>
          </a:avLst>
        </a:prstGeom>
        <a:solidFill>
          <a:schemeClr val="accent2">
            <a:hueOff val="-419062"/>
            <a:satOff val="-4829"/>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2060"/>
              </a:solidFill>
            </a:rPr>
            <a:t>Regional/County</a:t>
          </a:r>
        </a:p>
        <a:p>
          <a:pPr lvl="0" algn="ctr" defTabSz="800100">
            <a:lnSpc>
              <a:spcPct val="90000"/>
            </a:lnSpc>
            <a:spcBef>
              <a:spcPct val="0"/>
            </a:spcBef>
            <a:spcAft>
              <a:spcPct val="35000"/>
            </a:spcAft>
          </a:pPr>
          <a:r>
            <a:rPr lang="en-US" sz="1800" kern="1200" dirty="0" smtClean="0">
              <a:solidFill>
                <a:srgbClr val="002060"/>
              </a:solidFill>
            </a:rPr>
            <a:t>Needs Assessments</a:t>
          </a:r>
          <a:endParaRPr lang="en-US" sz="1800" kern="1200" dirty="0">
            <a:solidFill>
              <a:srgbClr val="002060"/>
            </a:solidFill>
          </a:endParaRPr>
        </a:p>
      </dsp:txBody>
      <dsp:txXfrm>
        <a:off x="3315791" y="1920356"/>
        <a:ext cx="2225005" cy="621486"/>
      </dsp:txXfrm>
    </dsp:sp>
    <dsp:sp modelId="{D91263CD-EF7F-416D-A219-23697E5302A6}">
      <dsp:nvSpPr>
        <dsp:cNvPr id="0" name=""/>
        <dsp:cNvSpPr/>
      </dsp:nvSpPr>
      <dsp:spPr>
        <a:xfrm>
          <a:off x="3296456" y="2804735"/>
          <a:ext cx="2263675" cy="3685653"/>
        </a:xfrm>
        <a:prstGeom prst="roundRect">
          <a:avLst>
            <a:gd name="adj" fmla="val 10000"/>
          </a:avLst>
        </a:prstGeom>
        <a:solidFill>
          <a:schemeClr val="accent2">
            <a:hueOff val="-488905"/>
            <a:satOff val="-5634"/>
            <a:lumOff val="12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t" anchorCtr="0">
          <a:noAutofit/>
        </a:bodyPr>
        <a:lstStyle/>
        <a:p>
          <a:pPr lvl="0" algn="l" defTabSz="711200">
            <a:lnSpc>
              <a:spcPct val="90000"/>
            </a:lnSpc>
            <a:spcBef>
              <a:spcPct val="0"/>
            </a:spcBef>
            <a:spcAft>
              <a:spcPct val="35000"/>
            </a:spcAft>
          </a:pPr>
          <a:endParaRPr lang="en-US" sz="1600" kern="1200" dirty="0"/>
        </a:p>
        <a:p>
          <a:pPr marL="228600" lvl="1" indent="-228600" algn="l" defTabSz="1066800">
            <a:lnSpc>
              <a:spcPct val="90000"/>
            </a:lnSpc>
            <a:spcBef>
              <a:spcPct val="0"/>
            </a:spcBef>
            <a:spcAft>
              <a:spcPct val="15000"/>
            </a:spcAft>
            <a:buChar char="••"/>
          </a:pPr>
          <a:r>
            <a:rPr lang="en-US" sz="2400" kern="1200" dirty="0" smtClean="0">
              <a:solidFill>
                <a:srgbClr val="002060"/>
              </a:solidFill>
            </a:rPr>
            <a:t>EAP</a:t>
          </a:r>
          <a:endParaRPr lang="en-US" sz="2400" kern="1200" dirty="0">
            <a:solidFill>
              <a:srgbClr val="002060"/>
            </a:solidFill>
          </a:endParaRPr>
        </a:p>
        <a:p>
          <a:pPr marL="228600" lvl="1" indent="-228600" algn="l" defTabSz="1066800">
            <a:lnSpc>
              <a:spcPct val="90000"/>
            </a:lnSpc>
            <a:spcBef>
              <a:spcPct val="0"/>
            </a:spcBef>
            <a:spcAft>
              <a:spcPct val="15000"/>
            </a:spcAft>
            <a:buChar char="••"/>
          </a:pPr>
          <a:r>
            <a:rPr lang="en-US" sz="2400" kern="1200" dirty="0" smtClean="0">
              <a:solidFill>
                <a:srgbClr val="002060"/>
              </a:solidFill>
            </a:rPr>
            <a:t>SAR</a:t>
          </a:r>
          <a:endParaRPr lang="en-US" sz="2400" kern="1200" dirty="0">
            <a:solidFill>
              <a:srgbClr val="002060"/>
            </a:solidFill>
          </a:endParaRPr>
        </a:p>
        <a:p>
          <a:pPr marL="228600" lvl="1" indent="-228600" algn="l" defTabSz="1066800">
            <a:lnSpc>
              <a:spcPct val="90000"/>
            </a:lnSpc>
            <a:spcBef>
              <a:spcPct val="0"/>
            </a:spcBef>
            <a:spcAft>
              <a:spcPct val="15000"/>
            </a:spcAft>
            <a:buChar char="••"/>
          </a:pPr>
          <a:r>
            <a:rPr lang="en-US" sz="2400" kern="1200" dirty="0" smtClean="0">
              <a:solidFill>
                <a:srgbClr val="002060"/>
              </a:solidFill>
            </a:rPr>
            <a:t>LAC</a:t>
          </a:r>
          <a:endParaRPr lang="en-US" sz="2400" kern="1200" dirty="0">
            <a:solidFill>
              <a:srgbClr val="002060"/>
            </a:solidFill>
          </a:endParaRPr>
        </a:p>
        <a:p>
          <a:pPr marL="228600" lvl="1" indent="-228600" algn="l" defTabSz="1066800">
            <a:lnSpc>
              <a:spcPct val="90000"/>
            </a:lnSpc>
            <a:spcBef>
              <a:spcPct val="0"/>
            </a:spcBef>
            <a:spcAft>
              <a:spcPct val="15000"/>
            </a:spcAft>
            <a:buChar char="••"/>
          </a:pPr>
          <a:r>
            <a:rPr lang="en-US" sz="2400" kern="1200" dirty="0" smtClean="0">
              <a:solidFill>
                <a:srgbClr val="002060"/>
              </a:solidFill>
            </a:rPr>
            <a:t>ECA</a:t>
          </a:r>
          <a:endParaRPr lang="en-US" sz="2400" kern="1200" dirty="0">
            <a:solidFill>
              <a:srgbClr val="002060"/>
            </a:solidFill>
          </a:endParaRPr>
        </a:p>
        <a:p>
          <a:pPr marL="228600" lvl="1" indent="-228600" algn="l" defTabSz="1066800">
            <a:lnSpc>
              <a:spcPct val="90000"/>
            </a:lnSpc>
            <a:spcBef>
              <a:spcPct val="0"/>
            </a:spcBef>
            <a:spcAft>
              <a:spcPct val="15000"/>
            </a:spcAft>
            <a:buChar char="••"/>
          </a:pPr>
          <a:r>
            <a:rPr lang="en-US" sz="2400" kern="1200" dirty="0" smtClean="0">
              <a:solidFill>
                <a:srgbClr val="002060"/>
              </a:solidFill>
            </a:rPr>
            <a:t>AFR</a:t>
          </a:r>
          <a:endParaRPr lang="en-US" sz="2400" kern="1200" dirty="0">
            <a:solidFill>
              <a:srgbClr val="002060"/>
            </a:solidFill>
          </a:endParaRPr>
        </a:p>
        <a:p>
          <a:pPr marL="228600" lvl="1" indent="-228600" algn="l" defTabSz="1066800">
            <a:lnSpc>
              <a:spcPct val="90000"/>
            </a:lnSpc>
            <a:spcBef>
              <a:spcPct val="0"/>
            </a:spcBef>
            <a:spcAft>
              <a:spcPct val="15000"/>
            </a:spcAft>
            <a:buChar char="••"/>
          </a:pPr>
          <a:r>
            <a:rPr lang="en-US" sz="2400" kern="1200" dirty="0" smtClean="0">
              <a:solidFill>
                <a:srgbClr val="002060"/>
              </a:solidFill>
            </a:rPr>
            <a:t>MENA</a:t>
          </a:r>
          <a:endParaRPr lang="en-US" sz="2400" kern="1200" dirty="0">
            <a:solidFill>
              <a:srgbClr val="002060"/>
            </a:solidFill>
          </a:endParaRPr>
        </a:p>
        <a:p>
          <a:pPr marL="228600" lvl="1" indent="-228600" algn="l" defTabSz="1066800">
            <a:lnSpc>
              <a:spcPct val="90000"/>
            </a:lnSpc>
            <a:spcBef>
              <a:spcPct val="0"/>
            </a:spcBef>
            <a:spcAft>
              <a:spcPct val="15000"/>
            </a:spcAft>
            <a:buChar char="••"/>
          </a:pPr>
          <a:r>
            <a:rPr lang="en-US" sz="2400" kern="1200" dirty="0" smtClean="0">
              <a:solidFill>
                <a:srgbClr val="002060"/>
              </a:solidFill>
            </a:rPr>
            <a:t>Responsive activities</a:t>
          </a:r>
          <a:endParaRPr lang="en-US" sz="2400" kern="1200" dirty="0">
            <a:solidFill>
              <a:srgbClr val="002060"/>
            </a:solidFill>
          </a:endParaRPr>
        </a:p>
      </dsp:txBody>
      <dsp:txXfrm>
        <a:off x="3362757" y="2871036"/>
        <a:ext cx="2131073" cy="3553051"/>
      </dsp:txXfrm>
    </dsp:sp>
    <dsp:sp modelId="{80CCB92F-CA40-45BB-AC5A-109CFEB60D8E}">
      <dsp:nvSpPr>
        <dsp:cNvPr id="0" name=""/>
        <dsp:cNvSpPr/>
      </dsp:nvSpPr>
      <dsp:spPr>
        <a:xfrm>
          <a:off x="6085792" y="0"/>
          <a:ext cx="2829594" cy="679900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#3</a:t>
          </a:r>
        </a:p>
        <a:p>
          <a:pPr lvl="0" algn="ctr" defTabSz="1066800">
            <a:lnSpc>
              <a:spcPct val="90000"/>
            </a:lnSpc>
            <a:spcBef>
              <a:spcPct val="0"/>
            </a:spcBef>
            <a:spcAft>
              <a:spcPct val="35000"/>
            </a:spcAft>
          </a:pPr>
          <a:r>
            <a:rPr lang="en-US" sz="2400" b="1" kern="1200" dirty="0" smtClean="0"/>
            <a:t>Program Facilitation</a:t>
          </a:r>
          <a:endParaRPr lang="en-US" sz="2400" b="1" kern="1200" dirty="0"/>
        </a:p>
      </dsp:txBody>
      <dsp:txXfrm>
        <a:off x="6085792" y="0"/>
        <a:ext cx="2829594" cy="2039701"/>
      </dsp:txXfrm>
    </dsp:sp>
    <dsp:sp modelId="{776B0E13-354B-42CF-9D0D-C84371F546F3}">
      <dsp:nvSpPr>
        <dsp:cNvPr id="0" name=""/>
        <dsp:cNvSpPr/>
      </dsp:nvSpPr>
      <dsp:spPr>
        <a:xfrm>
          <a:off x="6368151" y="1769804"/>
          <a:ext cx="2263675" cy="786550"/>
        </a:xfrm>
        <a:prstGeom prst="roundRect">
          <a:avLst>
            <a:gd name="adj" fmla="val 10000"/>
          </a:avLst>
        </a:prstGeom>
        <a:solidFill>
          <a:schemeClr val="accent2">
            <a:hueOff val="-558749"/>
            <a:satOff val="-6439"/>
            <a:lumOff val="14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002060"/>
              </a:solidFill>
            </a:rPr>
            <a:t>Learning Platform</a:t>
          </a:r>
        </a:p>
        <a:p>
          <a:pPr lvl="0" algn="ctr" defTabSz="577850">
            <a:lnSpc>
              <a:spcPct val="90000"/>
            </a:lnSpc>
            <a:spcBef>
              <a:spcPct val="0"/>
            </a:spcBef>
            <a:spcAft>
              <a:spcPct val="35000"/>
            </a:spcAft>
          </a:pPr>
          <a:r>
            <a:rPr lang="en-US" sz="1300" b="1" kern="1200" dirty="0" smtClean="0">
              <a:solidFill>
                <a:srgbClr val="002060"/>
              </a:solidFill>
            </a:rPr>
            <a:t>Open Education Resources</a:t>
          </a:r>
        </a:p>
        <a:p>
          <a:pPr lvl="0" algn="ctr" defTabSz="577850">
            <a:lnSpc>
              <a:spcPct val="90000"/>
            </a:lnSpc>
            <a:spcBef>
              <a:spcPct val="0"/>
            </a:spcBef>
            <a:spcAft>
              <a:spcPct val="35000"/>
            </a:spcAft>
          </a:pPr>
          <a:r>
            <a:rPr lang="en-US" sz="1300" b="1" kern="1200" dirty="0" smtClean="0">
              <a:solidFill>
                <a:srgbClr val="002060"/>
              </a:solidFill>
            </a:rPr>
            <a:t>Curriculum Development </a:t>
          </a:r>
          <a:endParaRPr lang="en-US" sz="1300" kern="1200" dirty="0">
            <a:solidFill>
              <a:srgbClr val="002060"/>
            </a:solidFill>
          </a:endParaRPr>
        </a:p>
      </dsp:txBody>
      <dsp:txXfrm>
        <a:off x="6391188" y="1792841"/>
        <a:ext cx="2217601" cy="740476"/>
      </dsp:txXfrm>
    </dsp:sp>
    <dsp:sp modelId="{A1FADFC2-CC9D-48EF-B005-908FD48F0B31}">
      <dsp:nvSpPr>
        <dsp:cNvPr id="0" name=""/>
        <dsp:cNvSpPr/>
      </dsp:nvSpPr>
      <dsp:spPr>
        <a:xfrm>
          <a:off x="6368151" y="2760406"/>
          <a:ext cx="2263675" cy="786550"/>
        </a:xfrm>
        <a:prstGeom prst="roundRect">
          <a:avLst>
            <a:gd name="adj" fmla="val 10000"/>
          </a:avLst>
        </a:prstGeom>
        <a:solidFill>
          <a:schemeClr val="accent2">
            <a:hueOff val="-628592"/>
            <a:satOff val="-7244"/>
            <a:lumOff val="16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002060"/>
              </a:solidFill>
            </a:rPr>
            <a:t>Food Safety Incident Network (INFOSAN/EURASFF) </a:t>
          </a:r>
          <a:endParaRPr lang="en-US" sz="1300" kern="1200" dirty="0">
            <a:solidFill>
              <a:srgbClr val="002060"/>
            </a:solidFill>
          </a:endParaRPr>
        </a:p>
      </dsp:txBody>
      <dsp:txXfrm>
        <a:off x="6391188" y="2783443"/>
        <a:ext cx="2217601" cy="740476"/>
      </dsp:txXfrm>
    </dsp:sp>
    <dsp:sp modelId="{1719B0BC-ADE9-440B-8B61-0C6BF1D6E29C}">
      <dsp:nvSpPr>
        <dsp:cNvPr id="0" name=""/>
        <dsp:cNvSpPr/>
      </dsp:nvSpPr>
      <dsp:spPr>
        <a:xfrm>
          <a:off x="6368151" y="3751007"/>
          <a:ext cx="2263675" cy="786550"/>
        </a:xfrm>
        <a:prstGeom prst="roundRect">
          <a:avLst>
            <a:gd name="adj" fmla="val 10000"/>
          </a:avLst>
        </a:prstGeom>
        <a:solidFill>
          <a:schemeClr val="accent2">
            <a:hueOff val="-698436"/>
            <a:satOff val="-8048"/>
            <a:lumOff val="17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002060"/>
              </a:solidFill>
            </a:rPr>
            <a:t>Communication</a:t>
          </a:r>
          <a:endParaRPr lang="en-US" sz="1300" kern="1200" dirty="0">
            <a:solidFill>
              <a:srgbClr val="002060"/>
            </a:solidFill>
          </a:endParaRPr>
        </a:p>
      </dsp:txBody>
      <dsp:txXfrm>
        <a:off x="6391188" y="3774044"/>
        <a:ext cx="2217601" cy="740476"/>
      </dsp:txXfrm>
    </dsp:sp>
    <dsp:sp modelId="{075A1E16-0CF3-4DC1-ABDB-034D141732E1}">
      <dsp:nvSpPr>
        <dsp:cNvPr id="0" name=""/>
        <dsp:cNvSpPr/>
      </dsp:nvSpPr>
      <dsp:spPr>
        <a:xfrm>
          <a:off x="6368151" y="4741606"/>
          <a:ext cx="2263675" cy="786550"/>
        </a:xfrm>
        <a:prstGeom prst="roundRect">
          <a:avLst>
            <a:gd name="adj" fmla="val 10000"/>
          </a:avLst>
        </a:prstGeom>
        <a:solidFill>
          <a:schemeClr val="accent2">
            <a:hueOff val="-768280"/>
            <a:satOff val="-8853"/>
            <a:lumOff val="19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002060"/>
              </a:solidFill>
            </a:rPr>
            <a:t>Monitoring and Evaluation </a:t>
          </a:r>
          <a:endParaRPr lang="en-US" sz="1300" kern="1200" dirty="0">
            <a:solidFill>
              <a:srgbClr val="002060"/>
            </a:solidFill>
          </a:endParaRPr>
        </a:p>
      </dsp:txBody>
      <dsp:txXfrm>
        <a:off x="6391188" y="4764643"/>
        <a:ext cx="2217601" cy="740476"/>
      </dsp:txXfrm>
    </dsp:sp>
    <dsp:sp modelId="{28AFB5FE-10DE-4BE9-9BDF-5EFECFFCAC57}">
      <dsp:nvSpPr>
        <dsp:cNvPr id="0" name=""/>
        <dsp:cNvSpPr/>
      </dsp:nvSpPr>
      <dsp:spPr>
        <a:xfrm>
          <a:off x="6368151" y="5732207"/>
          <a:ext cx="2263675" cy="786550"/>
        </a:xfrm>
        <a:prstGeom prst="roundRect">
          <a:avLst>
            <a:gd name="adj" fmla="val 10000"/>
          </a:avLst>
        </a:prstGeom>
        <a:solidFill>
          <a:schemeClr val="accent2">
            <a:hueOff val="-838123"/>
            <a:satOff val="-9658"/>
            <a:lumOff val="2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002060"/>
              </a:solidFill>
            </a:rPr>
            <a:t>Facilitation of GFSP</a:t>
          </a:r>
          <a:endParaRPr lang="en-US" sz="1300" kern="1200" dirty="0">
            <a:solidFill>
              <a:srgbClr val="002060"/>
            </a:solidFill>
          </a:endParaRPr>
        </a:p>
      </dsp:txBody>
      <dsp:txXfrm>
        <a:off x="6391188" y="5755244"/>
        <a:ext cx="2217601" cy="74047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9B61E57-DFCD-44D3-BE1E-25521DB1E8C3}" type="datetimeFigureOut">
              <a:rPr lang="en-US" smtClean="0"/>
              <a:pPr/>
              <a:t>2/13/2013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151B91D-F06A-46D7-AA15-0EE0769F1475}" type="slidenum">
              <a:rPr lang="en-US" smtClean="0"/>
              <a:pPr/>
              <a:t>‹#›</a:t>
            </a:fld>
            <a:endParaRPr lang="en-US" dirty="0"/>
          </a:p>
        </p:txBody>
      </p:sp>
    </p:spTree>
    <p:extLst>
      <p:ext uri="{BB962C8B-B14F-4D97-AF65-F5344CB8AC3E}">
        <p14:creationId xmlns:p14="http://schemas.microsoft.com/office/powerpoint/2010/main" val="677459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094D434-5EF5-4DAE-AD73-E9B0C3D12A73}" type="datetimeFigureOut">
              <a:rPr lang="en-US" smtClean="0"/>
              <a:pPr/>
              <a:t>2/13/2013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A021987-505C-4EE7-BE6C-D94D16DC4F44}" type="slidenum">
              <a:rPr lang="en-US" smtClean="0"/>
              <a:pPr/>
              <a:t>‹#›</a:t>
            </a:fld>
            <a:endParaRPr lang="en-US" dirty="0"/>
          </a:p>
        </p:txBody>
      </p:sp>
    </p:spTree>
    <p:extLst>
      <p:ext uri="{BB962C8B-B14F-4D97-AF65-F5344CB8AC3E}">
        <p14:creationId xmlns:p14="http://schemas.microsoft.com/office/powerpoint/2010/main" val="759989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World Bank</a:t>
            </a:r>
            <a:endParaRPr lang="en-US" dirty="0"/>
          </a:p>
        </p:txBody>
      </p:sp>
      <p:sp>
        <p:nvSpPr>
          <p:cNvPr id="4" name="Slide Number Placeholder 3"/>
          <p:cNvSpPr>
            <a:spLocks noGrp="1"/>
          </p:cNvSpPr>
          <p:nvPr>
            <p:ph type="sldNum" sz="quarter" idx="10"/>
          </p:nvPr>
        </p:nvSpPr>
        <p:spPr/>
        <p:txBody>
          <a:bodyPr/>
          <a:lstStyle/>
          <a:p>
            <a:fld id="{7A021987-505C-4EE7-BE6C-D94D16DC4F4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7A021987-505C-4EE7-BE6C-D94D16DC4F44}"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021987-505C-4EE7-BE6C-D94D16DC4F44}"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Global public good</a:t>
            </a:r>
          </a:p>
          <a:p>
            <a:r>
              <a:rPr lang="en-US" dirty="0" smtClean="0"/>
              <a:t>Linked to other development issues</a:t>
            </a:r>
          </a:p>
          <a:p>
            <a:r>
              <a:rPr lang="en-US" dirty="0" smtClean="0"/>
              <a:t>Key</a:t>
            </a:r>
            <a:r>
              <a:rPr lang="en-US" baseline="0" dirty="0" smtClean="0"/>
              <a:t> driver in agri-food sector</a:t>
            </a:r>
            <a:endParaRPr lang="en-US" dirty="0" smtClean="0"/>
          </a:p>
        </p:txBody>
      </p:sp>
      <p:sp>
        <p:nvSpPr>
          <p:cNvPr id="4" name="Slide Number Placeholder 3"/>
          <p:cNvSpPr>
            <a:spLocks noGrp="1"/>
          </p:cNvSpPr>
          <p:nvPr>
            <p:ph type="sldNum" sz="quarter" idx="10"/>
          </p:nvPr>
        </p:nvSpPr>
        <p:spPr/>
        <p:txBody>
          <a:bodyPr/>
          <a:lstStyle/>
          <a:p>
            <a:fld id="{5D935A7E-64EC-4B1A-9296-A924F7438F86}"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dirty="0" smtClean="0"/>
          </a:p>
        </p:txBody>
      </p:sp>
      <p:sp>
        <p:nvSpPr>
          <p:cNvPr id="35844" name="Slide Number Placeholder 3"/>
          <p:cNvSpPr>
            <a:spLocks noGrp="1"/>
          </p:cNvSpPr>
          <p:nvPr>
            <p:ph type="sldNum" sz="quarter" idx="5"/>
          </p:nvPr>
        </p:nvSpPr>
        <p:spPr>
          <a:noFill/>
        </p:spPr>
        <p:txBody>
          <a:bodyPr/>
          <a:lstStyle/>
          <a:p>
            <a:fld id="{1570B21A-7C48-4091-87A4-B00583744269}"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D2B54972-CF21-4E1F-9B66-633150281CB4}" type="slidenum">
              <a:rPr lang="en-GB"/>
              <a:pPr/>
              <a:t>3</a:t>
            </a:fld>
            <a:endParaRPr lang="en-GB"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GB" dirty="0" smtClean="0"/>
          </a:p>
          <a:p>
            <a:pPr eaLnBrk="1" hangingPunct="1"/>
            <a:r>
              <a:rPr lang="en-GB" dirty="0" smtClean="0"/>
              <a:t>The modules assess capacity building needs at different levels of the food safety system as illustrated on the slide. </a:t>
            </a:r>
          </a:p>
          <a:p>
            <a:pPr eaLnBrk="1" hangingPunct="1"/>
            <a:endParaRPr lang="en-GB" dirty="0" smtClean="0"/>
          </a:p>
          <a:p>
            <a:pPr eaLnBrk="1" hangingPunct="1"/>
            <a:r>
              <a:rPr lang="en-GB" dirty="0" smtClean="0"/>
              <a:t>Considering these different levels of food safety capacity is important because the causes of weak capacity may be found at different levels. </a:t>
            </a:r>
          </a:p>
          <a:p>
            <a:pPr eaLnBrk="1" hangingPunct="1"/>
            <a:r>
              <a:rPr lang="en-GB" dirty="0" smtClean="0"/>
              <a:t>For instance, the capacity of a food inspectorate may be shaped as much by the state of laws and regulations as by the agency’s own internal resources (such as the skills and qualifications of inspectors, financial resources, equipment and vehicles, etc.).</a:t>
            </a:r>
          </a:p>
          <a:p>
            <a:pPr eaLnBrk="1" hangingPunct="1"/>
            <a:endParaRPr lang="en-GB" dirty="0" smtClean="0"/>
          </a:p>
          <a:p>
            <a:pPr eaLnBrk="1" hangingPunct="1"/>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PulseNet</a:t>
            </a:r>
            <a:endParaRPr lang="en-US" dirty="0"/>
          </a:p>
        </p:txBody>
      </p:sp>
      <p:sp>
        <p:nvSpPr>
          <p:cNvPr id="4" name="Slide Number Placeholder 3"/>
          <p:cNvSpPr>
            <a:spLocks noGrp="1"/>
          </p:cNvSpPr>
          <p:nvPr>
            <p:ph type="sldNum" sz="quarter" idx="10"/>
          </p:nvPr>
        </p:nvSpPr>
        <p:spPr/>
        <p:txBody>
          <a:bodyPr/>
          <a:lstStyle/>
          <a:p>
            <a:fld id="{7A021987-505C-4EE7-BE6C-D94D16DC4F4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EF011CA0-A18B-43DE-AECB-5563DA5D537D}" type="slidenum">
              <a:rPr lang="en-GB"/>
              <a:pPr/>
              <a:t>7</a:t>
            </a:fld>
            <a:endParaRPr lang="en-GB"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GB" dirty="0" smtClean="0"/>
              <a:t>System approach</a:t>
            </a:r>
          </a:p>
          <a:p>
            <a:pPr eaLnBrk="1" hangingPunct="1"/>
            <a:endParaRPr lang="en-GB" dirty="0" smtClean="0"/>
          </a:p>
          <a:p>
            <a:pPr eaLnBrk="1" hangingPunct="1"/>
            <a:r>
              <a:rPr lang="en-GB" dirty="0" smtClean="0"/>
              <a:t>Without a clear understanding of current capabilities and gaps in abilities, efforts to strengthen capacity will be less than optimal. </a:t>
            </a:r>
          </a:p>
          <a:p>
            <a:pPr eaLnBrk="1" hangingPunct="1"/>
            <a:endParaRPr lang="en-GB" dirty="0" smtClean="0"/>
          </a:p>
          <a:p>
            <a:pPr eaLnBrk="1" hangingPunct="1"/>
            <a:r>
              <a:rPr lang="en-GB" dirty="0" smtClean="0"/>
              <a:t>A capacity building needs assessment is therefore an essential initial step in the process of developing diverse types of food safety capacities. This process should be open and participatory. Consultation and dialogue with relevant external stakeholders is vital – both during the needs assessment and subsequent capacity building activities. </a:t>
            </a:r>
          </a:p>
          <a:p>
            <a:pPr eaLnBrk="1" hangingPunct="1"/>
            <a:endParaRPr lang="en-GB" dirty="0" smtClean="0"/>
          </a:p>
          <a:p>
            <a:pPr eaLnBrk="1" hangingPunct="1"/>
            <a:endParaRPr lang="en-GB" dirty="0" smtClean="0"/>
          </a:p>
          <a:p>
            <a:pPr eaLnBrk="1" hangingPunct="1"/>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935A7E-64EC-4B1A-9296-A924F7438F86}"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2493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smtClean="0"/>
              <a:t>Welcome to everyone</a:t>
            </a:r>
          </a:p>
          <a:p>
            <a:pPr>
              <a:spcBef>
                <a:spcPct val="0"/>
              </a:spcBef>
            </a:pPr>
            <a:r>
              <a:rPr lang="fr-FR" dirty="0" smtClean="0"/>
              <a:t>New people to WGs raise hand</a:t>
            </a:r>
          </a:p>
          <a:p>
            <a:pPr>
              <a:spcBef>
                <a:spcPct val="0"/>
              </a:spcBef>
            </a:pPr>
            <a:r>
              <a:rPr lang="fr-FR" dirty="0" smtClean="0"/>
              <a:t>I know that there is a lot of experience in the room  but there are also people first meeting and observers</a:t>
            </a:r>
          </a:p>
        </p:txBody>
      </p:sp>
      <p:sp>
        <p:nvSpPr>
          <p:cNvPr id="12493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4983C0-CECF-4EC8-9D61-96CBF3FB0A88}" type="slidenum">
              <a:rPr lang="fr-FR">
                <a:solidFill>
                  <a:srgbClr val="000000"/>
                </a:solidFill>
                <a:cs typeface="Arial" charset="0"/>
              </a:rPr>
              <a:pPr fontAlgn="base">
                <a:spcBef>
                  <a:spcPct val="0"/>
                </a:spcBef>
                <a:spcAft>
                  <a:spcPct val="0"/>
                </a:spcAft>
              </a:pPr>
              <a:t>9</a:t>
            </a:fld>
            <a:endParaRPr lang="fr-FR" dirty="0">
              <a:solidFill>
                <a:srgbClr val="000000"/>
              </a:solidFill>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Open source IT knowledge platform</a:t>
            </a:r>
          </a:p>
          <a:p>
            <a:r>
              <a:rPr lang="en-US" dirty="0" smtClean="0">
                <a:sym typeface="Wingdings" pitchFamily="2" charset="2"/>
              </a:rPr>
              <a:t>Training  Competency – based</a:t>
            </a:r>
          </a:p>
          <a:p>
            <a:r>
              <a:rPr lang="en-US" dirty="0" smtClean="0">
                <a:sym typeface="Wingdings" pitchFamily="2" charset="2"/>
              </a:rPr>
              <a:t>Behavioral change</a:t>
            </a:r>
            <a:endParaRPr lang="en-US" dirty="0" smtClean="0"/>
          </a:p>
          <a:p>
            <a:r>
              <a:rPr lang="en-US" dirty="0" smtClean="0"/>
              <a:t>Linked to existing resources</a:t>
            </a:r>
          </a:p>
          <a:p>
            <a:r>
              <a:rPr lang="en-US" dirty="0" smtClean="0"/>
              <a:t>Needs based training and education</a:t>
            </a:r>
          </a:p>
          <a:p>
            <a:r>
              <a:rPr lang="en-US" dirty="0" smtClean="0"/>
              <a:t>In-service, vocational, continuing education, professional development</a:t>
            </a:r>
          </a:p>
          <a:p>
            <a:endParaRPr lang="en-US" dirty="0"/>
          </a:p>
        </p:txBody>
      </p:sp>
      <p:sp>
        <p:nvSpPr>
          <p:cNvPr id="4" name="Slide Number Placeholder 3"/>
          <p:cNvSpPr>
            <a:spLocks noGrp="1"/>
          </p:cNvSpPr>
          <p:nvPr>
            <p:ph type="sldNum" sz="quarter" idx="10"/>
          </p:nvPr>
        </p:nvSpPr>
        <p:spPr/>
        <p:txBody>
          <a:bodyPr/>
          <a:lstStyle/>
          <a:p>
            <a:fld id="{7A021987-505C-4EE7-BE6C-D94D16DC4F44}"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F140893-11DE-478B-8CFD-4A3B0B06D8E1}" type="datetimeFigureOut">
              <a:rPr lang="en-US" smtClean="0"/>
              <a:pPr/>
              <a:t>2/13/2013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D2760C5C-ADB5-44BB-92B5-555229AA0C9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140893-11DE-478B-8CFD-4A3B0B06D8E1}" type="datetimeFigureOut">
              <a:rPr lang="en-US" smtClean="0"/>
              <a:pPr/>
              <a:t>2/13/2013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760C5C-ADB5-44BB-92B5-555229AA0C9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140893-11DE-478B-8CFD-4A3B0B06D8E1}" type="datetimeFigureOut">
              <a:rPr lang="en-US" smtClean="0"/>
              <a:pPr/>
              <a:t>2/13/2013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760C5C-ADB5-44BB-92B5-555229AA0C9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5" name="Text Placeholder 4"/>
          <p:cNvSpPr>
            <a:spLocks noGrp="1"/>
          </p:cNvSpPr>
          <p:nvPr>
            <p:ph type="body" sz="quarter" idx="10" hasCustomPrompt="1"/>
          </p:nvPr>
        </p:nvSpPr>
        <p:spPr>
          <a:xfrm>
            <a:off x="1066800" y="990600"/>
            <a:ext cx="6858000" cy="838200"/>
          </a:xfrm>
          <a:prstGeom prst="rect">
            <a:avLst/>
          </a:prstGeom>
        </p:spPr>
        <p:txBody>
          <a:bodyPr vert="horz"/>
          <a:lstStyle>
            <a:lvl1pPr marL="0" indent="0" algn="ctr">
              <a:buNone/>
              <a:defRPr>
                <a:solidFill>
                  <a:srgbClr val="FFFFFF"/>
                </a:solidFill>
              </a:defRPr>
            </a:lvl1pPr>
          </a:lstStyle>
          <a:p>
            <a:pPr lvl="0"/>
            <a:r>
              <a:rPr lang="en-US" dirty="0" smtClean="0"/>
              <a:t>Click to add Title</a:t>
            </a:r>
            <a:endParaRPr lang="en-US" dirty="0"/>
          </a:p>
        </p:txBody>
      </p:sp>
    </p:spTree>
    <p:extLst>
      <p:ext uri="{BB962C8B-B14F-4D97-AF65-F5344CB8AC3E}">
        <p14:creationId xmlns:p14="http://schemas.microsoft.com/office/powerpoint/2010/main" val="723772461"/>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495800"/>
          </a:xfrm>
        </p:spPr>
        <p:txBody>
          <a:bodyPr/>
          <a:lstStyle/>
          <a:p>
            <a:pPr lvl="0"/>
            <a:endParaRPr lang="en-US" noProof="0" dirty="0" smtClean="0"/>
          </a:p>
        </p:txBody>
      </p:sp>
      <p:sp>
        <p:nvSpPr>
          <p:cNvPr id="4" name="Rectangle 19"/>
          <p:cNvSpPr>
            <a:spLocks noGrp="1" noChangeArrowheads="1"/>
          </p:cNvSpPr>
          <p:nvPr>
            <p:ph type="dt" sz="half" idx="10"/>
          </p:nvPr>
        </p:nvSpPr>
        <p:spPr>
          <a:ln/>
        </p:spPr>
        <p:txBody>
          <a:bodyPr/>
          <a:lstStyle>
            <a:lvl1pPr>
              <a:defRPr/>
            </a:lvl1pPr>
          </a:lstStyle>
          <a:p>
            <a:endParaRPr lang="en-US" dirty="0"/>
          </a:p>
        </p:txBody>
      </p:sp>
      <p:sp>
        <p:nvSpPr>
          <p:cNvPr id="5" name="Rectangle 20"/>
          <p:cNvSpPr>
            <a:spLocks noGrp="1" noChangeArrowheads="1"/>
          </p:cNvSpPr>
          <p:nvPr>
            <p:ph type="ftr" sz="quarter" idx="11"/>
          </p:nvPr>
        </p:nvSpPr>
        <p:spPr>
          <a:ln/>
        </p:spPr>
        <p:txBody>
          <a:bodyPr/>
          <a:lstStyle>
            <a:lvl1pPr>
              <a:defRPr/>
            </a:lvl1pPr>
          </a:lstStyle>
          <a:p>
            <a:endParaRPr lang="en-US" dirty="0"/>
          </a:p>
        </p:txBody>
      </p:sp>
      <p:sp>
        <p:nvSpPr>
          <p:cNvPr id="6" name="Rectangle 21"/>
          <p:cNvSpPr>
            <a:spLocks noGrp="1" noChangeArrowheads="1"/>
          </p:cNvSpPr>
          <p:nvPr>
            <p:ph type="sldNum" sz="quarter" idx="12"/>
          </p:nvPr>
        </p:nvSpPr>
        <p:spPr>
          <a:ln/>
        </p:spPr>
        <p:txBody>
          <a:bodyPr/>
          <a:lstStyle>
            <a:lvl1pPr>
              <a:defRPr/>
            </a:lvl1pPr>
          </a:lstStyle>
          <a:p>
            <a:fld id="{0C356F0B-6E49-4145-9EE4-14EE2B24F2C7}" type="slidenum">
              <a:rPr lang="en-GB"/>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B97B5855-2A0E-4A86-BFA7-B49A66414973}" type="datetime1">
              <a:rPr lang="fr-FR"/>
              <a:pPr>
                <a:defRPr/>
              </a:pPr>
              <a:t>13/02/2013</a:t>
            </a:fld>
            <a:endParaRPr lang="fr-FR" dirty="0"/>
          </a:p>
        </p:txBody>
      </p:sp>
      <p:sp>
        <p:nvSpPr>
          <p:cNvPr id="3" name="Espace réservé du pied de page 4"/>
          <p:cNvSpPr>
            <a:spLocks noGrp="1"/>
          </p:cNvSpPr>
          <p:nvPr>
            <p:ph type="ftr" sz="quarter" idx="11"/>
          </p:nvPr>
        </p:nvSpPr>
        <p:spPr/>
        <p:txBody>
          <a:bodyPr/>
          <a:lstStyle>
            <a:lvl1pPr>
              <a:defRPr/>
            </a:lvl1pPr>
          </a:lstStyle>
          <a:p>
            <a:pPr>
              <a:defRPr/>
            </a:pPr>
            <a:endParaRPr lang="fr-FR" dirty="0"/>
          </a:p>
        </p:txBody>
      </p:sp>
      <p:sp>
        <p:nvSpPr>
          <p:cNvPr id="4" name="Espace réservé du numéro de diapositive 5"/>
          <p:cNvSpPr>
            <a:spLocks noGrp="1"/>
          </p:cNvSpPr>
          <p:nvPr>
            <p:ph type="sldNum" sz="quarter" idx="12"/>
          </p:nvPr>
        </p:nvSpPr>
        <p:spPr/>
        <p:txBody>
          <a:bodyPr/>
          <a:lstStyle>
            <a:lvl1pPr>
              <a:defRPr/>
            </a:lvl1pPr>
          </a:lstStyle>
          <a:p>
            <a:pPr>
              <a:defRPr/>
            </a:pPr>
            <a:fld id="{373CF617-1896-4AA6-BF95-C024D560D784}" type="slidenum">
              <a:rPr lang="fr-FR"/>
              <a:pPr>
                <a:defRPr/>
              </a:pPr>
              <a:t>‹#›</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140893-11DE-478B-8CFD-4A3B0B06D8E1}" type="datetimeFigureOut">
              <a:rPr lang="en-US" smtClean="0"/>
              <a:pPr/>
              <a:t>2/13/2013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760C5C-ADB5-44BB-92B5-555229AA0C9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F140893-11DE-478B-8CFD-4A3B0B06D8E1}" type="datetimeFigureOut">
              <a:rPr lang="en-US" smtClean="0"/>
              <a:pPr/>
              <a:t>2/13/2013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760C5C-ADB5-44BB-92B5-555229AA0C9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140893-11DE-478B-8CFD-4A3B0B06D8E1}" type="datetimeFigureOut">
              <a:rPr lang="en-US" smtClean="0"/>
              <a:pPr/>
              <a:t>2/13/2013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760C5C-ADB5-44BB-92B5-555229AA0C9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F140893-11DE-478B-8CFD-4A3B0B06D8E1}" type="datetimeFigureOut">
              <a:rPr lang="en-US" smtClean="0"/>
              <a:pPr/>
              <a:t>2/13/2013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2760C5C-ADB5-44BB-92B5-555229AA0C9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F140893-11DE-478B-8CFD-4A3B0B06D8E1}" type="datetimeFigureOut">
              <a:rPr lang="en-US" smtClean="0"/>
              <a:pPr/>
              <a:t>2/13/2013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2760C5C-ADB5-44BB-92B5-555229AA0C9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40893-11DE-478B-8CFD-4A3B0B06D8E1}" type="datetimeFigureOut">
              <a:rPr lang="en-US" smtClean="0"/>
              <a:pPr/>
              <a:t>2/13/2013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2760C5C-ADB5-44BB-92B5-555229AA0C9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140893-11DE-478B-8CFD-4A3B0B06D8E1}" type="datetimeFigureOut">
              <a:rPr lang="en-US" smtClean="0"/>
              <a:pPr/>
              <a:t>2/13/2013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760C5C-ADB5-44BB-92B5-555229AA0C9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F140893-11DE-478B-8CFD-4A3B0B06D8E1}" type="datetimeFigureOut">
              <a:rPr lang="en-US" smtClean="0"/>
              <a:pPr/>
              <a:t>2/13/2013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D2760C5C-ADB5-44BB-92B5-555229AA0C99}"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F140893-11DE-478B-8CFD-4A3B0B06D8E1}" type="datetimeFigureOut">
              <a:rPr lang="en-US" smtClean="0"/>
              <a:pPr/>
              <a:t>2/13/2013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760C5C-ADB5-44BB-92B5-555229AA0C99}"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1.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wmf"/><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514600"/>
            <a:ext cx="7772400" cy="1470025"/>
          </a:xfrm>
        </p:spPr>
        <p:txBody>
          <a:bodyPr>
            <a:normAutofit fontScale="90000"/>
          </a:bodyPr>
          <a:lstStyle/>
          <a:p>
            <a:pPr algn="ctr"/>
            <a:r>
              <a:rPr lang="en-US" sz="4000" dirty="0" smtClean="0"/>
              <a:t/>
            </a:r>
            <a:br>
              <a:rPr lang="en-US" sz="4000" dirty="0" smtClean="0"/>
            </a:br>
            <a:r>
              <a:rPr lang="en-US" sz="4000" dirty="0" smtClean="0"/>
              <a:t/>
            </a:r>
            <a:br>
              <a:rPr lang="en-US" sz="4000" dirty="0" smtClean="0"/>
            </a:br>
            <a:r>
              <a:rPr lang="en-US" sz="4000" b="1" dirty="0" smtClean="0">
                <a:solidFill>
                  <a:srgbClr val="002060"/>
                </a:solidFill>
              </a:rPr>
              <a:t>Global </a:t>
            </a:r>
            <a:br>
              <a:rPr lang="en-US" sz="4000" b="1" dirty="0" smtClean="0">
                <a:solidFill>
                  <a:srgbClr val="002060"/>
                </a:solidFill>
              </a:rPr>
            </a:br>
            <a:r>
              <a:rPr lang="en-US" sz="4000" b="1" dirty="0" smtClean="0">
                <a:solidFill>
                  <a:srgbClr val="002060"/>
                </a:solidFill>
              </a:rPr>
              <a:t>Food Safety Capacity Building </a:t>
            </a:r>
            <a:br>
              <a:rPr lang="en-US" sz="4000" b="1" dirty="0" smtClean="0">
                <a:solidFill>
                  <a:srgbClr val="002060"/>
                </a:solidFill>
              </a:rPr>
            </a:br>
            <a:r>
              <a:rPr lang="en-US" sz="4000" b="1" dirty="0" smtClean="0">
                <a:solidFill>
                  <a:srgbClr val="002060"/>
                </a:solidFill>
              </a:rPr>
              <a:t>Partnership</a:t>
            </a:r>
            <a:br>
              <a:rPr lang="en-US" sz="4000" b="1" dirty="0" smtClean="0">
                <a:solidFill>
                  <a:srgbClr val="002060"/>
                </a:solidFill>
              </a:rPr>
            </a:br>
            <a:r>
              <a:rPr lang="en-US" sz="4000" b="1" dirty="0" smtClean="0">
                <a:solidFill>
                  <a:srgbClr val="002060"/>
                </a:solidFill>
              </a:rPr>
              <a:t>(GFSP)</a:t>
            </a:r>
            <a:endParaRPr lang="en-US" sz="4000" b="1" dirty="0">
              <a:solidFill>
                <a:srgbClr val="002060"/>
              </a:solidFill>
            </a:endParaRPr>
          </a:p>
        </p:txBody>
      </p:sp>
      <p:sp>
        <p:nvSpPr>
          <p:cNvPr id="3" name="Subtitle 2"/>
          <p:cNvSpPr>
            <a:spLocks noGrp="1"/>
          </p:cNvSpPr>
          <p:nvPr>
            <p:ph type="subTitle" idx="1"/>
          </p:nvPr>
        </p:nvSpPr>
        <p:spPr>
          <a:xfrm>
            <a:off x="1371600" y="3657600"/>
            <a:ext cx="6400800" cy="2667000"/>
          </a:xfrm>
        </p:spPr>
        <p:txBody>
          <a:bodyPr>
            <a:normAutofit/>
          </a:bodyPr>
          <a:lstStyle/>
          <a:p>
            <a:endParaRPr lang="en-US" sz="2000" dirty="0" smtClean="0">
              <a:solidFill>
                <a:schemeClr val="tx1"/>
              </a:solidFill>
            </a:endParaRPr>
          </a:p>
          <a:p>
            <a:endParaRPr lang="en-US" sz="2000" dirty="0" smtClean="0">
              <a:solidFill>
                <a:schemeClr val="tx1"/>
              </a:solidFill>
            </a:endParaRPr>
          </a:p>
          <a:p>
            <a:endParaRPr lang="en-US" sz="2000" dirty="0" smtClean="0">
              <a:solidFill>
                <a:schemeClr val="tx1"/>
              </a:solidFill>
            </a:endParaRPr>
          </a:p>
          <a:p>
            <a:r>
              <a:rPr lang="en-US" sz="2000" dirty="0" smtClean="0">
                <a:solidFill>
                  <a:schemeClr val="tx1"/>
                </a:solidFill>
              </a:rPr>
              <a:t>Brian G. Bedard</a:t>
            </a:r>
          </a:p>
          <a:p>
            <a:r>
              <a:rPr lang="en-US" sz="2000" dirty="0" smtClean="0">
                <a:solidFill>
                  <a:schemeClr val="tx1"/>
                </a:solidFill>
              </a:rPr>
              <a:t>The World Bank</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endParaRPr lang="en-US" dirty="0" smtClean="0"/>
          </a:p>
        </p:txBody>
      </p:sp>
      <p:sp>
        <p:nvSpPr>
          <p:cNvPr id="27651" name="Rectangle 3"/>
          <p:cNvSpPr>
            <a:spLocks noGrp="1" noChangeArrowheads="1"/>
          </p:cNvSpPr>
          <p:nvPr>
            <p:ph idx="1"/>
          </p:nvPr>
        </p:nvSpPr>
        <p:spPr>
          <a:xfrm>
            <a:off x="457200" y="1981200"/>
            <a:ext cx="8229600" cy="4149725"/>
          </a:xfrm>
        </p:spPr>
        <p:txBody>
          <a:bodyPr/>
          <a:lstStyle/>
          <a:p>
            <a:pPr eaLnBrk="1" hangingPunct="1">
              <a:lnSpc>
                <a:spcPct val="90000"/>
              </a:lnSpc>
              <a:buFont typeface="Wingdings" pitchFamily="2" charset="2"/>
              <a:buNone/>
              <a:defRPr/>
            </a:pPr>
            <a:endParaRPr lang="en-US" sz="2800" dirty="0" smtClean="0"/>
          </a:p>
          <a:p>
            <a:pPr lvl="1" eaLnBrk="1" hangingPunct="1">
              <a:lnSpc>
                <a:spcPct val="90000"/>
              </a:lnSpc>
              <a:buFontTx/>
              <a:buNone/>
              <a:defRPr/>
            </a:pPr>
            <a:endParaRPr lang="en-US" sz="2400" dirty="0" smtClean="0"/>
          </a:p>
          <a:p>
            <a:pPr lvl="1" eaLnBrk="1" hangingPunct="1">
              <a:lnSpc>
                <a:spcPct val="90000"/>
              </a:lnSpc>
              <a:buFontTx/>
              <a:buNone/>
              <a:defRPr/>
            </a:pPr>
            <a:endParaRPr lang="en-US" sz="2400" dirty="0" smtClean="0"/>
          </a:p>
        </p:txBody>
      </p:sp>
      <p:pic>
        <p:nvPicPr>
          <p:cNvPr id="5125" name="Picture 2" descr="DSCN1326"/>
          <p:cNvPicPr>
            <a:picLocks noChangeAspect="1" noChangeArrowheads="1"/>
          </p:cNvPicPr>
          <p:nvPr/>
        </p:nvPicPr>
        <p:blipFill>
          <a:blip r:embed="rId2" cstate="print"/>
          <a:srcRect/>
          <a:stretch>
            <a:fillRect/>
          </a:stretch>
        </p:blipFill>
        <p:spPr bwMode="auto">
          <a:xfrm>
            <a:off x="3962400" y="2971800"/>
            <a:ext cx="5181600" cy="3886200"/>
          </a:xfrm>
          <a:prstGeom prst="rect">
            <a:avLst/>
          </a:prstGeom>
          <a:noFill/>
          <a:ln w="9525">
            <a:noFill/>
            <a:miter lim="800000"/>
            <a:headEnd/>
            <a:tailEnd/>
          </a:ln>
        </p:spPr>
      </p:pic>
      <p:pic>
        <p:nvPicPr>
          <p:cNvPr id="175106" name="Picture 2"/>
          <p:cNvPicPr>
            <a:picLocks noChangeAspect="1" noChangeArrowheads="1"/>
          </p:cNvPicPr>
          <p:nvPr/>
        </p:nvPicPr>
        <p:blipFill>
          <a:blip r:embed="rId3" cstate="print"/>
          <a:srcRect/>
          <a:stretch>
            <a:fillRect/>
          </a:stretch>
        </p:blipFill>
        <p:spPr bwMode="auto">
          <a:xfrm>
            <a:off x="0" y="0"/>
            <a:ext cx="3962400" cy="2971800"/>
          </a:xfrm>
          <a:prstGeom prst="rect">
            <a:avLst/>
          </a:prstGeom>
          <a:noFill/>
          <a:ln w="9525">
            <a:noFill/>
            <a:miter lim="800000"/>
            <a:headEnd/>
            <a:tailEnd/>
          </a:ln>
          <a:effectLst/>
        </p:spPr>
      </p:pic>
      <p:pic>
        <p:nvPicPr>
          <p:cNvPr id="175107" name="Picture 3" descr="C:\Users\wb311011\Pictures\BB Projects\Sichuan\SIchuan Penzhou\P1010012.JPG"/>
          <p:cNvPicPr>
            <a:picLocks noChangeAspect="1" noChangeArrowheads="1"/>
          </p:cNvPicPr>
          <p:nvPr/>
        </p:nvPicPr>
        <p:blipFill>
          <a:blip r:embed="rId4" cstate="print"/>
          <a:srcRect/>
          <a:stretch>
            <a:fillRect/>
          </a:stretch>
        </p:blipFill>
        <p:spPr bwMode="auto">
          <a:xfrm>
            <a:off x="0" y="2971800"/>
            <a:ext cx="3962400" cy="3886200"/>
          </a:xfrm>
          <a:prstGeom prst="rect">
            <a:avLst/>
          </a:prstGeom>
          <a:noFill/>
        </p:spPr>
      </p:pic>
      <p:pic>
        <p:nvPicPr>
          <p:cNvPr id="175108" name="Picture 4"/>
          <p:cNvPicPr>
            <a:picLocks noChangeAspect="1" noChangeArrowheads="1"/>
          </p:cNvPicPr>
          <p:nvPr/>
        </p:nvPicPr>
        <p:blipFill>
          <a:blip r:embed="rId5" cstate="print"/>
          <a:srcRect/>
          <a:stretch>
            <a:fillRect/>
          </a:stretch>
        </p:blipFill>
        <p:spPr bwMode="auto">
          <a:xfrm>
            <a:off x="-1447800" y="12649200"/>
            <a:ext cx="5080000" cy="3810000"/>
          </a:xfrm>
          <a:prstGeom prst="rect">
            <a:avLst/>
          </a:prstGeom>
          <a:noFill/>
          <a:ln w="9525">
            <a:noFill/>
            <a:miter lim="800000"/>
            <a:headEnd/>
            <a:tailEnd/>
          </a:ln>
          <a:effectLst/>
        </p:spPr>
      </p:pic>
      <p:pic>
        <p:nvPicPr>
          <p:cNvPr id="10" name="Picture 2"/>
          <p:cNvPicPr>
            <a:picLocks noChangeAspect="1" noChangeArrowheads="1"/>
          </p:cNvPicPr>
          <p:nvPr/>
        </p:nvPicPr>
        <p:blipFill>
          <a:blip r:embed="rId6" cstate="print"/>
          <a:srcRect/>
          <a:stretch>
            <a:fillRect/>
          </a:stretch>
        </p:blipFill>
        <p:spPr bwMode="auto">
          <a:xfrm>
            <a:off x="3886200" y="0"/>
            <a:ext cx="5257800" cy="294878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Autofit/>
          </a:bodyPr>
          <a:lstStyle/>
          <a:p>
            <a:pPr algn="ctr"/>
            <a:r>
              <a:rPr lang="en-US" sz="2800" b="1" dirty="0" smtClean="0"/>
              <a:t>Understanding, Knowledge and Motivation</a:t>
            </a:r>
            <a:endParaRPr lang="en-US" sz="2800" b="1" dirty="0"/>
          </a:p>
        </p:txBody>
      </p:sp>
      <p:sp>
        <p:nvSpPr>
          <p:cNvPr id="3" name="Content Placeholder 2"/>
          <p:cNvSpPr>
            <a:spLocks noGrp="1"/>
          </p:cNvSpPr>
          <p:nvPr>
            <p:ph idx="1"/>
          </p:nvPr>
        </p:nvSpPr>
        <p:spPr>
          <a:xfrm>
            <a:off x="457200" y="1295400"/>
            <a:ext cx="8229600" cy="5029200"/>
          </a:xfrm>
        </p:spPr>
        <p:txBody>
          <a:bodyPr>
            <a:normAutofit fontScale="92500" lnSpcReduction="10000"/>
          </a:bodyPr>
          <a:lstStyle/>
          <a:p>
            <a:pPr algn="ctr">
              <a:buNone/>
            </a:pPr>
            <a:r>
              <a:rPr lang="en-US" b="1" dirty="0" smtClean="0">
                <a:solidFill>
                  <a:srgbClr val="C00000"/>
                </a:solidFill>
              </a:rPr>
              <a:t>Capacity Building</a:t>
            </a:r>
          </a:p>
          <a:p>
            <a:pPr algn="ctr">
              <a:buNone/>
            </a:pPr>
            <a:endParaRPr lang="en-US" b="1" dirty="0" smtClean="0">
              <a:solidFill>
                <a:srgbClr val="C00000"/>
              </a:solidFill>
            </a:endParaRPr>
          </a:p>
          <a:p>
            <a:pPr algn="ctr">
              <a:buNone/>
            </a:pPr>
            <a:endParaRPr lang="en-US" b="1" dirty="0" smtClean="0">
              <a:solidFill>
                <a:srgbClr val="C00000"/>
              </a:solidFill>
            </a:endParaRPr>
          </a:p>
          <a:p>
            <a:pPr algn="ctr">
              <a:buNone/>
            </a:pPr>
            <a:r>
              <a:rPr lang="en-US" b="1" dirty="0" smtClean="0">
                <a:solidFill>
                  <a:srgbClr val="C00000"/>
                </a:solidFill>
              </a:rPr>
              <a:t>Training - Technical Assistance - Education</a:t>
            </a:r>
          </a:p>
          <a:p>
            <a:pPr>
              <a:buNone/>
            </a:pPr>
            <a:endParaRPr lang="en-US" b="1" dirty="0" smtClean="0">
              <a:solidFill>
                <a:srgbClr val="C00000"/>
              </a:solidFill>
            </a:endParaRPr>
          </a:p>
          <a:p>
            <a:pPr lvl="2"/>
            <a:r>
              <a:rPr lang="en-US" b="1" i="1" dirty="0" smtClean="0"/>
              <a:t>Public sector – inspectors, regulators, managers</a:t>
            </a:r>
          </a:p>
          <a:p>
            <a:pPr lvl="2"/>
            <a:endParaRPr lang="en-US" b="1" i="1" dirty="0" smtClean="0"/>
          </a:p>
          <a:p>
            <a:pPr lvl="2"/>
            <a:r>
              <a:rPr lang="en-US" b="1" i="1" dirty="0" smtClean="0"/>
              <a:t>Private sector – enterprises, food business operators</a:t>
            </a:r>
          </a:p>
          <a:p>
            <a:pPr lvl="2"/>
            <a:endParaRPr lang="en-US" b="1" i="1" dirty="0" smtClean="0"/>
          </a:p>
          <a:p>
            <a:pPr lvl="2"/>
            <a:r>
              <a:rPr lang="en-US" b="1" i="1" dirty="0" smtClean="0"/>
              <a:t>On-farm quality assurance: raw material supply</a:t>
            </a:r>
          </a:p>
          <a:p>
            <a:pPr lvl="2"/>
            <a:endParaRPr lang="en-US" b="1" i="1" dirty="0" smtClean="0"/>
          </a:p>
          <a:p>
            <a:pPr lvl="2"/>
            <a:r>
              <a:rPr lang="en-US" b="1" i="1" dirty="0" smtClean="0"/>
              <a:t>Experts – consultants, auditors, trainers</a:t>
            </a:r>
          </a:p>
          <a:p>
            <a:pPr lvl="2"/>
            <a:endParaRPr lang="en-US" b="1" i="1" dirty="0" smtClean="0"/>
          </a:p>
          <a:p>
            <a:pPr lvl="2"/>
            <a:r>
              <a:rPr lang="en-US" b="1" i="1" dirty="0" smtClean="0"/>
              <a:t>Consumers and public awareness  </a:t>
            </a:r>
          </a:p>
          <a:p>
            <a:pPr>
              <a:buNone/>
            </a:pPr>
            <a:endParaRPr lang="en-US" sz="1700" dirty="0" smtClean="0"/>
          </a:p>
          <a:p>
            <a:pPr>
              <a:buNone/>
            </a:pPr>
            <a:endParaRPr lang="en-US" sz="1700" dirty="0" smtClean="0"/>
          </a:p>
          <a:p>
            <a:pPr lvl="1"/>
            <a:endParaRPr lang="en-US" dirty="0"/>
          </a:p>
        </p:txBody>
      </p:sp>
      <p:sp>
        <p:nvSpPr>
          <p:cNvPr id="4" name="Flowchart: Extract 3"/>
          <p:cNvSpPr/>
          <p:nvPr/>
        </p:nvSpPr>
        <p:spPr>
          <a:xfrm>
            <a:off x="4343400" y="1752600"/>
            <a:ext cx="685800" cy="6858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792162"/>
          </a:xfrm>
        </p:spPr>
        <p:txBody>
          <a:bodyPr>
            <a:normAutofit fontScale="90000"/>
          </a:bodyPr>
          <a:lstStyle/>
          <a:p>
            <a:r>
              <a:rPr lang="en-US" dirty="0" smtClean="0"/>
              <a:t>Content design</a:t>
            </a:r>
            <a:endParaRPr lang="en-US" dirty="0"/>
          </a:p>
        </p:txBody>
      </p:sp>
      <p:pic>
        <p:nvPicPr>
          <p:cNvPr id="4" name="Picture 2"/>
          <p:cNvPicPr>
            <a:picLocks noGrp="1" noChangeAspect="1" noChangeArrowheads="1"/>
          </p:cNvPicPr>
          <p:nvPr>
            <p:ph idx="1"/>
          </p:nvPr>
        </p:nvPicPr>
        <p:blipFill>
          <a:blip r:embed="rId3" cstate="print"/>
          <a:stretch>
            <a:fillRect/>
          </a:stretch>
        </p:blipFill>
        <p:spPr bwMode="auto">
          <a:xfrm>
            <a:off x="1669308" y="1935163"/>
            <a:ext cx="5805384" cy="4389437"/>
          </a:xfrm>
          <a:prstGeom prst="rect">
            <a:avLst/>
          </a:prstGeom>
          <a:solidFill>
            <a:schemeClr val="bg1"/>
          </a:solid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884237"/>
            <a:ext cx="8229600" cy="5973763"/>
          </a:xfrm>
        </p:spPr>
        <p:txBody>
          <a:bodyPr>
            <a:normAutofit/>
          </a:bodyPr>
          <a:lstStyle/>
          <a:p>
            <a:pPr algn="ctr">
              <a:buNone/>
            </a:pPr>
            <a:r>
              <a:rPr lang="en-US" dirty="0" smtClean="0"/>
              <a:t>APEC Regional Food Safety Capacity Priorities</a:t>
            </a:r>
          </a:p>
          <a:p>
            <a:pPr algn="ctr">
              <a:buNone/>
            </a:pPr>
            <a:endParaRPr lang="en-US" dirty="0" smtClean="0"/>
          </a:p>
          <a:p>
            <a:pPr algn="ctr">
              <a:buNone/>
            </a:pPr>
            <a:r>
              <a:rPr lang="en-US" dirty="0" smtClean="0"/>
              <a:t>HACCP</a:t>
            </a:r>
          </a:p>
          <a:p>
            <a:pPr algn="ctr">
              <a:buNone/>
            </a:pPr>
            <a:endParaRPr lang="en-US" dirty="0" smtClean="0"/>
          </a:p>
          <a:p>
            <a:pPr algn="ctr">
              <a:buNone/>
            </a:pPr>
            <a:r>
              <a:rPr lang="en-US" dirty="0" smtClean="0"/>
              <a:t>China</a:t>
            </a:r>
          </a:p>
          <a:p>
            <a:pPr algn="ctr">
              <a:buNone/>
            </a:pPr>
            <a:r>
              <a:rPr lang="en-US" sz="1800" dirty="0" smtClean="0"/>
              <a:t>E-Learning (1 month) + Residential (10 days) Certificate Program</a:t>
            </a:r>
          </a:p>
          <a:p>
            <a:pPr algn="ctr">
              <a:buNone/>
            </a:pPr>
            <a:r>
              <a:rPr lang="en-US" sz="1800" dirty="0" smtClean="0"/>
              <a:t>Government, Companies, Academia </a:t>
            </a:r>
          </a:p>
          <a:p>
            <a:pPr algn="ctr">
              <a:buNone/>
            </a:pPr>
            <a:endParaRPr lang="en-US" dirty="0" smtClean="0"/>
          </a:p>
          <a:p>
            <a:pPr algn="ctr">
              <a:buNone/>
            </a:pPr>
            <a:r>
              <a:rPr lang="en-US" dirty="0" smtClean="0"/>
              <a:t>Scale up in China &amp; Globally</a:t>
            </a:r>
          </a:p>
          <a:p>
            <a:pPr algn="ctr">
              <a:buNone/>
            </a:pPr>
            <a:endParaRPr lang="en-US" dirty="0" smtClean="0"/>
          </a:p>
          <a:p>
            <a:pPr algn="ctr">
              <a:buNone/>
            </a:pPr>
            <a:r>
              <a:rPr lang="en-US" dirty="0" smtClean="0"/>
              <a:t>Replicate</a:t>
            </a:r>
            <a:endParaRPr lang="en-US" dirty="0"/>
          </a:p>
        </p:txBody>
      </p:sp>
      <p:sp>
        <p:nvSpPr>
          <p:cNvPr id="4" name="Down Arrow 3"/>
          <p:cNvSpPr/>
          <p:nvPr/>
        </p:nvSpPr>
        <p:spPr>
          <a:xfrm>
            <a:off x="4343400" y="1295400"/>
            <a:ext cx="484632"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a:off x="4343400" y="2286000"/>
            <a:ext cx="484632"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own Arrow 5"/>
          <p:cNvSpPr/>
          <p:nvPr/>
        </p:nvSpPr>
        <p:spPr>
          <a:xfrm>
            <a:off x="4343400" y="3886200"/>
            <a:ext cx="484632"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a:off x="4343400" y="4876800"/>
            <a:ext cx="484632"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pPr algn="ctr"/>
            <a:r>
              <a:rPr lang="en-US" sz="2800" dirty="0" smtClean="0"/>
              <a:t>Why the GFSP?</a:t>
            </a:r>
            <a:endParaRPr lang="en-US" sz="2800" dirty="0"/>
          </a:p>
        </p:txBody>
      </p:sp>
      <p:sp>
        <p:nvSpPr>
          <p:cNvPr id="3" name="Content Placeholder 2"/>
          <p:cNvSpPr>
            <a:spLocks noGrp="1"/>
          </p:cNvSpPr>
          <p:nvPr>
            <p:ph idx="1"/>
          </p:nvPr>
        </p:nvSpPr>
        <p:spPr/>
        <p:txBody>
          <a:bodyPr>
            <a:normAutofit fontScale="85000" lnSpcReduction="20000"/>
          </a:bodyPr>
          <a:lstStyle/>
          <a:p>
            <a:r>
              <a:rPr lang="en-US" dirty="0" smtClean="0"/>
              <a:t>Awareness raising</a:t>
            </a:r>
          </a:p>
          <a:p>
            <a:r>
              <a:rPr lang="en-US" dirty="0" smtClean="0"/>
              <a:t> </a:t>
            </a:r>
          </a:p>
          <a:p>
            <a:r>
              <a:rPr lang="en-US" dirty="0" smtClean="0"/>
              <a:t>Scaling up:  local </a:t>
            </a:r>
            <a:r>
              <a:rPr lang="en-US" dirty="0" smtClean="0">
                <a:sym typeface="Wingdings" pitchFamily="2" charset="2"/>
              </a:rPr>
              <a:t> </a:t>
            </a:r>
            <a:r>
              <a:rPr lang="en-US" dirty="0" smtClean="0"/>
              <a:t>regional </a:t>
            </a:r>
            <a:r>
              <a:rPr lang="en-US" dirty="0" smtClean="0">
                <a:sym typeface="Wingdings" pitchFamily="2" charset="2"/>
              </a:rPr>
              <a:t> </a:t>
            </a:r>
            <a:r>
              <a:rPr lang="en-US" dirty="0" smtClean="0"/>
              <a:t>global</a:t>
            </a:r>
          </a:p>
          <a:p>
            <a:pPr lvl="0"/>
            <a:endParaRPr lang="en-US" dirty="0" smtClean="0"/>
          </a:p>
          <a:p>
            <a:pPr lvl="0"/>
            <a:r>
              <a:rPr lang="en-US" dirty="0" smtClean="0"/>
              <a:t>Donor collaboration on food safety</a:t>
            </a:r>
          </a:p>
          <a:p>
            <a:endParaRPr lang="en-US" dirty="0" smtClean="0"/>
          </a:p>
          <a:p>
            <a:r>
              <a:rPr lang="en-US" dirty="0" smtClean="0"/>
              <a:t>Advocacy: mycotoxins a major hazard class</a:t>
            </a:r>
          </a:p>
          <a:p>
            <a:endParaRPr lang="en-US" dirty="0" smtClean="0"/>
          </a:p>
          <a:p>
            <a:r>
              <a:rPr lang="en-US" dirty="0" smtClean="0"/>
              <a:t>Cross-sectoral, coordinated approach </a:t>
            </a:r>
          </a:p>
          <a:p>
            <a:endParaRPr lang="en-US" dirty="0" smtClean="0"/>
          </a:p>
          <a:p>
            <a:r>
              <a:rPr lang="en-US" dirty="0" smtClean="0"/>
              <a:t>Assimilating into ongoing programs</a:t>
            </a:r>
          </a:p>
          <a:p>
            <a:endParaRPr lang="en-US" dirty="0" smtClean="0"/>
          </a:p>
          <a:p>
            <a:r>
              <a:rPr lang="en-US" dirty="0" smtClean="0"/>
              <a:t>Public good, private sector, civil society </a:t>
            </a:r>
            <a:r>
              <a:rPr lang="en-US" dirty="0" smtClean="0">
                <a:sym typeface="Wingdings"/>
              </a:rPr>
              <a:t></a:t>
            </a:r>
            <a:r>
              <a:rPr lang="en-US" dirty="0" smtClean="0"/>
              <a:t> PPP</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normAutofit fontScale="90000"/>
          </a:bodyPr>
          <a:lstStyle/>
          <a:p>
            <a:pPr algn="ctr"/>
            <a:r>
              <a:rPr lang="en-US" dirty="0" smtClean="0"/>
              <a:t>Local and Global Solutions</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Systemic improvement and behavior change</a:t>
            </a:r>
          </a:p>
          <a:p>
            <a:endParaRPr lang="en-US" dirty="0" smtClean="0"/>
          </a:p>
          <a:p>
            <a:r>
              <a:rPr lang="en-US" dirty="0" smtClean="0"/>
              <a:t>Challenges common across cultures, languages and political boundaries</a:t>
            </a:r>
          </a:p>
          <a:p>
            <a:endParaRPr lang="en-US" dirty="0" smtClean="0"/>
          </a:p>
          <a:p>
            <a:r>
              <a:rPr lang="en-US" dirty="0" smtClean="0"/>
              <a:t>Global learning and information sharing</a:t>
            </a:r>
          </a:p>
          <a:p>
            <a:endParaRPr lang="en-US" dirty="0" smtClean="0"/>
          </a:p>
          <a:p>
            <a:r>
              <a:rPr lang="en-US" dirty="0" smtClean="0"/>
              <a:t>Spillover effects GAP, SPS infrastructure and compliance, health and nutrition</a:t>
            </a:r>
          </a:p>
          <a:p>
            <a:endParaRPr lang="en-US" dirty="0" smtClean="0"/>
          </a:p>
          <a:p>
            <a:r>
              <a:rPr lang="en-US" dirty="0" smtClean="0"/>
              <a:t>Measurable results – aflatoxins, public health indicators? </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Good Agricultural Practices</a:t>
            </a:r>
          </a:p>
        </p:txBody>
      </p:sp>
      <p:sp>
        <p:nvSpPr>
          <p:cNvPr id="3" name="Content Placeholder 2"/>
          <p:cNvSpPr>
            <a:spLocks noGrp="1"/>
          </p:cNvSpPr>
          <p:nvPr>
            <p:ph idx="1"/>
          </p:nvPr>
        </p:nvSpPr>
        <p:spPr/>
        <p:txBody>
          <a:bodyPr>
            <a:normAutofit fontScale="70000" lnSpcReduction="20000"/>
          </a:bodyPr>
          <a:lstStyle/>
          <a:p>
            <a:pPr lvl="0"/>
            <a:r>
              <a:rPr lang="en-US" dirty="0" smtClean="0"/>
              <a:t>Changing behavior</a:t>
            </a:r>
          </a:p>
          <a:p>
            <a:pPr lvl="0"/>
            <a:endParaRPr lang="en-US" dirty="0" smtClean="0"/>
          </a:p>
          <a:p>
            <a:pPr lvl="0"/>
            <a:r>
              <a:rPr lang="en-US" dirty="0" smtClean="0"/>
              <a:t>Aflatoxin-resistant planting materials</a:t>
            </a:r>
          </a:p>
          <a:p>
            <a:pPr lvl="0"/>
            <a:r>
              <a:rPr lang="en-US" dirty="0" smtClean="0"/>
              <a:t> </a:t>
            </a:r>
          </a:p>
          <a:p>
            <a:pPr lvl="0"/>
            <a:r>
              <a:rPr lang="en-US" dirty="0" smtClean="0"/>
              <a:t>Aflasafe and related technologies </a:t>
            </a:r>
          </a:p>
          <a:p>
            <a:pPr lvl="0"/>
            <a:endParaRPr lang="en-US" dirty="0" smtClean="0"/>
          </a:p>
          <a:p>
            <a:pPr lvl="0"/>
            <a:r>
              <a:rPr lang="en-US" dirty="0" smtClean="0"/>
              <a:t>Irrigation, fungicides, herbicides and insecticides for healthier plants</a:t>
            </a:r>
          </a:p>
          <a:p>
            <a:pPr lvl="0"/>
            <a:endParaRPr lang="en-US" dirty="0" smtClean="0"/>
          </a:p>
          <a:p>
            <a:pPr lvl="0"/>
            <a:r>
              <a:rPr lang="en-US" dirty="0" smtClean="0"/>
              <a:t>Ammoniation and commercial techniques </a:t>
            </a:r>
          </a:p>
          <a:p>
            <a:pPr lvl="0"/>
            <a:endParaRPr lang="en-US" dirty="0" smtClean="0"/>
          </a:p>
          <a:p>
            <a:pPr lvl="0"/>
            <a:r>
              <a:rPr lang="en-US" dirty="0" smtClean="0"/>
              <a:t>Moisture-control measures: solar drying and hermetic storage</a:t>
            </a:r>
          </a:p>
          <a:p>
            <a:pPr lvl="0"/>
            <a:endParaRPr lang="en-US" dirty="0" smtClean="0"/>
          </a:p>
          <a:p>
            <a:pPr lvl="0"/>
            <a:r>
              <a:rPr lang="en-US" dirty="0" smtClean="0"/>
              <a:t>Promote safe disposal and alternative use of unsafe commodities</a:t>
            </a:r>
          </a:p>
          <a:p>
            <a:pPr lvl="0"/>
            <a:endParaRPr lang="en-US" dirty="0" smtClean="0"/>
          </a:p>
          <a:p>
            <a:pPr lvl="0"/>
            <a:r>
              <a:rPr lang="en-US" dirty="0" smtClean="0"/>
              <a:t>Aflatoxins in animal feeds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pPr algn="ctr"/>
            <a:r>
              <a:rPr lang="en-US" sz="2800" dirty="0" smtClean="0"/>
              <a:t>Communication</a:t>
            </a:r>
            <a:endParaRPr lang="en-US" sz="2800" dirty="0"/>
          </a:p>
        </p:txBody>
      </p:sp>
      <p:sp>
        <p:nvSpPr>
          <p:cNvPr id="3" name="Content Placeholder 2"/>
          <p:cNvSpPr>
            <a:spLocks noGrp="1"/>
          </p:cNvSpPr>
          <p:nvPr>
            <p:ph idx="1"/>
          </p:nvPr>
        </p:nvSpPr>
        <p:spPr/>
        <p:txBody>
          <a:bodyPr>
            <a:normAutofit/>
          </a:bodyPr>
          <a:lstStyle/>
          <a:p>
            <a:r>
              <a:rPr lang="en-US" dirty="0" smtClean="0"/>
              <a:t>Awareness raising and advocacy</a:t>
            </a:r>
          </a:p>
          <a:p>
            <a:r>
              <a:rPr lang="en-US" dirty="0" smtClean="0"/>
              <a:t>Promote aflatoxin safe value chains</a:t>
            </a:r>
          </a:p>
          <a:p>
            <a:pPr lvl="0"/>
            <a:r>
              <a:rPr lang="en-US" dirty="0" smtClean="0"/>
              <a:t>Agro-dealer education</a:t>
            </a:r>
          </a:p>
          <a:p>
            <a:pPr lvl="0"/>
            <a:r>
              <a:rPr lang="en-US" dirty="0" smtClean="0"/>
              <a:t>Educate retailers and consumers </a:t>
            </a:r>
          </a:p>
          <a:p>
            <a:pPr lvl="0"/>
            <a:r>
              <a:rPr lang="en-US" dirty="0" smtClean="0"/>
              <a:t>Train traders, processors, manufacturers</a:t>
            </a:r>
          </a:p>
          <a:p>
            <a:pPr lvl="0"/>
            <a:r>
              <a:rPr lang="en-US" dirty="0" smtClean="0"/>
              <a:t>Livestock producers</a:t>
            </a:r>
          </a:p>
          <a:p>
            <a:pPr lvl="0"/>
            <a:r>
              <a:rPr lang="en-US" dirty="0" smtClean="0"/>
              <a:t>Feed industry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pPr algn="ctr"/>
            <a:r>
              <a:rPr lang="en-US" sz="2800" dirty="0" smtClean="0"/>
              <a:t>Mainstreaming Aflatoxins</a:t>
            </a:r>
            <a:endParaRPr lang="en-US" sz="2800" dirty="0"/>
          </a:p>
        </p:txBody>
      </p:sp>
      <p:sp>
        <p:nvSpPr>
          <p:cNvPr id="3" name="Content Placeholder 2"/>
          <p:cNvSpPr>
            <a:spLocks noGrp="1"/>
          </p:cNvSpPr>
          <p:nvPr>
            <p:ph idx="1"/>
          </p:nvPr>
        </p:nvSpPr>
        <p:spPr/>
        <p:txBody>
          <a:bodyPr>
            <a:normAutofit fontScale="92500" lnSpcReduction="10000"/>
          </a:bodyPr>
          <a:lstStyle/>
          <a:p>
            <a:r>
              <a:rPr lang="en-US" sz="2400" dirty="0" smtClean="0"/>
              <a:t>Government and donor programming</a:t>
            </a:r>
          </a:p>
          <a:p>
            <a:endParaRPr lang="en-US" sz="2400" dirty="0" smtClean="0"/>
          </a:p>
          <a:p>
            <a:r>
              <a:rPr lang="en-US" sz="2400" dirty="0" smtClean="0"/>
              <a:t>Public health, nutrition, agriculture</a:t>
            </a:r>
          </a:p>
          <a:p>
            <a:endParaRPr lang="en-US" sz="2400" dirty="0" smtClean="0"/>
          </a:p>
          <a:p>
            <a:r>
              <a:rPr lang="en-US" sz="2400" dirty="0" smtClean="0"/>
              <a:t>Value chain development and competitiveness</a:t>
            </a:r>
          </a:p>
          <a:p>
            <a:endParaRPr lang="en-US" sz="2400" dirty="0" smtClean="0"/>
          </a:p>
          <a:p>
            <a:r>
              <a:rPr lang="en-US" sz="2400" dirty="0" smtClean="0"/>
              <a:t>Food safety control system upgrading</a:t>
            </a:r>
          </a:p>
          <a:p>
            <a:endParaRPr lang="en-US" sz="2400" dirty="0" smtClean="0"/>
          </a:p>
          <a:p>
            <a:r>
              <a:rPr lang="en-US" sz="2400" dirty="0" smtClean="0"/>
              <a:t>Enhanced food safety laboratory capacity </a:t>
            </a:r>
          </a:p>
          <a:p>
            <a:endParaRPr lang="en-US" sz="2400" dirty="0" smtClean="0"/>
          </a:p>
          <a:p>
            <a:r>
              <a:rPr lang="en-US" sz="2400" dirty="0" smtClean="0"/>
              <a:t>Import and export controls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
          <p:cNvSpPr>
            <a:spLocks noGrp="1"/>
          </p:cNvSpPr>
          <p:nvPr>
            <p:ph type="title"/>
          </p:nvPr>
        </p:nvSpPr>
        <p:spPr>
          <a:xfrm>
            <a:off x="0" y="0"/>
            <a:ext cx="9144000" cy="1143000"/>
          </a:xfrm>
        </p:spPr>
        <p:txBody>
          <a:bodyPr>
            <a:normAutofit/>
          </a:bodyPr>
          <a:lstStyle/>
          <a:p>
            <a:pPr algn="ctr"/>
            <a:r>
              <a:rPr lang="en-US" sz="2800" b="1" i="1" dirty="0" smtClean="0">
                <a:solidFill>
                  <a:schemeClr val="tx2">
                    <a:lumMod val="75000"/>
                  </a:schemeClr>
                </a:solidFill>
              </a:rPr>
              <a:t>Food Safety - A </a:t>
            </a:r>
            <a:r>
              <a:rPr lang="en-US" sz="2800" b="1" i="1" u="sng" dirty="0" smtClean="0">
                <a:solidFill>
                  <a:schemeClr val="tx2">
                    <a:lumMod val="75000"/>
                  </a:schemeClr>
                </a:solidFill>
              </a:rPr>
              <a:t>Global </a:t>
            </a:r>
            <a:r>
              <a:rPr lang="en-US" sz="2800" b="1" i="1" dirty="0" smtClean="0">
                <a:solidFill>
                  <a:schemeClr val="tx2">
                    <a:lumMod val="75000"/>
                  </a:schemeClr>
                </a:solidFill>
              </a:rPr>
              <a:t>Public Good</a:t>
            </a:r>
            <a:endParaRPr lang="en-US" sz="2800" b="1" dirty="0"/>
          </a:p>
        </p:txBody>
      </p:sp>
      <p:sp>
        <p:nvSpPr>
          <p:cNvPr id="5" name="Content Placeholder 4"/>
          <p:cNvSpPr>
            <a:spLocks noGrp="1"/>
          </p:cNvSpPr>
          <p:nvPr>
            <p:ph idx="1"/>
          </p:nvPr>
        </p:nvSpPr>
        <p:spPr>
          <a:xfrm>
            <a:off x="179512" y="764704"/>
            <a:ext cx="8784976" cy="4752529"/>
          </a:xfrm>
        </p:spPr>
        <p:txBody>
          <a:bodyPr>
            <a:normAutofit/>
          </a:bodyPr>
          <a:lstStyle/>
          <a:p>
            <a:pPr lvl="1">
              <a:buNone/>
            </a:pPr>
            <a:r>
              <a:rPr lang="en-US" sz="2000" dirty="0" smtClean="0"/>
              <a:t>	</a:t>
            </a:r>
            <a:endParaRPr lang="en-US" sz="2000" dirty="0"/>
          </a:p>
        </p:txBody>
      </p:sp>
      <p:cxnSp>
        <p:nvCxnSpPr>
          <p:cNvPr id="17" name="Straight Connector 16"/>
          <p:cNvCxnSpPr/>
          <p:nvPr/>
        </p:nvCxnSpPr>
        <p:spPr>
          <a:xfrm>
            <a:off x="0" y="11430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Box 4"/>
          <p:cNvSpPr txBox="1">
            <a:spLocks noChangeArrowheads="1"/>
          </p:cNvSpPr>
          <p:nvPr/>
        </p:nvSpPr>
        <p:spPr bwMode="auto">
          <a:xfrm>
            <a:off x="6135643" y="2708920"/>
            <a:ext cx="2672526" cy="369332"/>
          </a:xfrm>
          <a:prstGeom prst="rect">
            <a:avLst/>
          </a:prstGeom>
          <a:noFill/>
          <a:ln w="9525" algn="ctr">
            <a:noFill/>
            <a:miter lim="800000"/>
            <a:headEnd/>
            <a:tailEnd/>
          </a:ln>
        </p:spPr>
        <p:txBody>
          <a:bodyPr wrap="square">
            <a:spAutoFit/>
          </a:bodyPr>
          <a:lstStyle/>
          <a:p>
            <a:pPr algn="ctr"/>
            <a:r>
              <a:rPr lang="en-US" dirty="0" smtClean="0">
                <a:solidFill>
                  <a:schemeClr val="tx2">
                    <a:lumMod val="75000"/>
                  </a:schemeClr>
                </a:solidFill>
                <a:latin typeface="Univers LT Std 47 Cn Lt" pitchFamily="34" charset="0"/>
                <a:cs typeface="Arial" charset="0"/>
              </a:rPr>
              <a:t>shared prosperity</a:t>
            </a:r>
            <a:endParaRPr lang="fr-FR" dirty="0">
              <a:solidFill>
                <a:schemeClr val="tx2">
                  <a:lumMod val="75000"/>
                </a:schemeClr>
              </a:solidFill>
              <a:latin typeface="Univers LT Std 47 Cn Lt" pitchFamily="34" charset="0"/>
              <a:cs typeface="Arial" charset="0"/>
            </a:endParaRPr>
          </a:p>
        </p:txBody>
      </p:sp>
      <p:graphicFrame>
        <p:nvGraphicFramePr>
          <p:cNvPr id="11" name="Object 8"/>
          <p:cNvGraphicFramePr>
            <a:graphicFrameLocks noChangeAspect="1"/>
          </p:cNvGraphicFramePr>
          <p:nvPr/>
        </p:nvGraphicFramePr>
        <p:xfrm>
          <a:off x="3131840" y="2132856"/>
          <a:ext cx="2590800" cy="2590800"/>
        </p:xfrm>
        <a:graphic>
          <a:graphicData uri="http://schemas.openxmlformats.org/presentationml/2006/ole">
            <mc:AlternateContent xmlns:mc="http://schemas.openxmlformats.org/markup-compatibility/2006">
              <mc:Choice xmlns:v="urn:schemas-microsoft-com:vml" Requires="v">
                <p:oleObj spid="_x0000_s191491" name="CorelDRAW" r:id="rId4" imgW="3361680" imgH="3361680" progId="">
                  <p:embed/>
                </p:oleObj>
              </mc:Choice>
              <mc:Fallback>
                <p:oleObj name="CorelDRAW" r:id="rId4" imgW="3361680" imgH="336168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2132856"/>
                        <a:ext cx="25908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 Box 10"/>
          <p:cNvSpPr txBox="1">
            <a:spLocks noChangeArrowheads="1"/>
          </p:cNvSpPr>
          <p:nvPr/>
        </p:nvSpPr>
        <p:spPr bwMode="auto">
          <a:xfrm>
            <a:off x="5595600" y="1916832"/>
            <a:ext cx="2000736" cy="369332"/>
          </a:xfrm>
          <a:prstGeom prst="rect">
            <a:avLst/>
          </a:prstGeom>
          <a:noFill/>
          <a:ln w="9525" algn="ctr">
            <a:noFill/>
            <a:miter lim="800000"/>
            <a:headEnd/>
            <a:tailEnd/>
          </a:ln>
        </p:spPr>
        <p:txBody>
          <a:bodyPr wrap="square">
            <a:spAutoFit/>
          </a:bodyPr>
          <a:lstStyle/>
          <a:p>
            <a:pPr algn="ctr"/>
            <a:r>
              <a:rPr lang="en-US" dirty="0">
                <a:solidFill>
                  <a:schemeClr val="tx2">
                    <a:lumMod val="75000"/>
                  </a:schemeClr>
                </a:solidFill>
                <a:latin typeface="Univers LT Std 47 Cn Lt" pitchFamily="34" charset="0"/>
                <a:cs typeface="Arial" charset="0"/>
              </a:rPr>
              <a:t>food security</a:t>
            </a:r>
            <a:endParaRPr lang="fr-FR" dirty="0">
              <a:solidFill>
                <a:schemeClr val="tx2">
                  <a:lumMod val="75000"/>
                </a:schemeClr>
              </a:solidFill>
              <a:latin typeface="Univers LT Std 47 Cn Lt" pitchFamily="34" charset="0"/>
              <a:cs typeface="Arial" charset="0"/>
            </a:endParaRPr>
          </a:p>
        </p:txBody>
      </p:sp>
      <p:sp>
        <p:nvSpPr>
          <p:cNvPr id="14" name="Text Box 11"/>
          <p:cNvSpPr txBox="1">
            <a:spLocks noChangeArrowheads="1"/>
          </p:cNvSpPr>
          <p:nvPr/>
        </p:nvSpPr>
        <p:spPr bwMode="auto">
          <a:xfrm>
            <a:off x="533400" y="3789040"/>
            <a:ext cx="2557110" cy="369332"/>
          </a:xfrm>
          <a:prstGeom prst="rect">
            <a:avLst/>
          </a:prstGeom>
          <a:noFill/>
          <a:ln w="9525" algn="ctr">
            <a:noFill/>
            <a:miter lim="800000"/>
            <a:headEnd/>
            <a:tailEnd/>
          </a:ln>
        </p:spPr>
        <p:txBody>
          <a:bodyPr wrap="square">
            <a:spAutoFit/>
          </a:bodyPr>
          <a:lstStyle/>
          <a:p>
            <a:pPr marL="342900" indent="-342900">
              <a:spcBef>
                <a:spcPct val="20000"/>
              </a:spcBef>
            </a:pPr>
            <a:r>
              <a:rPr lang="fr-FR" dirty="0" smtClean="0">
                <a:solidFill>
                  <a:schemeClr val="tx2">
                    <a:lumMod val="75000"/>
                  </a:schemeClr>
                </a:solidFill>
                <a:latin typeface="Univers LT Std 47 Cn Lt" pitchFamily="34" charset="0"/>
              </a:rPr>
              <a:t>economic development</a:t>
            </a:r>
            <a:endParaRPr lang="fr-FR" dirty="0">
              <a:solidFill>
                <a:schemeClr val="tx2">
                  <a:lumMod val="75000"/>
                </a:schemeClr>
              </a:solidFill>
              <a:latin typeface="Univers LT Std 47 Cn Lt" pitchFamily="34" charset="0"/>
            </a:endParaRPr>
          </a:p>
        </p:txBody>
      </p:sp>
      <p:sp>
        <p:nvSpPr>
          <p:cNvPr id="15" name="Text Box 7"/>
          <p:cNvSpPr txBox="1">
            <a:spLocks noChangeArrowheads="1"/>
          </p:cNvSpPr>
          <p:nvPr/>
        </p:nvSpPr>
        <p:spPr bwMode="auto">
          <a:xfrm>
            <a:off x="899592" y="1916832"/>
            <a:ext cx="2028100" cy="369332"/>
          </a:xfrm>
          <a:prstGeom prst="rect">
            <a:avLst/>
          </a:prstGeom>
          <a:noFill/>
          <a:ln w="9525" algn="ctr">
            <a:noFill/>
            <a:miter lim="800000"/>
            <a:headEnd/>
            <a:tailEnd/>
          </a:ln>
        </p:spPr>
        <p:txBody>
          <a:bodyPr wrap="square">
            <a:spAutoFit/>
          </a:bodyPr>
          <a:lstStyle/>
          <a:p>
            <a:pPr algn="ctr"/>
            <a:r>
              <a:rPr lang="en-US" dirty="0" smtClean="0">
                <a:solidFill>
                  <a:schemeClr val="tx2">
                    <a:lumMod val="75000"/>
                  </a:schemeClr>
                </a:solidFill>
                <a:latin typeface="Univers LT Std 47 Cn Lt" pitchFamily="34" charset="0"/>
                <a:cs typeface="Arial" charset="0"/>
              </a:rPr>
              <a:t>public health</a:t>
            </a:r>
            <a:endParaRPr lang="fr-FR" dirty="0">
              <a:solidFill>
                <a:schemeClr val="tx2">
                  <a:lumMod val="75000"/>
                </a:schemeClr>
              </a:solidFill>
              <a:latin typeface="Univers LT Std 47 Cn Lt" pitchFamily="34" charset="0"/>
              <a:cs typeface="Arial" charset="0"/>
            </a:endParaRPr>
          </a:p>
        </p:txBody>
      </p:sp>
      <p:sp>
        <p:nvSpPr>
          <p:cNvPr id="18" name="Text Box 3"/>
          <p:cNvSpPr txBox="1">
            <a:spLocks noChangeArrowheads="1"/>
          </p:cNvSpPr>
          <p:nvPr/>
        </p:nvSpPr>
        <p:spPr bwMode="auto">
          <a:xfrm>
            <a:off x="0" y="2780928"/>
            <a:ext cx="3347864" cy="369332"/>
          </a:xfrm>
          <a:prstGeom prst="rect">
            <a:avLst/>
          </a:prstGeom>
          <a:noFill/>
          <a:ln w="9525" algn="ctr">
            <a:noFill/>
            <a:miter lim="800000"/>
            <a:headEnd/>
            <a:tailEnd/>
          </a:ln>
        </p:spPr>
        <p:txBody>
          <a:bodyPr wrap="square">
            <a:spAutoFit/>
          </a:bodyPr>
          <a:lstStyle/>
          <a:p>
            <a:pPr algn="ctr"/>
            <a:r>
              <a:rPr lang="en-US" dirty="0" smtClean="0">
                <a:solidFill>
                  <a:schemeClr val="tx2">
                    <a:lumMod val="75000"/>
                  </a:schemeClr>
                </a:solidFill>
                <a:latin typeface="Univers LT Std 47 Cn Lt" pitchFamily="34" charset="0"/>
                <a:cs typeface="Arial" charset="0"/>
              </a:rPr>
              <a:t>poverty alleviation</a:t>
            </a:r>
            <a:endParaRPr lang="fr-FR" dirty="0">
              <a:solidFill>
                <a:schemeClr val="tx2">
                  <a:lumMod val="75000"/>
                </a:schemeClr>
              </a:solidFill>
              <a:latin typeface="Univers LT Std 47 Cn Lt" pitchFamily="34" charset="0"/>
              <a:cs typeface="Arial" charset="0"/>
            </a:endParaRPr>
          </a:p>
        </p:txBody>
      </p:sp>
      <p:sp>
        <p:nvSpPr>
          <p:cNvPr id="19" name="Text Box 3"/>
          <p:cNvSpPr txBox="1">
            <a:spLocks noChangeArrowheads="1"/>
          </p:cNvSpPr>
          <p:nvPr/>
        </p:nvSpPr>
        <p:spPr bwMode="auto">
          <a:xfrm>
            <a:off x="0" y="4869160"/>
            <a:ext cx="3771672" cy="369332"/>
          </a:xfrm>
          <a:prstGeom prst="rect">
            <a:avLst/>
          </a:prstGeom>
          <a:noFill/>
          <a:ln w="9525" algn="ctr">
            <a:noFill/>
            <a:miter lim="800000"/>
            <a:headEnd/>
            <a:tailEnd/>
          </a:ln>
        </p:spPr>
        <p:txBody>
          <a:bodyPr wrap="square">
            <a:spAutoFit/>
          </a:bodyPr>
          <a:lstStyle/>
          <a:p>
            <a:pPr algn="ctr"/>
            <a:r>
              <a:rPr lang="en-US" dirty="0" smtClean="0">
                <a:solidFill>
                  <a:schemeClr val="tx2">
                    <a:lumMod val="75000"/>
                  </a:schemeClr>
                </a:solidFill>
                <a:latin typeface="Univers LT Std 47 Cn Lt" pitchFamily="34" charset="0"/>
                <a:cs typeface="Arial" charset="0"/>
              </a:rPr>
              <a:t>market access / global trade</a:t>
            </a:r>
            <a:endParaRPr lang="fr-FR" dirty="0">
              <a:solidFill>
                <a:schemeClr val="tx2">
                  <a:lumMod val="75000"/>
                </a:schemeClr>
              </a:solidFill>
              <a:latin typeface="Univers LT Std 47 Cn Lt" pitchFamily="34" charset="0"/>
              <a:cs typeface="Arial" charset="0"/>
            </a:endParaRPr>
          </a:p>
        </p:txBody>
      </p:sp>
      <p:sp>
        <p:nvSpPr>
          <p:cNvPr id="21" name="Text Box 3"/>
          <p:cNvSpPr txBox="1">
            <a:spLocks noChangeArrowheads="1"/>
          </p:cNvSpPr>
          <p:nvPr/>
        </p:nvSpPr>
        <p:spPr bwMode="auto">
          <a:xfrm>
            <a:off x="5881827" y="3717032"/>
            <a:ext cx="2233305" cy="369332"/>
          </a:xfrm>
          <a:prstGeom prst="rect">
            <a:avLst/>
          </a:prstGeom>
          <a:noFill/>
          <a:ln w="9525" algn="ctr">
            <a:noFill/>
            <a:miter lim="800000"/>
            <a:headEnd/>
            <a:tailEnd/>
          </a:ln>
        </p:spPr>
        <p:txBody>
          <a:bodyPr wrap="square">
            <a:spAutoFit/>
          </a:bodyPr>
          <a:lstStyle/>
          <a:p>
            <a:pPr algn="ctr"/>
            <a:r>
              <a:rPr lang="en-US" dirty="0" smtClean="0">
                <a:solidFill>
                  <a:schemeClr val="tx2">
                    <a:lumMod val="75000"/>
                  </a:schemeClr>
                </a:solidFill>
                <a:latin typeface="Univers LT Std 47 Cn Lt" pitchFamily="34" charset="0"/>
                <a:cs typeface="Arial" charset="0"/>
              </a:rPr>
              <a:t>social well-being</a:t>
            </a:r>
            <a:endParaRPr lang="fr-FR" dirty="0">
              <a:solidFill>
                <a:schemeClr val="tx2">
                  <a:lumMod val="75000"/>
                </a:schemeClr>
              </a:solidFill>
              <a:latin typeface="Univers LT Std 47 Cn Lt" pitchFamily="34" charset="0"/>
              <a:cs typeface="Arial" charset="0"/>
            </a:endParaRPr>
          </a:p>
        </p:txBody>
      </p:sp>
      <p:sp>
        <p:nvSpPr>
          <p:cNvPr id="20" name="Text Box 3"/>
          <p:cNvSpPr txBox="1">
            <a:spLocks noChangeArrowheads="1"/>
          </p:cNvSpPr>
          <p:nvPr/>
        </p:nvSpPr>
        <p:spPr bwMode="auto">
          <a:xfrm>
            <a:off x="5410200" y="4904740"/>
            <a:ext cx="2362200" cy="369332"/>
          </a:xfrm>
          <a:prstGeom prst="rect">
            <a:avLst/>
          </a:prstGeom>
          <a:noFill/>
          <a:ln w="9525" algn="ctr">
            <a:noFill/>
            <a:miter lim="800000"/>
            <a:headEnd/>
            <a:tailEnd/>
          </a:ln>
        </p:spPr>
        <p:txBody>
          <a:bodyPr wrap="square">
            <a:spAutoFit/>
          </a:bodyPr>
          <a:lstStyle/>
          <a:p>
            <a:pPr algn="ctr"/>
            <a:r>
              <a:rPr lang="en-US" dirty="0" smtClean="0">
                <a:solidFill>
                  <a:schemeClr val="tx2">
                    <a:lumMod val="75000"/>
                  </a:schemeClr>
                </a:solidFill>
                <a:latin typeface="Univers LT Std 47 Cn Lt" pitchFamily="34" charset="0"/>
                <a:cs typeface="Arial" charset="0"/>
              </a:rPr>
              <a:t>     innovation</a:t>
            </a:r>
            <a:endParaRPr lang="fr-FR" dirty="0">
              <a:solidFill>
                <a:schemeClr val="tx2">
                  <a:lumMod val="75000"/>
                </a:schemeClr>
              </a:solidFill>
              <a:latin typeface="Univers LT Std 47 Cn Lt" pitchFamily="34" charset="0"/>
              <a:cs typeface="Arial" charset="0"/>
            </a:endParaRPr>
          </a:p>
        </p:txBody>
      </p:sp>
    </p:spTree>
    <p:extLst>
      <p:ext uri="{BB962C8B-B14F-4D97-AF65-F5344CB8AC3E}">
        <p14:creationId xmlns:p14="http://schemas.microsoft.com/office/powerpoint/2010/main" val="1704872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704088"/>
            <a:ext cx="8229600" cy="591312"/>
          </a:xfrm>
        </p:spPr>
        <p:txBody>
          <a:bodyPr>
            <a:normAutofit fontScale="90000"/>
          </a:bodyPr>
          <a:lstStyle/>
          <a:p>
            <a:pPr algn="ctr"/>
            <a:r>
              <a:rPr lang="en-GB" sz="3600" dirty="0" smtClean="0">
                <a:solidFill>
                  <a:srgbClr val="000066"/>
                </a:solidFill>
              </a:rPr>
              <a:t>Global Problem</a:t>
            </a:r>
          </a:p>
        </p:txBody>
      </p:sp>
      <p:grpSp>
        <p:nvGrpSpPr>
          <p:cNvPr id="2" name="Group 4"/>
          <p:cNvGrpSpPr>
            <a:grpSpLocks/>
          </p:cNvGrpSpPr>
          <p:nvPr/>
        </p:nvGrpSpPr>
        <p:grpSpPr bwMode="auto">
          <a:xfrm>
            <a:off x="1066800" y="1371600"/>
            <a:ext cx="6858000" cy="4819650"/>
            <a:chOff x="777" y="996"/>
            <a:chExt cx="4320" cy="3036"/>
          </a:xfrm>
        </p:grpSpPr>
        <p:pic>
          <p:nvPicPr>
            <p:cNvPr id="5125" name="Picture 5" descr="iStock_000003453910XSmall"/>
            <p:cNvPicPr>
              <a:picLocks noChangeAspect="1" noChangeArrowheads="1"/>
            </p:cNvPicPr>
            <p:nvPr/>
          </p:nvPicPr>
          <p:blipFill>
            <a:blip r:embed="rId3" cstate="print"/>
            <a:srcRect/>
            <a:stretch>
              <a:fillRect/>
            </a:stretch>
          </p:blipFill>
          <p:spPr bwMode="auto">
            <a:xfrm>
              <a:off x="777" y="996"/>
              <a:ext cx="4320" cy="2684"/>
            </a:xfrm>
            <a:prstGeom prst="rect">
              <a:avLst/>
            </a:prstGeom>
            <a:noFill/>
            <a:ln w="9525">
              <a:noFill/>
              <a:miter lim="800000"/>
              <a:headEnd/>
              <a:tailEnd/>
            </a:ln>
          </p:spPr>
        </p:pic>
        <p:sp>
          <p:nvSpPr>
            <p:cNvPr id="6" name="Text Box 6"/>
            <p:cNvSpPr txBox="1">
              <a:spLocks noChangeArrowheads="1"/>
            </p:cNvSpPr>
            <p:nvPr/>
          </p:nvSpPr>
          <p:spPr bwMode="auto">
            <a:xfrm>
              <a:off x="934" y="3705"/>
              <a:ext cx="116" cy="327"/>
            </a:xfrm>
            <a:prstGeom prst="rect">
              <a:avLst/>
            </a:prstGeom>
            <a:noFill/>
            <a:ln w="9525">
              <a:noFill/>
              <a:miter lim="800000"/>
              <a:headEnd/>
              <a:tailEnd/>
            </a:ln>
            <a:effectLst/>
          </p:spPr>
          <p:txBody>
            <a:bodyPr wrap="none">
              <a:spAutoFit/>
            </a:bodyPr>
            <a:lstStyle/>
            <a:p>
              <a:pPr eaLnBrk="0" hangingPunct="0">
                <a:defRPr/>
              </a:pPr>
              <a:endParaRPr lang="en-US" sz="2800" dirty="0">
                <a:solidFill>
                  <a:schemeClr val="bg1"/>
                </a:solidFill>
                <a:effectLst>
                  <a:outerShdw blurRad="38100" dist="38100" dir="2700000" algn="tl">
                    <a:srgbClr val="C0C0C0"/>
                  </a:outerShdw>
                </a:effectLst>
                <a:latin typeface="Arial" charset="0"/>
              </a:endParaRPr>
            </a:p>
          </p:txBody>
        </p:sp>
      </p:grpSp>
      <p:sp>
        <p:nvSpPr>
          <p:cNvPr id="7" name="Title 1"/>
          <p:cNvSpPr txBox="1">
            <a:spLocks/>
          </p:cNvSpPr>
          <p:nvPr/>
        </p:nvSpPr>
        <p:spPr bwMode="auto">
          <a:xfrm>
            <a:off x="0" y="5516563"/>
            <a:ext cx="9144000" cy="838200"/>
          </a:xfrm>
          <a:prstGeom prst="rect">
            <a:avLst/>
          </a:prstGeom>
          <a:noFill/>
          <a:ln w="9525">
            <a:noFill/>
            <a:miter lim="800000"/>
            <a:headEnd/>
            <a:tailEnd/>
          </a:ln>
        </p:spPr>
        <p:txBody>
          <a:bodyPr anchor="ctr"/>
          <a:lstStyle/>
          <a:p>
            <a:pPr algn="ctr" eaLnBrk="0" hangingPunct="0">
              <a:defRPr/>
            </a:pPr>
            <a:r>
              <a:rPr lang="en-GB" sz="3600" kern="0" dirty="0" smtClean="0">
                <a:solidFill>
                  <a:srgbClr val="000066"/>
                </a:solidFill>
                <a:latin typeface="+mj-lt"/>
                <a:ea typeface="+mj-ea"/>
                <a:cs typeface="+mj-cs"/>
              </a:rPr>
              <a:t>Local Solutions</a:t>
            </a:r>
            <a:endParaRPr lang="en-GB" sz="3600" kern="0" dirty="0">
              <a:solidFill>
                <a:srgbClr val="000066"/>
              </a:solidFill>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457200" y="152401"/>
            <a:ext cx="8435975" cy="685800"/>
          </a:xfrm>
        </p:spPr>
        <p:txBody>
          <a:bodyPr>
            <a:normAutofit/>
          </a:bodyPr>
          <a:lstStyle/>
          <a:p>
            <a:pPr eaLnBrk="1" hangingPunct="1">
              <a:defRPr/>
            </a:pPr>
            <a:endParaRPr lang="en-GB" sz="3200" dirty="0" smtClean="0">
              <a:latin typeface="Tahoma" charset="0"/>
            </a:endParaRPr>
          </a:p>
        </p:txBody>
      </p:sp>
      <p:grpSp>
        <p:nvGrpSpPr>
          <p:cNvPr id="2" name="Group 4"/>
          <p:cNvGrpSpPr>
            <a:grpSpLocks/>
          </p:cNvGrpSpPr>
          <p:nvPr/>
        </p:nvGrpSpPr>
        <p:grpSpPr bwMode="auto">
          <a:xfrm>
            <a:off x="838200" y="914400"/>
            <a:ext cx="7416800" cy="5562600"/>
            <a:chOff x="1538" y="1792"/>
            <a:chExt cx="9120" cy="6646"/>
          </a:xfrm>
        </p:grpSpPr>
        <p:sp>
          <p:nvSpPr>
            <p:cNvPr id="10244" name="Oval 5"/>
            <p:cNvSpPr>
              <a:spLocks noChangeArrowheads="1"/>
            </p:cNvSpPr>
            <p:nvPr/>
          </p:nvSpPr>
          <p:spPr bwMode="auto">
            <a:xfrm>
              <a:off x="1538" y="1792"/>
              <a:ext cx="9120" cy="6646"/>
            </a:xfrm>
            <a:prstGeom prst="ellipse">
              <a:avLst/>
            </a:prstGeom>
            <a:solidFill>
              <a:srgbClr val="FFFFFF"/>
            </a:solidFill>
            <a:ln w="9525">
              <a:solidFill>
                <a:srgbClr val="000000"/>
              </a:solidFill>
              <a:round/>
              <a:headEnd/>
              <a:tailEnd/>
            </a:ln>
          </p:spPr>
          <p:txBody>
            <a:bodyPr lIns="0" tIns="0" rIns="0" bIns="0"/>
            <a:lstStyle/>
            <a:p>
              <a:pPr lvl="0" algn="ctr" fontAlgn="base">
                <a:spcBef>
                  <a:spcPct val="0"/>
                </a:spcBef>
                <a:spcAft>
                  <a:spcPts val="300"/>
                </a:spcAft>
              </a:pPr>
              <a:r>
                <a:rPr lang="en-US" b="1" dirty="0">
                  <a:solidFill>
                    <a:schemeClr val="bg1"/>
                  </a:solidFill>
                  <a:latin typeface="Arial" charset="0"/>
                </a:rPr>
                <a:t>Food </a:t>
              </a:r>
              <a:r>
                <a:rPr lang="en-US" b="1" dirty="0" smtClean="0">
                  <a:solidFill>
                    <a:srgbClr val="000066"/>
                  </a:solidFill>
                  <a:latin typeface="Arial" charset="0"/>
                </a:rPr>
                <a:t>Food Control </a:t>
              </a:r>
              <a:r>
                <a:rPr lang="en-US" b="1" u="sng" dirty="0">
                  <a:solidFill>
                    <a:srgbClr val="000066"/>
                  </a:solidFill>
                  <a:latin typeface="Arial" charset="0"/>
                </a:rPr>
                <a:t>System Level</a:t>
              </a:r>
            </a:p>
            <a:p>
              <a:pPr lvl="0" algn="ctr" fontAlgn="base">
                <a:spcBef>
                  <a:spcPct val="0"/>
                </a:spcBef>
                <a:spcAft>
                  <a:spcPts val="300"/>
                </a:spcAft>
              </a:pPr>
              <a:r>
                <a:rPr lang="en-US" sz="1600" b="1" i="1" dirty="0">
                  <a:solidFill>
                    <a:srgbClr val="000066"/>
                  </a:solidFill>
                  <a:latin typeface="Arial" charset="0"/>
                </a:rPr>
                <a:t>Policies, laws, regulations, dynamics and relationships between stakeholders, etc.</a:t>
              </a:r>
              <a:endParaRPr lang="en-GB" sz="1600" b="1" i="1" dirty="0">
                <a:solidFill>
                  <a:srgbClr val="FFFFFF"/>
                </a:solidFill>
                <a:latin typeface="Garamond" pitchFamily="18" charset="0"/>
              </a:endParaRPr>
            </a:p>
            <a:p>
              <a:pPr algn="ctr">
                <a:spcAft>
                  <a:spcPts val="300"/>
                </a:spcAft>
              </a:pPr>
              <a:r>
                <a:rPr lang="en-US" b="1" dirty="0" smtClean="0">
                  <a:solidFill>
                    <a:schemeClr val="bg1"/>
                  </a:solidFill>
                  <a:latin typeface="Arial" charset="0"/>
                </a:rPr>
                <a:t>a</a:t>
              </a:r>
              <a:endParaRPr lang="en-US" b="1" dirty="0">
                <a:solidFill>
                  <a:schemeClr val="bg1"/>
                </a:solidFill>
                <a:latin typeface="Arial" charset="0"/>
              </a:endParaRPr>
            </a:p>
            <a:p>
              <a:pPr algn="ctr">
                <a:spcAft>
                  <a:spcPts val="300"/>
                </a:spcAft>
              </a:pPr>
              <a:r>
                <a:rPr lang="en-US" sz="1600" b="1" i="1" dirty="0">
                  <a:solidFill>
                    <a:schemeClr val="bg1"/>
                  </a:solidFill>
                  <a:latin typeface="Arial" charset="0"/>
                </a:rPr>
                <a:t>Policies, laws, regulations, dynamics and relationships between stakeholders, etc.</a:t>
              </a:r>
              <a:endParaRPr lang="en-GB" sz="1600" b="1" i="1" dirty="0"/>
            </a:p>
          </p:txBody>
        </p:sp>
        <p:sp>
          <p:nvSpPr>
            <p:cNvPr id="10245" name="Oval 6"/>
            <p:cNvSpPr>
              <a:spLocks noChangeArrowheads="1"/>
            </p:cNvSpPr>
            <p:nvPr/>
          </p:nvSpPr>
          <p:spPr bwMode="auto">
            <a:xfrm>
              <a:off x="2618" y="4298"/>
              <a:ext cx="6960" cy="4140"/>
            </a:xfrm>
            <a:prstGeom prst="ellipse">
              <a:avLst/>
            </a:prstGeom>
            <a:solidFill>
              <a:srgbClr val="FFFFFF"/>
            </a:solidFill>
            <a:ln w="9525">
              <a:solidFill>
                <a:srgbClr val="000000"/>
              </a:solidFill>
              <a:round/>
              <a:headEnd/>
              <a:tailEnd/>
            </a:ln>
          </p:spPr>
          <p:txBody>
            <a:bodyPr lIns="0" tIns="0" rIns="0" bIns="0"/>
            <a:lstStyle/>
            <a:p>
              <a:pPr lvl="0" algn="ctr" fontAlgn="base">
                <a:spcBef>
                  <a:spcPct val="0"/>
                </a:spcBef>
                <a:spcAft>
                  <a:spcPts val="300"/>
                </a:spcAft>
              </a:pPr>
              <a:r>
                <a:rPr lang="en-US" b="1" u="sng" dirty="0" smtClean="0">
                  <a:solidFill>
                    <a:srgbClr val="000066"/>
                  </a:solidFill>
                  <a:latin typeface="Arial" charset="0"/>
                </a:rPr>
                <a:t>Organization (GOVT and FBO) Level</a:t>
              </a:r>
              <a:endParaRPr lang="en-US" b="1" u="sng" dirty="0">
                <a:solidFill>
                  <a:srgbClr val="000066"/>
                </a:solidFill>
                <a:latin typeface="Arial" charset="0"/>
              </a:endParaRPr>
            </a:p>
            <a:p>
              <a:pPr lvl="0" algn="ctr" fontAlgn="base">
                <a:spcBef>
                  <a:spcPct val="0"/>
                </a:spcBef>
                <a:spcAft>
                  <a:spcPts val="300"/>
                </a:spcAft>
              </a:pPr>
              <a:r>
                <a:rPr lang="en-GB" sz="1600" b="1" i="1" dirty="0">
                  <a:solidFill>
                    <a:srgbClr val="000066"/>
                  </a:solidFill>
                  <a:latin typeface="Arial" charset="0"/>
                </a:rPr>
                <a:t>Staff, budgets, information resources, infrastructure, procedures, culture, </a:t>
              </a:r>
              <a:r>
                <a:rPr lang="en-GB" sz="1600" b="1" i="1" dirty="0" smtClean="0">
                  <a:solidFill>
                    <a:srgbClr val="000066"/>
                  </a:solidFill>
                  <a:latin typeface="Arial" charset="0"/>
                </a:rPr>
                <a:t> </a:t>
              </a:r>
              <a:endParaRPr lang="en-GB" sz="1600" b="1" i="1" dirty="0">
                <a:solidFill>
                  <a:srgbClr val="000066"/>
                </a:solidFill>
                <a:latin typeface="Arial" charset="0"/>
              </a:endParaRPr>
            </a:p>
            <a:p>
              <a:pPr algn="ctr">
                <a:spcAft>
                  <a:spcPts val="300"/>
                </a:spcAft>
              </a:pPr>
              <a:r>
                <a:rPr lang="en-GB" sz="1600" b="1" i="1" dirty="0" smtClean="0">
                  <a:solidFill>
                    <a:schemeClr val="bg1"/>
                  </a:solidFill>
                  <a:latin typeface="Arial" charset="0"/>
                </a:rPr>
                <a:t>, </a:t>
              </a:r>
              <a:r>
                <a:rPr lang="en-GB" sz="1600" b="1" i="1" dirty="0">
                  <a:solidFill>
                    <a:schemeClr val="bg1"/>
                  </a:solidFill>
                  <a:latin typeface="Arial" charset="0"/>
                </a:rPr>
                <a:t>infrastructure, procedures, culture, etc. </a:t>
              </a:r>
            </a:p>
          </p:txBody>
        </p:sp>
        <p:sp>
          <p:nvSpPr>
            <p:cNvPr id="10246" name="Oval 7"/>
            <p:cNvSpPr>
              <a:spLocks noChangeArrowheads="1"/>
            </p:cNvSpPr>
            <p:nvPr/>
          </p:nvSpPr>
          <p:spPr bwMode="auto">
            <a:xfrm>
              <a:off x="3818" y="6608"/>
              <a:ext cx="4680" cy="1466"/>
            </a:xfrm>
            <a:prstGeom prst="ellipse">
              <a:avLst/>
            </a:prstGeom>
            <a:solidFill>
              <a:srgbClr val="FFFFFF"/>
            </a:solidFill>
            <a:ln w="12700">
              <a:solidFill>
                <a:srgbClr val="000000"/>
              </a:solidFill>
              <a:round/>
              <a:headEnd/>
              <a:tailEnd/>
            </a:ln>
          </p:spPr>
          <p:txBody>
            <a:bodyPr lIns="0" tIns="0" rIns="0" bIns="0"/>
            <a:lstStyle/>
            <a:p>
              <a:pPr lvl="0" algn="ctr" fontAlgn="base">
                <a:spcBef>
                  <a:spcPct val="0"/>
                </a:spcBef>
                <a:spcAft>
                  <a:spcPts val="300"/>
                </a:spcAft>
              </a:pPr>
              <a:r>
                <a:rPr lang="en-US" b="1" u="sng" dirty="0">
                  <a:solidFill>
                    <a:srgbClr val="000066"/>
                  </a:solidFill>
                  <a:latin typeface="Arial" charset="0"/>
                </a:rPr>
                <a:t>Individual Level</a:t>
              </a:r>
            </a:p>
            <a:p>
              <a:pPr lvl="0" algn="ctr" fontAlgn="base">
                <a:spcBef>
                  <a:spcPct val="0"/>
                </a:spcBef>
                <a:spcAft>
                  <a:spcPts val="300"/>
                </a:spcAft>
              </a:pPr>
              <a:r>
                <a:rPr lang="en-US" sz="1600" b="1" i="1" dirty="0">
                  <a:solidFill>
                    <a:srgbClr val="000066"/>
                  </a:solidFill>
                  <a:latin typeface="Arial" charset="0"/>
                </a:rPr>
                <a:t>Knowledge, skills, work ethics, </a:t>
              </a:r>
              <a:r>
                <a:rPr lang="en-US" sz="1600" b="1" i="1" dirty="0" smtClean="0">
                  <a:solidFill>
                    <a:srgbClr val="000066"/>
                  </a:solidFill>
                  <a:latin typeface="Arial" charset="0"/>
                </a:rPr>
                <a:t>competency, HRD </a:t>
              </a:r>
              <a:r>
                <a:rPr lang="en-US" b="1" dirty="0" smtClean="0">
                  <a:solidFill>
                    <a:schemeClr val="bg1"/>
                  </a:solidFill>
                  <a:latin typeface="Arial" charset="0"/>
                </a:rPr>
                <a:t>Individual </a:t>
              </a:r>
              <a:r>
                <a:rPr lang="en-US" b="1" dirty="0">
                  <a:solidFill>
                    <a:schemeClr val="bg1"/>
                  </a:solidFill>
                  <a:latin typeface="Arial" charset="0"/>
                </a:rPr>
                <a:t>Level</a:t>
              </a:r>
            </a:p>
            <a:p>
              <a:pPr algn="ctr">
                <a:spcAft>
                  <a:spcPts val="300"/>
                </a:spcAft>
              </a:pPr>
              <a:r>
                <a:rPr lang="en-US" sz="1600" b="1" i="1" dirty="0" smtClean="0">
                  <a:solidFill>
                    <a:schemeClr val="bg1"/>
                  </a:solidFill>
                  <a:latin typeface="Arial" charset="0"/>
                </a:rPr>
                <a:t>.</a:t>
              </a:r>
              <a:endParaRPr lang="en-GB" sz="1600" i="1" dirty="0">
                <a:solidFill>
                  <a:schemeClr val="bg1"/>
                </a:solidFill>
              </a:endParaRPr>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3275856" y="980728"/>
            <a:ext cx="5688632" cy="4392488"/>
          </a:xfrm>
          <a:prstGeom prst="rightArrow">
            <a:avLst>
              <a:gd name="adj1" fmla="val 100000"/>
              <a:gd name="adj2" fmla="val 25545"/>
            </a:avLst>
          </a:prstGeom>
          <a:gradFill flip="none" rotWithShape="1">
            <a:gsLst>
              <a:gs pos="42000">
                <a:schemeClr val="accent6">
                  <a:lumMod val="75000"/>
                </a:schemeClr>
              </a:gs>
              <a:gs pos="10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Global Food Safety Partnership</a:t>
            </a:r>
            <a:endParaRPr lang="en-US" sz="4000" dirty="0"/>
          </a:p>
        </p:txBody>
      </p:sp>
      <p:sp>
        <p:nvSpPr>
          <p:cNvPr id="5" name="Right Arrow 4"/>
          <p:cNvSpPr/>
          <p:nvPr/>
        </p:nvSpPr>
        <p:spPr>
          <a:xfrm>
            <a:off x="3419872" y="5013176"/>
            <a:ext cx="1944216" cy="360040"/>
          </a:xfrm>
          <a:prstGeom prst="rightArrow">
            <a:avLst>
              <a:gd name="adj1" fmla="val 100000"/>
              <a:gd name="adj2" fmla="val 50000"/>
            </a:avLst>
          </a:prstGeom>
          <a:solidFill>
            <a:srgbClr val="FF0000">
              <a:alpha val="84000"/>
            </a:srgbClr>
          </a:solidFill>
          <a:ln>
            <a:solidFill>
              <a:srgbClr val="FF0000">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GFSP DGF</a:t>
            </a:r>
            <a:endParaRPr lang="en-US" b="1" dirty="0"/>
          </a:p>
        </p:txBody>
      </p:sp>
      <p:sp>
        <p:nvSpPr>
          <p:cNvPr id="6" name="Right Arrow 5"/>
          <p:cNvSpPr/>
          <p:nvPr/>
        </p:nvSpPr>
        <p:spPr>
          <a:xfrm>
            <a:off x="3419872" y="1124744"/>
            <a:ext cx="3168352" cy="1296144"/>
          </a:xfrm>
          <a:prstGeom prst="rightArrow">
            <a:avLst>
              <a:gd name="adj1" fmla="val 100000"/>
              <a:gd name="adj2" fmla="val 5000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WB  Secretariat Roadmap – 5 Years</a:t>
            </a:r>
            <a:endParaRPr lang="en-US" b="1" dirty="0">
              <a:solidFill>
                <a:srgbClr val="92D050"/>
              </a:solidFill>
            </a:endParaRPr>
          </a:p>
        </p:txBody>
      </p:sp>
      <p:sp>
        <p:nvSpPr>
          <p:cNvPr id="7" name="Right Arrow 6"/>
          <p:cNvSpPr/>
          <p:nvPr/>
        </p:nvSpPr>
        <p:spPr>
          <a:xfrm>
            <a:off x="2771800" y="1124744"/>
            <a:ext cx="2016224" cy="216024"/>
          </a:xfrm>
          <a:prstGeom prst="rightArrow">
            <a:avLst>
              <a:gd name="adj1" fmla="val 98778"/>
              <a:gd name="adj2" fmla="val 50000"/>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APEC PTIN</a:t>
            </a:r>
            <a:endParaRPr lang="en-US" dirty="0"/>
          </a:p>
        </p:txBody>
      </p:sp>
      <p:sp>
        <p:nvSpPr>
          <p:cNvPr id="10" name="Rectangle 9"/>
          <p:cNvSpPr/>
          <p:nvPr/>
        </p:nvSpPr>
        <p:spPr>
          <a:xfrm>
            <a:off x="323528" y="1340768"/>
            <a:ext cx="1800200" cy="4176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t>Partners</a:t>
            </a:r>
            <a:r>
              <a:rPr lang="en-US" dirty="0" smtClean="0"/>
              <a:t> </a:t>
            </a:r>
          </a:p>
          <a:p>
            <a:pPr algn="ctr"/>
            <a:endParaRPr lang="en-US" dirty="0" smtClean="0"/>
          </a:p>
          <a:p>
            <a:pPr algn="ctr">
              <a:buFont typeface="Arial" pitchFamily="34" charset="0"/>
              <a:buChar char="•"/>
            </a:pPr>
            <a:r>
              <a:rPr lang="en-US" dirty="0" smtClean="0"/>
              <a:t> International Agencies</a:t>
            </a:r>
          </a:p>
          <a:p>
            <a:pPr algn="ctr">
              <a:buFont typeface="Arial" pitchFamily="34" charset="0"/>
              <a:buChar char="•"/>
            </a:pPr>
            <a:r>
              <a:rPr lang="en-US" dirty="0" smtClean="0"/>
              <a:t> National</a:t>
            </a:r>
          </a:p>
          <a:p>
            <a:pPr algn="ctr">
              <a:buFont typeface="Arial" pitchFamily="34" charset="0"/>
              <a:buChar char="•"/>
            </a:pPr>
            <a:r>
              <a:rPr lang="en-US" dirty="0" smtClean="0"/>
              <a:t> Governments</a:t>
            </a:r>
          </a:p>
          <a:p>
            <a:pPr algn="ctr">
              <a:buFont typeface="Arial" pitchFamily="34" charset="0"/>
              <a:buChar char="•"/>
            </a:pPr>
            <a:r>
              <a:rPr lang="en-US" dirty="0" smtClean="0"/>
              <a:t> Industry</a:t>
            </a:r>
          </a:p>
          <a:p>
            <a:pPr algn="ctr">
              <a:buFont typeface="Arial" pitchFamily="34" charset="0"/>
              <a:buChar char="•"/>
            </a:pPr>
            <a:r>
              <a:rPr lang="en-US" dirty="0" smtClean="0"/>
              <a:t>Consumer groups</a:t>
            </a:r>
          </a:p>
          <a:p>
            <a:pPr algn="ctr">
              <a:buFont typeface="Arial" pitchFamily="34" charset="0"/>
              <a:buChar char="•"/>
            </a:pPr>
            <a:r>
              <a:rPr lang="en-US" dirty="0" smtClean="0"/>
              <a:t> Universities</a:t>
            </a:r>
          </a:p>
          <a:p>
            <a:pPr algn="ctr">
              <a:buFont typeface="Arial" pitchFamily="34" charset="0"/>
              <a:buChar char="•"/>
            </a:pPr>
            <a:r>
              <a:rPr lang="en-US" dirty="0" smtClean="0"/>
              <a:t> NGOs</a:t>
            </a:r>
          </a:p>
          <a:p>
            <a:pPr algn="ctr">
              <a:buFont typeface="Arial" pitchFamily="34" charset="0"/>
              <a:buChar char="•"/>
            </a:pPr>
            <a:r>
              <a:rPr lang="en-US" dirty="0" smtClean="0"/>
              <a:t> Other</a:t>
            </a:r>
          </a:p>
          <a:p>
            <a:pPr algn="ctr">
              <a:buFont typeface="Arial" pitchFamily="34" charset="0"/>
              <a:buChar char="•"/>
            </a:pPr>
            <a:r>
              <a:rPr lang="en-US" dirty="0" smtClean="0"/>
              <a:t>Stakeholders</a:t>
            </a:r>
            <a:endParaRPr lang="en-US" dirty="0"/>
          </a:p>
        </p:txBody>
      </p:sp>
      <p:sp>
        <p:nvSpPr>
          <p:cNvPr id="11" name="Right Arrow 10"/>
          <p:cNvSpPr/>
          <p:nvPr/>
        </p:nvSpPr>
        <p:spPr>
          <a:xfrm>
            <a:off x="2195736" y="1916832"/>
            <a:ext cx="1008112" cy="3168352"/>
          </a:xfrm>
          <a:prstGeom prst="rightArrow">
            <a:avLst>
              <a:gd name="adj1" fmla="val 7032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p>
        </p:txBody>
      </p:sp>
      <p:sp>
        <p:nvSpPr>
          <p:cNvPr id="12" name="Right Arrow 11"/>
          <p:cNvSpPr/>
          <p:nvPr/>
        </p:nvSpPr>
        <p:spPr>
          <a:xfrm>
            <a:off x="3419872" y="5517232"/>
            <a:ext cx="5544616" cy="504056"/>
          </a:xfrm>
          <a:prstGeom prst="rightArrow">
            <a:avLst>
              <a:gd name="adj1" fmla="val 100000"/>
              <a:gd name="adj2" fmla="val 50000"/>
            </a:avLst>
          </a:prstGeom>
          <a:gradFill>
            <a:gsLst>
              <a:gs pos="60000">
                <a:srgbClr val="FFC000"/>
              </a:gs>
              <a:gs pos="100000">
                <a:schemeClr val="accent1">
                  <a:tint val="44500"/>
                  <a:satMod val="160000"/>
                </a:schemeClr>
              </a:gs>
              <a:gs pos="100000">
                <a:schemeClr val="accent1">
                  <a:tint val="23500"/>
                  <a:satMod val="16000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GFSP Multi Donor Trust Fund</a:t>
            </a:r>
            <a:endParaRPr lang="en-US" b="1"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330892177"/>
              </p:ext>
            </p:extLst>
          </p:nvPr>
        </p:nvGraphicFramePr>
        <p:xfrm>
          <a:off x="76200" y="58994"/>
          <a:ext cx="8915400" cy="6799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8248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algn="ctr"/>
            <a:r>
              <a:rPr lang="en-US" sz="3600" dirty="0" smtClean="0"/>
              <a:t>Approach</a:t>
            </a:r>
            <a:endParaRPr lang="en-US" sz="3600"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Country selection by regions</a:t>
            </a:r>
          </a:p>
          <a:p>
            <a:pPr marL="514350" indent="-514350">
              <a:buFont typeface="+mj-lt"/>
              <a:buAutoNum type="arabicPeriod"/>
            </a:pPr>
            <a:endParaRPr lang="en-US" dirty="0" smtClean="0"/>
          </a:p>
          <a:p>
            <a:pPr marL="514350" indent="-514350">
              <a:buFont typeface="+mj-lt"/>
              <a:buAutoNum type="arabicPeriod"/>
            </a:pPr>
            <a:r>
              <a:rPr lang="en-US" dirty="0" smtClean="0"/>
              <a:t>National food safety needs assessments</a:t>
            </a:r>
          </a:p>
          <a:p>
            <a:pPr marL="514350" indent="-514350">
              <a:buFont typeface="+mj-lt"/>
              <a:buAutoNum type="arabicPeriod"/>
            </a:pPr>
            <a:endParaRPr lang="en-US" dirty="0" smtClean="0"/>
          </a:p>
          <a:p>
            <a:pPr marL="514350" indent="-514350">
              <a:buFont typeface="+mj-lt"/>
              <a:buAutoNum type="arabicPeriod"/>
            </a:pPr>
            <a:r>
              <a:rPr lang="en-US" dirty="0" smtClean="0"/>
              <a:t>Country action plan</a:t>
            </a:r>
          </a:p>
          <a:p>
            <a:pPr marL="514350" indent="-514350">
              <a:buFont typeface="+mj-lt"/>
              <a:buAutoNum type="arabicPeriod"/>
            </a:pPr>
            <a:endParaRPr lang="en-US" dirty="0" smtClean="0"/>
          </a:p>
          <a:p>
            <a:pPr marL="971550" lvl="1" indent="-571500">
              <a:buFont typeface="+mj-lt"/>
              <a:buAutoNum type="romanLcPeriod"/>
            </a:pPr>
            <a:r>
              <a:rPr lang="en-US" dirty="0" smtClean="0"/>
              <a:t>National food safety control system</a:t>
            </a:r>
          </a:p>
          <a:p>
            <a:pPr marL="971550" lvl="1" indent="-571500">
              <a:buFont typeface="+mj-lt"/>
              <a:buAutoNum type="romanLcPeriod"/>
            </a:pPr>
            <a:endParaRPr lang="en-US" dirty="0" smtClean="0"/>
          </a:p>
          <a:p>
            <a:pPr marL="971550" lvl="1" indent="-571500">
              <a:buFont typeface="+mj-lt"/>
              <a:buAutoNum type="romanLcPeriod"/>
            </a:pPr>
            <a:r>
              <a:rPr lang="en-US" dirty="0" smtClean="0"/>
              <a:t>Agribusiness and value chains</a:t>
            </a:r>
          </a:p>
          <a:p>
            <a:pPr marL="971550" lvl="1" indent="-571500">
              <a:buFont typeface="+mj-lt"/>
              <a:buAutoNum type="romanLcPeriod"/>
            </a:pPr>
            <a:endParaRPr lang="en-US" dirty="0" smtClean="0"/>
          </a:p>
          <a:p>
            <a:pPr marL="971550" lvl="1" indent="-571500">
              <a:buFont typeface="+mj-lt"/>
              <a:buAutoNum type="romanLcPeriod"/>
            </a:pPr>
            <a:r>
              <a:rPr lang="en-US" dirty="0" smtClean="0"/>
              <a:t>On-farm food safety – GAP</a:t>
            </a:r>
          </a:p>
          <a:p>
            <a:pPr marL="971550" lvl="1" indent="-571500">
              <a:buFont typeface="+mj-lt"/>
              <a:buAutoNum type="romanLcPeriod"/>
            </a:pPr>
            <a:endParaRPr lang="en-US" dirty="0"/>
          </a:p>
          <a:p>
            <a:pPr marL="971550" lvl="1" indent="-571500">
              <a:buFont typeface="+mj-lt"/>
              <a:buAutoNum type="romanLcPeriod"/>
            </a:pPr>
            <a:r>
              <a:rPr lang="en-US" dirty="0" smtClean="0"/>
              <a:t>Auditing and certification training</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0" y="179388"/>
            <a:ext cx="9144000" cy="1143000"/>
          </a:xfrm>
        </p:spPr>
        <p:txBody>
          <a:bodyPr/>
          <a:lstStyle/>
          <a:p>
            <a:pPr eaLnBrk="1" hangingPunct="1">
              <a:defRPr/>
            </a:pPr>
            <a:r>
              <a:rPr lang="en-GB" sz="2800" dirty="0" smtClean="0">
                <a:latin typeface="Tahoma" charset="0"/>
              </a:rPr>
              <a:t>The Capacity </a:t>
            </a:r>
            <a:r>
              <a:rPr lang="en-GB" sz="2800" dirty="0">
                <a:latin typeface="Tahoma" charset="0"/>
              </a:rPr>
              <a:t>B</a:t>
            </a:r>
            <a:r>
              <a:rPr lang="en-GB" sz="2800" dirty="0" smtClean="0">
                <a:latin typeface="Tahoma" charset="0"/>
              </a:rPr>
              <a:t>uilding Process</a:t>
            </a:r>
          </a:p>
        </p:txBody>
      </p:sp>
      <p:grpSp>
        <p:nvGrpSpPr>
          <p:cNvPr id="2" name="Group 68"/>
          <p:cNvGrpSpPr>
            <a:grpSpLocks/>
          </p:cNvGrpSpPr>
          <p:nvPr/>
        </p:nvGrpSpPr>
        <p:grpSpPr bwMode="auto">
          <a:xfrm>
            <a:off x="250825" y="1628775"/>
            <a:ext cx="8569325" cy="4824413"/>
            <a:chOff x="158" y="1026"/>
            <a:chExt cx="5398" cy="3039"/>
          </a:xfrm>
        </p:grpSpPr>
        <p:sp>
          <p:nvSpPr>
            <p:cNvPr id="5125" name="Oval 38"/>
            <p:cNvSpPr>
              <a:spLocks noChangeArrowheads="1"/>
            </p:cNvSpPr>
            <p:nvPr/>
          </p:nvSpPr>
          <p:spPr bwMode="auto">
            <a:xfrm>
              <a:off x="2109" y="1117"/>
              <a:ext cx="1905" cy="499"/>
            </a:xfrm>
            <a:prstGeom prst="ellipse">
              <a:avLst/>
            </a:prstGeom>
            <a:solidFill>
              <a:srgbClr val="FFFFFF"/>
            </a:solidFill>
            <a:ln w="9525">
              <a:noFill/>
              <a:round/>
              <a:headEnd/>
              <a:tailEnd/>
            </a:ln>
          </p:spPr>
          <p:txBody>
            <a:bodyPr/>
            <a:lstStyle/>
            <a:p>
              <a:pPr lvl="0" algn="ctr" fontAlgn="base">
                <a:spcBef>
                  <a:spcPct val="0"/>
                </a:spcBef>
                <a:spcAft>
                  <a:spcPct val="0"/>
                </a:spcAft>
              </a:pPr>
              <a:r>
                <a:rPr lang="en-US" sz="1200" dirty="0" smtClean="0">
                  <a:solidFill>
                    <a:srgbClr val="000066"/>
                  </a:solidFill>
                  <a:latin typeface="Arial" charset="0"/>
                </a:rPr>
                <a:t>Consultation </a:t>
              </a:r>
              <a:r>
                <a:rPr lang="en-US" sz="1200" dirty="0">
                  <a:solidFill>
                    <a:srgbClr val="000066"/>
                  </a:solidFill>
                  <a:latin typeface="Arial" charset="0"/>
                </a:rPr>
                <a:t>and dialogue with stakeholders </a:t>
              </a:r>
            </a:p>
            <a:p>
              <a:pPr lvl="0" algn="ctr" fontAlgn="base">
                <a:spcBef>
                  <a:spcPct val="0"/>
                </a:spcBef>
                <a:spcAft>
                  <a:spcPct val="0"/>
                </a:spcAft>
              </a:pPr>
              <a:r>
                <a:rPr lang="en-US" sz="1200" dirty="0">
                  <a:solidFill>
                    <a:srgbClr val="000066"/>
                  </a:solidFill>
                  <a:latin typeface="Arial" charset="0"/>
                </a:rPr>
                <a:t>(internal and external)</a:t>
              </a:r>
              <a:endParaRPr lang="en-GB" sz="1200" dirty="0">
                <a:solidFill>
                  <a:srgbClr val="000066"/>
                </a:solidFill>
                <a:latin typeface="Garamond" pitchFamily="18" charset="0"/>
              </a:endParaRPr>
            </a:p>
            <a:p>
              <a:pPr algn="ctr"/>
              <a:r>
                <a:rPr lang="en-US" sz="1200" dirty="0" smtClean="0">
                  <a:solidFill>
                    <a:schemeClr val="bg1"/>
                  </a:solidFill>
                  <a:latin typeface="Arial" charset="0"/>
                </a:rPr>
                <a:t>on </a:t>
              </a:r>
              <a:r>
                <a:rPr lang="en-US" sz="1200" dirty="0">
                  <a:solidFill>
                    <a:schemeClr val="bg1"/>
                  </a:solidFill>
                  <a:latin typeface="Arial" charset="0"/>
                </a:rPr>
                <a:t>and dialogue with stakeholders </a:t>
              </a:r>
            </a:p>
            <a:p>
              <a:pPr algn="ctr"/>
              <a:r>
                <a:rPr lang="en-US" sz="1200" dirty="0">
                  <a:solidFill>
                    <a:schemeClr val="bg1"/>
                  </a:solidFill>
                  <a:latin typeface="Arial" charset="0"/>
                </a:rPr>
                <a:t>(internal and external)</a:t>
              </a:r>
              <a:endParaRPr lang="en-GB" sz="1200" dirty="0">
                <a:solidFill>
                  <a:schemeClr val="bg1"/>
                </a:solidFill>
              </a:endParaRPr>
            </a:p>
          </p:txBody>
        </p:sp>
        <p:sp>
          <p:nvSpPr>
            <p:cNvPr id="5126" name="Oval 39"/>
            <p:cNvSpPr>
              <a:spLocks noChangeArrowheads="1"/>
            </p:cNvSpPr>
            <p:nvPr/>
          </p:nvSpPr>
          <p:spPr bwMode="auto">
            <a:xfrm>
              <a:off x="2472" y="2205"/>
              <a:ext cx="1315" cy="654"/>
            </a:xfrm>
            <a:prstGeom prst="ellipse">
              <a:avLst/>
            </a:prstGeom>
            <a:solidFill>
              <a:srgbClr val="FFFFFF"/>
            </a:solidFill>
            <a:ln w="9525">
              <a:solidFill>
                <a:srgbClr val="000000"/>
              </a:solidFill>
              <a:round/>
              <a:headEnd/>
              <a:tailEnd/>
            </a:ln>
          </p:spPr>
          <p:txBody>
            <a:bodyPr/>
            <a:lstStyle/>
            <a:p>
              <a:pPr lvl="0" algn="ctr" fontAlgn="base">
                <a:spcBef>
                  <a:spcPct val="0"/>
                </a:spcBef>
                <a:spcAft>
                  <a:spcPct val="0"/>
                </a:spcAft>
              </a:pPr>
              <a:r>
                <a:rPr lang="en-US" sz="1400" dirty="0" smtClean="0">
                  <a:solidFill>
                    <a:srgbClr val="000066"/>
                  </a:solidFill>
                  <a:latin typeface="Arial" charset="0"/>
                </a:rPr>
                <a:t>food safety</a:t>
              </a:r>
            </a:p>
            <a:p>
              <a:pPr lvl="0" algn="ctr" fontAlgn="base">
                <a:spcBef>
                  <a:spcPct val="0"/>
                </a:spcBef>
                <a:spcAft>
                  <a:spcPct val="0"/>
                </a:spcAft>
              </a:pPr>
              <a:r>
                <a:rPr lang="en-US" sz="1400" dirty="0" smtClean="0">
                  <a:solidFill>
                    <a:srgbClr val="000066"/>
                  </a:solidFill>
                  <a:latin typeface="Arial" charset="0"/>
                </a:rPr>
                <a:t>capacity  </a:t>
              </a:r>
              <a:r>
                <a:rPr lang="en-US" sz="1400" dirty="0">
                  <a:solidFill>
                    <a:srgbClr val="000066"/>
                  </a:solidFill>
                  <a:latin typeface="Arial" charset="0"/>
                </a:rPr>
                <a:t>building strategy</a:t>
              </a:r>
              <a:endParaRPr lang="en-GB" sz="1400" dirty="0">
                <a:solidFill>
                  <a:srgbClr val="000066"/>
                </a:solidFill>
                <a:latin typeface="Garamond" pitchFamily="18" charset="0"/>
              </a:endParaRPr>
            </a:p>
            <a:p>
              <a:pPr algn="ctr"/>
              <a:r>
                <a:rPr lang="en-US" sz="1400" dirty="0" smtClean="0">
                  <a:solidFill>
                    <a:schemeClr val="bg1"/>
                  </a:solidFill>
                  <a:latin typeface="Arial" charset="0"/>
                </a:rPr>
                <a:t>apacity  buFood safety capacity  building strategy</a:t>
              </a:r>
              <a:endParaRPr lang="en-GB" sz="1400" dirty="0" smtClean="0">
                <a:solidFill>
                  <a:schemeClr val="bg1"/>
                </a:solidFill>
              </a:endParaRPr>
            </a:p>
            <a:p>
              <a:pPr algn="ctr"/>
              <a:r>
                <a:rPr lang="en-US" sz="1400" dirty="0" smtClean="0">
                  <a:solidFill>
                    <a:schemeClr val="bg1"/>
                  </a:solidFill>
                  <a:latin typeface="Arial" charset="0"/>
                </a:rPr>
                <a:t>ilding </a:t>
              </a:r>
              <a:r>
                <a:rPr lang="en-US" sz="1400" dirty="0">
                  <a:solidFill>
                    <a:schemeClr val="bg1"/>
                  </a:solidFill>
                  <a:latin typeface="Arial" charset="0"/>
                </a:rPr>
                <a:t>strategy</a:t>
              </a:r>
              <a:endParaRPr lang="en-GB" sz="1400" dirty="0">
                <a:solidFill>
                  <a:schemeClr val="bg1"/>
                </a:solidFill>
              </a:endParaRPr>
            </a:p>
          </p:txBody>
        </p:sp>
        <p:sp>
          <p:nvSpPr>
            <p:cNvPr id="5127" name="AutoShape 40"/>
            <p:cNvSpPr>
              <a:spLocks noChangeArrowheads="1"/>
            </p:cNvSpPr>
            <p:nvPr/>
          </p:nvSpPr>
          <p:spPr bwMode="auto">
            <a:xfrm>
              <a:off x="2960" y="1689"/>
              <a:ext cx="98" cy="347"/>
            </a:xfrm>
            <a:prstGeom prst="downArrow">
              <a:avLst>
                <a:gd name="adj1" fmla="val 50000"/>
                <a:gd name="adj2" fmla="val 88520"/>
              </a:avLst>
            </a:prstGeom>
            <a:solidFill>
              <a:srgbClr val="C0C0C0"/>
            </a:solidFill>
            <a:ln w="9525">
              <a:noFill/>
              <a:miter lim="800000"/>
              <a:headEnd/>
              <a:tailEnd/>
            </a:ln>
          </p:spPr>
          <p:txBody>
            <a:bodyPr/>
            <a:lstStyle/>
            <a:p>
              <a:endParaRPr lang="en-US" dirty="0"/>
            </a:p>
          </p:txBody>
        </p:sp>
        <p:sp>
          <p:nvSpPr>
            <p:cNvPr id="5128" name="AutoShape 41"/>
            <p:cNvSpPr>
              <a:spLocks noChangeArrowheads="1"/>
            </p:cNvSpPr>
            <p:nvPr/>
          </p:nvSpPr>
          <p:spPr bwMode="auto">
            <a:xfrm>
              <a:off x="2700" y="1689"/>
              <a:ext cx="98" cy="347"/>
            </a:xfrm>
            <a:prstGeom prst="downArrow">
              <a:avLst>
                <a:gd name="adj1" fmla="val 50000"/>
                <a:gd name="adj2" fmla="val 88520"/>
              </a:avLst>
            </a:prstGeom>
            <a:solidFill>
              <a:srgbClr val="C0C0C0"/>
            </a:solidFill>
            <a:ln w="9525">
              <a:noFill/>
              <a:miter lim="800000"/>
              <a:headEnd/>
              <a:tailEnd/>
            </a:ln>
          </p:spPr>
          <p:txBody>
            <a:bodyPr/>
            <a:lstStyle/>
            <a:p>
              <a:endParaRPr lang="en-US" dirty="0"/>
            </a:p>
          </p:txBody>
        </p:sp>
        <p:sp>
          <p:nvSpPr>
            <p:cNvPr id="5129" name="AutoShape 42"/>
            <p:cNvSpPr>
              <a:spLocks noChangeArrowheads="1"/>
            </p:cNvSpPr>
            <p:nvPr/>
          </p:nvSpPr>
          <p:spPr bwMode="auto">
            <a:xfrm>
              <a:off x="3218" y="1689"/>
              <a:ext cx="98" cy="347"/>
            </a:xfrm>
            <a:prstGeom prst="downArrow">
              <a:avLst>
                <a:gd name="adj1" fmla="val 50000"/>
                <a:gd name="adj2" fmla="val 88520"/>
              </a:avLst>
            </a:prstGeom>
            <a:solidFill>
              <a:srgbClr val="C0C0C0"/>
            </a:solidFill>
            <a:ln w="9525">
              <a:noFill/>
              <a:miter lim="800000"/>
              <a:headEnd/>
              <a:tailEnd/>
            </a:ln>
          </p:spPr>
          <p:txBody>
            <a:bodyPr/>
            <a:lstStyle/>
            <a:p>
              <a:endParaRPr lang="en-US" dirty="0"/>
            </a:p>
          </p:txBody>
        </p:sp>
        <p:sp>
          <p:nvSpPr>
            <p:cNvPr id="5130" name="AutoShape 43"/>
            <p:cNvSpPr>
              <a:spLocks noChangeArrowheads="1"/>
            </p:cNvSpPr>
            <p:nvPr/>
          </p:nvSpPr>
          <p:spPr bwMode="auto">
            <a:xfrm>
              <a:off x="2061" y="2387"/>
              <a:ext cx="363" cy="245"/>
            </a:xfrm>
            <a:prstGeom prst="rightArrow">
              <a:avLst>
                <a:gd name="adj1" fmla="val 50000"/>
                <a:gd name="adj2" fmla="val 37041"/>
              </a:avLst>
            </a:prstGeom>
            <a:solidFill>
              <a:srgbClr val="EAEAEA"/>
            </a:solidFill>
            <a:ln w="38100">
              <a:solidFill>
                <a:srgbClr val="969696"/>
              </a:solidFill>
              <a:miter lim="800000"/>
              <a:headEnd/>
              <a:tailEnd/>
            </a:ln>
          </p:spPr>
          <p:txBody>
            <a:bodyPr/>
            <a:lstStyle/>
            <a:p>
              <a:endParaRPr lang="en-US" dirty="0"/>
            </a:p>
          </p:txBody>
        </p:sp>
        <p:sp>
          <p:nvSpPr>
            <p:cNvPr id="5131" name="AutoShape 44"/>
            <p:cNvSpPr>
              <a:spLocks noChangeArrowheads="1"/>
            </p:cNvSpPr>
            <p:nvPr/>
          </p:nvSpPr>
          <p:spPr bwMode="auto">
            <a:xfrm>
              <a:off x="4358" y="2179"/>
              <a:ext cx="1193" cy="817"/>
            </a:xfrm>
            <a:prstGeom prst="doubleWave">
              <a:avLst>
                <a:gd name="adj1" fmla="val 6500"/>
                <a:gd name="adj2" fmla="val 0"/>
              </a:avLst>
            </a:prstGeom>
            <a:solidFill>
              <a:srgbClr val="FFFFFF"/>
            </a:solidFill>
            <a:ln w="9525">
              <a:solidFill>
                <a:srgbClr val="000000"/>
              </a:solidFill>
              <a:miter lim="800000"/>
              <a:headEnd/>
              <a:tailEnd/>
            </a:ln>
          </p:spPr>
          <p:txBody>
            <a:bodyPr/>
            <a:lstStyle/>
            <a:p>
              <a:pPr algn="ctr">
                <a:spcBef>
                  <a:spcPts val="300"/>
                </a:spcBef>
                <a:spcAft>
                  <a:spcPts val="300"/>
                </a:spcAft>
              </a:pPr>
              <a:r>
                <a:rPr lang="en-US" sz="1400" dirty="0" smtClean="0">
                  <a:solidFill>
                    <a:srgbClr val="000066"/>
                  </a:solidFill>
                  <a:latin typeface="Arial" charset="0"/>
                </a:rPr>
                <a:t> </a:t>
              </a:r>
              <a:r>
                <a:rPr lang="en-US" sz="1400" dirty="0">
                  <a:solidFill>
                    <a:srgbClr val="000066"/>
                  </a:solidFill>
                  <a:latin typeface="Arial" charset="0"/>
                </a:rPr>
                <a:t>Food safety </a:t>
              </a:r>
              <a:r>
                <a:rPr lang="en-US" sz="1400" dirty="0" smtClean="0">
                  <a:solidFill>
                    <a:srgbClr val="000066"/>
                  </a:solidFill>
                  <a:latin typeface="Arial" charset="0"/>
                </a:rPr>
                <a:t>training activities</a:t>
              </a:r>
              <a:r>
                <a:rPr lang="en-US" sz="1400" dirty="0">
                  <a:solidFill>
                    <a:srgbClr val="000066"/>
                  </a:solidFill>
                  <a:latin typeface="Arial" charset="0"/>
                </a:rPr>
                <a:t/>
              </a:r>
              <a:br>
                <a:rPr lang="en-US" sz="1400" dirty="0">
                  <a:solidFill>
                    <a:srgbClr val="000066"/>
                  </a:solidFill>
                  <a:latin typeface="Arial" charset="0"/>
                </a:rPr>
              </a:br>
              <a:r>
                <a:rPr lang="en-US" sz="1400" dirty="0" smtClean="0">
                  <a:solidFill>
                    <a:srgbClr val="000066"/>
                  </a:solidFill>
                  <a:latin typeface="Arial" charset="0"/>
                </a:rPr>
                <a:t>   (incl M&amp;E)</a:t>
              </a:r>
              <a:r>
                <a:rPr lang="en-US" sz="1400" dirty="0" smtClean="0">
                  <a:solidFill>
                    <a:schemeClr val="bg1"/>
                  </a:solidFill>
                  <a:latin typeface="Arial" charset="0"/>
                </a:rPr>
                <a:t>d </a:t>
              </a:r>
              <a:r>
                <a:rPr lang="en-US" sz="1400" dirty="0">
                  <a:solidFill>
                    <a:schemeClr val="bg1"/>
                  </a:solidFill>
                  <a:latin typeface="Arial" charset="0"/>
                </a:rPr>
                <a:t>evaluation)</a:t>
              </a:r>
              <a:endParaRPr lang="en-GB" sz="1400" dirty="0">
                <a:solidFill>
                  <a:schemeClr val="bg1"/>
                </a:solidFill>
              </a:endParaRPr>
            </a:p>
          </p:txBody>
        </p:sp>
        <p:sp>
          <p:nvSpPr>
            <p:cNvPr id="5132" name="AutoShape 45"/>
            <p:cNvSpPr>
              <a:spLocks noChangeArrowheads="1"/>
            </p:cNvSpPr>
            <p:nvPr/>
          </p:nvSpPr>
          <p:spPr bwMode="auto">
            <a:xfrm>
              <a:off x="3833" y="2387"/>
              <a:ext cx="415" cy="245"/>
            </a:xfrm>
            <a:prstGeom prst="rightArrow">
              <a:avLst>
                <a:gd name="adj1" fmla="val 50000"/>
                <a:gd name="adj2" fmla="val 42347"/>
              </a:avLst>
            </a:prstGeom>
            <a:solidFill>
              <a:srgbClr val="EAEAEA"/>
            </a:solidFill>
            <a:ln w="38100">
              <a:solidFill>
                <a:srgbClr val="969696"/>
              </a:solidFill>
              <a:miter lim="800000"/>
              <a:headEnd/>
              <a:tailEnd/>
            </a:ln>
          </p:spPr>
          <p:txBody>
            <a:bodyPr/>
            <a:lstStyle/>
            <a:p>
              <a:endParaRPr lang="en-US" dirty="0"/>
            </a:p>
          </p:txBody>
        </p:sp>
        <p:sp>
          <p:nvSpPr>
            <p:cNvPr id="5133" name="Oval 46"/>
            <p:cNvSpPr>
              <a:spLocks noChangeArrowheads="1"/>
            </p:cNvSpPr>
            <p:nvPr/>
          </p:nvSpPr>
          <p:spPr bwMode="auto">
            <a:xfrm>
              <a:off x="4286" y="1026"/>
              <a:ext cx="1270" cy="544"/>
            </a:xfrm>
            <a:prstGeom prst="ellipse">
              <a:avLst/>
            </a:prstGeom>
            <a:solidFill>
              <a:srgbClr val="FFFFFF"/>
            </a:solidFill>
            <a:ln w="9525">
              <a:noFill/>
              <a:round/>
              <a:headEnd/>
              <a:tailEnd/>
            </a:ln>
          </p:spPr>
          <p:txBody>
            <a:bodyPr/>
            <a:lstStyle/>
            <a:p>
              <a:pPr algn="ctr"/>
              <a:r>
                <a:rPr lang="en-US" sz="1200" dirty="0" smtClean="0">
                  <a:solidFill>
                    <a:srgbClr val="000066"/>
                  </a:solidFill>
                  <a:latin typeface="Arial" charset="0"/>
                </a:rPr>
                <a:t>Negotiate </a:t>
              </a:r>
              <a:r>
                <a:rPr lang="en-US" sz="1200" dirty="0">
                  <a:solidFill>
                    <a:srgbClr val="000066"/>
                  </a:solidFill>
                  <a:latin typeface="Arial" charset="0"/>
                </a:rPr>
                <a:t>resources (</a:t>
              </a:r>
              <a:r>
                <a:rPr lang="en-US" sz="1200" dirty="0" smtClean="0">
                  <a:solidFill>
                    <a:srgbClr val="000066"/>
                  </a:solidFill>
                  <a:latin typeface="Arial" charset="0"/>
                </a:rPr>
                <a:t>external/internal)</a:t>
              </a:r>
              <a:r>
                <a:rPr lang="en-US" sz="1200" dirty="0" smtClean="0">
                  <a:solidFill>
                    <a:schemeClr val="bg1"/>
                  </a:solidFill>
                  <a:latin typeface="Arial" charset="0"/>
                </a:rPr>
                <a:t>resources </a:t>
              </a:r>
              <a:r>
                <a:rPr lang="en-US" sz="1200" dirty="0">
                  <a:solidFill>
                    <a:schemeClr val="bg1"/>
                  </a:solidFill>
                  <a:latin typeface="Arial" charset="0"/>
                </a:rPr>
                <a:t>(external/internal)</a:t>
              </a:r>
              <a:endParaRPr lang="en-GB" sz="1200" dirty="0">
                <a:solidFill>
                  <a:schemeClr val="bg1"/>
                </a:solidFill>
              </a:endParaRPr>
            </a:p>
          </p:txBody>
        </p:sp>
        <p:sp>
          <p:nvSpPr>
            <p:cNvPr id="5134" name="AutoShape 47"/>
            <p:cNvSpPr>
              <a:spLocks noChangeArrowheads="1"/>
            </p:cNvSpPr>
            <p:nvPr/>
          </p:nvSpPr>
          <p:spPr bwMode="auto">
            <a:xfrm>
              <a:off x="4567" y="1769"/>
              <a:ext cx="98" cy="347"/>
            </a:xfrm>
            <a:prstGeom prst="downArrow">
              <a:avLst>
                <a:gd name="adj1" fmla="val 50000"/>
                <a:gd name="adj2" fmla="val 88520"/>
              </a:avLst>
            </a:prstGeom>
            <a:solidFill>
              <a:srgbClr val="C0C0C0"/>
            </a:solidFill>
            <a:ln w="9525">
              <a:noFill/>
              <a:miter lim="800000"/>
              <a:headEnd/>
              <a:tailEnd/>
            </a:ln>
          </p:spPr>
          <p:txBody>
            <a:bodyPr/>
            <a:lstStyle/>
            <a:p>
              <a:endParaRPr lang="en-US" dirty="0"/>
            </a:p>
          </p:txBody>
        </p:sp>
        <p:sp>
          <p:nvSpPr>
            <p:cNvPr id="5135" name="AutoShape 48"/>
            <p:cNvSpPr>
              <a:spLocks noChangeArrowheads="1"/>
            </p:cNvSpPr>
            <p:nvPr/>
          </p:nvSpPr>
          <p:spPr bwMode="auto">
            <a:xfrm>
              <a:off x="5086" y="1769"/>
              <a:ext cx="98" cy="347"/>
            </a:xfrm>
            <a:prstGeom prst="downArrow">
              <a:avLst>
                <a:gd name="adj1" fmla="val 50000"/>
                <a:gd name="adj2" fmla="val 88520"/>
              </a:avLst>
            </a:prstGeom>
            <a:solidFill>
              <a:srgbClr val="C0C0C0"/>
            </a:solidFill>
            <a:ln w="9525">
              <a:noFill/>
              <a:miter lim="800000"/>
              <a:headEnd/>
              <a:tailEnd/>
            </a:ln>
          </p:spPr>
          <p:txBody>
            <a:bodyPr/>
            <a:lstStyle/>
            <a:p>
              <a:endParaRPr lang="en-US" dirty="0"/>
            </a:p>
          </p:txBody>
        </p:sp>
        <p:sp>
          <p:nvSpPr>
            <p:cNvPr id="5136" name="Oval 49"/>
            <p:cNvSpPr>
              <a:spLocks noChangeArrowheads="1"/>
            </p:cNvSpPr>
            <p:nvPr/>
          </p:nvSpPr>
          <p:spPr bwMode="auto">
            <a:xfrm>
              <a:off x="2133" y="3486"/>
              <a:ext cx="2283" cy="409"/>
            </a:xfrm>
            <a:prstGeom prst="ellipse">
              <a:avLst/>
            </a:prstGeom>
            <a:solidFill>
              <a:schemeClr val="tx1"/>
            </a:solidFill>
            <a:ln w="9525">
              <a:noFill/>
              <a:round/>
              <a:headEnd/>
              <a:tailEnd/>
            </a:ln>
          </p:spPr>
          <p:txBody>
            <a:bodyPr/>
            <a:lstStyle/>
            <a:p>
              <a:pPr algn="ctr"/>
              <a:r>
                <a:rPr lang="en-US" sz="1200" dirty="0">
                  <a:solidFill>
                    <a:schemeClr val="bg1"/>
                  </a:solidFill>
                  <a:latin typeface="Arial" charset="0"/>
                </a:rPr>
                <a:t>External support</a:t>
              </a:r>
            </a:p>
            <a:p>
              <a:pPr algn="ctr"/>
              <a:r>
                <a:rPr lang="en-US" sz="1200" dirty="0">
                  <a:solidFill>
                    <a:schemeClr val="bg1"/>
                  </a:solidFill>
                  <a:latin typeface="Arial" charset="0"/>
                </a:rPr>
                <a:t>(advice and/or resources)</a:t>
              </a:r>
              <a:endParaRPr lang="en-GB" sz="1200" dirty="0">
                <a:solidFill>
                  <a:schemeClr val="bg1"/>
                </a:solidFill>
              </a:endParaRPr>
            </a:p>
          </p:txBody>
        </p:sp>
        <p:sp>
          <p:nvSpPr>
            <p:cNvPr id="5137" name="Line 50"/>
            <p:cNvSpPr>
              <a:spLocks noChangeShapeType="1"/>
            </p:cNvSpPr>
            <p:nvPr/>
          </p:nvSpPr>
          <p:spPr bwMode="auto">
            <a:xfrm flipV="1">
              <a:off x="4898" y="3166"/>
              <a:ext cx="26" cy="899"/>
            </a:xfrm>
            <a:prstGeom prst="line">
              <a:avLst/>
            </a:prstGeom>
            <a:noFill/>
            <a:ln w="82550">
              <a:solidFill>
                <a:srgbClr val="C0C0C0"/>
              </a:solidFill>
              <a:round/>
              <a:headEnd/>
              <a:tailEnd/>
            </a:ln>
          </p:spPr>
          <p:txBody>
            <a:bodyPr/>
            <a:lstStyle/>
            <a:p>
              <a:endParaRPr lang="en-IE" dirty="0"/>
            </a:p>
          </p:txBody>
        </p:sp>
        <p:sp>
          <p:nvSpPr>
            <p:cNvPr id="5138" name="Line 51"/>
            <p:cNvSpPr>
              <a:spLocks noChangeShapeType="1"/>
            </p:cNvSpPr>
            <p:nvPr/>
          </p:nvSpPr>
          <p:spPr bwMode="auto">
            <a:xfrm>
              <a:off x="1293" y="4058"/>
              <a:ext cx="3631" cy="0"/>
            </a:xfrm>
            <a:prstGeom prst="line">
              <a:avLst/>
            </a:prstGeom>
            <a:noFill/>
            <a:ln w="82550">
              <a:solidFill>
                <a:srgbClr val="C0C0C0"/>
              </a:solidFill>
              <a:round/>
              <a:headEnd/>
              <a:tailEnd/>
            </a:ln>
          </p:spPr>
          <p:txBody>
            <a:bodyPr/>
            <a:lstStyle/>
            <a:p>
              <a:endParaRPr lang="en-IE" dirty="0"/>
            </a:p>
          </p:txBody>
        </p:sp>
        <p:sp>
          <p:nvSpPr>
            <p:cNvPr id="5139" name="Line 52"/>
            <p:cNvSpPr>
              <a:spLocks noChangeShapeType="1"/>
            </p:cNvSpPr>
            <p:nvPr/>
          </p:nvSpPr>
          <p:spPr bwMode="auto">
            <a:xfrm flipH="1">
              <a:off x="1319" y="3637"/>
              <a:ext cx="13" cy="421"/>
            </a:xfrm>
            <a:prstGeom prst="line">
              <a:avLst/>
            </a:prstGeom>
            <a:noFill/>
            <a:ln w="69850">
              <a:solidFill>
                <a:srgbClr val="C0C0C0"/>
              </a:solidFill>
              <a:round/>
              <a:headEnd type="triangle" w="med" len="med"/>
              <a:tailEnd/>
            </a:ln>
          </p:spPr>
          <p:txBody>
            <a:bodyPr/>
            <a:lstStyle/>
            <a:p>
              <a:endParaRPr lang="en-IE" dirty="0"/>
            </a:p>
          </p:txBody>
        </p:sp>
        <p:sp>
          <p:nvSpPr>
            <p:cNvPr id="5140" name="AutoShape 53"/>
            <p:cNvSpPr>
              <a:spLocks noChangeArrowheads="1"/>
            </p:cNvSpPr>
            <p:nvPr/>
          </p:nvSpPr>
          <p:spPr bwMode="auto">
            <a:xfrm rot="-7239600">
              <a:off x="3668" y="3057"/>
              <a:ext cx="103" cy="330"/>
            </a:xfrm>
            <a:prstGeom prst="downArrow">
              <a:avLst>
                <a:gd name="adj1" fmla="val 50000"/>
                <a:gd name="adj2" fmla="val 80097"/>
              </a:avLst>
            </a:prstGeom>
            <a:solidFill>
              <a:srgbClr val="C0C0C0"/>
            </a:solidFill>
            <a:ln w="9525">
              <a:noFill/>
              <a:miter lim="800000"/>
              <a:headEnd/>
              <a:tailEnd/>
            </a:ln>
          </p:spPr>
          <p:txBody>
            <a:bodyPr vert="eaVert"/>
            <a:lstStyle/>
            <a:p>
              <a:endParaRPr lang="en-US" dirty="0"/>
            </a:p>
          </p:txBody>
        </p:sp>
        <p:sp>
          <p:nvSpPr>
            <p:cNvPr id="5141" name="AutoShape 54"/>
            <p:cNvSpPr>
              <a:spLocks noChangeArrowheads="1"/>
            </p:cNvSpPr>
            <p:nvPr/>
          </p:nvSpPr>
          <p:spPr bwMode="auto">
            <a:xfrm rot="10800000">
              <a:off x="3036" y="3007"/>
              <a:ext cx="98" cy="347"/>
            </a:xfrm>
            <a:prstGeom prst="downArrow">
              <a:avLst>
                <a:gd name="adj1" fmla="val 50000"/>
                <a:gd name="adj2" fmla="val 88520"/>
              </a:avLst>
            </a:prstGeom>
            <a:solidFill>
              <a:srgbClr val="C0C0C0"/>
            </a:solidFill>
            <a:ln w="9525">
              <a:noFill/>
              <a:miter lim="800000"/>
              <a:headEnd/>
              <a:tailEnd/>
            </a:ln>
          </p:spPr>
          <p:txBody>
            <a:bodyPr rot="10800000"/>
            <a:lstStyle/>
            <a:p>
              <a:endParaRPr lang="en-US" dirty="0"/>
            </a:p>
          </p:txBody>
        </p:sp>
        <p:sp>
          <p:nvSpPr>
            <p:cNvPr id="5142" name="AutoShape 55"/>
            <p:cNvSpPr>
              <a:spLocks noChangeArrowheads="1"/>
            </p:cNvSpPr>
            <p:nvPr/>
          </p:nvSpPr>
          <p:spPr bwMode="auto">
            <a:xfrm rot="7172544">
              <a:off x="2398" y="3060"/>
              <a:ext cx="103" cy="330"/>
            </a:xfrm>
            <a:prstGeom prst="downArrow">
              <a:avLst>
                <a:gd name="adj1" fmla="val 50000"/>
                <a:gd name="adj2" fmla="val 80097"/>
              </a:avLst>
            </a:prstGeom>
            <a:solidFill>
              <a:srgbClr val="C0C0C0"/>
            </a:solidFill>
            <a:ln w="9525">
              <a:noFill/>
              <a:miter lim="800000"/>
              <a:headEnd/>
              <a:tailEnd/>
            </a:ln>
          </p:spPr>
          <p:txBody>
            <a:bodyPr rot="10800000" vert="eaVert"/>
            <a:lstStyle/>
            <a:p>
              <a:endParaRPr lang="en-US" dirty="0"/>
            </a:p>
          </p:txBody>
        </p:sp>
        <p:sp>
          <p:nvSpPr>
            <p:cNvPr id="5143" name="AutoShape 56"/>
            <p:cNvSpPr>
              <a:spLocks noChangeArrowheads="1"/>
            </p:cNvSpPr>
            <p:nvPr/>
          </p:nvSpPr>
          <p:spPr bwMode="auto">
            <a:xfrm>
              <a:off x="4826" y="1769"/>
              <a:ext cx="98" cy="347"/>
            </a:xfrm>
            <a:prstGeom prst="downArrow">
              <a:avLst>
                <a:gd name="adj1" fmla="val 50000"/>
                <a:gd name="adj2" fmla="val 88520"/>
              </a:avLst>
            </a:prstGeom>
            <a:solidFill>
              <a:srgbClr val="C0C0C0"/>
            </a:solidFill>
            <a:ln w="9525">
              <a:noFill/>
              <a:miter lim="800000"/>
              <a:headEnd/>
              <a:tailEnd/>
            </a:ln>
          </p:spPr>
          <p:txBody>
            <a:bodyPr/>
            <a:lstStyle/>
            <a:p>
              <a:endParaRPr lang="en-US" dirty="0"/>
            </a:p>
          </p:txBody>
        </p:sp>
        <p:sp>
          <p:nvSpPr>
            <p:cNvPr id="5144" name="Text Box 57"/>
            <p:cNvSpPr txBox="1">
              <a:spLocks noChangeArrowheads="1"/>
            </p:cNvSpPr>
            <p:nvPr/>
          </p:nvSpPr>
          <p:spPr bwMode="auto">
            <a:xfrm>
              <a:off x="158" y="1026"/>
              <a:ext cx="1867" cy="2624"/>
            </a:xfrm>
            <a:prstGeom prst="rect">
              <a:avLst/>
            </a:prstGeom>
            <a:solidFill>
              <a:schemeClr val="tx1"/>
            </a:solidFill>
            <a:ln w="12700" algn="ctr">
              <a:noFill/>
              <a:miter lim="800000"/>
              <a:headEnd/>
              <a:tailEnd/>
            </a:ln>
          </p:spPr>
          <p:txBody>
            <a:bodyPr/>
            <a:lstStyle/>
            <a:p>
              <a:pPr algn="ctr">
                <a:spcBef>
                  <a:spcPts val="600"/>
                </a:spcBef>
              </a:pPr>
              <a:r>
                <a:rPr lang="en-US" sz="1400" b="1" dirty="0">
                  <a:solidFill>
                    <a:schemeClr val="bg1"/>
                  </a:solidFill>
                  <a:latin typeface="Arial" charset="0"/>
                </a:rPr>
                <a:t>Capacity Building Needs Assessment</a:t>
              </a:r>
              <a:endParaRPr lang="en-GB" sz="1400" b="1" dirty="0">
                <a:solidFill>
                  <a:schemeClr val="bg1"/>
                </a:solidFill>
              </a:endParaRPr>
            </a:p>
          </p:txBody>
        </p:sp>
        <p:sp>
          <p:nvSpPr>
            <p:cNvPr id="5145" name="AutoShape 58"/>
            <p:cNvSpPr>
              <a:spLocks noChangeArrowheads="1"/>
            </p:cNvSpPr>
            <p:nvPr/>
          </p:nvSpPr>
          <p:spPr bwMode="auto">
            <a:xfrm>
              <a:off x="780" y="1451"/>
              <a:ext cx="1102" cy="488"/>
            </a:xfrm>
            <a:prstGeom prst="flowChartAlternateProcess">
              <a:avLst/>
            </a:prstGeom>
            <a:noFill/>
            <a:ln w="9525">
              <a:solidFill>
                <a:srgbClr val="000000"/>
              </a:solidFill>
              <a:miter lim="800000"/>
              <a:headEnd/>
              <a:tailEnd/>
            </a:ln>
          </p:spPr>
          <p:txBody>
            <a:bodyPr/>
            <a:lstStyle/>
            <a:p>
              <a:pPr algn="ctr">
                <a:spcBef>
                  <a:spcPts val="300"/>
                </a:spcBef>
              </a:pPr>
              <a:r>
                <a:rPr lang="en-US" sz="1400" dirty="0">
                  <a:solidFill>
                    <a:schemeClr val="bg1"/>
                  </a:solidFill>
                  <a:latin typeface="Arial" charset="0"/>
                </a:rPr>
                <a:t>Analyse existing food safety capacity</a:t>
              </a:r>
              <a:endParaRPr lang="en-GB" sz="1400" dirty="0">
                <a:solidFill>
                  <a:schemeClr val="bg1"/>
                </a:solidFill>
              </a:endParaRPr>
            </a:p>
          </p:txBody>
        </p:sp>
        <p:sp>
          <p:nvSpPr>
            <p:cNvPr id="5146" name="AutoShape 59"/>
            <p:cNvSpPr>
              <a:spLocks noChangeArrowheads="1"/>
            </p:cNvSpPr>
            <p:nvPr/>
          </p:nvSpPr>
          <p:spPr bwMode="auto">
            <a:xfrm>
              <a:off x="806" y="2206"/>
              <a:ext cx="1076" cy="489"/>
            </a:xfrm>
            <a:prstGeom prst="flowChartAlternateProcess">
              <a:avLst/>
            </a:prstGeom>
            <a:solidFill>
              <a:schemeClr val="tx1"/>
            </a:solidFill>
            <a:ln w="9525">
              <a:solidFill>
                <a:srgbClr val="000000"/>
              </a:solidFill>
              <a:miter lim="800000"/>
              <a:headEnd/>
              <a:tailEnd/>
            </a:ln>
          </p:spPr>
          <p:txBody>
            <a:bodyPr/>
            <a:lstStyle/>
            <a:p>
              <a:pPr algn="ctr">
                <a:spcBef>
                  <a:spcPts val="300"/>
                </a:spcBef>
              </a:pPr>
              <a:r>
                <a:rPr lang="en-US" sz="1400" dirty="0">
                  <a:solidFill>
                    <a:schemeClr val="bg1"/>
                  </a:solidFill>
                  <a:latin typeface="Arial" charset="0"/>
                </a:rPr>
                <a:t>Define the desired future of the food safety system</a:t>
              </a:r>
              <a:r>
                <a:rPr lang="en-US" sz="1000" dirty="0">
                  <a:latin typeface="Arial" charset="0"/>
                </a:rPr>
                <a:t> </a:t>
              </a:r>
              <a:endParaRPr lang="en-GB" dirty="0"/>
            </a:p>
          </p:txBody>
        </p:sp>
        <p:sp>
          <p:nvSpPr>
            <p:cNvPr id="5147" name="AutoShape 60"/>
            <p:cNvSpPr>
              <a:spLocks noChangeArrowheads="1"/>
            </p:cNvSpPr>
            <p:nvPr/>
          </p:nvSpPr>
          <p:spPr bwMode="auto">
            <a:xfrm>
              <a:off x="793" y="2976"/>
              <a:ext cx="1076" cy="537"/>
            </a:xfrm>
            <a:prstGeom prst="flowChartAlternateProcess">
              <a:avLst/>
            </a:prstGeom>
            <a:solidFill>
              <a:srgbClr val="FFFFFF"/>
            </a:solidFill>
            <a:ln w="9525">
              <a:solidFill>
                <a:srgbClr val="000000"/>
              </a:solidFill>
              <a:miter lim="800000"/>
              <a:headEnd/>
              <a:tailEnd/>
            </a:ln>
          </p:spPr>
          <p:txBody>
            <a:bodyPr/>
            <a:lstStyle/>
            <a:p>
              <a:pPr lvl="0" algn="ctr" fontAlgn="base">
                <a:spcBef>
                  <a:spcPts val="600"/>
                </a:spcBef>
                <a:spcAft>
                  <a:spcPct val="0"/>
                </a:spcAft>
              </a:pPr>
              <a:r>
                <a:rPr lang="en-US" sz="1400" dirty="0" smtClean="0">
                  <a:solidFill>
                    <a:schemeClr val="bg1"/>
                  </a:solidFill>
                  <a:latin typeface="Arial" charset="0"/>
                </a:rPr>
                <a:t>Ia</a:t>
              </a:r>
              <a:r>
                <a:rPr lang="en-US" sz="1400" dirty="0" smtClean="0">
                  <a:solidFill>
                    <a:srgbClr val="000066"/>
                  </a:solidFill>
                  <a:latin typeface="Arial" charset="0"/>
                </a:rPr>
                <a:t>Identify capacity gaps and needs for food safety </a:t>
              </a:r>
              <a:endParaRPr lang="en-GB" sz="1400" dirty="0" smtClean="0">
                <a:solidFill>
                  <a:srgbClr val="000066"/>
                </a:solidFill>
                <a:latin typeface="Garamond" pitchFamily="18" charset="0"/>
              </a:endParaRPr>
            </a:p>
            <a:p>
              <a:pPr algn="ctr">
                <a:spcBef>
                  <a:spcPts val="600"/>
                </a:spcBef>
              </a:pPr>
              <a:r>
                <a:rPr lang="en-US" sz="1400" dirty="0" smtClean="0">
                  <a:solidFill>
                    <a:schemeClr val="bg1"/>
                  </a:solidFill>
                  <a:latin typeface="Arial" charset="0"/>
                </a:rPr>
                <a:t>safety </a:t>
              </a:r>
              <a:endParaRPr lang="en-GB" sz="1400" dirty="0">
                <a:solidFill>
                  <a:schemeClr val="bg1"/>
                </a:solidFill>
              </a:endParaRPr>
            </a:p>
          </p:txBody>
        </p:sp>
        <p:sp>
          <p:nvSpPr>
            <p:cNvPr id="5148" name="AutoShape 61"/>
            <p:cNvSpPr>
              <a:spLocks noChangeArrowheads="1"/>
            </p:cNvSpPr>
            <p:nvPr/>
          </p:nvSpPr>
          <p:spPr bwMode="auto">
            <a:xfrm>
              <a:off x="554" y="1689"/>
              <a:ext cx="226" cy="82"/>
            </a:xfrm>
            <a:prstGeom prst="rightArrow">
              <a:avLst>
                <a:gd name="adj1" fmla="val 50000"/>
                <a:gd name="adj2" fmla="val 68902"/>
              </a:avLst>
            </a:prstGeom>
            <a:solidFill>
              <a:srgbClr val="C0C0C0"/>
            </a:solidFill>
            <a:ln w="25400" algn="ctr">
              <a:noFill/>
              <a:miter lim="800000"/>
              <a:headEnd/>
              <a:tailEnd/>
            </a:ln>
          </p:spPr>
          <p:txBody>
            <a:bodyPr/>
            <a:lstStyle/>
            <a:p>
              <a:endParaRPr lang="en-US" dirty="0"/>
            </a:p>
          </p:txBody>
        </p:sp>
        <p:sp>
          <p:nvSpPr>
            <p:cNvPr id="5149" name="AutoShape 62"/>
            <p:cNvSpPr>
              <a:spLocks noChangeArrowheads="1"/>
            </p:cNvSpPr>
            <p:nvPr/>
          </p:nvSpPr>
          <p:spPr bwMode="auto">
            <a:xfrm>
              <a:off x="560" y="2411"/>
              <a:ext cx="227" cy="81"/>
            </a:xfrm>
            <a:prstGeom prst="rightArrow">
              <a:avLst>
                <a:gd name="adj1" fmla="val 50000"/>
                <a:gd name="adj2" fmla="val 70062"/>
              </a:avLst>
            </a:prstGeom>
            <a:solidFill>
              <a:srgbClr val="C0C0C0"/>
            </a:solidFill>
            <a:ln w="25400" algn="ctr">
              <a:noFill/>
              <a:miter lim="800000"/>
              <a:headEnd/>
              <a:tailEnd/>
            </a:ln>
          </p:spPr>
          <p:txBody>
            <a:bodyPr/>
            <a:lstStyle/>
            <a:p>
              <a:endParaRPr lang="en-US" dirty="0"/>
            </a:p>
          </p:txBody>
        </p:sp>
        <p:sp>
          <p:nvSpPr>
            <p:cNvPr id="5150" name="AutoShape 63"/>
            <p:cNvSpPr>
              <a:spLocks noChangeArrowheads="1"/>
            </p:cNvSpPr>
            <p:nvPr/>
          </p:nvSpPr>
          <p:spPr bwMode="auto">
            <a:xfrm>
              <a:off x="560" y="3166"/>
              <a:ext cx="227" cy="82"/>
            </a:xfrm>
            <a:prstGeom prst="rightArrow">
              <a:avLst>
                <a:gd name="adj1" fmla="val 50000"/>
                <a:gd name="adj2" fmla="val 69207"/>
              </a:avLst>
            </a:prstGeom>
            <a:solidFill>
              <a:srgbClr val="C0C0C0"/>
            </a:solidFill>
            <a:ln w="25400" algn="ctr">
              <a:noFill/>
              <a:miter lim="800000"/>
              <a:headEnd/>
              <a:tailEnd/>
            </a:ln>
          </p:spPr>
          <p:txBody>
            <a:bodyPr/>
            <a:lstStyle/>
            <a:p>
              <a:endParaRPr lang="en-US" dirty="0"/>
            </a:p>
          </p:txBody>
        </p:sp>
        <p:sp>
          <p:nvSpPr>
            <p:cNvPr id="5151" name="AutoShape 64"/>
            <p:cNvSpPr>
              <a:spLocks noChangeArrowheads="1"/>
            </p:cNvSpPr>
            <p:nvPr/>
          </p:nvSpPr>
          <p:spPr bwMode="auto">
            <a:xfrm>
              <a:off x="1244" y="2703"/>
              <a:ext cx="98" cy="258"/>
            </a:xfrm>
            <a:prstGeom prst="downArrow">
              <a:avLst>
                <a:gd name="adj1" fmla="val 50000"/>
                <a:gd name="adj2" fmla="val 65816"/>
              </a:avLst>
            </a:prstGeom>
            <a:solidFill>
              <a:srgbClr val="EAEAEA"/>
            </a:solidFill>
            <a:ln w="19050" algn="ctr">
              <a:solidFill>
                <a:srgbClr val="969696"/>
              </a:solidFill>
              <a:miter lim="800000"/>
              <a:headEnd/>
              <a:tailEnd/>
            </a:ln>
          </p:spPr>
          <p:txBody>
            <a:bodyPr/>
            <a:lstStyle/>
            <a:p>
              <a:endParaRPr lang="en-US" dirty="0"/>
            </a:p>
          </p:txBody>
        </p:sp>
        <p:sp>
          <p:nvSpPr>
            <p:cNvPr id="5152" name="Oval 65"/>
            <p:cNvSpPr>
              <a:spLocks noChangeArrowheads="1"/>
            </p:cNvSpPr>
            <p:nvPr/>
          </p:nvSpPr>
          <p:spPr bwMode="auto">
            <a:xfrm rot="16200000">
              <a:off x="-635" y="2273"/>
              <a:ext cx="2131" cy="363"/>
            </a:xfrm>
            <a:prstGeom prst="ellipse">
              <a:avLst/>
            </a:prstGeom>
            <a:solidFill>
              <a:srgbClr val="EAEAEA"/>
            </a:solidFill>
            <a:ln w="9525">
              <a:noFill/>
              <a:round/>
              <a:headEnd/>
              <a:tailEnd/>
            </a:ln>
          </p:spPr>
          <p:txBody>
            <a:bodyPr/>
            <a:lstStyle/>
            <a:p>
              <a:pPr algn="ctr"/>
              <a:r>
                <a:rPr lang="en-US" sz="1200" dirty="0">
                  <a:latin typeface="Arial" charset="0"/>
                </a:rPr>
                <a:t>Consultation and dialogue with stakeholders </a:t>
              </a:r>
              <a:endParaRPr lang="en-GB" sz="1200" dirty="0"/>
            </a:p>
          </p:txBody>
        </p:sp>
      </p:grpSp>
      <p:sp>
        <p:nvSpPr>
          <p:cNvPr id="5124" name="AutoShape 66"/>
          <p:cNvSpPr>
            <a:spLocks noChangeArrowheads="1"/>
          </p:cNvSpPr>
          <p:nvPr/>
        </p:nvSpPr>
        <p:spPr bwMode="auto">
          <a:xfrm>
            <a:off x="1908175" y="3068638"/>
            <a:ext cx="155575" cy="409575"/>
          </a:xfrm>
          <a:prstGeom prst="downArrow">
            <a:avLst>
              <a:gd name="adj1" fmla="val 50000"/>
              <a:gd name="adj2" fmla="val 65816"/>
            </a:avLst>
          </a:prstGeom>
          <a:solidFill>
            <a:srgbClr val="EAEAEA"/>
          </a:solidFill>
          <a:ln w="19050" algn="ctr">
            <a:solidFill>
              <a:srgbClr val="969696"/>
            </a:solidFill>
            <a:miter lim="800000"/>
            <a:headEnd/>
            <a:tailEnd/>
          </a:ln>
        </p:spPr>
        <p:txBody>
          <a:bodyPr/>
          <a:lstStyle/>
          <a:p>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0" y="152400"/>
          <a:ext cx="9144000" cy="6934200"/>
        </p:xfrm>
        <a:graphic>
          <a:graphicData uri="http://schemas.openxmlformats.org/presentationml/2006/ole">
            <mc:AlternateContent xmlns:mc="http://schemas.openxmlformats.org/markup-compatibility/2006">
              <mc:Choice xmlns:v="urn:schemas-microsoft-com:vml" Requires="v">
                <p:oleObj spid="_x0000_s96259" name="Acrobat Document" r:id="rId4" imgW="15559920" imgH="10051560" progId="AcroExch.Document.7">
                  <p:embed/>
                </p:oleObj>
              </mc:Choice>
              <mc:Fallback>
                <p:oleObj name="Acrobat Document" r:id="rId4" imgW="15559920" imgH="10051560" progId="AcroExch.Document.7">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
                        <a:ext cx="9144000" cy="693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p:cNvSpPr/>
          <p:nvPr/>
        </p:nvSpPr>
        <p:spPr>
          <a:xfrm>
            <a:off x="1655200" y="4522800"/>
            <a:ext cx="1440160" cy="1512168"/>
          </a:xfrm>
          <a:prstGeom prst="rect">
            <a:avLst/>
          </a:prstGeom>
          <a:gradFill>
            <a:gsLst>
              <a:gs pos="100000">
                <a:srgbClr val="BEDBFF"/>
              </a:gs>
              <a:gs pos="0">
                <a:schemeClr val="tx2"/>
              </a:gs>
            </a:gsLst>
          </a:gradFill>
          <a:ln>
            <a:solidFill>
              <a:srgbClr val="014A99">
                <a:alpha val="7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TextBox 44"/>
          <p:cNvSpPr txBox="1"/>
          <p:nvPr/>
        </p:nvSpPr>
        <p:spPr>
          <a:xfrm>
            <a:off x="1142976" y="4286256"/>
            <a:ext cx="1571636" cy="214314"/>
          </a:xfrm>
          <a:prstGeom prst="rect">
            <a:avLst/>
          </a:prstGeom>
          <a:noFill/>
        </p:spPr>
        <p:txBody>
          <a:bodyPr wrap="square" tIns="91440" bIns="91440" rtlCol="0">
            <a:noAutofit/>
          </a:bodyPr>
          <a:lstStyle/>
          <a:p>
            <a:pPr algn="ctr"/>
            <a:r>
              <a:rPr lang="en-US" sz="1000" dirty="0" smtClean="0">
                <a:solidFill>
                  <a:srgbClr val="FF0000"/>
                </a:solidFill>
              </a:rPr>
              <a:t>Primary Production</a:t>
            </a:r>
          </a:p>
        </p:txBody>
      </p:sp>
      <p:sp>
        <p:nvSpPr>
          <p:cNvPr id="103" name="TextBox 44"/>
          <p:cNvSpPr txBox="1"/>
          <p:nvPr/>
        </p:nvSpPr>
        <p:spPr>
          <a:xfrm>
            <a:off x="1285852" y="4643446"/>
            <a:ext cx="1000132" cy="214314"/>
          </a:xfrm>
          <a:prstGeom prst="rect">
            <a:avLst/>
          </a:prstGeom>
          <a:noFill/>
        </p:spPr>
        <p:txBody>
          <a:bodyPr wrap="square" tIns="91440" bIns="91440" rtlCol="0">
            <a:noAutofit/>
          </a:bodyPr>
          <a:lstStyle/>
          <a:p>
            <a:pPr algn="ctr"/>
            <a:r>
              <a:rPr lang="en-US" sz="1000" dirty="0" smtClean="0">
                <a:solidFill>
                  <a:srgbClr val="FF0000"/>
                </a:solidFill>
              </a:rPr>
              <a:t>Manufacturing</a:t>
            </a:r>
          </a:p>
        </p:txBody>
      </p:sp>
      <p:sp>
        <p:nvSpPr>
          <p:cNvPr id="123905" name="Titre 1"/>
          <p:cNvSpPr txBox="1">
            <a:spLocks/>
          </p:cNvSpPr>
          <p:nvPr/>
        </p:nvSpPr>
        <p:spPr bwMode="auto">
          <a:xfrm>
            <a:off x="609600" y="838200"/>
            <a:ext cx="8229600" cy="719138"/>
          </a:xfrm>
          <a:prstGeom prst="rect">
            <a:avLst/>
          </a:prstGeom>
          <a:noFill/>
          <a:ln w="9525">
            <a:noFill/>
            <a:miter lim="800000"/>
            <a:headEnd/>
            <a:tailEnd/>
          </a:ln>
        </p:spPr>
        <p:txBody>
          <a:bodyPr/>
          <a:lstStyle/>
          <a:p>
            <a:pPr algn="ctr">
              <a:spcBef>
                <a:spcPct val="0"/>
              </a:spcBef>
            </a:pPr>
            <a:r>
              <a:rPr lang="fr-FR" sz="3000" dirty="0">
                <a:solidFill>
                  <a:srgbClr val="FFFFFF"/>
                </a:solidFill>
                <a:latin typeface="Calibri" pitchFamily="34" charset="0"/>
              </a:rPr>
              <a:t>The </a:t>
            </a:r>
            <a:r>
              <a:rPr lang="fr-FR" sz="3000" dirty="0" smtClean="0">
                <a:solidFill>
                  <a:srgbClr val="FFFFFF"/>
                </a:solidFill>
                <a:latin typeface="Calibri" pitchFamily="34" charset="0"/>
              </a:rPr>
              <a:t>Mo</a:t>
            </a:r>
            <a:r>
              <a:rPr lang="en-US" sz="3200" b="1" dirty="0" smtClean="0">
                <a:solidFill>
                  <a:schemeClr val="tx2"/>
                </a:solidFill>
              </a:rPr>
              <a:t>Global Markets Program - Industry</a:t>
            </a:r>
          </a:p>
          <a:p>
            <a:r>
              <a:rPr lang="fr-FR" sz="3000" dirty="0" err="1" smtClean="0">
                <a:solidFill>
                  <a:srgbClr val="FFFFFF"/>
                </a:solidFill>
                <a:latin typeface="Calibri" pitchFamily="34" charset="0"/>
              </a:rPr>
              <a:t>del</a:t>
            </a:r>
            <a:endParaRPr lang="fr-FR" sz="3000" dirty="0">
              <a:solidFill>
                <a:srgbClr val="FFFFFF"/>
              </a:solidFill>
              <a:latin typeface="Calibri" pitchFamily="34" charset="0"/>
            </a:endParaRPr>
          </a:p>
        </p:txBody>
      </p:sp>
      <p:cxnSp>
        <p:nvCxnSpPr>
          <p:cNvPr id="53" name="Straight Arrow Connector 8"/>
          <p:cNvCxnSpPr/>
          <p:nvPr/>
        </p:nvCxnSpPr>
        <p:spPr>
          <a:xfrm flipV="1">
            <a:off x="1367168" y="1714488"/>
            <a:ext cx="0" cy="720080"/>
          </a:xfrm>
          <a:prstGeom prst="straightConnector1">
            <a:avLst/>
          </a:prstGeom>
          <a:ln>
            <a:solidFill>
              <a:srgbClr val="014A99"/>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Connector 10"/>
          <p:cNvCxnSpPr/>
          <p:nvPr/>
        </p:nvCxnSpPr>
        <p:spPr>
          <a:xfrm>
            <a:off x="1367168" y="4522800"/>
            <a:ext cx="7776864" cy="0"/>
          </a:xfrm>
          <a:prstGeom prst="line">
            <a:avLst/>
          </a:prstGeom>
          <a:ln>
            <a:solidFill>
              <a:srgbClr val="014A99">
                <a:alpha val="40000"/>
              </a:srgb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5" name="Straight Connector 11"/>
          <p:cNvCxnSpPr/>
          <p:nvPr/>
        </p:nvCxnSpPr>
        <p:spPr>
          <a:xfrm>
            <a:off x="1367168" y="3378711"/>
            <a:ext cx="7776864" cy="0"/>
          </a:xfrm>
          <a:prstGeom prst="line">
            <a:avLst/>
          </a:prstGeom>
          <a:ln>
            <a:solidFill>
              <a:srgbClr val="014A99">
                <a:alpha val="40000"/>
              </a:srgb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6" name="Straight Connector 12"/>
          <p:cNvCxnSpPr/>
          <p:nvPr/>
        </p:nvCxnSpPr>
        <p:spPr>
          <a:xfrm>
            <a:off x="1367168" y="2362560"/>
            <a:ext cx="7776864" cy="0"/>
          </a:xfrm>
          <a:prstGeom prst="line">
            <a:avLst/>
          </a:prstGeom>
          <a:ln>
            <a:solidFill>
              <a:srgbClr val="014A99">
                <a:alpha val="40000"/>
              </a:srgb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13"/>
          <p:cNvCxnSpPr/>
          <p:nvPr/>
        </p:nvCxnSpPr>
        <p:spPr>
          <a:xfrm>
            <a:off x="1367168" y="1714488"/>
            <a:ext cx="7776864" cy="0"/>
          </a:xfrm>
          <a:prstGeom prst="line">
            <a:avLst/>
          </a:prstGeom>
          <a:ln>
            <a:solidFill>
              <a:srgbClr val="014A99">
                <a:alpha val="40000"/>
              </a:srgb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16"/>
          <p:cNvCxnSpPr/>
          <p:nvPr/>
        </p:nvCxnSpPr>
        <p:spPr>
          <a:xfrm>
            <a:off x="1367168" y="2434568"/>
            <a:ext cx="0" cy="3600400"/>
          </a:xfrm>
          <a:prstGeom prst="line">
            <a:avLst/>
          </a:prstGeom>
          <a:ln>
            <a:solidFill>
              <a:srgbClr val="014A99"/>
            </a:solidFill>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9"/>
          <p:cNvCxnSpPr/>
          <p:nvPr/>
        </p:nvCxnSpPr>
        <p:spPr>
          <a:xfrm>
            <a:off x="1367168" y="6034968"/>
            <a:ext cx="7776864" cy="0"/>
          </a:xfrm>
          <a:prstGeom prst="straightConnector1">
            <a:avLst/>
          </a:prstGeom>
          <a:ln>
            <a:solidFill>
              <a:srgbClr val="014A99"/>
            </a:solidFill>
            <a:tailEnd type="arrow"/>
          </a:ln>
          <a:effectLst/>
        </p:spPr>
        <p:style>
          <a:lnRef idx="2">
            <a:schemeClr val="accent1"/>
          </a:lnRef>
          <a:fillRef idx="0">
            <a:schemeClr val="accent1"/>
          </a:fillRef>
          <a:effectRef idx="1">
            <a:schemeClr val="accent1"/>
          </a:effectRef>
          <a:fontRef idx="minor">
            <a:schemeClr val="tx1"/>
          </a:fontRef>
        </p:style>
      </p:cxnSp>
      <p:sp>
        <p:nvSpPr>
          <p:cNvPr id="60" name="TextBox 25"/>
          <p:cNvSpPr txBox="1"/>
          <p:nvPr/>
        </p:nvSpPr>
        <p:spPr>
          <a:xfrm rot="16200000">
            <a:off x="-270760" y="3424424"/>
            <a:ext cx="1691680" cy="432048"/>
          </a:xfrm>
          <a:prstGeom prst="rect">
            <a:avLst/>
          </a:prstGeom>
          <a:noFill/>
        </p:spPr>
        <p:txBody>
          <a:bodyPr wrap="square" tIns="91440" bIns="91440" rtlCol="0">
            <a:noAutofit/>
          </a:bodyPr>
          <a:lstStyle/>
          <a:p>
            <a:pPr algn="ctr"/>
            <a:r>
              <a:rPr lang="en-US" sz="1600" b="1" dirty="0" smtClean="0">
                <a:solidFill>
                  <a:srgbClr val="014A99"/>
                </a:solidFill>
              </a:rPr>
              <a:t>Matching Level</a:t>
            </a:r>
            <a:endParaRPr lang="en-US" sz="1600" dirty="0" smtClean="0">
              <a:solidFill>
                <a:srgbClr val="014A99"/>
              </a:solidFill>
            </a:endParaRPr>
          </a:p>
        </p:txBody>
      </p:sp>
      <p:sp>
        <p:nvSpPr>
          <p:cNvPr id="61" name="TextBox 26"/>
          <p:cNvSpPr txBox="1"/>
          <p:nvPr/>
        </p:nvSpPr>
        <p:spPr>
          <a:xfrm>
            <a:off x="719096" y="2146536"/>
            <a:ext cx="648072" cy="432048"/>
          </a:xfrm>
          <a:prstGeom prst="rect">
            <a:avLst/>
          </a:prstGeom>
          <a:noFill/>
        </p:spPr>
        <p:txBody>
          <a:bodyPr wrap="square" tIns="91440" bIns="91440" rtlCol="0">
            <a:noAutofit/>
          </a:bodyPr>
          <a:lstStyle/>
          <a:p>
            <a:pPr algn="ctr"/>
            <a:r>
              <a:rPr lang="en-US" sz="1400" dirty="0" smtClean="0">
                <a:solidFill>
                  <a:srgbClr val="014A99"/>
                </a:solidFill>
              </a:rPr>
              <a:t>100%</a:t>
            </a:r>
          </a:p>
        </p:txBody>
      </p:sp>
      <p:sp>
        <p:nvSpPr>
          <p:cNvPr id="62" name="TextBox 27"/>
          <p:cNvSpPr txBox="1"/>
          <p:nvPr/>
        </p:nvSpPr>
        <p:spPr>
          <a:xfrm>
            <a:off x="719096" y="3162687"/>
            <a:ext cx="648072" cy="432048"/>
          </a:xfrm>
          <a:prstGeom prst="rect">
            <a:avLst/>
          </a:prstGeom>
          <a:noFill/>
        </p:spPr>
        <p:txBody>
          <a:bodyPr wrap="square" tIns="91440" bIns="91440" rtlCol="0">
            <a:noAutofit/>
          </a:bodyPr>
          <a:lstStyle/>
          <a:p>
            <a:pPr algn="ctr"/>
            <a:r>
              <a:rPr lang="en-US" sz="1400" dirty="0" smtClean="0">
                <a:solidFill>
                  <a:srgbClr val="014A99"/>
                </a:solidFill>
              </a:rPr>
              <a:t>60%</a:t>
            </a:r>
          </a:p>
        </p:txBody>
      </p:sp>
      <p:sp>
        <p:nvSpPr>
          <p:cNvPr id="63" name="TextBox 28"/>
          <p:cNvSpPr txBox="1"/>
          <p:nvPr/>
        </p:nvSpPr>
        <p:spPr>
          <a:xfrm>
            <a:off x="719096" y="4306776"/>
            <a:ext cx="648072" cy="432048"/>
          </a:xfrm>
          <a:prstGeom prst="rect">
            <a:avLst/>
          </a:prstGeom>
          <a:noFill/>
        </p:spPr>
        <p:txBody>
          <a:bodyPr wrap="square" tIns="91440" bIns="91440" rtlCol="0">
            <a:noAutofit/>
          </a:bodyPr>
          <a:lstStyle/>
          <a:p>
            <a:pPr algn="ctr"/>
            <a:r>
              <a:rPr lang="en-US" sz="1400" dirty="0" smtClean="0">
                <a:solidFill>
                  <a:srgbClr val="014A99"/>
                </a:solidFill>
              </a:rPr>
              <a:t>40%</a:t>
            </a:r>
          </a:p>
        </p:txBody>
      </p:sp>
      <p:cxnSp>
        <p:nvCxnSpPr>
          <p:cNvPr id="64" name="Straight Arrow Connector 29"/>
          <p:cNvCxnSpPr/>
          <p:nvPr/>
        </p:nvCxnSpPr>
        <p:spPr>
          <a:xfrm flipV="1">
            <a:off x="2375280" y="3429000"/>
            <a:ext cx="0" cy="360040"/>
          </a:xfrm>
          <a:prstGeom prst="straightConnector1">
            <a:avLst/>
          </a:prstGeom>
          <a:ln>
            <a:solidFill>
              <a:srgbClr val="014A99"/>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31"/>
          <p:cNvCxnSpPr/>
          <p:nvPr/>
        </p:nvCxnSpPr>
        <p:spPr>
          <a:xfrm flipV="1">
            <a:off x="4247488" y="1786496"/>
            <a:ext cx="0" cy="648072"/>
          </a:xfrm>
          <a:prstGeom prst="straightConnector1">
            <a:avLst/>
          </a:prstGeom>
          <a:ln>
            <a:solidFill>
              <a:srgbClr val="014A99"/>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33"/>
          <p:cNvCxnSpPr/>
          <p:nvPr/>
        </p:nvCxnSpPr>
        <p:spPr>
          <a:xfrm>
            <a:off x="2375280" y="4090752"/>
            <a:ext cx="0" cy="432048"/>
          </a:xfrm>
          <a:prstGeom prst="straightConnector1">
            <a:avLst/>
          </a:prstGeom>
          <a:ln>
            <a:solidFill>
              <a:srgbClr val="014A99"/>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37"/>
          <p:cNvCxnSpPr/>
          <p:nvPr/>
        </p:nvCxnSpPr>
        <p:spPr>
          <a:xfrm>
            <a:off x="4247488" y="2643182"/>
            <a:ext cx="0" cy="720080"/>
          </a:xfrm>
          <a:prstGeom prst="straightConnector1">
            <a:avLst/>
          </a:prstGeom>
          <a:ln>
            <a:solidFill>
              <a:srgbClr val="014A99"/>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68" name="TextBox 43"/>
          <p:cNvSpPr txBox="1"/>
          <p:nvPr/>
        </p:nvSpPr>
        <p:spPr>
          <a:xfrm>
            <a:off x="1799216" y="3786190"/>
            <a:ext cx="1080120" cy="432048"/>
          </a:xfrm>
          <a:prstGeom prst="rect">
            <a:avLst/>
          </a:prstGeom>
          <a:noFill/>
        </p:spPr>
        <p:txBody>
          <a:bodyPr wrap="square" tIns="91440" bIns="91440" rtlCol="0">
            <a:noAutofit/>
          </a:bodyPr>
          <a:lstStyle/>
          <a:p>
            <a:pPr algn="ctr"/>
            <a:r>
              <a:rPr lang="en-US" sz="1200" b="1" dirty="0" smtClean="0">
                <a:solidFill>
                  <a:srgbClr val="014A99"/>
                </a:solidFill>
              </a:rPr>
              <a:t>12 Months</a:t>
            </a:r>
          </a:p>
        </p:txBody>
      </p:sp>
      <p:sp>
        <p:nvSpPr>
          <p:cNvPr id="69" name="TextBox 44"/>
          <p:cNvSpPr txBox="1"/>
          <p:nvPr/>
        </p:nvSpPr>
        <p:spPr>
          <a:xfrm>
            <a:off x="3671424" y="2357430"/>
            <a:ext cx="1080120" cy="432048"/>
          </a:xfrm>
          <a:prstGeom prst="rect">
            <a:avLst/>
          </a:prstGeom>
          <a:noFill/>
        </p:spPr>
        <p:txBody>
          <a:bodyPr wrap="square" tIns="91440" bIns="91440" rtlCol="0">
            <a:noAutofit/>
          </a:bodyPr>
          <a:lstStyle/>
          <a:p>
            <a:pPr algn="ctr"/>
            <a:r>
              <a:rPr lang="en-US" sz="1200" b="1" dirty="0" smtClean="0">
                <a:solidFill>
                  <a:srgbClr val="014A99"/>
                </a:solidFill>
              </a:rPr>
              <a:t>12 Months</a:t>
            </a:r>
          </a:p>
        </p:txBody>
      </p:sp>
      <p:cxnSp>
        <p:nvCxnSpPr>
          <p:cNvPr id="71" name="Straight Connector 10"/>
          <p:cNvCxnSpPr/>
          <p:nvPr/>
        </p:nvCxnSpPr>
        <p:spPr>
          <a:xfrm>
            <a:off x="1367168" y="4871440"/>
            <a:ext cx="7776864" cy="0"/>
          </a:xfrm>
          <a:prstGeom prst="line">
            <a:avLst/>
          </a:prstGeom>
          <a:ln>
            <a:solidFill>
              <a:srgbClr val="014A99">
                <a:alpha val="40000"/>
              </a:srgb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2" name="Straight Connector 11"/>
          <p:cNvCxnSpPr/>
          <p:nvPr/>
        </p:nvCxnSpPr>
        <p:spPr>
          <a:xfrm>
            <a:off x="1367168" y="3095239"/>
            <a:ext cx="7776864" cy="0"/>
          </a:xfrm>
          <a:prstGeom prst="line">
            <a:avLst/>
          </a:prstGeom>
          <a:ln>
            <a:solidFill>
              <a:srgbClr val="014A99">
                <a:alpha val="40000"/>
              </a:srgbClr>
            </a:solidFill>
            <a:prstDash val="sysDash"/>
          </a:ln>
          <a:effectLst/>
        </p:spPr>
        <p:style>
          <a:lnRef idx="2">
            <a:schemeClr val="accent1"/>
          </a:lnRef>
          <a:fillRef idx="0">
            <a:schemeClr val="accent1"/>
          </a:fillRef>
          <a:effectRef idx="1">
            <a:schemeClr val="accent1"/>
          </a:effectRef>
          <a:fontRef idx="minor">
            <a:schemeClr val="tx1"/>
          </a:fontRef>
        </p:style>
      </p:cxnSp>
      <p:sp>
        <p:nvSpPr>
          <p:cNvPr id="73" name="TextBox 27"/>
          <p:cNvSpPr txBox="1"/>
          <p:nvPr/>
        </p:nvSpPr>
        <p:spPr>
          <a:xfrm>
            <a:off x="719096" y="2879215"/>
            <a:ext cx="648072" cy="432048"/>
          </a:xfrm>
          <a:prstGeom prst="rect">
            <a:avLst/>
          </a:prstGeom>
          <a:noFill/>
        </p:spPr>
        <p:txBody>
          <a:bodyPr wrap="square" tIns="91440" bIns="91440" rtlCol="0">
            <a:noAutofit/>
          </a:bodyPr>
          <a:lstStyle/>
          <a:p>
            <a:pPr algn="ctr"/>
            <a:r>
              <a:rPr lang="en-US" sz="1400" dirty="0" smtClean="0">
                <a:solidFill>
                  <a:srgbClr val="014A99"/>
                </a:solidFill>
              </a:rPr>
              <a:t>70%</a:t>
            </a:r>
          </a:p>
        </p:txBody>
      </p:sp>
      <p:sp>
        <p:nvSpPr>
          <p:cNvPr id="74" name="TextBox 28"/>
          <p:cNvSpPr txBox="1"/>
          <p:nvPr/>
        </p:nvSpPr>
        <p:spPr>
          <a:xfrm>
            <a:off x="719096" y="4655416"/>
            <a:ext cx="648072" cy="432048"/>
          </a:xfrm>
          <a:prstGeom prst="rect">
            <a:avLst/>
          </a:prstGeom>
          <a:noFill/>
        </p:spPr>
        <p:txBody>
          <a:bodyPr wrap="square" tIns="91440" bIns="91440" rtlCol="0">
            <a:noAutofit/>
          </a:bodyPr>
          <a:lstStyle/>
          <a:p>
            <a:pPr algn="ctr"/>
            <a:r>
              <a:rPr lang="en-US" sz="1400" dirty="0" smtClean="0">
                <a:solidFill>
                  <a:srgbClr val="014A99"/>
                </a:solidFill>
              </a:rPr>
              <a:t>30%</a:t>
            </a:r>
          </a:p>
        </p:txBody>
      </p:sp>
      <p:sp>
        <p:nvSpPr>
          <p:cNvPr id="75" name="TextBox 44"/>
          <p:cNvSpPr txBox="1"/>
          <p:nvPr/>
        </p:nvSpPr>
        <p:spPr>
          <a:xfrm>
            <a:off x="1285852" y="2857496"/>
            <a:ext cx="1000132" cy="214314"/>
          </a:xfrm>
          <a:prstGeom prst="rect">
            <a:avLst/>
          </a:prstGeom>
          <a:noFill/>
        </p:spPr>
        <p:txBody>
          <a:bodyPr wrap="square" tIns="91440" bIns="91440" rtlCol="0">
            <a:noAutofit/>
          </a:bodyPr>
          <a:lstStyle/>
          <a:p>
            <a:pPr algn="ctr"/>
            <a:r>
              <a:rPr lang="en-US" sz="1000" dirty="0" smtClean="0">
                <a:solidFill>
                  <a:srgbClr val="FF0000"/>
                </a:solidFill>
              </a:rPr>
              <a:t>Manufacturing</a:t>
            </a:r>
          </a:p>
        </p:txBody>
      </p:sp>
      <p:sp>
        <p:nvSpPr>
          <p:cNvPr id="76" name="TextBox 44"/>
          <p:cNvSpPr txBox="1"/>
          <p:nvPr/>
        </p:nvSpPr>
        <p:spPr>
          <a:xfrm>
            <a:off x="1142976" y="3143248"/>
            <a:ext cx="1571636" cy="214314"/>
          </a:xfrm>
          <a:prstGeom prst="rect">
            <a:avLst/>
          </a:prstGeom>
          <a:noFill/>
        </p:spPr>
        <p:txBody>
          <a:bodyPr wrap="square" tIns="91440" bIns="91440" rtlCol="0">
            <a:noAutofit/>
          </a:bodyPr>
          <a:lstStyle/>
          <a:p>
            <a:pPr algn="ctr"/>
            <a:r>
              <a:rPr lang="en-US" sz="1000" dirty="0" smtClean="0">
                <a:solidFill>
                  <a:srgbClr val="FF0000"/>
                </a:solidFill>
              </a:rPr>
              <a:t>Primary Production</a:t>
            </a:r>
          </a:p>
        </p:txBody>
      </p:sp>
      <p:sp>
        <p:nvSpPr>
          <p:cNvPr id="78" name="Rectangle 77"/>
          <p:cNvSpPr/>
          <p:nvPr/>
        </p:nvSpPr>
        <p:spPr>
          <a:xfrm>
            <a:off x="5399616" y="2362560"/>
            <a:ext cx="1440160" cy="3672408"/>
          </a:xfrm>
          <a:prstGeom prst="rect">
            <a:avLst/>
          </a:prstGeom>
          <a:gradFill>
            <a:gsLst>
              <a:gs pos="100000">
                <a:srgbClr val="BEDBFF"/>
              </a:gs>
              <a:gs pos="0">
                <a:schemeClr val="tx2"/>
              </a:gs>
            </a:gsLst>
          </a:gradFill>
          <a:ln>
            <a:solidFill>
              <a:srgbClr val="014A99">
                <a:alpha val="7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TextBox 61"/>
          <p:cNvSpPr txBox="1"/>
          <p:nvPr/>
        </p:nvSpPr>
        <p:spPr>
          <a:xfrm>
            <a:off x="5399616" y="2362560"/>
            <a:ext cx="1440160" cy="2160240"/>
          </a:xfrm>
          <a:prstGeom prst="rect">
            <a:avLst/>
          </a:prstGeom>
          <a:noFill/>
        </p:spPr>
        <p:txBody>
          <a:bodyPr wrap="square" tIns="91440" bIns="91440" rtlCol="0">
            <a:noAutofit/>
          </a:bodyPr>
          <a:lstStyle/>
          <a:p>
            <a:pPr algn="ctr"/>
            <a:r>
              <a:rPr lang="en-US" sz="1400" b="1" dirty="0" smtClean="0">
                <a:solidFill>
                  <a:srgbClr val="014A99"/>
                </a:solidFill>
                <a:effectLst>
                  <a:outerShdw blurRad="50800" dist="25400" dir="2700000" algn="tl" rotWithShape="0">
                    <a:srgbClr val="014A99">
                      <a:alpha val="30000"/>
                    </a:srgbClr>
                  </a:outerShdw>
                </a:effectLst>
              </a:rPr>
              <a:t>GFSI</a:t>
            </a:r>
            <a:br>
              <a:rPr lang="en-US" sz="1400" b="1" dirty="0" smtClean="0">
                <a:solidFill>
                  <a:srgbClr val="014A99"/>
                </a:solidFill>
                <a:effectLst>
                  <a:outerShdw blurRad="50800" dist="25400" dir="2700000" algn="tl" rotWithShape="0">
                    <a:srgbClr val="014A99">
                      <a:alpha val="30000"/>
                    </a:srgbClr>
                  </a:outerShdw>
                </a:effectLst>
              </a:rPr>
            </a:br>
            <a:r>
              <a:rPr lang="en-US" sz="1400" b="1" dirty="0" smtClean="0">
                <a:solidFill>
                  <a:srgbClr val="014A99"/>
                </a:solidFill>
                <a:effectLst>
                  <a:outerShdw blurRad="50800" dist="25400" dir="2700000" algn="tl" rotWithShape="0">
                    <a:srgbClr val="014A99">
                      <a:alpha val="30000"/>
                    </a:srgbClr>
                  </a:outerShdw>
                </a:effectLst>
              </a:rPr>
              <a:t>Guidance</a:t>
            </a:r>
            <a:br>
              <a:rPr lang="en-US" sz="1400" b="1" dirty="0" smtClean="0">
                <a:solidFill>
                  <a:srgbClr val="014A99"/>
                </a:solidFill>
                <a:effectLst>
                  <a:outerShdw blurRad="50800" dist="25400" dir="2700000" algn="tl" rotWithShape="0">
                    <a:srgbClr val="014A99">
                      <a:alpha val="30000"/>
                    </a:srgbClr>
                  </a:outerShdw>
                </a:effectLst>
              </a:rPr>
            </a:br>
            <a:r>
              <a:rPr lang="en-US" sz="1400" b="1" dirty="0" smtClean="0">
                <a:solidFill>
                  <a:srgbClr val="014A99"/>
                </a:solidFill>
                <a:effectLst>
                  <a:outerShdw blurRad="50800" dist="25400" dir="2700000" algn="tl" rotWithShape="0">
                    <a:srgbClr val="014A99">
                      <a:alpha val="30000"/>
                    </a:srgbClr>
                  </a:outerShdw>
                </a:effectLst>
              </a:rPr>
              <a:t>Document</a:t>
            </a:r>
            <a:br>
              <a:rPr lang="en-US" sz="1400" b="1" dirty="0" smtClean="0">
                <a:solidFill>
                  <a:srgbClr val="014A99"/>
                </a:solidFill>
                <a:effectLst>
                  <a:outerShdw blurRad="50800" dist="25400" dir="2700000" algn="tl" rotWithShape="0">
                    <a:srgbClr val="014A99">
                      <a:alpha val="30000"/>
                    </a:srgbClr>
                  </a:outerShdw>
                </a:effectLst>
              </a:rPr>
            </a:br>
            <a:r>
              <a:rPr lang="en-US" sz="1400" b="1" dirty="0" smtClean="0">
                <a:solidFill>
                  <a:srgbClr val="014A99"/>
                </a:solidFill>
                <a:effectLst>
                  <a:outerShdw blurRad="50800" dist="25400" dir="2700000" algn="tl" rotWithShape="0">
                    <a:srgbClr val="014A99">
                      <a:alpha val="30000"/>
                    </a:srgbClr>
                  </a:outerShdw>
                </a:effectLst>
              </a:rPr>
              <a:t>Requirements</a:t>
            </a:r>
            <a:br>
              <a:rPr lang="en-US" sz="1400" b="1" dirty="0" smtClean="0">
                <a:solidFill>
                  <a:srgbClr val="014A99"/>
                </a:solidFill>
                <a:effectLst>
                  <a:outerShdw blurRad="50800" dist="25400" dir="2700000" algn="tl" rotWithShape="0">
                    <a:srgbClr val="014A99">
                      <a:alpha val="30000"/>
                    </a:srgbClr>
                  </a:outerShdw>
                </a:effectLst>
              </a:rPr>
            </a:br>
            <a:r>
              <a:rPr lang="en-US" sz="1400" b="1" dirty="0" smtClean="0">
                <a:solidFill>
                  <a:srgbClr val="014A99"/>
                </a:solidFill>
                <a:effectLst>
                  <a:outerShdw blurRad="50800" dist="25400" dir="2700000" algn="tl" rotWithShape="0">
                    <a:srgbClr val="014A99">
                      <a:alpha val="30000"/>
                    </a:srgbClr>
                  </a:outerShdw>
                </a:effectLst>
              </a:rPr>
              <a:t>(6</a:t>
            </a:r>
            <a:r>
              <a:rPr lang="en-US" sz="1400" b="1" baseline="30000" dirty="0" smtClean="0">
                <a:solidFill>
                  <a:srgbClr val="014A99"/>
                </a:solidFill>
                <a:effectLst>
                  <a:outerShdw blurRad="50800" dist="25400" dir="2700000" algn="tl" rotWithShape="0">
                    <a:srgbClr val="014A99">
                      <a:alpha val="30000"/>
                    </a:srgbClr>
                  </a:outerShdw>
                </a:effectLst>
              </a:rPr>
              <a:t>th</a:t>
            </a:r>
            <a:r>
              <a:rPr lang="en-US" sz="1400" b="1" dirty="0" smtClean="0">
                <a:solidFill>
                  <a:srgbClr val="014A99"/>
                </a:solidFill>
                <a:effectLst>
                  <a:outerShdw blurRad="50800" dist="25400" dir="2700000" algn="tl" rotWithShape="0">
                    <a:srgbClr val="014A99">
                      <a:alpha val="30000"/>
                    </a:srgbClr>
                  </a:outerShdw>
                </a:effectLst>
              </a:rPr>
              <a:t> Edition)</a:t>
            </a:r>
          </a:p>
        </p:txBody>
      </p:sp>
      <p:pic>
        <p:nvPicPr>
          <p:cNvPr id="80" name="Image 79" descr="GFSI Guidance Document Cover.png"/>
          <p:cNvPicPr>
            <a:picLocks noChangeAspect="1"/>
          </p:cNvPicPr>
          <p:nvPr/>
        </p:nvPicPr>
        <p:blipFill>
          <a:blip r:embed="rId3" cstate="print"/>
          <a:stretch>
            <a:fillRect/>
          </a:stretch>
        </p:blipFill>
        <p:spPr>
          <a:xfrm>
            <a:off x="5543632" y="3658704"/>
            <a:ext cx="1080120" cy="1518854"/>
          </a:xfrm>
          <a:prstGeom prst="rect">
            <a:avLst/>
          </a:prstGeom>
        </p:spPr>
      </p:pic>
      <p:sp>
        <p:nvSpPr>
          <p:cNvPr id="81" name="Rectangle 80"/>
          <p:cNvSpPr/>
          <p:nvPr/>
        </p:nvSpPr>
        <p:spPr>
          <a:xfrm>
            <a:off x="7271824" y="1714488"/>
            <a:ext cx="1512168" cy="4320480"/>
          </a:xfrm>
          <a:prstGeom prst="rect">
            <a:avLst/>
          </a:prstGeom>
          <a:gradFill>
            <a:gsLst>
              <a:gs pos="100000">
                <a:srgbClr val="BEDBFF"/>
              </a:gs>
              <a:gs pos="0">
                <a:schemeClr val="tx2"/>
              </a:gs>
            </a:gsLst>
          </a:gradFill>
          <a:ln>
            <a:solidFill>
              <a:srgbClr val="014A99">
                <a:alpha val="7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TextBox 62"/>
          <p:cNvSpPr txBox="1"/>
          <p:nvPr/>
        </p:nvSpPr>
        <p:spPr>
          <a:xfrm>
            <a:off x="7271824" y="1714488"/>
            <a:ext cx="1512168" cy="864096"/>
          </a:xfrm>
          <a:prstGeom prst="rect">
            <a:avLst/>
          </a:prstGeom>
          <a:noFill/>
        </p:spPr>
        <p:txBody>
          <a:bodyPr wrap="square" tIns="91440" rIns="91440" bIns="91440" rtlCol="0">
            <a:noAutofit/>
          </a:bodyPr>
          <a:lstStyle/>
          <a:p>
            <a:pPr algn="ctr"/>
            <a:r>
              <a:rPr lang="en-US" sz="1400" b="1" dirty="0" smtClean="0">
                <a:solidFill>
                  <a:srgbClr val="014A99"/>
                </a:solidFill>
                <a:effectLst>
                  <a:outerShdw blurRad="50800" dist="25400" dir="2700000" algn="tl" rotWithShape="0">
                    <a:srgbClr val="014A99">
                      <a:alpha val="30000"/>
                    </a:srgbClr>
                  </a:outerShdw>
                </a:effectLst>
              </a:rPr>
              <a:t>GFSI</a:t>
            </a:r>
            <a:br>
              <a:rPr lang="en-US" sz="1400" b="1" dirty="0" smtClean="0">
                <a:solidFill>
                  <a:srgbClr val="014A99"/>
                </a:solidFill>
                <a:effectLst>
                  <a:outerShdw blurRad="50800" dist="25400" dir="2700000" algn="tl" rotWithShape="0">
                    <a:srgbClr val="014A99">
                      <a:alpha val="30000"/>
                    </a:srgbClr>
                  </a:outerShdw>
                </a:effectLst>
              </a:rPr>
            </a:br>
            <a:r>
              <a:rPr lang="en-US" sz="1400" b="1" dirty="0" smtClean="0">
                <a:solidFill>
                  <a:srgbClr val="014A99"/>
                </a:solidFill>
                <a:effectLst>
                  <a:outerShdw blurRad="50800" dist="25400" dir="2700000" algn="tl" rotWithShape="0">
                    <a:srgbClr val="014A99">
                      <a:alpha val="30000"/>
                    </a:srgbClr>
                  </a:outerShdw>
                </a:effectLst>
              </a:rPr>
              <a:t>Recognized Schemes</a:t>
            </a:r>
          </a:p>
        </p:txBody>
      </p:sp>
      <p:pic>
        <p:nvPicPr>
          <p:cNvPr id="83" name="Image 82" descr="SQF.jpg"/>
          <p:cNvPicPr>
            <a:picLocks noChangeAspect="1"/>
          </p:cNvPicPr>
          <p:nvPr/>
        </p:nvPicPr>
        <p:blipFill>
          <a:blip r:embed="rId4" cstate="print"/>
          <a:stretch>
            <a:fillRect/>
          </a:stretch>
        </p:blipFill>
        <p:spPr>
          <a:xfrm>
            <a:off x="7358082" y="4093661"/>
            <a:ext cx="798358" cy="260289"/>
          </a:xfrm>
          <a:prstGeom prst="rect">
            <a:avLst/>
          </a:prstGeom>
        </p:spPr>
      </p:pic>
      <p:pic>
        <p:nvPicPr>
          <p:cNvPr id="84" name="Image 83" descr="Primus.jpg"/>
          <p:cNvPicPr>
            <a:picLocks noChangeAspect="1"/>
          </p:cNvPicPr>
          <p:nvPr/>
        </p:nvPicPr>
        <p:blipFill>
          <a:blip r:embed="rId5" cstate="print"/>
          <a:stretch>
            <a:fillRect/>
          </a:stretch>
        </p:blipFill>
        <p:spPr>
          <a:xfrm>
            <a:off x="7358082" y="3665033"/>
            <a:ext cx="688576" cy="284069"/>
          </a:xfrm>
          <a:prstGeom prst="rect">
            <a:avLst/>
          </a:prstGeom>
        </p:spPr>
      </p:pic>
      <p:pic>
        <p:nvPicPr>
          <p:cNvPr id="85" name="Image 84" descr="CanadaGAP Logo.jpg"/>
          <p:cNvPicPr>
            <a:picLocks noChangeAspect="1"/>
          </p:cNvPicPr>
          <p:nvPr/>
        </p:nvPicPr>
        <p:blipFill>
          <a:blip r:embed="rId6" cstate="print"/>
          <a:stretch>
            <a:fillRect/>
          </a:stretch>
        </p:blipFill>
        <p:spPr>
          <a:xfrm>
            <a:off x="7358082" y="2950653"/>
            <a:ext cx="942374" cy="224899"/>
          </a:xfrm>
          <a:prstGeom prst="rect">
            <a:avLst/>
          </a:prstGeom>
        </p:spPr>
      </p:pic>
      <p:pic>
        <p:nvPicPr>
          <p:cNvPr id="86" name="Image 85" descr="GlobalGap.png"/>
          <p:cNvPicPr>
            <a:picLocks noChangeAspect="1"/>
          </p:cNvPicPr>
          <p:nvPr/>
        </p:nvPicPr>
        <p:blipFill>
          <a:blip r:embed="rId7" cstate="print"/>
          <a:stretch>
            <a:fillRect/>
          </a:stretch>
        </p:blipFill>
        <p:spPr>
          <a:xfrm>
            <a:off x="7358082" y="3307843"/>
            <a:ext cx="1085819" cy="234537"/>
          </a:xfrm>
          <a:prstGeom prst="rect">
            <a:avLst/>
          </a:prstGeom>
        </p:spPr>
      </p:pic>
      <p:sp>
        <p:nvSpPr>
          <p:cNvPr id="87" name="Rectangle 86"/>
          <p:cNvSpPr/>
          <p:nvPr/>
        </p:nvSpPr>
        <p:spPr>
          <a:xfrm>
            <a:off x="3527408" y="3357562"/>
            <a:ext cx="1440160" cy="2677406"/>
          </a:xfrm>
          <a:prstGeom prst="rect">
            <a:avLst/>
          </a:prstGeom>
          <a:gradFill>
            <a:gsLst>
              <a:gs pos="100000">
                <a:srgbClr val="BEDBFF"/>
              </a:gs>
              <a:gs pos="0">
                <a:schemeClr val="tx2"/>
              </a:gs>
            </a:gsLst>
          </a:gradFill>
          <a:ln>
            <a:solidFill>
              <a:srgbClr val="014A99">
                <a:alpha val="7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 name="TextBox 60"/>
          <p:cNvSpPr txBox="1"/>
          <p:nvPr/>
        </p:nvSpPr>
        <p:spPr>
          <a:xfrm>
            <a:off x="3527408" y="3658704"/>
            <a:ext cx="1440160" cy="1656184"/>
          </a:xfrm>
          <a:prstGeom prst="rect">
            <a:avLst/>
          </a:prstGeom>
          <a:noFill/>
        </p:spPr>
        <p:txBody>
          <a:bodyPr wrap="square" tIns="91440" bIns="91440" rtlCol="0">
            <a:noAutofit/>
          </a:bodyPr>
          <a:lstStyle/>
          <a:p>
            <a:pPr algn="ctr"/>
            <a:r>
              <a:rPr lang="en-US" sz="1400" b="1" dirty="0" smtClean="0">
                <a:solidFill>
                  <a:srgbClr val="014A99"/>
                </a:solidFill>
                <a:effectLst>
                  <a:outerShdw blurRad="50800" dist="25400" dir="2700000" algn="tl" rotWithShape="0">
                    <a:srgbClr val="014A99">
                      <a:alpha val="30000"/>
                    </a:srgbClr>
                  </a:outerShdw>
                </a:effectLst>
              </a:rPr>
              <a:t>Global</a:t>
            </a:r>
            <a:br>
              <a:rPr lang="en-US" sz="1400" b="1" dirty="0" smtClean="0">
                <a:solidFill>
                  <a:srgbClr val="014A99"/>
                </a:solidFill>
                <a:effectLst>
                  <a:outerShdw blurRad="50800" dist="25400" dir="2700000" algn="tl" rotWithShape="0">
                    <a:srgbClr val="014A99">
                      <a:alpha val="30000"/>
                    </a:srgbClr>
                  </a:outerShdw>
                </a:effectLst>
              </a:rPr>
            </a:br>
            <a:r>
              <a:rPr lang="en-US" sz="1400" b="1" dirty="0" smtClean="0">
                <a:solidFill>
                  <a:srgbClr val="014A99"/>
                </a:solidFill>
                <a:effectLst>
                  <a:outerShdw blurRad="50800" dist="25400" dir="2700000" algn="tl" rotWithShape="0">
                    <a:srgbClr val="014A99">
                      <a:alpha val="30000"/>
                    </a:srgbClr>
                  </a:outerShdw>
                </a:effectLst>
              </a:rPr>
              <a:t>Markets</a:t>
            </a:r>
            <a:r>
              <a:rPr lang="en-US" sz="1400" dirty="0" smtClean="0">
                <a:solidFill>
                  <a:srgbClr val="014A99"/>
                </a:solidFill>
                <a:effectLst>
                  <a:outerShdw blurRad="50800" dist="25400" dir="2700000" algn="tl" rotWithShape="0">
                    <a:srgbClr val="014A99">
                      <a:alpha val="30000"/>
                    </a:srgbClr>
                  </a:outerShdw>
                </a:effectLst>
              </a:rPr>
              <a:t/>
            </a:r>
            <a:br>
              <a:rPr lang="en-US" sz="1400" dirty="0" smtClean="0">
                <a:solidFill>
                  <a:srgbClr val="014A99"/>
                </a:solidFill>
                <a:effectLst>
                  <a:outerShdw blurRad="50800" dist="25400" dir="2700000" algn="tl" rotWithShape="0">
                    <a:srgbClr val="014A99">
                      <a:alpha val="30000"/>
                    </a:srgbClr>
                  </a:outerShdw>
                </a:effectLst>
              </a:rPr>
            </a:br>
            <a:r>
              <a:rPr lang="en-US" sz="1400" dirty="0" smtClean="0">
                <a:solidFill>
                  <a:srgbClr val="014A99"/>
                </a:solidFill>
                <a:effectLst>
                  <a:outerShdw blurRad="50800" dist="25400" dir="2700000" algn="tl" rotWithShape="0">
                    <a:srgbClr val="014A99">
                      <a:alpha val="30000"/>
                    </a:srgbClr>
                  </a:outerShdw>
                </a:effectLst>
              </a:rPr>
              <a:t/>
            </a:r>
            <a:br>
              <a:rPr lang="en-US" sz="1400" dirty="0" smtClean="0">
                <a:solidFill>
                  <a:srgbClr val="014A99"/>
                </a:solidFill>
                <a:effectLst>
                  <a:outerShdw blurRad="50800" dist="25400" dir="2700000" algn="tl" rotWithShape="0">
                    <a:srgbClr val="014A99">
                      <a:alpha val="30000"/>
                    </a:srgbClr>
                  </a:outerShdw>
                </a:effectLst>
              </a:rPr>
            </a:br>
            <a:r>
              <a:rPr lang="en-US" sz="1400" b="1" dirty="0">
                <a:solidFill>
                  <a:schemeClr val="bg1"/>
                </a:solidFill>
                <a:effectLst>
                  <a:outerShdw blurRad="50800" dist="25400" dir="2700000" algn="tl" rotWithShape="0">
                    <a:srgbClr val="014A99">
                      <a:alpha val="30000"/>
                    </a:srgbClr>
                  </a:outerShdw>
                </a:effectLst>
              </a:rPr>
              <a:t>Basic Level</a:t>
            </a:r>
          </a:p>
          <a:p>
            <a:pPr algn="ctr"/>
            <a:r>
              <a:rPr lang="en-US" sz="1400" b="1" dirty="0">
                <a:solidFill>
                  <a:schemeClr val="bg1"/>
                </a:solidFill>
                <a:effectLst>
                  <a:outerShdw blurRad="50800" dist="25400" dir="2700000" algn="tl" rotWithShape="0">
                    <a:srgbClr val="014A99">
                      <a:alpha val="30000"/>
                    </a:srgbClr>
                  </a:outerShdw>
                </a:effectLst>
              </a:rPr>
              <a:t>+</a:t>
            </a:r>
          </a:p>
          <a:p>
            <a:pPr algn="ctr"/>
            <a:r>
              <a:rPr lang="en-US" sz="1400" b="1" dirty="0">
                <a:solidFill>
                  <a:schemeClr val="bg1"/>
                </a:solidFill>
                <a:effectLst>
                  <a:outerShdw blurRad="50800" dist="25400" dir="2700000" algn="tl" rotWithShape="0">
                    <a:srgbClr val="014A99">
                      <a:alpha val="30000"/>
                    </a:srgbClr>
                  </a:outerShdw>
                </a:effectLst>
              </a:rPr>
              <a:t>Intermediate Level</a:t>
            </a:r>
          </a:p>
          <a:p>
            <a:pPr algn="ctr"/>
            <a:endParaRPr lang="en-US" sz="1400" b="1" dirty="0" smtClean="0">
              <a:solidFill>
                <a:schemeClr val="bg1"/>
              </a:solidFill>
              <a:effectLst>
                <a:outerShdw blurRad="50800" dist="25400" dir="2700000" algn="tl" rotWithShape="0">
                  <a:srgbClr val="014A99">
                    <a:alpha val="30000"/>
                  </a:srgbClr>
                </a:outerShdw>
              </a:effectLst>
            </a:endParaRPr>
          </a:p>
        </p:txBody>
      </p:sp>
      <p:sp>
        <p:nvSpPr>
          <p:cNvPr id="90" name="TextBox 59"/>
          <p:cNvSpPr txBox="1"/>
          <p:nvPr/>
        </p:nvSpPr>
        <p:spPr>
          <a:xfrm>
            <a:off x="1655200" y="4522800"/>
            <a:ext cx="1440160" cy="1080120"/>
          </a:xfrm>
          <a:prstGeom prst="rect">
            <a:avLst/>
          </a:prstGeom>
          <a:noFill/>
        </p:spPr>
        <p:txBody>
          <a:bodyPr wrap="square" tIns="91440" bIns="91440" rtlCol="0">
            <a:noAutofit/>
          </a:bodyPr>
          <a:lstStyle/>
          <a:p>
            <a:pPr algn="ctr"/>
            <a:r>
              <a:rPr lang="en-US" sz="1400" b="1" dirty="0" smtClean="0">
                <a:solidFill>
                  <a:srgbClr val="014A99"/>
                </a:solidFill>
                <a:effectLst>
                  <a:outerShdw blurRad="50800" dist="25400" dir="2700000" algn="tl" rotWithShape="0">
                    <a:srgbClr val="014A99">
                      <a:alpha val="30000"/>
                    </a:srgbClr>
                  </a:outerShdw>
                </a:effectLst>
              </a:rPr>
              <a:t>Global</a:t>
            </a:r>
            <a:br>
              <a:rPr lang="en-US" sz="1400" b="1" dirty="0" smtClean="0">
                <a:solidFill>
                  <a:srgbClr val="014A99"/>
                </a:solidFill>
                <a:effectLst>
                  <a:outerShdw blurRad="50800" dist="25400" dir="2700000" algn="tl" rotWithShape="0">
                    <a:srgbClr val="014A99">
                      <a:alpha val="30000"/>
                    </a:srgbClr>
                  </a:outerShdw>
                </a:effectLst>
              </a:rPr>
            </a:br>
            <a:r>
              <a:rPr lang="en-US" sz="1400" b="1" dirty="0" smtClean="0">
                <a:solidFill>
                  <a:srgbClr val="014A99"/>
                </a:solidFill>
                <a:effectLst>
                  <a:outerShdw blurRad="50800" dist="25400" dir="2700000" algn="tl" rotWithShape="0">
                    <a:srgbClr val="014A99">
                      <a:alpha val="30000"/>
                    </a:srgbClr>
                  </a:outerShdw>
                </a:effectLst>
              </a:rPr>
              <a:t>Markets</a:t>
            </a:r>
          </a:p>
          <a:p>
            <a:pPr algn="ctr"/>
            <a:endParaRPr lang="en-US" sz="1000" dirty="0">
              <a:solidFill>
                <a:srgbClr val="014A99"/>
              </a:solidFill>
              <a:effectLst>
                <a:outerShdw blurRad="50800" dist="25400" dir="2700000" algn="tl" rotWithShape="0">
                  <a:srgbClr val="014A99">
                    <a:alpha val="30000"/>
                  </a:srgbClr>
                </a:outerShdw>
              </a:effectLst>
            </a:endParaRPr>
          </a:p>
          <a:p>
            <a:pPr algn="ctr"/>
            <a:r>
              <a:rPr lang="en-US" sz="1400" b="1" dirty="0" smtClean="0">
                <a:solidFill>
                  <a:schemeClr val="bg1"/>
                </a:solidFill>
                <a:effectLst>
                  <a:outerShdw blurRad="50800" dist="25400" dir="2700000" algn="tl" rotWithShape="0">
                    <a:srgbClr val="014A99">
                      <a:alpha val="30000"/>
                    </a:srgbClr>
                  </a:outerShdw>
                </a:effectLst>
              </a:rPr>
              <a:t>Basic Level</a:t>
            </a:r>
            <a:endParaRPr lang="en-US" sz="1400" b="1" dirty="0">
              <a:solidFill>
                <a:schemeClr val="bg1"/>
              </a:solidFill>
              <a:effectLst>
                <a:outerShdw blurRad="50800" dist="25400" dir="2700000" algn="tl" rotWithShape="0">
                  <a:srgbClr val="014A99">
                    <a:alpha val="30000"/>
                  </a:srgbClr>
                </a:outerShdw>
              </a:effectLst>
            </a:endParaRPr>
          </a:p>
        </p:txBody>
      </p:sp>
      <p:pic>
        <p:nvPicPr>
          <p:cNvPr id="95" name="Picture 6" descr="ifs.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86776" y="3665032"/>
            <a:ext cx="357190" cy="507629"/>
          </a:xfrm>
          <a:prstGeom prst="rect">
            <a:avLst/>
          </a:prstGeom>
          <a:effectLst>
            <a:outerShdw blurRad="12700" dist="12700" dir="2700000" algn="tl" rotWithShape="0">
              <a:srgbClr val="014A99">
                <a:alpha val="10000"/>
              </a:srgbClr>
            </a:outerShdw>
          </a:effectLst>
        </p:spPr>
      </p:pic>
      <p:pic>
        <p:nvPicPr>
          <p:cNvPr id="96" name="Picture 4"/>
          <p:cNvPicPr>
            <a:picLocks noChangeAspect="1" noChangeArrowheads="1"/>
          </p:cNvPicPr>
          <p:nvPr/>
        </p:nvPicPr>
        <p:blipFill>
          <a:blip r:embed="rId9" cstate="print"/>
          <a:srcRect/>
          <a:stretch>
            <a:fillRect/>
          </a:stretch>
        </p:blipFill>
        <p:spPr bwMode="auto">
          <a:xfrm>
            <a:off x="7358082" y="5357826"/>
            <a:ext cx="1390650" cy="222250"/>
          </a:xfrm>
          <a:prstGeom prst="rect">
            <a:avLst/>
          </a:prstGeom>
          <a:noFill/>
          <a:ln w="9525">
            <a:noFill/>
            <a:miter lim="800000"/>
            <a:headEnd/>
            <a:tailEnd/>
          </a:ln>
        </p:spPr>
      </p:pic>
      <p:pic>
        <p:nvPicPr>
          <p:cNvPr id="97" name="Picture 3"/>
          <p:cNvPicPr>
            <a:picLocks noChangeAspect="1" noChangeArrowheads="1"/>
          </p:cNvPicPr>
          <p:nvPr/>
        </p:nvPicPr>
        <p:blipFill>
          <a:blip r:embed="rId10" cstate="print"/>
          <a:srcRect/>
          <a:stretch>
            <a:fillRect/>
          </a:stretch>
        </p:blipFill>
        <p:spPr bwMode="auto">
          <a:xfrm>
            <a:off x="7358083" y="4500571"/>
            <a:ext cx="608188" cy="428628"/>
          </a:xfrm>
          <a:prstGeom prst="rect">
            <a:avLst/>
          </a:prstGeom>
          <a:noFill/>
          <a:ln w="9525">
            <a:noFill/>
            <a:miter lim="800000"/>
            <a:headEnd/>
            <a:tailEnd/>
          </a:ln>
        </p:spPr>
      </p:pic>
      <p:pic>
        <p:nvPicPr>
          <p:cNvPr id="98" name="Image 9" descr="GRMS.jpg"/>
          <p:cNvPicPr>
            <a:picLocks noChangeAspect="1"/>
          </p:cNvPicPr>
          <p:nvPr/>
        </p:nvPicPr>
        <p:blipFill>
          <a:blip r:embed="rId11" cstate="print"/>
          <a:srcRect/>
          <a:stretch>
            <a:fillRect/>
          </a:stretch>
        </p:blipFill>
        <p:spPr bwMode="auto">
          <a:xfrm>
            <a:off x="8072462" y="4429132"/>
            <a:ext cx="584200" cy="409575"/>
          </a:xfrm>
          <a:prstGeom prst="rect">
            <a:avLst/>
          </a:prstGeom>
          <a:noFill/>
          <a:ln w="9525">
            <a:noFill/>
            <a:miter lim="800000"/>
            <a:headEnd/>
            <a:tailEnd/>
          </a:ln>
        </p:spPr>
      </p:pic>
      <p:pic>
        <p:nvPicPr>
          <p:cNvPr id="99" name="Image 7" descr="GAA.Green.tif"/>
          <p:cNvPicPr>
            <a:picLocks noChangeAspect="1"/>
          </p:cNvPicPr>
          <p:nvPr/>
        </p:nvPicPr>
        <p:blipFill>
          <a:blip r:embed="rId12" cstate="print"/>
          <a:srcRect/>
          <a:stretch>
            <a:fillRect/>
          </a:stretch>
        </p:blipFill>
        <p:spPr bwMode="auto">
          <a:xfrm>
            <a:off x="7358082" y="5000636"/>
            <a:ext cx="979488" cy="265112"/>
          </a:xfrm>
          <a:prstGeom prst="rect">
            <a:avLst/>
          </a:prstGeom>
          <a:noFill/>
          <a:ln w="9525">
            <a:noFill/>
            <a:miter lim="800000"/>
            <a:headEnd/>
            <a:tailEnd/>
          </a:ln>
        </p:spPr>
      </p:pic>
      <p:pic>
        <p:nvPicPr>
          <p:cNvPr id="46" name="Image 3" descr="official_forum_logo.wmf"/>
          <p:cNvPicPr>
            <a:picLocks noChangeAspect="1"/>
          </p:cNvPicPr>
          <p:nvPr/>
        </p:nvPicPr>
        <p:blipFill>
          <a:blip r:embed="rId13" cstate="print"/>
          <a:srcRect/>
          <a:stretch>
            <a:fillRect/>
          </a:stretch>
        </p:blipFill>
        <p:spPr bwMode="auto">
          <a:xfrm>
            <a:off x="7303380" y="6237312"/>
            <a:ext cx="1085044" cy="4320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childTnLst>
                                </p:cTn>
                              </p:par>
                              <p:par>
                                <p:cTn id="23" presetID="10"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par>
                                <p:cTn id="32" presetID="10"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500"/>
                                        <p:tgtEl>
                                          <p:spTgt spid="56"/>
                                        </p:tgtEl>
                                      </p:cBhvr>
                                    </p:animEffect>
                                  </p:childTnLst>
                                </p:cTn>
                              </p:par>
                              <p:par>
                                <p:cTn id="35" presetID="10" presetClass="entr" presetSubtype="0"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par>
                                <p:cTn id="38" presetID="10" presetClass="entr" presetSubtype="0" fill="hold" nodeType="with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500"/>
                                        <p:tgtEl>
                                          <p:spTgt spid="7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fade">
                                      <p:cBhvr>
                                        <p:cTn id="43" dur="500"/>
                                        <p:tgtEl>
                                          <p:spTgt spid="7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fade">
                                      <p:cBhvr>
                                        <p:cTn id="46" dur="500"/>
                                        <p:tgtEl>
                                          <p:spTgt spid="74"/>
                                        </p:tgtEl>
                                      </p:cBhvr>
                                    </p:animEffect>
                                  </p:childTnLst>
                                </p:cTn>
                              </p:par>
                              <p:par>
                                <p:cTn id="47" presetID="10" presetClass="entr" presetSubtype="0" fill="hold" nodeType="with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500"/>
                                        <p:tgtEl>
                                          <p:spTgt spid="7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fade">
                                      <p:cBhvr>
                                        <p:cTn id="52" dur="500"/>
                                        <p:tgtEl>
                                          <p:spTgt spid="7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500"/>
                                        <p:tgtEl>
                                          <p:spTgt spid="7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fade">
                                      <p:cBhvr>
                                        <p:cTn id="58" dur="500"/>
                                        <p:tgtEl>
                                          <p:spTgt spid="10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3"/>
                                        </p:tgtEl>
                                        <p:attrNameLst>
                                          <p:attrName>style.visibility</p:attrName>
                                        </p:attrNameLst>
                                      </p:cBhvr>
                                      <p:to>
                                        <p:strVal val="visible"/>
                                      </p:to>
                                    </p:set>
                                    <p:animEffect transition="in" filter="fade">
                                      <p:cBhvr>
                                        <p:cTn id="61" dur="500"/>
                                        <p:tgtEl>
                                          <p:spTgt spid="10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90"/>
                                        </p:tgtEl>
                                        <p:attrNameLst>
                                          <p:attrName>style.visibility</p:attrName>
                                        </p:attrNameLst>
                                      </p:cBhvr>
                                      <p:to>
                                        <p:strVal val="visible"/>
                                      </p:to>
                                    </p:set>
                                    <p:animEffect transition="in" filter="fade">
                                      <p:cBhvr>
                                        <p:cTn id="66" dur="500"/>
                                        <p:tgtEl>
                                          <p:spTgt spid="9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fade">
                                      <p:cBhvr>
                                        <p:cTn id="69" dur="500"/>
                                        <p:tgtEl>
                                          <p:spTgt spid="8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fade">
                                      <p:cBhvr>
                                        <p:cTn id="74" dur="500"/>
                                        <p:tgtEl>
                                          <p:spTgt spid="6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fade">
                                      <p:cBhvr>
                                        <p:cTn id="77" dur="500"/>
                                        <p:tgtEl>
                                          <p:spTgt spid="68"/>
                                        </p:tgtEl>
                                      </p:cBhvr>
                                    </p:animEffect>
                                  </p:childTnLst>
                                </p:cTn>
                              </p:par>
                              <p:par>
                                <p:cTn id="78" presetID="10" presetClass="entr" presetSubtype="0" fill="hold" nodeType="with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fade">
                                      <p:cBhvr>
                                        <p:cTn id="80" dur="500"/>
                                        <p:tgtEl>
                                          <p:spTgt spid="6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fade">
                                      <p:cBhvr>
                                        <p:cTn id="83" dur="500"/>
                                        <p:tgtEl>
                                          <p:spTgt spid="8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fade">
                                      <p:cBhvr>
                                        <p:cTn id="86" dur="500"/>
                                        <p:tgtEl>
                                          <p:spTgt spid="8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fade">
                                      <p:cBhvr>
                                        <p:cTn id="91" dur="500"/>
                                        <p:tgtEl>
                                          <p:spTgt spid="69"/>
                                        </p:tgtEl>
                                      </p:cBhvr>
                                    </p:animEffect>
                                  </p:childTnLst>
                                </p:cTn>
                              </p:par>
                              <p:par>
                                <p:cTn id="92" presetID="10" presetClass="entr" presetSubtype="0" fill="hold" nodeType="with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fade">
                                      <p:cBhvr>
                                        <p:cTn id="94" dur="500"/>
                                        <p:tgtEl>
                                          <p:spTgt spid="65"/>
                                        </p:tgtEl>
                                      </p:cBhvr>
                                    </p:animEffect>
                                  </p:childTnLst>
                                </p:cTn>
                              </p:par>
                              <p:par>
                                <p:cTn id="95" presetID="10" presetClass="entr" presetSubtype="0" fill="hold" nodeType="with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fade">
                                      <p:cBhvr>
                                        <p:cTn id="97" dur="500"/>
                                        <p:tgtEl>
                                          <p:spTgt spid="6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78"/>
                                        </p:tgtEl>
                                        <p:attrNameLst>
                                          <p:attrName>style.visibility</p:attrName>
                                        </p:attrNameLst>
                                      </p:cBhvr>
                                      <p:to>
                                        <p:strVal val="visible"/>
                                      </p:to>
                                    </p:set>
                                    <p:animEffect transition="in" filter="fade">
                                      <p:cBhvr>
                                        <p:cTn id="100" dur="500"/>
                                        <p:tgtEl>
                                          <p:spTgt spid="78"/>
                                        </p:tgtEl>
                                      </p:cBhvr>
                                    </p:animEffect>
                                  </p:childTnLst>
                                </p:cTn>
                              </p:par>
                              <p:par>
                                <p:cTn id="101" presetID="10" presetClass="entr" presetSubtype="0" fill="hold" nodeType="withEffect">
                                  <p:stCondLst>
                                    <p:cond delay="0"/>
                                  </p:stCondLst>
                                  <p:childTnLst>
                                    <p:set>
                                      <p:cBhvr>
                                        <p:cTn id="102" dur="1" fill="hold">
                                          <p:stCondLst>
                                            <p:cond delay="0"/>
                                          </p:stCondLst>
                                        </p:cTn>
                                        <p:tgtEl>
                                          <p:spTgt spid="80"/>
                                        </p:tgtEl>
                                        <p:attrNameLst>
                                          <p:attrName>style.visibility</p:attrName>
                                        </p:attrNameLst>
                                      </p:cBhvr>
                                      <p:to>
                                        <p:strVal val="visible"/>
                                      </p:to>
                                    </p:set>
                                    <p:animEffect transition="in" filter="fade">
                                      <p:cBhvr>
                                        <p:cTn id="103" dur="500"/>
                                        <p:tgtEl>
                                          <p:spTgt spid="8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79"/>
                                        </p:tgtEl>
                                        <p:attrNameLst>
                                          <p:attrName>style.visibility</p:attrName>
                                        </p:attrNameLst>
                                      </p:cBhvr>
                                      <p:to>
                                        <p:strVal val="visible"/>
                                      </p:to>
                                    </p:set>
                                    <p:animEffect transition="in" filter="fade">
                                      <p:cBhvr>
                                        <p:cTn id="106" dur="500"/>
                                        <p:tgtEl>
                                          <p:spTgt spid="79"/>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82"/>
                                        </p:tgtEl>
                                        <p:attrNameLst>
                                          <p:attrName>style.visibility</p:attrName>
                                        </p:attrNameLst>
                                      </p:cBhvr>
                                      <p:to>
                                        <p:strVal val="visible"/>
                                      </p:to>
                                    </p:set>
                                    <p:animEffect transition="in" filter="fade">
                                      <p:cBhvr>
                                        <p:cTn id="111" dur="500"/>
                                        <p:tgtEl>
                                          <p:spTgt spid="8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81"/>
                                        </p:tgtEl>
                                        <p:attrNameLst>
                                          <p:attrName>style.visibility</p:attrName>
                                        </p:attrNameLst>
                                      </p:cBhvr>
                                      <p:to>
                                        <p:strVal val="visible"/>
                                      </p:to>
                                    </p:set>
                                    <p:animEffect transition="in" filter="fade">
                                      <p:cBhvr>
                                        <p:cTn id="114" dur="500"/>
                                        <p:tgtEl>
                                          <p:spTgt spid="81"/>
                                        </p:tgtEl>
                                      </p:cBhvr>
                                    </p:animEffect>
                                  </p:childTnLst>
                                </p:cTn>
                              </p:par>
                              <p:par>
                                <p:cTn id="115" presetID="10" presetClass="entr" presetSubtype="0" fill="hold" nodeType="withEffect">
                                  <p:stCondLst>
                                    <p:cond delay="0"/>
                                  </p:stCondLst>
                                  <p:childTnLst>
                                    <p:set>
                                      <p:cBhvr>
                                        <p:cTn id="116" dur="1" fill="hold">
                                          <p:stCondLst>
                                            <p:cond delay="0"/>
                                          </p:stCondLst>
                                        </p:cTn>
                                        <p:tgtEl>
                                          <p:spTgt spid="85"/>
                                        </p:tgtEl>
                                        <p:attrNameLst>
                                          <p:attrName>style.visibility</p:attrName>
                                        </p:attrNameLst>
                                      </p:cBhvr>
                                      <p:to>
                                        <p:strVal val="visible"/>
                                      </p:to>
                                    </p:set>
                                    <p:animEffect transition="in" filter="fade">
                                      <p:cBhvr>
                                        <p:cTn id="117" dur="500"/>
                                        <p:tgtEl>
                                          <p:spTgt spid="85"/>
                                        </p:tgtEl>
                                      </p:cBhvr>
                                    </p:animEffect>
                                  </p:childTnLst>
                                </p:cTn>
                              </p:par>
                              <p:par>
                                <p:cTn id="118" presetID="10" presetClass="entr" presetSubtype="0" fill="hold" nodeType="withEffect">
                                  <p:stCondLst>
                                    <p:cond delay="0"/>
                                  </p:stCondLst>
                                  <p:childTnLst>
                                    <p:set>
                                      <p:cBhvr>
                                        <p:cTn id="119" dur="1" fill="hold">
                                          <p:stCondLst>
                                            <p:cond delay="0"/>
                                          </p:stCondLst>
                                        </p:cTn>
                                        <p:tgtEl>
                                          <p:spTgt spid="86"/>
                                        </p:tgtEl>
                                        <p:attrNameLst>
                                          <p:attrName>style.visibility</p:attrName>
                                        </p:attrNameLst>
                                      </p:cBhvr>
                                      <p:to>
                                        <p:strVal val="visible"/>
                                      </p:to>
                                    </p:set>
                                    <p:animEffect transition="in" filter="fade">
                                      <p:cBhvr>
                                        <p:cTn id="120" dur="500"/>
                                        <p:tgtEl>
                                          <p:spTgt spid="86"/>
                                        </p:tgtEl>
                                      </p:cBhvr>
                                    </p:animEffect>
                                  </p:childTnLst>
                                </p:cTn>
                              </p:par>
                              <p:par>
                                <p:cTn id="121" presetID="10" presetClass="entr" presetSubtype="0" fill="hold" nodeType="withEffect">
                                  <p:stCondLst>
                                    <p:cond delay="0"/>
                                  </p:stCondLst>
                                  <p:childTnLst>
                                    <p:set>
                                      <p:cBhvr>
                                        <p:cTn id="122" dur="1" fill="hold">
                                          <p:stCondLst>
                                            <p:cond delay="0"/>
                                          </p:stCondLst>
                                        </p:cTn>
                                        <p:tgtEl>
                                          <p:spTgt spid="84"/>
                                        </p:tgtEl>
                                        <p:attrNameLst>
                                          <p:attrName>style.visibility</p:attrName>
                                        </p:attrNameLst>
                                      </p:cBhvr>
                                      <p:to>
                                        <p:strVal val="visible"/>
                                      </p:to>
                                    </p:set>
                                    <p:animEffect transition="in" filter="fade">
                                      <p:cBhvr>
                                        <p:cTn id="123" dur="500"/>
                                        <p:tgtEl>
                                          <p:spTgt spid="84"/>
                                        </p:tgtEl>
                                      </p:cBhvr>
                                    </p:animEffect>
                                  </p:childTnLst>
                                </p:cTn>
                              </p:par>
                              <p:par>
                                <p:cTn id="124" presetID="10" presetClass="entr" presetSubtype="0" fill="hold" nodeType="withEffect">
                                  <p:stCondLst>
                                    <p:cond delay="0"/>
                                  </p:stCondLst>
                                  <p:childTnLst>
                                    <p:set>
                                      <p:cBhvr>
                                        <p:cTn id="125" dur="1" fill="hold">
                                          <p:stCondLst>
                                            <p:cond delay="0"/>
                                          </p:stCondLst>
                                        </p:cTn>
                                        <p:tgtEl>
                                          <p:spTgt spid="83"/>
                                        </p:tgtEl>
                                        <p:attrNameLst>
                                          <p:attrName>style.visibility</p:attrName>
                                        </p:attrNameLst>
                                      </p:cBhvr>
                                      <p:to>
                                        <p:strVal val="visible"/>
                                      </p:to>
                                    </p:set>
                                    <p:animEffect transition="in" filter="fade">
                                      <p:cBhvr>
                                        <p:cTn id="126" dur="500"/>
                                        <p:tgtEl>
                                          <p:spTgt spid="83"/>
                                        </p:tgtEl>
                                      </p:cBhvr>
                                    </p:animEffect>
                                  </p:childTnLst>
                                </p:cTn>
                              </p:par>
                              <p:par>
                                <p:cTn id="127" presetID="55" presetClass="entr" presetSubtype="0" fill="hold"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p:cTn id="129" dur="1000" fill="hold"/>
                                        <p:tgtEl>
                                          <p:spTgt spid="98"/>
                                        </p:tgtEl>
                                        <p:attrNameLst>
                                          <p:attrName>ppt_w</p:attrName>
                                        </p:attrNameLst>
                                      </p:cBhvr>
                                      <p:tavLst>
                                        <p:tav tm="0">
                                          <p:val>
                                            <p:strVal val="#ppt_w*0.70"/>
                                          </p:val>
                                        </p:tav>
                                        <p:tav tm="100000">
                                          <p:val>
                                            <p:strVal val="#ppt_w"/>
                                          </p:val>
                                        </p:tav>
                                      </p:tavLst>
                                    </p:anim>
                                    <p:anim calcmode="lin" valueType="num">
                                      <p:cBhvr>
                                        <p:cTn id="130" dur="1000" fill="hold"/>
                                        <p:tgtEl>
                                          <p:spTgt spid="98"/>
                                        </p:tgtEl>
                                        <p:attrNameLst>
                                          <p:attrName>ppt_h</p:attrName>
                                        </p:attrNameLst>
                                      </p:cBhvr>
                                      <p:tavLst>
                                        <p:tav tm="0">
                                          <p:val>
                                            <p:strVal val="#ppt_h"/>
                                          </p:val>
                                        </p:tav>
                                        <p:tav tm="100000">
                                          <p:val>
                                            <p:strVal val="#ppt_h"/>
                                          </p:val>
                                        </p:tav>
                                      </p:tavLst>
                                    </p:anim>
                                    <p:animEffect transition="in" filter="fade">
                                      <p:cBhvr>
                                        <p:cTn id="131" dur="1000"/>
                                        <p:tgtEl>
                                          <p:spTgt spid="98"/>
                                        </p:tgtEl>
                                      </p:cBhvr>
                                    </p:animEffect>
                                  </p:childTnLst>
                                </p:cTn>
                              </p:par>
                              <p:par>
                                <p:cTn id="132" presetID="55" presetClass="entr" presetSubtype="0" fill="hold" nodeType="withEffect">
                                  <p:stCondLst>
                                    <p:cond delay="0"/>
                                  </p:stCondLst>
                                  <p:childTnLst>
                                    <p:set>
                                      <p:cBhvr>
                                        <p:cTn id="133" dur="1" fill="hold">
                                          <p:stCondLst>
                                            <p:cond delay="0"/>
                                          </p:stCondLst>
                                        </p:cTn>
                                        <p:tgtEl>
                                          <p:spTgt spid="97"/>
                                        </p:tgtEl>
                                        <p:attrNameLst>
                                          <p:attrName>style.visibility</p:attrName>
                                        </p:attrNameLst>
                                      </p:cBhvr>
                                      <p:to>
                                        <p:strVal val="visible"/>
                                      </p:to>
                                    </p:set>
                                    <p:anim calcmode="lin" valueType="num">
                                      <p:cBhvr>
                                        <p:cTn id="134" dur="1000" fill="hold"/>
                                        <p:tgtEl>
                                          <p:spTgt spid="97"/>
                                        </p:tgtEl>
                                        <p:attrNameLst>
                                          <p:attrName>ppt_w</p:attrName>
                                        </p:attrNameLst>
                                      </p:cBhvr>
                                      <p:tavLst>
                                        <p:tav tm="0">
                                          <p:val>
                                            <p:strVal val="#ppt_w*0.70"/>
                                          </p:val>
                                        </p:tav>
                                        <p:tav tm="100000">
                                          <p:val>
                                            <p:strVal val="#ppt_w"/>
                                          </p:val>
                                        </p:tav>
                                      </p:tavLst>
                                    </p:anim>
                                    <p:anim calcmode="lin" valueType="num">
                                      <p:cBhvr>
                                        <p:cTn id="135" dur="1000" fill="hold"/>
                                        <p:tgtEl>
                                          <p:spTgt spid="97"/>
                                        </p:tgtEl>
                                        <p:attrNameLst>
                                          <p:attrName>ppt_h</p:attrName>
                                        </p:attrNameLst>
                                      </p:cBhvr>
                                      <p:tavLst>
                                        <p:tav tm="0">
                                          <p:val>
                                            <p:strVal val="#ppt_h"/>
                                          </p:val>
                                        </p:tav>
                                        <p:tav tm="100000">
                                          <p:val>
                                            <p:strVal val="#ppt_h"/>
                                          </p:val>
                                        </p:tav>
                                      </p:tavLst>
                                    </p:anim>
                                    <p:animEffect transition="in" filter="fade">
                                      <p:cBhvr>
                                        <p:cTn id="136" dur="1000"/>
                                        <p:tgtEl>
                                          <p:spTgt spid="97"/>
                                        </p:tgtEl>
                                      </p:cBhvr>
                                    </p:animEffect>
                                  </p:childTnLst>
                                </p:cTn>
                              </p:par>
                              <p:par>
                                <p:cTn id="137" presetID="55" presetClass="entr" presetSubtype="0" fill="hold" nodeType="withEffect">
                                  <p:stCondLst>
                                    <p:cond delay="0"/>
                                  </p:stCondLst>
                                  <p:childTnLst>
                                    <p:set>
                                      <p:cBhvr>
                                        <p:cTn id="138" dur="1" fill="hold">
                                          <p:stCondLst>
                                            <p:cond delay="0"/>
                                          </p:stCondLst>
                                        </p:cTn>
                                        <p:tgtEl>
                                          <p:spTgt spid="99"/>
                                        </p:tgtEl>
                                        <p:attrNameLst>
                                          <p:attrName>style.visibility</p:attrName>
                                        </p:attrNameLst>
                                      </p:cBhvr>
                                      <p:to>
                                        <p:strVal val="visible"/>
                                      </p:to>
                                    </p:set>
                                    <p:anim calcmode="lin" valueType="num">
                                      <p:cBhvr>
                                        <p:cTn id="139" dur="1000" fill="hold"/>
                                        <p:tgtEl>
                                          <p:spTgt spid="99"/>
                                        </p:tgtEl>
                                        <p:attrNameLst>
                                          <p:attrName>ppt_w</p:attrName>
                                        </p:attrNameLst>
                                      </p:cBhvr>
                                      <p:tavLst>
                                        <p:tav tm="0">
                                          <p:val>
                                            <p:strVal val="#ppt_w*0.70"/>
                                          </p:val>
                                        </p:tav>
                                        <p:tav tm="100000">
                                          <p:val>
                                            <p:strVal val="#ppt_w"/>
                                          </p:val>
                                        </p:tav>
                                      </p:tavLst>
                                    </p:anim>
                                    <p:anim calcmode="lin" valueType="num">
                                      <p:cBhvr>
                                        <p:cTn id="140" dur="1000" fill="hold"/>
                                        <p:tgtEl>
                                          <p:spTgt spid="99"/>
                                        </p:tgtEl>
                                        <p:attrNameLst>
                                          <p:attrName>ppt_h</p:attrName>
                                        </p:attrNameLst>
                                      </p:cBhvr>
                                      <p:tavLst>
                                        <p:tav tm="0">
                                          <p:val>
                                            <p:strVal val="#ppt_h"/>
                                          </p:val>
                                        </p:tav>
                                        <p:tav tm="100000">
                                          <p:val>
                                            <p:strVal val="#ppt_h"/>
                                          </p:val>
                                        </p:tav>
                                      </p:tavLst>
                                    </p:anim>
                                    <p:animEffect transition="in" filter="fade">
                                      <p:cBhvr>
                                        <p:cTn id="141" dur="1000"/>
                                        <p:tgtEl>
                                          <p:spTgt spid="99"/>
                                        </p:tgtEl>
                                      </p:cBhvr>
                                    </p:animEffect>
                                  </p:childTnLst>
                                </p:cTn>
                              </p:par>
                              <p:par>
                                <p:cTn id="142" presetID="55" presetClass="entr" presetSubtype="0" fill="hold" nodeType="withEffect">
                                  <p:stCondLst>
                                    <p:cond delay="0"/>
                                  </p:stCondLst>
                                  <p:childTnLst>
                                    <p:set>
                                      <p:cBhvr>
                                        <p:cTn id="143" dur="1" fill="hold">
                                          <p:stCondLst>
                                            <p:cond delay="0"/>
                                          </p:stCondLst>
                                        </p:cTn>
                                        <p:tgtEl>
                                          <p:spTgt spid="96"/>
                                        </p:tgtEl>
                                        <p:attrNameLst>
                                          <p:attrName>style.visibility</p:attrName>
                                        </p:attrNameLst>
                                      </p:cBhvr>
                                      <p:to>
                                        <p:strVal val="visible"/>
                                      </p:to>
                                    </p:set>
                                    <p:anim calcmode="lin" valueType="num">
                                      <p:cBhvr>
                                        <p:cTn id="144" dur="1000" fill="hold"/>
                                        <p:tgtEl>
                                          <p:spTgt spid="96"/>
                                        </p:tgtEl>
                                        <p:attrNameLst>
                                          <p:attrName>ppt_w</p:attrName>
                                        </p:attrNameLst>
                                      </p:cBhvr>
                                      <p:tavLst>
                                        <p:tav tm="0">
                                          <p:val>
                                            <p:strVal val="#ppt_w*0.70"/>
                                          </p:val>
                                        </p:tav>
                                        <p:tav tm="100000">
                                          <p:val>
                                            <p:strVal val="#ppt_w"/>
                                          </p:val>
                                        </p:tav>
                                      </p:tavLst>
                                    </p:anim>
                                    <p:anim calcmode="lin" valueType="num">
                                      <p:cBhvr>
                                        <p:cTn id="145" dur="1000" fill="hold"/>
                                        <p:tgtEl>
                                          <p:spTgt spid="96"/>
                                        </p:tgtEl>
                                        <p:attrNameLst>
                                          <p:attrName>ppt_h</p:attrName>
                                        </p:attrNameLst>
                                      </p:cBhvr>
                                      <p:tavLst>
                                        <p:tav tm="0">
                                          <p:val>
                                            <p:strVal val="#ppt_h"/>
                                          </p:val>
                                        </p:tav>
                                        <p:tav tm="100000">
                                          <p:val>
                                            <p:strVal val="#ppt_h"/>
                                          </p:val>
                                        </p:tav>
                                      </p:tavLst>
                                    </p:anim>
                                    <p:animEffect transition="in" filter="fade">
                                      <p:cBhvr>
                                        <p:cTn id="146" dur="1000"/>
                                        <p:tgtEl>
                                          <p:spTgt spid="96"/>
                                        </p:tgtEl>
                                      </p:cBhvr>
                                    </p:animEffect>
                                  </p:childTnLst>
                                </p:cTn>
                              </p:par>
                              <p:par>
                                <p:cTn id="147" presetID="10" presetClass="entr" presetSubtype="0" fill="hold" nodeType="withEffect">
                                  <p:stCondLst>
                                    <p:cond delay="0"/>
                                  </p:stCondLst>
                                  <p:childTnLst>
                                    <p:set>
                                      <p:cBhvr>
                                        <p:cTn id="148" dur="1" fill="hold">
                                          <p:stCondLst>
                                            <p:cond delay="0"/>
                                          </p:stCondLst>
                                        </p:cTn>
                                        <p:tgtEl>
                                          <p:spTgt spid="95"/>
                                        </p:tgtEl>
                                        <p:attrNameLst>
                                          <p:attrName>style.visibility</p:attrName>
                                        </p:attrNameLst>
                                      </p:cBhvr>
                                      <p:to>
                                        <p:strVal val="visible"/>
                                      </p:to>
                                    </p:set>
                                    <p:animEffect transition="in" filter="fade">
                                      <p:cBhvr>
                                        <p:cTn id="149"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104" grpId="0"/>
      <p:bldP spid="103" grpId="0"/>
      <p:bldP spid="60" grpId="0"/>
      <p:bldP spid="61" grpId="0"/>
      <p:bldP spid="62" grpId="0"/>
      <p:bldP spid="63" grpId="0"/>
      <p:bldP spid="68" grpId="0"/>
      <p:bldP spid="69" grpId="0"/>
      <p:bldP spid="73" grpId="0"/>
      <p:bldP spid="74" grpId="0"/>
      <p:bldP spid="75" grpId="0"/>
      <p:bldP spid="76" grpId="0"/>
      <p:bldP spid="78" grpId="0" animBg="1"/>
      <p:bldP spid="79" grpId="0"/>
      <p:bldP spid="81" grpId="0" animBg="1"/>
      <p:bldP spid="82" grpId="0"/>
      <p:bldP spid="87" grpId="0" animBg="1"/>
      <p:bldP spid="88" grpId="0"/>
      <p:bldP spid="9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2065</TotalTime>
  <Words>898</Words>
  <Application>Microsoft Office PowerPoint</Application>
  <PresentationFormat>On-screen Show (4:3)</PresentationFormat>
  <Paragraphs>254</Paragraphs>
  <Slides>19</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Flow</vt:lpstr>
      <vt:lpstr>Acrobat Document</vt:lpstr>
      <vt:lpstr>CorelDRAW</vt:lpstr>
      <vt:lpstr>  Global  Food Safety Capacity Building  Partnership (GFSP)</vt:lpstr>
      <vt:lpstr>Global Problem</vt:lpstr>
      <vt:lpstr>PowerPoint Presentation</vt:lpstr>
      <vt:lpstr>PowerPoint Presentation</vt:lpstr>
      <vt:lpstr>PowerPoint Presentation</vt:lpstr>
      <vt:lpstr>Approach</vt:lpstr>
      <vt:lpstr>The Capacity Building Process</vt:lpstr>
      <vt:lpstr>PowerPoint Presentation</vt:lpstr>
      <vt:lpstr>PowerPoint Presentation</vt:lpstr>
      <vt:lpstr>PowerPoint Presentation</vt:lpstr>
      <vt:lpstr>Understanding, Knowledge and Motivation</vt:lpstr>
      <vt:lpstr>Content design</vt:lpstr>
      <vt:lpstr>PowerPoint Presentation</vt:lpstr>
      <vt:lpstr>Why the GFSP?</vt:lpstr>
      <vt:lpstr>Local and Global Solutions </vt:lpstr>
      <vt:lpstr>Good Agricultural Practices</vt:lpstr>
      <vt:lpstr>Communication</vt:lpstr>
      <vt:lpstr>Mainstreaming Aflatoxins</vt:lpstr>
      <vt:lpstr>Food Safety - A Global Public Good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Artavazd Hakobyan</dc:creator>
  <cp:lastModifiedBy>Derek Langford</cp:lastModifiedBy>
  <cp:revision>169</cp:revision>
  <dcterms:created xsi:type="dcterms:W3CDTF">2012-06-07T15:08:51Z</dcterms:created>
  <dcterms:modified xsi:type="dcterms:W3CDTF">2013-02-13T20:11:58Z</dcterms:modified>
</cp:coreProperties>
</file>