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drawings/drawing6.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80" r:id="rId2"/>
    <p:sldId id="383" r:id="rId3"/>
    <p:sldId id="386" r:id="rId4"/>
    <p:sldId id="387" r:id="rId5"/>
    <p:sldId id="388" r:id="rId6"/>
    <p:sldId id="389" r:id="rId7"/>
    <p:sldId id="390" r:id="rId8"/>
    <p:sldId id="391" r:id="rId9"/>
    <p:sldId id="392" r:id="rId10"/>
    <p:sldId id="393" r:id="rId11"/>
    <p:sldId id="398" r:id="rId12"/>
    <p:sldId id="399" r:id="rId13"/>
    <p:sldId id="464" r:id="rId14"/>
    <p:sldId id="401" r:id="rId15"/>
    <p:sldId id="402" r:id="rId16"/>
    <p:sldId id="403" r:id="rId17"/>
    <p:sldId id="404" r:id="rId18"/>
    <p:sldId id="406" r:id="rId19"/>
    <p:sldId id="408" r:id="rId20"/>
    <p:sldId id="409" r:id="rId21"/>
    <p:sldId id="410" r:id="rId22"/>
    <p:sldId id="443" r:id="rId23"/>
    <p:sldId id="444" r:id="rId24"/>
    <p:sldId id="445" r:id="rId25"/>
    <p:sldId id="466" r:id="rId26"/>
    <p:sldId id="414" r:id="rId27"/>
    <p:sldId id="415" r:id="rId28"/>
    <p:sldId id="467" r:id="rId29"/>
    <p:sldId id="468" r:id="rId30"/>
    <p:sldId id="469" r:id="rId3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 Sumulong" initials="LS"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CCCC"/>
    <a:srgbClr val="A50021"/>
    <a:srgbClr val="00FF00"/>
    <a:srgbClr val="B7DAE7"/>
    <a:srgbClr val="CCECFF"/>
    <a:srgbClr val="C9FFFF"/>
    <a:srgbClr val="CCFF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79" autoAdjust="0"/>
  </p:normalViewPr>
  <p:slideViewPr>
    <p:cSldViewPr>
      <p:cViewPr>
        <p:scale>
          <a:sx n="78" d="100"/>
          <a:sy n="78" d="100"/>
        </p:scale>
        <p:origin x="-133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Documents%20and%20Settings\is3\My%20Documents\KI%202012\Special%20Chapter\Draft%20Special%20Chapter\Figures_6Jul.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Documents%20and%20Settings\is3\Local%20Settings\Temp\notesBCBF1C\urban_flooding_summary12July2012_adb_regions.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Documents%20and%20Settings\is3\Local%20Settings\Temp\notesBCBF1C\urban_flooding_summary12July2012_adb_region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U:\Documents%20and%20Settings\is3\My%20Documents\KI%202012\Special%20Chapter\fertility\second%20round\Projections_popg_fert.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u:\Documents%20and%20Settings\is3\My%20Documents\KI%202012\Special%20Chapter\Draft%20Special%20Chapter\third\Tables%20and%20Graphs_additional_19ju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Documents%20and%20Settings\is3\My%20Documents\KI%202012\Special%20Chapter\Draft%20Special%20Chapter\third\Tables%20and%20Graphs_additional_19ju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Documents%20and%20Settings\is3\My%20Documents\KI%202012\Special%20Chapter\Draft%20Special%20Chapter\Figures_6Jul.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u:\Documents%20and%20Settings\is3\My%20Documents\KI%202012\Special%20Chapter\Draft%20Special%20Chapter\Figures_6Ju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Documents%20and%20Settings\is3\My%20Documents\KI%202012\Special%20Chapter\PPT%20Data\Primacy.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u:\Documents%20and%20Settings\is3\My%20Documents\KI%202012\Special%20Chapter\Draft%20Special%20Chapter\Figures_6Ju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u:\Documents%20and%20Settings\is3\My%20Documents\KI%202012\Special%20Chapter\Draft%20Special%20Chapter\Figures_6Ju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Documents%20and%20Settings\is3\My%20Documents\KI%202012\Special%20Chapter\PPT%20Data\Master%20Fil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u:\Documents%20and%20Settings\is3\My%20Documents\KI%202012\Special%20Chapter\Draft%20Special%20Chapter\Figures_6Ju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Increase in Urban Population in Asia and the Pacific (millions) </a:t>
            </a:r>
          </a:p>
        </c:rich>
      </c:tx>
      <c:layout>
        <c:manualLayout>
          <c:xMode val="edge"/>
          <c:yMode val="edge"/>
          <c:x val="0.1782265693350831"/>
          <c:y val="0"/>
        </c:manualLayout>
      </c:layout>
      <c:overlay val="0"/>
    </c:title>
    <c:autoTitleDeleted val="0"/>
    <c:plotArea>
      <c:layout>
        <c:manualLayout>
          <c:layoutTarget val="inner"/>
          <c:xMode val="edge"/>
          <c:yMode val="edge"/>
          <c:x val="0.16722407295241967"/>
          <c:y val="0.16923036543509029"/>
          <c:w val="0.80927165354331121"/>
          <c:h val="0.59817645871189162"/>
        </c:manualLayout>
      </c:layout>
      <c:barChart>
        <c:barDir val="col"/>
        <c:grouping val="stacked"/>
        <c:varyColors val="0"/>
        <c:ser>
          <c:idx val="4"/>
          <c:order val="0"/>
          <c:tx>
            <c:strRef>
              <c:f>'Figure3 (2)'!$B$101</c:f>
              <c:strCache>
                <c:ptCount val="1"/>
                <c:pt idx="0">
                  <c:v>Bangladesh</c:v>
                </c:pt>
              </c:strCache>
            </c:strRef>
          </c:tx>
          <c:invertIfNegative val="0"/>
          <c:cat>
            <c:strRef>
              <c:f>'Figure3 (2)'!$C$100:$D$100</c:f>
              <c:strCache>
                <c:ptCount val="2"/>
                <c:pt idx="0">
                  <c:v>1980-2010</c:v>
                </c:pt>
                <c:pt idx="1">
                  <c:v>2010-2040</c:v>
                </c:pt>
              </c:strCache>
            </c:strRef>
          </c:cat>
          <c:val>
            <c:numRef>
              <c:f>'Figure3 (2)'!$C$101:$D$101</c:f>
              <c:numCache>
                <c:formatCode>_(* #,##0.00_);_(* \(#,##0.00\);_(* "-"??_);_(@_)</c:formatCode>
                <c:ptCount val="2"/>
                <c:pt idx="0">
                  <c:v>29.502972999999987</c:v>
                </c:pt>
                <c:pt idx="1">
                  <c:v>45.514254000000001</c:v>
                </c:pt>
              </c:numCache>
            </c:numRef>
          </c:val>
        </c:ser>
        <c:ser>
          <c:idx val="5"/>
          <c:order val="1"/>
          <c:tx>
            <c:strRef>
              <c:f>'Figure3 (2)'!$B$102</c:f>
              <c:strCache>
                <c:ptCount val="1"/>
                <c:pt idx="0">
                  <c:v>Pakistan</c:v>
                </c:pt>
              </c:strCache>
            </c:strRef>
          </c:tx>
          <c:invertIfNegative val="0"/>
          <c:cat>
            <c:strRef>
              <c:f>'Figure3 (2)'!$C$100:$D$100</c:f>
              <c:strCache>
                <c:ptCount val="2"/>
                <c:pt idx="0">
                  <c:v>1980-2010</c:v>
                </c:pt>
                <c:pt idx="1">
                  <c:v>2010-2040</c:v>
                </c:pt>
              </c:strCache>
            </c:strRef>
          </c:cat>
          <c:val>
            <c:numRef>
              <c:f>'Figure3 (2)'!$C$102:$D$102</c:f>
              <c:numCache>
                <c:formatCode>_(* #,##0.00_);_(* \(#,##0.00\);_(* "-"??_);_(@_)</c:formatCode>
                <c:ptCount val="2"/>
                <c:pt idx="0">
                  <c:v>39.698700000000166</c:v>
                </c:pt>
                <c:pt idx="1">
                  <c:v>67.184679000000017</c:v>
                </c:pt>
              </c:numCache>
            </c:numRef>
          </c:val>
        </c:ser>
        <c:ser>
          <c:idx val="0"/>
          <c:order val="2"/>
          <c:tx>
            <c:strRef>
              <c:f>'Figure3 (2)'!$B$103</c:f>
              <c:strCache>
                <c:ptCount val="1"/>
                <c:pt idx="0">
                  <c:v>Indonesia</c:v>
                </c:pt>
              </c:strCache>
            </c:strRef>
          </c:tx>
          <c:invertIfNegative val="0"/>
          <c:cat>
            <c:strRef>
              <c:f>'Figure3 (2)'!$C$100:$D$100</c:f>
              <c:strCache>
                <c:ptCount val="2"/>
                <c:pt idx="0">
                  <c:v>1980-2010</c:v>
                </c:pt>
                <c:pt idx="1">
                  <c:v>2010-2040</c:v>
                </c:pt>
              </c:strCache>
            </c:strRef>
          </c:cat>
          <c:val>
            <c:numRef>
              <c:f>'Figure3 (2)'!$C$103:$D$103</c:f>
              <c:numCache>
                <c:formatCode>_(* #,##0.00_);_(* \(#,##0.00\);_(* "-"??_);_(@_)</c:formatCode>
                <c:ptCount val="2"/>
                <c:pt idx="0">
                  <c:v>86.414301999999992</c:v>
                </c:pt>
                <c:pt idx="1">
                  <c:v>76.951196999999993</c:v>
                </c:pt>
              </c:numCache>
            </c:numRef>
          </c:val>
        </c:ser>
        <c:ser>
          <c:idx val="1"/>
          <c:order val="3"/>
          <c:tx>
            <c:strRef>
              <c:f>'Figure3 (2)'!$B$104</c:f>
              <c:strCache>
                <c:ptCount val="1"/>
                <c:pt idx="0">
                  <c:v>India</c:v>
                </c:pt>
              </c:strCache>
            </c:strRef>
          </c:tx>
          <c:invertIfNegative val="0"/>
          <c:cat>
            <c:strRef>
              <c:f>'Figure3 (2)'!$C$100:$D$100</c:f>
              <c:strCache>
                <c:ptCount val="2"/>
                <c:pt idx="0">
                  <c:v>1980-2010</c:v>
                </c:pt>
                <c:pt idx="1">
                  <c:v>2010-2040</c:v>
                </c:pt>
              </c:strCache>
            </c:strRef>
          </c:cat>
          <c:val>
            <c:numRef>
              <c:f>'Figure3 (2)'!$C$104:$D$104</c:f>
              <c:numCache>
                <c:formatCode>_(* #,##0.00_);_(* \(#,##0.00\);_(* "-"??_);_(@_)</c:formatCode>
                <c:ptCount val="2"/>
                <c:pt idx="0">
                  <c:v>217.07701399999996</c:v>
                </c:pt>
                <c:pt idx="1">
                  <c:v>363.89194899999899</c:v>
                </c:pt>
              </c:numCache>
            </c:numRef>
          </c:val>
        </c:ser>
        <c:ser>
          <c:idx val="2"/>
          <c:order val="4"/>
          <c:tx>
            <c:strRef>
              <c:f>'Figure3 (2)'!$B$105</c:f>
              <c:strCache>
                <c:ptCount val="1"/>
                <c:pt idx="0">
                  <c:v>China, People's Rep. of</c:v>
                </c:pt>
              </c:strCache>
            </c:strRef>
          </c:tx>
          <c:invertIfNegative val="0"/>
          <c:cat>
            <c:strRef>
              <c:f>'Figure3 (2)'!$C$100:$D$100</c:f>
              <c:strCache>
                <c:ptCount val="2"/>
                <c:pt idx="0">
                  <c:v>1980-2010</c:v>
                </c:pt>
                <c:pt idx="1">
                  <c:v>2010-2040</c:v>
                </c:pt>
              </c:strCache>
            </c:strRef>
          </c:cat>
          <c:val>
            <c:numRef>
              <c:f>'Figure3 (2)'!$C$105:$D$105</c:f>
              <c:numCache>
                <c:formatCode>_(* #,##0.00_);_(* \(#,##0.00\);_(* "-"??_);_(@_)</c:formatCode>
                <c:ptCount val="2"/>
                <c:pt idx="0">
                  <c:v>469.96662000000003</c:v>
                </c:pt>
                <c:pt idx="1">
                  <c:v>338.2953129999982</c:v>
                </c:pt>
              </c:numCache>
            </c:numRef>
          </c:val>
        </c:ser>
        <c:ser>
          <c:idx val="3"/>
          <c:order val="5"/>
          <c:tx>
            <c:strRef>
              <c:f>'Figure3 (2)'!$B$106</c:f>
              <c:strCache>
                <c:ptCount val="1"/>
                <c:pt idx="0">
                  <c:v>Rest of Asia &amp; Pacific</c:v>
                </c:pt>
              </c:strCache>
            </c:strRef>
          </c:tx>
          <c:invertIfNegative val="0"/>
          <c:cat>
            <c:strRef>
              <c:f>'Figure3 (2)'!$C$100:$D$100</c:f>
              <c:strCache>
                <c:ptCount val="2"/>
                <c:pt idx="0">
                  <c:v>1980-2010</c:v>
                </c:pt>
                <c:pt idx="1">
                  <c:v>2010-2040</c:v>
                </c:pt>
              </c:strCache>
            </c:strRef>
          </c:cat>
          <c:val>
            <c:numRef>
              <c:f>'Figure3 (2)'!$C$106:$D$106</c:f>
              <c:numCache>
                <c:formatCode>_(* #,##0.00_);_(* \(#,##0.00\);_(* "-"??_);_(@_)</c:formatCode>
                <c:ptCount val="2"/>
                <c:pt idx="0">
                  <c:v>158.29729499999996</c:v>
                </c:pt>
                <c:pt idx="1">
                  <c:v>172.45558400000039</c:v>
                </c:pt>
              </c:numCache>
            </c:numRef>
          </c:val>
        </c:ser>
        <c:dLbls>
          <c:showLegendKey val="0"/>
          <c:showVal val="0"/>
          <c:showCatName val="0"/>
          <c:showSerName val="0"/>
          <c:showPercent val="0"/>
          <c:showBubbleSize val="0"/>
        </c:dLbls>
        <c:gapWidth val="75"/>
        <c:overlap val="100"/>
        <c:axId val="106337024"/>
        <c:axId val="106338560"/>
      </c:barChart>
      <c:catAx>
        <c:axId val="106337024"/>
        <c:scaling>
          <c:orientation val="minMax"/>
        </c:scaling>
        <c:delete val="0"/>
        <c:axPos val="b"/>
        <c:majorTickMark val="none"/>
        <c:minorTickMark val="none"/>
        <c:tickLblPos val="nextTo"/>
        <c:txPr>
          <a:bodyPr/>
          <a:lstStyle/>
          <a:p>
            <a:pPr>
              <a:defRPr b="1"/>
            </a:pPr>
            <a:endParaRPr lang="en-US"/>
          </a:p>
        </c:txPr>
        <c:crossAx val="106338560"/>
        <c:crosses val="autoZero"/>
        <c:auto val="1"/>
        <c:lblAlgn val="ctr"/>
        <c:lblOffset val="100"/>
        <c:noMultiLvlLbl val="0"/>
      </c:catAx>
      <c:valAx>
        <c:axId val="106338560"/>
        <c:scaling>
          <c:orientation val="minMax"/>
          <c:min val="0"/>
        </c:scaling>
        <c:delete val="0"/>
        <c:axPos val="l"/>
        <c:title>
          <c:tx>
            <c:rich>
              <a:bodyPr/>
              <a:lstStyle/>
              <a:p>
                <a:pPr>
                  <a:defRPr sz="1500"/>
                </a:pPr>
                <a:r>
                  <a:rPr lang="en-US" sz="1500"/>
                  <a:t>Increase in Urban Population (million)</a:t>
                </a:r>
              </a:p>
            </c:rich>
          </c:tx>
          <c:layout>
            <c:manualLayout>
              <c:xMode val="edge"/>
              <c:yMode val="edge"/>
              <c:x val="3.6706310148731464E-2"/>
              <c:y val="0.15928017393348221"/>
            </c:manualLayout>
          </c:layout>
          <c:overlay val="0"/>
        </c:title>
        <c:numFmt formatCode="General" sourceLinked="0"/>
        <c:majorTickMark val="out"/>
        <c:minorTickMark val="none"/>
        <c:tickLblPos val="nextTo"/>
        <c:txPr>
          <a:bodyPr/>
          <a:lstStyle/>
          <a:p>
            <a:pPr>
              <a:defRPr b="1"/>
            </a:pPr>
            <a:endParaRPr lang="en-US"/>
          </a:p>
        </c:txPr>
        <c:crossAx val="106337024"/>
        <c:crosses val="autoZero"/>
        <c:crossBetween val="between"/>
      </c:valAx>
      <c:spPr>
        <a:noFill/>
        <a:ln w="25400">
          <a:noFill/>
        </a:ln>
      </c:spPr>
    </c:plotArea>
    <c:legend>
      <c:legendPos val="b"/>
      <c:layout>
        <c:manualLayout>
          <c:xMode val="edge"/>
          <c:yMode val="edge"/>
          <c:x val="0.10040244969378805"/>
          <c:y val="0.87015671954049378"/>
          <c:w val="0.86457939632546166"/>
          <c:h val="0.11407813153790559"/>
        </c:manualLayout>
      </c:layout>
      <c:overlay val="0"/>
      <c:txPr>
        <a:bodyPr/>
        <a:lstStyle/>
        <a:p>
          <a:pPr>
            <a:defRPr b="1"/>
          </a:pPr>
          <a:endParaRPr lang="en-US"/>
        </a:p>
      </c:txPr>
    </c:legend>
    <c:plotVisOnly val="1"/>
    <c:dispBlanksAs val="gap"/>
    <c:showDLblsOverMax val="0"/>
  </c:chart>
  <c:txPr>
    <a:bodyPr/>
    <a:lstStyle/>
    <a:p>
      <a:pPr>
        <a:defRPr sz="14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03270004093524"/>
          <c:y val="0.17512254997975835"/>
          <c:w val="0.82446981627296589"/>
          <c:h val="0.61617602235204472"/>
        </c:manualLayout>
      </c:layout>
      <c:barChart>
        <c:barDir val="col"/>
        <c:grouping val="stacked"/>
        <c:varyColors val="0"/>
        <c:ser>
          <c:idx val="1"/>
          <c:order val="0"/>
          <c:tx>
            <c:strRef>
              <c:f>'CostalFlood (2)'!$D$48</c:f>
              <c:strCache>
                <c:ptCount val="1"/>
                <c:pt idx="0">
                  <c:v>East Asia</c:v>
                </c:pt>
              </c:strCache>
            </c:strRef>
          </c:tx>
          <c:invertIfNegative val="0"/>
          <c:dLbls>
            <c:dLbl>
              <c:idx val="0"/>
              <c:layout>
                <c:manualLayout>
                  <c:x val="0.15362318840579794"/>
                  <c:y val="0"/>
                </c:manualLayout>
              </c:layout>
              <c:showLegendKey val="0"/>
              <c:showVal val="1"/>
              <c:showCatName val="0"/>
              <c:showSerName val="0"/>
              <c:showPercent val="0"/>
              <c:showBubbleSize val="0"/>
            </c:dLbl>
            <c:dLbl>
              <c:idx val="1"/>
              <c:layout>
                <c:manualLayout>
                  <c:x val="0.17681159420289871"/>
                  <c:y val="1.075268817204301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'CostalFlood (2)'!$E$46:$F$46</c:f>
              <c:numCache>
                <c:formatCode>General</c:formatCode>
                <c:ptCount val="2"/>
                <c:pt idx="0">
                  <c:v>2010</c:v>
                </c:pt>
                <c:pt idx="1">
                  <c:v>2025</c:v>
                </c:pt>
              </c:numCache>
            </c:numRef>
          </c:cat>
          <c:val>
            <c:numRef>
              <c:f>'CostalFlood (2)'!$E$48:$F$48</c:f>
              <c:numCache>
                <c:formatCode>_(* #,##0_);_(* \(#,##0\);_(* "-"??_);_(@_)</c:formatCode>
                <c:ptCount val="2"/>
                <c:pt idx="0">
                  <c:v>153.54021199701407</c:v>
                </c:pt>
                <c:pt idx="1">
                  <c:v>198.36217712266111</c:v>
                </c:pt>
              </c:numCache>
            </c:numRef>
          </c:val>
        </c:ser>
        <c:ser>
          <c:idx val="2"/>
          <c:order val="1"/>
          <c:tx>
            <c:strRef>
              <c:f>'CostalFlood (2)'!$D$49</c:f>
              <c:strCache>
                <c:ptCount val="1"/>
                <c:pt idx="0">
                  <c:v>South Asia</c:v>
                </c:pt>
              </c:strCache>
            </c:strRef>
          </c:tx>
          <c:invertIfNegative val="0"/>
          <c:dLbls>
            <c:dLbl>
              <c:idx val="0"/>
              <c:layout>
                <c:manualLayout>
                  <c:x val="0.16231884057971024"/>
                  <c:y val="0"/>
                </c:manualLayout>
              </c:layout>
              <c:showLegendKey val="0"/>
              <c:showVal val="1"/>
              <c:showCatName val="0"/>
              <c:showSerName val="0"/>
              <c:showPercent val="0"/>
              <c:showBubbleSize val="0"/>
            </c:dLbl>
            <c:dLbl>
              <c:idx val="1"/>
              <c:layout>
                <c:manualLayout>
                  <c:x val="0.15072463768115954"/>
                  <c:y val="-1.34408602150538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'CostalFlood (2)'!$E$46:$F$46</c:f>
              <c:numCache>
                <c:formatCode>General</c:formatCode>
                <c:ptCount val="2"/>
                <c:pt idx="0">
                  <c:v>2010</c:v>
                </c:pt>
                <c:pt idx="1">
                  <c:v>2025</c:v>
                </c:pt>
              </c:numCache>
            </c:numRef>
          </c:cat>
          <c:val>
            <c:numRef>
              <c:f>'CostalFlood (2)'!$E$49:$F$49</c:f>
              <c:numCache>
                <c:formatCode>_(* #,##0_);_(* \(#,##0\);_(* "-"??_);_(@_)</c:formatCode>
                <c:ptCount val="2"/>
                <c:pt idx="0">
                  <c:v>62.906933063750444</c:v>
                </c:pt>
                <c:pt idx="1">
                  <c:v>91.813688421044503</c:v>
                </c:pt>
              </c:numCache>
            </c:numRef>
          </c:val>
        </c:ser>
        <c:ser>
          <c:idx val="3"/>
          <c:order val="2"/>
          <c:tx>
            <c:strRef>
              <c:f>'CostalFlood (2)'!$D$50</c:f>
              <c:strCache>
                <c:ptCount val="1"/>
                <c:pt idx="0">
                  <c:v>Southeast Asia</c:v>
                </c:pt>
              </c:strCache>
            </c:strRef>
          </c:tx>
          <c:invertIfNegative val="0"/>
          <c:dLbls>
            <c:dLbl>
              <c:idx val="0"/>
              <c:layout>
                <c:manualLayout>
                  <c:x val="0.16231884057971024"/>
                  <c:y val="2.6881720430108162E-3"/>
                </c:manualLayout>
              </c:layout>
              <c:showLegendKey val="0"/>
              <c:showVal val="1"/>
              <c:showCatName val="0"/>
              <c:showSerName val="0"/>
              <c:showPercent val="0"/>
              <c:showBubbleSize val="0"/>
            </c:dLbl>
            <c:dLbl>
              <c:idx val="1"/>
              <c:layout>
                <c:manualLayout>
                  <c:x val="0.159420289855074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'CostalFlood (2)'!$E$46:$F$46</c:f>
              <c:numCache>
                <c:formatCode>General</c:formatCode>
                <c:ptCount val="2"/>
                <c:pt idx="0">
                  <c:v>2010</c:v>
                </c:pt>
                <c:pt idx="1">
                  <c:v>2025</c:v>
                </c:pt>
              </c:numCache>
            </c:numRef>
          </c:cat>
          <c:val>
            <c:numRef>
              <c:f>'CostalFlood (2)'!$E$50:$F$50</c:f>
              <c:numCache>
                <c:formatCode>_(* #,##0_);_(* \(#,##0\);_(* "-"??_);_(@_)</c:formatCode>
                <c:ptCount val="2"/>
                <c:pt idx="0">
                  <c:v>83.314074551241717</c:v>
                </c:pt>
                <c:pt idx="1">
                  <c:v>115.27126375301307</c:v>
                </c:pt>
              </c:numCache>
            </c:numRef>
          </c:val>
        </c:ser>
        <c:ser>
          <c:idx val="0"/>
          <c:order val="3"/>
          <c:tx>
            <c:strRef>
              <c:f>'CostalFlood (2)'!$D$47</c:f>
              <c:strCache>
                <c:ptCount val="1"/>
                <c:pt idx="0">
                  <c:v>Central and West Asia</c:v>
                </c:pt>
              </c:strCache>
            </c:strRef>
          </c:tx>
          <c:invertIfNegative val="0"/>
          <c:dLbls>
            <c:dLbl>
              <c:idx val="0"/>
              <c:layout>
                <c:manualLayout>
                  <c:x val="0.15362318840579794"/>
                  <c:y val="0"/>
                </c:manualLayout>
              </c:layout>
              <c:showLegendKey val="0"/>
              <c:showVal val="1"/>
              <c:showCatName val="0"/>
              <c:showSerName val="0"/>
              <c:showPercent val="0"/>
              <c:showBubbleSize val="0"/>
            </c:dLbl>
            <c:dLbl>
              <c:idx val="1"/>
              <c:layout>
                <c:manualLayout>
                  <c:x val="0.15652173913043602"/>
                  <c:y val="-2.4641292402620261E-1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'CostalFlood (2)'!$E$46:$F$46</c:f>
              <c:numCache>
                <c:formatCode>General</c:formatCode>
                <c:ptCount val="2"/>
                <c:pt idx="0">
                  <c:v>2010</c:v>
                </c:pt>
                <c:pt idx="1">
                  <c:v>2025</c:v>
                </c:pt>
              </c:numCache>
            </c:numRef>
          </c:cat>
          <c:val>
            <c:numRef>
              <c:f>'CostalFlood (2)'!$E$47:$F$47</c:f>
              <c:numCache>
                <c:formatCode>_(* #,##0_);_(* \(#,##0\);_(* "-"??_);_(@_)</c:formatCode>
                <c:ptCount val="2"/>
                <c:pt idx="0">
                  <c:v>3.1089259359691033</c:v>
                </c:pt>
                <c:pt idx="1">
                  <c:v>4.4931243065469255</c:v>
                </c:pt>
              </c:numCache>
            </c:numRef>
          </c:val>
        </c:ser>
        <c:dLbls>
          <c:showLegendKey val="0"/>
          <c:showVal val="0"/>
          <c:showCatName val="0"/>
          <c:showSerName val="0"/>
          <c:showPercent val="0"/>
          <c:showBubbleSize val="0"/>
        </c:dLbls>
        <c:gapWidth val="75"/>
        <c:overlap val="100"/>
        <c:axId val="163779712"/>
        <c:axId val="163781248"/>
      </c:barChart>
      <c:catAx>
        <c:axId val="163779712"/>
        <c:scaling>
          <c:orientation val="minMax"/>
        </c:scaling>
        <c:delete val="0"/>
        <c:axPos val="b"/>
        <c:numFmt formatCode="General" sourceLinked="1"/>
        <c:majorTickMark val="none"/>
        <c:minorTickMark val="none"/>
        <c:tickLblPos val="nextTo"/>
        <c:crossAx val="163781248"/>
        <c:crosses val="autoZero"/>
        <c:auto val="1"/>
        <c:lblAlgn val="ctr"/>
        <c:lblOffset val="100"/>
        <c:noMultiLvlLbl val="0"/>
      </c:catAx>
      <c:valAx>
        <c:axId val="163781248"/>
        <c:scaling>
          <c:orientation val="minMax"/>
        </c:scaling>
        <c:delete val="0"/>
        <c:axPos val="l"/>
        <c:title>
          <c:tx>
            <c:rich>
              <a:bodyPr/>
              <a:lstStyle/>
              <a:p>
                <a:pPr>
                  <a:defRPr/>
                </a:pPr>
                <a:r>
                  <a:rPr lang="en-US"/>
                  <a:t>Population at Risk (million)</a:t>
                </a:r>
              </a:p>
            </c:rich>
          </c:tx>
          <c:overlay val="0"/>
        </c:title>
        <c:numFmt formatCode="General" sourceLinked="0"/>
        <c:majorTickMark val="out"/>
        <c:minorTickMark val="none"/>
        <c:tickLblPos val="nextTo"/>
        <c:crossAx val="163779712"/>
        <c:crosses val="autoZero"/>
        <c:crossBetween val="between"/>
      </c:valAx>
    </c:plotArea>
    <c:legend>
      <c:legendPos val="b"/>
      <c:legendEntry>
        <c:idx val="2"/>
        <c:delete val="1"/>
      </c:legendEntry>
      <c:legendEntry>
        <c:idx val="3"/>
        <c:delete val="1"/>
      </c:legendEntry>
      <c:layout>
        <c:manualLayout>
          <c:xMode val="edge"/>
          <c:yMode val="edge"/>
          <c:x val="0.11998539313020655"/>
          <c:y val="0.87229277791889326"/>
          <c:w val="0.82784069382631564"/>
          <c:h val="0.10889001778003569"/>
        </c:manualLayout>
      </c:layout>
      <c:overlay val="0"/>
      <c:txPr>
        <a:bodyPr/>
        <a:lstStyle/>
        <a:p>
          <a:pPr>
            <a:defRPr sz="1800"/>
          </a:pPr>
          <a:endParaRPr lang="en-US"/>
        </a:p>
      </c:txPr>
    </c:legend>
    <c:plotVisOnly val="1"/>
    <c:dispBlanksAs val="gap"/>
    <c:showDLblsOverMax val="0"/>
  </c:chart>
  <c:txPr>
    <a:bodyPr/>
    <a:lstStyle/>
    <a:p>
      <a:pPr>
        <a:defRPr sz="1200" b="1"/>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97462817147871"/>
          <c:y val="0.13109547781937178"/>
          <c:w val="0.82446981627296589"/>
          <c:h val="0.68110214706768157"/>
        </c:manualLayout>
      </c:layout>
      <c:barChart>
        <c:barDir val="col"/>
        <c:grouping val="stacked"/>
        <c:varyColors val="0"/>
        <c:ser>
          <c:idx val="1"/>
          <c:order val="0"/>
          <c:tx>
            <c:strRef>
              <c:f>'InLandFlood (2)'!$D$57</c:f>
              <c:strCache>
                <c:ptCount val="1"/>
                <c:pt idx="0">
                  <c:v>East Asia</c:v>
                </c:pt>
              </c:strCache>
            </c:strRef>
          </c:tx>
          <c:invertIfNegative val="0"/>
          <c:dLbls>
            <c:dLbl>
              <c:idx val="0"/>
              <c:layout>
                <c:manualLayout>
                  <c:x val="0.16513761467889887"/>
                  <c:y val="2.7322404371584678E-3"/>
                </c:manualLayout>
              </c:layout>
              <c:showLegendKey val="0"/>
              <c:showVal val="1"/>
              <c:showCatName val="0"/>
              <c:showSerName val="0"/>
              <c:showPercent val="0"/>
              <c:showBubbleSize val="0"/>
            </c:dLbl>
            <c:dLbl>
              <c:idx val="1"/>
              <c:layout>
                <c:manualLayout>
                  <c:x val="0.15596330275229595"/>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'InLandFlood (2)'!$E$55:$F$55</c:f>
              <c:numCache>
                <c:formatCode>General</c:formatCode>
                <c:ptCount val="2"/>
                <c:pt idx="0">
                  <c:v>2010</c:v>
                </c:pt>
                <c:pt idx="1">
                  <c:v>2025</c:v>
                </c:pt>
              </c:numCache>
            </c:numRef>
          </c:cat>
          <c:val>
            <c:numRef>
              <c:f>'InLandFlood (2)'!$E$57:$F$57</c:f>
              <c:numCache>
                <c:formatCode>_(* #,##0_);_(* \(#,##0\);_(* "-"??_);_(@_)</c:formatCode>
                <c:ptCount val="2"/>
                <c:pt idx="0">
                  <c:v>141.38943808219267</c:v>
                </c:pt>
                <c:pt idx="1">
                  <c:v>192.0925270347104</c:v>
                </c:pt>
              </c:numCache>
            </c:numRef>
          </c:val>
        </c:ser>
        <c:ser>
          <c:idx val="2"/>
          <c:order val="1"/>
          <c:tx>
            <c:strRef>
              <c:f>'InLandFlood (2)'!$D$58</c:f>
              <c:strCache>
                <c:ptCount val="1"/>
                <c:pt idx="0">
                  <c:v>South Asia</c:v>
                </c:pt>
              </c:strCache>
            </c:strRef>
          </c:tx>
          <c:invertIfNegative val="0"/>
          <c:dLbls>
            <c:dLbl>
              <c:idx val="0"/>
              <c:layout>
                <c:manualLayout>
                  <c:x val="0.1743119266055046"/>
                  <c:y val="0"/>
                </c:manualLayout>
              </c:layout>
              <c:showLegendKey val="0"/>
              <c:showVal val="1"/>
              <c:showCatName val="0"/>
              <c:showSerName val="0"/>
              <c:showPercent val="0"/>
              <c:showBubbleSize val="0"/>
            </c:dLbl>
            <c:dLbl>
              <c:idx val="1"/>
              <c:layout>
                <c:manualLayout>
                  <c:x val="0.16513761467889887"/>
                  <c:y val="8.196721311475410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'InLandFlood (2)'!$E$55:$F$55</c:f>
              <c:numCache>
                <c:formatCode>General</c:formatCode>
                <c:ptCount val="2"/>
                <c:pt idx="0">
                  <c:v>2010</c:v>
                </c:pt>
                <c:pt idx="1">
                  <c:v>2025</c:v>
                </c:pt>
              </c:numCache>
            </c:numRef>
          </c:cat>
          <c:val>
            <c:numRef>
              <c:f>'InLandFlood (2)'!$E$58:$F$58</c:f>
              <c:numCache>
                <c:formatCode>_(* #,##0_);_(* \(#,##0\);_(* "-"??_);_(@_)</c:formatCode>
                <c:ptCount val="2"/>
                <c:pt idx="0">
                  <c:v>62.826125929984435</c:v>
                </c:pt>
                <c:pt idx="1">
                  <c:v>91.238859074930133</c:v>
                </c:pt>
              </c:numCache>
            </c:numRef>
          </c:val>
        </c:ser>
        <c:ser>
          <c:idx val="3"/>
          <c:order val="2"/>
          <c:tx>
            <c:strRef>
              <c:f>'InLandFlood (2)'!$D$59</c:f>
              <c:strCache>
                <c:ptCount val="1"/>
                <c:pt idx="0">
                  <c:v>Southeast Asia</c:v>
                </c:pt>
              </c:strCache>
            </c:strRef>
          </c:tx>
          <c:invertIfNegative val="0"/>
          <c:dLbls>
            <c:dLbl>
              <c:idx val="0"/>
              <c:layout>
                <c:manualLayout>
                  <c:x val="0.1743119266055046"/>
                  <c:y val="0"/>
                </c:manualLayout>
              </c:layout>
              <c:showLegendKey val="0"/>
              <c:showVal val="1"/>
              <c:showCatName val="0"/>
              <c:showSerName val="0"/>
              <c:showPercent val="0"/>
              <c:showBubbleSize val="0"/>
            </c:dLbl>
            <c:dLbl>
              <c:idx val="1"/>
              <c:layout>
                <c:manualLayout>
                  <c:x val="0.16513761467889887"/>
                  <c:y val="-2.732240437158467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'InLandFlood (2)'!$E$55:$F$55</c:f>
              <c:numCache>
                <c:formatCode>General</c:formatCode>
                <c:ptCount val="2"/>
                <c:pt idx="0">
                  <c:v>2010</c:v>
                </c:pt>
                <c:pt idx="1">
                  <c:v>2025</c:v>
                </c:pt>
              </c:numCache>
            </c:numRef>
          </c:cat>
          <c:val>
            <c:numRef>
              <c:f>'InLandFlood (2)'!$E$59:$F$59</c:f>
              <c:numCache>
                <c:formatCode>_(* #,##0_);_(* \(#,##0\);_(* "-"??_);_(@_)</c:formatCode>
                <c:ptCount val="2"/>
                <c:pt idx="0">
                  <c:v>32.882387242157812</c:v>
                </c:pt>
                <c:pt idx="1">
                  <c:v>46.058104490942775</c:v>
                </c:pt>
              </c:numCache>
            </c:numRef>
          </c:val>
        </c:ser>
        <c:ser>
          <c:idx val="0"/>
          <c:order val="3"/>
          <c:tx>
            <c:strRef>
              <c:f>'InLandFlood (2)'!$D$56</c:f>
              <c:strCache>
                <c:ptCount val="1"/>
                <c:pt idx="0">
                  <c:v>Central and West Asia</c:v>
                </c:pt>
              </c:strCache>
            </c:strRef>
          </c:tx>
          <c:invertIfNegative val="0"/>
          <c:dLbls>
            <c:dLbl>
              <c:idx val="0"/>
              <c:layout>
                <c:manualLayout>
                  <c:x val="0.1834862385321121"/>
                  <c:y val="0"/>
                </c:manualLayout>
              </c:layout>
              <c:showLegendKey val="0"/>
              <c:showVal val="1"/>
              <c:showCatName val="0"/>
              <c:showSerName val="0"/>
              <c:showPercent val="0"/>
              <c:showBubbleSize val="0"/>
            </c:dLbl>
            <c:dLbl>
              <c:idx val="1"/>
              <c:layout>
                <c:manualLayout>
                  <c:x val="0.16513761467889887"/>
                  <c:y val="-2.732240437158494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'InLandFlood (2)'!$E$55:$F$55</c:f>
              <c:numCache>
                <c:formatCode>General</c:formatCode>
                <c:ptCount val="2"/>
                <c:pt idx="0">
                  <c:v>2010</c:v>
                </c:pt>
                <c:pt idx="1">
                  <c:v>2025</c:v>
                </c:pt>
              </c:numCache>
            </c:numRef>
          </c:cat>
          <c:val>
            <c:numRef>
              <c:f>'InLandFlood (2)'!$E$56:$F$56</c:f>
              <c:numCache>
                <c:formatCode>_(* #,##0_);_(* \(#,##0\);_(* "-"??_);_(@_)</c:formatCode>
                <c:ptCount val="2"/>
                <c:pt idx="0">
                  <c:v>8.0114766280985936</c:v>
                </c:pt>
                <c:pt idx="1">
                  <c:v>11.313554816783881</c:v>
                </c:pt>
              </c:numCache>
            </c:numRef>
          </c:val>
        </c:ser>
        <c:dLbls>
          <c:showLegendKey val="0"/>
          <c:showVal val="0"/>
          <c:showCatName val="0"/>
          <c:showSerName val="0"/>
          <c:showPercent val="0"/>
          <c:showBubbleSize val="0"/>
        </c:dLbls>
        <c:gapWidth val="75"/>
        <c:overlap val="100"/>
        <c:axId val="164455552"/>
        <c:axId val="164457088"/>
      </c:barChart>
      <c:catAx>
        <c:axId val="164455552"/>
        <c:scaling>
          <c:orientation val="minMax"/>
        </c:scaling>
        <c:delete val="0"/>
        <c:axPos val="b"/>
        <c:numFmt formatCode="General" sourceLinked="1"/>
        <c:majorTickMark val="none"/>
        <c:minorTickMark val="none"/>
        <c:tickLblPos val="nextTo"/>
        <c:crossAx val="164457088"/>
        <c:crosses val="autoZero"/>
        <c:auto val="1"/>
        <c:lblAlgn val="ctr"/>
        <c:lblOffset val="100"/>
        <c:noMultiLvlLbl val="0"/>
      </c:catAx>
      <c:valAx>
        <c:axId val="164457088"/>
        <c:scaling>
          <c:orientation val="minMax"/>
        </c:scaling>
        <c:delete val="0"/>
        <c:axPos val="l"/>
        <c:numFmt formatCode="General" sourceLinked="0"/>
        <c:majorTickMark val="out"/>
        <c:minorTickMark val="none"/>
        <c:tickLblPos val="nextTo"/>
        <c:crossAx val="164455552"/>
        <c:crosses val="autoZero"/>
        <c:crossBetween val="between"/>
      </c:valAx>
    </c:plotArea>
    <c:legend>
      <c:legendPos val="b"/>
      <c:legendEntry>
        <c:idx val="0"/>
        <c:delete val="1"/>
      </c:legendEntry>
      <c:legendEntry>
        <c:idx val="1"/>
        <c:delete val="1"/>
      </c:legendEntry>
      <c:layout>
        <c:manualLayout>
          <c:xMode val="edge"/>
          <c:yMode val="edge"/>
          <c:x val="0"/>
          <c:y val="0.88270122484689462"/>
          <c:w val="1"/>
          <c:h val="0.10882414698162836"/>
        </c:manualLayout>
      </c:layout>
      <c:overlay val="0"/>
      <c:txPr>
        <a:bodyPr/>
        <a:lstStyle/>
        <a:p>
          <a:pPr>
            <a:defRPr sz="1800"/>
          </a:pPr>
          <a:endParaRPr lang="en-US"/>
        </a:p>
      </c:txPr>
    </c:legend>
    <c:plotVisOnly val="1"/>
    <c:dispBlanksAs val="gap"/>
    <c:showDLblsOverMax val="0"/>
  </c:chart>
  <c:txPr>
    <a:bodyPr/>
    <a:lstStyle/>
    <a:p>
      <a:pPr>
        <a:defRPr sz="1200" b="1"/>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Reduction in Projected Population due to Urbanization</a:t>
            </a:r>
          </a:p>
        </c:rich>
      </c:tx>
      <c:overlay val="0"/>
    </c:title>
    <c:autoTitleDeleted val="0"/>
    <c:plotArea>
      <c:layout/>
      <c:barChart>
        <c:barDir val="col"/>
        <c:grouping val="clustered"/>
        <c:varyColors val="0"/>
        <c:ser>
          <c:idx val="0"/>
          <c:order val="0"/>
          <c:tx>
            <c:strRef>
              <c:f>Sim!$A$9</c:f>
              <c:strCache>
                <c:ptCount val="1"/>
                <c:pt idx="0">
                  <c:v>Pn-Pn*</c:v>
                </c:pt>
              </c:strCache>
            </c:strRef>
          </c:tx>
          <c:invertIfNegative val="0"/>
          <c:dLbls>
            <c:numFmt formatCode="#,##0.0" sourceLinked="0"/>
            <c:txPr>
              <a:bodyPr/>
              <a:lstStyle/>
              <a:p>
                <a:pPr>
                  <a:defRPr b="1"/>
                </a:pPr>
                <a:endParaRPr lang="en-US"/>
              </a:p>
            </c:txPr>
            <c:showLegendKey val="0"/>
            <c:showVal val="1"/>
            <c:showCatName val="0"/>
            <c:showSerName val="0"/>
            <c:showPercent val="0"/>
            <c:showBubbleSize val="0"/>
            <c:showLeaderLines val="0"/>
          </c:dLbls>
          <c:cat>
            <c:strRef>
              <c:f>Sim!$B$8:$E$8</c:f>
              <c:strCache>
                <c:ptCount val="4"/>
                <c:pt idx="0">
                  <c:v>2010-2020</c:v>
                </c:pt>
                <c:pt idx="1">
                  <c:v>2020-2030</c:v>
                </c:pt>
                <c:pt idx="2">
                  <c:v>2030-2040</c:v>
                </c:pt>
                <c:pt idx="3">
                  <c:v>2040-2050</c:v>
                </c:pt>
              </c:strCache>
            </c:strRef>
          </c:cat>
          <c:val>
            <c:numRef>
              <c:f>Sim!$B$9:$E$9</c:f>
              <c:numCache>
                <c:formatCode>_(* #,##0.00_);_(* \(#,##0.00\);_(* "-"??_);_(@_)</c:formatCode>
                <c:ptCount val="4"/>
                <c:pt idx="0">
                  <c:v>48.422725836561071</c:v>
                </c:pt>
                <c:pt idx="1">
                  <c:v>42.600491229820001</c:v>
                </c:pt>
                <c:pt idx="2">
                  <c:v>38.999907741517042</c:v>
                </c:pt>
                <c:pt idx="3">
                  <c:v>39.263326199486698</c:v>
                </c:pt>
              </c:numCache>
            </c:numRef>
          </c:val>
        </c:ser>
        <c:dLbls>
          <c:showLegendKey val="0"/>
          <c:showVal val="0"/>
          <c:showCatName val="0"/>
          <c:showSerName val="0"/>
          <c:showPercent val="0"/>
          <c:showBubbleSize val="0"/>
        </c:dLbls>
        <c:gapWidth val="150"/>
        <c:axId val="164106240"/>
        <c:axId val="164107776"/>
      </c:barChart>
      <c:catAx>
        <c:axId val="164106240"/>
        <c:scaling>
          <c:orientation val="minMax"/>
        </c:scaling>
        <c:delete val="0"/>
        <c:axPos val="b"/>
        <c:numFmt formatCode="General" sourceLinked="1"/>
        <c:majorTickMark val="none"/>
        <c:minorTickMark val="none"/>
        <c:tickLblPos val="nextTo"/>
        <c:crossAx val="164107776"/>
        <c:crosses val="autoZero"/>
        <c:auto val="1"/>
        <c:lblAlgn val="ctr"/>
        <c:lblOffset val="100"/>
        <c:noMultiLvlLbl val="0"/>
      </c:catAx>
      <c:valAx>
        <c:axId val="164107776"/>
        <c:scaling>
          <c:orientation val="minMax"/>
        </c:scaling>
        <c:delete val="0"/>
        <c:axPos val="l"/>
        <c:title>
          <c:tx>
            <c:rich>
              <a:bodyPr/>
              <a:lstStyle/>
              <a:p>
                <a:pPr>
                  <a:defRPr/>
                </a:pPr>
                <a:r>
                  <a:rPr lang="en-US"/>
                  <a:t>Reduction in Population (million)</a:t>
                </a:r>
              </a:p>
            </c:rich>
          </c:tx>
          <c:overlay val="0"/>
        </c:title>
        <c:numFmt formatCode="General" sourceLinked="0"/>
        <c:majorTickMark val="out"/>
        <c:minorTickMark val="none"/>
        <c:tickLblPos val="nextTo"/>
        <c:crossAx val="164106240"/>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Infant Mortality Rate and Level of Urbanization, </a:t>
            </a:r>
          </a:p>
          <a:p>
            <a:pPr>
              <a:defRPr/>
            </a:pPr>
            <a:r>
              <a:rPr lang="en-US"/>
              <a:t>World, 1955-2010</a:t>
            </a:r>
          </a:p>
        </c:rich>
      </c:tx>
      <c:layout>
        <c:manualLayout>
          <c:xMode val="edge"/>
          <c:yMode val="edge"/>
          <c:x val="0.19985617484088997"/>
          <c:y val="1.807599245406824E-2"/>
        </c:manualLayout>
      </c:layout>
      <c:overlay val="0"/>
    </c:title>
    <c:autoTitleDeleted val="0"/>
    <c:plotArea>
      <c:layout>
        <c:manualLayout>
          <c:layoutTarget val="inner"/>
          <c:xMode val="edge"/>
          <c:yMode val="edge"/>
          <c:x val="0.11647422503559612"/>
          <c:y val="0.15763175016265454"/>
          <c:w val="0.82081924073216328"/>
          <c:h val="0.70430278843641558"/>
        </c:manualLayout>
      </c:layout>
      <c:scatterChart>
        <c:scatterStyle val="lineMarker"/>
        <c:varyColors val="0"/>
        <c:ser>
          <c:idx val="0"/>
          <c:order val="0"/>
          <c:spPr>
            <a:ln w="28575">
              <a:noFill/>
            </a:ln>
          </c:spPr>
          <c:marker>
            <c:symbol val="circle"/>
            <c:size val="2"/>
          </c:marker>
          <c:trendline>
            <c:spPr>
              <a:ln w="31750"/>
            </c:spPr>
            <c:trendlineType val="poly"/>
            <c:order val="2"/>
            <c:dispRSqr val="0"/>
            <c:dispEq val="0"/>
          </c:trendline>
          <c:xVal>
            <c:numRef>
              <c:f>Figure21!$C$2:$C$2353</c:f>
              <c:numCache>
                <c:formatCode>General</c:formatCode>
                <c:ptCount val="2352"/>
                <c:pt idx="0">
                  <c:v>6.8</c:v>
                </c:pt>
                <c:pt idx="1">
                  <c:v>8</c:v>
                </c:pt>
                <c:pt idx="2">
                  <c:v>9.4</c:v>
                </c:pt>
                <c:pt idx="3">
                  <c:v>11</c:v>
                </c:pt>
                <c:pt idx="4">
                  <c:v>13.3</c:v>
                </c:pt>
                <c:pt idx="5">
                  <c:v>15.7</c:v>
                </c:pt>
                <c:pt idx="6">
                  <c:v>16.899999999999999</c:v>
                </c:pt>
                <c:pt idx="7">
                  <c:v>18.2</c:v>
                </c:pt>
                <c:pt idx="8">
                  <c:v>19.3</c:v>
                </c:pt>
                <c:pt idx="9">
                  <c:v>20.6</c:v>
                </c:pt>
                <c:pt idx="10">
                  <c:v>21.9</c:v>
                </c:pt>
                <c:pt idx="11">
                  <c:v>23.2</c:v>
                </c:pt>
                <c:pt idx="12">
                  <c:v>26.9</c:v>
                </c:pt>
                <c:pt idx="13">
                  <c:v>30.7</c:v>
                </c:pt>
                <c:pt idx="14">
                  <c:v>31.2</c:v>
                </c:pt>
                <c:pt idx="15">
                  <c:v>31.7</c:v>
                </c:pt>
                <c:pt idx="16">
                  <c:v>32.700000000000003</c:v>
                </c:pt>
                <c:pt idx="17">
                  <c:v>33.800000000000004</c:v>
                </c:pt>
                <c:pt idx="18">
                  <c:v>35.1</c:v>
                </c:pt>
                <c:pt idx="19">
                  <c:v>36.4</c:v>
                </c:pt>
                <c:pt idx="20">
                  <c:v>38.9</c:v>
                </c:pt>
                <c:pt idx="21">
                  <c:v>41.7</c:v>
                </c:pt>
                <c:pt idx="22">
                  <c:v>46.8</c:v>
                </c:pt>
                <c:pt idx="23">
                  <c:v>52.3</c:v>
                </c:pt>
                <c:pt idx="24">
                  <c:v>26.1</c:v>
                </c:pt>
                <c:pt idx="25">
                  <c:v>30.5</c:v>
                </c:pt>
                <c:pt idx="26">
                  <c:v>37.6</c:v>
                </c:pt>
                <c:pt idx="27">
                  <c:v>39.5</c:v>
                </c:pt>
                <c:pt idx="28">
                  <c:v>40.300000000000004</c:v>
                </c:pt>
                <c:pt idx="29">
                  <c:v>43.5</c:v>
                </c:pt>
                <c:pt idx="30">
                  <c:v>48</c:v>
                </c:pt>
                <c:pt idx="31">
                  <c:v>52.1</c:v>
                </c:pt>
                <c:pt idx="32">
                  <c:v>56</c:v>
                </c:pt>
                <c:pt idx="33">
                  <c:v>60.8</c:v>
                </c:pt>
                <c:pt idx="34">
                  <c:v>66.7</c:v>
                </c:pt>
                <c:pt idx="35">
                  <c:v>72</c:v>
                </c:pt>
                <c:pt idx="36">
                  <c:v>8.9</c:v>
                </c:pt>
                <c:pt idx="37">
                  <c:v>10.4</c:v>
                </c:pt>
                <c:pt idx="38">
                  <c:v>12.5</c:v>
                </c:pt>
                <c:pt idx="39">
                  <c:v>15</c:v>
                </c:pt>
                <c:pt idx="40">
                  <c:v>19.100000000000001</c:v>
                </c:pt>
                <c:pt idx="41">
                  <c:v>24.3</c:v>
                </c:pt>
                <c:pt idx="42">
                  <c:v>30.3</c:v>
                </c:pt>
                <c:pt idx="43">
                  <c:v>37.1</c:v>
                </c:pt>
                <c:pt idx="44">
                  <c:v>44</c:v>
                </c:pt>
                <c:pt idx="45">
                  <c:v>49</c:v>
                </c:pt>
                <c:pt idx="46">
                  <c:v>53.9</c:v>
                </c:pt>
                <c:pt idx="47">
                  <c:v>58.4</c:v>
                </c:pt>
                <c:pt idx="48">
                  <c:v>50</c:v>
                </c:pt>
                <c:pt idx="49">
                  <c:v>52.7</c:v>
                </c:pt>
                <c:pt idx="50">
                  <c:v>51.2</c:v>
                </c:pt>
                <c:pt idx="51">
                  <c:v>50</c:v>
                </c:pt>
                <c:pt idx="52">
                  <c:v>51.9</c:v>
                </c:pt>
                <c:pt idx="53">
                  <c:v>52.8</c:v>
                </c:pt>
                <c:pt idx="54">
                  <c:v>53.5</c:v>
                </c:pt>
                <c:pt idx="55">
                  <c:v>53.7</c:v>
                </c:pt>
                <c:pt idx="56">
                  <c:v>52.2</c:v>
                </c:pt>
                <c:pt idx="57">
                  <c:v>51.4</c:v>
                </c:pt>
                <c:pt idx="58">
                  <c:v>52.4</c:v>
                </c:pt>
                <c:pt idx="59">
                  <c:v>53.4</c:v>
                </c:pt>
                <c:pt idx="60">
                  <c:v>69.599999999999994</c:v>
                </c:pt>
                <c:pt idx="61">
                  <c:v>73.599999999999994</c:v>
                </c:pt>
                <c:pt idx="62">
                  <c:v>76.400000000000006</c:v>
                </c:pt>
                <c:pt idx="63">
                  <c:v>78.900000000000006</c:v>
                </c:pt>
                <c:pt idx="64">
                  <c:v>81</c:v>
                </c:pt>
                <c:pt idx="65">
                  <c:v>82.9</c:v>
                </c:pt>
                <c:pt idx="66">
                  <c:v>85</c:v>
                </c:pt>
                <c:pt idx="67">
                  <c:v>87</c:v>
                </c:pt>
                <c:pt idx="68">
                  <c:v>88.7</c:v>
                </c:pt>
                <c:pt idx="69">
                  <c:v>90.1</c:v>
                </c:pt>
                <c:pt idx="70">
                  <c:v>91.4</c:v>
                </c:pt>
                <c:pt idx="71">
                  <c:v>92.3</c:v>
                </c:pt>
                <c:pt idx="72">
                  <c:v>79.400000000000006</c:v>
                </c:pt>
                <c:pt idx="73">
                  <c:v>81.5</c:v>
                </c:pt>
                <c:pt idx="74">
                  <c:v>83.5</c:v>
                </c:pt>
                <c:pt idx="75">
                  <c:v>85.3</c:v>
                </c:pt>
                <c:pt idx="76">
                  <c:v>85.9</c:v>
                </c:pt>
                <c:pt idx="77">
                  <c:v>85.8</c:v>
                </c:pt>
                <c:pt idx="78">
                  <c:v>85.5</c:v>
                </c:pt>
                <c:pt idx="79">
                  <c:v>85.4</c:v>
                </c:pt>
                <c:pt idx="80">
                  <c:v>86.1</c:v>
                </c:pt>
                <c:pt idx="81">
                  <c:v>87.2</c:v>
                </c:pt>
                <c:pt idx="82">
                  <c:v>88.2</c:v>
                </c:pt>
                <c:pt idx="83">
                  <c:v>89</c:v>
                </c:pt>
                <c:pt idx="84">
                  <c:v>64.2</c:v>
                </c:pt>
                <c:pt idx="85">
                  <c:v>64.7</c:v>
                </c:pt>
                <c:pt idx="86">
                  <c:v>65</c:v>
                </c:pt>
                <c:pt idx="87">
                  <c:v>65.3</c:v>
                </c:pt>
                <c:pt idx="88">
                  <c:v>65.3</c:v>
                </c:pt>
                <c:pt idx="89">
                  <c:v>65.400000000000006</c:v>
                </c:pt>
                <c:pt idx="90">
                  <c:v>65.599999999999994</c:v>
                </c:pt>
                <c:pt idx="91">
                  <c:v>65.8</c:v>
                </c:pt>
                <c:pt idx="92">
                  <c:v>65.8</c:v>
                </c:pt>
                <c:pt idx="93">
                  <c:v>65.8</c:v>
                </c:pt>
                <c:pt idx="94">
                  <c:v>66.5</c:v>
                </c:pt>
                <c:pt idx="95">
                  <c:v>67.5</c:v>
                </c:pt>
                <c:pt idx="96">
                  <c:v>55.9</c:v>
                </c:pt>
                <c:pt idx="97">
                  <c:v>59.7</c:v>
                </c:pt>
                <c:pt idx="98">
                  <c:v>63.3</c:v>
                </c:pt>
                <c:pt idx="99">
                  <c:v>66.7</c:v>
                </c:pt>
                <c:pt idx="100">
                  <c:v>70</c:v>
                </c:pt>
                <c:pt idx="101">
                  <c:v>73.099999999999994</c:v>
                </c:pt>
                <c:pt idx="102">
                  <c:v>76.7</c:v>
                </c:pt>
                <c:pt idx="103">
                  <c:v>79.8</c:v>
                </c:pt>
                <c:pt idx="104">
                  <c:v>81</c:v>
                </c:pt>
                <c:pt idx="105">
                  <c:v>82</c:v>
                </c:pt>
                <c:pt idx="106">
                  <c:v>83.1</c:v>
                </c:pt>
                <c:pt idx="107">
                  <c:v>84.1</c:v>
                </c:pt>
                <c:pt idx="108">
                  <c:v>75.5</c:v>
                </c:pt>
                <c:pt idx="109">
                  <c:v>82.3</c:v>
                </c:pt>
                <c:pt idx="110">
                  <c:v>82.5</c:v>
                </c:pt>
                <c:pt idx="111">
                  <c:v>83.8</c:v>
                </c:pt>
                <c:pt idx="112">
                  <c:v>85</c:v>
                </c:pt>
                <c:pt idx="113">
                  <c:v>86.1</c:v>
                </c:pt>
                <c:pt idx="114">
                  <c:v>87.2</c:v>
                </c:pt>
                <c:pt idx="115">
                  <c:v>88.1</c:v>
                </c:pt>
                <c:pt idx="116">
                  <c:v>88.4</c:v>
                </c:pt>
                <c:pt idx="117">
                  <c:v>88.4</c:v>
                </c:pt>
                <c:pt idx="118">
                  <c:v>88.4</c:v>
                </c:pt>
                <c:pt idx="119">
                  <c:v>88.6</c:v>
                </c:pt>
                <c:pt idx="120">
                  <c:v>4.7</c:v>
                </c:pt>
                <c:pt idx="121">
                  <c:v>5.0999999999999996</c:v>
                </c:pt>
                <c:pt idx="122">
                  <c:v>6.2</c:v>
                </c:pt>
                <c:pt idx="123">
                  <c:v>7.6</c:v>
                </c:pt>
                <c:pt idx="124">
                  <c:v>9.8000000000000007</c:v>
                </c:pt>
                <c:pt idx="125">
                  <c:v>14.9</c:v>
                </c:pt>
                <c:pt idx="126">
                  <c:v>17.5</c:v>
                </c:pt>
                <c:pt idx="127">
                  <c:v>19.8</c:v>
                </c:pt>
                <c:pt idx="128">
                  <c:v>21.7</c:v>
                </c:pt>
                <c:pt idx="129">
                  <c:v>23.6</c:v>
                </c:pt>
                <c:pt idx="130">
                  <c:v>25.6</c:v>
                </c:pt>
                <c:pt idx="131">
                  <c:v>27.9</c:v>
                </c:pt>
                <c:pt idx="132">
                  <c:v>46</c:v>
                </c:pt>
                <c:pt idx="133">
                  <c:v>51.3</c:v>
                </c:pt>
                <c:pt idx="134">
                  <c:v>55.6</c:v>
                </c:pt>
                <c:pt idx="135">
                  <c:v>59.9</c:v>
                </c:pt>
                <c:pt idx="136">
                  <c:v>63.6</c:v>
                </c:pt>
                <c:pt idx="137">
                  <c:v>66.099999999999994</c:v>
                </c:pt>
                <c:pt idx="138">
                  <c:v>67.099999999999994</c:v>
                </c:pt>
                <c:pt idx="139">
                  <c:v>67.400000000000006</c:v>
                </c:pt>
                <c:pt idx="140">
                  <c:v>66.099999999999994</c:v>
                </c:pt>
                <c:pt idx="141">
                  <c:v>64.7</c:v>
                </c:pt>
                <c:pt idx="142">
                  <c:v>64.2</c:v>
                </c:pt>
                <c:pt idx="143">
                  <c:v>64.099999999999994</c:v>
                </c:pt>
                <c:pt idx="144">
                  <c:v>36.4</c:v>
                </c:pt>
                <c:pt idx="145">
                  <c:v>36.800000000000004</c:v>
                </c:pt>
                <c:pt idx="146">
                  <c:v>37.1</c:v>
                </c:pt>
                <c:pt idx="147">
                  <c:v>37.5</c:v>
                </c:pt>
                <c:pt idx="148">
                  <c:v>38.6</c:v>
                </c:pt>
                <c:pt idx="149">
                  <c:v>39.6</c:v>
                </c:pt>
                <c:pt idx="150">
                  <c:v>36</c:v>
                </c:pt>
                <c:pt idx="151">
                  <c:v>32.700000000000003</c:v>
                </c:pt>
                <c:pt idx="152">
                  <c:v>35.5</c:v>
                </c:pt>
                <c:pt idx="153">
                  <c:v>38.300000000000004</c:v>
                </c:pt>
                <c:pt idx="154">
                  <c:v>41.2</c:v>
                </c:pt>
                <c:pt idx="155">
                  <c:v>43.9</c:v>
                </c:pt>
                <c:pt idx="156">
                  <c:v>92</c:v>
                </c:pt>
                <c:pt idx="157">
                  <c:v>92.5</c:v>
                </c:pt>
                <c:pt idx="158">
                  <c:v>93.1</c:v>
                </c:pt>
                <c:pt idx="159">
                  <c:v>93.8</c:v>
                </c:pt>
                <c:pt idx="160">
                  <c:v>94.5</c:v>
                </c:pt>
                <c:pt idx="161">
                  <c:v>95.4</c:v>
                </c:pt>
                <c:pt idx="162">
                  <c:v>95.9</c:v>
                </c:pt>
                <c:pt idx="163">
                  <c:v>96.4</c:v>
                </c:pt>
                <c:pt idx="164">
                  <c:v>96.8</c:v>
                </c:pt>
                <c:pt idx="165">
                  <c:v>97.1</c:v>
                </c:pt>
                <c:pt idx="166">
                  <c:v>97.3</c:v>
                </c:pt>
                <c:pt idx="167">
                  <c:v>97.5</c:v>
                </c:pt>
                <c:pt idx="168">
                  <c:v>2.8</c:v>
                </c:pt>
                <c:pt idx="169">
                  <c:v>3.6</c:v>
                </c:pt>
                <c:pt idx="170">
                  <c:v>4.7</c:v>
                </c:pt>
                <c:pt idx="171">
                  <c:v>6.1</c:v>
                </c:pt>
                <c:pt idx="172">
                  <c:v>7.9</c:v>
                </c:pt>
                <c:pt idx="173">
                  <c:v>10.1</c:v>
                </c:pt>
                <c:pt idx="174">
                  <c:v>12.9</c:v>
                </c:pt>
                <c:pt idx="175">
                  <c:v>16.399999999999999</c:v>
                </c:pt>
                <c:pt idx="176">
                  <c:v>20.5</c:v>
                </c:pt>
                <c:pt idx="177">
                  <c:v>25.4</c:v>
                </c:pt>
                <c:pt idx="178">
                  <c:v>31</c:v>
                </c:pt>
                <c:pt idx="179">
                  <c:v>34.800000000000004</c:v>
                </c:pt>
                <c:pt idx="180">
                  <c:v>35.300000000000004</c:v>
                </c:pt>
                <c:pt idx="181">
                  <c:v>36.800000000000004</c:v>
                </c:pt>
                <c:pt idx="182">
                  <c:v>38.300000000000004</c:v>
                </c:pt>
                <c:pt idx="183">
                  <c:v>39.800000000000004</c:v>
                </c:pt>
                <c:pt idx="184">
                  <c:v>41.3</c:v>
                </c:pt>
                <c:pt idx="185">
                  <c:v>45.5</c:v>
                </c:pt>
                <c:pt idx="186">
                  <c:v>50.5</c:v>
                </c:pt>
                <c:pt idx="187">
                  <c:v>55.6</c:v>
                </c:pt>
                <c:pt idx="188">
                  <c:v>59.4</c:v>
                </c:pt>
                <c:pt idx="189">
                  <c:v>61.8</c:v>
                </c:pt>
                <c:pt idx="190">
                  <c:v>64.2</c:v>
                </c:pt>
                <c:pt idx="191">
                  <c:v>66.400000000000006</c:v>
                </c:pt>
                <c:pt idx="192">
                  <c:v>16.2</c:v>
                </c:pt>
                <c:pt idx="193">
                  <c:v>19</c:v>
                </c:pt>
                <c:pt idx="194">
                  <c:v>22.8</c:v>
                </c:pt>
                <c:pt idx="195">
                  <c:v>27.2</c:v>
                </c:pt>
                <c:pt idx="196">
                  <c:v>31.3</c:v>
                </c:pt>
                <c:pt idx="197">
                  <c:v>35.5</c:v>
                </c:pt>
                <c:pt idx="198">
                  <c:v>37.6</c:v>
                </c:pt>
                <c:pt idx="199">
                  <c:v>39.200000000000003</c:v>
                </c:pt>
                <c:pt idx="200">
                  <c:v>41</c:v>
                </c:pt>
                <c:pt idx="201">
                  <c:v>43</c:v>
                </c:pt>
                <c:pt idx="202">
                  <c:v>45.3</c:v>
                </c:pt>
                <c:pt idx="203">
                  <c:v>47.7</c:v>
                </c:pt>
                <c:pt idx="204">
                  <c:v>2.9</c:v>
                </c:pt>
                <c:pt idx="205">
                  <c:v>3.1</c:v>
                </c:pt>
                <c:pt idx="206">
                  <c:v>3.8</c:v>
                </c:pt>
                <c:pt idx="207">
                  <c:v>7.8</c:v>
                </c:pt>
                <c:pt idx="208">
                  <c:v>11.9</c:v>
                </c:pt>
                <c:pt idx="209">
                  <c:v>16.5</c:v>
                </c:pt>
                <c:pt idx="210">
                  <c:v>26.7</c:v>
                </c:pt>
                <c:pt idx="211">
                  <c:v>41.9</c:v>
                </c:pt>
                <c:pt idx="212">
                  <c:v>49</c:v>
                </c:pt>
                <c:pt idx="213">
                  <c:v>53.2</c:v>
                </c:pt>
                <c:pt idx="214">
                  <c:v>57.3</c:v>
                </c:pt>
                <c:pt idx="215">
                  <c:v>61</c:v>
                </c:pt>
                <c:pt idx="216">
                  <c:v>41.1</c:v>
                </c:pt>
                <c:pt idx="217">
                  <c:v>46.1</c:v>
                </c:pt>
                <c:pt idx="218">
                  <c:v>51</c:v>
                </c:pt>
                <c:pt idx="219">
                  <c:v>55.9</c:v>
                </c:pt>
                <c:pt idx="220">
                  <c:v>60.8</c:v>
                </c:pt>
                <c:pt idx="221">
                  <c:v>65.5</c:v>
                </c:pt>
                <c:pt idx="222">
                  <c:v>69.900000000000006</c:v>
                </c:pt>
                <c:pt idx="223">
                  <c:v>73.900000000000006</c:v>
                </c:pt>
                <c:pt idx="224">
                  <c:v>77.599999999999994</c:v>
                </c:pt>
                <c:pt idx="225">
                  <c:v>81.2</c:v>
                </c:pt>
                <c:pt idx="226">
                  <c:v>82.8</c:v>
                </c:pt>
                <c:pt idx="227">
                  <c:v>84.3</c:v>
                </c:pt>
                <c:pt idx="228">
                  <c:v>54.7</c:v>
                </c:pt>
                <c:pt idx="229">
                  <c:v>54</c:v>
                </c:pt>
                <c:pt idx="230">
                  <c:v>52.5</c:v>
                </c:pt>
                <c:pt idx="231">
                  <c:v>51</c:v>
                </c:pt>
                <c:pt idx="232">
                  <c:v>50.2</c:v>
                </c:pt>
                <c:pt idx="233">
                  <c:v>49.4</c:v>
                </c:pt>
                <c:pt idx="234">
                  <c:v>48.4</c:v>
                </c:pt>
                <c:pt idx="235">
                  <c:v>47.5</c:v>
                </c:pt>
                <c:pt idx="236">
                  <c:v>47.5</c:v>
                </c:pt>
                <c:pt idx="237">
                  <c:v>47.7</c:v>
                </c:pt>
                <c:pt idx="238">
                  <c:v>46.3</c:v>
                </c:pt>
                <c:pt idx="239">
                  <c:v>45</c:v>
                </c:pt>
                <c:pt idx="240">
                  <c:v>4.7</c:v>
                </c:pt>
                <c:pt idx="241">
                  <c:v>5.8</c:v>
                </c:pt>
                <c:pt idx="242">
                  <c:v>7.2</c:v>
                </c:pt>
                <c:pt idx="243">
                  <c:v>8.9</c:v>
                </c:pt>
                <c:pt idx="244">
                  <c:v>9.1</c:v>
                </c:pt>
                <c:pt idx="245">
                  <c:v>10.6</c:v>
                </c:pt>
                <c:pt idx="246">
                  <c:v>12.4</c:v>
                </c:pt>
                <c:pt idx="247">
                  <c:v>13.7</c:v>
                </c:pt>
                <c:pt idx="248">
                  <c:v>14.7</c:v>
                </c:pt>
                <c:pt idx="249">
                  <c:v>15.8</c:v>
                </c:pt>
                <c:pt idx="250">
                  <c:v>17.8</c:v>
                </c:pt>
                <c:pt idx="251">
                  <c:v>20</c:v>
                </c:pt>
                <c:pt idx="252">
                  <c:v>34.6</c:v>
                </c:pt>
                <c:pt idx="253">
                  <c:v>43.4</c:v>
                </c:pt>
                <c:pt idx="254">
                  <c:v>52.6</c:v>
                </c:pt>
                <c:pt idx="255">
                  <c:v>61.7</c:v>
                </c:pt>
                <c:pt idx="256">
                  <c:v>62</c:v>
                </c:pt>
                <c:pt idx="257">
                  <c:v>59.9</c:v>
                </c:pt>
                <c:pt idx="258">
                  <c:v>62.3</c:v>
                </c:pt>
                <c:pt idx="259">
                  <c:v>65.8</c:v>
                </c:pt>
                <c:pt idx="260">
                  <c:v>68.599999999999994</c:v>
                </c:pt>
                <c:pt idx="261">
                  <c:v>71.2</c:v>
                </c:pt>
                <c:pt idx="262">
                  <c:v>73.5</c:v>
                </c:pt>
                <c:pt idx="263">
                  <c:v>75.599999999999994</c:v>
                </c:pt>
                <c:pt idx="264">
                  <c:v>32.200000000000003</c:v>
                </c:pt>
                <c:pt idx="265">
                  <c:v>37.1</c:v>
                </c:pt>
                <c:pt idx="266">
                  <c:v>45.8</c:v>
                </c:pt>
                <c:pt idx="267">
                  <c:v>52.3</c:v>
                </c:pt>
                <c:pt idx="268">
                  <c:v>57.6</c:v>
                </c:pt>
                <c:pt idx="269">
                  <c:v>62.1</c:v>
                </c:pt>
                <c:pt idx="270">
                  <c:v>64.599999999999994</c:v>
                </c:pt>
                <c:pt idx="271">
                  <c:v>66.400000000000006</c:v>
                </c:pt>
                <c:pt idx="272">
                  <c:v>67.8</c:v>
                </c:pt>
                <c:pt idx="273">
                  <c:v>68.900000000000006</c:v>
                </c:pt>
                <c:pt idx="274">
                  <c:v>70.2</c:v>
                </c:pt>
                <c:pt idx="275">
                  <c:v>72.5</c:v>
                </c:pt>
                <c:pt idx="276">
                  <c:v>17.600000000000001</c:v>
                </c:pt>
                <c:pt idx="277">
                  <c:v>19.2</c:v>
                </c:pt>
                <c:pt idx="278">
                  <c:v>21</c:v>
                </c:pt>
                <c:pt idx="279">
                  <c:v>22.8</c:v>
                </c:pt>
                <c:pt idx="280">
                  <c:v>23.9</c:v>
                </c:pt>
                <c:pt idx="281">
                  <c:v>24</c:v>
                </c:pt>
                <c:pt idx="282">
                  <c:v>24.1</c:v>
                </c:pt>
                <c:pt idx="283">
                  <c:v>24.6</c:v>
                </c:pt>
                <c:pt idx="284">
                  <c:v>25.6</c:v>
                </c:pt>
                <c:pt idx="285">
                  <c:v>27.2</c:v>
                </c:pt>
                <c:pt idx="286">
                  <c:v>29.4</c:v>
                </c:pt>
                <c:pt idx="287">
                  <c:v>32.1</c:v>
                </c:pt>
                <c:pt idx="288">
                  <c:v>1.9000000000000001</c:v>
                </c:pt>
                <c:pt idx="289">
                  <c:v>2</c:v>
                </c:pt>
                <c:pt idx="290">
                  <c:v>2.2000000000000002</c:v>
                </c:pt>
                <c:pt idx="291">
                  <c:v>2.4</c:v>
                </c:pt>
                <c:pt idx="292">
                  <c:v>3.2</c:v>
                </c:pt>
                <c:pt idx="293">
                  <c:v>4.3</c:v>
                </c:pt>
                <c:pt idx="294">
                  <c:v>5.2</c:v>
                </c:pt>
                <c:pt idx="295">
                  <c:v>6.3</c:v>
                </c:pt>
                <c:pt idx="296">
                  <c:v>7.2</c:v>
                </c:pt>
                <c:pt idx="297">
                  <c:v>8.2000000000000011</c:v>
                </c:pt>
                <c:pt idx="298">
                  <c:v>9.4</c:v>
                </c:pt>
                <c:pt idx="299">
                  <c:v>10.6</c:v>
                </c:pt>
                <c:pt idx="300">
                  <c:v>28.9</c:v>
                </c:pt>
                <c:pt idx="301">
                  <c:v>32.4</c:v>
                </c:pt>
                <c:pt idx="302">
                  <c:v>38.1</c:v>
                </c:pt>
                <c:pt idx="303">
                  <c:v>44</c:v>
                </c:pt>
                <c:pt idx="304">
                  <c:v>50.6</c:v>
                </c:pt>
                <c:pt idx="305">
                  <c:v>56.5</c:v>
                </c:pt>
                <c:pt idx="306">
                  <c:v>61.8</c:v>
                </c:pt>
                <c:pt idx="307">
                  <c:v>66</c:v>
                </c:pt>
                <c:pt idx="308">
                  <c:v>67.900000000000006</c:v>
                </c:pt>
                <c:pt idx="309">
                  <c:v>70</c:v>
                </c:pt>
                <c:pt idx="310">
                  <c:v>72.400000000000006</c:v>
                </c:pt>
                <c:pt idx="311">
                  <c:v>74.599999999999994</c:v>
                </c:pt>
                <c:pt idx="312">
                  <c:v>10.200000000000001</c:v>
                </c:pt>
                <c:pt idx="313">
                  <c:v>10.3</c:v>
                </c:pt>
                <c:pt idx="314">
                  <c:v>10.8</c:v>
                </c:pt>
                <c:pt idx="315">
                  <c:v>16</c:v>
                </c:pt>
                <c:pt idx="316">
                  <c:v>4.4000000000000004</c:v>
                </c:pt>
                <c:pt idx="317">
                  <c:v>9</c:v>
                </c:pt>
                <c:pt idx="318">
                  <c:v>13.9</c:v>
                </c:pt>
                <c:pt idx="319">
                  <c:v>15.5</c:v>
                </c:pt>
                <c:pt idx="320">
                  <c:v>17.3</c:v>
                </c:pt>
                <c:pt idx="321">
                  <c:v>18.600000000000001</c:v>
                </c:pt>
                <c:pt idx="322">
                  <c:v>19.2</c:v>
                </c:pt>
                <c:pt idx="323">
                  <c:v>19.8</c:v>
                </c:pt>
                <c:pt idx="324">
                  <c:v>11.4</c:v>
                </c:pt>
                <c:pt idx="325">
                  <c:v>13.9</c:v>
                </c:pt>
                <c:pt idx="326">
                  <c:v>16.899999999999999</c:v>
                </c:pt>
                <c:pt idx="327">
                  <c:v>20.3</c:v>
                </c:pt>
                <c:pt idx="328">
                  <c:v>27.3</c:v>
                </c:pt>
                <c:pt idx="329">
                  <c:v>31.9</c:v>
                </c:pt>
                <c:pt idx="330">
                  <c:v>36.200000000000003</c:v>
                </c:pt>
                <c:pt idx="331">
                  <c:v>39.700000000000003</c:v>
                </c:pt>
                <c:pt idx="332">
                  <c:v>42.6</c:v>
                </c:pt>
                <c:pt idx="333">
                  <c:v>45.5</c:v>
                </c:pt>
                <c:pt idx="334">
                  <c:v>48.5</c:v>
                </c:pt>
                <c:pt idx="335">
                  <c:v>51.5</c:v>
                </c:pt>
                <c:pt idx="336">
                  <c:v>65.7</c:v>
                </c:pt>
                <c:pt idx="337">
                  <c:v>69.099999999999994</c:v>
                </c:pt>
                <c:pt idx="338">
                  <c:v>72.900000000000006</c:v>
                </c:pt>
                <c:pt idx="339">
                  <c:v>75.7</c:v>
                </c:pt>
                <c:pt idx="340">
                  <c:v>75.599999999999994</c:v>
                </c:pt>
                <c:pt idx="341">
                  <c:v>75.7</c:v>
                </c:pt>
                <c:pt idx="342">
                  <c:v>76.400000000000006</c:v>
                </c:pt>
                <c:pt idx="343">
                  <c:v>76.599999999999994</c:v>
                </c:pt>
                <c:pt idx="344">
                  <c:v>77.7</c:v>
                </c:pt>
                <c:pt idx="345">
                  <c:v>79.5</c:v>
                </c:pt>
                <c:pt idx="346">
                  <c:v>80.099999999999994</c:v>
                </c:pt>
                <c:pt idx="347">
                  <c:v>80.599999999999994</c:v>
                </c:pt>
                <c:pt idx="348">
                  <c:v>15.4</c:v>
                </c:pt>
                <c:pt idx="349">
                  <c:v>16.7</c:v>
                </c:pt>
                <c:pt idx="350">
                  <c:v>18.100000000000001</c:v>
                </c:pt>
                <c:pt idx="351">
                  <c:v>19.600000000000001</c:v>
                </c:pt>
                <c:pt idx="352">
                  <c:v>21.4</c:v>
                </c:pt>
                <c:pt idx="353">
                  <c:v>23.5</c:v>
                </c:pt>
                <c:pt idx="354">
                  <c:v>31.5</c:v>
                </c:pt>
                <c:pt idx="355">
                  <c:v>44.1</c:v>
                </c:pt>
                <c:pt idx="356">
                  <c:v>48.8</c:v>
                </c:pt>
                <c:pt idx="357">
                  <c:v>53.4</c:v>
                </c:pt>
                <c:pt idx="358">
                  <c:v>57.7</c:v>
                </c:pt>
                <c:pt idx="359">
                  <c:v>61.8</c:v>
                </c:pt>
                <c:pt idx="360">
                  <c:v>17.100000000000001</c:v>
                </c:pt>
                <c:pt idx="361">
                  <c:v>20.100000000000001</c:v>
                </c:pt>
                <c:pt idx="362">
                  <c:v>23.5</c:v>
                </c:pt>
                <c:pt idx="363">
                  <c:v>27.3</c:v>
                </c:pt>
                <c:pt idx="364">
                  <c:v>32</c:v>
                </c:pt>
                <c:pt idx="365">
                  <c:v>33.9</c:v>
                </c:pt>
                <c:pt idx="366">
                  <c:v>35.5</c:v>
                </c:pt>
                <c:pt idx="367">
                  <c:v>36.800000000000004</c:v>
                </c:pt>
                <c:pt idx="368">
                  <c:v>37.200000000000003</c:v>
                </c:pt>
                <c:pt idx="369">
                  <c:v>37.6</c:v>
                </c:pt>
                <c:pt idx="370">
                  <c:v>38.1</c:v>
                </c:pt>
                <c:pt idx="371">
                  <c:v>38.800000000000004</c:v>
                </c:pt>
                <c:pt idx="372">
                  <c:v>15.6</c:v>
                </c:pt>
                <c:pt idx="373">
                  <c:v>16.399999999999999</c:v>
                </c:pt>
                <c:pt idx="374">
                  <c:v>17.600000000000001</c:v>
                </c:pt>
                <c:pt idx="375">
                  <c:v>19.5</c:v>
                </c:pt>
                <c:pt idx="376">
                  <c:v>19.5</c:v>
                </c:pt>
                <c:pt idx="377">
                  <c:v>18.8</c:v>
                </c:pt>
                <c:pt idx="378">
                  <c:v>18</c:v>
                </c:pt>
                <c:pt idx="379">
                  <c:v>17.2</c:v>
                </c:pt>
                <c:pt idx="380">
                  <c:v>16.399999999999999</c:v>
                </c:pt>
                <c:pt idx="381">
                  <c:v>15.7</c:v>
                </c:pt>
                <c:pt idx="382">
                  <c:v>15.1</c:v>
                </c:pt>
                <c:pt idx="383">
                  <c:v>15</c:v>
                </c:pt>
                <c:pt idx="384">
                  <c:v>5.5</c:v>
                </c:pt>
                <c:pt idx="385">
                  <c:v>6.7</c:v>
                </c:pt>
                <c:pt idx="386">
                  <c:v>8.4</c:v>
                </c:pt>
                <c:pt idx="387">
                  <c:v>11.6</c:v>
                </c:pt>
                <c:pt idx="388">
                  <c:v>15.6</c:v>
                </c:pt>
                <c:pt idx="389">
                  <c:v>18.8</c:v>
                </c:pt>
                <c:pt idx="390">
                  <c:v>19.8</c:v>
                </c:pt>
                <c:pt idx="391">
                  <c:v>20.8</c:v>
                </c:pt>
                <c:pt idx="392">
                  <c:v>21.4</c:v>
                </c:pt>
                <c:pt idx="393">
                  <c:v>21.5</c:v>
                </c:pt>
                <c:pt idx="394">
                  <c:v>21.6</c:v>
                </c:pt>
                <c:pt idx="395">
                  <c:v>21.7</c:v>
                </c:pt>
                <c:pt idx="396">
                  <c:v>63.3</c:v>
                </c:pt>
                <c:pt idx="397">
                  <c:v>67.8</c:v>
                </c:pt>
                <c:pt idx="398">
                  <c:v>71.7</c:v>
                </c:pt>
                <c:pt idx="399">
                  <c:v>75.2</c:v>
                </c:pt>
                <c:pt idx="400">
                  <c:v>78.400000000000006</c:v>
                </c:pt>
                <c:pt idx="401">
                  <c:v>81.2</c:v>
                </c:pt>
                <c:pt idx="402">
                  <c:v>82.6</c:v>
                </c:pt>
                <c:pt idx="403">
                  <c:v>83.3</c:v>
                </c:pt>
                <c:pt idx="404">
                  <c:v>84.4</c:v>
                </c:pt>
                <c:pt idx="405">
                  <c:v>85.9</c:v>
                </c:pt>
                <c:pt idx="406">
                  <c:v>87.6</c:v>
                </c:pt>
                <c:pt idx="407">
                  <c:v>88.9</c:v>
                </c:pt>
                <c:pt idx="408">
                  <c:v>13.9</c:v>
                </c:pt>
                <c:pt idx="409">
                  <c:v>16.2</c:v>
                </c:pt>
                <c:pt idx="410">
                  <c:v>18.100000000000001</c:v>
                </c:pt>
                <c:pt idx="411">
                  <c:v>17.399999999999999</c:v>
                </c:pt>
                <c:pt idx="412">
                  <c:v>17.399999999999999</c:v>
                </c:pt>
                <c:pt idx="413">
                  <c:v>19.399999999999999</c:v>
                </c:pt>
                <c:pt idx="414">
                  <c:v>22.9</c:v>
                </c:pt>
                <c:pt idx="415">
                  <c:v>26.4</c:v>
                </c:pt>
                <c:pt idx="416">
                  <c:v>31</c:v>
                </c:pt>
                <c:pt idx="417">
                  <c:v>35.9</c:v>
                </c:pt>
                <c:pt idx="418">
                  <c:v>42.5</c:v>
                </c:pt>
                <c:pt idx="419">
                  <c:v>49.2</c:v>
                </c:pt>
                <c:pt idx="420">
                  <c:v>23.9</c:v>
                </c:pt>
                <c:pt idx="421">
                  <c:v>26.4</c:v>
                </c:pt>
                <c:pt idx="422">
                  <c:v>29.2</c:v>
                </c:pt>
                <c:pt idx="423">
                  <c:v>34.4</c:v>
                </c:pt>
                <c:pt idx="424">
                  <c:v>40.4</c:v>
                </c:pt>
                <c:pt idx="425">
                  <c:v>49.1</c:v>
                </c:pt>
                <c:pt idx="426">
                  <c:v>57.9</c:v>
                </c:pt>
                <c:pt idx="427">
                  <c:v>66.3</c:v>
                </c:pt>
                <c:pt idx="428">
                  <c:v>68.400000000000006</c:v>
                </c:pt>
                <c:pt idx="429">
                  <c:v>69.900000000000006</c:v>
                </c:pt>
                <c:pt idx="430">
                  <c:v>71.3</c:v>
                </c:pt>
                <c:pt idx="431">
                  <c:v>72.8</c:v>
                </c:pt>
                <c:pt idx="432">
                  <c:v>38.700000000000003</c:v>
                </c:pt>
                <c:pt idx="433">
                  <c:v>45</c:v>
                </c:pt>
                <c:pt idx="434">
                  <c:v>51</c:v>
                </c:pt>
                <c:pt idx="435">
                  <c:v>54.8</c:v>
                </c:pt>
                <c:pt idx="436">
                  <c:v>58.5</c:v>
                </c:pt>
                <c:pt idx="437">
                  <c:v>62.1</c:v>
                </c:pt>
                <c:pt idx="438">
                  <c:v>65.599999999999994</c:v>
                </c:pt>
                <c:pt idx="439">
                  <c:v>68.3</c:v>
                </c:pt>
                <c:pt idx="440">
                  <c:v>70.5</c:v>
                </c:pt>
                <c:pt idx="441">
                  <c:v>72.099999999999994</c:v>
                </c:pt>
                <c:pt idx="442">
                  <c:v>73.599999999999994</c:v>
                </c:pt>
                <c:pt idx="443">
                  <c:v>75</c:v>
                </c:pt>
                <c:pt idx="444">
                  <c:v>9.2000000000000011</c:v>
                </c:pt>
                <c:pt idx="445">
                  <c:v>12.6</c:v>
                </c:pt>
                <c:pt idx="446">
                  <c:v>17</c:v>
                </c:pt>
                <c:pt idx="447">
                  <c:v>19.399999999999999</c:v>
                </c:pt>
                <c:pt idx="448">
                  <c:v>21.2</c:v>
                </c:pt>
                <c:pt idx="449">
                  <c:v>23.2</c:v>
                </c:pt>
                <c:pt idx="450">
                  <c:v>25.5</c:v>
                </c:pt>
                <c:pt idx="451">
                  <c:v>27.9</c:v>
                </c:pt>
                <c:pt idx="452">
                  <c:v>28.3</c:v>
                </c:pt>
                <c:pt idx="453">
                  <c:v>28.1</c:v>
                </c:pt>
                <c:pt idx="454">
                  <c:v>27.9</c:v>
                </c:pt>
                <c:pt idx="455">
                  <c:v>28</c:v>
                </c:pt>
                <c:pt idx="456">
                  <c:v>11.9</c:v>
                </c:pt>
                <c:pt idx="457">
                  <c:v>16.3</c:v>
                </c:pt>
                <c:pt idx="458">
                  <c:v>22</c:v>
                </c:pt>
                <c:pt idx="459">
                  <c:v>25.1</c:v>
                </c:pt>
                <c:pt idx="460">
                  <c:v>27.5</c:v>
                </c:pt>
                <c:pt idx="461">
                  <c:v>30.1</c:v>
                </c:pt>
                <c:pt idx="462">
                  <c:v>33</c:v>
                </c:pt>
                <c:pt idx="463">
                  <c:v>36.1</c:v>
                </c:pt>
                <c:pt idx="464">
                  <c:v>41.5</c:v>
                </c:pt>
                <c:pt idx="465">
                  <c:v>47.7</c:v>
                </c:pt>
                <c:pt idx="466">
                  <c:v>50.2</c:v>
                </c:pt>
                <c:pt idx="467">
                  <c:v>50.1</c:v>
                </c:pt>
                <c:pt idx="468">
                  <c:v>28.1</c:v>
                </c:pt>
                <c:pt idx="469">
                  <c:v>31.6</c:v>
                </c:pt>
                <c:pt idx="470">
                  <c:v>35.300000000000004</c:v>
                </c:pt>
                <c:pt idx="471">
                  <c:v>39.1</c:v>
                </c:pt>
                <c:pt idx="472">
                  <c:v>43.3</c:v>
                </c:pt>
                <c:pt idx="473">
                  <c:v>47.9</c:v>
                </c:pt>
                <c:pt idx="474">
                  <c:v>52.2</c:v>
                </c:pt>
                <c:pt idx="475">
                  <c:v>54.3</c:v>
                </c:pt>
                <c:pt idx="476">
                  <c:v>56.4</c:v>
                </c:pt>
                <c:pt idx="477">
                  <c:v>58.7</c:v>
                </c:pt>
                <c:pt idx="478">
                  <c:v>61</c:v>
                </c:pt>
                <c:pt idx="479">
                  <c:v>63.2</c:v>
                </c:pt>
                <c:pt idx="480">
                  <c:v>20.7</c:v>
                </c:pt>
                <c:pt idx="481">
                  <c:v>22.3</c:v>
                </c:pt>
                <c:pt idx="482">
                  <c:v>26.1</c:v>
                </c:pt>
                <c:pt idx="483">
                  <c:v>30.3</c:v>
                </c:pt>
                <c:pt idx="484">
                  <c:v>29.5</c:v>
                </c:pt>
                <c:pt idx="485">
                  <c:v>28.7</c:v>
                </c:pt>
                <c:pt idx="486">
                  <c:v>28</c:v>
                </c:pt>
                <c:pt idx="487">
                  <c:v>27.7</c:v>
                </c:pt>
                <c:pt idx="488">
                  <c:v>28.2</c:v>
                </c:pt>
                <c:pt idx="489">
                  <c:v>29.3</c:v>
                </c:pt>
                <c:pt idx="490">
                  <c:v>31.2</c:v>
                </c:pt>
                <c:pt idx="491">
                  <c:v>33.700000000000003</c:v>
                </c:pt>
                <c:pt idx="492">
                  <c:v>33.9</c:v>
                </c:pt>
                <c:pt idx="493">
                  <c:v>34.300000000000004</c:v>
                </c:pt>
                <c:pt idx="494">
                  <c:v>35.800000000000004</c:v>
                </c:pt>
                <c:pt idx="495">
                  <c:v>38.800000000000004</c:v>
                </c:pt>
                <c:pt idx="496">
                  <c:v>41.3</c:v>
                </c:pt>
                <c:pt idx="497">
                  <c:v>43.1</c:v>
                </c:pt>
                <c:pt idx="498">
                  <c:v>45.6</c:v>
                </c:pt>
                <c:pt idx="499">
                  <c:v>50.7</c:v>
                </c:pt>
                <c:pt idx="500">
                  <c:v>55.8</c:v>
                </c:pt>
                <c:pt idx="501">
                  <c:v>59</c:v>
                </c:pt>
                <c:pt idx="502">
                  <c:v>61.7</c:v>
                </c:pt>
                <c:pt idx="503">
                  <c:v>64.2</c:v>
                </c:pt>
                <c:pt idx="504">
                  <c:v>26</c:v>
                </c:pt>
                <c:pt idx="505">
                  <c:v>30.2</c:v>
                </c:pt>
                <c:pt idx="506">
                  <c:v>35</c:v>
                </c:pt>
                <c:pt idx="507">
                  <c:v>40.200000000000003</c:v>
                </c:pt>
                <c:pt idx="508">
                  <c:v>45.1</c:v>
                </c:pt>
                <c:pt idx="509">
                  <c:v>50.1</c:v>
                </c:pt>
                <c:pt idx="510">
                  <c:v>52.3</c:v>
                </c:pt>
                <c:pt idx="511">
                  <c:v>54</c:v>
                </c:pt>
                <c:pt idx="512">
                  <c:v>54.9</c:v>
                </c:pt>
                <c:pt idx="513">
                  <c:v>55.6</c:v>
                </c:pt>
                <c:pt idx="514">
                  <c:v>56.4</c:v>
                </c:pt>
                <c:pt idx="515">
                  <c:v>57.5</c:v>
                </c:pt>
                <c:pt idx="516">
                  <c:v>57.5</c:v>
                </c:pt>
                <c:pt idx="517">
                  <c:v>58.4</c:v>
                </c:pt>
                <c:pt idx="518">
                  <c:v>59.3</c:v>
                </c:pt>
                <c:pt idx="519">
                  <c:v>60.3</c:v>
                </c:pt>
                <c:pt idx="520">
                  <c:v>64.2</c:v>
                </c:pt>
                <c:pt idx="521">
                  <c:v>68.099999999999994</c:v>
                </c:pt>
                <c:pt idx="522">
                  <c:v>70.900000000000006</c:v>
                </c:pt>
                <c:pt idx="523">
                  <c:v>73.400000000000006</c:v>
                </c:pt>
                <c:pt idx="524">
                  <c:v>74.3</c:v>
                </c:pt>
                <c:pt idx="525">
                  <c:v>75.599999999999994</c:v>
                </c:pt>
                <c:pt idx="526">
                  <c:v>75.599999999999994</c:v>
                </c:pt>
                <c:pt idx="527">
                  <c:v>75.2</c:v>
                </c:pt>
                <c:pt idx="528">
                  <c:v>32.300000000000004</c:v>
                </c:pt>
                <c:pt idx="529">
                  <c:v>35.6</c:v>
                </c:pt>
                <c:pt idx="530">
                  <c:v>38.200000000000003</c:v>
                </c:pt>
                <c:pt idx="531">
                  <c:v>40.800000000000004</c:v>
                </c:pt>
                <c:pt idx="532">
                  <c:v>47.3</c:v>
                </c:pt>
                <c:pt idx="533">
                  <c:v>58.6</c:v>
                </c:pt>
                <c:pt idx="534">
                  <c:v>64.7</c:v>
                </c:pt>
                <c:pt idx="535">
                  <c:v>66.8</c:v>
                </c:pt>
                <c:pt idx="536">
                  <c:v>68</c:v>
                </c:pt>
                <c:pt idx="537">
                  <c:v>68.599999999999994</c:v>
                </c:pt>
                <c:pt idx="538">
                  <c:v>69.400000000000006</c:v>
                </c:pt>
                <c:pt idx="539">
                  <c:v>70.3</c:v>
                </c:pt>
                <c:pt idx="540">
                  <c:v>56.9</c:v>
                </c:pt>
                <c:pt idx="541">
                  <c:v>59.5</c:v>
                </c:pt>
                <c:pt idx="542">
                  <c:v>62</c:v>
                </c:pt>
                <c:pt idx="543">
                  <c:v>64.400000000000006</c:v>
                </c:pt>
                <c:pt idx="544">
                  <c:v>69.900000000000006</c:v>
                </c:pt>
                <c:pt idx="545">
                  <c:v>75.2</c:v>
                </c:pt>
                <c:pt idx="546">
                  <c:v>75.400000000000006</c:v>
                </c:pt>
                <c:pt idx="547">
                  <c:v>75.2</c:v>
                </c:pt>
                <c:pt idx="548">
                  <c:v>74.599999999999994</c:v>
                </c:pt>
                <c:pt idx="549">
                  <c:v>74</c:v>
                </c:pt>
                <c:pt idx="550">
                  <c:v>73.7</c:v>
                </c:pt>
                <c:pt idx="551">
                  <c:v>73.5</c:v>
                </c:pt>
                <c:pt idx="552">
                  <c:v>6.8</c:v>
                </c:pt>
                <c:pt idx="553">
                  <c:v>9.3000000000000007</c:v>
                </c:pt>
                <c:pt idx="554">
                  <c:v>12.5</c:v>
                </c:pt>
                <c:pt idx="555">
                  <c:v>16.7</c:v>
                </c:pt>
                <c:pt idx="556">
                  <c:v>21.9</c:v>
                </c:pt>
                <c:pt idx="557">
                  <c:v>27.3</c:v>
                </c:pt>
                <c:pt idx="558">
                  <c:v>30.8</c:v>
                </c:pt>
                <c:pt idx="559">
                  <c:v>34.5</c:v>
                </c:pt>
                <c:pt idx="560">
                  <c:v>36.800000000000004</c:v>
                </c:pt>
                <c:pt idx="561">
                  <c:v>38.300000000000004</c:v>
                </c:pt>
                <c:pt idx="562">
                  <c:v>41</c:v>
                </c:pt>
                <c:pt idx="563">
                  <c:v>44.3</c:v>
                </c:pt>
                <c:pt idx="564">
                  <c:v>69.599999999999994</c:v>
                </c:pt>
                <c:pt idx="565">
                  <c:v>73.7</c:v>
                </c:pt>
                <c:pt idx="566">
                  <c:v>77</c:v>
                </c:pt>
                <c:pt idx="567">
                  <c:v>79.7</c:v>
                </c:pt>
                <c:pt idx="568">
                  <c:v>82.1</c:v>
                </c:pt>
                <c:pt idx="569">
                  <c:v>83.7</c:v>
                </c:pt>
                <c:pt idx="570">
                  <c:v>84.4</c:v>
                </c:pt>
                <c:pt idx="571">
                  <c:v>84.8</c:v>
                </c:pt>
                <c:pt idx="572">
                  <c:v>85</c:v>
                </c:pt>
                <c:pt idx="573">
                  <c:v>85.1</c:v>
                </c:pt>
                <c:pt idx="574">
                  <c:v>85.9</c:v>
                </c:pt>
                <c:pt idx="575">
                  <c:v>86.8</c:v>
                </c:pt>
                <c:pt idx="576">
                  <c:v>26.9</c:v>
                </c:pt>
                <c:pt idx="577">
                  <c:v>30.2</c:v>
                </c:pt>
                <c:pt idx="578">
                  <c:v>35</c:v>
                </c:pt>
                <c:pt idx="579">
                  <c:v>40.200000000000003</c:v>
                </c:pt>
                <c:pt idx="580">
                  <c:v>45.7</c:v>
                </c:pt>
                <c:pt idx="581">
                  <c:v>51.3</c:v>
                </c:pt>
                <c:pt idx="582">
                  <c:v>53.9</c:v>
                </c:pt>
                <c:pt idx="583">
                  <c:v>55.2</c:v>
                </c:pt>
                <c:pt idx="584">
                  <c:v>57.6</c:v>
                </c:pt>
                <c:pt idx="585">
                  <c:v>61.7</c:v>
                </c:pt>
                <c:pt idx="586">
                  <c:v>65.7</c:v>
                </c:pt>
                <c:pt idx="587">
                  <c:v>69.099999999999994</c:v>
                </c:pt>
                <c:pt idx="588">
                  <c:v>31</c:v>
                </c:pt>
                <c:pt idx="589">
                  <c:v>33.9</c:v>
                </c:pt>
                <c:pt idx="590">
                  <c:v>36.6</c:v>
                </c:pt>
                <c:pt idx="591">
                  <c:v>39.300000000000004</c:v>
                </c:pt>
                <c:pt idx="592">
                  <c:v>42.4</c:v>
                </c:pt>
                <c:pt idx="593">
                  <c:v>47</c:v>
                </c:pt>
                <c:pt idx="594">
                  <c:v>51.2</c:v>
                </c:pt>
                <c:pt idx="595">
                  <c:v>55.1</c:v>
                </c:pt>
                <c:pt idx="596">
                  <c:v>57.8</c:v>
                </c:pt>
                <c:pt idx="597">
                  <c:v>60.3</c:v>
                </c:pt>
                <c:pt idx="598">
                  <c:v>63.6</c:v>
                </c:pt>
                <c:pt idx="599">
                  <c:v>66.900000000000006</c:v>
                </c:pt>
                <c:pt idx="600">
                  <c:v>37.4</c:v>
                </c:pt>
                <c:pt idx="601">
                  <c:v>38.300000000000004</c:v>
                </c:pt>
                <c:pt idx="602">
                  <c:v>38.9</c:v>
                </c:pt>
                <c:pt idx="603">
                  <c:v>39.4</c:v>
                </c:pt>
                <c:pt idx="604">
                  <c:v>41.5</c:v>
                </c:pt>
                <c:pt idx="605">
                  <c:v>44.1</c:v>
                </c:pt>
                <c:pt idx="606">
                  <c:v>46.6</c:v>
                </c:pt>
                <c:pt idx="607">
                  <c:v>49.2</c:v>
                </c:pt>
                <c:pt idx="608">
                  <c:v>54</c:v>
                </c:pt>
                <c:pt idx="609">
                  <c:v>58.9</c:v>
                </c:pt>
                <c:pt idx="610">
                  <c:v>61.6</c:v>
                </c:pt>
                <c:pt idx="611">
                  <c:v>64.3</c:v>
                </c:pt>
                <c:pt idx="612">
                  <c:v>20.399999999999999</c:v>
                </c:pt>
                <c:pt idx="613">
                  <c:v>25.5</c:v>
                </c:pt>
                <c:pt idx="614">
                  <c:v>26.5</c:v>
                </c:pt>
                <c:pt idx="615">
                  <c:v>27</c:v>
                </c:pt>
                <c:pt idx="616">
                  <c:v>27.4</c:v>
                </c:pt>
                <c:pt idx="617">
                  <c:v>27.9</c:v>
                </c:pt>
                <c:pt idx="618">
                  <c:v>29.9</c:v>
                </c:pt>
                <c:pt idx="619">
                  <c:v>34.700000000000003</c:v>
                </c:pt>
                <c:pt idx="620">
                  <c:v>38.800000000000004</c:v>
                </c:pt>
                <c:pt idx="621">
                  <c:v>38.800000000000004</c:v>
                </c:pt>
                <c:pt idx="622">
                  <c:v>38.9</c:v>
                </c:pt>
                <c:pt idx="623">
                  <c:v>39.300000000000004</c:v>
                </c:pt>
                <c:pt idx="624">
                  <c:v>5.4</c:v>
                </c:pt>
                <c:pt idx="625">
                  <c:v>6.4</c:v>
                </c:pt>
                <c:pt idx="626">
                  <c:v>7.6</c:v>
                </c:pt>
                <c:pt idx="627">
                  <c:v>8.6</c:v>
                </c:pt>
                <c:pt idx="628">
                  <c:v>9.5</c:v>
                </c:pt>
                <c:pt idx="629">
                  <c:v>10.4</c:v>
                </c:pt>
                <c:pt idx="630">
                  <c:v>11.5</c:v>
                </c:pt>
                <c:pt idx="631">
                  <c:v>12.6</c:v>
                </c:pt>
                <c:pt idx="632">
                  <c:v>13.8</c:v>
                </c:pt>
                <c:pt idx="633">
                  <c:v>14.7</c:v>
                </c:pt>
                <c:pt idx="634">
                  <c:v>15.7</c:v>
                </c:pt>
                <c:pt idx="635">
                  <c:v>16.8</c:v>
                </c:pt>
                <c:pt idx="636">
                  <c:v>8.3000000000000007</c:v>
                </c:pt>
                <c:pt idx="637">
                  <c:v>9.8000000000000007</c:v>
                </c:pt>
                <c:pt idx="638">
                  <c:v>11.4</c:v>
                </c:pt>
                <c:pt idx="639">
                  <c:v>12.6</c:v>
                </c:pt>
                <c:pt idx="640">
                  <c:v>13.5</c:v>
                </c:pt>
                <c:pt idx="641">
                  <c:v>14.4</c:v>
                </c:pt>
                <c:pt idx="642">
                  <c:v>15.2</c:v>
                </c:pt>
                <c:pt idx="643">
                  <c:v>15.8</c:v>
                </c:pt>
                <c:pt idx="644">
                  <c:v>16.600000000000001</c:v>
                </c:pt>
                <c:pt idx="645">
                  <c:v>17.600000000000001</c:v>
                </c:pt>
                <c:pt idx="646">
                  <c:v>19.100000000000001</c:v>
                </c:pt>
                <c:pt idx="647">
                  <c:v>20.9</c:v>
                </c:pt>
                <c:pt idx="648">
                  <c:v>53.6</c:v>
                </c:pt>
                <c:pt idx="649">
                  <c:v>57.5</c:v>
                </c:pt>
                <c:pt idx="650">
                  <c:v>61.3</c:v>
                </c:pt>
                <c:pt idx="651">
                  <c:v>64.900000000000006</c:v>
                </c:pt>
                <c:pt idx="652">
                  <c:v>67.599999999999994</c:v>
                </c:pt>
                <c:pt idx="653">
                  <c:v>69.7</c:v>
                </c:pt>
                <c:pt idx="654">
                  <c:v>70.8</c:v>
                </c:pt>
                <c:pt idx="655">
                  <c:v>71.099999999999994</c:v>
                </c:pt>
                <c:pt idx="656">
                  <c:v>70</c:v>
                </c:pt>
                <c:pt idx="657">
                  <c:v>69.400000000000006</c:v>
                </c:pt>
                <c:pt idx="658">
                  <c:v>69.400000000000006</c:v>
                </c:pt>
                <c:pt idx="659">
                  <c:v>69.5</c:v>
                </c:pt>
                <c:pt idx="660">
                  <c:v>26.9</c:v>
                </c:pt>
                <c:pt idx="661">
                  <c:v>29.7</c:v>
                </c:pt>
                <c:pt idx="662">
                  <c:v>32.6</c:v>
                </c:pt>
                <c:pt idx="663">
                  <c:v>34.800000000000004</c:v>
                </c:pt>
                <c:pt idx="664">
                  <c:v>36.700000000000003</c:v>
                </c:pt>
                <c:pt idx="665">
                  <c:v>37.800000000000004</c:v>
                </c:pt>
                <c:pt idx="666">
                  <c:v>38.5</c:v>
                </c:pt>
                <c:pt idx="667">
                  <c:v>41.6</c:v>
                </c:pt>
                <c:pt idx="668">
                  <c:v>45.5</c:v>
                </c:pt>
                <c:pt idx="669">
                  <c:v>47.9</c:v>
                </c:pt>
                <c:pt idx="670">
                  <c:v>49.9</c:v>
                </c:pt>
                <c:pt idx="671">
                  <c:v>51.8</c:v>
                </c:pt>
                <c:pt idx="672">
                  <c:v>49.1</c:v>
                </c:pt>
                <c:pt idx="673">
                  <c:v>55.3</c:v>
                </c:pt>
                <c:pt idx="674">
                  <c:v>59.7</c:v>
                </c:pt>
                <c:pt idx="675">
                  <c:v>63.7</c:v>
                </c:pt>
                <c:pt idx="676">
                  <c:v>67.8</c:v>
                </c:pt>
                <c:pt idx="677">
                  <c:v>71.7</c:v>
                </c:pt>
                <c:pt idx="678">
                  <c:v>75.8</c:v>
                </c:pt>
                <c:pt idx="679">
                  <c:v>79.400000000000006</c:v>
                </c:pt>
                <c:pt idx="680">
                  <c:v>81</c:v>
                </c:pt>
                <c:pt idx="681">
                  <c:v>82.2</c:v>
                </c:pt>
                <c:pt idx="682">
                  <c:v>82.9</c:v>
                </c:pt>
                <c:pt idx="683">
                  <c:v>83.6</c:v>
                </c:pt>
                <c:pt idx="684">
                  <c:v>58.2</c:v>
                </c:pt>
                <c:pt idx="685">
                  <c:v>61.9</c:v>
                </c:pt>
                <c:pt idx="686">
                  <c:v>67.099999999999994</c:v>
                </c:pt>
                <c:pt idx="687">
                  <c:v>71.099999999999994</c:v>
                </c:pt>
                <c:pt idx="688">
                  <c:v>72.900000000000006</c:v>
                </c:pt>
                <c:pt idx="689">
                  <c:v>73.3</c:v>
                </c:pt>
                <c:pt idx="690">
                  <c:v>73.7</c:v>
                </c:pt>
                <c:pt idx="691">
                  <c:v>74.099999999999994</c:v>
                </c:pt>
                <c:pt idx="692">
                  <c:v>74.900000000000006</c:v>
                </c:pt>
                <c:pt idx="693">
                  <c:v>76.900000000000006</c:v>
                </c:pt>
                <c:pt idx="694">
                  <c:v>81.599999999999994</c:v>
                </c:pt>
                <c:pt idx="695">
                  <c:v>85.2</c:v>
                </c:pt>
                <c:pt idx="696">
                  <c:v>58.6</c:v>
                </c:pt>
                <c:pt idx="697">
                  <c:v>63.3</c:v>
                </c:pt>
                <c:pt idx="698">
                  <c:v>65.7</c:v>
                </c:pt>
                <c:pt idx="699">
                  <c:v>67.400000000000006</c:v>
                </c:pt>
                <c:pt idx="700">
                  <c:v>69.099999999999994</c:v>
                </c:pt>
                <c:pt idx="701">
                  <c:v>70.8</c:v>
                </c:pt>
                <c:pt idx="702">
                  <c:v>72.7</c:v>
                </c:pt>
                <c:pt idx="703">
                  <c:v>74.5</c:v>
                </c:pt>
                <c:pt idx="704">
                  <c:v>74.8</c:v>
                </c:pt>
                <c:pt idx="705">
                  <c:v>75.099999999999994</c:v>
                </c:pt>
                <c:pt idx="706">
                  <c:v>75.5</c:v>
                </c:pt>
                <c:pt idx="707">
                  <c:v>76.2</c:v>
                </c:pt>
                <c:pt idx="708">
                  <c:v>38.200000000000003</c:v>
                </c:pt>
                <c:pt idx="709">
                  <c:v>42.4</c:v>
                </c:pt>
                <c:pt idx="710">
                  <c:v>48.2</c:v>
                </c:pt>
                <c:pt idx="711">
                  <c:v>55.3</c:v>
                </c:pt>
                <c:pt idx="712">
                  <c:v>56.9</c:v>
                </c:pt>
                <c:pt idx="713">
                  <c:v>57.4</c:v>
                </c:pt>
                <c:pt idx="714">
                  <c:v>57.3</c:v>
                </c:pt>
                <c:pt idx="715">
                  <c:v>55.9</c:v>
                </c:pt>
                <c:pt idx="716">
                  <c:v>53.5</c:v>
                </c:pt>
                <c:pt idx="717">
                  <c:v>52.4</c:v>
                </c:pt>
                <c:pt idx="718">
                  <c:v>51.8</c:v>
                </c:pt>
                <c:pt idx="719">
                  <c:v>51.4</c:v>
                </c:pt>
                <c:pt idx="720">
                  <c:v>45</c:v>
                </c:pt>
                <c:pt idx="721">
                  <c:v>50.3</c:v>
                </c:pt>
                <c:pt idx="722">
                  <c:v>56.1</c:v>
                </c:pt>
                <c:pt idx="723">
                  <c:v>61.8</c:v>
                </c:pt>
                <c:pt idx="724">
                  <c:v>67.099999999999994</c:v>
                </c:pt>
                <c:pt idx="725">
                  <c:v>72.099999999999994</c:v>
                </c:pt>
                <c:pt idx="726">
                  <c:v>74.599999999999994</c:v>
                </c:pt>
                <c:pt idx="727">
                  <c:v>75.7</c:v>
                </c:pt>
                <c:pt idx="728">
                  <c:v>76.3</c:v>
                </c:pt>
                <c:pt idx="729">
                  <c:v>76.5</c:v>
                </c:pt>
                <c:pt idx="730">
                  <c:v>76.8</c:v>
                </c:pt>
                <c:pt idx="731">
                  <c:v>77</c:v>
                </c:pt>
                <c:pt idx="732">
                  <c:v>14.1</c:v>
                </c:pt>
                <c:pt idx="733">
                  <c:v>17.399999999999999</c:v>
                </c:pt>
                <c:pt idx="734">
                  <c:v>23.8</c:v>
                </c:pt>
                <c:pt idx="735">
                  <c:v>32</c:v>
                </c:pt>
                <c:pt idx="736">
                  <c:v>43</c:v>
                </c:pt>
                <c:pt idx="737">
                  <c:v>54.7</c:v>
                </c:pt>
                <c:pt idx="738">
                  <c:v>62.4</c:v>
                </c:pt>
                <c:pt idx="739">
                  <c:v>69.099999999999994</c:v>
                </c:pt>
                <c:pt idx="740">
                  <c:v>75.400000000000006</c:v>
                </c:pt>
                <c:pt idx="741">
                  <c:v>80.099999999999994</c:v>
                </c:pt>
                <c:pt idx="742">
                  <c:v>83.5</c:v>
                </c:pt>
                <c:pt idx="743">
                  <c:v>85.8</c:v>
                </c:pt>
                <c:pt idx="744">
                  <c:v>40.1</c:v>
                </c:pt>
                <c:pt idx="745">
                  <c:v>43.1</c:v>
                </c:pt>
                <c:pt idx="746">
                  <c:v>45.5</c:v>
                </c:pt>
                <c:pt idx="747">
                  <c:v>48</c:v>
                </c:pt>
                <c:pt idx="748">
                  <c:v>50.3</c:v>
                </c:pt>
                <c:pt idx="749">
                  <c:v>52.5</c:v>
                </c:pt>
                <c:pt idx="750">
                  <c:v>54.2</c:v>
                </c:pt>
                <c:pt idx="751">
                  <c:v>55</c:v>
                </c:pt>
                <c:pt idx="752">
                  <c:v>53.8</c:v>
                </c:pt>
                <c:pt idx="753">
                  <c:v>52.6</c:v>
                </c:pt>
                <c:pt idx="754">
                  <c:v>52.5</c:v>
                </c:pt>
                <c:pt idx="755">
                  <c:v>52.7</c:v>
                </c:pt>
                <c:pt idx="756">
                  <c:v>11.2</c:v>
                </c:pt>
                <c:pt idx="757">
                  <c:v>12.1</c:v>
                </c:pt>
                <c:pt idx="758">
                  <c:v>14.5</c:v>
                </c:pt>
                <c:pt idx="759">
                  <c:v>19.5</c:v>
                </c:pt>
                <c:pt idx="760">
                  <c:v>24.4</c:v>
                </c:pt>
                <c:pt idx="761">
                  <c:v>28.4</c:v>
                </c:pt>
                <c:pt idx="762">
                  <c:v>33</c:v>
                </c:pt>
                <c:pt idx="763">
                  <c:v>38.300000000000004</c:v>
                </c:pt>
                <c:pt idx="764">
                  <c:v>43.8</c:v>
                </c:pt>
                <c:pt idx="765">
                  <c:v>48.8</c:v>
                </c:pt>
                <c:pt idx="766">
                  <c:v>53.1</c:v>
                </c:pt>
                <c:pt idx="767">
                  <c:v>56.7</c:v>
                </c:pt>
                <c:pt idx="768">
                  <c:v>40.6</c:v>
                </c:pt>
                <c:pt idx="769">
                  <c:v>44</c:v>
                </c:pt>
                <c:pt idx="770">
                  <c:v>48.9</c:v>
                </c:pt>
                <c:pt idx="771">
                  <c:v>54.3</c:v>
                </c:pt>
                <c:pt idx="772">
                  <c:v>59.6</c:v>
                </c:pt>
                <c:pt idx="773">
                  <c:v>62.4</c:v>
                </c:pt>
                <c:pt idx="774">
                  <c:v>65.2</c:v>
                </c:pt>
                <c:pt idx="775">
                  <c:v>67.900000000000006</c:v>
                </c:pt>
                <c:pt idx="776">
                  <c:v>70.400000000000006</c:v>
                </c:pt>
                <c:pt idx="777">
                  <c:v>72</c:v>
                </c:pt>
                <c:pt idx="778">
                  <c:v>73.099999999999994</c:v>
                </c:pt>
                <c:pt idx="779">
                  <c:v>74.099999999999994</c:v>
                </c:pt>
                <c:pt idx="780">
                  <c:v>69.7</c:v>
                </c:pt>
                <c:pt idx="781">
                  <c:v>71.400000000000006</c:v>
                </c:pt>
                <c:pt idx="782">
                  <c:v>72</c:v>
                </c:pt>
                <c:pt idx="783">
                  <c:v>72.3</c:v>
                </c:pt>
                <c:pt idx="784">
                  <c:v>72.599999999999994</c:v>
                </c:pt>
                <c:pt idx="785">
                  <c:v>72.8</c:v>
                </c:pt>
                <c:pt idx="786">
                  <c:v>72.7</c:v>
                </c:pt>
                <c:pt idx="787">
                  <c:v>73.099999999999994</c:v>
                </c:pt>
                <c:pt idx="788">
                  <c:v>73.3</c:v>
                </c:pt>
                <c:pt idx="789">
                  <c:v>73.099999999999994</c:v>
                </c:pt>
                <c:pt idx="790">
                  <c:v>73.400000000000006</c:v>
                </c:pt>
                <c:pt idx="791">
                  <c:v>73.8</c:v>
                </c:pt>
                <c:pt idx="792">
                  <c:v>19.100000000000001</c:v>
                </c:pt>
                <c:pt idx="793">
                  <c:v>23.3</c:v>
                </c:pt>
                <c:pt idx="794">
                  <c:v>26.1</c:v>
                </c:pt>
                <c:pt idx="795">
                  <c:v>29</c:v>
                </c:pt>
                <c:pt idx="796">
                  <c:v>30.1</c:v>
                </c:pt>
                <c:pt idx="797">
                  <c:v>31.2</c:v>
                </c:pt>
                <c:pt idx="798">
                  <c:v>32.9</c:v>
                </c:pt>
                <c:pt idx="799">
                  <c:v>36.4</c:v>
                </c:pt>
                <c:pt idx="800">
                  <c:v>40.1</c:v>
                </c:pt>
                <c:pt idx="801">
                  <c:v>44</c:v>
                </c:pt>
                <c:pt idx="802">
                  <c:v>47.7</c:v>
                </c:pt>
                <c:pt idx="803">
                  <c:v>51.2</c:v>
                </c:pt>
                <c:pt idx="804">
                  <c:v>40.1</c:v>
                </c:pt>
                <c:pt idx="805">
                  <c:v>42.9</c:v>
                </c:pt>
                <c:pt idx="806">
                  <c:v>47.5</c:v>
                </c:pt>
                <c:pt idx="807">
                  <c:v>52.5</c:v>
                </c:pt>
                <c:pt idx="808">
                  <c:v>55.3</c:v>
                </c:pt>
                <c:pt idx="809">
                  <c:v>57.7</c:v>
                </c:pt>
                <c:pt idx="810">
                  <c:v>58.4</c:v>
                </c:pt>
                <c:pt idx="811">
                  <c:v>58.8</c:v>
                </c:pt>
                <c:pt idx="812">
                  <c:v>59.3</c:v>
                </c:pt>
                <c:pt idx="813">
                  <c:v>59.7</c:v>
                </c:pt>
                <c:pt idx="814">
                  <c:v>60.3</c:v>
                </c:pt>
                <c:pt idx="815">
                  <c:v>61.2</c:v>
                </c:pt>
                <c:pt idx="816">
                  <c:v>29.4</c:v>
                </c:pt>
                <c:pt idx="817">
                  <c:v>30.3</c:v>
                </c:pt>
                <c:pt idx="818">
                  <c:v>31.3</c:v>
                </c:pt>
                <c:pt idx="819">
                  <c:v>32.200000000000003</c:v>
                </c:pt>
                <c:pt idx="820">
                  <c:v>32.6</c:v>
                </c:pt>
                <c:pt idx="821">
                  <c:v>32.9</c:v>
                </c:pt>
                <c:pt idx="822">
                  <c:v>33.200000000000003</c:v>
                </c:pt>
                <c:pt idx="823">
                  <c:v>33.4</c:v>
                </c:pt>
                <c:pt idx="824">
                  <c:v>34.5</c:v>
                </c:pt>
                <c:pt idx="825">
                  <c:v>35.9</c:v>
                </c:pt>
                <c:pt idx="826">
                  <c:v>37.300000000000004</c:v>
                </c:pt>
                <c:pt idx="827">
                  <c:v>38.800000000000004</c:v>
                </c:pt>
                <c:pt idx="828">
                  <c:v>95.5</c:v>
                </c:pt>
                <c:pt idx="829">
                  <c:v>95.7</c:v>
                </c:pt>
                <c:pt idx="830">
                  <c:v>95.1</c:v>
                </c:pt>
                <c:pt idx="831">
                  <c:v>95.1</c:v>
                </c:pt>
                <c:pt idx="832">
                  <c:v>96</c:v>
                </c:pt>
                <c:pt idx="833">
                  <c:v>98</c:v>
                </c:pt>
                <c:pt idx="834">
                  <c:v>98.5</c:v>
                </c:pt>
                <c:pt idx="835">
                  <c:v>98.6</c:v>
                </c:pt>
                <c:pt idx="836">
                  <c:v>98.5</c:v>
                </c:pt>
                <c:pt idx="837">
                  <c:v>98.4</c:v>
                </c:pt>
                <c:pt idx="838">
                  <c:v>98.4</c:v>
                </c:pt>
                <c:pt idx="839">
                  <c:v>98.4</c:v>
                </c:pt>
                <c:pt idx="840">
                  <c:v>45.7</c:v>
                </c:pt>
                <c:pt idx="841">
                  <c:v>50.1</c:v>
                </c:pt>
                <c:pt idx="842">
                  <c:v>55.5</c:v>
                </c:pt>
                <c:pt idx="843">
                  <c:v>61.9</c:v>
                </c:pt>
                <c:pt idx="844">
                  <c:v>83.6</c:v>
                </c:pt>
                <c:pt idx="845">
                  <c:v>93.8</c:v>
                </c:pt>
                <c:pt idx="846">
                  <c:v>92.3</c:v>
                </c:pt>
                <c:pt idx="847">
                  <c:v>90.8</c:v>
                </c:pt>
                <c:pt idx="848">
                  <c:v>92.1</c:v>
                </c:pt>
                <c:pt idx="849">
                  <c:v>93.1</c:v>
                </c:pt>
                <c:pt idx="850">
                  <c:v>93.1</c:v>
                </c:pt>
                <c:pt idx="851">
                  <c:v>93.2</c:v>
                </c:pt>
                <c:pt idx="852">
                  <c:v>28</c:v>
                </c:pt>
                <c:pt idx="853">
                  <c:v>31.1</c:v>
                </c:pt>
                <c:pt idx="854">
                  <c:v>34</c:v>
                </c:pt>
                <c:pt idx="855">
                  <c:v>35.5</c:v>
                </c:pt>
                <c:pt idx="856">
                  <c:v>36.700000000000003</c:v>
                </c:pt>
                <c:pt idx="857">
                  <c:v>37.4</c:v>
                </c:pt>
                <c:pt idx="858">
                  <c:v>39.200000000000003</c:v>
                </c:pt>
                <c:pt idx="859">
                  <c:v>41.1</c:v>
                </c:pt>
                <c:pt idx="860">
                  <c:v>43.1</c:v>
                </c:pt>
                <c:pt idx="861">
                  <c:v>45.1</c:v>
                </c:pt>
                <c:pt idx="862">
                  <c:v>47.2</c:v>
                </c:pt>
                <c:pt idx="863">
                  <c:v>49.3</c:v>
                </c:pt>
                <c:pt idx="864">
                  <c:v>8.4</c:v>
                </c:pt>
                <c:pt idx="865">
                  <c:v>10.5</c:v>
                </c:pt>
                <c:pt idx="866">
                  <c:v>13</c:v>
                </c:pt>
                <c:pt idx="867">
                  <c:v>16</c:v>
                </c:pt>
                <c:pt idx="868">
                  <c:v>19.5</c:v>
                </c:pt>
                <c:pt idx="869">
                  <c:v>23.6</c:v>
                </c:pt>
                <c:pt idx="870">
                  <c:v>26.6</c:v>
                </c:pt>
                <c:pt idx="871">
                  <c:v>28</c:v>
                </c:pt>
                <c:pt idx="872">
                  <c:v>29.5</c:v>
                </c:pt>
                <c:pt idx="873">
                  <c:v>31</c:v>
                </c:pt>
                <c:pt idx="874">
                  <c:v>32.800000000000004</c:v>
                </c:pt>
                <c:pt idx="875">
                  <c:v>35</c:v>
                </c:pt>
                <c:pt idx="876">
                  <c:v>28.5</c:v>
                </c:pt>
                <c:pt idx="877">
                  <c:v>29</c:v>
                </c:pt>
                <c:pt idx="878">
                  <c:v>29.2</c:v>
                </c:pt>
                <c:pt idx="879">
                  <c:v>29.4</c:v>
                </c:pt>
                <c:pt idx="880">
                  <c:v>30</c:v>
                </c:pt>
                <c:pt idx="881">
                  <c:v>30.5</c:v>
                </c:pt>
                <c:pt idx="882">
                  <c:v>30</c:v>
                </c:pt>
                <c:pt idx="883">
                  <c:v>29.6</c:v>
                </c:pt>
                <c:pt idx="884">
                  <c:v>29.1</c:v>
                </c:pt>
                <c:pt idx="885">
                  <c:v>28.7</c:v>
                </c:pt>
                <c:pt idx="886">
                  <c:v>28.3</c:v>
                </c:pt>
                <c:pt idx="887">
                  <c:v>28.3</c:v>
                </c:pt>
                <c:pt idx="888">
                  <c:v>13.8</c:v>
                </c:pt>
                <c:pt idx="889">
                  <c:v>15.6</c:v>
                </c:pt>
                <c:pt idx="890">
                  <c:v>17.600000000000001</c:v>
                </c:pt>
                <c:pt idx="891">
                  <c:v>19.8</c:v>
                </c:pt>
                <c:pt idx="892">
                  <c:v>20.399999999999999</c:v>
                </c:pt>
                <c:pt idx="893">
                  <c:v>20.5</c:v>
                </c:pt>
                <c:pt idx="894">
                  <c:v>23.3</c:v>
                </c:pt>
                <c:pt idx="895">
                  <c:v>28.5</c:v>
                </c:pt>
                <c:pt idx="896">
                  <c:v>32.6</c:v>
                </c:pt>
                <c:pt idx="897">
                  <c:v>35.6</c:v>
                </c:pt>
                <c:pt idx="898">
                  <c:v>44.1</c:v>
                </c:pt>
                <c:pt idx="899">
                  <c:v>52</c:v>
                </c:pt>
                <c:pt idx="900">
                  <c:v>20</c:v>
                </c:pt>
                <c:pt idx="901">
                  <c:v>22.7</c:v>
                </c:pt>
                <c:pt idx="902">
                  <c:v>25.7</c:v>
                </c:pt>
                <c:pt idx="903">
                  <c:v>28.9</c:v>
                </c:pt>
                <c:pt idx="904">
                  <c:v>32.1</c:v>
                </c:pt>
                <c:pt idx="905">
                  <c:v>34.9</c:v>
                </c:pt>
                <c:pt idx="906">
                  <c:v>37.700000000000003</c:v>
                </c:pt>
                <c:pt idx="907">
                  <c:v>40.5</c:v>
                </c:pt>
                <c:pt idx="908">
                  <c:v>42.9</c:v>
                </c:pt>
                <c:pt idx="909">
                  <c:v>45.5</c:v>
                </c:pt>
                <c:pt idx="910">
                  <c:v>48.6</c:v>
                </c:pt>
                <c:pt idx="911">
                  <c:v>51.6</c:v>
                </c:pt>
                <c:pt idx="912">
                  <c:v>85.2</c:v>
                </c:pt>
                <c:pt idx="913">
                  <c:v>85.2</c:v>
                </c:pt>
                <c:pt idx="914">
                  <c:v>86.4</c:v>
                </c:pt>
                <c:pt idx="915">
                  <c:v>87.7</c:v>
                </c:pt>
                <c:pt idx="916">
                  <c:v>89.7</c:v>
                </c:pt>
                <c:pt idx="917">
                  <c:v>91.5</c:v>
                </c:pt>
                <c:pt idx="918">
                  <c:v>92.9</c:v>
                </c:pt>
                <c:pt idx="919">
                  <c:v>99.5</c:v>
                </c:pt>
                <c:pt idx="920">
                  <c:v>100</c:v>
                </c:pt>
                <c:pt idx="921">
                  <c:v>100</c:v>
                </c:pt>
                <c:pt idx="922">
                  <c:v>100</c:v>
                </c:pt>
                <c:pt idx="923">
                  <c:v>100</c:v>
                </c:pt>
                <c:pt idx="924">
                  <c:v>54.4</c:v>
                </c:pt>
                <c:pt idx="925">
                  <c:v>55.9</c:v>
                </c:pt>
                <c:pt idx="926">
                  <c:v>58</c:v>
                </c:pt>
                <c:pt idx="927">
                  <c:v>60.1</c:v>
                </c:pt>
                <c:pt idx="928">
                  <c:v>62.2</c:v>
                </c:pt>
                <c:pt idx="929">
                  <c:v>64.2</c:v>
                </c:pt>
                <c:pt idx="930">
                  <c:v>65.099999999999994</c:v>
                </c:pt>
                <c:pt idx="931">
                  <c:v>65.8</c:v>
                </c:pt>
                <c:pt idx="932">
                  <c:v>65.2</c:v>
                </c:pt>
                <c:pt idx="933">
                  <c:v>64.599999999999994</c:v>
                </c:pt>
                <c:pt idx="934">
                  <c:v>66.400000000000006</c:v>
                </c:pt>
                <c:pt idx="935">
                  <c:v>69</c:v>
                </c:pt>
                <c:pt idx="936">
                  <c:v>76.8</c:v>
                </c:pt>
                <c:pt idx="937">
                  <c:v>80.3</c:v>
                </c:pt>
                <c:pt idx="938">
                  <c:v>82.7</c:v>
                </c:pt>
                <c:pt idx="939">
                  <c:v>84.9</c:v>
                </c:pt>
                <c:pt idx="940">
                  <c:v>86.7</c:v>
                </c:pt>
                <c:pt idx="941">
                  <c:v>88.3</c:v>
                </c:pt>
                <c:pt idx="942">
                  <c:v>89.6</c:v>
                </c:pt>
                <c:pt idx="943">
                  <c:v>90.8</c:v>
                </c:pt>
                <c:pt idx="944">
                  <c:v>91.6</c:v>
                </c:pt>
                <c:pt idx="945">
                  <c:v>92.4</c:v>
                </c:pt>
                <c:pt idx="946">
                  <c:v>93</c:v>
                </c:pt>
                <c:pt idx="947">
                  <c:v>93.6</c:v>
                </c:pt>
                <c:pt idx="948">
                  <c:v>17.600000000000001</c:v>
                </c:pt>
                <c:pt idx="949">
                  <c:v>17.899999999999999</c:v>
                </c:pt>
                <c:pt idx="950">
                  <c:v>18.8</c:v>
                </c:pt>
                <c:pt idx="951">
                  <c:v>19.8</c:v>
                </c:pt>
                <c:pt idx="952">
                  <c:v>21.3</c:v>
                </c:pt>
                <c:pt idx="953">
                  <c:v>23.1</c:v>
                </c:pt>
                <c:pt idx="954">
                  <c:v>24.3</c:v>
                </c:pt>
                <c:pt idx="955">
                  <c:v>25.5</c:v>
                </c:pt>
                <c:pt idx="956">
                  <c:v>26.6</c:v>
                </c:pt>
                <c:pt idx="957">
                  <c:v>27.7</c:v>
                </c:pt>
                <c:pt idx="958">
                  <c:v>29.2</c:v>
                </c:pt>
                <c:pt idx="959">
                  <c:v>30.9</c:v>
                </c:pt>
                <c:pt idx="960">
                  <c:v>13.5</c:v>
                </c:pt>
                <c:pt idx="961">
                  <c:v>14.6</c:v>
                </c:pt>
                <c:pt idx="962">
                  <c:v>15.8</c:v>
                </c:pt>
                <c:pt idx="963">
                  <c:v>17.100000000000001</c:v>
                </c:pt>
                <c:pt idx="964">
                  <c:v>19.3</c:v>
                </c:pt>
                <c:pt idx="965">
                  <c:v>22.1</c:v>
                </c:pt>
                <c:pt idx="966">
                  <c:v>26.1</c:v>
                </c:pt>
                <c:pt idx="967">
                  <c:v>30.6</c:v>
                </c:pt>
                <c:pt idx="968">
                  <c:v>35.6</c:v>
                </c:pt>
                <c:pt idx="969">
                  <c:v>42</c:v>
                </c:pt>
                <c:pt idx="970">
                  <c:v>45.9</c:v>
                </c:pt>
                <c:pt idx="971">
                  <c:v>49.9</c:v>
                </c:pt>
                <c:pt idx="972">
                  <c:v>30.6</c:v>
                </c:pt>
                <c:pt idx="973">
                  <c:v>33.700000000000003</c:v>
                </c:pt>
                <c:pt idx="974">
                  <c:v>37.1</c:v>
                </c:pt>
                <c:pt idx="975">
                  <c:v>41.2</c:v>
                </c:pt>
                <c:pt idx="976">
                  <c:v>45.7</c:v>
                </c:pt>
                <c:pt idx="977">
                  <c:v>49.7</c:v>
                </c:pt>
                <c:pt idx="978">
                  <c:v>53.4</c:v>
                </c:pt>
                <c:pt idx="979">
                  <c:v>56.3</c:v>
                </c:pt>
                <c:pt idx="980">
                  <c:v>60.2</c:v>
                </c:pt>
                <c:pt idx="981">
                  <c:v>64</c:v>
                </c:pt>
                <c:pt idx="982">
                  <c:v>67.599999999999994</c:v>
                </c:pt>
                <c:pt idx="983">
                  <c:v>68.900000000000006</c:v>
                </c:pt>
                <c:pt idx="984">
                  <c:v>37.6</c:v>
                </c:pt>
                <c:pt idx="985">
                  <c:v>42.9</c:v>
                </c:pt>
                <c:pt idx="986">
                  <c:v>50.7</c:v>
                </c:pt>
                <c:pt idx="987">
                  <c:v>56.2</c:v>
                </c:pt>
                <c:pt idx="988">
                  <c:v>61.4</c:v>
                </c:pt>
                <c:pt idx="989">
                  <c:v>65.5</c:v>
                </c:pt>
                <c:pt idx="990">
                  <c:v>68.8</c:v>
                </c:pt>
                <c:pt idx="991">
                  <c:v>69.7</c:v>
                </c:pt>
                <c:pt idx="992">
                  <c:v>68.8</c:v>
                </c:pt>
                <c:pt idx="993">
                  <c:v>67.8</c:v>
                </c:pt>
                <c:pt idx="994">
                  <c:v>67</c:v>
                </c:pt>
                <c:pt idx="995">
                  <c:v>66.5</c:v>
                </c:pt>
                <c:pt idx="996">
                  <c:v>43.7</c:v>
                </c:pt>
                <c:pt idx="997">
                  <c:v>45.8</c:v>
                </c:pt>
                <c:pt idx="998">
                  <c:v>48.7</c:v>
                </c:pt>
                <c:pt idx="999">
                  <c:v>51.7</c:v>
                </c:pt>
                <c:pt idx="1000">
                  <c:v>53.6</c:v>
                </c:pt>
                <c:pt idx="1001">
                  <c:v>55.3</c:v>
                </c:pt>
                <c:pt idx="1002">
                  <c:v>56.3</c:v>
                </c:pt>
                <c:pt idx="1003">
                  <c:v>56.9</c:v>
                </c:pt>
                <c:pt idx="1004">
                  <c:v>57.9</c:v>
                </c:pt>
                <c:pt idx="1005">
                  <c:v>59.1</c:v>
                </c:pt>
                <c:pt idx="1006">
                  <c:v>60.5</c:v>
                </c:pt>
                <c:pt idx="1007">
                  <c:v>61.9</c:v>
                </c:pt>
                <c:pt idx="1008">
                  <c:v>71</c:v>
                </c:pt>
                <c:pt idx="1009">
                  <c:v>76.8</c:v>
                </c:pt>
                <c:pt idx="1010">
                  <c:v>80.900000000000006</c:v>
                </c:pt>
                <c:pt idx="1011">
                  <c:v>84.2</c:v>
                </c:pt>
                <c:pt idx="1012">
                  <c:v>86.6</c:v>
                </c:pt>
                <c:pt idx="1013">
                  <c:v>88.6</c:v>
                </c:pt>
                <c:pt idx="1014">
                  <c:v>89.8</c:v>
                </c:pt>
                <c:pt idx="1015">
                  <c:v>90.4</c:v>
                </c:pt>
                <c:pt idx="1016">
                  <c:v>90.9</c:v>
                </c:pt>
                <c:pt idx="1017">
                  <c:v>91.2</c:v>
                </c:pt>
                <c:pt idx="1018">
                  <c:v>91.5</c:v>
                </c:pt>
                <c:pt idx="1019">
                  <c:v>91.8</c:v>
                </c:pt>
                <c:pt idx="1020">
                  <c:v>56.9</c:v>
                </c:pt>
                <c:pt idx="1021">
                  <c:v>59.4</c:v>
                </c:pt>
                <c:pt idx="1022">
                  <c:v>61.8</c:v>
                </c:pt>
                <c:pt idx="1023">
                  <c:v>64.3</c:v>
                </c:pt>
                <c:pt idx="1024">
                  <c:v>65.599999999999994</c:v>
                </c:pt>
                <c:pt idx="1025">
                  <c:v>66.599999999999994</c:v>
                </c:pt>
                <c:pt idx="1026">
                  <c:v>66.8</c:v>
                </c:pt>
                <c:pt idx="1027">
                  <c:v>66.7</c:v>
                </c:pt>
                <c:pt idx="1028">
                  <c:v>66.900000000000006</c:v>
                </c:pt>
                <c:pt idx="1029">
                  <c:v>67.2</c:v>
                </c:pt>
                <c:pt idx="1030">
                  <c:v>67.599999999999994</c:v>
                </c:pt>
                <c:pt idx="1031">
                  <c:v>68.2</c:v>
                </c:pt>
                <c:pt idx="1032">
                  <c:v>13.1</c:v>
                </c:pt>
                <c:pt idx="1033">
                  <c:v>17.7</c:v>
                </c:pt>
                <c:pt idx="1034">
                  <c:v>24.5</c:v>
                </c:pt>
                <c:pt idx="1035">
                  <c:v>28.2</c:v>
                </c:pt>
                <c:pt idx="1036">
                  <c:v>32.200000000000003</c:v>
                </c:pt>
                <c:pt idx="1037">
                  <c:v>36.800000000000004</c:v>
                </c:pt>
                <c:pt idx="1038">
                  <c:v>37.9</c:v>
                </c:pt>
                <c:pt idx="1039">
                  <c:v>39.300000000000004</c:v>
                </c:pt>
                <c:pt idx="1040">
                  <c:v>41.2</c:v>
                </c:pt>
                <c:pt idx="1041">
                  <c:v>43.5</c:v>
                </c:pt>
                <c:pt idx="1042">
                  <c:v>46.8</c:v>
                </c:pt>
                <c:pt idx="1043">
                  <c:v>50.6</c:v>
                </c:pt>
                <c:pt idx="1044">
                  <c:v>28.7</c:v>
                </c:pt>
                <c:pt idx="1045">
                  <c:v>33.800000000000004</c:v>
                </c:pt>
                <c:pt idx="1046">
                  <c:v>37.5</c:v>
                </c:pt>
                <c:pt idx="1047">
                  <c:v>41.3</c:v>
                </c:pt>
                <c:pt idx="1048">
                  <c:v>44</c:v>
                </c:pt>
                <c:pt idx="1049">
                  <c:v>46.7</c:v>
                </c:pt>
                <c:pt idx="1050">
                  <c:v>48.4</c:v>
                </c:pt>
                <c:pt idx="1051">
                  <c:v>49.4</c:v>
                </c:pt>
                <c:pt idx="1052">
                  <c:v>50.6</c:v>
                </c:pt>
                <c:pt idx="1053">
                  <c:v>51.8</c:v>
                </c:pt>
                <c:pt idx="1054">
                  <c:v>52</c:v>
                </c:pt>
                <c:pt idx="1055">
                  <c:v>52</c:v>
                </c:pt>
                <c:pt idx="1056">
                  <c:v>58.4</c:v>
                </c:pt>
                <c:pt idx="1057">
                  <c:v>63.3</c:v>
                </c:pt>
                <c:pt idx="1058">
                  <c:v>67.900000000000006</c:v>
                </c:pt>
                <c:pt idx="1059">
                  <c:v>71.900000000000006</c:v>
                </c:pt>
                <c:pt idx="1060">
                  <c:v>75.7</c:v>
                </c:pt>
                <c:pt idx="1061">
                  <c:v>76.2</c:v>
                </c:pt>
                <c:pt idx="1062">
                  <c:v>76.7</c:v>
                </c:pt>
                <c:pt idx="1063">
                  <c:v>77.3</c:v>
                </c:pt>
                <c:pt idx="1064">
                  <c:v>78</c:v>
                </c:pt>
                <c:pt idx="1065">
                  <c:v>78.599999999999994</c:v>
                </c:pt>
                <c:pt idx="1066">
                  <c:v>86</c:v>
                </c:pt>
                <c:pt idx="1067">
                  <c:v>90.5</c:v>
                </c:pt>
                <c:pt idx="1068">
                  <c:v>40.4</c:v>
                </c:pt>
                <c:pt idx="1069">
                  <c:v>44.2</c:v>
                </c:pt>
                <c:pt idx="1070">
                  <c:v>47</c:v>
                </c:pt>
                <c:pt idx="1071">
                  <c:v>50.2</c:v>
                </c:pt>
                <c:pt idx="1072">
                  <c:v>52.6</c:v>
                </c:pt>
                <c:pt idx="1073">
                  <c:v>54.1</c:v>
                </c:pt>
                <c:pt idx="1074">
                  <c:v>56</c:v>
                </c:pt>
                <c:pt idx="1075">
                  <c:v>56.3</c:v>
                </c:pt>
                <c:pt idx="1076">
                  <c:v>55.9</c:v>
                </c:pt>
                <c:pt idx="1077">
                  <c:v>55.7</c:v>
                </c:pt>
                <c:pt idx="1078">
                  <c:v>54.7</c:v>
                </c:pt>
                <c:pt idx="1079">
                  <c:v>53.7</c:v>
                </c:pt>
                <c:pt idx="1080">
                  <c:v>43.2</c:v>
                </c:pt>
                <c:pt idx="1081">
                  <c:v>50.9</c:v>
                </c:pt>
                <c:pt idx="1082">
                  <c:v>54.3</c:v>
                </c:pt>
                <c:pt idx="1083">
                  <c:v>56</c:v>
                </c:pt>
                <c:pt idx="1084">
                  <c:v>57.7</c:v>
                </c:pt>
                <c:pt idx="1085">
                  <c:v>59.9</c:v>
                </c:pt>
                <c:pt idx="1086">
                  <c:v>66.3</c:v>
                </c:pt>
                <c:pt idx="1087">
                  <c:v>72.2</c:v>
                </c:pt>
                <c:pt idx="1088">
                  <c:v>78.400000000000006</c:v>
                </c:pt>
                <c:pt idx="1089">
                  <c:v>79.8</c:v>
                </c:pt>
                <c:pt idx="1090">
                  <c:v>81.2</c:v>
                </c:pt>
                <c:pt idx="1091">
                  <c:v>82.5</c:v>
                </c:pt>
                <c:pt idx="1092">
                  <c:v>6.4</c:v>
                </c:pt>
                <c:pt idx="1093">
                  <c:v>7.4</c:v>
                </c:pt>
                <c:pt idx="1094">
                  <c:v>8.6</c:v>
                </c:pt>
                <c:pt idx="1095">
                  <c:v>10.3</c:v>
                </c:pt>
                <c:pt idx="1096">
                  <c:v>12.9</c:v>
                </c:pt>
                <c:pt idx="1097">
                  <c:v>15.6</c:v>
                </c:pt>
                <c:pt idx="1098">
                  <c:v>16.100000000000001</c:v>
                </c:pt>
                <c:pt idx="1099">
                  <c:v>16.7</c:v>
                </c:pt>
                <c:pt idx="1100">
                  <c:v>18.3</c:v>
                </c:pt>
                <c:pt idx="1101">
                  <c:v>19.899999999999999</c:v>
                </c:pt>
                <c:pt idx="1102">
                  <c:v>21.7</c:v>
                </c:pt>
                <c:pt idx="1103">
                  <c:v>23.6</c:v>
                </c:pt>
                <c:pt idx="1104">
                  <c:v>35.5</c:v>
                </c:pt>
                <c:pt idx="1105">
                  <c:v>40.200000000000003</c:v>
                </c:pt>
                <c:pt idx="1106">
                  <c:v>45.1</c:v>
                </c:pt>
                <c:pt idx="1107">
                  <c:v>54.2</c:v>
                </c:pt>
                <c:pt idx="1108">
                  <c:v>56.7</c:v>
                </c:pt>
                <c:pt idx="1109">
                  <c:v>56.9</c:v>
                </c:pt>
                <c:pt idx="1110">
                  <c:v>57.6</c:v>
                </c:pt>
                <c:pt idx="1111">
                  <c:v>58.4</c:v>
                </c:pt>
                <c:pt idx="1112">
                  <c:v>59</c:v>
                </c:pt>
                <c:pt idx="1113">
                  <c:v>59.4</c:v>
                </c:pt>
                <c:pt idx="1114">
                  <c:v>59.8</c:v>
                </c:pt>
                <c:pt idx="1115">
                  <c:v>60.2</c:v>
                </c:pt>
                <c:pt idx="1116">
                  <c:v>24.4</c:v>
                </c:pt>
                <c:pt idx="1117">
                  <c:v>27.7</c:v>
                </c:pt>
                <c:pt idx="1118">
                  <c:v>32.4</c:v>
                </c:pt>
                <c:pt idx="1119">
                  <c:v>40.700000000000003</c:v>
                </c:pt>
                <c:pt idx="1120">
                  <c:v>48</c:v>
                </c:pt>
                <c:pt idx="1121">
                  <c:v>56.7</c:v>
                </c:pt>
                <c:pt idx="1122">
                  <c:v>64.900000000000006</c:v>
                </c:pt>
                <c:pt idx="1123">
                  <c:v>73.8</c:v>
                </c:pt>
                <c:pt idx="1124">
                  <c:v>78.2</c:v>
                </c:pt>
                <c:pt idx="1125">
                  <c:v>79.599999999999994</c:v>
                </c:pt>
                <c:pt idx="1126">
                  <c:v>81.3</c:v>
                </c:pt>
                <c:pt idx="1127">
                  <c:v>82.9</c:v>
                </c:pt>
                <c:pt idx="1128">
                  <c:v>69.3</c:v>
                </c:pt>
                <c:pt idx="1129">
                  <c:v>74.900000000000006</c:v>
                </c:pt>
                <c:pt idx="1130">
                  <c:v>79.3</c:v>
                </c:pt>
                <c:pt idx="1131">
                  <c:v>85.7</c:v>
                </c:pt>
                <c:pt idx="1132">
                  <c:v>89.4</c:v>
                </c:pt>
                <c:pt idx="1133">
                  <c:v>94.8</c:v>
                </c:pt>
                <c:pt idx="1134">
                  <c:v>97.9</c:v>
                </c:pt>
                <c:pt idx="1135">
                  <c:v>98</c:v>
                </c:pt>
                <c:pt idx="1136">
                  <c:v>98</c:v>
                </c:pt>
                <c:pt idx="1137">
                  <c:v>98.1</c:v>
                </c:pt>
                <c:pt idx="1138">
                  <c:v>98.2</c:v>
                </c:pt>
                <c:pt idx="1139">
                  <c:v>98.2</c:v>
                </c:pt>
                <c:pt idx="1140">
                  <c:v>30.6</c:v>
                </c:pt>
                <c:pt idx="1141">
                  <c:v>34.200000000000003</c:v>
                </c:pt>
                <c:pt idx="1142">
                  <c:v>35.9</c:v>
                </c:pt>
                <c:pt idx="1143">
                  <c:v>37.5</c:v>
                </c:pt>
                <c:pt idx="1144">
                  <c:v>38.200000000000003</c:v>
                </c:pt>
                <c:pt idx="1145">
                  <c:v>38.6</c:v>
                </c:pt>
                <c:pt idx="1146">
                  <c:v>38.4</c:v>
                </c:pt>
                <c:pt idx="1147">
                  <c:v>37.800000000000004</c:v>
                </c:pt>
                <c:pt idx="1148">
                  <c:v>36.300000000000004</c:v>
                </c:pt>
                <c:pt idx="1149">
                  <c:v>35.300000000000004</c:v>
                </c:pt>
                <c:pt idx="1150">
                  <c:v>35.300000000000004</c:v>
                </c:pt>
                <c:pt idx="1151">
                  <c:v>35.300000000000004</c:v>
                </c:pt>
                <c:pt idx="1152">
                  <c:v>7.6</c:v>
                </c:pt>
                <c:pt idx="1153">
                  <c:v>7.9</c:v>
                </c:pt>
                <c:pt idx="1154">
                  <c:v>8.3000000000000007</c:v>
                </c:pt>
                <c:pt idx="1155">
                  <c:v>9.6</c:v>
                </c:pt>
                <c:pt idx="1156">
                  <c:v>11.1</c:v>
                </c:pt>
                <c:pt idx="1157">
                  <c:v>12.4</c:v>
                </c:pt>
                <c:pt idx="1158">
                  <c:v>13.8</c:v>
                </c:pt>
                <c:pt idx="1159">
                  <c:v>15.4</c:v>
                </c:pt>
                <c:pt idx="1160">
                  <c:v>17.399999999999999</c:v>
                </c:pt>
                <c:pt idx="1161">
                  <c:v>22</c:v>
                </c:pt>
                <c:pt idx="1162">
                  <c:v>27.4</c:v>
                </c:pt>
                <c:pt idx="1163">
                  <c:v>33.1</c:v>
                </c:pt>
                <c:pt idx="1164">
                  <c:v>36.300000000000004</c:v>
                </c:pt>
                <c:pt idx="1165">
                  <c:v>42.3</c:v>
                </c:pt>
                <c:pt idx="1166">
                  <c:v>50.9</c:v>
                </c:pt>
                <c:pt idx="1167">
                  <c:v>59.5</c:v>
                </c:pt>
                <c:pt idx="1168">
                  <c:v>67</c:v>
                </c:pt>
                <c:pt idx="1169">
                  <c:v>73.7</c:v>
                </c:pt>
                <c:pt idx="1170">
                  <c:v>79.400000000000006</c:v>
                </c:pt>
                <c:pt idx="1171">
                  <c:v>83.1</c:v>
                </c:pt>
                <c:pt idx="1172">
                  <c:v>84.8</c:v>
                </c:pt>
                <c:pt idx="1173">
                  <c:v>86</c:v>
                </c:pt>
                <c:pt idx="1174">
                  <c:v>86.6</c:v>
                </c:pt>
                <c:pt idx="1175">
                  <c:v>87.1</c:v>
                </c:pt>
                <c:pt idx="1176">
                  <c:v>1.9000000000000001</c:v>
                </c:pt>
                <c:pt idx="1177">
                  <c:v>3.4</c:v>
                </c:pt>
                <c:pt idx="1178">
                  <c:v>6.3</c:v>
                </c:pt>
                <c:pt idx="1179">
                  <c:v>8.6</c:v>
                </c:pt>
                <c:pt idx="1180">
                  <c:v>10.8</c:v>
                </c:pt>
                <c:pt idx="1181">
                  <c:v>11.5</c:v>
                </c:pt>
                <c:pt idx="1182">
                  <c:v>11.8</c:v>
                </c:pt>
                <c:pt idx="1183">
                  <c:v>14</c:v>
                </c:pt>
                <c:pt idx="1184">
                  <c:v>17</c:v>
                </c:pt>
                <c:pt idx="1185">
                  <c:v>20</c:v>
                </c:pt>
                <c:pt idx="1186">
                  <c:v>23.3</c:v>
                </c:pt>
                <c:pt idx="1187">
                  <c:v>26.8</c:v>
                </c:pt>
                <c:pt idx="1188">
                  <c:v>49.5</c:v>
                </c:pt>
                <c:pt idx="1189">
                  <c:v>52.9</c:v>
                </c:pt>
                <c:pt idx="1190">
                  <c:v>56.8</c:v>
                </c:pt>
                <c:pt idx="1191">
                  <c:v>60.7</c:v>
                </c:pt>
                <c:pt idx="1192">
                  <c:v>64.2</c:v>
                </c:pt>
                <c:pt idx="1193">
                  <c:v>67.099999999999994</c:v>
                </c:pt>
                <c:pt idx="1194">
                  <c:v>68.599999999999994</c:v>
                </c:pt>
                <c:pt idx="1195">
                  <c:v>69.3</c:v>
                </c:pt>
                <c:pt idx="1196">
                  <c:v>68.8</c:v>
                </c:pt>
                <c:pt idx="1197">
                  <c:v>68.099999999999994</c:v>
                </c:pt>
                <c:pt idx="1198">
                  <c:v>68</c:v>
                </c:pt>
                <c:pt idx="1199">
                  <c:v>67.7</c:v>
                </c:pt>
                <c:pt idx="1200">
                  <c:v>15.6</c:v>
                </c:pt>
                <c:pt idx="1201">
                  <c:v>18.600000000000001</c:v>
                </c:pt>
                <c:pt idx="1202">
                  <c:v>22.1</c:v>
                </c:pt>
                <c:pt idx="1203">
                  <c:v>26</c:v>
                </c:pt>
                <c:pt idx="1204">
                  <c:v>30.4</c:v>
                </c:pt>
                <c:pt idx="1205">
                  <c:v>35.200000000000003</c:v>
                </c:pt>
                <c:pt idx="1206">
                  <c:v>39.300000000000004</c:v>
                </c:pt>
                <c:pt idx="1207">
                  <c:v>40.9</c:v>
                </c:pt>
                <c:pt idx="1208">
                  <c:v>42.6</c:v>
                </c:pt>
                <c:pt idx="1209">
                  <c:v>44.3</c:v>
                </c:pt>
                <c:pt idx="1210">
                  <c:v>46.1</c:v>
                </c:pt>
                <c:pt idx="1211">
                  <c:v>47.8</c:v>
                </c:pt>
                <c:pt idx="1212">
                  <c:v>23.2</c:v>
                </c:pt>
                <c:pt idx="1213">
                  <c:v>27.3</c:v>
                </c:pt>
                <c:pt idx="1214">
                  <c:v>33.700000000000003</c:v>
                </c:pt>
                <c:pt idx="1215">
                  <c:v>49.7</c:v>
                </c:pt>
                <c:pt idx="1216">
                  <c:v>62.8</c:v>
                </c:pt>
                <c:pt idx="1217">
                  <c:v>70.099999999999994</c:v>
                </c:pt>
                <c:pt idx="1218">
                  <c:v>75.5</c:v>
                </c:pt>
                <c:pt idx="1219">
                  <c:v>75.7</c:v>
                </c:pt>
                <c:pt idx="1220">
                  <c:v>76</c:v>
                </c:pt>
                <c:pt idx="1221">
                  <c:v>76.3</c:v>
                </c:pt>
                <c:pt idx="1222">
                  <c:v>76.900000000000006</c:v>
                </c:pt>
                <c:pt idx="1223">
                  <c:v>77.599999999999994</c:v>
                </c:pt>
                <c:pt idx="1224">
                  <c:v>34.1</c:v>
                </c:pt>
                <c:pt idx="1225">
                  <c:v>39.5</c:v>
                </c:pt>
                <c:pt idx="1226">
                  <c:v>44.5</c:v>
                </c:pt>
                <c:pt idx="1227">
                  <c:v>49.6</c:v>
                </c:pt>
                <c:pt idx="1228">
                  <c:v>55.7</c:v>
                </c:pt>
                <c:pt idx="1229">
                  <c:v>61.2</c:v>
                </c:pt>
                <c:pt idx="1230">
                  <c:v>65</c:v>
                </c:pt>
                <c:pt idx="1231">
                  <c:v>67.599999999999994</c:v>
                </c:pt>
                <c:pt idx="1232">
                  <c:v>67.3</c:v>
                </c:pt>
                <c:pt idx="1233">
                  <c:v>67</c:v>
                </c:pt>
                <c:pt idx="1234">
                  <c:v>66.599999999999994</c:v>
                </c:pt>
                <c:pt idx="1235">
                  <c:v>67</c:v>
                </c:pt>
                <c:pt idx="1236">
                  <c:v>68.400000000000006</c:v>
                </c:pt>
                <c:pt idx="1237">
                  <c:v>69.599999999999994</c:v>
                </c:pt>
                <c:pt idx="1238">
                  <c:v>72</c:v>
                </c:pt>
                <c:pt idx="1239">
                  <c:v>74.400000000000006</c:v>
                </c:pt>
                <c:pt idx="1240">
                  <c:v>77.3</c:v>
                </c:pt>
                <c:pt idx="1241">
                  <c:v>80</c:v>
                </c:pt>
                <c:pt idx="1242">
                  <c:v>80.7</c:v>
                </c:pt>
                <c:pt idx="1243">
                  <c:v>80.900000000000006</c:v>
                </c:pt>
                <c:pt idx="1244">
                  <c:v>82.9</c:v>
                </c:pt>
                <c:pt idx="1245">
                  <c:v>83.8</c:v>
                </c:pt>
                <c:pt idx="1246">
                  <c:v>83.9</c:v>
                </c:pt>
                <c:pt idx="1247">
                  <c:v>85.2</c:v>
                </c:pt>
                <c:pt idx="1248">
                  <c:v>96.2</c:v>
                </c:pt>
                <c:pt idx="1249">
                  <c:v>95.3</c:v>
                </c:pt>
                <c:pt idx="1250">
                  <c:v>96.2</c:v>
                </c:pt>
                <c:pt idx="1251">
                  <c:v>97</c:v>
                </c:pt>
                <c:pt idx="1252">
                  <c:v>97.9</c:v>
                </c:pt>
                <c:pt idx="1253">
                  <c:v>98.5</c:v>
                </c:pt>
                <c:pt idx="1254">
                  <c:v>99.4</c:v>
                </c:pt>
                <c:pt idx="1255">
                  <c:v>99.8</c:v>
                </c:pt>
                <c:pt idx="1256">
                  <c:v>99.9</c:v>
                </c:pt>
                <c:pt idx="1257">
                  <c:v>100</c:v>
                </c:pt>
                <c:pt idx="1258">
                  <c:v>100</c:v>
                </c:pt>
                <c:pt idx="1259">
                  <c:v>100</c:v>
                </c:pt>
                <c:pt idx="1260">
                  <c:v>9.1</c:v>
                </c:pt>
                <c:pt idx="1261">
                  <c:v>10.6</c:v>
                </c:pt>
                <c:pt idx="1262">
                  <c:v>12.4</c:v>
                </c:pt>
                <c:pt idx="1263">
                  <c:v>14.1</c:v>
                </c:pt>
                <c:pt idx="1264">
                  <c:v>16.3</c:v>
                </c:pt>
                <c:pt idx="1265">
                  <c:v>18.5</c:v>
                </c:pt>
                <c:pt idx="1266">
                  <c:v>20.9</c:v>
                </c:pt>
                <c:pt idx="1267">
                  <c:v>23.6</c:v>
                </c:pt>
                <c:pt idx="1268">
                  <c:v>25.8</c:v>
                </c:pt>
                <c:pt idx="1269">
                  <c:v>27.1</c:v>
                </c:pt>
                <c:pt idx="1270">
                  <c:v>28.8</c:v>
                </c:pt>
                <c:pt idx="1271">
                  <c:v>31.9</c:v>
                </c:pt>
                <c:pt idx="1272">
                  <c:v>3.9</c:v>
                </c:pt>
                <c:pt idx="1273">
                  <c:v>4.4000000000000004</c:v>
                </c:pt>
                <c:pt idx="1274">
                  <c:v>4.9000000000000004</c:v>
                </c:pt>
                <c:pt idx="1275">
                  <c:v>6.1</c:v>
                </c:pt>
                <c:pt idx="1276">
                  <c:v>7.7</c:v>
                </c:pt>
                <c:pt idx="1277">
                  <c:v>9.1</c:v>
                </c:pt>
                <c:pt idx="1278">
                  <c:v>10.200000000000001</c:v>
                </c:pt>
                <c:pt idx="1279">
                  <c:v>11.6</c:v>
                </c:pt>
                <c:pt idx="1280">
                  <c:v>13.3</c:v>
                </c:pt>
                <c:pt idx="1281">
                  <c:v>14.6</c:v>
                </c:pt>
                <c:pt idx="1282">
                  <c:v>15.1</c:v>
                </c:pt>
                <c:pt idx="1283">
                  <c:v>15.5</c:v>
                </c:pt>
                <c:pt idx="1284">
                  <c:v>23.4</c:v>
                </c:pt>
                <c:pt idx="1285">
                  <c:v>26.6</c:v>
                </c:pt>
                <c:pt idx="1286">
                  <c:v>29.9</c:v>
                </c:pt>
                <c:pt idx="1287">
                  <c:v>33.5</c:v>
                </c:pt>
                <c:pt idx="1288">
                  <c:v>37.700000000000003</c:v>
                </c:pt>
                <c:pt idx="1289">
                  <c:v>42</c:v>
                </c:pt>
                <c:pt idx="1290">
                  <c:v>45.9</c:v>
                </c:pt>
                <c:pt idx="1291">
                  <c:v>49.8</c:v>
                </c:pt>
                <c:pt idx="1292">
                  <c:v>55.7</c:v>
                </c:pt>
                <c:pt idx="1293">
                  <c:v>62</c:v>
                </c:pt>
                <c:pt idx="1294">
                  <c:v>67.599999999999994</c:v>
                </c:pt>
                <c:pt idx="1295">
                  <c:v>72</c:v>
                </c:pt>
                <c:pt idx="1296">
                  <c:v>10.9</c:v>
                </c:pt>
                <c:pt idx="1297">
                  <c:v>11.2</c:v>
                </c:pt>
                <c:pt idx="1298">
                  <c:v>11.5</c:v>
                </c:pt>
                <c:pt idx="1299">
                  <c:v>11.9</c:v>
                </c:pt>
                <c:pt idx="1300">
                  <c:v>17.3</c:v>
                </c:pt>
                <c:pt idx="1301">
                  <c:v>22.3</c:v>
                </c:pt>
                <c:pt idx="1302">
                  <c:v>25.5</c:v>
                </c:pt>
                <c:pt idx="1303">
                  <c:v>25.8</c:v>
                </c:pt>
                <c:pt idx="1304">
                  <c:v>25.6</c:v>
                </c:pt>
                <c:pt idx="1305">
                  <c:v>27.7</c:v>
                </c:pt>
                <c:pt idx="1306">
                  <c:v>33.800000000000004</c:v>
                </c:pt>
                <c:pt idx="1307">
                  <c:v>40</c:v>
                </c:pt>
                <c:pt idx="1308">
                  <c:v>9.7000000000000011</c:v>
                </c:pt>
                <c:pt idx="1309">
                  <c:v>11.1</c:v>
                </c:pt>
                <c:pt idx="1310">
                  <c:v>12.6</c:v>
                </c:pt>
                <c:pt idx="1311">
                  <c:v>14.3</c:v>
                </c:pt>
                <c:pt idx="1312">
                  <c:v>16.2</c:v>
                </c:pt>
                <c:pt idx="1313">
                  <c:v>18.5</c:v>
                </c:pt>
                <c:pt idx="1314">
                  <c:v>21</c:v>
                </c:pt>
                <c:pt idx="1315">
                  <c:v>23.3</c:v>
                </c:pt>
                <c:pt idx="1316">
                  <c:v>25.5</c:v>
                </c:pt>
                <c:pt idx="1317">
                  <c:v>28.1</c:v>
                </c:pt>
                <c:pt idx="1318">
                  <c:v>31.1</c:v>
                </c:pt>
                <c:pt idx="1319">
                  <c:v>34.300000000000004</c:v>
                </c:pt>
                <c:pt idx="1320">
                  <c:v>89.8</c:v>
                </c:pt>
                <c:pt idx="1321">
                  <c:v>90.1</c:v>
                </c:pt>
                <c:pt idx="1322">
                  <c:v>89.8</c:v>
                </c:pt>
                <c:pt idx="1323">
                  <c:v>89.7</c:v>
                </c:pt>
                <c:pt idx="1324">
                  <c:v>89.7</c:v>
                </c:pt>
                <c:pt idx="1325">
                  <c:v>89.8</c:v>
                </c:pt>
                <c:pt idx="1326">
                  <c:v>89.8</c:v>
                </c:pt>
                <c:pt idx="1327">
                  <c:v>90.4</c:v>
                </c:pt>
                <c:pt idx="1328">
                  <c:v>90.9</c:v>
                </c:pt>
                <c:pt idx="1329">
                  <c:v>92.4</c:v>
                </c:pt>
                <c:pt idx="1330">
                  <c:v>93.6</c:v>
                </c:pt>
                <c:pt idx="1331">
                  <c:v>94.7</c:v>
                </c:pt>
                <c:pt idx="1332">
                  <c:v>33.6</c:v>
                </c:pt>
                <c:pt idx="1333">
                  <c:v>40.1</c:v>
                </c:pt>
                <c:pt idx="1334">
                  <c:v>50</c:v>
                </c:pt>
                <c:pt idx="1335">
                  <c:v>61</c:v>
                </c:pt>
                <c:pt idx="1336">
                  <c:v>71.2</c:v>
                </c:pt>
                <c:pt idx="1337">
                  <c:v>79.599999999999994</c:v>
                </c:pt>
                <c:pt idx="1338">
                  <c:v>83.8</c:v>
                </c:pt>
                <c:pt idx="1339">
                  <c:v>86.3</c:v>
                </c:pt>
                <c:pt idx="1340">
                  <c:v>88.4</c:v>
                </c:pt>
                <c:pt idx="1341">
                  <c:v>89.7</c:v>
                </c:pt>
                <c:pt idx="1342">
                  <c:v>89.3</c:v>
                </c:pt>
                <c:pt idx="1343">
                  <c:v>89</c:v>
                </c:pt>
                <c:pt idx="1344">
                  <c:v>4.5999999999999996</c:v>
                </c:pt>
                <c:pt idx="1345">
                  <c:v>6.9</c:v>
                </c:pt>
                <c:pt idx="1346">
                  <c:v>10.1</c:v>
                </c:pt>
                <c:pt idx="1347">
                  <c:v>14.6</c:v>
                </c:pt>
                <c:pt idx="1348">
                  <c:v>20.6</c:v>
                </c:pt>
                <c:pt idx="1349">
                  <c:v>27.4</c:v>
                </c:pt>
                <c:pt idx="1350">
                  <c:v>35</c:v>
                </c:pt>
                <c:pt idx="1351">
                  <c:v>39.700000000000003</c:v>
                </c:pt>
                <c:pt idx="1352">
                  <c:v>39.800000000000004</c:v>
                </c:pt>
                <c:pt idx="1353">
                  <c:v>40</c:v>
                </c:pt>
                <c:pt idx="1354">
                  <c:v>40.4</c:v>
                </c:pt>
                <c:pt idx="1355">
                  <c:v>41.2</c:v>
                </c:pt>
                <c:pt idx="1356">
                  <c:v>30.9</c:v>
                </c:pt>
                <c:pt idx="1357">
                  <c:v>33.200000000000003</c:v>
                </c:pt>
                <c:pt idx="1358">
                  <c:v>37</c:v>
                </c:pt>
                <c:pt idx="1359">
                  <c:v>42</c:v>
                </c:pt>
                <c:pt idx="1360">
                  <c:v>43.4</c:v>
                </c:pt>
                <c:pt idx="1361">
                  <c:v>42.4</c:v>
                </c:pt>
                <c:pt idx="1362">
                  <c:v>42.3</c:v>
                </c:pt>
                <c:pt idx="1363">
                  <c:v>43.9</c:v>
                </c:pt>
                <c:pt idx="1364">
                  <c:v>43.3</c:v>
                </c:pt>
                <c:pt idx="1365">
                  <c:v>42.7</c:v>
                </c:pt>
                <c:pt idx="1366">
                  <c:v>42.2</c:v>
                </c:pt>
                <c:pt idx="1367">
                  <c:v>41.8</c:v>
                </c:pt>
                <c:pt idx="1368">
                  <c:v>46.7</c:v>
                </c:pt>
                <c:pt idx="1369">
                  <c:v>50.8</c:v>
                </c:pt>
                <c:pt idx="1370">
                  <c:v>54.9</c:v>
                </c:pt>
                <c:pt idx="1371">
                  <c:v>59</c:v>
                </c:pt>
                <c:pt idx="1372">
                  <c:v>62.8</c:v>
                </c:pt>
                <c:pt idx="1373">
                  <c:v>66.3</c:v>
                </c:pt>
                <c:pt idx="1374">
                  <c:v>69</c:v>
                </c:pt>
                <c:pt idx="1375">
                  <c:v>71.400000000000006</c:v>
                </c:pt>
                <c:pt idx="1376">
                  <c:v>73.400000000000006</c:v>
                </c:pt>
                <c:pt idx="1377">
                  <c:v>74.7</c:v>
                </c:pt>
                <c:pt idx="1378">
                  <c:v>76.3</c:v>
                </c:pt>
                <c:pt idx="1379">
                  <c:v>77.8</c:v>
                </c:pt>
                <c:pt idx="1380">
                  <c:v>26.6</c:v>
                </c:pt>
                <c:pt idx="1381">
                  <c:v>35.700000000000003</c:v>
                </c:pt>
                <c:pt idx="1382">
                  <c:v>42.1</c:v>
                </c:pt>
                <c:pt idx="1383">
                  <c:v>45.1</c:v>
                </c:pt>
                <c:pt idx="1384">
                  <c:v>48.7</c:v>
                </c:pt>
                <c:pt idx="1385">
                  <c:v>52.1</c:v>
                </c:pt>
                <c:pt idx="1386">
                  <c:v>55</c:v>
                </c:pt>
                <c:pt idx="1387">
                  <c:v>57</c:v>
                </c:pt>
                <c:pt idx="1388">
                  <c:v>56.8</c:v>
                </c:pt>
                <c:pt idx="1389">
                  <c:v>57.1</c:v>
                </c:pt>
                <c:pt idx="1390">
                  <c:v>62.5</c:v>
                </c:pt>
                <c:pt idx="1391">
                  <c:v>67.599999999999994</c:v>
                </c:pt>
                <c:pt idx="1392">
                  <c:v>19.7</c:v>
                </c:pt>
                <c:pt idx="1393">
                  <c:v>23.4</c:v>
                </c:pt>
                <c:pt idx="1394">
                  <c:v>27.6</c:v>
                </c:pt>
                <c:pt idx="1395">
                  <c:v>32.1</c:v>
                </c:pt>
                <c:pt idx="1396">
                  <c:v>36.200000000000003</c:v>
                </c:pt>
                <c:pt idx="1397">
                  <c:v>40.4</c:v>
                </c:pt>
                <c:pt idx="1398">
                  <c:v>44.2</c:v>
                </c:pt>
                <c:pt idx="1399">
                  <c:v>46.8</c:v>
                </c:pt>
                <c:pt idx="1400">
                  <c:v>46.3</c:v>
                </c:pt>
                <c:pt idx="1401">
                  <c:v>44.6</c:v>
                </c:pt>
                <c:pt idx="1402">
                  <c:v>43.2</c:v>
                </c:pt>
                <c:pt idx="1403">
                  <c:v>46.9</c:v>
                </c:pt>
                <c:pt idx="1404">
                  <c:v>15.5</c:v>
                </c:pt>
                <c:pt idx="1405">
                  <c:v>18.8</c:v>
                </c:pt>
                <c:pt idx="1406">
                  <c:v>22.6</c:v>
                </c:pt>
                <c:pt idx="1407">
                  <c:v>26.9</c:v>
                </c:pt>
                <c:pt idx="1408">
                  <c:v>31.6</c:v>
                </c:pt>
                <c:pt idx="1409">
                  <c:v>36.800000000000004</c:v>
                </c:pt>
                <c:pt idx="1410">
                  <c:v>42.3</c:v>
                </c:pt>
                <c:pt idx="1411">
                  <c:v>48</c:v>
                </c:pt>
                <c:pt idx="1412">
                  <c:v>53.4</c:v>
                </c:pt>
                <c:pt idx="1413">
                  <c:v>58.5</c:v>
                </c:pt>
                <c:pt idx="1414">
                  <c:v>62.2</c:v>
                </c:pt>
                <c:pt idx="1415">
                  <c:v>63.1</c:v>
                </c:pt>
                <c:pt idx="1416">
                  <c:v>27.7</c:v>
                </c:pt>
                <c:pt idx="1417">
                  <c:v>29.4</c:v>
                </c:pt>
                <c:pt idx="1418">
                  <c:v>31.9</c:v>
                </c:pt>
                <c:pt idx="1419">
                  <c:v>34.5</c:v>
                </c:pt>
                <c:pt idx="1420">
                  <c:v>37.700000000000003</c:v>
                </c:pt>
                <c:pt idx="1421">
                  <c:v>41.2</c:v>
                </c:pt>
                <c:pt idx="1422">
                  <c:v>44.8</c:v>
                </c:pt>
                <c:pt idx="1423">
                  <c:v>48.4</c:v>
                </c:pt>
                <c:pt idx="1424">
                  <c:v>51.7</c:v>
                </c:pt>
                <c:pt idx="1425">
                  <c:v>53.3</c:v>
                </c:pt>
                <c:pt idx="1426">
                  <c:v>55</c:v>
                </c:pt>
                <c:pt idx="1427">
                  <c:v>56.7</c:v>
                </c:pt>
                <c:pt idx="1428">
                  <c:v>3</c:v>
                </c:pt>
                <c:pt idx="1429">
                  <c:v>3.7</c:v>
                </c:pt>
                <c:pt idx="1430">
                  <c:v>4.5999999999999996</c:v>
                </c:pt>
                <c:pt idx="1431">
                  <c:v>5.8</c:v>
                </c:pt>
                <c:pt idx="1432">
                  <c:v>8.7000000000000011</c:v>
                </c:pt>
                <c:pt idx="1433">
                  <c:v>13.1</c:v>
                </c:pt>
                <c:pt idx="1434">
                  <c:v>16.7</c:v>
                </c:pt>
                <c:pt idx="1435">
                  <c:v>21.1</c:v>
                </c:pt>
                <c:pt idx="1436">
                  <c:v>26.2</c:v>
                </c:pt>
                <c:pt idx="1437">
                  <c:v>29.1</c:v>
                </c:pt>
                <c:pt idx="1438">
                  <c:v>30</c:v>
                </c:pt>
                <c:pt idx="1439">
                  <c:v>31</c:v>
                </c:pt>
                <c:pt idx="1440">
                  <c:v>12</c:v>
                </c:pt>
                <c:pt idx="1441">
                  <c:v>16.399999999999999</c:v>
                </c:pt>
                <c:pt idx="1442">
                  <c:v>22.3</c:v>
                </c:pt>
                <c:pt idx="1443">
                  <c:v>29.7</c:v>
                </c:pt>
                <c:pt idx="1444">
                  <c:v>38.200000000000003</c:v>
                </c:pt>
                <c:pt idx="1445">
                  <c:v>47.6</c:v>
                </c:pt>
                <c:pt idx="1446">
                  <c:v>57.1</c:v>
                </c:pt>
                <c:pt idx="1447">
                  <c:v>66.099999999999994</c:v>
                </c:pt>
                <c:pt idx="1448">
                  <c:v>71.7</c:v>
                </c:pt>
                <c:pt idx="1449">
                  <c:v>71.599999999999994</c:v>
                </c:pt>
                <c:pt idx="1450">
                  <c:v>71.900000000000006</c:v>
                </c:pt>
                <c:pt idx="1451">
                  <c:v>73.2</c:v>
                </c:pt>
                <c:pt idx="1452">
                  <c:v>15.5</c:v>
                </c:pt>
                <c:pt idx="1453">
                  <c:v>17.899999999999999</c:v>
                </c:pt>
                <c:pt idx="1454">
                  <c:v>20</c:v>
                </c:pt>
                <c:pt idx="1455">
                  <c:v>22.3</c:v>
                </c:pt>
                <c:pt idx="1456">
                  <c:v>23.7</c:v>
                </c:pt>
                <c:pt idx="1457">
                  <c:v>25.1</c:v>
                </c:pt>
                <c:pt idx="1458">
                  <c:v>26.4</c:v>
                </c:pt>
                <c:pt idx="1459">
                  <c:v>27.7</c:v>
                </c:pt>
                <c:pt idx="1460">
                  <c:v>29.8</c:v>
                </c:pt>
                <c:pt idx="1461">
                  <c:v>32.4</c:v>
                </c:pt>
                <c:pt idx="1462">
                  <c:v>35</c:v>
                </c:pt>
                <c:pt idx="1463">
                  <c:v>37.800000000000004</c:v>
                </c:pt>
                <c:pt idx="1464">
                  <c:v>3.1</c:v>
                </c:pt>
                <c:pt idx="1465">
                  <c:v>3.5</c:v>
                </c:pt>
                <c:pt idx="1466">
                  <c:v>3.7</c:v>
                </c:pt>
                <c:pt idx="1467">
                  <c:v>4</c:v>
                </c:pt>
                <c:pt idx="1468">
                  <c:v>4.8</c:v>
                </c:pt>
                <c:pt idx="1469">
                  <c:v>6.1</c:v>
                </c:pt>
                <c:pt idx="1470">
                  <c:v>7.4</c:v>
                </c:pt>
                <c:pt idx="1471">
                  <c:v>8.9</c:v>
                </c:pt>
                <c:pt idx="1472">
                  <c:v>10.9</c:v>
                </c:pt>
                <c:pt idx="1473">
                  <c:v>13.4</c:v>
                </c:pt>
                <c:pt idx="1474">
                  <c:v>15.1</c:v>
                </c:pt>
                <c:pt idx="1475">
                  <c:v>16.7</c:v>
                </c:pt>
                <c:pt idx="1476">
                  <c:v>58</c:v>
                </c:pt>
                <c:pt idx="1477">
                  <c:v>59.8</c:v>
                </c:pt>
                <c:pt idx="1478">
                  <c:v>60.8</c:v>
                </c:pt>
                <c:pt idx="1479">
                  <c:v>61.7</c:v>
                </c:pt>
                <c:pt idx="1480">
                  <c:v>63.2</c:v>
                </c:pt>
                <c:pt idx="1481">
                  <c:v>64.7</c:v>
                </c:pt>
                <c:pt idx="1482">
                  <c:v>66.7</c:v>
                </c:pt>
                <c:pt idx="1483">
                  <c:v>68.7</c:v>
                </c:pt>
                <c:pt idx="1484">
                  <c:v>72.8</c:v>
                </c:pt>
                <c:pt idx="1485">
                  <c:v>76.8</c:v>
                </c:pt>
                <c:pt idx="1486">
                  <c:v>80.2</c:v>
                </c:pt>
                <c:pt idx="1487">
                  <c:v>82.7</c:v>
                </c:pt>
                <c:pt idx="1488">
                  <c:v>74.3</c:v>
                </c:pt>
                <c:pt idx="1489">
                  <c:v>69.7</c:v>
                </c:pt>
                <c:pt idx="1490">
                  <c:v>72.900000000000006</c:v>
                </c:pt>
                <c:pt idx="1491">
                  <c:v>75.900000000000006</c:v>
                </c:pt>
                <c:pt idx="1492">
                  <c:v>78.7</c:v>
                </c:pt>
                <c:pt idx="1493">
                  <c:v>81.2</c:v>
                </c:pt>
                <c:pt idx="1494">
                  <c:v>83.5</c:v>
                </c:pt>
                <c:pt idx="1495">
                  <c:v>85.6</c:v>
                </c:pt>
                <c:pt idx="1496">
                  <c:v>88</c:v>
                </c:pt>
                <c:pt idx="1497">
                  <c:v>90.2</c:v>
                </c:pt>
                <c:pt idx="1498">
                  <c:v>91.9</c:v>
                </c:pt>
                <c:pt idx="1499">
                  <c:v>93.2</c:v>
                </c:pt>
                <c:pt idx="1500">
                  <c:v>50.9</c:v>
                </c:pt>
                <c:pt idx="1501">
                  <c:v>50.8</c:v>
                </c:pt>
                <c:pt idx="1502">
                  <c:v>50.7</c:v>
                </c:pt>
                <c:pt idx="1503">
                  <c:v>50.6</c:v>
                </c:pt>
                <c:pt idx="1504">
                  <c:v>50.5</c:v>
                </c:pt>
                <c:pt idx="1505">
                  <c:v>50.5</c:v>
                </c:pt>
                <c:pt idx="1506">
                  <c:v>50.4</c:v>
                </c:pt>
                <c:pt idx="1507">
                  <c:v>50.3</c:v>
                </c:pt>
                <c:pt idx="1508">
                  <c:v>48.8</c:v>
                </c:pt>
                <c:pt idx="1509">
                  <c:v>46.7</c:v>
                </c:pt>
                <c:pt idx="1510">
                  <c:v>46.6</c:v>
                </c:pt>
                <c:pt idx="1511">
                  <c:v>46.8</c:v>
                </c:pt>
                <c:pt idx="1512">
                  <c:v>30.6</c:v>
                </c:pt>
                <c:pt idx="1513">
                  <c:v>37.4</c:v>
                </c:pt>
                <c:pt idx="1514">
                  <c:v>44.6</c:v>
                </c:pt>
                <c:pt idx="1515">
                  <c:v>51.2</c:v>
                </c:pt>
                <c:pt idx="1516">
                  <c:v>55.2</c:v>
                </c:pt>
                <c:pt idx="1517">
                  <c:v>57.4</c:v>
                </c:pt>
                <c:pt idx="1518">
                  <c:v>58.8</c:v>
                </c:pt>
                <c:pt idx="1519">
                  <c:v>59.5</c:v>
                </c:pt>
                <c:pt idx="1520">
                  <c:v>60.1</c:v>
                </c:pt>
                <c:pt idx="1521">
                  <c:v>61.8</c:v>
                </c:pt>
                <c:pt idx="1522">
                  <c:v>63.2</c:v>
                </c:pt>
                <c:pt idx="1523">
                  <c:v>61.9</c:v>
                </c:pt>
                <c:pt idx="1524">
                  <c:v>9.5</c:v>
                </c:pt>
                <c:pt idx="1525">
                  <c:v>10.4</c:v>
                </c:pt>
                <c:pt idx="1526">
                  <c:v>11.3</c:v>
                </c:pt>
                <c:pt idx="1527">
                  <c:v>12.3</c:v>
                </c:pt>
                <c:pt idx="1528">
                  <c:v>13.4</c:v>
                </c:pt>
                <c:pt idx="1529">
                  <c:v>14.7</c:v>
                </c:pt>
                <c:pt idx="1530">
                  <c:v>16.7</c:v>
                </c:pt>
                <c:pt idx="1531">
                  <c:v>18.7</c:v>
                </c:pt>
                <c:pt idx="1532">
                  <c:v>20.2</c:v>
                </c:pt>
                <c:pt idx="1533">
                  <c:v>21.7</c:v>
                </c:pt>
                <c:pt idx="1534">
                  <c:v>23.1</c:v>
                </c:pt>
                <c:pt idx="1535">
                  <c:v>24.6</c:v>
                </c:pt>
                <c:pt idx="1536">
                  <c:v>73.599999999999994</c:v>
                </c:pt>
                <c:pt idx="1537">
                  <c:v>76</c:v>
                </c:pt>
                <c:pt idx="1538">
                  <c:v>78.900000000000006</c:v>
                </c:pt>
                <c:pt idx="1539">
                  <c:v>81.099999999999994</c:v>
                </c:pt>
                <c:pt idx="1540">
                  <c:v>82.8</c:v>
                </c:pt>
                <c:pt idx="1541">
                  <c:v>83.4</c:v>
                </c:pt>
                <c:pt idx="1542">
                  <c:v>83.7</c:v>
                </c:pt>
                <c:pt idx="1543">
                  <c:v>84.7</c:v>
                </c:pt>
                <c:pt idx="1544">
                  <c:v>85.3</c:v>
                </c:pt>
                <c:pt idx="1545">
                  <c:v>85.7</c:v>
                </c:pt>
                <c:pt idx="1546">
                  <c:v>86.1</c:v>
                </c:pt>
                <c:pt idx="1547">
                  <c:v>86.2</c:v>
                </c:pt>
                <c:pt idx="1548">
                  <c:v>37.4</c:v>
                </c:pt>
                <c:pt idx="1549">
                  <c:v>39.6</c:v>
                </c:pt>
                <c:pt idx="1550">
                  <c:v>42.7</c:v>
                </c:pt>
                <c:pt idx="1551">
                  <c:v>47</c:v>
                </c:pt>
                <c:pt idx="1552">
                  <c:v>48.7</c:v>
                </c:pt>
                <c:pt idx="1553">
                  <c:v>49.9</c:v>
                </c:pt>
                <c:pt idx="1554">
                  <c:v>51.1</c:v>
                </c:pt>
                <c:pt idx="1555">
                  <c:v>52.3</c:v>
                </c:pt>
                <c:pt idx="1556">
                  <c:v>53.5</c:v>
                </c:pt>
                <c:pt idx="1557">
                  <c:v>54.7</c:v>
                </c:pt>
                <c:pt idx="1558">
                  <c:v>55.9</c:v>
                </c:pt>
                <c:pt idx="1559">
                  <c:v>57.3</c:v>
                </c:pt>
                <c:pt idx="1560">
                  <c:v>5.3</c:v>
                </c:pt>
                <c:pt idx="1561">
                  <c:v>5.8</c:v>
                </c:pt>
                <c:pt idx="1562">
                  <c:v>6.8</c:v>
                </c:pt>
                <c:pt idx="1563">
                  <c:v>8.8000000000000007</c:v>
                </c:pt>
                <c:pt idx="1564">
                  <c:v>11.4</c:v>
                </c:pt>
                <c:pt idx="1565">
                  <c:v>13.4</c:v>
                </c:pt>
                <c:pt idx="1566">
                  <c:v>14.5</c:v>
                </c:pt>
                <c:pt idx="1567">
                  <c:v>15.4</c:v>
                </c:pt>
                <c:pt idx="1568">
                  <c:v>15.8</c:v>
                </c:pt>
                <c:pt idx="1569">
                  <c:v>16.2</c:v>
                </c:pt>
                <c:pt idx="1570">
                  <c:v>16.7</c:v>
                </c:pt>
                <c:pt idx="1571">
                  <c:v>17.600000000000001</c:v>
                </c:pt>
                <c:pt idx="1572">
                  <c:v>12.3</c:v>
                </c:pt>
                <c:pt idx="1573">
                  <c:v>16.2</c:v>
                </c:pt>
                <c:pt idx="1574">
                  <c:v>20.100000000000001</c:v>
                </c:pt>
                <c:pt idx="1575">
                  <c:v>22.7</c:v>
                </c:pt>
                <c:pt idx="1576">
                  <c:v>25.5</c:v>
                </c:pt>
                <c:pt idx="1577">
                  <c:v>28.6</c:v>
                </c:pt>
                <c:pt idx="1578">
                  <c:v>31.8</c:v>
                </c:pt>
                <c:pt idx="1579">
                  <c:v>35.300000000000004</c:v>
                </c:pt>
                <c:pt idx="1580">
                  <c:v>38.800000000000004</c:v>
                </c:pt>
                <c:pt idx="1581">
                  <c:v>42.4</c:v>
                </c:pt>
                <c:pt idx="1582">
                  <c:v>45.8</c:v>
                </c:pt>
                <c:pt idx="1583">
                  <c:v>49</c:v>
                </c:pt>
                <c:pt idx="1584">
                  <c:v>50.2</c:v>
                </c:pt>
                <c:pt idx="1585">
                  <c:v>49.9</c:v>
                </c:pt>
                <c:pt idx="1586">
                  <c:v>57.6</c:v>
                </c:pt>
                <c:pt idx="1587">
                  <c:v>65.400000000000006</c:v>
                </c:pt>
                <c:pt idx="1588">
                  <c:v>68.2</c:v>
                </c:pt>
                <c:pt idx="1589">
                  <c:v>70.5</c:v>
                </c:pt>
                <c:pt idx="1590">
                  <c:v>71.3</c:v>
                </c:pt>
                <c:pt idx="1591">
                  <c:v>72</c:v>
                </c:pt>
                <c:pt idx="1592">
                  <c:v>73.8</c:v>
                </c:pt>
                <c:pt idx="1593">
                  <c:v>76.099999999999994</c:v>
                </c:pt>
                <c:pt idx="1594">
                  <c:v>77.5</c:v>
                </c:pt>
                <c:pt idx="1595">
                  <c:v>79.099999999999994</c:v>
                </c:pt>
                <c:pt idx="1596">
                  <c:v>21.1</c:v>
                </c:pt>
                <c:pt idx="1597">
                  <c:v>22.3</c:v>
                </c:pt>
                <c:pt idx="1598">
                  <c:v>23.5</c:v>
                </c:pt>
                <c:pt idx="1599">
                  <c:v>24.8</c:v>
                </c:pt>
                <c:pt idx="1600">
                  <c:v>25.9</c:v>
                </c:pt>
                <c:pt idx="1601">
                  <c:v>26.4</c:v>
                </c:pt>
                <c:pt idx="1602">
                  <c:v>26.1</c:v>
                </c:pt>
                <c:pt idx="1603">
                  <c:v>25.8</c:v>
                </c:pt>
                <c:pt idx="1604">
                  <c:v>25.1</c:v>
                </c:pt>
                <c:pt idx="1605">
                  <c:v>22.3</c:v>
                </c:pt>
                <c:pt idx="1606">
                  <c:v>22.3</c:v>
                </c:pt>
                <c:pt idx="1607">
                  <c:v>22.5</c:v>
                </c:pt>
                <c:pt idx="1608">
                  <c:v>19.7</c:v>
                </c:pt>
                <c:pt idx="1609">
                  <c:v>22.1</c:v>
                </c:pt>
                <c:pt idx="1610">
                  <c:v>23.5</c:v>
                </c:pt>
                <c:pt idx="1611">
                  <c:v>24.8</c:v>
                </c:pt>
                <c:pt idx="1612">
                  <c:v>26.3</c:v>
                </c:pt>
                <c:pt idx="1613">
                  <c:v>28.1</c:v>
                </c:pt>
                <c:pt idx="1614">
                  <c:v>29.3</c:v>
                </c:pt>
                <c:pt idx="1615">
                  <c:v>30.6</c:v>
                </c:pt>
                <c:pt idx="1616">
                  <c:v>31.8</c:v>
                </c:pt>
                <c:pt idx="1617">
                  <c:v>33.1</c:v>
                </c:pt>
                <c:pt idx="1618">
                  <c:v>34.5</c:v>
                </c:pt>
                <c:pt idx="1619">
                  <c:v>35.9</c:v>
                </c:pt>
                <c:pt idx="1620">
                  <c:v>38.5</c:v>
                </c:pt>
                <c:pt idx="1621">
                  <c:v>41.2</c:v>
                </c:pt>
                <c:pt idx="1622">
                  <c:v>44.4</c:v>
                </c:pt>
                <c:pt idx="1623">
                  <c:v>47.6</c:v>
                </c:pt>
                <c:pt idx="1624">
                  <c:v>49</c:v>
                </c:pt>
                <c:pt idx="1625">
                  <c:v>50.4</c:v>
                </c:pt>
                <c:pt idx="1626">
                  <c:v>52.1</c:v>
                </c:pt>
                <c:pt idx="1627">
                  <c:v>53.9</c:v>
                </c:pt>
                <c:pt idx="1628">
                  <c:v>60</c:v>
                </c:pt>
                <c:pt idx="1629">
                  <c:v>65.8</c:v>
                </c:pt>
                <c:pt idx="1630">
                  <c:v>70.7</c:v>
                </c:pt>
                <c:pt idx="1631">
                  <c:v>74.599999999999994</c:v>
                </c:pt>
                <c:pt idx="1632">
                  <c:v>2.5</c:v>
                </c:pt>
                <c:pt idx="1633">
                  <c:v>3.7</c:v>
                </c:pt>
                <c:pt idx="1634">
                  <c:v>5.5</c:v>
                </c:pt>
                <c:pt idx="1635">
                  <c:v>9.8000000000000007</c:v>
                </c:pt>
                <c:pt idx="1636">
                  <c:v>11.9</c:v>
                </c:pt>
                <c:pt idx="1637">
                  <c:v>13</c:v>
                </c:pt>
                <c:pt idx="1638">
                  <c:v>14</c:v>
                </c:pt>
                <c:pt idx="1639">
                  <c:v>15</c:v>
                </c:pt>
                <c:pt idx="1640">
                  <c:v>14.1</c:v>
                </c:pt>
                <c:pt idx="1641">
                  <c:v>13.2</c:v>
                </c:pt>
                <c:pt idx="1642">
                  <c:v>12.6</c:v>
                </c:pt>
                <c:pt idx="1643">
                  <c:v>12.4</c:v>
                </c:pt>
                <c:pt idx="1644">
                  <c:v>35.1</c:v>
                </c:pt>
                <c:pt idx="1645">
                  <c:v>35.6</c:v>
                </c:pt>
                <c:pt idx="1646">
                  <c:v>36.200000000000003</c:v>
                </c:pt>
                <c:pt idx="1647">
                  <c:v>37.1</c:v>
                </c:pt>
                <c:pt idx="1648">
                  <c:v>39</c:v>
                </c:pt>
                <c:pt idx="1649">
                  <c:v>41.7</c:v>
                </c:pt>
                <c:pt idx="1650">
                  <c:v>45</c:v>
                </c:pt>
                <c:pt idx="1651">
                  <c:v>48.7</c:v>
                </c:pt>
                <c:pt idx="1652">
                  <c:v>52.1</c:v>
                </c:pt>
                <c:pt idx="1653">
                  <c:v>55.3</c:v>
                </c:pt>
                <c:pt idx="1654">
                  <c:v>58.5</c:v>
                </c:pt>
                <c:pt idx="1655">
                  <c:v>61.4</c:v>
                </c:pt>
                <c:pt idx="1656">
                  <c:v>43.9</c:v>
                </c:pt>
                <c:pt idx="1657">
                  <c:v>46.8</c:v>
                </c:pt>
                <c:pt idx="1658">
                  <c:v>51.9</c:v>
                </c:pt>
                <c:pt idx="1659">
                  <c:v>57.4</c:v>
                </c:pt>
                <c:pt idx="1660">
                  <c:v>61.5</c:v>
                </c:pt>
                <c:pt idx="1661">
                  <c:v>64.599999999999994</c:v>
                </c:pt>
                <c:pt idx="1662">
                  <c:v>66.900000000000006</c:v>
                </c:pt>
                <c:pt idx="1663">
                  <c:v>68.900000000000006</c:v>
                </c:pt>
                <c:pt idx="1664">
                  <c:v>71</c:v>
                </c:pt>
                <c:pt idx="1665">
                  <c:v>73</c:v>
                </c:pt>
                <c:pt idx="1666">
                  <c:v>75</c:v>
                </c:pt>
                <c:pt idx="1667">
                  <c:v>76.900000000000006</c:v>
                </c:pt>
                <c:pt idx="1668">
                  <c:v>28.7</c:v>
                </c:pt>
                <c:pt idx="1669">
                  <c:v>30.3</c:v>
                </c:pt>
                <c:pt idx="1670">
                  <c:v>31.6</c:v>
                </c:pt>
                <c:pt idx="1671">
                  <c:v>33</c:v>
                </c:pt>
                <c:pt idx="1672">
                  <c:v>35.6</c:v>
                </c:pt>
                <c:pt idx="1673">
                  <c:v>37.5</c:v>
                </c:pt>
                <c:pt idx="1674">
                  <c:v>43</c:v>
                </c:pt>
                <c:pt idx="1675">
                  <c:v>48.6</c:v>
                </c:pt>
                <c:pt idx="1676">
                  <c:v>48.3</c:v>
                </c:pt>
                <c:pt idx="1677">
                  <c:v>48</c:v>
                </c:pt>
                <c:pt idx="1678">
                  <c:v>48</c:v>
                </c:pt>
                <c:pt idx="1679">
                  <c:v>48.6</c:v>
                </c:pt>
                <c:pt idx="1680">
                  <c:v>43.2</c:v>
                </c:pt>
                <c:pt idx="1681">
                  <c:v>47.9</c:v>
                </c:pt>
                <c:pt idx="1682">
                  <c:v>50.1</c:v>
                </c:pt>
                <c:pt idx="1683">
                  <c:v>52.1</c:v>
                </c:pt>
                <c:pt idx="1684">
                  <c:v>55.3</c:v>
                </c:pt>
                <c:pt idx="1685">
                  <c:v>58.1</c:v>
                </c:pt>
                <c:pt idx="1686">
                  <c:v>59.9</c:v>
                </c:pt>
                <c:pt idx="1687">
                  <c:v>61.3</c:v>
                </c:pt>
                <c:pt idx="1688">
                  <c:v>61.5</c:v>
                </c:pt>
                <c:pt idx="1689">
                  <c:v>61.7</c:v>
                </c:pt>
                <c:pt idx="1690">
                  <c:v>61.5</c:v>
                </c:pt>
                <c:pt idx="1691">
                  <c:v>60.9</c:v>
                </c:pt>
                <c:pt idx="1692">
                  <c:v>33</c:v>
                </c:pt>
                <c:pt idx="1693">
                  <c:v>35</c:v>
                </c:pt>
                <c:pt idx="1694">
                  <c:v>36.9</c:v>
                </c:pt>
                <c:pt idx="1695">
                  <c:v>38.800000000000004</c:v>
                </c:pt>
                <c:pt idx="1696">
                  <c:v>40.800000000000004</c:v>
                </c:pt>
                <c:pt idx="1697">
                  <c:v>42.8</c:v>
                </c:pt>
                <c:pt idx="1698">
                  <c:v>45.3</c:v>
                </c:pt>
                <c:pt idx="1699">
                  <c:v>47.9</c:v>
                </c:pt>
                <c:pt idx="1700">
                  <c:v>51.1</c:v>
                </c:pt>
                <c:pt idx="1701">
                  <c:v>54.4</c:v>
                </c:pt>
                <c:pt idx="1702">
                  <c:v>57.6</c:v>
                </c:pt>
                <c:pt idx="1703">
                  <c:v>60.5</c:v>
                </c:pt>
                <c:pt idx="1704">
                  <c:v>11.7</c:v>
                </c:pt>
                <c:pt idx="1705">
                  <c:v>13.6</c:v>
                </c:pt>
                <c:pt idx="1706">
                  <c:v>14.3</c:v>
                </c:pt>
                <c:pt idx="1707">
                  <c:v>15.1</c:v>
                </c:pt>
                <c:pt idx="1708">
                  <c:v>16</c:v>
                </c:pt>
                <c:pt idx="1709">
                  <c:v>17.600000000000001</c:v>
                </c:pt>
                <c:pt idx="1710">
                  <c:v>22.4</c:v>
                </c:pt>
                <c:pt idx="1711">
                  <c:v>28.1</c:v>
                </c:pt>
                <c:pt idx="1712">
                  <c:v>32.300000000000004</c:v>
                </c:pt>
                <c:pt idx="1713">
                  <c:v>35.9</c:v>
                </c:pt>
                <c:pt idx="1714">
                  <c:v>39.5</c:v>
                </c:pt>
                <c:pt idx="1715">
                  <c:v>43.2</c:v>
                </c:pt>
                <c:pt idx="1716">
                  <c:v>10</c:v>
                </c:pt>
                <c:pt idx="1717">
                  <c:v>10.1</c:v>
                </c:pt>
                <c:pt idx="1718">
                  <c:v>11.4</c:v>
                </c:pt>
                <c:pt idx="1719">
                  <c:v>12.9</c:v>
                </c:pt>
                <c:pt idx="1720">
                  <c:v>14.6</c:v>
                </c:pt>
                <c:pt idx="1721">
                  <c:v>16.5</c:v>
                </c:pt>
                <c:pt idx="1722">
                  <c:v>18.600000000000001</c:v>
                </c:pt>
                <c:pt idx="1723">
                  <c:v>20.8</c:v>
                </c:pt>
                <c:pt idx="1724">
                  <c:v>22.5</c:v>
                </c:pt>
                <c:pt idx="1725">
                  <c:v>24.3</c:v>
                </c:pt>
                <c:pt idx="1726">
                  <c:v>26.1</c:v>
                </c:pt>
                <c:pt idx="1727">
                  <c:v>28</c:v>
                </c:pt>
                <c:pt idx="1728">
                  <c:v>42.4</c:v>
                </c:pt>
                <c:pt idx="1729">
                  <c:v>44.5</c:v>
                </c:pt>
                <c:pt idx="1730">
                  <c:v>51.5</c:v>
                </c:pt>
                <c:pt idx="1731">
                  <c:v>58.3</c:v>
                </c:pt>
                <c:pt idx="1732">
                  <c:v>62.8</c:v>
                </c:pt>
                <c:pt idx="1733">
                  <c:v>66.900000000000006</c:v>
                </c:pt>
                <c:pt idx="1734">
                  <c:v>69.2</c:v>
                </c:pt>
                <c:pt idx="1735">
                  <c:v>72.2</c:v>
                </c:pt>
                <c:pt idx="1736">
                  <c:v>87.1</c:v>
                </c:pt>
                <c:pt idx="1737">
                  <c:v>94.6</c:v>
                </c:pt>
                <c:pt idx="1738">
                  <c:v>97.6</c:v>
                </c:pt>
                <c:pt idx="1739">
                  <c:v>98.8</c:v>
                </c:pt>
                <c:pt idx="1740">
                  <c:v>82.4</c:v>
                </c:pt>
                <c:pt idx="1741">
                  <c:v>85.2</c:v>
                </c:pt>
                <c:pt idx="1742">
                  <c:v>87.2</c:v>
                </c:pt>
                <c:pt idx="1743">
                  <c:v>88.4</c:v>
                </c:pt>
                <c:pt idx="1744">
                  <c:v>88.9</c:v>
                </c:pt>
                <c:pt idx="1745">
                  <c:v>89.4</c:v>
                </c:pt>
                <c:pt idx="1746">
                  <c:v>90.1</c:v>
                </c:pt>
                <c:pt idx="1747">
                  <c:v>92.8</c:v>
                </c:pt>
                <c:pt idx="1748">
                  <c:v>95</c:v>
                </c:pt>
                <c:pt idx="1749">
                  <c:v>96.3</c:v>
                </c:pt>
                <c:pt idx="1750">
                  <c:v>97.4</c:v>
                </c:pt>
                <c:pt idx="1751">
                  <c:v>98.7</c:v>
                </c:pt>
                <c:pt idx="1752">
                  <c:v>27.9</c:v>
                </c:pt>
                <c:pt idx="1753">
                  <c:v>32.800000000000004</c:v>
                </c:pt>
                <c:pt idx="1754">
                  <c:v>38.200000000000003</c:v>
                </c:pt>
                <c:pt idx="1755">
                  <c:v>41.7</c:v>
                </c:pt>
                <c:pt idx="1756">
                  <c:v>44.5</c:v>
                </c:pt>
                <c:pt idx="1757">
                  <c:v>53.5</c:v>
                </c:pt>
                <c:pt idx="1758">
                  <c:v>67.900000000000006</c:v>
                </c:pt>
                <c:pt idx="1759">
                  <c:v>81.2</c:v>
                </c:pt>
                <c:pt idx="1760">
                  <c:v>86.1</c:v>
                </c:pt>
                <c:pt idx="1761">
                  <c:v>89.9</c:v>
                </c:pt>
                <c:pt idx="1762">
                  <c:v>92.4</c:v>
                </c:pt>
                <c:pt idx="1763">
                  <c:v>94</c:v>
                </c:pt>
                <c:pt idx="1764">
                  <c:v>30.6</c:v>
                </c:pt>
                <c:pt idx="1765">
                  <c:v>34.200000000000003</c:v>
                </c:pt>
                <c:pt idx="1766">
                  <c:v>37.700000000000003</c:v>
                </c:pt>
                <c:pt idx="1767">
                  <c:v>40.300000000000004</c:v>
                </c:pt>
                <c:pt idx="1768">
                  <c:v>42.8</c:v>
                </c:pt>
                <c:pt idx="1769">
                  <c:v>46.1</c:v>
                </c:pt>
                <c:pt idx="1770">
                  <c:v>49.6</c:v>
                </c:pt>
                <c:pt idx="1771">
                  <c:v>53.2</c:v>
                </c:pt>
                <c:pt idx="1772">
                  <c:v>53.8</c:v>
                </c:pt>
                <c:pt idx="1773">
                  <c:v>53</c:v>
                </c:pt>
                <c:pt idx="1774">
                  <c:v>52.8</c:v>
                </c:pt>
                <c:pt idx="1775">
                  <c:v>52.8</c:v>
                </c:pt>
                <c:pt idx="1776">
                  <c:v>49</c:v>
                </c:pt>
                <c:pt idx="1777">
                  <c:v>53.7</c:v>
                </c:pt>
                <c:pt idx="1778">
                  <c:v>58.2</c:v>
                </c:pt>
                <c:pt idx="1779">
                  <c:v>62.5</c:v>
                </c:pt>
                <c:pt idx="1780">
                  <c:v>66.400000000000006</c:v>
                </c:pt>
                <c:pt idx="1781">
                  <c:v>69.8</c:v>
                </c:pt>
                <c:pt idx="1782">
                  <c:v>71.900000000000006</c:v>
                </c:pt>
                <c:pt idx="1783">
                  <c:v>73.400000000000006</c:v>
                </c:pt>
                <c:pt idx="1784">
                  <c:v>73.400000000000006</c:v>
                </c:pt>
                <c:pt idx="1785">
                  <c:v>73.400000000000006</c:v>
                </c:pt>
                <c:pt idx="1786">
                  <c:v>72.900000000000006</c:v>
                </c:pt>
                <c:pt idx="1787">
                  <c:v>73.7</c:v>
                </c:pt>
                <c:pt idx="1788">
                  <c:v>2.1</c:v>
                </c:pt>
                <c:pt idx="1789">
                  <c:v>2.4</c:v>
                </c:pt>
                <c:pt idx="1790">
                  <c:v>2.8</c:v>
                </c:pt>
                <c:pt idx="1791">
                  <c:v>3.2</c:v>
                </c:pt>
                <c:pt idx="1792">
                  <c:v>4</c:v>
                </c:pt>
                <c:pt idx="1793">
                  <c:v>4.7</c:v>
                </c:pt>
                <c:pt idx="1794">
                  <c:v>5.0999999999999996</c:v>
                </c:pt>
                <c:pt idx="1795">
                  <c:v>5.4</c:v>
                </c:pt>
                <c:pt idx="1796">
                  <c:v>8.3000000000000007</c:v>
                </c:pt>
                <c:pt idx="1797">
                  <c:v>13.8</c:v>
                </c:pt>
                <c:pt idx="1798">
                  <c:v>17.5</c:v>
                </c:pt>
                <c:pt idx="1799">
                  <c:v>18.8</c:v>
                </c:pt>
                <c:pt idx="1800">
                  <c:v>20.3</c:v>
                </c:pt>
                <c:pt idx="1801">
                  <c:v>21.5</c:v>
                </c:pt>
                <c:pt idx="1802">
                  <c:v>22.7</c:v>
                </c:pt>
                <c:pt idx="1803">
                  <c:v>23.9</c:v>
                </c:pt>
                <c:pt idx="1804">
                  <c:v>25.2</c:v>
                </c:pt>
                <c:pt idx="1805">
                  <c:v>26.5</c:v>
                </c:pt>
                <c:pt idx="1806">
                  <c:v>27.9</c:v>
                </c:pt>
                <c:pt idx="1807">
                  <c:v>29.3</c:v>
                </c:pt>
                <c:pt idx="1808">
                  <c:v>29.6</c:v>
                </c:pt>
                <c:pt idx="1809">
                  <c:v>28</c:v>
                </c:pt>
                <c:pt idx="1810">
                  <c:v>23.1</c:v>
                </c:pt>
                <c:pt idx="1811">
                  <c:v>18.3</c:v>
                </c:pt>
                <c:pt idx="1812">
                  <c:v>23.8</c:v>
                </c:pt>
                <c:pt idx="1813">
                  <c:v>25.9</c:v>
                </c:pt>
                <c:pt idx="1814">
                  <c:v>28.3</c:v>
                </c:pt>
                <c:pt idx="1815">
                  <c:v>30.7</c:v>
                </c:pt>
                <c:pt idx="1816">
                  <c:v>33.200000000000003</c:v>
                </c:pt>
                <c:pt idx="1817">
                  <c:v>35.9</c:v>
                </c:pt>
                <c:pt idx="1818">
                  <c:v>38.6</c:v>
                </c:pt>
                <c:pt idx="1819">
                  <c:v>41.4</c:v>
                </c:pt>
                <c:pt idx="1820">
                  <c:v>43.4</c:v>
                </c:pt>
                <c:pt idx="1821">
                  <c:v>45.2</c:v>
                </c:pt>
                <c:pt idx="1822">
                  <c:v>47</c:v>
                </c:pt>
                <c:pt idx="1823">
                  <c:v>48.9</c:v>
                </c:pt>
                <c:pt idx="1824">
                  <c:v>14.7</c:v>
                </c:pt>
                <c:pt idx="1825">
                  <c:v>16.100000000000001</c:v>
                </c:pt>
                <c:pt idx="1826">
                  <c:v>21.8</c:v>
                </c:pt>
                <c:pt idx="1827">
                  <c:v>29.5</c:v>
                </c:pt>
                <c:pt idx="1828">
                  <c:v>31.6</c:v>
                </c:pt>
                <c:pt idx="1829">
                  <c:v>33.5</c:v>
                </c:pt>
                <c:pt idx="1830">
                  <c:v>38</c:v>
                </c:pt>
                <c:pt idx="1831">
                  <c:v>43.6</c:v>
                </c:pt>
                <c:pt idx="1832">
                  <c:v>48.6</c:v>
                </c:pt>
                <c:pt idx="1833">
                  <c:v>53.4</c:v>
                </c:pt>
                <c:pt idx="1834">
                  <c:v>58</c:v>
                </c:pt>
                <c:pt idx="1835">
                  <c:v>62</c:v>
                </c:pt>
                <c:pt idx="1836">
                  <c:v>26</c:v>
                </c:pt>
                <c:pt idx="1837">
                  <c:v>31.3</c:v>
                </c:pt>
                <c:pt idx="1838">
                  <c:v>38.800000000000004</c:v>
                </c:pt>
                <c:pt idx="1839">
                  <c:v>48.7</c:v>
                </c:pt>
                <c:pt idx="1840">
                  <c:v>58.3</c:v>
                </c:pt>
                <c:pt idx="1841">
                  <c:v>65.900000000000006</c:v>
                </c:pt>
                <c:pt idx="1842">
                  <c:v>72.599999999999994</c:v>
                </c:pt>
                <c:pt idx="1843">
                  <c:v>76.599999999999994</c:v>
                </c:pt>
                <c:pt idx="1844">
                  <c:v>78.7</c:v>
                </c:pt>
                <c:pt idx="1845">
                  <c:v>79.8</c:v>
                </c:pt>
                <c:pt idx="1846">
                  <c:v>81</c:v>
                </c:pt>
                <c:pt idx="1847">
                  <c:v>82.1</c:v>
                </c:pt>
                <c:pt idx="1848">
                  <c:v>20</c:v>
                </c:pt>
                <c:pt idx="1849">
                  <c:v>23</c:v>
                </c:pt>
                <c:pt idx="1850">
                  <c:v>26.4</c:v>
                </c:pt>
                <c:pt idx="1851">
                  <c:v>30</c:v>
                </c:pt>
                <c:pt idx="1852">
                  <c:v>33.700000000000003</c:v>
                </c:pt>
                <c:pt idx="1853">
                  <c:v>35.800000000000004</c:v>
                </c:pt>
                <c:pt idx="1854">
                  <c:v>37.5</c:v>
                </c:pt>
                <c:pt idx="1855">
                  <c:v>38.9</c:v>
                </c:pt>
                <c:pt idx="1856">
                  <c:v>39.6</c:v>
                </c:pt>
                <c:pt idx="1857">
                  <c:v>40.300000000000004</c:v>
                </c:pt>
                <c:pt idx="1858">
                  <c:v>41.1</c:v>
                </c:pt>
                <c:pt idx="1859">
                  <c:v>42.3</c:v>
                </c:pt>
                <c:pt idx="1860">
                  <c:v>24.4</c:v>
                </c:pt>
                <c:pt idx="1861">
                  <c:v>29.1</c:v>
                </c:pt>
                <c:pt idx="1862">
                  <c:v>34.200000000000003</c:v>
                </c:pt>
                <c:pt idx="1863">
                  <c:v>39.700000000000003</c:v>
                </c:pt>
                <c:pt idx="1864">
                  <c:v>43.1</c:v>
                </c:pt>
                <c:pt idx="1865">
                  <c:v>46.1</c:v>
                </c:pt>
                <c:pt idx="1866">
                  <c:v>48.3</c:v>
                </c:pt>
                <c:pt idx="1867">
                  <c:v>50.4</c:v>
                </c:pt>
                <c:pt idx="1868">
                  <c:v>51.7</c:v>
                </c:pt>
                <c:pt idx="1869">
                  <c:v>53</c:v>
                </c:pt>
                <c:pt idx="1870">
                  <c:v>54.4</c:v>
                </c:pt>
                <c:pt idx="1871">
                  <c:v>56</c:v>
                </c:pt>
                <c:pt idx="1872">
                  <c:v>14.9</c:v>
                </c:pt>
                <c:pt idx="1873">
                  <c:v>17.399999999999999</c:v>
                </c:pt>
                <c:pt idx="1874">
                  <c:v>20.2</c:v>
                </c:pt>
                <c:pt idx="1875">
                  <c:v>23.4</c:v>
                </c:pt>
                <c:pt idx="1876">
                  <c:v>26.8</c:v>
                </c:pt>
                <c:pt idx="1877">
                  <c:v>29.1</c:v>
                </c:pt>
                <c:pt idx="1878">
                  <c:v>31.6</c:v>
                </c:pt>
                <c:pt idx="1879">
                  <c:v>33</c:v>
                </c:pt>
                <c:pt idx="1880">
                  <c:v>34.4</c:v>
                </c:pt>
                <c:pt idx="1881">
                  <c:v>35.800000000000004</c:v>
                </c:pt>
                <c:pt idx="1882">
                  <c:v>37.300000000000004</c:v>
                </c:pt>
                <c:pt idx="1883">
                  <c:v>38.9</c:v>
                </c:pt>
                <c:pt idx="1884">
                  <c:v>100</c:v>
                </c:pt>
                <c:pt idx="1885">
                  <c:v>100</c:v>
                </c:pt>
                <c:pt idx="1886">
                  <c:v>100</c:v>
                </c:pt>
                <c:pt idx="1887">
                  <c:v>100</c:v>
                </c:pt>
                <c:pt idx="1888">
                  <c:v>100</c:v>
                </c:pt>
                <c:pt idx="1889">
                  <c:v>100</c:v>
                </c:pt>
                <c:pt idx="1890">
                  <c:v>100</c:v>
                </c:pt>
                <c:pt idx="1891">
                  <c:v>100</c:v>
                </c:pt>
                <c:pt idx="1892">
                  <c:v>100</c:v>
                </c:pt>
                <c:pt idx="1893">
                  <c:v>100</c:v>
                </c:pt>
                <c:pt idx="1894">
                  <c:v>100</c:v>
                </c:pt>
                <c:pt idx="1895">
                  <c:v>100</c:v>
                </c:pt>
                <c:pt idx="1896">
                  <c:v>31.7</c:v>
                </c:pt>
                <c:pt idx="1897">
                  <c:v>33.5</c:v>
                </c:pt>
                <c:pt idx="1898">
                  <c:v>37</c:v>
                </c:pt>
                <c:pt idx="1899">
                  <c:v>41.1</c:v>
                </c:pt>
                <c:pt idx="1900">
                  <c:v>46.3</c:v>
                </c:pt>
                <c:pt idx="1901">
                  <c:v>51.6</c:v>
                </c:pt>
                <c:pt idx="1902">
                  <c:v>54.2</c:v>
                </c:pt>
                <c:pt idx="1903">
                  <c:v>56.5</c:v>
                </c:pt>
                <c:pt idx="1904">
                  <c:v>56.5</c:v>
                </c:pt>
                <c:pt idx="1905">
                  <c:v>56.2</c:v>
                </c:pt>
                <c:pt idx="1906">
                  <c:v>55.6</c:v>
                </c:pt>
                <c:pt idx="1907">
                  <c:v>54.8</c:v>
                </c:pt>
                <c:pt idx="1908">
                  <c:v>13.1</c:v>
                </c:pt>
                <c:pt idx="1909">
                  <c:v>14.7</c:v>
                </c:pt>
                <c:pt idx="1910">
                  <c:v>16.399999999999999</c:v>
                </c:pt>
                <c:pt idx="1911">
                  <c:v>18.3</c:v>
                </c:pt>
                <c:pt idx="1912">
                  <c:v>18.8</c:v>
                </c:pt>
                <c:pt idx="1913">
                  <c:v>19.2</c:v>
                </c:pt>
                <c:pt idx="1914">
                  <c:v>19.600000000000001</c:v>
                </c:pt>
                <c:pt idx="1915">
                  <c:v>20.3</c:v>
                </c:pt>
                <c:pt idx="1916">
                  <c:v>22.2</c:v>
                </c:pt>
                <c:pt idx="1917">
                  <c:v>24.4</c:v>
                </c:pt>
                <c:pt idx="1918">
                  <c:v>27.3</c:v>
                </c:pt>
                <c:pt idx="1919">
                  <c:v>30.4</c:v>
                </c:pt>
                <c:pt idx="1920">
                  <c:v>23.8</c:v>
                </c:pt>
                <c:pt idx="1921">
                  <c:v>28.2</c:v>
                </c:pt>
                <c:pt idx="1922">
                  <c:v>32.5</c:v>
                </c:pt>
                <c:pt idx="1923">
                  <c:v>37</c:v>
                </c:pt>
                <c:pt idx="1924">
                  <c:v>42.4</c:v>
                </c:pt>
                <c:pt idx="1925">
                  <c:v>48</c:v>
                </c:pt>
                <c:pt idx="1926">
                  <c:v>49.6</c:v>
                </c:pt>
                <c:pt idx="1927">
                  <c:v>50.4</c:v>
                </c:pt>
                <c:pt idx="1928">
                  <c:v>50.6</c:v>
                </c:pt>
                <c:pt idx="1929">
                  <c:v>50.8</c:v>
                </c:pt>
                <c:pt idx="1930">
                  <c:v>50.5</c:v>
                </c:pt>
                <c:pt idx="1931">
                  <c:v>50</c:v>
                </c:pt>
                <c:pt idx="1932">
                  <c:v>14.9</c:v>
                </c:pt>
                <c:pt idx="1933">
                  <c:v>17.3</c:v>
                </c:pt>
                <c:pt idx="1934">
                  <c:v>20</c:v>
                </c:pt>
                <c:pt idx="1935">
                  <c:v>22.7</c:v>
                </c:pt>
                <c:pt idx="1936">
                  <c:v>25.5</c:v>
                </c:pt>
                <c:pt idx="1937">
                  <c:v>26.8</c:v>
                </c:pt>
                <c:pt idx="1938">
                  <c:v>28.1</c:v>
                </c:pt>
                <c:pt idx="1939">
                  <c:v>29.7</c:v>
                </c:pt>
                <c:pt idx="1940">
                  <c:v>31.4</c:v>
                </c:pt>
                <c:pt idx="1941">
                  <c:v>33.200000000000003</c:v>
                </c:pt>
                <c:pt idx="1942">
                  <c:v>35.200000000000003</c:v>
                </c:pt>
                <c:pt idx="1943">
                  <c:v>37.300000000000004</c:v>
                </c:pt>
                <c:pt idx="1944">
                  <c:v>44.4</c:v>
                </c:pt>
                <c:pt idx="1945">
                  <c:v>46.6</c:v>
                </c:pt>
                <c:pt idx="1946">
                  <c:v>47.2</c:v>
                </c:pt>
                <c:pt idx="1947">
                  <c:v>47.8</c:v>
                </c:pt>
                <c:pt idx="1948">
                  <c:v>48.1</c:v>
                </c:pt>
                <c:pt idx="1949">
                  <c:v>48.4</c:v>
                </c:pt>
                <c:pt idx="1950">
                  <c:v>49.4</c:v>
                </c:pt>
                <c:pt idx="1951">
                  <c:v>52</c:v>
                </c:pt>
                <c:pt idx="1952">
                  <c:v>54.5</c:v>
                </c:pt>
                <c:pt idx="1953">
                  <c:v>56.9</c:v>
                </c:pt>
                <c:pt idx="1954">
                  <c:v>59.3</c:v>
                </c:pt>
                <c:pt idx="1955">
                  <c:v>61.5</c:v>
                </c:pt>
                <c:pt idx="1956">
                  <c:v>11.6</c:v>
                </c:pt>
                <c:pt idx="1957">
                  <c:v>12.6</c:v>
                </c:pt>
                <c:pt idx="1958">
                  <c:v>14.6</c:v>
                </c:pt>
                <c:pt idx="1959">
                  <c:v>17.399999999999999</c:v>
                </c:pt>
                <c:pt idx="1960">
                  <c:v>19.899999999999999</c:v>
                </c:pt>
                <c:pt idx="1961">
                  <c:v>22.4</c:v>
                </c:pt>
                <c:pt idx="1962">
                  <c:v>25.4</c:v>
                </c:pt>
                <c:pt idx="1963">
                  <c:v>29</c:v>
                </c:pt>
                <c:pt idx="1964">
                  <c:v>31.7</c:v>
                </c:pt>
                <c:pt idx="1965">
                  <c:v>33.800000000000004</c:v>
                </c:pt>
                <c:pt idx="1966">
                  <c:v>35.9</c:v>
                </c:pt>
                <c:pt idx="1967">
                  <c:v>38.1</c:v>
                </c:pt>
                <c:pt idx="1968">
                  <c:v>54.2</c:v>
                </c:pt>
                <c:pt idx="1969">
                  <c:v>56.6</c:v>
                </c:pt>
                <c:pt idx="1970">
                  <c:v>61.3</c:v>
                </c:pt>
                <c:pt idx="1971">
                  <c:v>66</c:v>
                </c:pt>
                <c:pt idx="1972">
                  <c:v>69.599999999999994</c:v>
                </c:pt>
                <c:pt idx="1973">
                  <c:v>72.8</c:v>
                </c:pt>
                <c:pt idx="1974">
                  <c:v>74.2</c:v>
                </c:pt>
                <c:pt idx="1975">
                  <c:v>75.400000000000006</c:v>
                </c:pt>
                <c:pt idx="1976">
                  <c:v>75.900000000000006</c:v>
                </c:pt>
                <c:pt idx="1977">
                  <c:v>76.3</c:v>
                </c:pt>
                <c:pt idx="1978">
                  <c:v>76.7</c:v>
                </c:pt>
                <c:pt idx="1979">
                  <c:v>77.3</c:v>
                </c:pt>
                <c:pt idx="1980">
                  <c:v>31.1</c:v>
                </c:pt>
                <c:pt idx="1981">
                  <c:v>31.2</c:v>
                </c:pt>
                <c:pt idx="1982">
                  <c:v>36.200000000000003</c:v>
                </c:pt>
                <c:pt idx="1983">
                  <c:v>42.1</c:v>
                </c:pt>
                <c:pt idx="1984">
                  <c:v>60.6</c:v>
                </c:pt>
                <c:pt idx="1985">
                  <c:v>77.400000000000006</c:v>
                </c:pt>
                <c:pt idx="1986">
                  <c:v>84.2</c:v>
                </c:pt>
                <c:pt idx="1987">
                  <c:v>86.2</c:v>
                </c:pt>
                <c:pt idx="1988">
                  <c:v>87.2</c:v>
                </c:pt>
                <c:pt idx="1989">
                  <c:v>83.9</c:v>
                </c:pt>
                <c:pt idx="1990">
                  <c:v>80.8</c:v>
                </c:pt>
                <c:pt idx="1991">
                  <c:v>81.8</c:v>
                </c:pt>
                <c:pt idx="1992">
                  <c:v>47.1</c:v>
                </c:pt>
                <c:pt idx="1993">
                  <c:v>47.3</c:v>
                </c:pt>
                <c:pt idx="1994">
                  <c:v>47.1</c:v>
                </c:pt>
                <c:pt idx="1995">
                  <c:v>45.9</c:v>
                </c:pt>
                <c:pt idx="1996">
                  <c:v>49.5</c:v>
                </c:pt>
                <c:pt idx="1997">
                  <c:v>55</c:v>
                </c:pt>
                <c:pt idx="1998">
                  <c:v>57.5</c:v>
                </c:pt>
                <c:pt idx="1999">
                  <c:v>60</c:v>
                </c:pt>
                <c:pt idx="2000">
                  <c:v>62.5</c:v>
                </c:pt>
                <c:pt idx="2001">
                  <c:v>64.900000000000006</c:v>
                </c:pt>
                <c:pt idx="2002">
                  <c:v>67.2</c:v>
                </c:pt>
                <c:pt idx="2003">
                  <c:v>69.3</c:v>
                </c:pt>
                <c:pt idx="2004">
                  <c:v>2.4</c:v>
                </c:pt>
                <c:pt idx="2005">
                  <c:v>3.9</c:v>
                </c:pt>
                <c:pt idx="2006">
                  <c:v>6.5</c:v>
                </c:pt>
                <c:pt idx="2007">
                  <c:v>9.7000000000000011</c:v>
                </c:pt>
                <c:pt idx="2008">
                  <c:v>14</c:v>
                </c:pt>
                <c:pt idx="2009">
                  <c:v>17.8</c:v>
                </c:pt>
                <c:pt idx="2010">
                  <c:v>21.8</c:v>
                </c:pt>
                <c:pt idx="2011">
                  <c:v>22.9</c:v>
                </c:pt>
                <c:pt idx="2012">
                  <c:v>23</c:v>
                </c:pt>
                <c:pt idx="2013">
                  <c:v>22.6</c:v>
                </c:pt>
                <c:pt idx="2014">
                  <c:v>21.9</c:v>
                </c:pt>
                <c:pt idx="2015">
                  <c:v>21.3</c:v>
                </c:pt>
                <c:pt idx="2016">
                  <c:v>69.3</c:v>
                </c:pt>
                <c:pt idx="2017">
                  <c:v>72.5</c:v>
                </c:pt>
                <c:pt idx="2018">
                  <c:v>77.099999999999994</c:v>
                </c:pt>
                <c:pt idx="2019">
                  <c:v>81</c:v>
                </c:pt>
                <c:pt idx="2020">
                  <c:v>82.7</c:v>
                </c:pt>
                <c:pt idx="2021">
                  <c:v>83.1</c:v>
                </c:pt>
                <c:pt idx="2022">
                  <c:v>83.1</c:v>
                </c:pt>
                <c:pt idx="2023">
                  <c:v>83.1</c:v>
                </c:pt>
                <c:pt idx="2024">
                  <c:v>83.8</c:v>
                </c:pt>
                <c:pt idx="2025">
                  <c:v>84</c:v>
                </c:pt>
                <c:pt idx="2026">
                  <c:v>84.3</c:v>
                </c:pt>
                <c:pt idx="2027">
                  <c:v>85.1</c:v>
                </c:pt>
                <c:pt idx="2028">
                  <c:v>47.7</c:v>
                </c:pt>
                <c:pt idx="2029">
                  <c:v>51</c:v>
                </c:pt>
                <c:pt idx="2030">
                  <c:v>54.2</c:v>
                </c:pt>
                <c:pt idx="2031">
                  <c:v>57.4</c:v>
                </c:pt>
                <c:pt idx="2032">
                  <c:v>57.4</c:v>
                </c:pt>
                <c:pt idx="2033">
                  <c:v>57.1</c:v>
                </c:pt>
                <c:pt idx="2034">
                  <c:v>65.2</c:v>
                </c:pt>
                <c:pt idx="2035">
                  <c:v>73.2</c:v>
                </c:pt>
                <c:pt idx="2036">
                  <c:v>73.599999999999994</c:v>
                </c:pt>
                <c:pt idx="2037">
                  <c:v>73.3</c:v>
                </c:pt>
                <c:pt idx="2038">
                  <c:v>73.5</c:v>
                </c:pt>
                <c:pt idx="2039">
                  <c:v>73.599999999999994</c:v>
                </c:pt>
                <c:pt idx="2040">
                  <c:v>33.6</c:v>
                </c:pt>
                <c:pt idx="2041">
                  <c:v>36.800000000000004</c:v>
                </c:pt>
                <c:pt idx="2042">
                  <c:v>40</c:v>
                </c:pt>
                <c:pt idx="2043">
                  <c:v>43.3</c:v>
                </c:pt>
                <c:pt idx="2044">
                  <c:v>45.1</c:v>
                </c:pt>
                <c:pt idx="2045">
                  <c:v>46.7</c:v>
                </c:pt>
                <c:pt idx="2046">
                  <c:v>47.9</c:v>
                </c:pt>
                <c:pt idx="2047">
                  <c:v>48.9</c:v>
                </c:pt>
                <c:pt idx="2048">
                  <c:v>50.1</c:v>
                </c:pt>
                <c:pt idx="2049">
                  <c:v>51.9</c:v>
                </c:pt>
                <c:pt idx="2050">
                  <c:v>53.8</c:v>
                </c:pt>
                <c:pt idx="2051">
                  <c:v>55.7</c:v>
                </c:pt>
                <c:pt idx="2052">
                  <c:v>31.2</c:v>
                </c:pt>
                <c:pt idx="2053">
                  <c:v>33.200000000000003</c:v>
                </c:pt>
                <c:pt idx="2054">
                  <c:v>35.200000000000003</c:v>
                </c:pt>
                <c:pt idx="2055">
                  <c:v>36.9</c:v>
                </c:pt>
                <c:pt idx="2056">
                  <c:v>35.5</c:v>
                </c:pt>
                <c:pt idx="2057">
                  <c:v>34.300000000000004</c:v>
                </c:pt>
                <c:pt idx="2058">
                  <c:v>33.200000000000003</c:v>
                </c:pt>
                <c:pt idx="2059">
                  <c:v>31.7</c:v>
                </c:pt>
                <c:pt idx="2060">
                  <c:v>28.9</c:v>
                </c:pt>
                <c:pt idx="2061">
                  <c:v>26.5</c:v>
                </c:pt>
                <c:pt idx="2062">
                  <c:v>26.4</c:v>
                </c:pt>
                <c:pt idx="2063">
                  <c:v>26.5</c:v>
                </c:pt>
                <c:pt idx="2064">
                  <c:v>18</c:v>
                </c:pt>
                <c:pt idx="2065">
                  <c:v>19.7</c:v>
                </c:pt>
                <c:pt idx="2066">
                  <c:v>20.2</c:v>
                </c:pt>
                <c:pt idx="2067">
                  <c:v>20.9</c:v>
                </c:pt>
                <c:pt idx="2068">
                  <c:v>23.8</c:v>
                </c:pt>
                <c:pt idx="2069">
                  <c:v>26.8</c:v>
                </c:pt>
                <c:pt idx="2070">
                  <c:v>28.1</c:v>
                </c:pt>
                <c:pt idx="2071">
                  <c:v>29.4</c:v>
                </c:pt>
                <c:pt idx="2072">
                  <c:v>30.3</c:v>
                </c:pt>
                <c:pt idx="2073">
                  <c:v>31.1</c:v>
                </c:pt>
                <c:pt idx="2074">
                  <c:v>32.200000000000003</c:v>
                </c:pt>
                <c:pt idx="2075">
                  <c:v>33.700000000000003</c:v>
                </c:pt>
                <c:pt idx="2076">
                  <c:v>6.7</c:v>
                </c:pt>
                <c:pt idx="2077">
                  <c:v>10.1</c:v>
                </c:pt>
                <c:pt idx="2078">
                  <c:v>15</c:v>
                </c:pt>
                <c:pt idx="2079">
                  <c:v>21.3</c:v>
                </c:pt>
                <c:pt idx="2080">
                  <c:v>22.9</c:v>
                </c:pt>
                <c:pt idx="2081">
                  <c:v>24.7</c:v>
                </c:pt>
                <c:pt idx="2082">
                  <c:v>26.6</c:v>
                </c:pt>
                <c:pt idx="2083">
                  <c:v>28.6</c:v>
                </c:pt>
                <c:pt idx="2084">
                  <c:v>30.7</c:v>
                </c:pt>
                <c:pt idx="2085">
                  <c:v>32.9</c:v>
                </c:pt>
                <c:pt idx="2086">
                  <c:v>35.200000000000003</c:v>
                </c:pt>
                <c:pt idx="2087">
                  <c:v>37.5</c:v>
                </c:pt>
                <c:pt idx="2088">
                  <c:v>15.5</c:v>
                </c:pt>
                <c:pt idx="2089">
                  <c:v>17.600000000000001</c:v>
                </c:pt>
                <c:pt idx="2090">
                  <c:v>19.5</c:v>
                </c:pt>
                <c:pt idx="2091">
                  <c:v>20.2</c:v>
                </c:pt>
                <c:pt idx="2092">
                  <c:v>20.3</c:v>
                </c:pt>
                <c:pt idx="2093">
                  <c:v>21.2</c:v>
                </c:pt>
                <c:pt idx="2094">
                  <c:v>22.3</c:v>
                </c:pt>
                <c:pt idx="2095">
                  <c:v>22.7</c:v>
                </c:pt>
                <c:pt idx="2096">
                  <c:v>22.9</c:v>
                </c:pt>
                <c:pt idx="2097">
                  <c:v>23</c:v>
                </c:pt>
                <c:pt idx="2098">
                  <c:v>23.2</c:v>
                </c:pt>
                <c:pt idx="2099">
                  <c:v>23.4</c:v>
                </c:pt>
                <c:pt idx="2100">
                  <c:v>19.3</c:v>
                </c:pt>
                <c:pt idx="2101">
                  <c:v>17.3</c:v>
                </c:pt>
                <c:pt idx="2102">
                  <c:v>14.3</c:v>
                </c:pt>
                <c:pt idx="2103">
                  <c:v>11.9</c:v>
                </c:pt>
                <c:pt idx="2104">
                  <c:v>11.4</c:v>
                </c:pt>
                <c:pt idx="2105">
                  <c:v>10.9</c:v>
                </c:pt>
                <c:pt idx="2106">
                  <c:v>9.6</c:v>
                </c:pt>
                <c:pt idx="2107">
                  <c:v>8.5</c:v>
                </c:pt>
                <c:pt idx="2108">
                  <c:v>9.6</c:v>
                </c:pt>
                <c:pt idx="2109">
                  <c:v>10.8</c:v>
                </c:pt>
                <c:pt idx="2110">
                  <c:v>12.1</c:v>
                </c:pt>
                <c:pt idx="2111">
                  <c:v>13.4</c:v>
                </c:pt>
                <c:pt idx="2112">
                  <c:v>64.599999999999994</c:v>
                </c:pt>
                <c:pt idx="2113">
                  <c:v>73.5</c:v>
                </c:pt>
                <c:pt idx="2114">
                  <c:v>75.7</c:v>
                </c:pt>
                <c:pt idx="2115">
                  <c:v>77.7</c:v>
                </c:pt>
                <c:pt idx="2116">
                  <c:v>79.599999999999994</c:v>
                </c:pt>
                <c:pt idx="2117">
                  <c:v>80.7</c:v>
                </c:pt>
                <c:pt idx="2118">
                  <c:v>79.8</c:v>
                </c:pt>
                <c:pt idx="2119">
                  <c:v>79.099999999999994</c:v>
                </c:pt>
                <c:pt idx="2120">
                  <c:v>78.3</c:v>
                </c:pt>
                <c:pt idx="2121">
                  <c:v>80.2</c:v>
                </c:pt>
                <c:pt idx="2122">
                  <c:v>82.3</c:v>
                </c:pt>
                <c:pt idx="2123">
                  <c:v>84</c:v>
                </c:pt>
                <c:pt idx="2124">
                  <c:v>35.200000000000003</c:v>
                </c:pt>
                <c:pt idx="2125">
                  <c:v>37.5</c:v>
                </c:pt>
                <c:pt idx="2126">
                  <c:v>39.700000000000003</c:v>
                </c:pt>
                <c:pt idx="2127">
                  <c:v>43.5</c:v>
                </c:pt>
                <c:pt idx="2128">
                  <c:v>47.6</c:v>
                </c:pt>
                <c:pt idx="2129">
                  <c:v>50.6</c:v>
                </c:pt>
                <c:pt idx="2130">
                  <c:v>53.8</c:v>
                </c:pt>
                <c:pt idx="2131">
                  <c:v>57.9</c:v>
                </c:pt>
                <c:pt idx="2132">
                  <c:v>61.5</c:v>
                </c:pt>
                <c:pt idx="2133">
                  <c:v>63.4</c:v>
                </c:pt>
                <c:pt idx="2134">
                  <c:v>65.099999999999994</c:v>
                </c:pt>
                <c:pt idx="2135">
                  <c:v>66.099999999999994</c:v>
                </c:pt>
                <c:pt idx="2136">
                  <c:v>28.6</c:v>
                </c:pt>
                <c:pt idx="2137">
                  <c:v>31.5</c:v>
                </c:pt>
                <c:pt idx="2138">
                  <c:v>34.200000000000003</c:v>
                </c:pt>
                <c:pt idx="2139">
                  <c:v>38.200000000000003</c:v>
                </c:pt>
                <c:pt idx="2140">
                  <c:v>41.6</c:v>
                </c:pt>
                <c:pt idx="2141">
                  <c:v>43.8</c:v>
                </c:pt>
                <c:pt idx="2142">
                  <c:v>52.4</c:v>
                </c:pt>
                <c:pt idx="2143">
                  <c:v>59.2</c:v>
                </c:pt>
                <c:pt idx="2144">
                  <c:v>62.1</c:v>
                </c:pt>
                <c:pt idx="2145">
                  <c:v>64.7</c:v>
                </c:pt>
                <c:pt idx="2146">
                  <c:v>66.8</c:v>
                </c:pt>
                <c:pt idx="2147">
                  <c:v>70.5</c:v>
                </c:pt>
                <c:pt idx="2148">
                  <c:v>45.7</c:v>
                </c:pt>
                <c:pt idx="2149">
                  <c:v>46.4</c:v>
                </c:pt>
                <c:pt idx="2150">
                  <c:v>47.1</c:v>
                </c:pt>
                <c:pt idx="2151">
                  <c:v>47.8</c:v>
                </c:pt>
                <c:pt idx="2152">
                  <c:v>47.6</c:v>
                </c:pt>
                <c:pt idx="2153">
                  <c:v>47.1</c:v>
                </c:pt>
                <c:pt idx="2154">
                  <c:v>46</c:v>
                </c:pt>
                <c:pt idx="2155">
                  <c:v>45.1</c:v>
                </c:pt>
                <c:pt idx="2156">
                  <c:v>44.8</c:v>
                </c:pt>
                <c:pt idx="2157">
                  <c:v>45.9</c:v>
                </c:pt>
                <c:pt idx="2158">
                  <c:v>47</c:v>
                </c:pt>
                <c:pt idx="2159">
                  <c:v>48.4</c:v>
                </c:pt>
                <c:pt idx="2160">
                  <c:v>3.5</c:v>
                </c:pt>
                <c:pt idx="2161">
                  <c:v>4.4000000000000004</c:v>
                </c:pt>
                <c:pt idx="2162">
                  <c:v>5.5</c:v>
                </c:pt>
                <c:pt idx="2163">
                  <c:v>6.7</c:v>
                </c:pt>
                <c:pt idx="2164">
                  <c:v>7</c:v>
                </c:pt>
                <c:pt idx="2165">
                  <c:v>7.5</c:v>
                </c:pt>
                <c:pt idx="2166">
                  <c:v>9.2000000000000011</c:v>
                </c:pt>
                <c:pt idx="2167">
                  <c:v>11.1</c:v>
                </c:pt>
                <c:pt idx="2168">
                  <c:v>11.7</c:v>
                </c:pt>
                <c:pt idx="2169">
                  <c:v>12.1</c:v>
                </c:pt>
                <c:pt idx="2170">
                  <c:v>13.2</c:v>
                </c:pt>
                <c:pt idx="2171">
                  <c:v>15.2</c:v>
                </c:pt>
                <c:pt idx="2172">
                  <c:v>41.4</c:v>
                </c:pt>
                <c:pt idx="2173">
                  <c:v>46.8</c:v>
                </c:pt>
                <c:pt idx="2174">
                  <c:v>50.6</c:v>
                </c:pt>
                <c:pt idx="2175">
                  <c:v>54.8</c:v>
                </c:pt>
                <c:pt idx="2176">
                  <c:v>58.4</c:v>
                </c:pt>
                <c:pt idx="2177">
                  <c:v>61.7</c:v>
                </c:pt>
                <c:pt idx="2178">
                  <c:v>64.7</c:v>
                </c:pt>
                <c:pt idx="2179">
                  <c:v>66.8</c:v>
                </c:pt>
                <c:pt idx="2180">
                  <c:v>67</c:v>
                </c:pt>
                <c:pt idx="2181">
                  <c:v>67.099999999999994</c:v>
                </c:pt>
                <c:pt idx="2182">
                  <c:v>67.8</c:v>
                </c:pt>
                <c:pt idx="2183">
                  <c:v>68.7</c:v>
                </c:pt>
                <c:pt idx="2184">
                  <c:v>28.4</c:v>
                </c:pt>
                <c:pt idx="2185">
                  <c:v>34</c:v>
                </c:pt>
                <c:pt idx="2186">
                  <c:v>40.4</c:v>
                </c:pt>
                <c:pt idx="2187">
                  <c:v>47.1</c:v>
                </c:pt>
                <c:pt idx="2188">
                  <c:v>50.6</c:v>
                </c:pt>
                <c:pt idx="2189">
                  <c:v>53.5</c:v>
                </c:pt>
                <c:pt idx="2190">
                  <c:v>55.7</c:v>
                </c:pt>
                <c:pt idx="2191">
                  <c:v>57.8</c:v>
                </c:pt>
                <c:pt idx="2192">
                  <c:v>59.7</c:v>
                </c:pt>
                <c:pt idx="2193">
                  <c:v>59.4</c:v>
                </c:pt>
                <c:pt idx="2194">
                  <c:v>59.1</c:v>
                </c:pt>
                <c:pt idx="2195">
                  <c:v>59.2</c:v>
                </c:pt>
                <c:pt idx="2196">
                  <c:v>34.800000000000004</c:v>
                </c:pt>
                <c:pt idx="2197">
                  <c:v>37.9</c:v>
                </c:pt>
                <c:pt idx="2198">
                  <c:v>40.700000000000003</c:v>
                </c:pt>
                <c:pt idx="2199">
                  <c:v>42.2</c:v>
                </c:pt>
                <c:pt idx="2200">
                  <c:v>43.5</c:v>
                </c:pt>
                <c:pt idx="2201">
                  <c:v>43.9</c:v>
                </c:pt>
                <c:pt idx="2202">
                  <c:v>43.9</c:v>
                </c:pt>
                <c:pt idx="2203">
                  <c:v>43.5</c:v>
                </c:pt>
                <c:pt idx="2204">
                  <c:v>42.8</c:v>
                </c:pt>
                <c:pt idx="2205">
                  <c:v>42.8</c:v>
                </c:pt>
                <c:pt idx="2206">
                  <c:v>43</c:v>
                </c:pt>
                <c:pt idx="2207">
                  <c:v>43.4</c:v>
                </c:pt>
                <c:pt idx="2208">
                  <c:v>78.7</c:v>
                </c:pt>
                <c:pt idx="2209">
                  <c:v>78.400000000000006</c:v>
                </c:pt>
                <c:pt idx="2210">
                  <c:v>77.8</c:v>
                </c:pt>
                <c:pt idx="2211">
                  <c:v>77.099999999999994</c:v>
                </c:pt>
                <c:pt idx="2212">
                  <c:v>77.7</c:v>
                </c:pt>
                <c:pt idx="2213">
                  <c:v>78.5</c:v>
                </c:pt>
                <c:pt idx="2214">
                  <c:v>78.400000000000006</c:v>
                </c:pt>
                <c:pt idx="2215">
                  <c:v>78.099999999999994</c:v>
                </c:pt>
                <c:pt idx="2216">
                  <c:v>78.400000000000006</c:v>
                </c:pt>
                <c:pt idx="2217">
                  <c:v>78.7</c:v>
                </c:pt>
                <c:pt idx="2218">
                  <c:v>79</c:v>
                </c:pt>
                <c:pt idx="2219">
                  <c:v>79.5</c:v>
                </c:pt>
                <c:pt idx="2220">
                  <c:v>40</c:v>
                </c:pt>
                <c:pt idx="2221">
                  <c:v>38.700000000000003</c:v>
                </c:pt>
                <c:pt idx="2222">
                  <c:v>37.4</c:v>
                </c:pt>
                <c:pt idx="2223">
                  <c:v>36.1</c:v>
                </c:pt>
                <c:pt idx="2224">
                  <c:v>34.200000000000003</c:v>
                </c:pt>
                <c:pt idx="2225">
                  <c:v>32.200000000000003</c:v>
                </c:pt>
                <c:pt idx="2226">
                  <c:v>31.8</c:v>
                </c:pt>
                <c:pt idx="2227">
                  <c:v>31.4</c:v>
                </c:pt>
                <c:pt idx="2228">
                  <c:v>30.5</c:v>
                </c:pt>
                <c:pt idx="2229">
                  <c:v>30.5</c:v>
                </c:pt>
                <c:pt idx="2230">
                  <c:v>30.6</c:v>
                </c:pt>
                <c:pt idx="2231">
                  <c:v>31.1</c:v>
                </c:pt>
                <c:pt idx="2232">
                  <c:v>4.4000000000000004</c:v>
                </c:pt>
                <c:pt idx="2233">
                  <c:v>5.2</c:v>
                </c:pt>
                <c:pt idx="2234">
                  <c:v>6</c:v>
                </c:pt>
                <c:pt idx="2235">
                  <c:v>7.9</c:v>
                </c:pt>
                <c:pt idx="2236">
                  <c:v>11.1</c:v>
                </c:pt>
                <c:pt idx="2237">
                  <c:v>14.6</c:v>
                </c:pt>
                <c:pt idx="2238">
                  <c:v>16.8</c:v>
                </c:pt>
                <c:pt idx="2239">
                  <c:v>18.899999999999999</c:v>
                </c:pt>
                <c:pt idx="2240">
                  <c:v>20.5</c:v>
                </c:pt>
                <c:pt idx="2241">
                  <c:v>22.3</c:v>
                </c:pt>
                <c:pt idx="2242">
                  <c:v>24.2</c:v>
                </c:pt>
                <c:pt idx="2243">
                  <c:v>26.3</c:v>
                </c:pt>
                <c:pt idx="2244">
                  <c:v>67.2</c:v>
                </c:pt>
                <c:pt idx="2245">
                  <c:v>70</c:v>
                </c:pt>
                <c:pt idx="2246">
                  <c:v>71.900000000000006</c:v>
                </c:pt>
                <c:pt idx="2247">
                  <c:v>73.599999999999994</c:v>
                </c:pt>
                <c:pt idx="2248">
                  <c:v>73.7</c:v>
                </c:pt>
                <c:pt idx="2249">
                  <c:v>73.7</c:v>
                </c:pt>
                <c:pt idx="2250">
                  <c:v>74.5</c:v>
                </c:pt>
                <c:pt idx="2251">
                  <c:v>75.3</c:v>
                </c:pt>
                <c:pt idx="2252">
                  <c:v>77.3</c:v>
                </c:pt>
                <c:pt idx="2253">
                  <c:v>79.099999999999994</c:v>
                </c:pt>
                <c:pt idx="2254">
                  <c:v>80.7</c:v>
                </c:pt>
                <c:pt idx="2255">
                  <c:v>82.1</c:v>
                </c:pt>
                <c:pt idx="2256">
                  <c:v>57.2</c:v>
                </c:pt>
                <c:pt idx="2257">
                  <c:v>56.5</c:v>
                </c:pt>
                <c:pt idx="2258">
                  <c:v>63.3</c:v>
                </c:pt>
                <c:pt idx="2259">
                  <c:v>69.599999999999994</c:v>
                </c:pt>
                <c:pt idx="2260">
                  <c:v>75.2</c:v>
                </c:pt>
                <c:pt idx="2261">
                  <c:v>80.099999999999994</c:v>
                </c:pt>
                <c:pt idx="2262">
                  <c:v>84.3</c:v>
                </c:pt>
                <c:pt idx="2263">
                  <c:v>87.7</c:v>
                </c:pt>
                <c:pt idx="2264">
                  <c:v>90.4</c:v>
                </c:pt>
                <c:pt idx="2265">
                  <c:v>92.6</c:v>
                </c:pt>
                <c:pt idx="2266">
                  <c:v>94.2</c:v>
                </c:pt>
                <c:pt idx="2267">
                  <c:v>95.3</c:v>
                </c:pt>
                <c:pt idx="2268">
                  <c:v>4.2</c:v>
                </c:pt>
                <c:pt idx="2269">
                  <c:v>4.7</c:v>
                </c:pt>
                <c:pt idx="2270">
                  <c:v>5.2</c:v>
                </c:pt>
                <c:pt idx="2271">
                  <c:v>5.7</c:v>
                </c:pt>
                <c:pt idx="2272">
                  <c:v>6.3</c:v>
                </c:pt>
                <c:pt idx="2273">
                  <c:v>8.8000000000000007</c:v>
                </c:pt>
                <c:pt idx="2274">
                  <c:v>12.3</c:v>
                </c:pt>
                <c:pt idx="2275">
                  <c:v>13.8</c:v>
                </c:pt>
                <c:pt idx="2276">
                  <c:v>15.1</c:v>
                </c:pt>
                <c:pt idx="2277">
                  <c:v>17.8</c:v>
                </c:pt>
                <c:pt idx="2278">
                  <c:v>21.5</c:v>
                </c:pt>
                <c:pt idx="2279">
                  <c:v>25.7</c:v>
                </c:pt>
                <c:pt idx="2280">
                  <c:v>79.099999999999994</c:v>
                </c:pt>
                <c:pt idx="2281">
                  <c:v>80.2</c:v>
                </c:pt>
                <c:pt idx="2282">
                  <c:v>81.3</c:v>
                </c:pt>
                <c:pt idx="2283">
                  <c:v>82.4</c:v>
                </c:pt>
                <c:pt idx="2284">
                  <c:v>83.4</c:v>
                </c:pt>
                <c:pt idx="2285">
                  <c:v>85.4</c:v>
                </c:pt>
                <c:pt idx="2286">
                  <c:v>87.2</c:v>
                </c:pt>
                <c:pt idx="2287">
                  <c:v>89</c:v>
                </c:pt>
                <c:pt idx="2288">
                  <c:v>90.5</c:v>
                </c:pt>
                <c:pt idx="2289">
                  <c:v>91.3</c:v>
                </c:pt>
                <c:pt idx="2290">
                  <c:v>91.9</c:v>
                </c:pt>
                <c:pt idx="2291">
                  <c:v>92.5</c:v>
                </c:pt>
                <c:pt idx="2292">
                  <c:v>31.6</c:v>
                </c:pt>
                <c:pt idx="2293">
                  <c:v>34</c:v>
                </c:pt>
                <c:pt idx="2294">
                  <c:v>35.300000000000004</c:v>
                </c:pt>
                <c:pt idx="2295">
                  <c:v>36.700000000000003</c:v>
                </c:pt>
                <c:pt idx="2296">
                  <c:v>39.1</c:v>
                </c:pt>
                <c:pt idx="2297">
                  <c:v>40.800000000000004</c:v>
                </c:pt>
                <c:pt idx="2298">
                  <c:v>40.700000000000003</c:v>
                </c:pt>
                <c:pt idx="2299">
                  <c:v>40.200000000000003</c:v>
                </c:pt>
                <c:pt idx="2300">
                  <c:v>38.4</c:v>
                </c:pt>
                <c:pt idx="2301">
                  <c:v>37.4</c:v>
                </c:pt>
                <c:pt idx="2302">
                  <c:v>36.700000000000003</c:v>
                </c:pt>
                <c:pt idx="2303">
                  <c:v>36.200000000000003</c:v>
                </c:pt>
                <c:pt idx="2304">
                  <c:v>54.6</c:v>
                </c:pt>
                <c:pt idx="2305">
                  <c:v>61.6</c:v>
                </c:pt>
                <c:pt idx="2306">
                  <c:v>67</c:v>
                </c:pt>
                <c:pt idx="2307">
                  <c:v>71.900000000000006</c:v>
                </c:pt>
                <c:pt idx="2308">
                  <c:v>75.8</c:v>
                </c:pt>
                <c:pt idx="2309">
                  <c:v>79.2</c:v>
                </c:pt>
                <c:pt idx="2310">
                  <c:v>81.900000000000006</c:v>
                </c:pt>
                <c:pt idx="2311">
                  <c:v>84.3</c:v>
                </c:pt>
                <c:pt idx="2312">
                  <c:v>87.3</c:v>
                </c:pt>
                <c:pt idx="2313">
                  <c:v>89.9</c:v>
                </c:pt>
                <c:pt idx="2314">
                  <c:v>91.9</c:v>
                </c:pt>
                <c:pt idx="2315">
                  <c:v>93.3</c:v>
                </c:pt>
                <c:pt idx="2316">
                  <c:v>17.399999999999999</c:v>
                </c:pt>
                <c:pt idx="2317">
                  <c:v>18.899999999999999</c:v>
                </c:pt>
                <c:pt idx="2318">
                  <c:v>19.3</c:v>
                </c:pt>
                <c:pt idx="2319">
                  <c:v>20.399999999999999</c:v>
                </c:pt>
                <c:pt idx="2320">
                  <c:v>21</c:v>
                </c:pt>
                <c:pt idx="2321">
                  <c:v>21.2</c:v>
                </c:pt>
                <c:pt idx="2322">
                  <c:v>21.2</c:v>
                </c:pt>
                <c:pt idx="2323">
                  <c:v>21.2</c:v>
                </c:pt>
                <c:pt idx="2324">
                  <c:v>21.5</c:v>
                </c:pt>
                <c:pt idx="2325">
                  <c:v>22</c:v>
                </c:pt>
                <c:pt idx="2326">
                  <c:v>21.2</c:v>
                </c:pt>
                <c:pt idx="2327">
                  <c:v>20.100000000000001</c:v>
                </c:pt>
                <c:pt idx="2328">
                  <c:v>7.3</c:v>
                </c:pt>
                <c:pt idx="2329">
                  <c:v>9.1</c:v>
                </c:pt>
                <c:pt idx="2330">
                  <c:v>11</c:v>
                </c:pt>
                <c:pt idx="2331">
                  <c:v>13.3</c:v>
                </c:pt>
                <c:pt idx="2332">
                  <c:v>14.8</c:v>
                </c:pt>
                <c:pt idx="2333">
                  <c:v>16.5</c:v>
                </c:pt>
                <c:pt idx="2334">
                  <c:v>18.399999999999999</c:v>
                </c:pt>
                <c:pt idx="2335">
                  <c:v>20.9</c:v>
                </c:pt>
                <c:pt idx="2336">
                  <c:v>23.8</c:v>
                </c:pt>
                <c:pt idx="2337">
                  <c:v>26.3</c:v>
                </c:pt>
                <c:pt idx="2338">
                  <c:v>28.9</c:v>
                </c:pt>
                <c:pt idx="2339">
                  <c:v>31.7</c:v>
                </c:pt>
                <c:pt idx="2340">
                  <c:v>14.5</c:v>
                </c:pt>
                <c:pt idx="2341">
                  <c:v>18.100000000000001</c:v>
                </c:pt>
                <c:pt idx="2342">
                  <c:v>23.4</c:v>
                </c:pt>
                <c:pt idx="2343">
                  <c:v>30.4</c:v>
                </c:pt>
                <c:pt idx="2344">
                  <c:v>34.9</c:v>
                </c:pt>
                <c:pt idx="2345">
                  <c:v>39.800000000000004</c:v>
                </c:pt>
                <c:pt idx="2346">
                  <c:v>39.700000000000003</c:v>
                </c:pt>
                <c:pt idx="2347">
                  <c:v>39.4</c:v>
                </c:pt>
                <c:pt idx="2348">
                  <c:v>37.1</c:v>
                </c:pt>
                <c:pt idx="2349">
                  <c:v>34.800000000000004</c:v>
                </c:pt>
                <c:pt idx="2350">
                  <c:v>36.6</c:v>
                </c:pt>
                <c:pt idx="2351">
                  <c:v>38.700000000000003</c:v>
                </c:pt>
              </c:numCache>
            </c:numRef>
          </c:xVal>
          <c:yVal>
            <c:numRef>
              <c:f>Figure21!$D$2:$D$2353</c:f>
              <c:numCache>
                <c:formatCode>General</c:formatCode>
                <c:ptCount val="2352"/>
                <c:pt idx="0">
                  <c:v>275</c:v>
                </c:pt>
                <c:pt idx="1">
                  <c:v>261</c:v>
                </c:pt>
                <c:pt idx="2">
                  <c:v>245</c:v>
                </c:pt>
                <c:pt idx="3">
                  <c:v>228</c:v>
                </c:pt>
                <c:pt idx="4">
                  <c:v>211</c:v>
                </c:pt>
                <c:pt idx="5">
                  <c:v>195</c:v>
                </c:pt>
                <c:pt idx="6">
                  <c:v>183</c:v>
                </c:pt>
                <c:pt idx="7">
                  <c:v>172</c:v>
                </c:pt>
                <c:pt idx="8">
                  <c:v>162</c:v>
                </c:pt>
                <c:pt idx="9">
                  <c:v>152</c:v>
                </c:pt>
                <c:pt idx="10">
                  <c:v>144</c:v>
                </c:pt>
                <c:pt idx="11">
                  <c:v>136</c:v>
                </c:pt>
                <c:pt idx="12">
                  <c:v>145</c:v>
                </c:pt>
                <c:pt idx="13">
                  <c:v>125</c:v>
                </c:pt>
                <c:pt idx="14">
                  <c:v>99</c:v>
                </c:pt>
                <c:pt idx="15">
                  <c:v>77</c:v>
                </c:pt>
                <c:pt idx="16">
                  <c:v>58</c:v>
                </c:pt>
                <c:pt idx="17">
                  <c:v>50</c:v>
                </c:pt>
                <c:pt idx="18">
                  <c:v>45</c:v>
                </c:pt>
                <c:pt idx="19">
                  <c:v>38</c:v>
                </c:pt>
                <c:pt idx="20">
                  <c:v>36</c:v>
                </c:pt>
                <c:pt idx="21">
                  <c:v>29</c:v>
                </c:pt>
                <c:pt idx="22">
                  <c:v>21</c:v>
                </c:pt>
                <c:pt idx="23">
                  <c:v>18</c:v>
                </c:pt>
                <c:pt idx="24">
                  <c:v>185</c:v>
                </c:pt>
                <c:pt idx="25">
                  <c:v>175</c:v>
                </c:pt>
                <c:pt idx="26">
                  <c:v>159</c:v>
                </c:pt>
                <c:pt idx="27">
                  <c:v>148</c:v>
                </c:pt>
                <c:pt idx="28">
                  <c:v>131</c:v>
                </c:pt>
                <c:pt idx="29">
                  <c:v>106</c:v>
                </c:pt>
                <c:pt idx="30">
                  <c:v>70</c:v>
                </c:pt>
                <c:pt idx="31">
                  <c:v>50</c:v>
                </c:pt>
                <c:pt idx="32">
                  <c:v>42</c:v>
                </c:pt>
                <c:pt idx="33">
                  <c:v>37</c:v>
                </c:pt>
                <c:pt idx="34">
                  <c:v>30</c:v>
                </c:pt>
                <c:pt idx="35">
                  <c:v>25</c:v>
                </c:pt>
                <c:pt idx="36">
                  <c:v>230</c:v>
                </c:pt>
                <c:pt idx="37">
                  <c:v>215</c:v>
                </c:pt>
                <c:pt idx="38">
                  <c:v>200</c:v>
                </c:pt>
                <c:pt idx="39">
                  <c:v>186</c:v>
                </c:pt>
                <c:pt idx="40">
                  <c:v>173</c:v>
                </c:pt>
                <c:pt idx="41">
                  <c:v>161</c:v>
                </c:pt>
                <c:pt idx="42">
                  <c:v>157</c:v>
                </c:pt>
                <c:pt idx="43">
                  <c:v>153</c:v>
                </c:pt>
                <c:pt idx="44">
                  <c:v>150</c:v>
                </c:pt>
                <c:pt idx="45">
                  <c:v>138</c:v>
                </c:pt>
                <c:pt idx="46">
                  <c:v>116</c:v>
                </c:pt>
                <c:pt idx="47">
                  <c:v>104</c:v>
                </c:pt>
                <c:pt idx="48">
                  <c:v>120</c:v>
                </c:pt>
                <c:pt idx="49">
                  <c:v>115</c:v>
                </c:pt>
                <c:pt idx="50">
                  <c:v>110</c:v>
                </c:pt>
                <c:pt idx="51">
                  <c:v>105</c:v>
                </c:pt>
                <c:pt idx="52">
                  <c:v>100</c:v>
                </c:pt>
                <c:pt idx="53">
                  <c:v>95</c:v>
                </c:pt>
                <c:pt idx="54">
                  <c:v>90</c:v>
                </c:pt>
                <c:pt idx="55">
                  <c:v>85</c:v>
                </c:pt>
                <c:pt idx="56">
                  <c:v>82</c:v>
                </c:pt>
                <c:pt idx="57">
                  <c:v>61</c:v>
                </c:pt>
                <c:pt idx="58">
                  <c:v>52</c:v>
                </c:pt>
                <c:pt idx="59">
                  <c:v>41</c:v>
                </c:pt>
                <c:pt idx="60">
                  <c:v>66</c:v>
                </c:pt>
                <c:pt idx="61">
                  <c:v>60</c:v>
                </c:pt>
                <c:pt idx="62">
                  <c:v>60</c:v>
                </c:pt>
                <c:pt idx="63">
                  <c:v>57</c:v>
                </c:pt>
                <c:pt idx="64">
                  <c:v>48</c:v>
                </c:pt>
                <c:pt idx="65">
                  <c:v>39</c:v>
                </c:pt>
                <c:pt idx="66">
                  <c:v>32</c:v>
                </c:pt>
                <c:pt idx="67">
                  <c:v>27</c:v>
                </c:pt>
                <c:pt idx="68">
                  <c:v>24</c:v>
                </c:pt>
                <c:pt idx="69">
                  <c:v>22</c:v>
                </c:pt>
                <c:pt idx="70">
                  <c:v>15</c:v>
                </c:pt>
                <c:pt idx="71">
                  <c:v>13</c:v>
                </c:pt>
                <c:pt idx="72">
                  <c:v>24</c:v>
                </c:pt>
                <c:pt idx="73">
                  <c:v>22</c:v>
                </c:pt>
                <c:pt idx="74">
                  <c:v>20</c:v>
                </c:pt>
                <c:pt idx="75">
                  <c:v>18</c:v>
                </c:pt>
                <c:pt idx="76">
                  <c:v>17</c:v>
                </c:pt>
                <c:pt idx="77">
                  <c:v>13</c:v>
                </c:pt>
                <c:pt idx="78">
                  <c:v>10</c:v>
                </c:pt>
                <c:pt idx="79">
                  <c:v>9</c:v>
                </c:pt>
                <c:pt idx="80">
                  <c:v>7</c:v>
                </c:pt>
                <c:pt idx="81">
                  <c:v>5</c:v>
                </c:pt>
                <c:pt idx="82">
                  <c:v>5</c:v>
                </c:pt>
                <c:pt idx="83">
                  <c:v>5</c:v>
                </c:pt>
                <c:pt idx="84">
                  <c:v>55</c:v>
                </c:pt>
                <c:pt idx="85">
                  <c:v>43</c:v>
                </c:pt>
                <c:pt idx="86">
                  <c:v>33</c:v>
                </c:pt>
                <c:pt idx="87">
                  <c:v>26</c:v>
                </c:pt>
                <c:pt idx="88">
                  <c:v>24</c:v>
                </c:pt>
                <c:pt idx="89">
                  <c:v>17</c:v>
                </c:pt>
                <c:pt idx="90">
                  <c:v>13</c:v>
                </c:pt>
                <c:pt idx="91">
                  <c:v>9</c:v>
                </c:pt>
                <c:pt idx="92">
                  <c:v>7</c:v>
                </c:pt>
                <c:pt idx="93">
                  <c:v>5</c:v>
                </c:pt>
                <c:pt idx="94">
                  <c:v>5</c:v>
                </c:pt>
                <c:pt idx="95">
                  <c:v>4</c:v>
                </c:pt>
                <c:pt idx="96">
                  <c:v>72</c:v>
                </c:pt>
                <c:pt idx="97">
                  <c:v>60</c:v>
                </c:pt>
                <c:pt idx="98">
                  <c:v>53</c:v>
                </c:pt>
                <c:pt idx="99">
                  <c:v>46</c:v>
                </c:pt>
                <c:pt idx="100">
                  <c:v>43</c:v>
                </c:pt>
                <c:pt idx="101">
                  <c:v>41</c:v>
                </c:pt>
                <c:pt idx="102">
                  <c:v>36</c:v>
                </c:pt>
                <c:pt idx="103">
                  <c:v>31</c:v>
                </c:pt>
                <c:pt idx="104">
                  <c:v>27</c:v>
                </c:pt>
                <c:pt idx="105">
                  <c:v>21</c:v>
                </c:pt>
                <c:pt idx="106">
                  <c:v>18</c:v>
                </c:pt>
                <c:pt idx="107">
                  <c:v>16</c:v>
                </c:pt>
                <c:pt idx="108">
                  <c:v>183</c:v>
                </c:pt>
                <c:pt idx="109">
                  <c:v>156</c:v>
                </c:pt>
                <c:pt idx="110">
                  <c:v>112</c:v>
                </c:pt>
                <c:pt idx="111">
                  <c:v>74</c:v>
                </c:pt>
                <c:pt idx="112">
                  <c:v>49</c:v>
                </c:pt>
                <c:pt idx="113">
                  <c:v>33</c:v>
                </c:pt>
                <c:pt idx="114">
                  <c:v>22</c:v>
                </c:pt>
                <c:pt idx="115">
                  <c:v>16</c:v>
                </c:pt>
                <c:pt idx="116">
                  <c:v>14</c:v>
                </c:pt>
                <c:pt idx="117">
                  <c:v>11</c:v>
                </c:pt>
                <c:pt idx="118">
                  <c:v>9</c:v>
                </c:pt>
                <c:pt idx="119">
                  <c:v>7</c:v>
                </c:pt>
                <c:pt idx="120">
                  <c:v>165</c:v>
                </c:pt>
                <c:pt idx="121">
                  <c:v>156</c:v>
                </c:pt>
                <c:pt idx="122">
                  <c:v>151</c:v>
                </c:pt>
                <c:pt idx="123">
                  <c:v>144</c:v>
                </c:pt>
                <c:pt idx="124">
                  <c:v>176</c:v>
                </c:pt>
                <c:pt idx="125">
                  <c:v>138</c:v>
                </c:pt>
                <c:pt idx="126">
                  <c:v>122</c:v>
                </c:pt>
                <c:pt idx="127">
                  <c:v>104</c:v>
                </c:pt>
                <c:pt idx="128">
                  <c:v>91</c:v>
                </c:pt>
                <c:pt idx="129">
                  <c:v>74</c:v>
                </c:pt>
                <c:pt idx="130">
                  <c:v>59</c:v>
                </c:pt>
                <c:pt idx="131">
                  <c:v>49</c:v>
                </c:pt>
                <c:pt idx="132">
                  <c:v>83</c:v>
                </c:pt>
                <c:pt idx="133">
                  <c:v>78</c:v>
                </c:pt>
                <c:pt idx="134">
                  <c:v>73</c:v>
                </c:pt>
                <c:pt idx="135">
                  <c:v>68</c:v>
                </c:pt>
                <c:pt idx="136">
                  <c:v>63</c:v>
                </c:pt>
                <c:pt idx="137">
                  <c:v>58</c:v>
                </c:pt>
                <c:pt idx="138">
                  <c:v>53</c:v>
                </c:pt>
                <c:pt idx="139">
                  <c:v>48</c:v>
                </c:pt>
                <c:pt idx="140">
                  <c:v>44</c:v>
                </c:pt>
                <c:pt idx="141">
                  <c:v>38</c:v>
                </c:pt>
                <c:pt idx="142">
                  <c:v>30</c:v>
                </c:pt>
                <c:pt idx="143">
                  <c:v>26</c:v>
                </c:pt>
                <c:pt idx="144">
                  <c:v>84</c:v>
                </c:pt>
                <c:pt idx="145">
                  <c:v>59</c:v>
                </c:pt>
                <c:pt idx="146">
                  <c:v>45</c:v>
                </c:pt>
                <c:pt idx="147">
                  <c:v>38</c:v>
                </c:pt>
                <c:pt idx="148">
                  <c:v>31</c:v>
                </c:pt>
                <c:pt idx="149">
                  <c:v>25</c:v>
                </c:pt>
                <c:pt idx="150">
                  <c:v>21</c:v>
                </c:pt>
                <c:pt idx="151">
                  <c:v>18</c:v>
                </c:pt>
                <c:pt idx="152">
                  <c:v>16</c:v>
                </c:pt>
                <c:pt idx="153">
                  <c:v>15</c:v>
                </c:pt>
                <c:pt idx="154">
                  <c:v>14</c:v>
                </c:pt>
                <c:pt idx="155">
                  <c:v>14</c:v>
                </c:pt>
                <c:pt idx="156">
                  <c:v>42</c:v>
                </c:pt>
                <c:pt idx="157">
                  <c:v>31</c:v>
                </c:pt>
                <c:pt idx="158">
                  <c:v>27</c:v>
                </c:pt>
                <c:pt idx="159">
                  <c:v>21</c:v>
                </c:pt>
                <c:pt idx="160">
                  <c:v>17</c:v>
                </c:pt>
                <c:pt idx="161">
                  <c:v>13</c:v>
                </c:pt>
                <c:pt idx="162">
                  <c:v>10</c:v>
                </c:pt>
                <c:pt idx="163">
                  <c:v>9</c:v>
                </c:pt>
                <c:pt idx="164">
                  <c:v>8</c:v>
                </c:pt>
                <c:pt idx="165">
                  <c:v>5</c:v>
                </c:pt>
                <c:pt idx="166">
                  <c:v>4</c:v>
                </c:pt>
                <c:pt idx="167">
                  <c:v>4</c:v>
                </c:pt>
                <c:pt idx="168">
                  <c:v>185</c:v>
                </c:pt>
                <c:pt idx="169">
                  <c:v>181</c:v>
                </c:pt>
                <c:pt idx="170">
                  <c:v>174</c:v>
                </c:pt>
                <c:pt idx="171">
                  <c:v>163</c:v>
                </c:pt>
                <c:pt idx="172">
                  <c:v>149</c:v>
                </c:pt>
                <c:pt idx="173">
                  <c:v>133</c:v>
                </c:pt>
                <c:pt idx="174">
                  <c:v>117</c:v>
                </c:pt>
                <c:pt idx="175">
                  <c:v>104</c:v>
                </c:pt>
                <c:pt idx="176">
                  <c:v>88</c:v>
                </c:pt>
                <c:pt idx="177">
                  <c:v>70</c:v>
                </c:pt>
                <c:pt idx="178">
                  <c:v>53</c:v>
                </c:pt>
                <c:pt idx="179">
                  <c:v>44</c:v>
                </c:pt>
                <c:pt idx="180">
                  <c:v>176</c:v>
                </c:pt>
                <c:pt idx="181">
                  <c:v>170</c:v>
                </c:pt>
                <c:pt idx="182">
                  <c:v>164</c:v>
                </c:pt>
                <c:pt idx="183">
                  <c:v>157</c:v>
                </c:pt>
                <c:pt idx="184">
                  <c:v>151</c:v>
                </c:pt>
                <c:pt idx="185">
                  <c:v>131</c:v>
                </c:pt>
                <c:pt idx="186">
                  <c:v>109</c:v>
                </c:pt>
                <c:pt idx="187">
                  <c:v>90</c:v>
                </c:pt>
                <c:pt idx="188">
                  <c:v>75</c:v>
                </c:pt>
                <c:pt idx="189">
                  <c:v>67</c:v>
                </c:pt>
                <c:pt idx="190">
                  <c:v>56</c:v>
                </c:pt>
                <c:pt idx="191">
                  <c:v>46</c:v>
                </c:pt>
                <c:pt idx="192">
                  <c:v>137</c:v>
                </c:pt>
                <c:pt idx="193">
                  <c:v>115</c:v>
                </c:pt>
                <c:pt idx="194">
                  <c:v>94</c:v>
                </c:pt>
                <c:pt idx="195">
                  <c:v>72</c:v>
                </c:pt>
                <c:pt idx="196">
                  <c:v>51</c:v>
                </c:pt>
                <c:pt idx="197">
                  <c:v>36</c:v>
                </c:pt>
                <c:pt idx="198">
                  <c:v>27</c:v>
                </c:pt>
                <c:pt idx="199">
                  <c:v>20</c:v>
                </c:pt>
                <c:pt idx="200">
                  <c:v>22</c:v>
                </c:pt>
                <c:pt idx="201">
                  <c:v>15</c:v>
                </c:pt>
                <c:pt idx="202">
                  <c:v>14</c:v>
                </c:pt>
                <c:pt idx="203">
                  <c:v>13</c:v>
                </c:pt>
                <c:pt idx="204">
                  <c:v>135</c:v>
                </c:pt>
                <c:pt idx="205">
                  <c:v>124</c:v>
                </c:pt>
                <c:pt idx="206">
                  <c:v>113</c:v>
                </c:pt>
                <c:pt idx="207">
                  <c:v>104</c:v>
                </c:pt>
                <c:pt idx="208">
                  <c:v>90</c:v>
                </c:pt>
                <c:pt idx="209">
                  <c:v>75</c:v>
                </c:pt>
                <c:pt idx="210">
                  <c:v>63</c:v>
                </c:pt>
                <c:pt idx="211">
                  <c:v>54</c:v>
                </c:pt>
                <c:pt idx="212">
                  <c:v>51</c:v>
                </c:pt>
                <c:pt idx="213">
                  <c:v>61</c:v>
                </c:pt>
                <c:pt idx="214">
                  <c:v>59</c:v>
                </c:pt>
                <c:pt idx="215">
                  <c:v>41</c:v>
                </c:pt>
                <c:pt idx="216">
                  <c:v>135</c:v>
                </c:pt>
                <c:pt idx="217">
                  <c:v>122</c:v>
                </c:pt>
                <c:pt idx="218">
                  <c:v>109</c:v>
                </c:pt>
                <c:pt idx="219">
                  <c:v>100</c:v>
                </c:pt>
                <c:pt idx="220">
                  <c:v>91</c:v>
                </c:pt>
                <c:pt idx="221">
                  <c:v>79</c:v>
                </c:pt>
                <c:pt idx="222">
                  <c:v>63</c:v>
                </c:pt>
                <c:pt idx="223">
                  <c:v>52</c:v>
                </c:pt>
                <c:pt idx="224">
                  <c:v>43</c:v>
                </c:pt>
                <c:pt idx="225">
                  <c:v>34</c:v>
                </c:pt>
                <c:pt idx="226">
                  <c:v>27</c:v>
                </c:pt>
                <c:pt idx="227">
                  <c:v>23</c:v>
                </c:pt>
                <c:pt idx="228">
                  <c:v>88</c:v>
                </c:pt>
                <c:pt idx="229">
                  <c:v>78</c:v>
                </c:pt>
                <c:pt idx="230">
                  <c:v>69</c:v>
                </c:pt>
                <c:pt idx="231">
                  <c:v>60</c:v>
                </c:pt>
                <c:pt idx="232">
                  <c:v>52</c:v>
                </c:pt>
                <c:pt idx="233">
                  <c:v>45</c:v>
                </c:pt>
                <c:pt idx="234">
                  <c:v>34</c:v>
                </c:pt>
                <c:pt idx="235">
                  <c:v>31</c:v>
                </c:pt>
                <c:pt idx="236">
                  <c:v>30</c:v>
                </c:pt>
                <c:pt idx="237">
                  <c:v>25</c:v>
                </c:pt>
                <c:pt idx="238">
                  <c:v>20</c:v>
                </c:pt>
                <c:pt idx="239">
                  <c:v>17</c:v>
                </c:pt>
                <c:pt idx="240">
                  <c:v>146</c:v>
                </c:pt>
                <c:pt idx="241">
                  <c:v>132</c:v>
                </c:pt>
                <c:pt idx="242">
                  <c:v>118</c:v>
                </c:pt>
                <c:pt idx="243">
                  <c:v>104</c:v>
                </c:pt>
                <c:pt idx="244">
                  <c:v>91</c:v>
                </c:pt>
                <c:pt idx="245">
                  <c:v>79</c:v>
                </c:pt>
                <c:pt idx="246">
                  <c:v>76</c:v>
                </c:pt>
                <c:pt idx="247">
                  <c:v>90</c:v>
                </c:pt>
                <c:pt idx="248">
                  <c:v>78</c:v>
                </c:pt>
                <c:pt idx="249">
                  <c:v>65</c:v>
                </c:pt>
                <c:pt idx="250">
                  <c:v>51</c:v>
                </c:pt>
                <c:pt idx="251">
                  <c:v>43</c:v>
                </c:pt>
                <c:pt idx="252">
                  <c:v>90</c:v>
                </c:pt>
                <c:pt idx="253">
                  <c:v>69</c:v>
                </c:pt>
                <c:pt idx="254">
                  <c:v>52</c:v>
                </c:pt>
                <c:pt idx="255">
                  <c:v>39</c:v>
                </c:pt>
                <c:pt idx="256">
                  <c:v>29</c:v>
                </c:pt>
                <c:pt idx="257">
                  <c:v>22</c:v>
                </c:pt>
                <c:pt idx="258">
                  <c:v>16</c:v>
                </c:pt>
                <c:pt idx="259">
                  <c:v>12</c:v>
                </c:pt>
                <c:pt idx="260">
                  <c:v>9</c:v>
                </c:pt>
                <c:pt idx="261">
                  <c:v>7</c:v>
                </c:pt>
                <c:pt idx="262">
                  <c:v>5</c:v>
                </c:pt>
                <c:pt idx="263">
                  <c:v>5</c:v>
                </c:pt>
                <c:pt idx="264">
                  <c:v>92</c:v>
                </c:pt>
                <c:pt idx="265">
                  <c:v>65</c:v>
                </c:pt>
                <c:pt idx="266">
                  <c:v>37</c:v>
                </c:pt>
                <c:pt idx="267">
                  <c:v>31</c:v>
                </c:pt>
                <c:pt idx="268">
                  <c:v>26</c:v>
                </c:pt>
                <c:pt idx="269">
                  <c:v>22</c:v>
                </c:pt>
                <c:pt idx="270">
                  <c:v>18</c:v>
                </c:pt>
                <c:pt idx="271">
                  <c:v>14</c:v>
                </c:pt>
                <c:pt idx="272">
                  <c:v>15</c:v>
                </c:pt>
                <c:pt idx="273">
                  <c:v>15</c:v>
                </c:pt>
                <c:pt idx="274">
                  <c:v>13</c:v>
                </c:pt>
                <c:pt idx="275">
                  <c:v>10</c:v>
                </c:pt>
                <c:pt idx="276">
                  <c:v>213</c:v>
                </c:pt>
                <c:pt idx="277">
                  <c:v>175</c:v>
                </c:pt>
                <c:pt idx="278">
                  <c:v>156</c:v>
                </c:pt>
                <c:pt idx="279">
                  <c:v>131</c:v>
                </c:pt>
                <c:pt idx="280">
                  <c:v>113</c:v>
                </c:pt>
                <c:pt idx="281">
                  <c:v>98</c:v>
                </c:pt>
                <c:pt idx="282">
                  <c:v>93</c:v>
                </c:pt>
                <c:pt idx="283">
                  <c:v>90</c:v>
                </c:pt>
                <c:pt idx="284">
                  <c:v>76</c:v>
                </c:pt>
                <c:pt idx="285">
                  <c:v>65</c:v>
                </c:pt>
                <c:pt idx="286">
                  <c:v>60</c:v>
                </c:pt>
                <c:pt idx="287">
                  <c:v>55</c:v>
                </c:pt>
                <c:pt idx="288">
                  <c:v>167</c:v>
                </c:pt>
                <c:pt idx="289">
                  <c:v>157</c:v>
                </c:pt>
                <c:pt idx="290">
                  <c:v>149</c:v>
                </c:pt>
                <c:pt idx="291">
                  <c:v>140</c:v>
                </c:pt>
                <c:pt idx="292">
                  <c:v>137</c:v>
                </c:pt>
                <c:pt idx="293">
                  <c:v>127</c:v>
                </c:pt>
                <c:pt idx="294">
                  <c:v>118</c:v>
                </c:pt>
                <c:pt idx="295">
                  <c:v>116</c:v>
                </c:pt>
                <c:pt idx="296">
                  <c:v>126</c:v>
                </c:pt>
                <c:pt idx="297">
                  <c:v>117</c:v>
                </c:pt>
                <c:pt idx="298">
                  <c:v>107</c:v>
                </c:pt>
                <c:pt idx="299">
                  <c:v>101</c:v>
                </c:pt>
                <c:pt idx="300">
                  <c:v>75</c:v>
                </c:pt>
                <c:pt idx="301">
                  <c:v>44</c:v>
                </c:pt>
                <c:pt idx="302">
                  <c:v>30</c:v>
                </c:pt>
                <c:pt idx="303">
                  <c:v>24</c:v>
                </c:pt>
                <c:pt idx="304">
                  <c:v>21</c:v>
                </c:pt>
                <c:pt idx="305">
                  <c:v>22</c:v>
                </c:pt>
                <c:pt idx="306">
                  <c:v>20</c:v>
                </c:pt>
                <c:pt idx="307">
                  <c:v>16</c:v>
                </c:pt>
                <c:pt idx="308">
                  <c:v>15</c:v>
                </c:pt>
                <c:pt idx="309">
                  <c:v>15</c:v>
                </c:pt>
                <c:pt idx="310">
                  <c:v>9</c:v>
                </c:pt>
                <c:pt idx="311">
                  <c:v>7</c:v>
                </c:pt>
                <c:pt idx="312">
                  <c:v>165</c:v>
                </c:pt>
                <c:pt idx="313">
                  <c:v>152</c:v>
                </c:pt>
                <c:pt idx="314">
                  <c:v>140</c:v>
                </c:pt>
                <c:pt idx="315">
                  <c:v>130</c:v>
                </c:pt>
                <c:pt idx="316">
                  <c:v>181</c:v>
                </c:pt>
                <c:pt idx="317">
                  <c:v>263</c:v>
                </c:pt>
                <c:pt idx="318">
                  <c:v>134</c:v>
                </c:pt>
                <c:pt idx="319">
                  <c:v>98</c:v>
                </c:pt>
                <c:pt idx="320">
                  <c:v>90</c:v>
                </c:pt>
                <c:pt idx="321">
                  <c:v>83</c:v>
                </c:pt>
                <c:pt idx="322">
                  <c:v>73</c:v>
                </c:pt>
                <c:pt idx="323">
                  <c:v>62</c:v>
                </c:pt>
                <c:pt idx="324">
                  <c:v>169</c:v>
                </c:pt>
                <c:pt idx="325">
                  <c:v>158</c:v>
                </c:pt>
                <c:pt idx="326">
                  <c:v>145</c:v>
                </c:pt>
                <c:pt idx="327">
                  <c:v>133</c:v>
                </c:pt>
                <c:pt idx="328">
                  <c:v>120</c:v>
                </c:pt>
                <c:pt idx="329">
                  <c:v>108</c:v>
                </c:pt>
                <c:pt idx="330">
                  <c:v>98</c:v>
                </c:pt>
                <c:pt idx="331">
                  <c:v>93</c:v>
                </c:pt>
                <c:pt idx="332">
                  <c:v>94</c:v>
                </c:pt>
                <c:pt idx="333">
                  <c:v>96</c:v>
                </c:pt>
                <c:pt idx="334">
                  <c:v>97</c:v>
                </c:pt>
                <c:pt idx="335">
                  <c:v>94</c:v>
                </c:pt>
                <c:pt idx="336">
                  <c:v>38</c:v>
                </c:pt>
                <c:pt idx="337">
                  <c:v>32</c:v>
                </c:pt>
                <c:pt idx="338">
                  <c:v>27</c:v>
                </c:pt>
                <c:pt idx="339">
                  <c:v>21</c:v>
                </c:pt>
                <c:pt idx="340">
                  <c:v>17</c:v>
                </c:pt>
                <c:pt idx="341">
                  <c:v>13</c:v>
                </c:pt>
                <c:pt idx="342">
                  <c:v>9</c:v>
                </c:pt>
                <c:pt idx="343">
                  <c:v>8</c:v>
                </c:pt>
                <c:pt idx="344">
                  <c:v>6</c:v>
                </c:pt>
                <c:pt idx="345">
                  <c:v>5</c:v>
                </c:pt>
                <c:pt idx="346">
                  <c:v>5</c:v>
                </c:pt>
                <c:pt idx="347">
                  <c:v>5</c:v>
                </c:pt>
                <c:pt idx="348">
                  <c:v>139</c:v>
                </c:pt>
                <c:pt idx="349">
                  <c:v>132</c:v>
                </c:pt>
                <c:pt idx="350">
                  <c:v>125</c:v>
                </c:pt>
                <c:pt idx="351">
                  <c:v>117</c:v>
                </c:pt>
                <c:pt idx="352">
                  <c:v>96</c:v>
                </c:pt>
                <c:pt idx="353">
                  <c:v>78</c:v>
                </c:pt>
                <c:pt idx="354">
                  <c:v>65</c:v>
                </c:pt>
                <c:pt idx="355">
                  <c:v>54</c:v>
                </c:pt>
                <c:pt idx="356">
                  <c:v>44</c:v>
                </c:pt>
                <c:pt idx="357">
                  <c:v>37</c:v>
                </c:pt>
                <c:pt idx="358">
                  <c:v>28</c:v>
                </c:pt>
                <c:pt idx="359">
                  <c:v>21</c:v>
                </c:pt>
                <c:pt idx="360">
                  <c:v>204</c:v>
                </c:pt>
                <c:pt idx="361">
                  <c:v>189</c:v>
                </c:pt>
                <c:pt idx="362">
                  <c:v>176</c:v>
                </c:pt>
                <c:pt idx="363">
                  <c:v>160</c:v>
                </c:pt>
                <c:pt idx="364">
                  <c:v>138</c:v>
                </c:pt>
                <c:pt idx="365">
                  <c:v>119</c:v>
                </c:pt>
                <c:pt idx="366">
                  <c:v>110</c:v>
                </c:pt>
                <c:pt idx="367">
                  <c:v>109</c:v>
                </c:pt>
                <c:pt idx="368">
                  <c:v>113</c:v>
                </c:pt>
                <c:pt idx="369">
                  <c:v>116</c:v>
                </c:pt>
                <c:pt idx="370">
                  <c:v>114</c:v>
                </c:pt>
                <c:pt idx="371">
                  <c:v>105</c:v>
                </c:pt>
                <c:pt idx="372">
                  <c:v>104</c:v>
                </c:pt>
                <c:pt idx="373">
                  <c:v>87</c:v>
                </c:pt>
                <c:pt idx="374">
                  <c:v>77</c:v>
                </c:pt>
                <c:pt idx="375">
                  <c:v>69</c:v>
                </c:pt>
                <c:pt idx="376">
                  <c:v>55</c:v>
                </c:pt>
                <c:pt idx="377">
                  <c:v>39</c:v>
                </c:pt>
                <c:pt idx="378">
                  <c:v>30</c:v>
                </c:pt>
                <c:pt idx="379">
                  <c:v>24</c:v>
                </c:pt>
                <c:pt idx="380">
                  <c:v>22</c:v>
                </c:pt>
                <c:pt idx="381">
                  <c:v>19</c:v>
                </c:pt>
                <c:pt idx="382">
                  <c:v>16</c:v>
                </c:pt>
                <c:pt idx="383">
                  <c:v>12</c:v>
                </c:pt>
                <c:pt idx="384">
                  <c:v>191</c:v>
                </c:pt>
                <c:pt idx="385">
                  <c:v>181</c:v>
                </c:pt>
                <c:pt idx="386">
                  <c:v>172</c:v>
                </c:pt>
                <c:pt idx="387">
                  <c:v>163</c:v>
                </c:pt>
                <c:pt idx="388">
                  <c:v>154</c:v>
                </c:pt>
                <c:pt idx="389">
                  <c:v>146</c:v>
                </c:pt>
                <c:pt idx="390">
                  <c:v>136</c:v>
                </c:pt>
                <c:pt idx="391">
                  <c:v>129</c:v>
                </c:pt>
                <c:pt idx="392">
                  <c:v>129</c:v>
                </c:pt>
                <c:pt idx="393">
                  <c:v>131</c:v>
                </c:pt>
                <c:pt idx="394">
                  <c:v>133</c:v>
                </c:pt>
                <c:pt idx="395">
                  <c:v>131</c:v>
                </c:pt>
                <c:pt idx="396">
                  <c:v>120</c:v>
                </c:pt>
                <c:pt idx="397">
                  <c:v>118</c:v>
                </c:pt>
                <c:pt idx="398">
                  <c:v>109</c:v>
                </c:pt>
                <c:pt idx="399">
                  <c:v>89</c:v>
                </c:pt>
                <c:pt idx="400">
                  <c:v>69</c:v>
                </c:pt>
                <c:pt idx="401">
                  <c:v>45</c:v>
                </c:pt>
                <c:pt idx="402">
                  <c:v>24</c:v>
                </c:pt>
                <c:pt idx="403">
                  <c:v>18</c:v>
                </c:pt>
                <c:pt idx="404">
                  <c:v>14</c:v>
                </c:pt>
                <c:pt idx="405">
                  <c:v>11</c:v>
                </c:pt>
                <c:pt idx="406">
                  <c:v>8</c:v>
                </c:pt>
                <c:pt idx="407">
                  <c:v>7</c:v>
                </c:pt>
                <c:pt idx="408">
                  <c:v>122</c:v>
                </c:pt>
                <c:pt idx="409">
                  <c:v>118</c:v>
                </c:pt>
                <c:pt idx="410">
                  <c:v>121</c:v>
                </c:pt>
                <c:pt idx="411">
                  <c:v>63</c:v>
                </c:pt>
                <c:pt idx="412">
                  <c:v>47</c:v>
                </c:pt>
                <c:pt idx="413">
                  <c:v>42</c:v>
                </c:pt>
                <c:pt idx="414">
                  <c:v>38</c:v>
                </c:pt>
                <c:pt idx="415">
                  <c:v>34</c:v>
                </c:pt>
                <c:pt idx="416">
                  <c:v>30</c:v>
                </c:pt>
                <c:pt idx="417">
                  <c:v>27</c:v>
                </c:pt>
                <c:pt idx="418">
                  <c:v>25</c:v>
                </c:pt>
                <c:pt idx="419">
                  <c:v>22</c:v>
                </c:pt>
                <c:pt idx="420">
                  <c:v>79</c:v>
                </c:pt>
                <c:pt idx="421">
                  <c:v>57</c:v>
                </c:pt>
                <c:pt idx="422">
                  <c:v>48</c:v>
                </c:pt>
                <c:pt idx="423">
                  <c:v>40</c:v>
                </c:pt>
                <c:pt idx="424">
                  <c:v>15</c:v>
                </c:pt>
                <c:pt idx="425">
                  <c:v>11</c:v>
                </c:pt>
                <c:pt idx="426">
                  <c:v>8</c:v>
                </c:pt>
                <c:pt idx="427">
                  <c:v>6</c:v>
                </c:pt>
                <c:pt idx="428">
                  <c:v>5</c:v>
                </c:pt>
                <c:pt idx="429">
                  <c:v>7</c:v>
                </c:pt>
                <c:pt idx="430">
                  <c:v>6</c:v>
                </c:pt>
                <c:pt idx="431">
                  <c:v>5</c:v>
                </c:pt>
                <c:pt idx="432">
                  <c:v>123</c:v>
                </c:pt>
                <c:pt idx="433">
                  <c:v>105</c:v>
                </c:pt>
                <c:pt idx="434">
                  <c:v>92</c:v>
                </c:pt>
                <c:pt idx="435">
                  <c:v>82</c:v>
                </c:pt>
                <c:pt idx="436">
                  <c:v>73</c:v>
                </c:pt>
                <c:pt idx="437">
                  <c:v>57</c:v>
                </c:pt>
                <c:pt idx="438">
                  <c:v>43</c:v>
                </c:pt>
                <c:pt idx="439">
                  <c:v>35</c:v>
                </c:pt>
                <c:pt idx="440">
                  <c:v>28</c:v>
                </c:pt>
                <c:pt idx="441">
                  <c:v>24</c:v>
                </c:pt>
                <c:pt idx="442">
                  <c:v>20</c:v>
                </c:pt>
                <c:pt idx="443">
                  <c:v>19</c:v>
                </c:pt>
                <c:pt idx="444">
                  <c:v>178</c:v>
                </c:pt>
                <c:pt idx="445">
                  <c:v>167</c:v>
                </c:pt>
                <c:pt idx="446">
                  <c:v>154</c:v>
                </c:pt>
                <c:pt idx="447">
                  <c:v>141</c:v>
                </c:pt>
                <c:pt idx="448">
                  <c:v>127</c:v>
                </c:pt>
                <c:pt idx="449">
                  <c:v>116</c:v>
                </c:pt>
                <c:pt idx="450">
                  <c:v>106</c:v>
                </c:pt>
                <c:pt idx="451">
                  <c:v>95</c:v>
                </c:pt>
                <c:pt idx="452">
                  <c:v>89</c:v>
                </c:pt>
                <c:pt idx="453">
                  <c:v>83</c:v>
                </c:pt>
                <c:pt idx="454">
                  <c:v>78</c:v>
                </c:pt>
                <c:pt idx="455">
                  <c:v>72</c:v>
                </c:pt>
                <c:pt idx="456">
                  <c:v>143</c:v>
                </c:pt>
                <c:pt idx="457">
                  <c:v>107</c:v>
                </c:pt>
                <c:pt idx="458">
                  <c:v>81</c:v>
                </c:pt>
                <c:pt idx="459">
                  <c:v>61</c:v>
                </c:pt>
                <c:pt idx="460">
                  <c:v>45</c:v>
                </c:pt>
                <c:pt idx="461">
                  <c:v>34</c:v>
                </c:pt>
                <c:pt idx="462">
                  <c:v>25</c:v>
                </c:pt>
                <c:pt idx="463">
                  <c:v>19</c:v>
                </c:pt>
                <c:pt idx="464">
                  <c:v>14</c:v>
                </c:pt>
                <c:pt idx="465">
                  <c:v>11</c:v>
                </c:pt>
                <c:pt idx="466">
                  <c:v>8</c:v>
                </c:pt>
                <c:pt idx="467">
                  <c:v>6</c:v>
                </c:pt>
                <c:pt idx="468">
                  <c:v>142</c:v>
                </c:pt>
                <c:pt idx="469">
                  <c:v>123</c:v>
                </c:pt>
                <c:pt idx="470">
                  <c:v>107</c:v>
                </c:pt>
                <c:pt idx="471">
                  <c:v>97</c:v>
                </c:pt>
                <c:pt idx="472">
                  <c:v>89</c:v>
                </c:pt>
                <c:pt idx="473">
                  <c:v>83</c:v>
                </c:pt>
                <c:pt idx="474">
                  <c:v>78</c:v>
                </c:pt>
                <c:pt idx="475">
                  <c:v>73</c:v>
                </c:pt>
                <c:pt idx="476">
                  <c:v>74</c:v>
                </c:pt>
                <c:pt idx="477">
                  <c:v>75</c:v>
                </c:pt>
                <c:pt idx="478">
                  <c:v>75</c:v>
                </c:pt>
                <c:pt idx="479">
                  <c:v>72</c:v>
                </c:pt>
                <c:pt idx="480">
                  <c:v>167</c:v>
                </c:pt>
                <c:pt idx="481">
                  <c:v>158</c:v>
                </c:pt>
                <c:pt idx="482">
                  <c:v>151</c:v>
                </c:pt>
                <c:pt idx="483">
                  <c:v>143</c:v>
                </c:pt>
                <c:pt idx="484">
                  <c:v>134</c:v>
                </c:pt>
                <c:pt idx="485">
                  <c:v>129</c:v>
                </c:pt>
                <c:pt idx="486">
                  <c:v>125</c:v>
                </c:pt>
                <c:pt idx="487">
                  <c:v>121</c:v>
                </c:pt>
                <c:pt idx="488">
                  <c:v>119</c:v>
                </c:pt>
                <c:pt idx="489">
                  <c:v>128</c:v>
                </c:pt>
                <c:pt idx="490">
                  <c:v>120</c:v>
                </c:pt>
                <c:pt idx="491">
                  <c:v>116</c:v>
                </c:pt>
                <c:pt idx="492">
                  <c:v>94</c:v>
                </c:pt>
                <c:pt idx="493">
                  <c:v>88</c:v>
                </c:pt>
                <c:pt idx="494">
                  <c:v>81</c:v>
                </c:pt>
                <c:pt idx="495">
                  <c:v>68</c:v>
                </c:pt>
                <c:pt idx="496">
                  <c:v>53</c:v>
                </c:pt>
                <c:pt idx="497">
                  <c:v>30</c:v>
                </c:pt>
                <c:pt idx="498">
                  <c:v>19</c:v>
                </c:pt>
                <c:pt idx="499">
                  <c:v>17</c:v>
                </c:pt>
                <c:pt idx="500">
                  <c:v>15</c:v>
                </c:pt>
                <c:pt idx="501">
                  <c:v>12</c:v>
                </c:pt>
                <c:pt idx="502">
                  <c:v>10</c:v>
                </c:pt>
                <c:pt idx="503">
                  <c:v>10</c:v>
                </c:pt>
                <c:pt idx="504">
                  <c:v>108</c:v>
                </c:pt>
                <c:pt idx="505">
                  <c:v>81</c:v>
                </c:pt>
                <c:pt idx="506">
                  <c:v>58</c:v>
                </c:pt>
                <c:pt idx="507">
                  <c:v>41</c:v>
                </c:pt>
                <c:pt idx="508">
                  <c:v>27</c:v>
                </c:pt>
                <c:pt idx="509">
                  <c:v>21</c:v>
                </c:pt>
                <c:pt idx="510">
                  <c:v>18</c:v>
                </c:pt>
                <c:pt idx="511">
                  <c:v>14</c:v>
                </c:pt>
                <c:pt idx="512">
                  <c:v>11</c:v>
                </c:pt>
                <c:pt idx="513">
                  <c:v>7</c:v>
                </c:pt>
                <c:pt idx="514">
                  <c:v>7</c:v>
                </c:pt>
                <c:pt idx="515">
                  <c:v>6</c:v>
                </c:pt>
                <c:pt idx="516">
                  <c:v>81</c:v>
                </c:pt>
                <c:pt idx="517">
                  <c:v>70</c:v>
                </c:pt>
                <c:pt idx="518">
                  <c:v>59</c:v>
                </c:pt>
                <c:pt idx="519">
                  <c:v>50</c:v>
                </c:pt>
                <c:pt idx="520">
                  <c:v>38</c:v>
                </c:pt>
                <c:pt idx="521">
                  <c:v>22</c:v>
                </c:pt>
                <c:pt idx="522">
                  <c:v>17</c:v>
                </c:pt>
                <c:pt idx="523">
                  <c:v>16</c:v>
                </c:pt>
                <c:pt idx="524">
                  <c:v>15</c:v>
                </c:pt>
                <c:pt idx="525">
                  <c:v>10</c:v>
                </c:pt>
                <c:pt idx="526">
                  <c:v>6</c:v>
                </c:pt>
                <c:pt idx="527">
                  <c:v>5</c:v>
                </c:pt>
                <c:pt idx="528">
                  <c:v>65</c:v>
                </c:pt>
                <c:pt idx="529">
                  <c:v>51</c:v>
                </c:pt>
                <c:pt idx="530">
                  <c:v>41</c:v>
                </c:pt>
                <c:pt idx="531">
                  <c:v>32</c:v>
                </c:pt>
                <c:pt idx="532">
                  <c:v>25</c:v>
                </c:pt>
                <c:pt idx="533">
                  <c:v>20</c:v>
                </c:pt>
                <c:pt idx="534">
                  <c:v>15</c:v>
                </c:pt>
                <c:pt idx="535">
                  <c:v>12</c:v>
                </c:pt>
                <c:pt idx="536">
                  <c:v>10</c:v>
                </c:pt>
                <c:pt idx="537">
                  <c:v>7</c:v>
                </c:pt>
                <c:pt idx="538">
                  <c:v>6</c:v>
                </c:pt>
                <c:pt idx="539">
                  <c:v>5</c:v>
                </c:pt>
                <c:pt idx="540">
                  <c:v>44</c:v>
                </c:pt>
                <c:pt idx="541">
                  <c:v>24</c:v>
                </c:pt>
                <c:pt idx="542">
                  <c:v>21</c:v>
                </c:pt>
                <c:pt idx="543">
                  <c:v>22</c:v>
                </c:pt>
                <c:pt idx="544">
                  <c:v>21</c:v>
                </c:pt>
                <c:pt idx="545">
                  <c:v>18</c:v>
                </c:pt>
                <c:pt idx="546">
                  <c:v>15</c:v>
                </c:pt>
                <c:pt idx="547">
                  <c:v>11</c:v>
                </c:pt>
                <c:pt idx="548">
                  <c:v>8</c:v>
                </c:pt>
                <c:pt idx="549">
                  <c:v>5</c:v>
                </c:pt>
                <c:pt idx="550">
                  <c:v>4</c:v>
                </c:pt>
                <c:pt idx="551">
                  <c:v>3</c:v>
                </c:pt>
                <c:pt idx="552">
                  <c:v>210</c:v>
                </c:pt>
                <c:pt idx="553">
                  <c:v>195</c:v>
                </c:pt>
                <c:pt idx="554">
                  <c:v>184</c:v>
                </c:pt>
                <c:pt idx="555">
                  <c:v>173</c:v>
                </c:pt>
                <c:pt idx="556">
                  <c:v>152</c:v>
                </c:pt>
                <c:pt idx="557">
                  <c:v>136</c:v>
                </c:pt>
                <c:pt idx="558">
                  <c:v>126</c:v>
                </c:pt>
                <c:pt idx="559">
                  <c:v>120</c:v>
                </c:pt>
                <c:pt idx="560">
                  <c:v>108</c:v>
                </c:pt>
                <c:pt idx="561">
                  <c:v>98</c:v>
                </c:pt>
                <c:pt idx="562">
                  <c:v>91</c:v>
                </c:pt>
                <c:pt idx="563">
                  <c:v>85</c:v>
                </c:pt>
                <c:pt idx="564">
                  <c:v>28</c:v>
                </c:pt>
                <c:pt idx="565">
                  <c:v>24</c:v>
                </c:pt>
                <c:pt idx="566">
                  <c:v>20</c:v>
                </c:pt>
                <c:pt idx="567">
                  <c:v>16</c:v>
                </c:pt>
                <c:pt idx="568">
                  <c:v>12</c:v>
                </c:pt>
                <c:pt idx="569">
                  <c:v>9</c:v>
                </c:pt>
                <c:pt idx="570">
                  <c:v>8</c:v>
                </c:pt>
                <c:pt idx="571">
                  <c:v>8</c:v>
                </c:pt>
                <c:pt idx="572">
                  <c:v>6</c:v>
                </c:pt>
                <c:pt idx="573">
                  <c:v>5</c:v>
                </c:pt>
                <c:pt idx="574">
                  <c:v>5</c:v>
                </c:pt>
                <c:pt idx="575">
                  <c:v>4</c:v>
                </c:pt>
                <c:pt idx="576">
                  <c:v>153</c:v>
                </c:pt>
                <c:pt idx="577">
                  <c:v>139</c:v>
                </c:pt>
                <c:pt idx="578">
                  <c:v>124</c:v>
                </c:pt>
                <c:pt idx="579">
                  <c:v>109</c:v>
                </c:pt>
                <c:pt idx="580">
                  <c:v>96</c:v>
                </c:pt>
                <c:pt idx="581">
                  <c:v>86</c:v>
                </c:pt>
                <c:pt idx="582">
                  <c:v>75</c:v>
                </c:pt>
                <c:pt idx="583">
                  <c:v>63</c:v>
                </c:pt>
                <c:pt idx="584">
                  <c:v>48</c:v>
                </c:pt>
                <c:pt idx="585">
                  <c:v>42</c:v>
                </c:pt>
                <c:pt idx="586">
                  <c:v>35</c:v>
                </c:pt>
                <c:pt idx="587">
                  <c:v>30</c:v>
                </c:pt>
                <c:pt idx="588">
                  <c:v>140</c:v>
                </c:pt>
                <c:pt idx="589">
                  <c:v>129</c:v>
                </c:pt>
                <c:pt idx="590">
                  <c:v>119</c:v>
                </c:pt>
                <c:pt idx="591">
                  <c:v>107</c:v>
                </c:pt>
                <c:pt idx="592">
                  <c:v>95</c:v>
                </c:pt>
                <c:pt idx="593">
                  <c:v>82</c:v>
                </c:pt>
                <c:pt idx="594">
                  <c:v>68</c:v>
                </c:pt>
                <c:pt idx="595">
                  <c:v>56</c:v>
                </c:pt>
                <c:pt idx="596">
                  <c:v>44</c:v>
                </c:pt>
                <c:pt idx="597">
                  <c:v>33</c:v>
                </c:pt>
                <c:pt idx="598">
                  <c:v>25</c:v>
                </c:pt>
                <c:pt idx="599">
                  <c:v>21</c:v>
                </c:pt>
                <c:pt idx="600">
                  <c:v>151</c:v>
                </c:pt>
                <c:pt idx="601">
                  <c:v>137</c:v>
                </c:pt>
                <c:pt idx="602">
                  <c:v>123</c:v>
                </c:pt>
                <c:pt idx="603">
                  <c:v>110</c:v>
                </c:pt>
                <c:pt idx="604">
                  <c:v>105</c:v>
                </c:pt>
                <c:pt idx="605">
                  <c:v>95</c:v>
                </c:pt>
                <c:pt idx="606">
                  <c:v>77</c:v>
                </c:pt>
                <c:pt idx="607">
                  <c:v>54</c:v>
                </c:pt>
                <c:pt idx="608">
                  <c:v>40</c:v>
                </c:pt>
                <c:pt idx="609">
                  <c:v>32</c:v>
                </c:pt>
                <c:pt idx="610">
                  <c:v>26</c:v>
                </c:pt>
                <c:pt idx="611">
                  <c:v>22</c:v>
                </c:pt>
                <c:pt idx="612">
                  <c:v>196</c:v>
                </c:pt>
                <c:pt idx="613">
                  <c:v>186</c:v>
                </c:pt>
                <c:pt idx="614">
                  <c:v>176</c:v>
                </c:pt>
                <c:pt idx="615">
                  <c:v>167</c:v>
                </c:pt>
                <c:pt idx="616">
                  <c:v>157</c:v>
                </c:pt>
                <c:pt idx="617">
                  <c:v>149</c:v>
                </c:pt>
                <c:pt idx="618">
                  <c:v>138</c:v>
                </c:pt>
                <c:pt idx="619">
                  <c:v>128</c:v>
                </c:pt>
                <c:pt idx="620">
                  <c:v>118</c:v>
                </c:pt>
                <c:pt idx="621">
                  <c:v>114</c:v>
                </c:pt>
                <c:pt idx="622">
                  <c:v>111</c:v>
                </c:pt>
                <c:pt idx="623">
                  <c:v>102</c:v>
                </c:pt>
                <c:pt idx="624">
                  <c:v>199</c:v>
                </c:pt>
                <c:pt idx="625">
                  <c:v>181</c:v>
                </c:pt>
                <c:pt idx="626">
                  <c:v>160</c:v>
                </c:pt>
                <c:pt idx="627">
                  <c:v>148</c:v>
                </c:pt>
                <c:pt idx="628">
                  <c:v>140</c:v>
                </c:pt>
                <c:pt idx="629">
                  <c:v>135</c:v>
                </c:pt>
                <c:pt idx="630">
                  <c:v>140</c:v>
                </c:pt>
                <c:pt idx="631">
                  <c:v>127</c:v>
                </c:pt>
                <c:pt idx="632">
                  <c:v>115</c:v>
                </c:pt>
                <c:pt idx="633">
                  <c:v>101</c:v>
                </c:pt>
                <c:pt idx="634">
                  <c:v>87</c:v>
                </c:pt>
                <c:pt idx="635">
                  <c:v>72</c:v>
                </c:pt>
                <c:pt idx="636">
                  <c:v>176</c:v>
                </c:pt>
                <c:pt idx="637">
                  <c:v>163</c:v>
                </c:pt>
                <c:pt idx="638">
                  <c:v>151</c:v>
                </c:pt>
                <c:pt idx="639">
                  <c:v>139</c:v>
                </c:pt>
                <c:pt idx="640">
                  <c:v>133</c:v>
                </c:pt>
                <c:pt idx="641">
                  <c:v>127</c:v>
                </c:pt>
                <c:pt idx="642">
                  <c:v>116</c:v>
                </c:pt>
                <c:pt idx="643">
                  <c:v>104</c:v>
                </c:pt>
                <c:pt idx="644">
                  <c:v>90</c:v>
                </c:pt>
                <c:pt idx="645">
                  <c:v>73</c:v>
                </c:pt>
                <c:pt idx="646">
                  <c:v>62</c:v>
                </c:pt>
                <c:pt idx="647">
                  <c:v>54</c:v>
                </c:pt>
                <c:pt idx="648">
                  <c:v>77</c:v>
                </c:pt>
                <c:pt idx="649">
                  <c:v>48</c:v>
                </c:pt>
                <c:pt idx="650">
                  <c:v>32</c:v>
                </c:pt>
                <c:pt idx="651">
                  <c:v>23</c:v>
                </c:pt>
                <c:pt idx="652">
                  <c:v>21</c:v>
                </c:pt>
                <c:pt idx="653">
                  <c:v>22</c:v>
                </c:pt>
                <c:pt idx="654">
                  <c:v>20</c:v>
                </c:pt>
                <c:pt idx="655">
                  <c:v>18</c:v>
                </c:pt>
                <c:pt idx="656">
                  <c:v>16</c:v>
                </c:pt>
                <c:pt idx="657">
                  <c:v>12</c:v>
                </c:pt>
                <c:pt idx="658">
                  <c:v>7</c:v>
                </c:pt>
                <c:pt idx="659">
                  <c:v>5</c:v>
                </c:pt>
                <c:pt idx="660">
                  <c:v>64</c:v>
                </c:pt>
                <c:pt idx="661">
                  <c:v>58</c:v>
                </c:pt>
                <c:pt idx="662">
                  <c:v>52</c:v>
                </c:pt>
                <c:pt idx="663">
                  <c:v>47</c:v>
                </c:pt>
                <c:pt idx="664">
                  <c:v>42</c:v>
                </c:pt>
                <c:pt idx="665">
                  <c:v>38</c:v>
                </c:pt>
                <c:pt idx="666">
                  <c:v>33</c:v>
                </c:pt>
                <c:pt idx="667">
                  <c:v>29</c:v>
                </c:pt>
                <c:pt idx="668">
                  <c:v>25</c:v>
                </c:pt>
                <c:pt idx="669">
                  <c:v>22</c:v>
                </c:pt>
                <c:pt idx="670">
                  <c:v>19</c:v>
                </c:pt>
                <c:pt idx="671">
                  <c:v>18</c:v>
                </c:pt>
                <c:pt idx="672">
                  <c:v>34</c:v>
                </c:pt>
                <c:pt idx="673">
                  <c:v>26</c:v>
                </c:pt>
                <c:pt idx="674">
                  <c:v>19</c:v>
                </c:pt>
                <c:pt idx="675">
                  <c:v>15</c:v>
                </c:pt>
                <c:pt idx="676">
                  <c:v>12</c:v>
                </c:pt>
                <c:pt idx="677">
                  <c:v>9</c:v>
                </c:pt>
                <c:pt idx="678">
                  <c:v>6</c:v>
                </c:pt>
                <c:pt idx="679">
                  <c:v>6</c:v>
                </c:pt>
                <c:pt idx="680">
                  <c:v>5</c:v>
                </c:pt>
                <c:pt idx="681">
                  <c:v>4</c:v>
                </c:pt>
                <c:pt idx="682">
                  <c:v>3</c:v>
                </c:pt>
                <c:pt idx="683">
                  <c:v>3</c:v>
                </c:pt>
                <c:pt idx="684">
                  <c:v>44</c:v>
                </c:pt>
                <c:pt idx="685">
                  <c:v>32</c:v>
                </c:pt>
                <c:pt idx="686">
                  <c:v>25</c:v>
                </c:pt>
                <c:pt idx="687">
                  <c:v>20</c:v>
                </c:pt>
                <c:pt idx="688">
                  <c:v>16</c:v>
                </c:pt>
                <c:pt idx="689">
                  <c:v>12</c:v>
                </c:pt>
                <c:pt idx="690">
                  <c:v>9</c:v>
                </c:pt>
                <c:pt idx="691">
                  <c:v>8</c:v>
                </c:pt>
                <c:pt idx="692">
                  <c:v>7</c:v>
                </c:pt>
                <c:pt idx="693">
                  <c:v>5</c:v>
                </c:pt>
                <c:pt idx="694">
                  <c:v>4</c:v>
                </c:pt>
                <c:pt idx="695">
                  <c:v>4</c:v>
                </c:pt>
                <c:pt idx="696">
                  <c:v>103</c:v>
                </c:pt>
                <c:pt idx="697">
                  <c:v>89</c:v>
                </c:pt>
                <c:pt idx="698">
                  <c:v>73</c:v>
                </c:pt>
                <c:pt idx="699">
                  <c:v>51</c:v>
                </c:pt>
                <c:pt idx="700">
                  <c:v>46</c:v>
                </c:pt>
                <c:pt idx="701">
                  <c:v>43</c:v>
                </c:pt>
                <c:pt idx="702">
                  <c:v>32</c:v>
                </c:pt>
                <c:pt idx="703">
                  <c:v>26</c:v>
                </c:pt>
                <c:pt idx="704">
                  <c:v>21</c:v>
                </c:pt>
                <c:pt idx="705">
                  <c:v>17</c:v>
                </c:pt>
                <c:pt idx="706">
                  <c:v>15</c:v>
                </c:pt>
                <c:pt idx="707">
                  <c:v>14</c:v>
                </c:pt>
                <c:pt idx="708">
                  <c:v>132</c:v>
                </c:pt>
                <c:pt idx="709">
                  <c:v>97</c:v>
                </c:pt>
                <c:pt idx="710">
                  <c:v>85</c:v>
                </c:pt>
                <c:pt idx="711">
                  <c:v>74</c:v>
                </c:pt>
                <c:pt idx="712">
                  <c:v>64</c:v>
                </c:pt>
                <c:pt idx="713">
                  <c:v>56</c:v>
                </c:pt>
                <c:pt idx="714">
                  <c:v>30</c:v>
                </c:pt>
                <c:pt idx="715">
                  <c:v>18</c:v>
                </c:pt>
                <c:pt idx="716">
                  <c:v>11</c:v>
                </c:pt>
                <c:pt idx="717">
                  <c:v>10</c:v>
                </c:pt>
                <c:pt idx="718">
                  <c:v>9</c:v>
                </c:pt>
                <c:pt idx="719">
                  <c:v>8</c:v>
                </c:pt>
                <c:pt idx="720">
                  <c:v>222</c:v>
                </c:pt>
                <c:pt idx="721">
                  <c:v>203</c:v>
                </c:pt>
                <c:pt idx="722">
                  <c:v>185</c:v>
                </c:pt>
                <c:pt idx="723">
                  <c:v>169</c:v>
                </c:pt>
                <c:pt idx="724">
                  <c:v>154</c:v>
                </c:pt>
                <c:pt idx="725">
                  <c:v>141</c:v>
                </c:pt>
                <c:pt idx="726">
                  <c:v>125</c:v>
                </c:pt>
                <c:pt idx="727">
                  <c:v>117</c:v>
                </c:pt>
                <c:pt idx="728">
                  <c:v>109</c:v>
                </c:pt>
                <c:pt idx="729">
                  <c:v>100</c:v>
                </c:pt>
                <c:pt idx="730">
                  <c:v>91</c:v>
                </c:pt>
                <c:pt idx="731">
                  <c:v>82</c:v>
                </c:pt>
                <c:pt idx="732">
                  <c:v>179</c:v>
                </c:pt>
                <c:pt idx="733">
                  <c:v>167</c:v>
                </c:pt>
                <c:pt idx="734">
                  <c:v>158</c:v>
                </c:pt>
                <c:pt idx="735">
                  <c:v>134</c:v>
                </c:pt>
                <c:pt idx="736">
                  <c:v>114</c:v>
                </c:pt>
                <c:pt idx="737">
                  <c:v>95</c:v>
                </c:pt>
                <c:pt idx="738">
                  <c:v>78</c:v>
                </c:pt>
                <c:pt idx="739">
                  <c:v>63</c:v>
                </c:pt>
                <c:pt idx="740">
                  <c:v>59</c:v>
                </c:pt>
                <c:pt idx="741">
                  <c:v>58</c:v>
                </c:pt>
                <c:pt idx="742">
                  <c:v>58</c:v>
                </c:pt>
                <c:pt idx="743">
                  <c:v>51</c:v>
                </c:pt>
                <c:pt idx="744">
                  <c:v>80</c:v>
                </c:pt>
                <c:pt idx="745">
                  <c:v>73</c:v>
                </c:pt>
                <c:pt idx="746">
                  <c:v>66</c:v>
                </c:pt>
                <c:pt idx="747">
                  <c:v>59</c:v>
                </c:pt>
                <c:pt idx="748">
                  <c:v>52</c:v>
                </c:pt>
                <c:pt idx="749">
                  <c:v>49</c:v>
                </c:pt>
                <c:pt idx="750">
                  <c:v>47</c:v>
                </c:pt>
                <c:pt idx="751">
                  <c:v>44</c:v>
                </c:pt>
                <c:pt idx="752">
                  <c:v>40</c:v>
                </c:pt>
                <c:pt idx="753">
                  <c:v>38</c:v>
                </c:pt>
                <c:pt idx="754">
                  <c:v>32</c:v>
                </c:pt>
                <c:pt idx="755">
                  <c:v>29</c:v>
                </c:pt>
                <c:pt idx="756">
                  <c:v>221</c:v>
                </c:pt>
                <c:pt idx="757">
                  <c:v>210</c:v>
                </c:pt>
                <c:pt idx="758">
                  <c:v>199</c:v>
                </c:pt>
                <c:pt idx="759">
                  <c:v>185</c:v>
                </c:pt>
                <c:pt idx="760">
                  <c:v>164</c:v>
                </c:pt>
                <c:pt idx="761">
                  <c:v>140</c:v>
                </c:pt>
                <c:pt idx="762">
                  <c:v>117</c:v>
                </c:pt>
                <c:pt idx="763">
                  <c:v>101</c:v>
                </c:pt>
                <c:pt idx="764">
                  <c:v>93</c:v>
                </c:pt>
                <c:pt idx="765">
                  <c:v>86</c:v>
                </c:pt>
                <c:pt idx="766">
                  <c:v>80</c:v>
                </c:pt>
                <c:pt idx="767">
                  <c:v>74</c:v>
                </c:pt>
                <c:pt idx="768">
                  <c:v>158</c:v>
                </c:pt>
                <c:pt idx="769">
                  <c:v>147</c:v>
                </c:pt>
                <c:pt idx="770">
                  <c:v>130</c:v>
                </c:pt>
                <c:pt idx="771">
                  <c:v>109</c:v>
                </c:pt>
                <c:pt idx="772">
                  <c:v>90</c:v>
                </c:pt>
                <c:pt idx="773">
                  <c:v>71</c:v>
                </c:pt>
                <c:pt idx="774">
                  <c:v>53</c:v>
                </c:pt>
                <c:pt idx="775">
                  <c:v>40</c:v>
                </c:pt>
                <c:pt idx="776">
                  <c:v>33</c:v>
                </c:pt>
                <c:pt idx="777">
                  <c:v>28</c:v>
                </c:pt>
                <c:pt idx="778">
                  <c:v>25</c:v>
                </c:pt>
                <c:pt idx="779">
                  <c:v>22</c:v>
                </c:pt>
                <c:pt idx="780">
                  <c:v>51</c:v>
                </c:pt>
                <c:pt idx="781">
                  <c:v>38</c:v>
                </c:pt>
                <c:pt idx="782">
                  <c:v>29</c:v>
                </c:pt>
                <c:pt idx="783">
                  <c:v>23</c:v>
                </c:pt>
                <c:pt idx="784">
                  <c:v>21</c:v>
                </c:pt>
                <c:pt idx="785">
                  <c:v>15</c:v>
                </c:pt>
                <c:pt idx="786">
                  <c:v>11</c:v>
                </c:pt>
                <c:pt idx="787">
                  <c:v>8</c:v>
                </c:pt>
                <c:pt idx="788">
                  <c:v>6</c:v>
                </c:pt>
                <c:pt idx="789">
                  <c:v>5</c:v>
                </c:pt>
                <c:pt idx="790">
                  <c:v>4</c:v>
                </c:pt>
                <c:pt idx="791">
                  <c:v>4</c:v>
                </c:pt>
                <c:pt idx="792">
                  <c:v>150</c:v>
                </c:pt>
                <c:pt idx="793">
                  <c:v>133</c:v>
                </c:pt>
                <c:pt idx="794">
                  <c:v>123</c:v>
                </c:pt>
                <c:pt idx="795">
                  <c:v>117</c:v>
                </c:pt>
                <c:pt idx="796">
                  <c:v>107</c:v>
                </c:pt>
                <c:pt idx="797">
                  <c:v>97</c:v>
                </c:pt>
                <c:pt idx="798">
                  <c:v>90</c:v>
                </c:pt>
                <c:pt idx="799">
                  <c:v>84</c:v>
                </c:pt>
                <c:pt idx="800">
                  <c:v>73</c:v>
                </c:pt>
                <c:pt idx="801">
                  <c:v>71</c:v>
                </c:pt>
                <c:pt idx="802">
                  <c:v>62</c:v>
                </c:pt>
                <c:pt idx="803">
                  <c:v>50</c:v>
                </c:pt>
                <c:pt idx="804">
                  <c:v>60</c:v>
                </c:pt>
                <c:pt idx="805">
                  <c:v>56</c:v>
                </c:pt>
                <c:pt idx="806">
                  <c:v>50</c:v>
                </c:pt>
                <c:pt idx="807">
                  <c:v>42</c:v>
                </c:pt>
                <c:pt idx="808">
                  <c:v>34</c:v>
                </c:pt>
                <c:pt idx="809">
                  <c:v>25</c:v>
                </c:pt>
                <c:pt idx="810">
                  <c:v>15</c:v>
                </c:pt>
                <c:pt idx="811">
                  <c:v>11</c:v>
                </c:pt>
                <c:pt idx="812">
                  <c:v>8</c:v>
                </c:pt>
                <c:pt idx="813">
                  <c:v>7</c:v>
                </c:pt>
                <c:pt idx="814">
                  <c:v>5</c:v>
                </c:pt>
                <c:pt idx="815">
                  <c:v>5</c:v>
                </c:pt>
                <c:pt idx="816">
                  <c:v>61</c:v>
                </c:pt>
                <c:pt idx="817">
                  <c:v>58</c:v>
                </c:pt>
                <c:pt idx="818">
                  <c:v>56</c:v>
                </c:pt>
                <c:pt idx="819">
                  <c:v>54</c:v>
                </c:pt>
                <c:pt idx="820">
                  <c:v>52</c:v>
                </c:pt>
                <c:pt idx="821">
                  <c:v>49</c:v>
                </c:pt>
                <c:pt idx="822">
                  <c:v>47</c:v>
                </c:pt>
                <c:pt idx="823">
                  <c:v>39</c:v>
                </c:pt>
                <c:pt idx="824">
                  <c:v>27</c:v>
                </c:pt>
                <c:pt idx="825">
                  <c:v>21</c:v>
                </c:pt>
                <c:pt idx="826">
                  <c:v>17</c:v>
                </c:pt>
                <c:pt idx="827">
                  <c:v>15</c:v>
                </c:pt>
                <c:pt idx="828">
                  <c:v>81</c:v>
                </c:pt>
                <c:pt idx="829">
                  <c:v>65</c:v>
                </c:pt>
                <c:pt idx="830">
                  <c:v>52</c:v>
                </c:pt>
                <c:pt idx="831">
                  <c:v>42</c:v>
                </c:pt>
                <c:pt idx="832">
                  <c:v>33</c:v>
                </c:pt>
                <c:pt idx="833">
                  <c:v>27</c:v>
                </c:pt>
                <c:pt idx="834">
                  <c:v>21</c:v>
                </c:pt>
                <c:pt idx="835">
                  <c:v>17</c:v>
                </c:pt>
                <c:pt idx="836">
                  <c:v>14</c:v>
                </c:pt>
                <c:pt idx="837">
                  <c:v>11</c:v>
                </c:pt>
                <c:pt idx="838">
                  <c:v>9</c:v>
                </c:pt>
                <c:pt idx="839">
                  <c:v>7</c:v>
                </c:pt>
                <c:pt idx="840">
                  <c:v>83</c:v>
                </c:pt>
                <c:pt idx="841">
                  <c:v>71</c:v>
                </c:pt>
                <c:pt idx="842">
                  <c:v>60</c:v>
                </c:pt>
                <c:pt idx="843">
                  <c:v>50</c:v>
                </c:pt>
                <c:pt idx="844">
                  <c:v>41</c:v>
                </c:pt>
                <c:pt idx="845">
                  <c:v>34</c:v>
                </c:pt>
                <c:pt idx="846">
                  <c:v>29</c:v>
                </c:pt>
                <c:pt idx="847">
                  <c:v>24</c:v>
                </c:pt>
                <c:pt idx="848">
                  <c:v>13</c:v>
                </c:pt>
                <c:pt idx="849">
                  <c:v>11</c:v>
                </c:pt>
                <c:pt idx="850">
                  <c:v>10</c:v>
                </c:pt>
                <c:pt idx="851">
                  <c:v>9</c:v>
                </c:pt>
                <c:pt idx="852">
                  <c:v>141</c:v>
                </c:pt>
                <c:pt idx="853">
                  <c:v>134</c:v>
                </c:pt>
                <c:pt idx="854">
                  <c:v>127</c:v>
                </c:pt>
                <c:pt idx="855">
                  <c:v>115</c:v>
                </c:pt>
                <c:pt idx="856">
                  <c:v>102</c:v>
                </c:pt>
                <c:pt idx="857">
                  <c:v>91</c:v>
                </c:pt>
                <c:pt idx="858">
                  <c:v>79</c:v>
                </c:pt>
                <c:pt idx="859">
                  <c:v>67</c:v>
                </c:pt>
                <c:pt idx="860">
                  <c:v>55</c:v>
                </c:pt>
                <c:pt idx="861">
                  <c:v>46</c:v>
                </c:pt>
                <c:pt idx="862">
                  <c:v>39</c:v>
                </c:pt>
                <c:pt idx="863">
                  <c:v>30</c:v>
                </c:pt>
                <c:pt idx="864">
                  <c:v>218</c:v>
                </c:pt>
                <c:pt idx="865">
                  <c:v>214</c:v>
                </c:pt>
                <c:pt idx="866">
                  <c:v>210</c:v>
                </c:pt>
                <c:pt idx="867">
                  <c:v>206</c:v>
                </c:pt>
                <c:pt idx="868">
                  <c:v>191</c:v>
                </c:pt>
                <c:pt idx="869">
                  <c:v>174</c:v>
                </c:pt>
                <c:pt idx="870">
                  <c:v>159</c:v>
                </c:pt>
                <c:pt idx="871">
                  <c:v>145</c:v>
                </c:pt>
                <c:pt idx="872">
                  <c:v>131</c:v>
                </c:pt>
                <c:pt idx="873">
                  <c:v>119</c:v>
                </c:pt>
                <c:pt idx="874">
                  <c:v>104</c:v>
                </c:pt>
                <c:pt idx="875">
                  <c:v>93</c:v>
                </c:pt>
                <c:pt idx="876">
                  <c:v>118</c:v>
                </c:pt>
                <c:pt idx="877">
                  <c:v>107</c:v>
                </c:pt>
                <c:pt idx="878">
                  <c:v>98</c:v>
                </c:pt>
                <c:pt idx="879">
                  <c:v>92</c:v>
                </c:pt>
                <c:pt idx="880">
                  <c:v>83</c:v>
                </c:pt>
                <c:pt idx="881">
                  <c:v>77</c:v>
                </c:pt>
                <c:pt idx="882">
                  <c:v>73</c:v>
                </c:pt>
                <c:pt idx="883">
                  <c:v>68</c:v>
                </c:pt>
                <c:pt idx="884">
                  <c:v>63</c:v>
                </c:pt>
                <c:pt idx="885">
                  <c:v>56</c:v>
                </c:pt>
                <c:pt idx="886">
                  <c:v>49</c:v>
                </c:pt>
                <c:pt idx="887">
                  <c:v>42</c:v>
                </c:pt>
                <c:pt idx="888">
                  <c:v>242</c:v>
                </c:pt>
                <c:pt idx="889">
                  <c:v>206</c:v>
                </c:pt>
                <c:pt idx="890">
                  <c:v>178</c:v>
                </c:pt>
                <c:pt idx="891">
                  <c:v>154</c:v>
                </c:pt>
                <c:pt idx="892">
                  <c:v>137</c:v>
                </c:pt>
                <c:pt idx="893">
                  <c:v>133</c:v>
                </c:pt>
                <c:pt idx="894">
                  <c:v>122</c:v>
                </c:pt>
                <c:pt idx="895">
                  <c:v>108</c:v>
                </c:pt>
                <c:pt idx="896">
                  <c:v>92</c:v>
                </c:pt>
                <c:pt idx="897">
                  <c:v>77</c:v>
                </c:pt>
                <c:pt idx="898">
                  <c:v>69</c:v>
                </c:pt>
                <c:pt idx="899">
                  <c:v>63</c:v>
                </c:pt>
                <c:pt idx="900">
                  <c:v>176</c:v>
                </c:pt>
                <c:pt idx="901">
                  <c:v>158</c:v>
                </c:pt>
                <c:pt idx="902">
                  <c:v>138</c:v>
                </c:pt>
                <c:pt idx="903">
                  <c:v>120</c:v>
                </c:pt>
                <c:pt idx="904">
                  <c:v>104</c:v>
                </c:pt>
                <c:pt idx="905">
                  <c:v>81</c:v>
                </c:pt>
                <c:pt idx="906">
                  <c:v>65</c:v>
                </c:pt>
                <c:pt idx="907">
                  <c:v>53</c:v>
                </c:pt>
                <c:pt idx="908">
                  <c:v>43</c:v>
                </c:pt>
                <c:pt idx="909">
                  <c:v>35</c:v>
                </c:pt>
                <c:pt idx="910">
                  <c:v>32</c:v>
                </c:pt>
                <c:pt idx="911">
                  <c:v>28</c:v>
                </c:pt>
                <c:pt idx="912">
                  <c:v>62</c:v>
                </c:pt>
                <c:pt idx="913">
                  <c:v>46</c:v>
                </c:pt>
                <c:pt idx="914">
                  <c:v>34</c:v>
                </c:pt>
                <c:pt idx="915">
                  <c:v>25</c:v>
                </c:pt>
                <c:pt idx="916">
                  <c:v>18</c:v>
                </c:pt>
                <c:pt idx="917">
                  <c:v>13</c:v>
                </c:pt>
                <c:pt idx="918">
                  <c:v>10</c:v>
                </c:pt>
                <c:pt idx="919">
                  <c:v>7</c:v>
                </c:pt>
                <c:pt idx="920">
                  <c:v>5</c:v>
                </c:pt>
                <c:pt idx="921">
                  <c:v>4</c:v>
                </c:pt>
                <c:pt idx="922">
                  <c:v>3</c:v>
                </c:pt>
                <c:pt idx="923">
                  <c:v>2</c:v>
                </c:pt>
                <c:pt idx="924">
                  <c:v>72</c:v>
                </c:pt>
                <c:pt idx="925">
                  <c:v>55</c:v>
                </c:pt>
                <c:pt idx="926">
                  <c:v>43</c:v>
                </c:pt>
                <c:pt idx="927">
                  <c:v>37</c:v>
                </c:pt>
                <c:pt idx="928">
                  <c:v>35</c:v>
                </c:pt>
                <c:pt idx="929">
                  <c:v>26</c:v>
                </c:pt>
                <c:pt idx="930">
                  <c:v>20</c:v>
                </c:pt>
                <c:pt idx="931">
                  <c:v>17</c:v>
                </c:pt>
                <c:pt idx="932">
                  <c:v>13</c:v>
                </c:pt>
                <c:pt idx="933">
                  <c:v>9</c:v>
                </c:pt>
                <c:pt idx="934">
                  <c:v>7</c:v>
                </c:pt>
                <c:pt idx="935">
                  <c:v>6</c:v>
                </c:pt>
                <c:pt idx="936">
                  <c:v>21</c:v>
                </c:pt>
                <c:pt idx="937">
                  <c:v>18</c:v>
                </c:pt>
                <c:pt idx="938">
                  <c:v>17</c:v>
                </c:pt>
                <c:pt idx="939">
                  <c:v>13</c:v>
                </c:pt>
                <c:pt idx="940">
                  <c:v>12</c:v>
                </c:pt>
                <c:pt idx="941">
                  <c:v>9</c:v>
                </c:pt>
                <c:pt idx="942">
                  <c:v>6</c:v>
                </c:pt>
                <c:pt idx="943">
                  <c:v>6</c:v>
                </c:pt>
                <c:pt idx="944">
                  <c:v>5</c:v>
                </c:pt>
                <c:pt idx="945">
                  <c:v>4</c:v>
                </c:pt>
                <c:pt idx="946">
                  <c:v>3</c:v>
                </c:pt>
                <c:pt idx="947">
                  <c:v>2</c:v>
                </c:pt>
                <c:pt idx="948">
                  <c:v>165</c:v>
                </c:pt>
                <c:pt idx="949">
                  <c:v>153</c:v>
                </c:pt>
                <c:pt idx="950">
                  <c:v>140</c:v>
                </c:pt>
                <c:pt idx="951">
                  <c:v>128</c:v>
                </c:pt>
                <c:pt idx="952">
                  <c:v>118</c:v>
                </c:pt>
                <c:pt idx="953">
                  <c:v>106</c:v>
                </c:pt>
                <c:pt idx="954">
                  <c:v>95</c:v>
                </c:pt>
                <c:pt idx="955">
                  <c:v>85</c:v>
                </c:pt>
                <c:pt idx="956">
                  <c:v>76</c:v>
                </c:pt>
                <c:pt idx="957">
                  <c:v>69</c:v>
                </c:pt>
                <c:pt idx="958">
                  <c:v>61</c:v>
                </c:pt>
                <c:pt idx="959">
                  <c:v>53</c:v>
                </c:pt>
                <c:pt idx="960">
                  <c:v>192</c:v>
                </c:pt>
                <c:pt idx="961">
                  <c:v>164</c:v>
                </c:pt>
                <c:pt idx="962">
                  <c:v>139</c:v>
                </c:pt>
                <c:pt idx="963">
                  <c:v>117</c:v>
                </c:pt>
                <c:pt idx="964">
                  <c:v>99</c:v>
                </c:pt>
                <c:pt idx="965">
                  <c:v>83</c:v>
                </c:pt>
                <c:pt idx="966">
                  <c:v>70</c:v>
                </c:pt>
                <c:pt idx="967">
                  <c:v>59</c:v>
                </c:pt>
                <c:pt idx="968">
                  <c:v>49</c:v>
                </c:pt>
                <c:pt idx="969">
                  <c:v>41</c:v>
                </c:pt>
                <c:pt idx="970">
                  <c:v>34</c:v>
                </c:pt>
                <c:pt idx="971">
                  <c:v>29</c:v>
                </c:pt>
                <c:pt idx="972">
                  <c:v>212</c:v>
                </c:pt>
                <c:pt idx="973">
                  <c:v>173</c:v>
                </c:pt>
                <c:pt idx="974">
                  <c:v>141</c:v>
                </c:pt>
                <c:pt idx="975">
                  <c:v>116</c:v>
                </c:pt>
                <c:pt idx="976">
                  <c:v>92</c:v>
                </c:pt>
                <c:pt idx="977">
                  <c:v>70</c:v>
                </c:pt>
                <c:pt idx="978">
                  <c:v>55</c:v>
                </c:pt>
                <c:pt idx="979">
                  <c:v>47</c:v>
                </c:pt>
                <c:pt idx="980">
                  <c:v>39</c:v>
                </c:pt>
                <c:pt idx="981">
                  <c:v>33</c:v>
                </c:pt>
                <c:pt idx="982">
                  <c:v>27</c:v>
                </c:pt>
                <c:pt idx="984">
                  <c:v>198</c:v>
                </c:pt>
                <c:pt idx="985">
                  <c:v>153</c:v>
                </c:pt>
                <c:pt idx="986">
                  <c:v>121</c:v>
                </c:pt>
                <c:pt idx="987">
                  <c:v>96</c:v>
                </c:pt>
                <c:pt idx="988">
                  <c:v>76</c:v>
                </c:pt>
                <c:pt idx="989">
                  <c:v>60</c:v>
                </c:pt>
                <c:pt idx="990">
                  <c:v>49</c:v>
                </c:pt>
                <c:pt idx="991">
                  <c:v>42</c:v>
                </c:pt>
                <c:pt idx="992">
                  <c:v>43</c:v>
                </c:pt>
                <c:pt idx="993">
                  <c:v>38</c:v>
                </c:pt>
                <c:pt idx="994">
                  <c:v>36</c:v>
                </c:pt>
                <c:pt idx="995">
                  <c:v>35</c:v>
                </c:pt>
                <c:pt idx="996">
                  <c:v>41</c:v>
                </c:pt>
                <c:pt idx="997">
                  <c:v>34</c:v>
                </c:pt>
                <c:pt idx="998">
                  <c:v>28</c:v>
                </c:pt>
                <c:pt idx="999">
                  <c:v>23</c:v>
                </c:pt>
                <c:pt idx="1000">
                  <c:v>18</c:v>
                </c:pt>
                <c:pt idx="1001">
                  <c:v>15</c:v>
                </c:pt>
                <c:pt idx="1002">
                  <c:v>10</c:v>
                </c:pt>
                <c:pt idx="1003">
                  <c:v>8</c:v>
                </c:pt>
                <c:pt idx="1004">
                  <c:v>7</c:v>
                </c:pt>
                <c:pt idx="1005">
                  <c:v>6</c:v>
                </c:pt>
                <c:pt idx="1006">
                  <c:v>6</c:v>
                </c:pt>
                <c:pt idx="1007">
                  <c:v>4</c:v>
                </c:pt>
                <c:pt idx="1008">
                  <c:v>39</c:v>
                </c:pt>
                <c:pt idx="1009">
                  <c:v>33</c:v>
                </c:pt>
                <c:pt idx="1010">
                  <c:v>28</c:v>
                </c:pt>
                <c:pt idx="1011">
                  <c:v>24</c:v>
                </c:pt>
                <c:pt idx="1012">
                  <c:v>21</c:v>
                </c:pt>
                <c:pt idx="1013">
                  <c:v>17</c:v>
                </c:pt>
                <c:pt idx="1014">
                  <c:v>14</c:v>
                </c:pt>
                <c:pt idx="1015">
                  <c:v>11</c:v>
                </c:pt>
                <c:pt idx="1016">
                  <c:v>8</c:v>
                </c:pt>
                <c:pt idx="1017">
                  <c:v>6</c:v>
                </c:pt>
                <c:pt idx="1018">
                  <c:v>5</c:v>
                </c:pt>
                <c:pt idx="1019">
                  <c:v>4</c:v>
                </c:pt>
                <c:pt idx="1020">
                  <c:v>60</c:v>
                </c:pt>
                <c:pt idx="1021">
                  <c:v>49</c:v>
                </c:pt>
                <c:pt idx="1022">
                  <c:v>41</c:v>
                </c:pt>
                <c:pt idx="1023">
                  <c:v>33</c:v>
                </c:pt>
                <c:pt idx="1024">
                  <c:v>27</c:v>
                </c:pt>
                <c:pt idx="1025">
                  <c:v>18</c:v>
                </c:pt>
                <c:pt idx="1026">
                  <c:v>13</c:v>
                </c:pt>
                <c:pt idx="1027">
                  <c:v>10</c:v>
                </c:pt>
                <c:pt idx="1028">
                  <c:v>8</c:v>
                </c:pt>
                <c:pt idx="1029">
                  <c:v>6</c:v>
                </c:pt>
                <c:pt idx="1030">
                  <c:v>4</c:v>
                </c:pt>
                <c:pt idx="1031">
                  <c:v>4</c:v>
                </c:pt>
                <c:pt idx="1032">
                  <c:v>167</c:v>
                </c:pt>
                <c:pt idx="1033">
                  <c:v>160</c:v>
                </c:pt>
                <c:pt idx="1034">
                  <c:v>155</c:v>
                </c:pt>
                <c:pt idx="1035">
                  <c:v>147</c:v>
                </c:pt>
                <c:pt idx="1036">
                  <c:v>127</c:v>
                </c:pt>
                <c:pt idx="1037">
                  <c:v>109</c:v>
                </c:pt>
                <c:pt idx="1038">
                  <c:v>96</c:v>
                </c:pt>
                <c:pt idx="1039">
                  <c:v>93</c:v>
                </c:pt>
                <c:pt idx="1040">
                  <c:v>95</c:v>
                </c:pt>
                <c:pt idx="1041">
                  <c:v>92</c:v>
                </c:pt>
                <c:pt idx="1042">
                  <c:v>85</c:v>
                </c:pt>
                <c:pt idx="1043">
                  <c:v>77</c:v>
                </c:pt>
                <c:pt idx="1044">
                  <c:v>92</c:v>
                </c:pt>
                <c:pt idx="1045">
                  <c:v>78</c:v>
                </c:pt>
                <c:pt idx="1046">
                  <c:v>61</c:v>
                </c:pt>
                <c:pt idx="1047">
                  <c:v>52</c:v>
                </c:pt>
                <c:pt idx="1048">
                  <c:v>45</c:v>
                </c:pt>
                <c:pt idx="1049">
                  <c:v>37</c:v>
                </c:pt>
                <c:pt idx="1050">
                  <c:v>36</c:v>
                </c:pt>
                <c:pt idx="1051">
                  <c:v>31</c:v>
                </c:pt>
                <c:pt idx="1052">
                  <c:v>29</c:v>
                </c:pt>
                <c:pt idx="1053">
                  <c:v>28</c:v>
                </c:pt>
                <c:pt idx="1054">
                  <c:v>27</c:v>
                </c:pt>
                <c:pt idx="1055">
                  <c:v>24</c:v>
                </c:pt>
                <c:pt idx="1056">
                  <c:v>50</c:v>
                </c:pt>
                <c:pt idx="1057">
                  <c:v>37</c:v>
                </c:pt>
                <c:pt idx="1058">
                  <c:v>26</c:v>
                </c:pt>
                <c:pt idx="1059">
                  <c:v>16</c:v>
                </c:pt>
                <c:pt idx="1060">
                  <c:v>12</c:v>
                </c:pt>
                <c:pt idx="1061">
                  <c:v>9</c:v>
                </c:pt>
                <c:pt idx="1062">
                  <c:v>7</c:v>
                </c:pt>
                <c:pt idx="1063">
                  <c:v>5</c:v>
                </c:pt>
                <c:pt idx="1064">
                  <c:v>4</c:v>
                </c:pt>
                <c:pt idx="1065">
                  <c:v>4</c:v>
                </c:pt>
                <c:pt idx="1066">
                  <c:v>3</c:v>
                </c:pt>
                <c:pt idx="1067">
                  <c:v>3</c:v>
                </c:pt>
                <c:pt idx="1068">
                  <c:v>110</c:v>
                </c:pt>
                <c:pt idx="1069">
                  <c:v>102</c:v>
                </c:pt>
                <c:pt idx="1070">
                  <c:v>93</c:v>
                </c:pt>
                <c:pt idx="1071">
                  <c:v>85</c:v>
                </c:pt>
                <c:pt idx="1072">
                  <c:v>77</c:v>
                </c:pt>
                <c:pt idx="1073">
                  <c:v>69</c:v>
                </c:pt>
                <c:pt idx="1074">
                  <c:v>60</c:v>
                </c:pt>
                <c:pt idx="1075">
                  <c:v>52</c:v>
                </c:pt>
                <c:pt idx="1076">
                  <c:v>51</c:v>
                </c:pt>
                <c:pt idx="1077">
                  <c:v>43</c:v>
                </c:pt>
                <c:pt idx="1078">
                  <c:v>32</c:v>
                </c:pt>
                <c:pt idx="1079">
                  <c:v>27</c:v>
                </c:pt>
                <c:pt idx="1080">
                  <c:v>161</c:v>
                </c:pt>
                <c:pt idx="1081">
                  <c:v>129</c:v>
                </c:pt>
                <c:pt idx="1082">
                  <c:v>103</c:v>
                </c:pt>
                <c:pt idx="1083">
                  <c:v>83</c:v>
                </c:pt>
                <c:pt idx="1084">
                  <c:v>68</c:v>
                </c:pt>
                <c:pt idx="1085">
                  <c:v>56</c:v>
                </c:pt>
                <c:pt idx="1086">
                  <c:v>44</c:v>
                </c:pt>
                <c:pt idx="1087">
                  <c:v>36</c:v>
                </c:pt>
                <c:pt idx="1088">
                  <c:v>31</c:v>
                </c:pt>
                <c:pt idx="1089">
                  <c:v>27</c:v>
                </c:pt>
                <c:pt idx="1090">
                  <c:v>24</c:v>
                </c:pt>
                <c:pt idx="1091">
                  <c:v>21</c:v>
                </c:pt>
                <c:pt idx="1092">
                  <c:v>147</c:v>
                </c:pt>
                <c:pt idx="1093">
                  <c:v>134</c:v>
                </c:pt>
                <c:pt idx="1094">
                  <c:v>117</c:v>
                </c:pt>
                <c:pt idx="1095">
                  <c:v>104</c:v>
                </c:pt>
                <c:pt idx="1096">
                  <c:v>91</c:v>
                </c:pt>
                <c:pt idx="1097">
                  <c:v>80</c:v>
                </c:pt>
                <c:pt idx="1098">
                  <c:v>70</c:v>
                </c:pt>
                <c:pt idx="1099">
                  <c:v>67</c:v>
                </c:pt>
                <c:pt idx="1100">
                  <c:v>66</c:v>
                </c:pt>
                <c:pt idx="1101">
                  <c:v>69</c:v>
                </c:pt>
                <c:pt idx="1102">
                  <c:v>70</c:v>
                </c:pt>
                <c:pt idx="1103">
                  <c:v>65</c:v>
                </c:pt>
                <c:pt idx="1104">
                  <c:v>91</c:v>
                </c:pt>
                <c:pt idx="1105">
                  <c:v>76</c:v>
                </c:pt>
                <c:pt idx="1106">
                  <c:v>67</c:v>
                </c:pt>
                <c:pt idx="1107">
                  <c:v>56</c:v>
                </c:pt>
                <c:pt idx="1108">
                  <c:v>44</c:v>
                </c:pt>
                <c:pt idx="1109">
                  <c:v>35</c:v>
                </c:pt>
                <c:pt idx="1110">
                  <c:v>30</c:v>
                </c:pt>
                <c:pt idx="1111">
                  <c:v>26</c:v>
                </c:pt>
                <c:pt idx="1112">
                  <c:v>24</c:v>
                </c:pt>
                <c:pt idx="1113">
                  <c:v>55</c:v>
                </c:pt>
                <c:pt idx="1114">
                  <c:v>28</c:v>
                </c:pt>
                <c:pt idx="1115">
                  <c:v>27</c:v>
                </c:pt>
                <c:pt idx="1116">
                  <c:v>138</c:v>
                </c:pt>
                <c:pt idx="1117">
                  <c:v>114</c:v>
                </c:pt>
                <c:pt idx="1118">
                  <c:v>90</c:v>
                </c:pt>
                <c:pt idx="1119">
                  <c:v>64</c:v>
                </c:pt>
                <c:pt idx="1120">
                  <c:v>38</c:v>
                </c:pt>
                <c:pt idx="1121">
                  <c:v>33</c:v>
                </c:pt>
                <c:pt idx="1122">
                  <c:v>25</c:v>
                </c:pt>
                <c:pt idx="1123">
                  <c:v>15</c:v>
                </c:pt>
                <c:pt idx="1124">
                  <c:v>10</c:v>
                </c:pt>
                <c:pt idx="1125">
                  <c:v>7</c:v>
                </c:pt>
                <c:pt idx="1126">
                  <c:v>5</c:v>
                </c:pt>
                <c:pt idx="1127">
                  <c:v>4</c:v>
                </c:pt>
                <c:pt idx="1128">
                  <c:v>113</c:v>
                </c:pt>
                <c:pt idx="1129">
                  <c:v>90</c:v>
                </c:pt>
                <c:pt idx="1130">
                  <c:v>70</c:v>
                </c:pt>
                <c:pt idx="1131">
                  <c:v>53</c:v>
                </c:pt>
                <c:pt idx="1132">
                  <c:v>40</c:v>
                </c:pt>
                <c:pt idx="1133">
                  <c:v>29</c:v>
                </c:pt>
                <c:pt idx="1134">
                  <c:v>22</c:v>
                </c:pt>
                <c:pt idx="1135">
                  <c:v>16</c:v>
                </c:pt>
                <c:pt idx="1136">
                  <c:v>13</c:v>
                </c:pt>
                <c:pt idx="1137">
                  <c:v>11</c:v>
                </c:pt>
                <c:pt idx="1138">
                  <c:v>10</c:v>
                </c:pt>
                <c:pt idx="1139">
                  <c:v>8</c:v>
                </c:pt>
                <c:pt idx="1140">
                  <c:v>140</c:v>
                </c:pt>
                <c:pt idx="1141">
                  <c:v>130</c:v>
                </c:pt>
                <c:pt idx="1142">
                  <c:v>120</c:v>
                </c:pt>
                <c:pt idx="1143">
                  <c:v>110</c:v>
                </c:pt>
                <c:pt idx="1144">
                  <c:v>100</c:v>
                </c:pt>
                <c:pt idx="1145">
                  <c:v>90</c:v>
                </c:pt>
                <c:pt idx="1146">
                  <c:v>80</c:v>
                </c:pt>
                <c:pt idx="1147">
                  <c:v>70</c:v>
                </c:pt>
                <c:pt idx="1148">
                  <c:v>60</c:v>
                </c:pt>
                <c:pt idx="1149">
                  <c:v>48</c:v>
                </c:pt>
                <c:pt idx="1150">
                  <c:v>40</c:v>
                </c:pt>
                <c:pt idx="1151">
                  <c:v>36</c:v>
                </c:pt>
                <c:pt idx="1152">
                  <c:v>167</c:v>
                </c:pt>
                <c:pt idx="1153">
                  <c:v>160</c:v>
                </c:pt>
                <c:pt idx="1154">
                  <c:v>153</c:v>
                </c:pt>
                <c:pt idx="1155">
                  <c:v>147</c:v>
                </c:pt>
                <c:pt idx="1156">
                  <c:v>141</c:v>
                </c:pt>
                <c:pt idx="1157">
                  <c:v>132</c:v>
                </c:pt>
                <c:pt idx="1158">
                  <c:v>123</c:v>
                </c:pt>
                <c:pt idx="1159">
                  <c:v>108</c:v>
                </c:pt>
                <c:pt idx="1160">
                  <c:v>88</c:v>
                </c:pt>
                <c:pt idx="1161">
                  <c:v>71</c:v>
                </c:pt>
                <c:pt idx="1162">
                  <c:v>58</c:v>
                </c:pt>
                <c:pt idx="1163">
                  <c:v>44</c:v>
                </c:pt>
                <c:pt idx="1164">
                  <c:v>90</c:v>
                </c:pt>
                <c:pt idx="1165">
                  <c:v>73</c:v>
                </c:pt>
                <c:pt idx="1166">
                  <c:v>61</c:v>
                </c:pt>
                <c:pt idx="1167">
                  <c:v>53</c:v>
                </c:pt>
                <c:pt idx="1168">
                  <c:v>47</c:v>
                </c:pt>
                <c:pt idx="1169">
                  <c:v>44</c:v>
                </c:pt>
                <c:pt idx="1170">
                  <c:v>41</c:v>
                </c:pt>
                <c:pt idx="1171">
                  <c:v>37</c:v>
                </c:pt>
                <c:pt idx="1172">
                  <c:v>31</c:v>
                </c:pt>
                <c:pt idx="1173">
                  <c:v>28</c:v>
                </c:pt>
                <c:pt idx="1174">
                  <c:v>26</c:v>
                </c:pt>
                <c:pt idx="1175">
                  <c:v>23</c:v>
                </c:pt>
                <c:pt idx="1176">
                  <c:v>169</c:v>
                </c:pt>
                <c:pt idx="1177">
                  <c:v>150</c:v>
                </c:pt>
                <c:pt idx="1178">
                  <c:v>134</c:v>
                </c:pt>
                <c:pt idx="1179">
                  <c:v>130</c:v>
                </c:pt>
                <c:pt idx="1180">
                  <c:v>123</c:v>
                </c:pt>
                <c:pt idx="1181">
                  <c:v>110</c:v>
                </c:pt>
                <c:pt idx="1182">
                  <c:v>94</c:v>
                </c:pt>
                <c:pt idx="1183">
                  <c:v>84</c:v>
                </c:pt>
                <c:pt idx="1184">
                  <c:v>70</c:v>
                </c:pt>
                <c:pt idx="1185">
                  <c:v>81</c:v>
                </c:pt>
                <c:pt idx="1186">
                  <c:v>86</c:v>
                </c:pt>
                <c:pt idx="1187">
                  <c:v>77</c:v>
                </c:pt>
                <c:pt idx="1188">
                  <c:v>68</c:v>
                </c:pt>
                <c:pt idx="1189">
                  <c:v>40</c:v>
                </c:pt>
                <c:pt idx="1190">
                  <c:v>30</c:v>
                </c:pt>
                <c:pt idx="1191">
                  <c:v>22</c:v>
                </c:pt>
                <c:pt idx="1192">
                  <c:v>21</c:v>
                </c:pt>
                <c:pt idx="1193">
                  <c:v>23</c:v>
                </c:pt>
                <c:pt idx="1194">
                  <c:v>18</c:v>
                </c:pt>
                <c:pt idx="1195">
                  <c:v>15</c:v>
                </c:pt>
                <c:pt idx="1196">
                  <c:v>15</c:v>
                </c:pt>
                <c:pt idx="1197">
                  <c:v>12</c:v>
                </c:pt>
                <c:pt idx="1198">
                  <c:v>10</c:v>
                </c:pt>
                <c:pt idx="1199">
                  <c:v>8</c:v>
                </c:pt>
                <c:pt idx="1200">
                  <c:v>224</c:v>
                </c:pt>
                <c:pt idx="1201">
                  <c:v>208</c:v>
                </c:pt>
                <c:pt idx="1202">
                  <c:v>194</c:v>
                </c:pt>
                <c:pt idx="1203">
                  <c:v>181</c:v>
                </c:pt>
                <c:pt idx="1204">
                  <c:v>169</c:v>
                </c:pt>
                <c:pt idx="1205">
                  <c:v>158</c:v>
                </c:pt>
                <c:pt idx="1206">
                  <c:v>159</c:v>
                </c:pt>
                <c:pt idx="1207">
                  <c:v>164</c:v>
                </c:pt>
                <c:pt idx="1208">
                  <c:v>168</c:v>
                </c:pt>
                <c:pt idx="1209">
                  <c:v>155</c:v>
                </c:pt>
                <c:pt idx="1210">
                  <c:v>116</c:v>
                </c:pt>
                <c:pt idx="1211">
                  <c:v>89</c:v>
                </c:pt>
                <c:pt idx="1212">
                  <c:v>185</c:v>
                </c:pt>
                <c:pt idx="1213">
                  <c:v>170</c:v>
                </c:pt>
                <c:pt idx="1214">
                  <c:v>150</c:v>
                </c:pt>
                <c:pt idx="1215">
                  <c:v>125</c:v>
                </c:pt>
                <c:pt idx="1216">
                  <c:v>105</c:v>
                </c:pt>
                <c:pt idx="1217">
                  <c:v>68</c:v>
                </c:pt>
                <c:pt idx="1218">
                  <c:v>50</c:v>
                </c:pt>
                <c:pt idx="1219">
                  <c:v>38</c:v>
                </c:pt>
                <c:pt idx="1220">
                  <c:v>28</c:v>
                </c:pt>
                <c:pt idx="1221">
                  <c:v>21</c:v>
                </c:pt>
                <c:pt idx="1222">
                  <c:v>18</c:v>
                </c:pt>
                <c:pt idx="1223">
                  <c:v>15</c:v>
                </c:pt>
                <c:pt idx="1224">
                  <c:v>93</c:v>
                </c:pt>
                <c:pt idx="1225">
                  <c:v>62</c:v>
                </c:pt>
                <c:pt idx="1226">
                  <c:v>42</c:v>
                </c:pt>
                <c:pt idx="1227">
                  <c:v>27</c:v>
                </c:pt>
                <c:pt idx="1228">
                  <c:v>22</c:v>
                </c:pt>
                <c:pt idx="1229">
                  <c:v>22</c:v>
                </c:pt>
                <c:pt idx="1230">
                  <c:v>18</c:v>
                </c:pt>
                <c:pt idx="1231">
                  <c:v>15</c:v>
                </c:pt>
                <c:pt idx="1232">
                  <c:v>14</c:v>
                </c:pt>
                <c:pt idx="1233">
                  <c:v>10</c:v>
                </c:pt>
                <c:pt idx="1234">
                  <c:v>8</c:v>
                </c:pt>
                <c:pt idx="1235">
                  <c:v>6</c:v>
                </c:pt>
                <c:pt idx="1236">
                  <c:v>44</c:v>
                </c:pt>
                <c:pt idx="1237">
                  <c:v>37</c:v>
                </c:pt>
                <c:pt idx="1238">
                  <c:v>29</c:v>
                </c:pt>
                <c:pt idx="1239">
                  <c:v>21</c:v>
                </c:pt>
                <c:pt idx="1240">
                  <c:v>18</c:v>
                </c:pt>
                <c:pt idx="1241">
                  <c:v>13</c:v>
                </c:pt>
                <c:pt idx="1242">
                  <c:v>12</c:v>
                </c:pt>
                <c:pt idx="1243">
                  <c:v>9</c:v>
                </c:pt>
                <c:pt idx="1244">
                  <c:v>7</c:v>
                </c:pt>
                <c:pt idx="1245">
                  <c:v>5</c:v>
                </c:pt>
                <c:pt idx="1246">
                  <c:v>5</c:v>
                </c:pt>
                <c:pt idx="1247">
                  <c:v>2</c:v>
                </c:pt>
                <c:pt idx="1248">
                  <c:v>66</c:v>
                </c:pt>
                <c:pt idx="1249">
                  <c:v>55</c:v>
                </c:pt>
                <c:pt idx="1250">
                  <c:v>43</c:v>
                </c:pt>
                <c:pt idx="1251">
                  <c:v>33</c:v>
                </c:pt>
                <c:pt idx="1252">
                  <c:v>26</c:v>
                </c:pt>
                <c:pt idx="1253">
                  <c:v>20</c:v>
                </c:pt>
                <c:pt idx="1254">
                  <c:v>16</c:v>
                </c:pt>
                <c:pt idx="1255">
                  <c:v>12</c:v>
                </c:pt>
                <c:pt idx="1256">
                  <c:v>9</c:v>
                </c:pt>
                <c:pt idx="1257">
                  <c:v>7</c:v>
                </c:pt>
                <c:pt idx="1258">
                  <c:v>6</c:v>
                </c:pt>
                <c:pt idx="1259">
                  <c:v>4</c:v>
                </c:pt>
                <c:pt idx="1260">
                  <c:v>181</c:v>
                </c:pt>
                <c:pt idx="1261">
                  <c:v>167</c:v>
                </c:pt>
                <c:pt idx="1262">
                  <c:v>155</c:v>
                </c:pt>
                <c:pt idx="1263">
                  <c:v>143</c:v>
                </c:pt>
                <c:pt idx="1264">
                  <c:v>132</c:v>
                </c:pt>
                <c:pt idx="1265">
                  <c:v>122</c:v>
                </c:pt>
                <c:pt idx="1266">
                  <c:v>111</c:v>
                </c:pt>
                <c:pt idx="1267">
                  <c:v>110</c:v>
                </c:pt>
                <c:pt idx="1268">
                  <c:v>96</c:v>
                </c:pt>
                <c:pt idx="1269">
                  <c:v>76</c:v>
                </c:pt>
                <c:pt idx="1270">
                  <c:v>58</c:v>
                </c:pt>
                <c:pt idx="1271">
                  <c:v>45</c:v>
                </c:pt>
                <c:pt idx="1272">
                  <c:v>198</c:v>
                </c:pt>
                <c:pt idx="1273">
                  <c:v>192</c:v>
                </c:pt>
                <c:pt idx="1274">
                  <c:v>186</c:v>
                </c:pt>
                <c:pt idx="1275">
                  <c:v>180</c:v>
                </c:pt>
                <c:pt idx="1276">
                  <c:v>168</c:v>
                </c:pt>
                <c:pt idx="1277">
                  <c:v>159</c:v>
                </c:pt>
                <c:pt idx="1278">
                  <c:v>151</c:v>
                </c:pt>
                <c:pt idx="1279">
                  <c:v>143</c:v>
                </c:pt>
                <c:pt idx="1280">
                  <c:v>133</c:v>
                </c:pt>
                <c:pt idx="1281">
                  <c:v>121</c:v>
                </c:pt>
                <c:pt idx="1282">
                  <c:v>107</c:v>
                </c:pt>
                <c:pt idx="1283">
                  <c:v>95</c:v>
                </c:pt>
                <c:pt idx="1284">
                  <c:v>96</c:v>
                </c:pt>
                <c:pt idx="1285">
                  <c:v>79</c:v>
                </c:pt>
                <c:pt idx="1286">
                  <c:v>64</c:v>
                </c:pt>
                <c:pt idx="1287">
                  <c:v>51</c:v>
                </c:pt>
                <c:pt idx="1288">
                  <c:v>40</c:v>
                </c:pt>
                <c:pt idx="1289">
                  <c:v>32</c:v>
                </c:pt>
                <c:pt idx="1290">
                  <c:v>25</c:v>
                </c:pt>
                <c:pt idx="1291">
                  <c:v>20</c:v>
                </c:pt>
                <c:pt idx="1292">
                  <c:v>16</c:v>
                </c:pt>
                <c:pt idx="1293">
                  <c:v>12</c:v>
                </c:pt>
                <c:pt idx="1294">
                  <c:v>10</c:v>
                </c:pt>
                <c:pt idx="1295">
                  <c:v>8</c:v>
                </c:pt>
                <c:pt idx="1296">
                  <c:v>233</c:v>
                </c:pt>
                <c:pt idx="1297">
                  <c:v>222</c:v>
                </c:pt>
                <c:pt idx="1298">
                  <c:v>205</c:v>
                </c:pt>
                <c:pt idx="1299">
                  <c:v>175</c:v>
                </c:pt>
                <c:pt idx="1300">
                  <c:v>147</c:v>
                </c:pt>
                <c:pt idx="1301">
                  <c:v>122</c:v>
                </c:pt>
                <c:pt idx="1302">
                  <c:v>97</c:v>
                </c:pt>
                <c:pt idx="1303">
                  <c:v>77</c:v>
                </c:pt>
                <c:pt idx="1304">
                  <c:v>63</c:v>
                </c:pt>
                <c:pt idx="1305">
                  <c:v>42</c:v>
                </c:pt>
                <c:pt idx="1306">
                  <c:v>27</c:v>
                </c:pt>
                <c:pt idx="1307">
                  <c:v>10</c:v>
                </c:pt>
                <c:pt idx="1308">
                  <c:v>175</c:v>
                </c:pt>
                <c:pt idx="1309">
                  <c:v>173</c:v>
                </c:pt>
                <c:pt idx="1310">
                  <c:v>168</c:v>
                </c:pt>
                <c:pt idx="1311">
                  <c:v>162</c:v>
                </c:pt>
                <c:pt idx="1312">
                  <c:v>156</c:v>
                </c:pt>
                <c:pt idx="1313">
                  <c:v>149</c:v>
                </c:pt>
                <c:pt idx="1314">
                  <c:v>141</c:v>
                </c:pt>
                <c:pt idx="1315">
                  <c:v>135</c:v>
                </c:pt>
                <c:pt idx="1316">
                  <c:v>127</c:v>
                </c:pt>
                <c:pt idx="1317">
                  <c:v>119</c:v>
                </c:pt>
                <c:pt idx="1318">
                  <c:v>111</c:v>
                </c:pt>
                <c:pt idx="1319">
                  <c:v>101</c:v>
                </c:pt>
                <c:pt idx="1320">
                  <c:v>52</c:v>
                </c:pt>
                <c:pt idx="1321">
                  <c:v>41</c:v>
                </c:pt>
                <c:pt idx="1322">
                  <c:v>34</c:v>
                </c:pt>
                <c:pt idx="1323">
                  <c:v>28</c:v>
                </c:pt>
                <c:pt idx="1324">
                  <c:v>23</c:v>
                </c:pt>
                <c:pt idx="1325">
                  <c:v>19</c:v>
                </c:pt>
                <c:pt idx="1326">
                  <c:v>16</c:v>
                </c:pt>
                <c:pt idx="1327">
                  <c:v>13</c:v>
                </c:pt>
                <c:pt idx="1328">
                  <c:v>10</c:v>
                </c:pt>
                <c:pt idx="1329">
                  <c:v>9</c:v>
                </c:pt>
                <c:pt idx="1330">
                  <c:v>7</c:v>
                </c:pt>
                <c:pt idx="1331">
                  <c:v>6</c:v>
                </c:pt>
                <c:pt idx="1332">
                  <c:v>81</c:v>
                </c:pt>
                <c:pt idx="1333">
                  <c:v>66</c:v>
                </c:pt>
                <c:pt idx="1334">
                  <c:v>55</c:v>
                </c:pt>
                <c:pt idx="1335">
                  <c:v>45</c:v>
                </c:pt>
                <c:pt idx="1336">
                  <c:v>35</c:v>
                </c:pt>
                <c:pt idx="1337">
                  <c:v>28</c:v>
                </c:pt>
                <c:pt idx="1338">
                  <c:v>22</c:v>
                </c:pt>
                <c:pt idx="1339">
                  <c:v>17</c:v>
                </c:pt>
                <c:pt idx="1340">
                  <c:v>14</c:v>
                </c:pt>
                <c:pt idx="1341">
                  <c:v>11</c:v>
                </c:pt>
                <c:pt idx="1342">
                  <c:v>9</c:v>
                </c:pt>
                <c:pt idx="1343">
                  <c:v>8</c:v>
                </c:pt>
                <c:pt idx="1344">
                  <c:v>151</c:v>
                </c:pt>
                <c:pt idx="1345">
                  <c:v>149</c:v>
                </c:pt>
                <c:pt idx="1346">
                  <c:v>147</c:v>
                </c:pt>
                <c:pt idx="1347">
                  <c:v>143</c:v>
                </c:pt>
                <c:pt idx="1348">
                  <c:v>133</c:v>
                </c:pt>
                <c:pt idx="1349">
                  <c:v>113</c:v>
                </c:pt>
                <c:pt idx="1350">
                  <c:v>93</c:v>
                </c:pt>
                <c:pt idx="1351">
                  <c:v>81</c:v>
                </c:pt>
                <c:pt idx="1352">
                  <c:v>77</c:v>
                </c:pt>
                <c:pt idx="1353">
                  <c:v>76</c:v>
                </c:pt>
                <c:pt idx="1354">
                  <c:v>77</c:v>
                </c:pt>
                <c:pt idx="1355">
                  <c:v>77</c:v>
                </c:pt>
                <c:pt idx="1356">
                  <c:v>103</c:v>
                </c:pt>
                <c:pt idx="1357">
                  <c:v>74</c:v>
                </c:pt>
                <c:pt idx="1358">
                  <c:v>61</c:v>
                </c:pt>
                <c:pt idx="1359">
                  <c:v>67</c:v>
                </c:pt>
                <c:pt idx="1360">
                  <c:v>61</c:v>
                </c:pt>
                <c:pt idx="1361">
                  <c:v>38</c:v>
                </c:pt>
                <c:pt idx="1362">
                  <c:v>26</c:v>
                </c:pt>
                <c:pt idx="1363">
                  <c:v>23</c:v>
                </c:pt>
                <c:pt idx="1364">
                  <c:v>18</c:v>
                </c:pt>
                <c:pt idx="1365">
                  <c:v>20</c:v>
                </c:pt>
                <c:pt idx="1366">
                  <c:v>13</c:v>
                </c:pt>
                <c:pt idx="1367">
                  <c:v>13</c:v>
                </c:pt>
                <c:pt idx="1368">
                  <c:v>122</c:v>
                </c:pt>
                <c:pt idx="1369">
                  <c:v>102</c:v>
                </c:pt>
                <c:pt idx="1370">
                  <c:v>88</c:v>
                </c:pt>
                <c:pt idx="1371">
                  <c:v>79</c:v>
                </c:pt>
                <c:pt idx="1372">
                  <c:v>69</c:v>
                </c:pt>
                <c:pt idx="1373">
                  <c:v>57</c:v>
                </c:pt>
                <c:pt idx="1374">
                  <c:v>47</c:v>
                </c:pt>
                <c:pt idx="1375">
                  <c:v>40</c:v>
                </c:pt>
                <c:pt idx="1376">
                  <c:v>33</c:v>
                </c:pt>
                <c:pt idx="1377">
                  <c:v>28</c:v>
                </c:pt>
                <c:pt idx="1378">
                  <c:v>21</c:v>
                </c:pt>
                <c:pt idx="1379">
                  <c:v>17</c:v>
                </c:pt>
                <c:pt idx="1380">
                  <c:v>183</c:v>
                </c:pt>
                <c:pt idx="1381">
                  <c:v>165</c:v>
                </c:pt>
                <c:pt idx="1382">
                  <c:v>135</c:v>
                </c:pt>
                <c:pt idx="1383">
                  <c:v>119</c:v>
                </c:pt>
                <c:pt idx="1384">
                  <c:v>107</c:v>
                </c:pt>
                <c:pt idx="1385">
                  <c:v>104</c:v>
                </c:pt>
                <c:pt idx="1386">
                  <c:v>102</c:v>
                </c:pt>
                <c:pt idx="1387">
                  <c:v>92</c:v>
                </c:pt>
                <c:pt idx="1388">
                  <c:v>67</c:v>
                </c:pt>
                <c:pt idx="1389">
                  <c:v>55</c:v>
                </c:pt>
                <c:pt idx="1390">
                  <c:v>44</c:v>
                </c:pt>
                <c:pt idx="1391">
                  <c:v>36</c:v>
                </c:pt>
                <c:pt idx="1392">
                  <c:v>81</c:v>
                </c:pt>
                <c:pt idx="1393">
                  <c:v>69</c:v>
                </c:pt>
                <c:pt idx="1394">
                  <c:v>59</c:v>
                </c:pt>
                <c:pt idx="1395">
                  <c:v>49</c:v>
                </c:pt>
                <c:pt idx="1396">
                  <c:v>46</c:v>
                </c:pt>
                <c:pt idx="1397">
                  <c:v>46</c:v>
                </c:pt>
                <c:pt idx="1398">
                  <c:v>35</c:v>
                </c:pt>
                <c:pt idx="1399">
                  <c:v>31</c:v>
                </c:pt>
                <c:pt idx="1400">
                  <c:v>29</c:v>
                </c:pt>
                <c:pt idx="1401">
                  <c:v>24</c:v>
                </c:pt>
                <c:pt idx="1402">
                  <c:v>19</c:v>
                </c:pt>
                <c:pt idx="1403">
                  <c:v>16</c:v>
                </c:pt>
                <c:pt idx="1404">
                  <c:v>87</c:v>
                </c:pt>
                <c:pt idx="1405">
                  <c:v>76</c:v>
                </c:pt>
                <c:pt idx="1406">
                  <c:v>59</c:v>
                </c:pt>
                <c:pt idx="1407">
                  <c:v>42</c:v>
                </c:pt>
                <c:pt idx="1408">
                  <c:v>30</c:v>
                </c:pt>
                <c:pt idx="1409">
                  <c:v>26</c:v>
                </c:pt>
                <c:pt idx="1410">
                  <c:v>23</c:v>
                </c:pt>
                <c:pt idx="1411">
                  <c:v>19</c:v>
                </c:pt>
                <c:pt idx="1412">
                  <c:v>14</c:v>
                </c:pt>
                <c:pt idx="1413">
                  <c:v>16</c:v>
                </c:pt>
                <c:pt idx="1414">
                  <c:v>12</c:v>
                </c:pt>
                <c:pt idx="1415">
                  <c:v>9</c:v>
                </c:pt>
                <c:pt idx="1416">
                  <c:v>170</c:v>
                </c:pt>
                <c:pt idx="1417">
                  <c:v>160</c:v>
                </c:pt>
                <c:pt idx="1418">
                  <c:v>145</c:v>
                </c:pt>
                <c:pt idx="1419">
                  <c:v>133</c:v>
                </c:pt>
                <c:pt idx="1420">
                  <c:v>123</c:v>
                </c:pt>
                <c:pt idx="1421">
                  <c:v>108</c:v>
                </c:pt>
                <c:pt idx="1422">
                  <c:v>96</c:v>
                </c:pt>
                <c:pt idx="1423">
                  <c:v>79</c:v>
                </c:pt>
                <c:pt idx="1424">
                  <c:v>63</c:v>
                </c:pt>
                <c:pt idx="1425">
                  <c:v>51</c:v>
                </c:pt>
                <c:pt idx="1426">
                  <c:v>41</c:v>
                </c:pt>
                <c:pt idx="1427">
                  <c:v>34</c:v>
                </c:pt>
                <c:pt idx="1428">
                  <c:v>220</c:v>
                </c:pt>
                <c:pt idx="1429">
                  <c:v>201</c:v>
                </c:pt>
                <c:pt idx="1430">
                  <c:v>185</c:v>
                </c:pt>
                <c:pt idx="1431">
                  <c:v>172</c:v>
                </c:pt>
                <c:pt idx="1432">
                  <c:v>158</c:v>
                </c:pt>
                <c:pt idx="1433">
                  <c:v>146</c:v>
                </c:pt>
                <c:pt idx="1434">
                  <c:v>143</c:v>
                </c:pt>
                <c:pt idx="1435">
                  <c:v>143</c:v>
                </c:pt>
                <c:pt idx="1436">
                  <c:v>134</c:v>
                </c:pt>
                <c:pt idx="1437">
                  <c:v>115</c:v>
                </c:pt>
                <c:pt idx="1438">
                  <c:v>99</c:v>
                </c:pt>
                <c:pt idx="1439">
                  <c:v>88</c:v>
                </c:pt>
                <c:pt idx="1440">
                  <c:v>214</c:v>
                </c:pt>
                <c:pt idx="1441">
                  <c:v>194</c:v>
                </c:pt>
                <c:pt idx="1442">
                  <c:v>171</c:v>
                </c:pt>
                <c:pt idx="1443">
                  <c:v>145</c:v>
                </c:pt>
                <c:pt idx="1444">
                  <c:v>115</c:v>
                </c:pt>
                <c:pt idx="1445">
                  <c:v>88</c:v>
                </c:pt>
                <c:pt idx="1446">
                  <c:v>64</c:v>
                </c:pt>
                <c:pt idx="1447">
                  <c:v>43</c:v>
                </c:pt>
                <c:pt idx="1448">
                  <c:v>31</c:v>
                </c:pt>
                <c:pt idx="1449">
                  <c:v>24</c:v>
                </c:pt>
                <c:pt idx="1450">
                  <c:v>15</c:v>
                </c:pt>
                <c:pt idx="1451">
                  <c:v>9</c:v>
                </c:pt>
                <c:pt idx="1452">
                  <c:v>172</c:v>
                </c:pt>
                <c:pt idx="1453">
                  <c:v>149</c:v>
                </c:pt>
                <c:pt idx="1454">
                  <c:v>130</c:v>
                </c:pt>
                <c:pt idx="1455">
                  <c:v>115</c:v>
                </c:pt>
                <c:pt idx="1456">
                  <c:v>101</c:v>
                </c:pt>
                <c:pt idx="1457">
                  <c:v>88</c:v>
                </c:pt>
                <c:pt idx="1458">
                  <c:v>75</c:v>
                </c:pt>
                <c:pt idx="1459">
                  <c:v>69</c:v>
                </c:pt>
                <c:pt idx="1460">
                  <c:v>62</c:v>
                </c:pt>
                <c:pt idx="1461">
                  <c:v>55</c:v>
                </c:pt>
                <c:pt idx="1462">
                  <c:v>48</c:v>
                </c:pt>
                <c:pt idx="1463">
                  <c:v>38</c:v>
                </c:pt>
                <c:pt idx="1464">
                  <c:v>211</c:v>
                </c:pt>
                <c:pt idx="1465">
                  <c:v>199</c:v>
                </c:pt>
                <c:pt idx="1466">
                  <c:v>187</c:v>
                </c:pt>
                <c:pt idx="1467">
                  <c:v>172</c:v>
                </c:pt>
                <c:pt idx="1468">
                  <c:v>156</c:v>
                </c:pt>
                <c:pt idx="1469">
                  <c:v>139</c:v>
                </c:pt>
                <c:pt idx="1470">
                  <c:v>123</c:v>
                </c:pt>
                <c:pt idx="1471">
                  <c:v>107</c:v>
                </c:pt>
                <c:pt idx="1472">
                  <c:v>92</c:v>
                </c:pt>
                <c:pt idx="1473">
                  <c:v>72</c:v>
                </c:pt>
                <c:pt idx="1474">
                  <c:v>55</c:v>
                </c:pt>
                <c:pt idx="1475">
                  <c:v>39</c:v>
                </c:pt>
                <c:pt idx="1476">
                  <c:v>23</c:v>
                </c:pt>
                <c:pt idx="1477">
                  <c:v>18</c:v>
                </c:pt>
                <c:pt idx="1478">
                  <c:v>16</c:v>
                </c:pt>
                <c:pt idx="1479">
                  <c:v>13</c:v>
                </c:pt>
                <c:pt idx="1480">
                  <c:v>11</c:v>
                </c:pt>
                <c:pt idx="1481">
                  <c:v>9</c:v>
                </c:pt>
                <c:pt idx="1482">
                  <c:v>8</c:v>
                </c:pt>
                <c:pt idx="1483">
                  <c:v>7</c:v>
                </c:pt>
                <c:pt idx="1484">
                  <c:v>6</c:v>
                </c:pt>
                <c:pt idx="1485">
                  <c:v>5</c:v>
                </c:pt>
                <c:pt idx="1486">
                  <c:v>5</c:v>
                </c:pt>
                <c:pt idx="1487">
                  <c:v>4</c:v>
                </c:pt>
                <c:pt idx="1488">
                  <c:v>69</c:v>
                </c:pt>
                <c:pt idx="1489">
                  <c:v>51</c:v>
                </c:pt>
                <c:pt idx="1490">
                  <c:v>42</c:v>
                </c:pt>
                <c:pt idx="1491">
                  <c:v>35</c:v>
                </c:pt>
                <c:pt idx="1492">
                  <c:v>28</c:v>
                </c:pt>
                <c:pt idx="1493">
                  <c:v>22</c:v>
                </c:pt>
                <c:pt idx="1494">
                  <c:v>18</c:v>
                </c:pt>
                <c:pt idx="1495">
                  <c:v>17</c:v>
                </c:pt>
                <c:pt idx="1496">
                  <c:v>15</c:v>
                </c:pt>
                <c:pt idx="1497">
                  <c:v>15</c:v>
                </c:pt>
                <c:pt idx="1498">
                  <c:v>15</c:v>
                </c:pt>
                <c:pt idx="1499">
                  <c:v>13</c:v>
                </c:pt>
                <c:pt idx="1500">
                  <c:v>69</c:v>
                </c:pt>
                <c:pt idx="1501">
                  <c:v>52</c:v>
                </c:pt>
                <c:pt idx="1502">
                  <c:v>43</c:v>
                </c:pt>
                <c:pt idx="1503">
                  <c:v>36</c:v>
                </c:pt>
                <c:pt idx="1504">
                  <c:v>29</c:v>
                </c:pt>
                <c:pt idx="1505">
                  <c:v>25</c:v>
                </c:pt>
                <c:pt idx="1506">
                  <c:v>21</c:v>
                </c:pt>
                <c:pt idx="1507">
                  <c:v>20</c:v>
                </c:pt>
                <c:pt idx="1508">
                  <c:v>19</c:v>
                </c:pt>
                <c:pt idx="1509">
                  <c:v>19</c:v>
                </c:pt>
                <c:pt idx="1510">
                  <c:v>18</c:v>
                </c:pt>
                <c:pt idx="1511">
                  <c:v>16</c:v>
                </c:pt>
                <c:pt idx="1512">
                  <c:v>118</c:v>
                </c:pt>
                <c:pt idx="1513">
                  <c:v>83</c:v>
                </c:pt>
                <c:pt idx="1514">
                  <c:v>61</c:v>
                </c:pt>
                <c:pt idx="1515">
                  <c:v>44</c:v>
                </c:pt>
                <c:pt idx="1516">
                  <c:v>33</c:v>
                </c:pt>
                <c:pt idx="1517">
                  <c:v>24</c:v>
                </c:pt>
                <c:pt idx="1518">
                  <c:v>17</c:v>
                </c:pt>
                <c:pt idx="1519">
                  <c:v>13</c:v>
                </c:pt>
                <c:pt idx="1520">
                  <c:v>9</c:v>
                </c:pt>
                <c:pt idx="1521">
                  <c:v>7</c:v>
                </c:pt>
                <c:pt idx="1522">
                  <c:v>5</c:v>
                </c:pt>
                <c:pt idx="1523">
                  <c:v>5</c:v>
                </c:pt>
                <c:pt idx="1524">
                  <c:v>170</c:v>
                </c:pt>
                <c:pt idx="1525">
                  <c:v>150</c:v>
                </c:pt>
                <c:pt idx="1526">
                  <c:v>133</c:v>
                </c:pt>
                <c:pt idx="1527">
                  <c:v>116</c:v>
                </c:pt>
                <c:pt idx="1528">
                  <c:v>100</c:v>
                </c:pt>
                <c:pt idx="1529">
                  <c:v>85</c:v>
                </c:pt>
                <c:pt idx="1530">
                  <c:v>71</c:v>
                </c:pt>
                <c:pt idx="1531">
                  <c:v>61</c:v>
                </c:pt>
                <c:pt idx="1532">
                  <c:v>52</c:v>
                </c:pt>
                <c:pt idx="1533">
                  <c:v>42</c:v>
                </c:pt>
                <c:pt idx="1534">
                  <c:v>35</c:v>
                </c:pt>
                <c:pt idx="1535">
                  <c:v>29</c:v>
                </c:pt>
                <c:pt idx="1536">
                  <c:v>26</c:v>
                </c:pt>
                <c:pt idx="1537">
                  <c:v>24</c:v>
                </c:pt>
                <c:pt idx="1538">
                  <c:v>21</c:v>
                </c:pt>
                <c:pt idx="1539">
                  <c:v>18</c:v>
                </c:pt>
                <c:pt idx="1540">
                  <c:v>16</c:v>
                </c:pt>
                <c:pt idx="1541">
                  <c:v>14</c:v>
                </c:pt>
                <c:pt idx="1542">
                  <c:v>12</c:v>
                </c:pt>
                <c:pt idx="1543">
                  <c:v>11</c:v>
                </c:pt>
                <c:pt idx="1544">
                  <c:v>8</c:v>
                </c:pt>
                <c:pt idx="1545">
                  <c:v>6</c:v>
                </c:pt>
                <c:pt idx="1546">
                  <c:v>5</c:v>
                </c:pt>
                <c:pt idx="1547">
                  <c:v>5</c:v>
                </c:pt>
                <c:pt idx="1548">
                  <c:v>180</c:v>
                </c:pt>
                <c:pt idx="1549">
                  <c:v>155</c:v>
                </c:pt>
                <c:pt idx="1550">
                  <c:v>133</c:v>
                </c:pt>
                <c:pt idx="1551">
                  <c:v>114</c:v>
                </c:pt>
                <c:pt idx="1552">
                  <c:v>98</c:v>
                </c:pt>
                <c:pt idx="1553">
                  <c:v>90</c:v>
                </c:pt>
                <c:pt idx="1554">
                  <c:v>80</c:v>
                </c:pt>
                <c:pt idx="1555">
                  <c:v>65</c:v>
                </c:pt>
                <c:pt idx="1556">
                  <c:v>48</c:v>
                </c:pt>
                <c:pt idx="1557">
                  <c:v>34</c:v>
                </c:pt>
                <c:pt idx="1558">
                  <c:v>26</c:v>
                </c:pt>
                <c:pt idx="1559">
                  <c:v>21</c:v>
                </c:pt>
                <c:pt idx="1560">
                  <c:v>174</c:v>
                </c:pt>
                <c:pt idx="1561">
                  <c:v>171</c:v>
                </c:pt>
                <c:pt idx="1562">
                  <c:v>167</c:v>
                </c:pt>
                <c:pt idx="1563">
                  <c:v>164</c:v>
                </c:pt>
                <c:pt idx="1564">
                  <c:v>162</c:v>
                </c:pt>
                <c:pt idx="1565">
                  <c:v>161</c:v>
                </c:pt>
                <c:pt idx="1566">
                  <c:v>159</c:v>
                </c:pt>
                <c:pt idx="1567">
                  <c:v>155</c:v>
                </c:pt>
                <c:pt idx="1568">
                  <c:v>146</c:v>
                </c:pt>
                <c:pt idx="1569">
                  <c:v>131</c:v>
                </c:pt>
                <c:pt idx="1570">
                  <c:v>113</c:v>
                </c:pt>
                <c:pt idx="1571">
                  <c:v>96</c:v>
                </c:pt>
                <c:pt idx="1572">
                  <c:v>189</c:v>
                </c:pt>
                <c:pt idx="1573">
                  <c:v>176</c:v>
                </c:pt>
                <c:pt idx="1574">
                  <c:v>164</c:v>
                </c:pt>
                <c:pt idx="1575">
                  <c:v>153</c:v>
                </c:pt>
                <c:pt idx="1576">
                  <c:v>141</c:v>
                </c:pt>
                <c:pt idx="1577">
                  <c:v>132</c:v>
                </c:pt>
                <c:pt idx="1578">
                  <c:v>127</c:v>
                </c:pt>
                <c:pt idx="1579">
                  <c:v>127</c:v>
                </c:pt>
                <c:pt idx="1580">
                  <c:v>126</c:v>
                </c:pt>
                <c:pt idx="1581">
                  <c:v>122</c:v>
                </c:pt>
                <c:pt idx="1582">
                  <c:v>107</c:v>
                </c:pt>
                <c:pt idx="1583">
                  <c:v>96</c:v>
                </c:pt>
                <c:pt idx="1584">
                  <c:v>22</c:v>
                </c:pt>
                <c:pt idx="1585">
                  <c:v>19</c:v>
                </c:pt>
                <c:pt idx="1586">
                  <c:v>17</c:v>
                </c:pt>
                <c:pt idx="1587">
                  <c:v>14</c:v>
                </c:pt>
                <c:pt idx="1588">
                  <c:v>11</c:v>
                </c:pt>
                <c:pt idx="1589">
                  <c:v>9</c:v>
                </c:pt>
                <c:pt idx="1590">
                  <c:v>7</c:v>
                </c:pt>
                <c:pt idx="1591">
                  <c:v>8</c:v>
                </c:pt>
                <c:pt idx="1592">
                  <c:v>6</c:v>
                </c:pt>
                <c:pt idx="1593">
                  <c:v>4</c:v>
                </c:pt>
                <c:pt idx="1594">
                  <c:v>4</c:v>
                </c:pt>
                <c:pt idx="1595">
                  <c:v>3</c:v>
                </c:pt>
                <c:pt idx="1596">
                  <c:v>97</c:v>
                </c:pt>
                <c:pt idx="1597">
                  <c:v>87</c:v>
                </c:pt>
                <c:pt idx="1598">
                  <c:v>77</c:v>
                </c:pt>
                <c:pt idx="1599">
                  <c:v>68</c:v>
                </c:pt>
                <c:pt idx="1600">
                  <c:v>58</c:v>
                </c:pt>
                <c:pt idx="1601">
                  <c:v>49</c:v>
                </c:pt>
                <c:pt idx="1602">
                  <c:v>47</c:v>
                </c:pt>
                <c:pt idx="1603">
                  <c:v>45</c:v>
                </c:pt>
                <c:pt idx="1604">
                  <c:v>42</c:v>
                </c:pt>
                <c:pt idx="1605">
                  <c:v>40</c:v>
                </c:pt>
                <c:pt idx="1606">
                  <c:v>38</c:v>
                </c:pt>
                <c:pt idx="1607">
                  <c:v>35</c:v>
                </c:pt>
                <c:pt idx="1608">
                  <c:v>177</c:v>
                </c:pt>
                <c:pt idx="1609">
                  <c:v>156</c:v>
                </c:pt>
                <c:pt idx="1610">
                  <c:v>140</c:v>
                </c:pt>
                <c:pt idx="1611">
                  <c:v>126</c:v>
                </c:pt>
                <c:pt idx="1612">
                  <c:v>115</c:v>
                </c:pt>
                <c:pt idx="1613">
                  <c:v>107</c:v>
                </c:pt>
                <c:pt idx="1614">
                  <c:v>101</c:v>
                </c:pt>
                <c:pt idx="1615">
                  <c:v>97</c:v>
                </c:pt>
                <c:pt idx="1616">
                  <c:v>90</c:v>
                </c:pt>
                <c:pt idx="1617">
                  <c:v>83</c:v>
                </c:pt>
                <c:pt idx="1618">
                  <c:v>77</c:v>
                </c:pt>
                <c:pt idx="1619">
                  <c:v>71</c:v>
                </c:pt>
                <c:pt idx="1620">
                  <c:v>93</c:v>
                </c:pt>
                <c:pt idx="1621">
                  <c:v>75</c:v>
                </c:pt>
                <c:pt idx="1622">
                  <c:v>63</c:v>
                </c:pt>
                <c:pt idx="1623">
                  <c:v>52</c:v>
                </c:pt>
                <c:pt idx="1624">
                  <c:v>44</c:v>
                </c:pt>
                <c:pt idx="1625">
                  <c:v>36</c:v>
                </c:pt>
                <c:pt idx="1626">
                  <c:v>32</c:v>
                </c:pt>
                <c:pt idx="1627">
                  <c:v>30</c:v>
                </c:pt>
                <c:pt idx="1628">
                  <c:v>27</c:v>
                </c:pt>
                <c:pt idx="1629">
                  <c:v>24</c:v>
                </c:pt>
                <c:pt idx="1630">
                  <c:v>21</c:v>
                </c:pt>
                <c:pt idx="1631">
                  <c:v>18</c:v>
                </c:pt>
                <c:pt idx="1632">
                  <c:v>158</c:v>
                </c:pt>
                <c:pt idx="1633">
                  <c:v>145</c:v>
                </c:pt>
                <c:pt idx="1634">
                  <c:v>133</c:v>
                </c:pt>
                <c:pt idx="1635">
                  <c:v>114</c:v>
                </c:pt>
                <c:pt idx="1636">
                  <c:v>99</c:v>
                </c:pt>
                <c:pt idx="1637">
                  <c:v>87</c:v>
                </c:pt>
                <c:pt idx="1638">
                  <c:v>74</c:v>
                </c:pt>
                <c:pt idx="1639">
                  <c:v>73</c:v>
                </c:pt>
                <c:pt idx="1640">
                  <c:v>67</c:v>
                </c:pt>
                <c:pt idx="1641">
                  <c:v>62</c:v>
                </c:pt>
                <c:pt idx="1642">
                  <c:v>56</c:v>
                </c:pt>
                <c:pt idx="1643">
                  <c:v>50</c:v>
                </c:pt>
                <c:pt idx="1644">
                  <c:v>73</c:v>
                </c:pt>
                <c:pt idx="1645">
                  <c:v>70</c:v>
                </c:pt>
                <c:pt idx="1646">
                  <c:v>62</c:v>
                </c:pt>
                <c:pt idx="1647">
                  <c:v>59</c:v>
                </c:pt>
                <c:pt idx="1648">
                  <c:v>53</c:v>
                </c:pt>
                <c:pt idx="1649">
                  <c:v>51</c:v>
                </c:pt>
                <c:pt idx="1650">
                  <c:v>49</c:v>
                </c:pt>
                <c:pt idx="1651">
                  <c:v>47</c:v>
                </c:pt>
                <c:pt idx="1652">
                  <c:v>43</c:v>
                </c:pt>
                <c:pt idx="1653">
                  <c:v>39</c:v>
                </c:pt>
                <c:pt idx="1654">
                  <c:v>36</c:v>
                </c:pt>
                <c:pt idx="1655">
                  <c:v>32</c:v>
                </c:pt>
                <c:pt idx="1656">
                  <c:v>164</c:v>
                </c:pt>
                <c:pt idx="1657">
                  <c:v>152</c:v>
                </c:pt>
                <c:pt idx="1658">
                  <c:v>138</c:v>
                </c:pt>
                <c:pt idx="1659">
                  <c:v>128</c:v>
                </c:pt>
                <c:pt idx="1660">
                  <c:v>111</c:v>
                </c:pt>
                <c:pt idx="1661">
                  <c:v>99</c:v>
                </c:pt>
                <c:pt idx="1662">
                  <c:v>82</c:v>
                </c:pt>
                <c:pt idx="1663">
                  <c:v>68</c:v>
                </c:pt>
                <c:pt idx="1664">
                  <c:v>48</c:v>
                </c:pt>
                <c:pt idx="1665">
                  <c:v>39</c:v>
                </c:pt>
                <c:pt idx="1666">
                  <c:v>30</c:v>
                </c:pt>
                <c:pt idx="1667">
                  <c:v>21</c:v>
                </c:pt>
                <c:pt idx="1668">
                  <c:v>97</c:v>
                </c:pt>
                <c:pt idx="1669">
                  <c:v>87</c:v>
                </c:pt>
                <c:pt idx="1670">
                  <c:v>77</c:v>
                </c:pt>
                <c:pt idx="1671">
                  <c:v>68</c:v>
                </c:pt>
                <c:pt idx="1672">
                  <c:v>59</c:v>
                </c:pt>
                <c:pt idx="1673">
                  <c:v>52</c:v>
                </c:pt>
                <c:pt idx="1674">
                  <c:v>45</c:v>
                </c:pt>
                <c:pt idx="1675">
                  <c:v>40</c:v>
                </c:pt>
                <c:pt idx="1676">
                  <c:v>35</c:v>
                </c:pt>
                <c:pt idx="1677">
                  <c:v>30</c:v>
                </c:pt>
                <c:pt idx="1678">
                  <c:v>26</c:v>
                </c:pt>
                <c:pt idx="1679">
                  <c:v>23</c:v>
                </c:pt>
                <c:pt idx="1680">
                  <c:v>95</c:v>
                </c:pt>
                <c:pt idx="1681">
                  <c:v>72</c:v>
                </c:pt>
                <c:pt idx="1682">
                  <c:v>50</c:v>
                </c:pt>
                <c:pt idx="1683">
                  <c:v>36</c:v>
                </c:pt>
                <c:pt idx="1684">
                  <c:v>28</c:v>
                </c:pt>
                <c:pt idx="1685">
                  <c:v>23</c:v>
                </c:pt>
                <c:pt idx="1686">
                  <c:v>20</c:v>
                </c:pt>
                <c:pt idx="1687">
                  <c:v>17</c:v>
                </c:pt>
                <c:pt idx="1688">
                  <c:v>16</c:v>
                </c:pt>
                <c:pt idx="1689">
                  <c:v>10</c:v>
                </c:pt>
                <c:pt idx="1690">
                  <c:v>7</c:v>
                </c:pt>
                <c:pt idx="1691">
                  <c:v>6</c:v>
                </c:pt>
                <c:pt idx="1692">
                  <c:v>93</c:v>
                </c:pt>
                <c:pt idx="1693">
                  <c:v>89</c:v>
                </c:pt>
                <c:pt idx="1694">
                  <c:v>79</c:v>
                </c:pt>
                <c:pt idx="1695">
                  <c:v>61</c:v>
                </c:pt>
                <c:pt idx="1696">
                  <c:v>47</c:v>
                </c:pt>
                <c:pt idx="1697">
                  <c:v>31</c:v>
                </c:pt>
                <c:pt idx="1698">
                  <c:v>20</c:v>
                </c:pt>
                <c:pt idx="1699">
                  <c:v>14</c:v>
                </c:pt>
                <c:pt idx="1700">
                  <c:v>10</c:v>
                </c:pt>
                <c:pt idx="1701">
                  <c:v>6</c:v>
                </c:pt>
                <c:pt idx="1702">
                  <c:v>5</c:v>
                </c:pt>
                <c:pt idx="1703">
                  <c:v>4</c:v>
                </c:pt>
                <c:pt idx="1704">
                  <c:v>211</c:v>
                </c:pt>
                <c:pt idx="1705">
                  <c:v>201</c:v>
                </c:pt>
                <c:pt idx="1706">
                  <c:v>191</c:v>
                </c:pt>
                <c:pt idx="1707">
                  <c:v>182</c:v>
                </c:pt>
                <c:pt idx="1708">
                  <c:v>174</c:v>
                </c:pt>
                <c:pt idx="1709">
                  <c:v>165</c:v>
                </c:pt>
                <c:pt idx="1710">
                  <c:v>153</c:v>
                </c:pt>
                <c:pt idx="1711">
                  <c:v>145</c:v>
                </c:pt>
                <c:pt idx="1712">
                  <c:v>141</c:v>
                </c:pt>
                <c:pt idx="1713">
                  <c:v>134</c:v>
                </c:pt>
                <c:pt idx="1714">
                  <c:v>126</c:v>
                </c:pt>
                <c:pt idx="1715">
                  <c:v>119</c:v>
                </c:pt>
                <c:pt idx="1716">
                  <c:v>264</c:v>
                </c:pt>
                <c:pt idx="1717">
                  <c:v>242</c:v>
                </c:pt>
                <c:pt idx="1718">
                  <c:v>221</c:v>
                </c:pt>
                <c:pt idx="1719">
                  <c:v>201</c:v>
                </c:pt>
                <c:pt idx="1720">
                  <c:v>183</c:v>
                </c:pt>
                <c:pt idx="1721">
                  <c:v>253</c:v>
                </c:pt>
                <c:pt idx="1722">
                  <c:v>184</c:v>
                </c:pt>
                <c:pt idx="1723">
                  <c:v>161</c:v>
                </c:pt>
                <c:pt idx="1724">
                  <c:v>129</c:v>
                </c:pt>
                <c:pt idx="1725">
                  <c:v>101</c:v>
                </c:pt>
                <c:pt idx="1726">
                  <c:v>79</c:v>
                </c:pt>
                <c:pt idx="1727">
                  <c:v>67</c:v>
                </c:pt>
                <c:pt idx="1728">
                  <c:v>63</c:v>
                </c:pt>
                <c:pt idx="1729">
                  <c:v>51</c:v>
                </c:pt>
                <c:pt idx="1730">
                  <c:v>45</c:v>
                </c:pt>
                <c:pt idx="1731">
                  <c:v>33</c:v>
                </c:pt>
                <c:pt idx="1732">
                  <c:v>25</c:v>
                </c:pt>
                <c:pt idx="1733">
                  <c:v>20</c:v>
                </c:pt>
                <c:pt idx="1734">
                  <c:v>17</c:v>
                </c:pt>
                <c:pt idx="1735">
                  <c:v>14</c:v>
                </c:pt>
                <c:pt idx="1736">
                  <c:v>12</c:v>
                </c:pt>
                <c:pt idx="1737">
                  <c:v>11</c:v>
                </c:pt>
                <c:pt idx="1738">
                  <c:v>8</c:v>
                </c:pt>
                <c:pt idx="1739">
                  <c:v>8</c:v>
                </c:pt>
                <c:pt idx="1740">
                  <c:v>126</c:v>
                </c:pt>
                <c:pt idx="1741">
                  <c:v>110</c:v>
                </c:pt>
                <c:pt idx="1742">
                  <c:v>90</c:v>
                </c:pt>
                <c:pt idx="1743">
                  <c:v>71</c:v>
                </c:pt>
                <c:pt idx="1744">
                  <c:v>53</c:v>
                </c:pt>
                <c:pt idx="1745">
                  <c:v>38</c:v>
                </c:pt>
                <c:pt idx="1746">
                  <c:v>28</c:v>
                </c:pt>
                <c:pt idx="1747">
                  <c:v>23</c:v>
                </c:pt>
                <c:pt idx="1748">
                  <c:v>18</c:v>
                </c:pt>
                <c:pt idx="1749">
                  <c:v>14</c:v>
                </c:pt>
                <c:pt idx="1750">
                  <c:v>11</c:v>
                </c:pt>
                <c:pt idx="1751">
                  <c:v>9</c:v>
                </c:pt>
                <c:pt idx="1752">
                  <c:v>143</c:v>
                </c:pt>
                <c:pt idx="1753">
                  <c:v>107</c:v>
                </c:pt>
                <c:pt idx="1754">
                  <c:v>81</c:v>
                </c:pt>
                <c:pt idx="1755">
                  <c:v>61</c:v>
                </c:pt>
                <c:pt idx="1756">
                  <c:v>45</c:v>
                </c:pt>
                <c:pt idx="1757">
                  <c:v>34</c:v>
                </c:pt>
                <c:pt idx="1758">
                  <c:v>25</c:v>
                </c:pt>
                <c:pt idx="1759">
                  <c:v>19</c:v>
                </c:pt>
                <c:pt idx="1760">
                  <c:v>14</c:v>
                </c:pt>
                <c:pt idx="1761">
                  <c:v>11</c:v>
                </c:pt>
                <c:pt idx="1762">
                  <c:v>8</c:v>
                </c:pt>
                <c:pt idx="1763">
                  <c:v>6</c:v>
                </c:pt>
                <c:pt idx="1764">
                  <c:v>101</c:v>
                </c:pt>
                <c:pt idx="1765">
                  <c:v>78</c:v>
                </c:pt>
                <c:pt idx="1766">
                  <c:v>60</c:v>
                </c:pt>
                <c:pt idx="1767">
                  <c:v>52</c:v>
                </c:pt>
                <c:pt idx="1768">
                  <c:v>40</c:v>
                </c:pt>
                <c:pt idx="1769">
                  <c:v>31</c:v>
                </c:pt>
                <c:pt idx="1770">
                  <c:v>26</c:v>
                </c:pt>
                <c:pt idx="1771">
                  <c:v>26</c:v>
                </c:pt>
                <c:pt idx="1772">
                  <c:v>23</c:v>
                </c:pt>
                <c:pt idx="1773">
                  <c:v>21</c:v>
                </c:pt>
                <c:pt idx="1774">
                  <c:v>17</c:v>
                </c:pt>
                <c:pt idx="1775">
                  <c:v>14</c:v>
                </c:pt>
                <c:pt idx="1776">
                  <c:v>97</c:v>
                </c:pt>
                <c:pt idx="1777">
                  <c:v>57</c:v>
                </c:pt>
                <c:pt idx="1778">
                  <c:v>40</c:v>
                </c:pt>
                <c:pt idx="1779">
                  <c:v>32</c:v>
                </c:pt>
                <c:pt idx="1780">
                  <c:v>28</c:v>
                </c:pt>
                <c:pt idx="1781">
                  <c:v>30</c:v>
                </c:pt>
                <c:pt idx="1782">
                  <c:v>26</c:v>
                </c:pt>
                <c:pt idx="1783">
                  <c:v>24</c:v>
                </c:pt>
                <c:pt idx="1784">
                  <c:v>22</c:v>
                </c:pt>
                <c:pt idx="1785">
                  <c:v>21</c:v>
                </c:pt>
                <c:pt idx="1786">
                  <c:v>17</c:v>
                </c:pt>
                <c:pt idx="1787">
                  <c:v>11</c:v>
                </c:pt>
                <c:pt idx="1788">
                  <c:v>160</c:v>
                </c:pt>
                <c:pt idx="1789">
                  <c:v>152</c:v>
                </c:pt>
                <c:pt idx="1790">
                  <c:v>143</c:v>
                </c:pt>
                <c:pt idx="1791">
                  <c:v>137</c:v>
                </c:pt>
                <c:pt idx="1792">
                  <c:v>134</c:v>
                </c:pt>
                <c:pt idx="1793">
                  <c:v>132</c:v>
                </c:pt>
                <c:pt idx="1794">
                  <c:v>124</c:v>
                </c:pt>
                <c:pt idx="1795">
                  <c:v>120</c:v>
                </c:pt>
                <c:pt idx="1796">
                  <c:v>128</c:v>
                </c:pt>
                <c:pt idx="1797">
                  <c:v>118</c:v>
                </c:pt>
                <c:pt idx="1798">
                  <c:v>108</c:v>
                </c:pt>
                <c:pt idx="1799">
                  <c:v>100</c:v>
                </c:pt>
                <c:pt idx="1800">
                  <c:v>115</c:v>
                </c:pt>
                <c:pt idx="1801">
                  <c:v>106</c:v>
                </c:pt>
                <c:pt idx="1802">
                  <c:v>81</c:v>
                </c:pt>
                <c:pt idx="1803">
                  <c:v>48</c:v>
                </c:pt>
                <c:pt idx="1804">
                  <c:v>39</c:v>
                </c:pt>
                <c:pt idx="1805">
                  <c:v>29</c:v>
                </c:pt>
                <c:pt idx="1806">
                  <c:v>23</c:v>
                </c:pt>
                <c:pt idx="1807">
                  <c:v>20</c:v>
                </c:pt>
                <c:pt idx="1808">
                  <c:v>17</c:v>
                </c:pt>
                <c:pt idx="1809">
                  <c:v>17</c:v>
                </c:pt>
                <c:pt idx="1810">
                  <c:v>15</c:v>
                </c:pt>
                <c:pt idx="1811">
                  <c:v>13</c:v>
                </c:pt>
                <c:pt idx="1812">
                  <c:v>116</c:v>
                </c:pt>
                <c:pt idx="1813">
                  <c:v>110</c:v>
                </c:pt>
                <c:pt idx="1814">
                  <c:v>88</c:v>
                </c:pt>
                <c:pt idx="1815">
                  <c:v>73</c:v>
                </c:pt>
                <c:pt idx="1816">
                  <c:v>64</c:v>
                </c:pt>
                <c:pt idx="1817">
                  <c:v>51</c:v>
                </c:pt>
                <c:pt idx="1818">
                  <c:v>42</c:v>
                </c:pt>
                <c:pt idx="1819">
                  <c:v>35</c:v>
                </c:pt>
                <c:pt idx="1820">
                  <c:v>30</c:v>
                </c:pt>
                <c:pt idx="1821">
                  <c:v>29</c:v>
                </c:pt>
                <c:pt idx="1822">
                  <c:v>27</c:v>
                </c:pt>
                <c:pt idx="1823">
                  <c:v>24</c:v>
                </c:pt>
                <c:pt idx="1824">
                  <c:v>124</c:v>
                </c:pt>
                <c:pt idx="1825">
                  <c:v>112</c:v>
                </c:pt>
                <c:pt idx="1826">
                  <c:v>99</c:v>
                </c:pt>
                <c:pt idx="1827">
                  <c:v>88</c:v>
                </c:pt>
                <c:pt idx="1828">
                  <c:v>80</c:v>
                </c:pt>
                <c:pt idx="1829">
                  <c:v>70</c:v>
                </c:pt>
                <c:pt idx="1830">
                  <c:v>66</c:v>
                </c:pt>
                <c:pt idx="1831">
                  <c:v>63</c:v>
                </c:pt>
                <c:pt idx="1832">
                  <c:v>61</c:v>
                </c:pt>
                <c:pt idx="1833">
                  <c:v>58</c:v>
                </c:pt>
                <c:pt idx="1834">
                  <c:v>55</c:v>
                </c:pt>
                <c:pt idx="1835">
                  <c:v>52</c:v>
                </c:pt>
                <c:pt idx="1836">
                  <c:v>204</c:v>
                </c:pt>
                <c:pt idx="1837">
                  <c:v>183</c:v>
                </c:pt>
                <c:pt idx="1838">
                  <c:v>163</c:v>
                </c:pt>
                <c:pt idx="1839">
                  <c:v>139</c:v>
                </c:pt>
                <c:pt idx="1840">
                  <c:v>107</c:v>
                </c:pt>
                <c:pt idx="1841">
                  <c:v>78</c:v>
                </c:pt>
                <c:pt idx="1842">
                  <c:v>57</c:v>
                </c:pt>
                <c:pt idx="1843">
                  <c:v>42</c:v>
                </c:pt>
                <c:pt idx="1844">
                  <c:v>30</c:v>
                </c:pt>
                <c:pt idx="1845">
                  <c:v>22</c:v>
                </c:pt>
                <c:pt idx="1846">
                  <c:v>19</c:v>
                </c:pt>
                <c:pt idx="1847">
                  <c:v>19</c:v>
                </c:pt>
                <c:pt idx="1848">
                  <c:v>131</c:v>
                </c:pt>
                <c:pt idx="1849">
                  <c:v>128</c:v>
                </c:pt>
                <c:pt idx="1850">
                  <c:v>123</c:v>
                </c:pt>
                <c:pt idx="1851">
                  <c:v>117</c:v>
                </c:pt>
                <c:pt idx="1852">
                  <c:v>108</c:v>
                </c:pt>
                <c:pt idx="1853">
                  <c:v>99</c:v>
                </c:pt>
                <c:pt idx="1854">
                  <c:v>89</c:v>
                </c:pt>
                <c:pt idx="1855">
                  <c:v>80</c:v>
                </c:pt>
                <c:pt idx="1856">
                  <c:v>72</c:v>
                </c:pt>
                <c:pt idx="1857">
                  <c:v>66</c:v>
                </c:pt>
                <c:pt idx="1858">
                  <c:v>60</c:v>
                </c:pt>
                <c:pt idx="1859">
                  <c:v>55</c:v>
                </c:pt>
                <c:pt idx="1860">
                  <c:v>110</c:v>
                </c:pt>
                <c:pt idx="1861">
                  <c:v>93</c:v>
                </c:pt>
                <c:pt idx="1862">
                  <c:v>80</c:v>
                </c:pt>
                <c:pt idx="1863">
                  <c:v>61</c:v>
                </c:pt>
                <c:pt idx="1864">
                  <c:v>47</c:v>
                </c:pt>
                <c:pt idx="1865">
                  <c:v>38</c:v>
                </c:pt>
                <c:pt idx="1866">
                  <c:v>34</c:v>
                </c:pt>
                <c:pt idx="1867">
                  <c:v>30</c:v>
                </c:pt>
                <c:pt idx="1868">
                  <c:v>16</c:v>
                </c:pt>
                <c:pt idx="1869">
                  <c:v>15</c:v>
                </c:pt>
                <c:pt idx="1870">
                  <c:v>13</c:v>
                </c:pt>
                <c:pt idx="1871">
                  <c:v>12</c:v>
                </c:pt>
                <c:pt idx="1872">
                  <c:v>242</c:v>
                </c:pt>
                <c:pt idx="1873">
                  <c:v>235</c:v>
                </c:pt>
                <c:pt idx="1874">
                  <c:v>227</c:v>
                </c:pt>
                <c:pt idx="1875">
                  <c:v>214</c:v>
                </c:pt>
                <c:pt idx="1876">
                  <c:v>195</c:v>
                </c:pt>
                <c:pt idx="1877">
                  <c:v>164</c:v>
                </c:pt>
                <c:pt idx="1878">
                  <c:v>135</c:v>
                </c:pt>
                <c:pt idx="1879">
                  <c:v>154</c:v>
                </c:pt>
                <c:pt idx="1880">
                  <c:v>166</c:v>
                </c:pt>
                <c:pt idx="1881">
                  <c:v>157</c:v>
                </c:pt>
                <c:pt idx="1882">
                  <c:v>133</c:v>
                </c:pt>
                <c:pt idx="1883">
                  <c:v>114</c:v>
                </c:pt>
                <c:pt idx="1884">
                  <c:v>61</c:v>
                </c:pt>
                <c:pt idx="1885">
                  <c:v>43</c:v>
                </c:pt>
                <c:pt idx="1886">
                  <c:v>29</c:v>
                </c:pt>
                <c:pt idx="1887">
                  <c:v>24</c:v>
                </c:pt>
                <c:pt idx="1888">
                  <c:v>19</c:v>
                </c:pt>
                <c:pt idx="1889">
                  <c:v>13</c:v>
                </c:pt>
                <c:pt idx="1890">
                  <c:v>9</c:v>
                </c:pt>
                <c:pt idx="1891">
                  <c:v>8</c:v>
                </c:pt>
                <c:pt idx="1892">
                  <c:v>4</c:v>
                </c:pt>
                <c:pt idx="1893">
                  <c:v>3</c:v>
                </c:pt>
                <c:pt idx="1894">
                  <c:v>3</c:v>
                </c:pt>
                <c:pt idx="1895">
                  <c:v>2</c:v>
                </c:pt>
                <c:pt idx="1896">
                  <c:v>74</c:v>
                </c:pt>
                <c:pt idx="1897">
                  <c:v>37</c:v>
                </c:pt>
                <c:pt idx="1898">
                  <c:v>27</c:v>
                </c:pt>
                <c:pt idx="1899">
                  <c:v>25</c:v>
                </c:pt>
                <c:pt idx="1900">
                  <c:v>25</c:v>
                </c:pt>
                <c:pt idx="1901">
                  <c:v>22</c:v>
                </c:pt>
                <c:pt idx="1902">
                  <c:v>18</c:v>
                </c:pt>
                <c:pt idx="1903">
                  <c:v>14</c:v>
                </c:pt>
                <c:pt idx="1904">
                  <c:v>12</c:v>
                </c:pt>
                <c:pt idx="1905">
                  <c:v>9</c:v>
                </c:pt>
                <c:pt idx="1906">
                  <c:v>7</c:v>
                </c:pt>
                <c:pt idx="1907">
                  <c:v>6</c:v>
                </c:pt>
                <c:pt idx="1908">
                  <c:v>158</c:v>
                </c:pt>
                <c:pt idx="1909">
                  <c:v>144</c:v>
                </c:pt>
                <c:pt idx="1910">
                  <c:v>130</c:v>
                </c:pt>
                <c:pt idx="1911">
                  <c:v>118</c:v>
                </c:pt>
                <c:pt idx="1912">
                  <c:v>118</c:v>
                </c:pt>
                <c:pt idx="1913">
                  <c:v>98</c:v>
                </c:pt>
                <c:pt idx="1914">
                  <c:v>70</c:v>
                </c:pt>
                <c:pt idx="1915">
                  <c:v>55</c:v>
                </c:pt>
                <c:pt idx="1916">
                  <c:v>38</c:v>
                </c:pt>
                <c:pt idx="1917">
                  <c:v>29</c:v>
                </c:pt>
                <c:pt idx="1918">
                  <c:v>23</c:v>
                </c:pt>
                <c:pt idx="1919">
                  <c:v>20</c:v>
                </c:pt>
                <c:pt idx="1920">
                  <c:v>67</c:v>
                </c:pt>
                <c:pt idx="1921">
                  <c:v>43</c:v>
                </c:pt>
                <c:pt idx="1922">
                  <c:v>30</c:v>
                </c:pt>
                <c:pt idx="1923">
                  <c:v>27</c:v>
                </c:pt>
                <c:pt idx="1924">
                  <c:v>22</c:v>
                </c:pt>
                <c:pt idx="1925">
                  <c:v>17</c:v>
                </c:pt>
                <c:pt idx="1926">
                  <c:v>13</c:v>
                </c:pt>
                <c:pt idx="1927">
                  <c:v>11</c:v>
                </c:pt>
                <c:pt idx="1928">
                  <c:v>8</c:v>
                </c:pt>
                <c:pt idx="1929">
                  <c:v>5</c:v>
                </c:pt>
                <c:pt idx="1930">
                  <c:v>4</c:v>
                </c:pt>
                <c:pt idx="1931">
                  <c:v>4</c:v>
                </c:pt>
                <c:pt idx="1932">
                  <c:v>207</c:v>
                </c:pt>
                <c:pt idx="1933">
                  <c:v>193</c:v>
                </c:pt>
                <c:pt idx="1934">
                  <c:v>179</c:v>
                </c:pt>
                <c:pt idx="1935">
                  <c:v>167</c:v>
                </c:pt>
                <c:pt idx="1936">
                  <c:v>155</c:v>
                </c:pt>
                <c:pt idx="1937">
                  <c:v>149</c:v>
                </c:pt>
                <c:pt idx="1938">
                  <c:v>138</c:v>
                </c:pt>
                <c:pt idx="1939">
                  <c:v>127</c:v>
                </c:pt>
                <c:pt idx="1940">
                  <c:v>141</c:v>
                </c:pt>
                <c:pt idx="1941">
                  <c:v>123</c:v>
                </c:pt>
                <c:pt idx="1942">
                  <c:v>111</c:v>
                </c:pt>
                <c:pt idx="1943">
                  <c:v>107</c:v>
                </c:pt>
                <c:pt idx="1944">
                  <c:v>96</c:v>
                </c:pt>
                <c:pt idx="1945">
                  <c:v>91</c:v>
                </c:pt>
                <c:pt idx="1946">
                  <c:v>87</c:v>
                </c:pt>
                <c:pt idx="1947">
                  <c:v>84</c:v>
                </c:pt>
                <c:pt idx="1948">
                  <c:v>77</c:v>
                </c:pt>
                <c:pt idx="1949">
                  <c:v>71</c:v>
                </c:pt>
                <c:pt idx="1950">
                  <c:v>61</c:v>
                </c:pt>
                <c:pt idx="1951">
                  <c:v>53</c:v>
                </c:pt>
                <c:pt idx="1952">
                  <c:v>51</c:v>
                </c:pt>
                <c:pt idx="1953">
                  <c:v>56</c:v>
                </c:pt>
                <c:pt idx="1954">
                  <c:v>59</c:v>
                </c:pt>
                <c:pt idx="1955">
                  <c:v>55</c:v>
                </c:pt>
                <c:pt idx="1956">
                  <c:v>115</c:v>
                </c:pt>
                <c:pt idx="1957">
                  <c:v>105</c:v>
                </c:pt>
                <c:pt idx="1958">
                  <c:v>97</c:v>
                </c:pt>
                <c:pt idx="1959">
                  <c:v>90</c:v>
                </c:pt>
                <c:pt idx="1960">
                  <c:v>83</c:v>
                </c:pt>
                <c:pt idx="1961">
                  <c:v>74</c:v>
                </c:pt>
                <c:pt idx="1962">
                  <c:v>64</c:v>
                </c:pt>
                <c:pt idx="1963">
                  <c:v>56</c:v>
                </c:pt>
                <c:pt idx="1964">
                  <c:v>55</c:v>
                </c:pt>
                <c:pt idx="1965">
                  <c:v>65</c:v>
                </c:pt>
                <c:pt idx="1966">
                  <c:v>68</c:v>
                </c:pt>
                <c:pt idx="1967">
                  <c:v>59</c:v>
                </c:pt>
                <c:pt idx="1968">
                  <c:v>64</c:v>
                </c:pt>
                <c:pt idx="1969">
                  <c:v>52</c:v>
                </c:pt>
                <c:pt idx="1970">
                  <c:v>43</c:v>
                </c:pt>
                <c:pt idx="1971">
                  <c:v>34</c:v>
                </c:pt>
                <c:pt idx="1972">
                  <c:v>24</c:v>
                </c:pt>
                <c:pt idx="1973">
                  <c:v>16</c:v>
                </c:pt>
                <c:pt idx="1974">
                  <c:v>11</c:v>
                </c:pt>
                <c:pt idx="1975">
                  <c:v>8</c:v>
                </c:pt>
                <c:pt idx="1976">
                  <c:v>7</c:v>
                </c:pt>
                <c:pt idx="1977">
                  <c:v>5</c:v>
                </c:pt>
                <c:pt idx="1978">
                  <c:v>4</c:v>
                </c:pt>
                <c:pt idx="1979">
                  <c:v>4</c:v>
                </c:pt>
                <c:pt idx="1980">
                  <c:v>217</c:v>
                </c:pt>
                <c:pt idx="1981">
                  <c:v>202</c:v>
                </c:pt>
                <c:pt idx="1982">
                  <c:v>187</c:v>
                </c:pt>
                <c:pt idx="1983">
                  <c:v>174</c:v>
                </c:pt>
                <c:pt idx="1984">
                  <c:v>160</c:v>
                </c:pt>
                <c:pt idx="1985">
                  <c:v>134</c:v>
                </c:pt>
                <c:pt idx="1986">
                  <c:v>110</c:v>
                </c:pt>
                <c:pt idx="1987">
                  <c:v>88</c:v>
                </c:pt>
                <c:pt idx="1988">
                  <c:v>76</c:v>
                </c:pt>
                <c:pt idx="1989">
                  <c:v>64</c:v>
                </c:pt>
                <c:pt idx="1990">
                  <c:v>53</c:v>
                </c:pt>
                <c:pt idx="1991">
                  <c:v>44</c:v>
                </c:pt>
                <c:pt idx="1992">
                  <c:v>89</c:v>
                </c:pt>
                <c:pt idx="1993">
                  <c:v>76</c:v>
                </c:pt>
                <c:pt idx="1994">
                  <c:v>63</c:v>
                </c:pt>
                <c:pt idx="1995">
                  <c:v>55</c:v>
                </c:pt>
                <c:pt idx="1996">
                  <c:v>49</c:v>
                </c:pt>
                <c:pt idx="1997">
                  <c:v>44</c:v>
                </c:pt>
                <c:pt idx="1998">
                  <c:v>42</c:v>
                </c:pt>
                <c:pt idx="1999">
                  <c:v>39</c:v>
                </c:pt>
                <c:pt idx="2000">
                  <c:v>34</c:v>
                </c:pt>
                <c:pt idx="2001">
                  <c:v>29</c:v>
                </c:pt>
                <c:pt idx="2002">
                  <c:v>24</c:v>
                </c:pt>
                <c:pt idx="2003">
                  <c:v>22</c:v>
                </c:pt>
                <c:pt idx="2004">
                  <c:v>174</c:v>
                </c:pt>
                <c:pt idx="2005">
                  <c:v>160</c:v>
                </c:pt>
                <c:pt idx="2006">
                  <c:v>150</c:v>
                </c:pt>
                <c:pt idx="2007">
                  <c:v>141</c:v>
                </c:pt>
                <c:pt idx="2008">
                  <c:v>124</c:v>
                </c:pt>
                <c:pt idx="2009">
                  <c:v>108</c:v>
                </c:pt>
                <c:pt idx="2010">
                  <c:v>90</c:v>
                </c:pt>
                <c:pt idx="2011">
                  <c:v>77</c:v>
                </c:pt>
                <c:pt idx="2012">
                  <c:v>69</c:v>
                </c:pt>
                <c:pt idx="2013">
                  <c:v>80</c:v>
                </c:pt>
                <c:pt idx="2014">
                  <c:v>87</c:v>
                </c:pt>
                <c:pt idx="2015">
                  <c:v>76</c:v>
                </c:pt>
                <c:pt idx="2016">
                  <c:v>20</c:v>
                </c:pt>
                <c:pt idx="2017">
                  <c:v>17</c:v>
                </c:pt>
                <c:pt idx="2018">
                  <c:v>16</c:v>
                </c:pt>
                <c:pt idx="2019">
                  <c:v>12</c:v>
                </c:pt>
                <c:pt idx="2020">
                  <c:v>10</c:v>
                </c:pt>
                <c:pt idx="2021">
                  <c:v>8</c:v>
                </c:pt>
                <c:pt idx="2022">
                  <c:v>7</c:v>
                </c:pt>
                <c:pt idx="2023">
                  <c:v>6</c:v>
                </c:pt>
                <c:pt idx="2024">
                  <c:v>5</c:v>
                </c:pt>
                <c:pt idx="2025">
                  <c:v>4</c:v>
                </c:pt>
                <c:pt idx="2026">
                  <c:v>3</c:v>
                </c:pt>
                <c:pt idx="2027">
                  <c:v>3</c:v>
                </c:pt>
                <c:pt idx="2028">
                  <c:v>29</c:v>
                </c:pt>
                <c:pt idx="2029">
                  <c:v>24</c:v>
                </c:pt>
                <c:pt idx="2030">
                  <c:v>21</c:v>
                </c:pt>
                <c:pt idx="2031">
                  <c:v>17</c:v>
                </c:pt>
                <c:pt idx="2032">
                  <c:v>14</c:v>
                </c:pt>
                <c:pt idx="2033">
                  <c:v>10</c:v>
                </c:pt>
                <c:pt idx="2034">
                  <c:v>8</c:v>
                </c:pt>
                <c:pt idx="2035">
                  <c:v>7</c:v>
                </c:pt>
                <c:pt idx="2036">
                  <c:v>6</c:v>
                </c:pt>
                <c:pt idx="2037">
                  <c:v>5</c:v>
                </c:pt>
                <c:pt idx="2038">
                  <c:v>4</c:v>
                </c:pt>
                <c:pt idx="2039">
                  <c:v>4</c:v>
                </c:pt>
                <c:pt idx="2040">
                  <c:v>180</c:v>
                </c:pt>
                <c:pt idx="2041">
                  <c:v>150</c:v>
                </c:pt>
                <c:pt idx="2042">
                  <c:v>122</c:v>
                </c:pt>
                <c:pt idx="2043">
                  <c:v>99</c:v>
                </c:pt>
                <c:pt idx="2044">
                  <c:v>77</c:v>
                </c:pt>
                <c:pt idx="2045">
                  <c:v>63</c:v>
                </c:pt>
                <c:pt idx="2046">
                  <c:v>50</c:v>
                </c:pt>
                <c:pt idx="2047">
                  <c:v>36</c:v>
                </c:pt>
                <c:pt idx="2048">
                  <c:v>26</c:v>
                </c:pt>
                <c:pt idx="2049">
                  <c:v>21</c:v>
                </c:pt>
                <c:pt idx="2050">
                  <c:v>17</c:v>
                </c:pt>
                <c:pt idx="2051">
                  <c:v>15</c:v>
                </c:pt>
                <c:pt idx="2052">
                  <c:v>160</c:v>
                </c:pt>
                <c:pt idx="2053">
                  <c:v>151</c:v>
                </c:pt>
                <c:pt idx="2054">
                  <c:v>142</c:v>
                </c:pt>
                <c:pt idx="2055">
                  <c:v>133</c:v>
                </c:pt>
                <c:pt idx="2056">
                  <c:v>125</c:v>
                </c:pt>
                <c:pt idx="2057">
                  <c:v>116</c:v>
                </c:pt>
                <c:pt idx="2058">
                  <c:v>107</c:v>
                </c:pt>
                <c:pt idx="2059">
                  <c:v>98</c:v>
                </c:pt>
                <c:pt idx="2060">
                  <c:v>88</c:v>
                </c:pt>
                <c:pt idx="2061">
                  <c:v>80</c:v>
                </c:pt>
                <c:pt idx="2062">
                  <c:v>63</c:v>
                </c:pt>
                <c:pt idx="2063">
                  <c:v>56</c:v>
                </c:pt>
                <c:pt idx="2064">
                  <c:v>130</c:v>
                </c:pt>
                <c:pt idx="2065">
                  <c:v>109</c:v>
                </c:pt>
                <c:pt idx="2066">
                  <c:v>90</c:v>
                </c:pt>
                <c:pt idx="2067">
                  <c:v>76</c:v>
                </c:pt>
                <c:pt idx="2068">
                  <c:v>63</c:v>
                </c:pt>
                <c:pt idx="2069">
                  <c:v>50</c:v>
                </c:pt>
                <c:pt idx="2070">
                  <c:v>39</c:v>
                </c:pt>
                <c:pt idx="2071">
                  <c:v>29</c:v>
                </c:pt>
                <c:pt idx="2072">
                  <c:v>23</c:v>
                </c:pt>
                <c:pt idx="2073">
                  <c:v>19</c:v>
                </c:pt>
                <c:pt idx="2074">
                  <c:v>15</c:v>
                </c:pt>
                <c:pt idx="2075">
                  <c:v>12</c:v>
                </c:pt>
                <c:pt idx="2076">
                  <c:v>191</c:v>
                </c:pt>
                <c:pt idx="2077">
                  <c:v>172</c:v>
                </c:pt>
                <c:pt idx="2078">
                  <c:v>154</c:v>
                </c:pt>
                <c:pt idx="2079">
                  <c:v>138</c:v>
                </c:pt>
                <c:pt idx="2080">
                  <c:v>124</c:v>
                </c:pt>
                <c:pt idx="2081">
                  <c:v>113</c:v>
                </c:pt>
                <c:pt idx="2082">
                  <c:v>105</c:v>
                </c:pt>
                <c:pt idx="2083">
                  <c:v>97</c:v>
                </c:pt>
                <c:pt idx="2084">
                  <c:v>91</c:v>
                </c:pt>
                <c:pt idx="2085">
                  <c:v>84</c:v>
                </c:pt>
                <c:pt idx="2086">
                  <c:v>77</c:v>
                </c:pt>
                <c:pt idx="2087">
                  <c:v>74</c:v>
                </c:pt>
                <c:pt idx="2088">
                  <c:v>59</c:v>
                </c:pt>
                <c:pt idx="2089">
                  <c:v>53</c:v>
                </c:pt>
                <c:pt idx="2090">
                  <c:v>47</c:v>
                </c:pt>
                <c:pt idx="2091">
                  <c:v>42</c:v>
                </c:pt>
                <c:pt idx="2092">
                  <c:v>37</c:v>
                </c:pt>
                <c:pt idx="2093">
                  <c:v>34</c:v>
                </c:pt>
                <c:pt idx="2094">
                  <c:v>31</c:v>
                </c:pt>
                <c:pt idx="2095">
                  <c:v>28</c:v>
                </c:pt>
                <c:pt idx="2096">
                  <c:v>26</c:v>
                </c:pt>
                <c:pt idx="2097">
                  <c:v>25</c:v>
                </c:pt>
                <c:pt idx="2098">
                  <c:v>23</c:v>
                </c:pt>
                <c:pt idx="2099">
                  <c:v>22</c:v>
                </c:pt>
                <c:pt idx="2100">
                  <c:v>76</c:v>
                </c:pt>
                <c:pt idx="2101">
                  <c:v>63</c:v>
                </c:pt>
                <c:pt idx="2102">
                  <c:v>48</c:v>
                </c:pt>
                <c:pt idx="2103">
                  <c:v>46</c:v>
                </c:pt>
                <c:pt idx="2104">
                  <c:v>41</c:v>
                </c:pt>
                <c:pt idx="2105">
                  <c:v>35</c:v>
                </c:pt>
                <c:pt idx="2106">
                  <c:v>31</c:v>
                </c:pt>
                <c:pt idx="2107">
                  <c:v>29</c:v>
                </c:pt>
                <c:pt idx="2108">
                  <c:v>28</c:v>
                </c:pt>
                <c:pt idx="2109">
                  <c:v>29</c:v>
                </c:pt>
                <c:pt idx="2110">
                  <c:v>29</c:v>
                </c:pt>
                <c:pt idx="2111">
                  <c:v>27</c:v>
                </c:pt>
                <c:pt idx="2112">
                  <c:v>175</c:v>
                </c:pt>
                <c:pt idx="2113">
                  <c:v>156</c:v>
                </c:pt>
                <c:pt idx="2114">
                  <c:v>120</c:v>
                </c:pt>
                <c:pt idx="2115">
                  <c:v>77</c:v>
                </c:pt>
                <c:pt idx="2116">
                  <c:v>51</c:v>
                </c:pt>
                <c:pt idx="2117">
                  <c:v>36</c:v>
                </c:pt>
                <c:pt idx="2118">
                  <c:v>25</c:v>
                </c:pt>
                <c:pt idx="2119">
                  <c:v>17</c:v>
                </c:pt>
                <c:pt idx="2120">
                  <c:v>12</c:v>
                </c:pt>
                <c:pt idx="2121">
                  <c:v>10</c:v>
                </c:pt>
                <c:pt idx="2122">
                  <c:v>8</c:v>
                </c:pt>
                <c:pt idx="2123">
                  <c:v>7</c:v>
                </c:pt>
                <c:pt idx="2124">
                  <c:v>175</c:v>
                </c:pt>
                <c:pt idx="2125">
                  <c:v>163</c:v>
                </c:pt>
                <c:pt idx="2126">
                  <c:v>155</c:v>
                </c:pt>
                <c:pt idx="2127">
                  <c:v>138</c:v>
                </c:pt>
                <c:pt idx="2128">
                  <c:v>119</c:v>
                </c:pt>
                <c:pt idx="2129">
                  <c:v>88</c:v>
                </c:pt>
                <c:pt idx="2130">
                  <c:v>64</c:v>
                </c:pt>
                <c:pt idx="2131">
                  <c:v>49</c:v>
                </c:pt>
                <c:pt idx="2132">
                  <c:v>34</c:v>
                </c:pt>
                <c:pt idx="2133">
                  <c:v>27</c:v>
                </c:pt>
                <c:pt idx="2134">
                  <c:v>23</c:v>
                </c:pt>
                <c:pt idx="2135">
                  <c:v>21</c:v>
                </c:pt>
                <c:pt idx="2136">
                  <c:v>167</c:v>
                </c:pt>
                <c:pt idx="2137">
                  <c:v>164</c:v>
                </c:pt>
                <c:pt idx="2138">
                  <c:v>161</c:v>
                </c:pt>
                <c:pt idx="2139">
                  <c:v>157</c:v>
                </c:pt>
                <c:pt idx="2140">
                  <c:v>141</c:v>
                </c:pt>
                <c:pt idx="2141">
                  <c:v>119</c:v>
                </c:pt>
                <c:pt idx="2142">
                  <c:v>97</c:v>
                </c:pt>
                <c:pt idx="2143">
                  <c:v>78</c:v>
                </c:pt>
                <c:pt idx="2144">
                  <c:v>63</c:v>
                </c:pt>
                <c:pt idx="2145">
                  <c:v>46</c:v>
                </c:pt>
                <c:pt idx="2146">
                  <c:v>31</c:v>
                </c:pt>
                <c:pt idx="2147">
                  <c:v>24</c:v>
                </c:pt>
                <c:pt idx="2148">
                  <c:v>150</c:v>
                </c:pt>
                <c:pt idx="2149">
                  <c:v>140</c:v>
                </c:pt>
                <c:pt idx="2150">
                  <c:v>130</c:v>
                </c:pt>
                <c:pt idx="2151">
                  <c:v>120</c:v>
                </c:pt>
                <c:pt idx="2152">
                  <c:v>111</c:v>
                </c:pt>
                <c:pt idx="2153">
                  <c:v>101</c:v>
                </c:pt>
                <c:pt idx="2154">
                  <c:v>91</c:v>
                </c:pt>
                <c:pt idx="2155">
                  <c:v>81</c:v>
                </c:pt>
                <c:pt idx="2156">
                  <c:v>75</c:v>
                </c:pt>
                <c:pt idx="2157">
                  <c:v>61</c:v>
                </c:pt>
                <c:pt idx="2158">
                  <c:v>52</c:v>
                </c:pt>
                <c:pt idx="2159">
                  <c:v>50</c:v>
                </c:pt>
                <c:pt idx="2160">
                  <c:v>160</c:v>
                </c:pt>
                <c:pt idx="2161">
                  <c:v>145</c:v>
                </c:pt>
                <c:pt idx="2162">
                  <c:v>130</c:v>
                </c:pt>
                <c:pt idx="2163">
                  <c:v>116</c:v>
                </c:pt>
                <c:pt idx="2164">
                  <c:v>103</c:v>
                </c:pt>
                <c:pt idx="2165">
                  <c:v>106</c:v>
                </c:pt>
                <c:pt idx="2166">
                  <c:v>108</c:v>
                </c:pt>
                <c:pt idx="2167">
                  <c:v>108</c:v>
                </c:pt>
                <c:pt idx="2168">
                  <c:v>110</c:v>
                </c:pt>
                <c:pt idx="2169">
                  <c:v>105</c:v>
                </c:pt>
                <c:pt idx="2170">
                  <c:v>91</c:v>
                </c:pt>
                <c:pt idx="2171">
                  <c:v>79</c:v>
                </c:pt>
                <c:pt idx="2172">
                  <c:v>85</c:v>
                </c:pt>
                <c:pt idx="2173">
                  <c:v>49</c:v>
                </c:pt>
                <c:pt idx="2174">
                  <c:v>31</c:v>
                </c:pt>
                <c:pt idx="2175">
                  <c:v>23</c:v>
                </c:pt>
                <c:pt idx="2176">
                  <c:v>22</c:v>
                </c:pt>
                <c:pt idx="2177">
                  <c:v>23</c:v>
                </c:pt>
                <c:pt idx="2178">
                  <c:v>20</c:v>
                </c:pt>
                <c:pt idx="2179">
                  <c:v>18</c:v>
                </c:pt>
                <c:pt idx="2180">
                  <c:v>17</c:v>
                </c:pt>
                <c:pt idx="2181">
                  <c:v>17</c:v>
                </c:pt>
                <c:pt idx="2182">
                  <c:v>13</c:v>
                </c:pt>
                <c:pt idx="2183">
                  <c:v>13</c:v>
                </c:pt>
                <c:pt idx="2184">
                  <c:v>140</c:v>
                </c:pt>
                <c:pt idx="2185">
                  <c:v>123</c:v>
                </c:pt>
                <c:pt idx="2186">
                  <c:v>117</c:v>
                </c:pt>
                <c:pt idx="2187">
                  <c:v>95</c:v>
                </c:pt>
                <c:pt idx="2188">
                  <c:v>74</c:v>
                </c:pt>
                <c:pt idx="2189">
                  <c:v>57</c:v>
                </c:pt>
                <c:pt idx="2190">
                  <c:v>45</c:v>
                </c:pt>
                <c:pt idx="2191">
                  <c:v>40</c:v>
                </c:pt>
                <c:pt idx="2192">
                  <c:v>27</c:v>
                </c:pt>
                <c:pt idx="2193">
                  <c:v>19</c:v>
                </c:pt>
                <c:pt idx="2194">
                  <c:v>17</c:v>
                </c:pt>
                <c:pt idx="2195">
                  <c:v>15</c:v>
                </c:pt>
                <c:pt idx="2196">
                  <c:v>201</c:v>
                </c:pt>
                <c:pt idx="2197">
                  <c:v>186</c:v>
                </c:pt>
                <c:pt idx="2198">
                  <c:v>171</c:v>
                </c:pt>
                <c:pt idx="2199">
                  <c:v>155</c:v>
                </c:pt>
                <c:pt idx="2200">
                  <c:v>138</c:v>
                </c:pt>
                <c:pt idx="2201">
                  <c:v>119</c:v>
                </c:pt>
                <c:pt idx="2202">
                  <c:v>101</c:v>
                </c:pt>
                <c:pt idx="2203">
                  <c:v>85</c:v>
                </c:pt>
                <c:pt idx="2204">
                  <c:v>67</c:v>
                </c:pt>
                <c:pt idx="2205">
                  <c:v>47</c:v>
                </c:pt>
                <c:pt idx="2206">
                  <c:v>33</c:v>
                </c:pt>
                <c:pt idx="2207">
                  <c:v>26</c:v>
                </c:pt>
                <c:pt idx="2208">
                  <c:v>29</c:v>
                </c:pt>
                <c:pt idx="2209">
                  <c:v>24</c:v>
                </c:pt>
                <c:pt idx="2210">
                  <c:v>22</c:v>
                </c:pt>
                <c:pt idx="2211">
                  <c:v>19</c:v>
                </c:pt>
                <c:pt idx="2212">
                  <c:v>17</c:v>
                </c:pt>
                <c:pt idx="2213">
                  <c:v>14</c:v>
                </c:pt>
                <c:pt idx="2214">
                  <c:v>11</c:v>
                </c:pt>
                <c:pt idx="2215">
                  <c:v>9</c:v>
                </c:pt>
                <c:pt idx="2216">
                  <c:v>7</c:v>
                </c:pt>
                <c:pt idx="2217">
                  <c:v>6</c:v>
                </c:pt>
                <c:pt idx="2218">
                  <c:v>5</c:v>
                </c:pt>
                <c:pt idx="2219">
                  <c:v>5</c:v>
                </c:pt>
                <c:pt idx="2220">
                  <c:v>32</c:v>
                </c:pt>
                <c:pt idx="2221">
                  <c:v>28</c:v>
                </c:pt>
                <c:pt idx="2222">
                  <c:v>27</c:v>
                </c:pt>
                <c:pt idx="2223">
                  <c:v>25</c:v>
                </c:pt>
                <c:pt idx="2224">
                  <c:v>23</c:v>
                </c:pt>
                <c:pt idx="2225">
                  <c:v>21</c:v>
                </c:pt>
                <c:pt idx="2226">
                  <c:v>18</c:v>
                </c:pt>
                <c:pt idx="2227">
                  <c:v>16</c:v>
                </c:pt>
                <c:pt idx="2228">
                  <c:v>14</c:v>
                </c:pt>
                <c:pt idx="2229">
                  <c:v>12</c:v>
                </c:pt>
                <c:pt idx="2230">
                  <c:v>10</c:v>
                </c:pt>
                <c:pt idx="2231">
                  <c:v>9</c:v>
                </c:pt>
                <c:pt idx="2232">
                  <c:v>153</c:v>
                </c:pt>
                <c:pt idx="2233">
                  <c:v>143</c:v>
                </c:pt>
                <c:pt idx="2234">
                  <c:v>136</c:v>
                </c:pt>
                <c:pt idx="2235">
                  <c:v>128</c:v>
                </c:pt>
                <c:pt idx="2236">
                  <c:v>119</c:v>
                </c:pt>
                <c:pt idx="2237">
                  <c:v>108</c:v>
                </c:pt>
                <c:pt idx="2238">
                  <c:v>104</c:v>
                </c:pt>
                <c:pt idx="2239">
                  <c:v>101</c:v>
                </c:pt>
                <c:pt idx="2240">
                  <c:v>100</c:v>
                </c:pt>
                <c:pt idx="2241">
                  <c:v>90</c:v>
                </c:pt>
                <c:pt idx="2242">
                  <c:v>77</c:v>
                </c:pt>
                <c:pt idx="2243">
                  <c:v>64</c:v>
                </c:pt>
                <c:pt idx="2244">
                  <c:v>30</c:v>
                </c:pt>
                <c:pt idx="2245">
                  <c:v>27</c:v>
                </c:pt>
                <c:pt idx="2246">
                  <c:v>25</c:v>
                </c:pt>
                <c:pt idx="2247">
                  <c:v>23</c:v>
                </c:pt>
                <c:pt idx="2248">
                  <c:v>18</c:v>
                </c:pt>
                <c:pt idx="2249">
                  <c:v>14</c:v>
                </c:pt>
                <c:pt idx="2250">
                  <c:v>12</c:v>
                </c:pt>
                <c:pt idx="2251">
                  <c:v>10</c:v>
                </c:pt>
                <c:pt idx="2252">
                  <c:v>9</c:v>
                </c:pt>
                <c:pt idx="2253">
                  <c:v>7</c:v>
                </c:pt>
                <c:pt idx="2254">
                  <c:v>7</c:v>
                </c:pt>
                <c:pt idx="2255">
                  <c:v>7</c:v>
                </c:pt>
                <c:pt idx="2256">
                  <c:v>57</c:v>
                </c:pt>
                <c:pt idx="2257">
                  <c:v>46</c:v>
                </c:pt>
                <c:pt idx="2258">
                  <c:v>41</c:v>
                </c:pt>
                <c:pt idx="2259">
                  <c:v>35</c:v>
                </c:pt>
                <c:pt idx="2260">
                  <c:v>29</c:v>
                </c:pt>
                <c:pt idx="2261">
                  <c:v>25</c:v>
                </c:pt>
                <c:pt idx="2262">
                  <c:v>21</c:v>
                </c:pt>
                <c:pt idx="2263">
                  <c:v>18</c:v>
                </c:pt>
                <c:pt idx="2264">
                  <c:v>15</c:v>
                </c:pt>
                <c:pt idx="2265">
                  <c:v>13</c:v>
                </c:pt>
                <c:pt idx="2266">
                  <c:v>12</c:v>
                </c:pt>
                <c:pt idx="2267">
                  <c:v>11</c:v>
                </c:pt>
                <c:pt idx="2268">
                  <c:v>308</c:v>
                </c:pt>
                <c:pt idx="2269">
                  <c:v>258</c:v>
                </c:pt>
                <c:pt idx="2270">
                  <c:v>217</c:v>
                </c:pt>
                <c:pt idx="2271">
                  <c:v>184</c:v>
                </c:pt>
                <c:pt idx="2272">
                  <c:v>157</c:v>
                </c:pt>
                <c:pt idx="2273">
                  <c:v>136</c:v>
                </c:pt>
                <c:pt idx="2274">
                  <c:v>121</c:v>
                </c:pt>
                <c:pt idx="2275">
                  <c:v>111</c:v>
                </c:pt>
                <c:pt idx="2276">
                  <c:v>101</c:v>
                </c:pt>
                <c:pt idx="2277">
                  <c:v>93</c:v>
                </c:pt>
                <c:pt idx="2278">
                  <c:v>86</c:v>
                </c:pt>
                <c:pt idx="2279">
                  <c:v>79</c:v>
                </c:pt>
                <c:pt idx="2280">
                  <c:v>57</c:v>
                </c:pt>
                <c:pt idx="2281">
                  <c:v>53</c:v>
                </c:pt>
                <c:pt idx="2282">
                  <c:v>48</c:v>
                </c:pt>
                <c:pt idx="2283">
                  <c:v>47</c:v>
                </c:pt>
                <c:pt idx="2284">
                  <c:v>46</c:v>
                </c:pt>
                <c:pt idx="2285">
                  <c:v>42</c:v>
                </c:pt>
                <c:pt idx="2286">
                  <c:v>33</c:v>
                </c:pt>
                <c:pt idx="2287">
                  <c:v>23</c:v>
                </c:pt>
                <c:pt idx="2288">
                  <c:v>20</c:v>
                </c:pt>
                <c:pt idx="2289">
                  <c:v>16</c:v>
                </c:pt>
                <c:pt idx="2290">
                  <c:v>14</c:v>
                </c:pt>
                <c:pt idx="2291">
                  <c:v>13</c:v>
                </c:pt>
                <c:pt idx="2292">
                  <c:v>125</c:v>
                </c:pt>
                <c:pt idx="2293">
                  <c:v>115</c:v>
                </c:pt>
                <c:pt idx="2294">
                  <c:v>105</c:v>
                </c:pt>
                <c:pt idx="2295">
                  <c:v>94</c:v>
                </c:pt>
                <c:pt idx="2296">
                  <c:v>84</c:v>
                </c:pt>
                <c:pt idx="2297">
                  <c:v>78</c:v>
                </c:pt>
                <c:pt idx="2298">
                  <c:v>71</c:v>
                </c:pt>
                <c:pt idx="2299">
                  <c:v>65</c:v>
                </c:pt>
                <c:pt idx="2300">
                  <c:v>59</c:v>
                </c:pt>
                <c:pt idx="2301">
                  <c:v>55</c:v>
                </c:pt>
                <c:pt idx="2302">
                  <c:v>50</c:v>
                </c:pt>
                <c:pt idx="2303">
                  <c:v>49</c:v>
                </c:pt>
                <c:pt idx="2304">
                  <c:v>107</c:v>
                </c:pt>
                <c:pt idx="2305">
                  <c:v>89</c:v>
                </c:pt>
                <c:pt idx="2306">
                  <c:v>73</c:v>
                </c:pt>
                <c:pt idx="2307">
                  <c:v>60</c:v>
                </c:pt>
                <c:pt idx="2308">
                  <c:v>49</c:v>
                </c:pt>
                <c:pt idx="2309">
                  <c:v>39</c:v>
                </c:pt>
                <c:pt idx="2310">
                  <c:v>34</c:v>
                </c:pt>
                <c:pt idx="2311">
                  <c:v>27</c:v>
                </c:pt>
                <c:pt idx="2312">
                  <c:v>23</c:v>
                </c:pt>
                <c:pt idx="2313">
                  <c:v>21</c:v>
                </c:pt>
                <c:pt idx="2314">
                  <c:v>19</c:v>
                </c:pt>
                <c:pt idx="2315">
                  <c:v>17</c:v>
                </c:pt>
                <c:pt idx="2316">
                  <c:v>107</c:v>
                </c:pt>
                <c:pt idx="2317">
                  <c:v>97</c:v>
                </c:pt>
                <c:pt idx="2318">
                  <c:v>87</c:v>
                </c:pt>
                <c:pt idx="2319">
                  <c:v>78</c:v>
                </c:pt>
                <c:pt idx="2320">
                  <c:v>69</c:v>
                </c:pt>
                <c:pt idx="2321">
                  <c:v>60</c:v>
                </c:pt>
                <c:pt idx="2322">
                  <c:v>52</c:v>
                </c:pt>
                <c:pt idx="2323">
                  <c:v>44</c:v>
                </c:pt>
                <c:pt idx="2324">
                  <c:v>36</c:v>
                </c:pt>
                <c:pt idx="2325">
                  <c:v>30</c:v>
                </c:pt>
                <c:pt idx="2326">
                  <c:v>26</c:v>
                </c:pt>
                <c:pt idx="2327">
                  <c:v>22</c:v>
                </c:pt>
                <c:pt idx="2328">
                  <c:v>215</c:v>
                </c:pt>
                <c:pt idx="2329">
                  <c:v>204</c:v>
                </c:pt>
                <c:pt idx="2330">
                  <c:v>194</c:v>
                </c:pt>
                <c:pt idx="2331">
                  <c:v>184</c:v>
                </c:pt>
                <c:pt idx="2332">
                  <c:v>174</c:v>
                </c:pt>
                <c:pt idx="2333">
                  <c:v>143</c:v>
                </c:pt>
                <c:pt idx="2334">
                  <c:v>114</c:v>
                </c:pt>
                <c:pt idx="2335">
                  <c:v>94</c:v>
                </c:pt>
                <c:pt idx="2336">
                  <c:v>86</c:v>
                </c:pt>
                <c:pt idx="2337">
                  <c:v>79</c:v>
                </c:pt>
                <c:pt idx="2338">
                  <c:v>65</c:v>
                </c:pt>
                <c:pt idx="2339">
                  <c:v>53</c:v>
                </c:pt>
                <c:pt idx="2340">
                  <c:v>148</c:v>
                </c:pt>
                <c:pt idx="2341">
                  <c:v>137</c:v>
                </c:pt>
                <c:pt idx="2342">
                  <c:v>127</c:v>
                </c:pt>
                <c:pt idx="2343">
                  <c:v>118</c:v>
                </c:pt>
                <c:pt idx="2344">
                  <c:v>107</c:v>
                </c:pt>
                <c:pt idx="2345">
                  <c:v>100</c:v>
                </c:pt>
                <c:pt idx="2346">
                  <c:v>99</c:v>
                </c:pt>
                <c:pt idx="2347">
                  <c:v>103</c:v>
                </c:pt>
                <c:pt idx="2348">
                  <c:v>107</c:v>
                </c:pt>
                <c:pt idx="2349">
                  <c:v>105</c:v>
                </c:pt>
                <c:pt idx="2350">
                  <c:v>103</c:v>
                </c:pt>
                <c:pt idx="2351">
                  <c:v>95</c:v>
                </c:pt>
              </c:numCache>
            </c:numRef>
          </c:yVal>
          <c:smooth val="0"/>
        </c:ser>
        <c:dLbls>
          <c:showLegendKey val="0"/>
          <c:showVal val="0"/>
          <c:showCatName val="0"/>
          <c:showSerName val="0"/>
          <c:showPercent val="0"/>
          <c:showBubbleSize val="0"/>
        </c:dLbls>
        <c:axId val="113318912"/>
        <c:axId val="113325184"/>
      </c:scatterChart>
      <c:valAx>
        <c:axId val="113318912"/>
        <c:scaling>
          <c:orientation val="minMax"/>
          <c:max val="100"/>
        </c:scaling>
        <c:delete val="0"/>
        <c:axPos val="b"/>
        <c:title>
          <c:tx>
            <c:rich>
              <a:bodyPr/>
              <a:lstStyle/>
              <a:p>
                <a:pPr>
                  <a:defRPr sz="1600"/>
                </a:pPr>
                <a:r>
                  <a:rPr lang="en-US" sz="1600"/>
                  <a:t>Level of Urbanization (%)</a:t>
                </a:r>
              </a:p>
            </c:rich>
          </c:tx>
          <c:layout>
            <c:manualLayout>
              <c:xMode val="edge"/>
              <c:yMode val="edge"/>
              <c:x val="0.44273083709654126"/>
              <c:y val="0.9284241693987535"/>
            </c:manualLayout>
          </c:layout>
          <c:overlay val="0"/>
        </c:title>
        <c:numFmt formatCode="General" sourceLinked="1"/>
        <c:majorTickMark val="out"/>
        <c:minorTickMark val="none"/>
        <c:tickLblPos val="nextTo"/>
        <c:txPr>
          <a:bodyPr rot="0" vert="horz"/>
          <a:lstStyle/>
          <a:p>
            <a:pPr>
              <a:defRPr b="1"/>
            </a:pPr>
            <a:endParaRPr lang="en-US"/>
          </a:p>
        </c:txPr>
        <c:crossAx val="113325184"/>
        <c:crosses val="autoZero"/>
        <c:crossBetween val="midCat"/>
      </c:valAx>
      <c:valAx>
        <c:axId val="113325184"/>
        <c:scaling>
          <c:orientation val="minMax"/>
        </c:scaling>
        <c:delete val="0"/>
        <c:axPos val="l"/>
        <c:title>
          <c:tx>
            <c:rich>
              <a:bodyPr/>
              <a:lstStyle/>
              <a:p>
                <a:pPr>
                  <a:defRPr b="1"/>
                </a:pPr>
                <a:r>
                  <a:rPr lang="en-US" b="1"/>
                  <a:t>Infant Mortality Rate (infant deaths/ 1,000 live births)</a:t>
                </a:r>
              </a:p>
            </c:rich>
          </c:tx>
          <c:layout>
            <c:manualLayout>
              <c:xMode val="edge"/>
              <c:yMode val="edge"/>
              <c:x val="1.0394386976137778E-2"/>
              <c:y val="0.13557298903813492"/>
            </c:manualLayout>
          </c:layout>
          <c:overlay val="0"/>
        </c:title>
        <c:numFmt formatCode="General" sourceLinked="1"/>
        <c:majorTickMark val="out"/>
        <c:minorTickMark val="none"/>
        <c:tickLblPos val="nextTo"/>
        <c:txPr>
          <a:bodyPr/>
          <a:lstStyle/>
          <a:p>
            <a:pPr>
              <a:defRPr sz="1600" b="1"/>
            </a:pPr>
            <a:endParaRPr lang="en-US"/>
          </a:p>
        </c:txPr>
        <c:crossAx val="113318912"/>
        <c:crosses val="autoZero"/>
        <c:crossBetween val="midCat"/>
      </c:valAx>
    </c:plotArea>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453585678471803"/>
          <c:y val="0.10948273441128611"/>
          <c:w val="0.69333662888551451"/>
          <c:h val="0.75970318524999181"/>
        </c:manualLayout>
      </c:layout>
      <c:barChart>
        <c:barDir val="bar"/>
        <c:grouping val="clustered"/>
        <c:varyColors val="0"/>
        <c:ser>
          <c:idx val="0"/>
          <c:order val="0"/>
          <c:tx>
            <c:strRef>
              <c:f>Figure1!$B$1</c:f>
              <c:strCache>
                <c:ptCount val="1"/>
                <c:pt idx="0">
                  <c:v>Earliest</c:v>
                </c:pt>
              </c:strCache>
            </c:strRef>
          </c:tx>
          <c:spPr>
            <a:noFill/>
          </c:spPr>
          <c:invertIfNegative val="0"/>
          <c:cat>
            <c:strRef>
              <c:f>Figure1!$A$2:$A$10</c:f>
              <c:strCache>
                <c:ptCount val="9"/>
                <c:pt idx="0">
                  <c:v>China, People's Rep. of</c:v>
                </c:pt>
                <c:pt idx="1">
                  <c:v>Bhutan</c:v>
                </c:pt>
                <c:pt idx="2">
                  <c:v>Lao PDR</c:v>
                </c:pt>
                <c:pt idx="3">
                  <c:v>Indonesia</c:v>
                </c:pt>
                <c:pt idx="4">
                  <c:v>Viet Nam</c:v>
                </c:pt>
                <c:pt idx="5">
                  <c:v>Asia and the Pacific</c:v>
                </c:pt>
                <c:pt idx="6">
                  <c:v>Europe</c:v>
                </c:pt>
                <c:pt idx="7">
                  <c:v>North America</c:v>
                </c:pt>
                <c:pt idx="8">
                  <c:v>Latin America and Caribbean</c:v>
                </c:pt>
              </c:strCache>
            </c:strRef>
          </c:cat>
          <c:val>
            <c:numRef>
              <c:f>Figure1!$B$2:$B$10</c:f>
              <c:numCache>
                <c:formatCode>General</c:formatCode>
                <c:ptCount val="9"/>
                <c:pt idx="0">
                  <c:v>1950</c:v>
                </c:pt>
                <c:pt idx="1">
                  <c:v>1980</c:v>
                </c:pt>
                <c:pt idx="2">
                  <c:v>1970</c:v>
                </c:pt>
                <c:pt idx="3">
                  <c:v>1950</c:v>
                </c:pt>
                <c:pt idx="4">
                  <c:v>1950</c:v>
                </c:pt>
                <c:pt idx="5">
                  <c:v>1930</c:v>
                </c:pt>
                <c:pt idx="6">
                  <c:v>1800</c:v>
                </c:pt>
                <c:pt idx="7">
                  <c:v>1825</c:v>
                </c:pt>
                <c:pt idx="8">
                  <c:v>1750</c:v>
                </c:pt>
              </c:numCache>
            </c:numRef>
          </c:val>
        </c:ser>
        <c:ser>
          <c:idx val="1"/>
          <c:order val="1"/>
          <c:tx>
            <c:strRef>
              <c:f>Figure1!$C$1</c:f>
              <c:strCache>
                <c:ptCount val="1"/>
                <c:pt idx="0">
                  <c:v>Latest</c:v>
                </c:pt>
              </c:strCache>
            </c:strRef>
          </c:tx>
          <c:spPr>
            <a:noFill/>
          </c:spPr>
          <c:invertIfNegative val="0"/>
          <c:cat>
            <c:strRef>
              <c:f>Figure1!$A$2:$A$10</c:f>
              <c:strCache>
                <c:ptCount val="9"/>
                <c:pt idx="0">
                  <c:v>China, People's Rep. of</c:v>
                </c:pt>
                <c:pt idx="1">
                  <c:v>Bhutan</c:v>
                </c:pt>
                <c:pt idx="2">
                  <c:v>Lao PDR</c:v>
                </c:pt>
                <c:pt idx="3">
                  <c:v>Indonesia</c:v>
                </c:pt>
                <c:pt idx="4">
                  <c:v>Viet Nam</c:v>
                </c:pt>
                <c:pt idx="5">
                  <c:v>Asia and the Pacific</c:v>
                </c:pt>
                <c:pt idx="6">
                  <c:v>Europe</c:v>
                </c:pt>
                <c:pt idx="7">
                  <c:v>North America</c:v>
                </c:pt>
                <c:pt idx="8">
                  <c:v>Latin America and Caribbean</c:v>
                </c:pt>
              </c:strCache>
            </c:strRef>
          </c:cat>
          <c:val>
            <c:numRef>
              <c:f>Figure1!$C$2:$C$10</c:f>
              <c:numCache>
                <c:formatCode>General</c:formatCode>
                <c:ptCount val="9"/>
                <c:pt idx="0">
                  <c:v>2010</c:v>
                </c:pt>
                <c:pt idx="1">
                  <c:v>2035</c:v>
                </c:pt>
                <c:pt idx="2">
                  <c:v>2030</c:v>
                </c:pt>
                <c:pt idx="3">
                  <c:v>2015</c:v>
                </c:pt>
                <c:pt idx="4">
                  <c:v>2040</c:v>
                </c:pt>
                <c:pt idx="5">
                  <c:v>2025</c:v>
                </c:pt>
                <c:pt idx="6">
                  <c:v>1950</c:v>
                </c:pt>
                <c:pt idx="7">
                  <c:v>1930</c:v>
                </c:pt>
                <c:pt idx="8">
                  <c:v>1960</c:v>
                </c:pt>
              </c:numCache>
            </c:numRef>
          </c:val>
        </c:ser>
        <c:dLbls>
          <c:showLegendKey val="0"/>
          <c:showVal val="0"/>
          <c:showCatName val="0"/>
          <c:showSerName val="0"/>
          <c:showPercent val="0"/>
          <c:showBubbleSize val="0"/>
        </c:dLbls>
        <c:gapWidth val="150"/>
        <c:axId val="106401152"/>
        <c:axId val="106415232"/>
      </c:barChart>
      <c:catAx>
        <c:axId val="106401152"/>
        <c:scaling>
          <c:orientation val="minMax"/>
        </c:scaling>
        <c:delete val="0"/>
        <c:axPos val="l"/>
        <c:numFmt formatCode="General" sourceLinked="1"/>
        <c:majorTickMark val="out"/>
        <c:minorTickMark val="none"/>
        <c:tickLblPos val="nextTo"/>
        <c:txPr>
          <a:bodyPr rot="0" vert="horz"/>
          <a:lstStyle/>
          <a:p>
            <a:pPr>
              <a:defRPr sz="1400" b="1" i="0" u="none" strike="noStrike" baseline="0">
                <a:solidFill>
                  <a:srgbClr val="000000"/>
                </a:solidFill>
                <a:latin typeface="Calibri"/>
                <a:ea typeface="Calibri"/>
                <a:cs typeface="Calibri"/>
              </a:defRPr>
            </a:pPr>
            <a:endParaRPr lang="en-US"/>
          </a:p>
        </c:txPr>
        <c:crossAx val="106415232"/>
        <c:crosses val="autoZero"/>
        <c:auto val="1"/>
        <c:lblAlgn val="ctr"/>
        <c:lblOffset val="100"/>
        <c:noMultiLvlLbl val="0"/>
      </c:catAx>
      <c:valAx>
        <c:axId val="106415232"/>
        <c:scaling>
          <c:orientation val="minMax"/>
          <c:max val="2050"/>
          <c:min val="1750"/>
        </c:scaling>
        <c:delete val="0"/>
        <c:axPos val="b"/>
        <c:majorGridlines>
          <c:spPr>
            <a:ln>
              <a:prstDash val="sysDot"/>
            </a:ln>
          </c:spPr>
        </c:majorGridlines>
        <c:numFmt formatCode="General" sourceLinked="1"/>
        <c:majorTickMark val="out"/>
        <c:minorTickMark val="none"/>
        <c:tickLblPos val="nextTo"/>
        <c:txPr>
          <a:bodyPr rot="0" vert="horz"/>
          <a:lstStyle/>
          <a:p>
            <a:pPr>
              <a:defRPr sz="1200" b="1" i="0" u="none" strike="noStrike" baseline="0">
                <a:solidFill>
                  <a:srgbClr val="000000"/>
                </a:solidFill>
                <a:latin typeface="Calibri"/>
                <a:ea typeface="Calibri"/>
                <a:cs typeface="Calibri"/>
              </a:defRPr>
            </a:pPr>
            <a:endParaRPr lang="en-US"/>
          </a:p>
        </c:txPr>
        <c:crossAx val="106401152"/>
        <c:crosses val="autoZero"/>
        <c:crossBetween val="between"/>
        <c:majorUnit val="25"/>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baseline="0" dirty="0" smtClean="0"/>
              <a:t>Top </a:t>
            </a:r>
            <a:r>
              <a:rPr lang="en-US" sz="1800" dirty="0" smtClean="0"/>
              <a:t>25 </a:t>
            </a:r>
            <a:r>
              <a:rPr lang="en-US" sz="1800" dirty="0"/>
              <a:t>World's Cities Ranked by </a:t>
            </a:r>
            <a:r>
              <a:rPr lang="en-US" sz="1800" dirty="0" smtClean="0"/>
              <a:t>Density, 2007</a:t>
            </a:r>
            <a:endParaRPr lang="en-US" sz="1800" dirty="0"/>
          </a:p>
        </c:rich>
      </c:tx>
      <c:layout>
        <c:manualLayout>
          <c:xMode val="edge"/>
          <c:yMode val="edge"/>
          <c:x val="0.25619271475898225"/>
          <c:y val="2.987933799941702E-2"/>
        </c:manualLayout>
      </c:layout>
      <c:overlay val="0"/>
    </c:title>
    <c:autoTitleDeleted val="0"/>
    <c:plotArea>
      <c:layout>
        <c:manualLayout>
          <c:layoutTarget val="inner"/>
          <c:xMode val="edge"/>
          <c:yMode val="edge"/>
          <c:x val="0.12753809988396214"/>
          <c:y val="0.14009259259259407"/>
          <c:w val="0.84958608017935922"/>
          <c:h val="0.54249635462233858"/>
        </c:manualLayout>
      </c:layout>
      <c:barChart>
        <c:barDir val="col"/>
        <c:grouping val="clustered"/>
        <c:varyColors val="0"/>
        <c:ser>
          <c:idx val="0"/>
          <c:order val="0"/>
          <c:tx>
            <c:strRef>
              <c:f>Figure9!$J$3</c:f>
              <c:strCache>
                <c:ptCount val="1"/>
                <c:pt idx="0">
                  <c:v>Density (people per sqKm)</c:v>
                </c:pt>
              </c:strCache>
            </c:strRef>
          </c:tx>
          <c:spPr>
            <a:solidFill>
              <a:schemeClr val="accent2"/>
            </a:solidFill>
          </c:spPr>
          <c:invertIfNegative val="0"/>
          <c:dPt>
            <c:idx val="3"/>
            <c:invertIfNegative val="0"/>
            <c:bubble3D val="0"/>
            <c:spPr>
              <a:solidFill>
                <a:schemeClr val="accent3">
                  <a:lumMod val="75000"/>
                </a:schemeClr>
              </a:solidFill>
            </c:spPr>
          </c:dPt>
          <c:dPt>
            <c:idx val="8"/>
            <c:invertIfNegative val="0"/>
            <c:bubble3D val="0"/>
            <c:spPr>
              <a:solidFill>
                <a:srgbClr val="00B0F0"/>
              </a:solidFill>
            </c:spPr>
          </c:dPt>
          <c:dPt>
            <c:idx val="10"/>
            <c:invertIfNegative val="0"/>
            <c:bubble3D val="0"/>
            <c:spPr>
              <a:solidFill>
                <a:srgbClr val="00B0F0"/>
              </a:solidFill>
            </c:spPr>
          </c:dPt>
          <c:dPt>
            <c:idx val="13"/>
            <c:invertIfNegative val="0"/>
            <c:bubble3D val="0"/>
            <c:spPr>
              <a:solidFill>
                <a:schemeClr val="accent3">
                  <a:lumMod val="75000"/>
                </a:schemeClr>
              </a:solidFill>
            </c:spPr>
          </c:dPt>
          <c:dPt>
            <c:idx val="15"/>
            <c:invertIfNegative val="0"/>
            <c:bubble3D val="0"/>
            <c:spPr>
              <a:solidFill>
                <a:schemeClr val="accent1">
                  <a:lumMod val="60000"/>
                  <a:lumOff val="40000"/>
                </a:schemeClr>
              </a:solidFill>
            </c:spPr>
          </c:dPt>
          <c:dPt>
            <c:idx val="20"/>
            <c:invertIfNegative val="0"/>
            <c:bubble3D val="0"/>
            <c:spPr>
              <a:solidFill>
                <a:schemeClr val="accent1">
                  <a:lumMod val="60000"/>
                  <a:lumOff val="40000"/>
                </a:schemeClr>
              </a:solidFill>
            </c:spPr>
          </c:dPt>
          <c:dPt>
            <c:idx val="21"/>
            <c:invertIfNegative val="0"/>
            <c:bubble3D val="0"/>
            <c:spPr>
              <a:solidFill>
                <a:schemeClr val="accent1">
                  <a:lumMod val="60000"/>
                  <a:lumOff val="40000"/>
                </a:schemeClr>
              </a:solidFill>
            </c:spPr>
          </c:dPt>
          <c:dPt>
            <c:idx val="24"/>
            <c:invertIfNegative val="0"/>
            <c:bubble3D val="0"/>
            <c:spPr>
              <a:solidFill>
                <a:srgbClr val="00B0F0"/>
              </a:solidFill>
            </c:spPr>
          </c:dPt>
          <c:cat>
            <c:strRef>
              <c:f>Figure9!$I$4:$I$28</c:f>
              <c:strCache>
                <c:ptCount val="25"/>
                <c:pt idx="0">
                  <c:v>Mumbai</c:v>
                </c:pt>
                <c:pt idx="1">
                  <c:v>Kolkata</c:v>
                </c:pt>
                <c:pt idx="2">
                  <c:v>Karachi</c:v>
                </c:pt>
                <c:pt idx="3">
                  <c:v>Lagos</c:v>
                </c:pt>
                <c:pt idx="4">
                  <c:v>Shenzhen</c:v>
                </c:pt>
                <c:pt idx="5">
                  <c:v>Seoul/Incheon</c:v>
                </c:pt>
                <c:pt idx="6">
                  <c:v>Taipei,China</c:v>
                </c:pt>
                <c:pt idx="7">
                  <c:v>Chennai</c:v>
                </c:pt>
                <c:pt idx="8">
                  <c:v>Bogota</c:v>
                </c:pt>
                <c:pt idx="9">
                  <c:v>Shanghai</c:v>
                </c:pt>
                <c:pt idx="10">
                  <c:v>Lima</c:v>
                </c:pt>
                <c:pt idx="11">
                  <c:v>Beijing</c:v>
                </c:pt>
                <c:pt idx="12">
                  <c:v>Delhi</c:v>
                </c:pt>
                <c:pt idx="13">
                  <c:v>Kinshasa</c:v>
                </c:pt>
                <c:pt idx="14">
                  <c:v>Manila</c:v>
                </c:pt>
                <c:pt idx="15">
                  <c:v>Tehran</c:v>
                </c:pt>
                <c:pt idx="16">
                  <c:v>Jakarta</c:v>
                </c:pt>
                <c:pt idx="17">
                  <c:v>Tianjin</c:v>
                </c:pt>
                <c:pt idx="18">
                  <c:v>Bangalore</c:v>
                </c:pt>
                <c:pt idx="19">
                  <c:v>Ho Chi Minh City</c:v>
                </c:pt>
                <c:pt idx="20">
                  <c:v>Cairo</c:v>
                </c:pt>
                <c:pt idx="21">
                  <c:v>Baghdad</c:v>
                </c:pt>
                <c:pt idx="22">
                  <c:v>Shenyang</c:v>
                </c:pt>
                <c:pt idx="23">
                  <c:v>Hyderabad</c:v>
                </c:pt>
                <c:pt idx="24">
                  <c:v>São Paulo</c:v>
                </c:pt>
              </c:strCache>
            </c:strRef>
          </c:cat>
          <c:val>
            <c:numRef>
              <c:f>Figure9!$J$4:$J$28</c:f>
              <c:numCache>
                <c:formatCode>#,##0</c:formatCode>
                <c:ptCount val="25"/>
                <c:pt idx="0">
                  <c:v>29650</c:v>
                </c:pt>
                <c:pt idx="1">
                  <c:v>23900</c:v>
                </c:pt>
                <c:pt idx="2">
                  <c:v>18900</c:v>
                </c:pt>
                <c:pt idx="3">
                  <c:v>18150</c:v>
                </c:pt>
                <c:pt idx="4">
                  <c:v>17150</c:v>
                </c:pt>
                <c:pt idx="5">
                  <c:v>16700</c:v>
                </c:pt>
                <c:pt idx="6">
                  <c:v>15200</c:v>
                </c:pt>
                <c:pt idx="7">
                  <c:v>14350</c:v>
                </c:pt>
                <c:pt idx="8">
                  <c:v>13500</c:v>
                </c:pt>
                <c:pt idx="9">
                  <c:v>13400</c:v>
                </c:pt>
                <c:pt idx="10">
                  <c:v>11750</c:v>
                </c:pt>
                <c:pt idx="11">
                  <c:v>11500</c:v>
                </c:pt>
                <c:pt idx="12">
                  <c:v>11050</c:v>
                </c:pt>
                <c:pt idx="13">
                  <c:v>10650</c:v>
                </c:pt>
                <c:pt idx="14">
                  <c:v>10550</c:v>
                </c:pt>
                <c:pt idx="15">
                  <c:v>10550</c:v>
                </c:pt>
                <c:pt idx="16">
                  <c:v>10500</c:v>
                </c:pt>
                <c:pt idx="17">
                  <c:v>10500</c:v>
                </c:pt>
                <c:pt idx="18">
                  <c:v>10100</c:v>
                </c:pt>
                <c:pt idx="19">
                  <c:v>9450</c:v>
                </c:pt>
                <c:pt idx="20">
                  <c:v>9400</c:v>
                </c:pt>
                <c:pt idx="21">
                  <c:v>9250</c:v>
                </c:pt>
                <c:pt idx="22">
                  <c:v>9250</c:v>
                </c:pt>
                <c:pt idx="23">
                  <c:v>9100</c:v>
                </c:pt>
                <c:pt idx="24">
                  <c:v>9000</c:v>
                </c:pt>
              </c:numCache>
            </c:numRef>
          </c:val>
        </c:ser>
        <c:dLbls>
          <c:showLegendKey val="0"/>
          <c:showVal val="0"/>
          <c:showCatName val="0"/>
          <c:showSerName val="0"/>
          <c:showPercent val="0"/>
          <c:showBubbleSize val="0"/>
        </c:dLbls>
        <c:gapWidth val="150"/>
        <c:axId val="113545216"/>
        <c:axId val="113546752"/>
      </c:barChart>
      <c:catAx>
        <c:axId val="113545216"/>
        <c:scaling>
          <c:orientation val="minMax"/>
        </c:scaling>
        <c:delete val="0"/>
        <c:axPos val="b"/>
        <c:numFmt formatCode="General" sourceLinked="1"/>
        <c:majorTickMark val="none"/>
        <c:minorTickMark val="none"/>
        <c:tickLblPos val="nextTo"/>
        <c:crossAx val="113546752"/>
        <c:crosses val="autoZero"/>
        <c:auto val="1"/>
        <c:lblAlgn val="ctr"/>
        <c:lblOffset val="100"/>
        <c:noMultiLvlLbl val="0"/>
      </c:catAx>
      <c:valAx>
        <c:axId val="113546752"/>
        <c:scaling>
          <c:orientation val="minMax"/>
        </c:scaling>
        <c:delete val="0"/>
        <c:axPos val="l"/>
        <c:title>
          <c:tx>
            <c:rich>
              <a:bodyPr/>
              <a:lstStyle/>
              <a:p>
                <a:pPr>
                  <a:defRPr/>
                </a:pPr>
                <a:r>
                  <a:rPr lang="en-US" dirty="0"/>
                  <a:t>Density (person/m</a:t>
                </a:r>
                <a:r>
                  <a:rPr lang="en-US" baseline="30000" dirty="0"/>
                  <a:t>2</a:t>
                </a:r>
                <a:r>
                  <a:rPr lang="en-US" dirty="0"/>
                  <a:t>)</a:t>
                </a:r>
              </a:p>
            </c:rich>
          </c:tx>
          <c:layout/>
          <c:overlay val="0"/>
        </c:title>
        <c:numFmt formatCode="General" sourceLinked="0"/>
        <c:majorTickMark val="out"/>
        <c:minorTickMark val="none"/>
        <c:tickLblPos val="nextTo"/>
        <c:crossAx val="113545216"/>
        <c:crosses val="autoZero"/>
        <c:crossBetween val="between"/>
      </c:valAx>
    </c:plotArea>
    <c:plotVisOnly val="1"/>
    <c:dispBlanksAs val="gap"/>
    <c:showDLblsOverMax val="0"/>
  </c:chart>
  <c:txPr>
    <a:bodyPr/>
    <a:lstStyle/>
    <a:p>
      <a:pPr>
        <a:defRPr sz="1400" b="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Level of Urbanization by </a:t>
            </a:r>
            <a:r>
              <a:rPr lang="en-US" dirty="0"/>
              <a:t>Region </a:t>
            </a:r>
            <a:r>
              <a:rPr lang="en-US" baseline="0" dirty="0" smtClean="0"/>
              <a:t> (%)</a:t>
            </a:r>
            <a:endParaRPr lang="en-US" dirty="0"/>
          </a:p>
        </c:rich>
      </c:tx>
      <c:layout>
        <c:manualLayout>
          <c:xMode val="edge"/>
          <c:yMode val="edge"/>
          <c:x val="0.30445631796025602"/>
          <c:y val="2.5974025974026021E-2"/>
        </c:manualLayout>
      </c:layout>
      <c:overlay val="0"/>
    </c:title>
    <c:autoTitleDeleted val="0"/>
    <c:plotArea>
      <c:layout>
        <c:manualLayout>
          <c:layoutTarget val="inner"/>
          <c:xMode val="edge"/>
          <c:yMode val="edge"/>
          <c:x val="0.11498523622047246"/>
          <c:y val="9.6145228352302797E-2"/>
          <c:w val="0.83429728783902013"/>
          <c:h val="0.77345451136789822"/>
        </c:manualLayout>
      </c:layout>
      <c:lineChart>
        <c:grouping val="standard"/>
        <c:varyColors val="0"/>
        <c:ser>
          <c:idx val="0"/>
          <c:order val="0"/>
          <c:tx>
            <c:strRef>
              <c:f>'Figure4 &amp;10a'!$A$32</c:f>
              <c:strCache>
                <c:ptCount val="1"/>
                <c:pt idx="0">
                  <c:v>World</c:v>
                </c:pt>
              </c:strCache>
            </c:strRef>
          </c:tx>
          <c:cat>
            <c:numRef>
              <c:f>'Figure4 &amp;10a'!$B$31:$V$31</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'Figure4 &amp;10a'!$B$32:$V$32</c:f>
              <c:numCache>
                <c:formatCode>_(* #,##0.0_);_(* \(#,##0.0\);_(* "-"??_);_(@_)</c:formatCode>
                <c:ptCount val="21"/>
                <c:pt idx="0">
                  <c:v>29.440266678920697</c:v>
                </c:pt>
                <c:pt idx="1">
                  <c:v>31.444970409750695</c:v>
                </c:pt>
                <c:pt idx="2">
                  <c:v>33.558234463608727</c:v>
                </c:pt>
                <c:pt idx="3">
                  <c:v>35.54287179334225</c:v>
                </c:pt>
                <c:pt idx="4">
                  <c:v>36.58958709518302</c:v>
                </c:pt>
                <c:pt idx="5">
                  <c:v>37.721049392279618</c:v>
                </c:pt>
                <c:pt idx="6">
                  <c:v>39.371786305927444</c:v>
                </c:pt>
                <c:pt idx="7">
                  <c:v>41.216893563135997</c:v>
                </c:pt>
                <c:pt idx="8">
                  <c:v>42.993260101865999</c:v>
                </c:pt>
                <c:pt idx="9">
                  <c:v>44.778649949500313</c:v>
                </c:pt>
                <c:pt idx="10">
                  <c:v>46.688545083652002</c:v>
                </c:pt>
                <c:pt idx="11">
                  <c:v>49.142556975188519</c:v>
                </c:pt>
                <c:pt idx="12">
                  <c:v>51.604333135688037</c:v>
                </c:pt>
                <c:pt idx="13">
                  <c:v>53.907655475207072</c:v>
                </c:pt>
                <c:pt idx="14">
                  <c:v>56.028241713781888</c:v>
                </c:pt>
                <c:pt idx="15">
                  <c:v>58.010673345514128</c:v>
                </c:pt>
                <c:pt idx="16">
                  <c:v>59.892805625811604</c:v>
                </c:pt>
                <c:pt idx="17">
                  <c:v>61.707416655636372</c:v>
                </c:pt>
                <c:pt idx="18">
                  <c:v>63.513629958526494</c:v>
                </c:pt>
                <c:pt idx="19">
                  <c:v>65.341201243857327</c:v>
                </c:pt>
                <c:pt idx="20">
                  <c:v>67.183417672803188</c:v>
                </c:pt>
              </c:numCache>
            </c:numRef>
          </c:val>
          <c:smooth val="0"/>
        </c:ser>
        <c:ser>
          <c:idx val="1"/>
          <c:order val="1"/>
          <c:tx>
            <c:strRef>
              <c:f>'Figure4 &amp;10a'!$A$33</c:f>
              <c:strCache>
                <c:ptCount val="1"/>
                <c:pt idx="0">
                  <c:v>Asia and the Pacific</c:v>
                </c:pt>
              </c:strCache>
            </c:strRef>
          </c:tx>
          <c:cat>
            <c:numRef>
              <c:f>'Figure4 &amp;10a'!$B$31:$V$31</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'Figure4 &amp;10a'!$B$33:$V$33</c:f>
              <c:numCache>
                <c:formatCode>_(* #,##0.0_);_(* \(#,##0.0\);_(* "-"??_);_(@_)</c:formatCode>
                <c:ptCount val="21"/>
                <c:pt idx="0">
                  <c:v>17.321238847886328</c:v>
                </c:pt>
                <c:pt idx="1">
                  <c:v>18.996897556282157</c:v>
                </c:pt>
                <c:pt idx="2">
                  <c:v>20.713647951100189</c:v>
                </c:pt>
                <c:pt idx="3">
                  <c:v>22.319871224970235</c:v>
                </c:pt>
                <c:pt idx="4">
                  <c:v>22.849439376666748</c:v>
                </c:pt>
                <c:pt idx="5">
                  <c:v>23.905145440353689</c:v>
                </c:pt>
                <c:pt idx="6">
                  <c:v>25.811259838582025</c:v>
                </c:pt>
                <c:pt idx="7">
                  <c:v>28.146818057892993</c:v>
                </c:pt>
                <c:pt idx="8">
                  <c:v>30.453022033503878</c:v>
                </c:pt>
                <c:pt idx="9">
                  <c:v>32.884302175300078</c:v>
                </c:pt>
                <c:pt idx="10">
                  <c:v>35.542954928968513</c:v>
                </c:pt>
                <c:pt idx="11">
                  <c:v>39.062971181425553</c:v>
                </c:pt>
                <c:pt idx="12">
                  <c:v>42.530408518666725</c:v>
                </c:pt>
                <c:pt idx="13">
                  <c:v>45.80251488898616</c:v>
                </c:pt>
                <c:pt idx="14">
                  <c:v>48.752122405415371</c:v>
                </c:pt>
                <c:pt idx="15">
                  <c:v>51.430144930623953</c:v>
                </c:pt>
                <c:pt idx="16">
                  <c:v>53.888401951111277</c:v>
                </c:pt>
                <c:pt idx="17">
                  <c:v>56.177197568306141</c:v>
                </c:pt>
                <c:pt idx="18">
                  <c:v>58.417237126699895</c:v>
                </c:pt>
                <c:pt idx="19">
                  <c:v>60.666315325388695</c:v>
                </c:pt>
                <c:pt idx="20">
                  <c:v>62.915498816499507</c:v>
                </c:pt>
              </c:numCache>
            </c:numRef>
          </c:val>
          <c:smooth val="0"/>
        </c:ser>
        <c:ser>
          <c:idx val="2"/>
          <c:order val="2"/>
          <c:tx>
            <c:strRef>
              <c:f>'Figure4 &amp;10a'!$A$34</c:f>
              <c:strCache>
                <c:ptCount val="1"/>
                <c:pt idx="0">
                  <c:v>Africa</c:v>
                </c:pt>
              </c:strCache>
            </c:strRef>
          </c:tx>
          <c:cat>
            <c:numRef>
              <c:f>'Figure4 &amp;10a'!$B$31:$V$31</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'Figure4 &amp;10a'!$B$34:$V$34</c:f>
              <c:numCache>
                <c:formatCode>_(* #,##0.0_);_(* \(#,##0.0\);_(* "-"??_);_(@_)</c:formatCode>
                <c:ptCount val="21"/>
                <c:pt idx="0">
                  <c:v>14.356047819097427</c:v>
                </c:pt>
                <c:pt idx="1">
                  <c:v>16.245443827885168</c:v>
                </c:pt>
                <c:pt idx="2">
                  <c:v>18.592344872711696</c:v>
                </c:pt>
                <c:pt idx="3">
                  <c:v>21.20884619557221</c:v>
                </c:pt>
                <c:pt idx="4">
                  <c:v>23.514392725130218</c:v>
                </c:pt>
                <c:pt idx="5">
                  <c:v>25.635385330857797</c:v>
                </c:pt>
                <c:pt idx="6">
                  <c:v>27.800109706385889</c:v>
                </c:pt>
                <c:pt idx="7">
                  <c:v>29.833644670138863</c:v>
                </c:pt>
                <c:pt idx="8">
                  <c:v>32.01434573732876</c:v>
                </c:pt>
                <c:pt idx="9">
                  <c:v>33.946712678412474</c:v>
                </c:pt>
                <c:pt idx="10">
                  <c:v>35.556802949253644</c:v>
                </c:pt>
                <c:pt idx="11">
                  <c:v>37.349976148857507</c:v>
                </c:pt>
                <c:pt idx="12">
                  <c:v>39.193675089777521</c:v>
                </c:pt>
                <c:pt idx="13">
                  <c:v>41.108925399672557</c:v>
                </c:pt>
                <c:pt idx="14">
                  <c:v>43.150704091600844</c:v>
                </c:pt>
                <c:pt idx="15">
                  <c:v>45.334976295025065</c:v>
                </c:pt>
                <c:pt idx="16">
                  <c:v>47.660844636100421</c:v>
                </c:pt>
                <c:pt idx="17">
                  <c:v>50.099073990248961</c:v>
                </c:pt>
                <c:pt idx="18">
                  <c:v>52.596671851949246</c:v>
                </c:pt>
                <c:pt idx="19">
                  <c:v>55.137402083342216</c:v>
                </c:pt>
                <c:pt idx="20">
                  <c:v>57.703495795459013</c:v>
                </c:pt>
              </c:numCache>
            </c:numRef>
          </c:val>
          <c:smooth val="0"/>
        </c:ser>
        <c:ser>
          <c:idx val="3"/>
          <c:order val="3"/>
          <c:tx>
            <c:strRef>
              <c:f>'Figure4 &amp;10a'!$A$35</c:f>
              <c:strCache>
                <c:ptCount val="1"/>
                <c:pt idx="0">
                  <c:v>Europe</c:v>
                </c:pt>
              </c:strCache>
            </c:strRef>
          </c:tx>
          <c:cat>
            <c:numRef>
              <c:f>'Figure4 &amp;10a'!$B$31:$V$31</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'Figure4 &amp;10a'!$B$35:$V$35</c:f>
              <c:numCache>
                <c:formatCode>_(* #,##0.0_);_(* \(#,##0.0\);_(* "-"??_);_(@_)</c:formatCode>
                <c:ptCount val="21"/>
                <c:pt idx="0">
                  <c:v>51.271435183784341</c:v>
                </c:pt>
                <c:pt idx="1">
                  <c:v>54.079353271516005</c:v>
                </c:pt>
                <c:pt idx="2">
                  <c:v>57.033277764178003</c:v>
                </c:pt>
                <c:pt idx="3">
                  <c:v>60.034562593357045</c:v>
                </c:pt>
                <c:pt idx="4">
                  <c:v>62.846912762966056</c:v>
                </c:pt>
                <c:pt idx="5">
                  <c:v>65.247393594697527</c:v>
                </c:pt>
                <c:pt idx="6">
                  <c:v>67.302466786178812</c:v>
                </c:pt>
                <c:pt idx="7">
                  <c:v>68.673551480545882</c:v>
                </c:pt>
                <c:pt idx="8">
                  <c:v>69.810551487649107</c:v>
                </c:pt>
                <c:pt idx="9">
                  <c:v>70.324473156826727</c:v>
                </c:pt>
                <c:pt idx="10">
                  <c:v>70.798221927260627</c:v>
                </c:pt>
                <c:pt idx="11">
                  <c:v>71.607717996658536</c:v>
                </c:pt>
                <c:pt idx="12">
                  <c:v>72.691888236184127</c:v>
                </c:pt>
                <c:pt idx="13">
                  <c:v>73.784588209385774</c:v>
                </c:pt>
                <c:pt idx="14">
                  <c:v>74.926395349653689</c:v>
                </c:pt>
                <c:pt idx="15">
                  <c:v>76.126677915375879</c:v>
                </c:pt>
                <c:pt idx="16">
                  <c:v>77.370297855397183</c:v>
                </c:pt>
                <c:pt idx="17">
                  <c:v>78.632750085153049</c:v>
                </c:pt>
                <c:pt idx="18">
                  <c:v>79.867918585146029</c:v>
                </c:pt>
                <c:pt idx="19">
                  <c:v>81.04782046179109</c:v>
                </c:pt>
                <c:pt idx="20">
                  <c:v>82.173799846374123</c:v>
                </c:pt>
              </c:numCache>
            </c:numRef>
          </c:val>
          <c:smooth val="0"/>
        </c:ser>
        <c:ser>
          <c:idx val="4"/>
          <c:order val="4"/>
          <c:tx>
            <c:strRef>
              <c:f>'Figure4 &amp;10a'!$A$36</c:f>
              <c:strCache>
                <c:ptCount val="1"/>
                <c:pt idx="0">
                  <c:v>Latin America and the Caribbean</c:v>
                </c:pt>
              </c:strCache>
            </c:strRef>
          </c:tx>
          <c:cat>
            <c:numRef>
              <c:f>'Figure4 &amp;10a'!$B$31:$V$31</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'Figure4 &amp;10a'!$B$36:$V$36</c:f>
              <c:numCache>
                <c:formatCode>_(* #,##0.0_);_(* \(#,##0.0\);_(* "-"??_);_(@_)</c:formatCode>
                <c:ptCount val="21"/>
                <c:pt idx="0">
                  <c:v>41.384359195924802</c:v>
                </c:pt>
                <c:pt idx="1">
                  <c:v>45.298609764620338</c:v>
                </c:pt>
                <c:pt idx="2">
                  <c:v>49.32313309759143</c:v>
                </c:pt>
                <c:pt idx="3">
                  <c:v>53.279840400916086</c:v>
                </c:pt>
                <c:pt idx="4">
                  <c:v>57.058383122921313</c:v>
                </c:pt>
                <c:pt idx="5">
                  <c:v>60.746959964828363</c:v>
                </c:pt>
                <c:pt idx="6">
                  <c:v>64.294322910037337</c:v>
                </c:pt>
                <c:pt idx="7">
                  <c:v>67.416551281661427</c:v>
                </c:pt>
                <c:pt idx="8">
                  <c:v>70.338183280174604</c:v>
                </c:pt>
                <c:pt idx="9">
                  <c:v>73.058313180839789</c:v>
                </c:pt>
                <c:pt idx="10">
                  <c:v>75.488561755940623</c:v>
                </c:pt>
                <c:pt idx="11">
                  <c:v>77.262044888350843</c:v>
                </c:pt>
                <c:pt idx="12">
                  <c:v>78.844361777820311</c:v>
                </c:pt>
                <c:pt idx="13">
                  <c:v>80.24262509911928</c:v>
                </c:pt>
                <c:pt idx="14">
                  <c:v>81.455060627358876</c:v>
                </c:pt>
                <c:pt idx="15">
                  <c:v>82.505567321111499</c:v>
                </c:pt>
                <c:pt idx="16">
                  <c:v>83.429502067806112</c:v>
                </c:pt>
                <c:pt idx="17">
                  <c:v>84.276482456094115</c:v>
                </c:pt>
                <c:pt idx="18">
                  <c:v>85.082778279262996</c:v>
                </c:pt>
                <c:pt idx="19">
                  <c:v>85.864107316262078</c:v>
                </c:pt>
                <c:pt idx="20">
                  <c:v>86.620192843988846</c:v>
                </c:pt>
              </c:numCache>
            </c:numRef>
          </c:val>
          <c:smooth val="0"/>
        </c:ser>
        <c:ser>
          <c:idx val="5"/>
          <c:order val="5"/>
          <c:tx>
            <c:strRef>
              <c:f>'Figure4 &amp;10a'!$A$37</c:f>
              <c:strCache>
                <c:ptCount val="1"/>
                <c:pt idx="0">
                  <c:v>Northern America</c:v>
                </c:pt>
              </c:strCache>
            </c:strRef>
          </c:tx>
          <c:cat>
            <c:numRef>
              <c:f>'Figure4 &amp;10a'!$B$31:$V$31</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'Figure4 &amp;10a'!$B$37:$V$37</c:f>
              <c:numCache>
                <c:formatCode>_(* #,##0.0_);_(* \(#,##0.0\);_(* "-"??_);_(@_)</c:formatCode>
                <c:ptCount val="21"/>
                <c:pt idx="0">
                  <c:v>63.902762201233045</c:v>
                </c:pt>
                <c:pt idx="1">
                  <c:v>67.046279545587367</c:v>
                </c:pt>
                <c:pt idx="2">
                  <c:v>69.918775681995626</c:v>
                </c:pt>
                <c:pt idx="3">
                  <c:v>71.975137884522141</c:v>
                </c:pt>
                <c:pt idx="4">
                  <c:v>73.801165978473065</c:v>
                </c:pt>
                <c:pt idx="5">
                  <c:v>73.845952962847562</c:v>
                </c:pt>
                <c:pt idx="6">
                  <c:v>73.930126155204931</c:v>
                </c:pt>
                <c:pt idx="7">
                  <c:v>74.680914777443718</c:v>
                </c:pt>
                <c:pt idx="8">
                  <c:v>75.432772238291378</c:v>
                </c:pt>
                <c:pt idx="9">
                  <c:v>77.297553995864789</c:v>
                </c:pt>
                <c:pt idx="10">
                  <c:v>79.131693989550726</c:v>
                </c:pt>
                <c:pt idx="11">
                  <c:v>80.676012914281145</c:v>
                </c:pt>
                <c:pt idx="12">
                  <c:v>81.990107161542127</c:v>
                </c:pt>
                <c:pt idx="13">
                  <c:v>83.128397831561983</c:v>
                </c:pt>
                <c:pt idx="14">
                  <c:v>84.110770126378725</c:v>
                </c:pt>
                <c:pt idx="15">
                  <c:v>84.95855155145307</c:v>
                </c:pt>
                <c:pt idx="16">
                  <c:v>85.755817167647379</c:v>
                </c:pt>
                <c:pt idx="17">
                  <c:v>86.521997880160086</c:v>
                </c:pt>
                <c:pt idx="18">
                  <c:v>87.253375393597068</c:v>
                </c:pt>
                <c:pt idx="19">
                  <c:v>87.950550185395542</c:v>
                </c:pt>
                <c:pt idx="20">
                  <c:v>88.614451119468058</c:v>
                </c:pt>
              </c:numCache>
            </c:numRef>
          </c:val>
          <c:smooth val="0"/>
        </c:ser>
        <c:dLbls>
          <c:showLegendKey val="0"/>
          <c:showVal val="0"/>
          <c:showCatName val="0"/>
          <c:showSerName val="0"/>
          <c:showPercent val="0"/>
          <c:showBubbleSize val="0"/>
        </c:dLbls>
        <c:marker val="1"/>
        <c:smooth val="0"/>
        <c:axId val="113909120"/>
        <c:axId val="113915008"/>
      </c:lineChart>
      <c:catAx>
        <c:axId val="113909120"/>
        <c:scaling>
          <c:orientation val="minMax"/>
        </c:scaling>
        <c:delete val="0"/>
        <c:axPos val="b"/>
        <c:numFmt formatCode="General" sourceLinked="1"/>
        <c:majorTickMark val="out"/>
        <c:minorTickMark val="none"/>
        <c:tickLblPos val="nextTo"/>
        <c:crossAx val="113915008"/>
        <c:crosses val="autoZero"/>
        <c:auto val="1"/>
        <c:lblAlgn val="ctr"/>
        <c:lblOffset val="100"/>
        <c:tickLblSkip val="2"/>
        <c:noMultiLvlLbl val="0"/>
      </c:catAx>
      <c:valAx>
        <c:axId val="113915008"/>
        <c:scaling>
          <c:orientation val="minMax"/>
        </c:scaling>
        <c:delete val="0"/>
        <c:axPos val="l"/>
        <c:majorGridlines>
          <c:spPr>
            <a:ln>
              <a:solidFill>
                <a:schemeClr val="accent1"/>
              </a:solidFill>
              <a:prstDash val="sysDot"/>
            </a:ln>
          </c:spPr>
        </c:majorGridlines>
        <c:title>
          <c:tx>
            <c:rich>
              <a:bodyPr/>
              <a:lstStyle/>
              <a:p>
                <a:pPr>
                  <a:defRPr/>
                </a:pPr>
                <a:r>
                  <a:rPr lang="en-US" dirty="0"/>
                  <a:t>Level of Urbanization (%)</a:t>
                </a:r>
              </a:p>
            </c:rich>
          </c:tx>
          <c:layout/>
          <c:overlay val="0"/>
        </c:title>
        <c:numFmt formatCode="#,##0" sourceLinked="0"/>
        <c:majorTickMark val="none"/>
        <c:minorTickMark val="none"/>
        <c:tickLblPos val="nextTo"/>
        <c:crossAx val="113909120"/>
        <c:crosses val="autoZero"/>
        <c:crossBetween val="between"/>
      </c:valAx>
    </c:plotArea>
    <c:plotVisOnly val="1"/>
    <c:dispBlanksAs val="gap"/>
    <c:showDLblsOverMax val="0"/>
  </c:chart>
  <c:txPr>
    <a:bodyPr/>
    <a:lstStyle/>
    <a:p>
      <a:pPr>
        <a:defRPr sz="1400" b="1"/>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Urban Primacy </a:t>
            </a:r>
            <a:r>
              <a:rPr lang="en-US" dirty="0" smtClean="0"/>
              <a:t>(%, 2009)</a:t>
            </a:r>
            <a:endParaRPr lang="en-US" dirty="0"/>
          </a:p>
        </c:rich>
      </c:tx>
      <c:layout/>
      <c:overlay val="0"/>
    </c:title>
    <c:autoTitleDeleted val="0"/>
    <c:plotArea>
      <c:layout/>
      <c:barChart>
        <c:barDir val="col"/>
        <c:grouping val="clustered"/>
        <c:varyColors val="0"/>
        <c:ser>
          <c:idx val="0"/>
          <c:order val="0"/>
          <c:tx>
            <c:strRef>
              <c:f>Sheet1!$E$10</c:f>
              <c:strCache>
                <c:ptCount val="1"/>
                <c:pt idx="0">
                  <c:v>Urban Primacy</c:v>
                </c:pt>
              </c:strCache>
            </c:strRef>
          </c:tx>
          <c:spPr>
            <a:solidFill>
              <a:schemeClr val="tx2">
                <a:lumMod val="60000"/>
                <a:lumOff val="40000"/>
              </a:schemeClr>
            </a:solidFill>
          </c:spPr>
          <c:invertIfNegative val="0"/>
          <c:dPt>
            <c:idx val="0"/>
            <c:invertIfNegative val="0"/>
            <c:bubble3D val="0"/>
            <c:spPr>
              <a:solidFill>
                <a:schemeClr val="accent2">
                  <a:lumMod val="75000"/>
                </a:schemeClr>
              </a:solidFill>
            </c:spPr>
          </c:dPt>
          <c:dLbls>
            <c:txPr>
              <a:bodyPr/>
              <a:lstStyle/>
              <a:p>
                <a:pPr>
                  <a:defRPr sz="2000"/>
                </a:pPr>
                <a:endParaRPr lang="en-US"/>
              </a:p>
            </c:txPr>
            <c:showLegendKey val="0"/>
            <c:showVal val="1"/>
            <c:showCatName val="0"/>
            <c:showSerName val="0"/>
            <c:showPercent val="0"/>
            <c:showBubbleSize val="0"/>
            <c:showLeaderLines val="0"/>
          </c:dLbls>
          <c:cat>
            <c:strRef>
              <c:f>Sheet1!$D$11:$D$12</c:f>
              <c:strCache>
                <c:ptCount val="2"/>
                <c:pt idx="0">
                  <c:v>Asia</c:v>
                </c:pt>
                <c:pt idx="1">
                  <c:v>Non-Asia</c:v>
                </c:pt>
              </c:strCache>
            </c:strRef>
          </c:cat>
          <c:val>
            <c:numRef>
              <c:f>Sheet1!$E$11:$E$12</c:f>
              <c:numCache>
                <c:formatCode>General</c:formatCode>
                <c:ptCount val="2"/>
                <c:pt idx="0">
                  <c:v>12</c:v>
                </c:pt>
                <c:pt idx="1">
                  <c:v>21</c:v>
                </c:pt>
              </c:numCache>
            </c:numRef>
          </c:val>
        </c:ser>
        <c:dLbls>
          <c:showLegendKey val="0"/>
          <c:showVal val="0"/>
          <c:showCatName val="0"/>
          <c:showSerName val="0"/>
          <c:showPercent val="0"/>
          <c:showBubbleSize val="0"/>
        </c:dLbls>
        <c:gapWidth val="150"/>
        <c:axId val="114307456"/>
        <c:axId val="114308992"/>
      </c:barChart>
      <c:catAx>
        <c:axId val="114307456"/>
        <c:scaling>
          <c:orientation val="minMax"/>
        </c:scaling>
        <c:delete val="0"/>
        <c:axPos val="b"/>
        <c:majorTickMark val="none"/>
        <c:minorTickMark val="none"/>
        <c:tickLblPos val="nextTo"/>
        <c:crossAx val="114308992"/>
        <c:crosses val="autoZero"/>
        <c:auto val="1"/>
        <c:lblAlgn val="ctr"/>
        <c:lblOffset val="100"/>
        <c:noMultiLvlLbl val="0"/>
      </c:catAx>
      <c:valAx>
        <c:axId val="114308992"/>
        <c:scaling>
          <c:orientation val="minMax"/>
        </c:scaling>
        <c:delete val="0"/>
        <c:axPos val="l"/>
        <c:numFmt formatCode="General" sourceLinked="1"/>
        <c:majorTickMark val="none"/>
        <c:minorTickMark val="none"/>
        <c:tickLblPos val="nextTo"/>
        <c:txPr>
          <a:bodyPr/>
          <a:lstStyle/>
          <a:p>
            <a:pPr>
              <a:defRPr sz="2000"/>
            </a:pPr>
            <a:endParaRPr lang="en-US"/>
          </a:p>
        </c:txPr>
        <c:crossAx val="114307456"/>
        <c:crosses val="autoZero"/>
        <c:crossBetween val="between"/>
      </c:valAx>
    </c:plotArea>
    <c:plotVisOnly val="1"/>
    <c:dispBlanksAs val="gap"/>
    <c:showDLblsOverMax val="0"/>
  </c:chart>
  <c:txPr>
    <a:bodyPr/>
    <a:lstStyle/>
    <a:p>
      <a:pPr>
        <a:defRPr sz="1600"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Cities </a:t>
            </a:r>
            <a:r>
              <a:rPr lang="en-US" sz="1800" dirty="0"/>
              <a:t>with PM</a:t>
            </a:r>
            <a:r>
              <a:rPr lang="en-US" sz="1800" baseline="-25000" dirty="0"/>
              <a:t>10</a:t>
            </a:r>
            <a:r>
              <a:rPr lang="en-US" sz="1800" dirty="0"/>
              <a:t> above 100 ug/m</a:t>
            </a:r>
            <a:r>
              <a:rPr lang="en-US" sz="1800" baseline="30000" dirty="0"/>
              <a:t>3</a:t>
            </a:r>
            <a:r>
              <a:rPr lang="en-US" sz="1800" dirty="0"/>
              <a:t> (2008-2009)</a:t>
            </a:r>
          </a:p>
        </c:rich>
      </c:tx>
      <c:overlay val="0"/>
    </c:title>
    <c:autoTitleDeleted val="0"/>
    <c:plotArea>
      <c:layout>
        <c:manualLayout>
          <c:layoutTarget val="inner"/>
          <c:xMode val="edge"/>
          <c:yMode val="edge"/>
          <c:x val="0.10384503864580755"/>
          <c:y val="7.2837154546858129E-2"/>
          <c:w val="0.8790709010514981"/>
          <c:h val="0.70335263239154155"/>
        </c:manualLayout>
      </c:layout>
      <c:barChart>
        <c:barDir val="col"/>
        <c:grouping val="clustered"/>
        <c:varyColors val="0"/>
        <c:ser>
          <c:idx val="0"/>
          <c:order val="0"/>
          <c:tx>
            <c:strRef>
              <c:f>Figure15!$D$2</c:f>
              <c:strCache>
                <c:ptCount val="1"/>
                <c:pt idx="0">
                  <c:v>pm10</c:v>
                </c:pt>
              </c:strCache>
            </c:strRef>
          </c:tx>
          <c:invertIfNegative val="0"/>
          <c:dPt>
            <c:idx val="1"/>
            <c:invertIfNegative val="0"/>
            <c:bubble3D val="0"/>
            <c:spPr>
              <a:solidFill>
                <a:schemeClr val="accent2"/>
              </a:solidFill>
            </c:spPr>
          </c:dPt>
          <c:dPt>
            <c:idx val="3"/>
            <c:invertIfNegative val="0"/>
            <c:bubble3D val="0"/>
            <c:spPr>
              <a:solidFill>
                <a:schemeClr val="accent2"/>
              </a:solidFill>
            </c:spPr>
          </c:dPt>
          <c:dPt>
            <c:idx val="6"/>
            <c:invertIfNegative val="0"/>
            <c:bubble3D val="0"/>
            <c:spPr>
              <a:solidFill>
                <a:schemeClr val="accent2"/>
              </a:solidFill>
            </c:spPr>
          </c:dPt>
          <c:dPt>
            <c:idx val="7"/>
            <c:invertIfNegative val="0"/>
            <c:bubble3D val="0"/>
            <c:spPr>
              <a:solidFill>
                <a:schemeClr val="accent2"/>
              </a:solidFill>
            </c:spPr>
          </c:dPt>
          <c:dPt>
            <c:idx val="8"/>
            <c:invertIfNegative val="0"/>
            <c:bubble3D val="0"/>
            <c:spPr>
              <a:solidFill>
                <a:schemeClr val="accent2"/>
              </a:solidFill>
            </c:spPr>
          </c:dPt>
          <c:dPt>
            <c:idx val="11"/>
            <c:invertIfNegative val="0"/>
            <c:bubble3D val="0"/>
            <c:spPr>
              <a:solidFill>
                <a:schemeClr val="accent2"/>
              </a:solidFill>
            </c:spPr>
          </c:dPt>
          <c:dPt>
            <c:idx val="13"/>
            <c:invertIfNegative val="0"/>
            <c:bubble3D val="0"/>
            <c:spPr>
              <a:solidFill>
                <a:schemeClr val="accent2"/>
              </a:solidFill>
            </c:spPr>
          </c:dPt>
          <c:dPt>
            <c:idx val="15"/>
            <c:invertIfNegative val="0"/>
            <c:bubble3D val="0"/>
            <c:spPr>
              <a:solidFill>
                <a:schemeClr val="accent2"/>
              </a:solidFill>
            </c:spPr>
          </c:dPt>
          <c:dPt>
            <c:idx val="16"/>
            <c:invertIfNegative val="0"/>
            <c:bubble3D val="0"/>
            <c:spPr>
              <a:solidFill>
                <a:schemeClr val="accent2"/>
              </a:solidFill>
            </c:spPr>
          </c:dPt>
          <c:dPt>
            <c:idx val="18"/>
            <c:invertIfNegative val="0"/>
            <c:bubble3D val="0"/>
            <c:spPr>
              <a:solidFill>
                <a:schemeClr val="accent2"/>
              </a:solidFill>
            </c:spPr>
          </c:dPt>
          <c:dPt>
            <c:idx val="19"/>
            <c:invertIfNegative val="0"/>
            <c:bubble3D val="0"/>
            <c:spPr>
              <a:solidFill>
                <a:schemeClr val="accent2"/>
              </a:solidFill>
            </c:spPr>
          </c:dPt>
          <c:dPt>
            <c:idx val="20"/>
            <c:invertIfNegative val="0"/>
            <c:bubble3D val="0"/>
            <c:spPr>
              <a:solidFill>
                <a:srgbClr val="C0504D"/>
              </a:solidFill>
            </c:spPr>
          </c:dPt>
          <c:dPt>
            <c:idx val="23"/>
            <c:invertIfNegative val="0"/>
            <c:bubble3D val="0"/>
            <c:spPr>
              <a:solidFill>
                <a:schemeClr val="accent2"/>
              </a:solidFill>
            </c:spPr>
          </c:dPt>
          <c:dPt>
            <c:idx val="24"/>
            <c:invertIfNegative val="0"/>
            <c:bubble3D val="0"/>
            <c:spPr>
              <a:solidFill>
                <a:schemeClr val="accent2"/>
              </a:solidFill>
            </c:spPr>
          </c:dPt>
          <c:dPt>
            <c:idx val="25"/>
            <c:invertIfNegative val="0"/>
            <c:bubble3D val="0"/>
            <c:spPr>
              <a:solidFill>
                <a:schemeClr val="accent2"/>
              </a:solidFill>
            </c:spPr>
          </c:dPt>
          <c:dPt>
            <c:idx val="27"/>
            <c:invertIfNegative val="0"/>
            <c:bubble3D val="0"/>
            <c:spPr>
              <a:solidFill>
                <a:srgbClr val="C0504D"/>
              </a:solidFill>
            </c:spPr>
          </c:dPt>
          <c:dPt>
            <c:idx val="30"/>
            <c:invertIfNegative val="0"/>
            <c:bubble3D val="0"/>
            <c:spPr>
              <a:solidFill>
                <a:schemeClr val="accent2"/>
              </a:solidFill>
            </c:spPr>
          </c:dPt>
          <c:dPt>
            <c:idx val="31"/>
            <c:invertIfNegative val="0"/>
            <c:bubble3D val="0"/>
            <c:spPr>
              <a:solidFill>
                <a:schemeClr val="accent2"/>
              </a:solidFill>
            </c:spPr>
          </c:dPt>
          <c:dPt>
            <c:idx val="32"/>
            <c:invertIfNegative val="0"/>
            <c:bubble3D val="0"/>
            <c:spPr>
              <a:solidFill>
                <a:schemeClr val="accent2"/>
              </a:solidFill>
            </c:spPr>
          </c:dPt>
          <c:dPt>
            <c:idx val="35"/>
            <c:invertIfNegative val="0"/>
            <c:bubble3D val="0"/>
            <c:spPr>
              <a:solidFill>
                <a:srgbClr val="C0504D"/>
              </a:solidFill>
            </c:spPr>
          </c:dPt>
          <c:dPt>
            <c:idx val="36"/>
            <c:invertIfNegative val="0"/>
            <c:bubble3D val="0"/>
            <c:spPr>
              <a:solidFill>
                <a:schemeClr val="accent2"/>
              </a:solidFill>
            </c:spPr>
          </c:dPt>
          <c:dPt>
            <c:idx val="37"/>
            <c:invertIfNegative val="0"/>
            <c:bubble3D val="0"/>
            <c:spPr>
              <a:solidFill>
                <a:schemeClr val="accent2"/>
              </a:solidFill>
            </c:spPr>
          </c:dPt>
          <c:dPt>
            <c:idx val="39"/>
            <c:invertIfNegative val="0"/>
            <c:bubble3D val="0"/>
            <c:spPr>
              <a:solidFill>
                <a:srgbClr val="C0504D"/>
              </a:solidFill>
            </c:spPr>
          </c:dPt>
          <c:dPt>
            <c:idx val="40"/>
            <c:invertIfNegative val="0"/>
            <c:bubble3D val="0"/>
            <c:spPr>
              <a:solidFill>
                <a:schemeClr val="accent2"/>
              </a:solidFill>
            </c:spPr>
          </c:dPt>
          <c:dPt>
            <c:idx val="41"/>
            <c:invertIfNegative val="0"/>
            <c:bubble3D val="0"/>
            <c:spPr>
              <a:solidFill>
                <a:schemeClr val="accent2"/>
              </a:solidFill>
            </c:spPr>
          </c:dPt>
          <c:dPt>
            <c:idx val="42"/>
            <c:invertIfNegative val="0"/>
            <c:bubble3D val="0"/>
            <c:spPr>
              <a:solidFill>
                <a:schemeClr val="accent2"/>
              </a:solidFill>
            </c:spPr>
          </c:dPt>
          <c:dPt>
            <c:idx val="43"/>
            <c:invertIfNegative val="0"/>
            <c:bubble3D val="0"/>
            <c:spPr>
              <a:solidFill>
                <a:schemeClr val="accent2"/>
              </a:solidFill>
            </c:spPr>
          </c:dPt>
          <c:dPt>
            <c:idx val="44"/>
            <c:invertIfNegative val="0"/>
            <c:bubble3D val="0"/>
            <c:spPr>
              <a:solidFill>
                <a:srgbClr val="C0504D"/>
              </a:solidFill>
            </c:spPr>
          </c:dPt>
          <c:dPt>
            <c:idx val="45"/>
            <c:invertIfNegative val="0"/>
            <c:bubble3D val="0"/>
            <c:spPr>
              <a:solidFill>
                <a:schemeClr val="accent2"/>
              </a:solidFill>
            </c:spPr>
          </c:dPt>
          <c:dPt>
            <c:idx val="46"/>
            <c:invertIfNegative val="0"/>
            <c:bubble3D val="0"/>
            <c:spPr>
              <a:solidFill>
                <a:schemeClr val="accent2"/>
              </a:solidFill>
            </c:spPr>
          </c:dPt>
          <c:dPt>
            <c:idx val="48"/>
            <c:invertIfNegative val="0"/>
            <c:bubble3D val="0"/>
            <c:spPr>
              <a:solidFill>
                <a:srgbClr val="C0504D"/>
              </a:solidFill>
            </c:spPr>
          </c:dPt>
          <c:dPt>
            <c:idx val="53"/>
            <c:invertIfNegative val="0"/>
            <c:bubble3D val="0"/>
            <c:spPr>
              <a:solidFill>
                <a:schemeClr val="accent2"/>
              </a:solidFill>
            </c:spPr>
          </c:dPt>
          <c:dPt>
            <c:idx val="54"/>
            <c:invertIfNegative val="0"/>
            <c:bubble3D val="0"/>
            <c:spPr>
              <a:solidFill>
                <a:schemeClr val="accent2"/>
              </a:solidFill>
            </c:spPr>
          </c:dPt>
          <c:dPt>
            <c:idx val="55"/>
            <c:invertIfNegative val="0"/>
            <c:bubble3D val="0"/>
            <c:spPr>
              <a:solidFill>
                <a:schemeClr val="accent2"/>
              </a:solidFill>
            </c:spPr>
          </c:dPt>
          <c:dPt>
            <c:idx val="56"/>
            <c:invertIfNegative val="0"/>
            <c:bubble3D val="0"/>
            <c:spPr>
              <a:solidFill>
                <a:schemeClr val="tx2">
                  <a:lumMod val="60000"/>
                  <a:lumOff val="40000"/>
                </a:schemeClr>
              </a:solidFill>
            </c:spPr>
          </c:dPt>
          <c:cat>
            <c:strRef>
              <c:f>Figure15!$C$3:$C$59</c:f>
              <c:strCache>
                <c:ptCount val="57"/>
                <c:pt idx="0">
                  <c:v>Ahwaz</c:v>
                </c:pt>
                <c:pt idx="1">
                  <c:v>Ulaanbaatar</c:v>
                </c:pt>
                <c:pt idx="2">
                  <c:v>Sanandaj</c:v>
                </c:pt>
                <c:pt idx="3">
                  <c:v>Ludhiana</c:v>
                </c:pt>
                <c:pt idx="4">
                  <c:v>Kermanshah</c:v>
                </c:pt>
                <c:pt idx="5">
                  <c:v>Yasouj</c:v>
                </c:pt>
                <c:pt idx="6">
                  <c:v>Kanpur</c:v>
                </c:pt>
                <c:pt idx="7">
                  <c:v>Delhi</c:v>
                </c:pt>
                <c:pt idx="8">
                  <c:v>Lucknow</c:v>
                </c:pt>
                <c:pt idx="9">
                  <c:v>Uromiyeh</c:v>
                </c:pt>
                <c:pt idx="10">
                  <c:v>Qom</c:v>
                </c:pt>
                <c:pt idx="11">
                  <c:v>Indore</c:v>
                </c:pt>
                <c:pt idx="12">
                  <c:v>Khoramabad</c:v>
                </c:pt>
                <c:pt idx="13">
                  <c:v>Agra</c:v>
                </c:pt>
                <c:pt idx="14">
                  <c:v>Al Ain</c:v>
                </c:pt>
                <c:pt idx="15">
                  <c:v>Lanzhou</c:v>
                </c:pt>
                <c:pt idx="16">
                  <c:v>Kolkata</c:v>
                </c:pt>
                <c:pt idx="17">
                  <c:v>Van</c:v>
                </c:pt>
                <c:pt idx="18">
                  <c:v>Xining</c:v>
                </c:pt>
                <c:pt idx="19">
                  <c:v>Urumqi</c:v>
                </c:pt>
                <c:pt idx="20">
                  <c:v>Faridabad</c:v>
                </c:pt>
                <c:pt idx="21">
                  <c:v>Greater Cairo</c:v>
                </c:pt>
                <c:pt idx="22">
                  <c:v>Mexicali</c:v>
                </c:pt>
                <c:pt idx="23">
                  <c:v>Jabalpur</c:v>
                </c:pt>
                <c:pt idx="24">
                  <c:v>Mumbai</c:v>
                </c:pt>
                <c:pt idx="25">
                  <c:v>Dhanbad</c:v>
                </c:pt>
                <c:pt idx="26">
                  <c:v>Ilam</c:v>
                </c:pt>
                <c:pt idx="27">
                  <c:v>Allahabad</c:v>
                </c:pt>
                <c:pt idx="28">
                  <c:v>Bushehr</c:v>
                </c:pt>
                <c:pt idx="29">
                  <c:v>Kerman</c:v>
                </c:pt>
                <c:pt idx="30">
                  <c:v>Jinan</c:v>
                </c:pt>
                <c:pt idx="31">
                  <c:v>Beijing</c:v>
                </c:pt>
                <c:pt idx="32">
                  <c:v>Patna</c:v>
                </c:pt>
                <c:pt idx="33">
                  <c:v>Sarajevo</c:v>
                </c:pt>
                <c:pt idx="34">
                  <c:v>Abu Dhabi</c:v>
                </c:pt>
                <c:pt idx="35">
                  <c:v>Meerut</c:v>
                </c:pt>
                <c:pt idx="36">
                  <c:v>Xi'an</c:v>
                </c:pt>
                <c:pt idx="37">
                  <c:v>Jaipur</c:v>
                </c:pt>
                <c:pt idx="38">
                  <c:v>Qazvin</c:v>
                </c:pt>
                <c:pt idx="39">
                  <c:v>Medan</c:v>
                </c:pt>
                <c:pt idx="40">
                  <c:v>Chengdu</c:v>
                </c:pt>
                <c:pt idx="41">
                  <c:v>Hefei</c:v>
                </c:pt>
                <c:pt idx="42">
                  <c:v>Shenyang</c:v>
                </c:pt>
                <c:pt idx="43">
                  <c:v>Taiyuan</c:v>
                </c:pt>
                <c:pt idx="44">
                  <c:v>Varanasi</c:v>
                </c:pt>
                <c:pt idx="45">
                  <c:v>Chongqing</c:v>
                </c:pt>
                <c:pt idx="46">
                  <c:v>Wuhan</c:v>
                </c:pt>
                <c:pt idx="47">
                  <c:v>Esfahan</c:v>
                </c:pt>
                <c:pt idx="48">
                  <c:v>Shijiazhuang</c:v>
                </c:pt>
                <c:pt idx="49">
                  <c:v>Konya</c:v>
                </c:pt>
                <c:pt idx="50">
                  <c:v>Kars</c:v>
                </c:pt>
                <c:pt idx="51">
                  <c:v>Hamedan</c:v>
                </c:pt>
                <c:pt idx="52">
                  <c:v>Arak</c:v>
                </c:pt>
                <c:pt idx="53">
                  <c:v>Harbin</c:v>
                </c:pt>
                <c:pt idx="54">
                  <c:v>Tianjin</c:v>
                </c:pt>
                <c:pt idx="55">
                  <c:v>Nanjing</c:v>
                </c:pt>
                <c:pt idx="56">
                  <c:v>Denizli</c:v>
                </c:pt>
              </c:strCache>
            </c:strRef>
          </c:cat>
          <c:val>
            <c:numRef>
              <c:f>Figure15!$D$3:$D$59</c:f>
              <c:numCache>
                <c:formatCode>0</c:formatCode>
                <c:ptCount val="57"/>
                <c:pt idx="0" formatCode="General">
                  <c:v>372</c:v>
                </c:pt>
                <c:pt idx="1">
                  <c:v>279</c:v>
                </c:pt>
                <c:pt idx="2" formatCode="General">
                  <c:v>254</c:v>
                </c:pt>
                <c:pt idx="3">
                  <c:v>251</c:v>
                </c:pt>
                <c:pt idx="4" formatCode="General">
                  <c:v>229</c:v>
                </c:pt>
                <c:pt idx="5" formatCode="General">
                  <c:v>215</c:v>
                </c:pt>
                <c:pt idx="6">
                  <c:v>209</c:v>
                </c:pt>
                <c:pt idx="7">
                  <c:v>198</c:v>
                </c:pt>
                <c:pt idx="8">
                  <c:v>186</c:v>
                </c:pt>
                <c:pt idx="9" formatCode="General">
                  <c:v>183</c:v>
                </c:pt>
                <c:pt idx="10" formatCode="General">
                  <c:v>176</c:v>
                </c:pt>
                <c:pt idx="11">
                  <c:v>174</c:v>
                </c:pt>
                <c:pt idx="12" formatCode="General">
                  <c:v>168</c:v>
                </c:pt>
                <c:pt idx="13">
                  <c:v>165</c:v>
                </c:pt>
                <c:pt idx="14">
                  <c:v>158.41499999999999</c:v>
                </c:pt>
                <c:pt idx="15">
                  <c:v>150</c:v>
                </c:pt>
                <c:pt idx="16">
                  <c:v>148</c:v>
                </c:pt>
                <c:pt idx="17">
                  <c:v>145.73399999999998</c:v>
                </c:pt>
                <c:pt idx="18">
                  <c:v>141</c:v>
                </c:pt>
                <c:pt idx="19">
                  <c:v>140</c:v>
                </c:pt>
                <c:pt idx="20">
                  <c:v>139</c:v>
                </c:pt>
                <c:pt idx="21">
                  <c:v>138</c:v>
                </c:pt>
                <c:pt idx="22">
                  <c:v>137.16999999999999</c:v>
                </c:pt>
                <c:pt idx="23">
                  <c:v>136</c:v>
                </c:pt>
                <c:pt idx="24">
                  <c:v>132</c:v>
                </c:pt>
                <c:pt idx="25">
                  <c:v>131</c:v>
                </c:pt>
                <c:pt idx="26" formatCode="General">
                  <c:v>129</c:v>
                </c:pt>
                <c:pt idx="27">
                  <c:v>128</c:v>
                </c:pt>
                <c:pt idx="28" formatCode="General">
                  <c:v>125</c:v>
                </c:pt>
                <c:pt idx="29" formatCode="General">
                  <c:v>125</c:v>
                </c:pt>
                <c:pt idx="30">
                  <c:v>123</c:v>
                </c:pt>
                <c:pt idx="31">
                  <c:v>121</c:v>
                </c:pt>
                <c:pt idx="32">
                  <c:v>120</c:v>
                </c:pt>
                <c:pt idx="33">
                  <c:v>117.1</c:v>
                </c:pt>
                <c:pt idx="34">
                  <c:v>117.06750000000002</c:v>
                </c:pt>
                <c:pt idx="35">
                  <c:v>115</c:v>
                </c:pt>
                <c:pt idx="36">
                  <c:v>113</c:v>
                </c:pt>
                <c:pt idx="37">
                  <c:v>112</c:v>
                </c:pt>
                <c:pt idx="38" formatCode="General">
                  <c:v>112</c:v>
                </c:pt>
                <c:pt idx="39">
                  <c:v>111.09</c:v>
                </c:pt>
                <c:pt idx="40">
                  <c:v>111</c:v>
                </c:pt>
                <c:pt idx="41">
                  <c:v>111</c:v>
                </c:pt>
                <c:pt idx="42">
                  <c:v>110</c:v>
                </c:pt>
                <c:pt idx="43">
                  <c:v>106</c:v>
                </c:pt>
                <c:pt idx="44">
                  <c:v>106</c:v>
                </c:pt>
                <c:pt idx="45">
                  <c:v>105</c:v>
                </c:pt>
                <c:pt idx="46">
                  <c:v>105</c:v>
                </c:pt>
                <c:pt idx="47" formatCode="General">
                  <c:v>105</c:v>
                </c:pt>
                <c:pt idx="48">
                  <c:v>104</c:v>
                </c:pt>
                <c:pt idx="49">
                  <c:v>103.803</c:v>
                </c:pt>
                <c:pt idx="50">
                  <c:v>103.11199999999999</c:v>
                </c:pt>
                <c:pt idx="51" formatCode="General">
                  <c:v>103</c:v>
                </c:pt>
                <c:pt idx="52" formatCode="General">
                  <c:v>102</c:v>
                </c:pt>
                <c:pt idx="53">
                  <c:v>101</c:v>
                </c:pt>
                <c:pt idx="54">
                  <c:v>101</c:v>
                </c:pt>
                <c:pt idx="55">
                  <c:v>100</c:v>
                </c:pt>
                <c:pt idx="56">
                  <c:v>99.64</c:v>
                </c:pt>
              </c:numCache>
            </c:numRef>
          </c:val>
        </c:ser>
        <c:dLbls>
          <c:showLegendKey val="0"/>
          <c:showVal val="0"/>
          <c:showCatName val="0"/>
          <c:showSerName val="0"/>
          <c:showPercent val="0"/>
          <c:showBubbleSize val="0"/>
        </c:dLbls>
        <c:gapWidth val="150"/>
        <c:axId val="113980544"/>
        <c:axId val="113982080"/>
      </c:barChart>
      <c:catAx>
        <c:axId val="113980544"/>
        <c:scaling>
          <c:orientation val="minMax"/>
        </c:scaling>
        <c:delete val="0"/>
        <c:axPos val="b"/>
        <c:numFmt formatCode="General" sourceLinked="0"/>
        <c:majorTickMark val="none"/>
        <c:minorTickMark val="none"/>
        <c:tickLblPos val="nextTo"/>
        <c:txPr>
          <a:bodyPr rot="-5400000" vert="horz"/>
          <a:lstStyle/>
          <a:p>
            <a:pPr>
              <a:defRPr sz="1200"/>
            </a:pPr>
            <a:endParaRPr lang="en-US"/>
          </a:p>
        </c:txPr>
        <c:crossAx val="113982080"/>
        <c:crosses val="autoZero"/>
        <c:auto val="1"/>
        <c:lblAlgn val="ctr"/>
        <c:lblOffset val="100"/>
        <c:tickLblSkip val="1"/>
        <c:noMultiLvlLbl val="0"/>
      </c:catAx>
      <c:valAx>
        <c:axId val="113982080"/>
        <c:scaling>
          <c:orientation val="minMax"/>
        </c:scaling>
        <c:delete val="0"/>
        <c:axPos val="l"/>
        <c:title>
          <c:tx>
            <c:rich>
              <a:bodyPr/>
              <a:lstStyle/>
              <a:p>
                <a:pPr>
                  <a:defRPr/>
                </a:pPr>
                <a:r>
                  <a:rPr lang="en-US" dirty="0"/>
                  <a:t>PM</a:t>
                </a:r>
                <a:r>
                  <a:rPr lang="en-US" baseline="-25000" dirty="0"/>
                  <a:t>10</a:t>
                </a:r>
                <a:r>
                  <a:rPr lang="en-US" dirty="0"/>
                  <a:t> Level (micrograms/cubic meter)</a:t>
                </a:r>
              </a:p>
            </c:rich>
          </c:tx>
          <c:overlay val="0"/>
        </c:title>
        <c:numFmt formatCode="General" sourceLinked="1"/>
        <c:majorTickMark val="out"/>
        <c:minorTickMark val="none"/>
        <c:tickLblPos val="nextTo"/>
        <c:txPr>
          <a:bodyPr rot="0" vert="horz"/>
          <a:lstStyle/>
          <a:p>
            <a:pPr>
              <a:defRPr/>
            </a:pPr>
            <a:endParaRPr lang="en-US"/>
          </a:p>
        </c:txPr>
        <c:crossAx val="113980544"/>
        <c:crosses val="autoZero"/>
        <c:crossBetween val="between"/>
      </c:valAx>
    </c:plotArea>
    <c:plotVisOnly val="1"/>
    <c:dispBlanksAs val="gap"/>
    <c:showDLblsOverMax val="0"/>
  </c:chart>
  <c:txPr>
    <a:bodyPr/>
    <a:lstStyle/>
    <a:p>
      <a:pPr>
        <a:defRPr sz="14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Growth of Per Capita</a:t>
            </a:r>
            <a:r>
              <a:rPr lang="en-US" sz="2000" baseline="0" dirty="0"/>
              <a:t> </a:t>
            </a:r>
            <a:r>
              <a:rPr lang="en-US" sz="2000" dirty="0"/>
              <a:t>CO</a:t>
            </a:r>
            <a:r>
              <a:rPr lang="en-US" sz="2000" baseline="-25000" dirty="0"/>
              <a:t>2 </a:t>
            </a:r>
            <a:r>
              <a:rPr lang="en-US" sz="2000" dirty="0" smtClean="0"/>
              <a:t>Emissions over 2000-2008</a:t>
            </a:r>
            <a:r>
              <a:rPr lang="en-US" sz="2000" baseline="0" dirty="0" smtClean="0"/>
              <a:t> (%</a:t>
            </a:r>
            <a:r>
              <a:rPr lang="en-US" sz="2000" dirty="0" smtClean="0"/>
              <a:t>)</a:t>
            </a:r>
            <a:endParaRPr lang="en-US" sz="2000" dirty="0"/>
          </a:p>
        </c:rich>
      </c:tx>
      <c:overlay val="0"/>
    </c:title>
    <c:autoTitleDeleted val="0"/>
    <c:plotArea>
      <c:layout>
        <c:manualLayout>
          <c:layoutTarget val="inner"/>
          <c:xMode val="edge"/>
          <c:yMode val="edge"/>
          <c:x val="0.13421062992125982"/>
          <c:y val="0.16661019645271621"/>
          <c:w val="0.8352338145231899"/>
          <c:h val="0.72376401813409796"/>
        </c:manualLayout>
      </c:layout>
      <c:barChart>
        <c:barDir val="col"/>
        <c:grouping val="clustered"/>
        <c:varyColors val="0"/>
        <c:ser>
          <c:idx val="0"/>
          <c:order val="0"/>
          <c:tx>
            <c:strRef>
              <c:f>GHG!$B$1</c:f>
              <c:strCache>
                <c:ptCount val="1"/>
                <c:pt idx="0">
                  <c:v>Growth of Emissions</c:v>
                </c:pt>
              </c:strCache>
            </c:strRef>
          </c:tx>
          <c:spPr>
            <a:solidFill>
              <a:schemeClr val="accent2"/>
            </a:solidFill>
          </c:spPr>
          <c:invertIfNegative val="0"/>
          <c:dPt>
            <c:idx val="1"/>
            <c:invertIfNegative val="0"/>
            <c:bubble3D val="0"/>
            <c:spPr>
              <a:solidFill>
                <a:schemeClr val="accent1">
                  <a:lumMod val="75000"/>
                </a:schemeClr>
              </a:solidFill>
            </c:spPr>
          </c:dPt>
          <c:dLbls>
            <c:dLbl>
              <c:idx val="0"/>
              <c:tx>
                <c:rich>
                  <a:bodyPr/>
                  <a:lstStyle/>
                  <a:p>
                    <a:r>
                      <a:rPr lang="en-US" sz="2000"/>
                      <a:t> </a:t>
                    </a:r>
                    <a:r>
                      <a:rPr lang="en-US"/>
                      <a:t>97% </a:t>
                    </a:r>
                  </a:p>
                </c:rich>
              </c:tx>
              <c:showLegendKey val="0"/>
              <c:showVal val="1"/>
              <c:showCatName val="0"/>
              <c:showSerName val="0"/>
              <c:showPercent val="0"/>
              <c:showBubbleSize val="0"/>
            </c:dLbl>
            <c:dLbl>
              <c:idx val="1"/>
              <c:tx>
                <c:rich>
                  <a:bodyPr/>
                  <a:lstStyle/>
                  <a:p>
                    <a:r>
                      <a:rPr lang="en-US" sz="2000"/>
                      <a:t> </a:t>
                    </a:r>
                    <a:r>
                      <a:rPr lang="en-US"/>
                      <a:t>18% </a:t>
                    </a:r>
                  </a:p>
                </c:rich>
              </c:tx>
              <c:showLegendKey val="0"/>
              <c:showVal val="1"/>
              <c:showCatName val="0"/>
              <c:showSerName val="0"/>
              <c:showPercent val="0"/>
              <c:showBubbleSize val="0"/>
            </c:dLbl>
            <c:txPr>
              <a:bodyPr/>
              <a:lstStyle/>
              <a:p>
                <a:pPr>
                  <a:defRPr sz="2000" b="1"/>
                </a:pPr>
                <a:endParaRPr lang="en-US"/>
              </a:p>
            </c:txPr>
            <c:showLegendKey val="0"/>
            <c:showVal val="1"/>
            <c:showCatName val="0"/>
            <c:showSerName val="0"/>
            <c:showPercent val="0"/>
            <c:showBubbleSize val="0"/>
            <c:showLeaderLines val="0"/>
          </c:dLbls>
          <c:cat>
            <c:strRef>
              <c:f>GHG!$A$2:$A$3</c:f>
              <c:strCache>
                <c:ptCount val="2"/>
                <c:pt idx="0">
                  <c:v>Asia</c:v>
                </c:pt>
                <c:pt idx="1">
                  <c:v>Non-Asia</c:v>
                </c:pt>
              </c:strCache>
            </c:strRef>
          </c:cat>
          <c:val>
            <c:numRef>
              <c:f>GHG!$B$2:$B$3</c:f>
              <c:numCache>
                <c:formatCode>_(* #,##0.00_);_(* \(#,##0.00\);_(* "-"??_);_(@_)</c:formatCode>
                <c:ptCount val="2"/>
                <c:pt idx="0">
                  <c:v>97</c:v>
                </c:pt>
                <c:pt idx="1">
                  <c:v>18</c:v>
                </c:pt>
              </c:numCache>
            </c:numRef>
          </c:val>
        </c:ser>
        <c:dLbls>
          <c:showLegendKey val="0"/>
          <c:showVal val="0"/>
          <c:showCatName val="0"/>
          <c:showSerName val="0"/>
          <c:showPercent val="0"/>
          <c:showBubbleSize val="0"/>
        </c:dLbls>
        <c:gapWidth val="150"/>
        <c:axId val="114081792"/>
        <c:axId val="114083328"/>
      </c:barChart>
      <c:catAx>
        <c:axId val="114081792"/>
        <c:scaling>
          <c:orientation val="minMax"/>
        </c:scaling>
        <c:delete val="0"/>
        <c:axPos val="b"/>
        <c:majorTickMark val="out"/>
        <c:minorTickMark val="none"/>
        <c:tickLblPos val="nextTo"/>
        <c:txPr>
          <a:bodyPr/>
          <a:lstStyle/>
          <a:p>
            <a:pPr>
              <a:defRPr sz="2000" b="1"/>
            </a:pPr>
            <a:endParaRPr lang="en-US"/>
          </a:p>
        </c:txPr>
        <c:crossAx val="114083328"/>
        <c:crosses val="autoZero"/>
        <c:auto val="1"/>
        <c:lblAlgn val="ctr"/>
        <c:lblOffset val="100"/>
        <c:noMultiLvlLbl val="0"/>
      </c:catAx>
      <c:valAx>
        <c:axId val="114083328"/>
        <c:scaling>
          <c:orientation val="minMax"/>
          <c:max val="100"/>
        </c:scaling>
        <c:delete val="0"/>
        <c:axPos val="l"/>
        <c:numFmt formatCode="General" sourceLinked="0"/>
        <c:majorTickMark val="out"/>
        <c:minorTickMark val="none"/>
        <c:tickLblPos val="nextTo"/>
        <c:txPr>
          <a:bodyPr/>
          <a:lstStyle/>
          <a:p>
            <a:pPr>
              <a:defRPr sz="2000" b="1"/>
            </a:pPr>
            <a:endParaRPr lang="en-US"/>
          </a:p>
        </c:txPr>
        <c:crossAx val="11408179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Top </a:t>
            </a:r>
            <a:r>
              <a:rPr lang="en-US" sz="1800" dirty="0"/>
              <a:t>5 Countries in terms of </a:t>
            </a:r>
            <a:r>
              <a:rPr lang="en-AU" sz="1800" b="1" i="0" u="none" strike="noStrike" baseline="0" dirty="0" smtClean="0"/>
              <a:t>CO</a:t>
            </a:r>
            <a:r>
              <a:rPr lang="en-AU" sz="1800" b="1" i="0" u="none" strike="noStrike" baseline="-25000" dirty="0" smtClean="0"/>
              <a:t>2</a:t>
            </a:r>
            <a:r>
              <a:rPr lang="en-US" sz="1800" dirty="0" smtClean="0"/>
              <a:t> </a:t>
            </a:r>
            <a:r>
              <a:rPr lang="en-US" sz="1800" dirty="0"/>
              <a:t>Emissions</a:t>
            </a:r>
          </a:p>
        </c:rich>
      </c:tx>
      <c:layout>
        <c:manualLayout>
          <c:xMode val="edge"/>
          <c:yMode val="edge"/>
          <c:x val="0.17453608247422775"/>
          <c:y val="4.8979591836734733E-2"/>
        </c:manualLayout>
      </c:layout>
      <c:overlay val="0"/>
    </c:title>
    <c:autoTitleDeleted val="0"/>
    <c:plotArea>
      <c:layout>
        <c:manualLayout>
          <c:layoutTarget val="inner"/>
          <c:xMode val="edge"/>
          <c:yMode val="edge"/>
          <c:x val="0.15505709337879223"/>
          <c:y val="0.19679211527130541"/>
          <c:w val="0.81745149768650316"/>
          <c:h val="0.67115860517435511"/>
        </c:manualLayout>
      </c:layout>
      <c:barChart>
        <c:barDir val="col"/>
        <c:grouping val="clustered"/>
        <c:varyColors val="0"/>
        <c:ser>
          <c:idx val="0"/>
          <c:order val="0"/>
          <c:tx>
            <c:strRef>
              <c:f>'CO2'!$H$1</c:f>
              <c:strCache>
                <c:ptCount val="1"/>
                <c:pt idx="0">
                  <c:v>2008</c:v>
                </c:pt>
              </c:strCache>
            </c:strRef>
          </c:tx>
          <c:invertIfNegative val="0"/>
          <c:dPt>
            <c:idx val="0"/>
            <c:invertIfNegative val="0"/>
            <c:bubble3D val="0"/>
            <c:spPr>
              <a:solidFill>
                <a:schemeClr val="accent2"/>
              </a:solidFill>
            </c:spPr>
          </c:dPt>
          <c:dPt>
            <c:idx val="2"/>
            <c:invertIfNegative val="0"/>
            <c:bubble3D val="0"/>
            <c:spPr>
              <a:solidFill>
                <a:schemeClr val="accent2"/>
              </a:solidFill>
            </c:spPr>
          </c:dPt>
          <c:dPt>
            <c:idx val="4"/>
            <c:invertIfNegative val="0"/>
            <c:bubble3D val="0"/>
            <c:spPr>
              <a:solidFill>
                <a:schemeClr val="accent2"/>
              </a:solidFill>
            </c:spPr>
          </c:dPt>
          <c:cat>
            <c:strRef>
              <c:f>'CO2'!$G$2:$G$6</c:f>
              <c:strCache>
                <c:ptCount val="5"/>
                <c:pt idx="0">
                  <c:v>China, People's Rep. of</c:v>
                </c:pt>
                <c:pt idx="1">
                  <c:v>United States</c:v>
                </c:pt>
                <c:pt idx="2">
                  <c:v>India</c:v>
                </c:pt>
                <c:pt idx="3">
                  <c:v>Russian Federation</c:v>
                </c:pt>
                <c:pt idx="4">
                  <c:v>Japan</c:v>
                </c:pt>
              </c:strCache>
            </c:strRef>
          </c:cat>
          <c:val>
            <c:numRef>
              <c:f>'CO2'!$H$2:$H$6</c:f>
              <c:numCache>
                <c:formatCode>General</c:formatCode>
                <c:ptCount val="5"/>
                <c:pt idx="0">
                  <c:v>7031916.2070000013</c:v>
                </c:pt>
                <c:pt idx="1">
                  <c:v>5461013.7440000009</c:v>
                </c:pt>
                <c:pt idx="2">
                  <c:v>1742697.7459999998</c:v>
                </c:pt>
                <c:pt idx="3">
                  <c:v>1708653.318</c:v>
                </c:pt>
                <c:pt idx="4">
                  <c:v>1208162.8230000003</c:v>
                </c:pt>
              </c:numCache>
            </c:numRef>
          </c:val>
        </c:ser>
        <c:dLbls>
          <c:showLegendKey val="0"/>
          <c:showVal val="0"/>
          <c:showCatName val="0"/>
          <c:showSerName val="0"/>
          <c:showPercent val="0"/>
          <c:showBubbleSize val="0"/>
        </c:dLbls>
        <c:gapWidth val="150"/>
        <c:axId val="114128000"/>
        <c:axId val="114129536"/>
      </c:barChart>
      <c:catAx>
        <c:axId val="114128000"/>
        <c:scaling>
          <c:orientation val="minMax"/>
        </c:scaling>
        <c:delete val="0"/>
        <c:axPos val="b"/>
        <c:numFmt formatCode="General" sourceLinked="1"/>
        <c:majorTickMark val="none"/>
        <c:minorTickMark val="none"/>
        <c:tickLblPos val="nextTo"/>
        <c:txPr>
          <a:bodyPr rot="0" vert="horz"/>
          <a:lstStyle/>
          <a:p>
            <a:pPr>
              <a:defRPr sz="1600"/>
            </a:pPr>
            <a:endParaRPr lang="en-US"/>
          </a:p>
        </c:txPr>
        <c:crossAx val="114129536"/>
        <c:crosses val="autoZero"/>
        <c:auto val="1"/>
        <c:lblAlgn val="ctr"/>
        <c:lblOffset val="100"/>
        <c:tickLblSkip val="1"/>
        <c:noMultiLvlLbl val="0"/>
      </c:catAx>
      <c:valAx>
        <c:axId val="114129536"/>
        <c:scaling>
          <c:orientation val="minMax"/>
        </c:scaling>
        <c:delete val="0"/>
        <c:axPos val="l"/>
        <c:title>
          <c:tx>
            <c:rich>
              <a:bodyPr/>
              <a:lstStyle/>
              <a:p>
                <a:pPr>
                  <a:defRPr/>
                </a:pPr>
                <a:r>
                  <a:rPr lang="en-US" dirty="0"/>
                  <a:t>CO2 emissions (</a:t>
                </a:r>
                <a:r>
                  <a:rPr lang="en-US" dirty="0" err="1"/>
                  <a:t>kt</a:t>
                </a:r>
                <a:r>
                  <a:rPr lang="en-US" dirty="0"/>
                  <a:t>)</a:t>
                </a:r>
              </a:p>
            </c:rich>
          </c:tx>
          <c:overlay val="0"/>
        </c:title>
        <c:numFmt formatCode="General" sourceLinked="1"/>
        <c:majorTickMark val="out"/>
        <c:minorTickMark val="none"/>
        <c:tickLblPos val="nextTo"/>
        <c:txPr>
          <a:bodyPr rot="0" vert="horz"/>
          <a:lstStyle/>
          <a:p>
            <a:pPr>
              <a:defRPr/>
            </a:pPr>
            <a:endParaRPr lang="en-US"/>
          </a:p>
        </c:txPr>
        <c:crossAx val="114128000"/>
        <c:crosses val="autoZero"/>
        <c:crossBetween val="between"/>
      </c:valAx>
    </c:plotArea>
    <c:plotVisOnly val="1"/>
    <c:dispBlanksAs val="gap"/>
    <c:showDLblsOverMax val="0"/>
  </c:chart>
  <c:txPr>
    <a:bodyPr/>
    <a:lstStyle/>
    <a:p>
      <a:pPr>
        <a:defRPr sz="1400" b="1"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a:pPr>
            <a:r>
              <a:rPr lang="en-US" sz="2200" dirty="0"/>
              <a:t>Projected CO</a:t>
            </a:r>
            <a:r>
              <a:rPr lang="en-AU" sz="2200" dirty="0"/>
              <a:t>2</a:t>
            </a:r>
            <a:r>
              <a:rPr lang="en-US" sz="2200" dirty="0"/>
              <a:t> emissions based on latest EKC</a:t>
            </a:r>
          </a:p>
        </c:rich>
      </c:tx>
      <c:overlay val="0"/>
    </c:title>
    <c:autoTitleDeleted val="0"/>
    <c:plotArea>
      <c:layout/>
      <c:barChart>
        <c:barDir val="col"/>
        <c:grouping val="clustered"/>
        <c:varyColors val="0"/>
        <c:ser>
          <c:idx val="0"/>
          <c:order val="0"/>
          <c:tx>
            <c:strRef>
              <c:f>simulation_co2!$E$2</c:f>
              <c:strCache>
                <c:ptCount val="1"/>
                <c:pt idx="0">
                  <c:v>CO2 per capita</c:v>
                </c:pt>
              </c:strCache>
            </c:strRef>
          </c:tx>
          <c:spPr>
            <a:solidFill>
              <a:schemeClr val="accent2"/>
            </a:solidFill>
          </c:spPr>
          <c:invertIfNegative val="0"/>
          <c:dLbls>
            <c:numFmt formatCode="#,##0.0" sourceLinked="0"/>
            <c:showLegendKey val="0"/>
            <c:showVal val="1"/>
            <c:showCatName val="0"/>
            <c:showSerName val="0"/>
            <c:showPercent val="0"/>
            <c:showBubbleSize val="0"/>
            <c:showLeaderLines val="0"/>
          </c:dLbls>
          <c:cat>
            <c:numRef>
              <c:f>simulation_co2!$D$3:$D$8</c:f>
              <c:numCache>
                <c:formatCode>General</c:formatCode>
                <c:ptCount val="6"/>
                <c:pt idx="0">
                  <c:v>2008</c:v>
                </c:pt>
                <c:pt idx="1">
                  <c:v>2010</c:v>
                </c:pt>
                <c:pt idx="2">
                  <c:v>2020</c:v>
                </c:pt>
                <c:pt idx="3">
                  <c:v>2030</c:v>
                </c:pt>
                <c:pt idx="4">
                  <c:v>2040</c:v>
                </c:pt>
                <c:pt idx="5">
                  <c:v>2050</c:v>
                </c:pt>
              </c:numCache>
            </c:numRef>
          </c:cat>
          <c:val>
            <c:numRef>
              <c:f>simulation_co2!$E$3:$E$8</c:f>
              <c:numCache>
                <c:formatCode>General</c:formatCode>
                <c:ptCount val="6"/>
                <c:pt idx="0">
                  <c:v>3.3908569999999956</c:v>
                </c:pt>
                <c:pt idx="1">
                  <c:v>3.4596459999999936</c:v>
                </c:pt>
                <c:pt idx="2">
                  <c:v>5.5650487000000002</c:v>
                </c:pt>
                <c:pt idx="3">
                  <c:v>7.6248194999999885</c:v>
                </c:pt>
                <c:pt idx="4">
                  <c:v>9.3015819000000004</c:v>
                </c:pt>
                <c:pt idx="5">
                  <c:v>10.235751</c:v>
                </c:pt>
              </c:numCache>
            </c:numRef>
          </c:val>
        </c:ser>
        <c:dLbls>
          <c:showLegendKey val="0"/>
          <c:showVal val="0"/>
          <c:showCatName val="0"/>
          <c:showSerName val="0"/>
          <c:showPercent val="0"/>
          <c:showBubbleSize val="0"/>
        </c:dLbls>
        <c:gapWidth val="150"/>
        <c:axId val="114209920"/>
        <c:axId val="114211456"/>
      </c:barChart>
      <c:catAx>
        <c:axId val="114209920"/>
        <c:scaling>
          <c:orientation val="minMax"/>
        </c:scaling>
        <c:delete val="0"/>
        <c:axPos val="b"/>
        <c:numFmt formatCode="General" sourceLinked="1"/>
        <c:majorTickMark val="none"/>
        <c:minorTickMark val="none"/>
        <c:tickLblPos val="nextTo"/>
        <c:crossAx val="114211456"/>
        <c:crosses val="autoZero"/>
        <c:auto val="1"/>
        <c:lblAlgn val="ctr"/>
        <c:lblOffset val="100"/>
        <c:noMultiLvlLbl val="0"/>
      </c:catAx>
      <c:valAx>
        <c:axId val="114211456"/>
        <c:scaling>
          <c:orientation val="minMax"/>
        </c:scaling>
        <c:delete val="0"/>
        <c:axPos val="l"/>
        <c:title>
          <c:tx>
            <c:rich>
              <a:bodyPr/>
              <a:lstStyle/>
              <a:p>
                <a:pPr>
                  <a:defRPr/>
                </a:pPr>
                <a:r>
                  <a:rPr lang="en-US"/>
                  <a:t>CO</a:t>
                </a:r>
                <a:r>
                  <a:rPr lang="en-AU"/>
                  <a:t>2</a:t>
                </a:r>
                <a:r>
                  <a:rPr lang="en-US"/>
                  <a:t> emissions (tons/capita)</a:t>
                </a:r>
              </a:p>
            </c:rich>
          </c:tx>
          <c:overlay val="0"/>
        </c:title>
        <c:numFmt formatCode="General" sourceLinked="1"/>
        <c:majorTickMark val="out"/>
        <c:minorTickMark val="none"/>
        <c:tickLblPos val="nextTo"/>
        <c:crossAx val="114209920"/>
        <c:crosses val="autoZero"/>
        <c:crossBetween val="between"/>
      </c:valAx>
    </c:plotArea>
    <c:plotVisOnly val="1"/>
    <c:dispBlanksAs val="gap"/>
    <c:showDLblsOverMax val="0"/>
  </c:chart>
  <c:txPr>
    <a:bodyPr/>
    <a:lstStyle/>
    <a:p>
      <a:pPr>
        <a:defRPr sz="2000" b="1"/>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0.60256</cdr:x>
      <cdr:y>0.13846</cdr:y>
    </cdr:from>
    <cdr:to>
      <cdr:x>0.92949</cdr:x>
      <cdr:y>0.76667</cdr:y>
    </cdr:to>
    <cdr:sp macro="" textlink="">
      <cdr:nvSpPr>
        <cdr:cNvPr id="2" name="Rectangle 1"/>
        <cdr:cNvSpPr/>
      </cdr:nvSpPr>
      <cdr:spPr>
        <a:xfrm xmlns:a="http://schemas.openxmlformats.org/drawingml/2006/main">
          <a:off x="4407847" y="727995"/>
          <a:ext cx="2391558" cy="3303003"/>
        </a:xfrm>
        <a:prstGeom xmlns:a="http://schemas.openxmlformats.org/drawingml/2006/main" prst="rect">
          <a:avLst/>
        </a:prstGeom>
        <a:solidFill xmlns:a="http://schemas.openxmlformats.org/drawingml/2006/main">
          <a:srgbClr val="4F81BD">
            <a:alpha val="32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dr:relSizeAnchor xmlns:cdr="http://schemas.openxmlformats.org/drawingml/2006/chartDrawing">
    <cdr:from>
      <cdr:x>0.68629</cdr:x>
      <cdr:y>0.15385</cdr:y>
    </cdr:from>
    <cdr:to>
      <cdr:x>0.85639</cdr:x>
      <cdr:y>0.22619</cdr:y>
    </cdr:to>
    <cdr:sp macro="" textlink="">
      <cdr:nvSpPr>
        <cdr:cNvPr id="3" name="TextBox 4"/>
        <cdr:cNvSpPr txBox="1"/>
      </cdr:nvSpPr>
      <cdr:spPr>
        <a:xfrm xmlns:a="http://schemas.openxmlformats.org/drawingml/2006/main">
          <a:off x="5020380" y="785466"/>
          <a:ext cx="12442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b="1" dirty="0" smtClean="0"/>
            <a:t>1.06 billion</a:t>
          </a:r>
          <a:endParaRPr lang="en-US"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0.00943</cdr:x>
      <cdr:y>0</cdr:y>
    </cdr:from>
    <cdr:to>
      <cdr:x>1</cdr:x>
      <cdr:y>0.0585</cdr:y>
    </cdr:to>
    <cdr:sp macro="" textlink="">
      <cdr:nvSpPr>
        <cdr:cNvPr id="2" name="TextBox 1"/>
        <cdr:cNvSpPr txBox="1"/>
      </cdr:nvSpPr>
      <cdr:spPr>
        <a:xfrm xmlns:a="http://schemas.openxmlformats.org/drawingml/2006/main">
          <a:off x="76200" y="0"/>
          <a:ext cx="8001000" cy="3047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smtClean="0"/>
            <a:t>Number of Years from about 10% to 50% of Urbanization Rate</a:t>
          </a:r>
          <a:endParaRPr lang="en-US" sz="1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0.65138</cdr:x>
      <cdr:y>0.1039</cdr:y>
    </cdr:from>
    <cdr:to>
      <cdr:x>0.95466</cdr:x>
      <cdr:y>0.87013</cdr:y>
    </cdr:to>
    <cdr:sp macro="" textlink="">
      <cdr:nvSpPr>
        <cdr:cNvPr id="2" name="Rectangle 1"/>
        <cdr:cNvSpPr/>
      </cdr:nvSpPr>
      <cdr:spPr>
        <a:xfrm xmlns:a="http://schemas.openxmlformats.org/drawingml/2006/main">
          <a:off x="5410200" y="609600"/>
          <a:ext cx="2518983" cy="4495800"/>
        </a:xfrm>
        <a:prstGeom xmlns:a="http://schemas.openxmlformats.org/drawingml/2006/main" prst="rect">
          <a:avLst/>
        </a:prstGeom>
        <a:solidFill xmlns:a="http://schemas.openxmlformats.org/drawingml/2006/main">
          <a:srgbClr val="4F81BD">
            <a:alpha val="21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0.66162</cdr:x>
      <cdr:y>0.21127</cdr:y>
    </cdr:from>
    <cdr:to>
      <cdr:x>1</cdr:x>
      <cdr:y>0.31936</cdr:y>
    </cdr:to>
    <cdr:sp macro="" textlink="">
      <cdr:nvSpPr>
        <cdr:cNvPr id="2" name="TextBox 2"/>
        <cdr:cNvSpPr txBox="1"/>
      </cdr:nvSpPr>
      <cdr:spPr>
        <a:xfrm xmlns:a="http://schemas.openxmlformats.org/drawingml/2006/main">
          <a:off x="5410200" y="1143013"/>
          <a:ext cx="2767013" cy="58477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600" b="1" dirty="0"/>
            <a:t>Asia and</a:t>
          </a:r>
          <a:r>
            <a:rPr lang="en-US" sz="1600" b="1" baseline="0" dirty="0"/>
            <a:t> the </a:t>
          </a:r>
          <a:r>
            <a:rPr lang="en-US" sz="1600" b="1" baseline="0" dirty="0" smtClean="0"/>
            <a:t>Pacific (34/57)</a:t>
          </a:r>
          <a:endParaRPr lang="en-US" sz="1600" b="1" dirty="0"/>
        </a:p>
        <a:p xmlns:a="http://schemas.openxmlformats.org/drawingml/2006/main">
          <a:r>
            <a:rPr lang="en-US" sz="1600" b="1" dirty="0"/>
            <a:t>Non-Asia and the Pacific</a:t>
          </a:r>
        </a:p>
      </cdr:txBody>
    </cdr:sp>
  </cdr:relSizeAnchor>
</c:userShapes>
</file>

<file path=ppt/drawings/drawing5.xml><?xml version="1.0" encoding="utf-8"?>
<c:userShapes xmlns:c="http://schemas.openxmlformats.org/drawingml/2006/chart">
  <cdr:relSizeAnchor xmlns:cdr="http://schemas.openxmlformats.org/drawingml/2006/chartDrawing">
    <cdr:from>
      <cdr:x>0.34068</cdr:x>
      <cdr:y>0.11354</cdr:y>
    </cdr:from>
    <cdr:to>
      <cdr:x>0.53307</cdr:x>
      <cdr:y>0.32314</cdr:y>
    </cdr:to>
    <cdr:sp macro="" textlink="">
      <cdr:nvSpPr>
        <cdr:cNvPr id="2" name="TextBox 1"/>
        <cdr:cNvSpPr txBox="1"/>
      </cdr:nvSpPr>
      <cdr:spPr>
        <a:xfrm xmlns:a="http://schemas.openxmlformats.org/drawingml/2006/main">
          <a:off x="1619251" y="4952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0.17391</cdr:x>
      <cdr:y>0.05797</cdr:y>
    </cdr:from>
    <cdr:to>
      <cdr:x>0.94545</cdr:x>
      <cdr:y>0.12347</cdr:y>
    </cdr:to>
    <cdr:sp macro="" textlink="">
      <cdr:nvSpPr>
        <cdr:cNvPr id="4" name="TextBox 1"/>
        <cdr:cNvSpPr txBox="1"/>
      </cdr:nvSpPr>
      <cdr:spPr>
        <a:xfrm xmlns:a="http://schemas.openxmlformats.org/drawingml/2006/main">
          <a:off x="762000" y="304800"/>
          <a:ext cx="3380502" cy="3443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800" b="1" baseline="0" dirty="0" smtClean="0">
              <a:latin typeface="+mn-lt"/>
              <a:cs typeface="Arial" pitchFamily="34" charset="0"/>
            </a:rPr>
            <a:t>Coastal </a:t>
          </a:r>
          <a:r>
            <a:rPr lang="en-US" sz="1800" b="1" baseline="0" dirty="0">
              <a:latin typeface="+mn-lt"/>
              <a:cs typeface="Arial" pitchFamily="34" charset="0"/>
            </a:rPr>
            <a:t>Flooding</a:t>
          </a:r>
          <a:endParaRPr lang="en-US" sz="1800" b="1" dirty="0">
            <a:latin typeface="+mn-lt"/>
            <a:cs typeface="Arial" pitchFamily="34" charset="0"/>
          </a:endParaRPr>
        </a:p>
      </cdr:txBody>
    </cdr:sp>
  </cdr:relSizeAnchor>
  <cdr:relSizeAnchor xmlns:cdr="http://schemas.openxmlformats.org/drawingml/2006/chartDrawing">
    <cdr:from>
      <cdr:x>0.66087</cdr:x>
      <cdr:y>0.14493</cdr:y>
    </cdr:from>
    <cdr:to>
      <cdr:x>0.88105</cdr:x>
      <cdr:y>0.21706</cdr:y>
    </cdr:to>
    <cdr:sp macro="" textlink="">
      <cdr:nvSpPr>
        <cdr:cNvPr id="7" name="TextBox 6"/>
        <cdr:cNvSpPr txBox="1"/>
      </cdr:nvSpPr>
      <cdr:spPr>
        <a:xfrm xmlns:a="http://schemas.openxmlformats.org/drawingml/2006/main">
          <a:off x="2895600" y="762000"/>
          <a:ext cx="964719" cy="3792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smtClean="0"/>
            <a:t>410 M</a:t>
          </a:r>
          <a:endParaRPr lang="en-US" sz="1400" b="1" dirty="0"/>
        </a:p>
      </cdr:txBody>
    </cdr:sp>
  </cdr:relSizeAnchor>
  <cdr:relSizeAnchor xmlns:cdr="http://schemas.openxmlformats.org/drawingml/2006/chartDrawing">
    <cdr:from>
      <cdr:x>0.24348</cdr:x>
      <cdr:y>0.28986</cdr:y>
    </cdr:from>
    <cdr:to>
      <cdr:x>0.46366</cdr:x>
      <cdr:y>0.36199</cdr:y>
    </cdr:to>
    <cdr:sp macro="" textlink="">
      <cdr:nvSpPr>
        <cdr:cNvPr id="5" name="TextBox 1"/>
        <cdr:cNvSpPr txBox="1"/>
      </cdr:nvSpPr>
      <cdr:spPr>
        <a:xfrm xmlns:a="http://schemas.openxmlformats.org/drawingml/2006/main">
          <a:off x="1066800" y="1524000"/>
          <a:ext cx="964718" cy="37924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b="1" dirty="0" smtClean="0"/>
            <a:t>303 M</a:t>
          </a:r>
          <a:endParaRPr lang="en-US" sz="14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0.13303</cdr:x>
      <cdr:y>0.00895</cdr:y>
    </cdr:from>
    <cdr:to>
      <cdr:x>0.92261</cdr:x>
      <cdr:y>0.09029</cdr:y>
    </cdr:to>
    <cdr:sp macro="" textlink="">
      <cdr:nvSpPr>
        <cdr:cNvPr id="3" name="TextBox 1"/>
        <cdr:cNvSpPr txBox="1"/>
      </cdr:nvSpPr>
      <cdr:spPr>
        <a:xfrm xmlns:a="http://schemas.openxmlformats.org/drawingml/2006/main">
          <a:off x="552450" y="33338"/>
          <a:ext cx="3279047" cy="3029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800" b="1" dirty="0" smtClean="0"/>
            <a:t>Inland </a:t>
          </a:r>
          <a:r>
            <a:rPr lang="en-US" sz="1800" b="1" dirty="0"/>
            <a:t>Flooding</a:t>
          </a:r>
        </a:p>
      </cdr:txBody>
    </cdr:sp>
  </cdr:relSizeAnchor>
  <cdr:relSizeAnchor xmlns:cdr="http://schemas.openxmlformats.org/drawingml/2006/chartDrawing">
    <cdr:from>
      <cdr:x>0.66055</cdr:x>
      <cdr:y>0.12698</cdr:y>
    </cdr:from>
    <cdr:to>
      <cdr:x>0.88074</cdr:x>
      <cdr:y>0.22161</cdr:y>
    </cdr:to>
    <cdr:sp macro="" textlink="">
      <cdr:nvSpPr>
        <cdr:cNvPr id="4" name="TextBox 3"/>
        <cdr:cNvSpPr txBox="1"/>
      </cdr:nvSpPr>
      <cdr:spPr>
        <a:xfrm xmlns:a="http://schemas.openxmlformats.org/drawingml/2006/main">
          <a:off x="2743200" y="609600"/>
          <a:ext cx="914427" cy="4542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smtClean="0"/>
            <a:t>341 M</a:t>
          </a:r>
          <a:endParaRPr lang="en-US" sz="1400" b="1" dirty="0"/>
        </a:p>
      </cdr:txBody>
    </cdr:sp>
  </cdr:relSizeAnchor>
  <cdr:relSizeAnchor xmlns:cdr="http://schemas.openxmlformats.org/drawingml/2006/chartDrawing">
    <cdr:from>
      <cdr:x>0.23853</cdr:x>
      <cdr:y>0.27869</cdr:y>
    </cdr:from>
    <cdr:to>
      <cdr:x>0.45872</cdr:x>
      <cdr:y>0.37332</cdr:y>
    </cdr:to>
    <cdr:sp macro="" textlink="">
      <cdr:nvSpPr>
        <cdr:cNvPr id="5" name="TextBox 1"/>
        <cdr:cNvSpPr txBox="1"/>
      </cdr:nvSpPr>
      <cdr:spPr>
        <a:xfrm xmlns:a="http://schemas.openxmlformats.org/drawingml/2006/main">
          <a:off x="990600" y="1295400"/>
          <a:ext cx="914427" cy="4398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b="1" dirty="0" smtClean="0"/>
            <a:t>245 M</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79" tIns="46640" rIns="93279" bIns="46640" rtlCol="0"/>
          <a:lstStyle>
            <a:lvl1pPr algn="r">
              <a:defRPr sz="1200"/>
            </a:lvl1pPr>
          </a:lstStyle>
          <a:p>
            <a:fld id="{4C6F1F58-BB57-4107-8DCE-A2AB4498B28B}" type="datetimeFigureOut">
              <a:rPr lang="en-US" smtClean="0"/>
              <a:pPr/>
              <a:t>8/31/2012</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79" tIns="46640" rIns="93279" bIns="46640"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9" tIns="46640" rIns="93279" bIns="46640" rtlCol="0" anchor="b"/>
          <a:lstStyle>
            <a:lvl1pPr algn="r">
              <a:defRPr sz="1200"/>
            </a:lvl1pPr>
          </a:lstStyle>
          <a:p>
            <a:fld id="{60EF2584-261C-4013-A8B6-A7641BB01A27}" type="slidenum">
              <a:rPr lang="en-US" smtClean="0"/>
              <a:pPr/>
              <a:t>‹#›</a:t>
            </a:fld>
            <a:endParaRPr lang="en-US"/>
          </a:p>
        </p:txBody>
      </p:sp>
    </p:spTree>
    <p:extLst>
      <p:ext uri="{BB962C8B-B14F-4D97-AF65-F5344CB8AC3E}">
        <p14:creationId xmlns:p14="http://schemas.microsoft.com/office/powerpoint/2010/main" val="897693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79" tIns="46640" rIns="93279" bIns="46640" rtlCol="0"/>
          <a:lstStyle>
            <a:lvl1pPr algn="r">
              <a:defRPr sz="1200"/>
            </a:lvl1pPr>
          </a:lstStyle>
          <a:p>
            <a:fld id="{4233239A-7DC1-44E8-8E4D-CDE08186751F}" type="datetimeFigureOut">
              <a:rPr lang="en-US" smtClean="0"/>
              <a:pPr/>
              <a:t>8/31/2012</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9" tIns="46640" rIns="93279" bIns="46640"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9" tIns="46640" rIns="93279" bIns="466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79" tIns="46640" rIns="93279" bIns="46640"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9" tIns="46640" rIns="93279" bIns="46640" rtlCol="0" anchor="b"/>
          <a:lstStyle>
            <a:lvl1pPr algn="r">
              <a:defRPr sz="1200"/>
            </a:lvl1pPr>
          </a:lstStyle>
          <a:p>
            <a:fld id="{EFB38327-3BFC-4A27-A7D9-9E380A4937CE}" type="slidenum">
              <a:rPr lang="en-US" smtClean="0"/>
              <a:pPr/>
              <a:t>‹#›</a:t>
            </a:fld>
            <a:endParaRPr lang="en-US"/>
          </a:p>
        </p:txBody>
      </p:sp>
    </p:spTree>
    <p:extLst>
      <p:ext uri="{BB962C8B-B14F-4D97-AF65-F5344CB8AC3E}">
        <p14:creationId xmlns:p14="http://schemas.microsoft.com/office/powerpoint/2010/main" val="182469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b="1" dirty="0" smtClean="0"/>
              <a:t>34/57 = 60% cities with</a:t>
            </a:r>
            <a:r>
              <a:rPr lang="en-AU" b="1" baseline="0" dirty="0" smtClean="0"/>
              <a:t> PM10 </a:t>
            </a:r>
            <a:r>
              <a:rPr lang="en-AU" b="1" dirty="0" smtClean="0"/>
              <a:t>above 100ug/m</a:t>
            </a:r>
            <a:r>
              <a:rPr lang="en-AU" b="1" baseline="30000" dirty="0" smtClean="0"/>
              <a:t>3</a:t>
            </a:r>
            <a:r>
              <a:rPr lang="en-AU" b="1" dirty="0" smtClean="0"/>
              <a:t> are in Asia, while air pollution contributes to half a million deaths a year in the region.</a:t>
            </a:r>
            <a:r>
              <a:rPr lang="en-AU" dirty="0" smtClean="0"/>
              <a:t> Air pollution in Asian cities is higher than in other regions and a staggering 67% of Asian cities (vs 11% of non-Asia cities) fail to meet the EU’s air quality standard of 40 μg/m</a:t>
            </a:r>
            <a:r>
              <a:rPr lang="en-AU" baseline="30000" dirty="0" smtClean="0"/>
              <a:t>3 </a:t>
            </a:r>
            <a:r>
              <a:rPr lang="en-AU" dirty="0" smtClean="0"/>
              <a:t>for PM</a:t>
            </a:r>
            <a:r>
              <a:rPr lang="en-AU" baseline="-25000" dirty="0" smtClean="0"/>
              <a:t>10</a:t>
            </a:r>
            <a:r>
              <a:rPr lang="en-AU"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799">
              <a:defRPr/>
            </a:pPr>
            <a:r>
              <a:rPr lang="en-AU" b="0" dirty="0" smtClean="0"/>
              <a:t>Between 2000 and 2008 average per capita greenhouse gas emissions grew by 97% in Asia compared to 18% in the rest of the world, and most emissions are coming from urban areas.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3A801BE9-87D4-4A25-AB71-F7328064E79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2000, 18% of Asian urbanites were at risk of coastal flooding, versus 11% for Africa, 8% for Latin America, and 7% for Europe. In terms of total urban population, 251 million Asians were exposed to this risk, compared with 40 million Europeans, 32 million Africans, and 24 million Latin Americans.</a:t>
            </a:r>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Asia has more than 750 urban settlements (of at least 5,000 people, most much larger), the population of which is fully in low-lying zones with 100% vulnerability to coastal flooding.</a:t>
            </a:r>
            <a:r>
              <a:rPr lang="en-US" baseline="0" dirty="0" smtClean="0"/>
              <a:t> Coastal flooding is concentrated in PRC, South and Southeast Asia.</a:t>
            </a:r>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799">
              <a:defRPr/>
            </a:pPr>
            <a:r>
              <a:rPr lang="en-US" dirty="0" smtClean="0"/>
              <a:t>and more than 300 settlements are 100% vulnerable to inland flooding. Inland flooding is concentrated in Southeast,</a:t>
            </a:r>
            <a:r>
              <a:rPr lang="en-US" baseline="0" dirty="0" smtClean="0"/>
              <a:t> East and South Asia</a:t>
            </a:r>
            <a:endParaRPr lang="en-US" dirty="0" smtClean="0"/>
          </a:p>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799">
              <a:defRPr/>
            </a:pPr>
            <a:r>
              <a:rPr lang="en-AU" b="1" dirty="0" smtClean="0"/>
              <a:t>With a projected 410 million urban Asians at risk of coastal flooding by 2025.</a:t>
            </a:r>
            <a:r>
              <a:rPr lang="en-AU" dirty="0" smtClean="0"/>
              <a:t> Over 300 million were already at risk of coastal flooding in 2010, and about 250 million at risk of inland flooding such as struck Bangkok last year. The latter number will also rise, to roughly 350 million by 2025. More than half the population in large cities like Dhaka, Ho Chi Minh City and Tianjin are at risk from both inland and coastal flooding. </a:t>
            </a:r>
            <a:endParaRPr lang="en-US" dirty="0" smtClean="0"/>
          </a:p>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799">
              <a:defRPr/>
            </a:pPr>
            <a:r>
              <a:rPr lang="en-AU" b="1" dirty="0" smtClean="0"/>
              <a:t>From 1980 to 2010, Asia added more than a billion people to its cities </a:t>
            </a:r>
            <a:r>
              <a:rPr lang="en-AU" dirty="0" smtClean="0"/>
              <a:t>-- </a:t>
            </a:r>
            <a:r>
              <a:rPr lang="en-AU" b="1" dirty="0" smtClean="0"/>
              <a:t>more than all other regions combined -- with a further billion set to be city dwellers by 2040. </a:t>
            </a:r>
            <a:r>
              <a:rPr lang="en-AU" dirty="0" smtClean="0"/>
              <a:t>This massive scale of urbanization is taking place</a:t>
            </a:r>
            <a:r>
              <a:rPr lang="en-AU" b="1" dirty="0" smtClean="0"/>
              <a:t> </a:t>
            </a:r>
            <a:r>
              <a:rPr lang="en-AU" dirty="0" smtClean="0"/>
              <a:t>most notably in the PRC, India, Pakistan, Indonesia and Bangladesh. By the latest estimates, Asia is now home to almost half of all urbanites on earth and its urban population is more than three times that of Europe – the region with the second largest urban population.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3A801BE9-87D4-4A25-AB71-F7328064E799}"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our estimation, a total reduction of 169.28 million in the population increase that might have happened without urbanization during 2010–2050, more or less evenly distributed over different decades (Figure 27). Under the “business as usual” scenario of slide 16, this amounts to an additional 1,727 million tons of CO2 in 2050, 65 .million tons more than the combined emissions of India and Viet Nam in 2009</a:t>
            </a:r>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Infant mortality decreases with increasing urbanization.</a:t>
            </a:r>
          </a:p>
        </p:txBody>
      </p:sp>
      <p:sp>
        <p:nvSpPr>
          <p:cNvPr id="4" name="Slide Number Placeholder 3"/>
          <p:cNvSpPr>
            <a:spLocks noGrp="1"/>
          </p:cNvSpPr>
          <p:nvPr>
            <p:ph type="sldNum" sz="quarter" idx="10"/>
          </p:nvPr>
        </p:nvSpPr>
        <p:spPr/>
        <p:txBody>
          <a:bodyPr/>
          <a:lstStyle/>
          <a:p>
            <a:fld id="{EFB38327-3BFC-4A27-A7D9-9E380A4937CE}"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Shift left </a:t>
            </a:r>
            <a:r>
              <a:rPr lang="en-US" dirty="0" smtClean="0">
                <a:sym typeface="Wingdings" pitchFamily="2" charset="2"/>
              </a:rPr>
              <a:t> peak will be reached (and passed) sooner</a:t>
            </a:r>
          </a:p>
          <a:p>
            <a:endParaRPr lang="en-US" dirty="0" smtClean="0">
              <a:sym typeface="Wingdings" pitchFamily="2" charset="2"/>
            </a:endParaRPr>
          </a:p>
          <a:p>
            <a:r>
              <a:rPr lang="en-US" dirty="0" smtClean="0">
                <a:sym typeface="Wingdings" pitchFamily="2" charset="2"/>
              </a:rPr>
              <a:t>Shift down  problem will be less (in aggregate or per capita) than otherwise</a:t>
            </a:r>
          </a:p>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0" dirty="0" smtClean="0">
                <a:solidFill>
                  <a:schemeClr val="accent3">
                    <a:lumMod val="50000"/>
                  </a:schemeClr>
                </a:solidFill>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NGOs</a:t>
            </a:r>
            <a:r>
              <a:rPr lang="en-US" baseline="0" dirty="0" smtClean="0"/>
              <a:t>, media and the public can monitor and report environmental hazards and any improvement or degradation. Good performers shall be awarded with national transfer.</a:t>
            </a:r>
            <a:endParaRPr lang="en-US" dirty="0" smtClean="0"/>
          </a:p>
        </p:txBody>
      </p:sp>
      <p:sp>
        <p:nvSpPr>
          <p:cNvPr id="4" name="Slide Number Placeholder 3"/>
          <p:cNvSpPr>
            <a:spLocks noGrp="1"/>
          </p:cNvSpPr>
          <p:nvPr>
            <p:ph type="sldNum" sz="quarter" idx="10"/>
          </p:nvPr>
        </p:nvSpPr>
        <p:spPr/>
        <p:txBody>
          <a:bodyPr/>
          <a:lstStyle/>
          <a:p>
            <a:fld id="{EFB38327-3BFC-4A27-A7D9-9E380A4937CE}"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NGOs</a:t>
            </a:r>
            <a:r>
              <a:rPr lang="en-US" baseline="0" dirty="0" smtClean="0"/>
              <a:t>, media and the public can monitor and report environmental hazards and any improvement or degradation. Good performers shall be awarded with national transfer.</a:t>
            </a:r>
            <a:endParaRPr lang="en-US" dirty="0" smtClean="0"/>
          </a:p>
        </p:txBody>
      </p:sp>
      <p:sp>
        <p:nvSpPr>
          <p:cNvPr id="4" name="Slide Number Placeholder 3"/>
          <p:cNvSpPr>
            <a:spLocks noGrp="1"/>
          </p:cNvSpPr>
          <p:nvPr>
            <p:ph type="sldNum" sz="quarter" idx="10"/>
          </p:nvPr>
        </p:nvSpPr>
        <p:spPr/>
        <p:txBody>
          <a:bodyPr/>
          <a:lstStyle/>
          <a:p>
            <a:fld id="{EFB38327-3BFC-4A27-A7D9-9E380A4937C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799">
              <a:defRPr/>
            </a:pPr>
            <a:r>
              <a:rPr lang="en-AU" b="1" dirty="0" smtClean="0"/>
              <a:t>Asia’s urbanization is rapid, with the PRC transitioning from 10% of its population in urban areas to 50% urban in just 60 years, versus 210 years in Latin America and the Caribbean, 150 years in Europe, and 105 years in North America.</a:t>
            </a:r>
            <a:r>
              <a:rPr lang="en-AU" dirty="0" smtClean="0"/>
              <a:t> And Asia’s urban population is projected to continue growing faster than that of any other region. </a:t>
            </a:r>
            <a:endParaRPr lang="en-US" dirty="0" smtClean="0"/>
          </a:p>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406">
              <a:defRPr/>
            </a:pPr>
            <a:r>
              <a:rPr lang="en-US" baseline="0" dirty="0" smtClean="0"/>
              <a:t>In total, 17 of the 25 densest cities are in Asia. </a:t>
            </a:r>
            <a:r>
              <a:rPr lang="en-US" dirty="0" smtClean="0"/>
              <a:t>The three densest</a:t>
            </a:r>
            <a:r>
              <a:rPr lang="en-US" baseline="0" dirty="0" smtClean="0"/>
              <a:t> cities are in South Asia and 8 of the top 10 are in Asia. </a:t>
            </a:r>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chemeClr val="accent3">
                    <a:lumMod val="50000"/>
                  </a:schemeClr>
                </a:solidFill>
              </a:rPr>
              <a:t>In 2010, 12 out of 23 of world’s megacities were in Asia …</a:t>
            </a:r>
          </a:p>
          <a:p>
            <a:pPr defTabSz="915406">
              <a:defRPr/>
            </a:pPr>
            <a:r>
              <a:rPr lang="en-AU" dirty="0" smtClean="0"/>
              <a:t>Note: the sizes of circles reflect their population, not their geographical extent (those shown do not actually overlap).</a:t>
            </a:r>
            <a:endParaRPr lang="en-US" dirty="0" smtClean="0"/>
          </a:p>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In 2010, the urban share of Asia’s population was still only 43%, compared to 52% worldwide. By 2050, the urban share in Asia is projected to reach 63%, gaining on but still below the 67% global average. Thus Asian cities will likely grow bigger and have even higher density.</a:t>
            </a:r>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By 2025, the number of megacities in Asia is expected to increase to 21 out of a global total of 37. The additional Asian cities</a:t>
            </a:r>
            <a:r>
              <a:rPr lang="en-AU" baseline="0" dirty="0" smtClean="0"/>
              <a:t> include: Chongqing, Tianjin, and Wuhan in PRC; Bangalore, Chennai, and Hyderabad in India; Jakarta in Indonesia, Bangkok in Thailand, and Lahore in Pakistan. </a:t>
            </a:r>
            <a:endParaRPr lang="en-AU" dirty="0" smtClean="0"/>
          </a:p>
          <a:p>
            <a:endParaRPr lang="en-AU" dirty="0" smtClean="0"/>
          </a:p>
          <a:p>
            <a:r>
              <a:rPr lang="en-AU" dirty="0" smtClean="0"/>
              <a:t>Note: the sizes of circles reflect their population, not their geographical extent (those shown do not actually overlap).</a:t>
            </a:r>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B38327-3BFC-4A27-A7D9-9E380A4937C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8804A6-10DA-41A8-8276-3C369FF5069F}"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3BA12-6F49-4F16-A2E0-66897A2CCE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8804A6-10DA-41A8-8276-3C369FF5069F}"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3BA12-6F49-4F16-A2E0-66897A2CCE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8804A6-10DA-41A8-8276-3C369FF5069F}"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3BA12-6F49-4F16-A2E0-66897A2CCE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8804A6-10DA-41A8-8276-3C369FF5069F}"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3BA12-6F49-4F16-A2E0-66897A2CCE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8804A6-10DA-41A8-8276-3C369FF5069F}"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3BA12-6F49-4F16-A2E0-66897A2CCE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8804A6-10DA-41A8-8276-3C369FF5069F}" type="datetimeFigureOut">
              <a:rPr lang="en-US" smtClean="0"/>
              <a:pPr/>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3BA12-6F49-4F16-A2E0-66897A2CCE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8804A6-10DA-41A8-8276-3C369FF5069F}" type="datetimeFigureOut">
              <a:rPr lang="en-US" smtClean="0"/>
              <a:pPr/>
              <a:t>8/31/2012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23BA12-6F49-4F16-A2E0-66897A2CCE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8804A6-10DA-41A8-8276-3C369FF5069F}" type="datetimeFigureOut">
              <a:rPr lang="en-US" smtClean="0"/>
              <a:pPr/>
              <a:t>8/31/2012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23BA12-6F49-4F16-A2E0-66897A2CCE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804A6-10DA-41A8-8276-3C369FF5069F}" type="datetimeFigureOut">
              <a:rPr lang="en-US" smtClean="0"/>
              <a:pPr/>
              <a:t>8/31/2012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23BA12-6F49-4F16-A2E0-66897A2CCE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8804A6-10DA-41A8-8276-3C369FF5069F}" type="datetimeFigureOut">
              <a:rPr lang="en-US" smtClean="0"/>
              <a:pPr/>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3BA12-6F49-4F16-A2E0-66897A2CCE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8804A6-10DA-41A8-8276-3C369FF5069F}" type="datetimeFigureOut">
              <a:rPr lang="en-US" smtClean="0"/>
              <a:pPr/>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3BA12-6F49-4F16-A2E0-66897A2CCE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804A6-10DA-41A8-8276-3C369FF5069F}" type="datetimeFigureOut">
              <a:rPr lang="en-US" smtClean="0"/>
              <a:pPr/>
              <a:t>8/31/2012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3BA12-6F49-4F16-A2E0-66897A2CCE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BG-with-Title.jpg"/>
          <p:cNvPicPr>
            <a:picLocks noChangeAspect="1"/>
          </p:cNvPicPr>
          <p:nvPr/>
        </p:nvPicPr>
        <p:blipFill>
          <a:blip r:embed="rId3" cstate="print"/>
          <a:srcRect l="28126"/>
          <a:stretch>
            <a:fillRect/>
          </a:stretch>
        </p:blipFill>
        <p:spPr>
          <a:xfrm>
            <a:off x="0" y="0"/>
            <a:ext cx="9144000" cy="6915150"/>
          </a:xfrm>
          <a:prstGeom prst="rect">
            <a:avLst/>
          </a:prstGeom>
        </p:spPr>
      </p:pic>
      <p:sp>
        <p:nvSpPr>
          <p:cNvPr id="4" name="Rectangle 3"/>
          <p:cNvSpPr/>
          <p:nvPr/>
        </p:nvSpPr>
        <p:spPr>
          <a:xfrm>
            <a:off x="0" y="5715000"/>
            <a:ext cx="3733800" cy="1077218"/>
          </a:xfrm>
          <a:prstGeom prst="rect">
            <a:avLst/>
          </a:prstGeom>
        </p:spPr>
        <p:txBody>
          <a:bodyPr wrap="square">
            <a:spAutoFit/>
          </a:bodyPr>
          <a:lstStyle/>
          <a:p>
            <a:r>
              <a:rPr lang="en-US" altLang="zh-CN" sz="3200" b="1" dirty="0" err="1" smtClean="0">
                <a:solidFill>
                  <a:schemeClr val="bg1"/>
                </a:solidFill>
              </a:rPr>
              <a:t>Guanghua</a:t>
            </a:r>
            <a:r>
              <a:rPr lang="en-US" altLang="zh-CN" sz="3200" b="1" dirty="0" smtClean="0">
                <a:solidFill>
                  <a:schemeClr val="bg1"/>
                </a:solidFill>
              </a:rPr>
              <a:t> Wan Principal Economist</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pPr algn="l"/>
            <a:r>
              <a:rPr lang="en-AU" b="1" dirty="0" smtClean="0">
                <a:solidFill>
                  <a:schemeClr val="accent3">
                    <a:lumMod val="50000"/>
                  </a:schemeClr>
                </a:solidFill>
              </a:rPr>
              <a:t>Unprecedented urbanization poses enormous challenges already serious</a:t>
            </a:r>
            <a:endParaRPr lang="en-US" b="1" dirty="0">
              <a:solidFill>
                <a:schemeClr val="accent3">
                  <a:lumMod val="50000"/>
                </a:schemeClr>
              </a:solidFill>
            </a:endParaRPr>
          </a:p>
        </p:txBody>
      </p:sp>
      <p:sp>
        <p:nvSpPr>
          <p:cNvPr id="5" name="Content Placeholder 2"/>
          <p:cNvSpPr>
            <a:spLocks noGrp="1"/>
          </p:cNvSpPr>
          <p:nvPr>
            <p:ph idx="1"/>
          </p:nvPr>
        </p:nvSpPr>
        <p:spPr>
          <a:xfrm>
            <a:off x="533400" y="1752600"/>
            <a:ext cx="8077200" cy="4800600"/>
          </a:xfrm>
        </p:spPr>
        <p:txBody>
          <a:bodyPr>
            <a:normAutofit/>
          </a:bodyPr>
          <a:lstStyle/>
          <a:p>
            <a:pPr>
              <a:spcAft>
                <a:spcPts val="1000"/>
              </a:spcAft>
            </a:pPr>
            <a:r>
              <a:rPr lang="en-US" b="1" dirty="0" smtClean="0"/>
              <a:t>Growing inequalities</a:t>
            </a:r>
          </a:p>
          <a:p>
            <a:pPr>
              <a:spcAft>
                <a:spcPts val="1000"/>
              </a:spcAft>
            </a:pPr>
            <a:r>
              <a:rPr lang="en-US" b="1" dirty="0" smtClean="0"/>
              <a:t>Rising urban crimes</a:t>
            </a:r>
          </a:p>
          <a:p>
            <a:pPr>
              <a:spcAft>
                <a:spcPts val="1000"/>
              </a:spcAft>
            </a:pPr>
            <a:r>
              <a:rPr lang="en-US" b="1" dirty="0" smtClean="0"/>
              <a:t>Expansion of slums</a:t>
            </a:r>
          </a:p>
          <a:p>
            <a:pPr>
              <a:spcAft>
                <a:spcPts val="1000"/>
              </a:spcAft>
            </a:pPr>
            <a:r>
              <a:rPr lang="en-US" b="1" dirty="0" smtClean="0"/>
              <a:t>Above all, environmental degradation</a:t>
            </a:r>
          </a:p>
          <a:p>
            <a:pPr lvl="1">
              <a:spcAft>
                <a:spcPts val="1000"/>
              </a:spcAft>
              <a:buFont typeface="Wingdings" pitchFamily="2" charset="2"/>
              <a:buChar char="Ø"/>
            </a:pPr>
            <a:r>
              <a:rPr lang="en-US" b="1" dirty="0" smtClean="0"/>
              <a:t> Pollution</a:t>
            </a:r>
          </a:p>
          <a:p>
            <a:pPr lvl="1">
              <a:spcAft>
                <a:spcPts val="1000"/>
              </a:spcAft>
              <a:buFont typeface="Wingdings" pitchFamily="2" charset="2"/>
              <a:buChar char="Ø"/>
            </a:pPr>
            <a:r>
              <a:rPr lang="en-US" b="1" dirty="0" smtClean="0"/>
              <a:t> Vulnerability to flooding</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914400"/>
          </a:xfrm>
        </p:spPr>
        <p:txBody>
          <a:bodyPr>
            <a:normAutofit fontScale="90000"/>
          </a:bodyPr>
          <a:lstStyle/>
          <a:p>
            <a:pPr algn="l"/>
            <a:r>
              <a:rPr lang="en-AU" b="1" dirty="0" smtClean="0">
                <a:solidFill>
                  <a:schemeClr val="accent3">
                    <a:lumMod val="50000"/>
                  </a:schemeClr>
                </a:solidFill>
              </a:rPr>
              <a:t>67% of Asian (vs. 11% Non-Asian) cities fail to meet EU air quality standard</a:t>
            </a:r>
            <a:endParaRPr lang="en-US" b="1" dirty="0">
              <a:solidFill>
                <a:schemeClr val="accent3">
                  <a:lumMod val="50000"/>
                </a:schemeClr>
              </a:solidFill>
            </a:endParaRPr>
          </a:p>
        </p:txBody>
      </p:sp>
      <p:graphicFrame>
        <p:nvGraphicFramePr>
          <p:cNvPr id="5" name="Chart 4"/>
          <p:cNvGraphicFramePr>
            <a:graphicFrameLocks/>
          </p:cNvGraphicFramePr>
          <p:nvPr/>
        </p:nvGraphicFramePr>
        <p:xfrm>
          <a:off x="228600" y="1447800"/>
          <a:ext cx="8177213"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486400" y="2743200"/>
            <a:ext cx="152400" cy="76200"/>
          </a:xfrm>
          <a:prstGeom prst="rect">
            <a:avLst/>
          </a:prstGeom>
          <a:solidFill>
            <a:srgbClr val="C0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486400" y="2971800"/>
            <a:ext cx="152400" cy="76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1143000" y="5257800"/>
            <a:ext cx="7315200" cy="0"/>
          </a:xfrm>
          <a:prstGeom prst="line">
            <a:avLst/>
          </a:prstGeom>
          <a:ln/>
        </p:spPr>
        <p:style>
          <a:lnRef idx="3">
            <a:schemeClr val="accent3"/>
          </a:lnRef>
          <a:fillRef idx="0">
            <a:schemeClr val="accent3"/>
          </a:fillRef>
          <a:effectRef idx="2">
            <a:schemeClr val="accent3"/>
          </a:effectRef>
          <a:fontRef idx="minor">
            <a:schemeClr val="tx1"/>
          </a:fontRef>
        </p:style>
      </p:cxnSp>
      <p:sp>
        <p:nvSpPr>
          <p:cNvPr id="12" name="TextBox 11"/>
          <p:cNvSpPr txBox="1"/>
          <p:nvPr/>
        </p:nvSpPr>
        <p:spPr>
          <a:xfrm>
            <a:off x="8153400" y="4648200"/>
            <a:ext cx="990600" cy="584775"/>
          </a:xfrm>
          <a:prstGeom prst="rect">
            <a:avLst/>
          </a:prstGeom>
          <a:noFill/>
        </p:spPr>
        <p:txBody>
          <a:bodyPr wrap="square" rtlCol="0">
            <a:spAutoFit/>
          </a:bodyPr>
          <a:lstStyle/>
          <a:p>
            <a:pPr algn="ctr"/>
            <a:r>
              <a:rPr lang="en-US" sz="1600" b="1" dirty="0" smtClean="0">
                <a:solidFill>
                  <a:schemeClr val="accent3">
                    <a:lumMod val="75000"/>
                  </a:schemeClr>
                </a:solidFill>
              </a:rPr>
              <a:t>EU standard</a:t>
            </a:r>
            <a:endParaRPr lang="en-US" sz="1600" b="1" dirty="0">
              <a:solidFill>
                <a:schemeClr val="accent3">
                  <a:lumMod val="75000"/>
                </a:schemeClr>
              </a:solidFill>
            </a:endParaRPr>
          </a:p>
        </p:txBody>
      </p:sp>
      <p:sp>
        <p:nvSpPr>
          <p:cNvPr id="10" name="TextBox 9"/>
          <p:cNvSpPr txBox="1"/>
          <p:nvPr/>
        </p:nvSpPr>
        <p:spPr>
          <a:xfrm>
            <a:off x="685800" y="6602517"/>
            <a:ext cx="1503297" cy="276999"/>
          </a:xfrm>
          <a:prstGeom prst="rect">
            <a:avLst/>
          </a:prstGeom>
          <a:noFill/>
        </p:spPr>
        <p:txBody>
          <a:bodyPr wrap="none" rtlCol="0">
            <a:spAutoFit/>
          </a:bodyPr>
          <a:lstStyle/>
          <a:p>
            <a:r>
              <a:rPr lang="en-US" sz="1200" dirty="0" smtClean="0"/>
              <a:t>Source: WHO (2012).</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1371600"/>
          <a:ext cx="8001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381000" y="228600"/>
            <a:ext cx="8229600" cy="12192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3">
                    <a:lumMod val="50000"/>
                  </a:schemeClr>
                </a:solidFill>
                <a:effectLst/>
                <a:uLnTx/>
                <a:uFillTx/>
                <a:latin typeface="+mj-lt"/>
                <a:ea typeface="+mj-ea"/>
                <a:cs typeface="+mj-cs"/>
              </a:rPr>
              <a:t>CO</a:t>
            </a:r>
            <a:r>
              <a:rPr kumimoji="0" lang="en-US" sz="4400" b="1" i="0" u="none" strike="noStrike" kern="1200" cap="none" spc="0" normalizeH="0" baseline="-25000" noProof="0" dirty="0" smtClean="0">
                <a:ln>
                  <a:noFill/>
                </a:ln>
                <a:solidFill>
                  <a:schemeClr val="accent3">
                    <a:lumMod val="50000"/>
                  </a:schemeClr>
                </a:solidFill>
                <a:effectLst/>
                <a:uLnTx/>
                <a:uFillTx/>
                <a:latin typeface="+mj-lt"/>
                <a:ea typeface="+mj-ea"/>
                <a:cs typeface="+mj-cs"/>
              </a:rPr>
              <a:t>2</a:t>
            </a:r>
            <a:r>
              <a:rPr kumimoji="0" lang="en-US" sz="4400" b="1" i="0" u="none" strike="noStrike" kern="1200" cap="none" spc="0" normalizeH="0" baseline="0" noProof="0" dirty="0" smtClean="0">
                <a:ln>
                  <a:noFill/>
                </a:ln>
                <a:solidFill>
                  <a:schemeClr val="accent3">
                    <a:lumMod val="50000"/>
                  </a:schemeClr>
                </a:solidFill>
                <a:effectLst/>
                <a:uLnTx/>
                <a:uFillTx/>
                <a:latin typeface="+mj-lt"/>
                <a:ea typeface="+mj-ea"/>
                <a:cs typeface="+mj-cs"/>
              </a:rPr>
              <a:t> emissions grow </a:t>
            </a:r>
            <a:r>
              <a:rPr lang="en-US" sz="4400" b="1" dirty="0" smtClean="0">
                <a:solidFill>
                  <a:schemeClr val="accent3">
                    <a:lumMod val="50000"/>
                  </a:schemeClr>
                </a:solidFill>
                <a:latin typeface="+mj-lt"/>
                <a:ea typeface="+mj-ea"/>
                <a:cs typeface="+mj-cs"/>
              </a:rPr>
              <a:t>fast </a:t>
            </a:r>
            <a:r>
              <a:rPr lang="en-US" sz="4400" b="1" dirty="0" err="1" smtClean="0">
                <a:solidFill>
                  <a:schemeClr val="accent3">
                    <a:lumMod val="50000"/>
                  </a:schemeClr>
                </a:solidFill>
                <a:latin typeface="+mj-lt"/>
                <a:ea typeface="+mj-ea"/>
                <a:cs typeface="+mj-cs"/>
              </a:rPr>
              <a:t>i</a:t>
            </a:r>
            <a:r>
              <a:rPr kumimoji="0" lang="en-US" sz="4400" b="1" i="0" u="none" strike="noStrike" kern="1200" cap="none" spc="0" normalizeH="0" baseline="0" noProof="0" dirty="0" smtClean="0">
                <a:ln>
                  <a:noFill/>
                </a:ln>
                <a:solidFill>
                  <a:schemeClr val="accent3">
                    <a:lumMod val="50000"/>
                  </a:schemeClr>
                </a:solidFill>
                <a:effectLst/>
                <a:uLnTx/>
                <a:uFillTx/>
                <a:latin typeface="+mj-lt"/>
                <a:ea typeface="+mj-ea"/>
                <a:cs typeface="+mj-cs"/>
              </a:rPr>
              <a:t>n Asia</a:t>
            </a:r>
            <a:endParaRPr kumimoji="0" lang="en-US" sz="4400" b="1" i="0" u="none" strike="noStrike" kern="1200" cap="none" spc="0" normalizeH="0" baseline="0" noProof="0" dirty="0">
              <a:ln>
                <a:noFill/>
              </a:ln>
              <a:solidFill>
                <a:schemeClr val="accent3">
                  <a:lumMod val="50000"/>
                </a:schemeClr>
              </a:solidFill>
              <a:effectLst/>
              <a:uLnTx/>
              <a:uFillTx/>
              <a:latin typeface="+mj-lt"/>
              <a:ea typeface="+mj-ea"/>
              <a:cs typeface="+mj-cs"/>
            </a:endParaRPr>
          </a:p>
        </p:txBody>
      </p:sp>
      <p:sp>
        <p:nvSpPr>
          <p:cNvPr id="6" name="TextBox 5"/>
          <p:cNvSpPr txBox="1"/>
          <p:nvPr/>
        </p:nvSpPr>
        <p:spPr>
          <a:xfrm>
            <a:off x="1398775" y="6504801"/>
            <a:ext cx="3199209" cy="276999"/>
          </a:xfrm>
          <a:prstGeom prst="rect">
            <a:avLst/>
          </a:prstGeom>
          <a:noFill/>
        </p:spPr>
        <p:txBody>
          <a:bodyPr wrap="none" rtlCol="0">
            <a:spAutoFit/>
          </a:bodyPr>
          <a:lstStyle/>
          <a:p>
            <a:r>
              <a:rPr lang="en-US" sz="1200" dirty="0" smtClean="0"/>
              <a:t>Source: ADB estimates using World Bank (2012).</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19200"/>
          </a:xfrm>
        </p:spPr>
        <p:txBody>
          <a:bodyPr>
            <a:normAutofit fontScale="90000"/>
          </a:bodyPr>
          <a:lstStyle/>
          <a:p>
            <a:pPr algn="l"/>
            <a:r>
              <a:rPr lang="en-AU" b="1" dirty="0" smtClean="0">
                <a:solidFill>
                  <a:schemeClr val="accent3">
                    <a:lumMod val="50000"/>
                  </a:schemeClr>
                </a:solidFill>
              </a:rPr>
              <a:t>… and three of the top five CO</a:t>
            </a:r>
            <a:r>
              <a:rPr lang="en-AU" b="1" baseline="-25000" dirty="0" smtClean="0">
                <a:solidFill>
                  <a:schemeClr val="accent3">
                    <a:lumMod val="50000"/>
                  </a:schemeClr>
                </a:solidFill>
              </a:rPr>
              <a:t>2 </a:t>
            </a:r>
            <a:r>
              <a:rPr lang="en-AU" b="1" dirty="0" smtClean="0">
                <a:solidFill>
                  <a:schemeClr val="accent3">
                    <a:lumMod val="50000"/>
                  </a:schemeClr>
                </a:solidFill>
              </a:rPr>
              <a:t>emitting economies are in Asia.</a:t>
            </a:r>
            <a:endParaRPr lang="en-US" b="1" dirty="0">
              <a:solidFill>
                <a:schemeClr val="accent3">
                  <a:lumMod val="50000"/>
                </a:schemeClr>
              </a:solidFill>
            </a:endParaRPr>
          </a:p>
        </p:txBody>
      </p:sp>
      <p:graphicFrame>
        <p:nvGraphicFramePr>
          <p:cNvPr id="4" name="Chart 3"/>
          <p:cNvGraphicFramePr>
            <a:graphicFrameLocks/>
          </p:cNvGraphicFramePr>
          <p:nvPr/>
        </p:nvGraphicFramePr>
        <p:xfrm>
          <a:off x="-304800" y="1676400"/>
          <a:ext cx="96774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19200"/>
          </a:xfrm>
        </p:spPr>
        <p:txBody>
          <a:bodyPr>
            <a:normAutofit fontScale="90000"/>
          </a:bodyPr>
          <a:lstStyle/>
          <a:p>
            <a:pPr algn="l"/>
            <a:r>
              <a:rPr lang="en-US" b="1" dirty="0" smtClean="0">
                <a:solidFill>
                  <a:schemeClr val="accent3">
                    <a:lumMod val="50000"/>
                  </a:schemeClr>
                </a:solidFill>
              </a:rPr>
              <a:t>Environment may degrade further with growth</a:t>
            </a:r>
            <a:endParaRPr lang="en-US" b="1" dirty="0">
              <a:solidFill>
                <a:schemeClr val="accent3">
                  <a:lumMod val="50000"/>
                </a:schemeClr>
              </a:solidFill>
            </a:endParaRPr>
          </a:p>
        </p:txBody>
      </p:sp>
      <p:sp>
        <p:nvSpPr>
          <p:cNvPr id="6" name="TextBox 5"/>
          <p:cNvSpPr txBox="1"/>
          <p:nvPr/>
        </p:nvSpPr>
        <p:spPr>
          <a:xfrm>
            <a:off x="2209800" y="1447800"/>
            <a:ext cx="4876800" cy="369332"/>
          </a:xfrm>
          <a:prstGeom prst="rect">
            <a:avLst/>
          </a:prstGeom>
          <a:solidFill>
            <a:schemeClr val="bg1"/>
          </a:solidFill>
        </p:spPr>
        <p:txBody>
          <a:bodyPr wrap="square" rtlCol="0">
            <a:spAutoFit/>
          </a:bodyPr>
          <a:lstStyle/>
          <a:p>
            <a:pPr algn="ctr"/>
            <a:r>
              <a:rPr lang="en-US" b="1" dirty="0" smtClean="0"/>
              <a:t>Asia’s Environmental Kuznets Curve</a:t>
            </a:r>
            <a:endParaRPr lang="en-US" b="1" dirty="0"/>
          </a:p>
        </p:txBody>
      </p:sp>
      <p:pic>
        <p:nvPicPr>
          <p:cNvPr id="14337" name="Picture 1"/>
          <p:cNvPicPr>
            <a:picLocks noChangeAspect="1" noChangeArrowheads="1"/>
          </p:cNvPicPr>
          <p:nvPr/>
        </p:nvPicPr>
        <p:blipFill>
          <a:blip r:embed="rId3" cstate="print"/>
          <a:srcRect/>
          <a:stretch>
            <a:fillRect/>
          </a:stretch>
        </p:blipFill>
        <p:spPr bwMode="auto">
          <a:xfrm>
            <a:off x="457200" y="1905000"/>
            <a:ext cx="8305800" cy="4733925"/>
          </a:xfrm>
          <a:prstGeom prst="rect">
            <a:avLst/>
          </a:prstGeom>
          <a:noFill/>
          <a:ln w="9525">
            <a:noFill/>
            <a:miter lim="800000"/>
            <a:headEnd/>
            <a:tailEnd/>
          </a:ln>
          <a:effectLst/>
        </p:spPr>
      </p:pic>
      <p:sp>
        <p:nvSpPr>
          <p:cNvPr id="5" name="TextBox 4"/>
          <p:cNvSpPr txBox="1"/>
          <p:nvPr/>
        </p:nvSpPr>
        <p:spPr>
          <a:xfrm>
            <a:off x="1676400" y="1828800"/>
            <a:ext cx="1410964" cy="369332"/>
          </a:xfrm>
          <a:prstGeom prst="rect">
            <a:avLst/>
          </a:prstGeom>
          <a:solidFill>
            <a:schemeClr val="bg1"/>
          </a:solidFill>
        </p:spPr>
        <p:txBody>
          <a:bodyPr wrap="none" rtlCol="0">
            <a:spAutoFit/>
          </a:bodyPr>
          <a:lstStyle/>
          <a:p>
            <a:r>
              <a:rPr lang="en-US" b="1" dirty="0" smtClean="0"/>
              <a:t>2010=$6,107</a:t>
            </a:r>
            <a:endParaRPr lang="en-US" b="1" dirty="0"/>
          </a:p>
        </p:txBody>
      </p:sp>
      <p:sp>
        <p:nvSpPr>
          <p:cNvPr id="7" name="TextBox 6"/>
          <p:cNvSpPr txBox="1"/>
          <p:nvPr/>
        </p:nvSpPr>
        <p:spPr>
          <a:xfrm>
            <a:off x="6477000" y="1828800"/>
            <a:ext cx="1521057" cy="369332"/>
          </a:xfrm>
          <a:prstGeom prst="rect">
            <a:avLst/>
          </a:prstGeom>
          <a:solidFill>
            <a:schemeClr val="bg1"/>
          </a:solidFill>
        </p:spPr>
        <p:txBody>
          <a:bodyPr wrap="none" rtlCol="0">
            <a:spAutoFit/>
          </a:bodyPr>
          <a:lstStyle/>
          <a:p>
            <a:r>
              <a:rPr lang="en-US" b="1" dirty="0" smtClean="0"/>
              <a:t>Peak=$40,971</a:t>
            </a:r>
            <a:endParaRPr lang="en-US" b="1" dirty="0"/>
          </a:p>
        </p:txBody>
      </p:sp>
      <p:sp>
        <p:nvSpPr>
          <p:cNvPr id="9" name="TextBox 8"/>
          <p:cNvSpPr txBox="1"/>
          <p:nvPr/>
        </p:nvSpPr>
        <p:spPr>
          <a:xfrm>
            <a:off x="457200" y="6542379"/>
            <a:ext cx="3199209" cy="276999"/>
          </a:xfrm>
          <a:prstGeom prst="rect">
            <a:avLst/>
          </a:prstGeom>
          <a:noFill/>
        </p:spPr>
        <p:txBody>
          <a:bodyPr wrap="none" rtlCol="0">
            <a:spAutoFit/>
          </a:bodyPr>
          <a:lstStyle/>
          <a:p>
            <a:r>
              <a:rPr lang="en-US" sz="1200" dirty="0" smtClean="0"/>
              <a:t>Source: ADB estimates using World Bank (2012).</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19200"/>
          </a:xfrm>
        </p:spPr>
        <p:txBody>
          <a:bodyPr>
            <a:normAutofit fontScale="90000"/>
          </a:bodyPr>
          <a:lstStyle/>
          <a:p>
            <a:pPr algn="l"/>
            <a:r>
              <a:rPr lang="en-AU" b="1" dirty="0" smtClean="0">
                <a:solidFill>
                  <a:schemeClr val="accent3">
                    <a:lumMod val="50000"/>
                  </a:schemeClr>
                </a:solidFill>
              </a:rPr>
              <a:t>CO</a:t>
            </a:r>
            <a:r>
              <a:rPr lang="en-AU" b="1" baseline="-25000" dirty="0" smtClean="0">
                <a:solidFill>
                  <a:schemeClr val="accent3">
                    <a:lumMod val="50000"/>
                  </a:schemeClr>
                </a:solidFill>
              </a:rPr>
              <a:t>2</a:t>
            </a:r>
            <a:r>
              <a:rPr lang="en-AU" b="1" dirty="0" smtClean="0">
                <a:solidFill>
                  <a:schemeClr val="accent3">
                    <a:lumMod val="50000"/>
                  </a:schemeClr>
                </a:solidFill>
              </a:rPr>
              <a:t> emissions may triple under the business-as-usual scenario </a:t>
            </a:r>
            <a:endParaRPr lang="en-US" b="1" dirty="0">
              <a:solidFill>
                <a:schemeClr val="accent3">
                  <a:lumMod val="50000"/>
                </a:schemeClr>
              </a:solidFill>
            </a:endParaRPr>
          </a:p>
        </p:txBody>
      </p:sp>
      <p:graphicFrame>
        <p:nvGraphicFramePr>
          <p:cNvPr id="9" name="Chart 8"/>
          <p:cNvGraphicFramePr/>
          <p:nvPr/>
        </p:nvGraphicFramePr>
        <p:xfrm>
          <a:off x="381000" y="1600200"/>
          <a:ext cx="8382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038600" y="2108548"/>
            <a:ext cx="4191000" cy="365760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98775" y="6504801"/>
            <a:ext cx="3199209" cy="276999"/>
          </a:xfrm>
          <a:prstGeom prst="rect">
            <a:avLst/>
          </a:prstGeom>
          <a:noFill/>
        </p:spPr>
        <p:txBody>
          <a:bodyPr wrap="none" rtlCol="0">
            <a:spAutoFit/>
          </a:bodyPr>
          <a:lstStyle/>
          <a:p>
            <a:r>
              <a:rPr lang="en-US" sz="1200" dirty="0" smtClean="0"/>
              <a:t>Source: ADB estimates using World Bank (2012).</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914400"/>
          </a:xfrm>
        </p:spPr>
        <p:txBody>
          <a:bodyPr>
            <a:normAutofit fontScale="90000"/>
          </a:bodyPr>
          <a:lstStyle/>
          <a:p>
            <a:pPr algn="l"/>
            <a:r>
              <a:rPr lang="en-AU" b="1" dirty="0" smtClean="0">
                <a:solidFill>
                  <a:schemeClr val="accent3">
                    <a:lumMod val="50000"/>
                  </a:schemeClr>
                </a:solidFill>
              </a:rPr>
              <a:t>Asia is more vulnerable to coastal flooding</a:t>
            </a:r>
            <a:endParaRPr lang="en-US" b="1" dirty="0">
              <a:solidFill>
                <a:schemeClr val="accent3">
                  <a:lumMod val="50000"/>
                </a:schemeClr>
              </a:solidFill>
            </a:endParaRPr>
          </a:p>
        </p:txBody>
      </p:sp>
      <p:graphicFrame>
        <p:nvGraphicFramePr>
          <p:cNvPr id="4" name="Table 3"/>
          <p:cNvGraphicFramePr>
            <a:graphicFrameLocks noGrp="1"/>
          </p:cNvGraphicFramePr>
          <p:nvPr/>
        </p:nvGraphicFramePr>
        <p:xfrm>
          <a:off x="304800" y="2133600"/>
          <a:ext cx="8534401" cy="3285263"/>
        </p:xfrm>
        <a:graphic>
          <a:graphicData uri="http://schemas.openxmlformats.org/drawingml/2006/table">
            <a:tbl>
              <a:tblPr/>
              <a:tblGrid>
                <a:gridCol w="2317985"/>
                <a:gridCol w="1685807"/>
                <a:gridCol w="1791171"/>
                <a:gridCol w="1369719"/>
                <a:gridCol w="1369719"/>
              </a:tblGrid>
              <a:tr h="1219200">
                <a:tc>
                  <a:txBody>
                    <a:bodyPr/>
                    <a:lstStyle/>
                    <a:p>
                      <a:endParaRPr lang="en-US" sz="2000" b="1" dirty="0">
                        <a:latin typeface="Calibri"/>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Urban population at Risk (million)</a:t>
                      </a:r>
                      <a:endParaRPr lang="en-US" sz="20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Share of Population at Risk </a:t>
                      </a:r>
                      <a:endParaRPr lang="en-US" sz="2000" b="1" dirty="0">
                        <a:latin typeface="Calibri"/>
                        <a:ea typeface="Calibri"/>
                        <a:cs typeface="Times New Roman"/>
                      </a:endParaRPr>
                    </a:p>
                    <a:p>
                      <a:pPr marL="0" marR="0" algn="ctr">
                        <a:spcBef>
                          <a:spcPts val="0"/>
                        </a:spcBef>
                        <a:spcAft>
                          <a:spcPts val="0"/>
                        </a:spcAft>
                      </a:pPr>
                      <a:r>
                        <a:rPr lang="en-US" sz="2000" b="1" dirty="0">
                          <a:solidFill>
                            <a:srgbClr val="000000"/>
                          </a:solidFill>
                          <a:latin typeface="Arial"/>
                          <a:ea typeface="Times New Roman"/>
                          <a:cs typeface="Times New Roman"/>
                        </a:rPr>
                        <a:t>(%)</a:t>
                      </a:r>
                      <a:endParaRPr lang="en-US" sz="20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Urban </a:t>
                      </a:r>
                      <a:r>
                        <a:rPr lang="en-US" sz="2000" b="1" dirty="0" smtClean="0">
                          <a:solidFill>
                            <a:srgbClr val="000000"/>
                          </a:solidFill>
                          <a:latin typeface="Arial"/>
                          <a:ea typeface="Times New Roman"/>
                          <a:cs typeface="Times New Roman"/>
                        </a:rPr>
                        <a:t>Area </a:t>
                      </a:r>
                      <a:r>
                        <a:rPr lang="en-US" sz="2000" b="1" dirty="0">
                          <a:solidFill>
                            <a:srgbClr val="000000"/>
                          </a:solidFill>
                          <a:latin typeface="Arial"/>
                          <a:ea typeface="Times New Roman"/>
                          <a:cs typeface="Times New Roman"/>
                        </a:rPr>
                        <a:t>at Risk </a:t>
                      </a:r>
                      <a:endParaRPr lang="en-US" sz="2000" b="1" dirty="0" smtClean="0">
                        <a:solidFill>
                          <a:srgbClr val="000000"/>
                        </a:solidFill>
                        <a:latin typeface="Arial"/>
                        <a:ea typeface="Times New Roman"/>
                        <a:cs typeface="Times New Roman"/>
                      </a:endParaRPr>
                    </a:p>
                    <a:p>
                      <a:pPr marL="0" marR="0" algn="ctr">
                        <a:spcBef>
                          <a:spcPts val="0"/>
                        </a:spcBef>
                        <a:spcAft>
                          <a:spcPts val="0"/>
                        </a:spcAft>
                      </a:pPr>
                      <a:r>
                        <a:rPr lang="en-US" sz="2000" b="1" dirty="0" smtClean="0">
                          <a:solidFill>
                            <a:srgbClr val="000000"/>
                          </a:solidFill>
                          <a:latin typeface="Arial"/>
                          <a:ea typeface="Times New Roman"/>
                          <a:cs typeface="Times New Roman"/>
                        </a:rPr>
                        <a:t>(</a:t>
                      </a:r>
                      <a:r>
                        <a:rPr lang="en-US" sz="2000" b="1" dirty="0">
                          <a:solidFill>
                            <a:srgbClr val="000000"/>
                          </a:solidFill>
                          <a:latin typeface="Arial"/>
                          <a:ea typeface="Times New Roman"/>
                          <a:cs typeface="Times New Roman"/>
                        </a:rPr>
                        <a:t>'000 km</a:t>
                      </a:r>
                      <a:r>
                        <a:rPr lang="en-US" sz="2000" b="1" baseline="30000" dirty="0">
                          <a:solidFill>
                            <a:srgbClr val="000000"/>
                          </a:solidFill>
                          <a:latin typeface="Arial"/>
                          <a:ea typeface="Times New Roman"/>
                          <a:cs typeface="Times New Roman"/>
                        </a:rPr>
                        <a:t>2</a:t>
                      </a:r>
                      <a:r>
                        <a:rPr lang="en-US" sz="2000" b="1" dirty="0">
                          <a:solidFill>
                            <a:srgbClr val="000000"/>
                          </a:solidFill>
                          <a:latin typeface="Arial"/>
                          <a:ea typeface="Times New Roman"/>
                          <a:cs typeface="Times New Roman"/>
                        </a:rPr>
                        <a:t>)</a:t>
                      </a:r>
                      <a:endParaRPr lang="en-US" sz="20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Share of  </a:t>
                      </a:r>
                      <a:r>
                        <a:rPr lang="en-US" sz="2000" b="1" dirty="0" smtClean="0">
                          <a:solidFill>
                            <a:srgbClr val="000000"/>
                          </a:solidFill>
                          <a:latin typeface="Arial"/>
                          <a:ea typeface="Times New Roman"/>
                          <a:cs typeface="Times New Roman"/>
                        </a:rPr>
                        <a:t>Area </a:t>
                      </a:r>
                      <a:r>
                        <a:rPr lang="en-US" sz="2000" b="1" dirty="0">
                          <a:solidFill>
                            <a:srgbClr val="000000"/>
                          </a:solidFill>
                          <a:latin typeface="Arial"/>
                          <a:ea typeface="Times New Roman"/>
                          <a:cs typeface="Times New Roman"/>
                        </a:rPr>
                        <a:t>at Risk (%)</a:t>
                      </a:r>
                      <a:endParaRPr lang="en-US" sz="20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139">
                <a:tc>
                  <a:txBody>
                    <a:bodyPr/>
                    <a:lstStyle/>
                    <a:p>
                      <a:pPr marL="0" marR="0">
                        <a:spcBef>
                          <a:spcPts val="0"/>
                        </a:spcBef>
                        <a:spcAft>
                          <a:spcPts val="0"/>
                        </a:spcAft>
                      </a:pPr>
                      <a:r>
                        <a:rPr lang="en-US" sz="2000" b="1">
                          <a:solidFill>
                            <a:srgbClr val="000000"/>
                          </a:solidFill>
                          <a:latin typeface="Arial"/>
                          <a:ea typeface="Times New Roman"/>
                          <a:cs typeface="Times New Roman"/>
                        </a:rPr>
                        <a:t>Africa</a:t>
                      </a:r>
                      <a:endParaRPr lang="en-US" sz="2000" b="1">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b="1">
                          <a:solidFill>
                            <a:srgbClr val="000000"/>
                          </a:solidFill>
                          <a:latin typeface="Arial"/>
                          <a:ea typeface="Times New Roman"/>
                          <a:cs typeface="Times New Roman"/>
                        </a:rPr>
                        <a:t>32</a:t>
                      </a:r>
                      <a:endParaRPr lang="en-US" sz="2000" b="1">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11</a:t>
                      </a:r>
                      <a:endParaRPr lang="en-US" sz="2000" b="1"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b="1">
                          <a:solidFill>
                            <a:srgbClr val="000000"/>
                          </a:solidFill>
                          <a:latin typeface="Arial"/>
                          <a:ea typeface="Times New Roman"/>
                          <a:cs typeface="Times New Roman"/>
                        </a:rPr>
                        <a:t>18</a:t>
                      </a:r>
                      <a:endParaRPr lang="en-US" sz="2000" b="1">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b="1">
                          <a:solidFill>
                            <a:srgbClr val="000000"/>
                          </a:solidFill>
                          <a:latin typeface="Arial"/>
                          <a:ea typeface="Times New Roman"/>
                          <a:cs typeface="Times New Roman"/>
                        </a:rPr>
                        <a:t>6</a:t>
                      </a:r>
                      <a:endParaRPr lang="en-US" sz="2000" b="1">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510139">
                <a:tc>
                  <a:txBody>
                    <a:bodyPr/>
                    <a:lstStyle/>
                    <a:p>
                      <a:pPr marL="0" marR="0">
                        <a:spcBef>
                          <a:spcPts val="0"/>
                        </a:spcBef>
                        <a:spcAft>
                          <a:spcPts val="0"/>
                        </a:spcAft>
                      </a:pPr>
                      <a:r>
                        <a:rPr lang="en-US" sz="2000" b="1">
                          <a:solidFill>
                            <a:srgbClr val="FF0000"/>
                          </a:solidFill>
                          <a:latin typeface="Arial"/>
                          <a:ea typeface="Times New Roman"/>
                          <a:cs typeface="Times New Roman"/>
                        </a:rPr>
                        <a:t>Asia and Pacific</a:t>
                      </a:r>
                      <a:endParaRPr lang="en-US" sz="2000" b="1">
                        <a:solidFill>
                          <a:srgbClr val="FF0000"/>
                        </a:solidFill>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2000" b="1">
                          <a:solidFill>
                            <a:srgbClr val="FF0000"/>
                          </a:solidFill>
                          <a:latin typeface="Arial"/>
                          <a:ea typeface="Times New Roman"/>
                          <a:cs typeface="Times New Roman"/>
                        </a:rPr>
                        <a:t>251</a:t>
                      </a:r>
                      <a:endParaRPr lang="en-US" sz="2000" b="1">
                        <a:solidFill>
                          <a:srgbClr val="FF0000"/>
                        </a:solidFill>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2000" b="1">
                          <a:solidFill>
                            <a:srgbClr val="FF0000"/>
                          </a:solidFill>
                          <a:latin typeface="Arial"/>
                          <a:ea typeface="Times New Roman"/>
                          <a:cs typeface="Times New Roman"/>
                        </a:rPr>
                        <a:t>18</a:t>
                      </a:r>
                      <a:endParaRPr lang="en-US" sz="2000" b="1">
                        <a:solidFill>
                          <a:srgbClr val="FF0000"/>
                        </a:solidFill>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2000" b="1">
                          <a:solidFill>
                            <a:srgbClr val="FF0000"/>
                          </a:solidFill>
                          <a:latin typeface="Arial"/>
                          <a:ea typeface="Times New Roman"/>
                          <a:cs typeface="Times New Roman"/>
                        </a:rPr>
                        <a:t>129</a:t>
                      </a:r>
                      <a:endParaRPr lang="en-US" sz="2000" b="1">
                        <a:solidFill>
                          <a:srgbClr val="FF0000"/>
                        </a:solidFill>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2000" b="1" dirty="0">
                          <a:solidFill>
                            <a:srgbClr val="FF0000"/>
                          </a:solidFill>
                          <a:latin typeface="Arial"/>
                          <a:ea typeface="Times New Roman"/>
                          <a:cs typeface="Times New Roman"/>
                        </a:rPr>
                        <a:t>11</a:t>
                      </a:r>
                      <a:endParaRPr lang="en-US" sz="2000" b="1" dirty="0">
                        <a:solidFill>
                          <a:srgbClr val="FF0000"/>
                        </a:solidFill>
                        <a:latin typeface="Calibri"/>
                        <a:ea typeface="Calibri"/>
                        <a:cs typeface="Times New Roman"/>
                      </a:endParaRPr>
                    </a:p>
                  </a:txBody>
                  <a:tcPr marL="68580" marR="68580" marT="0" marB="0" anchor="b">
                    <a:lnL>
                      <a:noFill/>
                    </a:lnL>
                    <a:lnR>
                      <a:noFill/>
                    </a:lnR>
                    <a:lnT>
                      <a:noFill/>
                    </a:lnT>
                    <a:lnB>
                      <a:noFill/>
                    </a:lnB>
                  </a:tcPr>
                </a:tc>
              </a:tr>
              <a:tr h="510139">
                <a:tc>
                  <a:txBody>
                    <a:bodyPr/>
                    <a:lstStyle/>
                    <a:p>
                      <a:pPr marL="0" marR="0">
                        <a:spcBef>
                          <a:spcPts val="0"/>
                        </a:spcBef>
                        <a:spcAft>
                          <a:spcPts val="0"/>
                        </a:spcAft>
                      </a:pPr>
                      <a:r>
                        <a:rPr lang="en-US" sz="2000" b="1">
                          <a:solidFill>
                            <a:srgbClr val="000000"/>
                          </a:solidFill>
                          <a:latin typeface="Arial"/>
                          <a:ea typeface="Times New Roman"/>
                          <a:cs typeface="Times New Roman"/>
                        </a:rPr>
                        <a:t>Latin America</a:t>
                      </a:r>
                      <a:endParaRPr lang="en-US" sz="2000" b="1">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2000" b="1">
                          <a:solidFill>
                            <a:srgbClr val="000000"/>
                          </a:solidFill>
                          <a:latin typeface="Arial"/>
                          <a:ea typeface="Times New Roman"/>
                          <a:cs typeface="Times New Roman"/>
                        </a:rPr>
                        <a:t>24</a:t>
                      </a:r>
                      <a:endParaRPr lang="en-US" sz="2000" b="1">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8</a:t>
                      </a:r>
                      <a:endParaRPr lang="en-US" sz="2000" b="1"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42</a:t>
                      </a:r>
                      <a:endParaRPr lang="en-US" sz="2000" b="1"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6</a:t>
                      </a:r>
                      <a:endParaRPr lang="en-US" sz="2000" b="1" dirty="0">
                        <a:latin typeface="Calibri"/>
                        <a:ea typeface="Calibri"/>
                        <a:cs typeface="Times New Roman"/>
                      </a:endParaRPr>
                    </a:p>
                  </a:txBody>
                  <a:tcPr marL="68580" marR="68580" marT="0" marB="0" anchor="b">
                    <a:lnL>
                      <a:noFill/>
                    </a:lnL>
                    <a:lnR>
                      <a:noFill/>
                    </a:lnR>
                    <a:lnT>
                      <a:noFill/>
                    </a:lnT>
                    <a:lnB>
                      <a:noFill/>
                    </a:lnB>
                  </a:tcPr>
                </a:tc>
              </a:tr>
              <a:tr h="535646">
                <a:tc>
                  <a:txBody>
                    <a:bodyPr/>
                    <a:lstStyle/>
                    <a:p>
                      <a:pPr marL="0" marR="0">
                        <a:spcBef>
                          <a:spcPts val="0"/>
                        </a:spcBef>
                        <a:spcAft>
                          <a:spcPts val="0"/>
                        </a:spcAft>
                      </a:pPr>
                      <a:r>
                        <a:rPr lang="en-US" sz="2000" b="1">
                          <a:solidFill>
                            <a:srgbClr val="000000"/>
                          </a:solidFill>
                          <a:latin typeface="Arial"/>
                          <a:ea typeface="Times New Roman"/>
                          <a:cs typeface="Times New Roman"/>
                        </a:rPr>
                        <a:t>Europe</a:t>
                      </a:r>
                      <a:endParaRPr lang="en-US" sz="2000" b="1">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latin typeface="Arial"/>
                          <a:ea typeface="Times New Roman"/>
                          <a:cs typeface="Times New Roman"/>
                        </a:rPr>
                        <a:t>40</a:t>
                      </a:r>
                      <a:endParaRPr lang="en-US" sz="2000" b="1">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latin typeface="Arial"/>
                          <a:ea typeface="Times New Roman"/>
                          <a:cs typeface="Times New Roman"/>
                        </a:rPr>
                        <a:t>7</a:t>
                      </a:r>
                      <a:endParaRPr lang="en-US" sz="2000" b="1">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latin typeface="Arial"/>
                          <a:ea typeface="Times New Roman"/>
                          <a:cs typeface="Times New Roman"/>
                        </a:rPr>
                        <a:t>56</a:t>
                      </a:r>
                      <a:endParaRPr lang="en-US" sz="2000" b="1">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7</a:t>
                      </a:r>
                      <a:endParaRPr lang="en-US" sz="2000" b="1"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514600" y="1524000"/>
            <a:ext cx="4110612" cy="400110"/>
          </a:xfrm>
          <a:prstGeom prst="rect">
            <a:avLst/>
          </a:prstGeom>
          <a:noFill/>
        </p:spPr>
        <p:txBody>
          <a:bodyPr wrap="none" rtlCol="0">
            <a:spAutoFit/>
          </a:bodyPr>
          <a:lstStyle/>
          <a:p>
            <a:r>
              <a:rPr lang="en-US" b="1" dirty="0" smtClean="0"/>
              <a:t>Risk of Coastal </a:t>
            </a:r>
            <a:r>
              <a:rPr lang="en-US" sz="2000" b="1" dirty="0" smtClean="0"/>
              <a:t>Flooding</a:t>
            </a:r>
            <a:r>
              <a:rPr lang="en-US" b="1" dirty="0" smtClean="0"/>
              <a:t> by Region, 2000</a:t>
            </a:r>
            <a:endParaRPr lang="en-US" dirty="0"/>
          </a:p>
        </p:txBody>
      </p:sp>
      <p:sp>
        <p:nvSpPr>
          <p:cNvPr id="5" name="TextBox 4"/>
          <p:cNvSpPr txBox="1"/>
          <p:nvPr/>
        </p:nvSpPr>
        <p:spPr>
          <a:xfrm>
            <a:off x="228600" y="5486400"/>
            <a:ext cx="3740319" cy="276999"/>
          </a:xfrm>
          <a:prstGeom prst="rect">
            <a:avLst/>
          </a:prstGeom>
          <a:noFill/>
        </p:spPr>
        <p:txBody>
          <a:bodyPr wrap="none" rtlCol="0">
            <a:spAutoFit/>
          </a:bodyPr>
          <a:lstStyle/>
          <a:p>
            <a:r>
              <a:rPr lang="en-US" sz="1200" dirty="0" smtClean="0"/>
              <a:t>Source: ADB estimates based on McGranahan et al. 2007.</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866775"/>
          </a:xfrm>
        </p:spPr>
        <p:txBody>
          <a:bodyPr>
            <a:noAutofit/>
          </a:bodyPr>
          <a:lstStyle/>
          <a:p>
            <a:pPr algn="l"/>
            <a:r>
              <a:rPr lang="en-AU" sz="3900" b="1" dirty="0" smtClean="0">
                <a:solidFill>
                  <a:schemeClr val="accent3">
                    <a:lumMod val="50000"/>
                  </a:schemeClr>
                </a:solidFill>
              </a:rPr>
              <a:t>Coastal flooding is </a:t>
            </a:r>
            <a:r>
              <a:rPr lang="en-US" sz="3900" b="1" dirty="0" smtClean="0">
                <a:solidFill>
                  <a:schemeClr val="accent3">
                    <a:lumMod val="50000"/>
                  </a:schemeClr>
                </a:solidFill>
              </a:rPr>
              <a:t>clustered in PRC, South &amp; Southeast Asia: Top 15 cities, 2000</a:t>
            </a:r>
            <a:endParaRPr lang="en-US" sz="3900" b="1" dirty="0">
              <a:solidFill>
                <a:schemeClr val="accent3">
                  <a:lumMod val="50000"/>
                </a:schemeClr>
              </a:solidFill>
            </a:endParaRPr>
          </a:p>
        </p:txBody>
      </p:sp>
      <p:graphicFrame>
        <p:nvGraphicFramePr>
          <p:cNvPr id="15" name="Content Placeholder 5"/>
          <p:cNvGraphicFramePr>
            <a:graphicFrameLocks noGrp="1"/>
          </p:cNvGraphicFramePr>
          <p:nvPr>
            <p:ph idx="1"/>
          </p:nvPr>
        </p:nvGraphicFramePr>
        <p:xfrm>
          <a:off x="304800" y="1295405"/>
          <a:ext cx="8534401" cy="5257796"/>
        </p:xfrm>
        <a:graphic>
          <a:graphicData uri="http://schemas.openxmlformats.org/drawingml/2006/table">
            <a:tbl>
              <a:tblPr firstRow="1" bandRow="1">
                <a:tableStyleId>{5C22544A-7EE6-4342-B048-85BDC9FD1C3A}</a:tableStyleId>
              </a:tblPr>
              <a:tblGrid>
                <a:gridCol w="1524000"/>
                <a:gridCol w="1981200"/>
                <a:gridCol w="1295400"/>
                <a:gridCol w="1371600"/>
                <a:gridCol w="1306330"/>
                <a:gridCol w="1055871"/>
              </a:tblGrid>
              <a:tr h="755252">
                <a:tc>
                  <a:txBody>
                    <a:bodyPr/>
                    <a:lstStyle/>
                    <a:p>
                      <a:pPr marL="0" marR="0">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a:ea typeface="Times New Roman"/>
                          <a:cs typeface="Times New Roman"/>
                        </a:rPr>
                        <a:t>Country</a:t>
                      </a:r>
                      <a:endParaRPr lang="en-US" sz="16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a:ea typeface="Times New Roman"/>
                          <a:cs typeface="Times New Roman"/>
                        </a:rPr>
                        <a:t>City</a:t>
                      </a:r>
                      <a:endParaRPr lang="en-US" sz="16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smtClean="0">
                          <a:solidFill>
                            <a:schemeClr val="bg1"/>
                          </a:solidFill>
                          <a:effectLst>
                            <a:outerShdw blurRad="38100" dist="38100" dir="2700000" algn="tl">
                              <a:srgbClr val="000000">
                                <a:alpha val="43137"/>
                              </a:srgbClr>
                            </a:outerShdw>
                          </a:effectLst>
                          <a:latin typeface="Arial"/>
                          <a:ea typeface="Times New Roman"/>
                          <a:cs typeface="Times New Roman"/>
                        </a:rPr>
                        <a:t>Population at risk (%)</a:t>
                      </a:r>
                      <a:endParaRPr lang="en-US" sz="16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a:ea typeface="Times New Roman"/>
                          <a:cs typeface="Times New Roman"/>
                        </a:rPr>
                        <a:t>Population at </a:t>
                      </a:r>
                      <a:r>
                        <a:rPr lang="en-US" sz="1600" b="1" dirty="0" smtClean="0">
                          <a:solidFill>
                            <a:schemeClr val="bg1"/>
                          </a:solidFill>
                          <a:effectLst>
                            <a:outerShdw blurRad="38100" dist="38100" dir="2700000" algn="tl">
                              <a:srgbClr val="000000">
                                <a:alpha val="43137"/>
                              </a:srgbClr>
                            </a:outerShdw>
                          </a:effectLst>
                          <a:latin typeface="Arial"/>
                          <a:ea typeface="Times New Roman"/>
                          <a:cs typeface="Times New Roman"/>
                        </a:rPr>
                        <a:t>risk </a:t>
                      </a:r>
                      <a:r>
                        <a:rPr lang="en-US" sz="1600" b="1" dirty="0">
                          <a:solidFill>
                            <a:schemeClr val="bg1"/>
                          </a:solidFill>
                          <a:effectLst>
                            <a:outerShdw blurRad="38100" dist="38100" dir="2700000" algn="tl">
                              <a:srgbClr val="000000">
                                <a:alpha val="43137"/>
                              </a:srgbClr>
                            </a:outerShdw>
                          </a:effectLst>
                          <a:latin typeface="Arial"/>
                          <a:ea typeface="Times New Roman"/>
                          <a:cs typeface="Times New Roman"/>
                        </a:rPr>
                        <a:t>('000)</a:t>
                      </a:r>
                      <a:endParaRPr lang="en-US" sz="16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a:ea typeface="Times New Roman"/>
                          <a:cs typeface="Times New Roman"/>
                        </a:rPr>
                        <a:t>City Area at </a:t>
                      </a:r>
                      <a:r>
                        <a:rPr lang="en-US" sz="1600" b="1" dirty="0" smtClean="0">
                          <a:solidFill>
                            <a:schemeClr val="bg1"/>
                          </a:solidFill>
                          <a:effectLst>
                            <a:outerShdw blurRad="38100" dist="38100" dir="2700000" algn="tl">
                              <a:srgbClr val="000000">
                                <a:alpha val="43137"/>
                              </a:srgbClr>
                            </a:outerShdw>
                          </a:effectLst>
                          <a:latin typeface="Arial"/>
                          <a:ea typeface="Times New Roman"/>
                          <a:cs typeface="Times New Roman"/>
                        </a:rPr>
                        <a:t>risk </a:t>
                      </a:r>
                      <a:r>
                        <a:rPr lang="en-US" sz="1600" b="1" dirty="0">
                          <a:solidFill>
                            <a:schemeClr val="bg1"/>
                          </a:solidFill>
                          <a:effectLst>
                            <a:outerShdw blurRad="38100" dist="38100" dir="2700000" algn="tl">
                              <a:srgbClr val="000000">
                                <a:alpha val="43137"/>
                              </a:srgbClr>
                            </a:outerShdw>
                          </a:effectLst>
                          <a:latin typeface="Arial"/>
                          <a:ea typeface="Times New Roman"/>
                          <a:cs typeface="Times New Roman"/>
                        </a:rPr>
                        <a:t>(km</a:t>
                      </a:r>
                      <a:r>
                        <a:rPr lang="en-US" sz="1600" b="1" baseline="30000" dirty="0">
                          <a:solidFill>
                            <a:schemeClr val="bg1"/>
                          </a:solidFill>
                          <a:effectLst>
                            <a:outerShdw blurRad="38100" dist="38100" dir="2700000" algn="tl">
                              <a:srgbClr val="000000">
                                <a:alpha val="43137"/>
                              </a:srgbClr>
                            </a:outerShdw>
                          </a:effectLst>
                          <a:latin typeface="Arial"/>
                          <a:ea typeface="Times New Roman"/>
                          <a:cs typeface="Times New Roman"/>
                        </a:rPr>
                        <a:t>2</a:t>
                      </a:r>
                      <a:r>
                        <a:rPr lang="en-US" sz="1600" b="1" dirty="0">
                          <a:solidFill>
                            <a:schemeClr val="bg1"/>
                          </a:solidFill>
                          <a:effectLst>
                            <a:outerShdw blurRad="38100" dist="38100" dir="2700000" algn="tl">
                              <a:srgbClr val="000000">
                                <a:alpha val="43137"/>
                              </a:srgbClr>
                            </a:outerShdw>
                          </a:effectLst>
                          <a:latin typeface="Arial"/>
                          <a:ea typeface="Times New Roman"/>
                          <a:cs typeface="Times New Roman"/>
                        </a:rPr>
                        <a:t>)</a:t>
                      </a:r>
                      <a:endParaRPr lang="en-US" sz="16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smtClean="0">
                          <a:solidFill>
                            <a:schemeClr val="bg1"/>
                          </a:solidFill>
                          <a:effectLst>
                            <a:outerShdw blurRad="38100" dist="38100" dir="2700000" algn="tl">
                              <a:srgbClr val="000000">
                                <a:alpha val="43137"/>
                              </a:srgbClr>
                            </a:outerShdw>
                          </a:effectLst>
                          <a:latin typeface="Arial"/>
                          <a:ea typeface="Times New Roman"/>
                          <a:cs typeface="Times New Roman"/>
                        </a:rPr>
                        <a:t>Area </a:t>
                      </a:r>
                      <a:r>
                        <a:rPr lang="en-US" sz="1600" b="1" dirty="0">
                          <a:solidFill>
                            <a:schemeClr val="bg1"/>
                          </a:solidFill>
                          <a:effectLst>
                            <a:outerShdw blurRad="38100" dist="38100" dir="2700000" algn="tl">
                              <a:srgbClr val="000000">
                                <a:alpha val="43137"/>
                              </a:srgbClr>
                            </a:outerShdw>
                          </a:effectLst>
                          <a:latin typeface="Arial"/>
                          <a:ea typeface="Times New Roman"/>
                          <a:cs typeface="Times New Roman"/>
                        </a:rPr>
                        <a:t>at </a:t>
                      </a:r>
                      <a:r>
                        <a:rPr lang="en-US" sz="1600" b="1" dirty="0" smtClean="0">
                          <a:solidFill>
                            <a:schemeClr val="bg1"/>
                          </a:solidFill>
                          <a:effectLst>
                            <a:outerShdw blurRad="38100" dist="38100" dir="2700000" algn="tl">
                              <a:srgbClr val="000000">
                                <a:alpha val="43137"/>
                              </a:srgbClr>
                            </a:outerShdw>
                          </a:effectLst>
                          <a:latin typeface="Arial"/>
                          <a:ea typeface="Times New Roman"/>
                          <a:cs typeface="Times New Roman"/>
                        </a:rPr>
                        <a:t>risk (%)</a:t>
                      </a:r>
                      <a:endParaRPr lang="en-US" sz="16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b"/>
                </a:tc>
              </a:tr>
              <a:tr h="311726">
                <a:tc>
                  <a:txBody>
                    <a:bodyPr/>
                    <a:lstStyle/>
                    <a:p>
                      <a:pPr marL="0" marR="0" algn="l">
                        <a:spcBef>
                          <a:spcPts val="0"/>
                        </a:spcBef>
                        <a:spcAft>
                          <a:spcPts val="0"/>
                        </a:spcAft>
                      </a:pPr>
                      <a:r>
                        <a:rPr lang="en-US" sz="1600" b="1" dirty="0" smtClean="0">
                          <a:solidFill>
                            <a:srgbClr val="FF0000"/>
                          </a:solidFill>
                          <a:latin typeface="Arial"/>
                          <a:ea typeface="Calibri"/>
                          <a:cs typeface="Times New Roman"/>
                        </a:rPr>
                        <a:t>PRC</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l">
                        <a:spcBef>
                          <a:spcPts val="0"/>
                        </a:spcBef>
                        <a:spcAft>
                          <a:spcPts val="0"/>
                        </a:spcAft>
                      </a:pPr>
                      <a:r>
                        <a:rPr lang="en-US" sz="1600" b="1" dirty="0">
                          <a:solidFill>
                            <a:srgbClr val="FF0000"/>
                          </a:solidFill>
                          <a:latin typeface="Arial"/>
                          <a:ea typeface="Times New Roman"/>
                          <a:cs typeface="Times New Roman"/>
                        </a:rPr>
                        <a:t>Tianjin</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100.0</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Calibri"/>
                          <a:cs typeface="Times New Roman"/>
                        </a:rPr>
                        <a:t> 5,500 </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2081</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100.0</a:t>
                      </a:r>
                      <a:endParaRPr lang="en-US" sz="1600" b="1" dirty="0">
                        <a:solidFill>
                          <a:srgbClr val="FF0000"/>
                        </a:solidFill>
                        <a:latin typeface="Calibri"/>
                        <a:ea typeface="Calibri"/>
                        <a:cs typeface="Times New Roman"/>
                      </a:endParaRPr>
                    </a:p>
                  </a:txBody>
                  <a:tcPr marL="68580" marR="68580" marT="0" marB="0" anchor="b"/>
                </a:tc>
              </a:tr>
              <a:tr h="302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Arial"/>
                          <a:ea typeface="Calibri"/>
                          <a:cs typeface="Times New Roman"/>
                        </a:rPr>
                        <a:t>PRC</a:t>
                      </a:r>
                      <a:endParaRPr lang="en-US" sz="1600" b="1" dirty="0" smtClean="0">
                        <a:solidFill>
                          <a:srgbClr val="FF0000"/>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600" b="1" dirty="0">
                          <a:solidFill>
                            <a:srgbClr val="FF0000"/>
                          </a:solidFill>
                          <a:latin typeface="Arial"/>
                          <a:ea typeface="Times New Roman"/>
                          <a:cs typeface="Times New Roman"/>
                        </a:rPr>
                        <a:t>Panjin</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100.0</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Calibri"/>
                          <a:cs typeface="Times New Roman"/>
                        </a:rPr>
                        <a:t> 1,000 </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690</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100.0</a:t>
                      </a:r>
                      <a:endParaRPr lang="en-US" sz="1600" b="1" dirty="0">
                        <a:solidFill>
                          <a:srgbClr val="FF0000"/>
                        </a:solidFill>
                        <a:latin typeface="Calibri"/>
                        <a:ea typeface="Calibri"/>
                        <a:cs typeface="Times New Roman"/>
                      </a:endParaRPr>
                    </a:p>
                  </a:txBody>
                  <a:tcPr marL="68580" marR="68580" marT="0" marB="0" anchor="b"/>
                </a:tc>
              </a:tr>
              <a:tr h="302100">
                <a:tc>
                  <a:txBody>
                    <a:bodyPr/>
                    <a:lstStyle/>
                    <a:p>
                      <a:pPr marL="0" marR="0" algn="l">
                        <a:spcBef>
                          <a:spcPts val="0"/>
                        </a:spcBef>
                        <a:spcAft>
                          <a:spcPts val="0"/>
                        </a:spcAft>
                      </a:pPr>
                      <a:r>
                        <a:rPr lang="en-US" sz="1600" b="1" dirty="0">
                          <a:solidFill>
                            <a:schemeClr val="tx1"/>
                          </a:solidFill>
                          <a:latin typeface="Arial"/>
                          <a:ea typeface="Times New Roman"/>
                          <a:cs typeface="Times New Roman"/>
                        </a:rPr>
                        <a:t>Bangladesh</a:t>
                      </a:r>
                      <a:endParaRPr lang="en-US" sz="1600" b="1" dirty="0">
                        <a:solidFill>
                          <a:schemeClr val="tx1"/>
                        </a:solidFill>
                        <a:latin typeface="Calibri"/>
                        <a:ea typeface="Calibri"/>
                        <a:cs typeface="Times New Roman"/>
                      </a:endParaRPr>
                    </a:p>
                  </a:txBody>
                  <a:tcPr marL="68580" marR="68580" marT="0" marB="0" anchor="b"/>
                </a:tc>
                <a:tc>
                  <a:txBody>
                    <a:bodyPr/>
                    <a:lstStyle/>
                    <a:p>
                      <a:pPr marL="0" marR="0" algn="l">
                        <a:spcBef>
                          <a:spcPts val="0"/>
                        </a:spcBef>
                        <a:spcAft>
                          <a:spcPts val="0"/>
                        </a:spcAft>
                      </a:pPr>
                      <a:r>
                        <a:rPr lang="en-US" sz="1600" b="1" dirty="0">
                          <a:solidFill>
                            <a:schemeClr val="tx1"/>
                          </a:solidFill>
                          <a:latin typeface="Arial"/>
                          <a:ea typeface="Times New Roman"/>
                          <a:cs typeface="Times New Roman"/>
                        </a:rPr>
                        <a:t>Khulna</a:t>
                      </a:r>
                      <a:endParaRPr lang="en-US" sz="1600" b="1" dirty="0">
                        <a:solidFill>
                          <a:schemeClr val="tx1"/>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chemeClr val="tx1"/>
                          </a:solidFill>
                          <a:latin typeface="Arial"/>
                          <a:ea typeface="Times New Roman"/>
                          <a:cs typeface="Times New Roman"/>
                        </a:rPr>
                        <a:t>99.9</a:t>
                      </a:r>
                      <a:endParaRPr lang="en-US" sz="1600" b="1" dirty="0">
                        <a:solidFill>
                          <a:schemeClr val="tx1"/>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chemeClr val="tx1"/>
                          </a:solidFill>
                          <a:latin typeface="Arial"/>
                          <a:ea typeface="Calibri"/>
                          <a:cs typeface="Times New Roman"/>
                        </a:rPr>
                        <a:t> 1,100 </a:t>
                      </a:r>
                      <a:endParaRPr lang="en-US" sz="1600" b="1" dirty="0">
                        <a:solidFill>
                          <a:schemeClr val="tx1"/>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solidFill>
                            <a:schemeClr val="tx1"/>
                          </a:solidFill>
                          <a:latin typeface="Arial"/>
                          <a:ea typeface="Times New Roman"/>
                          <a:cs typeface="Times New Roman"/>
                        </a:rPr>
                        <a:t>394</a:t>
                      </a:r>
                      <a:endParaRPr lang="en-US" sz="1600" b="1" dirty="0">
                        <a:solidFill>
                          <a:schemeClr val="tx1"/>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chemeClr val="tx1"/>
                          </a:solidFill>
                          <a:latin typeface="Arial"/>
                          <a:ea typeface="Times New Roman"/>
                          <a:cs typeface="Times New Roman"/>
                        </a:rPr>
                        <a:t>99.8</a:t>
                      </a:r>
                      <a:endParaRPr lang="en-US" sz="1600" b="1" dirty="0">
                        <a:solidFill>
                          <a:schemeClr val="tx1"/>
                        </a:solidFill>
                        <a:latin typeface="Calibri"/>
                        <a:ea typeface="Calibri"/>
                        <a:cs typeface="Times New Roman"/>
                      </a:endParaRPr>
                    </a:p>
                  </a:txBody>
                  <a:tcPr marL="68580" marR="68580" marT="0" marB="0" anchor="b"/>
                </a:tc>
              </a:tr>
              <a:tr h="302100">
                <a:tc>
                  <a:txBody>
                    <a:bodyPr/>
                    <a:lstStyle/>
                    <a:p>
                      <a:pPr marL="0" marR="0" algn="l">
                        <a:spcBef>
                          <a:spcPts val="0"/>
                        </a:spcBef>
                        <a:spcAft>
                          <a:spcPts val="0"/>
                        </a:spcAft>
                      </a:pPr>
                      <a:r>
                        <a:rPr lang="en-US" sz="1600" b="1" smtClean="0">
                          <a:solidFill>
                            <a:srgbClr val="FF0000"/>
                          </a:solidFill>
                          <a:latin typeface="Arial"/>
                          <a:ea typeface="Calibri"/>
                          <a:cs typeface="Times New Roman"/>
                        </a:rPr>
                        <a:t>PRC</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l">
                        <a:spcBef>
                          <a:spcPts val="0"/>
                        </a:spcBef>
                        <a:spcAft>
                          <a:spcPts val="0"/>
                        </a:spcAft>
                      </a:pPr>
                      <a:r>
                        <a:rPr lang="en-US" sz="1600" b="1">
                          <a:solidFill>
                            <a:srgbClr val="FF0000"/>
                          </a:solidFill>
                          <a:latin typeface="Arial"/>
                          <a:ea typeface="Times New Roman"/>
                          <a:cs typeface="Times New Roman"/>
                        </a:rPr>
                        <a:t>Nantong</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99.8</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Calibri"/>
                          <a:cs typeface="Times New Roman"/>
                        </a:rPr>
                        <a:t> 1,000 </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286</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99.9</a:t>
                      </a:r>
                      <a:endParaRPr lang="en-US" sz="1600" b="1" dirty="0">
                        <a:solidFill>
                          <a:srgbClr val="FF0000"/>
                        </a:solidFill>
                        <a:latin typeface="Calibri"/>
                        <a:ea typeface="Calibri"/>
                        <a:cs typeface="Times New Roman"/>
                      </a:endParaRPr>
                    </a:p>
                  </a:txBody>
                  <a:tcPr marL="68580" marR="68580" marT="0" marB="0" anchor="b"/>
                </a:tc>
              </a:tr>
              <a:tr h="302100">
                <a:tc>
                  <a:txBody>
                    <a:bodyPr/>
                    <a:lstStyle/>
                    <a:p>
                      <a:pPr marL="0" marR="0" algn="l">
                        <a:spcBef>
                          <a:spcPts val="0"/>
                        </a:spcBef>
                        <a:spcAft>
                          <a:spcPts val="0"/>
                        </a:spcAft>
                      </a:pPr>
                      <a:r>
                        <a:rPr lang="en-US" sz="1600" b="1" smtClean="0">
                          <a:solidFill>
                            <a:srgbClr val="FF0000"/>
                          </a:solidFill>
                          <a:latin typeface="Arial"/>
                          <a:ea typeface="Calibri"/>
                          <a:cs typeface="Times New Roman"/>
                        </a:rPr>
                        <a:t>PRC</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l">
                        <a:spcBef>
                          <a:spcPts val="0"/>
                        </a:spcBef>
                        <a:spcAft>
                          <a:spcPts val="0"/>
                        </a:spcAft>
                      </a:pPr>
                      <a:r>
                        <a:rPr lang="en-US" sz="1600" b="1">
                          <a:solidFill>
                            <a:srgbClr val="FF0000"/>
                          </a:solidFill>
                          <a:latin typeface="Arial"/>
                          <a:ea typeface="Times New Roman"/>
                          <a:cs typeface="Times New Roman"/>
                        </a:rPr>
                        <a:t>Changzhou</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99.0</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Calibri"/>
                          <a:cs typeface="Times New Roman"/>
                        </a:rPr>
                        <a:t> 2,000 </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362</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99.0</a:t>
                      </a:r>
                      <a:endParaRPr lang="en-US" sz="1600" b="1" dirty="0">
                        <a:solidFill>
                          <a:srgbClr val="FF0000"/>
                        </a:solidFill>
                        <a:latin typeface="Calibri"/>
                        <a:ea typeface="Calibri"/>
                        <a:cs typeface="Times New Roman"/>
                      </a:endParaRPr>
                    </a:p>
                  </a:txBody>
                  <a:tcPr marL="68580" marR="68580" marT="0" marB="0" anchor="b"/>
                </a:tc>
              </a:tr>
              <a:tr h="302100">
                <a:tc>
                  <a:txBody>
                    <a:bodyPr/>
                    <a:lstStyle/>
                    <a:p>
                      <a:pPr marL="0" marR="0" algn="l">
                        <a:spcBef>
                          <a:spcPts val="0"/>
                        </a:spcBef>
                        <a:spcAft>
                          <a:spcPts val="0"/>
                        </a:spcAft>
                      </a:pPr>
                      <a:r>
                        <a:rPr lang="en-US" sz="1600" b="1" smtClean="0">
                          <a:solidFill>
                            <a:srgbClr val="FF0000"/>
                          </a:solidFill>
                          <a:latin typeface="Arial"/>
                          <a:ea typeface="Calibri"/>
                          <a:cs typeface="Times New Roman"/>
                        </a:rPr>
                        <a:t>PRC</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l">
                        <a:spcBef>
                          <a:spcPts val="0"/>
                        </a:spcBef>
                        <a:spcAft>
                          <a:spcPts val="0"/>
                        </a:spcAft>
                      </a:pPr>
                      <a:r>
                        <a:rPr lang="en-US" sz="1600" b="1">
                          <a:solidFill>
                            <a:srgbClr val="FF0000"/>
                          </a:solidFill>
                          <a:latin typeface="Arial"/>
                          <a:ea typeface="Times New Roman"/>
                          <a:cs typeface="Times New Roman"/>
                        </a:rPr>
                        <a:t>Jiangyin</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96.8</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Calibri"/>
                          <a:cs typeface="Times New Roman"/>
                        </a:rPr>
                        <a:t> 1,200 </a:t>
                      </a:r>
                      <a:endParaRPr lang="en-US" sz="1600" b="1">
                        <a:solidFill>
                          <a:srgbClr val="FF0000"/>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492</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96.8</a:t>
                      </a:r>
                      <a:endParaRPr lang="en-US" sz="1600" b="1" dirty="0">
                        <a:solidFill>
                          <a:srgbClr val="FF0000"/>
                        </a:solidFill>
                        <a:latin typeface="Calibri"/>
                        <a:ea typeface="Calibri"/>
                        <a:cs typeface="Times New Roman"/>
                      </a:endParaRPr>
                    </a:p>
                  </a:txBody>
                  <a:tcPr marL="68580" marR="68580" marT="0" marB="0" anchor="b"/>
                </a:tc>
              </a:tr>
              <a:tr h="302100">
                <a:tc>
                  <a:txBody>
                    <a:bodyPr/>
                    <a:lstStyle/>
                    <a:p>
                      <a:pPr marL="0" marR="0" algn="l">
                        <a:spcBef>
                          <a:spcPts val="0"/>
                        </a:spcBef>
                        <a:spcAft>
                          <a:spcPts val="0"/>
                        </a:spcAft>
                      </a:pPr>
                      <a:r>
                        <a:rPr lang="en-US" sz="1600" b="1" dirty="0" smtClean="0">
                          <a:solidFill>
                            <a:srgbClr val="FF0000"/>
                          </a:solidFill>
                          <a:latin typeface="Arial"/>
                          <a:ea typeface="Calibri"/>
                          <a:cs typeface="Times New Roman"/>
                        </a:rPr>
                        <a:t>PRC</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l">
                        <a:spcBef>
                          <a:spcPts val="0"/>
                        </a:spcBef>
                        <a:spcAft>
                          <a:spcPts val="0"/>
                        </a:spcAft>
                      </a:pPr>
                      <a:r>
                        <a:rPr lang="en-US" sz="1600" b="1">
                          <a:solidFill>
                            <a:srgbClr val="FF0000"/>
                          </a:solidFill>
                          <a:latin typeface="Arial"/>
                          <a:ea typeface="Times New Roman"/>
                          <a:cs typeface="Times New Roman"/>
                        </a:rPr>
                        <a:t>Suzhou</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95.8</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Calibri"/>
                          <a:cs typeface="Times New Roman"/>
                        </a:rPr>
                        <a:t> 1,300 </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368</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91.2</a:t>
                      </a:r>
                      <a:endParaRPr lang="en-US" sz="1600" b="1" dirty="0">
                        <a:solidFill>
                          <a:srgbClr val="FF0000"/>
                        </a:solidFill>
                        <a:latin typeface="Calibri"/>
                        <a:ea typeface="Calibri"/>
                        <a:cs typeface="Times New Roman"/>
                      </a:endParaRPr>
                    </a:p>
                  </a:txBody>
                  <a:tcPr marL="68580" marR="68580" marT="0" marB="0" anchor="b"/>
                </a:tc>
              </a:tr>
              <a:tr h="302100">
                <a:tc>
                  <a:txBody>
                    <a:bodyPr/>
                    <a:lstStyle/>
                    <a:p>
                      <a:pPr marL="0" marR="0" algn="l">
                        <a:spcBef>
                          <a:spcPts val="0"/>
                        </a:spcBef>
                        <a:spcAft>
                          <a:spcPts val="0"/>
                        </a:spcAft>
                      </a:pPr>
                      <a:r>
                        <a:rPr lang="en-US" sz="1600" b="1" dirty="0">
                          <a:solidFill>
                            <a:schemeClr val="tx1"/>
                          </a:solidFill>
                          <a:latin typeface="Arial"/>
                          <a:ea typeface="Times New Roman"/>
                          <a:cs typeface="Times New Roman"/>
                        </a:rPr>
                        <a:t>Indonesia</a:t>
                      </a:r>
                      <a:endParaRPr lang="en-US" sz="1600" b="1" dirty="0">
                        <a:solidFill>
                          <a:schemeClr val="tx1"/>
                        </a:solidFill>
                        <a:latin typeface="Calibri"/>
                        <a:ea typeface="Calibri"/>
                        <a:cs typeface="Times New Roman"/>
                      </a:endParaRPr>
                    </a:p>
                  </a:txBody>
                  <a:tcPr marL="68580" marR="68580" marT="0" marB="0" anchor="b"/>
                </a:tc>
                <a:tc>
                  <a:txBody>
                    <a:bodyPr/>
                    <a:lstStyle/>
                    <a:p>
                      <a:pPr marL="0" marR="0" algn="l">
                        <a:spcBef>
                          <a:spcPts val="0"/>
                        </a:spcBef>
                        <a:spcAft>
                          <a:spcPts val="0"/>
                        </a:spcAft>
                      </a:pPr>
                      <a:r>
                        <a:rPr lang="en-US" sz="1600" b="1" dirty="0">
                          <a:solidFill>
                            <a:schemeClr val="tx1"/>
                          </a:solidFill>
                          <a:latin typeface="Arial"/>
                          <a:ea typeface="Times New Roman"/>
                          <a:cs typeface="Times New Roman"/>
                        </a:rPr>
                        <a:t>Palembang</a:t>
                      </a:r>
                      <a:endParaRPr lang="en-US" sz="1600" b="1" dirty="0">
                        <a:solidFill>
                          <a:schemeClr val="tx1"/>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chemeClr val="tx1"/>
                          </a:solidFill>
                          <a:latin typeface="Arial"/>
                          <a:ea typeface="Times New Roman"/>
                          <a:cs typeface="Times New Roman"/>
                        </a:rPr>
                        <a:t>94.2</a:t>
                      </a:r>
                      <a:endParaRPr lang="en-US" sz="1600" b="1">
                        <a:solidFill>
                          <a:schemeClr val="tx1"/>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chemeClr val="tx1"/>
                          </a:solidFill>
                          <a:latin typeface="Arial"/>
                          <a:ea typeface="Calibri"/>
                          <a:cs typeface="Times New Roman"/>
                        </a:rPr>
                        <a:t> 1,300 </a:t>
                      </a:r>
                      <a:endParaRPr lang="en-US" sz="1600" b="1" dirty="0">
                        <a:solidFill>
                          <a:schemeClr val="tx1"/>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solidFill>
                            <a:schemeClr val="tx1"/>
                          </a:solidFill>
                          <a:latin typeface="Arial"/>
                          <a:ea typeface="Times New Roman"/>
                          <a:cs typeface="Times New Roman"/>
                        </a:rPr>
                        <a:t>473</a:t>
                      </a:r>
                      <a:endParaRPr lang="en-US" sz="1600" b="1" dirty="0">
                        <a:solidFill>
                          <a:schemeClr val="tx1"/>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chemeClr val="tx1"/>
                          </a:solidFill>
                          <a:latin typeface="Arial"/>
                          <a:ea typeface="Times New Roman"/>
                          <a:cs typeface="Times New Roman"/>
                        </a:rPr>
                        <a:t>89.5</a:t>
                      </a:r>
                      <a:endParaRPr lang="en-US" sz="1600" b="1" dirty="0">
                        <a:solidFill>
                          <a:schemeClr val="tx1"/>
                        </a:solidFill>
                        <a:latin typeface="Calibri"/>
                        <a:ea typeface="Calibri"/>
                        <a:cs typeface="Times New Roman"/>
                      </a:endParaRPr>
                    </a:p>
                  </a:txBody>
                  <a:tcPr marL="68580" marR="68580" marT="0" marB="0" anchor="b"/>
                </a:tc>
              </a:tr>
              <a:tr h="302100">
                <a:tc>
                  <a:txBody>
                    <a:bodyPr/>
                    <a:lstStyle/>
                    <a:p>
                      <a:pPr marL="0" marR="0" algn="l">
                        <a:spcBef>
                          <a:spcPts val="0"/>
                        </a:spcBef>
                        <a:spcAft>
                          <a:spcPts val="0"/>
                        </a:spcAft>
                      </a:pPr>
                      <a:r>
                        <a:rPr lang="en-US" sz="1600" b="1" dirty="0">
                          <a:solidFill>
                            <a:schemeClr val="tx1"/>
                          </a:solidFill>
                          <a:latin typeface="Arial"/>
                          <a:ea typeface="Times New Roman"/>
                          <a:cs typeface="Times New Roman"/>
                        </a:rPr>
                        <a:t>Thailand</a:t>
                      </a:r>
                      <a:endParaRPr lang="en-US" sz="1600" b="1" dirty="0">
                        <a:solidFill>
                          <a:schemeClr val="tx1"/>
                        </a:solidFill>
                        <a:latin typeface="Calibri"/>
                        <a:ea typeface="Calibri"/>
                        <a:cs typeface="Times New Roman"/>
                      </a:endParaRPr>
                    </a:p>
                  </a:txBody>
                  <a:tcPr marL="68580" marR="68580" marT="0" marB="0" anchor="b">
                    <a:solidFill>
                      <a:schemeClr val="accent6">
                        <a:lumMod val="60000"/>
                        <a:lumOff val="40000"/>
                      </a:schemeClr>
                    </a:solidFill>
                  </a:tcPr>
                </a:tc>
                <a:tc>
                  <a:txBody>
                    <a:bodyPr/>
                    <a:lstStyle/>
                    <a:p>
                      <a:pPr marL="0" marR="0" algn="l">
                        <a:spcBef>
                          <a:spcPts val="0"/>
                        </a:spcBef>
                        <a:spcAft>
                          <a:spcPts val="0"/>
                        </a:spcAft>
                      </a:pPr>
                      <a:r>
                        <a:rPr lang="en-US" sz="1600" b="1" dirty="0">
                          <a:solidFill>
                            <a:schemeClr val="tx1"/>
                          </a:solidFill>
                          <a:latin typeface="Arial"/>
                          <a:ea typeface="Times New Roman"/>
                          <a:cs typeface="Times New Roman"/>
                        </a:rPr>
                        <a:t>Bangkok</a:t>
                      </a:r>
                      <a:endParaRPr lang="en-US" sz="1600" b="1" dirty="0">
                        <a:solidFill>
                          <a:schemeClr val="tx1"/>
                        </a:solidFill>
                        <a:latin typeface="Calibri"/>
                        <a:ea typeface="Calibri"/>
                        <a:cs typeface="Times New Roman"/>
                      </a:endParaRPr>
                    </a:p>
                  </a:txBody>
                  <a:tcPr marL="68580" marR="68580" marT="0" marB="0" anchor="b">
                    <a:solidFill>
                      <a:schemeClr val="accent6">
                        <a:lumMod val="60000"/>
                        <a:lumOff val="40000"/>
                      </a:schemeClr>
                    </a:solidFill>
                  </a:tcPr>
                </a:tc>
                <a:tc>
                  <a:txBody>
                    <a:bodyPr/>
                    <a:lstStyle/>
                    <a:p>
                      <a:pPr marL="0" marR="0" algn="ctr">
                        <a:spcBef>
                          <a:spcPts val="0"/>
                        </a:spcBef>
                        <a:spcAft>
                          <a:spcPts val="0"/>
                        </a:spcAft>
                      </a:pPr>
                      <a:r>
                        <a:rPr lang="en-US" sz="1600" b="1" dirty="0">
                          <a:solidFill>
                            <a:schemeClr val="tx1"/>
                          </a:solidFill>
                          <a:latin typeface="Arial"/>
                          <a:ea typeface="Times New Roman"/>
                          <a:cs typeface="Times New Roman"/>
                        </a:rPr>
                        <a:t>93.3</a:t>
                      </a:r>
                      <a:endParaRPr lang="en-US" sz="1600" b="1" dirty="0">
                        <a:solidFill>
                          <a:schemeClr val="tx1"/>
                        </a:solidFill>
                        <a:latin typeface="Calibri"/>
                        <a:ea typeface="Calibri"/>
                        <a:cs typeface="Times New Roman"/>
                      </a:endParaRPr>
                    </a:p>
                  </a:txBody>
                  <a:tcPr marL="68580" marR="68580" marT="0" marB="0" anchor="b">
                    <a:solidFill>
                      <a:schemeClr val="accent6">
                        <a:lumMod val="60000"/>
                        <a:lumOff val="40000"/>
                      </a:schemeClr>
                    </a:solidFill>
                  </a:tcPr>
                </a:tc>
                <a:tc>
                  <a:txBody>
                    <a:bodyPr/>
                    <a:lstStyle/>
                    <a:p>
                      <a:pPr marL="0" marR="0" algn="ctr">
                        <a:spcBef>
                          <a:spcPts val="0"/>
                        </a:spcBef>
                        <a:spcAft>
                          <a:spcPts val="0"/>
                        </a:spcAft>
                      </a:pPr>
                      <a:r>
                        <a:rPr lang="en-US" sz="1600" b="1" dirty="0">
                          <a:solidFill>
                            <a:schemeClr val="tx1"/>
                          </a:solidFill>
                          <a:latin typeface="Arial"/>
                          <a:ea typeface="Calibri"/>
                          <a:cs typeface="Times New Roman"/>
                        </a:rPr>
                        <a:t> 8,800 </a:t>
                      </a:r>
                      <a:endParaRPr lang="en-US" sz="1600" b="1" dirty="0">
                        <a:solidFill>
                          <a:schemeClr val="tx1"/>
                        </a:solidFill>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spcBef>
                          <a:spcPts val="0"/>
                        </a:spcBef>
                        <a:spcAft>
                          <a:spcPts val="0"/>
                        </a:spcAft>
                      </a:pPr>
                      <a:r>
                        <a:rPr lang="en-US" sz="1600" b="1" dirty="0">
                          <a:solidFill>
                            <a:schemeClr val="tx1"/>
                          </a:solidFill>
                          <a:latin typeface="Arial"/>
                          <a:ea typeface="Times New Roman"/>
                          <a:cs typeface="Times New Roman"/>
                        </a:rPr>
                        <a:t>4805</a:t>
                      </a:r>
                      <a:endParaRPr lang="en-US" sz="1600" b="1" dirty="0">
                        <a:solidFill>
                          <a:schemeClr val="tx1"/>
                        </a:solidFill>
                        <a:latin typeface="Calibri"/>
                        <a:ea typeface="Calibri"/>
                        <a:cs typeface="Times New Roman"/>
                      </a:endParaRPr>
                    </a:p>
                  </a:txBody>
                  <a:tcPr marL="68580" marR="68580" marT="0" marB="0" anchor="b">
                    <a:solidFill>
                      <a:schemeClr val="accent6">
                        <a:lumMod val="60000"/>
                        <a:lumOff val="40000"/>
                      </a:schemeClr>
                    </a:solidFill>
                  </a:tcPr>
                </a:tc>
                <a:tc>
                  <a:txBody>
                    <a:bodyPr/>
                    <a:lstStyle/>
                    <a:p>
                      <a:pPr marL="0" marR="0" algn="ctr">
                        <a:spcBef>
                          <a:spcPts val="0"/>
                        </a:spcBef>
                        <a:spcAft>
                          <a:spcPts val="0"/>
                        </a:spcAft>
                      </a:pPr>
                      <a:r>
                        <a:rPr lang="en-US" sz="1600" b="1" dirty="0">
                          <a:solidFill>
                            <a:schemeClr val="tx1"/>
                          </a:solidFill>
                          <a:latin typeface="Arial"/>
                          <a:ea typeface="Times New Roman"/>
                          <a:cs typeface="Times New Roman"/>
                        </a:rPr>
                        <a:t>80.2</a:t>
                      </a:r>
                      <a:endParaRPr lang="en-US" sz="1600" b="1" dirty="0">
                        <a:solidFill>
                          <a:schemeClr val="tx1"/>
                        </a:solidFill>
                        <a:latin typeface="Calibri"/>
                        <a:ea typeface="Calibri"/>
                        <a:cs typeface="Times New Roman"/>
                      </a:endParaRPr>
                    </a:p>
                  </a:txBody>
                  <a:tcPr marL="68580" marR="68580" marT="0" marB="0" anchor="b">
                    <a:solidFill>
                      <a:schemeClr val="accent6">
                        <a:lumMod val="60000"/>
                        <a:lumOff val="40000"/>
                      </a:schemeClr>
                    </a:solidFill>
                  </a:tcPr>
                </a:tc>
              </a:tr>
              <a:tr h="302100">
                <a:tc>
                  <a:txBody>
                    <a:bodyPr/>
                    <a:lstStyle/>
                    <a:p>
                      <a:pPr marL="0" marR="0" algn="l">
                        <a:spcBef>
                          <a:spcPts val="0"/>
                        </a:spcBef>
                        <a:spcAft>
                          <a:spcPts val="0"/>
                        </a:spcAft>
                      </a:pPr>
                      <a:r>
                        <a:rPr lang="en-US" sz="1600" b="1" smtClean="0">
                          <a:solidFill>
                            <a:srgbClr val="FF0000"/>
                          </a:solidFill>
                          <a:latin typeface="Arial"/>
                          <a:ea typeface="Calibri"/>
                          <a:cs typeface="Times New Roman"/>
                        </a:rPr>
                        <a:t>PRC</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l">
                        <a:spcBef>
                          <a:spcPts val="0"/>
                        </a:spcBef>
                        <a:spcAft>
                          <a:spcPts val="0"/>
                        </a:spcAft>
                      </a:pPr>
                      <a:r>
                        <a:rPr lang="en-US" sz="1600" b="1">
                          <a:solidFill>
                            <a:srgbClr val="FF0000"/>
                          </a:solidFill>
                          <a:latin typeface="Arial"/>
                          <a:ea typeface="Times New Roman"/>
                          <a:cs typeface="Times New Roman"/>
                        </a:rPr>
                        <a:t>Wuxi</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91.1</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Calibri"/>
                          <a:cs typeface="Times New Roman"/>
                        </a:rPr>
                        <a:t> 1,300 </a:t>
                      </a:r>
                      <a:endParaRPr lang="en-US" sz="1600" b="1">
                        <a:solidFill>
                          <a:srgbClr val="FF0000"/>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397</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91.0</a:t>
                      </a:r>
                      <a:endParaRPr lang="en-US" sz="1600" b="1" dirty="0">
                        <a:solidFill>
                          <a:srgbClr val="FF0000"/>
                        </a:solidFill>
                        <a:latin typeface="Calibri"/>
                        <a:ea typeface="Calibri"/>
                        <a:cs typeface="Times New Roman"/>
                      </a:endParaRPr>
                    </a:p>
                  </a:txBody>
                  <a:tcPr marL="68580" marR="68580" marT="0" marB="0" anchor="b"/>
                </a:tc>
              </a:tr>
              <a:tr h="302100">
                <a:tc>
                  <a:txBody>
                    <a:bodyPr/>
                    <a:lstStyle/>
                    <a:p>
                      <a:pPr marL="0" marR="0" algn="l">
                        <a:spcBef>
                          <a:spcPts val="0"/>
                        </a:spcBef>
                        <a:spcAft>
                          <a:spcPts val="0"/>
                        </a:spcAft>
                      </a:pPr>
                      <a:r>
                        <a:rPr lang="en-US" sz="1600" b="1" dirty="0" smtClean="0">
                          <a:solidFill>
                            <a:srgbClr val="FF0000"/>
                          </a:solidFill>
                          <a:latin typeface="Arial"/>
                          <a:ea typeface="Calibri"/>
                          <a:cs typeface="Times New Roman"/>
                        </a:rPr>
                        <a:t>PRC</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l">
                        <a:spcBef>
                          <a:spcPts val="0"/>
                        </a:spcBef>
                        <a:spcAft>
                          <a:spcPts val="0"/>
                        </a:spcAft>
                      </a:pPr>
                      <a:r>
                        <a:rPr lang="en-US" sz="1600" b="1">
                          <a:solidFill>
                            <a:srgbClr val="FF0000"/>
                          </a:solidFill>
                          <a:latin typeface="Arial"/>
                          <a:ea typeface="Times New Roman"/>
                          <a:cs typeface="Times New Roman"/>
                        </a:rPr>
                        <a:t>Shanghai</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90.8</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Calibri"/>
                          <a:cs typeface="Times New Roman"/>
                        </a:rPr>
                        <a:t> 14,000 </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2416</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98.2</a:t>
                      </a:r>
                      <a:endParaRPr lang="en-US" sz="1600" b="1" dirty="0">
                        <a:solidFill>
                          <a:srgbClr val="FF0000"/>
                        </a:solidFill>
                        <a:latin typeface="Calibri"/>
                        <a:ea typeface="Calibri"/>
                        <a:cs typeface="Times New Roman"/>
                      </a:endParaRPr>
                    </a:p>
                  </a:txBody>
                  <a:tcPr marL="68580" marR="68580" marT="0" marB="0" anchor="b"/>
                </a:tc>
              </a:tr>
              <a:tr h="302100">
                <a:tc>
                  <a:txBody>
                    <a:bodyPr/>
                    <a:lstStyle/>
                    <a:p>
                      <a:pPr marL="0" marR="0" algn="l">
                        <a:spcBef>
                          <a:spcPts val="0"/>
                        </a:spcBef>
                        <a:spcAft>
                          <a:spcPts val="0"/>
                        </a:spcAft>
                      </a:pPr>
                      <a:r>
                        <a:rPr lang="en-US" sz="1600" b="1" dirty="0">
                          <a:solidFill>
                            <a:schemeClr val="tx1"/>
                          </a:solidFill>
                          <a:latin typeface="Arial"/>
                          <a:ea typeface="Times New Roman"/>
                          <a:cs typeface="Times New Roman"/>
                        </a:rPr>
                        <a:t>India</a:t>
                      </a:r>
                      <a:endParaRPr lang="en-US" sz="1600" b="1" dirty="0">
                        <a:solidFill>
                          <a:schemeClr val="tx1"/>
                        </a:solidFill>
                        <a:latin typeface="Calibri"/>
                        <a:ea typeface="Calibri"/>
                        <a:cs typeface="Times New Roman"/>
                      </a:endParaRPr>
                    </a:p>
                  </a:txBody>
                  <a:tcPr marL="68580" marR="68580" marT="0" marB="0" anchor="b"/>
                </a:tc>
                <a:tc>
                  <a:txBody>
                    <a:bodyPr/>
                    <a:lstStyle/>
                    <a:p>
                      <a:pPr marL="0" marR="0" algn="l">
                        <a:spcBef>
                          <a:spcPts val="0"/>
                        </a:spcBef>
                        <a:spcAft>
                          <a:spcPts val="0"/>
                        </a:spcAft>
                      </a:pPr>
                      <a:r>
                        <a:rPr lang="en-US" sz="1600" b="1">
                          <a:solidFill>
                            <a:schemeClr val="tx1"/>
                          </a:solidFill>
                          <a:latin typeface="Arial"/>
                          <a:ea typeface="Times New Roman"/>
                          <a:cs typeface="Times New Roman"/>
                        </a:rPr>
                        <a:t>Kolkata</a:t>
                      </a:r>
                      <a:endParaRPr lang="en-US" sz="1600" b="1">
                        <a:solidFill>
                          <a:schemeClr val="tx1"/>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chemeClr val="tx1"/>
                          </a:solidFill>
                          <a:latin typeface="Arial"/>
                          <a:ea typeface="Times New Roman"/>
                          <a:cs typeface="Times New Roman"/>
                        </a:rPr>
                        <a:t>89.0</a:t>
                      </a:r>
                      <a:endParaRPr lang="en-US" sz="1600" b="1" dirty="0">
                        <a:solidFill>
                          <a:schemeClr val="tx1"/>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chemeClr val="tx1"/>
                          </a:solidFill>
                          <a:latin typeface="Arial"/>
                          <a:ea typeface="Calibri"/>
                          <a:cs typeface="Times New Roman"/>
                        </a:rPr>
                        <a:t> 14,000 </a:t>
                      </a:r>
                      <a:endParaRPr lang="en-US" sz="1600" b="1" dirty="0">
                        <a:solidFill>
                          <a:schemeClr val="tx1"/>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solidFill>
                            <a:schemeClr val="tx1"/>
                          </a:solidFill>
                          <a:latin typeface="Arial"/>
                          <a:ea typeface="Times New Roman"/>
                          <a:cs typeface="Times New Roman"/>
                        </a:rPr>
                        <a:t>1441</a:t>
                      </a:r>
                      <a:endParaRPr lang="en-US" sz="1600" b="1" dirty="0">
                        <a:solidFill>
                          <a:schemeClr val="tx1"/>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chemeClr val="tx1"/>
                          </a:solidFill>
                          <a:latin typeface="Arial"/>
                          <a:ea typeface="Times New Roman"/>
                          <a:cs typeface="Times New Roman"/>
                        </a:rPr>
                        <a:t>62.9</a:t>
                      </a:r>
                      <a:endParaRPr lang="en-US" sz="1600" b="1" dirty="0">
                        <a:solidFill>
                          <a:schemeClr val="tx1"/>
                        </a:solidFill>
                        <a:latin typeface="Calibri"/>
                        <a:ea typeface="Calibri"/>
                        <a:cs typeface="Times New Roman"/>
                      </a:endParaRPr>
                    </a:p>
                  </a:txBody>
                  <a:tcPr marL="68580" marR="68580" marT="0" marB="0" anchor="b"/>
                </a:tc>
              </a:tr>
              <a:tr h="302100">
                <a:tc>
                  <a:txBody>
                    <a:bodyPr/>
                    <a:lstStyle/>
                    <a:p>
                      <a:pPr marL="0" marR="0" algn="l">
                        <a:spcBef>
                          <a:spcPts val="0"/>
                        </a:spcBef>
                        <a:spcAft>
                          <a:spcPts val="0"/>
                        </a:spcAft>
                      </a:pPr>
                      <a:r>
                        <a:rPr lang="en-US" sz="1600" b="1" dirty="0" smtClean="0">
                          <a:solidFill>
                            <a:srgbClr val="FF0000"/>
                          </a:solidFill>
                          <a:latin typeface="Arial"/>
                          <a:ea typeface="Calibri"/>
                          <a:cs typeface="Times New Roman"/>
                        </a:rPr>
                        <a:t>PRC</a:t>
                      </a:r>
                      <a:endParaRPr lang="en-US" sz="1600" b="1" dirty="0">
                        <a:solidFill>
                          <a:srgbClr val="FF0000"/>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600" b="1">
                          <a:solidFill>
                            <a:srgbClr val="FF0000"/>
                          </a:solidFill>
                          <a:latin typeface="Arial"/>
                          <a:ea typeface="Times New Roman"/>
                          <a:cs typeface="Times New Roman"/>
                        </a:rPr>
                        <a:t>Ningbo</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85.6</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Calibri"/>
                          <a:cs typeface="Times New Roman"/>
                        </a:rPr>
                        <a:t> 1,700 </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779</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85.6</a:t>
                      </a:r>
                      <a:endParaRPr lang="en-US" sz="1600" b="1" dirty="0">
                        <a:solidFill>
                          <a:srgbClr val="FF0000"/>
                        </a:solidFill>
                        <a:latin typeface="Calibri"/>
                        <a:ea typeface="Calibri"/>
                        <a:cs typeface="Times New Roman"/>
                      </a:endParaRPr>
                    </a:p>
                  </a:txBody>
                  <a:tcPr marL="68580" marR="68580" marT="0" marB="0" anchor="b"/>
                </a:tc>
              </a:tr>
              <a:tr h="262499">
                <a:tc>
                  <a:txBody>
                    <a:bodyPr/>
                    <a:lstStyle/>
                    <a:p>
                      <a:pPr marL="0" marR="0" algn="l">
                        <a:spcBef>
                          <a:spcPts val="0"/>
                        </a:spcBef>
                        <a:spcAft>
                          <a:spcPts val="0"/>
                        </a:spcAft>
                      </a:pPr>
                      <a:r>
                        <a:rPr lang="en-US" sz="1600" b="1" dirty="0">
                          <a:solidFill>
                            <a:srgbClr val="000000"/>
                          </a:solidFill>
                          <a:latin typeface="Arial"/>
                          <a:ea typeface="Times New Roman"/>
                          <a:cs typeface="Times New Roman"/>
                        </a:rPr>
                        <a:t>Indonesia</a:t>
                      </a:r>
                      <a:endParaRPr lang="en-US" sz="1600" b="1" dirty="0">
                        <a:latin typeface="Calibri"/>
                        <a:ea typeface="Calibri"/>
                        <a:cs typeface="Times New Roman"/>
                      </a:endParaRPr>
                    </a:p>
                  </a:txBody>
                  <a:tcPr marL="68580" marR="68580" marT="0" marB="0" anchor="b"/>
                </a:tc>
                <a:tc>
                  <a:txBody>
                    <a:bodyPr/>
                    <a:lstStyle/>
                    <a:p>
                      <a:pPr marL="0" marR="0" algn="l">
                        <a:spcBef>
                          <a:spcPts val="0"/>
                        </a:spcBef>
                        <a:spcAft>
                          <a:spcPts val="0"/>
                        </a:spcAft>
                      </a:pPr>
                      <a:r>
                        <a:rPr lang="en-US" sz="1600" b="1" dirty="0">
                          <a:solidFill>
                            <a:srgbClr val="000000"/>
                          </a:solidFill>
                          <a:latin typeface="Arial"/>
                          <a:ea typeface="Times New Roman"/>
                          <a:cs typeface="Times New Roman"/>
                        </a:rPr>
                        <a:t>Ujung Pandang</a:t>
                      </a:r>
                      <a:endParaRPr lang="en-US" sz="1600" b="1" dirty="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85.4</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latin typeface="Arial"/>
                          <a:ea typeface="Calibri"/>
                          <a:cs typeface="Times New Roman"/>
                        </a:rPr>
                        <a:t> 1,200 </a:t>
                      </a:r>
                      <a:endParaRPr lang="en-US" sz="1600" b="1" dirty="0">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solidFill>
                            <a:srgbClr val="000000"/>
                          </a:solidFill>
                          <a:latin typeface="Arial"/>
                          <a:ea typeface="Times New Roman"/>
                          <a:cs typeface="Times New Roman"/>
                        </a:rPr>
                        <a:t>295</a:t>
                      </a:r>
                      <a:endParaRPr lang="en-US" sz="1600" b="1" dirty="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000000"/>
                          </a:solidFill>
                          <a:latin typeface="Arial"/>
                          <a:ea typeface="Times New Roman"/>
                          <a:cs typeface="Times New Roman"/>
                        </a:rPr>
                        <a:t>68.7</a:t>
                      </a:r>
                      <a:endParaRPr lang="en-US" sz="1600" b="1" dirty="0">
                        <a:latin typeface="Calibri"/>
                        <a:ea typeface="Calibri"/>
                        <a:cs typeface="Times New Roman"/>
                      </a:endParaRPr>
                    </a:p>
                  </a:txBody>
                  <a:tcPr marL="68580" marR="68580" marT="0" marB="0" anchor="b"/>
                </a:tc>
              </a:tr>
              <a:tr h="303119">
                <a:tc>
                  <a:txBody>
                    <a:bodyPr/>
                    <a:lstStyle/>
                    <a:p>
                      <a:pPr marL="0" marR="0" algn="l">
                        <a:spcBef>
                          <a:spcPts val="0"/>
                        </a:spcBef>
                        <a:spcAft>
                          <a:spcPts val="0"/>
                        </a:spcAft>
                      </a:pPr>
                      <a:r>
                        <a:rPr lang="en-US" sz="1600" b="1" dirty="0">
                          <a:solidFill>
                            <a:srgbClr val="000000"/>
                          </a:solidFill>
                          <a:latin typeface="Arial"/>
                          <a:ea typeface="Times New Roman"/>
                          <a:cs typeface="Times New Roman"/>
                        </a:rPr>
                        <a:t>Viet Nam</a:t>
                      </a:r>
                      <a:endParaRPr lang="en-US" sz="1600" b="1" dirty="0">
                        <a:latin typeface="Calibri"/>
                        <a:ea typeface="Calibri"/>
                        <a:cs typeface="Times New Roman"/>
                      </a:endParaRPr>
                    </a:p>
                  </a:txBody>
                  <a:tcPr marL="68580" marR="68580" marT="0" marB="0" anchor="b"/>
                </a:tc>
                <a:tc>
                  <a:txBody>
                    <a:bodyPr/>
                    <a:lstStyle/>
                    <a:p>
                      <a:pPr marL="0" marR="0" algn="l">
                        <a:spcBef>
                          <a:spcPts val="0"/>
                        </a:spcBef>
                        <a:spcAft>
                          <a:spcPts val="0"/>
                        </a:spcAft>
                      </a:pPr>
                      <a:r>
                        <a:rPr lang="en-US" sz="1600" b="1" dirty="0">
                          <a:solidFill>
                            <a:srgbClr val="000000"/>
                          </a:solidFill>
                          <a:latin typeface="Arial"/>
                          <a:ea typeface="Times New Roman"/>
                          <a:cs typeface="Times New Roman"/>
                        </a:rPr>
                        <a:t>Ho Chi Minh</a:t>
                      </a:r>
                      <a:endParaRPr lang="en-US" sz="1600" b="1" dirty="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79.3</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latin typeface="Arial"/>
                          <a:ea typeface="Calibri"/>
                          <a:cs typeface="Times New Roman"/>
                        </a:rPr>
                        <a:t> 4,400 </a:t>
                      </a:r>
                      <a:endParaRPr lang="en-US" sz="1600" b="1" dirty="0">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dirty="0">
                          <a:solidFill>
                            <a:srgbClr val="000000"/>
                          </a:solidFill>
                          <a:latin typeface="Arial"/>
                          <a:ea typeface="Times New Roman"/>
                          <a:cs typeface="Times New Roman"/>
                        </a:rPr>
                        <a:t>890</a:t>
                      </a:r>
                      <a:endParaRPr lang="en-US" sz="1600" b="1" dirty="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000000"/>
                          </a:solidFill>
                          <a:latin typeface="Arial"/>
                          <a:ea typeface="Times New Roman"/>
                          <a:cs typeface="Times New Roman"/>
                        </a:rPr>
                        <a:t>72.6</a:t>
                      </a:r>
                      <a:endParaRPr lang="en-US" sz="1600" b="1" dirty="0">
                        <a:latin typeface="Calibri"/>
                        <a:ea typeface="Calibri"/>
                        <a:cs typeface="Times New Roman"/>
                      </a:endParaRPr>
                    </a:p>
                  </a:txBody>
                  <a:tcPr marL="68580" marR="68580" marT="0" marB="0" anchor="b"/>
                </a:tc>
              </a:tr>
            </a:tbl>
          </a:graphicData>
        </a:graphic>
      </p:graphicFrame>
      <p:sp>
        <p:nvSpPr>
          <p:cNvPr id="4" name="TextBox 3"/>
          <p:cNvSpPr txBox="1"/>
          <p:nvPr/>
        </p:nvSpPr>
        <p:spPr>
          <a:xfrm>
            <a:off x="304800" y="6581001"/>
            <a:ext cx="2554802" cy="276999"/>
          </a:xfrm>
          <a:prstGeom prst="rect">
            <a:avLst/>
          </a:prstGeom>
          <a:noFill/>
        </p:spPr>
        <p:txBody>
          <a:bodyPr wrap="none" rtlCol="0">
            <a:spAutoFit/>
          </a:bodyPr>
          <a:lstStyle/>
          <a:p>
            <a:r>
              <a:rPr lang="en-US" sz="1200" dirty="0" smtClean="0"/>
              <a:t>Source: Balk and Montgomery (2012).</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914400"/>
          </a:xfrm>
        </p:spPr>
        <p:txBody>
          <a:bodyPr>
            <a:normAutofit fontScale="90000"/>
          </a:bodyPr>
          <a:lstStyle/>
          <a:p>
            <a:pPr algn="l"/>
            <a:r>
              <a:rPr lang="en-AU" b="1" dirty="0" smtClean="0">
                <a:solidFill>
                  <a:schemeClr val="accent3">
                    <a:lumMod val="50000"/>
                  </a:schemeClr>
                </a:solidFill>
              </a:rPr>
              <a:t>Inland flooding is also serious: Top 15 cities, 2000</a:t>
            </a:r>
            <a:endParaRPr lang="en-US" b="1" dirty="0">
              <a:solidFill>
                <a:schemeClr val="accent3">
                  <a:lumMod val="50000"/>
                </a:schemeClr>
              </a:solidFill>
            </a:endParaRPr>
          </a:p>
        </p:txBody>
      </p:sp>
      <p:graphicFrame>
        <p:nvGraphicFramePr>
          <p:cNvPr id="15" name="Content Placeholder 5"/>
          <p:cNvGraphicFramePr>
            <a:graphicFrameLocks noGrp="1"/>
          </p:cNvGraphicFramePr>
          <p:nvPr>
            <p:ph idx="1"/>
          </p:nvPr>
        </p:nvGraphicFramePr>
        <p:xfrm>
          <a:off x="381000" y="1219196"/>
          <a:ext cx="8534400" cy="5334004"/>
        </p:xfrm>
        <a:graphic>
          <a:graphicData uri="http://schemas.openxmlformats.org/drawingml/2006/table">
            <a:tbl>
              <a:tblPr firstRow="1" bandRow="1">
                <a:tableStyleId>{5C22544A-7EE6-4342-B048-85BDC9FD1C3A}</a:tableStyleId>
              </a:tblPr>
              <a:tblGrid>
                <a:gridCol w="1447800"/>
                <a:gridCol w="1752600"/>
                <a:gridCol w="1295400"/>
                <a:gridCol w="1418389"/>
                <a:gridCol w="1497263"/>
                <a:gridCol w="1122948"/>
              </a:tblGrid>
              <a:tr h="619546">
                <a:tc>
                  <a:txBody>
                    <a:bodyPr/>
                    <a:lstStyle/>
                    <a:p>
                      <a:pPr marL="0" marR="0">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a:ea typeface="Times New Roman"/>
                          <a:cs typeface="Times New Roman"/>
                        </a:rPr>
                        <a:t>Country</a:t>
                      </a:r>
                      <a:endParaRPr lang="en-US" sz="16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a:ea typeface="Times New Roman"/>
                          <a:cs typeface="Times New Roman"/>
                        </a:rPr>
                        <a:t>City</a:t>
                      </a:r>
                      <a:endParaRPr lang="en-US" sz="16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smtClean="0">
                          <a:solidFill>
                            <a:schemeClr val="bg1"/>
                          </a:solidFill>
                          <a:effectLst>
                            <a:outerShdw blurRad="38100" dist="38100" dir="2700000" algn="tl">
                              <a:srgbClr val="000000">
                                <a:alpha val="43137"/>
                              </a:srgbClr>
                            </a:outerShdw>
                          </a:effectLst>
                          <a:latin typeface="Arial"/>
                          <a:ea typeface="Times New Roman"/>
                          <a:cs typeface="Times New Roman"/>
                        </a:rPr>
                        <a:t>Population at risk (%)</a:t>
                      </a:r>
                      <a:endParaRPr lang="en-US" sz="16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a:ea typeface="Times New Roman"/>
                          <a:cs typeface="Times New Roman"/>
                        </a:rPr>
                        <a:t>Population at </a:t>
                      </a:r>
                      <a:r>
                        <a:rPr lang="en-US" sz="1600" b="1" dirty="0" smtClean="0">
                          <a:solidFill>
                            <a:schemeClr val="bg1"/>
                          </a:solidFill>
                          <a:effectLst>
                            <a:outerShdw blurRad="38100" dist="38100" dir="2700000" algn="tl">
                              <a:srgbClr val="000000">
                                <a:alpha val="43137"/>
                              </a:srgbClr>
                            </a:outerShdw>
                          </a:effectLst>
                          <a:latin typeface="Arial"/>
                          <a:ea typeface="Times New Roman"/>
                          <a:cs typeface="Times New Roman"/>
                        </a:rPr>
                        <a:t>risk </a:t>
                      </a:r>
                      <a:r>
                        <a:rPr lang="en-US" sz="1600" b="1" dirty="0">
                          <a:solidFill>
                            <a:schemeClr val="bg1"/>
                          </a:solidFill>
                          <a:effectLst>
                            <a:outerShdw blurRad="38100" dist="38100" dir="2700000" algn="tl">
                              <a:srgbClr val="000000">
                                <a:alpha val="43137"/>
                              </a:srgbClr>
                            </a:outerShdw>
                          </a:effectLst>
                          <a:latin typeface="Arial"/>
                          <a:ea typeface="Times New Roman"/>
                          <a:cs typeface="Times New Roman"/>
                        </a:rPr>
                        <a:t>('000)</a:t>
                      </a:r>
                      <a:endParaRPr lang="en-US" sz="16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Arial"/>
                          <a:ea typeface="Times New Roman"/>
                          <a:cs typeface="Times New Roman"/>
                        </a:rPr>
                        <a:t>City Area at </a:t>
                      </a:r>
                      <a:r>
                        <a:rPr lang="en-US" sz="1600" b="1" dirty="0" smtClean="0">
                          <a:solidFill>
                            <a:schemeClr val="bg1"/>
                          </a:solidFill>
                          <a:effectLst>
                            <a:outerShdw blurRad="38100" dist="38100" dir="2700000" algn="tl">
                              <a:srgbClr val="000000">
                                <a:alpha val="43137"/>
                              </a:srgbClr>
                            </a:outerShdw>
                          </a:effectLst>
                          <a:latin typeface="Arial"/>
                          <a:ea typeface="Times New Roman"/>
                          <a:cs typeface="Times New Roman"/>
                        </a:rPr>
                        <a:t>risk </a:t>
                      </a:r>
                      <a:r>
                        <a:rPr lang="en-US" sz="1600" b="1" dirty="0">
                          <a:solidFill>
                            <a:schemeClr val="bg1"/>
                          </a:solidFill>
                          <a:effectLst>
                            <a:outerShdw blurRad="38100" dist="38100" dir="2700000" algn="tl">
                              <a:srgbClr val="000000">
                                <a:alpha val="43137"/>
                              </a:srgbClr>
                            </a:outerShdw>
                          </a:effectLst>
                          <a:latin typeface="Arial"/>
                          <a:ea typeface="Times New Roman"/>
                          <a:cs typeface="Times New Roman"/>
                        </a:rPr>
                        <a:t>(km</a:t>
                      </a:r>
                      <a:r>
                        <a:rPr lang="en-US" sz="1600" b="1" baseline="30000" dirty="0">
                          <a:solidFill>
                            <a:schemeClr val="bg1"/>
                          </a:solidFill>
                          <a:effectLst>
                            <a:outerShdw blurRad="38100" dist="38100" dir="2700000" algn="tl">
                              <a:srgbClr val="000000">
                                <a:alpha val="43137"/>
                              </a:srgbClr>
                            </a:outerShdw>
                          </a:effectLst>
                          <a:latin typeface="Arial"/>
                          <a:ea typeface="Times New Roman"/>
                          <a:cs typeface="Times New Roman"/>
                        </a:rPr>
                        <a:t>2</a:t>
                      </a:r>
                      <a:r>
                        <a:rPr lang="en-US" sz="1600" b="1" dirty="0">
                          <a:solidFill>
                            <a:schemeClr val="bg1"/>
                          </a:solidFill>
                          <a:effectLst>
                            <a:outerShdw blurRad="38100" dist="38100" dir="2700000" algn="tl">
                              <a:srgbClr val="000000">
                                <a:alpha val="43137"/>
                              </a:srgbClr>
                            </a:outerShdw>
                          </a:effectLst>
                          <a:latin typeface="Arial"/>
                          <a:ea typeface="Times New Roman"/>
                          <a:cs typeface="Times New Roman"/>
                        </a:rPr>
                        <a:t>)</a:t>
                      </a:r>
                      <a:endParaRPr lang="en-US" sz="16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smtClean="0">
                          <a:solidFill>
                            <a:schemeClr val="bg1"/>
                          </a:solidFill>
                          <a:effectLst>
                            <a:outerShdw blurRad="38100" dist="38100" dir="2700000" algn="tl">
                              <a:srgbClr val="000000">
                                <a:alpha val="43137"/>
                              </a:srgbClr>
                            </a:outerShdw>
                          </a:effectLst>
                          <a:latin typeface="Arial"/>
                          <a:ea typeface="Times New Roman"/>
                          <a:cs typeface="Times New Roman"/>
                        </a:rPr>
                        <a:t>Area </a:t>
                      </a:r>
                      <a:r>
                        <a:rPr lang="en-US" sz="1600" b="1" dirty="0">
                          <a:solidFill>
                            <a:schemeClr val="bg1"/>
                          </a:solidFill>
                          <a:effectLst>
                            <a:outerShdw blurRad="38100" dist="38100" dir="2700000" algn="tl">
                              <a:srgbClr val="000000">
                                <a:alpha val="43137"/>
                              </a:srgbClr>
                            </a:outerShdw>
                          </a:effectLst>
                          <a:latin typeface="Arial"/>
                          <a:ea typeface="Times New Roman"/>
                          <a:cs typeface="Times New Roman"/>
                        </a:rPr>
                        <a:t>at </a:t>
                      </a:r>
                      <a:r>
                        <a:rPr lang="en-US" sz="1600" b="1" dirty="0" smtClean="0">
                          <a:solidFill>
                            <a:schemeClr val="bg1"/>
                          </a:solidFill>
                          <a:effectLst>
                            <a:outerShdw blurRad="38100" dist="38100" dir="2700000" algn="tl">
                              <a:srgbClr val="000000">
                                <a:alpha val="43137"/>
                              </a:srgbClr>
                            </a:outerShdw>
                          </a:effectLst>
                          <a:latin typeface="Arial"/>
                          <a:ea typeface="Times New Roman"/>
                          <a:cs typeface="Times New Roman"/>
                        </a:rPr>
                        <a:t>risk (%)</a:t>
                      </a:r>
                      <a:endParaRPr lang="en-US" sz="16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b"/>
                </a:tc>
              </a:tr>
              <a:tr h="323624">
                <a:tc>
                  <a:txBody>
                    <a:bodyPr/>
                    <a:lstStyle/>
                    <a:p>
                      <a:pPr marL="0" marR="0">
                        <a:spcBef>
                          <a:spcPts val="0"/>
                        </a:spcBef>
                        <a:spcAft>
                          <a:spcPts val="0"/>
                        </a:spcAft>
                      </a:pPr>
                      <a:r>
                        <a:rPr lang="en-US" sz="1600" b="1" dirty="0">
                          <a:solidFill>
                            <a:srgbClr val="000000"/>
                          </a:solidFill>
                          <a:latin typeface="Arial"/>
                          <a:ea typeface="Times New Roman"/>
                          <a:cs typeface="Times New Roman"/>
                        </a:rPr>
                        <a:t>Cambodia</a:t>
                      </a:r>
                      <a:endParaRPr lang="en-US" sz="1600" b="1" dirty="0">
                        <a:latin typeface="Calibri"/>
                        <a:ea typeface="Calibri"/>
                        <a:cs typeface="Times New Roman"/>
                      </a:endParaRPr>
                    </a:p>
                  </a:txBody>
                  <a:tcPr marL="68580" marR="68580" marT="0" marB="0" anchor="b"/>
                </a:tc>
                <a:tc>
                  <a:txBody>
                    <a:bodyPr/>
                    <a:lstStyle/>
                    <a:p>
                      <a:pPr marL="0" marR="0">
                        <a:spcBef>
                          <a:spcPts val="0"/>
                        </a:spcBef>
                        <a:spcAft>
                          <a:spcPts val="0"/>
                        </a:spcAft>
                      </a:pPr>
                      <a:r>
                        <a:rPr lang="en-US" sz="1600" b="1">
                          <a:solidFill>
                            <a:srgbClr val="000000"/>
                          </a:solidFill>
                          <a:latin typeface="Arial"/>
                          <a:ea typeface="Times New Roman"/>
                          <a:cs typeface="Times New Roman"/>
                        </a:rPr>
                        <a:t>Phnom Penh</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000000"/>
                          </a:solidFill>
                          <a:latin typeface="Arial"/>
                          <a:ea typeface="Times New Roman"/>
                          <a:cs typeface="Times New Roman"/>
                        </a:rPr>
                        <a:t>99.0</a:t>
                      </a:r>
                      <a:endParaRPr lang="en-US" sz="1600" b="1" dirty="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988</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204</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99.0</a:t>
                      </a:r>
                      <a:endParaRPr lang="en-US" sz="1600" b="1">
                        <a:latin typeface="Calibri"/>
                        <a:ea typeface="Calibri"/>
                        <a:cs typeface="Times New Roman"/>
                      </a:endParaRPr>
                    </a:p>
                  </a:txBody>
                  <a:tcPr marL="68580" marR="68580" marT="0" marB="0" anchor="b"/>
                </a:tc>
              </a:tr>
              <a:tr h="313631">
                <a:tc>
                  <a:txBody>
                    <a:bodyPr/>
                    <a:lstStyle/>
                    <a:p>
                      <a:pPr marL="0" marR="0" algn="l">
                        <a:spcBef>
                          <a:spcPts val="0"/>
                        </a:spcBef>
                        <a:spcAft>
                          <a:spcPts val="0"/>
                        </a:spcAft>
                      </a:pPr>
                      <a:r>
                        <a:rPr lang="en-US" sz="1600" b="1" dirty="0" smtClean="0">
                          <a:solidFill>
                            <a:srgbClr val="FF0000"/>
                          </a:solidFill>
                          <a:latin typeface="Arial"/>
                          <a:ea typeface="Calibri"/>
                          <a:cs typeface="Times New Roman"/>
                        </a:rPr>
                        <a:t>PRC</a:t>
                      </a:r>
                      <a:endParaRPr lang="en-US" sz="1600" b="1" dirty="0">
                        <a:solidFill>
                          <a:srgbClr val="FF0000"/>
                        </a:solidFill>
                        <a:latin typeface="+mn-lt"/>
                        <a:ea typeface="Calibri"/>
                        <a:cs typeface="Times New Roman"/>
                      </a:endParaRPr>
                    </a:p>
                  </a:txBody>
                  <a:tcPr marL="68580" marR="68580" marT="0" marB="0" anchor="b"/>
                </a:tc>
                <a:tc>
                  <a:txBody>
                    <a:bodyPr/>
                    <a:lstStyle/>
                    <a:p>
                      <a:pPr marL="0" marR="0">
                        <a:spcBef>
                          <a:spcPts val="0"/>
                        </a:spcBef>
                        <a:spcAft>
                          <a:spcPts val="0"/>
                        </a:spcAft>
                      </a:pPr>
                      <a:r>
                        <a:rPr lang="en-US" sz="1600" b="1">
                          <a:solidFill>
                            <a:srgbClr val="FF0000"/>
                          </a:solidFill>
                          <a:latin typeface="Arial"/>
                          <a:ea typeface="Times New Roman"/>
                          <a:cs typeface="Times New Roman"/>
                        </a:rPr>
                        <a:t>Wuhan</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82.0</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Times New Roman"/>
                          <a:cs typeface="Times New Roman"/>
                        </a:rPr>
                        <a:t>5300</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Times New Roman"/>
                          <a:cs typeface="Times New Roman"/>
                        </a:rPr>
                        <a:t>956</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82.0</a:t>
                      </a:r>
                      <a:endParaRPr lang="en-US" sz="1600" b="1" dirty="0">
                        <a:solidFill>
                          <a:srgbClr val="FF0000"/>
                        </a:solidFill>
                        <a:latin typeface="Calibri"/>
                        <a:ea typeface="Calibri"/>
                        <a:cs typeface="Times New Roman"/>
                      </a:endParaRPr>
                    </a:p>
                  </a:txBody>
                  <a:tcPr marL="68580" marR="68580" marT="0" marB="0" anchor="b"/>
                </a:tc>
              </a:tr>
              <a:tr h="313631">
                <a:tc>
                  <a:txBody>
                    <a:bodyPr/>
                    <a:lstStyle/>
                    <a:p>
                      <a:pPr marL="0" marR="0">
                        <a:spcBef>
                          <a:spcPts val="0"/>
                        </a:spcBef>
                        <a:spcAft>
                          <a:spcPts val="0"/>
                        </a:spcAft>
                      </a:pPr>
                      <a:r>
                        <a:rPr lang="en-US" sz="1600" b="1" dirty="0">
                          <a:solidFill>
                            <a:srgbClr val="000000"/>
                          </a:solidFill>
                          <a:latin typeface="Arial"/>
                          <a:ea typeface="Times New Roman"/>
                          <a:cs typeface="Times New Roman"/>
                        </a:rPr>
                        <a:t>Indonesia</a:t>
                      </a:r>
                      <a:endParaRPr lang="en-US" sz="1600" b="1" dirty="0">
                        <a:latin typeface="Calibri"/>
                        <a:ea typeface="Calibri"/>
                        <a:cs typeface="Times New Roman"/>
                      </a:endParaRPr>
                    </a:p>
                  </a:txBody>
                  <a:tcPr marL="68580" marR="68580" marT="0" marB="0" anchor="b"/>
                </a:tc>
                <a:tc>
                  <a:txBody>
                    <a:bodyPr/>
                    <a:lstStyle/>
                    <a:p>
                      <a:pPr marL="0" marR="0">
                        <a:spcBef>
                          <a:spcPts val="0"/>
                        </a:spcBef>
                        <a:spcAft>
                          <a:spcPts val="0"/>
                        </a:spcAft>
                      </a:pPr>
                      <a:r>
                        <a:rPr lang="en-US" sz="1600" b="1">
                          <a:solidFill>
                            <a:srgbClr val="000000"/>
                          </a:solidFill>
                          <a:latin typeface="Arial"/>
                          <a:ea typeface="Times New Roman"/>
                          <a:cs typeface="Times New Roman"/>
                        </a:rPr>
                        <a:t>Palembang</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000000"/>
                          </a:solidFill>
                          <a:latin typeface="Arial"/>
                          <a:ea typeface="Times New Roman"/>
                          <a:cs typeface="Times New Roman"/>
                        </a:rPr>
                        <a:t>80.0</a:t>
                      </a:r>
                      <a:endParaRPr lang="en-US" sz="1600" b="1" dirty="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1100</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257</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49.0</a:t>
                      </a:r>
                      <a:endParaRPr lang="en-US" sz="1600" b="1">
                        <a:latin typeface="Calibri"/>
                        <a:ea typeface="Calibri"/>
                        <a:cs typeface="Times New Roman"/>
                      </a:endParaRPr>
                    </a:p>
                  </a:txBody>
                  <a:tcPr marL="68580" marR="68580" marT="0" marB="0" anchor="b"/>
                </a:tc>
              </a:tr>
              <a:tr h="313631">
                <a:tc>
                  <a:txBody>
                    <a:bodyPr/>
                    <a:lstStyle/>
                    <a:p>
                      <a:pPr marL="0" marR="0">
                        <a:spcBef>
                          <a:spcPts val="0"/>
                        </a:spcBef>
                        <a:spcAft>
                          <a:spcPts val="0"/>
                        </a:spcAft>
                      </a:pPr>
                      <a:r>
                        <a:rPr lang="en-US" sz="1600" b="1" dirty="0">
                          <a:solidFill>
                            <a:srgbClr val="000000"/>
                          </a:solidFill>
                          <a:latin typeface="Arial"/>
                          <a:ea typeface="Times New Roman"/>
                          <a:cs typeface="Times New Roman"/>
                        </a:rPr>
                        <a:t>India</a:t>
                      </a:r>
                      <a:endParaRPr lang="en-US" sz="1600" b="1" dirty="0">
                        <a:latin typeface="Calibri"/>
                        <a:ea typeface="Calibri"/>
                        <a:cs typeface="Times New Roman"/>
                      </a:endParaRPr>
                    </a:p>
                  </a:txBody>
                  <a:tcPr marL="68580" marR="68580" marT="0" marB="0" anchor="b"/>
                </a:tc>
                <a:tc>
                  <a:txBody>
                    <a:bodyPr/>
                    <a:lstStyle/>
                    <a:p>
                      <a:pPr marL="0" marR="0">
                        <a:spcBef>
                          <a:spcPts val="0"/>
                        </a:spcBef>
                        <a:spcAft>
                          <a:spcPts val="0"/>
                        </a:spcAft>
                      </a:pPr>
                      <a:r>
                        <a:rPr lang="en-US" sz="1600" b="1">
                          <a:solidFill>
                            <a:srgbClr val="000000"/>
                          </a:solidFill>
                          <a:latin typeface="Arial"/>
                          <a:ea typeface="Times New Roman"/>
                          <a:cs typeface="Times New Roman"/>
                        </a:rPr>
                        <a:t>Patna</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000000"/>
                          </a:solidFill>
                          <a:latin typeface="Arial"/>
                          <a:ea typeface="Times New Roman"/>
                          <a:cs typeface="Times New Roman"/>
                        </a:rPr>
                        <a:t>72.0</a:t>
                      </a:r>
                      <a:endParaRPr lang="en-US" sz="1600" b="1" dirty="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1100</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436</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72.0</a:t>
                      </a:r>
                      <a:endParaRPr lang="en-US" sz="1600" b="1">
                        <a:latin typeface="Calibri"/>
                        <a:ea typeface="Calibri"/>
                        <a:cs typeface="Times New Roman"/>
                      </a:endParaRPr>
                    </a:p>
                  </a:txBody>
                  <a:tcPr marL="68580" marR="68580" marT="0" marB="0" anchor="b"/>
                </a:tc>
              </a:tr>
              <a:tr h="313631">
                <a:tc>
                  <a:txBody>
                    <a:bodyPr/>
                    <a:lstStyle/>
                    <a:p>
                      <a:pPr marL="0" marR="0">
                        <a:spcBef>
                          <a:spcPts val="0"/>
                        </a:spcBef>
                        <a:spcAft>
                          <a:spcPts val="0"/>
                        </a:spcAft>
                      </a:pPr>
                      <a:r>
                        <a:rPr lang="en-US" sz="1600" b="1" dirty="0">
                          <a:solidFill>
                            <a:srgbClr val="000000"/>
                          </a:solidFill>
                          <a:latin typeface="Arial"/>
                          <a:ea typeface="Times New Roman"/>
                          <a:cs typeface="Times New Roman"/>
                        </a:rPr>
                        <a:t>Bangladesh</a:t>
                      </a:r>
                      <a:endParaRPr lang="en-US" sz="1600" b="1" dirty="0">
                        <a:latin typeface="Calibri"/>
                        <a:ea typeface="Calibri"/>
                        <a:cs typeface="Times New Roman"/>
                      </a:endParaRPr>
                    </a:p>
                  </a:txBody>
                  <a:tcPr marL="68580" marR="68580" marT="0" marB="0" anchor="b"/>
                </a:tc>
                <a:tc>
                  <a:txBody>
                    <a:bodyPr/>
                    <a:lstStyle/>
                    <a:p>
                      <a:pPr marL="0" marR="0">
                        <a:spcBef>
                          <a:spcPts val="0"/>
                        </a:spcBef>
                        <a:spcAft>
                          <a:spcPts val="0"/>
                        </a:spcAft>
                      </a:pPr>
                      <a:r>
                        <a:rPr lang="en-US" sz="1600" b="1">
                          <a:solidFill>
                            <a:srgbClr val="000000"/>
                          </a:solidFill>
                          <a:latin typeface="Arial"/>
                          <a:ea typeface="Times New Roman"/>
                          <a:cs typeface="Times New Roman"/>
                        </a:rPr>
                        <a:t>Dhaka</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000000"/>
                          </a:solidFill>
                          <a:latin typeface="Arial"/>
                          <a:ea typeface="Times New Roman"/>
                          <a:cs typeface="Times New Roman"/>
                        </a:rPr>
                        <a:t>60.0</a:t>
                      </a:r>
                      <a:endParaRPr lang="en-US" sz="1600" b="1" dirty="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5400</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680</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48.0</a:t>
                      </a:r>
                      <a:endParaRPr lang="en-US" sz="1600" b="1">
                        <a:latin typeface="Calibri"/>
                        <a:ea typeface="Calibri"/>
                        <a:cs typeface="Times New Roman"/>
                      </a:endParaRPr>
                    </a:p>
                  </a:txBody>
                  <a:tcPr marL="68580" marR="68580" marT="0" marB="0" anchor="b"/>
                </a:tc>
              </a:tr>
              <a:tr h="313631">
                <a:tc>
                  <a:txBody>
                    <a:bodyPr/>
                    <a:lstStyle/>
                    <a:p>
                      <a:pPr marL="0" marR="0" algn="l">
                        <a:spcBef>
                          <a:spcPts val="0"/>
                        </a:spcBef>
                        <a:spcAft>
                          <a:spcPts val="0"/>
                        </a:spcAft>
                      </a:pPr>
                      <a:r>
                        <a:rPr lang="en-US" sz="1600" b="1" dirty="0" smtClean="0">
                          <a:solidFill>
                            <a:srgbClr val="FF0000"/>
                          </a:solidFill>
                          <a:latin typeface="Arial"/>
                          <a:ea typeface="Calibri"/>
                          <a:cs typeface="Times New Roman"/>
                        </a:rPr>
                        <a:t>PRC</a:t>
                      </a:r>
                      <a:endParaRPr lang="en-US" sz="1600" b="1" dirty="0">
                        <a:solidFill>
                          <a:srgbClr val="FF0000"/>
                        </a:solidFill>
                        <a:latin typeface="+mn-lt"/>
                        <a:ea typeface="Calibri"/>
                        <a:cs typeface="Times New Roman"/>
                      </a:endParaRPr>
                    </a:p>
                  </a:txBody>
                  <a:tcPr marL="68580" marR="68580" marT="0" marB="0" anchor="b"/>
                </a:tc>
                <a:tc>
                  <a:txBody>
                    <a:bodyPr/>
                    <a:lstStyle/>
                    <a:p>
                      <a:pPr marL="0" marR="0">
                        <a:spcBef>
                          <a:spcPts val="0"/>
                        </a:spcBef>
                        <a:spcAft>
                          <a:spcPts val="0"/>
                        </a:spcAft>
                      </a:pPr>
                      <a:r>
                        <a:rPr lang="en-US" sz="1600" b="1">
                          <a:solidFill>
                            <a:srgbClr val="FF0000"/>
                          </a:solidFill>
                          <a:latin typeface="Arial"/>
                          <a:ea typeface="Times New Roman"/>
                          <a:cs typeface="Times New Roman"/>
                        </a:rPr>
                        <a:t>Nanjing</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56.0</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Times New Roman"/>
                          <a:cs typeface="Times New Roman"/>
                        </a:rPr>
                        <a:t>2200</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Times New Roman"/>
                          <a:cs typeface="Times New Roman"/>
                        </a:rPr>
                        <a:t>749</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56.0</a:t>
                      </a:r>
                      <a:endParaRPr lang="en-US" sz="1600" b="1" dirty="0">
                        <a:solidFill>
                          <a:srgbClr val="FF0000"/>
                        </a:solidFill>
                        <a:latin typeface="Calibri"/>
                        <a:ea typeface="Calibri"/>
                        <a:cs typeface="Times New Roman"/>
                      </a:endParaRPr>
                    </a:p>
                  </a:txBody>
                  <a:tcPr marL="68580" marR="68580" marT="0" marB="0" anchor="b"/>
                </a:tc>
              </a:tr>
              <a:tr h="313631">
                <a:tc>
                  <a:txBody>
                    <a:bodyPr/>
                    <a:lstStyle/>
                    <a:p>
                      <a:pPr marL="0" marR="0">
                        <a:spcBef>
                          <a:spcPts val="0"/>
                        </a:spcBef>
                        <a:spcAft>
                          <a:spcPts val="0"/>
                        </a:spcAft>
                      </a:pPr>
                      <a:r>
                        <a:rPr lang="en-US" sz="1600" b="1" dirty="0">
                          <a:solidFill>
                            <a:srgbClr val="000000"/>
                          </a:solidFill>
                          <a:latin typeface="Arial"/>
                          <a:ea typeface="Times New Roman"/>
                          <a:cs typeface="Times New Roman"/>
                        </a:rPr>
                        <a:t>Vietnam</a:t>
                      </a:r>
                      <a:endParaRPr lang="en-US" sz="1600" b="1" dirty="0">
                        <a:latin typeface="Calibri"/>
                        <a:ea typeface="Calibri"/>
                        <a:cs typeface="Times New Roman"/>
                      </a:endParaRPr>
                    </a:p>
                  </a:txBody>
                  <a:tcPr marL="68580" marR="68580" marT="0" marB="0" anchor="b"/>
                </a:tc>
                <a:tc>
                  <a:txBody>
                    <a:bodyPr/>
                    <a:lstStyle/>
                    <a:p>
                      <a:pPr marL="0" marR="0">
                        <a:spcBef>
                          <a:spcPts val="0"/>
                        </a:spcBef>
                        <a:spcAft>
                          <a:spcPts val="0"/>
                        </a:spcAft>
                      </a:pPr>
                      <a:r>
                        <a:rPr lang="en-US" sz="1600" b="1">
                          <a:solidFill>
                            <a:srgbClr val="000000"/>
                          </a:solidFill>
                          <a:latin typeface="Arial"/>
                          <a:ea typeface="Times New Roman"/>
                          <a:cs typeface="Times New Roman"/>
                        </a:rPr>
                        <a:t>Ho Chi Minh</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000000"/>
                          </a:solidFill>
                          <a:latin typeface="Arial"/>
                          <a:ea typeface="Times New Roman"/>
                          <a:cs typeface="Times New Roman"/>
                        </a:rPr>
                        <a:t>50.0</a:t>
                      </a:r>
                      <a:endParaRPr lang="en-US" sz="1600" b="1" dirty="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2800</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306</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25.0</a:t>
                      </a:r>
                      <a:endParaRPr lang="en-US" sz="1600" b="1">
                        <a:latin typeface="Calibri"/>
                        <a:ea typeface="Calibri"/>
                        <a:cs typeface="Times New Roman"/>
                      </a:endParaRPr>
                    </a:p>
                  </a:txBody>
                  <a:tcPr marL="68580" marR="68580" marT="0" marB="0" anchor="b"/>
                </a:tc>
              </a:tr>
              <a:tr h="313631">
                <a:tc>
                  <a:txBody>
                    <a:bodyPr/>
                    <a:lstStyle/>
                    <a:p>
                      <a:pPr marL="0" marR="0" algn="l">
                        <a:spcBef>
                          <a:spcPts val="0"/>
                        </a:spcBef>
                        <a:spcAft>
                          <a:spcPts val="0"/>
                        </a:spcAft>
                      </a:pPr>
                      <a:r>
                        <a:rPr lang="en-US" sz="1600" b="1" smtClean="0">
                          <a:solidFill>
                            <a:srgbClr val="FF0000"/>
                          </a:solidFill>
                          <a:latin typeface="Arial"/>
                          <a:ea typeface="Calibri"/>
                          <a:cs typeface="Times New Roman"/>
                        </a:rPr>
                        <a:t>PRC</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spcBef>
                          <a:spcPts val="0"/>
                        </a:spcBef>
                        <a:spcAft>
                          <a:spcPts val="0"/>
                        </a:spcAft>
                      </a:pPr>
                      <a:r>
                        <a:rPr lang="en-US" sz="1600" b="1">
                          <a:solidFill>
                            <a:srgbClr val="FF0000"/>
                          </a:solidFill>
                          <a:latin typeface="Arial"/>
                          <a:ea typeface="Times New Roman"/>
                          <a:cs typeface="Times New Roman"/>
                        </a:rPr>
                        <a:t>Tianjin</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50.0</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Times New Roman"/>
                          <a:cs typeface="Times New Roman"/>
                        </a:rPr>
                        <a:t>2800</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Times New Roman"/>
                          <a:cs typeface="Times New Roman"/>
                        </a:rPr>
                        <a:t>795</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38.0</a:t>
                      </a:r>
                      <a:endParaRPr lang="en-US" sz="1600" b="1" dirty="0">
                        <a:solidFill>
                          <a:srgbClr val="FF0000"/>
                        </a:solidFill>
                        <a:latin typeface="Calibri"/>
                        <a:ea typeface="Calibri"/>
                        <a:cs typeface="Times New Roman"/>
                      </a:endParaRPr>
                    </a:p>
                  </a:txBody>
                  <a:tcPr marL="68580" marR="68580" marT="0" marB="0" anchor="b"/>
                </a:tc>
              </a:tr>
              <a:tr h="313631">
                <a:tc>
                  <a:txBody>
                    <a:bodyPr/>
                    <a:lstStyle/>
                    <a:p>
                      <a:pPr marL="0" marR="0" algn="l">
                        <a:spcBef>
                          <a:spcPts val="0"/>
                        </a:spcBef>
                        <a:spcAft>
                          <a:spcPts val="0"/>
                        </a:spcAft>
                      </a:pPr>
                      <a:r>
                        <a:rPr lang="en-US" sz="1600" b="1" smtClean="0">
                          <a:solidFill>
                            <a:srgbClr val="FF0000"/>
                          </a:solidFill>
                          <a:latin typeface="Arial"/>
                          <a:ea typeface="Calibri"/>
                          <a:cs typeface="Times New Roman"/>
                        </a:rPr>
                        <a:t>PRC</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spcBef>
                          <a:spcPts val="0"/>
                        </a:spcBef>
                        <a:spcAft>
                          <a:spcPts val="0"/>
                        </a:spcAft>
                      </a:pPr>
                      <a:r>
                        <a:rPr lang="en-US" sz="1600" b="1">
                          <a:solidFill>
                            <a:srgbClr val="FF0000"/>
                          </a:solidFill>
                          <a:latin typeface="Arial"/>
                          <a:ea typeface="Times New Roman"/>
                          <a:cs typeface="Times New Roman"/>
                        </a:rPr>
                        <a:t>Huangshi</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50.0</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Times New Roman"/>
                          <a:cs typeface="Times New Roman"/>
                        </a:rPr>
                        <a:t>624</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Times New Roman"/>
                          <a:cs typeface="Times New Roman"/>
                        </a:rPr>
                        <a:t>170</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Times New Roman"/>
                          <a:cs typeface="Times New Roman"/>
                        </a:rPr>
                        <a:t>45.0</a:t>
                      </a:r>
                      <a:endParaRPr lang="en-US" sz="1600" b="1">
                        <a:solidFill>
                          <a:srgbClr val="FF0000"/>
                        </a:solidFill>
                        <a:latin typeface="Calibri"/>
                        <a:ea typeface="Calibri"/>
                        <a:cs typeface="Times New Roman"/>
                      </a:endParaRPr>
                    </a:p>
                  </a:txBody>
                  <a:tcPr marL="68580" marR="68580" marT="0" marB="0" anchor="b"/>
                </a:tc>
              </a:tr>
              <a:tr h="313631">
                <a:tc>
                  <a:txBody>
                    <a:bodyPr/>
                    <a:lstStyle/>
                    <a:p>
                      <a:pPr marL="0" marR="0" algn="l">
                        <a:spcBef>
                          <a:spcPts val="0"/>
                        </a:spcBef>
                        <a:spcAft>
                          <a:spcPts val="0"/>
                        </a:spcAft>
                      </a:pPr>
                      <a:r>
                        <a:rPr lang="en-US" sz="1600" b="1" smtClean="0">
                          <a:solidFill>
                            <a:srgbClr val="FF0000"/>
                          </a:solidFill>
                          <a:latin typeface="Arial"/>
                          <a:ea typeface="Calibri"/>
                          <a:cs typeface="Times New Roman"/>
                        </a:rPr>
                        <a:t>PRC</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spcBef>
                          <a:spcPts val="0"/>
                        </a:spcBef>
                        <a:spcAft>
                          <a:spcPts val="0"/>
                        </a:spcAft>
                      </a:pPr>
                      <a:r>
                        <a:rPr lang="en-US" sz="1600" b="1">
                          <a:solidFill>
                            <a:srgbClr val="FF0000"/>
                          </a:solidFill>
                          <a:latin typeface="Arial"/>
                          <a:ea typeface="Times New Roman"/>
                          <a:cs typeface="Times New Roman"/>
                        </a:rPr>
                        <a:t>Huainan</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50.0</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Times New Roman"/>
                          <a:cs typeface="Times New Roman"/>
                        </a:rPr>
                        <a:t>614</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Times New Roman"/>
                          <a:cs typeface="Times New Roman"/>
                        </a:rPr>
                        <a:t>277</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Times New Roman"/>
                          <a:cs typeface="Times New Roman"/>
                        </a:rPr>
                        <a:t>49.0</a:t>
                      </a:r>
                      <a:endParaRPr lang="en-US" sz="1600" b="1">
                        <a:solidFill>
                          <a:srgbClr val="FF0000"/>
                        </a:solidFill>
                        <a:latin typeface="Calibri"/>
                        <a:ea typeface="Calibri"/>
                        <a:cs typeface="Times New Roman"/>
                      </a:endParaRPr>
                    </a:p>
                  </a:txBody>
                  <a:tcPr marL="68580" marR="68580" marT="0" marB="0" anchor="b"/>
                </a:tc>
              </a:tr>
              <a:tr h="313631">
                <a:tc>
                  <a:txBody>
                    <a:bodyPr/>
                    <a:lstStyle/>
                    <a:p>
                      <a:pPr marL="0" marR="0" algn="l">
                        <a:spcBef>
                          <a:spcPts val="0"/>
                        </a:spcBef>
                        <a:spcAft>
                          <a:spcPts val="0"/>
                        </a:spcAft>
                      </a:pPr>
                      <a:r>
                        <a:rPr lang="en-US" sz="1600" b="1" dirty="0" smtClean="0">
                          <a:solidFill>
                            <a:srgbClr val="FF0000"/>
                          </a:solidFill>
                          <a:latin typeface="Arial"/>
                          <a:ea typeface="Calibri"/>
                          <a:cs typeface="Times New Roman"/>
                        </a:rPr>
                        <a:t>PRC</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spcBef>
                          <a:spcPts val="0"/>
                        </a:spcBef>
                        <a:spcAft>
                          <a:spcPts val="0"/>
                        </a:spcAft>
                      </a:pPr>
                      <a:r>
                        <a:rPr lang="en-US" sz="1600" b="1">
                          <a:solidFill>
                            <a:srgbClr val="FF0000"/>
                          </a:solidFill>
                          <a:latin typeface="Arial"/>
                          <a:ea typeface="Times New Roman"/>
                          <a:cs typeface="Times New Roman"/>
                        </a:rPr>
                        <a:t>Wuhu</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47.0</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Times New Roman"/>
                          <a:cs typeface="Times New Roman"/>
                        </a:rPr>
                        <a:t>552</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Times New Roman"/>
                          <a:cs typeface="Times New Roman"/>
                        </a:rPr>
                        <a:t>140</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Times New Roman"/>
                          <a:cs typeface="Times New Roman"/>
                        </a:rPr>
                        <a:t>48.0</a:t>
                      </a:r>
                      <a:endParaRPr lang="en-US" sz="1600" b="1">
                        <a:solidFill>
                          <a:srgbClr val="FF0000"/>
                        </a:solidFill>
                        <a:latin typeface="Calibri"/>
                        <a:ea typeface="Calibri"/>
                        <a:cs typeface="Times New Roman"/>
                      </a:endParaRPr>
                    </a:p>
                  </a:txBody>
                  <a:tcPr marL="68580" marR="68580" marT="0" marB="0" anchor="b"/>
                </a:tc>
              </a:tr>
              <a:tr h="313631">
                <a:tc>
                  <a:txBody>
                    <a:bodyPr/>
                    <a:lstStyle/>
                    <a:p>
                      <a:pPr marL="0" marR="0">
                        <a:spcBef>
                          <a:spcPts val="0"/>
                        </a:spcBef>
                        <a:spcAft>
                          <a:spcPts val="0"/>
                        </a:spcAft>
                      </a:pPr>
                      <a:r>
                        <a:rPr lang="en-US" sz="1600" b="1" dirty="0">
                          <a:solidFill>
                            <a:schemeClr val="tx1"/>
                          </a:solidFill>
                          <a:latin typeface="Arial"/>
                          <a:ea typeface="Times New Roman"/>
                          <a:cs typeface="Times New Roman"/>
                        </a:rPr>
                        <a:t>Thailand</a:t>
                      </a:r>
                      <a:endParaRPr lang="en-US" sz="1600" b="1" dirty="0">
                        <a:solidFill>
                          <a:schemeClr val="tx1"/>
                        </a:solidFill>
                        <a:latin typeface="Calibri"/>
                        <a:ea typeface="Calibri"/>
                        <a:cs typeface="Times New Roman"/>
                      </a:endParaRPr>
                    </a:p>
                  </a:txBody>
                  <a:tcPr marL="68580" marR="68580" marT="0" marB="0" anchor="b">
                    <a:solidFill>
                      <a:schemeClr val="accent6">
                        <a:lumMod val="60000"/>
                        <a:lumOff val="40000"/>
                      </a:schemeClr>
                    </a:solidFill>
                  </a:tcPr>
                </a:tc>
                <a:tc>
                  <a:txBody>
                    <a:bodyPr/>
                    <a:lstStyle/>
                    <a:p>
                      <a:pPr marL="0" marR="0">
                        <a:spcBef>
                          <a:spcPts val="0"/>
                        </a:spcBef>
                        <a:spcAft>
                          <a:spcPts val="0"/>
                        </a:spcAft>
                      </a:pPr>
                      <a:r>
                        <a:rPr lang="en-US" sz="1600" b="1" dirty="0">
                          <a:solidFill>
                            <a:schemeClr val="tx1"/>
                          </a:solidFill>
                          <a:latin typeface="Arial"/>
                          <a:ea typeface="Times New Roman"/>
                          <a:cs typeface="Times New Roman"/>
                        </a:rPr>
                        <a:t>Bangkok</a:t>
                      </a:r>
                      <a:endParaRPr lang="en-US" sz="1600" b="1" dirty="0">
                        <a:solidFill>
                          <a:schemeClr val="tx1"/>
                        </a:solidFill>
                        <a:latin typeface="Calibri"/>
                        <a:ea typeface="Calibri"/>
                        <a:cs typeface="Times New Roman"/>
                      </a:endParaRPr>
                    </a:p>
                  </a:txBody>
                  <a:tcPr marL="68580" marR="68580" marT="0" marB="0" anchor="b">
                    <a:solidFill>
                      <a:schemeClr val="accent6">
                        <a:lumMod val="60000"/>
                        <a:lumOff val="40000"/>
                      </a:schemeClr>
                    </a:solidFill>
                  </a:tcPr>
                </a:tc>
                <a:tc>
                  <a:txBody>
                    <a:bodyPr/>
                    <a:lstStyle/>
                    <a:p>
                      <a:pPr marL="0" marR="0" algn="ctr">
                        <a:spcBef>
                          <a:spcPts val="0"/>
                        </a:spcBef>
                        <a:spcAft>
                          <a:spcPts val="0"/>
                        </a:spcAft>
                      </a:pPr>
                      <a:r>
                        <a:rPr lang="en-US" sz="1600" b="1" dirty="0">
                          <a:solidFill>
                            <a:schemeClr val="tx1"/>
                          </a:solidFill>
                          <a:latin typeface="Arial"/>
                          <a:ea typeface="Times New Roman"/>
                          <a:cs typeface="Times New Roman"/>
                        </a:rPr>
                        <a:t>46.0</a:t>
                      </a:r>
                      <a:endParaRPr lang="en-US" sz="1600" b="1" dirty="0">
                        <a:solidFill>
                          <a:schemeClr val="tx1"/>
                        </a:solidFill>
                        <a:latin typeface="Calibri"/>
                        <a:ea typeface="Calibri"/>
                        <a:cs typeface="Times New Roman"/>
                      </a:endParaRPr>
                    </a:p>
                  </a:txBody>
                  <a:tcPr marL="68580" marR="68580" marT="0" marB="0" anchor="b">
                    <a:solidFill>
                      <a:schemeClr val="accent6">
                        <a:lumMod val="60000"/>
                        <a:lumOff val="40000"/>
                      </a:schemeClr>
                    </a:solidFill>
                  </a:tcPr>
                </a:tc>
                <a:tc>
                  <a:txBody>
                    <a:bodyPr/>
                    <a:lstStyle/>
                    <a:p>
                      <a:pPr marL="0" marR="0" algn="ctr">
                        <a:spcBef>
                          <a:spcPts val="0"/>
                        </a:spcBef>
                        <a:spcAft>
                          <a:spcPts val="0"/>
                        </a:spcAft>
                      </a:pPr>
                      <a:r>
                        <a:rPr lang="en-US" sz="1600" b="1" dirty="0">
                          <a:solidFill>
                            <a:schemeClr val="tx1"/>
                          </a:solidFill>
                          <a:latin typeface="Arial"/>
                          <a:ea typeface="Times New Roman"/>
                          <a:cs typeface="Times New Roman"/>
                        </a:rPr>
                        <a:t>4400</a:t>
                      </a:r>
                      <a:endParaRPr lang="en-US" sz="1600" b="1" dirty="0">
                        <a:solidFill>
                          <a:schemeClr val="tx1"/>
                        </a:solidFill>
                        <a:latin typeface="Calibri"/>
                        <a:ea typeface="Calibri"/>
                        <a:cs typeface="Times New Roman"/>
                      </a:endParaRPr>
                    </a:p>
                  </a:txBody>
                  <a:tcPr marL="68580" marR="68580" marT="0" marB="0" anchor="b">
                    <a:solidFill>
                      <a:schemeClr val="accent6">
                        <a:lumMod val="60000"/>
                        <a:lumOff val="40000"/>
                      </a:schemeClr>
                    </a:solidFill>
                  </a:tcPr>
                </a:tc>
                <a:tc>
                  <a:txBody>
                    <a:bodyPr/>
                    <a:lstStyle/>
                    <a:p>
                      <a:pPr marL="0" marR="0" algn="ctr">
                        <a:spcBef>
                          <a:spcPts val="0"/>
                        </a:spcBef>
                        <a:spcAft>
                          <a:spcPts val="0"/>
                        </a:spcAft>
                      </a:pPr>
                      <a:r>
                        <a:rPr lang="en-US" sz="1600" b="1" dirty="0">
                          <a:solidFill>
                            <a:schemeClr val="tx1"/>
                          </a:solidFill>
                          <a:latin typeface="Arial"/>
                          <a:ea typeface="Times New Roman"/>
                          <a:cs typeface="Times New Roman"/>
                        </a:rPr>
                        <a:t>2165</a:t>
                      </a:r>
                      <a:endParaRPr lang="en-US" sz="1600" b="1" dirty="0">
                        <a:solidFill>
                          <a:schemeClr val="tx1"/>
                        </a:solidFill>
                        <a:latin typeface="Calibri"/>
                        <a:ea typeface="Calibri"/>
                        <a:cs typeface="Times New Roman"/>
                      </a:endParaRPr>
                    </a:p>
                  </a:txBody>
                  <a:tcPr marL="68580" marR="68580" marT="0" marB="0" anchor="b">
                    <a:solidFill>
                      <a:schemeClr val="accent6">
                        <a:lumMod val="60000"/>
                        <a:lumOff val="40000"/>
                      </a:schemeClr>
                    </a:solidFill>
                  </a:tcPr>
                </a:tc>
                <a:tc>
                  <a:txBody>
                    <a:bodyPr/>
                    <a:lstStyle/>
                    <a:p>
                      <a:pPr marL="0" marR="0" algn="ctr">
                        <a:spcBef>
                          <a:spcPts val="0"/>
                        </a:spcBef>
                        <a:spcAft>
                          <a:spcPts val="0"/>
                        </a:spcAft>
                      </a:pPr>
                      <a:r>
                        <a:rPr lang="en-US" sz="1600" b="1" dirty="0">
                          <a:solidFill>
                            <a:schemeClr val="tx1"/>
                          </a:solidFill>
                          <a:latin typeface="Arial"/>
                          <a:ea typeface="Times New Roman"/>
                          <a:cs typeface="Times New Roman"/>
                        </a:rPr>
                        <a:t>36.0</a:t>
                      </a:r>
                      <a:endParaRPr lang="en-US" sz="1600" b="1" dirty="0">
                        <a:solidFill>
                          <a:schemeClr val="tx1"/>
                        </a:solidFill>
                        <a:latin typeface="Calibri"/>
                        <a:ea typeface="Calibri"/>
                        <a:cs typeface="Times New Roman"/>
                      </a:endParaRPr>
                    </a:p>
                  </a:txBody>
                  <a:tcPr marL="68580" marR="68580" marT="0" marB="0" anchor="b">
                    <a:solidFill>
                      <a:schemeClr val="accent6">
                        <a:lumMod val="60000"/>
                        <a:lumOff val="40000"/>
                      </a:schemeClr>
                    </a:solidFill>
                  </a:tcPr>
                </a:tc>
              </a:tr>
              <a:tr h="313631">
                <a:tc>
                  <a:txBody>
                    <a:bodyPr/>
                    <a:lstStyle/>
                    <a:p>
                      <a:pPr marL="0" marR="0" algn="l">
                        <a:spcBef>
                          <a:spcPts val="0"/>
                        </a:spcBef>
                        <a:spcAft>
                          <a:spcPts val="0"/>
                        </a:spcAft>
                      </a:pPr>
                      <a:r>
                        <a:rPr lang="en-US" sz="1600" b="1" dirty="0" smtClean="0">
                          <a:solidFill>
                            <a:srgbClr val="FF0000"/>
                          </a:solidFill>
                          <a:latin typeface="Arial"/>
                          <a:ea typeface="Calibri"/>
                          <a:cs typeface="Times New Roman"/>
                        </a:rPr>
                        <a:t>PRC</a:t>
                      </a:r>
                      <a:endParaRPr lang="en-US" sz="1600" b="1" dirty="0">
                        <a:solidFill>
                          <a:srgbClr val="FF0000"/>
                        </a:solidFill>
                        <a:latin typeface="+mn-lt"/>
                        <a:ea typeface="Calibri"/>
                        <a:cs typeface="Times New Roman"/>
                      </a:endParaRPr>
                    </a:p>
                  </a:txBody>
                  <a:tcPr marL="68580" marR="68580" marT="0" marB="0" anchor="b"/>
                </a:tc>
                <a:tc>
                  <a:txBody>
                    <a:bodyPr/>
                    <a:lstStyle/>
                    <a:p>
                      <a:pPr marL="0" marR="0">
                        <a:spcBef>
                          <a:spcPts val="0"/>
                        </a:spcBef>
                        <a:spcAft>
                          <a:spcPts val="0"/>
                        </a:spcAft>
                      </a:pPr>
                      <a:r>
                        <a:rPr lang="en-US" sz="1600" b="1" dirty="0">
                          <a:solidFill>
                            <a:srgbClr val="FF0000"/>
                          </a:solidFill>
                          <a:latin typeface="Arial"/>
                          <a:ea typeface="Times New Roman"/>
                          <a:cs typeface="Times New Roman"/>
                        </a:rPr>
                        <a:t>Bangbu</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44.0</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510</a:t>
                      </a:r>
                      <a:endParaRPr lang="en-US" sz="1600" b="1" dirty="0">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FF0000"/>
                          </a:solidFill>
                          <a:latin typeface="Arial"/>
                          <a:ea typeface="Times New Roman"/>
                          <a:cs typeface="Times New Roman"/>
                        </a:rPr>
                        <a:t>198</a:t>
                      </a:r>
                      <a:endParaRPr lang="en-US" sz="1600" b="1">
                        <a:solidFill>
                          <a:srgbClr val="FF0000"/>
                        </a:solidFill>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FF0000"/>
                          </a:solidFill>
                          <a:latin typeface="Arial"/>
                          <a:ea typeface="Times New Roman"/>
                          <a:cs typeface="Times New Roman"/>
                        </a:rPr>
                        <a:t>44.0</a:t>
                      </a:r>
                      <a:endParaRPr lang="en-US" sz="1600" b="1" dirty="0">
                        <a:solidFill>
                          <a:srgbClr val="FF0000"/>
                        </a:solidFill>
                        <a:latin typeface="Calibri"/>
                        <a:ea typeface="Calibri"/>
                        <a:cs typeface="Times New Roman"/>
                      </a:endParaRPr>
                    </a:p>
                  </a:txBody>
                  <a:tcPr marL="68580" marR="68580" marT="0" marB="0" anchor="b"/>
                </a:tc>
              </a:tr>
              <a:tr h="313631">
                <a:tc>
                  <a:txBody>
                    <a:bodyPr/>
                    <a:lstStyle/>
                    <a:p>
                      <a:pPr marL="0" marR="0">
                        <a:spcBef>
                          <a:spcPts val="0"/>
                        </a:spcBef>
                        <a:spcAft>
                          <a:spcPts val="0"/>
                        </a:spcAft>
                      </a:pPr>
                      <a:r>
                        <a:rPr lang="en-US" sz="1600" b="1" dirty="0">
                          <a:solidFill>
                            <a:srgbClr val="000000"/>
                          </a:solidFill>
                          <a:latin typeface="Arial"/>
                          <a:ea typeface="Times New Roman"/>
                          <a:cs typeface="Times New Roman"/>
                        </a:rPr>
                        <a:t>India</a:t>
                      </a:r>
                      <a:endParaRPr lang="en-US" sz="1600" b="1" dirty="0">
                        <a:latin typeface="Calibri"/>
                        <a:ea typeface="Calibri"/>
                        <a:cs typeface="Times New Roman"/>
                      </a:endParaRPr>
                    </a:p>
                  </a:txBody>
                  <a:tcPr marL="68580" marR="68580" marT="0" marB="0" anchor="b"/>
                </a:tc>
                <a:tc>
                  <a:txBody>
                    <a:bodyPr/>
                    <a:lstStyle/>
                    <a:p>
                      <a:pPr marL="0" marR="0">
                        <a:spcBef>
                          <a:spcPts val="0"/>
                        </a:spcBef>
                        <a:spcAft>
                          <a:spcPts val="0"/>
                        </a:spcAft>
                      </a:pPr>
                      <a:r>
                        <a:rPr lang="en-US" sz="1600" b="1">
                          <a:solidFill>
                            <a:srgbClr val="000000"/>
                          </a:solidFill>
                          <a:latin typeface="Arial"/>
                          <a:ea typeface="Times New Roman"/>
                          <a:cs typeface="Times New Roman"/>
                        </a:rPr>
                        <a:t>Guwahati</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000000"/>
                          </a:solidFill>
                          <a:latin typeface="Arial"/>
                          <a:ea typeface="Times New Roman"/>
                          <a:cs typeface="Times New Roman"/>
                        </a:rPr>
                        <a:t>44.0</a:t>
                      </a:r>
                      <a:endParaRPr lang="en-US" sz="1600" b="1" dirty="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507</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159</a:t>
                      </a:r>
                      <a:endParaRPr lang="en-US" sz="1600" b="1">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a:solidFill>
                            <a:srgbClr val="000000"/>
                          </a:solidFill>
                          <a:latin typeface="Arial"/>
                          <a:ea typeface="Times New Roman"/>
                          <a:cs typeface="Times New Roman"/>
                        </a:rPr>
                        <a:t>35.0</a:t>
                      </a:r>
                      <a:endParaRPr lang="en-US" sz="1600" b="1">
                        <a:latin typeface="Calibri"/>
                        <a:ea typeface="Calibri"/>
                        <a:cs typeface="Times New Roman"/>
                      </a:endParaRPr>
                    </a:p>
                  </a:txBody>
                  <a:tcPr marL="68580" marR="68580" marT="0" marB="0" anchor="b"/>
                </a:tc>
              </a:tr>
              <a:tr h="313631">
                <a:tc>
                  <a:txBody>
                    <a:bodyPr/>
                    <a:lstStyle/>
                    <a:p>
                      <a:pPr marL="0" marR="0">
                        <a:spcBef>
                          <a:spcPts val="0"/>
                        </a:spcBef>
                        <a:spcAft>
                          <a:spcPts val="0"/>
                        </a:spcAft>
                      </a:pPr>
                      <a:r>
                        <a:rPr lang="en-US" sz="1600" b="1" dirty="0">
                          <a:solidFill>
                            <a:srgbClr val="000000"/>
                          </a:solidFill>
                          <a:latin typeface="Arial"/>
                          <a:ea typeface="Times New Roman"/>
                          <a:cs typeface="Times New Roman"/>
                        </a:rPr>
                        <a:t>India</a:t>
                      </a:r>
                      <a:endParaRPr lang="en-US" sz="1600" b="1" dirty="0">
                        <a:latin typeface="Calibri"/>
                        <a:ea typeface="Calibri"/>
                        <a:cs typeface="Times New Roman"/>
                      </a:endParaRPr>
                    </a:p>
                  </a:txBody>
                  <a:tcPr marL="68580" marR="68580" marT="0" marB="0" anchor="b"/>
                </a:tc>
                <a:tc>
                  <a:txBody>
                    <a:bodyPr/>
                    <a:lstStyle/>
                    <a:p>
                      <a:pPr marL="0" marR="0">
                        <a:spcBef>
                          <a:spcPts val="0"/>
                        </a:spcBef>
                        <a:spcAft>
                          <a:spcPts val="0"/>
                        </a:spcAft>
                      </a:pPr>
                      <a:r>
                        <a:rPr lang="en-US" sz="1600" b="1" dirty="0">
                          <a:solidFill>
                            <a:srgbClr val="000000"/>
                          </a:solidFill>
                          <a:latin typeface="Arial"/>
                          <a:ea typeface="Times New Roman"/>
                          <a:cs typeface="Times New Roman"/>
                        </a:rPr>
                        <a:t>Allahabad</a:t>
                      </a:r>
                      <a:endParaRPr lang="en-US" sz="1600" b="1" dirty="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000000"/>
                          </a:solidFill>
                          <a:latin typeface="Arial"/>
                          <a:ea typeface="Times New Roman"/>
                          <a:cs typeface="Times New Roman"/>
                        </a:rPr>
                        <a:t>42.0</a:t>
                      </a:r>
                      <a:endParaRPr lang="en-US" sz="1600" b="1" dirty="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000000"/>
                          </a:solidFill>
                          <a:latin typeface="Arial"/>
                          <a:ea typeface="Times New Roman"/>
                          <a:cs typeface="Times New Roman"/>
                        </a:rPr>
                        <a:t>665</a:t>
                      </a:r>
                      <a:endParaRPr lang="en-US" sz="1600" b="1" dirty="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000000"/>
                          </a:solidFill>
                          <a:latin typeface="Arial"/>
                          <a:ea typeface="Times New Roman"/>
                          <a:cs typeface="Times New Roman"/>
                        </a:rPr>
                        <a:t>230</a:t>
                      </a:r>
                      <a:endParaRPr lang="en-US" sz="1600" b="1" dirty="0">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1600" b="1" dirty="0">
                          <a:solidFill>
                            <a:srgbClr val="000000"/>
                          </a:solidFill>
                          <a:latin typeface="Arial"/>
                          <a:ea typeface="Times New Roman"/>
                          <a:cs typeface="Times New Roman"/>
                        </a:rPr>
                        <a:t>43.0</a:t>
                      </a:r>
                      <a:endParaRPr lang="en-US" sz="1600" b="1" dirty="0">
                        <a:latin typeface="Calibri"/>
                        <a:ea typeface="Calibri"/>
                        <a:cs typeface="Times New Roman"/>
                      </a:endParaRPr>
                    </a:p>
                  </a:txBody>
                  <a:tcPr marL="68580" marR="68580" marT="0" marB="0" anchor="b"/>
                </a:tc>
              </a:tr>
            </a:tbl>
          </a:graphicData>
        </a:graphic>
      </p:graphicFrame>
      <p:sp>
        <p:nvSpPr>
          <p:cNvPr id="4" name="TextBox 3"/>
          <p:cNvSpPr txBox="1"/>
          <p:nvPr/>
        </p:nvSpPr>
        <p:spPr>
          <a:xfrm>
            <a:off x="304800" y="6581001"/>
            <a:ext cx="2554802" cy="276999"/>
          </a:xfrm>
          <a:prstGeom prst="rect">
            <a:avLst/>
          </a:prstGeom>
          <a:noFill/>
        </p:spPr>
        <p:txBody>
          <a:bodyPr wrap="none" rtlCol="0">
            <a:spAutoFit/>
          </a:bodyPr>
          <a:lstStyle/>
          <a:p>
            <a:r>
              <a:rPr lang="en-US" sz="1200" dirty="0" smtClean="0"/>
              <a:t>Source: Balk and Montgomery (2012).</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fontScale="90000"/>
          </a:bodyPr>
          <a:lstStyle/>
          <a:p>
            <a:pPr algn="l"/>
            <a:r>
              <a:rPr lang="en-AU" b="1" dirty="0" smtClean="0">
                <a:solidFill>
                  <a:schemeClr val="accent3">
                    <a:lumMod val="50000"/>
                  </a:schemeClr>
                </a:solidFill>
              </a:rPr>
              <a:t>Vulnerability will rise with urbanization</a:t>
            </a:r>
            <a:endParaRPr lang="en-US" b="1" dirty="0">
              <a:solidFill>
                <a:schemeClr val="accent3">
                  <a:lumMod val="50000"/>
                </a:schemeClr>
              </a:solidFill>
            </a:endParaRPr>
          </a:p>
        </p:txBody>
      </p:sp>
      <p:graphicFrame>
        <p:nvGraphicFramePr>
          <p:cNvPr id="6" name="Chart 5"/>
          <p:cNvGraphicFramePr/>
          <p:nvPr/>
        </p:nvGraphicFramePr>
        <p:xfrm>
          <a:off x="228600" y="1219200"/>
          <a:ext cx="4267200" cy="5257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4724400" y="1524000"/>
          <a:ext cx="4152900"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304800" y="6581001"/>
            <a:ext cx="2554802" cy="276999"/>
          </a:xfrm>
          <a:prstGeom prst="rect">
            <a:avLst/>
          </a:prstGeom>
          <a:noFill/>
        </p:spPr>
        <p:txBody>
          <a:bodyPr wrap="none" rtlCol="0">
            <a:spAutoFit/>
          </a:bodyPr>
          <a:lstStyle/>
          <a:p>
            <a:r>
              <a:rPr lang="en-US" sz="1200" dirty="0" smtClean="0"/>
              <a:t>Source: Balk and Montgomery (2012).</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b="1" dirty="0" smtClean="0">
                <a:solidFill>
                  <a:schemeClr val="accent3">
                    <a:lumMod val="50000"/>
                  </a:schemeClr>
                </a:solidFill>
              </a:rPr>
              <a:t>Main Messages </a:t>
            </a:r>
            <a:endParaRPr lang="en-US" b="1" dirty="0">
              <a:solidFill>
                <a:schemeClr val="accent3">
                  <a:lumMod val="50000"/>
                </a:schemeClr>
              </a:solidFill>
            </a:endParaRPr>
          </a:p>
        </p:txBody>
      </p:sp>
      <p:sp>
        <p:nvSpPr>
          <p:cNvPr id="3" name="Content Placeholder 2"/>
          <p:cNvSpPr>
            <a:spLocks noGrp="1"/>
          </p:cNvSpPr>
          <p:nvPr>
            <p:ph idx="1"/>
          </p:nvPr>
        </p:nvSpPr>
        <p:spPr>
          <a:xfrm>
            <a:off x="304800" y="1371600"/>
            <a:ext cx="8839200" cy="5181600"/>
          </a:xfrm>
        </p:spPr>
        <p:txBody>
          <a:bodyPr>
            <a:normAutofit/>
          </a:bodyPr>
          <a:lstStyle/>
          <a:p>
            <a:r>
              <a:rPr lang="en-US" b="1" dirty="0" smtClean="0"/>
              <a:t>Asia’s urbanization is unprecedented &amp; unique in several aspects</a:t>
            </a:r>
          </a:p>
          <a:p>
            <a:r>
              <a:rPr lang="en-US" b="1" dirty="0" smtClean="0"/>
              <a:t>… leading to enormous challenges </a:t>
            </a:r>
            <a:r>
              <a:rPr lang="en-US" b="1" u="sng" dirty="0" smtClean="0"/>
              <a:t>possibly</a:t>
            </a:r>
            <a:r>
              <a:rPr lang="en-US" b="1" dirty="0" smtClean="0"/>
              <a:t> including environmental degradation</a:t>
            </a:r>
          </a:p>
          <a:p>
            <a:r>
              <a:rPr lang="en-US" b="1" dirty="0" smtClean="0">
                <a:solidFill>
                  <a:srgbClr val="FF0000"/>
                </a:solidFill>
              </a:rPr>
              <a:t>But urbanization can help!</a:t>
            </a:r>
          </a:p>
          <a:p>
            <a:r>
              <a:rPr lang="en-US" b="1" dirty="0" smtClean="0"/>
              <a:t>To ensure a win-win scenario, green urbanization policies shall exploit unique features of Asia’s urbanization and late comer’s advantage</a:t>
            </a:r>
          </a:p>
          <a:p>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normAutofit fontScale="90000"/>
          </a:bodyPr>
          <a:lstStyle/>
          <a:p>
            <a:pPr algn="l"/>
            <a:r>
              <a:rPr lang="en-AU" b="1" dirty="0" smtClean="0">
                <a:solidFill>
                  <a:schemeClr val="accent3">
                    <a:lumMod val="50000"/>
                  </a:schemeClr>
                </a:solidFill>
              </a:rPr>
              <a:t>Unique features of Asian urbanization make challenges more serious...</a:t>
            </a:r>
            <a:endParaRPr lang="en-US" b="1" dirty="0">
              <a:solidFill>
                <a:schemeClr val="accent3">
                  <a:lumMod val="50000"/>
                </a:schemeClr>
              </a:solidFill>
            </a:endParaRPr>
          </a:p>
        </p:txBody>
      </p:sp>
      <p:sp>
        <p:nvSpPr>
          <p:cNvPr id="5" name="Content Placeholder 2"/>
          <p:cNvSpPr>
            <a:spLocks noGrp="1"/>
          </p:cNvSpPr>
          <p:nvPr>
            <p:ph idx="1"/>
          </p:nvPr>
        </p:nvSpPr>
        <p:spPr>
          <a:xfrm>
            <a:off x="533400" y="1752600"/>
            <a:ext cx="8077200" cy="4800600"/>
          </a:xfrm>
        </p:spPr>
        <p:txBody>
          <a:bodyPr>
            <a:normAutofit/>
          </a:bodyPr>
          <a:lstStyle/>
          <a:p>
            <a:pPr>
              <a:lnSpc>
                <a:spcPct val="200000"/>
              </a:lnSpc>
            </a:pPr>
            <a:r>
              <a:rPr lang="en-AU" b="1" dirty="0" smtClean="0"/>
              <a:t>Low level = a long way to go</a:t>
            </a:r>
          </a:p>
          <a:p>
            <a:pPr>
              <a:lnSpc>
                <a:spcPct val="200000"/>
              </a:lnSpc>
            </a:pPr>
            <a:r>
              <a:rPr lang="en-AU" b="1" dirty="0" smtClean="0"/>
              <a:t>Fast speed = little time to adjust or learn</a:t>
            </a:r>
          </a:p>
          <a:p>
            <a:pPr>
              <a:lnSpc>
                <a:spcPct val="200000"/>
              </a:lnSpc>
            </a:pPr>
            <a:r>
              <a:rPr lang="en-AU" b="1" dirty="0" smtClean="0"/>
              <a:t>More &amp; bigger megacities = hard to manage </a:t>
            </a:r>
          </a:p>
          <a:p>
            <a:pPr>
              <a:lnSpc>
                <a:spcPct val="200000"/>
              </a:lnSpc>
            </a:pPr>
            <a:r>
              <a:rPr lang="en-AU" b="1" dirty="0" smtClean="0"/>
              <a:t>More slums = higher vulnerability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19200"/>
          </a:xfrm>
        </p:spPr>
        <p:txBody>
          <a:bodyPr>
            <a:normAutofit/>
          </a:bodyPr>
          <a:lstStyle/>
          <a:p>
            <a:pPr algn="l"/>
            <a:r>
              <a:rPr lang="en-US" b="1" dirty="0" smtClean="0">
                <a:solidFill>
                  <a:schemeClr val="accent3">
                    <a:lumMod val="50000"/>
                  </a:schemeClr>
                </a:solidFill>
              </a:rPr>
              <a:t>But, urban agglomeration can help</a:t>
            </a:r>
            <a:endParaRPr lang="en-US" b="1" dirty="0">
              <a:solidFill>
                <a:schemeClr val="accent3">
                  <a:lumMod val="50000"/>
                </a:schemeClr>
              </a:solidFill>
            </a:endParaRPr>
          </a:p>
        </p:txBody>
      </p:sp>
      <p:sp>
        <p:nvSpPr>
          <p:cNvPr id="5" name="Content Placeholder 2"/>
          <p:cNvSpPr>
            <a:spLocks noGrp="1"/>
          </p:cNvSpPr>
          <p:nvPr>
            <p:ph idx="1"/>
          </p:nvPr>
        </p:nvSpPr>
        <p:spPr>
          <a:xfrm>
            <a:off x="381000" y="1295400"/>
            <a:ext cx="8229600" cy="4572000"/>
          </a:xfrm>
        </p:spPr>
        <p:txBody>
          <a:bodyPr>
            <a:noAutofit/>
          </a:bodyPr>
          <a:lstStyle/>
          <a:p>
            <a:pPr>
              <a:lnSpc>
                <a:spcPct val="150000"/>
              </a:lnSpc>
              <a:spcBef>
                <a:spcPts val="600"/>
              </a:spcBef>
            </a:pPr>
            <a:r>
              <a:rPr lang="en-AU" sz="3000" b="1" dirty="0" smtClean="0"/>
              <a:t>Service sector pollutes less </a:t>
            </a:r>
          </a:p>
          <a:p>
            <a:pPr>
              <a:lnSpc>
                <a:spcPct val="150000"/>
              </a:lnSpc>
              <a:spcBef>
                <a:spcPts val="600"/>
              </a:spcBef>
            </a:pPr>
            <a:r>
              <a:rPr lang="en-AU" sz="3000" b="1" dirty="0" smtClean="0"/>
              <a:t>Manufacturers relocate  </a:t>
            </a:r>
          </a:p>
          <a:p>
            <a:pPr>
              <a:lnSpc>
                <a:spcPct val="150000"/>
              </a:lnSpc>
              <a:spcBef>
                <a:spcPts val="600"/>
              </a:spcBef>
            </a:pPr>
            <a:r>
              <a:rPr lang="en-AU" sz="3000" b="1" dirty="0" smtClean="0"/>
              <a:t>Efficient provision of infrastructure and services </a:t>
            </a:r>
          </a:p>
          <a:p>
            <a:pPr>
              <a:lnSpc>
                <a:spcPct val="150000"/>
              </a:lnSpc>
              <a:spcBef>
                <a:spcPts val="600"/>
              </a:spcBef>
            </a:pPr>
            <a:r>
              <a:rPr lang="en-AU" sz="3000" b="1" dirty="0" smtClean="0"/>
              <a:t>Better quality of life</a:t>
            </a:r>
          </a:p>
          <a:p>
            <a:pPr>
              <a:lnSpc>
                <a:spcPct val="150000"/>
              </a:lnSpc>
              <a:spcBef>
                <a:spcPts val="600"/>
              </a:spcBef>
            </a:pPr>
            <a:r>
              <a:rPr lang="en-AU" sz="3000" b="1" dirty="0" smtClean="0"/>
              <a:t>Innovation and higher labor productivity</a:t>
            </a:r>
          </a:p>
          <a:p>
            <a:pPr>
              <a:lnSpc>
                <a:spcPct val="150000"/>
              </a:lnSpc>
              <a:spcBef>
                <a:spcPts val="600"/>
              </a:spcBef>
            </a:pPr>
            <a:r>
              <a:rPr lang="en-AU" sz="3000" b="1" dirty="0" smtClean="0"/>
              <a:t>Nurture property owners and middle </a:t>
            </a:r>
            <a:r>
              <a:rPr lang="en-AU" sz="3000" b="1" dirty="0" err="1" smtClean="0"/>
              <a:t>clss</a:t>
            </a:r>
            <a:endParaRPr lang="en-AU" sz="3000" b="1" dirty="0" smtClean="0"/>
          </a:p>
          <a:p>
            <a:pPr>
              <a:lnSpc>
                <a:spcPct val="150000"/>
              </a:lnSpc>
              <a:spcBef>
                <a:spcPts val="600"/>
              </a:spcBef>
            </a:pPr>
            <a:r>
              <a:rPr lang="en-AU" sz="3000" b="1" dirty="0" smtClean="0"/>
              <a:t>And ...</a:t>
            </a:r>
          </a:p>
          <a:p>
            <a:endParaRPr lang="en-US" sz="3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19200"/>
          </a:xfrm>
        </p:spPr>
        <p:txBody>
          <a:bodyPr>
            <a:normAutofit fontScale="90000"/>
          </a:bodyPr>
          <a:lstStyle/>
          <a:p>
            <a:pPr algn="l"/>
            <a:r>
              <a:rPr lang="en-AU" b="1" dirty="0" smtClean="0">
                <a:solidFill>
                  <a:schemeClr val="accent3">
                    <a:lumMod val="50000"/>
                  </a:schemeClr>
                </a:solidFill>
              </a:rPr>
              <a:t>Urbanization leads to lower fertility</a:t>
            </a:r>
            <a:endParaRPr lang="en-US" b="1" dirty="0">
              <a:solidFill>
                <a:schemeClr val="accent3">
                  <a:lumMod val="50000"/>
                </a:schemeClr>
              </a:solidFill>
            </a:endParaRPr>
          </a:p>
        </p:txBody>
      </p:sp>
      <p:graphicFrame>
        <p:nvGraphicFramePr>
          <p:cNvPr id="4" name="Chart 3"/>
          <p:cNvGraphicFramePr/>
          <p:nvPr/>
        </p:nvGraphicFramePr>
        <p:xfrm>
          <a:off x="228600" y="1371600"/>
          <a:ext cx="89154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19200"/>
          </a:xfrm>
        </p:spPr>
        <p:txBody>
          <a:bodyPr>
            <a:normAutofit/>
          </a:bodyPr>
          <a:lstStyle/>
          <a:p>
            <a:pPr algn="l"/>
            <a:r>
              <a:rPr lang="en-AU" b="1" dirty="0" smtClean="0">
                <a:solidFill>
                  <a:schemeClr val="accent3">
                    <a:lumMod val="50000"/>
                  </a:schemeClr>
                </a:solidFill>
              </a:rPr>
              <a:t>… and more human capital</a:t>
            </a:r>
            <a:endParaRPr lang="en-US" b="1" dirty="0">
              <a:solidFill>
                <a:schemeClr val="accent3">
                  <a:lumMod val="50000"/>
                </a:schemeClr>
              </a:solidFill>
            </a:endParaRPr>
          </a:p>
        </p:txBody>
      </p:sp>
      <p:graphicFrame>
        <p:nvGraphicFramePr>
          <p:cNvPr id="2050" name="Object 2"/>
          <p:cNvGraphicFramePr>
            <a:graphicFrameLocks noChangeAspect="1"/>
          </p:cNvGraphicFramePr>
          <p:nvPr/>
        </p:nvGraphicFramePr>
        <p:xfrm>
          <a:off x="-228600" y="1600200"/>
          <a:ext cx="9601201" cy="5257800"/>
        </p:xfrm>
        <a:graphic>
          <a:graphicData uri="http://schemas.openxmlformats.org/presentationml/2006/ole">
            <mc:AlternateContent xmlns:mc="http://schemas.openxmlformats.org/markup-compatibility/2006">
              <mc:Choice xmlns:v="urn:schemas-microsoft-com:vml" Requires="v">
                <p:oleObj spid="_x0000_s62467" name="Document" r:id="rId5" imgW="6099983" imgH="2503544" progId="Word.Document.12">
                  <p:embed/>
                </p:oleObj>
              </mc:Choice>
              <mc:Fallback>
                <p:oleObj name="Document" r:id="rId5" imgW="6099983" imgH="2503544"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600200"/>
                        <a:ext cx="960120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219200"/>
          </a:xfrm>
        </p:spPr>
        <p:txBody>
          <a:bodyPr>
            <a:normAutofit/>
          </a:bodyPr>
          <a:lstStyle/>
          <a:p>
            <a:pPr algn="l"/>
            <a:r>
              <a:rPr lang="en-US" b="1" dirty="0" smtClean="0">
                <a:solidFill>
                  <a:schemeClr val="accent3">
                    <a:lumMod val="50000"/>
                  </a:schemeClr>
                </a:solidFill>
              </a:rPr>
              <a:t>… better health as well</a:t>
            </a:r>
            <a:endParaRPr lang="en-US" b="1" dirty="0">
              <a:solidFill>
                <a:schemeClr val="accent3">
                  <a:lumMod val="50000"/>
                </a:schemeClr>
              </a:solidFill>
            </a:endParaRPr>
          </a:p>
        </p:txBody>
      </p:sp>
      <p:graphicFrame>
        <p:nvGraphicFramePr>
          <p:cNvPr id="5" name="Chart 4"/>
          <p:cNvGraphicFramePr>
            <a:graphicFrameLocks/>
          </p:cNvGraphicFramePr>
          <p:nvPr/>
        </p:nvGraphicFramePr>
        <p:xfrm>
          <a:off x="304800" y="1371600"/>
          <a:ext cx="8534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81000" y="6477000"/>
            <a:ext cx="1763624" cy="246221"/>
          </a:xfrm>
          <a:prstGeom prst="rect">
            <a:avLst/>
          </a:prstGeom>
          <a:noFill/>
        </p:spPr>
        <p:txBody>
          <a:bodyPr wrap="none" rtlCol="0">
            <a:spAutoFit/>
          </a:bodyPr>
          <a:lstStyle/>
          <a:p>
            <a:r>
              <a:rPr lang="en-US" sz="1000" dirty="0" smtClean="0"/>
              <a:t>Source: UN (2011) and (2012).</a:t>
            </a:r>
            <a:endParaRPr lang="en-US" sz="10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295400"/>
          </a:xfrm>
        </p:spPr>
        <p:txBody>
          <a:bodyPr>
            <a:normAutofit fontScale="90000"/>
          </a:bodyPr>
          <a:lstStyle/>
          <a:p>
            <a:pPr algn="l"/>
            <a:r>
              <a:rPr lang="en-US" b="1" dirty="0" smtClean="0">
                <a:solidFill>
                  <a:schemeClr val="accent3">
                    <a:lumMod val="50000"/>
                  </a:schemeClr>
                </a:solidFill>
              </a:rPr>
              <a:t>The growth/composition/technical  impacts of urbanization on environment</a:t>
            </a:r>
            <a:endParaRPr lang="en-US" b="1" dirty="0">
              <a:solidFill>
                <a:schemeClr val="accent3">
                  <a:lumMod val="50000"/>
                </a:schemeClr>
              </a:solidFill>
            </a:endParaRPr>
          </a:p>
        </p:txBody>
      </p:sp>
      <p:sp>
        <p:nvSpPr>
          <p:cNvPr id="5" name="Content Placeholder 2"/>
          <p:cNvSpPr>
            <a:spLocks noGrp="1"/>
          </p:cNvSpPr>
          <p:nvPr>
            <p:ph idx="1"/>
          </p:nvPr>
        </p:nvSpPr>
        <p:spPr>
          <a:xfrm>
            <a:off x="381000" y="1524000"/>
            <a:ext cx="8458200" cy="5105400"/>
          </a:xfrm>
        </p:spPr>
        <p:txBody>
          <a:bodyPr>
            <a:noAutofit/>
          </a:bodyPr>
          <a:lstStyle/>
          <a:p>
            <a:pPr>
              <a:lnSpc>
                <a:spcPct val="150000"/>
              </a:lnSpc>
              <a:spcBef>
                <a:spcPts val="600"/>
              </a:spcBef>
              <a:buBlip>
                <a:blip r:embed="rId3"/>
              </a:buBlip>
            </a:pPr>
            <a:r>
              <a:rPr lang="en-AU" sz="3000" b="1" dirty="0" smtClean="0"/>
              <a:t>The growth impact may be negative </a:t>
            </a:r>
          </a:p>
          <a:p>
            <a:pPr>
              <a:lnSpc>
                <a:spcPct val="150000"/>
              </a:lnSpc>
              <a:spcBef>
                <a:spcPts val="600"/>
              </a:spcBef>
              <a:buFont typeface="Wingdings" pitchFamily="2" charset="2"/>
              <a:buChar char="ü"/>
            </a:pPr>
            <a:r>
              <a:rPr lang="en-AU" sz="3000" b="1" dirty="0" smtClean="0"/>
              <a:t>The composition effect is positive</a:t>
            </a:r>
          </a:p>
          <a:p>
            <a:pPr>
              <a:lnSpc>
                <a:spcPct val="150000"/>
              </a:lnSpc>
              <a:spcBef>
                <a:spcPts val="600"/>
              </a:spcBef>
              <a:buFont typeface="Wingdings" pitchFamily="2" charset="2"/>
              <a:buChar char="ü"/>
            </a:pPr>
            <a:r>
              <a:rPr lang="en-AU" sz="3000" b="1" dirty="0" smtClean="0"/>
              <a:t>Technical effect is also positive  </a:t>
            </a:r>
          </a:p>
          <a:p>
            <a:pPr>
              <a:lnSpc>
                <a:spcPct val="150000"/>
              </a:lnSpc>
              <a:spcBef>
                <a:spcPts val="600"/>
              </a:spcBef>
              <a:buFont typeface="Wingdings" pitchFamily="2" charset="2"/>
              <a:buChar char="ü"/>
            </a:pPr>
            <a:r>
              <a:rPr lang="en-AU" sz="3000" b="1" dirty="0" smtClean="0"/>
              <a:t>Most importantly, Asia as a late comer can leapfrog R&amp;D and technology</a:t>
            </a:r>
          </a:p>
          <a:p>
            <a:pPr>
              <a:lnSpc>
                <a:spcPct val="150000"/>
              </a:lnSpc>
              <a:spcBef>
                <a:spcPts val="600"/>
              </a:spcBef>
              <a:buFont typeface="Wingdings" pitchFamily="2" charset="2"/>
              <a:buChar char="ü"/>
            </a:pPr>
            <a:r>
              <a:rPr lang="en-AU" sz="3000" b="1" dirty="0" smtClean="0"/>
              <a:t>… and for adopting regulations timely</a:t>
            </a:r>
          </a:p>
          <a:p>
            <a:endParaRPr lang="en-US" sz="3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19200"/>
          </a:xfrm>
        </p:spPr>
        <p:txBody>
          <a:bodyPr>
            <a:normAutofit fontScale="90000"/>
          </a:bodyPr>
          <a:lstStyle/>
          <a:p>
            <a:pPr algn="l"/>
            <a:r>
              <a:rPr lang="en-US" b="1" dirty="0" smtClean="0">
                <a:solidFill>
                  <a:schemeClr val="accent3">
                    <a:lumMod val="50000"/>
                  </a:schemeClr>
                </a:solidFill>
              </a:rPr>
              <a:t>Environment-Urbanization relation has improved over time</a:t>
            </a:r>
            <a:endParaRPr lang="en-US" b="1" dirty="0">
              <a:solidFill>
                <a:schemeClr val="accent3">
                  <a:lumMod val="50000"/>
                </a:schemeClr>
              </a:solidFill>
            </a:endParaRPr>
          </a:p>
        </p:txBody>
      </p:sp>
      <p:grpSp>
        <p:nvGrpSpPr>
          <p:cNvPr id="3" name="Group 5"/>
          <p:cNvGrpSpPr/>
          <p:nvPr/>
        </p:nvGrpSpPr>
        <p:grpSpPr>
          <a:xfrm>
            <a:off x="228601" y="2209800"/>
            <a:ext cx="8801099" cy="4038600"/>
            <a:chOff x="228601" y="1905000"/>
            <a:chExt cx="8801099" cy="4038600"/>
          </a:xfrm>
        </p:grpSpPr>
        <p:pic>
          <p:nvPicPr>
            <p:cNvPr id="7" name="Picture 6"/>
            <p:cNvPicPr/>
            <p:nvPr/>
          </p:nvPicPr>
          <p:blipFill>
            <a:blip r:embed="rId3" cstate="print"/>
            <a:srcRect l="2421" r="1862" b="12723"/>
            <a:stretch>
              <a:fillRect/>
            </a:stretch>
          </p:blipFill>
          <p:spPr bwMode="auto">
            <a:xfrm>
              <a:off x="228601" y="1905000"/>
              <a:ext cx="4191000" cy="4038600"/>
            </a:xfrm>
            <a:prstGeom prst="rect">
              <a:avLst/>
            </a:prstGeom>
            <a:noFill/>
            <a:ln w="9525">
              <a:noFill/>
              <a:miter lim="800000"/>
              <a:headEnd/>
              <a:tailEnd/>
            </a:ln>
          </p:spPr>
        </p:pic>
        <p:pic>
          <p:nvPicPr>
            <p:cNvPr id="8" name="Picture 7"/>
            <p:cNvPicPr/>
            <p:nvPr/>
          </p:nvPicPr>
          <p:blipFill>
            <a:blip r:embed="rId4" cstate="print"/>
            <a:srcRect b="12977"/>
            <a:stretch>
              <a:fillRect/>
            </a:stretch>
          </p:blipFill>
          <p:spPr bwMode="auto">
            <a:xfrm>
              <a:off x="4572000" y="1905000"/>
              <a:ext cx="4419600" cy="4038600"/>
            </a:xfrm>
            <a:prstGeom prst="rect">
              <a:avLst/>
            </a:prstGeom>
            <a:noFill/>
            <a:ln w="9525">
              <a:noFill/>
              <a:miter lim="800000"/>
              <a:headEnd/>
              <a:tailEnd/>
            </a:ln>
          </p:spPr>
        </p:pic>
        <p:sp>
          <p:nvSpPr>
            <p:cNvPr id="9" name="TextBox 8"/>
            <p:cNvSpPr txBox="1"/>
            <p:nvPr/>
          </p:nvSpPr>
          <p:spPr>
            <a:xfrm>
              <a:off x="8287189" y="2819400"/>
              <a:ext cx="742511" cy="369332"/>
            </a:xfrm>
            <a:prstGeom prst="rect">
              <a:avLst/>
            </a:prstGeom>
            <a:noFill/>
          </p:spPr>
          <p:txBody>
            <a:bodyPr wrap="none" rtlCol="0">
              <a:spAutoFit/>
            </a:bodyPr>
            <a:lstStyle/>
            <a:p>
              <a:r>
                <a:rPr lang="en-US" b="1" dirty="0" smtClean="0"/>
                <a:t>1990s</a:t>
              </a:r>
              <a:endParaRPr lang="en-US" b="1" dirty="0"/>
            </a:p>
          </p:txBody>
        </p:sp>
        <p:sp>
          <p:nvSpPr>
            <p:cNvPr id="10" name="TextBox 9"/>
            <p:cNvSpPr txBox="1"/>
            <p:nvPr/>
          </p:nvSpPr>
          <p:spPr>
            <a:xfrm>
              <a:off x="8058589" y="4419600"/>
              <a:ext cx="744114" cy="369332"/>
            </a:xfrm>
            <a:prstGeom prst="rect">
              <a:avLst/>
            </a:prstGeom>
            <a:noFill/>
          </p:spPr>
          <p:txBody>
            <a:bodyPr wrap="none" rtlCol="0">
              <a:spAutoFit/>
            </a:bodyPr>
            <a:lstStyle/>
            <a:p>
              <a:r>
                <a:rPr lang="en-US" b="1" dirty="0" smtClean="0"/>
                <a:t>2000s</a:t>
              </a:r>
              <a:endParaRPr lang="en-US" b="1" dirty="0"/>
            </a:p>
          </p:txBody>
        </p:sp>
        <p:sp>
          <p:nvSpPr>
            <p:cNvPr id="11" name="TextBox 10"/>
            <p:cNvSpPr txBox="1"/>
            <p:nvPr/>
          </p:nvSpPr>
          <p:spPr>
            <a:xfrm>
              <a:off x="3886200" y="2286000"/>
              <a:ext cx="742511" cy="369332"/>
            </a:xfrm>
            <a:prstGeom prst="rect">
              <a:avLst/>
            </a:prstGeom>
            <a:noFill/>
          </p:spPr>
          <p:txBody>
            <a:bodyPr wrap="none" rtlCol="0">
              <a:spAutoFit/>
            </a:bodyPr>
            <a:lstStyle/>
            <a:p>
              <a:r>
                <a:rPr lang="en-US" b="1" dirty="0" smtClean="0"/>
                <a:t>1990s</a:t>
              </a:r>
              <a:endParaRPr lang="en-US" b="1" dirty="0"/>
            </a:p>
          </p:txBody>
        </p:sp>
        <p:sp>
          <p:nvSpPr>
            <p:cNvPr id="12" name="TextBox 11"/>
            <p:cNvSpPr txBox="1"/>
            <p:nvPr/>
          </p:nvSpPr>
          <p:spPr>
            <a:xfrm>
              <a:off x="3505200" y="3810000"/>
              <a:ext cx="744114" cy="369332"/>
            </a:xfrm>
            <a:prstGeom prst="rect">
              <a:avLst/>
            </a:prstGeom>
            <a:noFill/>
          </p:spPr>
          <p:txBody>
            <a:bodyPr wrap="none" rtlCol="0">
              <a:spAutoFit/>
            </a:bodyPr>
            <a:lstStyle/>
            <a:p>
              <a:r>
                <a:rPr lang="en-US" b="1" dirty="0" smtClean="0"/>
                <a:t>2000s</a:t>
              </a:r>
              <a:endParaRPr lang="en-US" b="1" dirty="0"/>
            </a:p>
          </p:txBody>
        </p:sp>
        <p:sp>
          <p:nvSpPr>
            <p:cNvPr id="13" name="TextBox 12"/>
            <p:cNvSpPr txBox="1"/>
            <p:nvPr/>
          </p:nvSpPr>
          <p:spPr>
            <a:xfrm>
              <a:off x="5162989" y="2209800"/>
              <a:ext cx="736677" cy="523220"/>
            </a:xfrm>
            <a:prstGeom prst="rect">
              <a:avLst/>
            </a:prstGeom>
            <a:noFill/>
          </p:spPr>
          <p:txBody>
            <a:bodyPr wrap="none" rtlCol="0">
              <a:spAutoFit/>
            </a:bodyPr>
            <a:lstStyle/>
            <a:p>
              <a:r>
                <a:rPr lang="en-US" sz="2800" b="1" dirty="0" smtClean="0"/>
                <a:t>CO</a:t>
              </a:r>
              <a:r>
                <a:rPr lang="en-US" sz="2800" b="1" baseline="-25000" dirty="0" smtClean="0"/>
                <a:t>2</a:t>
              </a:r>
              <a:endParaRPr lang="en-US" sz="2800" b="1" baseline="-25000" dirty="0"/>
            </a:p>
          </p:txBody>
        </p:sp>
        <p:sp>
          <p:nvSpPr>
            <p:cNvPr id="14" name="TextBox 13"/>
            <p:cNvSpPr txBox="1"/>
            <p:nvPr/>
          </p:nvSpPr>
          <p:spPr>
            <a:xfrm>
              <a:off x="857250" y="2200275"/>
              <a:ext cx="933269" cy="523220"/>
            </a:xfrm>
            <a:prstGeom prst="rect">
              <a:avLst/>
            </a:prstGeom>
            <a:noFill/>
          </p:spPr>
          <p:txBody>
            <a:bodyPr wrap="none" rtlCol="0">
              <a:spAutoFit/>
            </a:bodyPr>
            <a:lstStyle/>
            <a:p>
              <a:r>
                <a:rPr lang="en-US" sz="2800" b="1" dirty="0" smtClean="0"/>
                <a:t>PM</a:t>
              </a:r>
              <a:r>
                <a:rPr lang="en-US" sz="2800" b="1" baseline="-25000" dirty="0" smtClean="0"/>
                <a:t>10</a:t>
              </a:r>
              <a:endParaRPr lang="en-US" sz="2800" b="1" baseline="-25000" dirty="0"/>
            </a:p>
          </p:txBody>
        </p:sp>
        <p:cxnSp>
          <p:nvCxnSpPr>
            <p:cNvPr id="15" name="Straight Connector 14"/>
            <p:cNvCxnSpPr/>
            <p:nvPr/>
          </p:nvCxnSpPr>
          <p:spPr>
            <a:xfrm>
              <a:off x="2162175" y="1905000"/>
              <a:ext cx="0" cy="3566160"/>
            </a:xfrm>
            <a:prstGeom prst="line">
              <a:avLst/>
            </a:prstGeom>
          </p:spPr>
          <p:style>
            <a:lnRef idx="2">
              <a:schemeClr val="accent3"/>
            </a:lnRef>
            <a:fillRef idx="0">
              <a:schemeClr val="accent3"/>
            </a:fillRef>
            <a:effectRef idx="1">
              <a:schemeClr val="accent3"/>
            </a:effectRef>
            <a:fontRef idx="minor">
              <a:schemeClr val="tx1"/>
            </a:fontRef>
          </p:style>
        </p:cxnSp>
        <p:cxnSp>
          <p:nvCxnSpPr>
            <p:cNvPr id="16" name="Straight Connector 15"/>
            <p:cNvCxnSpPr/>
            <p:nvPr/>
          </p:nvCxnSpPr>
          <p:spPr>
            <a:xfrm>
              <a:off x="6629400" y="1905000"/>
              <a:ext cx="0" cy="3566160"/>
            </a:xfrm>
            <a:prstGeom prst="line">
              <a:avLst/>
            </a:prstGeom>
          </p:spPr>
          <p:style>
            <a:lnRef idx="2">
              <a:schemeClr val="accent3"/>
            </a:lnRef>
            <a:fillRef idx="0">
              <a:schemeClr val="accent3"/>
            </a:fillRef>
            <a:effectRef idx="1">
              <a:schemeClr val="accent3"/>
            </a:effectRef>
            <a:fontRef idx="minor">
              <a:schemeClr val="tx1"/>
            </a:fontRef>
          </p:style>
        </p:cxnSp>
      </p:grpSp>
      <p:sp>
        <p:nvSpPr>
          <p:cNvPr id="17" name="TextBox 16"/>
          <p:cNvSpPr txBox="1"/>
          <p:nvPr/>
        </p:nvSpPr>
        <p:spPr>
          <a:xfrm>
            <a:off x="2155372" y="1600200"/>
            <a:ext cx="4876800" cy="400110"/>
          </a:xfrm>
          <a:prstGeom prst="rect">
            <a:avLst/>
          </a:prstGeom>
          <a:solidFill>
            <a:schemeClr val="bg1"/>
          </a:solidFill>
        </p:spPr>
        <p:txBody>
          <a:bodyPr wrap="square" rtlCol="0">
            <a:spAutoFit/>
          </a:bodyPr>
          <a:lstStyle/>
          <a:p>
            <a:pPr algn="ctr"/>
            <a:r>
              <a:rPr lang="en-US" sz="2000" b="1" dirty="0" smtClean="0"/>
              <a:t>Environment-Urbanization Curves</a:t>
            </a:r>
            <a:endParaRPr lang="en-US" sz="2000" b="1" dirty="0"/>
          </a:p>
        </p:txBody>
      </p:sp>
      <p:sp>
        <p:nvSpPr>
          <p:cNvPr id="18" name="TextBox 17"/>
          <p:cNvSpPr txBox="1"/>
          <p:nvPr/>
        </p:nvSpPr>
        <p:spPr>
          <a:xfrm>
            <a:off x="304800" y="6581001"/>
            <a:ext cx="1634743" cy="276999"/>
          </a:xfrm>
          <a:prstGeom prst="rect">
            <a:avLst/>
          </a:prstGeom>
          <a:noFill/>
        </p:spPr>
        <p:txBody>
          <a:bodyPr wrap="none" rtlCol="0">
            <a:spAutoFit/>
          </a:bodyPr>
          <a:lstStyle/>
          <a:p>
            <a:r>
              <a:rPr lang="en-US" sz="1200" dirty="0" smtClean="0"/>
              <a:t>Source: ADB estimates.</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914400"/>
          </a:xfrm>
        </p:spPr>
        <p:txBody>
          <a:bodyPr>
            <a:normAutofit fontScale="90000"/>
          </a:bodyPr>
          <a:lstStyle/>
          <a:p>
            <a:pPr algn="l"/>
            <a:r>
              <a:rPr lang="en-US" b="1" dirty="0" smtClean="0">
                <a:solidFill>
                  <a:schemeClr val="accent3">
                    <a:lumMod val="50000"/>
                  </a:schemeClr>
                </a:solidFill>
              </a:rPr>
              <a:t>Green urbanization can help shift the curves further</a:t>
            </a:r>
            <a:r>
              <a:rPr lang="en-AU" b="1" dirty="0" smtClean="0"/>
              <a:t/>
            </a:r>
            <a:br>
              <a:rPr lang="en-AU" b="1" dirty="0" smtClean="0"/>
            </a:br>
            <a:endParaRPr lang="en-US" b="1" dirty="0">
              <a:solidFill>
                <a:schemeClr val="accent3">
                  <a:lumMod val="50000"/>
                </a:schemeClr>
              </a:solidFill>
            </a:endParaRPr>
          </a:p>
        </p:txBody>
      </p:sp>
      <p:sp>
        <p:nvSpPr>
          <p:cNvPr id="18" name="Content Placeholder 2"/>
          <p:cNvSpPr>
            <a:spLocks noGrp="1"/>
          </p:cNvSpPr>
          <p:nvPr>
            <p:ph idx="1"/>
          </p:nvPr>
        </p:nvSpPr>
        <p:spPr>
          <a:xfrm>
            <a:off x="533400" y="1676400"/>
            <a:ext cx="8153400" cy="4800600"/>
          </a:xfrm>
        </p:spPr>
        <p:txBody>
          <a:bodyPr>
            <a:normAutofit fontScale="85000" lnSpcReduction="10000"/>
          </a:bodyPr>
          <a:lstStyle/>
          <a:p>
            <a:pPr>
              <a:spcAft>
                <a:spcPts val="1000"/>
              </a:spcAft>
            </a:pPr>
            <a:r>
              <a:rPr lang="en-US" sz="3600" b="1" dirty="0" smtClean="0"/>
              <a:t>Unique patterns of urbanization lead to megacities with satellite cities: </a:t>
            </a:r>
            <a:r>
              <a:rPr lang="en-US" sz="3600" b="1" dirty="0" err="1" smtClean="0"/>
              <a:t>ToD</a:t>
            </a:r>
            <a:r>
              <a:rPr lang="en-US" sz="3600" b="1" dirty="0" smtClean="0"/>
              <a:t>, BRT, green/compact/eco- cities concepts</a:t>
            </a:r>
          </a:p>
          <a:p>
            <a:pPr>
              <a:spcAft>
                <a:spcPts val="1000"/>
              </a:spcAft>
            </a:pPr>
            <a:r>
              <a:rPr lang="en-US" sz="3600" b="1" dirty="0" smtClean="0"/>
              <a:t>Exploit late comer advantage: import or R&amp;D, smart grid, circular economy, clean energy, ….</a:t>
            </a:r>
          </a:p>
          <a:p>
            <a:pPr>
              <a:spcAft>
                <a:spcPts val="1000"/>
              </a:spcAft>
            </a:pPr>
            <a:r>
              <a:rPr lang="en-US" sz="3600" b="1" dirty="0" smtClean="0"/>
              <a:t>Timely introduction of regulations, and better financing and transparency: pollution/emission pricing, carbon tax or cap &amp; trade, reduce subsidies, increased block tariffs, … </a:t>
            </a:r>
            <a:endParaRPr lang="en-US" sz="36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19200"/>
          </a:xfrm>
        </p:spPr>
        <p:txBody>
          <a:bodyPr>
            <a:normAutofit/>
          </a:bodyPr>
          <a:lstStyle/>
          <a:p>
            <a:pPr algn="l"/>
            <a:r>
              <a:rPr lang="en-US" b="1" dirty="0" smtClean="0">
                <a:solidFill>
                  <a:schemeClr val="accent3">
                    <a:lumMod val="50000"/>
                  </a:schemeClr>
                </a:solidFill>
              </a:rPr>
              <a:t>Policy implementations</a:t>
            </a:r>
            <a:endParaRPr lang="en-US" b="1" dirty="0">
              <a:solidFill>
                <a:schemeClr val="accent3">
                  <a:lumMod val="50000"/>
                </a:schemeClr>
              </a:solidFill>
            </a:endParaRPr>
          </a:p>
        </p:txBody>
      </p:sp>
      <p:sp>
        <p:nvSpPr>
          <p:cNvPr id="18" name="Content Placeholder 2"/>
          <p:cNvSpPr>
            <a:spLocks noGrp="1"/>
          </p:cNvSpPr>
          <p:nvPr>
            <p:ph idx="1"/>
          </p:nvPr>
        </p:nvSpPr>
        <p:spPr>
          <a:xfrm>
            <a:off x="533400" y="1828800"/>
            <a:ext cx="8153400" cy="4495800"/>
          </a:xfrm>
        </p:spPr>
        <p:txBody>
          <a:bodyPr>
            <a:normAutofit/>
          </a:bodyPr>
          <a:lstStyle/>
          <a:p>
            <a:pPr>
              <a:spcAft>
                <a:spcPts val="1000"/>
              </a:spcAft>
            </a:pPr>
            <a:r>
              <a:rPr lang="en-US" b="1" dirty="0" smtClean="0"/>
              <a:t>Fiscal transfer conditional on local performances</a:t>
            </a:r>
            <a:endParaRPr lang="en-US" dirty="0" smtClean="0"/>
          </a:p>
          <a:p>
            <a:pPr>
              <a:spcAft>
                <a:spcPts val="1000"/>
              </a:spcAft>
            </a:pPr>
            <a:r>
              <a:rPr lang="en-US" b="1" dirty="0" smtClean="0"/>
              <a:t>Enhance access of local governments to  capital markets</a:t>
            </a:r>
          </a:p>
          <a:p>
            <a:pPr>
              <a:spcAft>
                <a:spcPts val="1000"/>
              </a:spcAft>
            </a:pPr>
            <a:r>
              <a:rPr lang="en-US" b="1" dirty="0" smtClean="0"/>
              <a:t>Info disclosure such as “report cards” on greenness</a:t>
            </a:r>
          </a:p>
          <a:p>
            <a:pPr>
              <a:spcAft>
                <a:spcPts val="1000"/>
              </a:spcAft>
            </a:pPr>
            <a:r>
              <a:rPr lang="en-AU" b="1" dirty="0" smtClean="0"/>
              <a:t>National competition to ensure “race to top”</a:t>
            </a:r>
            <a:endParaRPr lang="en-US" b="1" dirty="0" smtClean="0"/>
          </a:p>
          <a:p>
            <a:pPr>
              <a:spcAft>
                <a:spcPts val="1000"/>
              </a:spcAft>
            </a:pPr>
            <a:endParaRPr lang="en-US" b="1"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19200"/>
          </a:xfrm>
        </p:spPr>
        <p:txBody>
          <a:bodyPr>
            <a:normAutofit/>
          </a:bodyPr>
          <a:lstStyle/>
          <a:p>
            <a:pPr algn="l"/>
            <a:r>
              <a:rPr lang="en-US" b="1" dirty="0" smtClean="0">
                <a:solidFill>
                  <a:schemeClr val="accent3">
                    <a:lumMod val="50000"/>
                  </a:schemeClr>
                </a:solidFill>
              </a:rPr>
              <a:t>Conclusions</a:t>
            </a:r>
            <a:endParaRPr lang="en-US" b="1" dirty="0">
              <a:solidFill>
                <a:schemeClr val="accent3">
                  <a:lumMod val="50000"/>
                </a:schemeClr>
              </a:solidFill>
            </a:endParaRPr>
          </a:p>
        </p:txBody>
      </p:sp>
      <p:sp>
        <p:nvSpPr>
          <p:cNvPr id="18" name="Content Placeholder 2"/>
          <p:cNvSpPr>
            <a:spLocks noGrp="1"/>
          </p:cNvSpPr>
          <p:nvPr>
            <p:ph idx="1"/>
          </p:nvPr>
        </p:nvSpPr>
        <p:spPr>
          <a:xfrm>
            <a:off x="533400" y="1828800"/>
            <a:ext cx="8153400" cy="4800600"/>
          </a:xfrm>
        </p:spPr>
        <p:txBody>
          <a:bodyPr>
            <a:normAutofit/>
          </a:bodyPr>
          <a:lstStyle/>
          <a:p>
            <a:pPr>
              <a:lnSpc>
                <a:spcPct val="110000"/>
              </a:lnSpc>
              <a:spcAft>
                <a:spcPts val="2400"/>
              </a:spcAft>
            </a:pPr>
            <a:r>
              <a:rPr lang="en-US" b="1" dirty="0" smtClean="0"/>
              <a:t>It is counter-productive to contain urbanization, even for environmental concerns</a:t>
            </a:r>
            <a:endParaRPr lang="en-US" dirty="0" smtClean="0"/>
          </a:p>
          <a:p>
            <a:pPr>
              <a:lnSpc>
                <a:spcPct val="110000"/>
              </a:lnSpc>
              <a:spcAft>
                <a:spcPts val="2400"/>
              </a:spcAft>
            </a:pPr>
            <a:r>
              <a:rPr lang="en-US" b="1" dirty="0" smtClean="0"/>
              <a:t>But, urbanization must be steered into a green path that exploits own unique features</a:t>
            </a:r>
          </a:p>
          <a:p>
            <a:pPr>
              <a:lnSpc>
                <a:spcPct val="110000"/>
              </a:lnSpc>
              <a:spcAft>
                <a:spcPts val="2400"/>
              </a:spcAft>
            </a:pPr>
            <a:r>
              <a:rPr lang="en-US" b="1" dirty="0" smtClean="0"/>
              <a:t>Asia can achieve green urbanization!</a:t>
            </a:r>
          </a:p>
          <a:p>
            <a:pPr>
              <a:spcAft>
                <a:spcPts val="1000"/>
              </a:spcAft>
            </a:pPr>
            <a:endParaRPr lang="en-US"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990600" y="1219200"/>
          <a:ext cx="7315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00400" y="2286000"/>
            <a:ext cx="949299" cy="369332"/>
          </a:xfrm>
          <a:prstGeom prst="rect">
            <a:avLst/>
          </a:prstGeom>
          <a:noFill/>
        </p:spPr>
        <p:txBody>
          <a:bodyPr wrap="none" rtlCol="0">
            <a:spAutoFit/>
          </a:bodyPr>
          <a:lstStyle/>
          <a:p>
            <a:r>
              <a:rPr lang="en-US" b="1" dirty="0" smtClean="0"/>
              <a:t>1 billion</a:t>
            </a:r>
            <a:endParaRPr lang="en-US" b="1" dirty="0"/>
          </a:p>
        </p:txBody>
      </p:sp>
      <p:sp>
        <p:nvSpPr>
          <p:cNvPr id="6" name="Title 1"/>
          <p:cNvSpPr>
            <a:spLocks noGrp="1"/>
          </p:cNvSpPr>
          <p:nvPr>
            <p:ph type="title"/>
          </p:nvPr>
        </p:nvSpPr>
        <p:spPr>
          <a:xfrm>
            <a:off x="457200" y="228600"/>
            <a:ext cx="8229600" cy="914400"/>
          </a:xfrm>
        </p:spPr>
        <p:txBody>
          <a:bodyPr>
            <a:noAutofit/>
          </a:bodyPr>
          <a:lstStyle/>
          <a:p>
            <a:pPr algn="l"/>
            <a:r>
              <a:rPr lang="en-US" sz="4000" b="1" dirty="0" smtClean="0">
                <a:solidFill>
                  <a:schemeClr val="accent3">
                    <a:lumMod val="50000"/>
                  </a:schemeClr>
                </a:solidFill>
              </a:rPr>
              <a:t>Asia’s urbanization is unprecedented</a:t>
            </a:r>
            <a:endParaRPr lang="en-US" sz="4000" b="1" dirty="0">
              <a:solidFill>
                <a:schemeClr val="accent3">
                  <a:lumMod val="50000"/>
                </a:schemeClr>
              </a:solidFill>
            </a:endParaRPr>
          </a:p>
        </p:txBody>
      </p:sp>
      <p:sp>
        <p:nvSpPr>
          <p:cNvPr id="7" name="TextBox 6"/>
          <p:cNvSpPr txBox="1"/>
          <p:nvPr/>
        </p:nvSpPr>
        <p:spPr>
          <a:xfrm>
            <a:off x="1398775" y="6504801"/>
            <a:ext cx="2639825" cy="276999"/>
          </a:xfrm>
          <a:prstGeom prst="rect">
            <a:avLst/>
          </a:prstGeom>
          <a:noFill/>
        </p:spPr>
        <p:txBody>
          <a:bodyPr wrap="none" rtlCol="0">
            <a:spAutoFit/>
          </a:bodyPr>
          <a:lstStyle/>
          <a:p>
            <a:r>
              <a:rPr lang="en-US" sz="1200" dirty="0" smtClean="0"/>
              <a:t>Source: ADB estimates using UN(2012).</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2209800"/>
          </a:xfrm>
        </p:spPr>
        <p:txBody>
          <a:bodyPr>
            <a:normAutofit/>
          </a:bodyPr>
          <a:lstStyle/>
          <a:p>
            <a:r>
              <a:rPr lang="en-US" sz="6000" b="1" dirty="0" smtClean="0"/>
              <a:t>Thank You</a:t>
            </a:r>
            <a:br>
              <a:rPr lang="en-US" sz="6000" b="1" dirty="0" smtClean="0"/>
            </a:br>
            <a:r>
              <a:rPr lang="en-US" sz="6000" b="1" dirty="0" smtClean="0"/>
              <a:t>www.adb.org </a:t>
            </a:r>
            <a:endParaRPr lang="en-US" sz="6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p:nvPr/>
        </p:nvGrpSpPr>
        <p:grpSpPr>
          <a:xfrm>
            <a:off x="511630" y="1495425"/>
            <a:ext cx="8098970" cy="5210175"/>
            <a:chOff x="1385887" y="1114425"/>
            <a:chExt cx="6389400" cy="4629150"/>
          </a:xfrm>
        </p:grpSpPr>
        <p:graphicFrame>
          <p:nvGraphicFramePr>
            <p:cNvPr id="6" name="Chart 5"/>
            <p:cNvGraphicFramePr>
              <a:graphicFrameLocks/>
            </p:cNvGraphicFramePr>
            <p:nvPr/>
          </p:nvGraphicFramePr>
          <p:xfrm>
            <a:off x="1385887" y="1114425"/>
            <a:ext cx="6372225" cy="462915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071812" y="1657349"/>
              <a:ext cx="310515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p>
          </p:txBody>
        </p:sp>
        <p:sp>
          <p:nvSpPr>
            <p:cNvPr id="8" name="TextBox 3"/>
            <p:cNvSpPr txBox="1"/>
            <p:nvPr/>
          </p:nvSpPr>
          <p:spPr>
            <a:xfrm>
              <a:off x="3062287" y="1715528"/>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bg1"/>
                  </a:solidFill>
                </a:rPr>
                <a:t>10%</a:t>
              </a:r>
            </a:p>
          </p:txBody>
        </p:sp>
        <p:sp>
          <p:nvSpPr>
            <p:cNvPr id="9" name="TextBox 4"/>
            <p:cNvSpPr txBox="1"/>
            <p:nvPr/>
          </p:nvSpPr>
          <p:spPr>
            <a:xfrm>
              <a:off x="6137796" y="1724906"/>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tx1"/>
                  </a:solidFill>
                </a:rPr>
                <a:t>49%</a:t>
              </a:r>
            </a:p>
          </p:txBody>
        </p:sp>
        <p:sp>
          <p:nvSpPr>
            <p:cNvPr id="10" name="TextBox 5"/>
            <p:cNvSpPr txBox="1"/>
            <p:nvPr/>
          </p:nvSpPr>
          <p:spPr>
            <a:xfrm>
              <a:off x="4357686" y="1648265"/>
              <a:ext cx="7715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bg1"/>
                  </a:solidFill>
                </a:rPr>
                <a:t>210</a:t>
              </a:r>
              <a:r>
                <a:rPr lang="en-US" sz="1200" b="1" baseline="0" dirty="0">
                  <a:solidFill>
                    <a:schemeClr val="bg1"/>
                  </a:solidFill>
                </a:rPr>
                <a:t> years</a:t>
              </a:r>
              <a:endParaRPr lang="en-US" sz="1200" b="1" dirty="0">
                <a:solidFill>
                  <a:schemeClr val="bg1"/>
                </a:solidFill>
              </a:endParaRPr>
            </a:p>
          </p:txBody>
        </p:sp>
        <p:cxnSp>
          <p:nvCxnSpPr>
            <p:cNvPr id="11" name="Straight Arrow Connector 10"/>
            <p:cNvCxnSpPr/>
            <p:nvPr/>
          </p:nvCxnSpPr>
          <p:spPr>
            <a:xfrm>
              <a:off x="3429808" y="1877012"/>
              <a:ext cx="2669121" cy="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176712" y="2066924"/>
              <a:ext cx="15621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p>
          </p:txBody>
        </p:sp>
        <p:sp>
          <p:nvSpPr>
            <p:cNvPr id="13" name="TextBox 8"/>
            <p:cNvSpPr txBox="1"/>
            <p:nvPr/>
          </p:nvSpPr>
          <p:spPr>
            <a:xfrm>
              <a:off x="3919321" y="2149306"/>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tx1"/>
                  </a:solidFill>
                </a:rPr>
                <a:t>9%</a:t>
              </a:r>
            </a:p>
          </p:txBody>
        </p:sp>
        <p:sp>
          <p:nvSpPr>
            <p:cNvPr id="14" name="TextBox 9"/>
            <p:cNvSpPr txBox="1"/>
            <p:nvPr/>
          </p:nvSpPr>
          <p:spPr>
            <a:xfrm>
              <a:off x="5705601" y="2158978"/>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tx1"/>
                  </a:solidFill>
                </a:rPr>
                <a:t>51%</a:t>
              </a:r>
            </a:p>
          </p:txBody>
        </p:sp>
        <p:cxnSp>
          <p:nvCxnSpPr>
            <p:cNvPr id="15" name="Straight Arrow Connector 14"/>
            <p:cNvCxnSpPr/>
            <p:nvPr/>
          </p:nvCxnSpPr>
          <p:spPr>
            <a:xfrm>
              <a:off x="4297187" y="2266949"/>
              <a:ext cx="1298491" cy="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1"/>
            <p:cNvSpPr txBox="1"/>
            <p:nvPr/>
          </p:nvSpPr>
          <p:spPr>
            <a:xfrm>
              <a:off x="4653118" y="2038349"/>
              <a:ext cx="7715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baseline="0" dirty="0">
                  <a:solidFill>
                    <a:schemeClr val="bg1"/>
                  </a:solidFill>
                </a:rPr>
                <a:t>105 years</a:t>
              </a:r>
              <a:endParaRPr lang="en-US" sz="1200" b="1" dirty="0">
                <a:solidFill>
                  <a:schemeClr val="bg1"/>
                </a:solidFill>
              </a:endParaRPr>
            </a:p>
          </p:txBody>
        </p:sp>
        <p:sp>
          <p:nvSpPr>
            <p:cNvPr id="17" name="Rectangle 16"/>
            <p:cNvSpPr/>
            <p:nvPr/>
          </p:nvSpPr>
          <p:spPr>
            <a:xfrm>
              <a:off x="3805237" y="2438399"/>
              <a:ext cx="2209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p>
          </p:txBody>
        </p:sp>
        <p:sp>
          <p:nvSpPr>
            <p:cNvPr id="18" name="TextBox 13"/>
            <p:cNvSpPr txBox="1"/>
            <p:nvPr/>
          </p:nvSpPr>
          <p:spPr>
            <a:xfrm>
              <a:off x="3489924" y="2545849"/>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tx1"/>
                  </a:solidFill>
                </a:rPr>
                <a:t>12%</a:t>
              </a:r>
            </a:p>
          </p:txBody>
        </p:sp>
        <p:sp>
          <p:nvSpPr>
            <p:cNvPr id="19" name="TextBox 14"/>
            <p:cNvSpPr txBox="1"/>
            <p:nvPr/>
          </p:nvSpPr>
          <p:spPr>
            <a:xfrm>
              <a:off x="5825832" y="2536177"/>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200" b="1" dirty="0">
                  <a:solidFill>
                    <a:schemeClr val="tx1"/>
                  </a:solidFill>
                </a:rPr>
                <a:t>51%</a:t>
              </a:r>
            </a:p>
          </p:txBody>
        </p:sp>
        <p:cxnSp>
          <p:nvCxnSpPr>
            <p:cNvPr id="20" name="Straight Arrow Connector 19"/>
            <p:cNvCxnSpPr/>
            <p:nvPr/>
          </p:nvCxnSpPr>
          <p:spPr>
            <a:xfrm>
              <a:off x="3970846" y="2666999"/>
              <a:ext cx="1947737" cy="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16"/>
            <p:cNvSpPr txBox="1"/>
            <p:nvPr/>
          </p:nvSpPr>
          <p:spPr>
            <a:xfrm>
              <a:off x="4576762" y="2438399"/>
              <a:ext cx="7715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baseline="0" dirty="0">
                  <a:solidFill>
                    <a:schemeClr val="bg1"/>
                  </a:solidFill>
                </a:rPr>
                <a:t>150 years</a:t>
              </a:r>
              <a:endParaRPr lang="en-US" sz="1200" b="1" dirty="0">
                <a:solidFill>
                  <a:schemeClr val="bg1"/>
                </a:solidFill>
              </a:endParaRPr>
            </a:p>
          </p:txBody>
        </p:sp>
        <p:sp>
          <p:nvSpPr>
            <p:cNvPr id="22" name="Rectangle 21"/>
            <p:cNvSpPr/>
            <p:nvPr/>
          </p:nvSpPr>
          <p:spPr>
            <a:xfrm>
              <a:off x="5719762" y="2847974"/>
              <a:ext cx="1400175"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p>
          </p:txBody>
        </p:sp>
        <p:sp>
          <p:nvSpPr>
            <p:cNvPr id="23" name="TextBox 18"/>
            <p:cNvSpPr txBox="1"/>
            <p:nvPr/>
          </p:nvSpPr>
          <p:spPr>
            <a:xfrm>
              <a:off x="5413614" y="2953778"/>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tx1"/>
                  </a:solidFill>
                </a:rPr>
                <a:t>11%</a:t>
              </a:r>
            </a:p>
          </p:txBody>
        </p:sp>
        <p:sp>
          <p:nvSpPr>
            <p:cNvPr id="24" name="TextBox 19"/>
            <p:cNvSpPr txBox="1"/>
            <p:nvPr/>
          </p:nvSpPr>
          <p:spPr>
            <a:xfrm>
              <a:off x="7082466" y="2886074"/>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smtClean="0">
                  <a:solidFill>
                    <a:schemeClr val="tx1"/>
                  </a:solidFill>
                </a:rPr>
                <a:t>51%</a:t>
              </a:r>
              <a:endParaRPr lang="en-US" sz="1200" b="1" dirty="0">
                <a:solidFill>
                  <a:schemeClr val="tx1"/>
                </a:solidFill>
              </a:endParaRPr>
            </a:p>
          </p:txBody>
        </p:sp>
        <p:cxnSp>
          <p:nvCxnSpPr>
            <p:cNvPr id="25" name="Straight Arrow Connector 24"/>
            <p:cNvCxnSpPr/>
            <p:nvPr/>
          </p:nvCxnSpPr>
          <p:spPr>
            <a:xfrm>
              <a:off x="5834421" y="3076574"/>
              <a:ext cx="1226353" cy="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1"/>
            <p:cNvSpPr txBox="1"/>
            <p:nvPr/>
          </p:nvSpPr>
          <p:spPr>
            <a:xfrm>
              <a:off x="6084857" y="2828924"/>
              <a:ext cx="7715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baseline="0" dirty="0" smtClean="0">
                  <a:solidFill>
                    <a:schemeClr val="bg1"/>
                  </a:solidFill>
                </a:rPr>
                <a:t>95 </a:t>
              </a:r>
              <a:r>
                <a:rPr lang="en-US" sz="1200" b="1" baseline="0" dirty="0">
                  <a:solidFill>
                    <a:schemeClr val="bg1"/>
                  </a:solidFill>
                </a:rPr>
                <a:t>years</a:t>
              </a:r>
              <a:endParaRPr lang="en-US" sz="1200" b="1" dirty="0">
                <a:solidFill>
                  <a:schemeClr val="bg1"/>
                </a:solidFill>
              </a:endParaRPr>
            </a:p>
          </p:txBody>
        </p:sp>
        <p:sp>
          <p:nvSpPr>
            <p:cNvPr id="27" name="Rectangle 26"/>
            <p:cNvSpPr/>
            <p:nvPr/>
          </p:nvSpPr>
          <p:spPr>
            <a:xfrm>
              <a:off x="6017047" y="3238499"/>
              <a:ext cx="131445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p>
          </p:txBody>
        </p:sp>
        <p:sp>
          <p:nvSpPr>
            <p:cNvPr id="28" name="TextBox 23"/>
            <p:cNvSpPr txBox="1"/>
            <p:nvPr/>
          </p:nvSpPr>
          <p:spPr>
            <a:xfrm>
              <a:off x="5714191" y="3305174"/>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ysClr val="windowText" lastClr="000000"/>
                  </a:solidFill>
                </a:rPr>
                <a:t>12%</a:t>
              </a:r>
            </a:p>
          </p:txBody>
        </p:sp>
        <p:sp>
          <p:nvSpPr>
            <p:cNvPr id="29" name="TextBox 24"/>
            <p:cNvSpPr txBox="1"/>
            <p:nvPr/>
          </p:nvSpPr>
          <p:spPr>
            <a:xfrm>
              <a:off x="7279987" y="3295649"/>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tx1"/>
                  </a:solidFill>
                </a:rPr>
                <a:t>50%</a:t>
              </a:r>
            </a:p>
          </p:txBody>
        </p:sp>
        <p:cxnSp>
          <p:nvCxnSpPr>
            <p:cNvPr id="30" name="Straight Arrow Connector 29"/>
            <p:cNvCxnSpPr/>
            <p:nvPr/>
          </p:nvCxnSpPr>
          <p:spPr>
            <a:xfrm>
              <a:off x="6109236" y="3457574"/>
              <a:ext cx="1154214" cy="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 name="TextBox 26"/>
            <p:cNvSpPr txBox="1"/>
            <p:nvPr/>
          </p:nvSpPr>
          <p:spPr>
            <a:xfrm>
              <a:off x="6338887" y="3228974"/>
              <a:ext cx="7715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baseline="0" dirty="0">
                  <a:solidFill>
                    <a:schemeClr val="bg1"/>
                  </a:solidFill>
                </a:rPr>
                <a:t>90 years</a:t>
              </a:r>
              <a:endParaRPr lang="en-US" sz="1200" b="1" dirty="0">
                <a:solidFill>
                  <a:schemeClr val="bg1"/>
                </a:solidFill>
              </a:endParaRPr>
            </a:p>
          </p:txBody>
        </p:sp>
        <p:sp>
          <p:nvSpPr>
            <p:cNvPr id="32" name="Rectangle 31"/>
            <p:cNvSpPr/>
            <p:nvPr/>
          </p:nvSpPr>
          <p:spPr>
            <a:xfrm>
              <a:off x="6017047" y="3648074"/>
              <a:ext cx="9525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p>
          </p:txBody>
        </p:sp>
        <p:sp>
          <p:nvSpPr>
            <p:cNvPr id="33" name="TextBox 28"/>
            <p:cNvSpPr txBox="1"/>
            <p:nvPr/>
          </p:nvSpPr>
          <p:spPr>
            <a:xfrm>
              <a:off x="5681662" y="3667124"/>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ysClr val="windowText" lastClr="000000"/>
                  </a:solidFill>
                </a:rPr>
                <a:t>12%</a:t>
              </a:r>
            </a:p>
          </p:txBody>
        </p:sp>
        <p:sp>
          <p:nvSpPr>
            <p:cNvPr id="34" name="TextBox 29"/>
            <p:cNvSpPr txBox="1"/>
            <p:nvPr/>
          </p:nvSpPr>
          <p:spPr>
            <a:xfrm>
              <a:off x="6900862" y="3686174"/>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ysClr val="windowText" lastClr="000000"/>
                  </a:solidFill>
                </a:rPr>
                <a:t>54%</a:t>
              </a:r>
            </a:p>
          </p:txBody>
        </p:sp>
        <p:sp>
          <p:nvSpPr>
            <p:cNvPr id="35" name="TextBox 30"/>
            <p:cNvSpPr txBox="1"/>
            <p:nvPr/>
          </p:nvSpPr>
          <p:spPr>
            <a:xfrm>
              <a:off x="6192265" y="3638549"/>
              <a:ext cx="7715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baseline="0" dirty="0">
                  <a:solidFill>
                    <a:schemeClr val="bg1"/>
                  </a:solidFill>
                </a:rPr>
                <a:t>65 years</a:t>
              </a:r>
              <a:endParaRPr lang="en-US" sz="1200" b="1" dirty="0">
                <a:solidFill>
                  <a:schemeClr val="bg1"/>
                </a:solidFill>
              </a:endParaRPr>
            </a:p>
          </p:txBody>
        </p:sp>
        <p:cxnSp>
          <p:nvCxnSpPr>
            <p:cNvPr id="36" name="Straight Arrow Connector 35"/>
            <p:cNvCxnSpPr/>
            <p:nvPr/>
          </p:nvCxnSpPr>
          <p:spPr>
            <a:xfrm>
              <a:off x="6072187" y="3876674"/>
              <a:ext cx="822960" cy="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310312" y="4038599"/>
              <a:ext cx="89535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p>
          </p:txBody>
        </p:sp>
        <p:sp>
          <p:nvSpPr>
            <p:cNvPr id="38" name="TextBox 33"/>
            <p:cNvSpPr txBox="1"/>
            <p:nvPr/>
          </p:nvSpPr>
          <p:spPr>
            <a:xfrm>
              <a:off x="6014767" y="4093330"/>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ysClr val="windowText" lastClr="000000"/>
                  </a:solidFill>
                </a:rPr>
                <a:t>10%</a:t>
              </a:r>
            </a:p>
          </p:txBody>
        </p:sp>
        <p:sp>
          <p:nvSpPr>
            <p:cNvPr id="39" name="TextBox 34"/>
            <p:cNvSpPr txBox="1"/>
            <p:nvPr/>
          </p:nvSpPr>
          <p:spPr>
            <a:xfrm>
              <a:off x="7129462" y="4067174"/>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ysClr val="windowText" lastClr="000000"/>
                  </a:solidFill>
                </a:rPr>
                <a:t>52%</a:t>
              </a:r>
            </a:p>
          </p:txBody>
        </p:sp>
        <p:cxnSp>
          <p:nvCxnSpPr>
            <p:cNvPr id="40" name="Straight Arrow Connector 39"/>
            <p:cNvCxnSpPr/>
            <p:nvPr/>
          </p:nvCxnSpPr>
          <p:spPr>
            <a:xfrm>
              <a:off x="6357937" y="4267199"/>
              <a:ext cx="822960" cy="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1" name="TextBox 36"/>
            <p:cNvSpPr txBox="1"/>
            <p:nvPr/>
          </p:nvSpPr>
          <p:spPr>
            <a:xfrm>
              <a:off x="6488632" y="4019696"/>
              <a:ext cx="7715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baseline="0" dirty="0">
                  <a:solidFill>
                    <a:schemeClr val="bg1"/>
                  </a:solidFill>
                </a:rPr>
                <a:t>60 years</a:t>
              </a:r>
              <a:endParaRPr lang="en-US" sz="1200" b="1" dirty="0">
                <a:solidFill>
                  <a:schemeClr val="bg1"/>
                </a:solidFill>
              </a:endParaRPr>
            </a:p>
          </p:txBody>
        </p:sp>
        <p:sp>
          <p:nvSpPr>
            <p:cNvPr id="42" name="Rectangle 41"/>
            <p:cNvSpPr/>
            <p:nvPr/>
          </p:nvSpPr>
          <p:spPr>
            <a:xfrm>
              <a:off x="6462712" y="4448174"/>
              <a:ext cx="809625"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p>
          </p:txBody>
        </p:sp>
        <p:sp>
          <p:nvSpPr>
            <p:cNvPr id="43" name="TextBox 38"/>
            <p:cNvSpPr txBox="1"/>
            <p:nvPr/>
          </p:nvSpPr>
          <p:spPr>
            <a:xfrm>
              <a:off x="6134998" y="4499544"/>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ysClr val="windowText" lastClr="000000"/>
                  </a:solidFill>
                </a:rPr>
                <a:t>10%</a:t>
              </a:r>
            </a:p>
          </p:txBody>
        </p:sp>
        <p:sp>
          <p:nvSpPr>
            <p:cNvPr id="44" name="TextBox 39"/>
            <p:cNvSpPr txBox="1"/>
            <p:nvPr/>
          </p:nvSpPr>
          <p:spPr>
            <a:xfrm>
              <a:off x="7217074" y="4499544"/>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ysClr val="windowText" lastClr="000000"/>
                  </a:solidFill>
                </a:rPr>
                <a:t>51%</a:t>
              </a:r>
            </a:p>
          </p:txBody>
        </p:sp>
        <p:cxnSp>
          <p:nvCxnSpPr>
            <p:cNvPr id="45" name="Straight Arrow Connector 44"/>
            <p:cNvCxnSpPr/>
            <p:nvPr/>
          </p:nvCxnSpPr>
          <p:spPr>
            <a:xfrm>
              <a:off x="6538912" y="4686299"/>
              <a:ext cx="640080" cy="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1"/>
            <p:cNvSpPr txBox="1"/>
            <p:nvPr/>
          </p:nvSpPr>
          <p:spPr>
            <a:xfrm>
              <a:off x="6549530" y="4457699"/>
              <a:ext cx="7715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baseline="0" dirty="0">
                  <a:solidFill>
                    <a:schemeClr val="bg1"/>
                  </a:solidFill>
                </a:rPr>
                <a:t>55 years</a:t>
              </a:r>
              <a:endParaRPr lang="en-US" sz="1200" b="1" dirty="0">
                <a:solidFill>
                  <a:schemeClr val="bg1"/>
                </a:solidFill>
              </a:endParaRPr>
            </a:p>
          </p:txBody>
        </p:sp>
        <p:sp>
          <p:nvSpPr>
            <p:cNvPr id="47" name="Rectangle 46"/>
            <p:cNvSpPr/>
            <p:nvPr/>
          </p:nvSpPr>
          <p:spPr>
            <a:xfrm>
              <a:off x="6015037" y="4829174"/>
              <a:ext cx="90146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p>
          </p:txBody>
        </p:sp>
        <p:cxnSp>
          <p:nvCxnSpPr>
            <p:cNvPr id="48" name="Straight Arrow Connector 47"/>
            <p:cNvCxnSpPr/>
            <p:nvPr/>
          </p:nvCxnSpPr>
          <p:spPr>
            <a:xfrm>
              <a:off x="6081712" y="5067299"/>
              <a:ext cx="777240" cy="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4"/>
            <p:cNvSpPr txBox="1"/>
            <p:nvPr/>
          </p:nvSpPr>
          <p:spPr>
            <a:xfrm>
              <a:off x="5533845" y="4838056"/>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200" b="1" dirty="0">
                  <a:solidFill>
                    <a:sysClr val="windowText" lastClr="000000"/>
                  </a:solidFill>
                </a:rPr>
                <a:t>11%</a:t>
              </a:r>
            </a:p>
          </p:txBody>
        </p:sp>
        <p:sp>
          <p:nvSpPr>
            <p:cNvPr id="50" name="TextBox 45"/>
            <p:cNvSpPr txBox="1"/>
            <p:nvPr/>
          </p:nvSpPr>
          <p:spPr>
            <a:xfrm>
              <a:off x="6853237" y="4867274"/>
              <a:ext cx="4953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b="1" dirty="0" smtClean="0">
                  <a:solidFill>
                    <a:sysClr val="windowText" lastClr="000000"/>
                  </a:solidFill>
                </a:rPr>
                <a:t>51%</a:t>
              </a:r>
              <a:endParaRPr lang="en-US" sz="1200" b="1" dirty="0">
                <a:solidFill>
                  <a:sysClr val="windowText" lastClr="000000"/>
                </a:solidFill>
              </a:endParaRPr>
            </a:p>
          </p:txBody>
        </p:sp>
        <p:sp>
          <p:nvSpPr>
            <p:cNvPr id="51" name="TextBox 46"/>
            <p:cNvSpPr txBox="1"/>
            <p:nvPr/>
          </p:nvSpPr>
          <p:spPr>
            <a:xfrm>
              <a:off x="6179323" y="4842018"/>
              <a:ext cx="77152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baseline="0" dirty="0" smtClean="0">
                  <a:solidFill>
                    <a:schemeClr val="bg1"/>
                  </a:solidFill>
                </a:rPr>
                <a:t>61 </a:t>
              </a:r>
              <a:r>
                <a:rPr lang="en-US" sz="1200" b="1" baseline="0" dirty="0">
                  <a:solidFill>
                    <a:schemeClr val="bg1"/>
                  </a:solidFill>
                </a:rPr>
                <a:t>years</a:t>
              </a:r>
              <a:endParaRPr lang="en-US" sz="1200" b="1" dirty="0">
                <a:solidFill>
                  <a:schemeClr val="bg1"/>
                </a:solidFill>
              </a:endParaRPr>
            </a:p>
          </p:txBody>
        </p:sp>
      </p:grpSp>
      <p:sp>
        <p:nvSpPr>
          <p:cNvPr id="52" name="Title 51"/>
          <p:cNvSpPr>
            <a:spLocks noGrp="1"/>
          </p:cNvSpPr>
          <p:nvPr>
            <p:ph type="title"/>
          </p:nvPr>
        </p:nvSpPr>
        <p:spPr/>
        <p:txBody>
          <a:bodyPr>
            <a:normAutofit/>
          </a:bodyPr>
          <a:lstStyle/>
          <a:p>
            <a:pPr algn="l"/>
            <a:r>
              <a:rPr lang="en-US" sz="4000" b="1" dirty="0" smtClean="0">
                <a:solidFill>
                  <a:schemeClr val="accent3">
                    <a:lumMod val="50000"/>
                  </a:schemeClr>
                </a:solidFill>
              </a:rPr>
              <a:t>Unique feature 1: very fast speed</a:t>
            </a:r>
            <a:endParaRPr lang="en-US" sz="4000" b="1" dirty="0">
              <a:solidFill>
                <a:schemeClr val="accent3">
                  <a:lumMod val="50000"/>
                </a:schemeClr>
              </a:solidFill>
            </a:endParaRPr>
          </a:p>
        </p:txBody>
      </p:sp>
      <p:sp>
        <p:nvSpPr>
          <p:cNvPr id="53" name="TextBox 52"/>
          <p:cNvSpPr txBox="1"/>
          <p:nvPr/>
        </p:nvSpPr>
        <p:spPr>
          <a:xfrm>
            <a:off x="1398775" y="6504801"/>
            <a:ext cx="3821944" cy="276999"/>
          </a:xfrm>
          <a:prstGeom prst="rect">
            <a:avLst/>
          </a:prstGeom>
          <a:noFill/>
        </p:spPr>
        <p:txBody>
          <a:bodyPr wrap="none" rtlCol="0">
            <a:spAutoFit/>
          </a:bodyPr>
          <a:lstStyle/>
          <a:p>
            <a:r>
              <a:rPr lang="en-US" sz="1200" dirty="0" smtClean="0"/>
              <a:t>Source: ADB estimates using Bairoch (2008) and UN(2012).</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pPr algn="l"/>
            <a:r>
              <a:rPr lang="en-US" b="1" dirty="0" smtClean="0">
                <a:solidFill>
                  <a:schemeClr val="accent3">
                    <a:lumMod val="50000"/>
                  </a:schemeClr>
                </a:solidFill>
              </a:rPr>
              <a:t>Unique feature 2: highest densities in the world…</a:t>
            </a:r>
            <a:endParaRPr lang="en-US" b="1" dirty="0">
              <a:solidFill>
                <a:schemeClr val="accent3">
                  <a:lumMod val="50000"/>
                </a:schemeClr>
              </a:solidFill>
            </a:endParaRPr>
          </a:p>
        </p:txBody>
      </p:sp>
      <p:graphicFrame>
        <p:nvGraphicFramePr>
          <p:cNvPr id="56" name="Chart 55"/>
          <p:cNvGraphicFramePr/>
          <p:nvPr/>
        </p:nvGraphicFramePr>
        <p:xfrm>
          <a:off x="152400" y="1371600"/>
          <a:ext cx="88392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5"/>
          <p:cNvSpPr txBox="1"/>
          <p:nvPr/>
        </p:nvSpPr>
        <p:spPr>
          <a:xfrm>
            <a:off x="4724400" y="2133600"/>
            <a:ext cx="3151164" cy="138499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t>Asia &amp; the </a:t>
            </a:r>
            <a:r>
              <a:rPr lang="en-US" sz="1400" b="1" dirty="0" smtClean="0"/>
              <a:t>Pacific  (17/25)</a:t>
            </a:r>
            <a:endParaRPr lang="en-US" sz="1400" b="1" dirty="0"/>
          </a:p>
          <a:p>
            <a:r>
              <a:rPr lang="en-US" sz="1400" b="1" dirty="0"/>
              <a:t>Africa</a:t>
            </a:r>
          </a:p>
          <a:p>
            <a:r>
              <a:rPr lang="en-US" sz="1400" b="1" dirty="0"/>
              <a:t>Europe </a:t>
            </a:r>
          </a:p>
          <a:p>
            <a:r>
              <a:rPr lang="en-US" sz="1400" b="1" dirty="0"/>
              <a:t>Latin America &amp; Caribbean</a:t>
            </a:r>
          </a:p>
          <a:p>
            <a:r>
              <a:rPr lang="en-US" sz="1400" b="1" dirty="0"/>
              <a:t>Middle East &amp; North Africa</a:t>
            </a:r>
          </a:p>
          <a:p>
            <a:r>
              <a:rPr lang="en-US" sz="1400" b="1" dirty="0"/>
              <a:t> </a:t>
            </a:r>
          </a:p>
        </p:txBody>
      </p:sp>
      <p:sp>
        <p:nvSpPr>
          <p:cNvPr id="5" name="Rectangle 4"/>
          <p:cNvSpPr/>
          <p:nvPr/>
        </p:nvSpPr>
        <p:spPr>
          <a:xfrm>
            <a:off x="4608044" y="2242235"/>
            <a:ext cx="105005" cy="100875"/>
          </a:xfrm>
          <a:prstGeom prst="rect">
            <a:avLst/>
          </a:prstGeom>
          <a:solidFill>
            <a:srgbClr val="C0504D">
              <a:lumMod val="75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400" b="1" dirty="0"/>
          </a:p>
        </p:txBody>
      </p:sp>
      <p:sp>
        <p:nvSpPr>
          <p:cNvPr id="6" name="Rectangle 5"/>
          <p:cNvSpPr/>
          <p:nvPr/>
        </p:nvSpPr>
        <p:spPr>
          <a:xfrm>
            <a:off x="4608511" y="2444443"/>
            <a:ext cx="105005" cy="100876"/>
          </a:xfrm>
          <a:prstGeom prst="rect">
            <a:avLst/>
          </a:prstGeom>
          <a:solidFill>
            <a:srgbClr val="9BBB59">
              <a:lumMod val="75000"/>
            </a:srgb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400" b="1" dirty="0"/>
          </a:p>
        </p:txBody>
      </p:sp>
      <p:sp>
        <p:nvSpPr>
          <p:cNvPr id="7" name="Rectangle 6"/>
          <p:cNvSpPr/>
          <p:nvPr/>
        </p:nvSpPr>
        <p:spPr>
          <a:xfrm>
            <a:off x="4608511" y="2653550"/>
            <a:ext cx="105005" cy="100876"/>
          </a:xfrm>
          <a:prstGeom prst="rect">
            <a:avLst/>
          </a:prstGeom>
          <a:solidFill>
            <a:srgbClr val="7D7DFF"/>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400" b="1" dirty="0"/>
          </a:p>
        </p:txBody>
      </p:sp>
      <p:sp>
        <p:nvSpPr>
          <p:cNvPr id="8" name="Rectangle 7"/>
          <p:cNvSpPr/>
          <p:nvPr/>
        </p:nvSpPr>
        <p:spPr>
          <a:xfrm>
            <a:off x="4608509" y="2881305"/>
            <a:ext cx="105005" cy="100876"/>
          </a:xfrm>
          <a:prstGeom prst="rect">
            <a:avLst/>
          </a:prstGeom>
          <a:solidFill>
            <a:srgbClr val="00B0F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400" b="1" dirty="0"/>
          </a:p>
        </p:txBody>
      </p:sp>
      <p:sp>
        <p:nvSpPr>
          <p:cNvPr id="9" name="Rectangle 8"/>
          <p:cNvSpPr/>
          <p:nvPr/>
        </p:nvSpPr>
        <p:spPr>
          <a:xfrm>
            <a:off x="4604658" y="3077254"/>
            <a:ext cx="105005" cy="100876"/>
          </a:xfrm>
          <a:prstGeom prst="rect">
            <a:avLst/>
          </a:prstGeom>
          <a:solidFill>
            <a:srgbClr val="9AC0E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400" b="1" dirty="0"/>
          </a:p>
        </p:txBody>
      </p:sp>
      <p:sp>
        <p:nvSpPr>
          <p:cNvPr id="10" name="TextBox 9"/>
          <p:cNvSpPr txBox="1"/>
          <p:nvPr/>
        </p:nvSpPr>
        <p:spPr>
          <a:xfrm>
            <a:off x="762000" y="6553200"/>
            <a:ext cx="2032608" cy="276999"/>
          </a:xfrm>
          <a:prstGeom prst="rect">
            <a:avLst/>
          </a:prstGeom>
          <a:noFill/>
        </p:spPr>
        <p:txBody>
          <a:bodyPr wrap="none" rtlCol="0">
            <a:spAutoFit/>
          </a:bodyPr>
          <a:lstStyle/>
          <a:p>
            <a:r>
              <a:rPr lang="en-US" sz="1200" dirty="0" smtClean="0"/>
              <a:t>Source: www.citymayors.com</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pPr algn="l"/>
            <a:r>
              <a:rPr lang="en-US" b="1" dirty="0" smtClean="0">
                <a:solidFill>
                  <a:schemeClr val="accent3">
                    <a:lumMod val="50000"/>
                  </a:schemeClr>
                </a:solidFill>
              </a:rPr>
              <a:t>Unique feature 3: many megacities</a:t>
            </a:r>
            <a:endParaRPr lang="en-US" b="1" dirty="0">
              <a:solidFill>
                <a:schemeClr val="accent3">
                  <a:lumMod val="50000"/>
                </a:schemeClr>
              </a:solidFill>
            </a:endParaRPr>
          </a:p>
        </p:txBody>
      </p:sp>
      <p:grpSp>
        <p:nvGrpSpPr>
          <p:cNvPr id="11" name="Group 10"/>
          <p:cNvGrpSpPr/>
          <p:nvPr/>
        </p:nvGrpSpPr>
        <p:grpSpPr>
          <a:xfrm>
            <a:off x="228601" y="1295400"/>
            <a:ext cx="8833362" cy="5509974"/>
            <a:chOff x="228601" y="1295400"/>
            <a:chExt cx="8833362" cy="5509974"/>
          </a:xfrm>
        </p:grpSpPr>
        <p:pic>
          <p:nvPicPr>
            <p:cNvPr id="136195" name="Picture 3"/>
            <p:cNvPicPr>
              <a:picLocks noChangeAspect="1" noChangeArrowheads="1"/>
            </p:cNvPicPr>
            <p:nvPr/>
          </p:nvPicPr>
          <p:blipFill>
            <a:blip r:embed="rId3" cstate="print"/>
            <a:srcRect l="1863" r="985"/>
            <a:stretch>
              <a:fillRect/>
            </a:stretch>
          </p:blipFill>
          <p:spPr bwMode="auto">
            <a:xfrm>
              <a:off x="228601" y="1295400"/>
              <a:ext cx="8833362" cy="5334000"/>
            </a:xfrm>
            <a:prstGeom prst="rect">
              <a:avLst/>
            </a:prstGeom>
            <a:noFill/>
            <a:ln w="9525">
              <a:noFill/>
              <a:miter lim="800000"/>
              <a:headEnd/>
              <a:tailEnd/>
            </a:ln>
          </p:spPr>
        </p:pic>
        <p:sp>
          <p:nvSpPr>
            <p:cNvPr id="5" name="TextBox 4"/>
            <p:cNvSpPr txBox="1"/>
            <p:nvPr/>
          </p:nvSpPr>
          <p:spPr>
            <a:xfrm>
              <a:off x="2286000" y="1371600"/>
              <a:ext cx="4267200" cy="381000"/>
            </a:xfrm>
            <a:prstGeom prst="rect">
              <a:avLst/>
            </a:prstGeom>
            <a:solidFill>
              <a:schemeClr val="bg1"/>
            </a:solidFill>
          </p:spPr>
          <p:txBody>
            <a:bodyPr wrap="square" rtlCol="0">
              <a:spAutoFit/>
            </a:bodyPr>
            <a:lstStyle/>
            <a:p>
              <a:pPr algn="ctr"/>
              <a:r>
                <a:rPr lang="en-US" b="1" dirty="0" smtClean="0"/>
                <a:t>Megacities, 2010</a:t>
              </a:r>
              <a:endParaRPr lang="en-US" b="1" dirty="0"/>
            </a:p>
          </p:txBody>
        </p:sp>
        <p:sp>
          <p:nvSpPr>
            <p:cNvPr id="6" name="TextBox 5"/>
            <p:cNvSpPr txBox="1"/>
            <p:nvPr/>
          </p:nvSpPr>
          <p:spPr>
            <a:xfrm>
              <a:off x="2514600" y="3102684"/>
              <a:ext cx="1444626" cy="400110"/>
            </a:xfrm>
            <a:prstGeom prst="rect">
              <a:avLst/>
            </a:prstGeom>
            <a:noFill/>
          </p:spPr>
          <p:txBody>
            <a:bodyPr wrap="none" rtlCol="0">
              <a:spAutoFit/>
            </a:bodyPr>
            <a:lstStyle/>
            <a:p>
              <a:r>
                <a:rPr lang="en-US" sz="2000" b="1" dirty="0" smtClean="0"/>
                <a:t>ASIA: 12/23</a:t>
              </a:r>
              <a:endParaRPr lang="en-US" sz="2000" b="1" dirty="0"/>
            </a:p>
          </p:txBody>
        </p:sp>
        <p:sp>
          <p:nvSpPr>
            <p:cNvPr id="8" name="Rectangle 7"/>
            <p:cNvSpPr/>
            <p:nvPr/>
          </p:nvSpPr>
          <p:spPr>
            <a:xfrm>
              <a:off x="304800" y="5943600"/>
              <a:ext cx="7391400" cy="861774"/>
            </a:xfrm>
            <a:prstGeom prst="rect">
              <a:avLst/>
            </a:prstGeom>
          </p:spPr>
          <p:txBody>
            <a:bodyPr wrap="square">
              <a:spAutoFit/>
            </a:bodyPr>
            <a:lstStyle/>
            <a:p>
              <a:endParaRPr lang="en-US" sz="1000" dirty="0" smtClean="0"/>
            </a:p>
            <a:p>
              <a:pPr marL="344488" indent="-344488"/>
              <a:r>
                <a:rPr lang="en-US" sz="1000" dirty="0" smtClean="0"/>
                <a:t>Note: The circles indicate population sizes ranging from      (10 million) to            (39 million). The circles do not reflect the physical extents of the cities and any overlap between them merely reflects their relative population sizes and not any official acceptance or endorsement of any geographical sovereignty. </a:t>
              </a:r>
            </a:p>
            <a:p>
              <a:r>
                <a:rPr lang="en-US" sz="1000" dirty="0" smtClean="0"/>
                <a:t>Source: UN (2012). </a:t>
              </a:r>
            </a:p>
          </p:txBody>
        </p:sp>
        <p:sp>
          <p:nvSpPr>
            <p:cNvPr id="9" name="Oval 8"/>
            <p:cNvSpPr/>
            <p:nvPr/>
          </p:nvSpPr>
          <p:spPr>
            <a:xfrm>
              <a:off x="3298372" y="6172200"/>
              <a:ext cx="91440" cy="91440"/>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4191256" y="6068568"/>
              <a:ext cx="256032" cy="256032"/>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020"/>
            <a:ext cx="8229600" cy="914400"/>
          </a:xfrm>
        </p:spPr>
        <p:txBody>
          <a:bodyPr>
            <a:normAutofit fontScale="90000"/>
          </a:bodyPr>
          <a:lstStyle/>
          <a:p>
            <a:pPr algn="l"/>
            <a:r>
              <a:rPr lang="en-AU" b="1" dirty="0" smtClean="0">
                <a:solidFill>
                  <a:schemeClr val="accent3">
                    <a:lumMod val="50000"/>
                  </a:schemeClr>
                </a:solidFill>
              </a:rPr>
              <a:t>Unique feature 4: low starting base</a:t>
            </a:r>
            <a:endParaRPr lang="en-US" b="1" dirty="0">
              <a:solidFill>
                <a:schemeClr val="accent3">
                  <a:lumMod val="50000"/>
                </a:schemeClr>
              </a:solidFill>
            </a:endParaRPr>
          </a:p>
        </p:txBody>
      </p:sp>
      <p:graphicFrame>
        <p:nvGraphicFramePr>
          <p:cNvPr id="6" name="Chart 5"/>
          <p:cNvGraphicFramePr/>
          <p:nvPr/>
        </p:nvGraphicFramePr>
        <p:xfrm>
          <a:off x="381000" y="990600"/>
          <a:ext cx="8305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257800" y="3352800"/>
            <a:ext cx="583814" cy="369332"/>
          </a:xfrm>
          <a:prstGeom prst="rect">
            <a:avLst/>
          </a:prstGeom>
          <a:noFill/>
        </p:spPr>
        <p:txBody>
          <a:bodyPr wrap="none" rtlCol="0">
            <a:spAutoFit/>
          </a:bodyPr>
          <a:lstStyle/>
          <a:p>
            <a:r>
              <a:rPr lang="en-US" b="1" dirty="0" smtClean="0">
                <a:solidFill>
                  <a:schemeClr val="accent1">
                    <a:lumMod val="75000"/>
                  </a:schemeClr>
                </a:solidFill>
              </a:rPr>
              <a:t>52%</a:t>
            </a:r>
            <a:endParaRPr lang="en-US" b="1" dirty="0">
              <a:solidFill>
                <a:schemeClr val="accent1">
                  <a:lumMod val="75000"/>
                </a:schemeClr>
              </a:solidFill>
            </a:endParaRPr>
          </a:p>
        </p:txBody>
      </p:sp>
      <p:sp>
        <p:nvSpPr>
          <p:cNvPr id="5" name="TextBox 4"/>
          <p:cNvSpPr txBox="1"/>
          <p:nvPr/>
        </p:nvSpPr>
        <p:spPr>
          <a:xfrm>
            <a:off x="5181600" y="3810000"/>
            <a:ext cx="587020" cy="369332"/>
          </a:xfrm>
          <a:prstGeom prst="rect">
            <a:avLst/>
          </a:prstGeom>
          <a:noFill/>
        </p:spPr>
        <p:txBody>
          <a:bodyPr wrap="none" rtlCol="0">
            <a:spAutoFit/>
          </a:bodyPr>
          <a:lstStyle/>
          <a:p>
            <a:r>
              <a:rPr lang="en-US" b="1" dirty="0" smtClean="0">
                <a:solidFill>
                  <a:schemeClr val="accent2">
                    <a:lumMod val="75000"/>
                  </a:schemeClr>
                </a:solidFill>
              </a:rPr>
              <a:t>43%</a:t>
            </a:r>
            <a:endParaRPr lang="en-US" b="1" dirty="0">
              <a:solidFill>
                <a:schemeClr val="accent2">
                  <a:lumMod val="75000"/>
                </a:schemeClr>
              </a:solidFill>
            </a:endParaRPr>
          </a:p>
        </p:txBody>
      </p:sp>
      <p:sp>
        <p:nvSpPr>
          <p:cNvPr id="7" name="TextBox 6"/>
          <p:cNvSpPr txBox="1"/>
          <p:nvPr/>
        </p:nvSpPr>
        <p:spPr>
          <a:xfrm>
            <a:off x="7772400" y="2590800"/>
            <a:ext cx="587020" cy="369332"/>
          </a:xfrm>
          <a:prstGeom prst="rect">
            <a:avLst/>
          </a:prstGeom>
          <a:noFill/>
        </p:spPr>
        <p:txBody>
          <a:bodyPr wrap="none" rtlCol="0">
            <a:spAutoFit/>
          </a:bodyPr>
          <a:lstStyle/>
          <a:p>
            <a:r>
              <a:rPr lang="en-US" b="1" dirty="0" smtClean="0">
                <a:solidFill>
                  <a:schemeClr val="accent1">
                    <a:lumMod val="75000"/>
                  </a:schemeClr>
                </a:solidFill>
              </a:rPr>
              <a:t>67%</a:t>
            </a:r>
            <a:endParaRPr lang="en-US" b="1" dirty="0">
              <a:solidFill>
                <a:schemeClr val="accent1">
                  <a:lumMod val="75000"/>
                </a:schemeClr>
              </a:solidFill>
            </a:endParaRPr>
          </a:p>
        </p:txBody>
      </p:sp>
      <p:sp>
        <p:nvSpPr>
          <p:cNvPr id="8" name="TextBox 7"/>
          <p:cNvSpPr txBox="1"/>
          <p:nvPr/>
        </p:nvSpPr>
        <p:spPr>
          <a:xfrm>
            <a:off x="8077200" y="2971800"/>
            <a:ext cx="587020" cy="369332"/>
          </a:xfrm>
          <a:prstGeom prst="rect">
            <a:avLst/>
          </a:prstGeom>
          <a:noFill/>
        </p:spPr>
        <p:txBody>
          <a:bodyPr wrap="none" rtlCol="0">
            <a:spAutoFit/>
          </a:bodyPr>
          <a:lstStyle/>
          <a:p>
            <a:r>
              <a:rPr lang="en-US" b="1" dirty="0" smtClean="0">
                <a:solidFill>
                  <a:schemeClr val="accent2">
                    <a:lumMod val="75000"/>
                  </a:schemeClr>
                </a:solidFill>
              </a:rPr>
              <a:t>63%</a:t>
            </a:r>
            <a:endParaRPr lang="en-US" b="1" dirty="0">
              <a:solidFill>
                <a:schemeClr val="accent2">
                  <a:lumMod val="75000"/>
                </a:schemeClr>
              </a:solidFill>
            </a:endParaRPr>
          </a:p>
        </p:txBody>
      </p:sp>
      <p:sp>
        <p:nvSpPr>
          <p:cNvPr id="9" name="TextBox 8"/>
          <p:cNvSpPr txBox="1"/>
          <p:nvPr/>
        </p:nvSpPr>
        <p:spPr>
          <a:xfrm rot="21279523">
            <a:off x="3796361" y="2138814"/>
            <a:ext cx="1722331" cy="338554"/>
          </a:xfrm>
          <a:prstGeom prst="rect">
            <a:avLst/>
          </a:prstGeom>
          <a:noFill/>
        </p:spPr>
        <p:txBody>
          <a:bodyPr wrap="none" rtlCol="0">
            <a:spAutoFit/>
          </a:bodyPr>
          <a:lstStyle/>
          <a:p>
            <a:r>
              <a:rPr lang="en-US" sz="1600" b="1" dirty="0" smtClean="0">
                <a:solidFill>
                  <a:schemeClr val="accent6"/>
                </a:solidFill>
                <a:effectLst>
                  <a:outerShdw blurRad="38100" dist="38100" dir="2700000" algn="tl">
                    <a:srgbClr val="000000">
                      <a:alpha val="43137"/>
                    </a:srgbClr>
                  </a:outerShdw>
                </a:effectLst>
              </a:rPr>
              <a:t>Northern America</a:t>
            </a:r>
            <a:endParaRPr lang="en-US" sz="1600" b="1" dirty="0">
              <a:solidFill>
                <a:schemeClr val="accent6"/>
              </a:solidFill>
              <a:effectLst>
                <a:outerShdw blurRad="38100" dist="38100" dir="2700000" algn="tl">
                  <a:srgbClr val="000000">
                    <a:alpha val="43137"/>
                  </a:srgbClr>
                </a:outerShdw>
              </a:effectLst>
            </a:endParaRPr>
          </a:p>
        </p:txBody>
      </p:sp>
      <p:sp>
        <p:nvSpPr>
          <p:cNvPr id="10" name="TextBox 9"/>
          <p:cNvSpPr txBox="1"/>
          <p:nvPr/>
        </p:nvSpPr>
        <p:spPr>
          <a:xfrm rot="20537757">
            <a:off x="1785377" y="3083857"/>
            <a:ext cx="789703" cy="338554"/>
          </a:xfrm>
          <a:prstGeom prst="rect">
            <a:avLst/>
          </a:prstGeom>
          <a:noFill/>
        </p:spPr>
        <p:txBody>
          <a:bodyPr wrap="none" rtlCol="0">
            <a:spAutoFit/>
          </a:bodyPr>
          <a:lstStyle/>
          <a:p>
            <a:r>
              <a:rPr lang="en-US" sz="1600" b="1" dirty="0" smtClean="0">
                <a:solidFill>
                  <a:schemeClr val="accent4">
                    <a:lumMod val="75000"/>
                  </a:schemeClr>
                </a:solidFill>
                <a:effectLst>
                  <a:outerShdw blurRad="38100" dist="38100" dir="2700000" algn="tl">
                    <a:srgbClr val="000000">
                      <a:alpha val="43137"/>
                    </a:srgbClr>
                  </a:outerShdw>
                </a:effectLst>
              </a:rPr>
              <a:t>Europe</a:t>
            </a:r>
            <a:endParaRPr lang="en-US" sz="1600" b="1" dirty="0">
              <a:solidFill>
                <a:schemeClr val="accent4">
                  <a:lumMod val="75000"/>
                </a:schemeClr>
              </a:solidFill>
              <a:effectLst>
                <a:outerShdw blurRad="38100" dist="38100" dir="2700000" algn="tl">
                  <a:srgbClr val="000000">
                    <a:alpha val="43137"/>
                  </a:srgbClr>
                </a:outerShdw>
              </a:effectLst>
            </a:endParaRPr>
          </a:p>
        </p:txBody>
      </p:sp>
      <p:sp>
        <p:nvSpPr>
          <p:cNvPr id="11" name="TextBox 10"/>
          <p:cNvSpPr txBox="1"/>
          <p:nvPr/>
        </p:nvSpPr>
        <p:spPr>
          <a:xfrm rot="19932865">
            <a:off x="1251116" y="3749560"/>
            <a:ext cx="2457789" cy="338554"/>
          </a:xfrm>
          <a:prstGeom prst="rect">
            <a:avLst/>
          </a:prstGeom>
          <a:noFill/>
        </p:spPr>
        <p:txBody>
          <a:bodyPr wrap="none" rtlCol="0">
            <a:spAutoFit/>
          </a:bodyPr>
          <a:lstStyle/>
          <a:p>
            <a:r>
              <a:rPr lang="en-US" sz="1600" b="1" dirty="0" smtClean="0">
                <a:solidFill>
                  <a:srgbClr val="009999"/>
                </a:solidFill>
                <a:effectLst>
                  <a:outerShdw blurRad="38100" dist="38100" dir="2700000" algn="tl">
                    <a:srgbClr val="000000">
                      <a:alpha val="43137"/>
                    </a:srgbClr>
                  </a:outerShdw>
                </a:effectLst>
              </a:rPr>
              <a:t>Latin America &amp; Caribbean</a:t>
            </a:r>
            <a:endParaRPr lang="en-US" sz="1600" b="1" dirty="0">
              <a:solidFill>
                <a:srgbClr val="009999"/>
              </a:solidFill>
              <a:effectLst>
                <a:outerShdw blurRad="38100" dist="38100" dir="2700000" algn="tl">
                  <a:srgbClr val="000000">
                    <a:alpha val="43137"/>
                  </a:srgbClr>
                </a:outerShdw>
              </a:effectLst>
            </a:endParaRPr>
          </a:p>
        </p:txBody>
      </p:sp>
      <p:sp>
        <p:nvSpPr>
          <p:cNvPr id="12" name="TextBox 11"/>
          <p:cNvSpPr txBox="1"/>
          <p:nvPr/>
        </p:nvSpPr>
        <p:spPr>
          <a:xfrm rot="20694249">
            <a:off x="4002413" y="3496554"/>
            <a:ext cx="1165127" cy="461665"/>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rPr>
              <a:t>WORLD</a:t>
            </a:r>
            <a:endParaRPr lang="en-US" sz="2400" b="1" dirty="0">
              <a:solidFill>
                <a:schemeClr val="accent1">
                  <a:lumMod val="75000"/>
                </a:schemeClr>
              </a:solidFill>
              <a:effectLst>
                <a:outerShdw blurRad="38100" dist="38100" dir="2700000" algn="tl">
                  <a:srgbClr val="000000">
                    <a:alpha val="43137"/>
                  </a:srgbClr>
                </a:outerShdw>
              </a:effectLst>
            </a:endParaRPr>
          </a:p>
        </p:txBody>
      </p:sp>
      <p:sp>
        <p:nvSpPr>
          <p:cNvPr id="13" name="TextBox 12"/>
          <p:cNvSpPr txBox="1"/>
          <p:nvPr/>
        </p:nvSpPr>
        <p:spPr>
          <a:xfrm rot="20860624">
            <a:off x="1308872" y="4637841"/>
            <a:ext cx="2094997"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rPr>
              <a:t>ASIA &amp; PACIFIC</a:t>
            </a:r>
            <a:endParaRPr lang="en-US" sz="2400" b="1" dirty="0">
              <a:solidFill>
                <a:schemeClr val="accent2">
                  <a:lumMod val="75000"/>
                </a:schemeClr>
              </a:solidFill>
              <a:effectLst>
                <a:outerShdw blurRad="38100" dist="38100" dir="2700000" algn="tl">
                  <a:srgbClr val="000000">
                    <a:alpha val="43137"/>
                  </a:srgbClr>
                </a:outerShdw>
              </a:effectLst>
            </a:endParaRPr>
          </a:p>
        </p:txBody>
      </p:sp>
      <p:sp>
        <p:nvSpPr>
          <p:cNvPr id="14" name="TextBox 13"/>
          <p:cNvSpPr txBox="1"/>
          <p:nvPr/>
        </p:nvSpPr>
        <p:spPr>
          <a:xfrm rot="20660418">
            <a:off x="1598244" y="5320546"/>
            <a:ext cx="685188" cy="338554"/>
          </a:xfrm>
          <a:prstGeom prst="rect">
            <a:avLst/>
          </a:prstGeom>
          <a:noFill/>
        </p:spPr>
        <p:txBody>
          <a:bodyPr wrap="none" rtlCol="0">
            <a:spAutoFit/>
          </a:bodyPr>
          <a:lstStyle/>
          <a:p>
            <a:r>
              <a:rPr lang="en-US" sz="1600" b="1" dirty="0" smtClean="0">
                <a:solidFill>
                  <a:schemeClr val="accent3">
                    <a:lumMod val="75000"/>
                  </a:schemeClr>
                </a:solidFill>
                <a:effectLst>
                  <a:outerShdw blurRad="38100" dist="38100" dir="2700000" algn="tl">
                    <a:srgbClr val="000000">
                      <a:alpha val="43137"/>
                    </a:srgbClr>
                  </a:outerShdw>
                </a:effectLst>
              </a:rPr>
              <a:t>Africa</a:t>
            </a:r>
            <a:endParaRPr lang="en-US" sz="1600" b="1" dirty="0">
              <a:solidFill>
                <a:schemeClr val="accent3">
                  <a:lumMod val="75000"/>
                </a:schemeClr>
              </a:solidFill>
              <a:effectLst>
                <a:outerShdw blurRad="38100" dist="38100" dir="2700000" algn="tl">
                  <a:srgbClr val="000000">
                    <a:alpha val="43137"/>
                  </a:srgbClr>
                </a:outerShdw>
              </a:effectLst>
            </a:endParaRPr>
          </a:p>
        </p:txBody>
      </p:sp>
      <p:sp>
        <p:nvSpPr>
          <p:cNvPr id="15" name="TextBox 14"/>
          <p:cNvSpPr txBox="1"/>
          <p:nvPr/>
        </p:nvSpPr>
        <p:spPr>
          <a:xfrm>
            <a:off x="673856" y="6591759"/>
            <a:ext cx="3821944" cy="276999"/>
          </a:xfrm>
          <a:prstGeom prst="rect">
            <a:avLst/>
          </a:prstGeom>
          <a:noFill/>
        </p:spPr>
        <p:txBody>
          <a:bodyPr wrap="none" rtlCol="0">
            <a:spAutoFit/>
          </a:bodyPr>
          <a:lstStyle/>
          <a:p>
            <a:r>
              <a:rPr lang="en-US" sz="1200" dirty="0" smtClean="0"/>
              <a:t>Source: ADB estimates using Bairoch (2008) and UN(2012).</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lstStyle/>
          <a:p>
            <a:pPr>
              <a:buNone/>
            </a:pPr>
            <a:endParaRPr lang="en-US" dirty="0" smtClean="0"/>
          </a:p>
          <a:p>
            <a:pPr>
              <a:buNone/>
            </a:pPr>
            <a:endParaRPr lang="en-US" dirty="0"/>
          </a:p>
        </p:txBody>
      </p:sp>
      <p:graphicFrame>
        <p:nvGraphicFramePr>
          <p:cNvPr id="4" name="Chart 3"/>
          <p:cNvGraphicFramePr/>
          <p:nvPr/>
        </p:nvGraphicFramePr>
        <p:xfrm>
          <a:off x="1600200" y="1371600"/>
          <a:ext cx="6477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554622" y="3831224"/>
            <a:ext cx="3581401" cy="584775"/>
          </a:xfrm>
          <a:prstGeom prst="rect">
            <a:avLst/>
          </a:prstGeom>
          <a:noFill/>
        </p:spPr>
        <p:txBody>
          <a:bodyPr wrap="square" rtlCol="0">
            <a:spAutoFit/>
          </a:bodyPr>
          <a:lstStyle/>
          <a:p>
            <a:pPr algn="ctr"/>
            <a:r>
              <a:rPr lang="en-US" sz="1600" b="1" dirty="0" smtClean="0"/>
              <a:t>Ratio of Population in Largest Cities over Urban Population (%)</a:t>
            </a:r>
            <a:endParaRPr lang="en-US" sz="1600" b="1" dirty="0"/>
          </a:p>
        </p:txBody>
      </p:sp>
      <p:sp>
        <p:nvSpPr>
          <p:cNvPr id="7" name="Title 1"/>
          <p:cNvSpPr>
            <a:spLocks noGrp="1"/>
          </p:cNvSpPr>
          <p:nvPr>
            <p:ph type="title"/>
          </p:nvPr>
        </p:nvSpPr>
        <p:spPr>
          <a:xfrm>
            <a:off x="381000" y="228600"/>
            <a:ext cx="8229600" cy="1219200"/>
          </a:xfrm>
        </p:spPr>
        <p:txBody>
          <a:bodyPr>
            <a:normAutofit fontScale="90000"/>
          </a:bodyPr>
          <a:lstStyle/>
          <a:p>
            <a:pPr algn="l"/>
            <a:r>
              <a:rPr lang="en-US" b="1" dirty="0" smtClean="0">
                <a:solidFill>
                  <a:schemeClr val="accent3">
                    <a:lumMod val="50000"/>
                  </a:schemeClr>
                </a:solidFill>
              </a:rPr>
              <a:t>Unique feature 5: the largest cities are likely to grow bigger</a:t>
            </a:r>
            <a:endParaRPr lang="en-US" b="1" dirty="0">
              <a:solidFill>
                <a:schemeClr val="accent3">
                  <a:lumMod val="50000"/>
                </a:schemeClr>
              </a:solidFill>
            </a:endParaRPr>
          </a:p>
        </p:txBody>
      </p:sp>
      <p:sp>
        <p:nvSpPr>
          <p:cNvPr id="6" name="TextBox 5"/>
          <p:cNvSpPr txBox="1"/>
          <p:nvPr/>
        </p:nvSpPr>
        <p:spPr>
          <a:xfrm>
            <a:off x="1398775" y="6504801"/>
            <a:ext cx="2639825" cy="276999"/>
          </a:xfrm>
          <a:prstGeom prst="rect">
            <a:avLst/>
          </a:prstGeom>
          <a:noFill/>
        </p:spPr>
        <p:txBody>
          <a:bodyPr wrap="none" rtlCol="0">
            <a:spAutoFit/>
          </a:bodyPr>
          <a:lstStyle/>
          <a:p>
            <a:r>
              <a:rPr lang="en-US" sz="1200" dirty="0" smtClean="0"/>
              <a:t>Source: ADB estimates using UN(2012).</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pPr algn="l"/>
            <a:r>
              <a:rPr lang="en-US" b="1" dirty="0" smtClean="0">
                <a:solidFill>
                  <a:schemeClr val="accent3">
                    <a:lumMod val="50000"/>
                  </a:schemeClr>
                </a:solidFill>
              </a:rPr>
              <a:t>… thus more </a:t>
            </a:r>
            <a:r>
              <a:rPr lang="en-US" b="1" smtClean="0">
                <a:solidFill>
                  <a:schemeClr val="accent3">
                    <a:lumMod val="50000"/>
                  </a:schemeClr>
                </a:solidFill>
              </a:rPr>
              <a:t>and bigger </a:t>
            </a:r>
            <a:r>
              <a:rPr lang="en-US" b="1" dirty="0" smtClean="0">
                <a:solidFill>
                  <a:schemeClr val="accent3">
                    <a:lumMod val="50000"/>
                  </a:schemeClr>
                </a:solidFill>
              </a:rPr>
              <a:t>megacities are emerging</a:t>
            </a:r>
            <a:endParaRPr lang="en-US" b="1" dirty="0">
              <a:solidFill>
                <a:schemeClr val="accent3">
                  <a:lumMod val="50000"/>
                </a:schemeClr>
              </a:solidFill>
            </a:endParaRPr>
          </a:p>
        </p:txBody>
      </p:sp>
      <p:grpSp>
        <p:nvGrpSpPr>
          <p:cNvPr id="10" name="Group 9"/>
          <p:cNvGrpSpPr/>
          <p:nvPr/>
        </p:nvGrpSpPr>
        <p:grpSpPr>
          <a:xfrm>
            <a:off x="0" y="1295400"/>
            <a:ext cx="8997396" cy="5399118"/>
            <a:chOff x="0" y="1295400"/>
            <a:chExt cx="8997396" cy="5399118"/>
          </a:xfrm>
        </p:grpSpPr>
        <p:pic>
          <p:nvPicPr>
            <p:cNvPr id="135171" name="Picture 3"/>
            <p:cNvPicPr>
              <a:picLocks noChangeAspect="1" noChangeArrowheads="1"/>
            </p:cNvPicPr>
            <p:nvPr/>
          </p:nvPicPr>
          <p:blipFill>
            <a:blip r:embed="rId3" cstate="print"/>
            <a:srcRect l="3289" r="1336"/>
            <a:stretch>
              <a:fillRect/>
            </a:stretch>
          </p:blipFill>
          <p:spPr bwMode="auto">
            <a:xfrm>
              <a:off x="0" y="1295400"/>
              <a:ext cx="8997396" cy="5334000"/>
            </a:xfrm>
            <a:prstGeom prst="rect">
              <a:avLst/>
            </a:prstGeom>
            <a:noFill/>
            <a:ln w="9525">
              <a:noFill/>
              <a:miter lim="800000"/>
              <a:headEnd/>
              <a:tailEnd/>
            </a:ln>
          </p:spPr>
        </p:pic>
        <p:sp>
          <p:nvSpPr>
            <p:cNvPr id="5" name="TextBox 4"/>
            <p:cNvSpPr txBox="1"/>
            <p:nvPr/>
          </p:nvSpPr>
          <p:spPr>
            <a:xfrm>
              <a:off x="2590800" y="1295400"/>
              <a:ext cx="4114800" cy="646331"/>
            </a:xfrm>
            <a:prstGeom prst="rect">
              <a:avLst/>
            </a:prstGeom>
            <a:solidFill>
              <a:schemeClr val="bg1"/>
            </a:solidFill>
          </p:spPr>
          <p:txBody>
            <a:bodyPr wrap="square" rtlCol="0">
              <a:spAutoFit/>
            </a:bodyPr>
            <a:lstStyle/>
            <a:p>
              <a:pPr algn="ctr"/>
              <a:r>
                <a:rPr lang="en-US" b="1" dirty="0" smtClean="0"/>
                <a:t>Megacities, 2025</a:t>
              </a:r>
            </a:p>
            <a:p>
              <a:pPr algn="ctr"/>
              <a:endParaRPr lang="en-US" b="1" dirty="0"/>
            </a:p>
          </p:txBody>
        </p:sp>
        <p:sp>
          <p:nvSpPr>
            <p:cNvPr id="6" name="TextBox 5"/>
            <p:cNvSpPr txBox="1"/>
            <p:nvPr/>
          </p:nvSpPr>
          <p:spPr>
            <a:xfrm>
              <a:off x="2895600" y="3037242"/>
              <a:ext cx="1444626" cy="400110"/>
            </a:xfrm>
            <a:prstGeom prst="rect">
              <a:avLst/>
            </a:prstGeom>
            <a:noFill/>
          </p:spPr>
          <p:txBody>
            <a:bodyPr wrap="none" rtlCol="0">
              <a:spAutoFit/>
            </a:bodyPr>
            <a:lstStyle/>
            <a:p>
              <a:r>
                <a:rPr lang="en-US" sz="2000" b="1" dirty="0" smtClean="0"/>
                <a:t>ASIA: 21/37</a:t>
              </a:r>
              <a:endParaRPr lang="en-US" sz="2000" b="1" dirty="0"/>
            </a:p>
          </p:txBody>
        </p:sp>
        <p:sp>
          <p:nvSpPr>
            <p:cNvPr id="7" name="Rectangle 6"/>
            <p:cNvSpPr/>
            <p:nvPr/>
          </p:nvSpPr>
          <p:spPr>
            <a:xfrm>
              <a:off x="0" y="5986632"/>
              <a:ext cx="7543800" cy="707886"/>
            </a:xfrm>
            <a:prstGeom prst="rect">
              <a:avLst/>
            </a:prstGeom>
            <a:solidFill>
              <a:schemeClr val="lt1"/>
            </a:solidFill>
          </p:spPr>
          <p:txBody>
            <a:bodyPr wrap="square">
              <a:spAutoFit/>
            </a:bodyPr>
            <a:lstStyle/>
            <a:p>
              <a:pPr marL="344488" indent="-344488"/>
              <a:r>
                <a:rPr lang="en-US" sz="1000" dirty="0" smtClean="0"/>
                <a:t>Note: The circles indicate population sizes ranging from      (10 million) to            (39 million). The circles do not reflect the physical extents of the cities and any overlap between them merely reflects their relative population sizes and not any official acceptance or endorsement of any geographical sovereignty. </a:t>
              </a:r>
            </a:p>
            <a:p>
              <a:r>
                <a:rPr lang="en-US" sz="1000" dirty="0" smtClean="0"/>
                <a:t>Source: UN (2012). </a:t>
              </a:r>
            </a:p>
          </p:txBody>
        </p:sp>
        <p:sp>
          <p:nvSpPr>
            <p:cNvPr id="8" name="Oval 7"/>
            <p:cNvSpPr/>
            <p:nvPr/>
          </p:nvSpPr>
          <p:spPr>
            <a:xfrm>
              <a:off x="2993444" y="6047232"/>
              <a:ext cx="91440" cy="91440"/>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3913070" y="5932842"/>
              <a:ext cx="256032" cy="256032"/>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3057</TotalTime>
  <Words>2268</Words>
  <Application>Microsoft Office PowerPoint</Application>
  <PresentationFormat>On-screen Show (4:3)</PresentationFormat>
  <Paragraphs>449</Paragraphs>
  <Slides>30</Slides>
  <Notes>28</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Document</vt:lpstr>
      <vt:lpstr>PowerPoint Presentation</vt:lpstr>
      <vt:lpstr>Main Messages </vt:lpstr>
      <vt:lpstr>Asia’s urbanization is unprecedented</vt:lpstr>
      <vt:lpstr>Unique feature 1: very fast speed</vt:lpstr>
      <vt:lpstr>Unique feature 2: highest densities in the world…</vt:lpstr>
      <vt:lpstr>Unique feature 3: many megacities</vt:lpstr>
      <vt:lpstr>Unique feature 4: low starting base</vt:lpstr>
      <vt:lpstr>Unique feature 5: the largest cities are likely to grow bigger</vt:lpstr>
      <vt:lpstr>… thus more and bigger megacities are emerging</vt:lpstr>
      <vt:lpstr>Unprecedented urbanization poses enormous challenges already serious</vt:lpstr>
      <vt:lpstr>67% of Asian (vs. 11% Non-Asian) cities fail to meet EU air quality standard</vt:lpstr>
      <vt:lpstr>PowerPoint Presentation</vt:lpstr>
      <vt:lpstr>… and three of the top five CO2 emitting economies are in Asia.</vt:lpstr>
      <vt:lpstr>Environment may degrade further with growth</vt:lpstr>
      <vt:lpstr>CO2 emissions may triple under the business-as-usual scenario </vt:lpstr>
      <vt:lpstr>Asia is more vulnerable to coastal flooding</vt:lpstr>
      <vt:lpstr>Coastal flooding is clustered in PRC, South &amp; Southeast Asia: Top 15 cities, 2000</vt:lpstr>
      <vt:lpstr>Inland flooding is also serious: Top 15 cities, 2000</vt:lpstr>
      <vt:lpstr>Vulnerability will rise with urbanization</vt:lpstr>
      <vt:lpstr>Unique features of Asian urbanization make challenges more serious...</vt:lpstr>
      <vt:lpstr>But, urban agglomeration can help</vt:lpstr>
      <vt:lpstr>Urbanization leads to lower fertility</vt:lpstr>
      <vt:lpstr>… and more human capital</vt:lpstr>
      <vt:lpstr>… better health as well</vt:lpstr>
      <vt:lpstr>The growth/composition/technical  impacts of urbanization on environment</vt:lpstr>
      <vt:lpstr>Environment-Urbanization relation has improved over time</vt:lpstr>
      <vt:lpstr>Green urbanization can help shift the curves further </vt:lpstr>
      <vt:lpstr>Policy implementations</vt:lpstr>
      <vt:lpstr>Conclusions</vt:lpstr>
      <vt:lpstr>Thank You www.adb.org </vt:lpstr>
    </vt:vector>
  </TitlesOfParts>
  <Company>Asian Development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Urbanization in Asia</dc:title>
  <dc:creator>gw3</dc:creator>
  <cp:lastModifiedBy>Sandy Pho</cp:lastModifiedBy>
  <cp:revision>750</cp:revision>
  <dcterms:created xsi:type="dcterms:W3CDTF">2012-07-02T10:46:35Z</dcterms:created>
  <dcterms:modified xsi:type="dcterms:W3CDTF">2012-08-31T19:16:49Z</dcterms:modified>
</cp:coreProperties>
</file>