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9" r:id="rId2"/>
    <p:sldId id="268" r:id="rId3"/>
    <p:sldId id="258" r:id="rId4"/>
    <p:sldId id="259" r:id="rId5"/>
    <p:sldId id="260" r:id="rId6"/>
    <p:sldId id="265" r:id="rId7"/>
    <p:sldId id="261" r:id="rId8"/>
    <p:sldId id="262" r:id="rId9"/>
    <p:sldId id="266" r:id="rId10"/>
    <p:sldId id="263" r:id="rId11"/>
    <p:sldId id="267" r:id="rId12"/>
    <p:sldId id="264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30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C262D4-0B97-4213-99BA-C6805ED03D9A}" type="datetimeFigureOut">
              <a:rPr lang="es-MX" smtClean="0"/>
              <a:t>29/05/2012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BD56BE-A4DB-412C-8941-A742527A49A0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B08D-6FD5-4796-9DC2-EBB78386835F}" type="datetimeFigureOut">
              <a:rPr lang="es-MX" smtClean="0"/>
              <a:pPr/>
              <a:t>29/05/2012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3014A-4FFA-4B7F-9156-D21852C1A45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B08D-6FD5-4796-9DC2-EBB78386835F}" type="datetimeFigureOut">
              <a:rPr lang="es-MX" smtClean="0"/>
              <a:pPr/>
              <a:t>29/05/2012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3014A-4FFA-4B7F-9156-D21852C1A45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B08D-6FD5-4796-9DC2-EBB78386835F}" type="datetimeFigureOut">
              <a:rPr lang="es-MX" smtClean="0"/>
              <a:pPr/>
              <a:t>29/05/2012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3014A-4FFA-4B7F-9156-D21852C1A45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B08D-6FD5-4796-9DC2-EBB78386835F}" type="datetimeFigureOut">
              <a:rPr lang="es-MX" smtClean="0"/>
              <a:pPr/>
              <a:t>29/05/2012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3014A-4FFA-4B7F-9156-D21852C1A45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B08D-6FD5-4796-9DC2-EBB78386835F}" type="datetimeFigureOut">
              <a:rPr lang="es-MX" smtClean="0"/>
              <a:pPr/>
              <a:t>29/05/2012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3014A-4FFA-4B7F-9156-D21852C1A45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B08D-6FD5-4796-9DC2-EBB78386835F}" type="datetimeFigureOut">
              <a:rPr lang="es-MX" smtClean="0"/>
              <a:pPr/>
              <a:t>29/05/2012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3014A-4FFA-4B7F-9156-D21852C1A45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B08D-6FD5-4796-9DC2-EBB78386835F}" type="datetimeFigureOut">
              <a:rPr lang="es-MX" smtClean="0"/>
              <a:pPr/>
              <a:t>29/05/2012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3014A-4FFA-4B7F-9156-D21852C1A45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B08D-6FD5-4796-9DC2-EBB78386835F}" type="datetimeFigureOut">
              <a:rPr lang="es-MX" smtClean="0"/>
              <a:pPr/>
              <a:t>29/05/2012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3014A-4FFA-4B7F-9156-D21852C1A45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B08D-6FD5-4796-9DC2-EBB78386835F}" type="datetimeFigureOut">
              <a:rPr lang="es-MX" smtClean="0"/>
              <a:pPr/>
              <a:t>29/05/2012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3014A-4FFA-4B7F-9156-D21852C1A45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B08D-6FD5-4796-9DC2-EBB78386835F}" type="datetimeFigureOut">
              <a:rPr lang="es-MX" smtClean="0"/>
              <a:pPr/>
              <a:t>29/05/2012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3014A-4FFA-4B7F-9156-D21852C1A45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B08D-6FD5-4796-9DC2-EBB78386835F}" type="datetimeFigureOut">
              <a:rPr lang="es-MX" smtClean="0"/>
              <a:pPr/>
              <a:t>29/05/2012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3014A-4FFA-4B7F-9156-D21852C1A45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2B08D-6FD5-4796-9DC2-EBB78386835F}" type="datetimeFigureOut">
              <a:rPr lang="es-MX" smtClean="0"/>
              <a:pPr/>
              <a:t>29/05/2012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3014A-4FFA-4B7F-9156-D21852C1A45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2 Marcador de contenido"/>
          <p:cNvSpPr>
            <a:spLocks/>
          </p:cNvSpPr>
          <p:nvPr/>
        </p:nvSpPr>
        <p:spPr bwMode="auto">
          <a:xfrm>
            <a:off x="1691680" y="1196752"/>
            <a:ext cx="6624736" cy="43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 anchorCtr="1"/>
          <a:lstStyle/>
          <a:p>
            <a:pPr marL="342900" indent="-1588">
              <a:lnSpc>
                <a:spcPct val="90000"/>
              </a:lnSpc>
              <a:spcBef>
                <a:spcPct val="20000"/>
              </a:spcBef>
            </a:pPr>
            <a:r>
              <a:rPr lang="es-ES" sz="2400" dirty="0">
                <a:solidFill>
                  <a:srgbClr val="990000"/>
                </a:solidFill>
              </a:rPr>
              <a:t>Principales necesidades personales y familiares</a:t>
            </a:r>
          </a:p>
        </p:txBody>
      </p:sp>
      <p:sp>
        <p:nvSpPr>
          <p:cNvPr id="136195" name="Rectangle 3"/>
          <p:cNvSpPr>
            <a:spLocks noChangeArrowheads="1"/>
          </p:cNvSpPr>
          <p:nvPr/>
        </p:nvSpPr>
        <p:spPr bwMode="auto">
          <a:xfrm flipV="1">
            <a:off x="0" y="6858000"/>
            <a:ext cx="9144000" cy="45719"/>
          </a:xfrm>
          <a:prstGeom prst="rect">
            <a:avLst/>
          </a:prstGeom>
          <a:gradFill rotWithShape="1">
            <a:gsLst>
              <a:gs pos="0">
                <a:schemeClr val="bg1">
                  <a:alpha val="84000"/>
                </a:schemeClr>
              </a:gs>
              <a:gs pos="100000">
                <a:schemeClr val="bg1">
                  <a:gamma/>
                  <a:tint val="42745"/>
                  <a:invGamma/>
                </a:schemeClr>
              </a:gs>
            </a:gsLst>
            <a:lin ang="5400000" scaled="1"/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endParaRPr lang="es-ES" sz="1800"/>
          </a:p>
        </p:txBody>
      </p:sp>
      <p:sp>
        <p:nvSpPr>
          <p:cNvPr id="13318" name="Text Box 8"/>
          <p:cNvSpPr txBox="1">
            <a:spLocks noChangeArrowheads="1"/>
          </p:cNvSpPr>
          <p:nvPr/>
        </p:nvSpPr>
        <p:spPr bwMode="auto">
          <a:xfrm>
            <a:off x="-112713" y="6034088"/>
            <a:ext cx="1116013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i="1">
                <a:solidFill>
                  <a:srgbClr val="080808"/>
                </a:solidFill>
                <a:latin typeface="Arial Narrow" pitchFamily="34" charset="0"/>
              </a:rPr>
              <a:t>*Cifras en %</a:t>
            </a:r>
          </a:p>
        </p:txBody>
      </p:sp>
      <p:pic>
        <p:nvPicPr>
          <p:cNvPr id="13320" name="Picture 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56792"/>
            <a:ext cx="9144000" cy="530120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8" name="17 Rectángulo"/>
          <p:cNvSpPr/>
          <p:nvPr/>
        </p:nvSpPr>
        <p:spPr>
          <a:xfrm>
            <a:off x="251520" y="188640"/>
            <a:ext cx="86409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b="1" dirty="0" smtClean="0"/>
              <a:t>A.- Características y magnitud de los problemas de inseguridad</a:t>
            </a:r>
            <a:endParaRPr lang="es-MX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1520" y="332656"/>
            <a:ext cx="8568952" cy="62840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s-MX" sz="3200" dirty="0" smtClean="0"/>
              <a:t> </a:t>
            </a:r>
            <a:r>
              <a:rPr lang="es-MX" sz="3000" dirty="0" smtClean="0"/>
              <a:t>Militarización de la seguridad. </a:t>
            </a:r>
          </a:p>
          <a:p>
            <a:pPr>
              <a:buFont typeface="Wingdings" pitchFamily="2" charset="2"/>
              <a:buChar char="Ø"/>
            </a:pPr>
            <a:endParaRPr lang="es-MX" sz="3000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s-VE" sz="3000" dirty="0" smtClean="0"/>
              <a:t> Pendientes: reforma del sistema de  justicia  penal,  transformación del sistema penitenciario, retardo en la aplicación de justicia. </a:t>
            </a:r>
          </a:p>
          <a:p>
            <a:pPr>
              <a:buFont typeface="Wingdings" pitchFamily="2" charset="2"/>
              <a:buChar char="Ø"/>
            </a:pPr>
            <a:endParaRPr lang="es-VE" sz="3000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s-VE" sz="3000" dirty="0" smtClean="0"/>
              <a:t> En términos generales los planes, proyectos, programas y acciones son de corto plazo  que  no  tienen  efectos  sobre  las  causas  estructurales  de  la  violencia. </a:t>
            </a:r>
            <a:endParaRPr lang="es-MX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VE" sz="3200" b="1" dirty="0" smtClean="0"/>
              <a:t>C. El impacto del escenario político electoral en el problema y en su debate</a:t>
            </a: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600200"/>
            <a:ext cx="8748464" cy="5069160"/>
          </a:xfrm>
        </p:spPr>
        <p:txBody>
          <a:bodyPr>
            <a:normAutofit lnSpcReduction="10000"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s-MX" dirty="0" smtClean="0"/>
              <a:t> Sociedad polarizada.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s-MX" dirty="0" smtClean="0"/>
              <a:t> Dos bloques a elecciones.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s-MX" dirty="0" smtClean="0"/>
              <a:t> La batalla final.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s-MX" dirty="0" smtClean="0"/>
              <a:t> Manipular cualquier tema: magnificar o </a:t>
            </a:r>
            <a:r>
              <a:rPr lang="es-MX" dirty="0" err="1" smtClean="0"/>
              <a:t>invisibilizar</a:t>
            </a:r>
            <a:r>
              <a:rPr lang="es-MX" dirty="0" smtClean="0"/>
              <a:t>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83568" y="332656"/>
            <a:ext cx="813690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s-MX" sz="3200" dirty="0" smtClean="0"/>
              <a:t>Debate </a:t>
            </a:r>
            <a:r>
              <a:rPr lang="es-MX" sz="3200" dirty="0" smtClean="0"/>
              <a:t>superficial.</a:t>
            </a:r>
            <a:endParaRPr lang="es-MX" sz="3200" dirty="0" smtClean="0"/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s-MX" sz="3200" dirty="0" smtClean="0"/>
              <a:t>Ausencia de diálogo y coordinación.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s-MX" sz="3200" dirty="0" smtClean="0"/>
              <a:t>Medidas efectistas.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s-MX" sz="3200" dirty="0" smtClean="0"/>
              <a:t>Cuerpos de policía y protesta política. </a:t>
            </a:r>
          </a:p>
          <a:p>
            <a:endParaRPr lang="es-MX" sz="3200" dirty="0" smtClean="0"/>
          </a:p>
          <a:p>
            <a:endParaRPr lang="es-MX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s-MX" dirty="0" smtClean="0"/>
              <a:t>El problema de las fuentes y el acceso.</a:t>
            </a:r>
          </a:p>
          <a:p>
            <a:endParaRPr lang="es-MX" dirty="0" smtClean="0"/>
          </a:p>
          <a:p>
            <a:pPr>
              <a:buFont typeface="Wingdings" pitchFamily="2" charset="2"/>
              <a:buChar char="Ø"/>
            </a:pPr>
            <a:r>
              <a:rPr lang="es-VE" dirty="0" smtClean="0"/>
              <a:t>La ENVPSC-2009.</a:t>
            </a:r>
          </a:p>
          <a:p>
            <a:endParaRPr lang="es-VE" dirty="0" smtClean="0"/>
          </a:p>
          <a:p>
            <a:pPr>
              <a:buFont typeface="Wingdings" pitchFamily="2" charset="2"/>
              <a:buChar char="Ø"/>
            </a:pPr>
            <a:r>
              <a:rPr lang="es-VE" dirty="0"/>
              <a:t>21.132 homicidios como frecuencia global. </a:t>
            </a:r>
            <a:r>
              <a:rPr lang="es-VE" dirty="0" smtClean="0"/>
              <a:t>Tasa 75,08 h. </a:t>
            </a:r>
            <a:r>
              <a:rPr lang="es-VE" dirty="0" err="1" smtClean="0"/>
              <a:t>pcmh</a:t>
            </a:r>
            <a:r>
              <a:rPr lang="es-VE" dirty="0" smtClean="0"/>
              <a:t>/año.</a:t>
            </a:r>
          </a:p>
          <a:p>
            <a:endParaRPr lang="es-VE" dirty="0" smtClean="0"/>
          </a:p>
          <a:p>
            <a:pPr>
              <a:buFont typeface="Wingdings" pitchFamily="2" charset="2"/>
              <a:buChar char="Ø"/>
            </a:pPr>
            <a:r>
              <a:rPr lang="es-VE" dirty="0" smtClean="0"/>
              <a:t> Las víctimas: mayoría hombres, adolescentes </a:t>
            </a:r>
            <a:r>
              <a:rPr lang="es-VE" dirty="0"/>
              <a:t>y adultos, de los sectores populares ultimados por armas de fuego. </a:t>
            </a:r>
            <a:endParaRPr lang="es-MX" dirty="0"/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79512" y="404664"/>
            <a:ext cx="871296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s-MX" sz="3200" dirty="0" smtClean="0"/>
              <a:t>  </a:t>
            </a:r>
            <a:r>
              <a:rPr lang="es-ES" sz="3200" dirty="0" smtClean="0"/>
              <a:t>La OMS epidemia tasa </a:t>
            </a:r>
            <a:r>
              <a:rPr lang="es-ES" sz="3200" dirty="0"/>
              <a:t>superior a los </a:t>
            </a:r>
            <a:r>
              <a:rPr lang="es-ES" sz="3200" dirty="0" smtClean="0"/>
              <a:t>10 </a:t>
            </a:r>
            <a:r>
              <a:rPr lang="es-ES" sz="3200" dirty="0" err="1" smtClean="0"/>
              <a:t>pcmh</a:t>
            </a:r>
            <a:r>
              <a:rPr lang="es-ES" sz="3200" dirty="0" smtClean="0"/>
              <a:t>/año.</a:t>
            </a:r>
          </a:p>
          <a:p>
            <a:pPr>
              <a:buFont typeface="Wingdings" pitchFamily="2" charset="2"/>
              <a:buChar char="Ø"/>
            </a:pPr>
            <a:endParaRPr lang="es-ES" sz="3200" dirty="0"/>
          </a:p>
          <a:p>
            <a:pPr>
              <a:buFont typeface="Wingdings" pitchFamily="2" charset="2"/>
              <a:buChar char="Ø"/>
            </a:pPr>
            <a:r>
              <a:rPr lang="es-ES" sz="3200" dirty="0" smtClean="0"/>
              <a:t> Venezuela 1989 epidemia por homicidios.</a:t>
            </a:r>
          </a:p>
          <a:p>
            <a:pPr>
              <a:buFont typeface="Wingdings" pitchFamily="2" charset="2"/>
              <a:buChar char="Ø"/>
            </a:pPr>
            <a:endParaRPr lang="es-ES" sz="3200" dirty="0" smtClean="0"/>
          </a:p>
          <a:p>
            <a:pPr>
              <a:buFont typeface="Wingdings" pitchFamily="2" charset="2"/>
              <a:buChar char="Ø"/>
            </a:pPr>
            <a:r>
              <a:rPr lang="es-VE" sz="3200" dirty="0" smtClean="0"/>
              <a:t> 1.057.332 robos.</a:t>
            </a:r>
          </a:p>
          <a:p>
            <a:pPr>
              <a:buFont typeface="Wingdings" pitchFamily="2" charset="2"/>
              <a:buChar char="Ø"/>
            </a:pPr>
            <a:endParaRPr lang="es-VE" sz="3200" dirty="0" smtClean="0"/>
          </a:p>
          <a:p>
            <a:pPr>
              <a:buFont typeface="Wingdings" pitchFamily="2" charset="2"/>
              <a:buChar char="Ø"/>
            </a:pPr>
            <a:r>
              <a:rPr lang="es-VE" sz="3200" dirty="0" smtClean="0"/>
              <a:t> La </a:t>
            </a:r>
            <a:r>
              <a:rPr lang="es-VE" sz="3200" dirty="0"/>
              <a:t>victimización delictiva </a:t>
            </a:r>
            <a:r>
              <a:rPr lang="es-VE" sz="3200" dirty="0" smtClean="0"/>
              <a:t>concentrada </a:t>
            </a:r>
            <a:r>
              <a:rPr lang="es-VE" sz="3200" dirty="0"/>
              <a:t>en delitos contra la </a:t>
            </a:r>
            <a:r>
              <a:rPr lang="es-VE" sz="3200" dirty="0" smtClean="0"/>
              <a:t>propiedad, </a:t>
            </a:r>
            <a:r>
              <a:rPr lang="es-VE" sz="3200" dirty="0"/>
              <a:t>robo y hurto, </a:t>
            </a:r>
            <a:r>
              <a:rPr lang="es-VE" sz="3200" dirty="0" smtClean="0"/>
              <a:t>81,06</a:t>
            </a:r>
            <a:r>
              <a:rPr lang="es-VE" sz="3200" dirty="0"/>
              <a:t>% del total de delitos </a:t>
            </a:r>
            <a:r>
              <a:rPr lang="es-VE" sz="3200" dirty="0" smtClean="0"/>
              <a:t>reportados. </a:t>
            </a:r>
          </a:p>
          <a:p>
            <a:pPr>
              <a:buFont typeface="Wingdings" pitchFamily="2" charset="2"/>
              <a:buChar char="Ø"/>
            </a:pPr>
            <a:endParaRPr lang="es-VE" sz="3200" dirty="0" smtClean="0"/>
          </a:p>
          <a:p>
            <a:pPr>
              <a:buFont typeface="Wingdings" pitchFamily="2" charset="2"/>
              <a:buChar char="Ø"/>
            </a:pPr>
            <a:r>
              <a:rPr lang="es-VE" sz="3200" dirty="0" smtClean="0"/>
              <a:t> 9 16.917 secuestros.</a:t>
            </a:r>
            <a:endParaRPr lang="es-MX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619944" y="701080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8" name="7 CuadroTexto"/>
          <p:cNvSpPr txBox="1"/>
          <p:nvPr/>
        </p:nvSpPr>
        <p:spPr>
          <a:xfrm>
            <a:off x="395536" y="332656"/>
            <a:ext cx="835292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s-VE" sz="3600" dirty="0" smtClean="0"/>
              <a:t> Uso de armas de fuego para los casos de </a:t>
            </a:r>
            <a:r>
              <a:rPr lang="es-VE" sz="3600" dirty="0"/>
              <a:t>homicidios, robo y secuestro, los porcentajes </a:t>
            </a:r>
            <a:r>
              <a:rPr lang="es-VE" sz="3600" dirty="0" smtClean="0"/>
              <a:t>muestran 79,48</a:t>
            </a:r>
            <a:r>
              <a:rPr lang="es-VE" sz="3600" dirty="0"/>
              <a:t>%; 73,95% y 79,16% respectivamente. </a:t>
            </a:r>
            <a:endParaRPr lang="es-VE" sz="3600" dirty="0" smtClean="0"/>
          </a:p>
          <a:p>
            <a:pPr>
              <a:buFont typeface="Wingdings" pitchFamily="2" charset="2"/>
              <a:buChar char="Ø"/>
            </a:pPr>
            <a:endParaRPr lang="es-VE" sz="3600" dirty="0"/>
          </a:p>
          <a:p>
            <a:pPr>
              <a:buFont typeface="Wingdings" pitchFamily="2" charset="2"/>
              <a:buChar char="Ø"/>
            </a:pPr>
            <a:r>
              <a:rPr lang="es-VE" sz="3600" dirty="0" smtClean="0"/>
              <a:t> </a:t>
            </a:r>
            <a:r>
              <a:rPr lang="es-VE" sz="3600" dirty="0"/>
              <a:t>Provea (2011) </a:t>
            </a:r>
            <a:r>
              <a:rPr lang="es-VE" sz="3600" dirty="0" smtClean="0"/>
              <a:t>tasa </a:t>
            </a:r>
            <a:r>
              <a:rPr lang="es-VE" sz="3600" dirty="0"/>
              <a:t>de victimización de delitos totales fue de 932 </a:t>
            </a:r>
            <a:r>
              <a:rPr lang="es-VE" sz="3600" dirty="0" err="1" smtClean="0"/>
              <a:t>pcmh</a:t>
            </a:r>
            <a:r>
              <a:rPr lang="es-VE" sz="3600" dirty="0" smtClean="0"/>
              <a:t>/2010.</a:t>
            </a:r>
          </a:p>
          <a:p>
            <a:pPr>
              <a:buFont typeface="Wingdings" pitchFamily="2" charset="2"/>
              <a:buChar char="Ø"/>
            </a:pPr>
            <a:endParaRPr lang="es-VE" sz="3600" dirty="0"/>
          </a:p>
          <a:p>
            <a:pPr>
              <a:buFont typeface="Wingdings" pitchFamily="2" charset="2"/>
              <a:buChar char="Ø"/>
            </a:pPr>
            <a:r>
              <a:rPr lang="es-ES" sz="3600" dirty="0" smtClean="0"/>
              <a:t> </a:t>
            </a:r>
            <a:r>
              <a:rPr lang="es-ES" sz="3600" dirty="0"/>
              <a:t>Los delitos </a:t>
            </a:r>
            <a:r>
              <a:rPr lang="es-VE" sz="3600" dirty="0"/>
              <a:t>contra la propiedad </a:t>
            </a:r>
            <a:r>
              <a:rPr lang="es-VE" sz="3600" dirty="0" smtClean="0"/>
              <a:t>50</a:t>
            </a:r>
            <a:r>
              <a:rPr lang="es-VE" sz="3600" dirty="0"/>
              <a:t>%, </a:t>
            </a:r>
            <a:r>
              <a:rPr lang="es-VE" sz="3600" dirty="0" smtClean="0"/>
              <a:t>contra </a:t>
            </a:r>
            <a:r>
              <a:rPr lang="es-VE" sz="3600" dirty="0"/>
              <a:t>las personas </a:t>
            </a:r>
            <a:r>
              <a:rPr lang="es-VE" sz="3600" dirty="0" smtClean="0"/>
              <a:t>32</a:t>
            </a:r>
            <a:r>
              <a:rPr lang="es-VE" sz="3600" dirty="0"/>
              <a:t>%, y un 18% </a:t>
            </a:r>
            <a:r>
              <a:rPr lang="es-VE" sz="3600" dirty="0" smtClean="0"/>
              <a:t>otros </a:t>
            </a:r>
            <a:r>
              <a:rPr lang="es-VE" sz="3600" dirty="0"/>
              <a:t>delitos</a:t>
            </a:r>
            <a:r>
              <a:rPr lang="es-VE" sz="3600" dirty="0" smtClean="0"/>
              <a:t>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1520" y="332656"/>
            <a:ext cx="8568952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s-ES" sz="3200" dirty="0" smtClean="0"/>
              <a:t> El ministro </a:t>
            </a:r>
            <a:r>
              <a:rPr lang="es-ES" sz="3200" dirty="0" err="1" smtClean="0"/>
              <a:t>Tareck</a:t>
            </a:r>
            <a:r>
              <a:rPr lang="es-ES" sz="3200" dirty="0" smtClean="0"/>
              <a:t> El </a:t>
            </a:r>
            <a:r>
              <a:rPr lang="es-ES" sz="3200" dirty="0" err="1" smtClean="0"/>
              <a:t>Aissami</a:t>
            </a:r>
            <a:r>
              <a:rPr lang="es-ES" sz="3200" dirty="0" smtClean="0"/>
              <a:t>:  </a:t>
            </a:r>
            <a:r>
              <a:rPr lang="es-ES" sz="3200" dirty="0"/>
              <a:t>tasa delictiva nacional </a:t>
            </a:r>
            <a:r>
              <a:rPr lang="es-ES" sz="3200" dirty="0" smtClean="0"/>
              <a:t>2010,  </a:t>
            </a:r>
            <a:r>
              <a:rPr lang="es-ES" sz="3200" dirty="0"/>
              <a:t>499 delitos </a:t>
            </a:r>
            <a:r>
              <a:rPr lang="es-ES" sz="3200" dirty="0" err="1" smtClean="0"/>
              <a:t>pcmh</a:t>
            </a:r>
            <a:r>
              <a:rPr lang="es-ES" sz="3200" dirty="0" smtClean="0"/>
              <a:t>.  2011,  441 </a:t>
            </a:r>
            <a:r>
              <a:rPr lang="es-ES" sz="3200" dirty="0"/>
              <a:t>delitos </a:t>
            </a:r>
            <a:r>
              <a:rPr lang="es-ES" sz="3200" dirty="0" err="1" smtClean="0"/>
              <a:t>pcmh</a:t>
            </a:r>
            <a:r>
              <a:rPr lang="es-ES" sz="3200" dirty="0" smtClean="0"/>
              <a:t>. Descenso del </a:t>
            </a:r>
            <a:r>
              <a:rPr lang="es-ES" sz="3200" dirty="0"/>
              <a:t>10</a:t>
            </a:r>
            <a:r>
              <a:rPr lang="es-ES" sz="3200" dirty="0" smtClean="0"/>
              <a:t>%.</a:t>
            </a:r>
          </a:p>
          <a:p>
            <a:pPr>
              <a:buFont typeface="Wingdings" pitchFamily="2" charset="2"/>
              <a:buChar char="Ø"/>
            </a:pPr>
            <a:endParaRPr lang="es-ES" sz="3200" dirty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s-ES" sz="3200" dirty="0" smtClean="0"/>
              <a:t> Pablo F.: del </a:t>
            </a:r>
            <a:r>
              <a:rPr lang="es-ES" sz="3200" dirty="0"/>
              <a:t>total de homicidios </a:t>
            </a:r>
            <a:r>
              <a:rPr lang="es-ES" sz="3200" dirty="0" smtClean="0"/>
              <a:t>2010</a:t>
            </a:r>
            <a:r>
              <a:rPr lang="es-ES" sz="3200" dirty="0"/>
              <a:t>, </a:t>
            </a:r>
            <a:r>
              <a:rPr lang="es-ES" sz="3200" dirty="0" smtClean="0"/>
              <a:t> </a:t>
            </a:r>
            <a:r>
              <a:rPr lang="es-ES" sz="3200" dirty="0"/>
              <a:t>12,9% </a:t>
            </a:r>
            <a:r>
              <a:rPr lang="es-ES" sz="3200" dirty="0" smtClean="0"/>
              <a:t>relacionados con </a:t>
            </a:r>
            <a:r>
              <a:rPr lang="es-ES" sz="3200" dirty="0"/>
              <a:t>robos y 69,7% </a:t>
            </a:r>
            <a:r>
              <a:rPr lang="es-ES" sz="3200" dirty="0" smtClean="0"/>
              <a:t>por </a:t>
            </a:r>
            <a:r>
              <a:rPr lang="es-ES" sz="3200" dirty="0"/>
              <a:t>ajuste de cuentas. </a:t>
            </a:r>
            <a:r>
              <a:rPr lang="es-ES" sz="3200" dirty="0" smtClean="0"/>
              <a:t>2011</a:t>
            </a:r>
            <a:r>
              <a:rPr lang="es-ES" sz="3200" dirty="0"/>
              <a:t>, 13,4% de los crímenes </a:t>
            </a:r>
            <a:r>
              <a:rPr lang="es-ES" sz="3200" dirty="0" smtClean="0"/>
              <a:t>relación con </a:t>
            </a:r>
            <a:r>
              <a:rPr lang="es-ES" sz="3200" dirty="0"/>
              <a:t>asaltos y 71,5% con venganzas entre personas</a:t>
            </a:r>
            <a:r>
              <a:rPr lang="es-ES" sz="3200" dirty="0" smtClean="0"/>
              <a:t>.</a:t>
            </a:r>
            <a:endParaRPr lang="es-MX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VE" sz="3600" dirty="0" smtClean="0"/>
              <a:t/>
            </a:r>
            <a:br>
              <a:rPr lang="es-VE" sz="3600" dirty="0" smtClean="0"/>
            </a:br>
            <a:r>
              <a:rPr lang="es-VE" sz="3600" dirty="0" smtClean="0"/>
              <a:t>b</a:t>
            </a:r>
            <a:r>
              <a:rPr lang="es-VE" sz="3600" dirty="0"/>
              <a:t>.- </a:t>
            </a:r>
            <a:r>
              <a:rPr lang="es-VE" sz="3600" b="1" dirty="0"/>
              <a:t>los principales factores explicativos del deterioro y las tendencias a futuro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s-MX" dirty="0" smtClean="0"/>
              <a:t>Abordaje coyuntural y no estructural del problema.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s-VE" dirty="0" smtClean="0"/>
              <a:t>El deterioro/ mal funcionamiento algunas instituciones del Estado relativas al tema de la seguridad. </a:t>
            </a:r>
          </a:p>
          <a:p>
            <a:pPr lvl="1">
              <a:lnSpc>
                <a:spcPct val="150000"/>
              </a:lnSpc>
            </a:pPr>
            <a:r>
              <a:rPr lang="es-VE" dirty="0" smtClean="0"/>
              <a:t> policías, deficiencias en la administración de justicia y colapso del sistema penitenciario.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1520" y="332656"/>
            <a:ext cx="8568952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s-VE" sz="3200" dirty="0" smtClean="0"/>
              <a:t> </a:t>
            </a:r>
            <a:r>
              <a:rPr lang="es-VE" sz="3100" dirty="0" smtClean="0"/>
              <a:t>Enfrentamiento de la violencia delictual  </a:t>
            </a:r>
            <a:r>
              <a:rPr lang="es-VE" sz="3100" dirty="0" smtClean="0"/>
              <a:t>a través </a:t>
            </a:r>
            <a:r>
              <a:rPr lang="es-VE" sz="3100" dirty="0" smtClean="0"/>
              <a:t>de la acción punitiva.  “policía-justicia-prisión”,  sin lograr reducir la criminalidad. </a:t>
            </a:r>
          </a:p>
          <a:p>
            <a:pPr>
              <a:buFont typeface="Wingdings" pitchFamily="2" charset="2"/>
              <a:buChar char="Ø"/>
            </a:pPr>
            <a:endParaRPr lang="es-VE" sz="3200" dirty="0" smtClean="0"/>
          </a:p>
          <a:p>
            <a:pPr>
              <a:buFont typeface="Wingdings" pitchFamily="2" charset="2"/>
              <a:buChar char="Ø"/>
            </a:pPr>
            <a:r>
              <a:rPr lang="es-VE" sz="3200" dirty="0" smtClean="0"/>
              <a:t>Polarización social.</a:t>
            </a:r>
          </a:p>
          <a:p>
            <a:pPr>
              <a:buFont typeface="Wingdings" pitchFamily="2" charset="2"/>
              <a:buChar char="Ø"/>
            </a:pPr>
            <a:endParaRPr lang="es-VE" sz="3200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s-VE" sz="3200" dirty="0" smtClean="0"/>
              <a:t> </a:t>
            </a:r>
            <a:r>
              <a:rPr lang="es-VE" sz="3000" dirty="0" smtClean="0"/>
              <a:t>CPCAMD: </a:t>
            </a:r>
            <a:r>
              <a:rPr lang="es-ES" sz="3000" dirty="0" smtClean="0"/>
              <a:t>Muertes por  Arma de Fuego en Venezuela Según Datos Oficiales. 1980, 9,54 </a:t>
            </a:r>
            <a:r>
              <a:rPr lang="es-ES" sz="3000" dirty="0" err="1" smtClean="0"/>
              <a:t>pcmh</a:t>
            </a:r>
            <a:r>
              <a:rPr lang="es-ES" sz="3000" dirty="0" smtClean="0"/>
              <a:t>; en los 90, 11,32; en el 2000, 35,81.  2009 escaló a 52,93.</a:t>
            </a:r>
            <a:endParaRPr lang="es-MX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9512" y="1"/>
            <a:ext cx="856895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/>
              <a:t>Tendencias</a:t>
            </a:r>
          </a:p>
          <a:p>
            <a:pPr>
              <a:buFont typeface="Wingdings" pitchFamily="2" charset="2"/>
              <a:buChar char="Ø"/>
            </a:pPr>
            <a:r>
              <a:rPr lang="es-MX" sz="3200" dirty="0" smtClean="0"/>
              <a:t> Tendencia al aumento de la seguridad privada. </a:t>
            </a:r>
          </a:p>
          <a:p>
            <a:pPr>
              <a:buFont typeface="Wingdings" pitchFamily="2" charset="2"/>
              <a:buChar char="Ø"/>
            </a:pPr>
            <a:endParaRPr lang="es-MX" sz="3200" dirty="0" smtClean="0"/>
          </a:p>
          <a:p>
            <a:pPr>
              <a:buFont typeface="Wingdings" pitchFamily="2" charset="2"/>
              <a:buChar char="Ø"/>
            </a:pPr>
            <a:r>
              <a:rPr lang="es-MX" sz="3200" dirty="0" smtClean="0"/>
              <a:t> Mayor compras de armas de puño.</a:t>
            </a:r>
          </a:p>
          <a:p>
            <a:pPr>
              <a:buFont typeface="Wingdings" pitchFamily="2" charset="2"/>
              <a:buChar char="Ø"/>
            </a:pPr>
            <a:endParaRPr lang="es-MX" sz="3200" dirty="0" smtClean="0"/>
          </a:p>
          <a:p>
            <a:pPr>
              <a:buFont typeface="Wingdings" pitchFamily="2" charset="2"/>
              <a:buChar char="Ø"/>
            </a:pPr>
            <a:r>
              <a:rPr lang="es-MX" sz="3200" dirty="0" smtClean="0"/>
              <a:t> Regulación de espacios públicos.</a:t>
            </a:r>
          </a:p>
          <a:p>
            <a:pPr>
              <a:buFont typeface="Wingdings" pitchFamily="2" charset="2"/>
              <a:buChar char="Ø"/>
            </a:pPr>
            <a:endParaRPr lang="es-MX" sz="3200" dirty="0" smtClean="0"/>
          </a:p>
          <a:p>
            <a:pPr>
              <a:buFont typeface="Wingdings" pitchFamily="2" charset="2"/>
              <a:buChar char="Ø"/>
            </a:pPr>
            <a:r>
              <a:rPr lang="es-MX" sz="3200" dirty="0" smtClean="0"/>
              <a:t> Victimización de grupos </a:t>
            </a:r>
            <a:r>
              <a:rPr lang="es-MX" sz="3200" dirty="0" err="1" smtClean="0"/>
              <a:t>etáreos</a:t>
            </a:r>
            <a:r>
              <a:rPr lang="es-MX" sz="3200" dirty="0" smtClean="0"/>
              <a:t> específicos.</a:t>
            </a:r>
          </a:p>
          <a:p>
            <a:pPr>
              <a:buFont typeface="Wingdings" pitchFamily="2" charset="2"/>
              <a:buChar char="Ø"/>
            </a:pPr>
            <a:endParaRPr lang="es-MX" sz="3200" dirty="0" smtClean="0"/>
          </a:p>
          <a:p>
            <a:pPr>
              <a:buFont typeface="Wingdings" pitchFamily="2" charset="2"/>
              <a:buChar char="Ø"/>
            </a:pPr>
            <a:r>
              <a:rPr lang="es-MX" sz="3200" dirty="0" smtClean="0"/>
              <a:t> Mecanismos ciudadanos de control de las policías.</a:t>
            </a:r>
          </a:p>
          <a:p>
            <a:pPr>
              <a:buFont typeface="Wingdings" pitchFamily="2" charset="2"/>
              <a:buChar char="Ø"/>
            </a:pPr>
            <a:endParaRPr lang="es-MX" sz="3200" dirty="0"/>
          </a:p>
          <a:p>
            <a:pPr>
              <a:buFont typeface="Wingdings" pitchFamily="2" charset="2"/>
              <a:buChar char="Ø"/>
            </a:pPr>
            <a:r>
              <a:rPr lang="es-MX" sz="3200" dirty="0" smtClean="0"/>
              <a:t> Implementación de planes de seguridad.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VE" sz="3200" b="1" dirty="0" smtClean="0"/>
              <a:t>C. Mirada analítica a las políticas públicas de seguridad, nacionales y locales</a:t>
            </a: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518457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s-MX" dirty="0" smtClean="0"/>
              <a:t> </a:t>
            </a:r>
            <a:r>
              <a:rPr lang="es-MX" sz="3000" dirty="0" smtClean="0"/>
              <a:t>Cuerpos de policía con deficiencia de formación.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s-MX" sz="3000" dirty="0" smtClean="0"/>
              <a:t> Inexistencia de planes , los planes existentes de poca efectividad.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s-MX" sz="3000" dirty="0" smtClean="0"/>
              <a:t> Polarización de los mandatarios.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s-MX" sz="3000" dirty="0" smtClean="0"/>
              <a:t> El mito de Sísifo.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s-MX" sz="3000" dirty="0" smtClean="0"/>
              <a:t> CONAREPOL – UNES – PNB – Coordinación policías.</a:t>
            </a:r>
          </a:p>
          <a:p>
            <a:pPr>
              <a:lnSpc>
                <a:spcPct val="150000"/>
              </a:lnSpc>
              <a:buNone/>
            </a:pPr>
            <a:endParaRPr lang="es-MX" sz="3000" dirty="0" smtClean="0"/>
          </a:p>
          <a:p>
            <a:endParaRPr lang="es-MX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556</Words>
  <Application>Microsoft Office PowerPoint</Application>
  <PresentationFormat>Presentación en pantalla (4:3)</PresentationFormat>
  <Paragraphs>68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 b.- los principales factores explicativos del deterioro y las tendencias a futuro </vt:lpstr>
      <vt:lpstr>Diapositiva 7</vt:lpstr>
      <vt:lpstr>Diapositiva 8</vt:lpstr>
      <vt:lpstr>C. Mirada analítica a las políticas públicas de seguridad, nacionales y locales</vt:lpstr>
      <vt:lpstr>Diapositiva 10</vt:lpstr>
      <vt:lpstr>C. El impacto del escenario político electoral en el problema y en su debate</vt:lpstr>
      <vt:lpstr>Diapositiva 12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TOSHIBA</dc:creator>
  <cp:lastModifiedBy>TOSHIBA</cp:lastModifiedBy>
  <cp:revision>42</cp:revision>
  <dcterms:created xsi:type="dcterms:W3CDTF">2012-05-29T10:58:38Z</dcterms:created>
  <dcterms:modified xsi:type="dcterms:W3CDTF">2012-05-30T02:18:20Z</dcterms:modified>
</cp:coreProperties>
</file>