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5" r:id="rId3"/>
    <p:sldId id="306" r:id="rId4"/>
    <p:sldId id="264" r:id="rId5"/>
    <p:sldId id="292" r:id="rId6"/>
    <p:sldId id="270" r:id="rId7"/>
    <p:sldId id="271" r:id="rId8"/>
    <p:sldId id="307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308" r:id="rId17"/>
    <p:sldId id="293" r:id="rId18"/>
    <p:sldId id="299" r:id="rId19"/>
    <p:sldId id="290" r:id="rId20"/>
    <p:sldId id="302" r:id="rId21"/>
    <p:sldId id="303" r:id="rId22"/>
    <p:sldId id="304" r:id="rId23"/>
    <p:sldId id="309" r:id="rId24"/>
    <p:sldId id="301" r:id="rId25"/>
    <p:sldId id="297" r:id="rId26"/>
    <p:sldId id="305" r:id="rId27"/>
    <p:sldId id="291" r:id="rId28"/>
    <p:sldId id="267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evo\Dropbox\JGR%20Washingt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med'!$B$2:$J$2</c:f>
              <c:numCache>
                <c:formatCode>General</c:formatCode>
                <c:ptCount val="9"/>
                <c:pt idx="0">
                  <c:v>108</c:v>
                </c:pt>
                <c:pt idx="1">
                  <c:v>60</c:v>
                </c:pt>
                <c:pt idx="2">
                  <c:v>65</c:v>
                </c:pt>
                <c:pt idx="3">
                  <c:v>68</c:v>
                </c:pt>
                <c:pt idx="4">
                  <c:v>92</c:v>
                </c:pt>
                <c:pt idx="5">
                  <c:v>104</c:v>
                </c:pt>
                <c:pt idx="6">
                  <c:v>239</c:v>
                </c:pt>
                <c:pt idx="7">
                  <c:v>171</c:v>
                </c:pt>
                <c:pt idx="8">
                  <c:v>71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med'!$B$3:$J$3</c:f>
              <c:numCache>
                <c:formatCode>General</c:formatCode>
                <c:ptCount val="9"/>
                <c:pt idx="0">
                  <c:v>109</c:v>
                </c:pt>
                <c:pt idx="1">
                  <c:v>60</c:v>
                </c:pt>
                <c:pt idx="2">
                  <c:v>63</c:v>
                </c:pt>
                <c:pt idx="3">
                  <c:v>57</c:v>
                </c:pt>
                <c:pt idx="4">
                  <c:v>75</c:v>
                </c:pt>
                <c:pt idx="5">
                  <c:v>110</c:v>
                </c:pt>
                <c:pt idx="6">
                  <c:v>116</c:v>
                </c:pt>
                <c:pt idx="7">
                  <c:v>140</c:v>
                </c:pt>
                <c:pt idx="8">
                  <c:v>90</c:v>
                </c:pt>
              </c:numCache>
            </c:numRef>
          </c:val>
        </c:ser>
        <c:ser>
          <c:idx val="2"/>
          <c:order val="2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med'!$B$4:$J$4</c:f>
              <c:numCache>
                <c:formatCode>General</c:formatCode>
                <c:ptCount val="9"/>
                <c:pt idx="0">
                  <c:v>104</c:v>
                </c:pt>
                <c:pt idx="1">
                  <c:v>57</c:v>
                </c:pt>
                <c:pt idx="2">
                  <c:v>65</c:v>
                </c:pt>
                <c:pt idx="3">
                  <c:v>57</c:v>
                </c:pt>
                <c:pt idx="4">
                  <c:v>69</c:v>
                </c:pt>
                <c:pt idx="5">
                  <c:v>114</c:v>
                </c:pt>
                <c:pt idx="6">
                  <c:v>148</c:v>
                </c:pt>
                <c:pt idx="7">
                  <c:v>164</c:v>
                </c:pt>
                <c:pt idx="8">
                  <c:v>94</c:v>
                </c:pt>
              </c:numCache>
            </c:numRef>
          </c:val>
        </c:ser>
        <c:ser>
          <c:idx val="3"/>
          <c:order val="3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med'!$B$5:$J$5</c:f>
              <c:numCache>
                <c:formatCode>General</c:formatCode>
                <c:ptCount val="9"/>
                <c:pt idx="0">
                  <c:v>98</c:v>
                </c:pt>
                <c:pt idx="1">
                  <c:v>64</c:v>
                </c:pt>
                <c:pt idx="2">
                  <c:v>64</c:v>
                </c:pt>
                <c:pt idx="3">
                  <c:v>53</c:v>
                </c:pt>
                <c:pt idx="4">
                  <c:v>76</c:v>
                </c:pt>
                <c:pt idx="5">
                  <c:v>186</c:v>
                </c:pt>
                <c:pt idx="6">
                  <c:v>173</c:v>
                </c:pt>
                <c:pt idx="7">
                  <c:v>177</c:v>
                </c:pt>
                <c:pt idx="8">
                  <c:v>94</c:v>
                </c:pt>
              </c:numCache>
            </c:numRef>
          </c:val>
        </c:ser>
        <c:ser>
          <c:idx val="4"/>
          <c:order val="4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med'!$B$6:$J$6</c:f>
              <c:numCache>
                <c:formatCode>General</c:formatCode>
                <c:ptCount val="9"/>
                <c:pt idx="0">
                  <c:v>118</c:v>
                </c:pt>
                <c:pt idx="1">
                  <c:v>55</c:v>
                </c:pt>
                <c:pt idx="2">
                  <c:v>50</c:v>
                </c:pt>
                <c:pt idx="3">
                  <c:v>57</c:v>
                </c:pt>
                <c:pt idx="4">
                  <c:v>82</c:v>
                </c:pt>
                <c:pt idx="5">
                  <c:v>209</c:v>
                </c:pt>
                <c:pt idx="6">
                  <c:v>214</c:v>
                </c:pt>
                <c:pt idx="7">
                  <c:v>158</c:v>
                </c:pt>
                <c:pt idx="8">
                  <c:v>105</c:v>
                </c:pt>
              </c:numCache>
            </c:numRef>
          </c:val>
        </c:ser>
        <c:ser>
          <c:idx val="5"/>
          <c:order val="5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med'!$B$7:$J$7</c:f>
              <c:numCache>
                <c:formatCode>General</c:formatCode>
                <c:ptCount val="9"/>
                <c:pt idx="0">
                  <c:v>124</c:v>
                </c:pt>
                <c:pt idx="1">
                  <c:v>79</c:v>
                </c:pt>
                <c:pt idx="2">
                  <c:v>79</c:v>
                </c:pt>
                <c:pt idx="3">
                  <c:v>67</c:v>
                </c:pt>
                <c:pt idx="4">
                  <c:v>85</c:v>
                </c:pt>
                <c:pt idx="5">
                  <c:v>167</c:v>
                </c:pt>
                <c:pt idx="6">
                  <c:v>172</c:v>
                </c:pt>
                <c:pt idx="7">
                  <c:v>138</c:v>
                </c:pt>
                <c:pt idx="8">
                  <c:v>126</c:v>
                </c:pt>
              </c:numCache>
            </c:numRef>
          </c:val>
        </c:ser>
        <c:ser>
          <c:idx val="6"/>
          <c:order val="6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med'!$B$8:$J$8</c:f>
              <c:numCache>
                <c:formatCode>General</c:formatCode>
                <c:ptCount val="9"/>
                <c:pt idx="0">
                  <c:v>94</c:v>
                </c:pt>
                <c:pt idx="1">
                  <c:v>76</c:v>
                </c:pt>
                <c:pt idx="2">
                  <c:v>79</c:v>
                </c:pt>
                <c:pt idx="3">
                  <c:v>60</c:v>
                </c:pt>
                <c:pt idx="4">
                  <c:v>94</c:v>
                </c:pt>
                <c:pt idx="5">
                  <c:v>207</c:v>
                </c:pt>
                <c:pt idx="6">
                  <c:v>183</c:v>
                </c:pt>
                <c:pt idx="7">
                  <c:v>137</c:v>
                </c:pt>
                <c:pt idx="8">
                  <c:v>107</c:v>
                </c:pt>
              </c:numCache>
            </c:numRef>
          </c:val>
        </c:ser>
        <c:ser>
          <c:idx val="7"/>
          <c:order val="7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med'!$B$9:$J$9</c:f>
              <c:numCache>
                <c:formatCode>General</c:formatCode>
                <c:ptCount val="9"/>
                <c:pt idx="0">
                  <c:v>100</c:v>
                </c:pt>
                <c:pt idx="1">
                  <c:v>73</c:v>
                </c:pt>
                <c:pt idx="2">
                  <c:v>73</c:v>
                </c:pt>
                <c:pt idx="3">
                  <c:v>54</c:v>
                </c:pt>
                <c:pt idx="4">
                  <c:v>82</c:v>
                </c:pt>
                <c:pt idx="5">
                  <c:v>209</c:v>
                </c:pt>
                <c:pt idx="6">
                  <c:v>198</c:v>
                </c:pt>
                <c:pt idx="7">
                  <c:v>137</c:v>
                </c:pt>
                <c:pt idx="8">
                  <c:v>103</c:v>
                </c:pt>
              </c:numCache>
            </c:numRef>
          </c:val>
        </c:ser>
        <c:ser>
          <c:idx val="8"/>
          <c:order val="8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med'!$B$10:$J$10</c:f>
              <c:numCache>
                <c:formatCode>General</c:formatCode>
                <c:ptCount val="9"/>
                <c:pt idx="0">
                  <c:v>78</c:v>
                </c:pt>
                <c:pt idx="1">
                  <c:v>71</c:v>
                </c:pt>
                <c:pt idx="2">
                  <c:v>59</c:v>
                </c:pt>
                <c:pt idx="3">
                  <c:v>69</c:v>
                </c:pt>
                <c:pt idx="4">
                  <c:v>88</c:v>
                </c:pt>
                <c:pt idx="5">
                  <c:v>190</c:v>
                </c:pt>
                <c:pt idx="6">
                  <c:v>136</c:v>
                </c:pt>
                <c:pt idx="7">
                  <c:v>96</c:v>
                </c:pt>
                <c:pt idx="8">
                  <c:v>118</c:v>
                </c:pt>
              </c:numCache>
            </c:numRef>
          </c:val>
        </c:ser>
        <c:ser>
          <c:idx val="9"/>
          <c:order val="9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med'!$B$11:$J$11</c:f>
              <c:numCache>
                <c:formatCode>General</c:formatCode>
                <c:ptCount val="9"/>
                <c:pt idx="0">
                  <c:v>105</c:v>
                </c:pt>
                <c:pt idx="1">
                  <c:v>63</c:v>
                </c:pt>
                <c:pt idx="2">
                  <c:v>72</c:v>
                </c:pt>
                <c:pt idx="3">
                  <c:v>68</c:v>
                </c:pt>
                <c:pt idx="4">
                  <c:v>98</c:v>
                </c:pt>
                <c:pt idx="5">
                  <c:v>225</c:v>
                </c:pt>
                <c:pt idx="6">
                  <c:v>163</c:v>
                </c:pt>
                <c:pt idx="7">
                  <c:v>90</c:v>
                </c:pt>
              </c:numCache>
            </c:numRef>
          </c:val>
        </c:ser>
        <c:ser>
          <c:idx val="10"/>
          <c:order val="10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med'!$B$12:$J$12</c:f>
              <c:numCache>
                <c:formatCode>General</c:formatCode>
                <c:ptCount val="9"/>
                <c:pt idx="0">
                  <c:v>82</c:v>
                </c:pt>
                <c:pt idx="1">
                  <c:v>69</c:v>
                </c:pt>
                <c:pt idx="2">
                  <c:v>61</c:v>
                </c:pt>
                <c:pt idx="3">
                  <c:v>84</c:v>
                </c:pt>
                <c:pt idx="4">
                  <c:v>109</c:v>
                </c:pt>
                <c:pt idx="5">
                  <c:v>235</c:v>
                </c:pt>
                <c:pt idx="6">
                  <c:v>142</c:v>
                </c:pt>
                <c:pt idx="7">
                  <c:v>121</c:v>
                </c:pt>
              </c:numCache>
            </c:numRef>
          </c:val>
        </c:ser>
        <c:ser>
          <c:idx val="11"/>
          <c:order val="11"/>
          <c:invertIfNegative val="0"/>
          <c:cat>
            <c:numRef>
              <c:f>'homicidio med'!$B$1:$J$1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'homicidio med'!$B$13:$J$13</c:f>
              <c:numCache>
                <c:formatCode>General</c:formatCode>
                <c:ptCount val="9"/>
                <c:pt idx="0">
                  <c:v>67</c:v>
                </c:pt>
                <c:pt idx="1">
                  <c:v>55</c:v>
                </c:pt>
                <c:pt idx="2">
                  <c:v>74</c:v>
                </c:pt>
                <c:pt idx="3">
                  <c:v>77</c:v>
                </c:pt>
                <c:pt idx="4">
                  <c:v>95</c:v>
                </c:pt>
                <c:pt idx="5">
                  <c:v>231</c:v>
                </c:pt>
                <c:pt idx="6">
                  <c:v>139</c:v>
                </c:pt>
                <c:pt idx="7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20096"/>
        <c:axId val="34821632"/>
      </c:barChart>
      <c:catAx>
        <c:axId val="3482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21632"/>
        <c:crosses val="autoZero"/>
        <c:auto val="1"/>
        <c:lblAlgn val="ctr"/>
        <c:lblOffset val="100"/>
        <c:noMultiLvlLbl val="0"/>
      </c:catAx>
      <c:valAx>
        <c:axId val="34821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 dirty="0" err="1" smtClean="0"/>
                  <a:t>Number</a:t>
                </a:r>
                <a:r>
                  <a:rPr lang="es-CO" dirty="0" smtClean="0"/>
                  <a:t> of </a:t>
                </a:r>
                <a:r>
                  <a:rPr lang="es-CO" dirty="0" err="1" smtClean="0"/>
                  <a:t>homicides</a:t>
                </a:r>
                <a:endParaRPr lang="es-CO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2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4064-268C-4A59-8661-694303EC7FBA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0FED-C931-4CFA-9B17-2AB6F4F1BA7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77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2F00-6B2F-4703-8EED-FECA32321BA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0FED-C931-4CFA-9B17-2AB6F4F1BA7A}" type="slidenum">
              <a:rPr lang="es-CO" smtClean="0"/>
              <a:pPr/>
              <a:t>15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F3C6-129D-44F9-B20C-FE3F783F3C3F}" type="datetimeFigureOut">
              <a:rPr lang="es-CO" smtClean="0"/>
              <a:pPr/>
              <a:t>04/12/2012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2941-0B0A-4883-A6B8-08D7D9ACA049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5800" y="114298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935596" y="1142981"/>
            <a:ext cx="7272808" cy="170995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Success in Medellín: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Explanations, Limits and Fragilities</a:t>
            </a:r>
            <a:endParaRPr lang="en-US" sz="6000" b="1" cap="small" dirty="0">
              <a:solidFill>
                <a:schemeClr val="tx2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64088" y="3573016"/>
            <a:ext cx="3094112" cy="122413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tx1"/>
                </a:solidFill>
              </a:rPr>
              <a:t>Jorge Giraldo-Ramírez</a:t>
            </a:r>
          </a:p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tx1"/>
                </a:solidFill>
              </a:rPr>
              <a:t>EAFIT </a:t>
            </a:r>
            <a:r>
              <a:rPr lang="es-ES" sz="2000" dirty="0" err="1" smtClean="0">
                <a:solidFill>
                  <a:schemeClr val="tx1"/>
                </a:solidFill>
              </a:rPr>
              <a:t>University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s-ES" sz="2000" dirty="0" smtClean="0">
                <a:solidFill>
                  <a:schemeClr val="tx1"/>
                </a:solidFill>
              </a:rPr>
              <a:t>Medellín, Colombia</a:t>
            </a:r>
          </a:p>
          <a:p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Subtítulo 6"/>
          <p:cNvSpPr txBox="1">
            <a:spLocks/>
          </p:cNvSpPr>
          <p:nvPr/>
        </p:nvSpPr>
        <p:spPr>
          <a:xfrm>
            <a:off x="3024944" y="5301208"/>
            <a:ext cx="3094112" cy="112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Woodrow Wilson International Center for Scholars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Washington, DC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November, 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0" y="6165304"/>
            <a:ext cx="8997925" cy="513450"/>
            <a:chOff x="0" y="6165304"/>
            <a:chExt cx="8997925" cy="513450"/>
          </a:xfrm>
        </p:grpSpPr>
        <p:pic>
          <p:nvPicPr>
            <p:cNvPr id="3074" name="Picture 2" descr="C:\Users\Nuevo\Downloads\logo_eafit_nuev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0312" y="6165304"/>
              <a:ext cx="1617613" cy="513450"/>
            </a:xfrm>
            <a:prstGeom prst="rect">
              <a:avLst/>
            </a:prstGeom>
            <a:noFill/>
          </p:spPr>
        </p:pic>
        <p:cxnSp>
          <p:nvCxnSpPr>
            <p:cNvPr id="9" name="8 Conector recto"/>
            <p:cNvCxnSpPr/>
            <p:nvPr/>
          </p:nvCxnSpPr>
          <p:spPr>
            <a:xfrm>
              <a:off x="0" y="6453336"/>
              <a:ext cx="7236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5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1. 1988-1994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/>
              <a:t>Pre-1995 governments faced severe limits (Leyva, 2010):</a:t>
            </a:r>
          </a:p>
          <a:p>
            <a:pPr marL="857250" lvl="1" indent="-457200"/>
            <a:r>
              <a:rPr lang="en-US" sz="2400" dirty="0" smtClean="0"/>
              <a:t>Relatively low budgets</a:t>
            </a:r>
          </a:p>
          <a:p>
            <a:pPr marL="857250" lvl="1" indent="-457200"/>
            <a:r>
              <a:rPr lang="en-US" sz="2400" dirty="0" smtClean="0"/>
              <a:t>High public debt</a:t>
            </a:r>
          </a:p>
          <a:p>
            <a:pPr marL="857250" lvl="1" indent="-457200"/>
            <a:r>
              <a:rPr lang="en-US" sz="2400" dirty="0" smtClean="0"/>
              <a:t>Low investment capacity</a:t>
            </a:r>
          </a:p>
          <a:p>
            <a:pPr marL="457200" indent="-457200"/>
            <a:r>
              <a:rPr lang="en-US" sz="2400" dirty="0" smtClean="0"/>
              <a:t>Security was conceived as a responsibility of the national government</a:t>
            </a:r>
          </a:p>
          <a:p>
            <a:pPr marL="457200" indent="-457200"/>
            <a:r>
              <a:rPr lang="en-US" sz="2400" dirty="0" smtClean="0"/>
              <a:t>Local authority action focused on coexistence (“</a:t>
            </a:r>
            <a:r>
              <a:rPr lang="en-US" sz="2400" i="1" dirty="0" err="1" smtClean="0"/>
              <a:t>convivencia</a:t>
            </a:r>
            <a:r>
              <a:rPr lang="en-US" sz="2400" dirty="0" smtClean="0"/>
              <a:t>”)</a:t>
            </a:r>
          </a:p>
          <a:p>
            <a:pPr marL="457200" indent="-457200"/>
            <a:r>
              <a:rPr lang="en-US" sz="2400" dirty="0" smtClean="0"/>
              <a:t>Strategies: participation, alternative conflict resolution mechanisms, education and values</a:t>
            </a: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2. 1995-2000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i="1" dirty="0" smtClean="0"/>
              <a:t>Sergio </a:t>
            </a:r>
            <a:r>
              <a:rPr lang="en-US" sz="2400" i="1" dirty="0" err="1" smtClean="0"/>
              <a:t>Naranjo</a:t>
            </a:r>
            <a:r>
              <a:rPr lang="en-US" sz="2400" i="1" dirty="0" smtClean="0"/>
              <a:t> </a:t>
            </a:r>
            <a:r>
              <a:rPr lang="en-US" sz="2400" dirty="0" smtClean="0"/>
              <a:t>(1995-1997)</a:t>
            </a:r>
          </a:p>
          <a:p>
            <a:pPr marL="857250" lvl="1" indent="-457200"/>
            <a:r>
              <a:rPr lang="en-US" sz="2400" dirty="0" smtClean="0"/>
              <a:t>Qualitative turn: negotiations with armed groups</a:t>
            </a:r>
          </a:p>
          <a:p>
            <a:pPr marL="857250" lvl="1" indent="-457200"/>
            <a:r>
              <a:rPr lang="en-US" sz="2400" dirty="0" smtClean="0"/>
              <a:t>Unintended and negative consequences</a:t>
            </a:r>
          </a:p>
          <a:p>
            <a:pPr marL="457200" indent="-457200"/>
            <a:r>
              <a:rPr lang="en-US" sz="2400" i="1" dirty="0" smtClean="0"/>
              <a:t>Juan </a:t>
            </a:r>
            <a:r>
              <a:rPr lang="en-US" sz="2400" i="1" dirty="0" err="1" smtClean="0"/>
              <a:t>Gómez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Martínez</a:t>
            </a:r>
            <a:r>
              <a:rPr lang="en-US" sz="2400" i="1" dirty="0" smtClean="0"/>
              <a:t> </a:t>
            </a:r>
            <a:r>
              <a:rPr lang="en-US" sz="2400" dirty="0" smtClean="0"/>
              <a:t>(1997-2000)</a:t>
            </a:r>
          </a:p>
          <a:p>
            <a:pPr marL="857250" lvl="1" indent="-457200"/>
            <a:r>
              <a:rPr lang="en-US" sz="2400" dirty="0" smtClean="0"/>
              <a:t>Continuity</a:t>
            </a:r>
          </a:p>
          <a:p>
            <a:pPr marL="857250" lvl="1" indent="-457200"/>
            <a:r>
              <a:rPr lang="en-US" sz="2400" dirty="0" smtClean="0"/>
              <a:t>New framework: violence was associated with poverty and inequality</a:t>
            </a: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3. 2001-2003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i="1" dirty="0" smtClean="0"/>
              <a:t>Luis </a:t>
            </a:r>
            <a:r>
              <a:rPr lang="en-US" sz="2400" i="1" dirty="0" err="1" smtClean="0"/>
              <a:t>Pérez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Gutiérrez</a:t>
            </a:r>
            <a:r>
              <a:rPr lang="en-US" sz="2400" i="1" dirty="0" smtClean="0"/>
              <a:t> </a:t>
            </a:r>
            <a:r>
              <a:rPr lang="en-US" sz="2400" dirty="0" smtClean="0"/>
              <a:t>(2001-2003)</a:t>
            </a:r>
          </a:p>
          <a:p>
            <a:pPr marL="857250" lvl="1" indent="-457200"/>
            <a:r>
              <a:rPr lang="en-US" sz="2400" dirty="0" smtClean="0"/>
              <a:t>Break with previous policies and continuity</a:t>
            </a:r>
          </a:p>
          <a:p>
            <a:pPr marL="857250" lvl="1" indent="-457200"/>
            <a:r>
              <a:rPr lang="en-US" sz="2400" dirty="0" smtClean="0"/>
              <a:t>Oriented resources towards direct activities with affected communities</a:t>
            </a:r>
          </a:p>
          <a:p>
            <a:pPr marL="457200" indent="-457200"/>
            <a:r>
              <a:rPr lang="en-US" sz="2400" dirty="0" smtClean="0"/>
              <a:t>National-level interventions (2003)</a:t>
            </a:r>
          </a:p>
          <a:p>
            <a:pPr marL="857250" lvl="1" indent="-457200"/>
            <a:r>
              <a:rPr lang="en-US" sz="2400" dirty="0" smtClean="0"/>
              <a:t>“</a:t>
            </a:r>
            <a:r>
              <a:rPr lang="en-US" sz="2400" dirty="0" err="1" smtClean="0"/>
              <a:t>Operación</a:t>
            </a:r>
            <a:r>
              <a:rPr lang="en-US" sz="2400" dirty="0" smtClean="0"/>
              <a:t> </a:t>
            </a:r>
            <a:r>
              <a:rPr lang="en-US" sz="2400" dirty="0" err="1" smtClean="0"/>
              <a:t>Orión</a:t>
            </a:r>
            <a:r>
              <a:rPr lang="en-US" sz="2400" dirty="0" smtClean="0"/>
              <a:t>” (16-18 October, 2003): the State retakes </a:t>
            </a:r>
            <a:r>
              <a:rPr lang="en-US" sz="2400" dirty="0" err="1" smtClean="0"/>
              <a:t>Comuna</a:t>
            </a:r>
            <a:r>
              <a:rPr lang="en-US" sz="2400" dirty="0" smtClean="0"/>
              <a:t> 13</a:t>
            </a:r>
          </a:p>
          <a:p>
            <a:pPr marL="857250" lvl="1" indent="-457200"/>
            <a:r>
              <a:rPr lang="en-US" sz="2400" dirty="0" smtClean="0"/>
              <a:t>Diplomacy that ended with the demobilization of paramilitary organization “</a:t>
            </a:r>
            <a:r>
              <a:rPr lang="en-US" sz="2400" dirty="0" err="1" smtClean="0"/>
              <a:t>Bloque</a:t>
            </a:r>
            <a:r>
              <a:rPr lang="en-US" sz="2400" dirty="0" smtClean="0"/>
              <a:t> Cacique </a:t>
            </a:r>
            <a:r>
              <a:rPr lang="en-US" sz="2400" dirty="0" err="1" smtClean="0"/>
              <a:t>Nutibara</a:t>
            </a:r>
            <a:r>
              <a:rPr lang="en-US" sz="2400" dirty="0" smtClean="0"/>
              <a:t>” (December, 2003) </a:t>
            </a: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4. 2004-2011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i="1" dirty="0" smtClean="0"/>
              <a:t>Sergio </a:t>
            </a:r>
            <a:r>
              <a:rPr lang="en-US" sz="2400" i="1" dirty="0" err="1" smtClean="0"/>
              <a:t>Fajardo</a:t>
            </a:r>
            <a:r>
              <a:rPr lang="en-US" sz="2400" i="1" dirty="0" smtClean="0"/>
              <a:t> </a:t>
            </a:r>
            <a:r>
              <a:rPr lang="en-US" sz="2400" dirty="0" smtClean="0"/>
              <a:t>(2004-2007) and </a:t>
            </a:r>
            <a:r>
              <a:rPr lang="en-US" sz="2400" i="1" dirty="0" smtClean="0"/>
              <a:t>Alonso Salazar </a:t>
            </a:r>
            <a:r>
              <a:rPr lang="en-US" sz="2400" dirty="0" smtClean="0"/>
              <a:t>(2008-2011)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Successful national-level security policy </a:t>
            </a:r>
            <a:r>
              <a:rPr lang="en-US" sz="2400" dirty="0" smtClean="0"/>
              <a:t>and virtuous insertion of local government in said policy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Institutionalization of previous lessons </a:t>
            </a:r>
            <a:r>
              <a:rPr lang="en-US" sz="2400" dirty="0" smtClean="0"/>
              <a:t>and knowledge (“Security, Defense, and Justice Master Plan”):</a:t>
            </a:r>
          </a:p>
          <a:p>
            <a:pPr marL="1257300" lvl="2" indent="-457200"/>
            <a:r>
              <a:rPr lang="en-US" dirty="0" smtClean="0"/>
              <a:t>Modernization of security and justice apparatus</a:t>
            </a:r>
          </a:p>
          <a:p>
            <a:pPr marL="1257300" lvl="2" indent="-457200"/>
            <a:r>
              <a:rPr lang="en-US" dirty="0" smtClean="0"/>
              <a:t>Permanent human rights unit</a:t>
            </a:r>
          </a:p>
          <a:p>
            <a:pPr marL="1257300" lvl="2" indent="-457200"/>
            <a:r>
              <a:rPr lang="en-US" dirty="0" smtClean="0"/>
              <a:t>Historical memory programs</a:t>
            </a:r>
          </a:p>
          <a:p>
            <a:pPr marL="1257300" lvl="2" indent="-457200"/>
            <a:r>
              <a:rPr lang="en-US" dirty="0" smtClean="0"/>
              <a:t>SISC</a:t>
            </a:r>
          </a:p>
          <a:p>
            <a:pPr marL="1257300" lvl="2" indent="-457200"/>
            <a:r>
              <a:rPr lang="en-US" dirty="0" smtClean="0"/>
              <a:t>Participatory budget and civilian disarmament</a:t>
            </a:r>
          </a:p>
          <a:p>
            <a:pPr marL="457200" indent="-457200"/>
            <a:endParaRPr lang="en-US" sz="2400" dirty="0" smtClean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chemeClr val="tx2"/>
                </a:solidFill>
              </a:rPr>
              <a:t>Emphasis on local institution-building</a:t>
            </a:r>
            <a:r>
              <a:rPr lang="en-US" sz="2400" dirty="0" smtClean="0"/>
              <a:t>:</a:t>
            </a:r>
          </a:p>
          <a:p>
            <a:pPr marL="857250" lvl="1" indent="-457200"/>
            <a:r>
              <a:rPr lang="en-US" sz="2400" dirty="0" smtClean="0"/>
              <a:t>Fight against the “</a:t>
            </a:r>
            <a:r>
              <a:rPr lang="en-US" sz="2400" dirty="0" err="1" smtClean="0"/>
              <a:t>delegitimization</a:t>
            </a:r>
            <a:r>
              <a:rPr lang="en-US" sz="2400" dirty="0" smtClean="0"/>
              <a:t>” of the State, corruption and clientelism, which generate mistrust of public provision of security and justice within private armed groups</a:t>
            </a:r>
          </a:p>
          <a:p>
            <a:pPr marL="857250" lvl="1" indent="-457200"/>
            <a:r>
              <a:rPr lang="en-US" sz="2400" dirty="0" smtClean="0"/>
              <a:t>“Exercising legitimate authority”</a:t>
            </a:r>
          </a:p>
          <a:p>
            <a:pPr marL="857250" lvl="1" indent="-457200"/>
            <a:r>
              <a:rPr lang="en-US" sz="2400" dirty="0" smtClean="0"/>
              <a:t>Recovery of urban territories and heavy investment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4. 2004-2011 (cont.)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Security and Coexistence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as % of Local Budget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000" y="1628801"/>
            <a:ext cx="6300000" cy="442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831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Contents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86210"/>
            <a:ext cx="74271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Success: Some Explanations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Behavior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Public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Limits: External 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Fragilities: Internal Challenges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Limits: Some Factors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Persistence of comparatively high homicide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Regional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Post-Conflict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Youth and criminality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Police force</a:t>
            </a:r>
            <a:endParaRPr lang="en-US" sz="2400" dirty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633" y="1268760"/>
            <a:ext cx="702990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043608" y="6284059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err="1" smtClean="0"/>
              <a:t>Source</a:t>
            </a:r>
            <a:r>
              <a:rPr lang="es-CO" sz="1600" dirty="0" smtClean="0"/>
              <a:t>: CCSCGP (2012)</a:t>
            </a:r>
            <a:endParaRPr lang="es-CO" sz="1600" dirty="0"/>
          </a:p>
        </p:txBody>
      </p:sp>
      <p:sp>
        <p:nvSpPr>
          <p:cNvPr id="8" name="7 Rectángulo"/>
          <p:cNvSpPr/>
          <p:nvPr/>
        </p:nvSpPr>
        <p:spPr>
          <a:xfrm>
            <a:off x="1043608" y="3875987"/>
            <a:ext cx="6984776" cy="165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583264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1. Persistence of Violence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396044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2. Regional Environment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eafit\AppData\Local\Microsoft\Windows\Temporary Internet Files\Content.Outlook\0XCPGCCI\Mapa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774" y="0"/>
            <a:ext cx="4763226" cy="6165304"/>
          </a:xfrm>
          <a:prstGeom prst="rect">
            <a:avLst/>
          </a:prstGeom>
          <a:noFill/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39552" y="1484784"/>
            <a:ext cx="4032448" cy="42484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High spatial and statistical</a:t>
            </a:r>
            <a:r>
              <a:rPr lang="en-US" sz="2400" noProof="0" dirty="0">
                <a:latin typeface="+mj-lt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correlations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between:</a:t>
            </a:r>
            <a:endParaRPr lang="en-US" sz="2400" dirty="0"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Informality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 land possession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Illicit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crops (coca)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Informal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gold mining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Illegal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armed groups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cs typeface="Arial" pitchFamily="34" charset="0"/>
              </a:rPr>
              <a:t>Violence indexes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Low institutional capacity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09886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Source: Giraldo &amp; Muñoz (2012).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831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Contents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86210"/>
            <a:ext cx="74271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Success: Some Explanations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/>
              <a:t>Changes in Behavior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/>
              <a:t>Changes in Public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Limits: External 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Fragilities: Internal Challenges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pSp>
        <p:nvGrpSpPr>
          <p:cNvPr id="6" name="5 Grupo"/>
          <p:cNvGrpSpPr/>
          <p:nvPr/>
        </p:nvGrpSpPr>
        <p:grpSpPr>
          <a:xfrm>
            <a:off x="0" y="6165304"/>
            <a:ext cx="8997925" cy="513450"/>
            <a:chOff x="0" y="6165304"/>
            <a:chExt cx="8997925" cy="513450"/>
          </a:xfrm>
        </p:grpSpPr>
        <p:pic>
          <p:nvPicPr>
            <p:cNvPr id="4" name="Picture 2" descr="C:\Users\Nuevo\Downloads\logo_eafit_nuev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80312" y="6165304"/>
              <a:ext cx="1617613" cy="513450"/>
            </a:xfrm>
            <a:prstGeom prst="rect">
              <a:avLst/>
            </a:prstGeom>
            <a:noFill/>
          </p:spPr>
        </p:pic>
        <p:cxnSp>
          <p:nvCxnSpPr>
            <p:cNvPr id="5" name="4 Conector recto"/>
            <p:cNvCxnSpPr/>
            <p:nvPr/>
          </p:nvCxnSpPr>
          <p:spPr>
            <a:xfrm>
              <a:off x="0" y="6453336"/>
              <a:ext cx="7236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3. Post-Conflict </a:t>
            </a:r>
            <a:r>
              <a:rPr lang="en-US" sz="3200" b="1" dirty="0">
                <a:solidFill>
                  <a:schemeClr val="tx2"/>
                </a:solidFill>
              </a:rPr>
              <a:t>I</a:t>
            </a:r>
            <a:r>
              <a:rPr lang="en-US" sz="3200" b="1" dirty="0" smtClean="0">
                <a:solidFill>
                  <a:schemeClr val="tx2"/>
                </a:solidFill>
              </a:rPr>
              <a:t>ssues</a:t>
            </a:r>
          </a:p>
        </p:txBody>
      </p:sp>
      <p:pic>
        <p:nvPicPr>
          <p:cNvPr id="8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18" y="1340769"/>
            <a:ext cx="502196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95736" y="6453336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 smtClean="0"/>
              <a:t>Source</a:t>
            </a:r>
            <a:r>
              <a:rPr lang="es-CO" sz="1400" dirty="0" smtClean="0"/>
              <a:t>: </a:t>
            </a:r>
            <a:r>
              <a:rPr lang="es-CO" sz="1400" dirty="0" err="1" smtClean="0"/>
              <a:t>Howe</a:t>
            </a:r>
            <a:r>
              <a:rPr lang="es-CO" sz="1400" dirty="0" smtClean="0"/>
              <a:t> &amp; </a:t>
            </a:r>
            <a:r>
              <a:rPr lang="es-CO" sz="1400" dirty="0" err="1" smtClean="0"/>
              <a:t>Nussio</a:t>
            </a:r>
            <a:r>
              <a:rPr lang="es-CO" sz="1400" dirty="0" smtClean="0"/>
              <a:t> (2012)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5486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4. Youth and Criminality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45,000 men </a:t>
            </a:r>
            <a:r>
              <a:rPr lang="en-US" sz="2400" dirty="0" smtClean="0"/>
              <a:t>aged 14-18 (22.4% of the range) captured between 2002-2010  (Medina, </a:t>
            </a:r>
            <a:r>
              <a:rPr lang="en-US" sz="2400" dirty="0" err="1" smtClean="0"/>
              <a:t>Posso</a:t>
            </a:r>
            <a:r>
              <a:rPr lang="en-US" sz="2400" dirty="0" smtClean="0"/>
              <a:t> &amp; Tamayo, 2011)</a:t>
            </a:r>
          </a:p>
          <a:p>
            <a:r>
              <a:rPr lang="en-US" sz="2400" b="1" dirty="0" smtClean="0"/>
              <a:t>± 60% of men </a:t>
            </a:r>
            <a:r>
              <a:rPr lang="en-US" sz="2400" dirty="0" smtClean="0"/>
              <a:t>aged 14-18 living in poor and/or violent neighborhoods captured in 2002-2010</a:t>
            </a:r>
          </a:p>
          <a:p>
            <a:r>
              <a:rPr lang="en-US" sz="2400" dirty="0" smtClean="0"/>
              <a:t>Questions:</a:t>
            </a:r>
          </a:p>
          <a:p>
            <a:pPr lvl="1"/>
            <a:r>
              <a:rPr lang="en-US" sz="2400" dirty="0" smtClean="0"/>
              <a:t>How to limit recruitment</a:t>
            </a:r>
          </a:p>
          <a:p>
            <a:pPr lvl="1"/>
            <a:r>
              <a:rPr lang="en-US" sz="2400" dirty="0" smtClean="0"/>
              <a:t>How socially pervasive is crime</a:t>
            </a: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5. Police Force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3190029"/>
              </p:ext>
            </p:extLst>
          </p:nvPr>
        </p:nvGraphicFramePr>
        <p:xfrm>
          <a:off x="755576" y="1556792"/>
          <a:ext cx="3466727" cy="403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904"/>
                <a:gridCol w="1637823"/>
              </a:tblGrid>
              <a:tr h="828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 City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dirty="0" smtClean="0">
                          <a:effectLst/>
                        </a:rPr>
                        <a:t>Police per 1.000 </a:t>
                      </a:r>
                      <a:r>
                        <a:rPr lang="en-US" sz="2000" u="none" strike="noStrike" noProof="0" dirty="0" err="1" smtClean="0">
                          <a:effectLst/>
                        </a:rPr>
                        <a:t>inhab</a:t>
                      </a:r>
                      <a:r>
                        <a:rPr lang="en-US" sz="2000" u="none" strike="noStrike" noProof="0" dirty="0" smtClean="0">
                          <a:effectLst/>
                        </a:rPr>
                        <a:t>.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 Cartagena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smtClean="0">
                          <a:effectLst/>
                        </a:rPr>
                        <a:t>3,3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smtClean="0">
                          <a:effectLst/>
                        </a:rPr>
                        <a:t> Bucaramanga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smtClean="0">
                          <a:effectLst/>
                        </a:rPr>
                        <a:t>3,1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smtClean="0">
                          <a:effectLst/>
                        </a:rPr>
                        <a:t> Cúcuta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smtClean="0">
                          <a:effectLst/>
                        </a:rPr>
                        <a:t>3,1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smtClean="0">
                          <a:effectLst/>
                        </a:rPr>
                        <a:t> Cali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smtClean="0">
                          <a:effectLst/>
                        </a:rPr>
                        <a:t>2,9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smtClean="0">
                          <a:effectLst/>
                        </a:rPr>
                        <a:t> Bogotá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smtClean="0">
                          <a:effectLst/>
                        </a:rPr>
                        <a:t>2,3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noProof="0" smtClean="0">
                          <a:effectLst/>
                        </a:rPr>
                        <a:t> Medellín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smtClean="0">
                          <a:effectLst/>
                        </a:rPr>
                        <a:t>2,0</a:t>
                      </a:r>
                      <a:endParaRPr lang="en-US" sz="2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smtClean="0">
                          <a:effectLst/>
                        </a:rPr>
                        <a:t> Barranquilla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dirty="0" smtClean="0">
                          <a:effectLst/>
                        </a:rPr>
                        <a:t>1,9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63" marR="12363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Despite the incidence of homicide in Medellín, the city has a comparatively low police force</a:t>
            </a:r>
          </a:p>
          <a:p>
            <a:endParaRPr lang="en-US" sz="2400" dirty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911" y="568984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Source: Acero (2012), own calculations.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772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831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Contents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86210"/>
            <a:ext cx="74271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Success: Some Explanations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Behavior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Public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Limits: External 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Fragilities: Internal Challenges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Fragilities: Some Factors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Heavy displacement/migration from conflictive 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Disputes regarding the city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Competition between organized crime structures &amp; changes in models of criminal 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Urban social fragmentation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4. Fragmented society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20110311 clusters verde a roj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0" t="32513" r="20742" b="33086"/>
          <a:stretch/>
        </p:blipFill>
        <p:spPr bwMode="auto">
          <a:xfrm>
            <a:off x="251520" y="1458533"/>
            <a:ext cx="6049819" cy="41036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9704" y="1458532"/>
            <a:ext cx="2518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Six clusters, according to six factors: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Demography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labor market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Poverty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78927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b="1" dirty="0" smtClean="0">
                <a:solidFill>
                  <a:srgbClr val="FF0000"/>
                </a:solidFill>
              </a:rPr>
              <a:t>Redder</a:t>
            </a:r>
            <a:r>
              <a:rPr lang="en-US" sz="1600" dirty="0" smtClean="0"/>
              <a:t>: worse</a:t>
            </a:r>
          </a:p>
          <a:p>
            <a:pPr marL="457200" indent="-457200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Greener</a:t>
            </a:r>
            <a:r>
              <a:rPr lang="en-US" sz="1600" dirty="0" smtClean="0"/>
              <a:t>: better</a:t>
            </a:r>
            <a:endParaRPr lang="en-US" sz="1400" dirty="0" smtClean="0"/>
          </a:p>
          <a:p>
            <a:r>
              <a:rPr lang="en-US" sz="1400" dirty="0" smtClean="0"/>
              <a:t>Source: </a:t>
            </a:r>
            <a:r>
              <a:rPr lang="en-US" sz="1400" dirty="0" err="1" smtClean="0"/>
              <a:t>RiSE</a:t>
            </a:r>
            <a:r>
              <a:rPr lang="en-US" sz="1400" dirty="0" smtClean="0"/>
              <a:t> (2012).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Characterization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is a cadre of organized crime, with waves of violence dependant upon variables strictly associated with drug trafficking and other illegal economies</a:t>
            </a:r>
          </a:p>
          <a:p>
            <a:r>
              <a:rPr lang="en-US" sz="2400" dirty="0" smtClean="0"/>
              <a:t>This generates an environment that catalyzes common violence by gangs, petty criminality, and intolerant and armed citizens</a:t>
            </a: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Summary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Local governments capacity to learn from previous experiences</a:t>
            </a:r>
          </a:p>
          <a:p>
            <a:r>
              <a:rPr lang="en-US" sz="2400" dirty="0" smtClean="0"/>
              <a:t>Citizen initiatives regarding security and peaceful coexistence</a:t>
            </a:r>
          </a:p>
          <a:p>
            <a:r>
              <a:rPr lang="en-US" sz="2400" dirty="0" smtClean="0"/>
              <a:t>Social consensus surrounding the State</a:t>
            </a:r>
          </a:p>
          <a:p>
            <a:r>
              <a:rPr lang="en-US" sz="2400" dirty="0" smtClean="0"/>
              <a:t>Strengthening of the State</a:t>
            </a:r>
          </a:p>
          <a:p>
            <a:endParaRPr lang="en-US" sz="2400" dirty="0" smtClean="0"/>
          </a:p>
          <a:p>
            <a:r>
              <a:rPr lang="en-US" sz="2400" dirty="0" smtClean="0"/>
              <a:t>Contested by criminal dynamics and externalities</a:t>
            </a:r>
          </a:p>
          <a:p>
            <a:endParaRPr lang="en-US" sz="2400" dirty="0" smtClean="0"/>
          </a:p>
          <a:p>
            <a:r>
              <a:rPr lang="en-US" sz="2400" dirty="0" smtClean="0"/>
              <a:t>Challenges for Medellín in the coming years…</a:t>
            </a:r>
            <a:endParaRPr lang="en-US" sz="2400" dirty="0"/>
          </a:p>
        </p:txBody>
      </p:sp>
      <p:sp>
        <p:nvSpPr>
          <p:cNvPr id="4" name="3 Flecha abajo"/>
          <p:cNvSpPr/>
          <p:nvPr/>
        </p:nvSpPr>
        <p:spPr>
          <a:xfrm>
            <a:off x="1475656" y="5085184"/>
            <a:ext cx="288032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Flecha abajo"/>
          <p:cNvSpPr/>
          <p:nvPr/>
        </p:nvSpPr>
        <p:spPr>
          <a:xfrm>
            <a:off x="1475656" y="4221088"/>
            <a:ext cx="288032" cy="28803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Thank You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ra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05124"/>
            <a:ext cx="19812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3794" y="4108430"/>
            <a:ext cx="3756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 smtClean="0"/>
              <a:t>giraldoramirez.blogspot.com</a:t>
            </a:r>
          </a:p>
          <a:p>
            <a:pPr algn="ctr"/>
            <a:r>
              <a:rPr lang="en-US" sz="2400" dirty="0"/>
              <a:t>jorgegiraldo@eafit.edu.co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831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Contents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86210"/>
            <a:ext cx="74271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Success: Some Explanations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/>
              <a:t>Changes in Behavior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Public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Limits: External 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Fragilities: Internal Challenges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pSp>
        <p:nvGrpSpPr>
          <p:cNvPr id="6" name="5 Grupo"/>
          <p:cNvGrpSpPr/>
          <p:nvPr/>
        </p:nvGrpSpPr>
        <p:grpSpPr>
          <a:xfrm>
            <a:off x="0" y="6165304"/>
            <a:ext cx="8997925" cy="513450"/>
            <a:chOff x="0" y="6165304"/>
            <a:chExt cx="8997925" cy="513450"/>
          </a:xfrm>
        </p:grpSpPr>
        <p:pic>
          <p:nvPicPr>
            <p:cNvPr id="4" name="Picture 2" descr="C:\Users\Nuevo\Downloads\logo_eafit_nuev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80312" y="6165304"/>
              <a:ext cx="1617613" cy="513450"/>
            </a:xfrm>
            <a:prstGeom prst="rect">
              <a:avLst/>
            </a:prstGeom>
            <a:noFill/>
          </p:spPr>
        </p:pic>
        <p:cxnSp>
          <p:nvCxnSpPr>
            <p:cNvPr id="5" name="4 Conector recto"/>
            <p:cNvCxnSpPr/>
            <p:nvPr/>
          </p:nvCxnSpPr>
          <p:spPr>
            <a:xfrm>
              <a:off x="0" y="6453336"/>
              <a:ext cx="7236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Number of homicides and homicide rate,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Medellín 1990-2011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4" name="Marcador de contenido 3" descr="LINEA_DE_TIEMPO_HOMICIDIOS_(TASA_TOTAL)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4" b="-1804"/>
          <a:stretch/>
        </p:blipFill>
        <p:spPr>
          <a:xfrm>
            <a:off x="431540" y="1772816"/>
            <a:ext cx="8280920" cy="4032448"/>
          </a:xfrm>
        </p:spPr>
      </p:pic>
      <p:pic>
        <p:nvPicPr>
          <p:cNvPr id="5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Monthly number of homicides,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Medellín 2004-2012 (Sept.)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5 Gráfic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Two decades of inflections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Tendencies leading to drastic reduction and two exceptions</a:t>
            </a:r>
          </a:p>
          <a:p>
            <a:pPr lvl="1"/>
            <a:r>
              <a:rPr lang="en-US" sz="2400" dirty="0" smtClean="0"/>
              <a:t>2000-2002: urbanization of national internal conflict</a:t>
            </a:r>
          </a:p>
          <a:p>
            <a:pPr lvl="1"/>
            <a:r>
              <a:rPr lang="en-US" sz="2400" dirty="0" smtClean="0"/>
              <a:t>2007-2009: fragmentation and competition among criminal organizations</a:t>
            </a:r>
          </a:p>
          <a:p>
            <a:r>
              <a:rPr lang="en-US" sz="2400" dirty="0" smtClean="0"/>
              <a:t>Structural change in homicide rates (6 years in last decade with rates lower than 60. Only ones in 30 years)</a:t>
            </a:r>
          </a:p>
          <a:p>
            <a:r>
              <a:rPr lang="en-US" sz="2400" dirty="0" smtClean="0"/>
              <a:t>Change in the main agents of homicidal violence (from Cartel to Militias to Paramilitaries to armed gangs)</a:t>
            </a:r>
          </a:p>
          <a:p>
            <a:r>
              <a:rPr lang="en-US" sz="2400" dirty="0" smtClean="0"/>
              <a:t>Territorial variations</a:t>
            </a:r>
            <a:endParaRPr lang="en-US" sz="2400" dirty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munas y barrios datos generales 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073" y="-3528"/>
            <a:ext cx="7027854" cy="6861528"/>
          </a:xfrm>
        </p:spPr>
      </p:pic>
      <p:sp>
        <p:nvSpPr>
          <p:cNvPr id="5" name="4 Elipse"/>
          <p:cNvSpPr/>
          <p:nvPr/>
        </p:nvSpPr>
        <p:spPr>
          <a:xfrm>
            <a:off x="4427984" y="620688"/>
            <a:ext cx="1944216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lipse"/>
          <p:cNvSpPr/>
          <p:nvPr/>
        </p:nvSpPr>
        <p:spPr>
          <a:xfrm>
            <a:off x="2051720" y="1844824"/>
            <a:ext cx="1944216" cy="1944216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5220072" y="2708920"/>
            <a:ext cx="1944216" cy="19442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 rot="1091148">
            <a:off x="4139952" y="2132856"/>
            <a:ext cx="1224136" cy="24482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6876256" y="41490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2009-</a:t>
            </a:r>
            <a:endParaRPr lang="es-CO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72200" y="1196752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C00000"/>
                </a:solidFill>
              </a:rPr>
              <a:t>1990s</a:t>
            </a:r>
          </a:p>
          <a:p>
            <a:pPr algn="ctr"/>
            <a:r>
              <a:rPr lang="es-CO" sz="2800" dirty="0" smtClean="0">
                <a:solidFill>
                  <a:srgbClr val="C00000"/>
                </a:solidFill>
              </a:rPr>
              <a:t>2009-2010</a:t>
            </a:r>
            <a:endParaRPr lang="es-CO" sz="2800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51720" y="90872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</a:rPr>
              <a:t>1998-2002</a:t>
            </a:r>
          </a:p>
          <a:p>
            <a:pPr algn="ctr"/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</a:rPr>
              <a:t>2009-</a:t>
            </a:r>
            <a:endParaRPr lang="es-CO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43808" y="45091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00B050"/>
                </a:solidFill>
              </a:rPr>
              <a:t>2004-2008</a:t>
            </a:r>
            <a:endParaRPr lang="es-CO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831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Contents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86210"/>
            <a:ext cx="74271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Success: Some Explanations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Behavior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/>
              <a:t>Changes in Public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Limits: External Threats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Fragilities: Internal Challenges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  <p:cxnSp>
        <p:nvCxnSpPr>
          <p:cNvPr id="5" name="4 Conector recto"/>
          <p:cNvCxnSpPr/>
          <p:nvPr/>
        </p:nvCxnSpPr>
        <p:spPr>
          <a:xfrm>
            <a:off x="0" y="6453336"/>
            <a:ext cx="723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Two fundamental aspects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Construction of the local State’s centrality (</a:t>
            </a:r>
            <a:r>
              <a:rPr lang="en-US" sz="2400" dirty="0" err="1" smtClean="0"/>
              <a:t>stateness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Local State-building, specially in marginal and suburban areas of the city</a:t>
            </a:r>
          </a:p>
          <a:p>
            <a:pPr lvl="1"/>
            <a:r>
              <a:rPr lang="en-US" sz="2400" dirty="0" smtClean="0"/>
              <a:t>Certain, though contested, public force hegemony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National framework of security policies</a:t>
            </a:r>
          </a:p>
          <a:p>
            <a:pPr marL="857250" lvl="1" indent="-457200"/>
            <a:r>
              <a:rPr lang="en-US" sz="2400" dirty="0" smtClean="0"/>
              <a:t>Specific national intervention</a:t>
            </a:r>
          </a:p>
          <a:p>
            <a:pPr marL="857250" lvl="1" indent="-457200"/>
            <a:r>
              <a:rPr lang="en-US" sz="2400" dirty="0" smtClean="0"/>
              <a:t>Stronger coordination between levels of government (local-regional-national)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" name="Picture 2" descr="C:\Users\Nuevo\Downloads\logo_eafit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65304"/>
            <a:ext cx="1617613" cy="51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873</Words>
  <Application>Microsoft Office PowerPoint</Application>
  <PresentationFormat>On-screen Show (4:3)</PresentationFormat>
  <Paragraphs>174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de Office</vt:lpstr>
      <vt:lpstr>Success in Medellín: Explanations, Limits and Fragilities</vt:lpstr>
      <vt:lpstr>Contents</vt:lpstr>
      <vt:lpstr>Contents</vt:lpstr>
      <vt:lpstr>Number of homicides and homicide rate,  Medellín 1990-2011</vt:lpstr>
      <vt:lpstr>Monthly number of homicides,  Medellín 2004-2012 (Sept.)</vt:lpstr>
      <vt:lpstr>Two decades of inflections</vt:lpstr>
      <vt:lpstr>PowerPoint Presentation</vt:lpstr>
      <vt:lpstr>Contents</vt:lpstr>
      <vt:lpstr>Two fundamental aspects</vt:lpstr>
      <vt:lpstr>1. 1988-1994</vt:lpstr>
      <vt:lpstr>2. 1995-2000</vt:lpstr>
      <vt:lpstr>3. 2001-2003</vt:lpstr>
      <vt:lpstr>4. 2004-2011</vt:lpstr>
      <vt:lpstr>4. 2004-2011 (cont.)</vt:lpstr>
      <vt:lpstr>Security and Coexistence  as % of Local Budget</vt:lpstr>
      <vt:lpstr>Contents</vt:lpstr>
      <vt:lpstr>Limits: Some Factors</vt:lpstr>
      <vt:lpstr>1. Persistence of Violence</vt:lpstr>
      <vt:lpstr>2. Regional Environment</vt:lpstr>
      <vt:lpstr>3. Post-Conflict Issues</vt:lpstr>
      <vt:lpstr>4. Youth and Criminality</vt:lpstr>
      <vt:lpstr>5. Police Force</vt:lpstr>
      <vt:lpstr>Contents</vt:lpstr>
      <vt:lpstr>Fragilities: Some Factors</vt:lpstr>
      <vt:lpstr>4. Fragmented society</vt:lpstr>
      <vt:lpstr>Characterization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 Interpretation, Behavior, and Policies Regarding  Homicidal Violence in Medellín</dc:title>
  <dc:creator>Proyecto DEE</dc:creator>
  <cp:lastModifiedBy>Veronica Colon</cp:lastModifiedBy>
  <cp:revision>102</cp:revision>
  <dcterms:created xsi:type="dcterms:W3CDTF">2012-11-13T15:23:08Z</dcterms:created>
  <dcterms:modified xsi:type="dcterms:W3CDTF">2012-12-04T15:40:01Z</dcterms:modified>
</cp:coreProperties>
</file>