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slideLayouts/slideLayout9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677" r:id="rId2"/>
    <p:sldMasterId id="2147483703" r:id="rId3"/>
    <p:sldMasterId id="2147483718" r:id="rId4"/>
    <p:sldMasterId id="2147483733" r:id="rId5"/>
    <p:sldMasterId id="2147483750" r:id="rId6"/>
    <p:sldMasterId id="2147483768" r:id="rId7"/>
    <p:sldMasterId id="2147483781" r:id="rId8"/>
    <p:sldMasterId id="2147483784" r:id="rId9"/>
    <p:sldMasterId id="2147483793" r:id="rId10"/>
    <p:sldMasterId id="2147483814" r:id="rId11"/>
    <p:sldMasterId id="2147483829" r:id="rId12"/>
  </p:sldMasterIdLst>
  <p:notesMasterIdLst>
    <p:notesMasterId r:id="rId49"/>
  </p:notesMasterIdLst>
  <p:sldIdLst>
    <p:sldId id="390" r:id="rId13"/>
    <p:sldId id="605" r:id="rId14"/>
    <p:sldId id="625" r:id="rId15"/>
    <p:sldId id="627" r:id="rId16"/>
    <p:sldId id="626" r:id="rId17"/>
    <p:sldId id="620" r:id="rId18"/>
    <p:sldId id="623" r:id="rId19"/>
    <p:sldId id="629" r:id="rId20"/>
    <p:sldId id="630" r:id="rId21"/>
    <p:sldId id="628" r:id="rId22"/>
    <p:sldId id="632" r:id="rId23"/>
    <p:sldId id="631" r:id="rId24"/>
    <p:sldId id="610" r:id="rId25"/>
    <p:sldId id="582" r:id="rId26"/>
    <p:sldId id="575" r:id="rId27"/>
    <p:sldId id="611" r:id="rId28"/>
    <p:sldId id="612" r:id="rId29"/>
    <p:sldId id="618" r:id="rId30"/>
    <p:sldId id="607" r:id="rId31"/>
    <p:sldId id="619" r:id="rId32"/>
    <p:sldId id="624" r:id="rId33"/>
    <p:sldId id="560" r:id="rId34"/>
    <p:sldId id="633" r:id="rId35"/>
    <p:sldId id="635" r:id="rId36"/>
    <p:sldId id="636" r:id="rId37"/>
    <p:sldId id="634" r:id="rId38"/>
    <p:sldId id="528" r:id="rId39"/>
    <p:sldId id="529" r:id="rId40"/>
    <p:sldId id="637" r:id="rId41"/>
    <p:sldId id="638" r:id="rId42"/>
    <p:sldId id="639" r:id="rId43"/>
    <p:sldId id="609" r:id="rId44"/>
    <p:sldId id="617" r:id="rId45"/>
    <p:sldId id="614" r:id="rId46"/>
    <p:sldId id="616" r:id="rId47"/>
    <p:sldId id="615" r:id="rId4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08CE48-BC4C-4F0F-BADD-67B2F1F76766}">
          <p14:sldIdLst>
            <p14:sldId id="390"/>
            <p14:sldId id="605"/>
            <p14:sldId id="625"/>
            <p14:sldId id="627"/>
            <p14:sldId id="626"/>
            <p14:sldId id="620"/>
            <p14:sldId id="623"/>
            <p14:sldId id="629"/>
            <p14:sldId id="630"/>
            <p14:sldId id="628"/>
            <p14:sldId id="632"/>
            <p14:sldId id="631"/>
            <p14:sldId id="610"/>
            <p14:sldId id="582"/>
            <p14:sldId id="575"/>
            <p14:sldId id="611"/>
            <p14:sldId id="612"/>
            <p14:sldId id="618"/>
            <p14:sldId id="607"/>
            <p14:sldId id="619"/>
            <p14:sldId id="624"/>
            <p14:sldId id="560"/>
            <p14:sldId id="633"/>
            <p14:sldId id="635"/>
            <p14:sldId id="636"/>
            <p14:sldId id="634"/>
            <p14:sldId id="528"/>
            <p14:sldId id="529"/>
            <p14:sldId id="637"/>
            <p14:sldId id="638"/>
            <p14:sldId id="639"/>
            <p14:sldId id="609"/>
            <p14:sldId id="617"/>
            <p14:sldId id="614"/>
            <p14:sldId id="616"/>
            <p14:sldId id="615"/>
          </p14:sldIdLst>
        </p14:section>
        <p14:section name="Untitled Section" id="{E6B80ABB-0302-499F-A890-D1E2A91464DD}">
          <p14:sldIdLst/>
        </p14:section>
        <p14:section name="Untitled Section" id="{7C0F8EC6-66D5-4765-9B77-8109030DE4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4DE"/>
    <a:srgbClr val="88407F"/>
    <a:srgbClr val="CC0000"/>
    <a:srgbClr val="661E68"/>
    <a:srgbClr val="501751"/>
    <a:srgbClr val="50184D"/>
    <a:srgbClr val="0505D1"/>
    <a:srgbClr val="1D10C6"/>
    <a:srgbClr val="0047D6"/>
    <a:srgbClr val="611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51" autoAdjust="0"/>
    <p:restoredTop sz="86387" autoAdjust="0"/>
  </p:normalViewPr>
  <p:slideViewPr>
    <p:cSldViewPr snapToGrid="0" snapToObjects="1">
      <p:cViewPr>
        <p:scale>
          <a:sx n="94" d="100"/>
          <a:sy n="94" d="100"/>
        </p:scale>
        <p:origin x="-576" y="-432"/>
      </p:cViewPr>
      <p:guideLst>
        <p:guide orient="horz" pos="2160"/>
        <p:guide pos="2880"/>
      </p:guideLst>
    </p:cSldViewPr>
  </p:slideViewPr>
  <p:outlineViewPr>
    <p:cViewPr>
      <p:scale>
        <a:sx n="33" d="100"/>
        <a:sy n="33" d="100"/>
      </p:scale>
      <p:origin x="0" y="1446"/>
    </p:cViewPr>
  </p:outlineViewPr>
  <p:notesTextViewPr>
    <p:cViewPr>
      <p:scale>
        <a:sx n="100" d="100"/>
        <a:sy n="100" d="100"/>
      </p:scale>
      <p:origin x="0" y="0"/>
    </p:cViewPr>
  </p:notesTextViewPr>
  <p:sorterViewPr>
    <p:cViewPr>
      <p:scale>
        <a:sx n="100" d="100"/>
        <a:sy n="100" d="100"/>
      </p:scale>
      <p:origin x="0" y="6954"/>
    </p:cViewPr>
  </p:sorterViewPr>
  <p:notesViewPr>
    <p:cSldViewPr snapToGrid="0" snapToObjects="1">
      <p:cViewPr varScale="1">
        <p:scale>
          <a:sx n="54" d="100"/>
          <a:sy n="54" d="100"/>
        </p:scale>
        <p:origin x="-244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3F29CC5-00F7-42D8-B124-DBB9CF6078E9}" type="datetimeFigureOut">
              <a:rPr lang="en-US" smtClean="0"/>
              <a:t>2/13/2013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6E49B88-C793-41F8-9EA0-1766465DAF74}" type="slidenum">
              <a:rPr lang="en-US" smtClean="0"/>
              <a:t>‹#›</a:t>
            </a:fld>
            <a:endParaRPr lang="en-US"/>
          </a:p>
        </p:txBody>
      </p:sp>
    </p:spTree>
    <p:extLst>
      <p:ext uri="{BB962C8B-B14F-4D97-AF65-F5344CB8AC3E}">
        <p14:creationId xmlns:p14="http://schemas.microsoft.com/office/powerpoint/2010/main" val="357890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D97B74-D515-4E16-9E5D-AD1B2D9D19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362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713DEA3-65E1-4F38-B995-4F9BF3B0E3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601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54FC015-FA5F-4B6E-81A9-4683655A0E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51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1A28E00-4688-41E9-A63E-ED7979DB41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6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73CFE79-B910-453E-8C85-40F31E715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522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30167A6-8587-497B-A678-6F25F5620D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1800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791904C-D6FF-4C6D-92D9-373468F202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239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0"/>
            <a:ext cx="2185987" cy="6199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0"/>
            <a:ext cx="6410325" cy="6199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50EE63-5FE2-4DEC-B0CA-C98FC7CC3F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74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7164387" cy="9810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5288" y="1412875"/>
            <a:ext cx="8229600" cy="4786313"/>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BF175BD3-2953-4C59-A9CA-7CB9DC7C41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9550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defRPr/>
            </a:pPr>
            <a:fld id="{7CCC2AEE-002B-4449-868E-E2033F671E9D}" type="datetimeFigureOut">
              <a:rPr lang="en-US" sz="2000">
                <a:solidFill>
                  <a:srgbClr val="000000"/>
                </a:solidFill>
                <a:latin typeface="Times New Roman" pitchFamily="18" charset="0"/>
                <a:cs typeface="Times New Roman" pitchFamily="18" charset="0"/>
              </a:rPr>
              <a:pPr defTabSz="914400" fontAlgn="base">
                <a:spcBef>
                  <a:spcPct val="0"/>
                </a:spcBef>
                <a:spcAft>
                  <a:spcPct val="0"/>
                </a:spcAft>
                <a:defRPr/>
              </a:pPr>
              <a:t>2/13/2013</a:t>
            </a:fld>
            <a:endParaRPr lang="en-US" sz="2000">
              <a:solidFill>
                <a:srgbClr val="000000"/>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A84AEE90-811F-4BEA-BBBB-7EF8684BB8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30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7164387" cy="9810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1412875"/>
            <a:ext cx="4038600" cy="47863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86288" y="1412875"/>
            <a:ext cx="4038600" cy="4786313"/>
          </a:xfrm>
          <a:prstGeom prst="rect">
            <a:avLst/>
          </a:prstGeom>
        </p:spPr>
        <p:txBody>
          <a:bodyPr/>
          <a:lstStyle/>
          <a:p>
            <a:endParaRPr lang="en-US"/>
          </a:p>
        </p:txBody>
      </p:sp>
      <p:sp>
        <p:nvSpPr>
          <p:cNvPr id="5" name="Slide Number Placeholder 4"/>
          <p:cNvSpPr>
            <a:spLocks noGrp="1"/>
          </p:cNvSpPr>
          <p:nvPr>
            <p:ph type="sldNum" sz="quarter" idx="10"/>
          </p:nvPr>
        </p:nvSpPr>
        <p:spPr>
          <a:xfrm>
            <a:off x="6553200" y="6245225"/>
            <a:ext cx="2133600" cy="476250"/>
          </a:xfrm>
          <a:prstGeom prst="rect">
            <a:avLst/>
          </a:prstGeom>
        </p:spPr>
        <p:txBody>
          <a:bodyPr/>
          <a:lstStyle>
            <a:lvl1pPr>
              <a:defRPr/>
            </a:lvl1pPr>
          </a:lstStyle>
          <a:p>
            <a:fld id="{18837AF9-4899-4355-81FB-129C6520AD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0365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7DA9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041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A1477E-7ED9-45BA-9E3F-1F71F47218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1044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7CC5110-4F1E-4F31-8AF5-1D670681F1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804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E4E2862-566C-4552-BADF-79A227DAFA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7323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6A51A5A-3600-4506-B9F9-624D536502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945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95BDD3D-A8BB-4A2E-AE8D-F304C333B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853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5EC58A8-801F-4CA9-8075-5D9FD8570B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128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49EF3C3-5BB4-4A06-B4FD-D71EF9365B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4400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CE13648-7C67-4F7E-B7C7-3E7C45FBA6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314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6161FDC-6E40-4260-8D11-1185AF74B7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162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0"/>
            <a:ext cx="2185987" cy="6199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0"/>
            <a:ext cx="6410325" cy="6199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F3B521A-FC83-4959-AD37-E9008428AC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26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7164387" cy="9810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1412875"/>
            <a:ext cx="4038600" cy="4786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86288" y="1412875"/>
            <a:ext cx="4038600" cy="4786313"/>
          </a:xfrm>
        </p:spPr>
        <p:txBody>
          <a:bodyPr/>
          <a:lstStyle/>
          <a:p>
            <a:pPr lvl="0"/>
            <a:endParaRPr lang="en-US" noProof="0"/>
          </a:p>
        </p:txBody>
      </p:sp>
      <p:sp>
        <p:nvSpPr>
          <p:cNvPr id="5" name="Rectangle 6"/>
          <p:cNvSpPr>
            <a:spLocks noGrp="1" noChangeArrowheads="1"/>
          </p:cNvSpPr>
          <p:nvPr>
            <p:ph type="sldNum" sz="quarter" idx="10"/>
          </p:nvPr>
        </p:nvSpPr>
        <p:spPr>
          <a:ln/>
        </p:spPr>
        <p:txBody>
          <a:bodyPr/>
          <a:lstStyle>
            <a:lvl1pPr>
              <a:defRPr/>
            </a:lvl1pPr>
          </a:lstStyle>
          <a:p>
            <a:pPr>
              <a:defRPr/>
            </a:pPr>
            <a:fld id="{C0ED4653-C504-41AC-960B-E819099C4F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0919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7164387" cy="981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95288" y="1412875"/>
            <a:ext cx="8229600" cy="478631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4EBEB0F9-8720-4BF0-A7B2-AEEF1AAE36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10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598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EA781023-CE26-48CB-AE83-D59CF92B1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6457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5" name="Rectangle 6"/>
          <p:cNvSpPr>
            <a:spLocks noGrp="1" noChangeArrowheads="1"/>
          </p:cNvSpPr>
          <p:nvPr>
            <p:ph type="sldNum" sz="quarter" idx="12"/>
          </p:nvPr>
        </p:nvSpPr>
        <p:spPr/>
        <p:txBody>
          <a:bodyPr/>
          <a:lstStyle>
            <a:lvl1pPr>
              <a:defRPr/>
            </a:lvl1pPr>
          </a:lstStyle>
          <a:p>
            <a:pPr>
              <a:defRPr/>
            </a:pPr>
            <a:fld id="{F9E6D0BF-D66C-484A-A501-2DB1B71FB2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151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7DA9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273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A1477E-7ED9-45BA-9E3F-1F71F47218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4360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7CC5110-4F1E-4F31-8AF5-1D670681F1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473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xfrm>
            <a:off x="5187950" y="6515100"/>
            <a:ext cx="2382838" cy="307975"/>
          </a:xfrm>
          <a:prstGeom prst="rect">
            <a:avLst/>
          </a:prstGeom>
        </p:spPr>
        <p:txBody>
          <a:bodyPr/>
          <a:lstStyle>
            <a:lvl1pPr>
              <a:defRPr/>
            </a:lvl1pPr>
          </a:lstStyle>
          <a:p>
            <a:pPr>
              <a:defRPr/>
            </a:pPr>
            <a:r>
              <a:rPr lang="en-US"/>
              <a:t>28 June 2011</a:t>
            </a:r>
          </a:p>
        </p:txBody>
      </p:sp>
      <p:sp>
        <p:nvSpPr>
          <p:cNvPr id="3" name="Rectangle 21"/>
          <p:cNvSpPr>
            <a:spLocks noGrp="1" noChangeArrowheads="1"/>
          </p:cNvSpPr>
          <p:nvPr>
            <p:ph type="ftr" sz="quarter" idx="11"/>
          </p:nvPr>
        </p:nvSpPr>
        <p:spPr>
          <a:xfrm>
            <a:off x="6350" y="6515100"/>
            <a:ext cx="4978400" cy="328613"/>
          </a:xfrm>
          <a:prstGeom prst="rect">
            <a:avLst/>
          </a:prstGeom>
        </p:spPr>
        <p:txBody>
          <a:bodyPr/>
          <a:lstStyle>
            <a:lvl1pPr>
              <a:defRPr/>
            </a:lvl1pPr>
          </a:lstStyle>
          <a:p>
            <a:pPr>
              <a:defRPr/>
            </a:pPr>
            <a:r>
              <a:rPr lang="en-US"/>
              <a:t>Abt Associates Inc.</a:t>
            </a:r>
          </a:p>
        </p:txBody>
      </p:sp>
      <p:sp>
        <p:nvSpPr>
          <p:cNvPr id="4" name="Rectangle 22"/>
          <p:cNvSpPr>
            <a:spLocks noGrp="1" noChangeArrowheads="1"/>
          </p:cNvSpPr>
          <p:nvPr>
            <p:ph type="sldNum" sz="quarter" idx="12"/>
          </p:nvPr>
        </p:nvSpPr>
        <p:spPr>
          <a:xfrm>
            <a:off x="7788275" y="6515100"/>
            <a:ext cx="663575" cy="317500"/>
          </a:xfrm>
          <a:prstGeom prst="rect">
            <a:avLst/>
          </a:prstGeom>
        </p:spPr>
        <p:txBody>
          <a:bodyPr/>
          <a:lstStyle>
            <a:lvl1pPr>
              <a:defRPr/>
            </a:lvl1pPr>
          </a:lstStyle>
          <a:p>
            <a:pPr>
              <a:defRPr/>
            </a:pPr>
            <a:fld id="{BEBB9A9B-7AF4-4F46-A0A3-3341BB071457}" type="slidenum">
              <a:rPr lang="en-US"/>
              <a:pPr>
                <a:defRPr/>
              </a:pPr>
              <a:t>‹#›</a:t>
            </a:fld>
            <a:endParaRPr lang="en-US"/>
          </a:p>
        </p:txBody>
      </p:sp>
    </p:spTree>
    <p:extLst>
      <p:ext uri="{BB962C8B-B14F-4D97-AF65-F5344CB8AC3E}">
        <p14:creationId xmlns:p14="http://schemas.microsoft.com/office/powerpoint/2010/main" val="2699869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E4E2862-566C-4552-BADF-79A227DAFA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4850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6A51A5A-3600-4506-B9F9-624D536502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2190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95BDD3D-A8BB-4A2E-AE8D-F304C333B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005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5EC58A8-801F-4CA9-8075-5D9FD8570B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4943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49EF3C3-5BB4-4A06-B4FD-D71EF9365B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856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CE13648-7C67-4F7E-B7C7-3E7C45FBA6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753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6161FDC-6E40-4260-8D11-1185AF74B7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6325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0"/>
            <a:ext cx="2185987" cy="6199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0"/>
            <a:ext cx="6410325" cy="6199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F3B521A-FC83-4959-AD37-E9008428AC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51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7164387" cy="9810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1412875"/>
            <a:ext cx="4038600" cy="4786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86288" y="1412875"/>
            <a:ext cx="4038600" cy="4786313"/>
          </a:xfrm>
        </p:spPr>
        <p:txBody>
          <a:bodyPr/>
          <a:lstStyle/>
          <a:p>
            <a:pPr lvl="0"/>
            <a:endParaRPr lang="en-US" noProof="0"/>
          </a:p>
        </p:txBody>
      </p:sp>
      <p:sp>
        <p:nvSpPr>
          <p:cNvPr id="5" name="Rectangle 6"/>
          <p:cNvSpPr>
            <a:spLocks noGrp="1" noChangeArrowheads="1"/>
          </p:cNvSpPr>
          <p:nvPr>
            <p:ph type="sldNum" sz="quarter" idx="10"/>
          </p:nvPr>
        </p:nvSpPr>
        <p:spPr>
          <a:ln/>
        </p:spPr>
        <p:txBody>
          <a:bodyPr/>
          <a:lstStyle>
            <a:lvl1pPr>
              <a:defRPr/>
            </a:lvl1pPr>
          </a:lstStyle>
          <a:p>
            <a:pPr>
              <a:defRPr/>
            </a:pPr>
            <a:fld id="{C0ED4653-C504-41AC-960B-E819099C4F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07887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7164387" cy="981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95288" y="1412875"/>
            <a:ext cx="8229600" cy="478631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4EBEB0F9-8720-4BF0-A7B2-AEEF1AAE36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678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89000" y="2651125"/>
            <a:ext cx="3413125" cy="3270250"/>
          </a:xfrm>
          <a:prstGeom prst="rect">
            <a:avLst/>
          </a:prstGeom>
        </p:spPr>
        <p:txBody>
          <a:bodyPr vert="horz"/>
          <a:lstStyle>
            <a:lvl1pPr marL="0" indent="0" algn="l">
              <a:spcAft>
                <a:spcPts val="0"/>
              </a:spcAft>
              <a:buNone/>
              <a:defRPr sz="3200">
                <a:latin typeface="Arial"/>
                <a:cs typeface="Arial"/>
              </a:defRPr>
            </a:lvl1pPr>
          </a:lstStyle>
          <a:p>
            <a:pPr algn="l">
              <a:spcAft>
                <a:spcPts val="0"/>
              </a:spcAft>
            </a:pPr>
            <a:r>
              <a:rPr lang="en-US" sz="2500" b="1" i="0" dirty="0" smtClean="0">
                <a:solidFill>
                  <a:schemeClr val="bg1"/>
                </a:solidFill>
                <a:latin typeface="Helvetica"/>
                <a:cs typeface="Helvetica"/>
              </a:rPr>
              <a:t>Presentation to the most amazing corporation in </a:t>
            </a:r>
          </a:p>
          <a:p>
            <a:pPr algn="l">
              <a:spcAft>
                <a:spcPts val="0"/>
              </a:spcAft>
            </a:pPr>
            <a:r>
              <a:rPr lang="en-US" sz="2500" b="1" i="0" dirty="0" smtClean="0">
                <a:solidFill>
                  <a:schemeClr val="bg1"/>
                </a:solidFill>
                <a:latin typeface="Helvetica"/>
                <a:cs typeface="Helvetica"/>
              </a:rPr>
              <a:t>the world. </a:t>
            </a:r>
          </a:p>
          <a:p>
            <a:pPr algn="l">
              <a:spcAft>
                <a:spcPts val="0"/>
              </a:spcAft>
            </a:pPr>
            <a:endParaRPr lang="en-US" sz="2500" b="1" i="0" dirty="0" smtClean="0">
              <a:solidFill>
                <a:schemeClr val="bg1"/>
              </a:solidFill>
              <a:latin typeface="Helvetica"/>
              <a:cs typeface="Helvetica"/>
            </a:endParaRPr>
          </a:p>
          <a:p>
            <a:pPr algn="l">
              <a:spcAft>
                <a:spcPts val="0"/>
              </a:spcAft>
            </a:pPr>
            <a:r>
              <a:rPr lang="en-US" sz="2500" b="0" i="0" dirty="0" err="1" smtClean="0">
                <a:solidFill>
                  <a:schemeClr val="bg1"/>
                </a:solidFill>
                <a:latin typeface="Helvetica"/>
                <a:cs typeface="Helvetica"/>
              </a:rPr>
              <a:t>Lorem</a:t>
            </a:r>
            <a:r>
              <a:rPr lang="en-US" sz="2500" b="0" i="0" dirty="0" smtClean="0">
                <a:solidFill>
                  <a:schemeClr val="bg1"/>
                </a:solidFill>
                <a:latin typeface="Helvetica"/>
                <a:cs typeface="Helvetica"/>
              </a:rPr>
              <a:t> </a:t>
            </a:r>
            <a:r>
              <a:rPr lang="en-US" sz="2500" b="0" i="0" dirty="0" err="1" smtClean="0">
                <a:solidFill>
                  <a:schemeClr val="bg1"/>
                </a:solidFill>
                <a:latin typeface="Helvetica"/>
                <a:cs typeface="Helvetica"/>
              </a:rPr>
              <a:t>ipsum</a:t>
            </a:r>
            <a:r>
              <a:rPr lang="en-US" sz="2500" b="0" i="0" dirty="0" smtClean="0">
                <a:solidFill>
                  <a:schemeClr val="bg1"/>
                </a:solidFill>
                <a:latin typeface="Helvetica"/>
                <a:cs typeface="Helvetica"/>
              </a:rPr>
              <a:t> dolor set </a:t>
            </a:r>
            <a:r>
              <a:rPr lang="en-US" sz="2500" b="0" i="0" dirty="0" err="1" smtClean="0">
                <a:solidFill>
                  <a:schemeClr val="bg1"/>
                </a:solidFill>
                <a:latin typeface="Helvetica"/>
                <a:cs typeface="Helvetica"/>
              </a:rPr>
              <a:t>amet</a:t>
            </a:r>
            <a:r>
              <a:rPr lang="en-US" sz="2500" b="0" i="0" dirty="0" smtClean="0">
                <a:solidFill>
                  <a:schemeClr val="bg1"/>
                </a:solidFill>
                <a:latin typeface="Helvetica"/>
                <a:cs typeface="Helvetica"/>
              </a:rPr>
              <a:t> magnum</a:t>
            </a:r>
            <a:r>
              <a:rPr lang="en-US" sz="2500" b="0" i="0" baseline="0" dirty="0" smtClean="0">
                <a:solidFill>
                  <a:schemeClr val="bg1"/>
                </a:solidFill>
                <a:latin typeface="Helvetica"/>
                <a:cs typeface="Helvetica"/>
              </a:rPr>
              <a:t> allure. </a:t>
            </a:r>
            <a:endParaRPr lang="en-US" sz="2500" b="0" i="0" dirty="0" smtClean="0">
              <a:solidFill>
                <a:schemeClr val="bg1"/>
              </a:solidFill>
              <a:latin typeface="Helvetica"/>
              <a:cs typeface="Helvetic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10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EA781023-CE26-48CB-AE83-D59CF92B1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4178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5" name="Rectangle 6"/>
          <p:cNvSpPr>
            <a:spLocks noGrp="1" noChangeArrowheads="1"/>
          </p:cNvSpPr>
          <p:nvPr>
            <p:ph type="sldNum" sz="quarter" idx="12"/>
          </p:nvPr>
        </p:nvSpPr>
        <p:spPr/>
        <p:txBody>
          <a:bodyPr/>
          <a:lstStyle>
            <a:lvl1pPr>
              <a:defRPr/>
            </a:lvl1pPr>
          </a:lstStyle>
          <a:p>
            <a:pPr>
              <a:defRPr/>
            </a:pPr>
            <a:fld id="{F9E6D0BF-D66C-484A-A501-2DB1B71FB2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095418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7DA9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964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FF674B9-1FE4-41A7-BB68-39127679A6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4659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3811FC2-BCB5-48FF-8FF0-31FD5A18CC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2735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358D586-D6F9-467B-940F-00DDB15E37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1635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D0B0E91-2013-4B3B-A2D5-67B743931E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83847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A6DE1CF-A42D-492B-8470-1073412783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4621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C1CCFB0-2B9A-4479-87B7-61D06D80E3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93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BAA196B-0E6C-45B3-A31D-90011213C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2056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6D795C-75F1-447D-9D96-025D73B435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5557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83FFE8D-AE4C-4118-A30B-E962998CA0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8050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0"/>
            <a:ext cx="2185987" cy="6199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0"/>
            <a:ext cx="6410325" cy="6199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D6FCD12-0F20-4447-8408-4D17522688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87121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7164387" cy="9810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1412875"/>
            <a:ext cx="4038600" cy="4786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86288" y="1412875"/>
            <a:ext cx="4038600" cy="4786313"/>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A8637F2C-C640-4CE3-81C9-48C0649497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05899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89000" y="2651125"/>
            <a:ext cx="3413125" cy="3270250"/>
          </a:xfrm>
          <a:prstGeom prst="rect">
            <a:avLst/>
          </a:prstGeom>
        </p:spPr>
        <p:txBody>
          <a:bodyPr vert="horz"/>
          <a:lstStyle>
            <a:lvl1pPr marL="0" indent="0" algn="l">
              <a:spcAft>
                <a:spcPts val="0"/>
              </a:spcAft>
              <a:buNone/>
              <a:defRPr sz="3200">
                <a:latin typeface="Arial"/>
                <a:cs typeface="Arial"/>
              </a:defRPr>
            </a:lvl1pPr>
          </a:lstStyle>
          <a:p>
            <a:pPr algn="l">
              <a:spcAft>
                <a:spcPts val="0"/>
              </a:spcAft>
            </a:pPr>
            <a:r>
              <a:rPr lang="en-US" sz="2500" b="1" i="0" dirty="0" smtClean="0">
                <a:solidFill>
                  <a:schemeClr val="bg1"/>
                </a:solidFill>
                <a:latin typeface="Helvetica"/>
                <a:cs typeface="Helvetica"/>
              </a:rPr>
              <a:t>Presentation to the most amazing corporation in </a:t>
            </a:r>
          </a:p>
          <a:p>
            <a:pPr algn="l">
              <a:spcAft>
                <a:spcPts val="0"/>
              </a:spcAft>
            </a:pPr>
            <a:r>
              <a:rPr lang="en-US" sz="2500" b="1" i="0" dirty="0" smtClean="0">
                <a:solidFill>
                  <a:schemeClr val="bg1"/>
                </a:solidFill>
                <a:latin typeface="Helvetica"/>
                <a:cs typeface="Helvetica"/>
              </a:rPr>
              <a:t>the world. </a:t>
            </a:r>
          </a:p>
          <a:p>
            <a:pPr algn="l">
              <a:spcAft>
                <a:spcPts val="0"/>
              </a:spcAft>
            </a:pPr>
            <a:endParaRPr lang="en-US" sz="2500" b="1" i="0" dirty="0" smtClean="0">
              <a:solidFill>
                <a:schemeClr val="bg1"/>
              </a:solidFill>
              <a:latin typeface="Helvetica"/>
              <a:cs typeface="Helvetica"/>
            </a:endParaRPr>
          </a:p>
          <a:p>
            <a:pPr algn="l">
              <a:spcAft>
                <a:spcPts val="0"/>
              </a:spcAft>
            </a:pPr>
            <a:r>
              <a:rPr lang="en-US" sz="2500" b="0" i="0" dirty="0" err="1" smtClean="0">
                <a:solidFill>
                  <a:schemeClr val="bg1"/>
                </a:solidFill>
                <a:latin typeface="Helvetica"/>
                <a:cs typeface="Helvetica"/>
              </a:rPr>
              <a:t>Lorem</a:t>
            </a:r>
            <a:r>
              <a:rPr lang="en-US" sz="2500" b="0" i="0" dirty="0" smtClean="0">
                <a:solidFill>
                  <a:schemeClr val="bg1"/>
                </a:solidFill>
                <a:latin typeface="Helvetica"/>
                <a:cs typeface="Helvetica"/>
              </a:rPr>
              <a:t> </a:t>
            </a:r>
            <a:r>
              <a:rPr lang="en-US" sz="2500" b="0" i="0" dirty="0" err="1" smtClean="0">
                <a:solidFill>
                  <a:schemeClr val="bg1"/>
                </a:solidFill>
                <a:latin typeface="Helvetica"/>
                <a:cs typeface="Helvetica"/>
              </a:rPr>
              <a:t>ipsum</a:t>
            </a:r>
            <a:r>
              <a:rPr lang="en-US" sz="2500" b="0" i="0" dirty="0" smtClean="0">
                <a:solidFill>
                  <a:schemeClr val="bg1"/>
                </a:solidFill>
                <a:latin typeface="Helvetica"/>
                <a:cs typeface="Helvetica"/>
              </a:rPr>
              <a:t> dolor set </a:t>
            </a:r>
            <a:r>
              <a:rPr lang="en-US" sz="2500" b="0" i="0" dirty="0" err="1" smtClean="0">
                <a:solidFill>
                  <a:schemeClr val="bg1"/>
                </a:solidFill>
                <a:latin typeface="Helvetica"/>
                <a:cs typeface="Helvetica"/>
              </a:rPr>
              <a:t>amet</a:t>
            </a:r>
            <a:r>
              <a:rPr lang="en-US" sz="2500" b="0" i="0" dirty="0" smtClean="0">
                <a:solidFill>
                  <a:schemeClr val="bg1"/>
                </a:solidFill>
                <a:latin typeface="Helvetica"/>
                <a:cs typeface="Helvetica"/>
              </a:rPr>
              <a:t> magnum</a:t>
            </a:r>
            <a:r>
              <a:rPr lang="en-US" sz="2500" b="0" i="0" baseline="0" dirty="0" smtClean="0">
                <a:solidFill>
                  <a:schemeClr val="bg1"/>
                </a:solidFill>
                <a:latin typeface="Helvetica"/>
                <a:cs typeface="Helvetica"/>
              </a:rPr>
              <a:t> allure. </a:t>
            </a:r>
            <a:endParaRPr lang="en-US" sz="2500" b="0" i="0" dirty="0" smtClean="0">
              <a:solidFill>
                <a:schemeClr val="bg1"/>
              </a:solidFill>
              <a:latin typeface="Helvetica"/>
              <a:cs typeface="Helvetica"/>
            </a:endParaRPr>
          </a:p>
        </p:txBody>
      </p:sp>
    </p:spTree>
    <p:extLst>
      <p:ext uri="{BB962C8B-B14F-4D97-AF65-F5344CB8AC3E}">
        <p14:creationId xmlns:p14="http://schemas.microsoft.com/office/powerpoint/2010/main" val="1451870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21496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4133987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5026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CCC2AEE-002B-4449-868E-E2033F671E9D}" type="datetimeFigureOut">
              <a:rPr lang="en-US">
                <a:solidFill>
                  <a:prstClr val="black"/>
                </a:solidFill>
              </a:rPr>
              <a:pPr>
                <a:defRPr/>
              </a:pPr>
              <a:t>2/13/2013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84AEE90-811F-4BEA-BBBB-7EF8684BB8E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0137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7DA9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1558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solidFill>
                <a:prstClr val="black"/>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EA781023-CE26-48CB-AE83-D59CF92B16B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56606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2E4E2862-566C-4552-BADF-79A227DAFA2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032653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9E6D0BF-D66C-484A-A501-2DB1B71FB29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803997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93797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6270450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87541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CCC2AEE-002B-4449-868E-E2033F671E9D}" type="datetimeFigureOut">
              <a:rPr lang="en-US">
                <a:solidFill>
                  <a:prstClr val="black"/>
                </a:solidFill>
              </a:rPr>
              <a:pPr>
                <a:defRPr/>
              </a:pPr>
              <a:t>2/13/2013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84AEE90-811F-4BEA-BBBB-7EF8684BB8E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12914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FC35416-EA24-489F-8495-9CC9FC0BA7ED}" type="datetimeFigureOut">
              <a:rPr lang="en-US" smtClean="0">
                <a:solidFill>
                  <a:prstClr val="black"/>
                </a:solidFill>
              </a:rPr>
              <a:pPr/>
              <a:t>2/13/2013</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2E4825-2F87-46D0-B0B1-0DBFC088A41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91250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2E4E2862-566C-4552-BADF-79A227DAFA2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16939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9E6D0BF-D66C-484A-A501-2DB1B71FB29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7818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F305D41-1BF6-45B5-8A51-72CB0A37C0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18660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7DA9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0003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F305D41-1BF6-45B5-8A51-72CB0A37C0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00268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2CDDB33-0D9C-4F64-A083-99FC1B419F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1777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1412875"/>
            <a:ext cx="40386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D97B74-D515-4E16-9E5D-AD1B2D9D19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2836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713DEA3-65E1-4F38-B995-4F9BF3B0E3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6150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54FC015-FA5F-4B6E-81A9-4683655A0E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644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1A28E00-4688-41E9-A63E-ED7979DB41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2291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73CFE79-B910-453E-8C85-40F31E715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6538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30167A6-8587-497B-A678-6F25F5620D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74387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791904C-D6FF-4C6D-92D9-373468F202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239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2CDDB33-0D9C-4F64-A083-99FC1B419F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13496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0"/>
            <a:ext cx="2185987" cy="6199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0"/>
            <a:ext cx="6410325" cy="6199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50EE63-5FE2-4DEC-B0CA-C98FC7CC3F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83189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7164387" cy="9810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5288" y="1412875"/>
            <a:ext cx="8229600" cy="4786313"/>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BF175BD3-2953-4C59-A9CA-7CB9DC7C41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3929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defRPr/>
            </a:pPr>
            <a:fld id="{7CCC2AEE-002B-4449-868E-E2033F671E9D}" type="datetimeFigureOut">
              <a:rPr lang="en-US" sz="2000">
                <a:solidFill>
                  <a:srgbClr val="000000"/>
                </a:solidFill>
                <a:latin typeface="Times New Roman" pitchFamily="18" charset="0"/>
                <a:cs typeface="Times New Roman" pitchFamily="18" charset="0"/>
              </a:rPr>
              <a:pPr defTabSz="914400" fontAlgn="base">
                <a:spcBef>
                  <a:spcPct val="0"/>
                </a:spcBef>
                <a:spcAft>
                  <a:spcPct val="0"/>
                </a:spcAft>
                <a:defRPr/>
              </a:pPr>
              <a:t>2/13/2013</a:t>
            </a:fld>
            <a:endParaRPr lang="en-US" sz="2000">
              <a:solidFill>
                <a:srgbClr val="000000"/>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A84AEE90-811F-4BEA-BBBB-7EF8684BB8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21771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7164387" cy="9810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1412875"/>
            <a:ext cx="4038600" cy="47863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86288" y="1412875"/>
            <a:ext cx="4038600" cy="4786313"/>
          </a:xfrm>
          <a:prstGeom prst="rect">
            <a:avLst/>
          </a:prstGeom>
        </p:spPr>
        <p:txBody>
          <a:bodyPr/>
          <a:lstStyle/>
          <a:p>
            <a:endParaRPr lang="en-US"/>
          </a:p>
        </p:txBody>
      </p:sp>
      <p:sp>
        <p:nvSpPr>
          <p:cNvPr id="5" name="Slide Number Placeholder 4"/>
          <p:cNvSpPr>
            <a:spLocks noGrp="1"/>
          </p:cNvSpPr>
          <p:nvPr>
            <p:ph type="sldNum" sz="quarter" idx="10"/>
          </p:nvPr>
        </p:nvSpPr>
        <p:spPr>
          <a:xfrm>
            <a:off x="6553200" y="6245225"/>
            <a:ext cx="2133600" cy="476250"/>
          </a:xfrm>
          <a:prstGeom prst="rect">
            <a:avLst/>
          </a:prstGeom>
        </p:spPr>
        <p:txBody>
          <a:bodyPr/>
          <a:lstStyle>
            <a:lvl1pPr>
              <a:defRPr/>
            </a:lvl1pPr>
          </a:lstStyle>
          <a:p>
            <a:fld id="{18837AF9-4899-4355-81FB-129C6520AD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02198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89000" y="2651125"/>
            <a:ext cx="3413125" cy="3270250"/>
          </a:xfrm>
          <a:prstGeom prst="rect">
            <a:avLst/>
          </a:prstGeom>
        </p:spPr>
        <p:txBody>
          <a:bodyPr vert="horz"/>
          <a:lstStyle>
            <a:lvl1pPr marL="0" indent="0" algn="l">
              <a:spcAft>
                <a:spcPts val="0"/>
              </a:spcAft>
              <a:buNone/>
              <a:defRPr sz="3200">
                <a:latin typeface="Arial"/>
                <a:cs typeface="Arial"/>
              </a:defRPr>
            </a:lvl1pPr>
          </a:lstStyle>
          <a:p>
            <a:pPr algn="l">
              <a:spcAft>
                <a:spcPts val="0"/>
              </a:spcAft>
            </a:pPr>
            <a:r>
              <a:rPr lang="en-US" sz="2500" b="1" i="0" dirty="0" smtClean="0">
                <a:solidFill>
                  <a:schemeClr val="bg1"/>
                </a:solidFill>
                <a:latin typeface="Helvetica"/>
                <a:cs typeface="Helvetica"/>
              </a:rPr>
              <a:t>Presentation to the most amazing corporation in </a:t>
            </a:r>
          </a:p>
          <a:p>
            <a:pPr algn="l">
              <a:spcAft>
                <a:spcPts val="0"/>
              </a:spcAft>
            </a:pPr>
            <a:r>
              <a:rPr lang="en-US" sz="2500" b="1" i="0" dirty="0" smtClean="0">
                <a:solidFill>
                  <a:schemeClr val="bg1"/>
                </a:solidFill>
                <a:latin typeface="Helvetica"/>
                <a:cs typeface="Helvetica"/>
              </a:rPr>
              <a:t>the world. </a:t>
            </a:r>
          </a:p>
          <a:p>
            <a:pPr algn="l">
              <a:spcAft>
                <a:spcPts val="0"/>
              </a:spcAft>
            </a:pPr>
            <a:endParaRPr lang="en-US" sz="2500" b="1" i="0" dirty="0" smtClean="0">
              <a:solidFill>
                <a:schemeClr val="bg1"/>
              </a:solidFill>
              <a:latin typeface="Helvetica"/>
              <a:cs typeface="Helvetica"/>
            </a:endParaRPr>
          </a:p>
          <a:p>
            <a:pPr algn="l">
              <a:spcAft>
                <a:spcPts val="0"/>
              </a:spcAft>
            </a:pPr>
            <a:r>
              <a:rPr lang="en-US" sz="2500" b="0" i="0" dirty="0" err="1" smtClean="0">
                <a:solidFill>
                  <a:schemeClr val="bg1"/>
                </a:solidFill>
                <a:latin typeface="Helvetica"/>
                <a:cs typeface="Helvetica"/>
              </a:rPr>
              <a:t>Lorem</a:t>
            </a:r>
            <a:r>
              <a:rPr lang="en-US" sz="2500" b="0" i="0" dirty="0" smtClean="0">
                <a:solidFill>
                  <a:schemeClr val="bg1"/>
                </a:solidFill>
                <a:latin typeface="Helvetica"/>
                <a:cs typeface="Helvetica"/>
              </a:rPr>
              <a:t> </a:t>
            </a:r>
            <a:r>
              <a:rPr lang="en-US" sz="2500" b="0" i="0" dirty="0" err="1" smtClean="0">
                <a:solidFill>
                  <a:schemeClr val="bg1"/>
                </a:solidFill>
                <a:latin typeface="Helvetica"/>
                <a:cs typeface="Helvetica"/>
              </a:rPr>
              <a:t>ipsum</a:t>
            </a:r>
            <a:r>
              <a:rPr lang="en-US" sz="2500" b="0" i="0" dirty="0" smtClean="0">
                <a:solidFill>
                  <a:schemeClr val="bg1"/>
                </a:solidFill>
                <a:latin typeface="Helvetica"/>
                <a:cs typeface="Helvetica"/>
              </a:rPr>
              <a:t> dolor set </a:t>
            </a:r>
            <a:r>
              <a:rPr lang="en-US" sz="2500" b="0" i="0" dirty="0" err="1" smtClean="0">
                <a:solidFill>
                  <a:schemeClr val="bg1"/>
                </a:solidFill>
                <a:latin typeface="Helvetica"/>
                <a:cs typeface="Helvetica"/>
              </a:rPr>
              <a:t>amet</a:t>
            </a:r>
            <a:r>
              <a:rPr lang="en-US" sz="2500" b="0" i="0" dirty="0" smtClean="0">
                <a:solidFill>
                  <a:schemeClr val="bg1"/>
                </a:solidFill>
                <a:latin typeface="Helvetica"/>
                <a:cs typeface="Helvetica"/>
              </a:rPr>
              <a:t> magnum</a:t>
            </a:r>
            <a:r>
              <a:rPr lang="en-US" sz="2500" b="0" i="0" baseline="0" dirty="0" smtClean="0">
                <a:solidFill>
                  <a:schemeClr val="bg1"/>
                </a:solidFill>
                <a:latin typeface="Helvetica"/>
                <a:cs typeface="Helvetica"/>
              </a:rPr>
              <a:t> allure. </a:t>
            </a:r>
            <a:endParaRPr lang="en-US" sz="2500" b="0" i="0" dirty="0" smtClean="0">
              <a:solidFill>
                <a:schemeClr val="bg1"/>
              </a:solidFill>
              <a:latin typeface="Helvetica"/>
              <a:cs typeface="Helvetica"/>
            </a:endParaRPr>
          </a:p>
        </p:txBody>
      </p:sp>
    </p:spTree>
    <p:extLst>
      <p:ext uri="{BB962C8B-B14F-4D97-AF65-F5344CB8AC3E}">
        <p14:creationId xmlns:p14="http://schemas.microsoft.com/office/powerpoint/2010/main" val="3484755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image" Target="../media/image4.emf"/><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11.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4.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4.e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4.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6.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7.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4.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userDrawn="1"/>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FF000A"/>
              </a:solidFill>
              <a:effectLst/>
              <a:uLnTx/>
              <a:uFillTx/>
              <a:latin typeface="Arial"/>
              <a:ea typeface="+mj-ea"/>
              <a:cs typeface="Arial"/>
            </a:endParaRPr>
          </a:p>
        </p:txBody>
      </p:sp>
      <p:sp>
        <p:nvSpPr>
          <p:cNvPr id="13"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FF000A"/>
              </a:solidFill>
              <a:effectLst/>
              <a:uLnTx/>
              <a:uFillTx/>
              <a:latin typeface="Arial"/>
              <a:ea typeface="+mj-ea"/>
              <a:cs typeface="Arial"/>
            </a:endParaRPr>
          </a:p>
        </p:txBody>
      </p:sp>
      <p:pic>
        <p:nvPicPr>
          <p:cNvPr id="15" name="Picture 14" descr="abt_GEO_white.ai"/>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9" name="Slide Number Placeholder 5"/>
          <p:cNvSpPr txBox="1">
            <a:spLocks/>
          </p:cNvSpPr>
          <p:nvPr userDrawn="1"/>
        </p:nvSpPr>
        <p:spPr>
          <a:xfrm>
            <a:off x="6058753" y="6234082"/>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a:ea typeface="+mn-ea"/>
                <a:cs typeface="Arial"/>
              </a:rPr>
              <a:t>Abt Associates </a:t>
            </a:r>
            <a:r>
              <a:rPr lang="en-US" sz="800" dirty="0" smtClean="0">
                <a:solidFill>
                  <a:srgbClr val="FFFFFF"/>
                </a:solidFill>
                <a:latin typeface="Arial"/>
                <a:cs typeface="Arial"/>
              </a:rPr>
              <a:t>| pg </a:t>
            </a:r>
            <a:fld id="{B24152A7-EAFD-4862-85A2-527423E9945A}" type="slidenum">
              <a:rPr lang="en-US" sz="800" smtClean="0">
                <a:solidFill>
                  <a:srgbClr val="FFFFFF"/>
                </a:solidFill>
                <a:latin typeface="Arial"/>
                <a:cs typeface="Arial"/>
              </a:rPr>
              <a:t>‹#›</a:t>
            </a:fld>
            <a:endParaRPr kumimoji="0" lang="en-US" sz="800" b="1" i="0" u="none" strike="noStrike" kern="1200" cap="none" spc="0" normalizeH="0" baseline="0" noProof="0" dirty="0" smtClean="0">
              <a:ln>
                <a:noFill/>
              </a:ln>
              <a:solidFill>
                <a:srgbClr val="FFFFFF"/>
              </a:solidFill>
              <a:effectLst/>
              <a:uLnTx/>
              <a:uFillTx/>
              <a:latin typeface="Arial"/>
              <a:ea typeface="+mn-ea"/>
              <a:cs typeface="Arial"/>
            </a:endParaRPr>
          </a:p>
        </p:txBody>
      </p:sp>
      <p:sp>
        <p:nvSpPr>
          <p:cNvPr id="16" name="Rounded Rectangle 15"/>
          <p:cNvSpPr/>
          <p:nvPr userDrawn="1"/>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831" r:id="rId4"/>
  </p:sldLayoutIdLst>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userDrawn="1"/>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a:spcBef>
                <a:spcPct val="0"/>
              </a:spcBef>
              <a:defRPr/>
            </a:pPr>
            <a:endParaRPr lang="en-US" sz="4400" b="1" dirty="0" smtClean="0">
              <a:solidFill>
                <a:srgbClr val="FF000A"/>
              </a:solidFill>
              <a:latin typeface="Arial"/>
              <a:cs typeface="Arial"/>
            </a:endParaRPr>
          </a:p>
        </p:txBody>
      </p:sp>
      <p:sp>
        <p:nvSpPr>
          <p:cNvPr id="13"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a:spcBef>
                <a:spcPct val="0"/>
              </a:spcBef>
              <a:defRPr/>
            </a:pPr>
            <a:endParaRPr lang="en-US" sz="4400" b="1" dirty="0" smtClean="0">
              <a:solidFill>
                <a:srgbClr val="FF000A"/>
              </a:solidFill>
              <a:latin typeface="Arial"/>
              <a:cs typeface="Arial"/>
            </a:endParaRPr>
          </a:p>
        </p:txBody>
      </p:sp>
      <p:pic>
        <p:nvPicPr>
          <p:cNvPr id="15" name="Picture 14" descr="abt_GEO_white.ai"/>
          <p:cNvPicPr>
            <a:picLocks/>
          </p:cNvPicPr>
          <p:nvPr userDrawn="1"/>
        </p:nvPicPr>
        <p:blipFill>
          <a:blip r:embed="rId9" cstate="screen">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9" name="Slide Number Placeholder 5"/>
          <p:cNvSpPr txBox="1">
            <a:spLocks/>
          </p:cNvSpPr>
          <p:nvPr userDrawn="1"/>
        </p:nvSpPr>
        <p:spPr>
          <a:xfrm>
            <a:off x="6058753" y="6234082"/>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a:defRPr/>
            </a:pPr>
            <a:r>
              <a:rPr lang="en-US" sz="800" b="1" dirty="0" smtClean="0">
                <a:solidFill>
                  <a:srgbClr val="FFFFFF"/>
                </a:solidFill>
                <a:latin typeface="Arial"/>
                <a:cs typeface="Arial"/>
              </a:rPr>
              <a:t>Abt Associates </a:t>
            </a:r>
            <a:r>
              <a:rPr lang="en-US" sz="800" dirty="0" smtClean="0">
                <a:solidFill>
                  <a:srgbClr val="FFFFFF"/>
                </a:solidFill>
                <a:latin typeface="Arial"/>
                <a:cs typeface="Arial"/>
              </a:rPr>
              <a:t>| pg </a:t>
            </a:r>
            <a:fld id="{B24152A7-EAFD-4862-85A2-527423E9945A}" type="slidenum">
              <a:rPr lang="en-US" sz="800" smtClean="0">
                <a:solidFill>
                  <a:srgbClr val="FFFFFF"/>
                </a:solidFill>
                <a:latin typeface="Arial"/>
                <a:cs typeface="Arial"/>
              </a:rPr>
              <a:pPr>
                <a:defRPr/>
              </a:pPr>
              <a:t>‹#›</a:t>
            </a:fld>
            <a:endParaRPr lang="en-US" sz="800" b="1" dirty="0" smtClean="0">
              <a:solidFill>
                <a:srgbClr val="FFFFFF"/>
              </a:solidFill>
              <a:latin typeface="Arial"/>
              <a:cs typeface="Arial"/>
            </a:endParaRPr>
          </a:p>
        </p:txBody>
      </p:sp>
      <p:sp>
        <p:nvSpPr>
          <p:cNvPr id="16" name="Rounded Rectangle 15"/>
          <p:cNvSpPr/>
          <p:nvPr userDrawn="1"/>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userDrawn="1"/>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ounded Rectangle 21"/>
          <p:cNvSpPr/>
          <p:nvPr userDrawn="1"/>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0900554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800" r:id="rId6"/>
    <p:sldLayoutId id="2147483801" r:id="rId7"/>
  </p:sldLayoutIdLst>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7711" name="Rectangle 15"/>
          <p:cNvSpPr>
            <a:spLocks noChangeArrowheads="1"/>
          </p:cNvSpPr>
          <p:nvPr userDrawn="1"/>
        </p:nvSpPr>
        <p:spPr bwMode="auto">
          <a:xfrm>
            <a:off x="0" y="0"/>
            <a:ext cx="9144000" cy="1052513"/>
          </a:xfrm>
          <a:prstGeom prst="rect">
            <a:avLst/>
          </a:prstGeom>
          <a:solidFill>
            <a:srgbClr val="F7DA93"/>
          </a:solidFill>
          <a:ln w="9525">
            <a:noFill/>
            <a:miter lim="800000"/>
            <a:headEnd/>
            <a:tailEnd/>
          </a:ln>
          <a:effectLst/>
        </p:spPr>
        <p:txBody>
          <a:bodyPr wrap="none" anchor="ct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1027" name="Rectangle 2"/>
          <p:cNvSpPr>
            <a:spLocks noGrp="1" noChangeArrowheads="1"/>
          </p:cNvSpPr>
          <p:nvPr>
            <p:ph type="title"/>
          </p:nvPr>
        </p:nvSpPr>
        <p:spPr bwMode="auto">
          <a:xfrm>
            <a:off x="1979613" y="0"/>
            <a:ext cx="7164387"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95288" y="1412875"/>
            <a:ext cx="8229600" cy="4786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7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E99B31B0-526A-4842-A8A2-FC6995497035}" type="slidenum">
              <a:rPr lang="en-US">
                <a:solidFill>
                  <a:srgbClr val="000000"/>
                </a:solidFill>
                <a:latin typeface="Times New Roman" pitchFamily="18" charset="0"/>
                <a:cs typeface="Times New Roman" pitchFamily="18" charset="0"/>
              </a:rPr>
              <a:pPr defTabSz="914400" fontAlgn="base">
                <a:spcBef>
                  <a:spcPct val="0"/>
                </a:spcBef>
                <a:spcAft>
                  <a:spcPct val="0"/>
                </a:spcAft>
                <a:defRPr/>
              </a:pPr>
              <a:t>‹#›</a:t>
            </a:fld>
            <a:endParaRPr lang="en-US">
              <a:solidFill>
                <a:srgbClr val="000000"/>
              </a:solidFill>
              <a:latin typeface="Times New Roman" pitchFamily="18" charset="0"/>
              <a:cs typeface="Times New Roman" pitchFamily="18" charset="0"/>
            </a:endParaRPr>
          </a:p>
        </p:txBody>
      </p:sp>
      <p:pic>
        <p:nvPicPr>
          <p:cNvPr id="1030" name="Picture 13"/>
          <p:cNvPicPr>
            <a:picLocks noChangeAspect="1" noChangeArrowheads="1"/>
          </p:cNvPicPr>
          <p:nvPr userDrawn="1"/>
        </p:nvPicPr>
        <p:blipFill>
          <a:blip r:embed="rId16"/>
          <a:srcRect/>
          <a:stretch>
            <a:fillRect/>
          </a:stretch>
        </p:blipFill>
        <p:spPr bwMode="auto">
          <a:xfrm>
            <a:off x="0" y="0"/>
            <a:ext cx="1979613" cy="766763"/>
          </a:xfrm>
          <a:prstGeom prst="rect">
            <a:avLst/>
          </a:prstGeom>
          <a:noFill/>
          <a:ln w="9525">
            <a:noFill/>
            <a:miter lim="800000"/>
            <a:headEnd/>
            <a:tailEnd/>
          </a:ln>
        </p:spPr>
      </p:pic>
      <p:sp>
        <p:nvSpPr>
          <p:cNvPr id="1437710" name="Rectangle 14"/>
          <p:cNvSpPr>
            <a:spLocks noChangeArrowheads="1"/>
          </p:cNvSpPr>
          <p:nvPr userDrawn="1"/>
        </p:nvSpPr>
        <p:spPr bwMode="auto">
          <a:xfrm>
            <a:off x="0" y="765175"/>
            <a:ext cx="2195513" cy="244475"/>
          </a:xfrm>
          <a:prstGeom prst="rect">
            <a:avLst/>
          </a:prstGeom>
          <a:solidFill>
            <a:srgbClr val="F7DA93"/>
          </a:solidFill>
          <a:ln w="9525">
            <a:noFill/>
            <a:miter lim="800000"/>
            <a:headEnd/>
            <a:tailEnd/>
          </a:ln>
          <a:effectLst/>
        </p:spPr>
        <p:txBody>
          <a:bodyPr>
            <a:spAutoFit/>
          </a:bodyPr>
          <a:lstStyle/>
          <a:p>
            <a:pPr defTabSz="914400" fontAlgn="base">
              <a:spcBef>
                <a:spcPct val="0"/>
              </a:spcBef>
              <a:spcAft>
                <a:spcPct val="0"/>
              </a:spcAft>
              <a:defRPr/>
            </a:pPr>
            <a:r>
              <a:rPr lang="en-US" sz="1000" b="1">
                <a:solidFill>
                  <a:srgbClr val="003F3E"/>
                </a:solidFill>
                <a:latin typeface="Arial" charset="0"/>
                <a:cs typeface="Times New Roman" pitchFamily="18" charset="0"/>
              </a:rPr>
              <a:t>World Development Report 2008</a:t>
            </a:r>
          </a:p>
        </p:txBody>
      </p:sp>
    </p:spTree>
    <p:extLst>
      <p:ext uri="{BB962C8B-B14F-4D97-AF65-F5344CB8AC3E}">
        <p14:creationId xmlns:p14="http://schemas.microsoft.com/office/powerpoint/2010/main" val="111157178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CC5200"/>
          </a:solidFill>
          <a:latin typeface="+mj-lt"/>
          <a:ea typeface="+mj-ea"/>
          <a:cs typeface="+mj-cs"/>
        </a:defRPr>
      </a:lvl1pPr>
      <a:lvl2pPr algn="ctr" rtl="0" eaLnBrk="0" fontAlgn="base" hangingPunct="0">
        <a:spcBef>
          <a:spcPct val="0"/>
        </a:spcBef>
        <a:spcAft>
          <a:spcPct val="0"/>
        </a:spcAft>
        <a:defRPr sz="3600">
          <a:solidFill>
            <a:srgbClr val="CC5200"/>
          </a:solidFill>
          <a:latin typeface="Tahoma" pitchFamily="34" charset="0"/>
          <a:cs typeface="Arial" charset="0"/>
        </a:defRPr>
      </a:lvl2pPr>
      <a:lvl3pPr algn="ctr" rtl="0" eaLnBrk="0" fontAlgn="base" hangingPunct="0">
        <a:spcBef>
          <a:spcPct val="0"/>
        </a:spcBef>
        <a:spcAft>
          <a:spcPct val="0"/>
        </a:spcAft>
        <a:defRPr sz="3600">
          <a:solidFill>
            <a:srgbClr val="CC5200"/>
          </a:solidFill>
          <a:latin typeface="Tahoma" pitchFamily="34" charset="0"/>
          <a:cs typeface="Arial" charset="0"/>
        </a:defRPr>
      </a:lvl3pPr>
      <a:lvl4pPr algn="ctr" rtl="0" eaLnBrk="0" fontAlgn="base" hangingPunct="0">
        <a:spcBef>
          <a:spcPct val="0"/>
        </a:spcBef>
        <a:spcAft>
          <a:spcPct val="0"/>
        </a:spcAft>
        <a:defRPr sz="3600">
          <a:solidFill>
            <a:srgbClr val="CC5200"/>
          </a:solidFill>
          <a:latin typeface="Tahoma" pitchFamily="34" charset="0"/>
          <a:cs typeface="Arial" charset="0"/>
        </a:defRPr>
      </a:lvl4pPr>
      <a:lvl5pPr algn="ctr" rtl="0" eaLnBrk="0" fontAlgn="base" hangingPunct="0">
        <a:spcBef>
          <a:spcPct val="0"/>
        </a:spcBef>
        <a:spcAft>
          <a:spcPct val="0"/>
        </a:spcAft>
        <a:defRPr sz="3600">
          <a:solidFill>
            <a:srgbClr val="CC5200"/>
          </a:solidFill>
          <a:latin typeface="Tahoma" pitchFamily="34" charset="0"/>
          <a:cs typeface="Arial" charset="0"/>
        </a:defRPr>
      </a:lvl5pPr>
      <a:lvl6pPr marL="457200" algn="ctr" rtl="0" fontAlgn="base">
        <a:spcBef>
          <a:spcPct val="0"/>
        </a:spcBef>
        <a:spcAft>
          <a:spcPct val="0"/>
        </a:spcAft>
        <a:defRPr sz="3600">
          <a:solidFill>
            <a:srgbClr val="CC5200"/>
          </a:solidFill>
          <a:latin typeface="Tahoma" pitchFamily="34" charset="0"/>
          <a:cs typeface="Arial" charset="0"/>
        </a:defRPr>
      </a:lvl6pPr>
      <a:lvl7pPr marL="914400" algn="ctr" rtl="0" fontAlgn="base">
        <a:spcBef>
          <a:spcPct val="0"/>
        </a:spcBef>
        <a:spcAft>
          <a:spcPct val="0"/>
        </a:spcAft>
        <a:defRPr sz="3600">
          <a:solidFill>
            <a:srgbClr val="CC5200"/>
          </a:solidFill>
          <a:latin typeface="Tahoma" pitchFamily="34" charset="0"/>
          <a:cs typeface="Arial" charset="0"/>
        </a:defRPr>
      </a:lvl7pPr>
      <a:lvl8pPr marL="1371600" algn="ctr" rtl="0" fontAlgn="base">
        <a:spcBef>
          <a:spcPct val="0"/>
        </a:spcBef>
        <a:spcAft>
          <a:spcPct val="0"/>
        </a:spcAft>
        <a:defRPr sz="3600">
          <a:solidFill>
            <a:srgbClr val="CC5200"/>
          </a:solidFill>
          <a:latin typeface="Tahoma" pitchFamily="34" charset="0"/>
          <a:cs typeface="Arial" charset="0"/>
        </a:defRPr>
      </a:lvl8pPr>
      <a:lvl9pPr marL="1828800" algn="ctr" rtl="0" fontAlgn="base">
        <a:spcBef>
          <a:spcPct val="0"/>
        </a:spcBef>
        <a:spcAft>
          <a:spcPct val="0"/>
        </a:spcAft>
        <a:defRPr sz="3600">
          <a:solidFill>
            <a:srgbClr val="CC5200"/>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CC5200"/>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5200"/>
        </a:buClr>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a:spcBef>
                <a:spcPct val="0"/>
              </a:spcBef>
              <a:defRPr/>
            </a:pPr>
            <a:endParaRPr lang="en-US" sz="4400" b="1" dirty="0" smtClean="0">
              <a:solidFill>
                <a:srgbClr val="FF000A"/>
              </a:solidFill>
              <a:latin typeface="Arial"/>
              <a:cs typeface="Arial"/>
            </a:endParaRPr>
          </a:p>
        </p:txBody>
      </p:sp>
      <p:pic>
        <p:nvPicPr>
          <p:cNvPr id="4" name="Picture 3" descr="abt_assoc_lockup.ai"/>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98500" y="627211"/>
            <a:ext cx="1460250" cy="1471727"/>
          </a:xfrm>
          <a:prstGeom prst="rect">
            <a:avLst/>
          </a:prstGeom>
        </p:spPr>
      </p:pic>
      <p:sp>
        <p:nvSpPr>
          <p:cNvPr id="5" name="Rounded Rectangle 4"/>
          <p:cNvSpPr/>
          <p:nvPr userDrawn="1"/>
        </p:nvSpPr>
        <p:spPr>
          <a:xfrm>
            <a:off x="698500" y="2404645"/>
            <a:ext cx="3848778" cy="3826144"/>
          </a:xfrm>
          <a:prstGeom prst="roundRect">
            <a:avLst>
              <a:gd name="adj" fmla="val 953"/>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70569087"/>
      </p:ext>
    </p:extLst>
  </p:cSld>
  <p:clrMap bg1="lt1" tx1="dk1" bg2="lt2" tx2="dk2" accent1="accent1" accent2="accent2" accent3="accent3" accent4="accent4" accent5="accent5" accent6="accent6" hlink="hlink" folHlink="folHlink"/>
  <p:sldLayoutIdLst>
    <p:sldLayoutId id="2147483830" r:id="rId1"/>
  </p:sldLayoutIdLst>
  <p:hf sldNum="0" hdr="0" dt="0"/>
  <p:txStyles>
    <p:titleStyle>
      <a:lvl1pPr algn="l" defTabSz="457200" rtl="0" eaLnBrk="1" latinLnBrk="0" hangingPunct="1">
        <a:spcBef>
          <a:spcPct val="0"/>
        </a:spcBef>
        <a:buNone/>
        <a:defRPr sz="4400" b="1" i="0" kern="1200">
          <a:solidFill>
            <a:srgbClr val="FF000A"/>
          </a:solidFill>
          <a:latin typeface="Helvetica"/>
          <a:ea typeface="+mj-ea"/>
          <a:cs typeface="Helvetica"/>
        </a:defRPr>
      </a:lvl1pPr>
    </p:titleStyle>
    <p:bodyStyle>
      <a:lvl1pPr marL="342900" indent="-342900" algn="l" defTabSz="457200" rtl="0" eaLnBrk="1" latinLnBrk="0" hangingPunct="1">
        <a:spcBef>
          <a:spcPct val="20000"/>
        </a:spcBef>
        <a:buClr>
          <a:srgbClr val="FF000A"/>
        </a:buClr>
        <a:buFont typeface="Wingdings" charset="2"/>
        <a:buChar char="§"/>
        <a:defRPr sz="3200" kern="1200" baseline="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FF000A"/>
              </a:solidFill>
              <a:effectLst/>
              <a:uLnTx/>
              <a:uFillTx/>
              <a:latin typeface="Arial"/>
              <a:ea typeface="+mj-ea"/>
              <a:cs typeface="Arial"/>
            </a:endParaRPr>
          </a:p>
        </p:txBody>
      </p:sp>
      <p:pic>
        <p:nvPicPr>
          <p:cNvPr id="4" name="Picture 3" descr="abt_assoc_lockup.ai"/>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98500" y="627211"/>
            <a:ext cx="1460250" cy="1471727"/>
          </a:xfrm>
          <a:prstGeom prst="rect">
            <a:avLst/>
          </a:prstGeom>
        </p:spPr>
      </p:pic>
      <p:sp>
        <p:nvSpPr>
          <p:cNvPr id="5" name="Rounded Rectangle 4"/>
          <p:cNvSpPr/>
          <p:nvPr userDrawn="1"/>
        </p:nvSpPr>
        <p:spPr>
          <a:xfrm>
            <a:off x="698500" y="2404645"/>
            <a:ext cx="3848778" cy="3826144"/>
          </a:xfrm>
          <a:prstGeom prst="roundRect">
            <a:avLst>
              <a:gd name="adj" fmla="val 953"/>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8" r:id="rId1"/>
  </p:sldLayoutIdLst>
  <p:hf sldNum="0" hdr="0" dt="0"/>
  <p:txStyles>
    <p:titleStyle>
      <a:lvl1pPr algn="l" defTabSz="457200" rtl="0" eaLnBrk="1" latinLnBrk="0" hangingPunct="1">
        <a:spcBef>
          <a:spcPct val="0"/>
        </a:spcBef>
        <a:buNone/>
        <a:defRPr sz="4400" b="1" i="0" kern="1200">
          <a:solidFill>
            <a:srgbClr val="FF000A"/>
          </a:solidFill>
          <a:latin typeface="Helvetica"/>
          <a:ea typeface="+mj-ea"/>
          <a:cs typeface="Helvetica"/>
        </a:defRPr>
      </a:lvl1pPr>
    </p:titleStyle>
    <p:bodyStyle>
      <a:lvl1pPr marL="342900" indent="-342900" algn="l" defTabSz="457200" rtl="0" eaLnBrk="1" latinLnBrk="0" hangingPunct="1">
        <a:spcBef>
          <a:spcPct val="20000"/>
        </a:spcBef>
        <a:buClr>
          <a:srgbClr val="FF000A"/>
        </a:buClr>
        <a:buFont typeface="Wingdings" charset="2"/>
        <a:buChar char="§"/>
        <a:defRPr sz="3200" kern="1200" baseline="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userDrawn="1"/>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FF000A"/>
              </a:solidFill>
              <a:effectLst/>
              <a:uLnTx/>
              <a:uFillTx/>
              <a:latin typeface="Arial"/>
              <a:ea typeface="+mj-ea"/>
              <a:cs typeface="Arial"/>
            </a:endParaRPr>
          </a:p>
        </p:txBody>
      </p:sp>
      <p:sp>
        <p:nvSpPr>
          <p:cNvPr id="13"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FF000A"/>
              </a:solidFill>
              <a:effectLst/>
              <a:uLnTx/>
              <a:uFillTx/>
              <a:latin typeface="Arial"/>
              <a:ea typeface="+mj-ea"/>
              <a:cs typeface="Arial"/>
            </a:endParaRPr>
          </a:p>
        </p:txBody>
      </p:sp>
      <p:sp>
        <p:nvSpPr>
          <p:cNvPr id="16" name="Rounded Rectangle 15"/>
          <p:cNvSpPr/>
          <p:nvPr userDrawn="1"/>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abt_logo.tag_rgb.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7723" y="4223680"/>
            <a:ext cx="3110527" cy="1421149"/>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Lst>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7711" name="Rectangle 15"/>
          <p:cNvSpPr>
            <a:spLocks noChangeArrowheads="1"/>
          </p:cNvSpPr>
          <p:nvPr userDrawn="1"/>
        </p:nvSpPr>
        <p:spPr bwMode="auto">
          <a:xfrm>
            <a:off x="0" y="0"/>
            <a:ext cx="9144000" cy="1052513"/>
          </a:xfrm>
          <a:prstGeom prst="rect">
            <a:avLst/>
          </a:prstGeom>
          <a:solidFill>
            <a:srgbClr val="F7DA93"/>
          </a:solidFill>
          <a:ln w="9525">
            <a:noFill/>
            <a:miter lim="800000"/>
            <a:headEnd/>
            <a:tailEnd/>
          </a:ln>
          <a:effectLst/>
        </p:spPr>
        <p:txBody>
          <a:bodyPr wrap="none" anchor="ct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1027" name="Rectangle 2"/>
          <p:cNvSpPr>
            <a:spLocks noGrp="1" noChangeArrowheads="1"/>
          </p:cNvSpPr>
          <p:nvPr>
            <p:ph type="title"/>
          </p:nvPr>
        </p:nvSpPr>
        <p:spPr bwMode="auto">
          <a:xfrm>
            <a:off x="1979613" y="0"/>
            <a:ext cx="7164387"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95288" y="1412875"/>
            <a:ext cx="8229600" cy="4786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7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E99B31B0-526A-4842-A8A2-FC6995497035}" type="slidenum">
              <a:rPr lang="en-US">
                <a:solidFill>
                  <a:srgbClr val="000000"/>
                </a:solidFill>
                <a:latin typeface="Times New Roman" pitchFamily="18" charset="0"/>
                <a:cs typeface="Times New Roman" pitchFamily="18" charset="0"/>
              </a:rPr>
              <a:pPr defTabSz="914400" fontAlgn="base">
                <a:spcBef>
                  <a:spcPct val="0"/>
                </a:spcBef>
                <a:spcAft>
                  <a:spcPct val="0"/>
                </a:spcAft>
                <a:defRPr/>
              </a:pPr>
              <a:t>‹#›</a:t>
            </a:fld>
            <a:endParaRPr lang="en-US">
              <a:solidFill>
                <a:srgbClr val="000000"/>
              </a:solidFill>
              <a:latin typeface="Times New Roman" pitchFamily="18" charset="0"/>
              <a:cs typeface="Times New Roman" pitchFamily="18" charset="0"/>
            </a:endParaRPr>
          </a:p>
        </p:txBody>
      </p:sp>
      <p:pic>
        <p:nvPicPr>
          <p:cNvPr id="1030" name="Picture 13"/>
          <p:cNvPicPr>
            <a:picLocks noChangeAspect="1" noChangeArrowheads="1"/>
          </p:cNvPicPr>
          <p:nvPr userDrawn="1"/>
        </p:nvPicPr>
        <p:blipFill>
          <a:blip r:embed="rId16"/>
          <a:srcRect/>
          <a:stretch>
            <a:fillRect/>
          </a:stretch>
        </p:blipFill>
        <p:spPr bwMode="auto">
          <a:xfrm>
            <a:off x="0" y="0"/>
            <a:ext cx="1979613" cy="766763"/>
          </a:xfrm>
          <a:prstGeom prst="rect">
            <a:avLst/>
          </a:prstGeom>
          <a:noFill/>
          <a:ln w="9525">
            <a:noFill/>
            <a:miter lim="800000"/>
            <a:headEnd/>
            <a:tailEnd/>
          </a:ln>
        </p:spPr>
      </p:pic>
      <p:sp>
        <p:nvSpPr>
          <p:cNvPr id="1437710" name="Rectangle 14"/>
          <p:cNvSpPr>
            <a:spLocks noChangeArrowheads="1"/>
          </p:cNvSpPr>
          <p:nvPr userDrawn="1"/>
        </p:nvSpPr>
        <p:spPr bwMode="auto">
          <a:xfrm>
            <a:off x="0" y="765175"/>
            <a:ext cx="2195513" cy="244475"/>
          </a:xfrm>
          <a:prstGeom prst="rect">
            <a:avLst/>
          </a:prstGeom>
          <a:solidFill>
            <a:srgbClr val="F7DA93"/>
          </a:solidFill>
          <a:ln w="9525">
            <a:noFill/>
            <a:miter lim="800000"/>
            <a:headEnd/>
            <a:tailEnd/>
          </a:ln>
          <a:effectLst/>
        </p:spPr>
        <p:txBody>
          <a:bodyPr>
            <a:spAutoFit/>
          </a:bodyPr>
          <a:lstStyle/>
          <a:p>
            <a:pPr defTabSz="914400" fontAlgn="base">
              <a:spcBef>
                <a:spcPct val="0"/>
              </a:spcBef>
              <a:spcAft>
                <a:spcPct val="0"/>
              </a:spcAft>
              <a:defRPr/>
            </a:pPr>
            <a:r>
              <a:rPr lang="en-US" sz="1000" b="1">
                <a:solidFill>
                  <a:srgbClr val="003F3E"/>
                </a:solidFill>
                <a:latin typeface="Arial" charset="0"/>
                <a:cs typeface="Times New Roman" pitchFamily="18" charset="0"/>
              </a:rPr>
              <a:t>World Development Report 2008</a:t>
            </a:r>
          </a:p>
        </p:txBody>
      </p:sp>
    </p:spTree>
    <p:extLst>
      <p:ext uri="{BB962C8B-B14F-4D97-AF65-F5344CB8AC3E}">
        <p14:creationId xmlns:p14="http://schemas.microsoft.com/office/powerpoint/2010/main" val="403694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CC5200"/>
          </a:solidFill>
          <a:latin typeface="+mj-lt"/>
          <a:ea typeface="+mj-ea"/>
          <a:cs typeface="+mj-cs"/>
        </a:defRPr>
      </a:lvl1pPr>
      <a:lvl2pPr algn="ctr" rtl="0" eaLnBrk="0" fontAlgn="base" hangingPunct="0">
        <a:spcBef>
          <a:spcPct val="0"/>
        </a:spcBef>
        <a:spcAft>
          <a:spcPct val="0"/>
        </a:spcAft>
        <a:defRPr sz="3600">
          <a:solidFill>
            <a:srgbClr val="CC5200"/>
          </a:solidFill>
          <a:latin typeface="Tahoma" pitchFamily="34" charset="0"/>
          <a:cs typeface="Arial" charset="0"/>
        </a:defRPr>
      </a:lvl2pPr>
      <a:lvl3pPr algn="ctr" rtl="0" eaLnBrk="0" fontAlgn="base" hangingPunct="0">
        <a:spcBef>
          <a:spcPct val="0"/>
        </a:spcBef>
        <a:spcAft>
          <a:spcPct val="0"/>
        </a:spcAft>
        <a:defRPr sz="3600">
          <a:solidFill>
            <a:srgbClr val="CC5200"/>
          </a:solidFill>
          <a:latin typeface="Tahoma" pitchFamily="34" charset="0"/>
          <a:cs typeface="Arial" charset="0"/>
        </a:defRPr>
      </a:lvl3pPr>
      <a:lvl4pPr algn="ctr" rtl="0" eaLnBrk="0" fontAlgn="base" hangingPunct="0">
        <a:spcBef>
          <a:spcPct val="0"/>
        </a:spcBef>
        <a:spcAft>
          <a:spcPct val="0"/>
        </a:spcAft>
        <a:defRPr sz="3600">
          <a:solidFill>
            <a:srgbClr val="CC5200"/>
          </a:solidFill>
          <a:latin typeface="Tahoma" pitchFamily="34" charset="0"/>
          <a:cs typeface="Arial" charset="0"/>
        </a:defRPr>
      </a:lvl4pPr>
      <a:lvl5pPr algn="ctr" rtl="0" eaLnBrk="0" fontAlgn="base" hangingPunct="0">
        <a:spcBef>
          <a:spcPct val="0"/>
        </a:spcBef>
        <a:spcAft>
          <a:spcPct val="0"/>
        </a:spcAft>
        <a:defRPr sz="3600">
          <a:solidFill>
            <a:srgbClr val="CC5200"/>
          </a:solidFill>
          <a:latin typeface="Tahoma" pitchFamily="34" charset="0"/>
          <a:cs typeface="Arial" charset="0"/>
        </a:defRPr>
      </a:lvl5pPr>
      <a:lvl6pPr marL="457200" algn="ctr" rtl="0" fontAlgn="base">
        <a:spcBef>
          <a:spcPct val="0"/>
        </a:spcBef>
        <a:spcAft>
          <a:spcPct val="0"/>
        </a:spcAft>
        <a:defRPr sz="3600">
          <a:solidFill>
            <a:srgbClr val="CC5200"/>
          </a:solidFill>
          <a:latin typeface="Tahoma" pitchFamily="34" charset="0"/>
          <a:cs typeface="Arial" charset="0"/>
        </a:defRPr>
      </a:lvl6pPr>
      <a:lvl7pPr marL="914400" algn="ctr" rtl="0" fontAlgn="base">
        <a:spcBef>
          <a:spcPct val="0"/>
        </a:spcBef>
        <a:spcAft>
          <a:spcPct val="0"/>
        </a:spcAft>
        <a:defRPr sz="3600">
          <a:solidFill>
            <a:srgbClr val="CC5200"/>
          </a:solidFill>
          <a:latin typeface="Tahoma" pitchFamily="34" charset="0"/>
          <a:cs typeface="Arial" charset="0"/>
        </a:defRPr>
      </a:lvl7pPr>
      <a:lvl8pPr marL="1371600" algn="ctr" rtl="0" fontAlgn="base">
        <a:spcBef>
          <a:spcPct val="0"/>
        </a:spcBef>
        <a:spcAft>
          <a:spcPct val="0"/>
        </a:spcAft>
        <a:defRPr sz="3600">
          <a:solidFill>
            <a:srgbClr val="CC5200"/>
          </a:solidFill>
          <a:latin typeface="Tahoma" pitchFamily="34" charset="0"/>
          <a:cs typeface="Arial" charset="0"/>
        </a:defRPr>
      </a:lvl8pPr>
      <a:lvl9pPr marL="1828800" algn="ctr" rtl="0" fontAlgn="base">
        <a:spcBef>
          <a:spcPct val="0"/>
        </a:spcBef>
        <a:spcAft>
          <a:spcPct val="0"/>
        </a:spcAft>
        <a:defRPr sz="3600">
          <a:solidFill>
            <a:srgbClr val="CC5200"/>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CC5200"/>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5200"/>
        </a:buClr>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7711" name="Rectangle 15"/>
          <p:cNvSpPr>
            <a:spLocks noChangeArrowheads="1"/>
          </p:cNvSpPr>
          <p:nvPr userDrawn="1"/>
        </p:nvSpPr>
        <p:spPr bwMode="auto">
          <a:xfrm>
            <a:off x="0" y="0"/>
            <a:ext cx="9144000" cy="1052513"/>
          </a:xfrm>
          <a:prstGeom prst="rect">
            <a:avLst/>
          </a:prstGeom>
          <a:solidFill>
            <a:srgbClr val="F7DA93"/>
          </a:solidFill>
          <a:ln w="9525">
            <a:noFill/>
            <a:miter lim="800000"/>
            <a:headEnd/>
            <a:tailEnd/>
          </a:ln>
          <a:effectLst/>
        </p:spPr>
        <p:txBody>
          <a:bodyPr wrap="none" anchor="ct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34819" name="Rectangle 2"/>
          <p:cNvSpPr>
            <a:spLocks noGrp="1" noChangeArrowheads="1"/>
          </p:cNvSpPr>
          <p:nvPr>
            <p:ph type="title"/>
          </p:nvPr>
        </p:nvSpPr>
        <p:spPr bwMode="auto">
          <a:xfrm>
            <a:off x="1979613" y="0"/>
            <a:ext cx="7164387"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20" name="Rectangle 3"/>
          <p:cNvSpPr>
            <a:spLocks noGrp="1" noChangeArrowheads="1"/>
          </p:cNvSpPr>
          <p:nvPr>
            <p:ph type="body" idx="1"/>
          </p:nvPr>
        </p:nvSpPr>
        <p:spPr bwMode="auto">
          <a:xfrm>
            <a:off x="395288" y="1412875"/>
            <a:ext cx="8229600" cy="4786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7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80A3C8A1-87CB-4C9B-80B3-5E2070B242C3}" type="slidenum">
              <a:rPr lang="en-US">
                <a:solidFill>
                  <a:srgbClr val="000000"/>
                </a:solidFill>
                <a:latin typeface="Times New Roman" pitchFamily="18" charset="0"/>
                <a:cs typeface="Times New Roman" pitchFamily="18" charset="0"/>
              </a:rPr>
              <a:pPr defTabSz="914400" fontAlgn="base">
                <a:spcBef>
                  <a:spcPct val="0"/>
                </a:spcBef>
                <a:spcAft>
                  <a:spcPct val="0"/>
                </a:spcAft>
                <a:defRPr/>
              </a:pPr>
              <a:t>‹#›</a:t>
            </a:fld>
            <a:endParaRPr lang="en-US">
              <a:solidFill>
                <a:srgbClr val="000000"/>
              </a:solidFill>
              <a:latin typeface="Times New Roman" pitchFamily="18" charset="0"/>
              <a:cs typeface="Times New Roman" pitchFamily="18" charset="0"/>
            </a:endParaRPr>
          </a:p>
        </p:txBody>
      </p:sp>
      <p:pic>
        <p:nvPicPr>
          <p:cNvPr id="34822" name="Picture 13"/>
          <p:cNvPicPr>
            <a:picLocks noChangeAspect="1" noChangeArrowheads="1"/>
          </p:cNvPicPr>
          <p:nvPr userDrawn="1"/>
        </p:nvPicPr>
        <p:blipFill>
          <a:blip r:embed="rId18"/>
          <a:srcRect/>
          <a:stretch>
            <a:fillRect/>
          </a:stretch>
        </p:blipFill>
        <p:spPr bwMode="auto">
          <a:xfrm>
            <a:off x="0" y="0"/>
            <a:ext cx="1979613" cy="766763"/>
          </a:xfrm>
          <a:prstGeom prst="rect">
            <a:avLst/>
          </a:prstGeom>
          <a:noFill/>
          <a:ln w="9525">
            <a:noFill/>
            <a:miter lim="800000"/>
            <a:headEnd/>
            <a:tailEnd/>
          </a:ln>
        </p:spPr>
      </p:pic>
      <p:sp>
        <p:nvSpPr>
          <p:cNvPr id="1437710" name="Rectangle 14"/>
          <p:cNvSpPr>
            <a:spLocks noChangeArrowheads="1"/>
          </p:cNvSpPr>
          <p:nvPr userDrawn="1"/>
        </p:nvSpPr>
        <p:spPr bwMode="auto">
          <a:xfrm>
            <a:off x="0" y="765175"/>
            <a:ext cx="2195513" cy="244475"/>
          </a:xfrm>
          <a:prstGeom prst="rect">
            <a:avLst/>
          </a:prstGeom>
          <a:solidFill>
            <a:srgbClr val="F7DA93"/>
          </a:solidFill>
          <a:ln w="9525">
            <a:noFill/>
            <a:miter lim="800000"/>
            <a:headEnd/>
            <a:tailEnd/>
          </a:ln>
          <a:effectLst/>
        </p:spPr>
        <p:txBody>
          <a:bodyPr>
            <a:spAutoFit/>
          </a:bodyPr>
          <a:lstStyle/>
          <a:p>
            <a:pPr defTabSz="914400" fontAlgn="base">
              <a:spcBef>
                <a:spcPct val="0"/>
              </a:spcBef>
              <a:spcAft>
                <a:spcPct val="0"/>
              </a:spcAft>
              <a:defRPr/>
            </a:pPr>
            <a:r>
              <a:rPr lang="en-US" sz="1000" b="1">
                <a:solidFill>
                  <a:srgbClr val="003F3E"/>
                </a:solidFill>
                <a:latin typeface="Arial" charset="0"/>
                <a:cs typeface="Times New Roman" pitchFamily="18" charset="0"/>
              </a:rPr>
              <a:t>World Development Report 2008</a:t>
            </a:r>
          </a:p>
        </p:txBody>
      </p:sp>
    </p:spTree>
    <p:extLst>
      <p:ext uri="{BB962C8B-B14F-4D97-AF65-F5344CB8AC3E}">
        <p14:creationId xmlns:p14="http://schemas.microsoft.com/office/powerpoint/2010/main" val="36355495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hf hdr="0" ftr="0" dt="0"/>
  <p:txStyles>
    <p:titleStyle>
      <a:lvl1pPr algn="ctr" rtl="0" eaLnBrk="0" fontAlgn="base" hangingPunct="0">
        <a:spcBef>
          <a:spcPct val="0"/>
        </a:spcBef>
        <a:spcAft>
          <a:spcPct val="0"/>
        </a:spcAft>
        <a:defRPr sz="3600">
          <a:solidFill>
            <a:srgbClr val="CC5200"/>
          </a:solidFill>
          <a:latin typeface="+mj-lt"/>
          <a:ea typeface="+mj-ea"/>
          <a:cs typeface="+mj-cs"/>
        </a:defRPr>
      </a:lvl1pPr>
      <a:lvl2pPr algn="ctr" rtl="0" eaLnBrk="0" fontAlgn="base" hangingPunct="0">
        <a:spcBef>
          <a:spcPct val="0"/>
        </a:spcBef>
        <a:spcAft>
          <a:spcPct val="0"/>
        </a:spcAft>
        <a:defRPr sz="3600">
          <a:solidFill>
            <a:srgbClr val="CC5200"/>
          </a:solidFill>
          <a:latin typeface="Tahoma" pitchFamily="34" charset="0"/>
          <a:cs typeface="Arial" charset="0"/>
        </a:defRPr>
      </a:lvl2pPr>
      <a:lvl3pPr algn="ctr" rtl="0" eaLnBrk="0" fontAlgn="base" hangingPunct="0">
        <a:spcBef>
          <a:spcPct val="0"/>
        </a:spcBef>
        <a:spcAft>
          <a:spcPct val="0"/>
        </a:spcAft>
        <a:defRPr sz="3600">
          <a:solidFill>
            <a:srgbClr val="CC5200"/>
          </a:solidFill>
          <a:latin typeface="Tahoma" pitchFamily="34" charset="0"/>
          <a:cs typeface="Arial" charset="0"/>
        </a:defRPr>
      </a:lvl3pPr>
      <a:lvl4pPr algn="ctr" rtl="0" eaLnBrk="0" fontAlgn="base" hangingPunct="0">
        <a:spcBef>
          <a:spcPct val="0"/>
        </a:spcBef>
        <a:spcAft>
          <a:spcPct val="0"/>
        </a:spcAft>
        <a:defRPr sz="3600">
          <a:solidFill>
            <a:srgbClr val="CC5200"/>
          </a:solidFill>
          <a:latin typeface="Tahoma" pitchFamily="34" charset="0"/>
          <a:cs typeface="Arial" charset="0"/>
        </a:defRPr>
      </a:lvl4pPr>
      <a:lvl5pPr algn="ctr" rtl="0" eaLnBrk="0" fontAlgn="base" hangingPunct="0">
        <a:spcBef>
          <a:spcPct val="0"/>
        </a:spcBef>
        <a:spcAft>
          <a:spcPct val="0"/>
        </a:spcAft>
        <a:defRPr sz="3600">
          <a:solidFill>
            <a:srgbClr val="CC5200"/>
          </a:solidFill>
          <a:latin typeface="Tahoma" pitchFamily="34" charset="0"/>
          <a:cs typeface="Arial" charset="0"/>
        </a:defRPr>
      </a:lvl5pPr>
      <a:lvl6pPr marL="457200" algn="ctr" rtl="0" fontAlgn="base">
        <a:spcBef>
          <a:spcPct val="0"/>
        </a:spcBef>
        <a:spcAft>
          <a:spcPct val="0"/>
        </a:spcAft>
        <a:defRPr sz="3600">
          <a:solidFill>
            <a:srgbClr val="CC5200"/>
          </a:solidFill>
          <a:latin typeface="Tahoma" pitchFamily="34" charset="0"/>
          <a:cs typeface="Arial" charset="0"/>
        </a:defRPr>
      </a:lvl6pPr>
      <a:lvl7pPr marL="914400" algn="ctr" rtl="0" fontAlgn="base">
        <a:spcBef>
          <a:spcPct val="0"/>
        </a:spcBef>
        <a:spcAft>
          <a:spcPct val="0"/>
        </a:spcAft>
        <a:defRPr sz="3600">
          <a:solidFill>
            <a:srgbClr val="CC5200"/>
          </a:solidFill>
          <a:latin typeface="Tahoma" pitchFamily="34" charset="0"/>
          <a:cs typeface="Arial" charset="0"/>
        </a:defRPr>
      </a:lvl7pPr>
      <a:lvl8pPr marL="1371600" algn="ctr" rtl="0" fontAlgn="base">
        <a:spcBef>
          <a:spcPct val="0"/>
        </a:spcBef>
        <a:spcAft>
          <a:spcPct val="0"/>
        </a:spcAft>
        <a:defRPr sz="3600">
          <a:solidFill>
            <a:srgbClr val="CC5200"/>
          </a:solidFill>
          <a:latin typeface="Tahoma" pitchFamily="34" charset="0"/>
          <a:cs typeface="Arial" charset="0"/>
        </a:defRPr>
      </a:lvl8pPr>
      <a:lvl9pPr marL="1828800" algn="ctr" rtl="0" fontAlgn="base">
        <a:spcBef>
          <a:spcPct val="0"/>
        </a:spcBef>
        <a:spcAft>
          <a:spcPct val="0"/>
        </a:spcAft>
        <a:defRPr sz="3600">
          <a:solidFill>
            <a:srgbClr val="CC5200"/>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CC5200"/>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5200"/>
        </a:buClr>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7711" name="Rectangle 15"/>
          <p:cNvSpPr>
            <a:spLocks noChangeArrowheads="1"/>
          </p:cNvSpPr>
          <p:nvPr userDrawn="1"/>
        </p:nvSpPr>
        <p:spPr bwMode="auto">
          <a:xfrm>
            <a:off x="0" y="0"/>
            <a:ext cx="9144000" cy="1052513"/>
          </a:xfrm>
          <a:prstGeom prst="rect">
            <a:avLst/>
          </a:prstGeom>
          <a:solidFill>
            <a:srgbClr val="F7DA93"/>
          </a:solidFill>
          <a:ln w="9525">
            <a:noFill/>
            <a:miter lim="800000"/>
            <a:headEnd/>
            <a:tailEnd/>
          </a:ln>
          <a:effectLst/>
        </p:spPr>
        <p:txBody>
          <a:bodyPr wrap="none" anchor="ctr"/>
          <a:lstStyle/>
          <a:p>
            <a:pPr defTabSz="914400" fontAlgn="base">
              <a:spcBef>
                <a:spcPct val="0"/>
              </a:spcBef>
              <a:spcAft>
                <a:spcPct val="0"/>
              </a:spcAft>
              <a:defRPr/>
            </a:pPr>
            <a:endParaRPr lang="en-US" sz="2000">
              <a:solidFill>
                <a:srgbClr val="000000"/>
              </a:solidFill>
              <a:latin typeface="Times New Roman" pitchFamily="18" charset="0"/>
              <a:cs typeface="Times New Roman" pitchFamily="18" charset="0"/>
            </a:endParaRPr>
          </a:p>
        </p:txBody>
      </p:sp>
      <p:sp>
        <p:nvSpPr>
          <p:cNvPr id="34819" name="Rectangle 2"/>
          <p:cNvSpPr>
            <a:spLocks noGrp="1" noChangeArrowheads="1"/>
          </p:cNvSpPr>
          <p:nvPr>
            <p:ph type="title"/>
          </p:nvPr>
        </p:nvSpPr>
        <p:spPr bwMode="auto">
          <a:xfrm>
            <a:off x="1979613" y="0"/>
            <a:ext cx="7164387"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20" name="Rectangle 3"/>
          <p:cNvSpPr>
            <a:spLocks noGrp="1" noChangeArrowheads="1"/>
          </p:cNvSpPr>
          <p:nvPr>
            <p:ph type="body" idx="1"/>
          </p:nvPr>
        </p:nvSpPr>
        <p:spPr bwMode="auto">
          <a:xfrm>
            <a:off x="395288" y="1412875"/>
            <a:ext cx="8229600" cy="4786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7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80A3C8A1-87CB-4C9B-80B3-5E2070B242C3}" type="slidenum">
              <a:rPr lang="en-US">
                <a:solidFill>
                  <a:srgbClr val="000000"/>
                </a:solidFill>
                <a:latin typeface="Times New Roman" pitchFamily="18" charset="0"/>
                <a:cs typeface="Times New Roman" pitchFamily="18" charset="0"/>
              </a:rPr>
              <a:pPr defTabSz="914400" fontAlgn="base">
                <a:spcBef>
                  <a:spcPct val="0"/>
                </a:spcBef>
                <a:spcAft>
                  <a:spcPct val="0"/>
                </a:spcAft>
                <a:defRPr/>
              </a:pPr>
              <a:t>‹#›</a:t>
            </a:fld>
            <a:endParaRPr lang="en-US">
              <a:solidFill>
                <a:srgbClr val="000000"/>
              </a:solidFill>
              <a:latin typeface="Times New Roman" pitchFamily="18" charset="0"/>
              <a:cs typeface="Times New Roman" pitchFamily="18" charset="0"/>
            </a:endParaRPr>
          </a:p>
        </p:txBody>
      </p:sp>
      <p:pic>
        <p:nvPicPr>
          <p:cNvPr id="34822" name="Picture 13"/>
          <p:cNvPicPr>
            <a:picLocks noChangeAspect="1" noChangeArrowheads="1"/>
          </p:cNvPicPr>
          <p:nvPr userDrawn="1"/>
        </p:nvPicPr>
        <p:blipFill>
          <a:blip r:embed="rId18"/>
          <a:srcRect/>
          <a:stretch>
            <a:fillRect/>
          </a:stretch>
        </p:blipFill>
        <p:spPr bwMode="auto">
          <a:xfrm>
            <a:off x="0" y="0"/>
            <a:ext cx="1979613" cy="766763"/>
          </a:xfrm>
          <a:prstGeom prst="rect">
            <a:avLst/>
          </a:prstGeom>
          <a:noFill/>
          <a:ln w="9525">
            <a:noFill/>
            <a:miter lim="800000"/>
            <a:headEnd/>
            <a:tailEnd/>
          </a:ln>
        </p:spPr>
      </p:pic>
      <p:sp>
        <p:nvSpPr>
          <p:cNvPr id="1437710" name="Rectangle 14"/>
          <p:cNvSpPr>
            <a:spLocks noChangeArrowheads="1"/>
          </p:cNvSpPr>
          <p:nvPr userDrawn="1"/>
        </p:nvSpPr>
        <p:spPr bwMode="auto">
          <a:xfrm>
            <a:off x="0" y="765175"/>
            <a:ext cx="2195513" cy="244475"/>
          </a:xfrm>
          <a:prstGeom prst="rect">
            <a:avLst/>
          </a:prstGeom>
          <a:solidFill>
            <a:srgbClr val="F7DA93"/>
          </a:solidFill>
          <a:ln w="9525">
            <a:noFill/>
            <a:miter lim="800000"/>
            <a:headEnd/>
            <a:tailEnd/>
          </a:ln>
          <a:effectLst/>
        </p:spPr>
        <p:txBody>
          <a:bodyPr>
            <a:spAutoFit/>
          </a:bodyPr>
          <a:lstStyle/>
          <a:p>
            <a:pPr defTabSz="914400" fontAlgn="base">
              <a:spcBef>
                <a:spcPct val="0"/>
              </a:spcBef>
              <a:spcAft>
                <a:spcPct val="0"/>
              </a:spcAft>
              <a:defRPr/>
            </a:pPr>
            <a:r>
              <a:rPr lang="en-US" sz="1000" b="1">
                <a:solidFill>
                  <a:srgbClr val="003F3E"/>
                </a:solidFill>
                <a:latin typeface="Arial" charset="0"/>
                <a:cs typeface="Times New Roman" pitchFamily="18" charset="0"/>
              </a:rPr>
              <a:t>World Development Report 2008</a:t>
            </a:r>
          </a:p>
        </p:txBody>
      </p:sp>
    </p:spTree>
    <p:extLst>
      <p:ext uri="{BB962C8B-B14F-4D97-AF65-F5344CB8AC3E}">
        <p14:creationId xmlns:p14="http://schemas.microsoft.com/office/powerpoint/2010/main" val="254582867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hf hdr="0" ftr="0" dt="0"/>
  <p:txStyles>
    <p:titleStyle>
      <a:lvl1pPr algn="ctr" rtl="0" eaLnBrk="0" fontAlgn="base" hangingPunct="0">
        <a:spcBef>
          <a:spcPct val="0"/>
        </a:spcBef>
        <a:spcAft>
          <a:spcPct val="0"/>
        </a:spcAft>
        <a:defRPr sz="3600">
          <a:solidFill>
            <a:srgbClr val="CC5200"/>
          </a:solidFill>
          <a:latin typeface="+mj-lt"/>
          <a:ea typeface="+mj-ea"/>
          <a:cs typeface="+mj-cs"/>
        </a:defRPr>
      </a:lvl1pPr>
      <a:lvl2pPr algn="ctr" rtl="0" eaLnBrk="0" fontAlgn="base" hangingPunct="0">
        <a:spcBef>
          <a:spcPct val="0"/>
        </a:spcBef>
        <a:spcAft>
          <a:spcPct val="0"/>
        </a:spcAft>
        <a:defRPr sz="3600">
          <a:solidFill>
            <a:srgbClr val="CC5200"/>
          </a:solidFill>
          <a:latin typeface="Tahoma" pitchFamily="34" charset="0"/>
          <a:cs typeface="Arial" charset="0"/>
        </a:defRPr>
      </a:lvl2pPr>
      <a:lvl3pPr algn="ctr" rtl="0" eaLnBrk="0" fontAlgn="base" hangingPunct="0">
        <a:spcBef>
          <a:spcPct val="0"/>
        </a:spcBef>
        <a:spcAft>
          <a:spcPct val="0"/>
        </a:spcAft>
        <a:defRPr sz="3600">
          <a:solidFill>
            <a:srgbClr val="CC5200"/>
          </a:solidFill>
          <a:latin typeface="Tahoma" pitchFamily="34" charset="0"/>
          <a:cs typeface="Arial" charset="0"/>
        </a:defRPr>
      </a:lvl3pPr>
      <a:lvl4pPr algn="ctr" rtl="0" eaLnBrk="0" fontAlgn="base" hangingPunct="0">
        <a:spcBef>
          <a:spcPct val="0"/>
        </a:spcBef>
        <a:spcAft>
          <a:spcPct val="0"/>
        </a:spcAft>
        <a:defRPr sz="3600">
          <a:solidFill>
            <a:srgbClr val="CC5200"/>
          </a:solidFill>
          <a:latin typeface="Tahoma" pitchFamily="34" charset="0"/>
          <a:cs typeface="Arial" charset="0"/>
        </a:defRPr>
      </a:lvl4pPr>
      <a:lvl5pPr algn="ctr" rtl="0" eaLnBrk="0" fontAlgn="base" hangingPunct="0">
        <a:spcBef>
          <a:spcPct val="0"/>
        </a:spcBef>
        <a:spcAft>
          <a:spcPct val="0"/>
        </a:spcAft>
        <a:defRPr sz="3600">
          <a:solidFill>
            <a:srgbClr val="CC5200"/>
          </a:solidFill>
          <a:latin typeface="Tahoma" pitchFamily="34" charset="0"/>
          <a:cs typeface="Arial" charset="0"/>
        </a:defRPr>
      </a:lvl5pPr>
      <a:lvl6pPr marL="457200" algn="ctr" rtl="0" fontAlgn="base">
        <a:spcBef>
          <a:spcPct val="0"/>
        </a:spcBef>
        <a:spcAft>
          <a:spcPct val="0"/>
        </a:spcAft>
        <a:defRPr sz="3600">
          <a:solidFill>
            <a:srgbClr val="CC5200"/>
          </a:solidFill>
          <a:latin typeface="Tahoma" pitchFamily="34" charset="0"/>
          <a:cs typeface="Arial" charset="0"/>
        </a:defRPr>
      </a:lvl6pPr>
      <a:lvl7pPr marL="914400" algn="ctr" rtl="0" fontAlgn="base">
        <a:spcBef>
          <a:spcPct val="0"/>
        </a:spcBef>
        <a:spcAft>
          <a:spcPct val="0"/>
        </a:spcAft>
        <a:defRPr sz="3600">
          <a:solidFill>
            <a:srgbClr val="CC5200"/>
          </a:solidFill>
          <a:latin typeface="Tahoma" pitchFamily="34" charset="0"/>
          <a:cs typeface="Arial" charset="0"/>
        </a:defRPr>
      </a:lvl7pPr>
      <a:lvl8pPr marL="1371600" algn="ctr" rtl="0" fontAlgn="base">
        <a:spcBef>
          <a:spcPct val="0"/>
        </a:spcBef>
        <a:spcAft>
          <a:spcPct val="0"/>
        </a:spcAft>
        <a:defRPr sz="3600">
          <a:solidFill>
            <a:srgbClr val="CC5200"/>
          </a:solidFill>
          <a:latin typeface="Tahoma" pitchFamily="34" charset="0"/>
          <a:cs typeface="Arial" charset="0"/>
        </a:defRPr>
      </a:lvl8pPr>
      <a:lvl9pPr marL="1828800" algn="ctr" rtl="0" fontAlgn="base">
        <a:spcBef>
          <a:spcPct val="0"/>
        </a:spcBef>
        <a:spcAft>
          <a:spcPct val="0"/>
        </a:spcAft>
        <a:defRPr sz="3600">
          <a:solidFill>
            <a:srgbClr val="CC5200"/>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CC5200"/>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5200"/>
        </a:buClr>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0"/>
            <a:ext cx="9144000" cy="1052513"/>
          </a:xfrm>
          <a:prstGeom prst="rect">
            <a:avLst/>
          </a:prstGeom>
          <a:solidFill>
            <a:srgbClr val="F7DA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000" smtClean="0">
              <a:solidFill>
                <a:srgbClr val="000000"/>
              </a:solidFill>
              <a:latin typeface="Times New Roman" pitchFamily="18" charset="0"/>
              <a:cs typeface="Times New Roman" pitchFamily="18" charset="0"/>
            </a:endParaRPr>
          </a:p>
        </p:txBody>
      </p:sp>
      <p:sp>
        <p:nvSpPr>
          <p:cNvPr id="1027" name="Rectangle 2"/>
          <p:cNvSpPr>
            <a:spLocks noGrp="1" noChangeArrowheads="1"/>
          </p:cNvSpPr>
          <p:nvPr>
            <p:ph type="title"/>
          </p:nvPr>
        </p:nvSpPr>
        <p:spPr bwMode="auto">
          <a:xfrm>
            <a:off x="1979613" y="0"/>
            <a:ext cx="71643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95288" y="1412875"/>
            <a:ext cx="82296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7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335C0C4D-06FB-41EE-A121-719F9A0F3174}" type="slidenum">
              <a:rPr lang="en-US">
                <a:solidFill>
                  <a:srgbClr val="000000"/>
                </a:solidFill>
                <a:latin typeface="Times New Roman" pitchFamily="18" charset="0"/>
                <a:cs typeface="Times New Roman" pitchFamily="18" charset="0"/>
              </a:rPr>
              <a:pPr defTabSz="914400" fontAlgn="base">
                <a:spcBef>
                  <a:spcPct val="0"/>
                </a:spcBef>
                <a:spcAft>
                  <a:spcPct val="0"/>
                </a:spcAft>
                <a:defRPr/>
              </a:pPr>
              <a:t>‹#›</a:t>
            </a:fld>
            <a:endParaRPr lang="en-US">
              <a:solidFill>
                <a:srgbClr val="000000"/>
              </a:solidFill>
              <a:latin typeface="Times New Roman" pitchFamily="18" charset="0"/>
              <a:cs typeface="Times New Roman" pitchFamily="18" charset="0"/>
            </a:endParaRPr>
          </a:p>
        </p:txBody>
      </p:sp>
      <p:pic>
        <p:nvPicPr>
          <p:cNvPr id="1030"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97961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4"/>
          <p:cNvSpPr>
            <a:spLocks noChangeArrowheads="1"/>
          </p:cNvSpPr>
          <p:nvPr userDrawn="1"/>
        </p:nvSpPr>
        <p:spPr bwMode="auto">
          <a:xfrm>
            <a:off x="0" y="765175"/>
            <a:ext cx="2195513" cy="244475"/>
          </a:xfrm>
          <a:prstGeom prst="rect">
            <a:avLst/>
          </a:prstGeom>
          <a:solidFill>
            <a:srgbClr val="F7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b="1" smtClean="0">
                <a:solidFill>
                  <a:srgbClr val="003F3E"/>
                </a:solidFill>
                <a:latin typeface="Arial" charset="0"/>
                <a:cs typeface="Times New Roman" pitchFamily="18" charset="0"/>
              </a:rPr>
              <a:t>World Development Report 2008</a:t>
            </a:r>
          </a:p>
        </p:txBody>
      </p:sp>
    </p:spTree>
    <p:extLst>
      <p:ext uri="{BB962C8B-B14F-4D97-AF65-F5344CB8AC3E}">
        <p14:creationId xmlns:p14="http://schemas.microsoft.com/office/powerpoint/2010/main" val="208605315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CC5200"/>
          </a:solidFill>
          <a:latin typeface="+mj-lt"/>
          <a:ea typeface="+mj-ea"/>
          <a:cs typeface="+mj-cs"/>
        </a:defRPr>
      </a:lvl1pPr>
      <a:lvl2pPr algn="ctr" rtl="0" eaLnBrk="0" fontAlgn="base" hangingPunct="0">
        <a:spcBef>
          <a:spcPct val="0"/>
        </a:spcBef>
        <a:spcAft>
          <a:spcPct val="0"/>
        </a:spcAft>
        <a:defRPr sz="3600">
          <a:solidFill>
            <a:srgbClr val="CC5200"/>
          </a:solidFill>
          <a:latin typeface="Tahoma" pitchFamily="34" charset="0"/>
          <a:cs typeface="Arial" charset="0"/>
        </a:defRPr>
      </a:lvl2pPr>
      <a:lvl3pPr algn="ctr" rtl="0" eaLnBrk="0" fontAlgn="base" hangingPunct="0">
        <a:spcBef>
          <a:spcPct val="0"/>
        </a:spcBef>
        <a:spcAft>
          <a:spcPct val="0"/>
        </a:spcAft>
        <a:defRPr sz="3600">
          <a:solidFill>
            <a:srgbClr val="CC5200"/>
          </a:solidFill>
          <a:latin typeface="Tahoma" pitchFamily="34" charset="0"/>
          <a:cs typeface="Arial" charset="0"/>
        </a:defRPr>
      </a:lvl3pPr>
      <a:lvl4pPr algn="ctr" rtl="0" eaLnBrk="0" fontAlgn="base" hangingPunct="0">
        <a:spcBef>
          <a:spcPct val="0"/>
        </a:spcBef>
        <a:spcAft>
          <a:spcPct val="0"/>
        </a:spcAft>
        <a:defRPr sz="3600">
          <a:solidFill>
            <a:srgbClr val="CC5200"/>
          </a:solidFill>
          <a:latin typeface="Tahoma" pitchFamily="34" charset="0"/>
          <a:cs typeface="Arial" charset="0"/>
        </a:defRPr>
      </a:lvl4pPr>
      <a:lvl5pPr algn="ctr" rtl="0" eaLnBrk="0" fontAlgn="base" hangingPunct="0">
        <a:spcBef>
          <a:spcPct val="0"/>
        </a:spcBef>
        <a:spcAft>
          <a:spcPct val="0"/>
        </a:spcAft>
        <a:defRPr sz="3600">
          <a:solidFill>
            <a:srgbClr val="CC5200"/>
          </a:solidFill>
          <a:latin typeface="Tahoma" pitchFamily="34" charset="0"/>
          <a:cs typeface="Arial" charset="0"/>
        </a:defRPr>
      </a:lvl5pPr>
      <a:lvl6pPr marL="457200" algn="ctr" rtl="0" fontAlgn="base">
        <a:spcBef>
          <a:spcPct val="0"/>
        </a:spcBef>
        <a:spcAft>
          <a:spcPct val="0"/>
        </a:spcAft>
        <a:defRPr sz="3600">
          <a:solidFill>
            <a:srgbClr val="CC5200"/>
          </a:solidFill>
          <a:latin typeface="Tahoma" pitchFamily="34" charset="0"/>
          <a:cs typeface="Arial" charset="0"/>
        </a:defRPr>
      </a:lvl6pPr>
      <a:lvl7pPr marL="914400" algn="ctr" rtl="0" fontAlgn="base">
        <a:spcBef>
          <a:spcPct val="0"/>
        </a:spcBef>
        <a:spcAft>
          <a:spcPct val="0"/>
        </a:spcAft>
        <a:defRPr sz="3600">
          <a:solidFill>
            <a:srgbClr val="CC5200"/>
          </a:solidFill>
          <a:latin typeface="Tahoma" pitchFamily="34" charset="0"/>
          <a:cs typeface="Arial" charset="0"/>
        </a:defRPr>
      </a:lvl7pPr>
      <a:lvl8pPr marL="1371600" algn="ctr" rtl="0" fontAlgn="base">
        <a:spcBef>
          <a:spcPct val="0"/>
        </a:spcBef>
        <a:spcAft>
          <a:spcPct val="0"/>
        </a:spcAft>
        <a:defRPr sz="3600">
          <a:solidFill>
            <a:srgbClr val="CC5200"/>
          </a:solidFill>
          <a:latin typeface="Tahoma" pitchFamily="34" charset="0"/>
          <a:cs typeface="Arial" charset="0"/>
        </a:defRPr>
      </a:lvl8pPr>
      <a:lvl9pPr marL="1828800" algn="ctr" rtl="0" fontAlgn="base">
        <a:spcBef>
          <a:spcPct val="0"/>
        </a:spcBef>
        <a:spcAft>
          <a:spcPct val="0"/>
        </a:spcAft>
        <a:defRPr sz="3600">
          <a:solidFill>
            <a:srgbClr val="CC5200"/>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CC5200"/>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5200"/>
        </a:buClr>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a:spcBef>
                <a:spcPct val="0"/>
              </a:spcBef>
              <a:defRPr/>
            </a:pPr>
            <a:endParaRPr lang="en-US" sz="4400" b="1" dirty="0" smtClean="0">
              <a:solidFill>
                <a:srgbClr val="FF000A"/>
              </a:solidFill>
              <a:latin typeface="Arial"/>
              <a:cs typeface="Arial"/>
            </a:endParaRPr>
          </a:p>
        </p:txBody>
      </p:sp>
      <p:pic>
        <p:nvPicPr>
          <p:cNvPr id="4" name="Picture 3" descr="abt_assoc_lockup.ai"/>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98500" y="627211"/>
            <a:ext cx="1460250" cy="1471727"/>
          </a:xfrm>
          <a:prstGeom prst="rect">
            <a:avLst/>
          </a:prstGeom>
        </p:spPr>
      </p:pic>
      <p:sp>
        <p:nvSpPr>
          <p:cNvPr id="5" name="Rounded Rectangle 4"/>
          <p:cNvSpPr/>
          <p:nvPr userDrawn="1"/>
        </p:nvSpPr>
        <p:spPr>
          <a:xfrm>
            <a:off x="698500" y="2404645"/>
            <a:ext cx="3848778" cy="3826144"/>
          </a:xfrm>
          <a:prstGeom prst="roundRect">
            <a:avLst>
              <a:gd name="adj" fmla="val 953"/>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040298"/>
      </p:ext>
    </p:extLst>
  </p:cSld>
  <p:clrMap bg1="lt1" tx1="dk1" bg2="lt2" tx2="dk2" accent1="accent1" accent2="accent2" accent3="accent3" accent4="accent4" accent5="accent5" accent6="accent6" hlink="hlink" folHlink="folHlink"/>
  <p:sldLayoutIdLst>
    <p:sldLayoutId id="2147483782" r:id="rId1"/>
  </p:sldLayoutIdLst>
  <p:hf sldNum="0" hdr="0" dt="0"/>
  <p:txStyles>
    <p:titleStyle>
      <a:lvl1pPr algn="l" defTabSz="457200" rtl="0" eaLnBrk="1" latinLnBrk="0" hangingPunct="1">
        <a:spcBef>
          <a:spcPct val="0"/>
        </a:spcBef>
        <a:buNone/>
        <a:defRPr sz="4400" b="1" i="0" kern="1200">
          <a:solidFill>
            <a:srgbClr val="FF000A"/>
          </a:solidFill>
          <a:latin typeface="Helvetica"/>
          <a:ea typeface="+mj-ea"/>
          <a:cs typeface="Helvetica"/>
        </a:defRPr>
      </a:lvl1pPr>
    </p:titleStyle>
    <p:bodyStyle>
      <a:lvl1pPr marL="342900" indent="-342900" algn="l" defTabSz="457200" rtl="0" eaLnBrk="1" latinLnBrk="0" hangingPunct="1">
        <a:spcBef>
          <a:spcPct val="20000"/>
        </a:spcBef>
        <a:buClr>
          <a:srgbClr val="FF000A"/>
        </a:buClr>
        <a:buFont typeface="Wingdings" charset="2"/>
        <a:buChar char="§"/>
        <a:defRPr sz="3200" kern="1200" baseline="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userDrawn="1"/>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a:spcBef>
                <a:spcPct val="0"/>
              </a:spcBef>
              <a:defRPr/>
            </a:pPr>
            <a:endParaRPr lang="en-US" sz="4400" b="1" dirty="0" smtClean="0">
              <a:solidFill>
                <a:srgbClr val="FF000A"/>
              </a:solidFill>
              <a:latin typeface="Arial"/>
              <a:cs typeface="Arial"/>
            </a:endParaRPr>
          </a:p>
        </p:txBody>
      </p:sp>
      <p:sp>
        <p:nvSpPr>
          <p:cNvPr id="13"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a:spcBef>
                <a:spcPct val="0"/>
              </a:spcBef>
              <a:defRPr/>
            </a:pPr>
            <a:endParaRPr lang="en-US" sz="4400" b="1" dirty="0" smtClean="0">
              <a:solidFill>
                <a:srgbClr val="FF000A"/>
              </a:solidFill>
              <a:latin typeface="Arial"/>
              <a:cs typeface="Arial"/>
            </a:endParaRPr>
          </a:p>
        </p:txBody>
      </p:sp>
      <p:pic>
        <p:nvPicPr>
          <p:cNvPr id="15" name="Picture 14" descr="abt_GEO_white.ai"/>
          <p:cNvPicPr>
            <a:picLocks/>
          </p:cNvPicPr>
          <p:nvPr userDrawn="1"/>
        </p:nvPicPr>
        <p:blipFill>
          <a:blip r:embed="rId9" cstate="screen">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9" name="Slide Number Placeholder 5"/>
          <p:cNvSpPr txBox="1">
            <a:spLocks/>
          </p:cNvSpPr>
          <p:nvPr userDrawn="1"/>
        </p:nvSpPr>
        <p:spPr>
          <a:xfrm>
            <a:off x="6058753" y="6234082"/>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a:defRPr/>
            </a:pPr>
            <a:r>
              <a:rPr lang="en-US" sz="800" b="1" dirty="0" smtClean="0">
                <a:solidFill>
                  <a:srgbClr val="FFFFFF"/>
                </a:solidFill>
                <a:latin typeface="Arial"/>
                <a:cs typeface="Arial"/>
              </a:rPr>
              <a:t>Abt Associates </a:t>
            </a:r>
            <a:r>
              <a:rPr lang="en-US" sz="800" dirty="0" smtClean="0">
                <a:solidFill>
                  <a:srgbClr val="FFFFFF"/>
                </a:solidFill>
                <a:latin typeface="Arial"/>
                <a:cs typeface="Arial"/>
              </a:rPr>
              <a:t>| pg </a:t>
            </a:r>
            <a:fld id="{B24152A7-EAFD-4862-85A2-527423E9945A}" type="slidenum">
              <a:rPr lang="en-US" sz="800" smtClean="0">
                <a:solidFill>
                  <a:srgbClr val="FFFFFF"/>
                </a:solidFill>
                <a:latin typeface="Arial"/>
                <a:cs typeface="Arial"/>
              </a:rPr>
              <a:pPr>
                <a:defRPr/>
              </a:pPr>
              <a:t>‹#›</a:t>
            </a:fld>
            <a:endParaRPr lang="en-US" sz="800" b="1" dirty="0" smtClean="0">
              <a:solidFill>
                <a:srgbClr val="FFFFFF"/>
              </a:solidFill>
              <a:latin typeface="Arial"/>
              <a:cs typeface="Arial"/>
            </a:endParaRPr>
          </a:p>
        </p:txBody>
      </p:sp>
      <p:sp>
        <p:nvSpPr>
          <p:cNvPr id="16" name="Rounded Rectangle 15"/>
          <p:cNvSpPr/>
          <p:nvPr userDrawn="1"/>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userDrawn="1"/>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ounded Rectangle 21"/>
          <p:cNvSpPr/>
          <p:nvPr userDrawn="1"/>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3567784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90" r:id="rId5"/>
    <p:sldLayoutId id="2147483791" r:id="rId6"/>
    <p:sldLayoutId id="2147483792" r:id="rId7"/>
  </p:sldLayoutIdLst>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58520" y="2865121"/>
            <a:ext cx="3530600" cy="2773680"/>
          </a:xfrm>
        </p:spPr>
        <p:txBody>
          <a:bodyPr/>
          <a:lstStyle/>
          <a:p>
            <a:pPr algn="ctr"/>
            <a:r>
              <a:rPr lang="es-ES" sz="2600" b="1" dirty="0" err="1" smtClean="0">
                <a:solidFill>
                  <a:schemeClr val="bg1"/>
                </a:solidFill>
              </a:rPr>
              <a:t>The</a:t>
            </a:r>
            <a:r>
              <a:rPr lang="es-ES" sz="2600" b="1" dirty="0" smtClean="0">
                <a:solidFill>
                  <a:schemeClr val="bg1"/>
                </a:solidFill>
              </a:rPr>
              <a:t> Global </a:t>
            </a:r>
            <a:r>
              <a:rPr lang="es-ES" sz="2600" b="1" dirty="0" err="1" smtClean="0">
                <a:solidFill>
                  <a:schemeClr val="bg1"/>
                </a:solidFill>
              </a:rPr>
              <a:t>Challenge</a:t>
            </a:r>
            <a:r>
              <a:rPr lang="es-ES" sz="2600" b="1" dirty="0" smtClean="0">
                <a:solidFill>
                  <a:schemeClr val="bg1"/>
                </a:solidFill>
              </a:rPr>
              <a:t> of Food  Safety </a:t>
            </a:r>
            <a:br>
              <a:rPr lang="es-ES" sz="2600" b="1" dirty="0" smtClean="0">
                <a:solidFill>
                  <a:schemeClr val="bg1"/>
                </a:solidFill>
              </a:rPr>
            </a:br>
            <a:r>
              <a:rPr lang="es-ES" sz="1800" b="1" dirty="0" smtClean="0">
                <a:solidFill>
                  <a:schemeClr val="bg1"/>
                </a:solidFill>
              </a:rPr>
              <a:t/>
            </a:r>
            <a:br>
              <a:rPr lang="es-ES" sz="1800" b="1" dirty="0" smtClean="0">
                <a:solidFill>
                  <a:schemeClr val="bg1"/>
                </a:solidFill>
              </a:rPr>
            </a:br>
            <a:r>
              <a:rPr lang="es-ES" sz="1800" b="1" dirty="0" err="1" smtClean="0">
                <a:solidFill>
                  <a:schemeClr val="bg1"/>
                </a:solidFill>
              </a:rPr>
              <a:t>by</a:t>
            </a:r>
            <a:r>
              <a:rPr lang="es-ES" sz="1800" b="1" dirty="0" smtClean="0">
                <a:solidFill>
                  <a:schemeClr val="bg1"/>
                </a:solidFill>
              </a:rPr>
              <a:t> John E. Lamb, </a:t>
            </a:r>
          </a:p>
          <a:p>
            <a:pPr algn="ctr"/>
            <a:r>
              <a:rPr lang="es-ES" sz="1800" b="1" dirty="0" smtClean="0">
                <a:solidFill>
                  <a:schemeClr val="bg1"/>
                </a:solidFill>
              </a:rPr>
              <a:t>Abt </a:t>
            </a:r>
            <a:r>
              <a:rPr lang="es-ES" sz="1800" b="1" dirty="0" err="1" smtClean="0">
                <a:solidFill>
                  <a:schemeClr val="bg1"/>
                </a:solidFill>
              </a:rPr>
              <a:t>Fellow</a:t>
            </a:r>
            <a:r>
              <a:rPr lang="es-ES" sz="1800" b="1" dirty="0" smtClean="0">
                <a:solidFill>
                  <a:schemeClr val="bg1"/>
                </a:solidFill>
              </a:rPr>
              <a:t> </a:t>
            </a:r>
            <a:endParaRPr lang="en-US" sz="1800" dirty="0" smtClean="0">
              <a:solidFill>
                <a:schemeClr val="bg1"/>
              </a:solidFill>
            </a:endParaRPr>
          </a:p>
        </p:txBody>
      </p:sp>
      <p:sp>
        <p:nvSpPr>
          <p:cNvPr id="3" name="Rounded Rectangle 2"/>
          <p:cNvSpPr/>
          <p:nvPr/>
        </p:nvSpPr>
        <p:spPr>
          <a:xfrm>
            <a:off x="4613100" y="2404643"/>
            <a:ext cx="904875" cy="914119"/>
          </a:xfrm>
          <a:prstGeom prst="roundRect">
            <a:avLst>
              <a:gd name="adj" fmla="val 2207"/>
            </a:avLst>
          </a:prstGeom>
          <a:solidFill>
            <a:srgbClr val="BFCED6"/>
          </a:solidFill>
          <a:ln>
            <a:solidFill>
              <a:srgbClr val="D0D3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7522288" y="5316670"/>
            <a:ext cx="910246" cy="914119"/>
          </a:xfrm>
          <a:prstGeom prst="roundRect">
            <a:avLst>
              <a:gd name="adj" fmla="val 2207"/>
            </a:avLst>
          </a:prstGeom>
          <a:solidFill>
            <a:srgbClr val="DFD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4597225" y="5316670"/>
            <a:ext cx="1878455" cy="914119"/>
          </a:xfrm>
          <a:prstGeom prst="roundRect">
            <a:avLst>
              <a:gd name="adj" fmla="val 2207"/>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descr="Ethiopia Leah Levin 2007_PPT.png"/>
          <p:cNvPicPr>
            <a:picLocks noChangeAspect="1"/>
          </p:cNvPicPr>
          <p:nvPr/>
        </p:nvPicPr>
        <p:blipFill>
          <a:blip r:embed="rId2"/>
          <a:stretch>
            <a:fillRect/>
          </a:stretch>
        </p:blipFill>
        <p:spPr>
          <a:xfrm>
            <a:off x="4597225" y="3378855"/>
            <a:ext cx="920750" cy="1889125"/>
          </a:xfrm>
          <a:prstGeom prst="rect">
            <a:avLst/>
          </a:prstGeom>
        </p:spPr>
      </p:pic>
      <p:pic>
        <p:nvPicPr>
          <p:cNvPr id="8" name="Picture 7" descr="two_girls_large_PPT.png"/>
          <p:cNvPicPr>
            <a:picLocks noChangeAspect="1"/>
          </p:cNvPicPr>
          <p:nvPr/>
        </p:nvPicPr>
        <p:blipFill>
          <a:blip r:embed="rId3"/>
          <a:stretch>
            <a:fillRect/>
          </a:stretch>
        </p:blipFill>
        <p:spPr>
          <a:xfrm>
            <a:off x="5555984" y="2391430"/>
            <a:ext cx="2876550" cy="2876550"/>
          </a:xfrm>
          <a:prstGeom prst="rect">
            <a:avLst/>
          </a:prstGeom>
        </p:spPr>
      </p:pic>
      <p:sp>
        <p:nvSpPr>
          <p:cNvPr id="11" name="TextBox 10"/>
          <p:cNvSpPr txBox="1"/>
          <p:nvPr/>
        </p:nvSpPr>
        <p:spPr>
          <a:xfrm>
            <a:off x="2570480" y="856714"/>
            <a:ext cx="5821680" cy="1323439"/>
          </a:xfrm>
          <a:prstGeom prst="rect">
            <a:avLst/>
          </a:prstGeom>
          <a:noFill/>
        </p:spPr>
        <p:txBody>
          <a:bodyPr wrap="square" rtlCol="0">
            <a:spAutoFit/>
          </a:bodyPr>
          <a:lstStyle/>
          <a:p>
            <a:pPr algn="ctr"/>
            <a:r>
              <a:rPr lang="en-US" sz="2000" dirty="0" smtClean="0"/>
              <a:t>A Presentation at </a:t>
            </a:r>
            <a:br>
              <a:rPr lang="en-US" sz="2000" dirty="0" smtClean="0"/>
            </a:br>
            <a:r>
              <a:rPr lang="en-US" sz="2000" dirty="0" smtClean="0"/>
              <a:t>Mycotoxins: Triple Threat to African Development</a:t>
            </a:r>
            <a:r>
              <a:rPr lang="en-US" sz="2000" b="1" i="1" dirty="0" smtClean="0"/>
              <a:t> </a:t>
            </a:r>
          </a:p>
          <a:p>
            <a:pPr algn="ctr"/>
            <a:r>
              <a:rPr lang="en-US" sz="2000" dirty="0" smtClean="0"/>
              <a:t>Washington, DC</a:t>
            </a:r>
          </a:p>
          <a:p>
            <a:pPr algn="ctr"/>
            <a:r>
              <a:rPr lang="en-US" sz="2000" dirty="0" smtClean="0"/>
              <a:t>14 February 2013</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985" y="2395159"/>
            <a:ext cx="3850549" cy="185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145" y="4033519"/>
            <a:ext cx="3820335" cy="216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33401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What are the objectives for this event?</a:t>
            </a:r>
          </a:p>
        </p:txBody>
      </p:sp>
      <p:sp>
        <p:nvSpPr>
          <p:cNvPr id="13317" name="Rectangle 3"/>
          <p:cNvSpPr>
            <a:spLocks noGrp="1" noChangeArrowheads="1"/>
          </p:cNvSpPr>
          <p:nvPr>
            <p:ph type="body" idx="1"/>
          </p:nvPr>
        </p:nvSpPr>
        <p:spPr>
          <a:xfrm>
            <a:off x="395288" y="1717040"/>
            <a:ext cx="8418512" cy="4119880"/>
          </a:xfrm>
        </p:spPr>
        <p:txBody>
          <a:bodyPr>
            <a:normAutofit/>
          </a:bodyPr>
          <a:lstStyle/>
          <a:p>
            <a:pPr>
              <a:buFont typeface="Wingdings" pitchFamily="2" charset="2"/>
              <a:buChar char="Ø"/>
            </a:pPr>
            <a:r>
              <a:rPr lang="en-US" sz="2000" dirty="0" smtClean="0"/>
              <a:t>Raise awareness of the issues (for food safety, mycotoxins, aflatoxin control) among a cross-section of leading development policy-makers, practitioners and researchers</a:t>
            </a:r>
          </a:p>
          <a:p>
            <a:pPr>
              <a:buFont typeface="Wingdings" pitchFamily="2" charset="2"/>
              <a:buChar char="Ø"/>
            </a:pPr>
            <a:r>
              <a:rPr lang="en-US" sz="2000" dirty="0" smtClean="0"/>
              <a:t>Broaden and deepen understanding of the current state of knowledge</a:t>
            </a:r>
          </a:p>
          <a:p>
            <a:pPr>
              <a:buFont typeface="Wingdings" pitchFamily="2" charset="2"/>
              <a:buChar char="Ø"/>
            </a:pPr>
            <a:r>
              <a:rPr lang="en-US" sz="2000" dirty="0" smtClean="0"/>
              <a:t>Point out pathways for greater institutional and personal involvement</a:t>
            </a:r>
          </a:p>
          <a:p>
            <a:pPr>
              <a:buFont typeface="Wingdings" pitchFamily="2" charset="2"/>
              <a:buChar char="Ø"/>
            </a:pPr>
            <a:r>
              <a:rPr lang="en-US" sz="2000" dirty="0" smtClean="0"/>
              <a:t>Facilitate greater collaboration between interested individuals, units and agencies</a:t>
            </a:r>
          </a:p>
        </p:txBody>
      </p:sp>
    </p:spTree>
    <p:extLst>
      <p:ext uri="{BB962C8B-B14F-4D97-AF65-F5344CB8AC3E}">
        <p14:creationId xmlns:p14="http://schemas.microsoft.com/office/powerpoint/2010/main" val="1579868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What are the objectives for this event?</a:t>
            </a:r>
          </a:p>
        </p:txBody>
      </p:sp>
      <p:sp>
        <p:nvSpPr>
          <p:cNvPr id="13317" name="Rectangle 3"/>
          <p:cNvSpPr>
            <a:spLocks noGrp="1" noChangeArrowheads="1"/>
          </p:cNvSpPr>
          <p:nvPr>
            <p:ph type="body" idx="1"/>
          </p:nvPr>
        </p:nvSpPr>
        <p:spPr>
          <a:xfrm>
            <a:off x="395288" y="1717040"/>
            <a:ext cx="8418512" cy="4119880"/>
          </a:xfrm>
        </p:spPr>
        <p:txBody>
          <a:bodyPr>
            <a:normAutofit/>
          </a:bodyPr>
          <a:lstStyle/>
          <a:p>
            <a:pPr>
              <a:buFont typeface="Wingdings" pitchFamily="2" charset="2"/>
              <a:buChar char="Ø"/>
            </a:pPr>
            <a:r>
              <a:rPr lang="en-US" sz="2000" dirty="0" smtClean="0"/>
              <a:t>Raise awareness of the issues (for food safety, mycotoxins, aflatoxin control) among a cross-section of leading development policy-makers, practitioners and researchers</a:t>
            </a:r>
          </a:p>
          <a:p>
            <a:pPr>
              <a:buFont typeface="Wingdings" pitchFamily="2" charset="2"/>
              <a:buChar char="Ø"/>
            </a:pPr>
            <a:r>
              <a:rPr lang="en-US" sz="2000" dirty="0" smtClean="0"/>
              <a:t>Broaden and deepen understanding of the current state of knowledge</a:t>
            </a:r>
          </a:p>
          <a:p>
            <a:pPr>
              <a:buFont typeface="Wingdings" pitchFamily="2" charset="2"/>
              <a:buChar char="Ø"/>
            </a:pPr>
            <a:r>
              <a:rPr lang="en-US" sz="2000" dirty="0" smtClean="0"/>
              <a:t>Point out pathways for greater institutional and personal involvement</a:t>
            </a:r>
          </a:p>
          <a:p>
            <a:pPr>
              <a:buFont typeface="Wingdings" pitchFamily="2" charset="2"/>
              <a:buChar char="Ø"/>
            </a:pPr>
            <a:r>
              <a:rPr lang="en-US" sz="2000" dirty="0" smtClean="0"/>
              <a:t>Facilitate greater collaboration between interested individuals, units and agencies</a:t>
            </a:r>
          </a:p>
          <a:p>
            <a:pPr>
              <a:buFont typeface="Wingdings" pitchFamily="2" charset="2"/>
              <a:buChar char="Ø"/>
            </a:pPr>
            <a:r>
              <a:rPr lang="en-US" sz="2000" dirty="0" smtClean="0"/>
              <a:t>Stimulate higher levels of intellectual, programmatic and financial investment</a:t>
            </a:r>
          </a:p>
        </p:txBody>
      </p:sp>
    </p:spTree>
    <p:extLst>
      <p:ext uri="{BB962C8B-B14F-4D97-AF65-F5344CB8AC3E}">
        <p14:creationId xmlns:p14="http://schemas.microsoft.com/office/powerpoint/2010/main" val="203289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What are the objectives for this event?</a:t>
            </a:r>
          </a:p>
        </p:txBody>
      </p:sp>
      <p:sp>
        <p:nvSpPr>
          <p:cNvPr id="13317" name="Rectangle 3"/>
          <p:cNvSpPr>
            <a:spLocks noGrp="1" noChangeArrowheads="1"/>
          </p:cNvSpPr>
          <p:nvPr>
            <p:ph type="body" idx="1"/>
          </p:nvPr>
        </p:nvSpPr>
        <p:spPr>
          <a:xfrm>
            <a:off x="395288" y="1717040"/>
            <a:ext cx="8418512" cy="4119880"/>
          </a:xfrm>
        </p:spPr>
        <p:txBody>
          <a:bodyPr>
            <a:normAutofit fontScale="92500" lnSpcReduction="10000"/>
          </a:bodyPr>
          <a:lstStyle/>
          <a:p>
            <a:pPr>
              <a:buFont typeface="Wingdings" pitchFamily="2" charset="2"/>
              <a:buChar char="Ø"/>
            </a:pPr>
            <a:r>
              <a:rPr lang="en-US" sz="2000" dirty="0" smtClean="0"/>
              <a:t>Raise awareness of the issues (for food safety, mycotoxins, aflatoxin control) among a cross-section of leading development policy-makers, practitioners and researchers</a:t>
            </a:r>
          </a:p>
          <a:p>
            <a:pPr>
              <a:buFont typeface="Wingdings" pitchFamily="2" charset="2"/>
              <a:buChar char="Ø"/>
            </a:pPr>
            <a:r>
              <a:rPr lang="en-US" sz="2000" dirty="0" smtClean="0"/>
              <a:t>Broaden and deepen understanding of the current state of knowledge</a:t>
            </a:r>
          </a:p>
          <a:p>
            <a:pPr>
              <a:buFont typeface="Wingdings" pitchFamily="2" charset="2"/>
              <a:buChar char="Ø"/>
            </a:pPr>
            <a:r>
              <a:rPr lang="en-US" sz="2000" dirty="0" smtClean="0"/>
              <a:t>Point out pathways for greater institutional and personal involvement</a:t>
            </a:r>
          </a:p>
          <a:p>
            <a:pPr>
              <a:buFont typeface="Wingdings" pitchFamily="2" charset="2"/>
              <a:buChar char="Ø"/>
            </a:pPr>
            <a:r>
              <a:rPr lang="en-US" sz="2000" dirty="0" smtClean="0"/>
              <a:t>Facilitate greater collaboration between interested individuals, units and agencies</a:t>
            </a:r>
          </a:p>
          <a:p>
            <a:pPr>
              <a:buFont typeface="Wingdings" pitchFamily="2" charset="2"/>
              <a:buChar char="Ø"/>
            </a:pPr>
            <a:r>
              <a:rPr lang="en-US" sz="2000" dirty="0" smtClean="0"/>
              <a:t>Stimulate higher levels of intellectual, programmatic and financial investment</a:t>
            </a:r>
          </a:p>
          <a:p>
            <a:pPr>
              <a:buFont typeface="Wingdings" pitchFamily="2" charset="2"/>
              <a:buChar char="Ø"/>
            </a:pPr>
            <a:r>
              <a:rPr lang="en-US" sz="2000" dirty="0" smtClean="0"/>
              <a:t>Share in the excitement that surrounds the emergence of a new community of practice  </a:t>
            </a:r>
          </a:p>
        </p:txBody>
      </p:sp>
    </p:spTree>
    <p:extLst>
      <p:ext uri="{BB962C8B-B14F-4D97-AF65-F5344CB8AC3E}">
        <p14:creationId xmlns:p14="http://schemas.microsoft.com/office/powerpoint/2010/main" val="1849946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Abt Associates Inc.</a:t>
            </a:r>
            <a:endParaRPr lang="en-US">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3" y="1701483"/>
            <a:ext cx="38385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05630" y="2090132"/>
            <a:ext cx="1158240" cy="584775"/>
          </a:xfrm>
          <a:prstGeom prst="rect">
            <a:avLst/>
          </a:prstGeom>
          <a:noFill/>
        </p:spPr>
        <p:txBody>
          <a:bodyPr wrap="square" rtlCol="0">
            <a:spAutoFit/>
          </a:bodyPr>
          <a:lstStyle/>
          <a:p>
            <a:r>
              <a:rPr lang="en-US" sz="3200" dirty="0" smtClean="0">
                <a:solidFill>
                  <a:srgbClr val="DA291C"/>
                </a:solidFill>
              </a:rPr>
              <a:t>Past</a:t>
            </a:r>
            <a:endParaRPr lang="en-US" sz="3200" dirty="0">
              <a:solidFill>
                <a:srgbClr val="DA291C"/>
              </a:solidFill>
            </a:endParaRPr>
          </a:p>
        </p:txBody>
      </p:sp>
      <p:sp>
        <p:nvSpPr>
          <p:cNvPr id="4" name="Rectangle 3"/>
          <p:cNvSpPr/>
          <p:nvPr/>
        </p:nvSpPr>
        <p:spPr>
          <a:xfrm>
            <a:off x="822960" y="515035"/>
            <a:ext cx="6593840" cy="830997"/>
          </a:xfrm>
          <a:prstGeom prst="rect">
            <a:avLst/>
          </a:prstGeom>
        </p:spPr>
        <p:txBody>
          <a:bodyPr wrap="square">
            <a:spAutoFit/>
          </a:bodyPr>
          <a:lstStyle/>
          <a:p>
            <a:r>
              <a:rPr lang="en-US" sz="2400" dirty="0" smtClean="0">
                <a:solidFill>
                  <a:prstClr val="white"/>
                </a:solidFill>
                <a:latin typeface="Arial" pitchFamily="34" charset="0"/>
                <a:cs typeface="Arial" pitchFamily="34" charset="0"/>
              </a:rPr>
              <a:t>During the latter half of the last century agriculture was divorced from health &amp; nutrition</a:t>
            </a:r>
            <a:endParaRPr lang="en-US" sz="2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582787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Abt Associates Inc.</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3" y="1701483"/>
            <a:ext cx="38385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833" y="3185160"/>
            <a:ext cx="36861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05630" y="2090132"/>
            <a:ext cx="1158240" cy="584775"/>
          </a:xfrm>
          <a:prstGeom prst="rect">
            <a:avLst/>
          </a:prstGeom>
          <a:noFill/>
        </p:spPr>
        <p:txBody>
          <a:bodyPr wrap="square" rtlCol="0">
            <a:spAutoFit/>
          </a:bodyPr>
          <a:lstStyle/>
          <a:p>
            <a:r>
              <a:rPr lang="en-US" sz="3200" dirty="0" smtClean="0">
                <a:solidFill>
                  <a:schemeClr val="accent1"/>
                </a:solidFill>
              </a:rPr>
              <a:t>Past</a:t>
            </a:r>
            <a:endParaRPr lang="en-US" sz="3200" dirty="0">
              <a:solidFill>
                <a:schemeClr val="accent1"/>
              </a:solidFill>
            </a:endParaRPr>
          </a:p>
        </p:txBody>
      </p:sp>
      <p:sp>
        <p:nvSpPr>
          <p:cNvPr id="11" name="TextBox 10"/>
          <p:cNvSpPr txBox="1"/>
          <p:nvPr/>
        </p:nvSpPr>
        <p:spPr>
          <a:xfrm>
            <a:off x="3007360" y="3525549"/>
            <a:ext cx="1503680" cy="584775"/>
          </a:xfrm>
          <a:prstGeom prst="rect">
            <a:avLst/>
          </a:prstGeom>
          <a:noFill/>
        </p:spPr>
        <p:txBody>
          <a:bodyPr wrap="square" rtlCol="0">
            <a:spAutoFit/>
          </a:bodyPr>
          <a:lstStyle/>
          <a:p>
            <a:r>
              <a:rPr lang="en-US" sz="3200" dirty="0" smtClean="0">
                <a:solidFill>
                  <a:schemeClr val="accent1"/>
                </a:solidFill>
              </a:rPr>
              <a:t>Present</a:t>
            </a:r>
            <a:endParaRPr lang="en-US" sz="3200" dirty="0">
              <a:solidFill>
                <a:schemeClr val="accent1"/>
              </a:solidFill>
            </a:endParaRPr>
          </a:p>
        </p:txBody>
      </p:sp>
      <p:sp>
        <p:nvSpPr>
          <p:cNvPr id="4" name="Rectangle 3"/>
          <p:cNvSpPr/>
          <p:nvPr/>
        </p:nvSpPr>
        <p:spPr>
          <a:xfrm>
            <a:off x="822960" y="515035"/>
            <a:ext cx="6593840" cy="830997"/>
          </a:xfrm>
          <a:prstGeom prst="rect">
            <a:avLst/>
          </a:prstGeom>
        </p:spPr>
        <p:txBody>
          <a:bodyPr wrap="square">
            <a:spAutoFit/>
          </a:bodyPr>
          <a:lstStyle/>
          <a:p>
            <a:r>
              <a:rPr lang="en-US" sz="2400" dirty="0" smtClean="0">
                <a:solidFill>
                  <a:schemeClr val="bg1"/>
                </a:solidFill>
                <a:latin typeface="Arial" pitchFamily="34" charset="0"/>
                <a:cs typeface="Arial" pitchFamily="34" charset="0"/>
              </a:rPr>
              <a:t>Yet in the last five years a deliberate effort began to bring these sectors together </a:t>
            </a:r>
            <a:endParaRPr lang="en-U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83113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Abt Associates Inc.</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3" y="1701483"/>
            <a:ext cx="38385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353" y="3185160"/>
            <a:ext cx="36861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983" y="4682173"/>
            <a:ext cx="13350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8907" y="4943419"/>
            <a:ext cx="1314132" cy="124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6453822" y="4194492"/>
            <a:ext cx="1359217" cy="1230165"/>
          </a:xfrm>
          <a:prstGeom prst="ellipse">
            <a:avLst/>
          </a:prstGeom>
          <a:noFill/>
          <a:ln>
            <a:solidFill>
              <a:schemeClr val="tx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Nutrition</a:t>
            </a:r>
            <a:endParaRPr lang="en-US" sz="1400" dirty="0">
              <a:solidFill>
                <a:schemeClr val="tx1"/>
              </a:solidFill>
            </a:endParaRPr>
          </a:p>
        </p:txBody>
      </p:sp>
      <p:sp>
        <p:nvSpPr>
          <p:cNvPr id="3" name="TextBox 2"/>
          <p:cNvSpPr txBox="1"/>
          <p:nvPr/>
        </p:nvSpPr>
        <p:spPr>
          <a:xfrm>
            <a:off x="4663440" y="2021840"/>
            <a:ext cx="1158240" cy="584775"/>
          </a:xfrm>
          <a:prstGeom prst="rect">
            <a:avLst/>
          </a:prstGeom>
          <a:noFill/>
        </p:spPr>
        <p:txBody>
          <a:bodyPr wrap="square" rtlCol="0">
            <a:spAutoFit/>
          </a:bodyPr>
          <a:lstStyle/>
          <a:p>
            <a:r>
              <a:rPr lang="en-US" sz="3200" dirty="0" smtClean="0">
                <a:solidFill>
                  <a:schemeClr val="accent1"/>
                </a:solidFill>
              </a:rPr>
              <a:t>Past</a:t>
            </a:r>
            <a:endParaRPr lang="en-US" sz="3200" dirty="0">
              <a:solidFill>
                <a:schemeClr val="accent1"/>
              </a:solidFill>
            </a:endParaRPr>
          </a:p>
        </p:txBody>
      </p:sp>
      <p:sp>
        <p:nvSpPr>
          <p:cNvPr id="11" name="TextBox 10"/>
          <p:cNvSpPr txBox="1"/>
          <p:nvPr/>
        </p:nvSpPr>
        <p:spPr>
          <a:xfrm>
            <a:off x="711200" y="3576320"/>
            <a:ext cx="1503680" cy="584775"/>
          </a:xfrm>
          <a:prstGeom prst="rect">
            <a:avLst/>
          </a:prstGeom>
          <a:noFill/>
        </p:spPr>
        <p:txBody>
          <a:bodyPr wrap="square" rtlCol="0">
            <a:spAutoFit/>
          </a:bodyPr>
          <a:lstStyle/>
          <a:p>
            <a:r>
              <a:rPr lang="en-US" sz="3200" dirty="0" smtClean="0">
                <a:solidFill>
                  <a:schemeClr val="accent1"/>
                </a:solidFill>
              </a:rPr>
              <a:t>Present</a:t>
            </a:r>
            <a:endParaRPr lang="en-US" sz="3200" dirty="0">
              <a:solidFill>
                <a:schemeClr val="accent1"/>
              </a:solidFill>
            </a:endParaRPr>
          </a:p>
        </p:txBody>
      </p:sp>
      <p:sp>
        <p:nvSpPr>
          <p:cNvPr id="12" name="TextBox 11"/>
          <p:cNvSpPr txBox="1"/>
          <p:nvPr/>
        </p:nvSpPr>
        <p:spPr>
          <a:xfrm>
            <a:off x="3047999" y="5061148"/>
            <a:ext cx="2399983" cy="584775"/>
          </a:xfrm>
          <a:prstGeom prst="rect">
            <a:avLst/>
          </a:prstGeom>
          <a:noFill/>
        </p:spPr>
        <p:txBody>
          <a:bodyPr wrap="square" rtlCol="0">
            <a:spAutoFit/>
          </a:bodyPr>
          <a:lstStyle/>
          <a:p>
            <a:r>
              <a:rPr lang="en-US" sz="3200" dirty="0" smtClean="0">
                <a:solidFill>
                  <a:schemeClr val="accent1"/>
                </a:solidFill>
              </a:rPr>
              <a:t>Near Future</a:t>
            </a:r>
            <a:endParaRPr lang="en-US" sz="3200" dirty="0">
              <a:solidFill>
                <a:schemeClr val="accent1"/>
              </a:solidFill>
            </a:endParaRPr>
          </a:p>
        </p:txBody>
      </p:sp>
      <p:sp>
        <p:nvSpPr>
          <p:cNvPr id="4" name="Rectangle 3"/>
          <p:cNvSpPr/>
          <p:nvPr/>
        </p:nvSpPr>
        <p:spPr>
          <a:xfrm>
            <a:off x="863600" y="535355"/>
            <a:ext cx="6339840" cy="830997"/>
          </a:xfrm>
          <a:prstGeom prst="rect">
            <a:avLst/>
          </a:prstGeom>
        </p:spPr>
        <p:txBody>
          <a:bodyPr wrap="square">
            <a:spAutoFit/>
          </a:bodyPr>
          <a:lstStyle/>
          <a:p>
            <a:r>
              <a:rPr lang="en-US" sz="2400" dirty="0" smtClean="0">
                <a:solidFill>
                  <a:schemeClr val="bg1"/>
                </a:solidFill>
                <a:latin typeface="Arial" pitchFamily="34" charset="0"/>
                <a:cs typeface="Arial" pitchFamily="34" charset="0"/>
              </a:rPr>
              <a:t>There is growing consensus that all three sectors interact with each other</a:t>
            </a:r>
            <a:endParaRPr lang="en-U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38414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Abt Associates Inc.</a:t>
            </a:r>
            <a:endParaRPr lang="en-US">
              <a:solidFill>
                <a:prstClr val="black"/>
              </a:solidFill>
            </a:endParaRPr>
          </a:p>
        </p:txBody>
      </p:sp>
      <p:sp>
        <p:nvSpPr>
          <p:cNvPr id="9" name="Oval 8"/>
          <p:cNvSpPr/>
          <p:nvPr/>
        </p:nvSpPr>
        <p:spPr>
          <a:xfrm>
            <a:off x="3412173" y="2264092"/>
            <a:ext cx="2165667" cy="2042161"/>
          </a:xfrm>
          <a:prstGeom prst="ellipse">
            <a:avLst/>
          </a:prstGeom>
          <a:noFill/>
          <a:ln>
            <a:solidFill>
              <a:schemeClr val="tx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prstClr val="black"/>
                </a:solidFill>
              </a:rPr>
              <a:t>Agriculture</a:t>
            </a:r>
            <a:endParaRPr lang="en-US" sz="2000" dirty="0">
              <a:solidFill>
                <a:prstClr val="black"/>
              </a:solidFill>
            </a:endParaRPr>
          </a:p>
        </p:txBody>
      </p:sp>
      <p:sp>
        <p:nvSpPr>
          <p:cNvPr id="12" name="TextBox 11"/>
          <p:cNvSpPr txBox="1"/>
          <p:nvPr/>
        </p:nvSpPr>
        <p:spPr>
          <a:xfrm>
            <a:off x="2966720" y="1535626"/>
            <a:ext cx="3210560" cy="584775"/>
          </a:xfrm>
          <a:prstGeom prst="rect">
            <a:avLst/>
          </a:prstGeom>
          <a:noFill/>
        </p:spPr>
        <p:txBody>
          <a:bodyPr wrap="square" rtlCol="0">
            <a:spAutoFit/>
          </a:bodyPr>
          <a:lstStyle/>
          <a:p>
            <a:pPr algn="ctr"/>
            <a:r>
              <a:rPr lang="en-US" sz="3200" dirty="0" smtClean="0">
                <a:solidFill>
                  <a:srgbClr val="DA291C"/>
                </a:solidFill>
              </a:rPr>
              <a:t>Future Perfect</a:t>
            </a:r>
            <a:endParaRPr lang="en-US" sz="3200" dirty="0">
              <a:solidFill>
                <a:srgbClr val="DA291C"/>
              </a:solidFill>
            </a:endParaRPr>
          </a:p>
        </p:txBody>
      </p:sp>
      <p:sp>
        <p:nvSpPr>
          <p:cNvPr id="4" name="Rectangle 3"/>
          <p:cNvSpPr/>
          <p:nvPr/>
        </p:nvSpPr>
        <p:spPr>
          <a:xfrm>
            <a:off x="863600" y="535355"/>
            <a:ext cx="6339840" cy="461665"/>
          </a:xfrm>
          <a:prstGeom prst="rect">
            <a:avLst/>
          </a:prstGeom>
        </p:spPr>
        <p:txBody>
          <a:bodyPr wrap="square">
            <a:spAutoFit/>
          </a:bodyPr>
          <a:lstStyle/>
          <a:p>
            <a:r>
              <a:rPr lang="en-US" sz="2400" dirty="0" smtClean="0">
                <a:solidFill>
                  <a:prstClr val="white"/>
                </a:solidFill>
                <a:latin typeface="Arial" pitchFamily="34" charset="0"/>
                <a:cs typeface="Arial" pitchFamily="34" charset="0"/>
              </a:rPr>
              <a:t>Development hypothesis for today</a:t>
            </a:r>
            <a:endParaRPr lang="en-US" sz="2400" dirty="0">
              <a:solidFill>
                <a:prstClr val="white"/>
              </a:solidFill>
              <a:latin typeface="Arial" pitchFamily="34" charset="0"/>
              <a:cs typeface="Arial" pitchFamily="34" charset="0"/>
            </a:endParaRPr>
          </a:p>
        </p:txBody>
      </p:sp>
      <p:sp>
        <p:nvSpPr>
          <p:cNvPr id="14" name="Oval 13"/>
          <p:cNvSpPr/>
          <p:nvPr/>
        </p:nvSpPr>
        <p:spPr>
          <a:xfrm>
            <a:off x="4214812" y="3275012"/>
            <a:ext cx="2165667" cy="2042161"/>
          </a:xfrm>
          <a:prstGeom prst="ellipse">
            <a:avLst/>
          </a:prstGeom>
          <a:noFill/>
          <a:ln>
            <a:solidFill>
              <a:schemeClr val="tx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000" dirty="0" smtClean="0">
                <a:solidFill>
                  <a:prstClr val="black"/>
                </a:solidFill>
              </a:rPr>
              <a:t>Nutrition</a:t>
            </a:r>
            <a:endParaRPr lang="en-US" sz="2000" dirty="0">
              <a:solidFill>
                <a:prstClr val="black"/>
              </a:solidFill>
            </a:endParaRPr>
          </a:p>
        </p:txBody>
      </p:sp>
      <p:sp>
        <p:nvSpPr>
          <p:cNvPr id="15" name="Oval 14"/>
          <p:cNvSpPr/>
          <p:nvPr/>
        </p:nvSpPr>
        <p:spPr>
          <a:xfrm>
            <a:off x="2650172" y="3275012"/>
            <a:ext cx="2165667" cy="2042161"/>
          </a:xfrm>
          <a:prstGeom prst="ellipse">
            <a:avLst/>
          </a:prstGeom>
          <a:noFill/>
          <a:ln>
            <a:solidFill>
              <a:schemeClr val="tx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000" dirty="0" smtClean="0">
                <a:solidFill>
                  <a:prstClr val="black"/>
                </a:solidFill>
              </a:rPr>
              <a:t>Health</a:t>
            </a:r>
            <a:endParaRPr lang="en-US" sz="2000" dirty="0">
              <a:solidFill>
                <a:prstClr val="black"/>
              </a:solidFill>
            </a:endParaRPr>
          </a:p>
        </p:txBody>
      </p:sp>
      <p:sp>
        <p:nvSpPr>
          <p:cNvPr id="5" name="Oval 4"/>
          <p:cNvSpPr/>
          <p:nvPr/>
        </p:nvSpPr>
        <p:spPr>
          <a:xfrm>
            <a:off x="3625531" y="3088640"/>
            <a:ext cx="1749109" cy="1656080"/>
          </a:xfrm>
          <a:prstGeom prst="ellipse">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b="1" dirty="0" smtClean="0"/>
              <a:t>Food Safety</a:t>
            </a:r>
            <a:endParaRPr lang="en-US" sz="1600" b="1" dirty="0"/>
          </a:p>
        </p:txBody>
      </p:sp>
    </p:spTree>
    <p:extLst>
      <p:ext uri="{BB962C8B-B14F-4D97-AF65-F5344CB8AC3E}">
        <p14:creationId xmlns:p14="http://schemas.microsoft.com/office/powerpoint/2010/main" val="2178294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Abt Associates Inc.</a:t>
            </a:r>
            <a:endParaRPr lang="en-US">
              <a:solidFill>
                <a:prstClr val="black"/>
              </a:solidFill>
            </a:endParaRPr>
          </a:p>
        </p:txBody>
      </p:sp>
      <p:sp>
        <p:nvSpPr>
          <p:cNvPr id="9" name="Oval 8"/>
          <p:cNvSpPr/>
          <p:nvPr/>
        </p:nvSpPr>
        <p:spPr>
          <a:xfrm>
            <a:off x="3412173" y="2264092"/>
            <a:ext cx="2165667" cy="2042161"/>
          </a:xfrm>
          <a:prstGeom prst="ellipse">
            <a:avLst/>
          </a:prstGeom>
          <a:noFill/>
          <a:ln>
            <a:solidFill>
              <a:schemeClr val="tx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prstClr val="black"/>
                </a:solidFill>
              </a:rPr>
              <a:t>Agriculture</a:t>
            </a:r>
            <a:endParaRPr lang="en-US" sz="2000" dirty="0">
              <a:solidFill>
                <a:prstClr val="black"/>
              </a:solidFill>
            </a:endParaRPr>
          </a:p>
        </p:txBody>
      </p:sp>
      <p:sp>
        <p:nvSpPr>
          <p:cNvPr id="12" name="TextBox 11"/>
          <p:cNvSpPr txBox="1"/>
          <p:nvPr/>
        </p:nvSpPr>
        <p:spPr>
          <a:xfrm>
            <a:off x="2966720" y="1535626"/>
            <a:ext cx="3210560" cy="584775"/>
          </a:xfrm>
          <a:prstGeom prst="rect">
            <a:avLst/>
          </a:prstGeom>
          <a:noFill/>
        </p:spPr>
        <p:txBody>
          <a:bodyPr wrap="square" rtlCol="0">
            <a:spAutoFit/>
          </a:bodyPr>
          <a:lstStyle/>
          <a:p>
            <a:pPr algn="ctr"/>
            <a:r>
              <a:rPr lang="en-US" sz="3200" dirty="0" smtClean="0">
                <a:solidFill>
                  <a:srgbClr val="DA291C"/>
                </a:solidFill>
              </a:rPr>
              <a:t>Future </a:t>
            </a:r>
            <a:r>
              <a:rPr lang="en-US" sz="3200" dirty="0" err="1" smtClean="0">
                <a:solidFill>
                  <a:srgbClr val="DA291C"/>
                </a:solidFill>
              </a:rPr>
              <a:t>PluPerfect</a:t>
            </a:r>
            <a:endParaRPr lang="en-US" sz="3200" dirty="0">
              <a:solidFill>
                <a:srgbClr val="DA291C"/>
              </a:solidFill>
            </a:endParaRPr>
          </a:p>
        </p:txBody>
      </p:sp>
      <p:sp>
        <p:nvSpPr>
          <p:cNvPr id="4" name="Rectangle 3"/>
          <p:cNvSpPr/>
          <p:nvPr/>
        </p:nvSpPr>
        <p:spPr>
          <a:xfrm>
            <a:off x="863600" y="535355"/>
            <a:ext cx="6339840" cy="461665"/>
          </a:xfrm>
          <a:prstGeom prst="rect">
            <a:avLst/>
          </a:prstGeom>
        </p:spPr>
        <p:txBody>
          <a:bodyPr wrap="square">
            <a:spAutoFit/>
          </a:bodyPr>
          <a:lstStyle/>
          <a:p>
            <a:r>
              <a:rPr lang="en-US" sz="2400" dirty="0" smtClean="0">
                <a:solidFill>
                  <a:prstClr val="white"/>
                </a:solidFill>
                <a:latin typeface="Arial" pitchFamily="34" charset="0"/>
                <a:cs typeface="Arial" pitchFamily="34" charset="0"/>
              </a:rPr>
              <a:t>Development hypothesis for today</a:t>
            </a:r>
            <a:endParaRPr lang="en-US" sz="2400" dirty="0">
              <a:solidFill>
                <a:prstClr val="white"/>
              </a:solidFill>
              <a:latin typeface="Arial" pitchFamily="34" charset="0"/>
              <a:cs typeface="Arial" pitchFamily="34" charset="0"/>
            </a:endParaRPr>
          </a:p>
        </p:txBody>
      </p:sp>
      <p:sp>
        <p:nvSpPr>
          <p:cNvPr id="14" name="Oval 13"/>
          <p:cNvSpPr/>
          <p:nvPr/>
        </p:nvSpPr>
        <p:spPr>
          <a:xfrm>
            <a:off x="4214812" y="3275012"/>
            <a:ext cx="2165667" cy="2042161"/>
          </a:xfrm>
          <a:prstGeom prst="ellipse">
            <a:avLst/>
          </a:prstGeom>
          <a:noFill/>
          <a:ln>
            <a:solidFill>
              <a:schemeClr val="tx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000" dirty="0" smtClean="0">
                <a:solidFill>
                  <a:prstClr val="black"/>
                </a:solidFill>
              </a:rPr>
              <a:t>Nutrition</a:t>
            </a:r>
            <a:endParaRPr lang="en-US" sz="2000" dirty="0">
              <a:solidFill>
                <a:prstClr val="black"/>
              </a:solidFill>
            </a:endParaRPr>
          </a:p>
        </p:txBody>
      </p:sp>
      <p:sp>
        <p:nvSpPr>
          <p:cNvPr id="15" name="Oval 14"/>
          <p:cNvSpPr/>
          <p:nvPr/>
        </p:nvSpPr>
        <p:spPr>
          <a:xfrm>
            <a:off x="2650172" y="3275012"/>
            <a:ext cx="2165667" cy="2042161"/>
          </a:xfrm>
          <a:prstGeom prst="ellipse">
            <a:avLst/>
          </a:prstGeom>
          <a:noFill/>
          <a:ln>
            <a:solidFill>
              <a:schemeClr val="tx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000" dirty="0" smtClean="0">
                <a:solidFill>
                  <a:prstClr val="black"/>
                </a:solidFill>
              </a:rPr>
              <a:t>Health</a:t>
            </a:r>
            <a:endParaRPr lang="en-US" sz="2000" dirty="0">
              <a:solidFill>
                <a:prstClr val="black"/>
              </a:solidFill>
            </a:endParaRPr>
          </a:p>
        </p:txBody>
      </p:sp>
      <p:sp>
        <p:nvSpPr>
          <p:cNvPr id="5" name="Oval 4"/>
          <p:cNvSpPr/>
          <p:nvPr/>
        </p:nvSpPr>
        <p:spPr>
          <a:xfrm>
            <a:off x="3625531" y="3088640"/>
            <a:ext cx="1749109" cy="1656080"/>
          </a:xfrm>
          <a:prstGeom prst="ellipse">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b="1" dirty="0" smtClean="0"/>
              <a:t>Food Safety</a:t>
            </a:r>
            <a:endParaRPr lang="en-US" sz="1600" b="1" dirty="0"/>
          </a:p>
        </p:txBody>
      </p:sp>
      <p:sp>
        <p:nvSpPr>
          <p:cNvPr id="3" name="Oval 2"/>
          <p:cNvSpPr/>
          <p:nvPr/>
        </p:nvSpPr>
        <p:spPr>
          <a:xfrm>
            <a:off x="3625531" y="3733800"/>
            <a:ext cx="1749109" cy="553720"/>
          </a:xfrm>
          <a:prstGeom prst="ellipse">
            <a:avLst/>
          </a:prstGeom>
          <a:gradFill>
            <a:gsLst>
              <a:gs pos="0">
                <a:srgbClr val="0070C0"/>
              </a:gs>
              <a:gs pos="100000">
                <a:srgbClr val="9D94DE"/>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Mycotoxins</a:t>
            </a:r>
            <a:endParaRPr lang="en-US" sz="1600" b="1" dirty="0">
              <a:solidFill>
                <a:schemeClr val="tx1"/>
              </a:solidFill>
            </a:endParaRPr>
          </a:p>
        </p:txBody>
      </p:sp>
    </p:spTree>
    <p:extLst>
      <p:ext uri="{BB962C8B-B14F-4D97-AF65-F5344CB8AC3E}">
        <p14:creationId xmlns:p14="http://schemas.microsoft.com/office/powerpoint/2010/main" val="219067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Abt Associates Inc.</a:t>
            </a:r>
            <a:endParaRPr lang="en-US">
              <a:solidFill>
                <a:prstClr val="black"/>
              </a:solidFill>
            </a:endParaRPr>
          </a:p>
        </p:txBody>
      </p:sp>
      <p:sp>
        <p:nvSpPr>
          <p:cNvPr id="4" name="Rectangle 3"/>
          <p:cNvSpPr/>
          <p:nvPr/>
        </p:nvSpPr>
        <p:spPr>
          <a:xfrm>
            <a:off x="822960" y="667435"/>
            <a:ext cx="6593840" cy="461665"/>
          </a:xfrm>
          <a:prstGeom prst="rect">
            <a:avLst/>
          </a:prstGeom>
        </p:spPr>
        <p:txBody>
          <a:bodyPr wrap="square">
            <a:spAutoFit/>
          </a:bodyPr>
          <a:lstStyle/>
          <a:p>
            <a:r>
              <a:rPr lang="en-US" sz="2400" dirty="0" smtClean="0">
                <a:solidFill>
                  <a:prstClr val="white"/>
                </a:solidFill>
                <a:latin typeface="Arial" pitchFamily="34" charset="0"/>
                <a:cs typeface="Arial" pitchFamily="34" charset="0"/>
              </a:rPr>
              <a:t>Why food safety matters to the private sector</a:t>
            </a:r>
            <a:endParaRPr lang="en-US" sz="2400" dirty="0">
              <a:solidFill>
                <a:prstClr val="white"/>
              </a:solidFill>
              <a:latin typeface="Arial" pitchFamily="34" charset="0"/>
              <a:cs typeface="Arial" pitchFamily="34" charset="0"/>
            </a:endParaRPr>
          </a:p>
        </p:txBody>
      </p:sp>
      <p:sp>
        <p:nvSpPr>
          <p:cNvPr id="6" name="Rectangle 3"/>
          <p:cNvSpPr txBox="1">
            <a:spLocks noChangeArrowheads="1"/>
          </p:cNvSpPr>
          <p:nvPr/>
        </p:nvSpPr>
        <p:spPr>
          <a:xfrm>
            <a:off x="395288" y="1717040"/>
            <a:ext cx="8418512" cy="4119880"/>
          </a:xfrm>
          <a:prstGeom prst="rect">
            <a:avLst/>
          </a:prstGeom>
        </p:spPr>
        <p:txBody>
          <a:bodyPr>
            <a:normAutofit/>
          </a:bodyPr>
          <a:lst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2000" dirty="0" smtClean="0"/>
              <a:t>Concern for consumers</a:t>
            </a:r>
          </a:p>
          <a:p>
            <a:pPr>
              <a:buFont typeface="Wingdings" pitchFamily="2" charset="2"/>
              <a:buChar char="Ø"/>
            </a:pPr>
            <a:r>
              <a:rPr lang="en-US" sz="2000" dirty="0" smtClean="0"/>
              <a:t>Risk to brand</a:t>
            </a:r>
          </a:p>
          <a:p>
            <a:pPr>
              <a:buFont typeface="Wingdings" pitchFamily="2" charset="2"/>
              <a:buChar char="Ø"/>
            </a:pPr>
            <a:r>
              <a:rPr lang="en-US" sz="2000" dirty="0" smtClean="0"/>
              <a:t>Legal liability</a:t>
            </a:r>
          </a:p>
          <a:p>
            <a:pPr>
              <a:buFont typeface="Wingdings" pitchFamily="2" charset="2"/>
              <a:buChar char="Ø"/>
            </a:pPr>
            <a:r>
              <a:rPr lang="en-US" sz="2000" dirty="0" smtClean="0"/>
              <a:t>Costs for remediation</a:t>
            </a:r>
          </a:p>
          <a:p>
            <a:pPr>
              <a:buFont typeface="Wingdings" pitchFamily="2" charset="2"/>
              <a:buChar char="Ø"/>
            </a:pPr>
            <a:r>
              <a:rPr lang="en-US" sz="2000" dirty="0" smtClean="0"/>
              <a:t>Disruption or loss of market access</a:t>
            </a:r>
          </a:p>
          <a:p>
            <a:pPr>
              <a:buFont typeface="Wingdings" pitchFamily="2" charset="2"/>
              <a:buChar char="Ø"/>
            </a:pPr>
            <a:r>
              <a:rPr lang="en-US" sz="2000" dirty="0" smtClean="0"/>
              <a:t>Reduced competitiveness</a:t>
            </a:r>
          </a:p>
          <a:p>
            <a:pPr>
              <a:buFont typeface="Wingdings" pitchFamily="2" charset="2"/>
              <a:buChar char="Ø"/>
            </a:pPr>
            <a:r>
              <a:rPr lang="en-US" sz="2000" dirty="0" smtClean="0"/>
              <a:t>Investment required for prevention and control</a:t>
            </a:r>
          </a:p>
          <a:p>
            <a:pPr>
              <a:buFont typeface="Wingdings" pitchFamily="2" charset="2"/>
              <a:buChar char="Ø"/>
            </a:pPr>
            <a:r>
              <a:rPr lang="en-US" sz="2000" dirty="0" smtClean="0"/>
              <a:t>Impact on profitability</a:t>
            </a:r>
          </a:p>
          <a:p>
            <a:pPr>
              <a:buFont typeface="Wingdings" pitchFamily="2" charset="2"/>
              <a:buChar char="Ø"/>
            </a:pPr>
            <a:endParaRPr lang="en-US" sz="2000" dirty="0" smtClean="0"/>
          </a:p>
        </p:txBody>
      </p:sp>
    </p:spTree>
    <p:extLst>
      <p:ext uri="{BB962C8B-B14F-4D97-AF65-F5344CB8AC3E}">
        <p14:creationId xmlns:p14="http://schemas.microsoft.com/office/powerpoint/2010/main" val="1649946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What worries food industry executives most?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147" y="1575118"/>
            <a:ext cx="5963920" cy="447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303986" y="3434080"/>
            <a:ext cx="6448093" cy="4876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442" y="4436428"/>
            <a:ext cx="65484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404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Why this event, here and now?</a:t>
            </a:r>
          </a:p>
        </p:txBody>
      </p:sp>
      <p:sp>
        <p:nvSpPr>
          <p:cNvPr id="13317" name="Rectangle 3"/>
          <p:cNvSpPr>
            <a:spLocks noGrp="1" noChangeArrowheads="1"/>
          </p:cNvSpPr>
          <p:nvPr>
            <p:ph type="body" idx="1"/>
          </p:nvPr>
        </p:nvSpPr>
        <p:spPr>
          <a:xfrm>
            <a:off x="395288" y="1635760"/>
            <a:ext cx="8418512" cy="4409440"/>
          </a:xfrm>
        </p:spPr>
        <p:txBody>
          <a:bodyPr>
            <a:normAutofit/>
          </a:bodyPr>
          <a:lstStyle/>
          <a:p>
            <a:pPr>
              <a:buFont typeface="Wingdings" pitchFamily="2" charset="2"/>
              <a:buChar char="Ø"/>
            </a:pPr>
            <a:r>
              <a:rPr lang="en-US" sz="2000" dirty="0" smtClean="0"/>
              <a:t>The </a:t>
            </a:r>
            <a:r>
              <a:rPr lang="en-US" sz="2000" dirty="0"/>
              <a:t>evidence base for mycotoxins and aflatoxins as threats to agriculture, health, nutrition, and trade is expanding rapidly  </a:t>
            </a:r>
          </a:p>
        </p:txBody>
      </p:sp>
    </p:spTree>
    <p:extLst>
      <p:ext uri="{BB962C8B-B14F-4D97-AF65-F5344CB8AC3E}">
        <p14:creationId xmlns:p14="http://schemas.microsoft.com/office/powerpoint/2010/main" val="3475615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Abt Associates Inc.</a:t>
            </a:r>
            <a:endParaRPr lang="en-US">
              <a:solidFill>
                <a:prstClr val="black"/>
              </a:solidFill>
            </a:endParaRPr>
          </a:p>
        </p:txBody>
      </p:sp>
      <p:sp>
        <p:nvSpPr>
          <p:cNvPr id="4" name="Rectangle 3"/>
          <p:cNvSpPr/>
          <p:nvPr/>
        </p:nvSpPr>
        <p:spPr>
          <a:xfrm>
            <a:off x="822960" y="667435"/>
            <a:ext cx="6593840" cy="461665"/>
          </a:xfrm>
          <a:prstGeom prst="rect">
            <a:avLst/>
          </a:prstGeom>
        </p:spPr>
        <p:txBody>
          <a:bodyPr wrap="square">
            <a:spAutoFit/>
          </a:bodyPr>
          <a:lstStyle/>
          <a:p>
            <a:r>
              <a:rPr lang="en-US" sz="2400" dirty="0" smtClean="0">
                <a:solidFill>
                  <a:prstClr val="white"/>
                </a:solidFill>
                <a:latin typeface="Arial" pitchFamily="34" charset="0"/>
                <a:cs typeface="Arial" pitchFamily="34" charset="0"/>
              </a:rPr>
              <a:t>Why food safety matters to the public sector</a:t>
            </a:r>
            <a:endParaRPr lang="en-US" sz="2400" dirty="0">
              <a:solidFill>
                <a:prstClr val="white"/>
              </a:solidFill>
              <a:latin typeface="Arial" pitchFamily="34" charset="0"/>
              <a:cs typeface="Arial" pitchFamily="34" charset="0"/>
            </a:endParaRPr>
          </a:p>
        </p:txBody>
      </p:sp>
      <p:sp>
        <p:nvSpPr>
          <p:cNvPr id="6" name="Rectangle 3"/>
          <p:cNvSpPr txBox="1">
            <a:spLocks noChangeArrowheads="1"/>
          </p:cNvSpPr>
          <p:nvPr/>
        </p:nvSpPr>
        <p:spPr>
          <a:xfrm>
            <a:off x="395288" y="1717040"/>
            <a:ext cx="8418512" cy="4119880"/>
          </a:xfrm>
          <a:prstGeom prst="rect">
            <a:avLst/>
          </a:prstGeom>
        </p:spPr>
        <p:txBody>
          <a:bodyPr>
            <a:normAutofit/>
          </a:bodyPr>
          <a:lst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2000" dirty="0" smtClean="0"/>
              <a:t>Concern for public health and consumer protection</a:t>
            </a:r>
          </a:p>
          <a:p>
            <a:pPr>
              <a:buFont typeface="Wingdings" pitchFamily="2" charset="2"/>
              <a:buChar char="Ø"/>
            </a:pPr>
            <a:r>
              <a:rPr lang="en-US" sz="2000" dirty="0" smtClean="0"/>
              <a:t>Differential impacts on the vulnerable</a:t>
            </a:r>
          </a:p>
          <a:p>
            <a:pPr>
              <a:buFont typeface="Wingdings" pitchFamily="2" charset="2"/>
              <a:buChar char="Ø"/>
            </a:pPr>
            <a:r>
              <a:rPr lang="en-US" sz="2000" dirty="0"/>
              <a:t>Loss of individual productivity and aggregate output</a:t>
            </a:r>
          </a:p>
          <a:p>
            <a:pPr>
              <a:buFont typeface="Wingdings" pitchFamily="2" charset="2"/>
              <a:buChar char="Ø"/>
            </a:pPr>
            <a:r>
              <a:rPr lang="en-US" sz="2000" dirty="0"/>
              <a:t>Compliance with </a:t>
            </a:r>
            <a:r>
              <a:rPr lang="en-US" sz="2000" dirty="0" smtClean="0"/>
              <a:t>international </a:t>
            </a:r>
            <a:r>
              <a:rPr lang="en-US" sz="2000" dirty="0"/>
              <a:t>agreements</a:t>
            </a:r>
          </a:p>
          <a:p>
            <a:pPr>
              <a:buFont typeface="Wingdings" pitchFamily="2" charset="2"/>
              <a:buChar char="Ø"/>
            </a:pPr>
            <a:r>
              <a:rPr lang="en-US" sz="2000" dirty="0" smtClean="0"/>
              <a:t>Risk to country image</a:t>
            </a:r>
          </a:p>
          <a:p>
            <a:pPr>
              <a:buFont typeface="Wingdings" pitchFamily="2" charset="2"/>
              <a:buChar char="Ø"/>
            </a:pPr>
            <a:r>
              <a:rPr lang="en-US" sz="2000" dirty="0" smtClean="0"/>
              <a:t>Disruption or loss of foreign markets</a:t>
            </a:r>
          </a:p>
          <a:p>
            <a:pPr>
              <a:buFont typeface="Wingdings" pitchFamily="2" charset="2"/>
              <a:buChar char="Ø"/>
            </a:pPr>
            <a:r>
              <a:rPr lang="en-US" sz="2000" dirty="0" smtClean="0"/>
              <a:t>Reduced competitiveness in international trade</a:t>
            </a:r>
          </a:p>
          <a:p>
            <a:pPr>
              <a:buFont typeface="Wingdings" pitchFamily="2" charset="2"/>
              <a:buChar char="Ø"/>
            </a:pPr>
            <a:r>
              <a:rPr lang="en-US" sz="2000" dirty="0" smtClean="0"/>
              <a:t>Investment required for compliance, prevention, and control</a:t>
            </a:r>
          </a:p>
          <a:p>
            <a:pPr>
              <a:buFont typeface="Wingdings" pitchFamily="2" charset="2"/>
              <a:buChar char="Ø"/>
            </a:pPr>
            <a:endParaRPr lang="en-US" sz="2000" dirty="0" smtClean="0"/>
          </a:p>
        </p:txBody>
      </p:sp>
    </p:spTree>
    <p:extLst>
      <p:ext uri="{BB962C8B-B14F-4D97-AF65-F5344CB8AC3E}">
        <p14:creationId xmlns:p14="http://schemas.microsoft.com/office/powerpoint/2010/main" val="2713111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Abt Associates Inc.</a:t>
            </a:r>
            <a:endParaRPr lang="en-US">
              <a:solidFill>
                <a:prstClr val="black"/>
              </a:solidFill>
            </a:endParaRPr>
          </a:p>
        </p:txBody>
      </p:sp>
      <p:sp>
        <p:nvSpPr>
          <p:cNvPr id="4" name="Rectangle 3"/>
          <p:cNvSpPr/>
          <p:nvPr/>
        </p:nvSpPr>
        <p:spPr>
          <a:xfrm>
            <a:off x="822960" y="667435"/>
            <a:ext cx="6593840" cy="461665"/>
          </a:xfrm>
          <a:prstGeom prst="rect">
            <a:avLst/>
          </a:prstGeom>
        </p:spPr>
        <p:txBody>
          <a:bodyPr wrap="square">
            <a:spAutoFit/>
          </a:bodyPr>
          <a:lstStyle/>
          <a:p>
            <a:r>
              <a:rPr lang="en-US" sz="2400" dirty="0" smtClean="0">
                <a:solidFill>
                  <a:prstClr val="white"/>
                </a:solidFill>
                <a:latin typeface="Arial" pitchFamily="34" charset="0"/>
                <a:cs typeface="Arial" pitchFamily="34" charset="0"/>
              </a:rPr>
              <a:t>Economic loss from foodborne disease in USA </a:t>
            </a:r>
            <a:endParaRPr lang="en-US" sz="2400" dirty="0">
              <a:solidFill>
                <a:prstClr val="white"/>
              </a:solidFill>
              <a:latin typeface="Arial" pitchFamily="34" charset="0"/>
              <a:cs typeface="Arial" pitchFamily="34" charset="0"/>
            </a:endParaRPr>
          </a:p>
        </p:txBody>
      </p:sp>
      <p:sp>
        <p:nvSpPr>
          <p:cNvPr id="6" name="Rectangle 3"/>
          <p:cNvSpPr txBox="1">
            <a:spLocks noChangeArrowheads="1"/>
          </p:cNvSpPr>
          <p:nvPr/>
        </p:nvSpPr>
        <p:spPr>
          <a:xfrm>
            <a:off x="395288" y="1717040"/>
            <a:ext cx="8418512" cy="4119880"/>
          </a:xfrm>
          <a:prstGeom prst="rect">
            <a:avLst/>
          </a:prstGeom>
        </p:spPr>
        <p:txBody>
          <a:bodyPr>
            <a:normAutofit fontScale="92500" lnSpcReduction="10000"/>
          </a:bodyPr>
          <a:lst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2000" dirty="0" smtClean="0"/>
              <a:t>14 of the 31 major foodborne pathogens account for 95% of illness and hospitalization and 98% of deaths attributable to identifiable pathogens</a:t>
            </a:r>
          </a:p>
          <a:p>
            <a:pPr>
              <a:buFont typeface="Wingdings" pitchFamily="2" charset="2"/>
              <a:buChar char="Ø"/>
            </a:pPr>
            <a:r>
              <a:rPr lang="en-US" sz="2000" dirty="0" smtClean="0"/>
              <a:t>These 14 are estimated to cause $14.0 billion in cost of illness and loss of 61,000 QALYs</a:t>
            </a:r>
          </a:p>
          <a:p>
            <a:pPr>
              <a:buFont typeface="Wingdings" pitchFamily="2" charset="2"/>
              <a:buChar char="Ø"/>
            </a:pPr>
            <a:r>
              <a:rPr lang="en-US" sz="2000" dirty="0"/>
              <a:t>Roughly 90% of this loss is caused by five pathogens: </a:t>
            </a:r>
            <a:endParaRPr lang="en-US" sz="2000" dirty="0" smtClean="0"/>
          </a:p>
          <a:p>
            <a:pPr lvl="1"/>
            <a:r>
              <a:rPr lang="en-US" sz="1700" dirty="0" err="1" smtClean="0"/>
              <a:t>nontyphoidal</a:t>
            </a:r>
            <a:r>
              <a:rPr lang="en-US" sz="1700" dirty="0" smtClean="0"/>
              <a:t> </a:t>
            </a:r>
            <a:r>
              <a:rPr lang="en-US" sz="1700" i="1" dirty="0"/>
              <a:t>Salmonella </a:t>
            </a:r>
            <a:r>
              <a:rPr lang="en-US" sz="1700" i="1" dirty="0" err="1" smtClean="0"/>
              <a:t>enterica</a:t>
            </a:r>
            <a:r>
              <a:rPr lang="en-US" sz="1700" i="1" dirty="0" smtClean="0"/>
              <a:t> </a:t>
            </a:r>
            <a:r>
              <a:rPr lang="en-US" sz="1700" dirty="0" smtClean="0"/>
              <a:t>($</a:t>
            </a:r>
            <a:r>
              <a:rPr lang="en-US" sz="1700" dirty="0"/>
              <a:t>3.3 billion; 17,000 QALYs</a:t>
            </a:r>
            <a:r>
              <a:rPr lang="en-US" sz="1700" dirty="0" smtClean="0"/>
              <a:t>)</a:t>
            </a:r>
          </a:p>
          <a:p>
            <a:pPr lvl="1"/>
            <a:r>
              <a:rPr lang="en-US" sz="1700" i="1" dirty="0" smtClean="0"/>
              <a:t>Campylobacter </a:t>
            </a:r>
            <a:r>
              <a:rPr lang="en-US" sz="1700" i="1" dirty="0"/>
              <a:t>spp</a:t>
            </a:r>
            <a:r>
              <a:rPr lang="en-US" sz="1700" dirty="0"/>
              <a:t>. ($1.7 billion; 13,300 QALYs</a:t>
            </a:r>
            <a:r>
              <a:rPr lang="en-US" sz="1700" dirty="0" smtClean="0"/>
              <a:t>)</a:t>
            </a:r>
          </a:p>
          <a:p>
            <a:pPr lvl="1"/>
            <a:r>
              <a:rPr lang="en-US" sz="1700" i="1" dirty="0" smtClean="0"/>
              <a:t>Listeria </a:t>
            </a:r>
            <a:r>
              <a:rPr lang="en-US" sz="1700" i="1" dirty="0" err="1"/>
              <a:t>monocytogenes</a:t>
            </a:r>
            <a:r>
              <a:rPr lang="en-US" sz="1700" i="1" dirty="0"/>
              <a:t> </a:t>
            </a:r>
            <a:r>
              <a:rPr lang="en-US" sz="1700" dirty="0"/>
              <a:t>($2.6 billion; </a:t>
            </a:r>
            <a:r>
              <a:rPr lang="en-US" sz="1700" dirty="0" smtClean="0"/>
              <a:t>9,400 QALYs</a:t>
            </a:r>
            <a:r>
              <a:rPr lang="en-US" sz="1700" dirty="0"/>
              <a:t>), </a:t>
            </a:r>
            <a:endParaRPr lang="en-US" sz="1700" dirty="0" smtClean="0"/>
          </a:p>
          <a:p>
            <a:pPr lvl="1"/>
            <a:r>
              <a:rPr lang="en-US" sz="1700" i="1" dirty="0" smtClean="0"/>
              <a:t>Toxoplasma </a:t>
            </a:r>
            <a:r>
              <a:rPr lang="en-US" sz="1700" i="1" dirty="0" err="1"/>
              <a:t>gondii</a:t>
            </a:r>
            <a:r>
              <a:rPr lang="en-US" sz="1700" i="1" dirty="0"/>
              <a:t> </a:t>
            </a:r>
            <a:r>
              <a:rPr lang="en-US" sz="1700" dirty="0"/>
              <a:t>($3 billion; 11,000 QALYs), and </a:t>
            </a:r>
            <a:endParaRPr lang="en-US" sz="1700" dirty="0" smtClean="0"/>
          </a:p>
          <a:p>
            <a:pPr lvl="1"/>
            <a:r>
              <a:rPr lang="en-US" sz="1700" dirty="0" err="1" smtClean="0"/>
              <a:t>norovirus</a:t>
            </a:r>
            <a:r>
              <a:rPr lang="en-US" sz="1700" dirty="0" smtClean="0"/>
              <a:t> </a:t>
            </a:r>
            <a:r>
              <a:rPr lang="en-US" sz="1700" dirty="0"/>
              <a:t>($2 billion; 5,000 QALYs). </a:t>
            </a:r>
            <a:endParaRPr lang="en-US" sz="1700" dirty="0" smtClean="0"/>
          </a:p>
          <a:p>
            <a:pPr>
              <a:buFont typeface="Wingdings" pitchFamily="2" charset="2"/>
              <a:buChar char="Ø"/>
            </a:pPr>
            <a:endParaRPr lang="en-US" sz="2000" dirty="0" smtClean="0"/>
          </a:p>
          <a:p>
            <a:pPr>
              <a:buFont typeface="Wingdings" pitchFamily="2" charset="2"/>
              <a:buChar char="Ø"/>
            </a:pPr>
            <a:endParaRPr lang="en-US" sz="2000" dirty="0" smtClean="0"/>
          </a:p>
        </p:txBody>
      </p:sp>
    </p:spTree>
    <p:extLst>
      <p:ext uri="{BB962C8B-B14F-4D97-AF65-F5344CB8AC3E}">
        <p14:creationId xmlns:p14="http://schemas.microsoft.com/office/powerpoint/2010/main" val="2636351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Why food (un)safety should matter more to the international development community</a:t>
            </a:r>
          </a:p>
        </p:txBody>
      </p:sp>
      <p:sp>
        <p:nvSpPr>
          <p:cNvPr id="13317" name="Rectangle 3"/>
          <p:cNvSpPr>
            <a:spLocks noGrp="1" noChangeArrowheads="1"/>
          </p:cNvSpPr>
          <p:nvPr>
            <p:ph type="body" idx="1"/>
          </p:nvPr>
        </p:nvSpPr>
        <p:spPr>
          <a:xfrm>
            <a:off x="273368" y="1574800"/>
            <a:ext cx="8418512" cy="3921760"/>
          </a:xfrm>
        </p:spPr>
        <p:txBody>
          <a:bodyPr>
            <a:normAutofit/>
          </a:bodyPr>
          <a:lstStyle/>
          <a:p>
            <a:pPr>
              <a:buFont typeface="Wingdings" pitchFamily="2" charset="2"/>
              <a:buChar char="Ø"/>
            </a:pPr>
            <a:r>
              <a:rPr lang="en-US" sz="2000" dirty="0"/>
              <a:t>Weakens the competitive position of producers, industries </a:t>
            </a:r>
            <a:br>
              <a:rPr lang="en-US" sz="2000" dirty="0"/>
            </a:br>
            <a:r>
              <a:rPr lang="en-US" sz="2000" dirty="0"/>
              <a:t>and countries in which agriculturally based enterprises are significant contributors to </a:t>
            </a:r>
            <a:r>
              <a:rPr lang="en-US" sz="2000" dirty="0" smtClean="0"/>
              <a:t>commerce </a:t>
            </a:r>
            <a:endParaRPr lang="en-US" sz="2000" dirty="0"/>
          </a:p>
        </p:txBody>
      </p:sp>
    </p:spTree>
    <p:extLst>
      <p:ext uri="{BB962C8B-B14F-4D97-AF65-F5344CB8AC3E}">
        <p14:creationId xmlns:p14="http://schemas.microsoft.com/office/powerpoint/2010/main" val="2981008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Why food (un)safety should matter more to the international development community</a:t>
            </a:r>
          </a:p>
        </p:txBody>
      </p:sp>
      <p:sp>
        <p:nvSpPr>
          <p:cNvPr id="13317" name="Rectangle 3"/>
          <p:cNvSpPr>
            <a:spLocks noGrp="1" noChangeArrowheads="1"/>
          </p:cNvSpPr>
          <p:nvPr>
            <p:ph type="body" idx="1"/>
          </p:nvPr>
        </p:nvSpPr>
        <p:spPr>
          <a:xfrm>
            <a:off x="273368" y="1574800"/>
            <a:ext cx="8418512" cy="3921760"/>
          </a:xfrm>
        </p:spPr>
        <p:txBody>
          <a:bodyPr>
            <a:normAutofit/>
          </a:bodyPr>
          <a:lstStyle/>
          <a:p>
            <a:pPr>
              <a:buFont typeface="Wingdings" pitchFamily="2" charset="2"/>
              <a:buChar char="Ø"/>
            </a:pPr>
            <a:r>
              <a:rPr lang="en-US" sz="2000" dirty="0"/>
              <a:t>Weakens the competitive position of producers, industries </a:t>
            </a:r>
            <a:br>
              <a:rPr lang="en-US" sz="2000" dirty="0"/>
            </a:br>
            <a:r>
              <a:rPr lang="en-US" sz="2000" dirty="0"/>
              <a:t>and countries in which agriculturally based enterprises are significant contributors to </a:t>
            </a:r>
            <a:r>
              <a:rPr lang="en-US" sz="2000" dirty="0" smtClean="0"/>
              <a:t>commerce </a:t>
            </a:r>
            <a:endParaRPr lang="en-US" sz="2000" dirty="0"/>
          </a:p>
          <a:p>
            <a:pPr>
              <a:buFont typeface="Wingdings" pitchFamily="2" charset="2"/>
              <a:buChar char="Ø"/>
            </a:pPr>
            <a:r>
              <a:rPr lang="en-US" sz="2000" dirty="0" smtClean="0"/>
              <a:t>Causes great harm to individual health, nutritional status, and productivity, which affects entire families and especially the most vulnerable </a:t>
            </a:r>
          </a:p>
        </p:txBody>
      </p:sp>
    </p:spTree>
    <p:extLst>
      <p:ext uri="{BB962C8B-B14F-4D97-AF65-F5344CB8AC3E}">
        <p14:creationId xmlns:p14="http://schemas.microsoft.com/office/powerpoint/2010/main" val="1310580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Why food (un)safety should matter more to the international development community</a:t>
            </a:r>
          </a:p>
        </p:txBody>
      </p:sp>
      <p:sp>
        <p:nvSpPr>
          <p:cNvPr id="13317" name="Rectangle 3"/>
          <p:cNvSpPr>
            <a:spLocks noGrp="1" noChangeArrowheads="1"/>
          </p:cNvSpPr>
          <p:nvPr>
            <p:ph type="body" idx="1"/>
          </p:nvPr>
        </p:nvSpPr>
        <p:spPr>
          <a:xfrm>
            <a:off x="273368" y="1574800"/>
            <a:ext cx="8418512" cy="3921760"/>
          </a:xfrm>
        </p:spPr>
        <p:txBody>
          <a:bodyPr>
            <a:normAutofit/>
          </a:bodyPr>
          <a:lstStyle/>
          <a:p>
            <a:pPr>
              <a:buFont typeface="Wingdings" pitchFamily="2" charset="2"/>
              <a:buChar char="Ø"/>
            </a:pPr>
            <a:r>
              <a:rPr lang="en-US" sz="2000" dirty="0"/>
              <a:t>Weakens the competitive position of producers, industries </a:t>
            </a:r>
            <a:br>
              <a:rPr lang="en-US" sz="2000" dirty="0"/>
            </a:br>
            <a:r>
              <a:rPr lang="en-US" sz="2000" dirty="0"/>
              <a:t>and countries in which agriculturally based enterprises are significant contributors to </a:t>
            </a:r>
            <a:r>
              <a:rPr lang="en-US" sz="2000" dirty="0" smtClean="0"/>
              <a:t>commerce </a:t>
            </a:r>
            <a:endParaRPr lang="en-US" sz="2000" dirty="0"/>
          </a:p>
          <a:p>
            <a:pPr>
              <a:buFont typeface="Wingdings" pitchFamily="2" charset="2"/>
              <a:buChar char="Ø"/>
            </a:pPr>
            <a:r>
              <a:rPr lang="en-US" sz="2000" dirty="0" smtClean="0"/>
              <a:t>Causes great harm to individual health, nutritional status, and productivity, which affects entire families and especially the most vulnerable </a:t>
            </a:r>
          </a:p>
          <a:p>
            <a:pPr>
              <a:buFont typeface="Wingdings" pitchFamily="2" charset="2"/>
              <a:buChar char="Ø"/>
            </a:pPr>
            <a:r>
              <a:rPr lang="en-US" sz="2000" dirty="0" smtClean="0"/>
              <a:t>Interferes with other crosscutting objectives such as gender empowerment, enterprise development, labor force development, human capital</a:t>
            </a:r>
          </a:p>
        </p:txBody>
      </p:sp>
    </p:spTree>
    <p:extLst>
      <p:ext uri="{BB962C8B-B14F-4D97-AF65-F5344CB8AC3E}">
        <p14:creationId xmlns:p14="http://schemas.microsoft.com/office/powerpoint/2010/main" val="3102232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Why food (un)safety should matter more to the international development community</a:t>
            </a:r>
          </a:p>
        </p:txBody>
      </p:sp>
      <p:sp>
        <p:nvSpPr>
          <p:cNvPr id="13317" name="Rectangle 3"/>
          <p:cNvSpPr>
            <a:spLocks noGrp="1" noChangeArrowheads="1"/>
          </p:cNvSpPr>
          <p:nvPr>
            <p:ph type="body" idx="1"/>
          </p:nvPr>
        </p:nvSpPr>
        <p:spPr>
          <a:xfrm>
            <a:off x="273368" y="1574800"/>
            <a:ext cx="8418512" cy="3921760"/>
          </a:xfrm>
        </p:spPr>
        <p:txBody>
          <a:bodyPr>
            <a:normAutofit lnSpcReduction="10000"/>
          </a:bodyPr>
          <a:lstStyle/>
          <a:p>
            <a:pPr>
              <a:buFont typeface="Wingdings" pitchFamily="2" charset="2"/>
              <a:buChar char="Ø"/>
            </a:pPr>
            <a:r>
              <a:rPr lang="en-US" sz="2000" dirty="0"/>
              <a:t>Weakens the competitive position of producers, industries </a:t>
            </a:r>
            <a:br>
              <a:rPr lang="en-US" sz="2000" dirty="0"/>
            </a:br>
            <a:r>
              <a:rPr lang="en-US" sz="2000" dirty="0"/>
              <a:t>and countries in which agriculturally based enterprises are significant contributors to </a:t>
            </a:r>
            <a:r>
              <a:rPr lang="en-US" sz="2000" dirty="0" smtClean="0"/>
              <a:t>commerce </a:t>
            </a:r>
            <a:endParaRPr lang="en-US" sz="2000" dirty="0"/>
          </a:p>
          <a:p>
            <a:pPr>
              <a:buFont typeface="Wingdings" pitchFamily="2" charset="2"/>
              <a:buChar char="Ø"/>
            </a:pPr>
            <a:r>
              <a:rPr lang="en-US" sz="2000" dirty="0" smtClean="0"/>
              <a:t>Causes great harm to individual health, nutritional status, and productivity, which affects entire families and especially the most vulnerable </a:t>
            </a:r>
          </a:p>
          <a:p>
            <a:pPr>
              <a:buFont typeface="Wingdings" pitchFamily="2" charset="2"/>
              <a:buChar char="Ø"/>
            </a:pPr>
            <a:r>
              <a:rPr lang="en-US" sz="2000" dirty="0" smtClean="0"/>
              <a:t>Interferes with other crosscutting objectives such as gender empowerment, enterprise development, labor force development, human capital</a:t>
            </a:r>
          </a:p>
          <a:p>
            <a:pPr>
              <a:buFont typeface="Wingdings" pitchFamily="2" charset="2"/>
              <a:buChar char="Ø"/>
            </a:pPr>
            <a:r>
              <a:rPr lang="en-US" sz="2000" dirty="0" smtClean="0"/>
              <a:t>Necessitates remedial treatment and mitigation measures that often cost much more than prevention would have cost</a:t>
            </a:r>
          </a:p>
        </p:txBody>
      </p:sp>
    </p:spTree>
    <p:extLst>
      <p:ext uri="{BB962C8B-B14F-4D97-AF65-F5344CB8AC3E}">
        <p14:creationId xmlns:p14="http://schemas.microsoft.com/office/powerpoint/2010/main" val="344472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Why food (un)safety should matter more to the international development community</a:t>
            </a:r>
          </a:p>
        </p:txBody>
      </p:sp>
      <p:sp>
        <p:nvSpPr>
          <p:cNvPr id="13317" name="Rectangle 3"/>
          <p:cNvSpPr>
            <a:spLocks noGrp="1" noChangeArrowheads="1"/>
          </p:cNvSpPr>
          <p:nvPr>
            <p:ph type="body" idx="1"/>
          </p:nvPr>
        </p:nvSpPr>
        <p:spPr>
          <a:xfrm>
            <a:off x="273368" y="1574800"/>
            <a:ext cx="8418512" cy="3921760"/>
          </a:xfrm>
        </p:spPr>
        <p:txBody>
          <a:bodyPr>
            <a:normAutofit fontScale="92500" lnSpcReduction="20000"/>
          </a:bodyPr>
          <a:lstStyle/>
          <a:p>
            <a:pPr>
              <a:buFont typeface="Wingdings" pitchFamily="2" charset="2"/>
              <a:buChar char="Ø"/>
            </a:pPr>
            <a:r>
              <a:rPr lang="en-US" sz="2000" dirty="0"/>
              <a:t>Weakens the competitive position of producers, industries </a:t>
            </a:r>
            <a:br>
              <a:rPr lang="en-US" sz="2000" dirty="0"/>
            </a:br>
            <a:r>
              <a:rPr lang="en-US" sz="2000" dirty="0"/>
              <a:t>and countries in which agriculturally based enterprises are significant contributors to </a:t>
            </a:r>
            <a:r>
              <a:rPr lang="en-US" sz="2000" dirty="0" smtClean="0"/>
              <a:t>commerce </a:t>
            </a:r>
            <a:endParaRPr lang="en-US" sz="2000" dirty="0"/>
          </a:p>
          <a:p>
            <a:pPr>
              <a:buFont typeface="Wingdings" pitchFamily="2" charset="2"/>
              <a:buChar char="Ø"/>
            </a:pPr>
            <a:r>
              <a:rPr lang="en-US" sz="2000" dirty="0" smtClean="0"/>
              <a:t>Causes great harm to individual health, nutritional status, and productivity, which affects entire families and especially the most vulnerable </a:t>
            </a:r>
          </a:p>
          <a:p>
            <a:pPr>
              <a:buFont typeface="Wingdings" pitchFamily="2" charset="2"/>
              <a:buChar char="Ø"/>
            </a:pPr>
            <a:r>
              <a:rPr lang="en-US" sz="2000" dirty="0" smtClean="0"/>
              <a:t>Interferes with other crosscutting objectives such as gender empowerment, enterprise development, labor force development, human capital</a:t>
            </a:r>
          </a:p>
          <a:p>
            <a:pPr>
              <a:buFont typeface="Wingdings" pitchFamily="2" charset="2"/>
              <a:buChar char="Ø"/>
            </a:pPr>
            <a:r>
              <a:rPr lang="en-US" sz="2000" dirty="0" smtClean="0"/>
              <a:t>Necessitates remedial treatment and mitigation measures that often cost much more than prevention would have cost</a:t>
            </a:r>
          </a:p>
          <a:p>
            <a:pPr>
              <a:buFont typeface="Wingdings" pitchFamily="2" charset="2"/>
              <a:buChar char="Ø"/>
            </a:pPr>
            <a:r>
              <a:rPr lang="en-US" sz="2000" dirty="0" smtClean="0"/>
              <a:t>Reduces GDP directly and indirectly    </a:t>
            </a:r>
          </a:p>
        </p:txBody>
      </p:sp>
    </p:spTree>
    <p:extLst>
      <p:ext uri="{BB962C8B-B14F-4D97-AF65-F5344CB8AC3E}">
        <p14:creationId xmlns:p14="http://schemas.microsoft.com/office/powerpoint/2010/main" val="523167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4294967295"/>
          </p:nvPr>
        </p:nvSpPr>
        <p:spPr>
          <a:xfrm>
            <a:off x="5187950" y="6515100"/>
            <a:ext cx="2382838" cy="307975"/>
          </a:xfrm>
          <a:prstGeom prst="rect">
            <a:avLst/>
          </a:prstGeom>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r>
              <a:rPr lang="en-US" sz="1200" smtClean="0">
                <a:solidFill>
                  <a:srgbClr val="C7D2DF"/>
                </a:solidFill>
              </a:rPr>
              <a:t>31 March 2011</a:t>
            </a:r>
          </a:p>
        </p:txBody>
      </p:sp>
      <p:sp>
        <p:nvSpPr>
          <p:cNvPr id="18435" name="Footer Placeholder 4"/>
          <p:cNvSpPr>
            <a:spLocks noGrp="1"/>
          </p:cNvSpPr>
          <p:nvPr>
            <p:ph type="ftr" sz="quarter" idx="4294967295"/>
          </p:nvPr>
        </p:nvSpPr>
        <p:spPr>
          <a:xfrm>
            <a:off x="6350" y="6515100"/>
            <a:ext cx="4978400" cy="328613"/>
          </a:xfrm>
          <a:prstGeom prst="rect">
            <a:avLst/>
          </a:prstGeom>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r>
              <a:rPr lang="en-US" sz="1200" smtClean="0">
                <a:solidFill>
                  <a:srgbClr val="C7D2DF"/>
                </a:solidFill>
              </a:rPr>
              <a:t>Abt Associates Inc.</a:t>
            </a:r>
          </a:p>
        </p:txBody>
      </p:sp>
      <p:sp>
        <p:nvSpPr>
          <p:cNvPr id="18436" name="Rectangle 2"/>
          <p:cNvSpPr>
            <a:spLocks noGrp="1" noChangeArrowheads="1"/>
          </p:cNvSpPr>
          <p:nvPr>
            <p:ph type="title"/>
          </p:nvPr>
        </p:nvSpPr>
        <p:spPr/>
        <p:txBody>
          <a:bodyPr>
            <a:normAutofit fontScale="90000"/>
          </a:bodyPr>
          <a:lstStyle/>
          <a:p>
            <a:pPr eaLnBrk="1" hangingPunct="1"/>
            <a:r>
              <a:rPr lang="en-US" sz="2400" smtClean="0"/>
              <a:t>What is the rationale for the international development community to get more involved in food safety?</a:t>
            </a:r>
          </a:p>
        </p:txBody>
      </p:sp>
      <p:sp>
        <p:nvSpPr>
          <p:cNvPr id="18437" name="Rectangle 3"/>
          <p:cNvSpPr>
            <a:spLocks noGrp="1" noChangeArrowheads="1"/>
          </p:cNvSpPr>
          <p:nvPr>
            <p:ph type="body" idx="1"/>
          </p:nvPr>
        </p:nvSpPr>
        <p:spPr>
          <a:xfrm>
            <a:off x="609600" y="1595119"/>
            <a:ext cx="8305800" cy="4871085"/>
          </a:xfrm>
        </p:spPr>
        <p:txBody>
          <a:bodyPr>
            <a:normAutofit/>
          </a:bodyPr>
          <a:lstStyle/>
          <a:p>
            <a:pPr marL="381000" indent="-381000" eaLnBrk="1" hangingPunct="1">
              <a:buFont typeface="Wingdings" pitchFamily="2" charset="2"/>
              <a:buAutoNum type="arabicPeriod"/>
            </a:pPr>
            <a:r>
              <a:rPr lang="en-US" sz="2000" dirty="0" smtClean="0"/>
              <a:t>Food/water safety control systems in developing countries are often not up to best practice standards </a:t>
            </a:r>
          </a:p>
          <a:p>
            <a:pPr marL="381000" indent="-381000" eaLnBrk="1" hangingPunct="1">
              <a:buFont typeface="Wingdings" pitchFamily="2" charset="2"/>
              <a:buAutoNum type="arabicPeriod"/>
            </a:pPr>
            <a:r>
              <a:rPr lang="en-US" sz="2000" dirty="0" smtClean="0"/>
              <a:t>The resulting adverse impacts on human health and welfare, as well as on economic and social progress, interfere with higher level MDG and food security objectives</a:t>
            </a:r>
          </a:p>
          <a:p>
            <a:pPr marL="381000" indent="-381000" eaLnBrk="1" hangingPunct="1">
              <a:buFont typeface="Wingdings" pitchFamily="2" charset="2"/>
              <a:buAutoNum type="arabicPeriod"/>
            </a:pPr>
            <a:r>
              <a:rPr lang="en-US" sz="2000" dirty="0" smtClean="0"/>
              <a:t>Growth in trade, the natural evolution of long standing hazards, and appearance of new ones, together are outstripping the risk mitigation capacity of developing country food control systems (and even those of many developed countries) </a:t>
            </a:r>
          </a:p>
          <a:p>
            <a:pPr marL="381000" indent="-381000" eaLnBrk="1" hangingPunct="1">
              <a:buFont typeface="Wingdings" pitchFamily="2" charset="2"/>
              <a:buAutoNum type="arabicPeriod"/>
            </a:pPr>
            <a:r>
              <a:rPr lang="en-US" sz="2000" dirty="0" smtClean="0"/>
              <a:t>Regulators increasingly recognize that they cannot inspect their way to a safer food supply, need to get closer to source areas, and must collaborate with a whole host of international, public and private partners to make the world of food safer for consumers</a:t>
            </a:r>
          </a:p>
        </p:txBody>
      </p:sp>
    </p:spTree>
    <p:extLst>
      <p:ext uri="{BB962C8B-B14F-4D97-AF65-F5344CB8AC3E}">
        <p14:creationId xmlns:p14="http://schemas.microsoft.com/office/powerpoint/2010/main" val="2061631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4294967295"/>
          </p:nvPr>
        </p:nvSpPr>
        <p:spPr>
          <a:xfrm>
            <a:off x="5187950" y="6515100"/>
            <a:ext cx="2382838" cy="307975"/>
          </a:xfrm>
          <a:prstGeom prst="rect">
            <a:avLst/>
          </a:prstGeom>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r>
              <a:rPr lang="en-US" sz="1200" smtClean="0">
                <a:solidFill>
                  <a:srgbClr val="C7D2DF"/>
                </a:solidFill>
              </a:rPr>
              <a:t>31 March 2011</a:t>
            </a:r>
          </a:p>
        </p:txBody>
      </p:sp>
      <p:sp>
        <p:nvSpPr>
          <p:cNvPr id="19459" name="Footer Placeholder 4"/>
          <p:cNvSpPr>
            <a:spLocks noGrp="1"/>
          </p:cNvSpPr>
          <p:nvPr>
            <p:ph type="ftr" sz="quarter" idx="4294967295"/>
          </p:nvPr>
        </p:nvSpPr>
        <p:spPr>
          <a:xfrm>
            <a:off x="6350" y="6515100"/>
            <a:ext cx="4978400" cy="328613"/>
          </a:xfrm>
          <a:prstGeom prst="rect">
            <a:avLst/>
          </a:prstGeom>
          <a:noFill/>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r>
              <a:rPr lang="en-US" sz="1200" smtClean="0">
                <a:solidFill>
                  <a:srgbClr val="C7D2DF"/>
                </a:solidFill>
              </a:rPr>
              <a:t>Abt Associates Inc.</a:t>
            </a:r>
          </a:p>
        </p:txBody>
      </p:sp>
      <p:sp>
        <p:nvSpPr>
          <p:cNvPr id="19460" name="Rectangle 2"/>
          <p:cNvSpPr>
            <a:spLocks noGrp="1" noChangeArrowheads="1"/>
          </p:cNvSpPr>
          <p:nvPr>
            <p:ph type="title"/>
          </p:nvPr>
        </p:nvSpPr>
        <p:spPr/>
        <p:txBody>
          <a:bodyPr>
            <a:normAutofit fontScale="90000"/>
          </a:bodyPr>
          <a:lstStyle/>
          <a:p>
            <a:pPr eaLnBrk="1" hangingPunct="1"/>
            <a:r>
              <a:rPr lang="en-US" sz="2400" smtClean="0"/>
              <a:t>What is rationale for the international development community to get more involved in food safety?</a:t>
            </a:r>
          </a:p>
        </p:txBody>
      </p:sp>
      <p:sp>
        <p:nvSpPr>
          <p:cNvPr id="19461" name="Rectangle 3"/>
          <p:cNvSpPr>
            <a:spLocks noGrp="1" noChangeArrowheads="1"/>
          </p:cNvSpPr>
          <p:nvPr>
            <p:ph type="body" idx="1"/>
          </p:nvPr>
        </p:nvSpPr>
        <p:spPr/>
        <p:txBody>
          <a:bodyPr>
            <a:normAutofit lnSpcReduction="10000"/>
          </a:bodyPr>
          <a:lstStyle/>
          <a:p>
            <a:pPr marL="457200" indent="-457200" eaLnBrk="1" hangingPunct="1">
              <a:buFont typeface="+mj-lt"/>
              <a:buAutoNum type="arabicPeriod" startAt="5"/>
            </a:pPr>
            <a:r>
              <a:rPr lang="en-US" sz="2000" dirty="0" smtClean="0"/>
              <a:t>Although the private sector has made tremendous progress in upgrading proprietary supply chains, there are millions of suppliers and handlers who remain outside the commercial chains</a:t>
            </a:r>
          </a:p>
          <a:p>
            <a:pPr marL="457200" indent="-457200" eaLnBrk="1" hangingPunct="1">
              <a:buFont typeface="+mj-lt"/>
              <a:buAutoNum type="arabicPeriod" startAt="5"/>
            </a:pPr>
            <a:r>
              <a:rPr lang="en-US" sz="2000" dirty="0" smtClean="0"/>
              <a:t>There is a great disparity between expectations, incentives, and performance between modern supply chains that aim for export markets and traditional supply chains that deliver to domestic and regional markets</a:t>
            </a:r>
          </a:p>
          <a:p>
            <a:pPr marL="457200" indent="-457200" eaLnBrk="1" hangingPunct="1">
              <a:buFont typeface="+mj-lt"/>
              <a:buAutoNum type="arabicPeriod" startAt="5"/>
            </a:pPr>
            <a:r>
              <a:rPr lang="en-US" sz="2000" dirty="0" smtClean="0"/>
              <a:t>Upgrading requires developmental investment, and domestic especially funding is very scarce</a:t>
            </a:r>
          </a:p>
          <a:p>
            <a:pPr marL="457200" indent="-457200" eaLnBrk="1" hangingPunct="1">
              <a:buFont typeface="+mj-lt"/>
              <a:buAutoNum type="arabicPeriod" startAt="5"/>
            </a:pPr>
            <a:r>
              <a:rPr lang="en-US" sz="2000" dirty="0" smtClean="0"/>
              <a:t>Host governments rarely approach this challenge pro-actively, have many other demands, and lack technical resources</a:t>
            </a:r>
          </a:p>
          <a:p>
            <a:pPr marL="457200" indent="-457200" eaLnBrk="1" hangingPunct="1">
              <a:buFont typeface="+mj-lt"/>
              <a:buAutoNum type="arabicPeriod" startAt="5"/>
            </a:pPr>
            <a:r>
              <a:rPr lang="en-US" sz="2000" dirty="0" smtClean="0"/>
              <a:t>Development agencies get asked, and in fact can help</a:t>
            </a:r>
          </a:p>
        </p:txBody>
      </p:sp>
    </p:spTree>
    <p:extLst>
      <p:ext uri="{BB962C8B-B14F-4D97-AF65-F5344CB8AC3E}">
        <p14:creationId xmlns:p14="http://schemas.microsoft.com/office/powerpoint/2010/main" val="1382803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Abt Associates Inc.</a:t>
            </a:r>
            <a:endParaRPr lang="en-US">
              <a:solidFill>
                <a:prstClr val="black"/>
              </a:solidFill>
            </a:endParaRPr>
          </a:p>
        </p:txBody>
      </p:sp>
      <p:sp>
        <p:nvSpPr>
          <p:cNvPr id="4" name="Rectangle 3"/>
          <p:cNvSpPr/>
          <p:nvPr/>
        </p:nvSpPr>
        <p:spPr>
          <a:xfrm>
            <a:off x="822960" y="535355"/>
            <a:ext cx="6593840" cy="830997"/>
          </a:xfrm>
          <a:prstGeom prst="rect">
            <a:avLst/>
          </a:prstGeom>
        </p:spPr>
        <p:txBody>
          <a:bodyPr wrap="square">
            <a:spAutoFit/>
          </a:bodyPr>
          <a:lstStyle/>
          <a:p>
            <a:r>
              <a:rPr lang="en-US" sz="2400" dirty="0" smtClean="0">
                <a:solidFill>
                  <a:prstClr val="white"/>
                </a:solidFill>
                <a:latin typeface="Arial" pitchFamily="34" charset="0"/>
                <a:cs typeface="Arial" pitchFamily="34" charset="0"/>
              </a:rPr>
              <a:t>Why food safety presents a particularly difficult development challenge</a:t>
            </a:r>
            <a:endParaRPr lang="en-US" sz="2400" dirty="0">
              <a:solidFill>
                <a:prstClr val="white"/>
              </a:solidFill>
              <a:latin typeface="Arial" pitchFamily="34" charset="0"/>
              <a:cs typeface="Arial" pitchFamily="34" charset="0"/>
            </a:endParaRPr>
          </a:p>
        </p:txBody>
      </p:sp>
      <p:sp>
        <p:nvSpPr>
          <p:cNvPr id="6" name="Rectangle 3"/>
          <p:cNvSpPr txBox="1">
            <a:spLocks noChangeArrowheads="1"/>
          </p:cNvSpPr>
          <p:nvPr/>
        </p:nvSpPr>
        <p:spPr>
          <a:xfrm>
            <a:off x="395288" y="1717040"/>
            <a:ext cx="8418512" cy="4119880"/>
          </a:xfrm>
          <a:prstGeom prst="rect">
            <a:avLst/>
          </a:prstGeom>
        </p:spPr>
        <p:txBody>
          <a:bodyPr>
            <a:normAutofit/>
          </a:bodyPr>
          <a:lst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2000" dirty="0" smtClean="0"/>
              <a:t>Most evident by its absence</a:t>
            </a:r>
          </a:p>
          <a:p>
            <a:pPr>
              <a:buFont typeface="Wingdings" pitchFamily="2" charset="2"/>
              <a:buChar char="Ø"/>
            </a:pPr>
            <a:r>
              <a:rPr lang="en-US" sz="2000" dirty="0" smtClean="0"/>
              <a:t>Old </a:t>
            </a:r>
            <a:r>
              <a:rPr lang="en-US" sz="2000" dirty="0"/>
              <a:t>approach emphasized control over prevention</a:t>
            </a:r>
          </a:p>
          <a:p>
            <a:pPr>
              <a:buFont typeface="Wingdings" pitchFamily="2" charset="2"/>
              <a:buChar char="Ø"/>
            </a:pPr>
            <a:r>
              <a:rPr lang="en-US" sz="2000" dirty="0" smtClean="0"/>
              <a:t>Traditionally relegated to governments, and within that to regulators</a:t>
            </a:r>
          </a:p>
          <a:p>
            <a:pPr>
              <a:buFont typeface="Wingdings" pitchFamily="2" charset="2"/>
              <a:buChar char="Ø"/>
            </a:pPr>
            <a:endParaRPr lang="en-US" sz="2000" dirty="0" smtClean="0"/>
          </a:p>
          <a:p>
            <a:pPr>
              <a:buFont typeface="Wingdings" pitchFamily="2" charset="2"/>
              <a:buChar char="Ø"/>
            </a:pPr>
            <a:endParaRPr lang="en-US" sz="2000" dirty="0" smtClean="0"/>
          </a:p>
          <a:p>
            <a:pPr>
              <a:buFont typeface="Wingdings" pitchFamily="2" charset="2"/>
              <a:buChar char="Ø"/>
            </a:pPr>
            <a:endParaRPr lang="en-US" sz="2000" dirty="0" smtClean="0"/>
          </a:p>
        </p:txBody>
      </p:sp>
    </p:spTree>
    <p:extLst>
      <p:ext uri="{BB962C8B-B14F-4D97-AF65-F5344CB8AC3E}">
        <p14:creationId xmlns:p14="http://schemas.microsoft.com/office/powerpoint/2010/main" val="2311513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Why this event, here and now?</a:t>
            </a:r>
          </a:p>
        </p:txBody>
      </p:sp>
      <p:sp>
        <p:nvSpPr>
          <p:cNvPr id="13317" name="Rectangle 3"/>
          <p:cNvSpPr>
            <a:spLocks noGrp="1" noChangeArrowheads="1"/>
          </p:cNvSpPr>
          <p:nvPr>
            <p:ph type="body" idx="1"/>
          </p:nvPr>
        </p:nvSpPr>
        <p:spPr>
          <a:xfrm>
            <a:off x="395288" y="1635760"/>
            <a:ext cx="8418512" cy="4409440"/>
          </a:xfrm>
        </p:spPr>
        <p:txBody>
          <a:bodyPr>
            <a:normAutofit/>
          </a:bodyPr>
          <a:lstStyle/>
          <a:p>
            <a:pPr>
              <a:buFont typeface="Wingdings" pitchFamily="2" charset="2"/>
              <a:buChar char="Ø"/>
            </a:pPr>
            <a:r>
              <a:rPr lang="en-US" sz="2000" dirty="0" smtClean="0"/>
              <a:t>The </a:t>
            </a:r>
            <a:r>
              <a:rPr lang="en-US" sz="2000" dirty="0"/>
              <a:t>evidence base for mycotoxins and aflatoxins as threats to agriculture, health, nutrition, and trade is expanding rapidly  </a:t>
            </a:r>
          </a:p>
          <a:p>
            <a:pPr>
              <a:buFont typeface="Wingdings" pitchFamily="2" charset="2"/>
              <a:buChar char="Ø"/>
            </a:pPr>
            <a:r>
              <a:rPr lang="en-US" sz="2000" dirty="0"/>
              <a:t>The topics at hand are extremely important to economic and social progress in Africa and all developing countries</a:t>
            </a:r>
          </a:p>
          <a:p>
            <a:pPr eaLnBrk="1" hangingPunct="1">
              <a:buFont typeface="Wingdings" pitchFamily="2" charset="2"/>
              <a:buChar char="Ø"/>
            </a:pPr>
            <a:endParaRPr lang="en-US" sz="2000" dirty="0" smtClean="0"/>
          </a:p>
        </p:txBody>
      </p:sp>
    </p:spTree>
    <p:extLst>
      <p:ext uri="{BB962C8B-B14F-4D97-AF65-F5344CB8AC3E}">
        <p14:creationId xmlns:p14="http://schemas.microsoft.com/office/powerpoint/2010/main" val="2731709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Abt Associates Inc.</a:t>
            </a:r>
            <a:endParaRPr lang="en-US">
              <a:solidFill>
                <a:prstClr val="black"/>
              </a:solidFill>
            </a:endParaRPr>
          </a:p>
        </p:txBody>
      </p:sp>
      <p:sp>
        <p:nvSpPr>
          <p:cNvPr id="4" name="Rectangle 3"/>
          <p:cNvSpPr/>
          <p:nvPr/>
        </p:nvSpPr>
        <p:spPr>
          <a:xfrm>
            <a:off x="822960" y="535355"/>
            <a:ext cx="6593840" cy="830997"/>
          </a:xfrm>
          <a:prstGeom prst="rect">
            <a:avLst/>
          </a:prstGeom>
        </p:spPr>
        <p:txBody>
          <a:bodyPr wrap="square">
            <a:spAutoFit/>
          </a:bodyPr>
          <a:lstStyle/>
          <a:p>
            <a:r>
              <a:rPr lang="en-US" sz="2400" dirty="0" smtClean="0">
                <a:solidFill>
                  <a:prstClr val="white"/>
                </a:solidFill>
                <a:latin typeface="Arial" pitchFamily="34" charset="0"/>
                <a:cs typeface="Arial" pitchFamily="34" charset="0"/>
              </a:rPr>
              <a:t>Why food safety presents a particularly difficult development challenge</a:t>
            </a:r>
            <a:endParaRPr lang="en-US" sz="2400" dirty="0">
              <a:solidFill>
                <a:prstClr val="white"/>
              </a:solidFill>
              <a:latin typeface="Arial" pitchFamily="34" charset="0"/>
              <a:cs typeface="Arial" pitchFamily="34" charset="0"/>
            </a:endParaRPr>
          </a:p>
        </p:txBody>
      </p:sp>
      <p:sp>
        <p:nvSpPr>
          <p:cNvPr id="6" name="Rectangle 3"/>
          <p:cNvSpPr txBox="1">
            <a:spLocks noChangeArrowheads="1"/>
          </p:cNvSpPr>
          <p:nvPr/>
        </p:nvSpPr>
        <p:spPr>
          <a:xfrm>
            <a:off x="395288" y="1717040"/>
            <a:ext cx="8418512" cy="4119880"/>
          </a:xfrm>
          <a:prstGeom prst="rect">
            <a:avLst/>
          </a:prstGeom>
        </p:spPr>
        <p:txBody>
          <a:bodyPr>
            <a:normAutofit/>
          </a:bodyPr>
          <a:lst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2000" dirty="0" smtClean="0"/>
              <a:t>Most evident by its absence</a:t>
            </a:r>
          </a:p>
          <a:p>
            <a:pPr>
              <a:buFont typeface="Wingdings" pitchFamily="2" charset="2"/>
              <a:buChar char="Ø"/>
            </a:pPr>
            <a:r>
              <a:rPr lang="en-US" sz="2000" dirty="0" smtClean="0"/>
              <a:t>Old </a:t>
            </a:r>
            <a:r>
              <a:rPr lang="en-US" sz="2000" dirty="0"/>
              <a:t>approach emphasized control over prevention</a:t>
            </a:r>
          </a:p>
          <a:p>
            <a:pPr>
              <a:buFont typeface="Wingdings" pitchFamily="2" charset="2"/>
              <a:buChar char="Ø"/>
            </a:pPr>
            <a:r>
              <a:rPr lang="en-US" sz="2000" dirty="0" smtClean="0"/>
              <a:t>Traditionally relegated to governments, and within that to regulators</a:t>
            </a:r>
          </a:p>
          <a:p>
            <a:pPr>
              <a:buFont typeface="Wingdings" pitchFamily="2" charset="2"/>
              <a:buChar char="Ø"/>
            </a:pPr>
            <a:r>
              <a:rPr lang="en-US" sz="2000" dirty="0" smtClean="0"/>
              <a:t>Standard setting body has trouble keeping up with </a:t>
            </a:r>
          </a:p>
          <a:p>
            <a:pPr>
              <a:buFont typeface="Wingdings" pitchFamily="2" charset="2"/>
              <a:buChar char="Ø"/>
            </a:pPr>
            <a:r>
              <a:rPr lang="en-US" sz="2000" dirty="0" smtClean="0"/>
              <a:t>Natural tension between regulators and the regulated</a:t>
            </a:r>
          </a:p>
          <a:p>
            <a:pPr>
              <a:buFont typeface="Wingdings" pitchFamily="2" charset="2"/>
              <a:buChar char="Ø"/>
            </a:pPr>
            <a:r>
              <a:rPr lang="en-US" sz="2000" dirty="0" smtClean="0"/>
              <a:t>Inherently cross </a:t>
            </a:r>
            <a:r>
              <a:rPr lang="en-US" sz="2000" dirty="0" err="1" smtClean="0"/>
              <a:t>sectoral</a:t>
            </a:r>
            <a:r>
              <a:rPr lang="en-US" sz="2000" dirty="0" smtClean="0"/>
              <a:t>, straddling departments and agencies</a:t>
            </a:r>
          </a:p>
          <a:p>
            <a:pPr>
              <a:buFont typeface="Wingdings" pitchFamily="2" charset="2"/>
              <a:buChar char="Ø"/>
            </a:pPr>
            <a:endParaRPr lang="en-US" sz="2000" dirty="0" smtClean="0"/>
          </a:p>
          <a:p>
            <a:pPr>
              <a:buFont typeface="Wingdings" pitchFamily="2" charset="2"/>
              <a:buChar char="Ø"/>
            </a:pPr>
            <a:endParaRPr lang="en-US" sz="2000" dirty="0" smtClean="0"/>
          </a:p>
          <a:p>
            <a:pPr>
              <a:buFont typeface="Wingdings" pitchFamily="2" charset="2"/>
              <a:buChar char="Ø"/>
            </a:pPr>
            <a:endParaRPr lang="en-US" sz="2000" dirty="0" smtClean="0"/>
          </a:p>
        </p:txBody>
      </p:sp>
    </p:spTree>
    <p:extLst>
      <p:ext uri="{BB962C8B-B14F-4D97-AF65-F5344CB8AC3E}">
        <p14:creationId xmlns:p14="http://schemas.microsoft.com/office/powerpoint/2010/main" val="530059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Abt Associates Inc.</a:t>
            </a:r>
            <a:endParaRPr lang="en-US">
              <a:solidFill>
                <a:prstClr val="black"/>
              </a:solidFill>
            </a:endParaRPr>
          </a:p>
        </p:txBody>
      </p:sp>
      <p:sp>
        <p:nvSpPr>
          <p:cNvPr id="4" name="Rectangle 3"/>
          <p:cNvSpPr/>
          <p:nvPr/>
        </p:nvSpPr>
        <p:spPr>
          <a:xfrm>
            <a:off x="822960" y="535355"/>
            <a:ext cx="6593840" cy="830997"/>
          </a:xfrm>
          <a:prstGeom prst="rect">
            <a:avLst/>
          </a:prstGeom>
        </p:spPr>
        <p:txBody>
          <a:bodyPr wrap="square">
            <a:spAutoFit/>
          </a:bodyPr>
          <a:lstStyle/>
          <a:p>
            <a:r>
              <a:rPr lang="en-US" sz="2400" dirty="0" smtClean="0">
                <a:solidFill>
                  <a:prstClr val="white"/>
                </a:solidFill>
                <a:latin typeface="Arial" pitchFamily="34" charset="0"/>
                <a:cs typeface="Arial" pitchFamily="34" charset="0"/>
              </a:rPr>
              <a:t>Why food safety presents a particularly difficult development challenge</a:t>
            </a:r>
            <a:endParaRPr lang="en-US" sz="2400" dirty="0">
              <a:solidFill>
                <a:prstClr val="white"/>
              </a:solidFill>
              <a:latin typeface="Arial" pitchFamily="34" charset="0"/>
              <a:cs typeface="Arial" pitchFamily="34" charset="0"/>
            </a:endParaRPr>
          </a:p>
        </p:txBody>
      </p:sp>
      <p:sp>
        <p:nvSpPr>
          <p:cNvPr id="6" name="Rectangle 3"/>
          <p:cNvSpPr txBox="1">
            <a:spLocks noChangeArrowheads="1"/>
          </p:cNvSpPr>
          <p:nvPr/>
        </p:nvSpPr>
        <p:spPr>
          <a:xfrm>
            <a:off x="395288" y="1717040"/>
            <a:ext cx="8418512" cy="4119880"/>
          </a:xfrm>
          <a:prstGeom prst="rect">
            <a:avLst/>
          </a:prstGeom>
        </p:spPr>
        <p:txBody>
          <a:bodyPr>
            <a:normAutofit fontScale="85000" lnSpcReduction="20000"/>
          </a:bodyPr>
          <a:lst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2000" dirty="0" smtClean="0"/>
              <a:t>Most evident by its absence</a:t>
            </a:r>
          </a:p>
          <a:p>
            <a:pPr>
              <a:buFont typeface="Wingdings" pitchFamily="2" charset="2"/>
              <a:buChar char="Ø"/>
            </a:pPr>
            <a:r>
              <a:rPr lang="en-US" sz="2000" dirty="0" smtClean="0"/>
              <a:t>Old </a:t>
            </a:r>
            <a:r>
              <a:rPr lang="en-US" sz="2000" dirty="0"/>
              <a:t>approach emphasized control over prevention</a:t>
            </a:r>
          </a:p>
          <a:p>
            <a:pPr>
              <a:buFont typeface="Wingdings" pitchFamily="2" charset="2"/>
              <a:buChar char="Ø"/>
            </a:pPr>
            <a:r>
              <a:rPr lang="en-US" sz="2000" dirty="0" smtClean="0"/>
              <a:t>Traditionally relegated to governments, and within that to regulators</a:t>
            </a:r>
          </a:p>
          <a:p>
            <a:pPr>
              <a:buFont typeface="Wingdings" pitchFamily="2" charset="2"/>
              <a:buChar char="Ø"/>
            </a:pPr>
            <a:r>
              <a:rPr lang="en-US" sz="2000" dirty="0" smtClean="0"/>
              <a:t>Standard setting body has trouble keeping up with </a:t>
            </a:r>
          </a:p>
          <a:p>
            <a:pPr>
              <a:buFont typeface="Wingdings" pitchFamily="2" charset="2"/>
              <a:buChar char="Ø"/>
            </a:pPr>
            <a:r>
              <a:rPr lang="en-US" sz="2000" dirty="0" smtClean="0"/>
              <a:t>Natural tension between regulators and the regulated</a:t>
            </a:r>
          </a:p>
          <a:p>
            <a:pPr>
              <a:buFont typeface="Wingdings" pitchFamily="2" charset="2"/>
              <a:buChar char="Ø"/>
            </a:pPr>
            <a:r>
              <a:rPr lang="en-US" sz="2000" dirty="0" smtClean="0"/>
              <a:t>Inherently cross </a:t>
            </a:r>
            <a:r>
              <a:rPr lang="en-US" sz="2000" dirty="0" err="1" smtClean="0"/>
              <a:t>sectoral</a:t>
            </a:r>
            <a:r>
              <a:rPr lang="en-US" sz="2000" dirty="0" smtClean="0"/>
              <a:t>, straddling departments and agencies</a:t>
            </a:r>
          </a:p>
          <a:p>
            <a:pPr>
              <a:buFont typeface="Wingdings" pitchFamily="2" charset="2"/>
              <a:buChar char="Ø"/>
            </a:pPr>
            <a:r>
              <a:rPr lang="en-US" sz="2000" dirty="0" smtClean="0"/>
              <a:t>Requires very specific technical expertise in a wide array of disciplines, themes, commodities, industries</a:t>
            </a:r>
          </a:p>
          <a:p>
            <a:pPr>
              <a:buFont typeface="Wingdings" pitchFamily="2" charset="2"/>
              <a:buChar char="Ø"/>
            </a:pPr>
            <a:r>
              <a:rPr lang="en-US" sz="2000" dirty="0" smtClean="0"/>
              <a:t>Difficult to agree on priorities</a:t>
            </a:r>
          </a:p>
          <a:p>
            <a:pPr>
              <a:buFont typeface="Wingdings" pitchFamily="2" charset="2"/>
              <a:buChar char="Ø"/>
            </a:pPr>
            <a:r>
              <a:rPr lang="en-US" sz="2000" dirty="0" smtClean="0"/>
              <a:t>Hard data is often lacking</a:t>
            </a:r>
          </a:p>
          <a:p>
            <a:pPr>
              <a:buFont typeface="Wingdings" pitchFamily="2" charset="2"/>
              <a:buChar char="Ø"/>
            </a:pPr>
            <a:endParaRPr lang="en-US" sz="2000" dirty="0" smtClean="0"/>
          </a:p>
          <a:p>
            <a:pPr>
              <a:buFont typeface="Wingdings" pitchFamily="2" charset="2"/>
              <a:buChar char="Ø"/>
            </a:pPr>
            <a:endParaRPr lang="en-US" sz="2000" dirty="0" smtClean="0"/>
          </a:p>
          <a:p>
            <a:pPr>
              <a:buFont typeface="Wingdings" pitchFamily="2" charset="2"/>
              <a:buChar char="Ø"/>
            </a:pPr>
            <a:endParaRPr lang="en-US" sz="2000" dirty="0" smtClean="0"/>
          </a:p>
        </p:txBody>
      </p:sp>
    </p:spTree>
    <p:extLst>
      <p:ext uri="{BB962C8B-B14F-4D97-AF65-F5344CB8AC3E}">
        <p14:creationId xmlns:p14="http://schemas.microsoft.com/office/powerpoint/2010/main" val="1557721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The food safety field is complex</a:t>
            </a:r>
          </a:p>
        </p:txBody>
      </p:sp>
      <p:sp>
        <p:nvSpPr>
          <p:cNvPr id="2" name="Right Arrow 1"/>
          <p:cNvSpPr/>
          <p:nvPr/>
        </p:nvSpPr>
        <p:spPr>
          <a:xfrm>
            <a:off x="713232" y="1747520"/>
            <a:ext cx="3614928"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765040" y="1483360"/>
            <a:ext cx="3586480" cy="1200329"/>
          </a:xfrm>
          <a:prstGeom prst="rect">
            <a:avLst/>
          </a:prstGeom>
          <a:noFill/>
        </p:spPr>
        <p:txBody>
          <a:bodyPr wrap="square" rtlCol="0">
            <a:spAutoFit/>
          </a:bodyPr>
          <a:lstStyle/>
          <a:p>
            <a:pPr marL="285750" indent="-285750">
              <a:buFont typeface="Wingdings" pitchFamily="2" charset="2"/>
              <a:buChar char="§"/>
            </a:pPr>
            <a:r>
              <a:rPr lang="en-US" dirty="0" smtClean="0"/>
              <a:t>Policies and Regulations</a:t>
            </a:r>
          </a:p>
          <a:p>
            <a:pPr marL="285750" indent="-285750">
              <a:buFont typeface="Wingdings" pitchFamily="2" charset="2"/>
              <a:buChar char="§"/>
            </a:pPr>
            <a:r>
              <a:rPr lang="en-US" dirty="0" smtClean="0"/>
              <a:t>Control Systems</a:t>
            </a:r>
          </a:p>
          <a:p>
            <a:pPr marL="285750" indent="-285750">
              <a:buFont typeface="Wingdings" pitchFamily="2" charset="2"/>
              <a:buChar char="§"/>
            </a:pPr>
            <a:r>
              <a:rPr lang="en-US" dirty="0" smtClean="0"/>
              <a:t>Analytical Capacity</a:t>
            </a:r>
          </a:p>
          <a:p>
            <a:pPr marL="285750" indent="-285750">
              <a:buFont typeface="Wingdings" pitchFamily="2" charset="2"/>
              <a:buChar char="§"/>
            </a:pPr>
            <a:r>
              <a:rPr lang="en-US" dirty="0" smtClean="0"/>
              <a:t>Incident Management</a:t>
            </a:r>
            <a:endParaRPr lang="en-US" dirty="0"/>
          </a:p>
        </p:txBody>
      </p:sp>
    </p:spTree>
    <p:extLst>
      <p:ext uri="{BB962C8B-B14F-4D97-AF65-F5344CB8AC3E}">
        <p14:creationId xmlns:p14="http://schemas.microsoft.com/office/powerpoint/2010/main" val="1526986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The food safety field is complex</a:t>
            </a:r>
          </a:p>
        </p:txBody>
      </p:sp>
      <p:sp>
        <p:nvSpPr>
          <p:cNvPr id="2" name="Right Arrow 1"/>
          <p:cNvSpPr/>
          <p:nvPr/>
        </p:nvSpPr>
        <p:spPr>
          <a:xfrm>
            <a:off x="713232" y="1747520"/>
            <a:ext cx="3614928"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765040" y="1483360"/>
            <a:ext cx="3586480" cy="1200329"/>
          </a:xfrm>
          <a:prstGeom prst="rect">
            <a:avLst/>
          </a:prstGeom>
          <a:noFill/>
        </p:spPr>
        <p:txBody>
          <a:bodyPr wrap="square" rtlCol="0">
            <a:spAutoFit/>
          </a:bodyPr>
          <a:lstStyle/>
          <a:p>
            <a:pPr marL="285750" indent="-285750">
              <a:buFont typeface="Wingdings" pitchFamily="2" charset="2"/>
              <a:buChar char="§"/>
            </a:pPr>
            <a:r>
              <a:rPr lang="en-US" dirty="0" smtClean="0"/>
              <a:t>Policies and Regulations</a:t>
            </a:r>
          </a:p>
          <a:p>
            <a:pPr marL="285750" indent="-285750">
              <a:buFont typeface="Wingdings" pitchFamily="2" charset="2"/>
              <a:buChar char="§"/>
            </a:pPr>
            <a:r>
              <a:rPr lang="en-US" dirty="0" smtClean="0"/>
              <a:t>Control Systems</a:t>
            </a:r>
          </a:p>
          <a:p>
            <a:pPr marL="285750" indent="-285750">
              <a:buFont typeface="Wingdings" pitchFamily="2" charset="2"/>
              <a:buChar char="§"/>
            </a:pPr>
            <a:r>
              <a:rPr lang="en-US" dirty="0" smtClean="0"/>
              <a:t>Analytical Capacity</a:t>
            </a:r>
          </a:p>
          <a:p>
            <a:pPr marL="285750" indent="-285750">
              <a:buFont typeface="Wingdings" pitchFamily="2" charset="2"/>
              <a:buChar char="§"/>
            </a:pPr>
            <a:r>
              <a:rPr lang="en-US" dirty="0" smtClean="0"/>
              <a:t>Incident Management</a:t>
            </a:r>
            <a:endParaRPr lang="en-US" dirty="0"/>
          </a:p>
        </p:txBody>
      </p:sp>
      <p:sp>
        <p:nvSpPr>
          <p:cNvPr id="3" name="TextBox 2"/>
          <p:cNvSpPr txBox="1"/>
          <p:nvPr/>
        </p:nvSpPr>
        <p:spPr>
          <a:xfrm>
            <a:off x="1046480" y="3342640"/>
            <a:ext cx="7528560" cy="646331"/>
          </a:xfrm>
          <a:prstGeom prst="rect">
            <a:avLst/>
          </a:prstGeom>
          <a:noFill/>
        </p:spPr>
        <p:txBody>
          <a:bodyPr wrap="square" rtlCol="0">
            <a:spAutoFit/>
          </a:bodyPr>
          <a:lstStyle/>
          <a:p>
            <a:r>
              <a:rPr lang="en-US" i="1" dirty="0" smtClean="0"/>
              <a:t>These were mainly concerns of regulatory bodies, standard setting agencies and the WTO</a:t>
            </a:r>
            <a:endParaRPr lang="en-US" i="1" dirty="0"/>
          </a:p>
        </p:txBody>
      </p:sp>
    </p:spTree>
    <p:extLst>
      <p:ext uri="{BB962C8B-B14F-4D97-AF65-F5344CB8AC3E}">
        <p14:creationId xmlns:p14="http://schemas.microsoft.com/office/powerpoint/2010/main" val="1126327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The food safety field is complex</a:t>
            </a:r>
          </a:p>
        </p:txBody>
      </p:sp>
      <p:sp>
        <p:nvSpPr>
          <p:cNvPr id="2" name="Right Arrow 1"/>
          <p:cNvSpPr/>
          <p:nvPr/>
        </p:nvSpPr>
        <p:spPr>
          <a:xfrm>
            <a:off x="713232" y="1747520"/>
            <a:ext cx="3614928"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765040" y="1493520"/>
            <a:ext cx="3586480" cy="1200329"/>
          </a:xfrm>
          <a:prstGeom prst="rect">
            <a:avLst/>
          </a:prstGeom>
          <a:noFill/>
        </p:spPr>
        <p:txBody>
          <a:bodyPr wrap="square" rtlCol="0">
            <a:spAutoFit/>
          </a:bodyPr>
          <a:lstStyle/>
          <a:p>
            <a:pPr marL="285750" indent="-285750">
              <a:buFont typeface="Wingdings" pitchFamily="2" charset="2"/>
              <a:buChar char="§"/>
            </a:pPr>
            <a:r>
              <a:rPr lang="en-US" dirty="0" smtClean="0"/>
              <a:t>Policies and Regulations</a:t>
            </a:r>
          </a:p>
          <a:p>
            <a:pPr marL="285750" indent="-285750">
              <a:buFont typeface="Wingdings" pitchFamily="2" charset="2"/>
              <a:buChar char="§"/>
            </a:pPr>
            <a:r>
              <a:rPr lang="en-US" dirty="0" smtClean="0"/>
              <a:t>Control Systems</a:t>
            </a:r>
          </a:p>
          <a:p>
            <a:pPr marL="285750" indent="-285750">
              <a:buFont typeface="Wingdings" pitchFamily="2" charset="2"/>
              <a:buChar char="§"/>
            </a:pPr>
            <a:r>
              <a:rPr lang="en-US" dirty="0" smtClean="0"/>
              <a:t>Analytical Capacity</a:t>
            </a:r>
          </a:p>
          <a:p>
            <a:pPr marL="285750" indent="-285750">
              <a:buFont typeface="Wingdings" pitchFamily="2" charset="2"/>
              <a:buChar char="§"/>
            </a:pPr>
            <a:r>
              <a:rPr lang="en-US" dirty="0" smtClean="0"/>
              <a:t>Incident Management</a:t>
            </a:r>
            <a:endParaRPr lang="en-US" dirty="0"/>
          </a:p>
        </p:txBody>
      </p:sp>
      <p:sp>
        <p:nvSpPr>
          <p:cNvPr id="5" name="Right Arrow 4"/>
          <p:cNvSpPr/>
          <p:nvPr/>
        </p:nvSpPr>
        <p:spPr>
          <a:xfrm rot="1560651">
            <a:off x="611632" y="2519680"/>
            <a:ext cx="3614928"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96080" y="3251200"/>
            <a:ext cx="2560320" cy="923330"/>
          </a:xfrm>
          <a:prstGeom prst="rect">
            <a:avLst/>
          </a:prstGeom>
          <a:noFill/>
        </p:spPr>
        <p:txBody>
          <a:bodyPr wrap="square" rtlCol="0">
            <a:spAutoFit/>
          </a:bodyPr>
          <a:lstStyle/>
          <a:p>
            <a:pPr marL="285750" indent="-285750">
              <a:buFont typeface="Wingdings" pitchFamily="2" charset="2"/>
              <a:buChar char="§"/>
            </a:pPr>
            <a:r>
              <a:rPr lang="en-US" dirty="0" smtClean="0"/>
              <a:t>Risk Assessment</a:t>
            </a:r>
          </a:p>
          <a:p>
            <a:pPr marL="285750" indent="-285750">
              <a:buFont typeface="Wingdings" pitchFamily="2" charset="2"/>
              <a:buChar char="§"/>
            </a:pPr>
            <a:r>
              <a:rPr lang="en-US" dirty="0" smtClean="0"/>
              <a:t>Risk Management</a:t>
            </a:r>
          </a:p>
          <a:p>
            <a:pPr marL="285750" indent="-285750">
              <a:buFont typeface="Wingdings" pitchFamily="2" charset="2"/>
              <a:buChar char="§"/>
            </a:pPr>
            <a:r>
              <a:rPr lang="en-US" dirty="0" smtClean="0"/>
              <a:t>Risk Communications</a:t>
            </a:r>
            <a:endParaRPr lang="en-US" dirty="0"/>
          </a:p>
        </p:txBody>
      </p:sp>
    </p:spTree>
    <p:extLst>
      <p:ext uri="{BB962C8B-B14F-4D97-AF65-F5344CB8AC3E}">
        <p14:creationId xmlns:p14="http://schemas.microsoft.com/office/powerpoint/2010/main" val="1251420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The food safety field is complex</a:t>
            </a:r>
          </a:p>
        </p:txBody>
      </p:sp>
      <p:sp>
        <p:nvSpPr>
          <p:cNvPr id="2" name="Right Arrow 1"/>
          <p:cNvSpPr/>
          <p:nvPr/>
        </p:nvSpPr>
        <p:spPr>
          <a:xfrm>
            <a:off x="713232" y="1747520"/>
            <a:ext cx="3614928"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765040" y="1493520"/>
            <a:ext cx="3586480" cy="1200329"/>
          </a:xfrm>
          <a:prstGeom prst="rect">
            <a:avLst/>
          </a:prstGeom>
          <a:noFill/>
        </p:spPr>
        <p:txBody>
          <a:bodyPr wrap="square" rtlCol="0">
            <a:spAutoFit/>
          </a:bodyPr>
          <a:lstStyle/>
          <a:p>
            <a:pPr marL="285750" indent="-285750">
              <a:buFont typeface="Wingdings" pitchFamily="2" charset="2"/>
              <a:buChar char="§"/>
            </a:pPr>
            <a:r>
              <a:rPr lang="en-US" dirty="0" smtClean="0"/>
              <a:t>Policies and Regulations</a:t>
            </a:r>
          </a:p>
          <a:p>
            <a:pPr marL="285750" indent="-285750">
              <a:buFont typeface="Wingdings" pitchFamily="2" charset="2"/>
              <a:buChar char="§"/>
            </a:pPr>
            <a:r>
              <a:rPr lang="en-US" dirty="0" smtClean="0"/>
              <a:t>Control Systems</a:t>
            </a:r>
          </a:p>
          <a:p>
            <a:pPr marL="285750" indent="-285750">
              <a:buFont typeface="Wingdings" pitchFamily="2" charset="2"/>
              <a:buChar char="§"/>
            </a:pPr>
            <a:r>
              <a:rPr lang="en-US" dirty="0" smtClean="0"/>
              <a:t>Analytical Capacity</a:t>
            </a:r>
          </a:p>
          <a:p>
            <a:pPr marL="285750" indent="-285750">
              <a:buFont typeface="Wingdings" pitchFamily="2" charset="2"/>
              <a:buChar char="§"/>
            </a:pPr>
            <a:r>
              <a:rPr lang="en-US" dirty="0" smtClean="0"/>
              <a:t>Incident Management</a:t>
            </a:r>
            <a:endParaRPr lang="en-US" dirty="0"/>
          </a:p>
        </p:txBody>
      </p:sp>
      <p:sp>
        <p:nvSpPr>
          <p:cNvPr id="5" name="Right Arrow 4"/>
          <p:cNvSpPr/>
          <p:nvPr/>
        </p:nvSpPr>
        <p:spPr>
          <a:xfrm rot="1560651">
            <a:off x="611632" y="2519680"/>
            <a:ext cx="3614928"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96080" y="3251200"/>
            <a:ext cx="2560320" cy="923330"/>
          </a:xfrm>
          <a:prstGeom prst="rect">
            <a:avLst/>
          </a:prstGeom>
          <a:noFill/>
        </p:spPr>
        <p:txBody>
          <a:bodyPr wrap="square" rtlCol="0">
            <a:spAutoFit/>
          </a:bodyPr>
          <a:lstStyle/>
          <a:p>
            <a:pPr marL="285750" indent="-285750">
              <a:buFont typeface="Wingdings" pitchFamily="2" charset="2"/>
              <a:buChar char="§"/>
            </a:pPr>
            <a:r>
              <a:rPr lang="en-US" dirty="0" smtClean="0"/>
              <a:t>Risk Assessment</a:t>
            </a:r>
          </a:p>
          <a:p>
            <a:pPr marL="285750" indent="-285750">
              <a:buFont typeface="Wingdings" pitchFamily="2" charset="2"/>
              <a:buChar char="§"/>
            </a:pPr>
            <a:r>
              <a:rPr lang="en-US" dirty="0" smtClean="0"/>
              <a:t>Risk Management</a:t>
            </a:r>
          </a:p>
          <a:p>
            <a:pPr marL="285750" indent="-285750">
              <a:buFont typeface="Wingdings" pitchFamily="2" charset="2"/>
              <a:buChar char="§"/>
            </a:pPr>
            <a:r>
              <a:rPr lang="en-US" dirty="0" smtClean="0"/>
              <a:t>Risk Communications</a:t>
            </a:r>
            <a:endParaRPr lang="en-US" dirty="0"/>
          </a:p>
        </p:txBody>
      </p:sp>
      <p:sp>
        <p:nvSpPr>
          <p:cNvPr id="7" name="TextBox 6"/>
          <p:cNvSpPr txBox="1"/>
          <p:nvPr/>
        </p:nvSpPr>
        <p:spPr>
          <a:xfrm>
            <a:off x="638762" y="4490720"/>
            <a:ext cx="7528560" cy="646331"/>
          </a:xfrm>
          <a:prstGeom prst="rect">
            <a:avLst/>
          </a:prstGeom>
          <a:noFill/>
        </p:spPr>
        <p:txBody>
          <a:bodyPr wrap="square" rtlCol="0">
            <a:spAutoFit/>
          </a:bodyPr>
          <a:lstStyle/>
          <a:p>
            <a:r>
              <a:rPr lang="en-US" i="1" dirty="0" smtClean="0"/>
              <a:t>Risk analysis involves both the regulatory community and the </a:t>
            </a:r>
            <a:r>
              <a:rPr lang="en-US" i="1" dirty="0" err="1" smtClean="0"/>
              <a:t>agrifood</a:t>
            </a:r>
            <a:r>
              <a:rPr lang="en-US" i="1" dirty="0" smtClean="0"/>
              <a:t> community</a:t>
            </a:r>
            <a:endParaRPr lang="en-US" i="1" dirty="0"/>
          </a:p>
        </p:txBody>
      </p:sp>
    </p:spTree>
    <p:extLst>
      <p:ext uri="{BB962C8B-B14F-4D97-AF65-F5344CB8AC3E}">
        <p14:creationId xmlns:p14="http://schemas.microsoft.com/office/powerpoint/2010/main" val="1703408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The food safety field is complex</a:t>
            </a:r>
          </a:p>
        </p:txBody>
      </p:sp>
      <p:sp>
        <p:nvSpPr>
          <p:cNvPr id="2" name="Right Arrow 1"/>
          <p:cNvSpPr/>
          <p:nvPr/>
        </p:nvSpPr>
        <p:spPr>
          <a:xfrm>
            <a:off x="713232" y="1747520"/>
            <a:ext cx="3614928"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765040" y="1493520"/>
            <a:ext cx="3586480" cy="1200329"/>
          </a:xfrm>
          <a:prstGeom prst="rect">
            <a:avLst/>
          </a:prstGeom>
          <a:noFill/>
        </p:spPr>
        <p:txBody>
          <a:bodyPr wrap="square" rtlCol="0">
            <a:spAutoFit/>
          </a:bodyPr>
          <a:lstStyle/>
          <a:p>
            <a:pPr marL="285750" indent="-285750">
              <a:buFont typeface="Wingdings" pitchFamily="2" charset="2"/>
              <a:buChar char="§"/>
            </a:pPr>
            <a:r>
              <a:rPr lang="en-US" dirty="0" smtClean="0"/>
              <a:t>Policies and Regulations</a:t>
            </a:r>
          </a:p>
          <a:p>
            <a:pPr marL="285750" indent="-285750">
              <a:buFont typeface="Wingdings" pitchFamily="2" charset="2"/>
              <a:buChar char="§"/>
            </a:pPr>
            <a:r>
              <a:rPr lang="en-US" dirty="0" smtClean="0"/>
              <a:t>Control Systems</a:t>
            </a:r>
          </a:p>
          <a:p>
            <a:pPr marL="285750" indent="-285750">
              <a:buFont typeface="Wingdings" pitchFamily="2" charset="2"/>
              <a:buChar char="§"/>
            </a:pPr>
            <a:r>
              <a:rPr lang="en-US" dirty="0" smtClean="0"/>
              <a:t>Analytical Capacity</a:t>
            </a:r>
          </a:p>
          <a:p>
            <a:pPr marL="285750" indent="-285750">
              <a:buFont typeface="Wingdings" pitchFamily="2" charset="2"/>
              <a:buChar char="§"/>
            </a:pPr>
            <a:r>
              <a:rPr lang="en-US" dirty="0" smtClean="0"/>
              <a:t>Incident Management</a:t>
            </a:r>
            <a:endParaRPr lang="en-US" dirty="0"/>
          </a:p>
        </p:txBody>
      </p:sp>
      <p:sp>
        <p:nvSpPr>
          <p:cNvPr id="5" name="Right Arrow 4"/>
          <p:cNvSpPr/>
          <p:nvPr/>
        </p:nvSpPr>
        <p:spPr>
          <a:xfrm rot="1560651">
            <a:off x="611632" y="2519680"/>
            <a:ext cx="3614928"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96080" y="3251200"/>
            <a:ext cx="2560320" cy="923330"/>
          </a:xfrm>
          <a:prstGeom prst="rect">
            <a:avLst/>
          </a:prstGeom>
          <a:noFill/>
        </p:spPr>
        <p:txBody>
          <a:bodyPr wrap="square" rtlCol="0">
            <a:spAutoFit/>
          </a:bodyPr>
          <a:lstStyle/>
          <a:p>
            <a:pPr marL="285750" indent="-285750">
              <a:buFont typeface="Wingdings" pitchFamily="2" charset="2"/>
              <a:buChar char="§"/>
            </a:pPr>
            <a:r>
              <a:rPr lang="en-US" dirty="0" smtClean="0"/>
              <a:t>Risk Assessment</a:t>
            </a:r>
          </a:p>
          <a:p>
            <a:pPr marL="285750" indent="-285750">
              <a:buFont typeface="Wingdings" pitchFamily="2" charset="2"/>
              <a:buChar char="§"/>
            </a:pPr>
            <a:r>
              <a:rPr lang="en-US" dirty="0" smtClean="0"/>
              <a:t>Risk Management</a:t>
            </a:r>
          </a:p>
          <a:p>
            <a:pPr marL="285750" indent="-285750">
              <a:buFont typeface="Wingdings" pitchFamily="2" charset="2"/>
              <a:buChar char="§"/>
            </a:pPr>
            <a:r>
              <a:rPr lang="en-US" dirty="0" smtClean="0"/>
              <a:t>Risk Communications</a:t>
            </a:r>
            <a:endParaRPr lang="en-US" dirty="0"/>
          </a:p>
        </p:txBody>
      </p:sp>
      <p:sp>
        <p:nvSpPr>
          <p:cNvPr id="7" name="Right Arrow 6"/>
          <p:cNvSpPr/>
          <p:nvPr/>
        </p:nvSpPr>
        <p:spPr>
          <a:xfrm rot="3040994">
            <a:off x="122635" y="3042305"/>
            <a:ext cx="3614928"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098800" y="4803745"/>
            <a:ext cx="3586480" cy="646331"/>
          </a:xfrm>
          <a:prstGeom prst="rect">
            <a:avLst/>
          </a:prstGeom>
          <a:noFill/>
        </p:spPr>
        <p:txBody>
          <a:bodyPr wrap="square" rtlCol="0">
            <a:spAutoFit/>
          </a:bodyPr>
          <a:lstStyle/>
          <a:p>
            <a:pPr marL="285750" indent="-285750">
              <a:buFont typeface="Wingdings" pitchFamily="2" charset="2"/>
              <a:buChar char="§"/>
            </a:pPr>
            <a:r>
              <a:rPr lang="en-US" dirty="0" smtClean="0"/>
              <a:t>Industry and Supply Chain Interventions</a:t>
            </a:r>
            <a:endParaRPr lang="en-US" dirty="0"/>
          </a:p>
        </p:txBody>
      </p:sp>
    </p:spTree>
    <p:extLst>
      <p:ext uri="{BB962C8B-B14F-4D97-AF65-F5344CB8AC3E}">
        <p14:creationId xmlns:p14="http://schemas.microsoft.com/office/powerpoint/2010/main" val="98784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Why this event, here and now?</a:t>
            </a:r>
          </a:p>
        </p:txBody>
      </p:sp>
      <p:sp>
        <p:nvSpPr>
          <p:cNvPr id="13317" name="Rectangle 3"/>
          <p:cNvSpPr>
            <a:spLocks noGrp="1" noChangeArrowheads="1"/>
          </p:cNvSpPr>
          <p:nvPr>
            <p:ph type="body" idx="1"/>
          </p:nvPr>
        </p:nvSpPr>
        <p:spPr>
          <a:xfrm>
            <a:off x="395288" y="1635760"/>
            <a:ext cx="8418512" cy="4409440"/>
          </a:xfrm>
        </p:spPr>
        <p:txBody>
          <a:bodyPr>
            <a:normAutofit/>
          </a:bodyPr>
          <a:lstStyle/>
          <a:p>
            <a:pPr>
              <a:buFont typeface="Wingdings" pitchFamily="2" charset="2"/>
              <a:buChar char="Ø"/>
            </a:pPr>
            <a:r>
              <a:rPr lang="en-US" sz="2000" dirty="0" smtClean="0"/>
              <a:t>The </a:t>
            </a:r>
            <a:r>
              <a:rPr lang="en-US" sz="2000" dirty="0"/>
              <a:t>evidence base for mycotoxins and aflatoxins as threats to agriculture, health, nutrition, and trade is expanding rapidly  </a:t>
            </a:r>
          </a:p>
          <a:p>
            <a:pPr>
              <a:buFont typeface="Wingdings" pitchFamily="2" charset="2"/>
              <a:buChar char="Ø"/>
            </a:pPr>
            <a:r>
              <a:rPr lang="en-US" sz="2000" dirty="0"/>
              <a:t>The topics at hand are extremely important to economic and social progress in Africa and all developing countries</a:t>
            </a:r>
          </a:p>
          <a:p>
            <a:pPr>
              <a:buFont typeface="Wingdings" pitchFamily="2" charset="2"/>
              <a:buChar char="Ø"/>
            </a:pPr>
            <a:r>
              <a:rPr lang="en-US" sz="2000" dirty="0" smtClean="0"/>
              <a:t>Yet the political will, funding levels, and extent of development activity do not yet match the challenges  </a:t>
            </a:r>
          </a:p>
          <a:p>
            <a:pPr eaLnBrk="1" hangingPunct="1">
              <a:buFont typeface="Wingdings" pitchFamily="2" charset="2"/>
              <a:buChar char="Ø"/>
            </a:pPr>
            <a:endParaRPr lang="en-US" sz="2000" dirty="0" smtClean="0"/>
          </a:p>
        </p:txBody>
      </p:sp>
    </p:spTree>
    <p:extLst>
      <p:ext uri="{BB962C8B-B14F-4D97-AF65-F5344CB8AC3E}">
        <p14:creationId xmlns:p14="http://schemas.microsoft.com/office/powerpoint/2010/main" val="2325383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Why this event, here and now?</a:t>
            </a:r>
          </a:p>
        </p:txBody>
      </p:sp>
      <p:sp>
        <p:nvSpPr>
          <p:cNvPr id="13317" name="Rectangle 3"/>
          <p:cNvSpPr>
            <a:spLocks noGrp="1" noChangeArrowheads="1"/>
          </p:cNvSpPr>
          <p:nvPr>
            <p:ph type="body" idx="1"/>
          </p:nvPr>
        </p:nvSpPr>
        <p:spPr>
          <a:xfrm>
            <a:off x="395288" y="1635760"/>
            <a:ext cx="8418512" cy="4409440"/>
          </a:xfrm>
        </p:spPr>
        <p:txBody>
          <a:bodyPr>
            <a:normAutofit fontScale="92500" lnSpcReduction="10000"/>
          </a:bodyPr>
          <a:lstStyle/>
          <a:p>
            <a:pPr>
              <a:buFont typeface="Wingdings" pitchFamily="2" charset="2"/>
              <a:buChar char="Ø"/>
            </a:pPr>
            <a:r>
              <a:rPr lang="en-US" sz="2000" dirty="0" smtClean="0"/>
              <a:t>The </a:t>
            </a:r>
            <a:r>
              <a:rPr lang="en-US" sz="2000" dirty="0"/>
              <a:t>evidence base for mycotoxins and aflatoxins as threats to agriculture, health, nutrition, and trade is expanding rapidly  </a:t>
            </a:r>
          </a:p>
          <a:p>
            <a:pPr>
              <a:buFont typeface="Wingdings" pitchFamily="2" charset="2"/>
              <a:buChar char="Ø"/>
            </a:pPr>
            <a:r>
              <a:rPr lang="en-US" sz="2000" dirty="0"/>
              <a:t>The topics at hand are extremely important to economic and social progress in Africa and all developing countries</a:t>
            </a:r>
          </a:p>
          <a:p>
            <a:pPr>
              <a:buFont typeface="Wingdings" pitchFamily="2" charset="2"/>
              <a:buChar char="Ø"/>
            </a:pPr>
            <a:r>
              <a:rPr lang="en-US" sz="2000" dirty="0" smtClean="0"/>
              <a:t>Yet the political will, funding levels, and extent of development activity do not yet match the challenges  </a:t>
            </a:r>
          </a:p>
          <a:p>
            <a:pPr>
              <a:buFont typeface="Wingdings" pitchFamily="2" charset="2"/>
              <a:buChar char="Ø"/>
            </a:pPr>
            <a:r>
              <a:rPr lang="en-US" sz="2000" dirty="0" smtClean="0"/>
              <a:t>On other hand, significant </a:t>
            </a:r>
            <a:r>
              <a:rPr lang="en-US" sz="2000" dirty="0"/>
              <a:t>new global structures for food safety have emerged</a:t>
            </a:r>
          </a:p>
          <a:p>
            <a:pPr lvl="1">
              <a:buFont typeface="Wingdings" pitchFamily="2" charset="2"/>
              <a:buChar char="Ø"/>
            </a:pPr>
            <a:r>
              <a:rPr lang="en-US" sz="1600" dirty="0"/>
              <a:t>1990s: WTO SPS</a:t>
            </a:r>
          </a:p>
          <a:p>
            <a:pPr lvl="1">
              <a:buFont typeface="Wingdings" pitchFamily="2" charset="2"/>
              <a:buChar char="Ø"/>
            </a:pPr>
            <a:r>
              <a:rPr lang="en-US" sz="1600" dirty="0"/>
              <a:t>2000s: Private standard schemes, GFSI</a:t>
            </a:r>
          </a:p>
          <a:p>
            <a:pPr lvl="1">
              <a:buFont typeface="Wingdings" pitchFamily="2" charset="2"/>
              <a:buChar char="Ø"/>
            </a:pPr>
            <a:r>
              <a:rPr lang="en-US" sz="1600" dirty="0"/>
              <a:t>2010s:  APEC FSCF, GFSP </a:t>
            </a:r>
          </a:p>
          <a:p>
            <a:pPr eaLnBrk="1" hangingPunct="1">
              <a:buFont typeface="Wingdings" pitchFamily="2" charset="2"/>
              <a:buChar char="Ø"/>
            </a:pPr>
            <a:endParaRPr lang="en-US" sz="2000" dirty="0" smtClean="0"/>
          </a:p>
        </p:txBody>
      </p:sp>
    </p:spTree>
    <p:extLst>
      <p:ext uri="{BB962C8B-B14F-4D97-AF65-F5344CB8AC3E}">
        <p14:creationId xmlns:p14="http://schemas.microsoft.com/office/powerpoint/2010/main" val="241575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Abt Associates Inc.</a:t>
            </a:r>
            <a:endParaRPr lang="en-US">
              <a:solidFill>
                <a:prstClr val="black"/>
              </a:solidFill>
            </a:endParaRPr>
          </a:p>
        </p:txBody>
      </p:sp>
      <p:sp>
        <p:nvSpPr>
          <p:cNvPr id="4" name="Rectangle 3"/>
          <p:cNvSpPr/>
          <p:nvPr/>
        </p:nvSpPr>
        <p:spPr>
          <a:xfrm>
            <a:off x="822960" y="515035"/>
            <a:ext cx="6593840" cy="830997"/>
          </a:xfrm>
          <a:prstGeom prst="rect">
            <a:avLst/>
          </a:prstGeom>
        </p:spPr>
        <p:txBody>
          <a:bodyPr wrap="square">
            <a:spAutoFit/>
          </a:bodyPr>
          <a:lstStyle/>
          <a:p>
            <a:r>
              <a:rPr lang="en-US" sz="2400" dirty="0" smtClean="0">
                <a:solidFill>
                  <a:prstClr val="white"/>
                </a:solidFill>
                <a:latin typeface="Arial" pitchFamily="34" charset="0"/>
                <a:cs typeface="Arial" pitchFamily="34" charset="0"/>
              </a:rPr>
              <a:t>Difficult to work in international agricultural development without getting caught up</a:t>
            </a:r>
            <a:endParaRPr lang="en-US" sz="2400" dirty="0">
              <a:solidFill>
                <a:prstClr val="white"/>
              </a:solidFill>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945" y="4145079"/>
            <a:ext cx="2773680" cy="204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 y="1596829"/>
            <a:ext cx="2773680" cy="185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3025461"/>
            <a:ext cx="2119630" cy="209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01440" y="2042160"/>
            <a:ext cx="2926080" cy="646331"/>
          </a:xfrm>
          <a:prstGeom prst="rect">
            <a:avLst/>
          </a:prstGeom>
          <a:noFill/>
        </p:spPr>
        <p:txBody>
          <a:bodyPr wrap="square" rtlCol="0">
            <a:spAutoFit/>
          </a:bodyPr>
          <a:lstStyle/>
          <a:p>
            <a:r>
              <a:rPr lang="en-US" dirty="0" smtClean="0"/>
              <a:t>Over tolerance pesticide residues in </a:t>
            </a:r>
            <a:r>
              <a:rPr lang="en-US" dirty="0" err="1" smtClean="0"/>
              <a:t>snowpeas</a:t>
            </a:r>
            <a:endParaRPr lang="en-US" dirty="0"/>
          </a:p>
        </p:txBody>
      </p:sp>
      <p:sp>
        <p:nvSpPr>
          <p:cNvPr id="15" name="TextBox 14"/>
          <p:cNvSpPr txBox="1"/>
          <p:nvPr/>
        </p:nvSpPr>
        <p:spPr>
          <a:xfrm>
            <a:off x="538480" y="4145079"/>
            <a:ext cx="2926080" cy="369332"/>
          </a:xfrm>
          <a:prstGeom prst="rect">
            <a:avLst/>
          </a:prstGeom>
          <a:noFill/>
        </p:spPr>
        <p:txBody>
          <a:bodyPr wrap="square" rtlCol="0">
            <a:spAutoFit/>
          </a:bodyPr>
          <a:lstStyle/>
          <a:p>
            <a:r>
              <a:rPr lang="en-US" i="1" dirty="0" err="1" smtClean="0"/>
              <a:t>Cyclospora</a:t>
            </a:r>
            <a:r>
              <a:rPr lang="en-US" dirty="0" smtClean="0"/>
              <a:t> in red raspberries</a:t>
            </a:r>
            <a:endParaRPr lang="en-US" dirty="0"/>
          </a:p>
        </p:txBody>
      </p:sp>
      <p:sp>
        <p:nvSpPr>
          <p:cNvPr id="16" name="TextBox 15"/>
          <p:cNvSpPr txBox="1"/>
          <p:nvPr/>
        </p:nvSpPr>
        <p:spPr>
          <a:xfrm>
            <a:off x="5782945" y="3687879"/>
            <a:ext cx="2926080" cy="369332"/>
          </a:xfrm>
          <a:prstGeom prst="rect">
            <a:avLst/>
          </a:prstGeom>
          <a:noFill/>
        </p:spPr>
        <p:txBody>
          <a:bodyPr wrap="square" rtlCol="0">
            <a:spAutoFit/>
          </a:bodyPr>
          <a:lstStyle/>
          <a:p>
            <a:r>
              <a:rPr lang="en-US" i="1" dirty="0" smtClean="0"/>
              <a:t>Salmonella </a:t>
            </a:r>
            <a:r>
              <a:rPr lang="en-US" dirty="0" smtClean="0"/>
              <a:t>in melons</a:t>
            </a:r>
            <a:endParaRPr lang="en-US" dirty="0"/>
          </a:p>
        </p:txBody>
      </p:sp>
    </p:spTree>
    <p:extLst>
      <p:ext uri="{BB962C8B-B14F-4D97-AF65-F5344CB8AC3E}">
        <p14:creationId xmlns:p14="http://schemas.microsoft.com/office/powerpoint/2010/main" val="2099364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What are the objectives for this event?</a:t>
            </a:r>
          </a:p>
        </p:txBody>
      </p:sp>
      <p:sp>
        <p:nvSpPr>
          <p:cNvPr id="13317" name="Rectangle 3"/>
          <p:cNvSpPr>
            <a:spLocks noGrp="1" noChangeArrowheads="1"/>
          </p:cNvSpPr>
          <p:nvPr>
            <p:ph type="body" idx="1"/>
          </p:nvPr>
        </p:nvSpPr>
        <p:spPr>
          <a:xfrm>
            <a:off x="395288" y="1717040"/>
            <a:ext cx="8418512" cy="4119880"/>
          </a:xfrm>
        </p:spPr>
        <p:txBody>
          <a:bodyPr>
            <a:normAutofit/>
          </a:bodyPr>
          <a:lstStyle/>
          <a:p>
            <a:pPr>
              <a:buFont typeface="Wingdings" pitchFamily="2" charset="2"/>
              <a:buChar char="Ø"/>
            </a:pPr>
            <a:r>
              <a:rPr lang="en-US" sz="2000" dirty="0" smtClean="0"/>
              <a:t>Raise awareness of the issues (for food safety, mycotoxins, aflatoxin control) among a cross-section of leading development policy-makers, practitioners and researchers</a:t>
            </a:r>
          </a:p>
        </p:txBody>
      </p:sp>
    </p:spTree>
    <p:extLst>
      <p:ext uri="{BB962C8B-B14F-4D97-AF65-F5344CB8AC3E}">
        <p14:creationId xmlns:p14="http://schemas.microsoft.com/office/powerpoint/2010/main" val="4253031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What are the objectives for this event?</a:t>
            </a:r>
          </a:p>
        </p:txBody>
      </p:sp>
      <p:sp>
        <p:nvSpPr>
          <p:cNvPr id="13317" name="Rectangle 3"/>
          <p:cNvSpPr>
            <a:spLocks noGrp="1" noChangeArrowheads="1"/>
          </p:cNvSpPr>
          <p:nvPr>
            <p:ph type="body" idx="1"/>
          </p:nvPr>
        </p:nvSpPr>
        <p:spPr>
          <a:xfrm>
            <a:off x="395288" y="1717040"/>
            <a:ext cx="8418512" cy="4119880"/>
          </a:xfrm>
        </p:spPr>
        <p:txBody>
          <a:bodyPr>
            <a:normAutofit/>
          </a:bodyPr>
          <a:lstStyle/>
          <a:p>
            <a:pPr>
              <a:buFont typeface="Wingdings" pitchFamily="2" charset="2"/>
              <a:buChar char="Ø"/>
            </a:pPr>
            <a:r>
              <a:rPr lang="en-US" sz="2000" dirty="0" smtClean="0"/>
              <a:t>Raise awareness of the issues (for food safety, mycotoxins, aflatoxin control) among a cross-section of leading development policy-makers, practitioners and researchers</a:t>
            </a:r>
          </a:p>
          <a:p>
            <a:pPr>
              <a:buFont typeface="Wingdings" pitchFamily="2" charset="2"/>
              <a:buChar char="Ø"/>
            </a:pPr>
            <a:r>
              <a:rPr lang="en-US" sz="2000" dirty="0" smtClean="0"/>
              <a:t>Broaden and deepen understanding of the current state of knowledge</a:t>
            </a:r>
          </a:p>
        </p:txBody>
      </p:sp>
    </p:spTree>
    <p:extLst>
      <p:ext uri="{BB962C8B-B14F-4D97-AF65-F5344CB8AC3E}">
        <p14:creationId xmlns:p14="http://schemas.microsoft.com/office/powerpoint/2010/main" val="369593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sz="2400" dirty="0" smtClean="0"/>
              <a:t>What are the objectives for this event?</a:t>
            </a:r>
          </a:p>
        </p:txBody>
      </p:sp>
      <p:sp>
        <p:nvSpPr>
          <p:cNvPr id="13317" name="Rectangle 3"/>
          <p:cNvSpPr>
            <a:spLocks noGrp="1" noChangeArrowheads="1"/>
          </p:cNvSpPr>
          <p:nvPr>
            <p:ph type="body" idx="1"/>
          </p:nvPr>
        </p:nvSpPr>
        <p:spPr>
          <a:xfrm>
            <a:off x="395288" y="1717040"/>
            <a:ext cx="8418512" cy="4119880"/>
          </a:xfrm>
        </p:spPr>
        <p:txBody>
          <a:bodyPr>
            <a:normAutofit/>
          </a:bodyPr>
          <a:lstStyle/>
          <a:p>
            <a:pPr>
              <a:buFont typeface="Wingdings" pitchFamily="2" charset="2"/>
              <a:buChar char="Ø"/>
            </a:pPr>
            <a:r>
              <a:rPr lang="en-US" sz="2000" dirty="0" smtClean="0"/>
              <a:t>Raise awareness of the issues (for food safety, mycotoxins, aflatoxin control) among a cross-section of leading development policy-makers, practitioners and researchers</a:t>
            </a:r>
          </a:p>
          <a:p>
            <a:pPr>
              <a:buFont typeface="Wingdings" pitchFamily="2" charset="2"/>
              <a:buChar char="Ø"/>
            </a:pPr>
            <a:r>
              <a:rPr lang="en-US" sz="2000" dirty="0" smtClean="0"/>
              <a:t>Broaden and deepen understanding of the current state of knowledge</a:t>
            </a:r>
          </a:p>
          <a:p>
            <a:pPr>
              <a:buFont typeface="Wingdings" pitchFamily="2" charset="2"/>
              <a:buChar char="Ø"/>
            </a:pPr>
            <a:r>
              <a:rPr lang="en-US" sz="2000" dirty="0" smtClean="0"/>
              <a:t>Point out pathways for greater institutional and personal involvement</a:t>
            </a:r>
          </a:p>
        </p:txBody>
      </p:sp>
    </p:spTree>
    <p:extLst>
      <p:ext uri="{BB962C8B-B14F-4D97-AF65-F5344CB8AC3E}">
        <p14:creationId xmlns:p14="http://schemas.microsoft.com/office/powerpoint/2010/main" val="369593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4_Custom Design">
  <a:themeElements>
    <a:clrScheme name="Custom Design 13">
      <a:dk1>
        <a:srgbClr val="000000"/>
      </a:dk1>
      <a:lt1>
        <a:srgbClr val="FFFFFF"/>
      </a:lt1>
      <a:dk2>
        <a:srgbClr val="000000"/>
      </a:dk2>
      <a:lt2>
        <a:srgbClr val="808080"/>
      </a:lt2>
      <a:accent1>
        <a:srgbClr val="BBE0E3"/>
      </a:accent1>
      <a:accent2>
        <a:srgbClr val="428A45"/>
      </a:accent2>
      <a:accent3>
        <a:srgbClr val="FFFFFF"/>
      </a:accent3>
      <a:accent4>
        <a:srgbClr val="000000"/>
      </a:accent4>
      <a:accent5>
        <a:srgbClr val="DAEDEF"/>
      </a:accent5>
      <a:accent6>
        <a:srgbClr val="3B7D3E"/>
      </a:accent6>
      <a:hlink>
        <a:srgbClr val="F4E294"/>
      </a:hlink>
      <a:folHlink>
        <a:srgbClr val="99CC00"/>
      </a:folHlink>
    </a:clrScheme>
    <a:fontScheme name="Custom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428A45"/>
        </a:accent2>
        <a:accent3>
          <a:srgbClr val="FFFFFF"/>
        </a:accent3>
        <a:accent4>
          <a:srgbClr val="000000"/>
        </a:accent4>
        <a:accent5>
          <a:srgbClr val="DAEDEF"/>
        </a:accent5>
        <a:accent6>
          <a:srgbClr val="3B7D3E"/>
        </a:accent6>
        <a:hlink>
          <a:srgbClr val="F4E29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Office Theme">
  <a:themeElements>
    <a:clrScheme name="Custom 4">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66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4">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66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Custom Design 13">
      <a:dk1>
        <a:srgbClr val="000000"/>
      </a:dk1>
      <a:lt1>
        <a:srgbClr val="FFFFFF"/>
      </a:lt1>
      <a:dk2>
        <a:srgbClr val="000000"/>
      </a:dk2>
      <a:lt2>
        <a:srgbClr val="808080"/>
      </a:lt2>
      <a:accent1>
        <a:srgbClr val="BBE0E3"/>
      </a:accent1>
      <a:accent2>
        <a:srgbClr val="428A45"/>
      </a:accent2>
      <a:accent3>
        <a:srgbClr val="FFFFFF"/>
      </a:accent3>
      <a:accent4>
        <a:srgbClr val="000000"/>
      </a:accent4>
      <a:accent5>
        <a:srgbClr val="DAEDEF"/>
      </a:accent5>
      <a:accent6>
        <a:srgbClr val="3B7D3E"/>
      </a:accent6>
      <a:hlink>
        <a:srgbClr val="F4E294"/>
      </a:hlink>
      <a:folHlink>
        <a:srgbClr val="99CC00"/>
      </a:folHlink>
    </a:clrScheme>
    <a:fontScheme name="Custom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428A45"/>
        </a:accent2>
        <a:accent3>
          <a:srgbClr val="FFFFFF"/>
        </a:accent3>
        <a:accent4>
          <a:srgbClr val="000000"/>
        </a:accent4>
        <a:accent5>
          <a:srgbClr val="DAEDEF"/>
        </a:accent5>
        <a:accent6>
          <a:srgbClr val="3B7D3E"/>
        </a:accent6>
        <a:hlink>
          <a:srgbClr val="F4E29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Custom Design 13">
      <a:dk1>
        <a:srgbClr val="000000"/>
      </a:dk1>
      <a:lt1>
        <a:srgbClr val="FFFFFF"/>
      </a:lt1>
      <a:dk2>
        <a:srgbClr val="000000"/>
      </a:dk2>
      <a:lt2>
        <a:srgbClr val="808080"/>
      </a:lt2>
      <a:accent1>
        <a:srgbClr val="BBE0E3"/>
      </a:accent1>
      <a:accent2>
        <a:srgbClr val="428A45"/>
      </a:accent2>
      <a:accent3>
        <a:srgbClr val="FFFFFF"/>
      </a:accent3>
      <a:accent4>
        <a:srgbClr val="000000"/>
      </a:accent4>
      <a:accent5>
        <a:srgbClr val="DAEDEF"/>
      </a:accent5>
      <a:accent6>
        <a:srgbClr val="3B7D3E"/>
      </a:accent6>
      <a:hlink>
        <a:srgbClr val="F4E294"/>
      </a:hlink>
      <a:folHlink>
        <a:srgbClr val="99CC00"/>
      </a:folHlink>
    </a:clrScheme>
    <a:fontScheme name="Custom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428A45"/>
        </a:accent2>
        <a:accent3>
          <a:srgbClr val="FFFFFF"/>
        </a:accent3>
        <a:accent4>
          <a:srgbClr val="000000"/>
        </a:accent4>
        <a:accent5>
          <a:srgbClr val="DAEDEF"/>
        </a:accent5>
        <a:accent6>
          <a:srgbClr val="3B7D3E"/>
        </a:accent6>
        <a:hlink>
          <a:srgbClr val="F4E29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Custom Design 13">
      <a:dk1>
        <a:srgbClr val="000000"/>
      </a:dk1>
      <a:lt1>
        <a:srgbClr val="FFFFFF"/>
      </a:lt1>
      <a:dk2>
        <a:srgbClr val="000000"/>
      </a:dk2>
      <a:lt2>
        <a:srgbClr val="808080"/>
      </a:lt2>
      <a:accent1>
        <a:srgbClr val="BBE0E3"/>
      </a:accent1>
      <a:accent2>
        <a:srgbClr val="428A45"/>
      </a:accent2>
      <a:accent3>
        <a:srgbClr val="FFFFFF"/>
      </a:accent3>
      <a:accent4>
        <a:srgbClr val="000000"/>
      </a:accent4>
      <a:accent5>
        <a:srgbClr val="DAEDEF"/>
      </a:accent5>
      <a:accent6>
        <a:srgbClr val="3B7D3E"/>
      </a:accent6>
      <a:hlink>
        <a:srgbClr val="F4E294"/>
      </a:hlink>
      <a:folHlink>
        <a:srgbClr val="99CC00"/>
      </a:folHlink>
    </a:clrScheme>
    <a:fontScheme name="Custom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428A45"/>
        </a:accent2>
        <a:accent3>
          <a:srgbClr val="FFFFFF"/>
        </a:accent3>
        <a:accent4>
          <a:srgbClr val="000000"/>
        </a:accent4>
        <a:accent5>
          <a:srgbClr val="DAEDEF"/>
        </a:accent5>
        <a:accent6>
          <a:srgbClr val="3B7D3E"/>
        </a:accent6>
        <a:hlink>
          <a:srgbClr val="F4E29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Custom Design 13">
      <a:dk1>
        <a:srgbClr val="000000"/>
      </a:dk1>
      <a:lt1>
        <a:srgbClr val="FFFFFF"/>
      </a:lt1>
      <a:dk2>
        <a:srgbClr val="000000"/>
      </a:dk2>
      <a:lt2>
        <a:srgbClr val="808080"/>
      </a:lt2>
      <a:accent1>
        <a:srgbClr val="BBE0E3"/>
      </a:accent1>
      <a:accent2>
        <a:srgbClr val="428A45"/>
      </a:accent2>
      <a:accent3>
        <a:srgbClr val="FFFFFF"/>
      </a:accent3>
      <a:accent4>
        <a:srgbClr val="000000"/>
      </a:accent4>
      <a:accent5>
        <a:srgbClr val="DAEDEF"/>
      </a:accent5>
      <a:accent6>
        <a:srgbClr val="3B7D3E"/>
      </a:accent6>
      <a:hlink>
        <a:srgbClr val="F4E294"/>
      </a:hlink>
      <a:folHlink>
        <a:srgbClr val="99CC00"/>
      </a:folHlink>
    </a:clrScheme>
    <a:fontScheme name="Custom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428A45"/>
        </a:accent2>
        <a:accent3>
          <a:srgbClr val="FFFFFF"/>
        </a:accent3>
        <a:accent4>
          <a:srgbClr val="000000"/>
        </a:accent4>
        <a:accent5>
          <a:srgbClr val="DAEDEF"/>
        </a:accent5>
        <a:accent6>
          <a:srgbClr val="3B7D3E"/>
        </a:accent6>
        <a:hlink>
          <a:srgbClr val="F4E29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ffice Theme">
  <a:themeElements>
    <a:clrScheme name="Custom 4">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66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16848</TotalTime>
  <Words>1612</Words>
  <Application>Microsoft Office PowerPoint</Application>
  <PresentationFormat>On-screen Show (4:3)</PresentationFormat>
  <Paragraphs>212</Paragraphs>
  <Slides>36</Slides>
  <Notes>0</Notes>
  <HiddenSlides>0</HiddenSlides>
  <MMClips>0</MMClips>
  <ScaleCrop>false</ScaleCrop>
  <HeadingPairs>
    <vt:vector size="4" baseType="variant">
      <vt:variant>
        <vt:lpstr>Theme</vt:lpstr>
      </vt:variant>
      <vt:variant>
        <vt:i4>12</vt:i4>
      </vt:variant>
      <vt:variant>
        <vt:lpstr>Slide Titles</vt:lpstr>
      </vt:variant>
      <vt:variant>
        <vt:i4>36</vt:i4>
      </vt:variant>
    </vt:vector>
  </HeadingPairs>
  <TitlesOfParts>
    <vt:vector size="48" baseType="lpstr">
      <vt:lpstr>4_Office Theme</vt:lpstr>
      <vt:lpstr>3_Office Theme</vt:lpstr>
      <vt:lpstr>5_Office Theme</vt:lpstr>
      <vt:lpstr>Custom Design</vt:lpstr>
      <vt:lpstr>1_Custom Design</vt:lpstr>
      <vt:lpstr>2_Custom Design</vt:lpstr>
      <vt:lpstr>3_Custom Design</vt:lpstr>
      <vt:lpstr>6_Office Theme</vt:lpstr>
      <vt:lpstr>7_Office Theme</vt:lpstr>
      <vt:lpstr>8_Office Theme</vt:lpstr>
      <vt:lpstr>4_Custom Design</vt:lpstr>
      <vt:lpstr>9_Office Theme</vt:lpstr>
      <vt:lpstr>PowerPoint Presentation</vt:lpstr>
      <vt:lpstr>Why this event, here and now?</vt:lpstr>
      <vt:lpstr>Why this event, here and now?</vt:lpstr>
      <vt:lpstr>Why this event, here and now?</vt:lpstr>
      <vt:lpstr>Why this event, here and now?</vt:lpstr>
      <vt:lpstr>PowerPoint Presentation</vt:lpstr>
      <vt:lpstr>What are the objectives for this event?</vt:lpstr>
      <vt:lpstr>What are the objectives for this event?</vt:lpstr>
      <vt:lpstr>What are the objectives for this event?</vt:lpstr>
      <vt:lpstr>What are the objectives for this event?</vt:lpstr>
      <vt:lpstr>What are the objectives for this event?</vt:lpstr>
      <vt:lpstr>What are the objectives for this event?</vt:lpstr>
      <vt:lpstr>PowerPoint Presentation</vt:lpstr>
      <vt:lpstr>PowerPoint Presentation</vt:lpstr>
      <vt:lpstr>PowerPoint Presentation</vt:lpstr>
      <vt:lpstr>PowerPoint Presentation</vt:lpstr>
      <vt:lpstr>PowerPoint Presentation</vt:lpstr>
      <vt:lpstr>PowerPoint Presentation</vt:lpstr>
      <vt:lpstr>What worries food industry executives most?</vt:lpstr>
      <vt:lpstr>PowerPoint Presentation</vt:lpstr>
      <vt:lpstr>PowerPoint Presentation</vt:lpstr>
      <vt:lpstr>Why food (un)safety should matter more to the international development community</vt:lpstr>
      <vt:lpstr>Why food (un)safety should matter more to the international development community</vt:lpstr>
      <vt:lpstr>Why food (un)safety should matter more to the international development community</vt:lpstr>
      <vt:lpstr>Why food (un)safety should matter more to the international development community</vt:lpstr>
      <vt:lpstr>Why food (un)safety should matter more to the international development community</vt:lpstr>
      <vt:lpstr>What is the rationale for the international development community to get more involved in food safety?</vt:lpstr>
      <vt:lpstr>What is rationale for the international development community to get more involved in food safety?</vt:lpstr>
      <vt:lpstr>PowerPoint Presentation</vt:lpstr>
      <vt:lpstr>PowerPoint Presentation</vt:lpstr>
      <vt:lpstr>PowerPoint Presentation</vt:lpstr>
      <vt:lpstr>The food safety field is complex</vt:lpstr>
      <vt:lpstr>The food safety field is complex</vt:lpstr>
      <vt:lpstr>The food safety field is complex</vt:lpstr>
      <vt:lpstr>The food safety field is complex</vt:lpstr>
      <vt:lpstr>The food safety field is complex</vt:lpstr>
    </vt:vector>
  </TitlesOfParts>
  <Company>Mechanica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Carney</dc:creator>
  <cp:lastModifiedBy>Sheila Sengupta</cp:lastModifiedBy>
  <cp:revision>733</cp:revision>
  <cp:lastPrinted>2011-06-22T19:26:10Z</cp:lastPrinted>
  <dcterms:created xsi:type="dcterms:W3CDTF">2011-05-06T19:41:09Z</dcterms:created>
  <dcterms:modified xsi:type="dcterms:W3CDTF">2013-02-13T18:53:08Z</dcterms:modified>
</cp:coreProperties>
</file>