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428" r:id="rId2"/>
    <p:sldId id="409" r:id="rId3"/>
    <p:sldId id="408" r:id="rId4"/>
    <p:sldId id="396" r:id="rId5"/>
    <p:sldId id="338" r:id="rId6"/>
    <p:sldId id="349" r:id="rId7"/>
    <p:sldId id="380" r:id="rId8"/>
    <p:sldId id="397" r:id="rId9"/>
    <p:sldId id="435" r:id="rId10"/>
    <p:sldId id="430" r:id="rId11"/>
    <p:sldId id="434" r:id="rId12"/>
    <p:sldId id="436" r:id="rId13"/>
    <p:sldId id="440" r:id="rId14"/>
    <p:sldId id="441" r:id="rId15"/>
    <p:sldId id="437" r:id="rId16"/>
    <p:sldId id="442" r:id="rId17"/>
    <p:sldId id="438" r:id="rId18"/>
    <p:sldId id="443" r:id="rId19"/>
    <p:sldId id="444" r:id="rId20"/>
    <p:sldId id="445" r:id="rId21"/>
    <p:sldId id="439" r:id="rId22"/>
    <p:sldId id="398" r:id="rId23"/>
    <p:sldId id="399" r:id="rId24"/>
    <p:sldId id="40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13" autoAdjust="0"/>
    <p:restoredTop sz="81448" autoAdjust="0"/>
  </p:normalViewPr>
  <p:slideViewPr>
    <p:cSldViewPr>
      <p:cViewPr>
        <p:scale>
          <a:sx n="76" d="100"/>
          <a:sy n="76" d="100"/>
        </p:scale>
        <p:origin x="-1146" y="-78"/>
      </p:cViewPr>
      <p:guideLst>
        <p:guide orient="horz" pos="2160"/>
        <p:guide pos="2880"/>
      </p:guideLst>
    </p:cSldViewPr>
  </p:slideViewPr>
  <p:outlineViewPr>
    <p:cViewPr>
      <p:scale>
        <a:sx n="33" d="100"/>
        <a:sy n="33" d="100"/>
      </p:scale>
      <p:origin x="0" y="291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AE7241-DC20-4841-B380-0CA0EE5F2F79}" type="datetimeFigureOut">
              <a:rPr lang="en-US" smtClean="0"/>
              <a:pPr/>
              <a:t>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83A9C1-FC76-4995-8F9F-2CDBD52557A4}" type="slidenum">
              <a:rPr lang="en-US" smtClean="0"/>
              <a:pPr/>
              <a:t>‹#›</a:t>
            </a:fld>
            <a:endParaRPr lang="en-US"/>
          </a:p>
        </p:txBody>
      </p:sp>
    </p:spTree>
    <p:extLst>
      <p:ext uri="{BB962C8B-B14F-4D97-AF65-F5344CB8AC3E}">
        <p14:creationId xmlns:p14="http://schemas.microsoft.com/office/powerpoint/2010/main" val="174219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A0AA10-AA6A-42FD-A536-CAA41AD7C465}" type="datetimeFigureOut">
              <a:rPr lang="en-US" smtClean="0"/>
              <a:pPr/>
              <a:t>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23459-8BAA-4427-97F7-3918FD6A2F27}" type="slidenum">
              <a:rPr lang="en-US" smtClean="0"/>
              <a:pPr/>
              <a:t>‹#›</a:t>
            </a:fld>
            <a:endParaRPr lang="en-US"/>
          </a:p>
        </p:txBody>
      </p:sp>
    </p:spTree>
    <p:extLst>
      <p:ext uri="{BB962C8B-B14F-4D97-AF65-F5344CB8AC3E}">
        <p14:creationId xmlns:p14="http://schemas.microsoft.com/office/powerpoint/2010/main" val="96528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0335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Upper</a:t>
            </a:r>
            <a:r>
              <a:rPr lang="en-US" sz="1200" kern="1200" dirty="0" smtClean="0">
                <a:solidFill>
                  <a:schemeClr val="tx1"/>
                </a:solidFill>
                <a:latin typeface="+mn-lt"/>
                <a:ea typeface="+mn-ea"/>
                <a:cs typeface="+mn-cs"/>
              </a:rPr>
              <a:t>:  This map summarizes the number of weather and climate disasters over the past 30 years that have resulted in more than a billion dollars in damages. The Southeast has experienced more billion-dollar disasters than any other region. http://</a:t>
            </a:r>
            <a:r>
              <a:rPr lang="en-US" sz="1200" kern="1200" dirty="0" err="1" smtClean="0">
                <a:solidFill>
                  <a:schemeClr val="tx1"/>
                </a:solidFill>
                <a:latin typeface="+mn-lt"/>
                <a:ea typeface="+mn-ea"/>
                <a:cs typeface="+mn-cs"/>
              </a:rPr>
              <a:t>www.ncdc.noaa.gov</a:t>
            </a:r>
            <a:r>
              <a:rPr lang="en-US" sz="1200" kern="1200" dirty="0" smtClean="0">
                <a:solidFill>
                  <a:schemeClr val="tx1"/>
                </a:solidFill>
                <a:latin typeface="+mn-lt"/>
                <a:ea typeface="+mn-ea"/>
                <a:cs typeface="+mn-cs"/>
              </a:rPr>
              <a:t>/billions/Population Distribution and Change: 2000 to 2010, summary statistics.  Figure 17.1 from Ch17: Southeast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Lower</a:t>
            </a:r>
            <a:r>
              <a:rPr lang="en-US" sz="1200" kern="1200" dirty="0" smtClean="0">
                <a:solidFill>
                  <a:schemeClr val="tx1"/>
                </a:solidFill>
                <a:latin typeface="+mn-lt"/>
                <a:ea typeface="+mn-ea"/>
                <a:cs typeface="+mn-cs"/>
              </a:rPr>
              <a:t>:  One effect of the reduction in Alaska sea ice is that storm surges that used to be buffered by the ice are now causing more shoreline damage. Photos from 2005 show infrastructure damage from coastal erosion in </a:t>
            </a:r>
            <a:r>
              <a:rPr lang="en-US" sz="1200" kern="1200" dirty="0" err="1" smtClean="0">
                <a:solidFill>
                  <a:schemeClr val="tx1"/>
                </a:solidFill>
                <a:latin typeface="+mn-lt"/>
                <a:ea typeface="+mn-ea"/>
                <a:cs typeface="+mn-cs"/>
              </a:rPr>
              <a:t>Shishmaref</a:t>
            </a:r>
            <a:r>
              <a:rPr lang="en-US" sz="1200" kern="1200" dirty="0" smtClean="0">
                <a:solidFill>
                  <a:schemeClr val="tx1"/>
                </a:solidFill>
                <a:latin typeface="+mn-lt"/>
                <a:ea typeface="+mn-ea"/>
                <a:cs typeface="+mn-cs"/>
              </a:rPr>
              <a:t>, Alaska. Photographs by Tony </a:t>
            </a:r>
            <a:r>
              <a:rPr lang="en-US" sz="1200" kern="1200" dirty="0" err="1" smtClean="0">
                <a:solidFill>
                  <a:schemeClr val="tx1"/>
                </a:solidFill>
                <a:latin typeface="+mn-lt"/>
                <a:ea typeface="+mn-ea"/>
                <a:cs typeface="+mn-cs"/>
              </a:rPr>
              <a:t>Weyiouanna</a:t>
            </a:r>
            <a:r>
              <a:rPr lang="en-US" sz="1200" kern="1200" dirty="0" smtClean="0">
                <a:solidFill>
                  <a:schemeClr val="tx1"/>
                </a:solidFill>
                <a:latin typeface="+mn-lt"/>
                <a:ea typeface="+mn-ea"/>
                <a:cs typeface="+mn-cs"/>
              </a:rPr>
              <a:t> and Gary </a:t>
            </a:r>
            <a:r>
              <a:rPr lang="en-US" sz="1200" kern="1200" dirty="0" err="1" smtClean="0">
                <a:solidFill>
                  <a:schemeClr val="tx1"/>
                </a:solidFill>
                <a:latin typeface="+mn-lt"/>
                <a:ea typeface="+mn-ea"/>
                <a:cs typeface="+mn-cs"/>
              </a:rPr>
              <a:t>Braasch</a:t>
            </a:r>
            <a:r>
              <a:rPr lang="en-US" sz="1200" kern="1200" dirty="0" smtClean="0">
                <a:solidFill>
                  <a:schemeClr val="tx1"/>
                </a:solidFill>
                <a:latin typeface="+mn-lt"/>
                <a:ea typeface="+mn-ea"/>
                <a:cs typeface="+mn-cs"/>
              </a:rPr>
              <a:t>.  Fig 22.9 in Ch22: Alaska</a:t>
            </a:r>
          </a:p>
          <a:p>
            <a:endParaRPr lang="en-US" dirty="0"/>
          </a:p>
        </p:txBody>
      </p:sp>
      <p:sp>
        <p:nvSpPr>
          <p:cNvPr id="4" name="Slide Number Placeholder 3"/>
          <p:cNvSpPr>
            <a:spLocks noGrp="1"/>
          </p:cNvSpPr>
          <p:nvPr>
            <p:ph type="sldNum" sz="quarter" idx="10"/>
          </p:nvPr>
        </p:nvSpPr>
        <p:spPr/>
        <p:txBody>
          <a:bodyPr/>
          <a:lstStyle/>
          <a:p>
            <a:fld id="{B5ABEDA9-2387-FD4F-B09C-82FC14EBCB26}"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map on the </a:t>
            </a:r>
            <a:r>
              <a:rPr lang="en-US" b="1" baseline="0" dirty="0" smtClean="0"/>
              <a:t>left above </a:t>
            </a:r>
            <a:r>
              <a:rPr lang="en-US" b="0" baseline="0" dirty="0" smtClean="0"/>
              <a:t>shows the change in  Plant Hardiness Zones calculated from those based on the 1971-2000 climate to those based on the 1981-2010 climate. Even greater changes are projected over the next 30 years (</a:t>
            </a:r>
            <a:r>
              <a:rPr lang="en-US" b="1" baseline="0" dirty="0" smtClean="0"/>
              <a:t>map on right</a:t>
            </a:r>
            <a:r>
              <a:rPr lang="en-US" b="0" baseline="0" dirty="0" smtClean="0"/>
              <a:t>). (Figure source: NOAA). Fig. 28 in </a:t>
            </a:r>
            <a:r>
              <a:rPr lang="en-US" sz="1200" b="0" kern="1200" baseline="0" dirty="0" smtClean="0">
                <a:solidFill>
                  <a:schemeClr val="tx1"/>
                </a:solidFill>
                <a:latin typeface="+mn-lt"/>
                <a:ea typeface="+mn-ea"/>
                <a:cs typeface="+mn-cs"/>
              </a:rPr>
              <a:t>Appendix: The Science of Climate Change</a:t>
            </a:r>
            <a:r>
              <a:rPr lang="en-US" b="1" baseline="0" dirty="0" smtClean="0"/>
              <a:t> </a:t>
            </a:r>
            <a:endParaRPr lang="en-US" b="1" dirty="0" smtClean="0"/>
          </a:p>
          <a:p>
            <a:endParaRPr lang="en-US" dirty="0"/>
          </a:p>
        </p:txBody>
      </p:sp>
      <p:sp>
        <p:nvSpPr>
          <p:cNvPr id="4" name="Slide Number Placeholder 3"/>
          <p:cNvSpPr>
            <a:spLocks noGrp="1"/>
          </p:cNvSpPr>
          <p:nvPr>
            <p:ph type="sldNum" sz="quarter" idx="10"/>
          </p:nvPr>
        </p:nvSpPr>
        <p:spPr/>
        <p:txBody>
          <a:bodyPr/>
          <a:lstStyle/>
          <a:p>
            <a:fld id="{B5ABEDA9-2387-FD4F-B09C-82FC14EBCB26}" type="slidenum">
              <a:rPr lang="en-US" smtClean="0"/>
              <a:pPr/>
              <a:t>16</a:t>
            </a:fld>
            <a:endParaRPr lang="en-US"/>
          </a:p>
        </p:txBody>
      </p:sp>
    </p:spTree>
    <p:extLst>
      <p:ext uri="{BB962C8B-B14F-4D97-AF65-F5344CB8AC3E}">
        <p14:creationId xmlns:p14="http://schemas.microsoft.com/office/powerpoint/2010/main" val="244525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Map of observed and projected biological responses to climate change across the United States. Case studies listed in Chapter 8, Ecosystems (p. 302) correspond to </a:t>
            </a:r>
            <a:r>
              <a:rPr lang="en-US" b="1" baseline="0" dirty="0" smtClean="0"/>
              <a:t>observed  responses (black icons on map</a:t>
            </a:r>
            <a:r>
              <a:rPr lang="en-US" baseline="0" dirty="0" smtClean="0"/>
              <a:t>) and </a:t>
            </a:r>
            <a:r>
              <a:rPr lang="en-US" b="1" baseline="0" dirty="0" smtClean="0"/>
              <a:t>projected responses (white icons </a:t>
            </a:r>
            <a:r>
              <a:rPr lang="en-US" baseline="0" dirty="0" smtClean="0"/>
              <a:t>on map, italicized statements). (Figure source: Adapted from Staudinger et al., 2012). Fig. 8.4 in Ecosystems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B5ABEDA9-2387-FD4F-B09C-82FC14EBCB26}" type="slidenum">
              <a:rPr lang="en-US" smtClean="0"/>
              <a:pPr/>
              <a:t>18</a:t>
            </a:fld>
            <a:endParaRPr lang="en-US"/>
          </a:p>
        </p:txBody>
      </p:sp>
    </p:spTree>
    <p:extLst>
      <p:ext uri="{BB962C8B-B14F-4D97-AF65-F5344CB8AC3E}">
        <p14:creationId xmlns:p14="http://schemas.microsoft.com/office/powerpoint/2010/main" val="268029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Left</a:t>
            </a:r>
            <a:r>
              <a:rPr lang="en-US" dirty="0" smtClean="0"/>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Generalized Adaptation Process adapted from NRC’s America’s Climate Choices Reports. This is not a step-wise or linear process; various stages can be occurring simultaneously, in a different order, or be omitted completely. </a:t>
            </a:r>
            <a:r>
              <a:rPr lang="en-US" dirty="0" smtClean="0"/>
              <a:t> </a:t>
            </a:r>
            <a:r>
              <a:rPr lang="en-US" sz="1200" b="1" kern="1200" dirty="0" smtClean="0">
                <a:solidFill>
                  <a:schemeClr val="tx1"/>
                </a:solidFill>
                <a:effectLst/>
                <a:latin typeface="+mn-lt"/>
                <a:ea typeface="+mn-ea"/>
                <a:cs typeface="+mn-cs"/>
              </a:rPr>
              <a:t>Figure 28.3</a:t>
            </a:r>
            <a:r>
              <a:rPr lang="en-US" sz="1200" kern="1200" dirty="0" smtClean="0">
                <a:solidFill>
                  <a:schemeClr val="tx1"/>
                </a:solidFill>
                <a:effectLst/>
                <a:latin typeface="+mn-lt"/>
                <a:ea typeface="+mn-ea"/>
                <a:cs typeface="+mn-cs"/>
              </a:rPr>
              <a:t>: from Adaptation Chapter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a:t>
            </a:r>
            <a:r>
              <a:rPr lang="en-US" sz="1200" kern="1200" dirty="0" smtClean="0">
                <a:solidFill>
                  <a:schemeClr val="tx1"/>
                </a:solidFill>
                <a:effectLst/>
                <a:latin typeface="+mn-lt"/>
                <a:ea typeface="+mn-ea"/>
                <a:cs typeface="+mn-cs"/>
              </a:rPr>
              <a:t>: </a:t>
            </a:r>
            <a:r>
              <a:rPr lang="en-US" sz="1200" b="1" i="0" u="none" strike="noStrike" kern="1200" baseline="0" dirty="0" smtClean="0">
                <a:solidFill>
                  <a:schemeClr val="tx1"/>
                </a:solidFill>
                <a:latin typeface="+mn-lt"/>
                <a:ea typeface="+mn-ea"/>
                <a:cs typeface="+mn-cs"/>
              </a:rPr>
              <a:t>Status of State Climate Adaptation Plans. </a:t>
            </a:r>
            <a:r>
              <a:rPr lang="en-US" sz="1200" b="0" i="0" u="none" strike="noStrike" kern="1200" baseline="0" dirty="0" smtClean="0">
                <a:solidFill>
                  <a:schemeClr val="tx1"/>
                </a:solidFill>
                <a:latin typeface="+mn-lt"/>
                <a:ea typeface="+mn-ea"/>
                <a:cs typeface="+mn-cs"/>
              </a:rPr>
              <a:t>(Figure redrawn from C2ES 2 (Center for Climate and Energy Solutions) 2012a) .</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Figure 28.1  from Adaptation Chapter</a:t>
            </a:r>
            <a:endParaRPr lang="en-US" b="0" dirty="0"/>
          </a:p>
        </p:txBody>
      </p:sp>
      <p:sp>
        <p:nvSpPr>
          <p:cNvPr id="4" name="Slide Number Placeholder 3"/>
          <p:cNvSpPr>
            <a:spLocks noGrp="1"/>
          </p:cNvSpPr>
          <p:nvPr>
            <p:ph type="sldNum" sz="quarter" idx="10"/>
          </p:nvPr>
        </p:nvSpPr>
        <p:spPr/>
        <p:txBody>
          <a:bodyPr/>
          <a:lstStyle/>
          <a:p>
            <a:fld id="{B5ABEDA9-2387-FD4F-B09C-82FC14EBCB26}" type="slidenum">
              <a:rPr lang="en-US" smtClean="0"/>
              <a:pPr/>
              <a:t>19</a:t>
            </a:fld>
            <a:endParaRPr lang="en-US"/>
          </a:p>
        </p:txBody>
      </p:sp>
    </p:spTree>
    <p:extLst>
      <p:ext uri="{BB962C8B-B14F-4D97-AF65-F5344CB8AC3E}">
        <p14:creationId xmlns:p14="http://schemas.microsoft.com/office/powerpoint/2010/main" val="275599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Global Change Research Act, passed in 1990, established the US Global Change Research Program to coordinate global change research across the federal government</a:t>
            </a:r>
            <a:endParaRPr lang="en-US" sz="1800" dirty="0"/>
          </a:p>
        </p:txBody>
      </p:sp>
      <p:sp>
        <p:nvSpPr>
          <p:cNvPr id="4" name="Slide Number Placeholder 3"/>
          <p:cNvSpPr>
            <a:spLocks noGrp="1"/>
          </p:cNvSpPr>
          <p:nvPr>
            <p:ph type="sldNum" sz="quarter" idx="10"/>
          </p:nvPr>
        </p:nvSpPr>
        <p:spPr/>
        <p:txBody>
          <a:bodyPr/>
          <a:lstStyle/>
          <a:p>
            <a:fld id="{9F36810E-9C17-45AC-9C0E-D9BEB40D8CA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National Climate Assessment is one of the requirements of the Global Change Research Act</a:t>
            </a:r>
            <a:endParaRPr lang="en-US" sz="1800" dirty="0"/>
          </a:p>
        </p:txBody>
      </p:sp>
      <p:sp>
        <p:nvSpPr>
          <p:cNvPr id="4" name="Slide Number Placeholder 3"/>
          <p:cNvSpPr>
            <a:spLocks noGrp="1"/>
          </p:cNvSpPr>
          <p:nvPr>
            <p:ph type="sldNum" sz="quarter" idx="10"/>
          </p:nvPr>
        </p:nvSpPr>
        <p:spPr/>
        <p:txBody>
          <a:bodyPr/>
          <a:lstStyle/>
          <a:p>
            <a:fld id="{9F36810E-9C17-45AC-9C0E-D9BEB40D8CA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36810E-9C17-45AC-9C0E-D9BEB40D8CA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this next round of assessment, we</a:t>
            </a:r>
            <a:r>
              <a:rPr lang="en-US" baseline="0" dirty="0" smtClean="0"/>
              <a:t> will maintain a focus on synthesizing the best-available science while also looking to provide that science to users in such a way that it can support decisions about how we prepare for and respond to climate change.</a:t>
            </a:r>
          </a:p>
          <a:p>
            <a:endParaRPr lang="en-US" baseline="0" dirty="0" smtClean="0"/>
          </a:p>
          <a:p>
            <a:r>
              <a:rPr lang="en-US" baseline="0" dirty="0" smtClean="0"/>
              <a:t>In order to achieve this, we have set our sights on creating a process that reaches beyond the federal government to include state, local, and tribal governments, the business community, academic institutions, non-profit organizations, and many others that contribute to and use assessments.</a:t>
            </a:r>
            <a:endParaRPr lang="en-US" dirty="0"/>
          </a:p>
        </p:txBody>
      </p:sp>
      <p:sp>
        <p:nvSpPr>
          <p:cNvPr id="4" name="Slide Number Placeholder 3"/>
          <p:cNvSpPr>
            <a:spLocks noGrp="1"/>
          </p:cNvSpPr>
          <p:nvPr>
            <p:ph type="sldNum" sz="quarter" idx="10"/>
          </p:nvPr>
        </p:nvSpPr>
        <p:spPr/>
        <p:txBody>
          <a:bodyPr/>
          <a:lstStyle/>
          <a:p>
            <a:fld id="{9F36810E-9C17-45AC-9C0E-D9BEB40D8CA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Inclusive, broader expertise</a:t>
            </a:r>
          </a:p>
          <a:p>
            <a:pPr lvl="1"/>
            <a:r>
              <a:rPr lang="en-US" sz="2800" dirty="0" smtClean="0"/>
              <a:t>Over 240 authors </a:t>
            </a:r>
          </a:p>
          <a:p>
            <a:pPr lvl="1"/>
            <a:r>
              <a:rPr lang="en-US" sz="2800" dirty="0" smtClean="0"/>
              <a:t>60 member federal advisory committee </a:t>
            </a:r>
          </a:p>
          <a:p>
            <a:r>
              <a:rPr lang="en-US" sz="2800" dirty="0" smtClean="0"/>
              <a:t>Public engagement, e.g. “Request for Information”</a:t>
            </a:r>
          </a:p>
          <a:p>
            <a:r>
              <a:rPr lang="en-US" sz="2800" dirty="0" smtClean="0"/>
              <a:t>Focus on a sustained process </a:t>
            </a:r>
          </a:p>
          <a:p>
            <a:pPr lvl="1"/>
            <a:r>
              <a:rPr lang="en-US" sz="2800" dirty="0" smtClean="0"/>
              <a:t>Supporting quadrennial reports</a:t>
            </a:r>
          </a:p>
          <a:p>
            <a:pPr lvl="1"/>
            <a:r>
              <a:rPr lang="en-US" sz="2800" dirty="0" smtClean="0"/>
              <a:t>Intermediate products to improve assessment capacity</a:t>
            </a:r>
          </a:p>
          <a:p>
            <a:r>
              <a:rPr lang="en-US" sz="2800" dirty="0" err="1" smtClean="0"/>
              <a:t>NCAnet</a:t>
            </a:r>
            <a:r>
              <a:rPr lang="en-US" sz="2800" dirty="0" smtClean="0"/>
              <a:t>: 90+ organizations extend the NCA process and products beyond the federal government and are active partners in the sustained assessment process</a:t>
            </a:r>
          </a:p>
          <a:p>
            <a:endParaRPr lang="en-US" dirty="0" smtClean="0"/>
          </a:p>
          <a:p>
            <a:r>
              <a:rPr lang="en-US" dirty="0" smtClean="0"/>
              <a:t>This slide illustrates how the Third</a:t>
            </a:r>
            <a:r>
              <a:rPr lang="en-US" baseline="0" dirty="0" smtClean="0"/>
              <a:t> NCA Report has come together and what the steps are for it to become final. A few key steps in the process:</a:t>
            </a:r>
          </a:p>
          <a:p>
            <a:pPr marL="168861" indent="-168861" defTabSz="900593">
              <a:buFont typeface="Arial" pitchFamily="34" charset="0"/>
              <a:buChar char="•"/>
              <a:defRPr/>
            </a:pPr>
            <a:r>
              <a:rPr lang="en-US" dirty="0" smtClean="0"/>
              <a:t>Technical input teams from across the country provided a variety of reports, articles, case studies, and other inputs</a:t>
            </a:r>
          </a:p>
          <a:p>
            <a:pPr marL="168861" indent="-168861" defTabSz="900593">
              <a:buFont typeface="Arial" pitchFamily="34" charset="0"/>
              <a:buChar char="•"/>
              <a:defRPr/>
            </a:pPr>
            <a:r>
              <a:rPr lang="en-US" dirty="0" smtClean="0"/>
              <a:t>Chapter authors draw on technical inputs and other literature to assemble their chapters</a:t>
            </a:r>
          </a:p>
          <a:p>
            <a:pPr marL="168861" indent="-168861" defTabSz="900593">
              <a:buFont typeface="Arial" pitchFamily="34" charset="0"/>
              <a:buChar char="•"/>
              <a:defRPr/>
            </a:pPr>
            <a:r>
              <a:rPr lang="en-US" dirty="0" smtClean="0"/>
              <a:t>Once receiving the chapters, the NCADAC reviewed entire report, checking for quality, consistency, and readability</a:t>
            </a:r>
          </a:p>
          <a:p>
            <a:pPr marL="168861" indent="-168861" defTabSz="900593">
              <a:buFont typeface="Arial" pitchFamily="34" charset="0"/>
              <a:buChar char="•"/>
              <a:defRPr/>
            </a:pPr>
            <a:r>
              <a:rPr lang="en-US" dirty="0" smtClean="0"/>
              <a:t>Following the public comment and expert review period, review editors will check that comments have been responded to adequately</a:t>
            </a:r>
          </a:p>
          <a:p>
            <a:pPr marL="168861" indent="-168861">
              <a:buFont typeface="Arial" pitchFamily="34" charset="0"/>
              <a:buChar char="•"/>
            </a:pPr>
            <a:r>
              <a:rPr lang="en-US" baseline="0" dirty="0" smtClean="0"/>
              <a:t>The NCADAC anticipates submitting the final report to the government in late 2013; the process of final White House review and adoption by the US Global Change Research Program as “the” National Climate Assessment report will take a few months longer</a:t>
            </a:r>
          </a:p>
        </p:txBody>
      </p:sp>
      <p:sp>
        <p:nvSpPr>
          <p:cNvPr id="4" name="Slide Number Placeholder 3"/>
          <p:cNvSpPr>
            <a:spLocks noGrp="1"/>
          </p:cNvSpPr>
          <p:nvPr>
            <p:ph type="sldNum" sz="quarter" idx="10"/>
          </p:nvPr>
        </p:nvSpPr>
        <p:spPr/>
        <p:txBody>
          <a:bodyPr/>
          <a:lstStyle/>
          <a:p>
            <a:fld id="{9F36810E-9C17-45AC-9C0E-D9BEB40D8CA9}" type="slidenum">
              <a:rPr lang="en-US" smtClean="0"/>
              <a:pPr/>
              <a:t>6</a:t>
            </a:fld>
            <a:endParaRPr lang="en-US" dirty="0"/>
          </a:p>
        </p:txBody>
      </p:sp>
    </p:spTree>
    <p:extLst>
      <p:ext uri="{BB962C8B-B14F-4D97-AF65-F5344CB8AC3E}">
        <p14:creationId xmlns:p14="http://schemas.microsoft.com/office/powerpoint/2010/main" val="99722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These are just some of the many indicators that have been measured globally over many decades and that show that Earth’s climate is warming. </a:t>
            </a:r>
            <a:r>
              <a:rPr lang="en-US" sz="1200" b="1" kern="1200" baseline="0" dirty="0" smtClean="0">
                <a:solidFill>
                  <a:schemeClr val="tx1"/>
                </a:solidFill>
                <a:latin typeface="+mn-lt"/>
                <a:ea typeface="+mn-ea"/>
                <a:cs typeface="+mn-cs"/>
              </a:rPr>
              <a:t>White arrows </a:t>
            </a:r>
            <a:r>
              <a:rPr lang="en-US" sz="1200" kern="1200" baseline="0" dirty="0" smtClean="0">
                <a:solidFill>
                  <a:schemeClr val="tx1"/>
                </a:solidFill>
                <a:latin typeface="+mn-lt"/>
                <a:ea typeface="+mn-ea"/>
                <a:cs typeface="+mn-cs"/>
              </a:rPr>
              <a:t>indicate increasing trends, </a:t>
            </a:r>
            <a:r>
              <a:rPr lang="en-US" sz="1200" b="1" kern="1200" baseline="0" dirty="0" smtClean="0">
                <a:solidFill>
                  <a:schemeClr val="tx1"/>
                </a:solidFill>
                <a:latin typeface="+mn-lt"/>
                <a:ea typeface="+mn-ea"/>
                <a:cs typeface="+mn-cs"/>
              </a:rPr>
              <a:t>black arrows </a:t>
            </a:r>
            <a:r>
              <a:rPr lang="en-US" sz="1200" kern="1200" baseline="0" dirty="0" smtClean="0">
                <a:solidFill>
                  <a:schemeClr val="tx1"/>
                </a:solidFill>
                <a:latin typeface="+mn-lt"/>
                <a:ea typeface="+mn-ea"/>
                <a:cs typeface="+mn-cs"/>
              </a:rPr>
              <a:t>indicate decreasing trends. All the indicators expected to increase in a warming world are increasing, and all those expected to decrease in a warming world are decreasing. (Figure source: NOAA NCDC)</a:t>
            </a:r>
          </a:p>
          <a:p>
            <a:r>
              <a:rPr lang="en-US" dirty="0" smtClean="0"/>
              <a:t> From Ch2:</a:t>
            </a:r>
            <a:r>
              <a:rPr lang="en-US" baseline="0" dirty="0" smtClean="0"/>
              <a:t> Our Changing Climate, KM #1</a:t>
            </a:r>
            <a:endParaRPr lang="en-US" dirty="0"/>
          </a:p>
        </p:txBody>
      </p:sp>
      <p:sp>
        <p:nvSpPr>
          <p:cNvPr id="4" name="Slide Number Placeholder 3"/>
          <p:cNvSpPr>
            <a:spLocks noGrp="1"/>
          </p:cNvSpPr>
          <p:nvPr>
            <p:ph type="sldNum" sz="quarter" idx="10"/>
          </p:nvPr>
        </p:nvSpPr>
        <p:spPr/>
        <p:txBody>
          <a:bodyPr/>
          <a:lstStyle/>
          <a:p>
            <a:fld id="{B5ABEDA9-2387-FD4F-B09C-82FC14EBCB26}"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Projected change (°F) in annual average temperature over the period 2071-2099 (compared to the period 1971-2000) under a low emissions pathway (RCP 2.6, left graph) that assumes rapid reductions in emissions and a high pathway (RCP 8.5, right graph) that assumes continued increases in emissions. (Figure source: NOAA NCDC / CICS-NC. Data from CMIP5.).</a:t>
            </a:r>
            <a:r>
              <a:rPr lang="en-US" sz="1200" kern="1200" baseline="0" dirty="0" smtClean="0">
                <a:solidFill>
                  <a:schemeClr val="tx1"/>
                </a:solidFill>
                <a:effectLst/>
                <a:latin typeface="+mn-lt"/>
                <a:ea typeface="+mn-ea"/>
                <a:cs typeface="+mn-cs"/>
              </a:rPr>
              <a:t>  Figure 2.4 Ch2: Our Changing Climate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b="1" dirty="0" smtClean="0"/>
              <a:t>LOWER RIGHT</a:t>
            </a:r>
            <a:r>
              <a:rPr lang="en-US" dirty="0" smtClean="0"/>
              <a:t>: </a:t>
            </a:r>
            <a:r>
              <a:rPr lang="en-US" sz="1200" kern="1200" dirty="0" smtClean="0">
                <a:solidFill>
                  <a:schemeClr val="tx1"/>
                </a:solidFill>
                <a:effectLst/>
                <a:latin typeface="+mn-lt"/>
                <a:ea typeface="+mn-ea"/>
                <a:cs typeface="+mn-cs"/>
              </a:rPr>
              <a:t>Projected global average annual temperature changes (°F) for multiple future emissions scenarios relative to the 1901-1960 average temperature. The dashed lines are results from the previous generation of climate models using the previous generation of emissions scenarios (the SRES set). The solid lines are results from the most recent generation of climate models using the most recent emissions scenarios (the RCP set), some of which consider explicit climate policies, which the older ones did not. Differences among these projections are principally a result of differences in the emissions scenarios rather than differences among the climate models. (Figure source: Michael </a:t>
            </a:r>
            <a:r>
              <a:rPr lang="en-US" sz="1200" kern="1200" dirty="0" err="1" smtClean="0">
                <a:solidFill>
                  <a:schemeClr val="tx1"/>
                </a:solidFill>
                <a:effectLst/>
                <a:latin typeface="+mn-lt"/>
                <a:ea typeface="+mn-ea"/>
                <a:cs typeface="+mn-cs"/>
              </a:rPr>
              <a:t>Wehner</a:t>
            </a:r>
            <a:r>
              <a:rPr lang="en-US" sz="1200" kern="1200" dirty="0" smtClean="0">
                <a:solidFill>
                  <a:schemeClr val="tx1"/>
                </a:solidFill>
                <a:effectLst/>
                <a:latin typeface="+mn-lt"/>
                <a:ea typeface="+mn-ea"/>
                <a:cs typeface="+mn-cs"/>
              </a:rPr>
              <a:t>, LBNL. Data from CMIP3, CMIP5, and NOAA, 2012.) </a:t>
            </a:r>
            <a:r>
              <a:rPr lang="en-US" sz="1200" b="1" kern="1200" dirty="0" smtClean="0">
                <a:solidFill>
                  <a:schemeClr val="tx1"/>
                </a:solidFill>
                <a:effectLst/>
                <a:latin typeface="+mn-lt"/>
                <a:ea typeface="+mn-ea"/>
                <a:cs typeface="+mn-cs"/>
              </a:rPr>
              <a:t>Figure 2.3</a:t>
            </a:r>
            <a:r>
              <a:rPr lang="en-US" sz="1200" kern="1200" dirty="0" smtClean="0">
                <a:solidFill>
                  <a:schemeClr val="tx1"/>
                </a:solidFill>
                <a:effectLst/>
                <a:latin typeface="+mn-lt"/>
                <a:ea typeface="+mn-ea"/>
                <a:cs typeface="+mn-cs"/>
              </a:rPr>
              <a:t>: Average Global Temperature Projections from</a:t>
            </a:r>
            <a:r>
              <a:rPr lang="en-US" sz="1200" kern="1200" baseline="0" dirty="0" smtClean="0">
                <a:solidFill>
                  <a:schemeClr val="tx1"/>
                </a:solidFill>
                <a:effectLst/>
                <a:latin typeface="+mn-lt"/>
                <a:ea typeface="+mn-ea"/>
                <a:cs typeface="+mn-cs"/>
              </a:rPr>
              <a:t> CH2: Our Changing Climate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ABEDA9-2387-FD4F-B09C-82FC14EBCB26}" type="slidenum">
              <a:rPr lang="en-US" smtClean="0"/>
              <a:pPr/>
              <a:t>11</a:t>
            </a:fld>
            <a:endParaRPr lang="en-US"/>
          </a:p>
        </p:txBody>
      </p:sp>
    </p:spTree>
    <p:extLst>
      <p:ext uri="{BB962C8B-B14F-4D97-AF65-F5344CB8AC3E}">
        <p14:creationId xmlns:p14="http://schemas.microsoft.com/office/powerpoint/2010/main" val="258214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Right: </a:t>
            </a:r>
            <a:r>
              <a:rPr lang="en-US" sz="1200" kern="1200" dirty="0" smtClean="0">
                <a:solidFill>
                  <a:schemeClr val="tx1"/>
                </a:solidFill>
                <a:latin typeface="+mn-lt"/>
                <a:ea typeface="+mn-ea"/>
                <a:cs typeface="+mn-cs"/>
              </a:rPr>
              <a:t>The map shows percent increases in the amount of precipitation falling in </a:t>
            </a:r>
            <a:r>
              <a:rPr lang="en-US" sz="1200" i="1" kern="1200" dirty="0" smtClean="0">
                <a:solidFill>
                  <a:schemeClr val="tx1"/>
                </a:solidFill>
                <a:latin typeface="+mn-lt"/>
                <a:ea typeface="+mn-ea"/>
                <a:cs typeface="+mn-cs"/>
              </a:rPr>
              <a:t>very heavy </a:t>
            </a:r>
            <a:r>
              <a:rPr lang="en-US" sz="1200" kern="1200" dirty="0" smtClean="0">
                <a:solidFill>
                  <a:schemeClr val="tx1"/>
                </a:solidFill>
                <a:latin typeface="+mn-lt"/>
                <a:ea typeface="+mn-ea"/>
                <a:cs typeface="+mn-cs"/>
              </a:rPr>
              <a:t>events (defined as the heaviest 1% of all daily events) from 1958 to 2011 for each region. There are clear trends toward a greater amount of </a:t>
            </a:r>
            <a:r>
              <a:rPr lang="en-US" sz="1200" i="1" kern="1200" dirty="0" smtClean="0">
                <a:solidFill>
                  <a:schemeClr val="tx1"/>
                </a:solidFill>
                <a:latin typeface="+mn-lt"/>
                <a:ea typeface="+mn-ea"/>
                <a:cs typeface="+mn-cs"/>
              </a:rPr>
              <a:t>very heavy </a:t>
            </a:r>
            <a:r>
              <a:rPr lang="en-US" sz="1200" kern="1200" dirty="0" smtClean="0">
                <a:solidFill>
                  <a:schemeClr val="tx1"/>
                </a:solidFill>
                <a:latin typeface="+mn-lt"/>
                <a:ea typeface="+mn-ea"/>
                <a:cs typeface="+mn-cs"/>
              </a:rPr>
              <a:t>precipitation for the nation as a whole, and particularly in the Northeast and Midwest. (Figure source: updated from (Karl et al. 2009) with data from NCDC).  Figure 2.16 from Ch2: Our Changing Climate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Left: </a:t>
            </a:r>
            <a:r>
              <a:rPr lang="en-US" sz="1200" kern="1200" dirty="0" smtClean="0">
                <a:solidFill>
                  <a:schemeClr val="tx1"/>
                </a:solidFill>
                <a:latin typeface="+mn-lt"/>
                <a:ea typeface="+mn-ea"/>
                <a:cs typeface="+mn-cs"/>
              </a:rPr>
              <a:t>One measure of a heavy-precipitation event is a 2-day precipitation total that is exceeded on average only once in a five year period, also known as the once-in-five-year event. As this extreme precipitation index for 1901-2011 shows, the occurrence of such events has become much more common in recent decades. Changes are compared to the period 1901-1960 and do not include Alaska or Hawaii. The 2000s decade (far right bar) includes 2001-2011. (Figure source: adapted from (Kunkel et al. 2012). Figure 2.14 from Ch2: Our Changing Climate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123459-8BAA-4427-97F7-3918FD6A2F27}" type="slidenum">
              <a:rPr lang="en-US" smtClean="0"/>
              <a:pPr/>
              <a:t>13</a:t>
            </a:fld>
            <a:endParaRPr lang="en-US"/>
          </a:p>
        </p:txBody>
      </p:sp>
    </p:spTree>
    <p:extLst>
      <p:ext uri="{BB962C8B-B14F-4D97-AF65-F5344CB8AC3E}">
        <p14:creationId xmlns:p14="http://schemas.microsoft.com/office/powerpoint/2010/main" val="9471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0" y="6167366"/>
            <a:ext cx="9144000" cy="690634"/>
          </a:xfrm>
          <a:prstGeom prst="rect">
            <a:avLst/>
          </a:prstGeom>
        </p:spPr>
      </p:pic>
      <p:sp>
        <p:nvSpPr>
          <p:cNvPr id="2" name="Title 1"/>
          <p:cNvSpPr>
            <a:spLocks noGrp="1"/>
          </p:cNvSpPr>
          <p:nvPr>
            <p:ph type="ctrTitle"/>
          </p:nvPr>
        </p:nvSpPr>
        <p:spPr>
          <a:xfrm>
            <a:off x="2209800" y="2109787"/>
            <a:ext cx="5638800" cy="1470025"/>
          </a:xfrm>
        </p:spPr>
        <p:txBody>
          <a:bodyPr/>
          <a:lstStyle>
            <a:lvl1pPr>
              <a:defRPr b="1">
                <a:solidFill>
                  <a:schemeClr val="accent1">
                    <a:lumMod val="50000"/>
                  </a:schemeClr>
                </a:solidFill>
                <a:latin typeface="+mj-lt"/>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3886200"/>
            <a:ext cx="4648200" cy="990600"/>
          </a:xfrm>
        </p:spPr>
        <p:txBody>
          <a:bodyPr>
            <a:normAutofit/>
          </a:bodyPr>
          <a:lstStyle>
            <a:lvl1pPr marL="0" indent="0" algn="ctr">
              <a:buNone/>
              <a:defRPr sz="2400">
                <a:solidFill>
                  <a:schemeClr val="accent1">
                    <a:lumMod val="7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earthteshelft.png"/>
          <p:cNvPicPr>
            <a:picLocks noChangeAspect="1"/>
          </p:cNvPicPr>
          <p:nvPr userDrawn="1"/>
        </p:nvPicPr>
        <p:blipFill>
          <a:blip r:embed="rId3" cstate="screen"/>
          <a:stretch>
            <a:fillRect/>
          </a:stretch>
        </p:blipFill>
        <p:spPr>
          <a:xfrm>
            <a:off x="0" y="-18836"/>
            <a:ext cx="2133600" cy="4219575"/>
          </a:xfrm>
          <a:prstGeom prst="rect">
            <a:avLst/>
          </a:prstGeom>
          <a:effectLst>
            <a:reflection blurRad="6350" stA="50000" endA="300" endPos="55000" dir="5400000" sy="-100000" algn="bl" rotWithShape="0"/>
          </a:effectLst>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53200" y="0"/>
            <a:ext cx="2573642" cy="914400"/>
          </a:xfrm>
          <a:prstGeom prst="rect">
            <a:avLst/>
          </a:prstGeom>
        </p:spPr>
      </p:pic>
    </p:spTree>
    <p:extLst>
      <p:ext uri="{BB962C8B-B14F-4D97-AF65-F5344CB8AC3E}">
        <p14:creationId xmlns:p14="http://schemas.microsoft.com/office/powerpoint/2010/main" val="2658703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tx2"/>
                </a:solidFill>
                <a:latin typeface="+mn-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648201"/>
          </a:xfrm>
        </p:spPr>
        <p:txBody>
          <a:bodyPr>
            <a:normAutofit/>
          </a:bodyPr>
          <a:lstStyle>
            <a:lvl1pPr>
              <a:defRPr sz="2400">
                <a:solidFill>
                  <a:schemeClr val="tx1"/>
                </a:solidFill>
                <a:latin typeface="+mn-lt"/>
                <a:cs typeface="Arial" pitchFamily="34" charset="0"/>
              </a:defRPr>
            </a:lvl1pPr>
            <a:lvl2pPr>
              <a:defRPr sz="2000">
                <a:solidFill>
                  <a:schemeClr val="tx1"/>
                </a:solidFill>
                <a:latin typeface="+mn-lt"/>
                <a:cs typeface="Arial" pitchFamily="34" charset="0"/>
              </a:defRPr>
            </a:lvl2pPr>
            <a:lvl3pPr marL="1143000" indent="-228600">
              <a:buFont typeface="Arial" pitchFamily="34" charset="0"/>
              <a:buChar char="•"/>
              <a:defRPr sz="2000">
                <a:solidFill>
                  <a:schemeClr val="tx1"/>
                </a:solidFill>
                <a:latin typeface="+mn-lt"/>
                <a:cs typeface="Arial" pitchFamily="34" charset="0"/>
              </a:defRPr>
            </a:lvl3pPr>
            <a:lvl4pPr>
              <a:defRPr sz="2000">
                <a:solidFill>
                  <a:schemeClr val="tx1"/>
                </a:solidFill>
                <a:latin typeface="+mn-lt"/>
                <a:cs typeface="Arial" pitchFamily="34" charset="0"/>
              </a:defRPr>
            </a:lvl4pPr>
            <a:lvl5pPr marL="2057400" indent="-228600">
              <a:buFont typeface="Arial" pitchFamily="34" charset="0"/>
              <a:buChar char="•"/>
              <a:defRPr sz="2000">
                <a:solidFill>
                  <a:schemeClr val="tx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7897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3600" b="1" kern="1200" dirty="0">
                <a:solidFill>
                  <a:schemeClr val="tx2"/>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1"/>
            <a:ext cx="4038600" cy="4648200"/>
          </a:xfrm>
        </p:spPr>
        <p:txBody>
          <a:bodyPr>
            <a:normAutofit/>
          </a:bodyPr>
          <a:lstStyle>
            <a:lvl1pPr>
              <a:defRPr sz="2400">
                <a:solidFill>
                  <a:schemeClr val="tx1"/>
                </a:solidFill>
                <a:latin typeface="+mn-lt"/>
                <a:cs typeface="Arial" pitchFamily="34" charset="0"/>
              </a:defRPr>
            </a:lvl1pPr>
            <a:lvl2pPr>
              <a:defRPr sz="2400">
                <a:solidFill>
                  <a:schemeClr val="tx1"/>
                </a:solidFill>
                <a:latin typeface="+mn-lt"/>
                <a:cs typeface="Arial" pitchFamily="34" charset="0"/>
              </a:defRPr>
            </a:lvl2pPr>
            <a:lvl3pPr>
              <a:defRPr sz="2400">
                <a:solidFill>
                  <a:schemeClr val="tx1"/>
                </a:solidFill>
                <a:latin typeface="+mn-lt"/>
                <a:cs typeface="Arial" pitchFamily="34" charset="0"/>
              </a:defRPr>
            </a:lvl3pPr>
            <a:lvl4pPr>
              <a:defRPr sz="2400">
                <a:solidFill>
                  <a:schemeClr val="tx1"/>
                </a:solidFill>
                <a:latin typeface="+mn-lt"/>
                <a:cs typeface="Arial" pitchFamily="34" charset="0"/>
              </a:defRPr>
            </a:lvl4pPr>
            <a:lvl5pPr marL="2057400" indent="-228600">
              <a:buFont typeface="Arial" pitchFamily="34" charset="0"/>
              <a:buChar char="•"/>
              <a:defRPr sz="2400">
                <a:solidFill>
                  <a:schemeClr val="tx1"/>
                </a:solidFill>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1"/>
            <a:ext cx="4038600" cy="4648200"/>
          </a:xfrm>
        </p:spPr>
        <p:txBody>
          <a:bodyPr>
            <a:normAutofit/>
          </a:bodyPr>
          <a:lstStyle>
            <a:lvl1pPr>
              <a:defRPr sz="2400">
                <a:solidFill>
                  <a:schemeClr val="tx1"/>
                </a:solidFill>
                <a:latin typeface="+mn-lt"/>
                <a:cs typeface="Arial" pitchFamily="34" charset="0"/>
              </a:defRPr>
            </a:lvl1pPr>
            <a:lvl2pPr>
              <a:defRPr sz="2400">
                <a:solidFill>
                  <a:schemeClr val="tx1"/>
                </a:solidFill>
                <a:latin typeface="+mn-lt"/>
                <a:cs typeface="Arial" pitchFamily="34" charset="0"/>
              </a:defRPr>
            </a:lvl2pPr>
            <a:lvl3pPr>
              <a:defRPr sz="2400">
                <a:solidFill>
                  <a:schemeClr val="tx1"/>
                </a:solidFill>
                <a:latin typeface="+mn-lt"/>
                <a:cs typeface="Arial" pitchFamily="34" charset="0"/>
              </a:defRPr>
            </a:lvl3pPr>
            <a:lvl4pPr>
              <a:defRPr sz="2400">
                <a:solidFill>
                  <a:schemeClr val="tx1"/>
                </a:solidFill>
                <a:latin typeface="+mn-lt"/>
                <a:cs typeface="Arial" pitchFamily="34" charset="0"/>
              </a:defRPr>
            </a:lvl4pPr>
            <a:lvl5pPr marL="2057400" indent="-228600">
              <a:buFont typeface="Arial" pitchFamily="34" charset="0"/>
              <a:buChar char="•"/>
              <a:defRPr sz="2400">
                <a:solidFill>
                  <a:schemeClr val="tx1"/>
                </a:solidFill>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38016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3600" b="1" kern="1200" dirty="0">
                <a:solidFill>
                  <a:schemeClr val="tx2"/>
                </a:solidFill>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54038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3600" b="1" kern="1200" dirty="0">
                <a:solidFill>
                  <a:schemeClr val="tx2"/>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noAutofit/>
          </a:bodyPr>
          <a:lstStyle>
            <a:lvl1pPr marL="0" indent="0" algn="l" defTabSz="914400" rtl="0" eaLnBrk="1" latinLnBrk="0" hangingPunct="1">
              <a:spcBef>
                <a:spcPct val="0"/>
              </a:spcBef>
              <a:buNone/>
              <a:defRPr lang="en-US" sz="2000" b="1" kern="1200" dirty="0" smtClean="0">
                <a:solidFill>
                  <a:schemeClr val="tx2"/>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39912"/>
            <a:ext cx="4040188" cy="3951288"/>
          </a:xfrm>
        </p:spPr>
        <p:txBody>
          <a:bodyPr>
            <a:normAutofit/>
          </a:bodyPr>
          <a:lstStyle>
            <a:lvl1pPr>
              <a:defRPr sz="20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normAutofit/>
          </a:bodyPr>
          <a:lstStyle>
            <a:lvl1pPr marL="0" indent="0" algn="l">
              <a:buNone/>
              <a:defRPr lang="en-US" sz="2000" b="1" kern="1200" dirty="0" smtClean="0">
                <a:solidFill>
                  <a:schemeClr val="tx2"/>
                </a:solidFill>
                <a:latin typeface="Arial" pitchFamily="34" charset="0"/>
                <a:ea typeface="+mj-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0"/>
              </a:spcBef>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645025" y="1839912"/>
            <a:ext cx="4041775" cy="3951288"/>
          </a:xfrm>
        </p:spPr>
        <p:txBody>
          <a:bodyPr/>
          <a:lstStyle>
            <a:lvl1pPr>
              <a:defRPr sz="20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5392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50000">
              <a:schemeClr val="accent1">
                <a:lumMod val="40000"/>
                <a:lumOff val="60000"/>
              </a:schemeClr>
            </a:gs>
            <a:gs pos="100000">
              <a:schemeClr val="accent5">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822960"/>
          </a:xfrm>
          <a:prstGeom prst="rect">
            <a:avLst/>
          </a:prstGeom>
        </p:spPr>
        <p:txBody>
          <a:bodyPr vert="horz" lIns="91440" tIns="45720" rIns="91440" bIns="45720" rtlCol="0" anchor="ctr">
            <a:norm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724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7" y="5943600"/>
            <a:ext cx="2573642" cy="914400"/>
          </a:xfrm>
          <a:prstGeom prst="rect">
            <a:avLst/>
          </a:prstGeom>
        </p:spPr>
      </p:pic>
    </p:spTree>
    <p:extLst>
      <p:ext uri="{BB962C8B-B14F-4D97-AF65-F5344CB8AC3E}">
        <p14:creationId xmlns:p14="http://schemas.microsoft.com/office/powerpoint/2010/main" val="512250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dt="0"/>
  <p:txStyles>
    <p:titleStyle>
      <a:lvl1pPr algn="ctr" defTabSz="914400" rtl="0" eaLnBrk="1" latinLnBrk="0" hangingPunct="1">
        <a:spcBef>
          <a:spcPct val="0"/>
        </a:spcBef>
        <a:buNone/>
        <a:defRPr lang="en-US" sz="3600" b="1" kern="1200" dirty="0">
          <a:solidFill>
            <a:schemeClr val="accent1">
              <a:lumMod val="5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gif"/><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nca2009.globalchange.gov/"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362200" y="1295400"/>
            <a:ext cx="6781800" cy="938213"/>
          </a:xfrm>
        </p:spPr>
        <p:txBody>
          <a:bodyPr>
            <a:normAutofit fontScale="90000"/>
          </a:bodyPr>
          <a:lstStyle/>
          <a:p>
            <a:r>
              <a:rPr lang="en-US" sz="3200" dirty="0" smtClean="0"/>
              <a:t>The National Climate Assessment: Overview</a:t>
            </a:r>
            <a:endParaRPr lang="en-US" sz="3200" dirty="0"/>
          </a:p>
        </p:txBody>
      </p:sp>
      <p:sp>
        <p:nvSpPr>
          <p:cNvPr id="3" name="Subtitle 2"/>
          <p:cNvSpPr>
            <a:spLocks noGrp="1"/>
          </p:cNvSpPr>
          <p:nvPr>
            <p:ph type="subTitle" idx="1"/>
          </p:nvPr>
        </p:nvSpPr>
        <p:spPr>
          <a:xfrm>
            <a:off x="2286000" y="2514600"/>
            <a:ext cx="6781800" cy="3276600"/>
          </a:xfrm>
        </p:spPr>
        <p:txBody>
          <a:bodyPr>
            <a:normAutofit/>
          </a:bodyPr>
          <a:lstStyle/>
          <a:p>
            <a:r>
              <a:rPr lang="en-US" b="1" dirty="0" smtClean="0"/>
              <a:t>Glynis C. Lough, Ph.D.</a:t>
            </a:r>
          </a:p>
          <a:p>
            <a:r>
              <a:rPr lang="en-US" sz="2200" dirty="0" smtClean="0"/>
              <a:t>National Climate Assessment</a:t>
            </a:r>
          </a:p>
          <a:p>
            <a:r>
              <a:rPr lang="en-US" sz="1900" dirty="0" smtClean="0"/>
              <a:t>US Global Change Research Program National Coordination Office</a:t>
            </a:r>
          </a:p>
          <a:p>
            <a:r>
              <a:rPr lang="en-US" sz="1900" dirty="0" smtClean="0"/>
              <a:t/>
            </a:r>
            <a:br>
              <a:rPr lang="en-US" sz="1900" dirty="0" smtClean="0"/>
            </a:br>
            <a:r>
              <a:rPr lang="en-US" sz="1900" dirty="0" smtClean="0"/>
              <a:t>http://</a:t>
            </a:r>
            <a:r>
              <a:rPr lang="en-US" dirty="0" err="1" smtClean="0"/>
              <a:t>assessment.globalchange.gov</a:t>
            </a:r>
            <a:endParaRPr lang="en-US" dirty="0" smtClean="0"/>
          </a:p>
          <a:p>
            <a:r>
              <a:rPr lang="en-US" dirty="0" smtClean="0"/>
              <a:t/>
            </a:r>
            <a:br>
              <a:rPr lang="en-US" dirty="0" smtClean="0"/>
            </a:br>
            <a:r>
              <a:rPr lang="en-US" sz="2000" dirty="0" smtClean="0"/>
              <a:t>December 17, 2013</a:t>
            </a:r>
            <a:endParaRPr lang="en-US" sz="2000" dirty="0"/>
          </a:p>
        </p:txBody>
      </p:sp>
    </p:spTree>
    <p:extLst>
      <p:ext uri="{BB962C8B-B14F-4D97-AF65-F5344CB8AC3E}">
        <p14:creationId xmlns:p14="http://schemas.microsoft.com/office/powerpoint/2010/main" val="989820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2325"/>
          </a:xfrm>
        </p:spPr>
        <p:txBody>
          <a:bodyPr/>
          <a:lstStyle/>
          <a:p>
            <a:r>
              <a:rPr lang="en-US" dirty="0" smtClean="0"/>
              <a:t>Global Climate is Changing</a:t>
            </a:r>
            <a:endParaRPr lang="en-US"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721872" y="1064700"/>
            <a:ext cx="7848600" cy="4950387"/>
          </a:xfrm>
          <a:prstGeom prst="rect">
            <a:avLst/>
          </a:prstGeom>
        </p:spPr>
      </p:pic>
      <p:sp>
        <p:nvSpPr>
          <p:cNvPr id="4" name="Slide Number Placeholder 3"/>
          <p:cNvSpPr>
            <a:spLocks noGrp="1"/>
          </p:cNvSpPr>
          <p:nvPr>
            <p:ph type="sldNum" sz="quarter" idx="4294967295"/>
          </p:nvPr>
        </p:nvSpPr>
        <p:spPr>
          <a:xfrm>
            <a:off x="457200" y="6356350"/>
            <a:ext cx="424967" cy="365125"/>
          </a:xfrm>
          <a:prstGeom prst="rect">
            <a:avLst/>
          </a:prstGeom>
        </p:spPr>
        <p:txBody>
          <a:bodyPr/>
          <a:lstStyle/>
          <a:p>
            <a:pPr>
              <a:defRPr/>
            </a:pPr>
            <a:fld id="{244B0FC1-C4B6-2842-92C7-D24B155B8576}" type="slidenum">
              <a:rPr lang="en-US" smtClean="0"/>
              <a:pPr>
                <a:defRPr/>
              </a:pPr>
              <a:t>10</a:t>
            </a:fld>
            <a:endParaRPr lang="en-US" dirty="0"/>
          </a:p>
        </p:txBody>
      </p:sp>
    </p:spTree>
    <p:extLst>
      <p:ext uri="{BB962C8B-B14F-4D97-AF65-F5344CB8AC3E}">
        <p14:creationId xmlns:p14="http://schemas.microsoft.com/office/powerpoint/2010/main" val="3037094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0"/>
            <a:ext cx="4267200" cy="2209800"/>
          </a:xfrm>
        </p:spPr>
        <p:txBody>
          <a:bodyPr>
            <a:noAutofit/>
          </a:bodyPr>
          <a:lstStyle/>
          <a:p>
            <a:r>
              <a:rPr lang="en-US" sz="3600" dirty="0" smtClean="0"/>
              <a:t>Projected temperature  change under different emissions scenarios</a:t>
            </a:r>
            <a:endParaRPr lang="en-US" sz="3600" dirty="0"/>
          </a:p>
        </p:txBody>
      </p:sp>
      <p:pic>
        <p:nvPicPr>
          <p:cNvPr id="8" name="Picture 7"/>
          <p:cNvPicPr>
            <a:picLocks noChangeAspect="1"/>
          </p:cNvPicPr>
          <p:nvPr/>
        </p:nvPicPr>
        <p:blipFill rotWithShape="1">
          <a:blip r:embed="rId3"/>
          <a:srcRect l="1817" t="9669" r="1212" b="2322"/>
          <a:stretch/>
        </p:blipFill>
        <p:spPr>
          <a:xfrm>
            <a:off x="304800" y="228600"/>
            <a:ext cx="7443216" cy="3355848"/>
          </a:xfrm>
          <a:prstGeom prst="rect">
            <a:avLst/>
          </a:prstGeom>
        </p:spPr>
      </p:pic>
      <p:pic>
        <p:nvPicPr>
          <p:cNvPr id="6" name="Picture 5"/>
          <p:cNvPicPr>
            <a:picLocks noChangeAspect="1"/>
          </p:cNvPicPr>
          <p:nvPr/>
        </p:nvPicPr>
        <p:blipFill>
          <a:blip r:embed="rId4"/>
          <a:stretch>
            <a:fillRect/>
          </a:stretch>
        </p:blipFill>
        <p:spPr>
          <a:xfrm>
            <a:off x="4648199" y="3352800"/>
            <a:ext cx="4430821" cy="3463861"/>
          </a:xfrm>
          <a:prstGeom prst="rect">
            <a:avLst/>
          </a:prstGeom>
          <a:ln w="19050">
            <a:solidFill>
              <a:schemeClr val="tx1"/>
            </a:solidFill>
          </a:ln>
        </p:spPr>
      </p:pic>
      <p:sp>
        <p:nvSpPr>
          <p:cNvPr id="5" name="Slide Number Placeholder 3"/>
          <p:cNvSpPr>
            <a:spLocks noGrp="1"/>
          </p:cNvSpPr>
          <p:nvPr>
            <p:ph type="sldNum" sz="quarter" idx="4294967295"/>
          </p:nvPr>
        </p:nvSpPr>
        <p:spPr>
          <a:xfrm>
            <a:off x="437812" y="6356350"/>
            <a:ext cx="473438" cy="365125"/>
          </a:xfrm>
          <a:prstGeom prst="rect">
            <a:avLst/>
          </a:prstGeom>
        </p:spPr>
        <p:txBody>
          <a:bodyPr/>
          <a:lstStyle/>
          <a:p>
            <a:pPr>
              <a:defRPr/>
            </a:pPr>
            <a:fld id="{244B0FC1-C4B6-2842-92C7-D24B155B8576}" type="slidenum">
              <a:rPr lang="en-US" smtClean="0"/>
              <a:pPr>
                <a:defRPr/>
              </a:pPr>
              <a:t>11</a:t>
            </a:fld>
            <a:endParaRPr lang="en-US" dirty="0"/>
          </a:p>
        </p:txBody>
      </p:sp>
    </p:spTree>
    <p:extLst>
      <p:ext uri="{BB962C8B-B14F-4D97-AF65-F5344CB8AC3E}">
        <p14:creationId xmlns:p14="http://schemas.microsoft.com/office/powerpoint/2010/main" val="929910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Report Findings</a:t>
            </a:r>
            <a:endParaRPr lang="en-US" dirty="0"/>
          </a:p>
        </p:txBody>
      </p:sp>
      <p:sp>
        <p:nvSpPr>
          <p:cNvPr id="3" name="Content Placeholder 2"/>
          <p:cNvSpPr>
            <a:spLocks noGrp="1"/>
          </p:cNvSpPr>
          <p:nvPr>
            <p:ph idx="1"/>
          </p:nvPr>
        </p:nvSpPr>
        <p:spPr>
          <a:xfrm>
            <a:off x="457200" y="914400"/>
            <a:ext cx="8382000" cy="4876801"/>
          </a:xfrm>
        </p:spPr>
        <p:txBody>
          <a:bodyPr>
            <a:normAutofit/>
          </a:bodyPr>
          <a:lstStyle/>
          <a:p>
            <a:pPr marL="457200" indent="-457200">
              <a:spcBef>
                <a:spcPts val="1200"/>
              </a:spcBef>
              <a:buFont typeface="Wingdings" charset="2"/>
              <a:buAutoNum type="arabicPlain" startAt="4"/>
            </a:pPr>
            <a:r>
              <a:rPr lang="en-US" b="1" dirty="0" smtClean="0"/>
              <a:t>Impacts related to climate change are already evident in many sectors and are expected to become increasingly challenging </a:t>
            </a:r>
            <a:r>
              <a:rPr lang="en-US" dirty="0" smtClean="0"/>
              <a:t>across the nation throughout this century and beyond.</a:t>
            </a:r>
          </a:p>
          <a:p>
            <a:pPr marL="457200" indent="-457200">
              <a:spcBef>
                <a:spcPts val="1200"/>
              </a:spcBef>
              <a:buFont typeface="Wingdings" charset="2"/>
              <a:buAutoNum type="arabicPlain" startAt="4"/>
            </a:pPr>
            <a:r>
              <a:rPr lang="en-US" b="1" dirty="0" smtClean="0"/>
              <a:t>Climate change threatens human health and well-being in many ways, </a:t>
            </a:r>
            <a:r>
              <a:rPr lang="en-US" dirty="0" smtClean="0"/>
              <a:t>including impacts from increased extreme weather events, wildfire, decreased air quality, diseases transmitted by insects, food, and water, and threats to mental health.</a:t>
            </a:r>
          </a:p>
          <a:p>
            <a:pPr marL="457200" indent="-457200">
              <a:spcBef>
                <a:spcPts val="1200"/>
              </a:spcBef>
              <a:buFont typeface="Wingdings" charset="2"/>
              <a:buAutoNum type="arabicPlain" startAt="4"/>
            </a:pPr>
            <a:r>
              <a:rPr lang="en-US" b="1" dirty="0"/>
              <a:t>Infrastructure across the U.S. is being adversely affected by phenomena associated with climate change</a:t>
            </a:r>
            <a:r>
              <a:rPr lang="en-US" dirty="0"/>
              <a:t>, including sea level rise, storm surge, heavy downpours, and extreme </a:t>
            </a:r>
            <a:r>
              <a:rPr lang="en-US" dirty="0" smtClean="0"/>
              <a:t>heat</a:t>
            </a:r>
            <a:r>
              <a:rPr lang="en-US" b="1" dirty="0" smtClean="0"/>
              <a:t>.</a:t>
            </a:r>
          </a:p>
          <a:p>
            <a:pPr marL="457200" indent="-457200">
              <a:buFont typeface="+mj-ea"/>
              <a:buAutoNum type="arabicPlain" startAt="4"/>
            </a:pPr>
            <a:endParaRPr lang="en-US" b="1" dirty="0" smtClean="0"/>
          </a:p>
          <a:p>
            <a:endParaRPr lang="en-US" dirty="0"/>
          </a:p>
        </p:txBody>
      </p:sp>
    </p:spTree>
    <p:extLst>
      <p:ext uri="{BB962C8B-B14F-4D97-AF65-F5344CB8AC3E}">
        <p14:creationId xmlns:p14="http://schemas.microsoft.com/office/powerpoint/2010/main" val="3043183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Downpours have increased</a:t>
            </a:r>
            <a:endParaRPr lang="en-US" dirty="0"/>
          </a:p>
        </p:txBody>
      </p:sp>
      <p:pic>
        <p:nvPicPr>
          <p:cNvPr id="4" name="Picture 3"/>
          <p:cNvPicPr>
            <a:picLocks noChangeAspect="1"/>
          </p:cNvPicPr>
          <p:nvPr/>
        </p:nvPicPr>
        <p:blipFill rotWithShape="1">
          <a:blip r:embed="rId3">
            <a:clrChange>
              <a:clrFrom>
                <a:srgbClr val="FFFFFF"/>
              </a:clrFrom>
              <a:clrTo>
                <a:srgbClr val="FFFFFF">
                  <a:alpha val="0"/>
                </a:srgbClr>
              </a:clrTo>
            </a:clrChange>
          </a:blip>
          <a:srcRect t="4411" b="2"/>
          <a:stretch/>
        </p:blipFill>
        <p:spPr>
          <a:xfrm>
            <a:off x="2614589" y="941832"/>
            <a:ext cx="6529411" cy="5916168"/>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0" y="3598421"/>
            <a:ext cx="3374008" cy="2357944"/>
          </a:xfrm>
          <a:prstGeom prst="rect">
            <a:avLst/>
          </a:prstGeom>
        </p:spPr>
      </p:pic>
    </p:spTree>
    <p:extLst>
      <p:ext uri="{BB962C8B-B14F-4D97-AF65-F5344CB8AC3E}">
        <p14:creationId xmlns:p14="http://schemas.microsoft.com/office/powerpoint/2010/main" val="419140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0"/>
            <a:ext cx="3926128" cy="1600200"/>
          </a:xfrm>
        </p:spPr>
        <p:txBody>
          <a:bodyPr>
            <a:normAutofit/>
          </a:bodyPr>
          <a:lstStyle/>
          <a:p>
            <a:r>
              <a:rPr lang="en-US" dirty="0" smtClean="0"/>
              <a:t>Impacts Already Evident</a:t>
            </a:r>
            <a:endParaRPr lang="en-US"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4648200" y="2799781"/>
            <a:ext cx="4495800" cy="3877979"/>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381000" y="202664"/>
            <a:ext cx="7625060" cy="2540536"/>
          </a:xfrm>
          <a:prstGeom prst="rect">
            <a:avLst/>
          </a:prstGeom>
        </p:spPr>
      </p:pic>
    </p:spTree>
    <p:extLst>
      <p:ext uri="{BB962C8B-B14F-4D97-AF65-F5344CB8AC3E}">
        <p14:creationId xmlns:p14="http://schemas.microsoft.com/office/powerpoint/2010/main" val="3106140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Report Findings</a:t>
            </a:r>
            <a:endParaRPr lang="en-US" dirty="0"/>
          </a:p>
        </p:txBody>
      </p:sp>
      <p:sp>
        <p:nvSpPr>
          <p:cNvPr id="3" name="Content Placeholder 2"/>
          <p:cNvSpPr>
            <a:spLocks noGrp="1"/>
          </p:cNvSpPr>
          <p:nvPr>
            <p:ph idx="1"/>
          </p:nvPr>
        </p:nvSpPr>
        <p:spPr>
          <a:xfrm>
            <a:off x="457200" y="1143000"/>
            <a:ext cx="8534400" cy="4648201"/>
          </a:xfrm>
        </p:spPr>
        <p:txBody>
          <a:bodyPr>
            <a:normAutofit/>
          </a:bodyPr>
          <a:lstStyle/>
          <a:p>
            <a:pPr marL="457200" indent="-457200">
              <a:spcBef>
                <a:spcPts val="1200"/>
              </a:spcBef>
              <a:buFont typeface="Wingdings" charset="2"/>
              <a:buAutoNum type="arabicPlain" startAt="7"/>
            </a:pPr>
            <a:r>
              <a:rPr lang="en-US" b="1" dirty="0"/>
              <a:t>Reliability of water supplies is being reduced by climate change in a variety of ways that affect ecosystems and livelihoods in many </a:t>
            </a:r>
            <a:r>
              <a:rPr lang="en-US" b="1" dirty="0" smtClean="0"/>
              <a:t>regions.</a:t>
            </a:r>
            <a:endParaRPr lang="en-US" b="1" dirty="0"/>
          </a:p>
          <a:p>
            <a:pPr marL="457200" indent="-457200">
              <a:spcBef>
                <a:spcPts val="1200"/>
              </a:spcBef>
              <a:buFont typeface="Wingdings" charset="2"/>
              <a:buAutoNum type="arabicPlain" startAt="7"/>
            </a:pPr>
            <a:r>
              <a:rPr lang="en-US" b="1" dirty="0"/>
              <a:t>Adverse impacts to crops and livestock over the next 100 years are expected.  </a:t>
            </a:r>
            <a:r>
              <a:rPr lang="en-US" dirty="0"/>
              <a:t>Over the next 25 years or so, the agriculture sector is projected to be relatively resilient, even though there will be increasing disruptions from extreme heat, drought and heavy </a:t>
            </a:r>
            <a:r>
              <a:rPr lang="en-US" dirty="0" smtClean="0"/>
              <a:t>downpours.</a:t>
            </a:r>
          </a:p>
          <a:p>
            <a:pPr marL="457200" indent="-457200">
              <a:buFont typeface="+mj-ea"/>
              <a:buAutoNum type="arabicPlain" startAt="7"/>
            </a:pPr>
            <a:endParaRPr lang="en-US" b="1" dirty="0"/>
          </a:p>
          <a:p>
            <a:endParaRPr lang="en-US" dirty="0"/>
          </a:p>
        </p:txBody>
      </p:sp>
    </p:spTree>
    <p:extLst>
      <p:ext uri="{BB962C8B-B14F-4D97-AF65-F5344CB8AC3E}">
        <p14:creationId xmlns:p14="http://schemas.microsoft.com/office/powerpoint/2010/main" val="49670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392293" y="1012581"/>
            <a:ext cx="8527257" cy="4679317"/>
          </a:xfrm>
          <a:prstGeom prst="rect">
            <a:avLst/>
          </a:prstGeom>
        </p:spPr>
      </p:pic>
      <p:sp>
        <p:nvSpPr>
          <p:cNvPr id="3" name="Title 2"/>
          <p:cNvSpPr>
            <a:spLocks noGrp="1"/>
          </p:cNvSpPr>
          <p:nvPr>
            <p:ph type="title"/>
          </p:nvPr>
        </p:nvSpPr>
        <p:spPr/>
        <p:txBody>
          <a:bodyPr/>
          <a:lstStyle/>
          <a:p>
            <a:r>
              <a:rPr lang="en-US" dirty="0" smtClean="0"/>
              <a:t>Impacts on Crops and Livestock</a:t>
            </a:r>
            <a:endParaRPr lang="en-US" dirty="0"/>
          </a:p>
        </p:txBody>
      </p:sp>
    </p:spTree>
    <p:extLst>
      <p:ext uri="{BB962C8B-B14F-4D97-AF65-F5344CB8AC3E}">
        <p14:creationId xmlns:p14="http://schemas.microsoft.com/office/powerpoint/2010/main" val="2566322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spcBef>
                <a:spcPts val="1200"/>
              </a:spcBef>
              <a:buFont typeface="Wingdings" charset="2"/>
              <a:buAutoNum type="arabicPlain" startAt="9"/>
            </a:pPr>
            <a:r>
              <a:rPr lang="en-US" b="1" dirty="0"/>
              <a:t>Natural ecosystems are being directly affected by climate change, including changes in  biodiversity and location of species. </a:t>
            </a:r>
            <a:r>
              <a:rPr lang="en-US" dirty="0"/>
              <a:t>As a result, the capacity of ecosystems to moderate the consequences of disturbances such as droughts, floods, and severe storms is being diminished.</a:t>
            </a:r>
          </a:p>
          <a:p>
            <a:pPr marL="457200" indent="-457200">
              <a:spcBef>
                <a:spcPts val="1200"/>
              </a:spcBef>
              <a:buFont typeface="Wingdings" charset="2"/>
              <a:buAutoNum type="arabicPlain" startAt="9"/>
            </a:pPr>
            <a:r>
              <a:rPr lang="en-US" b="1" dirty="0" smtClean="0"/>
              <a:t>Life </a:t>
            </a:r>
            <a:r>
              <a:rPr lang="en-US" b="1" dirty="0"/>
              <a:t>in the oceans is changing as ocean waters become warmer and more </a:t>
            </a:r>
            <a:r>
              <a:rPr lang="en-US" b="1" dirty="0" smtClean="0"/>
              <a:t>acidic.</a:t>
            </a:r>
          </a:p>
          <a:p>
            <a:pPr marL="457200" indent="-457200">
              <a:spcBef>
                <a:spcPts val="1200"/>
              </a:spcBef>
              <a:buFont typeface="Wingdings" charset="2"/>
              <a:buAutoNum type="arabicPlain" startAt="9"/>
            </a:pPr>
            <a:r>
              <a:rPr lang="en-US" b="1" dirty="0" smtClean="0"/>
              <a:t>Planning </a:t>
            </a:r>
            <a:r>
              <a:rPr lang="en-US" b="1" dirty="0"/>
              <a:t>for adaptation </a:t>
            </a:r>
            <a:r>
              <a:rPr lang="en-US" dirty="0"/>
              <a:t>(to address and prepare for impacts) </a:t>
            </a:r>
            <a:r>
              <a:rPr lang="en-US" b="1" dirty="0"/>
              <a:t>and mitigation </a:t>
            </a:r>
            <a:r>
              <a:rPr lang="en-US" dirty="0"/>
              <a:t>(to reduce emissions) activities </a:t>
            </a:r>
            <a:r>
              <a:rPr lang="en-US" b="1" dirty="0"/>
              <a:t>is increasing, but progress with implementation is limited.</a:t>
            </a:r>
          </a:p>
          <a:p>
            <a:endParaRPr lang="en-US" dirty="0"/>
          </a:p>
        </p:txBody>
      </p:sp>
    </p:spTree>
    <p:extLst>
      <p:ext uri="{BB962C8B-B14F-4D97-AF65-F5344CB8AC3E}">
        <p14:creationId xmlns:p14="http://schemas.microsoft.com/office/powerpoint/2010/main" val="136032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255" t="4595" r="1278" b="2343"/>
          <a:stretch/>
        </p:blipFill>
        <p:spPr>
          <a:xfrm>
            <a:off x="1005840" y="1155450"/>
            <a:ext cx="7205472" cy="5568696"/>
          </a:xfrm>
          <a:prstGeom prst="rect">
            <a:avLst/>
          </a:prstGeom>
        </p:spPr>
      </p:pic>
      <p:sp>
        <p:nvSpPr>
          <p:cNvPr id="2" name="Title 1"/>
          <p:cNvSpPr>
            <a:spLocks noGrp="1"/>
          </p:cNvSpPr>
          <p:nvPr>
            <p:ph type="title"/>
          </p:nvPr>
        </p:nvSpPr>
        <p:spPr>
          <a:xfrm>
            <a:off x="457200" y="0"/>
            <a:ext cx="8229600" cy="822325"/>
          </a:xfrm>
        </p:spPr>
        <p:txBody>
          <a:bodyPr>
            <a:normAutofit/>
          </a:bodyPr>
          <a:lstStyle/>
          <a:p>
            <a:r>
              <a:rPr lang="en-US" sz="4000" dirty="0" smtClean="0"/>
              <a:t>Natural Ecosystems</a:t>
            </a:r>
            <a:endParaRPr lang="en-US" sz="4000" dirty="0"/>
          </a:p>
        </p:txBody>
      </p:sp>
      <p:sp>
        <p:nvSpPr>
          <p:cNvPr id="3" name="Rectangle 2"/>
          <p:cNvSpPr/>
          <p:nvPr/>
        </p:nvSpPr>
        <p:spPr>
          <a:xfrm>
            <a:off x="2673922" y="805508"/>
            <a:ext cx="3896244" cy="369332"/>
          </a:xfrm>
          <a:prstGeom prst="rect">
            <a:avLst/>
          </a:prstGeom>
        </p:spPr>
        <p:txBody>
          <a:bodyPr wrap="none">
            <a:spAutoFit/>
          </a:bodyPr>
          <a:lstStyle/>
          <a:p>
            <a:r>
              <a:rPr lang="en-US" dirty="0" smtClean="0"/>
              <a:t>Biological Responses </a:t>
            </a:r>
            <a:r>
              <a:rPr lang="en-US" dirty="0"/>
              <a:t>to </a:t>
            </a:r>
            <a:r>
              <a:rPr lang="en-US" dirty="0" smtClean="0"/>
              <a:t>Climate Change </a:t>
            </a:r>
            <a:endParaRPr lang="en-US" dirty="0"/>
          </a:p>
        </p:txBody>
      </p:sp>
    </p:spTree>
    <p:extLst>
      <p:ext uri="{BB962C8B-B14F-4D97-AF65-F5344CB8AC3E}">
        <p14:creationId xmlns:p14="http://schemas.microsoft.com/office/powerpoint/2010/main" val="426741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305" y="2229850"/>
            <a:ext cx="3489406" cy="510650"/>
          </a:xfrm>
        </p:spPr>
        <p:txBody>
          <a:bodyPr>
            <a:normAutofit/>
          </a:bodyPr>
          <a:lstStyle/>
          <a:p>
            <a:r>
              <a:rPr lang="en-US" sz="2400" dirty="0" smtClean="0"/>
              <a:t>State Adaptation Plans</a:t>
            </a:r>
            <a:endParaRPr lang="en-US" sz="2400" dirty="0"/>
          </a:p>
        </p:txBody>
      </p:sp>
      <p:pic>
        <p:nvPicPr>
          <p:cNvPr id="8" name="Picture 7"/>
          <p:cNvPicPr>
            <a:picLocks noChangeAspect="1"/>
          </p:cNvPicPr>
          <p:nvPr/>
        </p:nvPicPr>
        <p:blipFill rotWithShape="1">
          <a:blip r:embed="rId3">
            <a:clrChange>
              <a:clrFrom>
                <a:srgbClr val="FFFFFF"/>
              </a:clrFrom>
              <a:clrTo>
                <a:srgbClr val="FFFFFF">
                  <a:alpha val="0"/>
                </a:srgbClr>
              </a:clrTo>
            </a:clrChange>
          </a:blip>
          <a:srcRect l="1" t="7744" r="-58" b="-3084"/>
          <a:stretch/>
        </p:blipFill>
        <p:spPr>
          <a:xfrm>
            <a:off x="291" y="146396"/>
            <a:ext cx="5285232" cy="5632704"/>
          </a:xfrm>
          <a:prstGeom prst="rect">
            <a:avLst/>
          </a:prstGeom>
        </p:spPr>
      </p:pic>
      <p:pic>
        <p:nvPicPr>
          <p:cNvPr id="7" name="Picture 6"/>
          <p:cNvPicPr>
            <a:picLocks noChangeAspect="1"/>
          </p:cNvPicPr>
          <p:nvPr/>
        </p:nvPicPr>
        <p:blipFill rotWithShape="1">
          <a:blip r:embed="rId4">
            <a:clrChange>
              <a:clrFrom>
                <a:srgbClr val="FFFFFF"/>
              </a:clrFrom>
              <a:clrTo>
                <a:srgbClr val="FFFFFF">
                  <a:alpha val="0"/>
                </a:srgbClr>
              </a:clrTo>
            </a:clrChange>
          </a:blip>
          <a:srcRect t="6676" b="-9"/>
          <a:stretch/>
        </p:blipFill>
        <p:spPr>
          <a:xfrm>
            <a:off x="5474447" y="2732101"/>
            <a:ext cx="3596753" cy="2560320"/>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5970882" y="5578474"/>
            <a:ext cx="3257550" cy="1279525"/>
          </a:xfrm>
          <a:prstGeom prst="rect">
            <a:avLst/>
          </a:prstGeom>
          <a:noFill/>
          <a:ln w="9525">
            <a:noFill/>
            <a:miter lim="800000"/>
            <a:headEnd/>
            <a:tailEnd/>
          </a:ln>
        </p:spPr>
      </p:pic>
      <p:sp>
        <p:nvSpPr>
          <p:cNvPr id="6" name="Title 1"/>
          <p:cNvSpPr txBox="1">
            <a:spLocks/>
          </p:cNvSpPr>
          <p:nvPr/>
        </p:nvSpPr>
        <p:spPr>
          <a:xfrm>
            <a:off x="4992478" y="20381"/>
            <a:ext cx="4062694" cy="8223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Adaptation</a:t>
            </a:r>
            <a:endParaRPr lang="en-US" sz="3600" dirty="0"/>
          </a:p>
        </p:txBody>
      </p:sp>
      <p:sp>
        <p:nvSpPr>
          <p:cNvPr id="10" name="Title 1"/>
          <p:cNvSpPr txBox="1">
            <a:spLocks/>
          </p:cNvSpPr>
          <p:nvPr/>
        </p:nvSpPr>
        <p:spPr>
          <a:xfrm>
            <a:off x="876713" y="5620379"/>
            <a:ext cx="3489406" cy="5106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Adaptation Process</a:t>
            </a:r>
            <a:endParaRPr lang="en-US" sz="2400" dirty="0"/>
          </a:p>
        </p:txBody>
      </p:sp>
    </p:spTree>
    <p:extLst>
      <p:ext uri="{BB962C8B-B14F-4D97-AF65-F5344CB8AC3E}">
        <p14:creationId xmlns:p14="http://schemas.microsoft.com/office/powerpoint/2010/main" val="1509799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US Global Change Research Program</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307" y="990600"/>
            <a:ext cx="3695651" cy="990600"/>
          </a:xfrm>
          <a:prstGeom prst="rect">
            <a:avLst/>
          </a:prstGeom>
        </p:spPr>
      </p:pic>
      <p:pic>
        <p:nvPicPr>
          <p:cNvPr id="9" name="Picture 8" descr="NSTC.png"/>
          <p:cNvPicPr>
            <a:picLocks noChangeAspect="1"/>
          </p:cNvPicPr>
          <p:nvPr/>
        </p:nvPicPr>
        <p:blipFill>
          <a:blip r:embed="rId4" cstate="screen"/>
          <a:stretch>
            <a:fillRect/>
          </a:stretch>
        </p:blipFill>
        <p:spPr>
          <a:xfrm>
            <a:off x="7488478" y="5274522"/>
            <a:ext cx="914400" cy="9144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1552" y="5274522"/>
            <a:ext cx="914400" cy="9144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4482" y="2362200"/>
            <a:ext cx="914400" cy="9144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0583" y="2363008"/>
            <a:ext cx="906449" cy="91440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8032" y="3298006"/>
            <a:ext cx="914400" cy="91440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9232" y="3304551"/>
            <a:ext cx="914400" cy="91440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9832" y="3283606"/>
            <a:ext cx="914400" cy="914400"/>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18032" y="4295151"/>
            <a:ext cx="914400" cy="914400"/>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08632" y="4295151"/>
            <a:ext cx="914400" cy="914400"/>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99232" y="4295151"/>
            <a:ext cx="914400" cy="914400"/>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9832" y="4295151"/>
            <a:ext cx="914400" cy="914400"/>
          </a:xfrm>
          <a:prstGeom prst="ellipse">
            <a:avLst/>
          </a:prstGeom>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75232" y="5274522"/>
            <a:ext cx="914400" cy="914400"/>
          </a:xfrm>
          <a:prstGeom prst="rect">
            <a:avLst/>
          </a:prstGeom>
        </p:spPr>
      </p:pic>
      <p:pic>
        <p:nvPicPr>
          <p:cNvPr id="25" name="Picture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75232" y="2362200"/>
            <a:ext cx="914400" cy="914400"/>
          </a:xfrm>
          <a:prstGeom prst="rect">
            <a:avLst/>
          </a:prstGeom>
        </p:spPr>
      </p:pic>
      <p:pic>
        <p:nvPicPr>
          <p:cNvPr id="1032" name="Picture 8" descr="Department of Health &amp; Human Services USA Logo Vector Download"/>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298006"/>
            <a:ext cx="914400" cy="914400"/>
          </a:xfrm>
          <a:prstGeom prst="ellipse">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04800" y="914400"/>
            <a:ext cx="4495800" cy="4672048"/>
          </a:xfrm>
          <a:prstGeom prst="rect">
            <a:avLst/>
          </a:prstGeom>
        </p:spPr>
        <p:txBody>
          <a:bodyPr wrap="square">
            <a:spAutoFit/>
          </a:bodyPr>
          <a:lstStyle/>
          <a:p>
            <a:pPr lvl="0">
              <a:spcBef>
                <a:spcPct val="20000"/>
              </a:spcBef>
            </a:pPr>
            <a:r>
              <a:rPr lang="en-US" sz="2400" dirty="0" smtClean="0">
                <a:ea typeface="Times New Roman" charset="0"/>
                <a:cs typeface="Times New Roman" charset="0"/>
              </a:rPr>
              <a:t>Global Change Research Act (1990) Mandate:</a:t>
            </a:r>
          </a:p>
          <a:p>
            <a:pPr lvl="0">
              <a:spcBef>
                <a:spcPct val="20000"/>
              </a:spcBef>
            </a:pPr>
            <a:endParaRPr lang="en-US" sz="2400" dirty="0" smtClean="0">
              <a:ea typeface="Times New Roman" charset="0"/>
              <a:cs typeface="Times New Roman" charset="0"/>
            </a:endParaRPr>
          </a:p>
          <a:p>
            <a:pPr lvl="0">
              <a:spcBef>
                <a:spcPct val="20000"/>
              </a:spcBef>
            </a:pPr>
            <a:r>
              <a:rPr lang="en-US" sz="2400" dirty="0" smtClean="0">
                <a:ea typeface="Times New Roman" charset="0"/>
                <a:cs typeface="Times New Roman" charset="0"/>
              </a:rPr>
              <a:t>“To provide for development and coordination of a comprehensive and integrated United States research program which will assist the Nation and the world to </a:t>
            </a:r>
            <a:r>
              <a:rPr lang="en-US" sz="2400" b="1" dirty="0" smtClean="0">
                <a:solidFill>
                  <a:srgbClr val="0000CC"/>
                </a:solidFill>
                <a:ea typeface="Times New Roman" charset="0"/>
                <a:cs typeface="Times New Roman" charset="0"/>
              </a:rPr>
              <a:t>understand, assess, predict, and respond</a:t>
            </a:r>
            <a:r>
              <a:rPr lang="en-US" sz="2400" dirty="0" smtClean="0">
                <a:solidFill>
                  <a:srgbClr val="FF0000"/>
                </a:solidFill>
                <a:ea typeface="Times New Roman" charset="0"/>
                <a:cs typeface="Times New Roman" charset="0"/>
              </a:rPr>
              <a:t> </a:t>
            </a:r>
            <a:r>
              <a:rPr lang="en-US" sz="2400" dirty="0" smtClean="0">
                <a:ea typeface="Times New Roman" charset="0"/>
                <a:cs typeface="Times New Roman" charset="0"/>
              </a:rPr>
              <a:t>to human-induced and natural processes of global change.” </a:t>
            </a:r>
            <a:endParaRPr lang="en-US" sz="2400" dirty="0">
              <a:ea typeface="Times New Roman" charset="0"/>
              <a:cs typeface="Times New Roman" charset="0"/>
            </a:endParaRPr>
          </a:p>
        </p:txBody>
      </p:sp>
      <p:sp>
        <p:nvSpPr>
          <p:cNvPr id="3" name="TextBox 2"/>
          <p:cNvSpPr txBox="1"/>
          <p:nvPr/>
        </p:nvSpPr>
        <p:spPr>
          <a:xfrm>
            <a:off x="4535449" y="6188922"/>
            <a:ext cx="4608551" cy="646331"/>
          </a:xfrm>
          <a:prstGeom prst="rect">
            <a:avLst/>
          </a:prstGeom>
          <a:noFill/>
        </p:spPr>
        <p:txBody>
          <a:bodyPr wrap="square" rtlCol="0">
            <a:spAutoFit/>
          </a:bodyPr>
          <a:lstStyle/>
          <a:p>
            <a:pPr algn="ctr"/>
            <a:r>
              <a:rPr lang="en-US" dirty="0" smtClean="0">
                <a:solidFill>
                  <a:schemeClr val="accent1">
                    <a:lumMod val="50000"/>
                  </a:schemeClr>
                </a:solidFill>
              </a:rPr>
              <a:t>13 Federal Departments &amp; Agencies + Executive Office of the President</a:t>
            </a:r>
            <a:endParaRPr lang="en-US" dirty="0">
              <a:solidFill>
                <a:schemeClr val="accent1">
                  <a:lumMod val="50000"/>
                </a:schemeClr>
              </a:solidFill>
            </a:endParaRPr>
          </a:p>
        </p:txBody>
      </p:sp>
    </p:spTree>
    <p:extLst>
      <p:ext uri="{BB962C8B-B14F-4D97-AF65-F5344CB8AC3E}">
        <p14:creationId xmlns:p14="http://schemas.microsoft.com/office/powerpoint/2010/main" val="2201149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a:xfrm>
            <a:off x="457200" y="1143001"/>
            <a:ext cx="8229600" cy="3124200"/>
          </a:xfrm>
        </p:spPr>
        <p:txBody>
          <a:bodyPr/>
          <a:lstStyle/>
          <a:p>
            <a:r>
              <a:rPr lang="en-US" sz="2800" dirty="0" smtClean="0"/>
              <a:t>National Climate Assessment Public Draft:</a:t>
            </a:r>
          </a:p>
          <a:p>
            <a:pPr lvl="1"/>
            <a:r>
              <a:rPr lang="en-US" sz="2800" b="1" dirty="0" err="1" smtClean="0"/>
              <a:t>NCADAC.globalchange.gov</a:t>
            </a:r>
            <a:endParaRPr lang="en-US" sz="2800" b="1" dirty="0" smtClean="0"/>
          </a:p>
          <a:p>
            <a:r>
              <a:rPr lang="en-US" sz="2800" dirty="0" smtClean="0"/>
              <a:t>NCA information</a:t>
            </a:r>
          </a:p>
          <a:p>
            <a:pPr lvl="1"/>
            <a:r>
              <a:rPr lang="en-US" sz="2800" b="1" dirty="0" err="1" smtClean="0"/>
              <a:t>assessment.globalchange.gov</a:t>
            </a:r>
            <a:endParaRPr lang="en-US" sz="2800" b="1" dirty="0" smtClean="0"/>
          </a:p>
          <a:p>
            <a:r>
              <a:rPr lang="en-US" sz="2800" dirty="0" err="1" smtClean="0"/>
              <a:t>NCANet</a:t>
            </a:r>
            <a:r>
              <a:rPr lang="en-US" sz="2800" dirty="0" smtClean="0"/>
              <a:t>, the NCA network of partners</a:t>
            </a:r>
          </a:p>
          <a:p>
            <a:pPr lvl="1"/>
            <a:r>
              <a:rPr lang="en-US" sz="2800" b="1" dirty="0" err="1" smtClean="0"/>
              <a:t>ncanet.usgcrp.gov</a:t>
            </a:r>
            <a:endParaRPr lang="en-US" sz="2800" b="1" dirty="0" smtClean="0"/>
          </a:p>
          <a:p>
            <a:pPr marL="0" indent="0">
              <a:buNone/>
            </a:pPr>
            <a:endParaRPr lang="en-US" dirty="0"/>
          </a:p>
        </p:txBody>
      </p:sp>
      <p:sp>
        <p:nvSpPr>
          <p:cNvPr id="4" name="TextBox 3"/>
          <p:cNvSpPr txBox="1"/>
          <p:nvPr/>
        </p:nvSpPr>
        <p:spPr>
          <a:xfrm>
            <a:off x="914400" y="4648200"/>
            <a:ext cx="3200400" cy="954107"/>
          </a:xfrm>
          <a:prstGeom prst="rect">
            <a:avLst/>
          </a:prstGeom>
          <a:noFill/>
        </p:spPr>
        <p:txBody>
          <a:bodyPr wrap="square" rtlCol="0">
            <a:spAutoFit/>
          </a:bodyPr>
          <a:lstStyle/>
          <a:p>
            <a:r>
              <a:rPr lang="en-US" sz="2800" dirty="0" smtClean="0"/>
              <a:t>Glynis Lough</a:t>
            </a:r>
          </a:p>
          <a:p>
            <a:r>
              <a:rPr lang="en-US" sz="2800" dirty="0" err="1" smtClean="0"/>
              <a:t>glough@usgcrp.gov</a:t>
            </a:r>
            <a:endParaRPr lang="en-US" sz="2800" dirty="0" smtClean="0"/>
          </a:p>
        </p:txBody>
      </p:sp>
      <p:sp>
        <p:nvSpPr>
          <p:cNvPr id="5" name="TextBox 4"/>
          <p:cNvSpPr txBox="1"/>
          <p:nvPr/>
        </p:nvSpPr>
        <p:spPr>
          <a:xfrm>
            <a:off x="4572000" y="4648200"/>
            <a:ext cx="3200400" cy="954107"/>
          </a:xfrm>
          <a:prstGeom prst="rect">
            <a:avLst/>
          </a:prstGeom>
          <a:noFill/>
        </p:spPr>
        <p:txBody>
          <a:bodyPr wrap="square" rtlCol="0">
            <a:spAutoFit/>
          </a:bodyPr>
          <a:lstStyle/>
          <a:p>
            <a:r>
              <a:rPr lang="en-US" sz="2800" dirty="0" smtClean="0"/>
              <a:t>Emily Cloyd</a:t>
            </a:r>
          </a:p>
          <a:p>
            <a:r>
              <a:rPr lang="en-US" sz="2800" dirty="0" err="1" smtClean="0"/>
              <a:t>ecloyd@usgcrp.gov</a:t>
            </a:r>
            <a:endParaRPr lang="en-US" sz="2800" dirty="0" smtClean="0"/>
          </a:p>
        </p:txBody>
      </p:sp>
    </p:spTree>
    <p:extLst>
      <p:ext uri="{BB962C8B-B14F-4D97-AF65-F5344CB8AC3E}">
        <p14:creationId xmlns:p14="http://schemas.microsoft.com/office/powerpoint/2010/main" val="414235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822960"/>
          </a:xfrm>
        </p:spPr>
        <p:txBody>
          <a:bodyPr/>
          <a:lstStyle/>
          <a:p>
            <a:r>
              <a:rPr lang="en-US" dirty="0" smtClean="0"/>
              <a:t>EXTRA SLIDES</a:t>
            </a:r>
            <a:endParaRPr lang="en-US" dirty="0"/>
          </a:p>
        </p:txBody>
      </p:sp>
    </p:spTree>
    <p:extLst>
      <p:ext uri="{BB962C8B-B14F-4D97-AF65-F5344CB8AC3E}">
        <p14:creationId xmlns:p14="http://schemas.microsoft.com/office/powerpoint/2010/main" val="192715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p:spPr>
        <p:txBody>
          <a:bodyPr/>
          <a:lstStyle/>
          <a:p>
            <a:r>
              <a:rPr lang="en-US" b="1" dirty="0">
                <a:ea typeface="Lucida Grande" charset="0"/>
                <a:cs typeface="Lucida Grande" charset="0"/>
                <a:sym typeface="Lucida Grande" charset="0"/>
              </a:rPr>
              <a:t>Sectors</a:t>
            </a:r>
            <a:endParaRPr lang="en-US" b="1" dirty="0">
              <a:ea typeface="ヒラギノ角ゴ ProN W3" charset="0"/>
              <a:cs typeface="ヒラギノ角ゴ ProN W3" charset="0"/>
              <a:sym typeface="Lucida Grande" charset="0"/>
            </a:endParaRPr>
          </a:p>
        </p:txBody>
      </p:sp>
      <p:sp>
        <p:nvSpPr>
          <p:cNvPr id="8195" name="Rectangle 3"/>
          <p:cNvSpPr>
            <a:spLocks noGrp="1" noChangeArrowheads="1"/>
          </p:cNvSpPr>
          <p:nvPr>
            <p:ph type="body" idx="1"/>
          </p:nvPr>
        </p:nvSpPr>
        <p:spPr>
          <a:xfrm>
            <a:off x="838200" y="1295400"/>
            <a:ext cx="4419600" cy="4495800"/>
          </a:xfrm>
          <a:ln/>
        </p:spPr>
        <p:txBody>
          <a:bodyPr/>
          <a:lstStyle/>
          <a:p>
            <a:pPr marL="304800" indent="-304800">
              <a:spcBef>
                <a:spcPct val="0"/>
              </a:spcBef>
            </a:pPr>
            <a:r>
              <a:rPr lang="en-US" sz="2800" dirty="0"/>
              <a:t>Water </a:t>
            </a:r>
            <a:r>
              <a:rPr lang="en-US" sz="2800" dirty="0" smtClean="0"/>
              <a:t>Resources</a:t>
            </a:r>
            <a:endParaRPr lang="en-US" dirty="0"/>
          </a:p>
          <a:p>
            <a:pPr marL="304800" indent="-304800">
              <a:spcBef>
                <a:spcPts val="700"/>
              </a:spcBef>
            </a:pPr>
            <a:r>
              <a:rPr lang="en-US" sz="2800" dirty="0"/>
              <a:t>Energy </a:t>
            </a:r>
            <a:r>
              <a:rPr lang="en-US" sz="2800" dirty="0" smtClean="0"/>
              <a:t>Supply </a:t>
            </a:r>
            <a:r>
              <a:rPr lang="en-US" sz="2800" dirty="0"/>
              <a:t>and </a:t>
            </a:r>
            <a:r>
              <a:rPr lang="en-US" sz="2800" dirty="0" smtClean="0"/>
              <a:t>Use</a:t>
            </a:r>
            <a:endParaRPr lang="en-US" dirty="0"/>
          </a:p>
          <a:p>
            <a:pPr marL="304800" indent="-304800">
              <a:spcBef>
                <a:spcPts val="700"/>
              </a:spcBef>
            </a:pPr>
            <a:r>
              <a:rPr lang="en-US" sz="2800" dirty="0"/>
              <a:t>Transportation</a:t>
            </a:r>
            <a:endParaRPr lang="en-US" dirty="0"/>
          </a:p>
          <a:p>
            <a:pPr marL="304800" indent="-304800">
              <a:spcBef>
                <a:spcPts val="700"/>
              </a:spcBef>
            </a:pPr>
            <a:r>
              <a:rPr lang="en-US" sz="2800" dirty="0"/>
              <a:t>Agriculture</a:t>
            </a:r>
            <a:endParaRPr lang="en-US" dirty="0"/>
          </a:p>
          <a:p>
            <a:pPr marL="304800" indent="-304800">
              <a:spcBef>
                <a:spcPts val="700"/>
              </a:spcBef>
            </a:pPr>
            <a:r>
              <a:rPr lang="en-US" sz="2800" dirty="0"/>
              <a:t>Forestry</a:t>
            </a:r>
            <a:endParaRPr lang="en-US" dirty="0"/>
          </a:p>
          <a:p>
            <a:pPr marL="304800" indent="-304800">
              <a:spcBef>
                <a:spcPts val="700"/>
              </a:spcBef>
            </a:pPr>
            <a:r>
              <a:rPr lang="en-US" sz="2800" dirty="0"/>
              <a:t>Ecosystems and </a:t>
            </a:r>
            <a:r>
              <a:rPr lang="en-US" sz="2800" dirty="0" smtClean="0"/>
              <a:t>Biodiversity</a:t>
            </a:r>
            <a:endParaRPr lang="en-US" dirty="0"/>
          </a:p>
          <a:p>
            <a:pPr marL="304800" indent="-304800">
              <a:spcBef>
                <a:spcPts val="700"/>
              </a:spcBef>
            </a:pPr>
            <a:r>
              <a:rPr lang="en-US" sz="2800" dirty="0"/>
              <a:t>Human </a:t>
            </a:r>
            <a:r>
              <a:rPr lang="en-US" sz="2800" dirty="0" smtClean="0"/>
              <a:t>Health</a:t>
            </a:r>
            <a:endParaRPr lang="en-US" sz="2800" dirty="0"/>
          </a:p>
        </p:txBody>
      </p:sp>
      <p:pic>
        <p:nvPicPr>
          <p:cNvPr id="8196" name="Picture 4"/>
          <p:cNvPicPr>
            <a:picLocks noChangeAspect="1" noChangeArrowheads="1"/>
          </p:cNvPicPr>
          <p:nvPr/>
        </p:nvPicPr>
        <p:blipFill>
          <a:blip r:embed="rId2" cstate="print"/>
          <a:srcRect l="20966" r="24998"/>
          <a:stretch>
            <a:fillRect/>
          </a:stretch>
        </p:blipFill>
        <p:spPr bwMode="auto">
          <a:xfrm>
            <a:off x="5257800" y="1295400"/>
            <a:ext cx="3227388" cy="4479925"/>
          </a:xfrm>
          <a:prstGeom prst="rect">
            <a:avLst/>
          </a:prstGeom>
          <a:noFill/>
          <a:ln w="12700" cap="rnd">
            <a:noFill/>
            <a:round/>
            <a:headEnd/>
            <a:tailEnd/>
          </a:ln>
        </p:spPr>
      </p:pic>
    </p:spTree>
    <p:extLst>
      <p:ext uri="{BB962C8B-B14F-4D97-AF65-F5344CB8AC3E}">
        <p14:creationId xmlns:p14="http://schemas.microsoft.com/office/powerpoint/2010/main" val="229986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p:spPr>
        <p:txBody>
          <a:bodyPr/>
          <a:lstStyle/>
          <a:p>
            <a:r>
              <a:rPr lang="en-US" b="1" dirty="0" err="1">
                <a:ea typeface="Lucida Grande" charset="0"/>
                <a:cs typeface="Lucida Grande" charset="0"/>
                <a:sym typeface="Lucida Grande" charset="0"/>
              </a:rPr>
              <a:t>Sectoral</a:t>
            </a:r>
            <a:r>
              <a:rPr lang="en-US" b="1" dirty="0">
                <a:ea typeface="Lucida Grande" charset="0"/>
                <a:cs typeface="Lucida Grande" charset="0"/>
                <a:sym typeface="Lucida Grande" charset="0"/>
              </a:rPr>
              <a:t> Cross-Cuts</a:t>
            </a:r>
            <a:endParaRPr lang="en-US" b="1" dirty="0">
              <a:ea typeface="ヒラギノ角ゴ ProN W3" charset="0"/>
              <a:cs typeface="ヒラギノ角ゴ ProN W3" charset="0"/>
              <a:sym typeface="Lucida Grande" charset="0"/>
            </a:endParaRPr>
          </a:p>
        </p:txBody>
      </p:sp>
      <p:sp>
        <p:nvSpPr>
          <p:cNvPr id="9219" name="Rectangle 3"/>
          <p:cNvSpPr>
            <a:spLocks noGrp="1" noChangeArrowheads="1"/>
          </p:cNvSpPr>
          <p:nvPr>
            <p:ph type="body" idx="1"/>
          </p:nvPr>
        </p:nvSpPr>
        <p:spPr>
          <a:xfrm>
            <a:off x="3810000" y="914400"/>
            <a:ext cx="5105400" cy="5105400"/>
          </a:xfrm>
          <a:ln/>
        </p:spPr>
        <p:txBody>
          <a:bodyPr/>
          <a:lstStyle/>
          <a:p>
            <a:pPr marL="304800" indent="-304800">
              <a:spcBef>
                <a:spcPct val="0"/>
              </a:spcBef>
            </a:pPr>
            <a:r>
              <a:rPr lang="en-US" sz="2800" dirty="0"/>
              <a:t>Water, </a:t>
            </a:r>
            <a:r>
              <a:rPr lang="en-US" sz="2800" dirty="0" smtClean="0"/>
              <a:t>Energy</a:t>
            </a:r>
            <a:r>
              <a:rPr lang="en-US" sz="2800" dirty="0"/>
              <a:t>, and </a:t>
            </a:r>
            <a:r>
              <a:rPr lang="en-US" sz="2800" dirty="0" smtClean="0"/>
              <a:t>Land Use</a:t>
            </a:r>
            <a:endParaRPr lang="en-US" dirty="0"/>
          </a:p>
          <a:p>
            <a:pPr marL="304800" indent="-304800">
              <a:spcBef>
                <a:spcPts val="700"/>
              </a:spcBef>
            </a:pPr>
            <a:r>
              <a:rPr lang="en-US" sz="2800" dirty="0" smtClean="0"/>
              <a:t>Urban Systems, Infrastructure, and Vulnerability</a:t>
            </a:r>
            <a:endParaRPr lang="en-US" dirty="0"/>
          </a:p>
          <a:p>
            <a:pPr marL="304800" indent="-304800">
              <a:spcBef>
                <a:spcPts val="700"/>
              </a:spcBef>
            </a:pPr>
            <a:r>
              <a:rPr lang="en-US" sz="2800" dirty="0"/>
              <a:t>Impacts of </a:t>
            </a:r>
            <a:r>
              <a:rPr lang="en-US" sz="2800" dirty="0" smtClean="0"/>
              <a:t>Climate Change </a:t>
            </a:r>
            <a:r>
              <a:rPr lang="en-US" sz="2800" dirty="0"/>
              <a:t>on </a:t>
            </a:r>
            <a:r>
              <a:rPr lang="en-US" sz="2800" dirty="0" smtClean="0"/>
              <a:t>Tribal</a:t>
            </a:r>
            <a:r>
              <a:rPr lang="en-US" sz="2800" dirty="0"/>
              <a:t>, </a:t>
            </a:r>
            <a:r>
              <a:rPr lang="en-US" sz="2800" dirty="0" smtClean="0"/>
              <a:t>Indigenous</a:t>
            </a:r>
            <a:r>
              <a:rPr lang="en-US" sz="2800" dirty="0"/>
              <a:t>, and </a:t>
            </a:r>
            <a:r>
              <a:rPr lang="en-US" sz="2800" dirty="0" smtClean="0"/>
              <a:t>Native Lands </a:t>
            </a:r>
            <a:r>
              <a:rPr lang="en-US" sz="2800" dirty="0"/>
              <a:t>and </a:t>
            </a:r>
            <a:r>
              <a:rPr lang="en-US" sz="2800" dirty="0" smtClean="0"/>
              <a:t>Resources</a:t>
            </a:r>
            <a:endParaRPr lang="en-US" dirty="0"/>
          </a:p>
          <a:p>
            <a:pPr marL="304800" indent="-304800">
              <a:spcBef>
                <a:spcPts val="700"/>
              </a:spcBef>
            </a:pPr>
            <a:r>
              <a:rPr lang="en-US" sz="2800" dirty="0"/>
              <a:t>Land </a:t>
            </a:r>
            <a:r>
              <a:rPr lang="en-US" sz="2800" dirty="0" smtClean="0"/>
              <a:t>Use </a:t>
            </a:r>
            <a:r>
              <a:rPr lang="en-US" sz="2800" dirty="0"/>
              <a:t>and </a:t>
            </a:r>
            <a:r>
              <a:rPr lang="en-US" sz="2800" dirty="0" smtClean="0"/>
              <a:t>Land Cover Change</a:t>
            </a:r>
            <a:endParaRPr lang="en-US" dirty="0"/>
          </a:p>
          <a:p>
            <a:pPr marL="304800" indent="-304800">
              <a:spcBef>
                <a:spcPts val="700"/>
              </a:spcBef>
            </a:pPr>
            <a:r>
              <a:rPr lang="en-US" sz="2800" dirty="0"/>
              <a:t>Rural </a:t>
            </a:r>
            <a:r>
              <a:rPr lang="en-US" sz="2800" dirty="0" smtClean="0"/>
              <a:t>Communities</a:t>
            </a:r>
            <a:endParaRPr lang="en-US" dirty="0"/>
          </a:p>
          <a:p>
            <a:pPr marL="304800" indent="-304800">
              <a:spcBef>
                <a:spcPts val="700"/>
              </a:spcBef>
            </a:pPr>
            <a:r>
              <a:rPr lang="en-US" sz="2800" dirty="0"/>
              <a:t>Biogeochemical </a:t>
            </a:r>
            <a:r>
              <a:rPr lang="en-US" sz="2800" dirty="0" smtClean="0"/>
              <a:t>Cycles</a:t>
            </a:r>
            <a:endParaRPr lang="en-US" sz="2800" dirty="0"/>
          </a:p>
        </p:txBody>
      </p:sp>
      <p:pic>
        <p:nvPicPr>
          <p:cNvPr id="9220" name="Picture 4"/>
          <p:cNvPicPr>
            <a:picLocks noChangeAspect="1" noChangeArrowheads="1"/>
          </p:cNvPicPr>
          <p:nvPr/>
        </p:nvPicPr>
        <p:blipFill rotWithShape="1">
          <a:blip r:embed="rId2" cstate="print"/>
          <a:srcRect l="39076" r="1851"/>
          <a:stretch/>
        </p:blipFill>
        <p:spPr bwMode="auto">
          <a:xfrm>
            <a:off x="905255" y="1219200"/>
            <a:ext cx="2752345" cy="4038600"/>
          </a:xfrm>
          <a:prstGeom prst="rect">
            <a:avLst/>
          </a:prstGeom>
          <a:noFill/>
          <a:ln w="12700" cap="rnd">
            <a:noFill/>
            <a:round/>
            <a:headEnd/>
            <a:tailEnd/>
          </a:ln>
        </p:spPr>
      </p:pic>
    </p:spTree>
    <p:extLst>
      <p:ext uri="{BB962C8B-B14F-4D97-AF65-F5344CB8AC3E}">
        <p14:creationId xmlns:p14="http://schemas.microsoft.com/office/powerpoint/2010/main" val="232149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p:spPr>
        <p:txBody>
          <a:bodyPr>
            <a:normAutofit/>
          </a:bodyPr>
          <a:lstStyle/>
          <a:p>
            <a:r>
              <a:rPr lang="en-US" b="1" dirty="0">
                <a:ea typeface="Lucida Grande" charset="0"/>
                <a:cs typeface="Lucida Grande" charset="0"/>
                <a:sym typeface="Lucida Grande" charset="0"/>
              </a:rPr>
              <a:t>Regions &amp; </a:t>
            </a:r>
            <a:r>
              <a:rPr lang="en-US" b="1" dirty="0" err="1">
                <a:ea typeface="Lucida Grande" charset="0"/>
                <a:cs typeface="Lucida Grande" charset="0"/>
                <a:sym typeface="Lucida Grande" charset="0"/>
              </a:rPr>
              <a:t>Biogeographical</a:t>
            </a:r>
            <a:r>
              <a:rPr lang="en-US" b="1" dirty="0">
                <a:ea typeface="Lucida Grande" charset="0"/>
                <a:cs typeface="Lucida Grande" charset="0"/>
                <a:sym typeface="Lucida Grande" charset="0"/>
              </a:rPr>
              <a:t> Cross-Cuts</a:t>
            </a:r>
            <a:endParaRPr lang="en-US" b="1" dirty="0">
              <a:ea typeface="ヒラギノ角ゴ ProN W3" charset="0"/>
              <a:cs typeface="ヒラギノ角ゴ ProN W3" charset="0"/>
              <a:sym typeface="Lucida Grande" charset="0"/>
            </a:endParaRPr>
          </a:p>
        </p:txBody>
      </p:sp>
      <p:pic>
        <p:nvPicPr>
          <p:cNvPr id="10243" name="Picture 3"/>
          <p:cNvPicPr>
            <a:picLocks noChangeAspect="1" noChangeArrowheads="1"/>
          </p:cNvPicPr>
          <p:nvPr/>
        </p:nvPicPr>
        <p:blipFill>
          <a:blip r:embed="rId2" cstate="print"/>
          <a:srcRect/>
          <a:stretch>
            <a:fillRect/>
          </a:stretch>
        </p:blipFill>
        <p:spPr bwMode="auto">
          <a:xfrm>
            <a:off x="1905000" y="838200"/>
            <a:ext cx="5791200" cy="5054600"/>
          </a:xfrm>
          <a:prstGeom prst="rect">
            <a:avLst/>
          </a:prstGeom>
          <a:noFill/>
          <a:ln w="12700" cap="rnd">
            <a:noFill/>
            <a:round/>
            <a:headEnd/>
            <a:tailEnd/>
          </a:ln>
        </p:spPr>
      </p:pic>
      <p:sp>
        <p:nvSpPr>
          <p:cNvPr id="10244" name="Rectangle 4"/>
          <p:cNvSpPr>
            <a:spLocks/>
          </p:cNvSpPr>
          <p:nvPr/>
        </p:nvSpPr>
        <p:spPr bwMode="auto">
          <a:xfrm>
            <a:off x="7315200" y="2438400"/>
            <a:ext cx="1747338" cy="1000274"/>
          </a:xfrm>
          <a:prstGeom prst="rect">
            <a:avLst/>
          </a:prstGeom>
          <a:noFill/>
          <a:ln w="12700" cap="rnd">
            <a:noFill/>
            <a:round/>
            <a:headEnd type="none" w="med" len="med"/>
            <a:tailEnd type="none" w="med" len="med"/>
          </a:ln>
        </p:spPr>
        <p:txBody>
          <a:bodyPr wrap="none" lIns="38100" tIns="38100" rIns="38100" bIns="38100">
            <a:spAutoFit/>
          </a:bodyPr>
          <a:lstStyle/>
          <a:p>
            <a:pPr algn="l"/>
            <a:r>
              <a:rPr lang="en-US" sz="2000" b="1" dirty="0" smtClean="0">
                <a:solidFill>
                  <a:srgbClr val="244061"/>
                </a:solidFill>
                <a:latin typeface="+mj-lt"/>
                <a:ea typeface="Lucida Grande" charset="0"/>
                <a:cs typeface="Lucida Grande" charset="0"/>
                <a:sym typeface="Lucida Grande" charset="0"/>
              </a:rPr>
              <a:t>Coasts, </a:t>
            </a:r>
          </a:p>
          <a:p>
            <a:pPr algn="l"/>
            <a:r>
              <a:rPr lang="en-US" sz="2000" b="1" dirty="0" smtClean="0">
                <a:solidFill>
                  <a:srgbClr val="244061"/>
                </a:solidFill>
                <a:latin typeface="+mj-lt"/>
                <a:ea typeface="Lucida Grande" charset="0"/>
                <a:cs typeface="Lucida Grande" charset="0"/>
                <a:sym typeface="Lucida Grande" charset="0"/>
              </a:rPr>
              <a:t>Development, </a:t>
            </a:r>
          </a:p>
          <a:p>
            <a:pPr algn="l"/>
            <a:r>
              <a:rPr lang="en-US" sz="2000" b="1" dirty="0">
                <a:solidFill>
                  <a:srgbClr val="244061"/>
                </a:solidFill>
                <a:latin typeface="+mj-lt"/>
                <a:ea typeface="Lucida Grande" charset="0"/>
                <a:cs typeface="Lucida Grande" charset="0"/>
                <a:sym typeface="Lucida Grande" charset="0"/>
              </a:rPr>
              <a:t>a</a:t>
            </a:r>
            <a:r>
              <a:rPr lang="en-US" sz="2000" b="1" dirty="0" smtClean="0">
                <a:solidFill>
                  <a:srgbClr val="244061"/>
                </a:solidFill>
                <a:latin typeface="+mj-lt"/>
                <a:ea typeface="Lucida Grande" charset="0"/>
                <a:cs typeface="Lucida Grande" charset="0"/>
                <a:sym typeface="Lucida Grande" charset="0"/>
              </a:rPr>
              <a:t>nd Ecosystems</a:t>
            </a:r>
            <a:endParaRPr lang="en-US" sz="2000" b="1" dirty="0">
              <a:solidFill>
                <a:srgbClr val="244061"/>
              </a:solidFill>
              <a:latin typeface="+mj-lt"/>
              <a:ea typeface="Lucida Grande" charset="0"/>
              <a:cs typeface="Lucida Grande" charset="0"/>
              <a:sym typeface="Lucida Grande" charset="0"/>
            </a:endParaRPr>
          </a:p>
        </p:txBody>
      </p:sp>
      <p:sp>
        <p:nvSpPr>
          <p:cNvPr id="10245" name="Rectangle 5"/>
          <p:cNvSpPr>
            <a:spLocks/>
          </p:cNvSpPr>
          <p:nvPr/>
        </p:nvSpPr>
        <p:spPr bwMode="auto">
          <a:xfrm>
            <a:off x="228600" y="990600"/>
            <a:ext cx="1828800" cy="1000274"/>
          </a:xfrm>
          <a:prstGeom prst="rect">
            <a:avLst/>
          </a:prstGeom>
          <a:noFill/>
          <a:ln w="12700" cap="rnd">
            <a:noFill/>
            <a:round/>
            <a:headEnd type="none" w="med" len="med"/>
            <a:tailEnd type="none" w="med" len="med"/>
          </a:ln>
        </p:spPr>
        <p:txBody>
          <a:bodyPr wrap="square" lIns="38100" tIns="38100" rIns="38100" bIns="38100">
            <a:spAutoFit/>
          </a:bodyPr>
          <a:lstStyle/>
          <a:p>
            <a:pPr algn="l"/>
            <a:r>
              <a:rPr lang="en-US" sz="2000" b="1" dirty="0" smtClean="0">
                <a:solidFill>
                  <a:srgbClr val="244061"/>
                </a:solidFill>
                <a:ea typeface="Lucida Grande" charset="0"/>
                <a:cs typeface="Lucida Grande" charset="0"/>
                <a:sym typeface="Lucida Grande" charset="0"/>
              </a:rPr>
              <a:t>Oceans and Marine Resources</a:t>
            </a:r>
            <a:endParaRPr lang="en-US" sz="2000" b="1" dirty="0">
              <a:solidFill>
                <a:srgbClr val="244061"/>
              </a:solidFill>
              <a:ea typeface="Lucida Grande" charset="0"/>
              <a:cs typeface="Lucida Grande" charset="0"/>
              <a:sym typeface="Lucida Grande" charset="0"/>
            </a:endParaRPr>
          </a:p>
        </p:txBody>
      </p:sp>
    </p:spTree>
    <p:extLst>
      <p:ext uri="{BB962C8B-B14F-4D97-AF65-F5344CB8AC3E}">
        <p14:creationId xmlns:p14="http://schemas.microsoft.com/office/powerpoint/2010/main" val="80463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400" dirty="0" smtClean="0"/>
              <a:t>National Climate Assessment:</a:t>
            </a:r>
            <a:br>
              <a:rPr lang="en-US" sz="2400" dirty="0" smtClean="0"/>
            </a:br>
            <a:r>
              <a:rPr lang="en-US" sz="2400" dirty="0" smtClean="0"/>
              <a:t>GCRA (1990), Section 106</a:t>
            </a:r>
            <a:endParaRPr lang="en-US" sz="2400" dirty="0"/>
          </a:p>
        </p:txBody>
      </p:sp>
      <p:sp>
        <p:nvSpPr>
          <p:cNvPr id="3" name="Content Placeholder 2"/>
          <p:cNvSpPr>
            <a:spLocks noGrp="1"/>
          </p:cNvSpPr>
          <p:nvPr>
            <p:ph sz="half" idx="1"/>
          </p:nvPr>
        </p:nvSpPr>
        <p:spPr>
          <a:xfrm>
            <a:off x="304800" y="914400"/>
            <a:ext cx="8534400" cy="5867400"/>
          </a:xfrm>
        </p:spPr>
        <p:txBody>
          <a:bodyPr>
            <a:noAutofit/>
          </a:bodyPr>
          <a:lstStyle/>
          <a:p>
            <a:pPr marL="0" indent="0">
              <a:buNone/>
              <a:defRPr/>
            </a:pPr>
            <a:r>
              <a:rPr lang="en-US" b="1" dirty="0" smtClean="0"/>
              <a:t>…not less frequently than every 4 years</a:t>
            </a:r>
            <a:r>
              <a:rPr lang="en-US" dirty="0" smtClean="0"/>
              <a:t>, the Council… shall prepare… an assessment which –</a:t>
            </a:r>
          </a:p>
          <a:p>
            <a:pPr>
              <a:defRPr/>
            </a:pPr>
            <a:r>
              <a:rPr lang="en-US" dirty="0" smtClean="0">
                <a:solidFill>
                  <a:srgbClr val="0000CC"/>
                </a:solidFill>
              </a:rPr>
              <a:t>integrates, evaluates, and interprets </a:t>
            </a:r>
            <a:r>
              <a:rPr lang="en-US" dirty="0" smtClean="0"/>
              <a:t>the findings of the Program (USGCRP) and discusses the scientific uncertainties associated with such findings;</a:t>
            </a:r>
          </a:p>
          <a:p>
            <a:pPr>
              <a:defRPr/>
            </a:pPr>
            <a:r>
              <a:rPr lang="en-US" dirty="0" smtClean="0">
                <a:solidFill>
                  <a:srgbClr val="0000CC"/>
                </a:solidFill>
              </a:rPr>
              <a:t>analyzes the effects of global change </a:t>
            </a:r>
            <a:r>
              <a:rPr lang="en-US" dirty="0" smtClean="0"/>
              <a:t>on the natural environment, agriculture, energy production and use, land and water resources, transportation, human health and welfare, human social systems, and biological diversity; and</a:t>
            </a:r>
          </a:p>
          <a:p>
            <a:pPr>
              <a:defRPr/>
            </a:pPr>
            <a:r>
              <a:rPr lang="en-US" dirty="0" smtClean="0"/>
              <a:t>analyzes current trends in global change, both human- induced and natural, and </a:t>
            </a:r>
            <a:r>
              <a:rPr lang="en-US" dirty="0" smtClean="0">
                <a:solidFill>
                  <a:srgbClr val="0000CC"/>
                </a:solidFill>
              </a:rPr>
              <a:t>projects major trends for the subsequent 25 to 100 years. </a:t>
            </a:r>
          </a:p>
        </p:txBody>
      </p:sp>
    </p:spTree>
    <p:extLst>
      <p:ext uri="{BB962C8B-B14F-4D97-AF65-F5344CB8AC3E}">
        <p14:creationId xmlns:p14="http://schemas.microsoft.com/office/powerpoint/2010/main" val="4285913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70560"/>
          </a:xfrm>
        </p:spPr>
        <p:txBody>
          <a:bodyPr>
            <a:normAutofit/>
          </a:bodyPr>
          <a:lstStyle/>
          <a:p>
            <a:r>
              <a:rPr lang="en-US" dirty="0" smtClean="0">
                <a:latin typeface="+mj-lt"/>
              </a:rPr>
              <a:t>Previous National Climate Assessments</a:t>
            </a:r>
            <a:endParaRPr lang="en-US" dirty="0">
              <a:latin typeface="+mj-lt"/>
            </a:endParaRPr>
          </a:p>
        </p:txBody>
      </p:sp>
      <p:sp>
        <p:nvSpPr>
          <p:cNvPr id="3" name="Text Placeholder 2"/>
          <p:cNvSpPr>
            <a:spLocks noGrp="1"/>
          </p:cNvSpPr>
          <p:nvPr>
            <p:ph type="body" idx="1"/>
          </p:nvPr>
        </p:nvSpPr>
        <p:spPr>
          <a:xfrm>
            <a:off x="381000" y="1646238"/>
            <a:ext cx="4040188" cy="639762"/>
          </a:xfrm>
        </p:spPr>
        <p:txBody>
          <a:bodyPr/>
          <a:lstStyle/>
          <a:p>
            <a:pPr algn="ctr"/>
            <a:r>
              <a:rPr lang="en-US" sz="2400" dirty="0" smtClean="0">
                <a:latin typeface="+mj-lt"/>
              </a:rPr>
              <a:t>Climate Change Impacts on the United States (2000)</a:t>
            </a:r>
            <a:endParaRPr lang="en-US" sz="2400" dirty="0">
              <a:latin typeface="+mj-lt"/>
            </a:endParaRPr>
          </a:p>
        </p:txBody>
      </p:sp>
      <p:sp>
        <p:nvSpPr>
          <p:cNvPr id="5" name="Text Placeholder 4"/>
          <p:cNvSpPr>
            <a:spLocks noGrp="1"/>
          </p:cNvSpPr>
          <p:nvPr>
            <p:ph type="body" sz="quarter" idx="3"/>
          </p:nvPr>
        </p:nvSpPr>
        <p:spPr>
          <a:xfrm>
            <a:off x="4900162" y="1752600"/>
            <a:ext cx="4041775" cy="639762"/>
          </a:xfrm>
        </p:spPr>
        <p:txBody>
          <a:bodyPr>
            <a:noAutofit/>
          </a:bodyPr>
          <a:lstStyle/>
          <a:p>
            <a:pPr algn="ctr"/>
            <a:r>
              <a:rPr lang="en-US" sz="2400" dirty="0" smtClean="0">
                <a:latin typeface="+mj-lt"/>
              </a:rPr>
              <a:t>Climate Change Impacts in the United States (2009)</a:t>
            </a:r>
            <a:endParaRPr lang="en-US" sz="2400" dirty="0">
              <a:latin typeface="+mj-lt"/>
            </a:endParaRPr>
          </a:p>
        </p:txBody>
      </p:sp>
      <p:pic>
        <p:nvPicPr>
          <p:cNvPr id="8" name="Picture 2" descr="2000AssessmentOverview"/>
          <p:cNvPicPr>
            <a:picLocks noGrp="1" noChangeAspect="1" noChangeArrowheads="1"/>
          </p:cNvPicPr>
          <p:nvPr>
            <p:ph sz="half" idx="2"/>
          </p:nvPr>
        </p:nvPicPr>
        <p:blipFill>
          <a:blip r:embed="rId3" cstate="print"/>
          <a:srcRect/>
          <a:stretch>
            <a:fillRect/>
          </a:stretch>
        </p:blipFill>
        <p:spPr>
          <a:xfrm>
            <a:off x="278129" y="2457450"/>
            <a:ext cx="2095500" cy="2724150"/>
          </a:xfrm>
        </p:spPr>
      </p:pic>
      <p:pic>
        <p:nvPicPr>
          <p:cNvPr id="9" name="Picture 4" descr="2000AssessmentFoundation"/>
          <p:cNvPicPr>
            <a:picLocks noChangeAspect="1" noChangeArrowheads="1"/>
          </p:cNvPicPr>
          <p:nvPr/>
        </p:nvPicPr>
        <p:blipFill>
          <a:blip r:embed="rId4" cstate="print"/>
          <a:srcRect/>
          <a:stretch>
            <a:fillRect/>
          </a:stretch>
        </p:blipFill>
        <p:spPr bwMode="auto">
          <a:xfrm>
            <a:off x="2506238" y="3505200"/>
            <a:ext cx="2141962" cy="2819400"/>
          </a:xfrm>
          <a:prstGeom prst="rect">
            <a:avLst/>
          </a:prstGeom>
          <a:noFill/>
          <a:ln w="9525">
            <a:noFill/>
            <a:miter lim="800000"/>
            <a:headEnd/>
            <a:tailEnd/>
          </a:ln>
        </p:spPr>
      </p:pic>
      <p:pic>
        <p:nvPicPr>
          <p:cNvPr id="10" name="Content Placeholder 9" descr="USP-Impacts-Report-Cover.png"/>
          <p:cNvPicPr>
            <a:picLocks noGrp="1" noChangeAspect="1"/>
          </p:cNvPicPr>
          <p:nvPr>
            <p:ph sz="quarter" idx="4"/>
          </p:nvPr>
        </p:nvPicPr>
        <p:blipFill>
          <a:blip r:embed="rId5" cstate="print"/>
          <a:srcRect/>
          <a:stretch>
            <a:fillRect/>
          </a:stretch>
        </p:blipFill>
        <p:spPr>
          <a:xfrm>
            <a:off x="5512937" y="2457450"/>
            <a:ext cx="2965796" cy="3847296"/>
          </a:xfrm>
          <a:effectLst>
            <a:outerShdw blurRad="63500" algn="tl" rotWithShape="0">
              <a:srgbClr val="000000">
                <a:alpha val="70000"/>
              </a:srgbClr>
            </a:outerShdw>
          </a:effectLst>
        </p:spPr>
      </p:pic>
      <p:sp>
        <p:nvSpPr>
          <p:cNvPr id="4" name="TextBox 3"/>
          <p:cNvSpPr txBox="1"/>
          <p:nvPr/>
        </p:nvSpPr>
        <p:spPr>
          <a:xfrm>
            <a:off x="5131937" y="6324600"/>
            <a:ext cx="3935863" cy="400110"/>
          </a:xfrm>
          <a:prstGeom prst="rect">
            <a:avLst/>
          </a:prstGeom>
          <a:noFill/>
        </p:spPr>
        <p:txBody>
          <a:bodyPr wrap="square" rtlCol="0">
            <a:spAutoFit/>
          </a:bodyPr>
          <a:lstStyle/>
          <a:p>
            <a:r>
              <a:rPr lang="en-US" sz="2000" dirty="0">
                <a:hlinkClick r:id="rId6"/>
              </a:rPr>
              <a:t>http://nca2009.globalchange.gov/</a:t>
            </a:r>
            <a:endParaRPr lang="en-US" sz="2000" dirty="0"/>
          </a:p>
        </p:txBody>
      </p:sp>
    </p:spTree>
    <p:extLst>
      <p:ext uri="{BB962C8B-B14F-4D97-AF65-F5344CB8AC3E}">
        <p14:creationId xmlns:p14="http://schemas.microsoft.com/office/powerpoint/2010/main" val="9384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National Climate Assessment</a:t>
            </a:r>
            <a:endParaRPr lang="en-US" dirty="0"/>
          </a:p>
        </p:txBody>
      </p:sp>
      <p:sp>
        <p:nvSpPr>
          <p:cNvPr id="6" name="Content Placeholder 5"/>
          <p:cNvSpPr>
            <a:spLocks noGrp="1"/>
          </p:cNvSpPr>
          <p:nvPr>
            <p:ph sz="half" idx="2"/>
          </p:nvPr>
        </p:nvSpPr>
        <p:spPr>
          <a:xfrm>
            <a:off x="3352800" y="1066801"/>
            <a:ext cx="5638800" cy="5791200"/>
          </a:xfrm>
        </p:spPr>
        <p:txBody>
          <a:bodyPr>
            <a:normAutofit/>
          </a:bodyPr>
          <a:lstStyle/>
          <a:p>
            <a:pPr marL="0" indent="0">
              <a:lnSpc>
                <a:spcPct val="120000"/>
              </a:lnSpc>
              <a:buNone/>
            </a:pPr>
            <a:r>
              <a:rPr lang="en-US" b="1" dirty="0" smtClean="0">
                <a:solidFill>
                  <a:schemeClr val="accent1">
                    <a:lumMod val="50000"/>
                  </a:schemeClr>
                </a:solidFill>
              </a:rPr>
              <a:t>Goal</a:t>
            </a:r>
          </a:p>
          <a:p>
            <a:pPr>
              <a:lnSpc>
                <a:spcPct val="120000"/>
              </a:lnSpc>
            </a:pPr>
            <a:r>
              <a:rPr lang="en-US" dirty="0" smtClean="0"/>
              <a:t>Enhance the </a:t>
            </a:r>
            <a:r>
              <a:rPr lang="en-US" dirty="0"/>
              <a:t>ability of the United States to </a:t>
            </a:r>
            <a:r>
              <a:rPr lang="en-US" b="1" dirty="0">
                <a:solidFill>
                  <a:srgbClr val="0000CC"/>
                </a:solidFill>
              </a:rPr>
              <a:t>anticipate, mitigate, and adapt </a:t>
            </a:r>
            <a:r>
              <a:rPr lang="en-US" dirty="0"/>
              <a:t>to changes in the global environment.</a:t>
            </a:r>
          </a:p>
          <a:p>
            <a:pPr>
              <a:lnSpc>
                <a:spcPct val="120000"/>
              </a:lnSpc>
              <a:buNone/>
            </a:pPr>
            <a:r>
              <a:rPr lang="en-US" b="1" dirty="0" smtClean="0">
                <a:solidFill>
                  <a:schemeClr val="accent1">
                    <a:lumMod val="50000"/>
                  </a:schemeClr>
                </a:solidFill>
              </a:rPr>
              <a:t>Vision</a:t>
            </a:r>
            <a:endParaRPr lang="en-US" b="1" dirty="0">
              <a:solidFill>
                <a:schemeClr val="accent1">
                  <a:lumMod val="50000"/>
                </a:schemeClr>
              </a:solidFill>
            </a:endParaRPr>
          </a:p>
          <a:p>
            <a:pPr>
              <a:lnSpc>
                <a:spcPct val="120000"/>
              </a:lnSpc>
            </a:pPr>
            <a:r>
              <a:rPr lang="en-US" dirty="0" smtClean="0"/>
              <a:t>Advance </a:t>
            </a:r>
            <a:r>
              <a:rPr lang="en-US" dirty="0"/>
              <a:t>an </a:t>
            </a:r>
            <a:r>
              <a:rPr lang="en-US" b="1" dirty="0">
                <a:solidFill>
                  <a:srgbClr val="0000CC"/>
                </a:solidFill>
              </a:rPr>
              <a:t>inclusive, broad-based, and sustained process</a:t>
            </a:r>
            <a:r>
              <a:rPr lang="en-US" dirty="0">
                <a:solidFill>
                  <a:srgbClr val="0000CC"/>
                </a:solidFill>
              </a:rPr>
              <a:t> </a:t>
            </a:r>
            <a:r>
              <a:rPr lang="en-US" dirty="0"/>
              <a:t>for assessing and communicating scientific knowledge of the impacts, risks, and vulnerabilities associated with a changing global climate in support of decision-making across the United States</a:t>
            </a:r>
            <a:r>
              <a:rPr lang="en-US" dirty="0" smtClean="0"/>
              <a:t>.</a:t>
            </a:r>
            <a:endParaRPr lang="en-US" dirty="0"/>
          </a:p>
        </p:txBody>
      </p:sp>
      <p:pic>
        <p:nvPicPr>
          <p:cNvPr id="8" name="Picture 2" descr="thumbnail"/>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l="13624" r="29648"/>
          <a:stretch/>
        </p:blipFill>
        <p:spPr bwMode="auto">
          <a:xfrm>
            <a:off x="609600" y="1905000"/>
            <a:ext cx="259525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36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39" y="0"/>
            <a:ext cx="8229600" cy="1143000"/>
          </a:xfrm>
        </p:spPr>
        <p:txBody>
          <a:bodyPr/>
          <a:lstStyle/>
          <a:p>
            <a:r>
              <a:rPr lang="en-US" dirty="0" smtClean="0"/>
              <a:t>Third </a:t>
            </a:r>
            <a:r>
              <a:rPr lang="en-US" dirty="0"/>
              <a:t>NCA Report </a:t>
            </a:r>
            <a:r>
              <a:rPr lang="en-US" dirty="0" smtClean="0"/>
              <a:t>Process</a:t>
            </a:r>
            <a:endParaRPr lang="en-US" dirty="0"/>
          </a:p>
        </p:txBody>
      </p:sp>
      <p:grpSp>
        <p:nvGrpSpPr>
          <p:cNvPr id="3" name="Group 19"/>
          <p:cNvGrpSpPr/>
          <p:nvPr/>
        </p:nvGrpSpPr>
        <p:grpSpPr>
          <a:xfrm>
            <a:off x="540305" y="1600200"/>
            <a:ext cx="914400" cy="914400"/>
            <a:chOff x="-2203636" y="1494822"/>
            <a:chExt cx="1991939" cy="808892"/>
          </a:xfrm>
        </p:grpSpPr>
        <p:sp>
          <p:nvSpPr>
            <p:cNvPr id="5" name="Rounded Rectangle 4"/>
            <p:cNvSpPr/>
            <p:nvPr/>
          </p:nvSpPr>
          <p:spPr>
            <a:xfrm>
              <a:off x="-2203636" y="1494822"/>
              <a:ext cx="1991936" cy="808892"/>
            </a:xfrm>
            <a:prstGeom prst="roundRect">
              <a:avLst>
                <a:gd name="adj" fmla="val 10000"/>
              </a:avLst>
            </a:prstGeom>
            <a:solidFill>
              <a:schemeClr val="accent3"/>
            </a:solidFill>
          </p:spPr>
          <p:style>
            <a:lnRef idx="2">
              <a:schemeClr val="dk1"/>
            </a:lnRef>
            <a:fillRef idx="1">
              <a:schemeClr val="lt1"/>
            </a:fillRef>
            <a:effectRef idx="0">
              <a:schemeClr val="dk1"/>
            </a:effectRef>
            <a:fontRef idx="minor">
              <a:schemeClr val="dk1"/>
            </a:fontRef>
          </p:style>
        </p:sp>
        <p:sp>
          <p:nvSpPr>
            <p:cNvPr id="6" name="Rounded Rectangle 4"/>
            <p:cNvSpPr/>
            <p:nvPr/>
          </p:nvSpPr>
          <p:spPr>
            <a:xfrm>
              <a:off x="-2166568" y="1494822"/>
              <a:ext cx="1954871" cy="8088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6985" rIns="45720" bIns="6985" numCol="1" spcCol="1270" anchor="ctr" anchorCtr="0">
              <a:noAutofit/>
            </a:bodyPr>
            <a:lstStyle/>
            <a:p>
              <a:pPr lvl="0" algn="ctr" defTabSz="488950">
                <a:lnSpc>
                  <a:spcPct val="90000"/>
                </a:lnSpc>
                <a:spcBef>
                  <a:spcPct val="0"/>
                </a:spcBef>
                <a:spcAft>
                  <a:spcPct val="35000"/>
                </a:spcAft>
              </a:pPr>
              <a:r>
                <a:rPr lang="en-US" sz="1200" b="1" dirty="0" smtClean="0">
                  <a:solidFill>
                    <a:schemeClr val="tx1"/>
                  </a:solidFill>
                </a:rPr>
                <a:t>Technical Input Teams</a:t>
              </a:r>
            </a:p>
          </p:txBody>
        </p:sp>
      </p:grpSp>
      <p:sp>
        <p:nvSpPr>
          <p:cNvPr id="7" name="Rounded Rectangle 6"/>
          <p:cNvSpPr/>
          <p:nvPr/>
        </p:nvSpPr>
        <p:spPr>
          <a:xfrm>
            <a:off x="2369105" y="1600200"/>
            <a:ext cx="914400" cy="914400"/>
          </a:xfrm>
          <a:prstGeom prst="roundRect">
            <a:avLst/>
          </a:prstGeom>
          <a:solidFill>
            <a:schemeClr val="accent6">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Chapter Author Teams</a:t>
            </a:r>
            <a:endParaRPr lang="en-US" sz="1200" b="1" dirty="0">
              <a:solidFill>
                <a:schemeClr val="tx1"/>
              </a:solidFill>
            </a:endParaRPr>
          </a:p>
        </p:txBody>
      </p:sp>
      <p:sp>
        <p:nvSpPr>
          <p:cNvPr id="8" name="Isosceles Triangle 7"/>
          <p:cNvSpPr/>
          <p:nvPr/>
        </p:nvSpPr>
        <p:spPr>
          <a:xfrm rot="10800000">
            <a:off x="606347" y="3787438"/>
            <a:ext cx="332359" cy="264248"/>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0800000">
            <a:off x="1044881" y="3787438"/>
            <a:ext cx="332359" cy="264248"/>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816281" y="4155352"/>
            <a:ext cx="332359" cy="264248"/>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2436412" y="3787438"/>
            <a:ext cx="332359" cy="26424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2874946" y="3787438"/>
            <a:ext cx="332359" cy="26424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800000">
            <a:off x="2646346" y="4155352"/>
            <a:ext cx="332359" cy="26424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197905" y="1600200"/>
            <a:ext cx="914400" cy="914400"/>
          </a:xfrm>
          <a:prstGeom prst="roundRect">
            <a:avLst/>
          </a:prstGeom>
          <a:solidFill>
            <a:schemeClr val="accent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NCADAC</a:t>
            </a:r>
            <a:endParaRPr lang="en-US" sz="1200" b="1" dirty="0">
              <a:solidFill>
                <a:schemeClr val="tx1"/>
              </a:solidFill>
            </a:endParaRPr>
          </a:p>
        </p:txBody>
      </p:sp>
      <p:sp>
        <p:nvSpPr>
          <p:cNvPr id="16" name="Isosceles Triangle 15"/>
          <p:cNvSpPr/>
          <p:nvPr/>
        </p:nvSpPr>
        <p:spPr>
          <a:xfrm rot="10800000">
            <a:off x="4182117" y="3787438"/>
            <a:ext cx="838201" cy="622476"/>
          </a:xfrm>
          <a:prstGeom prst="triangl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98401" y="4507468"/>
            <a:ext cx="1355051" cy="523220"/>
          </a:xfrm>
          <a:prstGeom prst="rect">
            <a:avLst/>
          </a:prstGeom>
          <a:noFill/>
        </p:spPr>
        <p:txBody>
          <a:bodyPr wrap="none" rtlCol="0">
            <a:spAutoFit/>
          </a:bodyPr>
          <a:lstStyle/>
          <a:p>
            <a:pPr algn="ctr"/>
            <a:r>
              <a:rPr lang="en-US" sz="1400" dirty="0" smtClean="0"/>
              <a:t>Technical Inputs</a:t>
            </a:r>
          </a:p>
          <a:p>
            <a:pPr algn="ctr"/>
            <a:r>
              <a:rPr lang="en-US" sz="1400" dirty="0" smtClean="0"/>
              <a:t>(March 1, 2012)</a:t>
            </a:r>
            <a:endParaRPr lang="en-US" sz="1400" dirty="0"/>
          </a:p>
        </p:txBody>
      </p:sp>
      <p:sp>
        <p:nvSpPr>
          <p:cNvPr id="18" name="TextBox 17"/>
          <p:cNvSpPr txBox="1"/>
          <p:nvPr/>
        </p:nvSpPr>
        <p:spPr>
          <a:xfrm>
            <a:off x="2216615" y="4506923"/>
            <a:ext cx="1212191" cy="523220"/>
          </a:xfrm>
          <a:prstGeom prst="rect">
            <a:avLst/>
          </a:prstGeom>
          <a:noFill/>
        </p:spPr>
        <p:txBody>
          <a:bodyPr wrap="none" rtlCol="0">
            <a:spAutoFit/>
          </a:bodyPr>
          <a:lstStyle/>
          <a:p>
            <a:pPr algn="ctr"/>
            <a:r>
              <a:rPr lang="en-US" sz="1400" dirty="0" smtClean="0"/>
              <a:t>Chapters</a:t>
            </a:r>
          </a:p>
          <a:p>
            <a:pPr algn="ctr"/>
            <a:r>
              <a:rPr lang="en-US" sz="1400" dirty="0" smtClean="0"/>
              <a:t>(June 1, 2012)</a:t>
            </a:r>
            <a:endParaRPr lang="en-US" sz="1400" dirty="0"/>
          </a:p>
        </p:txBody>
      </p:sp>
      <p:sp>
        <p:nvSpPr>
          <p:cNvPr id="19" name="TextBox 18"/>
          <p:cNvSpPr txBox="1"/>
          <p:nvPr/>
        </p:nvSpPr>
        <p:spPr>
          <a:xfrm>
            <a:off x="4080561" y="4506923"/>
            <a:ext cx="1092158" cy="523220"/>
          </a:xfrm>
          <a:prstGeom prst="rect">
            <a:avLst/>
          </a:prstGeom>
          <a:noFill/>
        </p:spPr>
        <p:txBody>
          <a:bodyPr wrap="none" rtlCol="0">
            <a:spAutoFit/>
          </a:bodyPr>
          <a:lstStyle/>
          <a:p>
            <a:pPr algn="ctr"/>
            <a:r>
              <a:rPr lang="en-US" sz="1400" dirty="0" smtClean="0"/>
              <a:t>Draft Report</a:t>
            </a:r>
          </a:p>
          <a:p>
            <a:pPr algn="ctr"/>
            <a:r>
              <a:rPr lang="en-US" sz="1400" dirty="0" smtClean="0"/>
              <a:t>(Fall 2012)</a:t>
            </a:r>
            <a:endParaRPr lang="en-US" sz="1400" dirty="0"/>
          </a:p>
        </p:txBody>
      </p:sp>
      <p:sp>
        <p:nvSpPr>
          <p:cNvPr id="22" name="Down Arrow 21"/>
          <p:cNvSpPr/>
          <p:nvPr/>
        </p:nvSpPr>
        <p:spPr>
          <a:xfrm>
            <a:off x="846283" y="2743200"/>
            <a:ext cx="272354" cy="8382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2676348" y="2743200"/>
            <a:ext cx="272354" cy="8382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4518928" y="2743200"/>
            <a:ext cx="272354" cy="8382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rot="12732312">
            <a:off x="1780986" y="2483728"/>
            <a:ext cx="272354" cy="1303051"/>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rot="12732312">
            <a:off x="3599269" y="2510774"/>
            <a:ext cx="272354" cy="1303051"/>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6010919" y="1580346"/>
            <a:ext cx="914400" cy="914400"/>
          </a:xfrm>
          <a:prstGeom prst="roundRect">
            <a:avLst/>
          </a:prstGeom>
          <a:solidFill>
            <a:srgbClr val="FFFF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Public and Expert Review</a:t>
            </a:r>
            <a:endParaRPr lang="en-US" sz="1200" b="1" dirty="0">
              <a:solidFill>
                <a:schemeClr val="tx1"/>
              </a:solidFill>
            </a:endParaRPr>
          </a:p>
        </p:txBody>
      </p:sp>
      <p:sp>
        <p:nvSpPr>
          <p:cNvPr id="28" name="Rounded Rectangle 27"/>
          <p:cNvSpPr/>
          <p:nvPr/>
        </p:nvSpPr>
        <p:spPr>
          <a:xfrm>
            <a:off x="7813359" y="1600200"/>
            <a:ext cx="914400" cy="914400"/>
          </a:xfrm>
          <a:prstGeom prst="roundRect">
            <a:avLst/>
          </a:prstGeom>
          <a:solidFill>
            <a:schemeClr val="accent5">
              <a:lumMod val="60000"/>
              <a:lumOff val="4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Agency &amp; White House Review</a:t>
            </a:r>
            <a:endParaRPr lang="en-US" sz="1200" b="1" dirty="0">
              <a:solidFill>
                <a:schemeClr val="tx1"/>
              </a:solidFill>
            </a:endParaRPr>
          </a:p>
        </p:txBody>
      </p:sp>
      <p:sp>
        <p:nvSpPr>
          <p:cNvPr id="29" name="Isosceles Triangle 28"/>
          <p:cNvSpPr/>
          <p:nvPr/>
        </p:nvSpPr>
        <p:spPr>
          <a:xfrm rot="10800000">
            <a:off x="7889560" y="3810896"/>
            <a:ext cx="838199" cy="622476"/>
          </a:xfrm>
          <a:prstGeom prst="triangl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rot="12732312">
            <a:off x="5438586" y="2510774"/>
            <a:ext cx="272354" cy="1303051"/>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wn Arrow 30"/>
          <p:cNvSpPr/>
          <p:nvPr/>
        </p:nvSpPr>
        <p:spPr>
          <a:xfrm>
            <a:off x="6331942" y="2743200"/>
            <a:ext cx="272354" cy="8382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wn Arrow 31"/>
          <p:cNvSpPr/>
          <p:nvPr/>
        </p:nvSpPr>
        <p:spPr>
          <a:xfrm>
            <a:off x="8134382" y="2743200"/>
            <a:ext cx="272354" cy="8382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7611119" y="4495800"/>
            <a:ext cx="1456681" cy="523220"/>
          </a:xfrm>
          <a:prstGeom prst="rect">
            <a:avLst/>
          </a:prstGeom>
          <a:noFill/>
        </p:spPr>
        <p:txBody>
          <a:bodyPr wrap="none" rtlCol="0">
            <a:spAutoFit/>
          </a:bodyPr>
          <a:lstStyle/>
          <a:p>
            <a:pPr algn="ctr"/>
            <a:r>
              <a:rPr lang="en-US" sz="1400" dirty="0" smtClean="0"/>
              <a:t>Third NCA Report</a:t>
            </a:r>
          </a:p>
          <a:p>
            <a:pPr algn="ctr"/>
            <a:r>
              <a:rPr lang="en-US" sz="1400" dirty="0" smtClean="0"/>
              <a:t>Spring 2014</a:t>
            </a:r>
            <a:endParaRPr lang="en-US" sz="1400" dirty="0"/>
          </a:p>
        </p:txBody>
      </p:sp>
      <p:sp>
        <p:nvSpPr>
          <p:cNvPr id="34" name="TextBox 33"/>
          <p:cNvSpPr txBox="1"/>
          <p:nvPr/>
        </p:nvSpPr>
        <p:spPr>
          <a:xfrm>
            <a:off x="5541920" y="841682"/>
            <a:ext cx="1828800" cy="738664"/>
          </a:xfrm>
          <a:prstGeom prst="rect">
            <a:avLst/>
          </a:prstGeom>
          <a:noFill/>
        </p:spPr>
        <p:txBody>
          <a:bodyPr wrap="square" rtlCol="0">
            <a:spAutoFit/>
          </a:bodyPr>
          <a:lstStyle/>
          <a:p>
            <a:pPr algn="ctr"/>
            <a:endParaRPr lang="en-US" sz="1400" dirty="0" smtClean="0"/>
          </a:p>
          <a:p>
            <a:pPr algn="ctr"/>
            <a:r>
              <a:rPr lang="en-US" sz="1400" dirty="0" smtClean="0"/>
              <a:t>January 14 – April 12, 2013</a:t>
            </a:r>
            <a:endParaRPr lang="en-US" sz="1400" dirty="0"/>
          </a:p>
        </p:txBody>
      </p:sp>
      <p:sp>
        <p:nvSpPr>
          <p:cNvPr id="35" name="Isosceles Triangle 34"/>
          <p:cNvSpPr/>
          <p:nvPr/>
        </p:nvSpPr>
        <p:spPr>
          <a:xfrm rot="10800000">
            <a:off x="6037221" y="3797124"/>
            <a:ext cx="838199" cy="622476"/>
          </a:xfrm>
          <a:prstGeom prst="triangl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12732312">
            <a:off x="7251601" y="2535509"/>
            <a:ext cx="272354" cy="1303051"/>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770520" y="4495800"/>
            <a:ext cx="1468480" cy="954107"/>
          </a:xfrm>
          <a:prstGeom prst="rect">
            <a:avLst/>
          </a:prstGeom>
          <a:noFill/>
        </p:spPr>
        <p:txBody>
          <a:bodyPr wrap="square" rtlCol="0">
            <a:spAutoFit/>
          </a:bodyPr>
          <a:lstStyle/>
          <a:p>
            <a:pPr algn="ctr"/>
            <a:r>
              <a:rPr lang="en-US" sz="1400" dirty="0" smtClean="0"/>
              <a:t>Multiple Revisions of Draft Report  </a:t>
            </a:r>
          </a:p>
          <a:p>
            <a:pPr algn="ctr"/>
            <a:r>
              <a:rPr lang="en-US" sz="1400" dirty="0" smtClean="0"/>
              <a:t>(July – Nov 2013)</a:t>
            </a:r>
          </a:p>
        </p:txBody>
      </p:sp>
      <p:sp>
        <p:nvSpPr>
          <p:cNvPr id="38" name="TextBox 37"/>
          <p:cNvSpPr txBox="1"/>
          <p:nvPr/>
        </p:nvSpPr>
        <p:spPr>
          <a:xfrm>
            <a:off x="83104" y="865018"/>
            <a:ext cx="1828800" cy="738664"/>
          </a:xfrm>
          <a:prstGeom prst="rect">
            <a:avLst/>
          </a:prstGeom>
          <a:noFill/>
        </p:spPr>
        <p:txBody>
          <a:bodyPr wrap="square" rtlCol="0">
            <a:spAutoFit/>
          </a:bodyPr>
          <a:lstStyle/>
          <a:p>
            <a:pPr algn="ctr"/>
            <a:r>
              <a:rPr lang="en-US" sz="1400" dirty="0" smtClean="0"/>
              <a:t>Federal agencies, universities, </a:t>
            </a:r>
            <a:r>
              <a:rPr lang="en-US" sz="1400" dirty="0" err="1" smtClean="0"/>
              <a:t>NCAnet</a:t>
            </a:r>
            <a:r>
              <a:rPr lang="en-US" sz="1400" dirty="0" smtClean="0"/>
              <a:t> members, and others</a:t>
            </a:r>
            <a:endParaRPr lang="en-US" sz="1400" dirty="0"/>
          </a:p>
        </p:txBody>
      </p:sp>
      <p:sp>
        <p:nvSpPr>
          <p:cNvPr id="39" name="TextBox 38"/>
          <p:cNvSpPr txBox="1"/>
          <p:nvPr/>
        </p:nvSpPr>
        <p:spPr>
          <a:xfrm>
            <a:off x="7620000" y="1066800"/>
            <a:ext cx="1371600" cy="307777"/>
          </a:xfrm>
          <a:prstGeom prst="rect">
            <a:avLst/>
          </a:prstGeom>
          <a:noFill/>
        </p:spPr>
        <p:txBody>
          <a:bodyPr wrap="square" rtlCol="0">
            <a:spAutoFit/>
          </a:bodyPr>
          <a:lstStyle/>
          <a:p>
            <a:r>
              <a:rPr lang="en-US" sz="1400" dirty="0" smtClean="0"/>
              <a:t>Dec – Feb 2013</a:t>
            </a:r>
            <a:endParaRPr lang="en-US" sz="1400" dirty="0"/>
          </a:p>
        </p:txBody>
      </p:sp>
      <p:sp>
        <p:nvSpPr>
          <p:cNvPr id="40" name="Down Arrow 39"/>
          <p:cNvSpPr/>
          <p:nvPr/>
        </p:nvSpPr>
        <p:spPr>
          <a:xfrm>
            <a:off x="8153400" y="5029200"/>
            <a:ext cx="272354" cy="838200"/>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7467600" y="6019800"/>
            <a:ext cx="1781998" cy="646331"/>
          </a:xfrm>
          <a:prstGeom prst="rect">
            <a:avLst/>
          </a:prstGeom>
          <a:noFill/>
        </p:spPr>
        <p:txBody>
          <a:bodyPr wrap="square" rtlCol="0">
            <a:spAutoFit/>
          </a:bodyPr>
          <a:lstStyle/>
          <a:p>
            <a:r>
              <a:rPr lang="en-US" dirty="0" smtClean="0"/>
              <a:t>Sustained</a:t>
            </a:r>
          </a:p>
          <a:p>
            <a:r>
              <a:rPr lang="en-US" dirty="0" smtClean="0"/>
              <a:t>Assessment</a:t>
            </a:r>
            <a:endParaRPr lang="en-US" dirty="0"/>
          </a:p>
        </p:txBody>
      </p:sp>
    </p:spTree>
    <p:extLst>
      <p:ext uri="{BB962C8B-B14F-4D97-AF65-F5344CB8AC3E}">
        <p14:creationId xmlns:p14="http://schemas.microsoft.com/office/powerpoint/2010/main" val="1910130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Scenarios</a:t>
            </a:r>
            <a:br>
              <a:rPr lang="en-US" dirty="0" smtClean="0"/>
            </a:br>
            <a:r>
              <a:rPr lang="en-US" sz="2667" u="sng" dirty="0" err="1" smtClean="0"/>
              <a:t>www.scenarios.globalchange.gov</a:t>
            </a:r>
            <a:endParaRPr lang="en-US" sz="2667" dirty="0"/>
          </a:p>
        </p:txBody>
      </p:sp>
      <p:sp>
        <p:nvSpPr>
          <p:cNvPr id="3" name="Content Placeholder 2"/>
          <p:cNvSpPr>
            <a:spLocks noGrp="1"/>
          </p:cNvSpPr>
          <p:nvPr>
            <p:ph idx="1"/>
          </p:nvPr>
        </p:nvSpPr>
        <p:spPr/>
        <p:txBody>
          <a:bodyPr/>
          <a:lstStyle/>
          <a:p>
            <a:r>
              <a:rPr lang="en-US" dirty="0" smtClean="0"/>
              <a:t>Regional </a:t>
            </a:r>
            <a:r>
              <a:rPr lang="en-US" dirty="0" err="1" smtClean="0"/>
              <a:t>climatologies</a:t>
            </a:r>
            <a:r>
              <a:rPr lang="en-US" dirty="0" smtClean="0"/>
              <a:t> and projections  </a:t>
            </a:r>
          </a:p>
          <a:p>
            <a:r>
              <a:rPr lang="en-US" dirty="0" smtClean="0"/>
              <a:t>Global Sea level rise scenarios</a:t>
            </a:r>
            <a:endParaRPr lang="en-US" dirty="0"/>
          </a:p>
        </p:txBody>
      </p:sp>
      <p:pic>
        <p:nvPicPr>
          <p:cNvPr id="5" name="Picture 4"/>
          <p:cNvPicPr>
            <a:picLocks noChangeAspect="1"/>
          </p:cNvPicPr>
          <p:nvPr/>
        </p:nvPicPr>
        <p:blipFill>
          <a:blip r:embed="rId2" cstate="print">
            <a:clrChange>
              <a:clrFrom>
                <a:srgbClr val="C6D9F1"/>
              </a:clrFrom>
              <a:clrTo>
                <a:srgbClr val="C6D9F1">
                  <a:alpha val="0"/>
                </a:srgbClr>
              </a:clrTo>
            </a:clrChange>
          </a:blip>
          <a:stretch>
            <a:fillRect/>
          </a:stretch>
        </p:blipFill>
        <p:spPr>
          <a:xfrm>
            <a:off x="2971800" y="2084645"/>
            <a:ext cx="5334000" cy="4546276"/>
          </a:xfrm>
          <a:prstGeom prst="rect">
            <a:avLst/>
          </a:prstGeom>
        </p:spPr>
      </p:pic>
    </p:spTree>
    <p:extLst>
      <p:ext uri="{BB962C8B-B14F-4D97-AF65-F5344CB8AC3E}">
        <p14:creationId xmlns:p14="http://schemas.microsoft.com/office/powerpoint/2010/main" val="301183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0"/>
            <a:ext cx="6477000" cy="822325"/>
          </a:xfrm>
          <a:ln/>
        </p:spPr>
        <p:txBody>
          <a:bodyPr/>
          <a:lstStyle/>
          <a:p>
            <a:r>
              <a:rPr lang="en-US" b="1" dirty="0">
                <a:ea typeface="Lucida Grande" charset="0"/>
                <a:cs typeface="Lucida Grande" charset="0"/>
                <a:sym typeface="Lucida Grande" charset="0"/>
              </a:rPr>
              <a:t>Outline for Third NCA Report</a:t>
            </a:r>
            <a:endParaRPr lang="en-US" b="1" dirty="0">
              <a:ea typeface="ヒラギノ角ゴ ProN W3" charset="0"/>
              <a:cs typeface="ヒラギノ角ゴ ProN W3" charset="0"/>
              <a:sym typeface="Lucida Grande" charset="0"/>
            </a:endParaRPr>
          </a:p>
        </p:txBody>
      </p:sp>
      <p:sp>
        <p:nvSpPr>
          <p:cNvPr id="7171" name="Rectangle 3"/>
          <p:cNvSpPr>
            <a:spLocks noGrp="1" noChangeArrowheads="1"/>
          </p:cNvSpPr>
          <p:nvPr>
            <p:ph type="body" idx="1"/>
          </p:nvPr>
        </p:nvSpPr>
        <p:spPr>
          <a:xfrm>
            <a:off x="457200" y="914400"/>
            <a:ext cx="5029200" cy="5076825"/>
          </a:xfrm>
          <a:ln/>
        </p:spPr>
        <p:txBody>
          <a:bodyPr>
            <a:normAutofit/>
          </a:bodyPr>
          <a:lstStyle/>
          <a:p>
            <a:pPr marL="304800" indent="-304800">
              <a:spcBef>
                <a:spcPct val="0"/>
              </a:spcBef>
              <a:spcAft>
                <a:spcPts val="400"/>
              </a:spcAft>
            </a:pPr>
            <a:r>
              <a:rPr lang="en-US" sz="2000" dirty="0">
                <a:latin typeface="+mj-lt"/>
              </a:rPr>
              <a:t>Letter to the American People</a:t>
            </a:r>
          </a:p>
          <a:p>
            <a:pPr marL="304800" indent="-304800">
              <a:spcBef>
                <a:spcPct val="0"/>
              </a:spcBef>
              <a:spcAft>
                <a:spcPts val="400"/>
              </a:spcAft>
            </a:pPr>
            <a:r>
              <a:rPr lang="en-US" sz="2000" dirty="0">
                <a:latin typeface="+mj-lt"/>
              </a:rPr>
              <a:t>Executive </a:t>
            </a:r>
            <a:r>
              <a:rPr lang="en-US" sz="2000" dirty="0" smtClean="0">
                <a:latin typeface="+mj-lt"/>
              </a:rPr>
              <a:t>Summary</a:t>
            </a:r>
            <a:r>
              <a:rPr lang="en-US" sz="2000" dirty="0">
                <a:latin typeface="+mj-lt"/>
              </a:rPr>
              <a:t>: Report </a:t>
            </a:r>
            <a:r>
              <a:rPr lang="en-US" sz="2000" dirty="0" smtClean="0">
                <a:latin typeface="+mj-lt"/>
              </a:rPr>
              <a:t>Findings</a:t>
            </a:r>
            <a:endParaRPr lang="en-US" sz="2000" dirty="0">
              <a:latin typeface="+mj-lt"/>
            </a:endParaRPr>
          </a:p>
          <a:p>
            <a:pPr marL="304800" indent="-304800">
              <a:spcBef>
                <a:spcPct val="0"/>
              </a:spcBef>
              <a:spcAft>
                <a:spcPts val="400"/>
              </a:spcAft>
            </a:pPr>
            <a:r>
              <a:rPr lang="en-US" sz="2000" dirty="0" smtClean="0">
                <a:latin typeface="+mj-lt"/>
              </a:rPr>
              <a:t>Our Changing Climate</a:t>
            </a:r>
            <a:endParaRPr lang="en-US" sz="2000" dirty="0">
              <a:latin typeface="+mj-lt"/>
            </a:endParaRPr>
          </a:p>
          <a:p>
            <a:pPr marL="304800" indent="-304800">
              <a:spcBef>
                <a:spcPct val="0"/>
              </a:spcBef>
              <a:spcAft>
                <a:spcPts val="400"/>
              </a:spcAft>
            </a:pPr>
            <a:r>
              <a:rPr lang="en-US" sz="2000" dirty="0">
                <a:latin typeface="+mj-lt"/>
              </a:rPr>
              <a:t>Sectors &amp; </a:t>
            </a:r>
            <a:r>
              <a:rPr lang="en-US" sz="2000" dirty="0" err="1" smtClean="0">
                <a:latin typeface="+mj-lt"/>
              </a:rPr>
              <a:t>Sectoral</a:t>
            </a:r>
            <a:r>
              <a:rPr lang="en-US" sz="2000" dirty="0" smtClean="0">
                <a:latin typeface="+mj-lt"/>
              </a:rPr>
              <a:t> Cross-cuts</a:t>
            </a:r>
            <a:endParaRPr lang="en-US" sz="2000" dirty="0">
              <a:latin typeface="+mj-lt"/>
            </a:endParaRPr>
          </a:p>
          <a:p>
            <a:pPr marL="304800" indent="-304800">
              <a:spcBef>
                <a:spcPct val="0"/>
              </a:spcBef>
              <a:spcAft>
                <a:spcPts val="400"/>
              </a:spcAft>
            </a:pPr>
            <a:r>
              <a:rPr lang="en-US" sz="2000" dirty="0">
                <a:latin typeface="+mj-lt"/>
              </a:rPr>
              <a:t>Regions &amp; </a:t>
            </a:r>
            <a:r>
              <a:rPr lang="en-US" sz="2000" dirty="0" err="1" smtClean="0">
                <a:latin typeface="+mj-lt"/>
              </a:rPr>
              <a:t>Biogeographical</a:t>
            </a:r>
            <a:r>
              <a:rPr lang="en-US" sz="2000" dirty="0" smtClean="0">
                <a:latin typeface="+mj-lt"/>
              </a:rPr>
              <a:t> Cross-cuts</a:t>
            </a:r>
            <a:endParaRPr lang="en-US" sz="2000" dirty="0">
              <a:latin typeface="+mj-lt"/>
            </a:endParaRPr>
          </a:p>
          <a:p>
            <a:pPr marL="304800" indent="-304800">
              <a:spcBef>
                <a:spcPct val="0"/>
              </a:spcBef>
            </a:pPr>
            <a:r>
              <a:rPr lang="en-US" sz="2000" dirty="0">
                <a:latin typeface="+mj-lt"/>
              </a:rPr>
              <a:t>Responses</a:t>
            </a:r>
          </a:p>
          <a:p>
            <a:pPr lvl="1">
              <a:spcBef>
                <a:spcPct val="0"/>
              </a:spcBef>
            </a:pPr>
            <a:r>
              <a:rPr lang="en-US" sz="1800" dirty="0">
                <a:latin typeface="+mj-lt"/>
              </a:rPr>
              <a:t>Decision </a:t>
            </a:r>
            <a:r>
              <a:rPr lang="en-US" sz="1800" dirty="0" smtClean="0">
                <a:latin typeface="+mj-lt"/>
              </a:rPr>
              <a:t>Support</a:t>
            </a:r>
            <a:endParaRPr lang="en-US" sz="1800" dirty="0">
              <a:latin typeface="+mj-lt"/>
            </a:endParaRPr>
          </a:p>
          <a:p>
            <a:pPr lvl="1">
              <a:spcBef>
                <a:spcPct val="0"/>
              </a:spcBef>
            </a:pPr>
            <a:r>
              <a:rPr lang="en-US" sz="1800" dirty="0">
                <a:latin typeface="+mj-lt"/>
              </a:rPr>
              <a:t>Mitigation</a:t>
            </a:r>
          </a:p>
          <a:p>
            <a:pPr lvl="1">
              <a:spcBef>
                <a:spcPct val="0"/>
              </a:spcBef>
              <a:spcAft>
                <a:spcPts val="400"/>
              </a:spcAft>
            </a:pPr>
            <a:r>
              <a:rPr lang="en-US" sz="1800" dirty="0">
                <a:latin typeface="+mj-lt"/>
              </a:rPr>
              <a:t>Adaptation</a:t>
            </a:r>
          </a:p>
          <a:p>
            <a:pPr marL="304800" indent="-304800">
              <a:spcBef>
                <a:spcPct val="0"/>
              </a:spcBef>
              <a:spcAft>
                <a:spcPts val="400"/>
              </a:spcAft>
            </a:pPr>
            <a:r>
              <a:rPr lang="en-US" sz="2000" dirty="0">
                <a:latin typeface="+mj-lt"/>
              </a:rPr>
              <a:t>Agenda for </a:t>
            </a:r>
            <a:r>
              <a:rPr lang="en-US" sz="2000" dirty="0" smtClean="0">
                <a:latin typeface="+mj-lt"/>
              </a:rPr>
              <a:t>Climate Change Science</a:t>
            </a:r>
            <a:endParaRPr lang="en-US" sz="2000" dirty="0">
              <a:latin typeface="+mj-lt"/>
            </a:endParaRPr>
          </a:p>
          <a:p>
            <a:pPr marL="304800" indent="-304800">
              <a:spcBef>
                <a:spcPct val="0"/>
              </a:spcBef>
              <a:spcAft>
                <a:spcPts val="400"/>
              </a:spcAft>
            </a:pPr>
            <a:r>
              <a:rPr lang="en-US" sz="2000" dirty="0">
                <a:latin typeface="+mj-lt"/>
              </a:rPr>
              <a:t>The NCA </a:t>
            </a:r>
            <a:r>
              <a:rPr lang="en-US" sz="2000" dirty="0" smtClean="0">
                <a:latin typeface="+mj-lt"/>
              </a:rPr>
              <a:t>Long-term Process</a:t>
            </a:r>
            <a:endParaRPr lang="en-US" sz="2000" dirty="0">
              <a:latin typeface="+mj-lt"/>
            </a:endParaRPr>
          </a:p>
          <a:p>
            <a:pPr marL="304800" indent="-304800">
              <a:spcBef>
                <a:spcPct val="0"/>
              </a:spcBef>
            </a:pPr>
            <a:r>
              <a:rPr lang="en-US" sz="2000" dirty="0">
                <a:latin typeface="+mj-lt"/>
              </a:rPr>
              <a:t>Appendices</a:t>
            </a:r>
          </a:p>
          <a:p>
            <a:pPr lvl="1">
              <a:spcBef>
                <a:spcPct val="0"/>
              </a:spcBef>
            </a:pPr>
            <a:r>
              <a:rPr lang="en-US" sz="1800" dirty="0">
                <a:latin typeface="+mj-lt"/>
              </a:rPr>
              <a:t>Commonly Asked Questions</a:t>
            </a:r>
          </a:p>
          <a:p>
            <a:pPr lvl="1">
              <a:spcBef>
                <a:spcPct val="0"/>
              </a:spcBef>
            </a:pPr>
            <a:r>
              <a:rPr lang="en-US" sz="1800" dirty="0">
                <a:latin typeface="+mj-lt"/>
              </a:rPr>
              <a:t>Expanded Climate Science In</a:t>
            </a:r>
            <a:r>
              <a:rPr lang="en-US" sz="2000" dirty="0">
                <a:latin typeface="+mj-lt"/>
              </a:rPr>
              <a:t>fo</a:t>
            </a:r>
          </a:p>
        </p:txBody>
      </p:sp>
      <p:sp>
        <p:nvSpPr>
          <p:cNvPr id="7172" name="Text Box 4"/>
          <p:cNvSpPr txBox="1">
            <a:spLocks noChangeArrowheads="1"/>
          </p:cNvSpPr>
          <p:nvPr/>
        </p:nvSpPr>
        <p:spPr bwMode="auto">
          <a:xfrm>
            <a:off x="8470900" y="6505575"/>
            <a:ext cx="215900" cy="215900"/>
          </a:xfrm>
          <a:prstGeom prst="rect">
            <a:avLst/>
          </a:prstGeom>
          <a:noFill/>
          <a:ln w="12700">
            <a:noFill/>
            <a:miter lim="800000"/>
            <a:headEnd/>
            <a:tailEnd/>
          </a:ln>
        </p:spPr>
        <p:txBody>
          <a:bodyPr wrap="none" anchor="ctr"/>
          <a:lstStyle/>
          <a:p>
            <a:pPr algn="r"/>
            <a:fld id="{7F7F1BA6-1343-4316-AF94-EC71D6126C55}" type="slidenum">
              <a:rPr lang="en-US" sz="1000">
                <a:solidFill>
                  <a:schemeClr val="tx1"/>
                </a:solidFill>
                <a:latin typeface="Times New Roman" charset="0"/>
                <a:cs typeface="Times New Roman" charset="0"/>
                <a:sym typeface="Times New Roman" charset="0"/>
              </a:rPr>
              <a:pPr algn="r"/>
              <a:t>8</a:t>
            </a:fld>
            <a:endParaRPr lang="en-US" sz="1000">
              <a:solidFill>
                <a:schemeClr val="tx1"/>
              </a:solidFill>
              <a:latin typeface="Times New Roman" charset="0"/>
              <a:cs typeface="Times New Roman" charset="0"/>
              <a:sym typeface="Times New Roman" charset="0"/>
            </a:endParaRPr>
          </a:p>
        </p:txBody>
      </p:sp>
      <p:pic>
        <p:nvPicPr>
          <p:cNvPr id="7173" name="Picture 5"/>
          <p:cNvPicPr>
            <a:picLocks noChangeAspect="1" noChangeArrowheads="1"/>
          </p:cNvPicPr>
          <p:nvPr/>
        </p:nvPicPr>
        <p:blipFill>
          <a:blip r:embed="rId2" cstate="print"/>
          <a:srcRect/>
          <a:stretch>
            <a:fillRect/>
          </a:stretch>
        </p:blipFill>
        <p:spPr bwMode="auto">
          <a:xfrm>
            <a:off x="5486400" y="1143000"/>
            <a:ext cx="3285733" cy="4495801"/>
          </a:xfrm>
          <a:prstGeom prst="rect">
            <a:avLst/>
          </a:prstGeom>
          <a:noFill/>
          <a:ln w="12700" cap="rnd">
            <a:noFill/>
            <a:round/>
            <a:headEnd/>
            <a:tailEnd/>
          </a:ln>
        </p:spPr>
      </p:pic>
    </p:spTree>
    <p:extLst>
      <p:ext uri="{BB962C8B-B14F-4D97-AF65-F5344CB8AC3E}">
        <p14:creationId xmlns:p14="http://schemas.microsoft.com/office/powerpoint/2010/main" val="252923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 Report Findings</a:t>
            </a:r>
            <a:endParaRPr lang="en-US" dirty="0"/>
          </a:p>
        </p:txBody>
      </p:sp>
      <p:sp>
        <p:nvSpPr>
          <p:cNvPr id="3" name="Content Placeholder 2"/>
          <p:cNvSpPr>
            <a:spLocks noGrp="1"/>
          </p:cNvSpPr>
          <p:nvPr>
            <p:ph idx="1"/>
          </p:nvPr>
        </p:nvSpPr>
        <p:spPr/>
        <p:txBody>
          <a:bodyPr/>
          <a:lstStyle/>
          <a:p>
            <a:pPr marL="457200" indent="-457200">
              <a:spcBef>
                <a:spcPts val="1200"/>
              </a:spcBef>
              <a:buFont typeface="Wingdings" charset="2"/>
              <a:buAutoNum type="arabicPlain"/>
            </a:pPr>
            <a:r>
              <a:rPr lang="en-US" b="1" dirty="0">
                <a:ea typeface="MS Mincho"/>
              </a:rPr>
              <a:t>Global climate is changing</a:t>
            </a:r>
            <a:r>
              <a:rPr lang="en-US" dirty="0">
                <a:ea typeface="MS Mincho"/>
              </a:rPr>
              <a:t>, and this is apparent across the U.S. in a wide range of observations</a:t>
            </a:r>
            <a:r>
              <a:rPr lang="en-US" b="1" dirty="0">
                <a:ea typeface="MS Mincho"/>
              </a:rPr>
              <a:t>. The climate change of the past 50 years is due primarily to human activities, </a:t>
            </a:r>
            <a:r>
              <a:rPr lang="en-US" dirty="0">
                <a:ea typeface="MS Mincho"/>
              </a:rPr>
              <a:t>predominantly the burning of fossil fuels</a:t>
            </a:r>
            <a:r>
              <a:rPr lang="en-US" dirty="0" smtClean="0">
                <a:ea typeface="MS Mincho"/>
              </a:rPr>
              <a:t>.</a:t>
            </a:r>
          </a:p>
          <a:p>
            <a:pPr marL="457200" indent="-457200">
              <a:spcBef>
                <a:spcPts val="1200"/>
              </a:spcBef>
              <a:buFont typeface="Wingdings" charset="2"/>
              <a:buAutoNum type="arabicPlain"/>
            </a:pPr>
            <a:r>
              <a:rPr lang="en-US" b="1" dirty="0"/>
              <a:t>Some extreme weather and climate events have increased </a:t>
            </a:r>
            <a:r>
              <a:rPr lang="en-US" dirty="0"/>
              <a:t>in recent decades, and there is new and stronger evidence that many of these increases are </a:t>
            </a:r>
            <a:r>
              <a:rPr lang="en-US" b="1" dirty="0"/>
              <a:t>related to human activities</a:t>
            </a:r>
            <a:r>
              <a:rPr lang="en-US" b="1" dirty="0" smtClean="0"/>
              <a:t>.</a:t>
            </a:r>
          </a:p>
          <a:p>
            <a:pPr marL="457200" indent="-457200">
              <a:spcBef>
                <a:spcPts val="1200"/>
              </a:spcBef>
              <a:buFont typeface="Wingdings" charset="2"/>
              <a:buAutoNum type="arabicPlain"/>
            </a:pPr>
            <a:r>
              <a:rPr lang="en-US" b="1" dirty="0"/>
              <a:t>Human-induced climate change is projected to continue and accelerate significantly if emissions of heat-trapping gases continue to increase.</a:t>
            </a:r>
          </a:p>
          <a:p>
            <a:endParaRPr lang="en-US" b="1" dirty="0"/>
          </a:p>
          <a:p>
            <a:endParaRPr lang="en-US" b="1" dirty="0">
              <a:ea typeface="MS Mincho"/>
            </a:endParaRPr>
          </a:p>
          <a:p>
            <a:endParaRPr lang="en-US" dirty="0"/>
          </a:p>
        </p:txBody>
      </p:sp>
    </p:spTree>
    <p:extLst>
      <p:ext uri="{BB962C8B-B14F-4D97-AF65-F5344CB8AC3E}">
        <p14:creationId xmlns:p14="http://schemas.microsoft.com/office/powerpoint/2010/main" val="24524210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4750</TotalTime>
  <Words>2029</Words>
  <Application>Microsoft Office PowerPoint</Application>
  <PresentationFormat>On-screen Show (4:3)</PresentationFormat>
  <Paragraphs>170</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The National Climate Assessment: Overview</vt:lpstr>
      <vt:lpstr>US Global Change Research Program</vt:lpstr>
      <vt:lpstr>National Climate Assessment: GCRA (1990), Section 106</vt:lpstr>
      <vt:lpstr>Previous National Climate Assessments</vt:lpstr>
      <vt:lpstr>The “New” National Climate Assessment</vt:lpstr>
      <vt:lpstr>Third NCA Report Process</vt:lpstr>
      <vt:lpstr>Scenarios www.scenarios.globalchange.gov</vt:lpstr>
      <vt:lpstr>Outline for Third NCA Report</vt:lpstr>
      <vt:lpstr>Draft Report Findings</vt:lpstr>
      <vt:lpstr>Global Climate is Changing</vt:lpstr>
      <vt:lpstr>Projected temperature  change under different emissions scenarios</vt:lpstr>
      <vt:lpstr>Draft Report Findings</vt:lpstr>
      <vt:lpstr>Heavy Downpours have increased</vt:lpstr>
      <vt:lpstr>Impacts Already Evident</vt:lpstr>
      <vt:lpstr>Draft Report Findings</vt:lpstr>
      <vt:lpstr>Impacts on Crops and Livestock</vt:lpstr>
      <vt:lpstr>PowerPoint Presentation</vt:lpstr>
      <vt:lpstr>Natural Ecosystems</vt:lpstr>
      <vt:lpstr>State Adaptation Plans</vt:lpstr>
      <vt:lpstr>More information:</vt:lpstr>
      <vt:lpstr>EXTRA SLIDES</vt:lpstr>
      <vt:lpstr>Sectors</vt:lpstr>
      <vt:lpstr>Sectoral Cross-Cuts</vt:lpstr>
      <vt:lpstr>Regions &amp; Biogeographical Cross-Cuts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 Sustained Assessment</dc:title>
  <dc:creator>Emily Therese Cloyd</dc:creator>
  <cp:lastModifiedBy>Deploy</cp:lastModifiedBy>
  <cp:revision>76</cp:revision>
  <dcterms:created xsi:type="dcterms:W3CDTF">2013-02-21T13:49:14Z</dcterms:created>
  <dcterms:modified xsi:type="dcterms:W3CDTF">2014-01-07T20:57:53Z</dcterms:modified>
</cp:coreProperties>
</file>