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drawing2.xml" ContentType="application/vnd.ms-office.drawingml.diagramDrawing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diagrams/colors2.xml" ContentType="application/vnd.openxmlformats-officedocument.drawingml.diagramColors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Default Extension="emf" ContentType="image/x-emf"/>
  <Override PartName="/ppt/diagrams/quickStyle1.xml" ContentType="application/vnd.openxmlformats-officedocument.drawingml.diagramStyl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6"/>
  </p:notesMasterIdLst>
  <p:sldIdLst>
    <p:sldId id="266" r:id="rId2"/>
    <p:sldId id="257" r:id="rId3"/>
    <p:sldId id="258" r:id="rId4"/>
    <p:sldId id="271" r:id="rId5"/>
    <p:sldId id="278" r:id="rId6"/>
    <p:sldId id="270" r:id="rId7"/>
    <p:sldId id="272" r:id="rId8"/>
    <p:sldId id="277" r:id="rId9"/>
    <p:sldId id="269" r:id="rId10"/>
    <p:sldId id="275" r:id="rId11"/>
    <p:sldId id="273" r:id="rId12"/>
    <p:sldId id="279" r:id="rId13"/>
    <p:sldId id="262" r:id="rId14"/>
    <p:sldId id="274" r:id="rId15"/>
    <p:sldId id="259" r:id="rId16"/>
    <p:sldId id="261" r:id="rId17"/>
    <p:sldId id="280" r:id="rId18"/>
    <p:sldId id="283" r:id="rId19"/>
    <p:sldId id="284" r:id="rId20"/>
    <p:sldId id="281" r:id="rId21"/>
    <p:sldId id="282" r:id="rId22"/>
    <p:sldId id="276" r:id="rId23"/>
    <p:sldId id="263" r:id="rId24"/>
    <p:sldId id="264" r:id="rId25"/>
  </p:sldIdLst>
  <p:sldSz cx="9144000" cy="6858000" type="screen4x3"/>
  <p:notesSz cx="6858000" cy="9144000"/>
  <p:defaultTextStyle>
    <a:defPPr>
      <a:defRPr lang="es-CO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58" autoAdjust="0"/>
  </p:normalViewPr>
  <p:slideViewPr>
    <p:cSldViewPr>
      <p:cViewPr>
        <p:scale>
          <a:sx n="80" d="100"/>
          <a:sy n="80" d="100"/>
        </p:scale>
        <p:origin x="-216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156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#1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#3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77E2909-E89B-4E20-A62A-47D849BA1D90}" type="doc">
      <dgm:prSet loTypeId="urn:microsoft.com/office/officeart/2005/8/layout/lProcess3" loCatId="process" qsTypeId="urn:microsoft.com/office/officeart/2005/8/quickstyle/simple1#1" qsCatId="simple" csTypeId="urn:microsoft.com/office/officeart/2005/8/colors/accent1_2#1" csCatId="accent1" phldr="1"/>
      <dgm:spPr/>
      <dgm:t>
        <a:bodyPr/>
        <a:lstStyle/>
        <a:p>
          <a:endParaRPr lang="en-US"/>
        </a:p>
      </dgm:t>
    </dgm:pt>
    <dgm:pt modelId="{22D6DE7F-3078-449C-8DF6-7AD2CA07245E}">
      <dgm:prSet phldrT="[Text]"/>
      <dgm:spPr/>
      <dgm:t>
        <a:bodyPr/>
        <a:lstStyle/>
        <a:p>
          <a:r>
            <a:rPr lang="en-US" dirty="0" err="1" smtClean="0"/>
            <a:t>Punto</a:t>
          </a:r>
          <a:r>
            <a:rPr lang="en-US" dirty="0" smtClean="0"/>
            <a:t> de </a:t>
          </a:r>
          <a:r>
            <a:rPr lang="en-US" dirty="0" err="1" smtClean="0"/>
            <a:t>partida</a:t>
          </a:r>
          <a:r>
            <a:rPr lang="en-US" dirty="0" smtClean="0"/>
            <a:t> </a:t>
          </a:r>
          <a:r>
            <a:rPr lang="en-US" dirty="0" err="1" smtClean="0"/>
            <a:t>bajo</a:t>
          </a:r>
          <a:endParaRPr lang="en-US" dirty="0"/>
        </a:p>
      </dgm:t>
    </dgm:pt>
    <dgm:pt modelId="{3FA3A6BE-A7D7-450D-9DE2-B2E62814E438}" type="parTrans" cxnId="{5E5890E4-DDAD-4001-A1BB-2985814D0884}">
      <dgm:prSet/>
      <dgm:spPr/>
      <dgm:t>
        <a:bodyPr/>
        <a:lstStyle/>
        <a:p>
          <a:endParaRPr lang="en-US"/>
        </a:p>
      </dgm:t>
    </dgm:pt>
    <dgm:pt modelId="{6CA63CF7-FDC2-41F1-A955-E71B52700F96}" type="sibTrans" cxnId="{5E5890E4-DDAD-4001-A1BB-2985814D0884}">
      <dgm:prSet/>
      <dgm:spPr/>
      <dgm:t>
        <a:bodyPr/>
        <a:lstStyle/>
        <a:p>
          <a:endParaRPr lang="en-US"/>
        </a:p>
      </dgm:t>
    </dgm:pt>
    <dgm:pt modelId="{F8A4996E-F451-49E6-B296-800C06720E26}">
      <dgm:prSet phldrT="[Text]"/>
      <dgm:spPr/>
      <dgm:t>
        <a:bodyPr/>
        <a:lstStyle/>
        <a:p>
          <a:r>
            <a:rPr lang="en-US" dirty="0" smtClean="0"/>
            <a:t>1985 GS/PIB: 2.6%</a:t>
          </a:r>
        </a:p>
        <a:p>
          <a:endParaRPr lang="en-US" dirty="0"/>
        </a:p>
      </dgm:t>
    </dgm:pt>
    <dgm:pt modelId="{9F9933BE-3574-4271-86A4-EF0BB82EE8CD}" type="parTrans" cxnId="{2085AA6C-E5F0-4A40-9B66-478E2111F3AA}">
      <dgm:prSet/>
      <dgm:spPr/>
      <dgm:t>
        <a:bodyPr/>
        <a:lstStyle/>
        <a:p>
          <a:endParaRPr lang="en-US"/>
        </a:p>
      </dgm:t>
    </dgm:pt>
    <dgm:pt modelId="{BBE0AFBE-B9EE-473B-8F3A-E460865B7C53}" type="sibTrans" cxnId="{2085AA6C-E5F0-4A40-9B66-478E2111F3AA}">
      <dgm:prSet/>
      <dgm:spPr/>
      <dgm:t>
        <a:bodyPr/>
        <a:lstStyle/>
        <a:p>
          <a:endParaRPr lang="en-US"/>
        </a:p>
      </dgm:t>
    </dgm:pt>
    <dgm:pt modelId="{54F497AD-3828-432D-A9DA-289E835FAE4A}">
      <dgm:prSet phldrT="[Text]" phldr="1"/>
      <dgm:spPr/>
      <dgm:t>
        <a:bodyPr/>
        <a:lstStyle/>
        <a:p>
          <a:endParaRPr lang="en-US" dirty="0"/>
        </a:p>
      </dgm:t>
    </dgm:pt>
    <dgm:pt modelId="{4E7759ED-48B6-4CD0-994A-511E40800B33}" type="parTrans" cxnId="{4C1B3183-1AD6-404E-8030-3808FAC48E56}">
      <dgm:prSet/>
      <dgm:spPr/>
      <dgm:t>
        <a:bodyPr/>
        <a:lstStyle/>
        <a:p>
          <a:endParaRPr lang="en-US"/>
        </a:p>
      </dgm:t>
    </dgm:pt>
    <dgm:pt modelId="{79CBB6BA-8482-45DA-9DD0-23CD746090E7}" type="sibTrans" cxnId="{4C1B3183-1AD6-404E-8030-3808FAC48E56}">
      <dgm:prSet/>
      <dgm:spPr/>
      <dgm:t>
        <a:bodyPr/>
        <a:lstStyle/>
        <a:p>
          <a:endParaRPr lang="en-US"/>
        </a:p>
      </dgm:t>
    </dgm:pt>
    <dgm:pt modelId="{68D2CA04-FEAA-45A8-9FEC-D985D2887D1C}">
      <dgm:prSet phldrT="[Text]" phldr="1"/>
      <dgm:spPr/>
      <dgm:t>
        <a:bodyPr/>
        <a:lstStyle/>
        <a:p>
          <a:endParaRPr lang="en-US"/>
        </a:p>
      </dgm:t>
    </dgm:pt>
    <dgm:pt modelId="{BC3708B8-7844-48C6-9508-606D6A1C8C70}" type="parTrans" cxnId="{CE83587E-EB60-4111-A025-0DD57CDC47B8}">
      <dgm:prSet/>
      <dgm:spPr/>
      <dgm:t>
        <a:bodyPr/>
        <a:lstStyle/>
        <a:p>
          <a:endParaRPr lang="en-US"/>
        </a:p>
      </dgm:t>
    </dgm:pt>
    <dgm:pt modelId="{68A08366-D8C1-4B17-87CC-AA70F05AB006}" type="sibTrans" cxnId="{CE83587E-EB60-4111-A025-0DD57CDC47B8}">
      <dgm:prSet/>
      <dgm:spPr/>
      <dgm:t>
        <a:bodyPr/>
        <a:lstStyle/>
        <a:p>
          <a:endParaRPr lang="en-US"/>
        </a:p>
      </dgm:t>
    </dgm:pt>
    <dgm:pt modelId="{428893CD-7017-4AFE-8F5B-576F542EFE06}">
      <dgm:prSet phldrT="[Text]"/>
      <dgm:spPr/>
      <dgm:t>
        <a:bodyPr/>
        <a:lstStyle/>
        <a:p>
          <a:r>
            <a:rPr lang="en-US" dirty="0" smtClean="0"/>
            <a:t>2010  GS/PIB:  7%</a:t>
          </a:r>
        </a:p>
        <a:p>
          <a:endParaRPr lang="en-US" dirty="0"/>
        </a:p>
      </dgm:t>
    </dgm:pt>
    <dgm:pt modelId="{B12BCF65-3D4D-4868-BB7D-0E37B205185E}" type="parTrans" cxnId="{6DA00BE9-4CFC-4514-8723-67142D07139F}">
      <dgm:prSet/>
      <dgm:spPr/>
      <dgm:t>
        <a:bodyPr/>
        <a:lstStyle/>
        <a:p>
          <a:endParaRPr lang="en-US"/>
        </a:p>
      </dgm:t>
    </dgm:pt>
    <dgm:pt modelId="{817B338C-9434-4604-9470-A58679BC7ED6}" type="sibTrans" cxnId="{6DA00BE9-4CFC-4514-8723-67142D07139F}">
      <dgm:prSet/>
      <dgm:spPr/>
      <dgm:t>
        <a:bodyPr/>
        <a:lstStyle/>
        <a:p>
          <a:endParaRPr lang="en-US"/>
        </a:p>
      </dgm:t>
    </dgm:pt>
    <dgm:pt modelId="{133FA132-538B-44F0-ABAF-EB13A7683220}">
      <dgm:prSet phldrT="[Text]" phldr="1"/>
      <dgm:spPr/>
      <dgm:t>
        <a:bodyPr/>
        <a:lstStyle/>
        <a:p>
          <a:endParaRPr lang="en-US"/>
        </a:p>
      </dgm:t>
    </dgm:pt>
    <dgm:pt modelId="{04A8F39B-2D8B-4E4C-BA3F-F0EB51FCDF26}" type="parTrans" cxnId="{6D23A70F-D740-4AAC-A01C-B68FEC787AC6}">
      <dgm:prSet/>
      <dgm:spPr/>
      <dgm:t>
        <a:bodyPr/>
        <a:lstStyle/>
        <a:p>
          <a:endParaRPr lang="en-US"/>
        </a:p>
      </dgm:t>
    </dgm:pt>
    <dgm:pt modelId="{D3FC01FA-5C2F-4983-9D75-3659F419B4D8}" type="sibTrans" cxnId="{6D23A70F-D740-4AAC-A01C-B68FEC787AC6}">
      <dgm:prSet/>
      <dgm:spPr/>
      <dgm:t>
        <a:bodyPr/>
        <a:lstStyle/>
        <a:p>
          <a:endParaRPr lang="en-US"/>
        </a:p>
      </dgm:t>
    </dgm:pt>
    <dgm:pt modelId="{4CD51A63-0D78-402F-B960-569A489AA6BB}">
      <dgm:prSet phldrT="[Text]" phldr="1"/>
      <dgm:spPr/>
      <dgm:t>
        <a:bodyPr/>
        <a:lstStyle/>
        <a:p>
          <a:endParaRPr lang="en-US"/>
        </a:p>
      </dgm:t>
    </dgm:pt>
    <dgm:pt modelId="{FC1C7CFC-3323-43D9-AFE1-456D7105D484}" type="parTrans" cxnId="{BF014445-48F9-4369-B48D-59AA24553475}">
      <dgm:prSet/>
      <dgm:spPr/>
      <dgm:t>
        <a:bodyPr/>
        <a:lstStyle/>
        <a:p>
          <a:endParaRPr lang="en-US"/>
        </a:p>
      </dgm:t>
    </dgm:pt>
    <dgm:pt modelId="{E5537E34-5DF5-4C49-8659-75578660F502}" type="sibTrans" cxnId="{BF014445-48F9-4369-B48D-59AA24553475}">
      <dgm:prSet/>
      <dgm:spPr/>
      <dgm:t>
        <a:bodyPr/>
        <a:lstStyle/>
        <a:p>
          <a:endParaRPr lang="en-US"/>
        </a:p>
      </dgm:t>
    </dgm:pt>
    <dgm:pt modelId="{C66A027D-40F8-452F-9D0E-5C2EB41C17ED}">
      <dgm:prSet phldrT="[Text]" custT="1"/>
      <dgm:spPr/>
      <dgm:t>
        <a:bodyPr/>
        <a:lstStyle/>
        <a:p>
          <a:r>
            <a:rPr lang="en-US" sz="1600" dirty="0" err="1" smtClean="0"/>
            <a:t>Rapido</a:t>
          </a:r>
          <a:r>
            <a:rPr lang="en-US" sz="1600" dirty="0" smtClean="0"/>
            <a:t> </a:t>
          </a:r>
          <a:r>
            <a:rPr lang="en-US" sz="1600" dirty="0" err="1" smtClean="0"/>
            <a:t>crecimiento</a:t>
          </a:r>
          <a:r>
            <a:rPr lang="en-US" sz="1600" dirty="0" smtClean="0"/>
            <a:t> </a:t>
          </a:r>
          <a:r>
            <a:rPr lang="en-US" sz="1600" dirty="0" err="1" smtClean="0"/>
            <a:t>poblacional</a:t>
          </a:r>
          <a:r>
            <a:rPr lang="en-US" sz="1600" dirty="0" smtClean="0"/>
            <a:t>/ Alta </a:t>
          </a:r>
          <a:r>
            <a:rPr lang="en-US" sz="1600" dirty="0" err="1" smtClean="0"/>
            <a:t>fecundidad</a:t>
          </a:r>
          <a:endParaRPr lang="en-US" sz="1600" dirty="0" smtClean="0"/>
        </a:p>
        <a:p>
          <a:endParaRPr lang="en-US" sz="1600" dirty="0"/>
        </a:p>
      </dgm:t>
    </dgm:pt>
    <dgm:pt modelId="{BA2F5787-A360-4F58-BA35-8263BD3BB155}" type="parTrans" cxnId="{7206F2F9-55CE-4CF8-B026-663C0CE5D36E}">
      <dgm:prSet/>
      <dgm:spPr/>
      <dgm:t>
        <a:bodyPr/>
        <a:lstStyle/>
        <a:p>
          <a:endParaRPr lang="en-US"/>
        </a:p>
      </dgm:t>
    </dgm:pt>
    <dgm:pt modelId="{D0F132B1-99D4-4E65-97A2-89F3174F5181}" type="sibTrans" cxnId="{7206F2F9-55CE-4CF8-B026-663C0CE5D36E}">
      <dgm:prSet/>
      <dgm:spPr/>
      <dgm:t>
        <a:bodyPr/>
        <a:lstStyle/>
        <a:p>
          <a:endParaRPr lang="en-US"/>
        </a:p>
      </dgm:t>
    </dgm:pt>
    <dgm:pt modelId="{613D528F-601B-4BFE-95C3-7956FDF555AB}">
      <dgm:prSet phldrT="[Text]" phldr="1"/>
      <dgm:spPr/>
      <dgm:t>
        <a:bodyPr/>
        <a:lstStyle/>
        <a:p>
          <a:endParaRPr lang="en-US"/>
        </a:p>
      </dgm:t>
    </dgm:pt>
    <dgm:pt modelId="{9B54F20B-FAFD-4EF5-96D7-D61D46425CE8}" type="parTrans" cxnId="{0A939E40-98F9-49BB-A512-5F21904EC45B}">
      <dgm:prSet/>
      <dgm:spPr/>
      <dgm:t>
        <a:bodyPr/>
        <a:lstStyle/>
        <a:p>
          <a:endParaRPr lang="en-US"/>
        </a:p>
      </dgm:t>
    </dgm:pt>
    <dgm:pt modelId="{112C05C5-D60E-4580-963E-BC2E7E91453C}" type="sibTrans" cxnId="{0A939E40-98F9-49BB-A512-5F21904EC45B}">
      <dgm:prSet/>
      <dgm:spPr/>
      <dgm:t>
        <a:bodyPr/>
        <a:lstStyle/>
        <a:p>
          <a:endParaRPr lang="en-US"/>
        </a:p>
      </dgm:t>
    </dgm:pt>
    <dgm:pt modelId="{00FFF13E-3FEB-4F1D-A0CB-3A914D20F45F}">
      <dgm:prSet phldrT="[Text]"/>
      <dgm:spPr/>
      <dgm:t>
        <a:bodyPr/>
        <a:lstStyle/>
        <a:p>
          <a:r>
            <a:rPr lang="en-US" dirty="0" err="1" smtClean="0"/>
            <a:t>Ritmo</a:t>
          </a:r>
          <a:r>
            <a:rPr lang="en-US" dirty="0" smtClean="0"/>
            <a:t> lento y </a:t>
          </a:r>
          <a:r>
            <a:rPr lang="en-US" dirty="0" err="1" smtClean="0"/>
            <a:t>reciente</a:t>
          </a:r>
          <a:r>
            <a:rPr lang="en-US" dirty="0" smtClean="0"/>
            <a:t>  de </a:t>
          </a:r>
          <a:r>
            <a:rPr lang="en-US" dirty="0" err="1" smtClean="0"/>
            <a:t>ampliacion</a:t>
          </a:r>
          <a:r>
            <a:rPr lang="en-US" dirty="0" smtClean="0"/>
            <a:t> de los </a:t>
          </a:r>
          <a:r>
            <a:rPr lang="en-US" dirty="0" err="1" smtClean="0"/>
            <a:t>servicios</a:t>
          </a:r>
          <a:endParaRPr lang="en-US" dirty="0"/>
        </a:p>
      </dgm:t>
    </dgm:pt>
    <dgm:pt modelId="{D96F6CF6-8869-4E29-AA1D-B71AF3C5E1CF}" type="parTrans" cxnId="{E3507D8E-0319-4F97-8AFC-920A82C3EF9B}">
      <dgm:prSet/>
      <dgm:spPr/>
      <dgm:t>
        <a:bodyPr/>
        <a:lstStyle/>
        <a:p>
          <a:endParaRPr lang="en-US"/>
        </a:p>
      </dgm:t>
    </dgm:pt>
    <dgm:pt modelId="{DA0D22A9-1DED-4599-8024-5D5DB9C35F56}" type="sibTrans" cxnId="{E3507D8E-0319-4F97-8AFC-920A82C3EF9B}">
      <dgm:prSet/>
      <dgm:spPr/>
      <dgm:t>
        <a:bodyPr/>
        <a:lstStyle/>
        <a:p>
          <a:endParaRPr lang="en-US"/>
        </a:p>
      </dgm:t>
    </dgm:pt>
    <dgm:pt modelId="{76427E66-ED5C-491B-8029-A678E1B4DF13}">
      <dgm:prSet phldrT="[Text]"/>
      <dgm:spPr/>
      <dgm:t>
        <a:bodyPr/>
        <a:lstStyle/>
        <a:p>
          <a:r>
            <a:rPr lang="en-US" dirty="0" err="1" smtClean="0"/>
            <a:t>Avances</a:t>
          </a:r>
          <a:r>
            <a:rPr lang="en-US" dirty="0" smtClean="0"/>
            <a:t> en </a:t>
          </a:r>
          <a:r>
            <a:rPr lang="en-US" dirty="0" err="1" smtClean="0"/>
            <a:t>otros</a:t>
          </a:r>
          <a:r>
            <a:rPr lang="en-US" dirty="0" smtClean="0"/>
            <a:t> </a:t>
          </a:r>
          <a:r>
            <a:rPr lang="en-US" dirty="0" err="1" smtClean="0"/>
            <a:t>paises</a:t>
          </a:r>
          <a:endParaRPr lang="en-US" dirty="0"/>
        </a:p>
      </dgm:t>
    </dgm:pt>
    <dgm:pt modelId="{4EE84022-73A7-4E0A-BE5F-5B3FB396BF67}" type="parTrans" cxnId="{92B44F0E-17CA-4ADD-A34F-719A8A7F06C9}">
      <dgm:prSet/>
      <dgm:spPr/>
      <dgm:t>
        <a:bodyPr/>
        <a:lstStyle/>
        <a:p>
          <a:endParaRPr lang="en-US"/>
        </a:p>
      </dgm:t>
    </dgm:pt>
    <dgm:pt modelId="{D97AE63D-ABD0-424B-AAD8-E5CF95457B76}" type="sibTrans" cxnId="{92B44F0E-17CA-4ADD-A34F-719A8A7F06C9}">
      <dgm:prSet/>
      <dgm:spPr/>
      <dgm:t>
        <a:bodyPr/>
        <a:lstStyle/>
        <a:p>
          <a:endParaRPr lang="en-US"/>
        </a:p>
      </dgm:t>
    </dgm:pt>
    <dgm:pt modelId="{6DCAA8F0-37FB-42B5-9A49-0DD8CA110469}">
      <dgm:prSet phldrT="[Text]"/>
      <dgm:spPr/>
      <dgm:t>
        <a:bodyPr/>
        <a:lstStyle/>
        <a:p>
          <a:r>
            <a:rPr lang="en-US" dirty="0" err="1" smtClean="0"/>
            <a:t>Impase</a:t>
          </a:r>
          <a:r>
            <a:rPr lang="en-US" dirty="0" smtClean="0"/>
            <a:t> en la political fiscal</a:t>
          </a:r>
          <a:endParaRPr lang="en-US" dirty="0"/>
        </a:p>
      </dgm:t>
    </dgm:pt>
    <dgm:pt modelId="{4BE10B65-E345-44AB-9490-51591C4B3562}" type="parTrans" cxnId="{E440F360-7523-4D9F-8F30-3E8A936CCA77}">
      <dgm:prSet/>
      <dgm:spPr/>
      <dgm:t>
        <a:bodyPr/>
        <a:lstStyle/>
        <a:p>
          <a:endParaRPr lang="en-US"/>
        </a:p>
      </dgm:t>
    </dgm:pt>
    <dgm:pt modelId="{2AE5FFD1-8DDB-4595-944A-4ED75BCC9BD0}" type="sibTrans" cxnId="{E440F360-7523-4D9F-8F30-3E8A936CCA77}">
      <dgm:prSet/>
      <dgm:spPr/>
      <dgm:t>
        <a:bodyPr/>
        <a:lstStyle/>
        <a:p>
          <a:endParaRPr lang="en-US"/>
        </a:p>
      </dgm:t>
    </dgm:pt>
    <dgm:pt modelId="{214F77FC-EE6A-4461-94F6-A74BB688375B}">
      <dgm:prSet phldrT="[Text]"/>
      <dgm:spPr/>
      <dgm:t>
        <a:bodyPr/>
        <a:lstStyle/>
        <a:p>
          <a:endParaRPr lang="en-US" dirty="0"/>
        </a:p>
      </dgm:t>
    </dgm:pt>
    <dgm:pt modelId="{4440AAFA-66BD-4FA4-91E0-BCFE7CE78DC1}" type="parTrans" cxnId="{C35DD297-B002-4183-9A32-FB7E6FBA0231}">
      <dgm:prSet/>
      <dgm:spPr/>
      <dgm:t>
        <a:bodyPr/>
        <a:lstStyle/>
        <a:p>
          <a:endParaRPr lang="en-US"/>
        </a:p>
      </dgm:t>
    </dgm:pt>
    <dgm:pt modelId="{8B45C327-A4D2-4895-BB80-8C4307F4B68D}" type="sibTrans" cxnId="{C35DD297-B002-4183-9A32-FB7E6FBA0231}">
      <dgm:prSet/>
      <dgm:spPr/>
      <dgm:t>
        <a:bodyPr/>
        <a:lstStyle/>
        <a:p>
          <a:endParaRPr lang="en-US"/>
        </a:p>
      </dgm:t>
    </dgm:pt>
    <dgm:pt modelId="{9398819D-1036-476D-A5F1-66A9569204A2}" type="pres">
      <dgm:prSet presAssocID="{077E2909-E89B-4E20-A62A-47D849BA1D90}" presName="Name0" presStyleCnt="0">
        <dgm:presLayoutVars>
          <dgm:chPref val="3"/>
          <dgm:dir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D0C51EAF-FE0C-496A-A1E1-4BBB7460FF4A}" type="pres">
      <dgm:prSet presAssocID="{22D6DE7F-3078-449C-8DF6-7AD2CA07245E}" presName="horFlow" presStyleCnt="0"/>
      <dgm:spPr/>
    </dgm:pt>
    <dgm:pt modelId="{9046A97B-CE45-4C17-AC58-D016062FD2AC}" type="pres">
      <dgm:prSet presAssocID="{22D6DE7F-3078-449C-8DF6-7AD2CA07245E}" presName="bigChev" presStyleLbl="node1" presStyleIdx="0" presStyleCnt="7" custScaleX="352504"/>
      <dgm:spPr/>
      <dgm:t>
        <a:bodyPr/>
        <a:lstStyle/>
        <a:p>
          <a:endParaRPr lang="en-US"/>
        </a:p>
      </dgm:t>
    </dgm:pt>
    <dgm:pt modelId="{DA831CE7-A030-499E-BE5F-0880403B0FA5}" type="pres">
      <dgm:prSet presAssocID="{22D6DE7F-3078-449C-8DF6-7AD2CA07245E}" presName="vSp" presStyleCnt="0"/>
      <dgm:spPr/>
    </dgm:pt>
    <dgm:pt modelId="{50030158-CEE2-4B3B-99EE-9C7658902206}" type="pres">
      <dgm:prSet presAssocID="{00FFF13E-3FEB-4F1D-A0CB-3A914D20F45F}" presName="horFlow" presStyleCnt="0"/>
      <dgm:spPr/>
    </dgm:pt>
    <dgm:pt modelId="{6933588B-64C7-4E94-8084-56C49AA6D0D5}" type="pres">
      <dgm:prSet presAssocID="{00FFF13E-3FEB-4F1D-A0CB-3A914D20F45F}" presName="bigChev" presStyleLbl="node1" presStyleIdx="1" presStyleCnt="7" custScaleX="267250"/>
      <dgm:spPr/>
      <dgm:t>
        <a:bodyPr/>
        <a:lstStyle/>
        <a:p>
          <a:endParaRPr lang="en-US"/>
        </a:p>
      </dgm:t>
    </dgm:pt>
    <dgm:pt modelId="{21DC28FD-BC79-43B3-9DC2-41970037B43C}" type="pres">
      <dgm:prSet presAssocID="{00FFF13E-3FEB-4F1D-A0CB-3A914D20F45F}" presName="vSp" presStyleCnt="0"/>
      <dgm:spPr/>
    </dgm:pt>
    <dgm:pt modelId="{E64DF8F1-01F2-428A-852A-2088CBAE9C29}" type="pres">
      <dgm:prSet presAssocID="{76427E66-ED5C-491B-8029-A678E1B4DF13}" presName="horFlow" presStyleCnt="0"/>
      <dgm:spPr/>
    </dgm:pt>
    <dgm:pt modelId="{AE1848D0-27EF-4A05-B2B4-AA5AD43F9AF1}" type="pres">
      <dgm:prSet presAssocID="{76427E66-ED5C-491B-8029-A678E1B4DF13}" presName="bigChev" presStyleLbl="node1" presStyleIdx="2" presStyleCnt="7" custScaleX="419343"/>
      <dgm:spPr/>
      <dgm:t>
        <a:bodyPr/>
        <a:lstStyle/>
        <a:p>
          <a:endParaRPr lang="en-US"/>
        </a:p>
      </dgm:t>
    </dgm:pt>
    <dgm:pt modelId="{831AF801-FD3C-46D3-A7F2-E90326021FB9}" type="pres">
      <dgm:prSet presAssocID="{76427E66-ED5C-491B-8029-A678E1B4DF13}" presName="vSp" presStyleCnt="0"/>
      <dgm:spPr/>
    </dgm:pt>
    <dgm:pt modelId="{5CCBCFB4-D3B1-4D3F-8A9A-F498ED3F0CAB}" type="pres">
      <dgm:prSet presAssocID="{6DCAA8F0-37FB-42B5-9A49-0DD8CA110469}" presName="horFlow" presStyleCnt="0"/>
      <dgm:spPr/>
    </dgm:pt>
    <dgm:pt modelId="{A4154C5E-EB1C-40A0-AF4A-C4DFA373AE1B}" type="pres">
      <dgm:prSet presAssocID="{6DCAA8F0-37FB-42B5-9A49-0DD8CA110469}" presName="bigChev" presStyleLbl="node1" presStyleIdx="3" presStyleCnt="7" custScaleX="463937"/>
      <dgm:spPr/>
      <dgm:t>
        <a:bodyPr/>
        <a:lstStyle/>
        <a:p>
          <a:endParaRPr lang="en-US"/>
        </a:p>
      </dgm:t>
    </dgm:pt>
    <dgm:pt modelId="{9A35C589-C7AB-4599-9DCA-FE2492912ADD}" type="pres">
      <dgm:prSet presAssocID="{6DCAA8F0-37FB-42B5-9A49-0DD8CA110469}" presName="vSp" presStyleCnt="0"/>
      <dgm:spPr/>
    </dgm:pt>
    <dgm:pt modelId="{A7291555-079A-4DD0-B513-498A12F7D00F}" type="pres">
      <dgm:prSet presAssocID="{214F77FC-EE6A-4461-94F6-A74BB688375B}" presName="horFlow" presStyleCnt="0"/>
      <dgm:spPr/>
    </dgm:pt>
    <dgm:pt modelId="{354CFEDB-62F4-419B-85B3-2CE001672C76}" type="pres">
      <dgm:prSet presAssocID="{214F77FC-EE6A-4461-94F6-A74BB688375B}" presName="bigChev" presStyleLbl="node1" presStyleIdx="4" presStyleCnt="7"/>
      <dgm:spPr/>
      <dgm:t>
        <a:bodyPr/>
        <a:lstStyle/>
        <a:p>
          <a:endParaRPr lang="en-US"/>
        </a:p>
      </dgm:t>
    </dgm:pt>
    <dgm:pt modelId="{8CAE8345-E99F-4C40-A21E-78E542786AA5}" type="pres">
      <dgm:prSet presAssocID="{9F9933BE-3574-4271-86A4-EF0BB82EE8CD}" presName="parTrans" presStyleCnt="0"/>
      <dgm:spPr/>
    </dgm:pt>
    <dgm:pt modelId="{D8BDE0A2-F23F-42A7-BF15-83C70A00B7B4}" type="pres">
      <dgm:prSet presAssocID="{F8A4996E-F451-49E6-B296-800C06720E26}" presName="node" presStyleLbl="alignAccFollowNode1" presStyleIdx="0" presStyleCnt="6" custScaleX="26272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EEA1189-0BC0-49E1-B392-29AEEED1FC8D}" type="pres">
      <dgm:prSet presAssocID="{BBE0AFBE-B9EE-473B-8F3A-E460865B7C53}" presName="sibTrans" presStyleCnt="0"/>
      <dgm:spPr/>
    </dgm:pt>
    <dgm:pt modelId="{5F6DE5D2-7676-49B9-ACA0-B2684D9BD7E4}" type="pres">
      <dgm:prSet presAssocID="{54F497AD-3828-432D-A9DA-289E835FAE4A}" presName="node" presStyleLbl="alignAccFollowNode1" presStyleIdx="1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19CF4D6-BBA0-4521-84DB-E88C50C003BD}" type="pres">
      <dgm:prSet presAssocID="{214F77FC-EE6A-4461-94F6-A74BB688375B}" presName="vSp" presStyleCnt="0"/>
      <dgm:spPr/>
    </dgm:pt>
    <dgm:pt modelId="{DFCBCFA6-13FA-4066-8D56-2723C1123887}" type="pres">
      <dgm:prSet presAssocID="{68D2CA04-FEAA-45A8-9FEC-D985D2887D1C}" presName="horFlow" presStyleCnt="0"/>
      <dgm:spPr/>
    </dgm:pt>
    <dgm:pt modelId="{A2111D44-044B-464C-8750-DECD3D577F3E}" type="pres">
      <dgm:prSet presAssocID="{68D2CA04-FEAA-45A8-9FEC-D985D2887D1C}" presName="bigChev" presStyleLbl="node1" presStyleIdx="5" presStyleCnt="7"/>
      <dgm:spPr/>
      <dgm:t>
        <a:bodyPr/>
        <a:lstStyle/>
        <a:p>
          <a:endParaRPr lang="en-US"/>
        </a:p>
      </dgm:t>
    </dgm:pt>
    <dgm:pt modelId="{6259D38D-3858-49E0-A15B-58847C39E727}" type="pres">
      <dgm:prSet presAssocID="{B12BCF65-3D4D-4868-BB7D-0E37B205185E}" presName="parTrans" presStyleCnt="0"/>
      <dgm:spPr/>
    </dgm:pt>
    <dgm:pt modelId="{E4BC0E26-FEF3-4582-AD13-1DB51FDC6A40}" type="pres">
      <dgm:prSet presAssocID="{428893CD-7017-4AFE-8F5B-576F542EFE06}" presName="node" presStyleLbl="alignAccFollowNode1" presStyleIdx="2" presStyleCnt="6" custScaleX="276124" custLinFactNeighborX="3396" custLinFactNeighborY="-316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7E1014B-57AE-49DA-9C4C-1369058CABDF}" type="pres">
      <dgm:prSet presAssocID="{817B338C-9434-4604-9470-A58679BC7ED6}" presName="sibTrans" presStyleCnt="0"/>
      <dgm:spPr/>
    </dgm:pt>
    <dgm:pt modelId="{411B89F6-7A1A-4E60-AF22-B82D5FA49395}" type="pres">
      <dgm:prSet presAssocID="{133FA132-538B-44F0-ABAF-EB13A7683220}" presName="node" presStyleLbl="alignAccFollowNode1" presStyleIdx="3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C4C1F5E-481D-433F-9A78-457E7C7EB993}" type="pres">
      <dgm:prSet presAssocID="{68D2CA04-FEAA-45A8-9FEC-D985D2887D1C}" presName="vSp" presStyleCnt="0"/>
      <dgm:spPr/>
    </dgm:pt>
    <dgm:pt modelId="{FE7F8140-464C-4653-BA3E-075C1F03BD93}" type="pres">
      <dgm:prSet presAssocID="{4CD51A63-0D78-402F-B960-569A489AA6BB}" presName="horFlow" presStyleCnt="0"/>
      <dgm:spPr/>
    </dgm:pt>
    <dgm:pt modelId="{EA3B2D00-6485-4323-835F-5B0221BA2F18}" type="pres">
      <dgm:prSet presAssocID="{4CD51A63-0D78-402F-B960-569A489AA6BB}" presName="bigChev" presStyleLbl="node1" presStyleIdx="6" presStyleCnt="7"/>
      <dgm:spPr/>
      <dgm:t>
        <a:bodyPr/>
        <a:lstStyle/>
        <a:p>
          <a:endParaRPr lang="en-US"/>
        </a:p>
      </dgm:t>
    </dgm:pt>
    <dgm:pt modelId="{E1487D31-3AF3-4C63-8E2B-3DF46B1A8B63}" type="pres">
      <dgm:prSet presAssocID="{BA2F5787-A360-4F58-BA35-8263BD3BB155}" presName="parTrans" presStyleCnt="0"/>
      <dgm:spPr/>
    </dgm:pt>
    <dgm:pt modelId="{350D4CDB-E7A4-405F-B4D5-34CEC0CED55C}" type="pres">
      <dgm:prSet presAssocID="{C66A027D-40F8-452F-9D0E-5C2EB41C17ED}" presName="node" presStyleLbl="alignAccFollowNode1" presStyleIdx="4" presStyleCnt="6" custAng="0" custScaleX="445929" custScaleY="15538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D5BF61C-9C3C-48A5-9283-9900BF91D76D}" type="pres">
      <dgm:prSet presAssocID="{D0F132B1-99D4-4E65-97A2-89F3174F5181}" presName="sibTrans" presStyleCnt="0"/>
      <dgm:spPr/>
    </dgm:pt>
    <dgm:pt modelId="{90424F2E-E7B3-4751-BB2F-509BA7AEED14}" type="pres">
      <dgm:prSet presAssocID="{613D528F-601B-4BFE-95C3-7956FDF555AB}" presName="node" presStyleLbl="alignAccFollowNode1" presStyleIdx="5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5E5890E4-DDAD-4001-A1BB-2985814D0884}" srcId="{077E2909-E89B-4E20-A62A-47D849BA1D90}" destId="{22D6DE7F-3078-449C-8DF6-7AD2CA07245E}" srcOrd="0" destOrd="0" parTransId="{3FA3A6BE-A7D7-450D-9DE2-B2E62814E438}" sibTransId="{6CA63CF7-FDC2-41F1-A955-E71B52700F96}"/>
    <dgm:cxn modelId="{6DA00BE9-4CFC-4514-8723-67142D07139F}" srcId="{68D2CA04-FEAA-45A8-9FEC-D985D2887D1C}" destId="{428893CD-7017-4AFE-8F5B-576F542EFE06}" srcOrd="0" destOrd="0" parTransId="{B12BCF65-3D4D-4868-BB7D-0E37B205185E}" sibTransId="{817B338C-9434-4604-9470-A58679BC7ED6}"/>
    <dgm:cxn modelId="{2CFA5811-49A7-45C9-88FC-27CA4D769D17}" type="presOf" srcId="{077E2909-E89B-4E20-A62A-47D849BA1D90}" destId="{9398819D-1036-476D-A5F1-66A9569204A2}" srcOrd="0" destOrd="0" presId="urn:microsoft.com/office/officeart/2005/8/layout/lProcess3"/>
    <dgm:cxn modelId="{2085AA6C-E5F0-4A40-9B66-478E2111F3AA}" srcId="{214F77FC-EE6A-4461-94F6-A74BB688375B}" destId="{F8A4996E-F451-49E6-B296-800C06720E26}" srcOrd="0" destOrd="0" parTransId="{9F9933BE-3574-4271-86A4-EF0BB82EE8CD}" sibTransId="{BBE0AFBE-B9EE-473B-8F3A-E460865B7C53}"/>
    <dgm:cxn modelId="{E440F360-7523-4D9F-8F30-3E8A936CCA77}" srcId="{077E2909-E89B-4E20-A62A-47D849BA1D90}" destId="{6DCAA8F0-37FB-42B5-9A49-0DD8CA110469}" srcOrd="3" destOrd="0" parTransId="{4BE10B65-E345-44AB-9490-51591C4B3562}" sibTransId="{2AE5FFD1-8DDB-4595-944A-4ED75BCC9BD0}"/>
    <dgm:cxn modelId="{7B368C9C-3FFE-40EA-BC19-6402BC5699B7}" type="presOf" srcId="{C66A027D-40F8-452F-9D0E-5C2EB41C17ED}" destId="{350D4CDB-E7A4-405F-B4D5-34CEC0CED55C}" srcOrd="0" destOrd="0" presId="urn:microsoft.com/office/officeart/2005/8/layout/lProcess3"/>
    <dgm:cxn modelId="{0A939E40-98F9-49BB-A512-5F21904EC45B}" srcId="{4CD51A63-0D78-402F-B960-569A489AA6BB}" destId="{613D528F-601B-4BFE-95C3-7956FDF555AB}" srcOrd="1" destOrd="0" parTransId="{9B54F20B-FAFD-4EF5-96D7-D61D46425CE8}" sibTransId="{112C05C5-D60E-4580-963E-BC2E7E91453C}"/>
    <dgm:cxn modelId="{5BFB8DA4-6EEB-45DA-8F91-FEA0792CF290}" type="presOf" srcId="{6DCAA8F0-37FB-42B5-9A49-0DD8CA110469}" destId="{A4154C5E-EB1C-40A0-AF4A-C4DFA373AE1B}" srcOrd="0" destOrd="0" presId="urn:microsoft.com/office/officeart/2005/8/layout/lProcess3"/>
    <dgm:cxn modelId="{BF014445-48F9-4369-B48D-59AA24553475}" srcId="{077E2909-E89B-4E20-A62A-47D849BA1D90}" destId="{4CD51A63-0D78-402F-B960-569A489AA6BB}" srcOrd="6" destOrd="0" parTransId="{FC1C7CFC-3323-43D9-AFE1-456D7105D484}" sibTransId="{E5537E34-5DF5-4C49-8659-75578660F502}"/>
    <dgm:cxn modelId="{CE83587E-EB60-4111-A025-0DD57CDC47B8}" srcId="{077E2909-E89B-4E20-A62A-47D849BA1D90}" destId="{68D2CA04-FEAA-45A8-9FEC-D985D2887D1C}" srcOrd="5" destOrd="0" parTransId="{BC3708B8-7844-48C6-9508-606D6A1C8C70}" sibTransId="{68A08366-D8C1-4B17-87CC-AA70F05AB006}"/>
    <dgm:cxn modelId="{A8683012-A023-4774-A702-1F604607421A}" type="presOf" srcId="{54F497AD-3828-432D-A9DA-289E835FAE4A}" destId="{5F6DE5D2-7676-49B9-ACA0-B2684D9BD7E4}" srcOrd="0" destOrd="0" presId="urn:microsoft.com/office/officeart/2005/8/layout/lProcess3"/>
    <dgm:cxn modelId="{BFCF1C0D-4413-40A7-AC27-6055ED4FFDE6}" type="presOf" srcId="{F8A4996E-F451-49E6-B296-800C06720E26}" destId="{D8BDE0A2-F23F-42A7-BF15-83C70A00B7B4}" srcOrd="0" destOrd="0" presId="urn:microsoft.com/office/officeart/2005/8/layout/lProcess3"/>
    <dgm:cxn modelId="{7206F2F9-55CE-4CF8-B026-663C0CE5D36E}" srcId="{4CD51A63-0D78-402F-B960-569A489AA6BB}" destId="{C66A027D-40F8-452F-9D0E-5C2EB41C17ED}" srcOrd="0" destOrd="0" parTransId="{BA2F5787-A360-4F58-BA35-8263BD3BB155}" sibTransId="{D0F132B1-99D4-4E65-97A2-89F3174F5181}"/>
    <dgm:cxn modelId="{8324A489-452F-4166-8B03-88B54FDE39A6}" type="presOf" srcId="{214F77FC-EE6A-4461-94F6-A74BB688375B}" destId="{354CFEDB-62F4-419B-85B3-2CE001672C76}" srcOrd="0" destOrd="0" presId="urn:microsoft.com/office/officeart/2005/8/layout/lProcess3"/>
    <dgm:cxn modelId="{A0310FCF-DA5D-4512-ACF6-9B183946AC75}" type="presOf" srcId="{68D2CA04-FEAA-45A8-9FEC-D985D2887D1C}" destId="{A2111D44-044B-464C-8750-DECD3D577F3E}" srcOrd="0" destOrd="0" presId="urn:microsoft.com/office/officeart/2005/8/layout/lProcess3"/>
    <dgm:cxn modelId="{C3445DCF-E80A-4956-A226-FC1C0D9C69F4}" type="presOf" srcId="{00FFF13E-3FEB-4F1D-A0CB-3A914D20F45F}" destId="{6933588B-64C7-4E94-8084-56C49AA6D0D5}" srcOrd="0" destOrd="0" presId="urn:microsoft.com/office/officeart/2005/8/layout/lProcess3"/>
    <dgm:cxn modelId="{DA6C2F4B-EE6E-4A4E-9271-1AA19C0C6964}" type="presOf" srcId="{76427E66-ED5C-491B-8029-A678E1B4DF13}" destId="{AE1848D0-27EF-4A05-B2B4-AA5AD43F9AF1}" srcOrd="0" destOrd="0" presId="urn:microsoft.com/office/officeart/2005/8/layout/lProcess3"/>
    <dgm:cxn modelId="{8C7B3F1A-D33E-43E7-B3F9-7BC39E2D1953}" type="presOf" srcId="{133FA132-538B-44F0-ABAF-EB13A7683220}" destId="{411B89F6-7A1A-4E60-AF22-B82D5FA49395}" srcOrd="0" destOrd="0" presId="urn:microsoft.com/office/officeart/2005/8/layout/lProcess3"/>
    <dgm:cxn modelId="{6D23A70F-D740-4AAC-A01C-B68FEC787AC6}" srcId="{68D2CA04-FEAA-45A8-9FEC-D985D2887D1C}" destId="{133FA132-538B-44F0-ABAF-EB13A7683220}" srcOrd="1" destOrd="0" parTransId="{04A8F39B-2D8B-4E4C-BA3F-F0EB51FCDF26}" sibTransId="{D3FC01FA-5C2F-4983-9D75-3659F419B4D8}"/>
    <dgm:cxn modelId="{E3507D8E-0319-4F97-8AFC-920A82C3EF9B}" srcId="{077E2909-E89B-4E20-A62A-47D849BA1D90}" destId="{00FFF13E-3FEB-4F1D-A0CB-3A914D20F45F}" srcOrd="1" destOrd="0" parTransId="{D96F6CF6-8869-4E29-AA1D-B71AF3C5E1CF}" sibTransId="{DA0D22A9-1DED-4599-8024-5D5DB9C35F56}"/>
    <dgm:cxn modelId="{B6069864-B85F-4B65-A721-D08427FC373E}" type="presOf" srcId="{428893CD-7017-4AFE-8F5B-576F542EFE06}" destId="{E4BC0E26-FEF3-4582-AD13-1DB51FDC6A40}" srcOrd="0" destOrd="0" presId="urn:microsoft.com/office/officeart/2005/8/layout/lProcess3"/>
    <dgm:cxn modelId="{BF9CF8AA-B346-42AC-A021-1B4EA3049A2D}" type="presOf" srcId="{4CD51A63-0D78-402F-B960-569A489AA6BB}" destId="{EA3B2D00-6485-4323-835F-5B0221BA2F18}" srcOrd="0" destOrd="0" presId="urn:microsoft.com/office/officeart/2005/8/layout/lProcess3"/>
    <dgm:cxn modelId="{C35DD297-B002-4183-9A32-FB7E6FBA0231}" srcId="{077E2909-E89B-4E20-A62A-47D849BA1D90}" destId="{214F77FC-EE6A-4461-94F6-A74BB688375B}" srcOrd="4" destOrd="0" parTransId="{4440AAFA-66BD-4FA4-91E0-BCFE7CE78DC1}" sibTransId="{8B45C327-A4D2-4895-BB80-8C4307F4B68D}"/>
    <dgm:cxn modelId="{729F4712-6EF5-437A-BB9E-3D3AC1C7D564}" type="presOf" srcId="{22D6DE7F-3078-449C-8DF6-7AD2CA07245E}" destId="{9046A97B-CE45-4C17-AC58-D016062FD2AC}" srcOrd="0" destOrd="0" presId="urn:microsoft.com/office/officeart/2005/8/layout/lProcess3"/>
    <dgm:cxn modelId="{4C1B3183-1AD6-404E-8030-3808FAC48E56}" srcId="{214F77FC-EE6A-4461-94F6-A74BB688375B}" destId="{54F497AD-3828-432D-A9DA-289E835FAE4A}" srcOrd="1" destOrd="0" parTransId="{4E7759ED-48B6-4CD0-994A-511E40800B33}" sibTransId="{79CBB6BA-8482-45DA-9DD0-23CD746090E7}"/>
    <dgm:cxn modelId="{92B44F0E-17CA-4ADD-A34F-719A8A7F06C9}" srcId="{077E2909-E89B-4E20-A62A-47D849BA1D90}" destId="{76427E66-ED5C-491B-8029-A678E1B4DF13}" srcOrd="2" destOrd="0" parTransId="{4EE84022-73A7-4E0A-BE5F-5B3FB396BF67}" sibTransId="{D97AE63D-ABD0-424B-AAD8-E5CF95457B76}"/>
    <dgm:cxn modelId="{667FD80E-8476-465B-BEF4-DEF8122BF755}" type="presOf" srcId="{613D528F-601B-4BFE-95C3-7956FDF555AB}" destId="{90424F2E-E7B3-4751-BB2F-509BA7AEED14}" srcOrd="0" destOrd="0" presId="urn:microsoft.com/office/officeart/2005/8/layout/lProcess3"/>
    <dgm:cxn modelId="{2158182A-8D91-4F50-BE95-6998586E24EE}" type="presParOf" srcId="{9398819D-1036-476D-A5F1-66A9569204A2}" destId="{D0C51EAF-FE0C-496A-A1E1-4BBB7460FF4A}" srcOrd="0" destOrd="0" presId="urn:microsoft.com/office/officeart/2005/8/layout/lProcess3"/>
    <dgm:cxn modelId="{832F15DF-E077-4BF9-B059-79810FA96928}" type="presParOf" srcId="{D0C51EAF-FE0C-496A-A1E1-4BBB7460FF4A}" destId="{9046A97B-CE45-4C17-AC58-D016062FD2AC}" srcOrd="0" destOrd="0" presId="urn:microsoft.com/office/officeart/2005/8/layout/lProcess3"/>
    <dgm:cxn modelId="{32C3EB8C-5BF7-4B24-A620-79D5C5F13282}" type="presParOf" srcId="{9398819D-1036-476D-A5F1-66A9569204A2}" destId="{DA831CE7-A030-499E-BE5F-0880403B0FA5}" srcOrd="1" destOrd="0" presId="urn:microsoft.com/office/officeart/2005/8/layout/lProcess3"/>
    <dgm:cxn modelId="{58A318D1-8FC3-445C-8F49-A1F755CEDE3E}" type="presParOf" srcId="{9398819D-1036-476D-A5F1-66A9569204A2}" destId="{50030158-CEE2-4B3B-99EE-9C7658902206}" srcOrd="2" destOrd="0" presId="urn:microsoft.com/office/officeart/2005/8/layout/lProcess3"/>
    <dgm:cxn modelId="{1A436105-16F5-4BC4-9B03-E0553B9ED701}" type="presParOf" srcId="{50030158-CEE2-4B3B-99EE-9C7658902206}" destId="{6933588B-64C7-4E94-8084-56C49AA6D0D5}" srcOrd="0" destOrd="0" presId="urn:microsoft.com/office/officeart/2005/8/layout/lProcess3"/>
    <dgm:cxn modelId="{B4FAA470-76FD-4C19-A53D-330E99A56FCD}" type="presParOf" srcId="{9398819D-1036-476D-A5F1-66A9569204A2}" destId="{21DC28FD-BC79-43B3-9DC2-41970037B43C}" srcOrd="3" destOrd="0" presId="urn:microsoft.com/office/officeart/2005/8/layout/lProcess3"/>
    <dgm:cxn modelId="{CF842CAA-442E-4555-8692-9936E504D145}" type="presParOf" srcId="{9398819D-1036-476D-A5F1-66A9569204A2}" destId="{E64DF8F1-01F2-428A-852A-2088CBAE9C29}" srcOrd="4" destOrd="0" presId="urn:microsoft.com/office/officeart/2005/8/layout/lProcess3"/>
    <dgm:cxn modelId="{5825461A-8C30-4275-AD26-2A093FEBA015}" type="presParOf" srcId="{E64DF8F1-01F2-428A-852A-2088CBAE9C29}" destId="{AE1848D0-27EF-4A05-B2B4-AA5AD43F9AF1}" srcOrd="0" destOrd="0" presId="urn:microsoft.com/office/officeart/2005/8/layout/lProcess3"/>
    <dgm:cxn modelId="{D2D785DD-0D0F-4124-93C3-5AACFB26FAC1}" type="presParOf" srcId="{9398819D-1036-476D-A5F1-66A9569204A2}" destId="{831AF801-FD3C-46D3-A7F2-E90326021FB9}" srcOrd="5" destOrd="0" presId="urn:microsoft.com/office/officeart/2005/8/layout/lProcess3"/>
    <dgm:cxn modelId="{D7E5C928-8DBC-463F-99E4-8553B03CB341}" type="presParOf" srcId="{9398819D-1036-476D-A5F1-66A9569204A2}" destId="{5CCBCFB4-D3B1-4D3F-8A9A-F498ED3F0CAB}" srcOrd="6" destOrd="0" presId="urn:microsoft.com/office/officeart/2005/8/layout/lProcess3"/>
    <dgm:cxn modelId="{A8A44DE7-2537-4713-BB27-8308E1F9AFA9}" type="presParOf" srcId="{5CCBCFB4-D3B1-4D3F-8A9A-F498ED3F0CAB}" destId="{A4154C5E-EB1C-40A0-AF4A-C4DFA373AE1B}" srcOrd="0" destOrd="0" presId="urn:microsoft.com/office/officeart/2005/8/layout/lProcess3"/>
    <dgm:cxn modelId="{70E0E9FA-ED49-4437-8CEE-D406C039B280}" type="presParOf" srcId="{9398819D-1036-476D-A5F1-66A9569204A2}" destId="{9A35C589-C7AB-4599-9DCA-FE2492912ADD}" srcOrd="7" destOrd="0" presId="urn:microsoft.com/office/officeart/2005/8/layout/lProcess3"/>
    <dgm:cxn modelId="{6B708807-19DC-4C7E-831A-7393C24CADCC}" type="presParOf" srcId="{9398819D-1036-476D-A5F1-66A9569204A2}" destId="{A7291555-079A-4DD0-B513-498A12F7D00F}" srcOrd="8" destOrd="0" presId="urn:microsoft.com/office/officeart/2005/8/layout/lProcess3"/>
    <dgm:cxn modelId="{81E23BA9-0658-40FA-B7FC-C7E37C66892B}" type="presParOf" srcId="{A7291555-079A-4DD0-B513-498A12F7D00F}" destId="{354CFEDB-62F4-419B-85B3-2CE001672C76}" srcOrd="0" destOrd="0" presId="urn:microsoft.com/office/officeart/2005/8/layout/lProcess3"/>
    <dgm:cxn modelId="{EE5AFF00-1A29-4986-9967-5AC9AB5483A9}" type="presParOf" srcId="{A7291555-079A-4DD0-B513-498A12F7D00F}" destId="{8CAE8345-E99F-4C40-A21E-78E542786AA5}" srcOrd="1" destOrd="0" presId="urn:microsoft.com/office/officeart/2005/8/layout/lProcess3"/>
    <dgm:cxn modelId="{F4ACBE9C-611A-433F-8F7E-AF92DFB4CB50}" type="presParOf" srcId="{A7291555-079A-4DD0-B513-498A12F7D00F}" destId="{D8BDE0A2-F23F-42A7-BF15-83C70A00B7B4}" srcOrd="2" destOrd="0" presId="urn:microsoft.com/office/officeart/2005/8/layout/lProcess3"/>
    <dgm:cxn modelId="{90AC7F63-FCC6-4A64-8B09-C8124F047E20}" type="presParOf" srcId="{A7291555-079A-4DD0-B513-498A12F7D00F}" destId="{7EEA1189-0BC0-49E1-B392-29AEEED1FC8D}" srcOrd="3" destOrd="0" presId="urn:microsoft.com/office/officeart/2005/8/layout/lProcess3"/>
    <dgm:cxn modelId="{414F6225-622E-4671-9A0D-2D1DEAA7033F}" type="presParOf" srcId="{A7291555-079A-4DD0-B513-498A12F7D00F}" destId="{5F6DE5D2-7676-49B9-ACA0-B2684D9BD7E4}" srcOrd="4" destOrd="0" presId="urn:microsoft.com/office/officeart/2005/8/layout/lProcess3"/>
    <dgm:cxn modelId="{CC0B7E68-BB22-423F-8AFD-5A4B778E3C7D}" type="presParOf" srcId="{9398819D-1036-476D-A5F1-66A9569204A2}" destId="{119CF4D6-BBA0-4521-84DB-E88C50C003BD}" srcOrd="9" destOrd="0" presId="urn:microsoft.com/office/officeart/2005/8/layout/lProcess3"/>
    <dgm:cxn modelId="{F32C5553-E9EB-4C0D-929A-F5D2559D782D}" type="presParOf" srcId="{9398819D-1036-476D-A5F1-66A9569204A2}" destId="{DFCBCFA6-13FA-4066-8D56-2723C1123887}" srcOrd="10" destOrd="0" presId="urn:microsoft.com/office/officeart/2005/8/layout/lProcess3"/>
    <dgm:cxn modelId="{60CE3931-E712-4833-BB09-3912DCBFE526}" type="presParOf" srcId="{DFCBCFA6-13FA-4066-8D56-2723C1123887}" destId="{A2111D44-044B-464C-8750-DECD3D577F3E}" srcOrd="0" destOrd="0" presId="urn:microsoft.com/office/officeart/2005/8/layout/lProcess3"/>
    <dgm:cxn modelId="{B49CDB79-48A8-4209-B7DB-12790D332164}" type="presParOf" srcId="{DFCBCFA6-13FA-4066-8D56-2723C1123887}" destId="{6259D38D-3858-49E0-A15B-58847C39E727}" srcOrd="1" destOrd="0" presId="urn:microsoft.com/office/officeart/2005/8/layout/lProcess3"/>
    <dgm:cxn modelId="{00F00995-1A5E-4AD4-A1F1-6761DB038C57}" type="presParOf" srcId="{DFCBCFA6-13FA-4066-8D56-2723C1123887}" destId="{E4BC0E26-FEF3-4582-AD13-1DB51FDC6A40}" srcOrd="2" destOrd="0" presId="urn:microsoft.com/office/officeart/2005/8/layout/lProcess3"/>
    <dgm:cxn modelId="{7FD02D61-FEA3-450D-B04A-E1EB3AE3D631}" type="presParOf" srcId="{DFCBCFA6-13FA-4066-8D56-2723C1123887}" destId="{A7E1014B-57AE-49DA-9C4C-1369058CABDF}" srcOrd="3" destOrd="0" presId="urn:microsoft.com/office/officeart/2005/8/layout/lProcess3"/>
    <dgm:cxn modelId="{6BCC9FA4-49E9-4A38-83E5-A317EB9462C7}" type="presParOf" srcId="{DFCBCFA6-13FA-4066-8D56-2723C1123887}" destId="{411B89F6-7A1A-4E60-AF22-B82D5FA49395}" srcOrd="4" destOrd="0" presId="urn:microsoft.com/office/officeart/2005/8/layout/lProcess3"/>
    <dgm:cxn modelId="{EAA168AB-A903-4379-B183-2679099EDAB1}" type="presParOf" srcId="{9398819D-1036-476D-A5F1-66A9569204A2}" destId="{4C4C1F5E-481D-433F-9A78-457E7C7EB993}" srcOrd="11" destOrd="0" presId="urn:microsoft.com/office/officeart/2005/8/layout/lProcess3"/>
    <dgm:cxn modelId="{9082920C-D468-45E1-BA33-4FEC5C4CC381}" type="presParOf" srcId="{9398819D-1036-476D-A5F1-66A9569204A2}" destId="{FE7F8140-464C-4653-BA3E-075C1F03BD93}" srcOrd="12" destOrd="0" presId="urn:microsoft.com/office/officeart/2005/8/layout/lProcess3"/>
    <dgm:cxn modelId="{582832E9-7640-46A9-B24E-10AD89385873}" type="presParOf" srcId="{FE7F8140-464C-4653-BA3E-075C1F03BD93}" destId="{EA3B2D00-6485-4323-835F-5B0221BA2F18}" srcOrd="0" destOrd="0" presId="urn:microsoft.com/office/officeart/2005/8/layout/lProcess3"/>
    <dgm:cxn modelId="{FD1633DD-CC5C-41A3-996D-501AD23115AC}" type="presParOf" srcId="{FE7F8140-464C-4653-BA3E-075C1F03BD93}" destId="{E1487D31-3AF3-4C63-8E2B-3DF46B1A8B63}" srcOrd="1" destOrd="0" presId="urn:microsoft.com/office/officeart/2005/8/layout/lProcess3"/>
    <dgm:cxn modelId="{061B8474-ABDF-4D7F-8498-5D28CCB35F0C}" type="presParOf" srcId="{FE7F8140-464C-4653-BA3E-075C1F03BD93}" destId="{350D4CDB-E7A4-405F-B4D5-34CEC0CED55C}" srcOrd="2" destOrd="0" presId="urn:microsoft.com/office/officeart/2005/8/layout/lProcess3"/>
    <dgm:cxn modelId="{D88D3631-95ED-4A34-8783-11F0BC8DF9C2}" type="presParOf" srcId="{FE7F8140-464C-4653-BA3E-075C1F03BD93}" destId="{2D5BF61C-9C3C-48A5-9283-9900BF91D76D}" srcOrd="3" destOrd="0" presId="urn:microsoft.com/office/officeart/2005/8/layout/lProcess3"/>
    <dgm:cxn modelId="{AE59B075-5387-4CBB-860D-F032D5757868}" type="presParOf" srcId="{FE7F8140-464C-4653-BA3E-075C1F03BD93}" destId="{90424F2E-E7B3-4751-BB2F-509BA7AEED14}" srcOrd="4" destOrd="0" presId="urn:microsoft.com/office/officeart/2005/8/layout/lProcess3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B5915591-DF6B-4987-A945-A45938FB5129}" type="doc">
      <dgm:prSet loTypeId="urn:microsoft.com/office/officeart/2005/8/layout/radial5" loCatId="cycle" qsTypeId="urn:microsoft.com/office/officeart/2005/8/quickstyle/simple1#3" qsCatId="simple" csTypeId="urn:microsoft.com/office/officeart/2005/8/colors/accent1_2#3" csCatId="accent1" phldr="1"/>
      <dgm:spPr/>
      <dgm:t>
        <a:bodyPr/>
        <a:lstStyle/>
        <a:p>
          <a:endParaRPr lang="es-ES"/>
        </a:p>
      </dgm:t>
    </dgm:pt>
    <dgm:pt modelId="{EE5119A0-5362-43F1-AB6B-8AEFD3DECC68}">
      <dgm:prSet phldrT="[Texto]"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s-MX" dirty="0" smtClean="0"/>
            <a:t>Programas Sociales</a:t>
          </a:r>
          <a:endParaRPr lang="es-ES" dirty="0"/>
        </a:p>
      </dgm:t>
    </dgm:pt>
    <dgm:pt modelId="{30C54666-914D-4C2E-9463-A98C6616C18A}" type="parTrans" cxnId="{733841B3-9CBF-4529-AD50-6B910046C6AD}">
      <dgm:prSet/>
      <dgm:spPr/>
      <dgm:t>
        <a:bodyPr/>
        <a:lstStyle/>
        <a:p>
          <a:endParaRPr lang="es-ES"/>
        </a:p>
      </dgm:t>
    </dgm:pt>
    <dgm:pt modelId="{A49A46B0-6F2B-4C40-BC7F-662B060055A8}" type="sibTrans" cxnId="{733841B3-9CBF-4529-AD50-6B910046C6AD}">
      <dgm:prSet/>
      <dgm:spPr/>
      <dgm:t>
        <a:bodyPr/>
        <a:lstStyle/>
        <a:p>
          <a:endParaRPr lang="es-ES"/>
        </a:p>
      </dgm:t>
    </dgm:pt>
    <dgm:pt modelId="{7F7A748A-6F5E-4985-8227-C12B7296BB84}">
      <dgm:prSet phldrT="[Texto]"/>
      <dgm:spPr>
        <a:solidFill>
          <a:srgbClr val="00B050"/>
        </a:solidFill>
        <a:ln>
          <a:solidFill>
            <a:srgbClr val="00B050"/>
          </a:solidFill>
        </a:ln>
      </dgm:spPr>
      <dgm:t>
        <a:bodyPr/>
        <a:lstStyle/>
        <a:p>
          <a:r>
            <a:rPr lang="es-MX" dirty="0" smtClean="0"/>
            <a:t>MIFAPRO</a:t>
          </a:r>
          <a:endParaRPr lang="es-ES" dirty="0"/>
        </a:p>
      </dgm:t>
    </dgm:pt>
    <dgm:pt modelId="{153EFEA6-D93B-4470-A74E-53214B757369}" type="parTrans" cxnId="{E10E9AB2-169C-4ED4-BB88-EC442B79F504}">
      <dgm:prSet/>
      <dgm:spPr/>
      <dgm:t>
        <a:bodyPr/>
        <a:lstStyle/>
        <a:p>
          <a:endParaRPr lang="es-ES"/>
        </a:p>
      </dgm:t>
    </dgm:pt>
    <dgm:pt modelId="{45682ACC-B9EB-49C4-8D14-703458C9E2FA}" type="sibTrans" cxnId="{E10E9AB2-169C-4ED4-BB88-EC442B79F504}">
      <dgm:prSet/>
      <dgm:spPr/>
      <dgm:t>
        <a:bodyPr/>
        <a:lstStyle/>
        <a:p>
          <a:endParaRPr lang="es-ES"/>
        </a:p>
      </dgm:t>
    </dgm:pt>
    <dgm:pt modelId="{24E306D6-08B5-4E62-997D-04B7B9CEF01D}">
      <dgm:prSet phldrT="[Texto]"/>
      <dgm:spPr>
        <a:solidFill>
          <a:srgbClr val="00B050"/>
        </a:solidFill>
        <a:ln>
          <a:solidFill>
            <a:srgbClr val="00B050"/>
          </a:solidFill>
        </a:ln>
      </dgm:spPr>
      <dgm:t>
        <a:bodyPr/>
        <a:lstStyle/>
        <a:p>
          <a:r>
            <a:rPr lang="es-MX" dirty="0" smtClean="0"/>
            <a:t>Escuelas Abiertas</a:t>
          </a:r>
          <a:endParaRPr lang="es-ES" dirty="0"/>
        </a:p>
      </dgm:t>
    </dgm:pt>
    <dgm:pt modelId="{05897DFC-8330-455E-8DA3-833031A41ECF}" type="parTrans" cxnId="{09FED0F8-AB53-4861-9E74-129911D67F07}">
      <dgm:prSet/>
      <dgm:spPr/>
      <dgm:t>
        <a:bodyPr/>
        <a:lstStyle/>
        <a:p>
          <a:endParaRPr lang="es-ES"/>
        </a:p>
      </dgm:t>
    </dgm:pt>
    <dgm:pt modelId="{1B3EF5F8-6718-48CD-BE4E-AA59EEA98397}" type="sibTrans" cxnId="{09FED0F8-AB53-4861-9E74-129911D67F07}">
      <dgm:prSet/>
      <dgm:spPr/>
      <dgm:t>
        <a:bodyPr/>
        <a:lstStyle/>
        <a:p>
          <a:endParaRPr lang="es-ES"/>
        </a:p>
      </dgm:t>
    </dgm:pt>
    <dgm:pt modelId="{4400ECCE-C955-431A-A8A1-AFAFB9491F9C}">
      <dgm:prSet phldrT="[Texto]"/>
      <dgm:spPr>
        <a:solidFill>
          <a:srgbClr val="00B050"/>
        </a:solidFill>
        <a:ln>
          <a:solidFill>
            <a:srgbClr val="00B050"/>
          </a:solidFill>
        </a:ln>
      </dgm:spPr>
      <dgm:t>
        <a:bodyPr/>
        <a:lstStyle/>
        <a:p>
          <a:r>
            <a:rPr lang="es-MX" dirty="0" smtClean="0"/>
            <a:t>Becas Solidarias</a:t>
          </a:r>
          <a:endParaRPr lang="es-ES" dirty="0"/>
        </a:p>
      </dgm:t>
    </dgm:pt>
    <dgm:pt modelId="{84D34974-C850-459C-BF0C-7FC9F1CDE1C3}" type="parTrans" cxnId="{C1449465-C0F0-467E-BF0D-D8B472A03374}">
      <dgm:prSet/>
      <dgm:spPr/>
      <dgm:t>
        <a:bodyPr/>
        <a:lstStyle/>
        <a:p>
          <a:endParaRPr lang="es-ES"/>
        </a:p>
      </dgm:t>
    </dgm:pt>
    <dgm:pt modelId="{F3B7F309-FB50-4580-BB2F-0156CDC73592}" type="sibTrans" cxnId="{C1449465-C0F0-467E-BF0D-D8B472A03374}">
      <dgm:prSet/>
      <dgm:spPr/>
      <dgm:t>
        <a:bodyPr/>
        <a:lstStyle/>
        <a:p>
          <a:endParaRPr lang="es-ES"/>
        </a:p>
      </dgm:t>
    </dgm:pt>
    <dgm:pt modelId="{8F4DB299-8086-499C-BF32-1C0B5BA8CF88}">
      <dgm:prSet phldrT="[Texto]"/>
      <dgm:spPr>
        <a:solidFill>
          <a:srgbClr val="00B050"/>
        </a:solidFill>
        <a:ln>
          <a:solidFill>
            <a:srgbClr val="00B050"/>
          </a:solidFill>
        </a:ln>
      </dgm:spPr>
      <dgm:t>
        <a:bodyPr/>
        <a:lstStyle/>
        <a:p>
          <a:r>
            <a:rPr lang="es-ES" dirty="0" smtClean="0"/>
            <a:t>Servicio Cívico</a:t>
          </a:r>
          <a:endParaRPr lang="es-ES" dirty="0"/>
        </a:p>
      </dgm:t>
    </dgm:pt>
    <dgm:pt modelId="{93B7F7F4-5ACA-4C13-80E8-CD85F70B05CA}" type="parTrans" cxnId="{CF58760C-102F-4876-9DA1-71B8149F8564}">
      <dgm:prSet/>
      <dgm:spPr/>
      <dgm:t>
        <a:bodyPr/>
        <a:lstStyle/>
        <a:p>
          <a:endParaRPr lang="es-ES"/>
        </a:p>
      </dgm:t>
    </dgm:pt>
    <dgm:pt modelId="{44BCED63-465C-4281-8AF8-C400597954B8}" type="sibTrans" cxnId="{CF58760C-102F-4876-9DA1-71B8149F8564}">
      <dgm:prSet/>
      <dgm:spPr/>
      <dgm:t>
        <a:bodyPr/>
        <a:lstStyle/>
        <a:p>
          <a:endParaRPr lang="es-ES"/>
        </a:p>
      </dgm:t>
    </dgm:pt>
    <dgm:pt modelId="{F775C7EF-82F2-4F26-A140-7512218180BA}">
      <dgm:prSet phldrT="[Texto]"/>
      <dgm:spPr>
        <a:solidFill>
          <a:srgbClr val="00B050"/>
        </a:solidFill>
        <a:ln>
          <a:solidFill>
            <a:srgbClr val="00B050"/>
          </a:solidFill>
        </a:ln>
      </dgm:spPr>
      <dgm:t>
        <a:bodyPr/>
        <a:lstStyle/>
        <a:p>
          <a:r>
            <a:rPr lang="es-MX" dirty="0" smtClean="0">
              <a:solidFill>
                <a:schemeClr val="bg1"/>
              </a:solidFill>
            </a:rPr>
            <a:t>FONTIERRAS</a:t>
          </a:r>
          <a:endParaRPr lang="es-ES" dirty="0">
            <a:solidFill>
              <a:schemeClr val="bg1"/>
            </a:solidFill>
          </a:endParaRPr>
        </a:p>
      </dgm:t>
    </dgm:pt>
    <dgm:pt modelId="{E939BCE5-0150-4989-9169-A0AFD2A6CCD9}" type="parTrans" cxnId="{B0A48D4E-EA0A-4783-9546-790D485CB75A}">
      <dgm:prSet/>
      <dgm:spPr/>
      <dgm:t>
        <a:bodyPr/>
        <a:lstStyle/>
        <a:p>
          <a:endParaRPr lang="es-ES"/>
        </a:p>
      </dgm:t>
    </dgm:pt>
    <dgm:pt modelId="{66EFD3DB-87BE-4A5E-B579-812A330066D6}" type="sibTrans" cxnId="{B0A48D4E-EA0A-4783-9546-790D485CB75A}">
      <dgm:prSet/>
      <dgm:spPr/>
      <dgm:t>
        <a:bodyPr/>
        <a:lstStyle/>
        <a:p>
          <a:endParaRPr lang="es-ES"/>
        </a:p>
      </dgm:t>
    </dgm:pt>
    <dgm:pt modelId="{6F8C0A94-55F3-4555-9463-7B6ADDD57626}">
      <dgm:prSet phldrT="[Texto]"/>
      <dgm:spPr>
        <a:solidFill>
          <a:srgbClr val="00B050"/>
        </a:solidFill>
        <a:ln>
          <a:solidFill>
            <a:srgbClr val="00B050"/>
          </a:solidFill>
        </a:ln>
      </dgm:spPr>
      <dgm:t>
        <a:bodyPr/>
        <a:lstStyle/>
        <a:p>
          <a:r>
            <a:rPr lang="es-MX" dirty="0" smtClean="0">
              <a:solidFill>
                <a:schemeClr val="bg1"/>
              </a:solidFill>
            </a:rPr>
            <a:t>Adulto Mayor (MINTRAB)</a:t>
          </a:r>
          <a:endParaRPr lang="es-ES" dirty="0">
            <a:solidFill>
              <a:schemeClr val="bg1"/>
            </a:solidFill>
          </a:endParaRPr>
        </a:p>
      </dgm:t>
    </dgm:pt>
    <dgm:pt modelId="{BE2498A5-66D8-4F03-BE09-801FC2206634}" type="parTrans" cxnId="{39A5BC0A-CCF5-4892-87BA-E63277F64364}">
      <dgm:prSet/>
      <dgm:spPr/>
      <dgm:t>
        <a:bodyPr/>
        <a:lstStyle/>
        <a:p>
          <a:endParaRPr lang="es-ES"/>
        </a:p>
      </dgm:t>
    </dgm:pt>
    <dgm:pt modelId="{D0F256B3-7648-4AD7-AE35-EB1002C37AFD}" type="sibTrans" cxnId="{39A5BC0A-CCF5-4892-87BA-E63277F64364}">
      <dgm:prSet/>
      <dgm:spPr/>
      <dgm:t>
        <a:bodyPr/>
        <a:lstStyle/>
        <a:p>
          <a:endParaRPr lang="es-ES"/>
        </a:p>
      </dgm:t>
    </dgm:pt>
    <dgm:pt modelId="{7A21E50B-6C1E-4714-A7A2-FDF34085217D}">
      <dgm:prSet/>
      <dgm:spPr/>
      <dgm:t>
        <a:bodyPr/>
        <a:lstStyle/>
        <a:p>
          <a:endParaRPr lang="es-ES" dirty="0"/>
        </a:p>
      </dgm:t>
    </dgm:pt>
    <dgm:pt modelId="{B7B6B886-16D4-4F6C-A551-ACF9B7391767}" type="parTrans" cxnId="{59E0B9C8-FF43-40B3-BE39-8353E749FBFA}">
      <dgm:prSet/>
      <dgm:spPr/>
      <dgm:t>
        <a:bodyPr/>
        <a:lstStyle/>
        <a:p>
          <a:endParaRPr lang="es-ES"/>
        </a:p>
      </dgm:t>
    </dgm:pt>
    <dgm:pt modelId="{71027104-B0B1-4ADF-AB98-18421A4EA7A8}" type="sibTrans" cxnId="{59E0B9C8-FF43-40B3-BE39-8353E749FBFA}">
      <dgm:prSet/>
      <dgm:spPr/>
      <dgm:t>
        <a:bodyPr/>
        <a:lstStyle/>
        <a:p>
          <a:endParaRPr lang="es-ES"/>
        </a:p>
      </dgm:t>
    </dgm:pt>
    <dgm:pt modelId="{90A73628-24EE-4591-95BD-012F9FB9D8A7}">
      <dgm:prSet/>
      <dgm:spPr/>
      <dgm:t>
        <a:bodyPr/>
        <a:lstStyle/>
        <a:p>
          <a:endParaRPr lang="es-ES" dirty="0"/>
        </a:p>
      </dgm:t>
    </dgm:pt>
    <dgm:pt modelId="{CEED9B2E-44CC-4248-9E51-BEAC46E01906}" type="parTrans" cxnId="{3DDE93F1-BF83-48D0-ABA1-B428EDF35A82}">
      <dgm:prSet/>
      <dgm:spPr/>
      <dgm:t>
        <a:bodyPr/>
        <a:lstStyle/>
        <a:p>
          <a:endParaRPr lang="es-ES"/>
        </a:p>
      </dgm:t>
    </dgm:pt>
    <dgm:pt modelId="{000013C4-BCB6-4B32-BBF7-CD2D9935D83E}" type="sibTrans" cxnId="{3DDE93F1-BF83-48D0-ABA1-B428EDF35A82}">
      <dgm:prSet/>
      <dgm:spPr/>
      <dgm:t>
        <a:bodyPr/>
        <a:lstStyle/>
        <a:p>
          <a:endParaRPr lang="es-ES"/>
        </a:p>
      </dgm:t>
    </dgm:pt>
    <dgm:pt modelId="{D3D46881-9F8C-4AA6-B1A1-8F63DA293F40}">
      <dgm:prSet phldrT="[Texto]"/>
      <dgm:spPr>
        <a:solidFill>
          <a:srgbClr val="00B050"/>
        </a:solidFill>
        <a:ln>
          <a:solidFill>
            <a:srgbClr val="00B050"/>
          </a:solidFill>
        </a:ln>
      </dgm:spPr>
      <dgm:t>
        <a:bodyPr/>
        <a:lstStyle/>
        <a:p>
          <a:r>
            <a:rPr lang="es-MX" dirty="0" smtClean="0"/>
            <a:t>Programa de Vivienda</a:t>
          </a:r>
          <a:endParaRPr lang="es-ES" dirty="0"/>
        </a:p>
      </dgm:t>
    </dgm:pt>
    <dgm:pt modelId="{CCF22E7D-903E-47DD-BC1C-7590AA0D8713}" type="parTrans" cxnId="{430D9936-5828-4681-88E2-5EE5CA9414D0}">
      <dgm:prSet/>
      <dgm:spPr/>
      <dgm:t>
        <a:bodyPr/>
        <a:lstStyle/>
        <a:p>
          <a:endParaRPr lang="es-ES"/>
        </a:p>
      </dgm:t>
    </dgm:pt>
    <dgm:pt modelId="{50977203-5480-40E2-A556-B9AF5BD54511}" type="sibTrans" cxnId="{430D9936-5828-4681-88E2-5EE5CA9414D0}">
      <dgm:prSet/>
      <dgm:spPr/>
      <dgm:t>
        <a:bodyPr/>
        <a:lstStyle/>
        <a:p>
          <a:endParaRPr lang="es-ES"/>
        </a:p>
      </dgm:t>
    </dgm:pt>
    <dgm:pt modelId="{0B283384-0349-4D7A-BBCE-67BC8F706F67}">
      <dgm:prSet phldrT="[Texto]" custT="1"/>
      <dgm:spPr>
        <a:solidFill>
          <a:srgbClr val="00B050"/>
        </a:solidFill>
        <a:ln>
          <a:solidFill>
            <a:srgbClr val="00B050"/>
          </a:solidFill>
        </a:ln>
      </dgm:spPr>
      <dgm:t>
        <a:bodyPr/>
        <a:lstStyle/>
        <a:p>
          <a:r>
            <a:rPr lang="es-MX" sz="1200" dirty="0" smtClean="0"/>
            <a:t>SIGSA</a:t>
          </a:r>
          <a:endParaRPr lang="es-ES" sz="1200" dirty="0"/>
        </a:p>
      </dgm:t>
    </dgm:pt>
    <dgm:pt modelId="{C7D5780D-1259-43A0-9E7A-A47C92D0499B}" type="parTrans" cxnId="{A7B6524F-CF2F-4638-B33F-F1415BB52887}">
      <dgm:prSet/>
      <dgm:spPr/>
      <dgm:t>
        <a:bodyPr/>
        <a:lstStyle/>
        <a:p>
          <a:endParaRPr lang="es-ES"/>
        </a:p>
      </dgm:t>
    </dgm:pt>
    <dgm:pt modelId="{0A57E113-F328-4FD1-AE49-EAD9D5D4F771}" type="sibTrans" cxnId="{A7B6524F-CF2F-4638-B33F-F1415BB52887}">
      <dgm:prSet/>
      <dgm:spPr/>
      <dgm:t>
        <a:bodyPr/>
        <a:lstStyle/>
        <a:p>
          <a:endParaRPr lang="es-ES"/>
        </a:p>
      </dgm:t>
    </dgm:pt>
    <dgm:pt modelId="{DBA179B8-1C5F-4BDD-894D-E6C7CCA43AF9}" type="pres">
      <dgm:prSet presAssocID="{B5915591-DF6B-4987-A945-A45938FB5129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A44E96BA-F0DD-4FE4-8225-9E0D929C9BA2}" type="pres">
      <dgm:prSet presAssocID="{EE5119A0-5362-43F1-AB6B-8AEFD3DECC68}" presName="centerShape" presStyleLbl="node0" presStyleIdx="0" presStyleCnt="1"/>
      <dgm:spPr/>
      <dgm:t>
        <a:bodyPr/>
        <a:lstStyle/>
        <a:p>
          <a:endParaRPr lang="es-ES"/>
        </a:p>
      </dgm:t>
    </dgm:pt>
    <dgm:pt modelId="{8E8293BF-4EEB-43EA-A646-B716F016143F}" type="pres">
      <dgm:prSet presAssocID="{153EFEA6-D93B-4470-A74E-53214B757369}" presName="parTrans" presStyleLbl="sibTrans2D1" presStyleIdx="0" presStyleCnt="8"/>
      <dgm:spPr/>
      <dgm:t>
        <a:bodyPr/>
        <a:lstStyle/>
        <a:p>
          <a:endParaRPr lang="es-ES"/>
        </a:p>
      </dgm:t>
    </dgm:pt>
    <dgm:pt modelId="{0DFED377-FD9A-4CDE-9786-07663CF31093}" type="pres">
      <dgm:prSet presAssocID="{153EFEA6-D93B-4470-A74E-53214B757369}" presName="connectorText" presStyleLbl="sibTrans2D1" presStyleIdx="0" presStyleCnt="8"/>
      <dgm:spPr/>
      <dgm:t>
        <a:bodyPr/>
        <a:lstStyle/>
        <a:p>
          <a:endParaRPr lang="es-ES"/>
        </a:p>
      </dgm:t>
    </dgm:pt>
    <dgm:pt modelId="{8C3A5C37-E47F-485A-9EF9-4B8594FA76D4}" type="pres">
      <dgm:prSet presAssocID="{7F7A748A-6F5E-4985-8227-C12B7296BB84}" presName="node" presStyleLbl="node1" presStyleIdx="0" presStyleCnt="8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0ABD270D-BB05-49D7-A5F3-254F5C7BB085}" type="pres">
      <dgm:prSet presAssocID="{05897DFC-8330-455E-8DA3-833031A41ECF}" presName="parTrans" presStyleLbl="sibTrans2D1" presStyleIdx="1" presStyleCnt="8"/>
      <dgm:spPr/>
      <dgm:t>
        <a:bodyPr/>
        <a:lstStyle/>
        <a:p>
          <a:endParaRPr lang="es-ES"/>
        </a:p>
      </dgm:t>
    </dgm:pt>
    <dgm:pt modelId="{CE8DA723-B27E-45D7-BF65-38F1DED51CA5}" type="pres">
      <dgm:prSet presAssocID="{05897DFC-8330-455E-8DA3-833031A41ECF}" presName="connectorText" presStyleLbl="sibTrans2D1" presStyleIdx="1" presStyleCnt="8"/>
      <dgm:spPr/>
      <dgm:t>
        <a:bodyPr/>
        <a:lstStyle/>
        <a:p>
          <a:endParaRPr lang="es-ES"/>
        </a:p>
      </dgm:t>
    </dgm:pt>
    <dgm:pt modelId="{61F3E038-4E48-445F-AF95-50CB3B66CFF3}" type="pres">
      <dgm:prSet presAssocID="{24E306D6-08B5-4E62-997D-04B7B9CEF01D}" presName="node" presStyleLbl="node1" presStyleIdx="1" presStyleCnt="8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819B0273-9BA1-4E43-944F-9D33CAC55183}" type="pres">
      <dgm:prSet presAssocID="{84D34974-C850-459C-BF0C-7FC9F1CDE1C3}" presName="parTrans" presStyleLbl="sibTrans2D1" presStyleIdx="2" presStyleCnt="8"/>
      <dgm:spPr/>
      <dgm:t>
        <a:bodyPr/>
        <a:lstStyle/>
        <a:p>
          <a:endParaRPr lang="es-ES"/>
        </a:p>
      </dgm:t>
    </dgm:pt>
    <dgm:pt modelId="{C5B16D0C-E80D-43BE-99F4-8F49D1D619F8}" type="pres">
      <dgm:prSet presAssocID="{84D34974-C850-459C-BF0C-7FC9F1CDE1C3}" presName="connectorText" presStyleLbl="sibTrans2D1" presStyleIdx="2" presStyleCnt="8"/>
      <dgm:spPr/>
      <dgm:t>
        <a:bodyPr/>
        <a:lstStyle/>
        <a:p>
          <a:endParaRPr lang="es-ES"/>
        </a:p>
      </dgm:t>
    </dgm:pt>
    <dgm:pt modelId="{8AC754CE-09B3-4A53-A28A-532B30E9288D}" type="pres">
      <dgm:prSet presAssocID="{4400ECCE-C955-431A-A8A1-AFAFB9491F9C}" presName="node" presStyleLbl="node1" presStyleIdx="2" presStyleCnt="8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1B6B7E53-A9FA-478A-B80C-FEDD6CEDCA84}" type="pres">
      <dgm:prSet presAssocID="{93B7F7F4-5ACA-4C13-80E8-CD85F70B05CA}" presName="parTrans" presStyleLbl="sibTrans2D1" presStyleIdx="3" presStyleCnt="8"/>
      <dgm:spPr/>
      <dgm:t>
        <a:bodyPr/>
        <a:lstStyle/>
        <a:p>
          <a:endParaRPr lang="es-ES"/>
        </a:p>
      </dgm:t>
    </dgm:pt>
    <dgm:pt modelId="{26274B10-EE9C-4238-8E78-AA0CEC0DB145}" type="pres">
      <dgm:prSet presAssocID="{93B7F7F4-5ACA-4C13-80E8-CD85F70B05CA}" presName="connectorText" presStyleLbl="sibTrans2D1" presStyleIdx="3" presStyleCnt="8"/>
      <dgm:spPr/>
      <dgm:t>
        <a:bodyPr/>
        <a:lstStyle/>
        <a:p>
          <a:endParaRPr lang="es-ES"/>
        </a:p>
      </dgm:t>
    </dgm:pt>
    <dgm:pt modelId="{E1279616-3183-4773-AD9A-D1BB4FD3F29E}" type="pres">
      <dgm:prSet presAssocID="{8F4DB299-8086-499C-BF32-1C0B5BA8CF88}" presName="node" presStyleLbl="node1" presStyleIdx="3" presStyleCnt="8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60D88C61-2ACE-4EF5-AEEE-7A4A2F2E1AED}" type="pres">
      <dgm:prSet presAssocID="{CCF22E7D-903E-47DD-BC1C-7590AA0D8713}" presName="parTrans" presStyleLbl="sibTrans2D1" presStyleIdx="4" presStyleCnt="8"/>
      <dgm:spPr/>
      <dgm:t>
        <a:bodyPr/>
        <a:lstStyle/>
        <a:p>
          <a:endParaRPr lang="es-ES"/>
        </a:p>
      </dgm:t>
    </dgm:pt>
    <dgm:pt modelId="{A18E72ED-08EE-4D68-992D-4E27F36FBFB2}" type="pres">
      <dgm:prSet presAssocID="{CCF22E7D-903E-47DD-BC1C-7590AA0D8713}" presName="connectorText" presStyleLbl="sibTrans2D1" presStyleIdx="4" presStyleCnt="8"/>
      <dgm:spPr/>
      <dgm:t>
        <a:bodyPr/>
        <a:lstStyle/>
        <a:p>
          <a:endParaRPr lang="es-ES"/>
        </a:p>
      </dgm:t>
    </dgm:pt>
    <dgm:pt modelId="{21AA1A35-EA6F-472D-85D6-5E0CE883EA21}" type="pres">
      <dgm:prSet presAssocID="{D3D46881-9F8C-4AA6-B1A1-8F63DA293F40}" presName="node" presStyleLbl="node1" presStyleIdx="4" presStyleCnt="8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8FBAF61D-6BBE-41A2-8085-77A1F0CDE38A}" type="pres">
      <dgm:prSet presAssocID="{C7D5780D-1259-43A0-9E7A-A47C92D0499B}" presName="parTrans" presStyleLbl="sibTrans2D1" presStyleIdx="5" presStyleCnt="8"/>
      <dgm:spPr/>
      <dgm:t>
        <a:bodyPr/>
        <a:lstStyle/>
        <a:p>
          <a:endParaRPr lang="es-ES"/>
        </a:p>
      </dgm:t>
    </dgm:pt>
    <dgm:pt modelId="{36094068-8D39-41DF-9DD8-8134E529D79C}" type="pres">
      <dgm:prSet presAssocID="{C7D5780D-1259-43A0-9E7A-A47C92D0499B}" presName="connectorText" presStyleLbl="sibTrans2D1" presStyleIdx="5" presStyleCnt="8"/>
      <dgm:spPr/>
      <dgm:t>
        <a:bodyPr/>
        <a:lstStyle/>
        <a:p>
          <a:endParaRPr lang="es-ES"/>
        </a:p>
      </dgm:t>
    </dgm:pt>
    <dgm:pt modelId="{6AA1DBC2-6CA8-4D3D-A9CB-7600E1A18EFA}" type="pres">
      <dgm:prSet presAssocID="{0B283384-0349-4D7A-BBCE-67BC8F706F67}" presName="node" presStyleLbl="node1" presStyleIdx="5" presStyleCnt="8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416E2085-E967-4960-987B-F41662EC31BE}" type="pres">
      <dgm:prSet presAssocID="{E939BCE5-0150-4989-9169-A0AFD2A6CCD9}" presName="parTrans" presStyleLbl="sibTrans2D1" presStyleIdx="6" presStyleCnt="8"/>
      <dgm:spPr/>
      <dgm:t>
        <a:bodyPr/>
        <a:lstStyle/>
        <a:p>
          <a:endParaRPr lang="es-ES"/>
        </a:p>
      </dgm:t>
    </dgm:pt>
    <dgm:pt modelId="{152809D7-0C1D-4B4D-9996-09FC271703C6}" type="pres">
      <dgm:prSet presAssocID="{E939BCE5-0150-4989-9169-A0AFD2A6CCD9}" presName="connectorText" presStyleLbl="sibTrans2D1" presStyleIdx="6" presStyleCnt="8"/>
      <dgm:spPr/>
      <dgm:t>
        <a:bodyPr/>
        <a:lstStyle/>
        <a:p>
          <a:endParaRPr lang="es-ES"/>
        </a:p>
      </dgm:t>
    </dgm:pt>
    <dgm:pt modelId="{76574D60-78E5-41BB-9881-3ACDBB9B183D}" type="pres">
      <dgm:prSet presAssocID="{F775C7EF-82F2-4F26-A140-7512218180BA}" presName="node" presStyleLbl="node1" presStyleIdx="6" presStyleCnt="8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002A3ECC-340C-4127-B809-6F4899EE65AD}" type="pres">
      <dgm:prSet presAssocID="{BE2498A5-66D8-4F03-BE09-801FC2206634}" presName="parTrans" presStyleLbl="sibTrans2D1" presStyleIdx="7" presStyleCnt="8"/>
      <dgm:spPr/>
      <dgm:t>
        <a:bodyPr/>
        <a:lstStyle/>
        <a:p>
          <a:endParaRPr lang="es-ES"/>
        </a:p>
      </dgm:t>
    </dgm:pt>
    <dgm:pt modelId="{C0934D41-2251-49F2-BB94-56FE03EA656E}" type="pres">
      <dgm:prSet presAssocID="{BE2498A5-66D8-4F03-BE09-801FC2206634}" presName="connectorText" presStyleLbl="sibTrans2D1" presStyleIdx="7" presStyleCnt="8"/>
      <dgm:spPr/>
      <dgm:t>
        <a:bodyPr/>
        <a:lstStyle/>
        <a:p>
          <a:endParaRPr lang="es-ES"/>
        </a:p>
      </dgm:t>
    </dgm:pt>
    <dgm:pt modelId="{A28549CA-2298-4310-93D7-F643AC208A1C}" type="pres">
      <dgm:prSet presAssocID="{6F8C0A94-55F3-4555-9463-7B6ADDD57626}" presName="node" presStyleLbl="node1" presStyleIdx="7" presStyleCnt="8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69A89EE6-2C1D-4328-88E7-1377AC59A795}" type="presOf" srcId="{D3D46881-9F8C-4AA6-B1A1-8F63DA293F40}" destId="{21AA1A35-EA6F-472D-85D6-5E0CE883EA21}" srcOrd="0" destOrd="0" presId="urn:microsoft.com/office/officeart/2005/8/layout/radial5"/>
    <dgm:cxn modelId="{430D9936-5828-4681-88E2-5EE5CA9414D0}" srcId="{EE5119A0-5362-43F1-AB6B-8AEFD3DECC68}" destId="{D3D46881-9F8C-4AA6-B1A1-8F63DA293F40}" srcOrd="4" destOrd="0" parTransId="{CCF22E7D-903E-47DD-BC1C-7590AA0D8713}" sibTransId="{50977203-5480-40E2-A556-B9AF5BD54511}"/>
    <dgm:cxn modelId="{46B38663-8C73-4105-9808-1499A27F5374}" type="presOf" srcId="{B5915591-DF6B-4987-A945-A45938FB5129}" destId="{DBA179B8-1C5F-4BDD-894D-E6C7CCA43AF9}" srcOrd="0" destOrd="0" presId="urn:microsoft.com/office/officeart/2005/8/layout/radial5"/>
    <dgm:cxn modelId="{3DDE93F1-BF83-48D0-ABA1-B428EDF35A82}" srcId="{B5915591-DF6B-4987-A945-A45938FB5129}" destId="{90A73628-24EE-4591-95BD-012F9FB9D8A7}" srcOrd="2" destOrd="0" parTransId="{CEED9B2E-44CC-4248-9E51-BEAC46E01906}" sibTransId="{000013C4-BCB6-4B32-BBF7-CD2D9935D83E}"/>
    <dgm:cxn modelId="{B0F77927-AB92-4F40-A674-79E6E26B4B23}" type="presOf" srcId="{8F4DB299-8086-499C-BF32-1C0B5BA8CF88}" destId="{E1279616-3183-4773-AD9A-D1BB4FD3F29E}" srcOrd="0" destOrd="0" presId="urn:microsoft.com/office/officeart/2005/8/layout/radial5"/>
    <dgm:cxn modelId="{B14633B9-A0AB-4F1E-91EB-07331F1D031D}" type="presOf" srcId="{153EFEA6-D93B-4470-A74E-53214B757369}" destId="{0DFED377-FD9A-4CDE-9786-07663CF31093}" srcOrd="1" destOrd="0" presId="urn:microsoft.com/office/officeart/2005/8/layout/radial5"/>
    <dgm:cxn modelId="{B0A48D4E-EA0A-4783-9546-790D485CB75A}" srcId="{EE5119A0-5362-43F1-AB6B-8AEFD3DECC68}" destId="{F775C7EF-82F2-4F26-A140-7512218180BA}" srcOrd="6" destOrd="0" parTransId="{E939BCE5-0150-4989-9169-A0AFD2A6CCD9}" sibTransId="{66EFD3DB-87BE-4A5E-B579-812A330066D6}"/>
    <dgm:cxn modelId="{725C9EEE-F59C-4953-BB89-599F560C522F}" type="presOf" srcId="{93B7F7F4-5ACA-4C13-80E8-CD85F70B05CA}" destId="{1B6B7E53-A9FA-478A-B80C-FEDD6CEDCA84}" srcOrd="0" destOrd="0" presId="urn:microsoft.com/office/officeart/2005/8/layout/radial5"/>
    <dgm:cxn modelId="{39A5BC0A-CCF5-4892-87BA-E63277F64364}" srcId="{EE5119A0-5362-43F1-AB6B-8AEFD3DECC68}" destId="{6F8C0A94-55F3-4555-9463-7B6ADDD57626}" srcOrd="7" destOrd="0" parTransId="{BE2498A5-66D8-4F03-BE09-801FC2206634}" sibTransId="{D0F256B3-7648-4AD7-AE35-EB1002C37AFD}"/>
    <dgm:cxn modelId="{9E5BEB46-6EAF-4D69-AF88-80146AD9F921}" type="presOf" srcId="{C7D5780D-1259-43A0-9E7A-A47C92D0499B}" destId="{36094068-8D39-41DF-9DD8-8134E529D79C}" srcOrd="1" destOrd="0" presId="urn:microsoft.com/office/officeart/2005/8/layout/radial5"/>
    <dgm:cxn modelId="{09FED0F8-AB53-4861-9E74-129911D67F07}" srcId="{EE5119A0-5362-43F1-AB6B-8AEFD3DECC68}" destId="{24E306D6-08B5-4E62-997D-04B7B9CEF01D}" srcOrd="1" destOrd="0" parTransId="{05897DFC-8330-455E-8DA3-833031A41ECF}" sibTransId="{1B3EF5F8-6718-48CD-BE4E-AA59EEA98397}"/>
    <dgm:cxn modelId="{B7C5FBA9-FF9B-4230-89D6-97518B9D0A50}" type="presOf" srcId="{84D34974-C850-459C-BF0C-7FC9F1CDE1C3}" destId="{C5B16D0C-E80D-43BE-99F4-8F49D1D619F8}" srcOrd="1" destOrd="0" presId="urn:microsoft.com/office/officeart/2005/8/layout/radial5"/>
    <dgm:cxn modelId="{D7C28194-6D78-4B64-8C99-B194C4D49904}" type="presOf" srcId="{BE2498A5-66D8-4F03-BE09-801FC2206634}" destId="{002A3ECC-340C-4127-B809-6F4899EE65AD}" srcOrd="0" destOrd="0" presId="urn:microsoft.com/office/officeart/2005/8/layout/radial5"/>
    <dgm:cxn modelId="{80773BA0-704E-4335-80B6-9629599AC642}" type="presOf" srcId="{F775C7EF-82F2-4F26-A140-7512218180BA}" destId="{76574D60-78E5-41BB-9881-3ACDBB9B183D}" srcOrd="0" destOrd="0" presId="urn:microsoft.com/office/officeart/2005/8/layout/radial5"/>
    <dgm:cxn modelId="{06C8261B-C4A8-4C7F-BF17-1BC8E83B434E}" type="presOf" srcId="{E939BCE5-0150-4989-9169-A0AFD2A6CCD9}" destId="{416E2085-E967-4960-987B-F41662EC31BE}" srcOrd="0" destOrd="0" presId="urn:microsoft.com/office/officeart/2005/8/layout/radial5"/>
    <dgm:cxn modelId="{E10E9AB2-169C-4ED4-BB88-EC442B79F504}" srcId="{EE5119A0-5362-43F1-AB6B-8AEFD3DECC68}" destId="{7F7A748A-6F5E-4985-8227-C12B7296BB84}" srcOrd="0" destOrd="0" parTransId="{153EFEA6-D93B-4470-A74E-53214B757369}" sibTransId="{45682ACC-B9EB-49C4-8D14-703458C9E2FA}"/>
    <dgm:cxn modelId="{C1449465-C0F0-467E-BF0D-D8B472A03374}" srcId="{EE5119A0-5362-43F1-AB6B-8AEFD3DECC68}" destId="{4400ECCE-C955-431A-A8A1-AFAFB9491F9C}" srcOrd="2" destOrd="0" parTransId="{84D34974-C850-459C-BF0C-7FC9F1CDE1C3}" sibTransId="{F3B7F309-FB50-4580-BB2F-0156CDC73592}"/>
    <dgm:cxn modelId="{7F3F3EF7-3046-4F71-8E77-9C91FE154E47}" type="presOf" srcId="{93B7F7F4-5ACA-4C13-80E8-CD85F70B05CA}" destId="{26274B10-EE9C-4238-8E78-AA0CEC0DB145}" srcOrd="1" destOrd="0" presId="urn:microsoft.com/office/officeart/2005/8/layout/radial5"/>
    <dgm:cxn modelId="{733841B3-9CBF-4529-AD50-6B910046C6AD}" srcId="{B5915591-DF6B-4987-A945-A45938FB5129}" destId="{EE5119A0-5362-43F1-AB6B-8AEFD3DECC68}" srcOrd="0" destOrd="0" parTransId="{30C54666-914D-4C2E-9463-A98C6616C18A}" sibTransId="{A49A46B0-6F2B-4C40-BC7F-662B060055A8}"/>
    <dgm:cxn modelId="{3455E8C3-45F0-41B5-9763-83F737B370D7}" type="presOf" srcId="{E939BCE5-0150-4989-9169-A0AFD2A6CCD9}" destId="{152809D7-0C1D-4B4D-9996-09FC271703C6}" srcOrd="1" destOrd="0" presId="urn:microsoft.com/office/officeart/2005/8/layout/radial5"/>
    <dgm:cxn modelId="{5E2F4002-4616-4B94-8045-514724AA50A3}" type="presOf" srcId="{05897DFC-8330-455E-8DA3-833031A41ECF}" destId="{CE8DA723-B27E-45D7-BF65-38F1DED51CA5}" srcOrd="1" destOrd="0" presId="urn:microsoft.com/office/officeart/2005/8/layout/radial5"/>
    <dgm:cxn modelId="{EBDA08A4-5BC7-4F14-B056-2F89FC049F1A}" type="presOf" srcId="{EE5119A0-5362-43F1-AB6B-8AEFD3DECC68}" destId="{A44E96BA-F0DD-4FE4-8225-9E0D929C9BA2}" srcOrd="0" destOrd="0" presId="urn:microsoft.com/office/officeart/2005/8/layout/radial5"/>
    <dgm:cxn modelId="{03A196B5-1455-4164-814A-1CA0F21915F5}" type="presOf" srcId="{05897DFC-8330-455E-8DA3-833031A41ECF}" destId="{0ABD270D-BB05-49D7-A5F3-254F5C7BB085}" srcOrd="0" destOrd="0" presId="urn:microsoft.com/office/officeart/2005/8/layout/radial5"/>
    <dgm:cxn modelId="{2083BE47-8429-4E54-A74A-DED5C52595DC}" type="presOf" srcId="{7F7A748A-6F5E-4985-8227-C12B7296BB84}" destId="{8C3A5C37-E47F-485A-9EF9-4B8594FA76D4}" srcOrd="0" destOrd="0" presId="urn:microsoft.com/office/officeart/2005/8/layout/radial5"/>
    <dgm:cxn modelId="{438AF59A-C4F4-48A4-A1D5-90877BE9A0F6}" type="presOf" srcId="{0B283384-0349-4D7A-BBCE-67BC8F706F67}" destId="{6AA1DBC2-6CA8-4D3D-A9CB-7600E1A18EFA}" srcOrd="0" destOrd="0" presId="urn:microsoft.com/office/officeart/2005/8/layout/radial5"/>
    <dgm:cxn modelId="{08C63211-1AA0-4645-AEE1-19D044A10DFE}" type="presOf" srcId="{4400ECCE-C955-431A-A8A1-AFAFB9491F9C}" destId="{8AC754CE-09B3-4A53-A28A-532B30E9288D}" srcOrd="0" destOrd="0" presId="urn:microsoft.com/office/officeart/2005/8/layout/radial5"/>
    <dgm:cxn modelId="{167A7012-94D1-4DFE-B1F7-483BE85D0AC2}" type="presOf" srcId="{84D34974-C850-459C-BF0C-7FC9F1CDE1C3}" destId="{819B0273-9BA1-4E43-944F-9D33CAC55183}" srcOrd="0" destOrd="0" presId="urn:microsoft.com/office/officeart/2005/8/layout/radial5"/>
    <dgm:cxn modelId="{A7B6524F-CF2F-4638-B33F-F1415BB52887}" srcId="{EE5119A0-5362-43F1-AB6B-8AEFD3DECC68}" destId="{0B283384-0349-4D7A-BBCE-67BC8F706F67}" srcOrd="5" destOrd="0" parTransId="{C7D5780D-1259-43A0-9E7A-A47C92D0499B}" sibTransId="{0A57E113-F328-4FD1-AE49-EAD9D5D4F771}"/>
    <dgm:cxn modelId="{59E0B9C8-FF43-40B3-BE39-8353E749FBFA}" srcId="{B5915591-DF6B-4987-A945-A45938FB5129}" destId="{7A21E50B-6C1E-4714-A7A2-FDF34085217D}" srcOrd="1" destOrd="0" parTransId="{B7B6B886-16D4-4F6C-A551-ACF9B7391767}" sibTransId="{71027104-B0B1-4ADF-AB98-18421A4EA7A8}"/>
    <dgm:cxn modelId="{5F7B1D33-AF98-438A-A837-54E90BBB7A28}" type="presOf" srcId="{CCF22E7D-903E-47DD-BC1C-7590AA0D8713}" destId="{60D88C61-2ACE-4EF5-AEEE-7A4A2F2E1AED}" srcOrd="0" destOrd="0" presId="urn:microsoft.com/office/officeart/2005/8/layout/radial5"/>
    <dgm:cxn modelId="{FD79D2B2-F972-481B-997E-B712E43D76AE}" type="presOf" srcId="{153EFEA6-D93B-4470-A74E-53214B757369}" destId="{8E8293BF-4EEB-43EA-A646-B716F016143F}" srcOrd="0" destOrd="0" presId="urn:microsoft.com/office/officeart/2005/8/layout/radial5"/>
    <dgm:cxn modelId="{5C8EF920-A940-401E-8014-FBFE49B9A81C}" type="presOf" srcId="{6F8C0A94-55F3-4555-9463-7B6ADDD57626}" destId="{A28549CA-2298-4310-93D7-F643AC208A1C}" srcOrd="0" destOrd="0" presId="urn:microsoft.com/office/officeart/2005/8/layout/radial5"/>
    <dgm:cxn modelId="{C37DDF83-493C-4F8C-824A-F16D0438559E}" type="presOf" srcId="{BE2498A5-66D8-4F03-BE09-801FC2206634}" destId="{C0934D41-2251-49F2-BB94-56FE03EA656E}" srcOrd="1" destOrd="0" presId="urn:microsoft.com/office/officeart/2005/8/layout/radial5"/>
    <dgm:cxn modelId="{7306F817-615C-496D-89AE-7A304444F241}" type="presOf" srcId="{24E306D6-08B5-4E62-997D-04B7B9CEF01D}" destId="{61F3E038-4E48-445F-AF95-50CB3B66CFF3}" srcOrd="0" destOrd="0" presId="urn:microsoft.com/office/officeart/2005/8/layout/radial5"/>
    <dgm:cxn modelId="{0507A6E9-00D2-4C9F-8F56-9F19551AD6C2}" type="presOf" srcId="{CCF22E7D-903E-47DD-BC1C-7590AA0D8713}" destId="{A18E72ED-08EE-4D68-992D-4E27F36FBFB2}" srcOrd="1" destOrd="0" presId="urn:microsoft.com/office/officeart/2005/8/layout/radial5"/>
    <dgm:cxn modelId="{CF58760C-102F-4876-9DA1-71B8149F8564}" srcId="{EE5119A0-5362-43F1-AB6B-8AEFD3DECC68}" destId="{8F4DB299-8086-499C-BF32-1C0B5BA8CF88}" srcOrd="3" destOrd="0" parTransId="{93B7F7F4-5ACA-4C13-80E8-CD85F70B05CA}" sibTransId="{44BCED63-465C-4281-8AF8-C400597954B8}"/>
    <dgm:cxn modelId="{2B7B47C3-2FD3-4D87-A793-D2046A36F189}" type="presOf" srcId="{C7D5780D-1259-43A0-9E7A-A47C92D0499B}" destId="{8FBAF61D-6BBE-41A2-8085-77A1F0CDE38A}" srcOrd="0" destOrd="0" presId="urn:microsoft.com/office/officeart/2005/8/layout/radial5"/>
    <dgm:cxn modelId="{E97E3100-B9AD-4BA6-973C-FE283E3FFD0A}" type="presParOf" srcId="{DBA179B8-1C5F-4BDD-894D-E6C7CCA43AF9}" destId="{A44E96BA-F0DD-4FE4-8225-9E0D929C9BA2}" srcOrd="0" destOrd="0" presId="urn:microsoft.com/office/officeart/2005/8/layout/radial5"/>
    <dgm:cxn modelId="{DCF045EE-604A-4E51-B3FD-C50C1463AD1C}" type="presParOf" srcId="{DBA179B8-1C5F-4BDD-894D-E6C7CCA43AF9}" destId="{8E8293BF-4EEB-43EA-A646-B716F016143F}" srcOrd="1" destOrd="0" presId="urn:microsoft.com/office/officeart/2005/8/layout/radial5"/>
    <dgm:cxn modelId="{22395513-CA1B-45F8-ADFC-2D8F5591ED6F}" type="presParOf" srcId="{8E8293BF-4EEB-43EA-A646-B716F016143F}" destId="{0DFED377-FD9A-4CDE-9786-07663CF31093}" srcOrd="0" destOrd="0" presId="urn:microsoft.com/office/officeart/2005/8/layout/radial5"/>
    <dgm:cxn modelId="{33CCF7F8-D83B-442B-AE00-28EFF1299408}" type="presParOf" srcId="{DBA179B8-1C5F-4BDD-894D-E6C7CCA43AF9}" destId="{8C3A5C37-E47F-485A-9EF9-4B8594FA76D4}" srcOrd="2" destOrd="0" presId="urn:microsoft.com/office/officeart/2005/8/layout/radial5"/>
    <dgm:cxn modelId="{85441642-0F1D-444B-8E39-4AD4ABA2723F}" type="presParOf" srcId="{DBA179B8-1C5F-4BDD-894D-E6C7CCA43AF9}" destId="{0ABD270D-BB05-49D7-A5F3-254F5C7BB085}" srcOrd="3" destOrd="0" presId="urn:microsoft.com/office/officeart/2005/8/layout/radial5"/>
    <dgm:cxn modelId="{51644575-040D-4DD7-A3CD-51E68AE94863}" type="presParOf" srcId="{0ABD270D-BB05-49D7-A5F3-254F5C7BB085}" destId="{CE8DA723-B27E-45D7-BF65-38F1DED51CA5}" srcOrd="0" destOrd="0" presId="urn:microsoft.com/office/officeart/2005/8/layout/radial5"/>
    <dgm:cxn modelId="{47AE924F-DD24-487B-AB8E-7D4ECFD589C5}" type="presParOf" srcId="{DBA179B8-1C5F-4BDD-894D-E6C7CCA43AF9}" destId="{61F3E038-4E48-445F-AF95-50CB3B66CFF3}" srcOrd="4" destOrd="0" presId="urn:microsoft.com/office/officeart/2005/8/layout/radial5"/>
    <dgm:cxn modelId="{2EE61342-6093-4724-B800-4F123EA2C21E}" type="presParOf" srcId="{DBA179B8-1C5F-4BDD-894D-E6C7CCA43AF9}" destId="{819B0273-9BA1-4E43-944F-9D33CAC55183}" srcOrd="5" destOrd="0" presId="urn:microsoft.com/office/officeart/2005/8/layout/radial5"/>
    <dgm:cxn modelId="{EA9D9082-6C71-4414-ABDA-6054AE54527D}" type="presParOf" srcId="{819B0273-9BA1-4E43-944F-9D33CAC55183}" destId="{C5B16D0C-E80D-43BE-99F4-8F49D1D619F8}" srcOrd="0" destOrd="0" presId="urn:microsoft.com/office/officeart/2005/8/layout/radial5"/>
    <dgm:cxn modelId="{EC26D640-8B1D-400C-94D6-D341108EC649}" type="presParOf" srcId="{DBA179B8-1C5F-4BDD-894D-E6C7CCA43AF9}" destId="{8AC754CE-09B3-4A53-A28A-532B30E9288D}" srcOrd="6" destOrd="0" presId="urn:microsoft.com/office/officeart/2005/8/layout/radial5"/>
    <dgm:cxn modelId="{0639EEB9-3173-44E7-BE02-450724A573EE}" type="presParOf" srcId="{DBA179B8-1C5F-4BDD-894D-E6C7CCA43AF9}" destId="{1B6B7E53-A9FA-478A-B80C-FEDD6CEDCA84}" srcOrd="7" destOrd="0" presId="urn:microsoft.com/office/officeart/2005/8/layout/radial5"/>
    <dgm:cxn modelId="{7F5A2A6B-9D9C-4E55-A6FA-0986399B83CF}" type="presParOf" srcId="{1B6B7E53-A9FA-478A-B80C-FEDD6CEDCA84}" destId="{26274B10-EE9C-4238-8E78-AA0CEC0DB145}" srcOrd="0" destOrd="0" presId="urn:microsoft.com/office/officeart/2005/8/layout/radial5"/>
    <dgm:cxn modelId="{EB9DDE83-DE27-405D-8F4E-070D62DFDFE3}" type="presParOf" srcId="{DBA179B8-1C5F-4BDD-894D-E6C7CCA43AF9}" destId="{E1279616-3183-4773-AD9A-D1BB4FD3F29E}" srcOrd="8" destOrd="0" presId="urn:microsoft.com/office/officeart/2005/8/layout/radial5"/>
    <dgm:cxn modelId="{5AB925C3-6D2B-4168-85B5-0199EA840318}" type="presParOf" srcId="{DBA179B8-1C5F-4BDD-894D-E6C7CCA43AF9}" destId="{60D88C61-2ACE-4EF5-AEEE-7A4A2F2E1AED}" srcOrd="9" destOrd="0" presId="urn:microsoft.com/office/officeart/2005/8/layout/radial5"/>
    <dgm:cxn modelId="{59B2AA6B-62E8-44DF-8AD6-55F50C697313}" type="presParOf" srcId="{60D88C61-2ACE-4EF5-AEEE-7A4A2F2E1AED}" destId="{A18E72ED-08EE-4D68-992D-4E27F36FBFB2}" srcOrd="0" destOrd="0" presId="urn:microsoft.com/office/officeart/2005/8/layout/radial5"/>
    <dgm:cxn modelId="{FA9AA852-E169-476B-A444-82A5AD9BE32F}" type="presParOf" srcId="{DBA179B8-1C5F-4BDD-894D-E6C7CCA43AF9}" destId="{21AA1A35-EA6F-472D-85D6-5E0CE883EA21}" srcOrd="10" destOrd="0" presId="urn:microsoft.com/office/officeart/2005/8/layout/radial5"/>
    <dgm:cxn modelId="{1DC2117E-2EFB-4589-967B-F68B059A2FA8}" type="presParOf" srcId="{DBA179B8-1C5F-4BDD-894D-E6C7CCA43AF9}" destId="{8FBAF61D-6BBE-41A2-8085-77A1F0CDE38A}" srcOrd="11" destOrd="0" presId="urn:microsoft.com/office/officeart/2005/8/layout/radial5"/>
    <dgm:cxn modelId="{077AAF50-12FF-4F8B-94D6-862C871CB7D6}" type="presParOf" srcId="{8FBAF61D-6BBE-41A2-8085-77A1F0CDE38A}" destId="{36094068-8D39-41DF-9DD8-8134E529D79C}" srcOrd="0" destOrd="0" presId="urn:microsoft.com/office/officeart/2005/8/layout/radial5"/>
    <dgm:cxn modelId="{3978339A-5309-47BB-83AB-F6F1BD85BD48}" type="presParOf" srcId="{DBA179B8-1C5F-4BDD-894D-E6C7CCA43AF9}" destId="{6AA1DBC2-6CA8-4D3D-A9CB-7600E1A18EFA}" srcOrd="12" destOrd="0" presId="urn:microsoft.com/office/officeart/2005/8/layout/radial5"/>
    <dgm:cxn modelId="{E7AC3573-5A01-4C02-95C9-05886B58F949}" type="presParOf" srcId="{DBA179B8-1C5F-4BDD-894D-E6C7CCA43AF9}" destId="{416E2085-E967-4960-987B-F41662EC31BE}" srcOrd="13" destOrd="0" presId="urn:microsoft.com/office/officeart/2005/8/layout/radial5"/>
    <dgm:cxn modelId="{85417F54-E76E-4ACF-A873-FAD869F6A479}" type="presParOf" srcId="{416E2085-E967-4960-987B-F41662EC31BE}" destId="{152809D7-0C1D-4B4D-9996-09FC271703C6}" srcOrd="0" destOrd="0" presId="urn:microsoft.com/office/officeart/2005/8/layout/radial5"/>
    <dgm:cxn modelId="{21E3A437-45A4-4480-85B3-AC9A9EED68E9}" type="presParOf" srcId="{DBA179B8-1C5F-4BDD-894D-E6C7CCA43AF9}" destId="{76574D60-78E5-41BB-9881-3ACDBB9B183D}" srcOrd="14" destOrd="0" presId="urn:microsoft.com/office/officeart/2005/8/layout/radial5"/>
    <dgm:cxn modelId="{DA911970-37E9-4091-9796-115CABE1823B}" type="presParOf" srcId="{DBA179B8-1C5F-4BDD-894D-E6C7CCA43AF9}" destId="{002A3ECC-340C-4127-B809-6F4899EE65AD}" srcOrd="15" destOrd="0" presId="urn:microsoft.com/office/officeart/2005/8/layout/radial5"/>
    <dgm:cxn modelId="{19FEF13B-81C0-48F5-8754-DD971E375251}" type="presParOf" srcId="{002A3ECC-340C-4127-B809-6F4899EE65AD}" destId="{C0934D41-2251-49F2-BB94-56FE03EA656E}" srcOrd="0" destOrd="0" presId="urn:microsoft.com/office/officeart/2005/8/layout/radial5"/>
    <dgm:cxn modelId="{5B0EE8C2-872F-4B75-ABFD-ED177E43D89B}" type="presParOf" srcId="{DBA179B8-1C5F-4BDD-894D-E6C7CCA43AF9}" destId="{A28549CA-2298-4310-93D7-F643AC208A1C}" srcOrd="16" destOrd="0" presId="urn:microsoft.com/office/officeart/2005/8/layout/radial5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Process3">
  <dgm:title val=""/>
  <dgm:desc val=""/>
  <dgm:catLst>
    <dgm:cat type="process" pri="11000"/>
    <dgm:cat type="convert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1" destId="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51" srcId="1" destId="11" srcOrd="0" destOrd="0"/>
        <dgm:cxn modelId="61" srcId="2" destId="21" srcOrd="0" destOrd="0"/>
        <dgm:cxn modelId="71" srcId="3" destId="31" srcOrd="0" destOrd="0"/>
        <dgm:cxn modelId="81" srcId="4" destId="41" srcOrd="0" destOrd="0"/>
      </dgm:cxnLst>
      <dgm:bg/>
      <dgm:whole/>
    </dgm:dataModel>
  </dgm:clrData>
  <dgm:layoutNode name="Name0">
    <dgm:varLst>
      <dgm:chPref val="3"/>
      <dgm:dir/>
      <dgm:animLvl val="lvl"/>
      <dgm:resizeHandles/>
    </dgm:varLst>
    <dgm:choose name="Name1">
      <dgm:if name="Name2" func="var" arg="dir" op="equ" val="norm">
        <dgm:alg type="lin">
          <dgm:param type="linDir" val="fromT"/>
          <dgm:param type="vertAlign" val="mid"/>
          <dgm:param type="nodeHorzAlign" val="l"/>
          <dgm:param type="nodeVertAlign" val="t"/>
          <dgm:param type="fallback" val="2D"/>
        </dgm:alg>
      </dgm:if>
      <dgm:else name="Name3">
        <dgm:alg type="lin">
          <dgm:param type="linDir" val="fromT"/>
          <dgm:param type="vertAlign" val="mid"/>
          <dgm:param type="nodeHorzAlign" val="r"/>
          <dgm:param type="nodeVertAlign" val="t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bigChev" refType="w"/>
      <dgm:constr type="h" for="des" forName="bigChev" refType="w" refFor="des" refForName="bigChev" op="equ" fact="0.4"/>
      <dgm:constr type="w" for="des" forName="node" refType="w" refFor="des" refForName="bigChev" fact="0.83"/>
      <dgm:constr type="h" for="des" forName="node" refType="w" refFor="des" refForName="node" op="equ" fact="0.4"/>
      <dgm:constr type="w" for="des" forName="parTrans" refType="w" refFor="des" refForName="bigChev" op="equ" fact="-0.13"/>
      <dgm:constr type="w" for="des" forName="sibTrans" refType="w" refFor="des" refForName="node" op="equ" fact="-0.14"/>
      <dgm:constr type="h" for="ch" forName="vSp" refType="h" refFor="des" refForName="bigChev" op="equ" fact="0.14"/>
      <dgm:constr type="primFontSz" for="des" forName="node" op="equ"/>
      <dgm:constr type="primFontSz" for="des" forName="bigChev" op="equ"/>
    </dgm:constrLst>
    <dgm:ruleLst/>
    <dgm:forEach name="Name4" axis="ch" ptType="node">
      <dgm:layoutNode name="horFlow">
        <dgm:choose name="Name5">
          <dgm:if name="Name6" func="var" arg="dir" op="equ" val="norm">
            <dgm:alg type="lin">
              <dgm:param type="linDir" val="fromL"/>
              <dgm:param type="nodeHorzAlign" val="l"/>
              <dgm:param type="nodeVertAlign" val="mid"/>
              <dgm:param type="fallback" val="2D"/>
            </dgm:alg>
          </dgm:if>
          <dgm:else name="Name7">
            <dgm:alg type="lin">
              <dgm:param type="linDir" val="fromR"/>
              <dgm:param type="nodeHorzAlign" val="r"/>
              <dgm:param type="nodeVertAlign" val="mid"/>
              <dgm:param type="fallback" val="2D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bigChev" styleLbl="node1">
          <dgm:alg type="tx"/>
          <dgm:choose name="Name8">
            <dgm:if name="Name9" func="var" arg="dir" op="equ" val="norm">
              <dgm:shape xmlns:r="http://schemas.openxmlformats.org/officeDocument/2006/relationships" type="chevron" r:blip="">
                <dgm:adjLst/>
              </dgm:shape>
              <dgm:presOf axis="self"/>
              <dgm:constrLst>
                <dgm:constr type="primFontSz" val="65"/>
                <dgm:constr type="rMarg"/>
                <dgm:constr type="lMarg" refType="primFontSz" fact="0.1"/>
                <dgm:constr type="tMarg" refType="primFontSz" fact="0.05"/>
                <dgm:constr type="bMarg" refType="primFontSz" fact="0.05"/>
              </dgm:constrLst>
            </dgm:if>
            <dgm:else name="Name10">
              <dgm:shape xmlns:r="http://schemas.openxmlformats.org/officeDocument/2006/relationships" rot="180" type="chevron" r:blip="">
                <dgm:adjLst/>
              </dgm:shape>
              <dgm:presOf axis="self"/>
              <dgm:constrLst>
                <dgm:constr type="primFontSz" val="65"/>
                <dgm:constr type="lMarg"/>
                <dgm:constr type="rMarg" refType="primFontSz" fact="0.1"/>
                <dgm:constr type="tMarg" refType="primFontSz" fact="0.05"/>
                <dgm:constr type="bMarg" refType="primFontSz" fact="0.05"/>
              </dgm:constrLst>
            </dgm:else>
          </dgm:choose>
          <dgm:ruleLst>
            <dgm:rule type="primFontSz" val="5" fact="NaN" max="NaN"/>
          </dgm:ruleLst>
        </dgm:layoutNode>
        <dgm:forEach name="parTransForEach" axis="ch" ptType="parTrans" cnt="1">
          <dgm:layoutNode name="par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  <dgm:forEach name="Name11" axis="ch" ptType="node">
          <dgm:layoutNode name="node" styleLbl="alignAccFollowNode1">
            <dgm:varLst>
              <dgm:bulletEnabled val="1"/>
            </dgm:varLst>
            <dgm:alg type="tx"/>
            <dgm:choose name="Name12">
              <dgm:if name="Name13" func="var" arg="dir" op="equ" val="norm">
                <dgm:shape xmlns:r="http://schemas.openxmlformats.org/officeDocument/2006/relationships" type="chevron" r:blip="">
                  <dgm:adjLst/>
                </dgm:shape>
                <dgm:presOf axis="desOrSelf" ptType="node"/>
                <dgm:constrLst>
                  <dgm:constr type="primFontSz" val="65"/>
                  <dgm:constr type="rMarg"/>
                  <dgm:constr type="lMarg" refType="primFontSz" fact="0.1"/>
                  <dgm:constr type="tMarg" refType="primFontSz" fact="0.05"/>
                  <dgm:constr type="bMarg" refType="primFontSz" fact="0.05"/>
                </dgm:constrLst>
              </dgm:if>
              <dgm:else name="Name14">
                <dgm:shape xmlns:r="http://schemas.openxmlformats.org/officeDocument/2006/relationships" rot="180" type="chevron" r:blip="">
                  <dgm:adjLst/>
                </dgm:shape>
                <dgm:presOf axis="desOrSelf" ptType="node"/>
                <dgm:constrLst>
                  <dgm:constr type="primFontSz" val="65"/>
                  <dgm:constr type="lMarg"/>
                  <dgm:constr type="rMarg" refType="primFontSz" fact="0.1"/>
                  <dgm:constr type="tMarg" refType="primFontSz" fact="0.05"/>
                  <dgm:constr type="bMarg" refType="primFontSz" fact="0.05"/>
                </dgm:constrLst>
              </dgm:else>
            </dgm:choose>
            <dgm:ruleLst>
              <dgm:rule type="primFontSz" val="5" fact="NaN" max="NaN"/>
            </dgm:ruleLst>
          </dgm:layoutNode>
          <dgm:forEach name="sibTransForEach" axis="followSib" ptType="sibTrans" cnt="1">
            <dgm:layoutNode name="sibTrans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layoutNode>
      <dgm:choose name="Name15">
        <dgm:if name="Name16" axis="self" ptType="node" func="revPos" op="gte" val="2">
          <dgm:layoutNode name="vSp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7"/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radial5">
  <dgm:title val=""/>
  <dgm:desc val=""/>
  <dgm:catLst>
    <dgm:cat type="relationship" pri="23000"/>
    <dgm:cat type="cycle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  <dgm:param type="ctrShpMap" val="fNode"/>
        </dgm:alg>
      </dgm:if>
      <dgm:else name="Name3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parTrans" refType="w" refFor="ch" refForName="centerShape" fact="0.4"/>
      <dgm:constr type="w" for="ch" forName="node" refType="w" refFor="ch" refForName="centerShape" op="equ" fact="1.25"/>
      <dgm:constr type="sp" refType="w" refFor="ch" refForName="centerShape" op="equ" fact="0.4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node" refType="primFontSz" refFor="ch" refForName="centerShape" op="lte"/>
      <dgm:constr type="primFontSz" for="des" forName="connectorText" op="equ" val="55"/>
      <dgm:constr type="primFontSz" for="des" forName="connectorText" refType="primFontSz" refFor="ch" refForName="centerShape" op="lte" fact="0.8"/>
      <dgm:constr type="primFontSz" for="des" forName="connectorText" refType="primFontSz" refFor="des" refForName="node" op="lte"/>
    </dgm:constrLst>
    <dgm:choose name="Name4">
      <dgm:if name="Name5" axis="ch ch" ptType="node node" st="1 1" cnt="1 0" func="cnt" op="lte" val="6">
        <dgm:ruleLst>
          <dgm:rule type="w" for="ch" forName="node" val="NaN" fact="1" max="NaN"/>
        </dgm:ruleLst>
      </dgm:if>
      <dgm:if name="Name6" axis="ch ch" ptType="node node" st="1 1" cnt="1 0" func="cnt" op="lte" val="8">
        <dgm:ruleLst>
          <dgm:rule type="w" for="ch" forName="node" val="NaN" fact="0.9" max="NaN"/>
        </dgm:ruleLst>
      </dgm:if>
      <dgm:if name="Name7" axis="ch ch" ptType="node node" st="1 1" cnt="1 0" func="cnt" op="lte" val="10">
        <dgm:ruleLst>
          <dgm:rule type="w" for="ch" forName="node" val="NaN" fact="0.8" max="NaN"/>
        </dgm:ruleLst>
      </dgm:if>
      <dgm:if name="Name8" axis="ch ch" ptType="node node" st="1 1" cnt="1 0" func="cnt" op="lte" val="12">
        <dgm:ruleLst>
          <dgm:rule type="w" for="ch" forName="node" val="NaN" fact="0.7" max="NaN"/>
        </dgm:ruleLst>
      </dgm:if>
      <dgm:if name="Name9" axis="ch ch" ptType="node node" st="1 1" cnt="1 0" func="cnt" op="lte" val="14">
        <dgm:ruleLst>
          <dgm:rule type="w" for="ch" forName="node" val="NaN" fact="0.6" max="NaN"/>
        </dgm:ruleLst>
      </dgm:if>
      <dgm:else name="Name10">
        <dgm:ruleLst>
          <dgm:rule type="w" for="ch" forName="node" val="NaN" fact="0.5" max="NaN"/>
        </dgm:ruleLst>
      </dgm:else>
    </dgm:choose>
    <dgm:forEach name="Name11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12" axis="ch">
        <dgm:forEach name="Name13" axis="self" ptType="parTrans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h" refType="w" fact="0.85"/>
            </dgm:constrLst>
            <dgm:ruleLst/>
            <dgm:layoutNode name="connectorText">
              <dgm:alg type="tx">
                <dgm:param type="autoTxRot" val="grav"/>
              </dgm:alg>
              <dgm:shape xmlns:r="http://schemas.openxmlformats.org/officeDocument/2006/relationships" type="conn" r:blip="" hideGeom="1">
                <dgm:adjLst/>
              </dgm:shape>
              <dgm:presOf axis="self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</dgm:layoutNode>
        </dgm:forEach>
        <dgm:forEach name="Name14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w" val="INF" fact="NaN" max="NaN"/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#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#3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3DC5E020-DE92-41D8-8774-C6E15BDDFBAC}" type="datetimeFigureOut">
              <a:rPr lang="en-US"/>
              <a:pPr>
                <a:defRPr/>
              </a:pPr>
              <a:t>9/16/2011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0E70E46A-CCD0-4BB8-A4BA-4C6D4F89EF2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6626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26627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1F30EADA-A64F-4ECD-964C-C9C416A8C99D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12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CO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B4E4DE-D05E-4DA4-A30D-3597E49503D8}" type="datetimeFigureOut">
              <a:rPr lang="es-CO"/>
              <a:pPr>
                <a:defRPr/>
              </a:pPr>
              <a:t>16/09/2011</a:t>
            </a:fld>
            <a:endParaRPr lang="es-CO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CO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B13CED-796C-47D9-A2AF-CD32D17CD592}" type="slidenum">
              <a:rPr lang="es-CO"/>
              <a:pPr>
                <a:defRPr/>
              </a:pPr>
              <a:t>‹#›</a:t>
            </a:fld>
            <a:endParaRPr lang="es-CO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209DAC-DABA-4F94-9D93-ABA1560ACE7F}" type="datetimeFigureOut">
              <a:rPr lang="es-CO"/>
              <a:pPr>
                <a:defRPr/>
              </a:pPr>
              <a:t>16/09/2011</a:t>
            </a:fld>
            <a:endParaRPr lang="es-CO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CO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028ED6-D80A-44C1-A2CD-4A20EB245437}" type="slidenum">
              <a:rPr lang="es-CO"/>
              <a:pPr>
                <a:defRPr/>
              </a:pPr>
              <a:t>‹#›</a:t>
            </a:fld>
            <a:endParaRPr lang="es-CO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CF2B09-713D-4863-9699-7A9610ED4A85}" type="datetimeFigureOut">
              <a:rPr lang="es-CO"/>
              <a:pPr>
                <a:defRPr/>
              </a:pPr>
              <a:t>16/09/2011</a:t>
            </a:fld>
            <a:endParaRPr lang="es-CO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CO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3B1760-A7BB-4C3E-8043-F0C769A0843E}" type="slidenum">
              <a:rPr lang="es-CO"/>
              <a:pPr>
                <a:defRPr/>
              </a:pPr>
              <a:t>‹#›</a:t>
            </a:fld>
            <a:endParaRPr lang="es-CO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36C2AE-4446-494C-984C-5621FB9256F8}" type="datetimeFigureOut">
              <a:rPr lang="es-CO"/>
              <a:pPr>
                <a:defRPr/>
              </a:pPr>
              <a:t>16/09/2011</a:t>
            </a:fld>
            <a:endParaRPr lang="es-CO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CO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BB8DD8-884B-42C0-A26F-071348A6ECB6}" type="slidenum">
              <a:rPr lang="es-CO"/>
              <a:pPr>
                <a:defRPr/>
              </a:pPr>
              <a:t>‹#›</a:t>
            </a:fld>
            <a:endParaRPr lang="es-CO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4C8065-8F02-4BC7-BD6D-4BD35098B5D5}" type="datetimeFigureOut">
              <a:rPr lang="es-CO"/>
              <a:pPr>
                <a:defRPr/>
              </a:pPr>
              <a:t>16/09/2011</a:t>
            </a:fld>
            <a:endParaRPr lang="es-CO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CO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5A467B-7ED2-4B29-B947-71B10DE0FA33}" type="slidenum">
              <a:rPr lang="es-CO"/>
              <a:pPr>
                <a:defRPr/>
              </a:pPr>
              <a:t>‹#›</a:t>
            </a:fld>
            <a:endParaRPr lang="es-CO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5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97156A-D823-49CD-84F5-8BA076F0F8FF}" type="datetimeFigureOut">
              <a:rPr lang="es-CO"/>
              <a:pPr>
                <a:defRPr/>
              </a:pPr>
              <a:t>16/09/2011</a:t>
            </a:fld>
            <a:endParaRPr lang="es-CO"/>
          </a:p>
        </p:txBody>
      </p:sp>
      <p:sp>
        <p:nvSpPr>
          <p:cNvPr id="6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CO"/>
          </a:p>
        </p:txBody>
      </p:sp>
      <p:sp>
        <p:nvSpPr>
          <p:cNvPr id="7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6F54EAD-B7C2-4D25-8786-F6521AC37557}" type="slidenum">
              <a:rPr lang="es-CO"/>
              <a:pPr>
                <a:defRPr/>
              </a:pPr>
              <a:t>‹#›</a:t>
            </a:fld>
            <a:endParaRPr lang="es-CO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7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7377A2-E15C-4BA0-AFE4-2AC4FB54D9C0}" type="datetimeFigureOut">
              <a:rPr lang="es-CO"/>
              <a:pPr>
                <a:defRPr/>
              </a:pPr>
              <a:t>16/09/2011</a:t>
            </a:fld>
            <a:endParaRPr lang="es-CO"/>
          </a:p>
        </p:txBody>
      </p:sp>
      <p:sp>
        <p:nvSpPr>
          <p:cNvPr id="8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CO"/>
          </a:p>
        </p:txBody>
      </p:sp>
      <p:sp>
        <p:nvSpPr>
          <p:cNvPr id="9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FD8706-A28D-4CDA-BD4A-DB6C660C16F2}" type="slidenum">
              <a:rPr lang="es-CO"/>
              <a:pPr>
                <a:defRPr/>
              </a:pPr>
              <a:t>‹#›</a:t>
            </a:fld>
            <a:endParaRPr lang="es-CO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138941-337E-4262-ACBF-1C9E9A6770DB}" type="datetimeFigureOut">
              <a:rPr lang="es-CO"/>
              <a:pPr>
                <a:defRPr/>
              </a:pPr>
              <a:t>16/09/2011</a:t>
            </a:fld>
            <a:endParaRPr lang="es-CO"/>
          </a:p>
        </p:txBody>
      </p:sp>
      <p:sp>
        <p:nvSpPr>
          <p:cNvPr id="4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CO"/>
          </a:p>
        </p:txBody>
      </p:sp>
      <p:sp>
        <p:nvSpPr>
          <p:cNvPr id="5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9217AA-BACB-43D5-AAF3-6104ADE9608B}" type="slidenum">
              <a:rPr lang="es-CO"/>
              <a:pPr>
                <a:defRPr/>
              </a:pPr>
              <a:t>‹#›</a:t>
            </a:fld>
            <a:endParaRPr lang="es-CO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4FA628-50F1-4371-A57C-305FD6A7B891}" type="datetimeFigureOut">
              <a:rPr lang="es-CO"/>
              <a:pPr>
                <a:defRPr/>
              </a:pPr>
              <a:t>16/09/2011</a:t>
            </a:fld>
            <a:endParaRPr lang="es-CO"/>
          </a:p>
        </p:txBody>
      </p:sp>
      <p:sp>
        <p:nvSpPr>
          <p:cNvPr id="3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CO"/>
          </a:p>
        </p:txBody>
      </p:sp>
      <p:sp>
        <p:nvSpPr>
          <p:cNvPr id="4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1D7EAA-B789-4A1A-807C-BBCEBC2AB022}" type="slidenum">
              <a:rPr lang="es-CO"/>
              <a:pPr>
                <a:defRPr/>
              </a:pPr>
              <a:t>‹#›</a:t>
            </a:fld>
            <a:endParaRPr lang="es-CO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E978CE8-077C-4262-8EB5-C203B044CD0E}" type="datetimeFigureOut">
              <a:rPr lang="es-CO"/>
              <a:pPr>
                <a:defRPr/>
              </a:pPr>
              <a:t>16/09/2011</a:t>
            </a:fld>
            <a:endParaRPr lang="es-CO"/>
          </a:p>
        </p:txBody>
      </p:sp>
      <p:sp>
        <p:nvSpPr>
          <p:cNvPr id="6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CO"/>
          </a:p>
        </p:txBody>
      </p:sp>
      <p:sp>
        <p:nvSpPr>
          <p:cNvPr id="7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0BF1A9-D6FE-4117-95FB-FE7928D9F5B0}" type="slidenum">
              <a:rPr lang="es-CO"/>
              <a:pPr>
                <a:defRPr/>
              </a:pPr>
              <a:t>‹#›</a:t>
            </a:fld>
            <a:endParaRPr lang="es-CO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s-CO" noProof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6CB68D-0EE6-467C-9556-137CEBFCB792}" type="datetimeFigureOut">
              <a:rPr lang="es-CO"/>
              <a:pPr>
                <a:defRPr/>
              </a:pPr>
              <a:t>16/09/2011</a:t>
            </a:fld>
            <a:endParaRPr lang="es-CO"/>
          </a:p>
        </p:txBody>
      </p:sp>
      <p:sp>
        <p:nvSpPr>
          <p:cNvPr id="6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CO"/>
          </a:p>
        </p:txBody>
      </p:sp>
      <p:sp>
        <p:nvSpPr>
          <p:cNvPr id="7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06136A-10B3-4C3A-9269-C52499A2309C}" type="slidenum">
              <a:rPr lang="es-CO"/>
              <a:pPr>
                <a:defRPr/>
              </a:pPr>
              <a:t>‹#›</a:t>
            </a:fld>
            <a:endParaRPr lang="es-CO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1 Marcador de título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modificar el estilo de título del patrón</a:t>
            </a:r>
            <a:endParaRPr lang="es-CO" smtClean="0"/>
          </a:p>
        </p:txBody>
      </p:sp>
      <p:sp>
        <p:nvSpPr>
          <p:cNvPr id="1027" name="2 Marcador de texto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 smtClean="0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1C1DDE5F-C3F6-42DE-90F9-475C62FB77AA}" type="datetimeFigureOut">
              <a:rPr lang="es-CO"/>
              <a:pPr>
                <a:defRPr/>
              </a:pPr>
              <a:t>16/09/2011</a:t>
            </a:fld>
            <a:endParaRPr lang="es-CO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s-CO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5A5B8772-5861-4CFF-B357-30E807BBDDC0}" type="slidenum">
              <a:rPr lang="es-CO"/>
              <a:pPr>
                <a:defRPr/>
              </a:pPr>
              <a:t>‹#›</a:t>
            </a:fld>
            <a:endParaRPr lang="es-CO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58" r:id="rId2"/>
    <p:sldLayoutId id="2147483657" r:id="rId3"/>
    <p:sldLayoutId id="2147483656" r:id="rId4"/>
    <p:sldLayoutId id="2147483655" r:id="rId5"/>
    <p:sldLayoutId id="2147483654" r:id="rId6"/>
    <p:sldLayoutId id="2147483653" r:id="rId7"/>
    <p:sldLayoutId id="2147483652" r:id="rId8"/>
    <p:sldLayoutId id="2147483651" r:id="rId9"/>
    <p:sldLayoutId id="2147483650" r:id="rId10"/>
    <p:sldLayoutId id="214748364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10" Type="http://schemas.openxmlformats.org/officeDocument/2006/relationships/image" Target="../media/image9.jpe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emf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emf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jpe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emf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7" Type="http://schemas.openxmlformats.org/officeDocument/2006/relationships/image" Target="../media/image8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emf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8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emf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emf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emf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emf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25 Rectángulo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CO" dirty="0">
              <a:solidFill>
                <a:schemeClr val="bg1"/>
              </a:solidFill>
            </a:endParaRPr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428728" y="3143248"/>
            <a:ext cx="6286544" cy="714380"/>
          </a:xfrm>
        </p:spPr>
        <p:txBody>
          <a:bodyPr rtlCol="0">
            <a:no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s-CO" sz="44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Guatemala</a:t>
            </a:r>
            <a:endParaRPr lang="es-CO" sz="44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grpSp>
        <p:nvGrpSpPr>
          <p:cNvPr id="14339" name="Group 7"/>
          <p:cNvGrpSpPr>
            <a:grpSpLocks/>
          </p:cNvGrpSpPr>
          <p:nvPr/>
        </p:nvGrpSpPr>
        <p:grpSpPr bwMode="auto">
          <a:xfrm>
            <a:off x="1643063" y="4000500"/>
            <a:ext cx="5643562" cy="1000125"/>
            <a:chOff x="690" y="1469"/>
            <a:chExt cx="3475" cy="403"/>
          </a:xfrm>
        </p:grpSpPr>
        <p:pic>
          <p:nvPicPr>
            <p:cNvPr id="18" name="Picture 8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690" y="1469"/>
              <a:ext cx="389" cy="389"/>
            </a:xfrm>
            <a:prstGeom prst="rect">
              <a:avLst/>
            </a:prstGeom>
            <a:ln>
              <a:noFill/>
            </a:ln>
            <a:effectLst>
              <a:outerShdw blurRad="190500" algn="tl" rotWithShape="0">
                <a:srgbClr val="000000">
                  <a:alpha val="70000"/>
                </a:srgbClr>
              </a:outerShdw>
            </a:effectLst>
          </p:spPr>
        </p:pic>
        <p:pic>
          <p:nvPicPr>
            <p:cNvPr id="19" name="Picture 9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1130" y="1469"/>
              <a:ext cx="396" cy="403"/>
            </a:xfrm>
            <a:prstGeom prst="rect">
              <a:avLst/>
            </a:prstGeom>
            <a:ln>
              <a:noFill/>
            </a:ln>
            <a:effectLst>
              <a:outerShdw blurRad="190500" algn="tl" rotWithShape="0">
                <a:srgbClr val="000000">
                  <a:alpha val="70000"/>
                </a:srgbClr>
              </a:outerShdw>
            </a:effectLst>
          </p:spPr>
        </p:pic>
        <p:pic>
          <p:nvPicPr>
            <p:cNvPr id="20" name="Picture 10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1569" y="1469"/>
              <a:ext cx="381" cy="403"/>
            </a:xfrm>
            <a:prstGeom prst="rect">
              <a:avLst/>
            </a:prstGeom>
            <a:ln>
              <a:noFill/>
            </a:ln>
            <a:effectLst>
              <a:outerShdw blurRad="190500" algn="tl" rotWithShape="0">
                <a:srgbClr val="000000">
                  <a:alpha val="70000"/>
                </a:srgbClr>
              </a:outerShdw>
            </a:effectLst>
          </p:spPr>
        </p:pic>
        <p:pic>
          <p:nvPicPr>
            <p:cNvPr id="21" name="Picture 11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2009" y="1483"/>
              <a:ext cx="392" cy="389"/>
            </a:xfrm>
            <a:prstGeom prst="rect">
              <a:avLst/>
            </a:prstGeom>
            <a:ln>
              <a:noFill/>
            </a:ln>
            <a:effectLst>
              <a:outerShdw blurRad="190500" algn="tl" rotWithShape="0">
                <a:srgbClr val="000000">
                  <a:alpha val="70000"/>
                </a:srgbClr>
              </a:outerShdw>
            </a:effectLst>
          </p:spPr>
        </p:pic>
        <p:pic>
          <p:nvPicPr>
            <p:cNvPr id="22" name="Picture 12"/>
            <p:cNvPicPr>
              <a:picLocks noChangeAspect="1" noChangeArrowheads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>
              <a:off x="2449" y="1469"/>
              <a:ext cx="397" cy="403"/>
            </a:xfrm>
            <a:prstGeom prst="rect">
              <a:avLst/>
            </a:prstGeom>
            <a:ln>
              <a:noFill/>
            </a:ln>
            <a:effectLst>
              <a:outerShdw blurRad="190500" algn="tl" rotWithShape="0">
                <a:srgbClr val="000000">
                  <a:alpha val="70000"/>
                </a:srgbClr>
              </a:outerShdw>
            </a:effectLst>
          </p:spPr>
        </p:pic>
        <p:pic>
          <p:nvPicPr>
            <p:cNvPr id="23" name="Picture 13"/>
            <p:cNvPicPr>
              <a:picLocks noChangeAspect="1" noChangeArrowheads="1"/>
            </p:cNvPicPr>
            <p:nvPr/>
          </p:nvPicPr>
          <p:blipFill>
            <a:blip r:embed="rId7"/>
            <a:srcRect/>
            <a:stretch>
              <a:fillRect/>
            </a:stretch>
          </p:blipFill>
          <p:spPr bwMode="auto">
            <a:xfrm>
              <a:off x="2889" y="1469"/>
              <a:ext cx="396" cy="400"/>
            </a:xfrm>
            <a:prstGeom prst="rect">
              <a:avLst/>
            </a:prstGeom>
            <a:ln>
              <a:noFill/>
            </a:ln>
            <a:effectLst>
              <a:outerShdw blurRad="190500" algn="tl" rotWithShape="0">
                <a:srgbClr val="000000">
                  <a:alpha val="70000"/>
                </a:srgbClr>
              </a:outerShdw>
            </a:effectLst>
          </p:spPr>
        </p:pic>
        <p:pic>
          <p:nvPicPr>
            <p:cNvPr id="24" name="Picture 14"/>
            <p:cNvPicPr>
              <a:picLocks noChangeAspect="1" noChangeArrowheads="1"/>
            </p:cNvPicPr>
            <p:nvPr/>
          </p:nvPicPr>
          <p:blipFill>
            <a:blip r:embed="rId8"/>
            <a:srcRect/>
            <a:stretch>
              <a:fillRect/>
            </a:stretch>
          </p:blipFill>
          <p:spPr bwMode="auto">
            <a:xfrm>
              <a:off x="3329" y="1469"/>
              <a:ext cx="399" cy="403"/>
            </a:xfrm>
            <a:prstGeom prst="rect">
              <a:avLst/>
            </a:prstGeom>
            <a:ln>
              <a:noFill/>
            </a:ln>
            <a:effectLst>
              <a:outerShdw blurRad="190500" algn="tl" rotWithShape="0">
                <a:srgbClr val="000000">
                  <a:alpha val="70000"/>
                </a:srgbClr>
              </a:outerShdw>
            </a:effectLst>
          </p:spPr>
        </p:pic>
        <p:pic>
          <p:nvPicPr>
            <p:cNvPr id="25" name="Picture 15"/>
            <p:cNvPicPr>
              <a:picLocks noChangeAspect="1" noChangeArrowheads="1"/>
            </p:cNvPicPr>
            <p:nvPr/>
          </p:nvPicPr>
          <p:blipFill>
            <a:blip r:embed="rId9"/>
            <a:srcRect/>
            <a:stretch>
              <a:fillRect/>
            </a:stretch>
          </p:blipFill>
          <p:spPr bwMode="auto">
            <a:xfrm>
              <a:off x="3769" y="1469"/>
              <a:ext cx="396" cy="403"/>
            </a:xfrm>
            <a:prstGeom prst="rect">
              <a:avLst/>
            </a:prstGeom>
            <a:ln>
              <a:noFill/>
            </a:ln>
            <a:effectLst>
              <a:outerShdw blurRad="190500" algn="tl" rotWithShape="0">
                <a:srgbClr val="000000">
                  <a:alpha val="70000"/>
                </a:srgbClr>
              </a:outerShdw>
            </a:effectLst>
          </p:spPr>
        </p:pic>
      </p:grpSp>
      <p:pic>
        <p:nvPicPr>
          <p:cNvPr id="14" name="13 Imagen" descr="logo naciones unidas.jp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929063" y="0"/>
            <a:ext cx="1163637" cy="100012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15" name="14 CuadroTexto"/>
          <p:cNvSpPr txBox="1"/>
          <p:nvPr/>
        </p:nvSpPr>
        <p:spPr>
          <a:xfrm>
            <a:off x="3500438" y="1000125"/>
            <a:ext cx="2000250" cy="4619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CO" sz="1200" dirty="0">
                <a:solidFill>
                  <a:schemeClr val="tx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Sistema de Naciones Unidas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CO" sz="1200" dirty="0">
                <a:solidFill>
                  <a:schemeClr val="tx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Guatemala</a:t>
            </a:r>
            <a:endParaRPr lang="es-CO" sz="1200" dirty="0">
              <a:solidFill>
                <a:schemeClr val="tx2">
                  <a:lumMod val="20000"/>
                  <a:lumOff val="8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17" name="1 Título"/>
          <p:cNvSpPr>
            <a:spLocks noGrp="1"/>
          </p:cNvSpPr>
          <p:nvPr>
            <p:ph type="ctrTitle"/>
          </p:nvPr>
        </p:nvSpPr>
        <p:spPr>
          <a:xfrm>
            <a:off x="285720" y="1571612"/>
            <a:ext cx="8572500" cy="1357313"/>
          </a:xfrm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/>
            </a:r>
            <a:br>
              <a:rPr lang="en-US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</a:br>
            <a:r>
              <a:rPr lang="en-US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Progress and challenges in achieving the Millennium Development Goals</a:t>
            </a:r>
            <a:endParaRPr lang="es-CO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3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3850" y="1341438"/>
            <a:ext cx="8380413" cy="3722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554" name="Text Box 2"/>
          <p:cNvSpPr txBox="1">
            <a:spLocks noChangeArrowheads="1"/>
          </p:cNvSpPr>
          <p:nvPr/>
        </p:nvSpPr>
        <p:spPr bwMode="auto">
          <a:xfrm>
            <a:off x="323850" y="5157788"/>
            <a:ext cx="3600450" cy="503237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</p:spPr>
        <p:txBody>
          <a:bodyPr lIns="36576" tIns="36576" rIns="36576" bIns="36576"/>
          <a:lstStyle/>
          <a:p>
            <a:r>
              <a:rPr lang="es-MX">
                <a:solidFill>
                  <a:srgbClr val="3366CC"/>
                </a:solidFill>
                <a:latin typeface="Calibri" pitchFamily="34" charset="0"/>
              </a:rPr>
              <a:t>Fuente: Encovi 2006.</a:t>
            </a:r>
            <a:endParaRPr lang="en-US" sz="4000"/>
          </a:p>
        </p:txBody>
      </p:sp>
      <p:sp>
        <p:nvSpPr>
          <p:cNvPr id="23555" name="Text Box 3"/>
          <p:cNvSpPr txBox="1">
            <a:spLocks noChangeArrowheads="1"/>
          </p:cNvSpPr>
          <p:nvPr/>
        </p:nvSpPr>
        <p:spPr bwMode="auto">
          <a:xfrm>
            <a:off x="323850" y="836613"/>
            <a:ext cx="8280400" cy="504825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</p:spPr>
        <p:txBody>
          <a:bodyPr lIns="36576" tIns="36576" rIns="36576" bIns="36576"/>
          <a:lstStyle/>
          <a:p>
            <a:r>
              <a:rPr lang="es-MX" sz="2400" b="1">
                <a:solidFill>
                  <a:srgbClr val="3366CC"/>
                </a:solidFill>
                <a:latin typeface="Arial Unicode MS" pitchFamily="34" charset="-128"/>
              </a:rPr>
              <a:t>Pobreza y pobreza extrema según grupos</a:t>
            </a:r>
            <a:endParaRPr lang="en-US" sz="48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7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55650" y="1412875"/>
            <a:ext cx="7656513" cy="4838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578" name="Text Box 2"/>
          <p:cNvSpPr txBox="1">
            <a:spLocks noChangeArrowheads="1"/>
          </p:cNvSpPr>
          <p:nvPr/>
        </p:nvSpPr>
        <p:spPr bwMode="auto">
          <a:xfrm>
            <a:off x="684213" y="549275"/>
            <a:ext cx="7559675" cy="719138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</p:spPr>
        <p:txBody>
          <a:bodyPr lIns="36576" tIns="36576" rIns="36576" bIns="36576"/>
          <a:lstStyle/>
          <a:p>
            <a:pPr algn="ctr"/>
            <a:r>
              <a:rPr lang="es-MX" sz="2400" b="1">
                <a:solidFill>
                  <a:srgbClr val="3366CC"/>
                </a:solidFill>
                <a:latin typeface="Arial Unicode MS" pitchFamily="34" charset="-128"/>
              </a:rPr>
              <a:t>Índice de desigualdad de género de Guatemala y países de la región</a:t>
            </a:r>
            <a:endParaRPr lang="en-US" sz="4800"/>
          </a:p>
        </p:txBody>
      </p:sp>
      <p:sp>
        <p:nvSpPr>
          <p:cNvPr id="24579" name="Text Box 3"/>
          <p:cNvSpPr txBox="1">
            <a:spLocks noChangeArrowheads="1"/>
          </p:cNvSpPr>
          <p:nvPr/>
        </p:nvSpPr>
        <p:spPr bwMode="auto">
          <a:xfrm>
            <a:off x="755650" y="6237288"/>
            <a:ext cx="4392613" cy="431800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</p:spPr>
        <p:txBody>
          <a:bodyPr lIns="36576" tIns="36576" rIns="36576" bIns="36576"/>
          <a:lstStyle/>
          <a:p>
            <a:r>
              <a:rPr lang="es-MX" sz="1600">
                <a:solidFill>
                  <a:srgbClr val="3366CC"/>
                </a:solidFill>
                <a:latin typeface="Arial Unicode MS" pitchFamily="34" charset="-128"/>
              </a:rPr>
              <a:t>Fuente: PNUD.</a:t>
            </a:r>
            <a:endParaRPr lang="en-US" sz="36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dirty="0" err="1" smtClean="0"/>
              <a:t>Desnutricion</a:t>
            </a:r>
            <a:r>
              <a:rPr lang="en-US" dirty="0" smtClean="0"/>
              <a:t> </a:t>
            </a:r>
            <a:r>
              <a:rPr lang="en-US" dirty="0" err="1" smtClean="0"/>
              <a:t>Cronica</a:t>
            </a:r>
            <a:r>
              <a:rPr lang="en-US" dirty="0" smtClean="0"/>
              <a:t>: un </a:t>
            </a:r>
            <a:r>
              <a:rPr lang="en-US" dirty="0" err="1" smtClean="0"/>
              <a:t>gran</a:t>
            </a:r>
            <a:r>
              <a:rPr lang="en-US" dirty="0" smtClean="0"/>
              <a:t> </a:t>
            </a:r>
            <a:r>
              <a:rPr lang="en-US" dirty="0" err="1" smtClean="0"/>
              <a:t>desafio</a:t>
            </a:r>
            <a:r>
              <a:rPr lang="en-US" dirty="0" smtClean="0"/>
              <a:t> y </a:t>
            </a:r>
            <a:r>
              <a:rPr lang="en-US" dirty="0" err="1" smtClean="0"/>
              <a:t>una</a:t>
            </a:r>
            <a:r>
              <a:rPr lang="en-US" dirty="0" smtClean="0"/>
              <a:t> </a:t>
            </a:r>
            <a:r>
              <a:rPr lang="en-US" dirty="0" err="1" smtClean="0"/>
              <a:t>gran</a:t>
            </a:r>
            <a:r>
              <a:rPr lang="en-US" dirty="0" smtClean="0"/>
              <a:t> </a:t>
            </a:r>
            <a:r>
              <a:rPr lang="en-US" dirty="0" err="1" smtClean="0"/>
              <a:t>oportunidad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rtlCol="0">
            <a:normAutofit fontScale="92500" lnSpcReduction="20000"/>
          </a:bodyPr>
          <a:lstStyle/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No </a:t>
            </a:r>
            <a:r>
              <a:rPr lang="en-US" dirty="0" err="1" smtClean="0"/>
              <a:t>es</a:t>
            </a:r>
            <a:r>
              <a:rPr lang="en-US" dirty="0" smtClean="0"/>
              <a:t> un </a:t>
            </a:r>
            <a:r>
              <a:rPr lang="en-US" dirty="0" err="1" smtClean="0"/>
              <a:t>problema</a:t>
            </a:r>
            <a:r>
              <a:rPr lang="en-US" dirty="0" smtClean="0"/>
              <a:t> </a:t>
            </a:r>
            <a:r>
              <a:rPr lang="en-US" dirty="0" err="1" smtClean="0"/>
              <a:t>mas</a:t>
            </a:r>
            <a:r>
              <a:rPr lang="en-US" dirty="0" smtClean="0"/>
              <a:t>, </a:t>
            </a:r>
            <a:r>
              <a:rPr lang="en-US" dirty="0" err="1" smtClean="0"/>
              <a:t>sino</a:t>
            </a:r>
            <a:r>
              <a:rPr lang="en-US" dirty="0" smtClean="0"/>
              <a:t> el </a:t>
            </a:r>
            <a:r>
              <a:rPr lang="en-US" dirty="0" err="1" smtClean="0"/>
              <a:t>problema</a:t>
            </a:r>
            <a:r>
              <a:rPr lang="en-US" dirty="0" smtClean="0"/>
              <a:t> </a:t>
            </a:r>
            <a:r>
              <a:rPr lang="en-US" dirty="0" err="1" smtClean="0"/>
              <a:t>mas</a:t>
            </a:r>
            <a:r>
              <a:rPr lang="en-US" dirty="0" smtClean="0"/>
              <a:t> </a:t>
            </a:r>
            <a:r>
              <a:rPr lang="en-US" dirty="0" err="1" smtClean="0"/>
              <a:t>serio</a:t>
            </a:r>
            <a:r>
              <a:rPr lang="en-US" dirty="0" smtClean="0"/>
              <a:t> de </a:t>
            </a:r>
            <a:r>
              <a:rPr lang="en-US" dirty="0" err="1" smtClean="0"/>
              <a:t>salud</a:t>
            </a:r>
            <a:r>
              <a:rPr lang="en-US" dirty="0" smtClean="0"/>
              <a:t> </a:t>
            </a:r>
            <a:r>
              <a:rPr lang="en-US" dirty="0" err="1" smtClean="0"/>
              <a:t>publica</a:t>
            </a:r>
            <a:r>
              <a:rPr lang="en-US" dirty="0" smtClean="0"/>
              <a:t> -- al </a:t>
            </a:r>
            <a:r>
              <a:rPr lang="en-US" dirty="0" err="1" smtClean="0"/>
              <a:t>que</a:t>
            </a:r>
            <a:r>
              <a:rPr lang="en-US" dirty="0" smtClean="0"/>
              <a:t> el </a:t>
            </a:r>
            <a:r>
              <a:rPr lang="en-US" dirty="0" err="1" smtClean="0"/>
              <a:t>pais</a:t>
            </a:r>
            <a:r>
              <a:rPr lang="en-US" dirty="0" smtClean="0"/>
              <a:t> no ha </a:t>
            </a:r>
            <a:r>
              <a:rPr lang="en-US" dirty="0" err="1" smtClean="0"/>
              <a:t>podido</a:t>
            </a:r>
            <a:r>
              <a:rPr lang="en-US" dirty="0" smtClean="0"/>
              <a:t> </a:t>
            </a:r>
            <a:r>
              <a:rPr lang="en-US" dirty="0" err="1" smtClean="0"/>
              <a:t>dar</a:t>
            </a:r>
            <a:r>
              <a:rPr lang="en-US" dirty="0" smtClean="0"/>
              <a:t> </a:t>
            </a:r>
            <a:r>
              <a:rPr lang="en-US" dirty="0" err="1" smtClean="0"/>
              <a:t>respuesta</a:t>
            </a:r>
            <a:r>
              <a:rPr lang="en-US" dirty="0" smtClean="0"/>
              <a:t> real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err="1" smtClean="0"/>
              <a:t>Lesiona</a:t>
            </a:r>
            <a:r>
              <a:rPr lang="en-US" dirty="0" smtClean="0"/>
              <a:t> a </a:t>
            </a:r>
            <a:r>
              <a:rPr lang="en-US" dirty="0" err="1" smtClean="0"/>
              <a:t>cerca</a:t>
            </a:r>
            <a:r>
              <a:rPr lang="en-US" dirty="0" smtClean="0"/>
              <a:t> de la </a:t>
            </a:r>
            <a:r>
              <a:rPr lang="en-US" dirty="0" err="1" smtClean="0"/>
              <a:t>mitad</a:t>
            </a:r>
            <a:r>
              <a:rPr lang="en-US" dirty="0" smtClean="0"/>
              <a:t> de los </a:t>
            </a:r>
            <a:r>
              <a:rPr lang="en-US" dirty="0" err="1" smtClean="0"/>
              <a:t>ninos</a:t>
            </a:r>
            <a:r>
              <a:rPr lang="en-US" dirty="0" smtClean="0"/>
              <a:t> (70% o </a:t>
            </a:r>
            <a:r>
              <a:rPr lang="en-US" dirty="0" err="1" smtClean="0"/>
              <a:t>mas</a:t>
            </a:r>
            <a:r>
              <a:rPr lang="en-US" dirty="0" smtClean="0"/>
              <a:t> en </a:t>
            </a:r>
            <a:r>
              <a:rPr lang="en-US" dirty="0" err="1" smtClean="0"/>
              <a:t>zonas</a:t>
            </a:r>
            <a:r>
              <a:rPr lang="en-US" dirty="0" smtClean="0"/>
              <a:t> </a:t>
            </a:r>
            <a:r>
              <a:rPr lang="en-US" dirty="0" err="1" smtClean="0"/>
              <a:t>indigenas</a:t>
            </a:r>
            <a:r>
              <a:rPr lang="en-US" dirty="0" smtClean="0"/>
              <a:t>) a </a:t>
            </a:r>
            <a:r>
              <a:rPr lang="en-US" dirty="0" err="1" smtClean="0"/>
              <a:t>quienes</a:t>
            </a:r>
            <a:r>
              <a:rPr lang="en-US" dirty="0" smtClean="0"/>
              <a:t> </a:t>
            </a:r>
            <a:r>
              <a:rPr lang="en-US" dirty="0" err="1" smtClean="0"/>
              <a:t>impide</a:t>
            </a:r>
            <a:r>
              <a:rPr lang="en-US" dirty="0" smtClean="0"/>
              <a:t> el </a:t>
            </a:r>
            <a:r>
              <a:rPr lang="en-US" dirty="0" err="1" smtClean="0"/>
              <a:t>pleno</a:t>
            </a:r>
            <a:r>
              <a:rPr lang="en-US" dirty="0" smtClean="0"/>
              <a:t> </a:t>
            </a:r>
            <a:r>
              <a:rPr lang="en-US" dirty="0" err="1" smtClean="0"/>
              <a:t>desarrollo</a:t>
            </a:r>
            <a:r>
              <a:rPr lang="en-US" dirty="0" smtClean="0"/>
              <a:t> de </a:t>
            </a:r>
            <a:r>
              <a:rPr lang="en-US" dirty="0" err="1" smtClean="0"/>
              <a:t>su</a:t>
            </a:r>
            <a:r>
              <a:rPr lang="en-US" dirty="0" smtClean="0"/>
              <a:t> </a:t>
            </a:r>
            <a:r>
              <a:rPr lang="en-US" dirty="0" err="1" smtClean="0"/>
              <a:t>potencial</a:t>
            </a:r>
            <a:r>
              <a:rPr lang="en-US" dirty="0" smtClean="0"/>
              <a:t> </a:t>
            </a:r>
            <a:r>
              <a:rPr lang="en-US" dirty="0" err="1" smtClean="0"/>
              <a:t>genetico</a:t>
            </a:r>
            <a:endParaRPr lang="en-US" dirty="0" smtClean="0"/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err="1" smtClean="0"/>
              <a:t>Ocasiona</a:t>
            </a:r>
            <a:r>
              <a:rPr lang="en-US" dirty="0" smtClean="0"/>
              <a:t> alto </a:t>
            </a:r>
            <a:r>
              <a:rPr lang="en-US" dirty="0" err="1" smtClean="0"/>
              <a:t>gasto</a:t>
            </a:r>
            <a:r>
              <a:rPr lang="en-US" dirty="0" smtClean="0"/>
              <a:t> social en </a:t>
            </a:r>
            <a:r>
              <a:rPr lang="en-US" dirty="0" err="1" smtClean="0"/>
              <a:t>atencion</a:t>
            </a:r>
            <a:r>
              <a:rPr lang="en-US" dirty="0" smtClean="0"/>
              <a:t> de la </a:t>
            </a:r>
            <a:r>
              <a:rPr lang="en-US" dirty="0" err="1" smtClean="0"/>
              <a:t>poblacion</a:t>
            </a:r>
            <a:r>
              <a:rPr lang="en-US" dirty="0" smtClean="0"/>
              <a:t> </a:t>
            </a:r>
            <a:r>
              <a:rPr lang="en-US" dirty="0" err="1" smtClean="0"/>
              <a:t>afectada</a:t>
            </a:r>
            <a:r>
              <a:rPr lang="en-US" dirty="0" smtClean="0"/>
              <a:t> 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err="1" smtClean="0"/>
              <a:t>Ocasiona</a:t>
            </a:r>
            <a:r>
              <a:rPr lang="en-US" dirty="0" smtClean="0"/>
              <a:t> </a:t>
            </a:r>
            <a:r>
              <a:rPr lang="en-US" dirty="0" err="1" smtClean="0"/>
              <a:t>significativas</a:t>
            </a:r>
            <a:r>
              <a:rPr lang="en-US" dirty="0" smtClean="0"/>
              <a:t> </a:t>
            </a:r>
            <a:r>
              <a:rPr lang="en-US" dirty="0" err="1" smtClean="0"/>
              <a:t>perdidas</a:t>
            </a:r>
            <a:r>
              <a:rPr lang="en-US" dirty="0" smtClean="0"/>
              <a:t> a la </a:t>
            </a:r>
            <a:r>
              <a:rPr lang="en-US" dirty="0" err="1" smtClean="0"/>
              <a:t>economia</a:t>
            </a:r>
            <a:r>
              <a:rPr lang="en-US" dirty="0" smtClean="0"/>
              <a:t> y </a:t>
            </a:r>
            <a:r>
              <a:rPr lang="en-US" dirty="0" err="1" smtClean="0"/>
              <a:t>limita</a:t>
            </a:r>
            <a:r>
              <a:rPr lang="en-US" dirty="0" smtClean="0"/>
              <a:t> </a:t>
            </a:r>
            <a:r>
              <a:rPr lang="en-US" dirty="0" err="1" smtClean="0"/>
              <a:t>su</a:t>
            </a:r>
            <a:r>
              <a:rPr lang="en-US" dirty="0" smtClean="0"/>
              <a:t> </a:t>
            </a:r>
            <a:r>
              <a:rPr lang="en-US" dirty="0" err="1" smtClean="0"/>
              <a:t>insercion</a:t>
            </a:r>
            <a:r>
              <a:rPr lang="en-US" dirty="0" smtClean="0"/>
              <a:t> en </a:t>
            </a:r>
            <a:r>
              <a:rPr lang="en-US" dirty="0" err="1" smtClean="0"/>
              <a:t>sectores</a:t>
            </a:r>
            <a:r>
              <a:rPr lang="en-US" dirty="0" smtClean="0"/>
              <a:t> </a:t>
            </a:r>
            <a:r>
              <a:rPr lang="en-US" dirty="0" err="1" smtClean="0"/>
              <a:t>mas</a:t>
            </a:r>
            <a:r>
              <a:rPr lang="en-US" dirty="0" smtClean="0"/>
              <a:t> </a:t>
            </a:r>
            <a:r>
              <a:rPr lang="en-US" dirty="0" err="1" smtClean="0"/>
              <a:t>dinamicos</a:t>
            </a:r>
            <a:r>
              <a:rPr lang="en-US" dirty="0" smtClean="0"/>
              <a:t> de la </a:t>
            </a:r>
            <a:r>
              <a:rPr lang="en-US" dirty="0" err="1" smtClean="0"/>
              <a:t>economia</a:t>
            </a:r>
            <a:r>
              <a:rPr lang="en-US" dirty="0" smtClean="0"/>
              <a:t> </a:t>
            </a:r>
            <a:r>
              <a:rPr lang="en-US" dirty="0" err="1" smtClean="0"/>
              <a:t>mundial</a:t>
            </a:r>
            <a:endParaRPr lang="en-US" dirty="0"/>
          </a:p>
        </p:txBody>
      </p:sp>
      <p:sp>
        <p:nvSpPr>
          <p:cNvPr id="4" name="Left-Right Arrow 3"/>
          <p:cNvSpPr/>
          <p:nvPr/>
        </p:nvSpPr>
        <p:spPr>
          <a:xfrm>
            <a:off x="3779838" y="1196975"/>
            <a:ext cx="1008062" cy="484188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s-CO" dirty="0" smtClean="0"/>
              <a:t>Cuadro comparativo – Centro América</a:t>
            </a:r>
            <a:endParaRPr lang="es-CO" dirty="0"/>
          </a:p>
        </p:txBody>
      </p:sp>
      <p:sp>
        <p:nvSpPr>
          <p:cNvPr id="4" name="3 Rectángulo"/>
          <p:cNvSpPr/>
          <p:nvPr/>
        </p:nvSpPr>
        <p:spPr>
          <a:xfrm>
            <a:off x="0" y="0"/>
            <a:ext cx="4572000" cy="428625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CO"/>
          </a:p>
        </p:txBody>
      </p:sp>
      <p:sp>
        <p:nvSpPr>
          <p:cNvPr id="5" name="4 CuadroTexto"/>
          <p:cNvSpPr txBox="1"/>
          <p:nvPr/>
        </p:nvSpPr>
        <p:spPr>
          <a:xfrm>
            <a:off x="500063" y="58738"/>
            <a:ext cx="1285875" cy="36988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CO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ODM 1</a:t>
            </a:r>
            <a:endParaRPr lang="es-CO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pic>
        <p:nvPicPr>
          <p:cNvPr id="6" name="Picture 8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430213" cy="4286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6 CuadroTexto"/>
          <p:cNvSpPr txBox="1"/>
          <p:nvPr/>
        </p:nvSpPr>
        <p:spPr>
          <a:xfrm>
            <a:off x="1285875" y="79375"/>
            <a:ext cx="3000375" cy="27781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CO" sz="1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Erradicar la pobreza extrema y el hambre</a:t>
            </a:r>
            <a:endParaRPr lang="es-CO" sz="1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pic>
        <p:nvPicPr>
          <p:cNvPr id="2765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28688" y="1071563"/>
            <a:ext cx="7277100" cy="885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7655" name="14 CuadroTexto"/>
          <p:cNvSpPr txBox="1">
            <a:spLocks noChangeArrowheads="1"/>
          </p:cNvSpPr>
          <p:nvPr/>
        </p:nvSpPr>
        <p:spPr bwMode="auto">
          <a:xfrm>
            <a:off x="2714625" y="6143625"/>
            <a:ext cx="5429250" cy="246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s-CO" sz="1000">
                <a:latin typeface="Calibri" pitchFamily="34" charset="0"/>
              </a:rPr>
              <a:t>Tomado del Cuaderno sobre Desnutrición del Informe de Desarrollo Humano del PNUD Guatemala</a:t>
            </a:r>
          </a:p>
        </p:txBody>
      </p:sp>
      <p:pic>
        <p:nvPicPr>
          <p:cNvPr id="27656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14375" y="1571625"/>
            <a:ext cx="7734300" cy="4124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10 CuadroTexto"/>
          <p:cNvSpPr txBox="1"/>
          <p:nvPr/>
        </p:nvSpPr>
        <p:spPr>
          <a:xfrm rot="729174">
            <a:off x="4524375" y="2352675"/>
            <a:ext cx="1357313" cy="3698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CO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Guatemala</a:t>
            </a:r>
            <a:endParaRPr lang="es-CO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12" name="11 CuadroTexto"/>
          <p:cNvSpPr txBox="1"/>
          <p:nvPr/>
        </p:nvSpPr>
        <p:spPr>
          <a:xfrm>
            <a:off x="5072063" y="1785938"/>
            <a:ext cx="1571625" cy="3079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CO" sz="1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Indígena </a:t>
            </a:r>
            <a:r>
              <a:rPr lang="es-CO" sz="14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Guat</a:t>
            </a:r>
            <a:endParaRPr lang="es-CO" sz="14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13" name="12 CuadroTexto"/>
          <p:cNvSpPr txBox="1"/>
          <p:nvPr/>
        </p:nvSpPr>
        <p:spPr>
          <a:xfrm>
            <a:off x="5072063" y="3000375"/>
            <a:ext cx="1571625" cy="3079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CO" sz="1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Ladino </a:t>
            </a:r>
            <a:r>
              <a:rPr lang="es-CO" sz="14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Guat</a:t>
            </a:r>
            <a:endParaRPr lang="es-CO" sz="14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3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76375" y="260350"/>
            <a:ext cx="5688013" cy="6357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O" smtClean="0"/>
              <a:t>La Desnutrición en Guatemala</a:t>
            </a:r>
          </a:p>
        </p:txBody>
      </p:sp>
      <p:sp>
        <p:nvSpPr>
          <p:cNvPr id="29698" name="2 Marcador de contenido"/>
          <p:cNvSpPr>
            <a:spLocks noGrp="1"/>
          </p:cNvSpPr>
          <p:nvPr>
            <p:ph idx="1"/>
          </p:nvPr>
        </p:nvSpPr>
        <p:spPr>
          <a:xfrm>
            <a:off x="214313" y="2071688"/>
            <a:ext cx="8715375" cy="3571875"/>
          </a:xfrm>
        </p:spPr>
        <p:txBody>
          <a:bodyPr/>
          <a:lstStyle/>
          <a:p>
            <a:r>
              <a:rPr lang="es-CO" sz="1400" smtClean="0"/>
              <a:t>Guatemala es el país con mayor nivel de desnutrición crónica en América Latina y el Caribe;  el séptimo a nivel mundial </a:t>
            </a:r>
          </a:p>
          <a:p>
            <a:r>
              <a:rPr lang="es-CO" sz="1400" smtClean="0"/>
              <a:t>La proporción de niños y niñas que sufren de desnutrición crónica, es decir de niños con talla menor a su edad, es de </a:t>
            </a:r>
            <a:r>
              <a:rPr lang="es-CO" sz="1600" b="1" smtClean="0"/>
              <a:t>49%</a:t>
            </a:r>
            <a:r>
              <a:rPr lang="es-CO" sz="1400" smtClean="0"/>
              <a:t> (2009). </a:t>
            </a:r>
            <a:endParaRPr lang="es-CO" sz="2000" smtClean="0"/>
          </a:p>
          <a:p>
            <a:r>
              <a:rPr lang="es-CO" sz="1400" smtClean="0"/>
              <a:t>El </a:t>
            </a:r>
            <a:r>
              <a:rPr lang="es-CO" sz="1600" b="1" smtClean="0"/>
              <a:t>58.6%</a:t>
            </a:r>
            <a:r>
              <a:rPr lang="es-CO" sz="1400" smtClean="0"/>
              <a:t>  de los niños que sufren desnutrición crónica está en el área rural. </a:t>
            </a:r>
          </a:p>
          <a:p>
            <a:pPr>
              <a:buFont typeface="Arial" charset="0"/>
              <a:buNone/>
            </a:pPr>
            <a:endParaRPr lang="es-CO" sz="1400" smtClean="0"/>
          </a:p>
          <a:p>
            <a:r>
              <a:rPr lang="es-CO" sz="1400" smtClean="0"/>
              <a:t>Es mayor el porcentaje de niños menores de 5 años con desnutrición crónica en la población indígena </a:t>
            </a:r>
            <a:r>
              <a:rPr lang="es-CO" sz="1600" b="1" smtClean="0"/>
              <a:t>65.9%</a:t>
            </a:r>
            <a:r>
              <a:rPr lang="es-CO" sz="1400" smtClean="0"/>
              <a:t>.</a:t>
            </a:r>
          </a:p>
          <a:p>
            <a:endParaRPr lang="es-CO" sz="1400" smtClean="0"/>
          </a:p>
          <a:p>
            <a:r>
              <a:rPr lang="es-CO" sz="1400" smtClean="0"/>
              <a:t> El </a:t>
            </a:r>
            <a:r>
              <a:rPr lang="es-CO" sz="1600" b="1" smtClean="0"/>
              <a:t>70%</a:t>
            </a:r>
            <a:r>
              <a:rPr lang="es-CO" sz="1400" smtClean="0"/>
              <a:t> de los niños con desnutrición crónica pertenece al quintil mas pobre de la población.</a:t>
            </a:r>
          </a:p>
          <a:p>
            <a:pPr>
              <a:buFont typeface="Arial" charset="0"/>
              <a:buNone/>
            </a:pPr>
            <a:endParaRPr lang="es-CO" sz="1400" smtClean="0"/>
          </a:p>
          <a:p>
            <a:r>
              <a:rPr lang="es-CO" sz="1400" smtClean="0"/>
              <a:t> En algunas zonas del país la desnutrición crónica afecta al </a:t>
            </a:r>
            <a:r>
              <a:rPr lang="es-CO" sz="1600" b="1" smtClean="0"/>
              <a:t>70%</a:t>
            </a:r>
            <a:r>
              <a:rPr lang="es-CO" sz="1400" smtClean="0"/>
              <a:t> de los niños, como es el caso de Totonicapán.</a:t>
            </a:r>
          </a:p>
          <a:p>
            <a:pPr>
              <a:buFont typeface="Arial" charset="0"/>
              <a:buNone/>
            </a:pPr>
            <a:endParaRPr lang="es-CO" sz="1400" smtClean="0"/>
          </a:p>
          <a:p>
            <a:r>
              <a:rPr lang="es-CO" sz="1400" smtClean="0"/>
              <a:t>Entre </a:t>
            </a:r>
            <a:r>
              <a:rPr lang="es-CO" sz="1600" b="1" smtClean="0"/>
              <a:t>7 y 12 de cada 100 </a:t>
            </a:r>
            <a:r>
              <a:rPr lang="es-CO" sz="1400" smtClean="0"/>
              <a:t>menores presentan bajo peso al nacer por restricción del crecimiento intrauterino, lo cual está vinculado con la desnutrición de las mujeres durante el periodo de gestación.</a:t>
            </a:r>
          </a:p>
          <a:p>
            <a:pPr>
              <a:buFont typeface="Arial" charset="0"/>
              <a:buNone/>
            </a:pPr>
            <a:endParaRPr lang="es-CO" sz="1400" smtClean="0"/>
          </a:p>
          <a:p>
            <a:r>
              <a:rPr lang="es-CO" sz="1400" smtClean="0"/>
              <a:t>El hambre es hoy por hoy uno de los principales factores para mantener la transmisión intergeneracional de la pobreza, una limitante para el Desarrollo Humano como desarrollo de oportunidades y capacidades.</a:t>
            </a:r>
          </a:p>
        </p:txBody>
      </p:sp>
      <p:sp>
        <p:nvSpPr>
          <p:cNvPr id="4" name="3 Rectángulo"/>
          <p:cNvSpPr/>
          <p:nvPr/>
        </p:nvSpPr>
        <p:spPr>
          <a:xfrm>
            <a:off x="0" y="0"/>
            <a:ext cx="4572000" cy="428625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CO"/>
          </a:p>
        </p:txBody>
      </p:sp>
      <p:sp>
        <p:nvSpPr>
          <p:cNvPr id="5" name="4 CuadroTexto"/>
          <p:cNvSpPr txBox="1"/>
          <p:nvPr/>
        </p:nvSpPr>
        <p:spPr>
          <a:xfrm>
            <a:off x="500063" y="58738"/>
            <a:ext cx="1285875" cy="36988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CO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ODM 1</a:t>
            </a:r>
            <a:endParaRPr lang="es-CO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pic>
        <p:nvPicPr>
          <p:cNvPr id="6" name="Picture 8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430213" cy="4286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6 CuadroTexto"/>
          <p:cNvSpPr txBox="1"/>
          <p:nvPr/>
        </p:nvSpPr>
        <p:spPr>
          <a:xfrm>
            <a:off x="1285875" y="79375"/>
            <a:ext cx="3000375" cy="27781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CO" sz="1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Erradicar la pobreza extrema y el hambre</a:t>
            </a:r>
            <a:endParaRPr lang="es-CO" sz="1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29703" name="7 CuadroTexto"/>
          <p:cNvSpPr txBox="1">
            <a:spLocks noChangeArrowheads="1"/>
          </p:cNvSpPr>
          <p:nvPr/>
        </p:nvSpPr>
        <p:spPr bwMode="auto">
          <a:xfrm>
            <a:off x="642938" y="1143000"/>
            <a:ext cx="7858125" cy="830263"/>
          </a:xfrm>
          <a:prstGeom prst="rect">
            <a:avLst/>
          </a:prstGeom>
          <a:solidFill>
            <a:schemeClr val="accent2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s-CO" sz="2400" b="1" i="1">
                <a:latin typeface="Calibri" pitchFamily="34" charset="0"/>
              </a:rPr>
              <a:t>1´300.000  niñas y niños menores de 5 años sufren de desnutrición crónica en Guatemala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1 Título"/>
          <p:cNvSpPr>
            <a:spLocks noGrp="1"/>
          </p:cNvSpPr>
          <p:nvPr>
            <p:ph type="title"/>
          </p:nvPr>
        </p:nvSpPr>
        <p:spPr>
          <a:xfrm>
            <a:off x="642938" y="571500"/>
            <a:ext cx="8043862" cy="939800"/>
          </a:xfrm>
        </p:spPr>
        <p:txBody>
          <a:bodyPr/>
          <a:lstStyle/>
          <a:p>
            <a:r>
              <a:rPr lang="es-CO" sz="3600" smtClean="0"/>
              <a:t>El impacto de la desnutrición Global en la morbilidad, la salud y la educación</a:t>
            </a:r>
          </a:p>
        </p:txBody>
      </p:sp>
      <p:sp>
        <p:nvSpPr>
          <p:cNvPr id="30722" name="2 Marcador de contenido"/>
          <p:cNvSpPr>
            <a:spLocks noGrp="1"/>
          </p:cNvSpPr>
          <p:nvPr>
            <p:ph idx="1"/>
          </p:nvPr>
        </p:nvSpPr>
        <p:spPr>
          <a:xfrm>
            <a:off x="0" y="1857375"/>
            <a:ext cx="8858250" cy="1785938"/>
          </a:xfrm>
        </p:spPr>
        <p:txBody>
          <a:bodyPr/>
          <a:lstStyle/>
          <a:p>
            <a:r>
              <a:rPr lang="es-CO" sz="1900" smtClean="0"/>
              <a:t>Según un estudio elaborado por la CEPAL y UNICEF sobre el costo del hambre a Guatemala:</a:t>
            </a:r>
          </a:p>
          <a:p>
            <a:pPr lvl="1"/>
            <a:r>
              <a:rPr lang="es-CO" sz="1500" smtClean="0"/>
              <a:t> en el 2004 le costó la desnutrición global 1600 millones de dólares, asociado a tres factores: deserción escolar, aumento de morbilidad en los menores que implica mas gasto en salud; incremento en la repitencia escolar que incide en el gasto en educación; disminución de HH, menor nivel de capacitación, mayor nivel de enfermedad que afecta la productividad del país.</a:t>
            </a:r>
          </a:p>
          <a:p>
            <a:endParaRPr lang="es-CO" smtClean="0"/>
          </a:p>
        </p:txBody>
      </p:sp>
      <p:sp>
        <p:nvSpPr>
          <p:cNvPr id="5" name="4 Rectángulo"/>
          <p:cNvSpPr/>
          <p:nvPr/>
        </p:nvSpPr>
        <p:spPr>
          <a:xfrm>
            <a:off x="0" y="0"/>
            <a:ext cx="4572000" cy="428625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CO"/>
          </a:p>
        </p:txBody>
      </p:sp>
      <p:sp>
        <p:nvSpPr>
          <p:cNvPr id="6" name="5 CuadroTexto"/>
          <p:cNvSpPr txBox="1"/>
          <p:nvPr/>
        </p:nvSpPr>
        <p:spPr>
          <a:xfrm>
            <a:off x="500063" y="58738"/>
            <a:ext cx="1285875" cy="36988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CO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ODM 1</a:t>
            </a:r>
            <a:endParaRPr lang="es-CO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pic>
        <p:nvPicPr>
          <p:cNvPr id="7" name="Picture 8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430213" cy="4286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8" name="7 CuadroTexto"/>
          <p:cNvSpPr txBox="1"/>
          <p:nvPr/>
        </p:nvSpPr>
        <p:spPr>
          <a:xfrm>
            <a:off x="1285875" y="79375"/>
            <a:ext cx="3000375" cy="27781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CO" sz="1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Erradicar la pobreza extrema y el hambre</a:t>
            </a:r>
            <a:endParaRPr lang="es-CO" sz="1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9" name="2 Marcador de contenido"/>
          <p:cNvSpPr txBox="1">
            <a:spLocks/>
          </p:cNvSpPr>
          <p:nvPr/>
        </p:nvSpPr>
        <p:spPr>
          <a:xfrm>
            <a:off x="214313" y="4071938"/>
            <a:ext cx="8715375" cy="1785937"/>
          </a:xfrm>
          <a:prstGeom prst="rect">
            <a:avLst/>
          </a:prstGeom>
        </p:spPr>
        <p:txBody>
          <a:bodyPr>
            <a:normAutofit fontScale="92500" lnSpcReduction="10000"/>
          </a:bodyPr>
          <a:lstStyle/>
          <a:p>
            <a:pPr marL="342900" indent="-342900"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s-CO" sz="1900" b="1" dirty="0">
                <a:latin typeface="+mn-lt"/>
              </a:rPr>
              <a:t>Según UNICEF  en un estudio realizado con el ICEFI:</a:t>
            </a:r>
          </a:p>
          <a:p>
            <a:pPr marL="342900" indent="-342900"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endParaRPr lang="es-CO" sz="1900" dirty="0">
              <a:latin typeface="+mn-lt"/>
            </a:endParaRPr>
          </a:p>
          <a:p>
            <a:pPr marL="800100" lvl="1" indent="-342900" fontAlgn="auto">
              <a:spcBef>
                <a:spcPct val="20000"/>
              </a:spcBef>
              <a:spcAft>
                <a:spcPts val="0"/>
              </a:spcAft>
              <a:buFontTx/>
              <a:buChar char="-"/>
              <a:defRPr/>
            </a:pPr>
            <a:r>
              <a:rPr lang="es-CO" sz="1900" dirty="0">
                <a:latin typeface="+mn-lt"/>
              </a:rPr>
              <a:t>En el 2012 se debe invertir el 0.31% del PIB para combatir el hambre en el país.</a:t>
            </a:r>
          </a:p>
          <a:p>
            <a:pPr marL="800100" lvl="1" indent="-342900" fontAlgn="auto">
              <a:spcBef>
                <a:spcPct val="20000"/>
              </a:spcBef>
              <a:spcAft>
                <a:spcPts val="0"/>
              </a:spcAft>
              <a:buFontTx/>
              <a:buChar char="-"/>
              <a:defRPr/>
            </a:pPr>
            <a:r>
              <a:rPr lang="es-CO" sz="1900" dirty="0">
                <a:latin typeface="+mn-lt"/>
              </a:rPr>
              <a:t>1.700 millones de dólares son necesarios para lograr cubrir el 100% de los niños y niñas con desnutrición crónica en el país con los programas sociales  necesarios para reducir la desnutrición para el 2021</a:t>
            </a:r>
          </a:p>
          <a:p>
            <a:pPr marL="342900" indent="-342900"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endParaRPr lang="es-CO" sz="1900" dirty="0">
              <a:latin typeface="+mn-lt"/>
            </a:endParaRPr>
          </a:p>
          <a:p>
            <a:pPr marL="342900" indent="-342900"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endParaRPr lang="es-CO" sz="3200" dirty="0"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sz="4900" dirty="0" err="1" smtClean="0"/>
              <a:t>Innovaciones</a:t>
            </a:r>
            <a:r>
              <a:rPr lang="en-US" sz="4900" dirty="0" smtClean="0"/>
              <a:t> </a:t>
            </a:r>
            <a:r>
              <a:rPr lang="en-US" sz="4900" dirty="0" err="1" smtClean="0"/>
              <a:t>recientes</a:t>
            </a:r>
            <a:r>
              <a:rPr lang="en-US" sz="4900" dirty="0" smtClean="0"/>
              <a:t> en la </a:t>
            </a:r>
            <a:r>
              <a:rPr lang="en-US" sz="4900" dirty="0" err="1" smtClean="0"/>
              <a:t>politica</a:t>
            </a:r>
            <a:r>
              <a:rPr lang="en-US" sz="4900" dirty="0" smtClean="0"/>
              <a:t> social</a:t>
            </a:r>
            <a:r>
              <a:rPr lang="en-US" dirty="0" smtClean="0"/>
              <a:t>	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rtlCol="0">
            <a:normAutofit fontScale="32500" lnSpcReduction="20000"/>
          </a:bodyPr>
          <a:lstStyle/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sz="6000" dirty="0" smtClean="0"/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6000" dirty="0" err="1" smtClean="0"/>
              <a:t>Programa</a:t>
            </a:r>
            <a:r>
              <a:rPr lang="en-US" sz="6000" dirty="0" smtClean="0"/>
              <a:t> de </a:t>
            </a:r>
            <a:r>
              <a:rPr lang="en-US" sz="6000" dirty="0" err="1" smtClean="0"/>
              <a:t>transferencias</a:t>
            </a:r>
            <a:r>
              <a:rPr lang="en-US" sz="6000" dirty="0" smtClean="0"/>
              <a:t> </a:t>
            </a:r>
            <a:r>
              <a:rPr lang="en-US" sz="6000" dirty="0" err="1" smtClean="0"/>
              <a:t>monetarias</a:t>
            </a:r>
            <a:r>
              <a:rPr lang="en-US" sz="6000" dirty="0" smtClean="0"/>
              <a:t> </a:t>
            </a:r>
            <a:r>
              <a:rPr lang="en-US" sz="6000" dirty="0" err="1" smtClean="0"/>
              <a:t>condicionadas</a:t>
            </a:r>
            <a:r>
              <a:rPr lang="en-US" sz="6000" dirty="0" smtClean="0"/>
              <a:t>: Mi </a:t>
            </a:r>
            <a:r>
              <a:rPr lang="en-US" sz="6000" dirty="0" err="1" smtClean="0"/>
              <a:t>Familia</a:t>
            </a:r>
            <a:r>
              <a:rPr lang="en-US" sz="6000" dirty="0" smtClean="0"/>
              <a:t> </a:t>
            </a:r>
            <a:r>
              <a:rPr lang="en-US" sz="6000" dirty="0" err="1" smtClean="0"/>
              <a:t>Progresa</a:t>
            </a:r>
            <a:endParaRPr lang="en-US" sz="6000" dirty="0" smtClean="0"/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sz="6000" dirty="0" smtClean="0"/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6000" dirty="0" err="1" smtClean="0"/>
              <a:t>Otros</a:t>
            </a:r>
            <a:r>
              <a:rPr lang="en-US" sz="6000" dirty="0" smtClean="0"/>
              <a:t> </a:t>
            </a:r>
            <a:r>
              <a:rPr lang="en-US" sz="6000" dirty="0" err="1" smtClean="0"/>
              <a:t>programas</a:t>
            </a:r>
            <a:r>
              <a:rPr lang="en-US" sz="6000" dirty="0" smtClean="0"/>
              <a:t> </a:t>
            </a:r>
            <a:r>
              <a:rPr lang="en-US" sz="6000" dirty="0" err="1" smtClean="0"/>
              <a:t>presidenciales</a:t>
            </a:r>
            <a:r>
              <a:rPr lang="en-US" sz="6000" dirty="0" smtClean="0"/>
              <a:t>: </a:t>
            </a:r>
            <a:r>
              <a:rPr lang="en-US" sz="6000" dirty="0" err="1" smtClean="0"/>
              <a:t>Escuelas</a:t>
            </a:r>
            <a:r>
              <a:rPr lang="en-US" sz="6000" dirty="0" smtClean="0"/>
              <a:t> </a:t>
            </a:r>
            <a:r>
              <a:rPr lang="en-US" sz="6000" dirty="0" err="1" smtClean="0"/>
              <a:t>Seguras</a:t>
            </a:r>
            <a:r>
              <a:rPr lang="en-US" sz="6000" dirty="0" smtClean="0"/>
              <a:t>, </a:t>
            </a:r>
            <a:r>
              <a:rPr lang="en-US" sz="6000" dirty="0" err="1" smtClean="0"/>
              <a:t>Bolsas</a:t>
            </a:r>
            <a:r>
              <a:rPr lang="en-US" sz="6000" dirty="0" smtClean="0"/>
              <a:t> </a:t>
            </a:r>
            <a:r>
              <a:rPr lang="en-US" sz="6000" dirty="0" err="1" smtClean="0"/>
              <a:t>Solidarias</a:t>
            </a:r>
            <a:r>
              <a:rPr lang="en-US" sz="6000" dirty="0" smtClean="0"/>
              <a:t>, </a:t>
            </a:r>
            <a:r>
              <a:rPr lang="en-US" sz="6000" dirty="0" err="1" smtClean="0"/>
              <a:t>Comedores</a:t>
            </a:r>
            <a:r>
              <a:rPr lang="en-US" sz="6000" dirty="0" smtClean="0"/>
              <a:t> </a:t>
            </a:r>
            <a:r>
              <a:rPr lang="en-US" sz="6000" dirty="0" err="1" smtClean="0"/>
              <a:t>Solidarios</a:t>
            </a:r>
            <a:r>
              <a:rPr lang="en-US" sz="6000" dirty="0" smtClean="0"/>
              <a:t>, </a:t>
            </a:r>
            <a:r>
              <a:rPr lang="en-US" sz="6000" dirty="0" err="1" smtClean="0"/>
              <a:t>Becas</a:t>
            </a:r>
            <a:r>
              <a:rPr lang="en-US" sz="6000" dirty="0" smtClean="0"/>
              <a:t> </a:t>
            </a:r>
            <a:r>
              <a:rPr lang="en-US" sz="6000" dirty="0" err="1" smtClean="0"/>
              <a:t>Solidarias</a:t>
            </a:r>
            <a:r>
              <a:rPr lang="en-US" sz="6000" dirty="0" smtClean="0"/>
              <a:t>, </a:t>
            </a:r>
            <a:r>
              <a:rPr lang="en-US" sz="6000" dirty="0" err="1" smtClean="0"/>
              <a:t>Servicio</a:t>
            </a:r>
            <a:r>
              <a:rPr lang="en-US" sz="6000" dirty="0" smtClean="0"/>
              <a:t> </a:t>
            </a:r>
            <a:r>
              <a:rPr lang="en-US" sz="6000" dirty="0" err="1" smtClean="0"/>
              <a:t>Civico</a:t>
            </a:r>
            <a:r>
              <a:rPr lang="en-US" sz="6000" dirty="0" smtClean="0"/>
              <a:t>, etc.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dirty="0" smtClean="0"/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dirty="0" smtClean="0"/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dirty="0" smtClean="0"/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dirty="0" smtClean="0"/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dirty="0" smtClean="0"/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sz="4400" dirty="0" smtClean="0"/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sz="4400" dirty="0" smtClean="0"/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sz="4400" dirty="0" smtClean="0"/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sz="4400" dirty="0" smtClean="0"/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7400" dirty="0" smtClean="0"/>
              <a:t>Nuevo </a:t>
            </a:r>
            <a:r>
              <a:rPr lang="en-US" sz="7400" dirty="0" err="1" smtClean="0"/>
              <a:t>posicionamiento</a:t>
            </a:r>
            <a:r>
              <a:rPr lang="en-US" sz="7400" dirty="0" smtClean="0"/>
              <a:t> politico de la </a:t>
            </a:r>
            <a:r>
              <a:rPr lang="en-US" sz="7400" dirty="0" err="1" smtClean="0"/>
              <a:t>politica</a:t>
            </a:r>
            <a:r>
              <a:rPr lang="en-US" sz="7400" dirty="0" smtClean="0"/>
              <a:t> social</a:t>
            </a: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en-US" dirty="0" smtClean="0"/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en-US" sz="5100" dirty="0" smtClean="0"/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en-US" dirty="0" smtClean="0"/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5" name="Down Arrow 4"/>
          <p:cNvSpPr/>
          <p:nvPr/>
        </p:nvSpPr>
        <p:spPr>
          <a:xfrm>
            <a:off x="2843213" y="3716338"/>
            <a:ext cx="485775" cy="979487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Down Arrow 5"/>
          <p:cNvSpPr/>
          <p:nvPr/>
        </p:nvSpPr>
        <p:spPr>
          <a:xfrm>
            <a:off x="5076825" y="3716338"/>
            <a:ext cx="484188" cy="979487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69" name="29 Imagen" descr="Cintillo-COHESION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5600700"/>
            <a:ext cx="9144000" cy="1257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1" name="30 Rectángulo"/>
          <p:cNvSpPr/>
          <p:nvPr/>
        </p:nvSpPr>
        <p:spPr>
          <a:xfrm>
            <a:off x="0" y="5489575"/>
            <a:ext cx="9144000" cy="117951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GT"/>
          </a:p>
        </p:txBody>
      </p:sp>
      <p:sp>
        <p:nvSpPr>
          <p:cNvPr id="8" name="7 Rectángulo"/>
          <p:cNvSpPr/>
          <p:nvPr/>
        </p:nvSpPr>
        <p:spPr>
          <a:xfrm>
            <a:off x="2428860" y="5573849"/>
            <a:ext cx="5616624" cy="284042"/>
          </a:xfrm>
          <a:prstGeom prst="rect">
            <a:avLst/>
          </a:prstGeom>
          <a:ln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MX" sz="2000" dirty="0"/>
              <a:t>Código Personal - MINEDUC</a:t>
            </a:r>
            <a:endParaRPr lang="es-ES" sz="2000" dirty="0"/>
          </a:p>
        </p:txBody>
      </p:sp>
      <p:sp>
        <p:nvSpPr>
          <p:cNvPr id="10" name="9 Rectángulo"/>
          <p:cNvSpPr/>
          <p:nvPr/>
        </p:nvSpPr>
        <p:spPr>
          <a:xfrm>
            <a:off x="214313" y="4868863"/>
            <a:ext cx="1928812" cy="357187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MX" sz="1200" dirty="0"/>
              <a:t>Fase 2: Seleccionados</a:t>
            </a:r>
          </a:p>
        </p:txBody>
      </p:sp>
      <p:sp>
        <p:nvSpPr>
          <p:cNvPr id="12" name="11 Rectángulo"/>
          <p:cNvSpPr/>
          <p:nvPr/>
        </p:nvSpPr>
        <p:spPr>
          <a:xfrm>
            <a:off x="211138" y="4437063"/>
            <a:ext cx="1928812" cy="357187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MX" sz="1200" dirty="0"/>
              <a:t>Fase 1: Universo de Programas</a:t>
            </a:r>
          </a:p>
        </p:txBody>
      </p:sp>
      <p:grpSp>
        <p:nvGrpSpPr>
          <p:cNvPr id="32776" name="45 Grupo"/>
          <p:cNvGrpSpPr>
            <a:grpSpLocks/>
          </p:cNvGrpSpPr>
          <p:nvPr/>
        </p:nvGrpSpPr>
        <p:grpSpPr bwMode="auto">
          <a:xfrm>
            <a:off x="1785938" y="215900"/>
            <a:ext cx="6540500" cy="5256213"/>
            <a:chOff x="-1548680" y="2348880"/>
            <a:chExt cx="6540738" cy="5256584"/>
          </a:xfrm>
        </p:grpSpPr>
        <p:grpSp>
          <p:nvGrpSpPr>
            <p:cNvPr id="32780" name="44 Grupo"/>
            <p:cNvGrpSpPr>
              <a:grpSpLocks/>
            </p:cNvGrpSpPr>
            <p:nvPr/>
          </p:nvGrpSpPr>
          <p:grpSpPr bwMode="auto">
            <a:xfrm>
              <a:off x="-1548680" y="2348880"/>
              <a:ext cx="6540738" cy="5256584"/>
              <a:chOff x="1487646" y="188640"/>
              <a:chExt cx="6540738" cy="5256584"/>
            </a:xfrm>
          </p:grpSpPr>
          <p:sp>
            <p:nvSpPr>
              <p:cNvPr id="26" name="25 Conector"/>
              <p:cNvSpPr/>
              <p:nvPr/>
            </p:nvSpPr>
            <p:spPr>
              <a:xfrm>
                <a:off x="1908348" y="188640"/>
                <a:ext cx="5688220" cy="5256584"/>
              </a:xfrm>
              <a:prstGeom prst="flowChartConnector">
                <a:avLst/>
              </a:prstGeom>
            </p:spPr>
            <p:style>
              <a:lnRef idx="1">
                <a:schemeClr val="accent5"/>
              </a:lnRef>
              <a:fillRef idx="2">
                <a:schemeClr val="accent5"/>
              </a:fillRef>
              <a:effectRef idx="1">
                <a:schemeClr val="accent5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s-ES"/>
              </a:p>
            </p:txBody>
          </p:sp>
          <p:sp>
            <p:nvSpPr>
              <p:cNvPr id="4" name="3 Conector"/>
              <p:cNvSpPr/>
              <p:nvPr/>
            </p:nvSpPr>
            <p:spPr>
              <a:xfrm>
                <a:off x="3145056" y="1268216"/>
                <a:ext cx="3227504" cy="3097432"/>
              </a:xfrm>
              <a:prstGeom prst="flowChartConnector">
                <a:avLst/>
              </a:prstGeom>
              <a:ln/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s-ES"/>
              </a:p>
            </p:txBody>
          </p:sp>
          <p:graphicFrame>
            <p:nvGraphicFramePr>
              <p:cNvPr id="5" name="3 Marcador de contenido"/>
              <p:cNvGraphicFramePr>
                <a:graphicFrameLocks/>
              </p:cNvGraphicFramePr>
              <p:nvPr/>
            </p:nvGraphicFramePr>
            <p:xfrm>
              <a:off x="1487646" y="1412776"/>
              <a:ext cx="6540738" cy="2940928"/>
            </p:xfrm>
            <a:graphic>
              <a:graphicData uri="http://schemas.openxmlformats.org/drawingml/2006/diagram">
                <dgm:relIds xmlns:dgm="http://schemas.openxmlformats.org/drawingml/2006/diagram" xmlns:r="http://schemas.openxmlformats.org/officeDocument/2006/relationships" r:dm="rId3" r:lo="rId4" r:qs="rId5" r:cs="rId6"/>
              </a:graphicData>
            </a:graphic>
          </p:graphicFrame>
          <p:sp>
            <p:nvSpPr>
              <p:cNvPr id="14" name="13 Conector"/>
              <p:cNvSpPr/>
              <p:nvPr/>
            </p:nvSpPr>
            <p:spPr>
              <a:xfrm>
                <a:off x="5219994" y="549028"/>
                <a:ext cx="863631" cy="863661"/>
              </a:xfrm>
              <a:prstGeom prst="flowChartConnector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s-MX" sz="800" dirty="0">
                    <a:solidFill>
                      <a:schemeClr val="bg1"/>
                    </a:solidFill>
                  </a:rPr>
                  <a:t>Comedores Solidarios</a:t>
                </a:r>
                <a:endParaRPr lang="es-ES" sz="800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15" name="14 Conector"/>
              <p:cNvSpPr/>
              <p:nvPr/>
            </p:nvSpPr>
            <p:spPr>
              <a:xfrm>
                <a:off x="6156653" y="1125331"/>
                <a:ext cx="806479" cy="803332"/>
              </a:xfrm>
              <a:prstGeom prst="flowChartConnector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s-MX" sz="1050" dirty="0">
                    <a:solidFill>
                      <a:schemeClr val="bg1"/>
                    </a:solidFill>
                  </a:rPr>
                  <a:t>Todos Juntos por el Lago</a:t>
                </a:r>
                <a:endParaRPr lang="es-ES" sz="1050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18" name="17 Conector"/>
              <p:cNvSpPr/>
              <p:nvPr/>
            </p:nvSpPr>
            <p:spPr>
              <a:xfrm>
                <a:off x="3203795" y="620470"/>
                <a:ext cx="850931" cy="863661"/>
              </a:xfrm>
              <a:prstGeom prst="flowChartConnector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s-MX" sz="900" dirty="0">
                    <a:solidFill>
                      <a:schemeClr val="bg1"/>
                    </a:solidFill>
                  </a:rPr>
                  <a:t>CEI</a:t>
                </a:r>
                <a:endParaRPr lang="es-ES" sz="900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19" name="18 Conector"/>
              <p:cNvSpPr/>
              <p:nvPr/>
            </p:nvSpPr>
            <p:spPr>
              <a:xfrm>
                <a:off x="2340164" y="1341246"/>
                <a:ext cx="989049" cy="987495"/>
              </a:xfrm>
              <a:prstGeom prst="flowChartConnector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s-MX" sz="700" dirty="0">
                    <a:solidFill>
                      <a:schemeClr val="bg1"/>
                    </a:solidFill>
                  </a:rPr>
                  <a:t>Protección y abrigo Niños-Adolescentes</a:t>
                </a:r>
                <a:endParaRPr lang="es-ES" sz="700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20" name="19 Conector"/>
              <p:cNvSpPr/>
              <p:nvPr/>
            </p:nvSpPr>
            <p:spPr>
              <a:xfrm>
                <a:off x="2195697" y="2420823"/>
                <a:ext cx="912845" cy="865249"/>
              </a:xfrm>
              <a:prstGeom prst="flowChartConnector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s-MX" sz="900" dirty="0">
                    <a:solidFill>
                      <a:schemeClr val="bg1"/>
                    </a:solidFill>
                  </a:rPr>
                  <a:t>CAI</a:t>
                </a:r>
                <a:endParaRPr lang="es-ES" sz="900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21" name="20 Conector"/>
              <p:cNvSpPr/>
              <p:nvPr/>
            </p:nvSpPr>
            <p:spPr>
              <a:xfrm>
                <a:off x="2340164" y="3357514"/>
                <a:ext cx="914433" cy="854135"/>
              </a:xfrm>
              <a:prstGeom prst="flowChartConnector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s-MX" sz="900" dirty="0">
                    <a:solidFill>
                      <a:schemeClr val="bg1"/>
                    </a:solidFill>
                  </a:rPr>
                  <a:t>PROPEVI</a:t>
                </a:r>
                <a:endParaRPr lang="es-ES" sz="900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22" name="21 Conector"/>
              <p:cNvSpPr/>
              <p:nvPr/>
            </p:nvSpPr>
            <p:spPr>
              <a:xfrm>
                <a:off x="5867717" y="3860787"/>
                <a:ext cx="1008100" cy="863661"/>
              </a:xfrm>
              <a:prstGeom prst="flowChartConnector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s-MX" sz="1050" dirty="0">
                    <a:solidFill>
                      <a:schemeClr val="bg1"/>
                    </a:solidFill>
                  </a:rPr>
                  <a:t>Cohesión Social Urbano</a:t>
                </a:r>
                <a:endParaRPr lang="es-ES" sz="1050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23" name="22 Conector"/>
              <p:cNvSpPr/>
              <p:nvPr/>
            </p:nvSpPr>
            <p:spPr>
              <a:xfrm>
                <a:off x="2987888" y="4076702"/>
                <a:ext cx="936659" cy="936691"/>
              </a:xfrm>
              <a:prstGeom prst="flowChartConnector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s-MX" sz="900" dirty="0">
                    <a:solidFill>
                      <a:schemeClr val="bg1"/>
                    </a:solidFill>
                  </a:rPr>
                  <a:t>Bolsas Solidarias</a:t>
                </a:r>
                <a:endParaRPr lang="es-ES" sz="900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24" name="23 Conector"/>
              <p:cNvSpPr/>
              <p:nvPr/>
            </p:nvSpPr>
            <p:spPr>
              <a:xfrm>
                <a:off x="4067427" y="4445028"/>
                <a:ext cx="936659" cy="855722"/>
              </a:xfrm>
              <a:prstGeom prst="flowChartConnector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s-MX" sz="800" dirty="0">
                    <a:solidFill>
                      <a:schemeClr val="bg1"/>
                    </a:solidFill>
                  </a:rPr>
                  <a:t>Hogares Comunitarios</a:t>
                </a:r>
                <a:endParaRPr lang="es-ES" sz="800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25" name="24 Conector"/>
              <p:cNvSpPr/>
              <p:nvPr/>
            </p:nvSpPr>
            <p:spPr>
              <a:xfrm>
                <a:off x="5075527" y="4365648"/>
                <a:ext cx="936659" cy="863661"/>
              </a:xfrm>
              <a:prstGeom prst="flowChartConnector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s-MX" sz="900" dirty="0">
                    <a:solidFill>
                      <a:schemeClr val="bg1"/>
                    </a:solidFill>
                  </a:rPr>
                  <a:t>MICOPRO</a:t>
                </a:r>
                <a:endParaRPr lang="es-ES" sz="900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28" name="27 Conector"/>
              <p:cNvSpPr/>
              <p:nvPr/>
            </p:nvSpPr>
            <p:spPr>
              <a:xfrm>
                <a:off x="6515441" y="1988992"/>
                <a:ext cx="936659" cy="863661"/>
              </a:xfrm>
              <a:prstGeom prst="flowChartConnector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s-MX" sz="900" dirty="0">
                    <a:solidFill>
                      <a:schemeClr val="bg1"/>
                    </a:solidFill>
                  </a:rPr>
                  <a:t>Agua fuente de Paz</a:t>
                </a:r>
                <a:endParaRPr lang="es-ES" sz="900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29" name="28 Conector"/>
              <p:cNvSpPr/>
              <p:nvPr/>
            </p:nvSpPr>
            <p:spPr>
              <a:xfrm>
                <a:off x="6444001" y="2925683"/>
                <a:ext cx="1008099" cy="935104"/>
              </a:xfrm>
              <a:prstGeom prst="flowChartConnector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s-MX" sz="900" dirty="0">
                    <a:solidFill>
                      <a:schemeClr val="bg1"/>
                    </a:solidFill>
                  </a:rPr>
                  <a:t>Guatemala no más hambre</a:t>
                </a:r>
                <a:endParaRPr lang="es-ES" sz="900" dirty="0">
                  <a:solidFill>
                    <a:schemeClr val="bg1"/>
                  </a:solidFill>
                </a:endParaRPr>
              </a:p>
            </p:txBody>
          </p:sp>
        </p:grpSp>
        <p:sp>
          <p:nvSpPr>
            <p:cNvPr id="13" name="12 Conector"/>
            <p:cNvSpPr/>
            <p:nvPr/>
          </p:nvSpPr>
          <p:spPr>
            <a:xfrm>
              <a:off x="1259709" y="2564795"/>
              <a:ext cx="863631" cy="811270"/>
            </a:xfrm>
            <a:prstGeom prst="flowChartConnector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s-MX" sz="900" dirty="0">
                  <a:solidFill>
                    <a:schemeClr val="bg1"/>
                  </a:solidFill>
                </a:rPr>
                <a:t>Todos Listos Ya</a:t>
              </a:r>
              <a:endParaRPr lang="es-ES" sz="900" dirty="0">
                <a:solidFill>
                  <a:schemeClr val="bg1"/>
                </a:solidFill>
              </a:endParaRPr>
            </a:p>
          </p:txBody>
        </p:sp>
      </p:grpSp>
      <p:sp>
        <p:nvSpPr>
          <p:cNvPr id="27" name="26 Rectángulo"/>
          <p:cNvSpPr/>
          <p:nvPr/>
        </p:nvSpPr>
        <p:spPr>
          <a:xfrm>
            <a:off x="2428860" y="5931040"/>
            <a:ext cx="5616624" cy="284042"/>
          </a:xfrm>
          <a:prstGeom prst="rect">
            <a:avLst/>
          </a:prstGeom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MX" sz="2000" dirty="0"/>
              <a:t>Registro Nacional de Personas</a:t>
            </a:r>
            <a:endParaRPr lang="es-ES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3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24075" y="0"/>
            <a:ext cx="4986338" cy="6211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7 Llamada rectangular redondeada"/>
          <p:cNvSpPr/>
          <p:nvPr/>
        </p:nvSpPr>
        <p:spPr>
          <a:xfrm>
            <a:off x="6804025" y="2349500"/>
            <a:ext cx="1800225" cy="719138"/>
          </a:xfrm>
          <a:prstGeom prst="wedgeRoundRectCallout">
            <a:avLst>
              <a:gd name="adj1" fmla="val -142814"/>
              <a:gd name="adj2" fmla="val 152301"/>
              <a:gd name="adj3" fmla="val 16667"/>
            </a:avLst>
          </a:prstGeom>
          <a:noFill/>
          <a:ln>
            <a:solidFill>
              <a:srgbClr val="B2D50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MX" sz="1100" b="1" dirty="0">
                <a:solidFill>
                  <a:srgbClr val="B2D505"/>
                </a:solidFill>
              </a:rPr>
              <a:t>Población departamental 1,078,942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MX" sz="1100" b="1" dirty="0">
                <a:solidFill>
                  <a:srgbClr val="B2D505"/>
                </a:solidFill>
              </a:rPr>
              <a:t>Beneficiarios Programas         354,007 – 32.81%</a:t>
            </a:r>
            <a:endParaRPr lang="es-GT" sz="1100" b="1" dirty="0">
              <a:solidFill>
                <a:srgbClr val="B2D505"/>
              </a:solidFill>
            </a:endParaRPr>
          </a:p>
        </p:txBody>
      </p:sp>
      <p:sp>
        <p:nvSpPr>
          <p:cNvPr id="9" name="8 Llamada rectangular redondeada"/>
          <p:cNvSpPr/>
          <p:nvPr/>
        </p:nvSpPr>
        <p:spPr>
          <a:xfrm>
            <a:off x="1042988" y="2133600"/>
            <a:ext cx="1944687" cy="719138"/>
          </a:xfrm>
          <a:prstGeom prst="wedgeRoundRectCallout">
            <a:avLst>
              <a:gd name="adj1" fmla="val 90621"/>
              <a:gd name="adj2" fmla="val 148583"/>
              <a:gd name="adj3" fmla="val 16667"/>
            </a:avLst>
          </a:prstGeom>
          <a:noFill/>
          <a:ln>
            <a:solidFill>
              <a:srgbClr val="B2D50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MX" sz="1100" b="1" dirty="0">
                <a:solidFill>
                  <a:srgbClr val="B2D505"/>
                </a:solidFill>
              </a:rPr>
              <a:t>Población departamental  921,390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MX" sz="1100" b="1" dirty="0">
                <a:solidFill>
                  <a:srgbClr val="B2D505"/>
                </a:solidFill>
              </a:rPr>
              <a:t>Beneficiarios Programas         282,990 – 30.71%</a:t>
            </a:r>
            <a:endParaRPr lang="es-GT" sz="1100" b="1" dirty="0">
              <a:solidFill>
                <a:srgbClr val="B2D505"/>
              </a:solidFill>
            </a:endParaRPr>
          </a:p>
        </p:txBody>
      </p:sp>
      <p:sp>
        <p:nvSpPr>
          <p:cNvPr id="10" name="9 Llamada rectangular redondeada"/>
          <p:cNvSpPr/>
          <p:nvPr/>
        </p:nvSpPr>
        <p:spPr>
          <a:xfrm>
            <a:off x="395288" y="3644900"/>
            <a:ext cx="1728787" cy="720725"/>
          </a:xfrm>
          <a:prstGeom prst="wedgeRoundRectCallout">
            <a:avLst>
              <a:gd name="adj1" fmla="val 87475"/>
              <a:gd name="adj2" fmla="val -34955"/>
              <a:gd name="adj3" fmla="val 16667"/>
            </a:avLst>
          </a:prstGeom>
          <a:noFill/>
          <a:ln>
            <a:solidFill>
              <a:srgbClr val="B2D50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MX" sz="1100" b="1" dirty="0">
                <a:solidFill>
                  <a:srgbClr val="B2D505"/>
                </a:solidFill>
              </a:rPr>
              <a:t>Población departamental 1,114,389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MX" sz="1100" b="1" dirty="0">
                <a:solidFill>
                  <a:srgbClr val="B2D505"/>
                </a:solidFill>
              </a:rPr>
              <a:t>Beneficiarios Programas        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MX" sz="1100" b="1" dirty="0">
                <a:solidFill>
                  <a:srgbClr val="B2D505"/>
                </a:solidFill>
              </a:rPr>
              <a:t>322,754 – 28.96%</a:t>
            </a:r>
            <a:endParaRPr lang="es-GT" sz="1100" b="1" dirty="0">
              <a:solidFill>
                <a:srgbClr val="B2D505"/>
              </a:solidFill>
            </a:endParaRPr>
          </a:p>
        </p:txBody>
      </p:sp>
      <p:sp>
        <p:nvSpPr>
          <p:cNvPr id="6" name="1 Título"/>
          <p:cNvSpPr txBox="1">
            <a:spLocks/>
          </p:cNvSpPr>
          <p:nvPr/>
        </p:nvSpPr>
        <p:spPr>
          <a:xfrm>
            <a:off x="250825" y="6381750"/>
            <a:ext cx="8229600" cy="476250"/>
          </a:xfrm>
          <a:prstGeom prst="rect">
            <a:avLst/>
          </a:prstGeom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MX" sz="1000" dirty="0">
                <a:latin typeface="+mj-lt"/>
                <a:ea typeface="+mj-ea"/>
                <a:cs typeface="+mj-cs"/>
              </a:rPr>
              <a:t>* No incluye beneficiarios de MIFAPRO.</a:t>
            </a:r>
            <a:endParaRPr lang="es-GT" sz="1000" dirty="0">
              <a:latin typeface="+mj-lt"/>
              <a:ea typeface="+mj-ea"/>
              <a:cs typeface="+mj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GT" sz="1000" dirty="0">
                <a:latin typeface="+mj-lt"/>
                <a:ea typeface="+mj-ea"/>
                <a:cs typeface="+mj-cs"/>
              </a:rPr>
              <a:t>Fuente: I</a:t>
            </a:r>
            <a:r>
              <a:rPr lang="es-GT" sz="1000" dirty="0" err="1">
                <a:latin typeface="+mj-lt"/>
                <a:ea typeface="+mj-ea"/>
                <a:cs typeface="+mj-cs"/>
              </a:rPr>
              <a:t>nformación</a:t>
            </a:r>
            <a:r>
              <a:rPr lang="es-GT" sz="1000" dirty="0">
                <a:latin typeface="+mj-lt"/>
                <a:ea typeface="+mj-ea"/>
                <a:cs typeface="+mj-cs"/>
              </a:rPr>
              <a:t> al 18/08/2011.</a:t>
            </a:r>
          </a:p>
        </p:txBody>
      </p:sp>
      <p:sp>
        <p:nvSpPr>
          <p:cNvPr id="7" name="6 Llamada rectangular redondeada"/>
          <p:cNvSpPr/>
          <p:nvPr/>
        </p:nvSpPr>
        <p:spPr>
          <a:xfrm>
            <a:off x="5795963" y="5516563"/>
            <a:ext cx="1800225" cy="792162"/>
          </a:xfrm>
          <a:prstGeom prst="wedgeRoundRectCallout">
            <a:avLst>
              <a:gd name="adj1" fmla="val -133789"/>
              <a:gd name="adj2" fmla="val -101759"/>
              <a:gd name="adj3" fmla="val 16667"/>
            </a:avLst>
          </a:prstGeom>
          <a:noFill/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MX" sz="1100" b="1" dirty="0">
                <a:solidFill>
                  <a:srgbClr val="00B0F0"/>
                </a:solidFill>
              </a:rPr>
              <a:t>Población departamental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MX" sz="1100" b="1" dirty="0">
                <a:solidFill>
                  <a:srgbClr val="00B0F0"/>
                </a:solidFill>
              </a:rPr>
              <a:t>3,103,685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MX" sz="1100" b="1" dirty="0">
                <a:solidFill>
                  <a:srgbClr val="00B0F0"/>
                </a:solidFill>
              </a:rPr>
              <a:t>Beneficiarios Programas*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MX" sz="1100" b="1" dirty="0">
                <a:solidFill>
                  <a:srgbClr val="00B0F0"/>
                </a:solidFill>
              </a:rPr>
              <a:t>875,523 – 28.21%</a:t>
            </a:r>
            <a:endParaRPr lang="es-GT" sz="1100" b="1" dirty="0">
              <a:solidFill>
                <a:srgbClr val="00B0F0"/>
              </a:solidFill>
            </a:endParaRPr>
          </a:p>
        </p:txBody>
      </p:sp>
      <p:sp>
        <p:nvSpPr>
          <p:cNvPr id="11" name="10 Llamada rectangular redondeada"/>
          <p:cNvSpPr/>
          <p:nvPr/>
        </p:nvSpPr>
        <p:spPr>
          <a:xfrm>
            <a:off x="3563938" y="6137275"/>
            <a:ext cx="1800225" cy="720725"/>
          </a:xfrm>
          <a:prstGeom prst="wedgeRoundRectCallout">
            <a:avLst>
              <a:gd name="adj1" fmla="val -3844"/>
              <a:gd name="adj2" fmla="val -98218"/>
              <a:gd name="adj3" fmla="val 16667"/>
            </a:avLst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MX" sz="1100" b="1" dirty="0">
                <a:solidFill>
                  <a:srgbClr val="FF0000"/>
                </a:solidFill>
              </a:rPr>
              <a:t>Población departamental 340,382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MX" sz="1100" b="1" dirty="0">
                <a:solidFill>
                  <a:srgbClr val="FF0000"/>
                </a:solidFill>
              </a:rPr>
              <a:t>Beneficiarios Programas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MX" sz="1100" b="1" dirty="0">
                <a:solidFill>
                  <a:srgbClr val="FF0000"/>
                </a:solidFill>
              </a:rPr>
              <a:t>121,280  - 35.63%</a:t>
            </a:r>
            <a:endParaRPr lang="es-GT" sz="1100" b="1" dirty="0">
              <a:solidFill>
                <a:srgbClr val="FF0000"/>
              </a:solidFill>
            </a:endParaRPr>
          </a:p>
        </p:txBody>
      </p:sp>
      <p:sp>
        <p:nvSpPr>
          <p:cNvPr id="12" name="11 Llamada rectangular redondeada"/>
          <p:cNvSpPr/>
          <p:nvPr/>
        </p:nvSpPr>
        <p:spPr>
          <a:xfrm>
            <a:off x="7019925" y="4724400"/>
            <a:ext cx="1800225" cy="792163"/>
          </a:xfrm>
          <a:prstGeom prst="wedgeRoundRectCallout">
            <a:avLst>
              <a:gd name="adj1" fmla="val -135905"/>
              <a:gd name="adj2" fmla="val -32013"/>
              <a:gd name="adj3" fmla="val 16667"/>
            </a:avLst>
          </a:prstGeom>
          <a:noFill/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MX" sz="1100" b="1" dirty="0">
                <a:solidFill>
                  <a:schemeClr val="accent3">
                    <a:lumMod val="75000"/>
                  </a:schemeClr>
                </a:solidFill>
              </a:rPr>
              <a:t>Población departamental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MX" sz="1100" b="1" dirty="0">
                <a:solidFill>
                  <a:schemeClr val="accent3">
                    <a:lumMod val="75000"/>
                  </a:schemeClr>
                </a:solidFill>
              </a:rPr>
              <a:t>362,826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MX" sz="1100" b="1" dirty="0">
                <a:solidFill>
                  <a:schemeClr val="accent3">
                    <a:lumMod val="75000"/>
                  </a:schemeClr>
                </a:solidFill>
              </a:rPr>
              <a:t>Beneficiarios Programas*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MX" sz="1100" b="1" dirty="0">
                <a:solidFill>
                  <a:schemeClr val="accent3">
                    <a:lumMod val="75000"/>
                  </a:schemeClr>
                </a:solidFill>
              </a:rPr>
              <a:t>121,733 – 33.55%</a:t>
            </a:r>
            <a:endParaRPr lang="es-GT" sz="1100" b="1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13" name="12 Llamada rectangular redondeada"/>
          <p:cNvSpPr/>
          <p:nvPr/>
        </p:nvSpPr>
        <p:spPr>
          <a:xfrm>
            <a:off x="1116013" y="5661025"/>
            <a:ext cx="1800225" cy="792163"/>
          </a:xfrm>
          <a:prstGeom prst="wedgeRoundRectCallout">
            <a:avLst>
              <a:gd name="adj1" fmla="val 79971"/>
              <a:gd name="adj2" fmla="val -34418"/>
              <a:gd name="adj3" fmla="val 16667"/>
            </a:avLst>
          </a:prstGeom>
          <a:noFill/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MX" sz="1100" b="1" dirty="0">
                <a:solidFill>
                  <a:schemeClr val="accent3">
                    <a:lumMod val="75000"/>
                  </a:schemeClr>
                </a:solidFill>
              </a:rPr>
              <a:t>Población departamental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MX" sz="1100" b="1" dirty="0">
                <a:solidFill>
                  <a:schemeClr val="accent3">
                    <a:lumMod val="75000"/>
                  </a:schemeClr>
                </a:solidFill>
              </a:rPr>
              <a:t>685,830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MX" sz="1100" b="1" dirty="0">
                <a:solidFill>
                  <a:schemeClr val="accent3">
                    <a:lumMod val="75000"/>
                  </a:schemeClr>
                </a:solidFill>
              </a:rPr>
              <a:t>Beneficiarios Programas*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MX" sz="1100" b="1" dirty="0">
                <a:solidFill>
                  <a:schemeClr val="accent3">
                    <a:lumMod val="75000"/>
                  </a:schemeClr>
                </a:solidFill>
              </a:rPr>
              <a:t>243,943 – 35.57%</a:t>
            </a:r>
            <a:endParaRPr lang="es-GT" sz="1100" b="1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14" name="13 Llamada rectangular redondeada"/>
          <p:cNvSpPr/>
          <p:nvPr/>
        </p:nvSpPr>
        <p:spPr>
          <a:xfrm>
            <a:off x="179388" y="4724400"/>
            <a:ext cx="1800225" cy="792163"/>
          </a:xfrm>
          <a:prstGeom prst="wedgeRoundRectCallout">
            <a:avLst>
              <a:gd name="adj1" fmla="val 75738"/>
              <a:gd name="adj2" fmla="val -10368"/>
              <a:gd name="adj3" fmla="val 16667"/>
            </a:avLst>
          </a:prstGeom>
          <a:noFill/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MX" sz="1100" b="1" dirty="0">
                <a:solidFill>
                  <a:schemeClr val="accent3">
                    <a:lumMod val="75000"/>
                  </a:schemeClr>
                </a:solidFill>
              </a:rPr>
              <a:t>Población departamental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MX" sz="1100" b="1" dirty="0">
                <a:solidFill>
                  <a:schemeClr val="accent3">
                    <a:lumMod val="75000"/>
                  </a:schemeClr>
                </a:solidFill>
              </a:rPr>
              <a:t>771,674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MX" sz="1100" b="1" dirty="0">
                <a:solidFill>
                  <a:schemeClr val="accent3">
                    <a:lumMod val="75000"/>
                  </a:schemeClr>
                </a:solidFill>
              </a:rPr>
              <a:t>Beneficiarios Programas*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MX" sz="1100" b="1" dirty="0">
                <a:solidFill>
                  <a:schemeClr val="accent3">
                    <a:lumMod val="75000"/>
                  </a:schemeClr>
                </a:solidFill>
              </a:rPr>
              <a:t>297,171 – 38.51%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65 Rectángulo"/>
          <p:cNvSpPr/>
          <p:nvPr/>
        </p:nvSpPr>
        <p:spPr>
          <a:xfrm>
            <a:off x="0" y="3786188"/>
            <a:ext cx="714375" cy="3071812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CO"/>
          </a:p>
        </p:txBody>
      </p:sp>
      <p:sp>
        <p:nvSpPr>
          <p:cNvPr id="68" name="67 Rectángulo"/>
          <p:cNvSpPr/>
          <p:nvPr/>
        </p:nvSpPr>
        <p:spPr>
          <a:xfrm>
            <a:off x="4500563" y="3786188"/>
            <a:ext cx="785812" cy="3071812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CO"/>
          </a:p>
        </p:txBody>
      </p:sp>
      <p:cxnSp>
        <p:nvCxnSpPr>
          <p:cNvPr id="82" name="81 Conector recto"/>
          <p:cNvCxnSpPr/>
          <p:nvPr/>
        </p:nvCxnSpPr>
        <p:spPr>
          <a:xfrm rot="5400000">
            <a:off x="1072357" y="3429794"/>
            <a:ext cx="6858000" cy="1587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0" name="109 Elipse"/>
          <p:cNvSpPr/>
          <p:nvPr/>
        </p:nvSpPr>
        <p:spPr>
          <a:xfrm>
            <a:off x="8534400" y="4357694"/>
            <a:ext cx="609600" cy="304800"/>
          </a:xfrm>
          <a:prstGeom prst="ellipse">
            <a:avLst/>
          </a:prstGeom>
          <a:solidFill>
            <a:srgbClr val="92D050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CO" sz="1400" b="1" dirty="0">
                <a:solidFill>
                  <a:schemeClr val="tx1"/>
                </a:solidFill>
              </a:rPr>
              <a:t>37</a:t>
            </a:r>
            <a:endParaRPr lang="es-CO" sz="1400" b="1" dirty="0">
              <a:solidFill>
                <a:schemeClr val="tx1"/>
              </a:solidFill>
            </a:endParaRPr>
          </a:p>
        </p:txBody>
      </p:sp>
      <p:grpSp>
        <p:nvGrpSpPr>
          <p:cNvPr id="15367" name="117 Grupo"/>
          <p:cNvGrpSpPr>
            <a:grpSpLocks/>
          </p:cNvGrpSpPr>
          <p:nvPr/>
        </p:nvGrpSpPr>
        <p:grpSpPr bwMode="auto">
          <a:xfrm>
            <a:off x="-71438" y="0"/>
            <a:ext cx="9374188" cy="6858000"/>
            <a:chOff x="-71470" y="-24"/>
            <a:chExt cx="9373964" cy="6858048"/>
          </a:xfrm>
        </p:grpSpPr>
        <p:sp>
          <p:nvSpPr>
            <p:cNvPr id="87" name="86 Rectángulo"/>
            <p:cNvSpPr/>
            <p:nvPr/>
          </p:nvSpPr>
          <p:spPr>
            <a:xfrm>
              <a:off x="4500422" y="428604"/>
              <a:ext cx="4643326" cy="6429420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s-CO" dirty="0"/>
            </a:p>
          </p:txBody>
        </p:sp>
        <p:pic>
          <p:nvPicPr>
            <p:cNvPr id="15369" name="Picture 3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5286380" y="428628"/>
              <a:ext cx="3714776" cy="64293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5370" name="Picture 2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714348" y="428604"/>
              <a:ext cx="3786214" cy="64293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67" name="66 Rectángulo"/>
            <p:cNvSpPr/>
            <p:nvPr/>
          </p:nvSpPr>
          <p:spPr>
            <a:xfrm>
              <a:off x="4500422" y="428604"/>
              <a:ext cx="785793" cy="3429024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s-CO" dirty="0"/>
            </a:p>
          </p:txBody>
        </p:sp>
        <p:sp>
          <p:nvSpPr>
            <p:cNvPr id="48" name="47 Rectángulo"/>
            <p:cNvSpPr/>
            <p:nvPr/>
          </p:nvSpPr>
          <p:spPr>
            <a:xfrm>
              <a:off x="-34" y="-24"/>
              <a:ext cx="4571891" cy="428628"/>
            </a:xfrm>
            <a:prstGeom prst="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s-CO" dirty="0"/>
            </a:p>
          </p:txBody>
        </p:sp>
        <p:sp>
          <p:nvSpPr>
            <p:cNvPr id="8" name="7 CuadroTexto"/>
            <p:cNvSpPr txBox="1"/>
            <p:nvPr/>
          </p:nvSpPr>
          <p:spPr>
            <a:xfrm>
              <a:off x="500017" y="58714"/>
              <a:ext cx="1285844" cy="369890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s-CO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n-lt"/>
                </a:rPr>
                <a:t>GOAL 1</a:t>
              </a:r>
              <a:endParaRPr lang="es-CO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endParaRPr>
            </a:p>
          </p:txBody>
        </p:sp>
        <p:pic>
          <p:nvPicPr>
            <p:cNvPr id="9" name="Picture 8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-34" y="-24"/>
              <a:ext cx="430203" cy="428628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sp>
          <p:nvSpPr>
            <p:cNvPr id="54" name="53 Rectángulo"/>
            <p:cNvSpPr/>
            <p:nvPr/>
          </p:nvSpPr>
          <p:spPr>
            <a:xfrm>
              <a:off x="4571857" y="-24"/>
              <a:ext cx="4571891" cy="428628"/>
            </a:xfrm>
            <a:prstGeom prst="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s-CO" dirty="0"/>
            </a:p>
          </p:txBody>
        </p:sp>
        <p:sp>
          <p:nvSpPr>
            <p:cNvPr id="58" name="57 CuadroTexto"/>
            <p:cNvSpPr txBox="1"/>
            <p:nvPr/>
          </p:nvSpPr>
          <p:spPr>
            <a:xfrm>
              <a:off x="5071908" y="-24"/>
              <a:ext cx="1142973" cy="369891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s-CO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n-lt"/>
                </a:rPr>
                <a:t>GOAL 3</a:t>
              </a:r>
              <a:endParaRPr lang="es-CO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endParaRPr>
            </a:p>
          </p:txBody>
        </p:sp>
        <p:sp>
          <p:nvSpPr>
            <p:cNvPr id="15377" name="60 CuadroTexto"/>
            <p:cNvSpPr txBox="1">
              <a:spLocks noChangeArrowheads="1"/>
            </p:cNvSpPr>
            <p:nvPr/>
          </p:nvSpPr>
          <p:spPr bwMode="auto">
            <a:xfrm>
              <a:off x="1285852" y="80167"/>
              <a:ext cx="3000396" cy="2769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s-CO" sz="1200" b="1">
                  <a:solidFill>
                    <a:schemeClr val="bg1"/>
                  </a:solidFill>
                  <a:latin typeface="Calibri" pitchFamily="34" charset="0"/>
                </a:rPr>
                <a:t>Eradicate extreme poverty &amp; hunger</a:t>
              </a:r>
            </a:p>
          </p:txBody>
        </p:sp>
        <p:sp>
          <p:nvSpPr>
            <p:cNvPr id="63" name="62 CuadroTexto"/>
            <p:cNvSpPr txBox="1"/>
            <p:nvPr/>
          </p:nvSpPr>
          <p:spPr>
            <a:xfrm>
              <a:off x="5786266" y="80940"/>
              <a:ext cx="3357482" cy="276227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s-CO" sz="1200" b="1" dirty="0" err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n-lt"/>
                </a:rPr>
                <a:t>Promote</a:t>
              </a:r>
              <a:r>
                <a:rPr lang="es-CO" sz="12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n-lt"/>
                </a:rPr>
                <a:t> </a:t>
              </a:r>
              <a:r>
                <a:rPr lang="es-CO" sz="1200" b="1" dirty="0" err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n-lt"/>
                </a:rPr>
                <a:t>gender</a:t>
              </a:r>
              <a:r>
                <a:rPr lang="es-CO" sz="12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n-lt"/>
                </a:rPr>
                <a:t> </a:t>
              </a:r>
              <a:r>
                <a:rPr lang="es-CO" sz="1200" b="1" dirty="0" err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n-lt"/>
                </a:rPr>
                <a:t>equality</a:t>
              </a:r>
              <a:r>
                <a:rPr lang="es-CO" sz="12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n-lt"/>
                </a:rPr>
                <a:t> and </a:t>
              </a:r>
              <a:r>
                <a:rPr lang="es-CO" sz="1200" b="1" dirty="0" err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n-lt"/>
                </a:rPr>
                <a:t>empower</a:t>
              </a:r>
              <a:r>
                <a:rPr lang="es-CO" sz="12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n-lt"/>
                </a:rPr>
                <a:t> </a:t>
              </a:r>
              <a:r>
                <a:rPr lang="es-CO" sz="1200" b="1" dirty="0" err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n-lt"/>
                </a:rPr>
                <a:t>women</a:t>
              </a:r>
              <a:endParaRPr lang="es-CO" sz="1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endParaRPr>
            </a:p>
          </p:txBody>
        </p:sp>
        <p:sp>
          <p:nvSpPr>
            <p:cNvPr id="65" name="64 Rectángulo"/>
            <p:cNvSpPr/>
            <p:nvPr/>
          </p:nvSpPr>
          <p:spPr>
            <a:xfrm>
              <a:off x="-34" y="428604"/>
              <a:ext cx="714358" cy="3357587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s-CO"/>
            </a:p>
          </p:txBody>
        </p:sp>
        <p:pic>
          <p:nvPicPr>
            <p:cNvPr id="57" name="Picture 14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4643293" y="-24"/>
              <a:ext cx="428615" cy="419103"/>
            </a:xfrm>
            <a:prstGeom prst="rect">
              <a:avLst/>
            </a:prstGeom>
            <a:ln>
              <a:noFill/>
            </a:ln>
            <a:effectLst>
              <a:outerShdw blurRad="190500" algn="tl" rotWithShape="0">
                <a:srgbClr val="000000">
                  <a:alpha val="70000"/>
                </a:srgbClr>
              </a:outerShdw>
            </a:effectLst>
          </p:spPr>
        </p:pic>
        <p:sp>
          <p:nvSpPr>
            <p:cNvPr id="69" name="68 CuadroTexto"/>
            <p:cNvSpPr txBox="1"/>
            <p:nvPr/>
          </p:nvSpPr>
          <p:spPr>
            <a:xfrm>
              <a:off x="3319458" y="857232"/>
              <a:ext cx="466724" cy="369332"/>
            </a:xfrm>
            <a:prstGeom prst="rect">
              <a:avLst/>
            </a:prstGeom>
            <a:noFill/>
            <a:effectLst>
              <a:glow rad="63500">
                <a:schemeClr val="accent4">
                  <a:satMod val="175000"/>
                  <a:alpha val="40000"/>
                </a:schemeClr>
              </a:glow>
              <a:softEdge rad="12700"/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s-CO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n-lt"/>
                </a:rPr>
                <a:t>15</a:t>
              </a:r>
              <a:endParaRPr lang="es-CO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endParaRPr>
            </a:p>
          </p:txBody>
        </p:sp>
        <p:sp>
          <p:nvSpPr>
            <p:cNvPr id="70" name="69 CuadroTexto"/>
            <p:cNvSpPr txBox="1"/>
            <p:nvPr/>
          </p:nvSpPr>
          <p:spPr>
            <a:xfrm>
              <a:off x="3286116" y="1643050"/>
              <a:ext cx="466724" cy="369332"/>
            </a:xfrm>
            <a:prstGeom prst="rect">
              <a:avLst/>
            </a:prstGeom>
            <a:noFill/>
            <a:effectLst>
              <a:glow rad="63500">
                <a:schemeClr val="accent1">
                  <a:satMod val="175000"/>
                  <a:alpha val="40000"/>
                </a:schemeClr>
              </a:glo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s-CO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n-lt"/>
                </a:rPr>
                <a:t>57</a:t>
              </a:r>
              <a:endParaRPr lang="es-CO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endParaRPr>
            </a:p>
          </p:txBody>
        </p:sp>
        <p:sp>
          <p:nvSpPr>
            <p:cNvPr id="71" name="70 CuadroTexto"/>
            <p:cNvSpPr txBox="1"/>
            <p:nvPr/>
          </p:nvSpPr>
          <p:spPr>
            <a:xfrm>
              <a:off x="3286116" y="2500306"/>
              <a:ext cx="525065" cy="369332"/>
            </a:xfrm>
            <a:prstGeom prst="rect">
              <a:avLst/>
            </a:prstGeom>
            <a:noFill/>
            <a:effectLst>
              <a:glow rad="63500">
                <a:schemeClr val="accent1">
                  <a:satMod val="175000"/>
                  <a:alpha val="40000"/>
                </a:schemeClr>
              </a:glo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s-CO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n-lt"/>
                </a:rPr>
                <a:t>19</a:t>
              </a:r>
              <a:endParaRPr lang="es-CO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endParaRPr>
            </a:p>
          </p:txBody>
        </p:sp>
        <p:sp>
          <p:nvSpPr>
            <p:cNvPr id="72" name="71 CuadroTexto"/>
            <p:cNvSpPr txBox="1"/>
            <p:nvPr/>
          </p:nvSpPr>
          <p:spPr>
            <a:xfrm>
              <a:off x="3248020" y="3509191"/>
              <a:ext cx="752476" cy="369332"/>
            </a:xfrm>
            <a:prstGeom prst="rect">
              <a:avLst/>
            </a:prstGeom>
            <a:noFill/>
            <a:effectLst>
              <a:glow rad="63500">
                <a:schemeClr val="accent1">
                  <a:satMod val="175000"/>
                  <a:alpha val="40000"/>
                </a:schemeClr>
              </a:glo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s-CO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n-lt"/>
                </a:rPr>
                <a:t>49*</a:t>
              </a:r>
              <a:endParaRPr lang="es-CO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endParaRPr>
            </a:p>
          </p:txBody>
        </p:sp>
        <p:sp>
          <p:nvSpPr>
            <p:cNvPr id="73" name="72 Elipse"/>
            <p:cNvSpPr/>
            <p:nvPr/>
          </p:nvSpPr>
          <p:spPr>
            <a:xfrm>
              <a:off x="4000496" y="857232"/>
              <a:ext cx="500066" cy="285752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s-CO" sz="1400" b="1" dirty="0">
                  <a:solidFill>
                    <a:schemeClr val="tx1"/>
                  </a:solidFill>
                </a:rPr>
                <a:t>9</a:t>
              </a:r>
              <a:endParaRPr lang="es-CO" sz="1400" b="1" dirty="0">
                <a:solidFill>
                  <a:schemeClr val="tx1"/>
                </a:solidFill>
              </a:endParaRPr>
            </a:p>
          </p:txBody>
        </p:sp>
        <p:sp>
          <p:nvSpPr>
            <p:cNvPr id="74" name="73 Elipse"/>
            <p:cNvSpPr/>
            <p:nvPr/>
          </p:nvSpPr>
          <p:spPr>
            <a:xfrm>
              <a:off x="3929058" y="2571744"/>
              <a:ext cx="571504" cy="357190"/>
            </a:xfrm>
            <a:prstGeom prst="ellipse">
              <a:avLst/>
            </a:prstGeom>
            <a:solidFill>
              <a:srgbClr val="92D050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s-CO" sz="1400" b="1" dirty="0">
                  <a:solidFill>
                    <a:schemeClr val="tx1"/>
                  </a:solidFill>
                </a:rPr>
                <a:t>17</a:t>
              </a:r>
              <a:endParaRPr lang="es-CO" sz="1400" b="1" dirty="0">
                <a:solidFill>
                  <a:schemeClr val="tx1"/>
                </a:solidFill>
              </a:endParaRPr>
            </a:p>
          </p:txBody>
        </p:sp>
        <p:sp>
          <p:nvSpPr>
            <p:cNvPr id="75" name="74 Elipse"/>
            <p:cNvSpPr/>
            <p:nvPr/>
          </p:nvSpPr>
          <p:spPr>
            <a:xfrm>
              <a:off x="3929058" y="3481390"/>
              <a:ext cx="520476" cy="376238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s-CO" sz="1400" b="1" dirty="0">
                  <a:solidFill>
                    <a:schemeClr val="tx1"/>
                  </a:solidFill>
                </a:rPr>
                <a:t>28</a:t>
              </a:r>
              <a:endParaRPr lang="es-CO" sz="1400" b="1" dirty="0">
                <a:solidFill>
                  <a:schemeClr val="tx1"/>
                </a:solidFill>
              </a:endParaRPr>
            </a:p>
          </p:txBody>
        </p:sp>
        <p:sp>
          <p:nvSpPr>
            <p:cNvPr id="76" name="75 Elipse"/>
            <p:cNvSpPr/>
            <p:nvPr/>
          </p:nvSpPr>
          <p:spPr>
            <a:xfrm>
              <a:off x="3857620" y="1643050"/>
              <a:ext cx="642942" cy="357190"/>
            </a:xfrm>
            <a:prstGeom prst="ellipse">
              <a:avLst/>
            </a:prstGeom>
            <a:solidFill>
              <a:srgbClr val="FFFF00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s-CO" sz="1400" b="1" dirty="0">
                  <a:solidFill>
                    <a:schemeClr val="tx1"/>
                  </a:solidFill>
                </a:rPr>
                <a:t>100</a:t>
              </a:r>
              <a:endParaRPr lang="es-CO" sz="1400" b="1" dirty="0">
                <a:solidFill>
                  <a:schemeClr val="tx1"/>
                </a:solidFill>
              </a:endParaRPr>
            </a:p>
          </p:txBody>
        </p:sp>
        <p:sp>
          <p:nvSpPr>
            <p:cNvPr id="15405" name="76 CuadroTexto"/>
            <p:cNvSpPr txBox="1">
              <a:spLocks noChangeArrowheads="1"/>
            </p:cNvSpPr>
            <p:nvPr/>
          </p:nvSpPr>
          <p:spPr bwMode="auto">
            <a:xfrm>
              <a:off x="2714612" y="3500438"/>
              <a:ext cx="571504" cy="3077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s-CO" sz="1400" b="1">
                  <a:latin typeface="Calibri" pitchFamily="34" charset="0"/>
                </a:rPr>
                <a:t>58</a:t>
              </a:r>
            </a:p>
          </p:txBody>
        </p:sp>
        <p:sp>
          <p:nvSpPr>
            <p:cNvPr id="15406" name="77 CuadroTexto"/>
            <p:cNvSpPr txBox="1">
              <a:spLocks noChangeArrowheads="1"/>
            </p:cNvSpPr>
            <p:nvPr/>
          </p:nvSpPr>
          <p:spPr bwMode="auto">
            <a:xfrm>
              <a:off x="2714612" y="1643050"/>
              <a:ext cx="571504" cy="3077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s-CO" sz="1400" b="1">
                  <a:latin typeface="Calibri" pitchFamily="34" charset="0"/>
                </a:rPr>
                <a:t>48</a:t>
              </a:r>
            </a:p>
          </p:txBody>
        </p:sp>
        <p:sp>
          <p:nvSpPr>
            <p:cNvPr id="15407" name="78 CuadroTexto"/>
            <p:cNvSpPr txBox="1">
              <a:spLocks noChangeArrowheads="1"/>
            </p:cNvSpPr>
            <p:nvPr/>
          </p:nvSpPr>
          <p:spPr bwMode="auto">
            <a:xfrm>
              <a:off x="2714612" y="2621157"/>
              <a:ext cx="571504" cy="3077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s-CO" sz="1400" b="1">
                  <a:latin typeface="Calibri" pitchFamily="34" charset="0"/>
                </a:rPr>
                <a:t>34</a:t>
              </a:r>
            </a:p>
          </p:txBody>
        </p:sp>
        <p:sp>
          <p:nvSpPr>
            <p:cNvPr id="15408" name="79 CuadroTexto"/>
            <p:cNvSpPr txBox="1">
              <a:spLocks noChangeArrowheads="1"/>
            </p:cNvSpPr>
            <p:nvPr/>
          </p:nvSpPr>
          <p:spPr bwMode="auto">
            <a:xfrm>
              <a:off x="2714612" y="857232"/>
              <a:ext cx="571504" cy="3077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s-CO" sz="1400" b="1">
                  <a:latin typeface="Calibri" pitchFamily="34" charset="0"/>
                </a:rPr>
                <a:t>18</a:t>
              </a:r>
            </a:p>
          </p:txBody>
        </p:sp>
        <p:sp>
          <p:nvSpPr>
            <p:cNvPr id="83" name="82 CuadroTexto"/>
            <p:cNvSpPr txBox="1"/>
            <p:nvPr/>
          </p:nvSpPr>
          <p:spPr>
            <a:xfrm>
              <a:off x="-34" y="714356"/>
              <a:ext cx="785794" cy="554042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s-CO" sz="1000" dirty="0">
                  <a:solidFill>
                    <a:schemeClr val="bg1"/>
                  </a:solidFill>
                  <a:latin typeface="+mn-lt"/>
                </a:rPr>
                <a:t>Extreme </a:t>
              </a:r>
              <a:r>
                <a:rPr lang="es-CO" sz="1000" dirty="0" err="1">
                  <a:solidFill>
                    <a:schemeClr val="bg1"/>
                  </a:solidFill>
                  <a:latin typeface="+mn-lt"/>
                </a:rPr>
                <a:t>poverty</a:t>
              </a:r>
              <a:endParaRPr lang="es-CO" sz="1000" dirty="0">
                <a:solidFill>
                  <a:schemeClr val="bg1"/>
                </a:solidFill>
                <a:latin typeface="+mn-lt"/>
              </a:endParaRPr>
            </a:p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s-CO" sz="10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n-lt"/>
                </a:rPr>
                <a:t>1989-2006</a:t>
              </a:r>
              <a:endParaRPr lang="es-CO" sz="1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endParaRPr>
            </a:p>
          </p:txBody>
        </p:sp>
        <p:sp>
          <p:nvSpPr>
            <p:cNvPr id="84" name="83 CuadroTexto"/>
            <p:cNvSpPr txBox="1"/>
            <p:nvPr/>
          </p:nvSpPr>
          <p:spPr>
            <a:xfrm>
              <a:off x="-71470" y="1571612"/>
              <a:ext cx="857231" cy="400053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s-CO" sz="1000" b="1" dirty="0" err="1">
                  <a:solidFill>
                    <a:schemeClr val="accent5">
                      <a:lumMod val="20000"/>
                      <a:lumOff val="80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n-lt"/>
                </a:rPr>
                <a:t>Employment</a:t>
              </a:r>
              <a:endParaRPr lang="es-CO" sz="1000" b="1" dirty="0">
                <a:solidFill>
                  <a:schemeClr val="accent5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endParaRPr>
            </a:p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s-CO" sz="1000" b="1" dirty="0">
                  <a:solidFill>
                    <a:schemeClr val="accent5">
                      <a:lumMod val="20000"/>
                      <a:lumOff val="80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n-lt"/>
                </a:rPr>
                <a:t> 1989-2006</a:t>
              </a:r>
              <a:endParaRPr lang="es-CO" sz="1000" b="1" dirty="0">
                <a:solidFill>
                  <a:schemeClr val="accent5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endParaRPr>
            </a:p>
          </p:txBody>
        </p:sp>
        <p:sp>
          <p:nvSpPr>
            <p:cNvPr id="85" name="84 CuadroTexto"/>
            <p:cNvSpPr txBox="1"/>
            <p:nvPr/>
          </p:nvSpPr>
          <p:spPr>
            <a:xfrm>
              <a:off x="-71470" y="2285992"/>
              <a:ext cx="928666" cy="554042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s-CO" sz="1000" dirty="0" err="1">
                  <a:solidFill>
                    <a:schemeClr val="bg1"/>
                  </a:solidFill>
                  <a:latin typeface="+mn-lt"/>
                </a:rPr>
                <a:t>Underweight</a:t>
              </a:r>
              <a:r>
                <a:rPr lang="es-CO" sz="1000" dirty="0">
                  <a:solidFill>
                    <a:schemeClr val="bg1"/>
                  </a:solidFill>
                  <a:latin typeface="+mn-lt"/>
                </a:rPr>
                <a:t> </a:t>
              </a:r>
              <a:r>
                <a:rPr lang="es-CO" sz="1000" dirty="0" err="1">
                  <a:solidFill>
                    <a:schemeClr val="bg1"/>
                  </a:solidFill>
                  <a:latin typeface="+mn-lt"/>
                </a:rPr>
                <a:t>children</a:t>
              </a:r>
              <a:r>
                <a:rPr lang="es-CO" sz="1000" dirty="0">
                  <a:solidFill>
                    <a:schemeClr val="bg1"/>
                  </a:solidFill>
                  <a:latin typeface="+mn-lt"/>
                </a:rPr>
                <a:t> </a:t>
              </a:r>
              <a:r>
                <a:rPr lang="es-CO" sz="10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n-lt"/>
                </a:rPr>
                <a:t>1987-2008</a:t>
              </a:r>
              <a:endParaRPr lang="es-CO" sz="1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endParaRPr>
            </a:p>
          </p:txBody>
        </p:sp>
        <p:sp>
          <p:nvSpPr>
            <p:cNvPr id="86" name="85 CuadroTexto"/>
            <p:cNvSpPr txBox="1"/>
            <p:nvPr/>
          </p:nvSpPr>
          <p:spPr>
            <a:xfrm>
              <a:off x="-71470" y="3214687"/>
              <a:ext cx="857231" cy="554041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s-CO" sz="1000" dirty="0" err="1">
                  <a:solidFill>
                    <a:schemeClr val="bg1"/>
                  </a:solidFill>
                  <a:latin typeface="+mn-lt"/>
                </a:rPr>
                <a:t>Chronic</a:t>
              </a:r>
              <a:r>
                <a:rPr lang="es-CO" sz="1000" dirty="0">
                  <a:solidFill>
                    <a:schemeClr val="bg1"/>
                  </a:solidFill>
                  <a:latin typeface="+mn-lt"/>
                </a:rPr>
                <a:t> </a:t>
              </a:r>
              <a:r>
                <a:rPr lang="es-CO" sz="1000" dirty="0" err="1">
                  <a:solidFill>
                    <a:schemeClr val="bg1"/>
                  </a:solidFill>
                  <a:latin typeface="+mn-lt"/>
                </a:rPr>
                <a:t>malnutrition</a:t>
              </a:r>
              <a:endParaRPr lang="es-CO" sz="1000" dirty="0">
                <a:solidFill>
                  <a:schemeClr val="bg1"/>
                </a:solidFill>
                <a:latin typeface="+mn-lt"/>
              </a:endParaRPr>
            </a:p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s-CO" sz="10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n-lt"/>
                </a:rPr>
                <a:t>1987-2008</a:t>
              </a:r>
              <a:endParaRPr lang="es-CO" sz="1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endParaRPr>
            </a:p>
          </p:txBody>
        </p:sp>
        <p:sp>
          <p:nvSpPr>
            <p:cNvPr id="42" name="41 CuadroTexto"/>
            <p:cNvSpPr txBox="1"/>
            <p:nvPr/>
          </p:nvSpPr>
          <p:spPr>
            <a:xfrm>
              <a:off x="3214577" y="4357695"/>
              <a:ext cx="609585" cy="369890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s-CO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n-lt"/>
                </a:rPr>
                <a:t>98</a:t>
              </a:r>
              <a:endParaRPr lang="es-CO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endParaRPr>
            </a:p>
          </p:txBody>
        </p:sp>
        <p:sp>
          <p:nvSpPr>
            <p:cNvPr id="43" name="42 CuadroTexto"/>
            <p:cNvSpPr txBox="1"/>
            <p:nvPr/>
          </p:nvSpPr>
          <p:spPr>
            <a:xfrm>
              <a:off x="3357449" y="6143644"/>
              <a:ext cx="609585" cy="369891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s-CO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n-lt"/>
                </a:rPr>
                <a:t>77</a:t>
              </a:r>
              <a:endParaRPr lang="es-CO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endParaRPr>
            </a:p>
          </p:txBody>
        </p:sp>
        <p:sp>
          <p:nvSpPr>
            <p:cNvPr id="44" name="43 CuadroTexto"/>
            <p:cNvSpPr txBox="1"/>
            <p:nvPr/>
          </p:nvSpPr>
          <p:spPr>
            <a:xfrm>
              <a:off x="3286013" y="5286388"/>
              <a:ext cx="761982" cy="369891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s-CO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n-lt"/>
                </a:rPr>
                <a:t>87</a:t>
              </a:r>
              <a:endParaRPr lang="es-CO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endParaRPr>
            </a:p>
          </p:txBody>
        </p:sp>
        <p:sp>
          <p:nvSpPr>
            <p:cNvPr id="45" name="44 Elipse"/>
            <p:cNvSpPr/>
            <p:nvPr/>
          </p:nvSpPr>
          <p:spPr>
            <a:xfrm>
              <a:off x="3786182" y="4357694"/>
              <a:ext cx="642942" cy="357190"/>
            </a:xfrm>
            <a:prstGeom prst="ellipse">
              <a:avLst/>
            </a:prstGeom>
            <a:solidFill>
              <a:srgbClr val="92D050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s-CO" sz="1400" b="1" dirty="0">
                  <a:solidFill>
                    <a:schemeClr val="tx1"/>
                  </a:solidFill>
                </a:rPr>
                <a:t>100</a:t>
              </a:r>
              <a:endParaRPr lang="es-CO" sz="1400" b="1" dirty="0">
                <a:solidFill>
                  <a:schemeClr val="tx1"/>
                </a:solidFill>
              </a:endParaRPr>
            </a:p>
          </p:txBody>
        </p:sp>
        <p:sp>
          <p:nvSpPr>
            <p:cNvPr id="46" name="45 Elipse"/>
            <p:cNvSpPr/>
            <p:nvPr/>
          </p:nvSpPr>
          <p:spPr>
            <a:xfrm>
              <a:off x="3714744" y="6072206"/>
              <a:ext cx="714380" cy="376238"/>
            </a:xfrm>
            <a:prstGeom prst="ellipse">
              <a:avLst/>
            </a:prstGeom>
            <a:solidFill>
              <a:srgbClr val="FFFF00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s-CO" sz="1400" b="1" dirty="0">
                  <a:solidFill>
                    <a:schemeClr val="tx1"/>
                  </a:solidFill>
                </a:rPr>
                <a:t>100</a:t>
              </a:r>
              <a:endParaRPr lang="es-CO" sz="1400" b="1" dirty="0">
                <a:solidFill>
                  <a:schemeClr val="tx1"/>
                </a:solidFill>
              </a:endParaRPr>
            </a:p>
          </p:txBody>
        </p:sp>
        <p:sp>
          <p:nvSpPr>
            <p:cNvPr id="47" name="46 Elipse"/>
            <p:cNvSpPr/>
            <p:nvPr/>
          </p:nvSpPr>
          <p:spPr>
            <a:xfrm>
              <a:off x="3714744" y="5214950"/>
              <a:ext cx="714380" cy="376238"/>
            </a:xfrm>
            <a:prstGeom prst="ellipse">
              <a:avLst/>
            </a:prstGeom>
            <a:solidFill>
              <a:srgbClr val="FFFF00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s-CO" sz="1400" b="1" dirty="0">
                  <a:solidFill>
                    <a:schemeClr val="tx1"/>
                  </a:solidFill>
                </a:rPr>
                <a:t>100</a:t>
              </a:r>
              <a:endParaRPr lang="es-CO" sz="1400" b="1" dirty="0">
                <a:solidFill>
                  <a:schemeClr val="tx1"/>
                </a:solidFill>
              </a:endParaRPr>
            </a:p>
          </p:txBody>
        </p:sp>
        <p:sp>
          <p:nvSpPr>
            <p:cNvPr id="50" name="49 CuadroTexto"/>
            <p:cNvSpPr txBox="1"/>
            <p:nvPr/>
          </p:nvSpPr>
          <p:spPr>
            <a:xfrm>
              <a:off x="2714526" y="4357695"/>
              <a:ext cx="609585" cy="307977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s-CO" sz="14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n-lt"/>
                </a:rPr>
                <a:t>72</a:t>
              </a:r>
              <a:endParaRPr lang="es-CO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endParaRPr>
            </a:p>
          </p:txBody>
        </p:sp>
        <p:sp>
          <p:nvSpPr>
            <p:cNvPr id="51" name="50 CuadroTexto"/>
            <p:cNvSpPr txBox="1"/>
            <p:nvPr/>
          </p:nvSpPr>
          <p:spPr>
            <a:xfrm>
              <a:off x="2714526" y="6121419"/>
              <a:ext cx="609585" cy="307977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s-CO" sz="14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n-lt"/>
                </a:rPr>
                <a:t>44</a:t>
              </a:r>
              <a:endParaRPr lang="es-CO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endParaRPr>
            </a:p>
          </p:txBody>
        </p:sp>
        <p:sp>
          <p:nvSpPr>
            <p:cNvPr id="52" name="51 CuadroTexto"/>
            <p:cNvSpPr txBox="1"/>
            <p:nvPr/>
          </p:nvSpPr>
          <p:spPr>
            <a:xfrm>
              <a:off x="2714526" y="5286388"/>
              <a:ext cx="609585" cy="307977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s-CO" sz="14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n-lt"/>
                </a:rPr>
                <a:t>75</a:t>
              </a:r>
              <a:endParaRPr lang="es-CO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endParaRPr>
            </a:p>
          </p:txBody>
        </p:sp>
        <p:sp>
          <p:nvSpPr>
            <p:cNvPr id="49" name="48 Rectángulo"/>
            <p:cNvSpPr/>
            <p:nvPr/>
          </p:nvSpPr>
          <p:spPr>
            <a:xfrm>
              <a:off x="71403" y="3857628"/>
              <a:ext cx="4500454" cy="357191"/>
            </a:xfrm>
            <a:prstGeom prst="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s-CO"/>
            </a:p>
          </p:txBody>
        </p:sp>
        <p:sp>
          <p:nvSpPr>
            <p:cNvPr id="31" name="30 CuadroTexto"/>
            <p:cNvSpPr txBox="1"/>
            <p:nvPr/>
          </p:nvSpPr>
          <p:spPr>
            <a:xfrm>
              <a:off x="357146" y="3857628"/>
              <a:ext cx="1000101" cy="369891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n-lt"/>
                </a:rPr>
                <a:t>GOAL 2</a:t>
              </a:r>
              <a:endParaRPr lang="es-CO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endParaRPr>
            </a:p>
          </p:txBody>
        </p:sp>
        <p:sp>
          <p:nvSpPr>
            <p:cNvPr id="15430" name="61 CuadroTexto"/>
            <p:cNvSpPr txBox="1">
              <a:spLocks noChangeArrowheads="1"/>
            </p:cNvSpPr>
            <p:nvPr/>
          </p:nvSpPr>
          <p:spPr bwMode="auto">
            <a:xfrm>
              <a:off x="1285852" y="3929066"/>
              <a:ext cx="3000396" cy="2769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1200" b="1">
                  <a:solidFill>
                    <a:schemeClr val="bg1"/>
                  </a:solidFill>
                  <a:latin typeface="Calibri" pitchFamily="34" charset="0"/>
                </a:rPr>
                <a:t>Achieve  universal primary education</a:t>
              </a:r>
            </a:p>
          </p:txBody>
        </p:sp>
        <p:pic>
          <p:nvPicPr>
            <p:cNvPr id="32" name="Picture 9"/>
            <p:cNvPicPr>
              <a:picLocks noChangeAspect="1" noChangeArrowheads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>
              <a:off x="-34" y="3857628"/>
              <a:ext cx="428615" cy="434978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sp>
          <p:nvSpPr>
            <p:cNvPr id="53" name="52 Rectángulo"/>
            <p:cNvSpPr/>
            <p:nvPr/>
          </p:nvSpPr>
          <p:spPr>
            <a:xfrm>
              <a:off x="4500422" y="3857628"/>
              <a:ext cx="4643326" cy="357191"/>
            </a:xfrm>
            <a:prstGeom prst="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s-CO"/>
            </a:p>
          </p:txBody>
        </p:sp>
        <p:sp>
          <p:nvSpPr>
            <p:cNvPr id="59" name="58 CuadroTexto"/>
            <p:cNvSpPr txBox="1"/>
            <p:nvPr/>
          </p:nvSpPr>
          <p:spPr>
            <a:xfrm>
              <a:off x="5071908" y="3857628"/>
              <a:ext cx="1142973" cy="369891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s-CO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n-lt"/>
                </a:rPr>
                <a:t>GOAL 4</a:t>
              </a:r>
              <a:endParaRPr lang="es-CO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endParaRPr>
            </a:p>
          </p:txBody>
        </p:sp>
        <p:sp>
          <p:nvSpPr>
            <p:cNvPr id="64" name="63 CuadroTexto"/>
            <p:cNvSpPr txBox="1"/>
            <p:nvPr/>
          </p:nvSpPr>
          <p:spPr>
            <a:xfrm>
              <a:off x="6214881" y="3938592"/>
              <a:ext cx="2214509" cy="276227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s-CO" sz="12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n-lt"/>
                </a:rPr>
                <a:t>Reduce </a:t>
              </a:r>
              <a:r>
                <a:rPr lang="es-CO" sz="1200" b="1" dirty="0" err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n-lt"/>
                </a:rPr>
                <a:t>child</a:t>
              </a:r>
              <a:r>
                <a:rPr lang="es-CO" sz="12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n-lt"/>
                </a:rPr>
                <a:t> </a:t>
              </a:r>
              <a:r>
                <a:rPr lang="es-CO" sz="1200" b="1" dirty="0" err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n-lt"/>
                </a:rPr>
                <a:t>mortality</a:t>
              </a:r>
              <a:endParaRPr lang="es-CO" sz="1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endParaRPr>
            </a:p>
          </p:txBody>
        </p:sp>
        <p:pic>
          <p:nvPicPr>
            <p:cNvPr id="60" name="Picture 11"/>
            <p:cNvPicPr>
              <a:picLocks noChangeAspect="1" noChangeArrowheads="1"/>
            </p:cNvPicPr>
            <p:nvPr/>
          </p:nvPicPr>
          <p:blipFill>
            <a:blip r:embed="rId7"/>
            <a:srcRect/>
            <a:stretch>
              <a:fillRect/>
            </a:stretch>
          </p:blipFill>
          <p:spPr bwMode="auto">
            <a:xfrm>
              <a:off x="4643293" y="3857628"/>
              <a:ext cx="415915" cy="428628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sp>
          <p:nvSpPr>
            <p:cNvPr id="55" name="54 CuadroTexto"/>
            <p:cNvSpPr txBox="1"/>
            <p:nvPr/>
          </p:nvSpPr>
          <p:spPr>
            <a:xfrm>
              <a:off x="7391190" y="3571876"/>
              <a:ext cx="609585" cy="307977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s-CO" sz="14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n-lt"/>
                </a:rPr>
                <a:t>303</a:t>
              </a:r>
              <a:endParaRPr lang="es-CO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endParaRPr>
            </a:p>
          </p:txBody>
        </p:sp>
        <p:sp>
          <p:nvSpPr>
            <p:cNvPr id="56" name="55 CuadroTexto"/>
            <p:cNvSpPr txBox="1"/>
            <p:nvPr/>
          </p:nvSpPr>
          <p:spPr>
            <a:xfrm>
              <a:off x="7857904" y="3500439"/>
              <a:ext cx="785794" cy="369890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s-CO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n-lt"/>
                </a:rPr>
                <a:t>603</a:t>
              </a:r>
              <a:r>
                <a:rPr lang="es-CO" b="1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n-lt"/>
                </a:rPr>
                <a:t>* </a:t>
              </a:r>
              <a:endParaRPr lang="es-CO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endParaRPr>
            </a:p>
          </p:txBody>
        </p:sp>
        <p:sp>
          <p:nvSpPr>
            <p:cNvPr id="81" name="80 Elipse"/>
            <p:cNvSpPr/>
            <p:nvPr/>
          </p:nvSpPr>
          <p:spPr>
            <a:xfrm>
              <a:off x="8552118" y="3481390"/>
              <a:ext cx="520476" cy="376238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s-CO" sz="1400" b="1" dirty="0">
                  <a:solidFill>
                    <a:schemeClr val="tx1"/>
                  </a:solidFill>
                </a:rPr>
                <a:t>0</a:t>
              </a:r>
              <a:endParaRPr lang="es-CO" sz="1400" b="1" dirty="0">
                <a:solidFill>
                  <a:schemeClr val="tx1"/>
                </a:solidFill>
              </a:endParaRPr>
            </a:p>
          </p:txBody>
        </p:sp>
        <p:sp>
          <p:nvSpPr>
            <p:cNvPr id="88" name="87 CuadroTexto"/>
            <p:cNvSpPr txBox="1"/>
            <p:nvPr/>
          </p:nvSpPr>
          <p:spPr>
            <a:xfrm>
              <a:off x="4571857" y="3429000"/>
              <a:ext cx="928666" cy="400053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s-CO" sz="1000" b="1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n-lt"/>
                </a:rPr>
                <a:t>* </a:t>
              </a:r>
              <a:r>
                <a:rPr lang="es-CO" sz="1000" b="1" dirty="0" err="1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n-lt"/>
                </a:rPr>
                <a:t>Femicide</a:t>
              </a:r>
              <a:r>
                <a:rPr lang="es-CO" sz="1000" b="1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n-lt"/>
                </a:rPr>
                <a:t> 2001-2006</a:t>
              </a:r>
              <a:endParaRPr lang="es-CO" sz="1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endParaRPr>
            </a:p>
          </p:txBody>
        </p:sp>
        <p:sp>
          <p:nvSpPr>
            <p:cNvPr id="90" name="89 CuadroTexto"/>
            <p:cNvSpPr txBox="1"/>
            <p:nvPr/>
          </p:nvSpPr>
          <p:spPr>
            <a:xfrm>
              <a:off x="4643293" y="642919"/>
              <a:ext cx="857230" cy="554041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s-CO" sz="1000" b="1" dirty="0">
                  <a:solidFill>
                    <a:schemeClr val="accent5">
                      <a:lumMod val="20000"/>
                      <a:lumOff val="80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n-lt"/>
                </a:rPr>
                <a:t>Access </a:t>
              </a:r>
              <a:r>
                <a:rPr lang="es-CO" sz="1000" b="1" dirty="0" err="1">
                  <a:solidFill>
                    <a:schemeClr val="accent5">
                      <a:lumMod val="20000"/>
                      <a:lumOff val="80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n-lt"/>
                </a:rPr>
                <a:t>to</a:t>
              </a:r>
              <a:r>
                <a:rPr lang="es-CO" sz="1000" b="1" dirty="0">
                  <a:solidFill>
                    <a:schemeClr val="accent5">
                      <a:lumMod val="20000"/>
                      <a:lumOff val="80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n-lt"/>
                </a:rPr>
                <a:t> </a:t>
              </a:r>
              <a:r>
                <a:rPr lang="es-CO" sz="1000" b="1" dirty="0" err="1">
                  <a:solidFill>
                    <a:schemeClr val="accent5">
                      <a:lumMod val="20000"/>
                      <a:lumOff val="80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n-lt"/>
                </a:rPr>
                <a:t>education</a:t>
              </a:r>
              <a:endParaRPr lang="es-CO" sz="1000" b="1" dirty="0">
                <a:solidFill>
                  <a:schemeClr val="accent5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endParaRPr>
            </a:p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s-CO" sz="1000" b="1" dirty="0">
                  <a:solidFill>
                    <a:schemeClr val="accent5">
                      <a:lumMod val="20000"/>
                      <a:lumOff val="80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n-lt"/>
                </a:rPr>
                <a:t>1995-2009</a:t>
              </a:r>
              <a:endParaRPr lang="es-CO" sz="1000" b="1" dirty="0">
                <a:solidFill>
                  <a:schemeClr val="accent5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endParaRPr>
            </a:p>
          </p:txBody>
        </p:sp>
        <p:sp>
          <p:nvSpPr>
            <p:cNvPr id="91" name="90 CuadroTexto"/>
            <p:cNvSpPr txBox="1"/>
            <p:nvPr/>
          </p:nvSpPr>
          <p:spPr>
            <a:xfrm>
              <a:off x="4571857" y="1571612"/>
              <a:ext cx="857230" cy="400053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s-CO" sz="1000" b="1" dirty="0" err="1">
                  <a:solidFill>
                    <a:schemeClr val="accent5">
                      <a:lumMod val="20000"/>
                      <a:lumOff val="80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n-lt"/>
                </a:rPr>
                <a:t>Income</a:t>
              </a:r>
              <a:endParaRPr lang="es-CO" sz="1000" b="1" dirty="0">
                <a:solidFill>
                  <a:schemeClr val="accent5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endParaRPr>
            </a:p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s-CO" sz="1000" b="1" dirty="0">
                  <a:solidFill>
                    <a:schemeClr val="accent5">
                      <a:lumMod val="20000"/>
                      <a:lumOff val="80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n-lt"/>
                </a:rPr>
                <a:t>1989-2006</a:t>
              </a:r>
              <a:endParaRPr lang="es-CO" sz="1000" b="1" dirty="0">
                <a:solidFill>
                  <a:schemeClr val="accent5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endParaRPr>
            </a:p>
          </p:txBody>
        </p:sp>
        <p:sp>
          <p:nvSpPr>
            <p:cNvPr id="92" name="91 CuadroTexto"/>
            <p:cNvSpPr txBox="1"/>
            <p:nvPr/>
          </p:nvSpPr>
          <p:spPr>
            <a:xfrm>
              <a:off x="4571857" y="2500307"/>
              <a:ext cx="928666" cy="554041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s-CO" sz="1000" b="1" dirty="0" err="1">
                  <a:solidFill>
                    <a:schemeClr val="accent5">
                      <a:lumMod val="20000"/>
                      <a:lumOff val="80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n-lt"/>
                </a:rPr>
                <a:t>Political</a:t>
              </a:r>
              <a:r>
                <a:rPr lang="es-CO" sz="1000" b="1" dirty="0">
                  <a:solidFill>
                    <a:schemeClr val="accent5">
                      <a:lumMod val="20000"/>
                      <a:lumOff val="80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n-lt"/>
                </a:rPr>
                <a:t> </a:t>
              </a:r>
              <a:r>
                <a:rPr lang="es-CO" sz="1000" b="1" dirty="0" err="1">
                  <a:solidFill>
                    <a:schemeClr val="accent5">
                      <a:lumMod val="20000"/>
                      <a:lumOff val="80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n-lt"/>
                </a:rPr>
                <a:t>Participation</a:t>
              </a:r>
              <a:endParaRPr lang="es-CO" sz="1000" b="1" dirty="0">
                <a:solidFill>
                  <a:schemeClr val="accent5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endParaRPr>
            </a:p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s-CO" sz="1000" b="1" dirty="0">
                  <a:solidFill>
                    <a:schemeClr val="accent5">
                      <a:lumMod val="20000"/>
                      <a:lumOff val="80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n-lt"/>
                </a:rPr>
                <a:t>1990-2007</a:t>
              </a:r>
              <a:endParaRPr lang="es-CO" sz="1000" b="1" dirty="0">
                <a:solidFill>
                  <a:schemeClr val="accent5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endParaRPr>
            </a:p>
          </p:txBody>
        </p:sp>
        <p:sp>
          <p:nvSpPr>
            <p:cNvPr id="93" name="92 CuadroTexto"/>
            <p:cNvSpPr txBox="1"/>
            <p:nvPr/>
          </p:nvSpPr>
          <p:spPr>
            <a:xfrm>
              <a:off x="-34" y="4357695"/>
              <a:ext cx="857230" cy="554041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s-CO" sz="1000" dirty="0" err="1">
                  <a:solidFill>
                    <a:schemeClr val="bg1"/>
                  </a:solidFill>
                  <a:latin typeface="+mn-lt"/>
                </a:rPr>
                <a:t>Primary</a:t>
              </a:r>
              <a:r>
                <a:rPr lang="es-CO" sz="1000" dirty="0">
                  <a:solidFill>
                    <a:schemeClr val="bg1"/>
                  </a:solidFill>
                  <a:latin typeface="+mn-lt"/>
                </a:rPr>
                <a:t> </a:t>
              </a:r>
              <a:r>
                <a:rPr lang="es-CO" sz="1000" dirty="0" err="1">
                  <a:solidFill>
                    <a:schemeClr val="bg1"/>
                  </a:solidFill>
                  <a:latin typeface="+mn-lt"/>
                </a:rPr>
                <a:t>enrollment</a:t>
              </a:r>
              <a:r>
                <a:rPr lang="es-CO" sz="1000" dirty="0">
                  <a:solidFill>
                    <a:schemeClr val="bg1"/>
                  </a:solidFill>
                  <a:latin typeface="+mn-lt"/>
                </a:rPr>
                <a:t> </a:t>
              </a:r>
              <a:r>
                <a:rPr lang="es-CO" sz="10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n-lt"/>
                </a:rPr>
                <a:t>1991-2009</a:t>
              </a:r>
              <a:endParaRPr lang="es-CO" sz="1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endParaRPr>
            </a:p>
          </p:txBody>
        </p:sp>
        <p:sp>
          <p:nvSpPr>
            <p:cNvPr id="94" name="93 CuadroTexto"/>
            <p:cNvSpPr txBox="1"/>
            <p:nvPr/>
          </p:nvSpPr>
          <p:spPr>
            <a:xfrm>
              <a:off x="-34" y="5214951"/>
              <a:ext cx="928666" cy="400053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s-CO" sz="1000" b="1" dirty="0">
                  <a:solidFill>
                    <a:schemeClr val="accent5">
                      <a:lumMod val="20000"/>
                      <a:lumOff val="80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n-lt"/>
                </a:rPr>
                <a:t>Permanencia</a:t>
              </a:r>
            </a:p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s-CO" sz="1000" b="1" dirty="0">
                  <a:solidFill>
                    <a:schemeClr val="accent5">
                      <a:lumMod val="20000"/>
                      <a:lumOff val="80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n-lt"/>
                </a:rPr>
                <a:t>1991-2009</a:t>
              </a:r>
              <a:endParaRPr lang="es-CO" sz="1000" b="1" dirty="0">
                <a:solidFill>
                  <a:schemeClr val="accent5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endParaRPr>
            </a:p>
          </p:txBody>
        </p:sp>
        <p:sp>
          <p:nvSpPr>
            <p:cNvPr id="95" name="94 CuadroTexto"/>
            <p:cNvSpPr txBox="1"/>
            <p:nvPr/>
          </p:nvSpPr>
          <p:spPr>
            <a:xfrm>
              <a:off x="-34" y="6143644"/>
              <a:ext cx="1000101" cy="400053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s-CO" sz="1000" b="1" dirty="0" err="1">
                  <a:solidFill>
                    <a:schemeClr val="accent5">
                      <a:lumMod val="20000"/>
                      <a:lumOff val="80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n-lt"/>
                </a:rPr>
                <a:t>Literacy</a:t>
              </a:r>
              <a:endParaRPr lang="es-CO" sz="1000" b="1" dirty="0">
                <a:solidFill>
                  <a:schemeClr val="accent5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endParaRPr>
            </a:p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s-CO" sz="1000" b="1" dirty="0">
                  <a:solidFill>
                    <a:schemeClr val="accent5">
                      <a:lumMod val="20000"/>
                      <a:lumOff val="80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n-lt"/>
                </a:rPr>
                <a:t>1989-2006</a:t>
              </a:r>
              <a:endParaRPr lang="es-CO" sz="1000" b="1" dirty="0">
                <a:solidFill>
                  <a:schemeClr val="accent5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endParaRPr>
            </a:p>
          </p:txBody>
        </p:sp>
        <p:sp>
          <p:nvSpPr>
            <p:cNvPr id="96" name="95 CuadroTexto"/>
            <p:cNvSpPr txBox="1"/>
            <p:nvPr/>
          </p:nvSpPr>
          <p:spPr>
            <a:xfrm>
              <a:off x="4571857" y="4357695"/>
              <a:ext cx="857230" cy="554041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s-CO" sz="1000" b="1" dirty="0" err="1">
                  <a:solidFill>
                    <a:schemeClr val="accent5">
                      <a:lumMod val="20000"/>
                      <a:lumOff val="80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n-lt"/>
                </a:rPr>
                <a:t>Under</a:t>
              </a:r>
              <a:r>
                <a:rPr lang="es-CO" sz="1000" b="1" dirty="0">
                  <a:solidFill>
                    <a:schemeClr val="accent5">
                      <a:lumMod val="20000"/>
                      <a:lumOff val="80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n-lt"/>
                </a:rPr>
                <a:t> </a:t>
              </a:r>
              <a:r>
                <a:rPr lang="es-CO" sz="1000" b="1" dirty="0" err="1">
                  <a:solidFill>
                    <a:schemeClr val="accent5">
                      <a:lumMod val="20000"/>
                      <a:lumOff val="80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n-lt"/>
                </a:rPr>
                <a:t>five</a:t>
              </a:r>
              <a:r>
                <a:rPr lang="es-CO" sz="1000" b="1" dirty="0">
                  <a:solidFill>
                    <a:schemeClr val="accent5">
                      <a:lumMod val="20000"/>
                      <a:lumOff val="80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n-lt"/>
                </a:rPr>
                <a:t>  </a:t>
              </a:r>
              <a:r>
                <a:rPr lang="es-CO" sz="1000" b="1" dirty="0" err="1">
                  <a:solidFill>
                    <a:schemeClr val="accent5">
                      <a:lumMod val="20000"/>
                      <a:lumOff val="80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n-lt"/>
                </a:rPr>
                <a:t>mortality</a:t>
              </a:r>
              <a:endParaRPr lang="es-CO" sz="1000" b="1" dirty="0">
                <a:solidFill>
                  <a:schemeClr val="accent5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endParaRPr>
            </a:p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s-CO" sz="1000" b="1" dirty="0">
                  <a:solidFill>
                    <a:schemeClr val="accent5">
                      <a:lumMod val="20000"/>
                      <a:lumOff val="80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n-lt"/>
                </a:rPr>
                <a:t> 1987-2008</a:t>
              </a:r>
              <a:endParaRPr lang="es-CO" sz="1000" b="1" dirty="0">
                <a:solidFill>
                  <a:schemeClr val="accent5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endParaRPr>
            </a:p>
          </p:txBody>
        </p:sp>
        <p:sp>
          <p:nvSpPr>
            <p:cNvPr id="97" name="96 CuadroTexto"/>
            <p:cNvSpPr txBox="1"/>
            <p:nvPr/>
          </p:nvSpPr>
          <p:spPr>
            <a:xfrm>
              <a:off x="4571857" y="5214951"/>
              <a:ext cx="857230" cy="554041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s-CO" sz="1000" b="1" dirty="0" err="1">
                  <a:solidFill>
                    <a:schemeClr val="accent5">
                      <a:lumMod val="20000"/>
                      <a:lumOff val="80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n-lt"/>
                </a:rPr>
                <a:t>Infant</a:t>
              </a:r>
              <a:r>
                <a:rPr lang="es-CO" sz="1000" b="1" dirty="0">
                  <a:solidFill>
                    <a:schemeClr val="accent5">
                      <a:lumMod val="20000"/>
                      <a:lumOff val="80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n-lt"/>
                </a:rPr>
                <a:t> </a:t>
              </a:r>
              <a:r>
                <a:rPr lang="es-CO" sz="1000" b="1" dirty="0" err="1">
                  <a:solidFill>
                    <a:schemeClr val="accent5">
                      <a:lumMod val="20000"/>
                      <a:lumOff val="80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n-lt"/>
                </a:rPr>
                <a:t>Mortality</a:t>
              </a:r>
              <a:endParaRPr lang="es-CO" sz="1000" b="1" dirty="0">
                <a:solidFill>
                  <a:schemeClr val="accent5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endParaRPr>
            </a:p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s-CO" sz="1000" b="1" dirty="0">
                  <a:solidFill>
                    <a:schemeClr val="accent5">
                      <a:lumMod val="20000"/>
                      <a:lumOff val="80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n-lt"/>
                </a:rPr>
                <a:t>1987-2008</a:t>
              </a:r>
              <a:endParaRPr lang="es-CO" sz="1000" b="1" dirty="0">
                <a:solidFill>
                  <a:schemeClr val="accent5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endParaRPr>
            </a:p>
          </p:txBody>
        </p:sp>
        <p:sp>
          <p:nvSpPr>
            <p:cNvPr id="98" name="97 CuadroTexto"/>
            <p:cNvSpPr txBox="1"/>
            <p:nvPr/>
          </p:nvSpPr>
          <p:spPr>
            <a:xfrm>
              <a:off x="4571857" y="6143644"/>
              <a:ext cx="928666" cy="400053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s-CO" sz="1000" b="1" dirty="0" err="1">
                  <a:solidFill>
                    <a:schemeClr val="accent5">
                      <a:lumMod val="20000"/>
                      <a:lumOff val="80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n-lt"/>
                </a:rPr>
                <a:t>Immunization</a:t>
              </a:r>
              <a:endParaRPr lang="es-CO" sz="1000" b="1" dirty="0">
                <a:solidFill>
                  <a:schemeClr val="accent5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endParaRPr>
            </a:p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s-CO" sz="1000" b="1" dirty="0">
                  <a:solidFill>
                    <a:schemeClr val="accent5">
                      <a:lumMod val="20000"/>
                      <a:lumOff val="80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n-lt"/>
                </a:rPr>
                <a:t>1987-2008</a:t>
              </a:r>
              <a:endParaRPr lang="es-CO" sz="1000" b="1" dirty="0">
                <a:solidFill>
                  <a:schemeClr val="accent5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endParaRPr>
            </a:p>
          </p:txBody>
        </p:sp>
        <p:sp>
          <p:nvSpPr>
            <p:cNvPr id="99" name="98 CuadroTexto"/>
            <p:cNvSpPr txBox="1"/>
            <p:nvPr/>
          </p:nvSpPr>
          <p:spPr>
            <a:xfrm>
              <a:off x="7857904" y="835007"/>
              <a:ext cx="609585" cy="369891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s-CO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n-lt"/>
                </a:rPr>
                <a:t>0.93</a:t>
              </a:r>
              <a:endParaRPr lang="es-CO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endParaRPr>
            </a:p>
          </p:txBody>
        </p:sp>
        <p:sp>
          <p:nvSpPr>
            <p:cNvPr id="100" name="99 CuadroTexto"/>
            <p:cNvSpPr txBox="1"/>
            <p:nvPr/>
          </p:nvSpPr>
          <p:spPr>
            <a:xfrm>
              <a:off x="7929340" y="1714488"/>
              <a:ext cx="609585" cy="369891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s-CO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n-lt"/>
                </a:rPr>
                <a:t>38</a:t>
              </a:r>
              <a:endParaRPr lang="es-CO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endParaRPr>
            </a:p>
          </p:txBody>
        </p:sp>
        <p:sp>
          <p:nvSpPr>
            <p:cNvPr id="101" name="100 CuadroTexto"/>
            <p:cNvSpPr txBox="1"/>
            <p:nvPr/>
          </p:nvSpPr>
          <p:spPr>
            <a:xfrm>
              <a:off x="7929340" y="2701920"/>
              <a:ext cx="609585" cy="369891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s-CO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n-lt"/>
                </a:rPr>
                <a:t>12</a:t>
              </a:r>
              <a:endParaRPr lang="es-CO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endParaRPr>
            </a:p>
          </p:txBody>
        </p:sp>
        <p:sp>
          <p:nvSpPr>
            <p:cNvPr id="102" name="101 Elipse"/>
            <p:cNvSpPr/>
            <p:nvPr/>
          </p:nvSpPr>
          <p:spPr>
            <a:xfrm>
              <a:off x="8572496" y="928670"/>
              <a:ext cx="571504" cy="376238"/>
            </a:xfrm>
            <a:prstGeom prst="ellipse">
              <a:avLst/>
            </a:prstGeom>
            <a:solidFill>
              <a:srgbClr val="92D050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s-CO" sz="1400" b="1" dirty="0">
                  <a:solidFill>
                    <a:schemeClr val="tx1"/>
                  </a:solidFill>
                </a:rPr>
                <a:t>1</a:t>
              </a:r>
              <a:endParaRPr lang="es-CO" sz="1400" b="1" dirty="0">
                <a:solidFill>
                  <a:schemeClr val="tx1"/>
                </a:solidFill>
              </a:endParaRPr>
            </a:p>
          </p:txBody>
        </p:sp>
        <p:sp>
          <p:nvSpPr>
            <p:cNvPr id="105" name="104 CuadroTexto"/>
            <p:cNvSpPr txBox="1"/>
            <p:nvPr/>
          </p:nvSpPr>
          <p:spPr>
            <a:xfrm>
              <a:off x="7857904" y="4429132"/>
              <a:ext cx="457189" cy="369891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s-CO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n-lt"/>
                </a:rPr>
                <a:t>42</a:t>
              </a:r>
              <a:endParaRPr lang="es-CO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endParaRPr>
            </a:p>
          </p:txBody>
        </p:sp>
        <p:sp>
          <p:nvSpPr>
            <p:cNvPr id="106" name="105 CuadroTexto"/>
            <p:cNvSpPr txBox="1"/>
            <p:nvPr/>
          </p:nvSpPr>
          <p:spPr>
            <a:xfrm>
              <a:off x="7929340" y="5286388"/>
              <a:ext cx="500050" cy="369891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s-CO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n-lt"/>
                </a:rPr>
                <a:t>30</a:t>
              </a:r>
              <a:endParaRPr lang="es-CO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endParaRPr>
            </a:p>
          </p:txBody>
        </p:sp>
        <p:sp>
          <p:nvSpPr>
            <p:cNvPr id="107" name="106 CuadroTexto"/>
            <p:cNvSpPr txBox="1"/>
            <p:nvPr/>
          </p:nvSpPr>
          <p:spPr>
            <a:xfrm>
              <a:off x="7857904" y="6215083"/>
              <a:ext cx="609585" cy="369890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s-CO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n-lt"/>
                </a:rPr>
                <a:t>78</a:t>
              </a:r>
              <a:endParaRPr lang="es-CO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endParaRPr>
            </a:p>
          </p:txBody>
        </p:sp>
        <p:sp>
          <p:nvSpPr>
            <p:cNvPr id="108" name="107 Elipse"/>
            <p:cNvSpPr/>
            <p:nvPr/>
          </p:nvSpPr>
          <p:spPr>
            <a:xfrm>
              <a:off x="8501090" y="6286520"/>
              <a:ext cx="642910" cy="357190"/>
            </a:xfrm>
            <a:prstGeom prst="ellipse">
              <a:avLst/>
            </a:prstGeom>
            <a:solidFill>
              <a:srgbClr val="FFFF00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s-CO" sz="1400" b="1" dirty="0">
                  <a:solidFill>
                    <a:schemeClr val="tx1"/>
                  </a:solidFill>
                </a:rPr>
                <a:t>100</a:t>
              </a:r>
              <a:endParaRPr lang="es-CO" sz="1400" b="1" dirty="0">
                <a:solidFill>
                  <a:schemeClr val="tx1"/>
                </a:solidFill>
              </a:endParaRPr>
            </a:p>
          </p:txBody>
        </p:sp>
        <p:sp>
          <p:nvSpPr>
            <p:cNvPr id="109" name="108 Elipse"/>
            <p:cNvSpPr/>
            <p:nvPr/>
          </p:nvSpPr>
          <p:spPr>
            <a:xfrm>
              <a:off x="8534400" y="5214950"/>
              <a:ext cx="609600" cy="304800"/>
            </a:xfrm>
            <a:prstGeom prst="ellipse">
              <a:avLst/>
            </a:prstGeom>
            <a:solidFill>
              <a:srgbClr val="92D050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s-CO" sz="1400" b="1" dirty="0">
                  <a:solidFill>
                    <a:schemeClr val="tx1"/>
                  </a:solidFill>
                </a:rPr>
                <a:t>24</a:t>
              </a:r>
              <a:endParaRPr lang="es-CO" sz="1400" b="1" dirty="0">
                <a:solidFill>
                  <a:schemeClr val="tx1"/>
                </a:solidFill>
              </a:endParaRPr>
            </a:p>
          </p:txBody>
        </p:sp>
        <p:sp>
          <p:nvSpPr>
            <p:cNvPr id="111" name="110 CuadroTexto"/>
            <p:cNvSpPr txBox="1"/>
            <p:nvPr/>
          </p:nvSpPr>
          <p:spPr>
            <a:xfrm>
              <a:off x="7357853" y="857232"/>
              <a:ext cx="609585" cy="307977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s-CO" sz="14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n-lt"/>
                </a:rPr>
                <a:t>0.84</a:t>
              </a:r>
              <a:endParaRPr lang="es-CO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endParaRPr>
            </a:p>
          </p:txBody>
        </p:sp>
        <p:sp>
          <p:nvSpPr>
            <p:cNvPr id="112" name="111 CuadroTexto"/>
            <p:cNvSpPr txBox="1"/>
            <p:nvPr/>
          </p:nvSpPr>
          <p:spPr>
            <a:xfrm>
              <a:off x="7391190" y="1763701"/>
              <a:ext cx="609585" cy="307977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s-CO" sz="14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n-lt"/>
                </a:rPr>
                <a:t>35</a:t>
              </a:r>
              <a:endParaRPr lang="es-CO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endParaRPr>
            </a:p>
          </p:txBody>
        </p:sp>
        <p:sp>
          <p:nvSpPr>
            <p:cNvPr id="113" name="112 CuadroTexto"/>
            <p:cNvSpPr txBox="1"/>
            <p:nvPr/>
          </p:nvSpPr>
          <p:spPr>
            <a:xfrm>
              <a:off x="7391190" y="2692395"/>
              <a:ext cx="609585" cy="307977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s-CO" sz="14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n-lt"/>
                </a:rPr>
                <a:t>7</a:t>
              </a:r>
              <a:endParaRPr lang="es-CO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endParaRPr>
            </a:p>
          </p:txBody>
        </p:sp>
        <p:sp>
          <p:nvSpPr>
            <p:cNvPr id="114" name="113 CuadroTexto"/>
            <p:cNvSpPr txBox="1"/>
            <p:nvPr/>
          </p:nvSpPr>
          <p:spPr>
            <a:xfrm>
              <a:off x="7391190" y="4478345"/>
              <a:ext cx="457189" cy="307977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s-CO" sz="14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n-lt"/>
                </a:rPr>
                <a:t>110</a:t>
              </a:r>
              <a:endParaRPr lang="es-CO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endParaRPr>
            </a:p>
          </p:txBody>
        </p:sp>
        <p:sp>
          <p:nvSpPr>
            <p:cNvPr id="115" name="114 CuadroTexto"/>
            <p:cNvSpPr txBox="1"/>
            <p:nvPr/>
          </p:nvSpPr>
          <p:spPr>
            <a:xfrm>
              <a:off x="7391190" y="5286388"/>
              <a:ext cx="457189" cy="307977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s-CO" sz="14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n-lt"/>
                </a:rPr>
                <a:t>73</a:t>
              </a:r>
              <a:endParaRPr lang="es-CO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endParaRPr>
            </a:p>
          </p:txBody>
        </p:sp>
        <p:sp>
          <p:nvSpPr>
            <p:cNvPr id="116" name="115 CuadroTexto"/>
            <p:cNvSpPr txBox="1"/>
            <p:nvPr/>
          </p:nvSpPr>
          <p:spPr>
            <a:xfrm>
              <a:off x="7391190" y="6264295"/>
              <a:ext cx="457189" cy="307977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s-CO" sz="14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n-lt"/>
                </a:rPr>
                <a:t>69</a:t>
              </a:r>
              <a:endParaRPr lang="es-CO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endParaRPr>
            </a:p>
          </p:txBody>
        </p:sp>
        <p:grpSp>
          <p:nvGrpSpPr>
            <p:cNvPr id="15472" name="129 Grupo"/>
            <p:cNvGrpSpPr>
              <a:grpSpLocks/>
            </p:cNvGrpSpPr>
            <p:nvPr/>
          </p:nvGrpSpPr>
          <p:grpSpPr bwMode="auto">
            <a:xfrm>
              <a:off x="8501122" y="1857364"/>
              <a:ext cx="571472" cy="285752"/>
              <a:chOff x="8501122" y="1857364"/>
              <a:chExt cx="571472" cy="285752"/>
            </a:xfrm>
          </p:grpSpPr>
          <p:sp>
            <p:nvSpPr>
              <p:cNvPr id="103" name="102 Elipse"/>
              <p:cNvSpPr/>
              <p:nvPr/>
            </p:nvSpPr>
            <p:spPr>
              <a:xfrm>
                <a:off x="8501122" y="1857364"/>
                <a:ext cx="571472" cy="285752"/>
              </a:xfrm>
              <a:prstGeom prst="ellipse">
                <a:avLst/>
              </a:prstGeom>
              <a:solidFill>
                <a:srgbClr val="FFFF00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s-CO" sz="800" b="1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89" name="88 Flecha abajo"/>
              <p:cNvSpPr/>
              <p:nvPr/>
            </p:nvSpPr>
            <p:spPr>
              <a:xfrm flipV="1">
                <a:off x="8715133" y="1857364"/>
                <a:ext cx="214308" cy="214315"/>
              </a:xfrm>
              <a:prstGeom prst="downArrow">
                <a:avLst/>
              </a:prstGeom>
              <a:solidFill>
                <a:schemeClr val="tx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s-CO"/>
              </a:p>
            </p:txBody>
          </p:sp>
        </p:grpSp>
        <p:grpSp>
          <p:nvGrpSpPr>
            <p:cNvPr id="15473" name="128 Grupo"/>
            <p:cNvGrpSpPr>
              <a:grpSpLocks/>
            </p:cNvGrpSpPr>
            <p:nvPr/>
          </p:nvGrpSpPr>
          <p:grpSpPr bwMode="auto">
            <a:xfrm>
              <a:off x="8501090" y="2643182"/>
              <a:ext cx="571504" cy="376238"/>
              <a:chOff x="8501090" y="2643182"/>
              <a:chExt cx="571504" cy="376238"/>
            </a:xfrm>
          </p:grpSpPr>
          <p:sp>
            <p:nvSpPr>
              <p:cNvPr id="104" name="103 Elipse"/>
              <p:cNvSpPr/>
              <p:nvPr/>
            </p:nvSpPr>
            <p:spPr>
              <a:xfrm>
                <a:off x="8501090" y="2643182"/>
                <a:ext cx="571504" cy="376238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s-CO" sz="800" b="1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17" name="116 Flecha abajo"/>
              <p:cNvSpPr/>
              <p:nvPr/>
            </p:nvSpPr>
            <p:spPr>
              <a:xfrm flipV="1">
                <a:off x="8715133" y="2714621"/>
                <a:ext cx="214308" cy="214315"/>
              </a:xfrm>
              <a:prstGeom prst="downArrow">
                <a:avLst/>
              </a:prstGeom>
              <a:solidFill>
                <a:schemeClr val="tx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s-CO"/>
              </a:p>
            </p:txBody>
          </p:sp>
        </p:grpSp>
        <p:sp>
          <p:nvSpPr>
            <p:cNvPr id="122" name="121 CuadroTexto"/>
            <p:cNvSpPr txBox="1"/>
            <p:nvPr/>
          </p:nvSpPr>
          <p:spPr>
            <a:xfrm>
              <a:off x="2643091" y="428604"/>
              <a:ext cx="582598" cy="307977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s-CO" sz="1400" b="1" i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n-lt"/>
                </a:rPr>
                <a:t>Base</a:t>
              </a:r>
              <a:endParaRPr lang="es-CO" sz="14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endParaRPr>
            </a:p>
          </p:txBody>
        </p:sp>
        <p:sp>
          <p:nvSpPr>
            <p:cNvPr id="123" name="122 CuadroTexto"/>
            <p:cNvSpPr txBox="1"/>
            <p:nvPr/>
          </p:nvSpPr>
          <p:spPr>
            <a:xfrm>
              <a:off x="3116155" y="357167"/>
              <a:ext cx="873104" cy="523879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s-CO" sz="1400" b="1" i="1" dirty="0" err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n-lt"/>
                </a:rPr>
                <a:t>Latest</a:t>
              </a:r>
              <a:endParaRPr lang="es-CO" sz="14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endParaRP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s-CO" sz="1400" b="1" i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n-lt"/>
                </a:rPr>
                <a:t>date</a:t>
              </a:r>
              <a:endParaRPr lang="es-CO" sz="14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endParaRPr>
            </a:p>
          </p:txBody>
        </p:sp>
        <p:sp>
          <p:nvSpPr>
            <p:cNvPr id="124" name="123 CuadroTexto"/>
            <p:cNvSpPr txBox="1"/>
            <p:nvPr/>
          </p:nvSpPr>
          <p:spPr>
            <a:xfrm>
              <a:off x="3770189" y="357167"/>
              <a:ext cx="873104" cy="307977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s-CO" sz="1400" b="1" i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n-lt"/>
                </a:rPr>
                <a:t>Target</a:t>
              </a:r>
              <a:endParaRPr lang="es-CO" sz="14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endParaRPr>
            </a:p>
          </p:txBody>
        </p:sp>
        <p:sp>
          <p:nvSpPr>
            <p:cNvPr id="126" name="125 CuadroTexto"/>
            <p:cNvSpPr txBox="1"/>
            <p:nvPr/>
          </p:nvSpPr>
          <p:spPr>
            <a:xfrm>
              <a:off x="7286417" y="500043"/>
              <a:ext cx="582599" cy="307977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s-CO" sz="1400" b="1" i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n-lt"/>
                </a:rPr>
                <a:t>Base</a:t>
              </a:r>
              <a:endParaRPr lang="es-CO" sz="14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endParaRPr>
            </a:p>
          </p:txBody>
        </p:sp>
        <p:sp>
          <p:nvSpPr>
            <p:cNvPr id="127" name="126 CuadroTexto"/>
            <p:cNvSpPr txBox="1"/>
            <p:nvPr/>
          </p:nvSpPr>
          <p:spPr>
            <a:xfrm>
              <a:off x="7759481" y="428604"/>
              <a:ext cx="873104" cy="523879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s-CO" sz="1400" b="1" i="1" dirty="0" err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n-lt"/>
                </a:rPr>
                <a:t>Latest</a:t>
              </a:r>
              <a:endParaRPr lang="es-CO" sz="14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endParaRP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s-CO" sz="1400" b="1" i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n-lt"/>
                </a:rPr>
                <a:t>date</a:t>
              </a:r>
              <a:endParaRPr lang="es-CO" sz="14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endParaRPr>
            </a:p>
          </p:txBody>
        </p:sp>
        <p:sp>
          <p:nvSpPr>
            <p:cNvPr id="128" name="127 CuadroTexto"/>
            <p:cNvSpPr txBox="1"/>
            <p:nvPr/>
          </p:nvSpPr>
          <p:spPr>
            <a:xfrm>
              <a:off x="8429390" y="428604"/>
              <a:ext cx="873104" cy="307977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s-CO" sz="1400" b="1" i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n-lt"/>
                </a:rPr>
                <a:t>Target</a:t>
              </a:r>
              <a:endParaRPr lang="es-CO" sz="14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/>
              <a:t>MI FAMILIA PROGRESA </a:t>
            </a:r>
            <a:br>
              <a:rPr lang="en-US" dirty="0" smtClean="0"/>
            </a:br>
            <a:r>
              <a:rPr lang="en-US" sz="2800" dirty="0" smtClean="0"/>
              <a:t>(</a:t>
            </a:r>
            <a:r>
              <a:rPr lang="en-US" sz="2800" dirty="0" err="1" smtClean="0"/>
              <a:t>Estudio</a:t>
            </a:r>
            <a:r>
              <a:rPr lang="en-US" sz="2800" dirty="0" smtClean="0"/>
              <a:t> PNUD/</a:t>
            </a:r>
            <a:r>
              <a:rPr lang="en-US" sz="2800" dirty="0" err="1" smtClean="0"/>
              <a:t>Sekely</a:t>
            </a:r>
            <a:r>
              <a:rPr lang="en-US" sz="2800" dirty="0" smtClean="0"/>
              <a:t>, 2011)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rtlCol="0">
            <a:normAutofit lnSpcReduction="10000"/>
          </a:bodyPr>
          <a:lstStyle/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err="1" smtClean="0"/>
              <a:t>Surgimiento</a:t>
            </a:r>
            <a:r>
              <a:rPr lang="en-US" dirty="0" smtClean="0"/>
              <a:t> </a:t>
            </a:r>
            <a:r>
              <a:rPr lang="en-US" dirty="0" err="1" smtClean="0"/>
              <a:t>relativamente</a:t>
            </a:r>
            <a:r>
              <a:rPr lang="en-US" dirty="0" smtClean="0"/>
              <a:t> </a:t>
            </a:r>
            <a:r>
              <a:rPr lang="en-US" dirty="0" err="1" smtClean="0"/>
              <a:t>reciente</a:t>
            </a:r>
            <a:r>
              <a:rPr lang="en-US" dirty="0" smtClean="0"/>
              <a:t>  – 2008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err="1" smtClean="0"/>
              <a:t>Rapido</a:t>
            </a:r>
            <a:r>
              <a:rPr lang="en-US" dirty="0" smtClean="0"/>
              <a:t> </a:t>
            </a:r>
            <a:r>
              <a:rPr lang="en-US" dirty="0" err="1" smtClean="0"/>
              <a:t>crecimiento</a:t>
            </a:r>
            <a:endParaRPr lang="en-US" dirty="0" smtClean="0"/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2010: </a:t>
            </a:r>
            <a:r>
              <a:rPr lang="en-US" dirty="0" err="1" smtClean="0"/>
              <a:t>Cobertura</a:t>
            </a:r>
            <a:r>
              <a:rPr lang="en-US" dirty="0" smtClean="0"/>
              <a:t> 22.6%: </a:t>
            </a:r>
            <a:r>
              <a:rPr lang="en-US" dirty="0" err="1" smtClean="0"/>
              <a:t>uno</a:t>
            </a:r>
            <a:r>
              <a:rPr lang="en-US" dirty="0" smtClean="0"/>
              <a:t> de </a:t>
            </a:r>
            <a:r>
              <a:rPr lang="en-US" dirty="0" err="1" smtClean="0"/>
              <a:t>cada</a:t>
            </a:r>
            <a:r>
              <a:rPr lang="en-US" dirty="0" smtClean="0"/>
              <a:t> 5 </a:t>
            </a:r>
            <a:r>
              <a:rPr lang="en-US" dirty="0" err="1" smtClean="0"/>
              <a:t>guatemaltecos</a:t>
            </a:r>
            <a:endParaRPr lang="en-US" dirty="0" smtClean="0"/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8avo. </a:t>
            </a:r>
            <a:r>
              <a:rPr lang="en-US" dirty="0" err="1" smtClean="0"/>
              <a:t>presupuesto</a:t>
            </a:r>
            <a:r>
              <a:rPr lang="en-US" dirty="0" smtClean="0"/>
              <a:t> </a:t>
            </a:r>
            <a:r>
              <a:rPr lang="en-US" dirty="0" err="1" smtClean="0"/>
              <a:t>mas</a:t>
            </a:r>
            <a:r>
              <a:rPr lang="en-US" dirty="0" smtClean="0"/>
              <a:t> alto en la region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err="1" smtClean="0"/>
              <a:t>Costos</a:t>
            </a:r>
            <a:r>
              <a:rPr lang="en-US" dirty="0" smtClean="0"/>
              <a:t> </a:t>
            </a:r>
            <a:r>
              <a:rPr lang="en-US" dirty="0" err="1" smtClean="0"/>
              <a:t>administrativos</a:t>
            </a:r>
            <a:r>
              <a:rPr lang="en-US" dirty="0" smtClean="0"/>
              <a:t> </a:t>
            </a:r>
            <a:r>
              <a:rPr lang="en-US" dirty="0" err="1" smtClean="0"/>
              <a:t>razonables</a:t>
            </a:r>
            <a:r>
              <a:rPr lang="en-US" dirty="0" smtClean="0"/>
              <a:t>, </a:t>
            </a:r>
            <a:r>
              <a:rPr lang="en-US" dirty="0" err="1" smtClean="0"/>
              <a:t>pero</a:t>
            </a:r>
            <a:r>
              <a:rPr lang="en-US" dirty="0" smtClean="0"/>
              <a:t> con </a:t>
            </a:r>
            <a:r>
              <a:rPr lang="en-US" dirty="0" err="1" smtClean="0"/>
              <a:t>necesidades</a:t>
            </a:r>
            <a:r>
              <a:rPr lang="en-US" dirty="0" smtClean="0"/>
              <a:t>  </a:t>
            </a:r>
            <a:r>
              <a:rPr lang="en-US" dirty="0" err="1" smtClean="0"/>
              <a:t>tecnicas</a:t>
            </a:r>
            <a:r>
              <a:rPr lang="en-US" dirty="0" smtClean="0"/>
              <a:t> y de </a:t>
            </a:r>
            <a:r>
              <a:rPr lang="en-US" dirty="0" err="1" smtClean="0"/>
              <a:t>institucionalizacion</a:t>
            </a:r>
            <a:r>
              <a:rPr lang="en-US" dirty="0" smtClean="0"/>
              <a:t> </a:t>
            </a:r>
            <a:r>
              <a:rPr lang="en-US" dirty="0" err="1" smtClean="0"/>
              <a:t>importantes</a:t>
            </a:r>
            <a:r>
              <a:rPr lang="en-US" dirty="0" smtClean="0"/>
              <a:t>: </a:t>
            </a:r>
            <a:r>
              <a:rPr lang="en-US" dirty="0" err="1" smtClean="0"/>
              <a:t>registro</a:t>
            </a:r>
            <a:r>
              <a:rPr lang="en-US" dirty="0" smtClean="0"/>
              <a:t> </a:t>
            </a:r>
            <a:r>
              <a:rPr lang="en-US" dirty="0" err="1" smtClean="0"/>
              <a:t>unico</a:t>
            </a:r>
            <a:r>
              <a:rPr lang="en-US" dirty="0" smtClean="0"/>
              <a:t>, </a:t>
            </a:r>
            <a:r>
              <a:rPr lang="en-US" dirty="0" err="1" smtClean="0"/>
              <a:t>monitoreo</a:t>
            </a:r>
            <a:r>
              <a:rPr lang="en-US" dirty="0" smtClean="0"/>
              <a:t> y </a:t>
            </a:r>
            <a:r>
              <a:rPr lang="en-US" dirty="0" err="1" smtClean="0"/>
              <a:t>evaluacion</a:t>
            </a:r>
            <a:r>
              <a:rPr lang="en-US" dirty="0" smtClean="0"/>
              <a:t>.</a:t>
            </a: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en-US" dirty="0"/>
          </a:p>
        </p:txBody>
      </p:sp>
      <p:sp>
        <p:nvSpPr>
          <p:cNvPr id="4" name="Right Arrow 3"/>
          <p:cNvSpPr/>
          <p:nvPr/>
        </p:nvSpPr>
        <p:spPr>
          <a:xfrm>
            <a:off x="755650" y="692150"/>
            <a:ext cx="977900" cy="48577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Mi Familia Progresa</a:t>
            </a:r>
          </a:p>
        </p:txBody>
      </p:sp>
      <p:sp>
        <p:nvSpPr>
          <p:cNvPr id="35842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El monto de la transferencia es modesto: US$36.1 por familia cada dos meses.</a:t>
            </a:r>
          </a:p>
          <a:p>
            <a:r>
              <a:rPr lang="en-US" smtClean="0"/>
              <a:t>Es independiente del numero de hijos</a:t>
            </a:r>
          </a:p>
          <a:p>
            <a:r>
              <a:rPr lang="en-US" smtClean="0"/>
              <a:t>Carece de indexacion o actualizacion</a:t>
            </a:r>
          </a:p>
          <a:p>
            <a:r>
              <a:rPr lang="en-US" smtClean="0"/>
              <a:t>Focalizacion en desnutricion?</a:t>
            </a:r>
          </a:p>
          <a:p>
            <a:r>
              <a:rPr lang="en-US" smtClean="0"/>
              <a:t>Inestabilidad institucional y presupuestaria</a:t>
            </a:r>
          </a:p>
        </p:txBody>
      </p:sp>
      <p:sp>
        <p:nvSpPr>
          <p:cNvPr id="5" name="Right Arrow 4"/>
          <p:cNvSpPr/>
          <p:nvPr/>
        </p:nvSpPr>
        <p:spPr>
          <a:xfrm>
            <a:off x="971550" y="692150"/>
            <a:ext cx="977900" cy="48577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5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51050" y="692150"/>
            <a:ext cx="4297363" cy="5667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/>
          <p:nvPr/>
        </p:nvSpPr>
        <p:spPr>
          <a:xfrm>
            <a:off x="2051050" y="6308725"/>
            <a:ext cx="1668463" cy="36988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MX" dirty="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</a:rPr>
              <a:t>Fuente: </a:t>
            </a:r>
            <a:r>
              <a:rPr lang="es-MX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</a:rPr>
              <a:t>Celade</a:t>
            </a:r>
            <a:r>
              <a:rPr lang="es-MX" dirty="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</a:rPr>
              <a:t>.</a:t>
            </a:r>
            <a:endParaRPr lang="en-US" dirty="0">
              <a:solidFill>
                <a:schemeClr val="tx2">
                  <a:lumMod val="60000"/>
                  <a:lumOff val="40000"/>
                </a:schemeClr>
              </a:solidFill>
              <a:latin typeface="+mn-lt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051050" y="46038"/>
            <a:ext cx="4105275" cy="67786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MX" sz="20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</a:rPr>
              <a:t>Crecimiento poblacional proyectado </a:t>
            </a:r>
            <a:r>
              <a:rPr lang="es-MX" b="1" dirty="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</a:rPr>
              <a:t>(2000-2050)</a:t>
            </a:r>
            <a:endParaRPr lang="en-US" sz="2000" b="1" dirty="0">
              <a:solidFill>
                <a:schemeClr val="tx2">
                  <a:lumMod val="60000"/>
                  <a:lumOff val="40000"/>
                </a:schemeClr>
              </a:solidFill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O" smtClean="0"/>
              <a:t>Referencias</a:t>
            </a:r>
          </a:p>
        </p:txBody>
      </p:sp>
      <p:sp>
        <p:nvSpPr>
          <p:cNvPr id="4" name="3 Rectángulo"/>
          <p:cNvSpPr/>
          <p:nvPr/>
        </p:nvSpPr>
        <p:spPr>
          <a:xfrm>
            <a:off x="0" y="0"/>
            <a:ext cx="4572000" cy="428625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CO"/>
          </a:p>
        </p:txBody>
      </p:sp>
      <p:sp>
        <p:nvSpPr>
          <p:cNvPr id="5" name="4 CuadroTexto"/>
          <p:cNvSpPr txBox="1"/>
          <p:nvPr/>
        </p:nvSpPr>
        <p:spPr>
          <a:xfrm>
            <a:off x="500063" y="58738"/>
            <a:ext cx="1285875" cy="36988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CO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ODM 1</a:t>
            </a:r>
            <a:endParaRPr lang="es-CO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pic>
        <p:nvPicPr>
          <p:cNvPr id="6" name="Picture 8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430213" cy="4286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6 CuadroTexto"/>
          <p:cNvSpPr txBox="1"/>
          <p:nvPr/>
        </p:nvSpPr>
        <p:spPr>
          <a:xfrm>
            <a:off x="1285875" y="79375"/>
            <a:ext cx="3000375" cy="27781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CO" sz="1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Erradicar la pobreza extrema y el hambre</a:t>
            </a:r>
            <a:endParaRPr lang="es-CO" sz="1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8" name="7 Marcador de contenido"/>
          <p:cNvSpPr>
            <a:spLocks noGrp="1"/>
          </p:cNvSpPr>
          <p:nvPr>
            <p:ph idx="1"/>
          </p:nvPr>
        </p:nvSpPr>
        <p:spPr/>
        <p:txBody>
          <a:bodyPr rtlCol="0">
            <a:normAutofit fontScale="62500" lnSpcReduction="20000"/>
          </a:bodyPr>
          <a:lstStyle/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s-CO" i="1" dirty="0" smtClean="0"/>
              <a:t>SEGEPLAN. III Informe Nacional de Avance en el Logro de los Objetivos de Desarrollo del Milenio. Guatemala. 2010. 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s-CO" dirty="0" smtClean="0"/>
              <a:t>UNICEF- ICEFI- Documento “Te toca poner fin a la desnutrición”. Guatemala. 2011. 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s-CO" i="1" dirty="0" smtClean="0"/>
              <a:t>Banco Mundial. Guatemala evaluación de la pobreza, buen desempeño a bajo nivel. Washington. Febrero 2009. </a:t>
            </a:r>
            <a:endParaRPr lang="es-CO" dirty="0" smtClean="0"/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s-CO" i="1" dirty="0" smtClean="0"/>
              <a:t>CEPAL y PMA. Colección de Documentos de Proyectos. El Costo del Hambre: Impacto social y económico de la desnutrición infantil. Chile. 2007</a:t>
            </a:r>
            <a:endParaRPr lang="es-CO" dirty="0" smtClean="0"/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s-CO" i="1" dirty="0" smtClean="0"/>
              <a:t>Consejo Nacional de Seguridad Alimentaria y Nutricional, CONASAN. Plan Emergente 2011. Guatemala. Abril 2011.</a:t>
            </a:r>
            <a:endParaRPr lang="es-CO" dirty="0" smtClean="0"/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s-CO" i="1" dirty="0" smtClean="0"/>
              <a:t>UNICEF.  La Niñez Guatemalteca en Cifras. Guatemala. 2006.</a:t>
            </a:r>
            <a:endParaRPr lang="es-CO" dirty="0" smtClean="0"/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s-CO" i="1" dirty="0" smtClean="0"/>
              <a:t>PNUD. Informe Estadístico de Violencia en Guatemala.2007 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s-CO" i="1" dirty="0" smtClean="0"/>
              <a:t>PNUD- IDH- Cuaderno de Desarrollo Humano sobre Desnutrición. Guatemala.2011va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s-CO" i="1" dirty="0" smtClean="0"/>
              <a:t>PNUD: Mi Familia Progresa: Ejercicio de </a:t>
            </a:r>
            <a:r>
              <a:rPr lang="es-CO" i="1" dirty="0" err="1" smtClean="0"/>
              <a:t>Apreciacion</a:t>
            </a:r>
            <a:r>
              <a:rPr lang="es-CO" i="1" dirty="0" smtClean="0"/>
              <a:t> Sustantiva. </a:t>
            </a:r>
            <a:r>
              <a:rPr lang="es-CO" i="1" smtClean="0"/>
              <a:t>Guatemala, 2011</a:t>
            </a:r>
            <a:endParaRPr lang="es-CO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Rectángulo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CO"/>
          </a:p>
        </p:txBody>
      </p:sp>
      <p:grpSp>
        <p:nvGrpSpPr>
          <p:cNvPr id="38914" name="Group 7"/>
          <p:cNvGrpSpPr>
            <a:grpSpLocks/>
          </p:cNvGrpSpPr>
          <p:nvPr/>
        </p:nvGrpSpPr>
        <p:grpSpPr bwMode="auto">
          <a:xfrm>
            <a:off x="1643063" y="4000500"/>
            <a:ext cx="5643562" cy="1000125"/>
            <a:chOff x="690" y="1469"/>
            <a:chExt cx="3475" cy="403"/>
          </a:xfrm>
        </p:grpSpPr>
        <p:pic>
          <p:nvPicPr>
            <p:cNvPr id="6" name="Picture 8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690" y="1469"/>
              <a:ext cx="389" cy="389"/>
            </a:xfrm>
            <a:prstGeom prst="rect">
              <a:avLst/>
            </a:prstGeom>
            <a:ln>
              <a:noFill/>
            </a:ln>
            <a:effectLst>
              <a:outerShdw blurRad="190500" algn="tl" rotWithShape="0">
                <a:srgbClr val="000000">
                  <a:alpha val="70000"/>
                </a:srgbClr>
              </a:outerShdw>
            </a:effectLst>
          </p:spPr>
        </p:pic>
        <p:pic>
          <p:nvPicPr>
            <p:cNvPr id="7" name="Picture 9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1130" y="1469"/>
              <a:ext cx="396" cy="403"/>
            </a:xfrm>
            <a:prstGeom prst="rect">
              <a:avLst/>
            </a:prstGeom>
            <a:ln>
              <a:noFill/>
            </a:ln>
            <a:effectLst>
              <a:outerShdw blurRad="190500" algn="tl" rotWithShape="0">
                <a:srgbClr val="000000">
                  <a:alpha val="70000"/>
                </a:srgbClr>
              </a:outerShdw>
            </a:effectLst>
          </p:spPr>
        </p:pic>
        <p:pic>
          <p:nvPicPr>
            <p:cNvPr id="8" name="Picture 10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1569" y="1469"/>
              <a:ext cx="381" cy="403"/>
            </a:xfrm>
            <a:prstGeom prst="rect">
              <a:avLst/>
            </a:prstGeom>
            <a:ln>
              <a:noFill/>
            </a:ln>
            <a:effectLst>
              <a:outerShdw blurRad="190500" algn="tl" rotWithShape="0">
                <a:srgbClr val="000000">
                  <a:alpha val="70000"/>
                </a:srgbClr>
              </a:outerShdw>
            </a:effectLst>
          </p:spPr>
        </p:pic>
        <p:pic>
          <p:nvPicPr>
            <p:cNvPr id="9" name="Picture 11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2009" y="1483"/>
              <a:ext cx="392" cy="389"/>
            </a:xfrm>
            <a:prstGeom prst="rect">
              <a:avLst/>
            </a:prstGeom>
            <a:ln>
              <a:noFill/>
            </a:ln>
            <a:effectLst>
              <a:outerShdw blurRad="190500" algn="tl" rotWithShape="0">
                <a:srgbClr val="000000">
                  <a:alpha val="70000"/>
                </a:srgbClr>
              </a:outerShdw>
            </a:effectLst>
          </p:spPr>
        </p:pic>
        <p:pic>
          <p:nvPicPr>
            <p:cNvPr id="10" name="Picture 12"/>
            <p:cNvPicPr>
              <a:picLocks noChangeAspect="1" noChangeArrowheads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>
              <a:off x="2449" y="1469"/>
              <a:ext cx="397" cy="403"/>
            </a:xfrm>
            <a:prstGeom prst="rect">
              <a:avLst/>
            </a:prstGeom>
            <a:ln>
              <a:noFill/>
            </a:ln>
            <a:effectLst>
              <a:outerShdw blurRad="190500" algn="tl" rotWithShape="0">
                <a:srgbClr val="000000">
                  <a:alpha val="70000"/>
                </a:srgbClr>
              </a:outerShdw>
            </a:effectLst>
          </p:spPr>
        </p:pic>
        <p:pic>
          <p:nvPicPr>
            <p:cNvPr id="11" name="Picture 13"/>
            <p:cNvPicPr>
              <a:picLocks noChangeAspect="1" noChangeArrowheads="1"/>
            </p:cNvPicPr>
            <p:nvPr/>
          </p:nvPicPr>
          <p:blipFill>
            <a:blip r:embed="rId7"/>
            <a:srcRect/>
            <a:stretch>
              <a:fillRect/>
            </a:stretch>
          </p:blipFill>
          <p:spPr bwMode="auto">
            <a:xfrm>
              <a:off x="2889" y="1469"/>
              <a:ext cx="396" cy="400"/>
            </a:xfrm>
            <a:prstGeom prst="rect">
              <a:avLst/>
            </a:prstGeom>
            <a:ln>
              <a:noFill/>
            </a:ln>
            <a:effectLst>
              <a:outerShdw blurRad="190500" algn="tl" rotWithShape="0">
                <a:srgbClr val="000000">
                  <a:alpha val="70000"/>
                </a:srgbClr>
              </a:outerShdw>
            </a:effectLst>
          </p:spPr>
        </p:pic>
        <p:pic>
          <p:nvPicPr>
            <p:cNvPr id="12" name="Picture 14"/>
            <p:cNvPicPr>
              <a:picLocks noChangeAspect="1" noChangeArrowheads="1"/>
            </p:cNvPicPr>
            <p:nvPr/>
          </p:nvPicPr>
          <p:blipFill>
            <a:blip r:embed="rId8"/>
            <a:srcRect/>
            <a:stretch>
              <a:fillRect/>
            </a:stretch>
          </p:blipFill>
          <p:spPr bwMode="auto">
            <a:xfrm>
              <a:off x="3329" y="1469"/>
              <a:ext cx="399" cy="403"/>
            </a:xfrm>
            <a:prstGeom prst="rect">
              <a:avLst/>
            </a:prstGeom>
            <a:ln>
              <a:noFill/>
            </a:ln>
            <a:effectLst>
              <a:outerShdw blurRad="190500" algn="tl" rotWithShape="0">
                <a:srgbClr val="000000">
                  <a:alpha val="70000"/>
                </a:srgbClr>
              </a:outerShdw>
            </a:effectLst>
          </p:spPr>
        </p:pic>
        <p:pic>
          <p:nvPicPr>
            <p:cNvPr id="13" name="Picture 15"/>
            <p:cNvPicPr>
              <a:picLocks noChangeAspect="1" noChangeArrowheads="1"/>
            </p:cNvPicPr>
            <p:nvPr/>
          </p:nvPicPr>
          <p:blipFill>
            <a:blip r:embed="rId9"/>
            <a:srcRect/>
            <a:stretch>
              <a:fillRect/>
            </a:stretch>
          </p:blipFill>
          <p:spPr bwMode="auto">
            <a:xfrm>
              <a:off x="3769" y="1469"/>
              <a:ext cx="396" cy="403"/>
            </a:xfrm>
            <a:prstGeom prst="rect">
              <a:avLst/>
            </a:prstGeom>
            <a:ln>
              <a:noFill/>
            </a:ln>
            <a:effectLst>
              <a:outerShdw blurRad="190500" algn="tl" rotWithShape="0">
                <a:srgbClr val="000000">
                  <a:alpha val="70000"/>
                </a:srgbClr>
              </a:outerShdw>
            </a:effectLst>
          </p:spPr>
        </p:pic>
      </p:grp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500034" y="1643050"/>
            <a:ext cx="8229600" cy="685792"/>
          </a:xfrm>
        </p:spPr>
        <p:txBody>
          <a:bodyPr rtlCol="0">
            <a:noAutofit/>
          </a:bodyPr>
          <a:lstStyle/>
          <a:p>
            <a:pPr algn="ctr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s-CO" sz="6600" dirty="0" smtClean="0">
                <a:solidFill>
                  <a:schemeClr val="bg1"/>
                </a:solidFill>
                <a:effectLst>
                  <a:reflection blurRad="6350" stA="55000" endA="300" endPos="45500" dir="5400000" sy="-100000" algn="bl" rotWithShape="0"/>
                </a:effectLst>
              </a:rPr>
              <a:t>Gracias</a:t>
            </a:r>
            <a:endParaRPr lang="es-CO" sz="6600" dirty="0">
              <a:solidFill>
                <a:schemeClr val="bg1"/>
              </a:solidFill>
              <a:effectLst>
                <a:reflection blurRad="6350" stA="55000" endA="300" endPos="45500" dir="5400000" sy="-100000" algn="bl" rotWithShape="0"/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9 Rectángulo"/>
          <p:cNvSpPr/>
          <p:nvPr/>
        </p:nvSpPr>
        <p:spPr>
          <a:xfrm>
            <a:off x="0" y="2857500"/>
            <a:ext cx="785813" cy="40005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CO" dirty="0"/>
          </a:p>
        </p:txBody>
      </p:sp>
      <p:sp>
        <p:nvSpPr>
          <p:cNvPr id="14" name="13 Rectángulo"/>
          <p:cNvSpPr/>
          <p:nvPr/>
        </p:nvSpPr>
        <p:spPr>
          <a:xfrm rot="5400000">
            <a:off x="6893719" y="4607719"/>
            <a:ext cx="571500" cy="3929062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CO" dirty="0"/>
          </a:p>
        </p:txBody>
      </p:sp>
      <p:sp>
        <p:nvSpPr>
          <p:cNvPr id="51" name="50 Elipse"/>
          <p:cNvSpPr/>
          <p:nvPr/>
        </p:nvSpPr>
        <p:spPr>
          <a:xfrm>
            <a:off x="8610600" y="3643314"/>
            <a:ext cx="533400" cy="304800"/>
          </a:xfrm>
          <a:prstGeom prst="ellipse">
            <a:avLst/>
          </a:prstGeom>
          <a:solidFill>
            <a:srgbClr val="FF0000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CO" sz="1200" b="1" dirty="0">
              <a:solidFill>
                <a:schemeClr val="tx1"/>
              </a:solidFill>
            </a:endParaRPr>
          </a:p>
        </p:txBody>
      </p:sp>
      <p:sp>
        <p:nvSpPr>
          <p:cNvPr id="56" name="55 CuadroTexto"/>
          <p:cNvSpPr txBox="1"/>
          <p:nvPr/>
        </p:nvSpPr>
        <p:spPr>
          <a:xfrm>
            <a:off x="5715000" y="4786313"/>
            <a:ext cx="1214438" cy="24606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CO" sz="1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Millones de dólares</a:t>
            </a:r>
            <a:endParaRPr lang="es-CO" sz="10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72" name="71 CuadroTexto"/>
          <p:cNvSpPr txBox="1"/>
          <p:nvPr/>
        </p:nvSpPr>
        <p:spPr>
          <a:xfrm>
            <a:off x="1000125" y="3786188"/>
            <a:ext cx="1714500" cy="24606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CO" sz="1000" b="1" dirty="0">
                <a:solidFill>
                  <a:schemeClr val="accent5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miles</a:t>
            </a:r>
            <a:endParaRPr lang="es-CO" sz="1000" b="1" dirty="0">
              <a:solidFill>
                <a:schemeClr val="accent5">
                  <a:lumMod val="20000"/>
                  <a:lumOff val="8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81" name="80 CuadroTexto"/>
          <p:cNvSpPr txBox="1"/>
          <p:nvPr/>
        </p:nvSpPr>
        <p:spPr>
          <a:xfrm>
            <a:off x="5643563" y="4000500"/>
            <a:ext cx="1428750" cy="2460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CO" sz="1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(</a:t>
            </a:r>
            <a:r>
              <a:rPr lang="es-CO" sz="10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Millon</a:t>
            </a:r>
            <a:r>
              <a:rPr lang="es-CO" sz="1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)</a:t>
            </a:r>
            <a:endParaRPr lang="es-CO" sz="10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cxnSp>
        <p:nvCxnSpPr>
          <p:cNvPr id="83" name="82 Conector recto"/>
          <p:cNvCxnSpPr/>
          <p:nvPr/>
        </p:nvCxnSpPr>
        <p:spPr>
          <a:xfrm rot="5400000">
            <a:off x="1072357" y="3429794"/>
            <a:ext cx="6858000" cy="1587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6394" name="98 Grupo"/>
          <p:cNvGrpSpPr>
            <a:grpSpLocks/>
          </p:cNvGrpSpPr>
          <p:nvPr/>
        </p:nvGrpSpPr>
        <p:grpSpPr bwMode="auto">
          <a:xfrm>
            <a:off x="3929063" y="3481388"/>
            <a:ext cx="533400" cy="304800"/>
            <a:chOff x="3929058" y="3481390"/>
            <a:chExt cx="533400" cy="304800"/>
          </a:xfrm>
        </p:grpSpPr>
        <p:sp>
          <p:nvSpPr>
            <p:cNvPr id="40" name="39 Elipse"/>
            <p:cNvSpPr/>
            <p:nvPr/>
          </p:nvSpPr>
          <p:spPr>
            <a:xfrm>
              <a:off x="3929058" y="3481390"/>
              <a:ext cx="533400" cy="30480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s-CO" sz="1200" b="1" dirty="0">
                <a:solidFill>
                  <a:schemeClr val="tx1"/>
                </a:solidFill>
              </a:endParaRPr>
            </a:p>
          </p:txBody>
        </p:sp>
        <p:sp>
          <p:nvSpPr>
            <p:cNvPr id="85" name="84 Flecha abajo"/>
            <p:cNvSpPr/>
            <p:nvPr/>
          </p:nvSpPr>
          <p:spPr>
            <a:xfrm>
              <a:off x="4071933" y="3571877"/>
              <a:ext cx="214312" cy="214313"/>
            </a:xfrm>
            <a:prstGeom prst="downArrow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s-CO"/>
            </a:p>
          </p:txBody>
        </p:sp>
      </p:grpSp>
      <p:grpSp>
        <p:nvGrpSpPr>
          <p:cNvPr id="16395" name="105 Grupo"/>
          <p:cNvGrpSpPr>
            <a:grpSpLocks/>
          </p:cNvGrpSpPr>
          <p:nvPr/>
        </p:nvGrpSpPr>
        <p:grpSpPr bwMode="auto">
          <a:xfrm>
            <a:off x="-71438" y="0"/>
            <a:ext cx="9286876" cy="6858000"/>
            <a:chOff x="-71470" y="-24"/>
            <a:chExt cx="9286940" cy="6858024"/>
          </a:xfrm>
        </p:grpSpPr>
        <p:pic>
          <p:nvPicPr>
            <p:cNvPr id="16396" name="Picture 2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5286412" y="428604"/>
              <a:ext cx="3929058" cy="60722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2" name="11 Rectángulo"/>
            <p:cNvSpPr/>
            <p:nvPr/>
          </p:nvSpPr>
          <p:spPr>
            <a:xfrm>
              <a:off x="4500563" y="3357551"/>
              <a:ext cx="785817" cy="3500449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s-CO" dirty="0"/>
            </a:p>
          </p:txBody>
        </p:sp>
        <p:grpSp>
          <p:nvGrpSpPr>
            <p:cNvPr id="16398" name="104 Grupo"/>
            <p:cNvGrpSpPr>
              <a:grpSpLocks/>
            </p:cNvGrpSpPr>
            <p:nvPr/>
          </p:nvGrpSpPr>
          <p:grpSpPr bwMode="auto">
            <a:xfrm>
              <a:off x="-71470" y="-24"/>
              <a:ext cx="9286940" cy="6858024"/>
              <a:chOff x="-71470" y="-24"/>
              <a:chExt cx="9286940" cy="6858024"/>
            </a:xfrm>
          </p:grpSpPr>
          <p:pic>
            <p:nvPicPr>
              <p:cNvPr id="16399" name="Picture 2"/>
              <p:cNvPicPr>
                <a:picLocks noChangeAspect="1" noChangeArrowheads="1"/>
              </p:cNvPicPr>
              <p:nvPr/>
            </p:nvPicPr>
            <p:blipFill>
              <a:blip r:embed="rId3"/>
              <a:srcRect/>
              <a:stretch>
                <a:fillRect/>
              </a:stretch>
            </p:blipFill>
            <p:spPr bwMode="auto">
              <a:xfrm>
                <a:off x="785786" y="428604"/>
                <a:ext cx="3714776" cy="642939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6" name="5 Rectángulo"/>
              <p:cNvSpPr/>
              <p:nvPr/>
            </p:nvSpPr>
            <p:spPr>
              <a:xfrm>
                <a:off x="-32" y="-24"/>
                <a:ext cx="4572032" cy="428627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s-CO" dirty="0"/>
              </a:p>
            </p:txBody>
          </p:sp>
          <p:sp>
            <p:nvSpPr>
              <p:cNvPr id="8" name="7 Rectángulo"/>
              <p:cNvSpPr/>
              <p:nvPr/>
            </p:nvSpPr>
            <p:spPr>
              <a:xfrm>
                <a:off x="4572000" y="-24"/>
                <a:ext cx="4572032" cy="428627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s-CO" dirty="0"/>
              </a:p>
            </p:txBody>
          </p:sp>
          <p:sp>
            <p:nvSpPr>
              <p:cNvPr id="9" name="8 Rectángulo"/>
              <p:cNvSpPr/>
              <p:nvPr/>
            </p:nvSpPr>
            <p:spPr>
              <a:xfrm>
                <a:off x="-32" y="428602"/>
                <a:ext cx="785818" cy="3000386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s-CO" dirty="0"/>
              </a:p>
            </p:txBody>
          </p:sp>
          <p:sp>
            <p:nvSpPr>
              <p:cNvPr id="11" name="10 Rectángulo"/>
              <p:cNvSpPr/>
              <p:nvPr/>
            </p:nvSpPr>
            <p:spPr>
              <a:xfrm>
                <a:off x="4500563" y="428602"/>
                <a:ext cx="785817" cy="3000386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s-CO" dirty="0"/>
              </a:p>
            </p:txBody>
          </p:sp>
          <p:sp>
            <p:nvSpPr>
              <p:cNvPr id="5" name="4 Rectángulo"/>
              <p:cNvSpPr/>
              <p:nvPr/>
            </p:nvSpPr>
            <p:spPr>
              <a:xfrm>
                <a:off x="-32" y="3051162"/>
                <a:ext cx="4500594" cy="357189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s-CO" dirty="0"/>
              </a:p>
            </p:txBody>
          </p:sp>
          <p:sp>
            <p:nvSpPr>
              <p:cNvPr id="7" name="6 Rectángulo"/>
              <p:cNvSpPr/>
              <p:nvPr/>
            </p:nvSpPr>
            <p:spPr>
              <a:xfrm>
                <a:off x="4500563" y="3071800"/>
                <a:ext cx="4643469" cy="357188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s-CO" dirty="0"/>
              </a:p>
            </p:txBody>
          </p:sp>
          <p:sp>
            <p:nvSpPr>
              <p:cNvPr id="16406" name="14 CuadroTexto"/>
              <p:cNvSpPr txBox="1">
                <a:spLocks noChangeArrowheads="1"/>
              </p:cNvSpPr>
              <p:nvPr/>
            </p:nvSpPr>
            <p:spPr bwMode="auto">
              <a:xfrm>
                <a:off x="500034" y="3050541"/>
                <a:ext cx="1219200" cy="36933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r>
                  <a:rPr lang="es-CO">
                    <a:solidFill>
                      <a:schemeClr val="bg1"/>
                    </a:solidFill>
                    <a:latin typeface="Calibri" pitchFamily="34" charset="0"/>
                  </a:rPr>
                  <a:t>GOAL 6</a:t>
                </a:r>
              </a:p>
            </p:txBody>
          </p:sp>
          <p:sp>
            <p:nvSpPr>
              <p:cNvPr id="16" name="15 CuadroTexto"/>
              <p:cNvSpPr txBox="1"/>
              <p:nvPr/>
            </p:nvSpPr>
            <p:spPr>
              <a:xfrm>
                <a:off x="5214942" y="-24"/>
                <a:ext cx="1357321" cy="369889"/>
              </a:xfrm>
              <a:prstGeom prst="rect">
                <a:avLst/>
              </a:prstGeom>
              <a:noFill/>
            </p:spPr>
            <p:txBody>
              <a:bodyPr>
                <a:spAutoFit/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s-CO" dirty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+mn-lt"/>
                  </a:rPr>
                  <a:t>GOAL 7</a:t>
                </a:r>
                <a:endParaRPr lang="es-CO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n-lt"/>
                </a:endParaRPr>
              </a:p>
            </p:txBody>
          </p:sp>
          <p:sp>
            <p:nvSpPr>
              <p:cNvPr id="17" name="16 CuadroTexto"/>
              <p:cNvSpPr txBox="1"/>
              <p:nvPr/>
            </p:nvSpPr>
            <p:spPr>
              <a:xfrm>
                <a:off x="500035" y="-24"/>
                <a:ext cx="1143008" cy="369889"/>
              </a:xfrm>
              <a:prstGeom prst="rect">
                <a:avLst/>
              </a:prstGeom>
              <a:noFill/>
            </p:spPr>
            <p:txBody>
              <a:bodyPr>
                <a:spAutoFit/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s-CO" dirty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+mn-lt"/>
                  </a:rPr>
                  <a:t>GOAL 5</a:t>
                </a:r>
                <a:endParaRPr lang="es-CO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n-lt"/>
                </a:endParaRPr>
              </a:p>
            </p:txBody>
          </p:sp>
          <p:pic>
            <p:nvPicPr>
              <p:cNvPr id="18" name="Picture 12"/>
              <p:cNvPicPr>
                <a:picLocks noChangeAspect="1" noChangeArrowheads="1"/>
              </p:cNvPicPr>
              <p:nvPr/>
            </p:nvPicPr>
            <p:blipFill>
              <a:blip r:embed="rId4"/>
              <a:srcRect/>
              <a:stretch>
                <a:fillRect/>
              </a:stretch>
            </p:blipFill>
            <p:spPr bwMode="auto">
              <a:xfrm>
                <a:off x="-32" y="-24"/>
                <a:ext cx="428628" cy="466727"/>
              </a:xfrm>
              <a:prstGeom prst="rect">
                <a:avLst/>
              </a:prstGeom>
              <a:ln>
                <a:noFill/>
              </a:ln>
              <a:effectLst>
                <a:outerShdw blurRad="292100" dist="139700" dir="2700000" algn="tl" rotWithShape="0">
                  <a:srgbClr val="333333">
                    <a:alpha val="65000"/>
                  </a:srgbClr>
                </a:outerShdw>
              </a:effectLst>
            </p:spPr>
          </p:pic>
          <p:pic>
            <p:nvPicPr>
              <p:cNvPr id="19" name="Picture 17"/>
              <p:cNvPicPr>
                <a:picLocks noChangeAspect="1" noChangeArrowheads="1"/>
              </p:cNvPicPr>
              <p:nvPr/>
            </p:nvPicPr>
            <p:blipFill>
              <a:blip r:embed="rId5"/>
              <a:srcRect/>
              <a:stretch>
                <a:fillRect/>
              </a:stretch>
            </p:blipFill>
            <p:spPr bwMode="auto">
              <a:xfrm>
                <a:off x="-32" y="3051162"/>
                <a:ext cx="428628" cy="449265"/>
              </a:xfrm>
              <a:prstGeom prst="rect">
                <a:avLst/>
              </a:prstGeom>
              <a:ln>
                <a:noFill/>
              </a:ln>
              <a:effectLst>
                <a:outerShdw blurRad="292100" dist="139700" dir="2700000" algn="tl" rotWithShape="0">
                  <a:srgbClr val="333333">
                    <a:alpha val="65000"/>
                  </a:srgbClr>
                </a:outerShdw>
              </a:effectLst>
            </p:spPr>
          </p:pic>
          <p:pic>
            <p:nvPicPr>
              <p:cNvPr id="20" name="Picture 14"/>
              <p:cNvPicPr>
                <a:picLocks noChangeAspect="1" noChangeArrowheads="1"/>
              </p:cNvPicPr>
              <p:nvPr/>
            </p:nvPicPr>
            <p:blipFill>
              <a:blip r:embed="rId6"/>
              <a:srcRect/>
              <a:stretch>
                <a:fillRect/>
              </a:stretch>
            </p:blipFill>
            <p:spPr bwMode="auto">
              <a:xfrm>
                <a:off x="4572000" y="-24"/>
                <a:ext cx="463553" cy="500065"/>
              </a:xfrm>
              <a:prstGeom prst="rect">
                <a:avLst/>
              </a:prstGeom>
              <a:ln>
                <a:noFill/>
              </a:ln>
              <a:effectLst>
                <a:outerShdw blurRad="292100" dist="139700" dir="2700000" algn="tl" rotWithShape="0">
                  <a:srgbClr val="333333">
                    <a:alpha val="65000"/>
                  </a:srgbClr>
                </a:outerShdw>
              </a:effectLst>
            </p:spPr>
          </p:pic>
          <p:sp>
            <p:nvSpPr>
              <p:cNvPr id="21" name="20 CuadroTexto"/>
              <p:cNvSpPr txBox="1"/>
              <p:nvPr/>
            </p:nvSpPr>
            <p:spPr>
              <a:xfrm>
                <a:off x="5143504" y="3071800"/>
                <a:ext cx="1143008" cy="369888"/>
              </a:xfrm>
              <a:prstGeom prst="rect">
                <a:avLst/>
              </a:prstGeom>
              <a:noFill/>
            </p:spPr>
            <p:txBody>
              <a:bodyPr>
                <a:spAutoFit/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s-CO" dirty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+mn-lt"/>
                  </a:rPr>
                  <a:t>GOAL 8</a:t>
                </a:r>
                <a:endParaRPr lang="es-CO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n-lt"/>
                </a:endParaRPr>
              </a:p>
            </p:txBody>
          </p:sp>
          <p:pic>
            <p:nvPicPr>
              <p:cNvPr id="22" name="Picture 15"/>
              <p:cNvPicPr>
                <a:picLocks noChangeAspect="1" noChangeArrowheads="1"/>
              </p:cNvPicPr>
              <p:nvPr/>
            </p:nvPicPr>
            <p:blipFill>
              <a:blip r:embed="rId7"/>
              <a:srcRect/>
              <a:stretch>
                <a:fillRect/>
              </a:stretch>
            </p:blipFill>
            <p:spPr bwMode="auto">
              <a:xfrm>
                <a:off x="4500563" y="3000361"/>
                <a:ext cx="500065" cy="500065"/>
              </a:xfrm>
              <a:prstGeom prst="rect">
                <a:avLst/>
              </a:prstGeom>
              <a:ln>
                <a:noFill/>
              </a:ln>
              <a:effectLst>
                <a:outerShdw blurRad="292100" dist="139700" dir="2700000" algn="tl" rotWithShape="0">
                  <a:srgbClr val="333333">
                    <a:alpha val="65000"/>
                  </a:srgbClr>
                </a:outerShdw>
              </a:effectLst>
            </p:spPr>
          </p:pic>
          <p:sp>
            <p:nvSpPr>
              <p:cNvPr id="23" name="22 CuadroTexto"/>
              <p:cNvSpPr txBox="1"/>
              <p:nvPr/>
            </p:nvSpPr>
            <p:spPr>
              <a:xfrm>
                <a:off x="1571604" y="71414"/>
                <a:ext cx="2143140" cy="276226"/>
              </a:xfrm>
              <a:prstGeom prst="rect">
                <a:avLst/>
              </a:prstGeom>
              <a:noFill/>
            </p:spPr>
            <p:txBody>
              <a:bodyPr>
                <a:spAutoFit/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sz="1200" b="1" dirty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+mn-lt"/>
                  </a:rPr>
                  <a:t>Improve maternal health</a:t>
                </a:r>
                <a:endParaRPr lang="en-US" sz="12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n-lt"/>
                </a:endParaRPr>
              </a:p>
            </p:txBody>
          </p:sp>
          <p:sp>
            <p:nvSpPr>
              <p:cNvPr id="24" name="23 CuadroTexto"/>
              <p:cNvSpPr txBox="1"/>
              <p:nvPr/>
            </p:nvSpPr>
            <p:spPr>
              <a:xfrm>
                <a:off x="1000100" y="3130537"/>
                <a:ext cx="3643338" cy="277814"/>
              </a:xfrm>
              <a:prstGeom prst="rect">
                <a:avLst/>
              </a:prstGeom>
              <a:noFill/>
            </p:spPr>
            <p:txBody>
              <a:bodyPr>
                <a:spAutoFit/>
              </a:bodyPr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sz="1200" b="1" dirty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+mn-lt"/>
                  </a:rPr>
                  <a:t>Combat HIV/AIDS, malaria and other diseases</a:t>
                </a:r>
                <a:endParaRPr lang="en-US" sz="12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n-lt"/>
                </a:endParaRPr>
              </a:p>
            </p:txBody>
          </p:sp>
          <p:sp>
            <p:nvSpPr>
              <p:cNvPr id="25" name="24 CuadroTexto"/>
              <p:cNvSpPr txBox="1"/>
              <p:nvPr/>
            </p:nvSpPr>
            <p:spPr>
              <a:xfrm>
                <a:off x="6215074" y="-24"/>
                <a:ext cx="2643205" cy="461965"/>
              </a:xfrm>
              <a:prstGeom prst="rect">
                <a:avLst/>
              </a:prstGeom>
              <a:noFill/>
            </p:spPr>
            <p:txBody>
              <a:bodyPr>
                <a:spAutoFit/>
              </a:bodyPr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s-CO" sz="1200" b="1" dirty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+mn-lt"/>
                  </a:rPr>
                  <a:t>Garantizar la sostenibilidad del medio ambiente</a:t>
                </a:r>
                <a:endParaRPr lang="es-CO" sz="12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n-lt"/>
                </a:endParaRPr>
              </a:p>
            </p:txBody>
          </p:sp>
          <p:sp>
            <p:nvSpPr>
              <p:cNvPr id="26" name="25 CuadroTexto"/>
              <p:cNvSpPr txBox="1"/>
              <p:nvPr/>
            </p:nvSpPr>
            <p:spPr>
              <a:xfrm>
                <a:off x="5786446" y="3038462"/>
                <a:ext cx="3071833" cy="461965"/>
              </a:xfrm>
              <a:prstGeom prst="rect">
                <a:avLst/>
              </a:prstGeom>
              <a:noFill/>
            </p:spPr>
            <p:txBody>
              <a:bodyPr>
                <a:spAutoFit/>
              </a:bodyPr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s-CO" sz="1200" b="1" dirty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+mn-lt"/>
                  </a:rPr>
                  <a:t>Fomentar una alianza mundial para el desarrollo</a:t>
                </a:r>
                <a:endParaRPr lang="es-CO" sz="12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n-lt"/>
                </a:endParaRPr>
              </a:p>
            </p:txBody>
          </p:sp>
          <p:sp>
            <p:nvSpPr>
              <p:cNvPr id="27" name="26 CuadroTexto"/>
              <p:cNvSpPr txBox="1"/>
              <p:nvPr/>
            </p:nvSpPr>
            <p:spPr>
              <a:xfrm>
                <a:off x="5000628" y="6073170"/>
                <a:ext cx="4214842" cy="784830"/>
              </a:xfrm>
              <a:prstGeom prst="rect">
                <a:avLst/>
              </a:prstGeom>
            </p:spPr>
            <p:style>
              <a:lnRef idx="0">
                <a:schemeClr val="accent1"/>
              </a:lnRef>
              <a:fillRef idx="3">
                <a:schemeClr val="accent1"/>
              </a:fillRef>
              <a:effectRef idx="3">
                <a:schemeClr val="accent1"/>
              </a:effectRef>
              <a:fontRef idx="minor">
                <a:schemeClr val="lt1"/>
              </a:fontRef>
            </p:style>
            <p:txBody>
              <a:bodyPr>
                <a:spAutoFit/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s-CO" sz="900" dirty="0">
                    <a:solidFill>
                      <a:schemeClr val="bg1"/>
                    </a:solidFill>
                  </a:rPr>
                  <a:t>Elaborado por  Oficina del Coordinador Residente- SNU Guatemala</a:t>
                </a:r>
              </a:p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s-CO" sz="900" dirty="0">
                    <a:solidFill>
                      <a:schemeClr val="bg1"/>
                    </a:solidFill>
                  </a:rPr>
                  <a:t>Fuentes: SEGEPLAN. III Informe de ODMs Guatemala. </a:t>
                </a:r>
              </a:p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s-CO" sz="900" dirty="0">
                    <a:solidFill>
                      <a:schemeClr val="bg1"/>
                    </a:solidFill>
                  </a:rPr>
                  <a:t>Desnutrición Crónica: UNICEF- ICEFI- Documento “Te toca poner fin a la desnutrición” 2001. MSPAS  2009- ENSMI 2008 -2009</a:t>
                </a:r>
              </a:p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s-CO" sz="900" dirty="0" err="1">
                    <a:solidFill>
                      <a:schemeClr val="bg1"/>
                    </a:solidFill>
                  </a:rPr>
                  <a:t>Femicidio</a:t>
                </a:r>
                <a:r>
                  <a:rPr lang="es-CO" sz="900" dirty="0">
                    <a:solidFill>
                      <a:schemeClr val="bg1"/>
                    </a:solidFill>
                  </a:rPr>
                  <a:t>: PNUD. Informe estadístico de violencia en Guatemala.2007</a:t>
                </a:r>
                <a:endParaRPr lang="es-CO" sz="900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28" name="27 CuadroTexto"/>
              <p:cNvSpPr txBox="1"/>
              <p:nvPr/>
            </p:nvSpPr>
            <p:spPr>
              <a:xfrm>
                <a:off x="3357555" y="785792"/>
                <a:ext cx="609604" cy="369888"/>
              </a:xfrm>
              <a:prstGeom prst="rect">
                <a:avLst/>
              </a:prstGeom>
              <a:noFill/>
            </p:spPr>
            <p:txBody>
              <a:bodyPr>
                <a:spAutoFit/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s-CO" b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+mn-lt"/>
                  </a:rPr>
                  <a:t>135</a:t>
                </a:r>
                <a:endParaRPr lang="es-CO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n-lt"/>
                </a:endParaRPr>
              </a:p>
            </p:txBody>
          </p:sp>
          <p:sp>
            <p:nvSpPr>
              <p:cNvPr id="29" name="28 CuadroTexto"/>
              <p:cNvSpPr txBox="1"/>
              <p:nvPr/>
            </p:nvSpPr>
            <p:spPr>
              <a:xfrm>
                <a:off x="3357555" y="1643045"/>
                <a:ext cx="609604" cy="369888"/>
              </a:xfrm>
              <a:prstGeom prst="rect">
                <a:avLst/>
              </a:prstGeom>
              <a:noFill/>
            </p:spPr>
            <p:txBody>
              <a:bodyPr>
                <a:spAutoFit/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s-CO" b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+mn-lt"/>
                  </a:rPr>
                  <a:t>51</a:t>
                </a:r>
                <a:endParaRPr lang="es-CO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n-lt"/>
                </a:endParaRPr>
              </a:p>
            </p:txBody>
          </p:sp>
          <p:sp>
            <p:nvSpPr>
              <p:cNvPr id="30" name="29 CuadroTexto"/>
              <p:cNvSpPr txBox="1"/>
              <p:nvPr/>
            </p:nvSpPr>
            <p:spPr>
              <a:xfrm>
                <a:off x="3357555" y="2500298"/>
                <a:ext cx="500065" cy="369888"/>
              </a:xfrm>
              <a:prstGeom prst="rect">
                <a:avLst/>
              </a:prstGeom>
              <a:noFill/>
            </p:spPr>
            <p:txBody>
              <a:bodyPr>
                <a:spAutoFit/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s-CO" b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+mn-lt"/>
                  </a:rPr>
                  <a:t>54</a:t>
                </a:r>
                <a:endParaRPr lang="es-CO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n-lt"/>
                </a:endParaRPr>
              </a:p>
            </p:txBody>
          </p:sp>
          <p:sp>
            <p:nvSpPr>
              <p:cNvPr id="31" name="30 CuadroTexto"/>
              <p:cNvSpPr txBox="1"/>
              <p:nvPr/>
            </p:nvSpPr>
            <p:spPr>
              <a:xfrm>
                <a:off x="3428992" y="3487726"/>
                <a:ext cx="457203" cy="369888"/>
              </a:xfrm>
              <a:prstGeom prst="rect">
                <a:avLst/>
              </a:prstGeom>
              <a:noFill/>
            </p:spPr>
            <p:txBody>
              <a:bodyPr>
                <a:spAutoFit/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s-CO" b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+mn-lt"/>
                  </a:rPr>
                  <a:t>56</a:t>
                </a:r>
                <a:endParaRPr lang="es-CO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n-lt"/>
                </a:endParaRPr>
              </a:p>
            </p:txBody>
          </p:sp>
          <p:sp>
            <p:nvSpPr>
              <p:cNvPr id="32" name="31 CuadroTexto"/>
              <p:cNvSpPr txBox="1"/>
              <p:nvPr/>
            </p:nvSpPr>
            <p:spPr>
              <a:xfrm>
                <a:off x="3428992" y="4286241"/>
                <a:ext cx="457203" cy="369889"/>
              </a:xfrm>
              <a:prstGeom prst="rect">
                <a:avLst/>
              </a:prstGeom>
              <a:noFill/>
            </p:spPr>
            <p:txBody>
              <a:bodyPr>
                <a:spAutoFit/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s-CO" b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+mn-lt"/>
                  </a:rPr>
                  <a:t>69</a:t>
                </a:r>
                <a:endParaRPr lang="es-CO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n-lt"/>
                </a:endParaRPr>
              </a:p>
            </p:txBody>
          </p:sp>
          <p:sp>
            <p:nvSpPr>
              <p:cNvPr id="33" name="32 CuadroTexto"/>
              <p:cNvSpPr txBox="1"/>
              <p:nvPr/>
            </p:nvSpPr>
            <p:spPr>
              <a:xfrm>
                <a:off x="3428992" y="5264144"/>
                <a:ext cx="571504" cy="369889"/>
              </a:xfrm>
              <a:prstGeom prst="rect">
                <a:avLst/>
              </a:prstGeom>
              <a:noFill/>
            </p:spPr>
            <p:txBody>
              <a:bodyPr>
                <a:spAutoFit/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s-CO" b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+mn-lt"/>
                  </a:rPr>
                  <a:t>0.9</a:t>
                </a:r>
                <a:endParaRPr lang="es-CO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n-lt"/>
                </a:endParaRPr>
              </a:p>
            </p:txBody>
          </p:sp>
          <p:sp>
            <p:nvSpPr>
              <p:cNvPr id="34" name="33 CuadroTexto"/>
              <p:cNvSpPr txBox="1"/>
              <p:nvPr/>
            </p:nvSpPr>
            <p:spPr>
              <a:xfrm>
                <a:off x="3428992" y="6143622"/>
                <a:ext cx="457203" cy="369889"/>
              </a:xfrm>
              <a:prstGeom prst="rect">
                <a:avLst/>
              </a:prstGeom>
              <a:noFill/>
            </p:spPr>
            <p:txBody>
              <a:bodyPr>
                <a:spAutoFit/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s-CO" b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+mn-lt"/>
                  </a:rPr>
                  <a:t>23</a:t>
                </a:r>
                <a:endParaRPr lang="es-CO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n-lt"/>
                </a:endParaRPr>
              </a:p>
            </p:txBody>
          </p:sp>
          <p:sp>
            <p:nvSpPr>
              <p:cNvPr id="35" name="34 CuadroTexto"/>
              <p:cNvSpPr txBox="1"/>
              <p:nvPr/>
            </p:nvSpPr>
            <p:spPr>
              <a:xfrm>
                <a:off x="7929586" y="714353"/>
                <a:ext cx="457203" cy="369889"/>
              </a:xfrm>
              <a:prstGeom prst="rect">
                <a:avLst/>
              </a:prstGeom>
              <a:noFill/>
            </p:spPr>
            <p:txBody>
              <a:bodyPr>
                <a:spAutoFit/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s-CO" b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+mn-lt"/>
                  </a:rPr>
                  <a:t>36</a:t>
                </a:r>
                <a:endParaRPr lang="es-CO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n-lt"/>
                </a:endParaRPr>
              </a:p>
            </p:txBody>
          </p:sp>
          <p:sp>
            <p:nvSpPr>
              <p:cNvPr id="36" name="35 CuadroTexto"/>
              <p:cNvSpPr txBox="1"/>
              <p:nvPr/>
            </p:nvSpPr>
            <p:spPr>
              <a:xfrm>
                <a:off x="7815285" y="1714482"/>
                <a:ext cx="457203" cy="369889"/>
              </a:xfrm>
              <a:prstGeom prst="rect">
                <a:avLst/>
              </a:prstGeom>
              <a:noFill/>
            </p:spPr>
            <p:txBody>
              <a:bodyPr>
                <a:spAutoFit/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s-CO" b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+mn-lt"/>
                  </a:rPr>
                  <a:t>76</a:t>
                </a:r>
                <a:endParaRPr lang="es-CO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n-lt"/>
                </a:endParaRPr>
              </a:p>
            </p:txBody>
          </p:sp>
          <p:sp>
            <p:nvSpPr>
              <p:cNvPr id="37" name="36 CuadroTexto"/>
              <p:cNvSpPr txBox="1"/>
              <p:nvPr/>
            </p:nvSpPr>
            <p:spPr>
              <a:xfrm>
                <a:off x="7886723" y="2655873"/>
                <a:ext cx="457203" cy="368301"/>
              </a:xfrm>
              <a:prstGeom prst="rect">
                <a:avLst/>
              </a:prstGeom>
              <a:noFill/>
            </p:spPr>
            <p:txBody>
              <a:bodyPr>
                <a:spAutoFit/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s-CO" b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+mn-lt"/>
                  </a:rPr>
                  <a:t>48</a:t>
                </a:r>
                <a:endParaRPr lang="es-CO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n-lt"/>
                </a:endParaRPr>
              </a:p>
            </p:txBody>
          </p:sp>
          <p:sp>
            <p:nvSpPr>
              <p:cNvPr id="38" name="37 Elipse"/>
              <p:cNvSpPr/>
              <p:nvPr/>
            </p:nvSpPr>
            <p:spPr>
              <a:xfrm>
                <a:off x="3857620" y="785794"/>
                <a:ext cx="571504" cy="357190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s-CO" sz="1200" b="1" dirty="0">
                    <a:solidFill>
                      <a:schemeClr val="tx1"/>
                    </a:solidFill>
                  </a:rPr>
                  <a:t>55</a:t>
                </a:r>
                <a:endParaRPr lang="es-CO" sz="1200" b="1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39" name="38 Elipse"/>
              <p:cNvSpPr/>
              <p:nvPr/>
            </p:nvSpPr>
            <p:spPr>
              <a:xfrm>
                <a:off x="3786182" y="2571744"/>
                <a:ext cx="642942" cy="357190"/>
              </a:xfrm>
              <a:prstGeom prst="ellipse">
                <a:avLst/>
              </a:prstGeom>
              <a:solidFill>
                <a:srgbClr val="92D050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s-CO" sz="1200" b="1" dirty="0">
                    <a:solidFill>
                      <a:schemeClr val="tx1"/>
                    </a:solidFill>
                  </a:rPr>
                  <a:t>100</a:t>
                </a:r>
                <a:endParaRPr lang="es-CO" sz="1200" b="1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41" name="40 Elipse"/>
              <p:cNvSpPr/>
              <p:nvPr/>
            </p:nvSpPr>
            <p:spPr>
              <a:xfrm>
                <a:off x="3929058" y="4267208"/>
                <a:ext cx="571504" cy="304800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s-CO" sz="1200" b="1" dirty="0">
                    <a:solidFill>
                      <a:schemeClr val="tx1"/>
                    </a:solidFill>
                  </a:rPr>
                  <a:t>95</a:t>
                </a:r>
                <a:endParaRPr lang="es-CO" sz="1200" b="1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45" name="44 Elipse"/>
              <p:cNvSpPr/>
              <p:nvPr/>
            </p:nvSpPr>
            <p:spPr>
              <a:xfrm>
                <a:off x="3857620" y="1714488"/>
                <a:ext cx="571504" cy="357190"/>
              </a:xfrm>
              <a:prstGeom prst="ellipse">
                <a:avLst/>
              </a:prstGeom>
              <a:solidFill>
                <a:srgbClr val="FFFF00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s-CO" sz="1200" b="1" dirty="0">
                    <a:solidFill>
                      <a:schemeClr val="tx1"/>
                    </a:solidFill>
                  </a:rPr>
                  <a:t>87</a:t>
                </a:r>
                <a:endParaRPr lang="es-CO" sz="1200" b="1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46" name="45 Elipse"/>
              <p:cNvSpPr/>
              <p:nvPr/>
            </p:nvSpPr>
            <p:spPr>
              <a:xfrm>
                <a:off x="8534400" y="1643050"/>
                <a:ext cx="609600" cy="304800"/>
              </a:xfrm>
              <a:prstGeom prst="ellipse">
                <a:avLst/>
              </a:prstGeom>
              <a:solidFill>
                <a:srgbClr val="92D050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s-CO" sz="1200" b="1" dirty="0">
                    <a:solidFill>
                      <a:schemeClr val="tx1"/>
                    </a:solidFill>
                  </a:rPr>
                  <a:t>81</a:t>
                </a:r>
                <a:endParaRPr lang="es-CO" sz="1200" b="1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47" name="46 Elipse"/>
              <p:cNvSpPr/>
              <p:nvPr/>
            </p:nvSpPr>
            <p:spPr>
              <a:xfrm>
                <a:off x="8534400" y="2571744"/>
                <a:ext cx="609600" cy="304800"/>
              </a:xfrm>
              <a:prstGeom prst="ellipse">
                <a:avLst/>
              </a:prstGeom>
              <a:solidFill>
                <a:srgbClr val="FFFF00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s-CO" sz="1200" b="1" dirty="0">
                    <a:solidFill>
                      <a:schemeClr val="tx1"/>
                    </a:solidFill>
                  </a:rPr>
                  <a:t>64</a:t>
                </a:r>
                <a:endParaRPr lang="es-CO" sz="1200" b="1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48" name="47 CuadroTexto"/>
              <p:cNvSpPr txBox="1"/>
              <p:nvPr/>
            </p:nvSpPr>
            <p:spPr>
              <a:xfrm>
                <a:off x="7886723" y="3656002"/>
                <a:ext cx="857256" cy="368301"/>
              </a:xfrm>
              <a:prstGeom prst="rect">
                <a:avLst/>
              </a:prstGeom>
              <a:noFill/>
            </p:spPr>
            <p:txBody>
              <a:bodyPr>
                <a:spAutoFit/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s-CO" b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+mn-lt"/>
                  </a:rPr>
                  <a:t>5.3´</a:t>
                </a:r>
                <a:endParaRPr lang="es-CO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n-lt"/>
                </a:endParaRPr>
              </a:p>
            </p:txBody>
          </p:sp>
          <p:sp>
            <p:nvSpPr>
              <p:cNvPr id="49" name="48 CuadroTexto"/>
              <p:cNvSpPr txBox="1"/>
              <p:nvPr/>
            </p:nvSpPr>
            <p:spPr>
              <a:xfrm>
                <a:off x="7672409" y="4584692"/>
                <a:ext cx="1071569" cy="368301"/>
              </a:xfrm>
              <a:prstGeom prst="rect">
                <a:avLst/>
              </a:prstGeom>
              <a:noFill/>
            </p:spPr>
            <p:txBody>
              <a:bodyPr>
                <a:spAutoFit/>
              </a:bodyPr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s-CO" b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+mn-lt"/>
                  </a:rPr>
                  <a:t>510</a:t>
                </a:r>
                <a:endParaRPr lang="es-CO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n-lt"/>
                </a:endParaRPr>
              </a:p>
            </p:txBody>
          </p:sp>
          <p:sp>
            <p:nvSpPr>
              <p:cNvPr id="50" name="49 CuadroTexto"/>
              <p:cNvSpPr txBox="1"/>
              <p:nvPr/>
            </p:nvSpPr>
            <p:spPr>
              <a:xfrm>
                <a:off x="8172475" y="5584821"/>
                <a:ext cx="685805" cy="368301"/>
              </a:xfrm>
              <a:prstGeom prst="rect">
                <a:avLst/>
              </a:prstGeom>
              <a:noFill/>
            </p:spPr>
            <p:txBody>
              <a:bodyPr>
                <a:spAutoFit/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s-CO" b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+mn-lt"/>
                  </a:rPr>
                  <a:t>17´ </a:t>
                </a:r>
                <a:endParaRPr lang="es-CO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n-lt"/>
                </a:endParaRPr>
              </a:p>
            </p:txBody>
          </p:sp>
          <p:sp>
            <p:nvSpPr>
              <p:cNvPr id="54" name="53 CuadroTexto"/>
              <p:cNvSpPr txBox="1"/>
              <p:nvPr/>
            </p:nvSpPr>
            <p:spPr>
              <a:xfrm>
                <a:off x="2857488" y="785792"/>
                <a:ext cx="609604" cy="276226"/>
              </a:xfrm>
              <a:prstGeom prst="rect">
                <a:avLst/>
              </a:prstGeom>
              <a:noFill/>
            </p:spPr>
            <p:txBody>
              <a:bodyPr>
                <a:spAutoFit/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s-CO" sz="1200" b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+mn-lt"/>
                  </a:rPr>
                  <a:t>219</a:t>
                </a:r>
                <a:endParaRPr lang="es-CO" sz="12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n-lt"/>
                </a:endParaRPr>
              </a:p>
            </p:txBody>
          </p:sp>
          <p:sp>
            <p:nvSpPr>
              <p:cNvPr id="55" name="54 CuadroTexto"/>
              <p:cNvSpPr txBox="1"/>
              <p:nvPr/>
            </p:nvSpPr>
            <p:spPr>
              <a:xfrm>
                <a:off x="2928927" y="1724007"/>
                <a:ext cx="609604" cy="276226"/>
              </a:xfrm>
              <a:prstGeom prst="rect">
                <a:avLst/>
              </a:prstGeom>
              <a:noFill/>
            </p:spPr>
            <p:txBody>
              <a:bodyPr>
                <a:spAutoFit/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s-CO" sz="1200" b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+mn-lt"/>
                  </a:rPr>
                  <a:t>29</a:t>
                </a:r>
                <a:endParaRPr lang="es-CO" sz="12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n-lt"/>
                </a:endParaRPr>
              </a:p>
            </p:txBody>
          </p:sp>
          <p:sp>
            <p:nvSpPr>
              <p:cNvPr id="57" name="56 CuadroTexto"/>
              <p:cNvSpPr txBox="1"/>
              <p:nvPr/>
            </p:nvSpPr>
            <p:spPr>
              <a:xfrm>
                <a:off x="-32" y="714353"/>
                <a:ext cx="857256" cy="554040"/>
              </a:xfrm>
              <a:prstGeom prst="rect">
                <a:avLst/>
              </a:prstGeom>
              <a:noFill/>
            </p:spPr>
            <p:txBody>
              <a:bodyPr>
                <a:spAutoFit/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s-CO" sz="1000" b="1" dirty="0">
                    <a:solidFill>
                      <a:schemeClr val="accent5">
                        <a:lumMod val="20000"/>
                        <a:lumOff val="80000"/>
                      </a:schemeClr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+mn-lt"/>
                  </a:rPr>
                  <a:t>Maternal </a:t>
                </a:r>
                <a:r>
                  <a:rPr lang="es-CO" sz="1000" b="1" dirty="0" err="1">
                    <a:solidFill>
                      <a:schemeClr val="accent5">
                        <a:lumMod val="20000"/>
                        <a:lumOff val="80000"/>
                      </a:schemeClr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+mn-lt"/>
                  </a:rPr>
                  <a:t>mortalilty</a:t>
                </a:r>
                <a:endParaRPr lang="es-CO" sz="1000" b="1" dirty="0">
                  <a:solidFill>
                    <a:schemeClr val="accent5">
                      <a:lumMod val="20000"/>
                      <a:lumOff val="80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n-lt"/>
                </a:endParaRPr>
              </a:p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s-CO" sz="1000" b="1" dirty="0">
                    <a:solidFill>
                      <a:schemeClr val="accent5">
                        <a:lumMod val="20000"/>
                        <a:lumOff val="80000"/>
                      </a:schemeClr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+mn-lt"/>
                  </a:rPr>
                  <a:t>1989-2007</a:t>
                </a:r>
                <a:endParaRPr lang="es-CO" sz="1000" b="1" dirty="0">
                  <a:solidFill>
                    <a:schemeClr val="accent5">
                      <a:lumMod val="20000"/>
                      <a:lumOff val="80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n-lt"/>
                </a:endParaRPr>
              </a:p>
            </p:txBody>
          </p:sp>
          <p:sp>
            <p:nvSpPr>
              <p:cNvPr id="58" name="57 CuadroTexto"/>
              <p:cNvSpPr txBox="1"/>
              <p:nvPr/>
            </p:nvSpPr>
            <p:spPr>
              <a:xfrm>
                <a:off x="-32" y="1500169"/>
                <a:ext cx="785818" cy="554039"/>
              </a:xfrm>
              <a:prstGeom prst="rect">
                <a:avLst/>
              </a:prstGeom>
              <a:noFill/>
            </p:spPr>
            <p:txBody>
              <a:bodyPr>
                <a:spAutoFit/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s-CO" sz="1000" b="1" dirty="0" err="1">
                    <a:solidFill>
                      <a:schemeClr val="accent5">
                        <a:lumMod val="20000"/>
                        <a:lumOff val="80000"/>
                      </a:schemeClr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+mn-lt"/>
                  </a:rPr>
                  <a:t>Births</a:t>
                </a:r>
                <a:r>
                  <a:rPr lang="es-CO" sz="1000" b="1" dirty="0">
                    <a:solidFill>
                      <a:schemeClr val="accent5">
                        <a:lumMod val="20000"/>
                        <a:lumOff val="80000"/>
                      </a:schemeClr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+mn-lt"/>
                  </a:rPr>
                  <a:t> </a:t>
                </a:r>
                <a:r>
                  <a:rPr lang="es-CO" sz="1000" b="1" dirty="0" err="1">
                    <a:solidFill>
                      <a:schemeClr val="accent5">
                        <a:lumMod val="20000"/>
                        <a:lumOff val="80000"/>
                      </a:schemeClr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+mn-lt"/>
                  </a:rPr>
                  <a:t>attended</a:t>
                </a:r>
                <a:endParaRPr lang="es-CO" sz="1000" b="1" dirty="0">
                  <a:solidFill>
                    <a:schemeClr val="accent5">
                      <a:lumMod val="20000"/>
                      <a:lumOff val="80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n-lt"/>
                </a:endParaRPr>
              </a:p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s-CO" sz="1000" b="1" dirty="0">
                    <a:solidFill>
                      <a:schemeClr val="accent5">
                        <a:lumMod val="20000"/>
                        <a:lumOff val="80000"/>
                      </a:schemeClr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+mn-lt"/>
                  </a:rPr>
                  <a:t>1989-2009</a:t>
                </a:r>
                <a:endParaRPr lang="es-CO" sz="1000" b="1" dirty="0">
                  <a:solidFill>
                    <a:schemeClr val="accent5">
                      <a:lumMod val="20000"/>
                      <a:lumOff val="80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n-lt"/>
                </a:endParaRPr>
              </a:p>
            </p:txBody>
          </p:sp>
          <p:sp>
            <p:nvSpPr>
              <p:cNvPr id="59" name="58 CuadroTexto"/>
              <p:cNvSpPr txBox="1"/>
              <p:nvPr/>
            </p:nvSpPr>
            <p:spPr>
              <a:xfrm>
                <a:off x="-71470" y="2285984"/>
                <a:ext cx="1071570" cy="400051"/>
              </a:xfrm>
              <a:prstGeom prst="rect">
                <a:avLst/>
              </a:prstGeom>
              <a:noFill/>
            </p:spPr>
            <p:txBody>
              <a:bodyPr>
                <a:spAutoFit/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s-CO" sz="1000" b="1" dirty="0" err="1">
                    <a:solidFill>
                      <a:schemeClr val="accent5">
                        <a:lumMod val="20000"/>
                        <a:lumOff val="80000"/>
                      </a:schemeClr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+mn-lt"/>
                  </a:rPr>
                  <a:t>Contraceptives</a:t>
                </a:r>
                <a:endParaRPr lang="es-CO" sz="1000" b="1" dirty="0">
                  <a:solidFill>
                    <a:schemeClr val="accent5">
                      <a:lumMod val="20000"/>
                      <a:lumOff val="80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n-lt"/>
                </a:endParaRPr>
              </a:p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s-CO" sz="1000" b="1" dirty="0">
                    <a:solidFill>
                      <a:schemeClr val="accent5">
                        <a:lumMod val="20000"/>
                        <a:lumOff val="80000"/>
                      </a:schemeClr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+mn-lt"/>
                  </a:rPr>
                  <a:t>1987-2008</a:t>
                </a:r>
                <a:endParaRPr lang="es-CO" sz="1000" b="1" dirty="0">
                  <a:solidFill>
                    <a:schemeClr val="accent5">
                      <a:lumMod val="20000"/>
                      <a:lumOff val="80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n-lt"/>
                </a:endParaRPr>
              </a:p>
            </p:txBody>
          </p:sp>
          <p:sp>
            <p:nvSpPr>
              <p:cNvPr id="60" name="59 CuadroTexto"/>
              <p:cNvSpPr txBox="1"/>
              <p:nvPr/>
            </p:nvSpPr>
            <p:spPr>
              <a:xfrm>
                <a:off x="-32" y="3500426"/>
                <a:ext cx="857256" cy="400051"/>
              </a:xfrm>
              <a:prstGeom prst="rect">
                <a:avLst/>
              </a:prstGeom>
              <a:noFill/>
            </p:spPr>
            <p:txBody>
              <a:bodyPr>
                <a:spAutoFit/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s-CO" sz="1000" b="1" dirty="0">
                    <a:solidFill>
                      <a:schemeClr val="accent5">
                        <a:lumMod val="20000"/>
                        <a:lumOff val="80000"/>
                      </a:schemeClr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+mn-lt"/>
                  </a:rPr>
                  <a:t>HIV</a:t>
                </a:r>
              </a:p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s-CO" sz="1000" b="1" dirty="0">
                    <a:solidFill>
                      <a:schemeClr val="accent5">
                        <a:lumMod val="20000"/>
                        <a:lumOff val="80000"/>
                      </a:schemeClr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+mn-lt"/>
                  </a:rPr>
                  <a:t>2002-2009</a:t>
                </a:r>
                <a:endParaRPr lang="es-CO" sz="1000" b="1" dirty="0">
                  <a:solidFill>
                    <a:schemeClr val="accent5">
                      <a:lumMod val="20000"/>
                      <a:lumOff val="80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n-lt"/>
                </a:endParaRPr>
              </a:p>
            </p:txBody>
          </p:sp>
          <p:sp>
            <p:nvSpPr>
              <p:cNvPr id="61" name="60 CuadroTexto"/>
              <p:cNvSpPr txBox="1"/>
              <p:nvPr/>
            </p:nvSpPr>
            <p:spPr>
              <a:xfrm>
                <a:off x="4572000" y="642916"/>
                <a:ext cx="857256" cy="400051"/>
              </a:xfrm>
              <a:prstGeom prst="rect">
                <a:avLst/>
              </a:prstGeom>
              <a:noFill/>
            </p:spPr>
            <p:txBody>
              <a:bodyPr>
                <a:spAutoFit/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s-CO" sz="1000" b="1" dirty="0" err="1">
                    <a:solidFill>
                      <a:schemeClr val="accent5">
                        <a:lumMod val="20000"/>
                        <a:lumOff val="80000"/>
                      </a:schemeClr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+mn-lt"/>
                  </a:rPr>
                  <a:t>Forest</a:t>
                </a:r>
                <a:endParaRPr lang="es-CO" sz="1000" b="1" dirty="0">
                  <a:solidFill>
                    <a:schemeClr val="accent5">
                      <a:lumMod val="20000"/>
                      <a:lumOff val="80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n-lt"/>
                </a:endParaRPr>
              </a:p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s-CO" sz="1000" b="1" dirty="0">
                    <a:solidFill>
                      <a:schemeClr val="accent5">
                        <a:lumMod val="20000"/>
                        <a:lumOff val="80000"/>
                      </a:schemeClr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+mn-lt"/>
                  </a:rPr>
                  <a:t>1990-2006</a:t>
                </a:r>
                <a:endParaRPr lang="es-CO" sz="1000" b="1" dirty="0">
                  <a:solidFill>
                    <a:schemeClr val="accent5">
                      <a:lumMod val="20000"/>
                      <a:lumOff val="80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n-lt"/>
                </a:endParaRPr>
              </a:p>
            </p:txBody>
          </p:sp>
          <p:sp>
            <p:nvSpPr>
              <p:cNvPr id="62" name="61 CuadroTexto"/>
              <p:cNvSpPr txBox="1"/>
              <p:nvPr/>
            </p:nvSpPr>
            <p:spPr>
              <a:xfrm>
                <a:off x="4572000" y="1571606"/>
                <a:ext cx="857256" cy="400051"/>
              </a:xfrm>
              <a:prstGeom prst="rect">
                <a:avLst/>
              </a:prstGeom>
              <a:noFill/>
            </p:spPr>
            <p:txBody>
              <a:bodyPr>
                <a:spAutoFit/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s-CO" sz="1000" b="1" dirty="0" err="1">
                    <a:solidFill>
                      <a:schemeClr val="accent5">
                        <a:lumMod val="20000"/>
                        <a:lumOff val="80000"/>
                      </a:schemeClr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+mn-lt"/>
                  </a:rPr>
                  <a:t>Water</a:t>
                </a:r>
                <a:endParaRPr lang="es-CO" sz="1000" b="1" dirty="0">
                  <a:solidFill>
                    <a:schemeClr val="accent5">
                      <a:lumMod val="20000"/>
                      <a:lumOff val="80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n-lt"/>
                </a:endParaRPr>
              </a:p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s-CO" sz="1000" b="1" dirty="0">
                    <a:solidFill>
                      <a:schemeClr val="accent5">
                        <a:lumMod val="20000"/>
                        <a:lumOff val="80000"/>
                      </a:schemeClr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+mn-lt"/>
                  </a:rPr>
                  <a:t>1989-2006</a:t>
                </a:r>
                <a:endParaRPr lang="es-CO" sz="1000" b="1" dirty="0">
                  <a:solidFill>
                    <a:schemeClr val="accent5">
                      <a:lumMod val="20000"/>
                      <a:lumOff val="80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n-lt"/>
                </a:endParaRPr>
              </a:p>
            </p:txBody>
          </p:sp>
          <p:sp>
            <p:nvSpPr>
              <p:cNvPr id="63" name="62 CuadroTexto"/>
              <p:cNvSpPr txBox="1"/>
              <p:nvPr/>
            </p:nvSpPr>
            <p:spPr>
              <a:xfrm>
                <a:off x="4572000" y="2428859"/>
                <a:ext cx="928694" cy="554040"/>
              </a:xfrm>
              <a:prstGeom prst="rect">
                <a:avLst/>
              </a:prstGeom>
              <a:noFill/>
            </p:spPr>
            <p:txBody>
              <a:bodyPr>
                <a:spAutoFit/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s-CO" sz="1000" b="1" dirty="0" err="1">
                    <a:solidFill>
                      <a:schemeClr val="accent5">
                        <a:lumMod val="20000"/>
                        <a:lumOff val="80000"/>
                      </a:schemeClr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+mn-lt"/>
                  </a:rPr>
                  <a:t>Sanitation</a:t>
                </a:r>
                <a:r>
                  <a:rPr lang="es-CO" sz="1000" b="1" dirty="0">
                    <a:solidFill>
                      <a:schemeClr val="accent5">
                        <a:lumMod val="20000"/>
                        <a:lumOff val="80000"/>
                      </a:schemeClr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+mn-lt"/>
                  </a:rPr>
                  <a:t> </a:t>
                </a:r>
                <a:r>
                  <a:rPr lang="es-CO" sz="1000" b="1" dirty="0" err="1">
                    <a:solidFill>
                      <a:schemeClr val="accent5">
                        <a:lumMod val="20000"/>
                        <a:lumOff val="80000"/>
                      </a:schemeClr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+mn-lt"/>
                  </a:rPr>
                  <a:t>facility</a:t>
                </a:r>
                <a:endParaRPr lang="es-CO" sz="1000" b="1" dirty="0">
                  <a:solidFill>
                    <a:schemeClr val="accent5">
                      <a:lumMod val="20000"/>
                      <a:lumOff val="80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n-lt"/>
                </a:endParaRPr>
              </a:p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s-CO" sz="1000" b="1" dirty="0">
                    <a:solidFill>
                      <a:schemeClr val="accent5">
                        <a:lumMod val="20000"/>
                        <a:lumOff val="80000"/>
                      </a:schemeClr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+mn-lt"/>
                  </a:rPr>
                  <a:t>1989-2006</a:t>
                </a:r>
                <a:endParaRPr lang="es-CO" sz="1000" b="1" dirty="0">
                  <a:solidFill>
                    <a:schemeClr val="accent5">
                      <a:lumMod val="20000"/>
                      <a:lumOff val="80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n-lt"/>
                </a:endParaRPr>
              </a:p>
            </p:txBody>
          </p:sp>
          <p:sp>
            <p:nvSpPr>
              <p:cNvPr id="64" name="63 CuadroTexto"/>
              <p:cNvSpPr txBox="1"/>
              <p:nvPr/>
            </p:nvSpPr>
            <p:spPr>
              <a:xfrm>
                <a:off x="-32" y="4286241"/>
                <a:ext cx="1000132" cy="554040"/>
              </a:xfrm>
              <a:prstGeom prst="rect">
                <a:avLst/>
              </a:prstGeom>
              <a:noFill/>
            </p:spPr>
            <p:txBody>
              <a:bodyPr>
                <a:spAutoFit/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s-CO" sz="1000" b="1" dirty="0" err="1">
                    <a:solidFill>
                      <a:schemeClr val="accent5">
                        <a:lumMod val="20000"/>
                        <a:lumOff val="80000"/>
                      </a:schemeClr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+mn-lt"/>
                  </a:rPr>
                  <a:t>Antiretroviral</a:t>
                </a:r>
                <a:r>
                  <a:rPr lang="es-CO" sz="1000" b="1" dirty="0">
                    <a:solidFill>
                      <a:schemeClr val="accent5">
                        <a:lumMod val="20000"/>
                        <a:lumOff val="80000"/>
                      </a:schemeClr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+mn-lt"/>
                  </a:rPr>
                  <a:t> </a:t>
                </a:r>
                <a:r>
                  <a:rPr lang="es-CO" sz="1000" b="1" dirty="0" err="1">
                    <a:solidFill>
                      <a:schemeClr val="accent5">
                        <a:lumMod val="20000"/>
                        <a:lumOff val="80000"/>
                      </a:schemeClr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+mn-lt"/>
                  </a:rPr>
                  <a:t>drugs</a:t>
                </a:r>
                <a:endParaRPr lang="es-CO" sz="1000" b="1" dirty="0">
                  <a:solidFill>
                    <a:schemeClr val="accent5">
                      <a:lumMod val="20000"/>
                      <a:lumOff val="80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n-lt"/>
                </a:endParaRPr>
              </a:p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s-CO" sz="1000" b="1" dirty="0">
                    <a:solidFill>
                      <a:schemeClr val="accent5">
                        <a:lumMod val="20000"/>
                        <a:lumOff val="80000"/>
                      </a:schemeClr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+mn-lt"/>
                  </a:rPr>
                  <a:t>2003-2009</a:t>
                </a:r>
                <a:endParaRPr lang="es-CO" sz="1000" b="1" dirty="0">
                  <a:solidFill>
                    <a:schemeClr val="accent5">
                      <a:lumMod val="20000"/>
                      <a:lumOff val="80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n-lt"/>
                </a:endParaRPr>
              </a:p>
            </p:txBody>
          </p:sp>
          <p:sp>
            <p:nvSpPr>
              <p:cNvPr id="65" name="64 CuadroTexto"/>
              <p:cNvSpPr txBox="1"/>
              <p:nvPr/>
            </p:nvSpPr>
            <p:spPr>
              <a:xfrm>
                <a:off x="-32" y="5000618"/>
                <a:ext cx="928694" cy="400051"/>
              </a:xfrm>
              <a:prstGeom prst="rect">
                <a:avLst/>
              </a:prstGeom>
              <a:noFill/>
            </p:spPr>
            <p:txBody>
              <a:bodyPr>
                <a:spAutoFit/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s-CO" sz="1000" b="1" dirty="0">
                    <a:solidFill>
                      <a:schemeClr val="accent5">
                        <a:lumMod val="20000"/>
                        <a:lumOff val="80000"/>
                      </a:schemeClr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+mn-lt"/>
                  </a:rPr>
                  <a:t>Malaria </a:t>
                </a:r>
              </a:p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s-CO" sz="1000" b="1" dirty="0">
                    <a:solidFill>
                      <a:schemeClr val="accent5">
                        <a:lumMod val="20000"/>
                        <a:lumOff val="80000"/>
                      </a:schemeClr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+mn-lt"/>
                  </a:rPr>
                  <a:t>2003-2009</a:t>
                </a:r>
                <a:endParaRPr lang="es-CO" sz="1000" b="1" dirty="0">
                  <a:solidFill>
                    <a:schemeClr val="accent5">
                      <a:lumMod val="20000"/>
                      <a:lumOff val="80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n-lt"/>
                </a:endParaRPr>
              </a:p>
            </p:txBody>
          </p:sp>
          <p:sp>
            <p:nvSpPr>
              <p:cNvPr id="66" name="65 CuadroTexto"/>
              <p:cNvSpPr txBox="1"/>
              <p:nvPr/>
            </p:nvSpPr>
            <p:spPr>
              <a:xfrm>
                <a:off x="-32" y="6143622"/>
                <a:ext cx="1000132" cy="400051"/>
              </a:xfrm>
              <a:prstGeom prst="rect">
                <a:avLst/>
              </a:prstGeom>
              <a:noFill/>
            </p:spPr>
            <p:txBody>
              <a:bodyPr>
                <a:spAutoFit/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s-CO" sz="1000" b="1" dirty="0">
                    <a:solidFill>
                      <a:schemeClr val="accent5">
                        <a:lumMod val="20000"/>
                        <a:lumOff val="80000"/>
                      </a:schemeClr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+mn-lt"/>
                  </a:rPr>
                  <a:t>Tuberculosis</a:t>
                </a:r>
              </a:p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s-CO" sz="1000" b="1" dirty="0">
                    <a:solidFill>
                      <a:schemeClr val="accent5">
                        <a:lumMod val="20000"/>
                        <a:lumOff val="80000"/>
                      </a:schemeClr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+mn-lt"/>
                  </a:rPr>
                  <a:t>2006-2009</a:t>
                </a:r>
                <a:endParaRPr lang="es-CO" sz="1000" b="1" dirty="0">
                  <a:solidFill>
                    <a:schemeClr val="accent5">
                      <a:lumMod val="20000"/>
                      <a:lumOff val="80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n-lt"/>
                </a:endParaRPr>
              </a:p>
            </p:txBody>
          </p:sp>
          <p:sp>
            <p:nvSpPr>
              <p:cNvPr id="67" name="66 CuadroTexto"/>
              <p:cNvSpPr txBox="1"/>
              <p:nvPr/>
            </p:nvSpPr>
            <p:spPr>
              <a:xfrm>
                <a:off x="4500563" y="3428988"/>
                <a:ext cx="1000132" cy="708027"/>
              </a:xfrm>
              <a:prstGeom prst="rect">
                <a:avLst/>
              </a:prstGeom>
              <a:noFill/>
            </p:spPr>
            <p:txBody>
              <a:bodyPr>
                <a:spAutoFit/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sz="1000" b="1" dirty="0">
                    <a:solidFill>
                      <a:schemeClr val="accent5">
                        <a:lumMod val="20000"/>
                        <a:lumOff val="80000"/>
                      </a:schemeClr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+mn-lt"/>
                  </a:rPr>
                  <a:t>Access to affordable essential drugs </a:t>
                </a:r>
                <a:r>
                  <a:rPr lang="es-CO" sz="1000" b="1" dirty="0">
                    <a:solidFill>
                      <a:schemeClr val="accent5">
                        <a:lumMod val="20000"/>
                        <a:lumOff val="80000"/>
                      </a:schemeClr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+mn-lt"/>
                  </a:rPr>
                  <a:t>2006-2010</a:t>
                </a:r>
                <a:endParaRPr lang="es-CO" sz="1000" b="1" dirty="0">
                  <a:solidFill>
                    <a:schemeClr val="accent5">
                      <a:lumMod val="20000"/>
                      <a:lumOff val="80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n-lt"/>
                </a:endParaRPr>
              </a:p>
            </p:txBody>
          </p:sp>
          <p:sp>
            <p:nvSpPr>
              <p:cNvPr id="68" name="67 CuadroTexto"/>
              <p:cNvSpPr txBox="1"/>
              <p:nvPr/>
            </p:nvSpPr>
            <p:spPr>
              <a:xfrm>
                <a:off x="4500563" y="4500555"/>
                <a:ext cx="857256" cy="400051"/>
              </a:xfrm>
              <a:prstGeom prst="rect">
                <a:avLst/>
              </a:prstGeom>
              <a:noFill/>
            </p:spPr>
            <p:txBody>
              <a:bodyPr>
                <a:spAutoFit/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s-CO" sz="1000" b="1" dirty="0">
                    <a:solidFill>
                      <a:schemeClr val="accent5">
                        <a:lumMod val="20000"/>
                        <a:lumOff val="80000"/>
                      </a:schemeClr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+mn-lt"/>
                  </a:rPr>
                  <a:t>Cooperation1999-2007</a:t>
                </a:r>
                <a:endParaRPr lang="es-CO" sz="1000" b="1" dirty="0">
                  <a:solidFill>
                    <a:schemeClr val="accent5">
                      <a:lumMod val="20000"/>
                      <a:lumOff val="80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n-lt"/>
                </a:endParaRPr>
              </a:p>
            </p:txBody>
          </p:sp>
          <p:sp>
            <p:nvSpPr>
              <p:cNvPr id="69" name="68 CuadroTexto"/>
              <p:cNvSpPr txBox="1"/>
              <p:nvPr/>
            </p:nvSpPr>
            <p:spPr>
              <a:xfrm>
                <a:off x="4500563" y="5572120"/>
                <a:ext cx="857256" cy="400051"/>
              </a:xfrm>
              <a:prstGeom prst="rect">
                <a:avLst/>
              </a:prstGeom>
              <a:noFill/>
            </p:spPr>
            <p:txBody>
              <a:bodyPr>
                <a:spAutoFit/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s-CO" sz="1000" b="1" dirty="0" err="1">
                    <a:solidFill>
                      <a:schemeClr val="accent5">
                        <a:lumMod val="20000"/>
                        <a:lumOff val="80000"/>
                      </a:schemeClr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+mn-lt"/>
                  </a:rPr>
                  <a:t>Technology</a:t>
                </a:r>
                <a:endParaRPr lang="es-CO" sz="1000" b="1" dirty="0">
                  <a:solidFill>
                    <a:schemeClr val="accent5">
                      <a:lumMod val="20000"/>
                      <a:lumOff val="80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n-lt"/>
                </a:endParaRPr>
              </a:p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s-CO" sz="1000" b="1" dirty="0">
                    <a:solidFill>
                      <a:schemeClr val="accent5">
                        <a:lumMod val="20000"/>
                        <a:lumOff val="80000"/>
                      </a:schemeClr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+mn-lt"/>
                  </a:rPr>
                  <a:t>2005-2010</a:t>
                </a:r>
                <a:endParaRPr lang="es-CO" sz="1000" b="1" dirty="0">
                  <a:solidFill>
                    <a:schemeClr val="accent5">
                      <a:lumMod val="20000"/>
                      <a:lumOff val="80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n-lt"/>
                </a:endParaRPr>
              </a:p>
            </p:txBody>
          </p:sp>
          <p:sp>
            <p:nvSpPr>
              <p:cNvPr id="70" name="69 CuadroTexto"/>
              <p:cNvSpPr txBox="1"/>
              <p:nvPr/>
            </p:nvSpPr>
            <p:spPr>
              <a:xfrm>
                <a:off x="2857488" y="2571735"/>
                <a:ext cx="500066" cy="276226"/>
              </a:xfrm>
              <a:prstGeom prst="rect">
                <a:avLst/>
              </a:prstGeom>
              <a:noFill/>
            </p:spPr>
            <p:txBody>
              <a:bodyPr>
                <a:spAutoFit/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s-CO" sz="1200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+mn-lt"/>
                  </a:rPr>
                  <a:t>23</a:t>
                </a:r>
                <a:endParaRPr lang="es-CO" sz="12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n-lt"/>
                </a:endParaRPr>
              </a:p>
            </p:txBody>
          </p:sp>
          <p:sp>
            <p:nvSpPr>
              <p:cNvPr id="71" name="70 CuadroTexto"/>
              <p:cNvSpPr txBox="1"/>
              <p:nvPr/>
            </p:nvSpPr>
            <p:spPr>
              <a:xfrm>
                <a:off x="7500958" y="1731945"/>
                <a:ext cx="500065" cy="277813"/>
              </a:xfrm>
              <a:prstGeom prst="rect">
                <a:avLst/>
              </a:prstGeom>
              <a:noFill/>
            </p:spPr>
            <p:txBody>
              <a:bodyPr>
                <a:spAutoFit/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s-CO" sz="1200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+mn-lt"/>
                  </a:rPr>
                  <a:t>62</a:t>
                </a:r>
                <a:endParaRPr lang="es-CO" sz="12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n-lt"/>
                </a:endParaRPr>
              </a:p>
            </p:txBody>
          </p:sp>
          <p:sp>
            <p:nvSpPr>
              <p:cNvPr id="73" name="72 CuadroTexto"/>
              <p:cNvSpPr txBox="1"/>
              <p:nvPr/>
            </p:nvSpPr>
            <p:spPr>
              <a:xfrm>
                <a:off x="2786051" y="4357679"/>
                <a:ext cx="500065" cy="276226"/>
              </a:xfrm>
              <a:prstGeom prst="rect">
                <a:avLst/>
              </a:prstGeom>
              <a:noFill/>
            </p:spPr>
            <p:txBody>
              <a:bodyPr>
                <a:spAutoFit/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s-CO" sz="1200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+mn-lt"/>
                  </a:rPr>
                  <a:t>43</a:t>
                </a:r>
                <a:endParaRPr lang="es-CO" sz="12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n-lt"/>
                </a:endParaRPr>
              </a:p>
            </p:txBody>
          </p:sp>
          <p:sp>
            <p:nvSpPr>
              <p:cNvPr id="74" name="73 CuadroTexto"/>
              <p:cNvSpPr txBox="1"/>
              <p:nvPr/>
            </p:nvSpPr>
            <p:spPr>
              <a:xfrm>
                <a:off x="2857488" y="5286369"/>
                <a:ext cx="500066" cy="276226"/>
              </a:xfrm>
              <a:prstGeom prst="rect">
                <a:avLst/>
              </a:prstGeom>
              <a:noFill/>
            </p:spPr>
            <p:txBody>
              <a:bodyPr>
                <a:spAutoFit/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s-CO" sz="1200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+mn-lt"/>
                  </a:rPr>
                  <a:t>7.38</a:t>
                </a:r>
                <a:endParaRPr lang="es-CO" sz="12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n-lt"/>
                </a:endParaRPr>
              </a:p>
            </p:txBody>
          </p:sp>
          <p:sp>
            <p:nvSpPr>
              <p:cNvPr id="75" name="74 CuadroTexto"/>
              <p:cNvSpPr txBox="1"/>
              <p:nvPr/>
            </p:nvSpPr>
            <p:spPr>
              <a:xfrm>
                <a:off x="2786051" y="6215061"/>
                <a:ext cx="500065" cy="277813"/>
              </a:xfrm>
              <a:prstGeom prst="rect">
                <a:avLst/>
              </a:prstGeom>
              <a:noFill/>
            </p:spPr>
            <p:txBody>
              <a:bodyPr>
                <a:spAutoFit/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s-CO" sz="1200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+mn-lt"/>
                  </a:rPr>
                  <a:t>21.6</a:t>
                </a:r>
                <a:endParaRPr lang="es-CO" sz="12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n-lt"/>
                </a:endParaRPr>
              </a:p>
            </p:txBody>
          </p:sp>
          <p:sp>
            <p:nvSpPr>
              <p:cNvPr id="76" name="75 CuadroTexto"/>
              <p:cNvSpPr txBox="1"/>
              <p:nvPr/>
            </p:nvSpPr>
            <p:spPr>
              <a:xfrm>
                <a:off x="7429520" y="785792"/>
                <a:ext cx="500066" cy="276226"/>
              </a:xfrm>
              <a:prstGeom prst="rect">
                <a:avLst/>
              </a:prstGeom>
              <a:noFill/>
            </p:spPr>
            <p:txBody>
              <a:bodyPr>
                <a:spAutoFit/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s-CO" sz="1200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+mn-lt"/>
                  </a:rPr>
                  <a:t>40</a:t>
                </a:r>
                <a:endParaRPr lang="es-CO" sz="12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n-lt"/>
                </a:endParaRPr>
              </a:p>
            </p:txBody>
          </p:sp>
          <p:sp>
            <p:nvSpPr>
              <p:cNvPr id="77" name="76 CuadroTexto"/>
              <p:cNvSpPr txBox="1"/>
              <p:nvPr/>
            </p:nvSpPr>
            <p:spPr>
              <a:xfrm>
                <a:off x="2786051" y="3500426"/>
                <a:ext cx="500065" cy="276226"/>
              </a:xfrm>
              <a:prstGeom prst="rect">
                <a:avLst/>
              </a:prstGeom>
              <a:noFill/>
            </p:spPr>
            <p:txBody>
              <a:bodyPr>
                <a:spAutoFit/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s-CO" sz="1200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+mn-lt"/>
                  </a:rPr>
                  <a:t>57</a:t>
                </a:r>
                <a:endParaRPr lang="es-CO" sz="12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n-lt"/>
                </a:endParaRPr>
              </a:p>
            </p:txBody>
          </p:sp>
          <p:sp>
            <p:nvSpPr>
              <p:cNvPr id="78" name="77 CuadroTexto"/>
              <p:cNvSpPr txBox="1"/>
              <p:nvPr/>
            </p:nvSpPr>
            <p:spPr>
              <a:xfrm>
                <a:off x="7429520" y="2652698"/>
                <a:ext cx="500066" cy="276226"/>
              </a:xfrm>
              <a:prstGeom prst="rect">
                <a:avLst/>
              </a:prstGeom>
              <a:noFill/>
            </p:spPr>
            <p:txBody>
              <a:bodyPr>
                <a:spAutoFit/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s-CO" sz="1200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+mn-lt"/>
                  </a:rPr>
                  <a:t>28</a:t>
                </a:r>
                <a:endParaRPr lang="es-CO" sz="12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n-lt"/>
                </a:endParaRPr>
              </a:p>
            </p:txBody>
          </p:sp>
          <p:sp>
            <p:nvSpPr>
              <p:cNvPr id="79" name="78 CuadroTexto"/>
              <p:cNvSpPr txBox="1"/>
              <p:nvPr/>
            </p:nvSpPr>
            <p:spPr>
              <a:xfrm>
                <a:off x="7429520" y="3652827"/>
                <a:ext cx="571504" cy="276226"/>
              </a:xfrm>
              <a:prstGeom prst="rect">
                <a:avLst/>
              </a:prstGeom>
              <a:noFill/>
            </p:spPr>
            <p:txBody>
              <a:bodyPr>
                <a:spAutoFit/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s-CO" sz="1200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+mn-lt"/>
                  </a:rPr>
                  <a:t>5.1´</a:t>
                </a:r>
                <a:endParaRPr lang="es-CO" sz="12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n-lt"/>
                </a:endParaRPr>
              </a:p>
            </p:txBody>
          </p:sp>
          <p:sp>
            <p:nvSpPr>
              <p:cNvPr id="80" name="79 CuadroTexto"/>
              <p:cNvSpPr txBox="1"/>
              <p:nvPr/>
            </p:nvSpPr>
            <p:spPr>
              <a:xfrm>
                <a:off x="7429520" y="4652955"/>
                <a:ext cx="642942" cy="276226"/>
              </a:xfrm>
              <a:prstGeom prst="rect">
                <a:avLst/>
              </a:prstGeom>
              <a:noFill/>
            </p:spPr>
            <p:txBody>
              <a:bodyPr>
                <a:spAutoFit/>
              </a:bodyPr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s-CO" sz="1200" b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+mn-lt"/>
                  </a:rPr>
                  <a:t>890</a:t>
                </a:r>
                <a:endParaRPr lang="es-CO" sz="12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n-lt"/>
                </a:endParaRPr>
              </a:p>
            </p:txBody>
          </p:sp>
          <p:sp>
            <p:nvSpPr>
              <p:cNvPr id="86" name="85 CuadroTexto"/>
              <p:cNvSpPr txBox="1"/>
              <p:nvPr/>
            </p:nvSpPr>
            <p:spPr>
              <a:xfrm>
                <a:off x="7500958" y="5653084"/>
                <a:ext cx="642941" cy="276226"/>
              </a:xfrm>
              <a:prstGeom prst="rect">
                <a:avLst/>
              </a:prstGeom>
              <a:noFill/>
            </p:spPr>
            <p:txBody>
              <a:bodyPr>
                <a:spAutoFit/>
              </a:bodyPr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s-CO" sz="1200" b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+mn-lt"/>
                  </a:rPr>
                  <a:t>4.5´</a:t>
                </a:r>
                <a:endParaRPr lang="es-CO" sz="12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n-lt"/>
                </a:endParaRPr>
              </a:p>
            </p:txBody>
          </p:sp>
          <p:grpSp>
            <p:nvGrpSpPr>
              <p:cNvPr id="16478" name="99 Grupo"/>
              <p:cNvGrpSpPr>
                <a:grpSpLocks/>
              </p:cNvGrpSpPr>
              <p:nvPr/>
            </p:nvGrpSpPr>
            <p:grpSpPr bwMode="auto">
              <a:xfrm>
                <a:off x="3929058" y="5214950"/>
                <a:ext cx="571504" cy="304800"/>
                <a:chOff x="3929058" y="5214950"/>
                <a:chExt cx="571504" cy="304800"/>
              </a:xfrm>
            </p:grpSpPr>
            <p:sp>
              <p:nvSpPr>
                <p:cNvPr id="42" name="41 Elipse"/>
                <p:cNvSpPr/>
                <p:nvPr/>
              </p:nvSpPr>
              <p:spPr>
                <a:xfrm>
                  <a:off x="3929058" y="5214950"/>
                  <a:ext cx="571504" cy="304800"/>
                </a:xfrm>
                <a:prstGeom prst="ellipse">
                  <a:avLst/>
                </a:prstGeom>
                <a:solidFill>
                  <a:srgbClr val="92D050"/>
                </a:soli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s-CO" sz="1200" b="1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87" name="86 Flecha abajo"/>
                <p:cNvSpPr/>
                <p:nvPr/>
              </p:nvSpPr>
              <p:spPr>
                <a:xfrm>
                  <a:off x="4071935" y="5286369"/>
                  <a:ext cx="214313" cy="214314"/>
                </a:xfrm>
                <a:prstGeom prst="downArrow">
                  <a:avLst/>
                </a:prstGeom>
                <a:solidFill>
                  <a:schemeClr val="tx1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s-CO"/>
                </a:p>
              </p:txBody>
            </p:sp>
          </p:grpSp>
          <p:grpSp>
            <p:nvGrpSpPr>
              <p:cNvPr id="16479" name="100 Grupo"/>
              <p:cNvGrpSpPr>
                <a:grpSpLocks/>
              </p:cNvGrpSpPr>
              <p:nvPr/>
            </p:nvGrpSpPr>
            <p:grpSpPr bwMode="auto">
              <a:xfrm>
                <a:off x="3929058" y="6143644"/>
                <a:ext cx="533400" cy="304800"/>
                <a:chOff x="3929058" y="6143644"/>
                <a:chExt cx="533400" cy="304800"/>
              </a:xfrm>
            </p:grpSpPr>
            <p:sp>
              <p:nvSpPr>
                <p:cNvPr id="43" name="42 Elipse"/>
                <p:cNvSpPr/>
                <p:nvPr/>
              </p:nvSpPr>
              <p:spPr>
                <a:xfrm>
                  <a:off x="3929058" y="6143644"/>
                  <a:ext cx="533400" cy="304800"/>
                </a:xfrm>
                <a:prstGeom prst="ellipse">
                  <a:avLst/>
                </a:prstGeom>
                <a:solidFill>
                  <a:srgbClr val="FF0000"/>
                </a:soli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s-CO" sz="1200" b="1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88" name="87 Flecha abajo"/>
                <p:cNvSpPr/>
                <p:nvPr/>
              </p:nvSpPr>
              <p:spPr>
                <a:xfrm>
                  <a:off x="4071935" y="6143623"/>
                  <a:ext cx="214314" cy="214314"/>
                </a:xfrm>
                <a:prstGeom prst="downArrow">
                  <a:avLst/>
                </a:prstGeom>
                <a:solidFill>
                  <a:schemeClr val="tx1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s-CO"/>
                </a:p>
              </p:txBody>
            </p:sp>
          </p:grpSp>
          <p:sp>
            <p:nvSpPr>
              <p:cNvPr id="89" name="88 Flecha abajo"/>
              <p:cNvSpPr/>
              <p:nvPr/>
            </p:nvSpPr>
            <p:spPr>
              <a:xfrm flipH="1" flipV="1">
                <a:off x="8786842" y="3643302"/>
                <a:ext cx="214313" cy="214313"/>
              </a:xfrm>
              <a:prstGeom prst="downArrow">
                <a:avLst/>
              </a:prstGeom>
              <a:solidFill>
                <a:schemeClr val="tx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s-CO"/>
              </a:p>
            </p:txBody>
          </p:sp>
          <p:grpSp>
            <p:nvGrpSpPr>
              <p:cNvPr id="16481" name="102 Grupo"/>
              <p:cNvGrpSpPr>
                <a:grpSpLocks/>
              </p:cNvGrpSpPr>
              <p:nvPr/>
            </p:nvGrpSpPr>
            <p:grpSpPr bwMode="auto">
              <a:xfrm>
                <a:off x="8610600" y="4572008"/>
                <a:ext cx="533400" cy="304800"/>
                <a:chOff x="8610600" y="4572008"/>
                <a:chExt cx="533400" cy="304800"/>
              </a:xfrm>
            </p:grpSpPr>
            <p:sp>
              <p:nvSpPr>
                <p:cNvPr id="52" name="51 Elipse"/>
                <p:cNvSpPr/>
                <p:nvPr/>
              </p:nvSpPr>
              <p:spPr>
                <a:xfrm>
                  <a:off x="8610600" y="4572008"/>
                  <a:ext cx="533400" cy="304800"/>
                </a:xfrm>
                <a:prstGeom prst="ellipse">
                  <a:avLst/>
                </a:prstGeom>
                <a:solidFill>
                  <a:srgbClr val="FFFF00"/>
                </a:soli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s-CO" sz="1200" b="1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90" name="89 Flecha abajo"/>
                <p:cNvSpPr/>
                <p:nvPr/>
              </p:nvSpPr>
              <p:spPr>
                <a:xfrm rot="10800000" flipH="1">
                  <a:off x="8786842" y="4571992"/>
                  <a:ext cx="214314" cy="214314"/>
                </a:xfrm>
                <a:prstGeom prst="downArrow">
                  <a:avLst/>
                </a:prstGeom>
                <a:solidFill>
                  <a:schemeClr val="tx1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s-CO"/>
                </a:p>
              </p:txBody>
            </p:sp>
          </p:grpSp>
          <p:grpSp>
            <p:nvGrpSpPr>
              <p:cNvPr id="16482" name="103 Grupo"/>
              <p:cNvGrpSpPr>
                <a:grpSpLocks/>
              </p:cNvGrpSpPr>
              <p:nvPr/>
            </p:nvGrpSpPr>
            <p:grpSpPr bwMode="auto">
              <a:xfrm>
                <a:off x="8610600" y="5643578"/>
                <a:ext cx="533400" cy="304800"/>
                <a:chOff x="8610600" y="5643578"/>
                <a:chExt cx="533400" cy="304800"/>
              </a:xfrm>
            </p:grpSpPr>
            <p:sp>
              <p:nvSpPr>
                <p:cNvPr id="53" name="52 Elipse"/>
                <p:cNvSpPr/>
                <p:nvPr/>
              </p:nvSpPr>
              <p:spPr>
                <a:xfrm>
                  <a:off x="8610600" y="5643578"/>
                  <a:ext cx="533400" cy="304800"/>
                </a:xfrm>
                <a:prstGeom prst="ellipse">
                  <a:avLst/>
                </a:prstGeom>
                <a:solidFill>
                  <a:srgbClr val="92D050"/>
                </a:soli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s-CO" sz="1200" b="1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91" name="90 Flecha abajo"/>
                <p:cNvSpPr/>
                <p:nvPr/>
              </p:nvSpPr>
              <p:spPr>
                <a:xfrm flipV="1">
                  <a:off x="8786842" y="5643559"/>
                  <a:ext cx="214314" cy="214313"/>
                </a:xfrm>
                <a:prstGeom prst="downArrow">
                  <a:avLst/>
                </a:prstGeom>
                <a:solidFill>
                  <a:schemeClr val="tx1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s-CO"/>
                </a:p>
              </p:txBody>
            </p:sp>
          </p:grpSp>
          <p:grpSp>
            <p:nvGrpSpPr>
              <p:cNvPr id="16483" name="101 Grupo"/>
              <p:cNvGrpSpPr>
                <a:grpSpLocks/>
              </p:cNvGrpSpPr>
              <p:nvPr/>
            </p:nvGrpSpPr>
            <p:grpSpPr bwMode="auto">
              <a:xfrm>
                <a:off x="8610600" y="838184"/>
                <a:ext cx="533400" cy="304800"/>
                <a:chOff x="8610600" y="838184"/>
                <a:chExt cx="533400" cy="304800"/>
              </a:xfrm>
            </p:grpSpPr>
            <p:sp>
              <p:nvSpPr>
                <p:cNvPr id="44" name="43 Elipse"/>
                <p:cNvSpPr/>
                <p:nvPr/>
              </p:nvSpPr>
              <p:spPr>
                <a:xfrm>
                  <a:off x="8610600" y="838184"/>
                  <a:ext cx="533400" cy="304800"/>
                </a:xfrm>
                <a:prstGeom prst="ellipse">
                  <a:avLst/>
                </a:prstGeom>
                <a:solidFill>
                  <a:srgbClr val="FF0000"/>
                </a:soli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s-CO" sz="1200" b="1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92" name="91 Flecha abajo"/>
                <p:cNvSpPr/>
                <p:nvPr/>
              </p:nvSpPr>
              <p:spPr>
                <a:xfrm>
                  <a:off x="8786842" y="909617"/>
                  <a:ext cx="214314" cy="214313"/>
                </a:xfrm>
                <a:prstGeom prst="downArrow">
                  <a:avLst/>
                </a:prstGeom>
                <a:solidFill>
                  <a:schemeClr val="tx1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s-CO"/>
                </a:p>
              </p:txBody>
            </p:sp>
          </p:grpSp>
          <p:sp>
            <p:nvSpPr>
              <p:cNvPr id="93" name="92 CuadroTexto"/>
              <p:cNvSpPr txBox="1"/>
              <p:nvPr/>
            </p:nvSpPr>
            <p:spPr>
              <a:xfrm>
                <a:off x="2643175" y="428602"/>
                <a:ext cx="582616" cy="307976"/>
              </a:xfrm>
              <a:prstGeom prst="rect">
                <a:avLst/>
              </a:prstGeom>
              <a:noFill/>
            </p:spPr>
            <p:txBody>
              <a:bodyPr>
                <a:spAutoFit/>
              </a:bodyPr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s-CO" sz="1400" b="1" i="1" dirty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+mn-lt"/>
                  </a:rPr>
                  <a:t>Base</a:t>
                </a:r>
                <a:endParaRPr lang="es-CO" sz="1400" b="1" i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n-lt"/>
                </a:endParaRPr>
              </a:p>
            </p:txBody>
          </p:sp>
          <p:sp>
            <p:nvSpPr>
              <p:cNvPr id="94" name="93 CuadroTexto"/>
              <p:cNvSpPr txBox="1"/>
              <p:nvPr/>
            </p:nvSpPr>
            <p:spPr>
              <a:xfrm>
                <a:off x="3116253" y="357165"/>
                <a:ext cx="873131" cy="523877"/>
              </a:xfrm>
              <a:prstGeom prst="rect">
                <a:avLst/>
              </a:prstGeom>
              <a:noFill/>
            </p:spPr>
            <p:txBody>
              <a:bodyPr>
                <a:spAutoFit/>
              </a:bodyPr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s-CO" sz="1400" b="1" i="1" dirty="0" err="1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+mn-lt"/>
                  </a:rPr>
                  <a:t>Latest</a:t>
                </a:r>
                <a:endParaRPr lang="es-CO" sz="1400" b="1" i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n-lt"/>
                </a:endParaRPr>
              </a:p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s-CO" sz="1400" b="1" i="1" dirty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+mn-lt"/>
                  </a:rPr>
                  <a:t>date</a:t>
                </a:r>
                <a:endParaRPr lang="es-CO" sz="1400" b="1" i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n-lt"/>
                </a:endParaRPr>
              </a:p>
            </p:txBody>
          </p:sp>
          <p:sp>
            <p:nvSpPr>
              <p:cNvPr id="95" name="94 CuadroTexto"/>
              <p:cNvSpPr txBox="1"/>
              <p:nvPr/>
            </p:nvSpPr>
            <p:spPr>
              <a:xfrm>
                <a:off x="3770307" y="357165"/>
                <a:ext cx="873131" cy="307976"/>
              </a:xfrm>
              <a:prstGeom prst="rect">
                <a:avLst/>
              </a:prstGeom>
              <a:noFill/>
            </p:spPr>
            <p:txBody>
              <a:bodyPr>
                <a:spAutoFit/>
              </a:bodyPr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s-CO" sz="1400" b="1" i="1" dirty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+mn-lt"/>
                  </a:rPr>
                  <a:t>T</a:t>
                </a:r>
                <a:r>
                  <a:rPr lang="es-CO" sz="1400" b="1" i="1" dirty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+mn-lt"/>
                  </a:rPr>
                  <a:t>arget</a:t>
                </a:r>
                <a:endParaRPr lang="es-CO" sz="1400" b="1" i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n-lt"/>
                </a:endParaRPr>
              </a:p>
            </p:txBody>
          </p:sp>
          <p:sp>
            <p:nvSpPr>
              <p:cNvPr id="96" name="95 CuadroTexto"/>
              <p:cNvSpPr txBox="1"/>
              <p:nvPr/>
            </p:nvSpPr>
            <p:spPr>
              <a:xfrm>
                <a:off x="7429520" y="428602"/>
                <a:ext cx="582617" cy="307976"/>
              </a:xfrm>
              <a:prstGeom prst="rect">
                <a:avLst/>
              </a:prstGeom>
              <a:noFill/>
            </p:spPr>
            <p:txBody>
              <a:bodyPr>
                <a:spAutoFit/>
              </a:bodyPr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s-CO" sz="1400" b="1" i="1" dirty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+mn-lt"/>
                  </a:rPr>
                  <a:t>Base</a:t>
                </a:r>
                <a:endParaRPr lang="es-CO" sz="1400" b="1" i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n-lt"/>
                </a:endParaRPr>
              </a:p>
            </p:txBody>
          </p:sp>
          <p:sp>
            <p:nvSpPr>
              <p:cNvPr id="97" name="96 CuadroTexto"/>
              <p:cNvSpPr txBox="1"/>
              <p:nvPr/>
            </p:nvSpPr>
            <p:spPr>
              <a:xfrm>
                <a:off x="7786710" y="357165"/>
                <a:ext cx="1000132" cy="523877"/>
              </a:xfrm>
              <a:prstGeom prst="rect">
                <a:avLst/>
              </a:prstGeom>
              <a:noFill/>
            </p:spPr>
            <p:txBody>
              <a:bodyPr>
                <a:spAutoFit/>
              </a:bodyPr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s-CO" sz="1400" b="1" i="1" dirty="0" err="1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+mn-lt"/>
                  </a:rPr>
                  <a:t>Latest</a:t>
                </a:r>
                <a:endParaRPr lang="es-CO" sz="1400" b="1" i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n-lt"/>
                </a:endParaRPr>
              </a:p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s-CO" sz="1400" b="1" i="1" dirty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+mn-lt"/>
                  </a:rPr>
                  <a:t>date</a:t>
                </a:r>
                <a:endParaRPr lang="es-CO" sz="1400" b="1" i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n-lt"/>
                </a:endParaRPr>
              </a:p>
            </p:txBody>
          </p:sp>
          <p:sp>
            <p:nvSpPr>
              <p:cNvPr id="98" name="97 CuadroTexto"/>
              <p:cNvSpPr txBox="1"/>
              <p:nvPr/>
            </p:nvSpPr>
            <p:spPr>
              <a:xfrm>
                <a:off x="8501090" y="357165"/>
                <a:ext cx="714380" cy="307976"/>
              </a:xfrm>
              <a:prstGeom prst="rect">
                <a:avLst/>
              </a:prstGeom>
              <a:noFill/>
            </p:spPr>
            <p:txBody>
              <a:bodyPr>
                <a:spAutoFit/>
              </a:bodyPr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s-CO" sz="1400" b="1" i="1" dirty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+mn-lt"/>
                  </a:rPr>
                  <a:t>Target</a:t>
                </a:r>
                <a:endParaRPr lang="es-CO" sz="1400" b="1" i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n-lt"/>
                </a:endParaRPr>
              </a:p>
            </p:txBody>
          </p:sp>
        </p:grp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09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9388" y="1052513"/>
            <a:ext cx="8731250" cy="3902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10" name="Text Box 2"/>
          <p:cNvSpPr txBox="1">
            <a:spLocks noChangeArrowheads="1"/>
          </p:cNvSpPr>
          <p:nvPr/>
        </p:nvSpPr>
        <p:spPr bwMode="auto">
          <a:xfrm>
            <a:off x="323850" y="5084763"/>
            <a:ext cx="8569325" cy="414337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</p:spPr>
        <p:txBody>
          <a:bodyPr lIns="36576" tIns="36576" rIns="36576" bIns="36576"/>
          <a:lstStyle/>
          <a:p>
            <a:r>
              <a:rPr lang="es-MX">
                <a:solidFill>
                  <a:srgbClr val="3366CC"/>
                </a:solidFill>
                <a:latin typeface="Calibri" pitchFamily="34" charset="0"/>
              </a:rPr>
              <a:t>Fuente: Segeplan. * De los estudiantes que iniciaron. ** Jóvenes de 15 a 24 años.</a:t>
            </a:r>
            <a:endParaRPr lang="en-US" sz="4000"/>
          </a:p>
        </p:txBody>
      </p:sp>
      <p:sp>
        <p:nvSpPr>
          <p:cNvPr id="17411" name="Text Box 3"/>
          <p:cNvSpPr txBox="1">
            <a:spLocks noChangeArrowheads="1"/>
          </p:cNvSpPr>
          <p:nvPr/>
        </p:nvSpPr>
        <p:spPr bwMode="auto">
          <a:xfrm>
            <a:off x="250825" y="549275"/>
            <a:ext cx="8424863" cy="431800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</p:spPr>
        <p:txBody>
          <a:bodyPr lIns="36576" tIns="36576" rIns="36576" bIns="36576"/>
          <a:lstStyle/>
          <a:p>
            <a:r>
              <a:rPr lang="es-MX" b="1">
                <a:solidFill>
                  <a:srgbClr val="3366CC"/>
                </a:solidFill>
                <a:latin typeface="Arial Unicode MS" pitchFamily="34" charset="-128"/>
              </a:rPr>
              <a:t>Culminación de primaria y alfabetismo en Guatemala</a:t>
            </a:r>
            <a:endParaRPr lang="en-US" sz="40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/>
              <a:t>Guatemala, no obstante lo anterior, </a:t>
            </a:r>
            <a:r>
              <a:rPr lang="en-US" dirty="0" err="1" smtClean="0"/>
              <a:t>sigue</a:t>
            </a:r>
            <a:r>
              <a:rPr lang="en-US" dirty="0" smtClean="0"/>
              <a:t> </a:t>
            </a:r>
            <a:r>
              <a:rPr lang="en-US" dirty="0" err="1" smtClean="0"/>
              <a:t>mostrando</a:t>
            </a:r>
            <a:r>
              <a:rPr lang="en-US" dirty="0" smtClean="0"/>
              <a:t> </a:t>
            </a:r>
            <a:r>
              <a:rPr lang="en-US" dirty="0" err="1" smtClean="0"/>
              <a:t>rezagos</a:t>
            </a:r>
            <a:r>
              <a:rPr lang="en-US" dirty="0" smtClean="0"/>
              <a:t> altos en areas </a:t>
            </a:r>
            <a:r>
              <a:rPr lang="en-US" dirty="0" err="1" smtClean="0"/>
              <a:t>primarias</a:t>
            </a:r>
            <a:endParaRPr lang="en-US" dirty="0"/>
          </a:p>
        </p:txBody>
      </p:sp>
      <p:sp>
        <p:nvSpPr>
          <p:cNvPr id="18434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smtClean="0"/>
          </a:p>
        </p:txBody>
      </p:sp>
      <p:sp>
        <p:nvSpPr>
          <p:cNvPr id="18435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US" smtClean="0"/>
          </a:p>
        </p:txBody>
      </p:sp>
      <p:graphicFrame>
        <p:nvGraphicFramePr>
          <p:cNvPr id="5" name="Diagram 4"/>
          <p:cNvGraphicFramePr/>
          <p:nvPr/>
        </p:nvGraphicFramePr>
        <p:xfrm>
          <a:off x="1547664" y="1700808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7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9750" y="765175"/>
            <a:ext cx="8112125" cy="554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458" name="Text Box 3"/>
          <p:cNvSpPr txBox="1">
            <a:spLocks noChangeArrowheads="1"/>
          </p:cNvSpPr>
          <p:nvPr/>
        </p:nvSpPr>
        <p:spPr bwMode="auto">
          <a:xfrm>
            <a:off x="539750" y="6237288"/>
            <a:ext cx="2879725" cy="476250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</p:spPr>
        <p:txBody>
          <a:bodyPr lIns="36576" tIns="36576" rIns="36576" bIns="36576"/>
          <a:lstStyle/>
          <a:p>
            <a:r>
              <a:rPr lang="es-MX">
                <a:solidFill>
                  <a:srgbClr val="3366CC"/>
                </a:solidFill>
                <a:latin typeface="Arial Unicode MS" pitchFamily="34" charset="-128"/>
              </a:rPr>
              <a:t>Fuente: PNUD.</a:t>
            </a:r>
            <a:endParaRPr lang="en-US" sz="4000"/>
          </a:p>
        </p:txBody>
      </p:sp>
      <p:sp>
        <p:nvSpPr>
          <p:cNvPr id="19459" name="Text Box 2"/>
          <p:cNvSpPr txBox="1">
            <a:spLocks noChangeArrowheads="1"/>
          </p:cNvSpPr>
          <p:nvPr/>
        </p:nvSpPr>
        <p:spPr bwMode="auto">
          <a:xfrm>
            <a:off x="539750" y="333375"/>
            <a:ext cx="8064500" cy="358775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</p:spPr>
        <p:txBody>
          <a:bodyPr lIns="36576" tIns="36576" rIns="36576" bIns="36576"/>
          <a:lstStyle/>
          <a:p>
            <a:pPr algn="ctr"/>
            <a:r>
              <a:rPr lang="es-MX" sz="2000" b="1">
                <a:solidFill>
                  <a:srgbClr val="3366CC"/>
                </a:solidFill>
                <a:latin typeface="Arial Unicode MS" pitchFamily="34" charset="-128"/>
              </a:rPr>
              <a:t>Escolaridad promedio en adultos, países de América Latina</a:t>
            </a:r>
            <a:endParaRPr lang="en-US" sz="44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1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3850" y="1147763"/>
            <a:ext cx="8636000" cy="4657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482" name="Text Box 2"/>
          <p:cNvSpPr txBox="1">
            <a:spLocks noChangeArrowheads="1"/>
          </p:cNvSpPr>
          <p:nvPr/>
        </p:nvSpPr>
        <p:spPr bwMode="auto">
          <a:xfrm>
            <a:off x="395288" y="5876925"/>
            <a:ext cx="3168650" cy="504825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</p:spPr>
        <p:txBody>
          <a:bodyPr lIns="36576" tIns="36576" rIns="36576" bIns="36576"/>
          <a:lstStyle/>
          <a:p>
            <a:r>
              <a:rPr lang="es-MX">
                <a:solidFill>
                  <a:srgbClr val="3366CC"/>
                </a:solidFill>
                <a:latin typeface="Calibri" pitchFamily="34" charset="0"/>
              </a:rPr>
              <a:t>Fuente: CEPAL. </a:t>
            </a:r>
            <a:endParaRPr lang="en-US" sz="4000"/>
          </a:p>
        </p:txBody>
      </p:sp>
      <p:sp>
        <p:nvSpPr>
          <p:cNvPr id="20483" name="Text Box 3"/>
          <p:cNvSpPr txBox="1">
            <a:spLocks noChangeArrowheads="1"/>
          </p:cNvSpPr>
          <p:nvPr/>
        </p:nvSpPr>
        <p:spPr bwMode="auto">
          <a:xfrm>
            <a:off x="323850" y="571500"/>
            <a:ext cx="8569325" cy="503238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</p:spPr>
        <p:txBody>
          <a:bodyPr lIns="36576" tIns="36576" rIns="36576" bIns="36576"/>
          <a:lstStyle/>
          <a:p>
            <a:r>
              <a:rPr lang="es-MX" sz="2000" b="1">
                <a:solidFill>
                  <a:srgbClr val="3366CC"/>
                </a:solidFill>
                <a:latin typeface="Arial Unicode MS" pitchFamily="34" charset="-128"/>
              </a:rPr>
              <a:t>Gasto público en educación en países seleccionados</a:t>
            </a:r>
            <a:endParaRPr lang="en-US" sz="44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5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0825" y="1125538"/>
            <a:ext cx="8678863" cy="4679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506" name="Text Box 2"/>
          <p:cNvSpPr txBox="1">
            <a:spLocks noChangeArrowheads="1"/>
          </p:cNvSpPr>
          <p:nvPr/>
        </p:nvSpPr>
        <p:spPr bwMode="auto">
          <a:xfrm>
            <a:off x="323850" y="5805488"/>
            <a:ext cx="4608513" cy="647700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</p:spPr>
        <p:txBody>
          <a:bodyPr lIns="36576" tIns="36576" rIns="36576" bIns="36576"/>
          <a:lstStyle/>
          <a:p>
            <a:r>
              <a:rPr lang="es-MX" sz="2000">
                <a:solidFill>
                  <a:srgbClr val="3366CC"/>
                </a:solidFill>
                <a:latin typeface="Calibri" pitchFamily="34" charset="0"/>
              </a:rPr>
              <a:t>Fuente: CEPAL, c. 2008. </a:t>
            </a:r>
            <a:endParaRPr lang="en-US" sz="4400"/>
          </a:p>
        </p:txBody>
      </p:sp>
      <p:sp>
        <p:nvSpPr>
          <p:cNvPr id="21507" name="Text Box 3"/>
          <p:cNvSpPr txBox="1">
            <a:spLocks noChangeArrowheads="1"/>
          </p:cNvSpPr>
          <p:nvPr/>
        </p:nvSpPr>
        <p:spPr bwMode="auto">
          <a:xfrm>
            <a:off x="0" y="188913"/>
            <a:ext cx="8640763" cy="647700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</p:spPr>
        <p:txBody>
          <a:bodyPr lIns="36576" tIns="36576" rIns="36576" bIns="36576"/>
          <a:lstStyle/>
          <a:p>
            <a:pPr algn="ctr"/>
            <a:r>
              <a:rPr lang="es-MX" sz="2800" b="1">
                <a:solidFill>
                  <a:srgbClr val="3366CC"/>
                </a:solidFill>
                <a:latin typeface="Arial Unicode MS" pitchFamily="34" charset="-128"/>
              </a:rPr>
              <a:t>Gasto público en salud de Guatemala y países seleccionados</a:t>
            </a:r>
            <a:endParaRPr lang="en-US" sz="54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29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42988" y="1484313"/>
            <a:ext cx="7077075" cy="3816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530" name="Text Box 3"/>
          <p:cNvSpPr txBox="1">
            <a:spLocks noChangeArrowheads="1"/>
          </p:cNvSpPr>
          <p:nvPr/>
        </p:nvSpPr>
        <p:spPr bwMode="auto">
          <a:xfrm>
            <a:off x="1187450" y="5373688"/>
            <a:ext cx="3167063" cy="360362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</p:spPr>
        <p:txBody>
          <a:bodyPr lIns="36576" tIns="36576" rIns="36576" bIns="36576"/>
          <a:lstStyle/>
          <a:p>
            <a:r>
              <a:rPr lang="es-MX" sz="1200">
                <a:solidFill>
                  <a:srgbClr val="3366CC"/>
                </a:solidFill>
                <a:latin typeface="Calibri" pitchFamily="34" charset="0"/>
              </a:rPr>
              <a:t>Fuente: CEPAL. </a:t>
            </a:r>
            <a:endParaRPr lang="en-US" sz="2800"/>
          </a:p>
        </p:txBody>
      </p:sp>
      <p:sp>
        <p:nvSpPr>
          <p:cNvPr id="22531" name="Text Box 4"/>
          <p:cNvSpPr txBox="1">
            <a:spLocks noChangeArrowheads="1"/>
          </p:cNvSpPr>
          <p:nvPr/>
        </p:nvSpPr>
        <p:spPr bwMode="auto">
          <a:xfrm>
            <a:off x="1042988" y="765175"/>
            <a:ext cx="6985000" cy="647700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</p:spPr>
        <p:txBody>
          <a:bodyPr lIns="36576" tIns="36576" rIns="36576" bIns="36576"/>
          <a:lstStyle/>
          <a:p>
            <a:pPr algn="ctr"/>
            <a:r>
              <a:rPr lang="es-MX" b="1">
                <a:solidFill>
                  <a:srgbClr val="3366CC"/>
                </a:solidFill>
                <a:latin typeface="Arial Unicode MS" pitchFamily="34" charset="-128"/>
              </a:rPr>
              <a:t>Gasto social y carga tributaria (2009) del Gobierno Central de Guatemala y países seleccionados de la región</a:t>
            </a:r>
            <a:endParaRPr lang="en-US" sz="40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2638</TotalTime>
  <Words>1207</Words>
  <Application>Microsoft Office PowerPoint</Application>
  <PresentationFormat>On-screen Show (4:3)</PresentationFormat>
  <Paragraphs>306</Paragraphs>
  <Slides>24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Design Template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8" baseType="lpstr">
      <vt:lpstr>Calibri</vt:lpstr>
      <vt:lpstr>Arial</vt:lpstr>
      <vt:lpstr>Arial Unicode MS</vt:lpstr>
      <vt:lpstr>Tema de Office</vt:lpstr>
      <vt:lpstr>Slide 1</vt:lpstr>
      <vt:lpstr>Slide 2</vt:lpstr>
      <vt:lpstr>Slide 3</vt:lpstr>
      <vt:lpstr>Slide 4</vt:lpstr>
      <vt:lpstr>Guatemala, no obstante lo anterior, sigue mostrando rezagos altos en areas primarias</vt:lpstr>
      <vt:lpstr>Slide 6</vt:lpstr>
      <vt:lpstr>Slide 7</vt:lpstr>
      <vt:lpstr>Slide 8</vt:lpstr>
      <vt:lpstr>Slide 9</vt:lpstr>
      <vt:lpstr>Slide 10</vt:lpstr>
      <vt:lpstr>Slide 11</vt:lpstr>
      <vt:lpstr>Desnutricion Cronica: un gran desafio y una gran oportunidad </vt:lpstr>
      <vt:lpstr>Cuadro comparativo – Centro América</vt:lpstr>
      <vt:lpstr>Slide 14</vt:lpstr>
      <vt:lpstr>La Desnutrición en Guatemala</vt:lpstr>
      <vt:lpstr>El impacto de la desnutrición Global en la morbilidad, la salud y la educación</vt:lpstr>
      <vt:lpstr>Innovaciones recientes en la politica social </vt:lpstr>
      <vt:lpstr>Slide 18</vt:lpstr>
      <vt:lpstr>Slide 19</vt:lpstr>
      <vt:lpstr>MI FAMILIA PROGRESA  (Estudio PNUD/Sekely, 2011)</vt:lpstr>
      <vt:lpstr>Mi Familia Progresa</vt:lpstr>
      <vt:lpstr>Slide 22</vt:lpstr>
      <vt:lpstr>Referencias</vt:lpstr>
      <vt:lpstr>Slide 24</vt:lpstr>
    </vt:vector>
  </TitlesOfParts>
  <Company>Hewlett-Packard Company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all in one</dc:creator>
  <cp:lastModifiedBy>Staff</cp:lastModifiedBy>
  <cp:revision>113</cp:revision>
  <dcterms:created xsi:type="dcterms:W3CDTF">2011-09-02T20:38:02Z</dcterms:created>
  <dcterms:modified xsi:type="dcterms:W3CDTF">2011-09-16T13:33:26Z</dcterms:modified>
</cp:coreProperties>
</file>