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77" r:id="rId2"/>
    <p:sldMasterId id="2147483703" r:id="rId3"/>
    <p:sldMasterId id="2147483708" r:id="rId4"/>
    <p:sldMasterId id="2147483710" r:id="rId5"/>
    <p:sldMasterId id="2147483714" r:id="rId6"/>
  </p:sldMasterIdLst>
  <p:notesMasterIdLst>
    <p:notesMasterId r:id="rId23"/>
  </p:notesMasterIdLst>
  <p:handoutMasterIdLst>
    <p:handoutMasterId r:id="rId24"/>
  </p:handout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ulika Narayan" initials="TN" lastIdx="10" clrIdx="0"/>
  <p:cmAuthor id="1" name="Anna Belova" initials="AB"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1A7"/>
    <a:srgbClr val="B7C9D3"/>
    <a:srgbClr val="C3C6A8"/>
    <a:srgbClr val="608E3A"/>
    <a:srgbClr val="DA291C"/>
    <a:srgbClr val="D0D3D4"/>
    <a:srgbClr val="A01B11"/>
    <a:srgbClr val="7566A0"/>
    <a:srgbClr val="48A9C5"/>
    <a:srgbClr val="BFCE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0" autoAdjust="0"/>
    <p:restoredTop sz="71673" autoAdjust="0"/>
  </p:normalViewPr>
  <p:slideViewPr>
    <p:cSldViewPr snapToGrid="0" snapToObjects="1">
      <p:cViewPr>
        <p:scale>
          <a:sx n="70" d="100"/>
          <a:sy n="70" d="100"/>
        </p:scale>
        <p:origin x="-1362" y="-252"/>
      </p:cViewPr>
      <p:guideLst>
        <p:guide orient="horz" pos="2160"/>
        <p:guide pos="2880"/>
      </p:guideLst>
    </p:cSldViewPr>
  </p:slideViewPr>
  <p:outlineViewPr>
    <p:cViewPr>
      <p:scale>
        <a:sx n="33" d="100"/>
        <a:sy n="33" d="100"/>
      </p:scale>
      <p:origin x="0" y="1692"/>
    </p:cViewPr>
  </p:outlineViewPr>
  <p:notesTextViewPr>
    <p:cViewPr>
      <p:scale>
        <a:sx n="100" d="100"/>
        <a:sy n="100" d="100"/>
      </p:scale>
      <p:origin x="0" y="0"/>
    </p:cViewPr>
  </p:notesTextViewPr>
  <p:sorterViewPr>
    <p:cViewPr>
      <p:scale>
        <a:sx n="100" d="100"/>
        <a:sy n="100" d="100"/>
      </p:scale>
      <p:origin x="0" y="13554"/>
    </p:cViewPr>
  </p:sorterViewPr>
  <p:notesViewPr>
    <p:cSldViewPr snapToGrid="0" snapToObjects="1">
      <p:cViewPr>
        <p:scale>
          <a:sx n="100" d="100"/>
          <a:sy n="100" d="100"/>
        </p:scale>
        <p:origin x="-1500"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7AD703-FA74-4157-915E-00A7DBA3F58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81FF15D-143F-4157-9E0C-51A55CAEC0E0}">
      <dgm:prSet phldrT="[Text]"/>
      <dgm:spPr>
        <a:solidFill>
          <a:schemeClr val="tx1">
            <a:lumMod val="65000"/>
            <a:lumOff val="35000"/>
          </a:schemeClr>
        </a:solidFill>
        <a:ln>
          <a:solidFill>
            <a:schemeClr val="tx1">
              <a:lumMod val="65000"/>
              <a:lumOff val="35000"/>
            </a:schemeClr>
          </a:solidFill>
        </a:ln>
      </dgm:spPr>
      <dgm:t>
        <a:bodyPr/>
        <a:lstStyle/>
        <a:p>
          <a:r>
            <a:rPr lang="en-US" b="1" dirty="0" smtClean="0"/>
            <a:t>Step 1</a:t>
          </a:r>
          <a:endParaRPr lang="en-US" b="1" dirty="0"/>
        </a:p>
      </dgm:t>
    </dgm:pt>
    <dgm:pt modelId="{8D214748-611B-458C-8112-EDA0F309C7F6}" type="parTrans" cxnId="{FB1CD696-12E3-4189-AFD8-3D4064F9A6FD}">
      <dgm:prSet/>
      <dgm:spPr/>
      <dgm:t>
        <a:bodyPr/>
        <a:lstStyle/>
        <a:p>
          <a:endParaRPr lang="en-US"/>
        </a:p>
      </dgm:t>
    </dgm:pt>
    <dgm:pt modelId="{3D07F23D-423B-4F61-916B-D58A798065C0}" type="sibTrans" cxnId="{FB1CD696-12E3-4189-AFD8-3D4064F9A6FD}">
      <dgm:prSet/>
      <dgm:spPr/>
      <dgm:t>
        <a:bodyPr/>
        <a:lstStyle/>
        <a:p>
          <a:endParaRPr lang="en-US"/>
        </a:p>
      </dgm:t>
    </dgm:pt>
    <dgm:pt modelId="{CA95938A-F1E4-4F01-A861-6D15AD930A00}">
      <dgm:prSet phldrT="[Text]" custT="1"/>
      <dgm:spPr>
        <a:solidFill>
          <a:schemeClr val="tx1">
            <a:lumMod val="65000"/>
            <a:lumOff val="35000"/>
            <a:alpha val="17000"/>
          </a:schemeClr>
        </a:solidFill>
        <a:ln>
          <a:solidFill>
            <a:schemeClr val="tx1">
              <a:lumMod val="65000"/>
              <a:lumOff val="35000"/>
            </a:schemeClr>
          </a:solidFill>
        </a:ln>
      </dgm:spPr>
      <dgm:t>
        <a:bodyPr/>
        <a:lstStyle/>
        <a:p>
          <a:r>
            <a:rPr kumimoji="0" lang="en-US" sz="1800" b="1" i="0" u="none" strike="noStrike" cap="none" normalizeH="0" baseline="0" dirty="0" smtClean="0">
              <a:ln>
                <a:noFill/>
              </a:ln>
              <a:solidFill>
                <a:srgbClr val="000000"/>
              </a:solidFill>
              <a:effectLst/>
              <a:latin typeface="+mj-lt"/>
              <a:cs typeface="Arial" pitchFamily="34" charset="0"/>
            </a:rPr>
            <a:t>Identify</a:t>
          </a:r>
          <a:r>
            <a:rPr kumimoji="0" lang="en-US" sz="1800" b="1" i="0" u="none" strike="noStrike" cap="none" normalizeH="0" baseline="0" dirty="0" smtClean="0">
              <a:ln>
                <a:noFill/>
              </a:ln>
              <a:solidFill>
                <a:srgbClr val="000000"/>
              </a:solidFill>
              <a:effectLst/>
              <a:latin typeface="Times New Roman" pitchFamily="18" charset="0"/>
              <a:cs typeface="Arial" pitchFamily="34" charset="0"/>
            </a:rPr>
            <a:t> </a:t>
          </a:r>
          <a:r>
            <a:rPr kumimoji="0" lang="en-US" sz="1800" b="1" i="0" u="none" strike="noStrike" cap="none" normalizeH="0" baseline="0" dirty="0" smtClean="0">
              <a:ln>
                <a:noFill/>
              </a:ln>
              <a:solidFill>
                <a:srgbClr val="000000"/>
              </a:solidFill>
              <a:effectLst/>
              <a:latin typeface="+mj-lt"/>
              <a:cs typeface="Arial" pitchFamily="34" charset="0"/>
            </a:rPr>
            <a:t>Key Crops of Concern</a:t>
          </a:r>
          <a:endParaRPr lang="en-US" sz="1800" b="1" dirty="0">
            <a:latin typeface="+mj-lt"/>
          </a:endParaRPr>
        </a:p>
      </dgm:t>
    </dgm:pt>
    <dgm:pt modelId="{AE6FA87B-BF89-479C-9856-BC9FF5B4B8C6}" type="parTrans" cxnId="{FBD615D3-550E-43CD-B3C1-5871D95CBEEE}">
      <dgm:prSet/>
      <dgm:spPr/>
      <dgm:t>
        <a:bodyPr/>
        <a:lstStyle/>
        <a:p>
          <a:endParaRPr lang="en-US"/>
        </a:p>
      </dgm:t>
    </dgm:pt>
    <dgm:pt modelId="{34910385-680F-4DD8-879E-F3DCA1BD6DCC}" type="sibTrans" cxnId="{FBD615D3-550E-43CD-B3C1-5871D95CBEEE}">
      <dgm:prSet/>
      <dgm:spPr/>
      <dgm:t>
        <a:bodyPr/>
        <a:lstStyle/>
        <a:p>
          <a:endParaRPr lang="en-US"/>
        </a:p>
      </dgm:t>
    </dgm:pt>
    <dgm:pt modelId="{292E2052-1352-41CF-BCE7-73F72D57F159}">
      <dgm:prSet phldrT="[Text]"/>
      <dgm:spPr>
        <a:solidFill>
          <a:schemeClr val="tx1">
            <a:lumMod val="65000"/>
            <a:lumOff val="35000"/>
          </a:schemeClr>
        </a:solidFill>
        <a:ln>
          <a:solidFill>
            <a:schemeClr val="tx1">
              <a:lumMod val="65000"/>
              <a:lumOff val="35000"/>
            </a:schemeClr>
          </a:solidFill>
        </a:ln>
      </dgm:spPr>
      <dgm:t>
        <a:bodyPr/>
        <a:lstStyle/>
        <a:p>
          <a:r>
            <a:rPr lang="en-US" b="1" dirty="0" smtClean="0"/>
            <a:t>Step 2</a:t>
          </a:r>
          <a:endParaRPr lang="en-US" b="1" dirty="0"/>
        </a:p>
      </dgm:t>
    </dgm:pt>
    <dgm:pt modelId="{7AEB5424-B4E3-41EF-872B-9A16F1F0AF1D}" type="parTrans" cxnId="{89F1861A-5F15-47C1-9727-E35834014C5B}">
      <dgm:prSet/>
      <dgm:spPr/>
      <dgm:t>
        <a:bodyPr/>
        <a:lstStyle/>
        <a:p>
          <a:endParaRPr lang="en-US"/>
        </a:p>
      </dgm:t>
    </dgm:pt>
    <dgm:pt modelId="{BCB725B4-1374-454C-A121-F0E780F7C67F}" type="sibTrans" cxnId="{89F1861A-5F15-47C1-9727-E35834014C5B}">
      <dgm:prSet/>
      <dgm:spPr/>
      <dgm:t>
        <a:bodyPr/>
        <a:lstStyle/>
        <a:p>
          <a:endParaRPr lang="en-US"/>
        </a:p>
      </dgm:t>
    </dgm:pt>
    <dgm:pt modelId="{A4D9F666-F218-428E-B189-6C8563C1EECF}">
      <dgm:prSet phldrT="[Text]" custT="1"/>
      <dgm:spPr>
        <a:solidFill>
          <a:schemeClr val="tx1">
            <a:lumMod val="65000"/>
            <a:lumOff val="35000"/>
            <a:alpha val="17000"/>
          </a:schemeClr>
        </a:solidFill>
        <a:ln>
          <a:solidFill>
            <a:schemeClr val="tx1">
              <a:lumMod val="65000"/>
              <a:lumOff val="35000"/>
            </a:schemeClr>
          </a:solidFill>
        </a:ln>
      </dgm:spPr>
      <dgm:t>
        <a:bodyPr/>
        <a:lstStyle/>
        <a:p>
          <a:r>
            <a:rPr kumimoji="0" lang="en-US" sz="1800" b="1" i="0" u="none" strike="noStrike" cap="none" normalizeH="0" baseline="0" dirty="0" smtClean="0">
              <a:ln>
                <a:noFill/>
              </a:ln>
              <a:solidFill>
                <a:srgbClr val="000000"/>
              </a:solidFill>
              <a:effectLst/>
              <a:latin typeface="+mj-lt"/>
              <a:cs typeface="Arial" pitchFamily="34" charset="0"/>
            </a:rPr>
            <a:t>Determine Prevalence of Aflatoxin</a:t>
          </a:r>
          <a:endParaRPr lang="en-US" sz="1800" b="1" dirty="0">
            <a:latin typeface="+mj-lt"/>
          </a:endParaRPr>
        </a:p>
      </dgm:t>
    </dgm:pt>
    <dgm:pt modelId="{EAADCB62-7491-41DA-8D62-DEBA3BF8B285}" type="parTrans" cxnId="{38DBAFC2-31D1-4FC0-A647-DACE338B8633}">
      <dgm:prSet/>
      <dgm:spPr/>
      <dgm:t>
        <a:bodyPr/>
        <a:lstStyle/>
        <a:p>
          <a:endParaRPr lang="en-US"/>
        </a:p>
      </dgm:t>
    </dgm:pt>
    <dgm:pt modelId="{C3F03C26-51E3-4A6F-A9F0-8DB26680B5EE}" type="sibTrans" cxnId="{38DBAFC2-31D1-4FC0-A647-DACE338B8633}">
      <dgm:prSet/>
      <dgm:spPr/>
      <dgm:t>
        <a:bodyPr/>
        <a:lstStyle/>
        <a:p>
          <a:endParaRPr lang="en-US"/>
        </a:p>
      </dgm:t>
    </dgm:pt>
    <dgm:pt modelId="{7B31A810-3306-4AA3-A95B-B9FEE0A05453}">
      <dgm:prSet phldrT="[Text]"/>
      <dgm:spPr>
        <a:solidFill>
          <a:schemeClr val="tx1">
            <a:lumMod val="65000"/>
            <a:lumOff val="35000"/>
          </a:schemeClr>
        </a:solidFill>
        <a:ln>
          <a:solidFill>
            <a:schemeClr val="tx1">
              <a:lumMod val="65000"/>
              <a:lumOff val="35000"/>
            </a:schemeClr>
          </a:solidFill>
        </a:ln>
      </dgm:spPr>
      <dgm:t>
        <a:bodyPr/>
        <a:lstStyle/>
        <a:p>
          <a:r>
            <a:rPr lang="en-US" b="1" dirty="0" smtClean="0"/>
            <a:t>Step 3</a:t>
          </a:r>
          <a:endParaRPr lang="en-US" b="1" dirty="0"/>
        </a:p>
      </dgm:t>
    </dgm:pt>
    <dgm:pt modelId="{19F67908-8550-4DD7-A0E8-BF5DF01FFBE0}" type="parTrans" cxnId="{BA54A0BD-175C-4F2F-AB0C-21F7AF6EA99F}">
      <dgm:prSet/>
      <dgm:spPr/>
      <dgm:t>
        <a:bodyPr/>
        <a:lstStyle/>
        <a:p>
          <a:endParaRPr lang="en-US"/>
        </a:p>
      </dgm:t>
    </dgm:pt>
    <dgm:pt modelId="{E4B7E23B-8E65-476F-9EA8-E29F86E392A3}" type="sibTrans" cxnId="{BA54A0BD-175C-4F2F-AB0C-21F7AF6EA99F}">
      <dgm:prSet/>
      <dgm:spPr/>
      <dgm:t>
        <a:bodyPr/>
        <a:lstStyle/>
        <a:p>
          <a:endParaRPr lang="en-US"/>
        </a:p>
      </dgm:t>
    </dgm:pt>
    <dgm:pt modelId="{9F583F5E-3723-4F23-B6C8-41CEAFFB03C0}">
      <dgm:prSet phldrT="[Text]" custT="1"/>
      <dgm:spPr>
        <a:solidFill>
          <a:schemeClr val="tx1">
            <a:lumMod val="65000"/>
            <a:lumOff val="35000"/>
            <a:alpha val="17000"/>
          </a:schemeClr>
        </a:solidFill>
        <a:ln>
          <a:solidFill>
            <a:schemeClr val="tx1">
              <a:lumMod val="65000"/>
              <a:lumOff val="35000"/>
            </a:schemeClr>
          </a:solidFill>
        </a:ln>
      </dgm:spPr>
      <dgm:t>
        <a:bodyPr/>
        <a:lstStyle/>
        <a:p>
          <a:r>
            <a:rPr kumimoji="0" lang="en-US" sz="1800" b="1" i="0" u="none" strike="noStrike" cap="none" normalizeH="0" baseline="0" dirty="0" smtClean="0">
              <a:ln>
                <a:noFill/>
              </a:ln>
              <a:solidFill>
                <a:srgbClr val="000000"/>
              </a:solidFill>
              <a:effectLst/>
              <a:latin typeface="+mj-lt"/>
              <a:cs typeface="Arial" pitchFamily="34" charset="0"/>
            </a:rPr>
            <a:t>Characterize Risks of Aflatoxin Contamination and Exposure </a:t>
          </a:r>
          <a:endParaRPr lang="en-US" sz="1800" b="1" dirty="0">
            <a:latin typeface="+mj-lt"/>
          </a:endParaRPr>
        </a:p>
      </dgm:t>
    </dgm:pt>
    <dgm:pt modelId="{25982E55-F383-4D82-9C1A-FDA27C240F61}" type="parTrans" cxnId="{988CEF3C-89A5-47C3-8237-1D2DEAEF1268}">
      <dgm:prSet/>
      <dgm:spPr/>
      <dgm:t>
        <a:bodyPr/>
        <a:lstStyle/>
        <a:p>
          <a:endParaRPr lang="en-US"/>
        </a:p>
      </dgm:t>
    </dgm:pt>
    <dgm:pt modelId="{28957989-E123-4076-B07C-E39ED963DB0A}" type="sibTrans" cxnId="{988CEF3C-89A5-47C3-8237-1D2DEAEF1268}">
      <dgm:prSet/>
      <dgm:spPr/>
      <dgm:t>
        <a:bodyPr/>
        <a:lstStyle/>
        <a:p>
          <a:endParaRPr lang="en-US"/>
        </a:p>
      </dgm:t>
    </dgm:pt>
    <dgm:pt modelId="{CE3DB8F4-6186-430B-AEED-1EAEAB26DCB2}">
      <dgm:prSet/>
      <dgm:spPr>
        <a:solidFill>
          <a:schemeClr val="tx1">
            <a:lumMod val="65000"/>
            <a:lumOff val="35000"/>
          </a:schemeClr>
        </a:solidFill>
        <a:ln>
          <a:solidFill>
            <a:schemeClr val="tx1">
              <a:lumMod val="65000"/>
              <a:lumOff val="35000"/>
            </a:schemeClr>
          </a:solidFill>
        </a:ln>
      </dgm:spPr>
      <dgm:t>
        <a:bodyPr/>
        <a:lstStyle/>
        <a:p>
          <a:r>
            <a:rPr lang="en-US" b="1" dirty="0" smtClean="0"/>
            <a:t>Step 4</a:t>
          </a:r>
          <a:endParaRPr lang="en-US" b="1" dirty="0"/>
        </a:p>
      </dgm:t>
    </dgm:pt>
    <dgm:pt modelId="{3A472C60-CED3-4CB6-93E6-462C7BD7704E}" type="parTrans" cxnId="{30510540-DCA2-4C31-B948-B77F8CCA57F6}">
      <dgm:prSet/>
      <dgm:spPr/>
      <dgm:t>
        <a:bodyPr/>
        <a:lstStyle/>
        <a:p>
          <a:endParaRPr lang="en-US"/>
        </a:p>
      </dgm:t>
    </dgm:pt>
    <dgm:pt modelId="{D55EA210-76E6-4021-91C4-13195B10A444}" type="sibTrans" cxnId="{30510540-DCA2-4C31-B948-B77F8CCA57F6}">
      <dgm:prSet/>
      <dgm:spPr/>
      <dgm:t>
        <a:bodyPr/>
        <a:lstStyle/>
        <a:p>
          <a:endParaRPr lang="en-US"/>
        </a:p>
      </dgm:t>
    </dgm:pt>
    <dgm:pt modelId="{B04D7519-981F-4E9E-921C-4223C0312EB9}">
      <dgm:prSet/>
      <dgm:spPr>
        <a:solidFill>
          <a:schemeClr val="tx1">
            <a:lumMod val="65000"/>
            <a:lumOff val="35000"/>
          </a:schemeClr>
        </a:solidFill>
        <a:ln>
          <a:solidFill>
            <a:schemeClr val="tx1">
              <a:lumMod val="65000"/>
              <a:lumOff val="35000"/>
            </a:schemeClr>
          </a:solidFill>
        </a:ln>
      </dgm:spPr>
      <dgm:t>
        <a:bodyPr/>
        <a:lstStyle/>
        <a:p>
          <a:r>
            <a:rPr lang="en-US" b="1" dirty="0" smtClean="0"/>
            <a:t>Step 5</a:t>
          </a:r>
          <a:endParaRPr lang="en-US" b="1" dirty="0"/>
        </a:p>
      </dgm:t>
    </dgm:pt>
    <dgm:pt modelId="{C181F8C6-23F4-4284-B05B-41DADE650781}" type="parTrans" cxnId="{D41009CC-A300-40C2-A427-94F4E92B27DA}">
      <dgm:prSet/>
      <dgm:spPr/>
      <dgm:t>
        <a:bodyPr/>
        <a:lstStyle/>
        <a:p>
          <a:endParaRPr lang="en-US"/>
        </a:p>
      </dgm:t>
    </dgm:pt>
    <dgm:pt modelId="{695EEBA5-4FE7-429B-8780-A053D42CD37E}" type="sibTrans" cxnId="{D41009CC-A300-40C2-A427-94F4E92B27DA}">
      <dgm:prSet/>
      <dgm:spPr/>
      <dgm:t>
        <a:bodyPr/>
        <a:lstStyle/>
        <a:p>
          <a:endParaRPr lang="en-US"/>
        </a:p>
      </dgm:t>
    </dgm:pt>
    <dgm:pt modelId="{278EECCA-AD3E-4FD2-BB0C-C0DB543086DD}">
      <dgm:prSet/>
      <dgm:spPr>
        <a:solidFill>
          <a:schemeClr val="tx1">
            <a:lumMod val="65000"/>
            <a:lumOff val="35000"/>
          </a:schemeClr>
        </a:solidFill>
        <a:ln>
          <a:solidFill>
            <a:schemeClr val="tx1">
              <a:lumMod val="65000"/>
              <a:lumOff val="35000"/>
            </a:schemeClr>
          </a:solidFill>
        </a:ln>
      </dgm:spPr>
      <dgm:t>
        <a:bodyPr/>
        <a:lstStyle/>
        <a:p>
          <a:r>
            <a:rPr lang="en-US" b="1" dirty="0" smtClean="0"/>
            <a:t>Step 6</a:t>
          </a:r>
          <a:endParaRPr lang="en-US" b="1" dirty="0"/>
        </a:p>
      </dgm:t>
    </dgm:pt>
    <dgm:pt modelId="{2A1E734C-B5F5-432E-B85A-A334659F8BF1}" type="parTrans" cxnId="{81E5DA66-BF7D-42DD-AA06-7390897CDA81}">
      <dgm:prSet/>
      <dgm:spPr/>
      <dgm:t>
        <a:bodyPr/>
        <a:lstStyle/>
        <a:p>
          <a:endParaRPr lang="en-US"/>
        </a:p>
      </dgm:t>
    </dgm:pt>
    <dgm:pt modelId="{9B36F5D6-7DBC-48EC-B9A9-3167B465E0D6}" type="sibTrans" cxnId="{81E5DA66-BF7D-42DD-AA06-7390897CDA81}">
      <dgm:prSet/>
      <dgm:spPr/>
      <dgm:t>
        <a:bodyPr/>
        <a:lstStyle/>
        <a:p>
          <a:endParaRPr lang="en-US"/>
        </a:p>
      </dgm:t>
    </dgm:pt>
    <dgm:pt modelId="{D4F2C189-DC0D-4461-ADAB-DAB15637DE9E}">
      <dgm:prSet custT="1"/>
      <dgm:spPr>
        <a:solidFill>
          <a:schemeClr val="tx1">
            <a:lumMod val="65000"/>
            <a:lumOff val="35000"/>
            <a:alpha val="17000"/>
          </a:schemeClr>
        </a:solidFill>
        <a:ln>
          <a:solidFill>
            <a:schemeClr val="tx1">
              <a:lumMod val="65000"/>
              <a:lumOff val="35000"/>
            </a:schemeClr>
          </a:solidFill>
        </a:ln>
      </dgm:spPr>
      <dgm:t>
        <a:bodyPr/>
        <a:lstStyle/>
        <a:p>
          <a:r>
            <a:rPr kumimoji="0" lang="en-US" sz="1800" b="1" i="0" u="none" strike="noStrike" cap="none" normalizeH="0" baseline="0" dirty="0" smtClean="0">
              <a:ln>
                <a:noFill/>
              </a:ln>
              <a:solidFill>
                <a:srgbClr val="000000"/>
              </a:solidFill>
              <a:effectLst/>
              <a:latin typeface="+mj-lt"/>
              <a:cs typeface="Arial" pitchFamily="34" charset="0"/>
            </a:rPr>
            <a:t>Estimate Economic Impacts</a:t>
          </a:r>
          <a:endParaRPr lang="en-US" sz="1800" b="1" dirty="0">
            <a:latin typeface="+mj-lt"/>
          </a:endParaRPr>
        </a:p>
      </dgm:t>
    </dgm:pt>
    <dgm:pt modelId="{530647D6-34E5-457B-82A9-F3D3CA7841C3}" type="parTrans" cxnId="{53F2F24F-E38E-4A74-889B-8001646DF59F}">
      <dgm:prSet/>
      <dgm:spPr/>
      <dgm:t>
        <a:bodyPr/>
        <a:lstStyle/>
        <a:p>
          <a:endParaRPr lang="en-US"/>
        </a:p>
      </dgm:t>
    </dgm:pt>
    <dgm:pt modelId="{93CF93A5-261E-4A4E-9F7E-8AE4DF6C0C4C}" type="sibTrans" cxnId="{53F2F24F-E38E-4A74-889B-8001646DF59F}">
      <dgm:prSet/>
      <dgm:spPr/>
      <dgm:t>
        <a:bodyPr/>
        <a:lstStyle/>
        <a:p>
          <a:endParaRPr lang="en-US"/>
        </a:p>
      </dgm:t>
    </dgm:pt>
    <dgm:pt modelId="{1196B0BC-19F3-4F1F-8C52-F8A14165167B}">
      <dgm:prSet custT="1"/>
      <dgm:spPr>
        <a:solidFill>
          <a:schemeClr val="tx1">
            <a:lumMod val="65000"/>
            <a:lumOff val="35000"/>
            <a:alpha val="17000"/>
          </a:schemeClr>
        </a:solidFill>
        <a:ln>
          <a:solidFill>
            <a:schemeClr val="tx1">
              <a:lumMod val="65000"/>
              <a:lumOff val="35000"/>
            </a:schemeClr>
          </a:solidFill>
        </a:ln>
      </dgm:spPr>
      <dgm:t>
        <a:bodyPr/>
        <a:lstStyle/>
        <a:p>
          <a:r>
            <a:rPr lang="en-US" sz="1800" b="1" dirty="0" smtClean="0">
              <a:effectLst/>
              <a:latin typeface="+mj-lt"/>
              <a:ea typeface="Times New Roman"/>
            </a:rPr>
            <a:t>Identify Opportunities for Aflatoxin Control</a:t>
          </a:r>
          <a:endParaRPr lang="en-US" sz="1800" b="1" dirty="0">
            <a:latin typeface="+mj-lt"/>
          </a:endParaRPr>
        </a:p>
      </dgm:t>
    </dgm:pt>
    <dgm:pt modelId="{D80F5389-52B8-4CAA-ADA0-E1DCB70D0BA2}" type="parTrans" cxnId="{01DA6148-0182-4AC8-9701-9BA1CCF75B4D}">
      <dgm:prSet/>
      <dgm:spPr/>
      <dgm:t>
        <a:bodyPr/>
        <a:lstStyle/>
        <a:p>
          <a:endParaRPr lang="en-US"/>
        </a:p>
      </dgm:t>
    </dgm:pt>
    <dgm:pt modelId="{7460732F-0745-48CD-90DA-0BFC6F8EA0D6}" type="sibTrans" cxnId="{01DA6148-0182-4AC8-9701-9BA1CCF75B4D}">
      <dgm:prSet/>
      <dgm:spPr/>
      <dgm:t>
        <a:bodyPr/>
        <a:lstStyle/>
        <a:p>
          <a:endParaRPr lang="en-US"/>
        </a:p>
      </dgm:t>
    </dgm:pt>
    <dgm:pt modelId="{9376382A-B6EE-413A-B068-444B850E5D05}">
      <dgm:prSet custT="1"/>
      <dgm:spPr>
        <a:solidFill>
          <a:schemeClr val="tx1">
            <a:lumMod val="65000"/>
            <a:lumOff val="35000"/>
            <a:alpha val="17000"/>
          </a:schemeClr>
        </a:solidFill>
        <a:ln>
          <a:solidFill>
            <a:schemeClr val="tx1">
              <a:lumMod val="65000"/>
              <a:lumOff val="35000"/>
            </a:schemeClr>
          </a:solidFill>
        </a:ln>
      </dgm:spPr>
      <dgm:t>
        <a:bodyPr/>
        <a:lstStyle/>
        <a:p>
          <a:r>
            <a:rPr lang="en-US" sz="1800" b="1" dirty="0" smtClean="0">
              <a:latin typeface="+mj-lt"/>
            </a:rPr>
            <a:t>Initiate Action through Multi-Stakeholder Workshop</a:t>
          </a:r>
          <a:endParaRPr lang="en-US" sz="1800" b="1" dirty="0">
            <a:latin typeface="+mj-lt"/>
          </a:endParaRPr>
        </a:p>
      </dgm:t>
    </dgm:pt>
    <dgm:pt modelId="{CCB6463E-8098-4645-BF73-20B06B23397E}" type="parTrans" cxnId="{68BC150E-9E06-423F-AD10-65B9FB5800FE}">
      <dgm:prSet/>
      <dgm:spPr/>
      <dgm:t>
        <a:bodyPr/>
        <a:lstStyle/>
        <a:p>
          <a:endParaRPr lang="en-US"/>
        </a:p>
      </dgm:t>
    </dgm:pt>
    <dgm:pt modelId="{122101D0-C33E-4068-9376-C6A51E6E633E}" type="sibTrans" cxnId="{68BC150E-9E06-423F-AD10-65B9FB5800FE}">
      <dgm:prSet/>
      <dgm:spPr/>
      <dgm:t>
        <a:bodyPr/>
        <a:lstStyle/>
        <a:p>
          <a:endParaRPr lang="en-US"/>
        </a:p>
      </dgm:t>
    </dgm:pt>
    <dgm:pt modelId="{DA27B96E-86B5-439E-B835-192C98AC2299}" type="pres">
      <dgm:prSet presAssocID="{AD7AD703-FA74-4157-915E-00A7DBA3F583}" presName="linearFlow" presStyleCnt="0">
        <dgm:presLayoutVars>
          <dgm:dir/>
          <dgm:animLvl val="lvl"/>
          <dgm:resizeHandles val="exact"/>
        </dgm:presLayoutVars>
      </dgm:prSet>
      <dgm:spPr/>
      <dgm:t>
        <a:bodyPr/>
        <a:lstStyle/>
        <a:p>
          <a:endParaRPr lang="en-US"/>
        </a:p>
      </dgm:t>
    </dgm:pt>
    <dgm:pt modelId="{98F4629B-790C-4B32-A537-571D8D2E1820}" type="pres">
      <dgm:prSet presAssocID="{981FF15D-143F-4157-9E0C-51A55CAEC0E0}" presName="composite" presStyleCnt="0"/>
      <dgm:spPr/>
    </dgm:pt>
    <dgm:pt modelId="{322F9CA3-D56D-40B9-95A5-5A21BC387991}" type="pres">
      <dgm:prSet presAssocID="{981FF15D-143F-4157-9E0C-51A55CAEC0E0}" presName="parentText" presStyleLbl="alignNode1" presStyleIdx="0" presStyleCnt="6">
        <dgm:presLayoutVars>
          <dgm:chMax val="1"/>
          <dgm:bulletEnabled val="1"/>
        </dgm:presLayoutVars>
      </dgm:prSet>
      <dgm:spPr/>
      <dgm:t>
        <a:bodyPr/>
        <a:lstStyle/>
        <a:p>
          <a:endParaRPr lang="en-US"/>
        </a:p>
      </dgm:t>
    </dgm:pt>
    <dgm:pt modelId="{3CB587BA-DDBA-45E0-8199-FFD48DA9C1C7}" type="pres">
      <dgm:prSet presAssocID="{981FF15D-143F-4157-9E0C-51A55CAEC0E0}" presName="descendantText" presStyleLbl="alignAcc1" presStyleIdx="0" presStyleCnt="6" custLinFactY="-5627" custLinFactNeighborX="0" custLinFactNeighborY="-100000">
        <dgm:presLayoutVars>
          <dgm:bulletEnabled val="1"/>
        </dgm:presLayoutVars>
      </dgm:prSet>
      <dgm:spPr/>
      <dgm:t>
        <a:bodyPr/>
        <a:lstStyle/>
        <a:p>
          <a:endParaRPr lang="en-US"/>
        </a:p>
      </dgm:t>
    </dgm:pt>
    <dgm:pt modelId="{350707CE-AEB1-4509-B4E6-FD903AC43856}" type="pres">
      <dgm:prSet presAssocID="{3D07F23D-423B-4F61-916B-D58A798065C0}" presName="sp" presStyleCnt="0"/>
      <dgm:spPr/>
    </dgm:pt>
    <dgm:pt modelId="{CC4C61CC-B098-4CFF-8CAF-8FE267A515BF}" type="pres">
      <dgm:prSet presAssocID="{292E2052-1352-41CF-BCE7-73F72D57F159}" presName="composite" presStyleCnt="0"/>
      <dgm:spPr/>
    </dgm:pt>
    <dgm:pt modelId="{1CE3E7A5-E382-45B4-B682-CF33F131143E}" type="pres">
      <dgm:prSet presAssocID="{292E2052-1352-41CF-BCE7-73F72D57F159}" presName="parentText" presStyleLbl="alignNode1" presStyleIdx="1" presStyleCnt="6">
        <dgm:presLayoutVars>
          <dgm:chMax val="1"/>
          <dgm:bulletEnabled val="1"/>
        </dgm:presLayoutVars>
      </dgm:prSet>
      <dgm:spPr/>
      <dgm:t>
        <a:bodyPr/>
        <a:lstStyle/>
        <a:p>
          <a:endParaRPr lang="en-US"/>
        </a:p>
      </dgm:t>
    </dgm:pt>
    <dgm:pt modelId="{85A89A18-CDF0-4126-8DB2-F10CC9130EA3}" type="pres">
      <dgm:prSet presAssocID="{292E2052-1352-41CF-BCE7-73F72D57F159}" presName="descendantText" presStyleLbl="alignAcc1" presStyleIdx="1" presStyleCnt="6" custLinFactNeighborX="0" custLinFactNeighborY="0">
        <dgm:presLayoutVars>
          <dgm:bulletEnabled val="1"/>
        </dgm:presLayoutVars>
      </dgm:prSet>
      <dgm:spPr/>
      <dgm:t>
        <a:bodyPr/>
        <a:lstStyle/>
        <a:p>
          <a:endParaRPr lang="en-US"/>
        </a:p>
      </dgm:t>
    </dgm:pt>
    <dgm:pt modelId="{2CB3728B-52A9-490D-8DE9-58E076B0E032}" type="pres">
      <dgm:prSet presAssocID="{BCB725B4-1374-454C-A121-F0E780F7C67F}" presName="sp" presStyleCnt="0"/>
      <dgm:spPr/>
    </dgm:pt>
    <dgm:pt modelId="{24EA7595-A496-42F6-B13A-2D1B2A70C08A}" type="pres">
      <dgm:prSet presAssocID="{7B31A810-3306-4AA3-A95B-B9FEE0A05453}" presName="composite" presStyleCnt="0"/>
      <dgm:spPr/>
    </dgm:pt>
    <dgm:pt modelId="{B1121FA0-A6E1-458B-AC84-8B2449545A2A}" type="pres">
      <dgm:prSet presAssocID="{7B31A810-3306-4AA3-A95B-B9FEE0A05453}" presName="parentText" presStyleLbl="alignNode1" presStyleIdx="2" presStyleCnt="6">
        <dgm:presLayoutVars>
          <dgm:chMax val="1"/>
          <dgm:bulletEnabled val="1"/>
        </dgm:presLayoutVars>
      </dgm:prSet>
      <dgm:spPr/>
      <dgm:t>
        <a:bodyPr/>
        <a:lstStyle/>
        <a:p>
          <a:endParaRPr lang="en-US"/>
        </a:p>
      </dgm:t>
    </dgm:pt>
    <dgm:pt modelId="{C0B215B7-ABB7-4355-B4B4-9DCD9CC62BC2}" type="pres">
      <dgm:prSet presAssocID="{7B31A810-3306-4AA3-A95B-B9FEE0A05453}" presName="descendantText" presStyleLbl="alignAcc1" presStyleIdx="2" presStyleCnt="6">
        <dgm:presLayoutVars>
          <dgm:bulletEnabled val="1"/>
        </dgm:presLayoutVars>
      </dgm:prSet>
      <dgm:spPr/>
      <dgm:t>
        <a:bodyPr/>
        <a:lstStyle/>
        <a:p>
          <a:endParaRPr lang="en-US"/>
        </a:p>
      </dgm:t>
    </dgm:pt>
    <dgm:pt modelId="{39780B5B-60A2-4567-B9B8-E0F4312359DF}" type="pres">
      <dgm:prSet presAssocID="{E4B7E23B-8E65-476F-9EA8-E29F86E392A3}" presName="sp" presStyleCnt="0"/>
      <dgm:spPr/>
    </dgm:pt>
    <dgm:pt modelId="{5C364F9F-FEF2-4F8A-AC7D-8BC8D2132EC6}" type="pres">
      <dgm:prSet presAssocID="{CE3DB8F4-6186-430B-AEED-1EAEAB26DCB2}" presName="composite" presStyleCnt="0"/>
      <dgm:spPr/>
    </dgm:pt>
    <dgm:pt modelId="{617A1B55-45E5-483F-96E8-BBF4B142CBB1}" type="pres">
      <dgm:prSet presAssocID="{CE3DB8F4-6186-430B-AEED-1EAEAB26DCB2}" presName="parentText" presStyleLbl="alignNode1" presStyleIdx="3" presStyleCnt="6" custLinFactNeighborX="0" custLinFactNeighborY="-1671">
        <dgm:presLayoutVars>
          <dgm:chMax val="1"/>
          <dgm:bulletEnabled val="1"/>
        </dgm:presLayoutVars>
      </dgm:prSet>
      <dgm:spPr/>
      <dgm:t>
        <a:bodyPr/>
        <a:lstStyle/>
        <a:p>
          <a:endParaRPr lang="en-US"/>
        </a:p>
      </dgm:t>
    </dgm:pt>
    <dgm:pt modelId="{865EFBD8-5ED6-4445-95DE-A89FC3DEF462}" type="pres">
      <dgm:prSet presAssocID="{CE3DB8F4-6186-430B-AEED-1EAEAB26DCB2}" presName="descendantText" presStyleLbl="alignAcc1" presStyleIdx="3" presStyleCnt="6">
        <dgm:presLayoutVars>
          <dgm:bulletEnabled val="1"/>
        </dgm:presLayoutVars>
      </dgm:prSet>
      <dgm:spPr/>
      <dgm:t>
        <a:bodyPr/>
        <a:lstStyle/>
        <a:p>
          <a:endParaRPr lang="en-US"/>
        </a:p>
      </dgm:t>
    </dgm:pt>
    <dgm:pt modelId="{E0C1CBC1-13D0-4C48-9367-E31FA8B5B99F}" type="pres">
      <dgm:prSet presAssocID="{D55EA210-76E6-4021-91C4-13195B10A444}" presName="sp" presStyleCnt="0"/>
      <dgm:spPr/>
    </dgm:pt>
    <dgm:pt modelId="{8A9E3A27-EFDD-4B5B-BCA9-53268B0181BD}" type="pres">
      <dgm:prSet presAssocID="{B04D7519-981F-4E9E-921C-4223C0312EB9}" presName="composite" presStyleCnt="0"/>
      <dgm:spPr/>
    </dgm:pt>
    <dgm:pt modelId="{1E325328-D38A-435D-BEF6-1BFE346F2D68}" type="pres">
      <dgm:prSet presAssocID="{B04D7519-981F-4E9E-921C-4223C0312EB9}" presName="parentText" presStyleLbl="alignNode1" presStyleIdx="4" presStyleCnt="6">
        <dgm:presLayoutVars>
          <dgm:chMax val="1"/>
          <dgm:bulletEnabled val="1"/>
        </dgm:presLayoutVars>
      </dgm:prSet>
      <dgm:spPr/>
      <dgm:t>
        <a:bodyPr/>
        <a:lstStyle/>
        <a:p>
          <a:endParaRPr lang="en-US"/>
        </a:p>
      </dgm:t>
    </dgm:pt>
    <dgm:pt modelId="{57455DBA-886D-4D93-A96B-AF785A1690B7}" type="pres">
      <dgm:prSet presAssocID="{B04D7519-981F-4E9E-921C-4223C0312EB9}" presName="descendantText" presStyleLbl="alignAcc1" presStyleIdx="4" presStyleCnt="6">
        <dgm:presLayoutVars>
          <dgm:bulletEnabled val="1"/>
        </dgm:presLayoutVars>
      </dgm:prSet>
      <dgm:spPr/>
      <dgm:t>
        <a:bodyPr/>
        <a:lstStyle/>
        <a:p>
          <a:endParaRPr lang="en-US"/>
        </a:p>
      </dgm:t>
    </dgm:pt>
    <dgm:pt modelId="{2731C3D1-FB66-42C9-952B-C6A059F5AF8D}" type="pres">
      <dgm:prSet presAssocID="{695EEBA5-4FE7-429B-8780-A053D42CD37E}" presName="sp" presStyleCnt="0"/>
      <dgm:spPr/>
    </dgm:pt>
    <dgm:pt modelId="{CAEAF174-19CA-4F2F-936F-100513B1DAAC}" type="pres">
      <dgm:prSet presAssocID="{278EECCA-AD3E-4FD2-BB0C-C0DB543086DD}" presName="composite" presStyleCnt="0"/>
      <dgm:spPr/>
    </dgm:pt>
    <dgm:pt modelId="{27DCA705-3D64-408A-8D88-E85A1B51E67E}" type="pres">
      <dgm:prSet presAssocID="{278EECCA-AD3E-4FD2-BB0C-C0DB543086DD}" presName="parentText" presStyleLbl="alignNode1" presStyleIdx="5" presStyleCnt="6" custLinFactNeighborX="0" custLinFactNeighborY="316">
        <dgm:presLayoutVars>
          <dgm:chMax val="1"/>
          <dgm:bulletEnabled val="1"/>
        </dgm:presLayoutVars>
      </dgm:prSet>
      <dgm:spPr/>
      <dgm:t>
        <a:bodyPr/>
        <a:lstStyle/>
        <a:p>
          <a:endParaRPr lang="en-US"/>
        </a:p>
      </dgm:t>
    </dgm:pt>
    <dgm:pt modelId="{A56DC5D3-E9A3-429B-8B9C-0CC723007F9D}" type="pres">
      <dgm:prSet presAssocID="{278EECCA-AD3E-4FD2-BB0C-C0DB543086DD}" presName="descendantText" presStyleLbl="alignAcc1" presStyleIdx="5" presStyleCnt="6" custLinFactNeighborY="-15425">
        <dgm:presLayoutVars>
          <dgm:bulletEnabled val="1"/>
        </dgm:presLayoutVars>
      </dgm:prSet>
      <dgm:spPr/>
      <dgm:t>
        <a:bodyPr/>
        <a:lstStyle/>
        <a:p>
          <a:endParaRPr lang="en-US"/>
        </a:p>
      </dgm:t>
    </dgm:pt>
  </dgm:ptLst>
  <dgm:cxnLst>
    <dgm:cxn modelId="{2D028880-894F-4292-94C7-636D92D3FD8A}" type="presOf" srcId="{A4D9F666-F218-428E-B189-6C8563C1EECF}" destId="{85A89A18-CDF0-4126-8DB2-F10CC9130EA3}" srcOrd="0" destOrd="0" presId="urn:microsoft.com/office/officeart/2005/8/layout/chevron2"/>
    <dgm:cxn modelId="{C55298B7-5DDC-4E0E-9EB6-1657097C34A0}" type="presOf" srcId="{CE3DB8F4-6186-430B-AEED-1EAEAB26DCB2}" destId="{617A1B55-45E5-483F-96E8-BBF4B142CBB1}" srcOrd="0" destOrd="0" presId="urn:microsoft.com/office/officeart/2005/8/layout/chevron2"/>
    <dgm:cxn modelId="{BA54A0BD-175C-4F2F-AB0C-21F7AF6EA99F}" srcId="{AD7AD703-FA74-4157-915E-00A7DBA3F583}" destId="{7B31A810-3306-4AA3-A95B-B9FEE0A05453}" srcOrd="2" destOrd="0" parTransId="{19F67908-8550-4DD7-A0E8-BF5DF01FFBE0}" sibTransId="{E4B7E23B-8E65-476F-9EA8-E29F86E392A3}"/>
    <dgm:cxn modelId="{D41009CC-A300-40C2-A427-94F4E92B27DA}" srcId="{AD7AD703-FA74-4157-915E-00A7DBA3F583}" destId="{B04D7519-981F-4E9E-921C-4223C0312EB9}" srcOrd="4" destOrd="0" parTransId="{C181F8C6-23F4-4284-B05B-41DADE650781}" sibTransId="{695EEBA5-4FE7-429B-8780-A053D42CD37E}"/>
    <dgm:cxn modelId="{20163B71-CF66-4F99-8F33-5717DC225313}" type="presOf" srcId="{1196B0BC-19F3-4F1F-8C52-F8A14165167B}" destId="{57455DBA-886D-4D93-A96B-AF785A1690B7}" srcOrd="0" destOrd="0" presId="urn:microsoft.com/office/officeart/2005/8/layout/chevron2"/>
    <dgm:cxn modelId="{713DCB73-6493-4423-9A26-1BAE337A94F2}" type="presOf" srcId="{278EECCA-AD3E-4FD2-BB0C-C0DB543086DD}" destId="{27DCA705-3D64-408A-8D88-E85A1B51E67E}" srcOrd="0" destOrd="0" presId="urn:microsoft.com/office/officeart/2005/8/layout/chevron2"/>
    <dgm:cxn modelId="{7A3B0015-BCF8-47AD-B988-8E58F7433297}" type="presOf" srcId="{7B31A810-3306-4AA3-A95B-B9FEE0A05453}" destId="{B1121FA0-A6E1-458B-AC84-8B2449545A2A}" srcOrd="0" destOrd="0" presId="urn:microsoft.com/office/officeart/2005/8/layout/chevron2"/>
    <dgm:cxn modelId="{C277015F-31FC-4B0E-B13A-91F617D8D802}" type="presOf" srcId="{292E2052-1352-41CF-BCE7-73F72D57F159}" destId="{1CE3E7A5-E382-45B4-B682-CF33F131143E}" srcOrd="0" destOrd="0" presId="urn:microsoft.com/office/officeart/2005/8/layout/chevron2"/>
    <dgm:cxn modelId="{9E08F2B2-75CD-44C2-880D-6C73E3AE7815}" type="presOf" srcId="{AD7AD703-FA74-4157-915E-00A7DBA3F583}" destId="{DA27B96E-86B5-439E-B835-192C98AC2299}" srcOrd="0" destOrd="0" presId="urn:microsoft.com/office/officeart/2005/8/layout/chevron2"/>
    <dgm:cxn modelId="{1E4BF566-54AB-4D8F-B72D-379616F3FA0B}" type="presOf" srcId="{981FF15D-143F-4157-9E0C-51A55CAEC0E0}" destId="{322F9CA3-D56D-40B9-95A5-5A21BC387991}" srcOrd="0" destOrd="0" presId="urn:microsoft.com/office/officeart/2005/8/layout/chevron2"/>
    <dgm:cxn modelId="{0F432091-3DBB-4BEA-85E2-7578396F1DB3}" type="presOf" srcId="{CA95938A-F1E4-4F01-A861-6D15AD930A00}" destId="{3CB587BA-DDBA-45E0-8199-FFD48DA9C1C7}" srcOrd="0" destOrd="0" presId="urn:microsoft.com/office/officeart/2005/8/layout/chevron2"/>
    <dgm:cxn modelId="{81E5DA66-BF7D-42DD-AA06-7390897CDA81}" srcId="{AD7AD703-FA74-4157-915E-00A7DBA3F583}" destId="{278EECCA-AD3E-4FD2-BB0C-C0DB543086DD}" srcOrd="5" destOrd="0" parTransId="{2A1E734C-B5F5-432E-B85A-A334659F8BF1}" sibTransId="{9B36F5D6-7DBC-48EC-B9A9-3167B465E0D6}"/>
    <dgm:cxn modelId="{1C2C7589-6AAA-45FF-A2D5-16FC8CFF0FD3}" type="presOf" srcId="{9376382A-B6EE-413A-B068-444B850E5D05}" destId="{A56DC5D3-E9A3-429B-8B9C-0CC723007F9D}" srcOrd="0" destOrd="0" presId="urn:microsoft.com/office/officeart/2005/8/layout/chevron2"/>
    <dgm:cxn modelId="{30510540-DCA2-4C31-B948-B77F8CCA57F6}" srcId="{AD7AD703-FA74-4157-915E-00A7DBA3F583}" destId="{CE3DB8F4-6186-430B-AEED-1EAEAB26DCB2}" srcOrd="3" destOrd="0" parTransId="{3A472C60-CED3-4CB6-93E6-462C7BD7704E}" sibTransId="{D55EA210-76E6-4021-91C4-13195B10A444}"/>
    <dgm:cxn modelId="{B5EC2DFB-7C71-465F-8AA5-A141C823025C}" type="presOf" srcId="{9F583F5E-3723-4F23-B6C8-41CEAFFB03C0}" destId="{C0B215B7-ABB7-4355-B4B4-9DCD9CC62BC2}" srcOrd="0" destOrd="0" presId="urn:microsoft.com/office/officeart/2005/8/layout/chevron2"/>
    <dgm:cxn modelId="{89F1861A-5F15-47C1-9727-E35834014C5B}" srcId="{AD7AD703-FA74-4157-915E-00A7DBA3F583}" destId="{292E2052-1352-41CF-BCE7-73F72D57F159}" srcOrd="1" destOrd="0" parTransId="{7AEB5424-B4E3-41EF-872B-9A16F1F0AF1D}" sibTransId="{BCB725B4-1374-454C-A121-F0E780F7C67F}"/>
    <dgm:cxn modelId="{988CEF3C-89A5-47C3-8237-1D2DEAEF1268}" srcId="{7B31A810-3306-4AA3-A95B-B9FEE0A05453}" destId="{9F583F5E-3723-4F23-B6C8-41CEAFFB03C0}" srcOrd="0" destOrd="0" parTransId="{25982E55-F383-4D82-9C1A-FDA27C240F61}" sibTransId="{28957989-E123-4076-B07C-E39ED963DB0A}"/>
    <dgm:cxn modelId="{53F2F24F-E38E-4A74-889B-8001646DF59F}" srcId="{CE3DB8F4-6186-430B-AEED-1EAEAB26DCB2}" destId="{D4F2C189-DC0D-4461-ADAB-DAB15637DE9E}" srcOrd="0" destOrd="0" parTransId="{530647D6-34E5-457B-82A9-F3D3CA7841C3}" sibTransId="{93CF93A5-261E-4A4E-9F7E-8AE4DF6C0C4C}"/>
    <dgm:cxn modelId="{67A527D4-CF24-45F9-9A2B-B240F22CE528}" type="presOf" srcId="{B04D7519-981F-4E9E-921C-4223C0312EB9}" destId="{1E325328-D38A-435D-BEF6-1BFE346F2D68}" srcOrd="0" destOrd="0" presId="urn:microsoft.com/office/officeart/2005/8/layout/chevron2"/>
    <dgm:cxn modelId="{38DBAFC2-31D1-4FC0-A647-DACE338B8633}" srcId="{292E2052-1352-41CF-BCE7-73F72D57F159}" destId="{A4D9F666-F218-428E-B189-6C8563C1EECF}" srcOrd="0" destOrd="0" parTransId="{EAADCB62-7491-41DA-8D62-DEBA3BF8B285}" sibTransId="{C3F03C26-51E3-4A6F-A9F0-8DB26680B5EE}"/>
    <dgm:cxn modelId="{FBD615D3-550E-43CD-B3C1-5871D95CBEEE}" srcId="{981FF15D-143F-4157-9E0C-51A55CAEC0E0}" destId="{CA95938A-F1E4-4F01-A861-6D15AD930A00}" srcOrd="0" destOrd="0" parTransId="{AE6FA87B-BF89-479C-9856-BC9FF5B4B8C6}" sibTransId="{34910385-680F-4DD8-879E-F3DCA1BD6DCC}"/>
    <dgm:cxn modelId="{01DA6148-0182-4AC8-9701-9BA1CCF75B4D}" srcId="{B04D7519-981F-4E9E-921C-4223C0312EB9}" destId="{1196B0BC-19F3-4F1F-8C52-F8A14165167B}" srcOrd="0" destOrd="0" parTransId="{D80F5389-52B8-4CAA-ADA0-E1DCB70D0BA2}" sibTransId="{7460732F-0745-48CD-90DA-0BFC6F8EA0D6}"/>
    <dgm:cxn modelId="{68BC150E-9E06-423F-AD10-65B9FB5800FE}" srcId="{278EECCA-AD3E-4FD2-BB0C-C0DB543086DD}" destId="{9376382A-B6EE-413A-B068-444B850E5D05}" srcOrd="0" destOrd="0" parTransId="{CCB6463E-8098-4645-BF73-20B06B23397E}" sibTransId="{122101D0-C33E-4068-9376-C6A51E6E633E}"/>
    <dgm:cxn modelId="{78604B18-9358-416F-81D4-4ACA2058D1FC}" type="presOf" srcId="{D4F2C189-DC0D-4461-ADAB-DAB15637DE9E}" destId="{865EFBD8-5ED6-4445-95DE-A89FC3DEF462}" srcOrd="0" destOrd="0" presId="urn:microsoft.com/office/officeart/2005/8/layout/chevron2"/>
    <dgm:cxn modelId="{FB1CD696-12E3-4189-AFD8-3D4064F9A6FD}" srcId="{AD7AD703-FA74-4157-915E-00A7DBA3F583}" destId="{981FF15D-143F-4157-9E0C-51A55CAEC0E0}" srcOrd="0" destOrd="0" parTransId="{8D214748-611B-458C-8112-EDA0F309C7F6}" sibTransId="{3D07F23D-423B-4F61-916B-D58A798065C0}"/>
    <dgm:cxn modelId="{BD7812DC-2408-41DB-AF67-811265362053}" type="presParOf" srcId="{DA27B96E-86B5-439E-B835-192C98AC2299}" destId="{98F4629B-790C-4B32-A537-571D8D2E1820}" srcOrd="0" destOrd="0" presId="urn:microsoft.com/office/officeart/2005/8/layout/chevron2"/>
    <dgm:cxn modelId="{E0B06CED-8CF6-4772-A98B-C32AD69029A5}" type="presParOf" srcId="{98F4629B-790C-4B32-A537-571D8D2E1820}" destId="{322F9CA3-D56D-40B9-95A5-5A21BC387991}" srcOrd="0" destOrd="0" presId="urn:microsoft.com/office/officeart/2005/8/layout/chevron2"/>
    <dgm:cxn modelId="{C3F1A89E-6427-4CA1-99A9-0A25553FBA82}" type="presParOf" srcId="{98F4629B-790C-4B32-A537-571D8D2E1820}" destId="{3CB587BA-DDBA-45E0-8199-FFD48DA9C1C7}" srcOrd="1" destOrd="0" presId="urn:microsoft.com/office/officeart/2005/8/layout/chevron2"/>
    <dgm:cxn modelId="{B4E3D897-6288-4E83-93AC-7A97FD3CCF5E}" type="presParOf" srcId="{DA27B96E-86B5-439E-B835-192C98AC2299}" destId="{350707CE-AEB1-4509-B4E6-FD903AC43856}" srcOrd="1" destOrd="0" presId="urn:microsoft.com/office/officeart/2005/8/layout/chevron2"/>
    <dgm:cxn modelId="{E18B4CB6-2225-4D3A-AF87-9F229FAD9556}" type="presParOf" srcId="{DA27B96E-86B5-439E-B835-192C98AC2299}" destId="{CC4C61CC-B098-4CFF-8CAF-8FE267A515BF}" srcOrd="2" destOrd="0" presId="urn:microsoft.com/office/officeart/2005/8/layout/chevron2"/>
    <dgm:cxn modelId="{1626BB95-9FC6-49CD-B45E-47C684283638}" type="presParOf" srcId="{CC4C61CC-B098-4CFF-8CAF-8FE267A515BF}" destId="{1CE3E7A5-E382-45B4-B682-CF33F131143E}" srcOrd="0" destOrd="0" presId="urn:microsoft.com/office/officeart/2005/8/layout/chevron2"/>
    <dgm:cxn modelId="{F64C61C0-B205-4B58-A2CA-6B3C7DA67D44}" type="presParOf" srcId="{CC4C61CC-B098-4CFF-8CAF-8FE267A515BF}" destId="{85A89A18-CDF0-4126-8DB2-F10CC9130EA3}" srcOrd="1" destOrd="0" presId="urn:microsoft.com/office/officeart/2005/8/layout/chevron2"/>
    <dgm:cxn modelId="{CD47C378-CA33-41F1-8087-62B0FF45DE67}" type="presParOf" srcId="{DA27B96E-86B5-439E-B835-192C98AC2299}" destId="{2CB3728B-52A9-490D-8DE9-58E076B0E032}" srcOrd="3" destOrd="0" presId="urn:microsoft.com/office/officeart/2005/8/layout/chevron2"/>
    <dgm:cxn modelId="{8D6CAD00-ED79-4E91-B5BF-95249E847963}" type="presParOf" srcId="{DA27B96E-86B5-439E-B835-192C98AC2299}" destId="{24EA7595-A496-42F6-B13A-2D1B2A70C08A}" srcOrd="4" destOrd="0" presId="urn:microsoft.com/office/officeart/2005/8/layout/chevron2"/>
    <dgm:cxn modelId="{DCC8D2F5-1916-483C-BF80-067083C6A1D0}" type="presParOf" srcId="{24EA7595-A496-42F6-B13A-2D1B2A70C08A}" destId="{B1121FA0-A6E1-458B-AC84-8B2449545A2A}" srcOrd="0" destOrd="0" presId="urn:microsoft.com/office/officeart/2005/8/layout/chevron2"/>
    <dgm:cxn modelId="{F08A613D-4FE4-47B6-AC04-106BB9688D33}" type="presParOf" srcId="{24EA7595-A496-42F6-B13A-2D1B2A70C08A}" destId="{C0B215B7-ABB7-4355-B4B4-9DCD9CC62BC2}" srcOrd="1" destOrd="0" presId="urn:microsoft.com/office/officeart/2005/8/layout/chevron2"/>
    <dgm:cxn modelId="{F234C037-4EE0-4041-9BFB-5D5D1924BB61}" type="presParOf" srcId="{DA27B96E-86B5-439E-B835-192C98AC2299}" destId="{39780B5B-60A2-4567-B9B8-E0F4312359DF}" srcOrd="5" destOrd="0" presId="urn:microsoft.com/office/officeart/2005/8/layout/chevron2"/>
    <dgm:cxn modelId="{28E1B4C3-12D1-4213-B4D9-536CC8750813}" type="presParOf" srcId="{DA27B96E-86B5-439E-B835-192C98AC2299}" destId="{5C364F9F-FEF2-4F8A-AC7D-8BC8D2132EC6}" srcOrd="6" destOrd="0" presId="urn:microsoft.com/office/officeart/2005/8/layout/chevron2"/>
    <dgm:cxn modelId="{2BA24BF9-8148-498F-933B-152630838EC8}" type="presParOf" srcId="{5C364F9F-FEF2-4F8A-AC7D-8BC8D2132EC6}" destId="{617A1B55-45E5-483F-96E8-BBF4B142CBB1}" srcOrd="0" destOrd="0" presId="urn:microsoft.com/office/officeart/2005/8/layout/chevron2"/>
    <dgm:cxn modelId="{F57D8D4B-FC73-4839-9F73-F8BEDA1E12C0}" type="presParOf" srcId="{5C364F9F-FEF2-4F8A-AC7D-8BC8D2132EC6}" destId="{865EFBD8-5ED6-4445-95DE-A89FC3DEF462}" srcOrd="1" destOrd="0" presId="urn:microsoft.com/office/officeart/2005/8/layout/chevron2"/>
    <dgm:cxn modelId="{C72FE408-453E-4726-BB23-7F6742D91892}" type="presParOf" srcId="{DA27B96E-86B5-439E-B835-192C98AC2299}" destId="{E0C1CBC1-13D0-4C48-9367-E31FA8B5B99F}" srcOrd="7" destOrd="0" presId="urn:microsoft.com/office/officeart/2005/8/layout/chevron2"/>
    <dgm:cxn modelId="{15534302-84C9-4A8C-82B1-C26B23CAAFBC}" type="presParOf" srcId="{DA27B96E-86B5-439E-B835-192C98AC2299}" destId="{8A9E3A27-EFDD-4B5B-BCA9-53268B0181BD}" srcOrd="8" destOrd="0" presId="urn:microsoft.com/office/officeart/2005/8/layout/chevron2"/>
    <dgm:cxn modelId="{0BAD6FF9-FF79-4E78-9862-2DD44BABC3AE}" type="presParOf" srcId="{8A9E3A27-EFDD-4B5B-BCA9-53268B0181BD}" destId="{1E325328-D38A-435D-BEF6-1BFE346F2D68}" srcOrd="0" destOrd="0" presId="urn:microsoft.com/office/officeart/2005/8/layout/chevron2"/>
    <dgm:cxn modelId="{CEA7D7CF-94BF-4A38-8FAE-FE92487A524C}" type="presParOf" srcId="{8A9E3A27-EFDD-4B5B-BCA9-53268B0181BD}" destId="{57455DBA-886D-4D93-A96B-AF785A1690B7}" srcOrd="1" destOrd="0" presId="urn:microsoft.com/office/officeart/2005/8/layout/chevron2"/>
    <dgm:cxn modelId="{9CD4EE7B-E172-4FFD-B1D2-25DBE0E3B266}" type="presParOf" srcId="{DA27B96E-86B5-439E-B835-192C98AC2299}" destId="{2731C3D1-FB66-42C9-952B-C6A059F5AF8D}" srcOrd="9" destOrd="0" presId="urn:microsoft.com/office/officeart/2005/8/layout/chevron2"/>
    <dgm:cxn modelId="{48A7ABDF-5263-4418-A9D3-E8D627A34022}" type="presParOf" srcId="{DA27B96E-86B5-439E-B835-192C98AC2299}" destId="{CAEAF174-19CA-4F2F-936F-100513B1DAAC}" srcOrd="10" destOrd="0" presId="urn:microsoft.com/office/officeart/2005/8/layout/chevron2"/>
    <dgm:cxn modelId="{4B4742D6-F0C8-4312-BF45-660543C3C6C8}" type="presParOf" srcId="{CAEAF174-19CA-4F2F-936F-100513B1DAAC}" destId="{27DCA705-3D64-408A-8D88-E85A1B51E67E}" srcOrd="0" destOrd="0" presId="urn:microsoft.com/office/officeart/2005/8/layout/chevron2"/>
    <dgm:cxn modelId="{5C192925-DBD8-48C0-9B48-69867DBB3CE3}" type="presParOf" srcId="{CAEAF174-19CA-4F2F-936F-100513B1DAAC}" destId="{A56DC5D3-E9A3-429B-8B9C-0CC723007F9D}" srcOrd="1" destOrd="0" presId="urn:microsoft.com/office/officeart/2005/8/layout/chevr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F9CA3-D56D-40B9-95A5-5A21BC387991}">
      <dsp:nvSpPr>
        <dsp:cNvPr id="0" name=""/>
        <dsp:cNvSpPr/>
      </dsp:nvSpPr>
      <dsp:spPr>
        <a:xfrm rot="5400000">
          <a:off x="-114002" y="116401"/>
          <a:ext cx="760015" cy="532010"/>
        </a:xfrm>
        <a:prstGeom prst="chevron">
          <a:avLst/>
        </a:prstGeom>
        <a:solidFill>
          <a:schemeClr val="tx1">
            <a:lumMod val="65000"/>
            <a:lumOff val="35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Step 1</a:t>
          </a:r>
          <a:endParaRPr lang="en-US" sz="1400" b="1" kern="1200" dirty="0"/>
        </a:p>
      </dsp:txBody>
      <dsp:txXfrm rot="-5400000">
        <a:off x="1" y="268403"/>
        <a:ext cx="532010" cy="228005"/>
      </dsp:txXfrm>
    </dsp:sp>
    <dsp:sp modelId="{3CB587BA-DDBA-45E0-8199-FFD48DA9C1C7}">
      <dsp:nvSpPr>
        <dsp:cNvPr id="0" name=""/>
        <dsp:cNvSpPr/>
      </dsp:nvSpPr>
      <dsp:spPr>
        <a:xfrm rot="5400000">
          <a:off x="3545972" y="-3013961"/>
          <a:ext cx="494010" cy="6521933"/>
        </a:xfrm>
        <a:prstGeom prst="round2SameRect">
          <a:avLst/>
        </a:prstGeom>
        <a:solidFill>
          <a:schemeClr val="tx1">
            <a:lumMod val="65000"/>
            <a:lumOff val="35000"/>
            <a:alpha val="17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0" lang="en-US" sz="1800" b="1" i="0" u="none" strike="noStrike" kern="1200" cap="none" normalizeH="0" baseline="0" dirty="0" smtClean="0">
              <a:ln>
                <a:noFill/>
              </a:ln>
              <a:solidFill>
                <a:srgbClr val="000000"/>
              </a:solidFill>
              <a:effectLst/>
              <a:latin typeface="+mj-lt"/>
              <a:cs typeface="Arial" pitchFamily="34" charset="0"/>
            </a:rPr>
            <a:t>Identify</a:t>
          </a:r>
          <a:r>
            <a:rPr kumimoji="0" lang="en-US" sz="1800" b="1" i="0" u="none" strike="noStrike" kern="1200" cap="none" normalizeH="0" baseline="0" dirty="0" smtClean="0">
              <a:ln>
                <a:noFill/>
              </a:ln>
              <a:solidFill>
                <a:srgbClr val="000000"/>
              </a:solidFill>
              <a:effectLst/>
              <a:latin typeface="Times New Roman" pitchFamily="18" charset="0"/>
              <a:cs typeface="Arial" pitchFamily="34" charset="0"/>
            </a:rPr>
            <a:t> </a:t>
          </a:r>
          <a:r>
            <a:rPr kumimoji="0" lang="en-US" sz="1800" b="1" i="0" u="none" strike="noStrike" kern="1200" cap="none" normalizeH="0" baseline="0" dirty="0" smtClean="0">
              <a:ln>
                <a:noFill/>
              </a:ln>
              <a:solidFill>
                <a:srgbClr val="000000"/>
              </a:solidFill>
              <a:effectLst/>
              <a:latin typeface="+mj-lt"/>
              <a:cs typeface="Arial" pitchFamily="34" charset="0"/>
            </a:rPr>
            <a:t>Key Crops of Concern</a:t>
          </a:r>
          <a:endParaRPr lang="en-US" sz="1800" b="1" kern="1200" dirty="0">
            <a:latin typeface="+mj-lt"/>
          </a:endParaRPr>
        </a:p>
      </dsp:txBody>
      <dsp:txXfrm rot="-5400000">
        <a:off x="532011" y="24116"/>
        <a:ext cx="6497817" cy="445778"/>
      </dsp:txXfrm>
    </dsp:sp>
    <dsp:sp modelId="{1CE3E7A5-E382-45B4-B682-CF33F131143E}">
      <dsp:nvSpPr>
        <dsp:cNvPr id="0" name=""/>
        <dsp:cNvSpPr/>
      </dsp:nvSpPr>
      <dsp:spPr>
        <a:xfrm rot="5400000">
          <a:off x="-114002" y="776238"/>
          <a:ext cx="760015" cy="532010"/>
        </a:xfrm>
        <a:prstGeom prst="chevron">
          <a:avLst/>
        </a:prstGeom>
        <a:solidFill>
          <a:schemeClr val="tx1">
            <a:lumMod val="65000"/>
            <a:lumOff val="35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Step 2</a:t>
          </a:r>
          <a:endParaRPr lang="en-US" sz="1400" b="1" kern="1200" dirty="0"/>
        </a:p>
      </dsp:txBody>
      <dsp:txXfrm rot="-5400000">
        <a:off x="1" y="928240"/>
        <a:ext cx="532010" cy="228005"/>
      </dsp:txXfrm>
    </dsp:sp>
    <dsp:sp modelId="{85A89A18-CDF0-4126-8DB2-F10CC9130EA3}">
      <dsp:nvSpPr>
        <dsp:cNvPr id="0" name=""/>
        <dsp:cNvSpPr/>
      </dsp:nvSpPr>
      <dsp:spPr>
        <a:xfrm rot="5400000">
          <a:off x="3545972" y="-2351725"/>
          <a:ext cx="494010" cy="6521933"/>
        </a:xfrm>
        <a:prstGeom prst="round2SameRect">
          <a:avLst/>
        </a:prstGeom>
        <a:solidFill>
          <a:schemeClr val="tx1">
            <a:lumMod val="65000"/>
            <a:lumOff val="35000"/>
            <a:alpha val="17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0" lang="en-US" sz="1800" b="1" i="0" u="none" strike="noStrike" kern="1200" cap="none" normalizeH="0" baseline="0" dirty="0" smtClean="0">
              <a:ln>
                <a:noFill/>
              </a:ln>
              <a:solidFill>
                <a:srgbClr val="000000"/>
              </a:solidFill>
              <a:effectLst/>
              <a:latin typeface="+mj-lt"/>
              <a:cs typeface="Arial" pitchFamily="34" charset="0"/>
            </a:rPr>
            <a:t>Determine Prevalence of Aflatoxin</a:t>
          </a:r>
          <a:endParaRPr lang="en-US" sz="1800" b="1" kern="1200" dirty="0">
            <a:latin typeface="+mj-lt"/>
          </a:endParaRPr>
        </a:p>
      </dsp:txBody>
      <dsp:txXfrm rot="-5400000">
        <a:off x="532011" y="686352"/>
        <a:ext cx="6497817" cy="445778"/>
      </dsp:txXfrm>
    </dsp:sp>
    <dsp:sp modelId="{B1121FA0-A6E1-458B-AC84-8B2449545A2A}">
      <dsp:nvSpPr>
        <dsp:cNvPr id="0" name=""/>
        <dsp:cNvSpPr/>
      </dsp:nvSpPr>
      <dsp:spPr>
        <a:xfrm rot="5400000">
          <a:off x="-114002" y="1436075"/>
          <a:ext cx="760015" cy="532010"/>
        </a:xfrm>
        <a:prstGeom prst="chevron">
          <a:avLst/>
        </a:prstGeom>
        <a:solidFill>
          <a:schemeClr val="tx1">
            <a:lumMod val="65000"/>
            <a:lumOff val="35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Step 3</a:t>
          </a:r>
          <a:endParaRPr lang="en-US" sz="1400" b="1" kern="1200" dirty="0"/>
        </a:p>
      </dsp:txBody>
      <dsp:txXfrm rot="-5400000">
        <a:off x="1" y="1588077"/>
        <a:ext cx="532010" cy="228005"/>
      </dsp:txXfrm>
    </dsp:sp>
    <dsp:sp modelId="{C0B215B7-ABB7-4355-B4B4-9DCD9CC62BC2}">
      <dsp:nvSpPr>
        <dsp:cNvPr id="0" name=""/>
        <dsp:cNvSpPr/>
      </dsp:nvSpPr>
      <dsp:spPr>
        <a:xfrm rot="5400000">
          <a:off x="3545972" y="-1691887"/>
          <a:ext cx="494010" cy="6521933"/>
        </a:xfrm>
        <a:prstGeom prst="round2SameRect">
          <a:avLst/>
        </a:prstGeom>
        <a:solidFill>
          <a:schemeClr val="tx1">
            <a:lumMod val="65000"/>
            <a:lumOff val="35000"/>
            <a:alpha val="17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0" lang="en-US" sz="1800" b="1" i="0" u="none" strike="noStrike" kern="1200" cap="none" normalizeH="0" baseline="0" dirty="0" smtClean="0">
              <a:ln>
                <a:noFill/>
              </a:ln>
              <a:solidFill>
                <a:srgbClr val="000000"/>
              </a:solidFill>
              <a:effectLst/>
              <a:latin typeface="+mj-lt"/>
              <a:cs typeface="Arial" pitchFamily="34" charset="0"/>
            </a:rPr>
            <a:t>Characterize Risks of Aflatoxin Contamination and Exposure </a:t>
          </a:r>
          <a:endParaRPr lang="en-US" sz="1800" b="1" kern="1200" dirty="0">
            <a:latin typeface="+mj-lt"/>
          </a:endParaRPr>
        </a:p>
      </dsp:txBody>
      <dsp:txXfrm rot="-5400000">
        <a:off x="532011" y="1346190"/>
        <a:ext cx="6497817" cy="445778"/>
      </dsp:txXfrm>
    </dsp:sp>
    <dsp:sp modelId="{617A1B55-45E5-483F-96E8-BBF4B142CBB1}">
      <dsp:nvSpPr>
        <dsp:cNvPr id="0" name=""/>
        <dsp:cNvSpPr/>
      </dsp:nvSpPr>
      <dsp:spPr>
        <a:xfrm rot="5400000">
          <a:off x="-114002" y="2083213"/>
          <a:ext cx="760015" cy="532010"/>
        </a:xfrm>
        <a:prstGeom prst="chevron">
          <a:avLst/>
        </a:prstGeom>
        <a:solidFill>
          <a:schemeClr val="tx1">
            <a:lumMod val="65000"/>
            <a:lumOff val="35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Step 4</a:t>
          </a:r>
          <a:endParaRPr lang="en-US" sz="1400" b="1" kern="1200" dirty="0"/>
        </a:p>
      </dsp:txBody>
      <dsp:txXfrm rot="-5400000">
        <a:off x="1" y="2235215"/>
        <a:ext cx="532010" cy="228005"/>
      </dsp:txXfrm>
    </dsp:sp>
    <dsp:sp modelId="{865EFBD8-5ED6-4445-95DE-A89FC3DEF462}">
      <dsp:nvSpPr>
        <dsp:cNvPr id="0" name=""/>
        <dsp:cNvSpPr/>
      </dsp:nvSpPr>
      <dsp:spPr>
        <a:xfrm rot="5400000">
          <a:off x="3545972" y="-1032050"/>
          <a:ext cx="494010" cy="6521933"/>
        </a:xfrm>
        <a:prstGeom prst="round2SameRect">
          <a:avLst/>
        </a:prstGeom>
        <a:solidFill>
          <a:schemeClr val="tx1">
            <a:lumMod val="65000"/>
            <a:lumOff val="35000"/>
            <a:alpha val="17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0" lang="en-US" sz="1800" b="1" i="0" u="none" strike="noStrike" kern="1200" cap="none" normalizeH="0" baseline="0" dirty="0" smtClean="0">
              <a:ln>
                <a:noFill/>
              </a:ln>
              <a:solidFill>
                <a:srgbClr val="000000"/>
              </a:solidFill>
              <a:effectLst/>
              <a:latin typeface="+mj-lt"/>
              <a:cs typeface="Arial" pitchFamily="34" charset="0"/>
            </a:rPr>
            <a:t>Estimate Economic Impacts</a:t>
          </a:r>
          <a:endParaRPr lang="en-US" sz="1800" b="1" kern="1200" dirty="0">
            <a:latin typeface="+mj-lt"/>
          </a:endParaRPr>
        </a:p>
      </dsp:txBody>
      <dsp:txXfrm rot="-5400000">
        <a:off x="532011" y="2006027"/>
        <a:ext cx="6497817" cy="445778"/>
      </dsp:txXfrm>
    </dsp:sp>
    <dsp:sp modelId="{1E325328-D38A-435D-BEF6-1BFE346F2D68}">
      <dsp:nvSpPr>
        <dsp:cNvPr id="0" name=""/>
        <dsp:cNvSpPr/>
      </dsp:nvSpPr>
      <dsp:spPr>
        <a:xfrm rot="5400000">
          <a:off x="-114002" y="2755750"/>
          <a:ext cx="760015" cy="532010"/>
        </a:xfrm>
        <a:prstGeom prst="chevron">
          <a:avLst/>
        </a:prstGeom>
        <a:solidFill>
          <a:schemeClr val="tx1">
            <a:lumMod val="65000"/>
            <a:lumOff val="35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Step 5</a:t>
          </a:r>
          <a:endParaRPr lang="en-US" sz="1400" b="1" kern="1200" dirty="0"/>
        </a:p>
      </dsp:txBody>
      <dsp:txXfrm rot="-5400000">
        <a:off x="1" y="2907752"/>
        <a:ext cx="532010" cy="228005"/>
      </dsp:txXfrm>
    </dsp:sp>
    <dsp:sp modelId="{57455DBA-886D-4D93-A96B-AF785A1690B7}">
      <dsp:nvSpPr>
        <dsp:cNvPr id="0" name=""/>
        <dsp:cNvSpPr/>
      </dsp:nvSpPr>
      <dsp:spPr>
        <a:xfrm rot="5400000">
          <a:off x="3545972" y="-372213"/>
          <a:ext cx="494010" cy="6521933"/>
        </a:xfrm>
        <a:prstGeom prst="round2SameRect">
          <a:avLst/>
        </a:prstGeom>
        <a:solidFill>
          <a:schemeClr val="tx1">
            <a:lumMod val="65000"/>
            <a:lumOff val="35000"/>
            <a:alpha val="17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effectLst/>
              <a:latin typeface="+mj-lt"/>
              <a:ea typeface="Times New Roman"/>
            </a:rPr>
            <a:t>Identify Opportunities for Aflatoxin Control</a:t>
          </a:r>
          <a:endParaRPr lang="en-US" sz="1800" b="1" kern="1200" dirty="0">
            <a:latin typeface="+mj-lt"/>
          </a:endParaRPr>
        </a:p>
      </dsp:txBody>
      <dsp:txXfrm rot="-5400000">
        <a:off x="532011" y="2665864"/>
        <a:ext cx="6497817" cy="445778"/>
      </dsp:txXfrm>
    </dsp:sp>
    <dsp:sp modelId="{27DCA705-3D64-408A-8D88-E85A1B51E67E}">
      <dsp:nvSpPr>
        <dsp:cNvPr id="0" name=""/>
        <dsp:cNvSpPr/>
      </dsp:nvSpPr>
      <dsp:spPr>
        <a:xfrm rot="5400000">
          <a:off x="-114002" y="3417986"/>
          <a:ext cx="760015" cy="532010"/>
        </a:xfrm>
        <a:prstGeom prst="chevron">
          <a:avLst/>
        </a:prstGeom>
        <a:solidFill>
          <a:schemeClr val="tx1">
            <a:lumMod val="65000"/>
            <a:lumOff val="35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Step 6</a:t>
          </a:r>
          <a:endParaRPr lang="en-US" sz="1400" b="1" kern="1200" dirty="0"/>
        </a:p>
      </dsp:txBody>
      <dsp:txXfrm rot="-5400000">
        <a:off x="1" y="3569988"/>
        <a:ext cx="532010" cy="228005"/>
      </dsp:txXfrm>
    </dsp:sp>
    <dsp:sp modelId="{A56DC5D3-E9A3-429B-8B9C-0CC723007F9D}">
      <dsp:nvSpPr>
        <dsp:cNvPr id="0" name=""/>
        <dsp:cNvSpPr/>
      </dsp:nvSpPr>
      <dsp:spPr>
        <a:xfrm rot="5400000">
          <a:off x="3545972" y="211422"/>
          <a:ext cx="494010" cy="6521933"/>
        </a:xfrm>
        <a:prstGeom prst="round2SameRect">
          <a:avLst/>
        </a:prstGeom>
        <a:solidFill>
          <a:schemeClr val="tx1">
            <a:lumMod val="65000"/>
            <a:lumOff val="35000"/>
            <a:alpha val="17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latin typeface="+mj-lt"/>
            </a:rPr>
            <a:t>Initiate Action through Multi-Stakeholder Workshop</a:t>
          </a:r>
          <a:endParaRPr lang="en-US" sz="1800" b="1" kern="1200" dirty="0">
            <a:latin typeface="+mj-lt"/>
          </a:endParaRPr>
        </a:p>
      </dsp:txBody>
      <dsp:txXfrm rot="-5400000">
        <a:off x="532011" y="3249499"/>
        <a:ext cx="6497817" cy="44577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FF164AD-FDC8-4EFF-8EE9-05A87B739FE9}" type="datetimeFigureOut">
              <a:rPr lang="en-US" smtClean="0"/>
              <a:t>2/25/2013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140E61F-8C45-4D76-9F3F-DD4EC3DC1B5A}" type="slidenum">
              <a:rPr lang="en-US" smtClean="0"/>
              <a:t>‹#›</a:t>
            </a:fld>
            <a:endParaRPr lang="en-US"/>
          </a:p>
        </p:txBody>
      </p:sp>
    </p:spTree>
    <p:extLst>
      <p:ext uri="{BB962C8B-B14F-4D97-AF65-F5344CB8AC3E}">
        <p14:creationId xmlns:p14="http://schemas.microsoft.com/office/powerpoint/2010/main" val="3423430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A31DCB0E-6EFC-433B-ACCE-2D5296514B76}" type="datetimeFigureOut">
              <a:rPr lang="en-US" smtClean="0"/>
              <a:t>2/25/2013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88296F12-BE36-43F8-B88C-BDBCB6D5ED40}" type="slidenum">
              <a:rPr lang="en-US" smtClean="0"/>
              <a:t>‹#›</a:t>
            </a:fld>
            <a:endParaRPr lang="en-US"/>
          </a:p>
        </p:txBody>
      </p:sp>
    </p:spTree>
    <p:extLst>
      <p:ext uri="{BB962C8B-B14F-4D97-AF65-F5344CB8AC3E}">
        <p14:creationId xmlns:p14="http://schemas.microsoft.com/office/powerpoint/2010/main" val="384559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703918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Note here that in this step we consider all these three elements. Next slide considers the uses of these crops in Nigeria.</a:t>
            </a:r>
          </a:p>
          <a:p>
            <a:r>
              <a:rPr lang="en-US" b="1" dirty="0"/>
              <a:t>Step 3: Characterize Risks of </a:t>
            </a:r>
            <a:r>
              <a:rPr lang="en-US" b="1" dirty="0" err="1"/>
              <a:t>Aflatoxin</a:t>
            </a:r>
            <a:r>
              <a:rPr lang="en-US" b="1" dirty="0"/>
              <a:t> Contamination and Exposure.</a:t>
            </a:r>
            <a:r>
              <a:rPr lang="en-US" dirty="0"/>
              <a:t> </a:t>
            </a:r>
            <a:endParaRPr lang="en-US" dirty="0" smtClean="0"/>
          </a:p>
          <a:p>
            <a:endParaRPr lang="en-US" dirty="0" smtClean="0"/>
          </a:p>
          <a:p>
            <a:r>
              <a:rPr lang="en-US" dirty="0" smtClean="0"/>
              <a:t>Examine and quantify the core </a:t>
            </a:r>
            <a:r>
              <a:rPr lang="en-US" dirty="0"/>
              <a:t>risk of </a:t>
            </a:r>
            <a:r>
              <a:rPr lang="en-US" dirty="0" err="1"/>
              <a:t>aflatoxin</a:t>
            </a:r>
            <a:r>
              <a:rPr lang="en-US" dirty="0"/>
              <a:t> </a:t>
            </a:r>
            <a:r>
              <a:rPr lang="en-US" dirty="0" smtClean="0"/>
              <a:t>contamination.</a:t>
            </a:r>
          </a:p>
          <a:p>
            <a:endParaRPr lang="en-US" b="1" dirty="0"/>
          </a:p>
          <a:p>
            <a:pPr marL="171450" indent="-171450">
              <a:buFont typeface="Arial" pitchFamily="34" charset="0"/>
              <a:buChar char="•"/>
            </a:pPr>
            <a:r>
              <a:rPr lang="en-US" dirty="0" smtClean="0"/>
              <a:t>Examine </a:t>
            </a:r>
            <a:r>
              <a:rPr lang="en-US" dirty="0"/>
              <a:t>how </a:t>
            </a:r>
            <a:r>
              <a:rPr lang="en-US" dirty="0" err="1"/>
              <a:t>aflatoxin</a:t>
            </a:r>
            <a:r>
              <a:rPr lang="en-US" dirty="0"/>
              <a:t>-susceptible crops are used to determine how the economic impacts are </a:t>
            </a:r>
            <a:r>
              <a:rPr lang="en-US" dirty="0" smtClean="0"/>
              <a:t>distributed (agriculture and food security, trade, health).</a:t>
            </a:r>
            <a:endParaRPr lang="en-US" dirty="0"/>
          </a:p>
          <a:p>
            <a:pPr marL="171450" indent="-171450">
              <a:buFont typeface="Arial" pitchFamily="34" charset="0"/>
              <a:buChar char="•"/>
            </a:pPr>
            <a:endParaRPr lang="en-US" dirty="0"/>
          </a:p>
          <a:p>
            <a:pPr marL="171450" indent="-171450">
              <a:buFont typeface="Arial" pitchFamily="34" charset="0"/>
              <a:buChar char="•"/>
            </a:pPr>
            <a:r>
              <a:rPr lang="en-US" dirty="0"/>
              <a:t>Assess the main uses of the commodity in the country—whether for direct consumption, domestic sale, or international trade.</a:t>
            </a:r>
          </a:p>
          <a:p>
            <a:pPr marL="171450" indent="-171450">
              <a:buFont typeface="Arial" pitchFamily="34" charset="0"/>
              <a:buChar char="•"/>
            </a:pPr>
            <a:endParaRPr lang="en-US" dirty="0"/>
          </a:p>
          <a:p>
            <a:pPr marL="171450" indent="-171450">
              <a:buFont typeface="Arial" pitchFamily="34" charset="0"/>
              <a:buChar char="•"/>
            </a:pPr>
            <a:r>
              <a:rPr lang="en-US" dirty="0"/>
              <a:t>Examine the core </a:t>
            </a:r>
            <a:r>
              <a:rPr lang="en-US" dirty="0" err="1"/>
              <a:t>aflatoxin</a:t>
            </a:r>
            <a:r>
              <a:rPr lang="en-US" dirty="0"/>
              <a:t> risks all along value chains of selected </a:t>
            </a:r>
            <a:r>
              <a:rPr lang="en-US" dirty="0" smtClean="0"/>
              <a:t>crops:</a:t>
            </a:r>
          </a:p>
          <a:p>
            <a:pPr marL="171450" indent="-171450">
              <a:buFont typeface="Arial" pitchFamily="34" charset="0"/>
              <a:buChar char="•"/>
            </a:pPr>
            <a:r>
              <a:rPr lang="en-US" dirty="0" smtClean="0"/>
              <a:t>Agriculture Pre-harvest to post-harvest; and farm to plate </a:t>
            </a:r>
          </a:p>
          <a:p>
            <a:pPr marL="171450" indent="-171450">
              <a:buFont typeface="Arial" pitchFamily="34" charset="0"/>
              <a:buChar char="•"/>
            </a:pPr>
            <a:r>
              <a:rPr lang="en-US" dirty="0" smtClean="0"/>
              <a:t>Domestic </a:t>
            </a:r>
            <a:r>
              <a:rPr lang="en-US" dirty="0"/>
              <a:t>commerce and international trade, </a:t>
            </a:r>
          </a:p>
          <a:p>
            <a:pPr marL="171450" indent="-171450">
              <a:buFont typeface="Arial" pitchFamily="34" charset="0"/>
              <a:buChar char="•"/>
            </a:pPr>
            <a:r>
              <a:rPr lang="en-US" dirty="0"/>
              <a:t>Human health</a:t>
            </a:r>
            <a:r>
              <a:rPr lang="en-US" dirty="0" smtClean="0"/>
              <a:t>.</a:t>
            </a:r>
          </a:p>
          <a:p>
            <a:pPr marL="171450" indent="-171450">
              <a:buFont typeface="Arial" pitchFamily="34" charset="0"/>
              <a:buChar char="•"/>
            </a:pPr>
            <a:endParaRPr lang="en-US" dirty="0" smtClean="0"/>
          </a:p>
          <a:p>
            <a:pPr marL="171450" indent="-171450">
              <a:buFont typeface="Arial" pitchFamily="34" charset="0"/>
              <a:buChar char="•"/>
            </a:pPr>
            <a:r>
              <a:rPr lang="en-US" dirty="0" smtClean="0"/>
              <a:t>NOTE THAT IN THE FIRST STEP BOTH QUANT AND QUAL DATA WERE USED.  </a:t>
            </a:r>
            <a:endParaRPr lang="en-US" dirty="0"/>
          </a:p>
          <a:p>
            <a:endParaRPr lang="en-US" dirty="0"/>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658232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7650" y="4416425"/>
            <a:ext cx="6296025" cy="4183063"/>
          </a:xfrm>
        </p:spPr>
        <p:txBody>
          <a:bodyPr/>
          <a:lstStyle/>
          <a:p>
            <a:r>
              <a:rPr lang="en-US" dirty="0" smtClean="0"/>
              <a:t>Losses </a:t>
            </a:r>
            <a:r>
              <a:rPr lang="en-US" dirty="0"/>
              <a:t>may be incurred most heavily in human health (</a:t>
            </a:r>
            <a:r>
              <a:rPr lang="en-US" dirty="0">
                <a:solidFill>
                  <a:srgbClr val="C00000"/>
                </a:solidFill>
              </a:rPr>
              <a:t>especially if livestock raisers have heightened awareness</a:t>
            </a:r>
            <a:r>
              <a:rPr lang="en-US" dirty="0" smtClean="0">
                <a:solidFill>
                  <a:srgbClr val="C00000"/>
                </a:solidFill>
              </a:rPr>
              <a:t>).</a:t>
            </a:r>
          </a:p>
          <a:p>
            <a:r>
              <a:rPr lang="en-US" dirty="0" smtClean="0">
                <a:solidFill>
                  <a:srgbClr val="C00000"/>
                </a:solidFill>
              </a:rPr>
              <a:t>Export of maize and groundnuts is less than 1 percent of total production in Nigeria.</a:t>
            </a:r>
            <a:endParaRPr lang="en-US" dirty="0">
              <a:solidFill>
                <a:srgbClr val="C00000"/>
              </a:solidFill>
            </a:endParaRPr>
          </a:p>
          <a:p>
            <a:pPr marL="171450" indent="-171450">
              <a:buFont typeface="Arial" pitchFamily="34" charset="0"/>
              <a:buChar char="•"/>
            </a:pPr>
            <a:endParaRPr lang="en-US" dirty="0" smtClean="0"/>
          </a:p>
          <a:p>
            <a:r>
              <a:rPr lang="en-US" dirty="0" smtClean="0"/>
              <a:t>In Nigeria, After production, either via sale to market or through direct own consumption a large majority (78%) of the maize is consumed domestically.  2010/2011 USDA</a:t>
            </a:r>
          </a:p>
          <a:p>
            <a:endParaRPr lang="en-US" dirty="0" smtClean="0"/>
          </a:p>
          <a:p>
            <a:r>
              <a:rPr lang="en-US" dirty="0" smtClean="0"/>
              <a:t>This heightens the threat of human health impact resulting from </a:t>
            </a:r>
            <a:r>
              <a:rPr lang="en-US" dirty="0" err="1" smtClean="0"/>
              <a:t>aflatoxins</a:t>
            </a:r>
            <a:r>
              <a:rPr lang="en-US" dirty="0" smtClean="0"/>
              <a:t>.  Farmers can incur losses at the point of sale to the market. </a:t>
            </a:r>
          </a:p>
          <a:p>
            <a:endParaRPr lang="en-US" dirty="0"/>
          </a:p>
          <a:p>
            <a:r>
              <a:rPr lang="en-US" dirty="0" smtClean="0"/>
              <a:t>Consumption of maize by livestock can also result in human and market impact but we do not consider that sector too much in detail. </a:t>
            </a:r>
          </a:p>
          <a:p>
            <a:endParaRPr lang="en-US" dirty="0" smtClean="0"/>
          </a:p>
          <a:p>
            <a:r>
              <a:rPr lang="en-US" dirty="0" smtClean="0"/>
              <a:t>Poultry (with the largest feed market in TZ and Nigeria ) is vigilant and farmers may incur some losses in selling the produce to the feed sector, but only a small percentage of maize goes to that sector.</a:t>
            </a:r>
          </a:p>
          <a:p>
            <a:endParaRPr lang="en-US" dirty="0" smtClean="0"/>
          </a:p>
          <a:p>
            <a:r>
              <a:rPr lang="en-US" dirty="0" smtClean="0"/>
              <a:t>Majority </a:t>
            </a:r>
            <a:r>
              <a:rPr lang="en-US" dirty="0"/>
              <a:t>of the maize crop in Tanzania is used for direct human consumption </a:t>
            </a:r>
            <a:r>
              <a:rPr lang="en-US" sz="1300" dirty="0"/>
              <a:t>(FAOSTAT 2009). </a:t>
            </a:r>
          </a:p>
          <a:p>
            <a:pPr marL="628650" lvl="1" indent="-171450">
              <a:buFont typeface="Arial" pitchFamily="34" charset="0"/>
              <a:buChar char="•"/>
            </a:pPr>
            <a:r>
              <a:rPr lang="en-US" dirty="0"/>
              <a:t>68 % -human consumption, </a:t>
            </a:r>
          </a:p>
          <a:p>
            <a:pPr marL="628650" lvl="1" indent="-171450">
              <a:buFont typeface="Arial" pitchFamily="34" charset="0"/>
              <a:buChar char="•"/>
            </a:pPr>
            <a:r>
              <a:rPr lang="en-US" dirty="0"/>
              <a:t>19 % feed, </a:t>
            </a:r>
          </a:p>
          <a:p>
            <a:pPr marL="628650" lvl="1" indent="-171450">
              <a:buFont typeface="Arial" pitchFamily="34" charset="0"/>
              <a:buChar char="•"/>
            </a:pPr>
            <a:r>
              <a:rPr lang="en-US" dirty="0"/>
              <a:t>12 % other residual uses, </a:t>
            </a:r>
          </a:p>
          <a:p>
            <a:pPr marL="628650" lvl="1" indent="-171450">
              <a:buFont typeface="Arial" pitchFamily="34" charset="0"/>
              <a:buChar char="•"/>
            </a:pPr>
            <a:r>
              <a:rPr lang="en-US" dirty="0"/>
              <a:t>2% re-planting</a:t>
            </a:r>
          </a:p>
          <a:p>
            <a:pPr marL="171450" indent="-171450">
              <a:buFont typeface="Arial" pitchFamily="34" charset="0"/>
              <a:buChar char="•"/>
            </a:pPr>
            <a:r>
              <a:rPr lang="en-US" dirty="0"/>
              <a:t>Average agricultural households report selling 17 % of their maize produce, 2 % for feed, using 1 % for seed, and the residual 77 % for own consumption or storage  (LSMS-ISA, 2008/9</a:t>
            </a:r>
            <a:r>
              <a:rPr lang="en-US" dirty="0" smtClean="0"/>
              <a:t>).</a:t>
            </a:r>
          </a:p>
          <a:p>
            <a:pPr marL="171450" indent="-171450">
              <a:buFont typeface="Arial" pitchFamily="34" charset="0"/>
              <a:buChar char="•"/>
            </a:pPr>
            <a:endParaRPr lang="en-US" dirty="0"/>
          </a:p>
          <a:p>
            <a:pPr marL="285750" indent="-285750">
              <a:buFont typeface="Arial" pitchFamily="34" charset="0"/>
              <a:buChar char="•"/>
            </a:pPr>
            <a:r>
              <a:rPr lang="en-US" dirty="0"/>
              <a:t>Using secondary data (</a:t>
            </a:r>
            <a:r>
              <a:rPr lang="en-US" dirty="0" err="1"/>
              <a:t>eg</a:t>
            </a:r>
            <a:r>
              <a:rPr lang="en-US" dirty="0"/>
              <a:t>. LSMS-ISA and FAO Stat) assess how suspected crops are used. </a:t>
            </a:r>
          </a:p>
          <a:p>
            <a:pPr marL="285750" indent="-285750">
              <a:buFont typeface="Arial" pitchFamily="34" charset="0"/>
              <a:buChar char="•"/>
            </a:pPr>
            <a:r>
              <a:rPr lang="en-US" dirty="0"/>
              <a:t>This determines where the economic impact lies, and where the losses are incurred (</a:t>
            </a:r>
            <a:r>
              <a:rPr lang="en-US" dirty="0" err="1"/>
              <a:t>eg</a:t>
            </a:r>
            <a:r>
              <a:rPr lang="en-US" dirty="0"/>
              <a:t>. agriculture and food security vs. trade vs. human health).</a:t>
            </a:r>
          </a:p>
          <a:p>
            <a:pPr marL="285750" indent="-285750">
              <a:buFont typeface="Arial" pitchFamily="34" charset="0"/>
              <a:buChar char="•"/>
            </a:pPr>
            <a:r>
              <a:rPr lang="en-US" dirty="0"/>
              <a:t>Awareness greatly influences economic impact.  As many households and traders not aware-there are no market losses.</a:t>
            </a:r>
          </a:p>
          <a:p>
            <a:pPr marL="171450" indent="-171450">
              <a:buFont typeface="Arial" pitchFamily="34" charset="0"/>
              <a:buChar char="•"/>
            </a:pPr>
            <a:endParaRPr lang="en-US"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720853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7773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5000" y="4406900"/>
            <a:ext cx="5607050" cy="4183063"/>
          </a:xfrm>
        </p:spPr>
        <p:txBody>
          <a:bodyPr/>
          <a:lstStyle/>
          <a:p>
            <a:r>
              <a:rPr lang="en-US" sz="1000" b="1" dirty="0" smtClean="0"/>
              <a:t>ANGELA START </a:t>
            </a:r>
            <a:r>
              <a:rPr lang="en-US" sz="1000" dirty="0" smtClean="0"/>
              <a:t>Criteria </a:t>
            </a:r>
            <a:r>
              <a:rPr lang="en-US" sz="1000" dirty="0"/>
              <a:t>for inclusion in the qualitative assessment:</a:t>
            </a:r>
          </a:p>
          <a:p>
            <a:endParaRPr lang="en-US" sz="1000" dirty="0"/>
          </a:p>
          <a:p>
            <a:pPr marL="285750" indent="-285750">
              <a:buFont typeface="Arial" pitchFamily="34" charset="0"/>
              <a:buChar char="•"/>
            </a:pPr>
            <a:r>
              <a:rPr lang="en-US" sz="1000" dirty="0"/>
              <a:t>Key agro-ecological zones (three-distinct), but security a factor.</a:t>
            </a:r>
          </a:p>
          <a:p>
            <a:endParaRPr lang="en-US" sz="1000" dirty="0"/>
          </a:p>
          <a:p>
            <a:pPr marL="285750" indent="-285750">
              <a:buFont typeface="Arial" pitchFamily="34" charset="0"/>
              <a:buChar char="•"/>
            </a:pPr>
            <a:r>
              <a:rPr lang="en-US" sz="1000" dirty="0"/>
              <a:t>Key maize growing areas, and areas that also have peanut production.</a:t>
            </a:r>
          </a:p>
          <a:p>
            <a:endParaRPr lang="en-US" sz="1000" dirty="0"/>
          </a:p>
          <a:p>
            <a:pPr marL="285750" indent="-285750">
              <a:buFont typeface="Arial" pitchFamily="34" charset="0"/>
              <a:buChar char="•"/>
            </a:pPr>
            <a:r>
              <a:rPr lang="en-US" sz="1000" dirty="0"/>
              <a:t>High prevalence of </a:t>
            </a:r>
            <a:r>
              <a:rPr lang="en-US" sz="1000" dirty="0" err="1"/>
              <a:t>aflatoxin</a:t>
            </a:r>
            <a:r>
              <a:rPr lang="en-US" sz="1000" dirty="0"/>
              <a:t> recorded (500 ppb+).</a:t>
            </a:r>
          </a:p>
          <a:p>
            <a:pPr marL="285750" indent="-285750">
              <a:buFont typeface="Arial" pitchFamily="34" charset="0"/>
              <a:buChar char="•"/>
            </a:pPr>
            <a:endParaRPr lang="en-US" sz="1000" dirty="0"/>
          </a:p>
          <a:p>
            <a:r>
              <a:rPr lang="en-US" sz="1400" dirty="0"/>
              <a:t>100+ interviews, focus group discussions, and large stakeholder events with a team of three local experts assessed:</a:t>
            </a:r>
          </a:p>
          <a:p>
            <a:pPr marL="742950" lvl="1" indent="-285750">
              <a:buFont typeface="Arial" pitchFamily="34" charset="0"/>
              <a:buChar char="•"/>
            </a:pPr>
            <a:r>
              <a:rPr lang="en-US" sz="1400" dirty="0"/>
              <a:t>Legal and regulatory environment</a:t>
            </a:r>
          </a:p>
          <a:p>
            <a:pPr marL="742950" lvl="1" indent="-285750">
              <a:buFont typeface="Arial" pitchFamily="34" charset="0"/>
              <a:buChar char="•"/>
            </a:pPr>
            <a:r>
              <a:rPr lang="en-US" sz="1400" dirty="0"/>
              <a:t>District and regional implementation of regulations.</a:t>
            </a:r>
          </a:p>
          <a:p>
            <a:pPr marL="742950" lvl="1" indent="-285750">
              <a:buFont typeface="Arial" pitchFamily="34" charset="0"/>
              <a:buChar char="•"/>
            </a:pPr>
            <a:r>
              <a:rPr lang="en-US" sz="1400" dirty="0"/>
              <a:t>KAP assessed along the maize and groundnut value chain and among health/agriculture extension and end users .</a:t>
            </a:r>
          </a:p>
          <a:p>
            <a:pPr marL="742950" lvl="1" indent="-285750">
              <a:buFont typeface="Arial" pitchFamily="34" charset="0"/>
              <a:buChar char="•"/>
            </a:pPr>
            <a:r>
              <a:rPr lang="en-US" sz="1400" dirty="0"/>
              <a:t>Commercial sector stakeholders consulted for viable, available solutions.</a:t>
            </a:r>
          </a:p>
          <a:p>
            <a:pPr marL="742950" lvl="1" indent="-285750">
              <a:buFont typeface="Arial" pitchFamily="34" charset="0"/>
              <a:buChar char="•"/>
            </a:pPr>
            <a:r>
              <a:rPr lang="en-US" sz="1400" dirty="0"/>
              <a:t>Access to finance and willingness to pay for agricultural inputs and improved storage assessed.</a:t>
            </a:r>
          </a:p>
          <a:p>
            <a:pPr marL="742950" lvl="1" indent="-285750">
              <a:buFont typeface="Arial" pitchFamily="34" charset="0"/>
              <a:buChar char="•"/>
            </a:pPr>
            <a:r>
              <a:rPr lang="en-US" sz="1400" dirty="0"/>
              <a:t>Viable control and prevention strategies and technologies.</a:t>
            </a:r>
          </a:p>
          <a:p>
            <a:endParaRPr lang="en-US" b="1"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58232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42950"/>
            <a:ext cx="4648200" cy="348615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Partnership </a:t>
            </a:r>
            <a:r>
              <a:rPr lang="en-US" dirty="0"/>
              <a:t>for </a:t>
            </a:r>
            <a:r>
              <a:rPr lang="en-US" dirty="0" err="1"/>
              <a:t>Aflatoxin</a:t>
            </a:r>
            <a:r>
              <a:rPr lang="en-US" dirty="0"/>
              <a:t> Control in Africa </a:t>
            </a:r>
            <a:r>
              <a:rPr lang="en-GB" dirty="0"/>
              <a:t>started under </a:t>
            </a:r>
            <a:r>
              <a:rPr lang="en-US" dirty="0" smtClean="0"/>
              <a:t>and </a:t>
            </a:r>
            <a:r>
              <a:rPr lang="en-US" dirty="0"/>
              <a:t>the Comprehensive Africa Agriculture Development </a:t>
            </a:r>
            <a:r>
              <a:rPr lang="en-US" dirty="0" smtClean="0"/>
              <a:t>Program </a:t>
            </a:r>
            <a:r>
              <a:rPr lang="en-GB" dirty="0" smtClean="0"/>
              <a:t>with </a:t>
            </a:r>
            <a:r>
              <a:rPr lang="en-GB" dirty="0"/>
              <a:t>funding from the Gates foundation and DFID.</a:t>
            </a:r>
          </a:p>
          <a:p>
            <a:pPr marL="171450" indent="-171450">
              <a:buFont typeface="Arial" pitchFamily="34" charset="0"/>
              <a:buChar char="•"/>
            </a:pPr>
            <a:endParaRPr lang="en-US" dirty="0" smtClean="0"/>
          </a:p>
          <a:p>
            <a:pPr marL="171450" indent="-171450">
              <a:buFont typeface="Arial" pitchFamily="34" charset="0"/>
              <a:buChar char="•"/>
            </a:pPr>
            <a:r>
              <a:rPr lang="en-US" dirty="0" smtClean="0"/>
              <a:t>Ministries </a:t>
            </a:r>
            <a:r>
              <a:rPr lang="en-US" dirty="0"/>
              <a:t>of Agriculture, Health and Trade</a:t>
            </a:r>
          </a:p>
          <a:p>
            <a:pPr marL="171450" indent="-171450">
              <a:buFont typeface="Arial" pitchFamily="34" charset="0"/>
              <a:buChar char="•"/>
            </a:pPr>
            <a:endParaRPr lang="en-US" dirty="0" smtClean="0"/>
          </a:p>
          <a:p>
            <a:pPr marL="171450" indent="-171450">
              <a:buFont typeface="Arial" pitchFamily="34" charset="0"/>
              <a:buChar char="•"/>
            </a:pPr>
            <a:r>
              <a:rPr lang="en-US" dirty="0" smtClean="0"/>
              <a:t>Development </a:t>
            </a:r>
            <a:r>
              <a:rPr lang="en-US" dirty="0"/>
              <a:t>practitioners working to promote food security, agricultural development, economic growth (trade), livestock and human health.  </a:t>
            </a:r>
          </a:p>
          <a:p>
            <a:pPr marL="171450" indent="-171450">
              <a:buFont typeface="Arial" pitchFamily="34" charset="0"/>
              <a:buChar char="•"/>
            </a:pPr>
            <a:endParaRPr lang="en-US" dirty="0" smtClean="0"/>
          </a:p>
          <a:p>
            <a:pPr marL="171450" indent="-171450">
              <a:buFont typeface="Arial" pitchFamily="34" charset="0"/>
              <a:buChar char="•"/>
            </a:pPr>
            <a:r>
              <a:rPr lang="en-US" dirty="0" smtClean="0"/>
              <a:t>Commercial </a:t>
            </a:r>
            <a:r>
              <a:rPr lang="en-US" dirty="0"/>
              <a:t>sector for regional and international trade.  </a:t>
            </a:r>
          </a:p>
          <a:p>
            <a:pPr marL="171450" indent="-171450">
              <a:buFont typeface="Arial" pitchFamily="34" charset="0"/>
              <a:buChar char="•"/>
            </a:pPr>
            <a:endParaRPr lang="en-US" dirty="0" smtClean="0"/>
          </a:p>
          <a:p>
            <a:pPr marL="171450" indent="-171450">
              <a:buFont typeface="Arial" pitchFamily="34" charset="0"/>
              <a:buChar char="•"/>
            </a:pPr>
            <a:r>
              <a:rPr lang="en-US" dirty="0" smtClean="0"/>
              <a:t>Commodities </a:t>
            </a:r>
            <a:r>
              <a:rPr lang="en-US" dirty="0"/>
              <a:t>exchange boards (cashews, groundnut, maize and more).</a:t>
            </a:r>
          </a:p>
          <a:p>
            <a:pPr marL="171450" indent="-171450">
              <a:buFont typeface="Arial" pitchFamily="34" charset="0"/>
              <a:buChar char="•"/>
            </a:pPr>
            <a:r>
              <a:rPr lang="en-US" dirty="0"/>
              <a:t>Importers/exporters of susceptible crops</a:t>
            </a:r>
          </a:p>
          <a:p>
            <a:pPr marL="171450" indent="-171450">
              <a:buFont typeface="Arial" pitchFamily="34" charset="0"/>
              <a:buChar char="•"/>
            </a:pPr>
            <a:endParaRPr lang="en-US" dirty="0" smtClean="0"/>
          </a:p>
          <a:p>
            <a:pPr marL="171450" indent="-171450">
              <a:buFont typeface="Arial" pitchFamily="34" charset="0"/>
              <a:buChar char="•"/>
            </a:pPr>
            <a:r>
              <a:rPr lang="en-US" dirty="0" smtClean="0"/>
              <a:t>Animal </a:t>
            </a:r>
            <a:r>
              <a:rPr lang="en-US" dirty="0"/>
              <a:t>health scientists, animal feed suppliers, livestock traders (poultry, fish, swine, dairy cattle).</a:t>
            </a:r>
          </a:p>
          <a:p>
            <a:pPr marL="171450" indent="-171450">
              <a:buFont typeface="Arial" pitchFamily="34" charset="0"/>
              <a:buChar char="•"/>
            </a:pPr>
            <a:endParaRPr lang="en-US" dirty="0" smtClean="0"/>
          </a:p>
          <a:p>
            <a:pPr marL="171450" indent="-171450">
              <a:buFont typeface="Arial" pitchFamily="34" charset="0"/>
              <a:buChar char="•"/>
            </a:pPr>
            <a:r>
              <a:rPr lang="en-US" dirty="0" smtClean="0"/>
              <a:t>Infant/complementary </a:t>
            </a:r>
            <a:r>
              <a:rPr lang="en-US" dirty="0"/>
              <a:t>food processors.</a:t>
            </a:r>
          </a:p>
          <a:p>
            <a:pPr marL="171450" indent="-171450">
              <a:buFont typeface="Arial" pitchFamily="34" charset="0"/>
              <a:buChar char="•"/>
            </a:pPr>
            <a:endParaRPr lang="en-US" dirty="0" smtClean="0"/>
          </a:p>
          <a:p>
            <a:pPr marL="171450" indent="-171450">
              <a:buFont typeface="Arial" pitchFamily="34" charset="0"/>
              <a:buChar char="•"/>
            </a:pPr>
            <a:r>
              <a:rPr lang="en-US" dirty="0" smtClean="0"/>
              <a:t>Health </a:t>
            </a:r>
            <a:r>
              <a:rPr lang="en-US" dirty="0"/>
              <a:t>practitioners: liver cancer, nutrition, enteric disease (gut health), child stunting, possibly HIV and malaria. </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22335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ANGIE START</a:t>
            </a:r>
          </a:p>
          <a:p>
            <a:pPr marL="171450" indent="-171450">
              <a:buFont typeface="Arial" pitchFamily="34" charset="0"/>
              <a:buChar char="•"/>
            </a:pPr>
            <a:endParaRPr lang="en-US" dirty="0" smtClean="0"/>
          </a:p>
          <a:p>
            <a:pPr marL="171450" indent="-171450">
              <a:buFont typeface="Arial" pitchFamily="34" charset="0"/>
              <a:buChar char="•"/>
            </a:pPr>
            <a:r>
              <a:rPr lang="en-US" dirty="0" smtClean="0"/>
              <a:t>The </a:t>
            </a:r>
            <a:r>
              <a:rPr lang="en-US" dirty="0"/>
              <a:t>framework is </a:t>
            </a:r>
            <a:r>
              <a:rPr lang="en-US" b="1" dirty="0" smtClean="0"/>
              <a:t>replicable</a:t>
            </a:r>
            <a:r>
              <a:rPr lang="en-US" dirty="0" smtClean="0"/>
              <a:t> </a:t>
            </a:r>
            <a:r>
              <a:rPr lang="en-US" dirty="0"/>
              <a:t>in any country </a:t>
            </a:r>
            <a:endParaRPr lang="en-US" dirty="0" smtClean="0"/>
          </a:p>
          <a:p>
            <a:pPr marL="171450" indent="-171450">
              <a:buFont typeface="Arial" pitchFamily="34" charset="0"/>
              <a:buChar char="•"/>
            </a:pPr>
            <a:r>
              <a:rPr lang="en-US" dirty="0" smtClean="0"/>
              <a:t>Even </a:t>
            </a:r>
            <a:r>
              <a:rPr lang="en-US" dirty="0"/>
              <a:t>with </a:t>
            </a:r>
            <a:r>
              <a:rPr lang="en-US" b="1" dirty="0"/>
              <a:t>modest resource </a:t>
            </a:r>
            <a:r>
              <a:rPr lang="en-US" dirty="0"/>
              <a:t>allocations and limited prior experience</a:t>
            </a:r>
            <a:r>
              <a:rPr lang="en-US" dirty="0" smtClean="0"/>
              <a:t>.</a:t>
            </a:r>
          </a:p>
          <a:p>
            <a:pPr marL="171450" indent="-171450">
              <a:buFont typeface="Arial" pitchFamily="34" charset="0"/>
              <a:buChar char="•"/>
            </a:pPr>
            <a:r>
              <a:rPr lang="en-US" dirty="0" smtClean="0"/>
              <a:t>Simple </a:t>
            </a:r>
            <a:r>
              <a:rPr lang="en-US" dirty="0"/>
              <a:t>template to </a:t>
            </a:r>
            <a:r>
              <a:rPr lang="en-US" b="1" dirty="0"/>
              <a:t>capture information available from existing data, documents, and resources</a:t>
            </a:r>
            <a:r>
              <a:rPr lang="en-US" dirty="0"/>
              <a:t>, while </a:t>
            </a:r>
            <a:endParaRPr lang="en-US" dirty="0" smtClean="0"/>
          </a:p>
          <a:p>
            <a:pPr marL="171450" indent="-171450">
              <a:buFont typeface="Arial" pitchFamily="34" charset="0"/>
              <a:buChar char="•"/>
            </a:pPr>
            <a:r>
              <a:rPr lang="en-US" b="1" dirty="0" smtClean="0"/>
              <a:t>Highlighting </a:t>
            </a:r>
            <a:r>
              <a:rPr lang="en-US" b="1" dirty="0"/>
              <a:t>information gaps </a:t>
            </a:r>
            <a:r>
              <a:rPr lang="en-US" dirty="0"/>
              <a:t>that need to be filled.</a:t>
            </a:r>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022335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ANGIE START</a:t>
            </a:r>
          </a:p>
          <a:p>
            <a:pPr marL="171450" indent="-171450">
              <a:buFont typeface="Arial" pitchFamily="34" charset="0"/>
              <a:buChar char="•"/>
            </a:pPr>
            <a:endParaRPr lang="en-US" dirty="0" smtClean="0"/>
          </a:p>
          <a:p>
            <a:pPr marL="171450" indent="-171450">
              <a:buFont typeface="Arial" pitchFamily="34" charset="0"/>
              <a:buChar char="•"/>
            </a:pPr>
            <a:r>
              <a:rPr lang="en-US" dirty="0" smtClean="0"/>
              <a:t>The </a:t>
            </a:r>
            <a:r>
              <a:rPr lang="en-US" dirty="0"/>
              <a:t>framework is </a:t>
            </a:r>
            <a:r>
              <a:rPr lang="en-US" b="1" dirty="0" smtClean="0"/>
              <a:t>replicable</a:t>
            </a:r>
            <a:r>
              <a:rPr lang="en-US" dirty="0" smtClean="0"/>
              <a:t> </a:t>
            </a:r>
            <a:r>
              <a:rPr lang="en-US" dirty="0"/>
              <a:t>in any country </a:t>
            </a:r>
            <a:endParaRPr lang="en-US" dirty="0" smtClean="0"/>
          </a:p>
          <a:p>
            <a:pPr marL="171450" indent="-171450">
              <a:buFont typeface="Arial" pitchFamily="34" charset="0"/>
              <a:buChar char="•"/>
            </a:pPr>
            <a:r>
              <a:rPr lang="en-US" dirty="0" smtClean="0"/>
              <a:t>Even </a:t>
            </a:r>
            <a:r>
              <a:rPr lang="en-US" dirty="0"/>
              <a:t>with </a:t>
            </a:r>
            <a:r>
              <a:rPr lang="en-US" b="1" dirty="0"/>
              <a:t>modest resource </a:t>
            </a:r>
            <a:r>
              <a:rPr lang="en-US" dirty="0"/>
              <a:t>allocations and limited prior experience</a:t>
            </a:r>
            <a:r>
              <a:rPr lang="en-US" dirty="0" smtClean="0"/>
              <a:t>.</a:t>
            </a:r>
          </a:p>
          <a:p>
            <a:pPr marL="171450" indent="-171450">
              <a:buFont typeface="Arial" pitchFamily="34" charset="0"/>
              <a:buChar char="•"/>
            </a:pPr>
            <a:r>
              <a:rPr lang="en-US" dirty="0" smtClean="0"/>
              <a:t>Simple </a:t>
            </a:r>
            <a:r>
              <a:rPr lang="en-US" dirty="0"/>
              <a:t>template to </a:t>
            </a:r>
            <a:r>
              <a:rPr lang="en-US" b="1" dirty="0"/>
              <a:t>capture information available from existing data, documents, and resources</a:t>
            </a:r>
            <a:r>
              <a:rPr lang="en-US" dirty="0"/>
              <a:t>, while </a:t>
            </a:r>
            <a:endParaRPr lang="en-US" dirty="0" smtClean="0"/>
          </a:p>
          <a:p>
            <a:pPr marL="171450" indent="-171450">
              <a:buFont typeface="Arial" pitchFamily="34" charset="0"/>
              <a:buChar char="•"/>
            </a:pPr>
            <a:r>
              <a:rPr lang="en-US" b="1" dirty="0" smtClean="0"/>
              <a:t>Highlighting </a:t>
            </a:r>
            <a:r>
              <a:rPr lang="en-US" b="1" dirty="0"/>
              <a:t>information gaps </a:t>
            </a:r>
            <a:r>
              <a:rPr lang="en-US" dirty="0"/>
              <a:t>that need to be filled.</a:t>
            </a:r>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022335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772600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LSMS-ISA has </a:t>
            </a:r>
            <a:r>
              <a:rPr lang="en-US" u="sng" dirty="0" smtClean="0"/>
              <a:t>nationally </a:t>
            </a:r>
            <a:r>
              <a:rPr lang="en-US" u="sng" dirty="0"/>
              <a:t>and zonally representative data</a:t>
            </a:r>
            <a:r>
              <a:rPr lang="en-US" dirty="0"/>
              <a:t> on household consumption, anthropometry, agricultural production and sales, use of inputs and extension services, and constraints to agricultural production</a:t>
            </a:r>
            <a:r>
              <a:rPr lang="en-US" dirty="0" smtClean="0"/>
              <a:t>.</a:t>
            </a:r>
          </a:p>
          <a:p>
            <a:endParaRPr lang="en-US" dirty="0" smtClean="0"/>
          </a:p>
          <a:p>
            <a:r>
              <a:rPr lang="en-US" dirty="0" smtClean="0"/>
              <a:t>Life tables have age- and sex- specific mortality rates and life expectancies.</a:t>
            </a:r>
            <a:endParaRPr lang="en-US" dirty="0"/>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46793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smtClean="0"/>
          </a:p>
          <a:p>
            <a:pPr marL="171450" indent="-171450">
              <a:buFont typeface="Arial" pitchFamily="34" charset="0"/>
              <a:buChar char="•"/>
            </a:pPr>
            <a:r>
              <a:rPr lang="en-US" dirty="0" smtClean="0"/>
              <a:t>The </a:t>
            </a:r>
            <a:r>
              <a:rPr lang="en-US" dirty="0"/>
              <a:t>framework is </a:t>
            </a:r>
            <a:r>
              <a:rPr lang="en-US" b="1" dirty="0" smtClean="0"/>
              <a:t>replicable</a:t>
            </a:r>
            <a:r>
              <a:rPr lang="en-US" dirty="0" smtClean="0"/>
              <a:t> </a:t>
            </a:r>
            <a:r>
              <a:rPr lang="en-US" dirty="0"/>
              <a:t>in any country </a:t>
            </a:r>
            <a:endParaRPr lang="en-US" dirty="0" smtClean="0"/>
          </a:p>
          <a:p>
            <a:pPr marL="171450" indent="-171450">
              <a:buFont typeface="Arial" pitchFamily="34" charset="0"/>
              <a:buChar char="•"/>
            </a:pPr>
            <a:r>
              <a:rPr lang="en-US" dirty="0" smtClean="0"/>
              <a:t>Even </a:t>
            </a:r>
            <a:r>
              <a:rPr lang="en-US" dirty="0"/>
              <a:t>with </a:t>
            </a:r>
            <a:r>
              <a:rPr lang="en-US" b="1" dirty="0"/>
              <a:t>modest resource </a:t>
            </a:r>
            <a:r>
              <a:rPr lang="en-US" dirty="0"/>
              <a:t>allocations and limited prior experience</a:t>
            </a:r>
            <a:r>
              <a:rPr lang="en-US" dirty="0" smtClean="0"/>
              <a:t>.</a:t>
            </a:r>
          </a:p>
          <a:p>
            <a:pPr marL="171450" indent="-171450">
              <a:buFont typeface="Arial" pitchFamily="34" charset="0"/>
              <a:buChar char="•"/>
            </a:pPr>
            <a:r>
              <a:rPr lang="en-US" dirty="0" smtClean="0"/>
              <a:t>Simple </a:t>
            </a:r>
            <a:r>
              <a:rPr lang="en-US" dirty="0"/>
              <a:t>template to </a:t>
            </a:r>
            <a:r>
              <a:rPr lang="en-US" b="1" dirty="0"/>
              <a:t>capture information available from existing data, documents, and resources</a:t>
            </a:r>
            <a:r>
              <a:rPr lang="en-US" dirty="0"/>
              <a:t>, while </a:t>
            </a:r>
            <a:endParaRPr lang="en-US" dirty="0" smtClean="0"/>
          </a:p>
          <a:p>
            <a:pPr marL="171450" indent="-171450">
              <a:buFont typeface="Arial" pitchFamily="34" charset="0"/>
              <a:buChar char="•"/>
            </a:pPr>
            <a:r>
              <a:rPr lang="en-US" b="1" dirty="0" smtClean="0"/>
              <a:t>Highlighting </a:t>
            </a:r>
            <a:r>
              <a:rPr lang="en-US" b="1" dirty="0"/>
              <a:t>information gaps </a:t>
            </a:r>
            <a:r>
              <a:rPr lang="en-US" dirty="0"/>
              <a:t>that need to be filled.</a:t>
            </a:r>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022335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Angie please point out that we could no use all the available data for our subsequent analysis. Only data with information on B1 and on groundnuts so we could tie it directly to the consumption of groundnuts.</a:t>
            </a:r>
          </a:p>
          <a:p>
            <a:endParaRPr lang="en-US" dirty="0"/>
          </a:p>
          <a:p>
            <a:r>
              <a:rPr lang="en-US" dirty="0" smtClean="0"/>
              <a:t>Used specific data from studies reported in table above and took simple average by states to arrive at the state-level average. </a:t>
            </a:r>
          </a:p>
          <a:p>
            <a:r>
              <a:rPr lang="en-US" dirty="0" smtClean="0"/>
              <a:t>Used only data on groundnuts (not peanut cake), </a:t>
            </a:r>
          </a:p>
          <a:p>
            <a:r>
              <a:rPr lang="en-US" dirty="0" smtClean="0"/>
              <a:t>Used Aflatoxin B1 numbers only because these are input into our health impact estimates.  Liver cancer dose response—relationship between aflatoxin level and liver cancer risk -- is </a:t>
            </a:r>
          </a:p>
          <a:p>
            <a:endParaRPr lang="en-US" dirty="0" smtClean="0"/>
          </a:p>
          <a:p>
            <a:r>
              <a:rPr lang="en-US" dirty="0" smtClean="0"/>
              <a:t>Map shows the data that were actually used.</a:t>
            </a:r>
          </a:p>
          <a:p>
            <a:endParaRPr lang="en-US" dirty="0" smtClean="0"/>
          </a:p>
          <a:p>
            <a:r>
              <a:rPr lang="en-US" dirty="0" smtClean="0"/>
              <a:t>Also: simple averages accounted for proportion of zeros (&lt;LOD), not just detects. defined for aflatoxin B1 only. Remember that aflatoxin B1 is the most toxic of all aflatoxins. </a:t>
            </a:r>
            <a:endParaRPr lang="en-US" dirty="0"/>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83355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specific data from studies reported in table above and took simple average by states to arrive at the state-level average. </a:t>
            </a:r>
          </a:p>
          <a:p>
            <a:r>
              <a:rPr lang="en-US" dirty="0" smtClean="0"/>
              <a:t>Used only data on maize (not peanut cake), </a:t>
            </a:r>
          </a:p>
          <a:p>
            <a:r>
              <a:rPr lang="en-US" dirty="0" smtClean="0"/>
              <a:t>Used Aflatoxin B1 numbers only because these are input into our health impact estimates.  Liver cancer dose response—relationship between aflatoxin level and liver cancer risk -- is defined for aflatoxin B1 only. Remember that aflatoxin B1 is the most toxic of all </a:t>
            </a:r>
            <a:r>
              <a:rPr lang="en-US" dirty="0" err="1" smtClean="0"/>
              <a:t>aflatoxins</a:t>
            </a:r>
            <a:r>
              <a:rPr lang="en-US" dirty="0" smtClean="0"/>
              <a:t>. </a:t>
            </a:r>
          </a:p>
          <a:p>
            <a:endParaRPr lang="en-US" b="1" dirty="0" smtClean="0"/>
          </a:p>
          <a:p>
            <a:r>
              <a:rPr lang="en-US" b="1" dirty="0" smtClean="0"/>
              <a:t>For </a:t>
            </a:r>
            <a:r>
              <a:rPr lang="en-US" b="1" dirty="0" err="1" smtClean="0"/>
              <a:t>Tz</a:t>
            </a:r>
            <a:r>
              <a:rPr lang="en-US" b="1" dirty="0" smtClean="0"/>
              <a:t> we did not calculate averages. We present data in ranges.</a:t>
            </a:r>
          </a:p>
          <a:p>
            <a:endParaRPr lang="en-US" b="1" dirty="0" smtClean="0"/>
          </a:p>
          <a:p>
            <a:r>
              <a:rPr lang="en-US" b="1" dirty="0" smtClean="0"/>
              <a:t>The shares of the samples falling into &gt;= 5ppb range took into account maize production volumes.</a:t>
            </a:r>
          </a:p>
          <a:p>
            <a:endParaRPr lang="en-US" dirty="0"/>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478896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Uses both qualitative and quantitative methods,</a:t>
            </a:r>
            <a:r>
              <a:rPr lang="en-US" baseline="0" dirty="0" smtClean="0"/>
              <a:t> worked with the team of consultants on the ground, Angela lead the assessment in Nigeria, I in Tanzania.</a:t>
            </a:r>
            <a:endParaRPr lang="en-US" dirty="0" smtClean="0"/>
          </a:p>
          <a:p>
            <a:pPr marL="0" indent="0">
              <a:buFont typeface="Arial" pitchFamily="34" charset="0"/>
              <a:buNone/>
            </a:pPr>
            <a:endParaRPr lang="en-US" dirty="0" smtClean="0"/>
          </a:p>
          <a:p>
            <a:pPr marL="171450" indent="-171450">
              <a:buFont typeface="Arial" pitchFamily="34" charset="0"/>
              <a:buChar char="•"/>
            </a:pPr>
            <a:r>
              <a:rPr lang="en-US" dirty="0" smtClean="0"/>
              <a:t>The </a:t>
            </a:r>
            <a:r>
              <a:rPr lang="en-US" dirty="0"/>
              <a:t>framework is </a:t>
            </a:r>
            <a:r>
              <a:rPr lang="en-US" b="1" dirty="0" smtClean="0"/>
              <a:t>replicable</a:t>
            </a:r>
            <a:r>
              <a:rPr lang="en-US" dirty="0" smtClean="0"/>
              <a:t> </a:t>
            </a:r>
            <a:r>
              <a:rPr lang="en-US" dirty="0"/>
              <a:t>in any country </a:t>
            </a:r>
            <a:endParaRPr lang="en-US" dirty="0" smtClean="0"/>
          </a:p>
          <a:p>
            <a:pPr marL="171450" indent="-171450">
              <a:buFont typeface="Arial" pitchFamily="34" charset="0"/>
              <a:buChar char="•"/>
            </a:pPr>
            <a:r>
              <a:rPr lang="en-US" dirty="0" smtClean="0"/>
              <a:t>Even </a:t>
            </a:r>
            <a:r>
              <a:rPr lang="en-US" dirty="0"/>
              <a:t>with </a:t>
            </a:r>
            <a:r>
              <a:rPr lang="en-US" b="1" dirty="0"/>
              <a:t>modest resource </a:t>
            </a:r>
            <a:r>
              <a:rPr lang="en-US" dirty="0"/>
              <a:t>allocations and limited prior experience</a:t>
            </a:r>
            <a:r>
              <a:rPr lang="en-US" dirty="0" smtClean="0"/>
              <a:t>.</a:t>
            </a:r>
          </a:p>
          <a:p>
            <a:pPr marL="171450" indent="-171450">
              <a:buFont typeface="Arial" pitchFamily="34" charset="0"/>
              <a:buChar char="•"/>
            </a:pPr>
            <a:r>
              <a:rPr lang="en-US" dirty="0" smtClean="0"/>
              <a:t>Simple </a:t>
            </a:r>
            <a:r>
              <a:rPr lang="en-US" dirty="0"/>
              <a:t>template to </a:t>
            </a:r>
            <a:r>
              <a:rPr lang="en-US" b="1" dirty="0"/>
              <a:t>capture information available from existing data, documents, and resources</a:t>
            </a:r>
            <a:r>
              <a:rPr lang="en-US" dirty="0"/>
              <a:t>, while </a:t>
            </a:r>
            <a:endParaRPr lang="en-US" dirty="0" smtClean="0"/>
          </a:p>
          <a:p>
            <a:pPr marL="171450" indent="-171450">
              <a:buFont typeface="Arial" pitchFamily="34" charset="0"/>
              <a:buChar char="•"/>
            </a:pPr>
            <a:r>
              <a:rPr lang="en-US" b="1" dirty="0" smtClean="0"/>
              <a:t>Highlighting </a:t>
            </a:r>
            <a:r>
              <a:rPr lang="en-US" b="1" dirty="0"/>
              <a:t>information gaps </a:t>
            </a:r>
            <a:r>
              <a:rPr lang="en-US" dirty="0"/>
              <a:t>that need to be filled.</a:t>
            </a:r>
          </a:p>
        </p:txBody>
      </p:sp>
      <p:sp>
        <p:nvSpPr>
          <p:cNvPr id="4" name="Slide Number Placeholder 3"/>
          <p:cNvSpPr>
            <a:spLocks noGrp="1"/>
          </p:cNvSpPr>
          <p:nvPr>
            <p:ph type="sldNum" sz="quarter" idx="10"/>
          </p:nvPr>
        </p:nvSpPr>
        <p:spPr/>
        <p:txBody>
          <a:bodyPr/>
          <a:lstStyle/>
          <a:p>
            <a:fld id="{88296F12-BE36-43F8-B88C-BDBCB6D5ED4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022335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15544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1461425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1328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889000" y="2651125"/>
            <a:ext cx="3413125" cy="3270250"/>
          </a:xfrm>
          <a:prstGeom prst="rect">
            <a:avLst/>
          </a:prstGeom>
        </p:spPr>
        <p:txBody>
          <a:bodyPr vert="horz"/>
          <a:lstStyle>
            <a:lvl1pPr marL="0" indent="0" algn="l">
              <a:spcAft>
                <a:spcPts val="0"/>
              </a:spcAft>
              <a:buNone/>
              <a:defRPr sz="3200">
                <a:latin typeface="Arial"/>
                <a:cs typeface="Arial"/>
              </a:defRPr>
            </a:lvl1pPr>
          </a:lstStyle>
          <a:p>
            <a:pPr algn="l">
              <a:spcAft>
                <a:spcPts val="0"/>
              </a:spcAft>
            </a:pPr>
            <a:r>
              <a:rPr lang="en-US" sz="2500" b="1" i="0" dirty="0" smtClean="0">
                <a:solidFill>
                  <a:schemeClr val="bg1"/>
                </a:solidFill>
                <a:latin typeface="Helvetica"/>
                <a:cs typeface="Helvetica"/>
              </a:rPr>
              <a:t>Presentation to the most amazing corporation in </a:t>
            </a:r>
          </a:p>
          <a:p>
            <a:pPr algn="l">
              <a:spcAft>
                <a:spcPts val="0"/>
              </a:spcAft>
            </a:pPr>
            <a:r>
              <a:rPr lang="en-US" sz="2500" b="1" i="0" dirty="0" smtClean="0">
                <a:solidFill>
                  <a:schemeClr val="bg1"/>
                </a:solidFill>
                <a:latin typeface="Helvetica"/>
                <a:cs typeface="Helvetica"/>
              </a:rPr>
              <a:t>the world. </a:t>
            </a:r>
          </a:p>
          <a:p>
            <a:pPr algn="l">
              <a:spcAft>
                <a:spcPts val="0"/>
              </a:spcAft>
            </a:pPr>
            <a:endParaRPr lang="en-US" sz="2500" b="1" i="0" dirty="0" smtClean="0">
              <a:solidFill>
                <a:schemeClr val="bg1"/>
              </a:solidFill>
              <a:latin typeface="Helvetica"/>
              <a:cs typeface="Helvetica"/>
            </a:endParaRPr>
          </a:p>
          <a:p>
            <a:pPr algn="l">
              <a:spcAft>
                <a:spcPts val="0"/>
              </a:spcAft>
            </a:pPr>
            <a:r>
              <a:rPr lang="en-US" sz="2500" b="0" i="0" dirty="0" err="1" smtClean="0">
                <a:solidFill>
                  <a:schemeClr val="bg1"/>
                </a:solidFill>
                <a:latin typeface="Helvetica"/>
                <a:cs typeface="Helvetica"/>
              </a:rPr>
              <a:t>Lorem</a:t>
            </a:r>
            <a:r>
              <a:rPr lang="en-US" sz="2500" b="0" i="0" dirty="0" smtClean="0">
                <a:solidFill>
                  <a:schemeClr val="bg1"/>
                </a:solidFill>
                <a:latin typeface="Helvetica"/>
                <a:cs typeface="Helvetica"/>
              </a:rPr>
              <a:t> </a:t>
            </a:r>
            <a:r>
              <a:rPr lang="en-US" sz="2500" b="0" i="0" dirty="0" err="1" smtClean="0">
                <a:solidFill>
                  <a:schemeClr val="bg1"/>
                </a:solidFill>
                <a:latin typeface="Helvetica"/>
                <a:cs typeface="Helvetica"/>
              </a:rPr>
              <a:t>ipsum</a:t>
            </a:r>
            <a:r>
              <a:rPr lang="en-US" sz="2500" b="0" i="0" dirty="0" smtClean="0">
                <a:solidFill>
                  <a:schemeClr val="bg1"/>
                </a:solidFill>
                <a:latin typeface="Helvetica"/>
                <a:cs typeface="Helvetica"/>
              </a:rPr>
              <a:t> dolor set </a:t>
            </a:r>
            <a:r>
              <a:rPr lang="en-US" sz="2500" b="0" i="0" dirty="0" err="1" smtClean="0">
                <a:solidFill>
                  <a:schemeClr val="bg1"/>
                </a:solidFill>
                <a:latin typeface="Helvetica"/>
                <a:cs typeface="Helvetica"/>
              </a:rPr>
              <a:t>amet</a:t>
            </a:r>
            <a:r>
              <a:rPr lang="en-US" sz="2500" b="0" i="0" dirty="0" smtClean="0">
                <a:solidFill>
                  <a:schemeClr val="bg1"/>
                </a:solidFill>
                <a:latin typeface="Helvetica"/>
                <a:cs typeface="Helvetica"/>
              </a:rPr>
              <a:t> magnum</a:t>
            </a:r>
            <a:r>
              <a:rPr lang="en-US" sz="2500" b="0" i="0" baseline="0" dirty="0" smtClean="0">
                <a:solidFill>
                  <a:schemeClr val="bg1"/>
                </a:solidFill>
                <a:latin typeface="Helvetica"/>
                <a:cs typeface="Helvetica"/>
              </a:rPr>
              <a:t> allure. </a:t>
            </a:r>
            <a:endParaRPr lang="en-US" sz="2500" b="0" i="0" dirty="0" smtClean="0">
              <a:solidFill>
                <a:schemeClr val="bg1"/>
              </a:solidFill>
              <a:latin typeface="Helvetica"/>
              <a:cs typeface="Helvetic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889000" y="2651125"/>
            <a:ext cx="3413125" cy="3270250"/>
          </a:xfrm>
          <a:prstGeom prst="rect">
            <a:avLst/>
          </a:prstGeom>
        </p:spPr>
        <p:txBody>
          <a:bodyPr vert="horz"/>
          <a:lstStyle>
            <a:lvl1pPr marL="0" indent="0" algn="l">
              <a:spcAft>
                <a:spcPts val="0"/>
              </a:spcAft>
              <a:buNone/>
              <a:defRPr sz="3200">
                <a:latin typeface="Arial"/>
                <a:cs typeface="Arial"/>
              </a:defRPr>
            </a:lvl1pPr>
          </a:lstStyle>
          <a:p>
            <a:pPr algn="l">
              <a:spcAft>
                <a:spcPts val="0"/>
              </a:spcAft>
            </a:pPr>
            <a:r>
              <a:rPr lang="en-US" sz="2500" b="1" i="0" dirty="0" smtClean="0">
                <a:solidFill>
                  <a:schemeClr val="bg1"/>
                </a:solidFill>
                <a:latin typeface="Helvetica"/>
                <a:cs typeface="Helvetica"/>
              </a:rPr>
              <a:t>Presentation to the most amazing corporation in </a:t>
            </a:r>
          </a:p>
          <a:p>
            <a:pPr algn="l">
              <a:spcAft>
                <a:spcPts val="0"/>
              </a:spcAft>
            </a:pPr>
            <a:r>
              <a:rPr lang="en-US" sz="2500" b="1" i="0" dirty="0" smtClean="0">
                <a:solidFill>
                  <a:schemeClr val="bg1"/>
                </a:solidFill>
                <a:latin typeface="Helvetica"/>
                <a:cs typeface="Helvetica"/>
              </a:rPr>
              <a:t>the world. </a:t>
            </a:r>
          </a:p>
          <a:p>
            <a:pPr algn="l">
              <a:spcAft>
                <a:spcPts val="0"/>
              </a:spcAft>
            </a:pPr>
            <a:endParaRPr lang="en-US" sz="2500" b="1" i="0" dirty="0" smtClean="0">
              <a:solidFill>
                <a:schemeClr val="bg1"/>
              </a:solidFill>
              <a:latin typeface="Helvetica"/>
              <a:cs typeface="Helvetica"/>
            </a:endParaRPr>
          </a:p>
          <a:p>
            <a:pPr algn="l">
              <a:spcAft>
                <a:spcPts val="0"/>
              </a:spcAft>
            </a:pPr>
            <a:r>
              <a:rPr lang="en-US" sz="2500" b="0" i="0" dirty="0" err="1" smtClean="0">
                <a:solidFill>
                  <a:schemeClr val="bg1"/>
                </a:solidFill>
                <a:latin typeface="Helvetica"/>
                <a:cs typeface="Helvetica"/>
              </a:rPr>
              <a:t>Lorem</a:t>
            </a:r>
            <a:r>
              <a:rPr lang="en-US" sz="2500" b="0" i="0" dirty="0" smtClean="0">
                <a:solidFill>
                  <a:schemeClr val="bg1"/>
                </a:solidFill>
                <a:latin typeface="Helvetica"/>
                <a:cs typeface="Helvetica"/>
              </a:rPr>
              <a:t> </a:t>
            </a:r>
            <a:r>
              <a:rPr lang="en-US" sz="2500" b="0" i="0" dirty="0" err="1" smtClean="0">
                <a:solidFill>
                  <a:schemeClr val="bg1"/>
                </a:solidFill>
                <a:latin typeface="Helvetica"/>
                <a:cs typeface="Helvetica"/>
              </a:rPr>
              <a:t>ipsum</a:t>
            </a:r>
            <a:r>
              <a:rPr lang="en-US" sz="2500" b="0" i="0" dirty="0" smtClean="0">
                <a:solidFill>
                  <a:schemeClr val="bg1"/>
                </a:solidFill>
                <a:latin typeface="Helvetica"/>
                <a:cs typeface="Helvetica"/>
              </a:rPr>
              <a:t> dolor set </a:t>
            </a:r>
            <a:r>
              <a:rPr lang="en-US" sz="2500" b="0" i="0" dirty="0" err="1" smtClean="0">
                <a:solidFill>
                  <a:schemeClr val="bg1"/>
                </a:solidFill>
                <a:latin typeface="Helvetica"/>
                <a:cs typeface="Helvetica"/>
              </a:rPr>
              <a:t>amet</a:t>
            </a:r>
            <a:r>
              <a:rPr lang="en-US" sz="2500" b="0" i="0" dirty="0" smtClean="0">
                <a:solidFill>
                  <a:schemeClr val="bg1"/>
                </a:solidFill>
                <a:latin typeface="Helvetica"/>
                <a:cs typeface="Helvetica"/>
              </a:rPr>
              <a:t> magnum</a:t>
            </a:r>
            <a:r>
              <a:rPr lang="en-US" sz="2500" b="0" i="0" baseline="0" dirty="0" smtClean="0">
                <a:solidFill>
                  <a:schemeClr val="bg1"/>
                </a:solidFill>
                <a:latin typeface="Helvetica"/>
                <a:cs typeface="Helvetica"/>
              </a:rPr>
              <a:t> allure. </a:t>
            </a:r>
            <a:endParaRPr lang="en-US" sz="2500" b="0" i="0" dirty="0" smtClean="0">
              <a:solidFill>
                <a:schemeClr val="bg1"/>
              </a:solidFill>
              <a:latin typeface="Helvetica"/>
              <a:cs typeface="Helvetica"/>
            </a:endParaRPr>
          </a:p>
        </p:txBody>
      </p:sp>
    </p:spTree>
    <p:extLst>
      <p:ext uri="{BB962C8B-B14F-4D97-AF65-F5344CB8AC3E}">
        <p14:creationId xmlns:p14="http://schemas.microsoft.com/office/powerpoint/2010/main" val="151580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36941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4182785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18758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d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df"/><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df"/><Relationship Id="rId7"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pd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df"/><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Rounded Rectangle 22"/>
          <p:cNvSpPr/>
          <p:nvPr userDrawn="1"/>
        </p:nvSpPr>
        <p:spPr>
          <a:xfrm>
            <a:off x="6554724" y="6291232"/>
            <a:ext cx="1920239" cy="241300"/>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800" dirty="0" smtClean="0">
                <a:latin typeface="Arial" pitchFamily="34" charset="0"/>
                <a:cs typeface="Arial" pitchFamily="34" charset="0"/>
              </a:rPr>
              <a:t>Abt Associates  |  </a:t>
            </a:r>
            <a:r>
              <a:rPr lang="en-US" sz="800" dirty="0" err="1" smtClean="0">
                <a:latin typeface="Arial" pitchFamily="34" charset="0"/>
                <a:cs typeface="Arial" pitchFamily="34" charset="0"/>
              </a:rPr>
              <a:t>pg</a:t>
            </a:r>
            <a:r>
              <a:rPr lang="en-US" sz="800" baseline="0" dirty="0" smtClean="0">
                <a:latin typeface="Arial" pitchFamily="34" charset="0"/>
                <a:cs typeface="Arial" pitchFamily="34" charset="0"/>
              </a:rPr>
              <a:t> </a:t>
            </a:r>
            <a:fld id="{9189D3F2-AA60-4F80-B21F-DC9B341B521B}" type="slidenum">
              <a:rPr lang="en-US" sz="800" baseline="0" smtClean="0">
                <a:latin typeface="Arial" pitchFamily="34" charset="0"/>
                <a:cs typeface="Arial" pitchFamily="34" charset="0"/>
              </a:rPr>
              <a:pPr algn="r"/>
              <a:t>‹#›</a:t>
            </a:fld>
            <a:endParaRPr lang="en-US" sz="800" dirty="0">
              <a:latin typeface="Arial" pitchFamily="34" charset="0"/>
              <a:cs typeface="Arial" pitchFamily="34" charset="0"/>
            </a:endParaRPr>
          </a:p>
        </p:txBody>
      </p:sp>
      <p:sp>
        <p:nvSpPr>
          <p:cNvPr id="11" name="Rounded Rectangle 10"/>
          <p:cNvSpPr/>
          <p:nvPr userDrawn="1"/>
        </p:nvSpPr>
        <p:spPr>
          <a:xfrm>
            <a:off x="692150" y="469900"/>
            <a:ext cx="6775147" cy="914400"/>
          </a:xfrm>
          <a:prstGeom prst="roundRect">
            <a:avLst>
              <a:gd name="adj" fmla="val 4514"/>
            </a:avLst>
          </a:prstGeom>
          <a:solidFill>
            <a:schemeClr val="accent1"/>
          </a:solidFill>
          <a:ln>
            <a:solidFill>
              <a:srgbClr val="DA29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13232" y="469900"/>
            <a:ext cx="6747715" cy="922338"/>
          </a:xfrm>
          <a:prstGeom prst="rect">
            <a:avLst/>
          </a:prstGeom>
        </p:spPr>
        <p:txBody>
          <a:bodyPr vert="horz" lIns="91440" tIns="45720" rIns="91440" bIns="45720" rtlCol="0" anchor="ctr">
            <a:normAutofit/>
          </a:bodyPr>
          <a:lstStyle/>
          <a:p>
            <a:r>
              <a:rPr lang="en-US" dirty="0" smtClean="0"/>
              <a:t>Slide Title</a:t>
            </a:r>
            <a:endParaRPr lang="en-US" dirty="0"/>
          </a:p>
        </p:txBody>
      </p:sp>
      <p:sp>
        <p:nvSpPr>
          <p:cNvPr id="3" name="Text Placeholder 2"/>
          <p:cNvSpPr>
            <a:spLocks noGrp="1"/>
          </p:cNvSpPr>
          <p:nvPr>
            <p:ph type="body" idx="1"/>
          </p:nvPr>
        </p:nvSpPr>
        <p:spPr>
          <a:xfrm>
            <a:off x="723900" y="1536700"/>
            <a:ext cx="7721600" cy="4601909"/>
          </a:xfrm>
          <a:prstGeom prst="rect">
            <a:avLst/>
          </a:prstGeom>
        </p:spPr>
        <p:txBody>
          <a:bodyPr vert="horz" lIns="91440" tIns="45720" rIns="91440" bIns="45720" rtlCol="0">
            <a:normAutofit/>
          </a:bodyPr>
          <a:lstStyle/>
          <a:p>
            <a:pPr lvl="0"/>
            <a:r>
              <a:rPr lang="en-US" dirty="0" smtClean="0"/>
              <a:t>First level</a:t>
            </a:r>
          </a:p>
          <a:p>
            <a:pPr lvl="1"/>
            <a:r>
              <a:rPr lang="en-US" dirty="0" smtClean="0"/>
              <a:t>Second level</a:t>
            </a:r>
          </a:p>
          <a:p>
            <a:pPr marL="1143000" lvl="2" indent="-285750" algn="l" defTabSz="457200" rtl="0" eaLnBrk="1" latinLnBrk="0" hangingPunct="1">
              <a:spcBef>
                <a:spcPct val="20000"/>
              </a:spcBef>
              <a:buFont typeface="Arial"/>
              <a:buChar char="–"/>
            </a:pPr>
            <a:r>
              <a:rPr lang="en-US" dirty="0" smtClean="0"/>
              <a:t>Third level</a:t>
            </a:r>
          </a:p>
        </p:txBody>
      </p:sp>
      <p:sp>
        <p:nvSpPr>
          <p:cNvPr id="7" name="Title Placeholder 1"/>
          <p:cNvSpPr txBox="1">
            <a:spLocks/>
          </p:cNvSpPr>
          <p:nvPr userDrawn="1"/>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sp>
        <p:nvSpPr>
          <p:cNvPr id="13" name="Title Placeholder 1"/>
          <p:cNvSpPr txBox="1">
            <a:spLocks/>
          </p:cNvSpPr>
          <p:nvPr userDrawn="1"/>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pic>
        <p:nvPicPr>
          <p:cNvPr id="15" name="Picture 14" descr="abt_GEO_white.ai"/>
          <p:cNvPicPr>
            <a:picLocks/>
          </p:cNvPicPr>
          <p:nvPr userDrawn="1"/>
        </p:nvPicPr>
        <mc:AlternateContent xmlns:mc="http://schemas.openxmlformats.org/markup-compatibility/2006">
          <mc:Choice xmlns="" xmlns:mv="urn:schemas-microsoft-com:mac:vml" xmlns:ma="http://schemas.microsoft.com/office/mac/drawingml/2008/main" Requires="ma">
            <p:blipFill>
              <a:blip r:embed="rId6"/>
              <a:srcRect l="50109" t="23443" r="30636" b="52838"/>
              <a:stretch>
                <a:fillRect/>
              </a:stretch>
            </p:blipFill>
          </mc:Choice>
          <mc:Fallback>
            <p:blipFill>
              <a:blip r:embed="rId7"/>
              <a:srcRect l="50109" t="23443" r="30636" b="52838"/>
              <a:stretch>
                <a:fillRect/>
              </a:stretch>
            </p:blipFill>
          </mc:Fallback>
        </mc:AlternateContent>
        <p:spPr>
          <a:xfrm>
            <a:off x="7523480" y="469900"/>
            <a:ext cx="914400" cy="914400"/>
          </a:xfrm>
          <a:prstGeom prst="roundRect">
            <a:avLst>
              <a:gd name="adj" fmla="val 3376"/>
            </a:avLst>
          </a:prstGeom>
          <a:solidFill>
            <a:schemeClr val="accent2"/>
          </a:solidFill>
        </p:spPr>
      </p:pic>
      <p:sp>
        <p:nvSpPr>
          <p:cNvPr id="16" name="Rounded Rectangle 15"/>
          <p:cNvSpPr/>
          <p:nvPr userDrawn="1"/>
        </p:nvSpPr>
        <p:spPr>
          <a:xfrm>
            <a:off x="685803" y="6291232"/>
            <a:ext cx="2880360" cy="241300"/>
          </a:xfrm>
          <a:prstGeom prst="roundRect">
            <a:avLst>
              <a:gd name="adj" fmla="val 0"/>
            </a:avLst>
          </a:prstGeom>
          <a:solidFill>
            <a:srgbClr val="D0D3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3619500" y="6291232"/>
            <a:ext cx="932688" cy="241300"/>
          </a:xfrm>
          <a:prstGeom prst="roundRect">
            <a:avLst>
              <a:gd name="adj" fmla="val 0"/>
            </a:avLst>
          </a:prstGeom>
          <a:solidFill>
            <a:srgbClr val="C3C6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userDrawn="1"/>
        </p:nvSpPr>
        <p:spPr>
          <a:xfrm>
            <a:off x="4589018" y="6291232"/>
            <a:ext cx="1920239" cy="241300"/>
          </a:xfrm>
          <a:prstGeom prst="roundRect">
            <a:avLst>
              <a:gd name="adj" fmla="val 0"/>
            </a:avLst>
          </a:prstGeom>
          <a:solidFill>
            <a:srgbClr val="B7C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3" r:id="rId1"/>
    <p:sldLayoutId id="2147483685" r:id="rId2"/>
    <p:sldLayoutId id="2147483686" r:id="rId3"/>
  </p:sldLayoutIdLst>
  <p:timing>
    <p:tnLst>
      <p:par>
        <p:cTn id="1" dur="indefinite" restart="never" nodeType="tmRoot"/>
      </p:par>
    </p:tnLst>
  </p:timing>
  <p:txStyles>
    <p:titleStyle>
      <a:lvl1pPr algn="l" defTabSz="457200" rtl="0" eaLnBrk="1" latinLnBrk="0" hangingPunct="1">
        <a:spcBef>
          <a:spcPct val="0"/>
        </a:spcBef>
        <a:buNone/>
        <a:defRPr sz="3600" b="0" i="0" kern="1200">
          <a:solidFill>
            <a:schemeClr val="bg1"/>
          </a:solidFill>
          <a:latin typeface="Arial"/>
          <a:ea typeface="+mj-ea"/>
          <a:cs typeface="Arial"/>
        </a:defRPr>
      </a:lvl1pPr>
    </p:titleStyle>
    <p:body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txBox="1">
            <a:spLocks/>
          </p:cNvSpPr>
          <p:nvPr userDrawn="1"/>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pic>
        <p:nvPicPr>
          <p:cNvPr id="4" name="Picture 3" descr="abt_assoc_lockup.ai"/>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24036" t="14530" r="49235" b="50611"/>
              <a:stretch>
                <a:fillRect/>
              </a:stretch>
            </p:blipFill>
          </mc:Choice>
          <mc:Fallback>
            <p:blipFill>
              <a:blip r:embed="rId4"/>
              <a:srcRect l="24036" t="14530" r="49235" b="50611"/>
              <a:stretch>
                <a:fillRect/>
              </a:stretch>
            </p:blipFill>
          </mc:Fallback>
        </mc:AlternateContent>
        <p:spPr>
          <a:xfrm>
            <a:off x="698500" y="627211"/>
            <a:ext cx="1460250" cy="1471727"/>
          </a:xfrm>
          <a:prstGeom prst="rect">
            <a:avLst/>
          </a:prstGeom>
        </p:spPr>
      </p:pic>
      <p:sp>
        <p:nvSpPr>
          <p:cNvPr id="5" name="Rounded Rectangle 4"/>
          <p:cNvSpPr/>
          <p:nvPr userDrawn="1"/>
        </p:nvSpPr>
        <p:spPr>
          <a:xfrm>
            <a:off x="698500" y="2404645"/>
            <a:ext cx="3848778" cy="3826144"/>
          </a:xfrm>
          <a:prstGeom prst="roundRect">
            <a:avLst>
              <a:gd name="adj" fmla="val 953"/>
            </a:avLst>
          </a:prstGeom>
          <a:solidFill>
            <a:srgbClr val="DA2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userDrawn="1"/>
        </p:nvSpPr>
        <p:spPr>
          <a:xfrm>
            <a:off x="4613100" y="2404643"/>
            <a:ext cx="904875" cy="914119"/>
          </a:xfrm>
          <a:prstGeom prst="roundRect">
            <a:avLst>
              <a:gd name="adj" fmla="val 2207"/>
            </a:avLst>
          </a:prstGeom>
          <a:solidFill>
            <a:srgbClr val="BFCED6"/>
          </a:solidFill>
          <a:ln>
            <a:solidFill>
              <a:srgbClr val="D0D3D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sp>
        <p:nvSpPr>
          <p:cNvPr id="8" name="Rounded Rectangle 7"/>
          <p:cNvSpPr/>
          <p:nvPr userDrawn="1"/>
        </p:nvSpPr>
        <p:spPr>
          <a:xfrm>
            <a:off x="7522288" y="5316670"/>
            <a:ext cx="910246" cy="914119"/>
          </a:xfrm>
          <a:prstGeom prst="roundRect">
            <a:avLst>
              <a:gd name="adj" fmla="val 2207"/>
            </a:avLst>
          </a:prstGeom>
          <a:solidFill>
            <a:srgbClr val="DFD1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sp>
        <p:nvSpPr>
          <p:cNvPr id="9" name="Rounded Rectangle 8"/>
          <p:cNvSpPr/>
          <p:nvPr userDrawn="1"/>
        </p:nvSpPr>
        <p:spPr>
          <a:xfrm>
            <a:off x="4597225" y="5316670"/>
            <a:ext cx="1878455" cy="914119"/>
          </a:xfrm>
          <a:prstGeom prst="roundRect">
            <a:avLst>
              <a:gd name="adj" fmla="val 2207"/>
            </a:avLst>
          </a:prstGeom>
          <a:solidFill>
            <a:srgbClr val="C3C6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pic>
        <p:nvPicPr>
          <p:cNvPr id="16" name="Picture 15" descr="Ethiopia Leah Levin 2007_PPT.png"/>
          <p:cNvPicPr>
            <a:picLocks noChangeAspect="1"/>
          </p:cNvPicPr>
          <p:nvPr userDrawn="1"/>
        </p:nvPicPr>
        <p:blipFill>
          <a:blip r:embed="rId5"/>
          <a:stretch>
            <a:fillRect/>
          </a:stretch>
        </p:blipFill>
        <p:spPr>
          <a:xfrm>
            <a:off x="4597225" y="3378855"/>
            <a:ext cx="920750" cy="1889125"/>
          </a:xfrm>
          <a:prstGeom prst="rect">
            <a:avLst/>
          </a:prstGeom>
        </p:spPr>
      </p:pic>
      <p:pic>
        <p:nvPicPr>
          <p:cNvPr id="20" name="Picture 19" descr="two_girls_large_PPT.png"/>
          <p:cNvPicPr>
            <a:picLocks noChangeAspect="1"/>
          </p:cNvPicPr>
          <p:nvPr userDrawn="1"/>
        </p:nvPicPr>
        <p:blipFill>
          <a:blip r:embed="rId6"/>
          <a:stretch>
            <a:fillRect/>
          </a:stretch>
        </p:blipFill>
        <p:spPr>
          <a:xfrm>
            <a:off x="5555984" y="2391430"/>
            <a:ext cx="2876550" cy="2876550"/>
          </a:xfrm>
          <a:prstGeom prst="rect">
            <a:avLst/>
          </a:prstGeom>
        </p:spPr>
      </p:pic>
      <p:pic>
        <p:nvPicPr>
          <p:cNvPr id="21" name="Picture 20" descr="stream_PPT.png"/>
          <p:cNvPicPr>
            <a:picLocks noChangeAspect="1"/>
          </p:cNvPicPr>
          <p:nvPr userDrawn="1"/>
        </p:nvPicPr>
        <p:blipFill>
          <a:blip r:embed="rId7"/>
          <a:stretch>
            <a:fillRect/>
          </a:stretch>
        </p:blipFill>
        <p:spPr>
          <a:xfrm>
            <a:off x="6527917" y="5316670"/>
            <a:ext cx="943698" cy="914400"/>
          </a:xfrm>
          <a:prstGeom prst="rect">
            <a:avLst/>
          </a:prstGeom>
        </p:spPr>
      </p:pic>
    </p:spTree>
  </p:cSld>
  <p:clrMap bg1="lt1" tx1="dk1" bg2="lt2" tx2="dk2" accent1="accent1" accent2="accent2" accent3="accent3" accent4="accent4" accent5="accent5" accent6="accent6" hlink="hlink" folHlink="folHlink"/>
  <p:sldLayoutIdLst>
    <p:sldLayoutId id="2147483678" r:id="rId1"/>
  </p:sldLayoutIdLst>
  <p:txStyles>
    <p:titleStyle>
      <a:lvl1pPr algn="l" defTabSz="457200" rtl="0" eaLnBrk="1" latinLnBrk="0" hangingPunct="1">
        <a:spcBef>
          <a:spcPct val="0"/>
        </a:spcBef>
        <a:buNone/>
        <a:defRPr sz="4400" b="1" i="0" kern="1200">
          <a:solidFill>
            <a:srgbClr val="FF000A"/>
          </a:solidFill>
          <a:latin typeface="Helvetica"/>
          <a:ea typeface="+mj-ea"/>
          <a:cs typeface="Helvetica"/>
        </a:defRPr>
      </a:lvl1pPr>
    </p:titleStyle>
    <p:bodyStyle>
      <a:lvl1pPr marL="342900" indent="-342900" algn="l" defTabSz="457200" rtl="0" eaLnBrk="1" latinLnBrk="0" hangingPunct="1">
        <a:spcBef>
          <a:spcPct val="20000"/>
        </a:spcBef>
        <a:buClr>
          <a:srgbClr val="FF000A"/>
        </a:buClr>
        <a:buFont typeface="Wingdings" charset="2"/>
        <a:buChar char="§"/>
        <a:defRPr sz="3200" kern="1200" baseline="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ounded Rectangle 22"/>
          <p:cNvSpPr/>
          <p:nvPr userDrawn="1"/>
        </p:nvSpPr>
        <p:spPr>
          <a:xfrm>
            <a:off x="6554724" y="6291232"/>
            <a:ext cx="1920239" cy="241300"/>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Placeholder 1"/>
          <p:cNvSpPr txBox="1">
            <a:spLocks/>
          </p:cNvSpPr>
          <p:nvPr userDrawn="1"/>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sp>
        <p:nvSpPr>
          <p:cNvPr id="13" name="Title Placeholder 1"/>
          <p:cNvSpPr txBox="1">
            <a:spLocks/>
          </p:cNvSpPr>
          <p:nvPr userDrawn="1"/>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sp>
        <p:nvSpPr>
          <p:cNvPr id="16" name="Rounded Rectangle 15"/>
          <p:cNvSpPr/>
          <p:nvPr userDrawn="1"/>
        </p:nvSpPr>
        <p:spPr>
          <a:xfrm>
            <a:off x="685803" y="6291232"/>
            <a:ext cx="2880360" cy="241300"/>
          </a:xfrm>
          <a:prstGeom prst="roundRect">
            <a:avLst>
              <a:gd name="adj" fmla="val 0"/>
            </a:avLst>
          </a:prstGeom>
          <a:solidFill>
            <a:srgbClr val="D0D3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3619500" y="6291232"/>
            <a:ext cx="932688" cy="241300"/>
          </a:xfrm>
          <a:prstGeom prst="roundRect">
            <a:avLst>
              <a:gd name="adj" fmla="val 0"/>
            </a:avLst>
          </a:prstGeom>
          <a:solidFill>
            <a:srgbClr val="C3C6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userDrawn="1"/>
        </p:nvSpPr>
        <p:spPr>
          <a:xfrm>
            <a:off x="4589018" y="6291232"/>
            <a:ext cx="1920239" cy="241300"/>
          </a:xfrm>
          <a:prstGeom prst="roundRect">
            <a:avLst>
              <a:gd name="adj" fmla="val 0"/>
            </a:avLst>
          </a:prstGeom>
          <a:solidFill>
            <a:srgbClr val="B7C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bt_logo.tag_rgb.jpg"/>
          <p:cNvPicPr>
            <a:picLocks noChangeAspect="1"/>
          </p:cNvPicPr>
          <p:nvPr userDrawn="1"/>
        </p:nvPicPr>
        <p:blipFill>
          <a:blip r:embed="rId3"/>
          <a:stretch>
            <a:fillRect/>
          </a:stretch>
        </p:blipFill>
        <p:spPr>
          <a:xfrm>
            <a:off x="667723" y="4223680"/>
            <a:ext cx="3110527" cy="1421149"/>
          </a:xfrm>
          <a:prstGeom prst="rect">
            <a:avLst/>
          </a:prstGeom>
        </p:spPr>
      </p:pic>
    </p:spTree>
  </p:cSld>
  <p:clrMap bg1="lt1" tx1="dk1" bg2="lt2" tx2="dk2" accent1="accent1" accent2="accent2" accent3="accent3" accent4="accent4" accent5="accent5" accent6="accent6" hlink="hlink" folHlink="folHlink"/>
  <p:sldLayoutIdLst>
    <p:sldLayoutId id="2147483707" r:id="rId1"/>
  </p:sldLayoutIdLst>
  <p:txStyles>
    <p:titleStyle>
      <a:lvl1pPr algn="l" defTabSz="457200" rtl="0" eaLnBrk="1" latinLnBrk="0" hangingPunct="1">
        <a:spcBef>
          <a:spcPct val="0"/>
        </a:spcBef>
        <a:buNone/>
        <a:defRPr sz="3600" b="0" i="0" kern="1200">
          <a:solidFill>
            <a:schemeClr val="bg1"/>
          </a:solidFill>
          <a:latin typeface="Arial"/>
          <a:ea typeface="+mj-ea"/>
          <a:cs typeface="Arial"/>
        </a:defRPr>
      </a:lvl1pPr>
    </p:titleStyle>
    <p:body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txBox="1">
            <a:spLocks/>
          </p:cNvSpPr>
          <p:nvPr userDrawn="1"/>
        </p:nvSpPr>
        <p:spPr>
          <a:xfrm>
            <a:off x="7471615" y="274638"/>
            <a:ext cx="1215185" cy="1143000"/>
          </a:xfrm>
          <a:prstGeom prst="rect">
            <a:avLst/>
          </a:prstGeom>
        </p:spPr>
        <p:txBody>
          <a:bodyPr vert="horz" lIns="91440" tIns="45720" rIns="91440" bIns="45720" rtlCol="0" anchor="ctr">
            <a:normAutofit/>
          </a:bodyPr>
          <a:lstStyle/>
          <a:p>
            <a:pPr>
              <a:spcBef>
                <a:spcPct val="0"/>
              </a:spcBef>
              <a:defRPr/>
            </a:pPr>
            <a:endParaRPr lang="en-US" sz="4400" b="1" dirty="0" smtClean="0">
              <a:solidFill>
                <a:srgbClr val="FF000A"/>
              </a:solidFill>
              <a:latin typeface="Arial"/>
              <a:cs typeface="Arial"/>
            </a:endParaRPr>
          </a:p>
        </p:txBody>
      </p:sp>
      <p:pic>
        <p:nvPicPr>
          <p:cNvPr id="4" name="Picture 3" descr="abt_assoc_lockup.ai"/>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rcRect l="24036" t="14530" r="49235" b="50611"/>
              <a:stretch>
                <a:fillRect/>
              </a:stretch>
            </p:blipFill>
          </mc:Choice>
          <mc:Fallback>
            <p:blipFill>
              <a:blip r:embed="rId4"/>
              <a:srcRect l="24036" t="14530" r="49235" b="50611"/>
              <a:stretch>
                <a:fillRect/>
              </a:stretch>
            </p:blipFill>
          </mc:Fallback>
        </mc:AlternateContent>
        <p:spPr>
          <a:xfrm>
            <a:off x="698500" y="627211"/>
            <a:ext cx="1460250" cy="1471727"/>
          </a:xfrm>
          <a:prstGeom prst="rect">
            <a:avLst/>
          </a:prstGeom>
        </p:spPr>
      </p:pic>
      <p:sp>
        <p:nvSpPr>
          <p:cNvPr id="5" name="Rounded Rectangle 4"/>
          <p:cNvSpPr/>
          <p:nvPr userDrawn="1"/>
        </p:nvSpPr>
        <p:spPr>
          <a:xfrm>
            <a:off x="698500" y="2404645"/>
            <a:ext cx="3848778" cy="3826144"/>
          </a:xfrm>
          <a:prstGeom prst="roundRect">
            <a:avLst>
              <a:gd name="adj" fmla="val 953"/>
            </a:avLst>
          </a:prstGeom>
          <a:solidFill>
            <a:srgbClr val="DA2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userDrawn="1"/>
        </p:nvSpPr>
        <p:spPr>
          <a:xfrm>
            <a:off x="4613100" y="2404643"/>
            <a:ext cx="904875" cy="914119"/>
          </a:xfrm>
          <a:prstGeom prst="roundRect">
            <a:avLst>
              <a:gd name="adj" fmla="val 2207"/>
            </a:avLst>
          </a:prstGeom>
          <a:solidFill>
            <a:srgbClr val="BFCED6"/>
          </a:solidFill>
          <a:ln>
            <a:solidFill>
              <a:srgbClr val="D0D3D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userDrawn="1"/>
        </p:nvSpPr>
        <p:spPr>
          <a:xfrm>
            <a:off x="7522288" y="5316670"/>
            <a:ext cx="910246" cy="914119"/>
          </a:xfrm>
          <a:prstGeom prst="roundRect">
            <a:avLst>
              <a:gd name="adj" fmla="val 2207"/>
            </a:avLst>
          </a:prstGeom>
          <a:solidFill>
            <a:srgbClr val="DFD1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Rounded Rectangle 8"/>
          <p:cNvSpPr/>
          <p:nvPr userDrawn="1"/>
        </p:nvSpPr>
        <p:spPr>
          <a:xfrm>
            <a:off x="4597225" y="5316670"/>
            <a:ext cx="1878455" cy="914119"/>
          </a:xfrm>
          <a:prstGeom prst="roundRect">
            <a:avLst>
              <a:gd name="adj" fmla="val 2207"/>
            </a:avLst>
          </a:prstGeom>
          <a:solidFill>
            <a:srgbClr val="C3C6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descr="Ethiopia Leah Levin 2007_PPT.png"/>
          <p:cNvPicPr>
            <a:picLocks noChangeAspect="1"/>
          </p:cNvPicPr>
          <p:nvPr userDrawn="1"/>
        </p:nvPicPr>
        <p:blipFill>
          <a:blip r:embed="rId5"/>
          <a:stretch>
            <a:fillRect/>
          </a:stretch>
        </p:blipFill>
        <p:spPr>
          <a:xfrm>
            <a:off x="4597225" y="3378855"/>
            <a:ext cx="920750" cy="1889125"/>
          </a:xfrm>
          <a:prstGeom prst="rect">
            <a:avLst/>
          </a:prstGeom>
        </p:spPr>
      </p:pic>
      <p:pic>
        <p:nvPicPr>
          <p:cNvPr id="20" name="Picture 19" descr="two_girls_large_PPT.png"/>
          <p:cNvPicPr>
            <a:picLocks noChangeAspect="1"/>
          </p:cNvPicPr>
          <p:nvPr userDrawn="1"/>
        </p:nvPicPr>
        <p:blipFill>
          <a:blip r:embed="rId6"/>
          <a:stretch>
            <a:fillRect/>
          </a:stretch>
        </p:blipFill>
        <p:spPr>
          <a:xfrm>
            <a:off x="5555984" y="2391430"/>
            <a:ext cx="2876550" cy="2876550"/>
          </a:xfrm>
          <a:prstGeom prst="rect">
            <a:avLst/>
          </a:prstGeom>
        </p:spPr>
      </p:pic>
      <p:pic>
        <p:nvPicPr>
          <p:cNvPr id="21" name="Picture 20" descr="stream_PPT.png"/>
          <p:cNvPicPr>
            <a:picLocks noChangeAspect="1"/>
          </p:cNvPicPr>
          <p:nvPr userDrawn="1"/>
        </p:nvPicPr>
        <p:blipFill>
          <a:blip r:embed="rId7"/>
          <a:stretch>
            <a:fillRect/>
          </a:stretch>
        </p:blipFill>
        <p:spPr>
          <a:xfrm>
            <a:off x="6527917" y="5316670"/>
            <a:ext cx="943698" cy="914400"/>
          </a:xfrm>
          <a:prstGeom prst="rect">
            <a:avLst/>
          </a:prstGeom>
        </p:spPr>
      </p:pic>
    </p:spTree>
    <p:extLst>
      <p:ext uri="{BB962C8B-B14F-4D97-AF65-F5344CB8AC3E}">
        <p14:creationId xmlns:p14="http://schemas.microsoft.com/office/powerpoint/2010/main" val="107600148"/>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457200" rtl="0" eaLnBrk="1" latinLnBrk="0" hangingPunct="1">
        <a:spcBef>
          <a:spcPct val="0"/>
        </a:spcBef>
        <a:buNone/>
        <a:defRPr sz="4400" b="1" i="0" kern="1200">
          <a:solidFill>
            <a:srgbClr val="FF000A"/>
          </a:solidFill>
          <a:latin typeface="Helvetica"/>
          <a:ea typeface="+mj-ea"/>
          <a:cs typeface="Helvetica"/>
        </a:defRPr>
      </a:lvl1pPr>
    </p:titleStyle>
    <p:bodyStyle>
      <a:lvl1pPr marL="342900" indent="-342900" algn="l" defTabSz="457200" rtl="0" eaLnBrk="1" latinLnBrk="0" hangingPunct="1">
        <a:spcBef>
          <a:spcPct val="20000"/>
        </a:spcBef>
        <a:buClr>
          <a:srgbClr val="FF000A"/>
        </a:buClr>
        <a:buFont typeface="Wingdings" charset="2"/>
        <a:buChar char="§"/>
        <a:defRPr sz="3200" kern="1200" baseline="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Rounded Rectangle 22"/>
          <p:cNvSpPr/>
          <p:nvPr userDrawn="1"/>
        </p:nvSpPr>
        <p:spPr>
          <a:xfrm>
            <a:off x="6554724" y="6291232"/>
            <a:ext cx="1920239" cy="241300"/>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800" dirty="0" smtClean="0">
                <a:solidFill>
                  <a:prstClr val="white"/>
                </a:solidFill>
                <a:latin typeface="Arial" pitchFamily="34" charset="0"/>
                <a:cs typeface="Arial" pitchFamily="34" charset="0"/>
              </a:rPr>
              <a:t>Abt Associates  |  </a:t>
            </a:r>
            <a:r>
              <a:rPr lang="en-US" sz="800" dirty="0" err="1" smtClean="0">
                <a:solidFill>
                  <a:prstClr val="white"/>
                </a:solidFill>
                <a:latin typeface="Arial" pitchFamily="34" charset="0"/>
                <a:cs typeface="Arial" pitchFamily="34" charset="0"/>
              </a:rPr>
              <a:t>pg</a:t>
            </a:r>
            <a:r>
              <a:rPr lang="en-US" sz="800" dirty="0" smtClean="0">
                <a:solidFill>
                  <a:prstClr val="white"/>
                </a:solidFill>
                <a:latin typeface="Arial" pitchFamily="34" charset="0"/>
                <a:cs typeface="Arial" pitchFamily="34" charset="0"/>
              </a:rPr>
              <a:t> </a:t>
            </a:r>
            <a:fld id="{9189D3F2-AA60-4F80-B21F-DC9B341B521B}" type="slidenum">
              <a:rPr lang="en-US" sz="800" smtClean="0">
                <a:solidFill>
                  <a:prstClr val="white"/>
                </a:solidFill>
                <a:latin typeface="Arial" pitchFamily="34" charset="0"/>
                <a:cs typeface="Arial" pitchFamily="34" charset="0"/>
              </a:rPr>
              <a:pPr algn="r"/>
              <a:t>‹#›</a:t>
            </a:fld>
            <a:endParaRPr lang="en-US" sz="800" dirty="0">
              <a:solidFill>
                <a:prstClr val="white"/>
              </a:solidFill>
              <a:latin typeface="Arial" pitchFamily="34" charset="0"/>
              <a:cs typeface="Arial" pitchFamily="34" charset="0"/>
            </a:endParaRPr>
          </a:p>
        </p:txBody>
      </p:sp>
      <p:sp>
        <p:nvSpPr>
          <p:cNvPr id="11" name="Rounded Rectangle 10"/>
          <p:cNvSpPr/>
          <p:nvPr userDrawn="1"/>
        </p:nvSpPr>
        <p:spPr>
          <a:xfrm>
            <a:off x="692150" y="469900"/>
            <a:ext cx="6775147" cy="914400"/>
          </a:xfrm>
          <a:prstGeom prst="roundRect">
            <a:avLst>
              <a:gd name="adj" fmla="val 4514"/>
            </a:avLst>
          </a:prstGeom>
          <a:solidFill>
            <a:schemeClr val="accent1"/>
          </a:solidFill>
          <a:ln>
            <a:solidFill>
              <a:srgbClr val="DA29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713232" y="469900"/>
            <a:ext cx="6747715" cy="922338"/>
          </a:xfrm>
          <a:prstGeom prst="rect">
            <a:avLst/>
          </a:prstGeom>
        </p:spPr>
        <p:txBody>
          <a:bodyPr vert="horz" lIns="91440" tIns="45720" rIns="91440" bIns="45720" rtlCol="0" anchor="ctr">
            <a:normAutofit/>
          </a:bodyPr>
          <a:lstStyle/>
          <a:p>
            <a:r>
              <a:rPr lang="en-US" dirty="0" smtClean="0"/>
              <a:t>Slide Title</a:t>
            </a:r>
            <a:endParaRPr lang="en-US" dirty="0"/>
          </a:p>
        </p:txBody>
      </p:sp>
      <p:sp>
        <p:nvSpPr>
          <p:cNvPr id="3" name="Text Placeholder 2"/>
          <p:cNvSpPr>
            <a:spLocks noGrp="1"/>
          </p:cNvSpPr>
          <p:nvPr>
            <p:ph type="body" idx="1"/>
          </p:nvPr>
        </p:nvSpPr>
        <p:spPr>
          <a:xfrm>
            <a:off x="723900" y="1536700"/>
            <a:ext cx="7721600" cy="4601909"/>
          </a:xfrm>
          <a:prstGeom prst="rect">
            <a:avLst/>
          </a:prstGeom>
        </p:spPr>
        <p:txBody>
          <a:bodyPr vert="horz" lIns="91440" tIns="45720" rIns="91440" bIns="45720" rtlCol="0">
            <a:normAutofit/>
          </a:bodyPr>
          <a:lstStyle/>
          <a:p>
            <a:pPr lvl="0"/>
            <a:r>
              <a:rPr lang="en-US" dirty="0" smtClean="0"/>
              <a:t>First level</a:t>
            </a:r>
          </a:p>
          <a:p>
            <a:pPr lvl="1"/>
            <a:r>
              <a:rPr lang="en-US" dirty="0" smtClean="0"/>
              <a:t>Second level</a:t>
            </a:r>
          </a:p>
          <a:p>
            <a:pPr marL="1143000" lvl="2" indent="-285750" algn="l" defTabSz="457200" rtl="0" eaLnBrk="1" latinLnBrk="0" hangingPunct="1">
              <a:spcBef>
                <a:spcPct val="20000"/>
              </a:spcBef>
              <a:buFont typeface="Arial"/>
              <a:buChar char="–"/>
            </a:pPr>
            <a:r>
              <a:rPr lang="en-US" dirty="0" smtClean="0"/>
              <a:t>Third level</a:t>
            </a:r>
          </a:p>
        </p:txBody>
      </p:sp>
      <p:sp>
        <p:nvSpPr>
          <p:cNvPr id="7" name="Title Placeholder 1"/>
          <p:cNvSpPr txBox="1">
            <a:spLocks/>
          </p:cNvSpPr>
          <p:nvPr userDrawn="1"/>
        </p:nvSpPr>
        <p:spPr>
          <a:xfrm>
            <a:off x="7471615" y="274638"/>
            <a:ext cx="1215185" cy="1143000"/>
          </a:xfrm>
          <a:prstGeom prst="rect">
            <a:avLst/>
          </a:prstGeom>
        </p:spPr>
        <p:txBody>
          <a:bodyPr vert="horz" lIns="91440" tIns="45720" rIns="91440" bIns="45720" rtlCol="0" anchor="ctr">
            <a:normAutofit/>
          </a:bodyPr>
          <a:lstStyle/>
          <a:p>
            <a:pPr>
              <a:spcBef>
                <a:spcPct val="0"/>
              </a:spcBef>
              <a:defRPr/>
            </a:pPr>
            <a:endParaRPr lang="en-US" sz="4400" b="1" dirty="0" smtClean="0">
              <a:solidFill>
                <a:srgbClr val="FF000A"/>
              </a:solidFill>
              <a:latin typeface="Arial"/>
              <a:cs typeface="Arial"/>
            </a:endParaRPr>
          </a:p>
        </p:txBody>
      </p:sp>
      <p:sp>
        <p:nvSpPr>
          <p:cNvPr id="13" name="Title Placeholder 1"/>
          <p:cNvSpPr txBox="1">
            <a:spLocks/>
          </p:cNvSpPr>
          <p:nvPr userDrawn="1"/>
        </p:nvSpPr>
        <p:spPr>
          <a:xfrm>
            <a:off x="7471615" y="274638"/>
            <a:ext cx="1215185" cy="1143000"/>
          </a:xfrm>
          <a:prstGeom prst="rect">
            <a:avLst/>
          </a:prstGeom>
        </p:spPr>
        <p:txBody>
          <a:bodyPr vert="horz" lIns="91440" tIns="45720" rIns="91440" bIns="45720" rtlCol="0" anchor="ctr">
            <a:normAutofit/>
          </a:bodyPr>
          <a:lstStyle/>
          <a:p>
            <a:pPr>
              <a:spcBef>
                <a:spcPct val="0"/>
              </a:spcBef>
              <a:defRPr/>
            </a:pPr>
            <a:endParaRPr lang="en-US" sz="4400" b="1" dirty="0" smtClean="0">
              <a:solidFill>
                <a:srgbClr val="FF000A"/>
              </a:solidFill>
              <a:latin typeface="Arial"/>
              <a:cs typeface="Arial"/>
            </a:endParaRPr>
          </a:p>
        </p:txBody>
      </p:sp>
      <p:pic>
        <p:nvPicPr>
          <p:cNvPr id="15" name="Picture 14" descr="abt_GEO_white.ai"/>
          <p:cNvPicPr>
            <a:picLocks/>
          </p:cNvPicPr>
          <p:nvPr userDrawn="1"/>
        </p:nvPicPr>
        <mc:AlternateContent xmlns:mc="http://schemas.openxmlformats.org/markup-compatibility/2006">
          <mc:Choice xmlns="" xmlns:mv="urn:schemas-microsoft-com:mac:vml" xmlns:ma="http://schemas.microsoft.com/office/mac/drawingml/2008/main" Requires="ma">
            <p:blipFill>
              <a:blip r:embed="rId6"/>
              <a:srcRect l="50109" t="23443" r="30636" b="52838"/>
              <a:stretch>
                <a:fillRect/>
              </a:stretch>
            </p:blipFill>
          </mc:Choice>
          <mc:Fallback>
            <p:blipFill>
              <a:blip r:embed="rId7"/>
              <a:srcRect l="50109" t="23443" r="30636" b="52838"/>
              <a:stretch>
                <a:fillRect/>
              </a:stretch>
            </p:blipFill>
          </mc:Fallback>
        </mc:AlternateContent>
        <p:spPr>
          <a:xfrm>
            <a:off x="7523480" y="469900"/>
            <a:ext cx="914400" cy="914400"/>
          </a:xfrm>
          <a:prstGeom prst="roundRect">
            <a:avLst>
              <a:gd name="adj" fmla="val 3376"/>
            </a:avLst>
          </a:prstGeom>
          <a:solidFill>
            <a:schemeClr val="accent2"/>
          </a:solidFill>
        </p:spPr>
      </p:pic>
      <p:sp>
        <p:nvSpPr>
          <p:cNvPr id="16" name="Rounded Rectangle 15"/>
          <p:cNvSpPr/>
          <p:nvPr userDrawn="1"/>
        </p:nvSpPr>
        <p:spPr>
          <a:xfrm>
            <a:off x="685803" y="6291232"/>
            <a:ext cx="2880360" cy="241300"/>
          </a:xfrm>
          <a:prstGeom prst="roundRect">
            <a:avLst>
              <a:gd name="adj" fmla="val 0"/>
            </a:avLst>
          </a:prstGeom>
          <a:solidFill>
            <a:srgbClr val="D0D3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Rounded Rectangle 20"/>
          <p:cNvSpPr/>
          <p:nvPr userDrawn="1"/>
        </p:nvSpPr>
        <p:spPr>
          <a:xfrm>
            <a:off x="3619500" y="6291232"/>
            <a:ext cx="932688" cy="241300"/>
          </a:xfrm>
          <a:prstGeom prst="roundRect">
            <a:avLst>
              <a:gd name="adj" fmla="val 0"/>
            </a:avLst>
          </a:prstGeom>
          <a:solidFill>
            <a:srgbClr val="C3C6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userDrawn="1"/>
        </p:nvSpPr>
        <p:spPr>
          <a:xfrm>
            <a:off x="4589018" y="6291232"/>
            <a:ext cx="1920239" cy="241300"/>
          </a:xfrm>
          <a:prstGeom prst="roundRect">
            <a:avLst>
              <a:gd name="adj" fmla="val 0"/>
            </a:avLst>
          </a:prstGeom>
          <a:solidFill>
            <a:srgbClr val="B7C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6033334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iming>
    <p:tnLst>
      <p:par>
        <p:cTn id="1" dur="indefinite" restart="never" nodeType="tmRoot"/>
      </p:par>
    </p:tnLst>
  </p:timing>
  <p:txStyles>
    <p:titleStyle>
      <a:lvl1pPr algn="l" defTabSz="457200" rtl="0" eaLnBrk="1" latinLnBrk="0" hangingPunct="1">
        <a:spcBef>
          <a:spcPct val="0"/>
        </a:spcBef>
        <a:buNone/>
        <a:defRPr sz="3600" b="0" i="0" kern="1200">
          <a:solidFill>
            <a:schemeClr val="bg1"/>
          </a:solidFill>
          <a:latin typeface="Arial"/>
          <a:ea typeface="+mj-ea"/>
          <a:cs typeface="Arial"/>
        </a:defRPr>
      </a:lvl1pPr>
    </p:titleStyle>
    <p:body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Rounded Rectangle 22"/>
          <p:cNvSpPr/>
          <p:nvPr userDrawn="1"/>
        </p:nvSpPr>
        <p:spPr>
          <a:xfrm>
            <a:off x="6554724" y="6291232"/>
            <a:ext cx="1920239" cy="241300"/>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800" dirty="0" smtClean="0">
                <a:solidFill>
                  <a:prstClr val="white"/>
                </a:solidFill>
                <a:latin typeface="Arial" pitchFamily="34" charset="0"/>
                <a:cs typeface="Arial" pitchFamily="34" charset="0"/>
              </a:rPr>
              <a:t>Abt Associates  |  </a:t>
            </a:r>
            <a:r>
              <a:rPr lang="en-US" sz="800" dirty="0" err="1" smtClean="0">
                <a:solidFill>
                  <a:prstClr val="white"/>
                </a:solidFill>
                <a:latin typeface="Arial" pitchFamily="34" charset="0"/>
                <a:cs typeface="Arial" pitchFamily="34" charset="0"/>
              </a:rPr>
              <a:t>pg</a:t>
            </a:r>
            <a:r>
              <a:rPr lang="en-US" sz="800" dirty="0" smtClean="0">
                <a:solidFill>
                  <a:prstClr val="white"/>
                </a:solidFill>
                <a:latin typeface="Arial" pitchFamily="34" charset="0"/>
                <a:cs typeface="Arial" pitchFamily="34" charset="0"/>
              </a:rPr>
              <a:t> </a:t>
            </a:r>
            <a:fld id="{9189D3F2-AA60-4F80-B21F-DC9B341B521B}" type="slidenum">
              <a:rPr lang="en-US" sz="800" smtClean="0">
                <a:solidFill>
                  <a:prstClr val="white"/>
                </a:solidFill>
                <a:latin typeface="Arial" pitchFamily="34" charset="0"/>
                <a:cs typeface="Arial" pitchFamily="34" charset="0"/>
              </a:rPr>
              <a:pPr algn="r"/>
              <a:t>‹#›</a:t>
            </a:fld>
            <a:endParaRPr lang="en-US" sz="800" dirty="0">
              <a:solidFill>
                <a:prstClr val="white"/>
              </a:solidFill>
              <a:latin typeface="Arial" pitchFamily="34" charset="0"/>
              <a:cs typeface="Arial" pitchFamily="34" charset="0"/>
            </a:endParaRPr>
          </a:p>
        </p:txBody>
      </p:sp>
      <p:sp>
        <p:nvSpPr>
          <p:cNvPr id="11" name="Rounded Rectangle 10"/>
          <p:cNvSpPr/>
          <p:nvPr userDrawn="1"/>
        </p:nvSpPr>
        <p:spPr>
          <a:xfrm>
            <a:off x="692150" y="469900"/>
            <a:ext cx="6775147" cy="914400"/>
          </a:xfrm>
          <a:prstGeom prst="roundRect">
            <a:avLst>
              <a:gd name="adj" fmla="val 4514"/>
            </a:avLst>
          </a:prstGeom>
          <a:solidFill>
            <a:schemeClr val="accent1"/>
          </a:solidFill>
          <a:ln>
            <a:solidFill>
              <a:srgbClr val="DA29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713232" y="469900"/>
            <a:ext cx="6747715" cy="922338"/>
          </a:xfrm>
          <a:prstGeom prst="rect">
            <a:avLst/>
          </a:prstGeom>
        </p:spPr>
        <p:txBody>
          <a:bodyPr vert="horz" lIns="91440" tIns="45720" rIns="91440" bIns="45720" rtlCol="0" anchor="ctr">
            <a:normAutofit/>
          </a:bodyPr>
          <a:lstStyle/>
          <a:p>
            <a:r>
              <a:rPr lang="en-US" dirty="0" smtClean="0"/>
              <a:t>Slide Title</a:t>
            </a:r>
            <a:endParaRPr lang="en-US" dirty="0"/>
          </a:p>
        </p:txBody>
      </p:sp>
      <p:sp>
        <p:nvSpPr>
          <p:cNvPr id="3" name="Text Placeholder 2"/>
          <p:cNvSpPr>
            <a:spLocks noGrp="1"/>
          </p:cNvSpPr>
          <p:nvPr>
            <p:ph type="body" idx="1"/>
          </p:nvPr>
        </p:nvSpPr>
        <p:spPr>
          <a:xfrm>
            <a:off x="723900" y="1536700"/>
            <a:ext cx="7721600" cy="4601909"/>
          </a:xfrm>
          <a:prstGeom prst="rect">
            <a:avLst/>
          </a:prstGeom>
        </p:spPr>
        <p:txBody>
          <a:bodyPr vert="horz" lIns="91440" tIns="45720" rIns="91440" bIns="45720" rtlCol="0">
            <a:normAutofit/>
          </a:bodyPr>
          <a:lstStyle/>
          <a:p>
            <a:pPr lvl="0"/>
            <a:r>
              <a:rPr lang="en-US" dirty="0" smtClean="0"/>
              <a:t>First level</a:t>
            </a:r>
          </a:p>
          <a:p>
            <a:pPr lvl="1"/>
            <a:r>
              <a:rPr lang="en-US" dirty="0" smtClean="0"/>
              <a:t>Second level</a:t>
            </a:r>
          </a:p>
          <a:p>
            <a:pPr marL="1143000" lvl="2" indent="-285750" algn="l" defTabSz="457200" rtl="0" eaLnBrk="1" latinLnBrk="0" hangingPunct="1">
              <a:spcBef>
                <a:spcPct val="20000"/>
              </a:spcBef>
              <a:buFont typeface="Arial"/>
              <a:buChar char="–"/>
            </a:pPr>
            <a:r>
              <a:rPr lang="en-US" dirty="0" smtClean="0"/>
              <a:t>Third level</a:t>
            </a:r>
          </a:p>
        </p:txBody>
      </p:sp>
      <p:sp>
        <p:nvSpPr>
          <p:cNvPr id="7" name="Title Placeholder 1"/>
          <p:cNvSpPr txBox="1">
            <a:spLocks/>
          </p:cNvSpPr>
          <p:nvPr userDrawn="1"/>
        </p:nvSpPr>
        <p:spPr>
          <a:xfrm>
            <a:off x="7471615" y="274638"/>
            <a:ext cx="1215185" cy="1143000"/>
          </a:xfrm>
          <a:prstGeom prst="rect">
            <a:avLst/>
          </a:prstGeom>
        </p:spPr>
        <p:txBody>
          <a:bodyPr vert="horz" lIns="91440" tIns="45720" rIns="91440" bIns="45720" rtlCol="0" anchor="ctr">
            <a:normAutofit/>
          </a:bodyPr>
          <a:lstStyle/>
          <a:p>
            <a:pPr>
              <a:spcBef>
                <a:spcPct val="0"/>
              </a:spcBef>
              <a:defRPr/>
            </a:pPr>
            <a:endParaRPr lang="en-US" sz="4400" b="1" dirty="0" smtClean="0">
              <a:solidFill>
                <a:srgbClr val="FF000A"/>
              </a:solidFill>
              <a:latin typeface="Arial"/>
              <a:cs typeface="Arial"/>
            </a:endParaRPr>
          </a:p>
        </p:txBody>
      </p:sp>
      <p:sp>
        <p:nvSpPr>
          <p:cNvPr id="13" name="Title Placeholder 1"/>
          <p:cNvSpPr txBox="1">
            <a:spLocks/>
          </p:cNvSpPr>
          <p:nvPr userDrawn="1"/>
        </p:nvSpPr>
        <p:spPr>
          <a:xfrm>
            <a:off x="7471615" y="274638"/>
            <a:ext cx="1215185" cy="1143000"/>
          </a:xfrm>
          <a:prstGeom prst="rect">
            <a:avLst/>
          </a:prstGeom>
        </p:spPr>
        <p:txBody>
          <a:bodyPr vert="horz" lIns="91440" tIns="45720" rIns="91440" bIns="45720" rtlCol="0" anchor="ctr">
            <a:normAutofit/>
          </a:bodyPr>
          <a:lstStyle/>
          <a:p>
            <a:pPr>
              <a:spcBef>
                <a:spcPct val="0"/>
              </a:spcBef>
              <a:defRPr/>
            </a:pPr>
            <a:endParaRPr lang="en-US" sz="4400" b="1" dirty="0" smtClean="0">
              <a:solidFill>
                <a:srgbClr val="FF000A"/>
              </a:solidFill>
              <a:latin typeface="Arial"/>
              <a:cs typeface="Arial"/>
            </a:endParaRPr>
          </a:p>
        </p:txBody>
      </p:sp>
      <p:pic>
        <p:nvPicPr>
          <p:cNvPr id="15" name="Picture 14" descr="abt_GEO_white.ai"/>
          <p:cNvPicPr>
            <a:picLocks/>
          </p:cNvPicPr>
          <p:nvPr userDrawn="1"/>
        </p:nvPicPr>
        <mc:AlternateContent xmlns:mc="http://schemas.openxmlformats.org/markup-compatibility/2006">
          <mc:Choice xmlns="" xmlns:mv="urn:schemas-microsoft-com:mac:vml" xmlns:ma="http://schemas.microsoft.com/office/mac/drawingml/2008/main" Requires="ma">
            <p:blipFill>
              <a:blip r:embed="rId6"/>
              <a:srcRect l="50109" t="23443" r="30636" b="52838"/>
              <a:stretch>
                <a:fillRect/>
              </a:stretch>
            </p:blipFill>
          </mc:Choice>
          <mc:Fallback>
            <p:blipFill>
              <a:blip r:embed="rId7"/>
              <a:srcRect l="50109" t="23443" r="30636" b="52838"/>
              <a:stretch>
                <a:fillRect/>
              </a:stretch>
            </p:blipFill>
          </mc:Fallback>
        </mc:AlternateContent>
        <p:spPr>
          <a:xfrm>
            <a:off x="7523480" y="469900"/>
            <a:ext cx="914400" cy="914400"/>
          </a:xfrm>
          <a:prstGeom prst="roundRect">
            <a:avLst>
              <a:gd name="adj" fmla="val 3376"/>
            </a:avLst>
          </a:prstGeom>
          <a:solidFill>
            <a:schemeClr val="accent2"/>
          </a:solidFill>
        </p:spPr>
      </p:pic>
      <p:sp>
        <p:nvSpPr>
          <p:cNvPr id="16" name="Rounded Rectangle 15"/>
          <p:cNvSpPr/>
          <p:nvPr userDrawn="1"/>
        </p:nvSpPr>
        <p:spPr>
          <a:xfrm>
            <a:off x="685803" y="6291232"/>
            <a:ext cx="2880360" cy="241300"/>
          </a:xfrm>
          <a:prstGeom prst="roundRect">
            <a:avLst>
              <a:gd name="adj" fmla="val 0"/>
            </a:avLst>
          </a:prstGeom>
          <a:solidFill>
            <a:srgbClr val="D0D3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Rounded Rectangle 20"/>
          <p:cNvSpPr/>
          <p:nvPr userDrawn="1"/>
        </p:nvSpPr>
        <p:spPr>
          <a:xfrm>
            <a:off x="3619500" y="6291232"/>
            <a:ext cx="932688" cy="241300"/>
          </a:xfrm>
          <a:prstGeom prst="roundRect">
            <a:avLst>
              <a:gd name="adj" fmla="val 0"/>
            </a:avLst>
          </a:prstGeom>
          <a:solidFill>
            <a:srgbClr val="C3C6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userDrawn="1"/>
        </p:nvSpPr>
        <p:spPr>
          <a:xfrm>
            <a:off x="4589018" y="6291232"/>
            <a:ext cx="1920239" cy="241300"/>
          </a:xfrm>
          <a:prstGeom prst="roundRect">
            <a:avLst>
              <a:gd name="adj" fmla="val 0"/>
            </a:avLst>
          </a:prstGeom>
          <a:solidFill>
            <a:srgbClr val="B7C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735515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iming>
    <p:tnLst>
      <p:par>
        <p:cTn id="1" dur="indefinite" restart="never" nodeType="tmRoot"/>
      </p:par>
    </p:tnLst>
  </p:timing>
  <p:txStyles>
    <p:titleStyle>
      <a:lvl1pPr algn="l" defTabSz="457200" rtl="0" eaLnBrk="1" latinLnBrk="0" hangingPunct="1">
        <a:spcBef>
          <a:spcPct val="0"/>
        </a:spcBef>
        <a:buNone/>
        <a:defRPr sz="3600" b="0" i="0" kern="1200">
          <a:solidFill>
            <a:schemeClr val="bg1"/>
          </a:solidFill>
          <a:latin typeface="Arial"/>
          <a:ea typeface="+mj-ea"/>
          <a:cs typeface="Arial"/>
        </a:defRPr>
      </a:lvl1pPr>
    </p:titleStyle>
    <p:body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2000" b="1" dirty="0" smtClean="0">
                <a:solidFill>
                  <a:schemeClr val="bg1"/>
                </a:solidFill>
              </a:rPr>
              <a:t>From Analysis to Action: </a:t>
            </a:r>
          </a:p>
          <a:p>
            <a:r>
              <a:rPr lang="en-US" sz="2000" b="1" dirty="0" smtClean="0">
                <a:solidFill>
                  <a:schemeClr val="bg1"/>
                </a:solidFill>
              </a:rPr>
              <a:t>A Conceptual Framework for Country and Economic Assessment for Aflatoxins</a:t>
            </a:r>
            <a:endParaRPr lang="en-US" sz="2000" dirty="0" smtClean="0">
              <a:solidFill>
                <a:schemeClr val="bg1"/>
              </a:solidFill>
            </a:endParaRPr>
          </a:p>
          <a:p>
            <a:endParaRPr lang="en-US" sz="1600" dirty="0" smtClean="0">
              <a:solidFill>
                <a:schemeClr val="bg1"/>
              </a:solidFill>
            </a:endParaRPr>
          </a:p>
          <a:p>
            <a:r>
              <a:rPr lang="en-US" sz="2000" dirty="0" smtClean="0">
                <a:solidFill>
                  <a:schemeClr val="bg1"/>
                </a:solidFill>
              </a:rPr>
              <a:t>Tulika Narayan and Angela Stene</a:t>
            </a:r>
          </a:p>
          <a:p>
            <a:endParaRPr lang="en-US" sz="2000" b="1" dirty="0" smtClean="0">
              <a:solidFill>
                <a:schemeClr val="bg1"/>
              </a:solidFill>
            </a:endParaRPr>
          </a:p>
          <a:p>
            <a:r>
              <a:rPr lang="en-US" sz="1400" b="1" i="1" dirty="0">
                <a:solidFill>
                  <a:schemeClr val="bg1"/>
                </a:solidFill>
              </a:rPr>
              <a:t>Mycotoxins: </a:t>
            </a:r>
            <a:r>
              <a:rPr lang="en-US" sz="1400" b="1" i="1" dirty="0" smtClean="0">
                <a:solidFill>
                  <a:schemeClr val="bg1"/>
                </a:solidFill>
              </a:rPr>
              <a:t>Triple </a:t>
            </a:r>
            <a:r>
              <a:rPr lang="en-US" sz="1400" b="1" i="1" dirty="0">
                <a:solidFill>
                  <a:schemeClr val="bg1"/>
                </a:solidFill>
              </a:rPr>
              <a:t>Threat to African Development</a:t>
            </a:r>
            <a:r>
              <a:rPr lang="en-US" sz="1400" b="1" i="1" dirty="0"/>
              <a:t/>
            </a:r>
            <a:br>
              <a:rPr lang="en-US" sz="1400" b="1" i="1" dirty="0"/>
            </a:br>
            <a:endParaRPr lang="en-US" sz="1400" b="1" i="1" dirty="0">
              <a:solidFill>
                <a:schemeClr val="bg1"/>
              </a:solidFill>
            </a:endParaRPr>
          </a:p>
          <a:p>
            <a:r>
              <a:rPr lang="en-US" sz="1200" dirty="0" smtClean="0">
                <a:solidFill>
                  <a:schemeClr val="bg1"/>
                </a:solidFill>
              </a:rPr>
              <a:t>February 14, 2013</a:t>
            </a:r>
          </a:p>
        </p:txBody>
      </p:sp>
      <p:pic>
        <p:nvPicPr>
          <p:cNvPr id="102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960" y="5321808"/>
            <a:ext cx="9326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720" y="2414016"/>
            <a:ext cx="89656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http://whiteoakattic.com/wp-content/uploads/2010/07/corn-fiel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8695" y="2414016"/>
            <a:ext cx="2841008" cy="284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12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Aflatoxin B1 Prevalence in Tanzania</a:t>
            </a:r>
            <a:endParaRPr lang="en-US" sz="2800" b="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5437"/>
            <a:ext cx="9249760" cy="445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78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r>
              <a:rPr lang="en-US" sz="2800" b="1" dirty="0"/>
              <a:t>Characterization of </a:t>
            </a:r>
            <a:r>
              <a:rPr lang="en-US" sz="2800" b="1" dirty="0" smtClean="0"/>
              <a:t>Risk: Method </a:t>
            </a:r>
            <a:r>
              <a:rPr lang="en-US" sz="2800" b="1" dirty="0"/>
              <a:t>and </a:t>
            </a:r>
            <a:r>
              <a:rPr lang="en-US" sz="2800" b="1" dirty="0" smtClean="0"/>
              <a:t>Findings</a:t>
            </a:r>
            <a:endParaRPr lang="en-US" sz="2800" b="1" dirty="0"/>
          </a:p>
        </p:txBody>
      </p:sp>
      <p:pic>
        <p:nvPicPr>
          <p:cNvPr id="5" name="Picture 2" descr="H:\IEG\Gates PACA subgrant to Meridian\GATES - PACA Workshops\DC Events\Tanzania-Gates\DC event\IMG_0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32" y="2557209"/>
            <a:ext cx="4138168" cy="31036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IEG\Gates PACA subgrant to Meridian\GATES - PACA Workshops\DC Events\Tanzania-Gates\DC event\IMG_00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1" y="2557209"/>
            <a:ext cx="4138167" cy="3103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9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Characterization of Risks</a:t>
            </a:r>
            <a:endParaRPr lang="en-US" dirty="0"/>
          </a:p>
        </p:txBody>
      </p:sp>
      <p:sp>
        <p:nvSpPr>
          <p:cNvPr id="5" name="Content Placeholder 4"/>
          <p:cNvSpPr>
            <a:spLocks noGrp="1"/>
          </p:cNvSpPr>
          <p:nvPr>
            <p:ph idx="1"/>
          </p:nvPr>
        </p:nvSpPr>
        <p:spPr/>
        <p:txBody>
          <a:bodyPr>
            <a:normAutofit/>
          </a:bodyPr>
          <a:lstStyle/>
          <a:p>
            <a:r>
              <a:rPr lang="en-US" dirty="0" smtClean="0"/>
              <a:t>Risks </a:t>
            </a:r>
            <a:r>
              <a:rPr lang="en-US" dirty="0"/>
              <a:t>of </a:t>
            </a:r>
            <a:r>
              <a:rPr lang="en-US" dirty="0" smtClean="0"/>
              <a:t>aflatoxin on country’s </a:t>
            </a:r>
            <a:r>
              <a:rPr lang="en-US" b="1" dirty="0">
                <a:solidFill>
                  <a:srgbClr val="C00000"/>
                </a:solidFill>
              </a:rPr>
              <a:t>agriculture and food security</a:t>
            </a:r>
            <a:r>
              <a:rPr lang="en-US" dirty="0"/>
              <a:t>, </a:t>
            </a:r>
            <a:r>
              <a:rPr lang="en-US" b="1" dirty="0">
                <a:solidFill>
                  <a:srgbClr val="C00000"/>
                </a:solidFill>
              </a:rPr>
              <a:t>trade</a:t>
            </a:r>
            <a:r>
              <a:rPr lang="en-US" dirty="0"/>
              <a:t> and/or </a:t>
            </a:r>
            <a:r>
              <a:rPr lang="en-US" b="1" dirty="0">
                <a:solidFill>
                  <a:srgbClr val="C00000"/>
                </a:solidFill>
              </a:rPr>
              <a:t>health</a:t>
            </a:r>
            <a:r>
              <a:rPr lang="en-US" dirty="0"/>
              <a:t> </a:t>
            </a:r>
            <a:r>
              <a:rPr lang="en-US" dirty="0" smtClean="0"/>
              <a:t>sector are determined </a:t>
            </a:r>
            <a:r>
              <a:rPr lang="en-US" dirty="0"/>
              <a:t>by: </a:t>
            </a:r>
            <a:endParaRPr lang="en-US" dirty="0" smtClean="0"/>
          </a:p>
          <a:p>
            <a:pPr lvl="1"/>
            <a:r>
              <a:rPr lang="en-US" dirty="0" smtClean="0"/>
              <a:t>(</a:t>
            </a:r>
            <a:r>
              <a:rPr lang="en-US" dirty="0"/>
              <a:t>1) </a:t>
            </a:r>
            <a:r>
              <a:rPr lang="en-US" dirty="0" smtClean="0"/>
              <a:t>uses </a:t>
            </a:r>
            <a:r>
              <a:rPr lang="en-US" dirty="0"/>
              <a:t>of </a:t>
            </a:r>
            <a:r>
              <a:rPr lang="en-US" dirty="0" smtClean="0"/>
              <a:t>contaminated </a:t>
            </a:r>
            <a:r>
              <a:rPr lang="en-US" dirty="0"/>
              <a:t>crop </a:t>
            </a:r>
            <a:r>
              <a:rPr lang="en-US" dirty="0" smtClean="0"/>
              <a:t>(domestic </a:t>
            </a:r>
            <a:r>
              <a:rPr lang="en-US" dirty="0"/>
              <a:t>human </a:t>
            </a:r>
            <a:r>
              <a:rPr lang="en-US" dirty="0" smtClean="0"/>
              <a:t>consumption, international trade, or feed); </a:t>
            </a:r>
          </a:p>
          <a:p>
            <a:pPr lvl="1"/>
            <a:r>
              <a:rPr lang="en-US" dirty="0" smtClean="0"/>
              <a:t>(</a:t>
            </a:r>
            <a:r>
              <a:rPr lang="en-US" dirty="0"/>
              <a:t>2) levels of awareness </a:t>
            </a:r>
            <a:r>
              <a:rPr lang="en-US" dirty="0" smtClean="0"/>
              <a:t>about </a:t>
            </a:r>
            <a:r>
              <a:rPr lang="en-US" dirty="0"/>
              <a:t>aflatoxins </a:t>
            </a:r>
            <a:r>
              <a:rPr lang="en-US" dirty="0" smtClean="0"/>
              <a:t>and aflatoxin control among policy makers, farmers, traders, </a:t>
            </a:r>
            <a:r>
              <a:rPr lang="en-US" dirty="0"/>
              <a:t>and </a:t>
            </a:r>
            <a:r>
              <a:rPr lang="en-US" dirty="0" smtClean="0"/>
              <a:t>consumers; </a:t>
            </a:r>
          </a:p>
          <a:p>
            <a:pPr lvl="1"/>
            <a:r>
              <a:rPr lang="en-US" dirty="0" smtClean="0"/>
              <a:t>(</a:t>
            </a:r>
            <a:r>
              <a:rPr lang="en-US" dirty="0"/>
              <a:t>3) </a:t>
            </a:r>
            <a:r>
              <a:rPr lang="en-US" dirty="0" smtClean="0"/>
              <a:t>actions (of lack thereof) taken by regulators, buyers and consumers to mitigate the risk.</a:t>
            </a:r>
            <a:endParaRPr lang="en-US" dirty="0"/>
          </a:p>
        </p:txBody>
      </p:sp>
      <p:sp>
        <p:nvSpPr>
          <p:cNvPr id="12" name="TextBox 11"/>
          <p:cNvSpPr txBox="1"/>
          <p:nvPr/>
        </p:nvSpPr>
        <p:spPr>
          <a:xfrm>
            <a:off x="900792" y="5584611"/>
            <a:ext cx="7689850" cy="369332"/>
          </a:xfrm>
          <a:prstGeom prst="rect">
            <a:avLst/>
          </a:prstGeom>
          <a:solidFill>
            <a:srgbClr val="B7C9D3"/>
          </a:solidFill>
        </p:spPr>
        <p:txBody>
          <a:bodyPr wrap="square" rtlCol="0">
            <a:spAutoFit/>
          </a:bodyPr>
          <a:lstStyle/>
          <a:p>
            <a:pPr algn="ctr"/>
            <a:r>
              <a:rPr lang="en-US" b="1" i="1" dirty="0" smtClean="0">
                <a:solidFill>
                  <a:prstClr val="black"/>
                </a:solidFill>
              </a:rPr>
              <a:t>This step used qualitative and quantitative methods.</a:t>
            </a:r>
            <a:endParaRPr lang="en-US" b="1" i="1" dirty="0">
              <a:solidFill>
                <a:prstClr val="black"/>
              </a:solidFill>
            </a:endParaRPr>
          </a:p>
        </p:txBody>
      </p:sp>
    </p:spTree>
    <p:extLst>
      <p:ext uri="{BB962C8B-B14F-4D97-AF65-F5344CB8AC3E}">
        <p14:creationId xmlns:p14="http://schemas.microsoft.com/office/powerpoint/2010/main" val="151577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b="1" dirty="0" smtClean="0"/>
              <a:t>Final Use of Crops</a:t>
            </a:r>
            <a:endParaRPr lang="en-US" sz="2800" b="1" dirty="0"/>
          </a:p>
        </p:txBody>
      </p:sp>
      <p:pic>
        <p:nvPicPr>
          <p:cNvPr id="102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1028700" y="1551597"/>
            <a:ext cx="7152490" cy="4577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a:spLocks/>
          </p:cNvSpPr>
          <p:nvPr/>
        </p:nvSpPr>
        <p:spPr>
          <a:xfrm>
            <a:off x="1926907" y="4056379"/>
            <a:ext cx="2175193" cy="3219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0000"/>
              </a:lnSpc>
              <a:spcAft>
                <a:spcPts val="900"/>
              </a:spcAft>
            </a:pPr>
            <a:r>
              <a:rPr lang="en-US" sz="1200" b="1" i="1" dirty="0">
                <a:solidFill>
                  <a:srgbClr val="7F7F7F"/>
                </a:solidFill>
                <a:latin typeface="Times New Roman"/>
                <a:ea typeface="Times New Roman"/>
              </a:rPr>
              <a:t>Contaminated Products</a:t>
            </a:r>
            <a:endParaRPr lang="en-US" sz="1200" dirty="0">
              <a:solidFill>
                <a:prstClr val="white"/>
              </a:solidFill>
              <a:latin typeface="Times New Roman"/>
              <a:ea typeface="Times New Roman"/>
            </a:endParaRPr>
          </a:p>
        </p:txBody>
      </p:sp>
      <p:cxnSp>
        <p:nvCxnSpPr>
          <p:cNvPr id="8" name="Straight Connector 7"/>
          <p:cNvCxnSpPr>
            <a:cxnSpLocks/>
          </p:cNvCxnSpPr>
          <p:nvPr/>
        </p:nvCxnSpPr>
        <p:spPr>
          <a:xfrm flipH="1">
            <a:off x="2158682" y="4375785"/>
            <a:ext cx="1943418" cy="0"/>
          </a:xfrm>
          <a:prstGeom prst="line">
            <a:avLst/>
          </a:prstGeom>
          <a:ln w="38100">
            <a:solidFill>
              <a:schemeClr val="accent1">
                <a:shade val="95000"/>
                <a:satMod val="105000"/>
                <a:alpha val="66000"/>
              </a:schemeClr>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2"/>
          </p:nvPr>
        </p:nvSpPr>
        <p:spPr>
          <a:xfrm>
            <a:off x="457200" y="1622424"/>
            <a:ext cx="3762375" cy="4664075"/>
          </a:xfrm>
        </p:spPr>
        <p:txBody>
          <a:bodyPr>
            <a:normAutofit/>
          </a:bodyPr>
          <a:lstStyle/>
          <a:p>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7107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Own Consumption by Agricultural Households</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92749265"/>
              </p:ext>
            </p:extLst>
          </p:nvPr>
        </p:nvGraphicFramePr>
        <p:xfrm>
          <a:off x="330200" y="1536701"/>
          <a:ext cx="8465454" cy="5237360"/>
        </p:xfrm>
        <a:graphic>
          <a:graphicData uri="http://schemas.openxmlformats.org/drawingml/2006/table">
            <a:tbl>
              <a:tblPr firstRow="1" firstCol="1" bandRow="1">
                <a:tableStyleId>{5C22544A-7EE6-4342-B048-85BDC9FD1C3A}</a:tableStyleId>
              </a:tblPr>
              <a:tblGrid>
                <a:gridCol w="1410909"/>
                <a:gridCol w="1410909"/>
                <a:gridCol w="1410909"/>
                <a:gridCol w="1410909"/>
                <a:gridCol w="1410909"/>
                <a:gridCol w="1410909"/>
              </a:tblGrid>
              <a:tr h="364670">
                <a:tc gridSpan="3">
                  <a:txBody>
                    <a:bodyPr/>
                    <a:lstStyle/>
                    <a:p>
                      <a:pPr marL="0" marR="0" algn="ctr">
                        <a:lnSpc>
                          <a:spcPct val="110000"/>
                        </a:lnSpc>
                        <a:spcBef>
                          <a:spcPts val="0"/>
                        </a:spcBef>
                        <a:spcAft>
                          <a:spcPts val="0"/>
                        </a:spcAft>
                      </a:pPr>
                      <a:r>
                        <a:rPr lang="en-US" sz="2800" dirty="0">
                          <a:effectLst/>
                          <a:latin typeface="+mj-lt"/>
                        </a:rPr>
                        <a:t> </a:t>
                      </a:r>
                      <a:r>
                        <a:rPr lang="en-US" sz="2800" b="1" dirty="0" smtClean="0">
                          <a:effectLst/>
                          <a:latin typeface="+mj-lt"/>
                        </a:rPr>
                        <a:t>Tanzania</a:t>
                      </a:r>
                      <a:endParaRPr lang="en-US" sz="2800" b="1" dirty="0">
                        <a:effectLst/>
                        <a:latin typeface="+mj-lt"/>
                        <a:ea typeface="Times New Roman"/>
                      </a:endParaRPr>
                    </a:p>
                  </a:txBody>
                  <a:tcPr marL="68580" marR="68580" marT="0" marB="0" anchor="ctr"/>
                </a:tc>
                <a:tc hMerge="1">
                  <a:txBody>
                    <a:bodyPr/>
                    <a:lstStyle/>
                    <a:p>
                      <a:pPr marL="0" marR="0" algn="ctr">
                        <a:lnSpc>
                          <a:spcPct val="110000"/>
                        </a:lnSpc>
                        <a:spcBef>
                          <a:spcPts val="0"/>
                        </a:spcBef>
                        <a:spcAft>
                          <a:spcPts val="0"/>
                        </a:spcAft>
                      </a:pPr>
                      <a:endParaRPr lang="en-US" sz="1600" b="1" dirty="0">
                        <a:effectLst/>
                        <a:latin typeface="Times New Roman"/>
                        <a:ea typeface="Times New Roman"/>
                      </a:endParaRPr>
                    </a:p>
                  </a:txBody>
                  <a:tcPr marL="68580" marR="68580" marT="0" marB="0" anchor="ctr"/>
                </a:tc>
                <a:tc hMerge="1">
                  <a:txBody>
                    <a:bodyPr/>
                    <a:lstStyle/>
                    <a:p>
                      <a:endParaRPr lang="en-US"/>
                    </a:p>
                  </a:txBody>
                  <a:tcPr/>
                </a:tc>
                <a:tc gridSpan="3">
                  <a:txBody>
                    <a:bodyPr/>
                    <a:lstStyle/>
                    <a:p>
                      <a:pPr marL="0" marR="0" algn="ctr">
                        <a:lnSpc>
                          <a:spcPct val="110000"/>
                        </a:lnSpc>
                        <a:spcBef>
                          <a:spcPts val="0"/>
                        </a:spcBef>
                        <a:spcAft>
                          <a:spcPts val="0"/>
                        </a:spcAft>
                      </a:pPr>
                      <a:r>
                        <a:rPr lang="en-US" sz="2800" b="1" dirty="0" smtClean="0">
                          <a:solidFill>
                            <a:schemeClr val="bg1"/>
                          </a:solidFill>
                          <a:effectLst/>
                          <a:latin typeface="+mj-lt"/>
                          <a:ea typeface="Times New Roman"/>
                          <a:cs typeface="Arial" pitchFamily="34" charset="0"/>
                        </a:rPr>
                        <a:t>Nigeria</a:t>
                      </a:r>
                      <a:endParaRPr lang="en-US" sz="2800" b="1" dirty="0">
                        <a:solidFill>
                          <a:schemeClr val="bg1"/>
                        </a:solidFill>
                        <a:effectLst/>
                        <a:latin typeface="+mj-lt"/>
                        <a:ea typeface="Times New Roman"/>
                        <a:cs typeface="Arial" pitchFamily="34" charset="0"/>
                      </a:endParaRPr>
                    </a:p>
                  </a:txBody>
                  <a:tcPr marL="68580" marR="68580" marT="0" marB="0" anchor="ctr">
                    <a:solidFill>
                      <a:srgbClr val="DA291C"/>
                    </a:solidFill>
                  </a:tcPr>
                </a:tc>
                <a:tc hMerge="1">
                  <a:txBody>
                    <a:bodyPr/>
                    <a:lstStyle/>
                    <a:p>
                      <a:endParaRPr lang="en-US" dirty="0"/>
                    </a:p>
                  </a:txBody>
                  <a:tcPr marL="68580" marR="68580" marT="0" marB="0" anchor="ctr"/>
                </a:tc>
                <a:tc hMerge="1">
                  <a:txBody>
                    <a:bodyPr/>
                    <a:lstStyle/>
                    <a:p>
                      <a:pPr marL="0" marR="0" algn="ctr">
                        <a:lnSpc>
                          <a:spcPct val="110000"/>
                        </a:lnSpc>
                        <a:spcBef>
                          <a:spcPts val="0"/>
                        </a:spcBef>
                        <a:spcAft>
                          <a:spcPts val="0"/>
                        </a:spcAft>
                      </a:pPr>
                      <a:endParaRPr lang="en-US" sz="1600" b="1" dirty="0">
                        <a:effectLst/>
                        <a:latin typeface="Times New Roman"/>
                        <a:ea typeface="Times New Roman"/>
                      </a:endParaRPr>
                    </a:p>
                  </a:txBody>
                  <a:tcPr marL="68580" marR="68580" marT="0" marB="0" anchor="ctr"/>
                </a:tc>
              </a:tr>
              <a:tr h="373525">
                <a:tc>
                  <a:txBody>
                    <a:bodyPr/>
                    <a:lstStyle/>
                    <a:p>
                      <a:pPr marL="0" marR="0" algn="ctr">
                        <a:lnSpc>
                          <a:spcPct val="110000"/>
                        </a:lnSpc>
                        <a:spcBef>
                          <a:spcPts val="0"/>
                        </a:spcBef>
                        <a:spcAft>
                          <a:spcPts val="0"/>
                        </a:spcAft>
                      </a:pPr>
                      <a:r>
                        <a:rPr lang="en-US" sz="1800" dirty="0">
                          <a:effectLst/>
                        </a:rPr>
                        <a:t>Zone</a:t>
                      </a:r>
                      <a:endParaRPr lang="en-US" sz="180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b="1" i="1" dirty="0">
                          <a:effectLst/>
                        </a:rPr>
                        <a:t>Maize</a:t>
                      </a:r>
                      <a:endParaRPr lang="en-US" sz="1800" b="1" i="1"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b="1" i="1" dirty="0">
                          <a:effectLst/>
                        </a:rPr>
                        <a:t>Groundnuts</a:t>
                      </a:r>
                      <a:endParaRPr lang="en-US" sz="1800" b="1" i="1"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b="1" dirty="0" smtClean="0">
                          <a:solidFill>
                            <a:schemeClr val="bg1"/>
                          </a:solidFill>
                          <a:effectLst/>
                          <a:latin typeface="+mn-lt"/>
                          <a:ea typeface="Times New Roman"/>
                          <a:cs typeface="Arial" pitchFamily="34" charset="0"/>
                        </a:rPr>
                        <a:t>Zone</a:t>
                      </a:r>
                      <a:endParaRPr lang="en-US" sz="1800" b="1" dirty="0">
                        <a:solidFill>
                          <a:schemeClr val="bg1"/>
                        </a:solidFill>
                        <a:effectLst/>
                        <a:latin typeface="+mn-lt"/>
                        <a:ea typeface="Times New Roman"/>
                        <a:cs typeface="Arial" pitchFamily="34" charset="0"/>
                      </a:endParaRPr>
                    </a:p>
                  </a:txBody>
                  <a:tcPr marL="68580" marR="68580" marT="0" marB="0" anchor="ctr">
                    <a:solidFill>
                      <a:srgbClr val="DA291C"/>
                    </a:solidFill>
                  </a:tcPr>
                </a:tc>
                <a:tc>
                  <a:txBody>
                    <a:bodyPr/>
                    <a:lstStyle/>
                    <a:p>
                      <a:pPr marL="0" marR="0" algn="ctr">
                        <a:lnSpc>
                          <a:spcPct val="110000"/>
                        </a:lnSpc>
                        <a:spcBef>
                          <a:spcPts val="0"/>
                        </a:spcBef>
                        <a:spcAft>
                          <a:spcPts val="0"/>
                        </a:spcAft>
                      </a:pPr>
                      <a:r>
                        <a:rPr lang="en-US" sz="1800" b="1" i="1" dirty="0">
                          <a:solidFill>
                            <a:srgbClr val="000000"/>
                          </a:solidFill>
                          <a:effectLst/>
                          <a:latin typeface="+mn-lt"/>
                          <a:ea typeface="Times New Roman"/>
                        </a:rPr>
                        <a:t>Maize</a:t>
                      </a:r>
                      <a:endParaRPr lang="en-US" sz="1800" i="1" dirty="0">
                        <a:effectLst/>
                        <a:latin typeface="+mn-lt"/>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b="1" i="1" dirty="0">
                          <a:solidFill>
                            <a:srgbClr val="000000"/>
                          </a:solidFill>
                          <a:effectLst/>
                          <a:latin typeface="+mn-lt"/>
                          <a:ea typeface="Times New Roman"/>
                        </a:rPr>
                        <a:t>Groundnut</a:t>
                      </a:r>
                      <a:endParaRPr lang="en-US" sz="1800" i="1" dirty="0">
                        <a:effectLst/>
                        <a:latin typeface="+mn-lt"/>
                        <a:ea typeface="Times New Roman"/>
                      </a:endParaRPr>
                    </a:p>
                  </a:txBody>
                  <a:tcPr marL="68580" marR="68580" marT="0" marB="0" anchor="ctr"/>
                </a:tc>
              </a:tr>
              <a:tr h="373525">
                <a:tc>
                  <a:txBody>
                    <a:bodyPr/>
                    <a:lstStyle/>
                    <a:p>
                      <a:pPr marL="0" marR="0">
                        <a:lnSpc>
                          <a:spcPct val="110000"/>
                        </a:lnSpc>
                        <a:spcBef>
                          <a:spcPts val="0"/>
                        </a:spcBef>
                        <a:spcAft>
                          <a:spcPts val="0"/>
                        </a:spcAft>
                      </a:pPr>
                      <a:r>
                        <a:rPr lang="en-US" sz="1800" dirty="0">
                          <a:effectLst/>
                        </a:rPr>
                        <a:t>Central</a:t>
                      </a:r>
                      <a:endParaRPr lang="en-US" sz="180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b="0" i="0" dirty="0">
                          <a:effectLst/>
                        </a:rPr>
                        <a:t>73%</a:t>
                      </a:r>
                      <a:endParaRPr lang="en-US" sz="1800" b="0" i="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b="0" i="0" dirty="0">
                          <a:effectLst/>
                        </a:rPr>
                        <a:t>77%</a:t>
                      </a:r>
                      <a:endParaRPr lang="en-US" sz="1800" b="0" i="0" dirty="0">
                        <a:effectLst/>
                        <a:latin typeface="Times New Roman"/>
                        <a:ea typeface="Times New Roman"/>
                      </a:endParaRPr>
                    </a:p>
                  </a:txBody>
                  <a:tcPr marL="68580" marR="68580" marT="0" marB="0" anchor="ctr"/>
                </a:tc>
                <a:tc>
                  <a:txBody>
                    <a:bodyPr/>
                    <a:lstStyle/>
                    <a:p>
                      <a:pPr marL="0" marR="0">
                        <a:lnSpc>
                          <a:spcPct val="110000"/>
                        </a:lnSpc>
                        <a:spcBef>
                          <a:spcPts val="0"/>
                        </a:spcBef>
                        <a:spcAft>
                          <a:spcPts val="0"/>
                        </a:spcAft>
                      </a:pPr>
                      <a:r>
                        <a:rPr lang="en-US" sz="1800" b="1" dirty="0">
                          <a:solidFill>
                            <a:schemeClr val="bg1"/>
                          </a:solidFill>
                          <a:effectLst/>
                          <a:latin typeface="+mn-lt"/>
                          <a:ea typeface="Times New Roman"/>
                          <a:cs typeface="Arial" pitchFamily="34" charset="0"/>
                        </a:rPr>
                        <a:t>North Central</a:t>
                      </a:r>
                    </a:p>
                  </a:txBody>
                  <a:tcPr marL="68580" marR="68580" marT="0" marB="0" anchor="ctr">
                    <a:solidFill>
                      <a:srgbClr val="DA291C"/>
                    </a:solidFill>
                  </a:tcPr>
                </a:tc>
                <a:tc>
                  <a:txBody>
                    <a:bodyPr/>
                    <a:lstStyle/>
                    <a:p>
                      <a:pPr marL="0" marR="0" algn="r">
                        <a:lnSpc>
                          <a:spcPct val="110000"/>
                        </a:lnSpc>
                        <a:spcBef>
                          <a:spcPts val="0"/>
                        </a:spcBef>
                        <a:spcAft>
                          <a:spcPts val="0"/>
                        </a:spcAft>
                      </a:pPr>
                      <a:r>
                        <a:rPr lang="en-US" sz="1800" dirty="0">
                          <a:solidFill>
                            <a:srgbClr val="000000"/>
                          </a:solidFill>
                          <a:effectLst/>
                          <a:latin typeface="+mn-lt"/>
                          <a:ea typeface="Times New Roman"/>
                        </a:rPr>
                        <a:t>76%</a:t>
                      </a:r>
                      <a:endParaRPr lang="en-US" sz="1800" dirty="0">
                        <a:effectLst/>
                        <a:latin typeface="+mn-lt"/>
                        <a:ea typeface="Times New Roman"/>
                      </a:endParaRPr>
                    </a:p>
                  </a:txBody>
                  <a:tcPr marL="68580" marR="68580" marT="0" marB="0" anchor="ctr"/>
                </a:tc>
                <a:tc>
                  <a:txBody>
                    <a:bodyPr/>
                    <a:lstStyle/>
                    <a:p>
                      <a:pPr marL="0" marR="0" algn="r">
                        <a:lnSpc>
                          <a:spcPct val="110000"/>
                        </a:lnSpc>
                        <a:spcBef>
                          <a:spcPts val="0"/>
                        </a:spcBef>
                        <a:spcAft>
                          <a:spcPts val="0"/>
                        </a:spcAft>
                      </a:pPr>
                      <a:r>
                        <a:rPr lang="en-US" sz="1800" dirty="0">
                          <a:solidFill>
                            <a:srgbClr val="000000"/>
                          </a:solidFill>
                          <a:effectLst/>
                          <a:latin typeface="+mn-lt"/>
                          <a:ea typeface="Times New Roman"/>
                        </a:rPr>
                        <a:t>71%</a:t>
                      </a:r>
                      <a:endParaRPr lang="en-US" sz="1800" dirty="0">
                        <a:effectLst/>
                        <a:latin typeface="+mn-lt"/>
                        <a:ea typeface="Times New Roman"/>
                      </a:endParaRPr>
                    </a:p>
                  </a:txBody>
                  <a:tcPr marL="68580" marR="68580" marT="0" marB="0" anchor="ctr"/>
                </a:tc>
              </a:tr>
              <a:tr h="373525">
                <a:tc>
                  <a:txBody>
                    <a:bodyPr/>
                    <a:lstStyle/>
                    <a:p>
                      <a:pPr marL="0" marR="0">
                        <a:lnSpc>
                          <a:spcPct val="110000"/>
                        </a:lnSpc>
                        <a:spcBef>
                          <a:spcPts val="0"/>
                        </a:spcBef>
                        <a:spcAft>
                          <a:spcPts val="0"/>
                        </a:spcAft>
                      </a:pPr>
                      <a:r>
                        <a:rPr lang="en-US" sz="1800" dirty="0">
                          <a:effectLst/>
                        </a:rPr>
                        <a:t>East</a:t>
                      </a:r>
                      <a:endParaRPr lang="en-US" sz="180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dirty="0">
                          <a:effectLst/>
                        </a:rPr>
                        <a:t>44%</a:t>
                      </a:r>
                      <a:endParaRPr lang="en-US" sz="180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dirty="0">
                          <a:effectLst/>
                        </a:rPr>
                        <a:t>30%</a:t>
                      </a:r>
                      <a:endParaRPr lang="en-US" sz="1800" dirty="0">
                        <a:effectLst/>
                        <a:latin typeface="Times New Roman"/>
                        <a:ea typeface="Times New Roman"/>
                      </a:endParaRPr>
                    </a:p>
                  </a:txBody>
                  <a:tcPr marL="68580" marR="68580" marT="0" marB="0" anchor="ctr"/>
                </a:tc>
                <a:tc>
                  <a:txBody>
                    <a:bodyPr/>
                    <a:lstStyle/>
                    <a:p>
                      <a:pPr marL="0" marR="0">
                        <a:lnSpc>
                          <a:spcPct val="110000"/>
                        </a:lnSpc>
                        <a:spcBef>
                          <a:spcPts val="0"/>
                        </a:spcBef>
                        <a:spcAft>
                          <a:spcPts val="0"/>
                        </a:spcAft>
                      </a:pPr>
                      <a:r>
                        <a:rPr lang="en-US" sz="1800" b="1" dirty="0">
                          <a:solidFill>
                            <a:schemeClr val="bg1"/>
                          </a:solidFill>
                          <a:effectLst/>
                          <a:latin typeface="+mn-lt"/>
                          <a:ea typeface="Times New Roman"/>
                          <a:cs typeface="Arial" pitchFamily="34" charset="0"/>
                        </a:rPr>
                        <a:t>North East</a:t>
                      </a:r>
                    </a:p>
                  </a:txBody>
                  <a:tcPr marL="68580" marR="68580" marT="0" marB="0" anchor="ctr">
                    <a:solidFill>
                      <a:srgbClr val="DA291C"/>
                    </a:solidFill>
                  </a:tcPr>
                </a:tc>
                <a:tc>
                  <a:txBody>
                    <a:bodyPr/>
                    <a:lstStyle/>
                    <a:p>
                      <a:pPr marL="0" marR="0" algn="r">
                        <a:lnSpc>
                          <a:spcPct val="110000"/>
                        </a:lnSpc>
                        <a:spcBef>
                          <a:spcPts val="0"/>
                        </a:spcBef>
                        <a:spcAft>
                          <a:spcPts val="0"/>
                        </a:spcAft>
                      </a:pPr>
                      <a:r>
                        <a:rPr lang="en-US" sz="1800" dirty="0">
                          <a:solidFill>
                            <a:srgbClr val="000000"/>
                          </a:solidFill>
                          <a:effectLst/>
                          <a:latin typeface="+mn-lt"/>
                          <a:ea typeface="Times New Roman"/>
                        </a:rPr>
                        <a:t>83%</a:t>
                      </a:r>
                      <a:endParaRPr lang="en-US" sz="1800" dirty="0">
                        <a:effectLst/>
                        <a:latin typeface="+mn-lt"/>
                        <a:ea typeface="Times New Roman"/>
                      </a:endParaRPr>
                    </a:p>
                  </a:txBody>
                  <a:tcPr marL="68580" marR="68580" marT="0" marB="0" anchor="ctr"/>
                </a:tc>
                <a:tc>
                  <a:txBody>
                    <a:bodyPr/>
                    <a:lstStyle/>
                    <a:p>
                      <a:pPr marL="0" marR="0" algn="r">
                        <a:lnSpc>
                          <a:spcPct val="110000"/>
                        </a:lnSpc>
                        <a:spcBef>
                          <a:spcPts val="0"/>
                        </a:spcBef>
                        <a:spcAft>
                          <a:spcPts val="0"/>
                        </a:spcAft>
                      </a:pPr>
                      <a:r>
                        <a:rPr lang="en-US" sz="1800">
                          <a:solidFill>
                            <a:srgbClr val="000000"/>
                          </a:solidFill>
                          <a:effectLst/>
                          <a:latin typeface="+mn-lt"/>
                          <a:ea typeface="Times New Roman"/>
                        </a:rPr>
                        <a:t>68%</a:t>
                      </a:r>
                      <a:endParaRPr lang="en-US" sz="1800">
                        <a:effectLst/>
                        <a:latin typeface="+mn-lt"/>
                        <a:ea typeface="Times New Roman"/>
                      </a:endParaRPr>
                    </a:p>
                  </a:txBody>
                  <a:tcPr marL="68580" marR="68580" marT="0" marB="0" anchor="ctr"/>
                </a:tc>
              </a:tr>
              <a:tr h="373525">
                <a:tc>
                  <a:txBody>
                    <a:bodyPr/>
                    <a:lstStyle/>
                    <a:p>
                      <a:pPr marL="0" marR="0">
                        <a:lnSpc>
                          <a:spcPct val="110000"/>
                        </a:lnSpc>
                        <a:spcBef>
                          <a:spcPts val="0"/>
                        </a:spcBef>
                        <a:spcAft>
                          <a:spcPts val="0"/>
                        </a:spcAft>
                      </a:pPr>
                      <a:r>
                        <a:rPr lang="en-US" sz="1800" dirty="0">
                          <a:effectLst/>
                        </a:rPr>
                        <a:t>Lake</a:t>
                      </a:r>
                      <a:endParaRPr lang="en-US" sz="180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dirty="0">
                          <a:effectLst/>
                        </a:rPr>
                        <a:t>61%</a:t>
                      </a:r>
                      <a:endParaRPr lang="en-US" sz="180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dirty="0">
                          <a:effectLst/>
                        </a:rPr>
                        <a:t>79%</a:t>
                      </a:r>
                      <a:endParaRPr lang="en-US" sz="1800" dirty="0">
                        <a:effectLst/>
                        <a:latin typeface="Times New Roman"/>
                        <a:ea typeface="Times New Roman"/>
                      </a:endParaRPr>
                    </a:p>
                  </a:txBody>
                  <a:tcPr marL="68580" marR="68580" marT="0" marB="0" anchor="ctr"/>
                </a:tc>
                <a:tc>
                  <a:txBody>
                    <a:bodyPr/>
                    <a:lstStyle/>
                    <a:p>
                      <a:pPr marL="0" marR="0">
                        <a:lnSpc>
                          <a:spcPct val="110000"/>
                        </a:lnSpc>
                        <a:spcBef>
                          <a:spcPts val="0"/>
                        </a:spcBef>
                        <a:spcAft>
                          <a:spcPts val="0"/>
                        </a:spcAft>
                      </a:pPr>
                      <a:r>
                        <a:rPr lang="en-US" sz="1800" b="1" dirty="0">
                          <a:solidFill>
                            <a:schemeClr val="bg1"/>
                          </a:solidFill>
                          <a:effectLst/>
                          <a:latin typeface="+mn-lt"/>
                          <a:ea typeface="Times New Roman"/>
                          <a:cs typeface="Arial" pitchFamily="34" charset="0"/>
                        </a:rPr>
                        <a:t>North West</a:t>
                      </a:r>
                    </a:p>
                  </a:txBody>
                  <a:tcPr marL="68580" marR="68580" marT="0" marB="0" anchor="ctr">
                    <a:solidFill>
                      <a:srgbClr val="DA291C"/>
                    </a:solidFill>
                  </a:tcPr>
                </a:tc>
                <a:tc>
                  <a:txBody>
                    <a:bodyPr/>
                    <a:lstStyle/>
                    <a:p>
                      <a:pPr marL="0" marR="0" algn="r">
                        <a:lnSpc>
                          <a:spcPct val="110000"/>
                        </a:lnSpc>
                        <a:spcBef>
                          <a:spcPts val="0"/>
                        </a:spcBef>
                        <a:spcAft>
                          <a:spcPts val="0"/>
                        </a:spcAft>
                      </a:pPr>
                      <a:r>
                        <a:rPr lang="en-US" sz="1800" dirty="0">
                          <a:solidFill>
                            <a:srgbClr val="000000"/>
                          </a:solidFill>
                          <a:effectLst/>
                          <a:latin typeface="+mn-lt"/>
                          <a:ea typeface="Times New Roman"/>
                        </a:rPr>
                        <a:t>52%</a:t>
                      </a:r>
                      <a:endParaRPr lang="en-US" sz="1800" dirty="0">
                        <a:effectLst/>
                        <a:latin typeface="+mn-lt"/>
                        <a:ea typeface="Times New Roman"/>
                      </a:endParaRPr>
                    </a:p>
                  </a:txBody>
                  <a:tcPr marL="68580" marR="68580" marT="0" marB="0" anchor="ctr"/>
                </a:tc>
                <a:tc>
                  <a:txBody>
                    <a:bodyPr/>
                    <a:lstStyle/>
                    <a:p>
                      <a:pPr marL="0" marR="0" algn="r">
                        <a:lnSpc>
                          <a:spcPct val="110000"/>
                        </a:lnSpc>
                        <a:spcBef>
                          <a:spcPts val="0"/>
                        </a:spcBef>
                        <a:spcAft>
                          <a:spcPts val="0"/>
                        </a:spcAft>
                      </a:pPr>
                      <a:r>
                        <a:rPr lang="en-US" sz="1800">
                          <a:solidFill>
                            <a:srgbClr val="000000"/>
                          </a:solidFill>
                          <a:effectLst/>
                          <a:latin typeface="+mn-lt"/>
                          <a:ea typeface="Times New Roman"/>
                        </a:rPr>
                        <a:t>64%</a:t>
                      </a:r>
                      <a:endParaRPr lang="en-US" sz="1800">
                        <a:effectLst/>
                        <a:latin typeface="+mn-lt"/>
                        <a:ea typeface="Times New Roman"/>
                      </a:endParaRPr>
                    </a:p>
                  </a:txBody>
                  <a:tcPr marL="68580" marR="68580" marT="0" marB="0" anchor="ctr"/>
                </a:tc>
              </a:tr>
              <a:tr h="373525">
                <a:tc>
                  <a:txBody>
                    <a:bodyPr/>
                    <a:lstStyle/>
                    <a:p>
                      <a:pPr marL="0" marR="0">
                        <a:lnSpc>
                          <a:spcPct val="110000"/>
                        </a:lnSpc>
                        <a:spcBef>
                          <a:spcPts val="0"/>
                        </a:spcBef>
                        <a:spcAft>
                          <a:spcPts val="0"/>
                        </a:spcAft>
                      </a:pPr>
                      <a:r>
                        <a:rPr lang="en-US" sz="1800" dirty="0">
                          <a:effectLst/>
                        </a:rPr>
                        <a:t>North</a:t>
                      </a:r>
                      <a:endParaRPr lang="en-US" sz="180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a:effectLst/>
                        </a:rPr>
                        <a:t>42%</a:t>
                      </a:r>
                      <a:endParaRPr lang="en-US" sz="180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dirty="0">
                          <a:effectLst/>
                        </a:rPr>
                        <a:t>18%</a:t>
                      </a:r>
                      <a:endParaRPr lang="en-US" sz="1800" dirty="0">
                        <a:effectLst/>
                        <a:latin typeface="Times New Roman"/>
                        <a:ea typeface="Times New Roman"/>
                      </a:endParaRPr>
                    </a:p>
                  </a:txBody>
                  <a:tcPr marL="68580" marR="68580" marT="0" marB="0" anchor="ctr"/>
                </a:tc>
                <a:tc>
                  <a:txBody>
                    <a:bodyPr/>
                    <a:lstStyle/>
                    <a:p>
                      <a:pPr marL="0" marR="0">
                        <a:lnSpc>
                          <a:spcPct val="110000"/>
                        </a:lnSpc>
                        <a:spcBef>
                          <a:spcPts val="0"/>
                        </a:spcBef>
                        <a:spcAft>
                          <a:spcPts val="0"/>
                        </a:spcAft>
                      </a:pPr>
                      <a:r>
                        <a:rPr lang="en-US" sz="1800" b="1" dirty="0">
                          <a:solidFill>
                            <a:schemeClr val="bg1"/>
                          </a:solidFill>
                          <a:effectLst/>
                          <a:latin typeface="+mn-lt"/>
                          <a:ea typeface="Times New Roman"/>
                          <a:cs typeface="Arial" pitchFamily="34" charset="0"/>
                        </a:rPr>
                        <a:t>South East</a:t>
                      </a:r>
                    </a:p>
                  </a:txBody>
                  <a:tcPr marL="68580" marR="68580" marT="0" marB="0" anchor="ctr">
                    <a:solidFill>
                      <a:srgbClr val="DA291C"/>
                    </a:solidFill>
                  </a:tcPr>
                </a:tc>
                <a:tc>
                  <a:txBody>
                    <a:bodyPr/>
                    <a:lstStyle/>
                    <a:p>
                      <a:pPr marL="0" marR="0" algn="r">
                        <a:lnSpc>
                          <a:spcPct val="110000"/>
                        </a:lnSpc>
                        <a:spcBef>
                          <a:spcPts val="0"/>
                        </a:spcBef>
                        <a:spcAft>
                          <a:spcPts val="0"/>
                        </a:spcAft>
                      </a:pPr>
                      <a:r>
                        <a:rPr lang="en-US" sz="1800" dirty="0">
                          <a:solidFill>
                            <a:srgbClr val="000000"/>
                          </a:solidFill>
                          <a:effectLst/>
                          <a:latin typeface="+mn-lt"/>
                          <a:ea typeface="Times New Roman"/>
                        </a:rPr>
                        <a:t>0%</a:t>
                      </a:r>
                      <a:endParaRPr lang="en-US" sz="1800" dirty="0">
                        <a:effectLst/>
                        <a:latin typeface="+mn-lt"/>
                        <a:ea typeface="Times New Roman"/>
                      </a:endParaRPr>
                    </a:p>
                  </a:txBody>
                  <a:tcPr marL="68580" marR="68580" marT="0" marB="0" anchor="ctr"/>
                </a:tc>
                <a:tc>
                  <a:txBody>
                    <a:bodyPr/>
                    <a:lstStyle/>
                    <a:p>
                      <a:pPr marL="0" marR="0" algn="r">
                        <a:lnSpc>
                          <a:spcPct val="110000"/>
                        </a:lnSpc>
                        <a:spcBef>
                          <a:spcPts val="0"/>
                        </a:spcBef>
                        <a:spcAft>
                          <a:spcPts val="0"/>
                        </a:spcAft>
                      </a:pPr>
                      <a:r>
                        <a:rPr lang="en-US" sz="1800" dirty="0">
                          <a:solidFill>
                            <a:srgbClr val="000000"/>
                          </a:solidFill>
                          <a:effectLst/>
                          <a:latin typeface="+mn-lt"/>
                          <a:ea typeface="Times New Roman"/>
                        </a:rPr>
                        <a:t>3%</a:t>
                      </a:r>
                      <a:endParaRPr lang="en-US" sz="1800" dirty="0">
                        <a:effectLst/>
                        <a:latin typeface="+mn-lt"/>
                        <a:ea typeface="Times New Roman"/>
                      </a:endParaRPr>
                    </a:p>
                  </a:txBody>
                  <a:tcPr marL="68580" marR="68580" marT="0" marB="0" anchor="ctr"/>
                </a:tc>
              </a:tr>
              <a:tr h="373525">
                <a:tc>
                  <a:txBody>
                    <a:bodyPr/>
                    <a:lstStyle/>
                    <a:p>
                      <a:pPr marL="0" marR="0">
                        <a:lnSpc>
                          <a:spcPct val="110000"/>
                        </a:lnSpc>
                        <a:spcBef>
                          <a:spcPts val="0"/>
                        </a:spcBef>
                        <a:spcAft>
                          <a:spcPts val="0"/>
                        </a:spcAft>
                      </a:pPr>
                      <a:r>
                        <a:rPr lang="en-US" sz="1800" dirty="0">
                          <a:effectLst/>
                        </a:rPr>
                        <a:t>South</a:t>
                      </a:r>
                      <a:endParaRPr lang="en-US" sz="180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a:effectLst/>
                        </a:rPr>
                        <a:t>82%</a:t>
                      </a:r>
                      <a:endParaRPr lang="en-US" sz="180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a:effectLst/>
                        </a:rPr>
                        <a:t>80%</a:t>
                      </a:r>
                      <a:endParaRPr lang="en-US" sz="1800">
                        <a:effectLst/>
                        <a:latin typeface="Times New Roman"/>
                        <a:ea typeface="Times New Roman"/>
                      </a:endParaRPr>
                    </a:p>
                  </a:txBody>
                  <a:tcPr marL="68580" marR="68580" marT="0" marB="0" anchor="ctr"/>
                </a:tc>
                <a:tc>
                  <a:txBody>
                    <a:bodyPr/>
                    <a:lstStyle/>
                    <a:p>
                      <a:pPr marL="0" marR="0">
                        <a:lnSpc>
                          <a:spcPct val="110000"/>
                        </a:lnSpc>
                        <a:spcBef>
                          <a:spcPts val="0"/>
                        </a:spcBef>
                        <a:spcAft>
                          <a:spcPts val="0"/>
                        </a:spcAft>
                      </a:pPr>
                      <a:r>
                        <a:rPr lang="en-US" sz="1800" b="1" dirty="0">
                          <a:solidFill>
                            <a:schemeClr val="bg1"/>
                          </a:solidFill>
                          <a:effectLst/>
                          <a:latin typeface="+mn-lt"/>
                          <a:ea typeface="Times New Roman"/>
                          <a:cs typeface="Arial" pitchFamily="34" charset="0"/>
                        </a:rPr>
                        <a:t>South </a:t>
                      </a:r>
                      <a:r>
                        <a:rPr lang="en-US" sz="1800" b="1" dirty="0" err="1">
                          <a:solidFill>
                            <a:schemeClr val="bg1"/>
                          </a:solidFill>
                          <a:effectLst/>
                          <a:latin typeface="+mn-lt"/>
                          <a:ea typeface="Times New Roman"/>
                          <a:cs typeface="Arial" pitchFamily="34" charset="0"/>
                        </a:rPr>
                        <a:t>South</a:t>
                      </a:r>
                      <a:endParaRPr lang="en-US" sz="1800" b="1" dirty="0">
                        <a:solidFill>
                          <a:schemeClr val="bg1"/>
                        </a:solidFill>
                        <a:effectLst/>
                        <a:latin typeface="+mn-lt"/>
                        <a:ea typeface="Times New Roman"/>
                        <a:cs typeface="Arial" pitchFamily="34" charset="0"/>
                      </a:endParaRPr>
                    </a:p>
                  </a:txBody>
                  <a:tcPr marL="68580" marR="68580" marT="0" marB="0" anchor="ctr">
                    <a:solidFill>
                      <a:srgbClr val="DA291C"/>
                    </a:solidFill>
                  </a:tcPr>
                </a:tc>
                <a:tc>
                  <a:txBody>
                    <a:bodyPr/>
                    <a:lstStyle/>
                    <a:p>
                      <a:pPr marL="0" marR="0" algn="r">
                        <a:lnSpc>
                          <a:spcPct val="110000"/>
                        </a:lnSpc>
                        <a:spcBef>
                          <a:spcPts val="0"/>
                        </a:spcBef>
                        <a:spcAft>
                          <a:spcPts val="0"/>
                        </a:spcAft>
                      </a:pPr>
                      <a:r>
                        <a:rPr lang="en-US" sz="1800" dirty="0">
                          <a:solidFill>
                            <a:srgbClr val="000000"/>
                          </a:solidFill>
                          <a:effectLst/>
                          <a:latin typeface="+mn-lt"/>
                          <a:ea typeface="Times New Roman"/>
                        </a:rPr>
                        <a:t>0%</a:t>
                      </a:r>
                      <a:endParaRPr lang="en-US" sz="1800" dirty="0">
                        <a:effectLst/>
                        <a:latin typeface="+mn-lt"/>
                        <a:ea typeface="Times New Roman"/>
                      </a:endParaRPr>
                    </a:p>
                  </a:txBody>
                  <a:tcPr marL="68580" marR="68580" marT="0" marB="0" anchor="ctr"/>
                </a:tc>
                <a:tc>
                  <a:txBody>
                    <a:bodyPr/>
                    <a:lstStyle/>
                    <a:p>
                      <a:pPr marL="0" marR="0" algn="r">
                        <a:lnSpc>
                          <a:spcPct val="110000"/>
                        </a:lnSpc>
                        <a:spcBef>
                          <a:spcPts val="0"/>
                        </a:spcBef>
                        <a:spcAft>
                          <a:spcPts val="0"/>
                        </a:spcAft>
                      </a:pPr>
                      <a:r>
                        <a:rPr lang="en-US" sz="1800" dirty="0">
                          <a:solidFill>
                            <a:srgbClr val="000000"/>
                          </a:solidFill>
                          <a:effectLst/>
                          <a:latin typeface="+mn-lt"/>
                          <a:ea typeface="Times New Roman"/>
                        </a:rPr>
                        <a:t>10%</a:t>
                      </a:r>
                      <a:endParaRPr lang="en-US" sz="1800" dirty="0">
                        <a:effectLst/>
                        <a:latin typeface="+mn-lt"/>
                        <a:ea typeface="Times New Roman"/>
                      </a:endParaRPr>
                    </a:p>
                  </a:txBody>
                  <a:tcPr marL="68580" marR="68580" marT="0" marB="0" anchor="ctr"/>
                </a:tc>
              </a:tr>
              <a:tr h="768757">
                <a:tc>
                  <a:txBody>
                    <a:bodyPr/>
                    <a:lstStyle/>
                    <a:p>
                      <a:pPr marL="0" marR="0">
                        <a:lnSpc>
                          <a:spcPct val="110000"/>
                        </a:lnSpc>
                        <a:spcBef>
                          <a:spcPts val="0"/>
                        </a:spcBef>
                        <a:spcAft>
                          <a:spcPts val="0"/>
                        </a:spcAft>
                      </a:pPr>
                      <a:r>
                        <a:rPr lang="en-US" sz="1800" dirty="0">
                          <a:effectLst/>
                        </a:rPr>
                        <a:t>Southern Highlands</a:t>
                      </a:r>
                      <a:endParaRPr lang="en-US" sz="180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a:effectLst/>
                        </a:rPr>
                        <a:t>71%</a:t>
                      </a:r>
                      <a:endParaRPr lang="en-US" sz="180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a:effectLst/>
                        </a:rPr>
                        <a:t>67%</a:t>
                      </a:r>
                      <a:endParaRPr lang="en-US" sz="1800">
                        <a:effectLst/>
                        <a:latin typeface="Times New Roman"/>
                        <a:ea typeface="Times New Roman"/>
                      </a:endParaRPr>
                    </a:p>
                  </a:txBody>
                  <a:tcPr marL="68580" marR="68580" marT="0" marB="0" anchor="ctr"/>
                </a:tc>
                <a:tc>
                  <a:txBody>
                    <a:bodyPr/>
                    <a:lstStyle/>
                    <a:p>
                      <a:pPr marL="0" marR="0">
                        <a:lnSpc>
                          <a:spcPct val="110000"/>
                        </a:lnSpc>
                        <a:spcBef>
                          <a:spcPts val="0"/>
                        </a:spcBef>
                        <a:spcAft>
                          <a:spcPts val="0"/>
                        </a:spcAft>
                      </a:pPr>
                      <a:r>
                        <a:rPr lang="en-US" sz="1800" b="1" dirty="0">
                          <a:solidFill>
                            <a:schemeClr val="bg1"/>
                          </a:solidFill>
                          <a:effectLst/>
                          <a:latin typeface="+mn-lt"/>
                          <a:ea typeface="Times New Roman"/>
                          <a:cs typeface="Arial" pitchFamily="34" charset="0"/>
                        </a:rPr>
                        <a:t>South West</a:t>
                      </a:r>
                    </a:p>
                  </a:txBody>
                  <a:tcPr marL="68580" marR="68580" marT="0" marB="0" anchor="ctr">
                    <a:solidFill>
                      <a:srgbClr val="DA291C"/>
                    </a:solidFill>
                  </a:tcPr>
                </a:tc>
                <a:tc>
                  <a:txBody>
                    <a:bodyPr/>
                    <a:lstStyle/>
                    <a:p>
                      <a:pPr marL="0" marR="0" algn="r">
                        <a:lnSpc>
                          <a:spcPct val="110000"/>
                        </a:lnSpc>
                        <a:spcBef>
                          <a:spcPts val="0"/>
                        </a:spcBef>
                        <a:spcAft>
                          <a:spcPts val="0"/>
                        </a:spcAft>
                      </a:pPr>
                      <a:r>
                        <a:rPr lang="en-US" sz="1800" dirty="0">
                          <a:solidFill>
                            <a:srgbClr val="000000"/>
                          </a:solidFill>
                          <a:effectLst/>
                          <a:latin typeface="+mn-lt"/>
                          <a:ea typeface="Times New Roman"/>
                        </a:rPr>
                        <a:t>45%</a:t>
                      </a:r>
                      <a:endParaRPr lang="en-US" sz="1800" dirty="0">
                        <a:effectLst/>
                        <a:latin typeface="+mn-lt"/>
                        <a:ea typeface="Times New Roman"/>
                      </a:endParaRPr>
                    </a:p>
                  </a:txBody>
                  <a:tcPr marL="68580" marR="68580" marT="0" marB="0" anchor="ctr"/>
                </a:tc>
                <a:tc>
                  <a:txBody>
                    <a:bodyPr/>
                    <a:lstStyle/>
                    <a:p>
                      <a:pPr marL="0" marR="0" algn="r">
                        <a:lnSpc>
                          <a:spcPct val="110000"/>
                        </a:lnSpc>
                        <a:spcBef>
                          <a:spcPts val="0"/>
                        </a:spcBef>
                        <a:spcAft>
                          <a:spcPts val="0"/>
                        </a:spcAft>
                      </a:pPr>
                      <a:r>
                        <a:rPr lang="en-US" sz="1800" dirty="0">
                          <a:solidFill>
                            <a:srgbClr val="000000"/>
                          </a:solidFill>
                          <a:effectLst/>
                          <a:latin typeface="+mn-lt"/>
                          <a:ea typeface="Times New Roman"/>
                        </a:rPr>
                        <a:t>0%</a:t>
                      </a:r>
                      <a:endParaRPr lang="en-US" sz="1800" dirty="0">
                        <a:effectLst/>
                        <a:latin typeface="+mn-lt"/>
                        <a:ea typeface="Times New Roman"/>
                      </a:endParaRPr>
                    </a:p>
                  </a:txBody>
                  <a:tcPr marL="68580" marR="68580" marT="0" marB="0" anchor="ctr"/>
                </a:tc>
              </a:tr>
              <a:tr h="373525">
                <a:tc>
                  <a:txBody>
                    <a:bodyPr/>
                    <a:lstStyle/>
                    <a:p>
                      <a:pPr marL="0" marR="0">
                        <a:lnSpc>
                          <a:spcPct val="110000"/>
                        </a:lnSpc>
                        <a:spcBef>
                          <a:spcPts val="0"/>
                        </a:spcBef>
                        <a:spcAft>
                          <a:spcPts val="0"/>
                        </a:spcAft>
                      </a:pPr>
                      <a:r>
                        <a:rPr lang="en-US" sz="1800" dirty="0">
                          <a:effectLst/>
                        </a:rPr>
                        <a:t>West</a:t>
                      </a:r>
                      <a:endParaRPr lang="en-US" sz="180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a:effectLst/>
                        </a:rPr>
                        <a:t>61%</a:t>
                      </a:r>
                      <a:endParaRPr lang="en-US" sz="180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a:effectLst/>
                        </a:rPr>
                        <a:t>75%</a:t>
                      </a:r>
                      <a:endParaRPr lang="en-US" sz="1800">
                        <a:effectLst/>
                        <a:latin typeface="Times New Roman"/>
                        <a:ea typeface="Times New Roman"/>
                      </a:endParaRPr>
                    </a:p>
                  </a:txBody>
                  <a:tcPr marL="68580" marR="68580" marT="0" marB="0" anchor="ctr"/>
                </a:tc>
                <a:tc>
                  <a:txBody>
                    <a:bodyPr/>
                    <a:lstStyle/>
                    <a:p>
                      <a:pPr marL="0" marR="0">
                        <a:lnSpc>
                          <a:spcPct val="110000"/>
                        </a:lnSpc>
                        <a:spcBef>
                          <a:spcPts val="0"/>
                        </a:spcBef>
                        <a:spcAft>
                          <a:spcPts val="0"/>
                        </a:spcAft>
                      </a:pPr>
                      <a:r>
                        <a:rPr lang="en-US" sz="1800" b="1" dirty="0">
                          <a:solidFill>
                            <a:schemeClr val="bg1"/>
                          </a:solidFill>
                          <a:effectLst/>
                          <a:latin typeface="+mn-lt"/>
                          <a:ea typeface="Times New Roman"/>
                          <a:cs typeface="Arial" pitchFamily="34" charset="0"/>
                        </a:rPr>
                        <a:t>National</a:t>
                      </a:r>
                    </a:p>
                  </a:txBody>
                  <a:tcPr marL="68580" marR="68580" marT="0" marB="0" anchor="ctr">
                    <a:solidFill>
                      <a:srgbClr val="DA291C"/>
                    </a:solidFill>
                  </a:tcPr>
                </a:tc>
                <a:tc>
                  <a:txBody>
                    <a:bodyPr/>
                    <a:lstStyle/>
                    <a:p>
                      <a:pPr marL="0" marR="0" algn="r">
                        <a:lnSpc>
                          <a:spcPct val="110000"/>
                        </a:lnSpc>
                        <a:spcBef>
                          <a:spcPts val="0"/>
                        </a:spcBef>
                        <a:spcAft>
                          <a:spcPts val="0"/>
                        </a:spcAft>
                      </a:pPr>
                      <a:r>
                        <a:rPr lang="en-US" sz="1800" b="1" dirty="0">
                          <a:solidFill>
                            <a:srgbClr val="000000"/>
                          </a:solidFill>
                          <a:effectLst/>
                          <a:latin typeface="+mn-lt"/>
                          <a:ea typeface="Times New Roman"/>
                        </a:rPr>
                        <a:t>65%</a:t>
                      </a:r>
                      <a:endParaRPr lang="en-US" sz="1800" dirty="0">
                        <a:effectLst/>
                        <a:latin typeface="+mn-lt"/>
                        <a:ea typeface="Times New Roman"/>
                      </a:endParaRPr>
                    </a:p>
                  </a:txBody>
                  <a:tcPr marL="68580" marR="68580" marT="0" marB="0" anchor="ctr"/>
                </a:tc>
                <a:tc>
                  <a:txBody>
                    <a:bodyPr/>
                    <a:lstStyle/>
                    <a:p>
                      <a:pPr marL="0" marR="0" algn="r">
                        <a:lnSpc>
                          <a:spcPct val="110000"/>
                        </a:lnSpc>
                        <a:spcBef>
                          <a:spcPts val="0"/>
                        </a:spcBef>
                        <a:spcAft>
                          <a:spcPts val="0"/>
                        </a:spcAft>
                      </a:pPr>
                      <a:r>
                        <a:rPr lang="en-US" sz="1800" b="1" dirty="0">
                          <a:solidFill>
                            <a:srgbClr val="000000"/>
                          </a:solidFill>
                          <a:effectLst/>
                          <a:latin typeface="+mn-lt"/>
                          <a:ea typeface="Times New Roman"/>
                        </a:rPr>
                        <a:t>62%</a:t>
                      </a:r>
                      <a:endParaRPr lang="en-US" sz="1800" dirty="0">
                        <a:effectLst/>
                        <a:latin typeface="+mn-lt"/>
                        <a:ea typeface="Times New Roman"/>
                      </a:endParaRPr>
                    </a:p>
                  </a:txBody>
                  <a:tcPr marL="68580" marR="68580" marT="0" marB="0" anchor="ctr"/>
                </a:tc>
              </a:tr>
              <a:tr h="507009">
                <a:tc>
                  <a:txBody>
                    <a:bodyPr/>
                    <a:lstStyle/>
                    <a:p>
                      <a:pPr marL="0" marR="0">
                        <a:lnSpc>
                          <a:spcPct val="110000"/>
                        </a:lnSpc>
                        <a:spcBef>
                          <a:spcPts val="0"/>
                        </a:spcBef>
                        <a:spcAft>
                          <a:spcPts val="0"/>
                        </a:spcAft>
                      </a:pPr>
                      <a:r>
                        <a:rPr lang="en-US" sz="1800" dirty="0">
                          <a:effectLst/>
                        </a:rPr>
                        <a:t>Zanzibar</a:t>
                      </a:r>
                      <a:endParaRPr lang="en-US" sz="180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a:effectLst/>
                        </a:rPr>
                        <a:t>1%</a:t>
                      </a:r>
                      <a:endParaRPr lang="en-US" sz="180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a:effectLst/>
                        </a:rPr>
                        <a:t>12%</a:t>
                      </a:r>
                      <a:endParaRPr lang="en-US" sz="1800">
                        <a:effectLst/>
                        <a:latin typeface="Times New Roman"/>
                        <a:ea typeface="Times New Roman"/>
                      </a:endParaRPr>
                    </a:p>
                  </a:txBody>
                  <a:tcPr marL="68580" marR="68580" marT="0" marB="0" anchor="ctr"/>
                </a:tc>
                <a:tc rowSpan="2" gridSpan="3">
                  <a:txBody>
                    <a:bodyPr/>
                    <a:lstStyle/>
                    <a:p>
                      <a:pPr marL="0" marR="0" algn="ctr">
                        <a:lnSpc>
                          <a:spcPct val="110000"/>
                        </a:lnSpc>
                        <a:spcBef>
                          <a:spcPts val="0"/>
                        </a:spcBef>
                        <a:spcAft>
                          <a:spcPts val="0"/>
                        </a:spcAft>
                      </a:pPr>
                      <a:endParaRPr lang="en-US" sz="1800" b="1" dirty="0">
                        <a:solidFill>
                          <a:schemeClr val="bg1"/>
                        </a:solidFill>
                        <a:effectLst/>
                        <a:latin typeface="+mn-lt"/>
                        <a:ea typeface="Times New Roman"/>
                        <a:cs typeface="Arial" pitchFamily="34" charset="0"/>
                      </a:endParaRPr>
                    </a:p>
                  </a:txBody>
                  <a:tcPr marL="68580" marR="68580" marT="0" marB="0" anchor="ctr">
                    <a:solidFill>
                      <a:schemeClr val="bg1"/>
                    </a:solidFill>
                  </a:tcPr>
                </a:tc>
                <a:tc rowSpan="2" hMerge="1">
                  <a:txBody>
                    <a:bodyPr/>
                    <a:lstStyle/>
                    <a:p>
                      <a:pPr marL="0" marR="0" algn="ctr">
                        <a:lnSpc>
                          <a:spcPct val="110000"/>
                        </a:lnSpc>
                        <a:spcBef>
                          <a:spcPts val="0"/>
                        </a:spcBef>
                        <a:spcAft>
                          <a:spcPts val="0"/>
                        </a:spcAft>
                      </a:pPr>
                      <a:endParaRPr lang="en-US" sz="1100" dirty="0">
                        <a:effectLst/>
                        <a:latin typeface="Times New Roman"/>
                        <a:ea typeface="Times New Roman"/>
                      </a:endParaRPr>
                    </a:p>
                  </a:txBody>
                  <a:tcPr marL="68580" marR="68580" marT="0" marB="0" anchor="ctr"/>
                </a:tc>
                <a:tc rowSpan="2" hMerge="1">
                  <a:txBody>
                    <a:bodyPr/>
                    <a:lstStyle/>
                    <a:p>
                      <a:pPr marL="0" marR="0" algn="ctr">
                        <a:lnSpc>
                          <a:spcPct val="110000"/>
                        </a:lnSpc>
                        <a:spcBef>
                          <a:spcPts val="0"/>
                        </a:spcBef>
                        <a:spcAft>
                          <a:spcPts val="0"/>
                        </a:spcAft>
                      </a:pPr>
                      <a:endParaRPr lang="en-US" sz="1100" dirty="0">
                        <a:effectLst/>
                        <a:latin typeface="Times New Roman"/>
                        <a:ea typeface="Times New Roman"/>
                      </a:endParaRPr>
                    </a:p>
                  </a:txBody>
                  <a:tcPr marL="68580" marR="68580" marT="0" marB="0" anchor="ctr"/>
                </a:tc>
              </a:tr>
              <a:tr h="311749">
                <a:tc>
                  <a:txBody>
                    <a:bodyPr/>
                    <a:lstStyle/>
                    <a:p>
                      <a:pPr marL="0" marR="0">
                        <a:lnSpc>
                          <a:spcPct val="110000"/>
                        </a:lnSpc>
                        <a:spcBef>
                          <a:spcPts val="0"/>
                        </a:spcBef>
                        <a:spcAft>
                          <a:spcPts val="0"/>
                        </a:spcAft>
                      </a:pPr>
                      <a:r>
                        <a:rPr lang="en-US" sz="1800" dirty="0">
                          <a:effectLst/>
                        </a:rPr>
                        <a:t>National</a:t>
                      </a:r>
                      <a:endParaRPr lang="en-US" sz="1800"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b="1" dirty="0">
                          <a:effectLst/>
                        </a:rPr>
                        <a:t>63%</a:t>
                      </a:r>
                      <a:endParaRPr lang="en-US" sz="1800" b="1" dirty="0">
                        <a:effectLst/>
                        <a:latin typeface="Times New Roman"/>
                        <a:ea typeface="Times New Roman"/>
                      </a:endParaRPr>
                    </a:p>
                  </a:txBody>
                  <a:tcPr marL="68580" marR="68580" marT="0" marB="0" anchor="ctr"/>
                </a:tc>
                <a:tc>
                  <a:txBody>
                    <a:bodyPr/>
                    <a:lstStyle/>
                    <a:p>
                      <a:pPr marL="0" marR="0" algn="ctr">
                        <a:lnSpc>
                          <a:spcPct val="110000"/>
                        </a:lnSpc>
                        <a:spcBef>
                          <a:spcPts val="0"/>
                        </a:spcBef>
                        <a:spcAft>
                          <a:spcPts val="0"/>
                        </a:spcAft>
                      </a:pPr>
                      <a:r>
                        <a:rPr lang="en-US" sz="1800" b="1" dirty="0">
                          <a:effectLst/>
                        </a:rPr>
                        <a:t>72%</a:t>
                      </a:r>
                      <a:endParaRPr lang="en-US" sz="1800" b="1" dirty="0">
                        <a:effectLst/>
                        <a:latin typeface="Times New Roman"/>
                        <a:ea typeface="Times New Roman"/>
                      </a:endParaRPr>
                    </a:p>
                  </a:txBody>
                  <a:tcPr marL="68580" marR="68580" marT="0" marB="0" anchor="ctr"/>
                </a:tc>
                <a:tc gridSpan="3" vMerge="1">
                  <a:txBody>
                    <a:bodyPr/>
                    <a:lstStyle/>
                    <a:p>
                      <a:pPr marL="0" marR="0">
                        <a:lnSpc>
                          <a:spcPct val="110000"/>
                        </a:lnSpc>
                        <a:spcBef>
                          <a:spcPts val="0"/>
                        </a:spcBef>
                        <a:spcAft>
                          <a:spcPts val="0"/>
                        </a:spcAft>
                      </a:pPr>
                      <a:endParaRPr lang="en-US" sz="1600" b="1" dirty="0">
                        <a:solidFill>
                          <a:schemeClr val="bg1"/>
                        </a:solidFill>
                        <a:effectLst/>
                        <a:latin typeface="+mn-lt"/>
                        <a:ea typeface="Times New Roman"/>
                        <a:cs typeface="Arial" pitchFamily="34" charset="0"/>
                      </a:endParaRPr>
                    </a:p>
                  </a:txBody>
                  <a:tcPr marL="68580" marR="68580" marT="0" marB="0" anchor="ctr">
                    <a:solidFill>
                      <a:srgbClr val="DA291C"/>
                    </a:solidFill>
                  </a:tcPr>
                </a:tc>
                <a:tc hMerge="1" vMerge="1">
                  <a:txBody>
                    <a:bodyPr/>
                    <a:lstStyle/>
                    <a:p>
                      <a:pPr marL="0" marR="0" algn="r">
                        <a:lnSpc>
                          <a:spcPct val="110000"/>
                        </a:lnSpc>
                        <a:spcBef>
                          <a:spcPts val="0"/>
                        </a:spcBef>
                        <a:spcAft>
                          <a:spcPts val="0"/>
                        </a:spcAft>
                      </a:pPr>
                      <a:endParaRPr lang="en-US" sz="1100" dirty="0">
                        <a:effectLst/>
                        <a:latin typeface="Times New Roman"/>
                        <a:ea typeface="Times New Roman"/>
                      </a:endParaRPr>
                    </a:p>
                  </a:txBody>
                  <a:tcPr marL="68580" marR="68580" marT="0" marB="0" anchor="ctr"/>
                </a:tc>
                <a:tc hMerge="1" vMerge="1">
                  <a:txBody>
                    <a:bodyPr/>
                    <a:lstStyle/>
                    <a:p>
                      <a:pPr marL="0" marR="0" algn="r">
                        <a:lnSpc>
                          <a:spcPct val="110000"/>
                        </a:lnSpc>
                        <a:spcBef>
                          <a:spcPts val="0"/>
                        </a:spcBef>
                        <a:spcAft>
                          <a:spcPts val="0"/>
                        </a:spcAft>
                      </a:pPr>
                      <a:endParaRPr lang="en-US" sz="1100" dirty="0">
                        <a:effectLst/>
                        <a:latin typeface="Times New Roman"/>
                        <a:ea typeface="Times New Roman"/>
                      </a:endParaRPr>
                    </a:p>
                  </a:txBody>
                  <a:tcPr marL="68580" marR="68580" marT="0" marB="0" anchor="ctr"/>
                </a:tc>
              </a:tr>
              <a:tr h="335799">
                <a:tc gridSpan="5">
                  <a:txBody>
                    <a:bodyPr/>
                    <a:lstStyle/>
                    <a:p>
                      <a:pPr marL="0" marR="0">
                        <a:lnSpc>
                          <a:spcPct val="110000"/>
                        </a:lnSpc>
                        <a:spcBef>
                          <a:spcPts val="0"/>
                        </a:spcBef>
                        <a:spcAft>
                          <a:spcPts val="900"/>
                        </a:spcAft>
                      </a:pPr>
                      <a:r>
                        <a:rPr lang="en-US" sz="1600" b="1" dirty="0">
                          <a:solidFill>
                            <a:schemeClr val="bg1"/>
                          </a:solidFill>
                          <a:effectLst/>
                        </a:rPr>
                        <a:t>Source: Estimated from </a:t>
                      </a:r>
                      <a:r>
                        <a:rPr lang="en-US" sz="1600" b="1" dirty="0" smtClean="0">
                          <a:solidFill>
                            <a:schemeClr val="bg1"/>
                          </a:solidFill>
                          <a:effectLst/>
                        </a:rPr>
                        <a:t>LSMS-ISA</a:t>
                      </a:r>
                      <a:endParaRPr lang="en-US" sz="1600" b="1" dirty="0">
                        <a:solidFill>
                          <a:schemeClr val="bg1"/>
                        </a:solidFill>
                        <a:effectLst/>
                        <a:latin typeface="Arial"/>
                        <a:ea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10000"/>
                        </a:lnSpc>
                        <a:spcBef>
                          <a:spcPts val="0"/>
                        </a:spcBef>
                        <a:spcAft>
                          <a:spcPts val="900"/>
                        </a:spcAft>
                      </a:pPr>
                      <a:endParaRPr lang="en-US" sz="1600" dirty="0">
                        <a:effectLst/>
                        <a:latin typeface="Arial"/>
                        <a:ea typeface="Times New Roman"/>
                      </a:endParaRPr>
                    </a:p>
                  </a:txBody>
                  <a:tcPr marL="68580" marR="68580" marT="0" marB="0" anchor="ctr"/>
                </a:tc>
              </a:tr>
            </a:tbl>
          </a:graphicData>
        </a:graphic>
      </p:graphicFrame>
    </p:spTree>
    <p:extLst>
      <p:ext uri="{BB962C8B-B14F-4D97-AF65-F5344CB8AC3E}">
        <p14:creationId xmlns:p14="http://schemas.microsoft.com/office/powerpoint/2010/main" val="140361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Qualitative Assessment Locations</a:t>
            </a:r>
            <a:endParaRPr lang="en-US" sz="3000" b="1" dirty="0"/>
          </a:p>
        </p:txBody>
      </p:sp>
      <p:sp>
        <p:nvSpPr>
          <p:cNvPr id="3" name="TextBox 2"/>
          <p:cNvSpPr txBox="1"/>
          <p:nvPr/>
        </p:nvSpPr>
        <p:spPr>
          <a:xfrm>
            <a:off x="713232" y="1955800"/>
            <a:ext cx="3731768" cy="646331"/>
          </a:xfrm>
          <a:prstGeom prst="rect">
            <a:avLst/>
          </a:prstGeom>
          <a:noFill/>
        </p:spPr>
        <p:txBody>
          <a:bodyPr wrap="square" rtlCol="0">
            <a:spAutoFit/>
          </a:bodyPr>
          <a:lstStyle/>
          <a:p>
            <a:pPr marL="285750" indent="-285750">
              <a:buFont typeface="Arial" pitchFamily="34" charset="0"/>
              <a:buChar char="•"/>
            </a:pPr>
            <a:endParaRPr lang="en-US" dirty="0">
              <a:solidFill>
                <a:prstClr val="black"/>
              </a:solidFill>
            </a:endParaRPr>
          </a:p>
          <a:p>
            <a:pPr marL="285750" indent="-285750">
              <a:buFont typeface="Arial" pitchFamily="34" charset="0"/>
              <a:buChar char="•"/>
            </a:pPr>
            <a:endParaRPr lang="en-US" dirty="0">
              <a:solidFill>
                <a:prstClr val="black"/>
              </a:solidFill>
            </a:endParaRPr>
          </a:p>
        </p:txBody>
      </p:sp>
      <p:pic>
        <p:nvPicPr>
          <p:cNvPr id="5" name="Picture 2" descr="C:\Users\SteneA\AppData\Local\Microsoft\Windows\Temporary Internet Files\Content.Outlook\UBT4N460\Ng-loc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268" y="1955800"/>
            <a:ext cx="3570732" cy="3911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74268" y="1471136"/>
            <a:ext cx="3570732" cy="523220"/>
          </a:xfrm>
          <a:prstGeom prst="rect">
            <a:avLst/>
          </a:prstGeom>
          <a:noFill/>
        </p:spPr>
        <p:txBody>
          <a:bodyPr wrap="square" rtlCol="0">
            <a:spAutoFit/>
          </a:bodyPr>
          <a:lstStyle/>
          <a:p>
            <a:pPr algn="ctr"/>
            <a:r>
              <a:rPr lang="en-US" sz="2800" b="1" dirty="0" smtClean="0">
                <a:solidFill>
                  <a:prstClr val="black"/>
                </a:solidFill>
              </a:rPr>
              <a:t>Nigeria</a:t>
            </a:r>
            <a:endParaRPr lang="en-US" sz="2800" b="1" dirty="0">
              <a:solidFill>
                <a:prstClr val="black"/>
              </a:solidFill>
            </a:endParaRPr>
          </a:p>
        </p:txBody>
      </p:sp>
      <p:sp>
        <p:nvSpPr>
          <p:cNvPr id="8" name="TextBox 7"/>
          <p:cNvSpPr txBox="1"/>
          <p:nvPr/>
        </p:nvSpPr>
        <p:spPr>
          <a:xfrm>
            <a:off x="4826000" y="1459468"/>
            <a:ext cx="3302000" cy="523220"/>
          </a:xfrm>
          <a:prstGeom prst="rect">
            <a:avLst/>
          </a:prstGeom>
          <a:noFill/>
        </p:spPr>
        <p:txBody>
          <a:bodyPr wrap="square" rtlCol="0">
            <a:spAutoFit/>
          </a:bodyPr>
          <a:lstStyle/>
          <a:p>
            <a:pPr algn="ctr"/>
            <a:r>
              <a:rPr lang="en-US" sz="2800" b="1" dirty="0" smtClean="0">
                <a:solidFill>
                  <a:prstClr val="black"/>
                </a:solidFill>
              </a:rPr>
              <a:t>Tanzania</a:t>
            </a:r>
            <a:endParaRPr lang="en-US" sz="2800" b="1" dirty="0">
              <a:solidFill>
                <a:prstClr val="black"/>
              </a:solidFill>
            </a:endParaRPr>
          </a:p>
        </p:txBody>
      </p:sp>
      <p:pic>
        <p:nvPicPr>
          <p:cNvPr id="1026" name="Picture 2" descr="C:\Users\Narayant\AppData\Local\Microsoft\Windows\Temporary Internet Files\Content.Outlook\3OL3RWNX\Tz-location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700" y="1955800"/>
            <a:ext cx="3810000" cy="38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9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mj-lt"/>
              </a:rPr>
              <a:t>Stakeholders and Key Informants</a:t>
            </a:r>
            <a:endParaRPr lang="en-US" sz="2800" b="1" dirty="0">
              <a:latin typeface="+mj-lt"/>
            </a:endParaRPr>
          </a:p>
        </p:txBody>
      </p:sp>
      <p:sp>
        <p:nvSpPr>
          <p:cNvPr id="4" name="Oval 3"/>
          <p:cNvSpPr/>
          <p:nvPr/>
        </p:nvSpPr>
        <p:spPr>
          <a:xfrm>
            <a:off x="1955800" y="2578100"/>
            <a:ext cx="2095500" cy="1828800"/>
          </a:xfrm>
          <a:prstGeom prst="ellipse">
            <a:avLst/>
          </a:prstGeom>
          <a:solidFill>
            <a:srgbClr val="608E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5" name="Oval 4"/>
          <p:cNvSpPr/>
          <p:nvPr/>
        </p:nvSpPr>
        <p:spPr>
          <a:xfrm>
            <a:off x="3962400" y="2628900"/>
            <a:ext cx="1955800" cy="1778000"/>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6" name="Oval 5"/>
          <p:cNvSpPr/>
          <p:nvPr/>
        </p:nvSpPr>
        <p:spPr>
          <a:xfrm>
            <a:off x="2927350" y="3632200"/>
            <a:ext cx="2070100" cy="17399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7" name="TextBox 6"/>
          <p:cNvSpPr txBox="1"/>
          <p:nvPr/>
        </p:nvSpPr>
        <p:spPr>
          <a:xfrm>
            <a:off x="2041525" y="3251200"/>
            <a:ext cx="1920875" cy="523220"/>
          </a:xfrm>
          <a:prstGeom prst="rect">
            <a:avLst/>
          </a:prstGeom>
          <a:noFill/>
        </p:spPr>
        <p:txBody>
          <a:bodyPr wrap="square" rtlCol="0">
            <a:spAutoFit/>
          </a:bodyPr>
          <a:lstStyle/>
          <a:p>
            <a:r>
              <a:rPr lang="en-US" sz="2800" b="1" dirty="0" smtClean="0">
                <a:solidFill>
                  <a:prstClr val="white"/>
                </a:solidFill>
              </a:rPr>
              <a:t>Agriculture</a:t>
            </a:r>
            <a:endParaRPr lang="en-US" sz="2800" b="1" dirty="0">
              <a:solidFill>
                <a:prstClr val="white"/>
              </a:solidFill>
            </a:endParaRPr>
          </a:p>
        </p:txBody>
      </p:sp>
      <p:sp>
        <p:nvSpPr>
          <p:cNvPr id="8" name="TextBox 7"/>
          <p:cNvSpPr txBox="1"/>
          <p:nvPr/>
        </p:nvSpPr>
        <p:spPr>
          <a:xfrm>
            <a:off x="4419600" y="3238500"/>
            <a:ext cx="1155700" cy="523220"/>
          </a:xfrm>
          <a:prstGeom prst="rect">
            <a:avLst/>
          </a:prstGeom>
          <a:noFill/>
        </p:spPr>
        <p:txBody>
          <a:bodyPr wrap="square" rtlCol="0">
            <a:spAutoFit/>
          </a:bodyPr>
          <a:lstStyle/>
          <a:p>
            <a:r>
              <a:rPr lang="en-US" sz="2800" b="1" dirty="0" smtClean="0">
                <a:solidFill>
                  <a:prstClr val="white"/>
                </a:solidFill>
              </a:rPr>
              <a:t>Trade</a:t>
            </a:r>
            <a:endParaRPr lang="en-US" sz="2800" b="1" dirty="0">
              <a:solidFill>
                <a:prstClr val="white"/>
              </a:solidFill>
            </a:endParaRPr>
          </a:p>
        </p:txBody>
      </p:sp>
      <p:sp>
        <p:nvSpPr>
          <p:cNvPr id="9" name="TextBox 8"/>
          <p:cNvSpPr txBox="1"/>
          <p:nvPr/>
        </p:nvSpPr>
        <p:spPr>
          <a:xfrm>
            <a:off x="3347809" y="4344302"/>
            <a:ext cx="1406979" cy="523220"/>
          </a:xfrm>
          <a:prstGeom prst="rect">
            <a:avLst/>
          </a:prstGeom>
          <a:noFill/>
        </p:spPr>
        <p:txBody>
          <a:bodyPr wrap="square" rtlCol="0">
            <a:spAutoFit/>
          </a:bodyPr>
          <a:lstStyle/>
          <a:p>
            <a:r>
              <a:rPr lang="en-US" sz="2800" b="1" dirty="0" smtClean="0">
                <a:solidFill>
                  <a:prstClr val="white"/>
                </a:solidFill>
              </a:rPr>
              <a:t>Health</a:t>
            </a:r>
            <a:endParaRPr lang="en-US" sz="2800" b="1" dirty="0">
              <a:solidFill>
                <a:prstClr val="white"/>
              </a:solidFill>
            </a:endParaRPr>
          </a:p>
        </p:txBody>
      </p:sp>
      <p:sp>
        <p:nvSpPr>
          <p:cNvPr id="10" name="Oval 9"/>
          <p:cNvSpPr/>
          <p:nvPr/>
        </p:nvSpPr>
        <p:spPr>
          <a:xfrm>
            <a:off x="3543300" y="1598999"/>
            <a:ext cx="1095375" cy="939800"/>
          </a:xfrm>
          <a:prstGeom prst="ellipse">
            <a:avLst/>
          </a:prstGeom>
          <a:solidFill>
            <a:srgbClr val="B7C9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12" name="TextBox 11"/>
          <p:cNvSpPr txBox="1"/>
          <p:nvPr/>
        </p:nvSpPr>
        <p:spPr>
          <a:xfrm>
            <a:off x="3690937" y="1859260"/>
            <a:ext cx="800100" cy="369332"/>
          </a:xfrm>
          <a:prstGeom prst="rect">
            <a:avLst/>
          </a:prstGeom>
          <a:noFill/>
        </p:spPr>
        <p:txBody>
          <a:bodyPr wrap="square" rtlCol="0">
            <a:spAutoFit/>
          </a:bodyPr>
          <a:lstStyle/>
          <a:p>
            <a:r>
              <a:rPr lang="en-US" b="1" dirty="0" smtClean="0">
                <a:solidFill>
                  <a:prstClr val="black"/>
                </a:solidFill>
              </a:rPr>
              <a:t>PACA</a:t>
            </a:r>
            <a:endParaRPr lang="en-US" b="1" dirty="0">
              <a:solidFill>
                <a:prstClr val="black"/>
              </a:solidFill>
            </a:endParaRPr>
          </a:p>
        </p:txBody>
      </p:sp>
      <p:sp>
        <p:nvSpPr>
          <p:cNvPr id="13" name="Oval 12"/>
          <p:cNvSpPr/>
          <p:nvPr/>
        </p:nvSpPr>
        <p:spPr>
          <a:xfrm>
            <a:off x="6308722" y="2521852"/>
            <a:ext cx="1009650" cy="948293"/>
          </a:xfrm>
          <a:prstGeom prst="ellipse">
            <a:avLst/>
          </a:prstGeom>
          <a:solidFill>
            <a:srgbClr val="C3C6A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14" name="TextBox 13"/>
          <p:cNvSpPr txBox="1"/>
          <p:nvPr/>
        </p:nvSpPr>
        <p:spPr>
          <a:xfrm>
            <a:off x="6342059" y="2807613"/>
            <a:ext cx="942975" cy="430887"/>
          </a:xfrm>
          <a:prstGeom prst="rect">
            <a:avLst/>
          </a:prstGeom>
          <a:noFill/>
        </p:spPr>
        <p:txBody>
          <a:bodyPr wrap="square" rtlCol="0">
            <a:spAutoFit/>
          </a:bodyPr>
          <a:lstStyle/>
          <a:p>
            <a:r>
              <a:rPr lang="en-US" sz="1100" b="1" dirty="0" smtClean="0">
                <a:solidFill>
                  <a:prstClr val="black"/>
                </a:solidFill>
              </a:rPr>
              <a:t>Importers</a:t>
            </a:r>
          </a:p>
          <a:p>
            <a:r>
              <a:rPr lang="en-US" sz="1100" b="1" dirty="0" smtClean="0">
                <a:solidFill>
                  <a:prstClr val="black"/>
                </a:solidFill>
              </a:rPr>
              <a:t>/Exporters</a:t>
            </a:r>
            <a:endParaRPr lang="en-US" sz="1100" b="1" dirty="0">
              <a:solidFill>
                <a:prstClr val="black"/>
              </a:solidFill>
            </a:endParaRPr>
          </a:p>
        </p:txBody>
      </p:sp>
      <p:sp>
        <p:nvSpPr>
          <p:cNvPr id="15" name="Oval 14"/>
          <p:cNvSpPr/>
          <p:nvPr/>
        </p:nvSpPr>
        <p:spPr>
          <a:xfrm>
            <a:off x="5918200" y="3709402"/>
            <a:ext cx="1219200" cy="962025"/>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16" name="TextBox 15"/>
          <p:cNvSpPr txBox="1"/>
          <p:nvPr/>
        </p:nvSpPr>
        <p:spPr>
          <a:xfrm>
            <a:off x="5948362" y="3928804"/>
            <a:ext cx="1290638" cy="276999"/>
          </a:xfrm>
          <a:prstGeom prst="rect">
            <a:avLst/>
          </a:prstGeom>
          <a:noFill/>
        </p:spPr>
        <p:txBody>
          <a:bodyPr wrap="square" rtlCol="0">
            <a:spAutoFit/>
          </a:bodyPr>
          <a:lstStyle/>
          <a:p>
            <a:r>
              <a:rPr lang="en-US" sz="1200" b="1" dirty="0" smtClean="0">
                <a:solidFill>
                  <a:prstClr val="black"/>
                </a:solidFill>
              </a:rPr>
              <a:t>Agro-Processors</a:t>
            </a:r>
            <a:endParaRPr lang="en-US" sz="1200" b="1" dirty="0">
              <a:solidFill>
                <a:prstClr val="black"/>
              </a:solidFill>
            </a:endParaRPr>
          </a:p>
        </p:txBody>
      </p:sp>
      <p:sp>
        <p:nvSpPr>
          <p:cNvPr id="17" name="Oval 16"/>
          <p:cNvSpPr/>
          <p:nvPr/>
        </p:nvSpPr>
        <p:spPr>
          <a:xfrm>
            <a:off x="5026025" y="4831681"/>
            <a:ext cx="1567656" cy="1307861"/>
          </a:xfrm>
          <a:prstGeom prst="ellipse">
            <a:avLst/>
          </a:prstGeom>
          <a:solidFill>
            <a:srgbClr val="DFD1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prstClr val="white"/>
              </a:solidFill>
            </a:endParaRPr>
          </a:p>
        </p:txBody>
      </p:sp>
      <p:sp>
        <p:nvSpPr>
          <p:cNvPr id="18" name="TextBox 17"/>
          <p:cNvSpPr txBox="1"/>
          <p:nvPr/>
        </p:nvSpPr>
        <p:spPr>
          <a:xfrm>
            <a:off x="5126037" y="5048934"/>
            <a:ext cx="1200149" cy="830997"/>
          </a:xfrm>
          <a:prstGeom prst="rect">
            <a:avLst/>
          </a:prstGeom>
          <a:noFill/>
        </p:spPr>
        <p:txBody>
          <a:bodyPr wrap="square" rtlCol="0">
            <a:spAutoFit/>
          </a:bodyPr>
          <a:lstStyle/>
          <a:p>
            <a:r>
              <a:rPr lang="en-US" sz="1200" b="1" dirty="0" smtClean="0">
                <a:solidFill>
                  <a:prstClr val="black"/>
                </a:solidFill>
              </a:rPr>
              <a:t>Practitioners in Liver </a:t>
            </a:r>
            <a:r>
              <a:rPr lang="en-US" sz="1200" b="1" dirty="0">
                <a:solidFill>
                  <a:prstClr val="black"/>
                </a:solidFill>
              </a:rPr>
              <a:t>C</a:t>
            </a:r>
            <a:r>
              <a:rPr lang="en-US" sz="1200" b="1" dirty="0" smtClean="0">
                <a:solidFill>
                  <a:prstClr val="black"/>
                </a:solidFill>
              </a:rPr>
              <a:t>ancer, Gut </a:t>
            </a:r>
            <a:r>
              <a:rPr lang="en-US" sz="1200" b="1" dirty="0">
                <a:solidFill>
                  <a:prstClr val="black"/>
                </a:solidFill>
              </a:rPr>
              <a:t> </a:t>
            </a:r>
            <a:r>
              <a:rPr lang="en-US" sz="1200" b="1" dirty="0" smtClean="0">
                <a:solidFill>
                  <a:prstClr val="black"/>
                </a:solidFill>
              </a:rPr>
              <a:t>Health, Nutrition</a:t>
            </a:r>
            <a:endParaRPr lang="en-US" sz="1200" b="1" dirty="0">
              <a:solidFill>
                <a:prstClr val="black"/>
              </a:solidFill>
            </a:endParaRPr>
          </a:p>
        </p:txBody>
      </p:sp>
      <p:sp>
        <p:nvSpPr>
          <p:cNvPr id="19" name="Oval 18"/>
          <p:cNvSpPr/>
          <p:nvPr/>
        </p:nvSpPr>
        <p:spPr>
          <a:xfrm>
            <a:off x="1666875" y="4962525"/>
            <a:ext cx="1123950" cy="1000809"/>
          </a:xfrm>
          <a:prstGeom prst="ellipse">
            <a:avLst/>
          </a:prstGeom>
          <a:solidFill>
            <a:srgbClr val="B7C9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20" name="TextBox 19"/>
          <p:cNvSpPr txBox="1"/>
          <p:nvPr/>
        </p:nvSpPr>
        <p:spPr>
          <a:xfrm>
            <a:off x="1776412" y="5139763"/>
            <a:ext cx="904875" cy="646331"/>
          </a:xfrm>
          <a:prstGeom prst="rect">
            <a:avLst/>
          </a:prstGeom>
          <a:noFill/>
        </p:spPr>
        <p:txBody>
          <a:bodyPr wrap="square" rtlCol="0">
            <a:spAutoFit/>
          </a:bodyPr>
          <a:lstStyle/>
          <a:p>
            <a:r>
              <a:rPr lang="en-US" sz="1200" b="1" dirty="0" smtClean="0">
                <a:solidFill>
                  <a:prstClr val="black"/>
                </a:solidFill>
              </a:rPr>
              <a:t>Livestock and Feed </a:t>
            </a:r>
            <a:r>
              <a:rPr lang="en-US" sz="1200" b="1" dirty="0">
                <a:solidFill>
                  <a:prstClr val="black"/>
                </a:solidFill>
              </a:rPr>
              <a:t>S</a:t>
            </a:r>
            <a:r>
              <a:rPr lang="en-US" sz="1200" b="1" dirty="0" smtClean="0">
                <a:solidFill>
                  <a:prstClr val="black"/>
                </a:solidFill>
              </a:rPr>
              <a:t>uppliers</a:t>
            </a:r>
            <a:endParaRPr lang="en-US" sz="1200" b="1" dirty="0">
              <a:solidFill>
                <a:prstClr val="black"/>
              </a:solidFill>
            </a:endParaRPr>
          </a:p>
        </p:txBody>
      </p:sp>
      <p:sp>
        <p:nvSpPr>
          <p:cNvPr id="21" name="Oval 20"/>
          <p:cNvSpPr/>
          <p:nvPr/>
        </p:nvSpPr>
        <p:spPr>
          <a:xfrm>
            <a:off x="933450" y="3781425"/>
            <a:ext cx="984250" cy="914400"/>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22" name="Oval 21"/>
          <p:cNvSpPr/>
          <p:nvPr/>
        </p:nvSpPr>
        <p:spPr>
          <a:xfrm>
            <a:off x="862012" y="2538799"/>
            <a:ext cx="914400" cy="914400"/>
          </a:xfrm>
          <a:prstGeom prst="ellipse">
            <a:avLst/>
          </a:prstGeom>
          <a:solidFill>
            <a:srgbClr val="C3C6A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23" name="TextBox 22"/>
          <p:cNvSpPr txBox="1"/>
          <p:nvPr/>
        </p:nvSpPr>
        <p:spPr>
          <a:xfrm>
            <a:off x="1003300" y="4067303"/>
            <a:ext cx="952500" cy="276999"/>
          </a:xfrm>
          <a:prstGeom prst="rect">
            <a:avLst/>
          </a:prstGeom>
          <a:noFill/>
        </p:spPr>
        <p:txBody>
          <a:bodyPr wrap="square" rtlCol="0">
            <a:spAutoFit/>
          </a:bodyPr>
          <a:lstStyle/>
          <a:p>
            <a:r>
              <a:rPr lang="en-US" sz="1200" b="1" dirty="0" smtClean="0">
                <a:solidFill>
                  <a:prstClr val="black"/>
                </a:solidFill>
              </a:rPr>
              <a:t>Consumers</a:t>
            </a:r>
            <a:endParaRPr lang="en-US" sz="1200" b="1" dirty="0">
              <a:solidFill>
                <a:prstClr val="black"/>
              </a:solidFill>
            </a:endParaRPr>
          </a:p>
        </p:txBody>
      </p:sp>
      <p:sp>
        <p:nvSpPr>
          <p:cNvPr id="24" name="TextBox 23"/>
          <p:cNvSpPr txBox="1"/>
          <p:nvPr/>
        </p:nvSpPr>
        <p:spPr>
          <a:xfrm>
            <a:off x="933450" y="2824261"/>
            <a:ext cx="735012" cy="276999"/>
          </a:xfrm>
          <a:prstGeom prst="rect">
            <a:avLst/>
          </a:prstGeom>
          <a:noFill/>
        </p:spPr>
        <p:txBody>
          <a:bodyPr wrap="square" rtlCol="0">
            <a:spAutoFit/>
          </a:bodyPr>
          <a:lstStyle/>
          <a:p>
            <a:r>
              <a:rPr lang="en-US" sz="1200" b="1" dirty="0" smtClean="0">
                <a:solidFill>
                  <a:prstClr val="black"/>
                </a:solidFill>
              </a:rPr>
              <a:t>Farmers</a:t>
            </a:r>
            <a:endParaRPr lang="en-US" sz="1200" b="1" dirty="0">
              <a:solidFill>
                <a:prstClr val="black"/>
              </a:solidFill>
            </a:endParaRPr>
          </a:p>
        </p:txBody>
      </p:sp>
      <p:sp>
        <p:nvSpPr>
          <p:cNvPr id="25" name="Oval 24"/>
          <p:cNvSpPr/>
          <p:nvPr/>
        </p:nvSpPr>
        <p:spPr>
          <a:xfrm>
            <a:off x="2012950" y="1536700"/>
            <a:ext cx="914400" cy="914400"/>
          </a:xfrm>
          <a:prstGeom prst="ellipse">
            <a:avLst/>
          </a:prstGeom>
          <a:gradFill>
            <a:gsLst>
              <a:gs pos="0">
                <a:schemeClr val="accent3">
                  <a:lumMod val="60000"/>
                  <a:lumOff val="40000"/>
                </a:schemeClr>
              </a:gs>
              <a:gs pos="91000">
                <a:schemeClr val="accent3"/>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26" name="TextBox 25"/>
          <p:cNvSpPr txBox="1"/>
          <p:nvPr/>
        </p:nvSpPr>
        <p:spPr>
          <a:xfrm>
            <a:off x="2041525" y="1779367"/>
            <a:ext cx="974725" cy="461665"/>
          </a:xfrm>
          <a:prstGeom prst="rect">
            <a:avLst/>
          </a:prstGeom>
          <a:noFill/>
        </p:spPr>
        <p:txBody>
          <a:bodyPr wrap="square" rtlCol="0">
            <a:spAutoFit/>
          </a:bodyPr>
          <a:lstStyle/>
          <a:p>
            <a:r>
              <a:rPr lang="en-US" sz="1200" b="1" dirty="0" smtClean="0">
                <a:solidFill>
                  <a:prstClr val="black"/>
                </a:solidFill>
              </a:rPr>
              <a:t>Policy Makers</a:t>
            </a:r>
            <a:endParaRPr lang="en-US" sz="1200" b="1" dirty="0">
              <a:solidFill>
                <a:prstClr val="black"/>
              </a:solidFill>
            </a:endParaRPr>
          </a:p>
        </p:txBody>
      </p:sp>
      <p:sp>
        <p:nvSpPr>
          <p:cNvPr id="27" name="Oval 26"/>
          <p:cNvSpPr/>
          <p:nvPr/>
        </p:nvSpPr>
        <p:spPr>
          <a:xfrm>
            <a:off x="5268912" y="1663700"/>
            <a:ext cx="914400" cy="914400"/>
          </a:xfrm>
          <a:prstGeom prst="ellipse">
            <a:avLst/>
          </a:prstGeom>
          <a:solidFill>
            <a:srgbClr val="DFD1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28" name="TextBox 27"/>
          <p:cNvSpPr txBox="1"/>
          <p:nvPr/>
        </p:nvSpPr>
        <p:spPr>
          <a:xfrm>
            <a:off x="5250655" y="1923534"/>
            <a:ext cx="950913" cy="276999"/>
          </a:xfrm>
          <a:prstGeom prst="rect">
            <a:avLst/>
          </a:prstGeom>
          <a:noFill/>
        </p:spPr>
        <p:txBody>
          <a:bodyPr wrap="square" rtlCol="0">
            <a:spAutoFit/>
          </a:bodyPr>
          <a:lstStyle/>
          <a:p>
            <a:r>
              <a:rPr lang="en-US" sz="1200" b="1" dirty="0" smtClean="0">
                <a:solidFill>
                  <a:prstClr val="black"/>
                </a:solidFill>
              </a:rPr>
              <a:t>Regulators</a:t>
            </a:r>
            <a:endParaRPr lang="en-US" sz="1200" b="1" dirty="0">
              <a:solidFill>
                <a:prstClr val="black"/>
              </a:solidFill>
            </a:endParaRPr>
          </a:p>
        </p:txBody>
      </p:sp>
    </p:spTree>
    <p:extLst>
      <p:ext uri="{BB962C8B-B14F-4D97-AF65-F5344CB8AC3E}">
        <p14:creationId xmlns:p14="http://schemas.microsoft.com/office/powerpoint/2010/main" val="3228768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71669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30700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Presentation Roadmap</a:t>
            </a:r>
            <a:endParaRPr lang="en-US" dirty="0"/>
          </a:p>
        </p:txBody>
      </p:sp>
      <p:sp>
        <p:nvSpPr>
          <p:cNvPr id="3" name="Content Placeholder 2"/>
          <p:cNvSpPr>
            <a:spLocks noGrp="1"/>
          </p:cNvSpPr>
          <p:nvPr>
            <p:ph idx="1"/>
          </p:nvPr>
        </p:nvSpPr>
        <p:spPr/>
        <p:txBody>
          <a:bodyPr>
            <a:normAutofit/>
          </a:bodyPr>
          <a:lstStyle/>
          <a:p>
            <a:r>
              <a:rPr lang="en-US" dirty="0"/>
              <a:t>Objective of the </a:t>
            </a:r>
            <a:r>
              <a:rPr lang="en-US" dirty="0" smtClean="0"/>
              <a:t>country </a:t>
            </a:r>
            <a:r>
              <a:rPr lang="en-US" dirty="0"/>
              <a:t>and </a:t>
            </a:r>
            <a:r>
              <a:rPr lang="en-US" dirty="0" smtClean="0"/>
              <a:t>economic assessment</a:t>
            </a:r>
          </a:p>
          <a:p>
            <a:r>
              <a:rPr lang="en-US" dirty="0" smtClean="0"/>
              <a:t>Conceptual framework and research methods</a:t>
            </a:r>
          </a:p>
          <a:p>
            <a:r>
              <a:rPr lang="en-US" dirty="0" smtClean="0"/>
              <a:t>Aflatoxin prevalence data for maize and groundnuts</a:t>
            </a:r>
          </a:p>
          <a:p>
            <a:r>
              <a:rPr lang="en-US" dirty="0" smtClean="0"/>
              <a:t>Characterization of risk factors: method and findings</a:t>
            </a:r>
          </a:p>
          <a:p>
            <a:r>
              <a:rPr lang="en-US" dirty="0" smtClean="0"/>
              <a:t>Economic impact of aflatoxin </a:t>
            </a:r>
            <a:r>
              <a:rPr lang="en-US" dirty="0"/>
              <a:t>c</a:t>
            </a:r>
            <a:r>
              <a:rPr lang="en-US" dirty="0" smtClean="0"/>
              <a:t>ontamination</a:t>
            </a:r>
          </a:p>
          <a:p>
            <a:r>
              <a:rPr lang="en-US" dirty="0" smtClean="0"/>
              <a:t>Identification and prioritization of viable control strategies through in-country workshops</a:t>
            </a:r>
            <a:endParaRPr lang="en-US" dirty="0"/>
          </a:p>
        </p:txBody>
      </p:sp>
    </p:spTree>
    <p:extLst>
      <p:ext uri="{BB962C8B-B14F-4D97-AF65-F5344CB8AC3E}">
        <p14:creationId xmlns:p14="http://schemas.microsoft.com/office/powerpoint/2010/main" val="1560486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Objective of the Country and Economic Assessment</a:t>
            </a:r>
            <a:endParaRPr lang="en-US" b="1" dirty="0"/>
          </a:p>
        </p:txBody>
      </p:sp>
      <p:sp>
        <p:nvSpPr>
          <p:cNvPr id="3" name="Content Placeholder 2"/>
          <p:cNvSpPr>
            <a:spLocks noGrp="1"/>
          </p:cNvSpPr>
          <p:nvPr>
            <p:ph idx="1"/>
          </p:nvPr>
        </p:nvSpPr>
        <p:spPr/>
        <p:txBody>
          <a:bodyPr>
            <a:normAutofit lnSpcReduction="10000"/>
          </a:bodyPr>
          <a:lstStyle/>
          <a:p>
            <a:endParaRPr lang="en-US" dirty="0"/>
          </a:p>
          <a:p>
            <a:pPr>
              <a:buFont typeface="Wingdings" pitchFamily="2" charset="2"/>
              <a:buChar char="Ø"/>
            </a:pPr>
            <a:r>
              <a:rPr lang="en-US" dirty="0"/>
              <a:t>Develop a replicable, low-cost method </a:t>
            </a:r>
            <a:r>
              <a:rPr lang="en-US" dirty="0" smtClean="0"/>
              <a:t>for PACA</a:t>
            </a:r>
          </a:p>
          <a:p>
            <a:pPr>
              <a:buFont typeface="Wingdings" pitchFamily="2" charset="2"/>
              <a:buChar char="Ø"/>
            </a:pPr>
            <a:r>
              <a:rPr lang="en-US" dirty="0" smtClean="0"/>
              <a:t>Pilot it in Nigeria and Tanzania</a:t>
            </a:r>
          </a:p>
          <a:p>
            <a:pPr>
              <a:buFont typeface="Wingdings" pitchFamily="2" charset="2"/>
              <a:buChar char="Ø"/>
            </a:pPr>
            <a:r>
              <a:rPr lang="en-US" dirty="0" smtClean="0"/>
              <a:t>Characterize the key </a:t>
            </a:r>
            <a:r>
              <a:rPr lang="en-US" u="sng" dirty="0" smtClean="0"/>
              <a:t>risks</a:t>
            </a:r>
            <a:r>
              <a:rPr lang="en-US" dirty="0" smtClean="0"/>
              <a:t> and </a:t>
            </a:r>
            <a:r>
              <a:rPr lang="en-US" u="sng" dirty="0" smtClean="0"/>
              <a:t>economic impacts </a:t>
            </a:r>
            <a:r>
              <a:rPr lang="en-US" dirty="0" smtClean="0"/>
              <a:t>of aflatoxin contamination…</a:t>
            </a:r>
          </a:p>
          <a:p>
            <a:pPr>
              <a:buFont typeface="Wingdings" pitchFamily="2" charset="2"/>
              <a:buChar char="Ø"/>
            </a:pPr>
            <a:r>
              <a:rPr lang="en-US" dirty="0" smtClean="0"/>
              <a:t>Identify promising </a:t>
            </a:r>
            <a:r>
              <a:rPr lang="en-US" u="sng" dirty="0" smtClean="0"/>
              <a:t>opportunities</a:t>
            </a:r>
            <a:r>
              <a:rPr lang="en-US" dirty="0" smtClean="0"/>
              <a:t> for control</a:t>
            </a:r>
            <a:endParaRPr lang="en-US" dirty="0"/>
          </a:p>
          <a:p>
            <a:pPr>
              <a:buFont typeface="Wingdings" pitchFamily="2" charset="2"/>
              <a:buChar char="Ø"/>
            </a:pPr>
            <a:r>
              <a:rPr lang="en-US" dirty="0" smtClean="0"/>
              <a:t>Vet findings with policy and practitioners </a:t>
            </a:r>
          </a:p>
          <a:p>
            <a:pPr>
              <a:buFont typeface="Wingdings" pitchFamily="2" charset="2"/>
              <a:buChar char="Ø"/>
            </a:pPr>
            <a:r>
              <a:rPr lang="en-US" dirty="0" smtClean="0"/>
              <a:t>Garner country-level action through cross-</a:t>
            </a:r>
            <a:r>
              <a:rPr lang="en-US" dirty="0" err="1" smtClean="0"/>
              <a:t>sectoral</a:t>
            </a:r>
            <a:r>
              <a:rPr lang="en-US" dirty="0" smtClean="0"/>
              <a:t> collaboration</a:t>
            </a:r>
          </a:p>
        </p:txBody>
      </p:sp>
    </p:spTree>
    <p:extLst>
      <p:ext uri="{BB962C8B-B14F-4D97-AF65-F5344CB8AC3E}">
        <p14:creationId xmlns:p14="http://schemas.microsoft.com/office/powerpoint/2010/main" val="407525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93429356"/>
              </p:ext>
            </p:extLst>
          </p:nvPr>
        </p:nvGraphicFramePr>
        <p:xfrm>
          <a:off x="1015999" y="1841500"/>
          <a:ext cx="705394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normAutofit/>
          </a:bodyPr>
          <a:lstStyle/>
          <a:p>
            <a:r>
              <a:rPr lang="en-US" dirty="0" smtClean="0"/>
              <a:t>Conceptual Framework</a:t>
            </a:r>
            <a:endParaRPr lang="en-US" dirty="0"/>
          </a:p>
        </p:txBody>
      </p:sp>
    </p:spTree>
    <p:extLst>
      <p:ext uri="{BB962C8B-B14F-4D97-AF65-F5344CB8AC3E}">
        <p14:creationId xmlns:p14="http://schemas.microsoft.com/office/powerpoint/2010/main" val="128794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57" y="469900"/>
            <a:ext cx="6747715" cy="922338"/>
          </a:xfrm>
        </p:spPr>
        <p:txBody>
          <a:bodyPr>
            <a:noAutofit/>
          </a:bodyPr>
          <a:lstStyle/>
          <a:p>
            <a:r>
              <a:rPr lang="en-US" sz="2800" b="1" dirty="0" smtClean="0"/>
              <a:t>Qualitative &amp; Quantitative Data Sources</a:t>
            </a:r>
            <a:endParaRPr lang="en-US" sz="2800" b="1" dirty="0"/>
          </a:p>
        </p:txBody>
      </p:sp>
      <p:sp>
        <p:nvSpPr>
          <p:cNvPr id="3" name="Content Placeholder 2"/>
          <p:cNvSpPr>
            <a:spLocks noGrp="1"/>
          </p:cNvSpPr>
          <p:nvPr>
            <p:ph idx="1"/>
          </p:nvPr>
        </p:nvSpPr>
        <p:spPr>
          <a:xfrm>
            <a:off x="646557" y="1726774"/>
            <a:ext cx="7999186" cy="4523900"/>
          </a:xfrm>
        </p:spPr>
        <p:txBody>
          <a:bodyPr>
            <a:normAutofit/>
          </a:bodyPr>
          <a:lstStyle/>
          <a:p>
            <a:r>
              <a:rPr lang="en-US" dirty="0" smtClean="0"/>
              <a:t>Primary data for prevalence sampling.</a:t>
            </a:r>
          </a:p>
          <a:p>
            <a:r>
              <a:rPr lang="en-US" dirty="0" smtClean="0"/>
              <a:t>Living Standard Measurement Survey - Integrated Surveys on Agriculture (LSMS-ISA).  </a:t>
            </a:r>
            <a:endParaRPr lang="en-US" dirty="0"/>
          </a:p>
          <a:p>
            <a:r>
              <a:rPr lang="en-US" dirty="0" smtClean="0"/>
              <a:t>FAOSTAT for historical trade data and food balance sheet.</a:t>
            </a:r>
          </a:p>
          <a:p>
            <a:r>
              <a:rPr lang="en-US" dirty="0" smtClean="0"/>
              <a:t>Other secondary data sources on population, age structure, HBV prevalence, WHO Life tables</a:t>
            </a:r>
          </a:p>
          <a:p>
            <a:r>
              <a:rPr lang="en-US" dirty="0" smtClean="0"/>
              <a:t>Qualitative primary data</a:t>
            </a:r>
            <a:r>
              <a:rPr lang="en-US" sz="2900" dirty="0" smtClean="0"/>
              <a:t>.</a:t>
            </a:r>
          </a:p>
          <a:p>
            <a:pPr lvl="1"/>
            <a:endParaRPr lang="en-US" dirty="0" smtClean="0"/>
          </a:p>
          <a:p>
            <a:pPr lvl="1"/>
            <a:endParaRPr lang="en-US" dirty="0" smtClean="0"/>
          </a:p>
        </p:txBody>
      </p:sp>
    </p:spTree>
    <p:extLst>
      <p:ext uri="{BB962C8B-B14F-4D97-AF65-F5344CB8AC3E}">
        <p14:creationId xmlns:p14="http://schemas.microsoft.com/office/powerpoint/2010/main" val="347800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r>
              <a:rPr lang="en-US" sz="2800" b="1" dirty="0" smtClean="0"/>
              <a:t>Aflatoxin Prevalence in Maize </a:t>
            </a:r>
            <a:r>
              <a:rPr lang="en-US" sz="2800" b="1" dirty="0"/>
              <a:t>and </a:t>
            </a:r>
            <a:r>
              <a:rPr lang="en-US" sz="2800" b="1" dirty="0" smtClean="0"/>
              <a:t>Groundnuts </a:t>
            </a:r>
            <a:endParaRPr lang="en-US" sz="2800" b="1" dirty="0"/>
          </a:p>
        </p:txBody>
      </p:sp>
      <p:pic>
        <p:nvPicPr>
          <p:cNvPr id="3074" name="Picture 2" descr="H:\IEG\Gates PACA subgrant to Meridian\GATES - PACA Workshops\DC Events\Tanzania-Gates\DC event\IMG_27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475" y="2286000"/>
            <a:ext cx="2981325" cy="39751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betfilesrv02\redirected$\SteneA\Desktop\Pictures\Nigeria aflatoxin conference\100___01\IMG_01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 y="2286000"/>
            <a:ext cx="5300134"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929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Aflatoxin B1 Prevalence in Nigeria</a:t>
            </a:r>
            <a:endParaRPr lang="en-US" sz="2800" b="1"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495518" y="1611402"/>
            <a:ext cx="4149053" cy="4005627"/>
          </a:xfrm>
          <a:prstGeom prst="rect">
            <a:avLst/>
          </a:prstGeom>
          <a:noFill/>
          <a:ln>
            <a:noFill/>
          </a:ln>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bwMode="auto">
          <a:xfrm>
            <a:off x="4644571" y="1611402"/>
            <a:ext cx="4064000" cy="4005627"/>
          </a:xfrm>
          <a:prstGeom prst="rect">
            <a:avLst/>
          </a:prstGeom>
          <a:noFill/>
          <a:ln>
            <a:noFill/>
          </a:ln>
        </p:spPr>
      </p:pic>
    </p:spTree>
    <p:extLst>
      <p:ext uri="{BB962C8B-B14F-4D97-AF65-F5344CB8AC3E}">
        <p14:creationId xmlns:p14="http://schemas.microsoft.com/office/powerpoint/2010/main" val="79020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4_Office Theme">
  <a:themeElements>
    <a:clrScheme name="Abt Brand">
      <a:dk1>
        <a:sysClr val="windowText" lastClr="000000"/>
      </a:dk1>
      <a:lt1>
        <a:sysClr val="window" lastClr="FFFFFF"/>
      </a:lt1>
      <a:dk2>
        <a:srgbClr val="996633"/>
      </a:dk2>
      <a:lt2>
        <a:srgbClr val="EEECE1"/>
      </a:lt2>
      <a:accent1>
        <a:srgbClr val="DA291C"/>
      </a:accent1>
      <a:accent2>
        <a:srgbClr val="776E6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Custom 4">
      <a:dk1>
        <a:sysClr val="windowText" lastClr="000000"/>
      </a:dk1>
      <a:lt1>
        <a:sysClr val="window" lastClr="FFFFFF"/>
      </a:lt1>
      <a:dk2>
        <a:srgbClr val="898D8D"/>
      </a:dk2>
      <a:lt2>
        <a:srgbClr val="EEECE1"/>
      </a:lt2>
      <a:accent1>
        <a:srgbClr val="DA291C"/>
      </a:accent1>
      <a:accent2>
        <a:srgbClr val="898D8D"/>
      </a:accent2>
      <a:accent3>
        <a:srgbClr val="789D4A"/>
      </a:accent3>
      <a:accent4>
        <a:srgbClr val="7566A0"/>
      </a:accent4>
      <a:accent5>
        <a:srgbClr val="48A9C5"/>
      </a:accent5>
      <a:accent6>
        <a:srgbClr val="E87722"/>
      </a:accent6>
      <a:hlink>
        <a:srgbClr val="DA291C"/>
      </a:hlink>
      <a:folHlink>
        <a:srgbClr val="898D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66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Abt Brand">
      <a:dk1>
        <a:sysClr val="windowText" lastClr="000000"/>
      </a:dk1>
      <a:lt1>
        <a:sysClr val="window" lastClr="FFFFFF"/>
      </a:lt1>
      <a:dk2>
        <a:srgbClr val="996633"/>
      </a:dk2>
      <a:lt2>
        <a:srgbClr val="EEECE1"/>
      </a:lt2>
      <a:accent1>
        <a:srgbClr val="DA291C"/>
      </a:accent1>
      <a:accent2>
        <a:srgbClr val="776E6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Custom 4">
      <a:dk1>
        <a:sysClr val="windowText" lastClr="000000"/>
      </a:dk1>
      <a:lt1>
        <a:sysClr val="window" lastClr="FFFFFF"/>
      </a:lt1>
      <a:dk2>
        <a:srgbClr val="898D8D"/>
      </a:dk2>
      <a:lt2>
        <a:srgbClr val="EEECE1"/>
      </a:lt2>
      <a:accent1>
        <a:srgbClr val="DA291C"/>
      </a:accent1>
      <a:accent2>
        <a:srgbClr val="898D8D"/>
      </a:accent2>
      <a:accent3>
        <a:srgbClr val="789D4A"/>
      </a:accent3>
      <a:accent4>
        <a:srgbClr val="7566A0"/>
      </a:accent4>
      <a:accent5>
        <a:srgbClr val="48A9C5"/>
      </a:accent5>
      <a:accent6>
        <a:srgbClr val="E87722"/>
      </a:accent6>
      <a:hlink>
        <a:srgbClr val="DA291C"/>
      </a:hlink>
      <a:folHlink>
        <a:srgbClr val="898D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66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Abt Brand">
      <a:dk1>
        <a:sysClr val="windowText" lastClr="000000"/>
      </a:dk1>
      <a:lt1>
        <a:sysClr val="window" lastClr="FFFFFF"/>
      </a:lt1>
      <a:dk2>
        <a:srgbClr val="996633"/>
      </a:dk2>
      <a:lt2>
        <a:srgbClr val="EEECE1"/>
      </a:lt2>
      <a:accent1>
        <a:srgbClr val="DA291C"/>
      </a:accent1>
      <a:accent2>
        <a:srgbClr val="776E6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Office Theme">
  <a:themeElements>
    <a:clrScheme name="Abt Brand">
      <a:dk1>
        <a:sysClr val="windowText" lastClr="000000"/>
      </a:dk1>
      <a:lt1>
        <a:sysClr val="window" lastClr="FFFFFF"/>
      </a:lt1>
      <a:dk2>
        <a:srgbClr val="996633"/>
      </a:dk2>
      <a:lt2>
        <a:srgbClr val="EEECE1"/>
      </a:lt2>
      <a:accent1>
        <a:srgbClr val="DA291C"/>
      </a:accent1>
      <a:accent2>
        <a:srgbClr val="776E6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11847</TotalTime>
  <Words>1661</Words>
  <Application>Microsoft Office PowerPoint</Application>
  <PresentationFormat>On-screen Show (4:3)</PresentationFormat>
  <Paragraphs>254</Paragraphs>
  <Slides>16</Slides>
  <Notes>14</Notes>
  <HiddenSlides>0</HiddenSlides>
  <MMClips>0</MMClips>
  <ScaleCrop>false</ScaleCrop>
  <HeadingPairs>
    <vt:vector size="4" baseType="variant">
      <vt:variant>
        <vt:lpstr>Theme</vt:lpstr>
      </vt:variant>
      <vt:variant>
        <vt:i4>6</vt:i4>
      </vt:variant>
      <vt:variant>
        <vt:lpstr>Slide Titles</vt:lpstr>
      </vt:variant>
      <vt:variant>
        <vt:i4>16</vt:i4>
      </vt:variant>
    </vt:vector>
  </HeadingPairs>
  <TitlesOfParts>
    <vt:vector size="22" baseType="lpstr">
      <vt:lpstr>4_Office Theme</vt:lpstr>
      <vt:lpstr>3_Office Theme</vt:lpstr>
      <vt:lpstr>5_Office Theme</vt:lpstr>
      <vt:lpstr>6_Office Theme</vt:lpstr>
      <vt:lpstr>7_Office Theme</vt:lpstr>
      <vt:lpstr>8_Office Theme</vt:lpstr>
      <vt:lpstr>PowerPoint Presentation</vt:lpstr>
      <vt:lpstr>PowerPoint Presentation</vt:lpstr>
      <vt:lpstr>PowerPoint Presentation</vt:lpstr>
      <vt:lpstr>Presentation Roadmap</vt:lpstr>
      <vt:lpstr>Objective of the Country and Economic Assessment</vt:lpstr>
      <vt:lpstr>Conceptual Framework</vt:lpstr>
      <vt:lpstr>Qualitative &amp; Quantitative Data Sources</vt:lpstr>
      <vt:lpstr>Aflatoxin Prevalence in Maize and Groundnuts </vt:lpstr>
      <vt:lpstr>Aflatoxin B1 Prevalence in Nigeria</vt:lpstr>
      <vt:lpstr>Aflatoxin B1 Prevalence in Tanzania</vt:lpstr>
      <vt:lpstr>Characterization of Risk: Method and Findings</vt:lpstr>
      <vt:lpstr>Characterization of Risks</vt:lpstr>
      <vt:lpstr>Final Use of Crops</vt:lpstr>
      <vt:lpstr>Own Consumption by Agricultural Households</vt:lpstr>
      <vt:lpstr>Qualitative Assessment Locations</vt:lpstr>
      <vt:lpstr>Stakeholders and Key Informants</vt:lpstr>
    </vt:vector>
  </TitlesOfParts>
  <Company>Mechanica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Julie Carney</dc:creator>
  <cp:lastModifiedBy>Aminata Seck</cp:lastModifiedBy>
  <cp:revision>490</cp:revision>
  <cp:lastPrinted>2012-01-03T17:33:36Z</cp:lastPrinted>
  <dcterms:created xsi:type="dcterms:W3CDTF">2011-05-06T19:41:09Z</dcterms:created>
  <dcterms:modified xsi:type="dcterms:W3CDTF">2013-02-25T20:00:05Z</dcterms:modified>
</cp:coreProperties>
</file>