
<file path=[Content_Types].xml><?xml version="1.0" encoding="utf-8"?>
<Types xmlns="http://schemas.openxmlformats.org/package/2006/content-types">
  <Default Extension="png" ContentType="image/png"/>
  <Default Extension="pdf" ContentType="application/pdf"/>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8" r:id="rId3"/>
    <p:sldMasterId id="2147483672" r:id="rId4"/>
    <p:sldMasterId id="2147483676" r:id="rId5"/>
  </p:sldMasterIdLst>
  <p:notesMasterIdLst>
    <p:notesMasterId r:id="rId3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betfile01\DC1-VOL3\Common\IEG\Gates%20PACA%20subgrant%20to%20Meridian\GATES%20-PACA%20Econ%20Analysis%20subgrant\Technical\Data\LSMS-ISA\Nigeria\_Summary%20tables\Additional%20tables_10-16-12_v2.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betfile01\DC1-VOL3\Common\IEG\Gates%20PACA%20subgrant%20to%20Meridian\GATES%20-PACA%20Econ%20Analysis%20subgrant\Technical\Economic%20Analysis\Trade%20Impact\Historical%20maize%20groundnut%20exports_production_FAOSTA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betfile01\DC1-VOL3\Common\IEG\Gates%20PACA%20subgrant%20to%20Meridian\GATES%20-PACA%20Econ%20Analysis%20subgrant\Technical\Economic%20Analysis\Trade%20Impact\Historical%20maize%20groundnut%20exports_production_FAOSTAT_WITH%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21522309711338"/>
          <c:y val="0.14836563734201541"/>
          <c:w val="0.53934733158355264"/>
          <c:h val="0.85163436265798564"/>
        </c:manualLayout>
      </c:layout>
      <c:pieChart>
        <c:varyColors val="1"/>
        <c:ser>
          <c:idx val="0"/>
          <c:order val="0"/>
          <c:dLbls>
            <c:dLbl>
              <c:idx val="7"/>
              <c:layout>
                <c:manualLayout>
                  <c:x val="1.6112752766204542E-2"/>
                  <c:y val="-4.8592461662573623E-3"/>
                </c:manualLayout>
              </c:layout>
              <c:showLegendKey val="0"/>
              <c:showVal val="1"/>
              <c:showCatName val="1"/>
              <c:showSerName val="0"/>
              <c:showPercent val="0"/>
              <c:showBubbleSize val="0"/>
            </c:dLbl>
            <c:dLbl>
              <c:idx val="8"/>
              <c:layout>
                <c:manualLayout>
                  <c:x val="0.15460266876855905"/>
                  <c:y val="-5.6789346091299445E-2"/>
                </c:manualLayout>
              </c:layout>
              <c:showLegendKey val="0"/>
              <c:showVal val="1"/>
              <c:showCatName val="1"/>
              <c:showSerName val="0"/>
              <c:showPercent val="0"/>
              <c:showBubbleSize val="0"/>
            </c:dLbl>
            <c:txPr>
              <a:bodyPr/>
              <a:lstStyle/>
              <a:p>
                <a:pPr>
                  <a:defRPr b="1">
                    <a:solidFill>
                      <a:sysClr val="windowText" lastClr="000000"/>
                    </a:solidFill>
                  </a:defRPr>
                </a:pPr>
                <a:endParaRPr lang="en-US"/>
              </a:p>
            </c:txPr>
            <c:showLegendKey val="0"/>
            <c:showVal val="1"/>
            <c:showCatName val="1"/>
            <c:showSerName val="0"/>
            <c:showPercent val="0"/>
            <c:showBubbleSize val="0"/>
            <c:showLeaderLines val="1"/>
          </c:dLbls>
          <c:cat>
            <c:strRef>
              <c:f>'Calorie Contribution'!$A$12:$A$22</c:f>
              <c:strCache>
                <c:ptCount val="11"/>
                <c:pt idx="0">
                  <c:v>Maize</c:v>
                </c:pt>
                <c:pt idx="1">
                  <c:v>Groundnuts</c:v>
                </c:pt>
                <c:pt idx="2">
                  <c:v>Rice</c:v>
                </c:pt>
                <c:pt idx="3">
                  <c:v>Sorghum</c:v>
                </c:pt>
                <c:pt idx="4">
                  <c:v>Millet</c:v>
                </c:pt>
                <c:pt idx="5">
                  <c:v>Cassava</c:v>
                </c:pt>
                <c:pt idx="6">
                  <c:v>Yam</c:v>
                </c:pt>
                <c:pt idx="7">
                  <c:v>Other roots and tuber</c:v>
                </c:pt>
                <c:pt idx="8">
                  <c:v>Other nuts/seeds/pulses</c:v>
                </c:pt>
                <c:pt idx="9">
                  <c:v>Oil and fats</c:v>
                </c:pt>
                <c:pt idx="10">
                  <c:v>Other</c:v>
                </c:pt>
              </c:strCache>
            </c:strRef>
          </c:cat>
          <c:val>
            <c:numRef>
              <c:f>'Calorie Contribution'!$B$12:$B$22</c:f>
              <c:numCache>
                <c:formatCode>0%</c:formatCode>
                <c:ptCount val="11"/>
                <c:pt idx="0">
                  <c:v>8.7445900000000021E-2</c:v>
                </c:pt>
                <c:pt idx="1">
                  <c:v>1.0161999999999999E-2</c:v>
                </c:pt>
                <c:pt idx="2">
                  <c:v>0.16068469999999987</c:v>
                </c:pt>
                <c:pt idx="3">
                  <c:v>0.10216989999999998</c:v>
                </c:pt>
                <c:pt idx="4">
                  <c:v>7.1064600000000061E-2</c:v>
                </c:pt>
                <c:pt idx="5">
                  <c:v>0.13743710000000023</c:v>
                </c:pt>
                <c:pt idx="6">
                  <c:v>6.8845199999999995E-2</c:v>
                </c:pt>
                <c:pt idx="7">
                  <c:v>1.1800500000000025E-2</c:v>
                </c:pt>
                <c:pt idx="8">
                  <c:v>7.9806400000000111E-2</c:v>
                </c:pt>
                <c:pt idx="9">
                  <c:v>0.14300530000000017</c:v>
                </c:pt>
                <c:pt idx="10">
                  <c:v>0.1277018</c:v>
                </c:pt>
              </c:numCache>
            </c:numRef>
          </c:val>
        </c:ser>
        <c:dLbls>
          <c:showLegendKey val="0"/>
          <c:showVal val="1"/>
          <c:showCatName val="0"/>
          <c:showSerName val="0"/>
          <c:showPercent val="0"/>
          <c:showBubbleSize val="0"/>
          <c:showLeaderLines val="1"/>
        </c:dLbls>
        <c:firstSliceAng val="0"/>
      </c:pieChart>
    </c:plotArea>
    <c:plotVisOnly val="1"/>
    <c:dispBlanksAs val="zero"/>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a:t>Historical Nigerian Groundnut Production and Export Share  </a:t>
            </a:r>
          </a:p>
        </c:rich>
      </c:tx>
      <c:layout/>
      <c:overlay val="0"/>
    </c:title>
    <c:autoTitleDeleted val="0"/>
    <c:plotArea>
      <c:layout/>
      <c:barChart>
        <c:barDir val="col"/>
        <c:grouping val="clustered"/>
        <c:varyColors val="0"/>
        <c:ser>
          <c:idx val="0"/>
          <c:order val="6"/>
          <c:tx>
            <c:strRef>
              <c:f>Export_NG_World!$Q$1</c:f>
              <c:strCache>
                <c:ptCount val="1"/>
                <c:pt idx="0">
                  <c:v>Groundnut Production in Nigeria (Metric Tons)</c:v>
                </c:pt>
              </c:strCache>
            </c:strRef>
          </c:tx>
          <c:invertIfNegative val="0"/>
          <c:val>
            <c:numRef>
              <c:f>Export_NG_World!$Q$2:$Q$51</c:f>
              <c:numCache>
                <c:formatCode>#,##0</c:formatCode>
                <c:ptCount val="50"/>
                <c:pt idx="0">
                  <c:v>1565000</c:v>
                </c:pt>
                <c:pt idx="1">
                  <c:v>1923000</c:v>
                </c:pt>
                <c:pt idx="2">
                  <c:v>1977000</c:v>
                </c:pt>
                <c:pt idx="3">
                  <c:v>1849000</c:v>
                </c:pt>
                <c:pt idx="4">
                  <c:v>1978000</c:v>
                </c:pt>
                <c:pt idx="5">
                  <c:v>1693000</c:v>
                </c:pt>
                <c:pt idx="6">
                  <c:v>1558000</c:v>
                </c:pt>
                <c:pt idx="7">
                  <c:v>1813000</c:v>
                </c:pt>
                <c:pt idx="8">
                  <c:v>1846000</c:v>
                </c:pt>
                <c:pt idx="9">
                  <c:v>1581000</c:v>
                </c:pt>
                <c:pt idx="10">
                  <c:v>1381000</c:v>
                </c:pt>
                <c:pt idx="11">
                  <c:v>1350000</c:v>
                </c:pt>
                <c:pt idx="12">
                  <c:v>878000</c:v>
                </c:pt>
                <c:pt idx="13">
                  <c:v>1935000</c:v>
                </c:pt>
                <c:pt idx="14">
                  <c:v>458000</c:v>
                </c:pt>
                <c:pt idx="15">
                  <c:v>459000</c:v>
                </c:pt>
                <c:pt idx="16">
                  <c:v>603000</c:v>
                </c:pt>
                <c:pt idx="17">
                  <c:v>701000</c:v>
                </c:pt>
                <c:pt idx="18">
                  <c:v>507000</c:v>
                </c:pt>
                <c:pt idx="19">
                  <c:v>471000</c:v>
                </c:pt>
                <c:pt idx="20">
                  <c:v>530000</c:v>
                </c:pt>
                <c:pt idx="21">
                  <c:v>458000</c:v>
                </c:pt>
                <c:pt idx="22">
                  <c:v>591000</c:v>
                </c:pt>
                <c:pt idx="23">
                  <c:v>546000</c:v>
                </c:pt>
                <c:pt idx="24">
                  <c:v>621000</c:v>
                </c:pt>
                <c:pt idx="25">
                  <c:v>896000</c:v>
                </c:pt>
                <c:pt idx="26">
                  <c:v>687000</c:v>
                </c:pt>
                <c:pt idx="27">
                  <c:v>1016000</c:v>
                </c:pt>
                <c:pt idx="28">
                  <c:v>1017000</c:v>
                </c:pt>
                <c:pt idx="29">
                  <c:v>1166000</c:v>
                </c:pt>
                <c:pt idx="30">
                  <c:v>1361000</c:v>
                </c:pt>
                <c:pt idx="31">
                  <c:v>1297000</c:v>
                </c:pt>
                <c:pt idx="32">
                  <c:v>1323000</c:v>
                </c:pt>
                <c:pt idx="33">
                  <c:v>1453000</c:v>
                </c:pt>
                <c:pt idx="34">
                  <c:v>1579000</c:v>
                </c:pt>
                <c:pt idx="35">
                  <c:v>2278000</c:v>
                </c:pt>
                <c:pt idx="36">
                  <c:v>2531000</c:v>
                </c:pt>
                <c:pt idx="37">
                  <c:v>2534000</c:v>
                </c:pt>
                <c:pt idx="38">
                  <c:v>2894000</c:v>
                </c:pt>
                <c:pt idx="39">
                  <c:v>2901000</c:v>
                </c:pt>
                <c:pt idx="40">
                  <c:v>2683000</c:v>
                </c:pt>
                <c:pt idx="41">
                  <c:v>2855000</c:v>
                </c:pt>
                <c:pt idx="42">
                  <c:v>3037000</c:v>
                </c:pt>
                <c:pt idx="43">
                  <c:v>3250000</c:v>
                </c:pt>
                <c:pt idx="44">
                  <c:v>3478000</c:v>
                </c:pt>
                <c:pt idx="45">
                  <c:v>3825000</c:v>
                </c:pt>
                <c:pt idx="46">
                  <c:v>2847370</c:v>
                </c:pt>
                <c:pt idx="47">
                  <c:v>2872740</c:v>
                </c:pt>
                <c:pt idx="48">
                  <c:v>2969260</c:v>
                </c:pt>
                <c:pt idx="49">
                  <c:v>2636230</c:v>
                </c:pt>
              </c:numCache>
            </c:numRef>
          </c:val>
        </c:ser>
        <c:dLbls>
          <c:showLegendKey val="0"/>
          <c:showVal val="0"/>
          <c:showCatName val="0"/>
          <c:showSerName val="0"/>
          <c:showPercent val="0"/>
          <c:showBubbleSize val="0"/>
        </c:dLbls>
        <c:gapWidth val="150"/>
        <c:axId val="82163968"/>
        <c:axId val="82162048"/>
      </c:barChart>
      <c:lineChart>
        <c:grouping val="standard"/>
        <c:varyColors val="0"/>
        <c:ser>
          <c:idx val="1"/>
          <c:order val="0"/>
          <c:tx>
            <c:strRef>
              <c:f>Export_NG_World!$B$1</c:f>
              <c:strCache>
                <c:ptCount val="1"/>
                <c:pt idx="0">
                  <c:v>Groundnuts Shelled_NG</c:v>
                </c:pt>
              </c:strCache>
            </c:strRef>
          </c:tx>
          <c:cat>
            <c:numRef>
              <c:f>Export_NG_World!$A$2:$A$51</c:f>
              <c:numCache>
                <c:formatCode>General</c:formatCode>
                <c:ptCount val="50"/>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numCache>
            </c:numRef>
          </c:cat>
          <c:val>
            <c:numRef>
              <c:f>Export_NG_World!$B$2:$B$51</c:f>
            </c:numRef>
          </c:val>
          <c:smooth val="0"/>
        </c:ser>
        <c:ser>
          <c:idx val="2"/>
          <c:order val="1"/>
          <c:tx>
            <c:strRef>
              <c:f>Export_NG_World!$C$1</c:f>
              <c:strCache>
                <c:ptCount val="1"/>
                <c:pt idx="0">
                  <c:v>Groundnuts, with shell_NG</c:v>
                </c:pt>
              </c:strCache>
            </c:strRef>
          </c:tx>
          <c:cat>
            <c:numRef>
              <c:f>Export_NG_World!$A$2:$A$51</c:f>
              <c:numCache>
                <c:formatCode>General</c:formatCode>
                <c:ptCount val="50"/>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numCache>
            </c:numRef>
          </c:cat>
          <c:val>
            <c:numRef>
              <c:f>Export_NG_World!$C$2:$C$51</c:f>
            </c:numRef>
          </c:val>
          <c:smooth val="0"/>
        </c:ser>
        <c:ser>
          <c:idx val="3"/>
          <c:order val="2"/>
          <c:tx>
            <c:strRef>
              <c:f>Export_NG_World!$D$1</c:f>
              <c:strCache>
                <c:ptCount val="1"/>
                <c:pt idx="0">
                  <c:v>Groundnuts Shelled_W</c:v>
                </c:pt>
              </c:strCache>
            </c:strRef>
          </c:tx>
          <c:cat>
            <c:numRef>
              <c:f>Export_NG_World!$A$2:$A$51</c:f>
              <c:numCache>
                <c:formatCode>General</c:formatCode>
                <c:ptCount val="50"/>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numCache>
            </c:numRef>
          </c:cat>
          <c:val>
            <c:numRef>
              <c:f>Export_NG_World!$D$2:$D$51</c:f>
            </c:numRef>
          </c:val>
          <c:smooth val="0"/>
        </c:ser>
        <c:ser>
          <c:idx val="4"/>
          <c:order val="3"/>
          <c:tx>
            <c:strRef>
              <c:f>Export_NG_World!$E$1</c:f>
              <c:strCache>
                <c:ptCount val="1"/>
                <c:pt idx="0">
                  <c:v>Groundnuts, with shell_W</c:v>
                </c:pt>
              </c:strCache>
            </c:strRef>
          </c:tx>
          <c:cat>
            <c:numRef>
              <c:f>Export_NG_World!$A$2:$A$51</c:f>
              <c:numCache>
                <c:formatCode>General</c:formatCode>
                <c:ptCount val="50"/>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numCache>
            </c:numRef>
          </c:cat>
          <c:val>
            <c:numRef>
              <c:f>Export_NG_World!$E$2:$E$51</c:f>
            </c:numRef>
          </c:val>
          <c:smooth val="0"/>
        </c:ser>
        <c:ser>
          <c:idx val="5"/>
          <c:order val="4"/>
          <c:tx>
            <c:strRef>
              <c:f>Export_NG_World!$F$1</c:f>
              <c:strCache>
                <c:ptCount val="1"/>
                <c:pt idx="0">
                  <c:v>Nigeria's Share in World Groundnut Exports</c:v>
                </c:pt>
              </c:strCache>
            </c:strRef>
          </c:tx>
          <c:spPr>
            <a:ln>
              <a:solidFill>
                <a:schemeClr val="tx1">
                  <a:lumMod val="85000"/>
                  <a:lumOff val="15000"/>
                </a:schemeClr>
              </a:solidFill>
            </a:ln>
          </c:spPr>
          <c:marker>
            <c:symbol val="none"/>
          </c:marker>
          <c:cat>
            <c:numRef>
              <c:f>Export_NG_World!$A$2:$A$51</c:f>
              <c:numCache>
                <c:formatCode>General</c:formatCode>
                <c:ptCount val="50"/>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numCache>
            </c:numRef>
          </c:cat>
          <c:val>
            <c:numRef>
              <c:f>Export_NG_World!$F$2:$F$51</c:f>
              <c:numCache>
                <c:formatCode>0%</c:formatCode>
                <c:ptCount val="50"/>
                <c:pt idx="0">
                  <c:v>0.38059972508872447</c:v>
                </c:pt>
                <c:pt idx="1">
                  <c:v>0.386028910551792</c:v>
                </c:pt>
                <c:pt idx="2">
                  <c:v>0.43263420847006262</c:v>
                </c:pt>
                <c:pt idx="3">
                  <c:v>0.38825272233260594</c:v>
                </c:pt>
                <c:pt idx="4">
                  <c:v>0.3779369150608593</c:v>
                </c:pt>
                <c:pt idx="5">
                  <c:v>0.38983978388675666</c:v>
                </c:pt>
                <c:pt idx="6">
                  <c:v>0.37260002729730252</c:v>
                </c:pt>
                <c:pt idx="7">
                  <c:v>0.41771296273027403</c:v>
                </c:pt>
                <c:pt idx="8">
                  <c:v>0.41419793628779378</c:v>
                </c:pt>
                <c:pt idx="9">
                  <c:v>0.29610929248492135</c:v>
                </c:pt>
                <c:pt idx="10">
                  <c:v>0.15738063950941744</c:v>
                </c:pt>
                <c:pt idx="11">
                  <c:v>0.11490638520348248</c:v>
                </c:pt>
                <c:pt idx="12">
                  <c:v>0.20675020294319671</c:v>
                </c:pt>
                <c:pt idx="13">
                  <c:v>3.5582015079271133E-2</c:v>
                </c:pt>
                <c:pt idx="14">
                  <c:v>0</c:v>
                </c:pt>
                <c:pt idx="15">
                  <c:v>1.5494957359814226E-3</c:v>
                </c:pt>
                <c:pt idx="16">
                  <c:v>9.1347350584280616E-4</c:v>
                </c:pt>
                <c:pt idx="17">
                  <c:v>0</c:v>
                </c:pt>
                <c:pt idx="18">
                  <c:v>2.6495461089580488E-3</c:v>
                </c:pt>
                <c:pt idx="19">
                  <c:v>0</c:v>
                </c:pt>
                <c:pt idx="20">
                  <c:v>0</c:v>
                </c:pt>
                <c:pt idx="21">
                  <c:v>4.1645688175710391E-3</c:v>
                </c:pt>
                <c:pt idx="22">
                  <c:v>1.2793449753726104E-5</c:v>
                </c:pt>
                <c:pt idx="23">
                  <c:v>0</c:v>
                </c:pt>
                <c:pt idx="24">
                  <c:v>0</c:v>
                </c:pt>
                <c:pt idx="25">
                  <c:v>6.5212287734003533E-5</c:v>
                </c:pt>
                <c:pt idx="26">
                  <c:v>0</c:v>
                </c:pt>
                <c:pt idx="27">
                  <c:v>2.9749951656328586E-4</c:v>
                </c:pt>
                <c:pt idx="28">
                  <c:v>0</c:v>
                </c:pt>
                <c:pt idx="29">
                  <c:v>0</c:v>
                </c:pt>
                <c:pt idx="30">
                  <c:v>3.9863410014132577E-4</c:v>
                </c:pt>
                <c:pt idx="31">
                  <c:v>9.5566388536620764E-5</c:v>
                </c:pt>
                <c:pt idx="32">
                  <c:v>1.2182801191477972E-4</c:v>
                </c:pt>
                <c:pt idx="33">
                  <c:v>1.9538699129042957E-4</c:v>
                </c:pt>
                <c:pt idx="34">
                  <c:v>1.5555047504391584E-4</c:v>
                </c:pt>
                <c:pt idx="35">
                  <c:v>2.9011589121429818E-4</c:v>
                </c:pt>
                <c:pt idx="36">
                  <c:v>8.8585209793705529E-4</c:v>
                </c:pt>
                <c:pt idx="37">
                  <c:v>4.6126911533514395E-3</c:v>
                </c:pt>
                <c:pt idx="38">
                  <c:v>1.0203200665562646E-4</c:v>
                </c:pt>
                <c:pt idx="39">
                  <c:v>2.3588153876941379E-5</c:v>
                </c:pt>
                <c:pt idx="40">
                  <c:v>4.4916292364230383E-4</c:v>
                </c:pt>
                <c:pt idx="41">
                  <c:v>5.0932159764995586E-4</c:v>
                </c:pt>
                <c:pt idx="42">
                  <c:v>9.0828696253151235E-5</c:v>
                </c:pt>
                <c:pt idx="43">
                  <c:v>0</c:v>
                </c:pt>
                <c:pt idx="44">
                  <c:v>2.6917692194642782E-4</c:v>
                </c:pt>
                <c:pt idx="45">
                  <c:v>1.8765585064233235E-4</c:v>
                </c:pt>
                <c:pt idx="46">
                  <c:v>2.0467041266388741E-4</c:v>
                </c:pt>
                <c:pt idx="47">
                  <c:v>7.0912087870638406E-5</c:v>
                </c:pt>
                <c:pt idx="48">
                  <c:v>6.7827860184170894E-5</c:v>
                </c:pt>
                <c:pt idx="49">
                  <c:v>1.8267896510174121E-5</c:v>
                </c:pt>
              </c:numCache>
            </c:numRef>
          </c:val>
          <c:smooth val="0"/>
        </c:ser>
        <c:ser>
          <c:idx val="6"/>
          <c:order val="5"/>
          <c:tx>
            <c:strRef>
              <c:f>Export_NG_World!$G$1</c:f>
              <c:strCache>
                <c:ptCount val="1"/>
                <c:pt idx="0">
                  <c:v>Share of Exports in Nigerian Groundnut Production </c:v>
                </c:pt>
              </c:strCache>
            </c:strRef>
          </c:tx>
          <c:spPr>
            <a:ln>
              <a:solidFill>
                <a:schemeClr val="bg1">
                  <a:lumMod val="75000"/>
                </a:schemeClr>
              </a:solidFill>
            </a:ln>
          </c:spPr>
          <c:marker>
            <c:symbol val="none"/>
          </c:marker>
          <c:cat>
            <c:numRef>
              <c:f>Export_NG_World!$A$2:$A$51</c:f>
              <c:numCache>
                <c:formatCode>General</c:formatCode>
                <c:ptCount val="50"/>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numCache>
            </c:numRef>
          </c:cat>
          <c:val>
            <c:numRef>
              <c:f>Export_NG_World!$G$2:$G$51</c:f>
              <c:numCache>
                <c:formatCode>0%</c:formatCode>
                <c:ptCount val="50"/>
                <c:pt idx="0">
                  <c:v>0.32076677316293972</c:v>
                </c:pt>
                <c:pt idx="1">
                  <c:v>0.27977119084763391</c:v>
                </c:pt>
                <c:pt idx="2">
                  <c:v>0.3156297420333839</c:v>
                </c:pt>
                <c:pt idx="3">
                  <c:v>0.29908058409951366</c:v>
                </c:pt>
                <c:pt idx="4">
                  <c:v>0.26289180990899896</c:v>
                </c:pt>
                <c:pt idx="5">
                  <c:v>0.34376845835794467</c:v>
                </c:pt>
                <c:pt idx="6">
                  <c:v>0.352193838254172</c:v>
                </c:pt>
                <c:pt idx="7">
                  <c:v>0.35755653612796495</c:v>
                </c:pt>
                <c:pt idx="8">
                  <c:v>0.28457529794149533</c:v>
                </c:pt>
                <c:pt idx="9">
                  <c:v>0.1841726755218217</c:v>
                </c:pt>
                <c:pt idx="10">
                  <c:v>9.8866039102100067E-2</c:v>
                </c:pt>
                <c:pt idx="11">
                  <c:v>7.8633333333333402E-2</c:v>
                </c:pt>
                <c:pt idx="12">
                  <c:v>0.22626195899772222</c:v>
                </c:pt>
                <c:pt idx="13">
                  <c:v>1.5684754521963825E-2</c:v>
                </c:pt>
                <c:pt idx="14">
                  <c:v>0</c:v>
                </c:pt>
                <c:pt idx="15">
                  <c:v>3.48583877995643E-3</c:v>
                </c:pt>
                <c:pt idx="16">
                  <c:v>1.326699834162522E-3</c:v>
                </c:pt>
                <c:pt idx="17">
                  <c:v>0</c:v>
                </c:pt>
                <c:pt idx="18">
                  <c:v>3.8875739644970448E-3</c:v>
                </c:pt>
                <c:pt idx="19">
                  <c:v>0</c:v>
                </c:pt>
                <c:pt idx="20">
                  <c:v>0</c:v>
                </c:pt>
                <c:pt idx="21">
                  <c:v>6.7183406113537165E-3</c:v>
                </c:pt>
                <c:pt idx="22">
                  <c:v>1.6920473773265686E-5</c:v>
                </c:pt>
                <c:pt idx="23">
                  <c:v>0</c:v>
                </c:pt>
                <c:pt idx="24">
                  <c:v>0</c:v>
                </c:pt>
                <c:pt idx="25">
                  <c:v>6.6964285714285785E-5</c:v>
                </c:pt>
                <c:pt idx="26">
                  <c:v>0</c:v>
                </c:pt>
                <c:pt idx="27">
                  <c:v>2.7559055118110264E-4</c:v>
                </c:pt>
                <c:pt idx="28">
                  <c:v>0</c:v>
                </c:pt>
                <c:pt idx="29">
                  <c:v>0</c:v>
                </c:pt>
                <c:pt idx="30">
                  <c:v>3.1667891256429136E-4</c:v>
                </c:pt>
                <c:pt idx="31">
                  <c:v>7.7101002313030131E-5</c:v>
                </c:pt>
                <c:pt idx="32">
                  <c:v>1.0582010582010591E-4</c:v>
                </c:pt>
                <c:pt idx="33">
                  <c:v>1.7205781142463883E-4</c:v>
                </c:pt>
                <c:pt idx="34">
                  <c:v>1.3616212792906901E-4</c:v>
                </c:pt>
                <c:pt idx="35">
                  <c:v>1.6417910447761206E-4</c:v>
                </c:pt>
                <c:pt idx="36">
                  <c:v>4.2710391149743322E-4</c:v>
                </c:pt>
                <c:pt idx="37">
                  <c:v>2.0378847671665397E-3</c:v>
                </c:pt>
                <c:pt idx="38">
                  <c:v>4.0428472702142396E-5</c:v>
                </c:pt>
                <c:pt idx="39">
                  <c:v>1.0685970355049991E-5</c:v>
                </c:pt>
                <c:pt idx="40">
                  <c:v>2.0499440924338436E-4</c:v>
                </c:pt>
                <c:pt idx="41">
                  <c:v>2.2907180385288989E-4</c:v>
                </c:pt>
                <c:pt idx="42">
                  <c:v>3.6219953901876901E-5</c:v>
                </c:pt>
                <c:pt idx="43">
                  <c:v>0</c:v>
                </c:pt>
                <c:pt idx="44">
                  <c:v>1.0005750431282363E-4</c:v>
                </c:pt>
                <c:pt idx="45">
                  <c:v>5.9869281045751747E-5</c:v>
                </c:pt>
                <c:pt idx="46">
                  <c:v>9.5175547961803491E-5</c:v>
                </c:pt>
                <c:pt idx="47">
                  <c:v>3.2721374019229088E-5</c:v>
                </c:pt>
                <c:pt idx="48">
                  <c:v>3.1320935182503436E-5</c:v>
                </c:pt>
                <c:pt idx="49">
                  <c:v>9.4832393228208624E-6</c:v>
                </c:pt>
              </c:numCache>
            </c:numRef>
          </c:val>
          <c:smooth val="0"/>
        </c:ser>
        <c:dLbls>
          <c:showLegendKey val="0"/>
          <c:showVal val="0"/>
          <c:showCatName val="0"/>
          <c:showSerName val="0"/>
          <c:showPercent val="0"/>
          <c:showBubbleSize val="0"/>
        </c:dLbls>
        <c:marker val="1"/>
        <c:smooth val="0"/>
        <c:axId val="37479168"/>
        <c:axId val="37480704"/>
      </c:lineChart>
      <c:catAx>
        <c:axId val="37479168"/>
        <c:scaling>
          <c:orientation val="minMax"/>
        </c:scaling>
        <c:delete val="0"/>
        <c:axPos val="b"/>
        <c:numFmt formatCode="General" sourceLinked="1"/>
        <c:majorTickMark val="out"/>
        <c:minorTickMark val="none"/>
        <c:tickLblPos val="nextTo"/>
        <c:txPr>
          <a:bodyPr/>
          <a:lstStyle/>
          <a:p>
            <a:pPr>
              <a:defRPr b="1"/>
            </a:pPr>
            <a:endParaRPr lang="en-US"/>
          </a:p>
        </c:txPr>
        <c:crossAx val="37480704"/>
        <c:crosses val="autoZero"/>
        <c:auto val="1"/>
        <c:lblAlgn val="ctr"/>
        <c:lblOffset val="100"/>
        <c:noMultiLvlLbl val="0"/>
      </c:catAx>
      <c:valAx>
        <c:axId val="37480704"/>
        <c:scaling>
          <c:orientation val="minMax"/>
        </c:scaling>
        <c:delete val="0"/>
        <c:axPos val="l"/>
        <c:majorGridlines/>
        <c:numFmt formatCode="0%" sourceLinked="1"/>
        <c:majorTickMark val="out"/>
        <c:minorTickMark val="none"/>
        <c:tickLblPos val="nextTo"/>
        <c:crossAx val="37479168"/>
        <c:crosses val="autoZero"/>
        <c:crossBetween val="between"/>
      </c:valAx>
      <c:valAx>
        <c:axId val="82162048"/>
        <c:scaling>
          <c:orientation val="minMax"/>
        </c:scaling>
        <c:delete val="0"/>
        <c:axPos val="r"/>
        <c:numFmt formatCode="#,##0" sourceLinked="1"/>
        <c:majorTickMark val="out"/>
        <c:minorTickMark val="none"/>
        <c:tickLblPos val="nextTo"/>
        <c:crossAx val="82163968"/>
        <c:crosses val="max"/>
        <c:crossBetween val="between"/>
        <c:dispUnits>
          <c:builtInUnit val="thousands"/>
        </c:dispUnits>
      </c:valAx>
      <c:catAx>
        <c:axId val="82163968"/>
        <c:scaling>
          <c:orientation val="minMax"/>
        </c:scaling>
        <c:delete val="1"/>
        <c:axPos val="b"/>
        <c:majorTickMark val="out"/>
        <c:minorTickMark val="none"/>
        <c:tickLblPos val="none"/>
        <c:crossAx val="82162048"/>
        <c:crosses val="autoZero"/>
        <c:auto val="1"/>
        <c:lblAlgn val="ctr"/>
        <c:lblOffset val="100"/>
        <c:noMultiLvlLbl val="0"/>
      </c:catAx>
      <c:spPr>
        <a:noFill/>
      </c:spPr>
    </c:plotArea>
    <c:legend>
      <c:legendPos val="b"/>
      <c:layout>
        <c:manualLayout>
          <c:xMode val="edge"/>
          <c:yMode val="edge"/>
          <c:x val="0.23721083283953875"/>
          <c:y val="0.83500984115513266"/>
          <c:w val="0.7021203711961056"/>
          <c:h val="0.1076160312335233"/>
        </c:manualLayout>
      </c:layout>
      <c:overlay val="0"/>
    </c:legend>
    <c:plotVisOnly val="1"/>
    <c:dispBlanksAs val="gap"/>
    <c:showDLblsOverMax val="0"/>
  </c:chart>
  <c:spPr>
    <a:noFill/>
    <a:ln>
      <a:noFill/>
    </a:ln>
  </c:spPr>
  <c:txPr>
    <a:bodyPr/>
    <a:lstStyle/>
    <a:p>
      <a:pPr>
        <a:defRPr b="1"/>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a:t>Maize Exports</a:t>
            </a:r>
            <a:r>
              <a:rPr lang="en-US" sz="1400" baseline="0"/>
              <a:t> as Share of Total Production in Nigeria</a:t>
            </a:r>
            <a:endParaRPr lang="en-US" sz="1400"/>
          </a:p>
        </c:rich>
      </c:tx>
      <c:layout/>
      <c:overlay val="0"/>
    </c:title>
    <c:autoTitleDeleted val="0"/>
    <c:plotArea>
      <c:layout/>
      <c:lineChart>
        <c:grouping val="standard"/>
        <c:varyColors val="0"/>
        <c:ser>
          <c:idx val="0"/>
          <c:order val="1"/>
          <c:tx>
            <c:strRef>
              <c:f>Export_NG_World!$K$1</c:f>
              <c:strCache>
                <c:ptCount val="1"/>
                <c:pt idx="0">
                  <c:v>Share of Exports in Nigerian Maize Production</c:v>
                </c:pt>
              </c:strCache>
            </c:strRef>
          </c:tx>
          <c:marker>
            <c:symbol val="none"/>
          </c:marker>
          <c:cat>
            <c:numRef>
              <c:f>Export_NG_World!$A$2:$A$51</c:f>
              <c:numCache>
                <c:formatCode>General</c:formatCode>
                <c:ptCount val="50"/>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numCache>
            </c:numRef>
          </c:cat>
          <c:val>
            <c:numRef>
              <c:f>Export_NG_World!$K$2:$K$51</c:f>
              <c:numCache>
                <c:formatCode>0.00%</c:formatCode>
                <c:ptCount val="50"/>
                <c:pt idx="0">
                  <c:v>0</c:v>
                </c:pt>
                <c:pt idx="1">
                  <c:v>1.0090817356205861E-4</c:v>
                </c:pt>
                <c:pt idx="2">
                  <c:v>8.5689802913453428E-5</c:v>
                </c:pt>
                <c:pt idx="3">
                  <c:v>0</c:v>
                </c:pt>
                <c:pt idx="4">
                  <c:v>0</c:v>
                </c:pt>
                <c:pt idx="5">
                  <c:v>2.3589743589743637E-5</c:v>
                </c:pt>
                <c:pt idx="6">
                  <c:v>2.1052631578947396E-6</c:v>
                </c:pt>
                <c:pt idx="7">
                  <c:v>7.9928952042628904E-6</c:v>
                </c:pt>
                <c:pt idx="8">
                  <c:v>4.780876494023915E-6</c:v>
                </c:pt>
                <c:pt idx="9">
                  <c:v>4.8510048510048524E-6</c:v>
                </c:pt>
                <c:pt idx="10">
                  <c:v>7.849293563579292E-7</c:v>
                </c:pt>
                <c:pt idx="11">
                  <c:v>0</c:v>
                </c:pt>
                <c:pt idx="12">
                  <c:v>2.7475247524752548E-4</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7.5930144267274154E-7</c:v>
                </c:pt>
                <c:pt idx="28">
                  <c:v>0</c:v>
                </c:pt>
                <c:pt idx="29">
                  <c:v>0</c:v>
                </c:pt>
                <c:pt idx="30">
                  <c:v>0</c:v>
                </c:pt>
                <c:pt idx="31">
                  <c:v>0</c:v>
                </c:pt>
                <c:pt idx="32">
                  <c:v>4.1335453100158994E-6</c:v>
                </c:pt>
                <c:pt idx="33">
                  <c:v>8.6641553172993481E-5</c:v>
                </c:pt>
                <c:pt idx="34">
                  <c:v>2.1641898715914066E-6</c:v>
                </c:pt>
                <c:pt idx="35">
                  <c:v>4.5879654137991931E-6</c:v>
                </c:pt>
                <c:pt idx="36">
                  <c:v>0</c:v>
                </c:pt>
                <c:pt idx="37">
                  <c:v>1.6929978544958084E-3</c:v>
                </c:pt>
                <c:pt idx="38">
                  <c:v>1.8261504747991262E-4</c:v>
                </c:pt>
                <c:pt idx="39">
                  <c:v>4.9362064767470206E-3</c:v>
                </c:pt>
                <c:pt idx="40">
                  <c:v>1.087902523933857E-3</c:v>
                </c:pt>
                <c:pt idx="41">
                  <c:v>2.6789366053169787E-3</c:v>
                </c:pt>
                <c:pt idx="42">
                  <c:v>1.6336728810301758E-3</c:v>
                </c:pt>
                <c:pt idx="43">
                  <c:v>0</c:v>
                </c:pt>
                <c:pt idx="44">
                  <c:v>3.7367802585193952E-4</c:v>
                </c:pt>
                <c:pt idx="45">
                  <c:v>5.1633802816901451E-4</c:v>
                </c:pt>
                <c:pt idx="46">
                  <c:v>1.5490779298036905E-3</c:v>
                </c:pt>
                <c:pt idx="47">
                  <c:v>1.3594684385382074E-4</c:v>
                </c:pt>
                <c:pt idx="48">
                  <c:v>0</c:v>
                </c:pt>
                <c:pt idx="49">
                  <c:v>1.0950608648516969E-6</c:v>
                </c:pt>
              </c:numCache>
            </c:numRef>
          </c:val>
          <c:smooth val="0"/>
        </c:ser>
        <c:dLbls>
          <c:showLegendKey val="0"/>
          <c:showVal val="0"/>
          <c:showCatName val="0"/>
          <c:showSerName val="0"/>
          <c:showPercent val="0"/>
          <c:showBubbleSize val="0"/>
        </c:dLbls>
        <c:marker val="1"/>
        <c:smooth val="0"/>
        <c:axId val="89346048"/>
        <c:axId val="89347584"/>
      </c:lineChart>
      <c:lineChart>
        <c:grouping val="standard"/>
        <c:varyColors val="0"/>
        <c:ser>
          <c:idx val="1"/>
          <c:order val="0"/>
          <c:tx>
            <c:strRef>
              <c:f>Export_NG_World!$R$1</c:f>
              <c:strCache>
                <c:ptCount val="1"/>
                <c:pt idx="0">
                  <c:v>Maize Production (Metric Tons)</c:v>
                </c:pt>
              </c:strCache>
            </c:strRef>
          </c:tx>
          <c:marker>
            <c:symbol val="none"/>
          </c:marker>
          <c:cat>
            <c:strRef>
              <c:f>Export_NG_World!$A$1:$A$51</c:f>
              <c:strCache>
                <c:ptCount val="51"/>
                <c:pt idx="0">
                  <c:v>Year</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strCache>
            </c:strRef>
          </c:cat>
          <c:val>
            <c:numRef>
              <c:f>Export_NG_World!$R$2:$R$51</c:f>
              <c:numCache>
                <c:formatCode>#,##0</c:formatCode>
                <c:ptCount val="50"/>
                <c:pt idx="0">
                  <c:v>1107000</c:v>
                </c:pt>
                <c:pt idx="1">
                  <c:v>991000</c:v>
                </c:pt>
                <c:pt idx="2">
                  <c:v>1167000</c:v>
                </c:pt>
                <c:pt idx="3">
                  <c:v>1118000</c:v>
                </c:pt>
                <c:pt idx="4">
                  <c:v>1160000</c:v>
                </c:pt>
                <c:pt idx="5">
                  <c:v>975000</c:v>
                </c:pt>
                <c:pt idx="6">
                  <c:v>950000</c:v>
                </c:pt>
                <c:pt idx="7">
                  <c:v>1126000</c:v>
                </c:pt>
                <c:pt idx="8">
                  <c:v>1255000</c:v>
                </c:pt>
                <c:pt idx="9">
                  <c:v>1443000</c:v>
                </c:pt>
                <c:pt idx="10">
                  <c:v>1274000</c:v>
                </c:pt>
                <c:pt idx="11">
                  <c:v>639000</c:v>
                </c:pt>
                <c:pt idx="12">
                  <c:v>808000</c:v>
                </c:pt>
                <c:pt idx="13">
                  <c:v>528000</c:v>
                </c:pt>
                <c:pt idx="14">
                  <c:v>1332000</c:v>
                </c:pt>
                <c:pt idx="15">
                  <c:v>1068000</c:v>
                </c:pt>
                <c:pt idx="16">
                  <c:v>650000</c:v>
                </c:pt>
                <c:pt idx="17">
                  <c:v>658000</c:v>
                </c:pt>
                <c:pt idx="18">
                  <c:v>488000</c:v>
                </c:pt>
                <c:pt idx="19">
                  <c:v>612000</c:v>
                </c:pt>
                <c:pt idx="20">
                  <c:v>720000</c:v>
                </c:pt>
                <c:pt idx="21">
                  <c:v>766000</c:v>
                </c:pt>
                <c:pt idx="22">
                  <c:v>1027000</c:v>
                </c:pt>
                <c:pt idx="23">
                  <c:v>1196000</c:v>
                </c:pt>
                <c:pt idx="24">
                  <c:v>1826000</c:v>
                </c:pt>
                <c:pt idx="25">
                  <c:v>3550000</c:v>
                </c:pt>
                <c:pt idx="26">
                  <c:v>4612000</c:v>
                </c:pt>
                <c:pt idx="27">
                  <c:v>5268000</c:v>
                </c:pt>
                <c:pt idx="28">
                  <c:v>5008000</c:v>
                </c:pt>
                <c:pt idx="29">
                  <c:v>5768000</c:v>
                </c:pt>
                <c:pt idx="30">
                  <c:v>5810000</c:v>
                </c:pt>
                <c:pt idx="31">
                  <c:v>5840000</c:v>
                </c:pt>
                <c:pt idx="32">
                  <c:v>6290000</c:v>
                </c:pt>
                <c:pt idx="33">
                  <c:v>6902000</c:v>
                </c:pt>
                <c:pt idx="34">
                  <c:v>6931000</c:v>
                </c:pt>
                <c:pt idx="35">
                  <c:v>5667000</c:v>
                </c:pt>
                <c:pt idx="36">
                  <c:v>5254000</c:v>
                </c:pt>
                <c:pt idx="37">
                  <c:v>5127000</c:v>
                </c:pt>
                <c:pt idx="38">
                  <c:v>5476000</c:v>
                </c:pt>
                <c:pt idx="39">
                  <c:v>4107000</c:v>
                </c:pt>
                <c:pt idx="40">
                  <c:v>4596000</c:v>
                </c:pt>
                <c:pt idx="41">
                  <c:v>4890000</c:v>
                </c:pt>
                <c:pt idx="42">
                  <c:v>5203000</c:v>
                </c:pt>
                <c:pt idx="43">
                  <c:v>5567000</c:v>
                </c:pt>
                <c:pt idx="44">
                  <c:v>5957000</c:v>
                </c:pt>
                <c:pt idx="45">
                  <c:v>7100000</c:v>
                </c:pt>
                <c:pt idx="46">
                  <c:v>6724000</c:v>
                </c:pt>
                <c:pt idx="47">
                  <c:v>7525000</c:v>
                </c:pt>
                <c:pt idx="48">
                  <c:v>7338840</c:v>
                </c:pt>
                <c:pt idx="49">
                  <c:v>7305530</c:v>
                </c:pt>
              </c:numCache>
            </c:numRef>
          </c:val>
          <c:smooth val="0"/>
        </c:ser>
        <c:dLbls>
          <c:showLegendKey val="0"/>
          <c:showVal val="0"/>
          <c:showCatName val="0"/>
          <c:showSerName val="0"/>
          <c:showPercent val="0"/>
          <c:showBubbleSize val="0"/>
        </c:dLbls>
        <c:marker val="1"/>
        <c:smooth val="0"/>
        <c:axId val="91329664"/>
        <c:axId val="89349120"/>
      </c:lineChart>
      <c:catAx>
        <c:axId val="89346048"/>
        <c:scaling>
          <c:orientation val="minMax"/>
        </c:scaling>
        <c:delete val="0"/>
        <c:axPos val="b"/>
        <c:numFmt formatCode="0" sourceLinked="0"/>
        <c:majorTickMark val="out"/>
        <c:minorTickMark val="none"/>
        <c:tickLblPos val="nextTo"/>
        <c:txPr>
          <a:bodyPr/>
          <a:lstStyle/>
          <a:p>
            <a:pPr>
              <a:defRPr b="1"/>
            </a:pPr>
            <a:endParaRPr lang="en-US"/>
          </a:p>
        </c:txPr>
        <c:crossAx val="89347584"/>
        <c:crosses val="autoZero"/>
        <c:auto val="0"/>
        <c:lblAlgn val="ctr"/>
        <c:lblOffset val="100"/>
        <c:noMultiLvlLbl val="0"/>
      </c:catAx>
      <c:valAx>
        <c:axId val="89347584"/>
        <c:scaling>
          <c:orientation val="minMax"/>
        </c:scaling>
        <c:delete val="0"/>
        <c:axPos val="l"/>
        <c:majorGridlines/>
        <c:numFmt formatCode="0.00%" sourceLinked="1"/>
        <c:majorTickMark val="out"/>
        <c:minorTickMark val="none"/>
        <c:tickLblPos val="nextTo"/>
        <c:txPr>
          <a:bodyPr/>
          <a:lstStyle/>
          <a:p>
            <a:pPr>
              <a:defRPr b="1"/>
            </a:pPr>
            <a:endParaRPr lang="en-US"/>
          </a:p>
        </c:txPr>
        <c:crossAx val="89346048"/>
        <c:crosses val="autoZero"/>
        <c:crossBetween val="between"/>
      </c:valAx>
      <c:valAx>
        <c:axId val="89349120"/>
        <c:scaling>
          <c:orientation val="minMax"/>
          <c:min val="0"/>
        </c:scaling>
        <c:delete val="0"/>
        <c:axPos val="r"/>
        <c:numFmt formatCode="#,##0" sourceLinked="1"/>
        <c:majorTickMark val="out"/>
        <c:minorTickMark val="none"/>
        <c:tickLblPos val="nextTo"/>
        <c:txPr>
          <a:bodyPr/>
          <a:lstStyle/>
          <a:p>
            <a:pPr>
              <a:defRPr b="1"/>
            </a:pPr>
            <a:endParaRPr lang="en-US"/>
          </a:p>
        </c:txPr>
        <c:crossAx val="91329664"/>
        <c:crosses val="max"/>
        <c:crossBetween val="between"/>
        <c:dispUnits>
          <c:builtInUnit val="thousands"/>
        </c:dispUnits>
      </c:valAx>
      <c:catAx>
        <c:axId val="91329664"/>
        <c:scaling>
          <c:orientation val="minMax"/>
        </c:scaling>
        <c:delete val="1"/>
        <c:axPos val="b"/>
        <c:numFmt formatCode="General" sourceLinked="1"/>
        <c:majorTickMark val="out"/>
        <c:minorTickMark val="none"/>
        <c:tickLblPos val="none"/>
        <c:crossAx val="89349120"/>
        <c:crosses val="autoZero"/>
        <c:auto val="0"/>
        <c:lblAlgn val="ctr"/>
        <c:lblOffset val="100"/>
        <c:noMultiLvlLbl val="0"/>
      </c:catAx>
      <c:spPr>
        <a:noFill/>
      </c:spPr>
    </c:plotArea>
    <c:legend>
      <c:legendPos val="b"/>
      <c:layout/>
      <c:overlay val="0"/>
      <c:txPr>
        <a:bodyPr/>
        <a:lstStyle/>
        <a:p>
          <a:pPr>
            <a:defRPr b="1"/>
          </a:pPr>
          <a:endParaRPr lang="en-US"/>
        </a:p>
      </c:txPr>
    </c:legend>
    <c:plotVisOnly val="1"/>
    <c:dispBlanksAs val="gap"/>
    <c:showDLblsOverMax val="0"/>
  </c:chart>
  <c:spPr>
    <a:noFill/>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3E033B-5339-4714-8D5B-FD36EB434609}"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53099165-A85E-476F-AB48-B87BCC5AADE9}">
      <dgm:prSet phldrT="[Text]"/>
      <dgm:spPr>
        <a:solidFill>
          <a:srgbClr val="608E3A"/>
        </a:solidFill>
      </dgm:spPr>
      <dgm:t>
        <a:bodyPr/>
        <a:lstStyle/>
        <a:p>
          <a:r>
            <a:rPr lang="en-US" b="1" dirty="0" smtClean="0"/>
            <a:t>Agriculture</a:t>
          </a:r>
          <a:r>
            <a:rPr lang="en-US" dirty="0" smtClean="0"/>
            <a:t> </a:t>
          </a:r>
          <a:endParaRPr lang="en-US" dirty="0"/>
        </a:p>
      </dgm:t>
    </dgm:pt>
    <dgm:pt modelId="{532ECAC6-4B95-4C94-80F3-5556B8F92A4C}" type="parTrans" cxnId="{C4C4EEB6-EB08-4A3B-8931-2E83F935BC4E}">
      <dgm:prSet/>
      <dgm:spPr/>
      <dgm:t>
        <a:bodyPr/>
        <a:lstStyle/>
        <a:p>
          <a:endParaRPr lang="en-US"/>
        </a:p>
      </dgm:t>
    </dgm:pt>
    <dgm:pt modelId="{7D0BE9D4-7B09-4B80-9C80-E11228693D17}" type="sibTrans" cxnId="{C4C4EEB6-EB08-4A3B-8931-2E83F935BC4E}">
      <dgm:prSet/>
      <dgm:spPr/>
      <dgm:t>
        <a:bodyPr/>
        <a:lstStyle/>
        <a:p>
          <a:endParaRPr lang="en-US"/>
        </a:p>
      </dgm:t>
    </dgm:pt>
    <dgm:pt modelId="{C9F738B5-39B0-44A7-9647-94DE4F930739}">
      <dgm:prSet phldrT="[Text]"/>
      <dgm:spPr>
        <a:ln>
          <a:solidFill>
            <a:srgbClr val="608E3A"/>
          </a:solidFill>
        </a:ln>
      </dgm:spPr>
      <dgm:t>
        <a:bodyPr/>
        <a:lstStyle/>
        <a:p>
          <a:r>
            <a:rPr lang="en-US" b="1" dirty="0" smtClean="0"/>
            <a:t>Are Good Agricultural Practices known and used?</a:t>
          </a:r>
          <a:endParaRPr lang="en-US" b="1" dirty="0"/>
        </a:p>
      </dgm:t>
    </dgm:pt>
    <dgm:pt modelId="{2290A9B4-21A0-44C6-B56D-A49B34EF555C}" type="parTrans" cxnId="{965118D9-A311-4849-B92E-93EC1FBF3A4A}">
      <dgm:prSet/>
      <dgm:spPr/>
      <dgm:t>
        <a:bodyPr/>
        <a:lstStyle/>
        <a:p>
          <a:endParaRPr lang="en-US"/>
        </a:p>
      </dgm:t>
    </dgm:pt>
    <dgm:pt modelId="{CEE0C283-921F-4697-A7DE-21830FFC1EDC}" type="sibTrans" cxnId="{965118D9-A311-4849-B92E-93EC1FBF3A4A}">
      <dgm:prSet/>
      <dgm:spPr/>
      <dgm:t>
        <a:bodyPr/>
        <a:lstStyle/>
        <a:p>
          <a:endParaRPr lang="en-US"/>
        </a:p>
      </dgm:t>
    </dgm:pt>
    <dgm:pt modelId="{1A821A0D-4911-4985-86EF-A7774AAFF3A1}">
      <dgm:prSet phldrT="[Text]"/>
      <dgm:spPr>
        <a:solidFill>
          <a:schemeClr val="accent2">
            <a:lumMod val="75000"/>
          </a:schemeClr>
        </a:solidFill>
      </dgm:spPr>
      <dgm:t>
        <a:bodyPr/>
        <a:lstStyle/>
        <a:p>
          <a:r>
            <a:rPr lang="en-US" b="1" dirty="0" smtClean="0"/>
            <a:t>Trade</a:t>
          </a:r>
          <a:endParaRPr lang="en-US" b="1" dirty="0"/>
        </a:p>
      </dgm:t>
    </dgm:pt>
    <dgm:pt modelId="{E996D6EB-FCB2-4667-9974-0FF3A755C9CA}" type="parTrans" cxnId="{4A84C369-ED0A-4EE9-9076-FC49A3D63398}">
      <dgm:prSet/>
      <dgm:spPr/>
      <dgm:t>
        <a:bodyPr/>
        <a:lstStyle/>
        <a:p>
          <a:endParaRPr lang="en-US"/>
        </a:p>
      </dgm:t>
    </dgm:pt>
    <dgm:pt modelId="{260C059E-D5FD-465D-AAD8-1409EC4C5101}" type="sibTrans" cxnId="{4A84C369-ED0A-4EE9-9076-FC49A3D63398}">
      <dgm:prSet/>
      <dgm:spPr/>
      <dgm:t>
        <a:bodyPr/>
        <a:lstStyle/>
        <a:p>
          <a:endParaRPr lang="en-US"/>
        </a:p>
      </dgm:t>
    </dgm:pt>
    <dgm:pt modelId="{833D1985-F5E9-43A4-B613-9BFE4C911EC1}">
      <dgm:prSet phldrT="[Text]"/>
      <dgm:spPr>
        <a:ln>
          <a:solidFill>
            <a:schemeClr val="tx1">
              <a:lumMod val="75000"/>
              <a:lumOff val="25000"/>
            </a:schemeClr>
          </a:solidFill>
        </a:ln>
      </dgm:spPr>
      <dgm:t>
        <a:bodyPr/>
        <a:lstStyle/>
        <a:p>
          <a:r>
            <a:rPr lang="en-US" b="1" dirty="0" smtClean="0"/>
            <a:t>Are there regulations on aflatoxins for commerce?</a:t>
          </a:r>
          <a:endParaRPr lang="en-US" b="1" dirty="0"/>
        </a:p>
      </dgm:t>
    </dgm:pt>
    <dgm:pt modelId="{51BA8580-4E3A-478C-8718-236F50887F63}" type="parTrans" cxnId="{C4CDABE1-38D5-4261-817D-1E30E142D812}">
      <dgm:prSet/>
      <dgm:spPr/>
      <dgm:t>
        <a:bodyPr/>
        <a:lstStyle/>
        <a:p>
          <a:endParaRPr lang="en-US"/>
        </a:p>
      </dgm:t>
    </dgm:pt>
    <dgm:pt modelId="{97126EDE-D7FC-451C-A14D-0D21F721EC14}" type="sibTrans" cxnId="{C4CDABE1-38D5-4261-817D-1E30E142D812}">
      <dgm:prSet/>
      <dgm:spPr/>
      <dgm:t>
        <a:bodyPr/>
        <a:lstStyle/>
        <a:p>
          <a:endParaRPr lang="en-US"/>
        </a:p>
      </dgm:t>
    </dgm:pt>
    <dgm:pt modelId="{F6EA0B32-C11D-4AC7-8773-E39720EF8725}">
      <dgm:prSet phldrT="[Text]"/>
      <dgm:spPr>
        <a:ln>
          <a:solidFill>
            <a:schemeClr val="tx1">
              <a:lumMod val="75000"/>
              <a:lumOff val="25000"/>
            </a:schemeClr>
          </a:solidFill>
        </a:ln>
      </dgm:spPr>
      <dgm:t>
        <a:bodyPr/>
        <a:lstStyle/>
        <a:p>
          <a:r>
            <a:rPr lang="en-US" b="1" dirty="0" smtClean="0"/>
            <a:t>Are the regulations enforced? </a:t>
          </a:r>
          <a:endParaRPr lang="en-US" b="1" dirty="0"/>
        </a:p>
      </dgm:t>
    </dgm:pt>
    <dgm:pt modelId="{A597B81B-84D7-4A8F-988F-93B684D2DC07}" type="parTrans" cxnId="{D7CECE4D-4BE6-4A3D-9E11-BDF6CF747246}">
      <dgm:prSet/>
      <dgm:spPr/>
      <dgm:t>
        <a:bodyPr/>
        <a:lstStyle/>
        <a:p>
          <a:endParaRPr lang="en-US"/>
        </a:p>
      </dgm:t>
    </dgm:pt>
    <dgm:pt modelId="{CFEDEEDC-9A88-4B69-8C11-FA0E3C03EED4}" type="sibTrans" cxnId="{D7CECE4D-4BE6-4A3D-9E11-BDF6CF747246}">
      <dgm:prSet/>
      <dgm:spPr/>
      <dgm:t>
        <a:bodyPr/>
        <a:lstStyle/>
        <a:p>
          <a:endParaRPr lang="en-US"/>
        </a:p>
      </dgm:t>
    </dgm:pt>
    <dgm:pt modelId="{F33CAD19-BD13-4F57-8BAF-9B610C617694}">
      <dgm:prSet phldrT="[Text]"/>
      <dgm:spPr/>
      <dgm:t>
        <a:bodyPr/>
        <a:lstStyle/>
        <a:p>
          <a:r>
            <a:rPr lang="en-US" b="1" dirty="0" smtClean="0"/>
            <a:t>Health</a:t>
          </a:r>
          <a:endParaRPr lang="en-US" b="1" dirty="0"/>
        </a:p>
      </dgm:t>
    </dgm:pt>
    <dgm:pt modelId="{BD213D15-FB64-44F0-92B4-D0B1CDBA4EFF}" type="parTrans" cxnId="{40061CF7-A0C3-4E80-AE5A-C021BB2D966D}">
      <dgm:prSet/>
      <dgm:spPr/>
      <dgm:t>
        <a:bodyPr/>
        <a:lstStyle/>
        <a:p>
          <a:endParaRPr lang="en-US"/>
        </a:p>
      </dgm:t>
    </dgm:pt>
    <dgm:pt modelId="{AE3BDAD5-7CA5-45A9-9C9E-948023E06E0F}" type="sibTrans" cxnId="{40061CF7-A0C3-4E80-AE5A-C021BB2D966D}">
      <dgm:prSet/>
      <dgm:spPr/>
      <dgm:t>
        <a:bodyPr/>
        <a:lstStyle/>
        <a:p>
          <a:endParaRPr lang="en-US"/>
        </a:p>
      </dgm:t>
    </dgm:pt>
    <dgm:pt modelId="{24B23D4D-349A-4A8C-B927-D711755B9895}">
      <dgm:prSet phldrT="[Text]"/>
      <dgm:spPr>
        <a:ln>
          <a:solidFill>
            <a:srgbClr val="608E3A"/>
          </a:solidFill>
        </a:ln>
      </dgm:spPr>
      <dgm:t>
        <a:bodyPr/>
        <a:lstStyle/>
        <a:p>
          <a:r>
            <a:rPr lang="en-US" b="1" dirty="0" smtClean="0"/>
            <a:t>What is the awareness level </a:t>
          </a:r>
          <a:r>
            <a:rPr lang="en-US" b="1" smtClean="0"/>
            <a:t>of farmers?</a:t>
          </a:r>
          <a:endParaRPr lang="en-US" b="1" dirty="0"/>
        </a:p>
      </dgm:t>
    </dgm:pt>
    <dgm:pt modelId="{92A9AC3E-9F09-4420-A19E-9FD225D3DC55}" type="parTrans" cxnId="{3051451C-A097-4470-BDCC-EE4971DEC3C7}">
      <dgm:prSet/>
      <dgm:spPr/>
      <dgm:t>
        <a:bodyPr/>
        <a:lstStyle/>
        <a:p>
          <a:endParaRPr lang="en-US"/>
        </a:p>
      </dgm:t>
    </dgm:pt>
    <dgm:pt modelId="{3A0502DF-B836-4F29-B37D-3DA729F5DA3C}" type="sibTrans" cxnId="{3051451C-A097-4470-BDCC-EE4971DEC3C7}">
      <dgm:prSet/>
      <dgm:spPr/>
      <dgm:t>
        <a:bodyPr/>
        <a:lstStyle/>
        <a:p>
          <a:endParaRPr lang="en-US"/>
        </a:p>
      </dgm:t>
    </dgm:pt>
    <dgm:pt modelId="{DC48805F-DA31-4E78-8E21-62D60C4A54DA}">
      <dgm:prSet phldrT="[Text]" custT="1"/>
      <dgm:spPr/>
      <dgm:t>
        <a:bodyPr/>
        <a:lstStyle/>
        <a:p>
          <a:r>
            <a:rPr lang="en-US" sz="1200" b="1" dirty="0" smtClean="0"/>
            <a:t>Do feeding practices contribute to health risks?</a:t>
          </a:r>
          <a:endParaRPr lang="en-US" sz="1200" b="1" dirty="0"/>
        </a:p>
      </dgm:t>
    </dgm:pt>
    <dgm:pt modelId="{014587B3-3F87-4667-BC4F-2F5DAD45443E}" type="sibTrans" cxnId="{2033EEB3-11DB-4042-90BF-F2104B1C0704}">
      <dgm:prSet/>
      <dgm:spPr/>
      <dgm:t>
        <a:bodyPr/>
        <a:lstStyle/>
        <a:p>
          <a:endParaRPr lang="en-US"/>
        </a:p>
      </dgm:t>
    </dgm:pt>
    <dgm:pt modelId="{5CF85CC6-0A4B-4E43-83E7-3BA07834921C}" type="parTrans" cxnId="{2033EEB3-11DB-4042-90BF-F2104B1C0704}">
      <dgm:prSet/>
      <dgm:spPr/>
      <dgm:t>
        <a:bodyPr/>
        <a:lstStyle/>
        <a:p>
          <a:endParaRPr lang="en-US"/>
        </a:p>
      </dgm:t>
    </dgm:pt>
    <dgm:pt modelId="{138F16AF-6D1B-4017-BFE5-CD4C7715ECA7}">
      <dgm:prSet phldrT="[Text]" custT="1"/>
      <dgm:spPr/>
      <dgm:t>
        <a:bodyPr/>
        <a:lstStyle/>
        <a:p>
          <a:r>
            <a:rPr lang="en-US" sz="1200" b="1" dirty="0" smtClean="0"/>
            <a:t>Are the consumers aware about </a:t>
          </a:r>
          <a:r>
            <a:rPr lang="en-US" sz="1200" b="1" dirty="0" err="1" smtClean="0"/>
            <a:t>aflatoxins</a:t>
          </a:r>
          <a:r>
            <a:rPr lang="en-US" sz="1200" b="1" dirty="0" smtClean="0"/>
            <a:t>? </a:t>
          </a:r>
          <a:endParaRPr lang="en-US" sz="1200" b="1" dirty="0"/>
        </a:p>
      </dgm:t>
    </dgm:pt>
    <dgm:pt modelId="{24DCFAE1-3B83-4481-AFEA-D9B94ABF40D6}" type="sibTrans" cxnId="{A8D258D1-3BA8-4380-9491-DC84A2392620}">
      <dgm:prSet/>
      <dgm:spPr/>
      <dgm:t>
        <a:bodyPr/>
        <a:lstStyle/>
        <a:p>
          <a:endParaRPr lang="en-US"/>
        </a:p>
      </dgm:t>
    </dgm:pt>
    <dgm:pt modelId="{BA9D28F4-80F9-481F-80E5-6A5427A831F6}" type="parTrans" cxnId="{A8D258D1-3BA8-4380-9491-DC84A2392620}">
      <dgm:prSet/>
      <dgm:spPr/>
      <dgm:t>
        <a:bodyPr/>
        <a:lstStyle/>
        <a:p>
          <a:endParaRPr lang="en-US"/>
        </a:p>
      </dgm:t>
    </dgm:pt>
    <dgm:pt modelId="{ED456C84-FDE3-4E4A-A383-5C56DEB97D17}">
      <dgm:prSet phldrT="[Text]"/>
      <dgm:spPr>
        <a:ln>
          <a:solidFill>
            <a:schemeClr val="tx1">
              <a:lumMod val="75000"/>
              <a:lumOff val="25000"/>
            </a:schemeClr>
          </a:solidFill>
        </a:ln>
      </dgm:spPr>
      <dgm:t>
        <a:bodyPr/>
        <a:lstStyle/>
        <a:p>
          <a:r>
            <a:rPr lang="en-US" b="1" dirty="0" smtClean="0"/>
            <a:t>Are traders aware about </a:t>
          </a:r>
          <a:r>
            <a:rPr lang="en-US" b="1" dirty="0" err="1" smtClean="0"/>
            <a:t>aflatoxins</a:t>
          </a:r>
          <a:r>
            <a:rPr lang="en-US" b="1" dirty="0" smtClean="0"/>
            <a:t>?</a:t>
          </a:r>
          <a:endParaRPr lang="en-US" b="1" dirty="0"/>
        </a:p>
      </dgm:t>
    </dgm:pt>
    <dgm:pt modelId="{318F8EC3-62FA-4EAA-A0D5-69B4BDC8A862}" type="parTrans" cxnId="{3AE761AF-8045-484B-B782-C10EC4D4634B}">
      <dgm:prSet/>
      <dgm:spPr/>
      <dgm:t>
        <a:bodyPr/>
        <a:lstStyle/>
        <a:p>
          <a:endParaRPr lang="en-US"/>
        </a:p>
      </dgm:t>
    </dgm:pt>
    <dgm:pt modelId="{12C0B89A-A657-4B85-966E-7A4C090E2C0D}" type="sibTrans" cxnId="{3AE761AF-8045-484B-B782-C10EC4D4634B}">
      <dgm:prSet/>
      <dgm:spPr/>
      <dgm:t>
        <a:bodyPr/>
        <a:lstStyle/>
        <a:p>
          <a:endParaRPr lang="en-US"/>
        </a:p>
      </dgm:t>
    </dgm:pt>
    <dgm:pt modelId="{C58BD848-9709-4176-92B3-60A78C9F6647}" type="pres">
      <dgm:prSet presAssocID="{3C3E033B-5339-4714-8D5B-FD36EB434609}" presName="Name0" presStyleCnt="0">
        <dgm:presLayoutVars>
          <dgm:dir/>
          <dgm:animLvl val="lvl"/>
          <dgm:resizeHandles val="exact"/>
        </dgm:presLayoutVars>
      </dgm:prSet>
      <dgm:spPr/>
      <dgm:t>
        <a:bodyPr/>
        <a:lstStyle/>
        <a:p>
          <a:endParaRPr lang="en-US"/>
        </a:p>
      </dgm:t>
    </dgm:pt>
    <dgm:pt modelId="{A32285B3-68D4-44D9-9B5A-0F7E0A57D8DE}" type="pres">
      <dgm:prSet presAssocID="{3C3E033B-5339-4714-8D5B-FD36EB434609}" presName="tSp" presStyleCnt="0"/>
      <dgm:spPr/>
    </dgm:pt>
    <dgm:pt modelId="{FE8CF17D-A8F1-49EA-9DA5-0CF3D5B4B37B}" type="pres">
      <dgm:prSet presAssocID="{3C3E033B-5339-4714-8D5B-FD36EB434609}" presName="bSp" presStyleCnt="0"/>
      <dgm:spPr/>
    </dgm:pt>
    <dgm:pt modelId="{ABE60465-1C77-4EAB-81ED-34723DBEA619}" type="pres">
      <dgm:prSet presAssocID="{3C3E033B-5339-4714-8D5B-FD36EB434609}" presName="process" presStyleCnt="0"/>
      <dgm:spPr/>
    </dgm:pt>
    <dgm:pt modelId="{22616420-CE6A-4DAA-A998-6CF5E47F6A91}" type="pres">
      <dgm:prSet presAssocID="{53099165-A85E-476F-AB48-B87BCC5AADE9}" presName="composite1" presStyleCnt="0"/>
      <dgm:spPr/>
    </dgm:pt>
    <dgm:pt modelId="{117835B5-647E-4475-95C9-1DE4C148B37E}" type="pres">
      <dgm:prSet presAssocID="{53099165-A85E-476F-AB48-B87BCC5AADE9}" presName="dummyNode1" presStyleLbl="node1" presStyleIdx="0" presStyleCnt="3"/>
      <dgm:spPr/>
    </dgm:pt>
    <dgm:pt modelId="{2317C765-EE4C-4F6F-9452-2B82D4AE307C}" type="pres">
      <dgm:prSet presAssocID="{53099165-A85E-476F-AB48-B87BCC5AADE9}" presName="childNode1" presStyleLbl="bgAcc1" presStyleIdx="0" presStyleCnt="3">
        <dgm:presLayoutVars>
          <dgm:bulletEnabled val="1"/>
        </dgm:presLayoutVars>
      </dgm:prSet>
      <dgm:spPr/>
      <dgm:t>
        <a:bodyPr/>
        <a:lstStyle/>
        <a:p>
          <a:endParaRPr lang="en-US"/>
        </a:p>
      </dgm:t>
    </dgm:pt>
    <dgm:pt modelId="{A63BB208-749C-4BE0-8EBC-A351F4C73B8E}" type="pres">
      <dgm:prSet presAssocID="{53099165-A85E-476F-AB48-B87BCC5AADE9}" presName="childNode1tx" presStyleLbl="bgAcc1" presStyleIdx="0" presStyleCnt="3">
        <dgm:presLayoutVars>
          <dgm:bulletEnabled val="1"/>
        </dgm:presLayoutVars>
      </dgm:prSet>
      <dgm:spPr/>
      <dgm:t>
        <a:bodyPr/>
        <a:lstStyle/>
        <a:p>
          <a:endParaRPr lang="en-US"/>
        </a:p>
      </dgm:t>
    </dgm:pt>
    <dgm:pt modelId="{D9400181-7F02-4456-AECA-451D33121D61}" type="pres">
      <dgm:prSet presAssocID="{53099165-A85E-476F-AB48-B87BCC5AADE9}" presName="parentNode1" presStyleLbl="node1" presStyleIdx="0" presStyleCnt="3">
        <dgm:presLayoutVars>
          <dgm:chMax val="1"/>
          <dgm:bulletEnabled val="1"/>
        </dgm:presLayoutVars>
      </dgm:prSet>
      <dgm:spPr/>
      <dgm:t>
        <a:bodyPr/>
        <a:lstStyle/>
        <a:p>
          <a:endParaRPr lang="en-US"/>
        </a:p>
      </dgm:t>
    </dgm:pt>
    <dgm:pt modelId="{D15123A5-D75C-46E7-A171-A2AA169AE5F9}" type="pres">
      <dgm:prSet presAssocID="{53099165-A85E-476F-AB48-B87BCC5AADE9}" presName="connSite1" presStyleCnt="0"/>
      <dgm:spPr/>
    </dgm:pt>
    <dgm:pt modelId="{AC929DE2-0087-4F5A-A902-1FDAF35500BD}" type="pres">
      <dgm:prSet presAssocID="{7D0BE9D4-7B09-4B80-9C80-E11228693D17}" presName="Name9" presStyleLbl="sibTrans2D1" presStyleIdx="0" presStyleCnt="2"/>
      <dgm:spPr/>
      <dgm:t>
        <a:bodyPr/>
        <a:lstStyle/>
        <a:p>
          <a:endParaRPr lang="en-US"/>
        </a:p>
      </dgm:t>
    </dgm:pt>
    <dgm:pt modelId="{AB2BC469-3551-45FB-AB4B-2320D643642F}" type="pres">
      <dgm:prSet presAssocID="{1A821A0D-4911-4985-86EF-A7774AAFF3A1}" presName="composite2" presStyleCnt="0"/>
      <dgm:spPr/>
    </dgm:pt>
    <dgm:pt modelId="{0034DEC3-34F3-4CAF-8CC7-A7112E460F28}" type="pres">
      <dgm:prSet presAssocID="{1A821A0D-4911-4985-86EF-A7774AAFF3A1}" presName="dummyNode2" presStyleLbl="node1" presStyleIdx="0" presStyleCnt="3"/>
      <dgm:spPr/>
    </dgm:pt>
    <dgm:pt modelId="{C235DFE0-ED31-4D58-8B2B-7727BF29235B}" type="pres">
      <dgm:prSet presAssocID="{1A821A0D-4911-4985-86EF-A7774AAFF3A1}" presName="childNode2" presStyleLbl="bgAcc1" presStyleIdx="1" presStyleCnt="3">
        <dgm:presLayoutVars>
          <dgm:bulletEnabled val="1"/>
        </dgm:presLayoutVars>
      </dgm:prSet>
      <dgm:spPr/>
      <dgm:t>
        <a:bodyPr/>
        <a:lstStyle/>
        <a:p>
          <a:endParaRPr lang="en-US"/>
        </a:p>
      </dgm:t>
    </dgm:pt>
    <dgm:pt modelId="{D65E64CC-58BF-4D09-9C99-93E7CD9B0B7B}" type="pres">
      <dgm:prSet presAssocID="{1A821A0D-4911-4985-86EF-A7774AAFF3A1}" presName="childNode2tx" presStyleLbl="bgAcc1" presStyleIdx="1" presStyleCnt="3">
        <dgm:presLayoutVars>
          <dgm:bulletEnabled val="1"/>
        </dgm:presLayoutVars>
      </dgm:prSet>
      <dgm:spPr/>
      <dgm:t>
        <a:bodyPr/>
        <a:lstStyle/>
        <a:p>
          <a:endParaRPr lang="en-US"/>
        </a:p>
      </dgm:t>
    </dgm:pt>
    <dgm:pt modelId="{86430833-B612-4B49-AAD2-EFFA1A373BDF}" type="pres">
      <dgm:prSet presAssocID="{1A821A0D-4911-4985-86EF-A7774AAFF3A1}" presName="parentNode2" presStyleLbl="node1" presStyleIdx="1" presStyleCnt="3">
        <dgm:presLayoutVars>
          <dgm:chMax val="0"/>
          <dgm:bulletEnabled val="1"/>
        </dgm:presLayoutVars>
      </dgm:prSet>
      <dgm:spPr/>
      <dgm:t>
        <a:bodyPr/>
        <a:lstStyle/>
        <a:p>
          <a:endParaRPr lang="en-US"/>
        </a:p>
      </dgm:t>
    </dgm:pt>
    <dgm:pt modelId="{69E4914E-1120-4593-8C8B-FE03514416DB}" type="pres">
      <dgm:prSet presAssocID="{1A821A0D-4911-4985-86EF-A7774AAFF3A1}" presName="connSite2" presStyleCnt="0"/>
      <dgm:spPr/>
    </dgm:pt>
    <dgm:pt modelId="{191E6D0E-B4D9-48D1-8F00-0491627BC024}" type="pres">
      <dgm:prSet presAssocID="{260C059E-D5FD-465D-AAD8-1409EC4C5101}" presName="Name18" presStyleLbl="sibTrans2D1" presStyleIdx="1" presStyleCnt="2"/>
      <dgm:spPr/>
      <dgm:t>
        <a:bodyPr/>
        <a:lstStyle/>
        <a:p>
          <a:endParaRPr lang="en-US"/>
        </a:p>
      </dgm:t>
    </dgm:pt>
    <dgm:pt modelId="{F459641E-A82C-4161-A0B3-E8874BBE8D0B}" type="pres">
      <dgm:prSet presAssocID="{F33CAD19-BD13-4F57-8BAF-9B610C617694}" presName="composite1" presStyleCnt="0"/>
      <dgm:spPr/>
    </dgm:pt>
    <dgm:pt modelId="{2D4D1A85-5A74-4AC9-B6F7-DA069F30E075}" type="pres">
      <dgm:prSet presAssocID="{F33CAD19-BD13-4F57-8BAF-9B610C617694}" presName="dummyNode1" presStyleLbl="node1" presStyleIdx="1" presStyleCnt="3"/>
      <dgm:spPr/>
    </dgm:pt>
    <dgm:pt modelId="{FCCE5735-9E26-41C1-B93B-7CE0247294D2}" type="pres">
      <dgm:prSet presAssocID="{F33CAD19-BD13-4F57-8BAF-9B610C617694}" presName="childNode1" presStyleLbl="bgAcc1" presStyleIdx="2" presStyleCnt="3">
        <dgm:presLayoutVars>
          <dgm:bulletEnabled val="1"/>
        </dgm:presLayoutVars>
      </dgm:prSet>
      <dgm:spPr/>
      <dgm:t>
        <a:bodyPr/>
        <a:lstStyle/>
        <a:p>
          <a:endParaRPr lang="en-US"/>
        </a:p>
      </dgm:t>
    </dgm:pt>
    <dgm:pt modelId="{B29C96EA-DB56-4CF9-AE07-400B7AE03F40}" type="pres">
      <dgm:prSet presAssocID="{F33CAD19-BD13-4F57-8BAF-9B610C617694}" presName="childNode1tx" presStyleLbl="bgAcc1" presStyleIdx="2" presStyleCnt="3">
        <dgm:presLayoutVars>
          <dgm:bulletEnabled val="1"/>
        </dgm:presLayoutVars>
      </dgm:prSet>
      <dgm:spPr/>
      <dgm:t>
        <a:bodyPr/>
        <a:lstStyle/>
        <a:p>
          <a:endParaRPr lang="en-US"/>
        </a:p>
      </dgm:t>
    </dgm:pt>
    <dgm:pt modelId="{7230BAA9-BBA0-4624-B739-975A21CD92E7}" type="pres">
      <dgm:prSet presAssocID="{F33CAD19-BD13-4F57-8BAF-9B610C617694}" presName="parentNode1" presStyleLbl="node1" presStyleIdx="2" presStyleCnt="3">
        <dgm:presLayoutVars>
          <dgm:chMax val="1"/>
          <dgm:bulletEnabled val="1"/>
        </dgm:presLayoutVars>
      </dgm:prSet>
      <dgm:spPr/>
      <dgm:t>
        <a:bodyPr/>
        <a:lstStyle/>
        <a:p>
          <a:endParaRPr lang="en-US"/>
        </a:p>
      </dgm:t>
    </dgm:pt>
    <dgm:pt modelId="{63AF25FB-1078-44F0-B2F3-2FE70263D698}" type="pres">
      <dgm:prSet presAssocID="{F33CAD19-BD13-4F57-8BAF-9B610C617694}" presName="connSite1" presStyleCnt="0"/>
      <dgm:spPr/>
    </dgm:pt>
  </dgm:ptLst>
  <dgm:cxnLst>
    <dgm:cxn modelId="{C4CDABE1-38D5-4261-817D-1E30E142D812}" srcId="{1A821A0D-4911-4985-86EF-A7774AAFF3A1}" destId="{833D1985-F5E9-43A4-B613-9BFE4C911EC1}" srcOrd="0" destOrd="0" parTransId="{51BA8580-4E3A-478C-8718-236F50887F63}" sibTransId="{97126EDE-D7FC-451C-A14D-0D21F721EC14}"/>
    <dgm:cxn modelId="{965118D9-A311-4849-B92E-93EC1FBF3A4A}" srcId="{53099165-A85E-476F-AB48-B87BCC5AADE9}" destId="{C9F738B5-39B0-44A7-9647-94DE4F930739}" srcOrd="0" destOrd="0" parTransId="{2290A9B4-21A0-44C6-B56D-A49B34EF555C}" sibTransId="{CEE0C283-921F-4697-A7DE-21830FFC1EDC}"/>
    <dgm:cxn modelId="{734D3D4A-B18E-407A-B3BD-8C6151B7ACED}" type="presOf" srcId="{833D1985-F5E9-43A4-B613-9BFE4C911EC1}" destId="{D65E64CC-58BF-4D09-9C99-93E7CD9B0B7B}" srcOrd="1" destOrd="0" presId="urn:microsoft.com/office/officeart/2005/8/layout/hProcess4"/>
    <dgm:cxn modelId="{91137AD8-4D87-4824-9E19-D0664AC54486}" type="presOf" srcId="{24B23D4D-349A-4A8C-B927-D711755B9895}" destId="{2317C765-EE4C-4F6F-9452-2B82D4AE307C}" srcOrd="0" destOrd="1" presId="urn:microsoft.com/office/officeart/2005/8/layout/hProcess4"/>
    <dgm:cxn modelId="{77006A40-4E42-4C0F-8789-4EE69ADE8206}" type="presOf" srcId="{C9F738B5-39B0-44A7-9647-94DE4F930739}" destId="{2317C765-EE4C-4F6F-9452-2B82D4AE307C}" srcOrd="0" destOrd="0" presId="urn:microsoft.com/office/officeart/2005/8/layout/hProcess4"/>
    <dgm:cxn modelId="{267B1F26-9DD6-43A6-9A47-615032CBA930}" type="presOf" srcId="{DC48805F-DA31-4E78-8E21-62D60C4A54DA}" destId="{B29C96EA-DB56-4CF9-AE07-400B7AE03F40}" srcOrd="1" destOrd="1" presId="urn:microsoft.com/office/officeart/2005/8/layout/hProcess4"/>
    <dgm:cxn modelId="{11F7E127-5EB8-46A5-85CA-DF356426D939}" type="presOf" srcId="{1A821A0D-4911-4985-86EF-A7774AAFF3A1}" destId="{86430833-B612-4B49-AAD2-EFFA1A373BDF}" srcOrd="0" destOrd="0" presId="urn:microsoft.com/office/officeart/2005/8/layout/hProcess4"/>
    <dgm:cxn modelId="{EAA5E8EC-D6D3-4C92-B55F-465B97DDEB12}" type="presOf" srcId="{260C059E-D5FD-465D-AAD8-1409EC4C5101}" destId="{191E6D0E-B4D9-48D1-8F00-0491627BC024}" srcOrd="0" destOrd="0" presId="urn:microsoft.com/office/officeart/2005/8/layout/hProcess4"/>
    <dgm:cxn modelId="{4A84C369-ED0A-4EE9-9076-FC49A3D63398}" srcId="{3C3E033B-5339-4714-8D5B-FD36EB434609}" destId="{1A821A0D-4911-4985-86EF-A7774AAFF3A1}" srcOrd="1" destOrd="0" parTransId="{E996D6EB-FCB2-4667-9974-0FF3A755C9CA}" sibTransId="{260C059E-D5FD-465D-AAD8-1409EC4C5101}"/>
    <dgm:cxn modelId="{65332076-7D97-44A9-8A0D-E79ACB7E3CD0}" type="presOf" srcId="{C9F738B5-39B0-44A7-9647-94DE4F930739}" destId="{A63BB208-749C-4BE0-8EBC-A351F4C73B8E}" srcOrd="1" destOrd="0" presId="urn:microsoft.com/office/officeart/2005/8/layout/hProcess4"/>
    <dgm:cxn modelId="{E590E545-FDD3-4FD8-842F-0A2FB1F9D5E9}" type="presOf" srcId="{3C3E033B-5339-4714-8D5B-FD36EB434609}" destId="{C58BD848-9709-4176-92B3-60A78C9F6647}" srcOrd="0" destOrd="0" presId="urn:microsoft.com/office/officeart/2005/8/layout/hProcess4"/>
    <dgm:cxn modelId="{75538143-6427-42C1-8FD8-A99D359086FA}" type="presOf" srcId="{F6EA0B32-C11D-4AC7-8773-E39720EF8725}" destId="{C235DFE0-ED31-4D58-8B2B-7727BF29235B}" srcOrd="0" destOrd="1" presId="urn:microsoft.com/office/officeart/2005/8/layout/hProcess4"/>
    <dgm:cxn modelId="{FFE9C2B1-6FF0-4F77-B81B-350EB1A530D3}" type="presOf" srcId="{24B23D4D-349A-4A8C-B927-D711755B9895}" destId="{A63BB208-749C-4BE0-8EBC-A351F4C73B8E}" srcOrd="1" destOrd="1" presId="urn:microsoft.com/office/officeart/2005/8/layout/hProcess4"/>
    <dgm:cxn modelId="{E854BAEB-46C9-441E-8741-3437AFC2D8AD}" type="presOf" srcId="{7D0BE9D4-7B09-4B80-9C80-E11228693D17}" destId="{AC929DE2-0087-4F5A-A902-1FDAF35500BD}" srcOrd="0" destOrd="0" presId="urn:microsoft.com/office/officeart/2005/8/layout/hProcess4"/>
    <dgm:cxn modelId="{C4C4EEB6-EB08-4A3B-8931-2E83F935BC4E}" srcId="{3C3E033B-5339-4714-8D5B-FD36EB434609}" destId="{53099165-A85E-476F-AB48-B87BCC5AADE9}" srcOrd="0" destOrd="0" parTransId="{532ECAC6-4B95-4C94-80F3-5556B8F92A4C}" sibTransId="{7D0BE9D4-7B09-4B80-9C80-E11228693D17}"/>
    <dgm:cxn modelId="{59D31B2C-9168-42F3-9AF3-E5F473A5B8DE}" type="presOf" srcId="{833D1985-F5E9-43A4-B613-9BFE4C911EC1}" destId="{C235DFE0-ED31-4D58-8B2B-7727BF29235B}" srcOrd="0" destOrd="0" presId="urn:microsoft.com/office/officeart/2005/8/layout/hProcess4"/>
    <dgm:cxn modelId="{A85605A6-D60D-4246-90A8-E90C4447FD73}" type="presOf" srcId="{F6EA0B32-C11D-4AC7-8773-E39720EF8725}" destId="{D65E64CC-58BF-4D09-9C99-93E7CD9B0B7B}" srcOrd="1" destOrd="1" presId="urn:microsoft.com/office/officeart/2005/8/layout/hProcess4"/>
    <dgm:cxn modelId="{DE8B8184-376F-416F-A88F-60C80FC114B0}" type="presOf" srcId="{ED456C84-FDE3-4E4A-A383-5C56DEB97D17}" destId="{C235DFE0-ED31-4D58-8B2B-7727BF29235B}" srcOrd="0" destOrd="2" presId="urn:microsoft.com/office/officeart/2005/8/layout/hProcess4"/>
    <dgm:cxn modelId="{AC6200AF-1946-4CFA-9AED-718D852198B5}" type="presOf" srcId="{138F16AF-6D1B-4017-BFE5-CD4C7715ECA7}" destId="{FCCE5735-9E26-41C1-B93B-7CE0247294D2}" srcOrd="0" destOrd="0" presId="urn:microsoft.com/office/officeart/2005/8/layout/hProcess4"/>
    <dgm:cxn modelId="{3051451C-A097-4470-BDCC-EE4971DEC3C7}" srcId="{53099165-A85E-476F-AB48-B87BCC5AADE9}" destId="{24B23D4D-349A-4A8C-B927-D711755B9895}" srcOrd="1" destOrd="0" parTransId="{92A9AC3E-9F09-4420-A19E-9FD225D3DC55}" sibTransId="{3A0502DF-B836-4F29-B37D-3DA729F5DA3C}"/>
    <dgm:cxn modelId="{4E001D74-1634-40BB-9A28-17940667CFD2}" type="presOf" srcId="{138F16AF-6D1B-4017-BFE5-CD4C7715ECA7}" destId="{B29C96EA-DB56-4CF9-AE07-400B7AE03F40}" srcOrd="1" destOrd="0" presId="urn:microsoft.com/office/officeart/2005/8/layout/hProcess4"/>
    <dgm:cxn modelId="{DE69ABEF-F7A6-4884-9A7A-E0F3996F7170}" type="presOf" srcId="{DC48805F-DA31-4E78-8E21-62D60C4A54DA}" destId="{FCCE5735-9E26-41C1-B93B-7CE0247294D2}" srcOrd="0" destOrd="1" presId="urn:microsoft.com/office/officeart/2005/8/layout/hProcess4"/>
    <dgm:cxn modelId="{A8D258D1-3BA8-4380-9491-DC84A2392620}" srcId="{F33CAD19-BD13-4F57-8BAF-9B610C617694}" destId="{138F16AF-6D1B-4017-BFE5-CD4C7715ECA7}" srcOrd="0" destOrd="0" parTransId="{BA9D28F4-80F9-481F-80E5-6A5427A831F6}" sibTransId="{24DCFAE1-3B83-4481-AFEA-D9B94ABF40D6}"/>
    <dgm:cxn modelId="{D7CECE4D-4BE6-4A3D-9E11-BDF6CF747246}" srcId="{1A821A0D-4911-4985-86EF-A7774AAFF3A1}" destId="{F6EA0B32-C11D-4AC7-8773-E39720EF8725}" srcOrd="1" destOrd="0" parTransId="{A597B81B-84D7-4A8F-988F-93B684D2DC07}" sibTransId="{CFEDEEDC-9A88-4B69-8C11-FA0E3C03EED4}"/>
    <dgm:cxn modelId="{12120E6B-873C-4883-B5FE-07E84DB6EE21}" type="presOf" srcId="{ED456C84-FDE3-4E4A-A383-5C56DEB97D17}" destId="{D65E64CC-58BF-4D09-9C99-93E7CD9B0B7B}" srcOrd="1" destOrd="2" presId="urn:microsoft.com/office/officeart/2005/8/layout/hProcess4"/>
    <dgm:cxn modelId="{3AE761AF-8045-484B-B782-C10EC4D4634B}" srcId="{1A821A0D-4911-4985-86EF-A7774AAFF3A1}" destId="{ED456C84-FDE3-4E4A-A383-5C56DEB97D17}" srcOrd="2" destOrd="0" parTransId="{318F8EC3-62FA-4EAA-A0D5-69B4BDC8A862}" sibTransId="{12C0B89A-A657-4B85-966E-7A4C090E2C0D}"/>
    <dgm:cxn modelId="{2033EEB3-11DB-4042-90BF-F2104B1C0704}" srcId="{F33CAD19-BD13-4F57-8BAF-9B610C617694}" destId="{DC48805F-DA31-4E78-8E21-62D60C4A54DA}" srcOrd="1" destOrd="0" parTransId="{5CF85CC6-0A4B-4E43-83E7-3BA07834921C}" sibTransId="{014587B3-3F87-4667-BC4F-2F5DAD45443E}"/>
    <dgm:cxn modelId="{40061CF7-A0C3-4E80-AE5A-C021BB2D966D}" srcId="{3C3E033B-5339-4714-8D5B-FD36EB434609}" destId="{F33CAD19-BD13-4F57-8BAF-9B610C617694}" srcOrd="2" destOrd="0" parTransId="{BD213D15-FB64-44F0-92B4-D0B1CDBA4EFF}" sibTransId="{AE3BDAD5-7CA5-45A9-9C9E-948023E06E0F}"/>
    <dgm:cxn modelId="{73B43151-50A1-4EDA-BDAC-20A2EC913171}" type="presOf" srcId="{53099165-A85E-476F-AB48-B87BCC5AADE9}" destId="{D9400181-7F02-4456-AECA-451D33121D61}" srcOrd="0" destOrd="0" presId="urn:microsoft.com/office/officeart/2005/8/layout/hProcess4"/>
    <dgm:cxn modelId="{32227E5C-861C-48D2-ABE0-E45C6567FF73}" type="presOf" srcId="{F33CAD19-BD13-4F57-8BAF-9B610C617694}" destId="{7230BAA9-BBA0-4624-B739-975A21CD92E7}" srcOrd="0" destOrd="0" presId="urn:microsoft.com/office/officeart/2005/8/layout/hProcess4"/>
    <dgm:cxn modelId="{C8E173DB-58C1-4BB9-A8CD-69D3D3D962FC}" type="presParOf" srcId="{C58BD848-9709-4176-92B3-60A78C9F6647}" destId="{A32285B3-68D4-44D9-9B5A-0F7E0A57D8DE}" srcOrd="0" destOrd="0" presId="urn:microsoft.com/office/officeart/2005/8/layout/hProcess4"/>
    <dgm:cxn modelId="{CF529E07-C06C-4476-B865-DFB7E3D25532}" type="presParOf" srcId="{C58BD848-9709-4176-92B3-60A78C9F6647}" destId="{FE8CF17D-A8F1-49EA-9DA5-0CF3D5B4B37B}" srcOrd="1" destOrd="0" presId="urn:microsoft.com/office/officeart/2005/8/layout/hProcess4"/>
    <dgm:cxn modelId="{18C338B3-2BD0-4840-9BD0-8A817936483E}" type="presParOf" srcId="{C58BD848-9709-4176-92B3-60A78C9F6647}" destId="{ABE60465-1C77-4EAB-81ED-34723DBEA619}" srcOrd="2" destOrd="0" presId="urn:microsoft.com/office/officeart/2005/8/layout/hProcess4"/>
    <dgm:cxn modelId="{81066003-9541-49CC-8993-C4FA1D0B3CDA}" type="presParOf" srcId="{ABE60465-1C77-4EAB-81ED-34723DBEA619}" destId="{22616420-CE6A-4DAA-A998-6CF5E47F6A91}" srcOrd="0" destOrd="0" presId="urn:microsoft.com/office/officeart/2005/8/layout/hProcess4"/>
    <dgm:cxn modelId="{8497192D-3D5F-435D-8F59-C1CBF6E3EBD2}" type="presParOf" srcId="{22616420-CE6A-4DAA-A998-6CF5E47F6A91}" destId="{117835B5-647E-4475-95C9-1DE4C148B37E}" srcOrd="0" destOrd="0" presId="urn:microsoft.com/office/officeart/2005/8/layout/hProcess4"/>
    <dgm:cxn modelId="{DA45BC09-9D51-4A2E-9C94-049F445D46DC}" type="presParOf" srcId="{22616420-CE6A-4DAA-A998-6CF5E47F6A91}" destId="{2317C765-EE4C-4F6F-9452-2B82D4AE307C}" srcOrd="1" destOrd="0" presId="urn:microsoft.com/office/officeart/2005/8/layout/hProcess4"/>
    <dgm:cxn modelId="{A54CB287-1B30-45B1-BA0C-EA0E788E1EE7}" type="presParOf" srcId="{22616420-CE6A-4DAA-A998-6CF5E47F6A91}" destId="{A63BB208-749C-4BE0-8EBC-A351F4C73B8E}" srcOrd="2" destOrd="0" presId="urn:microsoft.com/office/officeart/2005/8/layout/hProcess4"/>
    <dgm:cxn modelId="{6B56E82B-632E-40B5-BC58-8B6AF3EF9915}" type="presParOf" srcId="{22616420-CE6A-4DAA-A998-6CF5E47F6A91}" destId="{D9400181-7F02-4456-AECA-451D33121D61}" srcOrd="3" destOrd="0" presId="urn:microsoft.com/office/officeart/2005/8/layout/hProcess4"/>
    <dgm:cxn modelId="{D206F36E-A954-43E6-A9FA-4BE197DD3898}" type="presParOf" srcId="{22616420-CE6A-4DAA-A998-6CF5E47F6A91}" destId="{D15123A5-D75C-46E7-A171-A2AA169AE5F9}" srcOrd="4" destOrd="0" presId="urn:microsoft.com/office/officeart/2005/8/layout/hProcess4"/>
    <dgm:cxn modelId="{76AD1896-DA55-4E0F-8858-9B9A2ECEE474}" type="presParOf" srcId="{ABE60465-1C77-4EAB-81ED-34723DBEA619}" destId="{AC929DE2-0087-4F5A-A902-1FDAF35500BD}" srcOrd="1" destOrd="0" presId="urn:microsoft.com/office/officeart/2005/8/layout/hProcess4"/>
    <dgm:cxn modelId="{8B9DDA98-BF6B-4475-8BE7-3485361DC2F6}" type="presParOf" srcId="{ABE60465-1C77-4EAB-81ED-34723DBEA619}" destId="{AB2BC469-3551-45FB-AB4B-2320D643642F}" srcOrd="2" destOrd="0" presId="urn:microsoft.com/office/officeart/2005/8/layout/hProcess4"/>
    <dgm:cxn modelId="{2B8E063C-CF12-4BF2-A7BA-1AF253D4D2D8}" type="presParOf" srcId="{AB2BC469-3551-45FB-AB4B-2320D643642F}" destId="{0034DEC3-34F3-4CAF-8CC7-A7112E460F28}" srcOrd="0" destOrd="0" presId="urn:microsoft.com/office/officeart/2005/8/layout/hProcess4"/>
    <dgm:cxn modelId="{5FE60D6C-DD43-466D-8D44-37E2959CD4E3}" type="presParOf" srcId="{AB2BC469-3551-45FB-AB4B-2320D643642F}" destId="{C235DFE0-ED31-4D58-8B2B-7727BF29235B}" srcOrd="1" destOrd="0" presId="urn:microsoft.com/office/officeart/2005/8/layout/hProcess4"/>
    <dgm:cxn modelId="{ABCC6285-7BE5-4D7E-BE61-01D05E2D634C}" type="presParOf" srcId="{AB2BC469-3551-45FB-AB4B-2320D643642F}" destId="{D65E64CC-58BF-4D09-9C99-93E7CD9B0B7B}" srcOrd="2" destOrd="0" presId="urn:microsoft.com/office/officeart/2005/8/layout/hProcess4"/>
    <dgm:cxn modelId="{065775B8-0335-4A97-90D2-98C2B508DF10}" type="presParOf" srcId="{AB2BC469-3551-45FB-AB4B-2320D643642F}" destId="{86430833-B612-4B49-AAD2-EFFA1A373BDF}" srcOrd="3" destOrd="0" presId="urn:microsoft.com/office/officeart/2005/8/layout/hProcess4"/>
    <dgm:cxn modelId="{AF722B1C-8D24-40B4-B1C0-E6114CB3509F}" type="presParOf" srcId="{AB2BC469-3551-45FB-AB4B-2320D643642F}" destId="{69E4914E-1120-4593-8C8B-FE03514416DB}" srcOrd="4" destOrd="0" presId="urn:microsoft.com/office/officeart/2005/8/layout/hProcess4"/>
    <dgm:cxn modelId="{A0B61458-0F15-414C-AF12-8868A0DAE176}" type="presParOf" srcId="{ABE60465-1C77-4EAB-81ED-34723DBEA619}" destId="{191E6D0E-B4D9-48D1-8F00-0491627BC024}" srcOrd="3" destOrd="0" presId="urn:microsoft.com/office/officeart/2005/8/layout/hProcess4"/>
    <dgm:cxn modelId="{3C6EF234-21D1-41CE-9A41-166A1D28BA49}" type="presParOf" srcId="{ABE60465-1C77-4EAB-81ED-34723DBEA619}" destId="{F459641E-A82C-4161-A0B3-E8874BBE8D0B}" srcOrd="4" destOrd="0" presId="urn:microsoft.com/office/officeart/2005/8/layout/hProcess4"/>
    <dgm:cxn modelId="{5488EE62-C241-4591-9698-33342FF9638B}" type="presParOf" srcId="{F459641E-A82C-4161-A0B3-E8874BBE8D0B}" destId="{2D4D1A85-5A74-4AC9-B6F7-DA069F30E075}" srcOrd="0" destOrd="0" presId="urn:microsoft.com/office/officeart/2005/8/layout/hProcess4"/>
    <dgm:cxn modelId="{1E3DDE2E-CCB8-4E14-BF2C-6FE97BB6F248}" type="presParOf" srcId="{F459641E-A82C-4161-A0B3-E8874BBE8D0B}" destId="{FCCE5735-9E26-41C1-B93B-7CE0247294D2}" srcOrd="1" destOrd="0" presId="urn:microsoft.com/office/officeart/2005/8/layout/hProcess4"/>
    <dgm:cxn modelId="{E3F69D04-5282-4B54-BACE-3CDB4716A3F1}" type="presParOf" srcId="{F459641E-A82C-4161-A0B3-E8874BBE8D0B}" destId="{B29C96EA-DB56-4CF9-AE07-400B7AE03F40}" srcOrd="2" destOrd="0" presId="urn:microsoft.com/office/officeart/2005/8/layout/hProcess4"/>
    <dgm:cxn modelId="{C74FA339-7FC6-4FEF-9AF0-706F25E491AB}" type="presParOf" srcId="{F459641E-A82C-4161-A0B3-E8874BBE8D0B}" destId="{7230BAA9-BBA0-4624-B739-975A21CD92E7}" srcOrd="3" destOrd="0" presId="urn:microsoft.com/office/officeart/2005/8/layout/hProcess4"/>
    <dgm:cxn modelId="{8B32B82C-389D-46F6-8BBA-F706461C6EFD}" type="presParOf" srcId="{F459641E-A82C-4161-A0B3-E8874BBE8D0B}" destId="{63AF25FB-1078-44F0-B2F3-2FE70263D698}"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2E62A7-544D-451D-9AEB-8BE64B624818}" type="doc">
      <dgm:prSet loTypeId="urn:microsoft.com/office/officeart/2005/8/layout/hProcess3" loCatId="process" qsTypeId="urn:microsoft.com/office/officeart/2005/8/quickstyle/simple1" qsCatId="simple" csTypeId="urn:microsoft.com/office/officeart/2005/8/colors/accent1_2" csCatId="accent1" phldr="1"/>
      <dgm:spPr/>
    </dgm:pt>
    <dgm:pt modelId="{4224ABB7-FB3B-4222-BE05-1D5F53BA586D}">
      <dgm:prSet phldrT="[Text]" custT="1"/>
      <dgm:spPr/>
      <dgm:t>
        <a:bodyPr/>
        <a:lstStyle/>
        <a:p>
          <a:r>
            <a:rPr lang="en-US" sz="1400" b="1" dirty="0" smtClean="0">
              <a:solidFill>
                <a:schemeClr val="bg1"/>
              </a:solidFill>
            </a:rPr>
            <a:t>Farm</a:t>
          </a:r>
          <a:endParaRPr lang="en-US" sz="1400" b="1" dirty="0">
            <a:solidFill>
              <a:schemeClr val="bg1"/>
            </a:solidFill>
          </a:endParaRPr>
        </a:p>
      </dgm:t>
    </dgm:pt>
    <dgm:pt modelId="{24103015-1A43-4D87-8F54-FC015AEDDF48}" type="parTrans" cxnId="{C63E082D-AE85-48E7-9B91-A5D78A891015}">
      <dgm:prSet/>
      <dgm:spPr/>
      <dgm:t>
        <a:bodyPr/>
        <a:lstStyle/>
        <a:p>
          <a:endParaRPr lang="en-US"/>
        </a:p>
      </dgm:t>
    </dgm:pt>
    <dgm:pt modelId="{427C47F5-E9F4-4995-8F18-8B4E42EF5718}" type="sibTrans" cxnId="{C63E082D-AE85-48E7-9B91-A5D78A891015}">
      <dgm:prSet/>
      <dgm:spPr/>
      <dgm:t>
        <a:bodyPr/>
        <a:lstStyle/>
        <a:p>
          <a:endParaRPr lang="en-US"/>
        </a:p>
      </dgm:t>
    </dgm:pt>
    <dgm:pt modelId="{C4BD0310-0080-41AC-B6A8-9FF0A53BCF91}">
      <dgm:prSet phldrT="[Text]" custT="1"/>
      <dgm:spPr/>
      <dgm:t>
        <a:bodyPr/>
        <a:lstStyle/>
        <a:p>
          <a:r>
            <a:rPr lang="en-US" sz="1400" b="1" dirty="0" smtClean="0">
              <a:solidFill>
                <a:schemeClr val="bg1"/>
              </a:solidFill>
            </a:rPr>
            <a:t>to</a:t>
          </a:r>
          <a:endParaRPr lang="en-US" sz="1400" b="1" dirty="0">
            <a:solidFill>
              <a:schemeClr val="bg1"/>
            </a:solidFill>
          </a:endParaRPr>
        </a:p>
      </dgm:t>
    </dgm:pt>
    <dgm:pt modelId="{106D68D6-B495-47B9-8562-98C8968AD8FC}" type="parTrans" cxnId="{26C1DDAE-1DD4-412C-B72D-5F76B59C7012}">
      <dgm:prSet/>
      <dgm:spPr/>
      <dgm:t>
        <a:bodyPr/>
        <a:lstStyle/>
        <a:p>
          <a:endParaRPr lang="en-US"/>
        </a:p>
      </dgm:t>
    </dgm:pt>
    <dgm:pt modelId="{18C6AA45-6E23-497F-9BC2-B122D1F9C30C}" type="sibTrans" cxnId="{26C1DDAE-1DD4-412C-B72D-5F76B59C7012}">
      <dgm:prSet/>
      <dgm:spPr/>
      <dgm:t>
        <a:bodyPr/>
        <a:lstStyle/>
        <a:p>
          <a:endParaRPr lang="en-US"/>
        </a:p>
      </dgm:t>
    </dgm:pt>
    <dgm:pt modelId="{C30E476B-EA19-4386-BD9F-99C673FE9404}">
      <dgm:prSet phldrT="[Text]" custT="1"/>
      <dgm:spPr/>
      <dgm:t>
        <a:bodyPr/>
        <a:lstStyle/>
        <a:p>
          <a:r>
            <a:rPr lang="en-US" sz="1400" b="1" dirty="0" smtClean="0">
              <a:solidFill>
                <a:schemeClr val="bg1"/>
              </a:solidFill>
            </a:rPr>
            <a:t>Fork</a:t>
          </a:r>
          <a:endParaRPr lang="en-US" sz="1400" b="1" dirty="0">
            <a:solidFill>
              <a:schemeClr val="bg1"/>
            </a:solidFill>
          </a:endParaRPr>
        </a:p>
      </dgm:t>
    </dgm:pt>
    <dgm:pt modelId="{1BAE9B26-515E-48FB-AAF2-747A927DF58A}" type="parTrans" cxnId="{C056DF03-EEA2-40EB-B51D-AEC016C12DF1}">
      <dgm:prSet/>
      <dgm:spPr/>
      <dgm:t>
        <a:bodyPr/>
        <a:lstStyle/>
        <a:p>
          <a:endParaRPr lang="en-US"/>
        </a:p>
      </dgm:t>
    </dgm:pt>
    <dgm:pt modelId="{573EC518-9E7D-4A84-8946-2C5094AB851E}" type="sibTrans" cxnId="{C056DF03-EEA2-40EB-B51D-AEC016C12DF1}">
      <dgm:prSet/>
      <dgm:spPr/>
      <dgm:t>
        <a:bodyPr/>
        <a:lstStyle/>
        <a:p>
          <a:endParaRPr lang="en-US"/>
        </a:p>
      </dgm:t>
    </dgm:pt>
    <dgm:pt modelId="{9F7C84B5-354D-4084-97D6-7B7DE56333F5}" type="pres">
      <dgm:prSet presAssocID="{1E2E62A7-544D-451D-9AEB-8BE64B624818}" presName="Name0" presStyleCnt="0">
        <dgm:presLayoutVars>
          <dgm:dir/>
          <dgm:animLvl val="lvl"/>
          <dgm:resizeHandles val="exact"/>
        </dgm:presLayoutVars>
      </dgm:prSet>
      <dgm:spPr/>
    </dgm:pt>
    <dgm:pt modelId="{4D122A8B-E121-4D10-9121-BB91AF39386D}" type="pres">
      <dgm:prSet presAssocID="{1E2E62A7-544D-451D-9AEB-8BE64B624818}" presName="dummy" presStyleCnt="0"/>
      <dgm:spPr/>
    </dgm:pt>
    <dgm:pt modelId="{53B8F823-D5B0-4D7F-9023-A0158C167B59}" type="pres">
      <dgm:prSet presAssocID="{1E2E62A7-544D-451D-9AEB-8BE64B624818}" presName="linH" presStyleCnt="0"/>
      <dgm:spPr/>
    </dgm:pt>
    <dgm:pt modelId="{7031EB6B-068C-4CC0-979C-BCF2CFB33A76}" type="pres">
      <dgm:prSet presAssocID="{1E2E62A7-544D-451D-9AEB-8BE64B624818}" presName="padding1" presStyleCnt="0"/>
      <dgm:spPr/>
    </dgm:pt>
    <dgm:pt modelId="{CC122129-9AF3-4720-B47B-894F69B9D87E}" type="pres">
      <dgm:prSet presAssocID="{4224ABB7-FB3B-4222-BE05-1D5F53BA586D}" presName="linV" presStyleCnt="0"/>
      <dgm:spPr/>
    </dgm:pt>
    <dgm:pt modelId="{A5B65FAC-FBDF-42C0-A79C-62C4FE395F20}" type="pres">
      <dgm:prSet presAssocID="{4224ABB7-FB3B-4222-BE05-1D5F53BA586D}" presName="spVertical1" presStyleCnt="0"/>
      <dgm:spPr/>
    </dgm:pt>
    <dgm:pt modelId="{93B44049-231C-4612-A32A-DEC64CD2A22C}" type="pres">
      <dgm:prSet presAssocID="{4224ABB7-FB3B-4222-BE05-1D5F53BA586D}" presName="parTx" presStyleLbl="revTx" presStyleIdx="0" presStyleCnt="3" custLinFactNeighborY="2">
        <dgm:presLayoutVars>
          <dgm:chMax val="0"/>
          <dgm:chPref val="0"/>
          <dgm:bulletEnabled val="1"/>
        </dgm:presLayoutVars>
      </dgm:prSet>
      <dgm:spPr/>
      <dgm:t>
        <a:bodyPr/>
        <a:lstStyle/>
        <a:p>
          <a:endParaRPr lang="en-US"/>
        </a:p>
      </dgm:t>
    </dgm:pt>
    <dgm:pt modelId="{B6A450CF-C604-4F2B-8AB4-D3DF8D7ECE7A}" type="pres">
      <dgm:prSet presAssocID="{4224ABB7-FB3B-4222-BE05-1D5F53BA586D}" presName="spVertical2" presStyleCnt="0"/>
      <dgm:spPr/>
    </dgm:pt>
    <dgm:pt modelId="{1C6ADDE8-8EB9-41A0-B8C9-22BF8AB297C2}" type="pres">
      <dgm:prSet presAssocID="{4224ABB7-FB3B-4222-BE05-1D5F53BA586D}" presName="spVertical3" presStyleCnt="0"/>
      <dgm:spPr/>
    </dgm:pt>
    <dgm:pt modelId="{DF113943-2DFD-4F74-9A96-CBB276F2F303}" type="pres">
      <dgm:prSet presAssocID="{427C47F5-E9F4-4995-8F18-8B4E42EF5718}" presName="space" presStyleCnt="0"/>
      <dgm:spPr/>
    </dgm:pt>
    <dgm:pt modelId="{B9876EF6-E9E7-4E5A-AF6A-367E6C4DE604}" type="pres">
      <dgm:prSet presAssocID="{C4BD0310-0080-41AC-B6A8-9FF0A53BCF91}" presName="linV" presStyleCnt="0"/>
      <dgm:spPr/>
    </dgm:pt>
    <dgm:pt modelId="{D748CFE5-BB7A-4ADE-A5AD-C55EFEEF56E5}" type="pres">
      <dgm:prSet presAssocID="{C4BD0310-0080-41AC-B6A8-9FF0A53BCF91}" presName="spVertical1" presStyleCnt="0"/>
      <dgm:spPr/>
    </dgm:pt>
    <dgm:pt modelId="{59290BBD-ADF4-48A4-A333-BADB2A349E94}" type="pres">
      <dgm:prSet presAssocID="{C4BD0310-0080-41AC-B6A8-9FF0A53BCF91}" presName="parTx" presStyleLbl="revTx" presStyleIdx="1" presStyleCnt="3" custLinFactNeighborY="-943">
        <dgm:presLayoutVars>
          <dgm:chMax val="0"/>
          <dgm:chPref val="0"/>
          <dgm:bulletEnabled val="1"/>
        </dgm:presLayoutVars>
      </dgm:prSet>
      <dgm:spPr/>
      <dgm:t>
        <a:bodyPr/>
        <a:lstStyle/>
        <a:p>
          <a:endParaRPr lang="en-US"/>
        </a:p>
      </dgm:t>
    </dgm:pt>
    <dgm:pt modelId="{F59015AB-9B77-4AC3-9D99-A130109D6AAB}" type="pres">
      <dgm:prSet presAssocID="{C4BD0310-0080-41AC-B6A8-9FF0A53BCF91}" presName="spVertical2" presStyleCnt="0"/>
      <dgm:spPr/>
    </dgm:pt>
    <dgm:pt modelId="{CA59CE76-22E9-4911-A45C-8387CA304D36}" type="pres">
      <dgm:prSet presAssocID="{C4BD0310-0080-41AC-B6A8-9FF0A53BCF91}" presName="spVertical3" presStyleCnt="0"/>
      <dgm:spPr/>
    </dgm:pt>
    <dgm:pt modelId="{9239BF6B-88B7-49D0-B8AE-773B991FA91A}" type="pres">
      <dgm:prSet presAssocID="{18C6AA45-6E23-497F-9BC2-B122D1F9C30C}" presName="space" presStyleCnt="0"/>
      <dgm:spPr/>
    </dgm:pt>
    <dgm:pt modelId="{E1AECE62-AFF8-49AD-8A49-8DE6E50620EC}" type="pres">
      <dgm:prSet presAssocID="{C30E476B-EA19-4386-BD9F-99C673FE9404}" presName="linV" presStyleCnt="0"/>
      <dgm:spPr/>
    </dgm:pt>
    <dgm:pt modelId="{17AE2F5F-2037-425C-A229-E7B1D0BA8A59}" type="pres">
      <dgm:prSet presAssocID="{C30E476B-EA19-4386-BD9F-99C673FE9404}" presName="spVertical1" presStyleCnt="0"/>
      <dgm:spPr/>
    </dgm:pt>
    <dgm:pt modelId="{3D45E15B-EBD1-48EA-B62C-D0DC38C111E6}" type="pres">
      <dgm:prSet presAssocID="{C30E476B-EA19-4386-BD9F-99C673FE9404}" presName="parTx" presStyleLbl="revTx" presStyleIdx="2" presStyleCnt="3" custLinFactNeighborY="-943">
        <dgm:presLayoutVars>
          <dgm:chMax val="0"/>
          <dgm:chPref val="0"/>
          <dgm:bulletEnabled val="1"/>
        </dgm:presLayoutVars>
      </dgm:prSet>
      <dgm:spPr/>
      <dgm:t>
        <a:bodyPr/>
        <a:lstStyle/>
        <a:p>
          <a:endParaRPr lang="en-US"/>
        </a:p>
      </dgm:t>
    </dgm:pt>
    <dgm:pt modelId="{05C93932-430F-419A-B286-725431469704}" type="pres">
      <dgm:prSet presAssocID="{C30E476B-EA19-4386-BD9F-99C673FE9404}" presName="spVertical2" presStyleCnt="0"/>
      <dgm:spPr/>
    </dgm:pt>
    <dgm:pt modelId="{EBA9B1AE-AD70-4BE8-A34C-9B96C1BF2F57}" type="pres">
      <dgm:prSet presAssocID="{C30E476B-EA19-4386-BD9F-99C673FE9404}" presName="spVertical3" presStyleCnt="0"/>
      <dgm:spPr/>
    </dgm:pt>
    <dgm:pt modelId="{F3CC3B22-45D3-4429-8F38-7D7EE200FCE3}" type="pres">
      <dgm:prSet presAssocID="{1E2E62A7-544D-451D-9AEB-8BE64B624818}" presName="padding2" presStyleCnt="0"/>
      <dgm:spPr/>
    </dgm:pt>
    <dgm:pt modelId="{2B065B63-0BE7-4FD7-BE52-9C5238E38543}" type="pres">
      <dgm:prSet presAssocID="{1E2E62A7-544D-451D-9AEB-8BE64B624818}" presName="negArrow" presStyleCnt="0"/>
      <dgm:spPr/>
    </dgm:pt>
    <dgm:pt modelId="{0DCB80C9-E0E3-4180-A68C-851FBF70D4C9}" type="pres">
      <dgm:prSet presAssocID="{1E2E62A7-544D-451D-9AEB-8BE64B624818}" presName="backgroundArrow" presStyleLbl="node1" presStyleIdx="0" presStyleCnt="1" custScaleY="143757"/>
      <dgm:spPr>
        <a:gradFill flip="none" rotWithShape="1">
          <a:gsLst>
            <a:gs pos="28000">
              <a:srgbClr val="608E3A"/>
            </a:gs>
            <a:gs pos="50000">
              <a:schemeClr val="tx1">
                <a:lumMod val="85000"/>
                <a:lumOff val="15000"/>
              </a:schemeClr>
            </a:gs>
            <a:gs pos="76000">
              <a:srgbClr val="C00000"/>
            </a:gs>
          </a:gsLst>
          <a:lin ang="2700000" scaled="1"/>
          <a:tileRect/>
        </a:gradFill>
      </dgm:spPr>
    </dgm:pt>
  </dgm:ptLst>
  <dgm:cxnLst>
    <dgm:cxn modelId="{B9D64FEA-996F-42C5-A2CD-D3367EEF8C3B}" type="presOf" srcId="{1E2E62A7-544D-451D-9AEB-8BE64B624818}" destId="{9F7C84B5-354D-4084-97D6-7B7DE56333F5}" srcOrd="0" destOrd="0" presId="urn:microsoft.com/office/officeart/2005/8/layout/hProcess3"/>
    <dgm:cxn modelId="{64469815-FDCC-4410-BE59-EB400709CF37}" type="presOf" srcId="{C4BD0310-0080-41AC-B6A8-9FF0A53BCF91}" destId="{59290BBD-ADF4-48A4-A333-BADB2A349E94}" srcOrd="0" destOrd="0" presId="urn:microsoft.com/office/officeart/2005/8/layout/hProcess3"/>
    <dgm:cxn modelId="{C63E082D-AE85-48E7-9B91-A5D78A891015}" srcId="{1E2E62A7-544D-451D-9AEB-8BE64B624818}" destId="{4224ABB7-FB3B-4222-BE05-1D5F53BA586D}" srcOrd="0" destOrd="0" parTransId="{24103015-1A43-4D87-8F54-FC015AEDDF48}" sibTransId="{427C47F5-E9F4-4995-8F18-8B4E42EF5718}"/>
    <dgm:cxn modelId="{26C1DDAE-1DD4-412C-B72D-5F76B59C7012}" srcId="{1E2E62A7-544D-451D-9AEB-8BE64B624818}" destId="{C4BD0310-0080-41AC-B6A8-9FF0A53BCF91}" srcOrd="1" destOrd="0" parTransId="{106D68D6-B495-47B9-8562-98C8968AD8FC}" sibTransId="{18C6AA45-6E23-497F-9BC2-B122D1F9C30C}"/>
    <dgm:cxn modelId="{795FD86D-4B42-4D76-A0C6-ECB18B23C850}" type="presOf" srcId="{4224ABB7-FB3B-4222-BE05-1D5F53BA586D}" destId="{93B44049-231C-4612-A32A-DEC64CD2A22C}" srcOrd="0" destOrd="0" presId="urn:microsoft.com/office/officeart/2005/8/layout/hProcess3"/>
    <dgm:cxn modelId="{1E92274C-AF32-4AD9-8831-7024766F2E37}" type="presOf" srcId="{C30E476B-EA19-4386-BD9F-99C673FE9404}" destId="{3D45E15B-EBD1-48EA-B62C-D0DC38C111E6}" srcOrd="0" destOrd="0" presId="urn:microsoft.com/office/officeart/2005/8/layout/hProcess3"/>
    <dgm:cxn modelId="{C056DF03-EEA2-40EB-B51D-AEC016C12DF1}" srcId="{1E2E62A7-544D-451D-9AEB-8BE64B624818}" destId="{C30E476B-EA19-4386-BD9F-99C673FE9404}" srcOrd="2" destOrd="0" parTransId="{1BAE9B26-515E-48FB-AAF2-747A927DF58A}" sibTransId="{573EC518-9E7D-4A84-8946-2C5094AB851E}"/>
    <dgm:cxn modelId="{F33950CB-8521-4748-876C-E2109D22680E}" type="presParOf" srcId="{9F7C84B5-354D-4084-97D6-7B7DE56333F5}" destId="{4D122A8B-E121-4D10-9121-BB91AF39386D}" srcOrd="0" destOrd="0" presId="urn:microsoft.com/office/officeart/2005/8/layout/hProcess3"/>
    <dgm:cxn modelId="{F1EDBF47-D16A-4289-BE14-4E5661A4C39B}" type="presParOf" srcId="{9F7C84B5-354D-4084-97D6-7B7DE56333F5}" destId="{53B8F823-D5B0-4D7F-9023-A0158C167B59}" srcOrd="1" destOrd="0" presId="urn:microsoft.com/office/officeart/2005/8/layout/hProcess3"/>
    <dgm:cxn modelId="{4D969711-B9EA-45EE-BB34-4388C0AA1216}" type="presParOf" srcId="{53B8F823-D5B0-4D7F-9023-A0158C167B59}" destId="{7031EB6B-068C-4CC0-979C-BCF2CFB33A76}" srcOrd="0" destOrd="0" presId="urn:microsoft.com/office/officeart/2005/8/layout/hProcess3"/>
    <dgm:cxn modelId="{FB012727-8F88-4CA4-B6A9-75E67DA4FDBC}" type="presParOf" srcId="{53B8F823-D5B0-4D7F-9023-A0158C167B59}" destId="{CC122129-9AF3-4720-B47B-894F69B9D87E}" srcOrd="1" destOrd="0" presId="urn:microsoft.com/office/officeart/2005/8/layout/hProcess3"/>
    <dgm:cxn modelId="{38FE006E-E0C6-4541-8BB6-E1DAEDD5CEB7}" type="presParOf" srcId="{CC122129-9AF3-4720-B47B-894F69B9D87E}" destId="{A5B65FAC-FBDF-42C0-A79C-62C4FE395F20}" srcOrd="0" destOrd="0" presId="urn:microsoft.com/office/officeart/2005/8/layout/hProcess3"/>
    <dgm:cxn modelId="{19A56961-D615-4AB4-A99A-A9F6062A45E3}" type="presParOf" srcId="{CC122129-9AF3-4720-B47B-894F69B9D87E}" destId="{93B44049-231C-4612-A32A-DEC64CD2A22C}" srcOrd="1" destOrd="0" presId="urn:microsoft.com/office/officeart/2005/8/layout/hProcess3"/>
    <dgm:cxn modelId="{6CE3029F-8187-408A-8096-8D9EF0BCCFCF}" type="presParOf" srcId="{CC122129-9AF3-4720-B47B-894F69B9D87E}" destId="{B6A450CF-C604-4F2B-8AB4-D3DF8D7ECE7A}" srcOrd="2" destOrd="0" presId="urn:microsoft.com/office/officeart/2005/8/layout/hProcess3"/>
    <dgm:cxn modelId="{3872FE44-0EA7-4C48-BCB5-650A1D24EBA6}" type="presParOf" srcId="{CC122129-9AF3-4720-B47B-894F69B9D87E}" destId="{1C6ADDE8-8EB9-41A0-B8C9-22BF8AB297C2}" srcOrd="3" destOrd="0" presId="urn:microsoft.com/office/officeart/2005/8/layout/hProcess3"/>
    <dgm:cxn modelId="{763FCBC3-830D-4DB3-931B-5DE763364D04}" type="presParOf" srcId="{53B8F823-D5B0-4D7F-9023-A0158C167B59}" destId="{DF113943-2DFD-4F74-9A96-CBB276F2F303}" srcOrd="2" destOrd="0" presId="urn:microsoft.com/office/officeart/2005/8/layout/hProcess3"/>
    <dgm:cxn modelId="{A2376507-D3A6-4110-9A5F-007461B1EC85}" type="presParOf" srcId="{53B8F823-D5B0-4D7F-9023-A0158C167B59}" destId="{B9876EF6-E9E7-4E5A-AF6A-367E6C4DE604}" srcOrd="3" destOrd="0" presId="urn:microsoft.com/office/officeart/2005/8/layout/hProcess3"/>
    <dgm:cxn modelId="{E765F532-604A-45B2-9A23-049947F39337}" type="presParOf" srcId="{B9876EF6-E9E7-4E5A-AF6A-367E6C4DE604}" destId="{D748CFE5-BB7A-4ADE-A5AD-C55EFEEF56E5}" srcOrd="0" destOrd="0" presId="urn:microsoft.com/office/officeart/2005/8/layout/hProcess3"/>
    <dgm:cxn modelId="{2DDF825C-7928-462C-9EF3-5B14AC41EF5A}" type="presParOf" srcId="{B9876EF6-E9E7-4E5A-AF6A-367E6C4DE604}" destId="{59290BBD-ADF4-48A4-A333-BADB2A349E94}" srcOrd="1" destOrd="0" presId="urn:microsoft.com/office/officeart/2005/8/layout/hProcess3"/>
    <dgm:cxn modelId="{1E362889-B803-428F-AA0A-3D681348CCC4}" type="presParOf" srcId="{B9876EF6-E9E7-4E5A-AF6A-367E6C4DE604}" destId="{F59015AB-9B77-4AC3-9D99-A130109D6AAB}" srcOrd="2" destOrd="0" presId="urn:microsoft.com/office/officeart/2005/8/layout/hProcess3"/>
    <dgm:cxn modelId="{F3E6E8DD-58FE-4AC3-BFDA-D49FD4ACB5C6}" type="presParOf" srcId="{B9876EF6-E9E7-4E5A-AF6A-367E6C4DE604}" destId="{CA59CE76-22E9-4911-A45C-8387CA304D36}" srcOrd="3" destOrd="0" presId="urn:microsoft.com/office/officeart/2005/8/layout/hProcess3"/>
    <dgm:cxn modelId="{80F288AB-D7AB-48D1-B25F-4668ACCF866C}" type="presParOf" srcId="{53B8F823-D5B0-4D7F-9023-A0158C167B59}" destId="{9239BF6B-88B7-49D0-B8AE-773B991FA91A}" srcOrd="4" destOrd="0" presId="urn:microsoft.com/office/officeart/2005/8/layout/hProcess3"/>
    <dgm:cxn modelId="{836A511F-F161-4628-BAA7-D8CBD5565212}" type="presParOf" srcId="{53B8F823-D5B0-4D7F-9023-A0158C167B59}" destId="{E1AECE62-AFF8-49AD-8A49-8DE6E50620EC}" srcOrd="5" destOrd="0" presId="urn:microsoft.com/office/officeart/2005/8/layout/hProcess3"/>
    <dgm:cxn modelId="{5ABF2FE3-5F4B-40BF-B637-661884D1CB52}" type="presParOf" srcId="{E1AECE62-AFF8-49AD-8A49-8DE6E50620EC}" destId="{17AE2F5F-2037-425C-A229-E7B1D0BA8A59}" srcOrd="0" destOrd="0" presId="urn:microsoft.com/office/officeart/2005/8/layout/hProcess3"/>
    <dgm:cxn modelId="{DC8A04A0-9544-4CEA-B8AD-E7D126F4E7D0}" type="presParOf" srcId="{E1AECE62-AFF8-49AD-8A49-8DE6E50620EC}" destId="{3D45E15B-EBD1-48EA-B62C-D0DC38C111E6}" srcOrd="1" destOrd="0" presId="urn:microsoft.com/office/officeart/2005/8/layout/hProcess3"/>
    <dgm:cxn modelId="{EAEB53C1-1945-4321-AB2B-7B666FC7F03D}" type="presParOf" srcId="{E1AECE62-AFF8-49AD-8A49-8DE6E50620EC}" destId="{05C93932-430F-419A-B286-725431469704}" srcOrd="2" destOrd="0" presId="urn:microsoft.com/office/officeart/2005/8/layout/hProcess3"/>
    <dgm:cxn modelId="{D3094A36-8485-446C-8A53-8DE6CA15ECBE}" type="presParOf" srcId="{E1AECE62-AFF8-49AD-8A49-8DE6E50620EC}" destId="{EBA9B1AE-AD70-4BE8-A34C-9B96C1BF2F57}" srcOrd="3" destOrd="0" presId="urn:microsoft.com/office/officeart/2005/8/layout/hProcess3"/>
    <dgm:cxn modelId="{FA08ACA6-CD2E-4E1D-9248-61AF1B3C4A64}" type="presParOf" srcId="{53B8F823-D5B0-4D7F-9023-A0158C167B59}" destId="{F3CC3B22-45D3-4429-8F38-7D7EE200FCE3}" srcOrd="6" destOrd="0" presId="urn:microsoft.com/office/officeart/2005/8/layout/hProcess3"/>
    <dgm:cxn modelId="{A1D6D4F9-D346-408F-B807-A39361C4D019}" type="presParOf" srcId="{53B8F823-D5B0-4D7F-9023-A0158C167B59}" destId="{2B065B63-0BE7-4FD7-BE52-9C5238E38543}" srcOrd="7" destOrd="0" presId="urn:microsoft.com/office/officeart/2005/8/layout/hProcess3"/>
    <dgm:cxn modelId="{0648E82C-F7E5-462C-B4E9-206964324A13}" type="presParOf" srcId="{53B8F823-D5B0-4D7F-9023-A0158C167B59}" destId="{0DCB80C9-E0E3-4180-A68C-851FBF70D4C9}" srcOrd="8" destOrd="0" presId="urn:microsoft.com/office/officeart/2005/8/layout/hProcess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406F04-65CC-44DE-B3E5-C7C5D73A3C6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842F1B7A-7F10-461B-A14F-75ACD77AAB9E}">
      <dgm:prSet phldrT="[Text]" custT="1"/>
      <dgm:spPr/>
      <dgm:t>
        <a:bodyPr/>
        <a:lstStyle/>
        <a:p>
          <a:r>
            <a:rPr lang="en-US" sz="1800" b="1" dirty="0" smtClean="0"/>
            <a:t>Greatest risk and impact on:</a:t>
          </a:r>
          <a:r>
            <a:rPr lang="en-US" sz="2500" b="1" dirty="0" smtClean="0"/>
            <a:t> </a:t>
          </a:r>
          <a:r>
            <a:rPr lang="en-US" sz="2500" dirty="0" smtClean="0"/>
            <a:t>Health</a:t>
          </a:r>
          <a:endParaRPr lang="en-US" sz="2500" dirty="0"/>
        </a:p>
      </dgm:t>
    </dgm:pt>
    <dgm:pt modelId="{2A1D9F68-DFAA-417C-A7D0-3023C4339345}" type="parTrans" cxnId="{30D343EA-F993-497A-8A19-3D37C3A81D9D}">
      <dgm:prSet/>
      <dgm:spPr/>
      <dgm:t>
        <a:bodyPr/>
        <a:lstStyle/>
        <a:p>
          <a:endParaRPr lang="en-US"/>
        </a:p>
      </dgm:t>
    </dgm:pt>
    <dgm:pt modelId="{D4580B22-7D6B-4DE7-B937-1DB7CC3E15C4}" type="sibTrans" cxnId="{30D343EA-F993-497A-8A19-3D37C3A81D9D}">
      <dgm:prSet/>
      <dgm:spPr/>
      <dgm:t>
        <a:bodyPr/>
        <a:lstStyle/>
        <a:p>
          <a:endParaRPr lang="en-US"/>
        </a:p>
      </dgm:t>
    </dgm:pt>
    <dgm:pt modelId="{BD07611E-788A-4A46-B6D2-43AC02F49F57}">
      <dgm:prSet phldrT="[Text]"/>
      <dgm:spPr>
        <a:solidFill>
          <a:srgbClr val="D0D3D4"/>
        </a:solidFill>
      </dgm:spPr>
      <dgm:t>
        <a:bodyPr/>
        <a:lstStyle/>
        <a:p>
          <a:r>
            <a:rPr lang="en-US" b="1" dirty="0" smtClean="0">
              <a:solidFill>
                <a:schemeClr val="tx1"/>
              </a:solidFill>
            </a:rPr>
            <a:t>Low awareness among farmers, traders and consumers.</a:t>
          </a:r>
          <a:endParaRPr lang="en-US" b="1" dirty="0">
            <a:solidFill>
              <a:schemeClr val="tx1"/>
            </a:solidFill>
          </a:endParaRPr>
        </a:p>
      </dgm:t>
    </dgm:pt>
    <dgm:pt modelId="{5C9DB2FD-E9EE-427F-A4EB-AC4C440C8E85}" type="parTrans" cxnId="{707D197B-F77F-4678-BF1D-F1FED3C03915}">
      <dgm:prSet/>
      <dgm:spPr/>
      <dgm:t>
        <a:bodyPr/>
        <a:lstStyle/>
        <a:p>
          <a:endParaRPr lang="en-US"/>
        </a:p>
      </dgm:t>
    </dgm:pt>
    <dgm:pt modelId="{7392230F-2AE5-468E-8F1F-1EA8DA36068B}" type="sibTrans" cxnId="{707D197B-F77F-4678-BF1D-F1FED3C03915}">
      <dgm:prSet/>
      <dgm:spPr/>
      <dgm:t>
        <a:bodyPr/>
        <a:lstStyle/>
        <a:p>
          <a:endParaRPr lang="en-US"/>
        </a:p>
      </dgm:t>
    </dgm:pt>
    <dgm:pt modelId="{C3CD6577-53AA-4FDF-A749-5DD2F6CBBD3A}">
      <dgm:prSet phldrT="[Text]"/>
      <dgm:spPr>
        <a:solidFill>
          <a:srgbClr val="C3C6A8"/>
        </a:solidFill>
      </dgm:spPr>
      <dgm:t>
        <a:bodyPr/>
        <a:lstStyle/>
        <a:p>
          <a:r>
            <a:rPr lang="en-US" b="1" dirty="0" smtClean="0">
              <a:solidFill>
                <a:schemeClr val="tx1"/>
              </a:solidFill>
            </a:rPr>
            <a:t>Majority of maize and groundnuts is consumed domestically</a:t>
          </a:r>
          <a:endParaRPr lang="en-US" b="1" dirty="0">
            <a:solidFill>
              <a:schemeClr val="tx1"/>
            </a:solidFill>
          </a:endParaRPr>
        </a:p>
      </dgm:t>
    </dgm:pt>
    <dgm:pt modelId="{411D64E4-759C-44EA-9833-A720048EC88B}" type="parTrans" cxnId="{1813745A-FAA0-4241-A00B-2DF80A454E55}">
      <dgm:prSet/>
      <dgm:spPr/>
      <dgm:t>
        <a:bodyPr/>
        <a:lstStyle/>
        <a:p>
          <a:endParaRPr lang="en-US"/>
        </a:p>
      </dgm:t>
    </dgm:pt>
    <dgm:pt modelId="{C35A4E07-8CC5-4D4B-A88E-6F9CFBCBE8DF}" type="sibTrans" cxnId="{1813745A-FAA0-4241-A00B-2DF80A454E55}">
      <dgm:prSet/>
      <dgm:spPr/>
      <dgm:t>
        <a:bodyPr/>
        <a:lstStyle/>
        <a:p>
          <a:endParaRPr lang="en-US"/>
        </a:p>
      </dgm:t>
    </dgm:pt>
    <dgm:pt modelId="{9B7AD605-E5C6-4A75-BDB1-904EAE18CB3C}">
      <dgm:prSet phldrT="[Text]"/>
      <dgm:spPr>
        <a:solidFill>
          <a:srgbClr val="B7C9D3"/>
        </a:solidFill>
      </dgm:spPr>
      <dgm:t>
        <a:bodyPr/>
        <a:lstStyle/>
        <a:p>
          <a:r>
            <a:rPr lang="en-US" b="1" dirty="0" smtClean="0">
              <a:solidFill>
                <a:schemeClr val="tx1"/>
              </a:solidFill>
            </a:rPr>
            <a:t>Low enforcement of existing regulations on </a:t>
          </a:r>
          <a:r>
            <a:rPr lang="en-US" b="1" dirty="0" err="1" smtClean="0">
              <a:solidFill>
                <a:schemeClr val="tx1"/>
              </a:solidFill>
            </a:rPr>
            <a:t>aflatoxins</a:t>
          </a:r>
          <a:r>
            <a:rPr lang="en-US" b="1" dirty="0" smtClean="0">
              <a:solidFill>
                <a:schemeClr val="tx1"/>
              </a:solidFill>
            </a:rPr>
            <a:t>/</a:t>
          </a:r>
          <a:r>
            <a:rPr lang="en-US" b="1" dirty="0" err="1" smtClean="0">
              <a:solidFill>
                <a:schemeClr val="tx1"/>
              </a:solidFill>
            </a:rPr>
            <a:t>mycotoxins</a:t>
          </a:r>
          <a:endParaRPr lang="en-US" b="1" dirty="0">
            <a:solidFill>
              <a:schemeClr val="tx1"/>
            </a:solidFill>
          </a:endParaRPr>
        </a:p>
      </dgm:t>
    </dgm:pt>
    <dgm:pt modelId="{367ABF27-7D08-45D0-AA68-3338CE12EBC9}" type="parTrans" cxnId="{3B3B0663-0B7B-4ABD-8010-17A53200E15A}">
      <dgm:prSet/>
      <dgm:spPr/>
      <dgm:t>
        <a:bodyPr/>
        <a:lstStyle/>
        <a:p>
          <a:endParaRPr lang="en-US"/>
        </a:p>
      </dgm:t>
    </dgm:pt>
    <dgm:pt modelId="{6760F05C-E56F-4FA7-A0BB-F84B58E032F0}" type="sibTrans" cxnId="{3B3B0663-0B7B-4ABD-8010-17A53200E15A}">
      <dgm:prSet/>
      <dgm:spPr/>
      <dgm:t>
        <a:bodyPr/>
        <a:lstStyle/>
        <a:p>
          <a:endParaRPr lang="en-US"/>
        </a:p>
      </dgm:t>
    </dgm:pt>
    <dgm:pt modelId="{3F6766E3-0558-4ACB-9D5D-7281715A81A4}" type="pres">
      <dgm:prSet presAssocID="{EB406F04-65CC-44DE-B3E5-C7C5D73A3C64}" presName="cycle" presStyleCnt="0">
        <dgm:presLayoutVars>
          <dgm:chMax val="1"/>
          <dgm:dir/>
          <dgm:animLvl val="ctr"/>
          <dgm:resizeHandles val="exact"/>
        </dgm:presLayoutVars>
      </dgm:prSet>
      <dgm:spPr/>
      <dgm:t>
        <a:bodyPr/>
        <a:lstStyle/>
        <a:p>
          <a:endParaRPr lang="en-US"/>
        </a:p>
      </dgm:t>
    </dgm:pt>
    <dgm:pt modelId="{5A2B3231-598F-4757-BE19-E06660FBF414}" type="pres">
      <dgm:prSet presAssocID="{842F1B7A-7F10-461B-A14F-75ACD77AAB9E}" presName="centerShape" presStyleLbl="node0" presStyleIdx="0" presStyleCnt="1"/>
      <dgm:spPr/>
      <dgm:t>
        <a:bodyPr/>
        <a:lstStyle/>
        <a:p>
          <a:endParaRPr lang="en-US"/>
        </a:p>
      </dgm:t>
    </dgm:pt>
    <dgm:pt modelId="{26A6E13F-C456-45E4-AABD-10536E006DEE}" type="pres">
      <dgm:prSet presAssocID="{5C9DB2FD-E9EE-427F-A4EB-AC4C440C8E85}" presName="parTrans" presStyleLbl="bgSibTrans2D1" presStyleIdx="0" presStyleCnt="3"/>
      <dgm:spPr/>
      <dgm:t>
        <a:bodyPr/>
        <a:lstStyle/>
        <a:p>
          <a:endParaRPr lang="en-US"/>
        </a:p>
      </dgm:t>
    </dgm:pt>
    <dgm:pt modelId="{A84179CB-D48B-43C4-8D2F-4B8C3764CF0C}" type="pres">
      <dgm:prSet presAssocID="{BD07611E-788A-4A46-B6D2-43AC02F49F57}" presName="node" presStyleLbl="node1" presStyleIdx="0" presStyleCnt="3">
        <dgm:presLayoutVars>
          <dgm:bulletEnabled val="1"/>
        </dgm:presLayoutVars>
      </dgm:prSet>
      <dgm:spPr/>
      <dgm:t>
        <a:bodyPr/>
        <a:lstStyle/>
        <a:p>
          <a:endParaRPr lang="en-US"/>
        </a:p>
      </dgm:t>
    </dgm:pt>
    <dgm:pt modelId="{ED8205CC-CBBC-44CA-9A33-B4D1BA4993AF}" type="pres">
      <dgm:prSet presAssocID="{411D64E4-759C-44EA-9833-A720048EC88B}" presName="parTrans" presStyleLbl="bgSibTrans2D1" presStyleIdx="1" presStyleCnt="3"/>
      <dgm:spPr/>
      <dgm:t>
        <a:bodyPr/>
        <a:lstStyle/>
        <a:p>
          <a:endParaRPr lang="en-US"/>
        </a:p>
      </dgm:t>
    </dgm:pt>
    <dgm:pt modelId="{EA623D66-E95D-4A8E-AF06-75E7A36FEA98}" type="pres">
      <dgm:prSet presAssocID="{C3CD6577-53AA-4FDF-A749-5DD2F6CBBD3A}" presName="node" presStyleLbl="node1" presStyleIdx="1" presStyleCnt="3">
        <dgm:presLayoutVars>
          <dgm:bulletEnabled val="1"/>
        </dgm:presLayoutVars>
      </dgm:prSet>
      <dgm:spPr/>
      <dgm:t>
        <a:bodyPr/>
        <a:lstStyle/>
        <a:p>
          <a:endParaRPr lang="en-US"/>
        </a:p>
      </dgm:t>
    </dgm:pt>
    <dgm:pt modelId="{C880014C-633F-43B1-A0AD-DE1BD5062394}" type="pres">
      <dgm:prSet presAssocID="{367ABF27-7D08-45D0-AA68-3338CE12EBC9}" presName="parTrans" presStyleLbl="bgSibTrans2D1" presStyleIdx="2" presStyleCnt="3"/>
      <dgm:spPr/>
      <dgm:t>
        <a:bodyPr/>
        <a:lstStyle/>
        <a:p>
          <a:endParaRPr lang="en-US"/>
        </a:p>
      </dgm:t>
    </dgm:pt>
    <dgm:pt modelId="{DE88D50D-345C-4B81-ABA0-03DFB341CBB9}" type="pres">
      <dgm:prSet presAssocID="{9B7AD605-E5C6-4A75-BDB1-904EAE18CB3C}" presName="node" presStyleLbl="node1" presStyleIdx="2" presStyleCnt="3">
        <dgm:presLayoutVars>
          <dgm:bulletEnabled val="1"/>
        </dgm:presLayoutVars>
      </dgm:prSet>
      <dgm:spPr/>
      <dgm:t>
        <a:bodyPr/>
        <a:lstStyle/>
        <a:p>
          <a:endParaRPr lang="en-US"/>
        </a:p>
      </dgm:t>
    </dgm:pt>
  </dgm:ptLst>
  <dgm:cxnLst>
    <dgm:cxn modelId="{1813745A-FAA0-4241-A00B-2DF80A454E55}" srcId="{842F1B7A-7F10-461B-A14F-75ACD77AAB9E}" destId="{C3CD6577-53AA-4FDF-A749-5DD2F6CBBD3A}" srcOrd="1" destOrd="0" parTransId="{411D64E4-759C-44EA-9833-A720048EC88B}" sibTransId="{C35A4E07-8CC5-4D4B-A88E-6F9CFBCBE8DF}"/>
    <dgm:cxn modelId="{30D343EA-F993-497A-8A19-3D37C3A81D9D}" srcId="{EB406F04-65CC-44DE-B3E5-C7C5D73A3C64}" destId="{842F1B7A-7F10-461B-A14F-75ACD77AAB9E}" srcOrd="0" destOrd="0" parTransId="{2A1D9F68-DFAA-417C-A7D0-3023C4339345}" sibTransId="{D4580B22-7D6B-4DE7-B937-1DB7CC3E15C4}"/>
    <dgm:cxn modelId="{45849198-EAC7-4E7C-A30A-53C54A3ECE2C}" type="presOf" srcId="{EB406F04-65CC-44DE-B3E5-C7C5D73A3C64}" destId="{3F6766E3-0558-4ACB-9D5D-7281715A81A4}" srcOrd="0" destOrd="0" presId="urn:microsoft.com/office/officeart/2005/8/layout/radial4"/>
    <dgm:cxn modelId="{707D197B-F77F-4678-BF1D-F1FED3C03915}" srcId="{842F1B7A-7F10-461B-A14F-75ACD77AAB9E}" destId="{BD07611E-788A-4A46-B6D2-43AC02F49F57}" srcOrd="0" destOrd="0" parTransId="{5C9DB2FD-E9EE-427F-A4EB-AC4C440C8E85}" sibTransId="{7392230F-2AE5-468E-8F1F-1EA8DA36068B}"/>
    <dgm:cxn modelId="{E7B12270-7DC5-46E3-9410-495A75AB0F47}" type="presOf" srcId="{C3CD6577-53AA-4FDF-A749-5DD2F6CBBD3A}" destId="{EA623D66-E95D-4A8E-AF06-75E7A36FEA98}" srcOrd="0" destOrd="0" presId="urn:microsoft.com/office/officeart/2005/8/layout/radial4"/>
    <dgm:cxn modelId="{3B3B0663-0B7B-4ABD-8010-17A53200E15A}" srcId="{842F1B7A-7F10-461B-A14F-75ACD77AAB9E}" destId="{9B7AD605-E5C6-4A75-BDB1-904EAE18CB3C}" srcOrd="2" destOrd="0" parTransId="{367ABF27-7D08-45D0-AA68-3338CE12EBC9}" sibTransId="{6760F05C-E56F-4FA7-A0BB-F84B58E032F0}"/>
    <dgm:cxn modelId="{5C1D01D7-2E7C-4507-AC45-CB90D2043F61}" type="presOf" srcId="{9B7AD605-E5C6-4A75-BDB1-904EAE18CB3C}" destId="{DE88D50D-345C-4B81-ABA0-03DFB341CBB9}" srcOrd="0" destOrd="0" presId="urn:microsoft.com/office/officeart/2005/8/layout/radial4"/>
    <dgm:cxn modelId="{704F27D2-54C6-44EC-B016-B84D8623AFFF}" type="presOf" srcId="{842F1B7A-7F10-461B-A14F-75ACD77AAB9E}" destId="{5A2B3231-598F-4757-BE19-E06660FBF414}" srcOrd="0" destOrd="0" presId="urn:microsoft.com/office/officeart/2005/8/layout/radial4"/>
    <dgm:cxn modelId="{BB899DDC-57A9-486E-98AD-56F9B4B93F06}" type="presOf" srcId="{411D64E4-759C-44EA-9833-A720048EC88B}" destId="{ED8205CC-CBBC-44CA-9A33-B4D1BA4993AF}" srcOrd="0" destOrd="0" presId="urn:microsoft.com/office/officeart/2005/8/layout/radial4"/>
    <dgm:cxn modelId="{26681B15-7A90-4BB5-B401-6B27B5AFA54E}" type="presOf" srcId="{5C9DB2FD-E9EE-427F-A4EB-AC4C440C8E85}" destId="{26A6E13F-C456-45E4-AABD-10536E006DEE}" srcOrd="0" destOrd="0" presId="urn:microsoft.com/office/officeart/2005/8/layout/radial4"/>
    <dgm:cxn modelId="{33BAF391-F531-42A0-8261-C452AED25E0E}" type="presOf" srcId="{BD07611E-788A-4A46-B6D2-43AC02F49F57}" destId="{A84179CB-D48B-43C4-8D2F-4B8C3764CF0C}" srcOrd="0" destOrd="0" presId="urn:microsoft.com/office/officeart/2005/8/layout/radial4"/>
    <dgm:cxn modelId="{EFF36CFC-A10C-4B4B-B5F1-5F9581CFA615}" type="presOf" srcId="{367ABF27-7D08-45D0-AA68-3338CE12EBC9}" destId="{C880014C-633F-43B1-A0AD-DE1BD5062394}" srcOrd="0" destOrd="0" presId="urn:microsoft.com/office/officeart/2005/8/layout/radial4"/>
    <dgm:cxn modelId="{6ED0F600-8067-4720-B6F5-8EB21744570D}" type="presParOf" srcId="{3F6766E3-0558-4ACB-9D5D-7281715A81A4}" destId="{5A2B3231-598F-4757-BE19-E06660FBF414}" srcOrd="0" destOrd="0" presId="urn:microsoft.com/office/officeart/2005/8/layout/radial4"/>
    <dgm:cxn modelId="{73C706FA-C9B7-4486-B034-074A2D95458B}" type="presParOf" srcId="{3F6766E3-0558-4ACB-9D5D-7281715A81A4}" destId="{26A6E13F-C456-45E4-AABD-10536E006DEE}" srcOrd="1" destOrd="0" presId="urn:microsoft.com/office/officeart/2005/8/layout/radial4"/>
    <dgm:cxn modelId="{7A54989F-8DAE-4C5C-8C6C-264B6E047E4A}" type="presParOf" srcId="{3F6766E3-0558-4ACB-9D5D-7281715A81A4}" destId="{A84179CB-D48B-43C4-8D2F-4B8C3764CF0C}" srcOrd="2" destOrd="0" presId="urn:microsoft.com/office/officeart/2005/8/layout/radial4"/>
    <dgm:cxn modelId="{121C9F42-88B9-40C8-8D95-F96D12F56E55}" type="presParOf" srcId="{3F6766E3-0558-4ACB-9D5D-7281715A81A4}" destId="{ED8205CC-CBBC-44CA-9A33-B4D1BA4993AF}" srcOrd="3" destOrd="0" presId="urn:microsoft.com/office/officeart/2005/8/layout/radial4"/>
    <dgm:cxn modelId="{3ED02FC1-597A-4D27-AC50-4780A253C5E6}" type="presParOf" srcId="{3F6766E3-0558-4ACB-9D5D-7281715A81A4}" destId="{EA623D66-E95D-4A8E-AF06-75E7A36FEA98}" srcOrd="4" destOrd="0" presId="urn:microsoft.com/office/officeart/2005/8/layout/radial4"/>
    <dgm:cxn modelId="{EBD78A99-13A7-4388-908E-5C6E1EA9E7D5}" type="presParOf" srcId="{3F6766E3-0558-4ACB-9D5D-7281715A81A4}" destId="{C880014C-633F-43B1-A0AD-DE1BD5062394}" srcOrd="5" destOrd="0" presId="urn:microsoft.com/office/officeart/2005/8/layout/radial4"/>
    <dgm:cxn modelId="{2B332DDB-8BA5-4D21-AFAC-19C47A0526F4}" type="presParOf" srcId="{3F6766E3-0558-4ACB-9D5D-7281715A81A4}" destId="{DE88D50D-345C-4B81-ABA0-03DFB341CBB9}"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E6C6B2-BFB5-4228-87D7-B13901C38581}"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987B6366-48BB-4CD3-96A8-173B88BFCFF3}">
      <dgm:prSet phldrT="[Text]"/>
      <dgm:spPr/>
      <dgm:t>
        <a:bodyPr/>
        <a:lstStyle/>
        <a:p>
          <a:r>
            <a:rPr lang="en-US" b="1" dirty="0" smtClean="0"/>
            <a:t>Agriculture</a:t>
          </a:r>
          <a:endParaRPr lang="en-US" b="1" dirty="0"/>
        </a:p>
      </dgm:t>
    </dgm:pt>
    <dgm:pt modelId="{8702F531-A2DA-466F-93B0-E03A671CBF8C}" type="parTrans" cxnId="{E90D46FC-BD17-4182-AB0B-3A0079375977}">
      <dgm:prSet/>
      <dgm:spPr/>
      <dgm:t>
        <a:bodyPr/>
        <a:lstStyle/>
        <a:p>
          <a:endParaRPr lang="en-US"/>
        </a:p>
      </dgm:t>
    </dgm:pt>
    <dgm:pt modelId="{33216736-608F-48F2-915E-066F17B1743D}" type="sibTrans" cxnId="{E90D46FC-BD17-4182-AB0B-3A0079375977}">
      <dgm:prSet/>
      <dgm:spPr/>
      <dgm:t>
        <a:bodyPr/>
        <a:lstStyle/>
        <a:p>
          <a:endParaRPr lang="en-US"/>
        </a:p>
      </dgm:t>
    </dgm:pt>
    <dgm:pt modelId="{F0225B70-A77B-45B9-A890-93EEF2C8D40B}">
      <dgm:prSet phldrT="[Text]"/>
      <dgm:spPr/>
      <dgm:t>
        <a:bodyPr/>
        <a:lstStyle/>
        <a:p>
          <a:r>
            <a:rPr lang="en-US" b="1" dirty="0" smtClean="0"/>
            <a:t>Trade</a:t>
          </a:r>
          <a:endParaRPr lang="en-US" b="1" dirty="0"/>
        </a:p>
      </dgm:t>
    </dgm:pt>
    <dgm:pt modelId="{FC6F58AD-BBB3-42FF-9658-4A94ECA23A02}" type="parTrans" cxnId="{E0E4B8EC-38F6-4FC1-924C-0116C639F8BC}">
      <dgm:prSet/>
      <dgm:spPr/>
      <dgm:t>
        <a:bodyPr/>
        <a:lstStyle/>
        <a:p>
          <a:endParaRPr lang="en-US"/>
        </a:p>
      </dgm:t>
    </dgm:pt>
    <dgm:pt modelId="{26245B59-AADE-4446-A62E-765270FB7B37}" type="sibTrans" cxnId="{E0E4B8EC-38F6-4FC1-924C-0116C639F8BC}">
      <dgm:prSet/>
      <dgm:spPr/>
      <dgm:t>
        <a:bodyPr/>
        <a:lstStyle/>
        <a:p>
          <a:endParaRPr lang="en-US"/>
        </a:p>
      </dgm:t>
    </dgm:pt>
    <dgm:pt modelId="{6B2C8AA7-DB6B-4458-BA2A-246B53E53828}">
      <dgm:prSet phldrT="[Text]"/>
      <dgm:spPr/>
      <dgm:t>
        <a:bodyPr/>
        <a:lstStyle/>
        <a:p>
          <a:r>
            <a:rPr lang="en-US" b="1" dirty="0" smtClean="0"/>
            <a:t>Health</a:t>
          </a:r>
          <a:endParaRPr lang="en-US" b="1" dirty="0"/>
        </a:p>
      </dgm:t>
    </dgm:pt>
    <dgm:pt modelId="{66CD7BD8-37D5-42D6-830C-F314327C817B}" type="parTrans" cxnId="{925627C2-E718-4A9A-8D7C-907B4C3070C3}">
      <dgm:prSet/>
      <dgm:spPr/>
      <dgm:t>
        <a:bodyPr/>
        <a:lstStyle/>
        <a:p>
          <a:endParaRPr lang="en-US"/>
        </a:p>
      </dgm:t>
    </dgm:pt>
    <dgm:pt modelId="{53CB9398-02A7-4C98-AE55-792EB58F41D0}" type="sibTrans" cxnId="{925627C2-E718-4A9A-8D7C-907B4C3070C3}">
      <dgm:prSet/>
      <dgm:spPr/>
      <dgm:t>
        <a:bodyPr/>
        <a:lstStyle/>
        <a:p>
          <a:endParaRPr lang="en-US"/>
        </a:p>
      </dgm:t>
    </dgm:pt>
    <dgm:pt modelId="{D2128C63-1A9D-45EC-9C33-76B5E965D5FA}" type="pres">
      <dgm:prSet presAssocID="{E1E6C6B2-BFB5-4228-87D7-B13901C38581}" presName="Name0" presStyleCnt="0">
        <dgm:presLayoutVars>
          <dgm:chMax val="7"/>
          <dgm:chPref val="7"/>
          <dgm:dir/>
          <dgm:animLvl val="lvl"/>
        </dgm:presLayoutVars>
      </dgm:prSet>
      <dgm:spPr/>
      <dgm:t>
        <a:bodyPr/>
        <a:lstStyle/>
        <a:p>
          <a:endParaRPr lang="en-US"/>
        </a:p>
      </dgm:t>
    </dgm:pt>
    <dgm:pt modelId="{FF3F23DF-9355-4B42-AC34-82D237BD9EF1}" type="pres">
      <dgm:prSet presAssocID="{987B6366-48BB-4CD3-96A8-173B88BFCFF3}" presName="Accent1" presStyleCnt="0"/>
      <dgm:spPr/>
    </dgm:pt>
    <dgm:pt modelId="{D22D3A62-9A62-454F-A35B-9062F9F95A16}" type="pres">
      <dgm:prSet presAssocID="{987B6366-48BB-4CD3-96A8-173B88BFCFF3}" presName="Accent" presStyleLbl="node1" presStyleIdx="0" presStyleCnt="3"/>
      <dgm:spPr>
        <a:solidFill>
          <a:schemeClr val="accent3">
            <a:lumMod val="75000"/>
          </a:schemeClr>
        </a:solidFill>
      </dgm:spPr>
    </dgm:pt>
    <dgm:pt modelId="{9796979B-039C-4E15-9168-885771D57D02}" type="pres">
      <dgm:prSet presAssocID="{987B6366-48BB-4CD3-96A8-173B88BFCFF3}" presName="Parent1" presStyleLbl="revTx" presStyleIdx="0" presStyleCnt="3">
        <dgm:presLayoutVars>
          <dgm:chMax val="1"/>
          <dgm:chPref val="1"/>
          <dgm:bulletEnabled val="1"/>
        </dgm:presLayoutVars>
      </dgm:prSet>
      <dgm:spPr/>
      <dgm:t>
        <a:bodyPr/>
        <a:lstStyle/>
        <a:p>
          <a:endParaRPr lang="en-US"/>
        </a:p>
      </dgm:t>
    </dgm:pt>
    <dgm:pt modelId="{CCCE370D-EFC3-44C1-ABAF-986916C0B27B}" type="pres">
      <dgm:prSet presAssocID="{F0225B70-A77B-45B9-A890-93EEF2C8D40B}" presName="Accent2" presStyleCnt="0"/>
      <dgm:spPr/>
    </dgm:pt>
    <dgm:pt modelId="{93A8F222-020F-4D7E-97DF-285C1E330AE3}" type="pres">
      <dgm:prSet presAssocID="{F0225B70-A77B-45B9-A890-93EEF2C8D40B}" presName="Accent" presStyleLbl="node1" presStyleIdx="1" presStyleCnt="3"/>
      <dgm:spPr>
        <a:solidFill>
          <a:schemeClr val="tx1">
            <a:lumMod val="65000"/>
            <a:lumOff val="35000"/>
          </a:schemeClr>
        </a:solidFill>
      </dgm:spPr>
    </dgm:pt>
    <dgm:pt modelId="{C0D31094-9E23-4DA6-B969-9ADA2C0BF7FC}" type="pres">
      <dgm:prSet presAssocID="{F0225B70-A77B-45B9-A890-93EEF2C8D40B}" presName="Parent2" presStyleLbl="revTx" presStyleIdx="1" presStyleCnt="3">
        <dgm:presLayoutVars>
          <dgm:chMax val="1"/>
          <dgm:chPref val="1"/>
          <dgm:bulletEnabled val="1"/>
        </dgm:presLayoutVars>
      </dgm:prSet>
      <dgm:spPr/>
      <dgm:t>
        <a:bodyPr/>
        <a:lstStyle/>
        <a:p>
          <a:endParaRPr lang="en-US"/>
        </a:p>
      </dgm:t>
    </dgm:pt>
    <dgm:pt modelId="{A57FCD36-FB65-4A9B-AA1B-F8C31724A6EF}" type="pres">
      <dgm:prSet presAssocID="{6B2C8AA7-DB6B-4458-BA2A-246B53E53828}" presName="Accent3" presStyleCnt="0"/>
      <dgm:spPr/>
    </dgm:pt>
    <dgm:pt modelId="{2B24468D-619D-4611-B7F0-8B95C0EDF71D}" type="pres">
      <dgm:prSet presAssocID="{6B2C8AA7-DB6B-4458-BA2A-246B53E53828}" presName="Accent" presStyleLbl="node1" presStyleIdx="2" presStyleCnt="3"/>
      <dgm:spPr/>
    </dgm:pt>
    <dgm:pt modelId="{EDF82402-92AB-4CAC-A2D9-389F0176829F}" type="pres">
      <dgm:prSet presAssocID="{6B2C8AA7-DB6B-4458-BA2A-246B53E53828}" presName="Parent3" presStyleLbl="revTx" presStyleIdx="2" presStyleCnt="3">
        <dgm:presLayoutVars>
          <dgm:chMax val="1"/>
          <dgm:chPref val="1"/>
          <dgm:bulletEnabled val="1"/>
        </dgm:presLayoutVars>
      </dgm:prSet>
      <dgm:spPr/>
      <dgm:t>
        <a:bodyPr/>
        <a:lstStyle/>
        <a:p>
          <a:endParaRPr lang="en-US"/>
        </a:p>
      </dgm:t>
    </dgm:pt>
  </dgm:ptLst>
  <dgm:cxnLst>
    <dgm:cxn modelId="{8157904D-AEA6-407F-B287-C63AEFF59A7D}" type="presOf" srcId="{6B2C8AA7-DB6B-4458-BA2A-246B53E53828}" destId="{EDF82402-92AB-4CAC-A2D9-389F0176829F}" srcOrd="0" destOrd="0" presId="urn:microsoft.com/office/officeart/2009/layout/CircleArrowProcess"/>
    <dgm:cxn modelId="{69CD13CD-934A-42AB-83AE-D02007BCFABD}" type="presOf" srcId="{E1E6C6B2-BFB5-4228-87D7-B13901C38581}" destId="{D2128C63-1A9D-45EC-9C33-76B5E965D5FA}" srcOrd="0" destOrd="0" presId="urn:microsoft.com/office/officeart/2009/layout/CircleArrowProcess"/>
    <dgm:cxn modelId="{E0E4B8EC-38F6-4FC1-924C-0116C639F8BC}" srcId="{E1E6C6B2-BFB5-4228-87D7-B13901C38581}" destId="{F0225B70-A77B-45B9-A890-93EEF2C8D40B}" srcOrd="1" destOrd="0" parTransId="{FC6F58AD-BBB3-42FF-9658-4A94ECA23A02}" sibTransId="{26245B59-AADE-4446-A62E-765270FB7B37}"/>
    <dgm:cxn modelId="{E90D46FC-BD17-4182-AB0B-3A0079375977}" srcId="{E1E6C6B2-BFB5-4228-87D7-B13901C38581}" destId="{987B6366-48BB-4CD3-96A8-173B88BFCFF3}" srcOrd="0" destOrd="0" parTransId="{8702F531-A2DA-466F-93B0-E03A671CBF8C}" sibTransId="{33216736-608F-48F2-915E-066F17B1743D}"/>
    <dgm:cxn modelId="{925627C2-E718-4A9A-8D7C-907B4C3070C3}" srcId="{E1E6C6B2-BFB5-4228-87D7-B13901C38581}" destId="{6B2C8AA7-DB6B-4458-BA2A-246B53E53828}" srcOrd="2" destOrd="0" parTransId="{66CD7BD8-37D5-42D6-830C-F314327C817B}" sibTransId="{53CB9398-02A7-4C98-AE55-792EB58F41D0}"/>
    <dgm:cxn modelId="{D118AC42-6258-4236-8590-0EFFF6D139A9}" type="presOf" srcId="{987B6366-48BB-4CD3-96A8-173B88BFCFF3}" destId="{9796979B-039C-4E15-9168-885771D57D02}" srcOrd="0" destOrd="0" presId="urn:microsoft.com/office/officeart/2009/layout/CircleArrowProcess"/>
    <dgm:cxn modelId="{0FE04AE5-9984-4531-BBBE-991579D37FEE}" type="presOf" srcId="{F0225B70-A77B-45B9-A890-93EEF2C8D40B}" destId="{C0D31094-9E23-4DA6-B969-9ADA2C0BF7FC}" srcOrd="0" destOrd="0" presId="urn:microsoft.com/office/officeart/2009/layout/CircleArrowProcess"/>
    <dgm:cxn modelId="{7D3F8FB5-A475-40D8-95B7-9E1EB60DFBB8}" type="presParOf" srcId="{D2128C63-1A9D-45EC-9C33-76B5E965D5FA}" destId="{FF3F23DF-9355-4B42-AC34-82D237BD9EF1}" srcOrd="0" destOrd="0" presId="urn:microsoft.com/office/officeart/2009/layout/CircleArrowProcess"/>
    <dgm:cxn modelId="{4562C2D8-EC32-4188-827F-2C540C488409}" type="presParOf" srcId="{FF3F23DF-9355-4B42-AC34-82D237BD9EF1}" destId="{D22D3A62-9A62-454F-A35B-9062F9F95A16}" srcOrd="0" destOrd="0" presId="urn:microsoft.com/office/officeart/2009/layout/CircleArrowProcess"/>
    <dgm:cxn modelId="{83035798-6C2C-4B73-BA28-6879B9AC22D6}" type="presParOf" srcId="{D2128C63-1A9D-45EC-9C33-76B5E965D5FA}" destId="{9796979B-039C-4E15-9168-885771D57D02}" srcOrd="1" destOrd="0" presId="urn:microsoft.com/office/officeart/2009/layout/CircleArrowProcess"/>
    <dgm:cxn modelId="{A121BE9D-8C29-4BB8-82E3-3C2B05D2790F}" type="presParOf" srcId="{D2128C63-1A9D-45EC-9C33-76B5E965D5FA}" destId="{CCCE370D-EFC3-44C1-ABAF-986916C0B27B}" srcOrd="2" destOrd="0" presId="urn:microsoft.com/office/officeart/2009/layout/CircleArrowProcess"/>
    <dgm:cxn modelId="{E51C3547-0BDD-4677-92F7-69BC6E62DE73}" type="presParOf" srcId="{CCCE370D-EFC3-44C1-ABAF-986916C0B27B}" destId="{93A8F222-020F-4D7E-97DF-285C1E330AE3}" srcOrd="0" destOrd="0" presId="urn:microsoft.com/office/officeart/2009/layout/CircleArrowProcess"/>
    <dgm:cxn modelId="{80E68442-90C8-4358-B056-883352D57A24}" type="presParOf" srcId="{D2128C63-1A9D-45EC-9C33-76B5E965D5FA}" destId="{C0D31094-9E23-4DA6-B969-9ADA2C0BF7FC}" srcOrd="3" destOrd="0" presId="urn:microsoft.com/office/officeart/2009/layout/CircleArrowProcess"/>
    <dgm:cxn modelId="{E434212B-674B-4AB4-9FB2-526D7E01E207}" type="presParOf" srcId="{D2128C63-1A9D-45EC-9C33-76B5E965D5FA}" destId="{A57FCD36-FB65-4A9B-AA1B-F8C31724A6EF}" srcOrd="4" destOrd="0" presId="urn:microsoft.com/office/officeart/2009/layout/CircleArrowProcess"/>
    <dgm:cxn modelId="{6EFA1052-82BC-4CAA-AA66-883B4A78C003}" type="presParOf" srcId="{A57FCD36-FB65-4A9B-AA1B-F8C31724A6EF}" destId="{2B24468D-619D-4611-B7F0-8B95C0EDF71D}" srcOrd="0" destOrd="0" presId="urn:microsoft.com/office/officeart/2009/layout/CircleArrowProcess"/>
    <dgm:cxn modelId="{BB2E7989-F906-4509-B91D-70DBFAF1EFDF}" type="presParOf" srcId="{D2128C63-1A9D-45EC-9C33-76B5E965D5FA}" destId="{EDF82402-92AB-4CAC-A2D9-389F0176829F}"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7C765-EE4C-4F6F-9452-2B82D4AE307C}">
      <dsp:nvSpPr>
        <dsp:cNvPr id="0" name=""/>
        <dsp:cNvSpPr/>
      </dsp:nvSpPr>
      <dsp:spPr>
        <a:xfrm>
          <a:off x="106" y="1330940"/>
          <a:ext cx="1699969" cy="1402119"/>
        </a:xfrm>
        <a:prstGeom prst="roundRect">
          <a:avLst>
            <a:gd name="adj" fmla="val 10000"/>
          </a:avLst>
        </a:prstGeom>
        <a:solidFill>
          <a:schemeClr val="lt1">
            <a:alpha val="90000"/>
            <a:hueOff val="0"/>
            <a:satOff val="0"/>
            <a:lumOff val="0"/>
            <a:alphaOff val="0"/>
          </a:schemeClr>
        </a:solidFill>
        <a:ln w="25400" cap="flat" cmpd="sng" algn="ctr">
          <a:solidFill>
            <a:srgbClr val="608E3A"/>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b="1" kern="1200" dirty="0" smtClean="0"/>
            <a:t>Are Good Agricultural Practices known and used?</a:t>
          </a:r>
          <a:endParaRPr lang="en-US" sz="1100" b="1" kern="1200" dirty="0"/>
        </a:p>
        <a:p>
          <a:pPr marL="57150" lvl="1" indent="-57150" algn="l" defTabSz="488950">
            <a:lnSpc>
              <a:spcPct val="90000"/>
            </a:lnSpc>
            <a:spcBef>
              <a:spcPct val="0"/>
            </a:spcBef>
            <a:spcAft>
              <a:spcPct val="15000"/>
            </a:spcAft>
            <a:buChar char="••"/>
          </a:pPr>
          <a:r>
            <a:rPr lang="en-US" sz="1100" b="1" kern="1200" dirty="0" smtClean="0"/>
            <a:t>What is the awareness level </a:t>
          </a:r>
          <a:r>
            <a:rPr lang="en-US" sz="1100" b="1" kern="1200" smtClean="0"/>
            <a:t>of farmers?</a:t>
          </a:r>
          <a:endParaRPr lang="en-US" sz="1100" b="1" kern="1200" dirty="0"/>
        </a:p>
      </dsp:txBody>
      <dsp:txXfrm>
        <a:off x="32373" y="1363207"/>
        <a:ext cx="1635435" cy="1037131"/>
      </dsp:txXfrm>
    </dsp:sp>
    <dsp:sp modelId="{AC929DE2-0087-4F5A-A902-1FDAF35500BD}">
      <dsp:nvSpPr>
        <dsp:cNvPr id="0" name=""/>
        <dsp:cNvSpPr/>
      </dsp:nvSpPr>
      <dsp:spPr>
        <a:xfrm>
          <a:off x="975710" y="1737664"/>
          <a:ext cx="1767229" cy="1767229"/>
        </a:xfrm>
        <a:prstGeom prst="leftCircularArrow">
          <a:avLst>
            <a:gd name="adj1" fmla="val 2550"/>
            <a:gd name="adj2" fmla="val 309429"/>
            <a:gd name="adj3" fmla="val 2084940"/>
            <a:gd name="adj4" fmla="val 9024489"/>
            <a:gd name="adj5" fmla="val 297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400181-7F02-4456-AECA-451D33121D61}">
      <dsp:nvSpPr>
        <dsp:cNvPr id="0" name=""/>
        <dsp:cNvSpPr/>
      </dsp:nvSpPr>
      <dsp:spPr>
        <a:xfrm>
          <a:off x="377877" y="2432605"/>
          <a:ext cx="1511084" cy="600908"/>
        </a:xfrm>
        <a:prstGeom prst="roundRect">
          <a:avLst>
            <a:gd name="adj" fmla="val 10000"/>
          </a:avLst>
        </a:prstGeom>
        <a:solidFill>
          <a:srgbClr val="608E3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b="1" kern="1200" dirty="0" smtClean="0"/>
            <a:t>Agriculture</a:t>
          </a:r>
          <a:r>
            <a:rPr lang="en-US" sz="2300" kern="1200" dirty="0" smtClean="0"/>
            <a:t> </a:t>
          </a:r>
          <a:endParaRPr lang="en-US" sz="2300" kern="1200" dirty="0"/>
        </a:p>
      </dsp:txBody>
      <dsp:txXfrm>
        <a:off x="395477" y="2450205"/>
        <a:ext cx="1475884" cy="565708"/>
      </dsp:txXfrm>
    </dsp:sp>
    <dsp:sp modelId="{C235DFE0-ED31-4D58-8B2B-7727BF29235B}">
      <dsp:nvSpPr>
        <dsp:cNvPr id="0" name=""/>
        <dsp:cNvSpPr/>
      </dsp:nvSpPr>
      <dsp:spPr>
        <a:xfrm>
          <a:off x="2103572" y="1330940"/>
          <a:ext cx="1699969" cy="1402119"/>
        </a:xfrm>
        <a:prstGeom prst="roundRect">
          <a:avLst>
            <a:gd name="adj" fmla="val 10000"/>
          </a:avLst>
        </a:prstGeom>
        <a:solidFill>
          <a:schemeClr val="lt1">
            <a:alpha val="90000"/>
            <a:hueOff val="0"/>
            <a:satOff val="0"/>
            <a:lumOff val="0"/>
            <a:alphaOff val="0"/>
          </a:schemeClr>
        </a:solidFill>
        <a:ln w="25400" cap="flat" cmpd="sng" algn="ctr">
          <a:solidFill>
            <a:schemeClr val="tx1">
              <a:lumMod val="75000"/>
              <a:lumOff val="2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b="1" kern="1200" dirty="0" smtClean="0"/>
            <a:t>Are there regulations on aflatoxins for commerce?</a:t>
          </a:r>
          <a:endParaRPr lang="en-US" sz="1100" b="1" kern="1200" dirty="0"/>
        </a:p>
        <a:p>
          <a:pPr marL="57150" lvl="1" indent="-57150" algn="l" defTabSz="488950">
            <a:lnSpc>
              <a:spcPct val="90000"/>
            </a:lnSpc>
            <a:spcBef>
              <a:spcPct val="0"/>
            </a:spcBef>
            <a:spcAft>
              <a:spcPct val="15000"/>
            </a:spcAft>
            <a:buChar char="••"/>
          </a:pPr>
          <a:r>
            <a:rPr lang="en-US" sz="1100" b="1" kern="1200" dirty="0" smtClean="0"/>
            <a:t>Are the regulations enforced? </a:t>
          </a:r>
          <a:endParaRPr lang="en-US" sz="1100" b="1" kern="1200" dirty="0"/>
        </a:p>
        <a:p>
          <a:pPr marL="57150" lvl="1" indent="-57150" algn="l" defTabSz="488950">
            <a:lnSpc>
              <a:spcPct val="90000"/>
            </a:lnSpc>
            <a:spcBef>
              <a:spcPct val="0"/>
            </a:spcBef>
            <a:spcAft>
              <a:spcPct val="15000"/>
            </a:spcAft>
            <a:buChar char="••"/>
          </a:pPr>
          <a:r>
            <a:rPr lang="en-US" sz="1100" b="1" kern="1200" dirty="0" smtClean="0"/>
            <a:t>Are traders aware about </a:t>
          </a:r>
          <a:r>
            <a:rPr lang="en-US" sz="1100" b="1" kern="1200" dirty="0" err="1" smtClean="0"/>
            <a:t>aflatoxins</a:t>
          </a:r>
          <a:r>
            <a:rPr lang="en-US" sz="1100" b="1" kern="1200" dirty="0" smtClean="0"/>
            <a:t>?</a:t>
          </a:r>
          <a:endParaRPr lang="en-US" sz="1100" b="1" kern="1200" dirty="0"/>
        </a:p>
      </dsp:txBody>
      <dsp:txXfrm>
        <a:off x="2135839" y="1663661"/>
        <a:ext cx="1635435" cy="1037131"/>
      </dsp:txXfrm>
    </dsp:sp>
    <dsp:sp modelId="{191E6D0E-B4D9-48D1-8F00-0491627BC024}">
      <dsp:nvSpPr>
        <dsp:cNvPr id="0" name=""/>
        <dsp:cNvSpPr/>
      </dsp:nvSpPr>
      <dsp:spPr>
        <a:xfrm>
          <a:off x="3065009" y="504130"/>
          <a:ext cx="1984448" cy="1984448"/>
        </a:xfrm>
        <a:prstGeom prst="circularArrow">
          <a:avLst>
            <a:gd name="adj1" fmla="val 2271"/>
            <a:gd name="adj2" fmla="val 273786"/>
            <a:gd name="adj3" fmla="val 19550703"/>
            <a:gd name="adj4" fmla="val 12575511"/>
            <a:gd name="adj5" fmla="val 265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430833-B612-4B49-AAD2-EFFA1A373BDF}">
      <dsp:nvSpPr>
        <dsp:cNvPr id="0" name=""/>
        <dsp:cNvSpPr/>
      </dsp:nvSpPr>
      <dsp:spPr>
        <a:xfrm>
          <a:off x="2481343" y="1030485"/>
          <a:ext cx="1511084" cy="600908"/>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b="1" kern="1200" dirty="0" smtClean="0"/>
            <a:t>Trade</a:t>
          </a:r>
          <a:endParaRPr lang="en-US" sz="2300" b="1" kern="1200" dirty="0"/>
        </a:p>
      </dsp:txBody>
      <dsp:txXfrm>
        <a:off x="2498943" y="1048085"/>
        <a:ext cx="1475884" cy="565708"/>
      </dsp:txXfrm>
    </dsp:sp>
    <dsp:sp modelId="{FCCE5735-9E26-41C1-B93B-7CE0247294D2}">
      <dsp:nvSpPr>
        <dsp:cNvPr id="0" name=""/>
        <dsp:cNvSpPr/>
      </dsp:nvSpPr>
      <dsp:spPr>
        <a:xfrm>
          <a:off x="4207037" y="1330940"/>
          <a:ext cx="1699969" cy="14021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smtClean="0"/>
            <a:t>Are the consumers aware about </a:t>
          </a:r>
          <a:r>
            <a:rPr lang="en-US" sz="1200" b="1" kern="1200" dirty="0" err="1" smtClean="0"/>
            <a:t>aflatoxins</a:t>
          </a:r>
          <a:r>
            <a:rPr lang="en-US" sz="1200" b="1" kern="1200" dirty="0" smtClean="0"/>
            <a:t>? </a:t>
          </a:r>
          <a:endParaRPr lang="en-US" sz="1200" b="1" kern="1200" dirty="0"/>
        </a:p>
        <a:p>
          <a:pPr marL="114300" lvl="1" indent="-114300" algn="l" defTabSz="533400">
            <a:lnSpc>
              <a:spcPct val="90000"/>
            </a:lnSpc>
            <a:spcBef>
              <a:spcPct val="0"/>
            </a:spcBef>
            <a:spcAft>
              <a:spcPct val="15000"/>
            </a:spcAft>
            <a:buChar char="••"/>
          </a:pPr>
          <a:r>
            <a:rPr lang="en-US" sz="1200" b="1" kern="1200" dirty="0" smtClean="0"/>
            <a:t>Do feeding practices contribute to health risks?</a:t>
          </a:r>
          <a:endParaRPr lang="en-US" sz="1200" b="1" kern="1200" dirty="0"/>
        </a:p>
      </dsp:txBody>
      <dsp:txXfrm>
        <a:off x="4239304" y="1363207"/>
        <a:ext cx="1635435" cy="1037131"/>
      </dsp:txXfrm>
    </dsp:sp>
    <dsp:sp modelId="{7230BAA9-BBA0-4624-B739-975A21CD92E7}">
      <dsp:nvSpPr>
        <dsp:cNvPr id="0" name=""/>
        <dsp:cNvSpPr/>
      </dsp:nvSpPr>
      <dsp:spPr>
        <a:xfrm>
          <a:off x="4584809" y="2432605"/>
          <a:ext cx="1511084" cy="6009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b="1" kern="1200" dirty="0" smtClean="0"/>
            <a:t>Health</a:t>
          </a:r>
          <a:endParaRPr lang="en-US" sz="2300" b="1" kern="1200" dirty="0"/>
        </a:p>
      </dsp:txBody>
      <dsp:txXfrm>
        <a:off x="4602409" y="2450205"/>
        <a:ext cx="1475884" cy="5657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B80C9-E0E3-4180-A68C-851FBF70D4C9}">
      <dsp:nvSpPr>
        <dsp:cNvPr id="0" name=""/>
        <dsp:cNvSpPr/>
      </dsp:nvSpPr>
      <dsp:spPr>
        <a:xfrm>
          <a:off x="14853" y="0"/>
          <a:ext cx="6066292" cy="517525"/>
        </a:xfrm>
        <a:prstGeom prst="rightArrow">
          <a:avLst/>
        </a:prstGeom>
        <a:gradFill flip="none" rotWithShape="1">
          <a:gsLst>
            <a:gs pos="28000">
              <a:srgbClr val="608E3A"/>
            </a:gs>
            <a:gs pos="50000">
              <a:schemeClr val="tx1">
                <a:lumMod val="85000"/>
                <a:lumOff val="15000"/>
              </a:schemeClr>
            </a:gs>
            <a:gs pos="76000">
              <a:srgbClr val="C00000"/>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45E15B-EBD1-48EA-B62C-D0DC38C111E6}">
      <dsp:nvSpPr>
        <dsp:cNvPr id="0" name=""/>
        <dsp:cNvSpPr/>
      </dsp:nvSpPr>
      <dsp:spPr>
        <a:xfrm>
          <a:off x="4349922" y="128117"/>
          <a:ext cx="1602472" cy="258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Fork</a:t>
          </a:r>
          <a:endParaRPr lang="en-US" sz="1400" b="1" kern="1200" dirty="0">
            <a:solidFill>
              <a:schemeClr val="bg1"/>
            </a:solidFill>
          </a:endParaRPr>
        </a:p>
      </dsp:txBody>
      <dsp:txXfrm>
        <a:off x="4349922" y="128117"/>
        <a:ext cx="1602472" cy="258674"/>
      </dsp:txXfrm>
    </dsp:sp>
    <dsp:sp modelId="{59290BBD-ADF4-48A4-A333-BADB2A349E94}">
      <dsp:nvSpPr>
        <dsp:cNvPr id="0" name=""/>
        <dsp:cNvSpPr/>
      </dsp:nvSpPr>
      <dsp:spPr>
        <a:xfrm>
          <a:off x="2426955" y="128117"/>
          <a:ext cx="1602472" cy="258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to</a:t>
          </a:r>
          <a:endParaRPr lang="en-US" sz="1400" b="1" kern="1200" dirty="0">
            <a:solidFill>
              <a:schemeClr val="bg1"/>
            </a:solidFill>
          </a:endParaRPr>
        </a:p>
      </dsp:txBody>
      <dsp:txXfrm>
        <a:off x="2426955" y="128117"/>
        <a:ext cx="1602472" cy="258674"/>
      </dsp:txXfrm>
    </dsp:sp>
    <dsp:sp modelId="{93B44049-231C-4612-A32A-DEC64CD2A22C}">
      <dsp:nvSpPr>
        <dsp:cNvPr id="0" name=""/>
        <dsp:cNvSpPr/>
      </dsp:nvSpPr>
      <dsp:spPr>
        <a:xfrm>
          <a:off x="503988" y="129339"/>
          <a:ext cx="1602472" cy="258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Farm</a:t>
          </a:r>
          <a:endParaRPr lang="en-US" sz="1400" b="1" kern="1200" dirty="0">
            <a:solidFill>
              <a:schemeClr val="bg1"/>
            </a:solidFill>
          </a:endParaRPr>
        </a:p>
      </dsp:txBody>
      <dsp:txXfrm>
        <a:off x="503988" y="129339"/>
        <a:ext cx="1602472" cy="2586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B3231-598F-4757-BE19-E06660FBF414}">
      <dsp:nvSpPr>
        <dsp:cNvPr id="0" name=""/>
        <dsp:cNvSpPr/>
      </dsp:nvSpPr>
      <dsp:spPr>
        <a:xfrm>
          <a:off x="2818383" y="2514583"/>
          <a:ext cx="2084831" cy="20848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Greatest risk and impact on:</a:t>
          </a:r>
          <a:r>
            <a:rPr lang="en-US" sz="2500" b="1" kern="1200" dirty="0" smtClean="0"/>
            <a:t> </a:t>
          </a:r>
          <a:r>
            <a:rPr lang="en-US" sz="2500" kern="1200" dirty="0" smtClean="0"/>
            <a:t>Health</a:t>
          </a:r>
          <a:endParaRPr lang="en-US" sz="2500" kern="1200" dirty="0"/>
        </a:p>
      </dsp:txBody>
      <dsp:txXfrm>
        <a:off x="3123699" y="2819899"/>
        <a:ext cx="1474199" cy="1474199"/>
      </dsp:txXfrm>
    </dsp:sp>
    <dsp:sp modelId="{26A6E13F-C456-45E4-AABD-10536E006DEE}">
      <dsp:nvSpPr>
        <dsp:cNvPr id="0" name=""/>
        <dsp:cNvSpPr/>
      </dsp:nvSpPr>
      <dsp:spPr>
        <a:xfrm rot="12900000">
          <a:off x="1451348" y="2141720"/>
          <a:ext cx="1625021" cy="59417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4179CB-D48B-43C4-8D2F-4B8C3764CF0C}">
      <dsp:nvSpPr>
        <dsp:cNvPr id="0" name=""/>
        <dsp:cNvSpPr/>
      </dsp:nvSpPr>
      <dsp:spPr>
        <a:xfrm>
          <a:off x="607994" y="1180536"/>
          <a:ext cx="1980590" cy="1584472"/>
        </a:xfrm>
        <a:prstGeom prst="roundRect">
          <a:avLst>
            <a:gd name="adj" fmla="val 10000"/>
          </a:avLst>
        </a:prstGeom>
        <a:solidFill>
          <a:srgbClr val="D0D3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solidFill>
            </a:rPr>
            <a:t>Low awareness among farmers, traders and consumers.</a:t>
          </a:r>
          <a:endParaRPr lang="en-US" sz="1500" b="1" kern="1200" dirty="0">
            <a:solidFill>
              <a:schemeClr val="tx1"/>
            </a:solidFill>
          </a:endParaRPr>
        </a:p>
      </dsp:txBody>
      <dsp:txXfrm>
        <a:off x="654402" y="1226944"/>
        <a:ext cx="1887774" cy="1491656"/>
      </dsp:txXfrm>
    </dsp:sp>
    <dsp:sp modelId="{ED8205CC-CBBC-44CA-9A33-B4D1BA4993AF}">
      <dsp:nvSpPr>
        <dsp:cNvPr id="0" name=""/>
        <dsp:cNvSpPr/>
      </dsp:nvSpPr>
      <dsp:spPr>
        <a:xfrm rot="16200000">
          <a:off x="3048289" y="1310406"/>
          <a:ext cx="1625021" cy="59417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623D66-E95D-4A8E-AF06-75E7A36FEA98}">
      <dsp:nvSpPr>
        <dsp:cNvPr id="0" name=""/>
        <dsp:cNvSpPr/>
      </dsp:nvSpPr>
      <dsp:spPr>
        <a:xfrm>
          <a:off x="2870504" y="2747"/>
          <a:ext cx="1980590" cy="1584472"/>
        </a:xfrm>
        <a:prstGeom prst="roundRect">
          <a:avLst>
            <a:gd name="adj" fmla="val 10000"/>
          </a:avLst>
        </a:prstGeom>
        <a:solidFill>
          <a:srgbClr val="C3C6A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solidFill>
            </a:rPr>
            <a:t>Majority of maize and groundnuts is consumed domestically</a:t>
          </a:r>
          <a:endParaRPr lang="en-US" sz="1500" b="1" kern="1200" dirty="0">
            <a:solidFill>
              <a:schemeClr val="tx1"/>
            </a:solidFill>
          </a:endParaRPr>
        </a:p>
      </dsp:txBody>
      <dsp:txXfrm>
        <a:off x="2916912" y="49155"/>
        <a:ext cx="1887774" cy="1491656"/>
      </dsp:txXfrm>
    </dsp:sp>
    <dsp:sp modelId="{C880014C-633F-43B1-A0AD-DE1BD5062394}">
      <dsp:nvSpPr>
        <dsp:cNvPr id="0" name=""/>
        <dsp:cNvSpPr/>
      </dsp:nvSpPr>
      <dsp:spPr>
        <a:xfrm rot="19500000">
          <a:off x="4645230" y="2141720"/>
          <a:ext cx="1625021" cy="59417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88D50D-345C-4B81-ABA0-03DFB341CBB9}">
      <dsp:nvSpPr>
        <dsp:cNvPr id="0" name=""/>
        <dsp:cNvSpPr/>
      </dsp:nvSpPr>
      <dsp:spPr>
        <a:xfrm>
          <a:off x="5133015" y="1180536"/>
          <a:ext cx="1980590" cy="1584472"/>
        </a:xfrm>
        <a:prstGeom prst="roundRect">
          <a:avLst>
            <a:gd name="adj" fmla="val 10000"/>
          </a:avLst>
        </a:prstGeom>
        <a:solidFill>
          <a:srgbClr val="B7C9D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solidFill>
            </a:rPr>
            <a:t>Low enforcement of existing regulations on </a:t>
          </a:r>
          <a:r>
            <a:rPr lang="en-US" sz="1500" b="1" kern="1200" dirty="0" err="1" smtClean="0">
              <a:solidFill>
                <a:schemeClr val="tx1"/>
              </a:solidFill>
            </a:rPr>
            <a:t>aflatoxins</a:t>
          </a:r>
          <a:r>
            <a:rPr lang="en-US" sz="1500" b="1" kern="1200" dirty="0" smtClean="0">
              <a:solidFill>
                <a:schemeClr val="tx1"/>
              </a:solidFill>
            </a:rPr>
            <a:t>/</a:t>
          </a:r>
          <a:r>
            <a:rPr lang="en-US" sz="1500" b="1" kern="1200" dirty="0" err="1" smtClean="0">
              <a:solidFill>
                <a:schemeClr val="tx1"/>
              </a:solidFill>
            </a:rPr>
            <a:t>mycotoxins</a:t>
          </a:r>
          <a:endParaRPr lang="en-US" sz="1500" b="1" kern="1200" dirty="0">
            <a:solidFill>
              <a:schemeClr val="tx1"/>
            </a:solidFill>
          </a:endParaRPr>
        </a:p>
      </dsp:txBody>
      <dsp:txXfrm>
        <a:off x="5179423" y="1226944"/>
        <a:ext cx="1887774" cy="14916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D3A62-9A62-454F-A35B-9062F9F95A16}">
      <dsp:nvSpPr>
        <dsp:cNvPr id="0" name=""/>
        <dsp:cNvSpPr/>
      </dsp:nvSpPr>
      <dsp:spPr>
        <a:xfrm>
          <a:off x="2341595" y="0"/>
          <a:ext cx="1956111" cy="1956409"/>
        </a:xfrm>
        <a:prstGeom prst="circularArrow">
          <a:avLst>
            <a:gd name="adj1" fmla="val 10980"/>
            <a:gd name="adj2" fmla="val 1142322"/>
            <a:gd name="adj3" fmla="val 4500000"/>
            <a:gd name="adj4" fmla="val 10800000"/>
            <a:gd name="adj5" fmla="val 125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96979B-039C-4E15-9168-885771D57D02}">
      <dsp:nvSpPr>
        <dsp:cNvPr id="0" name=""/>
        <dsp:cNvSpPr/>
      </dsp:nvSpPr>
      <dsp:spPr>
        <a:xfrm>
          <a:off x="2773960" y="706323"/>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Agriculture</a:t>
          </a:r>
          <a:endParaRPr lang="en-US" sz="1800" b="1" kern="1200" dirty="0"/>
        </a:p>
      </dsp:txBody>
      <dsp:txXfrm>
        <a:off x="2773960" y="706323"/>
        <a:ext cx="1086973" cy="543356"/>
      </dsp:txXfrm>
    </dsp:sp>
    <dsp:sp modelId="{93A8F222-020F-4D7E-97DF-285C1E330AE3}">
      <dsp:nvSpPr>
        <dsp:cNvPr id="0" name=""/>
        <dsp:cNvSpPr/>
      </dsp:nvSpPr>
      <dsp:spPr>
        <a:xfrm>
          <a:off x="1798292" y="1124102"/>
          <a:ext cx="1956111" cy="1956409"/>
        </a:xfrm>
        <a:prstGeom prst="leftCircularArrow">
          <a:avLst>
            <a:gd name="adj1" fmla="val 10980"/>
            <a:gd name="adj2" fmla="val 1142322"/>
            <a:gd name="adj3" fmla="val 6300000"/>
            <a:gd name="adj4" fmla="val 18900000"/>
            <a:gd name="adj5" fmla="val 12500"/>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D31094-9E23-4DA6-B969-9ADA2C0BF7FC}">
      <dsp:nvSpPr>
        <dsp:cNvPr id="0" name=""/>
        <dsp:cNvSpPr/>
      </dsp:nvSpPr>
      <dsp:spPr>
        <a:xfrm>
          <a:off x="2232861" y="1836927"/>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Trade</a:t>
          </a:r>
          <a:endParaRPr lang="en-US" sz="1800" b="1" kern="1200" dirty="0"/>
        </a:p>
      </dsp:txBody>
      <dsp:txXfrm>
        <a:off x="2232861" y="1836927"/>
        <a:ext cx="1086973" cy="543356"/>
      </dsp:txXfrm>
    </dsp:sp>
    <dsp:sp modelId="{2B24468D-619D-4611-B7F0-8B95C0EDF71D}">
      <dsp:nvSpPr>
        <dsp:cNvPr id="0" name=""/>
        <dsp:cNvSpPr/>
      </dsp:nvSpPr>
      <dsp:spPr>
        <a:xfrm>
          <a:off x="2480819" y="2382723"/>
          <a:ext cx="1680603" cy="1681276"/>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F82402-92AB-4CAC-A2D9-389F0176829F}">
      <dsp:nvSpPr>
        <dsp:cNvPr id="0" name=""/>
        <dsp:cNvSpPr/>
      </dsp:nvSpPr>
      <dsp:spPr>
        <a:xfrm>
          <a:off x="2776532" y="2969158"/>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Health</a:t>
          </a:r>
          <a:endParaRPr lang="en-US" sz="1800" b="1" kern="1200" dirty="0"/>
        </a:p>
      </dsp:txBody>
      <dsp:txXfrm>
        <a:off x="2776532" y="2969158"/>
        <a:ext cx="1086973" cy="54335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0.84359</cdr:y>
    </cdr:from>
    <cdr:to>
      <cdr:x>0.49323</cdr:x>
      <cdr:y>0.95593</cdr:y>
    </cdr:to>
    <cdr:sp macro="" textlink="">
      <cdr:nvSpPr>
        <cdr:cNvPr id="2" name="Rectangle 1"/>
        <cdr:cNvSpPr/>
      </cdr:nvSpPr>
      <cdr:spPr>
        <a:xfrm xmlns:a="http://schemas.openxmlformats.org/drawingml/2006/main">
          <a:off x="0" y="3466649"/>
          <a:ext cx="2613025" cy="46166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i="1" dirty="0"/>
            <a:t>Data Source: </a:t>
          </a:r>
          <a:r>
            <a:rPr lang="en-US" sz="1200" i="1" dirty="0" smtClean="0"/>
            <a:t>FAOSTAT</a:t>
          </a:r>
        </a:p>
        <a:p xmlns:a="http://schemas.openxmlformats.org/drawingml/2006/main">
          <a:endParaRPr lang="en-US" sz="1200" i="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63804D-B941-4729-9068-FF3912A29DF6}" type="datetimeFigureOut">
              <a:rPr lang="en-US" smtClean="0"/>
              <a:t>2/25/2013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81F1D4-EA9C-480B-84A3-20F0BA132C8B}" type="slidenum">
              <a:rPr lang="en-US" smtClean="0"/>
              <a:t>‹#›</a:t>
            </a:fld>
            <a:endParaRPr lang="en-US"/>
          </a:p>
        </p:txBody>
      </p:sp>
    </p:spTree>
    <p:extLst>
      <p:ext uri="{BB962C8B-B14F-4D97-AF65-F5344CB8AC3E}">
        <p14:creationId xmlns:p14="http://schemas.microsoft.com/office/powerpoint/2010/main" val="1612690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1195" y="4334656"/>
            <a:ext cx="5485158" cy="4114488"/>
          </a:xfrm>
        </p:spPr>
        <p:txBody>
          <a:bodyPr/>
          <a:lstStyle/>
          <a:p>
            <a:r>
              <a:rPr lang="en-US" dirty="0" smtClean="0"/>
              <a:t>Prior to conducting the country assessment, we reviewed literature and came up with possible solutions to assess.</a:t>
            </a:r>
          </a:p>
          <a:p>
            <a:endParaRPr lang="en-US" dirty="0"/>
          </a:p>
          <a:p>
            <a:r>
              <a:rPr lang="en-US" dirty="0" smtClean="0"/>
              <a:t>Both quantitative and qualitative assessment contributed to answering these issues. We examined nationally representative LSMS data to assess use of inputs, access to government extension systems.</a:t>
            </a:r>
          </a:p>
          <a:p>
            <a:endParaRPr lang="en-US" dirty="0"/>
          </a:p>
        </p:txBody>
      </p:sp>
      <p:sp>
        <p:nvSpPr>
          <p:cNvPr id="4" name="Slide Number Placeholder 3"/>
          <p:cNvSpPr>
            <a:spLocks noGrp="1"/>
          </p:cNvSpPr>
          <p:nvPr>
            <p:ph type="sldNum" sz="quarter" idx="10"/>
          </p:nvPr>
        </p:nvSpPr>
        <p:spPr/>
        <p:txBody>
          <a:bodyPr/>
          <a:lstStyle/>
          <a:p>
            <a:fld id="{88296F12-BE36-43F8-B88C-BDBCB6D5ED40}"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658232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Angie</a:t>
            </a:r>
            <a:endParaRPr lang="en-US" dirty="0"/>
          </a:p>
        </p:txBody>
      </p:sp>
      <p:sp>
        <p:nvSpPr>
          <p:cNvPr id="4" name="Slide Number Placeholder 3"/>
          <p:cNvSpPr>
            <a:spLocks noGrp="1"/>
          </p:cNvSpPr>
          <p:nvPr>
            <p:ph type="sldNum" sz="quarter" idx="10"/>
          </p:nvPr>
        </p:nvSpPr>
        <p:spPr/>
        <p:txBody>
          <a:bodyPr/>
          <a:lstStyle/>
          <a:p>
            <a:fld id="{88296F12-BE36-43F8-B88C-BDBCB6D5ED40}"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855204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Tulika</a:t>
            </a:r>
            <a:endParaRPr lang="en-US" dirty="0"/>
          </a:p>
        </p:txBody>
      </p:sp>
      <p:sp>
        <p:nvSpPr>
          <p:cNvPr id="4" name="Slide Number Placeholder 3"/>
          <p:cNvSpPr>
            <a:spLocks noGrp="1"/>
          </p:cNvSpPr>
          <p:nvPr>
            <p:ph type="sldNum" sz="quarter" idx="10"/>
          </p:nvPr>
        </p:nvSpPr>
        <p:spPr/>
        <p:txBody>
          <a:bodyPr/>
          <a:lstStyle/>
          <a:p>
            <a:fld id="{88296F12-BE36-43F8-B88C-BDBCB6D5ED40}"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835480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296F12-BE36-43F8-B88C-BDBCB6D5ED40}"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567914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5849287"/>
          </a:xfrm>
        </p:spPr>
        <p:txBody>
          <a:bodyPr/>
          <a:lstStyle/>
          <a:p>
            <a:r>
              <a:rPr lang="en-US" sz="1100" b="1" dirty="0"/>
              <a:t>Angie, this slide is useful to go through from policy perspective.</a:t>
            </a:r>
          </a:p>
          <a:p>
            <a:endParaRPr lang="en-US" sz="1100" dirty="0"/>
          </a:p>
          <a:p>
            <a:r>
              <a:rPr lang="en-US" sz="1100" dirty="0"/>
              <a:t>Knowing the elements of how the impact is estimated helps us see our policy solutions.</a:t>
            </a:r>
          </a:p>
          <a:p>
            <a:r>
              <a:rPr lang="en-US" sz="1100" dirty="0"/>
              <a:t>Note to them the </a:t>
            </a:r>
            <a:r>
              <a:rPr lang="en-US" sz="1100" b="1" dirty="0"/>
              <a:t>things we can control </a:t>
            </a:r>
            <a:r>
              <a:rPr lang="en-US" sz="1100" dirty="0"/>
              <a:t>–aflatoxin prevalence, shares of HBV negative populations. Note here that the cancer potency –number of cases of liver cancer is 30 times greater for those have hepatitis B. This is significant. Policy makers need to consider if they HBV vaccination can be improved more or not. If it is already at its potential then your biggest policy intervention is to reduce the extent of contamination!! This can be done in two ways, by reducing the actual prevalence in crops harvested, and then later in removing the contaminated crops from market (through enforcement) and last at the house (through preventive behaviors –sorting, diversity of diets, and increasing demand for aflatoxin-free goods) (this would happen through behavior change </a:t>
            </a:r>
            <a:r>
              <a:rPr lang="en-US" sz="1100" dirty="0" err="1"/>
              <a:t>stratgies</a:t>
            </a:r>
            <a:r>
              <a:rPr lang="en-US" sz="1100" dirty="0"/>
              <a:t>)</a:t>
            </a:r>
          </a:p>
          <a:p>
            <a:endParaRPr lang="en-US" sz="1100" dirty="0"/>
          </a:p>
          <a:p>
            <a:r>
              <a:rPr lang="en-US" sz="1100" b="1" dirty="0"/>
              <a:t>To some degree we can impact consumption </a:t>
            </a:r>
            <a:r>
              <a:rPr lang="en-US" sz="1100" dirty="0"/>
              <a:t>but not too much. But later you do say that dietary diversity is a way to control it. So there is a marginal change we can make here through campaigns, but we can </a:t>
            </a:r>
            <a:r>
              <a:rPr lang="en-US" sz="1100" dirty="0" err="1"/>
              <a:t>ce</a:t>
            </a:r>
            <a:endParaRPr lang="en-US" sz="1100" dirty="0"/>
          </a:p>
          <a:p>
            <a:r>
              <a:rPr lang="en-US" sz="1100" dirty="0"/>
              <a:t/>
            </a:r>
            <a:br>
              <a:rPr lang="en-US" sz="1100" dirty="0"/>
            </a:br>
            <a:r>
              <a:rPr lang="en-US" sz="1100" b="1" dirty="0"/>
              <a:t>We cannot impact population or individual body weights</a:t>
            </a:r>
            <a:r>
              <a:rPr lang="en-US" sz="1100" dirty="0"/>
              <a:t>. However, we can quickly realize that areas with larger populations, or larger density of populations can be a policy target.</a:t>
            </a:r>
          </a:p>
          <a:p>
            <a:endParaRPr lang="en-US" sz="1100" dirty="0"/>
          </a:p>
          <a:p>
            <a:r>
              <a:rPr lang="en-US" sz="1100" dirty="0"/>
              <a:t>Please note that circles are data inputs, blue rectangle is what we calculate, and the grey rectangle is the given coefficient. You do not have to mention this but you can bring it up if a question arises.</a:t>
            </a:r>
          </a:p>
          <a:p>
            <a:endParaRPr lang="en-US" sz="1100" dirty="0"/>
          </a:p>
          <a:p>
            <a:r>
              <a:rPr lang="en-US" sz="1100" dirty="0"/>
              <a:t>Just as an aside, I have pointed out that the last calculation is how we get to the population risk, the number of cancers per 100,000.</a:t>
            </a:r>
            <a:endParaRPr lang="en-US" sz="1100" dirty="0"/>
          </a:p>
        </p:txBody>
      </p:sp>
      <p:sp>
        <p:nvSpPr>
          <p:cNvPr id="4" name="Slide Number Placeholder 3"/>
          <p:cNvSpPr>
            <a:spLocks noGrp="1"/>
          </p:cNvSpPr>
          <p:nvPr>
            <p:ph type="sldNum" sz="quarter" idx="10"/>
          </p:nvPr>
        </p:nvSpPr>
        <p:spPr/>
        <p:txBody>
          <a:bodyPr/>
          <a:lstStyle/>
          <a:p>
            <a:fld id="{88296F12-BE36-43F8-B88C-BDBCB6D5ED40}"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003890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Estimated number of liver cancer cases in Nigeria is 10,130 (derived using the 2010 Nigeria population estimate and 2004 liver cancer incidence rate -- 6.5 deaths per 100,000 population-- estimated for Nigeria by the Global Burden of Disease Project, WHO, 2008). </a:t>
            </a:r>
            <a:endParaRPr lang="en-US" i="1" dirty="0" smtClean="0"/>
          </a:p>
          <a:p>
            <a:endParaRPr lang="en-US" i="1" dirty="0"/>
          </a:p>
          <a:p>
            <a:r>
              <a:rPr lang="en-US" dirty="0" smtClean="0"/>
              <a:t>Note that in the first column, LSMS-ISA data says that 124 is the average intake of groundnuts and maize  measured as grams per person who weight 60 kg per day.  </a:t>
            </a:r>
          </a:p>
          <a:p>
            <a:endParaRPr lang="en-US" dirty="0"/>
          </a:p>
          <a:p>
            <a:r>
              <a:rPr lang="en-US" dirty="0" smtClean="0"/>
              <a:t>We vary this consumption from 10 to 400 grams. One can see that as grams of any commodity, so people say we only considered maize and groundnuts, then the higher intakes can represent other commodity intakes too. Lower can be used to consider the impact in regions where the consumption of aflatoxin-contaminated foods is low.</a:t>
            </a:r>
          </a:p>
          <a:p>
            <a:endParaRPr lang="en-US" dirty="0"/>
          </a:p>
          <a:p>
            <a:r>
              <a:rPr lang="en-US" dirty="0" smtClean="0"/>
              <a:t>Finally, there is a lot of uncertainty in aflatoxin contamination, and we took averages of contamination weighted by the production in each zone. There may not be that high a level of contamination everywhere. Also because studies tend to focus on high contamination areas. </a:t>
            </a:r>
          </a:p>
          <a:p>
            <a:endParaRPr lang="en-US" dirty="0"/>
          </a:p>
          <a:p>
            <a:r>
              <a:rPr lang="en-US" dirty="0" smtClean="0"/>
              <a:t>The lower average levels of intake allows for this sensitivity.</a:t>
            </a:r>
          </a:p>
          <a:p>
            <a:endParaRPr lang="en-US" dirty="0"/>
          </a:p>
          <a:p>
            <a:r>
              <a:rPr lang="en-US" b="1" dirty="0" smtClean="0"/>
              <a:t>Note that in our analysis, the contamination and average intakes means that—everyday in their lives the individuals have had this diet (adjusting for their body weight) and same exposure. There </a:t>
            </a:r>
            <a:r>
              <a:rPr lang="en-US" b="1" dirty="0" err="1" smtClean="0"/>
              <a:t>isnt</a:t>
            </a:r>
            <a:r>
              <a:rPr lang="en-US" b="1" dirty="0" smtClean="0"/>
              <a:t> data to help us get exposure and prevalence at different points in individuals’ life.  Given this, one can argue that average exposure may be lower…and may vary spatially.</a:t>
            </a:r>
            <a:endParaRPr lang="en-US" b="1" dirty="0"/>
          </a:p>
        </p:txBody>
      </p:sp>
      <p:sp>
        <p:nvSpPr>
          <p:cNvPr id="4" name="Slide Number Placeholder 3"/>
          <p:cNvSpPr>
            <a:spLocks noGrp="1"/>
          </p:cNvSpPr>
          <p:nvPr>
            <p:ph type="sldNum" sz="quarter" idx="10"/>
          </p:nvPr>
        </p:nvSpPr>
        <p:spPr/>
        <p:txBody>
          <a:bodyPr/>
          <a:lstStyle/>
          <a:p>
            <a:fld id="{88296F12-BE36-43F8-B88C-BDBCB6D5ED40}"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4814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smtClean="0"/>
          </a:p>
          <a:p>
            <a:endParaRPr lang="en-US" i="1" dirty="0"/>
          </a:p>
          <a:p>
            <a:r>
              <a:rPr lang="en-US" i="1" dirty="0" smtClean="0"/>
              <a:t>Estimated </a:t>
            </a:r>
            <a:r>
              <a:rPr lang="en-US" i="1" dirty="0"/>
              <a:t>number of liver cancer cases in Nigeria is 10,130 (derived using the 2010 Nigeria population estimate and 2004 liver cancer incidence rate -- 6.5 deaths per 100,000 population-- estimated for Nigeria by the Global Burden of Disease Project, WHO, 2008). Therefore, the plausible values of HCC cases attributable to </a:t>
            </a:r>
            <a:r>
              <a:rPr lang="en-US" i="1" dirty="0" err="1"/>
              <a:t>aflatoxins</a:t>
            </a:r>
            <a:r>
              <a:rPr lang="en-US" i="1" dirty="0"/>
              <a:t> is bolded. </a:t>
            </a:r>
            <a:endParaRPr lang="en-US" dirty="0"/>
          </a:p>
        </p:txBody>
      </p:sp>
      <p:sp>
        <p:nvSpPr>
          <p:cNvPr id="4" name="Slide Number Placeholder 3"/>
          <p:cNvSpPr>
            <a:spLocks noGrp="1"/>
          </p:cNvSpPr>
          <p:nvPr>
            <p:ph type="sldNum" sz="quarter" idx="10"/>
          </p:nvPr>
        </p:nvSpPr>
        <p:spPr/>
        <p:txBody>
          <a:bodyPr/>
          <a:lstStyle/>
          <a:p>
            <a:fld id="{88296F12-BE36-43F8-B88C-BDBCB6D5ED40}"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93218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8296F12-BE36-43F8-B88C-BDBCB6D5ED40}"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022335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for the Feb 14</a:t>
            </a:r>
            <a:r>
              <a:rPr lang="en-US" baseline="30000" dirty="0" smtClean="0"/>
              <a:t>th</a:t>
            </a:r>
            <a:r>
              <a:rPr lang="en-US" dirty="0" smtClean="0"/>
              <a:t> session—we will move the ‘stakeholders’ slide down here.</a:t>
            </a:r>
          </a:p>
          <a:p>
            <a:endParaRPr lang="en-US" sz="1000" dirty="0"/>
          </a:p>
          <a:p>
            <a:r>
              <a:rPr lang="en-US" sz="1000" dirty="0"/>
              <a:t>Nigeria:  </a:t>
            </a:r>
          </a:p>
          <a:p>
            <a:pPr marL="168244" indent="-168244">
              <a:buFont typeface="Arial" pitchFamily="34" charset="0"/>
              <a:buChar char="•"/>
            </a:pPr>
            <a:r>
              <a:rPr lang="en-US" sz="1000" dirty="0"/>
              <a:t>No regulation of raw commodities bound for domestic use,  no withdrawal and no animal feed standards, no alternative use standards.  </a:t>
            </a:r>
          </a:p>
          <a:p>
            <a:pPr marL="168244" indent="-168244">
              <a:buFont typeface="Arial" pitchFamily="34" charset="0"/>
              <a:buChar char="•"/>
            </a:pPr>
            <a:r>
              <a:rPr lang="en-US" sz="1000" dirty="0"/>
              <a:t>Create a centrally held, public database on research on prevalence and mitigation.</a:t>
            </a:r>
          </a:p>
          <a:p>
            <a:pPr marL="168244" indent="-168244">
              <a:buFont typeface="Arial" pitchFamily="34" charset="0"/>
              <a:buChar char="•"/>
            </a:pPr>
            <a:r>
              <a:rPr lang="en-US" sz="1000" dirty="0"/>
              <a:t>Greater tracking of liver cancer incidence.</a:t>
            </a:r>
          </a:p>
          <a:p>
            <a:pPr marL="168244" indent="-168244">
              <a:buFont typeface="Arial" pitchFamily="34" charset="0"/>
              <a:buChar char="•"/>
            </a:pPr>
            <a:r>
              <a:rPr lang="en-US" sz="1000" dirty="0"/>
              <a:t>Stratified Awareness Campaigns targeted at vulnerable populations: 1000 days issues, pregnant women and lactating mothers, </a:t>
            </a:r>
            <a:r>
              <a:rPr lang="en-US" sz="1000" dirty="0" err="1"/>
              <a:t>immunocompromised</a:t>
            </a:r>
            <a:r>
              <a:rPr lang="en-US" sz="1000" dirty="0"/>
              <a:t> individuals and also the general </a:t>
            </a:r>
            <a:r>
              <a:rPr lang="en-US" sz="1000" dirty="0"/>
              <a:t>populace.</a:t>
            </a:r>
          </a:p>
          <a:p>
            <a:endParaRPr lang="en-US" sz="1000" dirty="0"/>
          </a:p>
          <a:p>
            <a:r>
              <a:rPr lang="en-US" sz="1000" b="1" dirty="0"/>
              <a:t>Tanzania policy recommendations:  </a:t>
            </a:r>
            <a:r>
              <a:rPr lang="en-US" sz="1000" dirty="0"/>
              <a:t>Recommend review and finalization of various policies that are important for food safety and </a:t>
            </a:r>
            <a:r>
              <a:rPr lang="en-US" sz="1000" dirty="0" err="1"/>
              <a:t>mycotoxin</a:t>
            </a:r>
            <a:r>
              <a:rPr lang="en-US" sz="1000" dirty="0"/>
              <a:t> control: (</a:t>
            </a:r>
            <a:r>
              <a:rPr lang="en-US" sz="1000" dirty="0"/>
              <a:t>1) National Food Security Policy, (2) National Food Safety Policy, (3) National Nutrition Policy, and (4) Draft Regulations under the Grazing Lands and Animal Feed Resources Act.</a:t>
            </a:r>
          </a:p>
          <a:p>
            <a:pPr lvl="0"/>
            <a:endParaRPr lang="en-US" sz="1000" dirty="0"/>
          </a:p>
          <a:p>
            <a:pPr lvl="0"/>
            <a:r>
              <a:rPr lang="en-US" sz="1000" b="1" dirty="0"/>
              <a:t>TZ:  </a:t>
            </a:r>
          </a:p>
          <a:p>
            <a:pPr marL="168244" indent="-168244">
              <a:buFont typeface="Arial" pitchFamily="34" charset="0"/>
              <a:buChar char="•"/>
            </a:pPr>
            <a:r>
              <a:rPr lang="en-US" sz="1000" dirty="0"/>
              <a:t>Support more research to fill the current gaps in </a:t>
            </a:r>
            <a:r>
              <a:rPr lang="en-US" sz="1000" dirty="0" err="1"/>
              <a:t>aflatoxin</a:t>
            </a:r>
            <a:r>
              <a:rPr lang="en-US" sz="1000" dirty="0"/>
              <a:t> </a:t>
            </a:r>
            <a:r>
              <a:rPr lang="en-US" sz="1000" b="1" dirty="0"/>
              <a:t>prevalence in Tanzania—in </a:t>
            </a:r>
            <a:r>
              <a:rPr lang="en-US" sz="1000" dirty="0"/>
              <a:t>the field and in foods—to increase information on producing and consuming </a:t>
            </a:r>
            <a:r>
              <a:rPr lang="en-US" sz="1000" dirty="0" err="1"/>
              <a:t>aflatoxin</a:t>
            </a:r>
            <a:r>
              <a:rPr lang="en-US" sz="1000" dirty="0"/>
              <a:t>-free foods.</a:t>
            </a:r>
          </a:p>
          <a:p>
            <a:pPr marL="168244" indent="-168244">
              <a:buFont typeface="Arial" pitchFamily="34" charset="0"/>
              <a:buChar char="•"/>
            </a:pPr>
            <a:r>
              <a:rPr lang="en-US" sz="1000" dirty="0"/>
              <a:t>Ensure that </a:t>
            </a:r>
            <a:r>
              <a:rPr lang="en-US" sz="1000" b="1" dirty="0"/>
              <a:t>dairy legislation </a:t>
            </a:r>
            <a:r>
              <a:rPr lang="en-US" sz="1000" dirty="0"/>
              <a:t>recognizes the official national standards for </a:t>
            </a:r>
            <a:r>
              <a:rPr lang="en-US" sz="1000" dirty="0" err="1"/>
              <a:t>mycotoxins</a:t>
            </a:r>
            <a:r>
              <a:rPr lang="en-US" sz="1000" dirty="0"/>
              <a:t>.</a:t>
            </a:r>
          </a:p>
          <a:p>
            <a:pPr marL="168244" indent="-168244">
              <a:buFont typeface="Arial" pitchFamily="34" charset="0"/>
              <a:buChar char="•"/>
            </a:pPr>
            <a:r>
              <a:rPr lang="en-US" sz="1000" dirty="0"/>
              <a:t>Ensure </a:t>
            </a:r>
            <a:r>
              <a:rPr lang="en-US" sz="1000" dirty="0"/>
              <a:t>that priority strategies and action plans are included in the business plans of relevant departments and institutions within line ministries.</a:t>
            </a:r>
          </a:p>
          <a:p>
            <a:pPr marL="168244" indent="-168244">
              <a:buFont typeface="Arial" pitchFamily="34" charset="0"/>
              <a:buChar char="•"/>
            </a:pPr>
            <a:r>
              <a:rPr lang="en-US" sz="1000" dirty="0"/>
              <a:t>Develop </a:t>
            </a:r>
            <a:r>
              <a:rPr lang="en-US" sz="1000" dirty="0"/>
              <a:t>and agree on a data collection protocol and require that results from research conducted in Tanzania be shared with the national government and entered into a centralized database, to be managed by the newly formed Secretariat of the National Forum for </a:t>
            </a:r>
            <a:r>
              <a:rPr lang="en-US" sz="1000" dirty="0" err="1"/>
              <a:t>Mycotoxins</a:t>
            </a:r>
            <a:r>
              <a:rPr lang="en-US" sz="1000" dirty="0"/>
              <a:t> Control.</a:t>
            </a:r>
          </a:p>
          <a:p>
            <a:pPr marL="168244" indent="-168244">
              <a:buFont typeface="Arial" pitchFamily="34" charset="0"/>
              <a:buChar char="•"/>
            </a:pPr>
            <a:endParaRPr lang="en-US" dirty="0" smtClean="0"/>
          </a:p>
          <a:p>
            <a:pPr lvl="0"/>
            <a:r>
              <a:rPr lang="en-US" sz="1000" b="1" dirty="0"/>
              <a:t>Both: </a:t>
            </a:r>
          </a:p>
          <a:p>
            <a:pPr marL="168244" indent="-168244">
              <a:buFont typeface="Arial" pitchFamily="34" charset="0"/>
              <a:buChar char="•"/>
            </a:pPr>
            <a:r>
              <a:rPr lang="en-US" sz="1000" b="1" dirty="0"/>
              <a:t>Mainstream GAP and other food safety-friendly measures </a:t>
            </a:r>
            <a:r>
              <a:rPr lang="en-US" sz="1000" dirty="0"/>
              <a:t>within agricultural extension efforts.</a:t>
            </a:r>
          </a:p>
          <a:p>
            <a:pPr marL="168244" indent="-168244">
              <a:buFont typeface="Arial" pitchFamily="34" charset="0"/>
              <a:buChar char="•"/>
            </a:pPr>
            <a:r>
              <a:rPr lang="en-US" sz="1000" dirty="0"/>
              <a:t>Raise awareness from the community level up to the decision makers, using a coordinated strategy with the trade and agriculture sector. </a:t>
            </a:r>
          </a:p>
          <a:p>
            <a:pPr marL="168244" indent="-168244">
              <a:buFont typeface="Arial" pitchFamily="34" charset="0"/>
              <a:buChar char="•"/>
            </a:pPr>
            <a:r>
              <a:rPr lang="en-US" sz="1000" b="1" dirty="0"/>
              <a:t>Coordinate with relevant ministries and institutions </a:t>
            </a:r>
            <a:r>
              <a:rPr lang="en-US" sz="1000" dirty="0"/>
              <a:t>and propose </a:t>
            </a:r>
            <a:r>
              <a:rPr lang="en-US" sz="1000" dirty="0" err="1"/>
              <a:t>mycotoxin</a:t>
            </a:r>
            <a:r>
              <a:rPr lang="en-US" sz="1000" dirty="0"/>
              <a:t> levels for feed.</a:t>
            </a:r>
          </a:p>
          <a:p>
            <a:pPr marL="168244" indent="-168244">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8296F12-BE36-43F8-B88C-BDBCB6D5ED40}"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688281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for the Feb 14</a:t>
            </a:r>
            <a:r>
              <a:rPr lang="en-US" baseline="30000" dirty="0" smtClean="0"/>
              <a:t>th</a:t>
            </a:r>
            <a:r>
              <a:rPr lang="en-US" dirty="0" smtClean="0"/>
              <a:t> session—we will move the ‘stakeholders’ slide down here.</a:t>
            </a:r>
          </a:p>
          <a:p>
            <a:endParaRPr lang="en-US" sz="1000" dirty="0"/>
          </a:p>
          <a:p>
            <a:r>
              <a:rPr lang="en-US" sz="1000" dirty="0"/>
              <a:t>Nigeria:  </a:t>
            </a:r>
          </a:p>
          <a:p>
            <a:pPr marL="168244" indent="-168244">
              <a:buFont typeface="Arial" pitchFamily="34" charset="0"/>
              <a:buChar char="•"/>
            </a:pPr>
            <a:r>
              <a:rPr lang="en-US" sz="1000" dirty="0"/>
              <a:t>No regulation of raw commodities bound for domestic use,  no withdrawal and no animal feed standards, no alternative use standards.  </a:t>
            </a:r>
          </a:p>
          <a:p>
            <a:pPr marL="168244" indent="-168244">
              <a:buFont typeface="Arial" pitchFamily="34" charset="0"/>
              <a:buChar char="•"/>
            </a:pPr>
            <a:r>
              <a:rPr lang="en-US" sz="1000" dirty="0"/>
              <a:t>Create a centrally held, public database on research on prevalence and mitigation.</a:t>
            </a:r>
          </a:p>
          <a:p>
            <a:pPr marL="168244" indent="-168244">
              <a:buFont typeface="Arial" pitchFamily="34" charset="0"/>
              <a:buChar char="•"/>
            </a:pPr>
            <a:r>
              <a:rPr lang="en-US" sz="1000" dirty="0"/>
              <a:t>Greater tracking of liver cancer incidence.</a:t>
            </a:r>
          </a:p>
          <a:p>
            <a:pPr marL="168244" indent="-168244">
              <a:buFont typeface="Arial" pitchFamily="34" charset="0"/>
              <a:buChar char="•"/>
            </a:pPr>
            <a:r>
              <a:rPr lang="en-US" sz="1000" dirty="0"/>
              <a:t>Stratified Awareness Campaigns targeted at vulnerable populations: 1000 days issues, pregnant women and lactating mothers, </a:t>
            </a:r>
            <a:r>
              <a:rPr lang="en-US" sz="1000" dirty="0" err="1"/>
              <a:t>immunocompromised</a:t>
            </a:r>
            <a:r>
              <a:rPr lang="en-US" sz="1000" dirty="0"/>
              <a:t> individuals and also the general </a:t>
            </a:r>
            <a:r>
              <a:rPr lang="en-US" sz="1000" dirty="0"/>
              <a:t>populace.</a:t>
            </a:r>
          </a:p>
          <a:p>
            <a:endParaRPr lang="en-US" sz="1000" dirty="0"/>
          </a:p>
          <a:p>
            <a:r>
              <a:rPr lang="en-US" sz="1000" b="1" dirty="0"/>
              <a:t>Tanzania policy recommendations:  </a:t>
            </a:r>
            <a:r>
              <a:rPr lang="en-US" sz="1000" dirty="0"/>
              <a:t>Recommend review and finalization of various policies that are important for food safety and </a:t>
            </a:r>
            <a:r>
              <a:rPr lang="en-US" sz="1000" dirty="0" err="1"/>
              <a:t>mycotoxin</a:t>
            </a:r>
            <a:r>
              <a:rPr lang="en-US" sz="1000" dirty="0"/>
              <a:t> control: (</a:t>
            </a:r>
            <a:r>
              <a:rPr lang="en-US" sz="1000" dirty="0"/>
              <a:t>1) National Food Security Policy, (2) National Food Safety Policy, (3) National Nutrition Policy, and (4) Draft Regulations under the Grazing Lands and Animal Feed Resources Act.</a:t>
            </a:r>
          </a:p>
          <a:p>
            <a:pPr lvl="0"/>
            <a:endParaRPr lang="en-US" sz="1000" dirty="0"/>
          </a:p>
          <a:p>
            <a:pPr lvl="0"/>
            <a:r>
              <a:rPr lang="en-US" sz="1000" b="1" dirty="0"/>
              <a:t>TZ:  </a:t>
            </a:r>
          </a:p>
          <a:p>
            <a:pPr marL="168244" indent="-168244">
              <a:buFont typeface="Arial" pitchFamily="34" charset="0"/>
              <a:buChar char="•"/>
            </a:pPr>
            <a:r>
              <a:rPr lang="en-US" sz="1000" dirty="0"/>
              <a:t>Support more research to fill the current gaps in </a:t>
            </a:r>
            <a:r>
              <a:rPr lang="en-US" sz="1000" dirty="0" err="1"/>
              <a:t>aflatoxin</a:t>
            </a:r>
            <a:r>
              <a:rPr lang="en-US" sz="1000" dirty="0"/>
              <a:t> </a:t>
            </a:r>
            <a:r>
              <a:rPr lang="en-US" sz="1000" b="1" dirty="0"/>
              <a:t>prevalence in Tanzania—in </a:t>
            </a:r>
            <a:r>
              <a:rPr lang="en-US" sz="1000" dirty="0"/>
              <a:t>the field and in foods—to increase information on producing and consuming </a:t>
            </a:r>
            <a:r>
              <a:rPr lang="en-US" sz="1000" dirty="0" err="1"/>
              <a:t>aflatoxin</a:t>
            </a:r>
            <a:r>
              <a:rPr lang="en-US" sz="1000" dirty="0"/>
              <a:t>-free foods.</a:t>
            </a:r>
          </a:p>
          <a:p>
            <a:pPr marL="168244" indent="-168244">
              <a:buFont typeface="Arial" pitchFamily="34" charset="0"/>
              <a:buChar char="•"/>
            </a:pPr>
            <a:r>
              <a:rPr lang="en-US" sz="1000" dirty="0"/>
              <a:t>Ensure that </a:t>
            </a:r>
            <a:r>
              <a:rPr lang="en-US" sz="1000" b="1" dirty="0"/>
              <a:t>dairy legislation </a:t>
            </a:r>
            <a:r>
              <a:rPr lang="en-US" sz="1000" dirty="0"/>
              <a:t>recognizes the official national standards for </a:t>
            </a:r>
            <a:r>
              <a:rPr lang="en-US" sz="1000" dirty="0" err="1"/>
              <a:t>mycotoxins</a:t>
            </a:r>
            <a:r>
              <a:rPr lang="en-US" sz="1000" dirty="0"/>
              <a:t>.</a:t>
            </a:r>
          </a:p>
          <a:p>
            <a:pPr marL="168244" indent="-168244">
              <a:buFont typeface="Arial" pitchFamily="34" charset="0"/>
              <a:buChar char="•"/>
            </a:pPr>
            <a:r>
              <a:rPr lang="en-US" sz="1000" dirty="0"/>
              <a:t>Ensure </a:t>
            </a:r>
            <a:r>
              <a:rPr lang="en-US" sz="1000" dirty="0"/>
              <a:t>that priority strategies and action plans are included in the business plans of relevant departments and institutions within line ministries.</a:t>
            </a:r>
          </a:p>
          <a:p>
            <a:pPr marL="168244" indent="-168244">
              <a:buFont typeface="Arial" pitchFamily="34" charset="0"/>
              <a:buChar char="•"/>
            </a:pPr>
            <a:r>
              <a:rPr lang="en-US" sz="1000" dirty="0"/>
              <a:t>Develop </a:t>
            </a:r>
            <a:r>
              <a:rPr lang="en-US" sz="1000" dirty="0"/>
              <a:t>and agree on a data collection protocol and require that results from research conducted in Tanzania be shared with the national government and entered into a centralized database, to be managed by the newly formed Secretariat of the National Forum for </a:t>
            </a:r>
            <a:r>
              <a:rPr lang="en-US" sz="1000" dirty="0" err="1"/>
              <a:t>Mycotoxins</a:t>
            </a:r>
            <a:r>
              <a:rPr lang="en-US" sz="1000" dirty="0"/>
              <a:t> Control.</a:t>
            </a:r>
          </a:p>
          <a:p>
            <a:pPr marL="168244" indent="-168244">
              <a:buFont typeface="Arial" pitchFamily="34" charset="0"/>
              <a:buChar char="•"/>
            </a:pPr>
            <a:endParaRPr lang="en-US" dirty="0" smtClean="0"/>
          </a:p>
          <a:p>
            <a:pPr lvl="0"/>
            <a:r>
              <a:rPr lang="en-US" sz="1000" b="1" dirty="0"/>
              <a:t>Both: </a:t>
            </a:r>
          </a:p>
          <a:p>
            <a:pPr marL="168244" indent="-168244">
              <a:buFont typeface="Arial" pitchFamily="34" charset="0"/>
              <a:buChar char="•"/>
            </a:pPr>
            <a:r>
              <a:rPr lang="en-US" sz="1000" b="1" dirty="0"/>
              <a:t>Mainstream GAP and other food safety-friendly measures </a:t>
            </a:r>
            <a:r>
              <a:rPr lang="en-US" sz="1000" dirty="0"/>
              <a:t>within agricultural extension efforts.</a:t>
            </a:r>
          </a:p>
          <a:p>
            <a:pPr marL="168244" indent="-168244">
              <a:buFont typeface="Arial" pitchFamily="34" charset="0"/>
              <a:buChar char="•"/>
            </a:pPr>
            <a:r>
              <a:rPr lang="en-US" sz="1000" dirty="0"/>
              <a:t>Raise awareness from the community level up to the decision makers, using a coordinated strategy with the trade and agriculture sector. </a:t>
            </a:r>
          </a:p>
          <a:p>
            <a:pPr marL="168244" indent="-168244">
              <a:buFont typeface="Arial" pitchFamily="34" charset="0"/>
              <a:buChar char="•"/>
            </a:pPr>
            <a:r>
              <a:rPr lang="en-US" sz="1000" b="1" dirty="0"/>
              <a:t>Coordinate with relevant ministries and institutions </a:t>
            </a:r>
            <a:r>
              <a:rPr lang="en-US" sz="1000" dirty="0"/>
              <a:t>and propose </a:t>
            </a:r>
            <a:r>
              <a:rPr lang="en-US" sz="1000" dirty="0" err="1"/>
              <a:t>mycotoxin</a:t>
            </a:r>
            <a:r>
              <a:rPr lang="en-US" sz="1000" dirty="0"/>
              <a:t> levels for feed.</a:t>
            </a:r>
          </a:p>
          <a:p>
            <a:pPr marL="168244" indent="-168244">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8296F12-BE36-43F8-B88C-BDBCB6D5ED40}"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688281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for the Feb 14</a:t>
            </a:r>
            <a:r>
              <a:rPr lang="en-US" baseline="30000" dirty="0" smtClean="0"/>
              <a:t>th</a:t>
            </a:r>
            <a:r>
              <a:rPr lang="en-US" dirty="0" smtClean="0"/>
              <a:t> session—we will move the ‘stakeholders’ slide down here.</a:t>
            </a:r>
          </a:p>
          <a:p>
            <a:endParaRPr lang="en-US" sz="1000" dirty="0"/>
          </a:p>
          <a:p>
            <a:r>
              <a:rPr lang="en-US" sz="1000" dirty="0"/>
              <a:t>Nigeria:  </a:t>
            </a:r>
          </a:p>
          <a:p>
            <a:pPr marL="168244" indent="-168244">
              <a:buFont typeface="Arial" pitchFamily="34" charset="0"/>
              <a:buChar char="•"/>
            </a:pPr>
            <a:r>
              <a:rPr lang="en-US" sz="1000" dirty="0"/>
              <a:t>No regulation of raw commodities bound for domestic use,  no withdrawal and no animal feed standards, no alternative use standards.  </a:t>
            </a:r>
          </a:p>
          <a:p>
            <a:pPr marL="168244" indent="-168244">
              <a:buFont typeface="Arial" pitchFamily="34" charset="0"/>
              <a:buChar char="•"/>
            </a:pPr>
            <a:r>
              <a:rPr lang="en-US" sz="1000" dirty="0"/>
              <a:t>Create a centrally held, public database on research on prevalence and mitigation.</a:t>
            </a:r>
          </a:p>
          <a:p>
            <a:pPr marL="168244" indent="-168244">
              <a:buFont typeface="Arial" pitchFamily="34" charset="0"/>
              <a:buChar char="•"/>
            </a:pPr>
            <a:r>
              <a:rPr lang="en-US" sz="1000" dirty="0"/>
              <a:t>Greater tracking of liver cancer incidence.</a:t>
            </a:r>
          </a:p>
          <a:p>
            <a:pPr marL="168244" indent="-168244">
              <a:buFont typeface="Arial" pitchFamily="34" charset="0"/>
              <a:buChar char="•"/>
            </a:pPr>
            <a:r>
              <a:rPr lang="en-US" sz="1000" dirty="0"/>
              <a:t>Stratified Awareness Campaigns targeted at vulnerable populations: 1000 days issues, pregnant women and lactating mothers, </a:t>
            </a:r>
            <a:r>
              <a:rPr lang="en-US" sz="1000" dirty="0" err="1"/>
              <a:t>immunocompromised</a:t>
            </a:r>
            <a:r>
              <a:rPr lang="en-US" sz="1000" dirty="0"/>
              <a:t> individuals and also the general </a:t>
            </a:r>
            <a:r>
              <a:rPr lang="en-US" sz="1000" dirty="0"/>
              <a:t>populace.</a:t>
            </a:r>
          </a:p>
          <a:p>
            <a:endParaRPr lang="en-US" sz="1000" dirty="0"/>
          </a:p>
          <a:p>
            <a:r>
              <a:rPr lang="en-US" sz="1000" b="1" dirty="0"/>
              <a:t>Tanzania policy recommendations:  </a:t>
            </a:r>
            <a:r>
              <a:rPr lang="en-US" sz="1000" dirty="0"/>
              <a:t>Recommend review and finalization of various policies that are important for food safety and </a:t>
            </a:r>
            <a:r>
              <a:rPr lang="en-US" sz="1000" dirty="0" err="1"/>
              <a:t>mycotoxin</a:t>
            </a:r>
            <a:r>
              <a:rPr lang="en-US" sz="1000" dirty="0"/>
              <a:t> control: (</a:t>
            </a:r>
            <a:r>
              <a:rPr lang="en-US" sz="1000" dirty="0"/>
              <a:t>1) National Food Security Policy, (2) National Food Safety Policy, (3) National Nutrition Policy, and (4) Draft Regulations under the Grazing Lands and Animal Feed Resources Act.</a:t>
            </a:r>
          </a:p>
          <a:p>
            <a:pPr lvl="0"/>
            <a:endParaRPr lang="en-US" sz="1000" dirty="0"/>
          </a:p>
          <a:p>
            <a:pPr lvl="0"/>
            <a:r>
              <a:rPr lang="en-US" sz="1000" b="1" dirty="0"/>
              <a:t>TZ:  </a:t>
            </a:r>
          </a:p>
          <a:p>
            <a:pPr marL="168244" indent="-168244">
              <a:buFont typeface="Arial" pitchFamily="34" charset="0"/>
              <a:buChar char="•"/>
            </a:pPr>
            <a:r>
              <a:rPr lang="en-US" sz="1000" dirty="0"/>
              <a:t>Support more research to fill the current gaps in </a:t>
            </a:r>
            <a:r>
              <a:rPr lang="en-US" sz="1000" dirty="0" err="1"/>
              <a:t>aflatoxin</a:t>
            </a:r>
            <a:r>
              <a:rPr lang="en-US" sz="1000" dirty="0"/>
              <a:t> </a:t>
            </a:r>
            <a:r>
              <a:rPr lang="en-US" sz="1000" b="1" dirty="0"/>
              <a:t>prevalence in Tanzania—in </a:t>
            </a:r>
            <a:r>
              <a:rPr lang="en-US" sz="1000" dirty="0"/>
              <a:t>the field and in foods—to increase information on producing and consuming </a:t>
            </a:r>
            <a:r>
              <a:rPr lang="en-US" sz="1000" dirty="0" err="1"/>
              <a:t>aflatoxin</a:t>
            </a:r>
            <a:r>
              <a:rPr lang="en-US" sz="1000" dirty="0"/>
              <a:t>-free foods.</a:t>
            </a:r>
          </a:p>
          <a:p>
            <a:pPr marL="168244" indent="-168244">
              <a:buFont typeface="Arial" pitchFamily="34" charset="0"/>
              <a:buChar char="•"/>
            </a:pPr>
            <a:r>
              <a:rPr lang="en-US" sz="1000" dirty="0"/>
              <a:t>Ensure that </a:t>
            </a:r>
            <a:r>
              <a:rPr lang="en-US" sz="1000" b="1" dirty="0"/>
              <a:t>dairy legislation </a:t>
            </a:r>
            <a:r>
              <a:rPr lang="en-US" sz="1000" dirty="0"/>
              <a:t>recognizes the official national standards for </a:t>
            </a:r>
            <a:r>
              <a:rPr lang="en-US" sz="1000" dirty="0" err="1"/>
              <a:t>mycotoxins</a:t>
            </a:r>
            <a:r>
              <a:rPr lang="en-US" sz="1000" dirty="0"/>
              <a:t>.</a:t>
            </a:r>
          </a:p>
          <a:p>
            <a:pPr marL="168244" indent="-168244">
              <a:buFont typeface="Arial" pitchFamily="34" charset="0"/>
              <a:buChar char="•"/>
            </a:pPr>
            <a:r>
              <a:rPr lang="en-US" sz="1000" dirty="0"/>
              <a:t>Ensure </a:t>
            </a:r>
            <a:r>
              <a:rPr lang="en-US" sz="1000" dirty="0"/>
              <a:t>that priority strategies and action plans are included in the business plans of relevant departments and institutions within line ministries.</a:t>
            </a:r>
          </a:p>
          <a:p>
            <a:pPr marL="168244" indent="-168244">
              <a:buFont typeface="Arial" pitchFamily="34" charset="0"/>
              <a:buChar char="•"/>
            </a:pPr>
            <a:r>
              <a:rPr lang="en-US" sz="1000" dirty="0"/>
              <a:t>Develop </a:t>
            </a:r>
            <a:r>
              <a:rPr lang="en-US" sz="1000" dirty="0"/>
              <a:t>and agree on a data collection protocol and require that results from research conducted in Tanzania be shared with the national government and entered into a centralized database, to be managed by the newly formed Secretariat of the National Forum for </a:t>
            </a:r>
            <a:r>
              <a:rPr lang="en-US" sz="1000" dirty="0" err="1"/>
              <a:t>Mycotoxins</a:t>
            </a:r>
            <a:r>
              <a:rPr lang="en-US" sz="1000" dirty="0"/>
              <a:t> Control.</a:t>
            </a:r>
          </a:p>
          <a:p>
            <a:pPr marL="168244" indent="-168244">
              <a:buFont typeface="Arial" pitchFamily="34" charset="0"/>
              <a:buChar char="•"/>
            </a:pPr>
            <a:endParaRPr lang="en-US" dirty="0" smtClean="0"/>
          </a:p>
          <a:p>
            <a:pPr lvl="0"/>
            <a:r>
              <a:rPr lang="en-US" sz="1000" b="1" dirty="0"/>
              <a:t>Both: </a:t>
            </a:r>
          </a:p>
          <a:p>
            <a:pPr marL="168244" indent="-168244">
              <a:buFont typeface="Arial" pitchFamily="34" charset="0"/>
              <a:buChar char="•"/>
            </a:pPr>
            <a:r>
              <a:rPr lang="en-US" sz="1000" b="1" dirty="0"/>
              <a:t>Mainstream GAP and other food safety-friendly measures </a:t>
            </a:r>
            <a:r>
              <a:rPr lang="en-US" sz="1000" dirty="0"/>
              <a:t>within agricultural extension efforts.</a:t>
            </a:r>
          </a:p>
          <a:p>
            <a:pPr marL="168244" indent="-168244">
              <a:buFont typeface="Arial" pitchFamily="34" charset="0"/>
              <a:buChar char="•"/>
            </a:pPr>
            <a:r>
              <a:rPr lang="en-US" sz="1000" dirty="0"/>
              <a:t>Raise awareness from the community level up to the decision makers, using a coordinated strategy with the trade and agriculture sector. </a:t>
            </a:r>
          </a:p>
          <a:p>
            <a:pPr marL="168244" indent="-168244">
              <a:buFont typeface="Arial" pitchFamily="34" charset="0"/>
              <a:buChar char="•"/>
            </a:pPr>
            <a:r>
              <a:rPr lang="en-US" sz="1000" b="1" dirty="0"/>
              <a:t>Coordinate with relevant ministries and institutions </a:t>
            </a:r>
            <a:r>
              <a:rPr lang="en-US" sz="1000" dirty="0"/>
              <a:t>and propose </a:t>
            </a:r>
            <a:r>
              <a:rPr lang="en-US" sz="1000" dirty="0" err="1"/>
              <a:t>mycotoxin</a:t>
            </a:r>
            <a:r>
              <a:rPr lang="en-US" sz="1000" dirty="0"/>
              <a:t> levels for feed.</a:t>
            </a:r>
          </a:p>
          <a:p>
            <a:pPr marL="168244" indent="-168244">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8296F12-BE36-43F8-B88C-BDBCB6D5ED40}"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688281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1195" y="4334656"/>
            <a:ext cx="5485158" cy="4114488"/>
          </a:xfrm>
        </p:spPr>
        <p:txBody>
          <a:bodyPr/>
          <a:lstStyle/>
          <a:p>
            <a:r>
              <a:rPr lang="en-US" b="1" dirty="0" smtClean="0"/>
              <a:t>The country assessment asked questions to identify key risk factors across the three pillars.</a:t>
            </a:r>
          </a:p>
          <a:p>
            <a:endParaRPr lang="en-US" b="1"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88296F12-BE36-43F8-B88C-BDBCB6D5ED4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658232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Nigeria:  </a:t>
            </a:r>
          </a:p>
          <a:p>
            <a:pPr marL="168244" indent="-168244">
              <a:buFont typeface="Arial" pitchFamily="34" charset="0"/>
              <a:buChar char="•"/>
            </a:pPr>
            <a:r>
              <a:rPr lang="en-US" sz="1000" dirty="0"/>
              <a:t>No regulation of raw commodities bound for domestic use,  no withdrawal and no animal feed standards, no alternative use standards.  </a:t>
            </a:r>
          </a:p>
          <a:p>
            <a:pPr marL="168244" indent="-168244">
              <a:buFont typeface="Arial" pitchFamily="34" charset="0"/>
              <a:buChar char="•"/>
            </a:pPr>
            <a:r>
              <a:rPr lang="en-US" sz="1000" dirty="0"/>
              <a:t>Create a centrally held, public database on research on prevalence and mitigation.</a:t>
            </a:r>
          </a:p>
          <a:p>
            <a:pPr marL="168244" indent="-168244">
              <a:buFont typeface="Arial" pitchFamily="34" charset="0"/>
              <a:buChar char="•"/>
            </a:pPr>
            <a:r>
              <a:rPr lang="en-US" sz="1000" dirty="0"/>
              <a:t>Greater tracking of liver cancer incidence.</a:t>
            </a:r>
          </a:p>
          <a:p>
            <a:pPr lvl="0"/>
            <a:endParaRPr lang="en-US" sz="1000" dirty="0"/>
          </a:p>
          <a:p>
            <a:pPr lvl="0"/>
            <a:r>
              <a:rPr lang="en-US" sz="1000" b="1" dirty="0"/>
              <a:t>TZ:  </a:t>
            </a:r>
          </a:p>
          <a:p>
            <a:pPr marL="168244" indent="-168244">
              <a:buFont typeface="Arial" pitchFamily="34" charset="0"/>
              <a:buChar char="•"/>
            </a:pPr>
            <a:r>
              <a:rPr lang="en-US" sz="1000" dirty="0"/>
              <a:t>Support more research to fill the current gaps in </a:t>
            </a:r>
            <a:r>
              <a:rPr lang="en-US" sz="1000" dirty="0" err="1"/>
              <a:t>aflatoxin</a:t>
            </a:r>
            <a:r>
              <a:rPr lang="en-US" sz="1000" dirty="0"/>
              <a:t> </a:t>
            </a:r>
            <a:r>
              <a:rPr lang="en-US" sz="1000" b="1" dirty="0"/>
              <a:t>prevalence in Tanzania—in </a:t>
            </a:r>
            <a:r>
              <a:rPr lang="en-US" sz="1000" dirty="0"/>
              <a:t>the field and in foods—to increase information on producing and consuming </a:t>
            </a:r>
            <a:r>
              <a:rPr lang="en-US" sz="1000" dirty="0" err="1"/>
              <a:t>aflatoxin</a:t>
            </a:r>
            <a:r>
              <a:rPr lang="en-US" sz="1000" dirty="0"/>
              <a:t>-free foods.</a:t>
            </a:r>
          </a:p>
          <a:p>
            <a:pPr marL="168244" indent="-168244">
              <a:buFont typeface="Arial" pitchFamily="34" charset="0"/>
              <a:buChar char="•"/>
            </a:pPr>
            <a:r>
              <a:rPr lang="en-US" sz="1000" dirty="0"/>
              <a:t>Ensure </a:t>
            </a:r>
            <a:r>
              <a:rPr lang="en-US" sz="1000" dirty="0"/>
              <a:t>that priority strategies and action plans are included in the business plans of relevant departments and institutions within line ministries.</a:t>
            </a:r>
          </a:p>
          <a:p>
            <a:pPr marL="168244" indent="-168244">
              <a:buFont typeface="Arial" pitchFamily="34" charset="0"/>
              <a:buChar char="•"/>
            </a:pPr>
            <a:endParaRPr lang="en-US" dirty="0" smtClean="0"/>
          </a:p>
          <a:p>
            <a:pPr lvl="0"/>
            <a:r>
              <a:rPr lang="en-US" sz="1000" b="1" dirty="0"/>
              <a:t>Both: </a:t>
            </a:r>
          </a:p>
          <a:p>
            <a:pPr marL="168244" indent="-168244">
              <a:buFont typeface="Arial" pitchFamily="34" charset="0"/>
              <a:buChar char="•"/>
            </a:pPr>
            <a:r>
              <a:rPr lang="en-US" sz="1000" b="1" dirty="0"/>
              <a:t>Mainstream GAP and other food safety-friendly measures </a:t>
            </a:r>
            <a:r>
              <a:rPr lang="en-US" sz="1000" dirty="0"/>
              <a:t>within agricultural extension efforts</a:t>
            </a:r>
            <a:r>
              <a:rPr lang="en-US" sz="1000" dirty="0"/>
              <a:t>.</a:t>
            </a:r>
          </a:p>
          <a:p>
            <a:pPr marL="168244" indent="-168244">
              <a:buFont typeface="Arial" pitchFamily="34" charset="0"/>
              <a:buChar char="•"/>
            </a:pPr>
            <a:endParaRPr lang="en-US" sz="1000" dirty="0"/>
          </a:p>
          <a:p>
            <a:pPr marL="168244" indent="-168244">
              <a:buFont typeface="Arial" pitchFamily="34" charset="0"/>
              <a:buChar char="•"/>
            </a:pPr>
            <a:r>
              <a:rPr lang="en-US" sz="1000" dirty="0"/>
              <a:t>Raise awareness from the community level up to the decision makers, using a coordinated strategy with the trade and agriculture sector. </a:t>
            </a:r>
            <a:endParaRPr lang="en-US" sz="1000" dirty="0"/>
          </a:p>
          <a:p>
            <a:pPr marL="168244" indent="-168244">
              <a:buFont typeface="Arial" pitchFamily="34" charset="0"/>
              <a:buChar char="•"/>
            </a:pPr>
            <a:r>
              <a:rPr lang="en-US" sz="1000" dirty="0"/>
              <a:t>Stratified Awareness Campaigns targeted at vulnerable populations: 1000 days issues, pregnant women and lactating mothers, </a:t>
            </a:r>
            <a:r>
              <a:rPr lang="en-US" sz="1000" dirty="0" err="1"/>
              <a:t>immunocompromised</a:t>
            </a:r>
            <a:r>
              <a:rPr lang="en-US" sz="1000" dirty="0"/>
              <a:t> individuals and also the general populace.</a:t>
            </a:r>
          </a:p>
          <a:p>
            <a:endParaRPr lang="en-US" dirty="0" smtClean="0"/>
          </a:p>
          <a:p>
            <a:pPr marL="168244" indent="-168244">
              <a:buFont typeface="Arial" pitchFamily="34" charset="0"/>
              <a:buChar char="•"/>
            </a:pPr>
            <a:r>
              <a:rPr lang="en-US" dirty="0" smtClean="0"/>
              <a:t>Develop </a:t>
            </a:r>
            <a:r>
              <a:rPr lang="en-US" dirty="0"/>
              <a:t>and agree on a data collection protocol and require that results from research conducted </a:t>
            </a:r>
            <a:r>
              <a:rPr lang="en-US" dirty="0" smtClean="0"/>
              <a:t>be </a:t>
            </a:r>
            <a:r>
              <a:rPr lang="en-US" dirty="0"/>
              <a:t>shared with the national government and entered into a centralized database, to be managed by the newly formed Secretariat of the National Forum for </a:t>
            </a:r>
            <a:r>
              <a:rPr lang="en-US" dirty="0" err="1"/>
              <a:t>Mycotoxins</a:t>
            </a:r>
            <a:r>
              <a:rPr lang="en-US" dirty="0"/>
              <a:t> </a:t>
            </a:r>
            <a:r>
              <a:rPr lang="en-US" dirty="0" smtClean="0"/>
              <a:t>Control (TZ) and by an independent body (perhaps the </a:t>
            </a:r>
            <a:r>
              <a:rPr lang="en-US" dirty="0" err="1" smtClean="0"/>
              <a:t>Mycotoxicology</a:t>
            </a:r>
            <a:r>
              <a:rPr lang="en-US" dirty="0" smtClean="0"/>
              <a:t> Society in Nigeria).</a:t>
            </a:r>
            <a:endParaRPr lang="en-US" dirty="0"/>
          </a:p>
          <a:p>
            <a:endParaRPr lang="en-US" dirty="0"/>
          </a:p>
        </p:txBody>
      </p:sp>
      <p:sp>
        <p:nvSpPr>
          <p:cNvPr id="4" name="Slide Number Placeholder 3"/>
          <p:cNvSpPr>
            <a:spLocks noGrp="1"/>
          </p:cNvSpPr>
          <p:nvPr>
            <p:ph type="sldNum" sz="quarter" idx="10"/>
          </p:nvPr>
        </p:nvSpPr>
        <p:spPr/>
        <p:txBody>
          <a:bodyPr/>
          <a:lstStyle/>
          <a:p>
            <a:fld id="{88296F12-BE36-43F8-B88C-BDBCB6D5ED40}"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688281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Angie you may want to give them a slide about the roles of various organizations again, we already mentioned this above in the domestic impact part so I did not repeat it.</a:t>
            </a:r>
            <a:endParaRPr lang="en-US" dirty="0"/>
          </a:p>
        </p:txBody>
      </p:sp>
      <p:sp>
        <p:nvSpPr>
          <p:cNvPr id="4" name="Slide Number Placeholder 3"/>
          <p:cNvSpPr>
            <a:spLocks noGrp="1"/>
          </p:cNvSpPr>
          <p:nvPr>
            <p:ph type="sldNum" sz="quarter" idx="10"/>
          </p:nvPr>
        </p:nvSpPr>
        <p:spPr/>
        <p:txBody>
          <a:bodyPr/>
          <a:lstStyle/>
          <a:p>
            <a:fld id="{88296F12-BE36-43F8-B88C-BDBCB6D5ED40}"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688281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 typeface="Arial" pitchFamily="34" charset="0"/>
              <a:buChar char="•"/>
            </a:pPr>
            <a:r>
              <a:rPr lang="en-US" dirty="0"/>
              <a:t>Improve policies and procedures for product withdrawal.</a:t>
            </a:r>
          </a:p>
          <a:p>
            <a:pPr marL="168244" indent="-168244">
              <a:buFont typeface="Arial" pitchFamily="34" charset="0"/>
              <a:buChar char="•"/>
            </a:pPr>
            <a:r>
              <a:rPr lang="en-US" dirty="0"/>
              <a:t>Provide technical support to improve capacity of medium to large traders and enforcement agencies to recognize the national enforcement agency’s “mark of quality.”</a:t>
            </a:r>
          </a:p>
          <a:p>
            <a:pPr marL="168244" indent="-168244">
              <a:buFont typeface="Arial" pitchFamily="34" charset="0"/>
              <a:buChar char="•"/>
            </a:pPr>
            <a:r>
              <a:rPr lang="en-US" dirty="0"/>
              <a:t>Improve suitability for commerce or trade of susceptible products by identifying and making available best practices for preventing or mitigating </a:t>
            </a:r>
            <a:r>
              <a:rPr lang="en-US" dirty="0" err="1"/>
              <a:t>aflatoxin</a:t>
            </a:r>
            <a:r>
              <a:rPr lang="en-US" dirty="0"/>
              <a:t> levels in priority crops (maize, groundnuts, and cassava) along the supply chains.</a:t>
            </a:r>
          </a:p>
          <a:p>
            <a:pPr marL="168244" indent="-168244">
              <a:buFont typeface="Arial" pitchFamily="34" charset="0"/>
              <a:buChar char="•"/>
            </a:pPr>
            <a:r>
              <a:rPr lang="en-US" dirty="0"/>
              <a:t>Collaborate with existing agriculture development projects, such as the Markets II project, to promote safe production through </a:t>
            </a:r>
            <a:r>
              <a:rPr lang="en-US" dirty="0" err="1"/>
              <a:t>Aflasafe</a:t>
            </a:r>
            <a:r>
              <a:rPr lang="en-US" dirty="0"/>
              <a:t>, improved seeds, and other agricultural inputs.</a:t>
            </a:r>
          </a:p>
        </p:txBody>
      </p:sp>
      <p:sp>
        <p:nvSpPr>
          <p:cNvPr id="4" name="Slide Number Placeholder 3"/>
          <p:cNvSpPr>
            <a:spLocks noGrp="1"/>
          </p:cNvSpPr>
          <p:nvPr>
            <p:ph type="sldNum" sz="quarter" idx="10"/>
          </p:nvPr>
        </p:nvSpPr>
        <p:spPr/>
        <p:txBody>
          <a:bodyPr/>
          <a:lstStyle/>
          <a:p>
            <a:fld id="{88296F12-BE36-43F8-B88C-BDBCB6D5ED40}"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688281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Establish reference laboratories for </a:t>
            </a:r>
            <a:r>
              <a:rPr lang="en-US" dirty="0" err="1"/>
              <a:t>mycotoxin</a:t>
            </a:r>
            <a:r>
              <a:rPr lang="en-US" dirty="0"/>
              <a:t> studies in the six geopolitical zones.</a:t>
            </a:r>
          </a:p>
          <a:p>
            <a:pPr lvl="0"/>
            <a:r>
              <a:rPr lang="en-US" dirty="0"/>
              <a:t>For animal health: promote use of chemical toxin binders and anti-caking agent (e.g., </a:t>
            </a:r>
            <a:r>
              <a:rPr lang="en-US" dirty="0" err="1"/>
              <a:t>NovaSil</a:t>
            </a:r>
            <a:r>
              <a:rPr lang="en-US" dirty="0"/>
              <a:t>) in animal feed and regulate </a:t>
            </a:r>
            <a:r>
              <a:rPr lang="en-US" dirty="0" err="1"/>
              <a:t>aflatoxins</a:t>
            </a:r>
            <a:r>
              <a:rPr lang="en-US" dirty="0"/>
              <a:t> in animal feed.</a:t>
            </a:r>
            <a:r>
              <a:rPr lang="en-US" b="1" dirty="0"/>
              <a:t> </a:t>
            </a:r>
            <a:r>
              <a:rPr lang="en-US" dirty="0"/>
              <a:t>Do a better job of increasing awareness through animal science associations.</a:t>
            </a:r>
          </a:p>
          <a:p>
            <a:pPr lvl="0"/>
            <a:r>
              <a:rPr lang="en-US" dirty="0"/>
              <a:t>Conduct population mapping of the exposure to </a:t>
            </a:r>
            <a:r>
              <a:rPr lang="en-US" dirty="0" err="1"/>
              <a:t>aflatoxins</a:t>
            </a:r>
            <a:r>
              <a:rPr lang="en-US" dirty="0"/>
              <a:t> using biomarkers.</a:t>
            </a:r>
          </a:p>
          <a:p>
            <a:r>
              <a:rPr lang="en-US" dirty="0"/>
              <a:t>Establish the relationship between the incidence of </a:t>
            </a:r>
            <a:r>
              <a:rPr lang="en-US" dirty="0" err="1"/>
              <a:t>aflatoxins</a:t>
            </a:r>
            <a:r>
              <a:rPr lang="en-US" dirty="0"/>
              <a:t>, levels of biomarkers, and incidence of primary liver cancer in the Nigerian population.</a:t>
            </a:r>
          </a:p>
        </p:txBody>
      </p:sp>
      <p:sp>
        <p:nvSpPr>
          <p:cNvPr id="4" name="Slide Number Placeholder 3"/>
          <p:cNvSpPr>
            <a:spLocks noGrp="1"/>
          </p:cNvSpPr>
          <p:nvPr>
            <p:ph type="sldNum" sz="quarter" idx="10"/>
          </p:nvPr>
        </p:nvSpPr>
        <p:spPr/>
        <p:txBody>
          <a:bodyPr/>
          <a:lstStyle/>
          <a:p>
            <a:fld id="{88296F12-BE36-43F8-B88C-BDBCB6D5ED40}"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688281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Establish reference laboratories for </a:t>
            </a:r>
            <a:r>
              <a:rPr lang="en-US" dirty="0" err="1"/>
              <a:t>mycotoxin</a:t>
            </a:r>
            <a:r>
              <a:rPr lang="en-US" dirty="0"/>
              <a:t> studies in the six geopolitical zones.</a:t>
            </a:r>
          </a:p>
          <a:p>
            <a:pPr lvl="0"/>
            <a:r>
              <a:rPr lang="en-US" dirty="0"/>
              <a:t>For animal health: promote use of chemical toxin binders and anti-caking agent (e.g., </a:t>
            </a:r>
            <a:r>
              <a:rPr lang="en-US" dirty="0" err="1"/>
              <a:t>NovaSil</a:t>
            </a:r>
            <a:r>
              <a:rPr lang="en-US" dirty="0"/>
              <a:t>) in animal feed and regulate </a:t>
            </a:r>
            <a:r>
              <a:rPr lang="en-US" dirty="0" err="1"/>
              <a:t>aflatoxins</a:t>
            </a:r>
            <a:r>
              <a:rPr lang="en-US" dirty="0"/>
              <a:t> in animal feed.</a:t>
            </a:r>
            <a:r>
              <a:rPr lang="en-US" b="1" dirty="0"/>
              <a:t> </a:t>
            </a:r>
            <a:r>
              <a:rPr lang="en-US" dirty="0"/>
              <a:t>Do a better job of increasing awareness through animal science associations.</a:t>
            </a:r>
          </a:p>
          <a:p>
            <a:pPr lvl="0"/>
            <a:r>
              <a:rPr lang="en-US" dirty="0"/>
              <a:t>Conduct population mapping of the exposure to </a:t>
            </a:r>
            <a:r>
              <a:rPr lang="en-US" dirty="0" err="1"/>
              <a:t>aflatoxins</a:t>
            </a:r>
            <a:r>
              <a:rPr lang="en-US" dirty="0"/>
              <a:t> using biomarkers.</a:t>
            </a:r>
          </a:p>
          <a:p>
            <a:r>
              <a:rPr lang="en-US" dirty="0"/>
              <a:t>Establish the relationship between the incidence of </a:t>
            </a:r>
            <a:r>
              <a:rPr lang="en-US" dirty="0" err="1"/>
              <a:t>aflatoxins</a:t>
            </a:r>
            <a:r>
              <a:rPr lang="en-US" dirty="0"/>
              <a:t>, levels of biomarkers, and incidence of primary liver cancer in the Nigerian population.</a:t>
            </a:r>
          </a:p>
        </p:txBody>
      </p:sp>
      <p:sp>
        <p:nvSpPr>
          <p:cNvPr id="4" name="Slide Number Placeholder 3"/>
          <p:cNvSpPr>
            <a:spLocks noGrp="1"/>
          </p:cNvSpPr>
          <p:nvPr>
            <p:ph type="sldNum" sz="quarter" idx="10"/>
          </p:nvPr>
        </p:nvSpPr>
        <p:spPr/>
        <p:txBody>
          <a:bodyPr/>
          <a:lstStyle/>
          <a:p>
            <a:fld id="{88296F12-BE36-43F8-B88C-BDBCB6D5ED40}"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688281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296F12-BE36-43F8-B88C-BDBCB6D5ED40}"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207486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6128" y="4344025"/>
            <a:ext cx="6112565" cy="4114488"/>
          </a:xfrm>
        </p:spPr>
        <p:txBody>
          <a:bodyPr/>
          <a:lstStyle/>
          <a:p>
            <a:r>
              <a:rPr lang="en-US" dirty="0"/>
              <a:t>Nationally, </a:t>
            </a:r>
            <a:r>
              <a:rPr lang="en-US" b="1" dirty="0" smtClean="0"/>
              <a:t>NIGERIA:  </a:t>
            </a:r>
          </a:p>
          <a:p>
            <a:endParaRPr lang="en-US" b="1" dirty="0"/>
          </a:p>
          <a:p>
            <a:pPr marL="168244" indent="-168244">
              <a:buFont typeface="Arial" pitchFamily="34" charset="0"/>
              <a:buChar char="•"/>
            </a:pPr>
            <a:r>
              <a:rPr lang="en-US" dirty="0" smtClean="0"/>
              <a:t>improved </a:t>
            </a:r>
            <a:r>
              <a:rPr lang="en-US" dirty="0"/>
              <a:t>seeds for groundnuts (2%), </a:t>
            </a:r>
            <a:endParaRPr lang="en-US" dirty="0" smtClean="0"/>
          </a:p>
          <a:p>
            <a:pPr marL="168244" indent="-168244">
              <a:buFont typeface="Arial" pitchFamily="34" charset="0"/>
              <a:buChar char="•"/>
            </a:pPr>
            <a:r>
              <a:rPr lang="en-US" dirty="0" smtClean="0"/>
              <a:t>maize </a:t>
            </a:r>
            <a:r>
              <a:rPr lang="en-US" dirty="0"/>
              <a:t>(10%), pesticide use </a:t>
            </a:r>
            <a:endParaRPr lang="en-US" dirty="0" smtClean="0"/>
          </a:p>
          <a:p>
            <a:pPr marL="168244" indent="-168244">
              <a:buFont typeface="Arial" pitchFamily="34" charset="0"/>
              <a:buChar char="•"/>
            </a:pPr>
            <a:r>
              <a:rPr lang="en-US" dirty="0" smtClean="0"/>
              <a:t>(</a:t>
            </a:r>
            <a:r>
              <a:rPr lang="en-US" dirty="0"/>
              <a:t>2% to 6%), and </a:t>
            </a:r>
            <a:endParaRPr lang="en-US" dirty="0" smtClean="0"/>
          </a:p>
          <a:p>
            <a:pPr marL="168244" indent="-168244">
              <a:buFont typeface="Arial" pitchFamily="34" charset="0"/>
              <a:buChar char="•"/>
            </a:pPr>
            <a:r>
              <a:rPr lang="en-US" dirty="0" smtClean="0"/>
              <a:t>irrigation </a:t>
            </a:r>
            <a:r>
              <a:rPr lang="en-US" dirty="0"/>
              <a:t>(0-2</a:t>
            </a:r>
            <a:r>
              <a:rPr lang="en-US" dirty="0" smtClean="0"/>
              <a:t>%)</a:t>
            </a:r>
          </a:p>
          <a:p>
            <a:pPr marL="168244" indent="-168244">
              <a:buFont typeface="Arial" pitchFamily="34" charset="0"/>
              <a:buChar char="•"/>
            </a:pPr>
            <a:endParaRPr lang="en-US" dirty="0"/>
          </a:p>
          <a:p>
            <a:r>
              <a:rPr lang="en-US" b="1" dirty="0" smtClean="0"/>
              <a:t>TANZANIA</a:t>
            </a:r>
            <a:r>
              <a:rPr lang="en-US" dirty="0" smtClean="0"/>
              <a:t>: </a:t>
            </a:r>
          </a:p>
          <a:p>
            <a:pPr marL="168244" indent="-168244">
              <a:buFont typeface="Arial" pitchFamily="34" charset="0"/>
              <a:buChar char="•"/>
            </a:pPr>
            <a:r>
              <a:rPr lang="en-US" dirty="0" smtClean="0"/>
              <a:t>18 </a:t>
            </a:r>
            <a:r>
              <a:rPr lang="en-US" dirty="0"/>
              <a:t>percent of agricultural households use improved </a:t>
            </a:r>
            <a:r>
              <a:rPr lang="en-US" dirty="0" smtClean="0"/>
              <a:t>seeds; </a:t>
            </a:r>
          </a:p>
          <a:p>
            <a:pPr marL="168244" indent="-168244">
              <a:buFont typeface="Arial" pitchFamily="34" charset="0"/>
              <a:buChar char="•"/>
            </a:pPr>
            <a:r>
              <a:rPr lang="en-US" dirty="0" smtClean="0"/>
              <a:t>3 </a:t>
            </a:r>
            <a:r>
              <a:rPr lang="en-US" dirty="0"/>
              <a:t>percent use improved seeds for groundnuts. </a:t>
            </a:r>
            <a:endParaRPr lang="en-US" dirty="0" smtClean="0"/>
          </a:p>
          <a:p>
            <a:pPr marL="168244" indent="-168244">
              <a:buFont typeface="Arial" pitchFamily="34" charset="0"/>
              <a:buChar char="•"/>
            </a:pPr>
            <a:r>
              <a:rPr lang="en-US" dirty="0"/>
              <a:t>p</a:t>
            </a:r>
            <a:r>
              <a:rPr lang="en-US" dirty="0" smtClean="0"/>
              <a:t>esticides </a:t>
            </a:r>
            <a:r>
              <a:rPr lang="en-US" dirty="0"/>
              <a:t>is at 11 percent for maize and 3 percent for </a:t>
            </a:r>
            <a:r>
              <a:rPr lang="en-US" dirty="0" smtClean="0"/>
              <a:t>groundnuts</a:t>
            </a:r>
          </a:p>
          <a:p>
            <a:pPr marL="168244" indent="-168244">
              <a:buFont typeface="Arial" pitchFamily="34" charset="0"/>
              <a:buChar char="•"/>
            </a:pPr>
            <a:r>
              <a:rPr lang="en-US" dirty="0" smtClean="0"/>
              <a:t>15% </a:t>
            </a:r>
            <a:r>
              <a:rPr lang="en-US" dirty="0"/>
              <a:t>percent of farmers access government extension services. </a:t>
            </a:r>
            <a:endParaRPr lang="en-US" dirty="0" smtClean="0"/>
          </a:p>
          <a:p>
            <a:pPr marL="168244" indent="-168244">
              <a:buFont typeface="Arial" pitchFamily="34" charset="0"/>
              <a:buChar char="•"/>
            </a:pPr>
            <a:r>
              <a:rPr lang="en-US" dirty="0" smtClean="0"/>
              <a:t>25% used some type of improved storage (19% traditional).</a:t>
            </a:r>
          </a:p>
          <a:p>
            <a:pPr marL="168244" indent="-168244">
              <a:buFont typeface="Arial" pitchFamily="34" charset="0"/>
              <a:buChar char="•"/>
            </a:pPr>
            <a:endParaRPr lang="en-US" dirty="0"/>
          </a:p>
          <a:p>
            <a:r>
              <a:rPr lang="en-US" dirty="0" smtClean="0"/>
              <a:t>Note that spoiled grain often ends up in human consumption. In Tanzania households reported keeping the moldy grain in case they need it. </a:t>
            </a:r>
            <a:endParaRPr lang="en-US" dirty="0"/>
          </a:p>
        </p:txBody>
      </p:sp>
      <p:sp>
        <p:nvSpPr>
          <p:cNvPr id="4" name="Slide Number Placeholder 3"/>
          <p:cNvSpPr>
            <a:spLocks noGrp="1"/>
          </p:cNvSpPr>
          <p:nvPr>
            <p:ph type="sldNum" sz="quarter" idx="10"/>
          </p:nvPr>
        </p:nvSpPr>
        <p:spPr/>
        <p:txBody>
          <a:bodyPr/>
          <a:lstStyle/>
          <a:p>
            <a:fld id="{88296F12-BE36-43F8-B88C-BDBCB6D5ED40}"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38463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6128" y="4344025"/>
            <a:ext cx="6112565" cy="4114488"/>
          </a:xfrm>
        </p:spPr>
        <p:txBody>
          <a:bodyPr/>
          <a:lstStyle/>
          <a:p>
            <a:pPr marL="168244" indent="-168244">
              <a:buFont typeface="Arial" pitchFamily="34" charset="0"/>
              <a:buChar char="•"/>
            </a:pPr>
            <a:r>
              <a:rPr lang="en-US" dirty="0" smtClean="0"/>
              <a:t>Less </a:t>
            </a:r>
            <a:r>
              <a:rPr lang="en-US" dirty="0"/>
              <a:t>strict than US, more strict than EU).</a:t>
            </a:r>
          </a:p>
          <a:p>
            <a:pPr marL="168244" indent="-168244">
              <a:buFont typeface="Arial" pitchFamily="34" charset="0"/>
              <a:buChar char="•"/>
            </a:pPr>
            <a:endParaRPr lang="en-US" dirty="0" smtClean="0"/>
          </a:p>
          <a:p>
            <a:pPr marL="168244" indent="-168244">
              <a:buFont typeface="Arial" pitchFamily="34" charset="0"/>
              <a:buChar char="•"/>
            </a:pPr>
            <a:r>
              <a:rPr lang="en-US" dirty="0" smtClean="0"/>
              <a:t>Positive </a:t>
            </a:r>
            <a:r>
              <a:rPr lang="en-US" dirty="0"/>
              <a:t>leadership in the animal feed market due to clear economic impacts (among larger, sophisticated firms).</a:t>
            </a:r>
          </a:p>
          <a:p>
            <a:endParaRPr lang="en-US" i="1" dirty="0"/>
          </a:p>
          <a:p>
            <a:endParaRPr lang="en-US" dirty="0"/>
          </a:p>
        </p:txBody>
      </p:sp>
      <p:sp>
        <p:nvSpPr>
          <p:cNvPr id="4" name="Slide Number Placeholder 3"/>
          <p:cNvSpPr>
            <a:spLocks noGrp="1"/>
          </p:cNvSpPr>
          <p:nvPr>
            <p:ph type="sldNum" sz="quarter" idx="10"/>
          </p:nvPr>
        </p:nvSpPr>
        <p:spPr/>
        <p:txBody>
          <a:bodyPr/>
          <a:lstStyle/>
          <a:p>
            <a:fld id="{88296F12-BE36-43F8-B88C-BDBCB6D5ED40}"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138463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6128" y="4344025"/>
            <a:ext cx="6112565" cy="4114488"/>
          </a:xfrm>
        </p:spPr>
        <p:txBody>
          <a:bodyPr/>
          <a:lstStyle/>
          <a:p>
            <a:pPr lvl="0"/>
            <a:r>
              <a:rPr lang="en-US" dirty="0"/>
              <a:t>Absence of connection between food and health.</a:t>
            </a:r>
          </a:p>
          <a:p>
            <a:pPr lvl="0"/>
            <a:r>
              <a:rPr lang="en-US" dirty="0"/>
              <a:t>Liver cancer is seen as a threat, but causes largely unknown among farmers and rural individuals</a:t>
            </a:r>
            <a:endParaRPr lang="en-US" i="1" dirty="0"/>
          </a:p>
          <a:p>
            <a:endParaRPr lang="en-US" dirty="0"/>
          </a:p>
        </p:txBody>
      </p:sp>
      <p:sp>
        <p:nvSpPr>
          <p:cNvPr id="4" name="Slide Number Placeholder 3"/>
          <p:cNvSpPr>
            <a:spLocks noGrp="1"/>
          </p:cNvSpPr>
          <p:nvPr>
            <p:ph type="sldNum" sz="quarter" idx="10"/>
          </p:nvPr>
        </p:nvSpPr>
        <p:spPr/>
        <p:txBody>
          <a:bodyPr/>
          <a:lstStyle/>
          <a:p>
            <a:fld id="{88296F12-BE36-43F8-B88C-BDBCB6D5ED40}"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138463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Heavy dependence on Maize in Tanzania –leads to high health risk even if aflatoxin contamination is low.</a:t>
            </a:r>
          </a:p>
          <a:p>
            <a:endParaRPr lang="en-US" dirty="0"/>
          </a:p>
          <a:p>
            <a:r>
              <a:rPr lang="en-US" dirty="0" smtClean="0"/>
              <a:t>Diversity exists regionally – Lake heavy on Cassava and Banana; South heavy on Cassava (26%), Eastern Zone heavy on Rice, but Maize is the most important commodity in all regions except Zanzibar.</a:t>
            </a:r>
          </a:p>
          <a:p>
            <a:endParaRPr lang="en-US" dirty="0"/>
          </a:p>
          <a:p>
            <a:r>
              <a:rPr lang="en-US" dirty="0" smtClean="0"/>
              <a:t>In Nigeria much more diversity nationally but regionally there are areas that are consume a lot of maize. (in the North).</a:t>
            </a:r>
            <a:endParaRPr lang="en-US" dirty="0"/>
          </a:p>
        </p:txBody>
      </p:sp>
      <p:sp>
        <p:nvSpPr>
          <p:cNvPr id="4" name="Slide Number Placeholder 3"/>
          <p:cNvSpPr>
            <a:spLocks noGrp="1"/>
          </p:cNvSpPr>
          <p:nvPr>
            <p:ph type="sldNum" sz="quarter" idx="10"/>
          </p:nvPr>
        </p:nvSpPr>
        <p:spPr/>
        <p:txBody>
          <a:bodyPr/>
          <a:lstStyle/>
          <a:p>
            <a:fld id="{88296F12-BE36-43F8-B88C-BDBCB6D5ED4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901905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conclusion of our step 3 –characterizing the risk of aflatoxin exposure in Nigeria. Based on our assessment of uses, risk along the value chain (awareness among the actors in the value chain), the existence and awareness of any standards – we conclude that the health impact is likely to be the largest in Nigeria.</a:t>
            </a:r>
            <a:endParaRPr lang="en-US" dirty="0"/>
          </a:p>
        </p:txBody>
      </p:sp>
      <p:sp>
        <p:nvSpPr>
          <p:cNvPr id="4" name="Slide Number Placeholder 3"/>
          <p:cNvSpPr>
            <a:spLocks noGrp="1"/>
          </p:cNvSpPr>
          <p:nvPr>
            <p:ph type="sldNum" sz="quarter" idx="10"/>
          </p:nvPr>
        </p:nvSpPr>
        <p:spPr/>
        <p:txBody>
          <a:bodyPr/>
          <a:lstStyle/>
          <a:p>
            <a:fld id="{88296F12-BE36-43F8-B88C-BDBCB6D5ED4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928210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 typeface="Arial" pitchFamily="34" charset="0"/>
              <a:buChar char="•"/>
            </a:pPr>
            <a:r>
              <a:rPr lang="en-US" dirty="0" smtClean="0"/>
              <a:t>ANGIE START</a:t>
            </a:r>
          </a:p>
          <a:p>
            <a:pPr marL="168244" indent="-168244">
              <a:buFont typeface="Arial" pitchFamily="34" charset="0"/>
              <a:buChar char="•"/>
            </a:pPr>
            <a:endParaRPr lang="en-US" dirty="0" smtClean="0"/>
          </a:p>
          <a:p>
            <a:pPr marL="168244" indent="-168244">
              <a:buFont typeface="Arial" pitchFamily="34" charset="0"/>
              <a:buChar char="•"/>
            </a:pPr>
            <a:r>
              <a:rPr lang="en-US" dirty="0" smtClean="0"/>
              <a:t>The </a:t>
            </a:r>
            <a:r>
              <a:rPr lang="en-US" dirty="0"/>
              <a:t>framework is </a:t>
            </a:r>
            <a:r>
              <a:rPr lang="en-US" b="1" dirty="0" smtClean="0"/>
              <a:t>replicable</a:t>
            </a:r>
            <a:r>
              <a:rPr lang="en-US" dirty="0" smtClean="0"/>
              <a:t> </a:t>
            </a:r>
            <a:r>
              <a:rPr lang="en-US" dirty="0"/>
              <a:t>in any country </a:t>
            </a:r>
            <a:endParaRPr lang="en-US" dirty="0" smtClean="0"/>
          </a:p>
          <a:p>
            <a:pPr marL="168244" indent="-168244">
              <a:buFont typeface="Arial" pitchFamily="34" charset="0"/>
              <a:buChar char="•"/>
            </a:pPr>
            <a:r>
              <a:rPr lang="en-US" dirty="0" smtClean="0"/>
              <a:t>Even </a:t>
            </a:r>
            <a:r>
              <a:rPr lang="en-US" dirty="0"/>
              <a:t>with </a:t>
            </a:r>
            <a:r>
              <a:rPr lang="en-US" b="1" dirty="0"/>
              <a:t>modest resource </a:t>
            </a:r>
            <a:r>
              <a:rPr lang="en-US" dirty="0"/>
              <a:t>allocations and limited prior experience</a:t>
            </a:r>
            <a:r>
              <a:rPr lang="en-US" dirty="0" smtClean="0"/>
              <a:t>.</a:t>
            </a:r>
          </a:p>
          <a:p>
            <a:pPr marL="168244" indent="-168244">
              <a:buFont typeface="Arial" pitchFamily="34" charset="0"/>
              <a:buChar char="•"/>
            </a:pPr>
            <a:r>
              <a:rPr lang="en-US" dirty="0" smtClean="0"/>
              <a:t>Simple </a:t>
            </a:r>
            <a:r>
              <a:rPr lang="en-US" dirty="0"/>
              <a:t>template to </a:t>
            </a:r>
            <a:r>
              <a:rPr lang="en-US" b="1" dirty="0"/>
              <a:t>capture information available from existing data, documents, and resources</a:t>
            </a:r>
            <a:r>
              <a:rPr lang="en-US" dirty="0"/>
              <a:t>, while </a:t>
            </a:r>
            <a:endParaRPr lang="en-US" dirty="0" smtClean="0"/>
          </a:p>
          <a:p>
            <a:pPr marL="168244" indent="-168244">
              <a:buFont typeface="Arial" pitchFamily="34" charset="0"/>
              <a:buChar char="•"/>
            </a:pPr>
            <a:r>
              <a:rPr lang="en-US" b="1" dirty="0" smtClean="0"/>
              <a:t>Highlighting </a:t>
            </a:r>
            <a:r>
              <a:rPr lang="en-US" b="1" dirty="0"/>
              <a:t>information gaps </a:t>
            </a:r>
            <a:r>
              <a:rPr lang="en-US" dirty="0"/>
              <a:t>that need to be filled.</a:t>
            </a:r>
          </a:p>
        </p:txBody>
      </p:sp>
      <p:sp>
        <p:nvSpPr>
          <p:cNvPr id="4" name="Slide Number Placeholder 3"/>
          <p:cNvSpPr>
            <a:spLocks noGrp="1"/>
          </p:cNvSpPr>
          <p:nvPr>
            <p:ph type="sldNum" sz="quarter" idx="10"/>
          </p:nvPr>
        </p:nvSpPr>
        <p:spPr/>
        <p:txBody>
          <a:bodyPr/>
          <a:lstStyle/>
          <a:p>
            <a:fld id="{88296F12-BE36-43F8-B88C-BDBCB6D5ED40}"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022335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TULIKA START</a:t>
            </a:r>
            <a:r>
              <a:rPr lang="en-US" dirty="0" smtClean="0"/>
              <a:t/>
            </a:r>
            <a:br>
              <a:rPr lang="en-US" dirty="0" smtClean="0"/>
            </a:br>
            <a:r>
              <a:rPr lang="en-US" dirty="0" smtClean="0"/>
              <a:t>Very broadly note that we expect that the impact will be the greatest in Health, but we quickly consider the other sector. </a:t>
            </a:r>
          </a:p>
          <a:p>
            <a:endParaRPr lang="en-US" dirty="0"/>
          </a:p>
          <a:p>
            <a:r>
              <a:rPr lang="en-US" dirty="0" smtClean="0"/>
              <a:t>Within agriculture and food security, quickly note that we </a:t>
            </a:r>
            <a:r>
              <a:rPr lang="en-US" dirty="0"/>
              <a:t>c</a:t>
            </a:r>
            <a:r>
              <a:rPr lang="en-US" dirty="0" smtClean="0"/>
              <a:t>onsider in detail only the utilization aspect given that we concluded that is  the greatest threat, and as yet there is no impact on farmer incomes (access) and the reduction in availability translates to an impact on utilization aspect –consumption of nutritious product. </a:t>
            </a:r>
          </a:p>
          <a:p>
            <a:endParaRPr lang="en-US" dirty="0"/>
          </a:p>
          <a:p>
            <a:r>
              <a:rPr lang="en-US" dirty="0" smtClean="0"/>
              <a:t>That said, note that the paper shows how dependent farmers are on maize and groundnuts given us some indication of what potential impact could be should there be any price differentiation. </a:t>
            </a:r>
          </a:p>
          <a:p>
            <a:endParaRPr lang="en-US" dirty="0"/>
          </a:p>
          <a:p>
            <a:r>
              <a:rPr lang="en-US" dirty="0" smtClean="0"/>
              <a:t>NOTE that agriculture no perceived threat, no impact on domestic trade either.</a:t>
            </a:r>
            <a:endParaRPr lang="en-US" dirty="0"/>
          </a:p>
        </p:txBody>
      </p:sp>
      <p:sp>
        <p:nvSpPr>
          <p:cNvPr id="4" name="Slide Number Placeholder 3"/>
          <p:cNvSpPr>
            <a:spLocks noGrp="1"/>
          </p:cNvSpPr>
          <p:nvPr>
            <p:ph type="sldNum" sz="quarter" idx="10"/>
          </p:nvPr>
        </p:nvSpPr>
        <p:spPr/>
        <p:txBody>
          <a:bodyPr/>
          <a:lstStyle/>
          <a:p>
            <a:fld id="{88296F12-BE36-43F8-B88C-BDBCB6D5ED40}"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688281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966970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0447619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spcBef>
                <a:spcPts val="600"/>
              </a:spcBef>
              <a:spcAft>
                <a:spcPts val="0"/>
              </a:spcAft>
              <a:defRPr sz="1800"/>
            </a:lvl1pPr>
            <a:lvl2pPr>
              <a:spcBef>
                <a:spcPts val="600"/>
              </a:spcBef>
              <a:spcAft>
                <a:spcPts val="0"/>
              </a:spcAft>
              <a:defRPr sz="1600"/>
            </a:lvl2pPr>
            <a:lvl3pPr>
              <a:spcBef>
                <a:spcPts val="60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spcBef>
                <a:spcPts val="600"/>
              </a:spcBef>
              <a:spcAft>
                <a:spcPts val="0"/>
              </a:spcAft>
              <a:defRPr sz="1800"/>
            </a:lvl1pPr>
            <a:lvl2pPr>
              <a:spcBef>
                <a:spcPts val="600"/>
              </a:spcBef>
              <a:spcAft>
                <a:spcPts val="0"/>
              </a:spcAft>
              <a:defRPr sz="1600"/>
            </a:lvl2pPr>
            <a:lvl3pPr>
              <a:spcBef>
                <a:spcPts val="60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599019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813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26398934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spcBef>
                <a:spcPts val="600"/>
              </a:spcBef>
              <a:spcAft>
                <a:spcPts val="0"/>
              </a:spcAft>
              <a:defRPr sz="1800"/>
            </a:lvl1pPr>
            <a:lvl2pPr>
              <a:spcBef>
                <a:spcPts val="600"/>
              </a:spcBef>
              <a:spcAft>
                <a:spcPts val="0"/>
              </a:spcAft>
              <a:defRPr sz="1600"/>
            </a:lvl2pPr>
            <a:lvl3pPr>
              <a:spcBef>
                <a:spcPts val="60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spcBef>
                <a:spcPts val="600"/>
              </a:spcBef>
              <a:spcAft>
                <a:spcPts val="0"/>
              </a:spcAft>
              <a:defRPr sz="1800"/>
            </a:lvl1pPr>
            <a:lvl2pPr>
              <a:spcBef>
                <a:spcPts val="600"/>
              </a:spcBef>
              <a:spcAft>
                <a:spcPts val="0"/>
              </a:spcAft>
              <a:defRPr sz="1600"/>
            </a:lvl2pPr>
            <a:lvl3pPr>
              <a:spcBef>
                <a:spcPts val="60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722396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39781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spcBef>
                <a:spcPts val="600"/>
              </a:spcBef>
              <a:spcAft>
                <a:spcPts val="0"/>
              </a:spcAft>
              <a:defRPr sz="1800"/>
            </a:lvl1pPr>
            <a:lvl2pPr>
              <a:spcBef>
                <a:spcPts val="600"/>
              </a:spcBef>
              <a:spcAft>
                <a:spcPts val="0"/>
              </a:spcAft>
              <a:defRPr sz="1600"/>
            </a:lvl2pPr>
            <a:lvl3pPr>
              <a:spcBef>
                <a:spcPts val="60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spcBef>
                <a:spcPts val="600"/>
              </a:spcBef>
              <a:spcAft>
                <a:spcPts val="0"/>
              </a:spcAft>
              <a:defRPr sz="1800"/>
            </a:lvl1pPr>
            <a:lvl2pPr>
              <a:spcBef>
                <a:spcPts val="600"/>
              </a:spcBef>
              <a:spcAft>
                <a:spcPts val="0"/>
              </a:spcAft>
              <a:defRPr sz="1600"/>
            </a:lvl2pPr>
            <a:lvl3pPr>
              <a:spcBef>
                <a:spcPts val="60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287227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8082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801283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spcBef>
                <a:spcPts val="600"/>
              </a:spcBef>
              <a:spcAft>
                <a:spcPts val="0"/>
              </a:spcAft>
              <a:defRPr sz="1800"/>
            </a:lvl1pPr>
            <a:lvl2pPr>
              <a:spcBef>
                <a:spcPts val="600"/>
              </a:spcBef>
              <a:spcAft>
                <a:spcPts val="0"/>
              </a:spcAft>
              <a:defRPr sz="1600"/>
            </a:lvl2pPr>
            <a:lvl3pPr>
              <a:spcBef>
                <a:spcPts val="60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spcBef>
                <a:spcPts val="600"/>
              </a:spcBef>
              <a:spcAft>
                <a:spcPts val="0"/>
              </a:spcAft>
              <a:defRPr sz="1800"/>
            </a:lvl1pPr>
            <a:lvl2pPr>
              <a:spcBef>
                <a:spcPts val="600"/>
              </a:spcBef>
              <a:spcAft>
                <a:spcPts val="0"/>
              </a:spcAft>
              <a:defRPr sz="1600"/>
            </a:lvl2pPr>
            <a:lvl3pPr>
              <a:spcBef>
                <a:spcPts val="60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3196569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46990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866439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spcBef>
                <a:spcPts val="600"/>
              </a:spcBef>
              <a:spcAft>
                <a:spcPts val="0"/>
              </a:spcAft>
              <a:defRPr sz="1800"/>
            </a:lvl1pPr>
            <a:lvl2pPr>
              <a:spcBef>
                <a:spcPts val="600"/>
              </a:spcBef>
              <a:spcAft>
                <a:spcPts val="0"/>
              </a:spcAft>
              <a:defRPr sz="1600"/>
            </a:lvl2pPr>
            <a:lvl3pPr>
              <a:spcBef>
                <a:spcPts val="60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spcBef>
                <a:spcPts val="600"/>
              </a:spcBef>
              <a:spcAft>
                <a:spcPts val="0"/>
              </a:spcAft>
              <a:defRPr sz="1800"/>
            </a:lvl1pPr>
            <a:lvl2pPr>
              <a:spcBef>
                <a:spcPts val="600"/>
              </a:spcBef>
              <a:spcAft>
                <a:spcPts val="0"/>
              </a:spcAft>
              <a:defRPr sz="1600"/>
            </a:lvl2pPr>
            <a:lvl3pPr>
              <a:spcBef>
                <a:spcPts val="60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2460650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892675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d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pd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pd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d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df"/><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Rounded Rectangle 22"/>
          <p:cNvSpPr/>
          <p:nvPr userDrawn="1"/>
        </p:nvSpPr>
        <p:spPr>
          <a:xfrm>
            <a:off x="6554724" y="6291232"/>
            <a:ext cx="1920239" cy="2413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r>
              <a:rPr lang="en-US" sz="800" dirty="0">
                <a:solidFill>
                  <a:prstClr val="white"/>
                </a:solidFill>
                <a:latin typeface="Arial" pitchFamily="34" charset="0"/>
                <a:cs typeface="Arial" pitchFamily="34" charset="0"/>
              </a:rPr>
              <a:t>Abt Associates  |  </a:t>
            </a:r>
            <a:r>
              <a:rPr lang="en-US" sz="800" dirty="0" err="1">
                <a:solidFill>
                  <a:prstClr val="white"/>
                </a:solidFill>
                <a:latin typeface="Arial" pitchFamily="34" charset="0"/>
                <a:cs typeface="Arial" pitchFamily="34" charset="0"/>
              </a:rPr>
              <a:t>pg</a:t>
            </a:r>
            <a:r>
              <a:rPr lang="en-US" sz="800" dirty="0">
                <a:solidFill>
                  <a:prstClr val="white"/>
                </a:solidFill>
                <a:latin typeface="Arial" pitchFamily="34" charset="0"/>
                <a:cs typeface="Arial" pitchFamily="34" charset="0"/>
              </a:rPr>
              <a:t> </a:t>
            </a:r>
            <a:fld id="{9189D3F2-AA60-4F80-B21F-DC9B341B521B}" type="slidenum">
              <a:rPr lang="en-US" sz="800">
                <a:solidFill>
                  <a:prstClr val="white"/>
                </a:solidFill>
                <a:latin typeface="Arial" pitchFamily="34" charset="0"/>
                <a:cs typeface="Arial" pitchFamily="34" charset="0"/>
              </a:rPr>
              <a:pPr algn="r" defTabSz="457200"/>
              <a:t>‹#›</a:t>
            </a:fld>
            <a:endParaRPr lang="en-US" sz="800" dirty="0">
              <a:solidFill>
                <a:prstClr val="white"/>
              </a:solidFill>
              <a:latin typeface="Arial" pitchFamily="34" charset="0"/>
              <a:cs typeface="Arial" pitchFamily="34" charset="0"/>
            </a:endParaRPr>
          </a:p>
        </p:txBody>
      </p:sp>
      <p:sp>
        <p:nvSpPr>
          <p:cNvPr id="11" name="Rounded Rectangle 10"/>
          <p:cNvSpPr/>
          <p:nvPr userDrawn="1"/>
        </p:nvSpPr>
        <p:spPr>
          <a:xfrm>
            <a:off x="692150" y="469900"/>
            <a:ext cx="6775147" cy="914400"/>
          </a:xfrm>
          <a:prstGeom prst="roundRect">
            <a:avLst>
              <a:gd name="adj" fmla="val 4514"/>
            </a:avLst>
          </a:prstGeom>
          <a:solidFill>
            <a:schemeClr val="accent1"/>
          </a:solidFill>
          <a:ln>
            <a:solidFill>
              <a:srgbClr val="DA291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Placeholder 1"/>
          <p:cNvSpPr>
            <a:spLocks noGrp="1"/>
          </p:cNvSpPr>
          <p:nvPr>
            <p:ph type="title"/>
          </p:nvPr>
        </p:nvSpPr>
        <p:spPr>
          <a:xfrm>
            <a:off x="713232" y="469900"/>
            <a:ext cx="6747715" cy="922338"/>
          </a:xfrm>
          <a:prstGeom prst="rect">
            <a:avLst/>
          </a:prstGeom>
        </p:spPr>
        <p:txBody>
          <a:bodyPr vert="horz" lIns="91440" tIns="45720" rIns="91440" bIns="45720" rtlCol="0" anchor="ctr">
            <a:normAutofit/>
          </a:bodyPr>
          <a:lstStyle/>
          <a:p>
            <a:r>
              <a:rPr lang="en-US" dirty="0" smtClean="0"/>
              <a:t>Slide Title</a:t>
            </a:r>
            <a:endParaRPr lang="en-US" dirty="0"/>
          </a:p>
        </p:txBody>
      </p:sp>
      <p:sp>
        <p:nvSpPr>
          <p:cNvPr id="3" name="Text Placeholder 2"/>
          <p:cNvSpPr>
            <a:spLocks noGrp="1"/>
          </p:cNvSpPr>
          <p:nvPr>
            <p:ph type="body" idx="1"/>
          </p:nvPr>
        </p:nvSpPr>
        <p:spPr>
          <a:xfrm>
            <a:off x="723900" y="1536700"/>
            <a:ext cx="7721600" cy="4601909"/>
          </a:xfrm>
          <a:prstGeom prst="rect">
            <a:avLst/>
          </a:prstGeom>
        </p:spPr>
        <p:txBody>
          <a:bodyPr vert="horz" lIns="91440" tIns="45720" rIns="91440" bIns="45720" rtlCol="0">
            <a:normAutofit/>
          </a:bodyPr>
          <a:lstStyle/>
          <a:p>
            <a:pPr lvl="0"/>
            <a:r>
              <a:rPr lang="en-US" dirty="0" smtClean="0"/>
              <a:t>First level</a:t>
            </a:r>
          </a:p>
          <a:p>
            <a:pPr lvl="1"/>
            <a:r>
              <a:rPr lang="en-US" dirty="0" smtClean="0"/>
              <a:t>Second level</a:t>
            </a:r>
          </a:p>
          <a:p>
            <a:pPr marL="1143000" lvl="2" indent="-285750" algn="l" defTabSz="457200" rtl="0" eaLnBrk="1" latinLnBrk="0" hangingPunct="1">
              <a:spcBef>
                <a:spcPct val="20000"/>
              </a:spcBef>
              <a:buFont typeface="Arial"/>
              <a:buChar char="–"/>
            </a:pPr>
            <a:r>
              <a:rPr lang="en-US" dirty="0" smtClean="0"/>
              <a:t>Third level</a:t>
            </a:r>
          </a:p>
        </p:txBody>
      </p:sp>
      <p:sp>
        <p:nvSpPr>
          <p:cNvPr id="7" name="Title Placeholder 1"/>
          <p:cNvSpPr txBox="1">
            <a:spLocks/>
          </p:cNvSpPr>
          <p:nvPr userDrawn="1"/>
        </p:nvSpPr>
        <p:spPr>
          <a:xfrm>
            <a:off x="7471615" y="274638"/>
            <a:ext cx="1215185" cy="1143000"/>
          </a:xfrm>
          <a:prstGeom prst="rect">
            <a:avLst/>
          </a:prstGeom>
        </p:spPr>
        <p:txBody>
          <a:bodyPr vert="horz" lIns="91440" tIns="45720" rIns="91440" bIns="45720" rtlCol="0" anchor="ctr">
            <a:normAutofit/>
          </a:bodyPr>
          <a:lstStyle/>
          <a:p>
            <a:pPr defTabSz="457200">
              <a:spcBef>
                <a:spcPct val="0"/>
              </a:spcBef>
              <a:defRPr/>
            </a:pPr>
            <a:endParaRPr lang="en-US" sz="4400" b="1" dirty="0">
              <a:solidFill>
                <a:srgbClr val="FF000A"/>
              </a:solidFill>
              <a:latin typeface="Arial"/>
              <a:cs typeface="Arial"/>
            </a:endParaRPr>
          </a:p>
        </p:txBody>
      </p:sp>
      <p:sp>
        <p:nvSpPr>
          <p:cNvPr id="13" name="Title Placeholder 1"/>
          <p:cNvSpPr txBox="1">
            <a:spLocks/>
          </p:cNvSpPr>
          <p:nvPr userDrawn="1"/>
        </p:nvSpPr>
        <p:spPr>
          <a:xfrm>
            <a:off x="7471615" y="274638"/>
            <a:ext cx="1215185" cy="1143000"/>
          </a:xfrm>
          <a:prstGeom prst="rect">
            <a:avLst/>
          </a:prstGeom>
        </p:spPr>
        <p:txBody>
          <a:bodyPr vert="horz" lIns="91440" tIns="45720" rIns="91440" bIns="45720" rtlCol="0" anchor="ctr">
            <a:normAutofit/>
          </a:bodyPr>
          <a:lstStyle/>
          <a:p>
            <a:pPr defTabSz="457200">
              <a:spcBef>
                <a:spcPct val="0"/>
              </a:spcBef>
              <a:defRPr/>
            </a:pPr>
            <a:endParaRPr lang="en-US" sz="4400" b="1" dirty="0">
              <a:solidFill>
                <a:srgbClr val="FF000A"/>
              </a:solidFill>
              <a:latin typeface="Arial"/>
              <a:cs typeface="Arial"/>
            </a:endParaRPr>
          </a:p>
        </p:txBody>
      </p:sp>
      <p:pic>
        <p:nvPicPr>
          <p:cNvPr id="15" name="Picture 14" descr="abt_GEO_white.ai"/>
          <p:cNvPicPr>
            <a:picLocks/>
          </p:cNvPicPr>
          <p:nvPr userDrawn="1"/>
        </p:nvPicPr>
        <mc:AlternateContent xmlns:mc="http://schemas.openxmlformats.org/markup-compatibility/2006">
          <mc:Choice xmlns="" xmlns:mv="urn:schemas-microsoft-com:mac:vml" xmlns:ma="http://schemas.microsoft.com/office/mac/drawingml/2008/main" Requires="ma">
            <p:blipFill>
              <a:blip r:embed="rId6"/>
              <a:srcRect l="50109" t="23443" r="30636" b="52838"/>
              <a:stretch>
                <a:fillRect/>
              </a:stretch>
            </p:blipFill>
          </mc:Choice>
          <mc:Fallback>
            <p:blipFill>
              <a:blip r:embed="rId7"/>
              <a:srcRect l="50109" t="23443" r="30636" b="52838"/>
              <a:stretch>
                <a:fillRect/>
              </a:stretch>
            </p:blipFill>
          </mc:Fallback>
        </mc:AlternateContent>
        <p:spPr>
          <a:xfrm>
            <a:off x="7523480" y="469900"/>
            <a:ext cx="914400" cy="914400"/>
          </a:xfrm>
          <a:prstGeom prst="roundRect">
            <a:avLst>
              <a:gd name="adj" fmla="val 3376"/>
            </a:avLst>
          </a:prstGeom>
          <a:solidFill>
            <a:schemeClr val="accent2"/>
          </a:solidFill>
        </p:spPr>
      </p:pic>
      <p:sp>
        <p:nvSpPr>
          <p:cNvPr id="16" name="Rounded Rectangle 15"/>
          <p:cNvSpPr/>
          <p:nvPr userDrawn="1"/>
        </p:nvSpPr>
        <p:spPr>
          <a:xfrm>
            <a:off x="685803" y="6291232"/>
            <a:ext cx="2880360" cy="241300"/>
          </a:xfrm>
          <a:prstGeom prst="roundRect">
            <a:avLst>
              <a:gd name="adj" fmla="val 0"/>
            </a:avLst>
          </a:prstGeom>
          <a:solidFill>
            <a:srgbClr val="D0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1" name="Rounded Rectangle 20"/>
          <p:cNvSpPr/>
          <p:nvPr userDrawn="1"/>
        </p:nvSpPr>
        <p:spPr>
          <a:xfrm>
            <a:off x="3619500" y="6291232"/>
            <a:ext cx="932688" cy="241300"/>
          </a:xfrm>
          <a:prstGeom prst="roundRect">
            <a:avLst>
              <a:gd name="adj" fmla="val 0"/>
            </a:avLst>
          </a:prstGeom>
          <a:solidFill>
            <a:srgbClr val="C3C6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2" name="Rounded Rectangle 21"/>
          <p:cNvSpPr/>
          <p:nvPr userDrawn="1"/>
        </p:nvSpPr>
        <p:spPr>
          <a:xfrm>
            <a:off x="4589018" y="6291232"/>
            <a:ext cx="1920239" cy="241300"/>
          </a:xfrm>
          <a:prstGeom prst="roundRect">
            <a:avLst>
              <a:gd name="adj" fmla="val 0"/>
            </a:avLst>
          </a:prstGeom>
          <a:solidFill>
            <a:srgbClr val="B7C9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40723721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txStyles>
    <p:titleStyle>
      <a:lvl1pPr algn="l" defTabSz="457200" rtl="0" eaLnBrk="1" latinLnBrk="0" hangingPunct="1">
        <a:spcBef>
          <a:spcPct val="0"/>
        </a:spcBef>
        <a:buNone/>
        <a:defRPr sz="3600" b="0" i="0" kern="1200">
          <a:solidFill>
            <a:schemeClr val="bg1"/>
          </a:solidFill>
          <a:latin typeface="Arial"/>
          <a:ea typeface="+mj-ea"/>
          <a:cs typeface="Arial"/>
        </a:defRPr>
      </a:lvl1pPr>
    </p:titleStyle>
    <p:bodyStyle>
      <a:lvl1pPr marL="342900" indent="-342900" algn="l" defTabSz="457200" rtl="0" eaLnBrk="1" latinLnBrk="0" hangingPunct="1">
        <a:lnSpc>
          <a:spcPct val="100000"/>
        </a:lnSpc>
        <a:spcBef>
          <a:spcPts val="768"/>
        </a:spcBef>
        <a:spcAft>
          <a:spcPts val="800"/>
        </a:spcAft>
        <a:buClr>
          <a:srgbClr val="DA291C"/>
        </a:buClr>
        <a:buFont typeface="Wingdings" charset="2"/>
        <a:buChar char="§"/>
        <a:defRPr sz="2400" kern="1200" baseline="0">
          <a:solidFill>
            <a:schemeClr val="tx1"/>
          </a:solidFill>
          <a:latin typeface="Arial"/>
          <a:ea typeface="+mn-ea"/>
          <a:cs typeface="Arial"/>
        </a:defRPr>
      </a:lvl1pPr>
      <a:lvl2pPr marL="742950" indent="-285750" algn="l" defTabSz="457200" rtl="0" eaLnBrk="1" latinLnBrk="0" hangingPunct="1">
        <a:lnSpc>
          <a:spcPct val="100000"/>
        </a:lnSpc>
        <a:spcBef>
          <a:spcPts val="768"/>
        </a:spcBef>
        <a:spcAft>
          <a:spcPts val="800"/>
        </a:spcAft>
        <a:buFont typeface="Arial"/>
        <a:buChar char="–"/>
        <a:defRPr lang="en-US" sz="2000" kern="1200" dirty="0" smtClean="0">
          <a:solidFill>
            <a:schemeClr val="tx1"/>
          </a:solidFill>
          <a:latin typeface="Arial"/>
          <a:ea typeface="+mn-ea"/>
          <a:cs typeface="Arial"/>
        </a:defRPr>
      </a:lvl2pPr>
      <a:lvl3pPr marL="1143000" indent="-228600" algn="l" defTabSz="457200" rtl="0" eaLnBrk="1" latinLnBrk="0" hangingPunct="1">
        <a:lnSpc>
          <a:spcPct val="100000"/>
        </a:lnSpc>
        <a:spcBef>
          <a:spcPts val="768"/>
        </a:spcBef>
        <a:spcAft>
          <a:spcPts val="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Rounded Rectangle 22"/>
          <p:cNvSpPr/>
          <p:nvPr userDrawn="1"/>
        </p:nvSpPr>
        <p:spPr>
          <a:xfrm>
            <a:off x="6554724" y="6291232"/>
            <a:ext cx="1920239" cy="2413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r>
              <a:rPr lang="en-US" sz="800" dirty="0">
                <a:solidFill>
                  <a:prstClr val="white"/>
                </a:solidFill>
                <a:latin typeface="Arial" pitchFamily="34" charset="0"/>
                <a:cs typeface="Arial" pitchFamily="34" charset="0"/>
              </a:rPr>
              <a:t>Abt Associates  |  </a:t>
            </a:r>
            <a:r>
              <a:rPr lang="en-US" sz="800" dirty="0" err="1">
                <a:solidFill>
                  <a:prstClr val="white"/>
                </a:solidFill>
                <a:latin typeface="Arial" pitchFamily="34" charset="0"/>
                <a:cs typeface="Arial" pitchFamily="34" charset="0"/>
              </a:rPr>
              <a:t>pg</a:t>
            </a:r>
            <a:r>
              <a:rPr lang="en-US" sz="800" dirty="0">
                <a:solidFill>
                  <a:prstClr val="white"/>
                </a:solidFill>
                <a:latin typeface="Arial" pitchFamily="34" charset="0"/>
                <a:cs typeface="Arial" pitchFamily="34" charset="0"/>
              </a:rPr>
              <a:t> </a:t>
            </a:r>
            <a:fld id="{9189D3F2-AA60-4F80-B21F-DC9B341B521B}" type="slidenum">
              <a:rPr lang="en-US" sz="800">
                <a:solidFill>
                  <a:prstClr val="white"/>
                </a:solidFill>
                <a:latin typeface="Arial" pitchFamily="34" charset="0"/>
                <a:cs typeface="Arial" pitchFamily="34" charset="0"/>
              </a:rPr>
              <a:pPr algn="r" defTabSz="457200"/>
              <a:t>‹#›</a:t>
            </a:fld>
            <a:endParaRPr lang="en-US" sz="800" dirty="0">
              <a:solidFill>
                <a:prstClr val="white"/>
              </a:solidFill>
              <a:latin typeface="Arial" pitchFamily="34" charset="0"/>
              <a:cs typeface="Arial" pitchFamily="34" charset="0"/>
            </a:endParaRPr>
          </a:p>
        </p:txBody>
      </p:sp>
      <p:sp>
        <p:nvSpPr>
          <p:cNvPr id="11" name="Rounded Rectangle 10"/>
          <p:cNvSpPr/>
          <p:nvPr userDrawn="1"/>
        </p:nvSpPr>
        <p:spPr>
          <a:xfrm>
            <a:off x="692150" y="469900"/>
            <a:ext cx="6775147" cy="914400"/>
          </a:xfrm>
          <a:prstGeom prst="roundRect">
            <a:avLst>
              <a:gd name="adj" fmla="val 4514"/>
            </a:avLst>
          </a:prstGeom>
          <a:solidFill>
            <a:schemeClr val="accent1"/>
          </a:solidFill>
          <a:ln>
            <a:solidFill>
              <a:srgbClr val="DA291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Placeholder 1"/>
          <p:cNvSpPr>
            <a:spLocks noGrp="1"/>
          </p:cNvSpPr>
          <p:nvPr>
            <p:ph type="title"/>
          </p:nvPr>
        </p:nvSpPr>
        <p:spPr>
          <a:xfrm>
            <a:off x="713232" y="469900"/>
            <a:ext cx="6747715" cy="922338"/>
          </a:xfrm>
          <a:prstGeom prst="rect">
            <a:avLst/>
          </a:prstGeom>
        </p:spPr>
        <p:txBody>
          <a:bodyPr vert="horz" lIns="91440" tIns="45720" rIns="91440" bIns="45720" rtlCol="0" anchor="ctr">
            <a:normAutofit/>
          </a:bodyPr>
          <a:lstStyle/>
          <a:p>
            <a:r>
              <a:rPr lang="en-US" dirty="0" smtClean="0"/>
              <a:t>Slide Title</a:t>
            </a:r>
            <a:endParaRPr lang="en-US" dirty="0"/>
          </a:p>
        </p:txBody>
      </p:sp>
      <p:sp>
        <p:nvSpPr>
          <p:cNvPr id="3" name="Text Placeholder 2"/>
          <p:cNvSpPr>
            <a:spLocks noGrp="1"/>
          </p:cNvSpPr>
          <p:nvPr>
            <p:ph type="body" idx="1"/>
          </p:nvPr>
        </p:nvSpPr>
        <p:spPr>
          <a:xfrm>
            <a:off x="723900" y="1536700"/>
            <a:ext cx="7721600" cy="4601909"/>
          </a:xfrm>
          <a:prstGeom prst="rect">
            <a:avLst/>
          </a:prstGeom>
        </p:spPr>
        <p:txBody>
          <a:bodyPr vert="horz" lIns="91440" tIns="45720" rIns="91440" bIns="45720" rtlCol="0">
            <a:normAutofit/>
          </a:bodyPr>
          <a:lstStyle/>
          <a:p>
            <a:pPr lvl="0"/>
            <a:r>
              <a:rPr lang="en-US" dirty="0" smtClean="0"/>
              <a:t>First level</a:t>
            </a:r>
          </a:p>
          <a:p>
            <a:pPr lvl="1"/>
            <a:r>
              <a:rPr lang="en-US" dirty="0" smtClean="0"/>
              <a:t>Second level</a:t>
            </a:r>
          </a:p>
          <a:p>
            <a:pPr marL="1143000" lvl="2" indent="-285750" algn="l" defTabSz="457200" rtl="0" eaLnBrk="1" latinLnBrk="0" hangingPunct="1">
              <a:spcBef>
                <a:spcPct val="20000"/>
              </a:spcBef>
              <a:buFont typeface="Arial"/>
              <a:buChar char="–"/>
            </a:pPr>
            <a:r>
              <a:rPr lang="en-US" dirty="0" smtClean="0"/>
              <a:t>Third level</a:t>
            </a:r>
          </a:p>
        </p:txBody>
      </p:sp>
      <p:sp>
        <p:nvSpPr>
          <p:cNvPr id="7" name="Title Placeholder 1"/>
          <p:cNvSpPr txBox="1">
            <a:spLocks/>
          </p:cNvSpPr>
          <p:nvPr userDrawn="1"/>
        </p:nvSpPr>
        <p:spPr>
          <a:xfrm>
            <a:off x="7471615" y="274638"/>
            <a:ext cx="1215185" cy="1143000"/>
          </a:xfrm>
          <a:prstGeom prst="rect">
            <a:avLst/>
          </a:prstGeom>
        </p:spPr>
        <p:txBody>
          <a:bodyPr vert="horz" lIns="91440" tIns="45720" rIns="91440" bIns="45720" rtlCol="0" anchor="ctr">
            <a:normAutofit/>
          </a:bodyPr>
          <a:lstStyle/>
          <a:p>
            <a:pPr defTabSz="457200">
              <a:spcBef>
                <a:spcPct val="0"/>
              </a:spcBef>
              <a:defRPr/>
            </a:pPr>
            <a:endParaRPr lang="en-US" sz="4400" b="1" dirty="0">
              <a:solidFill>
                <a:srgbClr val="FF000A"/>
              </a:solidFill>
              <a:latin typeface="Arial"/>
              <a:cs typeface="Arial"/>
            </a:endParaRPr>
          </a:p>
        </p:txBody>
      </p:sp>
      <p:sp>
        <p:nvSpPr>
          <p:cNvPr id="13" name="Title Placeholder 1"/>
          <p:cNvSpPr txBox="1">
            <a:spLocks/>
          </p:cNvSpPr>
          <p:nvPr userDrawn="1"/>
        </p:nvSpPr>
        <p:spPr>
          <a:xfrm>
            <a:off x="7471615" y="274638"/>
            <a:ext cx="1215185" cy="1143000"/>
          </a:xfrm>
          <a:prstGeom prst="rect">
            <a:avLst/>
          </a:prstGeom>
        </p:spPr>
        <p:txBody>
          <a:bodyPr vert="horz" lIns="91440" tIns="45720" rIns="91440" bIns="45720" rtlCol="0" anchor="ctr">
            <a:normAutofit/>
          </a:bodyPr>
          <a:lstStyle/>
          <a:p>
            <a:pPr defTabSz="457200">
              <a:spcBef>
                <a:spcPct val="0"/>
              </a:spcBef>
              <a:defRPr/>
            </a:pPr>
            <a:endParaRPr lang="en-US" sz="4400" b="1" dirty="0">
              <a:solidFill>
                <a:srgbClr val="FF000A"/>
              </a:solidFill>
              <a:latin typeface="Arial"/>
              <a:cs typeface="Arial"/>
            </a:endParaRPr>
          </a:p>
        </p:txBody>
      </p:sp>
      <p:pic>
        <p:nvPicPr>
          <p:cNvPr id="15" name="Picture 14" descr="abt_GEO_white.ai"/>
          <p:cNvPicPr>
            <a:picLocks/>
          </p:cNvPicPr>
          <p:nvPr userDrawn="1"/>
        </p:nvPicPr>
        <mc:AlternateContent xmlns:mc="http://schemas.openxmlformats.org/markup-compatibility/2006">
          <mc:Choice xmlns="" xmlns:mv="urn:schemas-microsoft-com:mac:vml" xmlns:ma="http://schemas.microsoft.com/office/mac/drawingml/2008/main" Requires="ma">
            <p:blipFill>
              <a:blip r:embed="rId6"/>
              <a:srcRect l="50109" t="23443" r="30636" b="52838"/>
              <a:stretch>
                <a:fillRect/>
              </a:stretch>
            </p:blipFill>
          </mc:Choice>
          <mc:Fallback>
            <p:blipFill>
              <a:blip r:embed="rId7"/>
              <a:srcRect l="50109" t="23443" r="30636" b="52838"/>
              <a:stretch>
                <a:fillRect/>
              </a:stretch>
            </p:blipFill>
          </mc:Fallback>
        </mc:AlternateContent>
        <p:spPr>
          <a:xfrm>
            <a:off x="7523480" y="469900"/>
            <a:ext cx="914400" cy="914400"/>
          </a:xfrm>
          <a:prstGeom prst="roundRect">
            <a:avLst>
              <a:gd name="adj" fmla="val 3376"/>
            </a:avLst>
          </a:prstGeom>
          <a:solidFill>
            <a:schemeClr val="accent2"/>
          </a:solidFill>
        </p:spPr>
      </p:pic>
      <p:sp>
        <p:nvSpPr>
          <p:cNvPr id="16" name="Rounded Rectangle 15"/>
          <p:cNvSpPr/>
          <p:nvPr userDrawn="1"/>
        </p:nvSpPr>
        <p:spPr>
          <a:xfrm>
            <a:off x="685803" y="6291232"/>
            <a:ext cx="2880360" cy="241300"/>
          </a:xfrm>
          <a:prstGeom prst="roundRect">
            <a:avLst>
              <a:gd name="adj" fmla="val 0"/>
            </a:avLst>
          </a:prstGeom>
          <a:solidFill>
            <a:srgbClr val="D0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1" name="Rounded Rectangle 20"/>
          <p:cNvSpPr/>
          <p:nvPr userDrawn="1"/>
        </p:nvSpPr>
        <p:spPr>
          <a:xfrm>
            <a:off x="3619500" y="6291232"/>
            <a:ext cx="932688" cy="241300"/>
          </a:xfrm>
          <a:prstGeom prst="roundRect">
            <a:avLst>
              <a:gd name="adj" fmla="val 0"/>
            </a:avLst>
          </a:prstGeom>
          <a:solidFill>
            <a:srgbClr val="C3C6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2" name="Rounded Rectangle 21"/>
          <p:cNvSpPr/>
          <p:nvPr userDrawn="1"/>
        </p:nvSpPr>
        <p:spPr>
          <a:xfrm>
            <a:off x="4589018" y="6291232"/>
            <a:ext cx="1920239" cy="241300"/>
          </a:xfrm>
          <a:prstGeom prst="roundRect">
            <a:avLst>
              <a:gd name="adj" fmla="val 0"/>
            </a:avLst>
          </a:prstGeom>
          <a:solidFill>
            <a:srgbClr val="B7C9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423634811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iming>
    <p:tnLst>
      <p:par>
        <p:cTn id="1" dur="indefinite" restart="never" nodeType="tmRoot"/>
      </p:par>
    </p:tnLst>
  </p:timing>
  <p:txStyles>
    <p:titleStyle>
      <a:lvl1pPr algn="l" defTabSz="457200" rtl="0" eaLnBrk="1" latinLnBrk="0" hangingPunct="1">
        <a:spcBef>
          <a:spcPct val="0"/>
        </a:spcBef>
        <a:buNone/>
        <a:defRPr sz="3600" b="0" i="0" kern="1200">
          <a:solidFill>
            <a:schemeClr val="bg1"/>
          </a:solidFill>
          <a:latin typeface="Arial"/>
          <a:ea typeface="+mj-ea"/>
          <a:cs typeface="Arial"/>
        </a:defRPr>
      </a:lvl1pPr>
    </p:titleStyle>
    <p:bodyStyle>
      <a:lvl1pPr marL="342900" indent="-342900" algn="l" defTabSz="457200" rtl="0" eaLnBrk="1" latinLnBrk="0" hangingPunct="1">
        <a:lnSpc>
          <a:spcPct val="100000"/>
        </a:lnSpc>
        <a:spcBef>
          <a:spcPts val="768"/>
        </a:spcBef>
        <a:spcAft>
          <a:spcPts val="800"/>
        </a:spcAft>
        <a:buClr>
          <a:srgbClr val="DA291C"/>
        </a:buClr>
        <a:buFont typeface="Wingdings" charset="2"/>
        <a:buChar char="§"/>
        <a:defRPr sz="2400" kern="1200" baseline="0">
          <a:solidFill>
            <a:schemeClr val="tx1"/>
          </a:solidFill>
          <a:latin typeface="Arial"/>
          <a:ea typeface="+mn-ea"/>
          <a:cs typeface="Arial"/>
        </a:defRPr>
      </a:lvl1pPr>
      <a:lvl2pPr marL="742950" indent="-285750" algn="l" defTabSz="457200" rtl="0" eaLnBrk="1" latinLnBrk="0" hangingPunct="1">
        <a:lnSpc>
          <a:spcPct val="100000"/>
        </a:lnSpc>
        <a:spcBef>
          <a:spcPts val="768"/>
        </a:spcBef>
        <a:spcAft>
          <a:spcPts val="800"/>
        </a:spcAft>
        <a:buFont typeface="Arial"/>
        <a:buChar char="–"/>
        <a:defRPr lang="en-US" sz="2000" kern="1200" dirty="0" smtClean="0">
          <a:solidFill>
            <a:schemeClr val="tx1"/>
          </a:solidFill>
          <a:latin typeface="Arial"/>
          <a:ea typeface="+mn-ea"/>
          <a:cs typeface="Arial"/>
        </a:defRPr>
      </a:lvl2pPr>
      <a:lvl3pPr marL="1143000" indent="-228600" algn="l" defTabSz="457200" rtl="0" eaLnBrk="1" latinLnBrk="0" hangingPunct="1">
        <a:lnSpc>
          <a:spcPct val="100000"/>
        </a:lnSpc>
        <a:spcBef>
          <a:spcPts val="768"/>
        </a:spcBef>
        <a:spcAft>
          <a:spcPts val="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Rounded Rectangle 22"/>
          <p:cNvSpPr/>
          <p:nvPr userDrawn="1"/>
        </p:nvSpPr>
        <p:spPr>
          <a:xfrm>
            <a:off x="6554724" y="6291232"/>
            <a:ext cx="1920239" cy="2413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r>
              <a:rPr lang="en-US" sz="800" dirty="0">
                <a:solidFill>
                  <a:prstClr val="white"/>
                </a:solidFill>
                <a:latin typeface="Arial" pitchFamily="34" charset="0"/>
                <a:cs typeface="Arial" pitchFamily="34" charset="0"/>
              </a:rPr>
              <a:t>Abt Associates  |  </a:t>
            </a:r>
            <a:r>
              <a:rPr lang="en-US" sz="800" dirty="0" err="1">
                <a:solidFill>
                  <a:prstClr val="white"/>
                </a:solidFill>
                <a:latin typeface="Arial" pitchFamily="34" charset="0"/>
                <a:cs typeface="Arial" pitchFamily="34" charset="0"/>
              </a:rPr>
              <a:t>pg</a:t>
            </a:r>
            <a:r>
              <a:rPr lang="en-US" sz="800" dirty="0">
                <a:solidFill>
                  <a:prstClr val="white"/>
                </a:solidFill>
                <a:latin typeface="Arial" pitchFamily="34" charset="0"/>
                <a:cs typeface="Arial" pitchFamily="34" charset="0"/>
              </a:rPr>
              <a:t> </a:t>
            </a:r>
            <a:fld id="{9189D3F2-AA60-4F80-B21F-DC9B341B521B}" type="slidenum">
              <a:rPr lang="en-US" sz="800">
                <a:solidFill>
                  <a:prstClr val="white"/>
                </a:solidFill>
                <a:latin typeface="Arial" pitchFamily="34" charset="0"/>
                <a:cs typeface="Arial" pitchFamily="34" charset="0"/>
              </a:rPr>
              <a:pPr algn="r" defTabSz="457200"/>
              <a:t>‹#›</a:t>
            </a:fld>
            <a:endParaRPr lang="en-US" sz="800" dirty="0">
              <a:solidFill>
                <a:prstClr val="white"/>
              </a:solidFill>
              <a:latin typeface="Arial" pitchFamily="34" charset="0"/>
              <a:cs typeface="Arial" pitchFamily="34" charset="0"/>
            </a:endParaRPr>
          </a:p>
        </p:txBody>
      </p:sp>
      <p:sp>
        <p:nvSpPr>
          <p:cNvPr id="11" name="Rounded Rectangle 10"/>
          <p:cNvSpPr/>
          <p:nvPr userDrawn="1"/>
        </p:nvSpPr>
        <p:spPr>
          <a:xfrm>
            <a:off x="692150" y="469900"/>
            <a:ext cx="6775147" cy="914400"/>
          </a:xfrm>
          <a:prstGeom prst="roundRect">
            <a:avLst>
              <a:gd name="adj" fmla="val 4514"/>
            </a:avLst>
          </a:prstGeom>
          <a:solidFill>
            <a:schemeClr val="accent1"/>
          </a:solidFill>
          <a:ln>
            <a:solidFill>
              <a:srgbClr val="DA291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Placeholder 1"/>
          <p:cNvSpPr>
            <a:spLocks noGrp="1"/>
          </p:cNvSpPr>
          <p:nvPr>
            <p:ph type="title"/>
          </p:nvPr>
        </p:nvSpPr>
        <p:spPr>
          <a:xfrm>
            <a:off x="713232" y="469900"/>
            <a:ext cx="6747715" cy="922338"/>
          </a:xfrm>
          <a:prstGeom prst="rect">
            <a:avLst/>
          </a:prstGeom>
        </p:spPr>
        <p:txBody>
          <a:bodyPr vert="horz" lIns="91440" tIns="45720" rIns="91440" bIns="45720" rtlCol="0" anchor="ctr">
            <a:normAutofit/>
          </a:bodyPr>
          <a:lstStyle/>
          <a:p>
            <a:r>
              <a:rPr lang="en-US" dirty="0" smtClean="0"/>
              <a:t>Slide Title</a:t>
            </a:r>
            <a:endParaRPr lang="en-US" dirty="0"/>
          </a:p>
        </p:txBody>
      </p:sp>
      <p:sp>
        <p:nvSpPr>
          <p:cNvPr id="3" name="Text Placeholder 2"/>
          <p:cNvSpPr>
            <a:spLocks noGrp="1"/>
          </p:cNvSpPr>
          <p:nvPr>
            <p:ph type="body" idx="1"/>
          </p:nvPr>
        </p:nvSpPr>
        <p:spPr>
          <a:xfrm>
            <a:off x="723900" y="1536700"/>
            <a:ext cx="7721600" cy="4601909"/>
          </a:xfrm>
          <a:prstGeom prst="rect">
            <a:avLst/>
          </a:prstGeom>
        </p:spPr>
        <p:txBody>
          <a:bodyPr vert="horz" lIns="91440" tIns="45720" rIns="91440" bIns="45720" rtlCol="0">
            <a:normAutofit/>
          </a:bodyPr>
          <a:lstStyle/>
          <a:p>
            <a:pPr lvl="0"/>
            <a:r>
              <a:rPr lang="en-US" dirty="0" smtClean="0"/>
              <a:t>First level</a:t>
            </a:r>
          </a:p>
          <a:p>
            <a:pPr lvl="1"/>
            <a:r>
              <a:rPr lang="en-US" dirty="0" smtClean="0"/>
              <a:t>Second level</a:t>
            </a:r>
          </a:p>
          <a:p>
            <a:pPr marL="1143000" lvl="2" indent="-285750" algn="l" defTabSz="457200" rtl="0" eaLnBrk="1" latinLnBrk="0" hangingPunct="1">
              <a:spcBef>
                <a:spcPct val="20000"/>
              </a:spcBef>
              <a:buFont typeface="Arial"/>
              <a:buChar char="–"/>
            </a:pPr>
            <a:r>
              <a:rPr lang="en-US" dirty="0" smtClean="0"/>
              <a:t>Third level</a:t>
            </a:r>
          </a:p>
        </p:txBody>
      </p:sp>
      <p:sp>
        <p:nvSpPr>
          <p:cNvPr id="7" name="Title Placeholder 1"/>
          <p:cNvSpPr txBox="1">
            <a:spLocks/>
          </p:cNvSpPr>
          <p:nvPr userDrawn="1"/>
        </p:nvSpPr>
        <p:spPr>
          <a:xfrm>
            <a:off x="7471615" y="274638"/>
            <a:ext cx="1215185" cy="1143000"/>
          </a:xfrm>
          <a:prstGeom prst="rect">
            <a:avLst/>
          </a:prstGeom>
        </p:spPr>
        <p:txBody>
          <a:bodyPr vert="horz" lIns="91440" tIns="45720" rIns="91440" bIns="45720" rtlCol="0" anchor="ctr">
            <a:normAutofit/>
          </a:bodyPr>
          <a:lstStyle/>
          <a:p>
            <a:pPr defTabSz="457200">
              <a:spcBef>
                <a:spcPct val="0"/>
              </a:spcBef>
              <a:defRPr/>
            </a:pPr>
            <a:endParaRPr lang="en-US" sz="4400" b="1" dirty="0">
              <a:solidFill>
                <a:srgbClr val="FF000A"/>
              </a:solidFill>
              <a:latin typeface="Arial"/>
              <a:cs typeface="Arial"/>
            </a:endParaRPr>
          </a:p>
        </p:txBody>
      </p:sp>
      <p:sp>
        <p:nvSpPr>
          <p:cNvPr id="13" name="Title Placeholder 1"/>
          <p:cNvSpPr txBox="1">
            <a:spLocks/>
          </p:cNvSpPr>
          <p:nvPr userDrawn="1"/>
        </p:nvSpPr>
        <p:spPr>
          <a:xfrm>
            <a:off x="7471615" y="274638"/>
            <a:ext cx="1215185" cy="1143000"/>
          </a:xfrm>
          <a:prstGeom prst="rect">
            <a:avLst/>
          </a:prstGeom>
        </p:spPr>
        <p:txBody>
          <a:bodyPr vert="horz" lIns="91440" tIns="45720" rIns="91440" bIns="45720" rtlCol="0" anchor="ctr">
            <a:normAutofit/>
          </a:bodyPr>
          <a:lstStyle/>
          <a:p>
            <a:pPr defTabSz="457200">
              <a:spcBef>
                <a:spcPct val="0"/>
              </a:spcBef>
              <a:defRPr/>
            </a:pPr>
            <a:endParaRPr lang="en-US" sz="4400" b="1" dirty="0">
              <a:solidFill>
                <a:srgbClr val="FF000A"/>
              </a:solidFill>
              <a:latin typeface="Arial"/>
              <a:cs typeface="Arial"/>
            </a:endParaRPr>
          </a:p>
        </p:txBody>
      </p:sp>
      <p:pic>
        <p:nvPicPr>
          <p:cNvPr id="15" name="Picture 14" descr="abt_GEO_white.ai"/>
          <p:cNvPicPr>
            <a:picLocks/>
          </p:cNvPicPr>
          <p:nvPr userDrawn="1"/>
        </p:nvPicPr>
        <mc:AlternateContent xmlns:mc="http://schemas.openxmlformats.org/markup-compatibility/2006">
          <mc:Choice xmlns="" xmlns:mv="urn:schemas-microsoft-com:mac:vml" xmlns:ma="http://schemas.microsoft.com/office/mac/drawingml/2008/main" Requires="ma">
            <p:blipFill>
              <a:blip r:embed="rId6"/>
              <a:srcRect l="50109" t="23443" r="30636" b="52838"/>
              <a:stretch>
                <a:fillRect/>
              </a:stretch>
            </p:blipFill>
          </mc:Choice>
          <mc:Fallback>
            <p:blipFill>
              <a:blip r:embed="rId7"/>
              <a:srcRect l="50109" t="23443" r="30636" b="52838"/>
              <a:stretch>
                <a:fillRect/>
              </a:stretch>
            </p:blipFill>
          </mc:Fallback>
        </mc:AlternateContent>
        <p:spPr>
          <a:xfrm>
            <a:off x="7523480" y="469900"/>
            <a:ext cx="914400" cy="914400"/>
          </a:xfrm>
          <a:prstGeom prst="roundRect">
            <a:avLst>
              <a:gd name="adj" fmla="val 3376"/>
            </a:avLst>
          </a:prstGeom>
          <a:solidFill>
            <a:schemeClr val="accent2"/>
          </a:solidFill>
        </p:spPr>
      </p:pic>
      <p:sp>
        <p:nvSpPr>
          <p:cNvPr id="16" name="Rounded Rectangle 15"/>
          <p:cNvSpPr/>
          <p:nvPr userDrawn="1"/>
        </p:nvSpPr>
        <p:spPr>
          <a:xfrm>
            <a:off x="685803" y="6291232"/>
            <a:ext cx="2880360" cy="241300"/>
          </a:xfrm>
          <a:prstGeom prst="roundRect">
            <a:avLst>
              <a:gd name="adj" fmla="val 0"/>
            </a:avLst>
          </a:prstGeom>
          <a:solidFill>
            <a:srgbClr val="D0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1" name="Rounded Rectangle 20"/>
          <p:cNvSpPr/>
          <p:nvPr userDrawn="1"/>
        </p:nvSpPr>
        <p:spPr>
          <a:xfrm>
            <a:off x="3619500" y="6291232"/>
            <a:ext cx="932688" cy="241300"/>
          </a:xfrm>
          <a:prstGeom prst="roundRect">
            <a:avLst>
              <a:gd name="adj" fmla="val 0"/>
            </a:avLst>
          </a:prstGeom>
          <a:solidFill>
            <a:srgbClr val="C3C6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2" name="Rounded Rectangle 21"/>
          <p:cNvSpPr/>
          <p:nvPr userDrawn="1"/>
        </p:nvSpPr>
        <p:spPr>
          <a:xfrm>
            <a:off x="4589018" y="6291232"/>
            <a:ext cx="1920239" cy="241300"/>
          </a:xfrm>
          <a:prstGeom prst="roundRect">
            <a:avLst>
              <a:gd name="adj" fmla="val 0"/>
            </a:avLst>
          </a:prstGeom>
          <a:solidFill>
            <a:srgbClr val="B7C9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76295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iming>
    <p:tnLst>
      <p:par>
        <p:cTn id="1" dur="indefinite" restart="never" nodeType="tmRoot"/>
      </p:par>
    </p:tnLst>
  </p:timing>
  <p:txStyles>
    <p:titleStyle>
      <a:lvl1pPr algn="l" defTabSz="457200" rtl="0" eaLnBrk="1" latinLnBrk="0" hangingPunct="1">
        <a:spcBef>
          <a:spcPct val="0"/>
        </a:spcBef>
        <a:buNone/>
        <a:defRPr sz="3600" b="0" i="0" kern="1200">
          <a:solidFill>
            <a:schemeClr val="bg1"/>
          </a:solidFill>
          <a:latin typeface="Arial"/>
          <a:ea typeface="+mj-ea"/>
          <a:cs typeface="Arial"/>
        </a:defRPr>
      </a:lvl1pPr>
    </p:titleStyle>
    <p:bodyStyle>
      <a:lvl1pPr marL="342900" indent="-342900" algn="l" defTabSz="457200" rtl="0" eaLnBrk="1" latinLnBrk="0" hangingPunct="1">
        <a:lnSpc>
          <a:spcPct val="100000"/>
        </a:lnSpc>
        <a:spcBef>
          <a:spcPts val="768"/>
        </a:spcBef>
        <a:spcAft>
          <a:spcPts val="800"/>
        </a:spcAft>
        <a:buClr>
          <a:srgbClr val="DA291C"/>
        </a:buClr>
        <a:buFont typeface="Wingdings" charset="2"/>
        <a:buChar char="§"/>
        <a:defRPr sz="2400" kern="1200" baseline="0">
          <a:solidFill>
            <a:schemeClr val="tx1"/>
          </a:solidFill>
          <a:latin typeface="Arial"/>
          <a:ea typeface="+mn-ea"/>
          <a:cs typeface="Arial"/>
        </a:defRPr>
      </a:lvl1pPr>
      <a:lvl2pPr marL="742950" indent="-285750" algn="l" defTabSz="457200" rtl="0" eaLnBrk="1" latinLnBrk="0" hangingPunct="1">
        <a:lnSpc>
          <a:spcPct val="100000"/>
        </a:lnSpc>
        <a:spcBef>
          <a:spcPts val="768"/>
        </a:spcBef>
        <a:spcAft>
          <a:spcPts val="800"/>
        </a:spcAft>
        <a:buFont typeface="Arial"/>
        <a:buChar char="–"/>
        <a:defRPr lang="en-US" sz="2000" kern="1200" dirty="0" smtClean="0">
          <a:solidFill>
            <a:schemeClr val="tx1"/>
          </a:solidFill>
          <a:latin typeface="Arial"/>
          <a:ea typeface="+mn-ea"/>
          <a:cs typeface="Arial"/>
        </a:defRPr>
      </a:lvl2pPr>
      <a:lvl3pPr marL="1143000" indent="-228600" algn="l" defTabSz="457200" rtl="0" eaLnBrk="1" latinLnBrk="0" hangingPunct="1">
        <a:lnSpc>
          <a:spcPct val="100000"/>
        </a:lnSpc>
        <a:spcBef>
          <a:spcPts val="768"/>
        </a:spcBef>
        <a:spcAft>
          <a:spcPts val="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Rounded Rectangle 22"/>
          <p:cNvSpPr/>
          <p:nvPr userDrawn="1"/>
        </p:nvSpPr>
        <p:spPr>
          <a:xfrm>
            <a:off x="6554724" y="6291232"/>
            <a:ext cx="1920239" cy="2413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r>
              <a:rPr lang="en-US" sz="800" dirty="0">
                <a:solidFill>
                  <a:prstClr val="white"/>
                </a:solidFill>
                <a:latin typeface="Arial" pitchFamily="34" charset="0"/>
                <a:cs typeface="Arial" pitchFamily="34" charset="0"/>
              </a:rPr>
              <a:t>Abt Associates  |  </a:t>
            </a:r>
            <a:r>
              <a:rPr lang="en-US" sz="800" dirty="0" err="1">
                <a:solidFill>
                  <a:prstClr val="white"/>
                </a:solidFill>
                <a:latin typeface="Arial" pitchFamily="34" charset="0"/>
                <a:cs typeface="Arial" pitchFamily="34" charset="0"/>
              </a:rPr>
              <a:t>pg</a:t>
            </a:r>
            <a:r>
              <a:rPr lang="en-US" sz="800" dirty="0">
                <a:solidFill>
                  <a:prstClr val="white"/>
                </a:solidFill>
                <a:latin typeface="Arial" pitchFamily="34" charset="0"/>
                <a:cs typeface="Arial" pitchFamily="34" charset="0"/>
              </a:rPr>
              <a:t> </a:t>
            </a:r>
            <a:fld id="{9189D3F2-AA60-4F80-B21F-DC9B341B521B}" type="slidenum">
              <a:rPr lang="en-US" sz="800">
                <a:solidFill>
                  <a:prstClr val="white"/>
                </a:solidFill>
                <a:latin typeface="Arial" pitchFamily="34" charset="0"/>
                <a:cs typeface="Arial" pitchFamily="34" charset="0"/>
              </a:rPr>
              <a:pPr algn="r" defTabSz="457200"/>
              <a:t>‹#›</a:t>
            </a:fld>
            <a:endParaRPr lang="en-US" sz="800" dirty="0">
              <a:solidFill>
                <a:prstClr val="white"/>
              </a:solidFill>
              <a:latin typeface="Arial" pitchFamily="34" charset="0"/>
              <a:cs typeface="Arial" pitchFamily="34" charset="0"/>
            </a:endParaRPr>
          </a:p>
        </p:txBody>
      </p:sp>
      <p:sp>
        <p:nvSpPr>
          <p:cNvPr id="11" name="Rounded Rectangle 10"/>
          <p:cNvSpPr/>
          <p:nvPr userDrawn="1"/>
        </p:nvSpPr>
        <p:spPr>
          <a:xfrm>
            <a:off x="692150" y="469900"/>
            <a:ext cx="6775147" cy="914400"/>
          </a:xfrm>
          <a:prstGeom prst="roundRect">
            <a:avLst>
              <a:gd name="adj" fmla="val 4514"/>
            </a:avLst>
          </a:prstGeom>
          <a:solidFill>
            <a:schemeClr val="accent1"/>
          </a:solidFill>
          <a:ln>
            <a:solidFill>
              <a:srgbClr val="DA291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Placeholder 1"/>
          <p:cNvSpPr>
            <a:spLocks noGrp="1"/>
          </p:cNvSpPr>
          <p:nvPr>
            <p:ph type="title"/>
          </p:nvPr>
        </p:nvSpPr>
        <p:spPr>
          <a:xfrm>
            <a:off x="713232" y="469900"/>
            <a:ext cx="6747715" cy="922338"/>
          </a:xfrm>
          <a:prstGeom prst="rect">
            <a:avLst/>
          </a:prstGeom>
        </p:spPr>
        <p:txBody>
          <a:bodyPr vert="horz" lIns="91440" tIns="45720" rIns="91440" bIns="45720" rtlCol="0" anchor="ctr">
            <a:normAutofit/>
          </a:bodyPr>
          <a:lstStyle/>
          <a:p>
            <a:r>
              <a:rPr lang="en-US" dirty="0" smtClean="0"/>
              <a:t>Slide Title</a:t>
            </a:r>
            <a:endParaRPr lang="en-US" dirty="0"/>
          </a:p>
        </p:txBody>
      </p:sp>
      <p:sp>
        <p:nvSpPr>
          <p:cNvPr id="3" name="Text Placeholder 2"/>
          <p:cNvSpPr>
            <a:spLocks noGrp="1"/>
          </p:cNvSpPr>
          <p:nvPr>
            <p:ph type="body" idx="1"/>
          </p:nvPr>
        </p:nvSpPr>
        <p:spPr>
          <a:xfrm>
            <a:off x="723900" y="1536700"/>
            <a:ext cx="7721600" cy="4601909"/>
          </a:xfrm>
          <a:prstGeom prst="rect">
            <a:avLst/>
          </a:prstGeom>
        </p:spPr>
        <p:txBody>
          <a:bodyPr vert="horz" lIns="91440" tIns="45720" rIns="91440" bIns="45720" rtlCol="0">
            <a:normAutofit/>
          </a:bodyPr>
          <a:lstStyle/>
          <a:p>
            <a:pPr lvl="0"/>
            <a:r>
              <a:rPr lang="en-US" dirty="0" smtClean="0"/>
              <a:t>First level</a:t>
            </a:r>
          </a:p>
          <a:p>
            <a:pPr lvl="1"/>
            <a:r>
              <a:rPr lang="en-US" dirty="0" smtClean="0"/>
              <a:t>Second level</a:t>
            </a:r>
          </a:p>
          <a:p>
            <a:pPr marL="1143000" lvl="2" indent="-285750" algn="l" defTabSz="457200" rtl="0" eaLnBrk="1" latinLnBrk="0" hangingPunct="1">
              <a:spcBef>
                <a:spcPct val="20000"/>
              </a:spcBef>
              <a:buFont typeface="Arial"/>
              <a:buChar char="–"/>
            </a:pPr>
            <a:r>
              <a:rPr lang="en-US" dirty="0" smtClean="0"/>
              <a:t>Third level</a:t>
            </a:r>
          </a:p>
        </p:txBody>
      </p:sp>
      <p:sp>
        <p:nvSpPr>
          <p:cNvPr id="7" name="Title Placeholder 1"/>
          <p:cNvSpPr txBox="1">
            <a:spLocks/>
          </p:cNvSpPr>
          <p:nvPr userDrawn="1"/>
        </p:nvSpPr>
        <p:spPr>
          <a:xfrm>
            <a:off x="7471615" y="274638"/>
            <a:ext cx="1215185" cy="1143000"/>
          </a:xfrm>
          <a:prstGeom prst="rect">
            <a:avLst/>
          </a:prstGeom>
        </p:spPr>
        <p:txBody>
          <a:bodyPr vert="horz" lIns="91440" tIns="45720" rIns="91440" bIns="45720" rtlCol="0" anchor="ctr">
            <a:normAutofit/>
          </a:bodyPr>
          <a:lstStyle/>
          <a:p>
            <a:pPr defTabSz="457200">
              <a:spcBef>
                <a:spcPct val="0"/>
              </a:spcBef>
              <a:defRPr/>
            </a:pPr>
            <a:endParaRPr lang="en-US" sz="4400" b="1" dirty="0">
              <a:solidFill>
                <a:srgbClr val="FF000A"/>
              </a:solidFill>
              <a:latin typeface="Arial"/>
              <a:cs typeface="Arial"/>
            </a:endParaRPr>
          </a:p>
        </p:txBody>
      </p:sp>
      <p:sp>
        <p:nvSpPr>
          <p:cNvPr id="13" name="Title Placeholder 1"/>
          <p:cNvSpPr txBox="1">
            <a:spLocks/>
          </p:cNvSpPr>
          <p:nvPr userDrawn="1"/>
        </p:nvSpPr>
        <p:spPr>
          <a:xfrm>
            <a:off x="7471615" y="274638"/>
            <a:ext cx="1215185" cy="1143000"/>
          </a:xfrm>
          <a:prstGeom prst="rect">
            <a:avLst/>
          </a:prstGeom>
        </p:spPr>
        <p:txBody>
          <a:bodyPr vert="horz" lIns="91440" tIns="45720" rIns="91440" bIns="45720" rtlCol="0" anchor="ctr">
            <a:normAutofit/>
          </a:bodyPr>
          <a:lstStyle/>
          <a:p>
            <a:pPr defTabSz="457200">
              <a:spcBef>
                <a:spcPct val="0"/>
              </a:spcBef>
              <a:defRPr/>
            </a:pPr>
            <a:endParaRPr lang="en-US" sz="4400" b="1" dirty="0">
              <a:solidFill>
                <a:srgbClr val="FF000A"/>
              </a:solidFill>
              <a:latin typeface="Arial"/>
              <a:cs typeface="Arial"/>
            </a:endParaRPr>
          </a:p>
        </p:txBody>
      </p:sp>
      <p:pic>
        <p:nvPicPr>
          <p:cNvPr id="15" name="Picture 14" descr="abt_GEO_white.ai"/>
          <p:cNvPicPr>
            <a:picLocks/>
          </p:cNvPicPr>
          <p:nvPr userDrawn="1"/>
        </p:nvPicPr>
        <mc:AlternateContent xmlns:mc="http://schemas.openxmlformats.org/markup-compatibility/2006">
          <mc:Choice xmlns="" xmlns:mv="urn:schemas-microsoft-com:mac:vml" xmlns:ma="http://schemas.microsoft.com/office/mac/drawingml/2008/main" Requires="ma">
            <p:blipFill>
              <a:blip r:embed="rId6"/>
              <a:srcRect l="50109" t="23443" r="30636" b="52838"/>
              <a:stretch>
                <a:fillRect/>
              </a:stretch>
            </p:blipFill>
          </mc:Choice>
          <mc:Fallback>
            <p:blipFill>
              <a:blip r:embed="rId7"/>
              <a:srcRect l="50109" t="23443" r="30636" b="52838"/>
              <a:stretch>
                <a:fillRect/>
              </a:stretch>
            </p:blipFill>
          </mc:Fallback>
        </mc:AlternateContent>
        <p:spPr>
          <a:xfrm>
            <a:off x="7523480" y="469900"/>
            <a:ext cx="914400" cy="914400"/>
          </a:xfrm>
          <a:prstGeom prst="roundRect">
            <a:avLst>
              <a:gd name="adj" fmla="val 3376"/>
            </a:avLst>
          </a:prstGeom>
          <a:solidFill>
            <a:schemeClr val="accent2"/>
          </a:solidFill>
        </p:spPr>
      </p:pic>
      <p:sp>
        <p:nvSpPr>
          <p:cNvPr id="16" name="Rounded Rectangle 15"/>
          <p:cNvSpPr/>
          <p:nvPr userDrawn="1"/>
        </p:nvSpPr>
        <p:spPr>
          <a:xfrm>
            <a:off x="685803" y="6291232"/>
            <a:ext cx="2880360" cy="241300"/>
          </a:xfrm>
          <a:prstGeom prst="roundRect">
            <a:avLst>
              <a:gd name="adj" fmla="val 0"/>
            </a:avLst>
          </a:prstGeom>
          <a:solidFill>
            <a:srgbClr val="D0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1" name="Rounded Rectangle 20"/>
          <p:cNvSpPr/>
          <p:nvPr userDrawn="1"/>
        </p:nvSpPr>
        <p:spPr>
          <a:xfrm>
            <a:off x="3619500" y="6291232"/>
            <a:ext cx="932688" cy="241300"/>
          </a:xfrm>
          <a:prstGeom prst="roundRect">
            <a:avLst>
              <a:gd name="adj" fmla="val 0"/>
            </a:avLst>
          </a:prstGeom>
          <a:solidFill>
            <a:srgbClr val="C3C6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2" name="Rounded Rectangle 21"/>
          <p:cNvSpPr/>
          <p:nvPr userDrawn="1"/>
        </p:nvSpPr>
        <p:spPr>
          <a:xfrm>
            <a:off x="4589018" y="6291232"/>
            <a:ext cx="1920239" cy="241300"/>
          </a:xfrm>
          <a:prstGeom prst="roundRect">
            <a:avLst>
              <a:gd name="adj" fmla="val 0"/>
            </a:avLst>
          </a:prstGeom>
          <a:solidFill>
            <a:srgbClr val="B7C9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31845621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txStyles>
    <p:titleStyle>
      <a:lvl1pPr algn="l" defTabSz="457200" rtl="0" eaLnBrk="1" latinLnBrk="0" hangingPunct="1">
        <a:spcBef>
          <a:spcPct val="0"/>
        </a:spcBef>
        <a:buNone/>
        <a:defRPr sz="3600" b="0" i="0" kern="1200">
          <a:solidFill>
            <a:schemeClr val="bg1"/>
          </a:solidFill>
          <a:latin typeface="Arial"/>
          <a:ea typeface="+mj-ea"/>
          <a:cs typeface="Arial"/>
        </a:defRPr>
      </a:lvl1pPr>
    </p:titleStyle>
    <p:bodyStyle>
      <a:lvl1pPr marL="342900" indent="-342900" algn="l" defTabSz="457200" rtl="0" eaLnBrk="1" latinLnBrk="0" hangingPunct="1">
        <a:lnSpc>
          <a:spcPct val="100000"/>
        </a:lnSpc>
        <a:spcBef>
          <a:spcPts val="768"/>
        </a:spcBef>
        <a:spcAft>
          <a:spcPts val="800"/>
        </a:spcAft>
        <a:buClr>
          <a:srgbClr val="DA291C"/>
        </a:buClr>
        <a:buFont typeface="Wingdings" charset="2"/>
        <a:buChar char="§"/>
        <a:defRPr sz="2400" kern="1200" baseline="0">
          <a:solidFill>
            <a:schemeClr val="tx1"/>
          </a:solidFill>
          <a:latin typeface="Arial"/>
          <a:ea typeface="+mn-ea"/>
          <a:cs typeface="Arial"/>
        </a:defRPr>
      </a:lvl1pPr>
      <a:lvl2pPr marL="742950" indent="-285750" algn="l" defTabSz="457200" rtl="0" eaLnBrk="1" latinLnBrk="0" hangingPunct="1">
        <a:lnSpc>
          <a:spcPct val="100000"/>
        </a:lnSpc>
        <a:spcBef>
          <a:spcPts val="768"/>
        </a:spcBef>
        <a:spcAft>
          <a:spcPts val="800"/>
        </a:spcAft>
        <a:buFont typeface="Arial"/>
        <a:buChar char="–"/>
        <a:defRPr lang="en-US" sz="2000" kern="1200" dirty="0" smtClean="0">
          <a:solidFill>
            <a:schemeClr val="tx1"/>
          </a:solidFill>
          <a:latin typeface="Arial"/>
          <a:ea typeface="+mn-ea"/>
          <a:cs typeface="Arial"/>
        </a:defRPr>
      </a:lvl2pPr>
      <a:lvl3pPr marL="1143000" indent="-228600" algn="l" defTabSz="457200" rtl="0" eaLnBrk="1" latinLnBrk="0" hangingPunct="1">
        <a:lnSpc>
          <a:spcPct val="100000"/>
        </a:lnSpc>
        <a:spcBef>
          <a:spcPts val="768"/>
        </a:spcBef>
        <a:spcAft>
          <a:spcPts val="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Rounded Rectangle 22"/>
          <p:cNvSpPr/>
          <p:nvPr userDrawn="1"/>
        </p:nvSpPr>
        <p:spPr>
          <a:xfrm>
            <a:off x="6554724" y="6291232"/>
            <a:ext cx="1920239" cy="2413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r>
              <a:rPr lang="en-US" sz="800" dirty="0">
                <a:solidFill>
                  <a:prstClr val="white"/>
                </a:solidFill>
                <a:latin typeface="Arial" pitchFamily="34" charset="0"/>
                <a:cs typeface="Arial" pitchFamily="34" charset="0"/>
              </a:rPr>
              <a:t>Abt Associates  |  </a:t>
            </a:r>
            <a:r>
              <a:rPr lang="en-US" sz="800" dirty="0" err="1">
                <a:solidFill>
                  <a:prstClr val="white"/>
                </a:solidFill>
                <a:latin typeface="Arial" pitchFamily="34" charset="0"/>
                <a:cs typeface="Arial" pitchFamily="34" charset="0"/>
              </a:rPr>
              <a:t>pg</a:t>
            </a:r>
            <a:r>
              <a:rPr lang="en-US" sz="800" dirty="0">
                <a:solidFill>
                  <a:prstClr val="white"/>
                </a:solidFill>
                <a:latin typeface="Arial" pitchFamily="34" charset="0"/>
                <a:cs typeface="Arial" pitchFamily="34" charset="0"/>
              </a:rPr>
              <a:t> </a:t>
            </a:r>
            <a:fld id="{9189D3F2-AA60-4F80-B21F-DC9B341B521B}" type="slidenum">
              <a:rPr lang="en-US" sz="800">
                <a:solidFill>
                  <a:prstClr val="white"/>
                </a:solidFill>
                <a:latin typeface="Arial" pitchFamily="34" charset="0"/>
                <a:cs typeface="Arial" pitchFamily="34" charset="0"/>
              </a:rPr>
              <a:pPr algn="r" defTabSz="457200"/>
              <a:t>‹#›</a:t>
            </a:fld>
            <a:endParaRPr lang="en-US" sz="800" dirty="0">
              <a:solidFill>
                <a:prstClr val="white"/>
              </a:solidFill>
              <a:latin typeface="Arial" pitchFamily="34" charset="0"/>
              <a:cs typeface="Arial" pitchFamily="34" charset="0"/>
            </a:endParaRPr>
          </a:p>
        </p:txBody>
      </p:sp>
      <p:sp>
        <p:nvSpPr>
          <p:cNvPr id="11" name="Rounded Rectangle 10"/>
          <p:cNvSpPr/>
          <p:nvPr userDrawn="1"/>
        </p:nvSpPr>
        <p:spPr>
          <a:xfrm>
            <a:off x="692150" y="469900"/>
            <a:ext cx="6775147" cy="914400"/>
          </a:xfrm>
          <a:prstGeom prst="roundRect">
            <a:avLst>
              <a:gd name="adj" fmla="val 4514"/>
            </a:avLst>
          </a:prstGeom>
          <a:solidFill>
            <a:schemeClr val="accent1"/>
          </a:solidFill>
          <a:ln>
            <a:solidFill>
              <a:srgbClr val="DA291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Placeholder 1"/>
          <p:cNvSpPr>
            <a:spLocks noGrp="1"/>
          </p:cNvSpPr>
          <p:nvPr>
            <p:ph type="title"/>
          </p:nvPr>
        </p:nvSpPr>
        <p:spPr>
          <a:xfrm>
            <a:off x="713232" y="469900"/>
            <a:ext cx="6747715" cy="922338"/>
          </a:xfrm>
          <a:prstGeom prst="rect">
            <a:avLst/>
          </a:prstGeom>
        </p:spPr>
        <p:txBody>
          <a:bodyPr vert="horz" lIns="91440" tIns="45720" rIns="91440" bIns="45720" rtlCol="0" anchor="ctr">
            <a:normAutofit/>
          </a:bodyPr>
          <a:lstStyle/>
          <a:p>
            <a:r>
              <a:rPr lang="en-US" dirty="0" smtClean="0"/>
              <a:t>Slide Title</a:t>
            </a:r>
            <a:endParaRPr lang="en-US" dirty="0"/>
          </a:p>
        </p:txBody>
      </p:sp>
      <p:sp>
        <p:nvSpPr>
          <p:cNvPr id="3" name="Text Placeholder 2"/>
          <p:cNvSpPr>
            <a:spLocks noGrp="1"/>
          </p:cNvSpPr>
          <p:nvPr>
            <p:ph type="body" idx="1"/>
          </p:nvPr>
        </p:nvSpPr>
        <p:spPr>
          <a:xfrm>
            <a:off x="723900" y="1536700"/>
            <a:ext cx="7721600" cy="4601909"/>
          </a:xfrm>
          <a:prstGeom prst="rect">
            <a:avLst/>
          </a:prstGeom>
        </p:spPr>
        <p:txBody>
          <a:bodyPr vert="horz" lIns="91440" tIns="45720" rIns="91440" bIns="45720" rtlCol="0">
            <a:normAutofit/>
          </a:bodyPr>
          <a:lstStyle/>
          <a:p>
            <a:pPr lvl="0"/>
            <a:r>
              <a:rPr lang="en-US" dirty="0" smtClean="0"/>
              <a:t>First level</a:t>
            </a:r>
          </a:p>
          <a:p>
            <a:pPr lvl="1"/>
            <a:r>
              <a:rPr lang="en-US" dirty="0" smtClean="0"/>
              <a:t>Second level</a:t>
            </a:r>
          </a:p>
          <a:p>
            <a:pPr marL="1143000" lvl="2" indent="-285750" algn="l" defTabSz="457200" rtl="0" eaLnBrk="1" latinLnBrk="0" hangingPunct="1">
              <a:spcBef>
                <a:spcPct val="20000"/>
              </a:spcBef>
              <a:buFont typeface="Arial"/>
              <a:buChar char="–"/>
            </a:pPr>
            <a:r>
              <a:rPr lang="en-US" dirty="0" smtClean="0"/>
              <a:t>Third level</a:t>
            </a:r>
          </a:p>
        </p:txBody>
      </p:sp>
      <p:sp>
        <p:nvSpPr>
          <p:cNvPr id="7" name="Title Placeholder 1"/>
          <p:cNvSpPr txBox="1">
            <a:spLocks/>
          </p:cNvSpPr>
          <p:nvPr userDrawn="1"/>
        </p:nvSpPr>
        <p:spPr>
          <a:xfrm>
            <a:off x="7471615" y="274638"/>
            <a:ext cx="1215185" cy="1143000"/>
          </a:xfrm>
          <a:prstGeom prst="rect">
            <a:avLst/>
          </a:prstGeom>
        </p:spPr>
        <p:txBody>
          <a:bodyPr vert="horz" lIns="91440" tIns="45720" rIns="91440" bIns="45720" rtlCol="0" anchor="ctr">
            <a:normAutofit/>
          </a:bodyPr>
          <a:lstStyle/>
          <a:p>
            <a:pPr defTabSz="457200">
              <a:spcBef>
                <a:spcPct val="0"/>
              </a:spcBef>
              <a:defRPr/>
            </a:pPr>
            <a:endParaRPr lang="en-US" sz="4400" b="1" dirty="0">
              <a:solidFill>
                <a:srgbClr val="FF000A"/>
              </a:solidFill>
              <a:latin typeface="Arial"/>
              <a:cs typeface="Arial"/>
            </a:endParaRPr>
          </a:p>
        </p:txBody>
      </p:sp>
      <p:sp>
        <p:nvSpPr>
          <p:cNvPr id="13" name="Title Placeholder 1"/>
          <p:cNvSpPr txBox="1">
            <a:spLocks/>
          </p:cNvSpPr>
          <p:nvPr userDrawn="1"/>
        </p:nvSpPr>
        <p:spPr>
          <a:xfrm>
            <a:off x="7471615" y="274638"/>
            <a:ext cx="1215185" cy="1143000"/>
          </a:xfrm>
          <a:prstGeom prst="rect">
            <a:avLst/>
          </a:prstGeom>
        </p:spPr>
        <p:txBody>
          <a:bodyPr vert="horz" lIns="91440" tIns="45720" rIns="91440" bIns="45720" rtlCol="0" anchor="ctr">
            <a:normAutofit/>
          </a:bodyPr>
          <a:lstStyle/>
          <a:p>
            <a:pPr defTabSz="457200">
              <a:spcBef>
                <a:spcPct val="0"/>
              </a:spcBef>
              <a:defRPr/>
            </a:pPr>
            <a:endParaRPr lang="en-US" sz="4400" b="1" dirty="0">
              <a:solidFill>
                <a:srgbClr val="FF000A"/>
              </a:solidFill>
              <a:latin typeface="Arial"/>
              <a:cs typeface="Arial"/>
            </a:endParaRPr>
          </a:p>
        </p:txBody>
      </p:sp>
      <p:pic>
        <p:nvPicPr>
          <p:cNvPr id="15" name="Picture 14" descr="abt_GEO_white.ai"/>
          <p:cNvPicPr>
            <a:picLocks/>
          </p:cNvPicPr>
          <p:nvPr userDrawn="1"/>
        </p:nvPicPr>
        <mc:AlternateContent xmlns:mc="http://schemas.openxmlformats.org/markup-compatibility/2006">
          <mc:Choice xmlns="" xmlns:mv="urn:schemas-microsoft-com:mac:vml" xmlns:ma="http://schemas.microsoft.com/office/mac/drawingml/2008/main" Requires="ma">
            <p:blipFill>
              <a:blip r:embed="rId6"/>
              <a:srcRect l="50109" t="23443" r="30636" b="52838"/>
              <a:stretch>
                <a:fillRect/>
              </a:stretch>
            </p:blipFill>
          </mc:Choice>
          <mc:Fallback>
            <p:blipFill>
              <a:blip r:embed="rId7"/>
              <a:srcRect l="50109" t="23443" r="30636" b="52838"/>
              <a:stretch>
                <a:fillRect/>
              </a:stretch>
            </p:blipFill>
          </mc:Fallback>
        </mc:AlternateContent>
        <p:spPr>
          <a:xfrm>
            <a:off x="7523480" y="469900"/>
            <a:ext cx="914400" cy="914400"/>
          </a:xfrm>
          <a:prstGeom prst="roundRect">
            <a:avLst>
              <a:gd name="adj" fmla="val 3376"/>
            </a:avLst>
          </a:prstGeom>
          <a:solidFill>
            <a:schemeClr val="accent2"/>
          </a:solidFill>
        </p:spPr>
      </p:pic>
      <p:sp>
        <p:nvSpPr>
          <p:cNvPr id="16" name="Rounded Rectangle 15"/>
          <p:cNvSpPr/>
          <p:nvPr userDrawn="1"/>
        </p:nvSpPr>
        <p:spPr>
          <a:xfrm>
            <a:off x="685803" y="6291232"/>
            <a:ext cx="2880360" cy="241300"/>
          </a:xfrm>
          <a:prstGeom prst="roundRect">
            <a:avLst>
              <a:gd name="adj" fmla="val 0"/>
            </a:avLst>
          </a:prstGeom>
          <a:solidFill>
            <a:srgbClr val="D0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1" name="Rounded Rectangle 20"/>
          <p:cNvSpPr/>
          <p:nvPr userDrawn="1"/>
        </p:nvSpPr>
        <p:spPr>
          <a:xfrm>
            <a:off x="3619500" y="6291232"/>
            <a:ext cx="932688" cy="241300"/>
          </a:xfrm>
          <a:prstGeom prst="roundRect">
            <a:avLst>
              <a:gd name="adj" fmla="val 0"/>
            </a:avLst>
          </a:prstGeom>
          <a:solidFill>
            <a:srgbClr val="C3C6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2" name="Rounded Rectangle 21"/>
          <p:cNvSpPr/>
          <p:nvPr userDrawn="1"/>
        </p:nvSpPr>
        <p:spPr>
          <a:xfrm>
            <a:off x="4589018" y="6291232"/>
            <a:ext cx="1920239" cy="241300"/>
          </a:xfrm>
          <a:prstGeom prst="roundRect">
            <a:avLst>
              <a:gd name="adj" fmla="val 0"/>
            </a:avLst>
          </a:prstGeom>
          <a:solidFill>
            <a:srgbClr val="B7C9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194712477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iming>
    <p:tnLst>
      <p:par>
        <p:cTn id="1" dur="indefinite" restart="never" nodeType="tmRoot"/>
      </p:par>
    </p:tnLst>
  </p:timing>
  <p:txStyles>
    <p:titleStyle>
      <a:lvl1pPr algn="l" defTabSz="457200" rtl="0" eaLnBrk="1" latinLnBrk="0" hangingPunct="1">
        <a:spcBef>
          <a:spcPct val="0"/>
        </a:spcBef>
        <a:buNone/>
        <a:defRPr sz="3600" b="0" i="0" kern="1200">
          <a:solidFill>
            <a:schemeClr val="bg1"/>
          </a:solidFill>
          <a:latin typeface="Arial"/>
          <a:ea typeface="+mj-ea"/>
          <a:cs typeface="Arial"/>
        </a:defRPr>
      </a:lvl1pPr>
    </p:titleStyle>
    <p:bodyStyle>
      <a:lvl1pPr marL="342900" indent="-342900" algn="l" defTabSz="457200" rtl="0" eaLnBrk="1" latinLnBrk="0" hangingPunct="1">
        <a:lnSpc>
          <a:spcPct val="100000"/>
        </a:lnSpc>
        <a:spcBef>
          <a:spcPts val="768"/>
        </a:spcBef>
        <a:spcAft>
          <a:spcPts val="800"/>
        </a:spcAft>
        <a:buClr>
          <a:srgbClr val="DA291C"/>
        </a:buClr>
        <a:buFont typeface="Wingdings" charset="2"/>
        <a:buChar char="§"/>
        <a:defRPr sz="2400" kern="1200" baseline="0">
          <a:solidFill>
            <a:schemeClr val="tx1"/>
          </a:solidFill>
          <a:latin typeface="Arial"/>
          <a:ea typeface="+mn-ea"/>
          <a:cs typeface="Arial"/>
        </a:defRPr>
      </a:lvl1pPr>
      <a:lvl2pPr marL="742950" indent="-285750" algn="l" defTabSz="457200" rtl="0" eaLnBrk="1" latinLnBrk="0" hangingPunct="1">
        <a:lnSpc>
          <a:spcPct val="100000"/>
        </a:lnSpc>
        <a:spcBef>
          <a:spcPts val="768"/>
        </a:spcBef>
        <a:spcAft>
          <a:spcPts val="800"/>
        </a:spcAft>
        <a:buFont typeface="Arial"/>
        <a:buChar char="–"/>
        <a:defRPr lang="en-US" sz="2000" kern="1200" dirty="0" smtClean="0">
          <a:solidFill>
            <a:schemeClr val="tx1"/>
          </a:solidFill>
          <a:latin typeface="Arial"/>
          <a:ea typeface="+mn-ea"/>
          <a:cs typeface="Arial"/>
        </a:defRPr>
      </a:lvl2pPr>
      <a:lvl3pPr marL="1143000" indent="-228600" algn="l" defTabSz="457200" rtl="0" eaLnBrk="1" latinLnBrk="0" hangingPunct="1">
        <a:lnSpc>
          <a:spcPct val="100000"/>
        </a:lnSpc>
        <a:spcBef>
          <a:spcPts val="768"/>
        </a:spcBef>
        <a:spcAft>
          <a:spcPts val="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abtassociates.com/Aflatoxin-Stakeholders-Conference-Related-Materia.aspx" TargetMode="External"/><Relationship Id="rId7"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hyperlink" Target="mailto:Angela_Stene@abtassoc.com" TargetMode="External"/><Relationship Id="rId5" Type="http://schemas.openxmlformats.org/officeDocument/2006/relationships/hyperlink" Target="mailto:Tulika_Narayan@abtassoc.com" TargetMode="External"/><Relationship Id="rId4" Type="http://schemas.openxmlformats.org/officeDocument/2006/relationships/hyperlink" Target="http://abtassociates.com/Tanzania-Aflatoxin-Stakeholders-Conference.asp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Key Issues Assessed</a:t>
            </a:r>
            <a:endParaRPr lang="en-US" sz="2800" b="1" dirty="0">
              <a:solidFill>
                <a:srgbClr val="FFFF00"/>
              </a:solidFill>
            </a:endParaRPr>
          </a:p>
        </p:txBody>
      </p:sp>
      <p:sp>
        <p:nvSpPr>
          <p:cNvPr id="3" name="TextBox 2"/>
          <p:cNvSpPr txBox="1"/>
          <p:nvPr/>
        </p:nvSpPr>
        <p:spPr>
          <a:xfrm>
            <a:off x="624332" y="1955799"/>
            <a:ext cx="3731768" cy="646331"/>
          </a:xfrm>
          <a:prstGeom prst="rect">
            <a:avLst/>
          </a:prstGeom>
          <a:noFill/>
        </p:spPr>
        <p:txBody>
          <a:bodyPr wrap="square" rtlCol="0">
            <a:spAutoFit/>
          </a:bodyPr>
          <a:lstStyle/>
          <a:p>
            <a:pPr marL="285750" indent="-285750" defTabSz="457200">
              <a:buFont typeface="Arial" pitchFamily="34" charset="0"/>
              <a:buChar char="•"/>
            </a:pPr>
            <a:endParaRPr lang="en-US" dirty="0">
              <a:solidFill>
                <a:prstClr val="black"/>
              </a:solidFill>
            </a:endParaRPr>
          </a:p>
          <a:p>
            <a:pPr marL="285750" indent="-285750" defTabSz="457200">
              <a:buFont typeface="Arial" pitchFamily="34" charset="0"/>
              <a:buChar char="•"/>
            </a:pPr>
            <a:endParaRPr lang="en-US" dirty="0">
              <a:solidFill>
                <a:prstClr val="black"/>
              </a:solidFill>
            </a:endParaRPr>
          </a:p>
        </p:txBody>
      </p:sp>
      <p:sp>
        <p:nvSpPr>
          <p:cNvPr id="7" name="TextBox 6"/>
          <p:cNvSpPr txBox="1"/>
          <p:nvPr/>
        </p:nvSpPr>
        <p:spPr>
          <a:xfrm>
            <a:off x="874268" y="1471136"/>
            <a:ext cx="7776246" cy="5386864"/>
          </a:xfrm>
          <a:prstGeom prst="rect">
            <a:avLst/>
          </a:prstGeom>
          <a:noFill/>
        </p:spPr>
        <p:txBody>
          <a:bodyPr wrap="square" rtlCol="0">
            <a:spAutoFit/>
          </a:bodyPr>
          <a:lstStyle/>
          <a:p>
            <a:pPr defTabSz="457200"/>
            <a:r>
              <a:rPr lang="en-US" b="1" dirty="0">
                <a:solidFill>
                  <a:prstClr val="black"/>
                </a:solidFill>
              </a:rPr>
              <a:t>Regulatory</a:t>
            </a:r>
            <a:r>
              <a:rPr lang="en-US" b="1" dirty="0">
                <a:solidFill>
                  <a:prstClr val="black"/>
                </a:solidFill>
              </a:rPr>
              <a:t> </a:t>
            </a:r>
            <a:r>
              <a:rPr lang="en-US" b="1" dirty="0">
                <a:solidFill>
                  <a:prstClr val="black"/>
                </a:solidFill>
              </a:rPr>
              <a:t>and Institutional:</a:t>
            </a:r>
          </a:p>
          <a:p>
            <a:pPr marL="285750" indent="-285750" defTabSz="457200">
              <a:buFont typeface="Arial" pitchFamily="34" charset="0"/>
              <a:buChar char="•"/>
            </a:pPr>
            <a:r>
              <a:rPr lang="en-US" dirty="0">
                <a:solidFill>
                  <a:prstClr val="black"/>
                </a:solidFill>
              </a:rPr>
              <a:t>Presence of </a:t>
            </a:r>
            <a:r>
              <a:rPr lang="en-US" dirty="0" err="1">
                <a:solidFill>
                  <a:prstClr val="black"/>
                </a:solidFill>
              </a:rPr>
              <a:t>aflatoxin</a:t>
            </a:r>
            <a:r>
              <a:rPr lang="en-US" dirty="0">
                <a:solidFill>
                  <a:prstClr val="black"/>
                </a:solidFill>
              </a:rPr>
              <a:t> standards.</a:t>
            </a:r>
          </a:p>
          <a:p>
            <a:pPr marL="285750" indent="-285750" defTabSz="457200">
              <a:buFont typeface="Arial" pitchFamily="34" charset="0"/>
              <a:buChar char="•"/>
            </a:pPr>
            <a:r>
              <a:rPr lang="en-US" dirty="0">
                <a:solidFill>
                  <a:prstClr val="black"/>
                </a:solidFill>
              </a:rPr>
              <a:t>Enforcement, awareness and implementation procedures.</a:t>
            </a:r>
          </a:p>
          <a:p>
            <a:pPr defTabSz="457200">
              <a:spcBef>
                <a:spcPts val="600"/>
              </a:spcBef>
            </a:pPr>
            <a:r>
              <a:rPr lang="en-US" b="1" dirty="0">
                <a:solidFill>
                  <a:prstClr val="black"/>
                </a:solidFill>
              </a:rPr>
              <a:t>Agriculture</a:t>
            </a:r>
            <a:r>
              <a:rPr lang="en-US" dirty="0">
                <a:solidFill>
                  <a:prstClr val="black"/>
                </a:solidFill>
              </a:rPr>
              <a:t>:</a:t>
            </a:r>
          </a:p>
          <a:p>
            <a:pPr marL="285750" indent="-285750" defTabSz="457200">
              <a:buFont typeface="Arial" pitchFamily="34" charset="0"/>
              <a:buChar char="•"/>
            </a:pPr>
            <a:r>
              <a:rPr lang="en-US" dirty="0">
                <a:solidFill>
                  <a:prstClr val="black"/>
                </a:solidFill>
              </a:rPr>
              <a:t>Bio-controls</a:t>
            </a:r>
          </a:p>
          <a:p>
            <a:pPr marL="285750" indent="-285750" defTabSz="457200">
              <a:buFont typeface="Arial" pitchFamily="34" charset="0"/>
              <a:buChar char="•"/>
            </a:pPr>
            <a:r>
              <a:rPr lang="en-US" dirty="0">
                <a:solidFill>
                  <a:prstClr val="black"/>
                </a:solidFill>
              </a:rPr>
              <a:t>Use of agricultural inputs (insecticide/herbicide/irrigation/improved seeds).</a:t>
            </a:r>
          </a:p>
          <a:p>
            <a:pPr marL="285750" indent="-285750" defTabSz="457200">
              <a:buFont typeface="Arial" pitchFamily="34" charset="0"/>
              <a:buChar char="•"/>
            </a:pPr>
            <a:r>
              <a:rPr lang="en-US" dirty="0">
                <a:solidFill>
                  <a:prstClr val="black"/>
                </a:solidFill>
              </a:rPr>
              <a:t>Improved drying and storage facilities.</a:t>
            </a:r>
          </a:p>
          <a:p>
            <a:pPr defTabSz="457200">
              <a:spcBef>
                <a:spcPts val="600"/>
              </a:spcBef>
            </a:pPr>
            <a:r>
              <a:rPr lang="en-US" b="1" dirty="0">
                <a:solidFill>
                  <a:prstClr val="black"/>
                </a:solidFill>
              </a:rPr>
              <a:t>Trade:</a:t>
            </a:r>
          </a:p>
          <a:p>
            <a:pPr marL="285750" indent="-285750" defTabSz="457200">
              <a:buFont typeface="Arial" pitchFamily="34" charset="0"/>
              <a:buChar char="•"/>
            </a:pPr>
            <a:r>
              <a:rPr lang="en-US" dirty="0">
                <a:solidFill>
                  <a:prstClr val="black"/>
                </a:solidFill>
              </a:rPr>
              <a:t>Market-based </a:t>
            </a:r>
            <a:r>
              <a:rPr lang="en-US" dirty="0">
                <a:solidFill>
                  <a:prstClr val="black"/>
                </a:solidFill>
              </a:rPr>
              <a:t>incentives </a:t>
            </a:r>
            <a:r>
              <a:rPr lang="en-US" dirty="0">
                <a:solidFill>
                  <a:prstClr val="black"/>
                </a:solidFill>
              </a:rPr>
              <a:t>(consumer demand) for </a:t>
            </a:r>
            <a:r>
              <a:rPr lang="en-US" dirty="0">
                <a:solidFill>
                  <a:prstClr val="black"/>
                </a:solidFill>
              </a:rPr>
              <a:t>safer food.</a:t>
            </a:r>
          </a:p>
          <a:p>
            <a:pPr marL="285750" indent="-285750" defTabSz="457200">
              <a:buFont typeface="Arial" pitchFamily="34" charset="0"/>
              <a:buChar char="•"/>
            </a:pPr>
            <a:r>
              <a:rPr lang="en-US" dirty="0">
                <a:solidFill>
                  <a:prstClr val="black"/>
                </a:solidFill>
              </a:rPr>
              <a:t>Withdrawal procedures for contaminated products.</a:t>
            </a:r>
          </a:p>
          <a:p>
            <a:pPr marL="285750" indent="-285750" defTabSz="457200">
              <a:buFont typeface="Arial" pitchFamily="34" charset="0"/>
              <a:buChar char="•"/>
            </a:pPr>
            <a:r>
              <a:rPr lang="en-US" dirty="0">
                <a:solidFill>
                  <a:prstClr val="black"/>
                </a:solidFill>
              </a:rPr>
              <a:t>Effective grading systems.</a:t>
            </a:r>
          </a:p>
          <a:p>
            <a:pPr defTabSz="457200">
              <a:spcBef>
                <a:spcPts val="600"/>
              </a:spcBef>
            </a:pPr>
            <a:r>
              <a:rPr lang="en-US" b="1" dirty="0">
                <a:solidFill>
                  <a:prstClr val="black"/>
                </a:solidFill>
              </a:rPr>
              <a:t>Health</a:t>
            </a:r>
            <a:r>
              <a:rPr lang="en-US" b="1" dirty="0">
                <a:solidFill>
                  <a:prstClr val="black"/>
                </a:solidFill>
              </a:rPr>
              <a:t>:</a:t>
            </a:r>
          </a:p>
          <a:p>
            <a:pPr marL="285750" indent="-285750" defTabSz="457200">
              <a:buFont typeface="Arial" pitchFamily="34" charset="0"/>
              <a:buChar char="•"/>
            </a:pPr>
            <a:r>
              <a:rPr lang="en-US" dirty="0">
                <a:solidFill>
                  <a:prstClr val="black"/>
                </a:solidFill>
              </a:rPr>
              <a:t>Promotion of awareness and consumer demand for safer food.</a:t>
            </a:r>
          </a:p>
          <a:p>
            <a:pPr marL="285750" indent="-285750" defTabSz="457200">
              <a:buFont typeface="Arial" pitchFamily="34" charset="0"/>
              <a:buChar char="•"/>
            </a:pPr>
            <a:r>
              <a:rPr lang="en-US" dirty="0">
                <a:solidFill>
                  <a:prstClr val="black"/>
                </a:solidFill>
              </a:rPr>
              <a:t>H</a:t>
            </a:r>
            <a:r>
              <a:rPr lang="en-US" dirty="0">
                <a:solidFill>
                  <a:prstClr val="black"/>
                </a:solidFill>
              </a:rPr>
              <a:t>ousehold sorting and processing to reduce </a:t>
            </a:r>
            <a:r>
              <a:rPr lang="en-US" dirty="0" err="1">
                <a:solidFill>
                  <a:prstClr val="black"/>
                </a:solidFill>
              </a:rPr>
              <a:t>mycotoxin</a:t>
            </a:r>
            <a:r>
              <a:rPr lang="en-US" dirty="0">
                <a:solidFill>
                  <a:prstClr val="black"/>
                </a:solidFill>
              </a:rPr>
              <a:t> contamination.</a:t>
            </a:r>
          </a:p>
          <a:p>
            <a:pPr marL="285750" indent="-285750" defTabSz="457200">
              <a:buFont typeface="Arial" pitchFamily="34" charset="0"/>
              <a:buChar char="•"/>
            </a:pPr>
            <a:r>
              <a:rPr lang="en-US" dirty="0">
                <a:solidFill>
                  <a:prstClr val="black"/>
                </a:solidFill>
              </a:rPr>
              <a:t>HBV vaccination.</a:t>
            </a:r>
          </a:p>
          <a:p>
            <a:pPr defTabSz="457200"/>
            <a:endParaRPr lang="en-US" dirty="0">
              <a:solidFill>
                <a:prstClr val="black"/>
              </a:solidFill>
            </a:endParaRPr>
          </a:p>
          <a:p>
            <a:pPr marL="285750" indent="-285750" defTabSz="457200">
              <a:buFont typeface="Arial" pitchFamily="34" charset="0"/>
              <a:buChar char="•"/>
            </a:pPr>
            <a:endParaRPr lang="en-US" b="1" dirty="0">
              <a:solidFill>
                <a:prstClr val="black"/>
              </a:solidFill>
            </a:endParaRPr>
          </a:p>
          <a:p>
            <a:pPr marL="285750" indent="-285750" defTabSz="457200">
              <a:buFont typeface="Arial" pitchFamily="34" charset="0"/>
              <a:buChar char="•"/>
            </a:pPr>
            <a:endParaRPr lang="en-US" dirty="0">
              <a:solidFill>
                <a:prstClr val="black"/>
              </a:solidFill>
            </a:endParaRPr>
          </a:p>
        </p:txBody>
      </p:sp>
      <p:pic>
        <p:nvPicPr>
          <p:cNvPr id="6146" name="Picture 2" descr="C:\Users\SteneA\Dropbox\Photos\Pictures\pics\Tanzania Formative Research Dec 2011\Laura Photos\Photo 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6882962" y="3614456"/>
            <a:ext cx="1963927" cy="1305887"/>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SteneA\Dropbox\Photos\Pictures\pics\Tanzania Formative Research Dec 2011\Laura Photos\Photo 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7097" y="1640115"/>
            <a:ext cx="1986361" cy="132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72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 Impact in Groundnuts</a:t>
            </a:r>
            <a:endParaRPr lang="en-US" dirty="0"/>
          </a:p>
        </p:txBody>
      </p:sp>
      <p:sp>
        <p:nvSpPr>
          <p:cNvPr id="3" name="Content Placeholder 2"/>
          <p:cNvSpPr>
            <a:spLocks noGrp="1"/>
          </p:cNvSpPr>
          <p:nvPr>
            <p:ph sz="half" idx="2"/>
          </p:nvPr>
        </p:nvSpPr>
        <p:spPr>
          <a:xfrm>
            <a:off x="209550" y="1958339"/>
            <a:ext cx="3448050" cy="3951288"/>
          </a:xfrm>
        </p:spPr>
        <p:txBody>
          <a:bodyPr>
            <a:normAutofit/>
          </a:bodyPr>
          <a:lstStyle/>
          <a:p>
            <a:r>
              <a:rPr lang="en-US" dirty="0"/>
              <a:t>Groundnut export since mid 1970s has been </a:t>
            </a:r>
            <a:r>
              <a:rPr lang="en-US" dirty="0" smtClean="0"/>
              <a:t>negligible</a:t>
            </a:r>
          </a:p>
          <a:p>
            <a:r>
              <a:rPr lang="en-US" dirty="0" smtClean="0"/>
              <a:t>Decline </a:t>
            </a:r>
            <a:r>
              <a:rPr lang="en-US" dirty="0"/>
              <a:t>in historical share </a:t>
            </a:r>
            <a:r>
              <a:rPr lang="en-US" dirty="0" smtClean="0"/>
              <a:t>of </a:t>
            </a:r>
            <a:r>
              <a:rPr lang="en-US" dirty="0"/>
              <a:t>world exports as result </a:t>
            </a:r>
            <a:r>
              <a:rPr lang="en-US" dirty="0" smtClean="0"/>
              <a:t>of oil </a:t>
            </a:r>
            <a:r>
              <a:rPr lang="en-US" dirty="0"/>
              <a:t>price shock and focus </a:t>
            </a:r>
            <a:r>
              <a:rPr lang="en-US" dirty="0" smtClean="0"/>
              <a:t> away </a:t>
            </a:r>
            <a:r>
              <a:rPr lang="en-US" dirty="0"/>
              <a:t>from </a:t>
            </a:r>
            <a:r>
              <a:rPr lang="en-US" dirty="0" smtClean="0"/>
              <a:t>agriculture, plus aphid infestation</a:t>
            </a:r>
          </a:p>
          <a:p>
            <a:r>
              <a:rPr lang="en-US" dirty="0" smtClean="0"/>
              <a:t>Nigeria’s groundnut exports had declined significantly well before EU harmonization of standards in 1998.</a:t>
            </a:r>
            <a:endParaRPr lang="en-US" dirty="0"/>
          </a:p>
          <a:p>
            <a:endParaRPr lang="en-US" dirty="0" smtClean="0"/>
          </a:p>
          <a:p>
            <a:pPr marL="457200" lvl="1" indent="0">
              <a:buNone/>
            </a:pPr>
            <a:endParaRPr lang="en-US" dirty="0" smtClean="0"/>
          </a:p>
          <a:p>
            <a:pPr lvl="1"/>
            <a:endParaRPr lang="en-US" dirty="0" smtClean="0"/>
          </a:p>
          <a:p>
            <a:pPr lvl="1"/>
            <a:endParaRPr lang="en-US" dirty="0" smtClean="0"/>
          </a:p>
          <a:p>
            <a:pPr marL="0" indent="0">
              <a:buNone/>
            </a:pPr>
            <a:endParaRPr lang="en-US" dirty="0"/>
          </a:p>
          <a:p>
            <a:pPr marL="0" indent="0">
              <a:buNone/>
            </a:pPr>
            <a:endParaRPr lang="en-US" dirty="0"/>
          </a:p>
        </p:txBody>
      </p:sp>
      <p:graphicFrame>
        <p:nvGraphicFramePr>
          <p:cNvPr id="4" name="Chart 3"/>
          <p:cNvGraphicFramePr/>
          <p:nvPr>
            <p:extLst>
              <p:ext uri="{D42A27DB-BD31-4B8C-83A1-F6EECF244321}">
                <p14:modId xmlns:p14="http://schemas.microsoft.com/office/powerpoint/2010/main" val="4145073135"/>
              </p:ext>
            </p:extLst>
          </p:nvPr>
        </p:nvGraphicFramePr>
        <p:xfrm>
          <a:off x="3547745" y="1800225"/>
          <a:ext cx="5297805" cy="410940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713232" y="5747095"/>
            <a:ext cx="7763111" cy="369332"/>
          </a:xfrm>
          <a:prstGeom prst="rect">
            <a:avLst/>
          </a:prstGeom>
          <a:solidFill>
            <a:srgbClr val="B7C9D3"/>
          </a:solidFill>
        </p:spPr>
        <p:txBody>
          <a:bodyPr wrap="square" rtlCol="0">
            <a:spAutoFit/>
          </a:bodyPr>
          <a:lstStyle/>
          <a:p>
            <a:pPr defTabSz="457200"/>
            <a:r>
              <a:rPr lang="en-US" b="1" i="1" dirty="0">
                <a:solidFill>
                  <a:prstClr val="black"/>
                </a:solidFill>
              </a:rPr>
              <a:t>Aflatoxins related challenge is only one of many reasons for loss in exports.</a:t>
            </a:r>
            <a:endParaRPr lang="en-US" b="1" i="1" dirty="0">
              <a:solidFill>
                <a:prstClr val="black"/>
              </a:solidFill>
            </a:endParaRPr>
          </a:p>
        </p:txBody>
      </p:sp>
    </p:spTree>
    <p:extLst>
      <p:ext uri="{BB962C8B-B14F-4D97-AF65-F5344CB8AC3E}">
        <p14:creationId xmlns:p14="http://schemas.microsoft.com/office/powerpoint/2010/main" val="68822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 Impact in Maize</a:t>
            </a:r>
            <a:endParaRPr lang="en-US" dirty="0"/>
          </a:p>
        </p:txBody>
      </p:sp>
      <p:sp>
        <p:nvSpPr>
          <p:cNvPr id="3" name="Content Placeholder 2"/>
          <p:cNvSpPr>
            <a:spLocks noGrp="1"/>
          </p:cNvSpPr>
          <p:nvPr>
            <p:ph sz="half" idx="2"/>
          </p:nvPr>
        </p:nvSpPr>
        <p:spPr>
          <a:xfrm>
            <a:off x="166915" y="2508250"/>
            <a:ext cx="4040188" cy="2911475"/>
          </a:xfrm>
        </p:spPr>
        <p:txBody>
          <a:bodyPr/>
          <a:lstStyle/>
          <a:p>
            <a:r>
              <a:rPr lang="en-US" dirty="0" smtClean="0"/>
              <a:t>Historically maize exports have been low.</a:t>
            </a:r>
          </a:p>
          <a:p>
            <a:r>
              <a:rPr lang="en-US" dirty="0" smtClean="0"/>
              <a:t>Maize exports have often been banned--as they are now-- because of this crop’s importance for food security.</a:t>
            </a:r>
          </a:p>
          <a:p>
            <a:endParaRPr lang="en-US" dirty="0" smtClean="0"/>
          </a:p>
          <a:p>
            <a:pPr marL="0" indent="0">
              <a:buNone/>
            </a:pPr>
            <a:endParaRPr lang="en-US" dirty="0"/>
          </a:p>
          <a:p>
            <a:pPr marL="0" indent="0">
              <a:buNone/>
            </a:pP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1565577207"/>
              </p:ext>
            </p:extLst>
          </p:nvPr>
        </p:nvGraphicFramePr>
        <p:xfrm>
          <a:off x="4064000" y="1698172"/>
          <a:ext cx="4630737" cy="363342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57200" y="5756831"/>
            <a:ext cx="8388350" cy="369332"/>
          </a:xfrm>
          <a:prstGeom prst="rect">
            <a:avLst/>
          </a:prstGeom>
          <a:solidFill>
            <a:srgbClr val="B7C9D3"/>
          </a:solidFill>
        </p:spPr>
        <p:txBody>
          <a:bodyPr wrap="square" rtlCol="0">
            <a:spAutoFit/>
          </a:bodyPr>
          <a:lstStyle/>
          <a:p>
            <a:pPr defTabSz="457200"/>
            <a:r>
              <a:rPr lang="en-US" i="1" dirty="0">
                <a:solidFill>
                  <a:prstClr val="black"/>
                </a:solidFill>
              </a:rPr>
              <a:t>Constraints other than aflatoxin contamination is limiting export of maize from Nigeria.</a:t>
            </a:r>
            <a:endParaRPr lang="en-US" i="1" dirty="0">
              <a:solidFill>
                <a:prstClr val="black"/>
              </a:solidFill>
            </a:endParaRPr>
          </a:p>
        </p:txBody>
      </p:sp>
      <p:sp>
        <p:nvSpPr>
          <p:cNvPr id="6" name="Rectangle 5"/>
          <p:cNvSpPr/>
          <p:nvPr/>
        </p:nvSpPr>
        <p:spPr>
          <a:xfrm>
            <a:off x="5006974" y="5331599"/>
            <a:ext cx="2613025" cy="461665"/>
          </a:xfrm>
          <a:prstGeom prst="rect">
            <a:avLst/>
          </a:prstGeom>
        </p:spPr>
        <p:txBody>
          <a:bodyPr wrap="square">
            <a:spAutoFit/>
          </a:bodyPr>
          <a:lstStyle/>
          <a:p>
            <a:pPr defTabSz="457200"/>
            <a:r>
              <a:rPr lang="en-US" sz="1200" i="1" dirty="0">
                <a:solidFill>
                  <a:prstClr val="black"/>
                </a:solidFill>
              </a:rPr>
              <a:t>Data Source: </a:t>
            </a:r>
            <a:r>
              <a:rPr lang="en-US" sz="1200" i="1" dirty="0">
                <a:solidFill>
                  <a:prstClr val="black"/>
                </a:solidFill>
              </a:rPr>
              <a:t>FAOSTAT, 2010 </a:t>
            </a:r>
          </a:p>
          <a:p>
            <a:pPr defTabSz="457200"/>
            <a:endParaRPr lang="en-US" sz="1200" i="1" dirty="0">
              <a:solidFill>
                <a:prstClr val="black"/>
              </a:solidFill>
            </a:endParaRPr>
          </a:p>
        </p:txBody>
      </p:sp>
    </p:spTree>
    <p:extLst>
      <p:ext uri="{BB962C8B-B14F-4D97-AF65-F5344CB8AC3E}">
        <p14:creationId xmlns:p14="http://schemas.microsoft.com/office/powerpoint/2010/main" val="310920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Impact</a:t>
            </a:r>
            <a:endParaRPr lang="en-US" dirty="0"/>
          </a:p>
        </p:txBody>
      </p:sp>
      <p:sp>
        <p:nvSpPr>
          <p:cNvPr id="6" name="Content Placeholder 5"/>
          <p:cNvSpPr>
            <a:spLocks noGrp="1"/>
          </p:cNvSpPr>
          <p:nvPr>
            <p:ph idx="1"/>
          </p:nvPr>
        </p:nvSpPr>
        <p:spPr/>
        <p:txBody>
          <a:bodyPr/>
          <a:lstStyle/>
          <a:p>
            <a:r>
              <a:rPr lang="en-US" dirty="0" smtClean="0"/>
              <a:t>Health is arguably the largest area of impact of aflatoxin contamination in Nigeria and Tanzania</a:t>
            </a:r>
          </a:p>
          <a:p>
            <a:r>
              <a:rPr lang="en-US" dirty="0" smtClean="0"/>
              <a:t>Sufficient quantitative evidence to estimate liver cancer impacts</a:t>
            </a:r>
          </a:p>
          <a:p>
            <a:r>
              <a:rPr lang="en-US" dirty="0" smtClean="0"/>
              <a:t>Evidence of relationship between stunting and </a:t>
            </a:r>
            <a:r>
              <a:rPr lang="en-US" dirty="0" err="1" smtClean="0"/>
              <a:t>aflatoxins</a:t>
            </a:r>
            <a:r>
              <a:rPr lang="en-US" dirty="0" smtClean="0"/>
              <a:t> exists but it has not been quantified</a:t>
            </a:r>
            <a:endParaRPr lang="en-US" dirty="0"/>
          </a:p>
        </p:txBody>
      </p:sp>
    </p:spTree>
    <p:extLst>
      <p:ext uri="{BB962C8B-B14F-4D97-AF65-F5344CB8AC3E}">
        <p14:creationId xmlns:p14="http://schemas.microsoft.com/office/powerpoint/2010/main" val="82401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Health Impact</a:t>
            </a:r>
            <a:endParaRPr lang="en-US" dirty="0"/>
          </a:p>
        </p:txBody>
      </p:sp>
      <p:sp>
        <p:nvSpPr>
          <p:cNvPr id="6" name="Oval 5"/>
          <p:cNvSpPr/>
          <p:nvPr/>
        </p:nvSpPr>
        <p:spPr>
          <a:xfrm>
            <a:off x="1153411" y="1481917"/>
            <a:ext cx="1336372" cy="12954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en-US" sz="1200" b="1" dirty="0">
                <a:solidFill>
                  <a:prstClr val="white"/>
                </a:solidFill>
              </a:rPr>
              <a:t>Aflatoxin Contamination</a:t>
            </a:r>
          </a:p>
          <a:p>
            <a:pPr algn="ctr" defTabSz="457200"/>
            <a:r>
              <a:rPr lang="en-US" sz="1200" b="1" dirty="0">
                <a:solidFill>
                  <a:prstClr val="white"/>
                </a:solidFill>
              </a:rPr>
              <a:t>(</a:t>
            </a:r>
            <a:r>
              <a:rPr lang="en-US" sz="1200" b="1" dirty="0" err="1">
                <a:solidFill>
                  <a:prstClr val="white"/>
                </a:solidFill>
              </a:rPr>
              <a:t>ng</a:t>
            </a:r>
            <a:r>
              <a:rPr lang="en-US" sz="1200" b="1" dirty="0">
                <a:solidFill>
                  <a:prstClr val="white"/>
                </a:solidFill>
              </a:rPr>
              <a:t>/g)</a:t>
            </a:r>
            <a:endParaRPr lang="en-US" sz="1200" b="1" dirty="0">
              <a:solidFill>
                <a:prstClr val="white"/>
              </a:solidFill>
            </a:endParaRPr>
          </a:p>
        </p:txBody>
      </p:sp>
      <p:sp>
        <p:nvSpPr>
          <p:cNvPr id="8" name="Oval 7"/>
          <p:cNvSpPr/>
          <p:nvPr/>
        </p:nvSpPr>
        <p:spPr>
          <a:xfrm>
            <a:off x="2554136" y="1481917"/>
            <a:ext cx="1336372" cy="12954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en-US" sz="1200" b="1" dirty="0">
                <a:solidFill>
                  <a:prstClr val="white"/>
                </a:solidFill>
              </a:rPr>
              <a:t>Consumption</a:t>
            </a:r>
          </a:p>
          <a:p>
            <a:pPr algn="ctr" defTabSz="457200"/>
            <a:r>
              <a:rPr lang="en-US" sz="1200" b="1" dirty="0">
                <a:solidFill>
                  <a:prstClr val="white"/>
                </a:solidFill>
              </a:rPr>
              <a:t>(gram/day)</a:t>
            </a:r>
            <a:endParaRPr lang="en-US" sz="1200" b="1" dirty="0">
              <a:solidFill>
                <a:prstClr val="white"/>
              </a:solidFill>
            </a:endParaRPr>
          </a:p>
        </p:txBody>
      </p:sp>
      <p:sp>
        <p:nvSpPr>
          <p:cNvPr id="9" name="Oval 8"/>
          <p:cNvSpPr/>
          <p:nvPr/>
        </p:nvSpPr>
        <p:spPr>
          <a:xfrm>
            <a:off x="1821597" y="2893176"/>
            <a:ext cx="1336372" cy="12954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en-US" sz="1200" b="1" dirty="0">
                <a:solidFill>
                  <a:prstClr val="white"/>
                </a:solidFill>
              </a:rPr>
              <a:t>Body Weight</a:t>
            </a:r>
          </a:p>
          <a:p>
            <a:pPr algn="ctr" defTabSz="457200"/>
            <a:r>
              <a:rPr lang="en-US" sz="1200" b="1" dirty="0">
                <a:solidFill>
                  <a:prstClr val="white"/>
                </a:solidFill>
              </a:rPr>
              <a:t>(kg)</a:t>
            </a:r>
          </a:p>
        </p:txBody>
      </p:sp>
      <p:sp>
        <p:nvSpPr>
          <p:cNvPr id="14" name="Rounded Rectangle 13"/>
          <p:cNvSpPr/>
          <p:nvPr/>
        </p:nvSpPr>
        <p:spPr>
          <a:xfrm>
            <a:off x="4571473" y="2355814"/>
            <a:ext cx="1600200" cy="765962"/>
          </a:xfrm>
          <a:prstGeom prst="roundRect">
            <a:avLst/>
          </a:prstGeom>
          <a:solidFill>
            <a:srgbClr val="B7C9D3"/>
          </a:solidFill>
          <a:ln>
            <a:solidFill>
              <a:srgbClr val="B7C9D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b="1" dirty="0">
                <a:solidFill>
                  <a:prstClr val="white"/>
                </a:solidFill>
              </a:rPr>
              <a:t>Exposure to </a:t>
            </a:r>
            <a:r>
              <a:rPr lang="en-US" b="1" dirty="0" err="1">
                <a:solidFill>
                  <a:prstClr val="white"/>
                </a:solidFill>
              </a:rPr>
              <a:t>Aflatoxins</a:t>
            </a:r>
            <a:endParaRPr lang="en-US" b="1" dirty="0">
              <a:solidFill>
                <a:prstClr val="white"/>
              </a:solidFill>
            </a:endParaRPr>
          </a:p>
          <a:p>
            <a:pPr algn="ctr" defTabSz="457200"/>
            <a:r>
              <a:rPr lang="en-US" sz="1400" b="1" dirty="0">
                <a:solidFill>
                  <a:prstClr val="white"/>
                </a:solidFill>
              </a:rPr>
              <a:t>(</a:t>
            </a:r>
            <a:r>
              <a:rPr lang="en-US" sz="1400" b="1" dirty="0" err="1">
                <a:solidFill>
                  <a:prstClr val="white"/>
                </a:solidFill>
              </a:rPr>
              <a:t>ng</a:t>
            </a:r>
            <a:r>
              <a:rPr lang="en-US" sz="1400" b="1" dirty="0">
                <a:solidFill>
                  <a:prstClr val="white"/>
                </a:solidFill>
              </a:rPr>
              <a:t>/kg-</a:t>
            </a:r>
            <a:r>
              <a:rPr lang="en-US" sz="1400" b="1" dirty="0" err="1">
                <a:solidFill>
                  <a:prstClr val="white"/>
                </a:solidFill>
              </a:rPr>
              <a:t>bw</a:t>
            </a:r>
            <a:r>
              <a:rPr lang="en-US" sz="1400" b="1" dirty="0">
                <a:solidFill>
                  <a:prstClr val="white"/>
                </a:solidFill>
              </a:rPr>
              <a:t>/day)</a:t>
            </a:r>
          </a:p>
        </p:txBody>
      </p:sp>
      <p:sp>
        <p:nvSpPr>
          <p:cNvPr id="17" name="Oval 16"/>
          <p:cNvSpPr/>
          <p:nvPr/>
        </p:nvSpPr>
        <p:spPr>
          <a:xfrm>
            <a:off x="7801312" y="3794071"/>
            <a:ext cx="1117679" cy="1039798"/>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en-US" sz="1200" b="1" dirty="0">
                <a:solidFill>
                  <a:prstClr val="white"/>
                </a:solidFill>
              </a:rPr>
              <a:t>Shares of HBV positive population</a:t>
            </a:r>
            <a:endParaRPr lang="en-US" sz="1200" b="1" dirty="0">
              <a:solidFill>
                <a:prstClr val="white"/>
              </a:solidFill>
            </a:endParaRPr>
          </a:p>
        </p:txBody>
      </p:sp>
      <p:cxnSp>
        <p:nvCxnSpPr>
          <p:cNvPr id="19" name="Straight Connector 18"/>
          <p:cNvCxnSpPr/>
          <p:nvPr/>
        </p:nvCxnSpPr>
        <p:spPr>
          <a:xfrm>
            <a:off x="1245621" y="2813014"/>
            <a:ext cx="2617030" cy="0"/>
          </a:xfrm>
          <a:prstGeom prst="line">
            <a:avLst/>
          </a:prstGeom>
        </p:spPr>
        <p:style>
          <a:lnRef idx="2">
            <a:schemeClr val="accent1"/>
          </a:lnRef>
          <a:fillRef idx="0">
            <a:schemeClr val="accent1"/>
          </a:fillRef>
          <a:effectRef idx="1">
            <a:schemeClr val="accent1"/>
          </a:effectRef>
          <a:fontRef idx="minor">
            <a:schemeClr val="tx1"/>
          </a:fontRef>
        </p:style>
      </p:cxnSp>
      <p:sp>
        <p:nvSpPr>
          <p:cNvPr id="23" name="Rounded Rectangle 22"/>
          <p:cNvSpPr/>
          <p:nvPr/>
        </p:nvSpPr>
        <p:spPr>
          <a:xfrm>
            <a:off x="713232" y="4642630"/>
            <a:ext cx="1445161" cy="777095"/>
          </a:xfrm>
          <a:prstGeom prst="roundRect">
            <a:avLst/>
          </a:prstGeom>
          <a:solidFill>
            <a:srgbClr val="B7C9D3"/>
          </a:solidFill>
          <a:ln>
            <a:solidFill>
              <a:srgbClr val="B7C9D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b="1" dirty="0">
                <a:solidFill>
                  <a:prstClr val="white"/>
                </a:solidFill>
              </a:rPr>
              <a:t>Liver Cancer Cases</a:t>
            </a:r>
            <a:endParaRPr lang="en-US" b="1" dirty="0">
              <a:solidFill>
                <a:prstClr val="white"/>
              </a:solidFill>
            </a:endParaRPr>
          </a:p>
          <a:p>
            <a:pPr algn="ctr" defTabSz="457200"/>
            <a:r>
              <a:rPr lang="en-US" sz="1400" b="1" dirty="0">
                <a:solidFill>
                  <a:prstClr val="white"/>
                </a:solidFill>
              </a:rPr>
              <a:t>(number/year)</a:t>
            </a:r>
            <a:endParaRPr lang="en-US" sz="1400" b="1" dirty="0">
              <a:solidFill>
                <a:prstClr val="white"/>
              </a:solidFill>
            </a:endParaRPr>
          </a:p>
        </p:txBody>
      </p:sp>
      <p:sp>
        <p:nvSpPr>
          <p:cNvPr id="24" name="Equal 23"/>
          <p:cNvSpPr/>
          <p:nvPr/>
        </p:nvSpPr>
        <p:spPr>
          <a:xfrm>
            <a:off x="2240697" y="4856946"/>
            <a:ext cx="313439" cy="324654"/>
          </a:xfrm>
          <a:prstGeom prst="mathEqual">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black"/>
              </a:solidFill>
            </a:endParaRPr>
          </a:p>
        </p:txBody>
      </p:sp>
      <p:sp>
        <p:nvSpPr>
          <p:cNvPr id="25" name="Rounded Rectangle 24"/>
          <p:cNvSpPr/>
          <p:nvPr/>
        </p:nvSpPr>
        <p:spPr>
          <a:xfrm>
            <a:off x="4105275" y="4593412"/>
            <a:ext cx="1466850" cy="914400"/>
          </a:xfrm>
          <a:prstGeom prst="roundRect">
            <a:avLst/>
          </a:prstGeom>
          <a:solidFill>
            <a:srgbClr val="B7C9D3"/>
          </a:solidFill>
          <a:ln>
            <a:solidFill>
              <a:srgbClr val="B7C9D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b="1" dirty="0">
                <a:solidFill>
                  <a:prstClr val="white"/>
                </a:solidFill>
              </a:rPr>
              <a:t>Exposure to </a:t>
            </a:r>
            <a:r>
              <a:rPr lang="en-US" b="1" dirty="0" err="1">
                <a:solidFill>
                  <a:prstClr val="white"/>
                </a:solidFill>
              </a:rPr>
              <a:t>Aflatoxins</a:t>
            </a:r>
            <a:endParaRPr lang="en-US" b="1" dirty="0">
              <a:solidFill>
                <a:prstClr val="white"/>
              </a:solidFill>
            </a:endParaRPr>
          </a:p>
          <a:p>
            <a:pPr algn="ctr" defTabSz="457200"/>
            <a:r>
              <a:rPr lang="en-US" sz="1400" b="1" dirty="0">
                <a:solidFill>
                  <a:prstClr val="white"/>
                </a:solidFill>
              </a:rPr>
              <a:t>(</a:t>
            </a:r>
            <a:r>
              <a:rPr lang="en-US" sz="1400" b="1" dirty="0" err="1">
                <a:solidFill>
                  <a:prstClr val="white"/>
                </a:solidFill>
              </a:rPr>
              <a:t>ng</a:t>
            </a:r>
            <a:r>
              <a:rPr lang="en-US" sz="1400" b="1" dirty="0">
                <a:solidFill>
                  <a:prstClr val="white"/>
                </a:solidFill>
              </a:rPr>
              <a:t>/kg-</a:t>
            </a:r>
            <a:r>
              <a:rPr lang="en-US" sz="1400" b="1" dirty="0" err="1">
                <a:solidFill>
                  <a:prstClr val="white"/>
                </a:solidFill>
              </a:rPr>
              <a:t>bw</a:t>
            </a:r>
            <a:r>
              <a:rPr lang="en-US" sz="1400" b="1" dirty="0">
                <a:solidFill>
                  <a:prstClr val="white"/>
                </a:solidFill>
              </a:rPr>
              <a:t>/day)</a:t>
            </a:r>
          </a:p>
        </p:txBody>
      </p:sp>
      <p:sp>
        <p:nvSpPr>
          <p:cNvPr id="26" name="Multiply 25"/>
          <p:cNvSpPr/>
          <p:nvPr/>
        </p:nvSpPr>
        <p:spPr>
          <a:xfrm>
            <a:off x="7545209" y="5356222"/>
            <a:ext cx="198948" cy="401614"/>
          </a:xfrm>
          <a:prstGeom prst="mathMultiply">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7" name="Oval 26"/>
          <p:cNvSpPr/>
          <p:nvPr/>
        </p:nvSpPr>
        <p:spPr>
          <a:xfrm>
            <a:off x="2618107" y="4546591"/>
            <a:ext cx="1045596" cy="103426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en-US" sz="1200" b="1" dirty="0">
                <a:solidFill>
                  <a:prstClr val="white"/>
                </a:solidFill>
              </a:rPr>
              <a:t>Population</a:t>
            </a:r>
          </a:p>
          <a:p>
            <a:pPr algn="ctr" defTabSz="457200"/>
            <a:r>
              <a:rPr lang="en-US" sz="1200" b="1" dirty="0">
                <a:solidFill>
                  <a:prstClr val="white"/>
                </a:solidFill>
              </a:rPr>
              <a:t>(2010 projected)</a:t>
            </a:r>
            <a:endParaRPr lang="en-US" sz="1200" b="1" dirty="0">
              <a:solidFill>
                <a:prstClr val="white"/>
              </a:solidFill>
            </a:endParaRPr>
          </a:p>
        </p:txBody>
      </p:sp>
      <p:sp>
        <p:nvSpPr>
          <p:cNvPr id="31" name="Oval 30"/>
          <p:cNvSpPr/>
          <p:nvPr/>
        </p:nvSpPr>
        <p:spPr>
          <a:xfrm>
            <a:off x="7843456" y="5000986"/>
            <a:ext cx="1033390" cy="1038225"/>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en-US" sz="1200" b="1" dirty="0">
                <a:solidFill>
                  <a:prstClr val="white"/>
                </a:solidFill>
              </a:rPr>
              <a:t>Share of HBV positive population</a:t>
            </a:r>
            <a:endParaRPr lang="en-US" sz="1200" b="1" dirty="0">
              <a:solidFill>
                <a:prstClr val="white"/>
              </a:solidFill>
            </a:endParaRPr>
          </a:p>
        </p:txBody>
      </p:sp>
      <p:sp>
        <p:nvSpPr>
          <p:cNvPr id="33" name="Rectangle 32"/>
          <p:cNvSpPr/>
          <p:nvPr/>
        </p:nvSpPr>
        <p:spPr>
          <a:xfrm>
            <a:off x="6191250" y="5255377"/>
            <a:ext cx="1289274" cy="502459"/>
          </a:xfrm>
          <a:prstGeom prst="rect">
            <a:avLst/>
          </a:prstGeom>
          <a:solidFill>
            <a:srgbClr val="C3C6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100" b="1" dirty="0">
                <a:solidFill>
                  <a:prstClr val="white"/>
                </a:solidFill>
              </a:rPr>
              <a:t>Cancer Potency for HBV Positive</a:t>
            </a:r>
          </a:p>
          <a:p>
            <a:pPr algn="ctr" defTabSz="457200"/>
            <a:r>
              <a:rPr lang="en-US" sz="1100" b="1" dirty="0">
                <a:solidFill>
                  <a:prstClr val="white"/>
                </a:solidFill>
              </a:rPr>
              <a:t>(0.3 per 100,000)</a:t>
            </a:r>
          </a:p>
        </p:txBody>
      </p:sp>
      <p:sp>
        <p:nvSpPr>
          <p:cNvPr id="34" name="Rectangle 33"/>
          <p:cNvSpPr/>
          <p:nvPr/>
        </p:nvSpPr>
        <p:spPr>
          <a:xfrm>
            <a:off x="6171673" y="4182217"/>
            <a:ext cx="1289274" cy="502920"/>
          </a:xfrm>
          <a:prstGeom prst="rect">
            <a:avLst/>
          </a:prstGeom>
          <a:solidFill>
            <a:srgbClr val="C3C6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100" b="1" dirty="0">
                <a:solidFill>
                  <a:prstClr val="white"/>
                </a:solidFill>
              </a:rPr>
              <a:t>Cancer Potency for HBV </a:t>
            </a:r>
            <a:r>
              <a:rPr lang="en-US" sz="1100" b="1" dirty="0">
                <a:solidFill>
                  <a:prstClr val="white"/>
                </a:solidFill>
              </a:rPr>
              <a:t>Negative</a:t>
            </a:r>
            <a:endParaRPr lang="en-US" sz="1100" b="1" dirty="0">
              <a:solidFill>
                <a:prstClr val="white"/>
              </a:solidFill>
            </a:endParaRPr>
          </a:p>
          <a:p>
            <a:pPr algn="ctr" defTabSz="457200"/>
            <a:r>
              <a:rPr lang="en-US" sz="1100" b="1" dirty="0">
                <a:solidFill>
                  <a:prstClr val="white"/>
                </a:solidFill>
              </a:rPr>
              <a:t>(</a:t>
            </a:r>
            <a:r>
              <a:rPr lang="en-US" sz="1100" b="1" dirty="0">
                <a:solidFill>
                  <a:prstClr val="white"/>
                </a:solidFill>
              </a:rPr>
              <a:t>0.01 </a:t>
            </a:r>
            <a:r>
              <a:rPr lang="en-US" sz="1100" b="1" dirty="0">
                <a:solidFill>
                  <a:prstClr val="white"/>
                </a:solidFill>
              </a:rPr>
              <a:t>per 100,000</a:t>
            </a:r>
            <a:r>
              <a:rPr lang="en-US" sz="1000" b="1" dirty="0">
                <a:solidFill>
                  <a:prstClr val="white"/>
                </a:solidFill>
              </a:rPr>
              <a:t>)</a:t>
            </a:r>
          </a:p>
        </p:txBody>
      </p:sp>
      <p:sp>
        <p:nvSpPr>
          <p:cNvPr id="35" name="Left Brace 34"/>
          <p:cNvSpPr/>
          <p:nvPr/>
        </p:nvSpPr>
        <p:spPr>
          <a:xfrm>
            <a:off x="5924552" y="3745704"/>
            <a:ext cx="266698" cy="249317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endParaRPr>
          </a:p>
        </p:txBody>
      </p:sp>
      <p:sp>
        <p:nvSpPr>
          <p:cNvPr id="40" name="Equal 39"/>
          <p:cNvSpPr/>
          <p:nvPr/>
        </p:nvSpPr>
        <p:spPr>
          <a:xfrm>
            <a:off x="3994733" y="2614990"/>
            <a:ext cx="313439" cy="324654"/>
          </a:xfrm>
          <a:prstGeom prst="mathEqual">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black"/>
              </a:solidFill>
            </a:endParaRPr>
          </a:p>
        </p:txBody>
      </p:sp>
      <p:sp>
        <p:nvSpPr>
          <p:cNvPr id="41" name="Multiply 40"/>
          <p:cNvSpPr/>
          <p:nvPr/>
        </p:nvSpPr>
        <p:spPr>
          <a:xfrm>
            <a:off x="5610752" y="4856548"/>
            <a:ext cx="198948" cy="401614"/>
          </a:xfrm>
          <a:prstGeom prst="mathMultiply">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42" name="Multiply 41"/>
          <p:cNvSpPr/>
          <p:nvPr/>
        </p:nvSpPr>
        <p:spPr>
          <a:xfrm>
            <a:off x="7537630" y="4352889"/>
            <a:ext cx="198948" cy="401614"/>
          </a:xfrm>
          <a:prstGeom prst="mathMultiply">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43" name="Multiply 42"/>
          <p:cNvSpPr/>
          <p:nvPr/>
        </p:nvSpPr>
        <p:spPr>
          <a:xfrm>
            <a:off x="3816103" y="4864096"/>
            <a:ext cx="198948" cy="401614"/>
          </a:xfrm>
          <a:prstGeom prst="mathMultiply">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44" name="TextBox 43"/>
          <p:cNvSpPr txBox="1"/>
          <p:nvPr/>
        </p:nvSpPr>
        <p:spPr>
          <a:xfrm>
            <a:off x="6248355" y="3625742"/>
            <a:ext cx="904415" cy="369332"/>
          </a:xfrm>
          <a:prstGeom prst="rect">
            <a:avLst/>
          </a:prstGeom>
          <a:noFill/>
        </p:spPr>
        <p:txBody>
          <a:bodyPr wrap="none" rtlCol="0">
            <a:spAutoFit/>
          </a:bodyPr>
          <a:lstStyle/>
          <a:p>
            <a:pPr defTabSz="457200"/>
            <a:r>
              <a:rPr lang="en-US" dirty="0">
                <a:solidFill>
                  <a:prstClr val="black"/>
                </a:solidFill>
              </a:rPr>
              <a:t>Sum of:</a:t>
            </a:r>
            <a:endParaRPr lang="en-US" dirty="0">
              <a:solidFill>
                <a:prstClr val="black"/>
              </a:solidFill>
            </a:endParaRPr>
          </a:p>
        </p:txBody>
      </p:sp>
      <p:sp>
        <p:nvSpPr>
          <p:cNvPr id="51" name="Oval 50"/>
          <p:cNvSpPr/>
          <p:nvPr/>
        </p:nvSpPr>
        <p:spPr>
          <a:xfrm>
            <a:off x="4027448" y="3299608"/>
            <a:ext cx="5149266" cy="3114675"/>
          </a:xfrm>
          <a:prstGeom prst="ellipse">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52" name="Line Callout 3 (No Border) 51"/>
          <p:cNvSpPr/>
          <p:nvPr/>
        </p:nvSpPr>
        <p:spPr>
          <a:xfrm>
            <a:off x="7325944" y="1607326"/>
            <a:ext cx="1170356" cy="1169991"/>
          </a:xfrm>
          <a:prstGeom prst="callout3">
            <a:avLst>
              <a:gd name="adj1" fmla="val 18750"/>
              <a:gd name="adj2" fmla="val -8333"/>
              <a:gd name="adj3" fmla="val 18750"/>
              <a:gd name="adj4" fmla="val -16667"/>
              <a:gd name="adj5" fmla="val 100000"/>
              <a:gd name="adj6" fmla="val -47956"/>
              <a:gd name="adj7" fmla="val 140643"/>
              <a:gd name="adj8" fmla="val -63549"/>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prstClr val="black"/>
                </a:solidFill>
              </a:rPr>
              <a:t>Population Risk (Cancers/year/100,000</a:t>
            </a:r>
            <a:endParaRPr lang="en-US" sz="1200" dirty="0">
              <a:solidFill>
                <a:prstClr val="black"/>
              </a:solidFill>
            </a:endParaRPr>
          </a:p>
        </p:txBody>
      </p:sp>
    </p:spTree>
    <p:extLst>
      <p:ext uri="{BB962C8B-B14F-4D97-AF65-F5344CB8AC3E}">
        <p14:creationId xmlns:p14="http://schemas.microsoft.com/office/powerpoint/2010/main" val="178010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500"/>
                                        <p:tgtEl>
                                          <p:spTgt spid="5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fade">
                                      <p:cBhvr>
                                        <p:cTn id="8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4" grpId="0" animBg="1"/>
      <p:bldP spid="17" grpId="0" animBg="1"/>
      <p:bldP spid="23" grpId="0" animBg="1"/>
      <p:bldP spid="24" grpId="0" animBg="1"/>
      <p:bldP spid="25" grpId="0" animBg="1"/>
      <p:bldP spid="26" grpId="0" animBg="1"/>
      <p:bldP spid="27" grpId="0" animBg="1"/>
      <p:bldP spid="31" grpId="0" animBg="1"/>
      <p:bldP spid="33" grpId="0" animBg="1"/>
      <p:bldP spid="34" grpId="0" animBg="1"/>
      <p:bldP spid="35" grpId="0" animBg="1"/>
      <p:bldP spid="40" grpId="0" animBg="1"/>
      <p:bldP spid="41" grpId="0" animBg="1"/>
      <p:bldP spid="42" grpId="0" animBg="1"/>
      <p:bldP spid="43" grpId="0" animBg="1"/>
      <p:bldP spid="44" grpId="0"/>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Sensitivity Analysis of Impacts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579996"/>
              </p:ext>
            </p:extLst>
          </p:nvPr>
        </p:nvGraphicFramePr>
        <p:xfrm>
          <a:off x="406400" y="1611083"/>
          <a:ext cx="8476342" cy="4871827"/>
        </p:xfrm>
        <a:graphic>
          <a:graphicData uri="http://schemas.openxmlformats.org/drawingml/2006/table">
            <a:tbl>
              <a:tblPr firstRow="1" firstCol="1" bandRow="1">
                <a:tableStyleId>{5C22544A-7EE6-4342-B048-85BDC9FD1C3A}</a:tableStyleId>
              </a:tblPr>
              <a:tblGrid>
                <a:gridCol w="1975646"/>
                <a:gridCol w="1901103"/>
                <a:gridCol w="824032"/>
                <a:gridCol w="749119"/>
                <a:gridCol w="749119"/>
                <a:gridCol w="749119"/>
                <a:gridCol w="764102"/>
                <a:gridCol w="764102"/>
              </a:tblGrid>
              <a:tr h="646858">
                <a:tc gridSpan="8">
                  <a:txBody>
                    <a:bodyPr/>
                    <a:lstStyle/>
                    <a:p>
                      <a:pPr marL="0" marR="0">
                        <a:spcBef>
                          <a:spcPts val="0"/>
                        </a:spcBef>
                        <a:spcAft>
                          <a:spcPts val="300"/>
                        </a:spcAft>
                        <a:tabLst>
                          <a:tab pos="914400" algn="l"/>
                        </a:tabLst>
                      </a:pPr>
                      <a:r>
                        <a:rPr lang="en-US" sz="2200" b="1" dirty="0" smtClean="0">
                          <a:effectLst/>
                        </a:rPr>
                        <a:t>Liver Cancer </a:t>
                      </a:r>
                      <a:r>
                        <a:rPr lang="en-US" sz="2200" b="1" dirty="0">
                          <a:effectLst/>
                        </a:rPr>
                        <a:t>Cases Attributable to Aflatoxin Contamination in </a:t>
                      </a:r>
                      <a:r>
                        <a:rPr lang="en-US" sz="2200" b="1" dirty="0" smtClean="0">
                          <a:effectLst/>
                        </a:rPr>
                        <a:t>Nigeria</a:t>
                      </a:r>
                      <a:endParaRPr lang="en-US" sz="2200" b="1" dirty="0">
                        <a:effectLst/>
                        <a:latin typeface="Arial"/>
                        <a:ea typeface="Times New Roman"/>
                        <a:cs typeface="Times New Roman"/>
                      </a:endParaRPr>
                    </a:p>
                  </a:txBody>
                  <a:tcPr marL="20688" marR="2068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80619">
                <a:tc rowSpan="2">
                  <a:txBody>
                    <a:bodyPr/>
                    <a:lstStyle/>
                    <a:p>
                      <a:pPr marL="0" marR="0" algn="ctr">
                        <a:lnSpc>
                          <a:spcPct val="110000"/>
                        </a:lnSpc>
                        <a:spcBef>
                          <a:spcPts val="0"/>
                        </a:spcBef>
                        <a:spcAft>
                          <a:spcPts val="0"/>
                        </a:spcAft>
                      </a:pPr>
                      <a:r>
                        <a:rPr lang="en-US" sz="1600" b="1" dirty="0">
                          <a:effectLst/>
                        </a:rPr>
                        <a:t>AFB1 Level (ppb)</a:t>
                      </a:r>
                      <a:endParaRPr lang="en-US" sz="1600" b="1" dirty="0">
                        <a:effectLst/>
                        <a:latin typeface="Times New Roman"/>
                        <a:ea typeface="Times New Roman"/>
                      </a:endParaRPr>
                    </a:p>
                  </a:txBody>
                  <a:tcPr marL="20688" marR="20688" marT="0" marB="0" anchor="ctr"/>
                </a:tc>
                <a:tc gridSpan="7">
                  <a:txBody>
                    <a:bodyPr/>
                    <a:lstStyle/>
                    <a:p>
                      <a:pPr marL="0" marR="0" algn="ctr">
                        <a:lnSpc>
                          <a:spcPct val="110000"/>
                        </a:lnSpc>
                        <a:spcBef>
                          <a:spcPts val="0"/>
                        </a:spcBef>
                        <a:spcAft>
                          <a:spcPts val="0"/>
                        </a:spcAft>
                      </a:pPr>
                      <a:r>
                        <a:rPr lang="en-US" sz="1600" b="1" dirty="0" smtClean="0">
                          <a:solidFill>
                            <a:schemeClr val="bg1"/>
                          </a:solidFill>
                          <a:effectLst/>
                        </a:rPr>
                        <a:t>Food Intake </a:t>
                      </a:r>
                    </a:p>
                    <a:p>
                      <a:pPr marL="0" marR="0" algn="ctr">
                        <a:lnSpc>
                          <a:spcPct val="110000"/>
                        </a:lnSpc>
                        <a:spcBef>
                          <a:spcPts val="0"/>
                        </a:spcBef>
                        <a:spcAft>
                          <a:spcPts val="0"/>
                        </a:spcAft>
                      </a:pPr>
                      <a:r>
                        <a:rPr lang="en-US" sz="1600" b="1" dirty="0" smtClean="0">
                          <a:solidFill>
                            <a:schemeClr val="bg1"/>
                          </a:solidFill>
                          <a:effectLst/>
                        </a:rPr>
                        <a:t>(g/person(60kg)/day)</a:t>
                      </a:r>
                      <a:endParaRPr lang="en-US" sz="1600" b="1" dirty="0" smtClean="0">
                        <a:solidFill>
                          <a:schemeClr val="bg1"/>
                        </a:solidFill>
                        <a:effectLst/>
                        <a:latin typeface="Times New Roman"/>
                        <a:ea typeface="Times New Roman"/>
                      </a:endParaRPr>
                    </a:p>
                    <a:p>
                      <a:pPr marL="0" marR="0" algn="ctr">
                        <a:lnSpc>
                          <a:spcPct val="110000"/>
                        </a:lnSpc>
                        <a:spcBef>
                          <a:spcPts val="0"/>
                        </a:spcBef>
                        <a:spcAft>
                          <a:spcPts val="0"/>
                        </a:spcAft>
                      </a:pPr>
                      <a:endParaRPr lang="en-US" sz="1600" b="1" dirty="0">
                        <a:solidFill>
                          <a:schemeClr val="bg1"/>
                        </a:solidFill>
                        <a:effectLst/>
                        <a:latin typeface="Times New Roman"/>
                        <a:ea typeface="Times New Roman"/>
                      </a:endParaRPr>
                    </a:p>
                  </a:txBody>
                  <a:tcPr marL="20688" marR="20688" marT="0" marB="0" anchor="ctr">
                    <a:solidFill>
                      <a:schemeClr val="accent1"/>
                    </a:solidFill>
                  </a:tcPr>
                </a:tc>
                <a:tc hMerge="1">
                  <a:txBody>
                    <a:bodyPr/>
                    <a:lstStyle/>
                    <a:p>
                      <a:pPr marL="0" marR="0" algn="ctr">
                        <a:lnSpc>
                          <a:spcPct val="110000"/>
                        </a:lnSpc>
                        <a:spcBef>
                          <a:spcPts val="0"/>
                        </a:spcBef>
                        <a:spcAft>
                          <a:spcPts val="0"/>
                        </a:spcAft>
                      </a:pPr>
                      <a:endParaRPr lang="en-US" sz="1600" dirty="0">
                        <a:effectLst/>
                        <a:latin typeface="Times New Roman"/>
                        <a:ea typeface="Times New Roman"/>
                      </a:endParaRPr>
                    </a:p>
                  </a:txBody>
                  <a:tcPr marL="20688" marR="2068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5772">
                <a:tc vMerge="1">
                  <a:txBody>
                    <a:bodyPr/>
                    <a:lstStyle/>
                    <a:p>
                      <a:endParaRPr lang="en-US"/>
                    </a:p>
                  </a:txBody>
                  <a:tcPr/>
                </a:tc>
                <a:tc>
                  <a:txBody>
                    <a:bodyPr/>
                    <a:lstStyle/>
                    <a:p>
                      <a:pPr marL="0" marR="0" algn="r">
                        <a:lnSpc>
                          <a:spcPct val="110000"/>
                        </a:lnSpc>
                        <a:spcBef>
                          <a:spcPts val="0"/>
                        </a:spcBef>
                        <a:spcAft>
                          <a:spcPts val="0"/>
                        </a:spcAft>
                      </a:pPr>
                      <a:r>
                        <a:rPr lang="en-US" sz="1600" b="1" dirty="0" smtClean="0">
                          <a:solidFill>
                            <a:schemeClr val="bg1"/>
                          </a:solidFill>
                          <a:effectLst/>
                        </a:rPr>
                        <a:t>124*</a:t>
                      </a:r>
                      <a:endParaRPr lang="en-US" sz="1600" b="1" dirty="0">
                        <a:solidFill>
                          <a:schemeClr val="bg1"/>
                        </a:solidFill>
                        <a:effectLst/>
                        <a:latin typeface="Times New Roman"/>
                        <a:ea typeface="Times New Roman"/>
                      </a:endParaRPr>
                    </a:p>
                  </a:txBody>
                  <a:tcPr marL="20688" marR="20688" marT="0" marB="0" anchor="ctr">
                    <a:solidFill>
                      <a:schemeClr val="accent1"/>
                    </a:solidFill>
                  </a:tcPr>
                </a:tc>
                <a:tc>
                  <a:txBody>
                    <a:bodyPr/>
                    <a:lstStyle/>
                    <a:p>
                      <a:pPr marL="0" marR="0" algn="r">
                        <a:lnSpc>
                          <a:spcPct val="110000"/>
                        </a:lnSpc>
                        <a:spcBef>
                          <a:spcPts val="0"/>
                        </a:spcBef>
                        <a:spcAft>
                          <a:spcPts val="0"/>
                        </a:spcAft>
                      </a:pPr>
                      <a:r>
                        <a:rPr lang="en-US" sz="1600" b="1" dirty="0">
                          <a:solidFill>
                            <a:schemeClr val="bg1"/>
                          </a:solidFill>
                          <a:effectLst/>
                        </a:rPr>
                        <a:t>10</a:t>
                      </a:r>
                      <a:endParaRPr lang="en-US" sz="1600" b="1" dirty="0">
                        <a:solidFill>
                          <a:schemeClr val="bg1"/>
                        </a:solidFill>
                        <a:effectLst/>
                        <a:latin typeface="Times New Roman"/>
                        <a:ea typeface="Times New Roman"/>
                      </a:endParaRPr>
                    </a:p>
                  </a:txBody>
                  <a:tcPr marL="20688" marR="20688" marT="0" marB="0" anchor="ctr">
                    <a:solidFill>
                      <a:schemeClr val="accent1"/>
                    </a:solidFill>
                  </a:tcPr>
                </a:tc>
                <a:tc>
                  <a:txBody>
                    <a:bodyPr/>
                    <a:lstStyle/>
                    <a:p>
                      <a:pPr marL="0" marR="0" algn="r">
                        <a:lnSpc>
                          <a:spcPct val="110000"/>
                        </a:lnSpc>
                        <a:spcBef>
                          <a:spcPts val="0"/>
                        </a:spcBef>
                        <a:spcAft>
                          <a:spcPts val="0"/>
                        </a:spcAft>
                      </a:pPr>
                      <a:r>
                        <a:rPr lang="en-US" sz="1600" b="1" dirty="0">
                          <a:solidFill>
                            <a:schemeClr val="bg1"/>
                          </a:solidFill>
                          <a:effectLst/>
                        </a:rPr>
                        <a:t>50</a:t>
                      </a:r>
                      <a:endParaRPr lang="en-US" sz="1600" b="1" dirty="0">
                        <a:solidFill>
                          <a:schemeClr val="bg1"/>
                        </a:solidFill>
                        <a:effectLst/>
                        <a:latin typeface="Times New Roman"/>
                        <a:ea typeface="Times New Roman"/>
                      </a:endParaRPr>
                    </a:p>
                  </a:txBody>
                  <a:tcPr marL="20688" marR="20688" marT="0" marB="0" anchor="ctr">
                    <a:solidFill>
                      <a:schemeClr val="accent1"/>
                    </a:solidFill>
                  </a:tcPr>
                </a:tc>
                <a:tc>
                  <a:txBody>
                    <a:bodyPr/>
                    <a:lstStyle/>
                    <a:p>
                      <a:pPr marL="0" marR="0" algn="r">
                        <a:lnSpc>
                          <a:spcPct val="110000"/>
                        </a:lnSpc>
                        <a:spcBef>
                          <a:spcPts val="0"/>
                        </a:spcBef>
                        <a:spcAft>
                          <a:spcPts val="0"/>
                        </a:spcAft>
                      </a:pPr>
                      <a:r>
                        <a:rPr lang="en-US" sz="1600" b="1" dirty="0">
                          <a:solidFill>
                            <a:schemeClr val="bg1"/>
                          </a:solidFill>
                          <a:effectLst/>
                        </a:rPr>
                        <a:t>100</a:t>
                      </a:r>
                      <a:endParaRPr lang="en-US" sz="1600" b="1" dirty="0">
                        <a:solidFill>
                          <a:schemeClr val="bg1"/>
                        </a:solidFill>
                        <a:effectLst/>
                        <a:latin typeface="Times New Roman"/>
                        <a:ea typeface="Times New Roman"/>
                      </a:endParaRPr>
                    </a:p>
                  </a:txBody>
                  <a:tcPr marL="20688" marR="20688" marT="0" marB="0" anchor="ctr">
                    <a:solidFill>
                      <a:schemeClr val="accent1"/>
                    </a:solidFill>
                  </a:tcPr>
                </a:tc>
                <a:tc>
                  <a:txBody>
                    <a:bodyPr/>
                    <a:lstStyle/>
                    <a:p>
                      <a:pPr marL="0" marR="0" algn="r">
                        <a:lnSpc>
                          <a:spcPct val="110000"/>
                        </a:lnSpc>
                        <a:spcBef>
                          <a:spcPts val="0"/>
                        </a:spcBef>
                        <a:spcAft>
                          <a:spcPts val="0"/>
                        </a:spcAft>
                      </a:pPr>
                      <a:r>
                        <a:rPr lang="en-US" sz="1600" b="1" dirty="0">
                          <a:solidFill>
                            <a:schemeClr val="bg1"/>
                          </a:solidFill>
                          <a:effectLst/>
                        </a:rPr>
                        <a:t>150</a:t>
                      </a:r>
                      <a:endParaRPr lang="en-US" sz="1600" b="1" dirty="0">
                        <a:solidFill>
                          <a:schemeClr val="bg1"/>
                        </a:solidFill>
                        <a:effectLst/>
                        <a:latin typeface="Times New Roman"/>
                        <a:ea typeface="Times New Roman"/>
                      </a:endParaRPr>
                    </a:p>
                  </a:txBody>
                  <a:tcPr marL="20688" marR="20688" marT="0" marB="0" anchor="ctr">
                    <a:solidFill>
                      <a:schemeClr val="accent1"/>
                    </a:solidFill>
                  </a:tcPr>
                </a:tc>
                <a:tc>
                  <a:txBody>
                    <a:bodyPr/>
                    <a:lstStyle/>
                    <a:p>
                      <a:pPr marL="0" marR="0" algn="r">
                        <a:lnSpc>
                          <a:spcPct val="110000"/>
                        </a:lnSpc>
                        <a:spcBef>
                          <a:spcPts val="0"/>
                        </a:spcBef>
                        <a:spcAft>
                          <a:spcPts val="0"/>
                        </a:spcAft>
                      </a:pPr>
                      <a:r>
                        <a:rPr lang="en-US" sz="1600" b="1" dirty="0">
                          <a:solidFill>
                            <a:schemeClr val="bg1"/>
                          </a:solidFill>
                          <a:effectLst/>
                        </a:rPr>
                        <a:t>200</a:t>
                      </a:r>
                      <a:endParaRPr lang="en-US" sz="1600" b="1" dirty="0">
                        <a:solidFill>
                          <a:schemeClr val="bg1"/>
                        </a:solidFill>
                        <a:effectLst/>
                        <a:latin typeface="Times New Roman"/>
                        <a:ea typeface="Times New Roman"/>
                      </a:endParaRPr>
                    </a:p>
                  </a:txBody>
                  <a:tcPr marL="20688" marR="20688" marT="0" marB="0" anchor="ctr">
                    <a:solidFill>
                      <a:schemeClr val="accent1"/>
                    </a:solidFill>
                  </a:tcPr>
                </a:tc>
                <a:tc>
                  <a:txBody>
                    <a:bodyPr/>
                    <a:lstStyle/>
                    <a:p>
                      <a:pPr marL="0" marR="0" algn="r">
                        <a:lnSpc>
                          <a:spcPct val="110000"/>
                        </a:lnSpc>
                        <a:spcBef>
                          <a:spcPts val="0"/>
                        </a:spcBef>
                        <a:spcAft>
                          <a:spcPts val="0"/>
                        </a:spcAft>
                      </a:pPr>
                      <a:r>
                        <a:rPr lang="en-US" sz="1600" b="1" dirty="0">
                          <a:solidFill>
                            <a:schemeClr val="bg1"/>
                          </a:solidFill>
                          <a:effectLst/>
                        </a:rPr>
                        <a:t>400</a:t>
                      </a:r>
                      <a:endParaRPr lang="en-US" sz="1600" b="1" dirty="0">
                        <a:solidFill>
                          <a:schemeClr val="bg1"/>
                        </a:solidFill>
                        <a:effectLst/>
                        <a:latin typeface="Times New Roman"/>
                        <a:ea typeface="Times New Roman"/>
                      </a:endParaRPr>
                    </a:p>
                  </a:txBody>
                  <a:tcPr marL="20688" marR="20688" marT="0" marB="0" anchor="ctr">
                    <a:solidFill>
                      <a:schemeClr val="accent1"/>
                    </a:solidFill>
                  </a:tcPr>
                </a:tc>
              </a:tr>
              <a:tr h="355772">
                <a:tc>
                  <a:txBody>
                    <a:bodyPr/>
                    <a:lstStyle/>
                    <a:p>
                      <a:pPr marL="0" marR="0" algn="r">
                        <a:lnSpc>
                          <a:spcPct val="110000"/>
                        </a:lnSpc>
                        <a:spcBef>
                          <a:spcPts val="0"/>
                        </a:spcBef>
                        <a:spcAft>
                          <a:spcPts val="0"/>
                        </a:spcAft>
                      </a:pPr>
                      <a:r>
                        <a:rPr lang="en-US" sz="1600" b="1" dirty="0">
                          <a:effectLst/>
                        </a:rPr>
                        <a:t>1</a:t>
                      </a:r>
                      <a:endParaRPr lang="en-US" sz="1600" b="1" dirty="0">
                        <a:effectLst/>
                        <a:latin typeface="Times New Roman"/>
                        <a:ea typeface="Times New Roman"/>
                      </a:endParaRPr>
                    </a:p>
                  </a:txBody>
                  <a:tcPr marL="20688" marR="20688" marT="0" marB="0" anchor="ctr"/>
                </a:tc>
                <a:tc>
                  <a:txBody>
                    <a:bodyPr/>
                    <a:lstStyle/>
                    <a:p>
                      <a:pPr marL="0" marR="0" algn="r">
                        <a:lnSpc>
                          <a:spcPct val="110000"/>
                        </a:lnSpc>
                        <a:spcBef>
                          <a:spcPts val="0"/>
                        </a:spcBef>
                        <a:spcAft>
                          <a:spcPts val="0"/>
                        </a:spcAft>
                      </a:pPr>
                      <a:r>
                        <a:rPr lang="en-US" sz="1600" dirty="0">
                          <a:effectLst/>
                        </a:rPr>
                        <a:t>115</a:t>
                      </a:r>
                      <a:endParaRPr lang="en-US" sz="1600" dirty="0">
                        <a:effectLst/>
                        <a:latin typeface="Times New Roman"/>
                        <a:ea typeface="Times New Roman"/>
                      </a:endParaRPr>
                    </a:p>
                  </a:txBody>
                  <a:tcPr marL="20688" marR="20688" marT="0" marB="0" anchor="ctr"/>
                </a:tc>
                <a:tc>
                  <a:txBody>
                    <a:bodyPr/>
                    <a:lstStyle/>
                    <a:p>
                      <a:pPr marL="0" marR="0" algn="r">
                        <a:lnSpc>
                          <a:spcPct val="110000"/>
                        </a:lnSpc>
                        <a:spcBef>
                          <a:spcPts val="0"/>
                        </a:spcBef>
                        <a:spcAft>
                          <a:spcPts val="0"/>
                        </a:spcAft>
                      </a:pPr>
                      <a:r>
                        <a:rPr lang="en-US" sz="1600" dirty="0">
                          <a:effectLst/>
                        </a:rPr>
                        <a:t>9</a:t>
                      </a:r>
                      <a:endParaRPr lang="en-US" sz="1600" dirty="0">
                        <a:effectLst/>
                        <a:latin typeface="Times New Roman"/>
                        <a:ea typeface="Times New Roman"/>
                      </a:endParaRPr>
                    </a:p>
                  </a:txBody>
                  <a:tcPr marL="20688" marR="20688" marT="0" marB="0" anchor="ctr"/>
                </a:tc>
                <a:tc>
                  <a:txBody>
                    <a:bodyPr/>
                    <a:lstStyle/>
                    <a:p>
                      <a:pPr marL="0" marR="0" algn="r">
                        <a:lnSpc>
                          <a:spcPct val="110000"/>
                        </a:lnSpc>
                        <a:spcBef>
                          <a:spcPts val="0"/>
                        </a:spcBef>
                        <a:spcAft>
                          <a:spcPts val="0"/>
                        </a:spcAft>
                      </a:pPr>
                      <a:r>
                        <a:rPr lang="en-US" sz="1600" dirty="0">
                          <a:effectLst/>
                        </a:rPr>
                        <a:t>46</a:t>
                      </a:r>
                      <a:endParaRPr lang="en-US" sz="1600" dirty="0">
                        <a:effectLst/>
                        <a:latin typeface="Times New Roman"/>
                        <a:ea typeface="Times New Roman"/>
                      </a:endParaRPr>
                    </a:p>
                  </a:txBody>
                  <a:tcPr marL="20688" marR="20688" marT="0" marB="0" anchor="ctr"/>
                </a:tc>
                <a:tc>
                  <a:txBody>
                    <a:bodyPr/>
                    <a:lstStyle/>
                    <a:p>
                      <a:pPr marL="0" marR="0" algn="r">
                        <a:lnSpc>
                          <a:spcPct val="110000"/>
                        </a:lnSpc>
                        <a:spcBef>
                          <a:spcPts val="0"/>
                        </a:spcBef>
                        <a:spcAft>
                          <a:spcPts val="0"/>
                        </a:spcAft>
                      </a:pPr>
                      <a:r>
                        <a:rPr lang="en-US" sz="1600" dirty="0">
                          <a:effectLst/>
                        </a:rPr>
                        <a:t>93</a:t>
                      </a:r>
                      <a:endParaRPr lang="en-US" sz="1600" dirty="0">
                        <a:effectLst/>
                        <a:latin typeface="Times New Roman"/>
                        <a:ea typeface="Times New Roman"/>
                      </a:endParaRPr>
                    </a:p>
                  </a:txBody>
                  <a:tcPr marL="20688" marR="20688" marT="0" marB="0" anchor="ctr"/>
                </a:tc>
                <a:tc>
                  <a:txBody>
                    <a:bodyPr/>
                    <a:lstStyle/>
                    <a:p>
                      <a:pPr marL="0" marR="0" algn="r">
                        <a:lnSpc>
                          <a:spcPct val="110000"/>
                        </a:lnSpc>
                        <a:spcBef>
                          <a:spcPts val="0"/>
                        </a:spcBef>
                        <a:spcAft>
                          <a:spcPts val="0"/>
                        </a:spcAft>
                      </a:pPr>
                      <a:r>
                        <a:rPr lang="en-US" sz="1600">
                          <a:effectLst/>
                        </a:rPr>
                        <a:t>139</a:t>
                      </a:r>
                      <a:endParaRPr lang="en-US" sz="1600">
                        <a:effectLst/>
                        <a:latin typeface="Times New Roman"/>
                        <a:ea typeface="Times New Roman"/>
                      </a:endParaRPr>
                    </a:p>
                  </a:txBody>
                  <a:tcPr marL="20688" marR="20688" marT="0" marB="0" anchor="ctr"/>
                </a:tc>
                <a:tc>
                  <a:txBody>
                    <a:bodyPr/>
                    <a:lstStyle/>
                    <a:p>
                      <a:pPr marL="0" marR="0" algn="r">
                        <a:lnSpc>
                          <a:spcPct val="110000"/>
                        </a:lnSpc>
                        <a:spcBef>
                          <a:spcPts val="0"/>
                        </a:spcBef>
                        <a:spcAft>
                          <a:spcPts val="0"/>
                        </a:spcAft>
                      </a:pPr>
                      <a:r>
                        <a:rPr lang="en-US" sz="1600">
                          <a:effectLst/>
                        </a:rPr>
                        <a:t>185</a:t>
                      </a:r>
                      <a:endParaRPr lang="en-US" sz="1600">
                        <a:effectLst/>
                        <a:latin typeface="Times New Roman"/>
                        <a:ea typeface="Times New Roman"/>
                      </a:endParaRPr>
                    </a:p>
                  </a:txBody>
                  <a:tcPr marL="20688" marR="20688" marT="0" marB="0" anchor="ctr"/>
                </a:tc>
                <a:tc>
                  <a:txBody>
                    <a:bodyPr/>
                    <a:lstStyle/>
                    <a:p>
                      <a:pPr marL="0" marR="0" algn="r">
                        <a:lnSpc>
                          <a:spcPct val="110000"/>
                        </a:lnSpc>
                        <a:spcBef>
                          <a:spcPts val="0"/>
                        </a:spcBef>
                        <a:spcAft>
                          <a:spcPts val="0"/>
                        </a:spcAft>
                      </a:pPr>
                      <a:r>
                        <a:rPr lang="en-US" sz="1600" dirty="0">
                          <a:effectLst/>
                        </a:rPr>
                        <a:t>371</a:t>
                      </a:r>
                      <a:endParaRPr lang="en-US" sz="1600" dirty="0">
                        <a:effectLst/>
                        <a:latin typeface="Times New Roman"/>
                        <a:ea typeface="Times New Roman"/>
                      </a:endParaRPr>
                    </a:p>
                  </a:txBody>
                  <a:tcPr marL="20688" marR="20688" marT="0" marB="0" anchor="ctr"/>
                </a:tc>
              </a:tr>
              <a:tr h="355772">
                <a:tc>
                  <a:txBody>
                    <a:bodyPr/>
                    <a:lstStyle/>
                    <a:p>
                      <a:pPr marL="0" marR="0" algn="r">
                        <a:lnSpc>
                          <a:spcPct val="110000"/>
                        </a:lnSpc>
                        <a:spcBef>
                          <a:spcPts val="0"/>
                        </a:spcBef>
                        <a:spcAft>
                          <a:spcPts val="0"/>
                        </a:spcAft>
                      </a:pPr>
                      <a:r>
                        <a:rPr lang="en-US" sz="1600" b="1" dirty="0">
                          <a:effectLst/>
                        </a:rPr>
                        <a:t>2</a:t>
                      </a:r>
                      <a:endParaRPr lang="en-US" sz="1600" b="1" dirty="0">
                        <a:effectLst/>
                        <a:latin typeface="Times New Roman"/>
                        <a:ea typeface="Times New Roman"/>
                      </a:endParaRPr>
                    </a:p>
                  </a:txBody>
                  <a:tcPr marL="20688" marR="20688" marT="0" marB="0" anchor="ctr"/>
                </a:tc>
                <a:tc>
                  <a:txBody>
                    <a:bodyPr/>
                    <a:lstStyle/>
                    <a:p>
                      <a:pPr marL="0" marR="0" algn="r">
                        <a:lnSpc>
                          <a:spcPct val="110000"/>
                        </a:lnSpc>
                        <a:spcBef>
                          <a:spcPts val="0"/>
                        </a:spcBef>
                        <a:spcAft>
                          <a:spcPts val="0"/>
                        </a:spcAft>
                      </a:pPr>
                      <a:r>
                        <a:rPr lang="en-US" sz="1600" dirty="0">
                          <a:effectLst/>
                        </a:rPr>
                        <a:t>230</a:t>
                      </a:r>
                      <a:endParaRPr lang="en-US" sz="1600" dirty="0">
                        <a:effectLst/>
                        <a:latin typeface="Times New Roman"/>
                        <a:ea typeface="Times New Roman"/>
                      </a:endParaRPr>
                    </a:p>
                  </a:txBody>
                  <a:tcPr marL="20688" marR="20688" marT="0" marB="0" anchor="ctr"/>
                </a:tc>
                <a:tc>
                  <a:txBody>
                    <a:bodyPr/>
                    <a:lstStyle/>
                    <a:p>
                      <a:pPr marL="0" marR="0" algn="r">
                        <a:lnSpc>
                          <a:spcPct val="110000"/>
                        </a:lnSpc>
                        <a:spcBef>
                          <a:spcPts val="0"/>
                        </a:spcBef>
                        <a:spcAft>
                          <a:spcPts val="0"/>
                        </a:spcAft>
                      </a:pPr>
                      <a:r>
                        <a:rPr lang="en-US" sz="1600" dirty="0">
                          <a:effectLst/>
                        </a:rPr>
                        <a:t>19</a:t>
                      </a:r>
                      <a:endParaRPr lang="en-US" sz="1600" dirty="0">
                        <a:effectLst/>
                        <a:latin typeface="Times New Roman"/>
                        <a:ea typeface="Times New Roman"/>
                      </a:endParaRPr>
                    </a:p>
                  </a:txBody>
                  <a:tcPr marL="20688" marR="20688" marT="0" marB="0" anchor="ctr"/>
                </a:tc>
                <a:tc>
                  <a:txBody>
                    <a:bodyPr/>
                    <a:lstStyle/>
                    <a:p>
                      <a:pPr marL="0" marR="0" algn="r">
                        <a:lnSpc>
                          <a:spcPct val="110000"/>
                        </a:lnSpc>
                        <a:spcBef>
                          <a:spcPts val="0"/>
                        </a:spcBef>
                        <a:spcAft>
                          <a:spcPts val="0"/>
                        </a:spcAft>
                      </a:pPr>
                      <a:r>
                        <a:rPr lang="en-US" sz="1600">
                          <a:effectLst/>
                        </a:rPr>
                        <a:t>93</a:t>
                      </a:r>
                      <a:endParaRPr lang="en-US" sz="1600">
                        <a:effectLst/>
                        <a:latin typeface="Times New Roman"/>
                        <a:ea typeface="Times New Roman"/>
                      </a:endParaRPr>
                    </a:p>
                  </a:txBody>
                  <a:tcPr marL="20688" marR="20688" marT="0" marB="0" anchor="ctr"/>
                </a:tc>
                <a:tc>
                  <a:txBody>
                    <a:bodyPr/>
                    <a:lstStyle/>
                    <a:p>
                      <a:pPr marL="0" marR="0" algn="r">
                        <a:lnSpc>
                          <a:spcPct val="110000"/>
                        </a:lnSpc>
                        <a:spcBef>
                          <a:spcPts val="0"/>
                        </a:spcBef>
                        <a:spcAft>
                          <a:spcPts val="0"/>
                        </a:spcAft>
                      </a:pPr>
                      <a:r>
                        <a:rPr lang="en-US" sz="1600" dirty="0">
                          <a:effectLst/>
                        </a:rPr>
                        <a:t>185</a:t>
                      </a:r>
                      <a:endParaRPr lang="en-US" sz="1600" dirty="0">
                        <a:effectLst/>
                        <a:latin typeface="Times New Roman"/>
                        <a:ea typeface="Times New Roman"/>
                      </a:endParaRPr>
                    </a:p>
                  </a:txBody>
                  <a:tcPr marL="20688" marR="20688" marT="0" marB="0" anchor="ctr"/>
                </a:tc>
                <a:tc>
                  <a:txBody>
                    <a:bodyPr/>
                    <a:lstStyle/>
                    <a:p>
                      <a:pPr marL="0" marR="0" algn="r">
                        <a:lnSpc>
                          <a:spcPct val="110000"/>
                        </a:lnSpc>
                        <a:spcBef>
                          <a:spcPts val="0"/>
                        </a:spcBef>
                        <a:spcAft>
                          <a:spcPts val="0"/>
                        </a:spcAft>
                      </a:pPr>
                      <a:r>
                        <a:rPr lang="en-US" sz="1600">
                          <a:effectLst/>
                        </a:rPr>
                        <a:t>278</a:t>
                      </a:r>
                      <a:endParaRPr lang="en-US" sz="1600">
                        <a:effectLst/>
                        <a:latin typeface="Times New Roman"/>
                        <a:ea typeface="Times New Roman"/>
                      </a:endParaRPr>
                    </a:p>
                  </a:txBody>
                  <a:tcPr marL="20688" marR="20688" marT="0" marB="0" anchor="ctr"/>
                </a:tc>
                <a:tc>
                  <a:txBody>
                    <a:bodyPr/>
                    <a:lstStyle/>
                    <a:p>
                      <a:pPr marL="0" marR="0" algn="r">
                        <a:lnSpc>
                          <a:spcPct val="110000"/>
                        </a:lnSpc>
                        <a:spcBef>
                          <a:spcPts val="0"/>
                        </a:spcBef>
                        <a:spcAft>
                          <a:spcPts val="0"/>
                        </a:spcAft>
                      </a:pPr>
                      <a:r>
                        <a:rPr lang="en-US" sz="1600">
                          <a:effectLst/>
                        </a:rPr>
                        <a:t>371</a:t>
                      </a:r>
                      <a:endParaRPr lang="en-US" sz="1600">
                        <a:effectLst/>
                        <a:latin typeface="Times New Roman"/>
                        <a:ea typeface="Times New Roman"/>
                      </a:endParaRPr>
                    </a:p>
                  </a:txBody>
                  <a:tcPr marL="20688" marR="20688" marT="0" marB="0" anchor="ctr"/>
                </a:tc>
                <a:tc>
                  <a:txBody>
                    <a:bodyPr/>
                    <a:lstStyle/>
                    <a:p>
                      <a:pPr marL="0" marR="0" algn="r">
                        <a:lnSpc>
                          <a:spcPct val="110000"/>
                        </a:lnSpc>
                        <a:spcBef>
                          <a:spcPts val="0"/>
                        </a:spcBef>
                        <a:spcAft>
                          <a:spcPts val="0"/>
                        </a:spcAft>
                      </a:pPr>
                      <a:r>
                        <a:rPr lang="en-US" sz="1600">
                          <a:effectLst/>
                        </a:rPr>
                        <a:t>742</a:t>
                      </a:r>
                      <a:endParaRPr lang="en-US" sz="1600">
                        <a:effectLst/>
                        <a:latin typeface="Times New Roman"/>
                        <a:ea typeface="Times New Roman"/>
                      </a:endParaRPr>
                    </a:p>
                  </a:txBody>
                  <a:tcPr marL="20688" marR="20688" marT="0" marB="0" anchor="ctr"/>
                </a:tc>
              </a:tr>
              <a:tr h="355772">
                <a:tc>
                  <a:txBody>
                    <a:bodyPr/>
                    <a:lstStyle/>
                    <a:p>
                      <a:pPr marL="0" marR="0" algn="r">
                        <a:lnSpc>
                          <a:spcPct val="110000"/>
                        </a:lnSpc>
                        <a:spcBef>
                          <a:spcPts val="0"/>
                        </a:spcBef>
                        <a:spcAft>
                          <a:spcPts val="0"/>
                        </a:spcAft>
                      </a:pPr>
                      <a:r>
                        <a:rPr lang="en-US" sz="1600" b="1" dirty="0">
                          <a:effectLst/>
                        </a:rPr>
                        <a:t>5</a:t>
                      </a:r>
                      <a:endParaRPr lang="en-US" sz="1600" b="1" dirty="0">
                        <a:effectLst/>
                        <a:latin typeface="Times New Roman"/>
                        <a:ea typeface="Times New Roman"/>
                      </a:endParaRPr>
                    </a:p>
                  </a:txBody>
                  <a:tcPr marL="20688" marR="20688" marT="0" marB="0" anchor="ctr"/>
                </a:tc>
                <a:tc>
                  <a:txBody>
                    <a:bodyPr/>
                    <a:lstStyle/>
                    <a:p>
                      <a:pPr marL="0" marR="0" algn="r">
                        <a:lnSpc>
                          <a:spcPct val="110000"/>
                        </a:lnSpc>
                        <a:spcBef>
                          <a:spcPts val="0"/>
                        </a:spcBef>
                        <a:spcAft>
                          <a:spcPts val="0"/>
                        </a:spcAft>
                      </a:pPr>
                      <a:r>
                        <a:rPr lang="en-US" sz="1600" dirty="0">
                          <a:effectLst/>
                        </a:rPr>
                        <a:t>576</a:t>
                      </a:r>
                      <a:endParaRPr lang="en-US" sz="1600" dirty="0">
                        <a:effectLst/>
                        <a:latin typeface="Times New Roman"/>
                        <a:ea typeface="Times New Roman"/>
                      </a:endParaRPr>
                    </a:p>
                  </a:txBody>
                  <a:tcPr marL="20688" marR="20688" marT="0" marB="0" anchor="ctr"/>
                </a:tc>
                <a:tc>
                  <a:txBody>
                    <a:bodyPr/>
                    <a:lstStyle/>
                    <a:p>
                      <a:pPr marL="0" marR="0" algn="r">
                        <a:lnSpc>
                          <a:spcPct val="110000"/>
                        </a:lnSpc>
                        <a:spcBef>
                          <a:spcPts val="0"/>
                        </a:spcBef>
                        <a:spcAft>
                          <a:spcPts val="0"/>
                        </a:spcAft>
                      </a:pPr>
                      <a:r>
                        <a:rPr lang="en-US" sz="1600">
                          <a:effectLst/>
                        </a:rPr>
                        <a:t>46</a:t>
                      </a:r>
                      <a:endParaRPr lang="en-US" sz="1600">
                        <a:effectLst/>
                        <a:latin typeface="Times New Roman"/>
                        <a:ea typeface="Times New Roman"/>
                      </a:endParaRPr>
                    </a:p>
                  </a:txBody>
                  <a:tcPr marL="20688" marR="20688" marT="0" marB="0" anchor="ctr"/>
                </a:tc>
                <a:tc>
                  <a:txBody>
                    <a:bodyPr/>
                    <a:lstStyle/>
                    <a:p>
                      <a:pPr marL="0" marR="0" algn="r">
                        <a:lnSpc>
                          <a:spcPct val="110000"/>
                        </a:lnSpc>
                        <a:spcBef>
                          <a:spcPts val="0"/>
                        </a:spcBef>
                        <a:spcAft>
                          <a:spcPts val="0"/>
                        </a:spcAft>
                      </a:pPr>
                      <a:r>
                        <a:rPr lang="en-US" sz="1600" dirty="0">
                          <a:effectLst/>
                        </a:rPr>
                        <a:t>232</a:t>
                      </a:r>
                      <a:endParaRPr lang="en-US" sz="1600" dirty="0">
                        <a:effectLst/>
                        <a:latin typeface="Times New Roman"/>
                        <a:ea typeface="Times New Roman"/>
                      </a:endParaRPr>
                    </a:p>
                  </a:txBody>
                  <a:tcPr marL="20688" marR="20688" marT="0" marB="0" anchor="ctr"/>
                </a:tc>
                <a:tc>
                  <a:txBody>
                    <a:bodyPr/>
                    <a:lstStyle/>
                    <a:p>
                      <a:pPr marL="0" marR="0" algn="r">
                        <a:lnSpc>
                          <a:spcPct val="110000"/>
                        </a:lnSpc>
                        <a:spcBef>
                          <a:spcPts val="0"/>
                        </a:spcBef>
                        <a:spcAft>
                          <a:spcPts val="0"/>
                        </a:spcAft>
                      </a:pPr>
                      <a:r>
                        <a:rPr lang="en-US" sz="1600" dirty="0">
                          <a:effectLst/>
                        </a:rPr>
                        <a:t>464</a:t>
                      </a:r>
                      <a:endParaRPr lang="en-US" sz="1600" dirty="0">
                        <a:effectLst/>
                        <a:latin typeface="Times New Roman"/>
                        <a:ea typeface="Times New Roman"/>
                      </a:endParaRPr>
                    </a:p>
                  </a:txBody>
                  <a:tcPr marL="20688" marR="20688" marT="0" marB="0" anchor="ctr"/>
                </a:tc>
                <a:tc>
                  <a:txBody>
                    <a:bodyPr/>
                    <a:lstStyle/>
                    <a:p>
                      <a:pPr marL="0" marR="0" algn="r">
                        <a:lnSpc>
                          <a:spcPct val="110000"/>
                        </a:lnSpc>
                        <a:spcBef>
                          <a:spcPts val="0"/>
                        </a:spcBef>
                        <a:spcAft>
                          <a:spcPts val="0"/>
                        </a:spcAft>
                      </a:pPr>
                      <a:r>
                        <a:rPr lang="en-US" sz="1600" dirty="0">
                          <a:effectLst/>
                        </a:rPr>
                        <a:t>695</a:t>
                      </a:r>
                      <a:endParaRPr lang="en-US" sz="1600" dirty="0">
                        <a:effectLst/>
                        <a:latin typeface="Times New Roman"/>
                        <a:ea typeface="Times New Roman"/>
                      </a:endParaRPr>
                    </a:p>
                  </a:txBody>
                  <a:tcPr marL="20688" marR="20688" marT="0" marB="0" anchor="ctr"/>
                </a:tc>
                <a:tc>
                  <a:txBody>
                    <a:bodyPr/>
                    <a:lstStyle/>
                    <a:p>
                      <a:pPr marL="0" marR="0" algn="r">
                        <a:lnSpc>
                          <a:spcPct val="110000"/>
                        </a:lnSpc>
                        <a:spcBef>
                          <a:spcPts val="0"/>
                        </a:spcBef>
                        <a:spcAft>
                          <a:spcPts val="0"/>
                        </a:spcAft>
                      </a:pPr>
                      <a:r>
                        <a:rPr lang="en-US" sz="1600">
                          <a:effectLst/>
                        </a:rPr>
                        <a:t>927</a:t>
                      </a:r>
                      <a:endParaRPr lang="en-US" sz="1600">
                        <a:effectLst/>
                        <a:latin typeface="Times New Roman"/>
                        <a:ea typeface="Times New Roman"/>
                      </a:endParaRPr>
                    </a:p>
                  </a:txBody>
                  <a:tcPr marL="20688" marR="20688" marT="0" marB="0" anchor="ctr"/>
                </a:tc>
                <a:tc>
                  <a:txBody>
                    <a:bodyPr/>
                    <a:lstStyle/>
                    <a:p>
                      <a:pPr marL="0" marR="0" algn="r">
                        <a:lnSpc>
                          <a:spcPct val="110000"/>
                        </a:lnSpc>
                        <a:spcBef>
                          <a:spcPts val="0"/>
                        </a:spcBef>
                        <a:spcAft>
                          <a:spcPts val="0"/>
                        </a:spcAft>
                      </a:pPr>
                      <a:r>
                        <a:rPr lang="en-US" sz="1600">
                          <a:effectLst/>
                        </a:rPr>
                        <a:t>1,854</a:t>
                      </a:r>
                      <a:endParaRPr lang="en-US" sz="1600">
                        <a:effectLst/>
                        <a:latin typeface="Times New Roman"/>
                        <a:ea typeface="Times New Roman"/>
                      </a:endParaRPr>
                    </a:p>
                  </a:txBody>
                  <a:tcPr marL="20688" marR="20688" marT="0" marB="0" anchor="ctr"/>
                </a:tc>
              </a:tr>
              <a:tr h="355772">
                <a:tc>
                  <a:txBody>
                    <a:bodyPr/>
                    <a:lstStyle/>
                    <a:p>
                      <a:pPr marL="0" marR="0" algn="r">
                        <a:lnSpc>
                          <a:spcPct val="110000"/>
                        </a:lnSpc>
                        <a:spcBef>
                          <a:spcPts val="0"/>
                        </a:spcBef>
                        <a:spcAft>
                          <a:spcPts val="0"/>
                        </a:spcAft>
                      </a:pPr>
                      <a:r>
                        <a:rPr lang="en-US" sz="1600" b="1" dirty="0">
                          <a:effectLst/>
                        </a:rPr>
                        <a:t>10</a:t>
                      </a:r>
                      <a:endParaRPr lang="en-US" sz="1600" b="1" dirty="0">
                        <a:effectLst/>
                        <a:latin typeface="Times New Roman"/>
                        <a:ea typeface="Times New Roman"/>
                      </a:endParaRPr>
                    </a:p>
                  </a:txBody>
                  <a:tcPr marL="20688" marR="20688" marT="0" marB="0" anchor="ctr"/>
                </a:tc>
                <a:tc>
                  <a:txBody>
                    <a:bodyPr/>
                    <a:lstStyle/>
                    <a:p>
                      <a:pPr marL="0" marR="0" algn="r">
                        <a:lnSpc>
                          <a:spcPct val="110000"/>
                        </a:lnSpc>
                        <a:spcBef>
                          <a:spcPts val="0"/>
                        </a:spcBef>
                        <a:spcAft>
                          <a:spcPts val="0"/>
                        </a:spcAft>
                      </a:pPr>
                      <a:r>
                        <a:rPr lang="en-US" sz="1600">
                          <a:effectLst/>
                        </a:rPr>
                        <a:t>1,152</a:t>
                      </a:r>
                      <a:endParaRPr lang="en-US" sz="1600">
                        <a:effectLst/>
                        <a:latin typeface="Times New Roman"/>
                        <a:ea typeface="Times New Roman"/>
                      </a:endParaRPr>
                    </a:p>
                  </a:txBody>
                  <a:tcPr marL="20688" marR="20688" marT="0" marB="0" anchor="ctr"/>
                </a:tc>
                <a:tc>
                  <a:txBody>
                    <a:bodyPr/>
                    <a:lstStyle/>
                    <a:p>
                      <a:pPr marL="0" marR="0" algn="r">
                        <a:lnSpc>
                          <a:spcPct val="110000"/>
                        </a:lnSpc>
                        <a:spcBef>
                          <a:spcPts val="0"/>
                        </a:spcBef>
                        <a:spcAft>
                          <a:spcPts val="0"/>
                        </a:spcAft>
                      </a:pPr>
                      <a:r>
                        <a:rPr lang="en-US" sz="1600">
                          <a:effectLst/>
                        </a:rPr>
                        <a:t>93</a:t>
                      </a:r>
                      <a:endParaRPr lang="en-US" sz="1600">
                        <a:effectLst/>
                        <a:latin typeface="Times New Roman"/>
                        <a:ea typeface="Times New Roman"/>
                      </a:endParaRPr>
                    </a:p>
                  </a:txBody>
                  <a:tcPr marL="20688" marR="20688" marT="0" marB="0" anchor="ctr"/>
                </a:tc>
                <a:tc>
                  <a:txBody>
                    <a:bodyPr/>
                    <a:lstStyle/>
                    <a:p>
                      <a:pPr marL="0" marR="0" algn="r">
                        <a:lnSpc>
                          <a:spcPct val="110000"/>
                        </a:lnSpc>
                        <a:spcBef>
                          <a:spcPts val="0"/>
                        </a:spcBef>
                        <a:spcAft>
                          <a:spcPts val="0"/>
                        </a:spcAft>
                      </a:pPr>
                      <a:r>
                        <a:rPr lang="en-US" sz="1600" dirty="0">
                          <a:effectLst/>
                        </a:rPr>
                        <a:t>464</a:t>
                      </a:r>
                      <a:endParaRPr lang="en-US" sz="1600" dirty="0">
                        <a:effectLst/>
                        <a:latin typeface="Times New Roman"/>
                        <a:ea typeface="Times New Roman"/>
                      </a:endParaRPr>
                    </a:p>
                  </a:txBody>
                  <a:tcPr marL="20688" marR="20688" marT="0" marB="0" anchor="ctr"/>
                </a:tc>
                <a:tc>
                  <a:txBody>
                    <a:bodyPr/>
                    <a:lstStyle/>
                    <a:p>
                      <a:pPr marL="0" marR="0" algn="r">
                        <a:lnSpc>
                          <a:spcPct val="110000"/>
                        </a:lnSpc>
                        <a:spcBef>
                          <a:spcPts val="0"/>
                        </a:spcBef>
                        <a:spcAft>
                          <a:spcPts val="0"/>
                        </a:spcAft>
                      </a:pPr>
                      <a:r>
                        <a:rPr lang="en-US" sz="1600" dirty="0">
                          <a:effectLst/>
                        </a:rPr>
                        <a:t>927</a:t>
                      </a:r>
                      <a:endParaRPr lang="en-US" sz="1600" dirty="0">
                        <a:effectLst/>
                        <a:latin typeface="Times New Roman"/>
                        <a:ea typeface="Times New Roman"/>
                      </a:endParaRPr>
                    </a:p>
                  </a:txBody>
                  <a:tcPr marL="20688" marR="20688" marT="0" marB="0" anchor="ctr"/>
                </a:tc>
                <a:tc>
                  <a:txBody>
                    <a:bodyPr/>
                    <a:lstStyle/>
                    <a:p>
                      <a:pPr marL="0" marR="0" algn="r">
                        <a:lnSpc>
                          <a:spcPct val="110000"/>
                        </a:lnSpc>
                        <a:spcBef>
                          <a:spcPts val="0"/>
                        </a:spcBef>
                        <a:spcAft>
                          <a:spcPts val="0"/>
                        </a:spcAft>
                      </a:pPr>
                      <a:r>
                        <a:rPr lang="en-US" sz="1600" dirty="0">
                          <a:effectLst/>
                        </a:rPr>
                        <a:t>1,391</a:t>
                      </a:r>
                      <a:endParaRPr lang="en-US" sz="1600" dirty="0">
                        <a:effectLst/>
                        <a:latin typeface="Times New Roman"/>
                        <a:ea typeface="Times New Roman"/>
                      </a:endParaRPr>
                    </a:p>
                  </a:txBody>
                  <a:tcPr marL="20688" marR="20688" marT="0" marB="0" anchor="ctr"/>
                </a:tc>
                <a:tc>
                  <a:txBody>
                    <a:bodyPr/>
                    <a:lstStyle/>
                    <a:p>
                      <a:pPr marL="0" marR="0" algn="r">
                        <a:lnSpc>
                          <a:spcPct val="110000"/>
                        </a:lnSpc>
                        <a:spcBef>
                          <a:spcPts val="0"/>
                        </a:spcBef>
                        <a:spcAft>
                          <a:spcPts val="0"/>
                        </a:spcAft>
                      </a:pPr>
                      <a:r>
                        <a:rPr lang="en-US" sz="1600">
                          <a:effectLst/>
                        </a:rPr>
                        <a:t>1,854</a:t>
                      </a:r>
                      <a:endParaRPr lang="en-US" sz="1600">
                        <a:effectLst/>
                        <a:latin typeface="Times New Roman"/>
                        <a:ea typeface="Times New Roman"/>
                      </a:endParaRPr>
                    </a:p>
                  </a:txBody>
                  <a:tcPr marL="20688" marR="20688" marT="0" marB="0" anchor="ctr"/>
                </a:tc>
                <a:tc>
                  <a:txBody>
                    <a:bodyPr/>
                    <a:lstStyle/>
                    <a:p>
                      <a:pPr marL="0" marR="0" algn="r">
                        <a:lnSpc>
                          <a:spcPct val="110000"/>
                        </a:lnSpc>
                        <a:spcBef>
                          <a:spcPts val="0"/>
                        </a:spcBef>
                        <a:spcAft>
                          <a:spcPts val="0"/>
                        </a:spcAft>
                      </a:pPr>
                      <a:r>
                        <a:rPr lang="en-US" sz="1600">
                          <a:effectLst/>
                        </a:rPr>
                        <a:t>3,709</a:t>
                      </a:r>
                      <a:endParaRPr lang="en-US" sz="1600">
                        <a:effectLst/>
                        <a:latin typeface="Times New Roman"/>
                        <a:ea typeface="Times New Roman"/>
                      </a:endParaRPr>
                    </a:p>
                  </a:txBody>
                  <a:tcPr marL="20688" marR="20688" marT="0" marB="0" anchor="ctr"/>
                </a:tc>
              </a:tr>
              <a:tr h="355772">
                <a:tc>
                  <a:txBody>
                    <a:bodyPr/>
                    <a:lstStyle/>
                    <a:p>
                      <a:pPr marL="0" marR="0" algn="r">
                        <a:lnSpc>
                          <a:spcPct val="110000"/>
                        </a:lnSpc>
                        <a:spcBef>
                          <a:spcPts val="0"/>
                        </a:spcBef>
                        <a:spcAft>
                          <a:spcPts val="0"/>
                        </a:spcAft>
                      </a:pPr>
                      <a:r>
                        <a:rPr lang="en-US" sz="1600" b="1" dirty="0">
                          <a:effectLst/>
                        </a:rPr>
                        <a:t>20</a:t>
                      </a:r>
                      <a:endParaRPr lang="en-US" sz="1600" b="1" dirty="0">
                        <a:effectLst/>
                        <a:latin typeface="Times New Roman"/>
                        <a:ea typeface="Times New Roman"/>
                      </a:endParaRPr>
                    </a:p>
                  </a:txBody>
                  <a:tcPr marL="20688" marR="20688" marT="0" marB="0" anchor="ctr"/>
                </a:tc>
                <a:tc>
                  <a:txBody>
                    <a:bodyPr/>
                    <a:lstStyle/>
                    <a:p>
                      <a:pPr marL="0" marR="0" algn="r">
                        <a:lnSpc>
                          <a:spcPct val="110000"/>
                        </a:lnSpc>
                        <a:spcBef>
                          <a:spcPts val="0"/>
                        </a:spcBef>
                        <a:spcAft>
                          <a:spcPts val="0"/>
                        </a:spcAft>
                      </a:pPr>
                      <a:r>
                        <a:rPr lang="en-US" sz="1600">
                          <a:effectLst/>
                        </a:rPr>
                        <a:t>2,305</a:t>
                      </a:r>
                      <a:endParaRPr lang="en-US" sz="1600">
                        <a:effectLst/>
                        <a:latin typeface="Times New Roman"/>
                        <a:ea typeface="Times New Roman"/>
                      </a:endParaRPr>
                    </a:p>
                  </a:txBody>
                  <a:tcPr marL="20688" marR="20688" marT="0" marB="0" anchor="ctr"/>
                </a:tc>
                <a:tc>
                  <a:txBody>
                    <a:bodyPr/>
                    <a:lstStyle/>
                    <a:p>
                      <a:pPr marL="0" marR="0" algn="r">
                        <a:lnSpc>
                          <a:spcPct val="110000"/>
                        </a:lnSpc>
                        <a:spcBef>
                          <a:spcPts val="0"/>
                        </a:spcBef>
                        <a:spcAft>
                          <a:spcPts val="0"/>
                        </a:spcAft>
                      </a:pPr>
                      <a:r>
                        <a:rPr lang="en-US" sz="1600" dirty="0">
                          <a:effectLst/>
                        </a:rPr>
                        <a:t>185</a:t>
                      </a:r>
                      <a:endParaRPr lang="en-US" sz="1600" dirty="0">
                        <a:effectLst/>
                        <a:latin typeface="Times New Roman"/>
                        <a:ea typeface="Times New Roman"/>
                      </a:endParaRPr>
                    </a:p>
                  </a:txBody>
                  <a:tcPr marL="20688" marR="20688" marT="0" marB="0" anchor="ctr"/>
                </a:tc>
                <a:tc>
                  <a:txBody>
                    <a:bodyPr/>
                    <a:lstStyle/>
                    <a:p>
                      <a:pPr marL="0" marR="0" algn="r">
                        <a:lnSpc>
                          <a:spcPct val="110000"/>
                        </a:lnSpc>
                        <a:spcBef>
                          <a:spcPts val="0"/>
                        </a:spcBef>
                        <a:spcAft>
                          <a:spcPts val="0"/>
                        </a:spcAft>
                      </a:pPr>
                      <a:r>
                        <a:rPr lang="en-US" sz="1600">
                          <a:effectLst/>
                        </a:rPr>
                        <a:t>927</a:t>
                      </a:r>
                      <a:endParaRPr lang="en-US" sz="1600">
                        <a:effectLst/>
                        <a:latin typeface="Times New Roman"/>
                        <a:ea typeface="Times New Roman"/>
                      </a:endParaRPr>
                    </a:p>
                  </a:txBody>
                  <a:tcPr marL="20688" marR="20688" marT="0" marB="0" anchor="ctr"/>
                </a:tc>
                <a:tc>
                  <a:txBody>
                    <a:bodyPr/>
                    <a:lstStyle/>
                    <a:p>
                      <a:pPr marL="0" marR="0" algn="r">
                        <a:lnSpc>
                          <a:spcPct val="110000"/>
                        </a:lnSpc>
                        <a:spcBef>
                          <a:spcPts val="0"/>
                        </a:spcBef>
                        <a:spcAft>
                          <a:spcPts val="0"/>
                        </a:spcAft>
                      </a:pPr>
                      <a:r>
                        <a:rPr lang="en-US" sz="1600">
                          <a:effectLst/>
                        </a:rPr>
                        <a:t>1,854</a:t>
                      </a:r>
                      <a:endParaRPr lang="en-US" sz="1600">
                        <a:effectLst/>
                        <a:latin typeface="Times New Roman"/>
                        <a:ea typeface="Times New Roman"/>
                      </a:endParaRPr>
                    </a:p>
                  </a:txBody>
                  <a:tcPr marL="20688" marR="20688" marT="0" marB="0" anchor="ctr"/>
                </a:tc>
                <a:tc>
                  <a:txBody>
                    <a:bodyPr/>
                    <a:lstStyle/>
                    <a:p>
                      <a:pPr marL="0" marR="0" algn="r">
                        <a:lnSpc>
                          <a:spcPct val="110000"/>
                        </a:lnSpc>
                        <a:spcBef>
                          <a:spcPts val="0"/>
                        </a:spcBef>
                        <a:spcAft>
                          <a:spcPts val="0"/>
                        </a:spcAft>
                      </a:pPr>
                      <a:r>
                        <a:rPr lang="en-US" sz="1600" dirty="0">
                          <a:effectLst/>
                        </a:rPr>
                        <a:t>2,781</a:t>
                      </a:r>
                      <a:endParaRPr lang="en-US" sz="1600" dirty="0">
                        <a:effectLst/>
                        <a:latin typeface="Times New Roman"/>
                        <a:ea typeface="Times New Roman"/>
                      </a:endParaRPr>
                    </a:p>
                  </a:txBody>
                  <a:tcPr marL="20688" marR="20688" marT="0" marB="0" anchor="ctr"/>
                </a:tc>
                <a:tc>
                  <a:txBody>
                    <a:bodyPr/>
                    <a:lstStyle/>
                    <a:p>
                      <a:pPr marL="0" marR="0" algn="r">
                        <a:lnSpc>
                          <a:spcPct val="110000"/>
                        </a:lnSpc>
                        <a:spcBef>
                          <a:spcPts val="0"/>
                        </a:spcBef>
                        <a:spcAft>
                          <a:spcPts val="0"/>
                        </a:spcAft>
                      </a:pPr>
                      <a:r>
                        <a:rPr lang="en-US" sz="1600" dirty="0">
                          <a:effectLst/>
                        </a:rPr>
                        <a:t>3,709</a:t>
                      </a:r>
                      <a:endParaRPr lang="en-US" sz="1600" dirty="0">
                        <a:effectLst/>
                        <a:latin typeface="Times New Roman"/>
                        <a:ea typeface="Times New Roman"/>
                      </a:endParaRPr>
                    </a:p>
                  </a:txBody>
                  <a:tcPr marL="20688" marR="20688" marT="0" marB="0" anchor="ctr"/>
                </a:tc>
                <a:tc>
                  <a:txBody>
                    <a:bodyPr/>
                    <a:lstStyle/>
                    <a:p>
                      <a:pPr marL="0" marR="0" algn="r">
                        <a:lnSpc>
                          <a:spcPct val="110000"/>
                        </a:lnSpc>
                        <a:spcBef>
                          <a:spcPts val="0"/>
                        </a:spcBef>
                        <a:spcAft>
                          <a:spcPts val="0"/>
                        </a:spcAft>
                      </a:pPr>
                      <a:r>
                        <a:rPr lang="en-US" sz="1600">
                          <a:effectLst/>
                        </a:rPr>
                        <a:t>7,417</a:t>
                      </a:r>
                      <a:endParaRPr lang="en-US" sz="1600">
                        <a:effectLst/>
                        <a:latin typeface="Times New Roman"/>
                        <a:ea typeface="Times New Roman"/>
                      </a:endParaRPr>
                    </a:p>
                  </a:txBody>
                  <a:tcPr marL="20688" marR="20688" marT="0" marB="0" anchor="ctr"/>
                </a:tc>
              </a:tr>
              <a:tr h="531223">
                <a:tc>
                  <a:txBody>
                    <a:bodyPr/>
                    <a:lstStyle/>
                    <a:p>
                      <a:pPr marL="0" marR="0" algn="r">
                        <a:lnSpc>
                          <a:spcPct val="110000"/>
                        </a:lnSpc>
                        <a:spcBef>
                          <a:spcPts val="0"/>
                        </a:spcBef>
                        <a:spcAft>
                          <a:spcPts val="0"/>
                        </a:spcAft>
                      </a:pPr>
                      <a:r>
                        <a:rPr lang="en-US" sz="1600" b="1" dirty="0">
                          <a:effectLst/>
                        </a:rPr>
                        <a:t>100</a:t>
                      </a:r>
                      <a:endParaRPr lang="en-US" sz="1600" b="1" dirty="0">
                        <a:effectLst/>
                        <a:latin typeface="Times New Roman"/>
                        <a:ea typeface="Times New Roman"/>
                      </a:endParaRPr>
                    </a:p>
                  </a:txBody>
                  <a:tcPr marL="20688" marR="20688" marT="0" marB="0" anchor="ctr"/>
                </a:tc>
                <a:tc>
                  <a:txBody>
                    <a:bodyPr/>
                    <a:lstStyle/>
                    <a:p>
                      <a:pPr marL="0" marR="0" algn="r">
                        <a:lnSpc>
                          <a:spcPct val="110000"/>
                        </a:lnSpc>
                        <a:spcBef>
                          <a:spcPts val="0"/>
                        </a:spcBef>
                        <a:spcAft>
                          <a:spcPts val="0"/>
                        </a:spcAft>
                      </a:pPr>
                      <a:r>
                        <a:rPr lang="en-US" sz="1600">
                          <a:effectLst/>
                        </a:rPr>
                        <a:t>11,524</a:t>
                      </a:r>
                      <a:endParaRPr lang="en-US" sz="1600">
                        <a:effectLst/>
                        <a:latin typeface="Times New Roman"/>
                        <a:ea typeface="Times New Roman"/>
                      </a:endParaRPr>
                    </a:p>
                  </a:txBody>
                  <a:tcPr marL="20688" marR="20688" marT="0" marB="0" anchor="ctr"/>
                </a:tc>
                <a:tc>
                  <a:txBody>
                    <a:bodyPr/>
                    <a:lstStyle/>
                    <a:p>
                      <a:pPr marL="0" marR="0" algn="r">
                        <a:lnSpc>
                          <a:spcPct val="110000"/>
                        </a:lnSpc>
                        <a:spcBef>
                          <a:spcPts val="0"/>
                        </a:spcBef>
                        <a:spcAft>
                          <a:spcPts val="0"/>
                        </a:spcAft>
                      </a:pPr>
                      <a:r>
                        <a:rPr lang="en-US" sz="1600" dirty="0">
                          <a:effectLst/>
                        </a:rPr>
                        <a:t>927</a:t>
                      </a:r>
                      <a:endParaRPr lang="en-US" sz="1600" dirty="0">
                        <a:effectLst/>
                        <a:latin typeface="Times New Roman"/>
                        <a:ea typeface="Times New Roman"/>
                      </a:endParaRPr>
                    </a:p>
                  </a:txBody>
                  <a:tcPr marL="20688" marR="20688" marT="0" marB="0" anchor="ctr"/>
                </a:tc>
                <a:tc>
                  <a:txBody>
                    <a:bodyPr/>
                    <a:lstStyle/>
                    <a:p>
                      <a:pPr marL="0" marR="0" algn="r">
                        <a:lnSpc>
                          <a:spcPct val="110000"/>
                        </a:lnSpc>
                        <a:spcBef>
                          <a:spcPts val="0"/>
                        </a:spcBef>
                        <a:spcAft>
                          <a:spcPts val="0"/>
                        </a:spcAft>
                      </a:pPr>
                      <a:r>
                        <a:rPr lang="en-US" sz="1600" dirty="0">
                          <a:effectLst/>
                        </a:rPr>
                        <a:t>4,636</a:t>
                      </a:r>
                      <a:endParaRPr lang="en-US" sz="1600" dirty="0">
                        <a:effectLst/>
                        <a:latin typeface="Times New Roman"/>
                        <a:ea typeface="Times New Roman"/>
                      </a:endParaRPr>
                    </a:p>
                  </a:txBody>
                  <a:tcPr marL="20688" marR="20688" marT="0" marB="0" anchor="ctr"/>
                </a:tc>
                <a:tc>
                  <a:txBody>
                    <a:bodyPr/>
                    <a:lstStyle/>
                    <a:p>
                      <a:pPr marL="0" marR="0" algn="r">
                        <a:lnSpc>
                          <a:spcPct val="110000"/>
                        </a:lnSpc>
                        <a:spcBef>
                          <a:spcPts val="0"/>
                        </a:spcBef>
                        <a:spcAft>
                          <a:spcPts val="0"/>
                        </a:spcAft>
                      </a:pPr>
                      <a:r>
                        <a:rPr lang="en-US" sz="1600">
                          <a:effectLst/>
                        </a:rPr>
                        <a:t>9,271</a:t>
                      </a:r>
                      <a:endParaRPr lang="en-US" sz="1600">
                        <a:effectLst/>
                        <a:latin typeface="Times New Roman"/>
                        <a:ea typeface="Times New Roman"/>
                      </a:endParaRPr>
                    </a:p>
                  </a:txBody>
                  <a:tcPr marL="20688" marR="20688" marT="0" marB="0" anchor="ctr"/>
                </a:tc>
                <a:tc>
                  <a:txBody>
                    <a:bodyPr/>
                    <a:lstStyle/>
                    <a:p>
                      <a:pPr marL="0" marR="0" algn="r">
                        <a:lnSpc>
                          <a:spcPct val="110000"/>
                        </a:lnSpc>
                        <a:spcBef>
                          <a:spcPts val="0"/>
                        </a:spcBef>
                        <a:spcAft>
                          <a:spcPts val="0"/>
                        </a:spcAft>
                      </a:pPr>
                      <a:r>
                        <a:rPr lang="en-US" sz="1600">
                          <a:effectLst/>
                        </a:rPr>
                        <a:t>13,907</a:t>
                      </a:r>
                      <a:endParaRPr lang="en-US" sz="1600">
                        <a:effectLst/>
                        <a:latin typeface="Times New Roman"/>
                        <a:ea typeface="Times New Roman"/>
                      </a:endParaRPr>
                    </a:p>
                  </a:txBody>
                  <a:tcPr marL="20688" marR="20688" marT="0" marB="0" anchor="ctr"/>
                </a:tc>
                <a:tc>
                  <a:txBody>
                    <a:bodyPr/>
                    <a:lstStyle/>
                    <a:p>
                      <a:pPr marL="0" marR="0" algn="r">
                        <a:lnSpc>
                          <a:spcPct val="110000"/>
                        </a:lnSpc>
                        <a:spcBef>
                          <a:spcPts val="0"/>
                        </a:spcBef>
                        <a:spcAft>
                          <a:spcPts val="0"/>
                        </a:spcAft>
                      </a:pPr>
                      <a:r>
                        <a:rPr lang="en-US" sz="1600" dirty="0">
                          <a:effectLst/>
                        </a:rPr>
                        <a:t>18,543</a:t>
                      </a:r>
                      <a:endParaRPr lang="en-US" sz="1600" dirty="0">
                        <a:effectLst/>
                        <a:latin typeface="Times New Roman"/>
                        <a:ea typeface="Times New Roman"/>
                      </a:endParaRPr>
                    </a:p>
                  </a:txBody>
                  <a:tcPr marL="20688" marR="20688" marT="0" marB="0" anchor="ctr"/>
                </a:tc>
                <a:tc>
                  <a:txBody>
                    <a:bodyPr/>
                    <a:lstStyle/>
                    <a:p>
                      <a:pPr marL="0" marR="0" algn="r">
                        <a:lnSpc>
                          <a:spcPct val="110000"/>
                        </a:lnSpc>
                        <a:spcBef>
                          <a:spcPts val="0"/>
                        </a:spcBef>
                        <a:spcAft>
                          <a:spcPts val="0"/>
                        </a:spcAft>
                      </a:pPr>
                      <a:r>
                        <a:rPr lang="en-US" sz="1600" dirty="0">
                          <a:effectLst/>
                        </a:rPr>
                        <a:t>37,085</a:t>
                      </a:r>
                      <a:endParaRPr lang="en-US" sz="1600" dirty="0">
                        <a:effectLst/>
                        <a:latin typeface="Times New Roman"/>
                        <a:ea typeface="Times New Roman"/>
                      </a:endParaRPr>
                    </a:p>
                  </a:txBody>
                  <a:tcPr marL="20688" marR="20688" marT="0" marB="0" anchor="ctr"/>
                </a:tc>
              </a:tr>
              <a:tr h="754442">
                <a:tc gridSpan="8">
                  <a:txBody>
                    <a:bodyPr/>
                    <a:lstStyle/>
                    <a:p>
                      <a:pPr marL="0" marR="0" lvl="0" indent="0">
                        <a:lnSpc>
                          <a:spcPct val="110000"/>
                        </a:lnSpc>
                        <a:spcBef>
                          <a:spcPts val="0"/>
                        </a:spcBef>
                        <a:spcAft>
                          <a:spcPts val="0"/>
                        </a:spcAft>
                        <a:buFont typeface="+mj-lt"/>
                        <a:buNone/>
                      </a:pPr>
                      <a:r>
                        <a:rPr lang="en-US" sz="1600" dirty="0" smtClean="0">
                          <a:solidFill>
                            <a:schemeClr val="tx1"/>
                          </a:solidFill>
                          <a:effectLst/>
                        </a:rPr>
                        <a:t>* Estimated Intake of Maize and Groundnuts in Nigeria (g/person(60kg)/day)</a:t>
                      </a:r>
                    </a:p>
                  </a:txBody>
                  <a:tcPr marL="20688" marR="20688" marT="0"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95058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Impact: Nigeria</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890275439"/>
              </p:ext>
            </p:extLst>
          </p:nvPr>
        </p:nvGraphicFramePr>
        <p:xfrm>
          <a:off x="713232" y="4544725"/>
          <a:ext cx="7792593" cy="2112264"/>
        </p:xfrm>
        <a:graphic>
          <a:graphicData uri="http://schemas.openxmlformats.org/drawingml/2006/table">
            <a:tbl>
              <a:tblPr firstRow="1" firstCol="1" bandRow="1">
                <a:tableStyleId>{5C22544A-7EE6-4342-B048-85BDC9FD1C3A}</a:tableStyleId>
              </a:tblPr>
              <a:tblGrid>
                <a:gridCol w="2090391"/>
                <a:gridCol w="1934507"/>
                <a:gridCol w="1421654"/>
                <a:gridCol w="1030387"/>
                <a:gridCol w="1315654"/>
              </a:tblGrid>
              <a:tr h="208743">
                <a:tc rowSpan="2">
                  <a:txBody>
                    <a:bodyPr/>
                    <a:lstStyle/>
                    <a:p>
                      <a:pPr marL="0" marR="0" algn="ctr">
                        <a:lnSpc>
                          <a:spcPct val="110000"/>
                        </a:lnSpc>
                        <a:spcBef>
                          <a:spcPts val="0"/>
                        </a:spcBef>
                        <a:spcAft>
                          <a:spcPts val="0"/>
                        </a:spcAft>
                      </a:pPr>
                      <a:r>
                        <a:rPr lang="en-US" sz="1400" dirty="0">
                          <a:effectLst/>
                        </a:rPr>
                        <a:t>Region</a:t>
                      </a:r>
                      <a:endParaRPr lang="en-US" sz="1400" dirty="0">
                        <a:effectLst/>
                        <a:latin typeface="Times New Roman"/>
                        <a:ea typeface="Times New Roman"/>
                        <a:cs typeface="Times New Roman"/>
                      </a:endParaRPr>
                    </a:p>
                    <a:p>
                      <a:pPr marL="0" marR="0" algn="ctr">
                        <a:lnSpc>
                          <a:spcPct val="110000"/>
                        </a:lnSpc>
                        <a:spcBef>
                          <a:spcPts val="0"/>
                        </a:spcBef>
                        <a:spcAft>
                          <a:spcPts val="0"/>
                        </a:spcAft>
                      </a:pPr>
                      <a:r>
                        <a:rPr lang="en-US" sz="1400" dirty="0">
                          <a:effectLst/>
                        </a:rPr>
                        <a:t> </a:t>
                      </a:r>
                      <a:endParaRPr lang="en-US" sz="1400" dirty="0">
                        <a:effectLst/>
                        <a:latin typeface="Times New Roman"/>
                        <a:ea typeface="Times New Roman"/>
                        <a:cs typeface="Times New Roman"/>
                      </a:endParaRPr>
                    </a:p>
                  </a:txBody>
                  <a:tcPr marL="68580" marR="68580" marT="0" marB="0" anchor="ctr"/>
                </a:tc>
                <a:tc>
                  <a:txBody>
                    <a:bodyPr/>
                    <a:lstStyle/>
                    <a:p>
                      <a:pPr marL="0" marR="0" algn="ctr">
                        <a:lnSpc>
                          <a:spcPct val="110000"/>
                        </a:lnSpc>
                        <a:spcBef>
                          <a:spcPts val="0"/>
                        </a:spcBef>
                        <a:spcAft>
                          <a:spcPts val="0"/>
                        </a:spcAft>
                      </a:pPr>
                      <a:r>
                        <a:rPr lang="en-US" sz="1400" dirty="0">
                          <a:effectLst/>
                        </a:rPr>
                        <a:t>HCC </a:t>
                      </a:r>
                      <a:r>
                        <a:rPr lang="en-US" sz="1400" dirty="0" err="1">
                          <a:effectLst/>
                        </a:rPr>
                        <a:t>Cases</a:t>
                      </a:r>
                      <a:r>
                        <a:rPr lang="en-US" sz="1400" baseline="30000" dirty="0" err="1">
                          <a:effectLst/>
                        </a:rPr>
                        <a:t>a</a:t>
                      </a:r>
                      <a:endParaRPr lang="en-US" sz="1400" dirty="0">
                        <a:effectLst/>
                        <a:latin typeface="Times New Roman"/>
                        <a:ea typeface="Times New Roman"/>
                        <a:cs typeface="Times New Roman"/>
                      </a:endParaRPr>
                    </a:p>
                  </a:txBody>
                  <a:tcPr marL="68580" marR="68580" marT="0" marB="0" anchor="ctr"/>
                </a:tc>
                <a:tc>
                  <a:txBody>
                    <a:bodyPr/>
                    <a:lstStyle/>
                    <a:p>
                      <a:pPr marL="0" marR="0" algn="ctr">
                        <a:lnSpc>
                          <a:spcPct val="110000"/>
                        </a:lnSpc>
                        <a:spcBef>
                          <a:spcPts val="0"/>
                        </a:spcBef>
                        <a:spcAft>
                          <a:spcPts val="0"/>
                        </a:spcAft>
                      </a:pPr>
                      <a:r>
                        <a:rPr lang="en-US" sz="1400">
                          <a:effectLst/>
                        </a:rPr>
                        <a:t>DALY</a:t>
                      </a:r>
                      <a:endParaRPr lang="en-US" sz="1400">
                        <a:effectLst/>
                        <a:latin typeface="Times New Roman"/>
                        <a:ea typeface="Times New Roman"/>
                        <a:cs typeface="Times New Roman"/>
                      </a:endParaRPr>
                    </a:p>
                  </a:txBody>
                  <a:tcPr marL="68580" marR="68580" marT="0" marB="0" anchor="ctr"/>
                </a:tc>
                <a:tc>
                  <a:txBody>
                    <a:bodyPr/>
                    <a:lstStyle/>
                    <a:p>
                      <a:pPr marL="0" marR="0" algn="ctr">
                        <a:lnSpc>
                          <a:spcPct val="110000"/>
                        </a:lnSpc>
                        <a:spcBef>
                          <a:spcPts val="0"/>
                        </a:spcBef>
                        <a:spcAft>
                          <a:spcPts val="0"/>
                        </a:spcAft>
                      </a:pPr>
                      <a:r>
                        <a:rPr lang="en-US" sz="1400">
                          <a:effectLst/>
                        </a:rPr>
                        <a:t>VSL (low)</a:t>
                      </a:r>
                      <a:endParaRPr lang="en-US" sz="1400">
                        <a:effectLst/>
                        <a:latin typeface="Times New Roman"/>
                        <a:ea typeface="Times New Roman"/>
                        <a:cs typeface="Times New Roman"/>
                      </a:endParaRPr>
                    </a:p>
                  </a:txBody>
                  <a:tcPr marL="68580" marR="68580" marT="0" marB="0" anchor="ctr"/>
                </a:tc>
                <a:tc>
                  <a:txBody>
                    <a:bodyPr/>
                    <a:lstStyle/>
                    <a:p>
                      <a:pPr marL="0" marR="0" algn="ctr">
                        <a:lnSpc>
                          <a:spcPct val="110000"/>
                        </a:lnSpc>
                        <a:spcBef>
                          <a:spcPts val="0"/>
                        </a:spcBef>
                        <a:spcAft>
                          <a:spcPts val="0"/>
                        </a:spcAft>
                      </a:pPr>
                      <a:r>
                        <a:rPr lang="en-US" sz="1400">
                          <a:effectLst/>
                        </a:rPr>
                        <a:t>VSL (high)</a:t>
                      </a:r>
                      <a:endParaRPr lang="en-US" sz="1400">
                        <a:effectLst/>
                        <a:latin typeface="Times New Roman"/>
                        <a:ea typeface="Times New Roman"/>
                        <a:cs typeface="Times New Roman"/>
                      </a:endParaRPr>
                    </a:p>
                  </a:txBody>
                  <a:tcPr marL="68580" marR="68580" marT="0" marB="0" anchor="ctr"/>
                </a:tc>
              </a:tr>
              <a:tr h="208743">
                <a:tc vMerge="1">
                  <a:txBody>
                    <a:bodyPr/>
                    <a:lstStyle/>
                    <a:p>
                      <a:pPr marL="0" marR="0" algn="ctr">
                        <a:lnSpc>
                          <a:spcPct val="110000"/>
                        </a:lnSpc>
                        <a:spcBef>
                          <a:spcPts val="0"/>
                        </a:spcBef>
                        <a:spcAft>
                          <a:spcPts val="0"/>
                        </a:spcAft>
                      </a:pPr>
                      <a:endParaRPr lang="en-US" sz="1400" dirty="0">
                        <a:effectLst/>
                        <a:latin typeface="Times New Roman"/>
                        <a:ea typeface="Times New Roman"/>
                        <a:cs typeface="Times New Roman"/>
                      </a:endParaRPr>
                    </a:p>
                  </a:txBody>
                  <a:tcPr marL="68580" marR="68580" marT="0" marB="0" anchor="ctr"/>
                </a:tc>
                <a:tc>
                  <a:txBody>
                    <a:bodyPr/>
                    <a:lstStyle/>
                    <a:p>
                      <a:pPr marL="0" marR="0" algn="ctr">
                        <a:lnSpc>
                          <a:spcPct val="110000"/>
                        </a:lnSpc>
                        <a:spcBef>
                          <a:spcPts val="0"/>
                        </a:spcBef>
                        <a:spcAft>
                          <a:spcPts val="0"/>
                        </a:spcAft>
                      </a:pPr>
                      <a:r>
                        <a:rPr lang="en-US" sz="1400">
                          <a:effectLst/>
                        </a:rPr>
                        <a:t>(cancers/ year)</a:t>
                      </a:r>
                      <a:endParaRPr lang="en-US" sz="1400">
                        <a:effectLst/>
                        <a:latin typeface="Times New Roman"/>
                        <a:ea typeface="Times New Roman"/>
                        <a:cs typeface="Times New Roman"/>
                      </a:endParaRPr>
                    </a:p>
                  </a:txBody>
                  <a:tcPr marL="68580" marR="68580" marT="0" marB="0" anchor="ctr"/>
                </a:tc>
                <a:tc>
                  <a:txBody>
                    <a:bodyPr/>
                    <a:lstStyle/>
                    <a:p>
                      <a:pPr marL="0" marR="0" algn="ctr">
                        <a:lnSpc>
                          <a:spcPct val="110000"/>
                        </a:lnSpc>
                        <a:spcBef>
                          <a:spcPts val="0"/>
                        </a:spcBef>
                        <a:spcAft>
                          <a:spcPts val="0"/>
                        </a:spcAft>
                      </a:pPr>
                      <a:r>
                        <a:rPr lang="en-US" sz="1400">
                          <a:effectLst/>
                        </a:rPr>
                        <a:t> </a:t>
                      </a:r>
                      <a:endParaRPr lang="en-US" sz="1400">
                        <a:effectLst/>
                        <a:latin typeface="Times New Roman"/>
                        <a:ea typeface="Times New Roman"/>
                        <a:cs typeface="Times New Roman"/>
                      </a:endParaRPr>
                    </a:p>
                  </a:txBody>
                  <a:tcPr marL="68580" marR="68580" marT="0" marB="0" anchor="ctr"/>
                </a:tc>
                <a:tc gridSpan="2">
                  <a:txBody>
                    <a:bodyPr/>
                    <a:lstStyle/>
                    <a:p>
                      <a:pPr marL="0" marR="0" algn="ctr">
                        <a:lnSpc>
                          <a:spcPct val="110000"/>
                        </a:lnSpc>
                        <a:spcBef>
                          <a:spcPts val="0"/>
                        </a:spcBef>
                        <a:spcAft>
                          <a:spcPts val="0"/>
                        </a:spcAft>
                      </a:pPr>
                      <a:r>
                        <a:rPr lang="en-US" sz="1400">
                          <a:effectLst/>
                        </a:rPr>
                        <a:t>(in millions)</a:t>
                      </a:r>
                      <a:r>
                        <a:rPr lang="en-US" sz="1400" baseline="30000">
                          <a:effectLst/>
                        </a:rPr>
                        <a:t>b</a:t>
                      </a:r>
                      <a:endParaRPr lang="en-US" sz="1400">
                        <a:effectLst/>
                        <a:latin typeface="Times New Roman"/>
                        <a:ea typeface="Times New Roman"/>
                        <a:cs typeface="Times New Roman"/>
                      </a:endParaRPr>
                    </a:p>
                  </a:txBody>
                  <a:tcPr marL="68580" marR="68580" marT="0" marB="0" anchor="ctr"/>
                </a:tc>
                <a:tc hMerge="1">
                  <a:txBody>
                    <a:bodyPr/>
                    <a:lstStyle/>
                    <a:p>
                      <a:endParaRPr lang="en-US"/>
                    </a:p>
                  </a:txBody>
                  <a:tcPr/>
                </a:tc>
              </a:tr>
              <a:tr h="208743">
                <a:tc>
                  <a:txBody>
                    <a:bodyPr/>
                    <a:lstStyle/>
                    <a:p>
                      <a:pPr marL="0" marR="0">
                        <a:lnSpc>
                          <a:spcPct val="110000"/>
                        </a:lnSpc>
                        <a:spcBef>
                          <a:spcPts val="0"/>
                        </a:spcBef>
                        <a:spcAft>
                          <a:spcPts val="0"/>
                        </a:spcAft>
                      </a:pPr>
                      <a:r>
                        <a:rPr lang="en-US" sz="1400" dirty="0">
                          <a:effectLst/>
                        </a:rPr>
                        <a:t>North Central</a:t>
                      </a:r>
                      <a:endParaRPr lang="en-US" sz="1400" dirty="0">
                        <a:effectLst/>
                        <a:latin typeface="Times New Roman"/>
                        <a:ea typeface="Times New Roman"/>
                        <a:cs typeface="Times New Roman"/>
                      </a:endParaRPr>
                    </a:p>
                  </a:txBody>
                  <a:tcPr marL="68580" marR="68580" marT="0" marB="0" anchor="ctr"/>
                </a:tc>
                <a:tc>
                  <a:txBody>
                    <a:bodyPr/>
                    <a:lstStyle/>
                    <a:p>
                      <a:pPr marL="0" marR="0" algn="r">
                        <a:lnSpc>
                          <a:spcPct val="110000"/>
                        </a:lnSpc>
                        <a:spcBef>
                          <a:spcPts val="0"/>
                        </a:spcBef>
                        <a:spcAft>
                          <a:spcPts val="0"/>
                        </a:spcAft>
                      </a:pPr>
                      <a:r>
                        <a:rPr lang="en-US" sz="1400">
                          <a:effectLst/>
                        </a:rPr>
                        <a:t>3,698</a:t>
                      </a:r>
                      <a:endParaRPr lang="en-US" sz="1400">
                        <a:effectLst/>
                        <a:latin typeface="Times New Roman"/>
                        <a:ea typeface="Times New Roman"/>
                        <a:cs typeface="Times New Roman"/>
                      </a:endParaRPr>
                    </a:p>
                  </a:txBody>
                  <a:tcPr marL="68580" marR="68580" marT="0" marB="0" anchor="ctr"/>
                </a:tc>
                <a:tc>
                  <a:txBody>
                    <a:bodyPr/>
                    <a:lstStyle/>
                    <a:p>
                      <a:pPr marL="0" marR="0" algn="r">
                        <a:lnSpc>
                          <a:spcPct val="110000"/>
                        </a:lnSpc>
                        <a:spcBef>
                          <a:spcPts val="0"/>
                        </a:spcBef>
                        <a:spcAft>
                          <a:spcPts val="0"/>
                        </a:spcAft>
                      </a:pPr>
                      <a:r>
                        <a:rPr lang="en-US" sz="1400">
                          <a:effectLst/>
                        </a:rPr>
                        <a:t>48,161</a:t>
                      </a:r>
                      <a:endParaRPr lang="en-US" sz="1400">
                        <a:effectLst/>
                        <a:latin typeface="Times New Roman"/>
                        <a:ea typeface="Times New Roman"/>
                        <a:cs typeface="Times New Roman"/>
                      </a:endParaRPr>
                    </a:p>
                  </a:txBody>
                  <a:tcPr marL="68580" marR="68580" marT="0" marB="0" anchor="ctr"/>
                </a:tc>
                <a:tc>
                  <a:txBody>
                    <a:bodyPr/>
                    <a:lstStyle/>
                    <a:p>
                      <a:pPr marL="0" marR="0" algn="r">
                        <a:lnSpc>
                          <a:spcPct val="110000"/>
                        </a:lnSpc>
                        <a:spcBef>
                          <a:spcPts val="0"/>
                        </a:spcBef>
                        <a:spcAft>
                          <a:spcPts val="0"/>
                        </a:spcAft>
                      </a:pPr>
                      <a:r>
                        <a:rPr lang="en-US" sz="1400">
                          <a:effectLst/>
                        </a:rPr>
                        <a:t>$181</a:t>
                      </a:r>
                      <a:endParaRPr lang="en-US" sz="1400">
                        <a:effectLst/>
                        <a:latin typeface="Times New Roman"/>
                        <a:ea typeface="Times New Roman"/>
                        <a:cs typeface="Times New Roman"/>
                      </a:endParaRPr>
                    </a:p>
                  </a:txBody>
                  <a:tcPr marL="68580" marR="68580" marT="0" marB="0" anchor="ctr"/>
                </a:tc>
                <a:tc>
                  <a:txBody>
                    <a:bodyPr/>
                    <a:lstStyle/>
                    <a:p>
                      <a:pPr marL="0" marR="0" algn="r">
                        <a:lnSpc>
                          <a:spcPct val="110000"/>
                        </a:lnSpc>
                        <a:spcBef>
                          <a:spcPts val="0"/>
                        </a:spcBef>
                        <a:spcAft>
                          <a:spcPts val="0"/>
                        </a:spcAft>
                      </a:pPr>
                      <a:r>
                        <a:rPr lang="en-US" sz="1400">
                          <a:effectLst/>
                        </a:rPr>
                        <a:t>$1,513</a:t>
                      </a:r>
                      <a:endParaRPr lang="en-US" sz="1400">
                        <a:effectLst/>
                        <a:latin typeface="Times New Roman"/>
                        <a:ea typeface="Times New Roman"/>
                        <a:cs typeface="Times New Roman"/>
                      </a:endParaRPr>
                    </a:p>
                  </a:txBody>
                  <a:tcPr marL="68580" marR="68580" marT="0" marB="0" anchor="ctr"/>
                </a:tc>
              </a:tr>
              <a:tr h="208743">
                <a:tc>
                  <a:txBody>
                    <a:bodyPr/>
                    <a:lstStyle/>
                    <a:p>
                      <a:pPr marL="0" marR="0">
                        <a:lnSpc>
                          <a:spcPct val="110000"/>
                        </a:lnSpc>
                        <a:spcBef>
                          <a:spcPts val="0"/>
                        </a:spcBef>
                        <a:spcAft>
                          <a:spcPts val="0"/>
                        </a:spcAft>
                      </a:pPr>
                      <a:r>
                        <a:rPr lang="en-US" sz="1400">
                          <a:effectLst/>
                        </a:rPr>
                        <a:t>North East</a:t>
                      </a:r>
                      <a:endParaRPr lang="en-US" sz="1400">
                        <a:effectLst/>
                        <a:latin typeface="Times New Roman"/>
                        <a:ea typeface="Times New Roman"/>
                        <a:cs typeface="Times New Roman"/>
                      </a:endParaRPr>
                    </a:p>
                  </a:txBody>
                  <a:tcPr marL="68580" marR="68580" marT="0" marB="0" anchor="ctr"/>
                </a:tc>
                <a:tc>
                  <a:txBody>
                    <a:bodyPr/>
                    <a:lstStyle/>
                    <a:p>
                      <a:pPr marL="0" marR="0" algn="r">
                        <a:lnSpc>
                          <a:spcPct val="110000"/>
                        </a:lnSpc>
                        <a:spcBef>
                          <a:spcPts val="0"/>
                        </a:spcBef>
                        <a:spcAft>
                          <a:spcPts val="0"/>
                        </a:spcAft>
                      </a:pPr>
                      <a:r>
                        <a:rPr lang="en-US" sz="1400" dirty="0">
                          <a:effectLst/>
                        </a:rPr>
                        <a:t>3,075</a:t>
                      </a:r>
                      <a:endParaRPr lang="en-US" sz="1400" dirty="0">
                        <a:effectLst/>
                        <a:latin typeface="Times New Roman"/>
                        <a:ea typeface="Times New Roman"/>
                        <a:cs typeface="Times New Roman"/>
                      </a:endParaRPr>
                    </a:p>
                  </a:txBody>
                  <a:tcPr marL="68580" marR="68580" marT="0" marB="0" anchor="ctr"/>
                </a:tc>
                <a:tc>
                  <a:txBody>
                    <a:bodyPr/>
                    <a:lstStyle/>
                    <a:p>
                      <a:pPr marL="0" marR="0" algn="r">
                        <a:lnSpc>
                          <a:spcPct val="110000"/>
                        </a:lnSpc>
                        <a:spcBef>
                          <a:spcPts val="0"/>
                        </a:spcBef>
                        <a:spcAft>
                          <a:spcPts val="0"/>
                        </a:spcAft>
                      </a:pPr>
                      <a:r>
                        <a:rPr lang="en-US" sz="1400">
                          <a:effectLst/>
                        </a:rPr>
                        <a:t>39,987</a:t>
                      </a:r>
                      <a:endParaRPr lang="en-US" sz="1400">
                        <a:effectLst/>
                        <a:latin typeface="Times New Roman"/>
                        <a:ea typeface="Times New Roman"/>
                        <a:cs typeface="Times New Roman"/>
                      </a:endParaRPr>
                    </a:p>
                  </a:txBody>
                  <a:tcPr marL="68580" marR="68580" marT="0" marB="0" anchor="ctr"/>
                </a:tc>
                <a:tc>
                  <a:txBody>
                    <a:bodyPr/>
                    <a:lstStyle/>
                    <a:p>
                      <a:pPr marL="0" marR="0" algn="r">
                        <a:lnSpc>
                          <a:spcPct val="110000"/>
                        </a:lnSpc>
                        <a:spcBef>
                          <a:spcPts val="0"/>
                        </a:spcBef>
                        <a:spcAft>
                          <a:spcPts val="0"/>
                        </a:spcAft>
                      </a:pPr>
                      <a:r>
                        <a:rPr lang="en-US" sz="1400">
                          <a:effectLst/>
                        </a:rPr>
                        <a:t>$151</a:t>
                      </a:r>
                      <a:endParaRPr lang="en-US" sz="1400">
                        <a:effectLst/>
                        <a:latin typeface="Times New Roman"/>
                        <a:ea typeface="Times New Roman"/>
                        <a:cs typeface="Times New Roman"/>
                      </a:endParaRPr>
                    </a:p>
                  </a:txBody>
                  <a:tcPr marL="68580" marR="68580" marT="0" marB="0" anchor="ctr"/>
                </a:tc>
                <a:tc>
                  <a:txBody>
                    <a:bodyPr/>
                    <a:lstStyle/>
                    <a:p>
                      <a:pPr marL="0" marR="0" algn="r">
                        <a:lnSpc>
                          <a:spcPct val="110000"/>
                        </a:lnSpc>
                        <a:spcBef>
                          <a:spcPts val="0"/>
                        </a:spcBef>
                        <a:spcAft>
                          <a:spcPts val="0"/>
                        </a:spcAft>
                      </a:pPr>
                      <a:r>
                        <a:rPr lang="en-US" sz="1400">
                          <a:effectLst/>
                        </a:rPr>
                        <a:t>$1,258</a:t>
                      </a:r>
                      <a:endParaRPr lang="en-US" sz="1400">
                        <a:effectLst/>
                        <a:latin typeface="Times New Roman"/>
                        <a:ea typeface="Times New Roman"/>
                        <a:cs typeface="Times New Roman"/>
                      </a:endParaRPr>
                    </a:p>
                  </a:txBody>
                  <a:tcPr marL="68580" marR="68580" marT="0" marB="0" anchor="ctr"/>
                </a:tc>
              </a:tr>
              <a:tr h="208743">
                <a:tc>
                  <a:txBody>
                    <a:bodyPr/>
                    <a:lstStyle/>
                    <a:p>
                      <a:pPr marL="0" marR="0">
                        <a:lnSpc>
                          <a:spcPct val="110000"/>
                        </a:lnSpc>
                        <a:spcBef>
                          <a:spcPts val="0"/>
                        </a:spcBef>
                        <a:spcAft>
                          <a:spcPts val="0"/>
                        </a:spcAft>
                      </a:pPr>
                      <a:r>
                        <a:rPr lang="en-US" sz="1400">
                          <a:effectLst/>
                        </a:rPr>
                        <a:t>North West</a:t>
                      </a:r>
                      <a:endParaRPr lang="en-US" sz="1400">
                        <a:effectLst/>
                        <a:latin typeface="Times New Roman"/>
                        <a:ea typeface="Times New Roman"/>
                        <a:cs typeface="Times New Roman"/>
                      </a:endParaRPr>
                    </a:p>
                  </a:txBody>
                  <a:tcPr marL="68580" marR="68580" marT="0" marB="0" anchor="ctr"/>
                </a:tc>
                <a:tc>
                  <a:txBody>
                    <a:bodyPr/>
                    <a:lstStyle/>
                    <a:p>
                      <a:pPr marL="0" marR="0" algn="r">
                        <a:lnSpc>
                          <a:spcPct val="110000"/>
                        </a:lnSpc>
                        <a:spcBef>
                          <a:spcPts val="0"/>
                        </a:spcBef>
                        <a:spcAft>
                          <a:spcPts val="0"/>
                        </a:spcAft>
                      </a:pPr>
                      <a:r>
                        <a:rPr lang="en-US" sz="1400" dirty="0">
                          <a:effectLst/>
                        </a:rPr>
                        <a:t>221</a:t>
                      </a:r>
                      <a:endParaRPr lang="en-US" sz="1400" dirty="0">
                        <a:effectLst/>
                        <a:latin typeface="Times New Roman"/>
                        <a:ea typeface="Times New Roman"/>
                        <a:cs typeface="Times New Roman"/>
                      </a:endParaRPr>
                    </a:p>
                  </a:txBody>
                  <a:tcPr marL="68580" marR="68580" marT="0" marB="0" anchor="ctr"/>
                </a:tc>
                <a:tc>
                  <a:txBody>
                    <a:bodyPr/>
                    <a:lstStyle/>
                    <a:p>
                      <a:pPr marL="0" marR="0" algn="r">
                        <a:lnSpc>
                          <a:spcPct val="110000"/>
                        </a:lnSpc>
                        <a:spcBef>
                          <a:spcPts val="0"/>
                        </a:spcBef>
                        <a:spcAft>
                          <a:spcPts val="0"/>
                        </a:spcAft>
                      </a:pPr>
                      <a:r>
                        <a:rPr lang="en-US" sz="1400">
                          <a:effectLst/>
                        </a:rPr>
                        <a:t>2,864</a:t>
                      </a:r>
                      <a:endParaRPr lang="en-US" sz="1400">
                        <a:effectLst/>
                        <a:latin typeface="Times New Roman"/>
                        <a:ea typeface="Times New Roman"/>
                        <a:cs typeface="Times New Roman"/>
                      </a:endParaRPr>
                    </a:p>
                  </a:txBody>
                  <a:tcPr marL="68580" marR="68580" marT="0" marB="0" anchor="ctr"/>
                </a:tc>
                <a:tc>
                  <a:txBody>
                    <a:bodyPr/>
                    <a:lstStyle/>
                    <a:p>
                      <a:pPr marL="0" marR="0" algn="r">
                        <a:lnSpc>
                          <a:spcPct val="110000"/>
                        </a:lnSpc>
                        <a:spcBef>
                          <a:spcPts val="0"/>
                        </a:spcBef>
                        <a:spcAft>
                          <a:spcPts val="0"/>
                        </a:spcAft>
                      </a:pPr>
                      <a:r>
                        <a:rPr lang="en-US" sz="1400">
                          <a:effectLst/>
                        </a:rPr>
                        <a:t>$11</a:t>
                      </a:r>
                      <a:endParaRPr lang="en-US" sz="1400">
                        <a:effectLst/>
                        <a:latin typeface="Times New Roman"/>
                        <a:ea typeface="Times New Roman"/>
                        <a:cs typeface="Times New Roman"/>
                      </a:endParaRPr>
                    </a:p>
                  </a:txBody>
                  <a:tcPr marL="68580" marR="68580" marT="0" marB="0" anchor="ctr"/>
                </a:tc>
                <a:tc>
                  <a:txBody>
                    <a:bodyPr/>
                    <a:lstStyle/>
                    <a:p>
                      <a:pPr marL="0" marR="0" algn="r">
                        <a:lnSpc>
                          <a:spcPct val="110000"/>
                        </a:lnSpc>
                        <a:spcBef>
                          <a:spcPts val="0"/>
                        </a:spcBef>
                        <a:spcAft>
                          <a:spcPts val="0"/>
                        </a:spcAft>
                      </a:pPr>
                      <a:r>
                        <a:rPr lang="en-US" sz="1400">
                          <a:effectLst/>
                        </a:rPr>
                        <a:t>$90</a:t>
                      </a:r>
                      <a:endParaRPr lang="en-US" sz="1400">
                        <a:effectLst/>
                        <a:latin typeface="Times New Roman"/>
                        <a:ea typeface="Times New Roman"/>
                        <a:cs typeface="Times New Roman"/>
                      </a:endParaRPr>
                    </a:p>
                  </a:txBody>
                  <a:tcPr marL="68580" marR="68580" marT="0" marB="0" anchor="ctr"/>
                </a:tc>
              </a:tr>
              <a:tr h="208743">
                <a:tc>
                  <a:txBody>
                    <a:bodyPr/>
                    <a:lstStyle/>
                    <a:p>
                      <a:pPr marL="0" marR="0">
                        <a:lnSpc>
                          <a:spcPct val="110000"/>
                        </a:lnSpc>
                        <a:spcBef>
                          <a:spcPts val="0"/>
                        </a:spcBef>
                        <a:spcAft>
                          <a:spcPts val="0"/>
                        </a:spcAft>
                      </a:pPr>
                      <a:r>
                        <a:rPr lang="en-US" sz="1400">
                          <a:effectLst/>
                        </a:rPr>
                        <a:t>South East</a:t>
                      </a:r>
                      <a:endParaRPr lang="en-US" sz="1400">
                        <a:effectLst/>
                        <a:latin typeface="Times New Roman"/>
                        <a:ea typeface="Times New Roman"/>
                        <a:cs typeface="Times New Roman"/>
                      </a:endParaRPr>
                    </a:p>
                  </a:txBody>
                  <a:tcPr marL="68580" marR="68580" marT="0" marB="0" anchor="ctr"/>
                </a:tc>
                <a:tc>
                  <a:txBody>
                    <a:bodyPr/>
                    <a:lstStyle/>
                    <a:p>
                      <a:pPr marL="0" marR="0" algn="r">
                        <a:lnSpc>
                          <a:spcPct val="110000"/>
                        </a:lnSpc>
                        <a:spcBef>
                          <a:spcPts val="0"/>
                        </a:spcBef>
                        <a:spcAft>
                          <a:spcPts val="0"/>
                        </a:spcAft>
                      </a:pPr>
                      <a:r>
                        <a:rPr lang="en-US" sz="1400" dirty="0">
                          <a:effectLst/>
                        </a:rPr>
                        <a:t>258</a:t>
                      </a:r>
                      <a:endParaRPr lang="en-US" sz="1400" dirty="0">
                        <a:effectLst/>
                        <a:latin typeface="Times New Roman"/>
                        <a:ea typeface="Times New Roman"/>
                        <a:cs typeface="Times New Roman"/>
                      </a:endParaRPr>
                    </a:p>
                  </a:txBody>
                  <a:tcPr marL="68580" marR="68580" marT="0" marB="0" anchor="ctr"/>
                </a:tc>
                <a:tc>
                  <a:txBody>
                    <a:bodyPr/>
                    <a:lstStyle/>
                    <a:p>
                      <a:pPr marL="0" marR="0" algn="r">
                        <a:lnSpc>
                          <a:spcPct val="110000"/>
                        </a:lnSpc>
                        <a:spcBef>
                          <a:spcPts val="0"/>
                        </a:spcBef>
                        <a:spcAft>
                          <a:spcPts val="0"/>
                        </a:spcAft>
                      </a:pPr>
                      <a:r>
                        <a:rPr lang="en-US" sz="1400">
                          <a:effectLst/>
                        </a:rPr>
                        <a:t>3,375</a:t>
                      </a:r>
                      <a:endParaRPr lang="en-US" sz="1400">
                        <a:effectLst/>
                        <a:latin typeface="Times New Roman"/>
                        <a:ea typeface="Times New Roman"/>
                        <a:cs typeface="Times New Roman"/>
                      </a:endParaRPr>
                    </a:p>
                  </a:txBody>
                  <a:tcPr marL="68580" marR="68580" marT="0" marB="0" anchor="ctr"/>
                </a:tc>
                <a:tc>
                  <a:txBody>
                    <a:bodyPr/>
                    <a:lstStyle/>
                    <a:p>
                      <a:pPr marL="0" marR="0" algn="r">
                        <a:lnSpc>
                          <a:spcPct val="110000"/>
                        </a:lnSpc>
                        <a:spcBef>
                          <a:spcPts val="0"/>
                        </a:spcBef>
                        <a:spcAft>
                          <a:spcPts val="0"/>
                        </a:spcAft>
                      </a:pPr>
                      <a:r>
                        <a:rPr lang="en-US" sz="1400">
                          <a:effectLst/>
                        </a:rPr>
                        <a:t>$13</a:t>
                      </a:r>
                      <a:endParaRPr lang="en-US" sz="1400">
                        <a:effectLst/>
                        <a:latin typeface="Times New Roman"/>
                        <a:ea typeface="Times New Roman"/>
                        <a:cs typeface="Times New Roman"/>
                      </a:endParaRPr>
                    </a:p>
                  </a:txBody>
                  <a:tcPr marL="68580" marR="68580" marT="0" marB="0" anchor="ctr"/>
                </a:tc>
                <a:tc>
                  <a:txBody>
                    <a:bodyPr/>
                    <a:lstStyle/>
                    <a:p>
                      <a:pPr marL="0" marR="0" algn="r">
                        <a:lnSpc>
                          <a:spcPct val="110000"/>
                        </a:lnSpc>
                        <a:spcBef>
                          <a:spcPts val="0"/>
                        </a:spcBef>
                        <a:spcAft>
                          <a:spcPts val="0"/>
                        </a:spcAft>
                      </a:pPr>
                      <a:r>
                        <a:rPr lang="en-US" sz="1400">
                          <a:effectLst/>
                        </a:rPr>
                        <a:t>$105</a:t>
                      </a:r>
                      <a:endParaRPr lang="en-US" sz="1400">
                        <a:effectLst/>
                        <a:latin typeface="Times New Roman"/>
                        <a:ea typeface="Times New Roman"/>
                        <a:cs typeface="Times New Roman"/>
                      </a:endParaRPr>
                    </a:p>
                  </a:txBody>
                  <a:tcPr marL="68580" marR="68580" marT="0" marB="0" anchor="ctr"/>
                </a:tc>
              </a:tr>
              <a:tr h="208743">
                <a:tc>
                  <a:txBody>
                    <a:bodyPr/>
                    <a:lstStyle/>
                    <a:p>
                      <a:pPr marL="0" marR="0">
                        <a:lnSpc>
                          <a:spcPct val="110000"/>
                        </a:lnSpc>
                        <a:spcBef>
                          <a:spcPts val="0"/>
                        </a:spcBef>
                        <a:spcAft>
                          <a:spcPts val="0"/>
                        </a:spcAft>
                      </a:pPr>
                      <a:r>
                        <a:rPr lang="en-US" sz="1400" dirty="0">
                          <a:effectLst/>
                        </a:rPr>
                        <a:t>South </a:t>
                      </a:r>
                      <a:r>
                        <a:rPr lang="en-US" sz="1400" dirty="0" err="1">
                          <a:effectLst/>
                        </a:rPr>
                        <a:t>South</a:t>
                      </a:r>
                      <a:endParaRPr lang="en-US" sz="1400" dirty="0">
                        <a:effectLst/>
                        <a:latin typeface="Times New Roman"/>
                        <a:ea typeface="Times New Roman"/>
                        <a:cs typeface="Times New Roman"/>
                      </a:endParaRPr>
                    </a:p>
                  </a:txBody>
                  <a:tcPr marL="68580" marR="68580" marT="0" marB="0" anchor="ctr"/>
                </a:tc>
                <a:tc>
                  <a:txBody>
                    <a:bodyPr/>
                    <a:lstStyle/>
                    <a:p>
                      <a:pPr marL="0" marR="0" algn="r">
                        <a:lnSpc>
                          <a:spcPct val="110000"/>
                        </a:lnSpc>
                        <a:spcBef>
                          <a:spcPts val="0"/>
                        </a:spcBef>
                        <a:spcAft>
                          <a:spcPts val="0"/>
                        </a:spcAft>
                      </a:pPr>
                      <a:r>
                        <a:rPr lang="en-US" sz="1400">
                          <a:effectLst/>
                        </a:rPr>
                        <a:t>163</a:t>
                      </a:r>
                      <a:endParaRPr lang="en-US" sz="1400">
                        <a:effectLst/>
                        <a:latin typeface="Times New Roman"/>
                        <a:ea typeface="Times New Roman"/>
                        <a:cs typeface="Times New Roman"/>
                      </a:endParaRPr>
                    </a:p>
                  </a:txBody>
                  <a:tcPr marL="68580" marR="68580" marT="0" marB="0" anchor="ctr"/>
                </a:tc>
                <a:tc>
                  <a:txBody>
                    <a:bodyPr/>
                    <a:lstStyle/>
                    <a:p>
                      <a:pPr marL="0" marR="0" algn="r">
                        <a:lnSpc>
                          <a:spcPct val="110000"/>
                        </a:lnSpc>
                        <a:spcBef>
                          <a:spcPts val="0"/>
                        </a:spcBef>
                        <a:spcAft>
                          <a:spcPts val="0"/>
                        </a:spcAft>
                      </a:pPr>
                      <a:r>
                        <a:rPr lang="en-US" sz="1400" dirty="0">
                          <a:effectLst/>
                        </a:rPr>
                        <a:t>2,115</a:t>
                      </a:r>
                      <a:endParaRPr lang="en-US" sz="1400" dirty="0">
                        <a:effectLst/>
                        <a:latin typeface="Times New Roman"/>
                        <a:ea typeface="Times New Roman"/>
                        <a:cs typeface="Times New Roman"/>
                      </a:endParaRPr>
                    </a:p>
                  </a:txBody>
                  <a:tcPr marL="68580" marR="68580" marT="0" marB="0" anchor="ctr"/>
                </a:tc>
                <a:tc>
                  <a:txBody>
                    <a:bodyPr/>
                    <a:lstStyle/>
                    <a:p>
                      <a:pPr marL="0" marR="0" algn="r">
                        <a:lnSpc>
                          <a:spcPct val="110000"/>
                        </a:lnSpc>
                        <a:spcBef>
                          <a:spcPts val="0"/>
                        </a:spcBef>
                        <a:spcAft>
                          <a:spcPts val="0"/>
                        </a:spcAft>
                      </a:pPr>
                      <a:r>
                        <a:rPr lang="en-US" sz="1400">
                          <a:effectLst/>
                        </a:rPr>
                        <a:t>$8</a:t>
                      </a:r>
                      <a:endParaRPr lang="en-US" sz="1400">
                        <a:effectLst/>
                        <a:latin typeface="Times New Roman"/>
                        <a:ea typeface="Times New Roman"/>
                        <a:cs typeface="Times New Roman"/>
                      </a:endParaRPr>
                    </a:p>
                  </a:txBody>
                  <a:tcPr marL="68580" marR="68580" marT="0" marB="0" anchor="ctr"/>
                </a:tc>
                <a:tc>
                  <a:txBody>
                    <a:bodyPr/>
                    <a:lstStyle/>
                    <a:p>
                      <a:pPr marL="0" marR="0" algn="r">
                        <a:lnSpc>
                          <a:spcPct val="110000"/>
                        </a:lnSpc>
                        <a:spcBef>
                          <a:spcPts val="0"/>
                        </a:spcBef>
                        <a:spcAft>
                          <a:spcPts val="0"/>
                        </a:spcAft>
                      </a:pPr>
                      <a:r>
                        <a:rPr lang="en-US" sz="1400">
                          <a:effectLst/>
                        </a:rPr>
                        <a:t>$67</a:t>
                      </a:r>
                      <a:endParaRPr lang="en-US" sz="1400">
                        <a:effectLst/>
                        <a:latin typeface="Times New Roman"/>
                        <a:ea typeface="Times New Roman"/>
                        <a:cs typeface="Times New Roman"/>
                      </a:endParaRPr>
                    </a:p>
                  </a:txBody>
                  <a:tcPr marL="68580" marR="68580" marT="0" marB="0" anchor="ctr"/>
                </a:tc>
              </a:tr>
              <a:tr h="219180">
                <a:tc>
                  <a:txBody>
                    <a:bodyPr/>
                    <a:lstStyle/>
                    <a:p>
                      <a:pPr marL="0" marR="0">
                        <a:lnSpc>
                          <a:spcPct val="110000"/>
                        </a:lnSpc>
                        <a:spcBef>
                          <a:spcPts val="0"/>
                        </a:spcBef>
                        <a:spcAft>
                          <a:spcPts val="0"/>
                        </a:spcAft>
                      </a:pPr>
                      <a:r>
                        <a:rPr lang="en-US" sz="1400">
                          <a:effectLst/>
                        </a:rPr>
                        <a:t>South West</a:t>
                      </a:r>
                      <a:endParaRPr lang="en-US" sz="1400">
                        <a:effectLst/>
                        <a:latin typeface="Times New Roman"/>
                        <a:ea typeface="Times New Roman"/>
                        <a:cs typeface="Times New Roman"/>
                      </a:endParaRPr>
                    </a:p>
                  </a:txBody>
                  <a:tcPr marL="68580" marR="68580" marT="0" marB="0" anchor="ctr"/>
                </a:tc>
                <a:tc>
                  <a:txBody>
                    <a:bodyPr/>
                    <a:lstStyle/>
                    <a:p>
                      <a:pPr marL="0" marR="0" algn="r">
                        <a:lnSpc>
                          <a:spcPct val="110000"/>
                        </a:lnSpc>
                        <a:spcBef>
                          <a:spcPts val="0"/>
                        </a:spcBef>
                        <a:spcAft>
                          <a:spcPts val="0"/>
                        </a:spcAft>
                      </a:pPr>
                      <a:r>
                        <a:rPr lang="en-US" sz="1400">
                          <a:effectLst/>
                        </a:rPr>
                        <a:t>346</a:t>
                      </a:r>
                      <a:endParaRPr lang="en-US" sz="1400">
                        <a:effectLst/>
                        <a:latin typeface="Times New Roman"/>
                        <a:ea typeface="Times New Roman"/>
                        <a:cs typeface="Times New Roman"/>
                      </a:endParaRPr>
                    </a:p>
                  </a:txBody>
                  <a:tcPr marL="68580" marR="68580" marT="0" marB="0" anchor="ctr"/>
                </a:tc>
                <a:tc>
                  <a:txBody>
                    <a:bodyPr/>
                    <a:lstStyle/>
                    <a:p>
                      <a:pPr marL="0" marR="0" algn="r">
                        <a:lnSpc>
                          <a:spcPct val="110000"/>
                        </a:lnSpc>
                        <a:spcBef>
                          <a:spcPts val="0"/>
                        </a:spcBef>
                        <a:spcAft>
                          <a:spcPts val="0"/>
                        </a:spcAft>
                      </a:pPr>
                      <a:r>
                        <a:rPr lang="en-US" sz="1400" dirty="0">
                          <a:effectLst/>
                        </a:rPr>
                        <a:t>4,462</a:t>
                      </a:r>
                      <a:endParaRPr lang="en-US" sz="1400" dirty="0">
                        <a:effectLst/>
                        <a:latin typeface="Times New Roman"/>
                        <a:ea typeface="Times New Roman"/>
                        <a:cs typeface="Times New Roman"/>
                      </a:endParaRPr>
                    </a:p>
                  </a:txBody>
                  <a:tcPr marL="68580" marR="68580" marT="0" marB="0" anchor="ctr"/>
                </a:tc>
                <a:tc>
                  <a:txBody>
                    <a:bodyPr/>
                    <a:lstStyle/>
                    <a:p>
                      <a:pPr marL="0" marR="0" algn="r">
                        <a:lnSpc>
                          <a:spcPct val="110000"/>
                        </a:lnSpc>
                        <a:spcBef>
                          <a:spcPts val="0"/>
                        </a:spcBef>
                        <a:spcAft>
                          <a:spcPts val="0"/>
                        </a:spcAft>
                      </a:pPr>
                      <a:r>
                        <a:rPr lang="en-US" sz="1400" dirty="0">
                          <a:effectLst/>
                        </a:rPr>
                        <a:t>$17</a:t>
                      </a:r>
                      <a:endParaRPr lang="en-US" sz="1400" dirty="0">
                        <a:effectLst/>
                        <a:latin typeface="Times New Roman"/>
                        <a:ea typeface="Times New Roman"/>
                        <a:cs typeface="Times New Roman"/>
                      </a:endParaRPr>
                    </a:p>
                  </a:txBody>
                  <a:tcPr marL="68580" marR="68580" marT="0" marB="0" anchor="ctr"/>
                </a:tc>
                <a:tc>
                  <a:txBody>
                    <a:bodyPr/>
                    <a:lstStyle/>
                    <a:p>
                      <a:pPr marL="0" marR="0" algn="r">
                        <a:lnSpc>
                          <a:spcPct val="110000"/>
                        </a:lnSpc>
                        <a:spcBef>
                          <a:spcPts val="0"/>
                        </a:spcBef>
                        <a:spcAft>
                          <a:spcPts val="0"/>
                        </a:spcAft>
                      </a:pPr>
                      <a:r>
                        <a:rPr lang="en-US" sz="1400">
                          <a:effectLst/>
                        </a:rPr>
                        <a:t>$142</a:t>
                      </a:r>
                      <a:endParaRPr lang="en-US" sz="1400">
                        <a:effectLst/>
                        <a:latin typeface="Times New Roman"/>
                        <a:ea typeface="Times New Roman"/>
                        <a:cs typeface="Times New Roman"/>
                      </a:endParaRPr>
                    </a:p>
                  </a:txBody>
                  <a:tcPr marL="68580" marR="68580" marT="0" marB="0" anchor="ctr"/>
                </a:tc>
              </a:tr>
              <a:tr h="208743">
                <a:tc>
                  <a:txBody>
                    <a:bodyPr/>
                    <a:lstStyle/>
                    <a:p>
                      <a:pPr marL="0" marR="0">
                        <a:lnSpc>
                          <a:spcPct val="110000"/>
                        </a:lnSpc>
                        <a:spcBef>
                          <a:spcPts val="0"/>
                        </a:spcBef>
                        <a:spcAft>
                          <a:spcPts val="0"/>
                        </a:spcAft>
                      </a:pPr>
                      <a:r>
                        <a:rPr lang="en-US" sz="1400">
                          <a:effectLst/>
                        </a:rPr>
                        <a:t>National</a:t>
                      </a:r>
                      <a:endParaRPr lang="en-US" sz="1400">
                        <a:effectLst/>
                        <a:latin typeface="Times New Roman"/>
                        <a:ea typeface="Times New Roman"/>
                        <a:cs typeface="Times New Roman"/>
                      </a:endParaRPr>
                    </a:p>
                  </a:txBody>
                  <a:tcPr marL="68580" marR="68580" marT="0" marB="0" anchor="ctr"/>
                </a:tc>
                <a:tc>
                  <a:txBody>
                    <a:bodyPr/>
                    <a:lstStyle/>
                    <a:p>
                      <a:pPr marL="0" marR="0" algn="r">
                        <a:lnSpc>
                          <a:spcPct val="110000"/>
                        </a:lnSpc>
                        <a:spcBef>
                          <a:spcPts val="0"/>
                        </a:spcBef>
                        <a:spcAft>
                          <a:spcPts val="0"/>
                        </a:spcAft>
                      </a:pPr>
                      <a:r>
                        <a:rPr lang="en-US" sz="1400">
                          <a:effectLst/>
                        </a:rPr>
                        <a:t>7,761</a:t>
                      </a:r>
                      <a:endParaRPr lang="en-US" sz="1400">
                        <a:effectLst/>
                        <a:latin typeface="Times New Roman"/>
                        <a:ea typeface="Times New Roman"/>
                        <a:cs typeface="Times New Roman"/>
                      </a:endParaRPr>
                    </a:p>
                  </a:txBody>
                  <a:tcPr marL="68580" marR="68580" marT="0" marB="0" anchor="ctr"/>
                </a:tc>
                <a:tc>
                  <a:txBody>
                    <a:bodyPr/>
                    <a:lstStyle/>
                    <a:p>
                      <a:pPr marL="0" marR="0" algn="r">
                        <a:lnSpc>
                          <a:spcPct val="110000"/>
                        </a:lnSpc>
                        <a:spcBef>
                          <a:spcPts val="0"/>
                        </a:spcBef>
                        <a:spcAft>
                          <a:spcPts val="0"/>
                        </a:spcAft>
                      </a:pPr>
                      <a:r>
                        <a:rPr lang="en-US" sz="1400">
                          <a:effectLst/>
                        </a:rPr>
                        <a:t>100,965</a:t>
                      </a:r>
                      <a:endParaRPr lang="en-US" sz="1400">
                        <a:effectLst/>
                        <a:latin typeface="Times New Roman"/>
                        <a:ea typeface="Times New Roman"/>
                        <a:cs typeface="Times New Roman"/>
                      </a:endParaRPr>
                    </a:p>
                  </a:txBody>
                  <a:tcPr marL="68580" marR="68580" marT="0" marB="0" anchor="ctr"/>
                </a:tc>
                <a:tc>
                  <a:txBody>
                    <a:bodyPr/>
                    <a:lstStyle/>
                    <a:p>
                      <a:pPr marL="0" marR="0" algn="r">
                        <a:lnSpc>
                          <a:spcPct val="110000"/>
                        </a:lnSpc>
                        <a:spcBef>
                          <a:spcPts val="0"/>
                        </a:spcBef>
                        <a:spcAft>
                          <a:spcPts val="0"/>
                        </a:spcAft>
                      </a:pPr>
                      <a:r>
                        <a:rPr lang="en-US" sz="1400" dirty="0">
                          <a:effectLst/>
                        </a:rPr>
                        <a:t>$380</a:t>
                      </a:r>
                      <a:endParaRPr lang="en-US" sz="1400" dirty="0">
                        <a:effectLst/>
                        <a:latin typeface="Times New Roman"/>
                        <a:ea typeface="Times New Roman"/>
                        <a:cs typeface="Times New Roman"/>
                      </a:endParaRPr>
                    </a:p>
                  </a:txBody>
                  <a:tcPr marL="68580" marR="68580" marT="0" marB="0" anchor="ctr"/>
                </a:tc>
                <a:tc>
                  <a:txBody>
                    <a:bodyPr/>
                    <a:lstStyle/>
                    <a:p>
                      <a:pPr marL="0" marR="0" algn="r">
                        <a:lnSpc>
                          <a:spcPct val="110000"/>
                        </a:lnSpc>
                        <a:spcBef>
                          <a:spcPts val="0"/>
                        </a:spcBef>
                        <a:spcAft>
                          <a:spcPts val="0"/>
                        </a:spcAft>
                      </a:pPr>
                      <a:r>
                        <a:rPr lang="en-US" sz="1400" dirty="0">
                          <a:effectLst/>
                        </a:rPr>
                        <a:t>$3,174</a:t>
                      </a:r>
                      <a:endParaRPr lang="en-US" sz="1400" dirty="0">
                        <a:effectLst/>
                        <a:latin typeface="Times New Roman"/>
                        <a:ea typeface="Times New Roman"/>
                        <a:cs typeface="Times New Roman"/>
                      </a:endParaRPr>
                    </a:p>
                  </a:txBody>
                  <a:tcPr marL="68580" marR="68580" marT="0" marB="0" anchor="ctr"/>
                </a:tc>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32" y="1413382"/>
            <a:ext cx="4700597" cy="313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3870325" y="6396559"/>
            <a:ext cx="1143000" cy="37147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 name="Content Placeholder 2"/>
          <p:cNvSpPr txBox="1">
            <a:spLocks/>
          </p:cNvSpPr>
          <p:nvPr/>
        </p:nvSpPr>
        <p:spPr>
          <a:xfrm>
            <a:off x="5654948" y="1622424"/>
            <a:ext cx="3308077" cy="2035175"/>
          </a:xfrm>
          <a:prstGeom prst="rect">
            <a:avLst/>
          </a:prstGeom>
        </p:spPr>
        <p:txBody>
          <a:bodyPr>
            <a:normAutofit fontScale="70000" lnSpcReduction="20000"/>
          </a:bodyPr>
          <a:lstStyle>
            <a:lvl1pPr marL="342900" indent="-342900" algn="l" defTabSz="457200" rtl="0" eaLnBrk="1" latinLnBrk="0" hangingPunct="1">
              <a:lnSpc>
                <a:spcPct val="100000"/>
              </a:lnSpc>
              <a:spcBef>
                <a:spcPts val="768"/>
              </a:spcBef>
              <a:spcAft>
                <a:spcPts val="800"/>
              </a:spcAft>
              <a:buClr>
                <a:srgbClr val="DA291C"/>
              </a:buClr>
              <a:buFont typeface="Wingdings" charset="2"/>
              <a:buChar char="§"/>
              <a:defRPr sz="2400" kern="1200" baseline="0">
                <a:solidFill>
                  <a:schemeClr val="tx1"/>
                </a:solidFill>
                <a:latin typeface="Arial"/>
                <a:ea typeface="+mn-ea"/>
                <a:cs typeface="Arial"/>
              </a:defRPr>
            </a:lvl1pPr>
            <a:lvl2pPr marL="742950" indent="-285750" algn="l" defTabSz="457200" rtl="0" eaLnBrk="1" latinLnBrk="0" hangingPunct="1">
              <a:lnSpc>
                <a:spcPct val="100000"/>
              </a:lnSpc>
              <a:spcBef>
                <a:spcPts val="768"/>
              </a:spcBef>
              <a:spcAft>
                <a:spcPts val="800"/>
              </a:spcAft>
              <a:buFont typeface="Arial"/>
              <a:buChar char="–"/>
              <a:defRPr lang="en-US" sz="2000" kern="1200" dirty="0" smtClean="0">
                <a:solidFill>
                  <a:schemeClr val="tx1"/>
                </a:solidFill>
                <a:latin typeface="Arial"/>
                <a:ea typeface="+mn-ea"/>
                <a:cs typeface="Arial"/>
              </a:defRPr>
            </a:lvl2pPr>
            <a:lvl3pPr marL="1143000" indent="-228600" algn="l" defTabSz="457200" rtl="0" eaLnBrk="1" latinLnBrk="0" hangingPunct="1">
              <a:lnSpc>
                <a:spcPct val="100000"/>
              </a:lnSpc>
              <a:spcBef>
                <a:spcPts val="768"/>
              </a:spcBef>
              <a:spcAft>
                <a:spcPts val="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 indent="-182880"/>
            <a:r>
              <a:rPr lang="en-US" dirty="0" smtClean="0">
                <a:solidFill>
                  <a:prstClr val="black"/>
                </a:solidFill>
              </a:rPr>
              <a:t>7,761 out of estimated 10,130 liver cancer cases in 2010 can be attributed to </a:t>
            </a:r>
            <a:r>
              <a:rPr lang="en-US" dirty="0" err="1" smtClean="0">
                <a:solidFill>
                  <a:prstClr val="black"/>
                </a:solidFill>
              </a:rPr>
              <a:t>aflatoxins</a:t>
            </a:r>
            <a:r>
              <a:rPr lang="en-US" dirty="0" smtClean="0">
                <a:solidFill>
                  <a:prstClr val="black"/>
                </a:solidFill>
              </a:rPr>
              <a:t>.</a:t>
            </a:r>
          </a:p>
          <a:p>
            <a:pPr marL="91440" indent="-182880"/>
            <a:r>
              <a:rPr lang="en-US" dirty="0" smtClean="0">
                <a:solidFill>
                  <a:prstClr val="black"/>
                </a:solidFill>
              </a:rPr>
              <a:t>Monetized impact ranges from 0.2% to 1.6% of GDP (in 2010 Nigeria GDP was $197 billion)</a:t>
            </a:r>
          </a:p>
          <a:p>
            <a:pPr marL="91440" indent="-91440"/>
            <a:endParaRPr lang="en-US" dirty="0" smtClean="0">
              <a:solidFill>
                <a:prstClr val="black"/>
              </a:solidFill>
            </a:endParaRPr>
          </a:p>
          <a:p>
            <a:pPr marL="0" indent="0">
              <a:buFont typeface="Wingdings" charset="2"/>
              <a:buNone/>
            </a:pPr>
            <a:endParaRPr lang="en-US" dirty="0" smtClean="0">
              <a:solidFill>
                <a:prstClr val="black"/>
              </a:solidFill>
            </a:endParaRPr>
          </a:p>
          <a:p>
            <a:pPr marL="0" indent="0">
              <a:buFont typeface="Wingdings" charset="2"/>
              <a:buNone/>
            </a:pPr>
            <a:endParaRPr lang="en-US" dirty="0" smtClean="0">
              <a:solidFill>
                <a:prstClr val="black"/>
              </a:solidFill>
            </a:endParaRPr>
          </a:p>
          <a:p>
            <a:pPr marL="0" indent="0">
              <a:buFont typeface="Wingdings" charset="2"/>
              <a:buNone/>
            </a:pPr>
            <a:endParaRPr lang="en-US" dirty="0">
              <a:solidFill>
                <a:prstClr val="black"/>
              </a:solidFill>
            </a:endParaRPr>
          </a:p>
        </p:txBody>
      </p:sp>
    </p:spTree>
    <p:extLst>
      <p:ext uri="{BB962C8B-B14F-4D97-AF65-F5344CB8AC3E}">
        <p14:creationId xmlns:p14="http://schemas.microsoft.com/office/powerpoint/2010/main" val="63299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b="1" dirty="0"/>
              <a:t>Identification and </a:t>
            </a:r>
            <a:r>
              <a:rPr lang="en-US" b="1" dirty="0" smtClean="0"/>
              <a:t>Prioritization </a:t>
            </a:r>
            <a:r>
              <a:rPr lang="en-US" b="1" dirty="0"/>
              <a:t>of </a:t>
            </a:r>
            <a:r>
              <a:rPr lang="en-US" b="1" dirty="0" smtClean="0"/>
              <a:t>Viable Control Strategies</a:t>
            </a:r>
            <a:endParaRPr lang="en-US" b="1" dirty="0"/>
          </a:p>
        </p:txBody>
      </p:sp>
      <p:pic>
        <p:nvPicPr>
          <p:cNvPr id="1026" name="Picture 2" descr="\\betfilesrv02\redirected$\SteneA\Desktop\Aflatoxin\Pictures\IMG_049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700" y="2095500"/>
            <a:ext cx="426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Public\Pictures\Sample Pictures\Tanzania-Gates\IMG_278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7900" y="2066244"/>
            <a:ext cx="4305862" cy="3229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708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In-country Workshops Build Local Ownership and Prioritize Action Items</a:t>
            </a:r>
            <a:endParaRPr lang="en-US" sz="2800" b="1" dirty="0"/>
          </a:p>
        </p:txBody>
      </p:sp>
      <p:sp>
        <p:nvSpPr>
          <p:cNvPr id="3" name="Content Placeholder 2"/>
          <p:cNvSpPr>
            <a:spLocks noGrp="1"/>
          </p:cNvSpPr>
          <p:nvPr>
            <p:ph idx="1"/>
          </p:nvPr>
        </p:nvSpPr>
        <p:spPr/>
        <p:txBody>
          <a:bodyPr>
            <a:normAutofit fontScale="92500" lnSpcReduction="10000"/>
          </a:bodyPr>
          <a:lstStyle/>
          <a:p>
            <a:r>
              <a:rPr lang="en-US" dirty="0" smtClean="0"/>
              <a:t>50+ stakeholders from agriculture, trade and health (commercial, non-profit and public sector).</a:t>
            </a:r>
          </a:p>
          <a:p>
            <a:r>
              <a:rPr lang="en-US" dirty="0" smtClean="0"/>
              <a:t>Participatory approach allows for vetting, dissemination, revision, debate and ownership.</a:t>
            </a:r>
          </a:p>
          <a:p>
            <a:r>
              <a:rPr lang="en-US" dirty="0" smtClean="0"/>
              <a:t>Local policy champions for </a:t>
            </a:r>
            <a:r>
              <a:rPr lang="en-US" dirty="0" err="1" smtClean="0"/>
              <a:t>aflatoxin</a:t>
            </a:r>
            <a:r>
              <a:rPr lang="en-US" dirty="0" smtClean="0"/>
              <a:t> control to emerge.</a:t>
            </a:r>
          </a:p>
          <a:p>
            <a:r>
              <a:rPr lang="en-US" dirty="0" smtClean="0"/>
              <a:t>Locally available technologies and practices displayed and vetted.</a:t>
            </a:r>
          </a:p>
          <a:p>
            <a:r>
              <a:rPr lang="en-US" dirty="0"/>
              <a:t>Myths and mystery about past-approaches </a:t>
            </a:r>
            <a:r>
              <a:rPr lang="en-US" dirty="0" smtClean="0"/>
              <a:t>unveiled (Nigeria), Steering Committee formed (Tanzania)</a:t>
            </a:r>
            <a:endParaRPr lang="en-US" dirty="0"/>
          </a:p>
          <a:p>
            <a:r>
              <a:rPr lang="en-US" dirty="0" smtClean="0"/>
              <a:t>Participatory </a:t>
            </a:r>
            <a:r>
              <a:rPr lang="en-US" dirty="0"/>
              <a:t>discussions shape concrete action steps, allow duplication of mandates to be discussed</a:t>
            </a:r>
            <a:r>
              <a:rPr lang="en-US" dirty="0" smtClean="0"/>
              <a:t>.</a:t>
            </a:r>
          </a:p>
          <a:p>
            <a:pPr marL="0" lvl="0" indent="0">
              <a:buNone/>
            </a:pPr>
            <a:endParaRPr lang="en-US" i="1" dirty="0" smtClean="0"/>
          </a:p>
          <a:p>
            <a:pPr marL="0" lvl="0" indent="0">
              <a:buNone/>
            </a:pPr>
            <a:endParaRPr lang="en-US" i="1" dirty="0" smtClean="0"/>
          </a:p>
        </p:txBody>
      </p:sp>
    </p:spTree>
    <p:extLst>
      <p:ext uri="{BB962C8B-B14F-4D97-AF65-F5344CB8AC3E}">
        <p14:creationId xmlns:p14="http://schemas.microsoft.com/office/powerpoint/2010/main" val="38200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t>Nigeria Workshop:  Key Outcomes</a:t>
            </a:r>
            <a:endParaRPr lang="en-US" sz="3000" b="1" dirty="0"/>
          </a:p>
        </p:txBody>
      </p:sp>
      <p:sp>
        <p:nvSpPr>
          <p:cNvPr id="10" name="Content Placeholder 8"/>
          <p:cNvSpPr>
            <a:spLocks noGrp="1"/>
          </p:cNvSpPr>
          <p:nvPr>
            <p:ph sz="half" idx="4294967295"/>
          </p:nvPr>
        </p:nvSpPr>
        <p:spPr>
          <a:xfrm>
            <a:off x="457200" y="1764846"/>
            <a:ext cx="4040188" cy="4365625"/>
          </a:xfrm>
          <a:prstGeom prst="rect">
            <a:avLst/>
          </a:prstGeom>
        </p:spPr>
        <p:txBody>
          <a:bodyPr>
            <a:normAutofit fontScale="85000" lnSpcReduction="10000"/>
          </a:bodyPr>
          <a:lstStyle/>
          <a:p>
            <a:r>
              <a:rPr lang="en-US" dirty="0" smtClean="0"/>
              <a:t>Minister of Agriculture publicly confirms commitment to  </a:t>
            </a:r>
            <a:r>
              <a:rPr lang="en-US" dirty="0" err="1" smtClean="0"/>
              <a:t>aflatoxin</a:t>
            </a:r>
            <a:r>
              <a:rPr lang="en-US" dirty="0" smtClean="0"/>
              <a:t> mitigation strategies.</a:t>
            </a:r>
          </a:p>
          <a:p>
            <a:r>
              <a:rPr lang="en-US" dirty="0" smtClean="0"/>
              <a:t>First public recognition of </a:t>
            </a:r>
            <a:r>
              <a:rPr lang="en-US" dirty="0" err="1" smtClean="0"/>
              <a:t>aflatoxin</a:t>
            </a:r>
            <a:r>
              <a:rPr lang="en-US" dirty="0" smtClean="0"/>
              <a:t> as a threat to health. </a:t>
            </a:r>
          </a:p>
          <a:p>
            <a:r>
              <a:rPr lang="en-US" dirty="0" smtClean="0"/>
              <a:t>Public Commitment to a central independent body to manage cross-</a:t>
            </a:r>
            <a:r>
              <a:rPr lang="en-US" dirty="0" err="1" smtClean="0"/>
              <a:t>sectoral</a:t>
            </a:r>
            <a:r>
              <a:rPr lang="en-US" dirty="0" smtClean="0"/>
              <a:t> efforts.</a:t>
            </a:r>
          </a:p>
          <a:p>
            <a:r>
              <a:rPr lang="en-US" dirty="0" smtClean="0"/>
              <a:t>Identified key-actions to initiate country-led actions with small group to finalize.</a:t>
            </a:r>
          </a:p>
          <a:p>
            <a:pPr marL="0" indent="0">
              <a:buNone/>
            </a:pPr>
            <a:endParaRPr lang="en-US" dirty="0" smtClean="0"/>
          </a:p>
        </p:txBody>
      </p:sp>
      <p:pic>
        <p:nvPicPr>
          <p:cNvPr id="6146" name="Picture 2" descr="\\betfilesrv02\redirected$\SteneA\Desktop\Pictures\Nigeria aflatoxin conference\105___11\IMG_02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7388" y="2534840"/>
            <a:ext cx="4460345" cy="3345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48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t>Tanzania Workshop: Key Outcomes</a:t>
            </a:r>
            <a:endParaRPr lang="en-US" sz="3000" b="1" dirty="0"/>
          </a:p>
        </p:txBody>
      </p:sp>
      <p:sp>
        <p:nvSpPr>
          <p:cNvPr id="9" name="Content Placeholder 8"/>
          <p:cNvSpPr>
            <a:spLocks noGrp="1"/>
          </p:cNvSpPr>
          <p:nvPr>
            <p:ph sz="half" idx="2"/>
          </p:nvPr>
        </p:nvSpPr>
        <p:spPr>
          <a:xfrm>
            <a:off x="457200" y="1611086"/>
            <a:ext cx="4040188" cy="4751613"/>
          </a:xfrm>
        </p:spPr>
        <p:txBody>
          <a:bodyPr>
            <a:normAutofit lnSpcReduction="10000"/>
          </a:bodyPr>
          <a:lstStyle/>
          <a:p>
            <a:r>
              <a:rPr lang="en-US" dirty="0" smtClean="0"/>
              <a:t>Formation of National Forum for </a:t>
            </a:r>
            <a:r>
              <a:rPr lang="en-US" dirty="0" err="1" smtClean="0"/>
              <a:t>Mycotoxin</a:t>
            </a:r>
            <a:r>
              <a:rPr lang="en-US" dirty="0" smtClean="0"/>
              <a:t> Control</a:t>
            </a:r>
          </a:p>
          <a:p>
            <a:r>
              <a:rPr lang="en-US" dirty="0" smtClean="0"/>
              <a:t>Formation of Steering Committee for the Forum (first meeting in early 2013)</a:t>
            </a:r>
          </a:p>
          <a:p>
            <a:r>
              <a:rPr lang="en-US" dirty="0" smtClean="0"/>
              <a:t>Tanzania Food and Drug Authority to serve as the secretariat for the steering committee (with funding for convening the meetings).</a:t>
            </a:r>
          </a:p>
          <a:p>
            <a:r>
              <a:rPr lang="en-US" dirty="0" smtClean="0"/>
              <a:t>Health Minister supports budgetary allocation for the Forum.</a:t>
            </a:r>
          </a:p>
          <a:p>
            <a:r>
              <a:rPr lang="en-US" dirty="0" smtClean="0"/>
              <a:t>Host for second Partnership for Aflatoxin Control meeting.</a:t>
            </a:r>
          </a:p>
          <a:p>
            <a:r>
              <a:rPr lang="en-US" dirty="0"/>
              <a:t>Identified key-actions to initiate country-led actions.</a:t>
            </a:r>
          </a:p>
          <a:p>
            <a:endParaRPr lang="en-US" dirty="0"/>
          </a:p>
        </p:txBody>
      </p:sp>
      <p:pic>
        <p:nvPicPr>
          <p:cNvPr id="13" name="Picture 2" descr="C:\Users\SteneA\AppData\Local\Microsoft\Windows\Temporary Internet Files\Content.Outlook\UBT4N460\DSCN0552.JPG"/>
          <p:cNvPicPr>
            <a:picLocks noGrp="1" noChangeAspect="1" noChangeArrowheads="1"/>
          </p:cNvPicPr>
          <p:nvPr>
            <p:ph sz="quarter" idx="4"/>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645025" y="2634853"/>
            <a:ext cx="4041775" cy="3031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14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Narayant\AppData\Local\Microsoft\Windows\Temporary Internet Files\Content.IE5\DNSSSTU2\MP90043048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9942" y="4574381"/>
            <a:ext cx="1298258" cy="12982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2800" b="1" dirty="0" smtClean="0"/>
              <a:t>Key Questions to Assess Risk of Exposure</a:t>
            </a:r>
            <a:endParaRPr lang="en-US" sz="2800" b="1" dirty="0"/>
          </a:p>
        </p:txBody>
      </p:sp>
      <p:graphicFrame>
        <p:nvGraphicFramePr>
          <p:cNvPr id="4" name="Diagram 3"/>
          <p:cNvGraphicFramePr/>
          <p:nvPr>
            <p:extLst>
              <p:ext uri="{D42A27DB-BD31-4B8C-83A1-F6EECF244321}">
                <p14:modId xmlns:p14="http://schemas.microsoft.com/office/powerpoint/2010/main" val="340097336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p:cNvGraphicFramePr/>
          <p:nvPr>
            <p:extLst>
              <p:ext uri="{D42A27DB-BD31-4B8C-83A1-F6EECF244321}">
                <p14:modId xmlns:p14="http://schemas.microsoft.com/office/powerpoint/2010/main" val="2581875326"/>
              </p:ext>
            </p:extLst>
          </p:nvPr>
        </p:nvGraphicFramePr>
        <p:xfrm>
          <a:off x="1524000" y="4943475"/>
          <a:ext cx="6096000" cy="5175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2" name="Picture 7" descr="http://whiteoakattic.com/wp-content/uploads/2010/07/corn-field.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26958" y="4838838"/>
            <a:ext cx="755905" cy="756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04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8194"/>
                                        </p:tgtEl>
                                        <p:attrNameLst>
                                          <p:attrName>style.visibility</p:attrName>
                                        </p:attrNameLst>
                                      </p:cBhvr>
                                      <p:to>
                                        <p:strVal val="visible"/>
                                      </p:to>
                                    </p:set>
                                    <p:animEffect transition="in" filter="fade">
                                      <p:cBhvr>
                                        <p:cTn id="18"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6"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Key Action Identified by            Stakeholders</a:t>
            </a:r>
            <a:endParaRPr lang="en-US" b="1" dirty="0"/>
          </a:p>
        </p:txBody>
      </p:sp>
      <p:sp>
        <p:nvSpPr>
          <p:cNvPr id="8" name="Text Placeholder 7"/>
          <p:cNvSpPr>
            <a:spLocks noGrp="1"/>
          </p:cNvSpPr>
          <p:nvPr>
            <p:ph type="body" idx="1"/>
          </p:nvPr>
        </p:nvSpPr>
        <p:spPr>
          <a:xfrm>
            <a:off x="457200" y="1215232"/>
            <a:ext cx="6870700" cy="639762"/>
          </a:xfrm>
        </p:spPr>
        <p:txBody>
          <a:bodyPr/>
          <a:lstStyle/>
          <a:p>
            <a:r>
              <a:rPr lang="en-US" dirty="0" smtClean="0"/>
              <a:t>Legal and Regulatory Recommendations</a:t>
            </a:r>
            <a:endParaRPr lang="en-US" dirty="0"/>
          </a:p>
        </p:txBody>
      </p:sp>
      <p:sp>
        <p:nvSpPr>
          <p:cNvPr id="9" name="Content Placeholder 8"/>
          <p:cNvSpPr>
            <a:spLocks noGrp="1"/>
          </p:cNvSpPr>
          <p:nvPr>
            <p:ph sz="half" idx="2"/>
          </p:nvPr>
        </p:nvSpPr>
        <p:spPr>
          <a:xfrm>
            <a:off x="457200" y="1997074"/>
            <a:ext cx="4040188" cy="4365625"/>
          </a:xfrm>
        </p:spPr>
        <p:txBody>
          <a:bodyPr>
            <a:normAutofit/>
          </a:bodyPr>
          <a:lstStyle/>
          <a:p>
            <a:pPr marL="0" indent="0">
              <a:buNone/>
            </a:pPr>
            <a:r>
              <a:rPr lang="en-US" b="1" dirty="0" smtClean="0"/>
              <a:t>Tanzania:</a:t>
            </a:r>
          </a:p>
          <a:p>
            <a:pPr lvl="0"/>
            <a:r>
              <a:rPr lang="en-US" sz="2000" dirty="0" smtClean="0"/>
              <a:t>Incorporate </a:t>
            </a:r>
            <a:r>
              <a:rPr lang="en-US" sz="2000" dirty="0" err="1" smtClean="0"/>
              <a:t>aflatoxin</a:t>
            </a:r>
            <a:r>
              <a:rPr lang="en-US" sz="2000" dirty="0" smtClean="0"/>
              <a:t>/</a:t>
            </a:r>
            <a:r>
              <a:rPr lang="en-US" sz="2000" dirty="0" err="1" smtClean="0"/>
              <a:t>mycotoxin</a:t>
            </a:r>
            <a:r>
              <a:rPr lang="en-US" sz="2000" dirty="0" smtClean="0"/>
              <a:t> into:</a:t>
            </a:r>
          </a:p>
          <a:p>
            <a:pPr lvl="0"/>
            <a:r>
              <a:rPr lang="en-US" sz="2000" dirty="0" smtClean="0"/>
              <a:t>National </a:t>
            </a:r>
            <a:r>
              <a:rPr lang="en-US" sz="2000" dirty="0"/>
              <a:t>Food Security </a:t>
            </a:r>
            <a:r>
              <a:rPr lang="en-US" sz="2000" dirty="0" smtClean="0"/>
              <a:t>Policy</a:t>
            </a:r>
          </a:p>
          <a:p>
            <a:pPr lvl="0"/>
            <a:r>
              <a:rPr lang="en-US" sz="2000" dirty="0" smtClean="0"/>
              <a:t>National </a:t>
            </a:r>
            <a:r>
              <a:rPr lang="en-US" sz="2000" dirty="0"/>
              <a:t>Food Safety </a:t>
            </a:r>
            <a:r>
              <a:rPr lang="en-US" sz="2000" dirty="0" smtClean="0"/>
              <a:t>Policy</a:t>
            </a:r>
          </a:p>
          <a:p>
            <a:pPr lvl="0"/>
            <a:r>
              <a:rPr lang="en-US" sz="2000" dirty="0" smtClean="0"/>
              <a:t>National </a:t>
            </a:r>
            <a:r>
              <a:rPr lang="en-US" sz="2000" dirty="0"/>
              <a:t>Nutrition </a:t>
            </a:r>
            <a:r>
              <a:rPr lang="en-US" sz="2000" dirty="0" smtClean="0"/>
              <a:t>Policy</a:t>
            </a:r>
          </a:p>
          <a:p>
            <a:pPr lvl="0"/>
            <a:r>
              <a:rPr lang="en-US" sz="2000" dirty="0" smtClean="0"/>
              <a:t>Draft </a:t>
            </a:r>
            <a:r>
              <a:rPr lang="en-US" sz="2000" dirty="0"/>
              <a:t>Regulations under the Grazing Lands and Animal Feed Resources </a:t>
            </a:r>
            <a:r>
              <a:rPr lang="en-US" sz="2000" dirty="0" smtClean="0"/>
              <a:t>Act;</a:t>
            </a:r>
          </a:p>
          <a:p>
            <a:pPr lvl="0"/>
            <a:r>
              <a:rPr lang="en-US" sz="2000" dirty="0" smtClean="0"/>
              <a:t>Dairy Legislation</a:t>
            </a:r>
          </a:p>
        </p:txBody>
      </p:sp>
      <p:sp>
        <p:nvSpPr>
          <p:cNvPr id="11" name="Content Placeholder 8"/>
          <p:cNvSpPr>
            <a:spLocks noGrp="1"/>
          </p:cNvSpPr>
          <p:nvPr>
            <p:ph sz="quarter" idx="4"/>
          </p:nvPr>
        </p:nvSpPr>
        <p:spPr>
          <a:xfrm>
            <a:off x="4645025" y="1997074"/>
            <a:ext cx="4041775" cy="4969783"/>
          </a:xfrm>
        </p:spPr>
        <p:txBody>
          <a:bodyPr>
            <a:normAutofit/>
          </a:bodyPr>
          <a:lstStyle/>
          <a:p>
            <a:pPr marL="0" indent="0">
              <a:buNone/>
            </a:pPr>
            <a:r>
              <a:rPr lang="en-US" b="1" dirty="0" smtClean="0"/>
              <a:t>Nigeria:</a:t>
            </a:r>
          </a:p>
          <a:p>
            <a:r>
              <a:rPr lang="en-US" sz="2000" dirty="0" smtClean="0"/>
              <a:t>Regulate raw commodities bound for domestic consumption</a:t>
            </a:r>
          </a:p>
          <a:p>
            <a:r>
              <a:rPr lang="en-US" sz="2000" dirty="0" smtClean="0"/>
              <a:t>Set standards and regulate animal feed.</a:t>
            </a:r>
          </a:p>
          <a:p>
            <a:r>
              <a:rPr lang="en-US" sz="2000" dirty="0" smtClean="0"/>
              <a:t>Reduce overlapping functions among key enforcement and regulatory authorities.</a:t>
            </a:r>
          </a:p>
          <a:p>
            <a:r>
              <a:rPr lang="en-US" sz="2000" dirty="0" smtClean="0"/>
              <a:t>Further investigate alternative uses for contaminated foods/feed.</a:t>
            </a:r>
          </a:p>
          <a:p>
            <a:pPr marL="0" indent="0">
              <a:buNone/>
            </a:pPr>
            <a:endParaRPr lang="en-US" sz="2000" dirty="0"/>
          </a:p>
        </p:txBody>
      </p:sp>
    </p:spTree>
    <p:extLst>
      <p:ext uri="{BB962C8B-B14F-4D97-AF65-F5344CB8AC3E}">
        <p14:creationId xmlns:p14="http://schemas.microsoft.com/office/powerpoint/2010/main" val="408714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Key-actions: Agriculture</a:t>
            </a:r>
            <a:endParaRPr lang="en-US" dirty="0"/>
          </a:p>
        </p:txBody>
      </p:sp>
      <p:sp>
        <p:nvSpPr>
          <p:cNvPr id="3" name="Content Placeholder 2"/>
          <p:cNvSpPr>
            <a:spLocks noGrp="1"/>
          </p:cNvSpPr>
          <p:nvPr>
            <p:ph idx="1"/>
          </p:nvPr>
        </p:nvSpPr>
        <p:spPr>
          <a:xfrm>
            <a:off x="723900" y="1698171"/>
            <a:ext cx="7229476" cy="4440438"/>
          </a:xfrm>
        </p:spPr>
        <p:txBody>
          <a:bodyPr>
            <a:normAutofit fontScale="70000" lnSpcReduction="20000"/>
          </a:bodyPr>
          <a:lstStyle/>
          <a:p>
            <a:pPr marL="285750" lvl="0" indent="-285750">
              <a:buFont typeface="Arial" pitchFamily="34" charset="0"/>
              <a:buChar char="•"/>
            </a:pPr>
            <a:r>
              <a:rPr lang="en-US" dirty="0"/>
              <a:t>Recognize the role of  agriculture sector and GAP in food safety.</a:t>
            </a:r>
          </a:p>
          <a:p>
            <a:pPr marL="285750" lvl="0" indent="-285750">
              <a:buFont typeface="Arial" pitchFamily="34" charset="0"/>
              <a:buChar char="•"/>
            </a:pPr>
            <a:r>
              <a:rPr lang="en-US" dirty="0"/>
              <a:t>Incorporate messages about </a:t>
            </a:r>
            <a:r>
              <a:rPr lang="en-US" dirty="0" err="1"/>
              <a:t>aflatoxin</a:t>
            </a:r>
            <a:r>
              <a:rPr lang="en-US" dirty="0"/>
              <a:t> mitigation into GAP messages</a:t>
            </a:r>
          </a:p>
          <a:p>
            <a:pPr marL="285750" lvl="0" indent="-285750">
              <a:buFont typeface="Arial" pitchFamily="34" charset="0"/>
              <a:buChar char="•"/>
            </a:pPr>
            <a:r>
              <a:rPr lang="en-US" dirty="0"/>
              <a:t>Ensure </a:t>
            </a:r>
            <a:r>
              <a:rPr lang="en-US" dirty="0" smtClean="0"/>
              <a:t>that women </a:t>
            </a:r>
            <a:r>
              <a:rPr lang="en-US" dirty="0"/>
              <a:t>have access to inputs, finance and messaging.</a:t>
            </a:r>
          </a:p>
          <a:p>
            <a:pPr marL="285750" lvl="0" indent="-285750">
              <a:buFont typeface="Arial" pitchFamily="34" charset="0"/>
              <a:buChar char="•"/>
            </a:pPr>
            <a:r>
              <a:rPr lang="en-US" dirty="0"/>
              <a:t>Develop and promote affordable sale of bio-controls such as </a:t>
            </a:r>
            <a:r>
              <a:rPr lang="en-US" dirty="0" err="1"/>
              <a:t>Aflasafe</a:t>
            </a:r>
            <a:r>
              <a:rPr lang="en-US" dirty="0"/>
              <a:t>.™</a:t>
            </a:r>
          </a:p>
          <a:p>
            <a:pPr lvl="0"/>
            <a:r>
              <a:rPr lang="en-US" dirty="0" smtClean="0"/>
              <a:t>Promote sorting </a:t>
            </a:r>
            <a:r>
              <a:rPr lang="en-US" dirty="0"/>
              <a:t>and discarding crops with physical flaws and deformities (e.g., visible mold or damaged shells). </a:t>
            </a:r>
          </a:p>
          <a:p>
            <a:pPr lvl="0"/>
            <a:r>
              <a:rPr lang="en-US" dirty="0" smtClean="0"/>
              <a:t>Adopt low cost, above-ground drying/storage at farm/community level.</a:t>
            </a:r>
          </a:p>
          <a:p>
            <a:pPr lvl="0"/>
            <a:r>
              <a:rPr lang="en-US" dirty="0" smtClean="0"/>
              <a:t>Promote </a:t>
            </a:r>
            <a:r>
              <a:rPr lang="en-US" dirty="0"/>
              <a:t>research on safe disposal and alternative use of unsafe </a:t>
            </a:r>
            <a:r>
              <a:rPr lang="en-US" dirty="0" smtClean="0"/>
              <a:t>commodities.</a:t>
            </a:r>
          </a:p>
          <a:p>
            <a:pPr lvl="0"/>
            <a:endParaRPr lang="en-US" dirty="0" smtClean="0"/>
          </a:p>
          <a:p>
            <a:pPr marL="0" indent="0">
              <a:buNone/>
            </a:pPr>
            <a:endParaRPr lang="en-US" b="1" dirty="0"/>
          </a:p>
          <a:p>
            <a:endParaRPr lang="en-US" dirty="0"/>
          </a:p>
          <a:p>
            <a:endParaRPr lang="en-US" dirty="0" smtClean="0"/>
          </a:p>
          <a:p>
            <a:pPr lvl="1"/>
            <a:endParaRPr lang="en-US" dirty="0"/>
          </a:p>
        </p:txBody>
      </p:sp>
      <p:pic>
        <p:nvPicPr>
          <p:cNvPr id="5122" name="Picture 2" descr="C:\Users\SteneA\Dropbox\Photos\Pictures\pics\Tanzania Formative Research Dec 2011\Laura Photos\Photo 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2052" y="3025121"/>
            <a:ext cx="1379840" cy="917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49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Key-actions: Trade</a:t>
            </a:r>
            <a:endParaRPr lang="en-US" dirty="0"/>
          </a:p>
        </p:txBody>
      </p:sp>
      <p:sp>
        <p:nvSpPr>
          <p:cNvPr id="3" name="Content Placeholder 2"/>
          <p:cNvSpPr>
            <a:spLocks noGrp="1"/>
          </p:cNvSpPr>
          <p:nvPr>
            <p:ph idx="1"/>
          </p:nvPr>
        </p:nvSpPr>
        <p:spPr/>
        <p:txBody>
          <a:bodyPr>
            <a:normAutofit/>
          </a:bodyPr>
          <a:lstStyle/>
          <a:p>
            <a:r>
              <a:rPr lang="en-US" dirty="0"/>
              <a:t>Expand food safety and </a:t>
            </a:r>
            <a:r>
              <a:rPr lang="en-US" dirty="0" err="1"/>
              <a:t>aflatoxin</a:t>
            </a:r>
            <a:r>
              <a:rPr lang="en-US" dirty="0"/>
              <a:t> regulations to raw commodities bound for domestic production.</a:t>
            </a:r>
          </a:p>
          <a:p>
            <a:pPr lvl="0"/>
            <a:r>
              <a:rPr lang="en-US" dirty="0" smtClean="0"/>
              <a:t>Improve </a:t>
            </a:r>
            <a:r>
              <a:rPr lang="en-US" dirty="0"/>
              <a:t>awareness </a:t>
            </a:r>
            <a:r>
              <a:rPr lang="en-US" dirty="0" smtClean="0"/>
              <a:t>to create </a:t>
            </a:r>
            <a:r>
              <a:rPr lang="en-US" dirty="0"/>
              <a:t>market-based incentives for safer food.</a:t>
            </a:r>
          </a:p>
          <a:p>
            <a:pPr lvl="0"/>
            <a:r>
              <a:rPr lang="en-US" dirty="0" smtClean="0"/>
              <a:t>Disseminate aflatoxin standards via rural </a:t>
            </a:r>
            <a:r>
              <a:rPr lang="en-US" dirty="0"/>
              <a:t>trade groups and commodities </a:t>
            </a:r>
            <a:r>
              <a:rPr lang="en-US" dirty="0" smtClean="0"/>
              <a:t>associations.</a:t>
            </a:r>
            <a:endParaRPr lang="en-US" dirty="0"/>
          </a:p>
          <a:p>
            <a:pPr lvl="0"/>
            <a:r>
              <a:rPr lang="en-US" dirty="0"/>
              <a:t>Educate/persuade retailers and consumers to demand and recognize safer practices by suppliers.</a:t>
            </a:r>
          </a:p>
          <a:p>
            <a:endParaRPr lang="en-US" dirty="0"/>
          </a:p>
          <a:p>
            <a:endParaRPr lang="en-US" dirty="0" smtClean="0"/>
          </a:p>
          <a:p>
            <a:pPr lvl="1"/>
            <a:endParaRPr lang="en-US" dirty="0"/>
          </a:p>
        </p:txBody>
      </p:sp>
    </p:spTree>
    <p:extLst>
      <p:ext uri="{BB962C8B-B14F-4D97-AF65-F5344CB8AC3E}">
        <p14:creationId xmlns:p14="http://schemas.microsoft.com/office/powerpoint/2010/main" val="87479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Key-actions: Health (1 of 2)</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smtClean="0"/>
              <a:t>Conduct </a:t>
            </a:r>
            <a:r>
              <a:rPr lang="en-US" dirty="0"/>
              <a:t>targeted behavioral change campaigns for food safety:</a:t>
            </a:r>
          </a:p>
          <a:p>
            <a:pPr lvl="1">
              <a:lnSpc>
                <a:spcPct val="110000"/>
              </a:lnSpc>
              <a:spcBef>
                <a:spcPts val="0"/>
              </a:spcBef>
              <a:spcAft>
                <a:spcPts val="0"/>
              </a:spcAft>
            </a:pPr>
            <a:r>
              <a:rPr lang="en-US" dirty="0"/>
              <a:t>Focus on first 1000 days (women/children)</a:t>
            </a:r>
          </a:p>
          <a:p>
            <a:pPr lvl="1">
              <a:lnSpc>
                <a:spcPct val="110000"/>
              </a:lnSpc>
              <a:spcBef>
                <a:spcPts val="0"/>
              </a:spcBef>
              <a:spcAft>
                <a:spcPts val="0"/>
              </a:spcAft>
            </a:pPr>
            <a:r>
              <a:rPr lang="en-US" dirty="0" smtClean="0"/>
              <a:t>Immune-compromised individuals</a:t>
            </a:r>
          </a:p>
          <a:p>
            <a:pPr lvl="1">
              <a:lnSpc>
                <a:spcPct val="110000"/>
              </a:lnSpc>
              <a:spcBef>
                <a:spcPts val="0"/>
              </a:spcBef>
              <a:spcAft>
                <a:spcPts val="0"/>
              </a:spcAft>
            </a:pPr>
            <a:r>
              <a:rPr lang="en-US" dirty="0"/>
              <a:t>Address the </a:t>
            </a:r>
            <a:r>
              <a:rPr lang="en-US" dirty="0" err="1"/>
              <a:t>mycotoxins</a:t>
            </a:r>
            <a:r>
              <a:rPr lang="en-US" dirty="0"/>
              <a:t> </a:t>
            </a:r>
            <a:r>
              <a:rPr lang="en-US" dirty="0" smtClean="0"/>
              <a:t>in Infant </a:t>
            </a:r>
            <a:r>
              <a:rPr lang="en-US" dirty="0"/>
              <a:t>and Young Child Nutrition guidelines</a:t>
            </a:r>
            <a:r>
              <a:rPr lang="en-US" dirty="0" smtClean="0"/>
              <a:t> </a:t>
            </a:r>
            <a:endParaRPr lang="en-US" dirty="0"/>
          </a:p>
          <a:p>
            <a:pPr lvl="0"/>
            <a:r>
              <a:rPr lang="en-US" dirty="0" smtClean="0"/>
              <a:t>Ensure universal </a:t>
            </a:r>
            <a:r>
              <a:rPr lang="en-US" dirty="0"/>
              <a:t>coverage of the hepatitis B vaccine.</a:t>
            </a:r>
          </a:p>
          <a:p>
            <a:pPr lvl="0"/>
            <a:r>
              <a:rPr lang="en-US" dirty="0" smtClean="0"/>
              <a:t>Promote </a:t>
            </a:r>
            <a:r>
              <a:rPr lang="en-US" dirty="0"/>
              <a:t>dietary diversity.</a:t>
            </a:r>
          </a:p>
          <a:p>
            <a:pPr lvl="1">
              <a:lnSpc>
                <a:spcPct val="110000"/>
              </a:lnSpc>
              <a:spcBef>
                <a:spcPts val="0"/>
              </a:spcBef>
              <a:spcAft>
                <a:spcPts val="0"/>
              </a:spcAft>
            </a:pPr>
            <a:endParaRPr lang="en-US" dirty="0"/>
          </a:p>
          <a:p>
            <a:pPr>
              <a:lnSpc>
                <a:spcPct val="110000"/>
              </a:lnSpc>
              <a:spcBef>
                <a:spcPts val="0"/>
              </a:spcBef>
              <a:spcAft>
                <a:spcPts val="0"/>
              </a:spcAft>
            </a:pPr>
            <a:r>
              <a:rPr lang="en-US" dirty="0" smtClean="0"/>
              <a:t>Monitor </a:t>
            </a:r>
            <a:r>
              <a:rPr lang="en-US" dirty="0"/>
              <a:t>foods used for pregnant women and </a:t>
            </a:r>
            <a:r>
              <a:rPr lang="en-US" dirty="0" smtClean="0"/>
              <a:t>infants/children (</a:t>
            </a:r>
            <a:r>
              <a:rPr lang="en-US" dirty="0"/>
              <a:t>porridge, complementary foods</a:t>
            </a:r>
            <a:r>
              <a:rPr lang="en-US" dirty="0" smtClean="0"/>
              <a:t>).</a:t>
            </a:r>
          </a:p>
          <a:p>
            <a:pPr marL="0" indent="0">
              <a:lnSpc>
                <a:spcPct val="110000"/>
              </a:lnSpc>
              <a:spcBef>
                <a:spcPts val="0"/>
              </a:spcBef>
              <a:spcAft>
                <a:spcPts val="0"/>
              </a:spcAft>
              <a:buNone/>
            </a:pPr>
            <a:endParaRPr lang="en-US" dirty="0"/>
          </a:p>
          <a:p>
            <a:pPr lvl="0"/>
            <a:r>
              <a:rPr lang="en-US" dirty="0"/>
              <a:t>Carry out more regular testing of </a:t>
            </a:r>
            <a:r>
              <a:rPr lang="en-US" dirty="0" err="1"/>
              <a:t>aflatoxin</a:t>
            </a:r>
            <a:r>
              <a:rPr lang="en-US" dirty="0"/>
              <a:t> levels in major foods.</a:t>
            </a:r>
          </a:p>
          <a:p>
            <a:pPr marL="0" indent="0">
              <a:buNone/>
            </a:pPr>
            <a:endParaRPr lang="en-US" b="1" dirty="0"/>
          </a:p>
          <a:p>
            <a:endParaRPr lang="en-US" dirty="0"/>
          </a:p>
          <a:p>
            <a:endParaRPr lang="en-US" dirty="0" smtClean="0"/>
          </a:p>
          <a:p>
            <a:pPr lvl="1"/>
            <a:endParaRPr lang="en-US" dirty="0"/>
          </a:p>
        </p:txBody>
      </p:sp>
    </p:spTree>
    <p:extLst>
      <p:ext uri="{BB962C8B-B14F-4D97-AF65-F5344CB8AC3E}">
        <p14:creationId xmlns:p14="http://schemas.microsoft.com/office/powerpoint/2010/main" val="76497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Key-actions: Health (2 of 2)</a:t>
            </a:r>
            <a:endParaRPr lang="en-US" dirty="0"/>
          </a:p>
        </p:txBody>
      </p:sp>
      <p:sp>
        <p:nvSpPr>
          <p:cNvPr id="3" name="Content Placeholder 2"/>
          <p:cNvSpPr>
            <a:spLocks noGrp="1"/>
          </p:cNvSpPr>
          <p:nvPr>
            <p:ph idx="1"/>
          </p:nvPr>
        </p:nvSpPr>
        <p:spPr/>
        <p:txBody>
          <a:bodyPr>
            <a:normAutofit/>
          </a:bodyPr>
          <a:lstStyle/>
          <a:p>
            <a:r>
              <a:rPr lang="en-US" dirty="0" smtClean="0"/>
              <a:t>Establish </a:t>
            </a:r>
            <a:r>
              <a:rPr lang="en-US" dirty="0"/>
              <a:t>the relationship between the </a:t>
            </a:r>
            <a:r>
              <a:rPr lang="en-US" dirty="0" smtClean="0"/>
              <a:t>aflatoxin prevalence, </a:t>
            </a:r>
            <a:r>
              <a:rPr lang="en-US" dirty="0"/>
              <a:t>levels of biomarkers, and incidence of primary liver cancer.</a:t>
            </a:r>
            <a:endParaRPr lang="en-US" b="1" dirty="0"/>
          </a:p>
          <a:p>
            <a:pPr lvl="0"/>
            <a:r>
              <a:rPr lang="en-US" dirty="0" smtClean="0"/>
              <a:t>Establish </a:t>
            </a:r>
            <a:r>
              <a:rPr lang="en-US" dirty="0"/>
              <a:t>reference laboratories for </a:t>
            </a:r>
            <a:r>
              <a:rPr lang="en-US" dirty="0" err="1"/>
              <a:t>mycotoxin</a:t>
            </a:r>
            <a:r>
              <a:rPr lang="en-US" dirty="0"/>
              <a:t> studies in the six geopolitical </a:t>
            </a:r>
            <a:r>
              <a:rPr lang="en-US" dirty="0" smtClean="0"/>
              <a:t>zones (Nigeria).</a:t>
            </a:r>
            <a:endParaRPr lang="en-US" dirty="0"/>
          </a:p>
          <a:p>
            <a:pPr lvl="0"/>
            <a:r>
              <a:rPr lang="en-US" dirty="0"/>
              <a:t>For animal health: promote use of chemical toxin binders and anti-caking agent (e.g., </a:t>
            </a:r>
            <a:r>
              <a:rPr lang="en-US" dirty="0" err="1"/>
              <a:t>NovaSil</a:t>
            </a:r>
            <a:r>
              <a:rPr lang="en-US" dirty="0"/>
              <a:t>) in animal </a:t>
            </a:r>
            <a:r>
              <a:rPr lang="en-US" dirty="0" smtClean="0"/>
              <a:t>feed (Nigeria)</a:t>
            </a:r>
            <a:endParaRPr lang="en-US" dirty="0"/>
          </a:p>
          <a:p>
            <a:endParaRPr lang="en-US" dirty="0"/>
          </a:p>
          <a:p>
            <a:endParaRPr lang="en-US" dirty="0" smtClean="0"/>
          </a:p>
          <a:p>
            <a:pPr lvl="1"/>
            <a:endParaRPr lang="en-US" dirty="0"/>
          </a:p>
        </p:txBody>
      </p:sp>
      <p:pic>
        <p:nvPicPr>
          <p:cNvPr id="5" name="Picture 4" descr="C:\Users\SteneA\Dropbox\Photos\Pictures\pics\Tanzania Formative Research Dec 2011\Laura Photos\Photo 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9886" y="4630335"/>
            <a:ext cx="2268302" cy="1508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41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t>Thank you!</a:t>
            </a:r>
            <a:endParaRPr lang="en-US" b="1" dirty="0"/>
          </a:p>
        </p:txBody>
      </p:sp>
      <p:sp>
        <p:nvSpPr>
          <p:cNvPr id="3" name="Content Placeholder 2"/>
          <p:cNvSpPr>
            <a:spLocks noGrp="1"/>
          </p:cNvSpPr>
          <p:nvPr>
            <p:ph idx="1"/>
          </p:nvPr>
        </p:nvSpPr>
        <p:spPr>
          <a:xfrm>
            <a:off x="723900" y="1536700"/>
            <a:ext cx="5531757" cy="4601909"/>
          </a:xfrm>
        </p:spPr>
        <p:txBody>
          <a:bodyPr>
            <a:normAutofit fontScale="92500" lnSpcReduction="10000"/>
          </a:bodyPr>
          <a:lstStyle/>
          <a:p>
            <a:pPr marL="0" indent="0">
              <a:buNone/>
            </a:pPr>
            <a:r>
              <a:rPr lang="en-US" b="1" dirty="0"/>
              <a:t>Nigeria Workshop (Nov 5-6</a:t>
            </a:r>
            <a:r>
              <a:rPr lang="en-US" b="1" baseline="30000" dirty="0"/>
              <a:t>th</a:t>
            </a:r>
            <a:r>
              <a:rPr lang="en-US" b="1" dirty="0"/>
              <a:t>, 2012) Webpage </a:t>
            </a:r>
          </a:p>
          <a:p>
            <a:pPr marL="0" indent="0">
              <a:buNone/>
            </a:pPr>
            <a:r>
              <a:rPr lang="en-US" dirty="0" smtClean="0">
                <a:hlinkClick r:id="rId3"/>
              </a:rPr>
              <a:t>http</a:t>
            </a:r>
            <a:r>
              <a:rPr lang="en-US" dirty="0">
                <a:hlinkClick r:id="rId3"/>
              </a:rPr>
              <a:t>://</a:t>
            </a:r>
            <a:r>
              <a:rPr lang="en-US" dirty="0" smtClean="0">
                <a:hlinkClick r:id="rId3"/>
              </a:rPr>
              <a:t>abtassociates.com/Aflatoxin-Stakeholders-Conference-Related-Materia.aspx</a:t>
            </a:r>
            <a:endParaRPr lang="en-US" dirty="0" smtClean="0"/>
          </a:p>
          <a:p>
            <a:pPr marL="0" indent="0">
              <a:buNone/>
            </a:pPr>
            <a:r>
              <a:rPr lang="en-US" b="1" dirty="0"/>
              <a:t>Tanzania Workshop (Dec 3-4</a:t>
            </a:r>
            <a:r>
              <a:rPr lang="en-US" b="1" baseline="30000" dirty="0"/>
              <a:t>th</a:t>
            </a:r>
            <a:r>
              <a:rPr lang="en-US" b="1" dirty="0"/>
              <a:t>, 2012) Webpage</a:t>
            </a:r>
            <a:endParaRPr lang="en-US" dirty="0"/>
          </a:p>
          <a:p>
            <a:pPr marL="0" indent="0">
              <a:buNone/>
            </a:pPr>
            <a:r>
              <a:rPr lang="en-US" dirty="0" smtClean="0">
                <a:hlinkClick r:id="rId4"/>
              </a:rPr>
              <a:t>http</a:t>
            </a:r>
            <a:r>
              <a:rPr lang="en-US" dirty="0">
                <a:hlinkClick r:id="rId4"/>
              </a:rPr>
              <a:t>://</a:t>
            </a:r>
            <a:r>
              <a:rPr lang="en-US" dirty="0" smtClean="0">
                <a:hlinkClick r:id="rId4"/>
              </a:rPr>
              <a:t>abtassociates.com/Tanzania-Aflatoxin-Stakeholders-Conference.aspx</a:t>
            </a:r>
            <a:endParaRPr lang="en-US" dirty="0" smtClean="0"/>
          </a:p>
          <a:p>
            <a:pPr marL="0" indent="0">
              <a:buNone/>
            </a:pPr>
            <a:r>
              <a:rPr lang="en-US" dirty="0" smtClean="0">
                <a:hlinkClick r:id="rId5"/>
              </a:rPr>
              <a:t>Tulika_Narayan@abtassoc.com</a:t>
            </a:r>
            <a:r>
              <a:rPr lang="en-US" dirty="0" smtClean="0"/>
              <a:t> </a:t>
            </a:r>
          </a:p>
          <a:p>
            <a:pPr marL="0" indent="0">
              <a:buNone/>
            </a:pPr>
            <a:r>
              <a:rPr lang="en-US" dirty="0" smtClean="0">
                <a:hlinkClick r:id="rId6"/>
              </a:rPr>
              <a:t>Angela_Stene@abtassoc.com</a:t>
            </a:r>
            <a:endParaRPr lang="en-US" dirty="0" smtClean="0"/>
          </a:p>
          <a:p>
            <a:pPr marL="0" indent="0">
              <a:buNone/>
            </a:pPr>
            <a:endParaRPr lang="en-US" dirty="0"/>
          </a:p>
          <a:p>
            <a:pPr marL="0" indent="0">
              <a:buNone/>
            </a:pPr>
            <a:endParaRPr lang="en-US" dirty="0"/>
          </a:p>
        </p:txBody>
      </p:sp>
      <p:pic>
        <p:nvPicPr>
          <p:cNvPr id="7" name="Picture 3" descr="\\betfilesrv02\redirected$\SteneA\Desktop\Aflatoxin\Pictures\Ibadan with Adetunji\DSC0568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49257" y="1536700"/>
            <a:ext cx="2920493" cy="21903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Public\Pictures\Sample Pictures\Tanzania-Gates\IMG_2793_crop.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49256" y="3831770"/>
            <a:ext cx="2920493" cy="2147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99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469900"/>
            <a:ext cx="6747715" cy="922338"/>
          </a:xfrm>
        </p:spPr>
        <p:txBody>
          <a:bodyPr>
            <a:normAutofit/>
          </a:bodyPr>
          <a:lstStyle/>
          <a:p>
            <a:r>
              <a:rPr lang="en-US" dirty="0" smtClean="0"/>
              <a:t>Findings: Agriculture</a:t>
            </a:r>
            <a:endParaRPr lang="en-US" dirty="0">
              <a:solidFill>
                <a:srgbClr val="FFFF00"/>
              </a:solidFill>
            </a:endParaRPr>
          </a:p>
        </p:txBody>
      </p:sp>
      <p:sp>
        <p:nvSpPr>
          <p:cNvPr id="3" name="Content Placeholder 2"/>
          <p:cNvSpPr>
            <a:spLocks noGrp="1"/>
          </p:cNvSpPr>
          <p:nvPr>
            <p:ph idx="1"/>
          </p:nvPr>
        </p:nvSpPr>
        <p:spPr>
          <a:xfrm>
            <a:off x="723900" y="1536700"/>
            <a:ext cx="6126843" cy="4601909"/>
          </a:xfrm>
        </p:spPr>
        <p:txBody>
          <a:bodyPr>
            <a:normAutofit fontScale="92500" lnSpcReduction="20000"/>
          </a:bodyPr>
          <a:lstStyle/>
          <a:p>
            <a:r>
              <a:rPr lang="en-US" dirty="0" smtClean="0"/>
              <a:t>Low use of agricultural inputs, both due to access and inability/willingness to pay</a:t>
            </a:r>
          </a:p>
          <a:p>
            <a:r>
              <a:rPr lang="en-US" dirty="0" smtClean="0"/>
              <a:t>National guidance on extension services does not include </a:t>
            </a:r>
            <a:r>
              <a:rPr lang="en-US" dirty="0" err="1" smtClean="0"/>
              <a:t>aflatoxin</a:t>
            </a:r>
            <a:r>
              <a:rPr lang="en-US" dirty="0" smtClean="0"/>
              <a:t> or promotion of GAP</a:t>
            </a:r>
          </a:p>
          <a:p>
            <a:r>
              <a:rPr lang="en-US" dirty="0" smtClean="0"/>
              <a:t>Farmer </a:t>
            </a:r>
            <a:r>
              <a:rPr lang="en-US" dirty="0"/>
              <a:t>a</a:t>
            </a:r>
            <a:r>
              <a:rPr lang="en-US" dirty="0" smtClean="0"/>
              <a:t>wareness </a:t>
            </a:r>
            <a:r>
              <a:rPr lang="en-US" dirty="0"/>
              <a:t>is low </a:t>
            </a:r>
            <a:r>
              <a:rPr lang="en-US" dirty="0" smtClean="0"/>
              <a:t>and extension </a:t>
            </a:r>
            <a:r>
              <a:rPr lang="en-US" dirty="0"/>
              <a:t>messaging </a:t>
            </a:r>
            <a:r>
              <a:rPr lang="en-US" dirty="0" smtClean="0"/>
              <a:t>limited with one extension officer having 800+ households.</a:t>
            </a:r>
          </a:p>
          <a:p>
            <a:r>
              <a:rPr lang="en-US" dirty="0" smtClean="0"/>
              <a:t>Rudimentary storage and no means among small farmers to measure/mitigate </a:t>
            </a:r>
            <a:r>
              <a:rPr lang="en-US" dirty="0"/>
              <a:t>moisture</a:t>
            </a:r>
            <a:r>
              <a:rPr lang="en-US" dirty="0" smtClean="0"/>
              <a:t>. </a:t>
            </a:r>
          </a:p>
          <a:p>
            <a:r>
              <a:rPr lang="en-US" dirty="0" smtClean="0"/>
              <a:t>Spoiled maize and groundnuts may be used for animal feed.</a:t>
            </a:r>
            <a:endParaRPr lang="en-US" dirty="0"/>
          </a:p>
          <a:p>
            <a:pPr marL="171450" indent="-171450">
              <a:buFont typeface="Arial" pitchFamily="34" charset="0"/>
              <a:buChar char="•"/>
            </a:pPr>
            <a:endParaRPr lang="en-US" i="1" dirty="0"/>
          </a:p>
        </p:txBody>
      </p:sp>
      <p:pic>
        <p:nvPicPr>
          <p:cNvPr id="1026" name="Picture 2" descr="\\betfilesrv02\redirected$\SteneA\Desktop\Aflatoxin\Pictures\DSC056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2666" y="1599109"/>
            <a:ext cx="1601654" cy="12012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teneA\Dropbox\Photos\Pictures\pics\Tanzania Formative Research Dec 2011\Laura Photos\Photo 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9378" y="3396343"/>
            <a:ext cx="1642565" cy="1092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17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Findings: Trade</a:t>
            </a:r>
            <a:endParaRPr lang="en-US" dirty="0"/>
          </a:p>
        </p:txBody>
      </p:sp>
      <p:sp>
        <p:nvSpPr>
          <p:cNvPr id="3" name="Content Placeholder 2"/>
          <p:cNvSpPr>
            <a:spLocks noGrp="1"/>
          </p:cNvSpPr>
          <p:nvPr>
            <p:ph idx="1"/>
          </p:nvPr>
        </p:nvSpPr>
        <p:spPr>
          <a:xfrm>
            <a:off x="723900" y="1536700"/>
            <a:ext cx="7696200" cy="4601909"/>
          </a:xfrm>
        </p:spPr>
        <p:txBody>
          <a:bodyPr>
            <a:normAutofit fontScale="92500" lnSpcReduction="10000"/>
          </a:bodyPr>
          <a:lstStyle/>
          <a:p>
            <a:pPr>
              <a:buFont typeface="Arial" pitchFamily="34" charset="0"/>
              <a:buChar char="•"/>
            </a:pPr>
            <a:r>
              <a:rPr lang="en-US" dirty="0" smtClean="0"/>
              <a:t>Standards for groundnuts and maize exist in both countries </a:t>
            </a:r>
          </a:p>
          <a:p>
            <a:pPr>
              <a:buFont typeface="Arial" pitchFamily="34" charset="0"/>
              <a:buChar char="•"/>
            </a:pPr>
            <a:r>
              <a:rPr lang="en-US" dirty="0" smtClean="0"/>
              <a:t>No regulation of aflatoxins in raw commodities bound for the domestic market (constituting the majority food intake) in both countries.</a:t>
            </a:r>
          </a:p>
          <a:p>
            <a:pPr>
              <a:buFont typeface="Arial" pitchFamily="34" charset="0"/>
              <a:buChar char="•"/>
            </a:pPr>
            <a:r>
              <a:rPr lang="en-US" dirty="0" smtClean="0"/>
              <a:t>No premium paid for aflatoxin-free commodities.</a:t>
            </a:r>
            <a:endParaRPr lang="en-US" dirty="0"/>
          </a:p>
          <a:p>
            <a:pPr>
              <a:buFont typeface="Arial" pitchFamily="34" charset="0"/>
              <a:buChar char="•"/>
            </a:pPr>
            <a:r>
              <a:rPr lang="en-US" dirty="0" smtClean="0"/>
              <a:t>Without </a:t>
            </a:r>
            <a:r>
              <a:rPr lang="en-US" dirty="0"/>
              <a:t>mandate for withdrawal and destruction of contaminated commodities, </a:t>
            </a:r>
            <a:r>
              <a:rPr lang="en-US" dirty="0" smtClean="0"/>
              <a:t>rejected commodities will likely find a market.</a:t>
            </a:r>
            <a:endParaRPr lang="en-US" dirty="0">
              <a:solidFill>
                <a:srgbClr val="FF0000"/>
              </a:solidFill>
            </a:endParaRPr>
          </a:p>
          <a:p>
            <a:pPr>
              <a:buFont typeface="Arial" pitchFamily="34" charset="0"/>
              <a:buChar char="•"/>
            </a:pPr>
            <a:r>
              <a:rPr lang="en-US" dirty="0" smtClean="0"/>
              <a:t>Some </a:t>
            </a:r>
            <a:r>
              <a:rPr lang="en-US" dirty="0"/>
              <a:t>traders wash and sell contaminated grains. </a:t>
            </a:r>
            <a:endParaRPr lang="en-US" dirty="0" smtClean="0"/>
          </a:p>
          <a:p>
            <a:pPr>
              <a:buFont typeface="Arial" pitchFamily="34" charset="0"/>
              <a:buChar char="•"/>
            </a:pPr>
            <a:r>
              <a:rPr lang="en-US" dirty="0"/>
              <a:t>No market for alternative use (yet).</a:t>
            </a:r>
          </a:p>
          <a:p>
            <a:pPr marL="171450" indent="-171450">
              <a:buFont typeface="Arial" pitchFamily="34" charset="0"/>
              <a:buChar char="•"/>
            </a:pPr>
            <a:endParaRPr lang="en-US" i="1" dirty="0"/>
          </a:p>
        </p:txBody>
      </p:sp>
      <p:pic>
        <p:nvPicPr>
          <p:cNvPr id="7170" name="Picture 2" descr="C:\Users\SteneA\Dropbox\Photos\Pictures\pics\Tanzania Formative Research Dec 2011\Laura Photos\Photo 2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1515" y="5181597"/>
            <a:ext cx="1402457" cy="932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4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Findings: Health</a:t>
            </a:r>
            <a:endParaRPr lang="en-US" dirty="0"/>
          </a:p>
        </p:txBody>
      </p:sp>
      <p:sp>
        <p:nvSpPr>
          <p:cNvPr id="3" name="Content Placeholder 2"/>
          <p:cNvSpPr>
            <a:spLocks noGrp="1"/>
          </p:cNvSpPr>
          <p:nvPr>
            <p:ph idx="1"/>
          </p:nvPr>
        </p:nvSpPr>
        <p:spPr>
          <a:xfrm>
            <a:off x="723900" y="1536700"/>
            <a:ext cx="6737047" cy="4601909"/>
          </a:xfrm>
        </p:spPr>
        <p:txBody>
          <a:bodyPr>
            <a:normAutofit fontScale="85000" lnSpcReduction="10000"/>
          </a:bodyPr>
          <a:lstStyle/>
          <a:p>
            <a:pPr lvl="0"/>
            <a:r>
              <a:rPr lang="en-US" dirty="0" smtClean="0"/>
              <a:t>Heavy reliance on maize and maize porridge </a:t>
            </a:r>
            <a:r>
              <a:rPr lang="en-US" dirty="0"/>
              <a:t>during a child’s weaning stage presents large risk in early life. </a:t>
            </a:r>
          </a:p>
          <a:p>
            <a:pPr lvl="0"/>
            <a:r>
              <a:rPr lang="en-US" dirty="0" smtClean="0"/>
              <a:t>Household processing and storage decisions rests with the women (enhanced sorting will increase their labor).</a:t>
            </a:r>
            <a:endParaRPr lang="en-US" dirty="0"/>
          </a:p>
          <a:p>
            <a:pPr lvl="0"/>
            <a:r>
              <a:rPr lang="en-US" dirty="0"/>
              <a:t>C</a:t>
            </a:r>
            <a:r>
              <a:rPr lang="en-US" dirty="0" smtClean="0"/>
              <a:t>onsumption </a:t>
            </a:r>
            <a:r>
              <a:rPr lang="en-US" dirty="0"/>
              <a:t>of </a:t>
            </a:r>
            <a:r>
              <a:rPr lang="en-US" dirty="0" err="1"/>
              <a:t>kulikuli</a:t>
            </a:r>
            <a:r>
              <a:rPr lang="en-US" dirty="0"/>
              <a:t> </a:t>
            </a:r>
            <a:r>
              <a:rPr lang="en-US" dirty="0" smtClean="0"/>
              <a:t>(groundnut cake) in Nigeria increases the probability of exposure in humans and animals.</a:t>
            </a:r>
          </a:p>
          <a:p>
            <a:pPr lvl="0"/>
            <a:r>
              <a:rPr lang="en-US" dirty="0" smtClean="0"/>
              <a:t>The absence of collaboration between health and agriculture sectors leads to a missed opportunity to raise demand for higher quality food and nutrition.</a:t>
            </a:r>
          </a:p>
          <a:p>
            <a:pPr lvl="0"/>
            <a:r>
              <a:rPr lang="en-US" dirty="0" smtClean="0"/>
              <a:t>Lack of liver cancer screening, and HBV vaccination.</a:t>
            </a:r>
            <a:endParaRPr lang="en-US" i="1" dirty="0"/>
          </a:p>
        </p:txBody>
      </p:sp>
      <p:pic>
        <p:nvPicPr>
          <p:cNvPr id="2050" name="Picture 2" descr="\\betfilesrv02\redirected$\SteneA\Desktop\Aflatoxin\Pictures\Ibadan with Adetunji\DSC056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7029082" y="3192668"/>
            <a:ext cx="1684291" cy="1263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886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Dependence on Maize for Calories</a:t>
            </a:r>
            <a:endParaRPr lang="en-US" sz="2800" b="1" dirty="0">
              <a:solidFill>
                <a:srgbClr val="FFFF00"/>
              </a:solidFill>
            </a:endParaRPr>
          </a:p>
        </p:txBody>
      </p:sp>
      <p:sp>
        <p:nvSpPr>
          <p:cNvPr id="5" name="Content Placeholder 4"/>
          <p:cNvSpPr>
            <a:spLocks noGrp="1"/>
          </p:cNvSpPr>
          <p:nvPr>
            <p:ph idx="1"/>
          </p:nvPr>
        </p:nvSpPr>
        <p:spPr/>
        <p:txBody>
          <a:bodyPr/>
          <a:lstStyle/>
          <a:p>
            <a:pPr marL="0" indent="0">
              <a:buNone/>
            </a:pPr>
            <a:r>
              <a:rPr lang="en-US" b="1" dirty="0" smtClean="0"/>
              <a:t>Tanzanian Households	</a:t>
            </a:r>
            <a:r>
              <a:rPr lang="en-US" dirty="0" smtClean="0"/>
              <a:t>	</a:t>
            </a:r>
            <a:r>
              <a:rPr lang="en-US" b="1" dirty="0" smtClean="0"/>
              <a:t>Nigerian Households</a:t>
            </a:r>
            <a:endParaRPr lang="en-US" b="1" dirty="0"/>
          </a:p>
        </p:txBody>
      </p:sp>
      <p:graphicFrame>
        <p:nvGraphicFramePr>
          <p:cNvPr id="7" name="Chart 6"/>
          <p:cNvGraphicFramePr/>
          <p:nvPr>
            <p:extLst>
              <p:ext uri="{D42A27DB-BD31-4B8C-83A1-F6EECF244321}">
                <p14:modId xmlns:p14="http://schemas.microsoft.com/office/powerpoint/2010/main" val="2898852910"/>
              </p:ext>
            </p:extLst>
          </p:nvPr>
        </p:nvGraphicFramePr>
        <p:xfrm>
          <a:off x="3702957" y="2105705"/>
          <a:ext cx="5715000" cy="3762375"/>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p:cNvPicPr/>
          <p:nvPr/>
        </p:nvPicPr>
        <p:blipFill>
          <a:blip r:embed="rId4" cstate="print"/>
          <a:srcRect l="6237" r="24450" b="7286"/>
          <a:stretch>
            <a:fillRect/>
          </a:stretch>
        </p:blipFill>
        <p:spPr bwMode="auto">
          <a:xfrm>
            <a:off x="145144" y="2481944"/>
            <a:ext cx="4258990" cy="3545794"/>
          </a:xfrm>
          <a:prstGeom prst="rect">
            <a:avLst/>
          </a:prstGeom>
          <a:noFill/>
          <a:ln w="9525">
            <a:noFill/>
            <a:miter lim="800000"/>
            <a:headEnd/>
            <a:tailEnd/>
          </a:ln>
        </p:spPr>
      </p:pic>
      <p:sp>
        <p:nvSpPr>
          <p:cNvPr id="6" name="Rectangle 5"/>
          <p:cNvSpPr/>
          <p:nvPr/>
        </p:nvSpPr>
        <p:spPr>
          <a:xfrm>
            <a:off x="3586842" y="5907783"/>
            <a:ext cx="2613036" cy="461651"/>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r>
              <a:rPr lang="en-US" sz="1200" i="1" dirty="0">
                <a:solidFill>
                  <a:prstClr val="black"/>
                </a:solidFill>
              </a:rPr>
              <a:t>Data Source: </a:t>
            </a:r>
            <a:r>
              <a:rPr lang="en-US" sz="1200" i="1" dirty="0" smtClean="0">
                <a:solidFill>
                  <a:prstClr val="black"/>
                </a:solidFill>
              </a:rPr>
              <a:t>LSMS-ISA</a:t>
            </a:r>
          </a:p>
          <a:p>
            <a:pPr defTabSz="457200"/>
            <a:endParaRPr lang="en-US" sz="1200" i="1" dirty="0">
              <a:solidFill>
                <a:prstClr val="black"/>
              </a:solidFill>
            </a:endParaRPr>
          </a:p>
        </p:txBody>
      </p:sp>
    </p:spTree>
    <p:extLst>
      <p:ext uri="{BB962C8B-B14F-4D97-AF65-F5344CB8AC3E}">
        <p14:creationId xmlns:p14="http://schemas.microsoft.com/office/powerpoint/2010/main" val="22551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Key Risk and Expected Impact of Aflatoxin  Contamination</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29312774"/>
              </p:ext>
            </p:extLst>
          </p:nvPr>
        </p:nvGraphicFramePr>
        <p:xfrm>
          <a:off x="723900" y="1536700"/>
          <a:ext cx="7721600" cy="4602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89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Economic Impact of Aflatoxin Contamination</a:t>
            </a:r>
            <a:endParaRPr lang="en-US" sz="2800" b="1" dirty="0"/>
          </a:p>
        </p:txBody>
      </p:sp>
      <p:pic>
        <p:nvPicPr>
          <p:cNvPr id="5122" name="Picture 2" descr="H:\IEG\Gates PACA subgrant to Meridian\GATES - PACA Workshops\DC Events\Tanzania-Gates\DC event\IMG_278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899" y="2273300"/>
            <a:ext cx="4910667" cy="3683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H:\IEG\Gates PACA subgrant to Meridian\GATES - PACA Workshops\DC Events\Tanzania-Gates\DC event\IMG_278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9099" y="2273300"/>
            <a:ext cx="4936067" cy="370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332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Scope of the Analysis</a:t>
            </a:r>
            <a:endParaRPr lang="en-US" dirty="0"/>
          </a:p>
        </p:txBody>
      </p:sp>
      <p:sp>
        <p:nvSpPr>
          <p:cNvPr id="3" name="Content Placeholder 2"/>
          <p:cNvSpPr>
            <a:spLocks noGrp="1"/>
          </p:cNvSpPr>
          <p:nvPr>
            <p:ph idx="1"/>
          </p:nvPr>
        </p:nvSpPr>
        <p:spPr>
          <a:xfrm>
            <a:off x="2567819" y="1787071"/>
            <a:ext cx="6256868" cy="4601909"/>
          </a:xfrm>
        </p:spPr>
        <p:txBody>
          <a:bodyPr>
            <a:normAutofit/>
          </a:bodyPr>
          <a:lstStyle/>
          <a:p>
            <a:pPr lvl="0"/>
            <a:r>
              <a:rPr lang="en-US" dirty="0" smtClean="0"/>
              <a:t>Economic impact resulting from aflatoxin contamination under current conditions</a:t>
            </a:r>
          </a:p>
          <a:p>
            <a:pPr lvl="0"/>
            <a:r>
              <a:rPr lang="en-US" dirty="0" smtClean="0"/>
              <a:t>Focused on significant economic impact</a:t>
            </a:r>
          </a:p>
          <a:p>
            <a:pPr lvl="0"/>
            <a:r>
              <a:rPr lang="en-US" dirty="0" smtClean="0"/>
              <a:t>Further extensions:</a:t>
            </a:r>
          </a:p>
          <a:p>
            <a:pPr lvl="1"/>
            <a:r>
              <a:rPr lang="en-US" dirty="0" smtClean="0"/>
              <a:t>Compare the impact to cost of interventions</a:t>
            </a:r>
          </a:p>
          <a:p>
            <a:pPr lvl="1"/>
            <a:r>
              <a:rPr lang="en-US" dirty="0" smtClean="0"/>
              <a:t>Consider alternative scenarios </a:t>
            </a:r>
          </a:p>
          <a:p>
            <a:pPr lvl="1"/>
            <a:r>
              <a:rPr lang="en-US" dirty="0" smtClean="0"/>
              <a:t> Refine estimates of trade-offs in impact across the sectors</a:t>
            </a:r>
          </a:p>
          <a:p>
            <a:pPr lvl="1"/>
            <a:r>
              <a:rPr lang="en-US" dirty="0" smtClean="0"/>
              <a:t>Distributional impacts</a:t>
            </a:r>
          </a:p>
          <a:p>
            <a:pPr marL="0" lvl="0" indent="0">
              <a:buNone/>
            </a:pPr>
            <a:endParaRPr lang="en-US" dirty="0" smtClean="0"/>
          </a:p>
        </p:txBody>
      </p:sp>
      <p:graphicFrame>
        <p:nvGraphicFramePr>
          <p:cNvPr id="10" name="Diagram 9"/>
          <p:cNvGraphicFramePr/>
          <p:nvPr>
            <p:extLst>
              <p:ext uri="{D42A27DB-BD31-4B8C-83A1-F6EECF244321}">
                <p14:modId xmlns:p14="http://schemas.microsoft.com/office/powerpoint/2010/main" val="728069940"/>
              </p:ext>
            </p:extLst>
          </p:nvPr>
        </p:nvGraphicFramePr>
        <p:xfrm>
          <a:off x="-1620969" y="16129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532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10" grpId="0">
        <p:bldAsOne/>
      </p:bldGraphic>
    </p:bldLst>
  </p:timing>
</p:sld>
</file>

<file path=ppt/theme/theme1.xml><?xml version="1.0" encoding="utf-8"?>
<a:theme xmlns:a="http://schemas.openxmlformats.org/drawingml/2006/main" name="4_Office Theme">
  <a:themeElements>
    <a:clrScheme name="Abt Brand">
      <a:dk1>
        <a:sysClr val="windowText" lastClr="000000"/>
      </a:dk1>
      <a:lt1>
        <a:sysClr val="window" lastClr="FFFFFF"/>
      </a:lt1>
      <a:dk2>
        <a:srgbClr val="996633"/>
      </a:dk2>
      <a:lt2>
        <a:srgbClr val="EEECE1"/>
      </a:lt2>
      <a:accent1>
        <a:srgbClr val="DA291C"/>
      </a:accent1>
      <a:accent2>
        <a:srgbClr val="776E64"/>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Office Theme">
  <a:themeElements>
    <a:clrScheme name="Abt Brand">
      <a:dk1>
        <a:sysClr val="windowText" lastClr="000000"/>
      </a:dk1>
      <a:lt1>
        <a:sysClr val="window" lastClr="FFFFFF"/>
      </a:lt1>
      <a:dk2>
        <a:srgbClr val="996633"/>
      </a:dk2>
      <a:lt2>
        <a:srgbClr val="EEECE1"/>
      </a:lt2>
      <a:accent1>
        <a:srgbClr val="DA291C"/>
      </a:accent1>
      <a:accent2>
        <a:srgbClr val="776E64"/>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Office Theme">
  <a:themeElements>
    <a:clrScheme name="Abt Brand">
      <a:dk1>
        <a:sysClr val="windowText" lastClr="000000"/>
      </a:dk1>
      <a:lt1>
        <a:sysClr val="window" lastClr="FFFFFF"/>
      </a:lt1>
      <a:dk2>
        <a:srgbClr val="996633"/>
      </a:dk2>
      <a:lt2>
        <a:srgbClr val="EEECE1"/>
      </a:lt2>
      <a:accent1>
        <a:srgbClr val="DA291C"/>
      </a:accent1>
      <a:accent2>
        <a:srgbClr val="776E64"/>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7_Office Theme">
  <a:themeElements>
    <a:clrScheme name="Abt Brand">
      <a:dk1>
        <a:sysClr val="windowText" lastClr="000000"/>
      </a:dk1>
      <a:lt1>
        <a:sysClr val="window" lastClr="FFFFFF"/>
      </a:lt1>
      <a:dk2>
        <a:srgbClr val="996633"/>
      </a:dk2>
      <a:lt2>
        <a:srgbClr val="EEECE1"/>
      </a:lt2>
      <a:accent1>
        <a:srgbClr val="DA291C"/>
      </a:accent1>
      <a:accent2>
        <a:srgbClr val="776E64"/>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8_Office Theme">
  <a:themeElements>
    <a:clrScheme name="Abt Brand">
      <a:dk1>
        <a:sysClr val="windowText" lastClr="000000"/>
      </a:dk1>
      <a:lt1>
        <a:sysClr val="window" lastClr="FFFFFF"/>
      </a:lt1>
      <a:dk2>
        <a:srgbClr val="996633"/>
      </a:dk2>
      <a:lt2>
        <a:srgbClr val="EEECE1"/>
      </a:lt2>
      <a:accent1>
        <a:srgbClr val="DA291C"/>
      </a:accent1>
      <a:accent2>
        <a:srgbClr val="776E64"/>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3990</Words>
  <Application>Microsoft Office PowerPoint</Application>
  <PresentationFormat>On-screen Show (4:3)</PresentationFormat>
  <Paragraphs>488</Paragraphs>
  <Slides>25</Slides>
  <Notes>25</Notes>
  <HiddenSlides>0</HiddenSlides>
  <MMClips>0</MMClips>
  <ScaleCrop>false</ScaleCrop>
  <HeadingPairs>
    <vt:vector size="4" baseType="variant">
      <vt:variant>
        <vt:lpstr>Theme</vt:lpstr>
      </vt:variant>
      <vt:variant>
        <vt:i4>5</vt:i4>
      </vt:variant>
      <vt:variant>
        <vt:lpstr>Slide Titles</vt:lpstr>
      </vt:variant>
      <vt:variant>
        <vt:i4>25</vt:i4>
      </vt:variant>
    </vt:vector>
  </HeadingPairs>
  <TitlesOfParts>
    <vt:vector size="30" baseType="lpstr">
      <vt:lpstr>4_Office Theme</vt:lpstr>
      <vt:lpstr>5_Office Theme</vt:lpstr>
      <vt:lpstr>6_Office Theme</vt:lpstr>
      <vt:lpstr>7_Office Theme</vt:lpstr>
      <vt:lpstr>8_Office Theme</vt:lpstr>
      <vt:lpstr>Key Issues Assessed</vt:lpstr>
      <vt:lpstr>Key Questions to Assess Risk of Exposure</vt:lpstr>
      <vt:lpstr>Findings: Agriculture</vt:lpstr>
      <vt:lpstr>Findings: Trade</vt:lpstr>
      <vt:lpstr>Findings: Health</vt:lpstr>
      <vt:lpstr>Dependence on Maize for Calories</vt:lpstr>
      <vt:lpstr>Key Risk and Expected Impact of Aflatoxin  Contamination</vt:lpstr>
      <vt:lpstr>Economic Impact of Aflatoxin Contamination</vt:lpstr>
      <vt:lpstr>  Scope of the Analysis</vt:lpstr>
      <vt:lpstr>Trade Impact in Groundnuts</vt:lpstr>
      <vt:lpstr>Trade Impact in Maize</vt:lpstr>
      <vt:lpstr>Health Impact</vt:lpstr>
      <vt:lpstr>Estimating Health Impact</vt:lpstr>
      <vt:lpstr>Sensitivity Analysis of Impacts</vt:lpstr>
      <vt:lpstr>Health Impact: Nigeria</vt:lpstr>
      <vt:lpstr>Identification and Prioritization of Viable Control Strategies</vt:lpstr>
      <vt:lpstr>In-country Workshops Build Local Ownership and Prioritize Action Items</vt:lpstr>
      <vt:lpstr>Nigeria Workshop:  Key Outcomes</vt:lpstr>
      <vt:lpstr>Tanzania Workshop: Key Outcomes</vt:lpstr>
      <vt:lpstr>Key Action Identified by            Stakeholders</vt:lpstr>
      <vt:lpstr>Key-actions: Agriculture</vt:lpstr>
      <vt:lpstr>Key-actions: Trade</vt:lpstr>
      <vt:lpstr>Key-actions: Health (1 of 2)</vt:lpstr>
      <vt:lpstr>Key-actions: Health (2 of 2)</vt:lpstr>
      <vt:lpstr> Thank you!</vt:lpstr>
    </vt:vector>
  </TitlesOfParts>
  <Company>Woodrow Wilson International Center for Scholars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Scope of the Analysis</dc:title>
  <dc:creator>Aminata Seck</dc:creator>
  <cp:lastModifiedBy>Aminata Seck</cp:lastModifiedBy>
  <cp:revision>8</cp:revision>
  <dcterms:created xsi:type="dcterms:W3CDTF">2013-02-25T19:52:32Z</dcterms:created>
  <dcterms:modified xsi:type="dcterms:W3CDTF">2013-02-25T20:01:46Z</dcterms:modified>
</cp:coreProperties>
</file>