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 id="2147483693" r:id="rId3"/>
  </p:sldMasterIdLst>
  <p:notesMasterIdLst>
    <p:notesMasterId r:id="rId46"/>
  </p:notesMasterIdLst>
  <p:sldIdLst>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256" r:id="rId27"/>
    <p:sldId id="260" r:id="rId28"/>
    <p:sldId id="265" r:id="rId29"/>
    <p:sldId id="257" r:id="rId30"/>
    <p:sldId id="290" r:id="rId31"/>
    <p:sldId id="293" r:id="rId32"/>
    <p:sldId id="296" r:id="rId33"/>
    <p:sldId id="299" r:id="rId34"/>
    <p:sldId id="298" r:id="rId35"/>
    <p:sldId id="295" r:id="rId36"/>
    <p:sldId id="302" r:id="rId37"/>
    <p:sldId id="301" r:id="rId38"/>
    <p:sldId id="305" r:id="rId39"/>
    <p:sldId id="292" r:id="rId40"/>
    <p:sldId id="294" r:id="rId41"/>
    <p:sldId id="306" r:id="rId42"/>
    <p:sldId id="307" r:id="rId43"/>
    <p:sldId id="283" r:id="rId44"/>
    <p:sldId id="332"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p15="http://schemas.microsoft.com/office/powerpoint/2012/main" xmlns="" xmlns:mv="urn:schemas-microsoft-com:mac:vml" xmlns:mc="http://schemas.openxmlformats.org/markup-compatibility/2006">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4"/>
    <a:srgbClr val="EDE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9424" autoAdjust="0"/>
  </p:normalViewPr>
  <p:slideViewPr>
    <p:cSldViewPr showGuides="1">
      <p:cViewPr>
        <p:scale>
          <a:sx n="90" d="100"/>
          <a:sy n="90" d="100"/>
        </p:scale>
        <p:origin x="-38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00" d="100"/>
          <a:sy n="100" d="100"/>
        </p:scale>
        <p:origin x="-1584" y="72"/>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CF121B3F-2D16-4C08-922C-C9E2CE134AA1}" type="datetimeFigureOut">
              <a:rPr lang="en-US" smtClean="0"/>
              <a:pPr/>
              <a:t>7/24/2014</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563A2AC8-5273-4614-AC48-AA039C06FB0B}" type="slidenum">
              <a:rPr lang="en-US" smtClean="0"/>
              <a:pPr/>
              <a:t>‹#›</a:t>
            </a:fld>
            <a:endParaRPr lang="en-US" dirty="0"/>
          </a:p>
        </p:txBody>
      </p:sp>
    </p:spTree>
    <p:extLst>
      <p:ext uri="{BB962C8B-B14F-4D97-AF65-F5344CB8AC3E}">
        <p14:creationId xmlns:p14="http://schemas.microsoft.com/office/powerpoint/2010/main" val="2865510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A2AC8-5273-4614-AC48-AA039C06FB0B}" type="slidenum">
              <a:rPr lang="en-US" smtClean="0"/>
              <a:pPr/>
              <a:t>24</a:t>
            </a:fld>
            <a:endParaRPr lang="en-US" dirty="0"/>
          </a:p>
        </p:txBody>
      </p:sp>
    </p:spTree>
    <p:extLst>
      <p:ext uri="{BB962C8B-B14F-4D97-AF65-F5344CB8AC3E}">
        <p14:creationId xmlns:p14="http://schemas.microsoft.com/office/powerpoint/2010/main" val="129711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endParaRPr lang="en-US"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3A2AC8-5273-4614-AC48-AA039C06FB0B}" type="slidenum">
              <a:rPr lang="en-US" smtClean="0"/>
              <a:pPr/>
              <a:t>33</a:t>
            </a:fld>
            <a:endParaRPr lang="en-US" dirty="0"/>
          </a:p>
        </p:txBody>
      </p:sp>
    </p:spTree>
    <p:extLst>
      <p:ext uri="{BB962C8B-B14F-4D97-AF65-F5344CB8AC3E}">
        <p14:creationId xmlns:p14="http://schemas.microsoft.com/office/powerpoint/2010/main" val="4016478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63A2AC8-5273-4614-AC48-AA039C06FB0B}" type="slidenum">
              <a:rPr lang="en-US" smtClean="0"/>
              <a:pPr/>
              <a:t>34</a:t>
            </a:fld>
            <a:endParaRPr lang="en-US" dirty="0"/>
          </a:p>
        </p:txBody>
      </p:sp>
    </p:spTree>
    <p:extLst>
      <p:ext uri="{BB962C8B-B14F-4D97-AF65-F5344CB8AC3E}">
        <p14:creationId xmlns:p14="http://schemas.microsoft.com/office/powerpoint/2010/main" val="68479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endParaRPr lang="en-US"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3A2AC8-5273-4614-AC48-AA039C06FB0B}" type="slidenum">
              <a:rPr lang="en-US" smtClean="0"/>
              <a:pPr/>
              <a:t>35</a:t>
            </a:fld>
            <a:endParaRPr lang="en-US" dirty="0"/>
          </a:p>
        </p:txBody>
      </p:sp>
    </p:spTree>
    <p:extLst>
      <p:ext uri="{BB962C8B-B14F-4D97-AF65-F5344CB8AC3E}">
        <p14:creationId xmlns:p14="http://schemas.microsoft.com/office/powerpoint/2010/main" val="4016478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63A2AC8-5273-4614-AC48-AA039C06FB0B}" type="slidenum">
              <a:rPr lang="en-US" smtClean="0"/>
              <a:pPr/>
              <a:t>36</a:t>
            </a:fld>
            <a:endParaRPr lang="en-US" dirty="0"/>
          </a:p>
        </p:txBody>
      </p:sp>
    </p:spTree>
    <p:extLst>
      <p:ext uri="{BB962C8B-B14F-4D97-AF65-F5344CB8AC3E}">
        <p14:creationId xmlns:p14="http://schemas.microsoft.com/office/powerpoint/2010/main" val="68479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400" b="1"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3A2AC8-5273-4614-AC48-AA039C06FB0B}" type="slidenum">
              <a:rPr lang="en-US" smtClean="0"/>
              <a:pPr/>
              <a:t>37</a:t>
            </a:fld>
            <a:endParaRPr lang="en-US" dirty="0"/>
          </a:p>
        </p:txBody>
      </p:sp>
    </p:spTree>
    <p:extLst>
      <p:ext uri="{BB962C8B-B14F-4D97-AF65-F5344CB8AC3E}">
        <p14:creationId xmlns:p14="http://schemas.microsoft.com/office/powerpoint/2010/main" val="401647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endParaRPr lang="en-US" sz="1400" b="1"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3A2AC8-5273-4614-AC48-AA039C06FB0B}" type="slidenum">
              <a:rPr lang="en-US" smtClean="0"/>
              <a:pPr/>
              <a:t>38</a:t>
            </a:fld>
            <a:endParaRPr lang="en-US" dirty="0"/>
          </a:p>
        </p:txBody>
      </p:sp>
    </p:spTree>
    <p:extLst>
      <p:ext uri="{BB962C8B-B14F-4D97-AF65-F5344CB8AC3E}">
        <p14:creationId xmlns:p14="http://schemas.microsoft.com/office/powerpoint/2010/main" val="401647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endParaRPr lang="en-US" sz="1400" b="1"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3A2AC8-5273-4614-AC48-AA039C06FB0B}" type="slidenum">
              <a:rPr lang="en-US" smtClean="0"/>
              <a:pPr/>
              <a:t>39</a:t>
            </a:fld>
            <a:endParaRPr lang="en-US" dirty="0"/>
          </a:p>
        </p:txBody>
      </p:sp>
    </p:spTree>
    <p:extLst>
      <p:ext uri="{BB962C8B-B14F-4D97-AF65-F5344CB8AC3E}">
        <p14:creationId xmlns:p14="http://schemas.microsoft.com/office/powerpoint/2010/main" val="4016478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a:buFont typeface="Arial" panose="020B0604020202020204" pitchFamily="34" charset="0"/>
              <a:buChar char="•"/>
            </a:pPr>
            <a:r>
              <a:rPr lang="en-US" dirty="0" smtClean="0"/>
              <a:t/>
            </a:r>
            <a:br>
              <a:rPr lang="en-US" dirty="0" smtClean="0"/>
            </a:br>
            <a:endParaRPr lang="en-US" sz="1400" b="1"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3A2AC8-5273-4614-AC48-AA039C06FB0B}" type="slidenum">
              <a:rPr lang="en-US" smtClean="0"/>
              <a:pPr/>
              <a:t>40</a:t>
            </a:fld>
            <a:endParaRPr lang="en-US" dirty="0"/>
          </a:p>
        </p:txBody>
      </p:sp>
    </p:spTree>
    <p:extLst>
      <p:ext uri="{BB962C8B-B14F-4D97-AF65-F5344CB8AC3E}">
        <p14:creationId xmlns:p14="http://schemas.microsoft.com/office/powerpoint/2010/main" val="401647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73088"/>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A2AC8-5273-4614-AC48-AA039C06FB0B}" type="slidenum">
              <a:rPr lang="en-US" smtClean="0"/>
              <a:pPr/>
              <a:t>41</a:t>
            </a:fld>
            <a:endParaRPr lang="en-US" dirty="0"/>
          </a:p>
        </p:txBody>
      </p:sp>
    </p:spTree>
    <p:extLst>
      <p:ext uri="{BB962C8B-B14F-4D97-AF65-F5344CB8AC3E}">
        <p14:creationId xmlns:p14="http://schemas.microsoft.com/office/powerpoint/2010/main" val="192578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a:buNone/>
            </a:pPr>
            <a:endParaRPr lang="en-US" b="0" dirty="0">
              <a:effectLst/>
            </a:endParaRPr>
          </a:p>
        </p:txBody>
      </p:sp>
      <p:sp>
        <p:nvSpPr>
          <p:cNvPr id="4" name="Slide Number Placeholder 3"/>
          <p:cNvSpPr>
            <a:spLocks noGrp="1"/>
          </p:cNvSpPr>
          <p:nvPr>
            <p:ph type="sldNum" sz="quarter" idx="10"/>
          </p:nvPr>
        </p:nvSpPr>
        <p:spPr/>
        <p:txBody>
          <a:bodyPr/>
          <a:lstStyle/>
          <a:p>
            <a:fld id="{563A2AC8-5273-4614-AC48-AA039C06FB0B}" type="slidenum">
              <a:rPr lang="en-US" smtClean="0"/>
              <a:pPr/>
              <a:t>25</a:t>
            </a:fld>
            <a:endParaRPr lang="en-US" dirty="0"/>
          </a:p>
        </p:txBody>
      </p:sp>
    </p:spTree>
    <p:extLst>
      <p:ext uri="{BB962C8B-B14F-4D97-AF65-F5344CB8AC3E}">
        <p14:creationId xmlns:p14="http://schemas.microsoft.com/office/powerpoint/2010/main" val="347354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25315"/>
            <a:ext cx="5608320" cy="4183380"/>
          </a:xfrm>
        </p:spPr>
        <p:txBody>
          <a:bodyPr/>
          <a:lstStyle/>
          <a:p>
            <a:endParaRPr lang="en-US" b="0" dirty="0" smtClean="0">
              <a:effectLst/>
            </a:endParaRPr>
          </a:p>
        </p:txBody>
      </p:sp>
      <p:sp>
        <p:nvSpPr>
          <p:cNvPr id="4" name="Slide Number Placeholder 3"/>
          <p:cNvSpPr>
            <a:spLocks noGrp="1"/>
          </p:cNvSpPr>
          <p:nvPr>
            <p:ph type="sldNum" sz="quarter" idx="10"/>
          </p:nvPr>
        </p:nvSpPr>
        <p:spPr/>
        <p:txBody>
          <a:bodyPr/>
          <a:lstStyle/>
          <a:p>
            <a:fld id="{563A2AC8-5273-4614-AC48-AA039C06FB0B}" type="slidenum">
              <a:rPr lang="en-US" smtClean="0"/>
              <a:pPr/>
              <a:t>26</a:t>
            </a:fld>
            <a:endParaRPr lang="en-US" dirty="0"/>
          </a:p>
        </p:txBody>
      </p:sp>
    </p:spTree>
    <p:extLst>
      <p:ext uri="{BB962C8B-B14F-4D97-AF65-F5344CB8AC3E}">
        <p14:creationId xmlns:p14="http://schemas.microsoft.com/office/powerpoint/2010/main" val="347354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endParaRPr lang="en-US" sz="1400" b="1"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3A2AC8-5273-4614-AC48-AA039C06FB0B}" type="slidenum">
              <a:rPr lang="en-US" smtClean="0"/>
              <a:pPr/>
              <a:t>27</a:t>
            </a:fld>
            <a:endParaRPr lang="en-US" dirty="0"/>
          </a:p>
        </p:txBody>
      </p:sp>
    </p:spTree>
    <p:extLst>
      <p:ext uri="{BB962C8B-B14F-4D97-AF65-F5344CB8AC3E}">
        <p14:creationId xmlns:p14="http://schemas.microsoft.com/office/powerpoint/2010/main" val="401647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en-US" dirty="0" smtClean="0"/>
              <a:t/>
            </a:r>
            <a:br>
              <a:rPr lang="en-US" dirty="0" smtClean="0"/>
            </a:br>
            <a:r>
              <a:rPr lang="en-US" dirty="0" smtClean="0"/>
              <a:t/>
            </a:r>
            <a:br>
              <a:rPr lang="en-US" dirty="0" smtClean="0"/>
            </a:br>
            <a:r>
              <a:rPr lang="en-US" dirty="0" smtClean="0"/>
              <a:t/>
            </a:r>
            <a:br>
              <a:rPr lang="en-US" dirty="0" smtClean="0"/>
            </a:br>
            <a:endParaRPr lang="en-US" sz="1400" b="1"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3A2AC8-5273-4614-AC48-AA039C06FB0B}" type="slidenum">
              <a:rPr lang="en-US" smtClean="0"/>
              <a:pPr/>
              <a:t>28</a:t>
            </a:fld>
            <a:endParaRPr lang="en-US" dirty="0"/>
          </a:p>
        </p:txBody>
      </p:sp>
    </p:spTree>
    <p:extLst>
      <p:ext uri="{BB962C8B-B14F-4D97-AF65-F5344CB8AC3E}">
        <p14:creationId xmlns:p14="http://schemas.microsoft.com/office/powerpoint/2010/main" val="401647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endParaRPr lang="en-US" sz="1200" b="1" i="0" u="none" strike="noStrike" kern="1200" dirty="0" smtClean="0">
              <a:solidFill>
                <a:schemeClr val="tx1"/>
              </a:solidFill>
              <a:effectLst/>
              <a:latin typeface="+mn-lt"/>
              <a:ea typeface="+mn-ea"/>
              <a:cs typeface="+mn-cs"/>
            </a:endParaRPr>
          </a:p>
          <a:p>
            <a:pPr marL="171450" indent="-171450" rtl="0">
              <a:buFont typeface="Arial" panose="020B0604020202020204" pitchFamily="34" charset="0"/>
              <a:buChar char="•"/>
            </a:pPr>
            <a:endParaRPr lang="en-US"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3A2AC8-5273-4614-AC48-AA039C06FB0B}" type="slidenum">
              <a:rPr lang="en-US" smtClean="0"/>
              <a:pPr/>
              <a:t>29</a:t>
            </a:fld>
            <a:endParaRPr lang="en-US" dirty="0"/>
          </a:p>
        </p:txBody>
      </p:sp>
    </p:spTree>
    <p:extLst>
      <p:ext uri="{BB962C8B-B14F-4D97-AF65-F5344CB8AC3E}">
        <p14:creationId xmlns:p14="http://schemas.microsoft.com/office/powerpoint/2010/main" val="401647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b="1" i="0" dirty="0" smtClean="0"/>
              <a:t>Uganda Women’s Parliamentarians Association, UWOPA</a:t>
            </a:r>
          </a:p>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885E1758-2617-4D4F-9D6D-3533411C0758}" type="slidenum">
              <a:rPr lang="en-US" smtClean="0"/>
              <a:pPr>
                <a:defRPr/>
              </a:pPr>
              <a:t>30</a:t>
            </a:fld>
            <a:endParaRPr lang="en-US" dirty="0"/>
          </a:p>
        </p:txBody>
      </p:sp>
    </p:spTree>
    <p:extLst>
      <p:ext uri="{BB962C8B-B14F-4D97-AF65-F5344CB8AC3E}">
        <p14:creationId xmlns:p14="http://schemas.microsoft.com/office/powerpoint/2010/main" val="312274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smtClean="0"/>
              <a:t>From 2005 to 2007, </a:t>
            </a:r>
            <a:r>
              <a:rPr lang="en-US" i="0" dirty="0" smtClean="0"/>
              <a:t>NDI supported UWOPA to develop a Common Women’s Legislative Agenda (CWLA) in collaboration with civil society organizations (CSOs) by conducting a needs assessment and through legislative capacity-building workshops for the women MPs, roundtable discussions between UWOPA and civil society organizations, establishing an alumni MP advisory group, and widening the women’s rights network.</a:t>
            </a:r>
          </a:p>
          <a:p>
            <a:pPr eaLnBrk="1" hangingPunct="1">
              <a:defRPr/>
            </a:pPr>
            <a:endParaRPr lang="en-US" i="0" dirty="0" smtClean="0"/>
          </a:p>
        </p:txBody>
      </p:sp>
      <p:sp>
        <p:nvSpPr>
          <p:cNvPr id="4" name="Slide Number Placeholder 3"/>
          <p:cNvSpPr>
            <a:spLocks noGrp="1"/>
          </p:cNvSpPr>
          <p:nvPr>
            <p:ph type="sldNum" sz="quarter" idx="5"/>
          </p:nvPr>
        </p:nvSpPr>
        <p:spPr/>
        <p:txBody>
          <a:bodyPr/>
          <a:lstStyle/>
          <a:p>
            <a:pPr>
              <a:defRPr/>
            </a:pPr>
            <a:fld id="{885E1758-2617-4D4F-9D6D-3533411C0758}" type="slidenum">
              <a:rPr lang="en-US" smtClean="0"/>
              <a:pPr>
                <a:defRPr/>
              </a:pPr>
              <a:t>31</a:t>
            </a:fld>
            <a:endParaRPr lang="en-US" dirty="0"/>
          </a:p>
        </p:txBody>
      </p:sp>
    </p:spTree>
    <p:extLst>
      <p:ext uri="{BB962C8B-B14F-4D97-AF65-F5344CB8AC3E}">
        <p14:creationId xmlns:p14="http://schemas.microsoft.com/office/powerpoint/2010/main" val="157178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dirty="0" smtClean="0"/>
          </a:p>
        </p:txBody>
      </p:sp>
      <p:sp>
        <p:nvSpPr>
          <p:cNvPr id="4" name="Slide Number Placeholder 3"/>
          <p:cNvSpPr>
            <a:spLocks noGrp="1"/>
          </p:cNvSpPr>
          <p:nvPr>
            <p:ph type="sldNum" sz="quarter" idx="5"/>
          </p:nvPr>
        </p:nvSpPr>
        <p:spPr/>
        <p:txBody>
          <a:bodyPr/>
          <a:lstStyle/>
          <a:p>
            <a:pPr>
              <a:defRPr/>
            </a:pPr>
            <a:fld id="{B4F7DBE7-9382-464E-86C5-9C6CCD459835}" type="slidenum">
              <a:rPr lang="en-US" smtClean="0"/>
              <a:pPr>
                <a:defRPr/>
              </a:pPr>
              <a:t>32</a:t>
            </a:fld>
            <a:endParaRPr lang="en-US" dirty="0"/>
          </a:p>
        </p:txBody>
      </p:sp>
    </p:spTree>
    <p:extLst>
      <p:ext uri="{BB962C8B-B14F-4D97-AF65-F5344CB8AC3E}">
        <p14:creationId xmlns:p14="http://schemas.microsoft.com/office/powerpoint/2010/main" val="957007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2362200"/>
          </a:xfrm>
        </p:spPr>
        <p:txBody>
          <a:bodyPr anchor="b">
            <a:noAutofit/>
          </a:bodyPr>
          <a:lstStyle>
            <a:lvl1pPr>
              <a:lnSpc>
                <a:spcPct val="100000"/>
              </a:lnSpc>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62400"/>
            <a:ext cx="6400800" cy="1219200"/>
          </a:xfrm>
        </p:spPr>
        <p:txBody>
          <a:bodyPr>
            <a:normAutofit/>
          </a:bodyPr>
          <a:lstStyle>
            <a:lvl1pPr marL="0" indent="0" algn="ctr">
              <a:buNone/>
              <a:defRPr sz="2400">
                <a:solidFill>
                  <a:srgbClr val="71717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Footer Placeholder 8"/>
          <p:cNvSpPr>
            <a:spLocks noGrp="1"/>
          </p:cNvSpPr>
          <p:nvPr>
            <p:ph type="ftr" sz="quarter" idx="12"/>
          </p:nvPr>
        </p:nvSpPr>
        <p:spPr/>
        <p:txBody>
          <a:bodyPr/>
          <a:lstStyle/>
          <a:p>
            <a:r>
              <a:rPr lang="en-US" dirty="0" smtClean="0"/>
              <a:t>Working for Democracy and Making Democracy Work</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62E2A9-5A10-CA4C-847A-CF7F144CA525}" type="datetimeFigureOut">
              <a:rPr lang="en-US"/>
              <a:pPr/>
              <a:t>7/24/2014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D76BCD-2CAB-A040-87F3-546AB05A8D2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D73F494-1C17-584C-851E-21DEEFAEF53C}" type="datetimeFigureOut">
              <a:rPr lang="en-US"/>
              <a:pPr/>
              <a:t>7/24/2014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C78F4A-25E7-D54F-9C73-5E10EF0AE91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28C7683-DCE6-144A-9882-8E49C264B86B}" type="datetimeFigureOut">
              <a:rPr lang="en-US"/>
              <a:pPr/>
              <a:t>7/24/2014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258F657-50E5-AC46-BFDA-748AE32D648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B78768B-5D1F-A742-94B7-D6385612FE17}" type="datetimeFigureOut">
              <a:rPr lang="en-US"/>
              <a:pPr/>
              <a:t>7/24/2014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E2A3BAF-906F-F548-8226-2FF57491D8F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E4BE8DF-2827-1A49-809D-5410BE974B1D}" type="datetimeFigureOut">
              <a:rPr lang="en-US"/>
              <a:pPr/>
              <a:t>7/24/2014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AE2B437-97FB-144E-85E7-E07942BB51C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4A3A038-AF9B-BD4E-A5A6-6764E81DC743}" type="datetimeFigureOut">
              <a:rPr lang="en-US"/>
              <a:pPr/>
              <a:t>7/24/2014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4A0C818-B227-E545-9615-C5C24AEAC76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0650D1-145F-C64F-950C-7DA6D042186B}" type="datetimeFigureOut">
              <a:rPr lang="en-US"/>
              <a:pPr/>
              <a:t>7/24/2014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44AADB-0381-E54B-9BC3-41E3F350B03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8434609-6555-C449-9AFC-2E3D3E57E1FB}" type="datetimeFigureOut">
              <a:rPr lang="en-US"/>
              <a:pPr/>
              <a:t>7/24/2014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420954A-27EA-4A47-A43D-9786F771B0C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63B0F3A-7A6C-1240-9500-7C6EEBAEE3F8}" type="datetimeFigureOut">
              <a:rPr lang="en-US"/>
              <a:pPr/>
              <a:t>7/24/2014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8D4978-0EEE-D24E-B823-CB1FD5B1B67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C219DB2-3472-8642-9D5C-7E7B060F11F4}" type="datetimeFigureOut">
              <a:rPr lang="en-US"/>
              <a:pPr/>
              <a:t>7/24/2014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3274C1-7AE3-5344-B860-CA4D3ACF87C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3763963"/>
          </a:xfrm>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1"/>
          </p:nvPr>
        </p:nvSpPr>
        <p:spPr/>
        <p:txBody>
          <a:bodyPr/>
          <a:lstStyle/>
          <a:p>
            <a:r>
              <a:rPr lang="en-US" dirty="0" smtClean="0"/>
              <a:t>Working for Democracy and Making Democracy Work</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B70EC3-29D8-4204-B367-F9C94CDFB644}" type="datetimeFigureOut">
              <a:rPr lang="en-US"/>
              <a:pPr>
                <a:defRPr/>
              </a:pPr>
              <a:t>7/24/2014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2AD35D-516F-4C4C-8E01-552AA192775D}" type="slidenum">
              <a:rPr lang="en-US"/>
              <a:pPr>
                <a:defRPr/>
              </a:pPr>
              <a:t>‹#›</a:t>
            </a:fld>
            <a:endParaRPr lang="en-US"/>
          </a:p>
        </p:txBody>
      </p:sp>
    </p:spTree>
    <p:extLst>
      <p:ext uri="{BB962C8B-B14F-4D97-AF65-F5344CB8AC3E}">
        <p14:creationId xmlns:p14="http://schemas.microsoft.com/office/powerpoint/2010/main" val="4163715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8551AE-73DC-46A9-8695-725F2DBEB036}" type="datetimeFigureOut">
              <a:rPr lang="en-US"/>
              <a:pPr>
                <a:defRPr/>
              </a:pPr>
              <a:t>7/24/2014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AB6595-1AE0-4F1F-AE18-CE53FDE35E51}" type="slidenum">
              <a:rPr lang="en-US"/>
              <a:pPr>
                <a:defRPr/>
              </a:pPr>
              <a:t>‹#›</a:t>
            </a:fld>
            <a:endParaRPr lang="en-US"/>
          </a:p>
        </p:txBody>
      </p:sp>
    </p:spTree>
    <p:extLst>
      <p:ext uri="{BB962C8B-B14F-4D97-AF65-F5344CB8AC3E}">
        <p14:creationId xmlns:p14="http://schemas.microsoft.com/office/powerpoint/2010/main" val="3727322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DE7ACC-3042-49D0-8893-E7FE6727C6BC}" type="datetimeFigureOut">
              <a:rPr lang="en-US"/>
              <a:pPr>
                <a:defRPr/>
              </a:pPr>
              <a:t>7/24/2014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5885AC-CD1C-4362-899B-19E62425EC04}" type="slidenum">
              <a:rPr lang="en-US"/>
              <a:pPr>
                <a:defRPr/>
              </a:pPr>
              <a:t>‹#›</a:t>
            </a:fld>
            <a:endParaRPr lang="en-US"/>
          </a:p>
        </p:txBody>
      </p:sp>
    </p:spTree>
    <p:extLst>
      <p:ext uri="{BB962C8B-B14F-4D97-AF65-F5344CB8AC3E}">
        <p14:creationId xmlns:p14="http://schemas.microsoft.com/office/powerpoint/2010/main" val="1932489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6E454D-B320-4BE5-A984-3DE4F64C7B02}" type="datetimeFigureOut">
              <a:rPr lang="en-US"/>
              <a:pPr>
                <a:defRPr/>
              </a:pPr>
              <a:t>7/24/2014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EC7CA-D3CA-45C8-B9D0-529B39C243BF}" type="slidenum">
              <a:rPr lang="en-US"/>
              <a:pPr>
                <a:defRPr/>
              </a:pPr>
              <a:t>‹#›</a:t>
            </a:fld>
            <a:endParaRPr lang="en-US"/>
          </a:p>
        </p:txBody>
      </p:sp>
    </p:spTree>
    <p:extLst>
      <p:ext uri="{BB962C8B-B14F-4D97-AF65-F5344CB8AC3E}">
        <p14:creationId xmlns:p14="http://schemas.microsoft.com/office/powerpoint/2010/main" val="1761405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775AFD-D148-4898-9BC4-00EAD45044E8}" type="datetimeFigureOut">
              <a:rPr lang="en-US"/>
              <a:pPr>
                <a:defRPr/>
              </a:pPr>
              <a:t>7/24/2014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FC4D90A-D9B2-415B-AF97-2F9251F13147}" type="slidenum">
              <a:rPr lang="en-US"/>
              <a:pPr>
                <a:defRPr/>
              </a:pPr>
              <a:t>‹#›</a:t>
            </a:fld>
            <a:endParaRPr lang="en-US"/>
          </a:p>
        </p:txBody>
      </p:sp>
    </p:spTree>
    <p:extLst>
      <p:ext uri="{BB962C8B-B14F-4D97-AF65-F5344CB8AC3E}">
        <p14:creationId xmlns:p14="http://schemas.microsoft.com/office/powerpoint/2010/main" val="1475274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A0D437-AF95-4206-A9DF-D2DCC3E97B8C}" type="datetimeFigureOut">
              <a:rPr lang="en-US"/>
              <a:pPr>
                <a:defRPr/>
              </a:pPr>
              <a:t>7/24/2014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9E51843-6317-4452-AA7C-0DFD440D43C5}" type="slidenum">
              <a:rPr lang="en-US"/>
              <a:pPr>
                <a:defRPr/>
              </a:pPr>
              <a:t>‹#›</a:t>
            </a:fld>
            <a:endParaRPr lang="en-US"/>
          </a:p>
        </p:txBody>
      </p:sp>
    </p:spTree>
    <p:extLst>
      <p:ext uri="{BB962C8B-B14F-4D97-AF65-F5344CB8AC3E}">
        <p14:creationId xmlns:p14="http://schemas.microsoft.com/office/powerpoint/2010/main" val="569903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0C08FD-980C-436F-B0E2-D06C8D55599B}" type="datetimeFigureOut">
              <a:rPr lang="en-US"/>
              <a:pPr>
                <a:defRPr/>
              </a:pPr>
              <a:t>7/24/2014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7706914-FC13-4CA2-A588-2D638DCCF19F}" type="slidenum">
              <a:rPr lang="en-US"/>
              <a:pPr>
                <a:defRPr/>
              </a:pPr>
              <a:t>‹#›</a:t>
            </a:fld>
            <a:endParaRPr lang="en-US"/>
          </a:p>
        </p:txBody>
      </p:sp>
    </p:spTree>
    <p:extLst>
      <p:ext uri="{BB962C8B-B14F-4D97-AF65-F5344CB8AC3E}">
        <p14:creationId xmlns:p14="http://schemas.microsoft.com/office/powerpoint/2010/main" val="136412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81298F-AEAC-4A5C-A3E5-4A26B53944E7}" type="datetimeFigureOut">
              <a:rPr lang="en-US"/>
              <a:pPr>
                <a:defRPr/>
              </a:pPr>
              <a:t>7/24/2014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4D12D8-1404-4904-B365-BC47A3B7F20A}" type="slidenum">
              <a:rPr lang="en-US"/>
              <a:pPr>
                <a:defRPr/>
              </a:pPr>
              <a:t>‹#›</a:t>
            </a:fld>
            <a:endParaRPr lang="en-US"/>
          </a:p>
        </p:txBody>
      </p:sp>
    </p:spTree>
    <p:extLst>
      <p:ext uri="{BB962C8B-B14F-4D97-AF65-F5344CB8AC3E}">
        <p14:creationId xmlns:p14="http://schemas.microsoft.com/office/powerpoint/2010/main" val="1082769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3348C7-0432-4BEA-A9F7-46520BF2AE43}" type="datetimeFigureOut">
              <a:rPr lang="en-US"/>
              <a:pPr>
                <a:defRPr/>
              </a:pPr>
              <a:t>7/24/2014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4F1F94-BD20-4BB8-9658-A1372B20C715}" type="slidenum">
              <a:rPr lang="en-US"/>
              <a:pPr>
                <a:defRPr/>
              </a:pPr>
              <a:t>‹#›</a:t>
            </a:fld>
            <a:endParaRPr lang="en-US"/>
          </a:p>
        </p:txBody>
      </p:sp>
    </p:spTree>
    <p:extLst>
      <p:ext uri="{BB962C8B-B14F-4D97-AF65-F5344CB8AC3E}">
        <p14:creationId xmlns:p14="http://schemas.microsoft.com/office/powerpoint/2010/main" val="4237562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C6DE54-34F4-4DAC-A84E-C1E7DD973866}" type="datetimeFigureOut">
              <a:rPr lang="en-US"/>
              <a:pPr>
                <a:defRPr/>
              </a:pPr>
              <a:t>7/24/2014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C7AE94-FC12-4C40-8A13-88BE4137C1BB}" type="slidenum">
              <a:rPr lang="en-US"/>
              <a:pPr>
                <a:defRPr/>
              </a:pPr>
              <a:t>‹#›</a:t>
            </a:fld>
            <a:endParaRPr lang="en-US"/>
          </a:p>
        </p:txBody>
      </p:sp>
    </p:spTree>
    <p:extLst>
      <p:ext uri="{BB962C8B-B14F-4D97-AF65-F5344CB8AC3E}">
        <p14:creationId xmlns:p14="http://schemas.microsoft.com/office/powerpoint/2010/main" val="299314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821113"/>
            <a:ext cx="7772400" cy="1131887"/>
          </a:xfrm>
        </p:spPr>
        <p:txBody>
          <a:bodyPr anchor="t"/>
          <a:lstStyle>
            <a:lvl1pPr marL="0" indent="0" algn="ctr">
              <a:buNone/>
              <a:defRPr sz="2000">
                <a:solidFill>
                  <a:srgbClr val="7171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Oval 6"/>
          <p:cNvSpPr/>
          <p:nvPr/>
        </p:nvSpPr>
        <p:spPr>
          <a:xfrm>
            <a:off x="4495800" y="3543300"/>
            <a:ext cx="84772" cy="84772"/>
          </a:xfrm>
          <a:prstGeom prst="ellipse">
            <a:avLst/>
          </a:prstGeom>
          <a:solidFill>
            <a:srgbClr val="71717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543300"/>
            <a:ext cx="84772" cy="84772"/>
          </a:xfrm>
          <a:prstGeom prst="ellipse">
            <a:avLst/>
          </a:prstGeom>
          <a:solidFill>
            <a:srgbClr val="71717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543300"/>
            <a:ext cx="84772" cy="84772"/>
          </a:xfrm>
          <a:prstGeom prst="ellipse">
            <a:avLst/>
          </a:prstGeom>
          <a:solidFill>
            <a:srgbClr val="71717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a:xfrm>
            <a:off x="457200" y="1371600"/>
            <a:ext cx="8229600" cy="2057400"/>
          </a:xfrm>
        </p:spPr>
        <p:txBody>
          <a:bodyPr/>
          <a:lstStyle/>
          <a:p>
            <a:r>
              <a:rPr lang="en-US" smtClean="0"/>
              <a:t>Click to edit Master title style</a:t>
            </a:r>
            <a:endParaRPr lang="en-US"/>
          </a:p>
        </p:txBody>
      </p:sp>
      <p:sp>
        <p:nvSpPr>
          <p:cNvPr id="12" name="Footer Placeholder 8"/>
          <p:cNvSpPr>
            <a:spLocks noGrp="1"/>
          </p:cNvSpPr>
          <p:nvPr>
            <p:ph type="ftr" sz="quarter" idx="12"/>
          </p:nvPr>
        </p:nvSpPr>
        <p:spPr>
          <a:xfrm>
            <a:off x="0" y="6400800"/>
            <a:ext cx="9143999" cy="381000"/>
          </a:xfrm>
        </p:spPr>
        <p:txBody>
          <a:bodyPr/>
          <a:lstStyle/>
          <a:p>
            <a:r>
              <a:rPr lang="en-US" dirty="0" smtClean="0"/>
              <a:t>Working for Democracy and Making Democracy Work</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5B74D4-D30F-4311-9124-77879CBBBD87}" type="datetimeFigureOut">
              <a:rPr lang="en-US"/>
              <a:pPr>
                <a:defRPr/>
              </a:pPr>
              <a:t>7/24/2014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F89EA5-EF75-4A64-B625-D5F881228F2E}" type="slidenum">
              <a:rPr lang="en-US"/>
              <a:pPr>
                <a:defRPr/>
              </a:pPr>
              <a:t>‹#›</a:t>
            </a:fld>
            <a:endParaRPr lang="en-US"/>
          </a:p>
        </p:txBody>
      </p:sp>
    </p:spTree>
    <p:extLst>
      <p:ext uri="{BB962C8B-B14F-4D97-AF65-F5344CB8AC3E}">
        <p14:creationId xmlns:p14="http://schemas.microsoft.com/office/powerpoint/2010/main" val="190825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lvl1pPr>
              <a:defRPr>
                <a:solidFill>
                  <a:srgbClr val="002060"/>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2286036"/>
            <a:ext cx="4038600" cy="380996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457200" y="2286000"/>
            <a:ext cx="4041648" cy="3810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8"/>
          <p:cNvSpPr>
            <a:spLocks noGrp="1"/>
          </p:cNvSpPr>
          <p:nvPr>
            <p:ph type="ftr" sz="quarter" idx="12"/>
          </p:nvPr>
        </p:nvSpPr>
        <p:spPr>
          <a:xfrm>
            <a:off x="0" y="6400800"/>
            <a:ext cx="9143999" cy="381000"/>
          </a:xfrm>
        </p:spPr>
        <p:txBody>
          <a:bodyPr/>
          <a:lstStyle/>
          <a:p>
            <a:r>
              <a:rPr lang="en-US" dirty="0" smtClean="0"/>
              <a:t>Working for Democracy and Making Democracy Work</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721225" y="24384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3124200"/>
            <a:ext cx="4041648" cy="3048000"/>
          </a:xfrm>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3124278"/>
            <a:ext cx="4041648" cy="3047560"/>
          </a:xfrm>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8"/>
          <p:cNvSpPr>
            <a:spLocks noGrp="1"/>
          </p:cNvSpPr>
          <p:nvPr>
            <p:ph type="ftr" sz="quarter" idx="12"/>
          </p:nvPr>
        </p:nvSpPr>
        <p:spPr>
          <a:xfrm>
            <a:off x="0" y="6400800"/>
            <a:ext cx="9143999" cy="381000"/>
          </a:xfrm>
        </p:spPr>
        <p:txBody>
          <a:bodyPr/>
          <a:lstStyle/>
          <a:p>
            <a:r>
              <a:rPr lang="en-US" dirty="0" smtClean="0"/>
              <a:t>Working for Democracy and Making Democracy Work</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smtClean="0"/>
              <a:t>Click to edit Master title style</a:t>
            </a:r>
            <a:endParaRPr lang="en-US" dirty="0"/>
          </a:p>
        </p:txBody>
      </p:sp>
      <p:sp>
        <p:nvSpPr>
          <p:cNvPr id="4" name="Footer Placeholder 8"/>
          <p:cNvSpPr>
            <a:spLocks noGrp="1"/>
          </p:cNvSpPr>
          <p:nvPr>
            <p:ph type="ftr" sz="quarter" idx="12"/>
          </p:nvPr>
        </p:nvSpPr>
        <p:spPr>
          <a:xfrm>
            <a:off x="0" y="6400800"/>
            <a:ext cx="9143999" cy="381000"/>
          </a:xfrm>
        </p:spPr>
        <p:txBody>
          <a:bodyPr/>
          <a:lstStyle/>
          <a:p>
            <a:r>
              <a:rPr lang="en-US" dirty="0" smtClean="0"/>
              <a:t>Working for Democracy and Making Democracy Work</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8"/>
          <p:cNvSpPr>
            <a:spLocks noGrp="1"/>
          </p:cNvSpPr>
          <p:nvPr>
            <p:ph type="ftr" sz="quarter" idx="12"/>
          </p:nvPr>
        </p:nvSpPr>
        <p:spPr>
          <a:xfrm>
            <a:off x="0" y="6400800"/>
            <a:ext cx="9143999" cy="381000"/>
          </a:xfrm>
        </p:spPr>
        <p:txBody>
          <a:bodyPr/>
          <a:lstStyle/>
          <a:p>
            <a:r>
              <a:rPr lang="en-US" dirty="0" smtClean="0"/>
              <a:t>Working for Democracy and Making Democracy Work</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07087" y="1143000"/>
            <a:ext cx="3008313" cy="1219200"/>
          </a:xfrm>
        </p:spPr>
        <p:txBody>
          <a:bodyPr anchor="b"/>
          <a:lstStyle>
            <a:lvl1pPr algn="ctr">
              <a:lnSpc>
                <a:spcPct val="100000"/>
              </a:lnSpc>
              <a:defRPr sz="2800" b="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399" y="1143000"/>
            <a:ext cx="5181601"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8"/>
          <p:cNvSpPr>
            <a:spLocks noGrp="1"/>
          </p:cNvSpPr>
          <p:nvPr>
            <p:ph type="ftr" sz="quarter" idx="12"/>
          </p:nvPr>
        </p:nvSpPr>
        <p:spPr>
          <a:xfrm>
            <a:off x="0" y="6400800"/>
            <a:ext cx="9143999" cy="381000"/>
          </a:xfrm>
        </p:spPr>
        <p:txBody>
          <a:bodyPr/>
          <a:lstStyle/>
          <a:p>
            <a:r>
              <a:rPr lang="en-US" dirty="0" smtClean="0"/>
              <a:t>Working for Democracy and Making Democracy Work</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808237D-7C1A-7442-B667-706D761CE079}" type="datetimeFigureOut">
              <a:rPr lang="en-US"/>
              <a:pPr/>
              <a:t>7/24/2014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D4A1656-5FF2-B649-9D1F-13E0E4E158C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67000"/>
            <a:ext cx="8229600" cy="3459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0" y="6400800"/>
            <a:ext cx="9143999" cy="381000"/>
          </a:xfrm>
          <a:prstGeom prst="rect">
            <a:avLst/>
          </a:prstGeom>
        </p:spPr>
        <p:txBody>
          <a:bodyPr vert="horz" lIns="45720" tIns="45720" rIns="91440" bIns="45720" rtlCol="0" anchor="ctr"/>
          <a:lstStyle>
            <a:lvl1pPr algn="ctr">
              <a:defRPr sz="1400" b="1" i="1">
                <a:solidFill>
                  <a:srgbClr val="717174"/>
                </a:solidFill>
                <a:latin typeface="+mn-lt"/>
              </a:defRPr>
            </a:lvl1pPr>
          </a:lstStyle>
          <a:p>
            <a:r>
              <a:rPr lang="en-US" dirty="0" smtClean="0"/>
              <a:t>Working for Democracy and Making Democracy Work</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sldNum="0" hdr="0" dt="0"/>
  <p:txStyles>
    <p:titleStyle>
      <a:lvl1pPr algn="ctr" defTabSz="914400" rtl="0" eaLnBrk="1" latinLnBrk="0" hangingPunct="1">
        <a:lnSpc>
          <a:spcPts val="5800"/>
        </a:lnSpc>
        <a:spcBef>
          <a:spcPct val="0"/>
        </a:spcBef>
        <a:buNone/>
        <a:defRPr sz="4800" kern="1200">
          <a:solidFill>
            <a:srgbClr val="002060"/>
          </a:solidFill>
          <a:effectLst/>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tabLst>
          <a:tab pos="1427163" algn="l"/>
        </a:tabLst>
        <a:defRPr sz="2400" kern="1200">
          <a:solidFill>
            <a:srgbClr val="717174"/>
          </a:solidFill>
          <a:latin typeface="+mj-lt"/>
          <a:ea typeface="+mn-ea"/>
          <a:cs typeface="+mn-cs"/>
        </a:defRPr>
      </a:lvl1pPr>
      <a:lvl2pPr marL="742950" indent="-285750" algn="l" defTabSz="914400" rtl="0" eaLnBrk="1" latinLnBrk="0" hangingPunct="1">
        <a:spcBef>
          <a:spcPct val="20000"/>
        </a:spcBef>
        <a:buFont typeface="Courier New" pitchFamily="49" charset="0"/>
        <a:buChar char="o"/>
        <a:tabLst>
          <a:tab pos="1427163" algn="l"/>
        </a:tabLst>
        <a:defRPr sz="1600" kern="1200">
          <a:solidFill>
            <a:srgbClr val="717174"/>
          </a:solidFill>
          <a:latin typeface="+mj-lt"/>
          <a:ea typeface="+mn-ea"/>
          <a:cs typeface="+mn-cs"/>
        </a:defRPr>
      </a:lvl2pPr>
      <a:lvl3pPr marL="1143000" indent="-228600" algn="l" defTabSz="914400" rtl="0" eaLnBrk="1" latinLnBrk="0" hangingPunct="1">
        <a:spcBef>
          <a:spcPct val="20000"/>
        </a:spcBef>
        <a:buFont typeface="Arial" pitchFamily="34" charset="0"/>
        <a:buChar char="•"/>
        <a:tabLst>
          <a:tab pos="1427163" algn="l"/>
        </a:tabLst>
        <a:defRPr sz="1600" kern="1200">
          <a:solidFill>
            <a:srgbClr val="717174"/>
          </a:solidFill>
          <a:latin typeface="+mj-lt"/>
          <a:ea typeface="+mn-ea"/>
          <a:cs typeface="+mn-cs"/>
        </a:defRPr>
      </a:lvl3pPr>
      <a:lvl4pPr marL="1600200" indent="-228600" algn="l" defTabSz="914400" rtl="0" eaLnBrk="1" latinLnBrk="0" hangingPunct="1">
        <a:spcBef>
          <a:spcPct val="20000"/>
        </a:spcBef>
        <a:buFont typeface="Courier New" pitchFamily="49" charset="0"/>
        <a:buChar char="o"/>
        <a:tabLst>
          <a:tab pos="1427163" algn="l"/>
        </a:tabLst>
        <a:defRPr sz="1600" kern="1200">
          <a:solidFill>
            <a:srgbClr val="717174"/>
          </a:solidFill>
          <a:latin typeface="+mj-lt"/>
          <a:ea typeface="+mn-ea"/>
          <a:cs typeface="+mn-cs"/>
        </a:defRPr>
      </a:lvl4pPr>
      <a:lvl5pPr marL="2057400" indent="-228600" algn="l" defTabSz="914400" rtl="0" eaLnBrk="1" latinLnBrk="0" hangingPunct="1">
        <a:spcBef>
          <a:spcPct val="20000"/>
        </a:spcBef>
        <a:buFont typeface="Arial" pitchFamily="34" charset="0"/>
        <a:buChar char="•"/>
        <a:tabLst>
          <a:tab pos="1427163" algn="l"/>
        </a:tabLst>
        <a:defRPr sz="1600" kern="1200">
          <a:solidFill>
            <a:srgbClr val="717174"/>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D06E1C2-28BC-CD4F-9B86-332486A07EC3}" type="datetimeFigureOut">
              <a:rPr lang="en-US"/>
              <a:pPr/>
              <a:t>7/24/2014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6A73AE9-12BE-0349-BA2C-971A6D120A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108" charset="0"/>
        </a:defRPr>
      </a:lvl2pPr>
      <a:lvl3pPr algn="ctr" defTabSz="457200" rtl="0" fontAlgn="base">
        <a:spcBef>
          <a:spcPct val="0"/>
        </a:spcBef>
        <a:spcAft>
          <a:spcPct val="0"/>
        </a:spcAft>
        <a:defRPr sz="4400">
          <a:solidFill>
            <a:schemeClr val="tx1"/>
          </a:solidFill>
          <a:latin typeface="Calibri" pitchFamily="-108" charset="0"/>
        </a:defRPr>
      </a:lvl3pPr>
      <a:lvl4pPr algn="ctr" defTabSz="457200" rtl="0" fontAlgn="base">
        <a:spcBef>
          <a:spcPct val="0"/>
        </a:spcBef>
        <a:spcAft>
          <a:spcPct val="0"/>
        </a:spcAft>
        <a:defRPr sz="4400">
          <a:solidFill>
            <a:schemeClr val="tx1"/>
          </a:solidFill>
          <a:latin typeface="Calibri" pitchFamily="-108" charset="0"/>
        </a:defRPr>
      </a:lvl4pPr>
      <a:lvl5pPr algn="ctr" defTabSz="457200" rtl="0" fontAlgn="base">
        <a:spcBef>
          <a:spcPct val="0"/>
        </a:spcBef>
        <a:spcAft>
          <a:spcPct val="0"/>
        </a:spcAft>
        <a:defRPr sz="4400">
          <a:solidFill>
            <a:schemeClr val="tx1"/>
          </a:solidFill>
          <a:latin typeface="Calibri" pitchFamily="-108" charset="0"/>
        </a:defRPr>
      </a:lvl5pPr>
      <a:lvl6pPr marL="457200" algn="ctr" defTabSz="457200" rtl="0" fontAlgn="base">
        <a:spcBef>
          <a:spcPct val="0"/>
        </a:spcBef>
        <a:spcAft>
          <a:spcPct val="0"/>
        </a:spcAft>
        <a:defRPr sz="4400">
          <a:solidFill>
            <a:schemeClr val="tx1"/>
          </a:solidFill>
          <a:latin typeface="Calibri" pitchFamily="-108" charset="0"/>
        </a:defRPr>
      </a:lvl6pPr>
      <a:lvl7pPr marL="914400" algn="ctr" defTabSz="457200" rtl="0" fontAlgn="base">
        <a:spcBef>
          <a:spcPct val="0"/>
        </a:spcBef>
        <a:spcAft>
          <a:spcPct val="0"/>
        </a:spcAft>
        <a:defRPr sz="4400">
          <a:solidFill>
            <a:schemeClr val="tx1"/>
          </a:solidFill>
          <a:latin typeface="Calibri" pitchFamily="-108" charset="0"/>
        </a:defRPr>
      </a:lvl7pPr>
      <a:lvl8pPr marL="1371600" algn="ctr" defTabSz="457200" rtl="0" fontAlgn="base">
        <a:spcBef>
          <a:spcPct val="0"/>
        </a:spcBef>
        <a:spcAft>
          <a:spcPct val="0"/>
        </a:spcAft>
        <a:defRPr sz="4400">
          <a:solidFill>
            <a:schemeClr val="tx1"/>
          </a:solidFill>
          <a:latin typeface="Calibri" pitchFamily="-108" charset="0"/>
        </a:defRPr>
      </a:lvl8pPr>
      <a:lvl9pPr marL="1828800" algn="ctr" defTabSz="457200" rtl="0" fontAlgn="base">
        <a:spcBef>
          <a:spcPct val="0"/>
        </a:spcBef>
        <a:spcAft>
          <a:spcPct val="0"/>
        </a:spcAft>
        <a:defRPr sz="4400">
          <a:solidFill>
            <a:schemeClr val="tx1"/>
          </a:solidFill>
          <a:latin typeface="Calibri" pitchFamily="-108" charset="0"/>
        </a:defRPr>
      </a:lvl9pPr>
    </p:titleStyle>
    <p:bodyStyle>
      <a:lvl1pPr marL="342900" indent="-342900" algn="l" defTabSz="457200" rtl="0" fontAlgn="base">
        <a:spcBef>
          <a:spcPct val="20000"/>
        </a:spcBef>
        <a:spcAft>
          <a:spcPct val="0"/>
        </a:spcAft>
        <a:buFont typeface="Arial" pitchFamily="-108"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108" charset="0"/>
        <a:buChar char="–"/>
        <a:defRPr sz="2800" kern="1200">
          <a:solidFill>
            <a:schemeClr val="tx1"/>
          </a:solidFill>
          <a:latin typeface="+mn-lt"/>
          <a:ea typeface="ＭＳ Ｐゴシック" pitchFamily="-108" charset="-128"/>
          <a:cs typeface="+mn-cs"/>
        </a:defRPr>
      </a:lvl2pPr>
      <a:lvl3pPr marL="1143000" indent="-228600" algn="l" defTabSz="457200" rtl="0" fontAlgn="base">
        <a:spcBef>
          <a:spcPct val="20000"/>
        </a:spcBef>
        <a:spcAft>
          <a:spcPct val="0"/>
        </a:spcAft>
        <a:buFont typeface="Arial" pitchFamily="-108" charset="0"/>
        <a:buChar char="•"/>
        <a:defRPr sz="2400" kern="1200">
          <a:solidFill>
            <a:schemeClr val="tx1"/>
          </a:solidFill>
          <a:latin typeface="+mn-lt"/>
          <a:ea typeface="ＭＳ Ｐゴシック" pitchFamily="-108" charset="-128"/>
          <a:cs typeface="+mn-cs"/>
        </a:defRPr>
      </a:lvl3pPr>
      <a:lvl4pPr marL="1600200" indent="-228600" algn="l" defTabSz="457200" rtl="0" fontAlgn="base">
        <a:spcBef>
          <a:spcPct val="20000"/>
        </a:spcBef>
        <a:spcAft>
          <a:spcPct val="0"/>
        </a:spcAft>
        <a:buFont typeface="Arial" pitchFamily="-108" charset="0"/>
        <a:buChar char="–"/>
        <a:defRPr sz="2000" kern="1200">
          <a:solidFill>
            <a:schemeClr val="tx1"/>
          </a:solidFill>
          <a:latin typeface="+mn-lt"/>
          <a:ea typeface="ＭＳ Ｐゴシック" pitchFamily="-108" charset="-128"/>
          <a:cs typeface="+mn-cs"/>
        </a:defRPr>
      </a:lvl4pPr>
      <a:lvl5pPr marL="2057400" indent="-228600" algn="l" defTabSz="457200" rtl="0" fontAlgn="base">
        <a:spcBef>
          <a:spcPct val="20000"/>
        </a:spcBef>
        <a:spcAft>
          <a:spcPct val="0"/>
        </a:spcAft>
        <a:buFont typeface="Arial" pitchFamily="-108"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Arial" pitchFamily="-108" charset="0"/>
                <a:cs typeface="Arial" pitchFamily="-108" charset="0"/>
              </a:defRPr>
            </a:lvl1pPr>
          </a:lstStyle>
          <a:p>
            <a:pPr defTabSz="457200" fontAlgn="base">
              <a:spcBef>
                <a:spcPct val="0"/>
              </a:spcBef>
              <a:spcAft>
                <a:spcPct val="0"/>
              </a:spcAft>
              <a:defRPr/>
            </a:pPr>
            <a:fld id="{E540616F-676B-4247-9CEF-18E78F1CAD03}" type="datetimeFigureOut">
              <a:rPr lang="en-US"/>
              <a:pPr defTabSz="457200" fontAlgn="base">
                <a:spcBef>
                  <a:spcPct val="0"/>
                </a:spcBef>
                <a:spcAft>
                  <a:spcPct val="0"/>
                </a:spcAft>
                <a:defRPr/>
              </a:pPr>
              <a:t>7/24/2014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ea typeface="Arial" pitchFamily="-108" charset="0"/>
                <a:cs typeface="Arial" pitchFamily="-108" charset="0"/>
              </a:defRPr>
            </a:lvl1pPr>
          </a:lstStyle>
          <a:p>
            <a:pPr defTabSz="457200" fontAlgn="base">
              <a:spcBef>
                <a:spcPct val="0"/>
              </a:spcBef>
              <a:spcAft>
                <a:spcPct val="0"/>
              </a:spcAft>
              <a:defRPr/>
            </a:pPr>
            <a:fld id="{E88B49CC-E709-4734-8C02-3682AED21196}"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241924814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108" charset="0"/>
        </a:defRPr>
      </a:lvl2pPr>
      <a:lvl3pPr algn="ctr" defTabSz="457200" rtl="0" eaLnBrk="0" fontAlgn="base" hangingPunct="0">
        <a:spcBef>
          <a:spcPct val="0"/>
        </a:spcBef>
        <a:spcAft>
          <a:spcPct val="0"/>
        </a:spcAft>
        <a:defRPr sz="4400">
          <a:solidFill>
            <a:schemeClr val="tx1"/>
          </a:solidFill>
          <a:latin typeface="Calibri" pitchFamily="-108" charset="0"/>
        </a:defRPr>
      </a:lvl3pPr>
      <a:lvl4pPr algn="ctr" defTabSz="457200" rtl="0" eaLnBrk="0" fontAlgn="base" hangingPunct="0">
        <a:spcBef>
          <a:spcPct val="0"/>
        </a:spcBef>
        <a:spcAft>
          <a:spcPct val="0"/>
        </a:spcAft>
        <a:defRPr sz="4400">
          <a:solidFill>
            <a:schemeClr val="tx1"/>
          </a:solidFill>
          <a:latin typeface="Calibri" pitchFamily="-108" charset="0"/>
        </a:defRPr>
      </a:lvl4pPr>
      <a:lvl5pPr algn="ctr" defTabSz="457200" rtl="0" eaLnBrk="0" fontAlgn="base" hangingPunct="0">
        <a:spcBef>
          <a:spcPct val="0"/>
        </a:spcBef>
        <a:spcAft>
          <a:spcPct val="0"/>
        </a:spcAft>
        <a:defRPr sz="4400">
          <a:solidFill>
            <a:schemeClr val="tx1"/>
          </a:solidFill>
          <a:latin typeface="Calibri" pitchFamily="-108" charset="0"/>
        </a:defRPr>
      </a:lvl5pPr>
      <a:lvl6pPr marL="457200" algn="ctr" defTabSz="457200" rtl="0" fontAlgn="base">
        <a:spcBef>
          <a:spcPct val="0"/>
        </a:spcBef>
        <a:spcAft>
          <a:spcPct val="0"/>
        </a:spcAft>
        <a:defRPr sz="4400">
          <a:solidFill>
            <a:schemeClr val="tx1"/>
          </a:solidFill>
          <a:latin typeface="Calibri" pitchFamily="-108" charset="0"/>
        </a:defRPr>
      </a:lvl6pPr>
      <a:lvl7pPr marL="914400" algn="ctr" defTabSz="457200" rtl="0" fontAlgn="base">
        <a:spcBef>
          <a:spcPct val="0"/>
        </a:spcBef>
        <a:spcAft>
          <a:spcPct val="0"/>
        </a:spcAft>
        <a:defRPr sz="4400">
          <a:solidFill>
            <a:schemeClr val="tx1"/>
          </a:solidFill>
          <a:latin typeface="Calibri" pitchFamily="-108" charset="0"/>
        </a:defRPr>
      </a:lvl7pPr>
      <a:lvl8pPr marL="1371600" algn="ctr" defTabSz="457200" rtl="0" fontAlgn="base">
        <a:spcBef>
          <a:spcPct val="0"/>
        </a:spcBef>
        <a:spcAft>
          <a:spcPct val="0"/>
        </a:spcAft>
        <a:defRPr sz="4400">
          <a:solidFill>
            <a:schemeClr val="tx1"/>
          </a:solidFill>
          <a:latin typeface="Calibri" pitchFamily="-108" charset="0"/>
        </a:defRPr>
      </a:lvl8pPr>
      <a:lvl9pPr marL="1828800" algn="ctr" defTabSz="457200" rtl="0" fontAlgn="base">
        <a:spcBef>
          <a:spcPct val="0"/>
        </a:spcBef>
        <a:spcAft>
          <a:spcPct val="0"/>
        </a:spcAft>
        <a:defRPr sz="4400">
          <a:solidFill>
            <a:schemeClr val="tx1"/>
          </a:solidFill>
          <a:latin typeface="Calibri" pitchFamily="-10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africaupclose.wilsoncenter.org/" TargetMode="External"/><Relationship Id="rId2" Type="http://schemas.openxmlformats.org/officeDocument/2006/relationships/image" Target="../media/image5.jpeg"/><Relationship Id="rId1" Type="http://schemas.openxmlformats.org/officeDocument/2006/relationships/slideLayout" Target="../slideLayouts/slideLayout20.xml"/><Relationship Id="rId6" Type="http://schemas.openxmlformats.org/officeDocument/2006/relationships/hyperlink" Target="https://Facebook.com/AfricaProgram" TargetMode="External"/><Relationship Id="rId5" Type="http://schemas.openxmlformats.org/officeDocument/2006/relationships/hyperlink" Target="https://twitter.com/africaupclose" TargetMode="External"/><Relationship Id="rId4" Type="http://schemas.openxmlformats.org/officeDocument/2006/relationships/hyperlink" Target="http://www.wilsoncenter.org/program/africa-progra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www.ipu.org/" TargetMode="External"/><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www.ipu.org/" TargetMode="External"/><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20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28600" y="152400"/>
            <a:ext cx="86868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a:spcBef>
                <a:spcPct val="0"/>
              </a:spcBef>
              <a:defRPr/>
            </a:pPr>
            <a:r>
              <a:rPr lang="en-US" sz="3600" b="1">
                <a:solidFill>
                  <a:prstClr val="white"/>
                </a:solidFill>
              </a:rPr>
              <a:t>Outline of discussion </a:t>
            </a:r>
            <a:endParaRPr lang="en-US" sz="3600" b="1" dirty="0">
              <a:solidFill>
                <a:prstClr val="white"/>
              </a:solidFill>
            </a:endParaRPr>
          </a:p>
        </p:txBody>
      </p:sp>
      <p:sp>
        <p:nvSpPr>
          <p:cNvPr id="3"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80000"/>
              </a:lnSpc>
              <a:spcBef>
                <a:spcPct val="0"/>
              </a:spcBef>
              <a:spcAft>
                <a:spcPct val="0"/>
              </a:spcAft>
              <a:defRPr/>
            </a:pPr>
            <a:r>
              <a:rPr lang="en-US" sz="3300" b="1" dirty="0">
                <a:solidFill>
                  <a:prstClr val="white"/>
                </a:solidFill>
              </a:rPr>
              <a:t>  </a:t>
            </a:r>
            <a:r>
              <a:rPr lang="en-US" sz="3300" b="1" dirty="0">
                <a:solidFill>
                  <a:srgbClr val="FFFFFF"/>
                </a:solidFill>
              </a:rPr>
              <a:t>Sub-Saharan Africa’s performance in relation to </a:t>
            </a:r>
          </a:p>
          <a:p>
            <a:pPr defTabSz="457200" fontAlgn="base">
              <a:lnSpc>
                <a:spcPct val="80000"/>
              </a:lnSpc>
              <a:spcBef>
                <a:spcPct val="0"/>
              </a:spcBef>
              <a:spcAft>
                <a:spcPct val="0"/>
              </a:spcAft>
              <a:defRPr/>
            </a:pPr>
            <a:r>
              <a:rPr lang="en-US" sz="3300" b="1" dirty="0">
                <a:solidFill>
                  <a:srgbClr val="FFFFFF"/>
                </a:solidFill>
              </a:rPr>
              <a:t>  other regions</a:t>
            </a:r>
          </a:p>
        </p:txBody>
      </p:sp>
      <p:graphicFrame>
        <p:nvGraphicFramePr>
          <p:cNvPr id="10244" name="Content Placeholder 3"/>
          <p:cNvGraphicFramePr>
            <a:graphicFrameLocks/>
          </p:cNvGraphicFramePr>
          <p:nvPr/>
        </p:nvGraphicFramePr>
        <p:xfrm>
          <a:off x="-101600" y="889000"/>
          <a:ext cx="9347200" cy="5286375"/>
        </p:xfrm>
        <a:graphic>
          <a:graphicData uri="http://schemas.openxmlformats.org/presentationml/2006/ole">
            <mc:AlternateContent xmlns:mc="http://schemas.openxmlformats.org/markup-compatibility/2006">
              <mc:Choice xmlns:v="urn:schemas-microsoft-com:vml" Requires="v">
                <p:oleObj spid="_x0000_s2052" r:id="rId5" imgW="9352075" imgH="5285690" progId="Excel.Chart.8">
                  <p:embed/>
                </p:oleObj>
              </mc:Choice>
              <mc:Fallback>
                <p:oleObj r:id="rId5" imgW="9352075" imgH="5285690"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889000"/>
                        <a:ext cx="93472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7209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157163" y="82550"/>
            <a:ext cx="8858250" cy="730250"/>
          </a:xfrm>
        </p:spPr>
        <p:txBody>
          <a:bodyPr/>
          <a:lstStyle/>
          <a:p>
            <a:pPr eaLnBrk="1" hangingPunct="1"/>
            <a:r>
              <a:rPr lang="en-US" altLang="en-US" sz="4000" smtClean="0">
                <a:latin typeface="Perpetua" pitchFamily="18" charset="0"/>
              </a:rPr>
              <a:t>Factors contributing to progress </a:t>
            </a:r>
          </a:p>
        </p:txBody>
      </p:sp>
      <p:sp>
        <p:nvSpPr>
          <p:cNvPr id="11267" name="Content Placeholder 2"/>
          <p:cNvSpPr>
            <a:spLocks noGrp="1"/>
          </p:cNvSpPr>
          <p:nvPr>
            <p:ph idx="1"/>
          </p:nvPr>
        </p:nvSpPr>
        <p:spPr>
          <a:xfrm>
            <a:off x="157163" y="960438"/>
            <a:ext cx="8858250" cy="5689600"/>
          </a:xfrm>
        </p:spPr>
        <p:txBody>
          <a:bodyPr/>
          <a:lstStyle/>
          <a:p>
            <a:pPr eaLnBrk="1" hangingPunct="1"/>
            <a:endParaRPr lang="en-US" altLang="en-US" sz="2400" smtClean="0">
              <a:latin typeface="Perpetua" pitchFamily="18" charset="0"/>
            </a:endParaRPr>
          </a:p>
          <a:p>
            <a:pPr eaLnBrk="1" hangingPunct="1"/>
            <a:r>
              <a:rPr lang="en-US" altLang="en-US" sz="2400" smtClean="0">
                <a:solidFill>
                  <a:srgbClr val="FFFFFF"/>
                </a:solidFill>
                <a:ea typeface="Calibri" pitchFamily="34" charset="0"/>
                <a:cs typeface="Calibri" pitchFamily="34" charset="0"/>
              </a:rPr>
              <a:t>Global and regional efforts providing a framework for demanding </a:t>
            </a:r>
          </a:p>
          <a:p>
            <a:pPr eaLnBrk="1" hangingPunct="1">
              <a:buFont typeface="Arial" charset="0"/>
              <a:buNone/>
            </a:pPr>
            <a:r>
              <a:rPr lang="en-US" altLang="en-US" sz="2400" smtClean="0">
                <a:solidFill>
                  <a:srgbClr val="FFFFFF"/>
                </a:solidFill>
                <a:ea typeface="Calibri" pitchFamily="34" charset="0"/>
                <a:cs typeface="Calibri" pitchFamily="34" charset="0"/>
              </a:rPr>
              <a:t>	women’s improved access to power and decision-making</a:t>
            </a:r>
          </a:p>
          <a:p>
            <a:pPr eaLnBrk="1" hangingPunct="1"/>
            <a:endParaRPr lang="en-US" altLang="en-US" sz="2400" smtClean="0">
              <a:solidFill>
                <a:srgbClr val="FFFFFF"/>
              </a:solidFill>
              <a:ea typeface="Calibri" pitchFamily="34" charset="0"/>
              <a:cs typeface="Calibri" pitchFamily="34" charset="0"/>
            </a:endParaRPr>
          </a:p>
          <a:p>
            <a:pPr eaLnBrk="1" hangingPunct="1"/>
            <a:r>
              <a:rPr lang="en-US" altLang="en-US" sz="2400" smtClean="0">
                <a:solidFill>
                  <a:srgbClr val="FFFFFF"/>
                </a:solidFill>
                <a:ea typeface="Calibri" pitchFamily="34" charset="0"/>
                <a:cs typeface="Calibri" pitchFamily="34" charset="0"/>
              </a:rPr>
              <a:t>Strong Political will (‘presidential patronage’)</a:t>
            </a:r>
          </a:p>
          <a:p>
            <a:pPr eaLnBrk="1" hangingPunct="1"/>
            <a:endParaRPr lang="en-US" altLang="en-US" sz="2400" smtClean="0">
              <a:solidFill>
                <a:srgbClr val="FFFFFF"/>
              </a:solidFill>
              <a:ea typeface="Calibri" pitchFamily="34" charset="0"/>
              <a:cs typeface="Calibri" pitchFamily="34" charset="0"/>
            </a:endParaRPr>
          </a:p>
          <a:p>
            <a:pPr eaLnBrk="1" hangingPunct="1"/>
            <a:r>
              <a:rPr lang="en-US" altLang="en-US" sz="2400" smtClean="0">
                <a:solidFill>
                  <a:srgbClr val="FFFFFF"/>
                </a:solidFill>
                <a:ea typeface="Calibri" pitchFamily="34" charset="0"/>
                <a:cs typeface="Calibri" pitchFamily="34" charset="0"/>
              </a:rPr>
              <a:t>Efforts of strong women’s movement/civil society (South Africa, Uganda) </a:t>
            </a:r>
          </a:p>
          <a:p>
            <a:pPr eaLnBrk="1" hangingPunct="1"/>
            <a:endParaRPr lang="en-US" altLang="en-US" sz="2400" smtClean="0">
              <a:solidFill>
                <a:srgbClr val="FFFFFF"/>
              </a:solidFill>
              <a:ea typeface="Calibri" pitchFamily="34" charset="0"/>
              <a:cs typeface="Calibri" pitchFamily="34" charset="0"/>
            </a:endParaRPr>
          </a:p>
          <a:p>
            <a:pPr eaLnBrk="1" hangingPunct="1"/>
            <a:r>
              <a:rPr lang="en-US" altLang="en-US" sz="2400" smtClean="0">
                <a:solidFill>
                  <a:srgbClr val="FFFFFF"/>
                </a:solidFill>
                <a:ea typeface="Calibri" pitchFamily="34" charset="0"/>
                <a:cs typeface="Calibri" pitchFamily="34" charset="0"/>
              </a:rPr>
              <a:t>Adoption of gender quotas by the state and political parties</a:t>
            </a:r>
          </a:p>
          <a:p>
            <a:pPr eaLnBrk="1" hangingPunct="1"/>
            <a:endParaRPr lang="en-US" altLang="en-US" sz="2600" smtClean="0"/>
          </a:p>
        </p:txBody>
      </p:sp>
      <p:sp>
        <p:nvSpPr>
          <p:cNvPr id="4"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80000"/>
              </a:lnSpc>
              <a:spcBef>
                <a:spcPct val="0"/>
              </a:spcBef>
              <a:spcAft>
                <a:spcPct val="0"/>
              </a:spcAft>
              <a:defRPr/>
            </a:pPr>
            <a:r>
              <a:rPr lang="en-US" sz="3300" b="1" dirty="0">
                <a:solidFill>
                  <a:prstClr val="white"/>
                </a:solidFill>
              </a:rPr>
              <a:t>  </a:t>
            </a:r>
            <a:r>
              <a:rPr lang="en-US" sz="3300" b="1" dirty="0">
                <a:solidFill>
                  <a:srgbClr val="FFFFFF"/>
                </a:solidFill>
              </a:rPr>
              <a:t>Factors contributing to progress</a:t>
            </a:r>
          </a:p>
        </p:txBody>
      </p:sp>
    </p:spTree>
    <p:extLst>
      <p:ext uri="{BB962C8B-B14F-4D97-AF65-F5344CB8AC3E}">
        <p14:creationId xmlns:p14="http://schemas.microsoft.com/office/powerpoint/2010/main" val="333178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111125" y="92075"/>
            <a:ext cx="8885238" cy="776288"/>
          </a:xfrm>
        </p:spPr>
        <p:txBody>
          <a:bodyPr/>
          <a:lstStyle/>
          <a:p>
            <a:pPr eaLnBrk="1" hangingPunct="1"/>
            <a:r>
              <a:rPr lang="en-US" altLang="en-US" b="1" smtClean="0"/>
              <a:t>Adoption of Gender Quotas in Africa</a:t>
            </a:r>
            <a:endParaRPr lang="en-US" altLang="en-US" smtClean="0"/>
          </a:p>
        </p:txBody>
      </p:sp>
      <p:sp>
        <p:nvSpPr>
          <p:cNvPr id="3" name="Content Placeholder 2"/>
          <p:cNvSpPr>
            <a:spLocks noGrp="1"/>
          </p:cNvSpPr>
          <p:nvPr>
            <p:ph sz="half" idx="1"/>
          </p:nvPr>
        </p:nvSpPr>
        <p:spPr>
          <a:xfrm>
            <a:off x="0" y="1006475"/>
            <a:ext cx="4452938" cy="5384800"/>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buFont typeface="Arial" pitchFamily="-108" charset="0"/>
              <a:buChar char="•"/>
              <a:defRPr/>
            </a:pPr>
            <a:r>
              <a:rPr lang="en-US" sz="1900" dirty="0" smtClean="0">
                <a:solidFill>
                  <a:srgbClr val="FFFFFF"/>
                </a:solidFill>
                <a:cs typeface="Calibri"/>
              </a:rPr>
              <a:t>The </a:t>
            </a:r>
            <a:r>
              <a:rPr lang="en-US" sz="1900" dirty="0">
                <a:solidFill>
                  <a:srgbClr val="FFFFFF"/>
                </a:solidFill>
                <a:cs typeface="Calibri"/>
              </a:rPr>
              <a:t>nature of gender quotas adopted vary from country to country. Some have a combination of various forms of </a:t>
            </a:r>
            <a:r>
              <a:rPr lang="en-US" sz="1900" dirty="0" smtClean="0">
                <a:solidFill>
                  <a:srgbClr val="FFFFFF"/>
                </a:solidFill>
                <a:cs typeface="Calibri"/>
              </a:rPr>
              <a:t>quotas. </a:t>
            </a:r>
          </a:p>
          <a:p>
            <a:pPr eaLnBrk="1" hangingPunct="1">
              <a:buFont typeface="Arial" pitchFamily="-108" charset="0"/>
              <a:buChar char="•"/>
              <a:defRPr/>
            </a:pPr>
            <a:r>
              <a:rPr lang="en-US" sz="1900" dirty="0" smtClean="0">
                <a:solidFill>
                  <a:srgbClr val="FFFFFF"/>
                </a:solidFill>
                <a:cs typeface="Calibri"/>
              </a:rPr>
              <a:t>Zimbabwe</a:t>
            </a:r>
            <a:r>
              <a:rPr lang="en-US" sz="1900" dirty="0">
                <a:solidFill>
                  <a:srgbClr val="FFFFFF"/>
                </a:solidFill>
                <a:cs typeface="Calibri"/>
              </a:rPr>
              <a:t>, Kenya, South Africa have both legislated candidate quota and voluntary party </a:t>
            </a:r>
            <a:r>
              <a:rPr lang="en-US" sz="1900" dirty="0" smtClean="0">
                <a:solidFill>
                  <a:srgbClr val="FFFFFF"/>
                </a:solidFill>
                <a:cs typeface="Calibri"/>
              </a:rPr>
              <a:t>quotas. </a:t>
            </a:r>
          </a:p>
          <a:p>
            <a:pPr eaLnBrk="1" hangingPunct="1">
              <a:buFont typeface="Arial" pitchFamily="-108" charset="0"/>
              <a:buChar char="•"/>
              <a:defRPr/>
            </a:pPr>
            <a:r>
              <a:rPr lang="en-US" sz="1900" dirty="0" smtClean="0">
                <a:solidFill>
                  <a:srgbClr val="FFFFFF"/>
                </a:solidFill>
                <a:cs typeface="Calibri"/>
              </a:rPr>
              <a:t>Some </a:t>
            </a:r>
            <a:r>
              <a:rPr lang="en-US" sz="1900" dirty="0">
                <a:solidFill>
                  <a:srgbClr val="FFFFFF"/>
                </a:solidFill>
                <a:cs typeface="Calibri"/>
              </a:rPr>
              <a:t>mandated quotas are also applied either at the national or sub-national level or both (Rwanda </a:t>
            </a:r>
            <a:r>
              <a:rPr lang="en-US" sz="1900" dirty="0" err="1">
                <a:solidFill>
                  <a:srgbClr val="FFFFFF"/>
                </a:solidFill>
                <a:cs typeface="Calibri"/>
              </a:rPr>
              <a:t>vs</a:t>
            </a:r>
            <a:r>
              <a:rPr lang="en-US" sz="1900" dirty="0">
                <a:solidFill>
                  <a:srgbClr val="FFFFFF"/>
                </a:solidFill>
                <a:cs typeface="Calibri"/>
              </a:rPr>
              <a:t> South Africa)</a:t>
            </a:r>
            <a:r>
              <a:rPr lang="en-US" sz="1900" dirty="0" smtClean="0">
                <a:solidFill>
                  <a:srgbClr val="FFFFFF"/>
                </a:solidFill>
                <a:cs typeface="Calibri"/>
              </a:rPr>
              <a:t> </a:t>
            </a:r>
          </a:p>
          <a:p>
            <a:pPr eaLnBrk="1" hangingPunct="1">
              <a:buFont typeface="Arial" pitchFamily="-108" charset="0"/>
              <a:buChar char="•"/>
              <a:defRPr/>
            </a:pPr>
            <a:r>
              <a:rPr lang="en-US" sz="1900" dirty="0">
                <a:solidFill>
                  <a:srgbClr val="FFFFFF"/>
                </a:solidFill>
                <a:cs typeface="Calibri"/>
              </a:rPr>
              <a:t>Similarly, the impact of quotas on women’s political participation has varied from country to </a:t>
            </a:r>
            <a:r>
              <a:rPr lang="en-US" sz="1900" dirty="0" smtClean="0">
                <a:solidFill>
                  <a:srgbClr val="FFFFFF"/>
                </a:solidFill>
                <a:cs typeface="Calibri"/>
              </a:rPr>
              <a:t>country</a:t>
            </a:r>
          </a:p>
          <a:p>
            <a:pPr eaLnBrk="1" hangingPunct="1">
              <a:buFont typeface="Arial" pitchFamily="-108" charset="0"/>
              <a:buChar char="•"/>
              <a:defRPr/>
            </a:pPr>
            <a:r>
              <a:rPr lang="en-US" sz="1900" dirty="0">
                <a:solidFill>
                  <a:srgbClr val="FFFFFF"/>
                </a:solidFill>
                <a:cs typeface="Calibri"/>
              </a:rPr>
              <a:t>Quotas have in some cases led to impressive increases in women’s</a:t>
            </a:r>
            <a:r>
              <a:rPr lang="en-US" sz="1900" dirty="0" smtClean="0">
                <a:solidFill>
                  <a:srgbClr val="FFFFFF"/>
                </a:solidFill>
                <a:cs typeface="Calibri"/>
              </a:rPr>
              <a:t> participation</a:t>
            </a:r>
          </a:p>
          <a:p>
            <a:pPr eaLnBrk="1" hangingPunct="1">
              <a:buFont typeface="Arial" pitchFamily="-108" charset="0"/>
              <a:buChar char="•"/>
              <a:defRPr/>
            </a:pPr>
            <a:endParaRPr lang="en-US" sz="1600" dirty="0">
              <a:solidFill>
                <a:srgbClr val="000000"/>
              </a:solidFill>
              <a:latin typeface="Perpetua" pitchFamily="-108" charset="0"/>
            </a:endParaRPr>
          </a:p>
        </p:txBody>
      </p:sp>
      <p:pic>
        <p:nvPicPr>
          <p:cNvPr id="12292" name="Content Placeholder 3"/>
          <p:cNvPicPr>
            <a:picLocks noGrp="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017838" y="1133475"/>
            <a:ext cx="5980112" cy="5426075"/>
          </a:xfrm>
        </p:spPr>
      </p:pic>
      <p:graphicFrame>
        <p:nvGraphicFramePr>
          <p:cNvPr id="12293" name="Chart 5"/>
          <p:cNvGraphicFramePr>
            <a:graphicFrameLocks/>
          </p:cNvGraphicFramePr>
          <p:nvPr/>
        </p:nvGraphicFramePr>
        <p:xfrm>
          <a:off x="4183063" y="904875"/>
          <a:ext cx="5419725" cy="5662613"/>
        </p:xfrm>
        <a:graphic>
          <a:graphicData uri="http://schemas.openxmlformats.org/presentationml/2006/ole">
            <mc:AlternateContent xmlns:mc="http://schemas.openxmlformats.org/markup-compatibility/2006">
              <mc:Choice xmlns:v="urn:schemas-microsoft-com:vml" Requires="v">
                <p:oleObj spid="_x0000_s3076" r:id="rId6" imgW="5419814" imgH="5663675" progId="Excel.Chart.8">
                  <p:embed/>
                </p:oleObj>
              </mc:Choice>
              <mc:Fallback>
                <p:oleObj r:id="rId6" imgW="5419814" imgH="5663675"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3063" y="904875"/>
                        <a:ext cx="5419725"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80000"/>
              </a:lnSpc>
              <a:spcBef>
                <a:spcPct val="0"/>
              </a:spcBef>
              <a:spcAft>
                <a:spcPct val="0"/>
              </a:spcAft>
              <a:defRPr/>
            </a:pPr>
            <a:r>
              <a:rPr lang="en-US" sz="3300" b="1" dirty="0">
                <a:solidFill>
                  <a:prstClr val="white"/>
                </a:solidFill>
              </a:rPr>
              <a:t>  </a:t>
            </a:r>
            <a:r>
              <a:rPr lang="en-US" sz="3300" b="1" dirty="0">
                <a:solidFill>
                  <a:srgbClr val="FFFFFF"/>
                </a:solidFill>
              </a:rPr>
              <a:t>Adoption of gender quotas in Africa</a:t>
            </a:r>
          </a:p>
        </p:txBody>
      </p:sp>
    </p:spTree>
    <p:extLst>
      <p:ext uri="{BB962C8B-B14F-4D97-AF65-F5344CB8AC3E}">
        <p14:creationId xmlns:p14="http://schemas.microsoft.com/office/powerpoint/2010/main" val="258870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713" y="101600"/>
            <a:ext cx="8728075" cy="590550"/>
          </a:xfrm>
        </p:spPr>
        <p:txBody>
          <a:bodyPr>
            <a:normAutofit fontScale="90000"/>
          </a:bodyPr>
          <a:lstStyle/>
          <a:p>
            <a:pPr eaLnBrk="1" hangingPunct="1">
              <a:defRPr/>
            </a:pPr>
            <a:r>
              <a:rPr lang="en-US" sz="4000" b="1" dirty="0"/>
              <a:t>The Different Forms of Quotas Adopted</a:t>
            </a:r>
            <a:endParaRPr lang="en-US" sz="4000" dirty="0"/>
          </a:p>
        </p:txBody>
      </p:sp>
      <p:graphicFrame>
        <p:nvGraphicFramePr>
          <p:cNvPr id="4" name="Content Placeholder 3"/>
          <p:cNvGraphicFramePr>
            <a:graphicFrameLocks noGrp="1"/>
          </p:cNvGraphicFramePr>
          <p:nvPr>
            <p:ph idx="1"/>
          </p:nvPr>
        </p:nvGraphicFramePr>
        <p:xfrm>
          <a:off x="211138" y="1036638"/>
          <a:ext cx="8728075" cy="4953000"/>
        </p:xfrm>
        <a:graphic>
          <a:graphicData uri="http://schemas.openxmlformats.org/drawingml/2006/table">
            <a:tbl>
              <a:tblPr/>
              <a:tblGrid>
                <a:gridCol w="1032335"/>
                <a:gridCol w="1982408"/>
                <a:gridCol w="1908207"/>
                <a:gridCol w="1775941"/>
                <a:gridCol w="2029184"/>
              </a:tblGrid>
              <a:tr h="5063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Perpetua" pitchFamily="-108" charset="0"/>
                        </a:rPr>
                        <a:t>Type of Quota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Perpetua" pitchFamily="-108" charset="0"/>
                        </a:rPr>
                        <a:t>Reserved Seats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Perpetua" pitchFamily="-10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Perpetua" pitchFamily="-108" charset="0"/>
                        </a:rPr>
                        <a:t>Legislated Candidate </a:t>
                      </a:r>
                      <a:r>
                        <a:rPr kumimoji="0" lang="en-US" sz="1400" b="1" i="0" u="none" strike="noStrike" cap="none" normalizeH="0" baseline="0" dirty="0" smtClean="0">
                          <a:ln>
                            <a:noFill/>
                          </a:ln>
                          <a:solidFill>
                            <a:srgbClr val="FFFFFF"/>
                          </a:solidFill>
                          <a:effectLst/>
                          <a:latin typeface="Perpetua" pitchFamily="-108" charset="0"/>
                        </a:rPr>
                        <a:t>Quotas</a:t>
                      </a:r>
                      <a:endParaRPr kumimoji="0" lang="en-US" sz="1400" b="1" i="0" u="none" strike="noStrike" cap="none" normalizeH="0" baseline="0" dirty="0">
                        <a:ln>
                          <a:noFill/>
                        </a:ln>
                        <a:solidFill>
                          <a:srgbClr val="FFFFFF"/>
                        </a:solidFill>
                        <a:effectLst/>
                        <a:latin typeface="Perpetua" pitchFamily="-10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Perpetua" pitchFamily="-108" charset="0"/>
                        </a:rPr>
                        <a:t>Voluntary Political Party Quotas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Perpetua" pitchFamily="-108" charset="0"/>
                        </a:rPr>
                        <a:t>No Quota adopted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Perpetua" pitchFamily="-10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179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Perpetua" pitchFamily="-108" charset="0"/>
                        </a:rPr>
                        <a:t>List of Countries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Morocco</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Algeria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Niger</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South Sudan</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Uganda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Kenya </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Somalia </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Djibouti </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Tanzania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Burundi</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Zimbabwe</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Swaziland</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Sudan</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Eritrea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Cape Verde</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Senegal</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Mauritania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Togo</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Burkina Faso</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DR Congo</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Angola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Rwanda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Libya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Tunisia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Egypt</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Lesotho</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Guinea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Mauritius (local level, not more than 2/3rds of the same sex, not more than 2 from same sex)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Mali</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Cote D’Ivoire</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Cameroun</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Malawi</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Namibia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South Africa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Botswana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Mozambique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Ghana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Nigeria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The Gambia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Guinea-Bissau</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Liberia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smtClean="0">
                          <a:ln>
                            <a:noFill/>
                          </a:ln>
                          <a:solidFill>
                            <a:srgbClr val="000000"/>
                          </a:solidFill>
                          <a:effectLst/>
                          <a:latin typeface="Perpetua" pitchFamily="-108" charset="0"/>
                        </a:rPr>
                        <a:t>*Sierra </a:t>
                      </a:r>
                      <a:r>
                        <a:rPr kumimoji="0" lang="en-US" sz="1500" b="0" i="0" u="none" strike="noStrike" cap="none" normalizeH="0" baseline="0" dirty="0">
                          <a:ln>
                            <a:noFill/>
                          </a:ln>
                          <a:solidFill>
                            <a:srgbClr val="000000"/>
                          </a:solidFill>
                          <a:effectLst/>
                          <a:latin typeface="Perpetua" pitchFamily="-108" charset="0"/>
                        </a:rPr>
                        <a:t>Leone</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smtClean="0">
                          <a:ln>
                            <a:noFill/>
                          </a:ln>
                          <a:solidFill>
                            <a:srgbClr val="000000"/>
                          </a:solidFill>
                          <a:effectLst/>
                          <a:latin typeface="Perpetua" pitchFamily="-108" charset="0"/>
                        </a:rPr>
                        <a:t>*Mauritius</a:t>
                      </a:r>
                      <a:endParaRPr kumimoji="0" lang="en-US" sz="1500" b="0" i="0" u="none" strike="noStrike" cap="none" normalizeH="0" baseline="0" dirty="0">
                        <a:ln>
                          <a:noFill/>
                        </a:ln>
                        <a:solidFill>
                          <a:srgbClr val="000000"/>
                        </a:solidFill>
                        <a:effectLst/>
                        <a:latin typeface="Perpetua" pitchFamily="-108" charset="0"/>
                      </a:endParaRP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Benin</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Gabon</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Equatorial Guinea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Congo</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CAR</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Chad</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Ethiopia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Zambia</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Madagascar</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 Sao Tome and Principe</a:t>
                      </a:r>
                    </a:p>
                    <a:p>
                      <a:pPr marL="285750" marR="0" lvl="0" indent="-285750" algn="l" defTabSz="457200" rtl="0" eaLnBrk="1" fontAlgn="base" latinLnBrk="0" hangingPunct="1">
                        <a:lnSpc>
                          <a:spcPct val="100000"/>
                        </a:lnSpc>
                        <a:spcBef>
                          <a:spcPct val="0"/>
                        </a:spcBef>
                        <a:spcAft>
                          <a:spcPct val="0"/>
                        </a:spcAft>
                        <a:buClrTx/>
                        <a:buSzTx/>
                        <a:buFont typeface="Arial" pitchFamily="-108" charset="0"/>
                        <a:buChar char="•"/>
                        <a:tabLst/>
                      </a:pPr>
                      <a:r>
                        <a:rPr kumimoji="0" lang="en-US" sz="1500" b="0" i="0" u="none" strike="noStrike" cap="none" normalizeH="0" baseline="0" dirty="0">
                          <a:ln>
                            <a:noFill/>
                          </a:ln>
                          <a:solidFill>
                            <a:srgbClr val="000000"/>
                          </a:solidFill>
                          <a:effectLst/>
                          <a:latin typeface="Perpetua" pitchFamily="-108" charset="0"/>
                        </a:rPr>
                        <a:t>Seychelles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80000"/>
              </a:lnSpc>
              <a:spcBef>
                <a:spcPct val="0"/>
              </a:spcBef>
              <a:spcAft>
                <a:spcPct val="0"/>
              </a:spcAft>
              <a:defRPr/>
            </a:pPr>
            <a:r>
              <a:rPr lang="en-US" sz="3300" b="1" dirty="0">
                <a:solidFill>
                  <a:prstClr val="white"/>
                </a:solidFill>
              </a:rPr>
              <a:t>  </a:t>
            </a:r>
            <a:r>
              <a:rPr lang="en-US" sz="3300" b="1" dirty="0">
                <a:solidFill>
                  <a:srgbClr val="FFFFFF"/>
                </a:solidFill>
              </a:rPr>
              <a:t>Different forms of quotas adopted</a:t>
            </a:r>
          </a:p>
        </p:txBody>
      </p:sp>
    </p:spTree>
    <p:extLst>
      <p:ext uri="{BB962C8B-B14F-4D97-AF65-F5344CB8AC3E}">
        <p14:creationId xmlns:p14="http://schemas.microsoft.com/office/powerpoint/2010/main" val="74825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138113" y="111125"/>
            <a:ext cx="8913812" cy="728663"/>
          </a:xfrm>
        </p:spPr>
        <p:txBody>
          <a:bodyPr/>
          <a:lstStyle/>
          <a:p>
            <a:pPr eaLnBrk="1" hangingPunct="1"/>
            <a:r>
              <a:rPr lang="en-US" altLang="en-US" sz="4000" b="1" smtClean="0"/>
              <a:t>Quotas in Africa-Assessing the impact</a:t>
            </a:r>
            <a:endParaRPr lang="en-US" altLang="en-US" sz="4000" smtClean="0"/>
          </a:p>
        </p:txBody>
      </p:sp>
      <p:sp>
        <p:nvSpPr>
          <p:cNvPr id="3" name="Text Placeholder 2"/>
          <p:cNvSpPr>
            <a:spLocks noGrp="1"/>
          </p:cNvSpPr>
          <p:nvPr>
            <p:ph type="body" idx="1"/>
          </p:nvPr>
        </p:nvSpPr>
        <p:spPr>
          <a:xfrm>
            <a:off x="109538" y="1092200"/>
            <a:ext cx="4359275" cy="541338"/>
          </a:xfrm>
          <a:gradFill rotWithShape="1">
            <a:gsLst>
              <a:gs pos="0">
                <a:srgbClr val="A3C4FF"/>
              </a:gs>
              <a:gs pos="35001">
                <a:srgbClr val="BFD5FF"/>
              </a:gs>
              <a:gs pos="100000">
                <a:srgbClr val="E5EEFF"/>
              </a:gs>
            </a:gsLst>
            <a:lin ang="16200000" scaled="1"/>
          </a:gradFill>
          <a:ln cap="flat">
            <a:solidFill>
              <a:srgbClr val="4A7EBB"/>
            </a:solidFill>
          </a:ln>
          <a:effectLst>
            <a:outerShdw blurRad="40000" dist="20000" dir="5400000" rotWithShape="0">
              <a:srgbClr val="000000">
                <a:alpha val="37999"/>
              </a:srgbClr>
            </a:outerShdw>
          </a:effectLst>
        </p:spPr>
        <p:txBody>
          <a:bodyPr/>
          <a:lstStyle/>
          <a:p>
            <a:pPr eaLnBrk="1" fontAlgn="auto" hangingPunct="1">
              <a:spcAft>
                <a:spcPts val="0"/>
              </a:spcAft>
              <a:buFont typeface="Arial"/>
              <a:buNone/>
              <a:defRPr/>
            </a:pPr>
            <a:r>
              <a:rPr lang="en-US" dirty="0" smtClean="0">
                <a:solidFill>
                  <a:schemeClr val="dk1"/>
                </a:solidFill>
              </a:rPr>
              <a:t>The Outcomes</a:t>
            </a:r>
            <a:endParaRPr lang="en-US" dirty="0">
              <a:solidFill>
                <a:schemeClr val="dk1"/>
              </a:solidFill>
            </a:endParaRPr>
          </a:p>
        </p:txBody>
      </p:sp>
      <p:sp>
        <p:nvSpPr>
          <p:cNvPr id="4" name="Content Placeholder 3"/>
          <p:cNvSpPr>
            <a:spLocks noGrp="1"/>
          </p:cNvSpPr>
          <p:nvPr>
            <p:ph sz="half" idx="2"/>
          </p:nvPr>
        </p:nvSpPr>
        <p:spPr>
          <a:xfrm>
            <a:off x="109538" y="1635125"/>
            <a:ext cx="4359275" cy="4278313"/>
          </a:xfrm>
          <a:gradFill rotWithShape="1">
            <a:gsLst>
              <a:gs pos="0">
                <a:srgbClr val="BCBCBC"/>
              </a:gs>
              <a:gs pos="35001">
                <a:srgbClr val="D0D0D0"/>
              </a:gs>
              <a:gs pos="100000">
                <a:srgbClr val="EDEDED"/>
              </a:gs>
            </a:gsLst>
            <a:lin ang="16200000" scaled="1"/>
          </a:gradFill>
          <a:ln cap="flat">
            <a:solidFill>
              <a:srgbClr val="000000"/>
            </a:solidFill>
          </a:ln>
          <a:effectLst>
            <a:outerShdw blurRad="40000" dist="20000" dir="5400000" rotWithShape="0">
              <a:srgbClr val="000000">
                <a:alpha val="37999"/>
              </a:srgbClr>
            </a:outerShdw>
          </a:effectLst>
        </p:spPr>
        <p:txBody>
          <a:bodyPr/>
          <a:lstStyle/>
          <a:p>
            <a:pPr eaLnBrk="1" hangingPunct="1">
              <a:lnSpc>
                <a:spcPct val="80000"/>
              </a:lnSpc>
              <a:buFont typeface="Arial" pitchFamily="-108" charset="0"/>
              <a:buChar char="•"/>
              <a:defRPr/>
            </a:pPr>
            <a:r>
              <a:rPr lang="en-US" sz="1700" dirty="0">
                <a:solidFill>
                  <a:srgbClr val="000000"/>
                </a:solidFill>
                <a:cs typeface="Calibri"/>
              </a:rPr>
              <a:t>Overall, quotas have opened up access to power and decision-making for more women</a:t>
            </a:r>
          </a:p>
          <a:p>
            <a:pPr eaLnBrk="1" hangingPunct="1">
              <a:lnSpc>
                <a:spcPct val="80000"/>
              </a:lnSpc>
              <a:buFont typeface="Arial" pitchFamily="-108" charset="0"/>
              <a:buChar char="•"/>
              <a:defRPr/>
            </a:pPr>
            <a:endParaRPr lang="en-US" sz="1000" dirty="0">
              <a:solidFill>
                <a:srgbClr val="000000"/>
              </a:solidFill>
              <a:cs typeface="Calibri"/>
            </a:endParaRPr>
          </a:p>
          <a:p>
            <a:pPr eaLnBrk="1" hangingPunct="1">
              <a:lnSpc>
                <a:spcPct val="80000"/>
              </a:lnSpc>
              <a:buFont typeface="Arial" pitchFamily="-108" charset="0"/>
              <a:buChar char="•"/>
              <a:defRPr/>
            </a:pPr>
            <a:r>
              <a:rPr lang="en-US" sz="1700" dirty="0">
                <a:solidFill>
                  <a:srgbClr val="000000"/>
                </a:solidFill>
                <a:cs typeface="Calibri"/>
              </a:rPr>
              <a:t>The increased presence of women in parliament has been linked to positive legislation affecting women (e.g. the role of female MPs in Rwanda in championing the gender-based law (including courting support from male colleagues)</a:t>
            </a:r>
            <a:endParaRPr lang="en-GB" sz="1700" i="1" dirty="0">
              <a:solidFill>
                <a:srgbClr val="000000"/>
              </a:solidFill>
              <a:cs typeface="Calibri"/>
            </a:endParaRPr>
          </a:p>
          <a:p>
            <a:pPr eaLnBrk="1" hangingPunct="1">
              <a:lnSpc>
                <a:spcPct val="80000"/>
              </a:lnSpc>
              <a:buFont typeface="Arial" pitchFamily="-108" charset="0"/>
              <a:buChar char="•"/>
              <a:defRPr/>
            </a:pPr>
            <a:endParaRPr lang="en-GB" sz="1000" i="1" dirty="0">
              <a:solidFill>
                <a:srgbClr val="000000"/>
              </a:solidFill>
              <a:cs typeface="Calibri"/>
            </a:endParaRPr>
          </a:p>
          <a:p>
            <a:pPr eaLnBrk="1" hangingPunct="1">
              <a:lnSpc>
                <a:spcPct val="80000"/>
              </a:lnSpc>
              <a:buFont typeface="Arial" pitchFamily="-108" charset="0"/>
              <a:buChar char="•"/>
              <a:defRPr/>
            </a:pPr>
            <a:r>
              <a:rPr lang="en-GB" sz="1700" dirty="0">
                <a:solidFill>
                  <a:srgbClr val="000000"/>
                </a:solidFill>
                <a:cs typeface="Calibri"/>
              </a:rPr>
              <a:t>Impact on women’s contribution to parliamentary debates (esp. more vocal &amp; better articulation of women’s issues, etc. {</a:t>
            </a:r>
            <a:r>
              <a:rPr lang="en-GB" sz="1700" dirty="0" err="1">
                <a:solidFill>
                  <a:srgbClr val="000000"/>
                </a:solidFill>
                <a:cs typeface="Calibri"/>
              </a:rPr>
              <a:t>eg</a:t>
            </a:r>
            <a:r>
              <a:rPr lang="en-GB" sz="1700" dirty="0">
                <a:solidFill>
                  <a:srgbClr val="000000"/>
                </a:solidFill>
                <a:cs typeface="Calibri"/>
              </a:rPr>
              <a:t>. Tanzania (Yoon 2011)}</a:t>
            </a:r>
          </a:p>
          <a:p>
            <a:pPr eaLnBrk="1" hangingPunct="1">
              <a:lnSpc>
                <a:spcPct val="80000"/>
              </a:lnSpc>
              <a:buFont typeface="Arial" pitchFamily="-108" charset="0"/>
              <a:buChar char="•"/>
              <a:defRPr/>
            </a:pPr>
            <a:endParaRPr lang="en-US" sz="1000" dirty="0">
              <a:solidFill>
                <a:srgbClr val="000000"/>
              </a:solidFill>
              <a:cs typeface="Calibri"/>
            </a:endParaRPr>
          </a:p>
          <a:p>
            <a:pPr eaLnBrk="1" hangingPunct="1">
              <a:lnSpc>
                <a:spcPct val="80000"/>
              </a:lnSpc>
              <a:buFont typeface="Arial" pitchFamily="-108" charset="0"/>
              <a:buChar char="•"/>
              <a:defRPr/>
            </a:pPr>
            <a:r>
              <a:rPr lang="en-US" sz="1700" dirty="0">
                <a:solidFill>
                  <a:srgbClr val="000000"/>
                </a:solidFill>
                <a:cs typeface="Calibri"/>
              </a:rPr>
              <a:t>Influence on a culture of acceptance of female </a:t>
            </a:r>
            <a:r>
              <a:rPr lang="en-US" sz="1700" dirty="0" smtClean="0">
                <a:solidFill>
                  <a:srgbClr val="000000"/>
                </a:solidFill>
                <a:cs typeface="Calibri"/>
              </a:rPr>
              <a:t>leaders</a:t>
            </a:r>
          </a:p>
          <a:p>
            <a:pPr eaLnBrk="1" hangingPunct="1">
              <a:lnSpc>
                <a:spcPct val="80000"/>
              </a:lnSpc>
              <a:buFont typeface="Arial" pitchFamily="-108" charset="0"/>
              <a:buChar char="•"/>
              <a:defRPr/>
            </a:pPr>
            <a:endParaRPr lang="en-US" sz="1000" dirty="0" smtClean="0">
              <a:solidFill>
                <a:srgbClr val="000000"/>
              </a:solidFill>
              <a:cs typeface="Calibri"/>
            </a:endParaRPr>
          </a:p>
          <a:p>
            <a:pPr eaLnBrk="1" hangingPunct="1">
              <a:lnSpc>
                <a:spcPct val="80000"/>
              </a:lnSpc>
              <a:buFont typeface="Arial" pitchFamily="-108" charset="0"/>
              <a:buChar char="•"/>
              <a:defRPr/>
            </a:pPr>
            <a:r>
              <a:rPr lang="en-US" sz="1700" dirty="0">
                <a:solidFill>
                  <a:srgbClr val="000000"/>
                </a:solidFill>
                <a:cs typeface="Calibri"/>
              </a:rPr>
              <a:t>Female leaders as role models</a:t>
            </a:r>
          </a:p>
          <a:p>
            <a:pPr eaLnBrk="1" hangingPunct="1">
              <a:lnSpc>
                <a:spcPct val="80000"/>
              </a:lnSpc>
              <a:buFont typeface="Arial" pitchFamily="-108" charset="0"/>
              <a:buChar char="•"/>
              <a:defRPr/>
            </a:pPr>
            <a:endParaRPr lang="en-US" sz="1900" dirty="0">
              <a:solidFill>
                <a:srgbClr val="000000"/>
              </a:solidFill>
            </a:endParaRPr>
          </a:p>
        </p:txBody>
      </p:sp>
      <p:sp>
        <p:nvSpPr>
          <p:cNvPr id="5" name="Text Placeholder 4"/>
          <p:cNvSpPr>
            <a:spLocks noGrp="1"/>
          </p:cNvSpPr>
          <p:nvPr>
            <p:ph type="body" sz="quarter" idx="3"/>
          </p:nvPr>
        </p:nvSpPr>
        <p:spPr>
          <a:xfrm>
            <a:off x="4468813" y="1092200"/>
            <a:ext cx="4554537" cy="541338"/>
          </a:xfrm>
          <a:gradFill rotWithShape="1">
            <a:gsLst>
              <a:gs pos="0">
                <a:srgbClr val="A3C4FF"/>
              </a:gs>
              <a:gs pos="35001">
                <a:srgbClr val="BFD5FF"/>
              </a:gs>
              <a:gs pos="100000">
                <a:srgbClr val="E5EEFF"/>
              </a:gs>
            </a:gsLst>
            <a:lin ang="16200000" scaled="1"/>
          </a:gradFill>
          <a:ln cap="flat">
            <a:solidFill>
              <a:srgbClr val="4A7EBB"/>
            </a:solidFill>
          </a:ln>
          <a:effectLst>
            <a:outerShdw blurRad="40000" dist="20000" dir="5400000" rotWithShape="0">
              <a:srgbClr val="000000">
                <a:alpha val="37999"/>
              </a:srgbClr>
            </a:outerShdw>
          </a:effectLst>
        </p:spPr>
        <p:txBody>
          <a:bodyPr/>
          <a:lstStyle/>
          <a:p>
            <a:pPr eaLnBrk="1" fontAlgn="auto" hangingPunct="1">
              <a:spcAft>
                <a:spcPts val="0"/>
              </a:spcAft>
              <a:buFont typeface="Arial"/>
              <a:buNone/>
              <a:defRPr/>
            </a:pPr>
            <a:r>
              <a:rPr lang="en-US" dirty="0" smtClean="0">
                <a:solidFill>
                  <a:schemeClr val="dk1"/>
                </a:solidFill>
              </a:rPr>
              <a:t>	The Dangers</a:t>
            </a:r>
            <a:endParaRPr lang="en-US" dirty="0">
              <a:solidFill>
                <a:schemeClr val="dk1"/>
              </a:solidFill>
            </a:endParaRPr>
          </a:p>
        </p:txBody>
      </p:sp>
      <p:sp>
        <p:nvSpPr>
          <p:cNvPr id="6" name="Content Placeholder 5"/>
          <p:cNvSpPr>
            <a:spLocks noGrp="1"/>
          </p:cNvSpPr>
          <p:nvPr>
            <p:ph sz="quarter" idx="4"/>
          </p:nvPr>
        </p:nvSpPr>
        <p:spPr>
          <a:xfrm>
            <a:off x="4468813" y="1635125"/>
            <a:ext cx="4554537" cy="4278313"/>
          </a:xfrm>
          <a:gradFill rotWithShape="1">
            <a:gsLst>
              <a:gs pos="0">
                <a:srgbClr val="BCBCBC"/>
              </a:gs>
              <a:gs pos="35001">
                <a:srgbClr val="D0D0D0"/>
              </a:gs>
              <a:gs pos="100000">
                <a:srgbClr val="EDEDED"/>
              </a:gs>
            </a:gsLst>
            <a:lin ang="16200000" scaled="1"/>
          </a:gradFill>
          <a:ln cap="flat">
            <a:solidFill>
              <a:srgbClr val="000000"/>
            </a:solidFill>
          </a:ln>
          <a:effectLst>
            <a:outerShdw blurRad="40000" dist="20000" dir="5400000" rotWithShape="0">
              <a:srgbClr val="000000">
                <a:alpha val="37999"/>
              </a:srgbClr>
            </a:outerShdw>
          </a:effectLst>
        </p:spPr>
        <p:txBody>
          <a:bodyPr/>
          <a:lstStyle/>
          <a:p>
            <a:pPr eaLnBrk="1" hangingPunct="1">
              <a:buFont typeface="Arial" pitchFamily="-108" charset="0"/>
              <a:buChar char="•"/>
              <a:defRPr/>
            </a:pPr>
            <a:r>
              <a:rPr lang="en-US" sz="1900" dirty="0">
                <a:solidFill>
                  <a:srgbClr val="000000"/>
                </a:solidFill>
                <a:cs typeface="Calibri"/>
              </a:rPr>
              <a:t>Quotas as glass ceiling/Limits </a:t>
            </a:r>
          </a:p>
          <a:p>
            <a:pPr eaLnBrk="1" hangingPunct="1">
              <a:buFont typeface="Arial" pitchFamily="-108" charset="0"/>
              <a:buChar char="•"/>
              <a:defRPr/>
            </a:pPr>
            <a:endParaRPr lang="en-US" sz="1900" dirty="0">
              <a:solidFill>
                <a:srgbClr val="000000"/>
              </a:solidFill>
              <a:cs typeface="Calibri"/>
            </a:endParaRPr>
          </a:p>
          <a:p>
            <a:pPr eaLnBrk="1" hangingPunct="1">
              <a:buFont typeface="Arial" pitchFamily="-108" charset="0"/>
              <a:buChar char="•"/>
              <a:defRPr/>
            </a:pPr>
            <a:r>
              <a:rPr lang="en-US" sz="1900" dirty="0">
                <a:solidFill>
                  <a:srgbClr val="000000"/>
                </a:solidFill>
                <a:cs typeface="Calibri"/>
              </a:rPr>
              <a:t>Implementation challenges in some countries (</a:t>
            </a:r>
            <a:r>
              <a:rPr lang="en-US" sz="1900" dirty="0" err="1">
                <a:solidFill>
                  <a:srgbClr val="000000"/>
                </a:solidFill>
                <a:cs typeface="Calibri"/>
              </a:rPr>
              <a:t>eg</a:t>
            </a:r>
            <a:r>
              <a:rPr lang="en-US" sz="1900" dirty="0">
                <a:solidFill>
                  <a:srgbClr val="000000"/>
                </a:solidFill>
                <a:cs typeface="Calibri"/>
              </a:rPr>
              <a:t>. incomprehensive modalities for implementation, e.g. Kenya)</a:t>
            </a:r>
          </a:p>
          <a:p>
            <a:pPr eaLnBrk="1" hangingPunct="1">
              <a:buFont typeface="Arial" pitchFamily="-108" charset="0"/>
              <a:buChar char="•"/>
              <a:defRPr/>
            </a:pPr>
            <a:endParaRPr lang="en-US" sz="1900" dirty="0">
              <a:solidFill>
                <a:srgbClr val="000000"/>
              </a:solidFill>
              <a:cs typeface="Calibri"/>
            </a:endParaRPr>
          </a:p>
          <a:p>
            <a:pPr eaLnBrk="1" hangingPunct="1">
              <a:buFont typeface="Arial" pitchFamily="-108" charset="0"/>
              <a:buChar char="•"/>
              <a:defRPr/>
            </a:pPr>
            <a:r>
              <a:rPr lang="en-US" sz="1900" dirty="0">
                <a:solidFill>
                  <a:srgbClr val="000000"/>
                </a:solidFill>
                <a:cs typeface="Calibri"/>
              </a:rPr>
              <a:t>Women being pushed away/shunning from competitive seats to quota/reserved seats only</a:t>
            </a:r>
          </a:p>
          <a:p>
            <a:pPr eaLnBrk="1" hangingPunct="1">
              <a:buFont typeface="Arial" pitchFamily="-108" charset="0"/>
              <a:buChar char="•"/>
              <a:defRPr/>
            </a:pPr>
            <a:endParaRPr lang="en-US" sz="1900" dirty="0">
              <a:solidFill>
                <a:srgbClr val="000000"/>
              </a:solidFill>
              <a:cs typeface="Calibri"/>
            </a:endParaRPr>
          </a:p>
          <a:p>
            <a:pPr eaLnBrk="1" hangingPunct="1">
              <a:buFont typeface="Arial" pitchFamily="-108" charset="0"/>
              <a:buChar char="•"/>
              <a:defRPr/>
            </a:pPr>
            <a:r>
              <a:rPr lang="en-US" sz="1900" dirty="0">
                <a:solidFill>
                  <a:srgbClr val="000000"/>
                </a:solidFill>
                <a:cs typeface="Calibri"/>
              </a:rPr>
              <a:t>The question of impact (descriptive </a:t>
            </a:r>
            <a:r>
              <a:rPr lang="en-US" sz="1900" dirty="0" err="1">
                <a:solidFill>
                  <a:srgbClr val="000000"/>
                </a:solidFill>
                <a:cs typeface="Calibri"/>
              </a:rPr>
              <a:t>vs</a:t>
            </a:r>
            <a:r>
              <a:rPr lang="en-US" sz="1900" dirty="0">
                <a:solidFill>
                  <a:srgbClr val="000000"/>
                </a:solidFill>
                <a:cs typeface="Calibri"/>
              </a:rPr>
              <a:t> substantive representation)</a:t>
            </a:r>
          </a:p>
          <a:p>
            <a:pPr eaLnBrk="1" hangingPunct="1">
              <a:buFont typeface="Arial" pitchFamily="-108" charset="0"/>
              <a:buChar char="•"/>
              <a:defRPr/>
            </a:pPr>
            <a:endParaRPr lang="en-US" sz="1900" dirty="0">
              <a:solidFill>
                <a:srgbClr val="000000"/>
              </a:solidFill>
              <a:cs typeface="Calibri"/>
            </a:endParaRPr>
          </a:p>
          <a:p>
            <a:pPr eaLnBrk="1" hangingPunct="1">
              <a:buFont typeface="Arial" pitchFamily="-108" charset="0"/>
              <a:buNone/>
              <a:defRPr/>
            </a:pPr>
            <a:endParaRPr lang="en-US" dirty="0">
              <a:solidFill>
                <a:srgbClr val="000000"/>
              </a:solidFill>
              <a:latin typeface="Perpetua" pitchFamily="-108" charset="0"/>
            </a:endParaRPr>
          </a:p>
        </p:txBody>
      </p:sp>
      <p:sp>
        <p:nvSpPr>
          <p:cNvPr id="7"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80000"/>
              </a:lnSpc>
              <a:spcBef>
                <a:spcPct val="0"/>
              </a:spcBef>
              <a:spcAft>
                <a:spcPct val="0"/>
              </a:spcAft>
              <a:defRPr/>
            </a:pPr>
            <a:r>
              <a:rPr lang="en-US" sz="3300" b="1" dirty="0">
                <a:solidFill>
                  <a:prstClr val="white"/>
                </a:solidFill>
              </a:rPr>
              <a:t>  </a:t>
            </a:r>
            <a:r>
              <a:rPr lang="en-US" sz="3300" b="1" dirty="0">
                <a:solidFill>
                  <a:srgbClr val="FFFFFF"/>
                </a:solidFill>
              </a:rPr>
              <a:t>Quotas in Africa: Assessing the impact</a:t>
            </a:r>
          </a:p>
        </p:txBody>
      </p:sp>
    </p:spTree>
    <p:extLst>
      <p:ext uri="{BB962C8B-B14F-4D97-AF65-F5344CB8AC3E}">
        <p14:creationId xmlns:p14="http://schemas.microsoft.com/office/powerpoint/2010/main" val="36503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28600" y="152400"/>
            <a:ext cx="86868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a:spcBef>
                <a:spcPct val="0"/>
              </a:spcBef>
              <a:defRPr/>
            </a:pPr>
            <a:r>
              <a:rPr lang="en-US" sz="3600" b="1">
                <a:solidFill>
                  <a:prstClr val="white"/>
                </a:solidFill>
              </a:rPr>
              <a:t>Outline of discussion </a:t>
            </a:r>
            <a:endParaRPr lang="en-US" sz="3600" b="1" dirty="0">
              <a:solidFill>
                <a:prstClr val="white"/>
              </a:solidFill>
            </a:endParaRPr>
          </a:p>
        </p:txBody>
      </p:sp>
      <p:sp>
        <p:nvSpPr>
          <p:cNvPr id="3"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fontScale="92500" lnSpcReduction="20000"/>
          </a:bodyPr>
          <a:lstStyle/>
          <a:p>
            <a:pPr defTabSz="457200">
              <a:defRPr/>
            </a:pPr>
            <a:r>
              <a:rPr lang="en-US" sz="3600" b="1" dirty="0">
                <a:solidFill>
                  <a:srgbClr val="FFFFFF"/>
                </a:solidFill>
              </a:rPr>
              <a:t>  The discussion on IMPACT (Descriptive vs. </a:t>
            </a:r>
          </a:p>
          <a:p>
            <a:pPr defTabSz="457200">
              <a:defRPr/>
            </a:pPr>
            <a:r>
              <a:rPr lang="en-US" sz="3600" b="1" dirty="0">
                <a:solidFill>
                  <a:srgbClr val="FFFFFF"/>
                </a:solidFill>
              </a:rPr>
              <a:t>  substantive representation) </a:t>
            </a:r>
          </a:p>
        </p:txBody>
      </p:sp>
      <p:sp>
        <p:nvSpPr>
          <p:cNvPr id="15364" name="Rectangle 3"/>
          <p:cNvSpPr>
            <a:spLocks noChangeArrowheads="1"/>
          </p:cNvSpPr>
          <p:nvPr/>
        </p:nvSpPr>
        <p:spPr bwMode="auto">
          <a:xfrm>
            <a:off x="150813" y="990600"/>
            <a:ext cx="87645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pPr>
            <a:r>
              <a:rPr lang="en-US" altLang="en-US" sz="2000" smtClean="0">
                <a:solidFill>
                  <a:srgbClr val="FFFFFF"/>
                </a:solidFill>
                <a:cs typeface="Arial" charset="0"/>
              </a:rPr>
              <a:t>The adoption of gender quotas as a means for expanding participation for women (quantitative descriptive rep)</a:t>
            </a:r>
          </a:p>
          <a:p>
            <a:pPr defTabSz="457200" eaLnBrk="1" fontAlgn="base" hangingPunct="1">
              <a:spcBef>
                <a:spcPct val="0"/>
              </a:spcBef>
              <a:spcAft>
                <a:spcPct val="0"/>
              </a:spcAft>
            </a:pPr>
            <a:endParaRPr lang="en-US" altLang="en-US" sz="2000" smtClean="0">
              <a:solidFill>
                <a:srgbClr val="FFFFFF"/>
              </a:solidFill>
              <a:cs typeface="Arial" charset="0"/>
            </a:endParaRPr>
          </a:p>
          <a:p>
            <a:pPr defTabSz="457200" eaLnBrk="1" fontAlgn="base" hangingPunct="1">
              <a:spcBef>
                <a:spcPct val="0"/>
              </a:spcBef>
              <a:spcAft>
                <a:spcPct val="0"/>
              </a:spcAft>
            </a:pPr>
            <a:r>
              <a:rPr lang="en-US" altLang="en-US" sz="2000" smtClean="0">
                <a:solidFill>
                  <a:srgbClr val="FFFFFF"/>
                </a:solidFill>
                <a:cs typeface="Arial" charset="0"/>
              </a:rPr>
              <a:t>But the issue of how this translates into impact is often raised</a:t>
            </a:r>
          </a:p>
          <a:p>
            <a:pPr defTabSz="457200" eaLnBrk="1" fontAlgn="base" hangingPunct="1">
              <a:spcBef>
                <a:spcPct val="0"/>
              </a:spcBef>
              <a:spcAft>
                <a:spcPct val="0"/>
              </a:spcAft>
            </a:pPr>
            <a:endParaRPr lang="en-US" altLang="en-US" sz="2000" smtClean="0">
              <a:solidFill>
                <a:srgbClr val="FFFFFF"/>
              </a:solidFill>
              <a:cs typeface="Arial" charset="0"/>
            </a:endParaRPr>
          </a:p>
          <a:p>
            <a:pPr defTabSz="457200" eaLnBrk="1" fontAlgn="base" hangingPunct="1">
              <a:spcBef>
                <a:spcPct val="0"/>
              </a:spcBef>
              <a:spcAft>
                <a:spcPct val="0"/>
              </a:spcAft>
            </a:pPr>
            <a:r>
              <a:rPr lang="en-US" altLang="en-US" sz="2000" smtClean="0">
                <a:solidFill>
                  <a:srgbClr val="FFFFFF"/>
                </a:solidFill>
                <a:cs typeface="Arial" charset="0"/>
              </a:rPr>
              <a:t>The question however is ‘what impact’ are we looking at?</a:t>
            </a:r>
          </a:p>
          <a:p>
            <a:pPr defTabSz="457200" eaLnBrk="1" fontAlgn="base" hangingPunct="1">
              <a:spcBef>
                <a:spcPct val="0"/>
              </a:spcBef>
              <a:spcAft>
                <a:spcPct val="0"/>
              </a:spcAft>
            </a:pPr>
            <a:endParaRPr lang="en-US" altLang="en-US" sz="2000" smtClean="0">
              <a:solidFill>
                <a:srgbClr val="FFFFFF"/>
              </a:solidFill>
              <a:cs typeface="Arial" charset="0"/>
            </a:endParaRPr>
          </a:p>
          <a:p>
            <a:pPr defTabSz="457200" eaLnBrk="1" fontAlgn="base" hangingPunct="1">
              <a:spcBef>
                <a:spcPct val="0"/>
              </a:spcBef>
              <a:spcAft>
                <a:spcPct val="0"/>
              </a:spcAft>
            </a:pPr>
            <a:r>
              <a:rPr lang="en-US" altLang="en-US" sz="2000" smtClean="0">
                <a:solidFill>
                  <a:srgbClr val="FFFFFF"/>
                </a:solidFill>
                <a:cs typeface="Arial" charset="0"/>
              </a:rPr>
              <a:t>Impact as in policy outcomes, overall contribution to the governance process, or which? </a:t>
            </a:r>
          </a:p>
          <a:p>
            <a:pPr defTabSz="457200" eaLnBrk="1" fontAlgn="base" hangingPunct="1">
              <a:spcBef>
                <a:spcPct val="0"/>
              </a:spcBef>
              <a:spcAft>
                <a:spcPct val="0"/>
              </a:spcAft>
              <a:buFontTx/>
              <a:buNone/>
            </a:pPr>
            <a:endParaRPr lang="en-US" altLang="en-US" sz="2000" smtClean="0">
              <a:solidFill>
                <a:srgbClr val="FFFFFF"/>
              </a:solidFill>
              <a:cs typeface="Arial" charset="0"/>
            </a:endParaRPr>
          </a:p>
          <a:p>
            <a:pPr defTabSz="457200" eaLnBrk="1" fontAlgn="base" hangingPunct="1">
              <a:spcBef>
                <a:spcPct val="0"/>
              </a:spcBef>
              <a:spcAft>
                <a:spcPct val="0"/>
              </a:spcAft>
            </a:pPr>
            <a:r>
              <a:rPr lang="en-US" altLang="en-US" sz="2000" smtClean="0">
                <a:solidFill>
                  <a:srgbClr val="FFFFFF"/>
                </a:solidFill>
                <a:cs typeface="Arial" charset="0"/>
              </a:rPr>
              <a:t>Are we looking only at immediate tangible outputs? </a:t>
            </a:r>
          </a:p>
          <a:p>
            <a:pPr defTabSz="457200" eaLnBrk="1" fontAlgn="base" hangingPunct="1">
              <a:spcBef>
                <a:spcPct val="0"/>
              </a:spcBef>
              <a:spcAft>
                <a:spcPct val="0"/>
              </a:spcAft>
              <a:buFontTx/>
              <a:buNone/>
            </a:pPr>
            <a:endParaRPr lang="en-US" altLang="en-US" sz="2000" smtClean="0">
              <a:solidFill>
                <a:srgbClr val="FFFFFF"/>
              </a:solidFill>
              <a:cs typeface="Arial" charset="0"/>
            </a:endParaRPr>
          </a:p>
          <a:p>
            <a:pPr defTabSz="457200" eaLnBrk="1" fontAlgn="base" hangingPunct="1">
              <a:spcBef>
                <a:spcPct val="0"/>
              </a:spcBef>
              <a:spcAft>
                <a:spcPct val="0"/>
              </a:spcAft>
            </a:pPr>
            <a:r>
              <a:rPr lang="en-US" altLang="en-US" sz="2000" smtClean="0">
                <a:solidFill>
                  <a:srgbClr val="FFFFFF"/>
                </a:solidFill>
                <a:cs typeface="Arial" charset="0"/>
              </a:rPr>
              <a:t>Impact on who? Women leaders assume the role of a dual representative - how about their contribution to other issues that affect other members of society?</a:t>
            </a:r>
          </a:p>
        </p:txBody>
      </p:sp>
    </p:spTree>
    <p:extLst>
      <p:ext uri="{BB962C8B-B14F-4D97-AF65-F5344CB8AC3E}">
        <p14:creationId xmlns:p14="http://schemas.microsoft.com/office/powerpoint/2010/main" val="1155108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188" y="138113"/>
            <a:ext cx="8848725" cy="619125"/>
          </a:xfrm>
        </p:spPr>
        <p:txBody>
          <a:bodyPr>
            <a:normAutofit fontScale="90000"/>
          </a:bodyPr>
          <a:lstStyle/>
          <a:p>
            <a:pPr eaLnBrk="1" hangingPunct="1">
              <a:defRPr/>
            </a:pPr>
            <a:r>
              <a:rPr lang="en-US" sz="4000" b="1" dirty="0"/>
              <a:t>The ‘impact’ question (cont’d)</a:t>
            </a:r>
          </a:p>
        </p:txBody>
      </p:sp>
      <p:sp>
        <p:nvSpPr>
          <p:cNvPr id="3" name="Content Placeholder 2"/>
          <p:cNvSpPr>
            <a:spLocks noGrp="1"/>
          </p:cNvSpPr>
          <p:nvPr>
            <p:ph idx="1"/>
          </p:nvPr>
        </p:nvSpPr>
        <p:spPr>
          <a:xfrm>
            <a:off x="415925" y="1581150"/>
            <a:ext cx="8270875" cy="4565650"/>
          </a:xfrm>
        </p:spPr>
        <p:txBody>
          <a:bodyPr>
            <a:normAutofit lnSpcReduction="10000"/>
          </a:bodyPr>
          <a:lstStyle/>
          <a:p>
            <a:pPr marL="0" indent="0" eaLnBrk="1" hangingPunct="1">
              <a:buFont typeface="Arial" pitchFamily="-108" charset="0"/>
              <a:buNone/>
              <a:defRPr/>
            </a:pPr>
            <a:r>
              <a:rPr lang="en-US" sz="2400" b="1" dirty="0" smtClean="0"/>
              <a:t>The </a:t>
            </a:r>
            <a:r>
              <a:rPr lang="en-US" sz="2400" b="1" dirty="0"/>
              <a:t>question of impact is often </a:t>
            </a:r>
            <a:r>
              <a:rPr lang="en-US" sz="2400" b="1" dirty="0" smtClean="0"/>
              <a:t>oversimplified </a:t>
            </a:r>
            <a:endParaRPr lang="en-US" sz="2400" b="1" dirty="0"/>
          </a:p>
          <a:p>
            <a:pPr eaLnBrk="1" hangingPunct="1">
              <a:buFont typeface="Arial" pitchFamily="-108" charset="0"/>
              <a:buChar char="•"/>
              <a:defRPr/>
            </a:pPr>
            <a:r>
              <a:rPr lang="en-US" sz="2400" dirty="0" smtClean="0">
                <a:solidFill>
                  <a:srgbClr val="FFFFFF"/>
                </a:solidFill>
              </a:rPr>
              <a:t>There are institutional complexities and political dynamics</a:t>
            </a:r>
          </a:p>
          <a:p>
            <a:pPr eaLnBrk="1" hangingPunct="1">
              <a:buFont typeface="Arial" pitchFamily="-108" charset="0"/>
              <a:buChar char="•"/>
              <a:defRPr/>
            </a:pPr>
            <a:r>
              <a:rPr lang="en-US" sz="2400" dirty="0" smtClean="0">
                <a:solidFill>
                  <a:srgbClr val="FFFFFF"/>
                </a:solidFill>
              </a:rPr>
              <a:t>-legal procedures, party allegiances, etc. </a:t>
            </a:r>
          </a:p>
          <a:p>
            <a:pPr eaLnBrk="1" hangingPunct="1">
              <a:buFont typeface="Arial" pitchFamily="-108" charset="0"/>
              <a:buChar char="•"/>
              <a:defRPr/>
            </a:pPr>
            <a:endParaRPr lang="en-US" sz="2400" dirty="0">
              <a:solidFill>
                <a:srgbClr val="FFFFFF"/>
              </a:solidFill>
            </a:endParaRPr>
          </a:p>
          <a:p>
            <a:pPr eaLnBrk="1" hangingPunct="1">
              <a:buFont typeface="Arial" pitchFamily="-108" charset="0"/>
              <a:buNone/>
              <a:defRPr/>
            </a:pPr>
            <a:r>
              <a:rPr lang="en-US" sz="2400" b="1" dirty="0" smtClean="0"/>
              <a:t>Are </a:t>
            </a:r>
            <a:r>
              <a:rPr lang="en-US" sz="2400" b="1" dirty="0"/>
              <a:t>we looking at impact of female leaders on</a:t>
            </a:r>
            <a:r>
              <a:rPr lang="en-US" sz="2400" b="1" dirty="0" smtClean="0"/>
              <a:t> women </a:t>
            </a:r>
            <a:r>
              <a:rPr lang="en-US" sz="2400" b="1" dirty="0"/>
              <a:t>and women’s issues only?</a:t>
            </a:r>
          </a:p>
          <a:p>
            <a:pPr lvl="1" eaLnBrk="1" hangingPunct="1">
              <a:buFont typeface="Arial" pitchFamily="-108" charset="0"/>
              <a:buChar char="–"/>
              <a:defRPr/>
            </a:pPr>
            <a:r>
              <a:rPr lang="en-US" sz="2400" dirty="0">
                <a:solidFill>
                  <a:srgbClr val="FFFFFF"/>
                </a:solidFill>
              </a:rPr>
              <a:t>OR their overall contribution to society</a:t>
            </a:r>
          </a:p>
          <a:p>
            <a:pPr eaLnBrk="1" hangingPunct="1">
              <a:buFont typeface="Arial" pitchFamily="-108" charset="0"/>
              <a:buChar char="•"/>
              <a:defRPr/>
            </a:pPr>
            <a:endParaRPr lang="en-US" sz="2400" dirty="0">
              <a:solidFill>
                <a:srgbClr val="FFFFFF"/>
              </a:solidFill>
            </a:endParaRPr>
          </a:p>
          <a:p>
            <a:pPr eaLnBrk="1" hangingPunct="1">
              <a:buFont typeface="Arial" pitchFamily="-108" charset="0"/>
              <a:buChar char="•"/>
              <a:defRPr/>
            </a:pPr>
            <a:r>
              <a:rPr lang="en-US" sz="2400" b="1" dirty="0"/>
              <a:t>The question also puts female leaders under some unbalanced scrutiny (what about the leadership of male colleagues)</a:t>
            </a:r>
          </a:p>
        </p:txBody>
      </p:sp>
      <p:sp>
        <p:nvSpPr>
          <p:cNvPr id="4"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a:defRPr/>
            </a:pPr>
            <a:r>
              <a:rPr lang="en-US" sz="3600" b="1" dirty="0">
                <a:solidFill>
                  <a:srgbClr val="FFFFFF"/>
                </a:solidFill>
              </a:rPr>
              <a:t>  The discussion on IMPACT (continued) </a:t>
            </a:r>
          </a:p>
        </p:txBody>
      </p:sp>
    </p:spTree>
    <p:extLst>
      <p:ext uri="{BB962C8B-B14F-4D97-AF65-F5344CB8AC3E}">
        <p14:creationId xmlns:p14="http://schemas.microsoft.com/office/powerpoint/2010/main" val="155315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28600" y="152400"/>
            <a:ext cx="86868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a:spcBef>
                <a:spcPct val="0"/>
              </a:spcBef>
              <a:defRPr/>
            </a:pPr>
            <a:r>
              <a:rPr lang="en-US" sz="3600" b="1">
                <a:solidFill>
                  <a:prstClr val="white"/>
                </a:solidFill>
              </a:rPr>
              <a:t>Outline of discussion </a:t>
            </a:r>
            <a:endParaRPr lang="en-US" sz="3600" b="1" dirty="0">
              <a:solidFill>
                <a:prstClr val="white"/>
              </a:solidFill>
            </a:endParaRPr>
          </a:p>
        </p:txBody>
      </p:sp>
      <p:sp>
        <p:nvSpPr>
          <p:cNvPr id="3"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spcBef>
                <a:spcPct val="0"/>
              </a:spcBef>
              <a:spcAft>
                <a:spcPct val="0"/>
              </a:spcAft>
              <a:defRPr/>
            </a:pPr>
            <a:r>
              <a:rPr lang="en-US" sz="3300" b="1">
                <a:solidFill>
                  <a:srgbClr val="FFFFFF"/>
                </a:solidFill>
              </a:rPr>
              <a:t>  Persisting challenges to women’s participation</a:t>
            </a:r>
          </a:p>
        </p:txBody>
      </p:sp>
      <p:sp>
        <p:nvSpPr>
          <p:cNvPr id="4" name="Content Placeholder 2"/>
          <p:cNvSpPr txBox="1">
            <a:spLocks/>
          </p:cNvSpPr>
          <p:nvPr/>
        </p:nvSpPr>
        <p:spPr>
          <a:xfrm>
            <a:off x="304800" y="1066800"/>
            <a:ext cx="8534400" cy="4962525"/>
          </a:xfrm>
          <a:prstGeom prst="rect">
            <a:avLst/>
          </a:prstGeom>
        </p:spPr>
        <p:txBody>
          <a:bodyPr>
            <a:normAutofit fontScale="92500"/>
          </a:bodyPr>
          <a:lstStyle/>
          <a:p>
            <a:pPr marL="273050" indent="-273050" fontAlgn="base">
              <a:lnSpc>
                <a:spcPct val="90000"/>
              </a:lnSpc>
              <a:spcBef>
                <a:spcPts val="575"/>
              </a:spcBef>
              <a:spcAft>
                <a:spcPct val="0"/>
              </a:spcAft>
              <a:buClr>
                <a:srgbClr val="4F81BD"/>
              </a:buClr>
              <a:buSzPct val="85000"/>
              <a:buFont typeface="Arial" pitchFamily="-108" charset="0"/>
              <a:buChar char="•"/>
              <a:defRPr/>
            </a:pPr>
            <a:endParaRPr lang="en-GB" sz="1900" dirty="0">
              <a:solidFill>
                <a:srgbClr val="FFFFFF"/>
              </a:solidFill>
              <a:ea typeface="Arial" pitchFamily="-108" charset="0"/>
              <a:cs typeface="Arial" pitchFamily="-108" charset="0"/>
            </a:endParaRPr>
          </a:p>
          <a:p>
            <a:pPr marL="273050" indent="-273050" fontAlgn="base">
              <a:lnSpc>
                <a:spcPct val="90000"/>
              </a:lnSpc>
              <a:spcBef>
                <a:spcPts val="575"/>
              </a:spcBef>
              <a:spcAft>
                <a:spcPct val="0"/>
              </a:spcAft>
              <a:buClr>
                <a:srgbClr val="4F81BD"/>
              </a:buClr>
              <a:buSzPct val="85000"/>
              <a:buFont typeface="Arial" pitchFamily="-108" charset="0"/>
              <a:buChar char="•"/>
              <a:defRPr/>
            </a:pPr>
            <a:r>
              <a:rPr lang="en-GB" sz="2000" dirty="0">
                <a:solidFill>
                  <a:srgbClr val="FFFFFF"/>
                </a:solidFill>
                <a:ea typeface="Arial" pitchFamily="-108" charset="0"/>
                <a:cs typeface="Arial" pitchFamily="-108" charset="0"/>
              </a:rPr>
              <a:t>Progress has been made but negative socio-cultural attitudes and norms persist</a:t>
            </a:r>
          </a:p>
          <a:p>
            <a:pPr marL="273050" indent="-273050" fontAlgn="base">
              <a:lnSpc>
                <a:spcPct val="90000"/>
              </a:lnSpc>
              <a:spcBef>
                <a:spcPts val="575"/>
              </a:spcBef>
              <a:spcAft>
                <a:spcPct val="0"/>
              </a:spcAft>
              <a:buClr>
                <a:srgbClr val="4F81BD"/>
              </a:buClr>
              <a:buSzPct val="85000"/>
              <a:defRPr/>
            </a:pPr>
            <a:endParaRPr lang="en-GB" sz="2000" dirty="0">
              <a:solidFill>
                <a:srgbClr val="FFFFFF"/>
              </a:solidFill>
              <a:ea typeface="Arial" pitchFamily="-108" charset="0"/>
              <a:cs typeface="Arial" pitchFamily="-108" charset="0"/>
            </a:endParaRPr>
          </a:p>
          <a:p>
            <a:pPr marL="273050" indent="-273050" fontAlgn="base">
              <a:lnSpc>
                <a:spcPct val="90000"/>
              </a:lnSpc>
              <a:spcBef>
                <a:spcPts val="575"/>
              </a:spcBef>
              <a:spcAft>
                <a:spcPct val="0"/>
              </a:spcAft>
              <a:buClr>
                <a:srgbClr val="4F81BD"/>
              </a:buClr>
              <a:buSzPct val="85000"/>
              <a:defRPr/>
            </a:pPr>
            <a:r>
              <a:rPr lang="en-GB" sz="2000" i="1" dirty="0">
                <a:solidFill>
                  <a:srgbClr val="FFFF00"/>
                </a:solidFill>
                <a:ea typeface="Arial" pitchFamily="-108" charset="0"/>
                <a:cs typeface="Arial" pitchFamily="-108" charset="0"/>
              </a:rPr>
              <a:t>       “The values and norms of society are more essential to the democratic integrity of a country than the institutional barriers written in a constitution.”</a:t>
            </a:r>
          </a:p>
          <a:p>
            <a:pPr marL="273050" indent="-273050" fontAlgn="base">
              <a:lnSpc>
                <a:spcPct val="90000"/>
              </a:lnSpc>
              <a:spcBef>
                <a:spcPts val="575"/>
              </a:spcBef>
              <a:spcAft>
                <a:spcPct val="0"/>
              </a:spcAft>
              <a:buClr>
                <a:srgbClr val="4F81BD"/>
              </a:buClr>
              <a:buSzPct val="85000"/>
              <a:defRPr/>
            </a:pPr>
            <a:r>
              <a:rPr lang="en-GB" sz="2000" i="1" dirty="0">
                <a:solidFill>
                  <a:srgbClr val="FFFF00"/>
                </a:solidFill>
                <a:ea typeface="Arial" pitchFamily="-108" charset="0"/>
                <a:cs typeface="Arial" pitchFamily="-108" charset="0"/>
              </a:rPr>
              <a:t>                                                                            -Robert Dahl on the American system</a:t>
            </a:r>
          </a:p>
          <a:p>
            <a:pPr marL="273050" indent="-273050" fontAlgn="base">
              <a:lnSpc>
                <a:spcPct val="90000"/>
              </a:lnSpc>
              <a:spcBef>
                <a:spcPts val="575"/>
              </a:spcBef>
              <a:spcAft>
                <a:spcPct val="0"/>
              </a:spcAft>
              <a:buClr>
                <a:srgbClr val="4F81BD"/>
              </a:buClr>
              <a:buSzPct val="85000"/>
              <a:buFont typeface="Arial" pitchFamily="-108" charset="0"/>
              <a:buChar char="•"/>
              <a:defRPr/>
            </a:pPr>
            <a:endParaRPr lang="en-GB" sz="2000" dirty="0">
              <a:solidFill>
                <a:srgbClr val="FFFFFF"/>
              </a:solidFill>
              <a:ea typeface="Arial" pitchFamily="-108" charset="0"/>
              <a:cs typeface="Arial" pitchFamily="-108" charset="0"/>
            </a:endParaRPr>
          </a:p>
          <a:p>
            <a:pPr marL="273050" indent="-273050" fontAlgn="base">
              <a:lnSpc>
                <a:spcPct val="90000"/>
              </a:lnSpc>
              <a:spcBef>
                <a:spcPts val="575"/>
              </a:spcBef>
              <a:spcAft>
                <a:spcPct val="0"/>
              </a:spcAft>
              <a:buClr>
                <a:srgbClr val="4F81BD"/>
              </a:buClr>
              <a:buSzPct val="85000"/>
              <a:buFont typeface="Arial" pitchFamily="-108" charset="0"/>
              <a:buChar char="•"/>
              <a:defRPr/>
            </a:pPr>
            <a:r>
              <a:rPr lang="en-GB" sz="2000" dirty="0">
                <a:solidFill>
                  <a:srgbClr val="FFFFFF"/>
                </a:solidFill>
                <a:ea typeface="Arial" pitchFamily="-108" charset="0"/>
                <a:cs typeface="Arial" pitchFamily="-108" charset="0"/>
              </a:rPr>
              <a:t>    The notion and ideas of gender equality have become very popular, but attitudes are yet to change completely.</a:t>
            </a:r>
          </a:p>
          <a:p>
            <a:pPr marL="273050" indent="-273050" fontAlgn="base">
              <a:lnSpc>
                <a:spcPct val="90000"/>
              </a:lnSpc>
              <a:spcBef>
                <a:spcPts val="575"/>
              </a:spcBef>
              <a:spcAft>
                <a:spcPct val="0"/>
              </a:spcAft>
              <a:buClr>
                <a:srgbClr val="4F81BD"/>
              </a:buClr>
              <a:buSzPct val="85000"/>
              <a:buFont typeface="Arial" pitchFamily="-108" charset="0"/>
              <a:buChar char="•"/>
              <a:defRPr/>
            </a:pPr>
            <a:endParaRPr lang="en-GB" sz="2000" dirty="0">
              <a:solidFill>
                <a:srgbClr val="FFFFFF"/>
              </a:solidFill>
              <a:ea typeface="Arial" pitchFamily="-108" charset="0"/>
              <a:cs typeface="Arial" pitchFamily="-108" charset="0"/>
            </a:endParaRPr>
          </a:p>
          <a:p>
            <a:pPr marL="273050" indent="-273050" fontAlgn="base">
              <a:lnSpc>
                <a:spcPct val="90000"/>
              </a:lnSpc>
              <a:spcBef>
                <a:spcPts val="575"/>
              </a:spcBef>
              <a:spcAft>
                <a:spcPct val="0"/>
              </a:spcAft>
              <a:buClr>
                <a:srgbClr val="4F81BD"/>
              </a:buClr>
              <a:buSzPct val="85000"/>
              <a:buFont typeface="Arial" pitchFamily="-108" charset="0"/>
              <a:buChar char="•"/>
              <a:defRPr/>
            </a:pPr>
            <a:r>
              <a:rPr lang="en-GB" sz="2000" dirty="0">
                <a:solidFill>
                  <a:srgbClr val="FFFFFF"/>
                </a:solidFill>
                <a:ea typeface="Arial" pitchFamily="-108" charset="0"/>
                <a:cs typeface="Arial" pitchFamily="-108" charset="0"/>
              </a:rPr>
              <a:t>Low participation at other levels of power: </a:t>
            </a:r>
          </a:p>
          <a:p>
            <a:pPr marL="547688" lvl="1" indent="-228600" fontAlgn="base">
              <a:lnSpc>
                <a:spcPct val="90000"/>
              </a:lnSpc>
              <a:spcBef>
                <a:spcPts val="375"/>
              </a:spcBef>
              <a:spcAft>
                <a:spcPct val="0"/>
              </a:spcAft>
              <a:buClr>
                <a:srgbClr val="C0504D"/>
              </a:buClr>
              <a:buSzPct val="85000"/>
              <a:buFont typeface="Arial" pitchFamily="-108" charset="0"/>
              <a:buChar char="•"/>
              <a:defRPr/>
            </a:pPr>
            <a:r>
              <a:rPr lang="en-GB" sz="2000" dirty="0">
                <a:solidFill>
                  <a:srgbClr val="FFFFFF"/>
                </a:solidFill>
                <a:ea typeface="Arial" pitchFamily="-108" charset="0"/>
                <a:cs typeface="Arial" pitchFamily="-108" charset="0"/>
              </a:rPr>
              <a:t>Local government structures </a:t>
            </a:r>
          </a:p>
          <a:p>
            <a:pPr marL="547688" lvl="1" indent="-228600" fontAlgn="base">
              <a:lnSpc>
                <a:spcPct val="90000"/>
              </a:lnSpc>
              <a:spcBef>
                <a:spcPts val="375"/>
              </a:spcBef>
              <a:spcAft>
                <a:spcPct val="0"/>
              </a:spcAft>
              <a:buClr>
                <a:srgbClr val="C0504D"/>
              </a:buClr>
              <a:buSzPct val="85000"/>
              <a:buFont typeface="Arial" pitchFamily="-108" charset="0"/>
              <a:buChar char="•"/>
              <a:defRPr/>
            </a:pPr>
            <a:r>
              <a:rPr lang="en-GB" sz="2000" dirty="0">
                <a:solidFill>
                  <a:srgbClr val="FFFFFF"/>
                </a:solidFill>
                <a:ea typeface="Arial" pitchFamily="-108" charset="0"/>
                <a:cs typeface="Arial" pitchFamily="-108" charset="0"/>
              </a:rPr>
              <a:t>Political party structures</a:t>
            </a:r>
          </a:p>
          <a:p>
            <a:pPr marL="547688" lvl="1" indent="-228600" fontAlgn="base">
              <a:lnSpc>
                <a:spcPct val="90000"/>
              </a:lnSpc>
              <a:spcBef>
                <a:spcPts val="375"/>
              </a:spcBef>
              <a:spcAft>
                <a:spcPct val="0"/>
              </a:spcAft>
              <a:buClr>
                <a:srgbClr val="C0504D"/>
              </a:buClr>
              <a:buSzPct val="85000"/>
              <a:buFont typeface="Arial" pitchFamily="-108" charset="0"/>
              <a:buChar char="•"/>
              <a:defRPr/>
            </a:pPr>
            <a:endParaRPr lang="en-GB" sz="2000" dirty="0">
              <a:solidFill>
                <a:srgbClr val="FFFFFF"/>
              </a:solidFill>
              <a:ea typeface="Arial" pitchFamily="-108" charset="0"/>
              <a:cs typeface="Arial" pitchFamily="-108" charset="0"/>
            </a:endParaRPr>
          </a:p>
          <a:p>
            <a:pPr marL="273050" indent="-273050" fontAlgn="base">
              <a:lnSpc>
                <a:spcPct val="90000"/>
              </a:lnSpc>
              <a:spcBef>
                <a:spcPts val="575"/>
              </a:spcBef>
              <a:spcAft>
                <a:spcPct val="0"/>
              </a:spcAft>
              <a:buClr>
                <a:srgbClr val="4F81BD"/>
              </a:buClr>
              <a:buSzPct val="85000"/>
              <a:buFont typeface="Arial" pitchFamily="-108" charset="0"/>
              <a:buChar char="•"/>
              <a:defRPr/>
            </a:pPr>
            <a:r>
              <a:rPr lang="en-GB" sz="2000" dirty="0">
                <a:solidFill>
                  <a:srgbClr val="FFFFFF"/>
                </a:solidFill>
                <a:ea typeface="Arial" pitchFamily="-108" charset="0"/>
                <a:cs typeface="Arial" pitchFamily="-108" charset="0"/>
              </a:rPr>
              <a:t>Gendered assessment of women leaders and the problem of over-generalization </a:t>
            </a:r>
          </a:p>
          <a:p>
            <a:pPr marL="273050" indent="-273050" fontAlgn="base">
              <a:lnSpc>
                <a:spcPct val="90000"/>
              </a:lnSpc>
              <a:spcBef>
                <a:spcPts val="575"/>
              </a:spcBef>
              <a:spcAft>
                <a:spcPct val="0"/>
              </a:spcAft>
              <a:buClr>
                <a:srgbClr val="4F81BD"/>
              </a:buClr>
              <a:buSzPct val="85000"/>
              <a:buFont typeface="Wingdings 2" pitchFamily="-108" charset="2"/>
              <a:buChar char=""/>
              <a:defRPr/>
            </a:pPr>
            <a:endParaRPr lang="en-GB" sz="1700" dirty="0">
              <a:solidFill>
                <a:prstClr val="black"/>
              </a:solidFill>
              <a:ea typeface="Arial" pitchFamily="-108" charset="0"/>
              <a:cs typeface="Arial" pitchFamily="-108" charset="0"/>
            </a:endParaRPr>
          </a:p>
          <a:p>
            <a:pPr marL="273050" indent="-273050" fontAlgn="base">
              <a:lnSpc>
                <a:spcPct val="90000"/>
              </a:lnSpc>
              <a:spcBef>
                <a:spcPts val="575"/>
              </a:spcBef>
              <a:spcAft>
                <a:spcPct val="0"/>
              </a:spcAft>
              <a:buClr>
                <a:srgbClr val="4F81BD"/>
              </a:buClr>
              <a:buSzPct val="85000"/>
              <a:buFont typeface="Wingdings 2" pitchFamily="-108" charset="2"/>
              <a:buChar char=""/>
              <a:defRPr/>
            </a:pPr>
            <a:endParaRPr lang="en-GB" sz="1700" dirty="0">
              <a:solidFill>
                <a:prstClr val="black"/>
              </a:solidFill>
              <a:ea typeface="Arial" pitchFamily="-108" charset="0"/>
              <a:cs typeface="Arial" pitchFamily="-108" charset="0"/>
            </a:endParaRPr>
          </a:p>
        </p:txBody>
      </p:sp>
    </p:spTree>
    <p:extLst>
      <p:ext uri="{BB962C8B-B14F-4D97-AF65-F5344CB8AC3E}">
        <p14:creationId xmlns:p14="http://schemas.microsoft.com/office/powerpoint/2010/main" val="243253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28600" y="152400"/>
            <a:ext cx="86868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a:spcBef>
                <a:spcPct val="0"/>
              </a:spcBef>
              <a:defRPr/>
            </a:pPr>
            <a:r>
              <a:rPr lang="en-US" sz="3600" b="1">
                <a:solidFill>
                  <a:prstClr val="white"/>
                </a:solidFill>
              </a:rPr>
              <a:t>Outline of discussion </a:t>
            </a:r>
            <a:endParaRPr lang="en-US" sz="3600" b="1" dirty="0">
              <a:solidFill>
                <a:prstClr val="white"/>
              </a:solidFill>
            </a:endParaRPr>
          </a:p>
        </p:txBody>
      </p:sp>
      <p:sp>
        <p:nvSpPr>
          <p:cNvPr id="3"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90000"/>
              </a:lnSpc>
              <a:spcBef>
                <a:spcPct val="0"/>
              </a:spcBef>
              <a:spcAft>
                <a:spcPct val="0"/>
              </a:spcAft>
              <a:defRPr/>
            </a:pPr>
            <a:r>
              <a:rPr lang="en-US" sz="3000" b="1" dirty="0">
                <a:solidFill>
                  <a:prstClr val="white"/>
                </a:solidFill>
              </a:rPr>
              <a:t>  Engendering women’s political participation in Africa: </a:t>
            </a:r>
          </a:p>
          <a:p>
            <a:pPr defTabSz="457200" fontAlgn="base">
              <a:lnSpc>
                <a:spcPct val="90000"/>
              </a:lnSpc>
              <a:spcBef>
                <a:spcPct val="0"/>
              </a:spcBef>
              <a:spcAft>
                <a:spcPct val="0"/>
              </a:spcAft>
              <a:defRPr/>
            </a:pPr>
            <a:r>
              <a:rPr lang="en-US" sz="3000" b="1" dirty="0">
                <a:solidFill>
                  <a:prstClr val="white"/>
                </a:solidFill>
              </a:rPr>
              <a:t>  Recommendations</a:t>
            </a:r>
          </a:p>
        </p:txBody>
      </p:sp>
      <p:sp>
        <p:nvSpPr>
          <p:cNvPr id="18436" name="Content Placeholder 2"/>
          <p:cNvSpPr txBox="1">
            <a:spLocks/>
          </p:cNvSpPr>
          <p:nvPr/>
        </p:nvSpPr>
        <p:spPr bwMode="auto">
          <a:xfrm>
            <a:off x="304800" y="1035050"/>
            <a:ext cx="85344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defRPr>
            </a:lvl1pPr>
            <a:lvl2pPr marL="730250" indent="-2730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593725"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ts val="575"/>
              </a:spcBef>
              <a:spcAft>
                <a:spcPct val="0"/>
              </a:spcAft>
              <a:buClr>
                <a:srgbClr val="4F81BD"/>
              </a:buClr>
              <a:buSzPct val="85000"/>
              <a:buFont typeface="Wingdings 2" pitchFamily="18" charset="2"/>
              <a:buChar char=""/>
            </a:pPr>
            <a:endParaRPr lang="en-US" altLang="en-US" sz="2400" b="1" smtClean="0">
              <a:solidFill>
                <a:srgbClr val="FFFFFF"/>
              </a:solidFill>
              <a:cs typeface="Arial" charset="0"/>
            </a:endParaRPr>
          </a:p>
          <a:p>
            <a:pPr eaLnBrk="1" fontAlgn="base" hangingPunct="1">
              <a:spcBef>
                <a:spcPts val="575"/>
              </a:spcBef>
              <a:spcAft>
                <a:spcPct val="0"/>
              </a:spcAft>
              <a:buClr>
                <a:srgbClr val="4F81BD"/>
              </a:buClr>
              <a:buSzPct val="85000"/>
              <a:buFont typeface="Wingdings 2" pitchFamily="18" charset="2"/>
              <a:buChar char=""/>
            </a:pPr>
            <a:r>
              <a:rPr lang="en-US" altLang="en-US" sz="2400" b="1" smtClean="0">
                <a:solidFill>
                  <a:srgbClr val="FFFFFF"/>
                </a:solidFill>
                <a:cs typeface="Arial" charset="0"/>
              </a:rPr>
              <a:t>National level actors </a:t>
            </a:r>
          </a:p>
          <a:p>
            <a:pPr lvl="1" eaLnBrk="1" fontAlgn="base" hangingPunct="1">
              <a:spcBef>
                <a:spcPts val="575"/>
              </a:spcBef>
              <a:spcAft>
                <a:spcPct val="0"/>
              </a:spcAft>
              <a:buClr>
                <a:srgbClr val="4F81BD"/>
              </a:buClr>
              <a:buSzPct val="85000"/>
              <a:buFont typeface="Wingdings 2" pitchFamily="18" charset="2"/>
              <a:buChar char=""/>
            </a:pPr>
            <a:r>
              <a:rPr lang="en-US" altLang="en-US" sz="2400" smtClean="0">
                <a:solidFill>
                  <a:srgbClr val="FFFFFF"/>
                </a:solidFill>
                <a:cs typeface="Arial" charset="0"/>
              </a:rPr>
              <a:t>There is the need to address the socio-cultural challenge</a:t>
            </a:r>
          </a:p>
          <a:p>
            <a:pPr lvl="2" eaLnBrk="1" fontAlgn="base" hangingPunct="1">
              <a:spcBef>
                <a:spcPts val="375"/>
              </a:spcBef>
              <a:spcAft>
                <a:spcPct val="0"/>
              </a:spcAft>
              <a:buClr>
                <a:srgbClr val="B2C1DB"/>
              </a:buClr>
              <a:buSzPct val="85000"/>
              <a:buFontTx/>
              <a:buNone/>
            </a:pPr>
            <a:r>
              <a:rPr lang="en-US" altLang="en-US" smtClean="0">
                <a:solidFill>
                  <a:srgbClr val="FFFFFF"/>
                </a:solidFill>
                <a:cs typeface="Arial" charset="0"/>
              </a:rPr>
              <a:t>-</a:t>
            </a:r>
            <a:r>
              <a:rPr lang="en-US" altLang="en-US" sz="2000" smtClean="0">
                <a:solidFill>
                  <a:srgbClr val="FFFFFF"/>
                </a:solidFill>
                <a:cs typeface="Arial" charset="0"/>
              </a:rPr>
              <a:t>Intensify civic education emphasizing the equal capabilities of women to lead</a:t>
            </a:r>
          </a:p>
          <a:p>
            <a:pPr lvl="2" eaLnBrk="1" fontAlgn="base" hangingPunct="1">
              <a:spcBef>
                <a:spcPts val="375"/>
              </a:spcBef>
              <a:spcAft>
                <a:spcPct val="0"/>
              </a:spcAft>
              <a:buClr>
                <a:srgbClr val="B2C1DB"/>
              </a:buClr>
              <a:buSzPct val="85000"/>
              <a:buFontTx/>
              <a:buNone/>
            </a:pPr>
            <a:r>
              <a:rPr lang="en-US" altLang="en-US" sz="2000" smtClean="0">
                <a:solidFill>
                  <a:srgbClr val="FFFFFF"/>
                </a:solidFill>
                <a:cs typeface="Arial" charset="0"/>
              </a:rPr>
              <a:t>-Socialize the next generation of Africans on values as equality and individual differences through schools curricula</a:t>
            </a:r>
          </a:p>
          <a:p>
            <a:pPr lvl="2" eaLnBrk="1" fontAlgn="base" hangingPunct="1">
              <a:spcBef>
                <a:spcPts val="375"/>
              </a:spcBef>
              <a:spcAft>
                <a:spcPct val="0"/>
              </a:spcAft>
              <a:buClr>
                <a:srgbClr val="B2C1DB"/>
              </a:buClr>
              <a:buSzPct val="85000"/>
              <a:buFontTx/>
              <a:buNone/>
            </a:pPr>
            <a:endParaRPr lang="en-US" altLang="en-US" sz="1800" smtClean="0">
              <a:solidFill>
                <a:srgbClr val="FFFFFF"/>
              </a:solidFill>
              <a:cs typeface="Arial" charset="0"/>
            </a:endParaRPr>
          </a:p>
          <a:p>
            <a:pPr eaLnBrk="1" fontAlgn="base" hangingPunct="1">
              <a:spcBef>
                <a:spcPts val="375"/>
              </a:spcBef>
              <a:spcAft>
                <a:spcPct val="0"/>
              </a:spcAft>
              <a:buClr>
                <a:srgbClr val="C0504D"/>
              </a:buClr>
              <a:buSzPct val="85000"/>
            </a:pPr>
            <a:r>
              <a:rPr lang="en-US" altLang="en-US" sz="2200" smtClean="0">
                <a:solidFill>
                  <a:srgbClr val="FFFFFF"/>
                </a:solidFill>
                <a:cs typeface="Arial" charset="0"/>
              </a:rPr>
              <a:t>Getting more capable women to go into the public arena</a:t>
            </a:r>
          </a:p>
          <a:p>
            <a:pPr eaLnBrk="1" fontAlgn="base" hangingPunct="1">
              <a:spcBef>
                <a:spcPts val="375"/>
              </a:spcBef>
              <a:spcAft>
                <a:spcPct val="0"/>
              </a:spcAft>
              <a:buClr>
                <a:srgbClr val="C0504D"/>
              </a:buClr>
              <a:buSzPct val="85000"/>
              <a:buFontTx/>
              <a:buNone/>
            </a:pPr>
            <a:r>
              <a:rPr lang="en-US" altLang="en-US" sz="1800" smtClean="0">
                <a:solidFill>
                  <a:srgbClr val="FFFFFF"/>
                </a:solidFill>
                <a:cs typeface="Arial" charset="0"/>
              </a:rPr>
              <a:t>-Sensitize women on the need to come out and get involved at the various levels (there is no lack of capable or well-resourced women to run for public offices)</a:t>
            </a:r>
          </a:p>
          <a:p>
            <a:pPr lvl="1" eaLnBrk="1" fontAlgn="base" hangingPunct="1">
              <a:spcBef>
                <a:spcPts val="375"/>
              </a:spcBef>
              <a:spcAft>
                <a:spcPct val="0"/>
              </a:spcAft>
              <a:buClr>
                <a:srgbClr val="C0504D"/>
              </a:buClr>
              <a:buSzPct val="85000"/>
              <a:buFont typeface="Wingdings 2" pitchFamily="18" charset="2"/>
              <a:buChar char=""/>
            </a:pPr>
            <a:endParaRPr lang="en-US" altLang="en-US" sz="1800" smtClean="0">
              <a:solidFill>
                <a:srgbClr val="FFFFFF"/>
              </a:solidFill>
              <a:cs typeface="Arial" charset="0"/>
            </a:endParaRPr>
          </a:p>
        </p:txBody>
      </p:sp>
    </p:spTree>
    <p:extLst>
      <p:ext uri="{BB962C8B-B14F-4D97-AF65-F5344CB8AC3E}">
        <p14:creationId xmlns:p14="http://schemas.microsoft.com/office/powerpoint/2010/main" val="2531745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157163" y="101600"/>
            <a:ext cx="8866187" cy="619125"/>
          </a:xfrm>
        </p:spPr>
        <p:txBody>
          <a:bodyPr/>
          <a:lstStyle/>
          <a:p>
            <a:pPr algn="l" eaLnBrk="1" hangingPunct="1"/>
            <a:r>
              <a:rPr lang="en-US" altLang="en-US" sz="3000" b="1" smtClean="0"/>
              <a:t>Cont’d</a:t>
            </a:r>
          </a:p>
        </p:txBody>
      </p:sp>
      <p:sp>
        <p:nvSpPr>
          <p:cNvPr id="19459" name="Content Placeholder 2"/>
          <p:cNvSpPr>
            <a:spLocks noGrp="1"/>
          </p:cNvSpPr>
          <p:nvPr>
            <p:ph idx="1"/>
          </p:nvPr>
        </p:nvSpPr>
        <p:spPr>
          <a:xfrm>
            <a:off x="268288" y="1341438"/>
            <a:ext cx="8653462" cy="5257800"/>
          </a:xfrm>
        </p:spPr>
        <p:txBody>
          <a:bodyPr/>
          <a:lstStyle/>
          <a:p>
            <a:pPr marL="0" indent="0" eaLnBrk="1" hangingPunct="1">
              <a:lnSpc>
                <a:spcPct val="80000"/>
              </a:lnSpc>
              <a:buFont typeface="Arial" charset="0"/>
              <a:buNone/>
            </a:pPr>
            <a:r>
              <a:rPr lang="en-US" altLang="en-US" sz="2400" b="1" smtClean="0">
                <a:solidFill>
                  <a:srgbClr val="FFFFFF"/>
                </a:solidFill>
              </a:rPr>
              <a:t>Non-Governmental organizations </a:t>
            </a:r>
          </a:p>
          <a:p>
            <a:pPr marL="0" indent="0" eaLnBrk="1" hangingPunct="1">
              <a:lnSpc>
                <a:spcPct val="80000"/>
              </a:lnSpc>
              <a:buFont typeface="Arial" charset="0"/>
              <a:buAutoNum type="arabicPeriod"/>
            </a:pPr>
            <a:r>
              <a:rPr lang="en-US" altLang="en-US" sz="2400" smtClean="0">
                <a:solidFill>
                  <a:srgbClr val="FFFFFF"/>
                </a:solidFill>
              </a:rPr>
              <a:t> Deepen engagement with political parties (this has often been a delicate issue but needs to be balanced) </a:t>
            </a:r>
          </a:p>
          <a:p>
            <a:pPr marL="0" indent="0" eaLnBrk="1" hangingPunct="1">
              <a:lnSpc>
                <a:spcPct val="80000"/>
              </a:lnSpc>
              <a:buFont typeface="Arial" charset="0"/>
              <a:buNone/>
            </a:pPr>
            <a:endParaRPr lang="en-US" altLang="en-US" sz="2400" smtClean="0">
              <a:solidFill>
                <a:srgbClr val="FFFFFF"/>
              </a:solidFill>
            </a:endParaRPr>
          </a:p>
          <a:p>
            <a:pPr marL="400050" lvl="1" indent="0" eaLnBrk="1" hangingPunct="1">
              <a:lnSpc>
                <a:spcPct val="80000"/>
              </a:lnSpc>
            </a:pPr>
            <a:r>
              <a:rPr lang="en-US" altLang="en-US" sz="2000" smtClean="0">
                <a:solidFill>
                  <a:srgbClr val="FFFFFF"/>
                </a:solidFill>
                <a:ea typeface="ＭＳ Ｐゴシック" pitchFamily="34" charset="-128"/>
              </a:rPr>
              <a:t> </a:t>
            </a:r>
            <a:r>
              <a:rPr lang="en-US" altLang="en-US" sz="2400" smtClean="0">
                <a:solidFill>
                  <a:srgbClr val="FFFFFF"/>
                </a:solidFill>
                <a:ea typeface="ＭＳ Ｐゴシック" pitchFamily="34" charset="-128"/>
              </a:rPr>
              <a:t>Support structures such as the women’s wings to enable them identify and champion women’s issues within and beyond their parties</a:t>
            </a:r>
          </a:p>
          <a:p>
            <a:pPr marL="400050" lvl="1" indent="0" eaLnBrk="1" hangingPunct="1">
              <a:lnSpc>
                <a:spcPct val="80000"/>
              </a:lnSpc>
            </a:pPr>
            <a:r>
              <a:rPr lang="en-US" altLang="en-US" sz="2000" smtClean="0">
                <a:solidFill>
                  <a:srgbClr val="FFFFFF"/>
                </a:solidFill>
                <a:ea typeface="ＭＳ Ｐゴシック" pitchFamily="34" charset="-128"/>
              </a:rPr>
              <a:t> </a:t>
            </a:r>
            <a:r>
              <a:rPr lang="en-US" altLang="en-US" sz="2400" smtClean="0">
                <a:solidFill>
                  <a:srgbClr val="FFFFFF"/>
                </a:solidFill>
                <a:ea typeface="ＭＳ Ｐゴシック" pitchFamily="34" charset="-128"/>
              </a:rPr>
              <a:t>Promoting women’s participation in local governance (through training and capacity-building, grassroots campaigns, etc.) </a:t>
            </a:r>
          </a:p>
          <a:p>
            <a:pPr marL="0" indent="0" eaLnBrk="1" hangingPunct="1">
              <a:lnSpc>
                <a:spcPct val="80000"/>
              </a:lnSpc>
              <a:buFont typeface="Arial" charset="0"/>
              <a:buNone/>
            </a:pPr>
            <a:endParaRPr lang="en-US" altLang="en-US" sz="2400" smtClean="0">
              <a:solidFill>
                <a:srgbClr val="FFFFFF"/>
              </a:solidFill>
            </a:endParaRPr>
          </a:p>
          <a:p>
            <a:pPr marL="0" indent="0" eaLnBrk="1" hangingPunct="1">
              <a:lnSpc>
                <a:spcPct val="80000"/>
              </a:lnSpc>
              <a:buFont typeface="Arial" charset="0"/>
              <a:buNone/>
            </a:pPr>
            <a:r>
              <a:rPr lang="en-US" altLang="en-US" sz="2400" smtClean="0">
                <a:solidFill>
                  <a:srgbClr val="FFFFFF"/>
                </a:solidFill>
              </a:rPr>
              <a:t>2. Sustainable support to women leaders (research support, training highlighting the nature of women’s issues, etc.)</a:t>
            </a:r>
          </a:p>
          <a:p>
            <a:pPr marL="0" indent="0" eaLnBrk="1" hangingPunct="1">
              <a:lnSpc>
                <a:spcPct val="80000"/>
              </a:lnSpc>
              <a:buFont typeface="Arial" charset="0"/>
              <a:buNone/>
            </a:pPr>
            <a:r>
              <a:rPr lang="en-US" altLang="en-US" sz="2400" smtClean="0">
                <a:solidFill>
                  <a:srgbClr val="FFFFFF"/>
                </a:solidFill>
              </a:rPr>
              <a:t>	-Sensitizing males on women’s issues</a:t>
            </a:r>
          </a:p>
          <a:p>
            <a:pPr marL="0" indent="0" eaLnBrk="1" hangingPunct="1">
              <a:lnSpc>
                <a:spcPct val="80000"/>
              </a:lnSpc>
              <a:buFont typeface="Arial" charset="0"/>
              <a:buNone/>
            </a:pPr>
            <a:endParaRPr lang="en-US" altLang="en-US" sz="2000" smtClean="0">
              <a:solidFill>
                <a:srgbClr val="FFFFFF"/>
              </a:solidFill>
            </a:endParaRPr>
          </a:p>
        </p:txBody>
      </p:sp>
      <p:sp>
        <p:nvSpPr>
          <p:cNvPr id="4"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90000"/>
              </a:lnSpc>
              <a:spcBef>
                <a:spcPct val="0"/>
              </a:spcBef>
              <a:spcAft>
                <a:spcPct val="0"/>
              </a:spcAft>
              <a:defRPr/>
            </a:pPr>
            <a:r>
              <a:rPr lang="en-US" sz="3000" b="1" dirty="0">
                <a:solidFill>
                  <a:prstClr val="white"/>
                </a:solidFill>
              </a:rPr>
              <a:t>  Engendering women’s political participation in Africa: </a:t>
            </a:r>
          </a:p>
          <a:p>
            <a:pPr defTabSz="457200" fontAlgn="base">
              <a:lnSpc>
                <a:spcPct val="90000"/>
              </a:lnSpc>
              <a:spcBef>
                <a:spcPct val="0"/>
              </a:spcBef>
              <a:spcAft>
                <a:spcPct val="0"/>
              </a:spcAft>
              <a:defRPr/>
            </a:pPr>
            <a:r>
              <a:rPr lang="en-US" sz="3000" b="1" dirty="0">
                <a:solidFill>
                  <a:prstClr val="white"/>
                </a:solidFill>
              </a:rPr>
              <a:t>  Recommendations (continued)</a:t>
            </a:r>
          </a:p>
        </p:txBody>
      </p:sp>
    </p:spTree>
    <p:extLst>
      <p:ext uri="{BB962C8B-B14F-4D97-AF65-F5344CB8AC3E}">
        <p14:creationId xmlns:p14="http://schemas.microsoft.com/office/powerpoint/2010/main" val="421946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a:spcBef>
                <a:spcPct val="0"/>
              </a:spcBef>
              <a:defRPr/>
            </a:pPr>
            <a:r>
              <a:rPr lang="en-US" sz="3600" b="1" dirty="0">
                <a:solidFill>
                  <a:prstClr val="white"/>
                </a:solidFill>
              </a:rPr>
              <a:t>  Outline of discussion </a:t>
            </a:r>
          </a:p>
        </p:txBody>
      </p:sp>
      <p:sp>
        <p:nvSpPr>
          <p:cNvPr id="2051" name="Content Placeholder 2"/>
          <p:cNvSpPr txBox="1">
            <a:spLocks/>
          </p:cNvSpPr>
          <p:nvPr/>
        </p:nvSpPr>
        <p:spPr bwMode="auto">
          <a:xfrm>
            <a:off x="228600" y="1233488"/>
            <a:ext cx="86868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lnSpc>
                <a:spcPct val="90000"/>
              </a:lnSpc>
              <a:spcBef>
                <a:spcPts val="575"/>
              </a:spcBef>
              <a:spcAft>
                <a:spcPct val="0"/>
              </a:spcAft>
              <a:buClr>
                <a:srgbClr val="4F81BD"/>
              </a:buClr>
              <a:buSzPct val="85000"/>
              <a:buFont typeface="Calibri" pitchFamily="34" charset="0"/>
              <a:buAutoNum type="alphaUcPeriod"/>
            </a:pPr>
            <a:endParaRPr lang="en-US" altLang="en-US" sz="2000" smtClean="0">
              <a:solidFill>
                <a:prstClr val="white"/>
              </a:solidFill>
              <a:cs typeface="Arial" charset="0"/>
            </a:endParaRPr>
          </a:p>
          <a:p>
            <a:pPr eaLnBrk="1" fontAlgn="base" hangingPunct="1">
              <a:lnSpc>
                <a:spcPct val="90000"/>
              </a:lnSpc>
              <a:spcBef>
                <a:spcPts val="575"/>
              </a:spcBef>
              <a:spcAft>
                <a:spcPct val="0"/>
              </a:spcAft>
              <a:buClr>
                <a:srgbClr val="4F81BD"/>
              </a:buClr>
              <a:buSzPct val="85000"/>
              <a:buFontTx/>
              <a:buNone/>
            </a:pPr>
            <a:r>
              <a:rPr lang="en-US" altLang="en-US" sz="2400" smtClean="0">
                <a:solidFill>
                  <a:prstClr val="white"/>
                </a:solidFill>
                <a:cs typeface="Arial" charset="0"/>
              </a:rPr>
              <a:t>A.  Brief overview- the discussion on women’s political participation </a:t>
            </a:r>
          </a:p>
          <a:p>
            <a:pPr eaLnBrk="1" fontAlgn="base" hangingPunct="1">
              <a:lnSpc>
                <a:spcPct val="90000"/>
              </a:lnSpc>
              <a:spcBef>
                <a:spcPts val="575"/>
              </a:spcBef>
              <a:spcAft>
                <a:spcPct val="0"/>
              </a:spcAft>
              <a:buClr>
                <a:srgbClr val="4F81BD"/>
              </a:buClr>
              <a:buSzPct val="85000"/>
              <a:buFont typeface="Calibri" pitchFamily="34" charset="0"/>
              <a:buAutoNum type="alphaUcPeriod"/>
            </a:pPr>
            <a:endParaRPr lang="en-US" altLang="en-US" sz="2400" smtClean="0">
              <a:solidFill>
                <a:prstClr val="white"/>
              </a:solidFill>
              <a:cs typeface="Arial" charset="0"/>
            </a:endParaRPr>
          </a:p>
          <a:p>
            <a:pPr eaLnBrk="1" fontAlgn="base" hangingPunct="1">
              <a:lnSpc>
                <a:spcPct val="90000"/>
              </a:lnSpc>
              <a:spcBef>
                <a:spcPts val="575"/>
              </a:spcBef>
              <a:spcAft>
                <a:spcPct val="0"/>
              </a:spcAft>
              <a:buClr>
                <a:srgbClr val="4F81BD"/>
              </a:buClr>
              <a:buSzPct val="85000"/>
              <a:buFontTx/>
              <a:buNone/>
            </a:pPr>
            <a:r>
              <a:rPr lang="en-US" altLang="en-US" sz="2400" smtClean="0">
                <a:solidFill>
                  <a:prstClr val="white"/>
                </a:solidFill>
                <a:cs typeface="Arial" charset="0"/>
              </a:rPr>
              <a:t>B.  Women’s access to power and decision-making in Africa</a:t>
            </a:r>
          </a:p>
          <a:p>
            <a:pPr eaLnBrk="1" fontAlgn="base" hangingPunct="1">
              <a:lnSpc>
                <a:spcPct val="90000"/>
              </a:lnSpc>
              <a:spcBef>
                <a:spcPts val="575"/>
              </a:spcBef>
              <a:spcAft>
                <a:spcPct val="0"/>
              </a:spcAft>
              <a:buClr>
                <a:srgbClr val="4F81BD"/>
              </a:buClr>
              <a:buSzPct val="85000"/>
              <a:buFont typeface="Wingdings 2" pitchFamily="18" charset="2"/>
              <a:buNone/>
            </a:pPr>
            <a:r>
              <a:rPr lang="en-US" altLang="en-US" sz="2400" smtClean="0">
                <a:solidFill>
                  <a:prstClr val="white"/>
                </a:solidFill>
                <a:cs typeface="Arial" charset="0"/>
              </a:rPr>
              <a:t>	a) Progress</a:t>
            </a:r>
          </a:p>
          <a:p>
            <a:pPr eaLnBrk="1" fontAlgn="base" hangingPunct="1">
              <a:lnSpc>
                <a:spcPct val="90000"/>
              </a:lnSpc>
              <a:spcBef>
                <a:spcPts val="575"/>
              </a:spcBef>
              <a:spcAft>
                <a:spcPct val="0"/>
              </a:spcAft>
              <a:buClr>
                <a:srgbClr val="4F81BD"/>
              </a:buClr>
              <a:buSzPct val="85000"/>
              <a:buFont typeface="Wingdings 2" pitchFamily="18" charset="2"/>
              <a:buNone/>
            </a:pPr>
            <a:r>
              <a:rPr lang="en-US" altLang="en-US" sz="2400" smtClean="0">
                <a:solidFill>
                  <a:prstClr val="white"/>
                </a:solidFill>
                <a:cs typeface="Arial" charset="0"/>
              </a:rPr>
              <a:t>	b) Current outlook</a:t>
            </a:r>
          </a:p>
          <a:p>
            <a:pPr eaLnBrk="1" fontAlgn="base" hangingPunct="1">
              <a:lnSpc>
                <a:spcPct val="90000"/>
              </a:lnSpc>
              <a:spcBef>
                <a:spcPts val="575"/>
              </a:spcBef>
              <a:spcAft>
                <a:spcPct val="0"/>
              </a:spcAft>
              <a:buClr>
                <a:srgbClr val="4F81BD"/>
              </a:buClr>
              <a:buSzPct val="85000"/>
              <a:buFont typeface="Wingdings 2" pitchFamily="18" charset="2"/>
              <a:buNone/>
            </a:pPr>
            <a:r>
              <a:rPr lang="en-US" altLang="en-US" sz="2400" smtClean="0">
                <a:solidFill>
                  <a:prstClr val="white"/>
                </a:solidFill>
                <a:cs typeface="Arial" charset="0"/>
              </a:rPr>
              <a:t>	c) Gender Quotas and  the question of ‘what impact’? </a:t>
            </a:r>
          </a:p>
          <a:p>
            <a:pPr eaLnBrk="1" fontAlgn="base" hangingPunct="1">
              <a:lnSpc>
                <a:spcPct val="90000"/>
              </a:lnSpc>
              <a:spcBef>
                <a:spcPts val="575"/>
              </a:spcBef>
              <a:spcAft>
                <a:spcPct val="0"/>
              </a:spcAft>
              <a:buClr>
                <a:srgbClr val="4F81BD"/>
              </a:buClr>
              <a:buSzPct val="85000"/>
              <a:buFont typeface="Wingdings 2" pitchFamily="18" charset="2"/>
              <a:buNone/>
            </a:pPr>
            <a:r>
              <a:rPr lang="en-US" altLang="en-US" sz="2400" smtClean="0">
                <a:solidFill>
                  <a:prstClr val="white"/>
                </a:solidFill>
                <a:cs typeface="Arial" charset="0"/>
              </a:rPr>
              <a:t>	d) Persisting challenges to women’s participation</a:t>
            </a:r>
          </a:p>
          <a:p>
            <a:pPr eaLnBrk="1" fontAlgn="base" hangingPunct="1">
              <a:lnSpc>
                <a:spcPct val="90000"/>
              </a:lnSpc>
              <a:spcBef>
                <a:spcPts val="575"/>
              </a:spcBef>
              <a:spcAft>
                <a:spcPct val="0"/>
              </a:spcAft>
              <a:buClr>
                <a:srgbClr val="4F81BD"/>
              </a:buClr>
              <a:buSzPct val="85000"/>
              <a:buFont typeface="Wingdings 2" pitchFamily="18" charset="2"/>
              <a:buNone/>
            </a:pPr>
            <a:endParaRPr lang="en-US" altLang="en-US" sz="2400" smtClean="0">
              <a:solidFill>
                <a:prstClr val="white"/>
              </a:solidFill>
              <a:cs typeface="Arial" charset="0"/>
            </a:endParaRPr>
          </a:p>
          <a:p>
            <a:pPr eaLnBrk="1" fontAlgn="base" hangingPunct="1">
              <a:lnSpc>
                <a:spcPct val="90000"/>
              </a:lnSpc>
              <a:spcBef>
                <a:spcPts val="575"/>
              </a:spcBef>
              <a:spcAft>
                <a:spcPct val="0"/>
              </a:spcAft>
              <a:buClr>
                <a:srgbClr val="4F81BD"/>
              </a:buClr>
              <a:buSzPct val="85000"/>
              <a:buFont typeface="Wingdings 2" pitchFamily="18" charset="2"/>
              <a:buNone/>
            </a:pPr>
            <a:r>
              <a:rPr lang="en-US" altLang="en-US" sz="2400" smtClean="0">
                <a:solidFill>
                  <a:prstClr val="white"/>
                </a:solidFill>
                <a:cs typeface="Arial" charset="0"/>
              </a:rPr>
              <a:t>C.  Engendering political participation in Africa: Recommendations</a:t>
            </a:r>
          </a:p>
          <a:p>
            <a:pPr eaLnBrk="1" fontAlgn="base" hangingPunct="1">
              <a:lnSpc>
                <a:spcPct val="90000"/>
              </a:lnSpc>
              <a:spcBef>
                <a:spcPts val="575"/>
              </a:spcBef>
              <a:spcAft>
                <a:spcPct val="0"/>
              </a:spcAft>
              <a:buClr>
                <a:srgbClr val="4F81BD"/>
              </a:buClr>
              <a:buSzPct val="85000"/>
              <a:buFont typeface="Wingdings 2" pitchFamily="18" charset="2"/>
              <a:buNone/>
            </a:pPr>
            <a:r>
              <a:rPr lang="en-US" altLang="en-US" sz="2400" smtClean="0">
                <a:solidFill>
                  <a:prstClr val="black"/>
                </a:solidFill>
                <a:cs typeface="Arial" charset="0"/>
              </a:rPr>
              <a:t>	</a:t>
            </a:r>
          </a:p>
        </p:txBody>
      </p:sp>
    </p:spTree>
    <p:extLst>
      <p:ext uri="{BB962C8B-B14F-4D97-AF65-F5344CB8AC3E}">
        <p14:creationId xmlns:p14="http://schemas.microsoft.com/office/powerpoint/2010/main" val="988547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157163" y="101600"/>
            <a:ext cx="8866187" cy="619125"/>
          </a:xfrm>
        </p:spPr>
        <p:txBody>
          <a:bodyPr/>
          <a:lstStyle/>
          <a:p>
            <a:pPr algn="l" eaLnBrk="1" hangingPunct="1"/>
            <a:r>
              <a:rPr lang="en-US" altLang="en-US" sz="3000" b="1" smtClean="0"/>
              <a:t>Cont’d</a:t>
            </a:r>
          </a:p>
        </p:txBody>
      </p:sp>
      <p:sp>
        <p:nvSpPr>
          <p:cNvPr id="3" name="Content Placeholder 2"/>
          <p:cNvSpPr>
            <a:spLocks noGrp="1"/>
          </p:cNvSpPr>
          <p:nvPr>
            <p:ph idx="1"/>
          </p:nvPr>
        </p:nvSpPr>
        <p:spPr>
          <a:xfrm>
            <a:off x="268288" y="1209675"/>
            <a:ext cx="8653462" cy="5257800"/>
          </a:xfrm>
        </p:spPr>
        <p:txBody>
          <a:bodyPr>
            <a:normAutofit/>
          </a:bodyPr>
          <a:lstStyle/>
          <a:p>
            <a:pPr marL="0" indent="0" eaLnBrk="1" hangingPunct="1">
              <a:lnSpc>
                <a:spcPct val="80000"/>
              </a:lnSpc>
              <a:buFont typeface="Arial" pitchFamily="-108" charset="0"/>
              <a:buNone/>
              <a:defRPr/>
            </a:pPr>
            <a:endParaRPr lang="en-US" sz="2000" dirty="0" smtClean="0">
              <a:solidFill>
                <a:srgbClr val="FFFFFF"/>
              </a:solidFill>
            </a:endParaRPr>
          </a:p>
          <a:p>
            <a:pPr marL="0" indent="0" eaLnBrk="1" hangingPunct="1">
              <a:lnSpc>
                <a:spcPct val="80000"/>
              </a:lnSpc>
              <a:buFont typeface="Arial" pitchFamily="-108" charset="0"/>
              <a:buNone/>
              <a:defRPr/>
            </a:pPr>
            <a:r>
              <a:rPr lang="en-US" sz="2400" b="1" dirty="0">
                <a:solidFill>
                  <a:srgbClr val="FFFFFF"/>
                </a:solidFill>
              </a:rPr>
              <a:t>International Actors (</a:t>
            </a:r>
            <a:r>
              <a:rPr lang="en-US" sz="2400" b="1" dirty="0" err="1">
                <a:solidFill>
                  <a:srgbClr val="FFFFFF"/>
                </a:solidFill>
              </a:rPr>
              <a:t>DPs</a:t>
            </a:r>
            <a:r>
              <a:rPr lang="en-US" sz="2400" b="1" dirty="0">
                <a:solidFill>
                  <a:srgbClr val="FFFFFF"/>
                </a:solidFill>
              </a:rPr>
              <a:t>, </a:t>
            </a:r>
            <a:r>
              <a:rPr lang="en-US" sz="2400" b="1" dirty="0" err="1">
                <a:solidFill>
                  <a:srgbClr val="FFFFFF"/>
                </a:solidFill>
              </a:rPr>
              <a:t>INGOs</a:t>
            </a:r>
            <a:r>
              <a:rPr lang="en-US" sz="2400" b="1" dirty="0" smtClean="0">
                <a:solidFill>
                  <a:srgbClr val="FFFFFF"/>
                </a:solidFill>
              </a:rPr>
              <a:t>)</a:t>
            </a:r>
          </a:p>
          <a:p>
            <a:pPr marL="0" indent="0" eaLnBrk="1" hangingPunct="1">
              <a:lnSpc>
                <a:spcPct val="80000"/>
              </a:lnSpc>
              <a:buFont typeface="Arial" pitchFamily="-108" charset="0"/>
              <a:buNone/>
              <a:defRPr/>
            </a:pPr>
            <a:endParaRPr lang="en-US" sz="2400" b="1" dirty="0" smtClean="0">
              <a:solidFill>
                <a:srgbClr val="FFFFFF"/>
              </a:solidFill>
            </a:endParaRPr>
          </a:p>
          <a:p>
            <a:pPr marL="457200" indent="-457200" eaLnBrk="1" hangingPunct="1">
              <a:lnSpc>
                <a:spcPct val="80000"/>
              </a:lnSpc>
              <a:buFont typeface="+mj-lt"/>
              <a:buAutoNum type="arabicPeriod"/>
              <a:defRPr/>
            </a:pPr>
            <a:r>
              <a:rPr lang="en-US" sz="2400" dirty="0">
                <a:solidFill>
                  <a:srgbClr val="FFFFFF"/>
                </a:solidFill>
              </a:rPr>
              <a:t>Intensify efforts at mainstreaming gender issues into development cooperation</a:t>
            </a:r>
            <a:r>
              <a:rPr lang="en-US" sz="2400" dirty="0" smtClean="0">
                <a:solidFill>
                  <a:srgbClr val="FFFFFF"/>
                </a:solidFill>
              </a:rPr>
              <a:t> </a:t>
            </a:r>
          </a:p>
          <a:p>
            <a:pPr marL="0" indent="0" eaLnBrk="1" hangingPunct="1">
              <a:lnSpc>
                <a:spcPct val="80000"/>
              </a:lnSpc>
              <a:buFont typeface="Arial" pitchFamily="-108" charset="0"/>
              <a:buNone/>
              <a:defRPr/>
            </a:pPr>
            <a:endParaRPr lang="en-US" sz="2400" dirty="0" smtClean="0">
              <a:solidFill>
                <a:srgbClr val="FFFFFF"/>
              </a:solidFill>
            </a:endParaRPr>
          </a:p>
          <a:p>
            <a:pPr marL="457200" indent="-457200" eaLnBrk="1" hangingPunct="1">
              <a:lnSpc>
                <a:spcPct val="80000"/>
              </a:lnSpc>
              <a:buFont typeface="+mj-lt"/>
              <a:buAutoNum type="arabicPeriod"/>
              <a:defRPr/>
            </a:pPr>
            <a:r>
              <a:rPr lang="en-US" sz="2400" dirty="0" smtClean="0">
                <a:solidFill>
                  <a:srgbClr val="FFFFFF"/>
                </a:solidFill>
              </a:rPr>
              <a:t>The </a:t>
            </a:r>
            <a:r>
              <a:rPr lang="en-US" sz="2400" dirty="0">
                <a:solidFill>
                  <a:srgbClr val="FFFFFF"/>
                </a:solidFill>
              </a:rPr>
              <a:t>African Union and other sub-regional groups have shown strong leadership on gender issues but have been limited by challenges such as lack of political will at country level and inability to enforce legal instruments. These bodies should use their monitoring mechanisms to generate an index of well-performing and poor performing countries which should be released annually.  </a:t>
            </a:r>
          </a:p>
        </p:txBody>
      </p:sp>
      <p:sp>
        <p:nvSpPr>
          <p:cNvPr id="4"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90000"/>
              </a:lnSpc>
              <a:spcBef>
                <a:spcPct val="0"/>
              </a:spcBef>
              <a:spcAft>
                <a:spcPct val="0"/>
              </a:spcAft>
              <a:defRPr/>
            </a:pPr>
            <a:r>
              <a:rPr lang="en-US" sz="3000" b="1" dirty="0">
                <a:solidFill>
                  <a:prstClr val="white"/>
                </a:solidFill>
              </a:rPr>
              <a:t>  Engendering women’s political participation in Africa: </a:t>
            </a:r>
          </a:p>
          <a:p>
            <a:pPr defTabSz="457200" fontAlgn="base">
              <a:lnSpc>
                <a:spcPct val="90000"/>
              </a:lnSpc>
              <a:spcBef>
                <a:spcPct val="0"/>
              </a:spcBef>
              <a:spcAft>
                <a:spcPct val="0"/>
              </a:spcAft>
              <a:defRPr/>
            </a:pPr>
            <a:r>
              <a:rPr lang="en-US" sz="3000" b="1" dirty="0">
                <a:solidFill>
                  <a:prstClr val="white"/>
                </a:solidFill>
              </a:rPr>
              <a:t>  Recommendations (continued)</a:t>
            </a:r>
          </a:p>
        </p:txBody>
      </p:sp>
    </p:spTree>
    <p:extLst>
      <p:ext uri="{BB962C8B-B14F-4D97-AF65-F5344CB8AC3E}">
        <p14:creationId xmlns:p14="http://schemas.microsoft.com/office/powerpoint/2010/main" val="387086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28600" y="152400"/>
            <a:ext cx="8686800" cy="838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a:spcBef>
                <a:spcPct val="0"/>
              </a:spcBef>
              <a:defRPr/>
            </a:pPr>
            <a:r>
              <a:rPr lang="en-US" sz="3600" b="1" dirty="0">
                <a:solidFill>
                  <a:prstClr val="white"/>
                </a:solidFill>
              </a:rPr>
              <a:t>Outline of discussion </a:t>
            </a:r>
          </a:p>
        </p:txBody>
      </p:sp>
      <p:sp>
        <p:nvSpPr>
          <p:cNvPr id="21507" name="Rectangle 2"/>
          <p:cNvSpPr>
            <a:spLocks noChangeArrowheads="1"/>
          </p:cNvSpPr>
          <p:nvPr/>
        </p:nvSpPr>
        <p:spPr bwMode="auto">
          <a:xfrm>
            <a:off x="3582988" y="2921000"/>
            <a:ext cx="231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pPr>
            <a:r>
              <a:rPr lang="en-GB" altLang="en-US" sz="3600" b="1" smtClean="0">
                <a:solidFill>
                  <a:srgbClr val="FFFFFF"/>
                </a:solidFill>
                <a:cs typeface="Arial" charset="0"/>
              </a:rPr>
              <a:t>Thank You!</a:t>
            </a:r>
            <a:endParaRPr lang="en-US" altLang="en-US" sz="3600" smtClean="0">
              <a:solidFill>
                <a:srgbClr val="FFFFFF"/>
              </a:solidFill>
              <a:cs typeface="Arial" charset="0"/>
            </a:endParaRPr>
          </a:p>
        </p:txBody>
      </p:sp>
      <p:sp>
        <p:nvSpPr>
          <p:cNvPr id="4"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spcBef>
                <a:spcPct val="0"/>
              </a:spcBef>
              <a:spcAft>
                <a:spcPct val="0"/>
              </a:spcAft>
              <a:defRPr/>
            </a:pPr>
            <a:r>
              <a:rPr lang="en-US" sz="3600" b="1">
                <a:solidFill>
                  <a:prstClr val="white"/>
                </a:solidFill>
              </a:rPr>
              <a:t>  </a:t>
            </a:r>
            <a:endParaRPr lang="en-US" sz="3600" b="1">
              <a:solidFill>
                <a:srgbClr val="FFFFFF"/>
              </a:solidFill>
            </a:endParaRPr>
          </a:p>
        </p:txBody>
      </p:sp>
    </p:spTree>
    <p:extLst>
      <p:ext uri="{BB962C8B-B14F-4D97-AF65-F5344CB8AC3E}">
        <p14:creationId xmlns:p14="http://schemas.microsoft.com/office/powerpoint/2010/main" val="750675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511175" y="1430338"/>
            <a:ext cx="8034338" cy="4219575"/>
          </a:xfrm>
          <a:prstGeom prst="rect">
            <a:avLst/>
          </a:prstGeom>
          <a:solidFill>
            <a:schemeClr val="bg1"/>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defTabSz="457200">
              <a:defRPr/>
            </a:pPr>
            <a:endParaRPr lang="en-US" dirty="0">
              <a:solidFill>
                <a:srgbClr val="FFFFFF"/>
              </a:solidFill>
              <a:cs typeface="Arial" charset="0"/>
            </a:endParaRPr>
          </a:p>
        </p:txBody>
      </p:sp>
      <p:sp>
        <p:nvSpPr>
          <p:cNvPr id="2"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a:defRPr/>
            </a:pPr>
            <a:r>
              <a:rPr lang="en-US" sz="3600" b="1" dirty="0">
                <a:solidFill>
                  <a:prstClr val="white"/>
                </a:solidFill>
              </a:rPr>
              <a:t>  </a:t>
            </a:r>
            <a:r>
              <a:rPr lang="en-US" sz="3600" b="1" dirty="0">
                <a:solidFill>
                  <a:srgbClr val="FFFFFF"/>
                </a:solidFill>
              </a:rPr>
              <a:t>FOR MORE INFORMATION</a:t>
            </a:r>
          </a:p>
        </p:txBody>
      </p:sp>
      <p:pic>
        <p:nvPicPr>
          <p:cNvPr id="22532" name="Picture 5" descr="upclose blog3 (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 y="200025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3"/>
          <p:cNvSpPr txBox="1">
            <a:spLocks noChangeArrowheads="1"/>
          </p:cNvSpPr>
          <p:nvPr/>
        </p:nvSpPr>
        <p:spPr bwMode="auto">
          <a:xfrm>
            <a:off x="511175" y="1430338"/>
            <a:ext cx="8034338"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2400" b="1" smtClean="0">
                <a:solidFill>
                  <a:prstClr val="black"/>
                </a:solidFill>
                <a:cs typeface="Arial" charset="0"/>
              </a:rPr>
              <a:t>Follow the Africa Program online!</a:t>
            </a:r>
          </a:p>
          <a:p>
            <a:pPr defTabSz="457200" eaLnBrk="1" fontAlgn="base" hangingPunct="1">
              <a:spcBef>
                <a:spcPct val="0"/>
              </a:spcBef>
              <a:spcAft>
                <a:spcPct val="0"/>
              </a:spcAft>
              <a:buFontTx/>
              <a:buNone/>
            </a:pPr>
            <a:endParaRPr lang="en-US" altLang="en-US" sz="1800" b="1" smtClean="0">
              <a:solidFill>
                <a:prstClr val="black"/>
              </a:solidFill>
              <a:cs typeface="Arial" charset="0"/>
            </a:endParaRPr>
          </a:p>
          <a:p>
            <a:pPr defTabSz="457200" eaLnBrk="1" fontAlgn="base" hangingPunct="1">
              <a:spcBef>
                <a:spcPct val="0"/>
              </a:spcBef>
              <a:spcAft>
                <a:spcPct val="0"/>
              </a:spcAft>
              <a:buFontTx/>
              <a:buNone/>
            </a:pPr>
            <a:r>
              <a:rPr lang="en-US" altLang="en-US" sz="1800" b="1" smtClean="0">
                <a:solidFill>
                  <a:prstClr val="black"/>
                </a:solidFill>
                <a:cs typeface="Arial" charset="0"/>
                <a:hlinkClick r:id="rId4"/>
              </a:rPr>
              <a:t>https:/www.wilsoncenter.org/program/africa-program</a:t>
            </a:r>
            <a:endParaRPr lang="en-US" altLang="en-US" sz="1800" b="1" smtClean="0">
              <a:solidFill>
                <a:prstClr val="black"/>
              </a:solidFill>
              <a:cs typeface="Arial" charset="0"/>
            </a:endParaRPr>
          </a:p>
          <a:p>
            <a:pPr defTabSz="457200" eaLnBrk="1" fontAlgn="base" hangingPunct="1">
              <a:spcBef>
                <a:spcPct val="0"/>
              </a:spcBef>
              <a:spcAft>
                <a:spcPct val="0"/>
              </a:spcAft>
              <a:buFontTx/>
              <a:buNone/>
            </a:pPr>
            <a:endParaRPr lang="en-US" altLang="en-US" sz="1800" b="1" smtClean="0">
              <a:solidFill>
                <a:prstClr val="black"/>
              </a:solidFill>
              <a:cs typeface="Arial" charset="0"/>
            </a:endParaRPr>
          </a:p>
          <a:p>
            <a:pPr defTabSz="457200" eaLnBrk="1" fontAlgn="base" hangingPunct="1">
              <a:spcBef>
                <a:spcPct val="0"/>
              </a:spcBef>
              <a:spcAft>
                <a:spcPct val="0"/>
              </a:spcAft>
              <a:buFontTx/>
              <a:buNone/>
            </a:pPr>
            <a:r>
              <a:rPr lang="en-US" altLang="en-US" sz="1800" b="1" smtClean="0">
                <a:solidFill>
                  <a:prstClr val="black"/>
                </a:solidFill>
                <a:cs typeface="Arial" charset="0"/>
                <a:hlinkClick r:id="rId5"/>
              </a:rPr>
              <a:t>https://Twitter.com/AfricaUPClose</a:t>
            </a:r>
            <a:endParaRPr lang="en-US" altLang="en-US" sz="1800" b="1" smtClean="0">
              <a:solidFill>
                <a:prstClr val="black"/>
              </a:solidFill>
              <a:cs typeface="Arial" charset="0"/>
            </a:endParaRPr>
          </a:p>
          <a:p>
            <a:pPr defTabSz="457200" eaLnBrk="1" fontAlgn="base" hangingPunct="1">
              <a:spcBef>
                <a:spcPct val="0"/>
              </a:spcBef>
              <a:spcAft>
                <a:spcPct val="0"/>
              </a:spcAft>
              <a:buFontTx/>
              <a:buNone/>
            </a:pPr>
            <a:endParaRPr lang="en-US" altLang="en-US" sz="1800" b="1" smtClean="0">
              <a:solidFill>
                <a:prstClr val="black"/>
              </a:solidFill>
              <a:cs typeface="Arial" charset="0"/>
            </a:endParaRPr>
          </a:p>
          <a:p>
            <a:pPr defTabSz="457200" eaLnBrk="1" fontAlgn="base" hangingPunct="1">
              <a:spcBef>
                <a:spcPct val="0"/>
              </a:spcBef>
              <a:spcAft>
                <a:spcPct val="0"/>
              </a:spcAft>
              <a:buFontTx/>
              <a:buNone/>
            </a:pPr>
            <a:r>
              <a:rPr lang="en-US" altLang="en-US" sz="1800" b="1" smtClean="0">
                <a:solidFill>
                  <a:prstClr val="black"/>
                </a:solidFill>
                <a:cs typeface="Arial" charset="0"/>
                <a:hlinkClick r:id="rId6"/>
              </a:rPr>
              <a:t>https://Facebook.com/AfricaProgram</a:t>
            </a:r>
            <a:endParaRPr lang="en-US" altLang="en-US" sz="1800" b="1" smtClean="0">
              <a:solidFill>
                <a:prstClr val="black"/>
              </a:solidFill>
              <a:cs typeface="Arial" charset="0"/>
            </a:endParaRPr>
          </a:p>
          <a:p>
            <a:pPr defTabSz="457200" eaLnBrk="1" fontAlgn="base" hangingPunct="1">
              <a:spcBef>
                <a:spcPct val="0"/>
              </a:spcBef>
              <a:spcAft>
                <a:spcPct val="0"/>
              </a:spcAft>
              <a:buFontTx/>
              <a:buNone/>
            </a:pPr>
            <a:endParaRPr lang="en-US" altLang="en-US" sz="1800" b="1" smtClean="0">
              <a:solidFill>
                <a:prstClr val="black"/>
              </a:solidFill>
              <a:cs typeface="Arial" charset="0"/>
            </a:endParaRPr>
          </a:p>
          <a:p>
            <a:pPr defTabSz="457200" eaLnBrk="1" fontAlgn="base" hangingPunct="1">
              <a:spcBef>
                <a:spcPct val="0"/>
              </a:spcBef>
              <a:spcAft>
                <a:spcPct val="0"/>
              </a:spcAft>
              <a:buFontTx/>
              <a:buNone/>
            </a:pPr>
            <a:r>
              <a:rPr lang="en-US" altLang="en-US" sz="2400" b="1" smtClean="0">
                <a:solidFill>
                  <a:prstClr val="black"/>
                </a:solidFill>
                <a:cs typeface="Arial" charset="0"/>
              </a:rPr>
              <a:t>Or visit our blog for information on the Southern Voices Initiative: </a:t>
            </a:r>
          </a:p>
          <a:p>
            <a:pPr defTabSz="457200" eaLnBrk="1" fontAlgn="base" hangingPunct="1">
              <a:spcBef>
                <a:spcPct val="0"/>
              </a:spcBef>
              <a:spcAft>
                <a:spcPct val="0"/>
              </a:spcAft>
              <a:buFontTx/>
              <a:buNone/>
            </a:pPr>
            <a:endParaRPr lang="en-US" altLang="en-US" sz="2400" b="1" smtClean="0">
              <a:solidFill>
                <a:prstClr val="black"/>
              </a:solidFill>
              <a:cs typeface="Arial" charset="0"/>
            </a:endParaRPr>
          </a:p>
          <a:p>
            <a:pPr defTabSz="457200" eaLnBrk="1" fontAlgn="base" hangingPunct="1">
              <a:spcBef>
                <a:spcPct val="0"/>
              </a:spcBef>
              <a:spcAft>
                <a:spcPct val="0"/>
              </a:spcAft>
              <a:buFontTx/>
              <a:buNone/>
            </a:pPr>
            <a:endParaRPr lang="en-US" altLang="en-US" sz="2400" b="1" smtClean="0">
              <a:solidFill>
                <a:prstClr val="black"/>
              </a:solidFill>
              <a:cs typeface="Arial" charset="0"/>
            </a:endParaRPr>
          </a:p>
          <a:p>
            <a:pPr algn="ctr" defTabSz="457200" eaLnBrk="1" fontAlgn="base" hangingPunct="1">
              <a:spcBef>
                <a:spcPct val="0"/>
              </a:spcBef>
              <a:spcAft>
                <a:spcPct val="0"/>
              </a:spcAft>
              <a:buFontTx/>
              <a:buNone/>
            </a:pPr>
            <a:r>
              <a:rPr lang="en-US" altLang="en-US" sz="1800" b="1" smtClean="0">
                <a:solidFill>
                  <a:prstClr val="black"/>
                </a:solidFill>
                <a:cs typeface="Arial" charset="0"/>
                <a:hlinkClick r:id="rId7"/>
              </a:rPr>
              <a:t>https://africaupclose.wilsoncenter.org</a:t>
            </a:r>
            <a:endParaRPr lang="en-US" altLang="en-US" sz="1800" b="1" smtClean="0">
              <a:solidFill>
                <a:prstClr val="black"/>
              </a:solidFill>
              <a:cs typeface="Arial" charset="0"/>
            </a:endParaRPr>
          </a:p>
          <a:p>
            <a:pPr defTabSz="457200" eaLnBrk="1" fontAlgn="base" hangingPunct="1">
              <a:spcBef>
                <a:spcPct val="0"/>
              </a:spcBef>
              <a:spcAft>
                <a:spcPct val="0"/>
              </a:spcAft>
              <a:buFontTx/>
              <a:buNone/>
            </a:pPr>
            <a:endParaRPr lang="en-US" altLang="en-US" sz="1800" b="1" smtClean="0">
              <a:solidFill>
                <a:prstClr val="black"/>
              </a:solidFill>
              <a:cs typeface="Arial" charset="0"/>
            </a:endParaRPr>
          </a:p>
          <a:p>
            <a:pPr defTabSz="457200" eaLnBrk="1" fontAlgn="base" hangingPunct="1">
              <a:spcBef>
                <a:spcPct val="0"/>
              </a:spcBef>
              <a:spcAft>
                <a:spcPct val="0"/>
              </a:spcAft>
              <a:buFontTx/>
              <a:buNone/>
            </a:pPr>
            <a:endParaRPr lang="en-US" altLang="en-US" sz="1800" b="1" smtClean="0">
              <a:solidFill>
                <a:prstClr val="black"/>
              </a:solidFill>
              <a:cs typeface="Arial" charset="0"/>
            </a:endParaRPr>
          </a:p>
        </p:txBody>
      </p:sp>
    </p:spTree>
    <p:extLst>
      <p:ext uri="{BB962C8B-B14F-4D97-AF65-F5344CB8AC3E}">
        <p14:creationId xmlns:p14="http://schemas.microsoft.com/office/powerpoint/2010/main" val="2684054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37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362200"/>
          </a:xfrm>
        </p:spPr>
        <p:txBody>
          <a:bodyPr/>
          <a:lstStyle/>
          <a:p>
            <a:r>
              <a:rPr lang="en-US" sz="4400" dirty="0" smtClean="0">
                <a:solidFill>
                  <a:schemeClr val="accent2">
                    <a:lumMod val="75000"/>
                  </a:schemeClr>
                </a:solidFill>
              </a:rPr>
              <a:t>Women’s</a:t>
            </a:r>
            <a:br>
              <a:rPr lang="en-US" sz="4400" dirty="0" smtClean="0">
                <a:solidFill>
                  <a:schemeClr val="accent2">
                    <a:lumMod val="75000"/>
                  </a:schemeClr>
                </a:solidFill>
              </a:rPr>
            </a:br>
            <a:r>
              <a:rPr lang="en-US" sz="4400" dirty="0" smtClean="0">
                <a:solidFill>
                  <a:schemeClr val="accent2">
                    <a:lumMod val="75000"/>
                  </a:schemeClr>
                </a:solidFill>
              </a:rPr>
              <a:t>Political Participation: Strategies and Challenges for Women Post-Quota</a:t>
            </a:r>
            <a:br>
              <a:rPr lang="en-US" sz="4400" dirty="0" smtClean="0">
                <a:solidFill>
                  <a:schemeClr val="accent2">
                    <a:lumMod val="75000"/>
                  </a:schemeClr>
                </a:solidFill>
              </a:rPr>
            </a:br>
            <a:endParaRPr lang="en-US" sz="4400" dirty="0">
              <a:solidFill>
                <a:schemeClr val="accent2">
                  <a:lumMod val="75000"/>
                </a:schemeClr>
              </a:solidFill>
            </a:endParaRPr>
          </a:p>
        </p:txBody>
      </p:sp>
      <p:sp>
        <p:nvSpPr>
          <p:cNvPr id="3" name="Subtitle 2"/>
          <p:cNvSpPr>
            <a:spLocks noGrp="1"/>
          </p:cNvSpPr>
          <p:nvPr>
            <p:ph type="subTitle" idx="1"/>
          </p:nvPr>
        </p:nvSpPr>
        <p:spPr>
          <a:xfrm>
            <a:off x="914400" y="3733800"/>
            <a:ext cx="7467600" cy="2438400"/>
          </a:xfrm>
        </p:spPr>
        <p:txBody>
          <a:bodyPr>
            <a:normAutofit/>
          </a:bodyPr>
          <a:lstStyle/>
          <a:p>
            <a:r>
              <a:rPr lang="en-US" b="1" dirty="0" smtClean="0">
                <a:latin typeface="Times New Roman" panose="02020603050405020304" pitchFamily="18" charset="0"/>
                <a:cs typeface="Times New Roman" panose="02020603050405020304" pitchFamily="18" charset="0"/>
              </a:rPr>
              <a:t>Caroline Hubbard</a:t>
            </a:r>
          </a:p>
          <a:p>
            <a:r>
              <a:rPr lang="en-US" i="1" dirty="0" smtClean="0">
                <a:latin typeface="Times New Roman" panose="02020603050405020304" pitchFamily="18" charset="0"/>
                <a:cs typeface="Times New Roman" panose="02020603050405020304" pitchFamily="18" charset="0"/>
              </a:rPr>
              <a:t>Program Manager</a:t>
            </a:r>
          </a:p>
          <a:p>
            <a:r>
              <a:rPr lang="en-US" i="1" dirty="0" smtClean="0">
                <a:latin typeface="Times New Roman" panose="02020603050405020304" pitchFamily="18" charset="0"/>
                <a:cs typeface="Times New Roman" panose="02020603050405020304" pitchFamily="18" charset="0"/>
              </a:rPr>
              <a:t>Women’s Political Participation</a:t>
            </a:r>
          </a:p>
          <a:p>
            <a:r>
              <a:rPr lang="en-US" i="1" dirty="0" smtClean="0">
                <a:latin typeface="Times New Roman" panose="02020603050405020304" pitchFamily="18" charset="0"/>
                <a:cs typeface="Times New Roman" panose="02020603050405020304" pitchFamily="18" charset="0"/>
              </a:rPr>
              <a:t>National Democratic Institute</a:t>
            </a:r>
          </a:p>
          <a:p>
            <a:r>
              <a:rPr lang="en-US" i="1" dirty="0" smtClean="0">
                <a:latin typeface="Times New Roman" panose="02020603050405020304" pitchFamily="18" charset="0"/>
                <a:cs typeface="Times New Roman" panose="02020603050405020304" pitchFamily="18" charset="0"/>
              </a:rPr>
              <a:t>July 2014</a:t>
            </a:r>
            <a:endParaRPr lang="en-US" i="1"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2"/>
          </p:nvPr>
        </p:nvSpPr>
        <p:spPr/>
        <p:txBody>
          <a:bodyPr/>
          <a:lstStyle/>
          <a:p>
            <a:r>
              <a:rPr lang="en-US" dirty="0" smtClean="0"/>
              <a:t>Working for Democracy and Making Democracy Work</a:t>
            </a:r>
            <a:endParaRPr lang="en-US" dirty="0"/>
          </a:p>
        </p:txBody>
      </p:sp>
      <p:pic>
        <p:nvPicPr>
          <p:cNvPr id="5" name="Picture 8" descr="C:\Users\amuehlenbeck\Pictures\WinWithWomen.jpg"/>
          <p:cNvPicPr>
            <a:picLocks noChangeAspect="1" noChangeArrowheads="1"/>
          </p:cNvPicPr>
          <p:nvPr/>
        </p:nvPicPr>
        <p:blipFill>
          <a:blip r:embed="rId3" cstate="print">
            <a:clrChange>
              <a:clrFrom>
                <a:srgbClr val="FFFFFC"/>
              </a:clrFrom>
              <a:clrTo>
                <a:srgbClr val="FFFFFC">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58000" y="-25210"/>
            <a:ext cx="1885507" cy="111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43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smtClean="0"/>
              <a:t>Working for Democracy and Making Democracy Work</a:t>
            </a:r>
            <a:endParaRPr lang="en-US" dirty="0"/>
          </a:p>
        </p:txBody>
      </p:sp>
      <p:pic>
        <p:nvPicPr>
          <p:cNvPr id="1028" name="Picture 4" descr="Women in Nepal"/>
          <p:cNvPicPr>
            <a:picLocks noChangeAspect="1" noChangeArrowheads="1"/>
          </p:cNvPicPr>
          <p:nvPr/>
        </p:nvPicPr>
        <p:blipFill rotWithShape="1">
          <a:blip r:embed="rId3">
            <a:extLst>
              <a:ext uri="{28A0092B-C50C-407E-A947-70E740481C1C}">
                <a14:useLocalDpi xmlns:a14="http://schemas.microsoft.com/office/drawing/2010/main" val="0"/>
              </a:ext>
            </a:extLst>
          </a:blip>
          <a:srcRect b="23991"/>
          <a:stretch/>
        </p:blipFill>
        <p:spPr bwMode="auto">
          <a:xfrm>
            <a:off x="4114800" y="1099392"/>
            <a:ext cx="2152650" cy="2055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Amy\Downloads\5332863867_b3fae65ec9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333612"/>
            <a:ext cx="41148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9046" y="1218873"/>
            <a:ext cx="2640756"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Women's Political Participation pi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249" y="1099392"/>
            <a:ext cx="3866002" cy="526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130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750"/>
                                        <p:tgtEl>
                                          <p:spTgt spid="1028"/>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2000"/>
                            </p:stCondLst>
                            <p:childTnLst>
                              <p:par>
                                <p:cTn id="13" presetID="10" presetClass="entr" presetSubtype="0" fill="hold"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3000"/>
                            </p:stCondLst>
                            <p:childTnLst>
                              <p:par>
                                <p:cTn id="17" presetID="10" presetClass="entr" presetSubtype="0" fill="hold" nodeType="afterEffect">
                                  <p:stCondLst>
                                    <p:cond delay="25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85800" y="418037"/>
            <a:ext cx="8229600" cy="762000"/>
          </a:xfrm>
        </p:spPr>
        <p:txBody>
          <a:bodyPr/>
          <a:lstStyle/>
          <a:p>
            <a:r>
              <a:rPr lang="en-US" dirty="0" smtClean="0">
                <a:solidFill>
                  <a:srgbClr val="C00000"/>
                </a:solidFill>
              </a:rPr>
              <a:t>Quotas</a:t>
            </a:r>
            <a:endParaRPr lang="en-US" dirty="0">
              <a:solidFill>
                <a:srgbClr val="C00000"/>
              </a:solidFill>
            </a:endParaRPr>
          </a:p>
        </p:txBody>
      </p:sp>
      <p:sp>
        <p:nvSpPr>
          <p:cNvPr id="12" name="Content Placeholder 11"/>
          <p:cNvSpPr>
            <a:spLocks noGrp="1"/>
          </p:cNvSpPr>
          <p:nvPr>
            <p:ph sz="half" idx="2"/>
          </p:nvPr>
        </p:nvSpPr>
        <p:spPr>
          <a:xfrm>
            <a:off x="4648200" y="1447800"/>
            <a:ext cx="4038600" cy="4648201"/>
          </a:xfrm>
        </p:spPr>
        <p:txBody>
          <a:bodyPr>
            <a:normAutofit/>
          </a:bodyPr>
          <a:lstStyle/>
          <a:p>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Quotas</a:t>
            </a:r>
            <a:r>
              <a:rPr lang="en-US" dirty="0" smtClean="0">
                <a:latin typeface="Times New Roman" panose="02020603050405020304" pitchFamily="18" charset="0"/>
                <a:cs typeface="Times New Roman" panose="02020603050405020304" pitchFamily="18" charset="0"/>
              </a:rPr>
              <a:t> are an important tool used to increase women’s ability to both run for office and get elected.</a:t>
            </a:r>
          </a:p>
          <a:p>
            <a:r>
              <a:rPr lang="en-US" dirty="0" smtClean="0">
                <a:latin typeface="Times New Roman" panose="02020603050405020304" pitchFamily="18" charset="0"/>
                <a:cs typeface="Times New Roman" panose="02020603050405020304" pitchFamily="18" charset="0"/>
              </a:rPr>
              <a:t>Face </a:t>
            </a:r>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barriers</a:t>
            </a:r>
            <a:r>
              <a:rPr lang="en-US" dirty="0" smtClean="0">
                <a:latin typeface="Times New Roman" panose="02020603050405020304" pitchFamily="18" charset="0"/>
                <a:cs typeface="Times New Roman" panose="02020603050405020304" pitchFamily="18" charset="0"/>
              </a:rPr>
              <a:t> to proper implementation-including how law is written, where it originates, and guidelines for implementation.</a:t>
            </a:r>
          </a:p>
          <a:p>
            <a:r>
              <a:rPr lang="en-US" dirty="0" smtClean="0">
                <a:latin typeface="Times New Roman" panose="02020603050405020304" pitchFamily="18" charset="0"/>
                <a:cs typeface="Times New Roman" panose="02020603050405020304" pitchFamily="18" charset="0"/>
              </a:rPr>
              <a:t>Effective design and </a:t>
            </a:r>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implementation</a:t>
            </a:r>
            <a:r>
              <a:rPr lang="en-US" dirty="0" smtClean="0">
                <a:latin typeface="Times New Roman" panose="02020603050405020304" pitchFamily="18" charset="0"/>
                <a:cs typeface="Times New Roman" panose="02020603050405020304" pitchFamily="18" charset="0"/>
              </a:rPr>
              <a:t> are only the first step</a:t>
            </a:r>
            <a:r>
              <a:rPr lang="en-US" dirty="0">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2"/>
          </p:nvPr>
        </p:nvSpPr>
        <p:spPr/>
        <p:txBody>
          <a:bodyPr/>
          <a:lstStyle/>
          <a:p>
            <a:r>
              <a:rPr lang="en-US" dirty="0" smtClean="0"/>
              <a:t>Working for Democracy and Making Democracy Work</a:t>
            </a:r>
            <a:endParaRPr lang="en-US" dirty="0"/>
          </a:p>
        </p:txBody>
      </p:sp>
      <p:pic>
        <p:nvPicPr>
          <p:cNvPr id="15" name="Picture 10" descr="http://makkalsakthi.net/images/Ward%20Candidates%20List.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371601" y="3886200"/>
            <a:ext cx="3048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http://news.xinhuanet.com/english/2009-05/16/xin_1920506162016890548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58593"/>
            <a:ext cx="2438400" cy="264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22796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1143000"/>
          </a:xfrm>
        </p:spPr>
        <p:txBody>
          <a:bodyPr/>
          <a:lstStyle/>
          <a:p>
            <a:r>
              <a:rPr lang="en-US" dirty="0" smtClean="0">
                <a:solidFill>
                  <a:srgbClr val="C00000"/>
                </a:solidFill>
              </a:rPr>
              <a:t>Benefits of a Gender Quota</a:t>
            </a:r>
            <a:endParaRPr lang="en-US" dirty="0">
              <a:solidFill>
                <a:srgbClr val="C00000"/>
              </a:solidFill>
            </a:endParaRPr>
          </a:p>
        </p:txBody>
      </p:sp>
      <p:sp>
        <p:nvSpPr>
          <p:cNvPr id="9" name="Content Placeholder 8"/>
          <p:cNvSpPr>
            <a:spLocks noGrp="1"/>
          </p:cNvSpPr>
          <p:nvPr>
            <p:ph sz="half" idx="2"/>
          </p:nvPr>
        </p:nvSpPr>
        <p:spPr>
          <a:xfrm>
            <a:off x="4191000" y="1905000"/>
            <a:ext cx="4724400" cy="4495800"/>
          </a:xfrm>
        </p:spPr>
        <p:txBody>
          <a:bodyPr>
            <a:normAutofit fontScale="92500" lnSpcReduction="10000"/>
          </a:bodyPr>
          <a:lstStyle/>
          <a:p>
            <a:pPr>
              <a:buClr>
                <a:srgbClr val="002060"/>
              </a:buClr>
            </a:pPr>
            <a:r>
              <a:rPr lang="en-US" altLang="en-US" sz="2600" dirty="0" smtClean="0">
                <a:latin typeface="Times New Roman" panose="02020603050405020304" pitchFamily="18" charset="0"/>
                <a:cs typeface="Times New Roman" panose="02020603050405020304" pitchFamily="18" charset="0"/>
              </a:rPr>
              <a:t>Ensures </a:t>
            </a:r>
            <a:r>
              <a:rPr lang="en-US" altLang="en-US" sz="2600" dirty="0" smtClean="0">
                <a:solidFill>
                  <a:schemeClr val="tx2">
                    <a:lumMod val="60000"/>
                    <a:lumOff val="40000"/>
                  </a:schemeClr>
                </a:solidFill>
                <a:latin typeface="Times New Roman" panose="02020603050405020304" pitchFamily="18" charset="0"/>
                <a:cs typeface="Times New Roman" panose="02020603050405020304" pitchFamily="18" charset="0"/>
              </a:rPr>
              <a:t>critical mass </a:t>
            </a:r>
            <a:r>
              <a:rPr lang="en-US" altLang="en-US" sz="2600" dirty="0" smtClean="0">
                <a:latin typeface="Times New Roman" panose="02020603050405020304" pitchFamily="18" charset="0"/>
                <a:cs typeface="Times New Roman" panose="02020603050405020304" pitchFamily="18" charset="0"/>
              </a:rPr>
              <a:t>of women in decision-making positions &amp; mitigates challenges of being minority.</a:t>
            </a:r>
          </a:p>
          <a:p>
            <a:pPr>
              <a:buClr>
                <a:srgbClr val="002060"/>
              </a:buClr>
            </a:pPr>
            <a:r>
              <a:rPr lang="en-US" altLang="en-US" sz="2600" dirty="0" smtClean="0">
                <a:latin typeface="Times New Roman" panose="02020603050405020304" pitchFamily="18" charset="0"/>
                <a:cs typeface="Times New Roman" panose="02020603050405020304" pitchFamily="18" charset="0"/>
              </a:rPr>
              <a:t>Better able to </a:t>
            </a:r>
            <a:r>
              <a:rPr lang="en-US" altLang="en-US" sz="2600" dirty="0" smtClean="0">
                <a:solidFill>
                  <a:schemeClr val="tx2">
                    <a:lumMod val="60000"/>
                    <a:lumOff val="40000"/>
                  </a:schemeClr>
                </a:solidFill>
                <a:latin typeface="Times New Roman" panose="02020603050405020304" pitchFamily="18" charset="0"/>
                <a:cs typeface="Times New Roman" panose="02020603050405020304" pitchFamily="18" charset="0"/>
              </a:rPr>
              <a:t>influence policy </a:t>
            </a:r>
            <a:r>
              <a:rPr lang="en-US" altLang="en-US" sz="2600" dirty="0" smtClean="0">
                <a:latin typeface="Times New Roman" panose="02020603050405020304" pitchFamily="18" charset="0"/>
                <a:cs typeface="Times New Roman" panose="02020603050405020304" pitchFamily="18" charset="0"/>
              </a:rPr>
              <a:t>decisions.</a:t>
            </a:r>
          </a:p>
          <a:p>
            <a:pPr>
              <a:defRPr/>
            </a:pPr>
            <a:r>
              <a:rPr lang="en-US" sz="2600" dirty="0" smtClean="0">
                <a:latin typeface="Times New Roman" panose="02020603050405020304" pitchFamily="18" charset="0"/>
                <a:cs typeface="Times New Roman" panose="02020603050405020304" pitchFamily="18" charset="0"/>
              </a:rPr>
              <a:t>Female legislators </a:t>
            </a:r>
            <a:r>
              <a:rPr lang="en-US" sz="2600" dirty="0">
                <a:latin typeface="Times New Roman" panose="02020603050405020304" pitchFamily="18" charset="0"/>
                <a:cs typeface="Times New Roman" panose="02020603050405020304" pitchFamily="18" charset="0"/>
              </a:rPr>
              <a:t>are more </a:t>
            </a:r>
            <a:r>
              <a:rPr lang="en-US" sz="2600" dirty="0">
                <a:solidFill>
                  <a:schemeClr val="tx2">
                    <a:lumMod val="60000"/>
                    <a:lumOff val="40000"/>
                  </a:schemeClr>
                </a:solidFill>
                <a:latin typeface="Times New Roman" panose="02020603050405020304" pitchFamily="18" charset="0"/>
                <a:cs typeface="Times New Roman" panose="02020603050405020304" pitchFamily="18" charset="0"/>
              </a:rPr>
              <a:t>committed to peace, invest more in community health </a:t>
            </a:r>
            <a:r>
              <a:rPr lang="en-US" sz="2600" dirty="0" smtClean="0">
                <a:solidFill>
                  <a:schemeClr val="tx2">
                    <a:lumMod val="60000"/>
                    <a:lumOff val="40000"/>
                  </a:schemeClr>
                </a:solidFill>
                <a:latin typeface="Times New Roman" panose="02020603050405020304" pitchFamily="18" charset="0"/>
                <a:cs typeface="Times New Roman" panose="02020603050405020304" pitchFamily="18" charset="0"/>
              </a:rPr>
              <a:t>&amp; education </a:t>
            </a:r>
            <a:r>
              <a:rPr lang="en-US" sz="2600" dirty="0" smtClean="0">
                <a:latin typeface="Times New Roman" panose="02020603050405020304" pitchFamily="18" charset="0"/>
                <a:cs typeface="Times New Roman" panose="02020603050405020304" pitchFamily="18" charset="0"/>
              </a:rPr>
              <a:t>&amp; </a:t>
            </a:r>
            <a:r>
              <a:rPr lang="en-US" sz="2600" dirty="0">
                <a:latin typeface="Times New Roman" panose="02020603050405020304" pitchFamily="18" charset="0"/>
                <a:cs typeface="Times New Roman" panose="02020603050405020304" pitchFamily="18" charset="0"/>
              </a:rPr>
              <a:t>are more likely to work cooperatively across party lines than their male counterparts.  </a:t>
            </a:r>
          </a:p>
          <a:p>
            <a:endParaRPr lang="en-US" dirty="0">
              <a:latin typeface="Times New Roman"/>
              <a:cs typeface="Times New Roman"/>
            </a:endParaRPr>
          </a:p>
        </p:txBody>
      </p:sp>
      <p:sp>
        <p:nvSpPr>
          <p:cNvPr id="7" name="Footer Placeholder 6"/>
          <p:cNvSpPr>
            <a:spLocks noGrp="1"/>
          </p:cNvSpPr>
          <p:nvPr>
            <p:ph type="ftr" sz="quarter" idx="12"/>
          </p:nvPr>
        </p:nvSpPr>
        <p:spPr/>
        <p:txBody>
          <a:bodyPr/>
          <a:lstStyle/>
          <a:p>
            <a:r>
              <a:rPr lang="en-US" dirty="0" smtClean="0"/>
              <a:t>Working for Democracy and Making Democracy Work</a:t>
            </a:r>
            <a:endParaRPr lang="en-US" dirty="0"/>
          </a:p>
        </p:txBody>
      </p:sp>
      <p:pic>
        <p:nvPicPr>
          <p:cNvPr id="11" name="Picture 6" descr="C:\Users\chubbard\Desktop\Google Drive\Caroline WPP Upload\Georgetown\South Africa 1994 ed.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2133600"/>
            <a:ext cx="3352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74665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dirty="0" smtClean="0"/>
              <a:t>Working for Democracy and Making Democracy Work</a:t>
            </a:r>
            <a:endParaRPr lang="en-US" dirty="0"/>
          </a:p>
        </p:txBody>
      </p:sp>
      <p:sp>
        <p:nvSpPr>
          <p:cNvPr id="4" name="Title 1"/>
          <p:cNvSpPr>
            <a:spLocks noGrp="1"/>
          </p:cNvSpPr>
          <p:nvPr>
            <p:ph type="title" idx="4294967295"/>
          </p:nvPr>
        </p:nvSpPr>
        <p:spPr>
          <a:xfrm>
            <a:off x="457199" y="930442"/>
            <a:ext cx="8229600" cy="990600"/>
          </a:xfrm>
        </p:spPr>
        <p:txBody>
          <a:bodyPr/>
          <a:lstStyle/>
          <a:p>
            <a:pPr>
              <a:lnSpc>
                <a:spcPct val="100000"/>
              </a:lnSpc>
            </a:pPr>
            <a:r>
              <a:rPr lang="en-US" dirty="0" smtClean="0">
                <a:solidFill>
                  <a:srgbClr val="C00000"/>
                </a:solidFill>
              </a:rPr>
              <a:t/>
            </a:r>
            <a:br>
              <a:rPr lang="en-US" dirty="0" smtClean="0">
                <a:solidFill>
                  <a:srgbClr val="C00000"/>
                </a:solidFill>
              </a:rPr>
            </a:br>
            <a:r>
              <a:rPr lang="en-US" sz="3200" dirty="0" smtClean="0">
                <a:solidFill>
                  <a:srgbClr val="C00000"/>
                </a:solidFill>
              </a:rPr>
              <a:t>Challenges for Women MPs to Performing Legislative and Representative Function</a:t>
            </a:r>
            <a:endParaRPr lang="en-US" sz="3200" dirty="0">
              <a:solidFill>
                <a:srgbClr val="C00000"/>
              </a:solidFill>
            </a:endParaRPr>
          </a:p>
        </p:txBody>
      </p:sp>
      <p:sp>
        <p:nvSpPr>
          <p:cNvPr id="9" name="Content Placeholder 8"/>
          <p:cNvSpPr>
            <a:spLocks noGrp="1"/>
          </p:cNvSpPr>
          <p:nvPr>
            <p:ph sz="half" idx="4294967295"/>
          </p:nvPr>
        </p:nvSpPr>
        <p:spPr>
          <a:xfrm>
            <a:off x="4572000" y="1981200"/>
            <a:ext cx="4724400" cy="4343400"/>
          </a:xfrm>
        </p:spPr>
        <p:txBody>
          <a:bodyPr>
            <a:normAutofit/>
          </a:bodyPr>
          <a:lstStyle/>
          <a:p>
            <a:pPr>
              <a:buClr>
                <a:srgbClr val="002060"/>
              </a:buClr>
            </a:pPr>
            <a:r>
              <a:rPr lang="en-US" altLang="en-US" sz="2600" b="1" dirty="0" smtClean="0">
                <a:latin typeface="Times New Roman" panose="02020603050405020304" pitchFamily="18" charset="0"/>
                <a:cs typeface="Times New Roman" panose="02020603050405020304" pitchFamily="18" charset="0"/>
              </a:rPr>
              <a:t>Individual</a:t>
            </a:r>
            <a:r>
              <a:rPr lang="en-US" altLang="en-US" sz="2600" dirty="0" smtClean="0">
                <a:latin typeface="Times New Roman" panose="02020603050405020304" pitchFamily="18" charset="0"/>
                <a:cs typeface="Times New Roman" panose="02020603050405020304" pitchFamily="18" charset="0"/>
              </a:rPr>
              <a:t>: </a:t>
            </a:r>
            <a:r>
              <a:rPr lang="en-US" altLang="en-US" sz="2600" dirty="0" smtClean="0">
                <a:solidFill>
                  <a:schemeClr val="bg1">
                    <a:lumMod val="50000"/>
                  </a:schemeClr>
                </a:solidFill>
                <a:latin typeface="Times New Roman" panose="02020603050405020304" pitchFamily="18" charset="0"/>
                <a:cs typeface="Times New Roman" panose="02020603050405020304" pitchFamily="18" charset="0"/>
              </a:rPr>
              <a:t>Confidence, capacity and connections of women to perform functions.</a:t>
            </a:r>
          </a:p>
          <a:p>
            <a:pPr>
              <a:buClr>
                <a:srgbClr val="002060"/>
              </a:buClr>
            </a:pPr>
            <a:r>
              <a:rPr lang="en-US" altLang="en-US" sz="2600" b="1" dirty="0" smtClean="0">
                <a:solidFill>
                  <a:schemeClr val="bg1">
                    <a:lumMod val="50000"/>
                  </a:schemeClr>
                </a:solidFill>
                <a:latin typeface="Times New Roman" panose="02020603050405020304" pitchFamily="18" charset="0"/>
                <a:cs typeface="Times New Roman" panose="02020603050405020304" pitchFamily="18" charset="0"/>
              </a:rPr>
              <a:t>Environment</a:t>
            </a:r>
            <a:r>
              <a:rPr lang="en-US" altLang="en-US" sz="2600" dirty="0" smtClean="0">
                <a:solidFill>
                  <a:schemeClr val="bg1">
                    <a:lumMod val="50000"/>
                  </a:schemeClr>
                </a:solidFill>
                <a:latin typeface="Times New Roman" panose="02020603050405020304" pitchFamily="18" charset="0"/>
                <a:cs typeface="Times New Roman" panose="02020603050405020304" pitchFamily="18" charset="0"/>
              </a:rPr>
              <a:t>: Social-cultural norms of the parliament, parties and society.</a:t>
            </a:r>
          </a:p>
          <a:p>
            <a:pPr>
              <a:buClr>
                <a:srgbClr val="002060"/>
              </a:buClr>
            </a:pPr>
            <a:r>
              <a:rPr lang="en-US" altLang="en-US" sz="2600" b="1" dirty="0" smtClean="0">
                <a:solidFill>
                  <a:schemeClr val="bg1">
                    <a:lumMod val="50000"/>
                  </a:schemeClr>
                </a:solidFill>
                <a:latin typeface="Times New Roman" panose="02020603050405020304" pitchFamily="18" charset="0"/>
                <a:cs typeface="Times New Roman" panose="02020603050405020304" pitchFamily="18" charset="0"/>
              </a:rPr>
              <a:t>Ecosystem</a:t>
            </a:r>
            <a:r>
              <a:rPr lang="en-US" altLang="en-US" sz="2600" dirty="0" smtClean="0">
                <a:solidFill>
                  <a:schemeClr val="bg1">
                    <a:lumMod val="50000"/>
                  </a:schemeClr>
                </a:solidFill>
                <a:latin typeface="Times New Roman" panose="02020603050405020304" pitchFamily="18" charset="0"/>
                <a:cs typeface="Times New Roman" panose="02020603050405020304" pitchFamily="18" charset="0"/>
              </a:rPr>
              <a:t>: Policies and practices of the parliament-from bathrooms to committee heads.</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44196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367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43000"/>
            <a:ext cx="8229600" cy="1143000"/>
          </a:xfrm>
        </p:spPr>
        <p:txBody>
          <a:bodyPr/>
          <a:lstStyle/>
          <a:p>
            <a:pPr>
              <a:lnSpc>
                <a:spcPct val="100000"/>
              </a:lnSpc>
            </a:pPr>
            <a:r>
              <a:rPr lang="en-US" dirty="0" smtClean="0">
                <a:solidFill>
                  <a:srgbClr val="C00000"/>
                </a:solidFill>
              </a:rPr>
              <a:t/>
            </a:r>
            <a:br>
              <a:rPr lang="en-US" dirty="0" smtClean="0">
                <a:solidFill>
                  <a:srgbClr val="C00000"/>
                </a:solidFill>
              </a:rPr>
            </a:br>
            <a:r>
              <a:rPr lang="en-US" dirty="0" smtClean="0">
                <a:solidFill>
                  <a:srgbClr val="C00000"/>
                </a:solidFill>
              </a:rPr>
              <a:t>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sz="3600" dirty="0" smtClean="0">
                <a:solidFill>
                  <a:srgbClr val="C00000"/>
                </a:solidFill>
              </a:rPr>
              <a:t>Ensuring Women’s Leadership in Parliament</a:t>
            </a:r>
            <a:r>
              <a:rPr lang="en-US" dirty="0" smtClean="0">
                <a:solidFill>
                  <a:srgbClr val="C00000"/>
                </a:solidFill>
              </a:rPr>
              <a:t/>
            </a:r>
            <a:br>
              <a:rPr lang="en-US" dirty="0" smtClean="0">
                <a:solidFill>
                  <a:srgbClr val="C00000"/>
                </a:solidFill>
              </a:rPr>
            </a:br>
            <a:r>
              <a:rPr lang="en-US" sz="2400" dirty="0" smtClean="0">
                <a:solidFill>
                  <a:srgbClr val="C00000"/>
                </a:solidFill>
              </a:rPr>
              <a:t>Individual: </a:t>
            </a:r>
            <a:r>
              <a:rPr lang="en-US" sz="2400" i="1" dirty="0" smtClean="0">
                <a:solidFill>
                  <a:srgbClr val="C00000"/>
                </a:solidFill>
              </a:rPr>
              <a:t>Confidence, Capacity and Connections </a:t>
            </a:r>
            <a:endParaRPr lang="en-US" sz="2400" i="1" dirty="0">
              <a:solidFill>
                <a:srgbClr val="C00000"/>
              </a:solidFill>
            </a:endParaRPr>
          </a:p>
        </p:txBody>
      </p:sp>
      <p:sp>
        <p:nvSpPr>
          <p:cNvPr id="3" name="Content Placeholder 2"/>
          <p:cNvSpPr>
            <a:spLocks noGrp="1"/>
          </p:cNvSpPr>
          <p:nvPr>
            <p:ph idx="1"/>
          </p:nvPr>
        </p:nvSpPr>
        <p:spPr>
          <a:xfrm>
            <a:off x="457200" y="2362200"/>
            <a:ext cx="8229600" cy="411480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MP Orientation                   </a:t>
            </a:r>
            <a:r>
              <a:rPr lang="en-US" dirty="0" smtClean="0">
                <a:latin typeface="Times New Roman" panose="02020603050405020304" pitchFamily="18" charset="0"/>
                <a:cs typeface="Times New Roman" panose="02020603050405020304" pitchFamily="18" charset="0"/>
              </a:rPr>
              <a:t>Provide necessary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knowledge</a:t>
            </a:r>
            <a:r>
              <a:rPr lang="en-US" dirty="0" smtClean="0">
                <a:latin typeface="Times New Roman" panose="02020603050405020304" pitchFamily="18" charset="0"/>
                <a:cs typeface="Times New Roman" panose="02020603050405020304" pitchFamily="18" charset="0"/>
              </a:rPr>
              <a:t> to 				   perform job/separate sessions for 				   men &amp; women with targeted 				   training.</a:t>
            </a:r>
          </a:p>
          <a:p>
            <a:r>
              <a:rPr lang="en-US" b="1" dirty="0" smtClean="0">
                <a:latin typeface="Times New Roman" panose="02020603050405020304" pitchFamily="18" charset="0"/>
                <a:cs typeface="Times New Roman" panose="02020603050405020304" pitchFamily="18" charset="0"/>
              </a:rPr>
              <a:t>Capacity Building                </a:t>
            </a:r>
            <a:r>
              <a:rPr lang="en-US" dirty="0" smtClean="0">
                <a:latin typeface="Times New Roman" panose="02020603050405020304" pitchFamily="18" charset="0"/>
                <a:cs typeface="Times New Roman" panose="02020603050405020304" pitchFamily="18" charset="0"/>
              </a:rPr>
              <a:t>Provide ongoing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skills</a:t>
            </a:r>
            <a:r>
              <a:rPr lang="en-US" dirty="0" smtClean="0">
                <a:latin typeface="Times New Roman" panose="02020603050405020304" pitchFamily="18" charset="0"/>
                <a:cs typeface="Times New Roman" panose="02020603050405020304" pitchFamily="18" charset="0"/>
              </a:rPr>
              <a:t> building 				    in communications, negotiations, 				    strategic planning, constituent 				    relations, budgets etc. </a:t>
            </a:r>
          </a:p>
          <a:p>
            <a:r>
              <a:rPr lang="en-US" b="1" dirty="0" smtClean="0">
                <a:latin typeface="Times New Roman" panose="02020603050405020304" pitchFamily="18" charset="0"/>
                <a:cs typeface="Times New Roman" panose="02020603050405020304" pitchFamily="18" charset="0"/>
              </a:rPr>
              <a:t>Caucus/Coalition                  </a:t>
            </a:r>
            <a:r>
              <a:rPr lang="en-US" dirty="0" smtClean="0">
                <a:latin typeface="Times New Roman" panose="02020603050405020304" pitchFamily="18" charset="0"/>
                <a:cs typeface="Times New Roman" panose="02020603050405020304" pitchFamily="18" charset="0"/>
              </a:rPr>
              <a:t>Amplify ability of women to 				    influence policy decisions by</a:t>
            </a:r>
          </a:p>
          <a:p>
            <a:pPr marL="0" indent="0">
              <a:buNone/>
            </a:pPr>
            <a:r>
              <a:rPr lang="en-US" dirty="0" smtClean="0">
                <a:latin typeface="Times New Roman" panose="02020603050405020304" pitchFamily="18" charset="0"/>
                <a:cs typeface="Times New Roman" panose="02020603050405020304" pitchFamily="18" charset="0"/>
              </a:rPr>
              <a:t>				    creating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access</a:t>
            </a:r>
            <a:r>
              <a:rPr lang="en-US" dirty="0" smtClean="0">
                <a:latin typeface="Times New Roman" panose="02020603050405020304" pitchFamily="18" charset="0"/>
                <a:cs typeface="Times New Roman" panose="02020603050405020304" pitchFamily="18" charset="0"/>
              </a:rPr>
              <a:t> to power network</a:t>
            </a:r>
          </a:p>
          <a:p>
            <a:pPr marL="0" indent="0">
              <a:buNone/>
            </a:pPr>
            <a:endParaRPr lang="en-US"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en-US" dirty="0" smtClean="0"/>
              <a:t>Working for Democracy and Making Democracy Work</a:t>
            </a:r>
            <a:endParaRPr lang="en-US" dirty="0"/>
          </a:p>
        </p:txBody>
      </p:sp>
      <p:sp>
        <p:nvSpPr>
          <p:cNvPr id="6" name="Right Arrow 5"/>
          <p:cNvSpPr/>
          <p:nvPr/>
        </p:nvSpPr>
        <p:spPr>
          <a:xfrm>
            <a:off x="3200400" y="236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352800" y="37212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296253" y="509395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0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80000"/>
              </a:lnSpc>
              <a:spcBef>
                <a:spcPct val="0"/>
              </a:spcBef>
              <a:spcAft>
                <a:spcPct val="0"/>
              </a:spcAft>
              <a:defRPr/>
            </a:pPr>
            <a:r>
              <a:rPr lang="en-GB" sz="3300" b="1" dirty="0">
                <a:solidFill>
                  <a:prstClr val="white"/>
                </a:solidFill>
              </a:rPr>
              <a:t>  Women’s inclusion in political processes:</a:t>
            </a:r>
          </a:p>
          <a:p>
            <a:pPr defTabSz="457200" fontAlgn="base">
              <a:lnSpc>
                <a:spcPct val="80000"/>
              </a:lnSpc>
              <a:spcBef>
                <a:spcPct val="0"/>
              </a:spcBef>
              <a:spcAft>
                <a:spcPct val="0"/>
              </a:spcAft>
              <a:defRPr/>
            </a:pPr>
            <a:r>
              <a:rPr lang="en-GB" sz="3300" b="1" dirty="0">
                <a:solidFill>
                  <a:prstClr val="white"/>
                </a:solidFill>
              </a:rPr>
              <a:t>  The discourse </a:t>
            </a:r>
            <a:endParaRPr lang="en-US" sz="3300" dirty="0">
              <a:solidFill>
                <a:prstClr val="white"/>
              </a:solidFill>
            </a:endParaRPr>
          </a:p>
        </p:txBody>
      </p:sp>
      <p:sp>
        <p:nvSpPr>
          <p:cNvPr id="3075" name="Content Placeholder 2"/>
          <p:cNvSpPr txBox="1">
            <a:spLocks/>
          </p:cNvSpPr>
          <p:nvPr/>
        </p:nvSpPr>
        <p:spPr bwMode="auto">
          <a:xfrm>
            <a:off x="247650" y="1098550"/>
            <a:ext cx="8685213"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ts val="575"/>
              </a:spcBef>
              <a:spcAft>
                <a:spcPct val="0"/>
              </a:spcAft>
              <a:buClr>
                <a:srgbClr val="4F81BD"/>
              </a:buClr>
              <a:buSzPct val="85000"/>
              <a:buFont typeface="Wingdings 2" pitchFamily="18" charset="2"/>
              <a:buChar char=""/>
            </a:pPr>
            <a:r>
              <a:rPr lang="en-GB" altLang="en-US" sz="1800" smtClean="0">
                <a:solidFill>
                  <a:srgbClr val="FFFFFF"/>
                </a:solidFill>
                <a:cs typeface="Arial" charset="0"/>
              </a:rPr>
              <a:t>Underlining the discourse on women’s participation  are the principles of  equal rights, equal opportunities, and representative  governance </a:t>
            </a:r>
          </a:p>
          <a:p>
            <a:pPr eaLnBrk="1" fontAlgn="base" hangingPunct="1">
              <a:spcBef>
                <a:spcPts val="575"/>
              </a:spcBef>
              <a:spcAft>
                <a:spcPct val="0"/>
              </a:spcAft>
              <a:buClr>
                <a:srgbClr val="4F81BD"/>
              </a:buClr>
              <a:buSzPct val="85000"/>
              <a:buFontTx/>
              <a:buNone/>
            </a:pPr>
            <a:endParaRPr lang="en-GB" altLang="en-US" sz="800" smtClean="0">
              <a:solidFill>
                <a:srgbClr val="FFFFFF"/>
              </a:solidFill>
              <a:cs typeface="Arial" charset="0"/>
            </a:endParaRPr>
          </a:p>
          <a:p>
            <a:pPr eaLnBrk="1" fontAlgn="base" hangingPunct="1">
              <a:spcBef>
                <a:spcPts val="575"/>
              </a:spcBef>
              <a:spcAft>
                <a:spcPct val="0"/>
              </a:spcAft>
              <a:buClr>
                <a:srgbClr val="4F81BD"/>
              </a:buClr>
              <a:buSzPct val="85000"/>
              <a:buFont typeface="Wingdings 2" pitchFamily="18" charset="2"/>
              <a:buChar char=""/>
            </a:pPr>
            <a:r>
              <a:rPr lang="en-GB" altLang="en-US" sz="1800" smtClean="0">
                <a:solidFill>
                  <a:srgbClr val="FFFFFF"/>
                </a:solidFill>
                <a:cs typeface="Arial" charset="0"/>
              </a:rPr>
              <a:t>Beyond this, the essence of women’s participation in decision-making has been highlighted by various reports;</a:t>
            </a:r>
          </a:p>
          <a:p>
            <a:pPr eaLnBrk="1" fontAlgn="base" hangingPunct="1">
              <a:spcBef>
                <a:spcPts val="575"/>
              </a:spcBef>
              <a:spcAft>
                <a:spcPct val="0"/>
              </a:spcAft>
              <a:buClr>
                <a:srgbClr val="4F81BD"/>
              </a:buClr>
              <a:buSzPct val="85000"/>
              <a:buFontTx/>
              <a:buNone/>
            </a:pPr>
            <a:endParaRPr lang="en-GB" altLang="en-US" sz="800" smtClean="0">
              <a:solidFill>
                <a:srgbClr val="FFFFFF"/>
              </a:solidFill>
              <a:cs typeface="Arial" charset="0"/>
            </a:endParaRPr>
          </a:p>
          <a:p>
            <a:pPr eaLnBrk="1" fontAlgn="base" hangingPunct="1">
              <a:spcBef>
                <a:spcPts val="575"/>
              </a:spcBef>
              <a:spcAft>
                <a:spcPct val="0"/>
              </a:spcAft>
              <a:buClr>
                <a:srgbClr val="4F81BD"/>
              </a:buClr>
              <a:buSzPct val="85000"/>
              <a:buFont typeface="Wingdings 2" pitchFamily="18" charset="2"/>
              <a:buNone/>
            </a:pPr>
            <a:r>
              <a:rPr lang="en-GB" altLang="en-US" sz="2000" i="1" smtClean="0">
                <a:solidFill>
                  <a:srgbClr val="FFFF00"/>
                </a:solidFill>
                <a:cs typeface="Arial" charset="0"/>
              </a:rPr>
              <a:t>“When more women are elected to office, policy-making increasingly reflects the priorities of families and women’. In Rwanda and South Africa, an increase in the number of female lawmakers led to progressive legislation on land inheritance and reproductive rights.”</a:t>
            </a:r>
          </a:p>
          <a:p>
            <a:pPr eaLnBrk="1" fontAlgn="base" hangingPunct="1">
              <a:spcBef>
                <a:spcPts val="575"/>
              </a:spcBef>
              <a:spcAft>
                <a:spcPct val="0"/>
              </a:spcAft>
              <a:buClr>
                <a:srgbClr val="4F81BD"/>
              </a:buClr>
              <a:buSzPct val="85000"/>
              <a:buFont typeface="Wingdings 2" pitchFamily="18" charset="2"/>
              <a:buNone/>
            </a:pPr>
            <a:r>
              <a:rPr lang="en-GB" altLang="en-US" sz="1800" i="1" smtClean="0">
                <a:solidFill>
                  <a:srgbClr val="FFFF00"/>
                </a:solidFill>
                <a:cs typeface="Arial" charset="0"/>
              </a:rPr>
              <a:t>                                                                                                                                -World Bank 2014 </a:t>
            </a:r>
          </a:p>
          <a:p>
            <a:pPr eaLnBrk="1" fontAlgn="base" hangingPunct="1">
              <a:spcBef>
                <a:spcPts val="575"/>
              </a:spcBef>
              <a:spcAft>
                <a:spcPct val="0"/>
              </a:spcAft>
              <a:buClr>
                <a:srgbClr val="4F81BD"/>
              </a:buClr>
              <a:buSzPct val="85000"/>
              <a:buFont typeface="Wingdings 2" pitchFamily="18" charset="2"/>
              <a:buChar char=""/>
            </a:pPr>
            <a:r>
              <a:rPr lang="en-GB" altLang="en-US" sz="1800" smtClean="0">
                <a:solidFill>
                  <a:srgbClr val="FFFFFF"/>
                </a:solidFill>
                <a:cs typeface="Arial" charset="0"/>
              </a:rPr>
              <a:t>Political participation has  been made an indicator of the MDG 3.  This emphasizes the need to address the problem of women’s political marginalization all around the world.</a:t>
            </a:r>
          </a:p>
          <a:p>
            <a:pPr eaLnBrk="1" fontAlgn="base" hangingPunct="1">
              <a:spcBef>
                <a:spcPts val="575"/>
              </a:spcBef>
              <a:spcAft>
                <a:spcPct val="0"/>
              </a:spcAft>
              <a:buClr>
                <a:srgbClr val="4F81BD"/>
              </a:buClr>
              <a:buSzPct val="85000"/>
              <a:buFontTx/>
              <a:buNone/>
            </a:pPr>
            <a:endParaRPr lang="en-GB" altLang="en-US" sz="800" smtClean="0">
              <a:solidFill>
                <a:srgbClr val="FFFFFF"/>
              </a:solidFill>
              <a:cs typeface="Arial" charset="0"/>
            </a:endParaRPr>
          </a:p>
          <a:p>
            <a:pPr eaLnBrk="1" fontAlgn="base" hangingPunct="1">
              <a:spcBef>
                <a:spcPts val="575"/>
              </a:spcBef>
              <a:spcAft>
                <a:spcPct val="0"/>
              </a:spcAft>
              <a:buClr>
                <a:srgbClr val="4F81BD"/>
              </a:buClr>
              <a:buSzPct val="85000"/>
              <a:buFont typeface="Wingdings 2" pitchFamily="18" charset="2"/>
              <a:buChar char=""/>
            </a:pPr>
            <a:r>
              <a:rPr lang="en-GB" altLang="en-US" sz="1800" smtClean="0">
                <a:solidFill>
                  <a:srgbClr val="FFFFFF"/>
                </a:solidFill>
                <a:cs typeface="Arial" charset="0"/>
              </a:rPr>
              <a:t>However, women’s political participation is one indicator on which progress has been slow and behind target- (UN Women)</a:t>
            </a:r>
          </a:p>
          <a:p>
            <a:pPr eaLnBrk="1" fontAlgn="base" hangingPunct="1">
              <a:spcBef>
                <a:spcPts val="575"/>
              </a:spcBef>
              <a:spcAft>
                <a:spcPct val="0"/>
              </a:spcAft>
              <a:buClr>
                <a:srgbClr val="4F81BD"/>
              </a:buClr>
              <a:buSzPct val="85000"/>
              <a:buFont typeface="Wingdings 2" pitchFamily="18" charset="2"/>
              <a:buChar char=""/>
            </a:pPr>
            <a:endParaRPr lang="en-GB" altLang="en-US" sz="1700" smtClean="0">
              <a:solidFill>
                <a:prstClr val="black"/>
              </a:solidFill>
              <a:cs typeface="Arial" charset="0"/>
            </a:endParaRPr>
          </a:p>
          <a:p>
            <a:pPr eaLnBrk="1" fontAlgn="base" hangingPunct="1">
              <a:spcBef>
                <a:spcPts val="575"/>
              </a:spcBef>
              <a:spcAft>
                <a:spcPct val="0"/>
              </a:spcAft>
              <a:buClr>
                <a:srgbClr val="4F81BD"/>
              </a:buClr>
              <a:buSzPct val="85000"/>
              <a:buFont typeface="Wingdings 2" pitchFamily="18" charset="2"/>
              <a:buChar char=""/>
            </a:pPr>
            <a:endParaRPr lang="en-GB" altLang="en-US" sz="2600" smtClean="0">
              <a:solidFill>
                <a:prstClr val="black"/>
              </a:solidFill>
              <a:cs typeface="Arial" charset="0"/>
            </a:endParaRPr>
          </a:p>
        </p:txBody>
      </p:sp>
    </p:spTree>
    <p:extLst>
      <p:ext uri="{BB962C8B-B14F-4D97-AF65-F5344CB8AC3E}">
        <p14:creationId xmlns:p14="http://schemas.microsoft.com/office/powerpoint/2010/main" val="1090814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25550" y="903851"/>
            <a:ext cx="7918450" cy="9144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dirty="0" smtClean="0">
                <a:solidFill>
                  <a:srgbClr val="C00000"/>
                </a:solidFill>
                <a:latin typeface="Georgia" panose="02040502050405020303" pitchFamily="18" charset="0"/>
              </a:rPr>
              <a:t>Uganda Women Parliamentarians Association (UWOPA)</a:t>
            </a:r>
            <a:endParaRPr lang="en-US" sz="3200" dirty="0">
              <a:solidFill>
                <a:srgbClr val="C00000"/>
              </a:solidFill>
              <a:latin typeface="Georgia" panose="02040502050405020303" pitchFamily="18" charset="0"/>
            </a:endParaRPr>
          </a:p>
        </p:txBody>
      </p:sp>
      <p:pic>
        <p:nvPicPr>
          <p:cNvPr id="8" name="Picture 7" descr="logo_ndi"/>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48600" y="5941325"/>
            <a:ext cx="1143000" cy="811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pic>
      <p:sp>
        <p:nvSpPr>
          <p:cNvPr id="12294" name="Subtitle 6"/>
          <p:cNvSpPr txBox="1">
            <a:spLocks/>
          </p:cNvSpPr>
          <p:nvPr/>
        </p:nvSpPr>
        <p:spPr bwMode="auto">
          <a:xfrm>
            <a:off x="1225550" y="1773582"/>
            <a:ext cx="791845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hangingPunct="1">
              <a:spcBef>
                <a:spcPct val="20000"/>
              </a:spcBef>
            </a:pPr>
            <a:endParaRPr lang="en-US" altLang="en-US" sz="3200" dirty="0">
              <a:solidFill>
                <a:srgbClr val="003366"/>
              </a:solidFill>
              <a:latin typeface="Trebuchet MS" pitchFamily="34" charset="0"/>
            </a:endParaRPr>
          </a:p>
          <a:p>
            <a:pPr marL="0" indent="0" eaLnBrk="1" hangingPunct="1">
              <a:spcBef>
                <a:spcPct val="20000"/>
              </a:spcBef>
            </a:pPr>
            <a:endParaRPr lang="en-US" altLang="en-US" sz="3200" dirty="0">
              <a:solidFill>
                <a:srgbClr val="003366"/>
              </a:solidFill>
              <a:latin typeface="Trebuchet MS" pitchFamily="34" charset="0"/>
            </a:endParaRPr>
          </a:p>
        </p:txBody>
      </p:sp>
      <p:sp>
        <p:nvSpPr>
          <p:cNvPr id="3" name="Content Placeholder 2"/>
          <p:cNvSpPr>
            <a:spLocks noGrp="1"/>
          </p:cNvSpPr>
          <p:nvPr>
            <p:ph sz="half" idx="4294967295"/>
          </p:nvPr>
        </p:nvSpPr>
        <p:spPr>
          <a:xfrm>
            <a:off x="4866290" y="1981200"/>
            <a:ext cx="4114800" cy="4495800"/>
          </a:xfrm>
        </p:spPr>
        <p:txBody>
          <a:bodyPr>
            <a:normAutofit fontScale="77500" lnSpcReduction="20000"/>
          </a:bodyPr>
          <a:lstStyle/>
          <a:p>
            <a:r>
              <a:rPr lang="en-US" sz="2800" dirty="0" smtClean="0">
                <a:latin typeface="Times New Roman" panose="02020603050405020304" pitchFamily="18" charset="0"/>
                <a:cs typeface="Times New Roman" panose="02020603050405020304" pitchFamily="18" charset="0"/>
              </a:rPr>
              <a:t>Created because women were not </a:t>
            </a: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connected</a:t>
            </a:r>
            <a:r>
              <a:rPr lang="en-US" sz="2800" dirty="0" smtClean="0">
                <a:latin typeface="Times New Roman" panose="02020603050405020304" pitchFamily="18" charset="0"/>
                <a:cs typeface="Times New Roman" panose="02020603050405020304" pitchFamily="18" charset="0"/>
              </a:rPr>
              <a:t> to sources of power - created their own.</a:t>
            </a:r>
          </a:p>
          <a:p>
            <a:pPr marL="0" indent="0">
              <a:buNone/>
            </a:pP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Provided </a:t>
            </a: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political </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clout </a:t>
            </a:r>
            <a:r>
              <a:rPr lang="en-US" sz="2800" dirty="0">
                <a:latin typeface="Times New Roman" panose="02020603050405020304" pitchFamily="18" charset="0"/>
                <a:cs typeface="Times New Roman" panose="02020603050405020304" pitchFamily="18" charset="0"/>
              </a:rPr>
              <a:t>and </a:t>
            </a:r>
            <a:r>
              <a:rPr lang="en-US" sz="2800" dirty="0" smtClean="0">
                <a:latin typeface="Times New Roman" panose="02020603050405020304" pitchFamily="18" charset="0"/>
                <a:cs typeface="Times New Roman" panose="02020603050405020304" pitchFamily="18" charset="0"/>
              </a:rPr>
              <a:t>broadened </a:t>
            </a:r>
            <a:r>
              <a:rPr lang="en-US" sz="2800" dirty="0">
                <a:latin typeface="Times New Roman" panose="02020603050405020304" pitchFamily="18" charset="0"/>
                <a:cs typeface="Times New Roman" panose="02020603050405020304" pitchFamily="18" charset="0"/>
              </a:rPr>
              <a:t>the support base for </a:t>
            </a:r>
            <a:r>
              <a:rPr lang="en-US" sz="2800" dirty="0" smtClean="0">
                <a:latin typeface="Times New Roman" panose="02020603050405020304" pitchFamily="18" charset="0"/>
                <a:cs typeface="Times New Roman" panose="02020603050405020304" pitchFamily="18" charset="0"/>
              </a:rPr>
              <a:t>women’s </a:t>
            </a:r>
            <a:r>
              <a:rPr lang="en-US" sz="2800" dirty="0">
                <a:latin typeface="Times New Roman" panose="02020603050405020304" pitchFamily="18" charset="0"/>
                <a:cs typeface="Times New Roman" panose="02020603050405020304" pitchFamily="18" charset="0"/>
              </a:rPr>
              <a:t>issues to be included in the </a:t>
            </a:r>
            <a:r>
              <a:rPr lang="en-US" sz="2800" dirty="0" smtClean="0">
                <a:latin typeface="Times New Roman" panose="02020603050405020304" pitchFamily="18" charset="0"/>
                <a:cs typeface="Times New Roman" panose="02020603050405020304" pitchFamily="18" charset="0"/>
              </a:rPr>
              <a:t>constitution and beyond.</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Developed </a:t>
            </a: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strategic alliances </a:t>
            </a:r>
            <a:r>
              <a:rPr lang="en-US" sz="2800" dirty="0" smtClean="0">
                <a:latin typeface="Times New Roman" panose="02020603050405020304" pitchFamily="18" charset="0"/>
                <a:cs typeface="Times New Roman" panose="02020603050405020304" pitchFamily="18" charset="0"/>
              </a:rPr>
              <a:t>with youth</a:t>
            </a:r>
            <a:r>
              <a:rPr lang="en-US" sz="2800" dirty="0">
                <a:latin typeface="Times New Roman" panose="02020603050405020304" pitchFamily="18" charset="0"/>
                <a:cs typeface="Times New Roman" panose="02020603050405020304" pitchFamily="18" charset="0"/>
              </a:rPr>
              <a:t>, workers and disabled persons’ </a:t>
            </a:r>
            <a:r>
              <a:rPr lang="en-US" sz="2800" dirty="0" smtClean="0">
                <a:latin typeface="Times New Roman" panose="02020603050405020304" pitchFamily="18" charset="0"/>
                <a:cs typeface="Times New Roman" panose="02020603050405020304" pitchFamily="18" charset="0"/>
              </a:rPr>
              <a:t>delegates to push constitutional agenda. </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1026" name="Picture 2" descr="https://scontent-a.xx.fbcdn.net/hphotos-xfa1/t1.0-9/1907579_597778360306331_323304853_n.jpg"/>
          <p:cNvPicPr>
            <a:picLocks noChangeAspect="1" noChangeArrowheads="1"/>
          </p:cNvPicPr>
          <p:nvPr/>
        </p:nvPicPr>
        <p:blipFill rotWithShape="1">
          <a:blip r:embed="rId4">
            <a:extLst>
              <a:ext uri="{28A0092B-C50C-407E-A947-70E740481C1C}">
                <a14:useLocalDpi xmlns:a14="http://schemas.microsoft.com/office/drawing/2010/main" val="0"/>
              </a:ext>
            </a:extLst>
          </a:blip>
          <a:srcRect t="10980"/>
          <a:stretch/>
        </p:blipFill>
        <p:spPr bwMode="auto">
          <a:xfrm>
            <a:off x="304800" y="2368011"/>
            <a:ext cx="4560778" cy="304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81468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25550" y="838200"/>
            <a:ext cx="7918450" cy="9144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200" dirty="0">
              <a:solidFill>
                <a:srgbClr val="C00000"/>
              </a:solidFill>
              <a:latin typeface="Georgia" panose="02040502050405020303" pitchFamily="18" charset="0"/>
            </a:endParaRPr>
          </a:p>
        </p:txBody>
      </p:sp>
      <p:pic>
        <p:nvPicPr>
          <p:cNvPr id="8" name="Picture 7" descr="logo_ndi"/>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48600" y="5941325"/>
            <a:ext cx="1143000" cy="811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pic>
      <p:sp>
        <p:nvSpPr>
          <p:cNvPr id="12294" name="Subtitle 6"/>
          <p:cNvSpPr txBox="1">
            <a:spLocks/>
          </p:cNvSpPr>
          <p:nvPr/>
        </p:nvSpPr>
        <p:spPr bwMode="auto">
          <a:xfrm>
            <a:off x="1225550" y="1769660"/>
            <a:ext cx="791845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hangingPunct="1">
              <a:spcBef>
                <a:spcPct val="20000"/>
              </a:spcBef>
            </a:pPr>
            <a:endParaRPr lang="en-US" altLang="en-US" sz="3200" dirty="0">
              <a:solidFill>
                <a:srgbClr val="003366"/>
              </a:solidFill>
              <a:latin typeface="Trebuchet MS" pitchFamily="34" charset="0"/>
            </a:endParaRPr>
          </a:p>
        </p:txBody>
      </p:sp>
      <p:sp>
        <p:nvSpPr>
          <p:cNvPr id="4" name="Title 3"/>
          <p:cNvSpPr>
            <a:spLocks noGrp="1"/>
          </p:cNvSpPr>
          <p:nvPr>
            <p:ph type="title"/>
          </p:nvPr>
        </p:nvSpPr>
        <p:spPr>
          <a:xfrm>
            <a:off x="457200" y="1143000"/>
            <a:ext cx="8229600" cy="1295400"/>
          </a:xfrm>
        </p:spPr>
        <p:txBody>
          <a:bodyPr/>
          <a:lstStyle/>
          <a:p>
            <a:pPr>
              <a:lnSpc>
                <a:spcPct val="100000"/>
              </a:lnSpc>
            </a:pPr>
            <a:r>
              <a:rPr lang="en-US" sz="3600" dirty="0" smtClean="0">
                <a:solidFill>
                  <a:srgbClr val="C00000"/>
                </a:solidFill>
              </a:rPr>
              <a:t/>
            </a:r>
            <a:br>
              <a:rPr lang="en-US" sz="3600" dirty="0" smtClean="0">
                <a:solidFill>
                  <a:srgbClr val="C00000"/>
                </a:solidFill>
              </a:rPr>
            </a:br>
            <a:r>
              <a:rPr lang="en-US" sz="3600" dirty="0">
                <a:solidFill>
                  <a:srgbClr val="C00000"/>
                </a:solidFill>
              </a:rPr>
              <a:t/>
            </a:r>
            <a:br>
              <a:rPr lang="en-US" sz="3600" dirty="0">
                <a:solidFill>
                  <a:srgbClr val="C00000"/>
                </a:solidFill>
              </a:rPr>
            </a:br>
            <a:r>
              <a:rPr lang="en-US" sz="3600" dirty="0" smtClean="0">
                <a:solidFill>
                  <a:srgbClr val="C00000"/>
                </a:solidFill>
              </a:rPr>
              <a:t/>
            </a:r>
            <a:br>
              <a:rPr lang="en-US" sz="3600" dirty="0" smtClean="0">
                <a:solidFill>
                  <a:srgbClr val="C00000"/>
                </a:solidFill>
              </a:rPr>
            </a:br>
            <a:r>
              <a:rPr lang="en-US" sz="3600" dirty="0" smtClean="0">
                <a:solidFill>
                  <a:srgbClr val="C00000"/>
                </a:solidFill>
              </a:rPr>
              <a:t>NDI Support to UWOPA</a:t>
            </a:r>
            <a:r>
              <a:rPr lang="en-US" sz="3600" dirty="0">
                <a:solidFill>
                  <a:srgbClr val="C00000"/>
                </a:solidFill>
              </a:rPr>
              <a:t/>
            </a:r>
            <a:br>
              <a:rPr lang="en-US" sz="3600" dirty="0">
                <a:solidFill>
                  <a:srgbClr val="C00000"/>
                </a:solidFill>
              </a:rPr>
            </a:br>
            <a:endParaRPr lang="en-US" sz="3600" dirty="0"/>
          </a:p>
        </p:txBody>
      </p:sp>
      <p:sp>
        <p:nvSpPr>
          <p:cNvPr id="3" name="Content Placeholder 2"/>
          <p:cNvSpPr>
            <a:spLocks noGrp="1"/>
          </p:cNvSpPr>
          <p:nvPr>
            <p:ph sz="half" idx="2"/>
          </p:nvPr>
        </p:nvSpPr>
        <p:spPr>
          <a:xfrm>
            <a:off x="4419600" y="2286036"/>
            <a:ext cx="4267200" cy="4061163"/>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NDI supported development of common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legislative</a:t>
            </a:r>
            <a:r>
              <a:rPr lang="en-US" dirty="0" smtClean="0">
                <a:latin typeface="Times New Roman" panose="02020603050405020304" pitchFamily="18" charset="0"/>
                <a:cs typeface="Times New Roman" panose="02020603050405020304" pitchFamily="18" charset="0"/>
              </a:rPr>
              <a:t>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agenda</a:t>
            </a:r>
            <a:r>
              <a:rPr lang="en-US" dirty="0" smtClean="0">
                <a:latin typeface="Times New Roman" panose="02020603050405020304" pitchFamily="18" charset="0"/>
                <a:cs typeface="Times New Roman" panose="02020603050405020304" pitchFamily="18" charset="0"/>
              </a:rPr>
              <a:t> for caucus and CSOs.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Helped UWOPA strengthen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internal organizational structure</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Provided legislative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capacity building</a:t>
            </a:r>
            <a:r>
              <a:rPr lang="en-US" dirty="0" smtClean="0">
                <a:latin typeface="Times New Roman" panose="02020603050405020304" pitchFamily="18" charset="0"/>
                <a:cs typeface="Times New Roman" panose="02020603050405020304" pitchFamily="18" charset="0"/>
              </a:rPr>
              <a:t> and constituent outreach skills. </a:t>
            </a:r>
          </a:p>
          <a:p>
            <a:endParaRPr lang="en-US" sz="2800" dirty="0">
              <a:latin typeface="Times New Roman" panose="02020603050405020304" pitchFamily="18" charset="0"/>
              <a:cs typeface="Times New Roman" panose="02020603050405020304" pitchFamily="18" charset="0"/>
            </a:endParaRPr>
          </a:p>
        </p:txBody>
      </p:sp>
      <p:pic>
        <p:nvPicPr>
          <p:cNvPr id="9" name="Picture 2" descr="K:\TEAMS\Women's Political Participation-READONLY 2-25-13\WPP Photos\SEA\Uganda\Uganda 3.JPG"/>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609600" y="2174543"/>
            <a:ext cx="3352800" cy="417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20086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58888" y="482600"/>
            <a:ext cx="791845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solidFill>
                <a:srgbClr val="00B050"/>
              </a:solidFill>
              <a:effectLst>
                <a:outerShdw blurRad="38100" dist="38100" dir="2700000" algn="tl">
                  <a:srgbClr val="000000">
                    <a:alpha val="43137"/>
                  </a:srgbClr>
                </a:outerShdw>
              </a:effectLst>
              <a:latin typeface="Trebuchet MS" pitchFamily="34" charset="0"/>
            </a:endParaRPr>
          </a:p>
        </p:txBody>
      </p:sp>
      <p:pic>
        <p:nvPicPr>
          <p:cNvPr id="8" name="Picture 7" descr="logo_ndi"/>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48600" y="5941325"/>
            <a:ext cx="1143000" cy="811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pic>
      <p:sp>
        <p:nvSpPr>
          <p:cNvPr id="14342" name="Subtitle 6"/>
          <p:cNvSpPr txBox="1">
            <a:spLocks/>
          </p:cNvSpPr>
          <p:nvPr/>
        </p:nvSpPr>
        <p:spPr bwMode="auto">
          <a:xfrm>
            <a:off x="1233488" y="2303311"/>
            <a:ext cx="7918450"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endParaRPr lang="en-US" altLang="en-US" sz="3200" dirty="0">
              <a:solidFill>
                <a:srgbClr val="003366"/>
              </a:solidFill>
              <a:latin typeface="Trebuchet MS" pitchFamily="34" charset="0"/>
            </a:endParaRPr>
          </a:p>
        </p:txBody>
      </p:sp>
      <p:sp>
        <p:nvSpPr>
          <p:cNvPr id="2" name="Rectangle 1"/>
          <p:cNvSpPr/>
          <p:nvPr/>
        </p:nvSpPr>
        <p:spPr>
          <a:xfrm>
            <a:off x="2286000" y="3105835"/>
            <a:ext cx="4572000" cy="646331"/>
          </a:xfrm>
          <a:prstGeom prst="rect">
            <a:avLst/>
          </a:prstGeom>
        </p:spPr>
        <p:txBody>
          <a:bodyPr>
            <a:spAutoFit/>
          </a:bodyPr>
          <a:lstStyle/>
          <a:p>
            <a:r>
              <a:rPr lang="en-US" dirty="0">
                <a:solidFill>
                  <a:srgbClr val="C00000"/>
                </a:solidFill>
              </a:rPr>
              <a:t/>
            </a:r>
            <a:br>
              <a:rPr lang="en-US" dirty="0">
                <a:solidFill>
                  <a:srgbClr val="C00000"/>
                </a:solidFill>
              </a:rPr>
            </a:br>
            <a:endParaRPr lang="en-US" dirty="0"/>
          </a:p>
        </p:txBody>
      </p:sp>
      <p:sp>
        <p:nvSpPr>
          <p:cNvPr id="10" name="Title 9"/>
          <p:cNvSpPr>
            <a:spLocks noGrp="1"/>
          </p:cNvSpPr>
          <p:nvPr>
            <p:ph type="title"/>
          </p:nvPr>
        </p:nvSpPr>
        <p:spPr>
          <a:xfrm>
            <a:off x="457200" y="1054100"/>
            <a:ext cx="8229600" cy="1066800"/>
          </a:xfrm>
        </p:spPr>
        <p:txBody>
          <a:bodyPr/>
          <a:lstStyle/>
          <a:p>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Results of UWOPA </a:t>
            </a:r>
            <a:endParaRPr lang="en-US" dirty="0"/>
          </a:p>
        </p:txBody>
      </p:sp>
      <p:sp>
        <p:nvSpPr>
          <p:cNvPr id="14" name="Content Placeholder 13"/>
          <p:cNvSpPr>
            <a:spLocks noGrp="1"/>
          </p:cNvSpPr>
          <p:nvPr>
            <p:ph idx="1"/>
          </p:nvPr>
        </p:nvSpPr>
        <p:spPr/>
        <p:txBody>
          <a:bodyPr>
            <a:normAutofit/>
          </a:bodyPr>
          <a:lstStyle/>
          <a:p>
            <a:pPr>
              <a:buFont typeface="Arial" charset="0"/>
              <a:buChar char="•"/>
            </a:pPr>
            <a:r>
              <a:rPr lang="en-US" altLang="en-US" sz="2600" dirty="0" smtClean="0">
                <a:latin typeface="Times New Roman" panose="02020603050405020304" pitchFamily="18" charset="0"/>
                <a:cs typeface="Times New Roman" panose="02020603050405020304" pitchFamily="18" charset="0"/>
              </a:rPr>
              <a:t>Instrumental in lobbying for </a:t>
            </a:r>
            <a:r>
              <a:rPr lang="en-US" altLang="en-US" sz="2600" dirty="0" smtClean="0">
                <a:solidFill>
                  <a:schemeClr val="tx2">
                    <a:lumMod val="60000"/>
                    <a:lumOff val="40000"/>
                  </a:schemeClr>
                </a:solidFill>
                <a:latin typeface="Times New Roman" panose="02020603050405020304" pitchFamily="18" charset="0"/>
                <a:cs typeface="Times New Roman" panose="02020603050405020304" pitchFamily="18" charset="0"/>
              </a:rPr>
              <a:t>constitutional </a:t>
            </a:r>
            <a:r>
              <a:rPr lang="en-US" altLang="en-US" sz="2600" dirty="0">
                <a:solidFill>
                  <a:schemeClr val="tx2">
                    <a:lumMod val="60000"/>
                    <a:lumOff val="40000"/>
                  </a:schemeClr>
                </a:solidFill>
                <a:latin typeface="Times New Roman" panose="02020603050405020304" pitchFamily="18" charset="0"/>
                <a:cs typeface="Times New Roman" panose="02020603050405020304" pitchFamily="18" charset="0"/>
              </a:rPr>
              <a:t>provisions </a:t>
            </a:r>
            <a:r>
              <a:rPr lang="en-US" altLang="en-US" sz="2600" dirty="0">
                <a:latin typeface="Times New Roman" panose="02020603050405020304" pitchFamily="18" charset="0"/>
                <a:cs typeface="Times New Roman" panose="02020603050405020304" pitchFamily="18" charset="0"/>
              </a:rPr>
              <a:t>for </a:t>
            </a:r>
            <a:r>
              <a:rPr lang="en-US" altLang="en-US" sz="2600" dirty="0" smtClean="0">
                <a:latin typeface="Times New Roman" panose="02020603050405020304" pitchFamily="18" charset="0"/>
                <a:cs typeface="Times New Roman" panose="02020603050405020304" pitchFamily="18" charset="0"/>
              </a:rPr>
              <a:t>equality.</a:t>
            </a:r>
            <a:endParaRPr lang="en-US" altLang="en-US" sz="2600" dirty="0">
              <a:latin typeface="Times New Roman" panose="02020603050405020304" pitchFamily="18" charset="0"/>
              <a:cs typeface="Times New Roman" panose="02020603050405020304" pitchFamily="18" charset="0"/>
            </a:endParaRPr>
          </a:p>
          <a:p>
            <a:pPr>
              <a:buFont typeface="Arial" charset="0"/>
              <a:buChar char="•"/>
            </a:pPr>
            <a:r>
              <a:rPr lang="en-US" altLang="en-US" sz="2600" dirty="0" smtClean="0">
                <a:latin typeface="Times New Roman" panose="02020603050405020304" pitchFamily="18" charset="0"/>
                <a:cs typeface="Times New Roman" panose="02020603050405020304" pitchFamily="18" charset="0"/>
              </a:rPr>
              <a:t>Constituency outreach efforts increased support for women MPs by</a:t>
            </a:r>
            <a:r>
              <a:rPr lang="en-US" altLang="en-US" sz="2600"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en-US" sz="2600" dirty="0" smtClean="0">
                <a:solidFill>
                  <a:schemeClr val="tx2">
                    <a:lumMod val="60000"/>
                    <a:lumOff val="40000"/>
                  </a:schemeClr>
                </a:solidFill>
                <a:latin typeface="Times New Roman" panose="02020603050405020304" pitchFamily="18" charset="0"/>
                <a:cs typeface="Times New Roman" panose="02020603050405020304" pitchFamily="18" charset="0"/>
              </a:rPr>
              <a:t>increasing positive image of women </a:t>
            </a:r>
            <a:r>
              <a:rPr lang="en-US" altLang="en-US" sz="2600" dirty="0" smtClean="0">
                <a:latin typeface="Times New Roman" panose="02020603050405020304" pitchFamily="18" charset="0"/>
                <a:cs typeface="Times New Roman" panose="02020603050405020304" pitchFamily="18" charset="0"/>
              </a:rPr>
              <a:t>in leadership role.</a:t>
            </a:r>
          </a:p>
          <a:p>
            <a:pPr>
              <a:buFont typeface="Arial" charset="0"/>
              <a:buChar char="•"/>
            </a:pPr>
            <a:r>
              <a:rPr lang="en-US" sz="2600" dirty="0" smtClean="0">
                <a:latin typeface="Times New Roman" panose="02020603050405020304" pitchFamily="18" charset="0"/>
                <a:cs typeface="Times New Roman" panose="02020603050405020304" pitchFamily="18" charset="0"/>
              </a:rPr>
              <a:t>In </a:t>
            </a:r>
            <a:r>
              <a:rPr lang="en-US" sz="2600" dirty="0">
                <a:latin typeface="Times New Roman" panose="02020603050405020304" pitchFamily="18" charset="0"/>
                <a:cs typeface="Times New Roman" panose="02020603050405020304" pitchFamily="18" charset="0"/>
              </a:rPr>
              <a:t>part due to UWOPA’s efforts, women gradually gained greater acceptance in the Parliament and </a:t>
            </a:r>
            <a:r>
              <a:rPr lang="en-US" sz="2600" dirty="0">
                <a:solidFill>
                  <a:schemeClr val="tx2">
                    <a:lumMod val="60000"/>
                    <a:lumOff val="40000"/>
                  </a:schemeClr>
                </a:solidFill>
                <a:latin typeface="Times New Roman" panose="02020603050405020304" pitchFamily="18" charset="0"/>
                <a:cs typeface="Times New Roman" panose="02020603050405020304" pitchFamily="18" charset="0"/>
              </a:rPr>
              <a:t>more women have been elected</a:t>
            </a:r>
            <a:r>
              <a:rPr lang="en-US" sz="2600" dirty="0">
                <a:solidFill>
                  <a:schemeClr val="bg1">
                    <a:lumMod val="50000"/>
                  </a:schemeClr>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to parliamentary executive positions.</a:t>
            </a:r>
          </a:p>
          <a:p>
            <a:pPr>
              <a:buFont typeface="Arial" charset="0"/>
              <a:buChar char="•"/>
            </a:pPr>
            <a:endParaRPr lang="en-US" altLang="en-US" dirty="0">
              <a:solidFill>
                <a:srgbClr val="003366"/>
              </a:solidFill>
              <a:latin typeface="Trebuchet MS" pitchFamily="34" charset="0"/>
            </a:endParaRPr>
          </a:p>
          <a:p>
            <a:endParaRPr lang="en-US" dirty="0"/>
          </a:p>
        </p:txBody>
      </p:sp>
    </p:spTree>
    <p:extLst>
      <p:ext uri="{BB962C8B-B14F-4D97-AF65-F5344CB8AC3E}">
        <p14:creationId xmlns:p14="http://schemas.microsoft.com/office/powerpoint/2010/main" val="33550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76400" y="575971"/>
            <a:ext cx="8229600" cy="1143000"/>
          </a:xfrm>
        </p:spPr>
        <p:txBody>
          <a:bodyPr/>
          <a:lstStyle/>
          <a:p>
            <a:pPr>
              <a:lnSpc>
                <a:spcPct val="100000"/>
              </a:lnSpc>
            </a:pPr>
            <a:r>
              <a:rPr lang="en-US" dirty="0" smtClean="0">
                <a:solidFill>
                  <a:srgbClr val="C00000"/>
                </a:solidFill>
              </a:rPr>
              <a:t/>
            </a:r>
            <a:br>
              <a:rPr lang="en-US" dirty="0" smtClean="0">
                <a:solidFill>
                  <a:srgbClr val="C00000"/>
                </a:solidFill>
              </a:rPr>
            </a:br>
            <a:r>
              <a:rPr lang="en-US" dirty="0" smtClean="0">
                <a:solidFill>
                  <a:srgbClr val="C00000"/>
                </a:solidFill>
              </a:rPr>
              <a:t>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sz="3200" dirty="0" smtClean="0">
                <a:solidFill>
                  <a:srgbClr val="C00000"/>
                </a:solidFill>
              </a:rPr>
              <a:t>Ensuring Women’s Leadership in Parliament</a:t>
            </a:r>
            <a:br>
              <a:rPr lang="en-US" sz="3200" dirty="0" smtClean="0">
                <a:solidFill>
                  <a:srgbClr val="C00000"/>
                </a:solidFill>
              </a:rPr>
            </a:br>
            <a:r>
              <a:rPr lang="en-US" sz="2400" dirty="0" smtClean="0">
                <a:solidFill>
                  <a:srgbClr val="C00000"/>
                </a:solidFill>
              </a:rPr>
              <a:t>Environment</a:t>
            </a:r>
            <a:r>
              <a:rPr lang="en-US" sz="2400" i="1" dirty="0" smtClean="0">
                <a:solidFill>
                  <a:srgbClr val="C00000"/>
                </a:solidFill>
              </a:rPr>
              <a:t>: Social Cultural Norms</a:t>
            </a:r>
            <a:endParaRPr lang="en-US" sz="2400" i="1" dirty="0">
              <a:solidFill>
                <a:srgbClr val="C00000"/>
              </a:solidFill>
            </a:endParaRPr>
          </a:p>
        </p:txBody>
      </p:sp>
      <p:sp>
        <p:nvSpPr>
          <p:cNvPr id="3" name="Content Placeholder 2"/>
          <p:cNvSpPr>
            <a:spLocks noGrp="1"/>
          </p:cNvSpPr>
          <p:nvPr>
            <p:ph sz="half" idx="2"/>
          </p:nvPr>
        </p:nvSpPr>
        <p:spPr>
          <a:xfrm>
            <a:off x="3867533" y="2286000"/>
            <a:ext cx="5256414" cy="4114800"/>
          </a:xfrm>
        </p:spPr>
        <p:txBody>
          <a:bodyPr>
            <a:normAutofit lnSpcReduction="10000"/>
          </a:bodyPr>
          <a:lstStyle/>
          <a:p>
            <a:pPr lvl="1">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How women </a:t>
            </a:r>
            <a:r>
              <a:rPr lang="en-US" sz="2400" dirty="0">
                <a:latin typeface="Times New Roman" panose="02020603050405020304" pitchFamily="18" charset="0"/>
                <a:cs typeface="Times New Roman" panose="02020603050405020304" pitchFamily="18" charset="0"/>
              </a:rPr>
              <a:t>deputies’ </a:t>
            </a:r>
            <a:r>
              <a:rPr lang="en-US" sz="2400" dirty="0" smtClean="0">
                <a:latin typeface="Times New Roman" panose="02020603050405020304" pitchFamily="18" charset="0"/>
                <a:cs typeface="Times New Roman" panose="02020603050405020304" pitchFamily="18" charset="0"/>
              </a:rPr>
              <a:t>interactions with </a:t>
            </a:r>
            <a:r>
              <a:rPr lang="en-US" sz="2400" dirty="0" smtClean="0">
                <a:solidFill>
                  <a:schemeClr val="tx2">
                    <a:lumMod val="60000"/>
                    <a:lumOff val="40000"/>
                  </a:schemeClr>
                </a:solidFill>
                <a:latin typeface="Times New Roman" panose="02020603050405020304" pitchFamily="18" charset="0"/>
                <a:cs typeface="Times New Roman" panose="02020603050405020304" pitchFamily="18" charset="0"/>
              </a:rPr>
              <a:t>communities</a:t>
            </a:r>
            <a:r>
              <a:rPr lang="en-US" sz="2400" dirty="0">
                <a:solidFill>
                  <a:schemeClr val="tx2">
                    <a:lumMod val="60000"/>
                    <a:lumOff val="40000"/>
                  </a:schemeClr>
                </a:solidFill>
                <a:latin typeface="Times New Roman" panose="02020603050405020304" pitchFamily="18" charset="0"/>
                <a:cs typeface="Times New Roman" panose="02020603050405020304" pitchFamily="18" charset="0"/>
              </a:rPr>
              <a:t>, male MPs</a:t>
            </a:r>
            <a:r>
              <a:rPr lang="en-US" sz="2400" dirty="0">
                <a:latin typeface="Times New Roman" panose="02020603050405020304" pitchFamily="18" charset="0"/>
                <a:cs typeface="Times New Roman" panose="02020603050405020304" pitchFamily="18" charset="0"/>
              </a:rPr>
              <a:t>, and </a:t>
            </a:r>
            <a:r>
              <a:rPr lang="en-US" sz="2400" dirty="0" smtClean="0">
                <a:solidFill>
                  <a:schemeClr val="tx2">
                    <a:lumMod val="60000"/>
                    <a:lumOff val="40000"/>
                  </a:schemeClr>
                </a:solidFill>
                <a:latin typeface="Times New Roman" panose="02020603050405020304" pitchFamily="18" charset="0"/>
                <a:cs typeface="Times New Roman" panose="02020603050405020304" pitchFamily="18" charset="0"/>
              </a:rPr>
              <a:t>political </a:t>
            </a:r>
            <a:r>
              <a:rPr lang="en-US" sz="2400" dirty="0">
                <a:solidFill>
                  <a:schemeClr val="tx2">
                    <a:lumMod val="60000"/>
                    <a:lumOff val="40000"/>
                  </a:schemeClr>
                </a:solidFill>
                <a:latin typeface="Times New Roman" panose="02020603050405020304" pitchFamily="18" charset="0"/>
                <a:cs typeface="Times New Roman" panose="02020603050405020304" pitchFamily="18" charset="0"/>
              </a:rPr>
              <a:t>parties </a:t>
            </a:r>
            <a:r>
              <a:rPr lang="en-US" sz="2400" dirty="0" smtClean="0">
                <a:latin typeface="Times New Roman" panose="02020603050405020304" pitchFamily="18" charset="0"/>
                <a:cs typeface="Times New Roman" panose="02020603050405020304" pitchFamily="18" charset="0"/>
              </a:rPr>
              <a:t>impacts ability to be effective. </a:t>
            </a:r>
            <a:br>
              <a:rPr lang="en-US" sz="2400" dirty="0" smtClean="0">
                <a:latin typeface="Times New Roman" panose="02020603050405020304" pitchFamily="18" charset="0"/>
                <a:cs typeface="Times New Roman" panose="02020603050405020304" pitchFamily="18" charset="0"/>
              </a:rPr>
            </a:br>
            <a:endParaRPr lang="en-US" sz="2400"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How</a:t>
            </a:r>
            <a:r>
              <a:rPr lang="en-US" sz="2400" dirty="0" smtClean="0">
                <a:solidFill>
                  <a:schemeClr val="tx2">
                    <a:lumMod val="60000"/>
                    <a:lumOff val="40000"/>
                  </a:schemeClr>
                </a:solidFill>
                <a:latin typeface="Times New Roman" panose="02020603050405020304" pitchFamily="18" charset="0"/>
                <a:cs typeface="Times New Roman" panose="02020603050405020304" pitchFamily="18" charset="0"/>
              </a:rPr>
              <a:t> social</a:t>
            </a:r>
            <a:r>
              <a:rPr lang="en-US" sz="2400" dirty="0" smtClean="0">
                <a:latin typeface="Times New Roman" panose="02020603050405020304" pitchFamily="18" charset="0"/>
                <a:cs typeface="Times New Roman" panose="02020603050405020304" pitchFamily="18" charset="0"/>
              </a:rPr>
              <a:t> </a:t>
            </a:r>
            <a:r>
              <a:rPr lang="en-US" sz="2400" dirty="0" smtClean="0">
                <a:solidFill>
                  <a:schemeClr val="tx2">
                    <a:lumMod val="60000"/>
                    <a:lumOff val="40000"/>
                  </a:schemeClr>
                </a:solidFill>
                <a:latin typeface="Times New Roman" panose="02020603050405020304" pitchFamily="18" charset="0"/>
                <a:cs typeface="Times New Roman" panose="02020603050405020304" pitchFamily="18" charset="0"/>
              </a:rPr>
              <a:t>cultural </a:t>
            </a:r>
            <a:r>
              <a:rPr lang="en-US" sz="2400" dirty="0">
                <a:solidFill>
                  <a:schemeClr val="tx2">
                    <a:lumMod val="60000"/>
                    <a:lumOff val="40000"/>
                  </a:schemeClr>
                </a:solidFill>
                <a:latin typeface="Times New Roman" panose="02020603050405020304" pitchFamily="18" charset="0"/>
                <a:cs typeface="Times New Roman" panose="02020603050405020304" pitchFamily="18" charset="0"/>
              </a:rPr>
              <a:t>norms </a:t>
            </a:r>
            <a:r>
              <a:rPr lang="en-US" sz="2400" dirty="0" smtClean="0">
                <a:latin typeface="Times New Roman" panose="02020603050405020304" pitchFamily="18" charset="0"/>
                <a:cs typeface="Times New Roman" panose="02020603050405020304" pitchFamily="18" charset="0"/>
              </a:rPr>
              <a:t>&amp; </a:t>
            </a:r>
            <a:r>
              <a:rPr lang="en-US" sz="2400" dirty="0">
                <a:latin typeface="Times New Roman" panose="02020603050405020304" pitchFamily="18" charset="0"/>
                <a:cs typeface="Times New Roman" panose="02020603050405020304" pitchFamily="18" charset="0"/>
              </a:rPr>
              <a:t>way society views women in political leadership impact their ability to </a:t>
            </a:r>
            <a:r>
              <a:rPr lang="en-US" sz="2400" dirty="0" smtClean="0">
                <a:latin typeface="Times New Roman" panose="02020603050405020304" pitchFamily="18" charset="0"/>
                <a:cs typeface="Times New Roman" panose="02020603050405020304" pitchFamily="18" charset="0"/>
              </a:rPr>
              <a:t>meet </a:t>
            </a:r>
            <a:r>
              <a:rPr lang="en-US" sz="2400" dirty="0">
                <a:latin typeface="Times New Roman" panose="02020603050405020304" pitchFamily="18" charset="0"/>
                <a:cs typeface="Times New Roman" panose="02020603050405020304" pitchFamily="18" charset="0"/>
              </a:rPr>
              <a:t>the demands of the party and their </a:t>
            </a:r>
            <a:r>
              <a:rPr lang="en-US" sz="2400" dirty="0" smtClean="0">
                <a:latin typeface="Times New Roman" panose="02020603050405020304" pitchFamily="18" charset="0"/>
                <a:cs typeface="Times New Roman" panose="02020603050405020304" pitchFamily="18" charset="0"/>
              </a:rPr>
              <a:t>constituents.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2"/>
          </p:nvPr>
        </p:nvSpPr>
        <p:spPr/>
        <p:txBody>
          <a:bodyPr/>
          <a:lstStyle/>
          <a:p>
            <a:r>
              <a:rPr lang="en-US" dirty="0" smtClean="0"/>
              <a:t>Working for Democracy and Making Democracy Work</a:t>
            </a:r>
            <a:endParaRPr lang="en-US" dirty="0"/>
          </a:p>
        </p:txBody>
      </p:sp>
      <p:pic>
        <p:nvPicPr>
          <p:cNvPr id="12" name="Content Placeholder 11"/>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3505200" cy="207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tanguygriffon.com/wp-content/uploads/2012/01/women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235"/>
          <a:stretch/>
        </p:blipFill>
        <p:spPr bwMode="auto">
          <a:xfrm>
            <a:off x="684415" y="4123741"/>
            <a:ext cx="3203170" cy="227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942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990600"/>
            <a:ext cx="3886200" cy="685800"/>
          </a:xfrm>
        </p:spPr>
        <p:txBody>
          <a:bodyPr/>
          <a:lstStyle/>
          <a:p>
            <a:r>
              <a:rPr lang="en-US" sz="3600" b="1" dirty="0" smtClean="0">
                <a:solidFill>
                  <a:srgbClr val="C00000"/>
                </a:solidFill>
              </a:rPr>
              <a:t>Sierra Leone</a:t>
            </a:r>
            <a:endParaRPr lang="en-US" sz="3600" b="1" dirty="0">
              <a:solidFill>
                <a:srgbClr val="C00000"/>
              </a:solidFill>
            </a:endParaRPr>
          </a:p>
        </p:txBody>
      </p:sp>
      <p:sp>
        <p:nvSpPr>
          <p:cNvPr id="3" name="Content Placeholder 2"/>
          <p:cNvSpPr>
            <a:spLocks noGrp="1"/>
          </p:cNvSpPr>
          <p:nvPr>
            <p:ph sz="half" idx="4294967295"/>
          </p:nvPr>
        </p:nvSpPr>
        <p:spPr>
          <a:xfrm>
            <a:off x="685800" y="4360957"/>
            <a:ext cx="7772400" cy="2039844"/>
          </a:xfrm>
        </p:spPr>
        <p:txBody>
          <a:bodyPr>
            <a:normAutofit fontScale="25000" lnSpcReduction="20000"/>
          </a:bodyPr>
          <a:lstStyle/>
          <a:p>
            <a:endParaRPr lang="en-US" sz="3000" dirty="0" smtClean="0"/>
          </a:p>
          <a:p>
            <a:pPr marL="0" indent="0">
              <a:buNone/>
            </a:pPr>
            <a:endParaRPr lang="en-US" sz="3000" dirty="0"/>
          </a:p>
          <a:p>
            <a:pPr marL="0" indent="0">
              <a:buNone/>
            </a:pPr>
            <a:endParaRPr lang="en-US" sz="2600" dirty="0" smtClean="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9600" b="1" dirty="0" smtClean="0">
                <a:latin typeface="Times New Roman" panose="02020603050405020304" pitchFamily="18" charset="0"/>
                <a:cs typeface="Times New Roman" panose="02020603050405020304" pitchFamily="18" charset="0"/>
              </a:rPr>
              <a:t>Men </a:t>
            </a:r>
            <a:r>
              <a:rPr lang="en-US" sz="9600" b="1" dirty="0">
                <a:latin typeface="Times New Roman" panose="02020603050405020304" pitchFamily="18" charset="0"/>
                <a:cs typeface="Times New Roman" panose="02020603050405020304" pitchFamily="18" charset="0"/>
              </a:rPr>
              <a:t>are more “persuasive,” “courageous,” and “better at </a:t>
            </a:r>
            <a:r>
              <a:rPr lang="en-US" sz="9600" b="1" dirty="0" smtClean="0">
                <a:latin typeface="Times New Roman" panose="02020603050405020304" pitchFamily="18" charset="0"/>
                <a:cs typeface="Times New Roman" panose="02020603050405020304" pitchFamily="18" charset="0"/>
              </a:rPr>
              <a:t>debate.” </a:t>
            </a:r>
            <a:endParaRPr lang="en-US" sz="9600" b="1" dirty="0">
              <a:latin typeface="Times New Roman" panose="02020603050405020304" pitchFamily="18" charset="0"/>
              <a:cs typeface="Times New Roman" panose="02020603050405020304" pitchFamily="18" charset="0"/>
            </a:endParaRPr>
          </a:p>
          <a:p>
            <a:pPr marL="0" indent="0">
              <a:buNone/>
            </a:pPr>
            <a:endParaRPr lang="en-US" sz="9600" b="1" dirty="0" smtClean="0">
              <a:latin typeface="Times New Roman" panose="02020603050405020304" pitchFamily="18" charset="0"/>
              <a:cs typeface="Times New Roman" panose="02020603050405020304" pitchFamily="18" charset="0"/>
            </a:endParaRPr>
          </a:p>
          <a:p>
            <a:pPr marL="0" indent="0">
              <a:buNone/>
            </a:pPr>
            <a:r>
              <a:rPr lang="en-US" sz="9600" b="1" dirty="0">
                <a:latin typeface="Times New Roman" panose="02020603050405020304" pitchFamily="18" charset="0"/>
                <a:cs typeface="Times New Roman" panose="02020603050405020304" pitchFamily="18" charset="0"/>
              </a:rPr>
              <a:t>W</a:t>
            </a:r>
            <a:r>
              <a:rPr lang="en-US" sz="9600" b="1" dirty="0" smtClean="0">
                <a:latin typeface="Times New Roman" panose="02020603050405020304" pitchFamily="18" charset="0"/>
                <a:cs typeface="Times New Roman" panose="02020603050405020304" pitchFamily="18" charset="0"/>
              </a:rPr>
              <a:t>omen are </a:t>
            </a:r>
            <a:r>
              <a:rPr lang="en-US" sz="9600" b="1" dirty="0">
                <a:latin typeface="Times New Roman" panose="02020603050405020304" pitchFamily="18" charset="0"/>
                <a:cs typeface="Times New Roman" panose="02020603050405020304" pitchFamily="18" charset="0"/>
              </a:rPr>
              <a:t>“too emotional” for parliament’s “rough debates.”</a:t>
            </a:r>
          </a:p>
        </p:txBody>
      </p:sp>
      <p:sp>
        <p:nvSpPr>
          <p:cNvPr id="4" name="Content Placeholder 2"/>
          <p:cNvSpPr txBox="1">
            <a:spLocks/>
          </p:cNvSpPr>
          <p:nvPr/>
        </p:nvSpPr>
        <p:spPr>
          <a:xfrm>
            <a:off x="359229" y="3962400"/>
            <a:ext cx="8229600"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pPr>
            <a:endParaRPr lang="en-US" dirty="0"/>
          </a:p>
        </p:txBody>
      </p:sp>
      <p:sp>
        <p:nvSpPr>
          <p:cNvPr id="5" name="Title 1"/>
          <p:cNvSpPr txBox="1">
            <a:spLocks/>
          </p:cNvSpPr>
          <p:nvPr/>
        </p:nvSpPr>
        <p:spPr>
          <a:xfrm>
            <a:off x="0" y="3048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accent2">
                  <a:lumMod val="50000"/>
                </a:schemeClr>
              </a:solidFill>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t="14584"/>
          <a:stretch/>
        </p:blipFill>
        <p:spPr bwMode="auto">
          <a:xfrm>
            <a:off x="4474029" y="609600"/>
            <a:ext cx="4288971" cy="3733799"/>
          </a:xfrm>
          <a:prstGeom prst="rect">
            <a:avLst/>
          </a:prstGeom>
          <a:noFill/>
          <a:ln>
            <a:noFill/>
          </a:ln>
          <a:extLst>
            <a:ext uri="{53640926-AAD7-44D8-BBD7-CCE9431645EC}">
              <a14:shadowObscured xmlns:a14="http://schemas.microsoft.com/office/drawing/2010/main"/>
            </a:ext>
          </a:extLst>
        </p:spPr>
      </p:pic>
      <p:pic>
        <p:nvPicPr>
          <p:cNvPr id="13" name="Picture 2" descr="Where in Africa is Sierra Le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3344839" cy="276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3269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nSpc>
                <a:spcPct val="100000"/>
              </a:lnSpc>
            </a:pPr>
            <a:r>
              <a:rPr lang="en-US" dirty="0" smtClean="0">
                <a:solidFill>
                  <a:srgbClr val="C00000"/>
                </a:solidFill>
              </a:rPr>
              <a:t/>
            </a:r>
            <a:br>
              <a:rPr lang="en-US" dirty="0" smtClean="0">
                <a:solidFill>
                  <a:srgbClr val="C00000"/>
                </a:solidFill>
              </a:rPr>
            </a:br>
            <a:r>
              <a:rPr lang="en-US" dirty="0" smtClean="0">
                <a:solidFill>
                  <a:srgbClr val="C00000"/>
                </a:solidFill>
              </a:rPr>
              <a:t>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sz="3200" dirty="0" smtClean="0">
                <a:solidFill>
                  <a:srgbClr val="C00000"/>
                </a:solidFill>
              </a:rPr>
              <a:t>Ensuring Women’s Leadership in Parliament</a:t>
            </a:r>
            <a:r>
              <a:rPr lang="en-US" dirty="0" smtClean="0">
                <a:solidFill>
                  <a:srgbClr val="C00000"/>
                </a:solidFill>
              </a:rPr>
              <a:t/>
            </a:r>
            <a:br>
              <a:rPr lang="en-US" dirty="0" smtClean="0">
                <a:solidFill>
                  <a:srgbClr val="C00000"/>
                </a:solidFill>
              </a:rPr>
            </a:br>
            <a:r>
              <a:rPr lang="en-US" sz="2400" dirty="0" smtClean="0">
                <a:solidFill>
                  <a:srgbClr val="C00000"/>
                </a:solidFill>
              </a:rPr>
              <a:t>Environment</a:t>
            </a:r>
            <a:r>
              <a:rPr lang="en-US" sz="2400" i="1" dirty="0" smtClean="0">
                <a:solidFill>
                  <a:srgbClr val="C00000"/>
                </a:solidFill>
              </a:rPr>
              <a:t>: Social Cultural Norms</a:t>
            </a:r>
            <a:endParaRPr lang="en-US" sz="2400" i="1" dirty="0">
              <a:solidFill>
                <a:srgbClr val="C00000"/>
              </a:solidFill>
            </a:endParaRPr>
          </a:p>
        </p:txBody>
      </p:sp>
      <p:sp>
        <p:nvSpPr>
          <p:cNvPr id="11" name="Content Placeholder 10"/>
          <p:cNvSpPr>
            <a:spLocks noGrp="1"/>
          </p:cNvSpPr>
          <p:nvPr>
            <p:ph idx="1"/>
          </p:nvPr>
        </p:nvSpPr>
        <p:spPr>
          <a:xfrm>
            <a:off x="304800" y="2423547"/>
            <a:ext cx="7772400" cy="3763963"/>
          </a:xfrm>
        </p:spPr>
        <p:txBody>
          <a:bodyPr/>
          <a:lstStyle/>
          <a:p>
            <a:r>
              <a:rPr lang="en-US" b="1" dirty="0" smtClean="0">
                <a:latin typeface="Times New Roman" panose="02020603050405020304" pitchFamily="18" charset="0"/>
                <a:cs typeface="Times New Roman" panose="02020603050405020304" pitchFamily="18" charset="0"/>
              </a:rPr>
              <a:t>Public Image		      </a:t>
            </a:r>
            <a:r>
              <a:rPr lang="en-US" dirty="0" smtClean="0">
                <a:latin typeface="Times New Roman" panose="02020603050405020304" pitchFamily="18" charset="0"/>
                <a:cs typeface="Times New Roman" panose="02020603050405020304" pitchFamily="18" charset="0"/>
              </a:rPr>
              <a:t>Provide platforms for 					      speaking and public 					      debate - radio, TV, town 					      hall meetings.</a:t>
            </a:r>
          </a:p>
          <a:p>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Media Training                       </a:t>
            </a:r>
            <a:r>
              <a:rPr lang="en-US" dirty="0" smtClean="0">
                <a:latin typeface="Times New Roman" panose="02020603050405020304" pitchFamily="18" charset="0"/>
                <a:cs typeface="Times New Roman" panose="02020603050405020304" pitchFamily="18" charset="0"/>
              </a:rPr>
              <a:t>Build capacity to 			                                   communicate effectively  					      with media - on camera, in    				      interviews etc. </a:t>
            </a:r>
            <a:endParaRPr lang="en-US"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en-US" dirty="0" smtClean="0"/>
              <a:t>Working for Democracy and Making Democracy Work</a:t>
            </a:r>
            <a:endParaRPr lang="en-US" dirty="0"/>
          </a:p>
        </p:txBody>
      </p:sp>
      <p:sp>
        <p:nvSpPr>
          <p:cNvPr id="13" name="Right Arrow 12"/>
          <p:cNvSpPr/>
          <p:nvPr/>
        </p:nvSpPr>
        <p:spPr>
          <a:xfrm>
            <a:off x="3048000" y="2438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065537" y="43571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77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066800"/>
            <a:ext cx="3886200" cy="685800"/>
          </a:xfrm>
        </p:spPr>
        <p:txBody>
          <a:bodyPr/>
          <a:lstStyle/>
          <a:p>
            <a:r>
              <a:rPr lang="en-US" sz="3600" b="1" dirty="0" smtClean="0">
                <a:solidFill>
                  <a:srgbClr val="C00000"/>
                </a:solidFill>
              </a:rPr>
              <a:t>DRC</a:t>
            </a:r>
            <a:endParaRPr lang="en-US" sz="3600" b="1" dirty="0">
              <a:solidFill>
                <a:srgbClr val="C00000"/>
              </a:solidFill>
            </a:endParaRPr>
          </a:p>
        </p:txBody>
      </p:sp>
      <p:sp>
        <p:nvSpPr>
          <p:cNvPr id="3" name="Content Placeholder 2"/>
          <p:cNvSpPr>
            <a:spLocks noGrp="1"/>
          </p:cNvSpPr>
          <p:nvPr>
            <p:ph sz="half" idx="4294967295"/>
          </p:nvPr>
        </p:nvSpPr>
        <p:spPr>
          <a:xfrm>
            <a:off x="685800" y="4360956"/>
            <a:ext cx="7772400" cy="2192243"/>
          </a:xfrm>
        </p:spPr>
        <p:txBody>
          <a:bodyPr>
            <a:normAutofit/>
          </a:bodyPr>
          <a:lstStyle/>
          <a:p>
            <a:endParaRPr lang="en-US" sz="3000" dirty="0" smtClean="0"/>
          </a:p>
          <a:p>
            <a:pPr marL="0" indent="0">
              <a:buNone/>
            </a:pPr>
            <a:endParaRPr lang="en-US" sz="3000" dirty="0"/>
          </a:p>
          <a:p>
            <a:pPr marL="0" indent="0">
              <a:buNone/>
            </a:pPr>
            <a:endParaRPr lang="en-US" sz="2600" dirty="0" smtClean="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359229" y="3962400"/>
            <a:ext cx="8229600"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pPr>
            <a:endParaRPr lang="en-US" dirty="0"/>
          </a:p>
        </p:txBody>
      </p:sp>
      <p:sp>
        <p:nvSpPr>
          <p:cNvPr id="5" name="Title 1"/>
          <p:cNvSpPr txBox="1">
            <a:spLocks/>
          </p:cNvSpPr>
          <p:nvPr/>
        </p:nvSpPr>
        <p:spPr>
          <a:xfrm>
            <a:off x="0" y="3048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accent2">
                  <a:lumMod val="50000"/>
                </a:schemeClr>
              </a:solidFill>
            </a:endParaRPr>
          </a:p>
        </p:txBody>
      </p:sp>
      <p:pic>
        <p:nvPicPr>
          <p:cNvPr id="8" name="Picture 7" descr="C:\Users\chubbard\Desktop\WPP Upload\Caroline WPP Upload\Wilson Center TPs\IMG_23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28600"/>
            <a:ext cx="3276600" cy="3035488"/>
          </a:xfrm>
          <a:prstGeom prst="rect">
            <a:avLst/>
          </a:prstGeom>
          <a:noFill/>
          <a:ln>
            <a:noFill/>
          </a:ln>
        </p:spPr>
      </p:pic>
      <p:pic>
        <p:nvPicPr>
          <p:cNvPr id="11" name="Picture 10" descr="C:\Users\chubbard\Desktop\WPP Upload\Caroline WPP Upload\Wilson Center TPs\IMG_240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043111"/>
            <a:ext cx="3733800" cy="3838575"/>
          </a:xfrm>
          <a:prstGeom prst="rect">
            <a:avLst/>
          </a:prstGeom>
          <a:noFill/>
          <a:ln>
            <a:noFill/>
          </a:ln>
        </p:spPr>
      </p:pic>
      <p:pic>
        <p:nvPicPr>
          <p:cNvPr id="13" name="Content Placeholder 9" descr="C:\Users\rturkington\Desktop\PPT Photos\women'sworkshop.jpg"/>
          <p:cNvPicPr>
            <a:picLocks noChangeAspect="1" noChangeArrowheads="1"/>
          </p:cNvPicPr>
          <p:nvPr/>
        </p:nvPicPr>
        <p:blipFill>
          <a:blip r:embed="rId5">
            <a:extLst>
              <a:ext uri="{28A0092B-C50C-407E-A947-70E740481C1C}">
                <a14:useLocalDpi xmlns:a14="http://schemas.microsoft.com/office/drawing/2010/main" val="0"/>
              </a:ext>
            </a:extLst>
          </a:blip>
          <a:srcRect l="6601" r="45197"/>
          <a:stretch>
            <a:fillRect/>
          </a:stretch>
        </p:blipFill>
        <p:spPr bwMode="auto">
          <a:xfrm>
            <a:off x="4474029" y="3441405"/>
            <a:ext cx="3495106"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29104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43000"/>
            <a:ext cx="8229600" cy="1524000"/>
          </a:xfrm>
        </p:spPr>
        <p:txBody>
          <a:bodyPr/>
          <a:lstStyle/>
          <a:p>
            <a:pPr>
              <a:lnSpc>
                <a:spcPct val="100000"/>
              </a:lnSpc>
            </a:pPr>
            <a:r>
              <a:rPr lang="en-US" dirty="0" smtClean="0">
                <a:solidFill>
                  <a:srgbClr val="C00000"/>
                </a:solidFill>
              </a:rPr>
              <a:t/>
            </a:r>
            <a:br>
              <a:rPr lang="en-US" dirty="0" smtClean="0">
                <a:solidFill>
                  <a:srgbClr val="C00000"/>
                </a:solidFill>
              </a:rPr>
            </a:br>
            <a:r>
              <a:rPr lang="en-US" sz="3200" dirty="0">
                <a:solidFill>
                  <a:srgbClr val="C00000"/>
                </a:solidFill>
              </a:rPr>
              <a:t>Ensuring Women’s Leadership in Parliament</a:t>
            </a:r>
            <a:br>
              <a:rPr lang="en-US" sz="3200" dirty="0">
                <a:solidFill>
                  <a:srgbClr val="C00000"/>
                </a:solidFill>
              </a:rPr>
            </a:br>
            <a:r>
              <a:rPr lang="en-US" sz="2400" dirty="0" smtClean="0">
                <a:solidFill>
                  <a:srgbClr val="C00000"/>
                </a:solidFill>
              </a:rPr>
              <a:t>Ecosystem: </a:t>
            </a:r>
            <a:r>
              <a:rPr lang="en-US" sz="2400" i="1" dirty="0" smtClean="0">
                <a:solidFill>
                  <a:srgbClr val="C00000"/>
                </a:solidFill>
              </a:rPr>
              <a:t>Institutional barriers-Parliamentary rules, policies and practices</a:t>
            </a:r>
            <a:endParaRPr lang="en-US" sz="3200" i="1" dirty="0">
              <a:solidFill>
                <a:srgbClr val="C00000"/>
              </a:solidFill>
            </a:endParaRPr>
          </a:p>
        </p:txBody>
      </p:sp>
      <p:sp>
        <p:nvSpPr>
          <p:cNvPr id="5" name="Content Placeholder 4"/>
          <p:cNvSpPr>
            <a:spLocks noGrp="1"/>
          </p:cNvSpPr>
          <p:nvPr>
            <p:ph idx="1"/>
          </p:nvPr>
        </p:nvSpPr>
        <p:spPr>
          <a:xfrm>
            <a:off x="457200" y="2362200"/>
            <a:ext cx="8229600" cy="3962400"/>
          </a:xfrm>
        </p:spPr>
        <p:txBody>
          <a:bodyPr>
            <a:normAutofit lnSpcReduction="10000"/>
          </a:bodyPr>
          <a:lstStyle/>
          <a:p>
            <a:endParaRPr lang="en-US" dirty="0">
              <a:solidFill>
                <a:schemeClr val="bg1">
                  <a:lumMod val="50000"/>
                </a:schemeClr>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Rules for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drafting and passing legislation</a:t>
            </a:r>
            <a:r>
              <a:rPr lang="en-US" dirty="0" smtClean="0">
                <a:latin typeface="Times New Roman" panose="02020603050405020304" pitchFamily="18" charset="0"/>
                <a:cs typeface="Times New Roman" panose="02020603050405020304" pitchFamily="18" charset="0"/>
              </a:rPr>
              <a:t>-whether there is a gender focal point or gender committee.</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Internal rules for choosing parliamentary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leadership</a:t>
            </a:r>
            <a:r>
              <a:rPr lang="en-US" dirty="0" smtClean="0">
                <a:latin typeface="Times New Roman" panose="02020603050405020304" pitchFamily="18" charset="0"/>
                <a:cs typeface="Times New Roman" panose="02020603050405020304" pitchFamily="18" charset="0"/>
              </a:rPr>
              <a:t>-such as committee chairs.</a:t>
            </a:r>
          </a:p>
          <a:p>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Code of conduct</a:t>
            </a:r>
            <a:r>
              <a:rPr lang="en-US" dirty="0" smtClean="0">
                <a:latin typeface="Times New Roman" panose="02020603050405020304" pitchFamily="18" charset="0"/>
                <a:cs typeface="Times New Roman" panose="02020603050405020304" pitchFamily="18" charset="0"/>
              </a:rPr>
              <a:t>—include issues of sexual harassment or dress code?</a:t>
            </a:r>
          </a:p>
          <a:p>
            <a:r>
              <a:rPr lang="en-US" dirty="0" smtClean="0">
                <a:latin typeface="Times New Roman" panose="02020603050405020304" pitchFamily="18" charset="0"/>
                <a:cs typeface="Times New Roman" panose="02020603050405020304" pitchFamily="18" charset="0"/>
              </a:rPr>
              <a:t>Resources and </a:t>
            </a:r>
            <a:r>
              <a:rPr lang="en-US" dirty="0">
                <a:solidFill>
                  <a:schemeClr val="tx2">
                    <a:lumMod val="60000"/>
                    <a:lumOff val="40000"/>
                  </a:schemeClr>
                </a:solidFill>
                <a:latin typeface="Times New Roman" panose="02020603050405020304" pitchFamily="18" charset="0"/>
                <a:cs typeface="Times New Roman" panose="02020603050405020304" pitchFamily="18" charset="0"/>
              </a:rPr>
              <a:t>i</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nfrastructure</a:t>
            </a:r>
            <a:r>
              <a:rPr lang="en-US" dirty="0" smtClean="0">
                <a:latin typeface="Times New Roman" panose="02020603050405020304" pitchFamily="18" charset="0"/>
                <a:cs typeface="Times New Roman" panose="02020603050405020304" pitchFamily="18" charset="0"/>
              </a:rPr>
              <a:t>-number of bathrooms, daycare facilities, resource allocation etc. </a:t>
            </a:r>
          </a:p>
          <a:p>
            <a:r>
              <a:rPr lang="en-US" dirty="0" smtClean="0">
                <a:latin typeface="Times New Roman" panose="02020603050405020304" pitchFamily="18" charset="0"/>
                <a:cs typeface="Times New Roman" panose="02020603050405020304" pitchFamily="18" charset="0"/>
              </a:rPr>
              <a:t>*Political Parties</a:t>
            </a:r>
            <a:endParaRPr lang="en-US"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en-US" dirty="0" smtClean="0"/>
              <a:t>Working for Democracy and Making Democracy Work</a:t>
            </a:r>
            <a:endParaRPr lang="en-US" dirty="0"/>
          </a:p>
        </p:txBody>
      </p:sp>
    </p:spTree>
    <p:extLst>
      <p:ext uri="{BB962C8B-B14F-4D97-AF65-F5344CB8AC3E}">
        <p14:creationId xmlns:p14="http://schemas.microsoft.com/office/powerpoint/2010/main" val="19704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90600"/>
            <a:ext cx="8229600" cy="990600"/>
          </a:xfrm>
        </p:spPr>
        <p:txBody>
          <a:bodyPr/>
          <a:lstStyle/>
          <a:p>
            <a:pPr>
              <a:lnSpc>
                <a:spcPct val="100000"/>
              </a:lnSpc>
            </a:pPr>
            <a:r>
              <a:rPr lang="en-US" dirty="0" smtClean="0">
                <a:solidFill>
                  <a:srgbClr val="C00000"/>
                </a:solidFill>
              </a:rPr>
              <a:t/>
            </a:r>
            <a:br>
              <a:rPr lang="en-US" dirty="0" smtClean="0">
                <a:solidFill>
                  <a:srgbClr val="C00000"/>
                </a:solidFill>
              </a:rPr>
            </a:br>
            <a:r>
              <a:rPr lang="en-US" sz="3200" b="1" dirty="0" smtClean="0">
                <a:solidFill>
                  <a:srgbClr val="C00000"/>
                </a:solidFill>
              </a:rPr>
              <a:t>Strategies to Address Institutional Barriers</a:t>
            </a:r>
            <a:endParaRPr lang="en-US" sz="3200" dirty="0">
              <a:solidFill>
                <a:srgbClr val="C00000"/>
              </a:solidFill>
            </a:endParaRPr>
          </a:p>
        </p:txBody>
      </p:sp>
      <p:sp>
        <p:nvSpPr>
          <p:cNvPr id="5" name="Content Placeholder 4"/>
          <p:cNvSpPr>
            <a:spLocks noGrp="1"/>
          </p:cNvSpPr>
          <p:nvPr>
            <p:ph sz="half" idx="2"/>
          </p:nvPr>
        </p:nvSpPr>
        <p:spPr>
          <a:xfrm>
            <a:off x="4267200" y="1905000"/>
            <a:ext cx="4724400" cy="4495800"/>
          </a:xfrm>
        </p:spPr>
        <p:txBody>
          <a:bodyPr>
            <a:normAutofit fontScale="77500" lnSpcReduction="20000"/>
          </a:bodyPr>
          <a:lstStyle/>
          <a:p>
            <a:endParaRPr lang="en-US"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Support female (&amp; male) MPs’ efforts to develop and advocate for </a:t>
            </a: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changes to rules</a:t>
            </a:r>
            <a:r>
              <a:rPr lang="en-US" sz="2800" dirty="0" smtClean="0">
                <a:latin typeface="Times New Roman" panose="02020603050405020304" pitchFamily="18" charset="0"/>
                <a:cs typeface="Times New Roman" panose="02020603050405020304" pitchFamily="18" charset="0"/>
              </a:rPr>
              <a:t>.</a:t>
            </a:r>
          </a:p>
          <a:p>
            <a:pPr marL="0" indent="0">
              <a:buNone/>
            </a:pP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Address sexual harassment, change sitting hours, quotas for leadership positions etc. </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Provide </a:t>
            </a: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gender awareness training </a:t>
            </a:r>
            <a:r>
              <a:rPr lang="en-US" sz="2800" dirty="0" smtClean="0">
                <a:latin typeface="Times New Roman" panose="02020603050405020304" pitchFamily="18" charset="0"/>
                <a:cs typeface="Times New Roman" panose="02020603050405020304" pitchFamily="18" charset="0"/>
              </a:rPr>
              <a:t>to male and female MPs to explain how making the parliament rules and practices more gender aware will benefit everyone (Somalia)</a:t>
            </a:r>
          </a:p>
          <a:p>
            <a:endParaRPr lang="en-US"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2"/>
          </p:nvPr>
        </p:nvSpPr>
        <p:spPr/>
        <p:txBody>
          <a:bodyPr/>
          <a:lstStyle/>
          <a:p>
            <a:r>
              <a:rPr lang="en-US" dirty="0" smtClean="0"/>
              <a:t>Working for Democracy and Making Democracy Work</a:t>
            </a:r>
            <a:endParaRPr lang="en-US" dirty="0"/>
          </a:p>
        </p:txBody>
      </p:sp>
      <p:pic>
        <p:nvPicPr>
          <p:cNvPr id="12" name="Content Placeholder 11" descr="C:\Users\chubbard\Desktop\WPP Upload\Caroline WPP Upload\Wilson Center TPs\IMG_1158.JP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3962400" cy="3733800"/>
          </a:xfrm>
          <a:prstGeom prst="rect">
            <a:avLst/>
          </a:prstGeom>
          <a:noFill/>
          <a:ln>
            <a:noFill/>
          </a:ln>
        </p:spPr>
      </p:pic>
    </p:spTree>
    <p:extLst>
      <p:ext uri="{BB962C8B-B14F-4D97-AF65-F5344CB8AC3E}">
        <p14:creationId xmlns:p14="http://schemas.microsoft.com/office/powerpoint/2010/main" val="100431672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762000"/>
          </a:xfrm>
        </p:spPr>
        <p:txBody>
          <a:bodyPr/>
          <a:lstStyle/>
          <a:p>
            <a:pPr>
              <a:lnSpc>
                <a:spcPct val="100000"/>
              </a:lnSpc>
            </a:pPr>
            <a:r>
              <a:rPr lang="en-US" dirty="0" smtClean="0">
                <a:solidFill>
                  <a:srgbClr val="C00000"/>
                </a:solidFill>
              </a:rPr>
              <a:t/>
            </a:r>
            <a:br>
              <a:rPr lang="en-US" dirty="0" smtClean="0">
                <a:solidFill>
                  <a:srgbClr val="C00000"/>
                </a:solidFill>
              </a:rPr>
            </a:br>
            <a:r>
              <a:rPr lang="en-US" sz="3200" b="1" dirty="0" smtClean="0">
                <a:solidFill>
                  <a:srgbClr val="C00000"/>
                </a:solidFill>
              </a:rPr>
              <a:t>Delivering on Women’s Rights Issues</a:t>
            </a:r>
            <a:endParaRPr lang="en-US" sz="3200" dirty="0">
              <a:solidFill>
                <a:srgbClr val="C00000"/>
              </a:solidFill>
            </a:endParaRPr>
          </a:p>
        </p:txBody>
      </p:sp>
      <p:sp>
        <p:nvSpPr>
          <p:cNvPr id="3" name="Content Placeholder 2"/>
          <p:cNvSpPr>
            <a:spLocks noGrp="1"/>
          </p:cNvSpPr>
          <p:nvPr>
            <p:ph sz="half" idx="2"/>
          </p:nvPr>
        </p:nvSpPr>
        <p:spPr>
          <a:xfrm>
            <a:off x="3889375" y="1760441"/>
            <a:ext cx="5181600" cy="4624317"/>
          </a:xfrm>
        </p:spPr>
        <p:txBody>
          <a:bodyPr/>
          <a:lstStyle/>
          <a:p>
            <a:r>
              <a:rPr lang="en-US" dirty="0" smtClean="0">
                <a:latin typeface="Times New Roman" panose="02020603050405020304" pitchFamily="18" charset="0"/>
                <a:cs typeface="Times New Roman" panose="02020603050405020304" pitchFamily="18" charset="0"/>
              </a:rPr>
              <a:t>Create women and gender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ministries</a:t>
            </a:r>
            <a:r>
              <a:rPr lang="en-US" dirty="0" smtClean="0">
                <a:latin typeface="Times New Roman" panose="02020603050405020304" pitchFamily="18" charset="0"/>
                <a:cs typeface="Times New Roman" panose="02020603050405020304" pitchFamily="18" charset="0"/>
              </a:rPr>
              <a:t> to provide monitoring and oversight of policies.</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Establish gender or women’s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focal points</a:t>
            </a:r>
            <a:r>
              <a:rPr lang="en-US" dirty="0" smtClean="0">
                <a:latin typeface="Times New Roman" panose="02020603050405020304" pitchFamily="18" charset="0"/>
                <a:cs typeface="Times New Roman" panose="02020603050405020304" pitchFamily="18" charset="0"/>
              </a:rPr>
              <a:t> on every parliamentary committee.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Build the capacity of MPs and their staff in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gender policy analysis, </a:t>
            </a:r>
            <a:r>
              <a:rPr lang="en-US" dirty="0" smtClean="0">
                <a:latin typeface="Times New Roman" panose="02020603050405020304" pitchFamily="18" charset="0"/>
                <a:cs typeface="Times New Roman" panose="02020603050405020304" pitchFamily="18" charset="0"/>
              </a:rPr>
              <a:t>including GRB.</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2"/>
          </p:nvPr>
        </p:nvSpPr>
        <p:spPr/>
        <p:txBody>
          <a:bodyPr/>
          <a:lstStyle/>
          <a:p>
            <a:r>
              <a:rPr lang="en-US" dirty="0" smtClean="0"/>
              <a:t>Working for Democracy and Making Democracy Work</a:t>
            </a:r>
            <a:endParaRPr lang="en-US" dirty="0"/>
          </a:p>
        </p:txBody>
      </p:sp>
      <p:sp>
        <p:nvSpPr>
          <p:cNvPr id="2" name="AutoShape 2" descr="https://docs.google.com/a/ndi.org/file/d/0B6GvclWz7P39NFhMc0FvSWpVZW8/image?pagenumber=1&amp;w=8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7" descr="http://afritorial.com/wp-content/uploads/2014/01/catherine-samba-panza.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t="10854" b="11823"/>
          <a:stretch>
            <a:fillRect/>
          </a:stretch>
        </p:blipFill>
        <p:spPr bwMode="auto">
          <a:xfrm>
            <a:off x="155575" y="1600200"/>
            <a:ext cx="3578225" cy="241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5" descr="C:\Users\chubbard\Desktop\Google Drive\Caroline WPP Upload\Georgetown\Burkina.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a:xfrm>
            <a:off x="457200" y="4191000"/>
            <a:ext cx="2968625" cy="2209800"/>
          </a:xfrm>
          <a:prstGeom prst="rect">
            <a:avLst/>
          </a:prstGeom>
        </p:spPr>
      </p:pic>
    </p:spTree>
    <p:extLst>
      <p:ext uri="{BB962C8B-B14F-4D97-AF65-F5344CB8AC3E}">
        <p14:creationId xmlns:p14="http://schemas.microsoft.com/office/powerpoint/2010/main" val="1895913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138113" y="82550"/>
            <a:ext cx="8548687" cy="804863"/>
          </a:xfrm>
        </p:spPr>
        <p:txBody>
          <a:bodyPr/>
          <a:lstStyle/>
          <a:p>
            <a:pPr eaLnBrk="1" hangingPunct="1"/>
            <a:r>
              <a:rPr lang="en-US" altLang="en-US" sz="3200" b="1" smtClean="0"/>
              <a:t>Women’s Political Participation in Africa</a:t>
            </a:r>
          </a:p>
        </p:txBody>
      </p:sp>
      <p:sp>
        <p:nvSpPr>
          <p:cNvPr id="3" name="Content Placeholder 2"/>
          <p:cNvSpPr>
            <a:spLocks noGrp="1"/>
          </p:cNvSpPr>
          <p:nvPr>
            <p:ph idx="1"/>
          </p:nvPr>
        </p:nvSpPr>
        <p:spPr>
          <a:xfrm>
            <a:off x="138113" y="1063625"/>
            <a:ext cx="8775700" cy="5067300"/>
          </a:xfrm>
        </p:spPr>
        <p:txBody>
          <a:bodyPr>
            <a:normAutofit fontScale="92500"/>
          </a:bodyPr>
          <a:lstStyle/>
          <a:p>
            <a:pPr eaLnBrk="1" hangingPunct="1">
              <a:buFont typeface="Arial" pitchFamily="-108" charset="0"/>
              <a:buChar char="•"/>
              <a:defRPr/>
            </a:pPr>
            <a:r>
              <a:rPr lang="en-US" sz="2400" dirty="0">
                <a:solidFill>
                  <a:schemeClr val="bg1"/>
                </a:solidFill>
              </a:rPr>
              <a:t>The right to political participation is recognized  all across Africa</a:t>
            </a:r>
          </a:p>
          <a:p>
            <a:pPr eaLnBrk="1" hangingPunct="1">
              <a:buFont typeface="Arial" pitchFamily="-108" charset="0"/>
              <a:buChar char="•"/>
              <a:defRPr/>
            </a:pPr>
            <a:endParaRPr lang="en-US" sz="2400" dirty="0">
              <a:solidFill>
                <a:schemeClr val="bg1"/>
              </a:solidFill>
            </a:endParaRPr>
          </a:p>
          <a:p>
            <a:pPr eaLnBrk="1" hangingPunct="1">
              <a:buFont typeface="Arial" pitchFamily="-108" charset="0"/>
              <a:buChar char="•"/>
              <a:defRPr/>
            </a:pPr>
            <a:r>
              <a:rPr lang="en-US" sz="2400" dirty="0">
                <a:solidFill>
                  <a:schemeClr val="bg1"/>
                </a:solidFill>
              </a:rPr>
              <a:t>However, like most other parts of the world, access to power &amp; decision-making (unlike the right to vote) is practically unequal for men and women at various levels of power</a:t>
            </a:r>
          </a:p>
          <a:p>
            <a:pPr eaLnBrk="1" hangingPunct="1">
              <a:buFont typeface="Arial" pitchFamily="-108" charset="0"/>
              <a:buNone/>
              <a:defRPr/>
            </a:pPr>
            <a:endParaRPr lang="en-US" sz="2400" dirty="0">
              <a:solidFill>
                <a:schemeClr val="bg1"/>
              </a:solidFill>
            </a:endParaRPr>
          </a:p>
          <a:p>
            <a:pPr eaLnBrk="1" hangingPunct="1">
              <a:buFont typeface="Arial" pitchFamily="-108" charset="0"/>
              <a:buChar char="•"/>
              <a:defRPr/>
            </a:pPr>
            <a:r>
              <a:rPr lang="en-US" sz="2400" dirty="0">
                <a:solidFill>
                  <a:schemeClr val="bg1"/>
                </a:solidFill>
              </a:rPr>
              <a:t>There is limited comprehensive comparative data on access to power between males and females on the continent but  overall, there are far fewer women in positions of authority as compared to </a:t>
            </a:r>
            <a:r>
              <a:rPr lang="en-US" sz="2400" dirty="0" smtClean="0">
                <a:solidFill>
                  <a:schemeClr val="bg1"/>
                </a:solidFill>
              </a:rPr>
              <a:t>men</a:t>
            </a:r>
          </a:p>
          <a:p>
            <a:pPr eaLnBrk="1" hangingPunct="1">
              <a:buFont typeface="Arial" pitchFamily="-108" charset="0"/>
              <a:buChar char="•"/>
              <a:defRPr/>
            </a:pPr>
            <a:endParaRPr lang="en-US" sz="2400" dirty="0">
              <a:solidFill>
                <a:schemeClr val="bg1"/>
              </a:solidFill>
            </a:endParaRPr>
          </a:p>
          <a:p>
            <a:pPr eaLnBrk="1" hangingPunct="1">
              <a:buFont typeface="Arial" pitchFamily="-108" charset="0"/>
              <a:buChar char="•"/>
              <a:defRPr/>
            </a:pPr>
            <a:r>
              <a:rPr lang="en-US" sz="2400" dirty="0">
                <a:solidFill>
                  <a:schemeClr val="bg1"/>
                </a:solidFill>
              </a:rPr>
              <a:t>This notwithstanding, it needs to be recognized that Africa has made some impressive progress in advancing women’s access to power within its relatively short history of democratic governance</a:t>
            </a:r>
          </a:p>
        </p:txBody>
      </p:sp>
      <p:sp>
        <p:nvSpPr>
          <p:cNvPr id="4"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80000"/>
              </a:lnSpc>
              <a:spcBef>
                <a:spcPct val="0"/>
              </a:spcBef>
              <a:spcAft>
                <a:spcPct val="0"/>
              </a:spcAft>
              <a:defRPr/>
            </a:pPr>
            <a:r>
              <a:rPr lang="en-GB" sz="3300" b="1" dirty="0">
                <a:solidFill>
                  <a:srgbClr val="FFFFFF"/>
                </a:solidFill>
              </a:rPr>
              <a:t>  </a:t>
            </a:r>
            <a:r>
              <a:rPr lang="en-US" sz="3600" b="1" dirty="0">
                <a:solidFill>
                  <a:srgbClr val="FFFFFF"/>
                </a:solidFill>
              </a:rPr>
              <a:t>Women’s Political Participation in Africa</a:t>
            </a:r>
            <a:endParaRPr lang="en-US" sz="3300" dirty="0">
              <a:solidFill>
                <a:srgbClr val="FFFFFF"/>
              </a:solidFill>
            </a:endParaRPr>
          </a:p>
        </p:txBody>
      </p:sp>
    </p:spTree>
    <p:extLst>
      <p:ext uri="{BB962C8B-B14F-4D97-AF65-F5344CB8AC3E}">
        <p14:creationId xmlns:p14="http://schemas.microsoft.com/office/powerpoint/2010/main" val="1809507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dirty="0" smtClean="0"/>
              <a:t>Working for Democracy and Making Democracy Work</a:t>
            </a:r>
            <a:endParaRPr lang="en-US" dirty="0"/>
          </a:p>
        </p:txBody>
      </p:sp>
      <p:sp>
        <p:nvSpPr>
          <p:cNvPr id="4" name="Title 1"/>
          <p:cNvSpPr>
            <a:spLocks noGrp="1"/>
          </p:cNvSpPr>
          <p:nvPr>
            <p:ph type="title" idx="4294967295"/>
          </p:nvPr>
        </p:nvSpPr>
        <p:spPr>
          <a:xfrm>
            <a:off x="1354844" y="800100"/>
            <a:ext cx="8229600" cy="1295400"/>
          </a:xfrm>
        </p:spPr>
        <p:txBody>
          <a:bodyPr/>
          <a:lstStyle/>
          <a:p>
            <a:pPr>
              <a:lnSpc>
                <a:spcPct val="100000"/>
              </a:lnSpc>
            </a:pPr>
            <a:r>
              <a:rPr lang="en-US" dirty="0" smtClean="0">
                <a:solidFill>
                  <a:srgbClr val="C00000"/>
                </a:solidFill>
              </a:rPr>
              <a:t/>
            </a:r>
            <a:br>
              <a:rPr lang="en-US" dirty="0" smtClean="0">
                <a:solidFill>
                  <a:srgbClr val="C00000"/>
                </a:solidFill>
              </a:rPr>
            </a:br>
            <a:r>
              <a:rPr lang="en-US" sz="4000" dirty="0" smtClean="0">
                <a:solidFill>
                  <a:srgbClr val="C00000"/>
                </a:solidFill>
                <a:effectLst>
                  <a:outerShdw blurRad="38100" dist="38100" dir="2700000" algn="tl">
                    <a:srgbClr val="000000">
                      <a:alpha val="43137"/>
                    </a:srgbClr>
                  </a:outerShdw>
                </a:effectLst>
              </a:rPr>
              <a:t>Measuring Impact of Elected Women</a:t>
            </a:r>
            <a:endParaRPr lang="en-US" sz="4000" dirty="0">
              <a:solidFill>
                <a:srgbClr val="C00000"/>
              </a:solidFill>
              <a:effectLst>
                <a:outerShdw blurRad="38100" dist="38100" dir="2700000" algn="tl">
                  <a:srgbClr val="000000">
                    <a:alpha val="43137"/>
                  </a:srgbClr>
                </a:outerShdw>
              </a:effectLst>
            </a:endParaRPr>
          </a:p>
        </p:txBody>
      </p:sp>
      <p:sp>
        <p:nvSpPr>
          <p:cNvPr id="9" name="Content Placeholder 8"/>
          <p:cNvSpPr>
            <a:spLocks noGrp="1"/>
          </p:cNvSpPr>
          <p:nvPr>
            <p:ph sz="half" idx="4294967295"/>
          </p:nvPr>
        </p:nvSpPr>
        <p:spPr>
          <a:xfrm>
            <a:off x="4419600" y="2209800"/>
            <a:ext cx="4724400" cy="4191000"/>
          </a:xfrm>
        </p:spPr>
        <p:txBody>
          <a:bodyPr>
            <a:normAutofit lnSpcReduction="10000"/>
          </a:bodyPr>
          <a:lstStyle/>
          <a:p>
            <a:pPr>
              <a:buClr>
                <a:srgbClr val="002060"/>
              </a:buClr>
            </a:pPr>
            <a:r>
              <a:rPr lang="en-US" altLang="en-US" sz="2600" dirty="0" smtClean="0">
                <a:solidFill>
                  <a:schemeClr val="tx2">
                    <a:lumMod val="60000"/>
                    <a:lumOff val="40000"/>
                  </a:schemeClr>
                </a:solidFill>
                <a:latin typeface="Times New Roman" panose="02020603050405020304" pitchFamily="18" charset="0"/>
                <a:cs typeface="Times New Roman" panose="02020603050405020304" pitchFamily="18" charset="0"/>
              </a:rPr>
              <a:t>Impact</a:t>
            </a:r>
            <a:r>
              <a:rPr lang="en-US" altLang="en-US" sz="2600" dirty="0" smtClean="0">
                <a:solidFill>
                  <a:schemeClr val="bg1">
                    <a:lumMod val="50000"/>
                  </a:schemeClr>
                </a:solidFill>
                <a:latin typeface="Times New Roman" panose="02020603050405020304" pitchFamily="18" charset="0"/>
                <a:cs typeface="Times New Roman" panose="02020603050405020304" pitchFamily="18" charset="0"/>
              </a:rPr>
              <a:t> on parliament as an institution-gender aware institution?</a:t>
            </a:r>
          </a:p>
          <a:p>
            <a:pPr>
              <a:buClr>
                <a:srgbClr val="002060"/>
              </a:buClr>
            </a:pPr>
            <a:r>
              <a:rPr lang="en-US" altLang="en-US" sz="2600" dirty="0" smtClean="0">
                <a:solidFill>
                  <a:schemeClr val="tx2">
                    <a:lumMod val="60000"/>
                    <a:lumOff val="40000"/>
                  </a:schemeClr>
                </a:solidFill>
                <a:latin typeface="Times New Roman" panose="02020603050405020304" pitchFamily="18" charset="0"/>
                <a:cs typeface="Times New Roman" panose="02020603050405020304" pitchFamily="18" charset="0"/>
              </a:rPr>
              <a:t>Impact</a:t>
            </a:r>
            <a:r>
              <a:rPr lang="en-US" altLang="en-US" sz="2600" dirty="0" smtClean="0">
                <a:solidFill>
                  <a:schemeClr val="bg1">
                    <a:lumMod val="50000"/>
                  </a:schemeClr>
                </a:solidFill>
                <a:latin typeface="Times New Roman" panose="02020603050405020304" pitchFamily="18" charset="0"/>
                <a:cs typeface="Times New Roman" panose="02020603050405020304" pitchFamily="18" charset="0"/>
              </a:rPr>
              <a:t> on women’s policy issues?</a:t>
            </a:r>
          </a:p>
          <a:p>
            <a:pPr>
              <a:buClr>
                <a:srgbClr val="002060"/>
              </a:buClr>
            </a:pPr>
            <a:r>
              <a:rPr lang="en-US" altLang="en-US" sz="2600" dirty="0" smtClean="0">
                <a:solidFill>
                  <a:schemeClr val="tx2">
                    <a:lumMod val="60000"/>
                    <a:lumOff val="40000"/>
                  </a:schemeClr>
                </a:solidFill>
                <a:latin typeface="Times New Roman" panose="02020603050405020304" pitchFamily="18" charset="0"/>
                <a:cs typeface="Times New Roman" panose="02020603050405020304" pitchFamily="18" charset="0"/>
              </a:rPr>
              <a:t>Ensuring</a:t>
            </a:r>
            <a:r>
              <a:rPr lang="en-US" altLang="en-US" sz="2600" dirty="0" smtClean="0">
                <a:solidFill>
                  <a:schemeClr val="bg1">
                    <a:lumMod val="50000"/>
                  </a:schemeClr>
                </a:solidFill>
                <a:latin typeface="Times New Roman" panose="02020603050405020304" pitchFamily="18" charset="0"/>
                <a:cs typeface="Times New Roman" panose="02020603050405020304" pitchFamily="18" charset="0"/>
              </a:rPr>
              <a:t> all issues are viewed through a gender lens?</a:t>
            </a:r>
          </a:p>
          <a:p>
            <a:pPr>
              <a:buClr>
                <a:srgbClr val="002060"/>
              </a:buClr>
            </a:pPr>
            <a:r>
              <a:rPr lang="en-US" altLang="en-US" sz="2600" dirty="0" smtClean="0">
                <a:solidFill>
                  <a:schemeClr val="tx2">
                    <a:lumMod val="60000"/>
                    <a:lumOff val="40000"/>
                  </a:schemeClr>
                </a:solidFill>
                <a:latin typeface="Times New Roman" panose="02020603050405020304" pitchFamily="18" charset="0"/>
                <a:cs typeface="Times New Roman" panose="02020603050405020304" pitchFamily="18" charset="0"/>
              </a:rPr>
              <a:t>Impact</a:t>
            </a:r>
            <a:r>
              <a:rPr lang="en-US" altLang="en-US" sz="2600" dirty="0" smtClean="0">
                <a:solidFill>
                  <a:schemeClr val="bg1">
                    <a:lumMod val="50000"/>
                  </a:schemeClr>
                </a:solidFill>
                <a:latin typeface="Times New Roman" panose="02020603050405020304" pitchFamily="18" charset="0"/>
                <a:cs typeface="Times New Roman" panose="02020603050405020304" pitchFamily="18" charset="0"/>
              </a:rPr>
              <a:t> on perspective of women in leadership positions?</a:t>
            </a:r>
          </a:p>
          <a:p>
            <a:pPr>
              <a:buClr>
                <a:srgbClr val="002060"/>
              </a:buClr>
            </a:pPr>
            <a:r>
              <a:rPr lang="en-US" altLang="en-US" sz="2600" b="1" dirty="0" smtClean="0">
                <a:solidFill>
                  <a:schemeClr val="bg1">
                    <a:lumMod val="50000"/>
                  </a:schemeClr>
                </a:solidFill>
                <a:latin typeface="Times New Roman" panose="02020603050405020304" pitchFamily="18" charset="0"/>
                <a:cs typeface="Times New Roman" panose="02020603050405020304" pitchFamily="18" charset="0"/>
              </a:rPr>
              <a:t>Heavy Burden</a:t>
            </a:r>
          </a:p>
        </p:txBody>
      </p:sp>
      <p:pic>
        <p:nvPicPr>
          <p:cNvPr id="13" name="Content Placeholder 11" descr="C:\Users\chubbard\Desktop\Google Drive\Caroline WPP Upload\Georgetown\Uganda 1.JPG"/>
          <p:cNvPicPr>
            <a:picLocks/>
          </p:cNvPicPr>
          <p:nvPr/>
        </p:nvPicPr>
        <p:blipFill rotWithShape="1">
          <a:blip r:embed="rId3" cstate="print">
            <a:extLst>
              <a:ext uri="{28A0092B-C50C-407E-A947-70E740481C1C}">
                <a14:useLocalDpi xmlns:a14="http://schemas.microsoft.com/office/drawing/2010/main" val="0"/>
              </a:ext>
            </a:extLst>
          </a:blip>
          <a:srcRect t="14079"/>
          <a:stretch/>
        </p:blipFill>
        <p:spPr>
          <a:xfrm>
            <a:off x="212651" y="4934480"/>
            <a:ext cx="2266666" cy="1830102"/>
          </a:xfrm>
          <a:prstGeom prst="rect">
            <a:avLst/>
          </a:prstGeom>
        </p:spPr>
      </p:pic>
      <p:pic>
        <p:nvPicPr>
          <p:cNvPr id="14" name="Content Placeholder 7" descr="http://upload.wikimedia.org/wikipedia/commons/0/00/Riksdag.ipred_b9dn510_44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395" y="3501656"/>
            <a:ext cx="3200399" cy="130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chubbard\Desktop\WPP Upload\Caroline WPP Upload\Kenya Referendum (women vot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093" y="1524000"/>
            <a:ext cx="2520075" cy="1905000"/>
          </a:xfrm>
          <a:prstGeom prst="rect">
            <a:avLst/>
          </a:prstGeom>
          <a:noFill/>
          <a:ln>
            <a:noFill/>
          </a:ln>
        </p:spPr>
      </p:pic>
    </p:spTree>
    <p:extLst>
      <p:ext uri="{BB962C8B-B14F-4D97-AF65-F5344CB8AC3E}">
        <p14:creationId xmlns:p14="http://schemas.microsoft.com/office/powerpoint/2010/main" val="190842591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682"/>
            <a:ext cx="8229600" cy="1066800"/>
          </a:xfrm>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pPr marL="0" indent="0" algn="ctr">
              <a:buNone/>
            </a:pPr>
            <a:endParaRPr lang="en-US" i="1" dirty="0" smtClean="0">
              <a:latin typeface="Arial" panose="020B0604020202020204" pitchFamily="34" charset="0"/>
              <a:cs typeface="Arial" panose="020B0604020202020204" pitchFamily="34" charset="0"/>
            </a:endParaRPr>
          </a:p>
          <a:p>
            <a:pPr marL="0" indent="0" algn="ctr">
              <a:buNone/>
            </a:pPr>
            <a:endParaRPr lang="en-US" i="1" dirty="0">
              <a:latin typeface="Arial" panose="020B0604020202020204" pitchFamily="34" charset="0"/>
              <a:cs typeface="Arial" panose="020B0604020202020204" pitchFamily="34" charset="0"/>
            </a:endParaRPr>
          </a:p>
          <a:p>
            <a:pPr marL="0" indent="0" algn="ctr">
              <a:buNone/>
            </a:pPr>
            <a:endParaRPr lang="en-US" i="1" dirty="0" smtClean="0">
              <a:latin typeface="Arial" panose="020B0604020202020204" pitchFamily="34" charset="0"/>
              <a:cs typeface="Arial" panose="020B0604020202020204" pitchFamily="34" charset="0"/>
            </a:endParaRPr>
          </a:p>
          <a:p>
            <a:pPr marL="0" indent="0" algn="ctr">
              <a:buNone/>
            </a:pPr>
            <a:endParaRPr lang="en-US" i="1" dirty="0" smtClean="0">
              <a:latin typeface="Arial" panose="020B0604020202020204" pitchFamily="34" charset="0"/>
              <a:cs typeface="Arial" panose="020B0604020202020204" pitchFamily="34" charset="0"/>
            </a:endParaRPr>
          </a:p>
          <a:p>
            <a:pPr marL="0" indent="0" algn="ctr">
              <a:buNone/>
            </a:pPr>
            <a:endParaRPr lang="en-US" i="1" dirty="0">
              <a:latin typeface="Arial" panose="020B0604020202020204" pitchFamily="34" charset="0"/>
              <a:cs typeface="Arial" panose="020B0604020202020204" pitchFamily="34" charset="0"/>
            </a:endParaRPr>
          </a:p>
          <a:p>
            <a:pPr marL="0" indent="0" algn="ctr">
              <a:buNone/>
            </a:pPr>
            <a:endParaRPr lang="en-US" i="1" dirty="0" smtClean="0">
              <a:latin typeface="Arial" panose="020B0604020202020204" pitchFamily="34" charset="0"/>
              <a:cs typeface="Arial" panose="020B0604020202020204" pitchFamily="34" charset="0"/>
            </a:endParaRPr>
          </a:p>
          <a:p>
            <a:pPr marL="0" indent="0" algn="ctr">
              <a:buNone/>
            </a:pPr>
            <a:endParaRPr lang="en-US" i="1"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t>Working for Democracy and Making Democracy Work</a:t>
            </a:r>
            <a:endParaRPr lang="en-US" dirty="0"/>
          </a:p>
        </p:txBody>
      </p:sp>
      <p:pic>
        <p:nvPicPr>
          <p:cNvPr id="14338" name="Picture 2" descr="C:\Users\chubbard\Desktop\WPP Upload\Caroline WPP Upload\guinea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66119"/>
            <a:ext cx="4005619" cy="3505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encrypted-tbn1.gstatic.com/images?q=tbn:ANd9GcQJC6VIHJ8OUADdbwu80VNQJxxlEkPXayLpoZw9KiOgMO1g24zc"/>
          <p:cNvPicPr/>
          <p:nvPr/>
        </p:nvPicPr>
        <p:blipFill>
          <a:blip r:embed="rId4">
            <a:extLst>
              <a:ext uri="{28A0092B-C50C-407E-A947-70E740481C1C}">
                <a14:useLocalDpi xmlns:a14="http://schemas.microsoft.com/office/drawing/2010/main" val="0"/>
              </a:ext>
            </a:extLst>
          </a:blip>
          <a:srcRect/>
          <a:stretch>
            <a:fillRect/>
          </a:stretch>
        </p:blipFill>
        <p:spPr bwMode="auto">
          <a:xfrm>
            <a:off x="4760943" y="1966119"/>
            <a:ext cx="4038600" cy="3507638"/>
          </a:xfrm>
          <a:prstGeom prst="rect">
            <a:avLst/>
          </a:prstGeom>
          <a:noFill/>
          <a:ln>
            <a:noFill/>
          </a:ln>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5923828"/>
            <a:ext cx="533400" cy="436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23900" y="5802997"/>
            <a:ext cx="2737619" cy="646331"/>
          </a:xfrm>
          <a:prstGeom prst="rect">
            <a:avLst/>
          </a:prstGeom>
        </p:spPr>
        <p:txBody>
          <a:bodyPr wrap="square">
            <a:spAutoFit/>
          </a:bodyPr>
          <a:lstStyle/>
          <a:p>
            <a:r>
              <a:rPr lang="en-US" dirty="0">
                <a:solidFill>
                  <a:srgbClr val="0070C0"/>
                </a:solidFill>
                <a:latin typeface="Georgia" panose="02040502050405020303" pitchFamily="18" charset="0"/>
              </a:rPr>
              <a:t>To learn more, follow </a:t>
            </a:r>
            <a:r>
              <a:rPr lang="en-US" b="1" dirty="0">
                <a:solidFill>
                  <a:srgbClr val="0070C0"/>
                </a:solidFill>
                <a:latin typeface="Georgia" panose="02040502050405020303" pitchFamily="18" charset="0"/>
              </a:rPr>
              <a:t>@NDIWOMEN</a:t>
            </a:r>
            <a:endParaRPr lang="en-US"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60513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128588" y="101600"/>
            <a:ext cx="8894762" cy="868363"/>
          </a:xfrm>
        </p:spPr>
        <p:txBody>
          <a:bodyPr/>
          <a:lstStyle/>
          <a:p>
            <a:pPr algn="l" eaLnBrk="1" hangingPunct="1"/>
            <a:r>
              <a:rPr lang="en-US" altLang="en-US" sz="3600" b="1" smtClean="0"/>
              <a:t>Current Outlook-Different levels of power </a:t>
            </a:r>
          </a:p>
        </p:txBody>
      </p:sp>
      <p:sp>
        <p:nvSpPr>
          <p:cNvPr id="3" name="Content Placeholder 2"/>
          <p:cNvSpPr>
            <a:spLocks noGrp="1"/>
          </p:cNvSpPr>
          <p:nvPr>
            <p:ph idx="1"/>
          </p:nvPr>
        </p:nvSpPr>
        <p:spPr>
          <a:xfrm>
            <a:off x="193675" y="1101725"/>
            <a:ext cx="8493125" cy="5156200"/>
          </a:xfrm>
        </p:spPr>
        <p:txBody>
          <a:bodyPr>
            <a:normAutofit/>
          </a:bodyPr>
          <a:lstStyle/>
          <a:p>
            <a:pPr eaLnBrk="1" hangingPunct="1">
              <a:buFont typeface="Arial" pitchFamily="-108" charset="0"/>
              <a:buChar char="•"/>
              <a:defRPr/>
            </a:pPr>
            <a:r>
              <a:rPr lang="en-GB" sz="2400" dirty="0">
                <a:solidFill>
                  <a:srgbClr val="FFFFFF"/>
                </a:solidFill>
              </a:rPr>
              <a:t>2 Sitting Heads of State</a:t>
            </a:r>
            <a:r>
              <a:rPr lang="en-GB" sz="2400" dirty="0" smtClean="0">
                <a:solidFill>
                  <a:srgbClr val="FFFFFF"/>
                </a:solidFill>
              </a:rPr>
              <a:t> - Liberia</a:t>
            </a:r>
            <a:r>
              <a:rPr lang="en-GB" sz="2400" dirty="0">
                <a:solidFill>
                  <a:srgbClr val="FFFFFF"/>
                </a:solidFill>
              </a:rPr>
              <a:t>, </a:t>
            </a:r>
            <a:r>
              <a:rPr lang="en-GB" sz="2400" dirty="0" smtClean="0">
                <a:solidFill>
                  <a:srgbClr val="FFFFFF"/>
                </a:solidFill>
              </a:rPr>
              <a:t>Central African Republic</a:t>
            </a:r>
          </a:p>
          <a:p>
            <a:pPr lvl="1" eaLnBrk="1" hangingPunct="1">
              <a:buFont typeface="Arial" pitchFamily="-108" charset="0"/>
              <a:buChar char="–"/>
              <a:defRPr/>
            </a:pPr>
            <a:r>
              <a:rPr lang="en-GB" sz="2000" dirty="0" smtClean="0">
                <a:solidFill>
                  <a:srgbClr val="FFFFFF"/>
                </a:solidFill>
              </a:rPr>
              <a:t>1 </a:t>
            </a:r>
            <a:r>
              <a:rPr lang="en-GB" sz="2000" dirty="0">
                <a:solidFill>
                  <a:srgbClr val="FFFFFF"/>
                </a:solidFill>
              </a:rPr>
              <a:t>President lost her seat (Malawi) and 1 Head of Government also lost her position (Senegal</a:t>
            </a:r>
            <a:r>
              <a:rPr lang="en-GB" sz="2000" dirty="0" smtClean="0">
                <a:solidFill>
                  <a:srgbClr val="FFFFFF"/>
                </a:solidFill>
              </a:rPr>
              <a:t>)</a:t>
            </a:r>
          </a:p>
          <a:p>
            <a:pPr marL="319088" lvl="1" indent="0" eaLnBrk="1" hangingPunct="1">
              <a:buFont typeface="Arial" pitchFamily="-108" charset="0"/>
              <a:buNone/>
              <a:defRPr/>
            </a:pPr>
            <a:endParaRPr lang="en-GB" sz="2400" dirty="0" smtClean="0">
              <a:solidFill>
                <a:srgbClr val="FFFFFF"/>
              </a:solidFill>
            </a:endParaRPr>
          </a:p>
          <a:p>
            <a:pPr eaLnBrk="1" hangingPunct="1">
              <a:buFont typeface="Arial" pitchFamily="-108" charset="0"/>
              <a:buChar char="•"/>
              <a:defRPr/>
            </a:pPr>
            <a:r>
              <a:rPr lang="en-GB" sz="2400" dirty="0" smtClean="0">
                <a:solidFill>
                  <a:srgbClr val="FFFFFF"/>
                </a:solidFill>
              </a:rPr>
              <a:t>11 </a:t>
            </a:r>
            <a:r>
              <a:rPr lang="en-GB" sz="2400" dirty="0">
                <a:solidFill>
                  <a:srgbClr val="FFFFFF"/>
                </a:solidFill>
              </a:rPr>
              <a:t>Speakers of Parliament (as</a:t>
            </a:r>
            <a:r>
              <a:rPr lang="en-GB" sz="2400" dirty="0" smtClean="0">
                <a:solidFill>
                  <a:srgbClr val="FFFFFF"/>
                </a:solidFill>
              </a:rPr>
              <a:t> of January </a:t>
            </a:r>
            <a:r>
              <a:rPr lang="en-GB" sz="2400" dirty="0">
                <a:solidFill>
                  <a:srgbClr val="FFFFFF"/>
                </a:solidFill>
              </a:rPr>
              <a:t>2014</a:t>
            </a:r>
            <a:r>
              <a:rPr lang="en-GB" sz="2400" dirty="0" smtClean="0">
                <a:solidFill>
                  <a:srgbClr val="FFFFFF"/>
                </a:solidFill>
              </a:rPr>
              <a:t>) - Botswana</a:t>
            </a:r>
            <a:r>
              <a:rPr lang="en-GB" sz="2400">
                <a:solidFill>
                  <a:srgbClr val="FFFFFF"/>
                </a:solidFill>
              </a:rPr>
              <a:t>, </a:t>
            </a:r>
            <a:r>
              <a:rPr lang="en-GB" sz="2400" smtClean="0">
                <a:solidFill>
                  <a:srgbClr val="FFFFFF"/>
                </a:solidFill>
              </a:rPr>
              <a:t>Equatorial </a:t>
            </a:r>
            <a:r>
              <a:rPr lang="en-GB" sz="2400" dirty="0">
                <a:solidFill>
                  <a:srgbClr val="FFFFFF"/>
                </a:solidFill>
              </a:rPr>
              <a:t>Guinea, Gabon, Madagascar, Mozambique, Rwanda, Uganda, Swaziland,  South Africa, Tanzania, Zimbabwe</a:t>
            </a:r>
            <a:r>
              <a:rPr lang="en-GB" sz="2400" dirty="0" smtClean="0">
                <a:solidFill>
                  <a:srgbClr val="FFFFFF"/>
                </a:solidFill>
              </a:rPr>
              <a:t> </a:t>
            </a:r>
          </a:p>
          <a:p>
            <a:pPr eaLnBrk="1" hangingPunct="1">
              <a:buFont typeface="Arial" pitchFamily="-108" charset="0"/>
              <a:buChar char="•"/>
              <a:defRPr/>
            </a:pPr>
            <a:endParaRPr lang="en-GB" sz="2400" b="1" dirty="0">
              <a:solidFill>
                <a:srgbClr val="FFFFFF"/>
              </a:solidFill>
            </a:endParaRPr>
          </a:p>
          <a:p>
            <a:pPr eaLnBrk="1" hangingPunct="1">
              <a:buFont typeface="Arial" pitchFamily="-108" charset="0"/>
              <a:buChar char="•"/>
              <a:defRPr/>
            </a:pPr>
            <a:r>
              <a:rPr lang="en-GB" sz="2400" dirty="0">
                <a:solidFill>
                  <a:srgbClr val="FFFFFF"/>
                </a:solidFill>
              </a:rPr>
              <a:t>5 (out of 52) Permanent </a:t>
            </a:r>
            <a:r>
              <a:rPr lang="en-GB" sz="2400" dirty="0" smtClean="0">
                <a:solidFill>
                  <a:srgbClr val="FFFFFF"/>
                </a:solidFill>
              </a:rPr>
              <a:t>Representatives </a:t>
            </a:r>
            <a:r>
              <a:rPr lang="en-GB" sz="2400" dirty="0">
                <a:solidFill>
                  <a:srgbClr val="FFFFFF"/>
                </a:solidFill>
              </a:rPr>
              <a:t>to the </a:t>
            </a:r>
            <a:r>
              <a:rPr lang="en-GB" sz="2400" dirty="0" smtClean="0">
                <a:solidFill>
                  <a:srgbClr val="FFFFFF"/>
                </a:solidFill>
              </a:rPr>
              <a:t>United Nations - Liberia</a:t>
            </a:r>
            <a:r>
              <a:rPr lang="en-GB" sz="2400" dirty="0">
                <a:solidFill>
                  <a:srgbClr val="FFFFFF"/>
                </a:solidFill>
              </a:rPr>
              <a:t>, Niger, Seychelles, Sierra Leone, </a:t>
            </a:r>
            <a:r>
              <a:rPr lang="en-GB" sz="2400" dirty="0" smtClean="0">
                <a:solidFill>
                  <a:srgbClr val="FFFFFF"/>
                </a:solidFill>
              </a:rPr>
              <a:t>Zambia  </a:t>
            </a:r>
          </a:p>
          <a:p>
            <a:pPr lvl="1" eaLnBrk="1" hangingPunct="1">
              <a:buFont typeface="Arial" pitchFamily="-108" charset="0"/>
              <a:buChar char="–"/>
              <a:defRPr/>
            </a:pPr>
            <a:r>
              <a:rPr lang="en-GB" sz="2000" dirty="0" smtClean="0">
                <a:solidFill>
                  <a:srgbClr val="FFFFFF"/>
                </a:solidFill>
              </a:rPr>
              <a:t>There </a:t>
            </a:r>
            <a:r>
              <a:rPr lang="en-GB" sz="2000" dirty="0">
                <a:solidFill>
                  <a:srgbClr val="FFFFFF"/>
                </a:solidFill>
              </a:rPr>
              <a:t>are a total of 31 women of the 193 </a:t>
            </a:r>
            <a:r>
              <a:rPr lang="en-GB" sz="2000" dirty="0" smtClean="0">
                <a:solidFill>
                  <a:srgbClr val="FFFFFF"/>
                </a:solidFill>
              </a:rPr>
              <a:t>Permanent Representatives </a:t>
            </a:r>
            <a:r>
              <a:rPr lang="en-GB" sz="2000" dirty="0">
                <a:solidFill>
                  <a:srgbClr val="FFFFFF"/>
                </a:solidFill>
              </a:rPr>
              <a:t>at the UN as at June 2014 (Source: UN)</a:t>
            </a:r>
          </a:p>
          <a:p>
            <a:pPr eaLnBrk="1" hangingPunct="1">
              <a:buFont typeface="Arial" pitchFamily="-108" charset="0"/>
              <a:buChar char="•"/>
              <a:defRPr/>
            </a:pPr>
            <a:endParaRPr lang="en-US" sz="3000" dirty="0"/>
          </a:p>
        </p:txBody>
      </p:sp>
      <p:sp>
        <p:nvSpPr>
          <p:cNvPr id="4"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80000"/>
              </a:lnSpc>
              <a:spcBef>
                <a:spcPct val="0"/>
              </a:spcBef>
              <a:spcAft>
                <a:spcPct val="0"/>
              </a:spcAft>
              <a:defRPr/>
            </a:pPr>
            <a:r>
              <a:rPr lang="en-GB" sz="3300" b="1" dirty="0">
                <a:solidFill>
                  <a:srgbClr val="FFFFFF"/>
                </a:solidFill>
              </a:rPr>
              <a:t>  </a:t>
            </a:r>
            <a:r>
              <a:rPr lang="en-US" sz="3600" b="1" dirty="0">
                <a:solidFill>
                  <a:srgbClr val="FFFFFF"/>
                </a:solidFill>
              </a:rPr>
              <a:t>Current outlook: Different levels of power</a:t>
            </a:r>
            <a:endParaRPr lang="en-US" sz="3300" dirty="0">
              <a:solidFill>
                <a:srgbClr val="FFFFFF"/>
              </a:solidFill>
            </a:endParaRPr>
          </a:p>
        </p:txBody>
      </p:sp>
    </p:spTree>
    <p:extLst>
      <p:ext uri="{BB962C8B-B14F-4D97-AF65-F5344CB8AC3E}">
        <p14:creationId xmlns:p14="http://schemas.microsoft.com/office/powerpoint/2010/main" val="309813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38113" y="101600"/>
            <a:ext cx="8802687" cy="776288"/>
          </a:xfrm>
        </p:spPr>
        <p:txBody>
          <a:bodyPr/>
          <a:lstStyle/>
          <a:p>
            <a:pPr eaLnBrk="1" hangingPunct="1"/>
            <a:r>
              <a:rPr lang="en-US" altLang="en-US" sz="2800" b="1" smtClean="0"/>
              <a:t>Women in Ministerial Positions-(As at 1</a:t>
            </a:r>
            <a:r>
              <a:rPr lang="en-US" altLang="en-US" sz="2800" b="1" baseline="30000" smtClean="0"/>
              <a:t>ST</a:t>
            </a:r>
            <a:r>
              <a:rPr lang="en-US" altLang="en-US" sz="2800" b="1" smtClean="0"/>
              <a:t> Jan. 2014)</a:t>
            </a:r>
            <a:endParaRPr lang="en-US" altLang="en-US" sz="2800" smtClean="0"/>
          </a:p>
        </p:txBody>
      </p:sp>
      <p:sp>
        <p:nvSpPr>
          <p:cNvPr id="6147" name="Content Placeholder 2"/>
          <p:cNvSpPr>
            <a:spLocks noGrp="1"/>
          </p:cNvSpPr>
          <p:nvPr>
            <p:ph idx="1"/>
          </p:nvPr>
        </p:nvSpPr>
        <p:spPr>
          <a:xfrm>
            <a:off x="138113" y="1035050"/>
            <a:ext cx="8940800" cy="5689600"/>
          </a:xfrm>
        </p:spPr>
        <p:txBody>
          <a:bodyPr/>
          <a:lstStyle/>
          <a:p>
            <a:pPr eaLnBrk="1" hangingPunct="1"/>
            <a:endParaRPr lang="en-US" altLang="en-US" smtClean="0"/>
          </a:p>
          <a:p>
            <a:pPr eaLnBrk="1" hangingPunct="1"/>
            <a:endParaRPr lang="en-US" altLang="en-US" smtClean="0"/>
          </a:p>
        </p:txBody>
      </p:sp>
      <p:graphicFrame>
        <p:nvGraphicFramePr>
          <p:cNvPr id="4" name="Table 3"/>
          <p:cNvGraphicFramePr>
            <a:graphicFrameLocks noGrp="1"/>
          </p:cNvGraphicFramePr>
          <p:nvPr/>
        </p:nvGraphicFramePr>
        <p:xfrm>
          <a:off x="190500" y="1079500"/>
          <a:ext cx="8764588" cy="4914899"/>
        </p:xfrm>
        <a:graphic>
          <a:graphicData uri="http://schemas.openxmlformats.org/drawingml/2006/table">
            <a:tbl>
              <a:tblPr/>
              <a:tblGrid>
                <a:gridCol w="1362141"/>
                <a:gridCol w="1273628"/>
                <a:gridCol w="1645716"/>
                <a:gridCol w="4483103"/>
              </a:tblGrid>
              <a:tr h="8530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Perpetua" pitchFamily="-108" charset="0"/>
                          <a:ea typeface="Calibri" pitchFamily="-108" charset="0"/>
                          <a:cs typeface="Times New Roman" pitchFamily="-108" charset="0"/>
                        </a:rPr>
                        <a:t>Percentage Range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Perpetua" pitchFamily="-108" charset="0"/>
                          <a:ea typeface="Times New Roman" pitchFamily="-108" charset="0"/>
                          <a:cs typeface="Times New Roman" pitchFamily="-108" charset="0"/>
                        </a:rPr>
                        <a:t>No. Of Countries</a:t>
                      </a:r>
                      <a:endParaRPr kumimoji="0" lang="en-GB" sz="1600" b="1" i="0" u="none" strike="noStrike" cap="none" normalizeH="0" baseline="0" dirty="0">
                        <a:ln>
                          <a:noFill/>
                        </a:ln>
                        <a:solidFill>
                          <a:schemeClr val="tx1"/>
                        </a:solidFill>
                        <a:effectLst/>
                        <a:latin typeface="Perpetua" pitchFamily="-108" charset="0"/>
                        <a:ea typeface="Calibri" pitchFamily="-108" charset="0"/>
                        <a:cs typeface="Times New Roman" pitchFamily="-10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Perpetua" pitchFamily="-108" charset="0"/>
                          <a:ea typeface="Calibri" pitchFamily="-108" charset="0"/>
                          <a:cs typeface="Times New Roman" pitchFamily="-108" charset="0"/>
                        </a:rPr>
                        <a:t>Percentage of total no. of countries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Perpetua" pitchFamily="-108" charset="0"/>
                        </a:rPr>
                        <a:t>Names of countries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Perpetua" pitchFamily="-108" charset="0"/>
                        </a:rPr>
                        <a:t>4O</a:t>
                      </a:r>
                      <a:r>
                        <a:rPr kumimoji="0" lang="en-US" sz="1600" b="0" i="0" u="none" strike="noStrike" cap="none" normalizeH="0" baseline="0" dirty="0">
                          <a:ln>
                            <a:noFill/>
                          </a:ln>
                          <a:solidFill>
                            <a:srgbClr val="000000"/>
                          </a:solidFill>
                          <a:effectLst/>
                          <a:latin typeface="Perpetua" pitchFamily="-108" charset="0"/>
                        </a:rPr>
                        <a:t>% and above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Perpetua" pitchFamily="-108" charset="0"/>
                        </a:rPr>
                        <a:t>1</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Perpetua" pitchFamily="-108" charset="0"/>
                        </a:rPr>
                        <a:t>2.1%</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Cape Verde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79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30-39%</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8</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17.3%</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Rwanda, South Africa, Burundi, Tanzania, Kenya, Uganda, Malawi, </a:t>
                      </a:r>
                      <a:r>
                        <a:rPr kumimoji="0" lang="en-US" sz="1600" b="0" i="0" u="none" strike="noStrike" cap="none" normalizeH="0" baseline="0">
                          <a:ln>
                            <a:noFill/>
                          </a:ln>
                          <a:solidFill>
                            <a:srgbClr val="FF0000"/>
                          </a:solidFill>
                          <a:effectLst/>
                          <a:latin typeface="Perpetua" pitchFamily="-108" charset="0"/>
                        </a:rPr>
                        <a:t>Madagascar</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3388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Perpetua" pitchFamily="-108" charset="0"/>
                        </a:rPr>
                        <a:t>20-29.9%</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14</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30.4%</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Mozambique, Gambia, Swaziland, Eritrea, Nigeria, Seychelles, South Sudan, Ghana, Benin, Lesotho, Namibia, Togo, Liberia, Comoros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4666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10-19.9%</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21</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Perpetua" pitchFamily="-108" charset="0"/>
                        </a:rPr>
                        <a:t>45.7%</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Perpetua" pitchFamily="-108" charset="0"/>
                        </a:rPr>
                        <a:t>Angola, Gabon, Senegal, Sudan, Cote D’Ivoire, Sao Tome and Principe, Chad, Zambia, Cameroon, Guinea, Burkina Faso, Ethiopia, Mauritania, Niger, Botswana, Algeria, Mali, Zimbabwe, DR Congo, Egypt, Sierra Leone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2298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Below 10%</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2</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4.3%</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Perpetua" pitchFamily="-10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Perpetua" pitchFamily="-108" charset="0"/>
                        </a:rPr>
                        <a:t>Equatorial Guinea, Mauritius, Somalia, Djibouti, Tunisia, Libya</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185" name="TextBox 6"/>
          <p:cNvSpPr txBox="1">
            <a:spLocks noChangeArrowheads="1"/>
          </p:cNvSpPr>
          <p:nvPr/>
        </p:nvSpPr>
        <p:spPr bwMode="auto">
          <a:xfrm>
            <a:off x="3336925" y="6242050"/>
            <a:ext cx="219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1800" b="1" smtClean="0">
                <a:solidFill>
                  <a:srgbClr val="FFFFFF"/>
                </a:solidFill>
                <a:cs typeface="Arial" charset="0"/>
              </a:rPr>
              <a:t>Source: </a:t>
            </a:r>
            <a:r>
              <a:rPr lang="en-US" altLang="en-US" sz="1800" b="1" smtClean="0">
                <a:solidFill>
                  <a:prstClr val="black"/>
                </a:solidFill>
                <a:cs typeface="Arial" charset="0"/>
                <a:hlinkClick r:id="rId3"/>
              </a:rPr>
              <a:t>www.ipu.org</a:t>
            </a:r>
            <a:r>
              <a:rPr lang="en-US" altLang="en-US" sz="1800" b="1" smtClean="0">
                <a:solidFill>
                  <a:prstClr val="black"/>
                </a:solidFill>
                <a:cs typeface="Arial" charset="0"/>
              </a:rPr>
              <a:t>  </a:t>
            </a:r>
          </a:p>
        </p:txBody>
      </p:sp>
      <p:sp>
        <p:nvSpPr>
          <p:cNvPr id="6"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80000"/>
              </a:lnSpc>
              <a:spcBef>
                <a:spcPct val="0"/>
              </a:spcBef>
              <a:spcAft>
                <a:spcPct val="0"/>
              </a:spcAft>
              <a:defRPr/>
            </a:pPr>
            <a:r>
              <a:rPr lang="en-GB" sz="3300" b="1" dirty="0">
                <a:solidFill>
                  <a:srgbClr val="FFFFFF"/>
                </a:solidFill>
              </a:rPr>
              <a:t>  </a:t>
            </a:r>
            <a:r>
              <a:rPr lang="en-US" sz="3600" b="1" dirty="0">
                <a:solidFill>
                  <a:srgbClr val="FFFFFF"/>
                </a:solidFill>
              </a:rPr>
              <a:t>Women in ministerial positions (Jan 2014)</a:t>
            </a:r>
            <a:endParaRPr lang="en-US" sz="3300" dirty="0">
              <a:solidFill>
                <a:srgbClr val="FFFFFF"/>
              </a:solidFill>
            </a:endParaRPr>
          </a:p>
        </p:txBody>
      </p:sp>
    </p:spTree>
    <p:extLst>
      <p:ext uri="{BB962C8B-B14F-4D97-AF65-F5344CB8AC3E}">
        <p14:creationId xmlns:p14="http://schemas.microsoft.com/office/powerpoint/2010/main" val="68437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075" y="74613"/>
            <a:ext cx="8894763" cy="692150"/>
          </a:xfrm>
        </p:spPr>
        <p:txBody>
          <a:bodyPr rtlCol="0">
            <a:normAutofit fontScale="90000"/>
          </a:bodyPr>
          <a:lstStyle/>
          <a:p>
            <a:pPr eaLnBrk="1" fontAlgn="auto" hangingPunct="1">
              <a:spcAft>
                <a:spcPts val="0"/>
              </a:spcAft>
              <a:defRPr/>
            </a:pPr>
            <a:r>
              <a:rPr lang="en-US" sz="3000" b="1" dirty="0">
                <a:latin typeface="Perpetua" panose="02020502060401020303" pitchFamily="18" charset="0"/>
              </a:rPr>
              <a:t>Representation in National </a:t>
            </a:r>
            <a:r>
              <a:rPr lang="en-US" sz="3000" b="1" dirty="0" smtClean="0">
                <a:latin typeface="Perpetua" panose="02020502060401020303" pitchFamily="18" charset="0"/>
              </a:rPr>
              <a:t>Parliaments </a:t>
            </a:r>
            <a:br>
              <a:rPr lang="en-US" sz="3000" b="1" dirty="0" smtClean="0">
                <a:latin typeface="Perpetua" panose="02020502060401020303" pitchFamily="18" charset="0"/>
              </a:rPr>
            </a:br>
            <a:r>
              <a:rPr lang="en-US" sz="3000" b="1" dirty="0" smtClean="0">
                <a:latin typeface="Perpetua" panose="02020502060401020303" pitchFamily="18" charset="0"/>
              </a:rPr>
              <a:t>(lower/single house)</a:t>
            </a:r>
            <a:endParaRPr lang="en-US" sz="3000" b="1" dirty="0">
              <a:latin typeface="Perpetua" panose="02020502060401020303" pitchFamily="18" charset="0"/>
            </a:endParaRPr>
          </a:p>
        </p:txBody>
      </p:sp>
      <p:graphicFrame>
        <p:nvGraphicFramePr>
          <p:cNvPr id="4" name="Content Placeholder 3"/>
          <p:cNvGraphicFramePr>
            <a:graphicFrameLocks noGrp="1"/>
          </p:cNvGraphicFramePr>
          <p:nvPr>
            <p:ph idx="1"/>
          </p:nvPr>
        </p:nvGraphicFramePr>
        <p:xfrm>
          <a:off x="106363" y="1168400"/>
          <a:ext cx="8894763" cy="4705402"/>
        </p:xfrm>
        <a:graphic>
          <a:graphicData uri="http://schemas.openxmlformats.org/drawingml/2006/table">
            <a:tbl>
              <a:tblPr/>
              <a:tblGrid>
                <a:gridCol w="1385888"/>
                <a:gridCol w="1819275"/>
                <a:gridCol w="3722687"/>
                <a:gridCol w="1966913"/>
              </a:tblGrid>
              <a:tr h="58034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Perpetua" pitchFamily="-108" charset="0"/>
                        </a:rPr>
                        <a:t>Percentage Range</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Perpetua" pitchFamily="-108" charset="0"/>
                        </a:rPr>
                        <a:t>Number of Countries</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Perpetua" pitchFamily="-108" charset="0"/>
                        </a:rPr>
                        <a:t>List of Countries</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Perpetua" pitchFamily="-108" charset="0"/>
                        </a:rPr>
                        <a:t>Proportion of Countries </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2917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40% and above</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Perpetua" pitchFamily="-108" charset="0"/>
                        </a:rPr>
                        <a:t>4</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Rwanda, Seychelles, Senegal, South Africa</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8%</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8905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30-39%</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8</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Mozambique, Angola, Tanzania, Uganda, Algeria, Zimbabwe, Cameroon, Burundi</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16%</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4892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20-29%</a:t>
                      </a: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12</a:t>
                      </a: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Tunisia, Ethiopia, Lesotho, South Sudan, Namibia, Mauritania, Sudan, Equatorial Guinea, Madagascar, Eritrea, Guinea, Cape Verde</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24%</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2867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10-19%</a:t>
                      </a: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19</a:t>
                      </a: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Kenya, Burkina Faso, Mauritius, Sao Tome and Principe, Togo, Morocco, Malawi, Libya, Gabon, Chad, Somalia, Guinea-Bissau, Niger, Djibouti, Sierra Leone, Liberia, Ghana, Zambia, DR Congo</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08" charset="0"/>
                      </a:endParaRP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38%</a:t>
                      </a: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2917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0-9.9%</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Perpetua" pitchFamily="-108" charset="0"/>
                        </a:rPr>
                        <a:t>7</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Perpetua" pitchFamily="-108" charset="0"/>
                        </a:rPr>
                        <a:t>Botswana, Mali, Cote D’Ivoire, Gambia, Benin, Congo, Nigeria, Swaziland, Comoros, </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Perpetua" pitchFamily="-108" charset="0"/>
                        </a:rPr>
                        <a:t>14%</a:t>
                      </a:r>
                    </a:p>
                  </a:txBody>
                  <a:tcPr marL="9525" marR="9525" marT="952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7208" name="TextBox 4"/>
          <p:cNvSpPr txBox="1">
            <a:spLocks noChangeArrowheads="1"/>
          </p:cNvSpPr>
          <p:nvPr/>
        </p:nvSpPr>
        <p:spPr bwMode="auto">
          <a:xfrm>
            <a:off x="3357563" y="6183313"/>
            <a:ext cx="2471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1800" b="1" smtClean="0">
                <a:solidFill>
                  <a:srgbClr val="FFFFFF"/>
                </a:solidFill>
                <a:cs typeface="Arial" charset="0"/>
              </a:rPr>
              <a:t>Source: </a:t>
            </a:r>
            <a:r>
              <a:rPr lang="en-US" altLang="en-US" sz="1800" b="1" smtClean="0">
                <a:solidFill>
                  <a:prstClr val="black"/>
                </a:solidFill>
                <a:cs typeface="Arial" charset="0"/>
                <a:hlinkClick r:id="rId3"/>
              </a:rPr>
              <a:t>www.ipu.org</a:t>
            </a:r>
            <a:r>
              <a:rPr lang="en-US" altLang="en-US" sz="1800" b="1" smtClean="0">
                <a:solidFill>
                  <a:prstClr val="black"/>
                </a:solidFill>
                <a:cs typeface="Arial" charset="0"/>
              </a:rPr>
              <a:t>   </a:t>
            </a:r>
          </a:p>
        </p:txBody>
      </p:sp>
      <p:sp>
        <p:nvSpPr>
          <p:cNvPr id="5"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lnSpcReduction="10000"/>
          </a:bodyPr>
          <a:lstStyle/>
          <a:p>
            <a:pPr defTabSz="457200" fontAlgn="base">
              <a:lnSpc>
                <a:spcPct val="80000"/>
              </a:lnSpc>
              <a:spcBef>
                <a:spcPct val="0"/>
              </a:spcBef>
              <a:spcAft>
                <a:spcPct val="0"/>
              </a:spcAft>
              <a:defRPr/>
            </a:pPr>
            <a:r>
              <a:rPr lang="en-GB" sz="3300" b="1" dirty="0">
                <a:solidFill>
                  <a:srgbClr val="FFFFFF"/>
                </a:solidFill>
              </a:rPr>
              <a:t>  </a:t>
            </a:r>
            <a:r>
              <a:rPr lang="en-US" sz="3600" b="1" dirty="0">
                <a:solidFill>
                  <a:srgbClr val="FFFFFF"/>
                </a:solidFill>
                <a:cs typeface="Calibri"/>
              </a:rPr>
              <a:t>Representation in National Parliaments </a:t>
            </a:r>
            <a:br>
              <a:rPr lang="en-US" sz="3600" b="1" dirty="0">
                <a:solidFill>
                  <a:srgbClr val="FFFFFF"/>
                </a:solidFill>
                <a:cs typeface="Calibri"/>
              </a:rPr>
            </a:br>
            <a:r>
              <a:rPr lang="en-US" sz="3600" b="1" dirty="0">
                <a:solidFill>
                  <a:srgbClr val="FFFFFF"/>
                </a:solidFill>
                <a:cs typeface="Calibri"/>
              </a:rPr>
              <a:t>  (lower/single house)</a:t>
            </a:r>
            <a:endParaRPr lang="en-US" sz="3300" dirty="0">
              <a:solidFill>
                <a:srgbClr val="FFFFFF"/>
              </a:solidFill>
              <a:cs typeface="Calibri"/>
            </a:endParaRPr>
          </a:p>
        </p:txBody>
      </p:sp>
    </p:spTree>
    <p:extLst>
      <p:ext uri="{BB962C8B-B14F-4D97-AF65-F5344CB8AC3E}">
        <p14:creationId xmlns:p14="http://schemas.microsoft.com/office/powerpoint/2010/main" val="40527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176213" y="82550"/>
            <a:ext cx="8847137" cy="638175"/>
          </a:xfrm>
        </p:spPr>
        <p:txBody>
          <a:bodyPr/>
          <a:lstStyle/>
          <a:p>
            <a:pPr eaLnBrk="1" hangingPunct="1"/>
            <a:r>
              <a:rPr lang="en-GB" altLang="en-US" sz="2900" b="1" smtClean="0">
                <a:latin typeface="Perpetua" pitchFamily="18" charset="0"/>
              </a:rPr>
              <a:t>Representation in national parliaments-chart (cont’d)</a:t>
            </a:r>
            <a:endParaRPr lang="en-US" altLang="en-US" sz="2900" smtClean="0">
              <a:latin typeface="Perpetua" pitchFamily="18" charset="0"/>
            </a:endParaRPr>
          </a:p>
        </p:txBody>
      </p:sp>
      <p:pic>
        <p:nvPicPr>
          <p:cNvPr id="4" name="Content Placeholder 3"/>
          <p:cNvPicPr>
            <a:picLocks noGrp="1" noChangeArrowheads="1"/>
          </p:cNvPicPr>
          <p:nvPr>
            <p:ph idx="1"/>
          </p:nvPr>
        </p:nvPicPr>
        <p:blipFill>
          <a:blip r:embed="rId3">
            <a:duotone>
              <a:schemeClr val="bg2"/>
              <a:srgbClr val="FFF1C1"/>
            </a:duotone>
          </a:blip>
          <a:srcRect/>
          <a:stretch>
            <a:fillRect/>
          </a:stretch>
        </p:blipFill>
        <p:spPr>
          <a:xfrm>
            <a:off x="171450" y="877888"/>
            <a:ext cx="8850313" cy="5253799"/>
          </a:xfrm>
        </p:spPr>
      </p:pic>
      <p:sp>
        <p:nvSpPr>
          <p:cNvPr id="5"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lnSpcReduction="10000"/>
          </a:bodyPr>
          <a:lstStyle/>
          <a:p>
            <a:pPr defTabSz="457200" fontAlgn="base">
              <a:lnSpc>
                <a:spcPct val="80000"/>
              </a:lnSpc>
              <a:spcBef>
                <a:spcPct val="0"/>
              </a:spcBef>
              <a:spcAft>
                <a:spcPct val="0"/>
              </a:spcAft>
              <a:defRPr/>
            </a:pPr>
            <a:r>
              <a:rPr lang="en-GB" sz="3300" b="1" dirty="0">
                <a:solidFill>
                  <a:srgbClr val="FFFFFF"/>
                </a:solidFill>
              </a:rPr>
              <a:t>  </a:t>
            </a:r>
            <a:r>
              <a:rPr lang="en-US" sz="3600" b="1" dirty="0">
                <a:solidFill>
                  <a:srgbClr val="FFFFFF"/>
                </a:solidFill>
                <a:cs typeface="Calibri"/>
              </a:rPr>
              <a:t>Representation in National Parliaments </a:t>
            </a:r>
            <a:br>
              <a:rPr lang="en-US" sz="3600" b="1" dirty="0">
                <a:solidFill>
                  <a:srgbClr val="FFFFFF"/>
                </a:solidFill>
                <a:cs typeface="Calibri"/>
              </a:rPr>
            </a:br>
            <a:r>
              <a:rPr lang="en-US" sz="3600" b="1" dirty="0">
                <a:solidFill>
                  <a:srgbClr val="FFFFFF"/>
                </a:solidFill>
                <a:cs typeface="Calibri"/>
              </a:rPr>
              <a:t>  (continued)</a:t>
            </a:r>
            <a:endParaRPr lang="en-US" sz="3300" dirty="0">
              <a:solidFill>
                <a:srgbClr val="FFFFFF"/>
              </a:solidFill>
              <a:cs typeface="Calibri"/>
            </a:endParaRPr>
          </a:p>
        </p:txBody>
      </p:sp>
    </p:spTree>
    <p:extLst>
      <p:ext uri="{BB962C8B-B14F-4D97-AF65-F5344CB8AC3E}">
        <p14:creationId xmlns:p14="http://schemas.microsoft.com/office/powerpoint/2010/main" val="1615223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193675" y="111125"/>
            <a:ext cx="8875713" cy="636588"/>
          </a:xfrm>
        </p:spPr>
        <p:txBody>
          <a:bodyPr/>
          <a:lstStyle/>
          <a:p>
            <a:pPr eaLnBrk="1" hangingPunct="1"/>
            <a:r>
              <a:rPr lang="en-US" altLang="en-US" sz="3200" b="1" smtClean="0"/>
              <a:t>Progress over the years(1997-June 2014)</a:t>
            </a:r>
            <a:endParaRPr lang="en-US" altLang="en-US" sz="3200" smtClean="0"/>
          </a:p>
        </p:txBody>
      </p:sp>
      <p:graphicFrame>
        <p:nvGraphicFramePr>
          <p:cNvPr id="9219" name="Content Placeholder 3"/>
          <p:cNvGraphicFramePr>
            <a:graphicFrameLocks noGrp="1"/>
          </p:cNvGraphicFramePr>
          <p:nvPr>
            <p:ph idx="1"/>
          </p:nvPr>
        </p:nvGraphicFramePr>
        <p:xfrm>
          <a:off x="-50800" y="1146175"/>
          <a:ext cx="9170988" cy="4962525"/>
        </p:xfrm>
        <a:graphic>
          <a:graphicData uri="http://schemas.openxmlformats.org/presentationml/2006/ole">
            <mc:AlternateContent xmlns:mc="http://schemas.openxmlformats.org/markup-compatibility/2006">
              <mc:Choice xmlns:v="urn:schemas-microsoft-com:vml" Requires="v">
                <p:oleObj spid="_x0000_s1028" r:id="rId5" imgW="9169179" imgH="4962574" progId="Excel.Chart.8">
                  <p:embed/>
                </p:oleObj>
              </mc:Choice>
              <mc:Fallback>
                <p:oleObj r:id="rId5" imgW="9169179" imgH="4962574"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1146175"/>
                        <a:ext cx="9170988"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TextBox 5"/>
          <p:cNvSpPr txBox="1">
            <a:spLocks noChangeArrowheads="1"/>
          </p:cNvSpPr>
          <p:nvPr/>
        </p:nvSpPr>
        <p:spPr bwMode="auto">
          <a:xfrm>
            <a:off x="193675" y="987425"/>
            <a:ext cx="882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1600" smtClean="0">
                <a:solidFill>
                  <a:srgbClr val="FFFFFF"/>
                </a:solidFill>
                <a:cs typeface="Arial" charset="0"/>
              </a:rPr>
              <a:t>      Electoral outcomes in SA &amp; Malawi in the last few month/weeks saw a drop from 44.8% to 40.8% and 22.3% to 16.7% respectively </a:t>
            </a:r>
          </a:p>
        </p:txBody>
      </p:sp>
      <p:sp>
        <p:nvSpPr>
          <p:cNvPr id="5" name="Title 1"/>
          <p:cNvSpPr txBox="1">
            <a:spLocks/>
          </p:cNvSpPr>
          <p:nvPr/>
        </p:nvSpPr>
        <p:spPr>
          <a:xfrm>
            <a:off x="0" y="0"/>
            <a:ext cx="9144000" cy="9906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bIns="91440" anchor="b">
            <a:normAutofit/>
          </a:bodyPr>
          <a:lstStyle/>
          <a:p>
            <a:pPr defTabSz="457200" fontAlgn="base">
              <a:lnSpc>
                <a:spcPct val="80000"/>
              </a:lnSpc>
              <a:spcBef>
                <a:spcPct val="0"/>
              </a:spcBef>
              <a:spcAft>
                <a:spcPct val="0"/>
              </a:spcAft>
              <a:defRPr/>
            </a:pPr>
            <a:r>
              <a:rPr lang="en-US" sz="3300" b="1" dirty="0">
                <a:solidFill>
                  <a:prstClr val="white"/>
                </a:solidFill>
              </a:rPr>
              <a:t>  </a:t>
            </a:r>
            <a:r>
              <a:rPr lang="en-US" sz="3300" b="1" dirty="0">
                <a:solidFill>
                  <a:srgbClr val="FFFFFF"/>
                </a:solidFill>
              </a:rPr>
              <a:t>Progress over the years (1997 – June 2014)</a:t>
            </a:r>
          </a:p>
        </p:txBody>
      </p:sp>
    </p:spTree>
    <p:extLst>
      <p:ext uri="{BB962C8B-B14F-4D97-AF65-F5344CB8AC3E}">
        <p14:creationId xmlns:p14="http://schemas.microsoft.com/office/powerpoint/2010/main" val="3525794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NDI 2">
      <a:dk1>
        <a:sysClr val="windowText" lastClr="000000"/>
      </a:dk1>
      <a:lt1>
        <a:sysClr val="window" lastClr="FFFFFF"/>
      </a:lt1>
      <a:dk2>
        <a:srgbClr val="003768"/>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0">
      <a:majorFont>
        <a:latin typeface="Arial Black"/>
        <a:ea typeface=""/>
        <a:cs typeface=""/>
      </a:majorFont>
      <a:minorFont>
        <a:latin typeface="Calibri"/>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1"/>
        </a:solidFill>
      </a:spPr>
      <a:bodyPr bIns="91440" anchor="b">
        <a:prstTxWarp prst="textNoShape">
          <a:avLst/>
        </a:prstTxWarp>
        <a:normAutofit/>
      </a:bodyPr>
      <a:lstStyle>
        <a:defPPr>
          <a:lnSpc>
            <a:spcPct val="80000"/>
          </a:lnSpc>
          <a:defRPr sz="3300" b="1" dirty="0">
            <a:solidFill>
              <a:srgbClr val="FFFFFF"/>
            </a:solidFill>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1"/>
        </a:solidFill>
      </a:spPr>
      <a:bodyPr bIns="91440" anchor="b">
        <a:prstTxWarp prst="textNoShape">
          <a:avLst/>
        </a:prstTxWarp>
        <a:normAutofit/>
      </a:bodyPr>
      <a:lstStyle>
        <a:defPPr>
          <a:lnSpc>
            <a:spcPct val="80000"/>
          </a:lnSpc>
          <a:defRPr sz="3300" b="1" dirty="0">
            <a:solidFill>
              <a:srgbClr val="FFFFFF"/>
            </a:solidFill>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20561</TotalTime>
  <Words>2550</Words>
  <Application>Microsoft Office PowerPoint</Application>
  <PresentationFormat>On-screen Show (4:3)</PresentationFormat>
  <Paragraphs>434</Paragraphs>
  <Slides>42</Slides>
  <Notes>18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46" baseType="lpstr">
      <vt:lpstr>Executive</vt:lpstr>
      <vt:lpstr>Office Theme</vt:lpstr>
      <vt:lpstr>1_Office Theme</vt:lpstr>
      <vt:lpstr>Microsoft Excel Chart</vt:lpstr>
      <vt:lpstr>PowerPoint Presentation</vt:lpstr>
      <vt:lpstr>PowerPoint Presentation</vt:lpstr>
      <vt:lpstr>PowerPoint Presentation</vt:lpstr>
      <vt:lpstr>Women’s Political Participation in Africa</vt:lpstr>
      <vt:lpstr>Current Outlook-Different levels of power </vt:lpstr>
      <vt:lpstr>Women in Ministerial Positions-(As at 1ST Jan. 2014)</vt:lpstr>
      <vt:lpstr>Representation in National Parliaments  (lower/single house)</vt:lpstr>
      <vt:lpstr>Representation in national parliaments-chart (cont’d)</vt:lpstr>
      <vt:lpstr>Progress over the years(1997-June 2014)</vt:lpstr>
      <vt:lpstr>PowerPoint Presentation</vt:lpstr>
      <vt:lpstr>Factors contributing to progress </vt:lpstr>
      <vt:lpstr>Adoption of Gender Quotas in Africa</vt:lpstr>
      <vt:lpstr>The Different Forms of Quotas Adopted</vt:lpstr>
      <vt:lpstr>Quotas in Africa-Assessing the impact</vt:lpstr>
      <vt:lpstr>PowerPoint Presentation</vt:lpstr>
      <vt:lpstr>The ‘impact’ question (cont’d)</vt:lpstr>
      <vt:lpstr>PowerPoint Presentation</vt:lpstr>
      <vt:lpstr>PowerPoint Presentation</vt:lpstr>
      <vt:lpstr>Cont’d</vt:lpstr>
      <vt:lpstr>Cont’d</vt:lpstr>
      <vt:lpstr>PowerPoint Presentation</vt:lpstr>
      <vt:lpstr>PowerPoint Presentation</vt:lpstr>
      <vt:lpstr>PowerPoint Presentation</vt:lpstr>
      <vt:lpstr>Women’s Political Participation: Strategies and Challenges for Women Post-Quota </vt:lpstr>
      <vt:lpstr>PowerPoint Presentation</vt:lpstr>
      <vt:lpstr>Quotas</vt:lpstr>
      <vt:lpstr>Benefits of a Gender Quota</vt:lpstr>
      <vt:lpstr> Challenges for Women MPs to Performing Legislative and Representative Function</vt:lpstr>
      <vt:lpstr>       Ensuring Women’s Leadership in Parliament Individual: Confidence, Capacity and Connections </vt:lpstr>
      <vt:lpstr>PowerPoint Presentation</vt:lpstr>
      <vt:lpstr>   NDI Support to UWOPA </vt:lpstr>
      <vt:lpstr>           Results of UWOPA </vt:lpstr>
      <vt:lpstr>       Ensuring Women’s Leadership in Parliament Environment: Social Cultural Norms</vt:lpstr>
      <vt:lpstr>Sierra Leone</vt:lpstr>
      <vt:lpstr>       Ensuring Women’s Leadership in Parliament Environment: Social Cultural Norms</vt:lpstr>
      <vt:lpstr>DRC</vt:lpstr>
      <vt:lpstr> Ensuring Women’s Leadership in Parliament Ecosystem: Institutional barriers-Parliamentary rules, policies and practices</vt:lpstr>
      <vt:lpstr> Strategies to Address Institutional Barriers</vt:lpstr>
      <vt:lpstr> Delivering on Women’s Rights Issues</vt:lpstr>
      <vt:lpstr> Measuring Impact of Elected Women</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Cohan</dc:creator>
  <cp:lastModifiedBy>Rohita Javangula</cp:lastModifiedBy>
  <cp:revision>206</cp:revision>
  <cp:lastPrinted>2014-05-05T22:08:38Z</cp:lastPrinted>
  <dcterms:created xsi:type="dcterms:W3CDTF">2014-07-23T22:54:59Z</dcterms:created>
  <dcterms:modified xsi:type="dcterms:W3CDTF">2014-07-24T19:10:28Z</dcterms:modified>
</cp:coreProperties>
</file>