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  <p:sldMasterId id="2147483749" r:id="rId2"/>
    <p:sldMasterId id="2147483753" r:id="rId3"/>
    <p:sldMasterId id="2147483734" r:id="rId4"/>
    <p:sldMasterId id="2147483705" r:id="rId5"/>
    <p:sldMasterId id="2147483736" r:id="rId6"/>
    <p:sldMasterId id="2147483725" r:id="rId7"/>
    <p:sldMasterId id="2147483710" r:id="rId8"/>
    <p:sldMasterId id="2147483742" r:id="rId9"/>
    <p:sldMasterId id="2147483760" r:id="rId10"/>
    <p:sldMasterId id="2147483764" r:id="rId11"/>
    <p:sldMasterId id="2147483768" r:id="rId12"/>
    <p:sldMasterId id="2147483773" r:id="rId13"/>
  </p:sldMasterIdLst>
  <p:notesMasterIdLst>
    <p:notesMasterId r:id="rId40"/>
  </p:notesMasterIdLst>
  <p:sldIdLst>
    <p:sldId id="256" r:id="rId14"/>
    <p:sldId id="291" r:id="rId15"/>
    <p:sldId id="257" r:id="rId16"/>
    <p:sldId id="272" r:id="rId17"/>
    <p:sldId id="271" r:id="rId18"/>
    <p:sldId id="292" r:id="rId19"/>
    <p:sldId id="293" r:id="rId20"/>
    <p:sldId id="275" r:id="rId21"/>
    <p:sldId id="277" r:id="rId22"/>
    <p:sldId id="274" r:id="rId23"/>
    <p:sldId id="273" r:id="rId24"/>
    <p:sldId id="289" r:id="rId25"/>
    <p:sldId id="278" r:id="rId26"/>
    <p:sldId id="283" r:id="rId27"/>
    <p:sldId id="279" r:id="rId28"/>
    <p:sldId id="280" r:id="rId29"/>
    <p:sldId id="281" r:id="rId30"/>
    <p:sldId id="282" r:id="rId31"/>
    <p:sldId id="284" r:id="rId32"/>
    <p:sldId id="288" r:id="rId33"/>
    <p:sldId id="287" r:id="rId34"/>
    <p:sldId id="285" r:id="rId35"/>
    <p:sldId id="296" r:id="rId36"/>
    <p:sldId id="294" r:id="rId37"/>
    <p:sldId id="295" r:id="rId38"/>
    <p:sldId id="290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50" d="100"/>
          <a:sy n="50" d="100"/>
        </p:scale>
        <p:origin x="-69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Livestock\hog%20farms%20by%20sca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Annual hog slaughter, U.S. and China, 1960-2012</a:t>
            </a:r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v>China</c:v>
          </c:tx>
          <c:spPr>
            <a:ln w="53975"/>
          </c:spPr>
          <c:marker>
            <c:symbol val="none"/>
          </c:marker>
          <c:cat>
            <c:numRef>
              <c:f>Sheet2!$A$2:$A$54</c:f>
              <c:numCache>
                <c:formatCode>General</c:formatCod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numCache>
            </c:numRef>
          </c:cat>
          <c:val>
            <c:numRef>
              <c:f>Sheet2!$D$2:$D$54</c:f>
              <c:numCache>
                <c:formatCode>#,##0</c:formatCode>
                <c:ptCount val="53"/>
                <c:pt idx="0">
                  <c:v>43460</c:v>
                </c:pt>
                <c:pt idx="1">
                  <c:v>33000</c:v>
                </c:pt>
                <c:pt idx="2">
                  <c:v>43000</c:v>
                </c:pt>
                <c:pt idx="3">
                  <c:v>78000</c:v>
                </c:pt>
                <c:pt idx="4">
                  <c:v>105000</c:v>
                </c:pt>
                <c:pt idx="5">
                  <c:v>121670</c:v>
                </c:pt>
                <c:pt idx="6">
                  <c:v>131870</c:v>
                </c:pt>
                <c:pt idx="7">
                  <c:v>133780</c:v>
                </c:pt>
                <c:pt idx="8">
                  <c:v>131140</c:v>
                </c:pt>
                <c:pt idx="9">
                  <c:v>126200</c:v>
                </c:pt>
                <c:pt idx="10">
                  <c:v>125930</c:v>
                </c:pt>
                <c:pt idx="11">
                  <c:v>147980</c:v>
                </c:pt>
                <c:pt idx="12">
                  <c:v>165980</c:v>
                </c:pt>
                <c:pt idx="13">
                  <c:v>166840</c:v>
                </c:pt>
                <c:pt idx="14">
                  <c:v>162440</c:v>
                </c:pt>
                <c:pt idx="15">
                  <c:v>162300</c:v>
                </c:pt>
                <c:pt idx="16">
                  <c:v>166500</c:v>
                </c:pt>
                <c:pt idx="17">
                  <c:v>167870</c:v>
                </c:pt>
                <c:pt idx="18">
                  <c:v>161095</c:v>
                </c:pt>
                <c:pt idx="19">
                  <c:v>187675</c:v>
                </c:pt>
                <c:pt idx="20">
                  <c:v>198607</c:v>
                </c:pt>
                <c:pt idx="21">
                  <c:v>194947</c:v>
                </c:pt>
                <c:pt idx="22">
                  <c:v>200627</c:v>
                </c:pt>
                <c:pt idx="23">
                  <c:v>206614</c:v>
                </c:pt>
                <c:pt idx="24">
                  <c:v>220471</c:v>
                </c:pt>
                <c:pt idx="25">
                  <c:v>238752</c:v>
                </c:pt>
                <c:pt idx="26">
                  <c:v>257215</c:v>
                </c:pt>
                <c:pt idx="27">
                  <c:v>261770</c:v>
                </c:pt>
                <c:pt idx="28">
                  <c:v>275700</c:v>
                </c:pt>
                <c:pt idx="29">
                  <c:v>290233</c:v>
                </c:pt>
                <c:pt idx="30">
                  <c:v>309910</c:v>
                </c:pt>
                <c:pt idx="31">
                  <c:v>328971</c:v>
                </c:pt>
                <c:pt idx="32">
                  <c:v>351697</c:v>
                </c:pt>
                <c:pt idx="33">
                  <c:v>378238</c:v>
                </c:pt>
                <c:pt idx="34">
                  <c:v>421032</c:v>
                </c:pt>
                <c:pt idx="35">
                  <c:v>480510</c:v>
                </c:pt>
                <c:pt idx="36">
                  <c:v>526634</c:v>
                </c:pt>
                <c:pt idx="37">
                  <c:v>464836</c:v>
                </c:pt>
                <c:pt idx="38">
                  <c:v>502152</c:v>
                </c:pt>
                <c:pt idx="39">
                  <c:v>507490</c:v>
                </c:pt>
                <c:pt idx="40">
                  <c:v>526733</c:v>
                </c:pt>
                <c:pt idx="41">
                  <c:v>532811</c:v>
                </c:pt>
                <c:pt idx="42">
                  <c:v>541439</c:v>
                </c:pt>
                <c:pt idx="43">
                  <c:v>557018</c:v>
                </c:pt>
                <c:pt idx="44">
                  <c:v>572785</c:v>
                </c:pt>
                <c:pt idx="45">
                  <c:v>603674</c:v>
                </c:pt>
                <c:pt idx="46">
                  <c:v>612073</c:v>
                </c:pt>
                <c:pt idx="47">
                  <c:v>565083</c:v>
                </c:pt>
                <c:pt idx="48">
                  <c:v>610166</c:v>
                </c:pt>
                <c:pt idx="49">
                  <c:v>645386</c:v>
                </c:pt>
                <c:pt idx="50">
                  <c:v>666864</c:v>
                </c:pt>
                <c:pt idx="51">
                  <c:v>661703</c:v>
                </c:pt>
                <c:pt idx="52">
                  <c:v>696280</c:v>
                </c:pt>
              </c:numCache>
            </c:numRef>
          </c:val>
        </c:ser>
        <c:ser>
          <c:idx val="0"/>
          <c:order val="1"/>
          <c:tx>
            <c:v>United States</c:v>
          </c:tx>
          <c:spPr>
            <a:ln w="60325"/>
          </c:spPr>
          <c:marker>
            <c:symbol val="none"/>
          </c:marker>
          <c:cat>
            <c:numRef>
              <c:f>Sheet2!$A$2:$A$54</c:f>
              <c:numCache>
                <c:formatCode>General</c:formatCod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numCache>
            </c:numRef>
          </c:cat>
          <c:val>
            <c:numRef>
              <c:f>Sheet2!$C$2:$C$54</c:f>
              <c:numCache>
                <c:formatCode>#,##0</c:formatCode>
                <c:ptCount val="53"/>
                <c:pt idx="0">
                  <c:v>84150</c:v>
                </c:pt>
                <c:pt idx="1">
                  <c:v>81970</c:v>
                </c:pt>
                <c:pt idx="2">
                  <c:v>83424</c:v>
                </c:pt>
                <c:pt idx="3">
                  <c:v>87117</c:v>
                </c:pt>
                <c:pt idx="4">
                  <c:v>86284</c:v>
                </c:pt>
                <c:pt idx="5">
                  <c:v>76458</c:v>
                </c:pt>
                <c:pt idx="6">
                  <c:v>75386</c:v>
                </c:pt>
                <c:pt idx="7">
                  <c:v>83425</c:v>
                </c:pt>
                <c:pt idx="8">
                  <c:v>86422</c:v>
                </c:pt>
                <c:pt idx="9">
                  <c:v>84973</c:v>
                </c:pt>
                <c:pt idx="10">
                  <c:v>87052</c:v>
                </c:pt>
                <c:pt idx="11">
                  <c:v>95648</c:v>
                </c:pt>
                <c:pt idx="12">
                  <c:v>85719</c:v>
                </c:pt>
                <c:pt idx="13">
                  <c:v>77786</c:v>
                </c:pt>
                <c:pt idx="14">
                  <c:v>83097</c:v>
                </c:pt>
                <c:pt idx="15">
                  <c:v>69880</c:v>
                </c:pt>
                <c:pt idx="16">
                  <c:v>74965</c:v>
                </c:pt>
                <c:pt idx="17">
                  <c:v>78447</c:v>
                </c:pt>
                <c:pt idx="18">
                  <c:v>78401</c:v>
                </c:pt>
                <c:pt idx="19">
                  <c:v>90169</c:v>
                </c:pt>
                <c:pt idx="20">
                  <c:v>97174</c:v>
                </c:pt>
                <c:pt idx="21">
                  <c:v>92475</c:v>
                </c:pt>
                <c:pt idx="22">
                  <c:v>82844</c:v>
                </c:pt>
                <c:pt idx="23">
                  <c:v>88084</c:v>
                </c:pt>
                <c:pt idx="24">
                  <c:v>85641</c:v>
                </c:pt>
                <c:pt idx="25">
                  <c:v>84936</c:v>
                </c:pt>
                <c:pt idx="26">
                  <c:v>79956</c:v>
                </c:pt>
                <c:pt idx="27">
                  <c:v>81422</c:v>
                </c:pt>
                <c:pt idx="28">
                  <c:v>88136</c:v>
                </c:pt>
                <c:pt idx="29">
                  <c:v>89006</c:v>
                </c:pt>
                <c:pt idx="30">
                  <c:v>85391</c:v>
                </c:pt>
                <c:pt idx="31">
                  <c:v>88604</c:v>
                </c:pt>
                <c:pt idx="32">
                  <c:v>94888</c:v>
                </c:pt>
                <c:pt idx="33">
                  <c:v>93069</c:v>
                </c:pt>
                <c:pt idx="34">
                  <c:v>95696</c:v>
                </c:pt>
                <c:pt idx="35">
                  <c:v>96326</c:v>
                </c:pt>
                <c:pt idx="36">
                  <c:v>92394</c:v>
                </c:pt>
                <c:pt idx="37">
                  <c:v>91961</c:v>
                </c:pt>
                <c:pt idx="38">
                  <c:v>101029</c:v>
                </c:pt>
                <c:pt idx="39">
                  <c:v>101544</c:v>
                </c:pt>
                <c:pt idx="40">
                  <c:v>97976</c:v>
                </c:pt>
                <c:pt idx="41">
                  <c:v>97963</c:v>
                </c:pt>
                <c:pt idx="42">
                  <c:v>100263</c:v>
                </c:pt>
                <c:pt idx="43">
                  <c:v>100931</c:v>
                </c:pt>
                <c:pt idx="44">
                  <c:v>103463</c:v>
                </c:pt>
                <c:pt idx="45">
                  <c:v>103583</c:v>
                </c:pt>
                <c:pt idx="46">
                  <c:v>104737</c:v>
                </c:pt>
                <c:pt idx="47">
                  <c:v>109172</c:v>
                </c:pt>
                <c:pt idx="48">
                  <c:v>116452</c:v>
                </c:pt>
                <c:pt idx="49">
                  <c:v>113619</c:v>
                </c:pt>
                <c:pt idx="50">
                  <c:v>110260</c:v>
                </c:pt>
                <c:pt idx="51">
                  <c:v>110860</c:v>
                </c:pt>
                <c:pt idx="52">
                  <c:v>113088</c:v>
                </c:pt>
              </c:numCache>
            </c:numRef>
          </c:val>
        </c:ser>
        <c:dLbls/>
        <c:marker val="1"/>
        <c:axId val="110919680"/>
        <c:axId val="110921216"/>
      </c:lineChart>
      <c:catAx>
        <c:axId val="110919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0921216"/>
        <c:crosses val="autoZero"/>
        <c:auto val="1"/>
        <c:lblAlgn val="ctr"/>
        <c:lblOffset val="100"/>
        <c:tickLblSkip val="10"/>
      </c:catAx>
      <c:valAx>
        <c:axId val="110921216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0919680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 sz="1600"/>
                  </a:pPr>
                  <a:r>
                    <a:rPr lang="en-US" sz="1600"/>
                    <a:t>Million head</a:t>
                  </a:r>
                </a:p>
              </c:rich>
            </c:tx>
          </c:dispUnitsLbl>
        </c:dispUnits>
      </c:valAx>
    </c:plotArea>
    <c:legend>
      <c:legendPos val="r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China: Number of </a:t>
            </a:r>
            <a:r>
              <a:rPr lang="en-US" sz="2400" dirty="0"/>
              <a:t>pigs per 10 people, 1952-2012</a:t>
            </a:r>
          </a:p>
        </c:rich>
      </c:tx>
      <c:layout>
        <c:manualLayout>
          <c:xMode val="edge"/>
          <c:yMode val="edge"/>
          <c:x val="0.20205884466527738"/>
          <c:y val="0"/>
        </c:manualLayout>
      </c:layout>
    </c:title>
    <c:plotArea>
      <c:layout>
        <c:manualLayout>
          <c:layoutTarget val="inner"/>
          <c:xMode val="edge"/>
          <c:yMode val="edge"/>
          <c:x val="9.5223881661531437E-2"/>
          <c:y val="0.17218759113444151"/>
          <c:w val="0.75525721442577198"/>
          <c:h val="0.71183253135024782"/>
        </c:manualLayout>
      </c:layout>
      <c:lineChart>
        <c:grouping val="standard"/>
        <c:ser>
          <c:idx val="0"/>
          <c:order val="0"/>
          <c:tx>
            <c:v>Pigs slaughtered per 10 persons</c:v>
          </c:tx>
          <c:spPr>
            <a:ln w="539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Sheet1!$A$4:$A$66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Sheet1!$M$4:$M$66</c:f>
              <c:numCache>
                <c:formatCode>General</c:formatCode>
                <c:ptCount val="63"/>
                <c:pt idx="2">
                  <c:v>1.1386173062871856</c:v>
                </c:pt>
                <c:pt idx="3">
                  <c:v>1.1779712905639836</c:v>
                </c:pt>
                <c:pt idx="4">
                  <c:v>1.2303786546311355</c:v>
                </c:pt>
                <c:pt idx="5">
                  <c:v>1.0453103392174408</c:v>
                </c:pt>
                <c:pt idx="6">
                  <c:v>0.9799770802826766</c:v>
                </c:pt>
                <c:pt idx="7">
                  <c:v>1.1029650596260037</c:v>
                </c:pt>
                <c:pt idx="8">
                  <c:v>1.333454556474831</c:v>
                </c:pt>
                <c:pt idx="9">
                  <c:v>1.009716249795408</c:v>
                </c:pt>
                <c:pt idx="10">
                  <c:v>0.6564260576676183</c:v>
                </c:pt>
                <c:pt idx="11">
                  <c:v>0.50107046872864758</c:v>
                </c:pt>
                <c:pt idx="12">
                  <c:v>0.63897763578274769</c:v>
                </c:pt>
                <c:pt idx="13">
                  <c:v>1.1276238940611805</c:v>
                </c:pt>
                <c:pt idx="14">
                  <c:v>1.4893828281252219</c:v>
                </c:pt>
                <c:pt idx="15">
                  <c:v>1.6773277454575533</c:v>
                </c:pt>
                <c:pt idx="16">
                  <c:v>1.769069786160822</c:v>
                </c:pt>
                <c:pt idx="17">
                  <c:v>1.7517808506180599</c:v>
                </c:pt>
                <c:pt idx="18">
                  <c:v>1.6698500012733339</c:v>
                </c:pt>
                <c:pt idx="19">
                  <c:v>1.5643787730411178</c:v>
                </c:pt>
                <c:pt idx="20">
                  <c:v>1.5173751686909585</c:v>
                </c:pt>
                <c:pt idx="21">
                  <c:v>1.7362634783935047</c:v>
                </c:pt>
                <c:pt idx="22">
                  <c:v>1.9039425536552073</c:v>
                </c:pt>
                <c:pt idx="23">
                  <c:v>1.8701729607335424</c:v>
                </c:pt>
                <c:pt idx="24">
                  <c:v>1.7878250916254854</c:v>
                </c:pt>
                <c:pt idx="25">
                  <c:v>1.7561133953689678</c:v>
                </c:pt>
                <c:pt idx="26">
                  <c:v>1.7766253721309897</c:v>
                </c:pt>
                <c:pt idx="27">
                  <c:v>1.76753637837724</c:v>
                </c:pt>
                <c:pt idx="28">
                  <c:v>1.6735577971929896</c:v>
                </c:pt>
                <c:pt idx="29">
                  <c:v>1.9240429763589024</c:v>
                </c:pt>
                <c:pt idx="30">
                  <c:v>2.0121270452358035</c:v>
                </c:pt>
                <c:pt idx="31">
                  <c:v>1.9480673914781359</c:v>
                </c:pt>
                <c:pt idx="32">
                  <c:v>1.973626222283432</c:v>
                </c:pt>
                <c:pt idx="33">
                  <c:v>2.005805374339857</c:v>
                </c:pt>
                <c:pt idx="34">
                  <c:v>2.1126613451900687</c:v>
                </c:pt>
                <c:pt idx="35">
                  <c:v>2.2555478927926997</c:v>
                </c:pt>
                <c:pt idx="36">
                  <c:v>2.3925418809937953</c:v>
                </c:pt>
                <c:pt idx="37">
                  <c:v>2.3949679780420858</c:v>
                </c:pt>
                <c:pt idx="38">
                  <c:v>2.4832021328337501</c:v>
                </c:pt>
                <c:pt idx="39">
                  <c:v>2.5751792305508237</c:v>
                </c:pt>
                <c:pt idx="40">
                  <c:v>2.7105909929766572</c:v>
                </c:pt>
                <c:pt idx="41">
                  <c:v>2.8402907885307758</c:v>
                </c:pt>
                <c:pt idx="42">
                  <c:v>3.001570354439238</c:v>
                </c:pt>
                <c:pt idx="43">
                  <c:v>3.1914240151201936</c:v>
                </c:pt>
                <c:pt idx="44">
                  <c:v>3.5129912390488105</c:v>
                </c:pt>
                <c:pt idx="45">
                  <c:v>3.9671898349584298</c:v>
                </c:pt>
                <c:pt idx="46">
                  <c:v>4.3029193800096408</c:v>
                </c:pt>
                <c:pt idx="47">
                  <c:v>3.760018119165871</c:v>
                </c:pt>
                <c:pt idx="48">
                  <c:v>4.0233314638250128</c:v>
                </c:pt>
                <c:pt idx="49">
                  <c:v>4.0345507449159683</c:v>
                </c:pt>
                <c:pt idx="50">
                  <c:v>4.1559139360753639</c:v>
                </c:pt>
                <c:pt idx="51">
                  <c:v>4.1812053676528294</c:v>
                </c:pt>
                <c:pt idx="52">
                  <c:v>4.2150747744311143</c:v>
                </c:pt>
                <c:pt idx="53">
                  <c:v>4.3103840528682076</c:v>
                </c:pt>
                <c:pt idx="54">
                  <c:v>4.4064452103271075</c:v>
                </c:pt>
                <c:pt idx="55">
                  <c:v>4.6167976995319515</c:v>
                </c:pt>
                <c:pt idx="56">
                  <c:v>4.6563888381717478</c:v>
                </c:pt>
                <c:pt idx="57">
                  <c:v>4.2767522648320968</c:v>
                </c:pt>
                <c:pt idx="58">
                  <c:v>4.5945542988810395</c:v>
                </c:pt>
                <c:pt idx="59">
                  <c:v>4.8361633570625706</c:v>
                </c:pt>
                <c:pt idx="60">
                  <c:v>4.9732196791730994</c:v>
                </c:pt>
                <c:pt idx="61">
                  <c:v>4.9227075370171063</c:v>
                </c:pt>
                <c:pt idx="62">
                  <c:v>5.1541682668163409</c:v>
                </c:pt>
              </c:numCache>
            </c:numRef>
          </c:val>
        </c:ser>
        <c:ser>
          <c:idx val="1"/>
          <c:order val="1"/>
          <c:tx>
            <c:v>Pig inventory per 10 persons</c:v>
          </c:tx>
          <c:spPr>
            <a:ln w="3175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Sheet1!$A$4:$A$66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Sheet1!$N$4:$N$66</c:f>
              <c:numCache>
                <c:formatCode>General</c:formatCode>
                <c:ptCount val="63"/>
                <c:pt idx="2">
                  <c:v>1.561706273268153</c:v>
                </c:pt>
                <c:pt idx="3">
                  <c:v>1.6349751683788014</c:v>
                </c:pt>
                <c:pt idx="4">
                  <c:v>1.687850529320015</c:v>
                </c:pt>
                <c:pt idx="5">
                  <c:v>1.430407549011633</c:v>
                </c:pt>
                <c:pt idx="6">
                  <c:v>1.3374610046476092</c:v>
                </c:pt>
                <c:pt idx="7">
                  <c:v>2.2566624905263479</c:v>
                </c:pt>
                <c:pt idx="8">
                  <c:v>2.0954935297148216</c:v>
                </c:pt>
                <c:pt idx="9">
                  <c:v>1.7917776422098886</c:v>
                </c:pt>
                <c:pt idx="10">
                  <c:v>1.2426178500762759</c:v>
                </c:pt>
                <c:pt idx="11">
                  <c:v>1.1466921757087114</c:v>
                </c:pt>
                <c:pt idx="12">
                  <c:v>1.4855487034697967</c:v>
                </c:pt>
                <c:pt idx="13">
                  <c:v>1.9053952466315851</c:v>
                </c:pt>
                <c:pt idx="14">
                  <c:v>2.1627257124214534</c:v>
                </c:pt>
                <c:pt idx="15">
                  <c:v>2.3012765722793573</c:v>
                </c:pt>
                <c:pt idx="16">
                  <c:v>2.5939738670816452</c:v>
                </c:pt>
                <c:pt idx="17">
                  <c:v>2.4887387387387392</c:v>
                </c:pt>
                <c:pt idx="18">
                  <c:v>2.2745562431558306</c:v>
                </c:pt>
                <c:pt idx="19">
                  <c:v>2.1384388441943201</c:v>
                </c:pt>
                <c:pt idx="20">
                  <c:v>2.4833718912666285</c:v>
                </c:pt>
                <c:pt idx="21">
                  <c:v>2.9373804690891592</c:v>
                </c:pt>
                <c:pt idx="22">
                  <c:v>3.024650997396102</c:v>
                </c:pt>
                <c:pt idx="23">
                  <c:v>2.8913474795709044</c:v>
                </c:pt>
                <c:pt idx="24">
                  <c:v>2.8701614589638882</c:v>
                </c:pt>
                <c:pt idx="25">
                  <c:v>3.0423068599870162</c:v>
                </c:pt>
                <c:pt idx="26">
                  <c:v>3.0650789077755372</c:v>
                </c:pt>
                <c:pt idx="27">
                  <c:v>3.0722092362120157</c:v>
                </c:pt>
                <c:pt idx="28">
                  <c:v>3.1299410964169594</c:v>
                </c:pt>
                <c:pt idx="29">
                  <c:v>3.2776137458735732</c:v>
                </c:pt>
                <c:pt idx="30">
                  <c:v>3.0943822501393048</c:v>
                </c:pt>
                <c:pt idx="31">
                  <c:v>2.9349068670557199</c:v>
                </c:pt>
                <c:pt idx="32">
                  <c:v>2.9588899600605978</c:v>
                </c:pt>
                <c:pt idx="33">
                  <c:v>2.8981826654240446</c:v>
                </c:pt>
                <c:pt idx="34">
                  <c:v>2.9398315398104584</c:v>
                </c:pt>
                <c:pt idx="35">
                  <c:v>3.1308159582809796</c:v>
                </c:pt>
                <c:pt idx="36">
                  <c:v>3.1364562307570667</c:v>
                </c:pt>
                <c:pt idx="37">
                  <c:v>2.9984720951509605</c:v>
                </c:pt>
                <c:pt idx="38">
                  <c:v>3.0823230594635493</c:v>
                </c:pt>
                <c:pt idx="39">
                  <c:v>3.1304124077228845</c:v>
                </c:pt>
                <c:pt idx="40">
                  <c:v>3.1697585124154886</c:v>
                </c:pt>
                <c:pt idx="41">
                  <c:v>3.1914731961700178</c:v>
                </c:pt>
                <c:pt idx="42">
                  <c:v>3.2790622252946546</c:v>
                </c:pt>
                <c:pt idx="43">
                  <c:v>3.3159884236016763</c:v>
                </c:pt>
                <c:pt idx="44">
                  <c:v>3.4594493116395491</c:v>
                </c:pt>
                <c:pt idx="45">
                  <c:v>3.6467004070309854</c:v>
                </c:pt>
                <c:pt idx="46">
                  <c:v>3.7369126310371028</c:v>
                </c:pt>
                <c:pt idx="47">
                  <c:v>3.2383802759937232</c:v>
                </c:pt>
                <c:pt idx="48">
                  <c:v>3.3856501882861947</c:v>
                </c:pt>
                <c:pt idx="49">
                  <c:v>3.4299683589588668</c:v>
                </c:pt>
                <c:pt idx="50">
                  <c:v>3.284883583314266</c:v>
                </c:pt>
                <c:pt idx="51">
                  <c:v>3.2920426901043705</c:v>
                </c:pt>
                <c:pt idx="52">
                  <c:v>3.2522556888511747</c:v>
                </c:pt>
                <c:pt idx="53">
                  <c:v>3.2022564943858471</c:v>
                </c:pt>
                <c:pt idx="54">
                  <c:v>3.2405606671385052</c:v>
                </c:pt>
                <c:pt idx="55">
                  <c:v>3.3129722536633111</c:v>
                </c:pt>
                <c:pt idx="56">
                  <c:v>3.1837989166818819</c:v>
                </c:pt>
                <c:pt idx="57">
                  <c:v>3.3292842600791648</c:v>
                </c:pt>
                <c:pt idx="58">
                  <c:v>3.4857381665938769</c:v>
                </c:pt>
                <c:pt idx="59">
                  <c:v>3.5216185837392273</c:v>
                </c:pt>
                <c:pt idx="60">
                  <c:v>3.4648112102974848</c:v>
                </c:pt>
                <c:pt idx="61">
                  <c:v>3.4781385683007393</c:v>
                </c:pt>
                <c:pt idx="62">
                  <c:v>3.5148296948391473</c:v>
                </c:pt>
              </c:numCache>
            </c:numRef>
          </c:val>
        </c:ser>
        <c:dLbls/>
        <c:marker val="1"/>
        <c:axId val="118545792"/>
        <c:axId val="118428800"/>
      </c:lineChart>
      <c:catAx>
        <c:axId val="118545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8428800"/>
        <c:crosses val="autoZero"/>
        <c:auto val="1"/>
        <c:lblAlgn val="ctr"/>
        <c:lblOffset val="100"/>
        <c:tickLblSkip val="5"/>
      </c:catAx>
      <c:valAx>
        <c:axId val="118428800"/>
        <c:scaling>
          <c:orientation val="minMax"/>
        </c:scaling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Pigs per 10 persons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854579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Share of hog slaughter by scale of operation, </a:t>
            </a:r>
          </a:p>
          <a:p>
            <a:pPr>
              <a:defRPr sz="1800"/>
            </a:pPr>
            <a:r>
              <a:rPr lang="en-US" sz="1800"/>
              <a:t>1985-2012</a:t>
            </a:r>
          </a:p>
        </c:rich>
      </c:tx>
      <c:layout>
        <c:manualLayout>
          <c:xMode val="edge"/>
          <c:yMode val="edge"/>
          <c:x val="0.23169595120054437"/>
          <c:y val="2.0139473410526909E-2"/>
        </c:manualLayout>
      </c:layout>
    </c:title>
    <c:plotArea>
      <c:layout>
        <c:manualLayout>
          <c:layoutTarget val="inner"/>
          <c:xMode val="edge"/>
          <c:yMode val="edge"/>
          <c:x val="0.11384951881014871"/>
          <c:y val="0.18403944298629343"/>
          <c:w val="0.63890731339983686"/>
          <c:h val="0.69998067949839615"/>
        </c:manualLayout>
      </c:layout>
      <c:barChart>
        <c:barDir val="col"/>
        <c:grouping val="stacked"/>
        <c:ser>
          <c:idx val="0"/>
          <c:order val="0"/>
          <c:tx>
            <c:strRef>
              <c:f>'[hog farms by scale.xlsx]1999-2012'!$A$3</c:f>
              <c:strCache>
                <c:ptCount val="1"/>
                <c:pt idx="0">
                  <c:v>&lt;50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numRef>
              <c:f>'[hog farms by scale.xlsx]1999-2012'!$B$2:$L$2</c:f>
              <c:numCache>
                <c:formatCode>General</c:formatCode>
                <c:ptCount val="11"/>
                <c:pt idx="0">
                  <c:v>1985</c:v>
                </c:pt>
                <c:pt idx="1">
                  <c:v>1993</c:v>
                </c:pt>
                <c:pt idx="2">
                  <c:v>1996</c:v>
                </c:pt>
                <c:pt idx="4">
                  <c:v>2000</c:v>
                </c:pt>
                <c:pt idx="5">
                  <c:v>2002</c:v>
                </c:pt>
                <c:pt idx="6">
                  <c:v>2004</c:v>
                </c:pt>
                <c:pt idx="7">
                  <c:v>2006</c:v>
                </c:pt>
                <c:pt idx="8">
                  <c:v>2008</c:v>
                </c:pt>
                <c:pt idx="9">
                  <c:v>2010</c:v>
                </c:pt>
                <c:pt idx="10">
                  <c:v>2012</c:v>
                </c:pt>
              </c:numCache>
            </c:numRef>
          </c:cat>
          <c:val>
            <c:numRef>
              <c:f>'[hog farms by scale.xlsx]1999-2012'!$B$3:$L$3</c:f>
              <c:numCache>
                <c:formatCode>0.0</c:formatCode>
                <c:ptCount val="11"/>
                <c:pt idx="0">
                  <c:v>94.6</c:v>
                </c:pt>
                <c:pt idx="1">
                  <c:v>88.3</c:v>
                </c:pt>
                <c:pt idx="2">
                  <c:v>80.7</c:v>
                </c:pt>
                <c:pt idx="4" formatCode="General">
                  <c:v>77</c:v>
                </c:pt>
                <c:pt idx="5" formatCode="General">
                  <c:v>72.8</c:v>
                </c:pt>
                <c:pt idx="6" formatCode="General">
                  <c:v>66.8</c:v>
                </c:pt>
                <c:pt idx="7" formatCode="General">
                  <c:v>58.8</c:v>
                </c:pt>
                <c:pt idx="8" formatCode="General">
                  <c:v>44</c:v>
                </c:pt>
                <c:pt idx="9" formatCode="General">
                  <c:v>35.49</c:v>
                </c:pt>
                <c:pt idx="10" formatCode="General">
                  <c:v>32</c:v>
                </c:pt>
              </c:numCache>
            </c:numRef>
          </c:val>
        </c:ser>
        <c:ser>
          <c:idx val="1"/>
          <c:order val="1"/>
          <c:tx>
            <c:strRef>
              <c:f>'[hog farms by scale.xlsx]1999-2012'!$A$4</c:f>
              <c:strCache>
                <c:ptCount val="1"/>
                <c:pt idx="0">
                  <c:v>50-99</c:v>
                </c:pt>
              </c:strCache>
            </c:strRef>
          </c:tx>
          <c:cat>
            <c:numRef>
              <c:f>'[hog farms by scale.xlsx]1999-2012'!$B$2:$L$2</c:f>
              <c:numCache>
                <c:formatCode>General</c:formatCode>
                <c:ptCount val="11"/>
                <c:pt idx="0">
                  <c:v>1985</c:v>
                </c:pt>
                <c:pt idx="1">
                  <c:v>1993</c:v>
                </c:pt>
                <c:pt idx="2">
                  <c:v>1996</c:v>
                </c:pt>
                <c:pt idx="4">
                  <c:v>2000</c:v>
                </c:pt>
                <c:pt idx="5">
                  <c:v>2002</c:v>
                </c:pt>
                <c:pt idx="6">
                  <c:v>2004</c:v>
                </c:pt>
                <c:pt idx="7">
                  <c:v>2006</c:v>
                </c:pt>
                <c:pt idx="8">
                  <c:v>2008</c:v>
                </c:pt>
                <c:pt idx="9">
                  <c:v>2010</c:v>
                </c:pt>
                <c:pt idx="10">
                  <c:v>2012</c:v>
                </c:pt>
              </c:numCache>
            </c:numRef>
          </c:cat>
          <c:val>
            <c:numRef>
              <c:f>'[hog farms by scale.xlsx]1999-2012'!$B$4:$L$4</c:f>
              <c:numCache>
                <c:formatCode>0.0</c:formatCode>
                <c:ptCount val="11"/>
                <c:pt idx="0">
                  <c:v>2.9</c:v>
                </c:pt>
                <c:pt idx="1">
                  <c:v>8.2000000000000011</c:v>
                </c:pt>
                <c:pt idx="2">
                  <c:v>14.6</c:v>
                </c:pt>
                <c:pt idx="4" formatCode="General">
                  <c:v>8.1</c:v>
                </c:pt>
                <c:pt idx="5" formatCode="General">
                  <c:v>8.8000000000000007</c:v>
                </c:pt>
                <c:pt idx="6" formatCode="General">
                  <c:v>10.5</c:v>
                </c:pt>
                <c:pt idx="7" formatCode="General">
                  <c:v>13.6</c:v>
                </c:pt>
                <c:pt idx="8" formatCode="General">
                  <c:v>12.9</c:v>
                </c:pt>
                <c:pt idx="9" formatCode="General">
                  <c:v>12.739999999999998</c:v>
                </c:pt>
                <c:pt idx="10" formatCode="General">
                  <c:v>12</c:v>
                </c:pt>
              </c:numCache>
            </c:numRef>
          </c:val>
        </c:ser>
        <c:ser>
          <c:idx val="2"/>
          <c:order val="2"/>
          <c:tx>
            <c:strRef>
              <c:f>'[hog farms by scale.xlsx]1999-2012'!$A$5</c:f>
              <c:strCache>
                <c:ptCount val="1"/>
                <c:pt idx="0">
                  <c:v>100-499</c:v>
                </c:pt>
              </c:strCache>
            </c:strRef>
          </c:tx>
          <c:cat>
            <c:numRef>
              <c:f>'[hog farms by scale.xlsx]1999-2012'!$B$2:$L$2</c:f>
              <c:numCache>
                <c:formatCode>General</c:formatCode>
                <c:ptCount val="11"/>
                <c:pt idx="0">
                  <c:v>1985</c:v>
                </c:pt>
                <c:pt idx="1">
                  <c:v>1993</c:v>
                </c:pt>
                <c:pt idx="2">
                  <c:v>1996</c:v>
                </c:pt>
                <c:pt idx="4">
                  <c:v>2000</c:v>
                </c:pt>
                <c:pt idx="5">
                  <c:v>2002</c:v>
                </c:pt>
                <c:pt idx="6">
                  <c:v>2004</c:v>
                </c:pt>
                <c:pt idx="7">
                  <c:v>2006</c:v>
                </c:pt>
                <c:pt idx="8">
                  <c:v>2008</c:v>
                </c:pt>
                <c:pt idx="9">
                  <c:v>2010</c:v>
                </c:pt>
                <c:pt idx="10">
                  <c:v>2012</c:v>
                </c:pt>
              </c:numCache>
            </c:numRef>
          </c:cat>
          <c:val>
            <c:numRef>
              <c:f>'[hog farms by scale.xlsx]1999-2012'!$B$5:$L$5</c:f>
              <c:numCache>
                <c:formatCode>General</c:formatCode>
                <c:ptCount val="11"/>
                <c:pt idx="4">
                  <c:v>6.2</c:v>
                </c:pt>
                <c:pt idx="5">
                  <c:v>8.4</c:v>
                </c:pt>
                <c:pt idx="6">
                  <c:v>10.6</c:v>
                </c:pt>
                <c:pt idx="7">
                  <c:v>13.3</c:v>
                </c:pt>
                <c:pt idx="8">
                  <c:v>15.7</c:v>
                </c:pt>
                <c:pt idx="9">
                  <c:v>17.23</c:v>
                </c:pt>
                <c:pt idx="10">
                  <c:v>17.600000000000001</c:v>
                </c:pt>
              </c:numCache>
            </c:numRef>
          </c:val>
        </c:ser>
        <c:ser>
          <c:idx val="3"/>
          <c:order val="3"/>
          <c:tx>
            <c:strRef>
              <c:f>'[hog farms by scale.xlsx]1999-2012'!$A$6</c:f>
              <c:strCache>
                <c:ptCount val="1"/>
                <c:pt idx="0">
                  <c:v>500-2999</c:v>
                </c:pt>
              </c:strCache>
            </c:strRef>
          </c:tx>
          <c:cat>
            <c:numRef>
              <c:f>'[hog farms by scale.xlsx]1999-2012'!$B$2:$L$2</c:f>
              <c:numCache>
                <c:formatCode>General</c:formatCode>
                <c:ptCount val="11"/>
                <c:pt idx="0">
                  <c:v>1985</c:v>
                </c:pt>
                <c:pt idx="1">
                  <c:v>1993</c:v>
                </c:pt>
                <c:pt idx="2">
                  <c:v>1996</c:v>
                </c:pt>
                <c:pt idx="4">
                  <c:v>2000</c:v>
                </c:pt>
                <c:pt idx="5">
                  <c:v>2002</c:v>
                </c:pt>
                <c:pt idx="6">
                  <c:v>2004</c:v>
                </c:pt>
                <c:pt idx="7">
                  <c:v>2006</c:v>
                </c:pt>
                <c:pt idx="8">
                  <c:v>2008</c:v>
                </c:pt>
                <c:pt idx="9">
                  <c:v>2010</c:v>
                </c:pt>
                <c:pt idx="10">
                  <c:v>2012</c:v>
                </c:pt>
              </c:numCache>
            </c:numRef>
          </c:cat>
          <c:val>
            <c:numRef>
              <c:f>'[hog farms by scale.xlsx]1999-2012'!$B$6:$L$6</c:f>
              <c:numCache>
                <c:formatCode>0.0</c:formatCode>
                <c:ptCount val="11"/>
                <c:pt idx="0">
                  <c:v>2.5</c:v>
                </c:pt>
                <c:pt idx="1">
                  <c:v>3.5</c:v>
                </c:pt>
                <c:pt idx="2">
                  <c:v>4.7</c:v>
                </c:pt>
                <c:pt idx="4" formatCode="General">
                  <c:v>3.9</c:v>
                </c:pt>
                <c:pt idx="5" formatCode="General">
                  <c:v>4.8</c:v>
                </c:pt>
                <c:pt idx="6" formatCode="General">
                  <c:v>6.4</c:v>
                </c:pt>
                <c:pt idx="7" formatCode="General">
                  <c:v>7.8</c:v>
                </c:pt>
                <c:pt idx="8" formatCode="General">
                  <c:v>15.5</c:v>
                </c:pt>
                <c:pt idx="9" formatCode="General">
                  <c:v>19.14</c:v>
                </c:pt>
                <c:pt idx="10" formatCode="General">
                  <c:v>21</c:v>
                </c:pt>
              </c:numCache>
            </c:numRef>
          </c:val>
        </c:ser>
        <c:ser>
          <c:idx val="4"/>
          <c:order val="4"/>
          <c:tx>
            <c:strRef>
              <c:f>'[hog farms by scale.xlsx]1999-2012'!$A$7</c:f>
              <c:strCache>
                <c:ptCount val="1"/>
                <c:pt idx="0">
                  <c:v>3000-9999</c:v>
                </c:pt>
              </c:strCache>
            </c:strRef>
          </c:tx>
          <c:cat>
            <c:numRef>
              <c:f>'[hog farms by scale.xlsx]1999-2012'!$B$2:$L$2</c:f>
              <c:numCache>
                <c:formatCode>General</c:formatCode>
                <c:ptCount val="11"/>
                <c:pt idx="0">
                  <c:v>1985</c:v>
                </c:pt>
                <c:pt idx="1">
                  <c:v>1993</c:v>
                </c:pt>
                <c:pt idx="2">
                  <c:v>1996</c:v>
                </c:pt>
                <c:pt idx="4">
                  <c:v>2000</c:v>
                </c:pt>
                <c:pt idx="5">
                  <c:v>2002</c:v>
                </c:pt>
                <c:pt idx="6">
                  <c:v>2004</c:v>
                </c:pt>
                <c:pt idx="7">
                  <c:v>2006</c:v>
                </c:pt>
                <c:pt idx="8">
                  <c:v>2008</c:v>
                </c:pt>
                <c:pt idx="9">
                  <c:v>2010</c:v>
                </c:pt>
                <c:pt idx="10">
                  <c:v>2012</c:v>
                </c:pt>
              </c:numCache>
            </c:numRef>
          </c:cat>
          <c:val>
            <c:numRef>
              <c:f>'[hog farms by scale.xlsx]1999-2012'!$B$7:$L$7</c:f>
              <c:numCache>
                <c:formatCode>General</c:formatCode>
                <c:ptCount val="11"/>
                <c:pt idx="4">
                  <c:v>2.8</c:v>
                </c:pt>
                <c:pt idx="5">
                  <c:v>2.7</c:v>
                </c:pt>
                <c:pt idx="6">
                  <c:v>2.9</c:v>
                </c:pt>
                <c:pt idx="7">
                  <c:v>3.6</c:v>
                </c:pt>
                <c:pt idx="8">
                  <c:v>6.9</c:v>
                </c:pt>
                <c:pt idx="9">
                  <c:v>8.77</c:v>
                </c:pt>
                <c:pt idx="10">
                  <c:v>9.4</c:v>
                </c:pt>
              </c:numCache>
            </c:numRef>
          </c:val>
        </c:ser>
        <c:ser>
          <c:idx val="5"/>
          <c:order val="5"/>
          <c:tx>
            <c:strRef>
              <c:f>'[hog farms by scale.xlsx]1999-2012'!$A$8</c:f>
              <c:strCache>
                <c:ptCount val="1"/>
                <c:pt idx="0">
                  <c:v>&gt;10,000</c:v>
                </c:pt>
              </c:strCache>
            </c:strRef>
          </c:tx>
          <c:cat>
            <c:numRef>
              <c:f>'[hog farms by scale.xlsx]1999-2012'!$B$2:$L$2</c:f>
              <c:numCache>
                <c:formatCode>General</c:formatCode>
                <c:ptCount val="11"/>
                <c:pt idx="0">
                  <c:v>1985</c:v>
                </c:pt>
                <c:pt idx="1">
                  <c:v>1993</c:v>
                </c:pt>
                <c:pt idx="2">
                  <c:v>1996</c:v>
                </c:pt>
                <c:pt idx="4">
                  <c:v>2000</c:v>
                </c:pt>
                <c:pt idx="5">
                  <c:v>2002</c:v>
                </c:pt>
                <c:pt idx="6">
                  <c:v>2004</c:v>
                </c:pt>
                <c:pt idx="7">
                  <c:v>2006</c:v>
                </c:pt>
                <c:pt idx="8">
                  <c:v>2008</c:v>
                </c:pt>
                <c:pt idx="9">
                  <c:v>2010</c:v>
                </c:pt>
                <c:pt idx="10">
                  <c:v>2012</c:v>
                </c:pt>
              </c:numCache>
            </c:numRef>
          </c:cat>
          <c:val>
            <c:numRef>
              <c:f>'[hog farms by scale.xlsx]1999-2012'!$B$8:$L$8</c:f>
              <c:numCache>
                <c:formatCode>General</c:formatCode>
                <c:ptCount val="11"/>
                <c:pt idx="4">
                  <c:v>2</c:v>
                </c:pt>
                <c:pt idx="5">
                  <c:v>2.5</c:v>
                </c:pt>
                <c:pt idx="6">
                  <c:v>2.7999999999999972</c:v>
                </c:pt>
                <c:pt idx="7">
                  <c:v>2.9000000000000199</c:v>
                </c:pt>
                <c:pt idx="8">
                  <c:v>5</c:v>
                </c:pt>
                <c:pt idx="9">
                  <c:v>6.6299999999999955</c:v>
                </c:pt>
                <c:pt idx="10">
                  <c:v>8</c:v>
                </c:pt>
              </c:numCache>
            </c:numRef>
          </c:val>
        </c:ser>
        <c:dLbls/>
        <c:overlap val="100"/>
        <c:axId val="135652480"/>
        <c:axId val="135654016"/>
      </c:barChart>
      <c:catAx>
        <c:axId val="1356524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5654016"/>
        <c:crosses val="autoZero"/>
        <c:auto val="1"/>
        <c:lblAlgn val="ctr"/>
        <c:lblOffset val="100"/>
      </c:catAx>
      <c:valAx>
        <c:axId val="135654016"/>
        <c:scaling>
          <c:orientation val="minMax"/>
          <c:max val="100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Percent of slaughtered hogs</a:t>
                </a:r>
              </a:p>
            </c:rich>
          </c:tx>
          <c:layout/>
        </c:title>
        <c:numFmt formatCode="0" sourceLinked="0"/>
        <c:tickLblPos val="nextTo"/>
        <c:crossAx val="13565248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B51C4-7F4E-46F2-9636-090158F9F01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</dgm:pt>
    <dgm:pt modelId="{6D932576-FE36-4466-A037-531714CD9C3C}">
      <dgm:prSet phldrT="[Text]"/>
      <dgm:spPr/>
      <dgm:t>
        <a:bodyPr/>
        <a:lstStyle/>
        <a:p>
          <a:r>
            <a:rPr lang="en-US"/>
            <a:t>Hogs produce protein, fat, waste</a:t>
          </a:r>
        </a:p>
      </dgm:t>
    </dgm:pt>
    <dgm:pt modelId="{EDF7DB6D-B997-4B73-8A76-C5C0FB486B48}" type="parTrans" cxnId="{8DD4F278-5C0D-4D77-BE93-1AFA2A87148D}">
      <dgm:prSet/>
      <dgm:spPr/>
      <dgm:t>
        <a:bodyPr/>
        <a:lstStyle/>
        <a:p>
          <a:endParaRPr lang="en-US"/>
        </a:p>
      </dgm:t>
    </dgm:pt>
    <dgm:pt modelId="{AF05E097-8990-4F5F-8EC8-E4B78231D96B}" type="sibTrans" cxnId="{8DD4F278-5C0D-4D77-BE93-1AFA2A87148D}">
      <dgm:prSet/>
      <dgm:spPr/>
      <dgm:t>
        <a:bodyPr/>
        <a:lstStyle/>
        <a:p>
          <a:endParaRPr lang="en-US"/>
        </a:p>
      </dgm:t>
    </dgm:pt>
    <dgm:pt modelId="{C677A1A3-2601-4985-8BED-DFF66967FA71}">
      <dgm:prSet phldrT="[Text]"/>
      <dgm:spPr/>
      <dgm:t>
        <a:bodyPr/>
        <a:lstStyle/>
        <a:p>
          <a:r>
            <a:rPr lang="en-US"/>
            <a:t>Farm family consumes, sells pork</a:t>
          </a:r>
        </a:p>
      </dgm:t>
    </dgm:pt>
    <dgm:pt modelId="{8A8DE729-58F4-40AC-BC13-E35B200E3D38}" type="parTrans" cxnId="{E228396E-15D7-49C4-AB57-D72137DA2F60}">
      <dgm:prSet/>
      <dgm:spPr/>
      <dgm:t>
        <a:bodyPr/>
        <a:lstStyle/>
        <a:p>
          <a:endParaRPr lang="en-US"/>
        </a:p>
      </dgm:t>
    </dgm:pt>
    <dgm:pt modelId="{63CC47CC-B43B-4F31-94EB-CBA50EBF5D8A}" type="sibTrans" cxnId="{E228396E-15D7-49C4-AB57-D72137DA2F60}">
      <dgm:prSet/>
      <dgm:spPr/>
      <dgm:t>
        <a:bodyPr/>
        <a:lstStyle/>
        <a:p>
          <a:endParaRPr lang="en-US"/>
        </a:p>
      </dgm:t>
    </dgm:pt>
    <dgm:pt modelId="{8ACB311E-38C8-407B-AD66-F1EE3392071D}">
      <dgm:prSet phldrT="[Text]"/>
      <dgm:spPr/>
      <dgm:t>
        <a:bodyPr/>
        <a:lstStyle/>
        <a:p>
          <a:r>
            <a:rPr lang="en-US" dirty="0" smtClean="0"/>
            <a:t>Hogs consume crop by-products, hog waste fertilizes crops</a:t>
          </a:r>
          <a:endParaRPr lang="en-US" dirty="0"/>
        </a:p>
      </dgm:t>
    </dgm:pt>
    <dgm:pt modelId="{ADF61FB4-3859-4103-901E-2D9733BAE34A}" type="parTrans" cxnId="{E3A7DE5A-F8BE-4061-8BA3-9DB4AF18831B}">
      <dgm:prSet/>
      <dgm:spPr/>
      <dgm:t>
        <a:bodyPr/>
        <a:lstStyle/>
        <a:p>
          <a:endParaRPr lang="en-US"/>
        </a:p>
      </dgm:t>
    </dgm:pt>
    <dgm:pt modelId="{382CAB1F-1A74-4138-92BE-95995DE4AF98}" type="sibTrans" cxnId="{E3A7DE5A-F8BE-4061-8BA3-9DB4AF18831B}">
      <dgm:prSet/>
      <dgm:spPr/>
      <dgm:t>
        <a:bodyPr/>
        <a:lstStyle/>
        <a:p>
          <a:endParaRPr lang="en-US"/>
        </a:p>
      </dgm:t>
    </dgm:pt>
    <dgm:pt modelId="{5CB3DB6A-866D-47AB-99CF-9EFAD0A40158}" type="pres">
      <dgm:prSet presAssocID="{048B51C4-7F4E-46F2-9636-090158F9F018}" presName="cycle" presStyleCnt="0">
        <dgm:presLayoutVars>
          <dgm:dir/>
          <dgm:resizeHandles val="exact"/>
        </dgm:presLayoutVars>
      </dgm:prSet>
      <dgm:spPr/>
    </dgm:pt>
    <dgm:pt modelId="{00D9920F-C31B-4975-8E85-201F6AC2183A}" type="pres">
      <dgm:prSet presAssocID="{6D932576-FE36-4466-A037-531714CD9C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72920-CB83-44D0-ACD4-EC7FF3D41574}" type="pres">
      <dgm:prSet presAssocID="{6D932576-FE36-4466-A037-531714CD9C3C}" presName="spNode" presStyleCnt="0"/>
      <dgm:spPr/>
    </dgm:pt>
    <dgm:pt modelId="{BDD727CC-87E1-4302-AA70-35782BA44128}" type="pres">
      <dgm:prSet presAssocID="{AF05E097-8990-4F5F-8EC8-E4B78231D96B}" presName="sibTrans" presStyleLbl="sibTrans1D1" presStyleIdx="0" presStyleCnt="3"/>
      <dgm:spPr/>
      <dgm:t>
        <a:bodyPr/>
        <a:lstStyle/>
        <a:p>
          <a:endParaRPr lang="en-US"/>
        </a:p>
      </dgm:t>
    </dgm:pt>
    <dgm:pt modelId="{B96BA1F3-19A6-4D7C-B2F0-ECA488B3A1C5}" type="pres">
      <dgm:prSet presAssocID="{C677A1A3-2601-4985-8BED-DFF66967FA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8CEDD-42E8-4718-B55A-C3535AE81DD4}" type="pres">
      <dgm:prSet presAssocID="{C677A1A3-2601-4985-8BED-DFF66967FA71}" presName="spNode" presStyleCnt="0"/>
      <dgm:spPr/>
    </dgm:pt>
    <dgm:pt modelId="{8D5E8D1A-9258-4F25-AA5F-4D04DD44888C}" type="pres">
      <dgm:prSet presAssocID="{63CC47CC-B43B-4F31-94EB-CBA50EBF5D8A}" presName="sibTrans" presStyleLbl="sibTrans1D1" presStyleIdx="1" presStyleCnt="3"/>
      <dgm:spPr/>
      <dgm:t>
        <a:bodyPr/>
        <a:lstStyle/>
        <a:p>
          <a:endParaRPr lang="en-US"/>
        </a:p>
      </dgm:t>
    </dgm:pt>
    <dgm:pt modelId="{8E736451-9497-454D-88CF-A1ECB82E5192}" type="pres">
      <dgm:prSet presAssocID="{8ACB311E-38C8-407B-AD66-F1EE339207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7AD11-BD91-432F-AB46-CD67474B2208}" type="pres">
      <dgm:prSet presAssocID="{8ACB311E-38C8-407B-AD66-F1EE3392071D}" presName="spNode" presStyleCnt="0"/>
      <dgm:spPr/>
    </dgm:pt>
    <dgm:pt modelId="{0832F33D-5890-4B30-BBFF-34CFDE9E7156}" type="pres">
      <dgm:prSet presAssocID="{382CAB1F-1A74-4138-92BE-95995DE4AF98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4AF0ACE3-4A07-4297-AC48-C096C4BC0B9A}" type="presOf" srcId="{AF05E097-8990-4F5F-8EC8-E4B78231D96B}" destId="{BDD727CC-87E1-4302-AA70-35782BA44128}" srcOrd="0" destOrd="0" presId="urn:microsoft.com/office/officeart/2005/8/layout/cycle5"/>
    <dgm:cxn modelId="{CCDC7888-B7E4-475D-B18D-316F23DAC7CE}" type="presOf" srcId="{048B51C4-7F4E-46F2-9636-090158F9F018}" destId="{5CB3DB6A-866D-47AB-99CF-9EFAD0A40158}" srcOrd="0" destOrd="0" presId="urn:microsoft.com/office/officeart/2005/8/layout/cycle5"/>
    <dgm:cxn modelId="{D88492E3-D954-4149-9556-98E3129743E2}" type="presOf" srcId="{C677A1A3-2601-4985-8BED-DFF66967FA71}" destId="{B96BA1F3-19A6-4D7C-B2F0-ECA488B3A1C5}" srcOrd="0" destOrd="0" presId="urn:microsoft.com/office/officeart/2005/8/layout/cycle5"/>
    <dgm:cxn modelId="{E228396E-15D7-49C4-AB57-D72137DA2F60}" srcId="{048B51C4-7F4E-46F2-9636-090158F9F018}" destId="{C677A1A3-2601-4985-8BED-DFF66967FA71}" srcOrd="1" destOrd="0" parTransId="{8A8DE729-58F4-40AC-BC13-E35B200E3D38}" sibTransId="{63CC47CC-B43B-4F31-94EB-CBA50EBF5D8A}"/>
    <dgm:cxn modelId="{8DD4F278-5C0D-4D77-BE93-1AFA2A87148D}" srcId="{048B51C4-7F4E-46F2-9636-090158F9F018}" destId="{6D932576-FE36-4466-A037-531714CD9C3C}" srcOrd="0" destOrd="0" parTransId="{EDF7DB6D-B997-4B73-8A76-C5C0FB486B48}" sibTransId="{AF05E097-8990-4F5F-8EC8-E4B78231D96B}"/>
    <dgm:cxn modelId="{E3A7DE5A-F8BE-4061-8BA3-9DB4AF18831B}" srcId="{048B51C4-7F4E-46F2-9636-090158F9F018}" destId="{8ACB311E-38C8-407B-AD66-F1EE3392071D}" srcOrd="2" destOrd="0" parTransId="{ADF61FB4-3859-4103-901E-2D9733BAE34A}" sibTransId="{382CAB1F-1A74-4138-92BE-95995DE4AF98}"/>
    <dgm:cxn modelId="{F8CA3AE6-7071-44AB-9E45-344D6A64025B}" type="presOf" srcId="{63CC47CC-B43B-4F31-94EB-CBA50EBF5D8A}" destId="{8D5E8D1A-9258-4F25-AA5F-4D04DD44888C}" srcOrd="0" destOrd="0" presId="urn:microsoft.com/office/officeart/2005/8/layout/cycle5"/>
    <dgm:cxn modelId="{2AF10791-64B1-4DB2-B9FB-747B414DFCC4}" type="presOf" srcId="{8ACB311E-38C8-407B-AD66-F1EE3392071D}" destId="{8E736451-9497-454D-88CF-A1ECB82E5192}" srcOrd="0" destOrd="0" presId="urn:microsoft.com/office/officeart/2005/8/layout/cycle5"/>
    <dgm:cxn modelId="{F3317ADA-DD98-4FAA-B1DB-6437F7C658AA}" type="presOf" srcId="{382CAB1F-1A74-4138-92BE-95995DE4AF98}" destId="{0832F33D-5890-4B30-BBFF-34CFDE9E7156}" srcOrd="0" destOrd="0" presId="urn:microsoft.com/office/officeart/2005/8/layout/cycle5"/>
    <dgm:cxn modelId="{3C70A479-44C1-4F31-9DC5-4920040EBC91}" type="presOf" srcId="{6D932576-FE36-4466-A037-531714CD9C3C}" destId="{00D9920F-C31B-4975-8E85-201F6AC2183A}" srcOrd="0" destOrd="0" presId="urn:microsoft.com/office/officeart/2005/8/layout/cycle5"/>
    <dgm:cxn modelId="{5CFCE795-39C4-4F85-8A04-C40A92699A4E}" type="presParOf" srcId="{5CB3DB6A-866D-47AB-99CF-9EFAD0A40158}" destId="{00D9920F-C31B-4975-8E85-201F6AC2183A}" srcOrd="0" destOrd="0" presId="urn:microsoft.com/office/officeart/2005/8/layout/cycle5"/>
    <dgm:cxn modelId="{813572E4-4991-41EF-B2B1-DB0E3DD7DD78}" type="presParOf" srcId="{5CB3DB6A-866D-47AB-99CF-9EFAD0A40158}" destId="{39D72920-CB83-44D0-ACD4-EC7FF3D41574}" srcOrd="1" destOrd="0" presId="urn:microsoft.com/office/officeart/2005/8/layout/cycle5"/>
    <dgm:cxn modelId="{5CE79BB7-9B2B-4804-8F96-0678CD035540}" type="presParOf" srcId="{5CB3DB6A-866D-47AB-99CF-9EFAD0A40158}" destId="{BDD727CC-87E1-4302-AA70-35782BA44128}" srcOrd="2" destOrd="0" presId="urn:microsoft.com/office/officeart/2005/8/layout/cycle5"/>
    <dgm:cxn modelId="{43CDD75B-8569-49BE-9D2D-F4972DC55C6A}" type="presParOf" srcId="{5CB3DB6A-866D-47AB-99CF-9EFAD0A40158}" destId="{B96BA1F3-19A6-4D7C-B2F0-ECA488B3A1C5}" srcOrd="3" destOrd="0" presId="urn:microsoft.com/office/officeart/2005/8/layout/cycle5"/>
    <dgm:cxn modelId="{16A79C71-92A9-4A08-89CD-1E51E13EE23B}" type="presParOf" srcId="{5CB3DB6A-866D-47AB-99CF-9EFAD0A40158}" destId="{C938CEDD-42E8-4718-B55A-C3535AE81DD4}" srcOrd="4" destOrd="0" presId="urn:microsoft.com/office/officeart/2005/8/layout/cycle5"/>
    <dgm:cxn modelId="{446F23E9-83DF-4579-9BE4-98763B35E2FC}" type="presParOf" srcId="{5CB3DB6A-866D-47AB-99CF-9EFAD0A40158}" destId="{8D5E8D1A-9258-4F25-AA5F-4D04DD44888C}" srcOrd="5" destOrd="0" presId="urn:microsoft.com/office/officeart/2005/8/layout/cycle5"/>
    <dgm:cxn modelId="{5F037AB0-4B8A-4C72-AA6A-73421C8D3D61}" type="presParOf" srcId="{5CB3DB6A-866D-47AB-99CF-9EFAD0A40158}" destId="{8E736451-9497-454D-88CF-A1ECB82E5192}" srcOrd="6" destOrd="0" presId="urn:microsoft.com/office/officeart/2005/8/layout/cycle5"/>
    <dgm:cxn modelId="{C8E83D7B-2A49-4492-909F-193245843216}" type="presParOf" srcId="{5CB3DB6A-866D-47AB-99CF-9EFAD0A40158}" destId="{41D7AD11-BD91-432F-AB46-CD67474B2208}" srcOrd="7" destOrd="0" presId="urn:microsoft.com/office/officeart/2005/8/layout/cycle5"/>
    <dgm:cxn modelId="{AA283BB8-5114-42CD-A871-727CCFF6BFE8}" type="presParOf" srcId="{5CB3DB6A-866D-47AB-99CF-9EFAD0A40158}" destId="{0832F33D-5890-4B30-BBFF-34CFDE9E7156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4FAA58-DA25-4272-97D9-7A9F4ACC6CD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749DE8-CC2F-428F-B361-1397FBC84D17}">
      <dgm:prSet phldrT="[Text]"/>
      <dgm:spPr/>
      <dgm:t>
        <a:bodyPr/>
        <a:lstStyle/>
        <a:p>
          <a:r>
            <a:rPr lang="en-US"/>
            <a:t>Dedicated crop  production base</a:t>
          </a:r>
        </a:p>
      </dgm:t>
    </dgm:pt>
    <dgm:pt modelId="{D1DC3278-0A98-4E60-A685-99CABAB25EC6}" type="parTrans" cxnId="{58DBB615-F44B-4476-9798-0174CC9C707D}">
      <dgm:prSet/>
      <dgm:spPr/>
      <dgm:t>
        <a:bodyPr/>
        <a:lstStyle/>
        <a:p>
          <a:endParaRPr lang="en-US"/>
        </a:p>
      </dgm:t>
    </dgm:pt>
    <dgm:pt modelId="{59CC2861-9592-4006-BB2E-300298DB62E7}" type="sibTrans" cxnId="{58DBB615-F44B-4476-9798-0174CC9C707D}">
      <dgm:prSet/>
      <dgm:spPr/>
      <dgm:t>
        <a:bodyPr/>
        <a:lstStyle/>
        <a:p>
          <a:endParaRPr lang="en-US"/>
        </a:p>
      </dgm:t>
    </dgm:pt>
    <dgm:pt modelId="{79CB9655-6046-4B64-AA1D-01FAC287ED6F}">
      <dgm:prSet phldrT="[Text]"/>
      <dgm:spPr/>
      <dgm:t>
        <a:bodyPr/>
        <a:lstStyle/>
        <a:p>
          <a:r>
            <a:rPr lang="en-US"/>
            <a:t>Specialized feed mill</a:t>
          </a:r>
        </a:p>
      </dgm:t>
    </dgm:pt>
    <dgm:pt modelId="{EEE42750-D4C7-456C-B07B-E05BF9C02F8F}" type="parTrans" cxnId="{08996349-494E-4D7E-9018-66FE0B209741}">
      <dgm:prSet/>
      <dgm:spPr/>
      <dgm:t>
        <a:bodyPr/>
        <a:lstStyle/>
        <a:p>
          <a:endParaRPr lang="en-US"/>
        </a:p>
      </dgm:t>
    </dgm:pt>
    <dgm:pt modelId="{63F3EBAA-8204-48BD-B1C5-5AA561227D88}" type="sibTrans" cxnId="{08996349-494E-4D7E-9018-66FE0B209741}">
      <dgm:prSet/>
      <dgm:spPr/>
      <dgm:t>
        <a:bodyPr/>
        <a:lstStyle/>
        <a:p>
          <a:endParaRPr lang="en-US"/>
        </a:p>
      </dgm:t>
    </dgm:pt>
    <dgm:pt modelId="{CEBEFFD5-E03F-403F-9ADF-798BF7E8FEA1}">
      <dgm:prSet phldrT="[Text]"/>
      <dgm:spPr/>
      <dgm:t>
        <a:bodyPr/>
        <a:lstStyle/>
        <a:p>
          <a:r>
            <a:rPr lang="en-US"/>
            <a:t>Distribution</a:t>
          </a:r>
        </a:p>
      </dgm:t>
    </dgm:pt>
    <dgm:pt modelId="{EE25E981-6CB2-4A50-B7BF-867BF2C11C61}" type="parTrans" cxnId="{C2E76CC3-3BBB-435A-830E-990C9DAA0599}">
      <dgm:prSet/>
      <dgm:spPr/>
      <dgm:t>
        <a:bodyPr/>
        <a:lstStyle/>
        <a:p>
          <a:endParaRPr lang="en-US"/>
        </a:p>
      </dgm:t>
    </dgm:pt>
    <dgm:pt modelId="{C5E6B910-5A33-49DF-950C-9D07E89BAF1C}" type="sibTrans" cxnId="{C2E76CC3-3BBB-435A-830E-990C9DAA0599}">
      <dgm:prSet/>
      <dgm:spPr/>
      <dgm:t>
        <a:bodyPr/>
        <a:lstStyle/>
        <a:p>
          <a:endParaRPr lang="en-US"/>
        </a:p>
      </dgm:t>
    </dgm:pt>
    <dgm:pt modelId="{79328B75-9BBE-41EA-8066-011E03265D0A}">
      <dgm:prSet phldrT="[Text]"/>
      <dgm:spPr/>
      <dgm:t>
        <a:bodyPr/>
        <a:lstStyle/>
        <a:p>
          <a:r>
            <a:rPr lang="en-US"/>
            <a:t>Food company processing</a:t>
          </a:r>
        </a:p>
      </dgm:t>
    </dgm:pt>
    <dgm:pt modelId="{12AB9118-7006-4CAC-9D75-62829ADE5BA4}" type="parTrans" cxnId="{76434550-A0CF-44E1-B057-750F5AD8BA26}">
      <dgm:prSet/>
      <dgm:spPr/>
      <dgm:t>
        <a:bodyPr/>
        <a:lstStyle/>
        <a:p>
          <a:endParaRPr lang="en-US"/>
        </a:p>
      </dgm:t>
    </dgm:pt>
    <dgm:pt modelId="{CFDDD548-2624-417E-B0BF-0B78FA01094F}" type="sibTrans" cxnId="{76434550-A0CF-44E1-B057-750F5AD8BA26}">
      <dgm:prSet/>
      <dgm:spPr/>
      <dgm:t>
        <a:bodyPr/>
        <a:lstStyle/>
        <a:p>
          <a:endParaRPr lang="en-US"/>
        </a:p>
      </dgm:t>
    </dgm:pt>
    <dgm:pt modelId="{D6862BA3-57EB-4A21-BD6A-6E3B16CDDD15}">
      <dgm:prSet phldrT="[Text]"/>
      <dgm:spPr/>
      <dgm:t>
        <a:bodyPr/>
        <a:lstStyle/>
        <a:p>
          <a:r>
            <a:rPr lang="en-US"/>
            <a:t>Chemical byproducts</a:t>
          </a:r>
        </a:p>
      </dgm:t>
    </dgm:pt>
    <dgm:pt modelId="{33AC9382-57C5-40D0-A0D3-9A437EB532DD}" type="parTrans" cxnId="{4B697927-71C8-4E65-B800-B252FF2E25EC}">
      <dgm:prSet/>
      <dgm:spPr/>
      <dgm:t>
        <a:bodyPr/>
        <a:lstStyle/>
        <a:p>
          <a:endParaRPr lang="en-US"/>
        </a:p>
      </dgm:t>
    </dgm:pt>
    <dgm:pt modelId="{093ECA07-FA2B-49CC-BFAF-3812ED58AE9F}" type="sibTrans" cxnId="{4B697927-71C8-4E65-B800-B252FF2E25EC}">
      <dgm:prSet/>
      <dgm:spPr/>
      <dgm:t>
        <a:bodyPr/>
        <a:lstStyle/>
        <a:p>
          <a:endParaRPr lang="en-US"/>
        </a:p>
      </dgm:t>
    </dgm:pt>
    <dgm:pt modelId="{AE7ECB0A-5E54-4968-B272-40688EFEA8F1}">
      <dgm:prSet phldrT="[Text]"/>
      <dgm:spPr/>
      <dgm:t>
        <a:bodyPr/>
        <a:lstStyle/>
        <a:p>
          <a:r>
            <a:rPr lang="en-US"/>
            <a:t>Slaughter</a:t>
          </a:r>
        </a:p>
      </dgm:t>
    </dgm:pt>
    <dgm:pt modelId="{BCC1A30F-F12F-461D-9F78-F950B094FE70}" type="sibTrans" cxnId="{88C385C7-7DE0-4426-AED0-AD75A88D3946}">
      <dgm:prSet/>
      <dgm:spPr/>
      <dgm:t>
        <a:bodyPr/>
        <a:lstStyle/>
        <a:p>
          <a:endParaRPr lang="en-US"/>
        </a:p>
      </dgm:t>
    </dgm:pt>
    <dgm:pt modelId="{651B9D08-1466-4E15-B1A6-1D29986D8E3A}" type="parTrans" cxnId="{88C385C7-7DE0-4426-AED0-AD75A88D3946}">
      <dgm:prSet/>
      <dgm:spPr/>
      <dgm:t>
        <a:bodyPr/>
        <a:lstStyle/>
        <a:p>
          <a:endParaRPr lang="en-US"/>
        </a:p>
      </dgm:t>
    </dgm:pt>
    <dgm:pt modelId="{8F75DB46-F8CE-41D3-8067-E551A9851F1A}">
      <dgm:prSet phldrT="[Text]"/>
      <dgm:spPr/>
      <dgm:t>
        <a:bodyPr/>
        <a:lstStyle/>
        <a:p>
          <a:r>
            <a:rPr lang="en-US"/>
            <a:t>Hogs</a:t>
          </a:r>
        </a:p>
      </dgm:t>
    </dgm:pt>
    <dgm:pt modelId="{B42EF8E5-F324-4ED9-903D-E68B0F4657A6}" type="sibTrans" cxnId="{5AF9C4B0-7DB8-47FB-9919-FC0A70C09386}">
      <dgm:prSet/>
      <dgm:spPr/>
      <dgm:t>
        <a:bodyPr/>
        <a:lstStyle/>
        <a:p>
          <a:endParaRPr lang="en-US"/>
        </a:p>
      </dgm:t>
    </dgm:pt>
    <dgm:pt modelId="{3FBA942C-040E-4844-A683-34299A486657}" type="parTrans" cxnId="{5AF9C4B0-7DB8-47FB-9919-FC0A70C09386}">
      <dgm:prSet/>
      <dgm:spPr/>
      <dgm:t>
        <a:bodyPr/>
        <a:lstStyle/>
        <a:p>
          <a:endParaRPr lang="en-US"/>
        </a:p>
      </dgm:t>
    </dgm:pt>
    <dgm:pt modelId="{BD53C568-A10A-4ECE-B289-4A4990DA10C7}" type="pres">
      <dgm:prSet presAssocID="{CA4FAA58-DA25-4272-97D9-7A9F4ACC6C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77549A-CDA0-4005-B9EB-E3A0FA55020D}" type="pres">
      <dgm:prSet presAssocID="{63749DE8-CC2F-428F-B361-1397FBC84D17}" presName="root1" presStyleCnt="0"/>
      <dgm:spPr/>
    </dgm:pt>
    <dgm:pt modelId="{6C486105-2A9B-4EBE-AF88-BE23F827DBE6}" type="pres">
      <dgm:prSet presAssocID="{63749DE8-CC2F-428F-B361-1397FBC84D1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4C5083-BED2-4C66-B650-863390204B4C}" type="pres">
      <dgm:prSet presAssocID="{63749DE8-CC2F-428F-B361-1397FBC84D17}" presName="level2hierChild" presStyleCnt="0"/>
      <dgm:spPr/>
    </dgm:pt>
    <dgm:pt modelId="{40FA419A-5CBC-4AB1-ADE8-765E489D2324}" type="pres">
      <dgm:prSet presAssocID="{EEE42750-D4C7-456C-B07B-E05BF9C02F8F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90BA6AAC-DD9C-4D08-A035-9B8D32F8F7ED}" type="pres">
      <dgm:prSet presAssocID="{EEE42750-D4C7-456C-B07B-E05BF9C02F8F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394B2DF-83CE-4E94-A6FF-AEE471E13ACB}" type="pres">
      <dgm:prSet presAssocID="{79CB9655-6046-4B64-AA1D-01FAC287ED6F}" presName="root2" presStyleCnt="0"/>
      <dgm:spPr/>
    </dgm:pt>
    <dgm:pt modelId="{6C954E7C-424D-4736-9C56-4AEF73615955}" type="pres">
      <dgm:prSet presAssocID="{79CB9655-6046-4B64-AA1D-01FAC287ED6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362023-7526-42C9-82D9-23C5398BD5AF}" type="pres">
      <dgm:prSet presAssocID="{79CB9655-6046-4B64-AA1D-01FAC287ED6F}" presName="level3hierChild" presStyleCnt="0"/>
      <dgm:spPr/>
    </dgm:pt>
    <dgm:pt modelId="{0965B27D-0177-4628-98A7-93539E8227E6}" type="pres">
      <dgm:prSet presAssocID="{3FBA942C-040E-4844-A683-34299A486657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149B4BD6-4CF3-462C-A958-270B67A51733}" type="pres">
      <dgm:prSet presAssocID="{3FBA942C-040E-4844-A683-34299A486657}" presName="connTx" presStyleLbl="parChTrans1D3" presStyleIdx="0" presStyleCnt="1"/>
      <dgm:spPr/>
      <dgm:t>
        <a:bodyPr/>
        <a:lstStyle/>
        <a:p>
          <a:endParaRPr lang="en-US"/>
        </a:p>
      </dgm:t>
    </dgm:pt>
    <dgm:pt modelId="{8934F089-EDF3-4706-B1D1-EEE3AB0125C3}" type="pres">
      <dgm:prSet presAssocID="{8F75DB46-F8CE-41D3-8067-E551A9851F1A}" presName="root2" presStyleCnt="0"/>
      <dgm:spPr/>
    </dgm:pt>
    <dgm:pt modelId="{6B927A16-E767-40E5-B61F-095E01C15E3B}" type="pres">
      <dgm:prSet presAssocID="{8F75DB46-F8CE-41D3-8067-E551A9851F1A}" presName="LevelTwoTextNode" presStyleLbl="node3" presStyleIdx="0" presStyleCnt="1" custAng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209A24-D2E4-4D51-A371-C6B960260AE3}" type="pres">
      <dgm:prSet presAssocID="{8F75DB46-F8CE-41D3-8067-E551A9851F1A}" presName="level3hierChild" presStyleCnt="0"/>
      <dgm:spPr/>
    </dgm:pt>
    <dgm:pt modelId="{5CCDADA8-A6DB-4386-BA94-153BD54EECEE}" type="pres">
      <dgm:prSet presAssocID="{651B9D08-1466-4E15-B1A6-1D29986D8E3A}" presName="conn2-1" presStyleLbl="parChTrans1D4" presStyleIdx="0" presStyleCnt="4"/>
      <dgm:spPr/>
      <dgm:t>
        <a:bodyPr/>
        <a:lstStyle/>
        <a:p>
          <a:endParaRPr lang="en-US"/>
        </a:p>
      </dgm:t>
    </dgm:pt>
    <dgm:pt modelId="{190E7BF1-B414-450A-AF35-BB0CAD43E233}" type="pres">
      <dgm:prSet presAssocID="{651B9D08-1466-4E15-B1A6-1D29986D8E3A}" presName="connTx" presStyleLbl="parChTrans1D4" presStyleIdx="0" presStyleCnt="4"/>
      <dgm:spPr/>
      <dgm:t>
        <a:bodyPr/>
        <a:lstStyle/>
        <a:p>
          <a:endParaRPr lang="en-US"/>
        </a:p>
      </dgm:t>
    </dgm:pt>
    <dgm:pt modelId="{A5F66E69-BBFD-4F23-8456-F673DD08464A}" type="pres">
      <dgm:prSet presAssocID="{AE7ECB0A-5E54-4968-B272-40688EFEA8F1}" presName="root2" presStyleCnt="0"/>
      <dgm:spPr/>
    </dgm:pt>
    <dgm:pt modelId="{11ADF33E-29A1-4707-9B22-021A0030C9AE}" type="pres">
      <dgm:prSet presAssocID="{AE7ECB0A-5E54-4968-B272-40688EFEA8F1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DE145F-EFDE-459C-99F6-02248232E93A}" type="pres">
      <dgm:prSet presAssocID="{AE7ECB0A-5E54-4968-B272-40688EFEA8F1}" presName="level3hierChild" presStyleCnt="0"/>
      <dgm:spPr/>
    </dgm:pt>
    <dgm:pt modelId="{9616FC46-6C3C-4328-A29A-B7E104402057}" type="pres">
      <dgm:prSet presAssocID="{EE25E981-6CB2-4A50-B7BF-867BF2C11C61}" presName="conn2-1" presStyleLbl="parChTrans1D4" presStyleIdx="1" presStyleCnt="4"/>
      <dgm:spPr/>
      <dgm:t>
        <a:bodyPr/>
        <a:lstStyle/>
        <a:p>
          <a:endParaRPr lang="en-US"/>
        </a:p>
      </dgm:t>
    </dgm:pt>
    <dgm:pt modelId="{EFAB179F-9431-46B5-8387-FFCCFB96D8B9}" type="pres">
      <dgm:prSet presAssocID="{EE25E981-6CB2-4A50-B7BF-867BF2C11C61}" presName="connTx" presStyleLbl="parChTrans1D4" presStyleIdx="1" presStyleCnt="4"/>
      <dgm:spPr/>
      <dgm:t>
        <a:bodyPr/>
        <a:lstStyle/>
        <a:p>
          <a:endParaRPr lang="en-US"/>
        </a:p>
      </dgm:t>
    </dgm:pt>
    <dgm:pt modelId="{8ACFE7CA-A09C-4563-8F93-FCCBBE71D633}" type="pres">
      <dgm:prSet presAssocID="{CEBEFFD5-E03F-403F-9ADF-798BF7E8FEA1}" presName="root2" presStyleCnt="0"/>
      <dgm:spPr/>
    </dgm:pt>
    <dgm:pt modelId="{3CCCF68E-FEBE-40E8-B00F-93E5929ED9C4}" type="pres">
      <dgm:prSet presAssocID="{CEBEFFD5-E03F-403F-9ADF-798BF7E8FEA1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84287C-293C-4508-BAEF-A946D29C0D3E}" type="pres">
      <dgm:prSet presAssocID="{CEBEFFD5-E03F-403F-9ADF-798BF7E8FEA1}" presName="level3hierChild" presStyleCnt="0"/>
      <dgm:spPr/>
    </dgm:pt>
    <dgm:pt modelId="{F31D61FD-CD3E-4196-B943-C8CF0DE670E2}" type="pres">
      <dgm:prSet presAssocID="{12AB9118-7006-4CAC-9D75-62829ADE5BA4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51B6DCF8-365B-431D-A2A6-57EE3A257D8A}" type="pres">
      <dgm:prSet presAssocID="{12AB9118-7006-4CAC-9D75-62829ADE5BA4}" presName="connTx" presStyleLbl="parChTrans1D4" presStyleIdx="2" presStyleCnt="4"/>
      <dgm:spPr/>
      <dgm:t>
        <a:bodyPr/>
        <a:lstStyle/>
        <a:p>
          <a:endParaRPr lang="en-US"/>
        </a:p>
      </dgm:t>
    </dgm:pt>
    <dgm:pt modelId="{2EC5FB99-B55A-42C1-9559-4E19E432B6A3}" type="pres">
      <dgm:prSet presAssocID="{79328B75-9BBE-41EA-8066-011E03265D0A}" presName="root2" presStyleCnt="0"/>
      <dgm:spPr/>
    </dgm:pt>
    <dgm:pt modelId="{0702AF45-1AA8-4E33-978B-3A7C6266E0DD}" type="pres">
      <dgm:prSet presAssocID="{79328B75-9BBE-41EA-8066-011E03265D0A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B1376E-4AF0-4DA6-910F-932B2A61D881}" type="pres">
      <dgm:prSet presAssocID="{79328B75-9BBE-41EA-8066-011E03265D0A}" presName="level3hierChild" presStyleCnt="0"/>
      <dgm:spPr/>
    </dgm:pt>
    <dgm:pt modelId="{4FAF2A7E-D0BD-4C2B-A288-A484D0741F1A}" type="pres">
      <dgm:prSet presAssocID="{33AC9382-57C5-40D0-A0D3-9A437EB532DD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06020A13-5A15-4F1D-8ED9-9FB66077CEB8}" type="pres">
      <dgm:prSet presAssocID="{33AC9382-57C5-40D0-A0D3-9A437EB532DD}" presName="connTx" presStyleLbl="parChTrans1D4" presStyleIdx="3" presStyleCnt="4"/>
      <dgm:spPr/>
      <dgm:t>
        <a:bodyPr/>
        <a:lstStyle/>
        <a:p>
          <a:endParaRPr lang="en-US"/>
        </a:p>
      </dgm:t>
    </dgm:pt>
    <dgm:pt modelId="{94B98BB7-1DCD-4D7F-B578-0C24D927B206}" type="pres">
      <dgm:prSet presAssocID="{D6862BA3-57EB-4A21-BD6A-6E3B16CDDD15}" presName="root2" presStyleCnt="0"/>
      <dgm:spPr/>
    </dgm:pt>
    <dgm:pt modelId="{8115CB81-29CC-46BE-9DFA-7071188F33B2}" type="pres">
      <dgm:prSet presAssocID="{D6862BA3-57EB-4A21-BD6A-6E3B16CDDD15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4151AF-A9C6-448F-B342-15AC16DFAA59}" type="pres">
      <dgm:prSet presAssocID="{D6862BA3-57EB-4A21-BD6A-6E3B16CDDD15}" presName="level3hierChild" presStyleCnt="0"/>
      <dgm:spPr/>
    </dgm:pt>
  </dgm:ptLst>
  <dgm:cxnLst>
    <dgm:cxn modelId="{58DBB615-F44B-4476-9798-0174CC9C707D}" srcId="{CA4FAA58-DA25-4272-97D9-7A9F4ACC6CD6}" destId="{63749DE8-CC2F-428F-B361-1397FBC84D17}" srcOrd="0" destOrd="0" parTransId="{D1DC3278-0A98-4E60-A685-99CABAB25EC6}" sibTransId="{59CC2861-9592-4006-BB2E-300298DB62E7}"/>
    <dgm:cxn modelId="{4B697927-71C8-4E65-B800-B252FF2E25EC}" srcId="{AE7ECB0A-5E54-4968-B272-40688EFEA8F1}" destId="{D6862BA3-57EB-4A21-BD6A-6E3B16CDDD15}" srcOrd="2" destOrd="0" parTransId="{33AC9382-57C5-40D0-A0D3-9A437EB532DD}" sibTransId="{093ECA07-FA2B-49CC-BFAF-3812ED58AE9F}"/>
    <dgm:cxn modelId="{9B654661-283F-42A8-9C0A-916544F19126}" type="presOf" srcId="{651B9D08-1466-4E15-B1A6-1D29986D8E3A}" destId="{5CCDADA8-A6DB-4386-BA94-153BD54EECEE}" srcOrd="0" destOrd="0" presId="urn:microsoft.com/office/officeart/2005/8/layout/hierarchy2"/>
    <dgm:cxn modelId="{C2E76CC3-3BBB-435A-830E-990C9DAA0599}" srcId="{AE7ECB0A-5E54-4968-B272-40688EFEA8F1}" destId="{CEBEFFD5-E03F-403F-9ADF-798BF7E8FEA1}" srcOrd="0" destOrd="0" parTransId="{EE25E981-6CB2-4A50-B7BF-867BF2C11C61}" sibTransId="{C5E6B910-5A33-49DF-950C-9D07E89BAF1C}"/>
    <dgm:cxn modelId="{88C385C7-7DE0-4426-AED0-AD75A88D3946}" srcId="{8F75DB46-F8CE-41D3-8067-E551A9851F1A}" destId="{AE7ECB0A-5E54-4968-B272-40688EFEA8F1}" srcOrd="0" destOrd="0" parTransId="{651B9D08-1466-4E15-B1A6-1D29986D8E3A}" sibTransId="{BCC1A30F-F12F-461D-9F78-F950B094FE70}"/>
    <dgm:cxn modelId="{92269D2A-2210-4858-90E4-EE3441486AC3}" type="presOf" srcId="{CA4FAA58-DA25-4272-97D9-7A9F4ACC6CD6}" destId="{BD53C568-A10A-4ECE-B289-4A4990DA10C7}" srcOrd="0" destOrd="0" presId="urn:microsoft.com/office/officeart/2005/8/layout/hierarchy2"/>
    <dgm:cxn modelId="{31C1DEC9-2BBC-4C2E-AD56-1DC8C28EBDA8}" type="presOf" srcId="{EE25E981-6CB2-4A50-B7BF-867BF2C11C61}" destId="{EFAB179F-9431-46B5-8387-FFCCFB96D8B9}" srcOrd="1" destOrd="0" presId="urn:microsoft.com/office/officeart/2005/8/layout/hierarchy2"/>
    <dgm:cxn modelId="{544326FD-DE0B-4D99-AB83-FB2530303E86}" type="presOf" srcId="{D6862BA3-57EB-4A21-BD6A-6E3B16CDDD15}" destId="{8115CB81-29CC-46BE-9DFA-7071188F33B2}" srcOrd="0" destOrd="0" presId="urn:microsoft.com/office/officeart/2005/8/layout/hierarchy2"/>
    <dgm:cxn modelId="{6757A0B6-9F56-43EE-B40A-7FE79C1F95E0}" type="presOf" srcId="{EE25E981-6CB2-4A50-B7BF-867BF2C11C61}" destId="{9616FC46-6C3C-4328-A29A-B7E104402057}" srcOrd="0" destOrd="0" presId="urn:microsoft.com/office/officeart/2005/8/layout/hierarchy2"/>
    <dgm:cxn modelId="{9C512C2A-E44A-4704-8241-856273112533}" type="presOf" srcId="{8F75DB46-F8CE-41D3-8067-E551A9851F1A}" destId="{6B927A16-E767-40E5-B61F-095E01C15E3B}" srcOrd="0" destOrd="0" presId="urn:microsoft.com/office/officeart/2005/8/layout/hierarchy2"/>
    <dgm:cxn modelId="{7C0A8A17-2F79-410F-A597-34DFF9386FC5}" type="presOf" srcId="{3FBA942C-040E-4844-A683-34299A486657}" destId="{149B4BD6-4CF3-462C-A958-270B67A51733}" srcOrd="1" destOrd="0" presId="urn:microsoft.com/office/officeart/2005/8/layout/hierarchy2"/>
    <dgm:cxn modelId="{773CB01D-74FE-4991-A0AD-AF21F7439AEB}" type="presOf" srcId="{CEBEFFD5-E03F-403F-9ADF-798BF7E8FEA1}" destId="{3CCCF68E-FEBE-40E8-B00F-93E5929ED9C4}" srcOrd="0" destOrd="0" presId="urn:microsoft.com/office/officeart/2005/8/layout/hierarchy2"/>
    <dgm:cxn modelId="{CDEE9DBC-81B9-4B65-B86C-562FDA7580CD}" type="presOf" srcId="{EEE42750-D4C7-456C-B07B-E05BF9C02F8F}" destId="{90BA6AAC-DD9C-4D08-A035-9B8D32F8F7ED}" srcOrd="1" destOrd="0" presId="urn:microsoft.com/office/officeart/2005/8/layout/hierarchy2"/>
    <dgm:cxn modelId="{3FA52E75-419A-407C-9E2C-FB3979F6DB3D}" type="presOf" srcId="{12AB9118-7006-4CAC-9D75-62829ADE5BA4}" destId="{51B6DCF8-365B-431D-A2A6-57EE3A257D8A}" srcOrd="1" destOrd="0" presId="urn:microsoft.com/office/officeart/2005/8/layout/hierarchy2"/>
    <dgm:cxn modelId="{614E3517-C64A-467A-8966-FA9FF9B0F4D9}" type="presOf" srcId="{3FBA942C-040E-4844-A683-34299A486657}" destId="{0965B27D-0177-4628-98A7-93539E8227E6}" srcOrd="0" destOrd="0" presId="urn:microsoft.com/office/officeart/2005/8/layout/hierarchy2"/>
    <dgm:cxn modelId="{C910ACDA-D58B-43EF-9DCE-668E62379EEC}" type="presOf" srcId="{12AB9118-7006-4CAC-9D75-62829ADE5BA4}" destId="{F31D61FD-CD3E-4196-B943-C8CF0DE670E2}" srcOrd="0" destOrd="0" presId="urn:microsoft.com/office/officeart/2005/8/layout/hierarchy2"/>
    <dgm:cxn modelId="{8AFAE514-DE62-47B5-B5F7-D695BDC8DF1A}" type="presOf" srcId="{EEE42750-D4C7-456C-B07B-E05BF9C02F8F}" destId="{40FA419A-5CBC-4AB1-ADE8-765E489D2324}" srcOrd="0" destOrd="0" presId="urn:microsoft.com/office/officeart/2005/8/layout/hierarchy2"/>
    <dgm:cxn modelId="{D32AE0E9-AC91-4FAB-9A09-53518A789C07}" type="presOf" srcId="{33AC9382-57C5-40D0-A0D3-9A437EB532DD}" destId="{06020A13-5A15-4F1D-8ED9-9FB66077CEB8}" srcOrd="1" destOrd="0" presId="urn:microsoft.com/office/officeart/2005/8/layout/hierarchy2"/>
    <dgm:cxn modelId="{95A2B918-FBE6-49C5-A612-08F50B6778CC}" type="presOf" srcId="{651B9D08-1466-4E15-B1A6-1D29986D8E3A}" destId="{190E7BF1-B414-450A-AF35-BB0CAD43E233}" srcOrd="1" destOrd="0" presId="urn:microsoft.com/office/officeart/2005/8/layout/hierarchy2"/>
    <dgm:cxn modelId="{08996349-494E-4D7E-9018-66FE0B209741}" srcId="{63749DE8-CC2F-428F-B361-1397FBC84D17}" destId="{79CB9655-6046-4B64-AA1D-01FAC287ED6F}" srcOrd="0" destOrd="0" parTransId="{EEE42750-D4C7-456C-B07B-E05BF9C02F8F}" sibTransId="{63F3EBAA-8204-48BD-B1C5-5AA561227D88}"/>
    <dgm:cxn modelId="{21850697-1CC0-4121-91BF-01F150038C6D}" type="presOf" srcId="{AE7ECB0A-5E54-4968-B272-40688EFEA8F1}" destId="{11ADF33E-29A1-4707-9B22-021A0030C9AE}" srcOrd="0" destOrd="0" presId="urn:microsoft.com/office/officeart/2005/8/layout/hierarchy2"/>
    <dgm:cxn modelId="{ABED6F02-FE38-4194-A51F-7BD00A6AE221}" type="presOf" srcId="{63749DE8-CC2F-428F-B361-1397FBC84D17}" destId="{6C486105-2A9B-4EBE-AF88-BE23F827DBE6}" srcOrd="0" destOrd="0" presId="urn:microsoft.com/office/officeart/2005/8/layout/hierarchy2"/>
    <dgm:cxn modelId="{0C23B758-62EC-4474-BEEE-9BF2DBFA38AE}" type="presOf" srcId="{79328B75-9BBE-41EA-8066-011E03265D0A}" destId="{0702AF45-1AA8-4E33-978B-3A7C6266E0DD}" srcOrd="0" destOrd="0" presId="urn:microsoft.com/office/officeart/2005/8/layout/hierarchy2"/>
    <dgm:cxn modelId="{5AF9C4B0-7DB8-47FB-9919-FC0A70C09386}" srcId="{79CB9655-6046-4B64-AA1D-01FAC287ED6F}" destId="{8F75DB46-F8CE-41D3-8067-E551A9851F1A}" srcOrd="0" destOrd="0" parTransId="{3FBA942C-040E-4844-A683-34299A486657}" sibTransId="{B42EF8E5-F324-4ED9-903D-E68B0F4657A6}"/>
    <dgm:cxn modelId="{272D8D73-976B-403D-94C4-F69059E76AF1}" type="presOf" srcId="{33AC9382-57C5-40D0-A0D3-9A437EB532DD}" destId="{4FAF2A7E-D0BD-4C2B-A288-A484D0741F1A}" srcOrd="0" destOrd="0" presId="urn:microsoft.com/office/officeart/2005/8/layout/hierarchy2"/>
    <dgm:cxn modelId="{635038AA-8702-42BF-AEBD-034A1569F881}" type="presOf" srcId="{79CB9655-6046-4B64-AA1D-01FAC287ED6F}" destId="{6C954E7C-424D-4736-9C56-4AEF73615955}" srcOrd="0" destOrd="0" presId="urn:microsoft.com/office/officeart/2005/8/layout/hierarchy2"/>
    <dgm:cxn modelId="{76434550-A0CF-44E1-B057-750F5AD8BA26}" srcId="{AE7ECB0A-5E54-4968-B272-40688EFEA8F1}" destId="{79328B75-9BBE-41EA-8066-011E03265D0A}" srcOrd="1" destOrd="0" parTransId="{12AB9118-7006-4CAC-9D75-62829ADE5BA4}" sibTransId="{CFDDD548-2624-417E-B0BF-0B78FA01094F}"/>
    <dgm:cxn modelId="{F2EDB831-377F-4236-9495-F69E6B4EDCDA}" type="presParOf" srcId="{BD53C568-A10A-4ECE-B289-4A4990DA10C7}" destId="{C277549A-CDA0-4005-B9EB-E3A0FA55020D}" srcOrd="0" destOrd="0" presId="urn:microsoft.com/office/officeart/2005/8/layout/hierarchy2"/>
    <dgm:cxn modelId="{27F436E5-D75A-49CC-A816-1F9B662D3519}" type="presParOf" srcId="{C277549A-CDA0-4005-B9EB-E3A0FA55020D}" destId="{6C486105-2A9B-4EBE-AF88-BE23F827DBE6}" srcOrd="0" destOrd="0" presId="urn:microsoft.com/office/officeart/2005/8/layout/hierarchy2"/>
    <dgm:cxn modelId="{9508E501-F316-47F7-8780-BB735D528BE8}" type="presParOf" srcId="{C277549A-CDA0-4005-B9EB-E3A0FA55020D}" destId="{7E4C5083-BED2-4C66-B650-863390204B4C}" srcOrd="1" destOrd="0" presId="urn:microsoft.com/office/officeart/2005/8/layout/hierarchy2"/>
    <dgm:cxn modelId="{53F79928-FF86-4FAC-BFA8-3C4CED27BF2C}" type="presParOf" srcId="{7E4C5083-BED2-4C66-B650-863390204B4C}" destId="{40FA419A-5CBC-4AB1-ADE8-765E489D2324}" srcOrd="0" destOrd="0" presId="urn:microsoft.com/office/officeart/2005/8/layout/hierarchy2"/>
    <dgm:cxn modelId="{921F7346-36A3-4A8A-BA06-A1E122A80CF1}" type="presParOf" srcId="{40FA419A-5CBC-4AB1-ADE8-765E489D2324}" destId="{90BA6AAC-DD9C-4D08-A035-9B8D32F8F7ED}" srcOrd="0" destOrd="0" presId="urn:microsoft.com/office/officeart/2005/8/layout/hierarchy2"/>
    <dgm:cxn modelId="{143931B0-B1B2-4DF6-94B8-ED5569332044}" type="presParOf" srcId="{7E4C5083-BED2-4C66-B650-863390204B4C}" destId="{F394B2DF-83CE-4E94-A6FF-AEE471E13ACB}" srcOrd="1" destOrd="0" presId="urn:microsoft.com/office/officeart/2005/8/layout/hierarchy2"/>
    <dgm:cxn modelId="{F7262ADC-A134-451B-911E-8324E6FCF989}" type="presParOf" srcId="{F394B2DF-83CE-4E94-A6FF-AEE471E13ACB}" destId="{6C954E7C-424D-4736-9C56-4AEF73615955}" srcOrd="0" destOrd="0" presId="urn:microsoft.com/office/officeart/2005/8/layout/hierarchy2"/>
    <dgm:cxn modelId="{2F05493D-DE40-4595-946D-DEA860CEBC37}" type="presParOf" srcId="{F394B2DF-83CE-4E94-A6FF-AEE471E13ACB}" destId="{25362023-7526-42C9-82D9-23C5398BD5AF}" srcOrd="1" destOrd="0" presId="urn:microsoft.com/office/officeart/2005/8/layout/hierarchy2"/>
    <dgm:cxn modelId="{F6CBD303-FB8E-4CDE-8407-A9EDF36157DC}" type="presParOf" srcId="{25362023-7526-42C9-82D9-23C5398BD5AF}" destId="{0965B27D-0177-4628-98A7-93539E8227E6}" srcOrd="0" destOrd="0" presId="urn:microsoft.com/office/officeart/2005/8/layout/hierarchy2"/>
    <dgm:cxn modelId="{702EFED6-8604-4A62-AAA2-899150C72120}" type="presParOf" srcId="{0965B27D-0177-4628-98A7-93539E8227E6}" destId="{149B4BD6-4CF3-462C-A958-270B67A51733}" srcOrd="0" destOrd="0" presId="urn:microsoft.com/office/officeart/2005/8/layout/hierarchy2"/>
    <dgm:cxn modelId="{B592A052-24DB-458A-A96A-F974A584520C}" type="presParOf" srcId="{25362023-7526-42C9-82D9-23C5398BD5AF}" destId="{8934F089-EDF3-4706-B1D1-EEE3AB0125C3}" srcOrd="1" destOrd="0" presId="urn:microsoft.com/office/officeart/2005/8/layout/hierarchy2"/>
    <dgm:cxn modelId="{ABE8A8E1-AA33-4CC8-8AD9-B6203A2B0102}" type="presParOf" srcId="{8934F089-EDF3-4706-B1D1-EEE3AB0125C3}" destId="{6B927A16-E767-40E5-B61F-095E01C15E3B}" srcOrd="0" destOrd="0" presId="urn:microsoft.com/office/officeart/2005/8/layout/hierarchy2"/>
    <dgm:cxn modelId="{3E70E82B-2387-4AB4-9CD7-69489FBF1266}" type="presParOf" srcId="{8934F089-EDF3-4706-B1D1-EEE3AB0125C3}" destId="{DD209A24-D2E4-4D51-A371-C6B960260AE3}" srcOrd="1" destOrd="0" presId="urn:microsoft.com/office/officeart/2005/8/layout/hierarchy2"/>
    <dgm:cxn modelId="{72D7435A-C43A-4A1E-8D04-4F84211EAF9B}" type="presParOf" srcId="{DD209A24-D2E4-4D51-A371-C6B960260AE3}" destId="{5CCDADA8-A6DB-4386-BA94-153BD54EECEE}" srcOrd="0" destOrd="0" presId="urn:microsoft.com/office/officeart/2005/8/layout/hierarchy2"/>
    <dgm:cxn modelId="{F1517CC8-6685-431C-A80A-F44BBA5E252D}" type="presParOf" srcId="{5CCDADA8-A6DB-4386-BA94-153BD54EECEE}" destId="{190E7BF1-B414-450A-AF35-BB0CAD43E233}" srcOrd="0" destOrd="0" presId="urn:microsoft.com/office/officeart/2005/8/layout/hierarchy2"/>
    <dgm:cxn modelId="{186CCC82-53F0-432B-BAAF-8F74F835A006}" type="presParOf" srcId="{DD209A24-D2E4-4D51-A371-C6B960260AE3}" destId="{A5F66E69-BBFD-4F23-8456-F673DD08464A}" srcOrd="1" destOrd="0" presId="urn:microsoft.com/office/officeart/2005/8/layout/hierarchy2"/>
    <dgm:cxn modelId="{C51D5D20-16F5-49C8-B99A-E485D424F293}" type="presParOf" srcId="{A5F66E69-BBFD-4F23-8456-F673DD08464A}" destId="{11ADF33E-29A1-4707-9B22-021A0030C9AE}" srcOrd="0" destOrd="0" presId="urn:microsoft.com/office/officeart/2005/8/layout/hierarchy2"/>
    <dgm:cxn modelId="{59829D8F-EAB2-4EFC-B652-1F321D5B46FE}" type="presParOf" srcId="{A5F66E69-BBFD-4F23-8456-F673DD08464A}" destId="{DADE145F-EFDE-459C-99F6-02248232E93A}" srcOrd="1" destOrd="0" presId="urn:microsoft.com/office/officeart/2005/8/layout/hierarchy2"/>
    <dgm:cxn modelId="{DF7C4980-1064-4FF2-9E3A-5334FE2275B0}" type="presParOf" srcId="{DADE145F-EFDE-459C-99F6-02248232E93A}" destId="{9616FC46-6C3C-4328-A29A-B7E104402057}" srcOrd="0" destOrd="0" presId="urn:microsoft.com/office/officeart/2005/8/layout/hierarchy2"/>
    <dgm:cxn modelId="{F8F5372F-7B07-43E8-A5F2-4E358E1F2154}" type="presParOf" srcId="{9616FC46-6C3C-4328-A29A-B7E104402057}" destId="{EFAB179F-9431-46B5-8387-FFCCFB96D8B9}" srcOrd="0" destOrd="0" presId="urn:microsoft.com/office/officeart/2005/8/layout/hierarchy2"/>
    <dgm:cxn modelId="{8D097D56-FDA3-469F-93E1-9F7FAD20C07D}" type="presParOf" srcId="{DADE145F-EFDE-459C-99F6-02248232E93A}" destId="{8ACFE7CA-A09C-4563-8F93-FCCBBE71D633}" srcOrd="1" destOrd="0" presId="urn:microsoft.com/office/officeart/2005/8/layout/hierarchy2"/>
    <dgm:cxn modelId="{226693D7-18B9-4492-8851-1BAB03CE1FF1}" type="presParOf" srcId="{8ACFE7CA-A09C-4563-8F93-FCCBBE71D633}" destId="{3CCCF68E-FEBE-40E8-B00F-93E5929ED9C4}" srcOrd="0" destOrd="0" presId="urn:microsoft.com/office/officeart/2005/8/layout/hierarchy2"/>
    <dgm:cxn modelId="{FD57F50E-5A28-48E7-8250-6E7E4EC2B08E}" type="presParOf" srcId="{8ACFE7CA-A09C-4563-8F93-FCCBBE71D633}" destId="{8284287C-293C-4508-BAEF-A946D29C0D3E}" srcOrd="1" destOrd="0" presId="urn:microsoft.com/office/officeart/2005/8/layout/hierarchy2"/>
    <dgm:cxn modelId="{9FD2619A-6607-4FB0-A78A-40980DE350F2}" type="presParOf" srcId="{DADE145F-EFDE-459C-99F6-02248232E93A}" destId="{F31D61FD-CD3E-4196-B943-C8CF0DE670E2}" srcOrd="2" destOrd="0" presId="urn:microsoft.com/office/officeart/2005/8/layout/hierarchy2"/>
    <dgm:cxn modelId="{BCC31A9C-7A5F-4601-8076-DCDACED9342C}" type="presParOf" srcId="{F31D61FD-CD3E-4196-B943-C8CF0DE670E2}" destId="{51B6DCF8-365B-431D-A2A6-57EE3A257D8A}" srcOrd="0" destOrd="0" presId="urn:microsoft.com/office/officeart/2005/8/layout/hierarchy2"/>
    <dgm:cxn modelId="{BA883E31-B14D-47BB-A6E7-DD06FF08C94F}" type="presParOf" srcId="{DADE145F-EFDE-459C-99F6-02248232E93A}" destId="{2EC5FB99-B55A-42C1-9559-4E19E432B6A3}" srcOrd="3" destOrd="0" presId="urn:microsoft.com/office/officeart/2005/8/layout/hierarchy2"/>
    <dgm:cxn modelId="{5DE35398-E876-4B8F-9907-938A0E565F68}" type="presParOf" srcId="{2EC5FB99-B55A-42C1-9559-4E19E432B6A3}" destId="{0702AF45-1AA8-4E33-978B-3A7C6266E0DD}" srcOrd="0" destOrd="0" presId="urn:microsoft.com/office/officeart/2005/8/layout/hierarchy2"/>
    <dgm:cxn modelId="{35C4AD19-8896-41A2-83F5-3DD8939173FC}" type="presParOf" srcId="{2EC5FB99-B55A-42C1-9559-4E19E432B6A3}" destId="{D7B1376E-4AF0-4DA6-910F-932B2A61D881}" srcOrd="1" destOrd="0" presId="urn:microsoft.com/office/officeart/2005/8/layout/hierarchy2"/>
    <dgm:cxn modelId="{F80A5C88-2A05-4792-8B47-18CDA7BE5837}" type="presParOf" srcId="{DADE145F-EFDE-459C-99F6-02248232E93A}" destId="{4FAF2A7E-D0BD-4C2B-A288-A484D0741F1A}" srcOrd="4" destOrd="0" presId="urn:microsoft.com/office/officeart/2005/8/layout/hierarchy2"/>
    <dgm:cxn modelId="{A2A6E9E9-6B73-425C-B92D-A736B9CB5AC4}" type="presParOf" srcId="{4FAF2A7E-D0BD-4C2B-A288-A484D0741F1A}" destId="{06020A13-5A15-4F1D-8ED9-9FB66077CEB8}" srcOrd="0" destOrd="0" presId="urn:microsoft.com/office/officeart/2005/8/layout/hierarchy2"/>
    <dgm:cxn modelId="{CC8738EE-DEC8-4043-AB26-65D8A4D0F388}" type="presParOf" srcId="{DADE145F-EFDE-459C-99F6-02248232E93A}" destId="{94B98BB7-1DCD-4D7F-B578-0C24D927B206}" srcOrd="5" destOrd="0" presId="urn:microsoft.com/office/officeart/2005/8/layout/hierarchy2"/>
    <dgm:cxn modelId="{3B1AB2E8-5519-45EF-AB7E-70A8B5CAC4C7}" type="presParOf" srcId="{94B98BB7-1DCD-4D7F-B578-0C24D927B206}" destId="{8115CB81-29CC-46BE-9DFA-7071188F33B2}" srcOrd="0" destOrd="0" presId="urn:microsoft.com/office/officeart/2005/8/layout/hierarchy2"/>
    <dgm:cxn modelId="{0DC153DF-38D9-4503-99E4-E0F464959AFC}" type="presParOf" srcId="{94B98BB7-1DCD-4D7F-B578-0C24D927B206}" destId="{494151AF-A9C6-448F-B342-15AC16DFAA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9C3D35-D7FB-4541-8B8E-DC6D10C86C9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6CCBA1E-2199-491B-A218-607B3AE6C170}">
      <dgm:prSet phldrT="[Text]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dirty="0" smtClean="0"/>
            <a:t>Pigs</a:t>
          </a:r>
          <a:endParaRPr lang="en-US" dirty="0"/>
        </a:p>
      </dgm:t>
    </dgm:pt>
    <dgm:pt modelId="{85EEA824-AA04-4545-93E0-C1C29685C508}" type="parTrans" cxnId="{D3903862-2487-4D1B-A0B4-F7DB7764B023}">
      <dgm:prSet/>
      <dgm:spPr/>
      <dgm:t>
        <a:bodyPr/>
        <a:lstStyle/>
        <a:p>
          <a:endParaRPr lang="en-US"/>
        </a:p>
      </dgm:t>
    </dgm:pt>
    <dgm:pt modelId="{7C2C9140-9229-41E3-A92B-3033A9C34DE3}" type="sibTrans" cxnId="{D3903862-2487-4D1B-A0B4-F7DB7764B023}">
      <dgm:prSet/>
      <dgm:spPr/>
      <dgm:t>
        <a:bodyPr/>
        <a:lstStyle/>
        <a:p>
          <a:endParaRPr lang="en-US"/>
        </a:p>
      </dgm:t>
    </dgm:pt>
    <dgm:pt modelId="{B7805E26-0899-4B4B-A2CD-0C813EE6622C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D7875AF1-6571-4143-A815-2FDF688726D7}" type="parTrans" cxnId="{DCAE5C50-41AB-4DC8-A6CB-3B60D9D13789}">
      <dgm:prSet/>
      <dgm:spPr/>
      <dgm:t>
        <a:bodyPr/>
        <a:lstStyle/>
        <a:p>
          <a:endParaRPr lang="en-US"/>
        </a:p>
      </dgm:t>
    </dgm:pt>
    <dgm:pt modelId="{0F9492B0-B81F-4652-A01B-1CCC0A46A32D}" type="sibTrans" cxnId="{DCAE5C50-41AB-4DC8-A6CB-3B60D9D13789}">
      <dgm:prSet/>
      <dgm:spPr/>
      <dgm:t>
        <a:bodyPr/>
        <a:lstStyle/>
        <a:p>
          <a:endParaRPr lang="en-US"/>
        </a:p>
      </dgm:t>
    </dgm:pt>
    <dgm:pt modelId="{D125E1AC-C3E7-4599-A1FA-221DF71E82CF}" type="pres">
      <dgm:prSet presAssocID="{E59C3D35-D7FB-4541-8B8E-DC6D10C86C9A}" presName="compositeShape" presStyleCnt="0">
        <dgm:presLayoutVars>
          <dgm:chMax val="7"/>
          <dgm:dir/>
          <dgm:resizeHandles val="exact"/>
        </dgm:presLayoutVars>
      </dgm:prSet>
      <dgm:spPr/>
    </dgm:pt>
    <dgm:pt modelId="{D13DA5C9-8EDE-4F11-8D0A-73DE6184CFE2}" type="pres">
      <dgm:prSet presAssocID="{76CCBA1E-2199-491B-A218-607B3AE6C170}" presName="circ1" presStyleLbl="vennNode1" presStyleIdx="0" presStyleCnt="2" custScaleX="50859" custScaleY="48662" custLinFactNeighborX="57486" custLinFactNeighborY="27288"/>
      <dgm:spPr/>
    </dgm:pt>
    <dgm:pt modelId="{6A8594AD-E1BC-4FB9-A904-D0E5F6D46110}" type="pres">
      <dgm:prSet presAssocID="{76CCBA1E-2199-491B-A218-607B3AE6C17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27B7420-CDA6-4829-8608-E99933163D05}" type="pres">
      <dgm:prSet presAssocID="{B7805E26-0899-4B4B-A2CD-0C813EE6622C}" presName="circ2" presStyleLbl="vennNode1" presStyleIdx="1" presStyleCnt="2" custLinFactNeighborX="-18078" custLinFactNeighborY="-5719"/>
      <dgm:spPr/>
      <dgm:t>
        <a:bodyPr/>
        <a:lstStyle/>
        <a:p>
          <a:endParaRPr lang="en-US"/>
        </a:p>
      </dgm:t>
    </dgm:pt>
    <dgm:pt modelId="{F346AE83-DF56-4BB6-94D1-C1DF594577F9}" type="pres">
      <dgm:prSet presAssocID="{B7805E26-0899-4B4B-A2CD-0C813EE662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042750-01CF-47E1-B620-EC59C2004C21}" type="presOf" srcId="{E59C3D35-D7FB-4541-8B8E-DC6D10C86C9A}" destId="{D125E1AC-C3E7-4599-A1FA-221DF71E82CF}" srcOrd="0" destOrd="0" presId="urn:microsoft.com/office/officeart/2005/8/layout/venn1"/>
    <dgm:cxn modelId="{05E45AF6-B4BC-4AD3-AE1E-802ED63B8BD3}" type="presOf" srcId="{76CCBA1E-2199-491B-A218-607B3AE6C170}" destId="{D13DA5C9-8EDE-4F11-8D0A-73DE6184CFE2}" srcOrd="0" destOrd="0" presId="urn:microsoft.com/office/officeart/2005/8/layout/venn1"/>
    <dgm:cxn modelId="{7AB4A9B4-A94F-457A-8486-65DA7D968AC2}" type="presOf" srcId="{B7805E26-0899-4B4B-A2CD-0C813EE6622C}" destId="{927B7420-CDA6-4829-8608-E99933163D05}" srcOrd="0" destOrd="0" presId="urn:microsoft.com/office/officeart/2005/8/layout/venn1"/>
    <dgm:cxn modelId="{D3903862-2487-4D1B-A0B4-F7DB7764B023}" srcId="{E59C3D35-D7FB-4541-8B8E-DC6D10C86C9A}" destId="{76CCBA1E-2199-491B-A218-607B3AE6C170}" srcOrd="0" destOrd="0" parTransId="{85EEA824-AA04-4545-93E0-C1C29685C508}" sibTransId="{7C2C9140-9229-41E3-A92B-3033A9C34DE3}"/>
    <dgm:cxn modelId="{D5D5ED7A-A687-4B4C-B6B8-AD8467C0FBB2}" type="presOf" srcId="{76CCBA1E-2199-491B-A218-607B3AE6C170}" destId="{6A8594AD-E1BC-4FB9-A904-D0E5F6D46110}" srcOrd="1" destOrd="0" presId="urn:microsoft.com/office/officeart/2005/8/layout/venn1"/>
    <dgm:cxn modelId="{DCAE5C50-41AB-4DC8-A6CB-3B60D9D13789}" srcId="{E59C3D35-D7FB-4541-8B8E-DC6D10C86C9A}" destId="{B7805E26-0899-4B4B-A2CD-0C813EE6622C}" srcOrd="1" destOrd="0" parTransId="{D7875AF1-6571-4143-A815-2FDF688726D7}" sibTransId="{0F9492B0-B81F-4652-A01B-1CCC0A46A32D}"/>
    <dgm:cxn modelId="{96BCE075-DAD5-4D34-B1B5-D78DF81389B8}" type="presOf" srcId="{B7805E26-0899-4B4B-A2CD-0C813EE6622C}" destId="{F346AE83-DF56-4BB6-94D1-C1DF594577F9}" srcOrd="1" destOrd="0" presId="urn:microsoft.com/office/officeart/2005/8/layout/venn1"/>
    <dgm:cxn modelId="{042C7B70-2E7C-4CAC-AD23-72165A8B50F4}" type="presParOf" srcId="{D125E1AC-C3E7-4599-A1FA-221DF71E82CF}" destId="{D13DA5C9-8EDE-4F11-8D0A-73DE6184CFE2}" srcOrd="0" destOrd="0" presId="urn:microsoft.com/office/officeart/2005/8/layout/venn1"/>
    <dgm:cxn modelId="{2CB81F0D-75B3-4877-8E3D-E1E520E0C9BC}" type="presParOf" srcId="{D125E1AC-C3E7-4599-A1FA-221DF71E82CF}" destId="{6A8594AD-E1BC-4FB9-A904-D0E5F6D46110}" srcOrd="1" destOrd="0" presId="urn:microsoft.com/office/officeart/2005/8/layout/venn1"/>
    <dgm:cxn modelId="{7DCFFA90-AC53-4A0E-8E6B-F4EA0D15A042}" type="presParOf" srcId="{D125E1AC-C3E7-4599-A1FA-221DF71E82CF}" destId="{927B7420-CDA6-4829-8608-E99933163D05}" srcOrd="2" destOrd="0" presId="urn:microsoft.com/office/officeart/2005/8/layout/venn1"/>
    <dgm:cxn modelId="{1B49C171-1FCA-4D86-8DE2-85A259B3FCD3}" type="presParOf" srcId="{D125E1AC-C3E7-4599-A1FA-221DF71E82CF}" destId="{F346AE83-DF56-4BB6-94D1-C1DF594577F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9C3D35-D7FB-4541-8B8E-DC6D10C86C9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6CCBA1E-2199-491B-A218-607B3AE6C170}">
      <dgm:prSet phldrT="[Text]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dirty="0" smtClean="0"/>
            <a:t>Pigs</a:t>
          </a:r>
          <a:endParaRPr lang="en-US" dirty="0"/>
        </a:p>
      </dgm:t>
    </dgm:pt>
    <dgm:pt modelId="{85EEA824-AA04-4545-93E0-C1C29685C508}" type="parTrans" cxnId="{D3903862-2487-4D1B-A0B4-F7DB7764B023}">
      <dgm:prSet/>
      <dgm:spPr/>
      <dgm:t>
        <a:bodyPr/>
        <a:lstStyle/>
        <a:p>
          <a:endParaRPr lang="en-US"/>
        </a:p>
      </dgm:t>
    </dgm:pt>
    <dgm:pt modelId="{7C2C9140-9229-41E3-A92B-3033A9C34DE3}" type="sibTrans" cxnId="{D3903862-2487-4D1B-A0B4-F7DB7764B023}">
      <dgm:prSet/>
      <dgm:spPr/>
      <dgm:t>
        <a:bodyPr/>
        <a:lstStyle/>
        <a:p>
          <a:endParaRPr lang="en-US"/>
        </a:p>
      </dgm:t>
    </dgm:pt>
    <dgm:pt modelId="{B7805E26-0899-4B4B-A2CD-0C813EE6622C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D7875AF1-6571-4143-A815-2FDF688726D7}" type="parTrans" cxnId="{DCAE5C50-41AB-4DC8-A6CB-3B60D9D13789}">
      <dgm:prSet/>
      <dgm:spPr/>
      <dgm:t>
        <a:bodyPr/>
        <a:lstStyle/>
        <a:p>
          <a:endParaRPr lang="en-US"/>
        </a:p>
      </dgm:t>
    </dgm:pt>
    <dgm:pt modelId="{0F9492B0-B81F-4652-A01B-1CCC0A46A32D}" type="sibTrans" cxnId="{DCAE5C50-41AB-4DC8-A6CB-3B60D9D13789}">
      <dgm:prSet/>
      <dgm:spPr/>
      <dgm:t>
        <a:bodyPr/>
        <a:lstStyle/>
        <a:p>
          <a:endParaRPr lang="en-US"/>
        </a:p>
      </dgm:t>
    </dgm:pt>
    <dgm:pt modelId="{D125E1AC-C3E7-4599-A1FA-221DF71E82CF}" type="pres">
      <dgm:prSet presAssocID="{E59C3D35-D7FB-4541-8B8E-DC6D10C86C9A}" presName="compositeShape" presStyleCnt="0">
        <dgm:presLayoutVars>
          <dgm:chMax val="7"/>
          <dgm:dir/>
          <dgm:resizeHandles val="exact"/>
        </dgm:presLayoutVars>
      </dgm:prSet>
      <dgm:spPr/>
    </dgm:pt>
    <dgm:pt modelId="{D13DA5C9-8EDE-4F11-8D0A-73DE6184CFE2}" type="pres">
      <dgm:prSet presAssocID="{76CCBA1E-2199-491B-A218-607B3AE6C170}" presName="circ1" presStyleLbl="vennNode1" presStyleIdx="0" presStyleCnt="2" custScaleX="84908" custScaleY="78234" custLinFactNeighborX="-37506" custLinFactNeighborY="673"/>
      <dgm:spPr/>
    </dgm:pt>
    <dgm:pt modelId="{6A8594AD-E1BC-4FB9-A904-D0E5F6D46110}" type="pres">
      <dgm:prSet presAssocID="{76CCBA1E-2199-491B-A218-607B3AE6C17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27B7420-CDA6-4829-8608-E99933163D05}" type="pres">
      <dgm:prSet presAssocID="{B7805E26-0899-4B4B-A2CD-0C813EE6622C}" presName="circ2" presStyleLbl="vennNode1" presStyleIdx="1" presStyleCnt="2" custLinFactNeighborX="-18078" custLinFactNeighborY="-5719"/>
      <dgm:spPr/>
      <dgm:t>
        <a:bodyPr/>
        <a:lstStyle/>
        <a:p>
          <a:endParaRPr lang="en-US"/>
        </a:p>
      </dgm:t>
    </dgm:pt>
    <dgm:pt modelId="{F346AE83-DF56-4BB6-94D1-C1DF594577F9}" type="pres">
      <dgm:prSet presAssocID="{B7805E26-0899-4B4B-A2CD-0C813EE6622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672875-BE41-4B47-9D50-921084A41D9A}" type="presOf" srcId="{76CCBA1E-2199-491B-A218-607B3AE6C170}" destId="{D13DA5C9-8EDE-4F11-8D0A-73DE6184CFE2}" srcOrd="0" destOrd="0" presId="urn:microsoft.com/office/officeart/2005/8/layout/venn1"/>
    <dgm:cxn modelId="{8962D7CA-438F-4E0F-BC75-64652E26B207}" type="presOf" srcId="{76CCBA1E-2199-491B-A218-607B3AE6C170}" destId="{6A8594AD-E1BC-4FB9-A904-D0E5F6D46110}" srcOrd="1" destOrd="0" presId="urn:microsoft.com/office/officeart/2005/8/layout/venn1"/>
    <dgm:cxn modelId="{FA6B0CBB-DBB5-41DF-9178-CF36C68349FE}" type="presOf" srcId="{E59C3D35-D7FB-4541-8B8E-DC6D10C86C9A}" destId="{D125E1AC-C3E7-4599-A1FA-221DF71E82CF}" srcOrd="0" destOrd="0" presId="urn:microsoft.com/office/officeart/2005/8/layout/venn1"/>
    <dgm:cxn modelId="{68606691-65BB-4660-A713-E37C916834A7}" type="presOf" srcId="{B7805E26-0899-4B4B-A2CD-0C813EE6622C}" destId="{F346AE83-DF56-4BB6-94D1-C1DF594577F9}" srcOrd="1" destOrd="0" presId="urn:microsoft.com/office/officeart/2005/8/layout/venn1"/>
    <dgm:cxn modelId="{D3903862-2487-4D1B-A0B4-F7DB7764B023}" srcId="{E59C3D35-D7FB-4541-8B8E-DC6D10C86C9A}" destId="{76CCBA1E-2199-491B-A218-607B3AE6C170}" srcOrd="0" destOrd="0" parTransId="{85EEA824-AA04-4545-93E0-C1C29685C508}" sibTransId="{7C2C9140-9229-41E3-A92B-3033A9C34DE3}"/>
    <dgm:cxn modelId="{EC4EFA7D-531C-4C4A-AB01-BA19E243DA58}" type="presOf" srcId="{B7805E26-0899-4B4B-A2CD-0C813EE6622C}" destId="{927B7420-CDA6-4829-8608-E99933163D05}" srcOrd="0" destOrd="0" presId="urn:microsoft.com/office/officeart/2005/8/layout/venn1"/>
    <dgm:cxn modelId="{DCAE5C50-41AB-4DC8-A6CB-3B60D9D13789}" srcId="{E59C3D35-D7FB-4541-8B8E-DC6D10C86C9A}" destId="{B7805E26-0899-4B4B-A2CD-0C813EE6622C}" srcOrd="1" destOrd="0" parTransId="{D7875AF1-6571-4143-A815-2FDF688726D7}" sibTransId="{0F9492B0-B81F-4652-A01B-1CCC0A46A32D}"/>
    <dgm:cxn modelId="{C026D541-E105-4E59-860A-77EA683FD456}" type="presParOf" srcId="{D125E1AC-C3E7-4599-A1FA-221DF71E82CF}" destId="{D13DA5C9-8EDE-4F11-8D0A-73DE6184CFE2}" srcOrd="0" destOrd="0" presId="urn:microsoft.com/office/officeart/2005/8/layout/venn1"/>
    <dgm:cxn modelId="{40BB4275-7089-400E-9539-CFB1DB93D22F}" type="presParOf" srcId="{D125E1AC-C3E7-4599-A1FA-221DF71E82CF}" destId="{6A8594AD-E1BC-4FB9-A904-D0E5F6D46110}" srcOrd="1" destOrd="0" presId="urn:microsoft.com/office/officeart/2005/8/layout/venn1"/>
    <dgm:cxn modelId="{F702E123-20C7-45BE-B92B-E47A9BD078C6}" type="presParOf" srcId="{D125E1AC-C3E7-4599-A1FA-221DF71E82CF}" destId="{927B7420-CDA6-4829-8608-E99933163D05}" srcOrd="2" destOrd="0" presId="urn:microsoft.com/office/officeart/2005/8/layout/venn1"/>
    <dgm:cxn modelId="{45AFE4FC-FEA9-4DB4-BF84-B0452C399585}" type="presParOf" srcId="{D125E1AC-C3E7-4599-A1FA-221DF71E82CF}" destId="{F346AE83-DF56-4BB6-94D1-C1DF594577F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D9920F-C31B-4975-8E85-201F6AC2183A}">
      <dsp:nvSpPr>
        <dsp:cNvPr id="0" name=""/>
        <dsp:cNvSpPr/>
      </dsp:nvSpPr>
      <dsp:spPr>
        <a:xfrm>
          <a:off x="2920519" y="1545"/>
          <a:ext cx="1397961" cy="908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Hogs produce protein, fat, waste</a:t>
          </a:r>
        </a:p>
      </dsp:txBody>
      <dsp:txXfrm>
        <a:off x="2920519" y="1545"/>
        <a:ext cx="1397961" cy="908674"/>
      </dsp:txXfrm>
    </dsp:sp>
    <dsp:sp modelId="{BDD727CC-87E1-4302-AA70-35782BA44128}">
      <dsp:nvSpPr>
        <dsp:cNvPr id="0" name=""/>
        <dsp:cNvSpPr/>
      </dsp:nvSpPr>
      <dsp:spPr>
        <a:xfrm>
          <a:off x="2408092" y="455882"/>
          <a:ext cx="2422815" cy="2422815"/>
        </a:xfrm>
        <a:custGeom>
          <a:avLst/>
          <a:gdLst/>
          <a:ahLst/>
          <a:cxnLst/>
          <a:rect l="0" t="0" r="0" b="0"/>
          <a:pathLst>
            <a:path>
              <a:moveTo>
                <a:pt x="2097849" y="385738"/>
              </a:moveTo>
              <a:arcTo wR="1211407" hR="1211407" stAng="19021976" swAng="23011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BA1F3-19A6-4D7C-B2F0-ECA488B3A1C5}">
      <dsp:nvSpPr>
        <dsp:cNvPr id="0" name=""/>
        <dsp:cNvSpPr/>
      </dsp:nvSpPr>
      <dsp:spPr>
        <a:xfrm>
          <a:off x="3969629" y="1818656"/>
          <a:ext cx="1397961" cy="908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Farm family consumes, sells pork</a:t>
          </a:r>
        </a:p>
      </dsp:txBody>
      <dsp:txXfrm>
        <a:off x="3969629" y="1818656"/>
        <a:ext cx="1397961" cy="908674"/>
      </dsp:txXfrm>
    </dsp:sp>
    <dsp:sp modelId="{8D5E8D1A-9258-4F25-AA5F-4D04DD44888C}">
      <dsp:nvSpPr>
        <dsp:cNvPr id="0" name=""/>
        <dsp:cNvSpPr/>
      </dsp:nvSpPr>
      <dsp:spPr>
        <a:xfrm>
          <a:off x="2408092" y="455882"/>
          <a:ext cx="2422815" cy="2422815"/>
        </a:xfrm>
        <a:custGeom>
          <a:avLst/>
          <a:gdLst/>
          <a:ahLst/>
          <a:cxnLst/>
          <a:rect l="0" t="0" r="0" b="0"/>
          <a:pathLst>
            <a:path>
              <a:moveTo>
                <a:pt x="1582855" y="2364462"/>
              </a:moveTo>
              <a:arcTo wR="1211407" hR="1211407" stAng="4328642" swAng="21427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36451-9497-454D-88CF-A1ECB82E5192}">
      <dsp:nvSpPr>
        <dsp:cNvPr id="0" name=""/>
        <dsp:cNvSpPr/>
      </dsp:nvSpPr>
      <dsp:spPr>
        <a:xfrm>
          <a:off x="1871409" y="1818656"/>
          <a:ext cx="1397961" cy="908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Hogs consume crop by-products, hog waste fertilizes crops</a:t>
          </a:r>
          <a:endParaRPr lang="en-US" sz="1200" kern="1200" dirty="0"/>
        </a:p>
      </dsp:txBody>
      <dsp:txXfrm>
        <a:off x="1871409" y="1818656"/>
        <a:ext cx="1397961" cy="908674"/>
      </dsp:txXfrm>
    </dsp:sp>
    <dsp:sp modelId="{0832F33D-5890-4B30-BBFF-34CFDE9E7156}">
      <dsp:nvSpPr>
        <dsp:cNvPr id="0" name=""/>
        <dsp:cNvSpPr/>
      </dsp:nvSpPr>
      <dsp:spPr>
        <a:xfrm>
          <a:off x="2408092" y="455882"/>
          <a:ext cx="2422815" cy="2422815"/>
        </a:xfrm>
        <a:custGeom>
          <a:avLst/>
          <a:gdLst/>
          <a:ahLst/>
          <a:cxnLst/>
          <a:rect l="0" t="0" r="0" b="0"/>
          <a:pathLst>
            <a:path>
              <a:moveTo>
                <a:pt x="3928" y="1113931"/>
              </a:moveTo>
              <a:arcTo wR="1211407" hR="1211407" stAng="11076917" swAng="23011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486105-2A9B-4EBE-AF88-BE23F827DBE6}">
      <dsp:nvSpPr>
        <dsp:cNvPr id="0" name=""/>
        <dsp:cNvSpPr/>
      </dsp:nvSpPr>
      <dsp:spPr>
        <a:xfrm>
          <a:off x="6586" y="1799353"/>
          <a:ext cx="1244913" cy="622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Dedicated crop  production base</a:t>
          </a:r>
        </a:p>
      </dsp:txBody>
      <dsp:txXfrm>
        <a:off x="6586" y="1799353"/>
        <a:ext cx="1244913" cy="622456"/>
      </dsp:txXfrm>
    </dsp:sp>
    <dsp:sp modelId="{40FA419A-5CBC-4AB1-ADE8-765E489D2324}">
      <dsp:nvSpPr>
        <dsp:cNvPr id="0" name=""/>
        <dsp:cNvSpPr/>
      </dsp:nvSpPr>
      <dsp:spPr>
        <a:xfrm>
          <a:off x="1251499" y="2097310"/>
          <a:ext cx="497965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497965" y="132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88032" y="2098132"/>
        <a:ext cx="24898" cy="24898"/>
      </dsp:txXfrm>
    </dsp:sp>
    <dsp:sp modelId="{6C954E7C-424D-4736-9C56-4AEF73615955}">
      <dsp:nvSpPr>
        <dsp:cNvPr id="0" name=""/>
        <dsp:cNvSpPr/>
      </dsp:nvSpPr>
      <dsp:spPr>
        <a:xfrm>
          <a:off x="1749464" y="1799353"/>
          <a:ext cx="1244913" cy="622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Specialized feed mill</a:t>
          </a:r>
        </a:p>
      </dsp:txBody>
      <dsp:txXfrm>
        <a:off x="1749464" y="1799353"/>
        <a:ext cx="1244913" cy="622456"/>
      </dsp:txXfrm>
    </dsp:sp>
    <dsp:sp modelId="{0965B27D-0177-4628-98A7-93539E8227E6}">
      <dsp:nvSpPr>
        <dsp:cNvPr id="0" name=""/>
        <dsp:cNvSpPr/>
      </dsp:nvSpPr>
      <dsp:spPr>
        <a:xfrm>
          <a:off x="2994378" y="2097310"/>
          <a:ext cx="497965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497965" y="132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30911" y="2098132"/>
        <a:ext cx="24898" cy="24898"/>
      </dsp:txXfrm>
    </dsp:sp>
    <dsp:sp modelId="{6B927A16-E767-40E5-B61F-095E01C15E3B}">
      <dsp:nvSpPr>
        <dsp:cNvPr id="0" name=""/>
        <dsp:cNvSpPr/>
      </dsp:nvSpPr>
      <dsp:spPr>
        <a:xfrm>
          <a:off x="3492343" y="1799353"/>
          <a:ext cx="1244913" cy="622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Hogs</a:t>
          </a:r>
        </a:p>
      </dsp:txBody>
      <dsp:txXfrm>
        <a:off x="3492343" y="1799353"/>
        <a:ext cx="1244913" cy="622456"/>
      </dsp:txXfrm>
    </dsp:sp>
    <dsp:sp modelId="{5CCDADA8-A6DB-4386-BA94-153BD54EECEE}">
      <dsp:nvSpPr>
        <dsp:cNvPr id="0" name=""/>
        <dsp:cNvSpPr/>
      </dsp:nvSpPr>
      <dsp:spPr>
        <a:xfrm>
          <a:off x="4737256" y="2097310"/>
          <a:ext cx="497965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497965" y="132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3790" y="2098132"/>
        <a:ext cx="24898" cy="24898"/>
      </dsp:txXfrm>
    </dsp:sp>
    <dsp:sp modelId="{11ADF33E-29A1-4707-9B22-021A0030C9AE}">
      <dsp:nvSpPr>
        <dsp:cNvPr id="0" name=""/>
        <dsp:cNvSpPr/>
      </dsp:nvSpPr>
      <dsp:spPr>
        <a:xfrm>
          <a:off x="5235221" y="1799353"/>
          <a:ext cx="1244913" cy="622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Slaughter</a:t>
          </a:r>
        </a:p>
      </dsp:txBody>
      <dsp:txXfrm>
        <a:off x="5235221" y="1799353"/>
        <a:ext cx="1244913" cy="622456"/>
      </dsp:txXfrm>
    </dsp:sp>
    <dsp:sp modelId="{9616FC46-6C3C-4328-A29A-B7E104402057}">
      <dsp:nvSpPr>
        <dsp:cNvPr id="0" name=""/>
        <dsp:cNvSpPr/>
      </dsp:nvSpPr>
      <dsp:spPr>
        <a:xfrm rot="18289469">
          <a:off x="6293120" y="1739397"/>
          <a:ext cx="871994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871994" y="132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289469">
        <a:off x="6707318" y="1730869"/>
        <a:ext cx="43599" cy="43599"/>
      </dsp:txXfrm>
    </dsp:sp>
    <dsp:sp modelId="{3CCCF68E-FEBE-40E8-B00F-93E5929ED9C4}">
      <dsp:nvSpPr>
        <dsp:cNvPr id="0" name=""/>
        <dsp:cNvSpPr/>
      </dsp:nvSpPr>
      <dsp:spPr>
        <a:xfrm>
          <a:off x="6978100" y="1083528"/>
          <a:ext cx="1244913" cy="622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Distribution</a:t>
          </a:r>
        </a:p>
      </dsp:txBody>
      <dsp:txXfrm>
        <a:off x="6978100" y="1083528"/>
        <a:ext cx="1244913" cy="622456"/>
      </dsp:txXfrm>
    </dsp:sp>
    <dsp:sp modelId="{F31D61FD-CD3E-4196-B943-C8CF0DE670E2}">
      <dsp:nvSpPr>
        <dsp:cNvPr id="0" name=""/>
        <dsp:cNvSpPr/>
      </dsp:nvSpPr>
      <dsp:spPr>
        <a:xfrm>
          <a:off x="6480135" y="2097310"/>
          <a:ext cx="497965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497965" y="132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16668" y="2098132"/>
        <a:ext cx="24898" cy="24898"/>
      </dsp:txXfrm>
    </dsp:sp>
    <dsp:sp modelId="{0702AF45-1AA8-4E33-978B-3A7C6266E0DD}">
      <dsp:nvSpPr>
        <dsp:cNvPr id="0" name=""/>
        <dsp:cNvSpPr/>
      </dsp:nvSpPr>
      <dsp:spPr>
        <a:xfrm>
          <a:off x="6978100" y="1799353"/>
          <a:ext cx="1244913" cy="622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Food company processing</a:t>
          </a:r>
        </a:p>
      </dsp:txBody>
      <dsp:txXfrm>
        <a:off x="6978100" y="1799353"/>
        <a:ext cx="1244913" cy="622456"/>
      </dsp:txXfrm>
    </dsp:sp>
    <dsp:sp modelId="{4FAF2A7E-D0BD-4C2B-A288-A484D0741F1A}">
      <dsp:nvSpPr>
        <dsp:cNvPr id="0" name=""/>
        <dsp:cNvSpPr/>
      </dsp:nvSpPr>
      <dsp:spPr>
        <a:xfrm rot="3310531">
          <a:off x="6293120" y="2455222"/>
          <a:ext cx="871994" cy="26542"/>
        </a:xfrm>
        <a:custGeom>
          <a:avLst/>
          <a:gdLst/>
          <a:ahLst/>
          <a:cxnLst/>
          <a:rect l="0" t="0" r="0" b="0"/>
          <a:pathLst>
            <a:path>
              <a:moveTo>
                <a:pt x="0" y="13271"/>
              </a:moveTo>
              <a:lnTo>
                <a:pt x="871994" y="132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10531">
        <a:off x="6707318" y="2446694"/>
        <a:ext cx="43599" cy="43599"/>
      </dsp:txXfrm>
    </dsp:sp>
    <dsp:sp modelId="{8115CB81-29CC-46BE-9DFA-7071188F33B2}">
      <dsp:nvSpPr>
        <dsp:cNvPr id="0" name=""/>
        <dsp:cNvSpPr/>
      </dsp:nvSpPr>
      <dsp:spPr>
        <a:xfrm>
          <a:off x="6978100" y="2515178"/>
          <a:ext cx="1244913" cy="622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Chemical byproducts</a:t>
          </a:r>
        </a:p>
      </dsp:txBody>
      <dsp:txXfrm>
        <a:off x="6978100" y="2515178"/>
        <a:ext cx="1244913" cy="6224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3DA5C9-8EDE-4F11-8D0A-73DE6184CFE2}">
      <dsp:nvSpPr>
        <dsp:cNvPr id="0" name=""/>
        <dsp:cNvSpPr/>
      </dsp:nvSpPr>
      <dsp:spPr>
        <a:xfrm>
          <a:off x="2895604" y="1336923"/>
          <a:ext cx="1310486" cy="1253876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Pigs</a:t>
          </a:r>
          <a:endParaRPr lang="en-US" sz="3700" kern="1200" dirty="0"/>
        </a:p>
      </dsp:txBody>
      <dsp:txXfrm>
        <a:off x="3078600" y="1484782"/>
        <a:ext cx="755596" cy="958158"/>
      </dsp:txXfrm>
    </dsp:sp>
    <dsp:sp modelId="{927B7420-CDA6-4829-8608-E99933163D05}">
      <dsp:nvSpPr>
        <dsp:cNvPr id="0" name=""/>
        <dsp:cNvSpPr/>
      </dsp:nvSpPr>
      <dsp:spPr>
        <a:xfrm>
          <a:off x="2172517" y="0"/>
          <a:ext cx="2576706" cy="25767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People</a:t>
          </a:r>
          <a:endParaRPr lang="en-US" sz="3700" kern="1200" dirty="0"/>
        </a:p>
      </dsp:txBody>
      <dsp:txXfrm>
        <a:off x="2903745" y="303849"/>
        <a:ext cx="1485668" cy="19690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3DA5C9-8EDE-4F11-8D0A-73DE6184CFE2}">
      <dsp:nvSpPr>
        <dsp:cNvPr id="0" name=""/>
        <dsp:cNvSpPr/>
      </dsp:nvSpPr>
      <dsp:spPr>
        <a:xfrm>
          <a:off x="228604" y="304811"/>
          <a:ext cx="2187829" cy="2015860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Pigs</a:t>
          </a:r>
          <a:endParaRPr lang="en-US" sz="4200" kern="1200" dirty="0"/>
        </a:p>
      </dsp:txBody>
      <dsp:txXfrm>
        <a:off x="534111" y="542524"/>
        <a:ext cx="1261451" cy="1540433"/>
      </dsp:txXfrm>
    </dsp:sp>
    <dsp:sp modelId="{927B7420-CDA6-4829-8608-E99933163D05}">
      <dsp:nvSpPr>
        <dsp:cNvPr id="0" name=""/>
        <dsp:cNvSpPr/>
      </dsp:nvSpPr>
      <dsp:spPr>
        <a:xfrm>
          <a:off x="2391853" y="0"/>
          <a:ext cx="2576706" cy="25767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People</a:t>
          </a:r>
          <a:endParaRPr lang="en-US" sz="4200" kern="1200" dirty="0"/>
        </a:p>
      </dsp:txBody>
      <dsp:txXfrm>
        <a:off x="3123081" y="303849"/>
        <a:ext cx="1485668" cy="1969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0.83952</cdr:x>
      <cdr:y>0.39926</cdr:y>
    </cdr:from>
    <cdr:to>
      <cdr:x>0.98349</cdr:x>
      <cdr:y>0.71926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06588" y="1078646"/>
          <a:ext cx="841430" cy="864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aseline="0" dirty="0"/>
            <a:t>Pig</a:t>
          </a:r>
        </a:p>
        <a:p xmlns:a="http://schemas.openxmlformats.org/drawingml/2006/main">
          <a:r>
            <a:rPr lang="en-US" sz="1800" baseline="0" dirty="0"/>
            <a:t>Inventory</a:t>
          </a:r>
        </a:p>
      </cdr:txBody>
    </cdr:sp>
  </cdr:relSizeAnchor>
  <cdr:relSizeAnchor xmlns:cdr="http://schemas.openxmlformats.org/drawingml/2006/chartDrawing">
    <cdr:from>
      <cdr:x>0.83798</cdr:x>
      <cdr:y>0.20863</cdr:y>
    </cdr:from>
    <cdr:to>
      <cdr:x>0.99052</cdr:x>
      <cdr:y>0.52863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97582" y="563649"/>
          <a:ext cx="891540" cy="864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Pigs </a:t>
          </a:r>
        </a:p>
        <a:p xmlns:a="http://schemas.openxmlformats.org/drawingml/2006/main">
          <a:r>
            <a:rPr lang="en-US" sz="1800" dirty="0"/>
            <a:t>slaughtered</a:t>
          </a:r>
        </a:p>
        <a:p xmlns:a="http://schemas.openxmlformats.org/drawingml/2006/main"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0.75926</cdr:x>
      <cdr:y>0.09026</cdr:y>
    </cdr:from>
    <cdr:to>
      <cdr:x>0.95926</cdr:x>
      <cdr:y>0.42359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48400" y="381000"/>
          <a:ext cx="1645920" cy="1407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10,000 or more</a:t>
          </a:r>
        </a:p>
        <a:p xmlns:a="http://schemas.openxmlformats.org/drawingml/2006/main">
          <a:r>
            <a:rPr lang="en-US" sz="1600" dirty="0"/>
            <a:t> hogs</a:t>
          </a:r>
        </a:p>
      </cdr:txBody>
    </cdr:sp>
  </cdr:relSizeAnchor>
  <cdr:relSizeAnchor xmlns:cdr="http://schemas.openxmlformats.org/drawingml/2006/chartDrawing">
    <cdr:from>
      <cdr:x>0.75926</cdr:x>
      <cdr:y>0.23467</cdr:y>
    </cdr:from>
    <cdr:to>
      <cdr:x>0.95926</cdr:x>
      <cdr:y>0.568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48400" y="990600"/>
          <a:ext cx="1645920" cy="1407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3,000-9,999</a:t>
          </a:r>
        </a:p>
      </cdr:txBody>
    </cdr:sp>
  </cdr:relSizeAnchor>
  <cdr:relSizeAnchor xmlns:cdr="http://schemas.openxmlformats.org/drawingml/2006/chartDrawing">
    <cdr:from>
      <cdr:x>0.76083</cdr:x>
      <cdr:y>0.32778</cdr:y>
    </cdr:from>
    <cdr:to>
      <cdr:x>0.96083</cdr:x>
      <cdr:y>0.66111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75619" y="899160"/>
          <a:ext cx="91363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/>
            <a:t>500-2,999</a:t>
          </a:r>
        </a:p>
      </cdr:txBody>
    </cdr:sp>
  </cdr:relSizeAnchor>
  <cdr:relSizeAnchor xmlns:cdr="http://schemas.openxmlformats.org/drawingml/2006/chartDrawing">
    <cdr:from>
      <cdr:x>0.76083</cdr:x>
      <cdr:y>0.44167</cdr:y>
    </cdr:from>
    <cdr:to>
      <cdr:x>0.96083</cdr:x>
      <cdr:y>0.775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78530" y="12115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/>
            <a:t>100-499</a:t>
          </a:r>
        </a:p>
      </cdr:txBody>
    </cdr:sp>
  </cdr:relSizeAnchor>
  <cdr:relSizeAnchor xmlns:cdr="http://schemas.openxmlformats.org/drawingml/2006/chartDrawing">
    <cdr:from>
      <cdr:x>0.76583</cdr:x>
      <cdr:y>0.55556</cdr:y>
    </cdr:from>
    <cdr:to>
      <cdr:x>0.96583</cdr:x>
      <cdr:y>0.88889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01390" y="1524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/>
            <a:t>50-99</a:t>
          </a:r>
        </a:p>
      </cdr:txBody>
    </cdr:sp>
  </cdr:relSizeAnchor>
  <cdr:relSizeAnchor xmlns:cdr="http://schemas.openxmlformats.org/drawingml/2006/chartDrawing">
    <cdr:from>
      <cdr:x>0.76749</cdr:x>
      <cdr:y>0.66667</cdr:y>
    </cdr:from>
    <cdr:to>
      <cdr:x>0.96749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06022" y="1828800"/>
          <a:ext cx="91363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/>
            <a:t>"backyard"</a:t>
          </a:r>
        </a:p>
        <a:p xmlns:a="http://schemas.openxmlformats.org/drawingml/2006/main">
          <a:r>
            <a:rPr lang="en-US" sz="1600"/>
            <a:t>under 50 hogs</a:t>
          </a:r>
        </a:p>
      </cdr:txBody>
    </cdr:sp>
  </cdr:relSizeAnchor>
  <cdr:relSizeAnchor xmlns:cdr="http://schemas.openxmlformats.org/drawingml/2006/chartDrawing">
    <cdr:from>
      <cdr:x>0.72914</cdr:x>
      <cdr:y>0.73889</cdr:y>
    </cdr:from>
    <cdr:to>
      <cdr:x>0.77748</cdr:x>
      <cdr:y>0.76667</cdr:y>
    </cdr:to>
    <cdr:cxnSp macro="">
      <cdr:nvCxnSpPr>
        <cdr:cNvPr id="9" name="Straight Connector 8"/>
        <cdr:cNvCxnSpPr/>
      </cdr:nvCxnSpPr>
      <cdr:spPr>
        <a:xfrm xmlns:a="http://schemas.openxmlformats.org/drawingml/2006/main" flipH="1">
          <a:off x="3330870" y="2026920"/>
          <a:ext cx="220796" cy="762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0.73144</cdr:x>
      <cdr:y>0.17222</cdr:y>
    </cdr:from>
    <cdr:to>
      <cdr:x>0.77148</cdr:x>
      <cdr:y>0.2</cdr:y>
    </cdr:to>
    <cdr:cxnSp macro="">
      <cdr:nvCxnSpPr>
        <cdr:cNvPr id="11" name="Straight Connector 10"/>
        <cdr:cNvCxnSpPr/>
      </cdr:nvCxnSpPr>
      <cdr:spPr>
        <a:xfrm xmlns:a="http://schemas.openxmlformats.org/drawingml/2006/main" flipH="1">
          <a:off x="3341370" y="472440"/>
          <a:ext cx="182880" cy="762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0.72811</cdr:x>
      <cdr:y>0.26944</cdr:y>
    </cdr:from>
    <cdr:to>
      <cdr:x>0.76981</cdr:x>
      <cdr:y>0.27222</cdr:y>
    </cdr:to>
    <cdr:cxnSp macro="">
      <cdr:nvCxnSpPr>
        <cdr:cNvPr id="13" name="Straight Connector 12"/>
        <cdr:cNvCxnSpPr/>
      </cdr:nvCxnSpPr>
      <cdr:spPr>
        <a:xfrm xmlns:a="http://schemas.openxmlformats.org/drawingml/2006/main" flipH="1">
          <a:off x="3326130" y="739140"/>
          <a:ext cx="190500" cy="762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E410187-3ECD-453F-8EE3-361D887B7B6E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8905D16-7C1D-4269-AA4C-4F193B899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128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0673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595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32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4832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69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25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5796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2625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56351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422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47700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817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" y="4191000"/>
            <a:ext cx="8001000" cy="2514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609600" y="3200400"/>
            <a:ext cx="8001000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310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71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05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1000" y="6477000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kern="1200" dirty="0" smtClean="0">
                <a:solidFill>
                  <a:schemeClr val="bg1"/>
                </a:solidFill>
                <a:effectLst/>
                <a:latin typeface="Helvetica" pitchFamily="34" charset="0"/>
                <a:ea typeface="+mn-ea"/>
                <a:cs typeface="+mn-cs"/>
              </a:rPr>
              <a:t>The views expressed are those of the author(s) and should not be attributed to the Economic Research Service or USDA.</a:t>
            </a:r>
            <a:endParaRPr lang="en-US" sz="1000" b="0" kern="1200" dirty="0">
              <a:solidFill>
                <a:schemeClr val="bg1"/>
              </a:solidFill>
              <a:effectLst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2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4"/>
            <a:ext cx="8229600" cy="4860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1000" y="6477000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kern="1200" dirty="0" smtClean="0">
                <a:solidFill>
                  <a:schemeClr val="bg1"/>
                </a:solidFill>
                <a:effectLst/>
                <a:latin typeface="Helvetica" pitchFamily="34" charset="0"/>
                <a:ea typeface="+mn-ea"/>
                <a:cs typeface="+mn-cs"/>
              </a:rPr>
              <a:t>The views expressed are those of the author(s) and should not be attributed to the Economic Research Service or USDA.</a:t>
            </a:r>
            <a:endParaRPr lang="en-US" sz="1000" b="0" kern="1200" dirty="0">
              <a:solidFill>
                <a:schemeClr val="bg1"/>
              </a:solidFill>
              <a:effectLst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81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6657945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01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4"/>
            <a:ext cx="8229600" cy="524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1000" y="6477000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kern="1200" dirty="0" smtClean="0">
                <a:solidFill>
                  <a:schemeClr val="bg1"/>
                </a:solidFill>
                <a:effectLst/>
                <a:latin typeface="Helvetica" pitchFamily="34" charset="0"/>
                <a:ea typeface="+mn-ea"/>
                <a:cs typeface="+mn-cs"/>
              </a:rPr>
              <a:t>The views expressed are those of the author(s) and should not be attributed to the Economic Research Service or USDA.</a:t>
            </a:r>
            <a:endParaRPr lang="en-US" sz="1000" b="0" kern="1200" dirty="0">
              <a:solidFill>
                <a:schemeClr val="bg1"/>
              </a:solidFill>
              <a:effectLst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95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6657945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71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68400" y="6477000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02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19200" y="6657945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63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1000" y="6477000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kern="1200" dirty="0" smtClean="0">
                <a:solidFill>
                  <a:schemeClr val="bg1"/>
                </a:solidFill>
                <a:effectLst/>
                <a:latin typeface="Helvetica" pitchFamily="34" charset="0"/>
                <a:ea typeface="+mn-ea"/>
                <a:cs typeface="+mn-cs"/>
              </a:rPr>
              <a:t>The views expressed are those of the author(s) and should not be attributed to the Economic Research Service or USDA.</a:t>
            </a:r>
            <a:endParaRPr lang="en-US" sz="1000" b="0" kern="1200" dirty="0">
              <a:solidFill>
                <a:schemeClr val="bg1"/>
              </a:solidFill>
              <a:effectLst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9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56351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68400" y="6477000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18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56351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19200" y="6657945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28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0"/>
          <p:cNvSpPr txBox="1">
            <a:spLocks/>
          </p:cNvSpPr>
          <p:nvPr userDrawn="1"/>
        </p:nvSpPr>
        <p:spPr>
          <a:xfrm>
            <a:off x="609600" y="3200400"/>
            <a:ext cx="80010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Click to edit Master title style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81000" y="6477000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Helvetica" pitchFamily="34" charset="0"/>
                <a:ea typeface="+mn-ea"/>
                <a:cs typeface="+mn-cs"/>
              </a:rPr>
              <a:t>The views expressed are those of the author(s) and should not be attributed to the Economic Research Service or USDA.</a:t>
            </a:r>
            <a:endParaRPr lang="en-US" sz="1000" b="0" kern="1200" dirty="0">
              <a:solidFill>
                <a:schemeClr val="tx1"/>
              </a:solidFill>
              <a:effectLst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65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68400" y="6477000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09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19200" y="6657945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5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3528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People and Pigs in China’s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21</a:t>
            </a:r>
            <a:r>
              <a:rPr lang="en-US" sz="3600" baseline="30000" dirty="0" smtClean="0">
                <a:solidFill>
                  <a:schemeClr val="bg1"/>
                </a:solidFill>
              </a:rPr>
              <a:t>st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Century Urbanization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950719" y="4953000"/>
            <a:ext cx="45262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Fred Gale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Senior Economist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of hogs increased 5-fold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7098590"/>
              </p:ext>
            </p:extLst>
          </p:nvPr>
        </p:nvGraphicFramePr>
        <p:xfrm>
          <a:off x="1981201" y="2057402"/>
          <a:ext cx="5181598" cy="3200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3120"/>
                <a:gridCol w="1112826"/>
                <a:gridCol w="1112826"/>
                <a:gridCol w="1112826"/>
              </a:tblGrid>
              <a:tr h="87283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Swine, people and land in 19 core provinces of China: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55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2006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55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Hog inventory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million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353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655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Cultivated land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mil. ha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655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Farm households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million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655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Hogs per hectare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head/ha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5406837"/>
            <a:ext cx="722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Sources: T.H. Shen, Agricultural Resources of China; 2</a:t>
            </a:r>
            <a:r>
              <a:rPr lang="en-US" baseline="30000" dirty="0" smtClean="0"/>
              <a:t>nd</a:t>
            </a:r>
            <a:r>
              <a:rPr lang="en-US" dirty="0" smtClean="0"/>
              <a:t> Agricultural Census.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10200" y="4800600"/>
            <a:ext cx="2057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7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Vice Minister of Agriculture,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“Our livestock industry has entered a new stage of development, a transformation from traditional to modern livestock industry”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3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size of hog farms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Pollution: Manure enters rivers, streams, lakes</a:t>
            </a:r>
          </a:p>
          <a:p>
            <a:pPr lvl="1"/>
            <a:r>
              <a:rPr lang="en-US" dirty="0" smtClean="0"/>
              <a:t>Physical proximity between people and pigs persists</a:t>
            </a:r>
          </a:p>
          <a:p>
            <a:r>
              <a:rPr lang="en-US" dirty="0" smtClean="0"/>
              <a:t>Disease: Pigs are susceptible to epidemics</a:t>
            </a:r>
          </a:p>
          <a:p>
            <a:pPr lvl="1"/>
            <a:r>
              <a:rPr lang="en-US" dirty="0" smtClean="0"/>
              <a:t>“Improved” breeds in crude facilities</a:t>
            </a:r>
          </a:p>
          <a:p>
            <a:r>
              <a:rPr lang="en-US" dirty="0" smtClean="0"/>
              <a:t>Food safety: Consumers don’t know what’s in their pork</a:t>
            </a:r>
          </a:p>
          <a:p>
            <a:pPr lvl="1"/>
            <a:r>
              <a:rPr lang="en-US" dirty="0" smtClean="0"/>
              <a:t>Marketing chain distance between consumers and pigs increased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01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Posting on local government web site for registering complaints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“Greetings, Honorable Secretary Wang: I live in </a:t>
            </a:r>
            <a:r>
              <a:rPr lang="en-US" dirty="0" err="1" smtClean="0"/>
              <a:t>Qianfeng</a:t>
            </a:r>
            <a:r>
              <a:rPr lang="en-US" dirty="0" smtClean="0"/>
              <a:t> Village, </a:t>
            </a:r>
            <a:r>
              <a:rPr lang="en-US" dirty="0" err="1" smtClean="0"/>
              <a:t>Tongquan</a:t>
            </a:r>
            <a:r>
              <a:rPr lang="en-US" dirty="0" smtClean="0"/>
              <a:t> Town in </a:t>
            </a:r>
            <a:r>
              <a:rPr lang="en-US" dirty="0" err="1" smtClean="0"/>
              <a:t>Wenjiang</a:t>
            </a:r>
            <a:r>
              <a:rPr lang="en-US" dirty="0" smtClean="0"/>
              <a:t> District. There are many hogs raised near us, and the waste water is discharged indiscriminately into a ditch. It stinks everywhere! At midnight there is black smoke and I don’t know what they are doing! The manure emissions from these pigs affects the drinking water of farmers in our area and we don’t drink it. At times the water has a strange smell. I hope the Secretary can help.”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Olympic pork farms</a:t>
            </a:r>
          </a:p>
          <a:p>
            <a:r>
              <a:rPr lang="en-US" dirty="0" smtClean="0"/>
              <a:t>Community Supported Agriculture</a:t>
            </a:r>
          </a:p>
          <a:p>
            <a:r>
              <a:rPr lang="en-US" dirty="0" smtClean="0"/>
              <a:t>“Internet-thinking” pig farm</a:t>
            </a:r>
          </a:p>
          <a:p>
            <a:r>
              <a:rPr lang="en-US" dirty="0" smtClean="0"/>
              <a:t>The mainstream: “Ecological pig farms”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49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Olympic pig </a:t>
            </a:r>
            <a:r>
              <a:rPr lang="en-US" dirty="0" smtClean="0"/>
              <a:t>farms—segregation of pigs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267200" cy="4221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Supplied </a:t>
            </a:r>
            <a:r>
              <a:rPr lang="en-US" dirty="0" smtClean="0"/>
              <a:t>pork for </a:t>
            </a:r>
            <a:r>
              <a:rPr lang="en-US" dirty="0" smtClean="0"/>
              <a:t>athletes in remote areas with no </a:t>
            </a:r>
            <a:r>
              <a:rPr lang="en-US" dirty="0" smtClean="0"/>
              <a:t>pollution</a:t>
            </a:r>
          </a:p>
          <a:p>
            <a:r>
              <a:rPr lang="en-US" dirty="0" smtClean="0"/>
              <a:t>Only organic feed and herbal medicines</a:t>
            </a:r>
          </a:p>
          <a:p>
            <a:r>
              <a:rPr lang="en-US" dirty="0" smtClean="0"/>
              <a:t>Sold in stores for 4-5 times price of standard pork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6837" y="1836420"/>
            <a:ext cx="3429000" cy="2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70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Reactions to Olympic pork </a:t>
            </a:r>
            <a:br>
              <a:rPr lang="en-US" dirty="0" smtClean="0"/>
            </a:br>
            <a:r>
              <a:rPr lang="en-US" dirty="0" smtClean="0"/>
              <a:t>from the 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6545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“People are less important than pigs”</a:t>
            </a:r>
          </a:p>
          <a:p>
            <a:r>
              <a:rPr lang="en-US" dirty="0" smtClean="0"/>
              <a:t>A “vanity project”</a:t>
            </a:r>
          </a:p>
          <a:p>
            <a:r>
              <a:rPr lang="en-US" dirty="0" smtClean="0"/>
              <a:t>“We give the best to foreigners; our countrymen eat ‘problem’ food.”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A ‘political task’…We don’t speak of the cost</a:t>
            </a:r>
            <a:r>
              <a:rPr lang="en-US" dirty="0" smtClean="0"/>
              <a:t>”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4102380"/>
            <a:ext cx="3048000" cy="2164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915690"/>
            <a:ext cx="3048000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5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Community-Supported Agriculture—exploring new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14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Pork delivered for a subscription fee</a:t>
            </a:r>
          </a:p>
          <a:p>
            <a:r>
              <a:rPr lang="en-US" sz="2400" dirty="0" smtClean="0"/>
              <a:t>Farm visitors can see the pigs</a:t>
            </a:r>
          </a:p>
          <a:p>
            <a:r>
              <a:rPr lang="en-US" sz="2400" dirty="0" smtClean="0"/>
              <a:t>“Fermentation bed” absorbs waste and can be used as organic fertilizer</a:t>
            </a:r>
          </a:p>
          <a:p>
            <a:r>
              <a:rPr lang="en-US" sz="2400" dirty="0" smtClean="0"/>
              <a:t>Issues related to feed</a:t>
            </a:r>
          </a:p>
          <a:p>
            <a:pPr lvl="1"/>
            <a:r>
              <a:rPr lang="en-US" sz="2000" dirty="0" smtClean="0"/>
              <a:t>No soybean meal</a:t>
            </a:r>
          </a:p>
          <a:p>
            <a:pPr lvl="1"/>
            <a:r>
              <a:rPr lang="en-US" sz="2000" dirty="0" smtClean="0"/>
              <a:t>Used premix feed</a:t>
            </a:r>
          </a:p>
          <a:p>
            <a:r>
              <a:rPr lang="en-US" sz="2400" dirty="0" smtClean="0"/>
              <a:t>Slaughter issues</a:t>
            </a:r>
          </a:p>
          <a:p>
            <a:pPr lvl="1"/>
            <a:r>
              <a:rPr lang="en-US" sz="2000" dirty="0" smtClean="0"/>
              <a:t>Verify the carcass was theirs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1945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“Internet thinking”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7244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Virtual connection between people and pigs</a:t>
            </a:r>
          </a:p>
          <a:p>
            <a:r>
              <a:rPr lang="en-US" sz="2400" dirty="0" smtClean="0"/>
              <a:t>“An exploration of new agriculture, not a commercial venture”</a:t>
            </a:r>
          </a:p>
          <a:p>
            <a:r>
              <a:rPr lang="en-US" sz="2400" dirty="0" smtClean="0"/>
              <a:t>Tracking process of pig-raising through the Internet</a:t>
            </a:r>
          </a:p>
          <a:p>
            <a:r>
              <a:rPr lang="en-US" sz="2400" dirty="0" smtClean="0"/>
              <a:t>Spent years choosing breeds, working out waste disposal system, etc.</a:t>
            </a:r>
            <a:endParaRPr lang="en-US" sz="2400" dirty="0"/>
          </a:p>
        </p:txBody>
      </p:sp>
      <p:pic>
        <p:nvPicPr>
          <p:cNvPr id="3074" name="Picture 2" descr="网易猪肉 1.0 测试版发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4536" y="2057401"/>
            <a:ext cx="4016563" cy="266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Traditional agrarian circular economy: </a:t>
            </a:r>
            <a:br>
              <a:rPr lang="en-US" sz="3200" dirty="0" smtClean="0"/>
            </a:br>
            <a:r>
              <a:rPr lang="en-US" sz="3200" dirty="0" smtClean="0"/>
              <a:t>hogs, crops, people intertwined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2133600"/>
          <a:ext cx="7239000" cy="304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514600"/>
            <a:ext cx="1476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Adaptation to</a:t>
            </a:r>
          </a:p>
          <a:p>
            <a:r>
              <a:rPr lang="en-US" dirty="0" smtClean="0"/>
              <a:t>a densely</a:t>
            </a:r>
          </a:p>
          <a:p>
            <a:r>
              <a:rPr lang="en-US" dirty="0" smtClean="0"/>
              <a:t>populated</a:t>
            </a:r>
          </a:p>
          <a:p>
            <a:r>
              <a:rPr lang="en-US" dirty="0" smtClean="0"/>
              <a:t>l</a:t>
            </a:r>
            <a:r>
              <a:rPr lang="en-US" dirty="0" smtClean="0"/>
              <a:t>and mass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2514600"/>
            <a:ext cx="196919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number of</a:t>
            </a:r>
          </a:p>
          <a:p>
            <a:r>
              <a:rPr lang="en-US" dirty="0" smtClean="0"/>
              <a:t>domestic animals</a:t>
            </a:r>
          </a:p>
          <a:p>
            <a:r>
              <a:rPr lang="en-US" dirty="0" smtClean="0"/>
              <a:t>was small</a:t>
            </a:r>
          </a:p>
          <a:p>
            <a:r>
              <a:rPr lang="en-US" dirty="0" smtClean="0"/>
              <a:t>75% were “work”</a:t>
            </a:r>
          </a:p>
          <a:p>
            <a:r>
              <a:rPr lang="en-US" dirty="0" smtClean="0"/>
              <a:t>animals.</a:t>
            </a:r>
          </a:p>
          <a:p>
            <a:r>
              <a:rPr lang="en-US" dirty="0" smtClean="0"/>
              <a:t>Pigs were the most</a:t>
            </a:r>
          </a:p>
          <a:p>
            <a:r>
              <a:rPr lang="en-US" dirty="0" smtClean="0"/>
              <a:t>common </a:t>
            </a:r>
          </a:p>
          <a:p>
            <a:r>
              <a:rPr lang="en-US" dirty="0" smtClean="0"/>
              <a:t>“productive” </a:t>
            </a:r>
          </a:p>
          <a:p>
            <a:r>
              <a:rPr lang="en-US" dirty="0" smtClean="0"/>
              <a:t>animal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1" y="2133601"/>
            <a:ext cx="4775199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242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457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Mainstream “ecological” pig farms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3716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Company-centered strategy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Appended “Recycling”, “Ecological” to industrial 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Company supplies piglets, feed to farmers</a:t>
            </a:r>
            <a:endParaRPr lang="en-US" sz="3600" dirty="0"/>
          </a:p>
        </p:txBody>
      </p:sp>
      <p:pic>
        <p:nvPicPr>
          <p:cNvPr id="57346" name="Picture 2" descr="C:\Users\desk\Pictures\2010-09-23 China Sept2010\Sichuan Sept2010\Sichuan Sept2010 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0"/>
            <a:ext cx="3352530" cy="2514600"/>
          </a:xfrm>
          <a:prstGeom prst="rect">
            <a:avLst/>
          </a:prstGeom>
          <a:noFill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3398838" cy="247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 descr="C:\Users\desk\Pictures\2010-09-23 China Sept2010\Sichuan Sept2010\Sichuan Sept2010 06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828800"/>
            <a:ext cx="32512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4495800"/>
            <a:ext cx="17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Breeding</a:t>
            </a:r>
          </a:p>
          <a:p>
            <a:r>
              <a:rPr lang="en-US" dirty="0" smtClean="0"/>
              <a:t>and propagation</a:t>
            </a:r>
          </a:p>
          <a:p>
            <a:r>
              <a:rPr lang="en-US" dirty="0" smtClean="0"/>
              <a:t>segregated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00200" y="4191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0" y="4800600"/>
            <a:ext cx="171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Fattened among</a:t>
            </a:r>
          </a:p>
          <a:p>
            <a:r>
              <a:rPr lang="en-US" dirty="0" smtClean="0"/>
              <a:t>people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543800" y="4343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629400" y="4953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Zhejiang: Planned ecological village</a:t>
            </a:r>
            <a:endParaRPr lang="en-US" sz="3200" dirty="0"/>
          </a:p>
        </p:txBody>
      </p:sp>
      <p:pic>
        <p:nvPicPr>
          <p:cNvPr id="4" name="Content Placeholder 3" descr="20_1300882768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3657600"/>
            <a:ext cx="3834384" cy="2630424"/>
          </a:xfrm>
          <a:prstGeom prst="rect">
            <a:avLst/>
          </a:prstGeom>
        </p:spPr>
      </p:pic>
      <p:pic>
        <p:nvPicPr>
          <p:cNvPr id="5" name="Picture 4" descr="http://www.zjuecoplan.com/userfiles/zhuji1(da)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2971800"/>
            <a:ext cx="403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1752600"/>
            <a:ext cx="75750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comprehensive plan integrates a large pig farm with rice, </a:t>
            </a:r>
          </a:p>
          <a:p>
            <a:r>
              <a:rPr lang="en-US" sz="2400" dirty="0" smtClean="0"/>
              <a:t>vegetables, and fish ponds (“circular economy”).</a:t>
            </a:r>
          </a:p>
          <a:p>
            <a:r>
              <a:rPr lang="en-US" sz="2400" dirty="0" smtClean="0"/>
              <a:t>No other pigs within 5 kilometers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Pigs segregated in their own “cities”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 descr="C:\Users\desk\Pictures\2010-09-23 China Sept2010\Henan\China Sept2010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7771231" cy="390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Pictures of factory farming are an </a:t>
            </a:r>
            <a:br>
              <a:rPr lang="en-US" dirty="0" smtClean="0"/>
            </a:br>
            <a:r>
              <a:rPr lang="en-US" dirty="0" smtClean="0"/>
              <a:t>assurance for consumers</a:t>
            </a:r>
            <a:endParaRPr lang="en-US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8910108" cy="668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Certifications to assure consumers</a:t>
            </a:r>
            <a:endParaRPr lang="en-US" dirty="0"/>
          </a:p>
        </p:txBody>
      </p:sp>
      <p:pic>
        <p:nvPicPr>
          <p:cNvPr id="60418" name="Picture 2" descr="C:\Users\desk\Pictures\China Sept 2011\IMG_2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891" y="1905000"/>
            <a:ext cx="5628217" cy="422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Randomly mixing imported and native modes of farming not ideal</a:t>
            </a:r>
          </a:p>
          <a:p>
            <a:r>
              <a:rPr lang="en-US" dirty="0" smtClean="0"/>
              <a:t>Mainstream drifting toward pure “factory” model</a:t>
            </a:r>
          </a:p>
          <a:p>
            <a:r>
              <a:rPr lang="en-US" dirty="0" smtClean="0"/>
              <a:t>New, innovative thinking outside the mainstream</a:t>
            </a:r>
          </a:p>
          <a:p>
            <a:r>
              <a:rPr lang="en-US" dirty="0" smtClean="0"/>
              <a:t>Are pigs the “right” meat for modern China?</a:t>
            </a:r>
          </a:p>
          <a:p>
            <a:r>
              <a:rPr lang="en-US" dirty="0" smtClean="0"/>
              <a:t>Importing meat from land-abundant countries would reduce global impact of rising Chinese meat consumption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Lossing</a:t>
            </a:r>
            <a:r>
              <a:rPr lang="en-US" dirty="0"/>
              <a:t> Buck, 1937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“Considering </a:t>
            </a:r>
            <a:r>
              <a:rPr lang="en-US" dirty="0"/>
              <a:t>the dense population of China, it is doubtful if the animal industry can be increased to any great extent for such purposes as milk, meat, or egg </a:t>
            </a:r>
            <a:r>
              <a:rPr lang="en-US" dirty="0" smtClean="0"/>
              <a:t>supply...”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11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 Zedong, </a:t>
            </a:r>
            <a:r>
              <a:rPr lang="en-US" sz="3200" dirty="0" smtClean="0"/>
              <a:t>October 31, 1959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r>
              <a:rPr lang="en-US" dirty="0" smtClean="0"/>
              <a:t>“Raising pigs is the same as raising grain”</a:t>
            </a:r>
          </a:p>
          <a:p>
            <a:r>
              <a:rPr lang="en-US" dirty="0" smtClean="0"/>
              <a:t>“Raising </a:t>
            </a:r>
            <a:r>
              <a:rPr lang="en-US" dirty="0"/>
              <a:t>pigs can create organic </a:t>
            </a:r>
            <a:r>
              <a:rPr lang="en-US" dirty="0" smtClean="0"/>
              <a:t>fertilizer </a:t>
            </a:r>
            <a:r>
              <a:rPr lang="en-US" dirty="0"/>
              <a:t>to use for ecological agriculture </a:t>
            </a:r>
            <a:r>
              <a:rPr lang="en-US" dirty="0" smtClean="0"/>
              <a:t>development”</a:t>
            </a:r>
          </a:p>
          <a:p>
            <a:r>
              <a:rPr lang="en-US" dirty="0" smtClean="0"/>
              <a:t>“Pigs are in the first position”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1828800"/>
            <a:ext cx="5513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“</a:t>
            </a:r>
            <a:r>
              <a:rPr lang="zh-CN" altLang="en-US" sz="2800" dirty="0"/>
              <a:t>一头猪就是一个小型有机化肥厂</a:t>
            </a:r>
            <a:r>
              <a:rPr lang="en-US" altLang="zh-CN" sz="2800" dirty="0"/>
              <a:t>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5558" y="2348298"/>
            <a:ext cx="6556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“One pig is a small organic fertilizer factory”</a:t>
            </a:r>
          </a:p>
        </p:txBody>
      </p:sp>
    </p:spTree>
    <p:extLst>
      <p:ext uri="{BB962C8B-B14F-4D97-AF65-F5344CB8AC3E}">
        <p14:creationId xmlns:p14="http://schemas.microsoft.com/office/powerpoint/2010/main" xmlns="" val="23870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 </a:t>
            </a:r>
            <a:r>
              <a:rPr lang="en-US" dirty="0" err="1" smtClean="0"/>
              <a:t>Yaobang</a:t>
            </a:r>
            <a:r>
              <a:rPr lang="en-US" dirty="0" smtClean="0"/>
              <a:t>, 1985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“…we </a:t>
            </a:r>
            <a:r>
              <a:rPr lang="en-US" dirty="0" smtClean="0"/>
              <a:t>must fundamentally change </a:t>
            </a:r>
            <a:r>
              <a:rPr lang="en-US" dirty="0"/>
              <a:t>the </a:t>
            </a:r>
            <a:r>
              <a:rPr lang="en-US" dirty="0" smtClean="0"/>
              <a:t>whole [Chinese] </a:t>
            </a:r>
            <a:r>
              <a:rPr lang="en-US" dirty="0"/>
              <a:t>race’s food structure, increasing the </a:t>
            </a:r>
            <a:r>
              <a:rPr lang="en-US" dirty="0" smtClean="0"/>
              <a:t>meat </a:t>
            </a:r>
            <a:r>
              <a:rPr lang="en-US" dirty="0"/>
              <a:t>and dairy intake in our food, to improve the physique of Chinese people, so they will rank among the excellent members of </a:t>
            </a:r>
            <a:r>
              <a:rPr lang="en-US" dirty="0" smtClean="0"/>
              <a:t>humanity.”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70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Importing “modern” livestock farming </a:t>
            </a:r>
            <a:br>
              <a:rPr lang="en-US" sz="3200" dirty="0" smtClean="0"/>
            </a:br>
            <a:r>
              <a:rPr lang="en-US" sz="3200" dirty="0" smtClean="0"/>
              <a:t>modeled on factory-style production  </a:t>
            </a:r>
            <a:br>
              <a:rPr lang="en-US" sz="3200" dirty="0" smtClean="0"/>
            </a:br>
            <a:r>
              <a:rPr lang="en-US" sz="3200" dirty="0" smtClean="0"/>
              <a:t>to ramp up meat output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2667000"/>
            <a:ext cx="524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Chinese meat company’s description of the process: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410200"/>
            <a:ext cx="7489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Maureen Ogle, </a:t>
            </a:r>
            <a:r>
              <a:rPr lang="en-US" i="1" dirty="0" smtClean="0"/>
              <a:t>In Meat We Trust </a:t>
            </a:r>
            <a:r>
              <a:rPr lang="en-US" dirty="0" smtClean="0"/>
              <a:t>explains how the “factory” model developed</a:t>
            </a:r>
          </a:p>
          <a:p>
            <a:r>
              <a:rPr lang="en-US" dirty="0" smtClean="0"/>
              <a:t>in the United States during the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38200"/>
          </a:xfrm>
        </p:spPr>
        <p:txBody>
          <a:bodyPr/>
          <a:lstStyle/>
          <a:p>
            <a:r>
              <a:rPr lang="en-US" dirty="0" smtClean="0"/>
              <a:t>Separating pigs from people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0200" y="1295400"/>
          <a:ext cx="6629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52600" y="3810000"/>
          <a:ext cx="6629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953000" y="2743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257800" y="2743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4953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10000" y="5257800"/>
            <a:ext cx="685800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00200" y="2209800"/>
            <a:ext cx="1667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“Traditional”</a:t>
            </a:r>
          </a:p>
          <a:p>
            <a:r>
              <a:rPr lang="en-US" dirty="0" smtClean="0"/>
              <a:t>pigs and people</a:t>
            </a:r>
          </a:p>
          <a:p>
            <a:r>
              <a:rPr lang="en-US" dirty="0" smtClean="0"/>
              <a:t>cohabitation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4648200"/>
            <a:ext cx="1664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“Modern”</a:t>
            </a:r>
          </a:p>
          <a:p>
            <a:r>
              <a:rPr lang="en-US" dirty="0" smtClean="0"/>
              <a:t>Pigs and people</a:t>
            </a:r>
          </a:p>
          <a:p>
            <a:r>
              <a:rPr lang="en-US" dirty="0" smtClean="0"/>
              <a:t>segregated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population growth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7268806"/>
              </p:ext>
            </p:extLst>
          </p:nvPr>
        </p:nvGraphicFramePr>
        <p:xfrm>
          <a:off x="457200" y="1905000"/>
          <a:ext cx="8229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140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Pigs and people grow in numbers: about 3-to-4 pigs per person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8538365"/>
              </p:ext>
            </p:extLst>
          </p:nvPr>
        </p:nvGraphicFramePr>
        <p:xfrm>
          <a:off x="457200" y="1905000"/>
          <a:ext cx="8229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741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lue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Green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Slide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 Slide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een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Slide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reen Slide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an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an Slide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an Slide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</TotalTime>
  <Words>931</Words>
  <Application>Microsoft Office PowerPoint</Application>
  <PresentationFormat>On-screen Show (4:3)</PresentationFormat>
  <Paragraphs>158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Blue Title Slide</vt:lpstr>
      <vt:lpstr>Blue Slide A</vt:lpstr>
      <vt:lpstr>Blue Slide B</vt:lpstr>
      <vt:lpstr>Green Title Slide</vt:lpstr>
      <vt:lpstr>Green Slide A</vt:lpstr>
      <vt:lpstr>Green Slide B</vt:lpstr>
      <vt:lpstr>Tan Title Slide</vt:lpstr>
      <vt:lpstr>Tan Slide A</vt:lpstr>
      <vt:lpstr>Tan Slide B</vt:lpstr>
      <vt:lpstr>Blue</vt:lpstr>
      <vt:lpstr>Blue B</vt:lpstr>
      <vt:lpstr>Green</vt:lpstr>
      <vt:lpstr>Green B</vt:lpstr>
      <vt:lpstr>Slide 1</vt:lpstr>
      <vt:lpstr>Traditional agrarian circular economy:  hogs, crops, people intertwined</vt:lpstr>
      <vt:lpstr>John Lossing Buck, 1937</vt:lpstr>
      <vt:lpstr>Mao Zedong, October 31, 1959</vt:lpstr>
      <vt:lpstr>Hu Yaobang, 1985</vt:lpstr>
      <vt:lpstr>Importing “modern” livestock farming  modeled on factory-style production   to ramp up meat output</vt:lpstr>
      <vt:lpstr>Separating pigs from people</vt:lpstr>
      <vt:lpstr>Pig population growth</vt:lpstr>
      <vt:lpstr>Pigs and people grow in numbers: about 3-to-4 pigs per person</vt:lpstr>
      <vt:lpstr>Density of hogs increased 5-fold</vt:lpstr>
      <vt:lpstr>Vice Minister of Agriculture, 2006</vt:lpstr>
      <vt:lpstr>Growth in size of hog farms</vt:lpstr>
      <vt:lpstr>Problems</vt:lpstr>
      <vt:lpstr>Posting on local government web site for registering complaints </vt:lpstr>
      <vt:lpstr>Approaches</vt:lpstr>
      <vt:lpstr>Olympic pig farms—segregation of pigs</vt:lpstr>
      <vt:lpstr>Reactions to Olympic pork  from the public</vt:lpstr>
      <vt:lpstr>Community-Supported Agriculture—exploring new connections</vt:lpstr>
      <vt:lpstr>“Internet thinking”</vt:lpstr>
      <vt:lpstr>Slide 20</vt:lpstr>
      <vt:lpstr>Company supplies piglets, feed to farmers</vt:lpstr>
      <vt:lpstr>Zhejiang: Planned ecological village</vt:lpstr>
      <vt:lpstr>Pigs segregated in their own “cities”</vt:lpstr>
      <vt:lpstr>Pictures of factory farming are an  assurance for consumers</vt:lpstr>
      <vt:lpstr>Certifications to assure consumers</vt:lpstr>
      <vt:lpstr>Some thoughts</vt:lpstr>
    </vt:vector>
  </TitlesOfParts>
  <Company>USDA-ERS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2008/2009 World Economic Crisis: What It Means for U.S. Agriculture</dc:title>
  <dc:creator>ctaylor</dc:creator>
  <cp:lastModifiedBy>desk</cp:lastModifiedBy>
  <cp:revision>88</cp:revision>
  <cp:lastPrinted>2013-02-22T12:54:49Z</cp:lastPrinted>
  <dcterms:created xsi:type="dcterms:W3CDTF">2012-04-10T13:14:55Z</dcterms:created>
  <dcterms:modified xsi:type="dcterms:W3CDTF">2014-03-25T10:11:07Z</dcterms:modified>
</cp:coreProperties>
</file>