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21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29C1-0ECE-5B48-856F-84CC1DF6B7CF}" type="datetimeFigureOut">
              <a:rPr lang="en-US" smtClean="0"/>
              <a:t>5/25/12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8587-A028-6B47-A83E-6AD922DD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625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29C1-0ECE-5B48-856F-84CC1DF6B7CF}" type="datetimeFigureOut">
              <a:rPr lang="en-US" smtClean="0"/>
              <a:t>5/25/12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8587-A028-6B47-A83E-6AD922DD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14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29C1-0ECE-5B48-856F-84CC1DF6B7CF}" type="datetimeFigureOut">
              <a:rPr lang="en-US" smtClean="0"/>
              <a:t>5/25/12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8587-A028-6B47-A83E-6AD922DD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191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29C1-0ECE-5B48-856F-84CC1DF6B7CF}" type="datetimeFigureOut">
              <a:rPr lang="en-US" smtClean="0"/>
              <a:t>5/25/12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8587-A028-6B47-A83E-6AD922DD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12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29C1-0ECE-5B48-856F-84CC1DF6B7CF}" type="datetimeFigureOut">
              <a:rPr lang="en-US" smtClean="0"/>
              <a:t>5/25/12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8587-A028-6B47-A83E-6AD922DD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503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29C1-0ECE-5B48-856F-84CC1DF6B7CF}" type="datetimeFigureOut">
              <a:rPr lang="en-US" smtClean="0"/>
              <a:t>5/25/12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8587-A028-6B47-A83E-6AD922DD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403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29C1-0ECE-5B48-856F-84CC1DF6B7CF}" type="datetimeFigureOut">
              <a:rPr lang="en-US" smtClean="0"/>
              <a:t>5/25/12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8587-A028-6B47-A83E-6AD922DD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93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29C1-0ECE-5B48-856F-84CC1DF6B7CF}" type="datetimeFigureOut">
              <a:rPr lang="en-US" smtClean="0"/>
              <a:t>5/25/12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8587-A028-6B47-A83E-6AD922DD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762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29C1-0ECE-5B48-856F-84CC1DF6B7CF}" type="datetimeFigureOut">
              <a:rPr lang="en-US" smtClean="0"/>
              <a:t>5/25/12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8587-A028-6B47-A83E-6AD922DD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45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29C1-0ECE-5B48-856F-84CC1DF6B7CF}" type="datetimeFigureOut">
              <a:rPr lang="en-US" smtClean="0"/>
              <a:t>5/25/12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8587-A028-6B47-A83E-6AD922DD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04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29C1-0ECE-5B48-856F-84CC1DF6B7CF}" type="datetimeFigureOut">
              <a:rPr lang="en-US" smtClean="0"/>
              <a:t>5/25/12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8587-A028-6B47-A83E-6AD922DD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329C1-0ECE-5B48-856F-84CC1DF6B7CF}" type="datetimeFigureOut">
              <a:rPr lang="en-US" smtClean="0"/>
              <a:t>5/25/12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68587-A028-6B47-A83E-6AD922DD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5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4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Crime and justice in revolutionary Venezuela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Rogelio Pérez Perdomo</a:t>
            </a:r>
          </a:p>
          <a:p>
            <a:pPr algn="r"/>
            <a:r>
              <a:rPr lang="en-US" dirty="0" smtClean="0"/>
              <a:t>Washington, June 30,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623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control of prisons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Prisons: easy traffic of guns and drugs / </a:t>
            </a:r>
            <a:r>
              <a:rPr lang="en-US" i="1" dirty="0" err="1" smtClean="0"/>
              <a:t>Pranes</a:t>
            </a:r>
            <a:r>
              <a:rPr lang="en-US" dirty="0" smtClean="0"/>
              <a:t> are in charge / Extreme violence. </a:t>
            </a:r>
            <a:r>
              <a:rPr lang="en-US" i="1" dirty="0" smtClean="0"/>
              <a:t>El Rodeo, La </a:t>
            </a:r>
            <a:r>
              <a:rPr lang="en-US" i="1" dirty="0" err="1" smtClean="0"/>
              <a:t>Planta</a:t>
            </a:r>
            <a:endParaRPr lang="en-US" i="1" dirty="0" smtClean="0"/>
          </a:p>
          <a:p>
            <a:r>
              <a:rPr lang="en-US" dirty="0" smtClean="0"/>
              <a:t>Why </a:t>
            </a:r>
            <a:r>
              <a:rPr lang="en-US" dirty="0" smtClean="0"/>
              <a:t>is the </a:t>
            </a:r>
            <a:r>
              <a:rPr lang="en-US" dirty="0"/>
              <a:t>government </a:t>
            </a:r>
            <a:r>
              <a:rPr lang="en-US" dirty="0" smtClean="0"/>
              <a:t>unable to control prisons?</a:t>
            </a:r>
          </a:p>
          <a:p>
            <a:pPr lvl="1"/>
            <a:r>
              <a:rPr lang="en-US" dirty="0" smtClean="0"/>
              <a:t>Corruption: prisons are places for exchanges</a:t>
            </a:r>
          </a:p>
          <a:p>
            <a:pPr lvl="1"/>
            <a:r>
              <a:rPr lang="en-US" dirty="0" smtClean="0"/>
              <a:t>Officials are not accountable / political loyalty is the virtue</a:t>
            </a:r>
          </a:p>
        </p:txBody>
      </p:sp>
    </p:spTree>
    <p:extLst>
      <p:ext uri="{BB962C8B-B14F-4D97-AF65-F5344CB8AC3E}">
        <p14:creationId xmlns:p14="http://schemas.microsoft.com/office/powerpoint/2010/main" val="3208053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prison as a metaphor of the justice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case of </a:t>
            </a:r>
            <a:r>
              <a:rPr lang="en-US" dirty="0" err="1" smtClean="0"/>
              <a:t>Eladio</a:t>
            </a:r>
            <a:r>
              <a:rPr lang="en-US" dirty="0" smtClean="0"/>
              <a:t> Aponte-Aponte: Top military prosecutor converted in Supreme Court justice and head of the Criminal Chamber- the strong man in the criminal justice system.</a:t>
            </a:r>
          </a:p>
          <a:p>
            <a:r>
              <a:rPr lang="en-US" dirty="0"/>
              <a:t>F</a:t>
            </a:r>
            <a:r>
              <a:rPr lang="en-US" dirty="0" smtClean="0"/>
              <a:t>ell </a:t>
            </a:r>
            <a:r>
              <a:rPr lang="en-US" dirty="0" smtClean="0"/>
              <a:t>out of grace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dirty="0" smtClean="0"/>
              <a:t>fraid </a:t>
            </a:r>
            <a:r>
              <a:rPr lang="en-US" dirty="0" smtClean="0"/>
              <a:t>of being killed </a:t>
            </a:r>
            <a:r>
              <a:rPr lang="en-US" dirty="0" smtClean="0"/>
              <a:t>sought</a:t>
            </a:r>
            <a:r>
              <a:rPr lang="en-US" dirty="0" smtClean="0"/>
              <a:t> </a:t>
            </a:r>
            <a:r>
              <a:rPr lang="en-US" dirty="0" smtClean="0"/>
              <a:t>DEA’s </a:t>
            </a:r>
            <a:r>
              <a:rPr lang="en-US" dirty="0" smtClean="0"/>
              <a:t>protection. </a:t>
            </a:r>
            <a:r>
              <a:rPr lang="en-US" dirty="0"/>
              <a:t>T</a:t>
            </a:r>
            <a:r>
              <a:rPr lang="en-US" dirty="0" smtClean="0"/>
              <a:t>alking </a:t>
            </a:r>
            <a:r>
              <a:rPr lang="en-US" dirty="0" smtClean="0"/>
              <a:t>about the drug </a:t>
            </a:r>
            <a:r>
              <a:rPr lang="en-US" dirty="0" smtClean="0"/>
              <a:t>lords’ control of </a:t>
            </a:r>
            <a:r>
              <a:rPr lang="en-US" dirty="0" smtClean="0"/>
              <a:t>high government and the military</a:t>
            </a:r>
          </a:p>
          <a:p>
            <a:r>
              <a:rPr lang="en-US" dirty="0" smtClean="0"/>
              <a:t>Chavez’s </a:t>
            </a:r>
            <a:r>
              <a:rPr lang="en-US" dirty="0" smtClean="0"/>
              <a:t>control of the </a:t>
            </a:r>
            <a:r>
              <a:rPr lang="en-US" dirty="0" smtClean="0"/>
              <a:t>judiciary explained from inside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239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mafia-state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</a:t>
            </a:r>
            <a:r>
              <a:rPr lang="en-US" dirty="0" smtClean="0"/>
              <a:t>tate as </a:t>
            </a:r>
            <a:r>
              <a:rPr lang="en-US" dirty="0" smtClean="0"/>
              <a:t>a mafia type organization.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politicians </a:t>
            </a:r>
            <a:r>
              <a:rPr lang="en-US" dirty="0" smtClean="0"/>
              <a:t>not concerned with</a:t>
            </a:r>
            <a:r>
              <a:rPr lang="en-US" dirty="0" smtClean="0"/>
              <a:t> controlling </a:t>
            </a:r>
            <a:r>
              <a:rPr lang="en-US" dirty="0" smtClean="0"/>
              <a:t>crime, but </a:t>
            </a:r>
            <a:r>
              <a:rPr lang="en-US" dirty="0" smtClean="0"/>
              <a:t>how to use</a:t>
            </a:r>
            <a:r>
              <a:rPr lang="en-US" dirty="0" smtClean="0"/>
              <a:t> criminals </a:t>
            </a:r>
            <a:r>
              <a:rPr lang="en-US" dirty="0" smtClean="0"/>
              <a:t>for dirty political jobs.</a:t>
            </a:r>
          </a:p>
          <a:p>
            <a:r>
              <a:rPr lang="en-US" dirty="0" smtClean="0"/>
              <a:t>Prosecutors, judges and </a:t>
            </a:r>
            <a:r>
              <a:rPr lang="en-US" dirty="0" smtClean="0"/>
              <a:t>policemen </a:t>
            </a:r>
            <a:r>
              <a:rPr lang="en-US" dirty="0" smtClean="0"/>
              <a:t>paralyzed. </a:t>
            </a:r>
            <a:r>
              <a:rPr lang="en-US" dirty="0" smtClean="0"/>
              <a:t>Efficiency or quality of decisions not appreciated</a:t>
            </a:r>
            <a:r>
              <a:rPr lang="en-US" dirty="0" smtClean="0"/>
              <a:t>. Obedience is awarded.</a:t>
            </a:r>
          </a:p>
          <a:p>
            <a:r>
              <a:rPr lang="en-US" dirty="0" smtClean="0"/>
              <a:t>“M</a:t>
            </a:r>
            <a:r>
              <a:rPr lang="en-US" dirty="0" smtClean="0"/>
              <a:t>istakes” punished with firing </a:t>
            </a:r>
            <a:r>
              <a:rPr lang="en-US" dirty="0" smtClean="0"/>
              <a:t>or worse.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540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 crime be controlled?</a:t>
            </a:r>
            <a:br>
              <a:rPr lang="en-US" dirty="0" smtClean="0"/>
            </a:br>
            <a:r>
              <a:rPr lang="en-US" dirty="0" smtClean="0"/>
              <a:t>Can the state be recovered?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</a:t>
            </a:r>
            <a:r>
              <a:rPr lang="en-US" dirty="0" smtClean="0"/>
              <a:t>olitical </a:t>
            </a:r>
            <a:r>
              <a:rPr lang="en-US" dirty="0" smtClean="0"/>
              <a:t>change </a:t>
            </a:r>
            <a:r>
              <a:rPr lang="en-US" dirty="0" smtClean="0"/>
              <a:t>as requisite for</a:t>
            </a:r>
            <a:r>
              <a:rPr lang="en-US" dirty="0" smtClean="0"/>
              <a:t> start the rebuilding </a:t>
            </a:r>
            <a:r>
              <a:rPr lang="en-US" smtClean="0"/>
              <a:t>of </a:t>
            </a:r>
            <a:r>
              <a:rPr lang="en-US" smtClean="0"/>
              <a:t>institutions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institutions of the justice system are especially important: courts, National Prosecutor’s Office, police, including military police</a:t>
            </a:r>
          </a:p>
          <a:p>
            <a:pPr marL="0" indent="0">
              <a:buNone/>
            </a:pPr>
            <a:r>
              <a:rPr lang="en-US" dirty="0" smtClean="0"/>
              <a:t>Hard and complex task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477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Venezuela had relatively low violent crime in the 70s. Still in mid 80s homicide rate was 8 per 100k, lower than US.</a:t>
            </a:r>
          </a:p>
          <a:p>
            <a:pPr lvl="1"/>
            <a:r>
              <a:rPr lang="en-US" dirty="0" smtClean="0"/>
              <a:t>In the 90s: from 8 to 20</a:t>
            </a:r>
          </a:p>
          <a:p>
            <a:pPr lvl="1"/>
            <a:r>
              <a:rPr lang="en-US" dirty="0" smtClean="0"/>
              <a:t>In 2000s from 30 to 57</a:t>
            </a:r>
          </a:p>
          <a:p>
            <a:pPr lvl="1"/>
            <a:r>
              <a:rPr lang="en-US" dirty="0" smtClean="0"/>
              <a:t>Kidnapping: rare in the 80s, frequent in the 90s</a:t>
            </a:r>
          </a:p>
          <a:p>
            <a:r>
              <a:rPr lang="en-US" dirty="0" smtClean="0"/>
              <a:t>How to explain this significant increase?</a:t>
            </a:r>
          </a:p>
          <a:p>
            <a:r>
              <a:rPr lang="en-US" dirty="0" smtClean="0"/>
              <a:t>What has been the role of law and criminal justice system?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514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1980s: violence and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Failure of an economic system (indebtedness, exchange control, devaluation, stagnation, corruption scandals, scarcity).</a:t>
            </a:r>
          </a:p>
          <a:p>
            <a:r>
              <a:rPr lang="en-US" dirty="0" smtClean="0"/>
              <a:t>Rise on crimes against property: fear of crime.</a:t>
            </a:r>
          </a:p>
          <a:p>
            <a:r>
              <a:rPr lang="en-US" dirty="0" smtClean="0"/>
              <a:t>Loosening</a:t>
            </a:r>
            <a:r>
              <a:rPr lang="en-US" dirty="0" smtClean="0"/>
              <a:t> </a:t>
            </a:r>
            <a:r>
              <a:rPr lang="en-US" dirty="0" smtClean="0"/>
              <a:t>on gun control </a:t>
            </a:r>
            <a:r>
              <a:rPr lang="en-US" dirty="0" smtClean="0"/>
              <a:t>regulation (an </a:t>
            </a:r>
            <a:r>
              <a:rPr lang="en-US" dirty="0" smtClean="0"/>
              <a:t>economic </a:t>
            </a:r>
            <a:r>
              <a:rPr lang="en-US" dirty="0" smtClean="0"/>
              <a:t>base for crime reduction)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085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Mano </a:t>
            </a:r>
            <a:r>
              <a:rPr lang="en-US" i="1" dirty="0" err="1" smtClean="0"/>
              <a:t>dura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More use of military police (GN)</a:t>
            </a:r>
          </a:p>
          <a:p>
            <a:r>
              <a:rPr lang="en-US" dirty="0" smtClean="0"/>
              <a:t>Militarization of civil police and more discretion to policemen:</a:t>
            </a:r>
          </a:p>
          <a:p>
            <a:pPr lvl="1"/>
            <a:r>
              <a:rPr lang="en-US" dirty="0" smtClean="0"/>
              <a:t>Police abuses</a:t>
            </a:r>
          </a:p>
          <a:p>
            <a:pPr lvl="1"/>
            <a:r>
              <a:rPr lang="en-US" dirty="0" smtClean="0"/>
              <a:t>The police became the problem</a:t>
            </a:r>
          </a:p>
          <a:p>
            <a:pPr lvl="1"/>
            <a:r>
              <a:rPr lang="en-US" dirty="0" smtClean="0"/>
              <a:t>Time of alienation from the state and the political system</a:t>
            </a:r>
          </a:p>
          <a:p>
            <a:r>
              <a:rPr lang="en-US" i="1" dirty="0" smtClean="0"/>
              <a:t>Los </a:t>
            </a:r>
            <a:r>
              <a:rPr lang="en-US" i="1" dirty="0" err="1" smtClean="0"/>
              <a:t>presos</a:t>
            </a:r>
            <a:r>
              <a:rPr lang="en-US" i="1" dirty="0" smtClean="0"/>
              <a:t> sin </a:t>
            </a:r>
            <a:r>
              <a:rPr lang="en-US" i="1" dirty="0" err="1" smtClean="0"/>
              <a:t>condena</a:t>
            </a:r>
            <a:r>
              <a:rPr lang="en-US" dirty="0" smtClean="0"/>
              <a:t> (non-</a:t>
            </a:r>
            <a:r>
              <a:rPr lang="en-US" dirty="0" err="1" smtClean="0"/>
              <a:t>codemned</a:t>
            </a:r>
            <a:r>
              <a:rPr lang="en-US" dirty="0" smtClean="0"/>
              <a:t> prisoners)    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3116088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age of reform (1990s)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El gran </a:t>
            </a:r>
            <a:r>
              <a:rPr lang="en-US" i="1" dirty="0" err="1" smtClean="0"/>
              <a:t>viraje</a:t>
            </a:r>
            <a:r>
              <a:rPr lang="en-US" i="1" dirty="0" smtClean="0"/>
              <a:t> </a:t>
            </a:r>
            <a:r>
              <a:rPr lang="en-US" dirty="0" smtClean="0"/>
              <a:t>(great turn): privatization, deregulation, free markets – economic success and political failure.</a:t>
            </a:r>
          </a:p>
          <a:p>
            <a:r>
              <a:rPr lang="en-US" dirty="0" smtClean="0"/>
              <a:t>Political decentralization: the creation of municipal police forces – the creation of relatively secure spaces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827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age of reform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Judicial reform: managerial &amp; technological change, investment in justice (WB)</a:t>
            </a:r>
          </a:p>
          <a:p>
            <a:r>
              <a:rPr lang="en-US" dirty="0" smtClean="0"/>
              <a:t>Reform of criminal procedure: the German-American model adopted in 1998 – adversarial, oral, jury, etc.</a:t>
            </a:r>
          </a:p>
          <a:p>
            <a:r>
              <a:rPr lang="en-US" dirty="0" smtClean="0"/>
              <a:t>Political change: a new constitution 1999 / Principles of criminal justice put in the constitution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405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Orgánico</a:t>
            </a:r>
            <a:r>
              <a:rPr lang="en-US" dirty="0" smtClean="0"/>
              <a:t> </a:t>
            </a:r>
            <a:r>
              <a:rPr lang="en-US" dirty="0" err="1" smtClean="0"/>
              <a:t>Procesal</a:t>
            </a:r>
            <a:r>
              <a:rPr lang="en-US" dirty="0" smtClean="0"/>
              <a:t> Penal:</a:t>
            </a:r>
            <a:br>
              <a:rPr lang="en-US" dirty="0" smtClean="0"/>
            </a:br>
            <a:r>
              <a:rPr lang="en-US" dirty="0"/>
              <a:t>M</a:t>
            </a:r>
            <a:r>
              <a:rPr lang="en-US" dirty="0" smtClean="0"/>
              <a:t>isfortunes of virtue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L</a:t>
            </a:r>
            <a:r>
              <a:rPr lang="en-US" dirty="0" smtClean="0"/>
              <a:t>iberal </a:t>
            </a:r>
            <a:r>
              <a:rPr lang="en-US" dirty="0" smtClean="0"/>
              <a:t>code in 1998</a:t>
            </a:r>
            <a:r>
              <a:rPr lang="en-US" dirty="0" smtClean="0"/>
              <a:t>/99</a:t>
            </a:r>
            <a:r>
              <a:rPr lang="en-US" dirty="0" smtClean="0"/>
              <a:t>: defense </a:t>
            </a:r>
            <a:r>
              <a:rPr lang="en-US" dirty="0" smtClean="0"/>
              <a:t>guarantees, principle </a:t>
            </a:r>
            <a:r>
              <a:rPr lang="en-US" dirty="0" smtClean="0"/>
              <a:t>of freedom, speed procedure. </a:t>
            </a:r>
            <a:r>
              <a:rPr lang="en-US" dirty="0" smtClean="0"/>
              <a:t>Blamed for the increase of crime in 99 and 2000</a:t>
            </a:r>
            <a:endParaRPr lang="en-US" dirty="0" smtClean="0"/>
          </a:p>
          <a:p>
            <a:r>
              <a:rPr lang="en-US" dirty="0" smtClean="0"/>
              <a:t>Reforms </a:t>
            </a:r>
            <a:r>
              <a:rPr lang="en-US" dirty="0" smtClean="0"/>
              <a:t>in past decade (2000</a:t>
            </a:r>
            <a:r>
              <a:rPr lang="en-US" dirty="0" smtClean="0"/>
              <a:t>, 2001, 2006, 2008, </a:t>
            </a:r>
            <a:r>
              <a:rPr lang="en-US" dirty="0" smtClean="0"/>
              <a:t>2009). </a:t>
            </a:r>
            <a:r>
              <a:rPr lang="en-US" dirty="0" smtClean="0"/>
              <a:t>Liberal principles discarded</a:t>
            </a:r>
            <a:r>
              <a:rPr lang="en-US" dirty="0" smtClean="0"/>
              <a:t>: </a:t>
            </a:r>
            <a:r>
              <a:rPr lang="en-US" dirty="0" smtClean="0"/>
              <a:t>great discretion to prosecutors and judges to handle the procedure</a:t>
            </a:r>
            <a:r>
              <a:rPr lang="en-US" dirty="0" smtClean="0"/>
              <a:t>. </a:t>
            </a:r>
            <a:r>
              <a:rPr lang="en-US" dirty="0" smtClean="0"/>
              <a:t>Police autonomy</a:t>
            </a:r>
            <a:endParaRPr lang="en-US" dirty="0" smtClean="0"/>
          </a:p>
          <a:p>
            <a:r>
              <a:rPr lang="en-US" dirty="0"/>
              <a:t>I</a:t>
            </a:r>
            <a:r>
              <a:rPr lang="en-US" dirty="0" smtClean="0"/>
              <a:t>nquisitorial procedure </a:t>
            </a:r>
            <a:r>
              <a:rPr lang="en-US" dirty="0" smtClean="0"/>
              <a:t>back</a:t>
            </a:r>
            <a:r>
              <a:rPr lang="en-US" dirty="0" smtClean="0"/>
              <a:t>: </a:t>
            </a:r>
            <a:r>
              <a:rPr lang="en-US" i="1" dirty="0" err="1" smtClean="0"/>
              <a:t>presos</a:t>
            </a:r>
            <a:r>
              <a:rPr lang="en-US" i="1" dirty="0" smtClean="0"/>
              <a:t> sin </a:t>
            </a:r>
            <a:r>
              <a:rPr lang="en-US" i="1" dirty="0" err="1" smtClean="0"/>
              <a:t>condena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441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Criminalization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Penal Code. Modest reform for penalization of political protest</a:t>
            </a:r>
          </a:p>
          <a:p>
            <a:r>
              <a:rPr lang="en-US" dirty="0" smtClean="0"/>
              <a:t>Multiplication of crimes: more than 1000 crimes. Penalization of economic activity.</a:t>
            </a:r>
          </a:p>
          <a:p>
            <a:r>
              <a:rPr lang="en-US" dirty="0" smtClean="0"/>
              <a:t>Persecution against bankers, brokers, military men, politicians and students are common.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69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PRISON POPULATION 1998-2010</a:t>
            </a:r>
            <a:r>
              <a:rPr lang="es-ES_tradnl" dirty="0"/>
              <a:t/>
            </a:r>
            <a:br>
              <a:rPr lang="es-ES_tradnl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9705" marR="0" indent="0">
              <a:spcBef>
                <a:spcPts val="0"/>
              </a:spcBef>
              <a:spcAft>
                <a:spcPts val="600"/>
              </a:spcAft>
            </a:pPr>
            <a:endParaRPr lang="es-ES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704098"/>
              </p:ext>
            </p:extLst>
          </p:nvPr>
        </p:nvGraphicFramePr>
        <p:xfrm>
          <a:off x="1404789" y="2507389"/>
          <a:ext cx="6705798" cy="2512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Document" r:id="rId3" imgW="5016500" imgH="1879600" progId="Word.Document.12">
                  <p:embed/>
                </p:oleObj>
              </mc:Choice>
              <mc:Fallback>
                <p:oleObj name="Document" r:id="rId3" imgW="5016500" imgH="1879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04789" y="2507389"/>
                        <a:ext cx="6705798" cy="25125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0553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628</Words>
  <Application>Microsoft Macintosh PowerPoint</Application>
  <PresentationFormat>On-screen Show (4:3)</PresentationFormat>
  <Paragraphs>59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Document</vt:lpstr>
      <vt:lpstr>Crime and justice in revolutionary Venezuela</vt:lpstr>
      <vt:lpstr>The issues</vt:lpstr>
      <vt:lpstr>The 1980s: violence and justice</vt:lpstr>
      <vt:lpstr>Mano dura</vt:lpstr>
      <vt:lpstr>The age of reform (1990s) 1</vt:lpstr>
      <vt:lpstr>The age of reform 2</vt:lpstr>
      <vt:lpstr>The Código Orgánico Procesal Penal: Misfortunes of virtue </vt:lpstr>
      <vt:lpstr>Criminalization</vt:lpstr>
      <vt:lpstr>PRISON POPULATION 1998-2010 </vt:lpstr>
      <vt:lpstr>The control of prisons</vt:lpstr>
      <vt:lpstr>The prison as a metaphor of the justice system</vt:lpstr>
      <vt:lpstr>The mafia-state</vt:lpstr>
      <vt:lpstr>Can crime be controlled? Can the state be recovered?</vt:lpstr>
    </vt:vector>
  </TitlesOfParts>
  <Company>Stanford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Crime and justice in revolutionary Venezuela</dc:title>
  <dc:creator>Rogelio Perez Perdomo</dc:creator>
  <cp:lastModifiedBy>Rogelio Perez Perdomo</cp:lastModifiedBy>
  <cp:revision>24</cp:revision>
  <dcterms:created xsi:type="dcterms:W3CDTF">2012-05-06T22:00:42Z</dcterms:created>
  <dcterms:modified xsi:type="dcterms:W3CDTF">2012-05-25T20:55:19Z</dcterms:modified>
</cp:coreProperties>
</file>