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11" r:id="rId2"/>
    <p:sldId id="334" r:id="rId3"/>
    <p:sldId id="335" r:id="rId4"/>
    <p:sldId id="336" r:id="rId5"/>
    <p:sldId id="312" r:id="rId6"/>
    <p:sldId id="313" r:id="rId7"/>
    <p:sldId id="314" r:id="rId8"/>
    <p:sldId id="316" r:id="rId9"/>
    <p:sldId id="341" r:id="rId10"/>
    <p:sldId id="338" r:id="rId11"/>
    <p:sldId id="317" r:id="rId12"/>
    <p:sldId id="318" r:id="rId13"/>
    <p:sldId id="319" r:id="rId14"/>
    <p:sldId id="320" r:id="rId15"/>
    <p:sldId id="321" r:id="rId16"/>
    <p:sldId id="323" r:id="rId17"/>
    <p:sldId id="324" r:id="rId18"/>
    <p:sldId id="325" r:id="rId19"/>
    <p:sldId id="326" r:id="rId20"/>
    <p:sldId id="339" r:id="rId21"/>
    <p:sldId id="329" r:id="rId22"/>
    <p:sldId id="327" r:id="rId23"/>
    <p:sldId id="328" r:id="rId24"/>
    <p:sldId id="330" r:id="rId25"/>
    <p:sldId id="331" r:id="rId26"/>
    <p:sldId id="344" r:id="rId27"/>
    <p:sldId id="332" r:id="rId28"/>
    <p:sldId id="342" r:id="rId29"/>
    <p:sldId id="340" r:id="rId30"/>
    <p:sldId id="343" r:id="rId3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C4AE"/>
    <a:srgbClr val="595959"/>
    <a:srgbClr val="004B90"/>
    <a:srgbClr val="99FFCC"/>
    <a:srgbClr val="8082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60" d="100"/>
          <a:sy n="60" d="100"/>
        </p:scale>
        <p:origin x="-888" y="-72"/>
      </p:cViewPr>
      <p:guideLst>
        <p:guide orient="horz" pos="2160"/>
        <p:guide pos="2880"/>
      </p:guideLst>
    </p:cSldViewPr>
  </p:slideViewPr>
  <p:notesTextViewPr>
    <p:cViewPr>
      <p:scale>
        <a:sx n="1" d="1"/>
        <a:sy n="1" d="1"/>
      </p:scale>
      <p:origin x="0" y="0"/>
    </p:cViewPr>
  </p:notesTextViewPr>
  <p:sorterViewPr>
    <p:cViewPr>
      <p:scale>
        <a:sx n="108" d="100"/>
        <a:sy n="10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Alex\Rule_of_Law_Index\Vienna_2\Presentations\Wilson_Center_May_2012\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Alex\Rule_of_Law_Index\Vienna_2\Presentations\Wilson_Center_May_2012\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Alex\Rule_of_Law_Index\Vienna_2\Presentations\Wilson_Center_May_2012\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Alex\Rule_of_Law_Index\Vienna_2\Presentations\Wilson_Center_May_2012\Da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Alex\Rule_of_Law_Index\Vienna_2\Presentations\Wilson_Center_May_2012\Map_16_wodiv_wooutlier.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Alex\Rule_of_Law_Index\Vienna_2\Presentations\Wilson_Center_May_2012\Dat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Alex\Rule_of_Law_Index\Vienna_2\Presentations\Wilson_Center_May_2012\Data.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Alex\Rule_of_Law_Index\Vienna_2\Presentations\Wilson_Center_May_2012\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793565732915809E-2"/>
          <c:y val="6.3519088889642777E-2"/>
          <c:w val="0.84681479262847714"/>
          <c:h val="0.61017636999920455"/>
        </c:manualLayout>
      </c:layout>
      <c:barChart>
        <c:barDir val="col"/>
        <c:grouping val="clustered"/>
        <c:varyColors val="0"/>
        <c:ser>
          <c:idx val="0"/>
          <c:order val="0"/>
          <c:tx>
            <c:strRef>
              <c:f>Sheet2!$L$2</c:f>
              <c:strCache>
                <c:ptCount val="1"/>
                <c:pt idx="0">
                  <c:v>1.3 Government powers are effectively limited by the judiciary</c:v>
                </c:pt>
              </c:strCache>
            </c:strRef>
          </c:tx>
          <c:spPr>
            <a:effectLst>
              <a:innerShdw blurRad="63500" dist="50800" dir="13500000">
                <a:prstClr val="black">
                  <a:alpha val="50000"/>
                </a:prstClr>
              </a:innerShdw>
            </a:effectLst>
          </c:spPr>
          <c:invertIfNegative val="0"/>
          <c:dPt>
            <c:idx val="3"/>
            <c:invertIfNegative val="0"/>
            <c:bubble3D val="0"/>
            <c:spPr>
              <a:solidFill>
                <a:srgbClr val="C0504D">
                  <a:lumMod val="60000"/>
                  <a:lumOff val="40000"/>
                </a:srgbClr>
              </a:solidFill>
              <a:effectLst>
                <a:innerShdw blurRad="63500" dist="50800" dir="13500000">
                  <a:prstClr val="black">
                    <a:alpha val="50000"/>
                  </a:prstClr>
                </a:innerShdw>
              </a:effectLst>
            </c:spPr>
          </c:dPt>
          <c:cat>
            <c:strRef>
              <c:f>Sheet2!$B$130:$B$136</c:f>
              <c:strCache>
                <c:ptCount val="7"/>
                <c:pt idx="0">
                  <c:v>Developed</c:v>
                </c:pt>
                <c:pt idx="1">
                  <c:v>East Asia &amp; Pacific</c:v>
                </c:pt>
                <c:pt idx="2">
                  <c:v>South Asia</c:v>
                </c:pt>
                <c:pt idx="3">
                  <c:v>Latin America &amp; Caribbean</c:v>
                </c:pt>
                <c:pt idx="4">
                  <c:v>Middle East &amp; North Africa</c:v>
                </c:pt>
                <c:pt idx="5">
                  <c:v>Sub-Saharan Africa</c:v>
                </c:pt>
                <c:pt idx="6">
                  <c:v>Eastern Europe &amp; Central Asia</c:v>
                </c:pt>
              </c:strCache>
            </c:strRef>
          </c:cat>
          <c:val>
            <c:numRef>
              <c:f>Sheet2!$L$130:$L$136</c:f>
              <c:numCache>
                <c:formatCode>0.000</c:formatCode>
                <c:ptCount val="7"/>
                <c:pt idx="0">
                  <c:v>0.72780783770962032</c:v>
                </c:pt>
                <c:pt idx="1">
                  <c:v>0.47270674418539016</c:v>
                </c:pt>
                <c:pt idx="2">
                  <c:v>0.47189251483342542</c:v>
                </c:pt>
                <c:pt idx="3">
                  <c:v>0.43655805294240141</c:v>
                </c:pt>
                <c:pt idx="4">
                  <c:v>0.43130434059699946</c:v>
                </c:pt>
                <c:pt idx="5">
                  <c:v>0.40150404030068976</c:v>
                </c:pt>
                <c:pt idx="6">
                  <c:v>0.29126822715958323</c:v>
                </c:pt>
              </c:numCache>
            </c:numRef>
          </c:val>
        </c:ser>
        <c:dLbls>
          <c:showLegendKey val="0"/>
          <c:showVal val="0"/>
          <c:showCatName val="0"/>
          <c:showSerName val="0"/>
          <c:showPercent val="0"/>
          <c:showBubbleSize val="0"/>
        </c:dLbls>
        <c:gapWidth val="91"/>
        <c:overlap val="61"/>
        <c:axId val="34883840"/>
        <c:axId val="34885632"/>
      </c:barChart>
      <c:catAx>
        <c:axId val="34883840"/>
        <c:scaling>
          <c:orientation val="minMax"/>
        </c:scaling>
        <c:delete val="0"/>
        <c:axPos val="b"/>
        <c:majorTickMark val="out"/>
        <c:minorTickMark val="none"/>
        <c:tickLblPos val="nextTo"/>
        <c:txPr>
          <a:bodyPr rot="-5400000" vert="horz"/>
          <a:lstStyle/>
          <a:p>
            <a:pPr>
              <a:defRPr sz="1800"/>
            </a:pPr>
            <a:endParaRPr lang="en-US"/>
          </a:p>
        </c:txPr>
        <c:crossAx val="34885632"/>
        <c:crosses val="autoZero"/>
        <c:auto val="1"/>
        <c:lblAlgn val="ctr"/>
        <c:lblOffset val="100"/>
        <c:noMultiLvlLbl val="0"/>
      </c:catAx>
      <c:valAx>
        <c:axId val="34885632"/>
        <c:scaling>
          <c:orientation val="minMax"/>
          <c:max val="1"/>
        </c:scaling>
        <c:delete val="0"/>
        <c:axPos val="l"/>
        <c:majorGridlines/>
        <c:numFmt formatCode="0.0" sourceLinked="0"/>
        <c:majorTickMark val="out"/>
        <c:minorTickMark val="none"/>
        <c:tickLblPos val="nextTo"/>
        <c:txPr>
          <a:bodyPr/>
          <a:lstStyle/>
          <a:p>
            <a:pPr>
              <a:defRPr sz="1800"/>
            </a:pPr>
            <a:endParaRPr lang="en-US"/>
          </a:p>
        </c:txPr>
        <c:crossAx val="34883840"/>
        <c:crosses val="autoZero"/>
        <c:crossBetween val="between"/>
        <c:majorUnit val="0.1"/>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793565732915864E-2"/>
          <c:y val="3.9709581756825846E-2"/>
          <c:w val="0.84681479262847736"/>
          <c:h val="0.61864181750008684"/>
        </c:manualLayout>
      </c:layout>
      <c:barChart>
        <c:barDir val="col"/>
        <c:grouping val="clustered"/>
        <c:varyColors val="0"/>
        <c:ser>
          <c:idx val="0"/>
          <c:order val="0"/>
          <c:tx>
            <c:strRef>
              <c:f>Sheet2!$L$2</c:f>
              <c:strCache>
                <c:ptCount val="1"/>
                <c:pt idx="0">
                  <c:v>1.3 Government powers are effectively limited by the judiciary</c:v>
                </c:pt>
              </c:strCache>
            </c:strRef>
          </c:tx>
          <c:spPr>
            <a:effectLst>
              <a:innerShdw blurRad="63500" dist="50800" dir="13500000">
                <a:prstClr val="black">
                  <a:alpha val="50000"/>
                </a:prstClr>
              </a:innerShdw>
            </a:effectLst>
          </c:spPr>
          <c:invertIfNegative val="0"/>
          <c:cat>
            <c:strRef>
              <c:f>Sheet2!$B$118:$B$128</c:f>
              <c:strCache>
                <c:ptCount val="11"/>
                <c:pt idx="0">
                  <c:v>Chile</c:v>
                </c:pt>
                <c:pt idx="1">
                  <c:v>Brazil</c:v>
                </c:pt>
                <c:pt idx="2">
                  <c:v>Colombia</c:v>
                </c:pt>
                <c:pt idx="3">
                  <c:v>Peru</c:v>
                </c:pt>
                <c:pt idx="4">
                  <c:v>El Salvador</c:v>
                </c:pt>
                <c:pt idx="5">
                  <c:v>Mexico</c:v>
                </c:pt>
                <c:pt idx="6">
                  <c:v>Argentina</c:v>
                </c:pt>
                <c:pt idx="7">
                  <c:v>Dominican Republic</c:v>
                </c:pt>
                <c:pt idx="8">
                  <c:v>Guatemala</c:v>
                </c:pt>
                <c:pt idx="9">
                  <c:v>Bolivia</c:v>
                </c:pt>
                <c:pt idx="10">
                  <c:v>Venezuela</c:v>
                </c:pt>
              </c:strCache>
            </c:strRef>
          </c:cat>
          <c:val>
            <c:numRef>
              <c:f>Sheet2!$L$118:$L$128</c:f>
              <c:numCache>
                <c:formatCode>0.000</c:formatCode>
                <c:ptCount val="11"/>
                <c:pt idx="0">
                  <c:v>0.60554440224714534</c:v>
                </c:pt>
                <c:pt idx="1">
                  <c:v>0.60230793295173568</c:v>
                </c:pt>
                <c:pt idx="2">
                  <c:v>0.58374425934486818</c:v>
                </c:pt>
                <c:pt idx="3">
                  <c:v>0.4889804088265311</c:v>
                </c:pt>
                <c:pt idx="4">
                  <c:v>0.48139861828171365</c:v>
                </c:pt>
                <c:pt idx="5">
                  <c:v>0.44011160718012182</c:v>
                </c:pt>
                <c:pt idx="6">
                  <c:v>0.3589441511982544</c:v>
                </c:pt>
                <c:pt idx="7">
                  <c:v>0.35786138509915211</c:v>
                </c:pt>
                <c:pt idx="8">
                  <c:v>0.31300677088399104</c:v>
                </c:pt>
                <c:pt idx="9">
                  <c:v>0.20974457862936138</c:v>
                </c:pt>
                <c:pt idx="10">
                  <c:v>0.15122434983214975</c:v>
                </c:pt>
              </c:numCache>
            </c:numRef>
          </c:val>
        </c:ser>
        <c:dLbls>
          <c:showLegendKey val="0"/>
          <c:showVal val="0"/>
          <c:showCatName val="0"/>
          <c:showSerName val="0"/>
          <c:showPercent val="0"/>
          <c:showBubbleSize val="0"/>
        </c:dLbls>
        <c:gapWidth val="91"/>
        <c:overlap val="61"/>
        <c:axId val="34926976"/>
        <c:axId val="34928512"/>
      </c:barChart>
      <c:catAx>
        <c:axId val="34926976"/>
        <c:scaling>
          <c:orientation val="minMax"/>
        </c:scaling>
        <c:delete val="0"/>
        <c:axPos val="b"/>
        <c:majorTickMark val="out"/>
        <c:minorTickMark val="none"/>
        <c:tickLblPos val="nextTo"/>
        <c:txPr>
          <a:bodyPr rot="-5400000" vert="horz"/>
          <a:lstStyle/>
          <a:p>
            <a:pPr>
              <a:defRPr sz="1800"/>
            </a:pPr>
            <a:endParaRPr lang="en-US"/>
          </a:p>
        </c:txPr>
        <c:crossAx val="34928512"/>
        <c:crosses val="autoZero"/>
        <c:auto val="1"/>
        <c:lblAlgn val="ctr"/>
        <c:lblOffset val="100"/>
        <c:noMultiLvlLbl val="0"/>
      </c:catAx>
      <c:valAx>
        <c:axId val="34928512"/>
        <c:scaling>
          <c:orientation val="minMax"/>
          <c:max val="1"/>
        </c:scaling>
        <c:delete val="0"/>
        <c:axPos val="l"/>
        <c:majorGridlines/>
        <c:numFmt formatCode="0.0" sourceLinked="0"/>
        <c:majorTickMark val="out"/>
        <c:minorTickMark val="none"/>
        <c:tickLblPos val="nextTo"/>
        <c:txPr>
          <a:bodyPr/>
          <a:lstStyle/>
          <a:p>
            <a:pPr>
              <a:defRPr sz="1800"/>
            </a:pPr>
            <a:endParaRPr lang="en-US"/>
          </a:p>
        </c:txPr>
        <c:crossAx val="34926976"/>
        <c:crosses val="autoZero"/>
        <c:crossBetween val="between"/>
        <c:majorUnit val="0.1"/>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822060703950501E-2"/>
          <c:y val="6.7343502136875164E-2"/>
          <c:w val="0.84681479262847736"/>
          <c:h val="0.55548670215020401"/>
        </c:manualLayout>
      </c:layout>
      <c:barChart>
        <c:barDir val="col"/>
        <c:grouping val="clustered"/>
        <c:varyColors val="0"/>
        <c:ser>
          <c:idx val="0"/>
          <c:order val="0"/>
          <c:tx>
            <c:strRef>
              <c:f>Sheet2!$L$2</c:f>
              <c:strCache>
                <c:ptCount val="1"/>
                <c:pt idx="0">
                  <c:v>1.3 Government powers are effectively limited by the judiciary</c:v>
                </c:pt>
              </c:strCache>
            </c:strRef>
          </c:tx>
          <c:spPr>
            <a:effectLst>
              <a:innerShdw blurRad="63500" dist="50800" dir="13500000">
                <a:prstClr val="black">
                  <a:alpha val="50000"/>
                </a:prstClr>
              </a:innerShdw>
            </a:effectLst>
          </c:spPr>
          <c:invertIfNegative val="0"/>
          <c:cat>
            <c:strRef>
              <c:f>Sheet2!$AA$143:$AA$154</c:f>
              <c:strCache>
                <c:ptCount val="12"/>
                <c:pt idx="0">
                  <c:v>Brazil</c:v>
                </c:pt>
                <c:pt idx="1">
                  <c:v>Chile</c:v>
                </c:pt>
                <c:pt idx="2">
                  <c:v>Jamaica</c:v>
                </c:pt>
                <c:pt idx="3">
                  <c:v>Guatemala</c:v>
                </c:pt>
                <c:pt idx="4">
                  <c:v>Venezuela</c:v>
                </c:pt>
                <c:pt idx="5">
                  <c:v>Colombia</c:v>
                </c:pt>
                <c:pt idx="6">
                  <c:v>Peru</c:v>
                </c:pt>
                <c:pt idx="7">
                  <c:v>El Salvador</c:v>
                </c:pt>
                <c:pt idx="8">
                  <c:v>Dominican Republic</c:v>
                </c:pt>
                <c:pt idx="9">
                  <c:v>Mexico</c:v>
                </c:pt>
                <c:pt idx="10">
                  <c:v>Argentina</c:v>
                </c:pt>
                <c:pt idx="11">
                  <c:v>Bolivia</c:v>
                </c:pt>
              </c:strCache>
            </c:strRef>
          </c:cat>
          <c:val>
            <c:numRef>
              <c:f>Sheet2!$AB$143:$AB$154</c:f>
              <c:numCache>
                <c:formatCode>General</c:formatCode>
                <c:ptCount val="12"/>
                <c:pt idx="0">
                  <c:v>0.63488041519719618</c:v>
                </c:pt>
                <c:pt idx="1">
                  <c:v>0.58663654358446649</c:v>
                </c:pt>
                <c:pt idx="2">
                  <c:v>0.575902184467047</c:v>
                </c:pt>
                <c:pt idx="3">
                  <c:v>0.55934675913913801</c:v>
                </c:pt>
                <c:pt idx="4">
                  <c:v>0.55615291626824781</c:v>
                </c:pt>
                <c:pt idx="5">
                  <c:v>0.36414861824477412</c:v>
                </c:pt>
                <c:pt idx="6">
                  <c:v>0.29905669766918036</c:v>
                </c:pt>
                <c:pt idx="7">
                  <c:v>0.29871528587181156</c:v>
                </c:pt>
                <c:pt idx="8">
                  <c:v>0.2288581366537715</c:v>
                </c:pt>
                <c:pt idx="9">
                  <c:v>0.14675547476800496</c:v>
                </c:pt>
                <c:pt idx="10">
                  <c:v>0.11760817921565651</c:v>
                </c:pt>
                <c:pt idx="11">
                  <c:v>0.11127903047954804</c:v>
                </c:pt>
              </c:numCache>
            </c:numRef>
          </c:val>
        </c:ser>
        <c:dLbls>
          <c:showLegendKey val="0"/>
          <c:showVal val="0"/>
          <c:showCatName val="0"/>
          <c:showSerName val="0"/>
          <c:showPercent val="0"/>
          <c:showBubbleSize val="0"/>
        </c:dLbls>
        <c:gapWidth val="91"/>
        <c:overlap val="61"/>
        <c:axId val="33476608"/>
        <c:axId val="33478144"/>
      </c:barChart>
      <c:catAx>
        <c:axId val="33476608"/>
        <c:scaling>
          <c:orientation val="minMax"/>
        </c:scaling>
        <c:delete val="0"/>
        <c:axPos val="b"/>
        <c:majorTickMark val="out"/>
        <c:minorTickMark val="none"/>
        <c:tickLblPos val="nextTo"/>
        <c:txPr>
          <a:bodyPr rot="-5400000" vert="horz"/>
          <a:lstStyle/>
          <a:p>
            <a:pPr>
              <a:defRPr sz="1600"/>
            </a:pPr>
            <a:endParaRPr lang="en-US"/>
          </a:p>
        </c:txPr>
        <c:crossAx val="33478144"/>
        <c:crosses val="autoZero"/>
        <c:auto val="1"/>
        <c:lblAlgn val="ctr"/>
        <c:lblOffset val="100"/>
        <c:noMultiLvlLbl val="0"/>
      </c:catAx>
      <c:valAx>
        <c:axId val="33478144"/>
        <c:scaling>
          <c:orientation val="minMax"/>
          <c:max val="1"/>
        </c:scaling>
        <c:delete val="0"/>
        <c:axPos val="l"/>
        <c:majorGridlines/>
        <c:numFmt formatCode="0.0" sourceLinked="0"/>
        <c:majorTickMark val="out"/>
        <c:minorTickMark val="none"/>
        <c:tickLblPos val="nextTo"/>
        <c:txPr>
          <a:bodyPr/>
          <a:lstStyle/>
          <a:p>
            <a:pPr>
              <a:defRPr sz="1800"/>
            </a:pPr>
            <a:endParaRPr lang="en-US"/>
          </a:p>
        </c:txPr>
        <c:crossAx val="33476608"/>
        <c:crosses val="autoZero"/>
        <c:crossBetween val="between"/>
        <c:majorUnit val="0.2"/>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793565732915795E-2"/>
          <c:y val="6.3519088889642764E-2"/>
          <c:w val="0.84542585301837292"/>
          <c:h val="0.69283948768758863"/>
        </c:manualLayout>
      </c:layout>
      <c:barChart>
        <c:barDir val="col"/>
        <c:grouping val="clustered"/>
        <c:varyColors val="0"/>
        <c:ser>
          <c:idx val="0"/>
          <c:order val="0"/>
          <c:tx>
            <c:strRef>
              <c:f>Sheet2!$L$2</c:f>
              <c:strCache>
                <c:ptCount val="1"/>
                <c:pt idx="0">
                  <c:v>1.3 Government powers are effectively limited by the judiciary</c:v>
                </c:pt>
              </c:strCache>
            </c:strRef>
          </c:tx>
          <c:spPr>
            <a:effectLst>
              <a:innerShdw blurRad="63500" dist="50800" dir="13500000">
                <a:prstClr val="black">
                  <a:alpha val="50000"/>
                </a:prstClr>
              </a:innerShdw>
            </a:effectLst>
          </c:spPr>
          <c:invertIfNegative val="0"/>
          <c:cat>
            <c:strRef>
              <c:f>Sheet2!$Q$163:$Q$174</c:f>
              <c:strCache>
                <c:ptCount val="12"/>
                <c:pt idx="0">
                  <c:v>Dominican Republic</c:v>
                </c:pt>
                <c:pt idx="1">
                  <c:v>Peru</c:v>
                </c:pt>
                <c:pt idx="2">
                  <c:v>Argentina</c:v>
                </c:pt>
                <c:pt idx="3">
                  <c:v>Guatemala</c:v>
                </c:pt>
                <c:pt idx="4">
                  <c:v>Colombia</c:v>
                </c:pt>
                <c:pt idx="5">
                  <c:v>Chile</c:v>
                </c:pt>
                <c:pt idx="6">
                  <c:v>Mexico</c:v>
                </c:pt>
                <c:pt idx="7">
                  <c:v>Venezuela</c:v>
                </c:pt>
                <c:pt idx="8">
                  <c:v>El Salvador</c:v>
                </c:pt>
                <c:pt idx="9">
                  <c:v>Bolivia</c:v>
                </c:pt>
                <c:pt idx="10">
                  <c:v>Brazil</c:v>
                </c:pt>
                <c:pt idx="11">
                  <c:v>Jamaica</c:v>
                </c:pt>
              </c:strCache>
            </c:strRef>
          </c:cat>
          <c:val>
            <c:numRef>
              <c:f>Sheet2!$R$163:$R$174</c:f>
              <c:numCache>
                <c:formatCode>General</c:formatCode>
                <c:ptCount val="12"/>
                <c:pt idx="0">
                  <c:v>0.29200000000000004</c:v>
                </c:pt>
                <c:pt idx="1">
                  <c:v>0.20713580000000001</c:v>
                </c:pt>
                <c:pt idx="2">
                  <c:v>0.18400000000000002</c:v>
                </c:pt>
                <c:pt idx="3">
                  <c:v>0.15515519999999999</c:v>
                </c:pt>
                <c:pt idx="4">
                  <c:v>0.15064420000000003</c:v>
                </c:pt>
                <c:pt idx="5">
                  <c:v>0.14521840000000005</c:v>
                </c:pt>
                <c:pt idx="6">
                  <c:v>0.1405508</c:v>
                </c:pt>
                <c:pt idx="7">
                  <c:v>0.13713710000000001</c:v>
                </c:pt>
                <c:pt idx="8">
                  <c:v>0.10392160000000002</c:v>
                </c:pt>
                <c:pt idx="9">
                  <c:v>9.6926700000000005E-2</c:v>
                </c:pt>
                <c:pt idx="10">
                  <c:v>9.6926700000000005E-2</c:v>
                </c:pt>
                <c:pt idx="11">
                  <c:v>7.6765600000000017E-2</c:v>
                </c:pt>
              </c:numCache>
            </c:numRef>
          </c:val>
        </c:ser>
        <c:dLbls>
          <c:showLegendKey val="0"/>
          <c:showVal val="0"/>
          <c:showCatName val="0"/>
          <c:showSerName val="0"/>
          <c:showPercent val="0"/>
          <c:showBubbleSize val="0"/>
        </c:dLbls>
        <c:gapWidth val="91"/>
        <c:overlap val="61"/>
        <c:axId val="33530240"/>
        <c:axId val="33531776"/>
      </c:barChart>
      <c:catAx>
        <c:axId val="33530240"/>
        <c:scaling>
          <c:orientation val="minMax"/>
        </c:scaling>
        <c:delete val="0"/>
        <c:axPos val="b"/>
        <c:majorTickMark val="out"/>
        <c:minorTickMark val="none"/>
        <c:tickLblPos val="nextTo"/>
        <c:txPr>
          <a:bodyPr rot="-5400000" vert="horz"/>
          <a:lstStyle/>
          <a:p>
            <a:pPr>
              <a:defRPr sz="2000"/>
            </a:pPr>
            <a:endParaRPr lang="en-US"/>
          </a:p>
        </c:txPr>
        <c:crossAx val="33531776"/>
        <c:crosses val="autoZero"/>
        <c:auto val="1"/>
        <c:lblAlgn val="ctr"/>
        <c:lblOffset val="100"/>
        <c:noMultiLvlLbl val="0"/>
      </c:catAx>
      <c:valAx>
        <c:axId val="33531776"/>
        <c:scaling>
          <c:orientation val="minMax"/>
          <c:max val="0.4"/>
        </c:scaling>
        <c:delete val="0"/>
        <c:axPos val="l"/>
        <c:majorGridlines/>
        <c:numFmt formatCode="0.0" sourceLinked="0"/>
        <c:majorTickMark val="out"/>
        <c:minorTickMark val="none"/>
        <c:tickLblPos val="nextTo"/>
        <c:txPr>
          <a:bodyPr/>
          <a:lstStyle/>
          <a:p>
            <a:pPr>
              <a:defRPr sz="2000"/>
            </a:pPr>
            <a:endParaRPr lang="en-US"/>
          </a:p>
        </c:txPr>
        <c:crossAx val="33530240"/>
        <c:crosses val="autoZero"/>
        <c:crossBetween val="between"/>
        <c:majorUnit val="0.1"/>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2369303481202"/>
          <c:y val="4.9455324108582804E-2"/>
          <c:w val="0.82657373909342413"/>
          <c:h val="0.65593451420982041"/>
        </c:manualLayout>
      </c:layout>
      <c:barChart>
        <c:barDir val="col"/>
        <c:grouping val="clustered"/>
        <c:varyColors val="0"/>
        <c:ser>
          <c:idx val="0"/>
          <c:order val="0"/>
          <c:invertIfNegative val="0"/>
          <c:dPt>
            <c:idx val="0"/>
            <c:invertIfNegative val="0"/>
            <c:bubble3D val="0"/>
            <c:spPr>
              <a:solidFill>
                <a:srgbClr val="FB7369"/>
              </a:solidFill>
            </c:spPr>
          </c:dPt>
          <c:cat>
            <c:strRef>
              <c:f>Charts!$E$3:$E$14</c:f>
              <c:strCache>
                <c:ptCount val="12"/>
                <c:pt idx="0">
                  <c:v>Rest of the world</c:v>
                </c:pt>
                <c:pt idx="1">
                  <c:v>Mexico</c:v>
                </c:pt>
                <c:pt idx="2">
                  <c:v>Chile</c:v>
                </c:pt>
                <c:pt idx="3">
                  <c:v>Colombia</c:v>
                </c:pt>
                <c:pt idx="4">
                  <c:v>Argentina</c:v>
                </c:pt>
                <c:pt idx="5">
                  <c:v>Bolivia</c:v>
                </c:pt>
                <c:pt idx="6">
                  <c:v>El Salvador</c:v>
                </c:pt>
                <c:pt idx="7">
                  <c:v>Jamaica</c:v>
                </c:pt>
                <c:pt idx="8">
                  <c:v>Brazil</c:v>
                </c:pt>
                <c:pt idx="9">
                  <c:v>Peru</c:v>
                </c:pt>
                <c:pt idx="10">
                  <c:v>Venezuela</c:v>
                </c:pt>
                <c:pt idx="11">
                  <c:v>Guatemala</c:v>
                </c:pt>
              </c:strCache>
            </c:strRef>
          </c:cat>
          <c:val>
            <c:numRef>
              <c:f>Charts!$F$3:$F$14</c:f>
              <c:numCache>
                <c:formatCode>0.0000</c:formatCode>
                <c:ptCount val="12"/>
                <c:pt idx="0">
                  <c:v>0.13529741132075471</c:v>
                </c:pt>
                <c:pt idx="1">
                  <c:v>7.3825500000000002E-2</c:v>
                </c:pt>
                <c:pt idx="2">
                  <c:v>4.8780500000000004E-2</c:v>
                </c:pt>
                <c:pt idx="3">
                  <c:v>3.9473700000000007E-2</c:v>
                </c:pt>
                <c:pt idx="4">
                  <c:v>3.8043500000000001E-2</c:v>
                </c:pt>
                <c:pt idx="5">
                  <c:v>3.0701800000000005E-2</c:v>
                </c:pt>
                <c:pt idx="6">
                  <c:v>2.8301900000000001E-2</c:v>
                </c:pt>
                <c:pt idx="7">
                  <c:v>2.6315800000000004E-2</c:v>
                </c:pt>
                <c:pt idx="8">
                  <c:v>2.4390200000000001E-2</c:v>
                </c:pt>
                <c:pt idx="9">
                  <c:v>1.9138800000000001E-2</c:v>
                </c:pt>
                <c:pt idx="10">
                  <c:v>1.45985E-2</c:v>
                </c:pt>
                <c:pt idx="11">
                  <c:v>1.29032E-2</c:v>
                </c:pt>
              </c:numCache>
            </c:numRef>
          </c:val>
        </c:ser>
        <c:dLbls>
          <c:showLegendKey val="0"/>
          <c:showVal val="0"/>
          <c:showCatName val="0"/>
          <c:showSerName val="0"/>
          <c:showPercent val="0"/>
          <c:showBubbleSize val="0"/>
        </c:dLbls>
        <c:gapWidth val="83"/>
        <c:axId val="33579776"/>
        <c:axId val="33581312"/>
      </c:barChart>
      <c:catAx>
        <c:axId val="33579776"/>
        <c:scaling>
          <c:orientation val="minMax"/>
        </c:scaling>
        <c:delete val="0"/>
        <c:axPos val="b"/>
        <c:majorTickMark val="out"/>
        <c:minorTickMark val="none"/>
        <c:tickLblPos val="nextTo"/>
        <c:txPr>
          <a:bodyPr rot="-5400000"/>
          <a:lstStyle/>
          <a:p>
            <a:pPr>
              <a:defRPr sz="2000"/>
            </a:pPr>
            <a:endParaRPr lang="en-US"/>
          </a:p>
        </c:txPr>
        <c:crossAx val="33581312"/>
        <c:crosses val="autoZero"/>
        <c:auto val="1"/>
        <c:lblAlgn val="ctr"/>
        <c:lblOffset val="100"/>
        <c:noMultiLvlLbl val="0"/>
      </c:catAx>
      <c:valAx>
        <c:axId val="33581312"/>
        <c:scaling>
          <c:orientation val="minMax"/>
        </c:scaling>
        <c:delete val="0"/>
        <c:axPos val="l"/>
        <c:majorGridlines/>
        <c:numFmt formatCode="0.00" sourceLinked="0"/>
        <c:majorTickMark val="out"/>
        <c:minorTickMark val="none"/>
        <c:tickLblPos val="nextTo"/>
        <c:txPr>
          <a:bodyPr/>
          <a:lstStyle/>
          <a:p>
            <a:pPr>
              <a:defRPr sz="2000"/>
            </a:pPr>
            <a:endParaRPr lang="en-US"/>
          </a:p>
        </c:txPr>
        <c:crossAx val="33579776"/>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11231408573929"/>
          <c:y val="2.4774774774774782E-2"/>
          <c:w val="0.63262795275590566"/>
          <c:h val="0.91880258210966859"/>
        </c:manualLayout>
      </c:layout>
      <c:barChart>
        <c:barDir val="bar"/>
        <c:grouping val="stacked"/>
        <c:varyColors val="0"/>
        <c:ser>
          <c:idx val="0"/>
          <c:order val="0"/>
          <c:tx>
            <c:strRef>
              <c:f>Sheet2!$W$182</c:f>
              <c:strCache>
                <c:ptCount val="1"/>
                <c:pt idx="0">
                  <c:v>Crimes investigated</c:v>
                </c:pt>
              </c:strCache>
            </c:strRef>
          </c:tx>
          <c:invertIfNegative val="0"/>
          <c:cat>
            <c:strRef>
              <c:f>Sheet2!$V$183:$V$194</c:f>
              <c:strCache>
                <c:ptCount val="12"/>
                <c:pt idx="0">
                  <c:v>Chile</c:v>
                </c:pt>
                <c:pt idx="1">
                  <c:v>Jamaica</c:v>
                </c:pt>
                <c:pt idx="2">
                  <c:v>Peru</c:v>
                </c:pt>
                <c:pt idx="3">
                  <c:v>Dominican Republic</c:v>
                </c:pt>
                <c:pt idx="4">
                  <c:v>Brazil</c:v>
                </c:pt>
                <c:pt idx="5">
                  <c:v>Colombia</c:v>
                </c:pt>
                <c:pt idx="6">
                  <c:v>Guatemala</c:v>
                </c:pt>
                <c:pt idx="7">
                  <c:v>El Salvador</c:v>
                </c:pt>
                <c:pt idx="8">
                  <c:v>Argentina</c:v>
                </c:pt>
                <c:pt idx="9">
                  <c:v>Bolivia</c:v>
                </c:pt>
                <c:pt idx="10">
                  <c:v>Mexico</c:v>
                </c:pt>
                <c:pt idx="11">
                  <c:v>Venezuela</c:v>
                </c:pt>
              </c:strCache>
            </c:strRef>
          </c:cat>
          <c:val>
            <c:numRef>
              <c:f>Sheet2!$W$183:$W$194</c:f>
              <c:numCache>
                <c:formatCode>General</c:formatCode>
                <c:ptCount val="12"/>
                <c:pt idx="0">
                  <c:v>0.640735256227289</c:v>
                </c:pt>
                <c:pt idx="1">
                  <c:v>0.45415924481247916</c:v>
                </c:pt>
                <c:pt idx="2">
                  <c:v>0.29576497221443987</c:v>
                </c:pt>
                <c:pt idx="3">
                  <c:v>0.4571318255277303</c:v>
                </c:pt>
                <c:pt idx="4">
                  <c:v>0.50805390287186492</c:v>
                </c:pt>
                <c:pt idx="5">
                  <c:v>0.35548184103239155</c:v>
                </c:pt>
                <c:pt idx="6">
                  <c:v>0.37223234763900609</c:v>
                </c:pt>
                <c:pt idx="7">
                  <c:v>0.23496977456525006</c:v>
                </c:pt>
                <c:pt idx="8">
                  <c:v>0.3233393209303973</c:v>
                </c:pt>
                <c:pt idx="9">
                  <c:v>0.17334681070241995</c:v>
                </c:pt>
                <c:pt idx="10">
                  <c:v>0.21010190924174918</c:v>
                </c:pt>
                <c:pt idx="11">
                  <c:v>0.33734222336944542</c:v>
                </c:pt>
              </c:numCache>
            </c:numRef>
          </c:val>
        </c:ser>
        <c:ser>
          <c:idx val="1"/>
          <c:order val="1"/>
          <c:tx>
            <c:strRef>
              <c:f>Sheet2!$X$182</c:f>
              <c:strCache>
                <c:ptCount val="1"/>
                <c:pt idx="0">
                  <c:v>Crimes adjudicated.</c:v>
                </c:pt>
              </c:strCache>
            </c:strRef>
          </c:tx>
          <c:invertIfNegative val="0"/>
          <c:cat>
            <c:strRef>
              <c:f>Sheet2!$V$183:$V$194</c:f>
              <c:strCache>
                <c:ptCount val="12"/>
                <c:pt idx="0">
                  <c:v>Chile</c:v>
                </c:pt>
                <c:pt idx="1">
                  <c:v>Jamaica</c:v>
                </c:pt>
                <c:pt idx="2">
                  <c:v>Peru</c:v>
                </c:pt>
                <c:pt idx="3">
                  <c:v>Dominican Republic</c:v>
                </c:pt>
                <c:pt idx="4">
                  <c:v>Brazil</c:v>
                </c:pt>
                <c:pt idx="5">
                  <c:v>Colombia</c:v>
                </c:pt>
                <c:pt idx="6">
                  <c:v>Guatemala</c:v>
                </c:pt>
                <c:pt idx="7">
                  <c:v>El Salvador</c:v>
                </c:pt>
                <c:pt idx="8">
                  <c:v>Argentina</c:v>
                </c:pt>
                <c:pt idx="9">
                  <c:v>Bolivia</c:v>
                </c:pt>
                <c:pt idx="10">
                  <c:v>Mexico</c:v>
                </c:pt>
                <c:pt idx="11">
                  <c:v>Venezuela</c:v>
                </c:pt>
              </c:strCache>
            </c:strRef>
          </c:cat>
          <c:val>
            <c:numRef>
              <c:f>Sheet2!$X$183:$X$194</c:f>
              <c:numCache>
                <c:formatCode>General</c:formatCode>
                <c:ptCount val="12"/>
                <c:pt idx="0">
                  <c:v>0.69315973782983409</c:v>
                </c:pt>
                <c:pt idx="1">
                  <c:v>0.42568897806897665</c:v>
                </c:pt>
                <c:pt idx="2">
                  <c:v>0.39536817101227151</c:v>
                </c:pt>
                <c:pt idx="3">
                  <c:v>0.42530856009038565</c:v>
                </c:pt>
                <c:pt idx="4">
                  <c:v>0.39778960949902586</c:v>
                </c:pt>
                <c:pt idx="5">
                  <c:v>0.36886034080525948</c:v>
                </c:pt>
                <c:pt idx="6">
                  <c:v>0.4247387276337638</c:v>
                </c:pt>
                <c:pt idx="7">
                  <c:v>0.46561725869012111</c:v>
                </c:pt>
                <c:pt idx="8">
                  <c:v>0.20020687949401908</c:v>
                </c:pt>
                <c:pt idx="9">
                  <c:v>8.0918590513083796E-2</c:v>
                </c:pt>
                <c:pt idx="10">
                  <c:v>0.2642571964286683</c:v>
                </c:pt>
                <c:pt idx="11">
                  <c:v>0.38708808015036866</c:v>
                </c:pt>
              </c:numCache>
            </c:numRef>
          </c:val>
        </c:ser>
        <c:ser>
          <c:idx val="2"/>
          <c:order val="2"/>
          <c:tx>
            <c:strRef>
              <c:f>Sheet2!$Y$182</c:f>
              <c:strCache>
                <c:ptCount val="1"/>
                <c:pt idx="0">
                  <c:v>Correctional system</c:v>
                </c:pt>
              </c:strCache>
            </c:strRef>
          </c:tx>
          <c:invertIfNegative val="0"/>
          <c:cat>
            <c:strRef>
              <c:f>Sheet2!$V$183:$V$194</c:f>
              <c:strCache>
                <c:ptCount val="12"/>
                <c:pt idx="0">
                  <c:v>Chile</c:v>
                </c:pt>
                <c:pt idx="1">
                  <c:v>Jamaica</c:v>
                </c:pt>
                <c:pt idx="2">
                  <c:v>Peru</c:v>
                </c:pt>
                <c:pt idx="3">
                  <c:v>Dominican Republic</c:v>
                </c:pt>
                <c:pt idx="4">
                  <c:v>Brazil</c:v>
                </c:pt>
                <c:pt idx="5">
                  <c:v>Colombia</c:v>
                </c:pt>
                <c:pt idx="6">
                  <c:v>Guatemala</c:v>
                </c:pt>
                <c:pt idx="7">
                  <c:v>El Salvador</c:v>
                </c:pt>
                <c:pt idx="8">
                  <c:v>Argentina</c:v>
                </c:pt>
                <c:pt idx="9">
                  <c:v>Bolivia</c:v>
                </c:pt>
                <c:pt idx="10">
                  <c:v>Mexico</c:v>
                </c:pt>
                <c:pt idx="11">
                  <c:v>Venezuela</c:v>
                </c:pt>
              </c:strCache>
            </c:strRef>
          </c:cat>
          <c:val>
            <c:numRef>
              <c:f>Sheet2!$Y$183:$Y$194</c:f>
              <c:numCache>
                <c:formatCode>General</c:formatCode>
                <c:ptCount val="12"/>
                <c:pt idx="0">
                  <c:v>0.15308074580645167</c:v>
                </c:pt>
                <c:pt idx="1">
                  <c:v>0.21397850129032261</c:v>
                </c:pt>
                <c:pt idx="2">
                  <c:v>0.35143372064516126</c:v>
                </c:pt>
                <c:pt idx="3">
                  <c:v>0.22451612903225809</c:v>
                </c:pt>
                <c:pt idx="4">
                  <c:v>0.20491911032258067</c:v>
                </c:pt>
                <c:pt idx="5">
                  <c:v>0.23428910967741937</c:v>
                </c:pt>
                <c:pt idx="6">
                  <c:v>0.18666668000000003</c:v>
                </c:pt>
                <c:pt idx="7">
                  <c:v>6.1111120000000012E-2</c:v>
                </c:pt>
                <c:pt idx="8">
                  <c:v>0.32921148064516131</c:v>
                </c:pt>
                <c:pt idx="9">
                  <c:v>0.59259259999999991</c:v>
                </c:pt>
                <c:pt idx="10">
                  <c:v>0.12043013161290324</c:v>
                </c:pt>
                <c:pt idx="11">
                  <c:v>0.15448030451612907</c:v>
                </c:pt>
              </c:numCache>
            </c:numRef>
          </c:val>
        </c:ser>
        <c:ser>
          <c:idx val="3"/>
          <c:order val="3"/>
          <c:tx>
            <c:strRef>
              <c:f>Sheet2!$Z$182</c:f>
              <c:strCache>
                <c:ptCount val="1"/>
                <c:pt idx="0">
                  <c:v>Impartial</c:v>
                </c:pt>
              </c:strCache>
            </c:strRef>
          </c:tx>
          <c:invertIfNegative val="0"/>
          <c:cat>
            <c:strRef>
              <c:f>Sheet2!$V$183:$V$194</c:f>
              <c:strCache>
                <c:ptCount val="12"/>
                <c:pt idx="0">
                  <c:v>Chile</c:v>
                </c:pt>
                <c:pt idx="1">
                  <c:v>Jamaica</c:v>
                </c:pt>
                <c:pt idx="2">
                  <c:v>Peru</c:v>
                </c:pt>
                <c:pt idx="3">
                  <c:v>Dominican Republic</c:v>
                </c:pt>
                <c:pt idx="4">
                  <c:v>Brazil</c:v>
                </c:pt>
                <c:pt idx="5">
                  <c:v>Colombia</c:v>
                </c:pt>
                <c:pt idx="6">
                  <c:v>Guatemala</c:v>
                </c:pt>
                <c:pt idx="7">
                  <c:v>El Salvador</c:v>
                </c:pt>
                <c:pt idx="8">
                  <c:v>Argentina</c:v>
                </c:pt>
                <c:pt idx="9">
                  <c:v>Bolivia</c:v>
                </c:pt>
                <c:pt idx="10">
                  <c:v>Mexico</c:v>
                </c:pt>
                <c:pt idx="11">
                  <c:v>Venezuela</c:v>
                </c:pt>
              </c:strCache>
            </c:strRef>
          </c:cat>
          <c:val>
            <c:numRef>
              <c:f>Sheet2!$Z$183:$Z$194</c:f>
              <c:numCache>
                <c:formatCode>General</c:formatCode>
                <c:ptCount val="12"/>
                <c:pt idx="0">
                  <c:v>0.44446957593648689</c:v>
                </c:pt>
                <c:pt idx="1">
                  <c:v>0.62372049958032738</c:v>
                </c:pt>
                <c:pt idx="2">
                  <c:v>0.76909721421406263</c:v>
                </c:pt>
                <c:pt idx="3">
                  <c:v>0.75286113546754241</c:v>
                </c:pt>
                <c:pt idx="4">
                  <c:v>0.29369183579662866</c:v>
                </c:pt>
                <c:pt idx="5">
                  <c:v>0.29652777348437526</c:v>
                </c:pt>
                <c:pt idx="6">
                  <c:v>0.44697968769159518</c:v>
                </c:pt>
                <c:pt idx="7">
                  <c:v>0.48541664518437444</c:v>
                </c:pt>
                <c:pt idx="8">
                  <c:v>0.42284724210968799</c:v>
                </c:pt>
                <c:pt idx="9">
                  <c:v>0.31111108799999965</c:v>
                </c:pt>
                <c:pt idx="10">
                  <c:v>0.2711111231466668</c:v>
                </c:pt>
                <c:pt idx="11">
                  <c:v>0.30515046970298987</c:v>
                </c:pt>
              </c:numCache>
            </c:numRef>
          </c:val>
        </c:ser>
        <c:ser>
          <c:idx val="4"/>
          <c:order val="4"/>
          <c:tx>
            <c:strRef>
              <c:f>Sheet2!$AA$182</c:f>
              <c:strCache>
                <c:ptCount val="1"/>
                <c:pt idx="0">
                  <c:v>Free of corruption.</c:v>
                </c:pt>
              </c:strCache>
            </c:strRef>
          </c:tx>
          <c:invertIfNegative val="0"/>
          <c:cat>
            <c:strRef>
              <c:f>Sheet2!$V$183:$V$194</c:f>
              <c:strCache>
                <c:ptCount val="12"/>
                <c:pt idx="0">
                  <c:v>Chile</c:v>
                </c:pt>
                <c:pt idx="1">
                  <c:v>Jamaica</c:v>
                </c:pt>
                <c:pt idx="2">
                  <c:v>Peru</c:v>
                </c:pt>
                <c:pt idx="3">
                  <c:v>Dominican Republic</c:v>
                </c:pt>
                <c:pt idx="4">
                  <c:v>Brazil</c:v>
                </c:pt>
                <c:pt idx="5">
                  <c:v>Colombia</c:v>
                </c:pt>
                <c:pt idx="6">
                  <c:v>Guatemala</c:v>
                </c:pt>
                <c:pt idx="7">
                  <c:v>El Salvador</c:v>
                </c:pt>
                <c:pt idx="8">
                  <c:v>Argentina</c:v>
                </c:pt>
                <c:pt idx="9">
                  <c:v>Bolivia</c:v>
                </c:pt>
                <c:pt idx="10">
                  <c:v>Mexico</c:v>
                </c:pt>
                <c:pt idx="11">
                  <c:v>Venezuela</c:v>
                </c:pt>
              </c:strCache>
            </c:strRef>
          </c:cat>
          <c:val>
            <c:numRef>
              <c:f>Sheet2!$AA$183:$AA$194</c:f>
              <c:numCache>
                <c:formatCode>General</c:formatCode>
                <c:ptCount val="12"/>
                <c:pt idx="0">
                  <c:v>0.74344371199390302</c:v>
                </c:pt>
                <c:pt idx="1">
                  <c:v>0.55344654344097388</c:v>
                </c:pt>
                <c:pt idx="2">
                  <c:v>0.41643085518777873</c:v>
                </c:pt>
                <c:pt idx="3">
                  <c:v>0.4166677323023053</c:v>
                </c:pt>
                <c:pt idx="4">
                  <c:v>0.61969481949213523</c:v>
                </c:pt>
                <c:pt idx="5">
                  <c:v>0.5574972481719529</c:v>
                </c:pt>
                <c:pt idx="6">
                  <c:v>0.36814688454273659</c:v>
                </c:pt>
                <c:pt idx="7">
                  <c:v>0.5198306236202912</c:v>
                </c:pt>
                <c:pt idx="8">
                  <c:v>0.42113377590287387</c:v>
                </c:pt>
                <c:pt idx="9">
                  <c:v>0.17700655008850835</c:v>
                </c:pt>
                <c:pt idx="10">
                  <c:v>0.36411389577198089</c:v>
                </c:pt>
                <c:pt idx="11">
                  <c:v>0.29978664777921854</c:v>
                </c:pt>
              </c:numCache>
            </c:numRef>
          </c:val>
        </c:ser>
        <c:ser>
          <c:idx val="5"/>
          <c:order val="5"/>
          <c:tx>
            <c:strRef>
              <c:f>Sheet2!$AB$182</c:f>
              <c:strCache>
                <c:ptCount val="1"/>
                <c:pt idx="0">
                  <c:v>Free of government influence.</c:v>
                </c:pt>
              </c:strCache>
            </c:strRef>
          </c:tx>
          <c:invertIfNegative val="0"/>
          <c:cat>
            <c:strRef>
              <c:f>Sheet2!$V$183:$V$194</c:f>
              <c:strCache>
                <c:ptCount val="12"/>
                <c:pt idx="0">
                  <c:v>Chile</c:v>
                </c:pt>
                <c:pt idx="1">
                  <c:v>Jamaica</c:v>
                </c:pt>
                <c:pt idx="2">
                  <c:v>Peru</c:v>
                </c:pt>
                <c:pt idx="3">
                  <c:v>Dominican Republic</c:v>
                </c:pt>
                <c:pt idx="4">
                  <c:v>Brazil</c:v>
                </c:pt>
                <c:pt idx="5">
                  <c:v>Colombia</c:v>
                </c:pt>
                <c:pt idx="6">
                  <c:v>Guatemala</c:v>
                </c:pt>
                <c:pt idx="7">
                  <c:v>El Salvador</c:v>
                </c:pt>
                <c:pt idx="8">
                  <c:v>Argentina</c:v>
                </c:pt>
                <c:pt idx="9">
                  <c:v>Bolivia</c:v>
                </c:pt>
                <c:pt idx="10">
                  <c:v>Mexico</c:v>
                </c:pt>
                <c:pt idx="11">
                  <c:v>Venezuela</c:v>
                </c:pt>
              </c:strCache>
            </c:strRef>
          </c:cat>
          <c:val>
            <c:numRef>
              <c:f>Sheet2!$AB$183:$AB$194</c:f>
              <c:numCache>
                <c:formatCode>General</c:formatCode>
                <c:ptCount val="12"/>
                <c:pt idx="0">
                  <c:v>0.78077221708378752</c:v>
                </c:pt>
                <c:pt idx="1">
                  <c:v>0.92218006610968828</c:v>
                </c:pt>
                <c:pt idx="2">
                  <c:v>0.68390918644705534</c:v>
                </c:pt>
                <c:pt idx="3">
                  <c:v>0.4886278260187239</c:v>
                </c:pt>
                <c:pt idx="4">
                  <c:v>0.83561538912590294</c:v>
                </c:pt>
                <c:pt idx="5">
                  <c:v>0.63832642101074855</c:v>
                </c:pt>
                <c:pt idx="6">
                  <c:v>0.55734429244314221</c:v>
                </c:pt>
                <c:pt idx="7">
                  <c:v>0.56397452569909434</c:v>
                </c:pt>
                <c:pt idx="8">
                  <c:v>0.45621732398472392</c:v>
                </c:pt>
                <c:pt idx="9">
                  <c:v>0.29820709461839484</c:v>
                </c:pt>
                <c:pt idx="10">
                  <c:v>0.5268425266862492</c:v>
                </c:pt>
                <c:pt idx="11">
                  <c:v>0.23743378326723732</c:v>
                </c:pt>
              </c:numCache>
            </c:numRef>
          </c:val>
        </c:ser>
        <c:ser>
          <c:idx val="6"/>
          <c:order val="6"/>
          <c:tx>
            <c:strRef>
              <c:f>Sheet2!$AC$182</c:f>
              <c:strCache>
                <c:ptCount val="1"/>
                <c:pt idx="0">
                  <c:v>Due process of law</c:v>
                </c:pt>
              </c:strCache>
            </c:strRef>
          </c:tx>
          <c:invertIfNegative val="0"/>
          <c:cat>
            <c:strRef>
              <c:f>Sheet2!$V$183:$V$194</c:f>
              <c:strCache>
                <c:ptCount val="12"/>
                <c:pt idx="0">
                  <c:v>Chile</c:v>
                </c:pt>
                <c:pt idx="1">
                  <c:v>Jamaica</c:v>
                </c:pt>
                <c:pt idx="2">
                  <c:v>Peru</c:v>
                </c:pt>
                <c:pt idx="3">
                  <c:v>Dominican Republic</c:v>
                </c:pt>
                <c:pt idx="4">
                  <c:v>Brazil</c:v>
                </c:pt>
                <c:pt idx="5">
                  <c:v>Colombia</c:v>
                </c:pt>
                <c:pt idx="6">
                  <c:v>Guatemala</c:v>
                </c:pt>
                <c:pt idx="7">
                  <c:v>El Salvador</c:v>
                </c:pt>
                <c:pt idx="8">
                  <c:v>Argentina</c:v>
                </c:pt>
                <c:pt idx="9">
                  <c:v>Bolivia</c:v>
                </c:pt>
                <c:pt idx="10">
                  <c:v>Mexico</c:v>
                </c:pt>
                <c:pt idx="11">
                  <c:v>Venezuela</c:v>
                </c:pt>
              </c:strCache>
            </c:strRef>
          </c:cat>
          <c:val>
            <c:numRef>
              <c:f>Sheet2!$AC$183:$AC$194</c:f>
              <c:numCache>
                <c:formatCode>General</c:formatCode>
                <c:ptCount val="12"/>
                <c:pt idx="0">
                  <c:v>0.69009313012064866</c:v>
                </c:pt>
                <c:pt idx="1">
                  <c:v>0.42672914630576925</c:v>
                </c:pt>
                <c:pt idx="2">
                  <c:v>0.59672901906426823</c:v>
                </c:pt>
                <c:pt idx="3">
                  <c:v>0.58670791113307563</c:v>
                </c:pt>
                <c:pt idx="4">
                  <c:v>0.48757508897852325</c:v>
                </c:pt>
                <c:pt idx="5">
                  <c:v>0.54554927806484321</c:v>
                </c:pt>
                <c:pt idx="6">
                  <c:v>0.57935886662604008</c:v>
                </c:pt>
                <c:pt idx="7">
                  <c:v>0.47012940110195467</c:v>
                </c:pt>
                <c:pt idx="8">
                  <c:v>0.57905113371497574</c:v>
                </c:pt>
                <c:pt idx="9">
                  <c:v>0.61579132914594825</c:v>
                </c:pt>
                <c:pt idx="10">
                  <c:v>0.3590012176786973</c:v>
                </c:pt>
                <c:pt idx="11">
                  <c:v>0.34551131538964691</c:v>
                </c:pt>
              </c:numCache>
            </c:numRef>
          </c:val>
        </c:ser>
        <c:dLbls>
          <c:showLegendKey val="0"/>
          <c:showVal val="0"/>
          <c:showCatName val="0"/>
          <c:showSerName val="0"/>
          <c:showPercent val="0"/>
          <c:showBubbleSize val="0"/>
        </c:dLbls>
        <c:gapWidth val="150"/>
        <c:overlap val="100"/>
        <c:axId val="46029056"/>
        <c:axId val="46047232"/>
      </c:barChart>
      <c:catAx>
        <c:axId val="46029056"/>
        <c:scaling>
          <c:orientation val="minMax"/>
        </c:scaling>
        <c:delete val="0"/>
        <c:axPos val="l"/>
        <c:majorTickMark val="out"/>
        <c:minorTickMark val="none"/>
        <c:tickLblPos val="nextTo"/>
        <c:txPr>
          <a:bodyPr/>
          <a:lstStyle/>
          <a:p>
            <a:pPr>
              <a:defRPr sz="1800"/>
            </a:pPr>
            <a:endParaRPr lang="en-US"/>
          </a:p>
        </c:txPr>
        <c:crossAx val="46047232"/>
        <c:crosses val="autoZero"/>
        <c:auto val="1"/>
        <c:lblAlgn val="ctr"/>
        <c:lblOffset val="100"/>
        <c:noMultiLvlLbl val="0"/>
      </c:catAx>
      <c:valAx>
        <c:axId val="46047232"/>
        <c:scaling>
          <c:orientation val="minMax"/>
        </c:scaling>
        <c:delete val="0"/>
        <c:axPos val="b"/>
        <c:majorGridlines/>
        <c:numFmt formatCode="General" sourceLinked="1"/>
        <c:majorTickMark val="out"/>
        <c:minorTickMark val="none"/>
        <c:tickLblPos val="nextTo"/>
        <c:txPr>
          <a:bodyPr/>
          <a:lstStyle/>
          <a:p>
            <a:pPr>
              <a:defRPr sz="1800"/>
            </a:pPr>
            <a:endParaRPr lang="en-US"/>
          </a:p>
        </c:txPr>
        <c:crossAx val="46029056"/>
        <c:crosses val="autoZero"/>
        <c:crossBetween val="between"/>
      </c:valAx>
    </c:plotArea>
    <c:legend>
      <c:legendPos val="r"/>
      <c:layout>
        <c:manualLayout>
          <c:xMode val="edge"/>
          <c:yMode val="edge"/>
          <c:x val="0.82376531058617686"/>
          <c:y val="2.6976129672980072E-2"/>
          <c:w val="0.17484580052493442"/>
          <c:h val="0.91852025253600078"/>
        </c:manualLayout>
      </c:layout>
      <c:overlay val="0"/>
      <c:txPr>
        <a:bodyPr/>
        <a:lstStyle/>
        <a:p>
          <a:pPr>
            <a:defRPr sz="18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489644476258648"/>
          <c:y val="0.13295870630384016"/>
          <c:w val="0.43852743975184916"/>
          <c:h val="0.69720706482896333"/>
        </c:manualLayout>
      </c:layout>
      <c:radarChart>
        <c:radarStyle val="marker"/>
        <c:varyColors val="0"/>
        <c:ser>
          <c:idx val="0"/>
          <c:order val="0"/>
          <c:tx>
            <c:strRef>
              <c:f>Sheet2!$AR$201</c:f>
              <c:strCache>
                <c:ptCount val="1"/>
                <c:pt idx="0">
                  <c:v>Latin America</c:v>
                </c:pt>
              </c:strCache>
            </c:strRef>
          </c:tx>
          <c:spPr>
            <a:ln w="63500"/>
          </c:spPr>
          <c:marker>
            <c:symbol val="none"/>
          </c:marker>
          <c:cat>
            <c:strRef>
              <c:f>Sheet2!$AQ$202:$AQ$209</c:f>
              <c:strCache>
                <c:ptCount val="8"/>
                <c:pt idx="0">
                  <c:v>Access and afford legal advice</c:v>
                </c:pt>
                <c:pt idx="1">
                  <c:v>Access and afford civil courts</c:v>
                </c:pt>
                <c:pt idx="2">
                  <c:v>Free of discrimination</c:v>
                </c:pt>
                <c:pt idx="3">
                  <c:v>Free of corruption</c:v>
                </c:pt>
                <c:pt idx="4">
                  <c:v>Free of improper government influence</c:v>
                </c:pt>
                <c:pt idx="5">
                  <c:v>Not subject to unreasonable delays</c:v>
                </c:pt>
                <c:pt idx="6">
                  <c:v>Effectively enforced</c:v>
                </c:pt>
                <c:pt idx="7">
                  <c:v>ADRs</c:v>
                </c:pt>
              </c:strCache>
            </c:strRef>
          </c:cat>
          <c:val>
            <c:numRef>
              <c:f>Sheet2!$AR$202:$AR$209</c:f>
              <c:numCache>
                <c:formatCode>0.00</c:formatCode>
                <c:ptCount val="8"/>
                <c:pt idx="0">
                  <c:v>0.67681962068787049</c:v>
                </c:pt>
                <c:pt idx="1">
                  <c:v>0.5471770359738658</c:v>
                </c:pt>
                <c:pt idx="2">
                  <c:v>0.54888329799457047</c:v>
                </c:pt>
                <c:pt idx="3">
                  <c:v>0.52638956507847812</c:v>
                </c:pt>
                <c:pt idx="4">
                  <c:v>0.53402815990173214</c:v>
                </c:pt>
                <c:pt idx="5">
                  <c:v>0.35792544517746833</c:v>
                </c:pt>
                <c:pt idx="6">
                  <c:v>0.44842369735309906</c:v>
                </c:pt>
                <c:pt idx="7">
                  <c:v>0.62403477474797331</c:v>
                </c:pt>
              </c:numCache>
            </c:numRef>
          </c:val>
        </c:ser>
        <c:ser>
          <c:idx val="1"/>
          <c:order val="1"/>
          <c:tx>
            <c:strRef>
              <c:f>Sheet2!$AS$201</c:f>
              <c:strCache>
                <c:ptCount val="1"/>
                <c:pt idx="0">
                  <c:v>Other middle income</c:v>
                </c:pt>
              </c:strCache>
            </c:strRef>
          </c:tx>
          <c:spPr>
            <a:ln w="38100"/>
          </c:spPr>
          <c:marker>
            <c:symbol val="none"/>
          </c:marker>
          <c:cat>
            <c:strRef>
              <c:f>Sheet2!$AQ$202:$AQ$209</c:f>
              <c:strCache>
                <c:ptCount val="8"/>
                <c:pt idx="0">
                  <c:v>Access and afford legal advice</c:v>
                </c:pt>
                <c:pt idx="1">
                  <c:v>Access and afford civil courts</c:v>
                </c:pt>
                <c:pt idx="2">
                  <c:v>Free of discrimination</c:v>
                </c:pt>
                <c:pt idx="3">
                  <c:v>Free of corruption</c:v>
                </c:pt>
                <c:pt idx="4">
                  <c:v>Free of improper government influence</c:v>
                </c:pt>
                <c:pt idx="5">
                  <c:v>Not subject to unreasonable delays</c:v>
                </c:pt>
                <c:pt idx="6">
                  <c:v>Effectively enforced</c:v>
                </c:pt>
                <c:pt idx="7">
                  <c:v>ADRs</c:v>
                </c:pt>
              </c:strCache>
            </c:strRef>
          </c:cat>
          <c:val>
            <c:numRef>
              <c:f>Sheet2!$AS$202:$AS$209</c:f>
              <c:numCache>
                <c:formatCode>0.00</c:formatCode>
                <c:ptCount val="8"/>
                <c:pt idx="0">
                  <c:v>0.60263276134788779</c:v>
                </c:pt>
                <c:pt idx="1">
                  <c:v>0.5582519878872112</c:v>
                </c:pt>
                <c:pt idx="2">
                  <c:v>0.52794383543769507</c:v>
                </c:pt>
                <c:pt idx="3">
                  <c:v>0.48214089549141942</c:v>
                </c:pt>
                <c:pt idx="4">
                  <c:v>0.50486711149067032</c:v>
                </c:pt>
                <c:pt idx="5">
                  <c:v>0.41176675022856735</c:v>
                </c:pt>
                <c:pt idx="6">
                  <c:v>0.41234376165240444</c:v>
                </c:pt>
                <c:pt idx="7">
                  <c:v>0.62324220453489687</c:v>
                </c:pt>
              </c:numCache>
            </c:numRef>
          </c:val>
        </c:ser>
        <c:ser>
          <c:idx val="2"/>
          <c:order val="2"/>
          <c:tx>
            <c:strRef>
              <c:f>Sheet2!$AT$201</c:f>
              <c:strCache>
                <c:ptCount val="1"/>
                <c:pt idx="0">
                  <c:v>High income</c:v>
                </c:pt>
              </c:strCache>
            </c:strRef>
          </c:tx>
          <c:spPr>
            <a:ln w="34925"/>
          </c:spPr>
          <c:marker>
            <c:symbol val="none"/>
          </c:marker>
          <c:cat>
            <c:strRef>
              <c:f>Sheet2!$AQ$202:$AQ$209</c:f>
              <c:strCache>
                <c:ptCount val="8"/>
                <c:pt idx="0">
                  <c:v>Access and afford legal advice</c:v>
                </c:pt>
                <c:pt idx="1">
                  <c:v>Access and afford civil courts</c:v>
                </c:pt>
                <c:pt idx="2">
                  <c:v>Free of discrimination</c:v>
                </c:pt>
                <c:pt idx="3">
                  <c:v>Free of corruption</c:v>
                </c:pt>
                <c:pt idx="4">
                  <c:v>Free of improper government influence</c:v>
                </c:pt>
                <c:pt idx="5">
                  <c:v>Not subject to unreasonable delays</c:v>
                </c:pt>
                <c:pt idx="6">
                  <c:v>Effectively enforced</c:v>
                </c:pt>
                <c:pt idx="7">
                  <c:v>ADRs</c:v>
                </c:pt>
              </c:strCache>
            </c:strRef>
          </c:cat>
          <c:val>
            <c:numRef>
              <c:f>Sheet2!$AT$202:$AT$209</c:f>
              <c:numCache>
                <c:formatCode>0.00</c:formatCode>
                <c:ptCount val="8"/>
                <c:pt idx="0">
                  <c:v>0.71538916467722702</c:v>
                </c:pt>
                <c:pt idx="1">
                  <c:v>0.64344913970627404</c:v>
                </c:pt>
                <c:pt idx="2">
                  <c:v>0.69071695081574269</c:v>
                </c:pt>
                <c:pt idx="3">
                  <c:v>0.823166728628272</c:v>
                </c:pt>
                <c:pt idx="4">
                  <c:v>0.72809817640642016</c:v>
                </c:pt>
                <c:pt idx="5">
                  <c:v>0.51928565338354549</c:v>
                </c:pt>
                <c:pt idx="6">
                  <c:v>0.62668654432732307</c:v>
                </c:pt>
                <c:pt idx="7">
                  <c:v>0.76517979395350866</c:v>
                </c:pt>
              </c:numCache>
            </c:numRef>
          </c:val>
        </c:ser>
        <c:dLbls>
          <c:showLegendKey val="0"/>
          <c:showVal val="0"/>
          <c:showCatName val="0"/>
          <c:showSerName val="0"/>
          <c:showPercent val="0"/>
          <c:showBubbleSize val="0"/>
        </c:dLbls>
        <c:axId val="44174336"/>
        <c:axId val="44188416"/>
      </c:radarChart>
      <c:catAx>
        <c:axId val="44174336"/>
        <c:scaling>
          <c:orientation val="minMax"/>
        </c:scaling>
        <c:delete val="0"/>
        <c:axPos val="b"/>
        <c:majorGridlines/>
        <c:majorTickMark val="out"/>
        <c:minorTickMark val="none"/>
        <c:tickLblPos val="nextTo"/>
        <c:txPr>
          <a:bodyPr/>
          <a:lstStyle/>
          <a:p>
            <a:pPr>
              <a:defRPr sz="1800"/>
            </a:pPr>
            <a:endParaRPr lang="en-US"/>
          </a:p>
        </c:txPr>
        <c:crossAx val="44188416"/>
        <c:crosses val="autoZero"/>
        <c:auto val="1"/>
        <c:lblAlgn val="ctr"/>
        <c:lblOffset val="100"/>
        <c:noMultiLvlLbl val="0"/>
      </c:catAx>
      <c:valAx>
        <c:axId val="44188416"/>
        <c:scaling>
          <c:orientation val="minMax"/>
          <c:max val="1"/>
        </c:scaling>
        <c:delete val="0"/>
        <c:axPos val="l"/>
        <c:majorGridlines/>
        <c:numFmt formatCode="0.00" sourceLinked="1"/>
        <c:majorTickMark val="cross"/>
        <c:minorTickMark val="none"/>
        <c:tickLblPos val="nextTo"/>
        <c:txPr>
          <a:bodyPr/>
          <a:lstStyle/>
          <a:p>
            <a:pPr>
              <a:defRPr sz="1600"/>
            </a:pPr>
            <a:endParaRPr lang="en-US"/>
          </a:p>
        </c:txPr>
        <c:crossAx val="44174336"/>
        <c:crosses val="autoZero"/>
        <c:crossBetween val="between"/>
        <c:majorUnit val="0.5"/>
      </c:valAx>
    </c:plotArea>
    <c:legend>
      <c:legendPos val="r"/>
      <c:layout>
        <c:manualLayout>
          <c:xMode val="edge"/>
          <c:yMode val="edge"/>
          <c:x val="0.66784615143782988"/>
          <c:y val="0.7754806708346047"/>
          <c:w val="0.33215384856217028"/>
          <c:h val="0.18073313647268408"/>
        </c:manualLayout>
      </c:layout>
      <c:overlay val="0"/>
      <c:txPr>
        <a:bodyPr/>
        <a:lstStyle/>
        <a:p>
          <a:pPr>
            <a:defRPr sz="2000"/>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68821084864392"/>
          <c:y val="4.2635658914728709E-2"/>
          <c:w val="0.64106299212598439"/>
          <c:h val="0.86026490874687178"/>
        </c:manualLayout>
      </c:layout>
      <c:barChart>
        <c:barDir val="bar"/>
        <c:grouping val="stacked"/>
        <c:varyColors val="0"/>
        <c:ser>
          <c:idx val="0"/>
          <c:order val="0"/>
          <c:tx>
            <c:strRef>
              <c:f>Sheet2!$AH$181</c:f>
              <c:strCache>
                <c:ptCount val="1"/>
                <c:pt idx="0">
                  <c:v>Legal representation</c:v>
                </c:pt>
              </c:strCache>
            </c:strRef>
          </c:tx>
          <c:invertIfNegative val="0"/>
          <c:cat>
            <c:strRef>
              <c:f>Sheet2!$AG$182:$AG$193</c:f>
              <c:strCache>
                <c:ptCount val="12"/>
                <c:pt idx="0">
                  <c:v>Chile</c:v>
                </c:pt>
                <c:pt idx="1">
                  <c:v>Brazil</c:v>
                </c:pt>
                <c:pt idx="2">
                  <c:v>Colombia</c:v>
                </c:pt>
                <c:pt idx="3">
                  <c:v>Argentina</c:v>
                </c:pt>
                <c:pt idx="4">
                  <c:v>Jamaica</c:v>
                </c:pt>
                <c:pt idx="5">
                  <c:v>El Salvador</c:v>
                </c:pt>
                <c:pt idx="6">
                  <c:v>Dominican Republic</c:v>
                </c:pt>
                <c:pt idx="7">
                  <c:v>Peru</c:v>
                </c:pt>
                <c:pt idx="8">
                  <c:v>Guatemala</c:v>
                </c:pt>
                <c:pt idx="9">
                  <c:v>Bolivia</c:v>
                </c:pt>
                <c:pt idx="10">
                  <c:v>Mexico</c:v>
                </c:pt>
                <c:pt idx="11">
                  <c:v>Venezuela</c:v>
                </c:pt>
              </c:strCache>
            </c:strRef>
          </c:cat>
          <c:val>
            <c:numRef>
              <c:f>Sheet2!$AH$182:$AH$193</c:f>
              <c:numCache>
                <c:formatCode>General</c:formatCode>
                <c:ptCount val="12"/>
                <c:pt idx="0">
                  <c:v>0.85551588810634438</c:v>
                </c:pt>
                <c:pt idx="1">
                  <c:v>0.72440624646109497</c:v>
                </c:pt>
                <c:pt idx="2">
                  <c:v>0.78181349269451572</c:v>
                </c:pt>
                <c:pt idx="3">
                  <c:v>0.74020264646262035</c:v>
                </c:pt>
                <c:pt idx="4">
                  <c:v>0.64799638010076843</c:v>
                </c:pt>
                <c:pt idx="5">
                  <c:v>0.77105644958049746</c:v>
                </c:pt>
                <c:pt idx="6">
                  <c:v>0.50843626474217141</c:v>
                </c:pt>
                <c:pt idx="7">
                  <c:v>0.63553396419012642</c:v>
                </c:pt>
                <c:pt idx="8">
                  <c:v>0.58527157182906042</c:v>
                </c:pt>
                <c:pt idx="9">
                  <c:v>0.63425721512487043</c:v>
                </c:pt>
                <c:pt idx="10">
                  <c:v>0.66537841069660641</c:v>
                </c:pt>
                <c:pt idx="11">
                  <c:v>0.57196691826577062</c:v>
                </c:pt>
              </c:numCache>
            </c:numRef>
          </c:val>
        </c:ser>
        <c:ser>
          <c:idx val="1"/>
          <c:order val="1"/>
          <c:tx>
            <c:strRef>
              <c:f>Sheet2!$AI$181</c:f>
              <c:strCache>
                <c:ptCount val="1"/>
                <c:pt idx="0">
                  <c:v>Accessible</c:v>
                </c:pt>
              </c:strCache>
            </c:strRef>
          </c:tx>
          <c:invertIfNegative val="0"/>
          <c:cat>
            <c:strRef>
              <c:f>Sheet2!$AG$182:$AG$193</c:f>
              <c:strCache>
                <c:ptCount val="12"/>
                <c:pt idx="0">
                  <c:v>Chile</c:v>
                </c:pt>
                <c:pt idx="1">
                  <c:v>Brazil</c:v>
                </c:pt>
                <c:pt idx="2">
                  <c:v>Colombia</c:v>
                </c:pt>
                <c:pt idx="3">
                  <c:v>Argentina</c:v>
                </c:pt>
                <c:pt idx="4">
                  <c:v>Jamaica</c:v>
                </c:pt>
                <c:pt idx="5">
                  <c:v>El Salvador</c:v>
                </c:pt>
                <c:pt idx="6">
                  <c:v>Dominican Republic</c:v>
                </c:pt>
                <c:pt idx="7">
                  <c:v>Peru</c:v>
                </c:pt>
                <c:pt idx="8">
                  <c:v>Guatemala</c:v>
                </c:pt>
                <c:pt idx="9">
                  <c:v>Bolivia</c:v>
                </c:pt>
                <c:pt idx="10">
                  <c:v>Mexico</c:v>
                </c:pt>
                <c:pt idx="11">
                  <c:v>Venezuela</c:v>
                </c:pt>
              </c:strCache>
            </c:strRef>
          </c:cat>
          <c:val>
            <c:numRef>
              <c:f>Sheet2!$AI$182:$AI$193</c:f>
              <c:numCache>
                <c:formatCode>General</c:formatCode>
                <c:ptCount val="12"/>
                <c:pt idx="0">
                  <c:v>0.70772286695673847</c:v>
                </c:pt>
                <c:pt idx="1">
                  <c:v>0.63427660752858983</c:v>
                </c:pt>
                <c:pt idx="2">
                  <c:v>0.69585594631102965</c:v>
                </c:pt>
                <c:pt idx="3">
                  <c:v>0.63786333263242889</c:v>
                </c:pt>
                <c:pt idx="4">
                  <c:v>0.5666666702361115</c:v>
                </c:pt>
                <c:pt idx="5">
                  <c:v>0.68134206118295459</c:v>
                </c:pt>
                <c:pt idx="6">
                  <c:v>0.53321617640871599</c:v>
                </c:pt>
                <c:pt idx="7">
                  <c:v>0.29816939921512881</c:v>
                </c:pt>
                <c:pt idx="8">
                  <c:v>0.35222194012487701</c:v>
                </c:pt>
                <c:pt idx="9">
                  <c:v>0.45710796241117274</c:v>
                </c:pt>
                <c:pt idx="10">
                  <c:v>0.35472095427981976</c:v>
                </c:pt>
                <c:pt idx="11">
                  <c:v>0.64696051439882296</c:v>
                </c:pt>
              </c:numCache>
            </c:numRef>
          </c:val>
        </c:ser>
        <c:ser>
          <c:idx val="2"/>
          <c:order val="2"/>
          <c:tx>
            <c:strRef>
              <c:f>Sheet2!$AJ$181</c:f>
              <c:strCache>
                <c:ptCount val="1"/>
                <c:pt idx="0">
                  <c:v>Impartial</c:v>
                </c:pt>
              </c:strCache>
            </c:strRef>
          </c:tx>
          <c:invertIfNegative val="0"/>
          <c:cat>
            <c:strRef>
              <c:f>Sheet2!$AG$182:$AG$193</c:f>
              <c:strCache>
                <c:ptCount val="12"/>
                <c:pt idx="0">
                  <c:v>Chile</c:v>
                </c:pt>
                <c:pt idx="1">
                  <c:v>Brazil</c:v>
                </c:pt>
                <c:pt idx="2">
                  <c:v>Colombia</c:v>
                </c:pt>
                <c:pt idx="3">
                  <c:v>Argentina</c:v>
                </c:pt>
                <c:pt idx="4">
                  <c:v>Jamaica</c:v>
                </c:pt>
                <c:pt idx="5">
                  <c:v>El Salvador</c:v>
                </c:pt>
                <c:pt idx="6">
                  <c:v>Dominican Republic</c:v>
                </c:pt>
                <c:pt idx="7">
                  <c:v>Peru</c:v>
                </c:pt>
                <c:pt idx="8">
                  <c:v>Guatemala</c:v>
                </c:pt>
                <c:pt idx="9">
                  <c:v>Bolivia</c:v>
                </c:pt>
                <c:pt idx="10">
                  <c:v>Mexico</c:v>
                </c:pt>
                <c:pt idx="11">
                  <c:v>Venezuela</c:v>
                </c:pt>
              </c:strCache>
            </c:strRef>
          </c:cat>
          <c:val>
            <c:numRef>
              <c:f>Sheet2!$AJ$182:$AJ$193</c:f>
              <c:numCache>
                <c:formatCode>General</c:formatCode>
                <c:ptCount val="12"/>
                <c:pt idx="0">
                  <c:v>0.58214976068478685</c:v>
                </c:pt>
                <c:pt idx="1">
                  <c:v>0.63850398875007353</c:v>
                </c:pt>
                <c:pt idx="2">
                  <c:v>0.62281316495672556</c:v>
                </c:pt>
                <c:pt idx="3">
                  <c:v>0.66807243352576728</c:v>
                </c:pt>
                <c:pt idx="4">
                  <c:v>0.42563219597518437</c:v>
                </c:pt>
                <c:pt idx="5">
                  <c:v>0.58257564969394682</c:v>
                </c:pt>
                <c:pt idx="6">
                  <c:v>0.65125469888527598</c:v>
                </c:pt>
                <c:pt idx="7">
                  <c:v>0.49167240794431583</c:v>
                </c:pt>
                <c:pt idx="8">
                  <c:v>0.4760727720964491</c:v>
                </c:pt>
                <c:pt idx="9">
                  <c:v>0.42815394595111217</c:v>
                </c:pt>
                <c:pt idx="10">
                  <c:v>0.39252206220265845</c:v>
                </c:pt>
                <c:pt idx="11">
                  <c:v>0.62717649526854902</c:v>
                </c:pt>
              </c:numCache>
            </c:numRef>
          </c:val>
        </c:ser>
        <c:ser>
          <c:idx val="3"/>
          <c:order val="3"/>
          <c:tx>
            <c:strRef>
              <c:f>Sheet2!$AK$181</c:f>
              <c:strCache>
                <c:ptCount val="1"/>
                <c:pt idx="0">
                  <c:v>Free of corruption</c:v>
                </c:pt>
              </c:strCache>
            </c:strRef>
          </c:tx>
          <c:invertIfNegative val="0"/>
          <c:cat>
            <c:strRef>
              <c:f>Sheet2!$AG$182:$AG$193</c:f>
              <c:strCache>
                <c:ptCount val="12"/>
                <c:pt idx="0">
                  <c:v>Chile</c:v>
                </c:pt>
                <c:pt idx="1">
                  <c:v>Brazil</c:v>
                </c:pt>
                <c:pt idx="2">
                  <c:v>Colombia</c:v>
                </c:pt>
                <c:pt idx="3">
                  <c:v>Argentina</c:v>
                </c:pt>
                <c:pt idx="4">
                  <c:v>Jamaica</c:v>
                </c:pt>
                <c:pt idx="5">
                  <c:v>El Salvador</c:v>
                </c:pt>
                <c:pt idx="6">
                  <c:v>Dominican Republic</c:v>
                </c:pt>
                <c:pt idx="7">
                  <c:v>Peru</c:v>
                </c:pt>
                <c:pt idx="8">
                  <c:v>Guatemala</c:v>
                </c:pt>
                <c:pt idx="9">
                  <c:v>Bolivia</c:v>
                </c:pt>
                <c:pt idx="10">
                  <c:v>Mexico</c:v>
                </c:pt>
                <c:pt idx="11">
                  <c:v>Venezuela</c:v>
                </c:pt>
              </c:strCache>
            </c:strRef>
          </c:cat>
          <c:val>
            <c:numRef>
              <c:f>Sheet2!$AK$182:$AK$193</c:f>
              <c:numCache>
                <c:formatCode>General</c:formatCode>
                <c:ptCount val="12"/>
                <c:pt idx="0">
                  <c:v>0.66344316912772527</c:v>
                </c:pt>
                <c:pt idx="1">
                  <c:v>0.69318644154093068</c:v>
                </c:pt>
                <c:pt idx="2">
                  <c:v>0.59174854916060549</c:v>
                </c:pt>
                <c:pt idx="3">
                  <c:v>0.57531425534322267</c:v>
                </c:pt>
                <c:pt idx="4">
                  <c:v>0.80299954487509595</c:v>
                </c:pt>
                <c:pt idx="5">
                  <c:v>0.47167837069685914</c:v>
                </c:pt>
                <c:pt idx="6">
                  <c:v>0.55110180638143169</c:v>
                </c:pt>
                <c:pt idx="7">
                  <c:v>0.47828278227084026</c:v>
                </c:pt>
                <c:pt idx="8">
                  <c:v>0.49933742358991906</c:v>
                </c:pt>
                <c:pt idx="9">
                  <c:v>0.30207460146111281</c:v>
                </c:pt>
                <c:pt idx="10">
                  <c:v>0.39087387684601094</c:v>
                </c:pt>
                <c:pt idx="11">
                  <c:v>0.29663395964798328</c:v>
                </c:pt>
              </c:numCache>
            </c:numRef>
          </c:val>
        </c:ser>
        <c:ser>
          <c:idx val="4"/>
          <c:order val="4"/>
          <c:tx>
            <c:strRef>
              <c:f>Sheet2!$AL$181</c:f>
              <c:strCache>
                <c:ptCount val="1"/>
                <c:pt idx="0">
                  <c:v>Free of govt. influence</c:v>
                </c:pt>
              </c:strCache>
            </c:strRef>
          </c:tx>
          <c:invertIfNegative val="0"/>
          <c:cat>
            <c:strRef>
              <c:f>Sheet2!$AG$182:$AG$193</c:f>
              <c:strCache>
                <c:ptCount val="12"/>
                <c:pt idx="0">
                  <c:v>Chile</c:v>
                </c:pt>
                <c:pt idx="1">
                  <c:v>Brazil</c:v>
                </c:pt>
                <c:pt idx="2">
                  <c:v>Colombia</c:v>
                </c:pt>
                <c:pt idx="3">
                  <c:v>Argentina</c:v>
                </c:pt>
                <c:pt idx="4">
                  <c:v>Jamaica</c:v>
                </c:pt>
                <c:pt idx="5">
                  <c:v>El Salvador</c:v>
                </c:pt>
                <c:pt idx="6">
                  <c:v>Dominican Republic</c:v>
                </c:pt>
                <c:pt idx="7">
                  <c:v>Peru</c:v>
                </c:pt>
                <c:pt idx="8">
                  <c:v>Guatemala</c:v>
                </c:pt>
                <c:pt idx="9">
                  <c:v>Bolivia</c:v>
                </c:pt>
                <c:pt idx="10">
                  <c:v>Mexico</c:v>
                </c:pt>
                <c:pt idx="11">
                  <c:v>Venezuela</c:v>
                </c:pt>
              </c:strCache>
            </c:strRef>
          </c:cat>
          <c:val>
            <c:numRef>
              <c:f>Sheet2!$AL$182:$AL$193</c:f>
              <c:numCache>
                <c:formatCode>General</c:formatCode>
                <c:ptCount val="12"/>
                <c:pt idx="0">
                  <c:v>0.72217238699554986</c:v>
                </c:pt>
                <c:pt idx="1">
                  <c:v>0.69113448847028713</c:v>
                </c:pt>
                <c:pt idx="2">
                  <c:v>0.59960690678016659</c:v>
                </c:pt>
                <c:pt idx="3">
                  <c:v>0.46463274475710786</c:v>
                </c:pt>
                <c:pt idx="4">
                  <c:v>0.67969038119547676</c:v>
                </c:pt>
                <c:pt idx="5">
                  <c:v>0.61579017052654395</c:v>
                </c:pt>
                <c:pt idx="6">
                  <c:v>0.45415849416082671</c:v>
                </c:pt>
                <c:pt idx="7">
                  <c:v>0.55766735631559972</c:v>
                </c:pt>
                <c:pt idx="8">
                  <c:v>0.47774558199724182</c:v>
                </c:pt>
                <c:pt idx="9">
                  <c:v>0.3831443475634661</c:v>
                </c:pt>
                <c:pt idx="10">
                  <c:v>0.51843903912679967</c:v>
                </c:pt>
                <c:pt idx="11">
                  <c:v>0.2441560209317197</c:v>
                </c:pt>
              </c:numCache>
            </c:numRef>
          </c:val>
        </c:ser>
        <c:ser>
          <c:idx val="5"/>
          <c:order val="5"/>
          <c:tx>
            <c:strRef>
              <c:f>Sheet2!$AM$181</c:f>
              <c:strCache>
                <c:ptCount val="1"/>
                <c:pt idx="0">
                  <c:v>Quick</c:v>
                </c:pt>
              </c:strCache>
            </c:strRef>
          </c:tx>
          <c:invertIfNegative val="0"/>
          <c:cat>
            <c:strRef>
              <c:f>Sheet2!$AG$182:$AG$193</c:f>
              <c:strCache>
                <c:ptCount val="12"/>
                <c:pt idx="0">
                  <c:v>Chile</c:v>
                </c:pt>
                <c:pt idx="1">
                  <c:v>Brazil</c:v>
                </c:pt>
                <c:pt idx="2">
                  <c:v>Colombia</c:v>
                </c:pt>
                <c:pt idx="3">
                  <c:v>Argentina</c:v>
                </c:pt>
                <c:pt idx="4">
                  <c:v>Jamaica</c:v>
                </c:pt>
                <c:pt idx="5">
                  <c:v>El Salvador</c:v>
                </c:pt>
                <c:pt idx="6">
                  <c:v>Dominican Republic</c:v>
                </c:pt>
                <c:pt idx="7">
                  <c:v>Peru</c:v>
                </c:pt>
                <c:pt idx="8">
                  <c:v>Guatemala</c:v>
                </c:pt>
                <c:pt idx="9">
                  <c:v>Bolivia</c:v>
                </c:pt>
                <c:pt idx="10">
                  <c:v>Mexico</c:v>
                </c:pt>
                <c:pt idx="11">
                  <c:v>Venezuela</c:v>
                </c:pt>
              </c:strCache>
            </c:strRef>
          </c:cat>
          <c:val>
            <c:numRef>
              <c:f>Sheet2!$AM$182:$AM$193</c:f>
              <c:numCache>
                <c:formatCode>General</c:formatCode>
                <c:ptCount val="12"/>
                <c:pt idx="0">
                  <c:v>0.44088865646306852</c:v>
                </c:pt>
                <c:pt idx="1">
                  <c:v>0.38734323913695073</c:v>
                </c:pt>
                <c:pt idx="2">
                  <c:v>0.2917128652340803</c:v>
                </c:pt>
                <c:pt idx="3">
                  <c:v>0.31008644169480681</c:v>
                </c:pt>
                <c:pt idx="4">
                  <c:v>0.34093824797016098</c:v>
                </c:pt>
                <c:pt idx="5">
                  <c:v>0.30592264970831168</c:v>
                </c:pt>
                <c:pt idx="6">
                  <c:v>0.49912651370982863</c:v>
                </c:pt>
                <c:pt idx="7">
                  <c:v>0.31864704694403634</c:v>
                </c:pt>
                <c:pt idx="8">
                  <c:v>0.38087055238317025</c:v>
                </c:pt>
                <c:pt idx="9">
                  <c:v>0.42040920403823001</c:v>
                </c:pt>
                <c:pt idx="10">
                  <c:v>0.37961497279792844</c:v>
                </c:pt>
                <c:pt idx="11">
                  <c:v>0.2195449520490485</c:v>
                </c:pt>
              </c:numCache>
            </c:numRef>
          </c:val>
        </c:ser>
        <c:ser>
          <c:idx val="6"/>
          <c:order val="6"/>
          <c:tx>
            <c:strRef>
              <c:f>Sheet2!$AN$181</c:f>
              <c:strCache>
                <c:ptCount val="1"/>
                <c:pt idx="0">
                  <c:v>Enforced</c:v>
                </c:pt>
              </c:strCache>
            </c:strRef>
          </c:tx>
          <c:invertIfNegative val="0"/>
          <c:cat>
            <c:strRef>
              <c:f>Sheet2!$AG$182:$AG$193</c:f>
              <c:strCache>
                <c:ptCount val="12"/>
                <c:pt idx="0">
                  <c:v>Chile</c:v>
                </c:pt>
                <c:pt idx="1">
                  <c:v>Brazil</c:v>
                </c:pt>
                <c:pt idx="2">
                  <c:v>Colombia</c:v>
                </c:pt>
                <c:pt idx="3">
                  <c:v>Argentina</c:v>
                </c:pt>
                <c:pt idx="4">
                  <c:v>Jamaica</c:v>
                </c:pt>
                <c:pt idx="5">
                  <c:v>El Salvador</c:v>
                </c:pt>
                <c:pt idx="6">
                  <c:v>Dominican Republic</c:v>
                </c:pt>
                <c:pt idx="7">
                  <c:v>Peru</c:v>
                </c:pt>
                <c:pt idx="8">
                  <c:v>Guatemala</c:v>
                </c:pt>
                <c:pt idx="9">
                  <c:v>Bolivia</c:v>
                </c:pt>
                <c:pt idx="10">
                  <c:v>Mexico</c:v>
                </c:pt>
                <c:pt idx="11">
                  <c:v>Venezuela</c:v>
                </c:pt>
              </c:strCache>
            </c:strRef>
          </c:cat>
          <c:val>
            <c:numRef>
              <c:f>Sheet2!$AN$182:$AN$193</c:f>
              <c:numCache>
                <c:formatCode>General</c:formatCode>
                <c:ptCount val="12"/>
                <c:pt idx="0">
                  <c:v>0.55905283098416469</c:v>
                </c:pt>
                <c:pt idx="1">
                  <c:v>0.34939296868401337</c:v>
                </c:pt>
                <c:pt idx="2">
                  <c:v>0.44751901366940661</c:v>
                </c:pt>
                <c:pt idx="3">
                  <c:v>0.6009148170275922</c:v>
                </c:pt>
                <c:pt idx="4">
                  <c:v>0.39524543784736288</c:v>
                </c:pt>
                <c:pt idx="5">
                  <c:v>0.39907106865263864</c:v>
                </c:pt>
                <c:pt idx="6">
                  <c:v>0.49838577065893014</c:v>
                </c:pt>
                <c:pt idx="7">
                  <c:v>0.48556912733447533</c:v>
                </c:pt>
                <c:pt idx="8">
                  <c:v>0.42416044592709762</c:v>
                </c:pt>
                <c:pt idx="9">
                  <c:v>0.57789200060378076</c:v>
                </c:pt>
                <c:pt idx="10">
                  <c:v>0.37523922876572274</c:v>
                </c:pt>
                <c:pt idx="11">
                  <c:v>0.26864165808200535</c:v>
                </c:pt>
              </c:numCache>
            </c:numRef>
          </c:val>
        </c:ser>
        <c:ser>
          <c:idx val="7"/>
          <c:order val="7"/>
          <c:tx>
            <c:strRef>
              <c:f>Sheet2!$AO$181</c:f>
              <c:strCache>
                <c:ptCount val="1"/>
                <c:pt idx="0">
                  <c:v>ADRs</c:v>
                </c:pt>
              </c:strCache>
            </c:strRef>
          </c:tx>
          <c:invertIfNegative val="0"/>
          <c:cat>
            <c:strRef>
              <c:f>Sheet2!$AG$182:$AG$193</c:f>
              <c:strCache>
                <c:ptCount val="12"/>
                <c:pt idx="0">
                  <c:v>Chile</c:v>
                </c:pt>
                <c:pt idx="1">
                  <c:v>Brazil</c:v>
                </c:pt>
                <c:pt idx="2">
                  <c:v>Colombia</c:v>
                </c:pt>
                <c:pt idx="3">
                  <c:v>Argentina</c:v>
                </c:pt>
                <c:pt idx="4">
                  <c:v>Jamaica</c:v>
                </c:pt>
                <c:pt idx="5">
                  <c:v>El Salvador</c:v>
                </c:pt>
                <c:pt idx="6">
                  <c:v>Dominican Republic</c:v>
                </c:pt>
                <c:pt idx="7">
                  <c:v>Peru</c:v>
                </c:pt>
                <c:pt idx="8">
                  <c:v>Guatemala</c:v>
                </c:pt>
                <c:pt idx="9">
                  <c:v>Bolivia</c:v>
                </c:pt>
                <c:pt idx="10">
                  <c:v>Mexico</c:v>
                </c:pt>
                <c:pt idx="11">
                  <c:v>Venezuela</c:v>
                </c:pt>
              </c:strCache>
            </c:strRef>
          </c:cat>
          <c:val>
            <c:numRef>
              <c:f>Sheet2!$AO$182:$AO$193</c:f>
              <c:numCache>
                <c:formatCode>General</c:formatCode>
                <c:ptCount val="12"/>
                <c:pt idx="0">
                  <c:v>0.67700797902947585</c:v>
                </c:pt>
                <c:pt idx="1">
                  <c:v>0.6228119381420959</c:v>
                </c:pt>
                <c:pt idx="2">
                  <c:v>0.63035847409517243</c:v>
                </c:pt>
                <c:pt idx="3">
                  <c:v>0.64293735419715303</c:v>
                </c:pt>
                <c:pt idx="4">
                  <c:v>0.5740908414555409</c:v>
                </c:pt>
                <c:pt idx="5">
                  <c:v>0.59626638232682461</c:v>
                </c:pt>
                <c:pt idx="6">
                  <c:v>0.65850672440860092</c:v>
                </c:pt>
                <c:pt idx="7">
                  <c:v>0.67664770474480862</c:v>
                </c:pt>
                <c:pt idx="8">
                  <c:v>0.66154980878752179</c:v>
                </c:pt>
                <c:pt idx="9">
                  <c:v>0.57647803737557635</c:v>
                </c:pt>
                <c:pt idx="10">
                  <c:v>0.58013223380094447</c:v>
                </c:pt>
                <c:pt idx="11">
                  <c:v>0.59162981861196584</c:v>
                </c:pt>
              </c:numCache>
            </c:numRef>
          </c:val>
        </c:ser>
        <c:dLbls>
          <c:showLegendKey val="0"/>
          <c:showVal val="0"/>
          <c:showCatName val="0"/>
          <c:showSerName val="0"/>
          <c:showPercent val="0"/>
          <c:showBubbleSize val="0"/>
        </c:dLbls>
        <c:gapWidth val="150"/>
        <c:overlap val="100"/>
        <c:axId val="44227584"/>
        <c:axId val="44262144"/>
      </c:barChart>
      <c:catAx>
        <c:axId val="44227584"/>
        <c:scaling>
          <c:orientation val="minMax"/>
        </c:scaling>
        <c:delete val="0"/>
        <c:axPos val="l"/>
        <c:majorTickMark val="out"/>
        <c:minorTickMark val="none"/>
        <c:tickLblPos val="nextTo"/>
        <c:txPr>
          <a:bodyPr/>
          <a:lstStyle/>
          <a:p>
            <a:pPr>
              <a:defRPr sz="1800"/>
            </a:pPr>
            <a:endParaRPr lang="en-US"/>
          </a:p>
        </c:txPr>
        <c:crossAx val="44262144"/>
        <c:crosses val="autoZero"/>
        <c:auto val="1"/>
        <c:lblAlgn val="ctr"/>
        <c:lblOffset val="100"/>
        <c:noMultiLvlLbl val="0"/>
      </c:catAx>
      <c:valAx>
        <c:axId val="44262144"/>
        <c:scaling>
          <c:orientation val="minMax"/>
        </c:scaling>
        <c:delete val="0"/>
        <c:axPos val="b"/>
        <c:majorGridlines/>
        <c:numFmt formatCode="General" sourceLinked="1"/>
        <c:majorTickMark val="out"/>
        <c:minorTickMark val="none"/>
        <c:tickLblPos val="nextTo"/>
        <c:txPr>
          <a:bodyPr/>
          <a:lstStyle/>
          <a:p>
            <a:pPr>
              <a:defRPr sz="1800"/>
            </a:pPr>
            <a:endParaRPr lang="en-US"/>
          </a:p>
        </c:txPr>
        <c:crossAx val="44227584"/>
        <c:crosses val="autoZero"/>
        <c:crossBetween val="between"/>
      </c:valAx>
    </c:plotArea>
    <c:legend>
      <c:legendPos val="r"/>
      <c:layout>
        <c:manualLayout>
          <c:xMode val="edge"/>
          <c:yMode val="edge"/>
          <c:x val="0.79297264671184398"/>
          <c:y val="2.6766770432765676E-2"/>
          <c:w val="0.18600345688496275"/>
          <c:h val="0.85528413599462849"/>
        </c:manualLayout>
      </c:layout>
      <c:overlay val="0"/>
      <c:txPr>
        <a:bodyPr/>
        <a:lstStyle/>
        <a:p>
          <a:pPr>
            <a:defRPr sz="18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4851" tIns="47425" rIns="94851" bIns="47425" rtlCol="0"/>
          <a:lstStyle>
            <a:lvl1pPr algn="r">
              <a:defRPr sz="1200"/>
            </a:lvl1pPr>
          </a:lstStyle>
          <a:p>
            <a:fld id="{2C8A8D22-2CDD-4FCE-B973-2D877E8959D1}" type="datetimeFigureOut">
              <a:rPr lang="en-US" smtClean="0"/>
              <a:pPr/>
              <a:t>5/1/2012</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4851" tIns="47425" rIns="94851" bIns="474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4851" tIns="47425" rIns="94851" bIns="47425" rtlCol="0" anchor="b"/>
          <a:lstStyle>
            <a:lvl1pPr algn="r">
              <a:defRPr sz="1200"/>
            </a:lvl1pPr>
          </a:lstStyle>
          <a:p>
            <a:fld id="{6F3E6057-F954-4504-B5C2-A4D04A0EA73D}" type="slidenum">
              <a:rPr lang="en-US" smtClean="0"/>
              <a:pPr/>
              <a:t>‹#›</a:t>
            </a:fld>
            <a:endParaRPr lang="en-US"/>
          </a:p>
        </p:txBody>
      </p:sp>
    </p:spTree>
    <p:extLst>
      <p:ext uri="{BB962C8B-B14F-4D97-AF65-F5344CB8AC3E}">
        <p14:creationId xmlns:p14="http://schemas.microsoft.com/office/powerpoint/2010/main" val="1663955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eaLnBrk="0" hangingPunct="0">
              <a:defRPr>
                <a:solidFill>
                  <a:schemeClr val="tx1"/>
                </a:solidFill>
                <a:latin typeface="Arial" pitchFamily="34" charset="0"/>
                <a:ea typeface="ＭＳ Ｐゴシック" pitchFamily="34" charset="-128"/>
              </a:defRPr>
            </a:lvl1pPr>
            <a:lvl2pPr marL="770662" indent="-296408" defTabSz="966621" eaLnBrk="0" hangingPunct="0">
              <a:defRPr>
                <a:solidFill>
                  <a:schemeClr val="tx1"/>
                </a:solidFill>
                <a:latin typeface="Arial" pitchFamily="34" charset="0"/>
                <a:ea typeface="ＭＳ Ｐゴシック" pitchFamily="34" charset="-128"/>
              </a:defRPr>
            </a:lvl2pPr>
            <a:lvl3pPr marL="1185634" indent="-237127" defTabSz="966621" eaLnBrk="0" hangingPunct="0">
              <a:defRPr>
                <a:solidFill>
                  <a:schemeClr val="tx1"/>
                </a:solidFill>
                <a:latin typeface="Arial" pitchFamily="34" charset="0"/>
                <a:ea typeface="ＭＳ Ｐゴシック" pitchFamily="34" charset="-128"/>
              </a:defRPr>
            </a:lvl3pPr>
            <a:lvl4pPr marL="1659887" indent="-237127" defTabSz="966621" eaLnBrk="0" hangingPunct="0">
              <a:defRPr>
                <a:solidFill>
                  <a:schemeClr val="tx1"/>
                </a:solidFill>
                <a:latin typeface="Arial" pitchFamily="34" charset="0"/>
                <a:ea typeface="ＭＳ Ｐゴシック" pitchFamily="34" charset="-128"/>
              </a:defRPr>
            </a:lvl4pPr>
            <a:lvl5pPr marL="2134141" indent="-237127" defTabSz="966621" eaLnBrk="0" hangingPunct="0">
              <a:defRPr>
                <a:solidFill>
                  <a:schemeClr val="tx1"/>
                </a:solidFill>
                <a:latin typeface="Arial" pitchFamily="34" charset="0"/>
                <a:ea typeface="ＭＳ Ｐゴシック" pitchFamily="34" charset="-128"/>
              </a:defRPr>
            </a:lvl5pPr>
            <a:lvl6pPr marL="2608395" indent="-237127" defTabSz="966621" eaLnBrk="0" fontAlgn="base" hangingPunct="0">
              <a:spcBef>
                <a:spcPct val="0"/>
              </a:spcBef>
              <a:spcAft>
                <a:spcPct val="0"/>
              </a:spcAft>
              <a:defRPr>
                <a:solidFill>
                  <a:schemeClr val="tx1"/>
                </a:solidFill>
                <a:latin typeface="Arial" pitchFamily="34" charset="0"/>
                <a:ea typeface="ＭＳ Ｐゴシック" pitchFamily="34" charset="-128"/>
              </a:defRPr>
            </a:lvl6pPr>
            <a:lvl7pPr marL="3082648" indent="-237127" defTabSz="966621" eaLnBrk="0" fontAlgn="base" hangingPunct="0">
              <a:spcBef>
                <a:spcPct val="0"/>
              </a:spcBef>
              <a:spcAft>
                <a:spcPct val="0"/>
              </a:spcAft>
              <a:defRPr>
                <a:solidFill>
                  <a:schemeClr val="tx1"/>
                </a:solidFill>
                <a:latin typeface="Arial" pitchFamily="34" charset="0"/>
                <a:ea typeface="ＭＳ Ｐゴシック" pitchFamily="34" charset="-128"/>
              </a:defRPr>
            </a:lvl7pPr>
            <a:lvl8pPr marL="3556902" indent="-237127" defTabSz="966621" eaLnBrk="0" fontAlgn="base" hangingPunct="0">
              <a:spcBef>
                <a:spcPct val="0"/>
              </a:spcBef>
              <a:spcAft>
                <a:spcPct val="0"/>
              </a:spcAft>
              <a:defRPr>
                <a:solidFill>
                  <a:schemeClr val="tx1"/>
                </a:solidFill>
                <a:latin typeface="Arial" pitchFamily="34" charset="0"/>
                <a:ea typeface="ＭＳ Ｐゴシック" pitchFamily="34" charset="-128"/>
              </a:defRPr>
            </a:lvl8pPr>
            <a:lvl9pPr marL="4031155" indent="-237127" defTabSz="966621"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D5EE789-AEAB-4845-88C2-941E569FE418}" type="slidenum">
              <a:rPr lang="en-US"/>
              <a:pPr eaLnBrk="1" hangingPunct="1"/>
              <a:t>1</a:t>
            </a:fld>
            <a:endParaRPr lang="en-US"/>
          </a:p>
        </p:txBody>
      </p:sp>
      <p:sp>
        <p:nvSpPr>
          <p:cNvPr id="20483" name="Slide Image Placeholder 1"/>
          <p:cNvSpPr>
            <a:spLocks noGrp="1" noRot="1" noChangeAspect="1" noTextEdit="1"/>
          </p:cNvSpPr>
          <p:nvPr>
            <p:ph type="sldImg"/>
          </p:nvPr>
        </p:nvSpPr>
        <p:spPr>
          <a:ln/>
        </p:spPr>
      </p:sp>
      <p:sp>
        <p:nvSpPr>
          <p:cNvPr id="20484" name="Notes Placeholder 2"/>
          <p:cNvSpPr>
            <a:spLocks noGrp="1"/>
          </p:cNvSpPr>
          <p:nvPr>
            <p:ph type="body" idx="1"/>
          </p:nvPr>
        </p:nvSpPr>
        <p:spPr>
          <a:xfrm>
            <a:off x="975694" y="4561228"/>
            <a:ext cx="5363817"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7" tIns="48311" rIns="96627" bIns="48311"/>
          <a:lstStyle/>
          <a:p>
            <a:pPr eaLnBrk="1" hangingPunct="1"/>
            <a:endParaRPr lang="en-US" smtClean="0">
              <a:latin typeface="Arial" pitchFamily="34" charset="0"/>
              <a:ea typeface="ＭＳ Ｐゴシック" pitchFamily="34" charset="-128"/>
            </a:endParaRPr>
          </a:p>
        </p:txBody>
      </p:sp>
      <p:sp>
        <p:nvSpPr>
          <p:cNvPr id="20485" name="Slide Number Placeholder 3"/>
          <p:cNvSpPr txBox="1">
            <a:spLocks noGrp="1"/>
          </p:cNvSpPr>
          <p:nvPr/>
        </p:nvSpPr>
        <p:spPr bwMode="auto">
          <a:xfrm>
            <a:off x="4144619" y="9120815"/>
            <a:ext cx="3170583" cy="48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7" tIns="48311" rIns="96627" bIns="48311" anchor="b"/>
          <a:lstStyle>
            <a:lvl1pPr defTabSz="931863" eaLnBrk="0" hangingPunct="0">
              <a:defRPr>
                <a:solidFill>
                  <a:schemeClr val="tx1"/>
                </a:solidFill>
                <a:latin typeface="Arial" pitchFamily="34" charset="0"/>
                <a:ea typeface="ＭＳ Ｐゴシック" pitchFamily="34" charset="-128"/>
              </a:defRPr>
            </a:lvl1pPr>
            <a:lvl2pPr marL="742950" indent="-285750" defTabSz="931863" eaLnBrk="0" hangingPunct="0">
              <a:defRPr>
                <a:solidFill>
                  <a:schemeClr val="tx1"/>
                </a:solidFill>
                <a:latin typeface="Arial" pitchFamily="34" charset="0"/>
                <a:ea typeface="ＭＳ Ｐゴシック" pitchFamily="34" charset="-128"/>
              </a:defRPr>
            </a:lvl2pPr>
            <a:lvl3pPr marL="1143000" indent="-228600" defTabSz="931863" eaLnBrk="0" hangingPunct="0">
              <a:defRPr>
                <a:solidFill>
                  <a:schemeClr val="tx1"/>
                </a:solidFill>
                <a:latin typeface="Arial" pitchFamily="34" charset="0"/>
                <a:ea typeface="ＭＳ Ｐゴシック" pitchFamily="34" charset="-128"/>
              </a:defRPr>
            </a:lvl3pPr>
            <a:lvl4pPr marL="1600200" indent="-228600" defTabSz="931863" eaLnBrk="0" hangingPunct="0">
              <a:defRPr>
                <a:solidFill>
                  <a:schemeClr val="tx1"/>
                </a:solidFill>
                <a:latin typeface="Arial" pitchFamily="34" charset="0"/>
                <a:ea typeface="ＭＳ Ｐゴシック" pitchFamily="34" charset="-128"/>
              </a:defRPr>
            </a:lvl4pPr>
            <a:lvl5pPr marL="2057400" indent="-228600" defTabSz="931863" eaLnBrk="0" hangingPunct="0">
              <a:defRPr>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97820185-89CD-45BC-937A-E7EE583DF6CA}" type="slidenum">
              <a:rPr lang="en-US" sz="1200">
                <a:latin typeface="Times New Roman" pitchFamily="18" charset="0"/>
              </a:rPr>
              <a:pPr algn="r"/>
              <a:t>1</a:t>
            </a:fld>
            <a:endParaRPr 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0" y="1186756"/>
            <a:ext cx="9152965" cy="266700"/>
          </a:xfrm>
          <a:prstGeom prst="rect">
            <a:avLst/>
          </a:prstGeom>
        </p:spPr>
      </p:pic>
      <p:pic>
        <p:nvPicPr>
          <p:cNvPr id="8" name="Picture 7" descr="Z:\Communications\Website\Artwork\Slices\images\Web-Banner_02.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1"/>
            <a:ext cx="9982200" cy="1186757"/>
          </a:xfrm>
          <a:prstGeom prst="rect">
            <a:avLst/>
          </a:prstGeom>
          <a:noFill/>
          <a:ln>
            <a:noFill/>
          </a:ln>
        </p:spPr>
      </p:pic>
      <p:sp>
        <p:nvSpPr>
          <p:cNvPr id="9" name="Footer Placeholder 4"/>
          <p:cNvSpPr txBox="1">
            <a:spLocks/>
          </p:cNvSpPr>
          <p:nvPr userDrawn="1"/>
        </p:nvSpPr>
        <p:spPr>
          <a:xfrm>
            <a:off x="2209800" y="6629400"/>
            <a:ext cx="4953000" cy="19684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smtClean="0">
                <a:latin typeface="Arial" pitchFamily="34" charset="0"/>
                <a:cs typeface="Arial" pitchFamily="34" charset="0"/>
              </a:rPr>
              <a:t>World Justice Forum | www.wjp-forum.org | worldjusticeforum@wjpnet.org</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40849661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txBox="1">
            <a:spLocks/>
          </p:cNvSpPr>
          <p:nvPr userDrawn="1"/>
        </p:nvSpPr>
        <p:spPr>
          <a:xfrm>
            <a:off x="2209800" y="6629400"/>
            <a:ext cx="4953000" cy="19684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smtClean="0">
                <a:latin typeface="Arial" pitchFamily="34" charset="0"/>
                <a:cs typeface="Arial" pitchFamily="34" charset="0"/>
              </a:rPr>
              <a:t>World Justice Forum | www.wjp-forum.org | worldjusticeforum@wjpnet.org</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22729624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2209800" y="6629400"/>
            <a:ext cx="4953000" cy="196849"/>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GB" dirty="0" smtClean="0"/>
              <a:t>World Justice Forum | www.wjp-forum.org | worldjusticeforum@wjpnet.org</a:t>
            </a:r>
            <a:endParaRPr lang="en-US" dirty="0"/>
          </a:p>
        </p:txBody>
      </p:sp>
    </p:spTree>
    <p:extLst>
      <p:ext uri="{BB962C8B-B14F-4D97-AF65-F5344CB8AC3E}">
        <p14:creationId xmlns:p14="http://schemas.microsoft.com/office/powerpoint/2010/main" val="11443226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marL="914400" indent="-457200">
              <a:buClr>
                <a:srgbClr val="7FC4AE"/>
              </a:buClr>
              <a:buFont typeface="+mj-lt"/>
              <a:buAutoNum type="arabicPeriod"/>
              <a:tabLst/>
              <a:defRPr sz="2400"/>
            </a:lvl2pPr>
            <a:lvl3pPr marL="914400" indent="0">
              <a:buFont typeface="+mj-lt"/>
              <a:buNone/>
              <a:defRPr sz="2000"/>
            </a:lvl3pPr>
            <a:lvl4pPr marL="1371600" indent="0">
              <a:buFont typeface="+mj-lt"/>
              <a:buNone/>
              <a:defRPr sz="1800"/>
            </a:lvl4pPr>
            <a:lvl5pPr marL="1828800" indent="0">
              <a:buFont typeface="+mj-lt"/>
              <a:buNone/>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1"/>
            <a:r>
              <a:rPr lang="en-US" dirty="0" smtClean="0"/>
              <a:t>Third level</a:t>
            </a:r>
          </a:p>
          <a:p>
            <a:pPr lvl="1"/>
            <a:r>
              <a:rPr lang="en-US" dirty="0" smtClean="0"/>
              <a:t>Fourth level</a:t>
            </a:r>
          </a:p>
          <a:p>
            <a:pPr lvl="1"/>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3"/>
          </p:nvPr>
        </p:nvSpPr>
        <p:spPr>
          <a:xfrm>
            <a:off x="2209800" y="6629400"/>
            <a:ext cx="4953000" cy="196849"/>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GB" dirty="0" smtClean="0"/>
              <a:t>World Justice Forum | www.wjp-forum.org | worldjusticeforum@wjpnet.org</a:t>
            </a:r>
            <a:endParaRPr lang="en-US" dirty="0"/>
          </a:p>
        </p:txBody>
      </p:sp>
    </p:spTree>
    <p:extLst>
      <p:ext uri="{BB962C8B-B14F-4D97-AF65-F5344CB8AC3E}">
        <p14:creationId xmlns:p14="http://schemas.microsoft.com/office/powerpoint/2010/main" val="1850761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3"/>
          </p:nvPr>
        </p:nvSpPr>
        <p:spPr>
          <a:xfrm>
            <a:off x="2209800" y="6629400"/>
            <a:ext cx="4953000" cy="196849"/>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GB" dirty="0" smtClean="0"/>
              <a:t>World Justice Forum | www.wjp-forum.org | worldjusticeforum@wjpnet.org</a:t>
            </a:r>
            <a:endParaRPr lang="en-US" dirty="0"/>
          </a:p>
        </p:txBody>
      </p:sp>
    </p:spTree>
    <p:extLst>
      <p:ext uri="{BB962C8B-B14F-4D97-AF65-F5344CB8AC3E}">
        <p14:creationId xmlns:p14="http://schemas.microsoft.com/office/powerpoint/2010/main" val="548587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4"/>
          <p:cNvSpPr>
            <a:spLocks noGrp="1"/>
          </p:cNvSpPr>
          <p:nvPr>
            <p:ph type="ftr" sz="quarter" idx="3"/>
          </p:nvPr>
        </p:nvSpPr>
        <p:spPr>
          <a:xfrm>
            <a:off x="2209800" y="6629400"/>
            <a:ext cx="4953000" cy="196849"/>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GB" dirty="0" smtClean="0"/>
              <a:t>World Justice Forum | www.wjp-forum.org | worldjusticeforum@wjpnet.org</a:t>
            </a:r>
            <a:endParaRPr lang="en-US" dirty="0"/>
          </a:p>
        </p:txBody>
      </p:sp>
    </p:spTree>
    <p:extLst>
      <p:ext uri="{BB962C8B-B14F-4D97-AF65-F5344CB8AC3E}">
        <p14:creationId xmlns:p14="http://schemas.microsoft.com/office/powerpoint/2010/main" val="4155685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2209800" y="6629400"/>
            <a:ext cx="4953000" cy="196849"/>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GB" dirty="0" smtClean="0"/>
              <a:t>World Justice Forum | www.wjp-forum.org | worldjusticeforum@wjpnet.org</a:t>
            </a:r>
            <a:endParaRPr lang="en-US" dirty="0"/>
          </a:p>
        </p:txBody>
      </p:sp>
    </p:spTree>
    <p:extLst>
      <p:ext uri="{BB962C8B-B14F-4D97-AF65-F5344CB8AC3E}">
        <p14:creationId xmlns:p14="http://schemas.microsoft.com/office/powerpoint/2010/main" val="591901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2209800" y="6629400"/>
            <a:ext cx="4953000" cy="196849"/>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GB" dirty="0" smtClean="0"/>
              <a:t>World Justice Forum | www.wjp-forum.org | worldjusticeforum@wjpnet.org</a:t>
            </a:r>
            <a:endParaRPr lang="en-US" dirty="0"/>
          </a:p>
        </p:txBody>
      </p:sp>
    </p:spTree>
    <p:extLst>
      <p:ext uri="{BB962C8B-B14F-4D97-AF65-F5344CB8AC3E}">
        <p14:creationId xmlns:p14="http://schemas.microsoft.com/office/powerpoint/2010/main" val="3033554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a:xfrm>
            <a:off x="6096000" y="6248400"/>
            <a:ext cx="2667000" cy="365125"/>
          </a:xfrm>
          <a:prstGeom prst="rect">
            <a:avLst/>
          </a:prstGeom>
        </p:spPr>
        <p:txBody>
          <a:bodyPr/>
          <a:lstStyle>
            <a:lvl1pPr>
              <a:defRPr/>
            </a:lvl1pPr>
          </a:lstStyle>
          <a:p>
            <a:pPr>
              <a:defRPr/>
            </a:pPr>
            <a:endParaRPr lang="es-ES"/>
          </a:p>
        </p:txBody>
      </p:sp>
      <p:sp>
        <p:nvSpPr>
          <p:cNvPr id="3" name="Footer Placeholder 2"/>
          <p:cNvSpPr>
            <a:spLocks noGrp="1"/>
          </p:cNvSpPr>
          <p:nvPr>
            <p:ph type="ftr" sz="quarter" idx="11"/>
          </p:nvPr>
        </p:nvSpPr>
        <p:spPr/>
        <p:txBody>
          <a:bodyPr/>
          <a:lstStyle>
            <a:lvl1pPr>
              <a:defRPr/>
            </a:lvl1pPr>
          </a:lstStyle>
          <a:p>
            <a:pPr>
              <a:defRPr/>
            </a:pPr>
            <a:endParaRPr lang="es-ES"/>
          </a:p>
        </p:txBody>
      </p:sp>
      <p:sp>
        <p:nvSpPr>
          <p:cNvPr id="4" name="Slide Number Placeholder 22"/>
          <p:cNvSpPr>
            <a:spLocks noGrp="1"/>
          </p:cNvSpPr>
          <p:nvPr>
            <p:ph type="sldNum" sz="quarter" idx="12"/>
          </p:nvPr>
        </p:nvSpPr>
        <p:spPr>
          <a:xfrm>
            <a:off x="0" y="1271588"/>
            <a:ext cx="533400" cy="244475"/>
          </a:xfrm>
          <a:prstGeom prst="rect">
            <a:avLst/>
          </a:prstGeom>
        </p:spPr>
        <p:txBody>
          <a:bodyPr/>
          <a:lstStyle>
            <a:lvl1pPr>
              <a:defRPr/>
            </a:lvl1pPr>
          </a:lstStyle>
          <a:p>
            <a:pPr>
              <a:defRPr/>
            </a:pPr>
            <a:fld id="{E79B5D2B-5A66-4553-8BB2-02B020696AC1}" type="slidenum">
              <a:rPr lang="es-ES"/>
              <a:pPr>
                <a:defRPr/>
              </a:pPr>
              <a:t>‹#›</a:t>
            </a:fld>
            <a:endParaRPr lang="es-ES"/>
          </a:p>
        </p:txBody>
      </p:sp>
    </p:spTree>
    <p:extLst>
      <p:ext uri="{BB962C8B-B14F-4D97-AF65-F5344CB8AC3E}">
        <p14:creationId xmlns:p14="http://schemas.microsoft.com/office/powerpoint/2010/main" val="2414905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11" cstate="print">
            <a:lum bright="70000" contrast="-70000"/>
            <a:extLst>
              <a:ext uri="{BEBA8EAE-BF5A-486C-A8C5-ECC9F3942E4B}">
                <a14:imgProps xmlns:a14="http://schemas.microsoft.com/office/drawing/2010/main">
                  <a14:imgLayer r:embed="rId12">
                    <a14:imgEffect>
                      <a14:colorTemperature colorTemp="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477389">
            <a:off x="401068" y="2367530"/>
            <a:ext cx="799592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Text</a:t>
            </a:r>
          </a:p>
          <a:p>
            <a:pPr lvl="4"/>
            <a:r>
              <a:rPr lang="en-US" dirty="0" smtClean="0"/>
              <a:t>Text</a:t>
            </a:r>
          </a:p>
          <a:p>
            <a:pPr lvl="4"/>
            <a:r>
              <a:rPr lang="en-US" dirty="0" smtClean="0"/>
              <a:t>Text</a:t>
            </a:r>
          </a:p>
          <a:p>
            <a:pPr lvl="4"/>
            <a:endParaRPr lang="en-US" dirty="0"/>
          </a:p>
        </p:txBody>
      </p:sp>
      <p:sp>
        <p:nvSpPr>
          <p:cNvPr id="5" name="Footer Placeholder 4"/>
          <p:cNvSpPr>
            <a:spLocks noGrp="1"/>
          </p:cNvSpPr>
          <p:nvPr>
            <p:ph type="ftr" sz="quarter" idx="3"/>
          </p:nvPr>
        </p:nvSpPr>
        <p:spPr>
          <a:xfrm>
            <a:off x="2209800" y="6629400"/>
            <a:ext cx="4953000" cy="196849"/>
          </a:xfrm>
          <a:prstGeom prst="rect">
            <a:avLst/>
          </a:prstGeom>
        </p:spPr>
        <p:txBody>
          <a:bodyPr vert="horz" lIns="91440" tIns="45720" rIns="91440" bIns="45720" rtlCol="0" anchor="ctr"/>
          <a:lstStyle>
            <a:lvl1pPr algn="ctr">
              <a:defRPr sz="800">
                <a:solidFill>
                  <a:schemeClr val="tx1">
                    <a:tint val="75000"/>
                  </a:schemeClr>
                </a:solidFill>
                <a:latin typeface="Arial" pitchFamily="34" charset="0"/>
                <a:cs typeface="Arial" pitchFamily="34" charset="0"/>
              </a:defRPr>
            </a:lvl1pPr>
          </a:lstStyle>
          <a:p>
            <a:r>
              <a:rPr lang="en-GB" dirty="0" smtClean="0"/>
              <a:t>World Justice Forum | www.wjp-forum.org | worldjusticeforum@wjpnet.org</a:t>
            </a:r>
            <a:endParaRPr lang="en-US" dirty="0"/>
          </a:p>
        </p:txBody>
      </p:sp>
      <p:sp>
        <p:nvSpPr>
          <p:cNvPr id="15" name="Rectangle 14"/>
          <p:cNvSpPr/>
          <p:nvPr/>
        </p:nvSpPr>
        <p:spPr>
          <a:xfrm>
            <a:off x="8518809" y="6627168"/>
            <a:ext cx="396591" cy="230832"/>
          </a:xfrm>
          <a:prstGeom prst="rect">
            <a:avLst/>
          </a:prstGeom>
        </p:spPr>
        <p:txBody>
          <a:bodyPr wrap="square">
            <a:spAutoFit/>
          </a:bodyPr>
          <a:lstStyle/>
          <a:p>
            <a:fld id="{22C4A542-DCF8-401B-8E73-C56BA3573B12}" type="slidenum">
              <a:rPr lang="en-GB" sz="900" b="1" kern="1200" smtClean="0">
                <a:solidFill>
                  <a:srgbClr val="004B90"/>
                </a:solidFill>
                <a:effectLst/>
                <a:latin typeface="Arial" pitchFamily="34" charset="0"/>
                <a:ea typeface="+mn-ea"/>
                <a:cs typeface="Arial" pitchFamily="34" charset="0"/>
              </a:rPr>
              <a:pPr/>
              <a:t>‹#›</a:t>
            </a:fld>
            <a:endParaRPr lang="en-US" sz="900" dirty="0">
              <a:solidFill>
                <a:srgbClr val="004B90"/>
              </a:solidFill>
              <a:latin typeface="Arial" pitchFamily="34" charset="0"/>
              <a:cs typeface="Arial" pitchFamily="34" charset="0"/>
            </a:endParaRPr>
          </a:p>
        </p:txBody>
      </p:sp>
      <p:cxnSp>
        <p:nvCxnSpPr>
          <p:cNvPr id="17" name="Straight Connector 16"/>
          <p:cNvCxnSpPr/>
          <p:nvPr/>
        </p:nvCxnSpPr>
        <p:spPr>
          <a:xfrm>
            <a:off x="8374204" y="6627168"/>
            <a:ext cx="464996"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5390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Lst>
  <p:timing>
    <p:tnLst>
      <p:par>
        <p:cTn id="1" dur="indefinite" restart="never" nodeType="tmRoot"/>
      </p:par>
    </p:tnLst>
  </p:timing>
  <p:txStyles>
    <p:titleStyle>
      <a:lvl1pPr algn="ctr" defTabSz="914400" rtl="0" eaLnBrk="1" latinLnBrk="0" hangingPunct="1">
        <a:spcBef>
          <a:spcPct val="0"/>
        </a:spcBef>
        <a:buNone/>
        <a:defRPr sz="4400" b="1" kern="1200">
          <a:solidFill>
            <a:srgbClr val="7FC4AE"/>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7FC4AE"/>
        </a:buClr>
        <a:buFont typeface="Symbol" pitchFamily="18" charset="2"/>
        <a:buChar char=""/>
        <a:defRPr sz="3200" b="1" kern="1200">
          <a:solidFill>
            <a:srgbClr val="004B90"/>
          </a:solidFill>
          <a:latin typeface="Arial" pitchFamily="34" charset="0"/>
          <a:ea typeface="+mn-ea"/>
          <a:cs typeface="Arial" pitchFamily="34" charset="0"/>
        </a:defRPr>
      </a:lvl1pPr>
      <a:lvl2pPr marL="742950" indent="-285750" algn="l" defTabSz="914400" rtl="0" eaLnBrk="1" latinLnBrk="0" hangingPunct="1">
        <a:spcBef>
          <a:spcPct val="20000"/>
        </a:spcBef>
        <a:buClr>
          <a:srgbClr val="7FC4AE"/>
        </a:buClr>
        <a:buFont typeface="Symbol" pitchFamily="18" charset="2"/>
        <a:buChar char=""/>
        <a:defRPr sz="2800" kern="1200">
          <a:solidFill>
            <a:srgbClr val="595959"/>
          </a:solidFill>
          <a:latin typeface="+mn-lt"/>
          <a:ea typeface="+mn-ea"/>
          <a:cs typeface="+mn-cs"/>
        </a:defRPr>
      </a:lvl2pPr>
      <a:lvl3pPr marL="1143000" indent="-228600" algn="l" defTabSz="914400" rtl="0" eaLnBrk="1" latinLnBrk="0" hangingPunct="1">
        <a:spcBef>
          <a:spcPct val="20000"/>
        </a:spcBef>
        <a:buClr>
          <a:srgbClr val="7FC4AE"/>
        </a:buClr>
        <a:buFont typeface="Symbol" pitchFamily="18"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C4AE"/>
        </a:buClr>
        <a:buFont typeface="Symbol" pitchFamily="18" charset="2"/>
        <a:buChar char=""/>
        <a:defRPr sz="2000" kern="1200">
          <a:solidFill>
            <a:schemeClr val="tx1"/>
          </a:solidFill>
          <a:latin typeface="+mn-lt"/>
          <a:ea typeface="+mn-ea"/>
          <a:cs typeface="+mn-cs"/>
        </a:defRPr>
      </a:lvl4pPr>
      <a:lvl5pPr marL="2286000" indent="-457200" algn="l" defTabSz="914400" rtl="0" eaLnBrk="1" latinLnBrk="0" hangingPunct="1">
        <a:spcBef>
          <a:spcPct val="20000"/>
        </a:spcBef>
        <a:buClr>
          <a:srgbClr val="7FC4AE"/>
        </a:buClr>
        <a:buFont typeface="+mj-lt"/>
        <a:buAutoNum type="arabicPeriod"/>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worldjusticeproject.org/" TargetMode="External"/><Relationship Id="rId2" Type="http://schemas.openxmlformats.org/officeDocument/2006/relationships/hyperlink" Target="mailto:boteroj@wjpnet.org" TargetMode="Externa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3"/>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80000"/>
              </a:lnSpc>
            </a:pPr>
            <a:fld id="{22054D0E-B951-4DB5-A5D1-9EDCD2ADEED2}" type="slidenum">
              <a:rPr lang="es-ES" sz="1200" b="1">
                <a:solidFill>
                  <a:srgbClr val="FFFFFF"/>
                </a:solidFill>
              </a:rPr>
              <a:pPr algn="ctr" eaLnBrk="1" hangingPunct="1">
                <a:lnSpc>
                  <a:spcPct val="80000"/>
                </a:lnSpc>
              </a:pPr>
              <a:t>1</a:t>
            </a:fld>
            <a:endParaRPr lang="es-ES" sz="1200" b="1">
              <a:solidFill>
                <a:srgbClr val="FFFFFF"/>
              </a:solidFill>
            </a:endParaRPr>
          </a:p>
        </p:txBody>
      </p:sp>
      <p:sp>
        <p:nvSpPr>
          <p:cNvPr id="2052" name="Content Placeholder 2"/>
          <p:cNvSpPr>
            <a:spLocks noGrp="1"/>
          </p:cNvSpPr>
          <p:nvPr>
            <p:ph sz="quarter" idx="4294967295"/>
          </p:nvPr>
        </p:nvSpPr>
        <p:spPr>
          <a:xfrm>
            <a:off x="381000" y="1600200"/>
            <a:ext cx="8382000" cy="4495800"/>
          </a:xfrm>
        </p:spPr>
        <p:txBody>
          <a:bodyPr>
            <a:normAutofit/>
          </a:bodyPr>
          <a:lstStyle/>
          <a:p>
            <a:pPr algn="ctr" eaLnBrk="1" hangingPunct="1">
              <a:buFont typeface="Wingdings" pitchFamily="2" charset="2"/>
              <a:buNone/>
            </a:pPr>
            <a:r>
              <a:rPr lang="en-US" sz="4600" dirty="0" smtClean="0">
                <a:latin typeface="+mn-lt"/>
                <a:ea typeface="ＭＳ Ｐゴシック" pitchFamily="34" charset="-128"/>
              </a:rPr>
              <a:t>Justice sector in Latin America:</a:t>
            </a:r>
          </a:p>
          <a:p>
            <a:pPr algn="ctr" eaLnBrk="1" hangingPunct="1">
              <a:buFont typeface="Wingdings" pitchFamily="2" charset="2"/>
              <a:buNone/>
            </a:pPr>
            <a:r>
              <a:rPr lang="en-US" sz="4600" dirty="0" smtClean="0">
                <a:latin typeface="+mn-lt"/>
                <a:ea typeface="ＭＳ Ｐゴシック" pitchFamily="34" charset="-128"/>
              </a:rPr>
              <a:t>Where does it stand? </a:t>
            </a:r>
          </a:p>
          <a:p>
            <a:pPr eaLnBrk="1" hangingPunct="1">
              <a:buFont typeface="Wingdings" pitchFamily="2" charset="2"/>
              <a:buNone/>
            </a:pPr>
            <a:endParaRPr lang="en-US" sz="1400" b="1" dirty="0" smtClean="0">
              <a:solidFill>
                <a:srgbClr val="7FC4AE"/>
              </a:solidFill>
              <a:latin typeface="+mn-lt"/>
              <a:ea typeface="ＭＳ Ｐゴシック" pitchFamily="34" charset="-128"/>
            </a:endParaRPr>
          </a:p>
          <a:p>
            <a:pPr eaLnBrk="1" hangingPunct="1">
              <a:buFont typeface="Wingdings" pitchFamily="2" charset="2"/>
              <a:buNone/>
            </a:pPr>
            <a:endParaRPr lang="en-US" sz="1400" dirty="0" smtClean="0">
              <a:solidFill>
                <a:srgbClr val="7FC4AE"/>
              </a:solidFill>
              <a:latin typeface="+mn-lt"/>
              <a:ea typeface="ＭＳ Ｐゴシック" pitchFamily="34" charset="-128"/>
            </a:endParaRPr>
          </a:p>
          <a:p>
            <a:pPr eaLnBrk="1" hangingPunct="1">
              <a:buFont typeface="Wingdings" pitchFamily="2" charset="2"/>
              <a:buNone/>
            </a:pPr>
            <a:endParaRPr lang="en-US" sz="1400" b="1" dirty="0" smtClean="0">
              <a:solidFill>
                <a:srgbClr val="7FC4AE"/>
              </a:solidFill>
              <a:latin typeface="+mn-lt"/>
              <a:ea typeface="ＭＳ Ｐゴシック" pitchFamily="34" charset="-128"/>
            </a:endParaRPr>
          </a:p>
          <a:p>
            <a:pPr algn="r" eaLnBrk="1" hangingPunct="1">
              <a:buFont typeface="Wingdings" pitchFamily="2" charset="2"/>
              <a:buNone/>
            </a:pPr>
            <a:r>
              <a:rPr lang="en-US" b="0" dirty="0" smtClean="0">
                <a:solidFill>
                  <a:srgbClr val="595959"/>
                </a:solidFill>
                <a:latin typeface="+mn-lt"/>
                <a:ea typeface="ＭＳ Ｐゴシック" pitchFamily="34" charset="-128"/>
              </a:rPr>
              <a:t>Alejandro Ponce</a:t>
            </a:r>
          </a:p>
          <a:p>
            <a:pPr algn="r" eaLnBrk="1" hangingPunct="1">
              <a:buFont typeface="Wingdings" pitchFamily="2" charset="2"/>
              <a:buNone/>
            </a:pPr>
            <a:r>
              <a:rPr lang="en-US" b="0" dirty="0" smtClean="0">
                <a:solidFill>
                  <a:srgbClr val="595959"/>
                </a:solidFill>
                <a:latin typeface="+mn-lt"/>
                <a:ea typeface="ＭＳ Ｐゴシック" pitchFamily="34" charset="-128"/>
              </a:rPr>
              <a:t>The World Justice Project</a:t>
            </a:r>
          </a:p>
          <a:p>
            <a:pPr algn="r" eaLnBrk="1" hangingPunct="1">
              <a:buFont typeface="Wingdings" pitchFamily="2" charset="2"/>
              <a:buNone/>
            </a:pPr>
            <a:r>
              <a:rPr lang="en-US" b="0" dirty="0" smtClean="0">
                <a:solidFill>
                  <a:srgbClr val="595959"/>
                </a:solidFill>
                <a:latin typeface="+mn-lt"/>
                <a:ea typeface="ＭＳ Ｐゴシック" pitchFamily="34" charset="-128"/>
              </a:rPr>
              <a:t>May 2012</a:t>
            </a:r>
          </a:p>
        </p:txBody>
      </p:sp>
      <p:pic>
        <p:nvPicPr>
          <p:cNvPr id="6" name="Picture 4"/>
          <p:cNvPicPr>
            <a:picLocks noChangeAspect="1" noChangeArrowheads="1"/>
          </p:cNvPicPr>
          <p:nvPr/>
        </p:nvPicPr>
        <p:blipFill>
          <a:blip r:embed="rId3" cstate="print"/>
          <a:srcRect/>
          <a:stretch>
            <a:fillRect/>
          </a:stretch>
        </p:blipFill>
        <p:spPr bwMode="auto">
          <a:xfrm>
            <a:off x="7018338" y="252413"/>
            <a:ext cx="1800225" cy="846137"/>
          </a:xfrm>
          <a:prstGeom prst="rect">
            <a:avLst/>
          </a:prstGeom>
          <a:noFill/>
          <a:ln w="9525">
            <a:noFill/>
            <a:miter lim="800000"/>
            <a:headEnd/>
            <a:tailEnd/>
          </a:ln>
        </p:spPr>
      </p:pic>
    </p:spTree>
    <p:extLst>
      <p:ext uri="{BB962C8B-B14F-4D97-AF65-F5344CB8AC3E}">
        <p14:creationId xmlns:p14="http://schemas.microsoft.com/office/powerpoint/2010/main" val="3446160604"/>
      </p:ext>
    </p:extLst>
  </p:cSld>
  <p:clrMapOvr>
    <a:masterClrMapping/>
  </p:clrMapOvr>
  <p:transition advTm="1623"/>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Framework</a:t>
            </a:r>
            <a:endParaRPr lang="en-US" dirty="0"/>
          </a:p>
        </p:txBody>
      </p:sp>
      <p:sp>
        <p:nvSpPr>
          <p:cNvPr id="3" name="Content Placeholder 2"/>
          <p:cNvSpPr>
            <a:spLocks noGrp="1"/>
          </p:cNvSpPr>
          <p:nvPr>
            <p:ph idx="1"/>
          </p:nvPr>
        </p:nvSpPr>
        <p:spPr>
          <a:xfrm>
            <a:off x="228600" y="1219200"/>
            <a:ext cx="8686800" cy="5257800"/>
          </a:xfrm>
        </p:spPr>
        <p:txBody>
          <a:bodyPr>
            <a:normAutofit/>
          </a:bodyPr>
          <a:lstStyle/>
          <a:p>
            <a:r>
              <a:rPr lang="en-US" sz="3400" b="0" dirty="0" smtClean="0">
                <a:latin typeface="+mj-lt"/>
              </a:rPr>
              <a:t>Political dimension</a:t>
            </a:r>
          </a:p>
          <a:p>
            <a:endParaRPr lang="en-US" sz="3400" b="0" dirty="0" smtClean="0">
              <a:latin typeface="+mj-lt"/>
            </a:endParaRPr>
          </a:p>
          <a:p>
            <a:r>
              <a:rPr lang="en-US" sz="3400" b="0" dirty="0" smtClean="0">
                <a:latin typeface="+mj-lt"/>
              </a:rPr>
              <a:t>Social and economic dimension</a:t>
            </a:r>
          </a:p>
          <a:p>
            <a:pPr lvl="1"/>
            <a:r>
              <a:rPr lang="en-US" sz="3000" dirty="0" smtClean="0">
                <a:solidFill>
                  <a:srgbClr val="FF0000"/>
                </a:solidFill>
                <a:latin typeface="+mj-lt"/>
              </a:rPr>
              <a:t>Citizen security (criminal justice system)</a:t>
            </a:r>
          </a:p>
          <a:p>
            <a:pPr lvl="1"/>
            <a:endParaRPr lang="en-US" sz="3000" b="0" dirty="0">
              <a:latin typeface="+mj-lt"/>
            </a:endParaRPr>
          </a:p>
        </p:txBody>
      </p:sp>
      <p:pic>
        <p:nvPicPr>
          <p:cNvPr id="4" name="Picture 4"/>
          <p:cNvPicPr>
            <a:picLocks noChangeAspect="1" noChangeArrowheads="1"/>
          </p:cNvPicPr>
          <p:nvPr/>
        </p:nvPicPr>
        <p:blipFill>
          <a:blip r:embed="rId2" cstate="print"/>
          <a:srcRect/>
          <a:stretch>
            <a:fillRect/>
          </a:stretch>
        </p:blipFill>
        <p:spPr bwMode="auto">
          <a:xfrm>
            <a:off x="7018338" y="252413"/>
            <a:ext cx="1800225" cy="84613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 y="0"/>
            <a:ext cx="9144001" cy="685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nvGraphicFramePr>
        <p:xfrm>
          <a:off x="0" y="1066800"/>
          <a:ext cx="91440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228600"/>
            <a:ext cx="8229600" cy="762000"/>
          </a:xfrm>
        </p:spPr>
        <p:txBody>
          <a:bodyPr/>
          <a:lstStyle/>
          <a:p>
            <a:r>
              <a:rPr lang="en-US" dirty="0" smtClean="0">
                <a:latin typeface="+mj-lt"/>
              </a:rPr>
              <a:t>Burglary rates</a:t>
            </a:r>
            <a:endParaRPr lang="en-US" dirty="0">
              <a:latin typeface="+mj-lt"/>
            </a:endParaRPr>
          </a:p>
        </p:txBody>
      </p:sp>
      <p:sp>
        <p:nvSpPr>
          <p:cNvPr id="7" name="TextBox 6"/>
          <p:cNvSpPr txBox="1"/>
          <p:nvPr/>
        </p:nvSpPr>
        <p:spPr>
          <a:xfrm>
            <a:off x="685800" y="6412468"/>
            <a:ext cx="6705600" cy="369332"/>
          </a:xfrm>
          <a:prstGeom prst="rect">
            <a:avLst/>
          </a:prstGeom>
          <a:noFill/>
        </p:spPr>
        <p:txBody>
          <a:bodyPr wrap="square" rtlCol="0">
            <a:spAutoFit/>
          </a:bodyPr>
          <a:lstStyle/>
          <a:p>
            <a:r>
              <a:rPr lang="en-US" dirty="0" smtClean="0"/>
              <a:t>Source: WJP Rule of Law Index 2011</a:t>
            </a:r>
            <a:endParaRPr lang="en-US" dirty="0"/>
          </a:p>
        </p:txBody>
      </p:sp>
      <p:cxnSp>
        <p:nvCxnSpPr>
          <p:cNvPr id="8" name="Straight Connector 7"/>
          <p:cNvCxnSpPr/>
          <p:nvPr/>
        </p:nvCxnSpPr>
        <p:spPr>
          <a:xfrm>
            <a:off x="838200" y="4114800"/>
            <a:ext cx="7772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10" name="Picture 4"/>
          <p:cNvPicPr>
            <a:picLocks noChangeAspect="1" noChangeArrowheads="1"/>
          </p:cNvPicPr>
          <p:nvPr/>
        </p:nvPicPr>
        <p:blipFill>
          <a:blip r:embed="rId3" cstate="print"/>
          <a:srcRect/>
          <a:stretch>
            <a:fillRect/>
          </a:stretch>
        </p:blipFill>
        <p:spPr bwMode="auto">
          <a:xfrm>
            <a:off x="7018338" y="252413"/>
            <a:ext cx="1800225" cy="846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81800" cy="1143000"/>
          </a:xfrm>
        </p:spPr>
        <p:txBody>
          <a:bodyPr>
            <a:normAutofit fontScale="90000"/>
          </a:bodyPr>
          <a:lstStyle/>
          <a:p>
            <a:r>
              <a:rPr lang="en-US" dirty="0" smtClean="0"/>
              <a:t>Business costs of crime </a:t>
            </a:r>
            <a:br>
              <a:rPr lang="en-US" dirty="0" smtClean="0"/>
            </a:br>
            <a:r>
              <a:rPr lang="en-US" dirty="0" smtClean="0"/>
              <a:t>and violence</a:t>
            </a:r>
            <a:endParaRPr lang="en-US" dirty="0"/>
          </a:p>
        </p:txBody>
      </p:sp>
      <p:graphicFrame>
        <p:nvGraphicFramePr>
          <p:cNvPr id="4" name="Content Placeholder 3"/>
          <p:cNvGraphicFramePr>
            <a:graphicFrameLocks noGrp="1"/>
          </p:cNvGraphicFramePr>
          <p:nvPr>
            <p:ph idx="1"/>
          </p:nvPr>
        </p:nvGraphicFramePr>
        <p:xfrm>
          <a:off x="304800" y="1724025"/>
          <a:ext cx="8559458" cy="4067175"/>
        </p:xfrm>
        <a:graphic>
          <a:graphicData uri="http://schemas.openxmlformats.org/drawingml/2006/table">
            <a:tbl>
              <a:tblPr firstRow="1" bandRow="1">
                <a:tableStyleId>{7E9639D4-E3E2-4D34-9284-5A2195B3D0D7}</a:tableStyleId>
              </a:tblPr>
              <a:tblGrid>
                <a:gridCol w="4536504"/>
                <a:gridCol w="4022954"/>
              </a:tblGrid>
              <a:tr h="581025">
                <a:tc>
                  <a:txBody>
                    <a:bodyPr/>
                    <a:lstStyle/>
                    <a:p>
                      <a:r>
                        <a:rPr lang="en-US" sz="2600" dirty="0" smtClean="0"/>
                        <a:t>Region</a:t>
                      </a:r>
                      <a:endParaRPr lang="en-US" sz="2600" dirty="0"/>
                    </a:p>
                  </a:txBody>
                  <a:tcPr/>
                </a:tc>
                <a:tc>
                  <a:txBody>
                    <a:bodyPr/>
                    <a:lstStyle/>
                    <a:p>
                      <a:pPr algn="ctr"/>
                      <a:r>
                        <a:rPr lang="en-US" sz="2600" dirty="0" smtClean="0"/>
                        <a:t>Score</a:t>
                      </a:r>
                      <a:endParaRPr lang="en-US" sz="2600" dirty="0"/>
                    </a:p>
                  </a:txBody>
                  <a:tcPr/>
                </a:tc>
              </a:tr>
              <a:tr h="581025">
                <a:tc>
                  <a:txBody>
                    <a:bodyPr/>
                    <a:lstStyle/>
                    <a:p>
                      <a:r>
                        <a:rPr lang="en-US" sz="2600" b="0" i="0" u="none" strike="noStrike" kern="1200" dirty="0" smtClean="0">
                          <a:solidFill>
                            <a:srgbClr val="000000"/>
                          </a:solidFill>
                          <a:latin typeface="Calibri"/>
                          <a:ea typeface="+mn-ea"/>
                          <a:cs typeface="+mn-cs"/>
                        </a:rPr>
                        <a:t>Eastern Europe and Central Asia</a:t>
                      </a:r>
                      <a:endParaRPr lang="en-US" sz="2600" b="0" i="0" u="none" strike="noStrike" kern="1200" dirty="0">
                        <a:solidFill>
                          <a:srgbClr val="000000"/>
                        </a:solidFill>
                        <a:latin typeface="Calibri"/>
                        <a:ea typeface="+mn-ea"/>
                        <a:cs typeface="+mn-cs"/>
                      </a:endParaRPr>
                    </a:p>
                  </a:txBody>
                  <a:tcPr/>
                </a:tc>
                <a:tc>
                  <a:txBody>
                    <a:bodyPr/>
                    <a:lstStyle/>
                    <a:p>
                      <a:pPr algn="ctr"/>
                      <a:r>
                        <a:rPr lang="en-US" sz="2600" dirty="0" smtClean="0"/>
                        <a:t>5.1</a:t>
                      </a:r>
                      <a:endParaRPr lang="en-US" sz="2600" dirty="0"/>
                    </a:p>
                  </a:txBody>
                  <a:tcPr/>
                </a:tc>
              </a:tr>
              <a:tr h="581025">
                <a:tc>
                  <a:txBody>
                    <a:bodyPr/>
                    <a:lstStyle/>
                    <a:p>
                      <a:r>
                        <a:rPr lang="en-US" sz="2600" b="0" i="0" u="none" strike="noStrike" kern="1200" dirty="0" smtClean="0">
                          <a:solidFill>
                            <a:srgbClr val="000000"/>
                          </a:solidFill>
                          <a:latin typeface="Calibri"/>
                          <a:ea typeface="+mn-ea"/>
                          <a:cs typeface="+mn-cs"/>
                        </a:rPr>
                        <a:t>Sub-Saharan Africa</a:t>
                      </a:r>
                      <a:endParaRPr lang="en-US" sz="2600" b="0" i="0" u="none" strike="noStrike" kern="1200" dirty="0">
                        <a:solidFill>
                          <a:srgbClr val="000000"/>
                        </a:solidFill>
                        <a:latin typeface="Calibri"/>
                        <a:ea typeface="+mn-ea"/>
                        <a:cs typeface="+mn-cs"/>
                      </a:endParaRPr>
                    </a:p>
                  </a:txBody>
                  <a:tcPr/>
                </a:tc>
                <a:tc>
                  <a:txBody>
                    <a:bodyPr/>
                    <a:lstStyle/>
                    <a:p>
                      <a:pPr algn="ctr"/>
                      <a:r>
                        <a:rPr lang="en-US" sz="2600" dirty="0" smtClean="0"/>
                        <a:t>4.3</a:t>
                      </a:r>
                      <a:endParaRPr lang="en-US" sz="2600" dirty="0"/>
                    </a:p>
                  </a:txBody>
                  <a:tcPr/>
                </a:tc>
              </a:tr>
              <a:tr h="581025">
                <a:tc>
                  <a:txBody>
                    <a:bodyPr/>
                    <a:lstStyle/>
                    <a:p>
                      <a:r>
                        <a:rPr lang="en-US" sz="2600" b="0" i="0" u="none" strike="noStrike" kern="1200" dirty="0" smtClean="0">
                          <a:solidFill>
                            <a:srgbClr val="000000"/>
                          </a:solidFill>
                          <a:latin typeface="+mn-lt"/>
                          <a:ea typeface="+mn-ea"/>
                          <a:cs typeface="+mn-cs"/>
                        </a:rPr>
                        <a:t>East Asia &amp; Pacific</a:t>
                      </a:r>
                      <a:endParaRPr lang="en-US" sz="2600" b="0" i="0" u="none" strike="noStrike" kern="1200" dirty="0">
                        <a:solidFill>
                          <a:srgbClr val="000000"/>
                        </a:solidFill>
                        <a:latin typeface="Calibri"/>
                        <a:ea typeface="+mn-ea"/>
                        <a:cs typeface="+mn-cs"/>
                      </a:endParaRPr>
                    </a:p>
                  </a:txBody>
                  <a:tcPr/>
                </a:tc>
                <a:tc>
                  <a:txBody>
                    <a:bodyPr/>
                    <a:lstStyle/>
                    <a:p>
                      <a:pPr algn="ctr"/>
                      <a:r>
                        <a:rPr lang="en-US" sz="2600" dirty="0" smtClean="0"/>
                        <a:t>5.1</a:t>
                      </a:r>
                      <a:endParaRPr lang="en-US" sz="2600" dirty="0"/>
                    </a:p>
                  </a:txBody>
                  <a:tcPr/>
                </a:tc>
              </a:tr>
              <a:tr h="581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dirty="0" smtClean="0">
                          <a:solidFill>
                            <a:srgbClr val="000000"/>
                          </a:solidFill>
                          <a:latin typeface="+mn-lt"/>
                          <a:ea typeface="+mn-ea"/>
                          <a:cs typeface="+mn-cs"/>
                        </a:rPr>
                        <a:t>South Asia</a:t>
                      </a:r>
                    </a:p>
                  </a:txBody>
                  <a:tcPr/>
                </a:tc>
                <a:tc>
                  <a:txBody>
                    <a:bodyPr/>
                    <a:lstStyle/>
                    <a:p>
                      <a:pPr algn="ctr"/>
                      <a:r>
                        <a:rPr lang="en-US" sz="2600" dirty="0" smtClean="0"/>
                        <a:t>4.2</a:t>
                      </a:r>
                      <a:endParaRPr lang="en-US" sz="2600" dirty="0"/>
                    </a:p>
                  </a:txBody>
                  <a:tcPr/>
                </a:tc>
              </a:tr>
              <a:tr h="581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dirty="0" smtClean="0">
                          <a:solidFill>
                            <a:srgbClr val="000000"/>
                          </a:solidFill>
                          <a:latin typeface="+mn-lt"/>
                          <a:ea typeface="+mn-ea"/>
                          <a:cs typeface="+mn-cs"/>
                        </a:rPr>
                        <a:t>Latin America &amp; Caribbean</a:t>
                      </a:r>
                    </a:p>
                  </a:txBody>
                  <a:tcPr/>
                </a:tc>
                <a:tc>
                  <a:txBody>
                    <a:bodyPr/>
                    <a:lstStyle/>
                    <a:p>
                      <a:pPr algn="ctr"/>
                      <a:r>
                        <a:rPr lang="en-US" sz="2600" dirty="0" smtClean="0"/>
                        <a:t>3.3</a:t>
                      </a:r>
                      <a:endParaRPr lang="en-US" sz="2600" dirty="0"/>
                    </a:p>
                  </a:txBody>
                  <a:tcPr/>
                </a:tc>
              </a:tr>
              <a:tr h="581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dirty="0" smtClean="0">
                          <a:solidFill>
                            <a:srgbClr val="000000"/>
                          </a:solidFill>
                          <a:latin typeface="+mn-lt"/>
                          <a:ea typeface="+mn-ea"/>
                          <a:cs typeface="+mn-cs"/>
                        </a:rPr>
                        <a:t>Middle East &amp;</a:t>
                      </a:r>
                      <a:r>
                        <a:rPr lang="en-US" sz="2600" b="0" i="0" u="none" strike="noStrike" kern="1200" baseline="0" dirty="0" smtClean="0">
                          <a:solidFill>
                            <a:srgbClr val="000000"/>
                          </a:solidFill>
                          <a:latin typeface="+mn-lt"/>
                          <a:ea typeface="+mn-ea"/>
                          <a:cs typeface="+mn-cs"/>
                        </a:rPr>
                        <a:t> North Africa</a:t>
                      </a:r>
                      <a:endParaRPr lang="en-US" sz="2600" b="0" i="0" u="none" strike="noStrike" kern="1200" dirty="0" smtClean="0">
                        <a:solidFill>
                          <a:srgbClr val="000000"/>
                        </a:solidFill>
                        <a:latin typeface="+mn-lt"/>
                        <a:ea typeface="+mn-ea"/>
                        <a:cs typeface="+mn-cs"/>
                      </a:endParaRPr>
                    </a:p>
                  </a:txBody>
                  <a:tcPr/>
                </a:tc>
                <a:tc>
                  <a:txBody>
                    <a:bodyPr/>
                    <a:lstStyle/>
                    <a:p>
                      <a:pPr algn="ctr"/>
                      <a:r>
                        <a:rPr lang="en-US" sz="2600" dirty="0" smtClean="0"/>
                        <a:t>5.3</a:t>
                      </a:r>
                      <a:endParaRPr lang="en-US" sz="2600" dirty="0"/>
                    </a:p>
                  </a:txBody>
                  <a:tcPr/>
                </a:tc>
              </a:tr>
            </a:tbl>
          </a:graphicData>
        </a:graphic>
      </p:graphicFrame>
      <p:sp>
        <p:nvSpPr>
          <p:cNvPr id="5" name="TextBox 4"/>
          <p:cNvSpPr txBox="1"/>
          <p:nvPr/>
        </p:nvSpPr>
        <p:spPr>
          <a:xfrm>
            <a:off x="457200" y="6172200"/>
            <a:ext cx="6705600" cy="369332"/>
          </a:xfrm>
          <a:prstGeom prst="rect">
            <a:avLst/>
          </a:prstGeom>
          <a:noFill/>
        </p:spPr>
        <p:txBody>
          <a:bodyPr wrap="square" rtlCol="0">
            <a:spAutoFit/>
          </a:bodyPr>
          <a:lstStyle/>
          <a:p>
            <a:r>
              <a:rPr lang="en-US" dirty="0" smtClean="0"/>
              <a:t>Source: WEF Global Competitiveness Report 2011-2012</a:t>
            </a:r>
            <a:endParaRPr lang="en-US" dirty="0"/>
          </a:p>
        </p:txBody>
      </p:sp>
      <p:pic>
        <p:nvPicPr>
          <p:cNvPr id="6" name="Picture 4"/>
          <p:cNvPicPr>
            <a:picLocks noChangeAspect="1" noChangeArrowheads="1"/>
          </p:cNvPicPr>
          <p:nvPr/>
        </p:nvPicPr>
        <p:blipFill>
          <a:blip r:embed="rId2" cstate="print"/>
          <a:srcRect/>
          <a:stretch>
            <a:fillRect/>
          </a:stretch>
        </p:blipFill>
        <p:spPr bwMode="auto">
          <a:xfrm>
            <a:off x="7018338" y="252413"/>
            <a:ext cx="1800225" cy="84613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400800" cy="762000"/>
          </a:xfrm>
        </p:spPr>
        <p:txBody>
          <a:bodyPr>
            <a:normAutofit fontScale="90000"/>
          </a:bodyPr>
          <a:lstStyle/>
          <a:p>
            <a:r>
              <a:rPr lang="en-US" dirty="0" smtClean="0">
                <a:latin typeface="+mj-lt"/>
              </a:rPr>
              <a:t>Conviction Rates (burglary)</a:t>
            </a:r>
            <a:endParaRPr lang="en-US" dirty="0">
              <a:latin typeface="+mj-lt"/>
            </a:endParaRPr>
          </a:p>
        </p:txBody>
      </p:sp>
      <p:sp>
        <p:nvSpPr>
          <p:cNvPr id="7" name="TextBox 6"/>
          <p:cNvSpPr txBox="1"/>
          <p:nvPr/>
        </p:nvSpPr>
        <p:spPr>
          <a:xfrm>
            <a:off x="685800" y="6412468"/>
            <a:ext cx="6705600" cy="369332"/>
          </a:xfrm>
          <a:prstGeom prst="rect">
            <a:avLst/>
          </a:prstGeom>
          <a:noFill/>
        </p:spPr>
        <p:txBody>
          <a:bodyPr wrap="square" rtlCol="0">
            <a:spAutoFit/>
          </a:bodyPr>
          <a:lstStyle/>
          <a:p>
            <a:r>
              <a:rPr lang="en-US" dirty="0" smtClean="0"/>
              <a:t>Source: WJP Rule of Law Index 2011</a:t>
            </a:r>
            <a:endParaRPr lang="en-US" dirty="0"/>
          </a:p>
        </p:txBody>
      </p:sp>
      <p:pic>
        <p:nvPicPr>
          <p:cNvPr id="10" name="Picture 4"/>
          <p:cNvPicPr>
            <a:picLocks noChangeAspect="1" noChangeArrowheads="1"/>
          </p:cNvPicPr>
          <p:nvPr/>
        </p:nvPicPr>
        <p:blipFill>
          <a:blip r:embed="rId2" cstate="print"/>
          <a:srcRect/>
          <a:stretch>
            <a:fillRect/>
          </a:stretch>
        </p:blipFill>
        <p:spPr bwMode="auto">
          <a:xfrm>
            <a:off x="7018338" y="252413"/>
            <a:ext cx="1800225" cy="846137"/>
          </a:xfrm>
          <a:prstGeom prst="rect">
            <a:avLst/>
          </a:prstGeom>
          <a:noFill/>
          <a:ln w="9525">
            <a:noFill/>
            <a:miter lim="800000"/>
            <a:headEnd/>
            <a:tailEnd/>
          </a:ln>
        </p:spPr>
      </p:pic>
      <p:graphicFrame>
        <p:nvGraphicFramePr>
          <p:cNvPr id="11" name="Chart 10"/>
          <p:cNvGraphicFramePr/>
          <p:nvPr/>
        </p:nvGraphicFramePr>
        <p:xfrm>
          <a:off x="78828" y="1095375"/>
          <a:ext cx="9065172" cy="55340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dirty="0" smtClean="0"/>
              <a:t>Mob justice</a:t>
            </a:r>
            <a:endParaRPr lang="en-US" dirty="0"/>
          </a:p>
        </p:txBody>
      </p:sp>
      <p:graphicFrame>
        <p:nvGraphicFramePr>
          <p:cNvPr id="4" name="Content Placeholder 3"/>
          <p:cNvGraphicFramePr>
            <a:graphicFrameLocks noGrp="1"/>
          </p:cNvGraphicFramePr>
          <p:nvPr>
            <p:ph idx="1"/>
          </p:nvPr>
        </p:nvGraphicFramePr>
        <p:xfrm>
          <a:off x="304800" y="2834638"/>
          <a:ext cx="8559458" cy="3413760"/>
        </p:xfrm>
        <a:graphic>
          <a:graphicData uri="http://schemas.openxmlformats.org/drawingml/2006/table">
            <a:tbl>
              <a:tblPr firstRow="1" bandRow="1">
                <a:tableStyleId>{7E9639D4-E3E2-4D34-9284-5A2195B3D0D7}</a:tableStyleId>
              </a:tblPr>
              <a:tblGrid>
                <a:gridCol w="4536504"/>
                <a:gridCol w="4022954"/>
              </a:tblGrid>
              <a:tr h="478971">
                <a:tc>
                  <a:txBody>
                    <a:bodyPr/>
                    <a:lstStyle/>
                    <a:p>
                      <a:r>
                        <a:rPr lang="en-US" sz="2600" dirty="0" smtClean="0"/>
                        <a:t>Region</a:t>
                      </a:r>
                      <a:endParaRPr lang="en-US" sz="2600" dirty="0"/>
                    </a:p>
                  </a:txBody>
                  <a:tcPr/>
                </a:tc>
                <a:tc>
                  <a:txBody>
                    <a:bodyPr/>
                    <a:lstStyle/>
                    <a:p>
                      <a:pPr algn="ctr"/>
                      <a:r>
                        <a:rPr lang="en-US" sz="2600" dirty="0" smtClean="0"/>
                        <a:t>% without harm</a:t>
                      </a:r>
                      <a:endParaRPr lang="en-US" sz="2600" dirty="0"/>
                    </a:p>
                  </a:txBody>
                  <a:tcPr/>
                </a:tc>
              </a:tr>
              <a:tr h="478971">
                <a:tc>
                  <a:txBody>
                    <a:bodyPr/>
                    <a:lstStyle/>
                    <a:p>
                      <a:r>
                        <a:rPr lang="en-US" sz="2600" b="0" i="0" u="none" strike="noStrike" kern="1200" dirty="0" smtClean="0">
                          <a:solidFill>
                            <a:srgbClr val="000000"/>
                          </a:solidFill>
                          <a:latin typeface="Calibri"/>
                          <a:ea typeface="+mn-ea"/>
                          <a:cs typeface="+mn-cs"/>
                        </a:rPr>
                        <a:t>Eastern Europe and Central Asia</a:t>
                      </a:r>
                      <a:endParaRPr lang="en-US" sz="2600" b="0" i="0" u="none" strike="noStrike" kern="1200" dirty="0">
                        <a:solidFill>
                          <a:srgbClr val="000000"/>
                        </a:solidFill>
                        <a:latin typeface="Calibri"/>
                        <a:ea typeface="+mn-ea"/>
                        <a:cs typeface="+mn-cs"/>
                      </a:endParaRPr>
                    </a:p>
                  </a:txBody>
                  <a:tcPr/>
                </a:tc>
                <a:tc>
                  <a:txBody>
                    <a:bodyPr/>
                    <a:lstStyle/>
                    <a:p>
                      <a:pPr algn="ctr"/>
                      <a:r>
                        <a:rPr lang="en-US" sz="2600" dirty="0" smtClean="0"/>
                        <a:t>70%</a:t>
                      </a:r>
                      <a:endParaRPr lang="en-US" sz="2600" dirty="0"/>
                    </a:p>
                  </a:txBody>
                  <a:tcPr/>
                </a:tc>
              </a:tr>
              <a:tr h="478971">
                <a:tc>
                  <a:txBody>
                    <a:bodyPr/>
                    <a:lstStyle/>
                    <a:p>
                      <a:r>
                        <a:rPr lang="en-US" sz="2600" b="0" i="0" u="none" strike="noStrike" kern="1200" dirty="0" smtClean="0">
                          <a:solidFill>
                            <a:srgbClr val="000000"/>
                          </a:solidFill>
                          <a:latin typeface="Calibri"/>
                          <a:ea typeface="+mn-ea"/>
                          <a:cs typeface="+mn-cs"/>
                        </a:rPr>
                        <a:t>Sub-Saharan Africa</a:t>
                      </a:r>
                      <a:endParaRPr lang="en-US" sz="2600" b="0" i="0" u="none" strike="noStrike" kern="1200" dirty="0">
                        <a:solidFill>
                          <a:srgbClr val="000000"/>
                        </a:solidFill>
                        <a:latin typeface="Calibri"/>
                        <a:ea typeface="+mn-ea"/>
                        <a:cs typeface="+mn-cs"/>
                      </a:endParaRPr>
                    </a:p>
                  </a:txBody>
                  <a:tcPr/>
                </a:tc>
                <a:tc>
                  <a:txBody>
                    <a:bodyPr/>
                    <a:lstStyle/>
                    <a:p>
                      <a:pPr algn="ctr"/>
                      <a:r>
                        <a:rPr lang="en-US" sz="2600" dirty="0" smtClean="0"/>
                        <a:t>29%</a:t>
                      </a:r>
                      <a:endParaRPr lang="en-US" sz="2600" dirty="0"/>
                    </a:p>
                  </a:txBody>
                  <a:tcPr/>
                </a:tc>
              </a:tr>
              <a:tr h="478971">
                <a:tc>
                  <a:txBody>
                    <a:bodyPr/>
                    <a:lstStyle/>
                    <a:p>
                      <a:r>
                        <a:rPr lang="en-US" sz="2600" b="0" i="0" u="none" strike="noStrike" kern="1200" dirty="0" smtClean="0">
                          <a:solidFill>
                            <a:srgbClr val="000000"/>
                          </a:solidFill>
                          <a:latin typeface="+mn-lt"/>
                          <a:ea typeface="+mn-ea"/>
                          <a:cs typeface="+mn-cs"/>
                        </a:rPr>
                        <a:t>East Asia &amp; Pacific</a:t>
                      </a:r>
                      <a:endParaRPr lang="en-US" sz="2600" b="0" i="0" u="none" strike="noStrike" kern="1200" dirty="0">
                        <a:solidFill>
                          <a:srgbClr val="000000"/>
                        </a:solidFill>
                        <a:latin typeface="Calibri"/>
                        <a:ea typeface="+mn-ea"/>
                        <a:cs typeface="+mn-cs"/>
                      </a:endParaRPr>
                    </a:p>
                  </a:txBody>
                  <a:tcPr/>
                </a:tc>
                <a:tc>
                  <a:txBody>
                    <a:bodyPr/>
                    <a:lstStyle/>
                    <a:p>
                      <a:pPr algn="ctr"/>
                      <a:r>
                        <a:rPr lang="en-US" sz="2600" dirty="0" smtClean="0"/>
                        <a:t>62%</a:t>
                      </a:r>
                      <a:endParaRPr lang="en-US" sz="2600" dirty="0"/>
                    </a:p>
                  </a:txBody>
                  <a:tcPr/>
                </a:tc>
              </a:tr>
              <a:tr h="4789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dirty="0" smtClean="0">
                          <a:solidFill>
                            <a:srgbClr val="000000"/>
                          </a:solidFill>
                          <a:latin typeface="+mn-lt"/>
                          <a:ea typeface="+mn-ea"/>
                          <a:cs typeface="+mn-cs"/>
                        </a:rPr>
                        <a:t>South Asia</a:t>
                      </a:r>
                    </a:p>
                  </a:txBody>
                  <a:tcPr/>
                </a:tc>
                <a:tc>
                  <a:txBody>
                    <a:bodyPr/>
                    <a:lstStyle/>
                    <a:p>
                      <a:pPr algn="ctr"/>
                      <a:r>
                        <a:rPr lang="en-US" sz="2600" dirty="0" smtClean="0"/>
                        <a:t>45%</a:t>
                      </a:r>
                      <a:endParaRPr lang="en-US" sz="2600" dirty="0"/>
                    </a:p>
                  </a:txBody>
                  <a:tcPr/>
                </a:tc>
              </a:tr>
              <a:tr h="4789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dirty="0" smtClean="0">
                          <a:solidFill>
                            <a:srgbClr val="FF0000"/>
                          </a:solidFill>
                          <a:latin typeface="+mn-lt"/>
                          <a:ea typeface="+mn-ea"/>
                          <a:cs typeface="+mn-cs"/>
                        </a:rPr>
                        <a:t>Latin America &amp; Caribbean</a:t>
                      </a:r>
                    </a:p>
                  </a:txBody>
                  <a:tcPr/>
                </a:tc>
                <a:tc>
                  <a:txBody>
                    <a:bodyPr/>
                    <a:lstStyle/>
                    <a:p>
                      <a:pPr algn="ctr"/>
                      <a:r>
                        <a:rPr lang="en-US" sz="2600" dirty="0" smtClean="0">
                          <a:solidFill>
                            <a:srgbClr val="FF0000"/>
                          </a:solidFill>
                        </a:rPr>
                        <a:t>41%</a:t>
                      </a:r>
                      <a:endParaRPr lang="en-US" sz="2600" dirty="0">
                        <a:solidFill>
                          <a:srgbClr val="FF0000"/>
                        </a:solidFill>
                      </a:endParaRPr>
                    </a:p>
                  </a:txBody>
                  <a:tcPr/>
                </a:tc>
              </a:tr>
              <a:tr h="4789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dirty="0" smtClean="0">
                          <a:solidFill>
                            <a:srgbClr val="000000"/>
                          </a:solidFill>
                          <a:latin typeface="+mn-lt"/>
                          <a:ea typeface="+mn-ea"/>
                          <a:cs typeface="+mn-cs"/>
                        </a:rPr>
                        <a:t>Middle East &amp;</a:t>
                      </a:r>
                      <a:r>
                        <a:rPr lang="en-US" sz="2600" b="0" i="0" u="none" strike="noStrike" kern="1200" baseline="0" dirty="0" smtClean="0">
                          <a:solidFill>
                            <a:srgbClr val="000000"/>
                          </a:solidFill>
                          <a:latin typeface="+mn-lt"/>
                          <a:ea typeface="+mn-ea"/>
                          <a:cs typeface="+mn-cs"/>
                        </a:rPr>
                        <a:t> North Africa</a:t>
                      </a:r>
                      <a:endParaRPr lang="en-US" sz="2600" b="0" i="0" u="none" strike="noStrike" kern="1200" dirty="0" smtClean="0">
                        <a:solidFill>
                          <a:srgbClr val="000000"/>
                        </a:solidFill>
                        <a:latin typeface="+mn-lt"/>
                        <a:ea typeface="+mn-ea"/>
                        <a:cs typeface="+mn-cs"/>
                      </a:endParaRPr>
                    </a:p>
                  </a:txBody>
                  <a:tcPr/>
                </a:tc>
                <a:tc>
                  <a:txBody>
                    <a:bodyPr/>
                    <a:lstStyle/>
                    <a:p>
                      <a:pPr algn="ctr"/>
                      <a:r>
                        <a:rPr lang="en-US" sz="2600" dirty="0" smtClean="0"/>
                        <a:t>56%</a:t>
                      </a:r>
                      <a:endParaRPr lang="en-US" sz="2600" dirty="0"/>
                    </a:p>
                  </a:txBody>
                  <a:tcPr/>
                </a:tc>
              </a:tr>
            </a:tbl>
          </a:graphicData>
        </a:graphic>
      </p:graphicFrame>
      <p:pic>
        <p:nvPicPr>
          <p:cNvPr id="6" name="Picture 4"/>
          <p:cNvPicPr>
            <a:picLocks noChangeAspect="1" noChangeArrowheads="1"/>
          </p:cNvPicPr>
          <p:nvPr/>
        </p:nvPicPr>
        <p:blipFill>
          <a:blip r:embed="rId2" cstate="print"/>
          <a:srcRect/>
          <a:stretch>
            <a:fillRect/>
          </a:stretch>
        </p:blipFill>
        <p:spPr bwMode="auto">
          <a:xfrm>
            <a:off x="7018338" y="152400"/>
            <a:ext cx="1800225" cy="846137"/>
          </a:xfrm>
          <a:prstGeom prst="rect">
            <a:avLst/>
          </a:prstGeom>
          <a:noFill/>
          <a:ln w="9525">
            <a:noFill/>
            <a:miter lim="800000"/>
            <a:headEnd/>
            <a:tailEnd/>
          </a:ln>
        </p:spPr>
      </p:pic>
      <p:sp>
        <p:nvSpPr>
          <p:cNvPr id="7" name="TextBox 6"/>
          <p:cNvSpPr txBox="1"/>
          <p:nvPr/>
        </p:nvSpPr>
        <p:spPr>
          <a:xfrm>
            <a:off x="228600" y="6324600"/>
            <a:ext cx="6705600" cy="369332"/>
          </a:xfrm>
          <a:prstGeom prst="rect">
            <a:avLst/>
          </a:prstGeom>
          <a:noFill/>
        </p:spPr>
        <p:txBody>
          <a:bodyPr wrap="square" rtlCol="0">
            <a:spAutoFit/>
          </a:bodyPr>
          <a:lstStyle/>
          <a:p>
            <a:r>
              <a:rPr lang="en-US" dirty="0" smtClean="0"/>
              <a:t>Source: WJP Rule of Law Index 2011</a:t>
            </a:r>
            <a:endParaRPr lang="en-US" dirty="0"/>
          </a:p>
        </p:txBody>
      </p:sp>
      <p:sp>
        <p:nvSpPr>
          <p:cNvPr id="8" name="TextBox 7"/>
          <p:cNvSpPr txBox="1"/>
          <p:nvPr/>
        </p:nvSpPr>
        <p:spPr>
          <a:xfrm>
            <a:off x="228600" y="914400"/>
            <a:ext cx="8610600" cy="1785104"/>
          </a:xfrm>
          <a:prstGeom prst="rect">
            <a:avLst/>
          </a:prstGeom>
          <a:noFill/>
        </p:spPr>
        <p:txBody>
          <a:bodyPr wrap="square" rtlCol="0">
            <a:spAutoFit/>
          </a:bodyPr>
          <a:lstStyle/>
          <a:p>
            <a:r>
              <a:rPr lang="en-US" sz="2200" dirty="0" smtClean="0"/>
              <a:t>Assume that a criminal is apprehended by your neighbors after committing a serious crime. Which of the following two situations is more likely to happen? </a:t>
            </a:r>
          </a:p>
          <a:p>
            <a:r>
              <a:rPr lang="en-US" sz="2200" dirty="0" smtClean="0"/>
              <a:t>- The criminal gets beaten by the neighbors</a:t>
            </a:r>
          </a:p>
          <a:p>
            <a:r>
              <a:rPr lang="en-US" sz="2200" dirty="0" smtClean="0"/>
              <a:t>- The criminal is turned over to the authorities without harm</a:t>
            </a:r>
            <a:endParaRPr lang="en-US" sz="2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6858000" cy="1143000"/>
          </a:xfrm>
        </p:spPr>
        <p:txBody>
          <a:bodyPr>
            <a:normAutofit fontScale="90000"/>
          </a:bodyPr>
          <a:lstStyle/>
          <a:p>
            <a:r>
              <a:rPr lang="en-US" dirty="0" smtClean="0"/>
              <a:t>Comparative analysis of the criminal justice system</a:t>
            </a:r>
            <a:endParaRPr lang="en-US" dirty="0"/>
          </a:p>
        </p:txBody>
      </p:sp>
      <p:sp>
        <p:nvSpPr>
          <p:cNvPr id="3" name="Content Placeholder 2"/>
          <p:cNvSpPr>
            <a:spLocks noGrp="1"/>
          </p:cNvSpPr>
          <p:nvPr>
            <p:ph idx="1"/>
          </p:nvPr>
        </p:nvSpPr>
        <p:spPr>
          <a:xfrm>
            <a:off x="457200" y="1676400"/>
            <a:ext cx="8229600" cy="4953000"/>
          </a:xfrm>
        </p:spPr>
        <p:txBody>
          <a:bodyPr>
            <a:normAutofit fontScale="85000" lnSpcReduction="10000"/>
          </a:bodyPr>
          <a:lstStyle/>
          <a:p>
            <a:r>
              <a:rPr lang="en-US" sz="3500" b="0" dirty="0" smtClean="0">
                <a:latin typeface="+mj-lt"/>
              </a:rPr>
              <a:t>Crimes are effectively investigated.</a:t>
            </a:r>
          </a:p>
          <a:p>
            <a:r>
              <a:rPr lang="en-US" sz="3500" b="0" dirty="0" smtClean="0">
                <a:latin typeface="+mj-lt"/>
              </a:rPr>
              <a:t>Crimes are effectively and timely adjudicated.</a:t>
            </a:r>
          </a:p>
          <a:p>
            <a:r>
              <a:rPr lang="en-US" sz="3500" b="0" dirty="0" smtClean="0">
                <a:latin typeface="+mj-lt"/>
              </a:rPr>
              <a:t>The correctional system is effective in reducing criminal behavior.</a:t>
            </a:r>
          </a:p>
          <a:p>
            <a:r>
              <a:rPr lang="en-US" sz="3500" b="0" dirty="0" smtClean="0">
                <a:latin typeface="+mj-lt"/>
              </a:rPr>
              <a:t>The criminal justice system is impartial.</a:t>
            </a:r>
          </a:p>
          <a:p>
            <a:r>
              <a:rPr lang="en-US" sz="3500" b="0" dirty="0" smtClean="0">
                <a:latin typeface="+mj-lt"/>
              </a:rPr>
              <a:t>The criminal justice system is free of corruption.</a:t>
            </a:r>
          </a:p>
          <a:p>
            <a:r>
              <a:rPr lang="en-US" sz="3500" b="0" dirty="0" smtClean="0">
                <a:latin typeface="+mj-lt"/>
              </a:rPr>
              <a:t>The criminal justice system is free of improper government influence.</a:t>
            </a:r>
          </a:p>
          <a:p>
            <a:r>
              <a:rPr lang="en-US" sz="3500" b="0" dirty="0" smtClean="0">
                <a:latin typeface="+mj-lt"/>
              </a:rPr>
              <a:t>The criminal justice system accords the accused due process of law.</a:t>
            </a:r>
          </a:p>
          <a:p>
            <a:endParaRPr lang="en-US" dirty="0"/>
          </a:p>
        </p:txBody>
      </p:sp>
      <p:pic>
        <p:nvPicPr>
          <p:cNvPr id="4" name="Picture 4"/>
          <p:cNvPicPr>
            <a:picLocks noChangeAspect="1" noChangeArrowheads="1"/>
          </p:cNvPicPr>
          <p:nvPr/>
        </p:nvPicPr>
        <p:blipFill>
          <a:blip r:embed="rId2" cstate="print"/>
          <a:srcRect/>
          <a:stretch>
            <a:fillRect/>
          </a:stretch>
        </p:blipFill>
        <p:spPr bwMode="auto">
          <a:xfrm>
            <a:off x="7010400" y="228600"/>
            <a:ext cx="1800225" cy="846137"/>
          </a:xfrm>
          <a:prstGeom prst="rect">
            <a:avLst/>
          </a:prstGeom>
          <a:noFill/>
          <a:ln w="9525">
            <a:noFill/>
            <a:miter lim="800000"/>
            <a:headEnd/>
            <a:tailEnd/>
          </a:ln>
        </p:spPr>
      </p:pic>
      <p:sp>
        <p:nvSpPr>
          <p:cNvPr id="5" name="Left Brace 4"/>
          <p:cNvSpPr/>
          <p:nvPr/>
        </p:nvSpPr>
        <p:spPr>
          <a:xfrm>
            <a:off x="304800" y="1828800"/>
            <a:ext cx="76200" cy="838200"/>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6" name="Left Brace 5"/>
          <p:cNvSpPr/>
          <p:nvPr/>
        </p:nvSpPr>
        <p:spPr>
          <a:xfrm>
            <a:off x="304800" y="3657600"/>
            <a:ext cx="76200" cy="1752600"/>
          </a:xfrm>
          <a:prstGeom prst="lef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7" name="Left Brace 6"/>
          <p:cNvSpPr/>
          <p:nvPr/>
        </p:nvSpPr>
        <p:spPr>
          <a:xfrm>
            <a:off x="304800" y="2743200"/>
            <a:ext cx="76200" cy="838200"/>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8" name="Left Brace 7"/>
          <p:cNvSpPr/>
          <p:nvPr/>
        </p:nvSpPr>
        <p:spPr>
          <a:xfrm>
            <a:off x="304800" y="5562600"/>
            <a:ext cx="76200" cy="838200"/>
          </a:xfrm>
          <a:prstGeom prst="lef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1143000"/>
          </a:xfrm>
        </p:spPr>
        <p:txBody>
          <a:bodyPr>
            <a:normAutofit fontScale="90000"/>
          </a:bodyPr>
          <a:lstStyle/>
          <a:p>
            <a:r>
              <a:rPr lang="en-US" dirty="0" smtClean="0"/>
              <a:t>Effective criminal justice system</a:t>
            </a:r>
            <a:endParaRPr lang="en-US" dirty="0"/>
          </a:p>
        </p:txBody>
      </p:sp>
      <p:graphicFrame>
        <p:nvGraphicFramePr>
          <p:cNvPr id="4" name="Content Placeholder 3"/>
          <p:cNvGraphicFramePr>
            <a:graphicFrameLocks noGrp="1"/>
          </p:cNvGraphicFramePr>
          <p:nvPr>
            <p:ph idx="1"/>
          </p:nvPr>
        </p:nvGraphicFramePr>
        <p:xfrm>
          <a:off x="304800" y="1724025"/>
          <a:ext cx="8559458" cy="4648200"/>
        </p:xfrm>
        <a:graphic>
          <a:graphicData uri="http://schemas.openxmlformats.org/drawingml/2006/table">
            <a:tbl>
              <a:tblPr firstRow="1" bandRow="1">
                <a:tableStyleId>{7E9639D4-E3E2-4D34-9284-5A2195B3D0D7}</a:tableStyleId>
              </a:tblPr>
              <a:tblGrid>
                <a:gridCol w="4536504"/>
                <a:gridCol w="4022954"/>
              </a:tblGrid>
              <a:tr h="581025">
                <a:tc>
                  <a:txBody>
                    <a:bodyPr/>
                    <a:lstStyle/>
                    <a:p>
                      <a:r>
                        <a:rPr lang="en-US" sz="2600" dirty="0" smtClean="0"/>
                        <a:t>Region</a:t>
                      </a:r>
                      <a:endParaRPr lang="en-US" sz="2600" dirty="0"/>
                    </a:p>
                  </a:txBody>
                  <a:tcPr/>
                </a:tc>
                <a:tc>
                  <a:txBody>
                    <a:bodyPr/>
                    <a:lstStyle/>
                    <a:p>
                      <a:pPr algn="ctr"/>
                      <a:r>
                        <a:rPr lang="en-US" sz="2600" dirty="0" smtClean="0"/>
                        <a:t>Score</a:t>
                      </a:r>
                      <a:endParaRPr lang="en-US" sz="2600" dirty="0"/>
                    </a:p>
                  </a:txBody>
                  <a:tcPr/>
                </a:tc>
              </a:tr>
              <a:tr h="581025">
                <a:tc>
                  <a:txBody>
                    <a:bodyPr/>
                    <a:lstStyle/>
                    <a:p>
                      <a:r>
                        <a:rPr lang="en-US" sz="2600" b="0" i="0" u="none" strike="noStrike" kern="1200" dirty="0" smtClean="0">
                          <a:solidFill>
                            <a:srgbClr val="000000"/>
                          </a:solidFill>
                          <a:latin typeface="Calibri"/>
                          <a:ea typeface="+mn-ea"/>
                          <a:cs typeface="+mn-cs"/>
                        </a:rPr>
                        <a:t>Eastern Europe and Central Asia</a:t>
                      </a:r>
                      <a:endParaRPr lang="en-US" sz="2600" b="0" i="0" u="none" strike="noStrike" kern="1200" dirty="0">
                        <a:solidFill>
                          <a:srgbClr val="000000"/>
                        </a:solidFill>
                        <a:latin typeface="Calibri"/>
                        <a:ea typeface="+mn-ea"/>
                        <a:cs typeface="+mn-cs"/>
                      </a:endParaRPr>
                    </a:p>
                  </a:txBody>
                  <a:tcPr/>
                </a:tc>
                <a:tc>
                  <a:txBody>
                    <a:bodyPr/>
                    <a:lstStyle/>
                    <a:p>
                      <a:pPr algn="ctr"/>
                      <a:r>
                        <a:rPr lang="en-US" sz="2600" dirty="0" smtClean="0"/>
                        <a:t>0.45</a:t>
                      </a:r>
                      <a:endParaRPr lang="en-US" sz="2600" dirty="0"/>
                    </a:p>
                  </a:txBody>
                  <a:tcPr/>
                </a:tc>
              </a:tr>
              <a:tr h="581025">
                <a:tc>
                  <a:txBody>
                    <a:bodyPr/>
                    <a:lstStyle/>
                    <a:p>
                      <a:r>
                        <a:rPr lang="en-US" sz="2600" b="0" i="0" u="none" strike="noStrike" kern="1200" dirty="0" smtClean="0">
                          <a:solidFill>
                            <a:srgbClr val="000000"/>
                          </a:solidFill>
                          <a:latin typeface="Calibri"/>
                          <a:ea typeface="+mn-ea"/>
                          <a:cs typeface="+mn-cs"/>
                        </a:rPr>
                        <a:t>Sub-Saharan Africa</a:t>
                      </a:r>
                      <a:endParaRPr lang="en-US" sz="2600" b="0" i="0" u="none" strike="noStrike" kern="1200" dirty="0">
                        <a:solidFill>
                          <a:srgbClr val="000000"/>
                        </a:solidFill>
                        <a:latin typeface="Calibri"/>
                        <a:ea typeface="+mn-ea"/>
                        <a:cs typeface="+mn-cs"/>
                      </a:endParaRPr>
                    </a:p>
                  </a:txBody>
                  <a:tcPr/>
                </a:tc>
                <a:tc>
                  <a:txBody>
                    <a:bodyPr/>
                    <a:lstStyle/>
                    <a:p>
                      <a:pPr algn="ctr"/>
                      <a:r>
                        <a:rPr lang="en-US" sz="2600" dirty="0" smtClean="0"/>
                        <a:t>0.45</a:t>
                      </a:r>
                      <a:endParaRPr lang="en-US" sz="2600" dirty="0"/>
                    </a:p>
                  </a:txBody>
                  <a:tcPr/>
                </a:tc>
              </a:tr>
              <a:tr h="581025">
                <a:tc>
                  <a:txBody>
                    <a:bodyPr/>
                    <a:lstStyle/>
                    <a:p>
                      <a:r>
                        <a:rPr lang="en-US" sz="2600" b="0" i="0" u="none" strike="noStrike" kern="1200" dirty="0" smtClean="0">
                          <a:solidFill>
                            <a:srgbClr val="000000"/>
                          </a:solidFill>
                          <a:latin typeface="+mn-lt"/>
                          <a:ea typeface="+mn-ea"/>
                          <a:cs typeface="+mn-cs"/>
                        </a:rPr>
                        <a:t>East Asia &amp; Pacific</a:t>
                      </a:r>
                      <a:endParaRPr lang="en-US" sz="2600" b="0" i="0" u="none" strike="noStrike" kern="1200" dirty="0">
                        <a:solidFill>
                          <a:srgbClr val="000000"/>
                        </a:solidFill>
                        <a:latin typeface="Calibri"/>
                        <a:ea typeface="+mn-ea"/>
                        <a:cs typeface="+mn-cs"/>
                      </a:endParaRPr>
                    </a:p>
                  </a:txBody>
                  <a:tcPr/>
                </a:tc>
                <a:tc>
                  <a:txBody>
                    <a:bodyPr/>
                    <a:lstStyle/>
                    <a:p>
                      <a:pPr algn="ctr"/>
                      <a:r>
                        <a:rPr lang="en-US" sz="2600" dirty="0" smtClean="0"/>
                        <a:t>0.54</a:t>
                      </a:r>
                      <a:endParaRPr lang="en-US" sz="2600" dirty="0"/>
                    </a:p>
                  </a:txBody>
                  <a:tcPr/>
                </a:tc>
              </a:tr>
              <a:tr h="581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dirty="0" smtClean="0">
                          <a:solidFill>
                            <a:srgbClr val="000000"/>
                          </a:solidFill>
                          <a:latin typeface="+mn-lt"/>
                          <a:ea typeface="+mn-ea"/>
                          <a:cs typeface="+mn-cs"/>
                        </a:rPr>
                        <a:t>South Asia</a:t>
                      </a:r>
                    </a:p>
                  </a:txBody>
                  <a:tcPr/>
                </a:tc>
                <a:tc>
                  <a:txBody>
                    <a:bodyPr/>
                    <a:lstStyle/>
                    <a:p>
                      <a:pPr algn="ctr"/>
                      <a:r>
                        <a:rPr lang="en-US" sz="2600" dirty="0" smtClean="0"/>
                        <a:t>0.45</a:t>
                      </a:r>
                      <a:endParaRPr lang="en-US" sz="2600" dirty="0"/>
                    </a:p>
                  </a:txBody>
                  <a:tcPr/>
                </a:tc>
              </a:tr>
              <a:tr h="581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dirty="0" smtClean="0">
                          <a:solidFill>
                            <a:srgbClr val="FF0000"/>
                          </a:solidFill>
                          <a:latin typeface="+mn-lt"/>
                          <a:ea typeface="+mn-ea"/>
                          <a:cs typeface="+mn-cs"/>
                        </a:rPr>
                        <a:t>Latin America &amp; Caribbean</a:t>
                      </a:r>
                    </a:p>
                  </a:txBody>
                  <a:tcPr/>
                </a:tc>
                <a:tc>
                  <a:txBody>
                    <a:bodyPr/>
                    <a:lstStyle/>
                    <a:p>
                      <a:pPr algn="ctr"/>
                      <a:r>
                        <a:rPr lang="en-US" sz="2600" dirty="0" smtClean="0">
                          <a:solidFill>
                            <a:srgbClr val="FF0000"/>
                          </a:solidFill>
                        </a:rPr>
                        <a:t>0.42</a:t>
                      </a:r>
                      <a:endParaRPr lang="en-US" sz="2600" dirty="0">
                        <a:solidFill>
                          <a:srgbClr val="FF0000"/>
                        </a:solidFill>
                      </a:endParaRPr>
                    </a:p>
                  </a:txBody>
                  <a:tcPr/>
                </a:tc>
              </a:tr>
              <a:tr h="581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dirty="0" smtClean="0">
                          <a:solidFill>
                            <a:srgbClr val="000000"/>
                          </a:solidFill>
                          <a:latin typeface="+mn-lt"/>
                          <a:ea typeface="+mn-ea"/>
                          <a:cs typeface="+mn-cs"/>
                        </a:rPr>
                        <a:t>Middle East &amp;</a:t>
                      </a:r>
                      <a:r>
                        <a:rPr lang="en-US" sz="2600" b="0" i="0" u="none" strike="noStrike" kern="1200" baseline="0" dirty="0" smtClean="0">
                          <a:solidFill>
                            <a:srgbClr val="000000"/>
                          </a:solidFill>
                          <a:latin typeface="+mn-lt"/>
                          <a:ea typeface="+mn-ea"/>
                          <a:cs typeface="+mn-cs"/>
                        </a:rPr>
                        <a:t> North Africa</a:t>
                      </a:r>
                      <a:endParaRPr lang="en-US" sz="2600" b="0" i="0" u="none" strike="noStrike" kern="1200" dirty="0" smtClean="0">
                        <a:solidFill>
                          <a:srgbClr val="000000"/>
                        </a:solidFill>
                        <a:latin typeface="+mn-lt"/>
                        <a:ea typeface="+mn-ea"/>
                        <a:cs typeface="+mn-cs"/>
                      </a:endParaRPr>
                    </a:p>
                  </a:txBody>
                  <a:tcPr/>
                </a:tc>
                <a:tc>
                  <a:txBody>
                    <a:bodyPr/>
                    <a:lstStyle/>
                    <a:p>
                      <a:pPr algn="ctr"/>
                      <a:r>
                        <a:rPr lang="en-US" sz="2600" dirty="0" smtClean="0"/>
                        <a:t>0.47</a:t>
                      </a:r>
                      <a:endParaRPr lang="en-US" sz="2600" dirty="0"/>
                    </a:p>
                  </a:txBody>
                  <a:tcPr/>
                </a:tc>
              </a:tr>
              <a:tr h="581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dirty="0" smtClean="0">
                          <a:solidFill>
                            <a:srgbClr val="000000"/>
                          </a:solidFill>
                          <a:latin typeface="+mn-lt"/>
                          <a:ea typeface="+mn-ea"/>
                          <a:cs typeface="+mn-cs"/>
                        </a:rPr>
                        <a:t>Developed economies</a:t>
                      </a:r>
                    </a:p>
                  </a:txBody>
                  <a:tcPr/>
                </a:tc>
                <a:tc>
                  <a:txBody>
                    <a:bodyPr/>
                    <a:lstStyle/>
                    <a:p>
                      <a:pPr algn="ctr"/>
                      <a:r>
                        <a:rPr lang="en-US" sz="2600" dirty="0" smtClean="0"/>
                        <a:t>0.75</a:t>
                      </a:r>
                      <a:endParaRPr lang="en-US" sz="2600" dirty="0"/>
                    </a:p>
                  </a:txBody>
                  <a:tcPr/>
                </a:tc>
              </a:tr>
            </a:tbl>
          </a:graphicData>
        </a:graphic>
      </p:graphicFrame>
      <p:sp>
        <p:nvSpPr>
          <p:cNvPr id="5" name="TextBox 4"/>
          <p:cNvSpPr txBox="1"/>
          <p:nvPr/>
        </p:nvSpPr>
        <p:spPr>
          <a:xfrm>
            <a:off x="304800" y="6488668"/>
            <a:ext cx="6705600" cy="369332"/>
          </a:xfrm>
          <a:prstGeom prst="rect">
            <a:avLst/>
          </a:prstGeom>
          <a:noFill/>
        </p:spPr>
        <p:txBody>
          <a:bodyPr wrap="square" rtlCol="0">
            <a:spAutoFit/>
          </a:bodyPr>
          <a:lstStyle/>
          <a:p>
            <a:r>
              <a:rPr lang="en-US" dirty="0" smtClean="0"/>
              <a:t>Source: WJP Rule of Law Index 2011</a:t>
            </a:r>
            <a:endParaRPr lang="en-US" dirty="0"/>
          </a:p>
        </p:txBody>
      </p:sp>
      <p:pic>
        <p:nvPicPr>
          <p:cNvPr id="6" name="Picture 4"/>
          <p:cNvPicPr>
            <a:picLocks noChangeAspect="1" noChangeArrowheads="1"/>
          </p:cNvPicPr>
          <p:nvPr/>
        </p:nvPicPr>
        <p:blipFill>
          <a:blip r:embed="rId2" cstate="print"/>
          <a:srcRect/>
          <a:stretch>
            <a:fillRect/>
          </a:stretch>
        </p:blipFill>
        <p:spPr bwMode="auto">
          <a:xfrm>
            <a:off x="7018338" y="252413"/>
            <a:ext cx="1800225" cy="84613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72200" cy="792162"/>
          </a:xfrm>
        </p:spPr>
        <p:txBody>
          <a:bodyPr>
            <a:normAutofit fontScale="90000"/>
          </a:bodyPr>
          <a:lstStyle/>
          <a:p>
            <a:r>
              <a:rPr lang="en-US" dirty="0" smtClean="0"/>
              <a:t>Criminal justice system</a:t>
            </a:r>
            <a:endParaRPr lang="en-US" dirty="0"/>
          </a:p>
        </p:txBody>
      </p:sp>
      <p:pic>
        <p:nvPicPr>
          <p:cNvPr id="3" name="Picture 4"/>
          <p:cNvPicPr>
            <a:picLocks noChangeAspect="1" noChangeArrowheads="1"/>
          </p:cNvPicPr>
          <p:nvPr/>
        </p:nvPicPr>
        <p:blipFill>
          <a:blip r:embed="rId2" cstate="print"/>
          <a:srcRect/>
          <a:stretch>
            <a:fillRect/>
          </a:stretch>
        </p:blipFill>
        <p:spPr bwMode="auto">
          <a:xfrm>
            <a:off x="7018338" y="252413"/>
            <a:ext cx="1800225" cy="846137"/>
          </a:xfrm>
          <a:prstGeom prst="rect">
            <a:avLst/>
          </a:prstGeom>
          <a:noFill/>
          <a:ln w="9525">
            <a:noFill/>
            <a:miter lim="800000"/>
            <a:headEnd/>
            <a:tailEnd/>
          </a:ln>
        </p:spPr>
      </p:pic>
      <p:graphicFrame>
        <p:nvGraphicFramePr>
          <p:cNvPr id="4" name="Chart 3"/>
          <p:cNvGraphicFramePr/>
          <p:nvPr/>
        </p:nvGraphicFramePr>
        <p:xfrm>
          <a:off x="0" y="1219200"/>
          <a:ext cx="9144000" cy="563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6858000" cy="1143000"/>
          </a:xfrm>
        </p:spPr>
        <p:txBody>
          <a:bodyPr>
            <a:normAutofit fontScale="90000"/>
          </a:bodyPr>
          <a:lstStyle/>
          <a:p>
            <a:r>
              <a:rPr lang="en-US" dirty="0" smtClean="0"/>
              <a:t>Comparative analysis of the civil justice system</a:t>
            </a:r>
            <a:endParaRPr lang="en-US" dirty="0"/>
          </a:p>
        </p:txBody>
      </p:sp>
      <p:sp>
        <p:nvSpPr>
          <p:cNvPr id="3" name="Content Placeholder 2"/>
          <p:cNvSpPr>
            <a:spLocks noGrp="1"/>
          </p:cNvSpPr>
          <p:nvPr>
            <p:ph idx="1"/>
          </p:nvPr>
        </p:nvSpPr>
        <p:spPr>
          <a:xfrm>
            <a:off x="457200" y="1600200"/>
            <a:ext cx="8686800" cy="4953000"/>
          </a:xfrm>
        </p:spPr>
        <p:txBody>
          <a:bodyPr>
            <a:noAutofit/>
          </a:bodyPr>
          <a:lstStyle/>
          <a:p>
            <a:r>
              <a:rPr lang="en-US" sz="2800" b="0" dirty="0" smtClean="0">
                <a:latin typeface="+mj-lt"/>
              </a:rPr>
              <a:t>People are aware of available remedies.</a:t>
            </a:r>
          </a:p>
          <a:p>
            <a:r>
              <a:rPr lang="en-US" sz="2800" b="0" dirty="0" smtClean="0">
                <a:latin typeface="+mj-lt"/>
              </a:rPr>
              <a:t>People can access and afford legal advice and representation.</a:t>
            </a:r>
          </a:p>
          <a:p>
            <a:r>
              <a:rPr lang="en-US" sz="2800" b="0" dirty="0" smtClean="0">
                <a:latin typeface="+mj-lt"/>
              </a:rPr>
              <a:t>People can access and afford civil courts.</a:t>
            </a:r>
          </a:p>
          <a:p>
            <a:r>
              <a:rPr lang="en-US" sz="2800" b="0" dirty="0" smtClean="0">
                <a:latin typeface="+mj-lt"/>
              </a:rPr>
              <a:t>Civil justice is free of discrimination.</a:t>
            </a:r>
          </a:p>
          <a:p>
            <a:r>
              <a:rPr lang="en-US" sz="2800" b="0" dirty="0" smtClean="0">
                <a:latin typeface="+mj-lt"/>
              </a:rPr>
              <a:t>Civil justice is free of corruption.</a:t>
            </a:r>
          </a:p>
          <a:p>
            <a:r>
              <a:rPr lang="en-US" sz="2800" b="0" dirty="0" smtClean="0">
                <a:latin typeface="+mj-lt"/>
              </a:rPr>
              <a:t>Civil justice is free of improper government influence.</a:t>
            </a:r>
          </a:p>
          <a:p>
            <a:r>
              <a:rPr lang="en-US" sz="2800" b="0" dirty="0" smtClean="0">
                <a:latin typeface="+mj-lt"/>
              </a:rPr>
              <a:t>Civil justice is not subject to unreasonable delays.</a:t>
            </a:r>
          </a:p>
          <a:p>
            <a:r>
              <a:rPr lang="en-US" sz="2800" b="0" dirty="0" smtClean="0">
                <a:latin typeface="+mj-lt"/>
              </a:rPr>
              <a:t>Civil justice is effectively enforced.</a:t>
            </a:r>
          </a:p>
        </p:txBody>
      </p:sp>
      <p:pic>
        <p:nvPicPr>
          <p:cNvPr id="4" name="Picture 4"/>
          <p:cNvPicPr>
            <a:picLocks noChangeAspect="1" noChangeArrowheads="1"/>
          </p:cNvPicPr>
          <p:nvPr/>
        </p:nvPicPr>
        <p:blipFill>
          <a:blip r:embed="rId2" cstate="print"/>
          <a:srcRect/>
          <a:stretch>
            <a:fillRect/>
          </a:stretch>
        </p:blipFill>
        <p:spPr bwMode="auto">
          <a:xfrm>
            <a:off x="7010400" y="228600"/>
            <a:ext cx="1800225" cy="846137"/>
          </a:xfrm>
          <a:prstGeom prst="rect">
            <a:avLst/>
          </a:prstGeom>
          <a:noFill/>
          <a:ln w="9525">
            <a:noFill/>
            <a:miter lim="800000"/>
            <a:headEnd/>
            <a:tailEnd/>
          </a:ln>
        </p:spPr>
      </p:pic>
      <p:sp>
        <p:nvSpPr>
          <p:cNvPr id="5" name="Left Brace 4"/>
          <p:cNvSpPr/>
          <p:nvPr/>
        </p:nvSpPr>
        <p:spPr>
          <a:xfrm>
            <a:off x="304800" y="1828800"/>
            <a:ext cx="45719" cy="2133600"/>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6" name="Left Brace 5"/>
          <p:cNvSpPr/>
          <p:nvPr/>
        </p:nvSpPr>
        <p:spPr>
          <a:xfrm>
            <a:off x="304800" y="4191000"/>
            <a:ext cx="76200" cy="990600"/>
          </a:xfrm>
          <a:prstGeom prst="lef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9" name="Left Brace 8"/>
          <p:cNvSpPr/>
          <p:nvPr/>
        </p:nvSpPr>
        <p:spPr>
          <a:xfrm flipH="1">
            <a:off x="335281" y="5334000"/>
            <a:ext cx="45719" cy="1066800"/>
          </a:xfrm>
          <a:prstGeom prst="lef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presentation</a:t>
            </a:r>
            <a:endParaRPr lang="en-US" dirty="0"/>
          </a:p>
        </p:txBody>
      </p:sp>
      <p:sp>
        <p:nvSpPr>
          <p:cNvPr id="3" name="Content Placeholder 2"/>
          <p:cNvSpPr>
            <a:spLocks noGrp="1"/>
          </p:cNvSpPr>
          <p:nvPr>
            <p:ph idx="1"/>
          </p:nvPr>
        </p:nvSpPr>
        <p:spPr>
          <a:xfrm>
            <a:off x="228600" y="1600200"/>
            <a:ext cx="8686800" cy="4525963"/>
          </a:xfrm>
        </p:spPr>
        <p:txBody>
          <a:bodyPr>
            <a:normAutofit/>
          </a:bodyPr>
          <a:lstStyle/>
          <a:p>
            <a:r>
              <a:rPr lang="en-US" sz="3400" b="0" u="sng" dirty="0" smtClean="0">
                <a:latin typeface="+mj-lt"/>
              </a:rPr>
              <a:t>Comparative</a:t>
            </a:r>
            <a:r>
              <a:rPr lang="en-US" sz="3400" b="0" dirty="0" smtClean="0">
                <a:latin typeface="+mj-lt"/>
              </a:rPr>
              <a:t> analysis of current </a:t>
            </a:r>
            <a:r>
              <a:rPr lang="en-US" sz="3400" b="0" u="sng" dirty="0" smtClean="0">
                <a:latin typeface="+mj-lt"/>
              </a:rPr>
              <a:t>performance</a:t>
            </a:r>
            <a:r>
              <a:rPr lang="en-US" sz="3400" b="0" dirty="0" smtClean="0">
                <a:latin typeface="+mj-lt"/>
              </a:rPr>
              <a:t> of </a:t>
            </a:r>
            <a:r>
              <a:rPr lang="en-US" sz="3400" b="0" u="sng" dirty="0" smtClean="0">
                <a:latin typeface="+mj-lt"/>
              </a:rPr>
              <a:t>justice institutions</a:t>
            </a:r>
            <a:r>
              <a:rPr lang="en-US" sz="3400" b="0" dirty="0" smtClean="0">
                <a:latin typeface="+mj-lt"/>
              </a:rPr>
              <a:t> in Latin America</a:t>
            </a:r>
            <a:endParaRPr lang="en-US" sz="3400" b="0" dirty="0">
              <a:latin typeface="+mj-lt"/>
            </a:endParaRPr>
          </a:p>
        </p:txBody>
      </p:sp>
      <p:pic>
        <p:nvPicPr>
          <p:cNvPr id="4" name="Picture 4"/>
          <p:cNvPicPr>
            <a:picLocks noChangeAspect="1" noChangeArrowheads="1"/>
          </p:cNvPicPr>
          <p:nvPr/>
        </p:nvPicPr>
        <p:blipFill>
          <a:blip r:embed="rId2" cstate="print"/>
          <a:srcRect/>
          <a:stretch>
            <a:fillRect/>
          </a:stretch>
        </p:blipFill>
        <p:spPr bwMode="auto">
          <a:xfrm>
            <a:off x="7018338" y="252413"/>
            <a:ext cx="1800225" cy="846137"/>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Framework</a:t>
            </a:r>
            <a:endParaRPr lang="en-US" dirty="0"/>
          </a:p>
        </p:txBody>
      </p:sp>
      <p:sp>
        <p:nvSpPr>
          <p:cNvPr id="3" name="Content Placeholder 2"/>
          <p:cNvSpPr>
            <a:spLocks noGrp="1"/>
          </p:cNvSpPr>
          <p:nvPr>
            <p:ph idx="1"/>
          </p:nvPr>
        </p:nvSpPr>
        <p:spPr>
          <a:xfrm>
            <a:off x="228600" y="1219200"/>
            <a:ext cx="8686800" cy="5257800"/>
          </a:xfrm>
        </p:spPr>
        <p:txBody>
          <a:bodyPr>
            <a:normAutofit/>
          </a:bodyPr>
          <a:lstStyle/>
          <a:p>
            <a:r>
              <a:rPr lang="en-US" sz="3400" b="0" dirty="0" smtClean="0">
                <a:latin typeface="+mj-lt"/>
              </a:rPr>
              <a:t>Political dimension</a:t>
            </a:r>
          </a:p>
          <a:p>
            <a:endParaRPr lang="en-US" sz="3400" b="0" dirty="0" smtClean="0">
              <a:latin typeface="+mj-lt"/>
            </a:endParaRPr>
          </a:p>
          <a:p>
            <a:r>
              <a:rPr lang="en-US" sz="3400" b="0" dirty="0" smtClean="0">
                <a:latin typeface="+mj-lt"/>
              </a:rPr>
              <a:t>Social and economic dimension</a:t>
            </a:r>
          </a:p>
          <a:p>
            <a:pPr lvl="1"/>
            <a:r>
              <a:rPr lang="en-US" sz="3000" dirty="0" smtClean="0">
                <a:latin typeface="+mj-lt"/>
              </a:rPr>
              <a:t>Citizen security (criminal justice system)</a:t>
            </a:r>
          </a:p>
          <a:p>
            <a:pPr lvl="1"/>
            <a:r>
              <a:rPr lang="en-US" sz="3000" b="0" dirty="0" smtClean="0">
                <a:solidFill>
                  <a:srgbClr val="FF0000"/>
                </a:solidFill>
                <a:latin typeface="+mj-lt"/>
              </a:rPr>
              <a:t>Dispute resolution (civil justice system)</a:t>
            </a:r>
          </a:p>
          <a:p>
            <a:pPr lvl="1"/>
            <a:endParaRPr lang="en-US" sz="3000" b="0" dirty="0">
              <a:latin typeface="+mj-lt"/>
            </a:endParaRPr>
          </a:p>
        </p:txBody>
      </p:sp>
      <p:pic>
        <p:nvPicPr>
          <p:cNvPr id="4" name="Picture 4"/>
          <p:cNvPicPr>
            <a:picLocks noChangeAspect="1" noChangeArrowheads="1"/>
          </p:cNvPicPr>
          <p:nvPr/>
        </p:nvPicPr>
        <p:blipFill>
          <a:blip r:embed="rId2" cstate="print"/>
          <a:srcRect/>
          <a:stretch>
            <a:fillRect/>
          </a:stretch>
        </p:blipFill>
        <p:spPr bwMode="auto">
          <a:xfrm>
            <a:off x="7018338" y="252413"/>
            <a:ext cx="1800225" cy="84613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dispute</a:t>
            </a:r>
            <a:endParaRPr lang="en-US" dirty="0"/>
          </a:p>
        </p:txBody>
      </p:sp>
      <p:sp>
        <p:nvSpPr>
          <p:cNvPr id="3" name="Content Placeholder 2"/>
          <p:cNvSpPr>
            <a:spLocks noGrp="1"/>
          </p:cNvSpPr>
          <p:nvPr>
            <p:ph idx="1"/>
          </p:nvPr>
        </p:nvSpPr>
        <p:spPr/>
        <p:txBody>
          <a:bodyPr>
            <a:normAutofit/>
          </a:bodyPr>
          <a:lstStyle/>
          <a:p>
            <a:r>
              <a:rPr lang="en-US" sz="3400" b="0" dirty="0" smtClean="0">
                <a:latin typeface="+mj-lt"/>
              </a:rPr>
              <a:t>During the past three years, have you or someone in your household had a conflict with someone who refused to fulfill a contract or pay a debt?</a:t>
            </a:r>
          </a:p>
          <a:p>
            <a:r>
              <a:rPr lang="en-US" sz="3400" b="0" dirty="0" smtClean="0">
                <a:latin typeface="+mj-lt"/>
              </a:rPr>
              <a:t>Which one of the following mechanisms was used to solve the conflict?</a:t>
            </a:r>
            <a:endParaRPr lang="en-US" sz="3400" b="0" dirty="0">
              <a:latin typeface="+mj-lt"/>
            </a:endParaRPr>
          </a:p>
        </p:txBody>
      </p:sp>
      <p:pic>
        <p:nvPicPr>
          <p:cNvPr id="4" name="Picture 4"/>
          <p:cNvPicPr>
            <a:picLocks noChangeAspect="1" noChangeArrowheads="1"/>
          </p:cNvPicPr>
          <p:nvPr/>
        </p:nvPicPr>
        <p:blipFill>
          <a:blip r:embed="rId2" cstate="print"/>
          <a:srcRect/>
          <a:stretch>
            <a:fillRect/>
          </a:stretch>
        </p:blipFill>
        <p:spPr bwMode="auto">
          <a:xfrm>
            <a:off x="7010400" y="228600"/>
            <a:ext cx="1800225" cy="846137"/>
          </a:xfrm>
          <a:prstGeom prst="rect">
            <a:avLst/>
          </a:prstGeom>
          <a:noFill/>
          <a:ln w="9525">
            <a:noFill/>
            <a:miter lim="800000"/>
            <a:headEnd/>
            <a:tailEnd/>
          </a:ln>
        </p:spPr>
      </p:pic>
      <p:sp>
        <p:nvSpPr>
          <p:cNvPr id="5" name="TextBox 4"/>
          <p:cNvSpPr txBox="1"/>
          <p:nvPr/>
        </p:nvSpPr>
        <p:spPr>
          <a:xfrm>
            <a:off x="304800" y="6248400"/>
            <a:ext cx="6705600" cy="369332"/>
          </a:xfrm>
          <a:prstGeom prst="rect">
            <a:avLst/>
          </a:prstGeom>
          <a:noFill/>
        </p:spPr>
        <p:txBody>
          <a:bodyPr wrap="square" rtlCol="0">
            <a:spAutoFit/>
          </a:bodyPr>
          <a:lstStyle/>
          <a:p>
            <a:r>
              <a:rPr lang="en-US" dirty="0" smtClean="0"/>
              <a:t>Source: WJP Rule of Law Index 2011</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6324600" cy="563562"/>
          </a:xfrm>
        </p:spPr>
        <p:txBody>
          <a:bodyPr>
            <a:normAutofit fontScale="90000"/>
          </a:bodyPr>
          <a:lstStyle/>
          <a:p>
            <a:r>
              <a:rPr lang="en-US" dirty="0" smtClean="0"/>
              <a:t>Civil disputes</a:t>
            </a:r>
            <a:endParaRPr lang="en-US" dirty="0"/>
          </a:p>
        </p:txBody>
      </p:sp>
      <p:graphicFrame>
        <p:nvGraphicFramePr>
          <p:cNvPr id="4" name="Content Placeholder 3"/>
          <p:cNvGraphicFramePr>
            <a:graphicFrameLocks noGrp="1"/>
          </p:cNvGraphicFramePr>
          <p:nvPr>
            <p:ph idx="1"/>
          </p:nvPr>
        </p:nvGraphicFramePr>
        <p:xfrm>
          <a:off x="0" y="1005840"/>
          <a:ext cx="9143999" cy="5882640"/>
        </p:xfrm>
        <a:graphic>
          <a:graphicData uri="http://schemas.openxmlformats.org/drawingml/2006/table">
            <a:tbl>
              <a:tblPr firstRow="1" bandRow="1">
                <a:tableStyleId>{7E9639D4-E3E2-4D34-9284-5A2195B3D0D7}</a:tableStyleId>
              </a:tblPr>
              <a:tblGrid>
                <a:gridCol w="3296807"/>
                <a:gridCol w="2923596"/>
                <a:gridCol w="2923596"/>
              </a:tblGrid>
              <a:tr h="460164">
                <a:tc>
                  <a:txBody>
                    <a:bodyPr/>
                    <a:lstStyle/>
                    <a:p>
                      <a:r>
                        <a:rPr lang="en-US" sz="2600" dirty="0" smtClean="0"/>
                        <a:t>Country</a:t>
                      </a:r>
                      <a:endParaRPr lang="en-US" sz="2600" dirty="0"/>
                    </a:p>
                  </a:txBody>
                  <a:tcPr/>
                </a:tc>
                <a:tc>
                  <a:txBody>
                    <a:bodyPr/>
                    <a:lstStyle/>
                    <a:p>
                      <a:pPr algn="ctr"/>
                      <a:r>
                        <a:rPr lang="en-US" sz="2600" dirty="0" smtClean="0"/>
                        <a:t>Court</a:t>
                      </a:r>
                      <a:endParaRPr lang="en-US" sz="2600" dirty="0"/>
                    </a:p>
                  </a:txBody>
                  <a:tcPr/>
                </a:tc>
                <a:tc>
                  <a:txBody>
                    <a:bodyPr/>
                    <a:lstStyle/>
                    <a:p>
                      <a:pPr algn="ctr"/>
                      <a:r>
                        <a:rPr lang="en-US" sz="2600" dirty="0" smtClean="0"/>
                        <a:t>No action</a:t>
                      </a:r>
                      <a:endParaRPr lang="en-US" sz="2600" dirty="0"/>
                    </a:p>
                  </a:txBody>
                  <a:tcPr/>
                </a:tc>
              </a:tr>
              <a:tr h="460164">
                <a:tc>
                  <a:txBody>
                    <a:bodyPr/>
                    <a:lstStyle/>
                    <a:p>
                      <a:r>
                        <a:rPr lang="en-US" sz="2600" b="0" i="0" u="none" strike="noStrike" kern="1200" dirty="0" smtClean="0">
                          <a:solidFill>
                            <a:srgbClr val="000000"/>
                          </a:solidFill>
                          <a:latin typeface="Calibri"/>
                          <a:ea typeface="+mn-ea"/>
                          <a:cs typeface="+mn-cs"/>
                        </a:rPr>
                        <a:t>Argentina</a:t>
                      </a:r>
                      <a:endParaRPr lang="en-US" sz="2600" b="0" i="0" u="none" strike="noStrike" kern="1200" dirty="0">
                        <a:solidFill>
                          <a:srgbClr val="000000"/>
                        </a:solidFill>
                        <a:latin typeface="Calibri"/>
                        <a:ea typeface="+mn-ea"/>
                        <a:cs typeface="+mn-cs"/>
                      </a:endParaRPr>
                    </a:p>
                  </a:txBody>
                  <a:tcPr/>
                </a:tc>
                <a:tc>
                  <a:txBody>
                    <a:bodyPr/>
                    <a:lstStyle/>
                    <a:p>
                      <a:pPr algn="ctr"/>
                      <a:r>
                        <a:rPr lang="en-US" sz="2600" dirty="0" smtClean="0"/>
                        <a:t>38%</a:t>
                      </a:r>
                      <a:endParaRPr lang="en-US" sz="2600" dirty="0"/>
                    </a:p>
                  </a:txBody>
                  <a:tcPr/>
                </a:tc>
                <a:tc>
                  <a:txBody>
                    <a:bodyPr/>
                    <a:lstStyle/>
                    <a:p>
                      <a:pPr algn="ctr"/>
                      <a:r>
                        <a:rPr lang="en-US" sz="2600" dirty="0" smtClean="0"/>
                        <a:t>15%</a:t>
                      </a:r>
                      <a:endParaRPr lang="en-US" sz="2600" dirty="0"/>
                    </a:p>
                  </a:txBody>
                  <a:tcPr/>
                </a:tc>
              </a:tr>
              <a:tr h="460164">
                <a:tc>
                  <a:txBody>
                    <a:bodyPr/>
                    <a:lstStyle/>
                    <a:p>
                      <a:r>
                        <a:rPr lang="en-US" sz="2600" b="0" i="0" u="none" strike="noStrike" kern="1200" dirty="0" smtClean="0">
                          <a:solidFill>
                            <a:srgbClr val="000000"/>
                          </a:solidFill>
                          <a:latin typeface="Calibri"/>
                          <a:ea typeface="+mn-ea"/>
                          <a:cs typeface="+mn-cs"/>
                        </a:rPr>
                        <a:t>Brazil</a:t>
                      </a:r>
                      <a:endParaRPr lang="en-US" sz="2600" b="0" i="0" u="none" strike="noStrike" kern="1200" dirty="0">
                        <a:solidFill>
                          <a:srgbClr val="000000"/>
                        </a:solidFill>
                        <a:latin typeface="Calibri"/>
                        <a:ea typeface="+mn-ea"/>
                        <a:cs typeface="+mn-cs"/>
                      </a:endParaRPr>
                    </a:p>
                  </a:txBody>
                  <a:tcPr/>
                </a:tc>
                <a:tc>
                  <a:txBody>
                    <a:bodyPr/>
                    <a:lstStyle/>
                    <a:p>
                      <a:pPr algn="ctr" fontAlgn="b"/>
                      <a:r>
                        <a:rPr lang="en-US" sz="2600" kern="1200" dirty="0" smtClean="0">
                          <a:solidFill>
                            <a:schemeClr val="tx1"/>
                          </a:solidFill>
                          <a:latin typeface="+mn-lt"/>
                          <a:ea typeface="+mn-ea"/>
                          <a:cs typeface="+mn-cs"/>
                        </a:rPr>
                        <a:t>20%</a:t>
                      </a:r>
                    </a:p>
                  </a:txBody>
                  <a:tcPr marL="0" marR="0" marT="0" marB="0" anchor="b"/>
                </a:tc>
                <a:tc>
                  <a:txBody>
                    <a:bodyPr/>
                    <a:lstStyle/>
                    <a:p>
                      <a:pPr algn="ctr" fontAlgn="b"/>
                      <a:r>
                        <a:rPr lang="en-US" sz="2600" kern="1200" dirty="0" smtClean="0">
                          <a:solidFill>
                            <a:schemeClr val="tx1"/>
                          </a:solidFill>
                          <a:latin typeface="+mn-lt"/>
                          <a:ea typeface="+mn-ea"/>
                          <a:cs typeface="+mn-cs"/>
                        </a:rPr>
                        <a:t>37%</a:t>
                      </a:r>
                    </a:p>
                  </a:txBody>
                  <a:tcPr marL="0" marR="0" marT="0" marB="0" anchor="b"/>
                </a:tc>
              </a:tr>
              <a:tr h="460164">
                <a:tc>
                  <a:txBody>
                    <a:bodyPr/>
                    <a:lstStyle/>
                    <a:p>
                      <a:r>
                        <a:rPr lang="en-US" sz="2600" b="0" i="0" u="none" strike="noStrike" kern="1200" dirty="0" smtClean="0">
                          <a:solidFill>
                            <a:srgbClr val="000000"/>
                          </a:solidFill>
                          <a:latin typeface="Calibri"/>
                          <a:ea typeface="+mn-ea"/>
                          <a:cs typeface="+mn-cs"/>
                        </a:rPr>
                        <a:t>Chile</a:t>
                      </a:r>
                      <a:endParaRPr lang="en-US" sz="2600" b="0" i="0" u="none" strike="noStrike" kern="1200" dirty="0">
                        <a:solidFill>
                          <a:srgbClr val="000000"/>
                        </a:solidFill>
                        <a:latin typeface="Calibri"/>
                        <a:ea typeface="+mn-ea"/>
                        <a:cs typeface="+mn-cs"/>
                      </a:endParaRPr>
                    </a:p>
                  </a:txBody>
                  <a:tcPr/>
                </a:tc>
                <a:tc>
                  <a:txBody>
                    <a:bodyPr/>
                    <a:lstStyle/>
                    <a:p>
                      <a:pPr algn="ctr" fontAlgn="b"/>
                      <a:r>
                        <a:rPr lang="en-US" sz="2600" kern="1200" dirty="0" smtClean="0">
                          <a:solidFill>
                            <a:schemeClr val="tx1"/>
                          </a:solidFill>
                          <a:latin typeface="+mn-lt"/>
                          <a:ea typeface="+mn-ea"/>
                          <a:cs typeface="+mn-cs"/>
                        </a:rPr>
                        <a:t>28%</a:t>
                      </a:r>
                    </a:p>
                  </a:txBody>
                  <a:tcPr marL="0" marR="0" marT="0" marB="0" anchor="b"/>
                </a:tc>
                <a:tc>
                  <a:txBody>
                    <a:bodyPr/>
                    <a:lstStyle/>
                    <a:p>
                      <a:pPr algn="ctr" fontAlgn="b"/>
                      <a:r>
                        <a:rPr lang="en-US" sz="2600" kern="1200" dirty="0" smtClean="0">
                          <a:solidFill>
                            <a:schemeClr val="tx1"/>
                          </a:solidFill>
                          <a:latin typeface="+mn-lt"/>
                          <a:ea typeface="+mn-ea"/>
                          <a:cs typeface="+mn-cs"/>
                        </a:rPr>
                        <a:t>40%</a:t>
                      </a:r>
                    </a:p>
                  </a:txBody>
                  <a:tcPr marL="0" marR="0" marT="0" marB="0" anchor="b"/>
                </a:tc>
              </a:tr>
              <a:tr h="460164">
                <a:tc>
                  <a:txBody>
                    <a:bodyPr/>
                    <a:lstStyle/>
                    <a:p>
                      <a:r>
                        <a:rPr lang="en-US" sz="2600" b="0" i="0" u="none" strike="noStrike" kern="1200" dirty="0" smtClean="0">
                          <a:solidFill>
                            <a:srgbClr val="000000"/>
                          </a:solidFill>
                          <a:latin typeface="Calibri"/>
                          <a:ea typeface="+mn-ea"/>
                          <a:cs typeface="+mn-cs"/>
                        </a:rPr>
                        <a:t>Colombia</a:t>
                      </a:r>
                      <a:endParaRPr lang="en-US" sz="2600" b="0" i="0" u="none" strike="noStrike" kern="1200" dirty="0">
                        <a:solidFill>
                          <a:srgbClr val="000000"/>
                        </a:solidFill>
                        <a:latin typeface="Calibri"/>
                        <a:ea typeface="+mn-ea"/>
                        <a:cs typeface="+mn-cs"/>
                      </a:endParaRPr>
                    </a:p>
                  </a:txBody>
                  <a:tcPr/>
                </a:tc>
                <a:tc>
                  <a:txBody>
                    <a:bodyPr/>
                    <a:lstStyle/>
                    <a:p>
                      <a:pPr algn="ctr" fontAlgn="b"/>
                      <a:r>
                        <a:rPr lang="en-US" sz="2600" kern="1200" dirty="0" smtClean="0">
                          <a:solidFill>
                            <a:schemeClr val="tx1"/>
                          </a:solidFill>
                          <a:latin typeface="+mn-lt"/>
                          <a:ea typeface="+mn-ea"/>
                          <a:cs typeface="+mn-cs"/>
                        </a:rPr>
                        <a:t>31%</a:t>
                      </a:r>
                    </a:p>
                  </a:txBody>
                  <a:tcPr marL="0" marR="0" marT="0" marB="0" anchor="b"/>
                </a:tc>
                <a:tc>
                  <a:txBody>
                    <a:bodyPr/>
                    <a:lstStyle/>
                    <a:p>
                      <a:pPr algn="ctr" fontAlgn="b"/>
                      <a:r>
                        <a:rPr lang="en-US" sz="2600" kern="1200" dirty="0" smtClean="0">
                          <a:solidFill>
                            <a:schemeClr val="tx1"/>
                          </a:solidFill>
                          <a:latin typeface="+mn-lt"/>
                          <a:ea typeface="+mn-ea"/>
                          <a:cs typeface="+mn-cs"/>
                        </a:rPr>
                        <a:t>24%</a:t>
                      </a:r>
                    </a:p>
                  </a:txBody>
                  <a:tcPr marL="0" marR="0" marT="0" marB="0" anchor="b"/>
                </a:tc>
              </a:tr>
              <a:tr h="518160">
                <a:tc>
                  <a:txBody>
                    <a:bodyPr/>
                    <a:lstStyle/>
                    <a:p>
                      <a:r>
                        <a:rPr lang="en-US" sz="2600" b="0" i="0" u="none" strike="noStrike" kern="1200" dirty="0" smtClean="0">
                          <a:solidFill>
                            <a:srgbClr val="000000"/>
                          </a:solidFill>
                          <a:latin typeface="Calibri"/>
                          <a:ea typeface="+mn-ea"/>
                          <a:cs typeface="+mn-cs"/>
                        </a:rPr>
                        <a:t>El Salvador</a:t>
                      </a:r>
                      <a:endParaRPr lang="en-US" sz="2600" b="0" i="0" u="none" strike="noStrike" kern="1200" dirty="0">
                        <a:solidFill>
                          <a:srgbClr val="000000"/>
                        </a:solidFill>
                        <a:latin typeface="Calibri"/>
                        <a:ea typeface="+mn-ea"/>
                        <a:cs typeface="+mn-cs"/>
                      </a:endParaRPr>
                    </a:p>
                  </a:txBody>
                  <a:tcPr/>
                </a:tc>
                <a:tc>
                  <a:txBody>
                    <a:bodyPr/>
                    <a:lstStyle/>
                    <a:p>
                      <a:pPr algn="ctr" fontAlgn="b"/>
                      <a:r>
                        <a:rPr lang="en-US" sz="2600" kern="1200" dirty="0" smtClean="0">
                          <a:solidFill>
                            <a:schemeClr val="tx1"/>
                          </a:solidFill>
                          <a:latin typeface="+mn-lt"/>
                          <a:ea typeface="+mn-ea"/>
                          <a:cs typeface="+mn-cs"/>
                        </a:rPr>
                        <a:t>40%</a:t>
                      </a:r>
                    </a:p>
                  </a:txBody>
                  <a:tcPr marL="0" marR="0" marT="0" marB="0" anchor="b"/>
                </a:tc>
                <a:tc>
                  <a:txBody>
                    <a:bodyPr/>
                    <a:lstStyle/>
                    <a:p>
                      <a:pPr algn="ctr" fontAlgn="b"/>
                      <a:r>
                        <a:rPr lang="en-US" sz="2600" kern="1200" dirty="0" smtClean="0">
                          <a:solidFill>
                            <a:schemeClr val="tx1"/>
                          </a:solidFill>
                          <a:latin typeface="+mn-lt"/>
                          <a:ea typeface="+mn-ea"/>
                          <a:cs typeface="+mn-cs"/>
                        </a:rPr>
                        <a:t>21%</a:t>
                      </a:r>
                    </a:p>
                  </a:txBody>
                  <a:tcPr marL="0" marR="0" marT="0" marB="0" anchor="b"/>
                </a:tc>
              </a:tr>
              <a:tr h="460164">
                <a:tc>
                  <a:txBody>
                    <a:bodyPr/>
                    <a:lstStyle/>
                    <a:p>
                      <a:r>
                        <a:rPr lang="en-US" sz="2600" b="0" i="0" u="none" strike="noStrike" kern="1200" dirty="0" smtClean="0">
                          <a:solidFill>
                            <a:srgbClr val="000000"/>
                          </a:solidFill>
                          <a:latin typeface="Calibri"/>
                          <a:ea typeface="+mn-ea"/>
                          <a:cs typeface="+mn-cs"/>
                        </a:rPr>
                        <a:t>Guatemala</a:t>
                      </a:r>
                      <a:endParaRPr lang="en-US" sz="2600" b="0" i="0" u="none" strike="noStrike" kern="1200" dirty="0">
                        <a:solidFill>
                          <a:srgbClr val="000000"/>
                        </a:solidFill>
                        <a:latin typeface="Calibri"/>
                        <a:ea typeface="+mn-ea"/>
                        <a:cs typeface="+mn-cs"/>
                      </a:endParaRPr>
                    </a:p>
                  </a:txBody>
                  <a:tcPr/>
                </a:tc>
                <a:tc>
                  <a:txBody>
                    <a:bodyPr/>
                    <a:lstStyle/>
                    <a:p>
                      <a:pPr algn="ctr" fontAlgn="b"/>
                      <a:r>
                        <a:rPr lang="en-US" sz="2600" kern="1200" dirty="0" smtClean="0">
                          <a:solidFill>
                            <a:schemeClr val="tx1"/>
                          </a:solidFill>
                          <a:latin typeface="+mn-lt"/>
                          <a:ea typeface="+mn-ea"/>
                          <a:cs typeface="+mn-cs"/>
                        </a:rPr>
                        <a:t>36%</a:t>
                      </a:r>
                    </a:p>
                  </a:txBody>
                  <a:tcPr marL="0" marR="0" marT="0" marB="0" anchor="b"/>
                </a:tc>
                <a:tc>
                  <a:txBody>
                    <a:bodyPr/>
                    <a:lstStyle/>
                    <a:p>
                      <a:pPr algn="ctr" fontAlgn="b"/>
                      <a:r>
                        <a:rPr lang="en-US" sz="2600" kern="1200" dirty="0" smtClean="0">
                          <a:solidFill>
                            <a:schemeClr val="tx1"/>
                          </a:solidFill>
                          <a:latin typeface="+mn-lt"/>
                          <a:ea typeface="+mn-ea"/>
                          <a:cs typeface="+mn-cs"/>
                        </a:rPr>
                        <a:t>34%</a:t>
                      </a:r>
                    </a:p>
                  </a:txBody>
                  <a:tcPr marL="0" marR="0" marT="0" marB="0" anchor="b"/>
                </a:tc>
              </a:tr>
              <a:tr h="460164">
                <a:tc>
                  <a:txBody>
                    <a:bodyPr/>
                    <a:lstStyle/>
                    <a:p>
                      <a:r>
                        <a:rPr lang="en-US" sz="2600" b="0" i="0" u="none" strike="noStrike" kern="1200" dirty="0" smtClean="0">
                          <a:solidFill>
                            <a:srgbClr val="000000"/>
                          </a:solidFill>
                          <a:latin typeface="Calibri"/>
                          <a:ea typeface="+mn-ea"/>
                          <a:cs typeface="+mn-cs"/>
                        </a:rPr>
                        <a:t>Mexico</a:t>
                      </a:r>
                      <a:endParaRPr lang="en-US" sz="2600" b="0" i="0" u="none" strike="noStrike" kern="1200" dirty="0">
                        <a:solidFill>
                          <a:srgbClr val="000000"/>
                        </a:solidFill>
                        <a:latin typeface="Calibri"/>
                        <a:ea typeface="+mn-ea"/>
                        <a:cs typeface="+mn-cs"/>
                      </a:endParaRPr>
                    </a:p>
                  </a:txBody>
                  <a:tcPr/>
                </a:tc>
                <a:tc>
                  <a:txBody>
                    <a:bodyPr/>
                    <a:lstStyle/>
                    <a:p>
                      <a:pPr algn="ctr" fontAlgn="b"/>
                      <a:r>
                        <a:rPr lang="en-US" sz="2600" kern="1200" dirty="0" smtClean="0">
                          <a:solidFill>
                            <a:schemeClr val="tx1"/>
                          </a:solidFill>
                          <a:latin typeface="+mn-lt"/>
                          <a:ea typeface="+mn-ea"/>
                          <a:cs typeface="+mn-cs"/>
                        </a:rPr>
                        <a:t>35%</a:t>
                      </a:r>
                    </a:p>
                  </a:txBody>
                  <a:tcPr marL="0" marR="0" marT="0" marB="0" anchor="b"/>
                </a:tc>
                <a:tc>
                  <a:txBody>
                    <a:bodyPr/>
                    <a:lstStyle/>
                    <a:p>
                      <a:pPr algn="ctr" fontAlgn="b"/>
                      <a:r>
                        <a:rPr lang="en-US" sz="2600" kern="1200" dirty="0" smtClean="0">
                          <a:solidFill>
                            <a:schemeClr val="tx1"/>
                          </a:solidFill>
                          <a:latin typeface="+mn-lt"/>
                          <a:ea typeface="+mn-ea"/>
                          <a:cs typeface="+mn-cs"/>
                        </a:rPr>
                        <a:t>13%</a:t>
                      </a:r>
                    </a:p>
                  </a:txBody>
                  <a:tcPr marL="0" marR="0" marT="0" marB="0" anchor="b"/>
                </a:tc>
              </a:tr>
              <a:tr h="4601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dirty="0" smtClean="0">
                          <a:solidFill>
                            <a:srgbClr val="000000"/>
                          </a:solidFill>
                          <a:latin typeface="+mn-lt"/>
                          <a:ea typeface="+mn-ea"/>
                          <a:cs typeface="+mn-cs"/>
                        </a:rPr>
                        <a:t>Peru</a:t>
                      </a:r>
                    </a:p>
                  </a:txBody>
                  <a:tcPr/>
                </a:tc>
                <a:tc>
                  <a:txBody>
                    <a:bodyPr/>
                    <a:lstStyle/>
                    <a:p>
                      <a:pPr algn="ctr" fontAlgn="b"/>
                      <a:r>
                        <a:rPr lang="en-US" sz="2600" kern="1200" dirty="0" smtClean="0">
                          <a:solidFill>
                            <a:schemeClr val="tx1"/>
                          </a:solidFill>
                          <a:latin typeface="+mn-lt"/>
                          <a:ea typeface="+mn-ea"/>
                          <a:cs typeface="+mn-cs"/>
                        </a:rPr>
                        <a:t>32%</a:t>
                      </a:r>
                    </a:p>
                  </a:txBody>
                  <a:tcPr marL="0" marR="0" marT="0" marB="0" anchor="b"/>
                </a:tc>
                <a:tc>
                  <a:txBody>
                    <a:bodyPr/>
                    <a:lstStyle/>
                    <a:p>
                      <a:pPr algn="ctr" fontAlgn="b"/>
                      <a:r>
                        <a:rPr lang="en-US" sz="2600" kern="1200" dirty="0" smtClean="0">
                          <a:solidFill>
                            <a:schemeClr val="tx1"/>
                          </a:solidFill>
                          <a:latin typeface="+mn-lt"/>
                          <a:ea typeface="+mn-ea"/>
                          <a:cs typeface="+mn-cs"/>
                        </a:rPr>
                        <a:t>14%</a:t>
                      </a:r>
                    </a:p>
                  </a:txBody>
                  <a:tcPr marL="0" marR="0" marT="0" marB="0" anchor="b"/>
                </a:tc>
              </a:tr>
              <a:tr h="4601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dirty="0" smtClean="0">
                          <a:solidFill>
                            <a:schemeClr val="tx1"/>
                          </a:solidFill>
                          <a:latin typeface="+mn-lt"/>
                          <a:ea typeface="+mn-ea"/>
                          <a:cs typeface="+mn-cs"/>
                        </a:rPr>
                        <a:t>Venezuela</a:t>
                      </a:r>
                    </a:p>
                  </a:txBody>
                  <a:tcPr/>
                </a:tc>
                <a:tc>
                  <a:txBody>
                    <a:bodyPr/>
                    <a:lstStyle/>
                    <a:p>
                      <a:pPr algn="ctr" fontAlgn="b"/>
                      <a:r>
                        <a:rPr lang="en-US" sz="2600" kern="1200" dirty="0" smtClean="0">
                          <a:solidFill>
                            <a:schemeClr val="tx1"/>
                          </a:solidFill>
                          <a:latin typeface="+mn-lt"/>
                          <a:ea typeface="+mn-ea"/>
                          <a:cs typeface="+mn-cs"/>
                        </a:rPr>
                        <a:t>36%</a:t>
                      </a:r>
                    </a:p>
                  </a:txBody>
                  <a:tcPr marL="0" marR="0" marT="0" marB="0" anchor="b"/>
                </a:tc>
                <a:tc>
                  <a:txBody>
                    <a:bodyPr/>
                    <a:lstStyle/>
                    <a:p>
                      <a:pPr algn="ctr" fontAlgn="b"/>
                      <a:r>
                        <a:rPr lang="en-US" sz="2600" kern="1200" dirty="0" smtClean="0">
                          <a:solidFill>
                            <a:schemeClr val="tx1"/>
                          </a:solidFill>
                          <a:latin typeface="+mn-lt"/>
                          <a:ea typeface="+mn-ea"/>
                          <a:cs typeface="+mn-cs"/>
                        </a:rPr>
                        <a:t>12%</a:t>
                      </a:r>
                    </a:p>
                  </a:txBody>
                  <a:tcPr marL="0" marR="0" marT="0" marB="0" anchor="b"/>
                </a:tc>
              </a:tr>
              <a:tr h="4601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600" b="0" i="0" u="none" strike="noStrike" kern="1200" dirty="0" smtClean="0">
                        <a:solidFill>
                          <a:srgbClr val="000000"/>
                        </a:solidFill>
                        <a:latin typeface="+mn-lt"/>
                        <a:ea typeface="+mn-ea"/>
                        <a:cs typeface="+mn-cs"/>
                      </a:endParaRPr>
                    </a:p>
                  </a:txBody>
                  <a:tcPr/>
                </a:tc>
                <a:tc>
                  <a:txBody>
                    <a:bodyPr/>
                    <a:lstStyle/>
                    <a:p>
                      <a:pPr algn="ctr"/>
                      <a:endParaRPr lang="en-US" sz="2600" dirty="0"/>
                    </a:p>
                  </a:txBody>
                  <a:tcPr/>
                </a:tc>
                <a:tc>
                  <a:txBody>
                    <a:bodyPr/>
                    <a:lstStyle/>
                    <a:p>
                      <a:pPr algn="ctr"/>
                      <a:endParaRPr lang="en-US" sz="2600" dirty="0"/>
                    </a:p>
                  </a:txBody>
                  <a:tcPr/>
                </a:tc>
              </a:tr>
              <a:tr h="348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dirty="0" smtClean="0">
                          <a:solidFill>
                            <a:srgbClr val="000000"/>
                          </a:solidFill>
                          <a:latin typeface="+mn-lt"/>
                          <a:ea typeface="+mn-ea"/>
                          <a:cs typeface="+mn-cs"/>
                        </a:rPr>
                        <a:t>Middle</a:t>
                      </a:r>
                      <a:r>
                        <a:rPr lang="en-US" sz="2600" b="0" i="0" u="none" strike="noStrike" kern="1200" baseline="0" dirty="0" smtClean="0">
                          <a:solidFill>
                            <a:srgbClr val="000000"/>
                          </a:solidFill>
                          <a:latin typeface="+mn-lt"/>
                          <a:ea typeface="+mn-ea"/>
                          <a:cs typeface="+mn-cs"/>
                        </a:rPr>
                        <a:t> Income w/o LA</a:t>
                      </a:r>
                      <a:endParaRPr lang="en-US" sz="2600" b="0" i="0" u="none" strike="noStrike" kern="1200" dirty="0" smtClean="0">
                        <a:solidFill>
                          <a:srgbClr val="000000"/>
                        </a:solidFill>
                        <a:latin typeface="+mn-lt"/>
                        <a:ea typeface="+mn-ea"/>
                        <a:cs typeface="+mn-cs"/>
                      </a:endParaRPr>
                    </a:p>
                  </a:txBody>
                  <a:tcPr/>
                </a:tc>
                <a:tc>
                  <a:txBody>
                    <a:bodyPr/>
                    <a:lstStyle/>
                    <a:p>
                      <a:pPr algn="ctr"/>
                      <a:r>
                        <a:rPr lang="en-US" sz="2600" dirty="0" smtClean="0"/>
                        <a:t>33%</a:t>
                      </a:r>
                      <a:endParaRPr lang="en-US" sz="2600" dirty="0"/>
                    </a:p>
                  </a:txBody>
                  <a:tcPr/>
                </a:tc>
                <a:tc>
                  <a:txBody>
                    <a:bodyPr/>
                    <a:lstStyle/>
                    <a:p>
                      <a:pPr algn="ctr"/>
                      <a:r>
                        <a:rPr lang="en-US" sz="2600" dirty="0" smtClean="0"/>
                        <a:t>33%</a:t>
                      </a:r>
                      <a:endParaRPr lang="en-US" sz="2600" dirty="0"/>
                    </a:p>
                  </a:txBody>
                  <a:tcPr/>
                </a:tc>
              </a:tr>
            </a:tbl>
          </a:graphicData>
        </a:graphic>
      </p:graphicFrame>
      <p:pic>
        <p:nvPicPr>
          <p:cNvPr id="6" name="Picture 4"/>
          <p:cNvPicPr>
            <a:picLocks noChangeAspect="1" noChangeArrowheads="1"/>
          </p:cNvPicPr>
          <p:nvPr/>
        </p:nvPicPr>
        <p:blipFill>
          <a:blip r:embed="rId2" cstate="print"/>
          <a:srcRect/>
          <a:stretch>
            <a:fillRect/>
          </a:stretch>
        </p:blipFill>
        <p:spPr bwMode="auto">
          <a:xfrm>
            <a:off x="7343775" y="0"/>
            <a:ext cx="1800225" cy="84613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6324600" cy="563562"/>
          </a:xfrm>
        </p:spPr>
        <p:txBody>
          <a:bodyPr>
            <a:normAutofit fontScale="90000"/>
          </a:bodyPr>
          <a:lstStyle/>
          <a:p>
            <a:r>
              <a:rPr lang="en-US" dirty="0" smtClean="0"/>
              <a:t>Civil disputes</a:t>
            </a:r>
            <a:endParaRPr lang="en-US" dirty="0"/>
          </a:p>
        </p:txBody>
      </p:sp>
      <p:graphicFrame>
        <p:nvGraphicFramePr>
          <p:cNvPr id="4" name="Content Placeholder 3"/>
          <p:cNvGraphicFramePr>
            <a:graphicFrameLocks noGrp="1"/>
          </p:cNvGraphicFramePr>
          <p:nvPr>
            <p:ph idx="1"/>
          </p:nvPr>
        </p:nvGraphicFramePr>
        <p:xfrm>
          <a:off x="0" y="1005840"/>
          <a:ext cx="9143999" cy="5882640"/>
        </p:xfrm>
        <a:graphic>
          <a:graphicData uri="http://schemas.openxmlformats.org/drawingml/2006/table">
            <a:tbl>
              <a:tblPr firstRow="1" bandRow="1">
                <a:tableStyleId>{7E9639D4-E3E2-4D34-9284-5A2195B3D0D7}</a:tableStyleId>
              </a:tblPr>
              <a:tblGrid>
                <a:gridCol w="3296807"/>
                <a:gridCol w="2923596"/>
                <a:gridCol w="2923596"/>
              </a:tblGrid>
              <a:tr h="460164">
                <a:tc>
                  <a:txBody>
                    <a:bodyPr/>
                    <a:lstStyle/>
                    <a:p>
                      <a:r>
                        <a:rPr lang="en-US" sz="2600" dirty="0" smtClean="0"/>
                        <a:t>Country</a:t>
                      </a:r>
                      <a:endParaRPr lang="en-US" sz="2600" dirty="0"/>
                    </a:p>
                  </a:txBody>
                  <a:tcPr/>
                </a:tc>
                <a:tc>
                  <a:txBody>
                    <a:bodyPr/>
                    <a:lstStyle/>
                    <a:p>
                      <a:pPr algn="ctr"/>
                      <a:r>
                        <a:rPr lang="en-US" sz="2600" dirty="0" smtClean="0"/>
                        <a:t>No action rich</a:t>
                      </a:r>
                      <a:endParaRPr lang="en-US" sz="2600" dirty="0"/>
                    </a:p>
                  </a:txBody>
                  <a:tcPr/>
                </a:tc>
                <a:tc>
                  <a:txBody>
                    <a:bodyPr/>
                    <a:lstStyle/>
                    <a:p>
                      <a:pPr algn="ctr"/>
                      <a:r>
                        <a:rPr lang="en-US" sz="2600" dirty="0" smtClean="0"/>
                        <a:t>No action poor</a:t>
                      </a:r>
                      <a:endParaRPr lang="en-US" sz="2600" dirty="0"/>
                    </a:p>
                  </a:txBody>
                  <a:tcPr/>
                </a:tc>
              </a:tr>
              <a:tr h="460164">
                <a:tc>
                  <a:txBody>
                    <a:bodyPr/>
                    <a:lstStyle/>
                    <a:p>
                      <a:r>
                        <a:rPr lang="en-US" sz="2600" b="0" i="0" u="none" strike="noStrike" kern="1200" dirty="0" smtClean="0">
                          <a:solidFill>
                            <a:srgbClr val="000000"/>
                          </a:solidFill>
                          <a:latin typeface="Calibri"/>
                          <a:ea typeface="+mn-ea"/>
                          <a:cs typeface="+mn-cs"/>
                        </a:rPr>
                        <a:t>Argentina</a:t>
                      </a:r>
                      <a:endParaRPr lang="en-US" sz="2600" b="0" i="0" u="none" strike="noStrike" kern="1200" dirty="0">
                        <a:solidFill>
                          <a:srgbClr val="000000"/>
                        </a:solidFill>
                        <a:latin typeface="Calibri"/>
                        <a:ea typeface="+mn-ea"/>
                        <a:cs typeface="+mn-cs"/>
                      </a:endParaRPr>
                    </a:p>
                  </a:txBody>
                  <a:tcPr/>
                </a:tc>
                <a:tc>
                  <a:txBody>
                    <a:bodyPr/>
                    <a:lstStyle/>
                    <a:p>
                      <a:pPr algn="ctr"/>
                      <a:r>
                        <a:rPr lang="en-US" sz="2600" dirty="0" smtClean="0"/>
                        <a:t>15%</a:t>
                      </a:r>
                      <a:endParaRPr lang="en-US" sz="2600" dirty="0"/>
                    </a:p>
                  </a:txBody>
                  <a:tcPr/>
                </a:tc>
                <a:tc>
                  <a:txBody>
                    <a:bodyPr/>
                    <a:lstStyle/>
                    <a:p>
                      <a:pPr algn="ctr"/>
                      <a:r>
                        <a:rPr lang="en-US" sz="2600" dirty="0" smtClean="0"/>
                        <a:t>14%</a:t>
                      </a:r>
                      <a:endParaRPr lang="en-US" sz="2600" dirty="0"/>
                    </a:p>
                  </a:txBody>
                  <a:tcPr/>
                </a:tc>
              </a:tr>
              <a:tr h="460164">
                <a:tc>
                  <a:txBody>
                    <a:bodyPr/>
                    <a:lstStyle/>
                    <a:p>
                      <a:r>
                        <a:rPr lang="en-US" sz="2600" b="0" i="0" u="none" strike="noStrike" kern="1200" dirty="0" smtClean="0">
                          <a:solidFill>
                            <a:srgbClr val="000000"/>
                          </a:solidFill>
                          <a:latin typeface="Calibri"/>
                          <a:ea typeface="+mn-ea"/>
                          <a:cs typeface="+mn-cs"/>
                        </a:rPr>
                        <a:t>Brazil</a:t>
                      </a:r>
                      <a:endParaRPr lang="en-US" sz="2600" b="0" i="0" u="none" strike="noStrike" kern="1200" dirty="0">
                        <a:solidFill>
                          <a:srgbClr val="000000"/>
                        </a:solidFill>
                        <a:latin typeface="Calibri"/>
                        <a:ea typeface="+mn-ea"/>
                        <a:cs typeface="+mn-cs"/>
                      </a:endParaRPr>
                    </a:p>
                  </a:txBody>
                  <a:tcPr/>
                </a:tc>
                <a:tc>
                  <a:txBody>
                    <a:bodyPr/>
                    <a:lstStyle/>
                    <a:p>
                      <a:pPr algn="ctr" fontAlgn="b"/>
                      <a:r>
                        <a:rPr lang="en-US" sz="2600" kern="1200" dirty="0" smtClean="0">
                          <a:solidFill>
                            <a:schemeClr val="tx1"/>
                          </a:solidFill>
                          <a:latin typeface="+mn-lt"/>
                          <a:ea typeface="+mn-ea"/>
                          <a:cs typeface="+mn-cs"/>
                        </a:rPr>
                        <a:t>31%</a:t>
                      </a:r>
                    </a:p>
                  </a:txBody>
                  <a:tcPr marL="0" marR="0" marT="0" marB="0" anchor="b"/>
                </a:tc>
                <a:tc>
                  <a:txBody>
                    <a:bodyPr/>
                    <a:lstStyle/>
                    <a:p>
                      <a:pPr algn="ctr" fontAlgn="b"/>
                      <a:r>
                        <a:rPr lang="en-US" sz="2600" kern="1200" dirty="0" smtClean="0">
                          <a:solidFill>
                            <a:schemeClr val="tx1"/>
                          </a:solidFill>
                          <a:latin typeface="+mn-lt"/>
                          <a:ea typeface="+mn-ea"/>
                          <a:cs typeface="+mn-cs"/>
                        </a:rPr>
                        <a:t>42%</a:t>
                      </a:r>
                    </a:p>
                  </a:txBody>
                  <a:tcPr marL="0" marR="0" marT="0" marB="0" anchor="b"/>
                </a:tc>
              </a:tr>
              <a:tr h="460164">
                <a:tc>
                  <a:txBody>
                    <a:bodyPr/>
                    <a:lstStyle/>
                    <a:p>
                      <a:r>
                        <a:rPr lang="en-US" sz="2600" b="0" i="0" u="none" strike="noStrike" kern="1200" dirty="0" smtClean="0">
                          <a:solidFill>
                            <a:srgbClr val="000000"/>
                          </a:solidFill>
                          <a:latin typeface="Calibri"/>
                          <a:ea typeface="+mn-ea"/>
                          <a:cs typeface="+mn-cs"/>
                        </a:rPr>
                        <a:t>Chile</a:t>
                      </a:r>
                      <a:endParaRPr lang="en-US" sz="2600" b="0" i="0" u="none" strike="noStrike" kern="1200" dirty="0">
                        <a:solidFill>
                          <a:srgbClr val="000000"/>
                        </a:solidFill>
                        <a:latin typeface="Calibri"/>
                        <a:ea typeface="+mn-ea"/>
                        <a:cs typeface="+mn-cs"/>
                      </a:endParaRPr>
                    </a:p>
                  </a:txBody>
                  <a:tcPr/>
                </a:tc>
                <a:tc>
                  <a:txBody>
                    <a:bodyPr/>
                    <a:lstStyle/>
                    <a:p>
                      <a:pPr algn="ctr" fontAlgn="b"/>
                      <a:r>
                        <a:rPr lang="en-US" sz="2600" kern="1200" dirty="0" smtClean="0">
                          <a:solidFill>
                            <a:schemeClr val="tx1"/>
                          </a:solidFill>
                          <a:latin typeface="+mn-lt"/>
                          <a:ea typeface="+mn-ea"/>
                          <a:cs typeface="+mn-cs"/>
                        </a:rPr>
                        <a:t>25%</a:t>
                      </a:r>
                    </a:p>
                  </a:txBody>
                  <a:tcPr marL="0" marR="0" marT="0" marB="0" anchor="b"/>
                </a:tc>
                <a:tc>
                  <a:txBody>
                    <a:bodyPr/>
                    <a:lstStyle/>
                    <a:p>
                      <a:pPr algn="ctr" fontAlgn="b"/>
                      <a:r>
                        <a:rPr lang="en-US" sz="2600" kern="1200" dirty="0" smtClean="0">
                          <a:solidFill>
                            <a:schemeClr val="tx1"/>
                          </a:solidFill>
                          <a:latin typeface="+mn-lt"/>
                          <a:ea typeface="+mn-ea"/>
                          <a:cs typeface="+mn-cs"/>
                        </a:rPr>
                        <a:t>49%</a:t>
                      </a:r>
                    </a:p>
                  </a:txBody>
                  <a:tcPr marL="0" marR="0" marT="0" marB="0" anchor="b"/>
                </a:tc>
              </a:tr>
              <a:tr h="460164">
                <a:tc>
                  <a:txBody>
                    <a:bodyPr/>
                    <a:lstStyle/>
                    <a:p>
                      <a:r>
                        <a:rPr lang="en-US" sz="2600" b="0" i="0" u="none" strike="noStrike" kern="1200" dirty="0" smtClean="0">
                          <a:solidFill>
                            <a:srgbClr val="000000"/>
                          </a:solidFill>
                          <a:latin typeface="Calibri"/>
                          <a:ea typeface="+mn-ea"/>
                          <a:cs typeface="+mn-cs"/>
                        </a:rPr>
                        <a:t>Colombia</a:t>
                      </a:r>
                      <a:endParaRPr lang="en-US" sz="2600" b="0" i="0" u="none" strike="noStrike" kern="1200" dirty="0">
                        <a:solidFill>
                          <a:srgbClr val="000000"/>
                        </a:solidFill>
                        <a:latin typeface="Calibri"/>
                        <a:ea typeface="+mn-ea"/>
                        <a:cs typeface="+mn-cs"/>
                      </a:endParaRPr>
                    </a:p>
                  </a:txBody>
                  <a:tcPr/>
                </a:tc>
                <a:tc>
                  <a:txBody>
                    <a:bodyPr/>
                    <a:lstStyle/>
                    <a:p>
                      <a:pPr algn="ctr" fontAlgn="b"/>
                      <a:r>
                        <a:rPr lang="en-US" sz="2600" kern="1200" dirty="0" smtClean="0">
                          <a:solidFill>
                            <a:schemeClr val="tx1"/>
                          </a:solidFill>
                          <a:latin typeface="+mn-lt"/>
                          <a:ea typeface="+mn-ea"/>
                          <a:cs typeface="+mn-cs"/>
                        </a:rPr>
                        <a:t>18%</a:t>
                      </a:r>
                    </a:p>
                  </a:txBody>
                  <a:tcPr marL="0" marR="0" marT="0" marB="0" anchor="b"/>
                </a:tc>
                <a:tc>
                  <a:txBody>
                    <a:bodyPr/>
                    <a:lstStyle/>
                    <a:p>
                      <a:pPr algn="ctr" fontAlgn="b"/>
                      <a:r>
                        <a:rPr lang="en-US" sz="2600" kern="1200" dirty="0" smtClean="0">
                          <a:solidFill>
                            <a:schemeClr val="tx1"/>
                          </a:solidFill>
                          <a:latin typeface="+mn-lt"/>
                          <a:ea typeface="+mn-ea"/>
                          <a:cs typeface="+mn-cs"/>
                        </a:rPr>
                        <a:t>30%</a:t>
                      </a:r>
                    </a:p>
                  </a:txBody>
                  <a:tcPr marL="0" marR="0" marT="0" marB="0" anchor="b"/>
                </a:tc>
              </a:tr>
              <a:tr h="518160">
                <a:tc>
                  <a:txBody>
                    <a:bodyPr/>
                    <a:lstStyle/>
                    <a:p>
                      <a:r>
                        <a:rPr lang="en-US" sz="2600" b="0" i="0" u="none" strike="noStrike" kern="1200" dirty="0" smtClean="0">
                          <a:solidFill>
                            <a:srgbClr val="000000"/>
                          </a:solidFill>
                          <a:latin typeface="Calibri"/>
                          <a:ea typeface="+mn-ea"/>
                          <a:cs typeface="+mn-cs"/>
                        </a:rPr>
                        <a:t>El Salvador</a:t>
                      </a:r>
                      <a:endParaRPr lang="en-US" sz="2600" b="0" i="0" u="none" strike="noStrike" kern="1200" dirty="0">
                        <a:solidFill>
                          <a:srgbClr val="000000"/>
                        </a:solidFill>
                        <a:latin typeface="Calibri"/>
                        <a:ea typeface="+mn-ea"/>
                        <a:cs typeface="+mn-cs"/>
                      </a:endParaRPr>
                    </a:p>
                  </a:txBody>
                  <a:tcPr/>
                </a:tc>
                <a:tc>
                  <a:txBody>
                    <a:bodyPr/>
                    <a:lstStyle/>
                    <a:p>
                      <a:pPr algn="ctr" fontAlgn="b"/>
                      <a:r>
                        <a:rPr lang="en-US" sz="2600" kern="1200" dirty="0" smtClean="0">
                          <a:solidFill>
                            <a:schemeClr val="tx1"/>
                          </a:solidFill>
                          <a:latin typeface="+mn-lt"/>
                          <a:ea typeface="+mn-ea"/>
                          <a:cs typeface="+mn-cs"/>
                        </a:rPr>
                        <a:t>6%</a:t>
                      </a:r>
                    </a:p>
                  </a:txBody>
                  <a:tcPr marL="0" marR="0" marT="0" marB="0" anchor="b"/>
                </a:tc>
                <a:tc>
                  <a:txBody>
                    <a:bodyPr/>
                    <a:lstStyle/>
                    <a:p>
                      <a:pPr algn="ctr" fontAlgn="b"/>
                      <a:r>
                        <a:rPr lang="en-US" sz="2600" kern="1200" dirty="0" smtClean="0">
                          <a:solidFill>
                            <a:schemeClr val="tx1"/>
                          </a:solidFill>
                          <a:latin typeface="+mn-lt"/>
                          <a:ea typeface="+mn-ea"/>
                          <a:cs typeface="+mn-cs"/>
                        </a:rPr>
                        <a:t>25%</a:t>
                      </a:r>
                    </a:p>
                  </a:txBody>
                  <a:tcPr marL="0" marR="0" marT="0" marB="0" anchor="b"/>
                </a:tc>
              </a:tr>
              <a:tr h="460164">
                <a:tc>
                  <a:txBody>
                    <a:bodyPr/>
                    <a:lstStyle/>
                    <a:p>
                      <a:r>
                        <a:rPr lang="en-US" sz="2600" b="0" i="0" u="none" strike="noStrike" kern="1200" dirty="0" smtClean="0">
                          <a:solidFill>
                            <a:srgbClr val="000000"/>
                          </a:solidFill>
                          <a:latin typeface="Calibri"/>
                          <a:ea typeface="+mn-ea"/>
                          <a:cs typeface="+mn-cs"/>
                        </a:rPr>
                        <a:t>Guatemala</a:t>
                      </a:r>
                      <a:endParaRPr lang="en-US" sz="2600" b="0" i="0" u="none" strike="noStrike" kern="1200" dirty="0">
                        <a:solidFill>
                          <a:srgbClr val="000000"/>
                        </a:solidFill>
                        <a:latin typeface="Calibri"/>
                        <a:ea typeface="+mn-ea"/>
                        <a:cs typeface="+mn-cs"/>
                      </a:endParaRPr>
                    </a:p>
                  </a:txBody>
                  <a:tcPr/>
                </a:tc>
                <a:tc>
                  <a:txBody>
                    <a:bodyPr/>
                    <a:lstStyle/>
                    <a:p>
                      <a:pPr algn="ctr" fontAlgn="b"/>
                      <a:r>
                        <a:rPr lang="en-US" sz="2600" kern="1200" dirty="0" smtClean="0">
                          <a:solidFill>
                            <a:schemeClr val="tx1"/>
                          </a:solidFill>
                          <a:latin typeface="+mn-lt"/>
                          <a:ea typeface="+mn-ea"/>
                          <a:cs typeface="+mn-cs"/>
                        </a:rPr>
                        <a:t>33%</a:t>
                      </a:r>
                    </a:p>
                  </a:txBody>
                  <a:tcPr marL="0" marR="0" marT="0" marB="0" anchor="b"/>
                </a:tc>
                <a:tc>
                  <a:txBody>
                    <a:bodyPr/>
                    <a:lstStyle/>
                    <a:p>
                      <a:pPr algn="ctr" fontAlgn="b"/>
                      <a:r>
                        <a:rPr lang="en-US" sz="2600" kern="1200" dirty="0" smtClean="0">
                          <a:solidFill>
                            <a:schemeClr val="tx1"/>
                          </a:solidFill>
                          <a:latin typeface="+mn-lt"/>
                          <a:ea typeface="+mn-ea"/>
                          <a:cs typeface="+mn-cs"/>
                        </a:rPr>
                        <a:t>37%</a:t>
                      </a:r>
                    </a:p>
                  </a:txBody>
                  <a:tcPr marL="0" marR="0" marT="0" marB="0" anchor="b"/>
                </a:tc>
              </a:tr>
              <a:tr h="460164">
                <a:tc>
                  <a:txBody>
                    <a:bodyPr/>
                    <a:lstStyle/>
                    <a:p>
                      <a:r>
                        <a:rPr lang="en-US" sz="2600" b="0" i="0" u="none" strike="noStrike" kern="1200" dirty="0" smtClean="0">
                          <a:solidFill>
                            <a:srgbClr val="000000"/>
                          </a:solidFill>
                          <a:latin typeface="Calibri"/>
                          <a:ea typeface="+mn-ea"/>
                          <a:cs typeface="+mn-cs"/>
                        </a:rPr>
                        <a:t>Mexico</a:t>
                      </a:r>
                      <a:endParaRPr lang="en-US" sz="2600" b="0" i="0" u="none" strike="noStrike" kern="1200" dirty="0">
                        <a:solidFill>
                          <a:srgbClr val="000000"/>
                        </a:solidFill>
                        <a:latin typeface="Calibri"/>
                        <a:ea typeface="+mn-ea"/>
                        <a:cs typeface="+mn-cs"/>
                      </a:endParaRPr>
                    </a:p>
                  </a:txBody>
                  <a:tcPr/>
                </a:tc>
                <a:tc>
                  <a:txBody>
                    <a:bodyPr/>
                    <a:lstStyle/>
                    <a:p>
                      <a:pPr algn="ctr" fontAlgn="b"/>
                      <a:r>
                        <a:rPr lang="en-US" sz="2600" kern="1200" dirty="0" smtClean="0">
                          <a:solidFill>
                            <a:schemeClr val="tx1"/>
                          </a:solidFill>
                          <a:latin typeface="+mn-lt"/>
                          <a:ea typeface="+mn-ea"/>
                          <a:cs typeface="+mn-cs"/>
                        </a:rPr>
                        <a:t>9%</a:t>
                      </a:r>
                    </a:p>
                  </a:txBody>
                  <a:tcPr marL="0" marR="0" marT="0" marB="0" anchor="b"/>
                </a:tc>
                <a:tc>
                  <a:txBody>
                    <a:bodyPr/>
                    <a:lstStyle/>
                    <a:p>
                      <a:pPr algn="ctr" fontAlgn="b"/>
                      <a:r>
                        <a:rPr lang="en-US" sz="2600" kern="1200" dirty="0" smtClean="0">
                          <a:solidFill>
                            <a:schemeClr val="tx1"/>
                          </a:solidFill>
                          <a:latin typeface="+mn-lt"/>
                          <a:ea typeface="+mn-ea"/>
                          <a:cs typeface="+mn-cs"/>
                        </a:rPr>
                        <a:t>17%</a:t>
                      </a:r>
                    </a:p>
                  </a:txBody>
                  <a:tcPr marL="0" marR="0" marT="0" marB="0" anchor="b"/>
                </a:tc>
              </a:tr>
              <a:tr h="4601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dirty="0" smtClean="0">
                          <a:solidFill>
                            <a:srgbClr val="000000"/>
                          </a:solidFill>
                          <a:latin typeface="+mn-lt"/>
                          <a:ea typeface="+mn-ea"/>
                          <a:cs typeface="+mn-cs"/>
                        </a:rPr>
                        <a:t>Peru</a:t>
                      </a:r>
                    </a:p>
                  </a:txBody>
                  <a:tcPr/>
                </a:tc>
                <a:tc>
                  <a:txBody>
                    <a:bodyPr/>
                    <a:lstStyle/>
                    <a:p>
                      <a:pPr algn="ctr" fontAlgn="b"/>
                      <a:r>
                        <a:rPr lang="en-US" sz="2600" kern="1200" dirty="0" smtClean="0">
                          <a:solidFill>
                            <a:schemeClr val="tx1"/>
                          </a:solidFill>
                          <a:latin typeface="+mn-lt"/>
                          <a:ea typeface="+mn-ea"/>
                          <a:cs typeface="+mn-cs"/>
                        </a:rPr>
                        <a:t>14%</a:t>
                      </a:r>
                    </a:p>
                  </a:txBody>
                  <a:tcPr marL="0" marR="0" marT="0" marB="0" anchor="b"/>
                </a:tc>
                <a:tc>
                  <a:txBody>
                    <a:bodyPr/>
                    <a:lstStyle/>
                    <a:p>
                      <a:pPr algn="ctr" fontAlgn="b"/>
                      <a:r>
                        <a:rPr lang="en-US" sz="2600" kern="1200" dirty="0" smtClean="0">
                          <a:solidFill>
                            <a:schemeClr val="tx1"/>
                          </a:solidFill>
                          <a:latin typeface="+mn-lt"/>
                          <a:ea typeface="+mn-ea"/>
                          <a:cs typeface="+mn-cs"/>
                        </a:rPr>
                        <a:t>14%</a:t>
                      </a:r>
                    </a:p>
                  </a:txBody>
                  <a:tcPr marL="0" marR="0" marT="0" marB="0" anchor="b"/>
                </a:tc>
              </a:tr>
              <a:tr h="4601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dirty="0" smtClean="0">
                          <a:solidFill>
                            <a:schemeClr val="tx1"/>
                          </a:solidFill>
                          <a:latin typeface="+mn-lt"/>
                          <a:ea typeface="+mn-ea"/>
                          <a:cs typeface="+mn-cs"/>
                        </a:rPr>
                        <a:t>Venezuela</a:t>
                      </a:r>
                    </a:p>
                  </a:txBody>
                  <a:tcPr/>
                </a:tc>
                <a:tc>
                  <a:txBody>
                    <a:bodyPr/>
                    <a:lstStyle/>
                    <a:p>
                      <a:pPr algn="ctr" fontAlgn="b"/>
                      <a:r>
                        <a:rPr lang="en-US" sz="2600" kern="1200" dirty="0" smtClean="0">
                          <a:solidFill>
                            <a:schemeClr val="tx1"/>
                          </a:solidFill>
                          <a:latin typeface="+mn-lt"/>
                          <a:ea typeface="+mn-ea"/>
                          <a:cs typeface="+mn-cs"/>
                        </a:rPr>
                        <a:t>7%</a:t>
                      </a:r>
                    </a:p>
                  </a:txBody>
                  <a:tcPr marL="0" marR="0" marT="0" marB="0" anchor="b"/>
                </a:tc>
                <a:tc>
                  <a:txBody>
                    <a:bodyPr/>
                    <a:lstStyle/>
                    <a:p>
                      <a:pPr algn="ctr" fontAlgn="b"/>
                      <a:r>
                        <a:rPr lang="en-US" sz="2600" kern="1200" dirty="0" smtClean="0">
                          <a:solidFill>
                            <a:schemeClr val="tx1"/>
                          </a:solidFill>
                          <a:latin typeface="+mn-lt"/>
                          <a:ea typeface="+mn-ea"/>
                          <a:cs typeface="+mn-cs"/>
                        </a:rPr>
                        <a:t>22%</a:t>
                      </a:r>
                    </a:p>
                  </a:txBody>
                  <a:tcPr marL="0" marR="0" marT="0" marB="0" anchor="b"/>
                </a:tc>
              </a:tr>
              <a:tr h="4601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600" b="0" i="0" u="none" strike="noStrike" kern="1200" dirty="0" smtClean="0">
                        <a:solidFill>
                          <a:srgbClr val="000000"/>
                        </a:solidFill>
                        <a:latin typeface="+mn-lt"/>
                        <a:ea typeface="+mn-ea"/>
                        <a:cs typeface="+mn-cs"/>
                      </a:endParaRPr>
                    </a:p>
                  </a:txBody>
                  <a:tcPr/>
                </a:tc>
                <a:tc>
                  <a:txBody>
                    <a:bodyPr/>
                    <a:lstStyle/>
                    <a:p>
                      <a:pPr algn="ctr"/>
                      <a:endParaRPr lang="en-US" sz="2600" dirty="0"/>
                    </a:p>
                  </a:txBody>
                  <a:tcPr/>
                </a:tc>
                <a:tc>
                  <a:txBody>
                    <a:bodyPr/>
                    <a:lstStyle/>
                    <a:p>
                      <a:pPr algn="ctr"/>
                      <a:endParaRPr lang="en-US" sz="2600" dirty="0"/>
                    </a:p>
                  </a:txBody>
                  <a:tcPr/>
                </a:tc>
              </a:tr>
              <a:tr h="348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dirty="0" smtClean="0">
                          <a:solidFill>
                            <a:srgbClr val="000000"/>
                          </a:solidFill>
                          <a:latin typeface="+mn-lt"/>
                          <a:ea typeface="+mn-ea"/>
                          <a:cs typeface="+mn-cs"/>
                        </a:rPr>
                        <a:t>Middle</a:t>
                      </a:r>
                      <a:r>
                        <a:rPr lang="en-US" sz="2600" b="0" i="0" u="none" strike="noStrike" kern="1200" baseline="0" dirty="0" smtClean="0">
                          <a:solidFill>
                            <a:srgbClr val="000000"/>
                          </a:solidFill>
                          <a:latin typeface="+mn-lt"/>
                          <a:ea typeface="+mn-ea"/>
                          <a:cs typeface="+mn-cs"/>
                        </a:rPr>
                        <a:t> Income w/o LA</a:t>
                      </a:r>
                      <a:endParaRPr lang="en-US" sz="2600" b="0" i="0" u="none" strike="noStrike" kern="1200" dirty="0" smtClean="0">
                        <a:solidFill>
                          <a:srgbClr val="000000"/>
                        </a:solidFill>
                        <a:latin typeface="+mn-lt"/>
                        <a:ea typeface="+mn-ea"/>
                        <a:cs typeface="+mn-cs"/>
                      </a:endParaRPr>
                    </a:p>
                  </a:txBody>
                  <a:tcPr/>
                </a:tc>
                <a:tc>
                  <a:txBody>
                    <a:bodyPr/>
                    <a:lstStyle/>
                    <a:p>
                      <a:pPr algn="ctr"/>
                      <a:r>
                        <a:rPr lang="en-US" sz="2600" dirty="0" smtClean="0"/>
                        <a:t>32%</a:t>
                      </a:r>
                      <a:endParaRPr lang="en-US" sz="2600" dirty="0"/>
                    </a:p>
                  </a:txBody>
                  <a:tcPr/>
                </a:tc>
                <a:tc>
                  <a:txBody>
                    <a:bodyPr/>
                    <a:lstStyle/>
                    <a:p>
                      <a:pPr algn="ctr"/>
                      <a:r>
                        <a:rPr lang="en-US" sz="2600" dirty="0" smtClean="0"/>
                        <a:t>33%</a:t>
                      </a:r>
                      <a:endParaRPr lang="en-US" sz="2600" dirty="0"/>
                    </a:p>
                  </a:txBody>
                  <a:tcPr/>
                </a:tc>
              </a:tr>
            </a:tbl>
          </a:graphicData>
        </a:graphic>
      </p:graphicFrame>
      <p:pic>
        <p:nvPicPr>
          <p:cNvPr id="6" name="Picture 4"/>
          <p:cNvPicPr>
            <a:picLocks noChangeAspect="1" noChangeArrowheads="1"/>
          </p:cNvPicPr>
          <p:nvPr/>
        </p:nvPicPr>
        <p:blipFill>
          <a:blip r:embed="rId2" cstate="print"/>
          <a:srcRect/>
          <a:stretch>
            <a:fillRect/>
          </a:stretch>
        </p:blipFill>
        <p:spPr bwMode="auto">
          <a:xfrm>
            <a:off x="7343775" y="0"/>
            <a:ext cx="1800225" cy="846137"/>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6324600" cy="563562"/>
          </a:xfrm>
        </p:spPr>
        <p:txBody>
          <a:bodyPr>
            <a:normAutofit fontScale="90000"/>
          </a:bodyPr>
          <a:lstStyle/>
          <a:p>
            <a:r>
              <a:rPr lang="en-US" dirty="0" smtClean="0"/>
              <a:t>Civil disputes</a:t>
            </a:r>
            <a:endParaRPr lang="en-US" dirty="0"/>
          </a:p>
        </p:txBody>
      </p:sp>
      <p:graphicFrame>
        <p:nvGraphicFramePr>
          <p:cNvPr id="4" name="Content Placeholder 3"/>
          <p:cNvGraphicFramePr>
            <a:graphicFrameLocks noGrp="1"/>
          </p:cNvGraphicFramePr>
          <p:nvPr>
            <p:ph idx="1"/>
          </p:nvPr>
        </p:nvGraphicFramePr>
        <p:xfrm>
          <a:off x="0" y="1005840"/>
          <a:ext cx="9143998" cy="5882640"/>
        </p:xfrm>
        <a:graphic>
          <a:graphicData uri="http://schemas.openxmlformats.org/drawingml/2006/table">
            <a:tbl>
              <a:tblPr firstRow="1" bandRow="1">
                <a:tableStyleId>{7E9639D4-E3E2-4D34-9284-5A2195B3D0D7}</a:tableStyleId>
              </a:tblPr>
              <a:tblGrid>
                <a:gridCol w="2498095"/>
                <a:gridCol w="2215301"/>
                <a:gridCol w="2215301"/>
                <a:gridCol w="2215301"/>
              </a:tblGrid>
              <a:tr h="460164">
                <a:tc>
                  <a:txBody>
                    <a:bodyPr/>
                    <a:lstStyle/>
                    <a:p>
                      <a:r>
                        <a:rPr lang="en-US" sz="2600" dirty="0" smtClean="0"/>
                        <a:t>Country</a:t>
                      </a:r>
                      <a:endParaRPr lang="en-US" sz="2600" dirty="0"/>
                    </a:p>
                  </a:txBody>
                  <a:tcPr/>
                </a:tc>
                <a:tc>
                  <a:txBody>
                    <a:bodyPr/>
                    <a:lstStyle/>
                    <a:p>
                      <a:pPr algn="ctr"/>
                      <a:r>
                        <a:rPr lang="en-US" sz="2600" dirty="0" smtClean="0"/>
                        <a:t>Fair</a:t>
                      </a:r>
                      <a:endParaRPr lang="en-US" sz="2600" dirty="0"/>
                    </a:p>
                  </a:txBody>
                  <a:tcPr/>
                </a:tc>
                <a:tc>
                  <a:txBody>
                    <a:bodyPr/>
                    <a:lstStyle/>
                    <a:p>
                      <a:pPr algn="ctr"/>
                      <a:r>
                        <a:rPr lang="en-US" sz="2600" dirty="0" smtClean="0"/>
                        <a:t>Slow</a:t>
                      </a:r>
                      <a:endParaRPr lang="en-US" sz="2600" dirty="0"/>
                    </a:p>
                  </a:txBody>
                  <a:tcPr/>
                </a:tc>
                <a:tc>
                  <a:txBody>
                    <a:bodyPr/>
                    <a:lstStyle/>
                    <a:p>
                      <a:pPr algn="ctr"/>
                      <a:r>
                        <a:rPr lang="en-US" sz="2600" dirty="0" smtClean="0"/>
                        <a:t>Expensive</a:t>
                      </a:r>
                      <a:endParaRPr lang="en-US" sz="2600" dirty="0"/>
                    </a:p>
                  </a:txBody>
                  <a:tcPr/>
                </a:tc>
              </a:tr>
              <a:tr h="460164">
                <a:tc>
                  <a:txBody>
                    <a:bodyPr/>
                    <a:lstStyle/>
                    <a:p>
                      <a:r>
                        <a:rPr lang="en-US" sz="2600" b="0" i="0" u="none" strike="noStrike" kern="1200" dirty="0" smtClean="0">
                          <a:solidFill>
                            <a:srgbClr val="000000"/>
                          </a:solidFill>
                          <a:latin typeface="Calibri"/>
                          <a:ea typeface="+mn-ea"/>
                          <a:cs typeface="+mn-cs"/>
                        </a:rPr>
                        <a:t>Argentina</a:t>
                      </a:r>
                      <a:endParaRPr lang="en-US" sz="2600" b="0" i="0" u="none" strike="noStrike" kern="1200" dirty="0">
                        <a:solidFill>
                          <a:srgbClr val="000000"/>
                        </a:solidFill>
                        <a:latin typeface="Calibri"/>
                        <a:ea typeface="+mn-ea"/>
                        <a:cs typeface="+mn-cs"/>
                      </a:endParaRPr>
                    </a:p>
                  </a:txBody>
                  <a:tcPr/>
                </a:tc>
                <a:tc>
                  <a:txBody>
                    <a:bodyPr/>
                    <a:lstStyle/>
                    <a:p>
                      <a:pPr algn="ctr"/>
                      <a:r>
                        <a:rPr lang="en-US" sz="2600" dirty="0" smtClean="0"/>
                        <a:t>39%</a:t>
                      </a:r>
                      <a:endParaRPr lang="en-US" sz="2600" dirty="0"/>
                    </a:p>
                  </a:txBody>
                  <a:tcPr/>
                </a:tc>
                <a:tc>
                  <a:txBody>
                    <a:bodyPr/>
                    <a:lstStyle/>
                    <a:p>
                      <a:pPr algn="ctr"/>
                      <a:r>
                        <a:rPr lang="en-US" sz="2600" dirty="0" smtClean="0"/>
                        <a:t>15%</a:t>
                      </a:r>
                      <a:endParaRPr lang="en-US" sz="2600" dirty="0"/>
                    </a:p>
                  </a:txBody>
                  <a:tcPr/>
                </a:tc>
                <a:tc>
                  <a:txBody>
                    <a:bodyPr/>
                    <a:lstStyle/>
                    <a:p>
                      <a:pPr algn="ctr"/>
                      <a:r>
                        <a:rPr lang="en-US" sz="2600" dirty="0" smtClean="0"/>
                        <a:t>44%</a:t>
                      </a:r>
                      <a:endParaRPr lang="en-US" sz="2600" dirty="0"/>
                    </a:p>
                  </a:txBody>
                  <a:tcPr/>
                </a:tc>
              </a:tr>
              <a:tr h="460164">
                <a:tc>
                  <a:txBody>
                    <a:bodyPr/>
                    <a:lstStyle/>
                    <a:p>
                      <a:r>
                        <a:rPr lang="en-US" sz="2600" b="0" i="0" u="none" strike="noStrike" kern="1200" dirty="0" smtClean="0">
                          <a:solidFill>
                            <a:srgbClr val="000000"/>
                          </a:solidFill>
                          <a:latin typeface="Calibri"/>
                          <a:ea typeface="+mn-ea"/>
                          <a:cs typeface="+mn-cs"/>
                        </a:rPr>
                        <a:t>Brazil</a:t>
                      </a:r>
                      <a:endParaRPr lang="en-US" sz="2600" b="0" i="0" u="none" strike="noStrike" kern="1200" dirty="0">
                        <a:solidFill>
                          <a:srgbClr val="000000"/>
                        </a:solidFill>
                        <a:latin typeface="Calibri"/>
                        <a:ea typeface="+mn-ea"/>
                        <a:cs typeface="+mn-cs"/>
                      </a:endParaRPr>
                    </a:p>
                  </a:txBody>
                  <a:tcPr/>
                </a:tc>
                <a:tc>
                  <a:txBody>
                    <a:bodyPr/>
                    <a:lstStyle/>
                    <a:p>
                      <a:pPr algn="ctr" fontAlgn="b"/>
                      <a:r>
                        <a:rPr lang="en-US" sz="2600" kern="1200" dirty="0" smtClean="0">
                          <a:solidFill>
                            <a:schemeClr val="tx1"/>
                          </a:solidFill>
                          <a:latin typeface="+mn-lt"/>
                          <a:ea typeface="+mn-ea"/>
                          <a:cs typeface="+mn-cs"/>
                        </a:rPr>
                        <a:t>76%</a:t>
                      </a:r>
                    </a:p>
                  </a:txBody>
                  <a:tcPr marL="0" marR="0" marT="0" marB="0" anchor="b"/>
                </a:tc>
                <a:tc>
                  <a:txBody>
                    <a:bodyPr/>
                    <a:lstStyle/>
                    <a:p>
                      <a:pPr algn="ctr" fontAlgn="b"/>
                      <a:r>
                        <a:rPr lang="en-US" sz="2600" kern="1200" dirty="0" smtClean="0">
                          <a:solidFill>
                            <a:schemeClr val="tx1"/>
                          </a:solidFill>
                          <a:latin typeface="+mn-lt"/>
                          <a:ea typeface="+mn-ea"/>
                          <a:cs typeface="+mn-cs"/>
                        </a:rPr>
                        <a:t>55%</a:t>
                      </a:r>
                    </a:p>
                  </a:txBody>
                  <a:tcPr marL="0" marR="0" marT="0" marB="0" anchor="b"/>
                </a:tc>
                <a:tc>
                  <a:txBody>
                    <a:bodyPr/>
                    <a:lstStyle/>
                    <a:p>
                      <a:pPr algn="ctr" fontAlgn="b"/>
                      <a:r>
                        <a:rPr lang="en-US" sz="2600" kern="1200" dirty="0" smtClean="0">
                          <a:solidFill>
                            <a:schemeClr val="tx1"/>
                          </a:solidFill>
                          <a:latin typeface="+mn-lt"/>
                          <a:ea typeface="+mn-ea"/>
                          <a:cs typeface="+mn-cs"/>
                        </a:rPr>
                        <a:t>67%</a:t>
                      </a:r>
                    </a:p>
                  </a:txBody>
                  <a:tcPr marL="0" marR="0" marT="0" marB="0" anchor="b"/>
                </a:tc>
              </a:tr>
              <a:tr h="460164">
                <a:tc>
                  <a:txBody>
                    <a:bodyPr/>
                    <a:lstStyle/>
                    <a:p>
                      <a:r>
                        <a:rPr lang="en-US" sz="2600" b="0" i="0" u="none" strike="noStrike" kern="1200" dirty="0" smtClean="0">
                          <a:solidFill>
                            <a:srgbClr val="000000"/>
                          </a:solidFill>
                          <a:latin typeface="Calibri"/>
                          <a:ea typeface="+mn-ea"/>
                          <a:cs typeface="+mn-cs"/>
                        </a:rPr>
                        <a:t>Chile</a:t>
                      </a:r>
                      <a:endParaRPr lang="en-US" sz="2600" b="0" i="0" u="none" strike="noStrike" kern="1200" dirty="0">
                        <a:solidFill>
                          <a:srgbClr val="000000"/>
                        </a:solidFill>
                        <a:latin typeface="Calibri"/>
                        <a:ea typeface="+mn-ea"/>
                        <a:cs typeface="+mn-cs"/>
                      </a:endParaRPr>
                    </a:p>
                  </a:txBody>
                  <a:tcPr/>
                </a:tc>
                <a:tc>
                  <a:txBody>
                    <a:bodyPr/>
                    <a:lstStyle/>
                    <a:p>
                      <a:pPr algn="ctr" fontAlgn="b"/>
                      <a:r>
                        <a:rPr lang="en-US" sz="2600" kern="1200" dirty="0" smtClean="0">
                          <a:solidFill>
                            <a:schemeClr val="tx1"/>
                          </a:solidFill>
                          <a:latin typeface="+mn-lt"/>
                          <a:ea typeface="+mn-ea"/>
                          <a:cs typeface="+mn-cs"/>
                        </a:rPr>
                        <a:t>76%</a:t>
                      </a:r>
                    </a:p>
                  </a:txBody>
                  <a:tcPr marL="0" marR="0" marT="0" marB="0" anchor="b"/>
                </a:tc>
                <a:tc>
                  <a:txBody>
                    <a:bodyPr/>
                    <a:lstStyle/>
                    <a:p>
                      <a:pPr algn="ctr" fontAlgn="b"/>
                      <a:r>
                        <a:rPr lang="en-US" sz="2600" kern="1200" dirty="0" smtClean="0">
                          <a:solidFill>
                            <a:schemeClr val="tx1"/>
                          </a:solidFill>
                          <a:latin typeface="+mn-lt"/>
                          <a:ea typeface="+mn-ea"/>
                          <a:cs typeface="+mn-cs"/>
                        </a:rPr>
                        <a:t>47%</a:t>
                      </a:r>
                    </a:p>
                  </a:txBody>
                  <a:tcPr marL="0" marR="0" marT="0" marB="0" anchor="b"/>
                </a:tc>
                <a:tc>
                  <a:txBody>
                    <a:bodyPr/>
                    <a:lstStyle/>
                    <a:p>
                      <a:pPr algn="ctr" fontAlgn="b"/>
                      <a:r>
                        <a:rPr lang="en-US" sz="2600" kern="1200" dirty="0" smtClean="0">
                          <a:solidFill>
                            <a:schemeClr val="tx1"/>
                          </a:solidFill>
                          <a:latin typeface="+mn-lt"/>
                          <a:ea typeface="+mn-ea"/>
                          <a:cs typeface="+mn-cs"/>
                        </a:rPr>
                        <a:t>85%</a:t>
                      </a:r>
                    </a:p>
                  </a:txBody>
                  <a:tcPr marL="0" marR="0" marT="0" marB="0" anchor="b"/>
                </a:tc>
              </a:tr>
              <a:tr h="460164">
                <a:tc>
                  <a:txBody>
                    <a:bodyPr/>
                    <a:lstStyle/>
                    <a:p>
                      <a:r>
                        <a:rPr lang="en-US" sz="2600" b="0" i="0" u="none" strike="noStrike" kern="1200" dirty="0" smtClean="0">
                          <a:solidFill>
                            <a:srgbClr val="000000"/>
                          </a:solidFill>
                          <a:latin typeface="Calibri"/>
                          <a:ea typeface="+mn-ea"/>
                          <a:cs typeface="+mn-cs"/>
                        </a:rPr>
                        <a:t>Colombia</a:t>
                      </a:r>
                      <a:endParaRPr lang="en-US" sz="2600" b="0" i="0" u="none" strike="noStrike" kern="1200" dirty="0">
                        <a:solidFill>
                          <a:srgbClr val="000000"/>
                        </a:solidFill>
                        <a:latin typeface="Calibri"/>
                        <a:ea typeface="+mn-ea"/>
                        <a:cs typeface="+mn-cs"/>
                      </a:endParaRPr>
                    </a:p>
                  </a:txBody>
                  <a:tcPr/>
                </a:tc>
                <a:tc>
                  <a:txBody>
                    <a:bodyPr/>
                    <a:lstStyle/>
                    <a:p>
                      <a:pPr algn="ctr" fontAlgn="b"/>
                      <a:r>
                        <a:rPr lang="en-US" sz="2600" kern="1200" dirty="0" smtClean="0">
                          <a:solidFill>
                            <a:schemeClr val="tx1"/>
                          </a:solidFill>
                          <a:latin typeface="+mn-lt"/>
                          <a:ea typeface="+mn-ea"/>
                          <a:cs typeface="+mn-cs"/>
                        </a:rPr>
                        <a:t>59%</a:t>
                      </a:r>
                    </a:p>
                  </a:txBody>
                  <a:tcPr marL="0" marR="0" marT="0" marB="0" anchor="b"/>
                </a:tc>
                <a:tc>
                  <a:txBody>
                    <a:bodyPr/>
                    <a:lstStyle/>
                    <a:p>
                      <a:pPr algn="ctr" fontAlgn="b"/>
                      <a:r>
                        <a:rPr lang="en-US" sz="2600" kern="1200" dirty="0" smtClean="0">
                          <a:solidFill>
                            <a:schemeClr val="tx1"/>
                          </a:solidFill>
                          <a:latin typeface="+mn-lt"/>
                          <a:ea typeface="+mn-ea"/>
                          <a:cs typeface="+mn-cs"/>
                        </a:rPr>
                        <a:t>15%</a:t>
                      </a:r>
                    </a:p>
                  </a:txBody>
                  <a:tcPr marL="0" marR="0" marT="0" marB="0" anchor="b"/>
                </a:tc>
                <a:tc>
                  <a:txBody>
                    <a:bodyPr/>
                    <a:lstStyle/>
                    <a:p>
                      <a:pPr algn="ctr" fontAlgn="b"/>
                      <a:r>
                        <a:rPr lang="en-US" sz="2600" kern="1200" dirty="0" smtClean="0">
                          <a:solidFill>
                            <a:schemeClr val="tx1"/>
                          </a:solidFill>
                          <a:latin typeface="+mn-lt"/>
                          <a:ea typeface="+mn-ea"/>
                          <a:cs typeface="+mn-cs"/>
                        </a:rPr>
                        <a:t>51%</a:t>
                      </a:r>
                    </a:p>
                  </a:txBody>
                  <a:tcPr marL="0" marR="0" marT="0" marB="0" anchor="b"/>
                </a:tc>
              </a:tr>
              <a:tr h="518160">
                <a:tc>
                  <a:txBody>
                    <a:bodyPr/>
                    <a:lstStyle/>
                    <a:p>
                      <a:r>
                        <a:rPr lang="en-US" sz="2600" b="0" i="0" u="none" strike="noStrike" kern="1200" dirty="0" smtClean="0">
                          <a:solidFill>
                            <a:srgbClr val="000000"/>
                          </a:solidFill>
                          <a:latin typeface="Calibri"/>
                          <a:ea typeface="+mn-ea"/>
                          <a:cs typeface="+mn-cs"/>
                        </a:rPr>
                        <a:t>El Salvador</a:t>
                      </a:r>
                      <a:endParaRPr lang="en-US" sz="2600" b="0" i="0" u="none" strike="noStrike" kern="1200" dirty="0">
                        <a:solidFill>
                          <a:srgbClr val="000000"/>
                        </a:solidFill>
                        <a:latin typeface="Calibri"/>
                        <a:ea typeface="+mn-ea"/>
                        <a:cs typeface="+mn-cs"/>
                      </a:endParaRPr>
                    </a:p>
                  </a:txBody>
                  <a:tcPr/>
                </a:tc>
                <a:tc>
                  <a:txBody>
                    <a:bodyPr/>
                    <a:lstStyle/>
                    <a:p>
                      <a:pPr algn="ctr" fontAlgn="b"/>
                      <a:r>
                        <a:rPr lang="en-US" sz="2600" kern="1200" dirty="0" smtClean="0">
                          <a:solidFill>
                            <a:schemeClr val="tx1"/>
                          </a:solidFill>
                          <a:latin typeface="+mn-lt"/>
                          <a:ea typeface="+mn-ea"/>
                          <a:cs typeface="+mn-cs"/>
                        </a:rPr>
                        <a:t>38%</a:t>
                      </a:r>
                    </a:p>
                  </a:txBody>
                  <a:tcPr marL="0" marR="0" marT="0" marB="0" anchor="b"/>
                </a:tc>
                <a:tc>
                  <a:txBody>
                    <a:bodyPr/>
                    <a:lstStyle/>
                    <a:p>
                      <a:pPr algn="ctr" fontAlgn="b"/>
                      <a:r>
                        <a:rPr lang="en-US" sz="2600" kern="1200" dirty="0" smtClean="0">
                          <a:solidFill>
                            <a:schemeClr val="tx1"/>
                          </a:solidFill>
                          <a:latin typeface="+mn-lt"/>
                          <a:ea typeface="+mn-ea"/>
                          <a:cs typeface="+mn-cs"/>
                        </a:rPr>
                        <a:t>12%</a:t>
                      </a:r>
                    </a:p>
                  </a:txBody>
                  <a:tcPr marL="0" marR="0" marT="0" marB="0" anchor="b"/>
                </a:tc>
                <a:tc>
                  <a:txBody>
                    <a:bodyPr/>
                    <a:lstStyle/>
                    <a:p>
                      <a:pPr algn="ctr" fontAlgn="b"/>
                      <a:r>
                        <a:rPr lang="en-US" sz="2600" kern="1200" dirty="0" smtClean="0">
                          <a:solidFill>
                            <a:schemeClr val="tx1"/>
                          </a:solidFill>
                          <a:latin typeface="+mn-lt"/>
                          <a:ea typeface="+mn-ea"/>
                          <a:cs typeface="+mn-cs"/>
                        </a:rPr>
                        <a:t>60%</a:t>
                      </a:r>
                    </a:p>
                  </a:txBody>
                  <a:tcPr marL="0" marR="0" marT="0" marB="0" anchor="b"/>
                </a:tc>
              </a:tr>
              <a:tr h="460164">
                <a:tc>
                  <a:txBody>
                    <a:bodyPr/>
                    <a:lstStyle/>
                    <a:p>
                      <a:r>
                        <a:rPr lang="en-US" sz="2600" b="0" i="0" u="none" strike="noStrike" kern="1200" dirty="0" smtClean="0">
                          <a:solidFill>
                            <a:srgbClr val="000000"/>
                          </a:solidFill>
                          <a:latin typeface="Calibri"/>
                          <a:ea typeface="+mn-ea"/>
                          <a:cs typeface="+mn-cs"/>
                        </a:rPr>
                        <a:t>Guatemala</a:t>
                      </a:r>
                      <a:endParaRPr lang="en-US" sz="2600" b="0" i="0" u="none" strike="noStrike" kern="1200" dirty="0">
                        <a:solidFill>
                          <a:srgbClr val="000000"/>
                        </a:solidFill>
                        <a:latin typeface="Calibri"/>
                        <a:ea typeface="+mn-ea"/>
                        <a:cs typeface="+mn-cs"/>
                      </a:endParaRPr>
                    </a:p>
                  </a:txBody>
                  <a:tcPr/>
                </a:tc>
                <a:tc>
                  <a:txBody>
                    <a:bodyPr/>
                    <a:lstStyle/>
                    <a:p>
                      <a:pPr algn="ctr" fontAlgn="b"/>
                      <a:r>
                        <a:rPr lang="en-US" sz="2600" kern="1200" dirty="0" smtClean="0">
                          <a:solidFill>
                            <a:schemeClr val="tx1"/>
                          </a:solidFill>
                          <a:latin typeface="+mn-lt"/>
                          <a:ea typeface="+mn-ea"/>
                          <a:cs typeface="+mn-cs"/>
                        </a:rPr>
                        <a:t>68%</a:t>
                      </a:r>
                    </a:p>
                  </a:txBody>
                  <a:tcPr marL="0" marR="0" marT="0" marB="0" anchor="b"/>
                </a:tc>
                <a:tc>
                  <a:txBody>
                    <a:bodyPr/>
                    <a:lstStyle/>
                    <a:p>
                      <a:pPr algn="ctr" fontAlgn="b"/>
                      <a:r>
                        <a:rPr lang="en-US" sz="2600" kern="1200" dirty="0" smtClean="0">
                          <a:solidFill>
                            <a:schemeClr val="tx1"/>
                          </a:solidFill>
                          <a:latin typeface="+mn-lt"/>
                          <a:ea typeface="+mn-ea"/>
                          <a:cs typeface="+mn-cs"/>
                        </a:rPr>
                        <a:t>33%</a:t>
                      </a:r>
                    </a:p>
                  </a:txBody>
                  <a:tcPr marL="0" marR="0" marT="0" marB="0" anchor="b"/>
                </a:tc>
                <a:tc>
                  <a:txBody>
                    <a:bodyPr/>
                    <a:lstStyle/>
                    <a:p>
                      <a:pPr algn="ctr" fontAlgn="b"/>
                      <a:r>
                        <a:rPr lang="en-US" sz="2600" kern="1200" dirty="0" smtClean="0">
                          <a:solidFill>
                            <a:schemeClr val="tx1"/>
                          </a:solidFill>
                          <a:latin typeface="+mn-lt"/>
                          <a:ea typeface="+mn-ea"/>
                          <a:cs typeface="+mn-cs"/>
                        </a:rPr>
                        <a:t>65%</a:t>
                      </a:r>
                    </a:p>
                  </a:txBody>
                  <a:tcPr marL="0" marR="0" marT="0" marB="0" anchor="b"/>
                </a:tc>
              </a:tr>
              <a:tr h="460164">
                <a:tc>
                  <a:txBody>
                    <a:bodyPr/>
                    <a:lstStyle/>
                    <a:p>
                      <a:r>
                        <a:rPr lang="en-US" sz="2600" b="0" i="0" u="none" strike="noStrike" kern="1200" dirty="0" smtClean="0">
                          <a:solidFill>
                            <a:srgbClr val="000000"/>
                          </a:solidFill>
                          <a:latin typeface="Calibri"/>
                          <a:ea typeface="+mn-ea"/>
                          <a:cs typeface="+mn-cs"/>
                        </a:rPr>
                        <a:t>Mexico</a:t>
                      </a:r>
                      <a:endParaRPr lang="en-US" sz="2600" b="0" i="0" u="none" strike="noStrike" kern="1200" dirty="0">
                        <a:solidFill>
                          <a:srgbClr val="000000"/>
                        </a:solidFill>
                        <a:latin typeface="Calibri"/>
                        <a:ea typeface="+mn-ea"/>
                        <a:cs typeface="+mn-cs"/>
                      </a:endParaRPr>
                    </a:p>
                  </a:txBody>
                  <a:tcPr/>
                </a:tc>
                <a:tc>
                  <a:txBody>
                    <a:bodyPr/>
                    <a:lstStyle/>
                    <a:p>
                      <a:pPr algn="ctr" fontAlgn="b"/>
                      <a:r>
                        <a:rPr lang="en-US" sz="2600" kern="1200" dirty="0" smtClean="0">
                          <a:solidFill>
                            <a:schemeClr val="tx1"/>
                          </a:solidFill>
                          <a:latin typeface="+mn-lt"/>
                          <a:ea typeface="+mn-ea"/>
                          <a:cs typeface="+mn-cs"/>
                        </a:rPr>
                        <a:t>48%</a:t>
                      </a:r>
                    </a:p>
                  </a:txBody>
                  <a:tcPr marL="0" marR="0" marT="0" marB="0" anchor="b"/>
                </a:tc>
                <a:tc>
                  <a:txBody>
                    <a:bodyPr/>
                    <a:lstStyle/>
                    <a:p>
                      <a:pPr algn="ctr" fontAlgn="b"/>
                      <a:r>
                        <a:rPr lang="en-US" sz="2600" kern="1200" dirty="0" smtClean="0">
                          <a:solidFill>
                            <a:schemeClr val="tx1"/>
                          </a:solidFill>
                          <a:latin typeface="+mn-lt"/>
                          <a:ea typeface="+mn-ea"/>
                          <a:cs typeface="+mn-cs"/>
                        </a:rPr>
                        <a:t>24%</a:t>
                      </a:r>
                    </a:p>
                  </a:txBody>
                  <a:tcPr marL="0" marR="0" marT="0" marB="0" anchor="b"/>
                </a:tc>
                <a:tc>
                  <a:txBody>
                    <a:bodyPr/>
                    <a:lstStyle/>
                    <a:p>
                      <a:pPr algn="ctr" fontAlgn="b"/>
                      <a:r>
                        <a:rPr lang="en-US" sz="2600" kern="1200" dirty="0" smtClean="0">
                          <a:solidFill>
                            <a:schemeClr val="tx1"/>
                          </a:solidFill>
                          <a:latin typeface="+mn-lt"/>
                          <a:ea typeface="+mn-ea"/>
                          <a:cs typeface="+mn-cs"/>
                        </a:rPr>
                        <a:t>40%</a:t>
                      </a:r>
                    </a:p>
                  </a:txBody>
                  <a:tcPr marL="0" marR="0" marT="0" marB="0" anchor="b"/>
                </a:tc>
              </a:tr>
              <a:tr h="4601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dirty="0" smtClean="0">
                          <a:solidFill>
                            <a:srgbClr val="000000"/>
                          </a:solidFill>
                          <a:latin typeface="+mn-lt"/>
                          <a:ea typeface="+mn-ea"/>
                          <a:cs typeface="+mn-cs"/>
                        </a:rPr>
                        <a:t>Peru</a:t>
                      </a:r>
                    </a:p>
                  </a:txBody>
                  <a:tcPr/>
                </a:tc>
                <a:tc>
                  <a:txBody>
                    <a:bodyPr/>
                    <a:lstStyle/>
                    <a:p>
                      <a:pPr algn="ctr" fontAlgn="b"/>
                      <a:r>
                        <a:rPr lang="en-US" sz="2600" kern="1200" dirty="0" smtClean="0">
                          <a:solidFill>
                            <a:schemeClr val="tx1"/>
                          </a:solidFill>
                          <a:latin typeface="+mn-lt"/>
                          <a:ea typeface="+mn-ea"/>
                          <a:cs typeface="+mn-cs"/>
                        </a:rPr>
                        <a:t>54%</a:t>
                      </a:r>
                    </a:p>
                  </a:txBody>
                  <a:tcPr marL="0" marR="0" marT="0" marB="0" anchor="b"/>
                </a:tc>
                <a:tc>
                  <a:txBody>
                    <a:bodyPr/>
                    <a:lstStyle/>
                    <a:p>
                      <a:pPr algn="ctr" fontAlgn="b"/>
                      <a:r>
                        <a:rPr lang="en-US" sz="2600" kern="1200" dirty="0" smtClean="0">
                          <a:solidFill>
                            <a:schemeClr val="tx1"/>
                          </a:solidFill>
                          <a:latin typeface="+mn-lt"/>
                          <a:ea typeface="+mn-ea"/>
                          <a:cs typeface="+mn-cs"/>
                        </a:rPr>
                        <a:t>4%</a:t>
                      </a:r>
                    </a:p>
                  </a:txBody>
                  <a:tcPr marL="0" marR="0" marT="0" marB="0" anchor="b"/>
                </a:tc>
                <a:tc>
                  <a:txBody>
                    <a:bodyPr/>
                    <a:lstStyle/>
                    <a:p>
                      <a:pPr algn="ctr" fontAlgn="b"/>
                      <a:r>
                        <a:rPr lang="en-US" sz="2600" kern="1200" dirty="0" smtClean="0">
                          <a:solidFill>
                            <a:schemeClr val="tx1"/>
                          </a:solidFill>
                          <a:latin typeface="+mn-lt"/>
                          <a:ea typeface="+mn-ea"/>
                          <a:cs typeface="+mn-cs"/>
                        </a:rPr>
                        <a:t>16%</a:t>
                      </a:r>
                    </a:p>
                  </a:txBody>
                  <a:tcPr marL="0" marR="0" marT="0" marB="0" anchor="b"/>
                </a:tc>
              </a:tr>
              <a:tr h="4601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dirty="0" smtClean="0">
                          <a:solidFill>
                            <a:schemeClr val="tx1"/>
                          </a:solidFill>
                          <a:latin typeface="+mn-lt"/>
                          <a:ea typeface="+mn-ea"/>
                          <a:cs typeface="+mn-cs"/>
                        </a:rPr>
                        <a:t>Venezuela</a:t>
                      </a:r>
                    </a:p>
                  </a:txBody>
                  <a:tcPr/>
                </a:tc>
                <a:tc>
                  <a:txBody>
                    <a:bodyPr/>
                    <a:lstStyle/>
                    <a:p>
                      <a:pPr algn="ctr" fontAlgn="b"/>
                      <a:r>
                        <a:rPr lang="en-US" sz="2600" kern="1200" dirty="0" smtClean="0">
                          <a:solidFill>
                            <a:schemeClr val="tx1"/>
                          </a:solidFill>
                          <a:latin typeface="+mn-lt"/>
                          <a:ea typeface="+mn-ea"/>
                          <a:cs typeface="+mn-cs"/>
                        </a:rPr>
                        <a:t>44%</a:t>
                      </a:r>
                    </a:p>
                  </a:txBody>
                  <a:tcPr marL="0" marR="0" marT="0" marB="0" anchor="b"/>
                </a:tc>
                <a:tc>
                  <a:txBody>
                    <a:bodyPr/>
                    <a:lstStyle/>
                    <a:p>
                      <a:pPr algn="ctr" fontAlgn="b"/>
                      <a:r>
                        <a:rPr lang="en-US" sz="2600" kern="1200" dirty="0" smtClean="0">
                          <a:solidFill>
                            <a:schemeClr val="tx1"/>
                          </a:solidFill>
                          <a:latin typeface="+mn-lt"/>
                          <a:ea typeface="+mn-ea"/>
                          <a:cs typeface="+mn-cs"/>
                        </a:rPr>
                        <a:t>22%</a:t>
                      </a:r>
                    </a:p>
                  </a:txBody>
                  <a:tcPr marL="0" marR="0" marT="0" marB="0" anchor="b"/>
                </a:tc>
                <a:tc>
                  <a:txBody>
                    <a:bodyPr/>
                    <a:lstStyle/>
                    <a:p>
                      <a:pPr algn="ctr" fontAlgn="b"/>
                      <a:r>
                        <a:rPr lang="en-US" sz="2600" kern="1200" dirty="0" smtClean="0">
                          <a:solidFill>
                            <a:schemeClr val="tx1"/>
                          </a:solidFill>
                          <a:latin typeface="+mn-lt"/>
                          <a:ea typeface="+mn-ea"/>
                          <a:cs typeface="+mn-cs"/>
                        </a:rPr>
                        <a:t>63%</a:t>
                      </a:r>
                    </a:p>
                  </a:txBody>
                  <a:tcPr marL="0" marR="0" marT="0" marB="0" anchor="b"/>
                </a:tc>
              </a:tr>
              <a:tr h="4601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600" b="0" i="0" u="none" strike="noStrike" kern="1200" dirty="0" smtClean="0">
                        <a:solidFill>
                          <a:srgbClr val="000000"/>
                        </a:solidFill>
                        <a:latin typeface="+mn-lt"/>
                        <a:ea typeface="+mn-ea"/>
                        <a:cs typeface="+mn-cs"/>
                      </a:endParaRPr>
                    </a:p>
                  </a:txBody>
                  <a:tcPr/>
                </a:tc>
                <a:tc>
                  <a:txBody>
                    <a:bodyPr/>
                    <a:lstStyle/>
                    <a:p>
                      <a:pPr algn="ctr"/>
                      <a:endParaRPr lang="en-US" sz="2600" kern="1200" dirty="0" smtClean="0">
                        <a:solidFill>
                          <a:schemeClr val="tx1"/>
                        </a:solidFill>
                        <a:latin typeface="+mn-lt"/>
                        <a:ea typeface="+mn-ea"/>
                        <a:cs typeface="+mn-cs"/>
                      </a:endParaRPr>
                    </a:p>
                  </a:txBody>
                  <a:tcPr/>
                </a:tc>
                <a:tc>
                  <a:txBody>
                    <a:bodyPr/>
                    <a:lstStyle/>
                    <a:p>
                      <a:pPr algn="ctr"/>
                      <a:endParaRPr lang="en-US" sz="2600" kern="1200" dirty="0" smtClean="0">
                        <a:solidFill>
                          <a:schemeClr val="tx1"/>
                        </a:solidFill>
                        <a:latin typeface="+mn-lt"/>
                        <a:ea typeface="+mn-ea"/>
                        <a:cs typeface="+mn-cs"/>
                      </a:endParaRPr>
                    </a:p>
                  </a:txBody>
                  <a:tcPr/>
                </a:tc>
                <a:tc>
                  <a:txBody>
                    <a:bodyPr/>
                    <a:lstStyle/>
                    <a:p>
                      <a:pPr algn="ctr"/>
                      <a:endParaRPr lang="en-US" sz="2600" kern="1200" dirty="0" smtClean="0">
                        <a:solidFill>
                          <a:schemeClr val="tx1"/>
                        </a:solidFill>
                        <a:latin typeface="+mn-lt"/>
                        <a:ea typeface="+mn-ea"/>
                        <a:cs typeface="+mn-cs"/>
                      </a:endParaRPr>
                    </a:p>
                  </a:txBody>
                  <a:tcPr/>
                </a:tc>
              </a:tr>
              <a:tr h="348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dirty="0" smtClean="0">
                          <a:solidFill>
                            <a:srgbClr val="000000"/>
                          </a:solidFill>
                          <a:latin typeface="+mn-lt"/>
                          <a:ea typeface="+mn-ea"/>
                          <a:cs typeface="+mn-cs"/>
                        </a:rPr>
                        <a:t>Middle</a:t>
                      </a:r>
                      <a:r>
                        <a:rPr lang="en-US" sz="2600" b="0" i="0" u="none" strike="noStrike" kern="1200" baseline="0" dirty="0" smtClean="0">
                          <a:solidFill>
                            <a:srgbClr val="000000"/>
                          </a:solidFill>
                          <a:latin typeface="+mn-lt"/>
                          <a:ea typeface="+mn-ea"/>
                          <a:cs typeface="+mn-cs"/>
                        </a:rPr>
                        <a:t> Inc </a:t>
                      </a:r>
                      <a:r>
                        <a:rPr lang="en-US" sz="2600" b="0" i="0" u="none" strike="noStrike" kern="1200" baseline="0" dirty="0" err="1" smtClean="0">
                          <a:solidFill>
                            <a:srgbClr val="000000"/>
                          </a:solidFill>
                          <a:latin typeface="+mn-lt"/>
                          <a:ea typeface="+mn-ea"/>
                          <a:cs typeface="+mn-cs"/>
                        </a:rPr>
                        <a:t>wo</a:t>
                      </a:r>
                      <a:r>
                        <a:rPr lang="en-US" sz="2600" b="0" i="0" u="none" strike="noStrike" kern="1200" baseline="0" dirty="0" smtClean="0">
                          <a:solidFill>
                            <a:srgbClr val="000000"/>
                          </a:solidFill>
                          <a:latin typeface="+mn-lt"/>
                          <a:ea typeface="+mn-ea"/>
                          <a:cs typeface="+mn-cs"/>
                        </a:rPr>
                        <a:t> LA</a:t>
                      </a:r>
                      <a:endParaRPr lang="en-US" sz="2600" b="0" i="0" u="none" strike="noStrike" kern="1200" dirty="0" smtClean="0">
                        <a:solidFill>
                          <a:srgbClr val="000000"/>
                        </a:solidFill>
                        <a:latin typeface="+mn-lt"/>
                        <a:ea typeface="+mn-ea"/>
                        <a:cs typeface="+mn-cs"/>
                      </a:endParaRPr>
                    </a:p>
                  </a:txBody>
                  <a:tcPr/>
                </a:tc>
                <a:tc>
                  <a:txBody>
                    <a:bodyPr/>
                    <a:lstStyle/>
                    <a:p>
                      <a:pPr algn="ctr" fontAlgn="b"/>
                      <a:r>
                        <a:rPr lang="en-US" sz="2600" kern="1200" dirty="0" smtClean="0">
                          <a:solidFill>
                            <a:schemeClr val="tx1"/>
                          </a:solidFill>
                          <a:latin typeface="+mn-lt"/>
                          <a:ea typeface="+mn-ea"/>
                          <a:cs typeface="+mn-cs"/>
                        </a:rPr>
                        <a:t>54%</a:t>
                      </a:r>
                    </a:p>
                  </a:txBody>
                  <a:tcPr marL="0" marR="0" marT="0" marB="0" anchor="b"/>
                </a:tc>
                <a:tc>
                  <a:txBody>
                    <a:bodyPr/>
                    <a:lstStyle/>
                    <a:p>
                      <a:pPr algn="ctr" fontAlgn="b"/>
                      <a:r>
                        <a:rPr lang="en-US" sz="2600" kern="1200" dirty="0" smtClean="0">
                          <a:solidFill>
                            <a:schemeClr val="tx1"/>
                          </a:solidFill>
                          <a:latin typeface="+mn-lt"/>
                          <a:ea typeface="+mn-ea"/>
                          <a:cs typeface="+mn-cs"/>
                        </a:rPr>
                        <a:t>21%</a:t>
                      </a:r>
                    </a:p>
                  </a:txBody>
                  <a:tcPr marL="0" marR="0" marT="0" marB="0" anchor="b"/>
                </a:tc>
                <a:tc>
                  <a:txBody>
                    <a:bodyPr/>
                    <a:lstStyle/>
                    <a:p>
                      <a:pPr algn="ctr" fontAlgn="b"/>
                      <a:r>
                        <a:rPr lang="en-US" sz="2600" kern="1200" dirty="0" smtClean="0">
                          <a:solidFill>
                            <a:schemeClr val="tx1"/>
                          </a:solidFill>
                          <a:latin typeface="+mn-lt"/>
                          <a:ea typeface="+mn-ea"/>
                          <a:cs typeface="+mn-cs"/>
                        </a:rPr>
                        <a:t>39%</a:t>
                      </a:r>
                    </a:p>
                  </a:txBody>
                  <a:tcPr marL="0" marR="0" marT="0" marB="0" anchor="b"/>
                </a:tc>
              </a:tr>
            </a:tbl>
          </a:graphicData>
        </a:graphic>
      </p:graphicFrame>
      <p:pic>
        <p:nvPicPr>
          <p:cNvPr id="6" name="Picture 4"/>
          <p:cNvPicPr>
            <a:picLocks noChangeAspect="1" noChangeArrowheads="1"/>
          </p:cNvPicPr>
          <p:nvPr/>
        </p:nvPicPr>
        <p:blipFill>
          <a:blip r:embed="rId2" cstate="print"/>
          <a:srcRect/>
          <a:stretch>
            <a:fillRect/>
          </a:stretch>
        </p:blipFill>
        <p:spPr bwMode="auto">
          <a:xfrm>
            <a:off x="7343775" y="0"/>
            <a:ext cx="1800225" cy="846137"/>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1143000"/>
          </a:xfrm>
        </p:spPr>
        <p:txBody>
          <a:bodyPr>
            <a:normAutofit/>
          </a:bodyPr>
          <a:lstStyle/>
          <a:p>
            <a:r>
              <a:rPr lang="en-US" dirty="0" smtClean="0"/>
              <a:t>Access to civil justice</a:t>
            </a:r>
            <a:endParaRPr lang="en-US" dirty="0"/>
          </a:p>
        </p:txBody>
      </p:sp>
      <p:graphicFrame>
        <p:nvGraphicFramePr>
          <p:cNvPr id="4" name="Content Placeholder 3"/>
          <p:cNvGraphicFramePr>
            <a:graphicFrameLocks noGrp="1"/>
          </p:cNvGraphicFramePr>
          <p:nvPr>
            <p:ph idx="1"/>
          </p:nvPr>
        </p:nvGraphicFramePr>
        <p:xfrm>
          <a:off x="304800" y="1724025"/>
          <a:ext cx="8559458" cy="4648200"/>
        </p:xfrm>
        <a:graphic>
          <a:graphicData uri="http://schemas.openxmlformats.org/drawingml/2006/table">
            <a:tbl>
              <a:tblPr firstRow="1" bandRow="1">
                <a:tableStyleId>{7E9639D4-E3E2-4D34-9284-5A2195B3D0D7}</a:tableStyleId>
              </a:tblPr>
              <a:tblGrid>
                <a:gridCol w="4536504"/>
                <a:gridCol w="4022954"/>
              </a:tblGrid>
              <a:tr h="581025">
                <a:tc>
                  <a:txBody>
                    <a:bodyPr/>
                    <a:lstStyle/>
                    <a:p>
                      <a:r>
                        <a:rPr lang="en-US" sz="2600" dirty="0" smtClean="0"/>
                        <a:t>Region</a:t>
                      </a:r>
                      <a:endParaRPr lang="en-US" sz="2600" dirty="0"/>
                    </a:p>
                  </a:txBody>
                  <a:tcPr/>
                </a:tc>
                <a:tc>
                  <a:txBody>
                    <a:bodyPr/>
                    <a:lstStyle/>
                    <a:p>
                      <a:pPr algn="ctr"/>
                      <a:r>
                        <a:rPr lang="en-US" sz="2600" dirty="0" smtClean="0"/>
                        <a:t>Score</a:t>
                      </a:r>
                      <a:endParaRPr lang="en-US" sz="2600" dirty="0"/>
                    </a:p>
                  </a:txBody>
                  <a:tcPr/>
                </a:tc>
              </a:tr>
              <a:tr h="581025">
                <a:tc>
                  <a:txBody>
                    <a:bodyPr/>
                    <a:lstStyle/>
                    <a:p>
                      <a:r>
                        <a:rPr lang="en-US" sz="2600" b="0" i="0" u="none" strike="noStrike" kern="1200" dirty="0" smtClean="0">
                          <a:solidFill>
                            <a:srgbClr val="000000"/>
                          </a:solidFill>
                          <a:latin typeface="Calibri"/>
                          <a:ea typeface="+mn-ea"/>
                          <a:cs typeface="+mn-cs"/>
                        </a:rPr>
                        <a:t>Eastern Europe and Central Asia</a:t>
                      </a:r>
                      <a:endParaRPr lang="en-US" sz="2600" b="0" i="0" u="none" strike="noStrike" kern="1200" dirty="0">
                        <a:solidFill>
                          <a:srgbClr val="000000"/>
                        </a:solidFill>
                        <a:latin typeface="Calibri"/>
                        <a:ea typeface="+mn-ea"/>
                        <a:cs typeface="+mn-cs"/>
                      </a:endParaRPr>
                    </a:p>
                  </a:txBody>
                  <a:tcPr/>
                </a:tc>
                <a:tc>
                  <a:txBody>
                    <a:bodyPr/>
                    <a:lstStyle/>
                    <a:p>
                      <a:pPr algn="ctr"/>
                      <a:r>
                        <a:rPr lang="en-US" sz="2600" dirty="0" smtClean="0"/>
                        <a:t>0.52</a:t>
                      </a:r>
                      <a:endParaRPr lang="en-US" sz="2600" dirty="0"/>
                    </a:p>
                  </a:txBody>
                  <a:tcPr/>
                </a:tc>
              </a:tr>
              <a:tr h="581025">
                <a:tc>
                  <a:txBody>
                    <a:bodyPr/>
                    <a:lstStyle/>
                    <a:p>
                      <a:r>
                        <a:rPr lang="en-US" sz="2600" b="0" i="0" u="none" strike="noStrike" kern="1200" dirty="0" smtClean="0">
                          <a:solidFill>
                            <a:srgbClr val="000000"/>
                          </a:solidFill>
                          <a:latin typeface="Calibri"/>
                          <a:ea typeface="+mn-ea"/>
                          <a:cs typeface="+mn-cs"/>
                        </a:rPr>
                        <a:t>Sub-Saharan Africa</a:t>
                      </a:r>
                      <a:endParaRPr lang="en-US" sz="2600" b="0" i="0" u="none" strike="noStrike" kern="1200" dirty="0">
                        <a:solidFill>
                          <a:srgbClr val="000000"/>
                        </a:solidFill>
                        <a:latin typeface="Calibri"/>
                        <a:ea typeface="+mn-ea"/>
                        <a:cs typeface="+mn-cs"/>
                      </a:endParaRPr>
                    </a:p>
                  </a:txBody>
                  <a:tcPr/>
                </a:tc>
                <a:tc>
                  <a:txBody>
                    <a:bodyPr/>
                    <a:lstStyle/>
                    <a:p>
                      <a:pPr algn="ctr"/>
                      <a:r>
                        <a:rPr lang="en-US" sz="2600" dirty="0" smtClean="0"/>
                        <a:t>0.48</a:t>
                      </a:r>
                      <a:endParaRPr lang="en-US" sz="2600" dirty="0"/>
                    </a:p>
                  </a:txBody>
                  <a:tcPr/>
                </a:tc>
              </a:tr>
              <a:tr h="581025">
                <a:tc>
                  <a:txBody>
                    <a:bodyPr/>
                    <a:lstStyle/>
                    <a:p>
                      <a:r>
                        <a:rPr lang="en-US" sz="2600" b="0" i="0" u="none" strike="noStrike" kern="1200" dirty="0" smtClean="0">
                          <a:solidFill>
                            <a:srgbClr val="000000"/>
                          </a:solidFill>
                          <a:latin typeface="+mn-lt"/>
                          <a:ea typeface="+mn-ea"/>
                          <a:cs typeface="+mn-cs"/>
                        </a:rPr>
                        <a:t>East Asia &amp; Pacific</a:t>
                      </a:r>
                      <a:endParaRPr lang="en-US" sz="2600" b="0" i="0" u="none" strike="noStrike" kern="1200" dirty="0">
                        <a:solidFill>
                          <a:srgbClr val="000000"/>
                        </a:solidFill>
                        <a:latin typeface="Calibri"/>
                        <a:ea typeface="+mn-ea"/>
                        <a:cs typeface="+mn-cs"/>
                      </a:endParaRPr>
                    </a:p>
                  </a:txBody>
                  <a:tcPr/>
                </a:tc>
                <a:tc>
                  <a:txBody>
                    <a:bodyPr/>
                    <a:lstStyle/>
                    <a:p>
                      <a:pPr algn="ctr"/>
                      <a:r>
                        <a:rPr lang="en-US" sz="2600" dirty="0" smtClean="0"/>
                        <a:t>0.48</a:t>
                      </a:r>
                      <a:endParaRPr lang="en-US" sz="2600" dirty="0"/>
                    </a:p>
                  </a:txBody>
                  <a:tcPr/>
                </a:tc>
              </a:tr>
              <a:tr h="581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dirty="0" smtClean="0">
                          <a:solidFill>
                            <a:srgbClr val="000000"/>
                          </a:solidFill>
                          <a:latin typeface="+mn-lt"/>
                          <a:ea typeface="+mn-ea"/>
                          <a:cs typeface="+mn-cs"/>
                        </a:rPr>
                        <a:t>South Asia</a:t>
                      </a:r>
                    </a:p>
                  </a:txBody>
                  <a:tcPr/>
                </a:tc>
                <a:tc>
                  <a:txBody>
                    <a:bodyPr/>
                    <a:lstStyle/>
                    <a:p>
                      <a:pPr algn="ctr"/>
                      <a:r>
                        <a:rPr lang="en-US" sz="2600" dirty="0" smtClean="0"/>
                        <a:t>0.40</a:t>
                      </a:r>
                      <a:endParaRPr lang="en-US" sz="2600" dirty="0"/>
                    </a:p>
                  </a:txBody>
                  <a:tcPr/>
                </a:tc>
              </a:tr>
              <a:tr h="581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dirty="0" smtClean="0">
                          <a:solidFill>
                            <a:srgbClr val="FF0000"/>
                          </a:solidFill>
                          <a:latin typeface="+mn-lt"/>
                          <a:ea typeface="+mn-ea"/>
                          <a:cs typeface="+mn-cs"/>
                        </a:rPr>
                        <a:t>Latin America &amp; Caribbean</a:t>
                      </a:r>
                    </a:p>
                  </a:txBody>
                  <a:tcPr/>
                </a:tc>
                <a:tc>
                  <a:txBody>
                    <a:bodyPr/>
                    <a:lstStyle/>
                    <a:p>
                      <a:pPr algn="ctr"/>
                      <a:r>
                        <a:rPr lang="en-US" sz="2600" dirty="0" smtClean="0">
                          <a:solidFill>
                            <a:srgbClr val="FF0000"/>
                          </a:solidFill>
                        </a:rPr>
                        <a:t>0.53</a:t>
                      </a:r>
                      <a:endParaRPr lang="en-US" sz="2600" dirty="0">
                        <a:solidFill>
                          <a:srgbClr val="FF0000"/>
                        </a:solidFill>
                      </a:endParaRPr>
                    </a:p>
                  </a:txBody>
                  <a:tcPr/>
                </a:tc>
              </a:tr>
              <a:tr h="581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dirty="0" smtClean="0">
                          <a:solidFill>
                            <a:srgbClr val="000000"/>
                          </a:solidFill>
                          <a:latin typeface="+mn-lt"/>
                          <a:ea typeface="+mn-ea"/>
                          <a:cs typeface="+mn-cs"/>
                        </a:rPr>
                        <a:t>Middle East &amp;</a:t>
                      </a:r>
                      <a:r>
                        <a:rPr lang="en-US" sz="2600" b="0" i="0" u="none" strike="noStrike" kern="1200" baseline="0" dirty="0" smtClean="0">
                          <a:solidFill>
                            <a:srgbClr val="000000"/>
                          </a:solidFill>
                          <a:latin typeface="+mn-lt"/>
                          <a:ea typeface="+mn-ea"/>
                          <a:cs typeface="+mn-cs"/>
                        </a:rPr>
                        <a:t> North Africa</a:t>
                      </a:r>
                      <a:endParaRPr lang="en-US" sz="2600" b="0" i="0" u="none" strike="noStrike" kern="1200" dirty="0" smtClean="0">
                        <a:solidFill>
                          <a:srgbClr val="000000"/>
                        </a:solidFill>
                        <a:latin typeface="+mn-lt"/>
                        <a:ea typeface="+mn-ea"/>
                        <a:cs typeface="+mn-cs"/>
                      </a:endParaRPr>
                    </a:p>
                  </a:txBody>
                  <a:tcPr/>
                </a:tc>
                <a:tc>
                  <a:txBody>
                    <a:bodyPr/>
                    <a:lstStyle/>
                    <a:p>
                      <a:pPr algn="ctr"/>
                      <a:r>
                        <a:rPr lang="en-US" sz="2600" dirty="0" smtClean="0"/>
                        <a:t>0.55</a:t>
                      </a:r>
                      <a:endParaRPr lang="en-US" sz="2600" dirty="0"/>
                    </a:p>
                  </a:txBody>
                  <a:tcPr/>
                </a:tc>
              </a:tr>
              <a:tr h="581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dirty="0" smtClean="0">
                          <a:solidFill>
                            <a:srgbClr val="000000"/>
                          </a:solidFill>
                          <a:latin typeface="+mn-lt"/>
                          <a:ea typeface="+mn-ea"/>
                          <a:cs typeface="+mn-cs"/>
                        </a:rPr>
                        <a:t>Developed economies</a:t>
                      </a:r>
                    </a:p>
                  </a:txBody>
                  <a:tcPr/>
                </a:tc>
                <a:tc>
                  <a:txBody>
                    <a:bodyPr/>
                    <a:lstStyle/>
                    <a:p>
                      <a:pPr algn="ctr"/>
                      <a:r>
                        <a:rPr lang="en-US" sz="2600" dirty="0" smtClean="0"/>
                        <a:t>0.69</a:t>
                      </a:r>
                      <a:endParaRPr lang="en-US" sz="2600" dirty="0"/>
                    </a:p>
                  </a:txBody>
                  <a:tcPr/>
                </a:tc>
              </a:tr>
            </a:tbl>
          </a:graphicData>
        </a:graphic>
      </p:graphicFrame>
      <p:sp>
        <p:nvSpPr>
          <p:cNvPr id="5" name="TextBox 4"/>
          <p:cNvSpPr txBox="1"/>
          <p:nvPr/>
        </p:nvSpPr>
        <p:spPr>
          <a:xfrm>
            <a:off x="304800" y="6488668"/>
            <a:ext cx="6705600" cy="369332"/>
          </a:xfrm>
          <a:prstGeom prst="rect">
            <a:avLst/>
          </a:prstGeom>
          <a:noFill/>
        </p:spPr>
        <p:txBody>
          <a:bodyPr wrap="square" rtlCol="0">
            <a:spAutoFit/>
          </a:bodyPr>
          <a:lstStyle/>
          <a:p>
            <a:r>
              <a:rPr lang="en-US" dirty="0" smtClean="0"/>
              <a:t>Source: WJP Rule of Law Index 2011</a:t>
            </a:r>
            <a:endParaRPr lang="en-US" dirty="0"/>
          </a:p>
        </p:txBody>
      </p:sp>
      <p:pic>
        <p:nvPicPr>
          <p:cNvPr id="6" name="Picture 4"/>
          <p:cNvPicPr>
            <a:picLocks noChangeAspect="1" noChangeArrowheads="1"/>
          </p:cNvPicPr>
          <p:nvPr/>
        </p:nvPicPr>
        <p:blipFill>
          <a:blip r:embed="rId2" cstate="print"/>
          <a:srcRect/>
          <a:stretch>
            <a:fillRect/>
          </a:stretch>
        </p:blipFill>
        <p:spPr bwMode="auto">
          <a:xfrm>
            <a:off x="7018338" y="252413"/>
            <a:ext cx="1800225" cy="84613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1143000"/>
          </a:xfrm>
        </p:spPr>
        <p:txBody>
          <a:bodyPr>
            <a:normAutofit/>
          </a:bodyPr>
          <a:lstStyle/>
          <a:p>
            <a:r>
              <a:rPr lang="en-US" dirty="0" smtClean="0"/>
              <a:t>Access to civil justice</a:t>
            </a:r>
            <a:endParaRPr lang="en-US" dirty="0"/>
          </a:p>
        </p:txBody>
      </p:sp>
      <p:sp>
        <p:nvSpPr>
          <p:cNvPr id="5" name="TextBox 4"/>
          <p:cNvSpPr txBox="1"/>
          <p:nvPr/>
        </p:nvSpPr>
        <p:spPr>
          <a:xfrm>
            <a:off x="0" y="6324600"/>
            <a:ext cx="6705600" cy="369332"/>
          </a:xfrm>
          <a:prstGeom prst="rect">
            <a:avLst/>
          </a:prstGeom>
          <a:noFill/>
        </p:spPr>
        <p:txBody>
          <a:bodyPr wrap="square" rtlCol="0">
            <a:spAutoFit/>
          </a:bodyPr>
          <a:lstStyle/>
          <a:p>
            <a:r>
              <a:rPr lang="en-US" dirty="0" smtClean="0"/>
              <a:t>Source: WJP Rule of Law Index 2011</a:t>
            </a:r>
            <a:endParaRPr lang="en-US" dirty="0"/>
          </a:p>
        </p:txBody>
      </p:sp>
      <p:pic>
        <p:nvPicPr>
          <p:cNvPr id="6" name="Picture 4"/>
          <p:cNvPicPr>
            <a:picLocks noChangeAspect="1" noChangeArrowheads="1"/>
          </p:cNvPicPr>
          <p:nvPr/>
        </p:nvPicPr>
        <p:blipFill>
          <a:blip r:embed="rId2" cstate="print"/>
          <a:srcRect/>
          <a:stretch>
            <a:fillRect/>
          </a:stretch>
        </p:blipFill>
        <p:spPr bwMode="auto">
          <a:xfrm>
            <a:off x="7018338" y="252413"/>
            <a:ext cx="1800225" cy="846137"/>
          </a:xfrm>
          <a:prstGeom prst="rect">
            <a:avLst/>
          </a:prstGeom>
          <a:noFill/>
          <a:ln w="9525">
            <a:noFill/>
            <a:miter lim="800000"/>
            <a:headEnd/>
            <a:tailEnd/>
          </a:ln>
        </p:spPr>
      </p:pic>
      <p:graphicFrame>
        <p:nvGraphicFramePr>
          <p:cNvPr id="8" name="Chart 7"/>
          <p:cNvGraphicFramePr/>
          <p:nvPr/>
        </p:nvGraphicFramePr>
        <p:xfrm>
          <a:off x="304800" y="1357312"/>
          <a:ext cx="8382000" cy="52720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72200" cy="792162"/>
          </a:xfrm>
        </p:spPr>
        <p:txBody>
          <a:bodyPr>
            <a:normAutofit/>
          </a:bodyPr>
          <a:lstStyle/>
          <a:p>
            <a:r>
              <a:rPr lang="en-US" dirty="0" smtClean="0"/>
              <a:t>Access to justice</a:t>
            </a:r>
            <a:endParaRPr lang="en-US" dirty="0"/>
          </a:p>
        </p:txBody>
      </p:sp>
      <p:pic>
        <p:nvPicPr>
          <p:cNvPr id="3" name="Picture 4"/>
          <p:cNvPicPr>
            <a:picLocks noChangeAspect="1" noChangeArrowheads="1"/>
          </p:cNvPicPr>
          <p:nvPr/>
        </p:nvPicPr>
        <p:blipFill>
          <a:blip r:embed="rId2" cstate="print"/>
          <a:srcRect/>
          <a:stretch>
            <a:fillRect/>
          </a:stretch>
        </p:blipFill>
        <p:spPr bwMode="auto">
          <a:xfrm>
            <a:off x="7018338" y="252413"/>
            <a:ext cx="1800225" cy="846137"/>
          </a:xfrm>
          <a:prstGeom prst="rect">
            <a:avLst/>
          </a:prstGeom>
          <a:noFill/>
          <a:ln w="9525">
            <a:noFill/>
            <a:miter lim="800000"/>
            <a:headEnd/>
            <a:tailEnd/>
          </a:ln>
        </p:spPr>
      </p:pic>
      <p:graphicFrame>
        <p:nvGraphicFramePr>
          <p:cNvPr id="5" name="Chart 4"/>
          <p:cNvGraphicFramePr/>
          <p:nvPr/>
        </p:nvGraphicFramePr>
        <p:xfrm>
          <a:off x="0" y="1219200"/>
          <a:ext cx="9144000" cy="563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(1)</a:t>
            </a:r>
            <a:endParaRPr lang="en-US" dirty="0"/>
          </a:p>
        </p:txBody>
      </p:sp>
      <p:sp>
        <p:nvSpPr>
          <p:cNvPr id="3" name="Content Placeholder 2"/>
          <p:cNvSpPr>
            <a:spLocks noGrp="1"/>
          </p:cNvSpPr>
          <p:nvPr>
            <p:ph idx="1"/>
          </p:nvPr>
        </p:nvSpPr>
        <p:spPr>
          <a:xfrm>
            <a:off x="228600" y="1600200"/>
            <a:ext cx="8686800" cy="5257800"/>
          </a:xfrm>
        </p:spPr>
        <p:txBody>
          <a:bodyPr>
            <a:normAutofit/>
          </a:bodyPr>
          <a:lstStyle/>
          <a:p>
            <a:r>
              <a:rPr lang="en-US" sz="3400" b="0" dirty="0" smtClean="0">
                <a:latin typeface="+mj-lt"/>
              </a:rPr>
              <a:t>Substantial variation in the performance of the justice sector in the region</a:t>
            </a:r>
          </a:p>
          <a:p>
            <a:endParaRPr lang="en-US" sz="3400" b="0" dirty="0" smtClean="0">
              <a:latin typeface="+mj-lt"/>
            </a:endParaRPr>
          </a:p>
          <a:p>
            <a:r>
              <a:rPr lang="en-US" sz="3400" b="0" dirty="0" smtClean="0">
                <a:latin typeface="+mj-lt"/>
              </a:rPr>
              <a:t>There is important variation in the oversight function, with some countries enjoying a fair system of checks and balances; however the perception of impunity among government officials who break the law remains widespread</a:t>
            </a:r>
          </a:p>
          <a:p>
            <a:endParaRPr lang="en-US" sz="3400" b="0" dirty="0" smtClean="0">
              <a:latin typeface="+mj-lt"/>
            </a:endParaRPr>
          </a:p>
          <a:p>
            <a:endParaRPr lang="en-US" sz="3400" b="0" dirty="0" smtClean="0">
              <a:latin typeface="+mj-lt"/>
            </a:endParaRPr>
          </a:p>
          <a:p>
            <a:endParaRPr lang="en-US" sz="3400" b="0" dirty="0" smtClean="0">
              <a:latin typeface="+mj-lt"/>
            </a:endParaRPr>
          </a:p>
          <a:p>
            <a:endParaRPr lang="en-US" sz="3400" b="0" dirty="0">
              <a:latin typeface="+mj-lt"/>
            </a:endParaRPr>
          </a:p>
        </p:txBody>
      </p:sp>
      <p:pic>
        <p:nvPicPr>
          <p:cNvPr id="4" name="Picture 4"/>
          <p:cNvPicPr>
            <a:picLocks noChangeAspect="1" noChangeArrowheads="1"/>
          </p:cNvPicPr>
          <p:nvPr/>
        </p:nvPicPr>
        <p:blipFill>
          <a:blip r:embed="rId2" cstate="print"/>
          <a:srcRect/>
          <a:stretch>
            <a:fillRect/>
          </a:stretch>
        </p:blipFill>
        <p:spPr bwMode="auto">
          <a:xfrm>
            <a:off x="7018338" y="252413"/>
            <a:ext cx="1800225" cy="846137"/>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(2)</a:t>
            </a:r>
            <a:endParaRPr lang="en-US" dirty="0"/>
          </a:p>
        </p:txBody>
      </p:sp>
      <p:sp>
        <p:nvSpPr>
          <p:cNvPr id="3" name="Content Placeholder 2"/>
          <p:cNvSpPr>
            <a:spLocks noGrp="1"/>
          </p:cNvSpPr>
          <p:nvPr>
            <p:ph idx="1"/>
          </p:nvPr>
        </p:nvSpPr>
        <p:spPr>
          <a:xfrm>
            <a:off x="228600" y="1600200"/>
            <a:ext cx="8915400" cy="5257800"/>
          </a:xfrm>
        </p:spPr>
        <p:txBody>
          <a:bodyPr>
            <a:normAutofit/>
          </a:bodyPr>
          <a:lstStyle/>
          <a:p>
            <a:r>
              <a:rPr lang="en-US" b="0" dirty="0" smtClean="0">
                <a:latin typeface="+mj-lt"/>
              </a:rPr>
              <a:t>The judicial sector struggles to provide protection from crime or to punish perpetrators of abuses. Nowadays, Latin American countries show the highest crime rates in the world and the criminal justice systems rank among the worst in the world. </a:t>
            </a:r>
          </a:p>
          <a:p>
            <a:endParaRPr lang="en-US" b="0" dirty="0" smtClean="0">
              <a:latin typeface="+mj-lt"/>
            </a:endParaRPr>
          </a:p>
          <a:p>
            <a:r>
              <a:rPr lang="en-US" b="0" dirty="0" smtClean="0">
                <a:latin typeface="+mj-lt"/>
              </a:rPr>
              <a:t>The performance of civil justice system is mixed, although generally inaccessible for disadvantaged groups</a:t>
            </a:r>
            <a:endParaRPr lang="en-US" sz="3400" b="0" dirty="0" smtClean="0">
              <a:latin typeface="+mj-lt"/>
            </a:endParaRPr>
          </a:p>
          <a:p>
            <a:endParaRPr lang="en-US" sz="3400" b="0" dirty="0" smtClean="0">
              <a:latin typeface="+mj-lt"/>
            </a:endParaRPr>
          </a:p>
          <a:p>
            <a:endParaRPr lang="en-US" sz="3400" b="0" dirty="0">
              <a:latin typeface="+mj-lt"/>
            </a:endParaRPr>
          </a:p>
        </p:txBody>
      </p:sp>
      <p:pic>
        <p:nvPicPr>
          <p:cNvPr id="4" name="Picture 4"/>
          <p:cNvPicPr>
            <a:picLocks noChangeAspect="1" noChangeArrowheads="1"/>
          </p:cNvPicPr>
          <p:nvPr/>
        </p:nvPicPr>
        <p:blipFill>
          <a:blip r:embed="rId2" cstate="print"/>
          <a:srcRect/>
          <a:stretch>
            <a:fillRect/>
          </a:stretch>
        </p:blipFill>
        <p:spPr bwMode="auto">
          <a:xfrm>
            <a:off x="7018338" y="252413"/>
            <a:ext cx="1800225" cy="84613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Framework</a:t>
            </a:r>
            <a:endParaRPr lang="en-US" dirty="0"/>
          </a:p>
        </p:txBody>
      </p:sp>
      <p:sp>
        <p:nvSpPr>
          <p:cNvPr id="3" name="Content Placeholder 2"/>
          <p:cNvSpPr>
            <a:spLocks noGrp="1"/>
          </p:cNvSpPr>
          <p:nvPr>
            <p:ph idx="1"/>
          </p:nvPr>
        </p:nvSpPr>
        <p:spPr>
          <a:xfrm>
            <a:off x="228600" y="1219200"/>
            <a:ext cx="8686800" cy="5257800"/>
          </a:xfrm>
        </p:spPr>
        <p:txBody>
          <a:bodyPr>
            <a:normAutofit/>
          </a:bodyPr>
          <a:lstStyle/>
          <a:p>
            <a:r>
              <a:rPr lang="en-US" sz="3400" b="0" dirty="0" smtClean="0">
                <a:latin typeface="+mj-lt"/>
              </a:rPr>
              <a:t>Political dimension</a:t>
            </a:r>
          </a:p>
          <a:p>
            <a:pPr lvl="1"/>
            <a:r>
              <a:rPr lang="en-US" sz="3000" dirty="0" smtClean="0">
                <a:latin typeface="+mj-lt"/>
              </a:rPr>
              <a:t>Oversight of government branches and making accountable government officials</a:t>
            </a:r>
            <a:endParaRPr lang="en-US" sz="3000" b="0" dirty="0" smtClean="0">
              <a:latin typeface="+mj-lt"/>
            </a:endParaRPr>
          </a:p>
          <a:p>
            <a:r>
              <a:rPr lang="en-US" sz="3400" b="0" dirty="0" smtClean="0">
                <a:latin typeface="+mj-lt"/>
              </a:rPr>
              <a:t>Social and economic dimension</a:t>
            </a:r>
          </a:p>
          <a:p>
            <a:pPr lvl="1"/>
            <a:r>
              <a:rPr lang="en-US" sz="3000" dirty="0" smtClean="0">
                <a:latin typeface="+mj-lt"/>
              </a:rPr>
              <a:t>Citizen security (criminal justice system)</a:t>
            </a:r>
          </a:p>
          <a:p>
            <a:pPr lvl="2"/>
            <a:r>
              <a:rPr lang="en-US" sz="2600" dirty="0" smtClean="0">
                <a:latin typeface="+mj-lt"/>
              </a:rPr>
              <a:t>Deterrence and redress, while ensuring that fundamental rights are protected </a:t>
            </a:r>
          </a:p>
          <a:p>
            <a:pPr lvl="1"/>
            <a:r>
              <a:rPr lang="en-US" sz="3000" b="0" dirty="0" smtClean="0">
                <a:latin typeface="+mj-lt"/>
              </a:rPr>
              <a:t>Dispute resolution (civil justice system)</a:t>
            </a:r>
          </a:p>
          <a:p>
            <a:pPr lvl="2"/>
            <a:r>
              <a:rPr lang="en-US" sz="2600" dirty="0" smtClean="0">
                <a:latin typeface="+mj-lt"/>
              </a:rPr>
              <a:t>Obtain remedies in conformity with fundamental rights (access, efficiency, and fairness)</a:t>
            </a:r>
            <a:endParaRPr lang="en-US" sz="2600" b="0" dirty="0" smtClean="0">
              <a:latin typeface="+mj-lt"/>
            </a:endParaRPr>
          </a:p>
          <a:p>
            <a:pPr lvl="1"/>
            <a:endParaRPr lang="en-US" sz="3000" b="0" dirty="0">
              <a:latin typeface="+mj-lt"/>
            </a:endParaRPr>
          </a:p>
        </p:txBody>
      </p:sp>
      <p:pic>
        <p:nvPicPr>
          <p:cNvPr id="4" name="Picture 4"/>
          <p:cNvPicPr>
            <a:picLocks noChangeAspect="1" noChangeArrowheads="1"/>
          </p:cNvPicPr>
          <p:nvPr/>
        </p:nvPicPr>
        <p:blipFill>
          <a:blip r:embed="rId2" cstate="print"/>
          <a:srcRect/>
          <a:stretch>
            <a:fillRect/>
          </a:stretch>
        </p:blipFill>
        <p:spPr bwMode="auto">
          <a:xfrm>
            <a:off x="7018338" y="252413"/>
            <a:ext cx="1800225" cy="846137"/>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438411" y="2667000"/>
            <a:ext cx="8280400"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buFont typeface="Wingdings" pitchFamily="2" charset="2"/>
              <a:buNone/>
            </a:pPr>
            <a:r>
              <a:rPr lang="en-US" sz="4400" dirty="0" smtClean="0">
                <a:solidFill>
                  <a:srgbClr val="595959"/>
                </a:solidFill>
                <a:latin typeface="+mj-lt"/>
              </a:rPr>
              <a:t>Thank you</a:t>
            </a:r>
          </a:p>
          <a:p>
            <a:pPr algn="ctr" eaLnBrk="1" hangingPunct="1">
              <a:buFont typeface="Wingdings" pitchFamily="2" charset="2"/>
              <a:buNone/>
            </a:pPr>
            <a:endParaRPr lang="en-US" sz="2400" dirty="0" smtClean="0">
              <a:solidFill>
                <a:srgbClr val="595959"/>
              </a:solidFill>
              <a:latin typeface="+mj-lt"/>
            </a:endParaRPr>
          </a:p>
          <a:p>
            <a:pPr algn="ctr" eaLnBrk="1" hangingPunct="1">
              <a:buFont typeface="Wingdings" pitchFamily="2" charset="2"/>
              <a:buNone/>
            </a:pPr>
            <a:r>
              <a:rPr lang="en-US" sz="2400" dirty="0" smtClean="0">
                <a:solidFill>
                  <a:srgbClr val="595959"/>
                </a:solidFill>
                <a:latin typeface="+mj-lt"/>
              </a:rPr>
              <a:t>Alejandro Ponce</a:t>
            </a:r>
            <a:endParaRPr lang="en-US" sz="2400" dirty="0">
              <a:solidFill>
                <a:srgbClr val="595959"/>
              </a:solidFill>
              <a:latin typeface="+mj-lt"/>
            </a:endParaRPr>
          </a:p>
          <a:p>
            <a:pPr algn="ctr" eaLnBrk="1" hangingPunct="1">
              <a:buFont typeface="Wingdings" pitchFamily="2" charset="2"/>
              <a:buNone/>
            </a:pPr>
            <a:r>
              <a:rPr lang="en-US" sz="2400" dirty="0" smtClean="0">
                <a:solidFill>
                  <a:srgbClr val="595959"/>
                </a:solidFill>
                <a:latin typeface="+mj-lt"/>
              </a:rPr>
              <a:t>The </a:t>
            </a:r>
            <a:r>
              <a:rPr lang="en-US" sz="2400" dirty="0">
                <a:solidFill>
                  <a:srgbClr val="595959"/>
                </a:solidFill>
                <a:latin typeface="+mj-lt"/>
              </a:rPr>
              <a:t>World Justice Project</a:t>
            </a:r>
          </a:p>
          <a:p>
            <a:pPr algn="ctr" eaLnBrk="1" hangingPunct="1">
              <a:spcBef>
                <a:spcPct val="50000"/>
              </a:spcBef>
            </a:pPr>
            <a:r>
              <a:rPr lang="en-US" sz="3600" dirty="0" smtClean="0">
                <a:solidFill>
                  <a:srgbClr val="595959"/>
                </a:solidFill>
                <a:latin typeface="+mj-lt"/>
                <a:cs typeface="Arial" pitchFamily="34" charset="0"/>
                <a:hlinkClick r:id="rId2"/>
              </a:rPr>
              <a:t>poncea@wjpnet.org</a:t>
            </a:r>
            <a:r>
              <a:rPr lang="en-US" sz="3600" dirty="0" smtClean="0">
                <a:solidFill>
                  <a:srgbClr val="595959"/>
                </a:solidFill>
                <a:latin typeface="+mj-lt"/>
                <a:cs typeface="Arial" pitchFamily="34" charset="0"/>
              </a:rPr>
              <a:t> </a:t>
            </a:r>
          </a:p>
          <a:p>
            <a:pPr algn="ctr" eaLnBrk="1" hangingPunct="1">
              <a:spcBef>
                <a:spcPct val="50000"/>
              </a:spcBef>
            </a:pPr>
            <a:r>
              <a:rPr lang="en-US" sz="3600" dirty="0" smtClean="0">
                <a:solidFill>
                  <a:srgbClr val="595959"/>
                </a:solidFill>
                <a:latin typeface="+mj-lt"/>
                <a:cs typeface="Arial" pitchFamily="34" charset="0"/>
                <a:hlinkClick r:id="rId3"/>
              </a:rPr>
              <a:t>www.worldjusticeproject.org</a:t>
            </a:r>
            <a:r>
              <a:rPr lang="en-US" sz="3600" dirty="0" smtClean="0">
                <a:solidFill>
                  <a:srgbClr val="595959"/>
                </a:solidFill>
                <a:latin typeface="+mj-lt"/>
                <a:cs typeface="Arial" pitchFamily="34" charset="0"/>
              </a:rPr>
              <a:t> </a:t>
            </a:r>
            <a:endParaRPr lang="en-US" sz="3600" dirty="0">
              <a:solidFill>
                <a:srgbClr val="595959"/>
              </a:solidFill>
              <a:latin typeface="+mj-lt"/>
              <a:cs typeface="Arial" pitchFamily="34" charset="0"/>
            </a:endParaRPr>
          </a:p>
          <a:p>
            <a:pPr algn="ctr" eaLnBrk="1" hangingPunct="1">
              <a:spcBef>
                <a:spcPct val="50000"/>
              </a:spcBef>
            </a:pPr>
            <a:endParaRPr lang="en-US" sz="1400" dirty="0">
              <a:solidFill>
                <a:srgbClr val="0000CC"/>
              </a:solidFill>
              <a:latin typeface="Tw Cen MT" pitchFamily="34" charset="0"/>
            </a:endParaRPr>
          </a:p>
        </p:txBody>
      </p:sp>
      <p:sp>
        <p:nvSpPr>
          <p:cNvPr id="18435" name="Slide Number Placeholder 4"/>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80000"/>
              </a:lnSpc>
            </a:pPr>
            <a:fld id="{E15EE95C-F4CD-4ACD-815A-895121FEED5F}" type="slidenum">
              <a:rPr lang="es-ES" sz="1200" b="1">
                <a:solidFill>
                  <a:srgbClr val="FFFFFF"/>
                </a:solidFill>
              </a:rPr>
              <a:pPr algn="ctr" eaLnBrk="1" hangingPunct="1">
                <a:lnSpc>
                  <a:spcPct val="80000"/>
                </a:lnSpc>
              </a:pPr>
              <a:t>30</a:t>
            </a:fld>
            <a:endParaRPr lang="es-ES" sz="1200" b="1">
              <a:solidFill>
                <a:srgbClr val="FFFFFF"/>
              </a:solidFill>
            </a:endParaRPr>
          </a:p>
        </p:txBody>
      </p:sp>
      <p:pic>
        <p:nvPicPr>
          <p:cNvPr id="5" name="Picture 4"/>
          <p:cNvPicPr>
            <a:picLocks noChangeAspect="1" noChangeArrowheads="1"/>
          </p:cNvPicPr>
          <p:nvPr/>
        </p:nvPicPr>
        <p:blipFill>
          <a:blip r:embed="rId4" cstate="print"/>
          <a:srcRect/>
          <a:stretch>
            <a:fillRect/>
          </a:stretch>
        </p:blipFill>
        <p:spPr bwMode="auto">
          <a:xfrm>
            <a:off x="2518471" y="92341"/>
            <a:ext cx="4180822" cy="1965059"/>
          </a:xfrm>
          <a:prstGeom prst="rect">
            <a:avLst/>
          </a:prstGeom>
          <a:noFill/>
          <a:ln w="9525">
            <a:noFill/>
            <a:miter lim="800000"/>
            <a:headEnd/>
            <a:tailEnd/>
          </a:ln>
        </p:spPr>
      </p:pic>
    </p:spTree>
    <p:extLst>
      <p:ext uri="{BB962C8B-B14F-4D97-AF65-F5344CB8AC3E}">
        <p14:creationId xmlns:p14="http://schemas.microsoft.com/office/powerpoint/2010/main" val="3545845118"/>
      </p:ext>
    </p:extLst>
  </p:cSld>
  <p:clrMapOvr>
    <a:masterClrMapping/>
  </p:clrMapOvr>
  <p:transition advTm="16"/>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Framework</a:t>
            </a:r>
            <a:endParaRPr lang="en-US" dirty="0"/>
          </a:p>
        </p:txBody>
      </p:sp>
      <p:sp>
        <p:nvSpPr>
          <p:cNvPr id="3" name="Content Placeholder 2"/>
          <p:cNvSpPr>
            <a:spLocks noGrp="1"/>
          </p:cNvSpPr>
          <p:nvPr>
            <p:ph idx="1"/>
          </p:nvPr>
        </p:nvSpPr>
        <p:spPr>
          <a:xfrm>
            <a:off x="228600" y="1219200"/>
            <a:ext cx="8686800" cy="5257800"/>
          </a:xfrm>
        </p:spPr>
        <p:txBody>
          <a:bodyPr>
            <a:normAutofit/>
          </a:bodyPr>
          <a:lstStyle/>
          <a:p>
            <a:r>
              <a:rPr lang="en-US" sz="3400" b="0" dirty="0" smtClean="0">
                <a:solidFill>
                  <a:srgbClr val="FF0000"/>
                </a:solidFill>
                <a:latin typeface="+mj-lt"/>
              </a:rPr>
              <a:t>Political dimension</a:t>
            </a:r>
          </a:p>
          <a:p>
            <a:endParaRPr lang="en-US" sz="3400" b="0" dirty="0" smtClean="0">
              <a:latin typeface="+mj-lt"/>
            </a:endParaRPr>
          </a:p>
          <a:p>
            <a:r>
              <a:rPr lang="en-US" sz="3400" b="0" dirty="0" smtClean="0">
                <a:latin typeface="+mj-lt"/>
              </a:rPr>
              <a:t>Social and economic dimension</a:t>
            </a:r>
          </a:p>
          <a:p>
            <a:endParaRPr lang="en-US" sz="3400" b="0" dirty="0" smtClean="0">
              <a:latin typeface="+mj-lt"/>
            </a:endParaRPr>
          </a:p>
          <a:p>
            <a:pPr lvl="1"/>
            <a:endParaRPr lang="en-US" sz="3000" b="0" dirty="0">
              <a:latin typeface="+mj-lt"/>
            </a:endParaRPr>
          </a:p>
        </p:txBody>
      </p:sp>
      <p:pic>
        <p:nvPicPr>
          <p:cNvPr id="4" name="Picture 4"/>
          <p:cNvPicPr>
            <a:picLocks noChangeAspect="1" noChangeArrowheads="1"/>
          </p:cNvPicPr>
          <p:nvPr/>
        </p:nvPicPr>
        <p:blipFill>
          <a:blip r:embed="rId2" cstate="print"/>
          <a:srcRect/>
          <a:stretch>
            <a:fillRect/>
          </a:stretch>
        </p:blipFill>
        <p:spPr bwMode="auto">
          <a:xfrm>
            <a:off x="7018338" y="252413"/>
            <a:ext cx="1800225" cy="84613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dirty="0" smtClean="0">
                <a:latin typeface="+mj-lt"/>
              </a:rPr>
              <a:t>Oversight function</a:t>
            </a:r>
            <a:endParaRPr lang="en-US" dirty="0">
              <a:latin typeface="+mj-lt"/>
            </a:endParaRPr>
          </a:p>
        </p:txBody>
      </p:sp>
      <p:sp>
        <p:nvSpPr>
          <p:cNvPr id="7" name="TextBox 6"/>
          <p:cNvSpPr txBox="1"/>
          <p:nvPr/>
        </p:nvSpPr>
        <p:spPr>
          <a:xfrm>
            <a:off x="762000" y="5943600"/>
            <a:ext cx="6705600" cy="646331"/>
          </a:xfrm>
          <a:prstGeom prst="rect">
            <a:avLst/>
          </a:prstGeom>
          <a:noFill/>
        </p:spPr>
        <p:txBody>
          <a:bodyPr wrap="square" rtlCol="0">
            <a:spAutoFit/>
          </a:bodyPr>
          <a:lstStyle/>
          <a:p>
            <a:r>
              <a:rPr lang="en-US" dirty="0" smtClean="0"/>
              <a:t>SF 1.3 Government powers are effectively limited by the judiciary</a:t>
            </a:r>
          </a:p>
          <a:p>
            <a:r>
              <a:rPr lang="en-US" dirty="0" smtClean="0"/>
              <a:t>Source: WJP Rule of Law Index 2011</a:t>
            </a:r>
            <a:endParaRPr lang="en-US" dirty="0"/>
          </a:p>
        </p:txBody>
      </p:sp>
      <p:graphicFrame>
        <p:nvGraphicFramePr>
          <p:cNvPr id="5" name="Chart 4"/>
          <p:cNvGraphicFramePr/>
          <p:nvPr/>
        </p:nvGraphicFramePr>
        <p:xfrm>
          <a:off x="0" y="914400"/>
          <a:ext cx="9144000" cy="5029200"/>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4"/>
          <p:cNvPicPr>
            <a:picLocks noChangeAspect="1" noChangeArrowheads="1"/>
          </p:cNvPicPr>
          <p:nvPr/>
        </p:nvPicPr>
        <p:blipFill>
          <a:blip r:embed="rId3" cstate="print"/>
          <a:srcRect/>
          <a:stretch>
            <a:fillRect/>
          </a:stretch>
        </p:blipFill>
        <p:spPr bwMode="auto">
          <a:xfrm>
            <a:off x="7010400" y="228600"/>
            <a:ext cx="1800225" cy="846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dirty="0" smtClean="0">
                <a:latin typeface="+mj-lt"/>
              </a:rPr>
              <a:t>Oversight function</a:t>
            </a:r>
            <a:endParaRPr lang="en-US" dirty="0">
              <a:latin typeface="+mj-lt"/>
            </a:endParaRPr>
          </a:p>
        </p:txBody>
      </p:sp>
      <p:graphicFrame>
        <p:nvGraphicFramePr>
          <p:cNvPr id="6" name="Chart 5"/>
          <p:cNvGraphicFramePr/>
          <p:nvPr/>
        </p:nvGraphicFramePr>
        <p:xfrm>
          <a:off x="0" y="990600"/>
          <a:ext cx="9144000" cy="58674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85800" y="6135469"/>
            <a:ext cx="6705600" cy="646331"/>
          </a:xfrm>
          <a:prstGeom prst="rect">
            <a:avLst/>
          </a:prstGeom>
          <a:noFill/>
        </p:spPr>
        <p:txBody>
          <a:bodyPr wrap="square" rtlCol="0">
            <a:spAutoFit/>
          </a:bodyPr>
          <a:lstStyle/>
          <a:p>
            <a:r>
              <a:rPr lang="en-US" dirty="0" smtClean="0"/>
              <a:t>SF 1.3 Government powers are effectively limited by the judiciary</a:t>
            </a:r>
          </a:p>
          <a:p>
            <a:r>
              <a:rPr lang="en-US" dirty="0" smtClean="0"/>
              <a:t>Source: WJP Rule of Law Index 2011</a:t>
            </a:r>
            <a:endParaRPr lang="en-US" dirty="0"/>
          </a:p>
        </p:txBody>
      </p:sp>
      <p:cxnSp>
        <p:nvCxnSpPr>
          <p:cNvPr id="8" name="Straight Connector 7"/>
          <p:cNvCxnSpPr/>
          <p:nvPr/>
        </p:nvCxnSpPr>
        <p:spPr>
          <a:xfrm>
            <a:off x="838200" y="3352800"/>
            <a:ext cx="7772400" cy="0"/>
          </a:xfrm>
          <a:prstGeom prst="line">
            <a:avLst/>
          </a:prstGeom>
        </p:spPr>
        <p:style>
          <a:lnRef idx="3">
            <a:schemeClr val="accent2"/>
          </a:lnRef>
          <a:fillRef idx="0">
            <a:schemeClr val="accent2"/>
          </a:fillRef>
          <a:effectRef idx="2">
            <a:schemeClr val="accent2"/>
          </a:effectRef>
          <a:fontRef idx="minor">
            <a:schemeClr val="tx1"/>
          </a:fontRef>
        </p:style>
      </p:cxnSp>
      <p:pic>
        <p:nvPicPr>
          <p:cNvPr id="10" name="Picture 4"/>
          <p:cNvPicPr>
            <a:picLocks noChangeAspect="1" noChangeArrowheads="1"/>
          </p:cNvPicPr>
          <p:nvPr/>
        </p:nvPicPr>
        <p:blipFill>
          <a:blip r:embed="rId3" cstate="print"/>
          <a:srcRect/>
          <a:stretch>
            <a:fillRect/>
          </a:stretch>
        </p:blipFill>
        <p:spPr bwMode="auto">
          <a:xfrm>
            <a:off x="7018338" y="252413"/>
            <a:ext cx="1800225" cy="846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srcRect/>
          <a:stretch>
            <a:fillRect/>
          </a:stretch>
        </p:blipFill>
        <p:spPr bwMode="auto">
          <a:xfrm>
            <a:off x="228600" y="1119188"/>
            <a:ext cx="8915400" cy="6043612"/>
          </a:xfrm>
          <a:prstGeom prst="rect">
            <a:avLst/>
          </a:prstGeom>
          <a:noFill/>
          <a:ln w="9525">
            <a:noFill/>
            <a:miter lim="800000"/>
            <a:headEnd/>
            <a:tailEnd/>
          </a:ln>
          <a:effectLst/>
        </p:spPr>
      </p:pic>
      <p:sp>
        <p:nvSpPr>
          <p:cNvPr id="6" name="Title 1"/>
          <p:cNvSpPr txBox="1">
            <a:spLocks/>
          </p:cNvSpPr>
          <p:nvPr/>
        </p:nvSpPr>
        <p:spPr>
          <a:xfrm>
            <a:off x="457200" y="228600"/>
            <a:ext cx="8229600" cy="685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7FC4AE"/>
                </a:solidFill>
                <a:effectLst/>
                <a:uLnTx/>
                <a:uFillTx/>
                <a:latin typeface="+mj-lt"/>
                <a:ea typeface="+mj-ea"/>
                <a:cs typeface="Arial" pitchFamily="34" charset="0"/>
              </a:rPr>
              <a:t>Impunity</a:t>
            </a:r>
            <a:endParaRPr kumimoji="0" lang="en-US" sz="4400" b="1" i="0" u="none" strike="noStrike" kern="1200" cap="none" spc="0" normalizeH="0" baseline="0" noProof="0" dirty="0">
              <a:ln>
                <a:noFill/>
              </a:ln>
              <a:solidFill>
                <a:srgbClr val="7FC4AE"/>
              </a:solidFill>
              <a:effectLst/>
              <a:uLnTx/>
              <a:uFillTx/>
              <a:latin typeface="+mj-lt"/>
              <a:ea typeface="+mj-ea"/>
              <a:cs typeface="Arial" pitchFamily="34" charset="0"/>
            </a:endParaRPr>
          </a:p>
        </p:txBody>
      </p:sp>
      <p:pic>
        <p:nvPicPr>
          <p:cNvPr id="7" name="Picture 4"/>
          <p:cNvPicPr>
            <a:picLocks noChangeAspect="1" noChangeArrowheads="1"/>
          </p:cNvPicPr>
          <p:nvPr/>
        </p:nvPicPr>
        <p:blipFill>
          <a:blip r:embed="rId3" cstate="print"/>
          <a:srcRect/>
          <a:stretch>
            <a:fillRect/>
          </a:stretch>
        </p:blipFill>
        <p:spPr bwMode="auto">
          <a:xfrm>
            <a:off x="7018338" y="252413"/>
            <a:ext cx="1800225" cy="846137"/>
          </a:xfrm>
          <a:prstGeom prst="rect">
            <a:avLst/>
          </a:prstGeom>
          <a:noFill/>
          <a:ln w="9525">
            <a:noFill/>
            <a:miter lim="800000"/>
            <a:headEnd/>
            <a:tailEnd/>
          </a:ln>
        </p:spPr>
      </p:pic>
      <p:sp>
        <p:nvSpPr>
          <p:cNvPr id="8" name="TextBox 7"/>
          <p:cNvSpPr txBox="1"/>
          <p:nvPr/>
        </p:nvSpPr>
        <p:spPr>
          <a:xfrm>
            <a:off x="0" y="6211669"/>
            <a:ext cx="6705600" cy="646331"/>
          </a:xfrm>
          <a:prstGeom prst="rect">
            <a:avLst/>
          </a:prstGeom>
          <a:solidFill>
            <a:schemeClr val="bg1"/>
          </a:solidFill>
        </p:spPr>
        <p:txBody>
          <a:bodyPr wrap="square" rtlCol="0">
            <a:spAutoFit/>
          </a:bodyPr>
          <a:lstStyle/>
          <a:p>
            <a:r>
              <a:rPr lang="en-US" dirty="0" smtClean="0"/>
              <a:t>SF 1.5 Government officials are sanctioned for misconduct</a:t>
            </a:r>
          </a:p>
          <a:p>
            <a:r>
              <a:rPr lang="en-US" dirty="0" smtClean="0"/>
              <a:t>Source: WJP Rule of Law Index 2011</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372600" cy="3886199"/>
          </a:xfrm>
        </p:spPr>
        <p:txBody>
          <a:bodyPr>
            <a:normAutofit/>
          </a:bodyPr>
          <a:lstStyle/>
          <a:p>
            <a:pPr>
              <a:lnSpc>
                <a:spcPct val="120000"/>
              </a:lnSpc>
              <a:spcBef>
                <a:spcPts val="0"/>
              </a:spcBef>
            </a:pPr>
            <a:r>
              <a:rPr lang="en-US" sz="2000" b="0" dirty="0" smtClean="0">
                <a:latin typeface="+mj-lt"/>
              </a:rPr>
              <a:t>Please assume that a high-ranking government officer is taking government money for personal benefit. Please also assume that one of his employees witnesses this conduct, reports it to the relevant authority, and provides sufficient evidence to prove it. Please assume that the press obtains the information and publishes the story. Which one of the following outcomes is most likely? </a:t>
            </a:r>
          </a:p>
          <a:p>
            <a:pPr>
              <a:lnSpc>
                <a:spcPct val="120000"/>
              </a:lnSpc>
              <a:spcBef>
                <a:spcPts val="0"/>
              </a:spcBef>
            </a:pPr>
            <a:r>
              <a:rPr lang="en-US" sz="2000" b="0" dirty="0" smtClean="0">
                <a:latin typeface="+mj-lt"/>
              </a:rPr>
              <a:t>The accusation is completely ignored by the authorities (0.0)</a:t>
            </a:r>
          </a:p>
          <a:p>
            <a:pPr>
              <a:lnSpc>
                <a:spcPct val="120000"/>
              </a:lnSpc>
              <a:spcBef>
                <a:spcPts val="0"/>
              </a:spcBef>
            </a:pPr>
            <a:r>
              <a:rPr lang="en-US" sz="2000" b="0" dirty="0" smtClean="0">
                <a:latin typeface="+mj-lt"/>
              </a:rPr>
              <a:t>An investigation is opened, but it never reaches any conclusions (0.5)</a:t>
            </a:r>
          </a:p>
          <a:p>
            <a:pPr>
              <a:lnSpc>
                <a:spcPct val="120000"/>
              </a:lnSpc>
              <a:spcBef>
                <a:spcPts val="0"/>
              </a:spcBef>
            </a:pPr>
            <a:r>
              <a:rPr lang="en-US" sz="2000" b="0" dirty="0" smtClean="0">
                <a:latin typeface="+mj-lt"/>
              </a:rPr>
              <a:t>The officer is prosecuted and punished (through fines or time in prison) (1.0</a:t>
            </a:r>
            <a:r>
              <a:rPr lang="en-US" sz="1900" b="0" dirty="0" smtClean="0">
                <a:latin typeface="+mj-lt"/>
              </a:rPr>
              <a:t>)</a:t>
            </a:r>
            <a:endParaRPr lang="en-US" sz="1900" b="0" dirty="0">
              <a:latin typeface="+mj-lt"/>
            </a:endParaRPr>
          </a:p>
        </p:txBody>
      </p:sp>
      <p:graphicFrame>
        <p:nvGraphicFramePr>
          <p:cNvPr id="5" name="Chart 4"/>
          <p:cNvGraphicFramePr/>
          <p:nvPr/>
        </p:nvGraphicFramePr>
        <p:xfrm>
          <a:off x="228600" y="3200400"/>
          <a:ext cx="8915400" cy="357877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28800"/>
            <a:ext cx="8686800" cy="4800600"/>
          </a:xfrm>
        </p:spPr>
        <p:txBody>
          <a:bodyPr>
            <a:normAutofit fontScale="77500" lnSpcReduction="20000"/>
          </a:bodyPr>
          <a:lstStyle/>
          <a:p>
            <a:r>
              <a:rPr lang="es-ES" sz="3900" b="0" u="sng" dirty="0" smtClean="0">
                <a:latin typeface="+mj-lt"/>
              </a:rPr>
              <a:t>Ciudad de México (27 febrero 2011)</a:t>
            </a:r>
            <a:r>
              <a:rPr lang="es-ES" sz="3900" b="0" dirty="0" smtClean="0">
                <a:latin typeface="+mj-lt"/>
              </a:rPr>
              <a:t>.- De </a:t>
            </a:r>
            <a:r>
              <a:rPr lang="es-ES" sz="3900" b="0" dirty="0" smtClean="0">
                <a:solidFill>
                  <a:srgbClr val="FF0000"/>
                </a:solidFill>
                <a:latin typeface="+mj-lt"/>
              </a:rPr>
              <a:t>mil 779 </a:t>
            </a:r>
            <a:r>
              <a:rPr lang="es-ES" sz="3900" b="0" dirty="0" smtClean="0">
                <a:latin typeface="+mj-lt"/>
              </a:rPr>
              <a:t>personas denunciadas penalmente por la Secretaría de la Función Pública (SFP) por delitos asociados a corrupción, únicamente </a:t>
            </a:r>
            <a:r>
              <a:rPr lang="es-ES" sz="3900" b="0" dirty="0" smtClean="0">
                <a:solidFill>
                  <a:srgbClr val="FF0000"/>
                </a:solidFill>
                <a:latin typeface="+mj-lt"/>
              </a:rPr>
              <a:t>una</a:t>
            </a:r>
            <a:r>
              <a:rPr lang="es-ES" sz="3900" b="0" dirty="0" smtClean="0">
                <a:latin typeface="+mj-lt"/>
              </a:rPr>
              <a:t> ha sido consignada y quedó libre bajo fianza.</a:t>
            </a:r>
            <a:br>
              <a:rPr lang="es-ES" sz="3900" b="0" dirty="0" smtClean="0">
                <a:latin typeface="+mj-lt"/>
              </a:rPr>
            </a:br>
            <a:r>
              <a:rPr lang="es-ES" sz="3900" b="0" dirty="0" smtClean="0">
                <a:latin typeface="+mj-lt"/>
              </a:rPr>
              <a:t/>
            </a:r>
            <a:br>
              <a:rPr lang="es-ES" sz="3900" b="0" dirty="0" smtClean="0">
                <a:latin typeface="+mj-lt"/>
              </a:rPr>
            </a:br>
            <a:r>
              <a:rPr lang="es-ES" sz="3900" b="0" dirty="0" smtClean="0">
                <a:latin typeface="+mj-lt"/>
              </a:rPr>
              <a:t>Y es que la Ley de Servidores Públicos vigente no considera como delito grave el desvío, la malversación, el peculado ni ningún otro de los más de 300 que sanciona, y eso impide que los funcionarios que los cometen sean encarcelados.</a:t>
            </a:r>
            <a:r>
              <a:rPr lang="es-ES" sz="3600" b="0" dirty="0" smtClean="0">
                <a:latin typeface="+mj-lt"/>
              </a:rPr>
              <a:t/>
            </a:r>
            <a:br>
              <a:rPr lang="es-ES" sz="3600" b="0" dirty="0" smtClean="0">
                <a:latin typeface="+mj-lt"/>
              </a:rPr>
            </a:br>
            <a:r>
              <a:rPr lang="es-ES" sz="3600" b="0" dirty="0" smtClean="0">
                <a:latin typeface="+mj-lt"/>
              </a:rPr>
              <a:t/>
            </a:r>
            <a:br>
              <a:rPr lang="es-ES" sz="3600" b="0" dirty="0" smtClean="0">
                <a:latin typeface="+mj-lt"/>
              </a:rPr>
            </a:br>
            <a:endParaRPr lang="en-US" sz="3000" b="0" dirty="0">
              <a:latin typeface="+mj-lt"/>
            </a:endParaRPr>
          </a:p>
        </p:txBody>
      </p:sp>
      <p:pic>
        <p:nvPicPr>
          <p:cNvPr id="1026" name="Picture 2" descr="http://2.bp.blogspot.com/-wtxX94A25FA/T3INqxOGctI/AAAAAAAAAKQ/ayR18g4MDoc/s1600/Logo_Reforma.JPG"/>
          <p:cNvPicPr>
            <a:picLocks noChangeAspect="1" noChangeArrowheads="1"/>
          </p:cNvPicPr>
          <p:nvPr/>
        </p:nvPicPr>
        <p:blipFill>
          <a:blip r:embed="rId2" cstate="print"/>
          <a:srcRect/>
          <a:stretch>
            <a:fillRect/>
          </a:stretch>
        </p:blipFill>
        <p:spPr bwMode="auto">
          <a:xfrm>
            <a:off x="1676400" y="57149"/>
            <a:ext cx="5924550" cy="1466851"/>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2449</TotalTime>
  <Words>1120</Words>
  <Application>Microsoft Office PowerPoint</Application>
  <PresentationFormat>On-screen Show (4:3)</PresentationFormat>
  <Paragraphs>280</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This presentation</vt:lpstr>
      <vt:lpstr>Framework</vt:lpstr>
      <vt:lpstr>Framework</vt:lpstr>
      <vt:lpstr>Oversight function</vt:lpstr>
      <vt:lpstr>Oversight function</vt:lpstr>
      <vt:lpstr>PowerPoint Presentation</vt:lpstr>
      <vt:lpstr>PowerPoint Presentation</vt:lpstr>
      <vt:lpstr>PowerPoint Presentation</vt:lpstr>
      <vt:lpstr>Framework</vt:lpstr>
      <vt:lpstr>PowerPoint Presentation</vt:lpstr>
      <vt:lpstr>Burglary rates</vt:lpstr>
      <vt:lpstr>Business costs of crime  and violence</vt:lpstr>
      <vt:lpstr>Conviction Rates (burglary)</vt:lpstr>
      <vt:lpstr>Mob justice</vt:lpstr>
      <vt:lpstr>Comparative analysis of the criminal justice system</vt:lpstr>
      <vt:lpstr>Effective criminal justice system</vt:lpstr>
      <vt:lpstr>Criminal justice system</vt:lpstr>
      <vt:lpstr>Comparative analysis of the civil justice system</vt:lpstr>
      <vt:lpstr>Framework</vt:lpstr>
      <vt:lpstr>Civil dispute</vt:lpstr>
      <vt:lpstr>Civil disputes</vt:lpstr>
      <vt:lpstr>Civil disputes</vt:lpstr>
      <vt:lpstr>Civil disputes</vt:lpstr>
      <vt:lpstr>Access to civil justice</vt:lpstr>
      <vt:lpstr>Access to civil justice</vt:lpstr>
      <vt:lpstr>Access to justice</vt:lpstr>
      <vt:lpstr>Summary (1)</vt:lpstr>
      <vt:lpstr>Summary (2)</vt:lpstr>
      <vt:lpstr>PowerPoint Presentation</vt:lpstr>
    </vt:vector>
  </TitlesOfParts>
  <Company>World Justice Project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 Cruz</dc:creator>
  <cp:lastModifiedBy>Veronica Colon</cp:lastModifiedBy>
  <cp:revision>276</cp:revision>
  <cp:lastPrinted>2012-03-25T23:47:38Z</cp:lastPrinted>
  <dcterms:created xsi:type="dcterms:W3CDTF">2011-03-25T18:18:51Z</dcterms:created>
  <dcterms:modified xsi:type="dcterms:W3CDTF">2012-05-01T18:11:54Z</dcterms:modified>
</cp:coreProperties>
</file>