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6" r:id="rId2"/>
    <p:sldId id="530" r:id="rId3"/>
    <p:sldId id="549" r:id="rId4"/>
    <p:sldId id="576" r:id="rId5"/>
    <p:sldId id="566" r:id="rId6"/>
    <p:sldId id="571" r:id="rId7"/>
    <p:sldId id="573" r:id="rId8"/>
    <p:sldId id="577" r:id="rId9"/>
    <p:sldId id="578" r:id="rId10"/>
    <p:sldId id="579" r:id="rId11"/>
    <p:sldId id="580" r:id="rId12"/>
  </p:sldIdLst>
  <p:sldSz cx="9144000" cy="6858000" type="screen4x3"/>
  <p:notesSz cx="4565650" cy="6797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8BF42AA-1D6E-4C7E-B49E-F263C1F33CFC}">
          <p14:sldIdLst>
            <p14:sldId id="326"/>
            <p14:sldId id="530"/>
            <p14:sldId id="549"/>
            <p14:sldId id="576"/>
            <p14:sldId id="566"/>
            <p14:sldId id="571"/>
            <p14:sldId id="573"/>
            <p14:sldId id="577"/>
            <p14:sldId id="578"/>
            <p14:sldId id="579"/>
            <p14:sldId id="5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E0E"/>
    <a:srgbClr val="516529"/>
    <a:srgbClr val="6B8537"/>
    <a:srgbClr val="FFCC66"/>
    <a:srgbClr val="642F04"/>
    <a:srgbClr val="007A00"/>
    <a:srgbClr val="4C3114"/>
    <a:srgbClr val="37210F"/>
    <a:srgbClr val="262626"/>
    <a:srgbClr val="183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81486" autoAdjust="0"/>
  </p:normalViewPr>
  <p:slideViewPr>
    <p:cSldViewPr>
      <p:cViewPr>
        <p:scale>
          <a:sx n="100" d="100"/>
          <a:sy n="100" d="100"/>
        </p:scale>
        <p:origin x="-15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4"/>
            <a:ext cx="1978449" cy="339884"/>
          </a:xfrm>
          <a:prstGeom prst="rect">
            <a:avLst/>
          </a:prstGeom>
        </p:spPr>
        <p:txBody>
          <a:bodyPr vert="horz" lIns="64988" tIns="32493" rIns="64988" bIns="32493" rtlCol="0"/>
          <a:lstStyle>
            <a:lvl1pPr algn="l">
              <a:defRPr sz="8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2586150" y="4"/>
            <a:ext cx="1978449" cy="339884"/>
          </a:xfrm>
          <a:prstGeom prst="rect">
            <a:avLst/>
          </a:prstGeom>
        </p:spPr>
        <p:txBody>
          <a:bodyPr vert="horz" lIns="64988" tIns="32493" rIns="64988" bIns="32493" rtlCol="0"/>
          <a:lstStyle>
            <a:lvl1pPr algn="r">
              <a:defRPr sz="800"/>
            </a:lvl1pPr>
          </a:lstStyle>
          <a:p>
            <a:fld id="{B645B28B-C8AB-4EA0-9B89-FECED512104B}" type="datetimeFigureOut">
              <a:rPr lang="es-MX" smtClean="0"/>
              <a:t>4/26/15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988" tIns="32493" rIns="64988" bIns="3249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456566" y="3228897"/>
            <a:ext cx="3652520" cy="3058954"/>
          </a:xfrm>
          <a:prstGeom prst="rect">
            <a:avLst/>
          </a:prstGeom>
        </p:spPr>
        <p:txBody>
          <a:bodyPr vert="horz" lIns="64988" tIns="32493" rIns="64988" bIns="3249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6456613"/>
            <a:ext cx="1978449" cy="339884"/>
          </a:xfrm>
          <a:prstGeom prst="rect">
            <a:avLst/>
          </a:prstGeom>
        </p:spPr>
        <p:txBody>
          <a:bodyPr vert="horz" lIns="64988" tIns="32493" rIns="64988" bIns="32493" rtlCol="0" anchor="b"/>
          <a:lstStyle>
            <a:lvl1pPr algn="l">
              <a:defRPr sz="8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2586150" y="6456613"/>
            <a:ext cx="1978449" cy="339884"/>
          </a:xfrm>
          <a:prstGeom prst="rect">
            <a:avLst/>
          </a:prstGeom>
        </p:spPr>
        <p:txBody>
          <a:bodyPr vert="horz" lIns="64988" tIns="32493" rIns="64988" bIns="32493" rtlCol="0" anchor="b"/>
          <a:lstStyle>
            <a:lvl1pPr algn="r">
              <a:defRPr sz="800"/>
            </a:lvl1pPr>
          </a:lstStyle>
          <a:p>
            <a:fld id="{4FA94ABF-0FE6-4437-8243-579DF6A97B9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9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26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8022" indent="-398022">
              <a:lnSpc>
                <a:spcPts val="1812"/>
              </a:lnSpc>
              <a:buFont typeface="Wingdings" panose="05000000000000000000" pitchFamily="2" charset="2"/>
              <a:buChar char="§"/>
            </a:pPr>
            <a:r>
              <a:rPr lang="en-GB" cap="small" dirty="0" smtClean="0">
                <a:latin typeface="Times New Roman"/>
                <a:cs typeface="Times New Roman"/>
              </a:rPr>
              <a:t>Nuevo </a:t>
            </a:r>
            <a:r>
              <a:rPr lang="en-GB" cap="small" dirty="0" err="1" smtClean="0">
                <a:latin typeface="Times New Roman"/>
                <a:cs typeface="Times New Roman"/>
              </a:rPr>
              <a:t>mercado</a:t>
            </a:r>
            <a:r>
              <a:rPr lang="en-GB" cap="small" dirty="0" smtClean="0">
                <a:latin typeface="Times New Roman"/>
                <a:cs typeface="Times New Roman"/>
              </a:rPr>
              <a:t> </a:t>
            </a:r>
            <a:r>
              <a:rPr lang="en-GB" cap="small" dirty="0" err="1" smtClean="0">
                <a:latin typeface="Times New Roman"/>
                <a:cs typeface="Times New Roman"/>
              </a:rPr>
              <a:t>eléctrico</a:t>
            </a:r>
            <a:endParaRPr lang="en-GB" cap="small" dirty="0" smtClean="0">
              <a:latin typeface="Times New Roman"/>
              <a:cs typeface="Times New Roman"/>
            </a:endParaRPr>
          </a:p>
          <a:p>
            <a:pPr marL="398022" indent="-398022">
              <a:lnSpc>
                <a:spcPts val="1812"/>
              </a:lnSpc>
              <a:buFont typeface="Wingdings" panose="05000000000000000000" pitchFamily="2" charset="2"/>
              <a:buChar char="§"/>
            </a:pPr>
            <a:r>
              <a:rPr lang="en-GB" cap="small" dirty="0" err="1" smtClean="0">
                <a:latin typeface="Times New Roman"/>
                <a:cs typeface="Times New Roman"/>
              </a:rPr>
              <a:t>Separación</a:t>
            </a:r>
            <a:r>
              <a:rPr lang="en-GB" cap="small" dirty="0" smtClean="0">
                <a:latin typeface="Times New Roman"/>
                <a:cs typeface="Times New Roman"/>
              </a:rPr>
              <a:t> vertical</a:t>
            </a:r>
          </a:p>
          <a:p>
            <a:pPr marL="566076" lvl="1" indent="-150363">
              <a:lnSpc>
                <a:spcPts val="1812"/>
              </a:lnSpc>
              <a:buFont typeface="Wingdings" panose="05000000000000000000" pitchFamily="2" charset="2"/>
              <a:buChar char="§"/>
            </a:pPr>
            <a:r>
              <a:rPr lang="en-GB" cap="small" dirty="0" smtClean="0">
                <a:latin typeface="Times New Roman"/>
                <a:cs typeface="Times New Roman"/>
              </a:rPr>
              <a:t>Individuals are granted the right to generate and sell electricity, with state regulation</a:t>
            </a:r>
            <a:endParaRPr lang="es-MX" cap="small" dirty="0" smtClean="0">
              <a:latin typeface="Times New Roman"/>
              <a:cs typeface="Times New Roman"/>
            </a:endParaRPr>
          </a:p>
          <a:p>
            <a:pPr marL="566076" lvl="1" indent="-150363">
              <a:lnSpc>
                <a:spcPts val="1812"/>
              </a:lnSpc>
              <a:buFont typeface="Wingdings" panose="05000000000000000000" pitchFamily="2" charset="2"/>
              <a:buChar char="§"/>
            </a:pPr>
            <a:r>
              <a:rPr lang="en-GB" altLang="ja-JP" cap="small" dirty="0" smtClean="0">
                <a:latin typeface="Times New Roman"/>
                <a:cs typeface="Times New Roman"/>
              </a:rPr>
              <a:t>The private sector may participate in transmission and distribution of electricity, through a system of contracts with CFE</a:t>
            </a:r>
            <a:endParaRPr lang="es-MX" sz="17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06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06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06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509588"/>
            <a:ext cx="3397250" cy="25479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E3DE64-A394-4A78-81C3-A8018E5727A5}" type="slidenum">
              <a:rPr lang="es-MX" smtClean="0"/>
              <a:pPr/>
              <a:t>10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29841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AA50-9058-4EA7-ABF2-7ABE905A44CA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178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9679-4FE2-4F54-B0B7-234F80EBEE6E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255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F2F0-EE4B-44B8-A389-89BFD0FB0498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877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65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00A-64A3-4173-9139-29ED88C034FD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525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022A-9CD9-4787-B309-A19F7C5E8852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268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CE6-0BF7-4B9A-93F0-4BDE98A75D41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703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0A7-1826-40A5-BE53-E88451B553CA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19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FC1-318A-46DF-8669-362811CE2EDF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633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78F2-1931-44C8-89F9-5773BFD26B54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312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864-696F-4621-99DD-71FD233BA30F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44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46D9-A18E-41D3-9AC4-C383F96E4F62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036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6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0192-A1FC-448B-8F05-5927F2CBCB03}" type="datetime1">
              <a:rPr lang="es-MX" smtClean="0"/>
              <a:t>4/26/15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B3BD-96C4-491F-B9AF-A33AF079A4D1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012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/>
          <a:stretch/>
        </p:blipFill>
        <p:spPr bwMode="auto">
          <a:xfrm>
            <a:off x="27029" y="1100031"/>
            <a:ext cx="9036496" cy="50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827584" y="3654519"/>
            <a:ext cx="7632848" cy="71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 </a:t>
            </a:r>
            <a:r>
              <a:rPr lang="es-MX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Leonardo Beltran</a:t>
            </a:r>
            <a:endParaRPr lang="es-MX" sz="1600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</a:pPr>
            <a:r>
              <a:rPr lang="en-GB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Deputy Minister for Planning and Energy Transition of Mexico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95536" y="2564904"/>
            <a:ext cx="849694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Mexican Energy </a:t>
            </a:r>
            <a:r>
              <a:rPr lang="en-US" sz="2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Reform</a:t>
            </a:r>
          </a:p>
        </p:txBody>
      </p:sp>
    </p:spTree>
    <p:extLst>
      <p:ext uri="{BB962C8B-B14F-4D97-AF65-F5344CB8AC3E}">
        <p14:creationId xmlns:p14="http://schemas.microsoft.com/office/powerpoint/2010/main" val="3091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061286" y="2852936"/>
            <a:ext cx="1800524" cy="2340000"/>
            <a:chOff x="9072472" y="1268760"/>
            <a:chExt cx="1800524" cy="2340000"/>
          </a:xfrm>
        </p:grpSpPr>
        <p:sp>
          <p:nvSpPr>
            <p:cNvPr id="40" name="Rectángulo 39"/>
            <p:cNvSpPr/>
            <p:nvPr/>
          </p:nvSpPr>
          <p:spPr>
            <a:xfrm>
              <a:off x="9072472" y="1268760"/>
              <a:ext cx="900128" cy="234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9972600" y="1268760"/>
              <a:ext cx="900396" cy="23278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1378365" y="1196752"/>
            <a:ext cx="65780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latin typeface="Times New Roman"/>
                <a:cs typeface="Times New Roman"/>
              </a:rPr>
              <a:t>Conditional target </a:t>
            </a:r>
            <a:r>
              <a:rPr lang="en-US" b="1" cap="small" dirty="0" smtClean="0">
                <a:latin typeface="Times New Roman"/>
                <a:cs typeface="Times New Roman"/>
              </a:rPr>
              <a:t>2020 and 2050</a:t>
            </a:r>
          </a:p>
          <a:p>
            <a:pPr algn="ctr"/>
            <a:r>
              <a:rPr lang="en-US" sz="1400" cap="small" dirty="0" smtClean="0">
                <a:latin typeface="Times New Roman"/>
                <a:cs typeface="Times New Roman"/>
              </a:rPr>
              <a:t>Estimated emissions theoretical road map</a:t>
            </a:r>
            <a:endParaRPr lang="en-US" sz="1400" cap="small" dirty="0">
              <a:latin typeface="Times New Roman"/>
              <a:cs typeface="Times New Roman"/>
            </a:endParaRPr>
          </a:p>
        </p:txBody>
      </p:sp>
      <p:cxnSp>
        <p:nvCxnSpPr>
          <p:cNvPr id="73" name="Conector recto 72"/>
          <p:cNvCxnSpPr/>
          <p:nvPr/>
        </p:nvCxnSpPr>
        <p:spPr>
          <a:xfrm>
            <a:off x="2733018" y="3717157"/>
            <a:ext cx="0" cy="2952131"/>
          </a:xfrm>
          <a:prstGeom prst="line">
            <a:avLst/>
          </a:prstGeom>
          <a:ln w="6350" cmpd="sng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Forma libre 80"/>
          <p:cNvSpPr/>
          <p:nvPr/>
        </p:nvSpPr>
        <p:spPr>
          <a:xfrm>
            <a:off x="2172802" y="3285332"/>
            <a:ext cx="892098" cy="881687"/>
          </a:xfrm>
          <a:custGeom>
            <a:avLst/>
            <a:gdLst>
              <a:gd name="connsiteX0" fmla="*/ 892098 w 892098"/>
              <a:gd name="connsiteY0" fmla="*/ 881687 h 881687"/>
              <a:gd name="connsiteX1" fmla="*/ 892098 w 892098"/>
              <a:gd name="connsiteY1" fmla="*/ 0 h 881687"/>
              <a:gd name="connsiteX2" fmla="*/ 0 w 892098"/>
              <a:gd name="connsiteY2" fmla="*/ 493325 h 881687"/>
              <a:gd name="connsiteX3" fmla="*/ 440801 w 892098"/>
              <a:gd name="connsiteY3" fmla="*/ 388362 h 881687"/>
              <a:gd name="connsiteX4" fmla="*/ 587735 w 892098"/>
              <a:gd name="connsiteY4" fmla="*/ 419851 h 881687"/>
              <a:gd name="connsiteX5" fmla="*/ 692688 w 892098"/>
              <a:gd name="connsiteY5" fmla="*/ 482829 h 881687"/>
              <a:gd name="connsiteX6" fmla="*/ 755659 w 892098"/>
              <a:gd name="connsiteY6" fmla="*/ 661265 h 881687"/>
              <a:gd name="connsiteX7" fmla="*/ 829126 w 892098"/>
              <a:gd name="connsiteY7" fmla="*/ 808213 h 881687"/>
              <a:gd name="connsiteX8" fmla="*/ 892098 w 892098"/>
              <a:gd name="connsiteY8" fmla="*/ 881687 h 8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098" h="881687">
                <a:moveTo>
                  <a:pt x="892098" y="881687"/>
                </a:moveTo>
                <a:lnTo>
                  <a:pt x="892098" y="0"/>
                </a:lnTo>
                <a:lnTo>
                  <a:pt x="0" y="493325"/>
                </a:lnTo>
                <a:lnTo>
                  <a:pt x="440801" y="388362"/>
                </a:lnTo>
                <a:lnTo>
                  <a:pt x="587735" y="419851"/>
                </a:lnTo>
                <a:lnTo>
                  <a:pt x="692688" y="482829"/>
                </a:lnTo>
                <a:lnTo>
                  <a:pt x="755659" y="661265"/>
                </a:lnTo>
                <a:lnTo>
                  <a:pt x="829126" y="808213"/>
                </a:lnTo>
                <a:lnTo>
                  <a:pt x="892098" y="8816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2" name="Conector recto 71"/>
          <p:cNvCxnSpPr/>
          <p:nvPr/>
        </p:nvCxnSpPr>
        <p:spPr>
          <a:xfrm>
            <a:off x="8411155" y="3724600"/>
            <a:ext cx="0" cy="1440136"/>
          </a:xfrm>
          <a:prstGeom prst="line">
            <a:avLst/>
          </a:prstGeom>
          <a:ln w="9525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rot="5400000">
            <a:off x="5085917" y="1055928"/>
            <a:ext cx="0" cy="7200272"/>
          </a:xfrm>
          <a:prstGeom prst="line">
            <a:avLst/>
          </a:prstGeom>
          <a:ln w="6350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Agrupar 66"/>
          <p:cNvGrpSpPr/>
          <p:nvPr/>
        </p:nvGrpSpPr>
        <p:grpSpPr>
          <a:xfrm>
            <a:off x="1157880" y="5157192"/>
            <a:ext cx="7590584" cy="408388"/>
            <a:chOff x="1084131" y="5157192"/>
            <a:chExt cx="7590584" cy="408388"/>
          </a:xfrm>
        </p:grpSpPr>
        <p:grpSp>
          <p:nvGrpSpPr>
            <p:cNvPr id="46" name="Agrupar 45"/>
            <p:cNvGrpSpPr/>
            <p:nvPr/>
          </p:nvGrpSpPr>
          <p:grpSpPr>
            <a:xfrm>
              <a:off x="1406683" y="5157192"/>
              <a:ext cx="6948269" cy="108000"/>
              <a:chOff x="1406683" y="5157192"/>
              <a:chExt cx="6948269" cy="108000"/>
            </a:xfrm>
          </p:grpSpPr>
          <p:cxnSp>
            <p:nvCxnSpPr>
              <p:cNvPr id="14" name="Conector recto 13"/>
              <p:cNvCxnSpPr/>
              <p:nvPr/>
            </p:nvCxnSpPr>
            <p:spPr>
              <a:xfrm rot="5400000">
                <a:off x="4880818" y="1683058"/>
                <a:ext cx="0" cy="6948269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Agrupar 43"/>
              <p:cNvGrpSpPr/>
              <p:nvPr/>
            </p:nvGrpSpPr>
            <p:grpSpPr>
              <a:xfrm>
                <a:off x="2123728" y="5157192"/>
                <a:ext cx="6215732" cy="108000"/>
                <a:chOff x="2123728" y="5157192"/>
                <a:chExt cx="6215732" cy="108000"/>
              </a:xfrm>
            </p:grpSpPr>
            <p:cxnSp>
              <p:nvCxnSpPr>
                <p:cNvPr id="28" name="Conector recto 27"/>
                <p:cNvCxnSpPr/>
                <p:nvPr/>
              </p:nvCxnSpPr>
              <p:spPr>
                <a:xfrm>
                  <a:off x="2123728" y="5157192"/>
                  <a:ext cx="0" cy="10800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>
                  <a:off x="3004652" y="5157192"/>
                  <a:ext cx="0" cy="10800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>
                  <a:off x="3905459" y="5157192"/>
                  <a:ext cx="0" cy="10800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>
                  <a:off x="4786824" y="5157192"/>
                  <a:ext cx="0" cy="10800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>
                  <a:off x="5683605" y="5157192"/>
                  <a:ext cx="0" cy="10800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6573358" y="5157192"/>
                  <a:ext cx="0" cy="10800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>
                  <a:off x="7454288" y="5157192"/>
                  <a:ext cx="0" cy="10800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>
                  <a:off x="8339460" y="5157192"/>
                  <a:ext cx="0" cy="10800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CuadroTexto 46"/>
            <p:cNvSpPr txBox="1"/>
            <p:nvPr/>
          </p:nvSpPr>
          <p:spPr>
            <a:xfrm>
              <a:off x="1084131" y="519624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2010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1795173" y="5196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2015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5365545" y="5196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2035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6249174" y="5196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2040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7123765" y="5196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2045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8028384" y="5196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2050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4468507" y="5196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2030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3583421" y="5196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2025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2742056" y="5196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2020</a:t>
              </a:r>
              <a:endPara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0" name="CuadroTexto 59"/>
          <p:cNvSpPr txBox="1"/>
          <p:nvPr/>
        </p:nvSpPr>
        <p:spPr>
          <a:xfrm>
            <a:off x="4933781" y="3501008"/>
            <a:ext cx="14350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35%</a:t>
            </a:r>
          </a:p>
          <a:p>
            <a:r>
              <a:rPr lang="es-ES" sz="1000" b="1" cap="small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Clean</a:t>
            </a:r>
            <a:r>
              <a:rPr lang="es-ES" sz="1000" b="1" cap="small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s-ES" sz="1000" b="1" cap="small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energy</a:t>
            </a:r>
            <a:endParaRPr lang="es-ES" sz="1000" b="1" cap="small" dirty="0" smtClean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s-ES" sz="900" cap="small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From</a:t>
            </a:r>
            <a:r>
              <a:rPr lang="es-ES" sz="900" cap="small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s-ES" sz="900" cap="small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power</a:t>
            </a:r>
            <a:r>
              <a:rPr lang="es-ES" sz="900" cap="small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s-ES" sz="900" cap="small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generation</a:t>
            </a:r>
            <a:endParaRPr lang="es-ES" sz="900" cap="small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1" name="CuadroTexto 60"/>
          <p:cNvSpPr txBox="1"/>
          <p:nvPr/>
        </p:nvSpPr>
        <p:spPr>
          <a:xfrm rot="20085491">
            <a:off x="2027271" y="3420324"/>
            <a:ext cx="640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baseline</a:t>
            </a:r>
            <a:endParaRPr lang="es-ES" sz="1000" b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5149805" y="2576517"/>
            <a:ext cx="14302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30% </a:t>
            </a:r>
            <a:r>
              <a:rPr lang="es-ES" sz="1000" b="1" cap="small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REDUCTION</a:t>
            </a:r>
          </a:p>
          <a:p>
            <a:r>
              <a:rPr lang="es-ES" sz="900" cap="small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Versus </a:t>
            </a:r>
            <a:r>
              <a:rPr lang="es-ES" sz="900" cap="small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baseline</a:t>
            </a:r>
            <a:endParaRPr lang="es-ES" sz="9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6859959" y="3591080"/>
            <a:ext cx="160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50% </a:t>
            </a:r>
            <a:r>
              <a:rPr lang="en-US" sz="1000" b="1" cap="small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reduction</a:t>
            </a:r>
          </a:p>
          <a:p>
            <a:pPr algn="r"/>
            <a:r>
              <a:rPr lang="en-US" sz="900" cap="small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Versus 2000 emission</a:t>
            </a:r>
            <a:endParaRPr lang="en-US" sz="900" cap="small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80" name="Agrupar 79"/>
          <p:cNvGrpSpPr/>
          <p:nvPr/>
        </p:nvGrpSpPr>
        <p:grpSpPr>
          <a:xfrm>
            <a:off x="685309" y="2678896"/>
            <a:ext cx="867629" cy="2475272"/>
            <a:chOff x="611560" y="2678896"/>
            <a:chExt cx="867629" cy="2475272"/>
          </a:xfrm>
        </p:grpSpPr>
        <p:cxnSp>
          <p:nvCxnSpPr>
            <p:cNvPr id="13" name="Conector recto 12"/>
            <p:cNvCxnSpPr/>
            <p:nvPr/>
          </p:nvCxnSpPr>
          <p:spPr>
            <a:xfrm>
              <a:off x="1403648" y="2813896"/>
              <a:ext cx="0" cy="234027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Agrupar 25"/>
            <p:cNvGrpSpPr/>
            <p:nvPr/>
          </p:nvGrpSpPr>
          <p:grpSpPr>
            <a:xfrm>
              <a:off x="1304616" y="3181488"/>
              <a:ext cx="108000" cy="1577192"/>
              <a:chOff x="1304616" y="3181488"/>
              <a:chExt cx="108000" cy="1577192"/>
            </a:xfrm>
          </p:grpSpPr>
          <p:cxnSp>
            <p:nvCxnSpPr>
              <p:cNvPr id="15" name="Conector recto 14"/>
              <p:cNvCxnSpPr/>
              <p:nvPr/>
            </p:nvCxnSpPr>
            <p:spPr>
              <a:xfrm rot="5400000">
                <a:off x="1358616" y="3127488"/>
                <a:ext cx="0" cy="108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 rot="5400000">
                <a:off x="1358616" y="3527400"/>
                <a:ext cx="0" cy="108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 rot="5400000">
                <a:off x="1358616" y="3913656"/>
                <a:ext cx="0" cy="108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 rot="5400000">
                <a:off x="1358616" y="4322746"/>
                <a:ext cx="0" cy="108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/>
              <p:cNvCxnSpPr/>
              <p:nvPr/>
            </p:nvCxnSpPr>
            <p:spPr>
              <a:xfrm rot="5400000">
                <a:off x="1358616" y="4704680"/>
                <a:ext cx="0" cy="108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CuadroTexto 40"/>
            <p:cNvSpPr txBox="1"/>
            <p:nvPr/>
          </p:nvSpPr>
          <p:spPr>
            <a:xfrm>
              <a:off x="839507" y="4582592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200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724091" y="300891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1000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839507" y="4212056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4</a:t>
              </a:r>
              <a:r>
                <a:rPr lang="es-E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00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839507" y="3799536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6</a:t>
              </a:r>
              <a:r>
                <a:rPr lang="es-E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00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839507" y="3409472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8</a:t>
              </a:r>
              <a:r>
                <a:rPr lang="es-E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00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611560" y="2678896"/>
              <a:ext cx="867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Mt CO</a:t>
              </a:r>
              <a:r>
                <a:rPr lang="es-ES" sz="1400" b="1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2</a:t>
              </a:r>
              <a:r>
                <a:rPr lang="es-E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e</a:t>
              </a:r>
              <a:endPara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9" name="Forma libre 68"/>
          <p:cNvSpPr/>
          <p:nvPr/>
        </p:nvSpPr>
        <p:spPr>
          <a:xfrm rot="21099714">
            <a:off x="2936969" y="2947349"/>
            <a:ext cx="2333959" cy="531254"/>
          </a:xfrm>
          <a:custGeom>
            <a:avLst/>
            <a:gdLst>
              <a:gd name="connsiteX0" fmla="*/ 0 w 1133489"/>
              <a:gd name="connsiteY0" fmla="*/ 335881 h 335881"/>
              <a:gd name="connsiteX1" fmla="*/ 472287 w 1133489"/>
              <a:gd name="connsiteY1" fmla="*/ 104963 h 335881"/>
              <a:gd name="connsiteX2" fmla="*/ 472287 w 1133489"/>
              <a:gd name="connsiteY2" fmla="*/ 230918 h 335881"/>
              <a:gd name="connsiteX3" fmla="*/ 1133489 w 1133489"/>
              <a:gd name="connsiteY3" fmla="*/ 0 h 3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89" h="335881">
                <a:moveTo>
                  <a:pt x="0" y="335881"/>
                </a:moveTo>
                <a:cubicBezTo>
                  <a:pt x="196786" y="229169"/>
                  <a:pt x="393573" y="122457"/>
                  <a:pt x="472287" y="104963"/>
                </a:cubicBezTo>
                <a:cubicBezTo>
                  <a:pt x="551001" y="87469"/>
                  <a:pt x="362087" y="248412"/>
                  <a:pt x="472287" y="230918"/>
                </a:cubicBezTo>
                <a:cubicBezTo>
                  <a:pt x="582487" y="213424"/>
                  <a:pt x="1133489" y="0"/>
                  <a:pt x="1133489" y="0"/>
                </a:cubicBezTo>
              </a:path>
            </a:pathLst>
          </a:custGeom>
          <a:ln w="63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Forma libre 69"/>
          <p:cNvSpPr/>
          <p:nvPr/>
        </p:nvSpPr>
        <p:spPr>
          <a:xfrm>
            <a:off x="3853661" y="3717032"/>
            <a:ext cx="1133489" cy="593889"/>
          </a:xfrm>
          <a:custGeom>
            <a:avLst/>
            <a:gdLst>
              <a:gd name="connsiteX0" fmla="*/ 0 w 1133489"/>
              <a:gd name="connsiteY0" fmla="*/ 335881 h 335881"/>
              <a:gd name="connsiteX1" fmla="*/ 472287 w 1133489"/>
              <a:gd name="connsiteY1" fmla="*/ 104963 h 335881"/>
              <a:gd name="connsiteX2" fmla="*/ 472287 w 1133489"/>
              <a:gd name="connsiteY2" fmla="*/ 230918 h 335881"/>
              <a:gd name="connsiteX3" fmla="*/ 1133489 w 1133489"/>
              <a:gd name="connsiteY3" fmla="*/ 0 h 3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89" h="335881">
                <a:moveTo>
                  <a:pt x="0" y="335881"/>
                </a:moveTo>
                <a:cubicBezTo>
                  <a:pt x="196786" y="229169"/>
                  <a:pt x="393573" y="122457"/>
                  <a:pt x="472287" y="104963"/>
                </a:cubicBezTo>
                <a:cubicBezTo>
                  <a:pt x="551001" y="87469"/>
                  <a:pt x="362087" y="248412"/>
                  <a:pt x="472287" y="230918"/>
                </a:cubicBezTo>
                <a:cubicBezTo>
                  <a:pt x="582487" y="213424"/>
                  <a:pt x="1133489" y="0"/>
                  <a:pt x="1133489" y="0"/>
                </a:cubicBezTo>
              </a:path>
            </a:pathLst>
          </a:custGeom>
          <a:ln w="63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73"/>
          <p:cNvSpPr txBox="1"/>
          <p:nvPr/>
        </p:nvSpPr>
        <p:spPr>
          <a:xfrm>
            <a:off x="2712028" y="5805264"/>
            <a:ext cx="215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small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Structural change </a:t>
            </a:r>
            <a:br>
              <a:rPr lang="en-US" sz="1400" b="1" cap="small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en-US" sz="1400" b="1" cap="small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(energy reform)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1733944" y="2605961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000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79" name="Forma libre 78"/>
          <p:cNvSpPr/>
          <p:nvPr/>
        </p:nvSpPr>
        <p:spPr>
          <a:xfrm>
            <a:off x="1469619" y="3678386"/>
            <a:ext cx="6958361" cy="960965"/>
          </a:xfrm>
          <a:custGeom>
            <a:avLst/>
            <a:gdLst>
              <a:gd name="connsiteX0" fmla="*/ 0 w 6958361"/>
              <a:gd name="connsiteY0" fmla="*/ 331189 h 960965"/>
              <a:gd name="connsiteX1" fmla="*/ 367335 w 6958361"/>
              <a:gd name="connsiteY1" fmla="*/ 215730 h 960965"/>
              <a:gd name="connsiteX2" fmla="*/ 1238442 w 6958361"/>
              <a:gd name="connsiteY2" fmla="*/ 5805 h 960965"/>
              <a:gd name="connsiteX3" fmla="*/ 1595281 w 6958361"/>
              <a:gd name="connsiteY3" fmla="*/ 467640 h 960965"/>
              <a:gd name="connsiteX4" fmla="*/ 2078063 w 6958361"/>
              <a:gd name="connsiteY4" fmla="*/ 614588 h 960965"/>
              <a:gd name="connsiteX5" fmla="*/ 2403416 w 6958361"/>
              <a:gd name="connsiteY5" fmla="*/ 656573 h 960965"/>
              <a:gd name="connsiteX6" fmla="*/ 3389971 w 6958361"/>
              <a:gd name="connsiteY6" fmla="*/ 761536 h 960965"/>
              <a:gd name="connsiteX7" fmla="*/ 5363081 w 6958361"/>
              <a:gd name="connsiteY7" fmla="*/ 866499 h 960965"/>
              <a:gd name="connsiteX8" fmla="*/ 6958361 w 6958361"/>
              <a:gd name="connsiteY8" fmla="*/ 960965 h 96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8361" h="960965">
                <a:moveTo>
                  <a:pt x="0" y="331189"/>
                </a:moveTo>
                <a:cubicBezTo>
                  <a:pt x="80464" y="300575"/>
                  <a:pt x="160928" y="269961"/>
                  <a:pt x="367335" y="215730"/>
                </a:cubicBezTo>
                <a:cubicBezTo>
                  <a:pt x="573742" y="161499"/>
                  <a:pt x="1033784" y="-36180"/>
                  <a:pt x="1238442" y="5805"/>
                </a:cubicBezTo>
                <a:cubicBezTo>
                  <a:pt x="1443100" y="47790"/>
                  <a:pt x="1455344" y="366176"/>
                  <a:pt x="1595281" y="467640"/>
                </a:cubicBezTo>
                <a:cubicBezTo>
                  <a:pt x="1735218" y="569104"/>
                  <a:pt x="1943374" y="583099"/>
                  <a:pt x="2078063" y="614588"/>
                </a:cubicBezTo>
                <a:cubicBezTo>
                  <a:pt x="2212752" y="646077"/>
                  <a:pt x="2403416" y="656573"/>
                  <a:pt x="2403416" y="656573"/>
                </a:cubicBezTo>
                <a:cubicBezTo>
                  <a:pt x="2622067" y="681064"/>
                  <a:pt x="2896694" y="726548"/>
                  <a:pt x="3389971" y="761536"/>
                </a:cubicBezTo>
                <a:cubicBezTo>
                  <a:pt x="3883249" y="796524"/>
                  <a:pt x="5363081" y="866499"/>
                  <a:pt x="5363081" y="866499"/>
                </a:cubicBezTo>
                <a:lnTo>
                  <a:pt x="6958361" y="960965"/>
                </a:lnTo>
              </a:path>
            </a:pathLst>
          </a:custGeom>
          <a:ln w="57150" cmpd="sng">
            <a:solidFill>
              <a:srgbClr val="77933C"/>
            </a:solidFill>
            <a:headEnd type="oval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1459124" y="2831944"/>
            <a:ext cx="2424406" cy="1167135"/>
          </a:xfrm>
          <a:custGeom>
            <a:avLst/>
            <a:gdLst>
              <a:gd name="connsiteX0" fmla="*/ 0 w 2424406"/>
              <a:gd name="connsiteY0" fmla="*/ 1144093 h 1144093"/>
              <a:gd name="connsiteX1" fmla="*/ 797640 w 2424406"/>
              <a:gd name="connsiteY1" fmla="*/ 839701 h 1144093"/>
              <a:gd name="connsiteX2" fmla="*/ 2424406 w 2424406"/>
              <a:gd name="connsiteY2" fmla="*/ 0 h 114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4406" h="1144093">
                <a:moveTo>
                  <a:pt x="0" y="1144093"/>
                </a:moveTo>
                <a:cubicBezTo>
                  <a:pt x="196786" y="1087238"/>
                  <a:pt x="393572" y="1030383"/>
                  <a:pt x="797640" y="839701"/>
                </a:cubicBezTo>
                <a:cubicBezTo>
                  <a:pt x="1201708" y="649019"/>
                  <a:pt x="2424406" y="0"/>
                  <a:pt x="2424406" y="0"/>
                </a:cubicBezTo>
              </a:path>
            </a:pathLst>
          </a:custGeom>
          <a:ln w="28575" cmpd="sng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3781653" y="4258432"/>
            <a:ext cx="144016" cy="1440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/>
          <p:cNvSpPr/>
          <p:nvPr/>
        </p:nvSpPr>
        <p:spPr>
          <a:xfrm>
            <a:off x="2989565" y="4087568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TextBox 10"/>
          <p:cNvSpPr txBox="1"/>
          <p:nvPr/>
        </p:nvSpPr>
        <p:spPr>
          <a:xfrm>
            <a:off x="2339752" y="159604"/>
            <a:ext cx="662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n-US" dirty="0"/>
              <a:t>National </a:t>
            </a:r>
            <a:r>
              <a:rPr lang="en-US" dirty="0" smtClean="0"/>
              <a:t>targets </a:t>
            </a:r>
            <a:r>
              <a:rPr lang="en-US" dirty="0"/>
              <a:t>for low carbon economy</a:t>
            </a:r>
            <a:endParaRPr lang="en-US" dirty="0" smtClean="0"/>
          </a:p>
          <a:p>
            <a:pPr algn="ctr"/>
            <a:r>
              <a:rPr lang="en-US" sz="1800" b="0" dirty="0"/>
              <a:t>general climate change law</a:t>
            </a:r>
          </a:p>
        </p:txBody>
      </p:sp>
    </p:spTree>
    <p:extLst>
      <p:ext uri="{BB962C8B-B14F-4D97-AF65-F5344CB8AC3E}">
        <p14:creationId xmlns:p14="http://schemas.microsoft.com/office/powerpoint/2010/main" val="286173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t>11</a:t>
            </a:fld>
            <a:endParaRPr lang="es-MX" dirty="0"/>
          </a:p>
        </p:txBody>
      </p:sp>
      <p:sp>
        <p:nvSpPr>
          <p:cNvPr id="5" name="TextBox 10"/>
          <p:cNvSpPr txBox="1"/>
          <p:nvPr/>
        </p:nvSpPr>
        <p:spPr>
          <a:xfrm>
            <a:off x="2339752" y="231031"/>
            <a:ext cx="662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2400" dirty="0" err="1">
                <a:solidFill>
                  <a:schemeClr val="tx1"/>
                </a:solidFill>
              </a:rPr>
              <a:t>Structural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 err="1">
                <a:solidFill>
                  <a:schemeClr val="tx1"/>
                </a:solidFill>
              </a:rPr>
              <a:t>Reforms</a:t>
            </a:r>
            <a:endParaRPr lang="es-MX" sz="2400" dirty="0" smtClean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15616" y="1433982"/>
            <a:ext cx="2448272" cy="54868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dirty="0" err="1" smtClean="0">
                <a:solidFill>
                  <a:schemeClr val="bg1"/>
                </a:solidFill>
              </a:rPr>
              <a:t>Energy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2243" y="2071298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 err="1"/>
              <a:t>economic</a:t>
            </a:r>
            <a:r>
              <a:rPr lang="es-MX" sz="1600" b="0" dirty="0"/>
              <a:t> </a:t>
            </a:r>
            <a:r>
              <a:rPr lang="es-MX" sz="1600" b="0" dirty="0" err="1"/>
              <a:t>competition</a:t>
            </a:r>
            <a:endParaRPr lang="es-MX" sz="1600" b="0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2243" y="2705472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 err="1" smtClean="0"/>
              <a:t>telecommunications</a:t>
            </a:r>
            <a:endParaRPr lang="es-MX" sz="1600" b="0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2243" y="3341217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 smtClean="0"/>
              <a:t>fiscal</a:t>
            </a:r>
            <a:endParaRPr lang="es-MX" sz="1600" b="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12243" y="3976962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 err="1"/>
              <a:t>financial</a:t>
            </a:r>
            <a:endParaRPr lang="es-MX" sz="1600" b="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15616" y="4608512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/>
              <a:t>labor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707904" y="3347294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 err="1"/>
              <a:t>educational</a:t>
            </a:r>
            <a:endParaRPr lang="es-MX" sz="1600" b="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07904" y="3977334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/>
              <a:t>habeas corpus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300192" y="3983858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/>
              <a:t>electoral </a:t>
            </a:r>
            <a:r>
              <a:rPr lang="es-MX" sz="1600" b="0" dirty="0" err="1"/>
              <a:t>politics</a:t>
            </a:r>
            <a:endParaRPr lang="es-MX" sz="1600" b="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00192" y="4609703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>
              <a:lnSpc>
                <a:spcPts val="1800"/>
              </a:lnSpc>
              <a:defRPr sz="20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1600" b="0" dirty="0" err="1"/>
              <a:t>transparency</a:t>
            </a:r>
            <a:endParaRPr lang="es-MX" sz="1600" b="0" dirty="0"/>
          </a:p>
        </p:txBody>
      </p:sp>
      <p:sp>
        <p:nvSpPr>
          <p:cNvPr id="17" name="16 Rectángulo"/>
          <p:cNvSpPr/>
          <p:nvPr/>
        </p:nvSpPr>
        <p:spPr>
          <a:xfrm>
            <a:off x="6300192" y="5590594"/>
            <a:ext cx="2448272" cy="5027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prstDash val="sysDash"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600"/>
              </a:lnSpc>
            </a:pPr>
            <a:r>
              <a:rPr lang="es-ES" sz="1600" b="1" cap="small" dirty="0" err="1">
                <a:solidFill>
                  <a:schemeClr val="bg1"/>
                </a:solidFill>
                <a:latin typeface="Times New Roman"/>
                <a:cs typeface="Times New Roman"/>
              </a:rPr>
              <a:t>democracy</a:t>
            </a:r>
            <a:r>
              <a:rPr lang="es-ES" sz="1600" b="1" cap="small" dirty="0">
                <a:solidFill>
                  <a:schemeClr val="bg1"/>
                </a:solidFill>
                <a:latin typeface="Times New Roman"/>
                <a:cs typeface="Times New Roman"/>
              </a:rPr>
              <a:t> and </a:t>
            </a:r>
            <a:r>
              <a:rPr lang="es-ES" sz="1600" b="1" cap="small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freedom</a:t>
            </a:r>
            <a:endParaRPr lang="es-MX" sz="1600" b="1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17233" y="5590594"/>
            <a:ext cx="2448272" cy="5027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prstDash val="sysDash"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600"/>
              </a:lnSpc>
            </a:pPr>
            <a:r>
              <a:rPr lang="es-ES" sz="1600" b="1" cap="small" dirty="0" err="1">
                <a:solidFill>
                  <a:schemeClr val="bg1"/>
                </a:solidFill>
                <a:latin typeface="Times New Roman"/>
                <a:cs typeface="Times New Roman"/>
              </a:rPr>
              <a:t>increase</a:t>
            </a:r>
            <a:r>
              <a:rPr lang="es-ES" sz="1600" b="1" cap="small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1600" b="1" cap="small" dirty="0" err="1">
                <a:solidFill>
                  <a:schemeClr val="bg1"/>
                </a:solidFill>
                <a:latin typeface="Times New Roman"/>
                <a:cs typeface="Times New Roman"/>
              </a:rPr>
              <a:t>productivity</a:t>
            </a:r>
            <a:endParaRPr lang="es-MX" sz="1600" b="1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707904" y="5590594"/>
            <a:ext cx="2448272" cy="5027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prstDash val="sysDash"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cap="small" dirty="0" smtClean="0">
                <a:solidFill>
                  <a:schemeClr val="bg1"/>
                </a:solidFill>
                <a:latin typeface="Times New Roman"/>
                <a:cs typeface="Times New Roman"/>
              </a:rPr>
              <a:t>Rule of law</a:t>
            </a:r>
            <a:endParaRPr lang="es-MX" sz="1600" b="1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07904" y="4608512"/>
            <a:ext cx="2448272" cy="54868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s-MX"/>
            </a:defPPr>
            <a:lvl1pPr algn="ctr">
              <a:lnSpc>
                <a:spcPts val="1800"/>
              </a:lnSpc>
              <a:defRPr sz="1600" b="0" cap="small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national code of criminal proceedings</a:t>
            </a:r>
            <a:endParaRPr lang="es-MX" dirty="0"/>
          </a:p>
        </p:txBody>
      </p:sp>
      <p:cxnSp>
        <p:nvCxnSpPr>
          <p:cNvPr id="21" name="20 Conector recto"/>
          <p:cNvCxnSpPr/>
          <p:nvPr/>
        </p:nvCxnSpPr>
        <p:spPr>
          <a:xfrm flipH="1">
            <a:off x="251520" y="5373216"/>
            <a:ext cx="8571376" cy="0"/>
          </a:xfrm>
          <a:prstGeom prst="line">
            <a:avLst/>
          </a:prstGeom>
          <a:ln w="38100">
            <a:solidFill>
              <a:srgbClr val="660E0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-109272" y="566124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600" cap="small" dirty="0" err="1">
                <a:latin typeface="Times New Roman"/>
                <a:cs typeface="Times New Roman"/>
              </a:rPr>
              <a:t>objectives</a:t>
            </a:r>
            <a:endParaRPr lang="es-MX" sz="1600" cap="small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93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" y="2669125"/>
            <a:ext cx="2983336" cy="1979010"/>
          </a:xfrm>
          <a:prstGeom prst="rect">
            <a:avLst/>
          </a:prstGeom>
          <a:ln w="9525">
            <a:solidFill>
              <a:schemeClr val="bg1">
                <a:lumMod val="50000"/>
                <a:alpha val="51000"/>
              </a:schemeClr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79512" y="551723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177800"/>
            <a:r>
              <a:rPr lang="en-GB" sz="1000" cap="small" dirty="0" smtClean="0">
                <a:latin typeface="Times New Roman" pitchFamily="18" charset="0"/>
                <a:cs typeface="Times New Roman" pitchFamily="18" charset="0"/>
              </a:rPr>
              <a:t> *  Average daily </a:t>
            </a:r>
            <a:r>
              <a:rPr lang="en-GB" sz="1000" cap="small" dirty="0">
                <a:latin typeface="Times New Roman" pitchFamily="18" charset="0"/>
                <a:cs typeface="Times New Roman" pitchFamily="18" charset="0"/>
              </a:rPr>
              <a:t>irradiation</a:t>
            </a:r>
            <a:r>
              <a:rPr lang="en-GB" sz="1000" cap="small" dirty="0" smtClean="0">
                <a:latin typeface="Times New Roman" pitchFamily="18" charset="0"/>
                <a:cs typeface="Times New Roman" pitchFamily="18" charset="0"/>
              </a:rPr>
              <a:t> in Mexico is about 5.5 kwh/m</a:t>
            </a:r>
            <a:r>
              <a:rPr lang="en-GB" sz="1000" cap="small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000" cap="small" dirty="0" smtClean="0">
                <a:latin typeface="Times New Roman" pitchFamily="18" charset="0"/>
                <a:cs typeface="Times New Roman" pitchFamily="18" charset="0"/>
              </a:rPr>
              <a:t>/d, and can reach values higher than 8.5kwh/m</a:t>
            </a:r>
            <a:r>
              <a:rPr lang="en-GB" sz="1000" cap="small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000" cap="smal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1463" indent="-177800"/>
            <a:r>
              <a:rPr lang="en-GB" sz="1000" cap="small" dirty="0">
                <a:latin typeface="Times New Roman" pitchFamily="18" charset="0"/>
                <a:cs typeface="Times New Roman" pitchFamily="18" charset="0"/>
              </a:rPr>
              <a:t>** Studies to characterize the wind resource in regions of the Isthmus of Tehuantepec, the peninsulas of Yucatan and Baja California, and the northern region of the Gulf of Mexico.</a:t>
            </a:r>
          </a:p>
          <a:p>
            <a:pPr marL="271463" indent="-177800"/>
            <a:r>
              <a:rPr lang="en-GB" sz="1000" cap="small" dirty="0">
                <a:latin typeface="Times New Roman" pitchFamily="18" charset="0"/>
                <a:cs typeface="Times New Roman" pitchFamily="18" charset="0"/>
              </a:rPr>
              <a:t>*** </a:t>
            </a:r>
            <a:r>
              <a:rPr lang="en-US" sz="1000" cap="small" dirty="0">
                <a:latin typeface="Times New Roman" pitchFamily="18" charset="0"/>
                <a:cs typeface="Times New Roman" pitchFamily="18" charset="0"/>
              </a:rPr>
              <a:t>geothermal potential based on the census of more than 1,300 hot spots estimated by the Federal Electricity </a:t>
            </a:r>
            <a:r>
              <a:rPr lang="en-US" sz="1000" cap="small" dirty="0" smtClean="0">
                <a:latin typeface="Times New Roman" pitchFamily="18" charset="0"/>
                <a:cs typeface="Times New Roman" pitchFamily="18" charset="0"/>
              </a:rPr>
              <a:t>Commission.</a:t>
            </a:r>
            <a:endParaRPr lang="en-GB" sz="1000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2966" y="1803593"/>
            <a:ext cx="274939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latin typeface="Times New Roman"/>
                <a:cs typeface="Times New Roman"/>
              </a:rPr>
              <a:t>Direct irradiation</a:t>
            </a:r>
            <a:r>
              <a:rPr lang="en-GB" cap="small" dirty="0" smtClean="0">
                <a:latin typeface="Times New Roman"/>
                <a:cs typeface="Times New Roman"/>
              </a:rPr>
              <a:t/>
            </a:r>
            <a:br>
              <a:rPr lang="en-GB" cap="small" dirty="0" smtClean="0">
                <a:latin typeface="Times New Roman"/>
                <a:cs typeface="Times New Roman"/>
              </a:rPr>
            </a:br>
            <a:r>
              <a:rPr lang="en-GB" sz="1200" cap="small" dirty="0" smtClean="0">
                <a:latin typeface="Times New Roman"/>
                <a:cs typeface="Times New Roman"/>
              </a:rPr>
              <a:t>During June*</a:t>
            </a:r>
            <a:endParaRPr lang="en-GB" sz="1200" dirty="0"/>
          </a:p>
        </p:txBody>
      </p:sp>
      <p:sp>
        <p:nvSpPr>
          <p:cNvPr id="18" name="4 Marcador de pie de página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3113" y="6662563"/>
            <a:ext cx="52609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900" cap="small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s-MX" sz="900" cap="small" dirty="0" smtClean="0">
                <a:latin typeface="Times New Roman" pitchFamily="18" charset="0"/>
                <a:cs typeface="Times New Roman" pitchFamily="18" charset="0"/>
              </a:rPr>
              <a:t>SENER, Inventario Nacional de Energías Renovables</a:t>
            </a:r>
            <a:endParaRPr lang="en-US" sz="90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98" y="2657148"/>
            <a:ext cx="3045616" cy="198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131840" y="1778005"/>
            <a:ext cx="27533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latin typeface="Times New Roman"/>
                <a:cs typeface="Times New Roman"/>
              </a:rPr>
              <a:t>Power density </a:t>
            </a:r>
          </a:p>
          <a:p>
            <a:pPr algn="ctr"/>
            <a:r>
              <a:rPr lang="en-GB" sz="1400" cap="small" dirty="0" smtClean="0">
                <a:latin typeface="Times New Roman"/>
                <a:cs typeface="Times New Roman"/>
              </a:rPr>
              <a:t>80mts during Apr. (W/m</a:t>
            </a:r>
            <a:r>
              <a:rPr lang="en-GB" sz="1400" cap="small" baseline="30000" dirty="0" smtClean="0">
                <a:latin typeface="Times New Roman"/>
                <a:cs typeface="Times New Roman"/>
              </a:rPr>
              <a:t>2</a:t>
            </a:r>
            <a:r>
              <a:rPr lang="en-GB" sz="1400" cap="small" dirty="0" smtClean="0">
                <a:latin typeface="Times New Roman"/>
                <a:cs typeface="Times New Roman"/>
              </a:rPr>
              <a:t>)</a:t>
            </a:r>
            <a:r>
              <a:rPr lang="en-GB" sz="1100" cap="small" dirty="0" smtClean="0">
                <a:latin typeface="Times New Roman"/>
                <a:cs typeface="Times New Roman"/>
              </a:rPr>
              <a:t>**</a:t>
            </a:r>
            <a:endParaRPr lang="en-GB" sz="1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68" y="2566197"/>
            <a:ext cx="3050188" cy="22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228184" y="1772816"/>
            <a:ext cx="27533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>
                <a:latin typeface="Times New Roman"/>
                <a:cs typeface="Times New Roman"/>
              </a:rPr>
              <a:t>Geothermal resources </a:t>
            </a:r>
            <a:r>
              <a:rPr lang="en-GB" sz="1400" cap="small" dirty="0">
                <a:latin typeface="Times New Roman"/>
                <a:cs typeface="Times New Roman"/>
              </a:rPr>
              <a:t>(°C</a:t>
            </a:r>
            <a:r>
              <a:rPr lang="en-GB" sz="1400" cap="small" dirty="0" smtClean="0">
                <a:latin typeface="Times New Roman"/>
                <a:cs typeface="Times New Roman"/>
              </a:rPr>
              <a:t>)</a:t>
            </a:r>
            <a:r>
              <a:rPr lang="en-GB" sz="1050" cap="small" dirty="0" smtClean="0">
                <a:latin typeface="Times New Roman"/>
                <a:cs typeface="Times New Roman"/>
              </a:rPr>
              <a:t>***</a:t>
            </a:r>
            <a:endParaRPr lang="en-GB" sz="1400" cap="small" dirty="0">
              <a:latin typeface="Times New Roman"/>
              <a:cs typeface="Times New Roman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2339752" y="292586"/>
            <a:ext cx="662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n-US" dirty="0"/>
              <a:t>Maps of </a:t>
            </a:r>
            <a:r>
              <a:rPr lang="en-US" dirty="0" smtClean="0"/>
              <a:t>Renewable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1564627"/>
            <a:ext cx="7488832" cy="9378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cap="small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846" y="116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cap="small" dirty="0">
              <a:latin typeface="Times New Roman"/>
              <a:cs typeface="Times New Roman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2339752" y="67271"/>
            <a:ext cx="6624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n-US" sz="2400" dirty="0"/>
              <a:t>Energy Reform</a:t>
            </a:r>
          </a:p>
          <a:p>
            <a:pPr algn="ctr"/>
            <a:r>
              <a:rPr lang="en-US" b="0" dirty="0" smtClean="0"/>
              <a:t>key Elements </a:t>
            </a:r>
            <a:endParaRPr lang="en-US" sz="1800" b="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179512" y="5857914"/>
            <a:ext cx="828092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400"/>
              </a:lnSpc>
            </a:pPr>
            <a:r>
              <a:rPr lang="es-MX" sz="1050" cap="smal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    </a:t>
            </a:r>
            <a:r>
              <a:rPr lang="es-MX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s-MX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mexican</a:t>
            </a:r>
            <a:r>
              <a:rPr lang="es-MX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</a:t>
            </a:r>
            <a:r>
              <a:rPr lang="es-MX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MX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trust for the promotion and development of national energy industry suppliers and contractors</a:t>
            </a:r>
            <a:r>
              <a:rPr lang="es-MX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sener-nafin</a:t>
            </a:r>
            <a:r>
              <a:rPr lang="es-ES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MX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universal </a:t>
            </a:r>
            <a:r>
              <a:rPr lang="es-MX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MX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s-MX" sz="10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0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endParaRPr lang="es-MX" altLang="ja-JP" sz="1050" cap="small" dirty="0">
              <a:latin typeface="Times New Roman"/>
              <a:cs typeface="Times New Roman"/>
            </a:endParaRPr>
          </a:p>
        </p:txBody>
      </p:sp>
      <p:sp>
        <p:nvSpPr>
          <p:cNvPr id="13" name="Rectángulo 38"/>
          <p:cNvSpPr/>
          <p:nvPr/>
        </p:nvSpPr>
        <p:spPr>
          <a:xfrm>
            <a:off x="3500006" y="1708872"/>
            <a:ext cx="2236861" cy="64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ES" sz="14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s-ES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Legislation</a:t>
            </a:r>
            <a:endParaRPr lang="es-ES" sz="140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38"/>
          <p:cNvSpPr/>
          <p:nvPr/>
        </p:nvSpPr>
        <p:spPr>
          <a:xfrm>
            <a:off x="5948278" y="1708872"/>
            <a:ext cx="2236861" cy="64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ES" sz="14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</a:t>
            </a:r>
            <a:r>
              <a:rPr lang="es-ES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  <a:endParaRPr lang="es-ES" sz="140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</a:pPr>
            <a:r>
              <a:rPr lang="es-ES" sz="1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</a:t>
            </a:r>
            <a:r>
              <a:rPr lang="es-ES" sz="1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S" sz="12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cnh</a:t>
            </a:r>
            <a:r>
              <a:rPr lang="es-ES" sz="1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20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592" y="1718101"/>
            <a:ext cx="2533019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s-ES" sz="1600" cap="small" dirty="0" err="1">
                <a:solidFill>
                  <a:schemeClr val="bg1"/>
                </a:solidFill>
                <a:latin typeface="Times New Roman"/>
                <a:cs typeface="Times New Roman"/>
              </a:rPr>
              <a:t>Strengthening</a:t>
            </a:r>
            <a:endParaRPr lang="es-ES" sz="1600" cap="small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lvl="0" algn="ctr">
              <a:lnSpc>
                <a:spcPts val="1400"/>
              </a:lnSpc>
            </a:pPr>
            <a:r>
              <a:rPr lang="es-ES" sz="1600" cap="small" dirty="0" smtClean="0">
                <a:solidFill>
                  <a:schemeClr val="bg1"/>
                </a:solidFill>
                <a:latin typeface="Times New Roman"/>
                <a:cs typeface="Times New Roman"/>
              </a:rPr>
              <a:t>Legal </a:t>
            </a:r>
            <a:r>
              <a:rPr lang="es-ES" sz="1600" cap="small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framework</a:t>
            </a:r>
            <a:r>
              <a:rPr lang="es-ES" sz="1600" cap="small" dirty="0" smtClean="0">
                <a:solidFill>
                  <a:schemeClr val="bg1"/>
                </a:solidFill>
                <a:latin typeface="Times New Roman"/>
                <a:cs typeface="Times New Roman"/>
              </a:rPr>
              <a:t> and </a:t>
            </a:r>
            <a:r>
              <a:rPr lang="es-ES" sz="1600" cap="small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regulators</a:t>
            </a:r>
            <a:endParaRPr lang="es-ES" sz="16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7584" y="2644747"/>
            <a:ext cx="7488832" cy="9378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cap="small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38"/>
          <p:cNvSpPr/>
          <p:nvPr/>
        </p:nvSpPr>
        <p:spPr>
          <a:xfrm>
            <a:off x="3500006" y="2788992"/>
            <a:ext cx="2236861" cy="64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1400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</a:t>
            </a:r>
            <a:r>
              <a:rPr lang="es-MX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s-MX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MX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12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pemex</a:t>
            </a:r>
            <a:r>
              <a:rPr lang="es-MX" sz="1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MX" sz="12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cfe</a:t>
            </a:r>
            <a:r>
              <a:rPr lang="es-MX" sz="1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120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38"/>
          <p:cNvSpPr/>
          <p:nvPr/>
        </p:nvSpPr>
        <p:spPr>
          <a:xfrm>
            <a:off x="5948278" y="2788992"/>
            <a:ext cx="2236861" cy="64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ES" sz="1400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s-ES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ES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r>
              <a:rPr lang="es-ES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(asea, </a:t>
            </a:r>
            <a:r>
              <a:rPr lang="es-ES" sz="12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cenace</a:t>
            </a:r>
            <a:r>
              <a:rPr lang="es-ES" sz="1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S" sz="12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cenagas</a:t>
            </a:r>
            <a:r>
              <a:rPr lang="es-ES" sz="1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20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99592" y="2976154"/>
            <a:ext cx="2533019" cy="2750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s-ES" sz="1600" cap="small" dirty="0">
                <a:solidFill>
                  <a:schemeClr val="bg1"/>
                </a:solidFill>
                <a:latin typeface="Times New Roman"/>
                <a:cs typeface="Times New Roman"/>
              </a:rPr>
              <a:t>New </a:t>
            </a:r>
            <a:r>
              <a:rPr lang="es-ES" sz="1600" cap="small" dirty="0" err="1">
                <a:solidFill>
                  <a:schemeClr val="bg1"/>
                </a:solidFill>
                <a:latin typeface="Times New Roman"/>
                <a:cs typeface="Times New Roman"/>
              </a:rPr>
              <a:t>electricity</a:t>
            </a:r>
            <a:r>
              <a:rPr lang="es-ES" sz="1600" cap="small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1600" cap="small" dirty="0" err="1">
                <a:solidFill>
                  <a:schemeClr val="bg1"/>
                </a:solidFill>
                <a:latin typeface="Times New Roman"/>
                <a:cs typeface="Times New Roman"/>
              </a:rPr>
              <a:t>market</a:t>
            </a:r>
            <a:r>
              <a:rPr lang="es-ES" sz="1600" cap="small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827584" y="3715245"/>
            <a:ext cx="7488832" cy="9378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cap="small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38"/>
          <p:cNvSpPr/>
          <p:nvPr/>
        </p:nvSpPr>
        <p:spPr>
          <a:xfrm>
            <a:off x="3500006" y="3859490"/>
            <a:ext cx="2236861" cy="64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s-MX" sz="1400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es-MX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  <a:endParaRPr lang="es-MX" sz="140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38"/>
          <p:cNvSpPr/>
          <p:nvPr/>
        </p:nvSpPr>
        <p:spPr>
          <a:xfrm>
            <a:off x="5948278" y="3859490"/>
            <a:ext cx="2236861" cy="64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s-MX" sz="14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s-MX" sz="1200" cap="small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MX" sz="1400" cap="small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899592" y="4046652"/>
            <a:ext cx="2533019" cy="2750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s-ES" sz="1600" cap="small" dirty="0" err="1">
                <a:solidFill>
                  <a:schemeClr val="bg1"/>
                </a:solidFill>
                <a:latin typeface="Times New Roman"/>
                <a:cs typeface="Times New Roman"/>
              </a:rPr>
              <a:t>financial</a:t>
            </a:r>
            <a:r>
              <a:rPr lang="es-ES" sz="1600" cap="small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1600" cap="small" dirty="0" err="1">
                <a:solidFill>
                  <a:schemeClr val="bg1"/>
                </a:solidFill>
                <a:latin typeface="Times New Roman"/>
                <a:cs typeface="Times New Roman"/>
              </a:rPr>
              <a:t>mechanisms</a:t>
            </a:r>
            <a:endParaRPr lang="es-ES" sz="16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7584" y="4795365"/>
            <a:ext cx="7488832" cy="9378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cap="small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38"/>
          <p:cNvSpPr/>
          <p:nvPr/>
        </p:nvSpPr>
        <p:spPr>
          <a:xfrm>
            <a:off x="3500006" y="4939610"/>
            <a:ext cx="2236861" cy="64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inventory of renewable energy</a:t>
            </a:r>
            <a:endParaRPr lang="es-MX" sz="140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8"/>
          <p:cNvSpPr/>
          <p:nvPr/>
        </p:nvSpPr>
        <p:spPr>
          <a:xfrm>
            <a:off x="5948278" y="4939610"/>
            <a:ext cx="2236861" cy="64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VUER</a:t>
            </a:r>
            <a:endParaRPr lang="es-MX" sz="1400" cap="small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899592" y="5038607"/>
            <a:ext cx="2533019" cy="4514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s-ES" sz="1600" cap="small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Information</a:t>
            </a:r>
            <a:r>
              <a:rPr lang="es-ES" sz="1600" cap="small" dirty="0" smtClean="0">
                <a:solidFill>
                  <a:schemeClr val="bg1"/>
                </a:solidFill>
                <a:latin typeface="Times New Roman"/>
                <a:cs typeface="Times New Roman"/>
              </a:rPr>
              <a:t> and </a:t>
            </a:r>
            <a:r>
              <a:rPr lang="es-ES" sz="1600" cap="small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transparency</a:t>
            </a:r>
            <a:endParaRPr lang="es-ES" sz="1600" cap="small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166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995846" y="116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s-MX" cap="small" dirty="0">
              <a:latin typeface="Times New Roman"/>
              <a:cs typeface="Times New Roman"/>
            </a:endParaRPr>
          </a:p>
        </p:txBody>
      </p:sp>
      <p:sp>
        <p:nvSpPr>
          <p:cNvPr id="12" name="Rectángulo 2"/>
          <p:cNvSpPr/>
          <p:nvPr/>
        </p:nvSpPr>
        <p:spPr>
          <a:xfrm>
            <a:off x="1584033" y="1556792"/>
            <a:ext cx="2399657" cy="3258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6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s-ES" sz="1600" b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8"/>
          <p:cNvSpPr/>
          <p:nvPr/>
        </p:nvSpPr>
        <p:spPr>
          <a:xfrm>
            <a:off x="1584033" y="2014026"/>
            <a:ext cx="2399657" cy="12878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rIns="36000" anchor="ctr" anchorCtr="0">
            <a:noAutofit/>
          </a:bodyPr>
          <a:lstStyle/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en-US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CENACE: Operate </a:t>
            </a:r>
            <a:r>
              <a:rPr lang="en-US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electricity system and </a:t>
            </a:r>
            <a:r>
              <a:rPr lang="en-US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(nov)</a:t>
            </a:r>
          </a:p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Interconnection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125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2"/>
          <p:cNvSpPr/>
          <p:nvPr/>
        </p:nvSpPr>
        <p:spPr>
          <a:xfrm>
            <a:off x="4076921" y="1556792"/>
            <a:ext cx="2419565" cy="3258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6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s-ES" sz="1600" b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2"/>
          <p:cNvSpPr/>
          <p:nvPr/>
        </p:nvSpPr>
        <p:spPr>
          <a:xfrm>
            <a:off x="179512" y="3421859"/>
            <a:ext cx="1310579" cy="12742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400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es-ES" sz="1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ES" sz="1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  <a:r>
              <a:rPr lang="es-ES" sz="14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1400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CLEs</a:t>
            </a:r>
            <a:r>
              <a:rPr lang="es-ES" sz="14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400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2"/>
          <p:cNvSpPr/>
          <p:nvPr/>
        </p:nvSpPr>
        <p:spPr>
          <a:xfrm>
            <a:off x="6564741" y="1556792"/>
            <a:ext cx="2399657" cy="3258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6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s-ES" sz="1600" b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4086875" y="2013081"/>
            <a:ext cx="2399657" cy="12897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rIns="36000" anchor="ctr" anchorCtr="0">
            <a:noAutofit/>
          </a:bodyPr>
          <a:lstStyle/>
          <a:p>
            <a:pPr marL="9525">
              <a:lnSpc>
                <a:spcPts val="1200"/>
              </a:lnSpc>
            </a:pP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es-MX" sz="125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(feb)</a:t>
            </a:r>
          </a:p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(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525">
              <a:lnSpc>
                <a:spcPts val="1200"/>
              </a:lnSpc>
            </a:pP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(jul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125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ángulo 2"/>
          <p:cNvSpPr/>
          <p:nvPr/>
        </p:nvSpPr>
        <p:spPr>
          <a:xfrm>
            <a:off x="198240" y="4788112"/>
            <a:ext cx="1310579" cy="13634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400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Geothermal</a:t>
            </a:r>
            <a:endParaRPr lang="es-ES" sz="1400" cap="smal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s-ES" sz="14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Zero</a:t>
            </a:r>
            <a:endParaRPr lang="es-ES" sz="1400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"/>
          <p:cNvSpPr/>
          <p:nvPr/>
        </p:nvSpPr>
        <p:spPr>
          <a:xfrm>
            <a:off x="179512" y="2020798"/>
            <a:ext cx="1310579" cy="12742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s-ES" sz="1400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s-ES" sz="1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es-ES" sz="1400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086875" y="3414142"/>
            <a:ext cx="2399657" cy="12897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rIns="36000" anchor="ctr" anchorCtr="0">
            <a:noAutofit/>
          </a:bodyPr>
          <a:lstStyle/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clean energy by </a:t>
            </a:r>
            <a:r>
              <a:rPr lang="en-US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(mar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584033" y="3414142"/>
            <a:ext cx="2399657" cy="12897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rIns="36000" anchor="ctr" anchorCtr="0">
            <a:noAutofit/>
          </a:bodyPr>
          <a:lstStyle/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en-US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(oct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086875" y="4824991"/>
            <a:ext cx="2399657" cy="12897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rIns="36000" anchor="ctr" anchorCtr="0">
            <a:noAutofit/>
          </a:bodyPr>
          <a:lstStyle/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CFE 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geothermal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125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(jul)</a:t>
            </a:r>
          </a:p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s-MX" sz="125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bidding</a:t>
            </a:r>
            <a:r>
              <a:rPr lang="es-MX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geothermal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125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564741" y="2013081"/>
            <a:ext cx="2399657" cy="12897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rIns="36000" anchor="ctr" anchorCtr="0">
            <a:noAutofit/>
          </a:bodyPr>
          <a:lstStyle/>
          <a:p>
            <a:pPr marL="182563" indent="-173038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25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the Wholesale </a:t>
            </a:r>
            <a:r>
              <a:rPr lang="en-US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125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es-MX" sz="125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125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0"/>
          <p:cNvSpPr txBox="1"/>
          <p:nvPr/>
        </p:nvSpPr>
        <p:spPr>
          <a:xfrm>
            <a:off x="2339752" y="67271"/>
            <a:ext cx="6624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n-US" sz="2400" dirty="0"/>
              <a:t>Energy Reform</a:t>
            </a:r>
          </a:p>
          <a:p>
            <a:pPr algn="ctr"/>
            <a:r>
              <a:rPr lang="en-US" b="0" dirty="0" smtClean="0"/>
              <a:t>Power generation</a:t>
            </a: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21430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995846" y="116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s-MX" cap="small" dirty="0">
              <a:latin typeface="Times New Roman"/>
              <a:cs typeface="Times New Roman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1655163" y="2567596"/>
            <a:ext cx="2391584" cy="13550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s-ES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ES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es-ES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8"/>
          <p:cNvSpPr/>
          <p:nvPr/>
        </p:nvSpPr>
        <p:spPr>
          <a:xfrm>
            <a:off x="4193648" y="2564904"/>
            <a:ext cx="3041730" cy="6008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s-MX" sz="20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23,790</a:t>
            </a:r>
            <a:endParaRPr lang="es-MX" sz="2000" b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2"/>
          <p:cNvSpPr/>
          <p:nvPr/>
        </p:nvSpPr>
        <p:spPr>
          <a:xfrm>
            <a:off x="1655164" y="5168526"/>
            <a:ext cx="2391584" cy="492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s-ES" sz="20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es-ES" sz="2000" b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8"/>
          <p:cNvSpPr/>
          <p:nvPr/>
        </p:nvSpPr>
        <p:spPr>
          <a:xfrm>
            <a:off x="4206807" y="5168526"/>
            <a:ext cx="3041730" cy="492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s-MX" sz="20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31,540</a:t>
            </a:r>
            <a:endParaRPr lang="es-MX" sz="2000" b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2"/>
          <p:cNvSpPr/>
          <p:nvPr/>
        </p:nvSpPr>
        <p:spPr>
          <a:xfrm>
            <a:off x="1655163" y="4069332"/>
            <a:ext cx="2391584" cy="6558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s-ES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s-ES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endParaRPr lang="es-ES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8"/>
          <p:cNvSpPr/>
          <p:nvPr/>
        </p:nvSpPr>
        <p:spPr>
          <a:xfrm>
            <a:off x="4193648" y="3287536"/>
            <a:ext cx="3041730" cy="6008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ctr">
              <a:lnSpc>
                <a:spcPts val="1700"/>
              </a:lnSpc>
            </a:pPr>
            <a:r>
              <a:rPr lang="es-MX" sz="20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3,300</a:t>
            </a:r>
            <a:r>
              <a:rPr lang="es-MX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cap="sm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PIE’s</a:t>
            </a:r>
            <a:endParaRPr lang="es-MX" sz="140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8"/>
          <p:cNvSpPr/>
          <p:nvPr/>
        </p:nvSpPr>
        <p:spPr>
          <a:xfrm>
            <a:off x="4193648" y="4071832"/>
            <a:ext cx="3041730" cy="6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s-MX" sz="20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4,450</a:t>
            </a:r>
            <a:endParaRPr lang="es-MX" sz="2000" cap="sm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44 Conector recto"/>
          <p:cNvCxnSpPr/>
          <p:nvPr/>
        </p:nvCxnSpPr>
        <p:spPr>
          <a:xfrm flipH="1">
            <a:off x="1271873" y="4941168"/>
            <a:ext cx="6684503" cy="0"/>
          </a:xfrm>
          <a:prstGeom prst="line">
            <a:avLst/>
          </a:prstGeom>
          <a:ln w="38100">
            <a:solidFill>
              <a:srgbClr val="660E0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Rectángulo"/>
          <p:cNvSpPr/>
          <p:nvPr/>
        </p:nvSpPr>
        <p:spPr>
          <a:xfrm>
            <a:off x="395536" y="1681450"/>
            <a:ext cx="8208912" cy="451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  <a:spcBef>
                <a:spcPct val="20000"/>
              </a:spcBef>
              <a:tabLst>
                <a:tab pos="5475288" algn="l"/>
              </a:tabLst>
            </a:pPr>
            <a:r>
              <a:rPr lang="en-US" sz="2400" b="1" cap="small" dirty="0">
                <a:solidFill>
                  <a:schemeClr val="tx1"/>
                </a:solidFill>
                <a:latin typeface="Times New Roman"/>
                <a:cs typeface="Times New Roman"/>
              </a:rPr>
              <a:t>Estimated total </a:t>
            </a:r>
            <a:r>
              <a:rPr lang="en-US" sz="2400" b="1" cap="small" dirty="0" smtClean="0">
                <a:solidFill>
                  <a:schemeClr val="tx1"/>
                </a:solidFill>
                <a:latin typeface="Times New Roman"/>
                <a:cs typeface="Times New Roman"/>
              </a:rPr>
              <a:t>investment, MMD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8995846" y="116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s-MX" cap="small" dirty="0">
              <a:latin typeface="Times New Roman"/>
              <a:cs typeface="Times New Roman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339752" y="67271"/>
            <a:ext cx="6624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n-US" sz="2400" dirty="0"/>
              <a:t>Energy Reform</a:t>
            </a:r>
          </a:p>
          <a:p>
            <a:pPr algn="ctr"/>
            <a:r>
              <a:rPr lang="en-US" b="0" dirty="0" smtClean="0"/>
              <a:t>Power generation</a:t>
            </a: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71809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953489" y="292586"/>
            <a:ext cx="558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Infraestucture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2014-2018</a:t>
            </a:r>
            <a:endParaRPr lang="es-MX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1428"/>
            <a:ext cx="6624736" cy="41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23528" y="1244466"/>
            <a:ext cx="853666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lnSpc>
                <a:spcPts val="1700"/>
              </a:lnSpc>
              <a:defRPr cap="sm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b="1" dirty="0" err="1" smtClean="0"/>
              <a:t>Power</a:t>
            </a:r>
            <a:r>
              <a:rPr lang="es-MX" b="1" dirty="0" smtClean="0"/>
              <a:t> </a:t>
            </a:r>
            <a:r>
              <a:rPr lang="es-MX" b="1" dirty="0" err="1" smtClean="0"/>
              <a:t>Generation</a:t>
            </a:r>
            <a:r>
              <a:rPr lang="es-MX" b="1" dirty="0" smtClean="0"/>
              <a:t>: </a:t>
            </a:r>
            <a:r>
              <a:rPr lang="en-US" b="1" dirty="0"/>
              <a:t>Investment </a:t>
            </a:r>
            <a:r>
              <a:rPr lang="en-US" b="1" dirty="0" smtClean="0"/>
              <a:t>Requirements</a:t>
            </a:r>
            <a:endParaRPr lang="es-MX" b="1" dirty="0"/>
          </a:p>
          <a:p>
            <a:r>
              <a:rPr lang="es-MX" sz="1600" dirty="0" smtClean="0"/>
              <a:t>(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Estimated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310.8 miles de millones de pesos)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300192" y="2422475"/>
            <a:ext cx="22860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small" dirty="0">
                <a:latin typeface="Times New Roman"/>
                <a:cs typeface="Times New Roman"/>
              </a:rPr>
              <a:t>Estimated total investment </a:t>
            </a:r>
            <a:r>
              <a:rPr lang="es-MX" sz="1100" b="1" cap="small" dirty="0">
                <a:latin typeface="Times New Roman"/>
                <a:cs typeface="Times New Roman"/>
              </a:rPr>
              <a:t>in </a:t>
            </a:r>
            <a:r>
              <a:rPr lang="es-MX" sz="1100" b="1" cap="small" dirty="0" smtClean="0">
                <a:latin typeface="Times New Roman"/>
                <a:cs typeface="Times New Roman"/>
              </a:rPr>
              <a:t>cc </a:t>
            </a:r>
            <a:r>
              <a:rPr lang="es-MX" sz="1100" b="1" cap="small" dirty="0" err="1" smtClean="0">
                <a:latin typeface="Times New Roman"/>
                <a:cs typeface="Times New Roman"/>
              </a:rPr>
              <a:t>projects</a:t>
            </a:r>
            <a:r>
              <a:rPr lang="es-MX" sz="1100" b="1" cap="small" dirty="0" smtClean="0">
                <a:latin typeface="Times New Roman"/>
                <a:cs typeface="Times New Roman"/>
              </a:rPr>
              <a:t> </a:t>
            </a:r>
            <a:r>
              <a:rPr lang="es-MX" sz="1100" b="1" cap="small" dirty="0">
                <a:latin typeface="Times New Roman"/>
                <a:cs typeface="Times New Roman"/>
              </a:rPr>
              <a:t>(97,682 </a:t>
            </a:r>
            <a:r>
              <a:rPr lang="es-MX" sz="1100" b="1" cap="small" dirty="0" err="1">
                <a:latin typeface="Times New Roman"/>
                <a:cs typeface="Times New Roman"/>
              </a:rPr>
              <a:t>mdp</a:t>
            </a:r>
            <a:r>
              <a:rPr lang="es-MX" sz="1100" b="1" cap="small" dirty="0">
                <a:latin typeface="Times New Roman"/>
                <a:cs typeface="Times New Roman"/>
              </a:rPr>
              <a:t>)</a:t>
            </a:r>
          </a:p>
          <a:p>
            <a:endParaRPr lang="es-MX" sz="1100" b="1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Noreste (Escobedo)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Norte IV ( Lerdo)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Noroeste (</a:t>
            </a:r>
            <a:r>
              <a:rPr lang="es-MX" sz="8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Topolobampo</a:t>
            </a:r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II)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Norte III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s-MX" sz="8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Topolobampo</a:t>
            </a:r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Guaymas II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Guaymas III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Valle de México II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3528" y="4797152"/>
            <a:ext cx="3096344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 smtClean="0">
                <a:latin typeface="Times New Roman"/>
                <a:cs typeface="Times New Roman"/>
              </a:rPr>
              <a:t>Estimated </a:t>
            </a:r>
            <a:r>
              <a:rPr lang="en-US" sz="1200" b="1" cap="small" dirty="0">
                <a:latin typeface="Times New Roman"/>
                <a:cs typeface="Times New Roman"/>
              </a:rPr>
              <a:t>total </a:t>
            </a:r>
            <a:r>
              <a:rPr lang="en-US" sz="1200" b="1" cap="small" dirty="0" smtClean="0">
                <a:latin typeface="Times New Roman"/>
                <a:cs typeface="Times New Roman"/>
              </a:rPr>
              <a:t>investment in Renewables</a:t>
            </a:r>
            <a:r>
              <a:rPr lang="es-MX" sz="1200" b="1" cap="small" dirty="0" smtClean="0">
                <a:latin typeface="Times New Roman"/>
                <a:cs typeface="Times New Roman"/>
              </a:rPr>
              <a:t> </a:t>
            </a:r>
            <a:r>
              <a:rPr lang="es-MX" sz="1200" b="1" cap="small" dirty="0" err="1" smtClean="0">
                <a:latin typeface="Times New Roman"/>
                <a:cs typeface="Times New Roman"/>
              </a:rPr>
              <a:t>projects</a:t>
            </a:r>
            <a:r>
              <a:rPr lang="es-MX" sz="1200" b="1" cap="small" dirty="0" smtClean="0">
                <a:latin typeface="Times New Roman"/>
                <a:cs typeface="Times New Roman"/>
              </a:rPr>
              <a:t> (99,669 </a:t>
            </a:r>
            <a:r>
              <a:rPr lang="es-MX" sz="1200" b="1" cap="small" dirty="0" err="1">
                <a:latin typeface="Times New Roman"/>
                <a:cs typeface="Times New Roman"/>
              </a:rPr>
              <a:t>mdp</a:t>
            </a:r>
            <a:r>
              <a:rPr lang="es-MX" sz="1200" b="1" cap="small" dirty="0">
                <a:latin typeface="Times New Roman"/>
                <a:cs typeface="Times New Roman"/>
              </a:rPr>
              <a:t>)</a:t>
            </a:r>
          </a:p>
          <a:p>
            <a:endParaRPr lang="es-MX" sz="1050" b="1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1"/>
            <a:r>
              <a:rPr lang="es-MX" sz="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Nuevo Guerrero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Paso de la Reina, Oaxaca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Central Eólica (capacidades 296 MW y 281 MW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Pequeño Productor Solar (30MW)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Mexicali I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Las Cruces 240 MW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Azufres (Fase I y Fase II) y Cerritos Colorados (Fase I)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hidroeléctrica </a:t>
            </a:r>
            <a:r>
              <a:rPr lang="es-MX" sz="8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Chicoasén</a:t>
            </a:r>
            <a:endParaRPr lang="es-MX" sz="800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Eólica Sureste II</a:t>
            </a:r>
          </a:p>
          <a:p>
            <a:pPr marL="88900" lvl="1"/>
            <a:r>
              <a:rPr lang="es-MX" sz="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Centrales Eólicas Sureste III, IV y V</a:t>
            </a:r>
          </a:p>
        </p:txBody>
      </p:sp>
    </p:spTree>
    <p:extLst>
      <p:ext uri="{BB962C8B-B14F-4D97-AF65-F5344CB8AC3E}">
        <p14:creationId xmlns:p14="http://schemas.microsoft.com/office/powerpoint/2010/main" val="79280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78550" y="1196752"/>
            <a:ext cx="858164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lnSpc>
                <a:spcPts val="1700"/>
              </a:lnSpc>
              <a:defRPr cap="sm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/>
              <a:t>Power sector: transmission </a:t>
            </a:r>
            <a:r>
              <a:rPr lang="en-US" b="1" dirty="0"/>
              <a:t>and </a:t>
            </a:r>
            <a:r>
              <a:rPr lang="en-US" b="1" dirty="0" smtClean="0"/>
              <a:t>distribution</a:t>
            </a:r>
          </a:p>
          <a:p>
            <a:r>
              <a:rPr lang="es-MX" sz="1600" dirty="0" smtClean="0"/>
              <a:t>(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Estimated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Total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247.2 miles de millones de pesos)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043609" y="1844824"/>
            <a:ext cx="6768751" cy="4320480"/>
            <a:chOff x="1043609" y="1844824"/>
            <a:chExt cx="6768751" cy="4320480"/>
          </a:xfrm>
        </p:grpSpPr>
        <p:grpSp>
          <p:nvGrpSpPr>
            <p:cNvPr id="17" name="16 Grupo"/>
            <p:cNvGrpSpPr/>
            <p:nvPr/>
          </p:nvGrpSpPr>
          <p:grpSpPr>
            <a:xfrm>
              <a:off x="1043609" y="1844824"/>
              <a:ext cx="6768751" cy="4320480"/>
              <a:chOff x="467545" y="597477"/>
              <a:chExt cx="7771869" cy="530537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5" y="597477"/>
                <a:ext cx="7771869" cy="5256226"/>
              </a:xfrm>
              <a:prstGeom prst="rect">
                <a:avLst/>
              </a:prstGeom>
              <a:solidFill>
                <a:schemeClr val="bg1"/>
              </a:solidFill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19 CuadroTexto"/>
              <p:cNvSpPr txBox="1"/>
              <p:nvPr/>
            </p:nvSpPr>
            <p:spPr>
              <a:xfrm>
                <a:off x="611561" y="5575024"/>
                <a:ext cx="1559023" cy="21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  Distribución Valle de México </a:t>
                </a:r>
                <a:endParaRPr lang="es-MX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611561" y="5692627"/>
                <a:ext cx="1905050" cy="21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Distribución Valle de México (2ª fase) </a:t>
                </a:r>
                <a:endParaRPr lang="es-MX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21 Grupo"/>
              <p:cNvGrpSpPr/>
              <p:nvPr/>
            </p:nvGrpSpPr>
            <p:grpSpPr>
              <a:xfrm>
                <a:off x="5076057" y="4169013"/>
                <a:ext cx="512717" cy="270105"/>
                <a:chOff x="3419872" y="5805264"/>
                <a:chExt cx="512717" cy="270105"/>
              </a:xfrm>
            </p:grpSpPr>
            <p:sp>
              <p:nvSpPr>
                <p:cNvPr id="30" name="29 Elipse"/>
                <p:cNvSpPr/>
                <p:nvPr/>
              </p:nvSpPr>
              <p:spPr>
                <a:xfrm>
                  <a:off x="3491880" y="5853716"/>
                  <a:ext cx="108000" cy="10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30 Rectángulo"/>
                <p:cNvSpPr/>
                <p:nvPr/>
              </p:nvSpPr>
              <p:spPr>
                <a:xfrm>
                  <a:off x="3428561" y="5961716"/>
                  <a:ext cx="252000" cy="540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31 CuadroTexto"/>
                <p:cNvSpPr txBox="1"/>
                <p:nvPr/>
              </p:nvSpPr>
              <p:spPr>
                <a:xfrm>
                  <a:off x="3419872" y="5805264"/>
                  <a:ext cx="504055" cy="171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5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s-MX" sz="5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32 CuadroTexto"/>
                <p:cNvSpPr txBox="1"/>
                <p:nvPr/>
              </p:nvSpPr>
              <p:spPr>
                <a:xfrm>
                  <a:off x="3428533" y="5904077"/>
                  <a:ext cx="504056" cy="171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5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s-MX" sz="5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22 Grupo"/>
              <p:cNvGrpSpPr/>
              <p:nvPr/>
            </p:nvGrpSpPr>
            <p:grpSpPr>
              <a:xfrm>
                <a:off x="5220073" y="3979795"/>
                <a:ext cx="506795" cy="275494"/>
                <a:chOff x="3417133" y="5805264"/>
                <a:chExt cx="506795" cy="275495"/>
              </a:xfrm>
            </p:grpSpPr>
            <p:sp>
              <p:nvSpPr>
                <p:cNvPr id="26" name="25 Elipse"/>
                <p:cNvSpPr/>
                <p:nvPr/>
              </p:nvSpPr>
              <p:spPr>
                <a:xfrm>
                  <a:off x="3491880" y="5853716"/>
                  <a:ext cx="108000" cy="10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26 Rectángulo"/>
                <p:cNvSpPr/>
                <p:nvPr/>
              </p:nvSpPr>
              <p:spPr>
                <a:xfrm>
                  <a:off x="3428561" y="5968993"/>
                  <a:ext cx="252000" cy="540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27 CuadroTexto"/>
                <p:cNvSpPr txBox="1"/>
                <p:nvPr/>
              </p:nvSpPr>
              <p:spPr>
                <a:xfrm>
                  <a:off x="3419872" y="5805264"/>
                  <a:ext cx="504056" cy="171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5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s-MX" sz="5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28 CuadroTexto"/>
                <p:cNvSpPr txBox="1"/>
                <p:nvPr/>
              </p:nvSpPr>
              <p:spPr>
                <a:xfrm>
                  <a:off x="3417133" y="5909467"/>
                  <a:ext cx="504056" cy="171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</p:grpSp>
          <p:sp>
            <p:nvSpPr>
              <p:cNvPr id="24" name="23 CuadroTexto"/>
              <p:cNvSpPr txBox="1"/>
              <p:nvPr/>
            </p:nvSpPr>
            <p:spPr>
              <a:xfrm>
                <a:off x="4932042" y="4149071"/>
                <a:ext cx="416779" cy="21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es-MX" sz="7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5076056" y="3941331"/>
                <a:ext cx="504056" cy="21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s-MX" sz="7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11 CuadroTexto"/>
            <p:cNvSpPr txBox="1"/>
            <p:nvPr/>
          </p:nvSpPr>
          <p:spPr>
            <a:xfrm>
              <a:off x="1522263" y="3985319"/>
              <a:ext cx="13727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Subestaciones Eléctricas</a:t>
              </a:r>
            </a:p>
            <a:p>
              <a:r>
                <a:rPr lang="es-MX" sz="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Líneas de distribución</a:t>
              </a:r>
              <a:endPara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12 Grupo"/>
            <p:cNvGrpSpPr/>
            <p:nvPr/>
          </p:nvGrpSpPr>
          <p:grpSpPr>
            <a:xfrm>
              <a:off x="1403648" y="4033740"/>
              <a:ext cx="216024" cy="167963"/>
              <a:chOff x="467544" y="1628800"/>
              <a:chExt cx="216024" cy="167963"/>
            </a:xfrm>
          </p:grpSpPr>
          <p:sp>
            <p:nvSpPr>
              <p:cNvPr id="14" name="13 Elipse"/>
              <p:cNvSpPr/>
              <p:nvPr/>
            </p:nvSpPr>
            <p:spPr>
              <a:xfrm>
                <a:off x="539552" y="1628800"/>
                <a:ext cx="72008" cy="96302"/>
              </a:xfrm>
              <a:prstGeom prst="ellipse">
                <a:avLst/>
              </a:prstGeom>
              <a:ln w="9525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467544" y="1751044"/>
                <a:ext cx="216024" cy="45719"/>
              </a:xfrm>
              <a:prstGeom prst="rect">
                <a:avLst/>
              </a:prstGeom>
              <a:ln w="9525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34" name="33 CuadroTexto"/>
          <p:cNvSpPr txBox="1"/>
          <p:nvPr/>
        </p:nvSpPr>
        <p:spPr>
          <a:xfrm>
            <a:off x="2953489" y="292586"/>
            <a:ext cx="558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pPr algn="ctr"/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Infraestucture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2014-2018</a:t>
            </a:r>
            <a:endParaRPr lang="es-MX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0"/>
          <p:cNvSpPr txBox="1"/>
          <p:nvPr/>
        </p:nvSpPr>
        <p:spPr>
          <a:xfrm>
            <a:off x="2339752" y="159604"/>
            <a:ext cx="662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n-US" dirty="0" smtClean="0"/>
              <a:t>Clean </a:t>
            </a:r>
            <a:r>
              <a:rPr lang="en-US" dirty="0"/>
              <a:t>power </a:t>
            </a:r>
            <a:r>
              <a:rPr lang="en-US" dirty="0" smtClean="0"/>
              <a:t>generation</a:t>
            </a:r>
          </a:p>
          <a:p>
            <a:pPr algn="ctr"/>
            <a:r>
              <a:rPr lang="en-US" sz="1800" b="0" dirty="0"/>
              <a:t>National </a:t>
            </a:r>
            <a:r>
              <a:rPr lang="en-US" sz="1800" b="0" dirty="0" smtClean="0"/>
              <a:t>target / Certificates</a:t>
            </a:r>
            <a:endParaRPr lang="en-US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0024"/>
            <a:ext cx="6153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6579839" y="1988840"/>
            <a:ext cx="2312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es-MX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MX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MX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MX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  <a:endParaRPr lang="es-MX" b="1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48687" y="3717032"/>
            <a:ext cx="1983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MX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</a:t>
            </a:r>
            <a:r>
              <a:rPr lang="es-MX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MX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s-MX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s-MX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es-MX" b="1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 Marcador de pie de página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3113" y="6597352"/>
            <a:ext cx="52609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900" cap="small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s-MX" sz="900" cap="small" dirty="0" smtClean="0">
                <a:latin typeface="Times New Roman" pitchFamily="18" charset="0"/>
                <a:cs typeface="Times New Roman" pitchFamily="18" charset="0"/>
              </a:rPr>
              <a:t>SENER, </a:t>
            </a:r>
            <a:r>
              <a:rPr lang="es-MX" sz="900" cap="small" dirty="0">
                <a:latin typeface="Times New Roman" pitchFamily="18" charset="0"/>
                <a:cs typeface="Times New Roman" pitchFamily="18" charset="0"/>
              </a:rPr>
              <a:t>. Prospectiva de Energía Renovables 2014-2028</a:t>
            </a:r>
          </a:p>
        </p:txBody>
      </p:sp>
    </p:spTree>
    <p:extLst>
      <p:ext uri="{BB962C8B-B14F-4D97-AF65-F5344CB8AC3E}">
        <p14:creationId xmlns:p14="http://schemas.microsoft.com/office/powerpoint/2010/main" val="33214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1321"/>
            <a:ext cx="78962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78117" y="1577117"/>
            <a:ext cx="85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GW/</a:t>
            </a:r>
            <a:r>
              <a:rPr lang="es-ES" sz="1400" b="1" dirty="0" err="1" smtClean="0">
                <a:solidFill>
                  <a:schemeClr val="bg1">
                    <a:lumMod val="65000"/>
                  </a:schemeClr>
                </a:solidFill>
              </a:rPr>
              <a:t>year</a:t>
            </a:r>
            <a:endParaRPr lang="es-E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91680" y="3541078"/>
            <a:ext cx="49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8000"/>
                </a:solidFill>
              </a:rPr>
              <a:t>4</a:t>
            </a:r>
            <a:r>
              <a:rPr lang="es-ES" sz="2400" b="1" dirty="0" smtClean="0">
                <a:solidFill>
                  <a:srgbClr val="008000"/>
                </a:solidFill>
              </a:rPr>
              <a:t>x</a:t>
            </a:r>
            <a:endParaRPr lang="es-ES" sz="2400" b="1" dirty="0">
              <a:solidFill>
                <a:srgbClr val="008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43808" y="3541078"/>
            <a:ext cx="49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8000"/>
                </a:solidFill>
              </a:rPr>
              <a:t>2x</a:t>
            </a:r>
            <a:endParaRPr lang="es-ES" sz="2400" b="1" dirty="0">
              <a:solidFill>
                <a:srgbClr val="008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39097" y="3757102"/>
            <a:ext cx="82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8000"/>
                </a:solidFill>
              </a:rPr>
              <a:t>+18%</a:t>
            </a:r>
            <a:endParaRPr lang="es-ES" sz="2000" b="1" dirty="0">
              <a:solidFill>
                <a:srgbClr val="008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114961" y="1412776"/>
            <a:ext cx="82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8000"/>
                </a:solidFill>
              </a:rPr>
              <a:t>+16%</a:t>
            </a:r>
            <a:endParaRPr lang="es-ES" sz="2000" b="1" dirty="0">
              <a:solidFill>
                <a:srgbClr val="008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953273" y="1412776"/>
            <a:ext cx="82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8000"/>
                </a:solidFill>
              </a:rPr>
              <a:t>+28%</a:t>
            </a:r>
            <a:endParaRPr lang="es-ES" sz="2000" b="1" dirty="0">
              <a:solidFill>
                <a:srgbClr val="008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851920" y="3541078"/>
            <a:ext cx="85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8000"/>
                </a:solidFill>
              </a:rPr>
              <a:t>(+1%)</a:t>
            </a:r>
            <a:endParaRPr lang="es-ES" sz="2000" b="1" dirty="0">
              <a:solidFill>
                <a:srgbClr val="008000"/>
              </a:solidFill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339752" y="159604"/>
            <a:ext cx="662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n-US" dirty="0" smtClean="0"/>
              <a:t>Renewable energy</a:t>
            </a:r>
          </a:p>
          <a:p>
            <a:pPr algn="ctr"/>
            <a:r>
              <a:rPr lang="en-US" sz="1800" b="0" dirty="0" smtClean="0"/>
              <a:t>Estimated power generation, 2028</a:t>
            </a:r>
            <a:endParaRPr lang="en-US" sz="1800" b="0" dirty="0"/>
          </a:p>
        </p:txBody>
      </p:sp>
      <p:sp>
        <p:nvSpPr>
          <p:cNvPr id="15" name="4 Marcador de pie de página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3113" y="6597352"/>
            <a:ext cx="52609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900" cap="small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s-MX" sz="900" cap="small" dirty="0" smtClean="0">
                <a:latin typeface="Times New Roman" pitchFamily="18" charset="0"/>
                <a:cs typeface="Times New Roman" pitchFamily="18" charset="0"/>
              </a:rPr>
              <a:t>SENER, </a:t>
            </a:r>
            <a:r>
              <a:rPr lang="es-MX" sz="900" cap="small" dirty="0">
                <a:latin typeface="Times New Roman" pitchFamily="18" charset="0"/>
                <a:cs typeface="Times New Roman" pitchFamily="18" charset="0"/>
              </a:rPr>
              <a:t>. Prospectiva de Energía Renovables 2014-2028</a:t>
            </a:r>
          </a:p>
        </p:txBody>
      </p:sp>
    </p:spTree>
    <p:extLst>
      <p:ext uri="{BB962C8B-B14F-4D97-AF65-F5344CB8AC3E}">
        <p14:creationId xmlns:p14="http://schemas.microsoft.com/office/powerpoint/2010/main" val="23291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QGuvzLV0COmhm7KF2I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QGuvzLV0COmhm7KF2I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QGuvzLV0COmhm7KF2I8g"/>
</p:tagLst>
</file>

<file path=ppt/theme/theme1.xml><?xml version="1.0" encoding="utf-8"?>
<a:theme xmlns:a="http://schemas.openxmlformats.org/drawingml/2006/main" name="SENE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9788</TotalTime>
  <Words>747</Words>
  <Application>Microsoft Macintosh PowerPoint</Application>
  <PresentationFormat>On-screen Show (4:3)</PresentationFormat>
  <Paragraphs>171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SENER2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SENER</dc:creator>
  <cp:lastModifiedBy>Hector  Castro</cp:lastModifiedBy>
  <cp:revision>756</cp:revision>
  <cp:lastPrinted>2015-04-13T19:26:07Z</cp:lastPrinted>
  <dcterms:created xsi:type="dcterms:W3CDTF">2013-08-14T00:01:32Z</dcterms:created>
  <dcterms:modified xsi:type="dcterms:W3CDTF">2015-04-27T00:14:05Z</dcterms:modified>
</cp:coreProperties>
</file>