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49" r:id="rId2"/>
    <p:sldMasterId id="2147483769" r:id="rId3"/>
    <p:sldMasterId id="2147483796" r:id="rId4"/>
    <p:sldMasterId id="2147484436" r:id="rId5"/>
    <p:sldMasterId id="2147485009" r:id="rId6"/>
    <p:sldMasterId id="2147485035" r:id="rId7"/>
    <p:sldMasterId id="2147485255" r:id="rId8"/>
    <p:sldMasterId id="2147485271" r:id="rId9"/>
  </p:sldMasterIdLst>
  <p:notesMasterIdLst>
    <p:notesMasterId r:id="rId20"/>
  </p:notesMasterIdLst>
  <p:handoutMasterIdLst>
    <p:handoutMasterId r:id="rId21"/>
  </p:handoutMasterIdLst>
  <p:sldIdLst>
    <p:sldId id="516" r:id="rId10"/>
    <p:sldId id="508" r:id="rId11"/>
    <p:sldId id="457" r:id="rId12"/>
    <p:sldId id="496" r:id="rId13"/>
    <p:sldId id="497" r:id="rId14"/>
    <p:sldId id="500" r:id="rId15"/>
    <p:sldId id="518" r:id="rId16"/>
    <p:sldId id="426" r:id="rId17"/>
    <p:sldId id="284" r:id="rId18"/>
    <p:sldId id="485" r:id="rId19"/>
  </p:sldIdLst>
  <p:sldSz cx="10287000" cy="6858000" type="35mm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E0E0E0"/>
    <a:srgbClr val="F2F2F2"/>
    <a:srgbClr val="EAEAEA"/>
    <a:srgbClr val="FF33CC"/>
    <a:srgbClr val="66FFFF"/>
    <a:srgbClr val="47FFD1"/>
    <a:srgbClr val="CCFF66"/>
    <a:srgbClr val="DFFF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21" autoAdjust="0"/>
    <p:restoredTop sz="93982" autoAdjust="0"/>
  </p:normalViewPr>
  <p:slideViewPr>
    <p:cSldViewPr>
      <p:cViewPr varScale="1">
        <p:scale>
          <a:sx n="117" d="100"/>
          <a:sy n="117" d="100"/>
        </p:scale>
        <p:origin x="-678" y="-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1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435BB6-7142-4AC8-A880-0351C9F8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8814E40-8B04-478C-9730-623025A0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2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14E40-8B04-478C-9730-623025A0C4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0A4CD4-AA15-42FA-AD8D-CAC838B2BC1B}" type="slidenum">
              <a:rPr lang="en-US" sz="1200" smtClean="0">
                <a:solidFill>
                  <a:prstClr val="black"/>
                </a:solidFill>
              </a:rPr>
              <a:pPr/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2EB648-F345-4F5E-B3EF-62044383C9B3}" type="slidenum">
              <a:rPr lang="en-US" sz="1200" smtClean="0">
                <a:solidFill>
                  <a:prstClr val="black"/>
                </a:solidFill>
              </a:rPr>
              <a:pPr/>
              <a:t>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A612FE-9053-4B5D-A489-25784606C8DF}" type="slidenum">
              <a:rPr lang="en-US" sz="1200" smtClean="0">
                <a:solidFill>
                  <a:prstClr val="black"/>
                </a:solidFill>
              </a:rPr>
              <a:pPr/>
              <a:t>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F82995-283B-456E-95DB-399E23A4D464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4288EA-256A-4819-96D6-041AF154E866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C03F8B-3C70-418B-81A8-E9B4A00ED98F}" type="slidenum">
              <a:rPr lang="en-US" sz="1200" smtClean="0">
                <a:solidFill>
                  <a:srgbClr val="000000"/>
                </a:solidFill>
              </a:rPr>
              <a:pPr/>
              <a:t>10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7C6D-FBA9-4B2C-96A4-23A85129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90DD-8C47-4534-9E9C-05CDBFD2E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05F6-24D5-4007-92AB-A6BEA15E5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A909-B8CB-433C-ABF0-FA2FD342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B14A-D242-4E6C-9FC4-17CC51120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05B-FBD1-436F-8B5E-9DAFD9B8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0075" y="1676400"/>
            <a:ext cx="8829675" cy="4114800"/>
          </a:xfrm>
          <a:prstGeom prst="rect">
            <a:avLst/>
          </a:prstGeom>
        </p:spPr>
        <p:txBody>
          <a:bodyPr/>
          <a:lstStyle>
            <a:lvl1pPr algn="l"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9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14575" y="304800"/>
            <a:ext cx="7629525" cy="685800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42900" y="1143000"/>
            <a:ext cx="4629150" cy="5181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314950" y="1143000"/>
            <a:ext cx="4629150" cy="5181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2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6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6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A348-90E6-4608-9FC9-A29A89E9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81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5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1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1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9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4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56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1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764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42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69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69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CDFD-34F0-4D3F-BCB0-8F3918604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2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13D710-57CA-446C-BCED-F4449FCF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4E66FA-72E4-4EE6-91CA-53BF29B02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0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3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8B14EE-29DA-44FA-8598-E2C70543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4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17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524CF4-B287-45D5-9FA7-A2329E05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4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A2658C-718A-4BE1-ACA6-45EAE4D7C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41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0EC8C4-50AC-4F95-8A44-B2C2D0CAB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0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8DEEFA-47CB-496A-966C-0C5D3A39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9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8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A5C109-CAF7-49FD-A38E-B6A723B9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6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8529EC-A3B1-40F6-B847-795E66A3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7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F7F1F1-A3C7-4479-9BDD-F7B0B59A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4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17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0A71-9E57-44C9-AC42-47E9DE4DF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D96C2C-519E-43DA-A180-363E57C53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9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408ED4-3FB2-4801-943D-D6F4CFE02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4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1B8A05-2D6F-4B85-83DB-FB4EFCE9D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6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1542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17" y="19812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71542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17" y="4114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1BEF41-A017-454E-A4BF-3D85205B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1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0075" y="1676400"/>
            <a:ext cx="8829675" cy="4114800"/>
          </a:xfrm>
          <a:prstGeom prst="rect">
            <a:avLst/>
          </a:prstGeom>
        </p:spPr>
        <p:txBody>
          <a:bodyPr/>
          <a:lstStyle>
            <a:lvl1pPr algn="l"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14575" y="304800"/>
            <a:ext cx="7629525" cy="685800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42900" y="1143000"/>
            <a:ext cx="4629150" cy="5181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314950" y="1143000"/>
            <a:ext cx="4629150" cy="5181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48389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0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90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823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3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36B4-D3C7-4F41-9936-FD1654EF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2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3514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4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4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7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9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416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6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4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4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9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0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73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9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79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0639-7AB5-45D2-A094-A8684DFA0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4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963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7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7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57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7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6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1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471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0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9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9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6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F230-1FD8-4CD8-B813-E39193040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8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058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1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732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671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9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9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49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4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71503DF9-FC6B-4296-B8A9-21D36394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3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9EC52438-1B00-4B5F-A85C-A1243AFD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34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5ED2D8AD-2070-4956-A1FE-D9946BBD5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3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3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0D0D603C-DF92-43F6-A3F5-42EFEBEBD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5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A8757B8A-0FE9-43DE-A69E-BBA14642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8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CDCA-3DD3-4F96-BF72-16F476F60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12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C9E0369B-B60E-432C-A388-9E368219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9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0073BBB0-D397-4C4E-B803-F49712466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5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1DD61E14-FD10-4B3C-B813-FDA9520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72A8DBFE-CA32-411C-8173-EECB2102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39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688EBF1E-0A7A-469A-A9E6-4D5B0969F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07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586FF6B0-CF53-4646-8DC1-9F6D525B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0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0BD1F1DE-E7A6-4806-855D-0474F842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4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4D2D69AB-EC0F-403C-9CC9-3E9FA4798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75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charset="0"/>
              </a:defRPr>
            </a:lvl1pPr>
          </a:lstStyle>
          <a:p>
            <a:pPr>
              <a:defRPr/>
            </a:pPr>
            <a:fld id="{6A4712B6-1ACC-418A-B593-6018F1DD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47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6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9A74-3DAD-437C-806D-711D2C6D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55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825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915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19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58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40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496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032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201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93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AB7C44-6BF3-4007-90D6-5EEDD628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  <p:sldLayoutId id="2147484888" r:id="rId12"/>
    <p:sldLayoutId id="2147484889" r:id="rId13"/>
    <p:sldLayoutId id="21474848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9027691" y="6489823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5123" name="Picture 5" descr="IITA_regular-sienna_no slogan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IITA_regular-sienna_no slogan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9027691" y="6489823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6147" name="Picture 5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2A2446-17D5-4E00-BC61-F0967F3BC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027691" y="6489823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11267" name="Picture 5" descr="IITA_regular-sienna_no slogan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IITA_regular-sienna_no slogan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9027493" y="6489818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1027" name="Picture 5" descr="IITA_regular-sienna_no slogan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IITA_regular-sienna_no slogan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  <p:sldLayoutId id="21474850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027493" y="6489810"/>
            <a:ext cx="11862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www.iita.org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2051" name="Picture 5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IITA_regular-sienna_no slogan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4F84860-1F53-4879-8C3B-0680EED8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027492" y="6489800"/>
            <a:ext cx="1186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1" hangingPunct="1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www.iita.org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17411" name="Picture 5" descr="IITA_regular-sienna_no slogan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IITA_regular-sienna_no slogan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8288"/>
            <a:ext cx="16287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Z:\Photos\2011-10-12 Kenya Oct 2011\Kenya Oct 2011 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9574" r="31069" b="34804"/>
          <a:stretch/>
        </p:blipFill>
        <p:spPr bwMode="auto">
          <a:xfrm>
            <a:off x="0" y="-1"/>
            <a:ext cx="10276117" cy="68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90" y="926812"/>
            <a:ext cx="67774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FFF9F"/>
                </a:solidFill>
                <a:effectLst>
                  <a:glow rad="139700">
                    <a:schemeClr val="tx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Preventing Mycotoxins in the Field</a:t>
            </a:r>
          </a:p>
          <a:p>
            <a:endParaRPr lang="en-US" sz="3200" dirty="0">
              <a:solidFill>
                <a:srgbClr val="DFFF9F"/>
              </a:solidFill>
              <a:effectLst>
                <a:glow rad="139700">
                  <a:schemeClr val="tx1">
                    <a:alpha val="92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DFFF9F"/>
                </a:solidFill>
                <a:effectLst>
                  <a:glow rad="139700">
                    <a:schemeClr val="tx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Peter J. Cotty</a:t>
            </a:r>
          </a:p>
          <a:p>
            <a:r>
              <a:rPr lang="en-US" dirty="0" smtClean="0">
                <a:solidFill>
                  <a:srgbClr val="DFFF9F"/>
                </a:solidFill>
                <a:effectLst>
                  <a:glow rad="139700">
                    <a:schemeClr val="tx1">
                      <a:alpha val="92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Agricultural Research Service, United States Department of Agriculture</a:t>
            </a:r>
          </a:p>
          <a:p>
            <a:r>
              <a:rPr lang="en-US" dirty="0" smtClean="0">
                <a:solidFill>
                  <a:srgbClr val="DFFF9F"/>
                </a:solidFill>
                <a:effectLst>
                  <a:glow rad="139700">
                    <a:schemeClr val="tx1">
                      <a:alpha val="92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School of Plant Sciences, University of Arizona, Tucson</a:t>
            </a:r>
          </a:p>
          <a:p>
            <a:endParaRPr lang="en-US" sz="3200" dirty="0">
              <a:solidFill>
                <a:srgbClr val="DFFF9F"/>
              </a:solidFill>
              <a:effectLst>
                <a:glow rad="139700">
                  <a:schemeClr val="tx1">
                    <a:alpha val="92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656" y="5867400"/>
            <a:ext cx="5207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99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Mycotoxins: Triple Threat to African Development</a:t>
            </a:r>
          </a:p>
          <a:p>
            <a:r>
              <a:rPr lang="en-US" sz="1600" dirty="0" smtClean="0">
                <a:solidFill>
                  <a:srgbClr val="FFFF99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Woodrow Wilson International Center for Scholars</a:t>
            </a:r>
          </a:p>
          <a:p>
            <a:r>
              <a:rPr lang="en-US" sz="1400" dirty="0" smtClean="0">
                <a:solidFill>
                  <a:srgbClr val="FFFF99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Washington, DC, 14 February, 2012</a:t>
            </a:r>
          </a:p>
        </p:txBody>
      </p:sp>
    </p:spTree>
    <p:extLst>
      <p:ext uri="{BB962C8B-B14F-4D97-AF65-F5344CB8AC3E}">
        <p14:creationId xmlns:p14="http://schemas.microsoft.com/office/powerpoint/2010/main" val="3308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47701" y="685807"/>
          <a:ext cx="8534400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9" name="Chart" r:id="rId4" imgW="9715500" imgH="6877202" progId="Excel.Chart.8">
                  <p:embed/>
                </p:oleObj>
              </mc:Choice>
              <mc:Fallback>
                <p:oleObj name="Chart" r:id="rId4" imgW="9715500" imgH="6877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1" y="685807"/>
                        <a:ext cx="8534400" cy="604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ChangeArrowheads="1"/>
          </p:cNvSpPr>
          <p:nvPr/>
        </p:nvSpPr>
        <p:spPr bwMode="auto">
          <a:xfrm rot="16200000">
            <a:off x="-1271007" y="2572525"/>
            <a:ext cx="3786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Percent of </a:t>
            </a:r>
            <a:r>
              <a:rPr lang="en-US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Aspergillus flavus</a:t>
            </a:r>
            <a:r>
              <a:rPr lang="en-US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09908" y="76200"/>
            <a:ext cx="9962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Grayson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County, Texas: 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Carry Over to the Second Year Crop</a:t>
            </a:r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6014952" y="676104"/>
            <a:ext cx="4233495" cy="914400"/>
            <a:chOff x="170" y="192"/>
            <a:chExt cx="3262" cy="576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170" y="192"/>
              <a:ext cx="3241" cy="57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5239" name="Group 7"/>
            <p:cNvGrpSpPr>
              <a:grpSpLocks/>
            </p:cNvGrpSpPr>
            <p:nvPr/>
          </p:nvGrpSpPr>
          <p:grpSpPr bwMode="auto">
            <a:xfrm>
              <a:off x="243" y="213"/>
              <a:ext cx="3189" cy="517"/>
              <a:chOff x="264" y="192"/>
              <a:chExt cx="3189" cy="517"/>
            </a:xfrm>
          </p:grpSpPr>
          <p:sp>
            <p:nvSpPr>
              <p:cNvPr id="95240" name="Rectangle 8"/>
              <p:cNvSpPr>
                <a:spLocks noChangeArrowheads="1"/>
              </p:cNvSpPr>
              <p:nvPr/>
            </p:nvSpPr>
            <p:spPr bwMode="auto">
              <a:xfrm>
                <a:off x="264" y="222"/>
                <a:ext cx="192" cy="19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241" name="Rectangle 9"/>
              <p:cNvSpPr>
                <a:spLocks noChangeArrowheads="1"/>
              </p:cNvSpPr>
              <p:nvPr/>
            </p:nvSpPr>
            <p:spPr bwMode="auto">
              <a:xfrm>
                <a:off x="264" y="487"/>
                <a:ext cx="192" cy="19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95242" name="Text Box 10"/>
              <p:cNvSpPr txBox="1">
                <a:spLocks noChangeArrowheads="1"/>
              </p:cNvSpPr>
              <p:nvPr/>
            </p:nvSpPr>
            <p:spPr bwMode="auto">
              <a:xfrm>
                <a:off x="420" y="457"/>
                <a:ext cx="21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en-US" dirty="0">
                    <a:solidFill>
                      <a:srgbClr val="000000"/>
                    </a:solidFill>
                    <a:latin typeface="Arial Narrow" pitchFamily="34" charset="0"/>
                    <a:cs typeface="Times New Roman" pitchFamily="18" charset="0"/>
                  </a:rPr>
                  <a:t>= </a:t>
                </a:r>
                <a:r>
                  <a:rPr lang="en-US" dirty="0" smtClean="0">
                    <a:solidFill>
                      <a:srgbClr val="000000"/>
                    </a:solidFill>
                    <a:latin typeface="Arial Narrow" pitchFamily="34" charset="0"/>
                    <a:cs typeface="Times New Roman" pitchFamily="18" charset="0"/>
                  </a:rPr>
                  <a:t>Atoxigenic isolate AF36</a:t>
                </a:r>
                <a:endParaRPr lang="en-US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95243" name="Text Box 11"/>
              <p:cNvSpPr txBox="1">
                <a:spLocks noChangeArrowheads="1"/>
              </p:cNvSpPr>
              <p:nvPr/>
            </p:nvSpPr>
            <p:spPr bwMode="auto">
              <a:xfrm>
                <a:off x="420" y="192"/>
                <a:ext cx="30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en-US" dirty="0">
                    <a:solidFill>
                      <a:srgbClr val="000000"/>
                    </a:solidFill>
                    <a:latin typeface="Arial Narrow" pitchFamily="34" charset="0"/>
                    <a:cs typeface="Times New Roman" pitchFamily="18" charset="0"/>
                  </a:rPr>
                  <a:t>= S </a:t>
                </a:r>
                <a:r>
                  <a:rPr lang="en-US" dirty="0" smtClean="0">
                    <a:solidFill>
                      <a:srgbClr val="000000"/>
                    </a:solidFill>
                    <a:latin typeface="Arial Narrow" pitchFamily="34" charset="0"/>
                    <a:cs typeface="Times New Roman" pitchFamily="18" charset="0"/>
                  </a:rPr>
                  <a:t>Strain, produces very high aflatoxins</a:t>
                </a:r>
                <a:endParaRPr lang="en-US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996069" y="2540643"/>
            <a:ext cx="235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76200">
                    <a:srgbClr val="66FFFF"/>
                  </a:glow>
                </a:effectLst>
                <a:latin typeface="Arial" pitchFamily="34" charset="0"/>
                <a:cs typeface="Arial" pitchFamily="34" charset="0"/>
              </a:rPr>
              <a:t>Crop </a:t>
            </a:r>
          </a:p>
          <a:p>
            <a:r>
              <a:rPr lang="en-US" dirty="0" smtClean="0">
                <a:effectLst>
                  <a:glow rad="76200">
                    <a:srgbClr val="66FFFF"/>
                  </a:glow>
                </a:effectLst>
                <a:latin typeface="Arial" pitchFamily="34" charset="0"/>
                <a:cs typeface="Arial" pitchFamily="34" charset="0"/>
              </a:rPr>
              <a:t>Treatment Year</a:t>
            </a:r>
            <a:endParaRPr lang="en-US" dirty="0">
              <a:effectLst>
                <a:glow rad="76200">
                  <a:srgbClr val="66FFFF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3264" y="3178314"/>
            <a:ext cx="220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76200">
                    <a:srgbClr val="66FFFF"/>
                  </a:glow>
                </a:effectLst>
                <a:latin typeface="Arial" pitchFamily="34" charset="0"/>
                <a:cs typeface="Arial" pitchFamily="34" charset="0"/>
              </a:rPr>
              <a:t>Crop Year After Treatment</a:t>
            </a:r>
            <a:endParaRPr lang="en-US" dirty="0">
              <a:effectLst>
                <a:glow rad="76200">
                  <a:srgbClr val="66FFFF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8608" y="2743200"/>
            <a:ext cx="235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76200">
                    <a:srgbClr val="FF33CC"/>
                  </a:glow>
                </a:effectLst>
                <a:latin typeface="Arial" pitchFamily="34" charset="0"/>
                <a:cs typeface="Arial" pitchFamily="34" charset="0"/>
              </a:rPr>
              <a:t>Soil Before Treatment</a:t>
            </a:r>
            <a:endParaRPr lang="en-US" dirty="0">
              <a:effectLst>
                <a:glow rad="76200">
                  <a:srgbClr val="FF33CC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1" name="Picture 5" descr="D:\Photos Joseph\Farmers' field pictures\Picture\Picture 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9" y="893755"/>
            <a:ext cx="3657789" cy="2743200"/>
          </a:xfrm>
          <a:prstGeom prst="rect">
            <a:avLst/>
          </a:prstGeom>
          <a:noFill/>
          <a:ln w="190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0802" y="2818888"/>
            <a:ext cx="3363421" cy="1107996"/>
          </a:xfrm>
          <a:prstGeom prst="rect">
            <a:avLst/>
          </a:prstGeom>
          <a:noFill/>
          <a:ln>
            <a:noFill/>
          </a:ln>
        </p:spPr>
        <p:txBody>
          <a:bodyPr wrap="none" tIns="91440" bIns="91440" rtlCol="0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  <a:effectLst>
                  <a:glow rad="152400">
                    <a:srgbClr val="006600">
                      <a:alpha val="74902"/>
                    </a:srgbClr>
                  </a:glow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During Crop Development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glow rad="152400">
                    <a:srgbClr val="006600">
                      <a:alpha val="74902"/>
                    </a:srgbClr>
                  </a:glow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Irrigation, Weed Control, Fertilize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glow rad="152400">
                    <a:srgbClr val="006600">
                      <a:alpha val="74902"/>
                    </a:srgbClr>
                  </a:glow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Best cultivars, Insect Control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33900" y="3007586"/>
            <a:ext cx="5579712" cy="2326414"/>
            <a:chOff x="5158313" y="3212462"/>
            <a:chExt cx="6181802" cy="2750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374" y="3636818"/>
              <a:ext cx="2567709" cy="1925782"/>
            </a:xfrm>
            <a:prstGeom prst="rect">
              <a:avLst/>
            </a:prstGeom>
            <a:ln w="19050">
              <a:solidFill>
                <a:srgbClr val="003399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7" t="35887" b="12664"/>
            <a:stretch/>
          </p:blipFill>
          <p:spPr>
            <a:xfrm>
              <a:off x="5158313" y="3212462"/>
              <a:ext cx="2958342" cy="1284591"/>
            </a:xfrm>
            <a:prstGeom prst="rect">
              <a:avLst/>
            </a:prstGeom>
            <a:ln w="19050">
              <a:solidFill>
                <a:srgbClr val="003399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680410" y="5016798"/>
              <a:ext cx="2659705" cy="9460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1440" bIns="91440" rtlCol="0">
              <a:spAutoFit/>
            </a:bodyPr>
            <a:lstStyle/>
            <a:p>
              <a:r>
                <a:rPr lang="en-US" b="1" dirty="0" smtClean="0">
                  <a:solidFill>
                    <a:srgbClr val="66FFFF"/>
                  </a:solidFill>
                  <a:effectLst>
                    <a:glow rad="127000">
                      <a:srgbClr val="003399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During transport</a:t>
              </a:r>
            </a:p>
            <a:p>
              <a:r>
                <a:rPr lang="en-US" dirty="0" smtClean="0">
                  <a:solidFill>
                    <a:srgbClr val="66FFFF"/>
                  </a:solidFill>
                  <a:effectLst>
                    <a:glow rad="127000">
                      <a:srgbClr val="003399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pitchFamily="34" charset="0"/>
                </a:rPr>
                <a:t>Rapid, Dry, No Damage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780" y="4225033"/>
            <a:ext cx="6383265" cy="2591402"/>
            <a:chOff x="419100" y="4418998"/>
            <a:chExt cx="6383265" cy="25914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50" r="6859" b="20833"/>
            <a:stretch/>
          </p:blipFill>
          <p:spPr>
            <a:xfrm>
              <a:off x="419100" y="4418998"/>
              <a:ext cx="6383265" cy="2591402"/>
            </a:xfrm>
            <a:prstGeom prst="rect">
              <a:avLst/>
            </a:prstGeom>
            <a:ln w="19050">
              <a:solidFill>
                <a:srgbClr val="CCFF33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289784" y="4517301"/>
              <a:ext cx="3177153" cy="8002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tIns="91440" bIns="91440" rtlCol="0">
              <a:spAutoFit/>
            </a:bodyPr>
            <a:lstStyle/>
            <a:p>
              <a:r>
                <a:rPr lang="en-US" b="1" dirty="0" smtClean="0">
                  <a:solidFill>
                    <a:srgbClr val="CCFF33"/>
                  </a:solidFill>
                  <a:effectLst>
                    <a:glow rad="127000">
                      <a:srgbClr val="003300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During Processing</a:t>
              </a:r>
            </a:p>
            <a:p>
              <a:r>
                <a:rPr lang="en-US" dirty="0" smtClean="0">
                  <a:solidFill>
                    <a:srgbClr val="CCFF33"/>
                  </a:solidFill>
                  <a:effectLst>
                    <a:glow rad="127000">
                      <a:srgbClr val="003300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pitchFamily="34" charset="0"/>
                </a:rPr>
                <a:t>Sort, Cull, Discard, Add binders</a:t>
              </a:r>
              <a:r>
                <a:rPr lang="en-US" dirty="0" smtClean="0">
                  <a:solidFill>
                    <a:srgbClr val="CCFF33"/>
                  </a:solidFill>
                  <a:effectLst>
                    <a:glow rad="127000">
                      <a:srgbClr val="003300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78480" y="185106"/>
            <a:ext cx="5791200" cy="2676846"/>
            <a:chOff x="4610100" y="225554"/>
            <a:chExt cx="5791200" cy="26768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7084" b="12708"/>
            <a:stretch/>
          </p:blipFill>
          <p:spPr>
            <a:xfrm>
              <a:off x="4610100" y="1371600"/>
              <a:ext cx="2163000" cy="1530800"/>
            </a:xfrm>
            <a:prstGeom prst="rect">
              <a:avLst/>
            </a:prstGeom>
            <a:ln w="19050">
              <a:solidFill>
                <a:srgbClr val="FFCC00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2" t="35605" b="15151"/>
            <a:stretch/>
          </p:blipFill>
          <p:spPr>
            <a:xfrm>
              <a:off x="5600700" y="225554"/>
              <a:ext cx="3220479" cy="1689309"/>
            </a:xfrm>
            <a:prstGeom prst="rect">
              <a:avLst/>
            </a:prstGeom>
            <a:ln w="19050">
              <a:solidFill>
                <a:srgbClr val="FFCC0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8" t="6563" r="12203" b="11089"/>
            <a:stretch/>
          </p:blipFill>
          <p:spPr>
            <a:xfrm>
              <a:off x="8120585" y="990600"/>
              <a:ext cx="2280715" cy="1814945"/>
            </a:xfrm>
            <a:prstGeom prst="rect">
              <a:avLst/>
            </a:prstGeom>
            <a:ln w="19050">
              <a:solidFill>
                <a:srgbClr val="FFCC00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5552471" y="1828800"/>
              <a:ext cx="33169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E05D"/>
                  </a:solidFill>
                  <a:effectLst>
                    <a:glow rad="228600">
                      <a:srgbClr val="996633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During Storage</a:t>
              </a:r>
            </a:p>
            <a:p>
              <a:r>
                <a:rPr lang="en-US" dirty="0" smtClean="0">
                  <a:solidFill>
                    <a:srgbClr val="FFE05D"/>
                  </a:solidFill>
                  <a:effectLst>
                    <a:glow rad="228600">
                      <a:srgbClr val="996633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pitchFamily="34" charset="0"/>
                </a:rPr>
                <a:t>Dry, prevent moisture, cool</a:t>
              </a:r>
            </a:p>
            <a:p>
              <a:r>
                <a:rPr lang="en-US" dirty="0" smtClean="0">
                  <a:solidFill>
                    <a:srgbClr val="FFE05D"/>
                  </a:solidFill>
                  <a:effectLst>
                    <a:glow rad="228600">
                      <a:srgbClr val="996633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" pitchFamily="34" charset="0"/>
                  <a:cs typeface="Arial" pitchFamily="34" charset="0"/>
                </a:rPr>
                <a:t>Prevent damage: insects, rodents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67922" y="312003"/>
            <a:ext cx="603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bg1"/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Prevent Formation of Dangerous Aflatoxin Levels </a:t>
            </a:r>
          </a:p>
          <a:p>
            <a:r>
              <a:rPr lang="en-US" sz="2800" dirty="0" smtClean="0">
                <a:effectLst>
                  <a:glow rad="228600">
                    <a:schemeClr val="bg1"/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Protect Crops Until Use</a:t>
            </a:r>
            <a:endParaRPr lang="en-US" sz="2800" dirty="0">
              <a:effectLst>
                <a:glow rad="228600">
                  <a:schemeClr val="bg1"/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E:\Photos Joseph\Inoculation in the field\Picture Kaduna trip- 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7"/>
          <a:stretch/>
        </p:blipFill>
        <p:spPr bwMode="auto">
          <a:xfrm>
            <a:off x="113969" y="404610"/>
            <a:ext cx="10039865" cy="5852160"/>
          </a:xfrm>
          <a:prstGeom prst="rect">
            <a:avLst/>
          </a:prstGeom>
          <a:noFill/>
          <a:ln w="31750">
            <a:solidFill>
              <a:srgbClr val="CC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533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  <a:effectLst>
                  <a:outerShdw dist="38100" dir="5400000" algn="t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 Single application at 10 kg/hectare is enough to consistently reduce aflatoxins in maize, groundnut, and other crops. </a:t>
            </a:r>
            <a:endParaRPr lang="en-US" dirty="0">
              <a:solidFill>
                <a:srgbClr val="CC00FF"/>
              </a:solidFill>
              <a:effectLst>
                <a:outerShdw dist="38100" dir="5400000" algn="t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979" y="5174177"/>
            <a:ext cx="2304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C00FF"/>
                </a:solidFill>
                <a:effectLst>
                  <a:outerShdw dist="38100" dir="5400000" algn="t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Nigeria</a:t>
            </a:r>
            <a:endParaRPr lang="en-US" sz="4400" dirty="0">
              <a:solidFill>
                <a:srgbClr val="CC00FF"/>
              </a:solidFill>
              <a:effectLst>
                <a:outerShdw dist="38100" dir="5400000" algn="t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3518" r="2874" b="5702"/>
          <a:stretch/>
        </p:blipFill>
        <p:spPr>
          <a:xfrm>
            <a:off x="60511" y="44825"/>
            <a:ext cx="8247530" cy="5450540"/>
          </a:xfrm>
          <a:prstGeom prst="rect">
            <a:avLst/>
          </a:prstGeom>
        </p:spPr>
      </p:pic>
      <p:pic>
        <p:nvPicPr>
          <p:cNvPr id="71682" name="Picture 2" descr="Flavus conidiophore"/>
          <p:cNvPicPr>
            <a:picLocks noGrp="1" noChangeAspect="1" noChangeArrowheads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19864" r="31166" b="15765"/>
          <a:stretch/>
        </p:blipFill>
        <p:spPr>
          <a:xfrm>
            <a:off x="6927476" y="2208869"/>
            <a:ext cx="3314700" cy="4586378"/>
          </a:xfrm>
          <a:noFill/>
          <a:ln w="317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55626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>
                    <a:srgbClr val="00CC99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Atoxigenic Isolates Occur Naturally on Crops</a:t>
            </a:r>
          </a:p>
          <a:p>
            <a:r>
              <a:rPr lang="en-US" sz="1000" dirty="0" smtClean="0">
                <a:solidFill>
                  <a:srgbClr val="FFFF00"/>
                </a:solidFill>
                <a:effectLst>
                  <a:innerShdw blurRad="63500" dist="50800">
                    <a:srgbClr val="00CC99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solidFill>
                  <a:srgbClr val="CCFF33"/>
                </a:solidFill>
                <a:effectLst>
                  <a:innerShdw blurRad="63500" dist="50800">
                    <a:srgbClr val="00CC99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Isolates useful for biocontrol are endemic in and adapted to target agroecosystems.</a:t>
            </a:r>
            <a:endParaRPr lang="en-US" dirty="0">
              <a:solidFill>
                <a:srgbClr val="CCFF33"/>
              </a:solidFill>
              <a:effectLst>
                <a:innerShdw blurRad="63500" dist="50800">
                  <a:srgbClr val="00CC99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485900" y="6047510"/>
            <a:ext cx="42976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0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266715" y="1235075"/>
            <a:ext cx="7559675" cy="5399088"/>
            <a:chOff x="973" y="682"/>
            <a:chExt cx="4762" cy="3401"/>
          </a:xfrm>
        </p:grpSpPr>
        <p:sp>
          <p:nvSpPr>
            <p:cNvPr id="243715" name="Text Box 3"/>
            <p:cNvSpPr txBox="1">
              <a:spLocks noChangeArrowheads="1"/>
            </p:cNvSpPr>
            <p:nvPr/>
          </p:nvSpPr>
          <p:spPr bwMode="auto">
            <a:xfrm rot="16200000">
              <a:off x="-524" y="2182"/>
              <a:ext cx="33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Percent of  </a:t>
              </a:r>
              <a:r>
                <a:rPr lang="en-US" sz="2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A. </a:t>
              </a:r>
              <a:r>
                <a:rPr lang="en-US" sz="30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flavus</a:t>
              </a:r>
              <a:endPara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74765" name="Object 4"/>
            <p:cNvGraphicFramePr>
              <a:graphicFrameLocks noChangeAspect="1"/>
            </p:cNvGraphicFramePr>
            <p:nvPr/>
          </p:nvGraphicFramePr>
          <p:xfrm>
            <a:off x="973" y="816"/>
            <a:ext cx="4762" cy="3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4" name="Chart" r:id="rId4" imgW="6858118" imgH="4572135" progId="MSGraph.Chart.8">
                    <p:embed followColorScheme="full"/>
                  </p:oleObj>
                </mc:Choice>
                <mc:Fallback>
                  <p:oleObj name="Chart" r:id="rId4" imgW="6858118" imgH="457213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" y="816"/>
                          <a:ext cx="4762" cy="3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17" name="Text Box 5"/>
            <p:cNvSpPr txBox="1">
              <a:spLocks noChangeArrowheads="1"/>
            </p:cNvSpPr>
            <p:nvPr/>
          </p:nvSpPr>
          <p:spPr bwMode="auto">
            <a:xfrm>
              <a:off x="1794" y="3792"/>
              <a:ext cx="34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Aflatoxin Produced in Culture (log ppb)</a:t>
              </a:r>
            </a:p>
          </p:txBody>
        </p:sp>
      </p:grpSp>
      <p:grpSp>
        <p:nvGrpSpPr>
          <p:cNvPr id="74755" name="Group 6"/>
          <p:cNvGrpSpPr>
            <a:grpSpLocks/>
          </p:cNvGrpSpPr>
          <p:nvPr/>
        </p:nvGrpSpPr>
        <p:grpSpPr bwMode="auto">
          <a:xfrm>
            <a:off x="7391400" y="2514600"/>
            <a:ext cx="2743200" cy="2819400"/>
            <a:chOff x="4656" y="1200"/>
            <a:chExt cx="1728" cy="1776"/>
          </a:xfrm>
        </p:grpSpPr>
        <p:sp>
          <p:nvSpPr>
            <p:cNvPr id="74758" name="Text Box 7"/>
            <p:cNvSpPr txBox="1">
              <a:spLocks noChangeArrowheads="1"/>
            </p:cNvSpPr>
            <p:nvPr/>
          </p:nvSpPr>
          <p:spPr bwMode="auto">
            <a:xfrm>
              <a:off x="4702" y="1258"/>
              <a:ext cx="1635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99FF33"/>
                  </a:solidFill>
                  <a:latin typeface="Arial Narrow" pitchFamily="34" charset="0"/>
                  <a:cs typeface="Times New Roman" pitchFamily="18" charset="0"/>
                </a:rPr>
                <a:t>Aflatoxin-Producing</a:t>
              </a:r>
            </a:p>
            <a:p>
              <a:pPr eaLnBrk="1" hangingPunct="1"/>
              <a:r>
                <a:rPr lang="en-US" sz="2400" b="1">
                  <a:solidFill>
                    <a:srgbClr val="99FF33"/>
                  </a:solidFill>
                  <a:latin typeface="Arial Narrow" pitchFamily="34" charset="0"/>
                  <a:cs typeface="Times New Roman" pitchFamily="18" charset="0"/>
                </a:rPr>
                <a:t>Potential</a:t>
              </a:r>
            </a:p>
          </p:txBody>
        </p:sp>
        <p:grpSp>
          <p:nvGrpSpPr>
            <p:cNvPr id="74759" name="Group 8"/>
            <p:cNvGrpSpPr>
              <a:grpSpLocks/>
            </p:cNvGrpSpPr>
            <p:nvPr/>
          </p:nvGrpSpPr>
          <p:grpSpPr bwMode="auto">
            <a:xfrm>
              <a:off x="4828" y="1823"/>
              <a:ext cx="1372" cy="1052"/>
              <a:chOff x="4868" y="1775"/>
              <a:chExt cx="1372" cy="1052"/>
            </a:xfrm>
          </p:grpSpPr>
          <p:sp>
            <p:nvSpPr>
              <p:cNvPr id="74762" name="Text Box 9"/>
              <p:cNvSpPr txBox="1">
                <a:spLocks noChangeArrowheads="1"/>
              </p:cNvSpPr>
              <p:nvPr/>
            </p:nvSpPr>
            <p:spPr bwMode="auto">
              <a:xfrm>
                <a:off x="4922" y="1775"/>
                <a:ext cx="1318" cy="52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1593903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n-US" sz="2400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rPr>
                  <a:t>Field 1 = Low,</a:t>
                </a:r>
              </a:p>
              <a:p>
                <a:pPr algn="r" eaLnBrk="1" hangingPunct="1"/>
                <a:r>
                  <a:rPr lang="en-US" sz="2400">
                    <a:solidFill>
                      <a:srgbClr val="FFFF00"/>
                    </a:solidFill>
                    <a:latin typeface="Arial" charset="0"/>
                    <a:cs typeface="Times New Roman" pitchFamily="18" charset="0"/>
                  </a:rPr>
                  <a:t>3,400 ppb</a:t>
                </a:r>
              </a:p>
            </p:txBody>
          </p:sp>
          <p:sp>
            <p:nvSpPr>
              <p:cNvPr id="74763" name="Text Box 10"/>
              <p:cNvSpPr txBox="1">
                <a:spLocks noChangeArrowheads="1"/>
              </p:cNvSpPr>
              <p:nvPr/>
            </p:nvSpPr>
            <p:spPr bwMode="auto">
              <a:xfrm>
                <a:off x="4868" y="2304"/>
                <a:ext cx="1372" cy="52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1593903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n-US" sz="2400">
                    <a:solidFill>
                      <a:srgbClr val="FF0066"/>
                    </a:solidFill>
                    <a:latin typeface="Arial" charset="0"/>
                    <a:cs typeface="Times New Roman" pitchFamily="18" charset="0"/>
                  </a:rPr>
                  <a:t>Field 2 = High,</a:t>
                </a:r>
              </a:p>
              <a:p>
                <a:pPr algn="r" eaLnBrk="1" hangingPunct="1"/>
                <a:r>
                  <a:rPr lang="en-US" sz="2400">
                    <a:solidFill>
                      <a:srgbClr val="FF0066"/>
                    </a:solidFill>
                    <a:latin typeface="Arial" charset="0"/>
                    <a:cs typeface="Times New Roman" pitchFamily="18" charset="0"/>
                  </a:rPr>
                  <a:t>54,000 ppb</a:t>
                </a:r>
              </a:p>
            </p:txBody>
          </p:sp>
        </p:grpSp>
        <p:sp>
          <p:nvSpPr>
            <p:cNvPr id="74760" name="Line 11"/>
            <p:cNvSpPr>
              <a:spLocks noChangeShapeType="1"/>
            </p:cNvSpPr>
            <p:nvPr/>
          </p:nvSpPr>
          <p:spPr bwMode="auto">
            <a:xfrm>
              <a:off x="4714" y="1768"/>
              <a:ext cx="161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1" name="Rectangle 12"/>
            <p:cNvSpPr>
              <a:spLocks noChangeArrowheads="1"/>
            </p:cNvSpPr>
            <p:nvPr/>
          </p:nvSpPr>
          <p:spPr bwMode="auto">
            <a:xfrm>
              <a:off x="4656" y="1200"/>
              <a:ext cx="1728" cy="1776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396659" y="1676404"/>
            <a:ext cx="743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FF33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Aflatoxin Production by </a:t>
            </a:r>
            <a:r>
              <a:rPr lang="en-US" sz="2400" b="1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flavus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from Two Fields</a:t>
            </a:r>
          </a:p>
        </p:txBody>
      </p:sp>
      <p:sp>
        <p:nvSpPr>
          <p:cNvPr id="74757" name="Text Box 14"/>
          <p:cNvSpPr txBox="1">
            <a:spLocks noChangeArrowheads="1"/>
          </p:cNvSpPr>
          <p:nvPr/>
        </p:nvSpPr>
        <p:spPr bwMode="auto">
          <a:xfrm>
            <a:off x="203200" y="152421"/>
            <a:ext cx="9906000" cy="16927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99FF33"/>
                </a:solidFill>
                <a:latin typeface="Arial" charset="0"/>
              </a:rPr>
              <a:t>Fungi Vary Across Areas in Aflatoxin-Producing Ability</a:t>
            </a:r>
            <a:r>
              <a:rPr lang="en-US" sz="2600">
                <a:solidFill>
                  <a:srgbClr val="99FF33"/>
                </a:solidFill>
                <a:latin typeface="Arial" charset="0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sz="2400">
                <a:solidFill>
                  <a:srgbClr val="99FF33"/>
                </a:solidFill>
                <a:latin typeface="Arial Narrow" pitchFamily="34" charset="0"/>
              </a:rPr>
              <a:t>Farmers apply atoxigenic strains to reduce the average aflatoxin-producing potential of fungi on farms &amp; thus the vulnerability of crops to aflatoxin contamination</a:t>
            </a:r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 </a:t>
            </a:r>
            <a:br>
              <a:rPr lang="en-US" sz="2400">
                <a:solidFill>
                  <a:srgbClr val="000066"/>
                </a:solidFill>
                <a:latin typeface="Arial Narrow" pitchFamily="34" charset="0"/>
              </a:rPr>
            </a:br>
            <a:endParaRPr lang="en-US" sz="2400">
              <a:solidFill>
                <a:srgbClr val="0000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heat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" y="346109"/>
            <a:ext cx="10098087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343276" y="381002"/>
            <a:ext cx="2048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dirty="0">
                <a:solidFill>
                  <a:srgbClr val="FFFF66"/>
                </a:solidFill>
                <a:latin typeface="Arial" charset="0"/>
              </a:rPr>
              <a:t>As Applied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flipH="1" flipV="1">
            <a:off x="3514725" y="914400"/>
            <a:ext cx="685800" cy="838200"/>
          </a:xfrm>
          <a:custGeom>
            <a:avLst/>
            <a:gdLst>
              <a:gd name="T0" fmla="*/ 15247969 w 21600"/>
              <a:gd name="T1" fmla="*/ 0 h 21600"/>
              <a:gd name="T2" fmla="*/ 15247969 w 21600"/>
              <a:gd name="T3" fmla="*/ 18308384 h 21600"/>
              <a:gd name="T4" fmla="*/ 3263106 w 21600"/>
              <a:gd name="T5" fmla="*/ 32526817 h 21600"/>
              <a:gd name="T6" fmla="*/ 21774150 w 21600"/>
              <a:gd name="T7" fmla="*/ 915419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97506" y="5454682"/>
            <a:ext cx="27190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FFFF66"/>
                </a:solidFill>
                <a:latin typeface="Arial" charset="0"/>
              </a:rPr>
              <a:t>After</a:t>
            </a:r>
          </a:p>
          <a:p>
            <a:r>
              <a:rPr lang="en-US" sz="2800" b="1" dirty="0">
                <a:solidFill>
                  <a:srgbClr val="FFFF66"/>
                </a:solidFill>
                <a:latin typeface="Arial" charset="0"/>
              </a:rPr>
              <a:t>Fungal Growth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229225" y="4648200"/>
            <a:ext cx="685800" cy="838200"/>
          </a:xfrm>
          <a:custGeom>
            <a:avLst/>
            <a:gdLst>
              <a:gd name="T0" fmla="*/ 15247969 w 21600"/>
              <a:gd name="T1" fmla="*/ 0 h 21600"/>
              <a:gd name="T2" fmla="*/ 15247969 w 21600"/>
              <a:gd name="T3" fmla="*/ 18308384 h 21600"/>
              <a:gd name="T4" fmla="*/ 3263106 w 21600"/>
              <a:gd name="T5" fmla="*/ 32526817 h 21600"/>
              <a:gd name="T6" fmla="*/ 21774150 w 21600"/>
              <a:gd name="T7" fmla="*/ 915419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542" y="1803076"/>
            <a:ext cx="4030558" cy="954107"/>
          </a:xfrm>
          <a:prstGeom prst="rect">
            <a:avLst/>
          </a:prstGeom>
          <a:solidFill>
            <a:srgbClr val="9933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Either Sorghum, Wheat, or  Barley are used.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542" y="4277969"/>
            <a:ext cx="4030558" cy="954107"/>
          </a:xfrm>
          <a:prstGeom prst="rect">
            <a:avLst/>
          </a:prstGeom>
          <a:solidFill>
            <a:srgbClr val="9933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grain is killed by cooking before use.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542" y="3040494"/>
            <a:ext cx="4030558" cy="954107"/>
          </a:xfrm>
          <a:prstGeom prst="rect">
            <a:avLst/>
          </a:prstGeom>
          <a:solidFill>
            <a:srgbClr val="9933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Sorghum is used in Africa.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 rot="16200000">
            <a:off x="-691355" y="2979916"/>
            <a:ext cx="4418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Aflatoxin B</a:t>
            </a:r>
            <a:r>
              <a:rPr lang="en-US" sz="2400" b="1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(ng/g X 10,000)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1447803" y="762000"/>
            <a:ext cx="7307263" cy="5935662"/>
            <a:chOff x="912" y="533"/>
            <a:chExt cx="4603" cy="3739"/>
          </a:xfrm>
        </p:grpSpPr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1487" y="3787"/>
              <a:ext cx="38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Isolates (%) in Applied Atoxigenic Strain</a:t>
              </a:r>
            </a:p>
          </p:txBody>
        </p:sp>
        <p:grpSp>
          <p:nvGrpSpPr>
            <p:cNvPr id="76807" name="Group 5"/>
            <p:cNvGrpSpPr>
              <a:grpSpLocks/>
            </p:cNvGrpSpPr>
            <p:nvPr/>
          </p:nvGrpSpPr>
          <p:grpSpPr bwMode="auto">
            <a:xfrm>
              <a:off x="912" y="533"/>
              <a:ext cx="4603" cy="3739"/>
              <a:chOff x="912" y="384"/>
              <a:chExt cx="4603" cy="3739"/>
            </a:xfrm>
          </p:grpSpPr>
          <p:graphicFrame>
            <p:nvGraphicFramePr>
              <p:cNvPr id="76808" name="Object 6"/>
              <p:cNvGraphicFramePr>
                <a:graphicFrameLocks noChangeAspect="1"/>
              </p:cNvGraphicFramePr>
              <p:nvPr/>
            </p:nvGraphicFramePr>
            <p:xfrm>
              <a:off x="912" y="384"/>
              <a:ext cx="4603" cy="37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5948" name="Worksheet" r:id="rId4" imgW="7239000" imgH="5867400" progId="Excel.Sheet.8">
                      <p:embed/>
                    </p:oleObj>
                  </mc:Choice>
                  <mc:Fallback>
                    <p:oleObj name="Worksheet" r:id="rId4" imgW="7239000" imgH="586740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384"/>
                            <a:ext cx="4603" cy="37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 rot="1916017">
                <a:off x="2211" y="1994"/>
                <a:ext cx="189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400" b="1">
                    <a:solidFill>
                      <a:srgbClr val="CC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r  = 0.71, P = 0.0001</a:t>
                </a:r>
              </a:p>
            </p:txBody>
          </p:sp>
        </p:grpSp>
      </p:grp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6019802" y="2057430"/>
            <a:ext cx="3825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6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Dots Represent Values for Replicate Plots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5661" y="358805"/>
            <a:ext cx="88154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Aflatoxin in Crop versus Atoxigenic Incidence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229" y="6477008"/>
            <a:ext cx="3825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FF6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Cotty, 1994. Phytopathology:1270-1277.</a:t>
            </a:r>
          </a:p>
        </p:txBody>
      </p:sp>
    </p:spTree>
    <p:extLst>
      <p:ext uri="{BB962C8B-B14F-4D97-AF65-F5344CB8AC3E}">
        <p14:creationId xmlns:p14="http://schemas.microsoft.com/office/powerpoint/2010/main" val="22224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532" name="Group 212"/>
          <p:cNvGraphicFramePr>
            <a:graphicFrameLocks noGrp="1"/>
          </p:cNvGraphicFramePr>
          <p:nvPr>
            <p:ph/>
          </p:nvPr>
        </p:nvGraphicFramePr>
        <p:xfrm>
          <a:off x="771538" y="1676407"/>
          <a:ext cx="8743951" cy="3546517"/>
        </p:xfrm>
        <a:graphic>
          <a:graphicData uri="http://schemas.openxmlformats.org/drawingml/2006/table">
            <a:tbl>
              <a:tblPr/>
              <a:tblGrid>
                <a:gridCol w="2162175"/>
                <a:gridCol w="2057400"/>
                <a:gridCol w="762000"/>
                <a:gridCol w="593726"/>
                <a:gridCol w="320675"/>
                <a:gridCol w="831850"/>
                <a:gridCol w="425450"/>
                <a:gridCol w="1590675"/>
              </a:tblGrid>
              <a:tr h="620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Aflatoxin (ppb)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Area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Samples (#)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AF36 (%)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Range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Grayson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North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 to 48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Grayson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South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 to 38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Grayson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Control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 to 530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57" name="Text Box 213"/>
          <p:cNvSpPr txBox="1">
            <a:spLocks noChangeArrowheads="1"/>
          </p:cNvSpPr>
          <p:nvPr/>
        </p:nvSpPr>
        <p:spPr bwMode="auto">
          <a:xfrm>
            <a:off x="625488" y="944586"/>
            <a:ext cx="8900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000000"/>
                </a:solidFill>
                <a:latin typeface="Arial" charset="0"/>
              </a:rPr>
              <a:t>Commercial Maize: North Central Texas 2008</a:t>
            </a:r>
          </a:p>
        </p:txBody>
      </p:sp>
      <p:sp>
        <p:nvSpPr>
          <p:cNvPr id="81958" name="Text Box 214"/>
          <p:cNvSpPr txBox="1">
            <a:spLocks noChangeArrowheads="1"/>
          </p:cNvSpPr>
          <p:nvPr/>
        </p:nvSpPr>
        <p:spPr bwMode="auto">
          <a:xfrm>
            <a:off x="1012838" y="5375275"/>
            <a:ext cx="847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000000"/>
                </a:solidFill>
                <a:latin typeface="Arial" charset="0"/>
              </a:rPr>
              <a:t>Means in the same column with different letters are significantly different by Tukey’s HSD test, P &lt; 0.001.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6563" y="-25400"/>
          <a:ext cx="9598025" cy="690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6" name="Chart" r:id="rId5" imgW="8648700" imgH="6200851" progId="Excel.Chart.8">
                  <p:embed followColorScheme="full"/>
                </p:oleObj>
              </mc:Choice>
              <mc:Fallback>
                <p:oleObj name="Chart" r:id="rId5" imgW="8648700" imgH="6200851" progId="Excel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-25400"/>
                        <a:ext cx="9598025" cy="690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Rectangle 3"/>
          <p:cNvSpPr>
            <a:spLocks noChangeAspect="1" noChangeArrowheads="1"/>
          </p:cNvSpPr>
          <p:nvPr/>
        </p:nvSpPr>
        <p:spPr bwMode="auto">
          <a:xfrm rot="16200000">
            <a:off x="-674648" y="3158187"/>
            <a:ext cx="2803461" cy="459100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dirty="0">
                <a:solidFill>
                  <a:srgbClr val="00279F"/>
                </a:solidFill>
                <a:latin typeface="Arial" charset="0"/>
              </a:rPr>
              <a:t>Incidence of AF36</a:t>
            </a:r>
          </a:p>
        </p:txBody>
      </p:sp>
      <p:sp>
        <p:nvSpPr>
          <p:cNvPr id="93188" name="Rectangle 4"/>
          <p:cNvSpPr>
            <a:spLocks noChangeAspect="1" noChangeArrowheads="1"/>
          </p:cNvSpPr>
          <p:nvPr/>
        </p:nvSpPr>
        <p:spPr bwMode="auto">
          <a:xfrm>
            <a:off x="3033713" y="1100162"/>
            <a:ext cx="309562" cy="288925"/>
          </a:xfrm>
          <a:prstGeom prst="rect">
            <a:avLst/>
          </a:prstGeom>
          <a:solidFill>
            <a:srgbClr val="D9319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spect="1" noChangeArrowheads="1"/>
          </p:cNvSpPr>
          <p:nvPr/>
        </p:nvSpPr>
        <p:spPr bwMode="auto">
          <a:xfrm>
            <a:off x="3294063" y="1066824"/>
            <a:ext cx="97302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>
                <a:latin typeface="Arial" charset="0"/>
              </a:rPr>
              <a:t>= 1997</a:t>
            </a:r>
          </a:p>
        </p:txBody>
      </p:sp>
      <p:sp>
        <p:nvSpPr>
          <p:cNvPr id="93190" name="Rectangle 6"/>
          <p:cNvSpPr>
            <a:spLocks noChangeAspect="1" noChangeArrowheads="1"/>
          </p:cNvSpPr>
          <p:nvPr/>
        </p:nvSpPr>
        <p:spPr bwMode="auto">
          <a:xfrm>
            <a:off x="4322763" y="1120799"/>
            <a:ext cx="309562" cy="288925"/>
          </a:xfrm>
          <a:prstGeom prst="rect">
            <a:avLst/>
          </a:prstGeom>
          <a:solidFill>
            <a:srgbClr val="E3B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7"/>
          <p:cNvSpPr>
            <a:spLocks noChangeAspect="1" noChangeArrowheads="1"/>
          </p:cNvSpPr>
          <p:nvPr/>
        </p:nvSpPr>
        <p:spPr bwMode="auto">
          <a:xfrm>
            <a:off x="4583114" y="1066824"/>
            <a:ext cx="97302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>
                <a:latin typeface="Arial" charset="0"/>
              </a:rPr>
              <a:t>= 1996</a:t>
            </a:r>
          </a:p>
        </p:txBody>
      </p:sp>
      <p:sp>
        <p:nvSpPr>
          <p:cNvPr id="38920" name="AutoShape 8"/>
          <p:cNvSpPr>
            <a:spLocks noChangeAspect="1" noChangeArrowheads="1"/>
          </p:cNvSpPr>
          <p:nvPr/>
        </p:nvSpPr>
        <p:spPr bwMode="auto">
          <a:xfrm>
            <a:off x="5634038" y="1150938"/>
            <a:ext cx="228600" cy="247650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193" name="Rectangle 9"/>
          <p:cNvSpPr>
            <a:spLocks noChangeAspect="1" noChangeArrowheads="1"/>
          </p:cNvSpPr>
          <p:nvPr/>
        </p:nvSpPr>
        <p:spPr bwMode="auto">
          <a:xfrm>
            <a:off x="5813425" y="1066824"/>
            <a:ext cx="251030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b="1">
                <a:latin typeface="Arial" charset="0"/>
              </a:rPr>
              <a:t>=1997 &amp; 1996 differ</a:t>
            </a:r>
          </a:p>
        </p:txBody>
      </p:sp>
      <p:sp>
        <p:nvSpPr>
          <p:cNvPr id="38922" name="AutoShape 10"/>
          <p:cNvSpPr>
            <a:spLocks noChangeAspect="1" noChangeArrowheads="1"/>
          </p:cNvSpPr>
          <p:nvPr/>
        </p:nvSpPr>
        <p:spPr bwMode="auto">
          <a:xfrm>
            <a:off x="1692275" y="1957388"/>
            <a:ext cx="228600" cy="247650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3" name="AutoShape 11"/>
          <p:cNvSpPr>
            <a:spLocks noChangeAspect="1" noChangeArrowheads="1"/>
          </p:cNvSpPr>
          <p:nvPr/>
        </p:nvSpPr>
        <p:spPr bwMode="auto">
          <a:xfrm>
            <a:off x="2236788" y="2460625"/>
            <a:ext cx="228600" cy="249238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4" name="AutoShape 12"/>
          <p:cNvSpPr>
            <a:spLocks noChangeAspect="1" noChangeArrowheads="1"/>
          </p:cNvSpPr>
          <p:nvPr/>
        </p:nvSpPr>
        <p:spPr bwMode="auto">
          <a:xfrm>
            <a:off x="2790825" y="1951039"/>
            <a:ext cx="228600" cy="249237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5" name="AutoShape 13"/>
          <p:cNvSpPr>
            <a:spLocks noChangeAspect="1" noChangeArrowheads="1"/>
          </p:cNvSpPr>
          <p:nvPr/>
        </p:nvSpPr>
        <p:spPr bwMode="auto">
          <a:xfrm>
            <a:off x="3335338" y="2733675"/>
            <a:ext cx="228600" cy="247650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6" name="AutoShape 14"/>
          <p:cNvSpPr>
            <a:spLocks noChangeAspect="1" noChangeArrowheads="1"/>
          </p:cNvSpPr>
          <p:nvPr/>
        </p:nvSpPr>
        <p:spPr bwMode="auto">
          <a:xfrm>
            <a:off x="3895725" y="4057650"/>
            <a:ext cx="228600" cy="249238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7" name="AutoShape 15"/>
          <p:cNvSpPr>
            <a:spLocks noChangeAspect="1" noChangeArrowheads="1"/>
          </p:cNvSpPr>
          <p:nvPr/>
        </p:nvSpPr>
        <p:spPr bwMode="auto">
          <a:xfrm>
            <a:off x="4445000" y="3211537"/>
            <a:ext cx="228600" cy="249237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8" name="AutoShape 16"/>
          <p:cNvSpPr>
            <a:spLocks noChangeAspect="1" noChangeArrowheads="1"/>
          </p:cNvSpPr>
          <p:nvPr/>
        </p:nvSpPr>
        <p:spPr bwMode="auto">
          <a:xfrm>
            <a:off x="4999038" y="4124325"/>
            <a:ext cx="228600" cy="247650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9" name="AutoShape 17"/>
          <p:cNvSpPr>
            <a:spLocks noChangeAspect="1" noChangeArrowheads="1"/>
          </p:cNvSpPr>
          <p:nvPr/>
        </p:nvSpPr>
        <p:spPr bwMode="auto">
          <a:xfrm>
            <a:off x="6092824" y="4759325"/>
            <a:ext cx="228600" cy="247650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AutoShape 18"/>
          <p:cNvSpPr>
            <a:spLocks noChangeAspect="1" noChangeArrowheads="1"/>
          </p:cNvSpPr>
          <p:nvPr/>
        </p:nvSpPr>
        <p:spPr bwMode="auto">
          <a:xfrm>
            <a:off x="6642100" y="4683125"/>
            <a:ext cx="228600" cy="249238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1" name="AutoShape 19"/>
          <p:cNvSpPr>
            <a:spLocks noChangeAspect="1" noChangeArrowheads="1"/>
          </p:cNvSpPr>
          <p:nvPr/>
        </p:nvSpPr>
        <p:spPr bwMode="auto">
          <a:xfrm>
            <a:off x="7200900" y="4602187"/>
            <a:ext cx="228600" cy="249237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2" name="AutoShape 20"/>
          <p:cNvSpPr>
            <a:spLocks noChangeAspect="1" noChangeArrowheads="1"/>
          </p:cNvSpPr>
          <p:nvPr/>
        </p:nvSpPr>
        <p:spPr bwMode="auto">
          <a:xfrm>
            <a:off x="8853488" y="4900613"/>
            <a:ext cx="228600" cy="247650"/>
          </a:xfrm>
          <a:prstGeom prst="star5">
            <a:avLst/>
          </a:prstGeom>
          <a:solidFill>
            <a:srgbClr val="7FFF00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5699125" y="1897086"/>
            <a:ext cx="3956532" cy="461665"/>
          </a:xfrm>
          <a:prstGeom prst="rect">
            <a:avLst/>
          </a:prstGeom>
          <a:solidFill>
            <a:srgbClr val="FFFFCC"/>
          </a:solidFill>
          <a:ln w="15875">
            <a:solidFill>
              <a:srgbClr val="808000"/>
            </a:solidFill>
            <a:miter lim="800000"/>
            <a:headEnd/>
            <a:tailEnd/>
          </a:ln>
          <a:effectLst>
            <a:outerShdw dist="35921" dir="2700000" algn="ctr" rotWithShape="0">
              <a:srgbClr val="99FF66"/>
            </a:outerShdw>
          </a:effec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latin typeface="Arial" charset="0"/>
              </a:rPr>
              <a:t>Fungi Resident in the Soil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-IITA_PPP_template">
  <a:themeElements>
    <a:clrScheme name="IIT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T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IT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31-IITA_PPP_template">
  <a:themeElements>
    <a:clrScheme name="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CC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31-IITA_PPP_template">
  <a:themeElements>
    <a:clrScheme name="IIT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T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IT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T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T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31-IITA_PPP_template">
  <a:themeElements>
    <a:clrScheme name="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31-IITA_PPP_template">
  <a:themeElements>
    <a:clrScheme name="1_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31-IITA_PPP_template">
  <a:themeElements>
    <a:clrScheme name="31-IITA_PP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-IITA_PPP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-IITA_P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-IITA_P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-IITA_P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474747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B1B1B1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11002</TotalTime>
  <Words>415</Words>
  <Application>Microsoft Office PowerPoint</Application>
  <PresentationFormat>35mm Slides</PresentationFormat>
  <Paragraphs>100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Blank Presentation</vt:lpstr>
      <vt:lpstr>31-IITA_PPP_template</vt:lpstr>
      <vt:lpstr>1_31-IITA_PPP_template</vt:lpstr>
      <vt:lpstr>3_Default Design</vt:lpstr>
      <vt:lpstr>2_31-IITA_PPP_template</vt:lpstr>
      <vt:lpstr>3_31-IITA_PPP_template</vt:lpstr>
      <vt:lpstr>4_31-IITA_PPP_template</vt:lpstr>
      <vt:lpstr>8_Blank Presentation</vt:lpstr>
      <vt:lpstr>18_31-IITA_PPP_template</vt:lpstr>
      <vt:lpstr>Chart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J. Cotty</dc:creator>
  <cp:lastModifiedBy>Peter Cotty</cp:lastModifiedBy>
  <cp:revision>315</cp:revision>
  <cp:lastPrinted>2001-04-09T13:57:18Z</cp:lastPrinted>
  <dcterms:created xsi:type="dcterms:W3CDTF">2001-04-06T16:09:25Z</dcterms:created>
  <dcterms:modified xsi:type="dcterms:W3CDTF">2013-02-13T13:43:50Z</dcterms:modified>
</cp:coreProperties>
</file>