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m" ContentType="application/vnd.ms-excel.sheet.macroEnabled.12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3" r:id="rId2"/>
    <p:sldId id="431" r:id="rId3"/>
    <p:sldId id="432" r:id="rId4"/>
    <p:sldId id="442" r:id="rId5"/>
    <p:sldId id="433" r:id="rId6"/>
    <p:sldId id="446" r:id="rId7"/>
    <p:sldId id="448" r:id="rId8"/>
    <p:sldId id="436" r:id="rId9"/>
    <p:sldId id="437" r:id="rId10"/>
    <p:sldId id="438" r:id="rId11"/>
    <p:sldId id="439" r:id="rId12"/>
    <p:sldId id="443" r:id="rId13"/>
    <p:sldId id="318" r:id="rId14"/>
    <p:sldId id="295" r:id="rId15"/>
    <p:sldId id="355" r:id="rId16"/>
    <p:sldId id="356" r:id="rId17"/>
    <p:sldId id="357" r:id="rId18"/>
    <p:sldId id="414" r:id="rId19"/>
    <p:sldId id="390" r:id="rId20"/>
    <p:sldId id="387" r:id="rId21"/>
    <p:sldId id="450" r:id="rId22"/>
    <p:sldId id="447" r:id="rId23"/>
    <p:sldId id="407" r:id="rId24"/>
    <p:sldId id="409" r:id="rId25"/>
    <p:sldId id="329" r:id="rId26"/>
    <p:sldId id="364" r:id="rId27"/>
    <p:sldId id="444" r:id="rId28"/>
    <p:sldId id="440" r:id="rId29"/>
    <p:sldId id="406" r:id="rId30"/>
    <p:sldId id="449" r:id="rId31"/>
    <p:sldId id="358" r:id="rId32"/>
  </p:sldIdLst>
  <p:sldSz cx="9144000" cy="6858000" type="screen4x3"/>
  <p:notesSz cx="7010400" cy="120396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460"/>
    <a:srgbClr val="FFD341"/>
    <a:srgbClr val="1677FF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3606" autoAdjust="0"/>
  </p:normalViewPr>
  <p:slideViewPr>
    <p:cSldViewPr>
      <p:cViewPr>
        <p:scale>
          <a:sx n="75" d="100"/>
          <a:sy n="75" d="100"/>
        </p:scale>
        <p:origin x="-139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577235772357699"/>
          <c:y val="8.55855855855856E-2"/>
          <c:w val="0.54742547425474297"/>
          <c:h val="0.909909909909910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63AAFE"/>
            </a:solidFill>
            <a:ln w="12691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1FB714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4600A5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CC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20884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DD080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CF305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268138421013398E-2"/>
                  <c:y val="-3.6225457241632498E-3"/>
                </c:manualLayout>
              </c:layout>
              <c:tx>
                <c:rich>
                  <a:bodyPr/>
                  <a:lstStyle/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4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Biologic</a:t>
                    </a:r>
                    <a:r>
                      <a:rPr lang="en-US" sz="1789" b="1" i="0" u="none" strike="noStrike" baseline="0">
                        <a:solidFill>
                          <a:srgbClr val="DD9CB3"/>
                        </a:solidFill>
                        <a:latin typeface="Arial"/>
                        <a:ea typeface="Arial"/>
                        <a:cs typeface="Arial"/>
                      </a:rPr>
                      <a:t> </a:t>
                    </a:r>
                    <a:r>
                      <a:rPr lang="en-US" sz="1994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factors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661673513287604E-2"/>
                  <c:y val="9.1550120330063901E-4"/>
                </c:manualLayout>
              </c:layout>
              <c:tx>
                <c:rich>
                  <a:bodyPr/>
                  <a:lstStyle/>
                  <a:p>
                    <a:pPr>
                      <a:defRPr sz="1793" b="1" i="0" u="none" strike="noStrike" baseline="0">
                        <a:solidFill>
                          <a:srgbClr val="FF99CC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8" dirty="0">
                        <a:solidFill>
                          <a:schemeClr val="tx1"/>
                        </a:solidFill>
                      </a:rPr>
                      <a:t>Alcohol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704176792145999E-2"/>
                  <c:y val="-7.27149871556842E-3"/>
                </c:manualLayout>
              </c:layout>
              <c:tx>
                <c:rich>
                  <a:bodyPr/>
                  <a:lstStyle/>
                  <a:p>
                    <a:pPr>
                      <a:defRPr sz="1793" b="1" i="0" u="none" strike="noStrike" baseline="0">
                        <a:solidFill>
                          <a:srgbClr val="FF99CC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8" dirty="0">
                        <a:solidFill>
                          <a:schemeClr val="tx1"/>
                        </a:solidFill>
                      </a:rPr>
                      <a:t>Firearms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263295801744002E-2"/>
                  <c:y val="-1.57851956816852E-2"/>
                </c:manualLayout>
              </c:layout>
              <c:tx>
                <c:rich>
                  <a:bodyPr/>
                  <a:lstStyle/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4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Cultural</a:t>
                    </a:r>
                  </a:p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4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factors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0001412818533302E-3"/>
                  <c:y val="-7.3938005180810396E-2"/>
                </c:manualLayout>
              </c:layout>
              <c:tx>
                <c:rich>
                  <a:bodyPr/>
                  <a:lstStyle/>
                  <a:p>
                    <a:pPr>
                      <a:defRPr sz="1793" b="1" i="0" u="none" strike="noStrike" baseline="0">
                        <a:solidFill>
                          <a:srgbClr val="FF99CC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8" dirty="0">
                        <a:solidFill>
                          <a:schemeClr val="tx1"/>
                        </a:solidFill>
                      </a:rPr>
                      <a:t>Media violence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628962732145298E-2"/>
                  <c:y val="2.1126749789642799E-2"/>
                </c:manualLayout>
              </c:layout>
              <c:tx>
                <c:rich>
                  <a:bodyPr/>
                  <a:lstStyle/>
                  <a:p>
                    <a:pPr>
                      <a:defRPr sz="1793" b="1" i="0" u="none" strike="noStrike" baseline="0">
                        <a:solidFill>
                          <a:srgbClr val="FF99CC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998" dirty="0" smtClean="0">
                        <a:solidFill>
                          <a:schemeClr val="tx1"/>
                        </a:solidFill>
                      </a:rPr>
                      <a:t>Organized</a:t>
                    </a:r>
                    <a:r>
                      <a:rPr lang="en-US" sz="1998" baseline="0" dirty="0" smtClean="0">
                        <a:solidFill>
                          <a:schemeClr val="tx1"/>
                        </a:solidFill>
                      </a:rPr>
                      <a:t> crime</a:t>
                    </a:r>
                    <a:endParaRPr lang="en-US" sz="1998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513153378486302E-2"/>
                  <c:y val="5.4215383618476699E-2"/>
                </c:manualLayout>
              </c:layout>
              <c:tx>
                <c:rich>
                  <a:bodyPr/>
                  <a:lstStyle/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78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Inequity</a:t>
                    </a:r>
                  </a:p>
                  <a:p>
                    <a:pPr>
                      <a:defRPr sz="1125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78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rPr>
                      <a:t>impunity</a:t>
                    </a:r>
                  </a:p>
                </c:rich>
              </c:tx>
              <c:spPr>
                <a:noFill/>
                <a:ln w="2538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82">
                <a:noFill/>
              </a:ln>
            </c:spPr>
            <c:txPr>
              <a:bodyPr/>
              <a:lstStyle/>
              <a:p>
                <a:pPr>
                  <a:defRPr sz="1799" b="1" i="0" u="none" strike="noStrike" baseline="0">
                    <a:solidFill>
                      <a:srgbClr val="DD080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Herencia</c:v>
                </c:pt>
                <c:pt idx="1">
                  <c:v>Alcohol</c:v>
                </c:pt>
                <c:pt idx="2">
                  <c:v>Armas de fuego</c:v>
                </c:pt>
                <c:pt idx="3">
                  <c:v>Cultura </c:v>
                </c:pt>
                <c:pt idx="4">
                  <c:v>Violencia Medios</c:v>
                </c:pt>
                <c:pt idx="5">
                  <c:v>Narcotrafico</c:v>
                </c:pt>
                <c:pt idx="6">
                  <c:v>Otros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14.3</c:v>
                </c:pt>
                <c:pt idx="1">
                  <c:v>14.3</c:v>
                </c:pt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  <c:pt idx="5">
                  <c:v>14.3</c:v>
                </c:pt>
                <c:pt idx="6">
                  <c:v>14.2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DD2D32"/>
            </a:solidFill>
            <a:ln w="12691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63AAFE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58C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EE2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A74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Herencia</c:v>
                </c:pt>
                <c:pt idx="1">
                  <c:v>Alcohol</c:v>
                </c:pt>
                <c:pt idx="2">
                  <c:v>Armas de fuego</c:v>
                </c:pt>
                <c:pt idx="3">
                  <c:v>Cultura </c:v>
                </c:pt>
                <c:pt idx="4">
                  <c:v>Violencia Medios</c:v>
                </c:pt>
                <c:pt idx="5">
                  <c:v>Narcotrafico</c:v>
                </c:pt>
                <c:pt idx="6">
                  <c:v>Otros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F58C"/>
            </a:solidFill>
            <a:ln w="12691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63AAFE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4EE2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6711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A74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Herencia</c:v>
                </c:pt>
                <c:pt idx="1">
                  <c:v>Alcohol</c:v>
                </c:pt>
                <c:pt idx="2">
                  <c:v>Armas de fuego</c:v>
                </c:pt>
                <c:pt idx="3">
                  <c:v>Cultura </c:v>
                </c:pt>
                <c:pt idx="4">
                  <c:v>Violencia Medios</c:v>
                </c:pt>
                <c:pt idx="5">
                  <c:v>Narcotrafico</c:v>
                </c:pt>
                <c:pt idx="6">
                  <c:v>Otros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4EE257"/>
            </a:solidFill>
            <a:ln w="12691">
              <a:solidFill>
                <a:srgbClr val="000000"/>
              </a:solidFill>
              <a:prstDash val="solid"/>
            </a:ln>
          </c:spPr>
          <c:explosion val="2"/>
          <c:dPt>
            <c:idx val="0"/>
            <c:bubble3D val="0"/>
            <c:spPr>
              <a:solidFill>
                <a:srgbClr val="63AAFE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</c:dPt>
          <c:dPt>
            <c:idx val="4"/>
            <c:bubble3D val="0"/>
            <c:spPr>
              <a:solidFill>
                <a:srgbClr val="6711FF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EA746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865357"/>
              </a:solidFill>
              <a:ln w="12691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Sheet1!$A$2:$A$8</c:f>
              <c:strCache>
                <c:ptCount val="7"/>
                <c:pt idx="0">
                  <c:v>Herencia</c:v>
                </c:pt>
                <c:pt idx="1">
                  <c:v>Alcohol</c:v>
                </c:pt>
                <c:pt idx="2">
                  <c:v>Armas de fuego</c:v>
                </c:pt>
                <c:pt idx="3">
                  <c:v>Cultura </c:v>
                </c:pt>
                <c:pt idx="4">
                  <c:v>Violencia Medios</c:v>
                </c:pt>
                <c:pt idx="5">
                  <c:v>Narcotrafico</c:v>
                </c:pt>
                <c:pt idx="6">
                  <c:v>Otros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45"/>
      </c:pieChart>
      <c:spPr>
        <a:noFill/>
        <a:ln w="2539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25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D14016-51E1-F34D-ABD9-BF04569AD77B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4E29AB-7C0E-8241-BB9E-1CA128FE14E5}">
      <dgm:prSet phldrT="[Texto]" custT="1"/>
      <dgm:spPr>
        <a:solidFill>
          <a:srgbClr val="FFD341"/>
        </a:solidFill>
      </dgm:spPr>
      <dgm:t>
        <a:bodyPr/>
        <a:lstStyle/>
        <a:p>
          <a:r>
            <a:rPr lang="es-ES" sz="1600" b="1" dirty="0" err="1" smtClean="0">
              <a:solidFill>
                <a:srgbClr val="000000"/>
              </a:solidFill>
            </a:rPr>
            <a:t>weekly</a:t>
          </a:r>
          <a:r>
            <a:rPr lang="es-ES" sz="1600" b="1" dirty="0" smtClean="0">
              <a:solidFill>
                <a:srgbClr val="000000"/>
              </a:solidFill>
            </a:rPr>
            <a:t> </a:t>
          </a:r>
          <a:r>
            <a:rPr lang="es-ES" sz="1600" b="1" dirty="0" err="1" smtClean="0">
              <a:solidFill>
                <a:srgbClr val="000000"/>
              </a:solidFill>
            </a:rPr>
            <a:t>security</a:t>
          </a:r>
          <a:r>
            <a:rPr lang="es-ES" sz="1600" b="1" dirty="0" smtClean="0">
              <a:solidFill>
                <a:srgbClr val="000000"/>
              </a:solidFill>
            </a:rPr>
            <a:t> </a:t>
          </a:r>
          <a:r>
            <a:rPr lang="es-ES" sz="1600" b="1" dirty="0" err="1" smtClean="0">
              <a:solidFill>
                <a:srgbClr val="000000"/>
              </a:solidFill>
            </a:rPr>
            <a:t>meetings</a:t>
          </a:r>
          <a:r>
            <a:rPr lang="es-ES" sz="1600" b="1" dirty="0" smtClean="0">
              <a:solidFill>
                <a:srgbClr val="000000"/>
              </a:solidFill>
            </a:rPr>
            <a:t> (</a:t>
          </a:r>
          <a:r>
            <a:rPr lang="es-ES" sz="1600" b="1" dirty="0" err="1" smtClean="0">
              <a:solidFill>
                <a:srgbClr val="000000"/>
              </a:solidFill>
            </a:rPr>
            <a:t>analysis</a:t>
          </a:r>
          <a:r>
            <a:rPr lang="es-ES" sz="1600" b="1" dirty="0" smtClean="0">
              <a:solidFill>
                <a:srgbClr val="000000"/>
              </a:solidFill>
            </a:rPr>
            <a:t> of </a:t>
          </a:r>
          <a:r>
            <a:rPr lang="es-ES" sz="1600" b="1" dirty="0" err="1" smtClean="0">
              <a:solidFill>
                <a:srgbClr val="000000"/>
              </a:solidFill>
            </a:rPr>
            <a:t>information</a:t>
          </a:r>
          <a:r>
            <a:rPr lang="es-ES" sz="1600" b="1" dirty="0" smtClean="0">
              <a:solidFill>
                <a:srgbClr val="000000"/>
              </a:solidFill>
            </a:rPr>
            <a:t>, </a:t>
          </a:r>
          <a:r>
            <a:rPr lang="es-ES" sz="1600" b="1" dirty="0" err="1" smtClean="0">
              <a:solidFill>
                <a:srgbClr val="000000"/>
              </a:solidFill>
            </a:rPr>
            <a:t>planning</a:t>
          </a:r>
          <a:r>
            <a:rPr lang="es-ES" sz="1600" b="1" dirty="0" smtClean="0">
              <a:solidFill>
                <a:srgbClr val="000000"/>
              </a:solidFill>
            </a:rPr>
            <a:t>. </a:t>
          </a:r>
          <a:r>
            <a:rPr lang="es-ES" sz="1600" b="1" dirty="0" err="1" smtClean="0">
              <a:solidFill>
                <a:srgbClr val="000000"/>
              </a:solidFill>
            </a:rPr>
            <a:t>coordination</a:t>
          </a:r>
          <a:r>
            <a:rPr lang="es-ES" sz="1600" b="1" dirty="0" smtClean="0">
              <a:solidFill>
                <a:srgbClr val="000000"/>
              </a:solidFill>
            </a:rPr>
            <a:t>, </a:t>
          </a:r>
          <a:r>
            <a:rPr lang="es-ES" sz="1600" b="1" dirty="0" err="1" smtClean="0">
              <a:solidFill>
                <a:srgbClr val="000000"/>
              </a:solidFill>
            </a:rPr>
            <a:t>evaluation</a:t>
          </a:r>
          <a:r>
            <a:rPr lang="es-ES" sz="1600" b="1" dirty="0" smtClean="0">
              <a:solidFill>
                <a:srgbClr val="000000"/>
              </a:solidFill>
            </a:rPr>
            <a:t>)</a:t>
          </a:r>
          <a:endParaRPr lang="es-ES" sz="1600" b="1" dirty="0">
            <a:solidFill>
              <a:srgbClr val="000000"/>
            </a:solidFill>
          </a:endParaRPr>
        </a:p>
      </dgm:t>
    </dgm:pt>
    <dgm:pt modelId="{3EC0BA39-95CA-0C41-9544-51E6A72AE62C}" type="parTrans" cxnId="{16CD58F3-0728-0249-9704-6BE5AC92F621}">
      <dgm:prSet/>
      <dgm:spPr/>
      <dgm:t>
        <a:bodyPr/>
        <a:lstStyle/>
        <a:p>
          <a:endParaRPr lang="es-ES"/>
        </a:p>
      </dgm:t>
    </dgm:pt>
    <dgm:pt modelId="{BE2FB3E9-0FAB-7346-9B67-EE47562E0B71}" type="sibTrans" cxnId="{16CD58F3-0728-0249-9704-6BE5AC92F621}">
      <dgm:prSet/>
      <dgm:spPr/>
      <dgm:t>
        <a:bodyPr/>
        <a:lstStyle/>
        <a:p>
          <a:endParaRPr lang="es-ES"/>
        </a:p>
      </dgm:t>
    </dgm:pt>
    <dgm:pt modelId="{D93CFDA8-8735-7B41-91A5-8B72F897E3A5}">
      <dgm:prSet custT="1"/>
      <dgm:spPr>
        <a:solidFill>
          <a:srgbClr val="3366FF"/>
        </a:solidFill>
      </dgm:spPr>
      <dgm:t>
        <a:bodyPr/>
        <a:lstStyle/>
        <a:p>
          <a:r>
            <a:rPr lang="es-ES" sz="1600" b="0" dirty="0" err="1" smtClean="0">
              <a:solidFill>
                <a:schemeClr val="bg1"/>
              </a:solidFill>
            </a:rPr>
            <a:t>Youth</a:t>
          </a:r>
          <a:r>
            <a:rPr lang="es-ES" sz="1600" b="0" dirty="0" smtClean="0">
              <a:solidFill>
                <a:schemeClr val="bg1"/>
              </a:solidFill>
            </a:rPr>
            <a:t> </a:t>
          </a:r>
          <a:r>
            <a:rPr lang="es-ES" sz="1600" b="0" dirty="0" err="1" smtClean="0">
              <a:solidFill>
                <a:schemeClr val="bg1"/>
              </a:solidFill>
            </a:rPr>
            <a:t>curfew</a:t>
          </a:r>
          <a:r>
            <a:rPr lang="es-ES" sz="1600" b="0" dirty="0" smtClean="0">
              <a:solidFill>
                <a:schemeClr val="bg1"/>
              </a:solidFill>
            </a:rPr>
            <a:t> in 6 comunas </a:t>
          </a:r>
        </a:p>
      </dgm:t>
    </dgm:pt>
    <dgm:pt modelId="{E7A62667-2297-424C-B708-51A996298253}" type="parTrans" cxnId="{032EDFF8-B725-3D43-85D3-9CB5A43F80FB}">
      <dgm:prSet/>
      <dgm:spPr>
        <a:solidFill>
          <a:srgbClr val="B4C460"/>
        </a:solidFill>
      </dgm:spPr>
      <dgm:t>
        <a:bodyPr/>
        <a:lstStyle/>
        <a:p>
          <a:endParaRPr lang="es-ES"/>
        </a:p>
      </dgm:t>
    </dgm:pt>
    <dgm:pt modelId="{EAC44EF0-6FE1-ED4E-8334-A9EC6EB0ED9F}" type="sibTrans" cxnId="{032EDFF8-B725-3D43-85D3-9CB5A43F80FB}">
      <dgm:prSet/>
      <dgm:spPr/>
      <dgm:t>
        <a:bodyPr/>
        <a:lstStyle/>
        <a:p>
          <a:endParaRPr lang="es-ES"/>
        </a:p>
      </dgm:t>
    </dgm:pt>
    <dgm:pt modelId="{7114F335-949E-FE43-9185-17F33D8ED8D4}">
      <dgm:prSet custT="1"/>
      <dgm:spPr>
        <a:solidFill>
          <a:srgbClr val="3366FF"/>
        </a:solidFill>
      </dgm:spPr>
      <dgm:t>
        <a:bodyPr/>
        <a:lstStyle/>
        <a:p>
          <a:r>
            <a:rPr lang="es-ES" sz="1600" b="0" dirty="0" err="1" smtClean="0">
              <a:solidFill>
                <a:schemeClr val="bg1"/>
              </a:solidFill>
            </a:rPr>
            <a:t>Firearms</a:t>
          </a:r>
          <a:r>
            <a:rPr lang="es-ES" sz="1600" b="0" dirty="0" smtClean="0">
              <a:solidFill>
                <a:schemeClr val="bg1"/>
              </a:solidFill>
            </a:rPr>
            <a:t> </a:t>
          </a:r>
          <a:r>
            <a:rPr lang="es-ES" sz="1600" b="0" dirty="0" err="1" smtClean="0">
              <a:solidFill>
                <a:schemeClr val="bg1"/>
              </a:solidFill>
            </a:rPr>
            <a:t>ban</a:t>
          </a:r>
          <a:endParaRPr lang="es-ES" sz="1600" b="0" dirty="0" smtClean="0">
            <a:solidFill>
              <a:schemeClr val="bg1"/>
            </a:solidFill>
          </a:endParaRPr>
        </a:p>
      </dgm:t>
    </dgm:pt>
    <dgm:pt modelId="{37A6DE9C-D52F-804C-8EF9-0541CBDE20CE}" type="parTrans" cxnId="{A367A27E-7EF6-634D-B58D-CFD98D048191}">
      <dgm:prSet/>
      <dgm:spPr>
        <a:solidFill>
          <a:srgbClr val="B4C460"/>
        </a:solidFill>
      </dgm:spPr>
      <dgm:t>
        <a:bodyPr/>
        <a:lstStyle/>
        <a:p>
          <a:endParaRPr lang="es-ES"/>
        </a:p>
      </dgm:t>
    </dgm:pt>
    <dgm:pt modelId="{81C48382-97E4-EE47-B55E-A1F80541B6EB}" type="sibTrans" cxnId="{A367A27E-7EF6-634D-B58D-CFD98D048191}">
      <dgm:prSet/>
      <dgm:spPr/>
      <dgm:t>
        <a:bodyPr/>
        <a:lstStyle/>
        <a:p>
          <a:endParaRPr lang="es-ES"/>
        </a:p>
      </dgm:t>
    </dgm:pt>
    <dgm:pt modelId="{81F0C688-99B7-5241-86FF-28F3237AA246}">
      <dgm:prSet custT="1"/>
      <dgm:spPr>
        <a:solidFill>
          <a:srgbClr val="3366FF"/>
        </a:solidFill>
      </dgm:spPr>
      <dgm:t>
        <a:bodyPr/>
        <a:lstStyle/>
        <a:p>
          <a:r>
            <a:rPr lang="es-ES" sz="1600" b="0" dirty="0" err="1" smtClean="0">
              <a:solidFill>
                <a:schemeClr val="bg1"/>
              </a:solidFill>
            </a:rPr>
            <a:t>Illuminated</a:t>
          </a:r>
          <a:r>
            <a:rPr lang="es-ES" sz="1600" b="0" dirty="0" smtClean="0">
              <a:solidFill>
                <a:schemeClr val="bg1"/>
              </a:solidFill>
            </a:rPr>
            <a:t> </a:t>
          </a:r>
          <a:r>
            <a:rPr lang="es-ES" sz="1600" b="0" dirty="0" err="1" smtClean="0">
              <a:solidFill>
                <a:schemeClr val="bg1"/>
              </a:solidFill>
            </a:rPr>
            <a:t>parks</a:t>
          </a:r>
          <a:r>
            <a:rPr lang="es-ES" sz="1600" b="0" dirty="0" smtClean="0">
              <a:solidFill>
                <a:schemeClr val="bg1"/>
              </a:solidFill>
            </a:rPr>
            <a:t> and </a:t>
          </a:r>
          <a:r>
            <a:rPr lang="es-ES" sz="1600" b="0" dirty="0" err="1" smtClean="0">
              <a:solidFill>
                <a:schemeClr val="bg1"/>
              </a:solidFill>
            </a:rPr>
            <a:t>streets</a:t>
          </a:r>
          <a:r>
            <a:rPr lang="es-ES" sz="1600" b="0" dirty="0" smtClean="0">
              <a:solidFill>
                <a:schemeClr val="bg1"/>
              </a:solidFill>
            </a:rPr>
            <a:t> i.</a:t>
          </a:r>
          <a:endParaRPr lang="es-ES" sz="1600" b="0" dirty="0">
            <a:solidFill>
              <a:schemeClr val="bg1"/>
            </a:solidFill>
          </a:endParaRPr>
        </a:p>
      </dgm:t>
    </dgm:pt>
    <dgm:pt modelId="{42134D1E-7AE9-CD4E-ACA4-97BF52157D40}" type="parTrans" cxnId="{0DA80E04-4CEA-384A-BA72-B804AED47C58}">
      <dgm:prSet/>
      <dgm:spPr>
        <a:solidFill>
          <a:srgbClr val="B4C460"/>
        </a:solidFill>
      </dgm:spPr>
      <dgm:t>
        <a:bodyPr/>
        <a:lstStyle/>
        <a:p>
          <a:endParaRPr lang="es-ES"/>
        </a:p>
      </dgm:t>
    </dgm:pt>
    <dgm:pt modelId="{86DC3D1B-6420-C347-B0F0-2C96E7734AE6}" type="sibTrans" cxnId="{0DA80E04-4CEA-384A-BA72-B804AED47C58}">
      <dgm:prSet/>
      <dgm:spPr/>
      <dgm:t>
        <a:bodyPr/>
        <a:lstStyle/>
        <a:p>
          <a:endParaRPr lang="es-ES"/>
        </a:p>
      </dgm:t>
    </dgm:pt>
    <dgm:pt modelId="{B84BE3BD-7752-1049-9004-7C6F718426ED}" type="pres">
      <dgm:prSet presAssocID="{06D14016-51E1-F34D-ABD9-BF04569AD77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51211A-0822-0D46-95B4-4D70A3D47B20}" type="pres">
      <dgm:prSet presAssocID="{5F4E29AB-7C0E-8241-BB9E-1CA128FE14E5}" presName="centerShape" presStyleLbl="node0" presStyleIdx="0" presStyleCnt="1" custScaleX="128171" custScaleY="117530"/>
      <dgm:spPr/>
      <dgm:t>
        <a:bodyPr/>
        <a:lstStyle/>
        <a:p>
          <a:endParaRPr lang="es-ES"/>
        </a:p>
      </dgm:t>
    </dgm:pt>
    <dgm:pt modelId="{F1C1410B-7D36-1A4F-A76E-41A835824285}" type="pres">
      <dgm:prSet presAssocID="{E7A62667-2297-424C-B708-51A996298253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EDB5D408-FB49-FA4D-8A40-FF3E6D9D45CB}" type="pres">
      <dgm:prSet presAssocID="{D93CFDA8-8735-7B41-91A5-8B72F897E3A5}" presName="node" presStyleLbl="node1" presStyleIdx="0" presStyleCnt="3" custScaleY="109152" custRadScaleRad="135047" custRadScaleInc="-164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12DE2-2A0E-9B49-BB4D-57CE4A37F85C}" type="pres">
      <dgm:prSet presAssocID="{37A6DE9C-D52F-804C-8EF9-0541CBDE20CE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7224539F-4366-3441-9621-8A24CED95CC9}" type="pres">
      <dgm:prSet presAssocID="{7114F335-949E-FE43-9185-17F33D8ED8D4}" presName="node" presStyleLbl="node1" presStyleIdx="1" presStyleCnt="3" custScaleX="175801" custScaleY="109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885B5-5897-564E-8F4B-82678F28E5E9}" type="pres">
      <dgm:prSet presAssocID="{42134D1E-7AE9-CD4E-ACA4-97BF52157D4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75AD2AC-7BA4-8240-A45C-972FF4FBB113}" type="pres">
      <dgm:prSet presAssocID="{81F0C688-99B7-5241-86FF-28F3237AA246}" presName="node" presStyleLbl="node1" presStyleIdx="2" presStyleCnt="3" custScaleY="109152" custRadScaleRad="143142" custRadScaleInc="18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2EDFF8-B725-3D43-85D3-9CB5A43F80FB}" srcId="{5F4E29AB-7C0E-8241-BB9E-1CA128FE14E5}" destId="{D93CFDA8-8735-7B41-91A5-8B72F897E3A5}" srcOrd="0" destOrd="0" parTransId="{E7A62667-2297-424C-B708-51A996298253}" sibTransId="{EAC44EF0-6FE1-ED4E-8334-A9EC6EB0ED9F}"/>
    <dgm:cxn modelId="{6E66096F-9F64-8242-AD58-FE552F5F0968}" type="presOf" srcId="{42134D1E-7AE9-CD4E-ACA4-97BF52157D40}" destId="{0E4885B5-5897-564E-8F4B-82678F28E5E9}" srcOrd="0" destOrd="0" presId="urn:microsoft.com/office/officeart/2005/8/layout/radial4"/>
    <dgm:cxn modelId="{155897D5-45CA-C54C-BF86-F239D184F1E0}" type="presOf" srcId="{06D14016-51E1-F34D-ABD9-BF04569AD77B}" destId="{B84BE3BD-7752-1049-9004-7C6F718426ED}" srcOrd="0" destOrd="0" presId="urn:microsoft.com/office/officeart/2005/8/layout/radial4"/>
    <dgm:cxn modelId="{161262BC-E5F2-EA45-B85D-DECF78D1ECE9}" type="presOf" srcId="{7114F335-949E-FE43-9185-17F33D8ED8D4}" destId="{7224539F-4366-3441-9621-8A24CED95CC9}" srcOrd="0" destOrd="0" presId="urn:microsoft.com/office/officeart/2005/8/layout/radial4"/>
    <dgm:cxn modelId="{C6768718-41F7-3E4B-899D-A89DCC22472A}" type="presOf" srcId="{81F0C688-99B7-5241-86FF-28F3237AA246}" destId="{475AD2AC-7BA4-8240-A45C-972FF4FBB113}" srcOrd="0" destOrd="0" presId="urn:microsoft.com/office/officeart/2005/8/layout/radial4"/>
    <dgm:cxn modelId="{16CD58F3-0728-0249-9704-6BE5AC92F621}" srcId="{06D14016-51E1-F34D-ABD9-BF04569AD77B}" destId="{5F4E29AB-7C0E-8241-BB9E-1CA128FE14E5}" srcOrd="0" destOrd="0" parTransId="{3EC0BA39-95CA-0C41-9544-51E6A72AE62C}" sibTransId="{BE2FB3E9-0FAB-7346-9B67-EE47562E0B71}"/>
    <dgm:cxn modelId="{0DA80E04-4CEA-384A-BA72-B804AED47C58}" srcId="{5F4E29AB-7C0E-8241-BB9E-1CA128FE14E5}" destId="{81F0C688-99B7-5241-86FF-28F3237AA246}" srcOrd="2" destOrd="0" parTransId="{42134D1E-7AE9-CD4E-ACA4-97BF52157D40}" sibTransId="{86DC3D1B-6420-C347-B0F0-2C96E7734AE6}"/>
    <dgm:cxn modelId="{A367A27E-7EF6-634D-B58D-CFD98D048191}" srcId="{5F4E29AB-7C0E-8241-BB9E-1CA128FE14E5}" destId="{7114F335-949E-FE43-9185-17F33D8ED8D4}" srcOrd="1" destOrd="0" parTransId="{37A6DE9C-D52F-804C-8EF9-0541CBDE20CE}" sibTransId="{81C48382-97E4-EE47-B55E-A1F80541B6EB}"/>
    <dgm:cxn modelId="{626DACA2-29AF-1340-B335-98867F6F0887}" type="presOf" srcId="{D93CFDA8-8735-7B41-91A5-8B72F897E3A5}" destId="{EDB5D408-FB49-FA4D-8A40-FF3E6D9D45CB}" srcOrd="0" destOrd="0" presId="urn:microsoft.com/office/officeart/2005/8/layout/radial4"/>
    <dgm:cxn modelId="{A4005C1C-3B89-D147-9420-ED583460DA47}" type="presOf" srcId="{5F4E29AB-7C0E-8241-BB9E-1CA128FE14E5}" destId="{AA51211A-0822-0D46-95B4-4D70A3D47B20}" srcOrd="0" destOrd="0" presId="urn:microsoft.com/office/officeart/2005/8/layout/radial4"/>
    <dgm:cxn modelId="{F7F0C4C8-EC35-3C44-BDC5-0B5A25DCC5A7}" type="presOf" srcId="{37A6DE9C-D52F-804C-8EF9-0541CBDE20CE}" destId="{D2312DE2-2A0E-9B49-BB4D-57CE4A37F85C}" srcOrd="0" destOrd="0" presId="urn:microsoft.com/office/officeart/2005/8/layout/radial4"/>
    <dgm:cxn modelId="{4C0448D9-AC4E-7C45-96DA-53F4920C275E}" type="presOf" srcId="{E7A62667-2297-424C-B708-51A996298253}" destId="{F1C1410B-7D36-1A4F-A76E-41A835824285}" srcOrd="0" destOrd="0" presId="urn:microsoft.com/office/officeart/2005/8/layout/radial4"/>
    <dgm:cxn modelId="{6294369D-9A52-6449-877A-1A8B40C1248D}" type="presParOf" srcId="{B84BE3BD-7752-1049-9004-7C6F718426ED}" destId="{AA51211A-0822-0D46-95B4-4D70A3D47B20}" srcOrd="0" destOrd="0" presId="urn:microsoft.com/office/officeart/2005/8/layout/radial4"/>
    <dgm:cxn modelId="{DD47AC51-7873-F944-A822-EBE608787ABA}" type="presParOf" srcId="{B84BE3BD-7752-1049-9004-7C6F718426ED}" destId="{F1C1410B-7D36-1A4F-A76E-41A835824285}" srcOrd="1" destOrd="0" presId="urn:microsoft.com/office/officeart/2005/8/layout/radial4"/>
    <dgm:cxn modelId="{9F5C5057-2245-134E-BDF4-DEF412FCAFE2}" type="presParOf" srcId="{B84BE3BD-7752-1049-9004-7C6F718426ED}" destId="{EDB5D408-FB49-FA4D-8A40-FF3E6D9D45CB}" srcOrd="2" destOrd="0" presId="urn:microsoft.com/office/officeart/2005/8/layout/radial4"/>
    <dgm:cxn modelId="{6F5F5296-7978-804F-AC59-4E742EF576E9}" type="presParOf" srcId="{B84BE3BD-7752-1049-9004-7C6F718426ED}" destId="{D2312DE2-2A0E-9B49-BB4D-57CE4A37F85C}" srcOrd="3" destOrd="0" presId="urn:microsoft.com/office/officeart/2005/8/layout/radial4"/>
    <dgm:cxn modelId="{99536B4C-5ED4-5747-B5AD-8628ADA2CCE6}" type="presParOf" srcId="{B84BE3BD-7752-1049-9004-7C6F718426ED}" destId="{7224539F-4366-3441-9621-8A24CED95CC9}" srcOrd="4" destOrd="0" presId="urn:microsoft.com/office/officeart/2005/8/layout/radial4"/>
    <dgm:cxn modelId="{DE332AFE-E668-824F-8BF3-0840BD2109D7}" type="presParOf" srcId="{B84BE3BD-7752-1049-9004-7C6F718426ED}" destId="{0E4885B5-5897-564E-8F4B-82678F28E5E9}" srcOrd="5" destOrd="0" presId="urn:microsoft.com/office/officeart/2005/8/layout/radial4"/>
    <dgm:cxn modelId="{6667610C-A64B-2C45-BE56-A305EC8871C4}" type="presParOf" srcId="{B84BE3BD-7752-1049-9004-7C6F718426ED}" destId="{475AD2AC-7BA4-8240-A45C-972FF4FBB113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</cdr:x>
      <cdr:y>0.50675</cdr:y>
    </cdr:from>
    <cdr:to>
      <cdr:x>0.52225</cdr:x>
      <cdr:y>0.60125</cdr:y>
    </cdr:to>
    <cdr:sp macro="" textlink="">
      <cdr:nvSpPr>
        <cdr:cNvPr id="1025" name="Text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1268" y="1428731"/>
          <a:ext cx="76152" cy="266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0.506</cdr:x>
      <cdr:y>0.50675</cdr:y>
    </cdr:from>
    <cdr:to>
      <cdr:x>0.52225</cdr:x>
      <cdr:y>0.60125</cdr:y>
    </cdr:to>
    <cdr:sp macro="" textlink="">
      <cdr:nvSpPr>
        <cdr:cNvPr id="1026" name="Text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1268" y="1428731"/>
          <a:ext cx="76152" cy="266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0.506</cdr:x>
      <cdr:y>0.50675</cdr:y>
    </cdr:from>
    <cdr:to>
      <cdr:x>0.52225</cdr:x>
      <cdr:y>0.60125</cdr:y>
    </cdr:to>
    <cdr:sp macro="" textlink="">
      <cdr:nvSpPr>
        <cdr:cNvPr id="1027" name="Text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71268" y="1428731"/>
          <a:ext cx="76152" cy="266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defTabSz="1089025">
              <a:defRPr sz="14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>
            <a:lvl1pPr algn="r" defTabSz="1089025">
              <a:defRPr sz="1400"/>
            </a:lvl1pPr>
          </a:lstStyle>
          <a:p>
            <a:pPr>
              <a:defRPr/>
            </a:pPr>
            <a:fld id="{9F456872-AFF0-45B1-BFAD-615069C84534}" type="datetimeFigureOut">
              <a:rPr lang="es-CO"/>
              <a:pPr>
                <a:defRPr/>
              </a:pPr>
              <a:t>12/12/2012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03288"/>
            <a:ext cx="60198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701675" y="5718175"/>
            <a:ext cx="560705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11434763"/>
            <a:ext cx="30384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b" anchorCtr="0" compatLnSpc="1">
            <a:prstTxWarp prst="textNoShape">
              <a:avLst/>
            </a:prstTxWarp>
          </a:bodyPr>
          <a:lstStyle>
            <a:lvl1pPr defTabSz="1089025">
              <a:defRPr sz="140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11434763"/>
            <a:ext cx="30384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50" tIns="54425" rIns="108850" bIns="54425" numCol="1" anchor="b" anchorCtr="0" compatLnSpc="1">
            <a:prstTxWarp prst="textNoShape">
              <a:avLst/>
            </a:prstTxWarp>
          </a:bodyPr>
          <a:lstStyle>
            <a:lvl1pPr algn="r" defTabSz="1089025">
              <a:defRPr sz="1400"/>
            </a:lvl1pPr>
          </a:lstStyle>
          <a:p>
            <a:pPr>
              <a:defRPr/>
            </a:pPr>
            <a:fld id="{D531D90F-72DD-4336-A9AE-E8A50E09BD1B}" type="slidenum">
              <a:rPr lang="es-CO"/>
              <a:pPr>
                <a:defRPr/>
              </a:pPr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756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Comunicaciones 2011\Logos\Cisalv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15889"/>
            <a:ext cx="741561" cy="7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56137-10F6-471E-B0DE-9EB9444795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7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D7F5-4CE0-4745-A2C9-DDFCA230DB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10" name="Picture 2" descr="D:\Comunicaciones 2011\Logos\Cisalv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15889"/>
            <a:ext cx="741561" cy="7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35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EA84-1B6D-456A-9293-A4DCED2192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82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6800" y="381000"/>
            <a:ext cx="6629400" cy="9906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872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6800" y="381000"/>
            <a:ext cx="6629400" cy="990600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587243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7724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477000"/>
            <a:ext cx="23622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Partnership viol prevention, Washington 2003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837F5D-2157-804F-86FF-0FEA8B73D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Comunicaciones 2011\Logos\Cisalv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15889"/>
            <a:ext cx="741561" cy="7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2D77-5555-40E6-B22A-E5D1D219A5E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591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EC56-7C48-4875-9F9E-AA4B498503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40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29761-18B2-4F3B-B435-11E07924FD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14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41F24-2ECF-4F85-A705-73B9246397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34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DD0BD-7A20-4D71-A783-2258CBDEB9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879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6CFE-B111-4F06-A75C-838C3FCBB1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8" name="Picture 2" descr="D:\Comunicaciones 2011\Logos\Cisalv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15889"/>
            <a:ext cx="741561" cy="7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5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EA0E1-C8FB-43FB-B8CA-CE144B7A76A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90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lid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logo CaliDA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Escudo Alcaldia de Cali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0655-3BB4-4A87-BC4F-A4CCB5A5AD6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05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3BE49-CD03-40E6-AC8C-074FC23CBD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pic>
        <p:nvPicPr>
          <p:cNvPr id="7" name="Picture 2" descr="D:\Comunicaciones 2011\Logos\Cisalva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15889"/>
            <a:ext cx="741561" cy="72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Word_97_-_2003_Document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Políticas e Intervenciones de Seguridad en Cali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es-CO" dirty="0" smtClean="0"/>
              <a:t>Rodrigo Guerrero MD, Dr P.H.</a:t>
            </a:r>
          </a:p>
          <a:p>
            <a:r>
              <a:rPr lang="es-CO" sz="1600" dirty="0" smtClean="0"/>
              <a:t>Alcalde de Santiago de Cali</a:t>
            </a:r>
          </a:p>
        </p:txBody>
      </p:sp>
      <p:pic>
        <p:nvPicPr>
          <p:cNvPr id="2053" name="Picture 5" descr="logo CaliD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Escudo Alcaldia de C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4000" y="6165304"/>
            <a:ext cx="2720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Woodrow Wilson </a:t>
            </a:r>
            <a:r>
              <a:rPr lang="en-US" dirty="0" err="1" smtClean="0"/>
              <a:t>Insitute</a:t>
            </a:r>
            <a:endParaRPr lang="en-US" dirty="0" smtClean="0"/>
          </a:p>
          <a:p>
            <a:r>
              <a:rPr lang="en-US" dirty="0" smtClean="0"/>
              <a:t>Washington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289050" y="1555750"/>
            <a:ext cx="6719888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>
            <a:off x="1289050" y="5264150"/>
            <a:ext cx="67198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289050" y="4521200"/>
            <a:ext cx="67198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1289050" y="3779838"/>
            <a:ext cx="67198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289050" y="3038475"/>
            <a:ext cx="67198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1289050" y="2297113"/>
            <a:ext cx="67198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1289050" y="1555750"/>
            <a:ext cx="67198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289050" y="1555750"/>
            <a:ext cx="6719888" cy="44497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536700" y="4232275"/>
            <a:ext cx="336550" cy="1773238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2379663" y="4521200"/>
            <a:ext cx="336550" cy="1484313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221038" y="4521200"/>
            <a:ext cx="338137" cy="1484313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4064000" y="4376738"/>
            <a:ext cx="336550" cy="1628775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4897438" y="4232275"/>
            <a:ext cx="336550" cy="1773238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5738813" y="3336925"/>
            <a:ext cx="338137" cy="2668588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6581775" y="1998663"/>
            <a:ext cx="336550" cy="400685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1289050" y="1555750"/>
            <a:ext cx="1588" cy="44497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1252538" y="60055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1252538" y="526415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1252538" y="452120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1252538" y="3779838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1252538" y="3038475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1252538" y="2297113"/>
            <a:ext cx="714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1252538" y="1555750"/>
            <a:ext cx="71437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1289050" y="6005513"/>
            <a:ext cx="67198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 flipV="1">
            <a:off x="1289050" y="5965825"/>
            <a:ext cx="1588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 flipV="1">
            <a:off x="2130425" y="5965825"/>
            <a:ext cx="1588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 flipV="1">
            <a:off x="2963863" y="5965825"/>
            <a:ext cx="1587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 flipV="1">
            <a:off x="3806825" y="5965825"/>
            <a:ext cx="1588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 flipV="1">
            <a:off x="4649788" y="5965825"/>
            <a:ext cx="1587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 flipV="1">
            <a:off x="5491163" y="5965825"/>
            <a:ext cx="1587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 flipV="1">
            <a:off x="6324600" y="5965825"/>
            <a:ext cx="1588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 flipV="1">
            <a:off x="7167563" y="5965825"/>
            <a:ext cx="1587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 flipV="1">
            <a:off x="8008938" y="5965825"/>
            <a:ext cx="1587" cy="873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171" name="Rectangle 35"/>
          <p:cNvSpPr>
            <a:spLocks noChangeArrowheads="1"/>
          </p:cNvSpPr>
          <p:nvPr/>
        </p:nvSpPr>
        <p:spPr bwMode="auto">
          <a:xfrm>
            <a:off x="979488" y="685800"/>
            <a:ext cx="74390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effectLst/>
                <a:latin typeface="Arial" charset="0"/>
              </a:rPr>
              <a:t>HOMICIDES ACCORDING WEEK DAY.</a:t>
            </a:r>
            <a:r>
              <a:rPr lang="en-US" sz="2800" b="1">
                <a:solidFill>
                  <a:schemeClr val="tx2"/>
                </a:solidFill>
                <a:effectLst/>
                <a:latin typeface="Arial" charset="0"/>
              </a:rPr>
              <a:t> </a:t>
            </a:r>
            <a:endParaRPr lang="en-US" sz="2800">
              <a:solidFill>
                <a:schemeClr val="tx2"/>
              </a:solidFill>
              <a:effectLst/>
            </a:endParaRPr>
          </a:p>
        </p:txBody>
      </p:sp>
      <p:sp>
        <p:nvSpPr>
          <p:cNvPr id="91172" name="Rectangle 36"/>
          <p:cNvSpPr>
            <a:spLocks noChangeArrowheads="1"/>
          </p:cNvSpPr>
          <p:nvPr/>
        </p:nvSpPr>
        <p:spPr bwMode="auto">
          <a:xfrm>
            <a:off x="3752850" y="1082675"/>
            <a:ext cx="2255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b="1">
                <a:solidFill>
                  <a:schemeClr val="tx2"/>
                </a:solidFill>
                <a:effectLst/>
                <a:latin typeface="Arial" charset="0"/>
              </a:rPr>
              <a:t>CALI 1993-1995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1128713" y="5927725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0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4" name="Rectangle 38"/>
          <p:cNvSpPr>
            <a:spLocks noChangeArrowheads="1"/>
          </p:cNvSpPr>
          <p:nvPr/>
        </p:nvSpPr>
        <p:spPr bwMode="auto">
          <a:xfrm>
            <a:off x="1128713" y="51863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5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5" name="Rectangle 39"/>
          <p:cNvSpPr>
            <a:spLocks noChangeArrowheads="1"/>
          </p:cNvSpPr>
          <p:nvPr/>
        </p:nvSpPr>
        <p:spPr bwMode="auto">
          <a:xfrm>
            <a:off x="1066800" y="444500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10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6" name="Rectangle 40"/>
          <p:cNvSpPr>
            <a:spLocks noChangeArrowheads="1"/>
          </p:cNvSpPr>
          <p:nvPr/>
        </p:nvSpPr>
        <p:spPr bwMode="auto">
          <a:xfrm>
            <a:off x="1066800" y="370363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15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7" name="Rectangle 41"/>
          <p:cNvSpPr>
            <a:spLocks noChangeArrowheads="1"/>
          </p:cNvSpPr>
          <p:nvPr/>
        </p:nvSpPr>
        <p:spPr bwMode="auto">
          <a:xfrm>
            <a:off x="1066800" y="29606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20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>
            <a:off x="1066800" y="2219325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25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79" name="Rectangle 43"/>
          <p:cNvSpPr>
            <a:spLocks noChangeArrowheads="1"/>
          </p:cNvSpPr>
          <p:nvPr/>
        </p:nvSpPr>
        <p:spPr bwMode="auto">
          <a:xfrm>
            <a:off x="1066800" y="1477963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30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1546225" y="6121400"/>
            <a:ext cx="4492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Monday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1" name="Rectangle 45"/>
          <p:cNvSpPr>
            <a:spLocks noChangeArrowheads="1"/>
          </p:cNvSpPr>
          <p:nvPr/>
        </p:nvSpPr>
        <p:spPr bwMode="auto">
          <a:xfrm>
            <a:off x="2370138" y="6121400"/>
            <a:ext cx="4841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Tuesday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3132138" y="6121400"/>
            <a:ext cx="603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Wedneday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4037013" y="6121400"/>
            <a:ext cx="5270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Thursday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4862513" y="6121400"/>
            <a:ext cx="352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Friday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5" name="Rectangle 49"/>
          <p:cNvSpPr>
            <a:spLocks noChangeArrowheads="1"/>
          </p:cNvSpPr>
          <p:nvPr/>
        </p:nvSpPr>
        <p:spPr bwMode="auto">
          <a:xfrm>
            <a:off x="5703888" y="6121400"/>
            <a:ext cx="5048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Saturday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6" name="Rectangle 50"/>
          <p:cNvSpPr>
            <a:spLocks noChangeArrowheads="1"/>
          </p:cNvSpPr>
          <p:nvPr/>
        </p:nvSpPr>
        <p:spPr bwMode="auto">
          <a:xfrm>
            <a:off x="6510338" y="6121400"/>
            <a:ext cx="427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2"/>
                </a:solidFill>
                <a:effectLst/>
                <a:latin typeface="Arial" charset="0"/>
              </a:rPr>
              <a:t>Sunday</a:t>
            </a:r>
            <a:endParaRPr lang="en-US">
              <a:solidFill>
                <a:schemeClr val="tx2"/>
              </a:solidFill>
              <a:effectLst/>
            </a:endParaRPr>
          </a:p>
        </p:txBody>
      </p:sp>
      <p:sp>
        <p:nvSpPr>
          <p:cNvPr id="91187" name="Rectangle 51"/>
          <p:cNvSpPr>
            <a:spLocks noChangeArrowheads="1"/>
          </p:cNvSpPr>
          <p:nvPr/>
        </p:nvSpPr>
        <p:spPr bwMode="auto">
          <a:xfrm rot="16200000">
            <a:off x="618332" y="3706019"/>
            <a:ext cx="639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chemeClr val="tx2"/>
                </a:solidFill>
                <a:effectLst/>
                <a:latin typeface="Arial" charset="0"/>
              </a:rPr>
              <a:t>porcentaje</a:t>
            </a:r>
            <a:endParaRPr lang="en-US"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39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Wison</a:t>
            </a:r>
            <a:r>
              <a:rPr lang="en-US" dirty="0" smtClean="0"/>
              <a:t> Institute</a:t>
            </a:r>
          </a:p>
          <a:p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685800" y="373063"/>
            <a:ext cx="7772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es-ES_tradnl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BLOOD ALCOHOL IN HOMICIDE VICTIMS</a:t>
            </a:r>
            <a:r>
              <a:rPr lang="es-ES_tradnl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s-ES_tradnl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_tradnl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Medellin</a:t>
            </a:r>
            <a:r>
              <a:rPr lang="es-ES_tradnl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1980-1989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aphicFrame>
        <p:nvGraphicFramePr>
          <p:cNvPr id="9216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48301"/>
              </p:ext>
            </p:extLst>
          </p:nvPr>
        </p:nvGraphicFramePr>
        <p:xfrm>
          <a:off x="1169988" y="1946275"/>
          <a:ext cx="7772400" cy="411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Chart" r:id="rId3" imgW="7772400" imgH="4114800" progId="MSGraph.Chart.8">
                  <p:embed followColorScheme="full"/>
                </p:oleObj>
              </mc:Choice>
              <mc:Fallback>
                <p:oleObj name="Chart" r:id="rId3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946275"/>
                        <a:ext cx="7772400" cy="411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8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sz="4000" dirty="0" smtClean="0">
                <a:solidFill>
                  <a:srgbClr val="000000"/>
                </a:solidFill>
                <a:latin typeface="Lucida Sans Unicode" charset="0"/>
                <a:ea typeface="+mj-ea"/>
                <a:cs typeface="+mj-cs"/>
              </a:rPr>
              <a:t>HOMICIDE RATES AND FIREARMS CONTROL </a:t>
            </a:r>
            <a:r>
              <a:rPr kumimoji="1" lang="en-US" sz="2400" b="1" dirty="0" smtClean="0">
                <a:solidFill>
                  <a:srgbClr val="000000"/>
                </a:solidFill>
                <a:latin typeface="Lucida Sans Unicode" charset="0"/>
                <a:ea typeface="+mj-ea"/>
                <a:cs typeface="+mj-cs"/>
              </a:rPr>
              <a:t>CALI 1994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chart" idx="1"/>
          </p:nvPr>
        </p:nvSpPr>
        <p:spPr>
          <a:xfrm>
            <a:off x="1169988" y="2098675"/>
            <a:ext cx="7772400" cy="3962400"/>
          </a:xfrm>
        </p:spPr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827088" y="2057400"/>
            <a:ext cx="8077200" cy="4800600"/>
            <a:chOff x="1220" y="1104"/>
            <a:chExt cx="4512" cy="3072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220" y="1104"/>
              <a:ext cx="4512" cy="307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534" name="Line 6"/>
            <p:cNvSpPr>
              <a:spLocks noChangeShapeType="1"/>
            </p:cNvSpPr>
            <p:nvPr/>
          </p:nvSpPr>
          <p:spPr bwMode="auto">
            <a:xfrm>
              <a:off x="2784" y="2064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5" name="Line 7"/>
            <p:cNvSpPr>
              <a:spLocks noChangeShapeType="1"/>
            </p:cNvSpPr>
            <p:nvPr/>
          </p:nvSpPr>
          <p:spPr bwMode="auto">
            <a:xfrm>
              <a:off x="2784" y="2545"/>
              <a:ext cx="23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2112" y="1920"/>
              <a:ext cx="672" cy="1777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37" name="Text Box 9"/>
            <p:cNvSpPr txBox="1">
              <a:spLocks noChangeArrowheads="1"/>
            </p:cNvSpPr>
            <p:nvPr/>
          </p:nvSpPr>
          <p:spPr bwMode="auto">
            <a:xfrm>
              <a:off x="3072" y="1872"/>
              <a:ext cx="615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600" b="1" dirty="0">
                  <a:latin typeface="Arial" charset="0"/>
                  <a:cs typeface="+mn-cs"/>
                </a:rPr>
                <a:t>Firearms</a:t>
              </a:r>
            </a:p>
            <a:p>
              <a:pPr eaLnBrk="1" hangingPunct="1">
                <a:defRPr/>
              </a:pPr>
              <a:r>
                <a:rPr lang="en-GB" sz="1600" b="1" dirty="0">
                  <a:latin typeface="Arial" charset="0"/>
                  <a:cs typeface="+mn-cs"/>
                </a:rPr>
                <a:t>14 % less</a:t>
              </a:r>
              <a:endParaRPr lang="en-GB" sz="2000" dirty="0">
                <a:latin typeface="Arial" charset="0"/>
                <a:cs typeface="+mn-cs"/>
              </a:endParaRPr>
            </a:p>
          </p:txBody>
        </p:sp>
        <p:sp>
          <p:nvSpPr>
            <p:cNvPr id="22538" name="Text Box 10"/>
            <p:cNvSpPr txBox="1">
              <a:spLocks noChangeArrowheads="1"/>
            </p:cNvSpPr>
            <p:nvPr/>
          </p:nvSpPr>
          <p:spPr bwMode="auto">
            <a:xfrm>
              <a:off x="3024" y="2335"/>
              <a:ext cx="615" cy="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600" b="1" dirty="0">
                  <a:latin typeface="Arial" charset="0"/>
                  <a:cs typeface="+mn-cs"/>
                </a:rPr>
                <a:t>Alcohol</a:t>
              </a:r>
            </a:p>
            <a:p>
              <a:pPr eaLnBrk="1" hangingPunct="1">
                <a:defRPr/>
              </a:pPr>
              <a:r>
                <a:rPr lang="en-GB" sz="1600" b="1" dirty="0">
                  <a:latin typeface="Arial" charset="0"/>
                  <a:cs typeface="+mn-cs"/>
                </a:rPr>
                <a:t>+ guns</a:t>
              </a:r>
            </a:p>
            <a:p>
              <a:pPr eaLnBrk="1" hangingPunct="1">
                <a:defRPr/>
              </a:pPr>
              <a:r>
                <a:rPr lang="en-GB" sz="1600" b="1" dirty="0">
                  <a:latin typeface="Arial" charset="0"/>
                  <a:cs typeface="+mn-cs"/>
                </a:rPr>
                <a:t>35 % less</a:t>
              </a:r>
            </a:p>
          </p:txBody>
        </p:sp>
        <p:sp>
          <p:nvSpPr>
            <p:cNvPr id="22539" name="Rectangle 11" descr="Light vertical"/>
            <p:cNvSpPr>
              <a:spLocks noChangeArrowheads="1"/>
            </p:cNvSpPr>
            <p:nvPr/>
          </p:nvSpPr>
          <p:spPr bwMode="auto">
            <a:xfrm>
              <a:off x="2112" y="1920"/>
              <a:ext cx="672" cy="960"/>
            </a:xfrm>
            <a:prstGeom prst="rect">
              <a:avLst/>
            </a:prstGeom>
            <a:pattFill prst="ltVert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0" name="Rectangle 12" descr="Light upward diagonal"/>
            <p:cNvSpPr>
              <a:spLocks noChangeArrowheads="1"/>
            </p:cNvSpPr>
            <p:nvPr/>
          </p:nvSpPr>
          <p:spPr bwMode="auto">
            <a:xfrm>
              <a:off x="2112" y="2256"/>
              <a:ext cx="672" cy="624"/>
            </a:xfrm>
            <a:prstGeom prst="rect">
              <a:avLst/>
            </a:prstGeom>
            <a:pattFill prst="ltUpDiag">
              <a:fgClr>
                <a:srgbClr val="C0C0C0"/>
              </a:fgClr>
              <a:bgClr>
                <a:srgbClr val="FFFFFF"/>
              </a:bgClr>
            </a:pattFill>
            <a:ln w="285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3984" y="1920"/>
              <a:ext cx="672" cy="1777"/>
            </a:xfrm>
            <a:prstGeom prst="rect">
              <a:avLst/>
            </a:prstGeom>
            <a:solidFill>
              <a:srgbClr val="FF0033"/>
            </a:solidFill>
            <a:ln w="285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1488" y="1296"/>
              <a:ext cx="0" cy="2544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1344" y="3697"/>
              <a:ext cx="40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44" name="Text Box 16"/>
            <p:cNvSpPr txBox="1">
              <a:spLocks noChangeArrowheads="1"/>
            </p:cNvSpPr>
            <p:nvPr/>
          </p:nvSpPr>
          <p:spPr bwMode="auto">
            <a:xfrm>
              <a:off x="1536" y="3697"/>
              <a:ext cx="3320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dirty="0">
                  <a:latin typeface="Arial" charset="0"/>
                  <a:cs typeface="+mn-cs"/>
                </a:rPr>
                <a:t>With interventions	  Without interventions</a:t>
              </a:r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 rot="16200000">
              <a:off x="491" y="2362"/>
              <a:ext cx="2147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sz="1800" dirty="0" err="1">
                  <a:latin typeface="Arial" charset="0"/>
                  <a:cs typeface="+mn-cs"/>
                </a:rPr>
                <a:t>Percent</a:t>
              </a:r>
              <a:r>
                <a:rPr lang="en-GB" sz="1800" dirty="0">
                  <a:latin typeface="Arial" charset="0"/>
                  <a:cs typeface="+mn-cs"/>
                </a:rPr>
                <a:t> Reduction in Homicide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6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CuadroTexto 5"/>
          <p:cNvSpPr txBox="1">
            <a:spLocks noChangeArrowheads="1"/>
          </p:cNvSpPr>
          <p:nvPr/>
        </p:nvSpPr>
        <p:spPr bwMode="auto">
          <a:xfrm>
            <a:off x="179388" y="149225"/>
            <a:ext cx="4468813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400" b="1" dirty="0">
                <a:latin typeface="Calibri" pitchFamily="34" charset="0"/>
              </a:rPr>
              <a:t>Política Nacional de Seguridad y Convivencia </a:t>
            </a:r>
            <a:r>
              <a:rPr lang="es-ES_tradnl" sz="2400" b="1" dirty="0" smtClean="0">
                <a:latin typeface="Calibri" pitchFamily="34" charset="0"/>
              </a:rPr>
              <a:t>de Colombia</a:t>
            </a:r>
            <a:endParaRPr lang="es-ES_tradnl" sz="2400" b="1" dirty="0">
              <a:latin typeface="Calibri" pitchFamily="34" charset="0"/>
            </a:endParaRPr>
          </a:p>
        </p:txBody>
      </p:sp>
      <p:sp>
        <p:nvSpPr>
          <p:cNvPr id="4104" name="CuadroTexto 6"/>
          <p:cNvSpPr txBox="1">
            <a:spLocks noChangeArrowheads="1"/>
          </p:cNvSpPr>
          <p:nvPr/>
        </p:nvSpPr>
        <p:spPr bwMode="auto">
          <a:xfrm>
            <a:off x="5148263" y="735013"/>
            <a:ext cx="3816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400" b="1" dirty="0">
                <a:latin typeface="Calibri" pitchFamily="34" charset="0"/>
              </a:rPr>
              <a:t>Plan Integral de Convivencia y Seguridad </a:t>
            </a:r>
            <a:r>
              <a:rPr lang="es-ES_tradnl" sz="2400" b="1" dirty="0" smtClean="0">
                <a:latin typeface="Calibri" pitchFamily="34" charset="0"/>
              </a:rPr>
              <a:t>de Cali</a:t>
            </a:r>
            <a:endParaRPr lang="es-ES_tradnl" sz="2400" b="1" dirty="0">
              <a:latin typeface="Calibri" pitchFamily="34" charset="0"/>
            </a:endParaRPr>
          </a:p>
        </p:txBody>
      </p:sp>
      <p:sp>
        <p:nvSpPr>
          <p:cNvPr id="4105" name="AutoShape 21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4673600" y="5610225"/>
            <a:ext cx="182563" cy="839788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rgbClr val="0D0D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06" name="Rectangle 2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 rot="-5400000">
            <a:off x="4599781" y="5691982"/>
            <a:ext cx="1108075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es-ES" sz="1300">
                <a:latin typeface="Calibri" pitchFamily="34" charset="0"/>
              </a:rPr>
              <a:t>Fortalecer la institucionalidad</a:t>
            </a:r>
          </a:p>
        </p:txBody>
      </p:sp>
      <p:sp>
        <p:nvSpPr>
          <p:cNvPr id="14" name="1 Rectángulo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593975" y="2351088"/>
            <a:ext cx="1922463" cy="41354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blurRad="63500" dist="38099" dir="2700000" algn="ctr" rotWithShape="0">
              <a:srgbClr val="DDDDDD">
                <a:alpha val="74998"/>
              </a:srgbClr>
            </a:outerShdw>
          </a:effectLst>
        </p:spPr>
        <p:txBody>
          <a:bodyPr bIns="82800" anchor="b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300" dirty="0">
                <a:latin typeface="+mn-lt"/>
                <a:cs typeface="+mn-cs"/>
              </a:rPr>
              <a:t>Sistema de información, estudio y evaluación</a:t>
            </a:r>
          </a:p>
        </p:txBody>
      </p:sp>
      <p:grpSp>
        <p:nvGrpSpPr>
          <p:cNvPr id="9" name="Agrupar 102"/>
          <p:cNvGrpSpPr>
            <a:grpSpLocks/>
          </p:cNvGrpSpPr>
          <p:nvPr/>
        </p:nvGrpSpPr>
        <p:grpSpPr bwMode="auto">
          <a:xfrm>
            <a:off x="512763" y="1633538"/>
            <a:ext cx="1889125" cy="4892675"/>
            <a:chOff x="180975" y="846138"/>
            <a:chExt cx="2232025" cy="5376862"/>
          </a:xfrm>
        </p:grpSpPr>
        <p:sp>
          <p:nvSpPr>
            <p:cNvPr id="2" name="Freeform 78"/>
            <p:cNvSpPr>
              <a:spLocks/>
            </p:cNvSpPr>
            <p:nvPr>
              <p:custDataLst>
                <p:tags r:id="rId65"/>
              </p:custDataLst>
            </p:nvPr>
          </p:nvSpPr>
          <p:spPr bwMode="gray">
            <a:xfrm>
              <a:off x="180975" y="846138"/>
              <a:ext cx="2232025" cy="5376862"/>
            </a:xfrm>
            <a:custGeom>
              <a:avLst/>
              <a:gdLst>
                <a:gd name="T0" fmla="*/ 0 w 1054"/>
                <a:gd name="T1" fmla="*/ 0 h 576"/>
                <a:gd name="T2" fmla="*/ 2011787 w 1054"/>
                <a:gd name="T3" fmla="*/ 0 h 576"/>
                <a:gd name="T4" fmla="*/ 2232025 w 1054"/>
                <a:gd name="T5" fmla="*/ 2688431 h 576"/>
                <a:gd name="T6" fmla="*/ 2011787 w 1054"/>
                <a:gd name="T7" fmla="*/ 5376862 h 576"/>
                <a:gd name="T8" fmla="*/ 0 w 1054"/>
                <a:gd name="T9" fmla="*/ 5376862 h 576"/>
                <a:gd name="T10" fmla="*/ 0 w 1054"/>
                <a:gd name="T11" fmla="*/ 2688431 h 576"/>
                <a:gd name="T12" fmla="*/ 0 w 105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576"/>
                <a:gd name="T23" fmla="*/ 1054 w 105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576">
                  <a:moveTo>
                    <a:pt x="0" y="0"/>
                  </a:moveTo>
                  <a:lnTo>
                    <a:pt x="950" y="0"/>
                  </a:lnTo>
                  <a:lnTo>
                    <a:pt x="1054" y="288"/>
                  </a:lnTo>
                  <a:lnTo>
                    <a:pt x="95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53882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  <a:cs typeface="+mn-cs"/>
              </a:endParaRPr>
            </a:p>
          </p:txBody>
        </p:sp>
        <p:sp>
          <p:nvSpPr>
            <p:cNvPr id="3" name="AutoShape 6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301017" y="917666"/>
              <a:ext cx="1794998" cy="631546"/>
            </a:xfrm>
            <a:prstGeom prst="roundRect">
              <a:avLst>
                <a:gd name="adj" fmla="val 14736"/>
              </a:avLst>
            </a:prstGeom>
            <a:solidFill>
              <a:schemeClr val="accent1">
                <a:lumMod val="5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CO" sz="1600" dirty="0">
                  <a:solidFill>
                    <a:schemeClr val="bg1"/>
                  </a:solidFill>
                  <a:latin typeface="+mn-lt"/>
                  <a:cs typeface="+mn-cs"/>
                </a:rPr>
                <a:t>Principales Objetivos  </a:t>
              </a:r>
            </a:p>
          </p:txBody>
        </p:sp>
      </p:grpSp>
      <p:sp>
        <p:nvSpPr>
          <p:cNvPr id="21" name="Rectángulo 20"/>
          <p:cNvSpPr/>
          <p:nvPr/>
        </p:nvSpPr>
        <p:spPr bwMode="auto">
          <a:xfrm>
            <a:off x="2570163" y="1633538"/>
            <a:ext cx="3162300" cy="4892675"/>
          </a:xfrm>
          <a:prstGeom prst="rect">
            <a:avLst/>
          </a:prstGeom>
          <a:noFill/>
          <a:ln w="12700" cap="flat" cmpd="sng" algn="ctr">
            <a:solidFill>
              <a:srgbClr val="6887B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2" name="AutoShape 61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33625" y="1704975"/>
            <a:ext cx="3100388" cy="574675"/>
          </a:xfrm>
          <a:prstGeom prst="roundRect">
            <a:avLst>
              <a:gd name="adj" fmla="val 14736"/>
            </a:avLst>
          </a:prstGeom>
          <a:solidFill>
            <a:schemeClr val="accent1">
              <a:lumMod val="50000"/>
            </a:scheme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600" dirty="0">
                <a:solidFill>
                  <a:schemeClr val="bg1"/>
                </a:solidFill>
                <a:latin typeface="+mn-lt"/>
                <a:cs typeface="+mn-cs"/>
              </a:rPr>
              <a:t>Modelo Integral de Intervención </a:t>
            </a:r>
            <a:r>
              <a:rPr lang="es-ES_tradnl" sz="1600" dirty="0" err="1">
                <a:solidFill>
                  <a:schemeClr val="bg1"/>
                </a:solidFill>
                <a:latin typeface="+mn-lt"/>
                <a:cs typeface="+mn-cs"/>
              </a:rPr>
              <a:t>–</a:t>
            </a:r>
            <a:r>
              <a:rPr lang="es-CO" sz="1600" dirty="0">
                <a:solidFill>
                  <a:schemeClr val="bg1"/>
                </a:solidFill>
                <a:latin typeface="+mn-lt"/>
                <a:cs typeface="+mn-cs"/>
              </a:rPr>
              <a:t> Ejes Estratégicos </a:t>
            </a:r>
          </a:p>
        </p:txBody>
      </p:sp>
      <p:sp>
        <p:nvSpPr>
          <p:cNvPr id="4111" name="Rectangle 4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rot="-5400000">
            <a:off x="4567237" y="3009901"/>
            <a:ext cx="1000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es-ES" sz="1400">
                <a:latin typeface="Calibri" pitchFamily="34" charset="0"/>
              </a:rPr>
              <a:t>Romper el ciclo delictivo</a:t>
            </a:r>
          </a:p>
        </p:txBody>
      </p:sp>
      <p:sp>
        <p:nvSpPr>
          <p:cNvPr id="4112" name="Freeform 45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732338" y="2492375"/>
            <a:ext cx="101600" cy="1495425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rgbClr val="0D0D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13" name="Rectangle 5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 rot="-5400000">
            <a:off x="4464844" y="4525169"/>
            <a:ext cx="12112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95350">
              <a:buClr>
                <a:schemeClr val="tx2"/>
              </a:buClr>
            </a:pPr>
            <a:r>
              <a:rPr lang="es-ES" sz="1400">
                <a:latin typeface="Calibri" pitchFamily="34" charset="0"/>
              </a:rPr>
              <a:t>Habilitar el entorno social</a:t>
            </a:r>
          </a:p>
        </p:txBody>
      </p:sp>
      <p:sp>
        <p:nvSpPr>
          <p:cNvPr id="4114" name="Freeform 51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4687888" y="4371975"/>
            <a:ext cx="128587" cy="1063625"/>
          </a:xfrm>
          <a:custGeom>
            <a:avLst/>
            <a:gdLst>
              <a:gd name="T0" fmla="*/ 0 w 115"/>
              <a:gd name="T1" fmla="*/ 0 h 1152"/>
              <a:gd name="T2" fmla="*/ 2147483647 w 115"/>
              <a:gd name="T3" fmla="*/ 0 h 1152"/>
              <a:gd name="T4" fmla="*/ 2147483647 w 115"/>
              <a:gd name="T5" fmla="*/ 2147483647 h 1152"/>
              <a:gd name="T6" fmla="*/ 2147483647 w 115"/>
              <a:gd name="T7" fmla="*/ 2147483647 h 1152"/>
              <a:gd name="T8" fmla="*/ 2147483647 w 115"/>
              <a:gd name="T9" fmla="*/ 2147483647 h 1152"/>
              <a:gd name="T10" fmla="*/ 2147483647 w 115"/>
              <a:gd name="T11" fmla="*/ 2147483647 h 1152"/>
              <a:gd name="T12" fmla="*/ 0 w 115"/>
              <a:gd name="T13" fmla="*/ 2147483647 h 11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"/>
              <a:gd name="T22" fmla="*/ 0 h 1152"/>
              <a:gd name="T23" fmla="*/ 115 w 115"/>
              <a:gd name="T24" fmla="*/ 1152 h 11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" h="1152">
                <a:moveTo>
                  <a:pt x="0" y="0"/>
                </a:moveTo>
                <a:lnTo>
                  <a:pt x="65" y="0"/>
                </a:lnTo>
                <a:lnTo>
                  <a:pt x="65" y="528"/>
                </a:lnTo>
                <a:lnTo>
                  <a:pt x="115" y="576"/>
                </a:lnTo>
                <a:lnTo>
                  <a:pt x="65" y="624"/>
                </a:lnTo>
                <a:lnTo>
                  <a:pt x="65" y="1152"/>
                </a:lnTo>
                <a:lnTo>
                  <a:pt x="0" y="1152"/>
                </a:lnTo>
              </a:path>
            </a:pathLst>
          </a:custGeom>
          <a:noFill/>
          <a:ln w="19050">
            <a:solidFill>
              <a:srgbClr val="0D0D0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41" name="Freeform 10"/>
          <p:cNvSpPr>
            <a:spLocks/>
          </p:cNvSpPr>
          <p:nvPr>
            <p:custDataLst>
              <p:tags r:id="rId9"/>
            </p:custDataLst>
          </p:nvPr>
        </p:nvSpPr>
        <p:spPr bwMode="gray">
          <a:xfrm rot="5400000">
            <a:off x="3380582" y="1778794"/>
            <a:ext cx="674687" cy="1831975"/>
          </a:xfrm>
          <a:custGeom>
            <a:avLst/>
            <a:gdLst>
              <a:gd name="T0" fmla="*/ 0 w 1294"/>
              <a:gd name="T1" fmla="*/ 0 h 1240"/>
              <a:gd name="T2" fmla="*/ 224201 w 1294"/>
              <a:gd name="T3" fmla="*/ 0 h 1240"/>
              <a:gd name="T4" fmla="*/ 271648 w 1294"/>
              <a:gd name="T5" fmla="*/ 729835 h 1240"/>
              <a:gd name="T6" fmla="*/ 224201 w 1294"/>
              <a:gd name="T7" fmla="*/ 1459670 h 1240"/>
              <a:gd name="T8" fmla="*/ 0 w 1294"/>
              <a:gd name="T9" fmla="*/ 1459670 h 1240"/>
              <a:gd name="T10" fmla="*/ 0 w 1294"/>
              <a:gd name="T11" fmla="*/ 729835 h 1240"/>
              <a:gd name="T12" fmla="*/ 0 w 1294"/>
              <a:gd name="T13" fmla="*/ 0 h 1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4"/>
              <a:gd name="T22" fmla="*/ 0 h 1240"/>
              <a:gd name="T23" fmla="*/ 1294 w 1294"/>
              <a:gd name="T24" fmla="*/ 1240 h 1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4" h="1240">
                <a:moveTo>
                  <a:pt x="0" y="0"/>
                </a:moveTo>
                <a:lnTo>
                  <a:pt x="1071" y="0"/>
                </a:lnTo>
                <a:lnTo>
                  <a:pt x="1294" y="621"/>
                </a:lnTo>
                <a:lnTo>
                  <a:pt x="1071" y="1240"/>
                </a:lnTo>
                <a:lnTo>
                  <a:pt x="0" y="1240"/>
                </a:lnTo>
                <a:lnTo>
                  <a:pt x="0" y="621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dist="38099" dir="2700000" algn="ctr" rotWithShape="0">
              <a:srgbClr val="DDDDDD">
                <a:alpha val="74997"/>
              </a:srgbClr>
            </a:outerShdw>
          </a:effectLst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>
              <a:latin typeface="+mn-lt"/>
              <a:cs typeface="+mn-cs"/>
            </a:endParaRPr>
          </a:p>
        </p:txBody>
      </p:sp>
      <p:sp>
        <p:nvSpPr>
          <p:cNvPr id="411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928938" y="2433638"/>
            <a:ext cx="15875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1. Prevención social y situacional</a:t>
            </a:r>
          </a:p>
        </p:txBody>
      </p:sp>
      <p:sp>
        <p:nvSpPr>
          <p:cNvPr id="45" name="Freeform 16"/>
          <p:cNvSpPr>
            <a:spLocks/>
          </p:cNvSpPr>
          <p:nvPr>
            <p:custDataLst>
              <p:tags r:id="rId11"/>
            </p:custDataLst>
          </p:nvPr>
        </p:nvSpPr>
        <p:spPr bwMode="gray">
          <a:xfrm rot="5400000">
            <a:off x="3354388" y="2416175"/>
            <a:ext cx="730250" cy="1831975"/>
          </a:xfrm>
          <a:custGeom>
            <a:avLst/>
            <a:gdLst>
              <a:gd name="T0" fmla="*/ 0 w 1294"/>
              <a:gd name="T1" fmla="*/ 0 h 1240"/>
              <a:gd name="T2" fmla="*/ 239843 w 1294"/>
              <a:gd name="T3" fmla="*/ 0 h 1240"/>
              <a:gd name="T4" fmla="*/ 291197 w 1294"/>
              <a:gd name="T5" fmla="*/ 729835 h 1240"/>
              <a:gd name="T6" fmla="*/ 239843 w 1294"/>
              <a:gd name="T7" fmla="*/ 1459670 h 1240"/>
              <a:gd name="T8" fmla="*/ 0 w 1294"/>
              <a:gd name="T9" fmla="*/ 1459670 h 1240"/>
              <a:gd name="T10" fmla="*/ 50226 w 1294"/>
              <a:gd name="T11" fmla="*/ 729835 h 1240"/>
              <a:gd name="T12" fmla="*/ 0 w 1294"/>
              <a:gd name="T13" fmla="*/ 0 h 1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4"/>
              <a:gd name="T22" fmla="*/ 0 h 1240"/>
              <a:gd name="T23" fmla="*/ 1294 w 1294"/>
              <a:gd name="T24" fmla="*/ 1240 h 1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4" h="1240">
                <a:moveTo>
                  <a:pt x="0" y="0"/>
                </a:moveTo>
                <a:lnTo>
                  <a:pt x="1071" y="0"/>
                </a:lnTo>
                <a:lnTo>
                  <a:pt x="1294" y="621"/>
                </a:lnTo>
                <a:lnTo>
                  <a:pt x="1071" y="1240"/>
                </a:lnTo>
                <a:lnTo>
                  <a:pt x="0" y="1240"/>
                </a:lnTo>
                <a:lnTo>
                  <a:pt x="223" y="621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dist="38099" dir="2700000" algn="ctr" rotWithShape="0">
              <a:srgbClr val="DDDDDD">
                <a:alpha val="74997"/>
              </a:srgbClr>
            </a:outerShdw>
          </a:effectLst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>
              <a:latin typeface="+mn-lt"/>
              <a:cs typeface="+mn-cs"/>
            </a:endParaRPr>
          </a:p>
        </p:txBody>
      </p:sp>
      <p:sp>
        <p:nvSpPr>
          <p:cNvPr id="4118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917825" y="3097213"/>
            <a:ext cx="16906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2. Presencia y control policial</a:t>
            </a:r>
          </a:p>
        </p:txBody>
      </p:sp>
      <p:sp>
        <p:nvSpPr>
          <p:cNvPr id="50" name="Freeform 19"/>
          <p:cNvSpPr>
            <a:spLocks/>
          </p:cNvSpPr>
          <p:nvPr>
            <p:custDataLst>
              <p:tags r:id="rId13"/>
            </p:custDataLst>
          </p:nvPr>
        </p:nvSpPr>
        <p:spPr bwMode="gray">
          <a:xfrm rot="5400000">
            <a:off x="3361531" y="3674269"/>
            <a:ext cx="715963" cy="1831975"/>
          </a:xfrm>
          <a:custGeom>
            <a:avLst/>
            <a:gdLst>
              <a:gd name="T0" fmla="*/ 0 w 1294"/>
              <a:gd name="T1" fmla="*/ 0 h 1240"/>
              <a:gd name="T2" fmla="*/ 400031 w 1294"/>
              <a:gd name="T3" fmla="*/ 0 h 1240"/>
              <a:gd name="T4" fmla="*/ 484685 w 1294"/>
              <a:gd name="T5" fmla="*/ 729835 h 1240"/>
              <a:gd name="T6" fmla="*/ 400031 w 1294"/>
              <a:gd name="T7" fmla="*/ 1459670 h 1240"/>
              <a:gd name="T8" fmla="*/ 0 w 1294"/>
              <a:gd name="T9" fmla="*/ 1459670 h 1240"/>
              <a:gd name="T10" fmla="*/ 83547 w 1294"/>
              <a:gd name="T11" fmla="*/ 729835 h 1240"/>
              <a:gd name="T12" fmla="*/ 0 w 1294"/>
              <a:gd name="T13" fmla="*/ 0 h 1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4"/>
              <a:gd name="T22" fmla="*/ 0 h 1240"/>
              <a:gd name="T23" fmla="*/ 1294 w 1294"/>
              <a:gd name="T24" fmla="*/ 1240 h 1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4" h="1240">
                <a:moveTo>
                  <a:pt x="0" y="0"/>
                </a:moveTo>
                <a:lnTo>
                  <a:pt x="1071" y="0"/>
                </a:lnTo>
                <a:lnTo>
                  <a:pt x="1294" y="621"/>
                </a:lnTo>
                <a:lnTo>
                  <a:pt x="1071" y="1240"/>
                </a:lnTo>
                <a:lnTo>
                  <a:pt x="0" y="1240"/>
                </a:lnTo>
                <a:lnTo>
                  <a:pt x="223" y="621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dist="38099" dir="2700000" algn="ctr" rotWithShape="0">
              <a:srgbClr val="DDDDDD">
                <a:alpha val="74997"/>
              </a:srgbClr>
            </a:outerShdw>
          </a:effectLst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>
              <a:latin typeface="+mn-lt"/>
              <a:cs typeface="+mn-cs"/>
            </a:endParaRPr>
          </a:p>
        </p:txBody>
      </p:sp>
      <p:sp>
        <p:nvSpPr>
          <p:cNvPr id="4120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38450" y="4379913"/>
            <a:ext cx="1797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4. Cultura de legalidad y convivencia</a:t>
            </a:r>
          </a:p>
        </p:txBody>
      </p:sp>
      <p:sp>
        <p:nvSpPr>
          <p:cNvPr id="55" name="Freeform 22"/>
          <p:cNvSpPr>
            <a:spLocks/>
          </p:cNvSpPr>
          <p:nvPr>
            <p:custDataLst>
              <p:tags r:id="rId15"/>
            </p:custDataLst>
          </p:nvPr>
        </p:nvSpPr>
        <p:spPr bwMode="gray">
          <a:xfrm rot="5400000">
            <a:off x="3341688" y="4325938"/>
            <a:ext cx="739775" cy="1831975"/>
          </a:xfrm>
          <a:custGeom>
            <a:avLst/>
            <a:gdLst>
              <a:gd name="T0" fmla="*/ 0 w 1294"/>
              <a:gd name="T1" fmla="*/ 0 h 1240"/>
              <a:gd name="T2" fmla="*/ 203524 w 1294"/>
              <a:gd name="T3" fmla="*/ 0 h 1240"/>
              <a:gd name="T4" fmla="*/ 246973 w 1294"/>
              <a:gd name="T5" fmla="*/ 729835 h 1240"/>
              <a:gd name="T6" fmla="*/ 203524 w 1294"/>
              <a:gd name="T7" fmla="*/ 1459670 h 1240"/>
              <a:gd name="T8" fmla="*/ 0 w 1294"/>
              <a:gd name="T9" fmla="*/ 1459670 h 1240"/>
              <a:gd name="T10" fmla="*/ 42877 w 1294"/>
              <a:gd name="T11" fmla="*/ 729835 h 1240"/>
              <a:gd name="T12" fmla="*/ 0 w 1294"/>
              <a:gd name="T13" fmla="*/ 0 h 1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4"/>
              <a:gd name="T22" fmla="*/ 0 h 1240"/>
              <a:gd name="T23" fmla="*/ 1294 w 1294"/>
              <a:gd name="T24" fmla="*/ 1240 h 1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4" h="1240">
                <a:moveTo>
                  <a:pt x="0" y="0"/>
                </a:moveTo>
                <a:lnTo>
                  <a:pt x="1071" y="0"/>
                </a:lnTo>
                <a:lnTo>
                  <a:pt x="1294" y="621"/>
                </a:lnTo>
                <a:lnTo>
                  <a:pt x="1071" y="1240"/>
                </a:lnTo>
                <a:lnTo>
                  <a:pt x="0" y="1240"/>
                </a:lnTo>
                <a:lnTo>
                  <a:pt x="223" y="621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dist="38099" dir="2700000" algn="ctr" rotWithShape="0">
              <a:srgbClr val="DDDDDD">
                <a:alpha val="74997"/>
              </a:srgbClr>
            </a:outerShdw>
          </a:effectLst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>
              <a:latin typeface="+mn-lt"/>
              <a:cs typeface="+mn-cs"/>
            </a:endParaRPr>
          </a:p>
        </p:txBody>
      </p:sp>
      <p:sp>
        <p:nvSpPr>
          <p:cNvPr id="4122" name="Rectangle 23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905125" y="5129213"/>
            <a:ext cx="1589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5. Ciudadanía activa y responsable</a:t>
            </a:r>
          </a:p>
        </p:txBody>
      </p:sp>
      <p:sp>
        <p:nvSpPr>
          <p:cNvPr id="59" name="Freeform 13"/>
          <p:cNvSpPr>
            <a:spLocks/>
          </p:cNvSpPr>
          <p:nvPr>
            <p:custDataLst>
              <p:tags r:id="rId17"/>
            </p:custDataLst>
          </p:nvPr>
        </p:nvSpPr>
        <p:spPr bwMode="gray">
          <a:xfrm rot="5400000">
            <a:off x="3386931" y="3039269"/>
            <a:ext cx="665163" cy="1831975"/>
          </a:xfrm>
          <a:custGeom>
            <a:avLst/>
            <a:gdLst>
              <a:gd name="T0" fmla="*/ 0 w 1294"/>
              <a:gd name="T1" fmla="*/ 0 h 1240"/>
              <a:gd name="T2" fmla="*/ 371648 w 1294"/>
              <a:gd name="T3" fmla="*/ 0 h 1240"/>
              <a:gd name="T4" fmla="*/ 450295 w 1294"/>
              <a:gd name="T5" fmla="*/ 729835 h 1240"/>
              <a:gd name="T6" fmla="*/ 371648 w 1294"/>
              <a:gd name="T7" fmla="*/ 1459670 h 1240"/>
              <a:gd name="T8" fmla="*/ 0 w 1294"/>
              <a:gd name="T9" fmla="*/ 1459670 h 1240"/>
              <a:gd name="T10" fmla="*/ 77619 w 1294"/>
              <a:gd name="T11" fmla="*/ 729835 h 1240"/>
              <a:gd name="T12" fmla="*/ 0 w 1294"/>
              <a:gd name="T13" fmla="*/ 0 h 12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4"/>
              <a:gd name="T22" fmla="*/ 0 h 1240"/>
              <a:gd name="T23" fmla="*/ 1294 w 1294"/>
              <a:gd name="T24" fmla="*/ 1240 h 12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4" h="1240">
                <a:moveTo>
                  <a:pt x="0" y="0"/>
                </a:moveTo>
                <a:lnTo>
                  <a:pt x="1071" y="0"/>
                </a:lnTo>
                <a:lnTo>
                  <a:pt x="1294" y="621"/>
                </a:lnTo>
                <a:lnTo>
                  <a:pt x="1071" y="1240"/>
                </a:lnTo>
                <a:lnTo>
                  <a:pt x="0" y="1240"/>
                </a:lnTo>
                <a:lnTo>
                  <a:pt x="223" y="621"/>
                </a:lnTo>
                <a:lnTo>
                  <a:pt x="0" y="0"/>
                </a:lnTo>
                <a:close/>
              </a:path>
            </a:pathLst>
          </a:custGeom>
          <a:solidFill>
            <a:srgbClr val="FFCC66"/>
          </a:solidFill>
          <a:ln w="12700">
            <a:solidFill>
              <a:srgbClr val="4F81BD"/>
            </a:solidFill>
            <a:round/>
            <a:headEnd/>
            <a:tailEnd/>
          </a:ln>
          <a:effectLst>
            <a:outerShdw dist="38099" dir="2700000" algn="ctr" rotWithShape="0">
              <a:srgbClr val="DDDDDD">
                <a:alpha val="74997"/>
              </a:srgbClr>
            </a:outerShdw>
          </a:effectLst>
        </p:spPr>
        <p:txBody>
          <a:bodyPr anchor="b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400">
              <a:latin typeface="+mn-lt"/>
              <a:cs typeface="+mn-cs"/>
            </a:endParaRPr>
          </a:p>
        </p:txBody>
      </p:sp>
      <p:sp>
        <p:nvSpPr>
          <p:cNvPr id="4124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882900" y="3692525"/>
            <a:ext cx="15890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3. Justicia, víctimas y resocialización</a:t>
            </a:r>
          </a:p>
        </p:txBody>
      </p:sp>
      <p:sp>
        <p:nvSpPr>
          <p:cNvPr id="64" name="AutoShape 3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69925" y="2338388"/>
            <a:ext cx="1443038" cy="7207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/>
                </a:solidFill>
                <a:latin typeface="+mn-lt"/>
                <a:cs typeface="+mn-cs"/>
              </a:rPr>
              <a:t>Reducir el crimen en general, esp. hurtos</a:t>
            </a:r>
          </a:p>
        </p:txBody>
      </p:sp>
      <p:grpSp>
        <p:nvGrpSpPr>
          <p:cNvPr id="4126" name="Group 41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66738" y="2298700"/>
            <a:ext cx="215900" cy="252413"/>
            <a:chOff x="42" y="971"/>
            <a:chExt cx="210" cy="228"/>
          </a:xfrm>
        </p:grpSpPr>
        <p:sp>
          <p:nvSpPr>
            <p:cNvPr id="4217" name="Oval 4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 sz="1600">
                <a:latin typeface="Calibri" pitchFamily="34" charset="0"/>
              </a:endParaRPr>
            </a:p>
          </p:txBody>
        </p:sp>
        <p:grpSp>
          <p:nvGrpSpPr>
            <p:cNvPr id="4218" name="Group 43"/>
            <p:cNvGrpSpPr>
              <a:grpSpLocks/>
            </p:cNvGrpSpPr>
            <p:nvPr>
              <p:custDataLst>
                <p:tags r:id="rId63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220" name="Oval 44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21" name="Oval 45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22" name="Oval 46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23" name="Oval 47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100">
                  <a:latin typeface="Calibri" pitchFamily="34" charset="0"/>
                </a:endParaRPr>
              </a:p>
            </p:txBody>
          </p:sp>
        </p:grpSp>
        <p:sp>
          <p:nvSpPr>
            <p:cNvPr id="4219" name="Rectangle 4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1" y="993"/>
              <a:ext cx="1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1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A</a:t>
              </a:r>
            </a:p>
          </p:txBody>
        </p:sp>
      </p:grpSp>
      <p:sp>
        <p:nvSpPr>
          <p:cNvPr id="74" name="AutoShape 37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641350" y="3201988"/>
            <a:ext cx="1403350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/>
                </a:solidFill>
                <a:latin typeface="+mn-lt"/>
                <a:cs typeface="+mn-cs"/>
              </a:rPr>
              <a:t>Reducir el número de homicidios</a:t>
            </a:r>
          </a:p>
        </p:txBody>
      </p:sp>
      <p:grpSp>
        <p:nvGrpSpPr>
          <p:cNvPr id="4128" name="Group 49"/>
          <p:cNvGrpSpPr>
            <a:grpSpLocks/>
          </p:cNvGrpSpPr>
          <p:nvPr/>
        </p:nvGrpSpPr>
        <p:grpSpPr bwMode="auto">
          <a:xfrm>
            <a:off x="568325" y="3162300"/>
            <a:ext cx="215900" cy="252413"/>
            <a:chOff x="42" y="971"/>
            <a:chExt cx="210" cy="228"/>
          </a:xfrm>
        </p:grpSpPr>
        <p:sp>
          <p:nvSpPr>
            <p:cNvPr id="4210" name="Oval 50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 sz="1600">
                <a:latin typeface="Calibri" pitchFamily="34" charset="0"/>
              </a:endParaRPr>
            </a:p>
          </p:txBody>
        </p:sp>
        <p:grpSp>
          <p:nvGrpSpPr>
            <p:cNvPr id="4211" name="Group 51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213" name="Oval 52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14" name="Oval 53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15" name="Oval 54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16" name="Oval 55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100">
                  <a:latin typeface="Calibri" pitchFamily="34" charset="0"/>
                </a:endParaRPr>
              </a:p>
            </p:txBody>
          </p:sp>
        </p:grpSp>
        <p:sp>
          <p:nvSpPr>
            <p:cNvPr id="4212" name="Rectangle 5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1" y="993"/>
              <a:ext cx="1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1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B</a:t>
              </a:r>
            </a:p>
          </p:txBody>
        </p:sp>
      </p:grpSp>
      <p:sp>
        <p:nvSpPr>
          <p:cNvPr id="84" name="AutoShape 38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646113" y="4032250"/>
            <a:ext cx="1403350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/>
                </a:solidFill>
                <a:latin typeface="+mn-lt"/>
                <a:cs typeface="+mn-cs"/>
              </a:rPr>
              <a:t>Mejorar la convivencia ciudadana </a:t>
            </a:r>
          </a:p>
        </p:txBody>
      </p:sp>
      <p:grpSp>
        <p:nvGrpSpPr>
          <p:cNvPr id="4130" name="Group 57"/>
          <p:cNvGrpSpPr>
            <a:grpSpLocks/>
          </p:cNvGrpSpPr>
          <p:nvPr/>
        </p:nvGrpSpPr>
        <p:grpSpPr bwMode="auto">
          <a:xfrm>
            <a:off x="563563" y="3992563"/>
            <a:ext cx="215900" cy="252412"/>
            <a:chOff x="42" y="971"/>
            <a:chExt cx="210" cy="228"/>
          </a:xfrm>
        </p:grpSpPr>
        <p:sp>
          <p:nvSpPr>
            <p:cNvPr id="4203" name="Oval 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 sz="1600">
                <a:latin typeface="Calibri" pitchFamily="34" charset="0"/>
              </a:endParaRPr>
            </a:p>
          </p:txBody>
        </p:sp>
        <p:grpSp>
          <p:nvGrpSpPr>
            <p:cNvPr id="4204" name="Group 59"/>
            <p:cNvGrpSpPr>
              <a:grpSpLocks/>
            </p:cNvGrpSpPr>
            <p:nvPr>
              <p:custDataLst>
                <p:tags r:id="rId57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206" name="Oval 60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7" name="Oval 61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8" name="Oval 62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9" name="Oval 63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100">
                  <a:latin typeface="Calibri" pitchFamily="34" charset="0"/>
                </a:endParaRPr>
              </a:p>
            </p:txBody>
          </p:sp>
        </p:grpSp>
        <p:sp>
          <p:nvSpPr>
            <p:cNvPr id="4205" name="Rectangle 6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1" y="993"/>
              <a:ext cx="1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1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C</a:t>
              </a:r>
            </a:p>
          </p:txBody>
        </p:sp>
      </p:grpSp>
      <p:sp>
        <p:nvSpPr>
          <p:cNvPr id="94" name="AutoShape 39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636588" y="4878388"/>
            <a:ext cx="1444625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/>
                </a:solidFill>
                <a:latin typeface="+mn-lt"/>
                <a:cs typeface="+mn-cs"/>
              </a:rPr>
              <a:t> Reducir el miedo de las personas al crimen</a:t>
            </a:r>
          </a:p>
        </p:txBody>
      </p:sp>
      <p:grpSp>
        <p:nvGrpSpPr>
          <p:cNvPr id="4132" name="Group 65"/>
          <p:cNvGrpSpPr>
            <a:grpSpLocks/>
          </p:cNvGrpSpPr>
          <p:nvPr/>
        </p:nvGrpSpPr>
        <p:grpSpPr bwMode="auto">
          <a:xfrm>
            <a:off x="569913" y="4838700"/>
            <a:ext cx="215900" cy="252413"/>
            <a:chOff x="42" y="971"/>
            <a:chExt cx="210" cy="228"/>
          </a:xfrm>
        </p:grpSpPr>
        <p:sp>
          <p:nvSpPr>
            <p:cNvPr id="4196" name="Oval 6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 sz="1600">
                <a:latin typeface="Calibri" pitchFamily="34" charset="0"/>
              </a:endParaRPr>
            </a:p>
          </p:txBody>
        </p:sp>
        <p:grpSp>
          <p:nvGrpSpPr>
            <p:cNvPr id="4197" name="Group 67"/>
            <p:cNvGrpSpPr>
              <a:grpSpLocks/>
            </p:cNvGrpSpPr>
            <p:nvPr>
              <p:custDataLst>
                <p:tags r:id="rId54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99" name="Oval 68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0" name="Oval 69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1" name="Oval 70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202" name="Oval 71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100">
                  <a:latin typeface="Calibri" pitchFamily="34" charset="0"/>
                </a:endParaRPr>
              </a:p>
            </p:txBody>
          </p:sp>
        </p:grpSp>
        <p:sp>
          <p:nvSpPr>
            <p:cNvPr id="4198" name="Rectangle 7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81" y="993"/>
              <a:ext cx="1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1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D</a:t>
              </a:r>
            </a:p>
          </p:txBody>
        </p:sp>
      </p:grpSp>
      <p:sp>
        <p:nvSpPr>
          <p:cNvPr id="104" name="AutoShape 40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50875" y="5741988"/>
            <a:ext cx="1462088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200" dirty="0">
                <a:solidFill>
                  <a:schemeClr val="tx2"/>
                </a:solidFill>
                <a:latin typeface="+mn-lt"/>
                <a:cs typeface="+mn-cs"/>
              </a:rPr>
              <a:t> Judicializar a más criminales violentos</a:t>
            </a:r>
          </a:p>
        </p:txBody>
      </p:sp>
      <p:grpSp>
        <p:nvGrpSpPr>
          <p:cNvPr id="4134" name="Group 73"/>
          <p:cNvGrpSpPr>
            <a:grpSpLocks/>
          </p:cNvGrpSpPr>
          <p:nvPr/>
        </p:nvGrpSpPr>
        <p:grpSpPr bwMode="auto">
          <a:xfrm>
            <a:off x="574675" y="5702300"/>
            <a:ext cx="215900" cy="252413"/>
            <a:chOff x="42" y="971"/>
            <a:chExt cx="210" cy="228"/>
          </a:xfrm>
        </p:grpSpPr>
        <p:sp>
          <p:nvSpPr>
            <p:cNvPr id="4189" name="Oval 7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 sz="1600">
                <a:latin typeface="Calibri" pitchFamily="34" charset="0"/>
              </a:endParaRPr>
            </a:p>
          </p:txBody>
        </p:sp>
        <p:grpSp>
          <p:nvGrpSpPr>
            <p:cNvPr id="4190" name="Group 75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92" name="Oval 76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193" name="Oval 77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194" name="Oval 78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 sz="1600">
                  <a:latin typeface="Calibri" pitchFamily="34" charset="0"/>
                </a:endParaRPr>
              </a:p>
            </p:txBody>
          </p:sp>
          <p:sp>
            <p:nvSpPr>
              <p:cNvPr id="4195" name="Oval 79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100">
                  <a:latin typeface="Calibri" pitchFamily="34" charset="0"/>
                </a:endParaRPr>
              </a:p>
            </p:txBody>
          </p:sp>
        </p:grpSp>
        <p:sp>
          <p:nvSpPr>
            <p:cNvPr id="4191" name="Rectangle 8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1" y="993"/>
              <a:ext cx="12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1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E</a:t>
              </a:r>
            </a:p>
          </p:txBody>
        </p:sp>
      </p:grpSp>
      <p:sp>
        <p:nvSpPr>
          <p:cNvPr id="113" name="Cheurón 112"/>
          <p:cNvSpPr>
            <a:spLocks noChangeArrowheads="1"/>
          </p:cNvSpPr>
          <p:nvPr/>
        </p:nvSpPr>
        <p:spPr bwMode="auto">
          <a:xfrm>
            <a:off x="4283968" y="591344"/>
            <a:ext cx="897632" cy="753269"/>
          </a:xfrm>
          <a:prstGeom prst="chevron">
            <a:avLst>
              <a:gd name="adj" fmla="val 50000"/>
            </a:avLst>
          </a:prstGeom>
          <a:solidFill>
            <a:srgbClr val="37609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Calibri" charset="0"/>
              <a:cs typeface="+mn-cs"/>
            </a:endParaRPr>
          </a:p>
        </p:txBody>
      </p:sp>
      <p:sp>
        <p:nvSpPr>
          <p:cNvPr id="5" name="AutoShape 3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6430963" y="2112963"/>
            <a:ext cx="1443037" cy="7207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tx2"/>
                </a:solidFill>
                <a:latin typeface="+mn-lt"/>
                <a:cs typeface="+mn-cs"/>
              </a:rPr>
              <a:t>Reducir el crimen en general, esp. hurtos</a:t>
            </a:r>
          </a:p>
        </p:txBody>
      </p:sp>
      <p:grpSp>
        <p:nvGrpSpPr>
          <p:cNvPr id="4137" name="Group 41"/>
          <p:cNvGrpSpPr>
            <a:grpSpLocks/>
          </p:cNvGrpSpPr>
          <p:nvPr>
            <p:custDataLst>
              <p:tags r:id="rId26"/>
            </p:custDataLst>
          </p:nvPr>
        </p:nvGrpSpPr>
        <p:grpSpPr bwMode="auto">
          <a:xfrm>
            <a:off x="7707313" y="2022475"/>
            <a:ext cx="215900" cy="252413"/>
            <a:chOff x="42" y="971"/>
            <a:chExt cx="210" cy="228"/>
          </a:xfrm>
        </p:grpSpPr>
        <p:sp>
          <p:nvSpPr>
            <p:cNvPr id="4182" name="Oval 4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>
                <a:latin typeface="Calibri" pitchFamily="34" charset="0"/>
              </a:endParaRPr>
            </a:p>
          </p:txBody>
        </p:sp>
        <p:grpSp>
          <p:nvGrpSpPr>
            <p:cNvPr id="4183" name="Group 43"/>
            <p:cNvGrpSpPr>
              <a:grpSpLocks/>
            </p:cNvGrpSpPr>
            <p:nvPr>
              <p:custDataLst>
                <p:tags r:id="rId48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85" name="Oval 44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86" name="Oval 45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87" name="Oval 46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88" name="Oval 47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200">
                  <a:latin typeface="Calibri" pitchFamily="34" charset="0"/>
                </a:endParaRPr>
              </a:p>
            </p:txBody>
          </p:sp>
        </p:grpSp>
        <p:sp>
          <p:nvSpPr>
            <p:cNvPr id="4184" name="Rectangle 4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1" y="993"/>
              <a:ext cx="1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2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A</a:t>
              </a:r>
            </a:p>
          </p:txBody>
        </p:sp>
      </p:grpSp>
      <p:sp>
        <p:nvSpPr>
          <p:cNvPr id="6" name="AutoShape 37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388100" y="3378200"/>
            <a:ext cx="1403350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tx2"/>
                </a:solidFill>
                <a:latin typeface="+mn-lt"/>
                <a:cs typeface="+mn-cs"/>
              </a:rPr>
              <a:t>Reducir el número de homicidios</a:t>
            </a:r>
          </a:p>
        </p:txBody>
      </p:sp>
      <p:grpSp>
        <p:nvGrpSpPr>
          <p:cNvPr id="4139" name="Group 49"/>
          <p:cNvGrpSpPr>
            <a:grpSpLocks/>
          </p:cNvGrpSpPr>
          <p:nvPr/>
        </p:nvGrpSpPr>
        <p:grpSpPr bwMode="auto">
          <a:xfrm>
            <a:off x="7708900" y="3432175"/>
            <a:ext cx="215900" cy="252413"/>
            <a:chOff x="42" y="971"/>
            <a:chExt cx="210" cy="228"/>
          </a:xfrm>
        </p:grpSpPr>
        <p:sp>
          <p:nvSpPr>
            <p:cNvPr id="4175" name="Oval 5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>
                <a:latin typeface="Calibri" pitchFamily="34" charset="0"/>
              </a:endParaRPr>
            </a:p>
          </p:txBody>
        </p:sp>
        <p:grpSp>
          <p:nvGrpSpPr>
            <p:cNvPr id="4176" name="Group 51"/>
            <p:cNvGrpSpPr>
              <a:grpSpLocks/>
            </p:cNvGrpSpPr>
            <p:nvPr>
              <p:custDataLst>
                <p:tags r:id="rId45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78" name="Oval 52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79" name="Oval 53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80" name="Oval 54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81" name="Oval 55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200">
                  <a:latin typeface="Calibri" pitchFamily="34" charset="0"/>
                </a:endParaRPr>
              </a:p>
            </p:txBody>
          </p:sp>
        </p:grpSp>
        <p:sp>
          <p:nvSpPr>
            <p:cNvPr id="4177" name="Rectangle 5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81" y="993"/>
              <a:ext cx="1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2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B</a:t>
              </a:r>
            </a:p>
          </p:txBody>
        </p:sp>
      </p:grpSp>
      <p:sp>
        <p:nvSpPr>
          <p:cNvPr id="7" name="AutoShape 38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496050" y="4086225"/>
            <a:ext cx="1403350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tx2"/>
                </a:solidFill>
                <a:latin typeface="+mn-lt"/>
                <a:cs typeface="+mn-cs"/>
              </a:rPr>
              <a:t>Mejorar la convivencia ciudadana </a:t>
            </a:r>
          </a:p>
        </p:txBody>
      </p:sp>
      <p:grpSp>
        <p:nvGrpSpPr>
          <p:cNvPr id="4141" name="Group 57"/>
          <p:cNvGrpSpPr>
            <a:grpSpLocks/>
          </p:cNvGrpSpPr>
          <p:nvPr/>
        </p:nvGrpSpPr>
        <p:grpSpPr bwMode="auto">
          <a:xfrm>
            <a:off x="7704138" y="4262438"/>
            <a:ext cx="215900" cy="252412"/>
            <a:chOff x="42" y="971"/>
            <a:chExt cx="210" cy="228"/>
          </a:xfrm>
        </p:grpSpPr>
        <p:sp>
          <p:nvSpPr>
            <p:cNvPr id="4168" name="Oval 5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>
                <a:latin typeface="Calibri" pitchFamily="34" charset="0"/>
              </a:endParaRPr>
            </a:p>
          </p:txBody>
        </p:sp>
        <p:grpSp>
          <p:nvGrpSpPr>
            <p:cNvPr id="4169" name="Group 59"/>
            <p:cNvGrpSpPr>
              <a:grpSpLocks/>
            </p:cNvGrpSpPr>
            <p:nvPr>
              <p:custDataLst>
                <p:tags r:id="rId42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71" name="Oval 60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72" name="Oval 61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73" name="Oval 62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74" name="Oval 63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200">
                  <a:latin typeface="Calibri" pitchFamily="34" charset="0"/>
                </a:endParaRPr>
              </a:p>
            </p:txBody>
          </p:sp>
        </p:grpSp>
        <p:sp>
          <p:nvSpPr>
            <p:cNvPr id="4170" name="Rectangle 6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" y="993"/>
              <a:ext cx="1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2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C</a:t>
              </a:r>
            </a:p>
          </p:txBody>
        </p:sp>
      </p:grpSp>
      <p:sp>
        <p:nvSpPr>
          <p:cNvPr id="8" name="AutoShape 39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457950" y="3563938"/>
            <a:ext cx="1444625" cy="708025"/>
          </a:xfrm>
          <a:prstGeom prst="roundRect">
            <a:avLst>
              <a:gd name="adj" fmla="val 15366"/>
            </a:avLst>
          </a:prstGeom>
          <a:gradFill flip="none" rotWithShape="1">
            <a:gsLst>
              <a:gs pos="48000">
                <a:schemeClr val="bg1">
                  <a:lumMod val="7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12700">
            <a:solidFill>
              <a:srgbClr val="4F81BD"/>
            </a:solidFill>
            <a:round/>
            <a:headEnd/>
            <a:tailEnd/>
          </a:ln>
        </p:spPr>
        <p:txBody>
          <a:bodyPr lIns="18000" rIns="1800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dirty="0">
                <a:solidFill>
                  <a:schemeClr val="tx2"/>
                </a:solidFill>
                <a:latin typeface="+mn-lt"/>
                <a:cs typeface="+mn-cs"/>
              </a:rPr>
              <a:t> Reducir el miedo de las personas al crimen</a:t>
            </a:r>
          </a:p>
        </p:txBody>
      </p:sp>
      <p:grpSp>
        <p:nvGrpSpPr>
          <p:cNvPr id="4143" name="Group 65"/>
          <p:cNvGrpSpPr>
            <a:grpSpLocks/>
          </p:cNvGrpSpPr>
          <p:nvPr/>
        </p:nvGrpSpPr>
        <p:grpSpPr bwMode="auto">
          <a:xfrm>
            <a:off x="7710488" y="5108575"/>
            <a:ext cx="215900" cy="252413"/>
            <a:chOff x="42" y="971"/>
            <a:chExt cx="210" cy="228"/>
          </a:xfrm>
        </p:grpSpPr>
        <p:sp>
          <p:nvSpPr>
            <p:cNvPr id="4161" name="Oval 6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>
                <a:latin typeface="Calibri" pitchFamily="34" charset="0"/>
              </a:endParaRPr>
            </a:p>
          </p:txBody>
        </p:sp>
        <p:grpSp>
          <p:nvGrpSpPr>
            <p:cNvPr id="4162" name="Group 67"/>
            <p:cNvGrpSpPr>
              <a:grpSpLocks/>
            </p:cNvGrpSpPr>
            <p:nvPr>
              <p:custDataLst>
                <p:tags r:id="rId39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64" name="Oval 68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65" name="Oval 69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66" name="Oval 70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67" name="Oval 71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200">
                  <a:latin typeface="Calibri" pitchFamily="34" charset="0"/>
                </a:endParaRPr>
              </a:p>
            </p:txBody>
          </p:sp>
        </p:grpSp>
        <p:sp>
          <p:nvSpPr>
            <p:cNvPr id="4163" name="Rectangle 72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1" y="993"/>
              <a:ext cx="1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2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D</a:t>
              </a:r>
            </a:p>
          </p:txBody>
        </p:sp>
      </p:grpSp>
      <p:grpSp>
        <p:nvGrpSpPr>
          <p:cNvPr id="4144" name="Group 73"/>
          <p:cNvGrpSpPr>
            <a:grpSpLocks/>
          </p:cNvGrpSpPr>
          <p:nvPr/>
        </p:nvGrpSpPr>
        <p:grpSpPr bwMode="auto">
          <a:xfrm>
            <a:off x="7715250" y="5838825"/>
            <a:ext cx="215900" cy="252413"/>
            <a:chOff x="42" y="971"/>
            <a:chExt cx="210" cy="228"/>
          </a:xfrm>
        </p:grpSpPr>
        <p:sp>
          <p:nvSpPr>
            <p:cNvPr id="4154" name="Oval 74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 rot="-772996">
              <a:off x="76" y="1122"/>
              <a:ext cx="143" cy="77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es-CO">
                <a:latin typeface="Calibri" pitchFamily="34" charset="0"/>
              </a:endParaRPr>
            </a:p>
          </p:txBody>
        </p:sp>
        <p:grpSp>
          <p:nvGrpSpPr>
            <p:cNvPr id="4155" name="Group 75"/>
            <p:cNvGrpSpPr>
              <a:grpSpLocks/>
            </p:cNvGrpSpPr>
            <p:nvPr>
              <p:custDataLst>
                <p:tags r:id="rId36"/>
              </p:custDataLst>
            </p:nvPr>
          </p:nvGrpSpPr>
          <p:grpSpPr bwMode="auto">
            <a:xfrm>
              <a:off x="42" y="971"/>
              <a:ext cx="210" cy="207"/>
              <a:chOff x="98" y="985"/>
              <a:chExt cx="466" cy="457"/>
            </a:xfrm>
          </p:grpSpPr>
          <p:sp>
            <p:nvSpPr>
              <p:cNvPr id="4157" name="Oval 76"/>
              <p:cNvSpPr>
                <a:spLocks noChangeArrowheads="1"/>
              </p:cNvSpPr>
              <p:nvPr/>
            </p:nvSpPr>
            <p:spPr bwMode="gray">
              <a:xfrm>
                <a:off x="98" y="985"/>
                <a:ext cx="466" cy="45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58" name="Oval 77"/>
              <p:cNvSpPr>
                <a:spLocks noChangeArrowheads="1"/>
              </p:cNvSpPr>
              <p:nvPr/>
            </p:nvSpPr>
            <p:spPr bwMode="gray">
              <a:xfrm>
                <a:off x="104" y="987"/>
                <a:ext cx="455" cy="44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59" name="Oval 78"/>
              <p:cNvSpPr>
                <a:spLocks noChangeArrowheads="1"/>
              </p:cNvSpPr>
              <p:nvPr/>
            </p:nvSpPr>
            <p:spPr bwMode="gray">
              <a:xfrm>
                <a:off x="109" y="992"/>
                <a:ext cx="433" cy="41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defTabSz="457200"/>
                <a:endParaRPr lang="es-CO">
                  <a:latin typeface="Calibri" pitchFamily="34" charset="0"/>
                </a:endParaRPr>
              </a:p>
            </p:txBody>
          </p:sp>
          <p:sp>
            <p:nvSpPr>
              <p:cNvPr id="4160" name="Oval 79"/>
              <p:cNvSpPr>
                <a:spLocks noChangeArrowheads="1"/>
              </p:cNvSpPr>
              <p:nvPr/>
            </p:nvSpPr>
            <p:spPr bwMode="gray">
              <a:xfrm>
                <a:off x="133" y="1004"/>
                <a:ext cx="386" cy="3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ctr" defTabSz="457200"/>
                <a:endParaRPr lang="es-CO" sz="1200">
                  <a:latin typeface="Calibri" pitchFamily="34" charset="0"/>
                </a:endParaRPr>
              </a:p>
            </p:txBody>
          </p:sp>
        </p:grpSp>
        <p:sp>
          <p:nvSpPr>
            <p:cNvPr id="4156" name="Rectangle 8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" y="993"/>
              <a:ext cx="126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342900" indent="-342900" algn="ctr" defTabSz="895350" eaLnBrk="0" hangingPunct="0">
                <a:buClr>
                  <a:schemeClr val="tx2"/>
                </a:buClr>
              </a:pPr>
              <a:r>
                <a:rPr lang="en-US" altLang="zh-CN" sz="1200">
                  <a:solidFill>
                    <a:schemeClr val="tx2"/>
                  </a:solidFill>
                  <a:latin typeface="Calibri" pitchFamily="34" charset="0"/>
                  <a:ea typeface="SimSun" pitchFamily="2" charset="-122"/>
                </a:rPr>
                <a:t>E</a:t>
              </a:r>
            </a:p>
          </p:txBody>
        </p:sp>
      </p:grpSp>
      <p:grpSp>
        <p:nvGrpSpPr>
          <p:cNvPr id="35" name="Agrupar 102"/>
          <p:cNvGrpSpPr>
            <a:grpSpLocks/>
          </p:cNvGrpSpPr>
          <p:nvPr/>
        </p:nvGrpSpPr>
        <p:grpSpPr bwMode="auto">
          <a:xfrm>
            <a:off x="6300788" y="1651000"/>
            <a:ext cx="2232025" cy="4892675"/>
            <a:chOff x="180975" y="846138"/>
            <a:chExt cx="2232025" cy="5376862"/>
          </a:xfrm>
        </p:grpSpPr>
        <p:sp>
          <p:nvSpPr>
            <p:cNvPr id="18" name="Freeform 78"/>
            <p:cNvSpPr>
              <a:spLocks/>
            </p:cNvSpPr>
            <p:nvPr>
              <p:custDataLst>
                <p:tags r:id="rId33"/>
              </p:custDataLst>
            </p:nvPr>
          </p:nvSpPr>
          <p:spPr bwMode="gray">
            <a:xfrm>
              <a:off x="180975" y="846138"/>
              <a:ext cx="2232025" cy="5376862"/>
            </a:xfrm>
            <a:custGeom>
              <a:avLst/>
              <a:gdLst>
                <a:gd name="T0" fmla="*/ 0 w 1054"/>
                <a:gd name="T1" fmla="*/ 0 h 576"/>
                <a:gd name="T2" fmla="*/ 2011787 w 1054"/>
                <a:gd name="T3" fmla="*/ 0 h 576"/>
                <a:gd name="T4" fmla="*/ 2232025 w 1054"/>
                <a:gd name="T5" fmla="*/ 2688431 h 576"/>
                <a:gd name="T6" fmla="*/ 2011787 w 1054"/>
                <a:gd name="T7" fmla="*/ 5376862 h 576"/>
                <a:gd name="T8" fmla="*/ 0 w 1054"/>
                <a:gd name="T9" fmla="*/ 5376862 h 576"/>
                <a:gd name="T10" fmla="*/ 0 w 1054"/>
                <a:gd name="T11" fmla="*/ 2688431 h 576"/>
                <a:gd name="T12" fmla="*/ 0 w 1054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576"/>
                <a:gd name="T23" fmla="*/ 1054 w 1054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576">
                  <a:moveTo>
                    <a:pt x="0" y="0"/>
                  </a:moveTo>
                  <a:lnTo>
                    <a:pt x="950" y="0"/>
                  </a:lnTo>
                  <a:lnTo>
                    <a:pt x="1054" y="288"/>
                  </a:lnTo>
                  <a:lnTo>
                    <a:pt x="950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4F81BD"/>
              </a:solidFill>
              <a:round/>
              <a:headEnd/>
              <a:tailEnd/>
            </a:ln>
            <a:effectLst>
              <a:outerShdw dist="53882" dir="2700000" algn="ctr" rotWithShape="0">
                <a:srgbClr val="DDDDDD">
                  <a:alpha val="50000"/>
                </a:srgbClr>
              </a:outerShdw>
            </a:effectLst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>
                <a:latin typeface="+mn-lt"/>
                <a:cs typeface="+mn-cs"/>
              </a:endParaRPr>
            </a:p>
          </p:txBody>
        </p:sp>
        <p:sp>
          <p:nvSpPr>
            <p:cNvPr id="19" name="AutoShape 6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301625" y="917667"/>
              <a:ext cx="1793875" cy="631546"/>
            </a:xfrm>
            <a:prstGeom prst="roundRect">
              <a:avLst>
                <a:gd name="adj" fmla="val 14736"/>
              </a:avLst>
            </a:prstGeom>
            <a:solidFill>
              <a:schemeClr val="accent1">
                <a:lumMod val="50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200">
                <a:defRPr/>
              </a:pPr>
              <a:r>
                <a:rPr lang="es-CO" sz="1600">
                  <a:solidFill>
                    <a:schemeClr val="bg1"/>
                  </a:solidFill>
                  <a:latin typeface="Calibri" charset="0"/>
                </a:rPr>
                <a:t>Programas Estratégicos</a:t>
              </a:r>
            </a:p>
          </p:txBody>
        </p:sp>
      </p:grpSp>
      <p:sp>
        <p:nvSpPr>
          <p:cNvPr id="4146" name="Rectangle 11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6513513" y="2474913"/>
            <a:ext cx="15875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 dirty="0">
                <a:latin typeface="Calibri" pitchFamily="34" charset="0"/>
              </a:rPr>
              <a:t>1. Prevención social</a:t>
            </a:r>
          </a:p>
        </p:txBody>
      </p:sp>
      <p:sp>
        <p:nvSpPr>
          <p:cNvPr id="4147" name="Text Box 134"/>
          <p:cNvSpPr txBox="1">
            <a:spLocks noChangeArrowheads="1"/>
          </p:cNvSpPr>
          <p:nvPr/>
        </p:nvSpPr>
        <p:spPr bwMode="auto">
          <a:xfrm>
            <a:off x="6388100" y="3340100"/>
            <a:ext cx="1827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>
                <a:latin typeface="Calibri" pitchFamily="34" charset="0"/>
              </a:rPr>
              <a:t>3. Presencia y control policial</a:t>
            </a:r>
            <a:endParaRPr lang="es-ES">
              <a:latin typeface="Calibri" pitchFamily="34" charset="0"/>
            </a:endParaRPr>
          </a:p>
        </p:txBody>
      </p:sp>
      <p:sp>
        <p:nvSpPr>
          <p:cNvPr id="4148" name="Text Box 135"/>
          <p:cNvSpPr txBox="1">
            <a:spLocks noChangeArrowheads="1"/>
          </p:cNvSpPr>
          <p:nvPr/>
        </p:nvSpPr>
        <p:spPr bwMode="auto">
          <a:xfrm>
            <a:off x="6500813" y="3967163"/>
            <a:ext cx="17145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>
                <a:latin typeface="Calibri" pitchFamily="34" charset="0"/>
              </a:rPr>
              <a:t>4. Justicia, víctimas y Resocialización</a:t>
            </a:r>
          </a:p>
          <a:p>
            <a:pPr eaLnBrk="1" hangingPunct="1">
              <a:spcBef>
                <a:spcPct val="50000"/>
              </a:spcBef>
            </a:pPr>
            <a:endParaRPr lang="es-ES" sz="1000">
              <a:latin typeface="Calibri" pitchFamily="34" charset="0"/>
            </a:endParaRPr>
          </a:p>
        </p:txBody>
      </p:sp>
      <p:sp>
        <p:nvSpPr>
          <p:cNvPr id="4149" name="Text Box 136"/>
          <p:cNvSpPr txBox="1">
            <a:spLocks noChangeArrowheads="1"/>
          </p:cNvSpPr>
          <p:nvPr/>
        </p:nvSpPr>
        <p:spPr bwMode="auto">
          <a:xfrm>
            <a:off x="6577013" y="4851400"/>
            <a:ext cx="1441450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1400">
                <a:latin typeface="Calibri" pitchFamily="34" charset="0"/>
              </a:rPr>
              <a:t>5 Cultura de legalidad y convivencia</a:t>
            </a:r>
          </a:p>
          <a:p>
            <a:pPr eaLnBrk="1" hangingPunct="1">
              <a:spcBef>
                <a:spcPct val="50000"/>
              </a:spcBef>
            </a:pPr>
            <a:endParaRPr lang="es-ES" sz="1400">
              <a:latin typeface="Calibri" pitchFamily="34" charset="0"/>
            </a:endParaRPr>
          </a:p>
        </p:txBody>
      </p:sp>
      <p:sp>
        <p:nvSpPr>
          <p:cNvPr id="4150" name="Rectangle 23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6577013" y="5875338"/>
            <a:ext cx="15890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6. Ciudadanía activa y responsable</a:t>
            </a:r>
          </a:p>
        </p:txBody>
      </p:sp>
      <p:sp>
        <p:nvSpPr>
          <p:cNvPr id="4151" name="Rectangle 11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6516688" y="2844800"/>
            <a:ext cx="1727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defTabSz="457200"/>
            <a:r>
              <a:rPr lang="es-ES" sz="1400">
                <a:latin typeface="Calibri" pitchFamily="34" charset="0"/>
              </a:rPr>
              <a:t>2. Prevención situacional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47813" y="260648"/>
            <a:ext cx="64817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b="1" dirty="0" err="1" smtClean="0"/>
              <a:t>Institutional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activities</a:t>
            </a:r>
            <a:r>
              <a:rPr lang="es-ES" sz="2800" b="1" dirty="0" smtClean="0"/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1" dirty="0" smtClean="0"/>
              <a:t>Cali 2012</a:t>
            </a:r>
            <a:endParaRPr lang="es-ES" b="1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7544" y="1412776"/>
            <a:ext cx="7777163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0" indent="-342900">
              <a:buFont typeface="Arial"/>
              <a:buChar char="•"/>
            </a:pPr>
            <a:r>
              <a:rPr lang="es-ES" sz="2400" b="1" dirty="0" smtClean="0">
                <a:solidFill>
                  <a:srgbClr val="000000"/>
                </a:solidFill>
              </a:rPr>
              <a:t>44</a:t>
            </a:r>
            <a:r>
              <a:rPr lang="es-ES" sz="2400" dirty="0" smtClean="0">
                <a:solidFill>
                  <a:srgbClr val="000000"/>
                </a:solidFill>
              </a:rPr>
              <a:t> </a:t>
            </a:r>
            <a:r>
              <a:rPr lang="es-ES" sz="2400" dirty="0" err="1">
                <a:solidFill>
                  <a:srgbClr val="000000"/>
                </a:solidFill>
              </a:rPr>
              <a:t>weekly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err="1">
                <a:solidFill>
                  <a:srgbClr val="000000"/>
                </a:solidFill>
              </a:rPr>
              <a:t>security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err="1">
                <a:solidFill>
                  <a:srgbClr val="000000"/>
                </a:solidFill>
              </a:rPr>
              <a:t>meetings</a:t>
            </a:r>
            <a:r>
              <a:rPr lang="es-ES" sz="2400" dirty="0">
                <a:solidFill>
                  <a:srgbClr val="000000"/>
                </a:solidFill>
              </a:rPr>
              <a:t> (</a:t>
            </a:r>
            <a:r>
              <a:rPr lang="es-ES" sz="2400" dirty="0" err="1">
                <a:solidFill>
                  <a:srgbClr val="000000"/>
                </a:solidFill>
              </a:rPr>
              <a:t>analysis</a:t>
            </a:r>
            <a:r>
              <a:rPr lang="es-ES" sz="2400" dirty="0">
                <a:solidFill>
                  <a:srgbClr val="000000"/>
                </a:solidFill>
              </a:rPr>
              <a:t> of </a:t>
            </a:r>
            <a:r>
              <a:rPr lang="es-ES" sz="2400" dirty="0" err="1">
                <a:solidFill>
                  <a:srgbClr val="000000"/>
                </a:solidFill>
              </a:rPr>
              <a:t>information</a:t>
            </a:r>
            <a:r>
              <a:rPr lang="es-ES" sz="2400" dirty="0">
                <a:solidFill>
                  <a:srgbClr val="000000"/>
                </a:solidFill>
              </a:rPr>
              <a:t>, </a:t>
            </a:r>
            <a:r>
              <a:rPr lang="es-ES" sz="2400" dirty="0" err="1">
                <a:solidFill>
                  <a:srgbClr val="000000"/>
                </a:solidFill>
              </a:rPr>
              <a:t>planning</a:t>
            </a:r>
            <a:r>
              <a:rPr lang="es-ES" sz="2400" dirty="0">
                <a:solidFill>
                  <a:srgbClr val="000000"/>
                </a:solidFill>
              </a:rPr>
              <a:t>. </a:t>
            </a:r>
            <a:r>
              <a:rPr lang="es-ES" sz="2400" dirty="0" err="1">
                <a:solidFill>
                  <a:srgbClr val="000000"/>
                </a:solidFill>
              </a:rPr>
              <a:t>coordination</a:t>
            </a:r>
            <a:r>
              <a:rPr lang="es-ES" sz="2400" dirty="0">
                <a:solidFill>
                  <a:srgbClr val="000000"/>
                </a:solidFill>
              </a:rPr>
              <a:t>, </a:t>
            </a:r>
            <a:r>
              <a:rPr lang="es-ES" sz="2400" dirty="0" err="1">
                <a:solidFill>
                  <a:srgbClr val="000000"/>
                </a:solidFill>
              </a:rPr>
              <a:t>evaluation</a:t>
            </a:r>
            <a:r>
              <a:rPr lang="es-ES" sz="2400" dirty="0">
                <a:solidFill>
                  <a:srgbClr val="000000"/>
                </a:solidFill>
              </a:rPr>
              <a:t>)</a:t>
            </a:r>
          </a:p>
          <a:p>
            <a:pPr marL="539750" indent="-354013" algn="just" eaLnBrk="1" hangingPunct="1">
              <a:spcBef>
                <a:spcPct val="50000"/>
              </a:spcBef>
              <a:buFont typeface="Arial"/>
              <a:buChar char="•"/>
            </a:pPr>
            <a:r>
              <a:rPr lang="es-ES" sz="2400" b="1" dirty="0" smtClean="0"/>
              <a:t>11</a:t>
            </a:r>
            <a:r>
              <a:rPr lang="es-ES" sz="2400" dirty="0" smtClean="0"/>
              <a:t> </a:t>
            </a:r>
            <a:r>
              <a:rPr lang="es-ES" sz="2400" dirty="0" err="1" smtClean="0"/>
              <a:t>Community</a:t>
            </a:r>
            <a:r>
              <a:rPr lang="es-ES" sz="2400" dirty="0" smtClean="0"/>
              <a:t> </a:t>
            </a:r>
            <a:r>
              <a:rPr lang="es-ES" sz="2400" dirty="0" err="1" smtClean="0"/>
              <a:t>meetings</a:t>
            </a:r>
            <a:r>
              <a:rPr lang="es-ES" sz="2400" dirty="0" smtClean="0"/>
              <a:t>. Comunas </a:t>
            </a:r>
            <a:r>
              <a:rPr lang="es-ES" sz="2400" dirty="0"/>
              <a:t>1,3,6, 7,9,10,13,14,15,18 y 20 </a:t>
            </a:r>
          </a:p>
          <a:p>
            <a:pPr marL="539750" indent="-354013" algn="just" eaLnBrk="1" hangingPunct="1">
              <a:spcBef>
                <a:spcPct val="50000"/>
              </a:spcBef>
              <a:buFont typeface="Arial"/>
              <a:buChar char="•"/>
            </a:pPr>
            <a:r>
              <a:rPr lang="es-MX" sz="2400" dirty="0" smtClean="0"/>
              <a:t>Weekly Interinstitutional review commite of violent deaths (Tuesdays)</a:t>
            </a:r>
            <a:endParaRPr lang="es-MX" sz="2400" dirty="0"/>
          </a:p>
          <a:p>
            <a:pPr marL="539750" indent="-354013" algn="just" eaLnBrk="1" hangingPunct="1">
              <a:spcBef>
                <a:spcPct val="50000"/>
              </a:spcBef>
              <a:buFont typeface="Arial"/>
              <a:buChar char="•"/>
            </a:pPr>
            <a:r>
              <a:rPr lang="es-ES" sz="2400" dirty="0" err="1" smtClean="0"/>
              <a:t>February</a:t>
            </a:r>
            <a:r>
              <a:rPr lang="es-ES" sz="2400" dirty="0" smtClean="0"/>
              <a:t> 25, 2012 </a:t>
            </a:r>
            <a:r>
              <a:rPr lang="es-ES" sz="2400" dirty="0" err="1" smtClean="0"/>
              <a:t>Launching</a:t>
            </a:r>
            <a:r>
              <a:rPr lang="es-ES" sz="2400" dirty="0" smtClean="0"/>
              <a:t> </a:t>
            </a:r>
            <a:r>
              <a:rPr lang="es-ES" sz="2400" dirty="0" err="1" smtClean="0"/>
              <a:t>National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Prosperity</a:t>
            </a:r>
            <a:r>
              <a:rPr lang="es-ES" sz="2400" dirty="0" smtClean="0"/>
              <a:t> Plan Acuerdo </a:t>
            </a:r>
            <a:r>
              <a:rPr lang="es-ES" sz="2400" dirty="0"/>
              <a:t>para la Prosperidad Nro. 63 </a:t>
            </a:r>
            <a:endParaRPr lang="es-ES" sz="2400" dirty="0" smtClean="0"/>
          </a:p>
          <a:p>
            <a:pPr marL="539750" indent="-354013" algn="just" eaLnBrk="1" hangingPunct="1">
              <a:spcBef>
                <a:spcPct val="50000"/>
              </a:spcBef>
              <a:buFont typeface="Arial"/>
              <a:buChar char="•"/>
            </a:pPr>
            <a:r>
              <a:rPr lang="es-MX" sz="2400" dirty="0" smtClean="0"/>
              <a:t>Work groups at neighborhood level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r>
              <a:rPr lang="es-CO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HOMICIDIOS</a:t>
            </a:r>
          </a:p>
        </p:txBody>
      </p:sp>
    </p:spTree>
    <p:extLst>
      <p:ext uri="{BB962C8B-B14F-4D97-AF65-F5344CB8AC3E}">
        <p14:creationId xmlns:p14="http://schemas.microsoft.com/office/powerpoint/2010/main" val="14045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 Imagen" descr="Acumulado homicidi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08"/>
            <a:ext cx="4492927" cy="581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927" y="158824"/>
            <a:ext cx="4651073" cy="587504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1979712" y="2322662"/>
            <a:ext cx="2232248" cy="1656184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6660232" y="2379923"/>
            <a:ext cx="2232248" cy="1656184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2843808" y="6033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El 32% de los homicidios </a:t>
            </a:r>
            <a:r>
              <a:rPr lang="es-CO" b="1" dirty="0" smtClean="0"/>
              <a:t>de 2012 han</a:t>
            </a:r>
            <a:endParaRPr lang="es-CO" b="1" dirty="0"/>
          </a:p>
          <a:p>
            <a:pPr algn="ctr"/>
            <a:r>
              <a:rPr lang="es-CO" b="1" dirty="0"/>
              <a:t>ocurrido en </a:t>
            </a:r>
            <a:r>
              <a:rPr lang="es-CO" b="1" dirty="0" smtClean="0"/>
              <a:t>estas comunas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8361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9" y="2204864"/>
            <a:ext cx="785018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642938" y="214313"/>
            <a:ext cx="75009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tIns="22860" rIns="27432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rtl="1" eaLnBrk="1" hangingPunct="1"/>
            <a:r>
              <a:rPr lang="es-ES" sz="2400" b="1">
                <a:solidFill>
                  <a:srgbClr val="000000"/>
                </a:solidFill>
                <a:latin typeface="Arial" charset="0"/>
              </a:rPr>
              <a:t> Muertes Violentas. Enero 01 hasta Noviembre 6</a:t>
            </a:r>
          </a:p>
          <a:p>
            <a:pPr algn="ctr" rtl="1" eaLnBrk="1" hangingPunct="1"/>
            <a:r>
              <a:rPr lang="es-ES" sz="2400" b="1">
                <a:solidFill>
                  <a:srgbClr val="000000"/>
                </a:solidFill>
                <a:latin typeface="Arial" charset="0"/>
              </a:rPr>
              <a:t> Santiago de Cali. Años  2009 - 2012</a:t>
            </a:r>
          </a:p>
          <a:p>
            <a:pPr algn="ctr" rtl="1" eaLnBrk="1" hangingPunct="1"/>
            <a:endParaRPr lang="es-E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7" name="8 CuadroTexto"/>
          <p:cNvSpPr txBox="1">
            <a:spLocks noChangeArrowheads="1"/>
          </p:cNvSpPr>
          <p:nvPr/>
        </p:nvSpPr>
        <p:spPr bwMode="auto">
          <a:xfrm>
            <a:off x="1214438" y="6572250"/>
            <a:ext cx="7929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CO" sz="1100"/>
              <a:t>Fuente: Comité  interinstitucional  de  hechos violentos – procesados en el OBSERVATORIO SOCIAL DE CALI</a:t>
            </a:r>
            <a:r>
              <a:rPr lang="es-C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35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39752" y="8367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z="2400" b="1" dirty="0" err="1" smtClean="0"/>
              <a:t>Localized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policy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measures</a:t>
            </a:r>
            <a:endParaRPr lang="es-ES_tradnl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7190310"/>
              </p:ext>
            </p:extLst>
          </p:nvPr>
        </p:nvGraphicFramePr>
        <p:xfrm>
          <a:off x="179512" y="1498600"/>
          <a:ext cx="8964488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13" descr="pub200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77656"/>
            <a:ext cx="23764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7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16632"/>
            <a:ext cx="7486650" cy="626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4136008" y="3150748"/>
            <a:ext cx="855712" cy="745193"/>
            <a:chOff x="5948536" y="4049432"/>
            <a:chExt cx="855712" cy="745193"/>
          </a:xfrm>
        </p:grpSpPr>
        <p:sp>
          <p:nvSpPr>
            <p:cNvPr id="6" name="5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6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7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5364088" y="739591"/>
            <a:ext cx="855712" cy="745193"/>
            <a:chOff x="5948536" y="4049432"/>
            <a:chExt cx="855712" cy="745193"/>
          </a:xfrm>
        </p:grpSpPr>
        <p:sp>
          <p:nvSpPr>
            <p:cNvPr id="10" name="9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10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11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4491856" y="2121696"/>
            <a:ext cx="855712" cy="745193"/>
            <a:chOff x="5948536" y="4049432"/>
            <a:chExt cx="855712" cy="745193"/>
          </a:xfrm>
        </p:grpSpPr>
        <p:sp>
          <p:nvSpPr>
            <p:cNvPr id="14" name="13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14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15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337002" y="2822520"/>
            <a:ext cx="855712" cy="745193"/>
            <a:chOff x="5948536" y="4049432"/>
            <a:chExt cx="855712" cy="745193"/>
          </a:xfrm>
        </p:grpSpPr>
        <p:sp>
          <p:nvSpPr>
            <p:cNvPr id="18" name="17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18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19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4537075" y="2780928"/>
            <a:ext cx="855712" cy="745193"/>
            <a:chOff x="5948536" y="4049432"/>
            <a:chExt cx="855712" cy="745193"/>
          </a:xfrm>
        </p:grpSpPr>
        <p:sp>
          <p:nvSpPr>
            <p:cNvPr id="22" name="21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22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23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181227" y="2449923"/>
            <a:ext cx="855712" cy="745193"/>
            <a:chOff x="5948536" y="4049432"/>
            <a:chExt cx="855712" cy="745193"/>
          </a:xfrm>
        </p:grpSpPr>
        <p:sp>
          <p:nvSpPr>
            <p:cNvPr id="26" name="25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26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27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3860304" y="2996952"/>
            <a:ext cx="855712" cy="745193"/>
            <a:chOff x="5948536" y="4049432"/>
            <a:chExt cx="855712" cy="745193"/>
          </a:xfrm>
        </p:grpSpPr>
        <p:sp>
          <p:nvSpPr>
            <p:cNvPr id="30" name="29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1" name="30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2" name="31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32 CuadroTexto"/>
          <p:cNvSpPr txBox="1"/>
          <p:nvPr/>
        </p:nvSpPr>
        <p:spPr>
          <a:xfrm>
            <a:off x="0" y="5949280"/>
            <a:ext cx="5940152" cy="120032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2060"/>
                </a:solidFill>
              </a:rPr>
              <a:t>A 12% reduction in homicides in parks illuminated compared to same period 2011</a:t>
            </a:r>
            <a:endParaRPr lang="es-CO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52400"/>
            <a:ext cx="96774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7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14350"/>
            <a:ext cx="7103318" cy="546134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5940152" y="4017601"/>
            <a:ext cx="576064" cy="504056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Elipse"/>
          <p:cNvSpPr/>
          <p:nvPr/>
        </p:nvSpPr>
        <p:spPr>
          <a:xfrm>
            <a:off x="5868144" y="3941401"/>
            <a:ext cx="711696" cy="656456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Elipse"/>
          <p:cNvSpPr/>
          <p:nvPr/>
        </p:nvSpPr>
        <p:spPr>
          <a:xfrm>
            <a:off x="5796136" y="3897032"/>
            <a:ext cx="855712" cy="745193"/>
          </a:xfrm>
          <a:prstGeom prst="ellipse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3 Grupo"/>
          <p:cNvGrpSpPr/>
          <p:nvPr/>
        </p:nvGrpSpPr>
        <p:grpSpPr>
          <a:xfrm>
            <a:off x="3851920" y="4521657"/>
            <a:ext cx="855712" cy="745193"/>
            <a:chOff x="5948536" y="4049432"/>
            <a:chExt cx="855712" cy="745193"/>
          </a:xfrm>
        </p:grpSpPr>
        <p:sp>
          <p:nvSpPr>
            <p:cNvPr id="7" name="6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7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8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609083" y="332656"/>
            <a:ext cx="855712" cy="745193"/>
            <a:chOff x="5948536" y="4049432"/>
            <a:chExt cx="855712" cy="745193"/>
          </a:xfrm>
        </p:grpSpPr>
        <p:sp>
          <p:nvSpPr>
            <p:cNvPr id="12" name="11 Elipse"/>
            <p:cNvSpPr/>
            <p:nvPr/>
          </p:nvSpPr>
          <p:spPr>
            <a:xfrm>
              <a:off x="6092552" y="4170001"/>
              <a:ext cx="576064" cy="5040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12 Elipse"/>
            <p:cNvSpPr/>
            <p:nvPr/>
          </p:nvSpPr>
          <p:spPr>
            <a:xfrm>
              <a:off x="6020544" y="4093801"/>
              <a:ext cx="711696" cy="656456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13 Elipse"/>
            <p:cNvSpPr/>
            <p:nvPr/>
          </p:nvSpPr>
          <p:spPr>
            <a:xfrm>
              <a:off x="5948536" y="4049432"/>
              <a:ext cx="855712" cy="745193"/>
            </a:xfrm>
            <a:prstGeom prst="ellipse">
              <a:avLst/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5" name="14 CuadroTexto"/>
          <p:cNvSpPr txBox="1"/>
          <p:nvPr/>
        </p:nvSpPr>
        <p:spPr>
          <a:xfrm>
            <a:off x="0" y="5922417"/>
            <a:ext cx="5940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A </a:t>
            </a:r>
            <a:r>
              <a:rPr lang="es-CO" b="1" dirty="0" smtClean="0">
                <a:solidFill>
                  <a:srgbClr val="002060"/>
                </a:solidFill>
              </a:rPr>
              <a:t>13% </a:t>
            </a:r>
            <a:r>
              <a:rPr lang="es-CO" b="1" dirty="0">
                <a:solidFill>
                  <a:srgbClr val="002060"/>
                </a:solidFill>
              </a:rPr>
              <a:t>reduction in homicides in parks illuminated compared</a:t>
            </a:r>
          </a:p>
        </p:txBody>
      </p:sp>
    </p:spTree>
    <p:extLst>
      <p:ext uri="{BB962C8B-B14F-4D97-AF65-F5344CB8AC3E}">
        <p14:creationId xmlns:p14="http://schemas.microsoft.com/office/powerpoint/2010/main" val="5182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r>
              <a:rPr lang="es-CO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Firearms ban</a:t>
            </a:r>
            <a:endParaRPr lang="es-CO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33 CuadroTexto"/>
          <p:cNvSpPr txBox="1">
            <a:spLocks noChangeArrowheads="1"/>
          </p:cNvSpPr>
          <p:nvPr/>
        </p:nvSpPr>
        <p:spPr bwMode="auto">
          <a:xfrm>
            <a:off x="1619672" y="1581633"/>
            <a:ext cx="41703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b="1" dirty="0" smtClean="0"/>
              <a:t>Total homicides </a:t>
            </a:r>
            <a:r>
              <a:rPr lang="es-CO" sz="2000" b="1" dirty="0" smtClean="0"/>
              <a:t>. Cali</a:t>
            </a:r>
            <a:endParaRPr lang="es-CO" sz="2000" b="1" dirty="0"/>
          </a:p>
          <a:p>
            <a:pPr algn="ctr" eaLnBrk="1" hangingPunct="1"/>
            <a:r>
              <a:rPr lang="es-CO" sz="2000" b="1" dirty="0" smtClean="0"/>
              <a:t>Comparison  </a:t>
            </a:r>
            <a:r>
              <a:rPr lang="es-CO" sz="2000" b="1" dirty="0"/>
              <a:t>Oct 06 – Nov 06</a:t>
            </a:r>
          </a:p>
          <a:p>
            <a:pPr algn="ctr" eaLnBrk="1" hangingPunct="1"/>
            <a:r>
              <a:rPr lang="es-CO" sz="2000" b="1" dirty="0" smtClean="0"/>
              <a:t>2011 </a:t>
            </a:r>
            <a:r>
              <a:rPr lang="es-CO" sz="2000" b="1" dirty="0"/>
              <a:t>- 2012</a:t>
            </a:r>
            <a:endParaRPr lang="en-US" sz="2000" b="1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2" y="3093801"/>
            <a:ext cx="8442075" cy="268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0800000">
            <a:off x="4884503" y="2708920"/>
            <a:ext cx="648072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13 Flecha derecha"/>
          <p:cNvSpPr/>
          <p:nvPr/>
        </p:nvSpPr>
        <p:spPr>
          <a:xfrm rot="10800000">
            <a:off x="8782942" y="5058761"/>
            <a:ext cx="32403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18059" y="5894153"/>
            <a:ext cx="91259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43467"/>
            <a:ext cx="786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 arms ban in six selected areas of Cali. 1012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8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3 CuadroTexto"/>
          <p:cNvSpPr txBox="1">
            <a:spLocks noChangeArrowheads="1"/>
          </p:cNvSpPr>
          <p:nvPr/>
        </p:nvSpPr>
        <p:spPr bwMode="auto">
          <a:xfrm>
            <a:off x="162373" y="1772816"/>
            <a:ext cx="361754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2400" b="1" dirty="0" smtClean="0"/>
              <a:t>Youth  homicides </a:t>
            </a:r>
            <a:r>
              <a:rPr lang="es-CO" sz="2000" b="1" dirty="0"/>
              <a:t>. Cali</a:t>
            </a:r>
          </a:p>
          <a:p>
            <a:pPr algn="ctr" eaLnBrk="1" hangingPunct="1"/>
            <a:r>
              <a:rPr lang="es-CO" sz="2000" b="1" dirty="0"/>
              <a:t>Comparison  Oct 06 – Nov 06</a:t>
            </a:r>
          </a:p>
          <a:p>
            <a:pPr algn="ctr" eaLnBrk="1" hangingPunct="1"/>
            <a:r>
              <a:rPr lang="es-CO" sz="2000" b="1" dirty="0"/>
              <a:t>2011 - 2012</a:t>
            </a:r>
            <a:endParaRPr lang="en-US" sz="2000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0" y="2708921"/>
            <a:ext cx="836679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Flecha derecha"/>
          <p:cNvSpPr/>
          <p:nvPr/>
        </p:nvSpPr>
        <p:spPr>
          <a:xfrm rot="10800000">
            <a:off x="8782942" y="5058761"/>
            <a:ext cx="324036" cy="36004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10 CuadroTexto"/>
          <p:cNvSpPr txBox="1"/>
          <p:nvPr/>
        </p:nvSpPr>
        <p:spPr>
          <a:xfrm>
            <a:off x="18059" y="5894153"/>
            <a:ext cx="91259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CO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43467"/>
            <a:ext cx="7868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Fire arms ban in six selected areas of Cali. 1012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62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LOGOINFO cop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788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15 CuadroTexto"/>
          <p:cNvSpPr txBox="1">
            <a:spLocks noChangeArrowheads="1"/>
          </p:cNvSpPr>
          <p:nvPr/>
        </p:nvSpPr>
        <p:spPr bwMode="auto">
          <a:xfrm>
            <a:off x="0" y="737989"/>
            <a:ext cx="91440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sz="5400" b="1" dirty="0" smtClean="0"/>
              <a:t>Recovered firearms </a:t>
            </a:r>
            <a:endParaRPr lang="es-CO" sz="4000" b="1" dirty="0" smtClean="0"/>
          </a:p>
          <a:p>
            <a:pPr algn="ctr" eaLnBrk="1" hangingPunct="1"/>
            <a:r>
              <a:rPr lang="es-CO" sz="2000" b="1" dirty="0" smtClean="0"/>
              <a:t>Cali  January October. </a:t>
            </a:r>
            <a:endParaRPr lang="es-CO" sz="2000" b="1" dirty="0"/>
          </a:p>
          <a:p>
            <a:pPr algn="ctr" eaLnBrk="1" hangingPunct="1"/>
            <a:r>
              <a:rPr lang="es-CO" sz="2000" b="1" dirty="0" smtClean="0"/>
              <a:t>2012</a:t>
            </a:r>
            <a:endParaRPr lang="es-CO" sz="2000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" y="2996952"/>
            <a:ext cx="75814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995243" y="3831034"/>
            <a:ext cx="529085" cy="246038"/>
          </a:xfrm>
          <a:prstGeom prst="rect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6995243" y="4623122"/>
            <a:ext cx="529085" cy="246038"/>
          </a:xfrm>
          <a:prstGeom prst="rect">
            <a:avLst/>
          </a:prstGeom>
          <a:solidFill>
            <a:srgbClr val="C0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errar llave"/>
          <p:cNvSpPr/>
          <p:nvPr/>
        </p:nvSpPr>
        <p:spPr>
          <a:xfrm>
            <a:off x="7693373" y="4025998"/>
            <a:ext cx="335011" cy="699146"/>
          </a:xfrm>
          <a:prstGeom prst="rightBrac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TextBox 4"/>
          <p:cNvSpPr txBox="1"/>
          <p:nvPr/>
        </p:nvSpPr>
        <p:spPr>
          <a:xfrm>
            <a:off x="3691467" y="6062133"/>
            <a:ext cx="2540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82% are illegal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094133" y="4149080"/>
            <a:ext cx="77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48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6" y="1571612"/>
            <a:ext cx="915352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4 CuadroTexto"/>
          <p:cNvSpPr txBox="1">
            <a:spLocks noChangeArrowheads="1"/>
          </p:cNvSpPr>
          <p:nvPr/>
        </p:nvSpPr>
        <p:spPr bwMode="auto">
          <a:xfrm>
            <a:off x="2269166" y="6021027"/>
            <a:ext cx="50720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800" b="1" i="1" dirty="0">
                <a:solidFill>
                  <a:srgbClr val="006600"/>
                </a:solidFill>
              </a:rPr>
              <a:t>Información extraída de la base de datos </a:t>
            </a:r>
            <a:r>
              <a:rPr lang="es-CO" sz="800" b="1" i="1" dirty="0" smtClean="0">
                <a:solidFill>
                  <a:srgbClr val="006600"/>
                </a:solidFill>
              </a:rPr>
              <a:t>SIEDCO,  del 01 de enero al 03 de noviembre  2011 / 2012  </a:t>
            </a:r>
            <a:endParaRPr lang="es-CO" sz="800" b="1" i="1" dirty="0">
              <a:solidFill>
                <a:srgbClr val="006600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400000" y="690547"/>
            <a:ext cx="7772400" cy="52387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Weekly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follow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 up of personal injuries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굴림" pitchFamily="34" charset="-127"/>
              <a:cs typeface="Arial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286644" y="2140857"/>
            <a:ext cx="13573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semanal  90 casos</a:t>
            </a:r>
            <a:endParaRPr lang="es-CO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errar llave"/>
          <p:cNvSpPr/>
          <p:nvPr/>
        </p:nvSpPr>
        <p:spPr>
          <a:xfrm rot="16200000">
            <a:off x="2188326" y="1679634"/>
            <a:ext cx="936104" cy="135333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11 Cerrar llave"/>
          <p:cNvSpPr/>
          <p:nvPr/>
        </p:nvSpPr>
        <p:spPr>
          <a:xfrm rot="16200000">
            <a:off x="7028869" y="2041442"/>
            <a:ext cx="468052" cy="66688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>
            <a:off x="1907704" y="15716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Youth curfew</a:t>
            </a:r>
            <a:endParaRPr lang="es-CO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300192" y="16195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Firearms ban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4846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863"/>
            <a:ext cx="9153525" cy="51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0" y="690547"/>
            <a:ext cx="7772400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Cellular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phone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 </a:t>
            </a:r>
            <a:r>
              <a:rPr lang="es-E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thefts</a:t>
            </a: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ea typeface="굴림" pitchFamily="34" charset="-127"/>
                <a:cs typeface="Arial" charset="0"/>
              </a:rPr>
              <a:t>. Cali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ea typeface="굴림" pitchFamily="34" charset="-127"/>
              <a:cs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786710" y="2928934"/>
            <a:ext cx="1143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Promedio semanal  16 </a:t>
            </a:r>
            <a:endParaRPr lang="es-CO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errar llave"/>
          <p:cNvSpPr/>
          <p:nvPr/>
        </p:nvSpPr>
        <p:spPr>
          <a:xfrm rot="16200000">
            <a:off x="2084588" y="1299258"/>
            <a:ext cx="936104" cy="135333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errar llave"/>
          <p:cNvSpPr/>
          <p:nvPr/>
        </p:nvSpPr>
        <p:spPr>
          <a:xfrm rot="16200000">
            <a:off x="7013004" y="1573193"/>
            <a:ext cx="468052" cy="84262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7 CuadroTexto"/>
          <p:cNvSpPr txBox="1"/>
          <p:nvPr/>
        </p:nvSpPr>
        <p:spPr>
          <a:xfrm>
            <a:off x="1803966" y="11912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Youth curfew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6300192" y="13314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Firearms ban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251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49425"/>
            <a:ext cx="8612187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288" y="549275"/>
            <a:ext cx="85312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latin typeface="+mj-lt"/>
              </a:rPr>
              <a:t>Homicide rate in Bogota. </a:t>
            </a:r>
            <a:r>
              <a:rPr lang="en-US" sz="4000" dirty="0" err="1">
                <a:latin typeface="+mj-lt"/>
              </a:rPr>
              <a:t>Medellín</a:t>
            </a:r>
            <a:r>
              <a:rPr lang="en-US" sz="4000" dirty="0">
                <a:latin typeface="+mj-lt"/>
              </a:rPr>
              <a:t>, Cali</a:t>
            </a:r>
          </a:p>
        </p:txBody>
      </p:sp>
    </p:spTree>
    <p:extLst>
      <p:ext uri="{BB962C8B-B14F-4D97-AF65-F5344CB8AC3E}">
        <p14:creationId xmlns:p14="http://schemas.microsoft.com/office/powerpoint/2010/main" val="1599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" charset="0"/>
              </a:rPr>
              <a:t>MOST </a:t>
            </a:r>
            <a:r>
              <a:rPr lang="en-US" sz="3200" dirty="0">
                <a:latin typeface="Arial" charset="0"/>
              </a:rPr>
              <a:t>IMPORTANT INTERVENTIONS</a:t>
            </a:r>
            <a:br>
              <a:rPr lang="en-US" sz="3200" dirty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BOGOTA</a:t>
            </a:r>
            <a:endParaRPr lang="en-US" sz="3200" dirty="0">
              <a:latin typeface="Arial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010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Institutional recognition of peace programs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Cultural regulation of city life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Police strengthening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Justice strengthening (city jail, temporary detention </a:t>
            </a:r>
            <a:r>
              <a:rPr lang="en-US" sz="2400" dirty="0" err="1" smtClean="0">
                <a:effectLst/>
              </a:rPr>
              <a:t>center,etc</a:t>
            </a:r>
            <a:r>
              <a:rPr lang="en-US" sz="2400" dirty="0" smtClean="0">
                <a:effectLst/>
              </a:rPr>
              <a:t> 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Risk factor control (fire arms, fire works, </a:t>
            </a:r>
            <a:r>
              <a:rPr lang="ja-JP" altLang="en-US" sz="2400" dirty="0" smtClean="0">
                <a:effectLst/>
                <a:latin typeface="Arial"/>
              </a:rPr>
              <a:t>“</a:t>
            </a:r>
            <a:r>
              <a:rPr lang="en-US" sz="2400" dirty="0" smtClean="0">
                <a:effectLst/>
              </a:rPr>
              <a:t>alcohol, carrot law</a:t>
            </a:r>
            <a:r>
              <a:rPr lang="ja-JP" altLang="en-US" sz="2400" dirty="0" smtClean="0">
                <a:effectLst/>
                <a:latin typeface="Arial"/>
              </a:rPr>
              <a:t>”</a:t>
            </a:r>
            <a:r>
              <a:rPr lang="en-US" sz="2400" dirty="0" smtClean="0">
                <a:effectLst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dirty="0" smtClean="0">
                <a:effectLst/>
              </a:rPr>
              <a:t>Recuperation of public space , </a:t>
            </a:r>
            <a:r>
              <a:rPr lang="en-US" sz="2400" dirty="0" err="1" smtClean="0">
                <a:effectLst/>
              </a:rPr>
              <a:t>transmilenio</a:t>
            </a:r>
            <a:r>
              <a:rPr lang="en-US" sz="2400" dirty="0" smtClean="0">
                <a:effectLst/>
              </a:rPr>
              <a:t>, bicycle paths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41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ct val="0"/>
              </a:spcBef>
            </a:pPr>
            <a:r>
              <a:rPr lang="es-CO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NEW CHALLENGE:  </a:t>
            </a:r>
          </a:p>
          <a:p>
            <a:pPr algn="r">
              <a:spcBef>
                <a:spcPct val="0"/>
              </a:spcBef>
            </a:pPr>
            <a:r>
              <a:rPr lang="es-CO" sz="4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Organized Crime  </a:t>
            </a:r>
            <a:endParaRPr lang="es-CO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59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89982"/>
              </p:ext>
            </p:extLst>
          </p:nvPr>
        </p:nvGraphicFramePr>
        <p:xfrm>
          <a:off x="887413" y="1041400"/>
          <a:ext cx="6923087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Imagen de mapa de bits" r:id="rId3" imgW="6921500" imgH="4775200" progId="Paint.Picture">
                  <p:embed/>
                </p:oleObj>
              </mc:Choice>
              <mc:Fallback>
                <p:oleObj name="Imagen de mapa de bits" r:id="rId3" imgW="6921500" imgH="47752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041400"/>
                        <a:ext cx="6923087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115888" y="30163"/>
            <a:ext cx="8942387" cy="67691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38200" y="6200775"/>
            <a:ext cx="7383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62000" indent="-7620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1600" b="1">
                <a:latin typeface="Arial" charset="0"/>
              </a:rPr>
              <a:t>Fuente:	</a:t>
            </a:r>
            <a:r>
              <a:rPr lang="es-ES_tradnl" sz="1600" b="1" i="1">
                <a:latin typeface="Arial" charset="0"/>
              </a:rPr>
              <a:t>Violencia, criminalidad y justicia:</a:t>
            </a:r>
            <a:r>
              <a:rPr lang="es-ES_tradnl" sz="1600" b="1">
                <a:latin typeface="Arial" charset="0"/>
              </a:rPr>
              <a:t> otra mirada desde la economía.</a:t>
            </a:r>
          </a:p>
          <a:p>
            <a:r>
              <a:rPr lang="es-ES_tradnl" sz="1600" b="1">
                <a:latin typeface="Arial" charset="0"/>
              </a:rPr>
              <a:t>	Armando Montenegro, Carlos Esteban Posada y Gabriel Piraquive.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714500" y="152400"/>
            <a:ext cx="57531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s-ES_tradnl" b="1">
                <a:solidFill>
                  <a:schemeClr val="accent2"/>
                </a:solidFill>
                <a:latin typeface="Tahoma" charset="0"/>
              </a:rPr>
              <a:t>Gráfico 6. Relación entre producción</a:t>
            </a:r>
          </a:p>
          <a:p>
            <a:pPr algn="ctr"/>
            <a:r>
              <a:rPr lang="es-ES_tradnl" b="1">
                <a:solidFill>
                  <a:schemeClr val="accent2"/>
                </a:solidFill>
                <a:latin typeface="Tahoma" charset="0"/>
              </a:rPr>
              <a:t>de cocaína y homicidios</a:t>
            </a:r>
          </a:p>
          <a:p>
            <a:pPr algn="ctr"/>
            <a:r>
              <a:rPr lang="es-ES_tradnl" b="1">
                <a:solidFill>
                  <a:schemeClr val="accent2"/>
                </a:solidFill>
                <a:latin typeface="Tahoma" charset="0"/>
              </a:rPr>
              <a:t>(1970 - 1998)</a:t>
            </a:r>
            <a:endParaRPr lang="es-ES_tradnl">
              <a:solidFill>
                <a:schemeClr val="accent2"/>
              </a:solidFill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 rot="-5400000">
            <a:off x="154782" y="3288506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1800" b="1">
                <a:latin typeface="Arial" charset="0"/>
              </a:rPr>
              <a:t>Homicidios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819400" y="3532188"/>
            <a:ext cx="1139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1400" b="1">
                <a:latin typeface="Arial" charset="0"/>
              </a:rPr>
              <a:t>Homicidios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191000" y="4851400"/>
            <a:ext cx="189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1400" b="1">
                <a:latin typeface="Arial" charset="0"/>
              </a:rPr>
              <a:t>Producción de Coca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4502150" y="5805488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_tradnl" sz="1800" b="1">
                <a:latin typeface="Arial" charset="0"/>
              </a:rPr>
              <a:t>Años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838200" y="1004888"/>
          <a:ext cx="7021513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Imagen de mapa de bits" r:id="rId5" imgW="7019231" imgH="4847639" progId="Paint.Picture">
                  <p:embed/>
                </p:oleObj>
              </mc:Choice>
              <mc:Fallback>
                <p:oleObj name="Imagen de mapa de bits" r:id="rId5" imgW="7019231" imgH="484763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04888"/>
                        <a:ext cx="7021513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2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167467"/>
            <a:ext cx="5254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 </a:t>
            </a:r>
            <a:r>
              <a:rPr lang="es-ES_tradnl" b="1" dirty="0" err="1"/>
              <a:t>Homicides</a:t>
            </a:r>
            <a:r>
              <a:rPr lang="es-ES_tradnl" b="1" dirty="0"/>
              <a:t> </a:t>
            </a:r>
            <a:r>
              <a:rPr lang="es-ES_tradnl" b="1" dirty="0" smtClean="0"/>
              <a:t>2010  </a:t>
            </a:r>
            <a:r>
              <a:rPr lang="es-ES_tradnl" dirty="0" smtClean="0"/>
              <a:t>             </a:t>
            </a:r>
            <a:r>
              <a:rPr lang="es-ES_tradnl" dirty="0" err="1" smtClean="0"/>
              <a:t>Homicides</a:t>
            </a:r>
            <a:r>
              <a:rPr lang="es-ES_tradnl" dirty="0" smtClean="0"/>
              <a:t> 2012 </a:t>
            </a:r>
          </a:p>
          <a:p>
            <a:r>
              <a:rPr lang="es-ES_tradnl" dirty="0" smtClean="0"/>
              <a:t>Convivencia </a:t>
            </a:r>
            <a:r>
              <a:rPr lang="es-ES_tradnl" dirty="0"/>
              <a:t>566 46.40% </a:t>
            </a:r>
            <a:endParaRPr lang="es-ES_tradnl" dirty="0" smtClean="0"/>
          </a:p>
          <a:p>
            <a:r>
              <a:rPr lang="es-ES_tradnl" dirty="0" smtClean="0"/>
              <a:t>Delincuencia423 32.70</a:t>
            </a:r>
            <a:r>
              <a:rPr lang="es-ES_tradnl" dirty="0"/>
              <a:t>% </a:t>
            </a:r>
            <a:r>
              <a:rPr lang="es-ES_tradnl" dirty="0" smtClean="0"/>
              <a:t>                        </a:t>
            </a:r>
          </a:p>
          <a:p>
            <a:r>
              <a:rPr lang="es-ES_tradnl" dirty="0" smtClean="0"/>
              <a:t>Delincuencia </a:t>
            </a:r>
            <a:r>
              <a:rPr lang="es-ES_tradnl" dirty="0"/>
              <a:t>653 53.60% 869 67.30% 1219 1292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30511"/>
              </p:ext>
            </p:extLst>
          </p:nvPr>
        </p:nvGraphicFramePr>
        <p:xfrm>
          <a:off x="323528" y="620688"/>
          <a:ext cx="8280921" cy="54006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827752"/>
                <a:gridCol w="2827752"/>
                <a:gridCol w="2625417"/>
              </a:tblGrid>
              <a:tr h="180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Homicides </a:t>
                      </a:r>
                    </a:p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Homicidios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Convivencia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566  </a:t>
                      </a:r>
                      <a:r>
                        <a:rPr lang="en-US" sz="2800" dirty="0" smtClean="0">
                          <a:solidFill>
                            <a:srgbClr val="FFD341"/>
                          </a:solidFill>
                        </a:rPr>
                        <a:t>46.5%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423   </a:t>
                      </a:r>
                      <a:r>
                        <a:rPr lang="en-US" sz="2800" dirty="0" smtClean="0">
                          <a:solidFill>
                            <a:srgbClr val="FFD341"/>
                          </a:solidFill>
                        </a:rPr>
                        <a:t>32.7%</a:t>
                      </a:r>
                      <a:endParaRPr lang="en-US" sz="2800" dirty="0">
                        <a:solidFill>
                          <a:srgbClr val="FFD341"/>
                        </a:solidFill>
                      </a:endParaRPr>
                    </a:p>
                  </a:txBody>
                  <a:tcPr/>
                </a:tc>
              </a:tr>
              <a:tr h="180020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Delincuencia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653   </a:t>
                      </a:r>
                      <a:r>
                        <a:rPr lang="en-US" sz="2800" dirty="0" smtClean="0">
                          <a:solidFill>
                            <a:srgbClr val="FFD341"/>
                          </a:solidFill>
                        </a:rPr>
                        <a:t>53.6%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   </a:t>
                      </a:r>
                      <a:r>
                        <a:rPr lang="en-US" sz="2800" dirty="0" smtClean="0">
                          <a:solidFill>
                            <a:srgbClr val="FFD341"/>
                          </a:solidFill>
                        </a:rPr>
                        <a:t>67.3%</a:t>
                      </a:r>
                      <a:endParaRPr lang="en-US" sz="2800" dirty="0">
                        <a:solidFill>
                          <a:srgbClr val="FFD34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9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slid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logo CaliDA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13335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Escudo Alcaldia de Ca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6026150"/>
            <a:ext cx="936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220072" y="1939926"/>
            <a:ext cx="345787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5400" b="1" dirty="0" smtClean="0">
                <a:solidFill>
                  <a:srgbClr val="0070C0"/>
                </a:solidFill>
              </a:rPr>
              <a:t>GRACIAS</a:t>
            </a:r>
            <a:endParaRPr lang="es-ES" sz="5400" b="1" dirty="0">
              <a:solidFill>
                <a:srgbClr val="0070C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211960" y="3429000"/>
            <a:ext cx="4176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dirty="0" smtClean="0">
                <a:solidFill>
                  <a:srgbClr val="0070C0"/>
                </a:solidFill>
                <a:latin typeface="Calibri" pitchFamily="34" charset="0"/>
              </a:rPr>
              <a:t>Alcaldía de Santiago de Cali</a:t>
            </a:r>
          </a:p>
          <a:p>
            <a:pPr algn="r"/>
            <a:r>
              <a:rPr lang="es-CO" sz="2400" b="1" dirty="0" smtClean="0">
                <a:latin typeface="Calibri" pitchFamily="34" charset="0"/>
              </a:rPr>
              <a:t>RODRIGO </a:t>
            </a:r>
            <a:r>
              <a:rPr lang="es-CO" sz="2400" b="1" dirty="0">
                <a:latin typeface="Calibri" pitchFamily="34" charset="0"/>
              </a:rPr>
              <a:t>GUERRERO VELASCO </a:t>
            </a:r>
            <a:br>
              <a:rPr lang="es-CO" sz="2400" b="1" dirty="0">
                <a:latin typeface="Calibri" pitchFamily="34" charset="0"/>
              </a:rPr>
            </a:br>
            <a:r>
              <a:rPr lang="es-CO" sz="2400" b="1" dirty="0" smtClean="0">
                <a:latin typeface="Calibri" pitchFamily="34" charset="0"/>
              </a:rPr>
              <a:t>Alcalde de Santiago de Cali</a:t>
            </a:r>
          </a:p>
          <a:p>
            <a:pPr algn="r"/>
            <a:r>
              <a:rPr lang="es-CO" sz="2000" b="1" dirty="0" smtClean="0">
                <a:solidFill>
                  <a:srgbClr val="0070C0"/>
                </a:solidFill>
                <a:latin typeface="Calibri" pitchFamily="34" charset="0"/>
              </a:rPr>
              <a:t>Dirección</a:t>
            </a:r>
            <a:r>
              <a:rPr lang="es-CO" sz="2000" b="1" dirty="0">
                <a:solidFill>
                  <a:srgbClr val="0070C0"/>
                </a:solidFill>
                <a:latin typeface="Calibri" pitchFamily="34" charset="0"/>
              </a:rPr>
              <a:t>: CAM - Avenida 2 </a:t>
            </a:r>
            <a:r>
              <a:rPr lang="es-CO" sz="2000" b="1" dirty="0" smtClean="0">
                <a:solidFill>
                  <a:srgbClr val="0070C0"/>
                </a:solidFill>
                <a:latin typeface="Calibri" pitchFamily="34" charset="0"/>
              </a:rPr>
              <a:t>norte</a:t>
            </a:r>
          </a:p>
          <a:p>
            <a:pPr algn="r"/>
            <a:r>
              <a:rPr lang="es-CO" sz="2000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s-CO" sz="2000" b="1" dirty="0">
                <a:solidFill>
                  <a:srgbClr val="0070C0"/>
                </a:solidFill>
                <a:latin typeface="Calibri" pitchFamily="34" charset="0"/>
              </a:rPr>
              <a:t># 10 – 70 - PISO 3 </a:t>
            </a:r>
            <a:br>
              <a:rPr lang="es-CO" sz="2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s-CO" sz="2000" b="1" dirty="0">
                <a:solidFill>
                  <a:srgbClr val="0070C0"/>
                </a:solidFill>
                <a:latin typeface="Calibri" pitchFamily="34" charset="0"/>
              </a:rPr>
              <a:t>Teléfono: 572-8982028 / 572-8982000 </a:t>
            </a:r>
            <a:br>
              <a:rPr lang="es-CO" sz="2000" b="1" dirty="0">
                <a:solidFill>
                  <a:srgbClr val="0070C0"/>
                </a:solidFill>
                <a:latin typeface="Calibri" pitchFamily="34" charset="0"/>
              </a:rPr>
            </a:br>
            <a:r>
              <a:rPr lang="es-CO" sz="2000" b="1" dirty="0">
                <a:solidFill>
                  <a:srgbClr val="0070C0"/>
                </a:solidFill>
                <a:latin typeface="Calibri" pitchFamily="34" charset="0"/>
              </a:rPr>
              <a:t>E-mail: alcalde@cali.gov.co</a:t>
            </a:r>
          </a:p>
        </p:txBody>
      </p:sp>
    </p:spTree>
    <p:extLst>
      <p:ext uri="{BB962C8B-B14F-4D97-AF65-F5344CB8AC3E}">
        <p14:creationId xmlns:p14="http://schemas.microsoft.com/office/powerpoint/2010/main" val="779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Lucida Sans Unicode" charset="0"/>
                <a:ea typeface="+mj-ea"/>
                <a:cs typeface="+mj-cs"/>
              </a:rPr>
              <a:t>THEORETICAL MODEL  URBAN VIOLENCE RISK FACTORS</a:t>
            </a:r>
          </a:p>
        </p:txBody>
      </p:sp>
      <p:graphicFrame>
        <p:nvGraphicFramePr>
          <p:cNvPr id="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317307"/>
              </p:ext>
            </p:extLst>
          </p:nvPr>
        </p:nvGraphicFramePr>
        <p:xfrm>
          <a:off x="467545" y="1628801"/>
          <a:ext cx="7776863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9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838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eaLnBrk="1" hangingPunct="1"/>
            <a:r>
              <a:rPr lang="en-US" sz="4400" i="1" dirty="0">
                <a:solidFill>
                  <a:srgbClr val="000000"/>
                </a:solidFill>
                <a:latin typeface="Lucida Sans Unicode" charset="0"/>
              </a:rPr>
              <a:t>Public Health Method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8651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Define clearly the problem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Find descriptive variables and risk factors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 interventions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Evaluate results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Reformulate interventions</a:t>
            </a:r>
            <a:endParaRPr lang="en-US" sz="3600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b="1" i="1" dirty="0" smtClean="0">
                <a:ea typeface="+mn-ea"/>
                <a:cs typeface="+mn-cs"/>
              </a:rPr>
              <a:t>DEFINE THE PROBLEM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dirty="0" smtClean="0">
                <a:ea typeface="+mn-ea"/>
                <a:cs typeface="+mn-cs"/>
              </a:rPr>
              <a:t>Several forms: political, workplace, against women, intentional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s-ES_tradnl" altLang="ja-JP" dirty="0" smtClean="0">
                <a:latin typeface="+mj-lt"/>
                <a:ea typeface="+mn-ea"/>
                <a:cs typeface="+mn-cs"/>
              </a:rPr>
              <a:t/>
            </a:r>
            <a:br>
              <a:rPr lang="es-ES_tradnl" altLang="ja-JP" dirty="0" smtClean="0">
                <a:latin typeface="+mj-lt"/>
                <a:ea typeface="+mn-ea"/>
                <a:cs typeface="+mn-cs"/>
              </a:rPr>
            </a:br>
            <a:r>
              <a:rPr lang="ja-JP" altLang="en-US" dirty="0" smtClean="0">
                <a:latin typeface="+mj-lt"/>
                <a:ea typeface="+mn-ea"/>
                <a:cs typeface="+mn-cs"/>
              </a:rPr>
              <a:t>“</a:t>
            </a:r>
            <a:r>
              <a:rPr lang="en-US" dirty="0" smtClean="0">
                <a:latin typeface="+mj-lt"/>
                <a:ea typeface="+mn-ea"/>
                <a:cs typeface="+mn-cs"/>
              </a:rPr>
              <a:t>USE OF (OR THREAT OF USE) OF PHYSICAL FORCE WITH THE INTENTION TO INFLICT INJURY</a:t>
            </a:r>
            <a:r>
              <a:rPr lang="ja-JP" altLang="en-US" dirty="0" smtClean="0">
                <a:latin typeface="+mj-lt"/>
                <a:ea typeface="+mn-ea"/>
                <a:cs typeface="+mn-cs"/>
              </a:rPr>
              <a:t>”</a:t>
            </a:r>
            <a:endParaRPr lang="es-ES_tradnl" altLang="ja-JP" dirty="0" smtClean="0">
              <a:latin typeface="+mj-lt"/>
              <a:ea typeface="+mn-ea"/>
              <a:cs typeface="+mn-cs"/>
            </a:endParaRPr>
          </a:p>
          <a:p>
            <a:pPr marL="274320" indent="-274320" algn="r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s-ES_tradnl" sz="1400" b="1" dirty="0" err="1" smtClean="0">
                <a:ea typeface="+mn-ea"/>
                <a:cs typeface="+mn-cs"/>
              </a:rPr>
              <a:t>World</a:t>
            </a:r>
            <a:r>
              <a:rPr lang="es-ES_tradnl" sz="1400" b="1" dirty="0" smtClean="0">
                <a:ea typeface="+mn-ea"/>
                <a:cs typeface="+mn-cs"/>
              </a:rPr>
              <a:t> </a:t>
            </a:r>
            <a:r>
              <a:rPr lang="es-ES_tradnl" sz="1400" b="1" dirty="0" err="1" smtClean="0">
                <a:ea typeface="+mn-ea"/>
                <a:cs typeface="+mn-cs"/>
              </a:rPr>
              <a:t>Health</a:t>
            </a:r>
            <a:r>
              <a:rPr lang="es-ES_tradnl" sz="1400" b="1" dirty="0" smtClean="0">
                <a:ea typeface="+mn-ea"/>
                <a:cs typeface="+mn-cs"/>
              </a:rPr>
              <a:t> </a:t>
            </a:r>
            <a:r>
              <a:rPr lang="es-ES_tradnl" sz="1400" b="1" dirty="0" err="1" smtClean="0">
                <a:ea typeface="+mn-ea"/>
                <a:cs typeface="+mn-cs"/>
              </a:rPr>
              <a:t>Organization</a:t>
            </a:r>
            <a:endParaRPr lang="en-US" sz="1400" b="1" dirty="0" smtClean="0">
              <a:ea typeface="+mn-ea"/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00"/>
                </a:solidFill>
                <a:latin typeface="Lucida Sans Unicode" charset="0"/>
              </a:rPr>
              <a:t>Public Health Method</a:t>
            </a:r>
            <a:endParaRPr lang="en-US" i="1" dirty="0">
              <a:solidFill>
                <a:srgbClr val="000000"/>
              </a:solidFill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Object 4"/>
          <p:cNvGraphicFramePr>
            <a:graphicFrameLocks noGrp="1"/>
          </p:cNvGraphicFramePr>
          <p:nvPr>
            <p:ph idx="1"/>
          </p:nvPr>
        </p:nvGraphicFramePr>
        <p:xfrm>
          <a:off x="560388" y="2082800"/>
          <a:ext cx="7878762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hart" r:id="rId4" imgW="7875381" imgH="4608195" progId="Excel.Chart.8">
                  <p:embed/>
                </p:oleObj>
              </mc:Choice>
              <mc:Fallback>
                <p:oleObj name="Chart" r:id="rId4" imgW="7875381" imgH="4608195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2082800"/>
                        <a:ext cx="7878762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8038"/>
            <a:ext cx="8229600" cy="12525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i="1" dirty="0" smtClean="0">
                <a:solidFill>
                  <a:srgbClr val="000000"/>
                </a:solidFill>
                <a:ea typeface="+mj-ea"/>
                <a:cs typeface="+mj-cs"/>
              </a:rPr>
              <a:t>HOMICIDES ACCORDING TO SOURCE. CALI </a:t>
            </a: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</a:br>
            <a:endParaRPr lang="en-US" dirty="0" smtClean="0">
              <a:solidFill>
                <a:srgbClr val="00000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3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Partnership viol prevention, Washington 2003</a:t>
            </a:r>
            <a:endParaRPr lang="en-US" sz="1400"/>
          </a:p>
        </p:txBody>
      </p:sp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1600200" y="1287463"/>
            <a:ext cx="10439400" cy="5570537"/>
            <a:chOff x="-1152" y="-437"/>
            <a:chExt cx="7248" cy="4757"/>
          </a:xfrm>
        </p:grpSpPr>
        <p:pic>
          <p:nvPicPr>
            <p:cNvPr id="55299" name="Picture 3" descr="C:\Carlos Alvarez\Informes\Consejo de Seguridad\Presentacion cuadrante\Archivos gif\Homicidio 99-00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2" y="-437"/>
              <a:ext cx="7248" cy="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00" name="Oval 4"/>
            <p:cNvSpPr>
              <a:spLocks noChangeArrowheads="1"/>
            </p:cNvSpPr>
            <p:nvPr/>
          </p:nvSpPr>
          <p:spPr bwMode="auto">
            <a:xfrm>
              <a:off x="1584" y="1008"/>
              <a:ext cx="1104" cy="96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" name="Oval 5"/>
            <p:cNvSpPr>
              <a:spLocks noChangeArrowheads="1"/>
            </p:cNvSpPr>
            <p:nvPr/>
          </p:nvSpPr>
          <p:spPr bwMode="auto">
            <a:xfrm>
              <a:off x="3840" y="2112"/>
              <a:ext cx="672" cy="576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Oval 6"/>
            <p:cNvSpPr>
              <a:spLocks noChangeArrowheads="1"/>
            </p:cNvSpPr>
            <p:nvPr/>
          </p:nvSpPr>
          <p:spPr bwMode="auto">
            <a:xfrm>
              <a:off x="2496" y="2160"/>
              <a:ext cx="432" cy="480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3" name="Oval 7"/>
            <p:cNvSpPr>
              <a:spLocks noChangeArrowheads="1"/>
            </p:cNvSpPr>
            <p:nvPr/>
          </p:nvSpPr>
          <p:spPr bwMode="auto">
            <a:xfrm rot="1351066">
              <a:off x="2112" y="288"/>
              <a:ext cx="720" cy="432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3878" y="768"/>
              <a:ext cx="1128" cy="48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MX" sz="1500" b="1">
                  <a:effectLst/>
                </a:rPr>
                <a:t>Carrera 10 entre </a:t>
              </a:r>
            </a:p>
            <a:p>
              <a:pPr algn="ctr" eaLnBrk="1" hangingPunct="1"/>
              <a:r>
                <a:rPr lang="es-MX" sz="1500" b="1">
                  <a:effectLst/>
                </a:rPr>
                <a:t>calles 21 y 24</a:t>
              </a:r>
              <a:endParaRPr lang="es-ES" sz="1500" b="1">
                <a:effectLst/>
              </a:endParaRPr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2496" y="672"/>
              <a:ext cx="1440" cy="576"/>
            </a:xfrm>
            <a:custGeom>
              <a:avLst/>
              <a:gdLst>
                <a:gd name="T0" fmla="*/ 0 w 1440"/>
                <a:gd name="T1" fmla="*/ 0 h 576"/>
                <a:gd name="T2" fmla="*/ 528 w 1440"/>
                <a:gd name="T3" fmla="*/ 576 h 576"/>
                <a:gd name="T4" fmla="*/ 1440 w 1440"/>
                <a:gd name="T5" fmla="*/ 28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576">
                  <a:moveTo>
                    <a:pt x="0" y="0"/>
                  </a:moveTo>
                  <a:lnTo>
                    <a:pt x="528" y="576"/>
                  </a:lnTo>
                  <a:lnTo>
                    <a:pt x="1440" y="2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4270" y="2737"/>
              <a:ext cx="1084" cy="4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MX" sz="1500" b="1">
                  <a:effectLst/>
                </a:rPr>
                <a:t>Calle 13 entre </a:t>
              </a:r>
            </a:p>
            <a:p>
              <a:pPr algn="ctr" eaLnBrk="1" hangingPunct="1"/>
              <a:r>
                <a:rPr lang="es-MX" sz="1500" b="1">
                  <a:effectLst/>
                </a:rPr>
                <a:t>Carreras 13 y 14</a:t>
              </a:r>
              <a:endParaRPr lang="es-ES" sz="1500" b="1">
                <a:effectLst/>
              </a:endParaRPr>
            </a:p>
          </p:txBody>
        </p: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4441" y="2494"/>
              <a:ext cx="288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Text Box 12"/>
            <p:cNvSpPr txBox="1">
              <a:spLocks noChangeArrowheads="1"/>
            </p:cNvSpPr>
            <p:nvPr/>
          </p:nvSpPr>
          <p:spPr bwMode="auto">
            <a:xfrm>
              <a:off x="3118" y="3408"/>
              <a:ext cx="1084" cy="48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s-MX" sz="1500" b="1">
                  <a:effectLst/>
                </a:rPr>
                <a:t>Calle 17 entre </a:t>
              </a:r>
            </a:p>
            <a:p>
              <a:pPr algn="ctr" eaLnBrk="1" hangingPunct="1"/>
              <a:r>
                <a:rPr lang="es-MX" sz="1500" b="1">
                  <a:effectLst/>
                </a:rPr>
                <a:t>Carreras 15 y 16</a:t>
              </a:r>
              <a:endParaRPr lang="es-ES" sz="1500" b="1">
                <a:effectLst/>
              </a:endParaRPr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2736" y="2488"/>
              <a:ext cx="864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Text Box 14"/>
            <p:cNvSpPr txBox="1">
              <a:spLocks noChangeArrowheads="1"/>
            </p:cNvSpPr>
            <p:nvPr/>
          </p:nvSpPr>
          <p:spPr bwMode="auto">
            <a:xfrm>
              <a:off x="480" y="3120"/>
              <a:ext cx="1661" cy="6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s-MX" sz="1500" b="1">
                  <a:effectLst/>
                </a:rPr>
                <a:t>Avenida Caracas a Carrera 16 entre Calles 19 y 23</a:t>
              </a:r>
              <a:endParaRPr lang="es-ES" sz="1500" b="1">
                <a:effectLst/>
              </a:endParaRPr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 flipH="1">
              <a:off x="1248" y="1680"/>
              <a:ext cx="720" cy="1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163513" y="533400"/>
            <a:ext cx="85994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s-CO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GEOGRAPHIC INFORMATION</a:t>
            </a: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295400" y="6553200"/>
            <a:ext cx="495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s-CO" sz="900" b="1">
                <a:solidFill>
                  <a:schemeClr val="bg1"/>
                </a:solidFill>
                <a:effectLst/>
                <a:latin typeface="Arial" charset="0"/>
              </a:rPr>
              <a:t>OBSERVATORIO DEL DELITO Y DEL CONFLICTO URBANO</a:t>
            </a:r>
          </a:p>
        </p:txBody>
      </p:sp>
    </p:spTree>
    <p:extLst>
      <p:ext uri="{BB962C8B-B14F-4D97-AF65-F5344CB8AC3E}">
        <p14:creationId xmlns:p14="http://schemas.microsoft.com/office/powerpoint/2010/main" val="26108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400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0" y="1566863"/>
          <a:ext cx="9829800" cy="384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Document" r:id="rId4" imgW="5486400" imgH="1902460" progId="Word.Document.8">
                  <p:embed/>
                </p:oleObj>
              </mc:Choice>
              <mc:Fallback>
                <p:oleObj name="Document" r:id="rId4" imgW="5486400" imgH="19024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66863"/>
                        <a:ext cx="9829800" cy="384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52600" y="685800"/>
            <a:ext cx="6400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tx2"/>
                </a:solidFill>
                <a:effectLst/>
              </a:rPr>
              <a:t>Geographical analysis </a:t>
            </a:r>
            <a:r>
              <a:rPr lang="en-US" sz="2800" dirty="0" smtClean="0">
                <a:solidFill>
                  <a:schemeClr val="tx2"/>
                </a:solidFill>
              </a:rPr>
              <a:t>of homicides. Bogota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490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gYUwvzsEJU.EVTgLw6UJ6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JXeiZZmgo06okgrparTG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zkG8aL0OJUCjcd08HZ92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70pB8AQEck28fkJ1Tun3o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Wmft3qlopE.I97APTyJN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4kmWfMv0qk6WOE7J1F1C2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uWFo9vV92ECKEsZZFA2R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GXLuJBMXmUK_CI9RjBhn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HbC54ir_T0WYEij4UaiE1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R2EjhG_w6EakgcXxzacGo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3IIC3gEUGxeTx.xuFK8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vGp_8spNE6g_FUSvenbD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rpKEXH0mLb3IKrBeR3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.Ad8tZaEWDHAxa9d13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u6UbHI8Uq9IfZDuoPa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qD2dCpn0OS3E6WLm7_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nFidOtSkeOuzqy2LYi_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3IIC3gEUGxeTx.xuFK8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WrpKEXH0mLb3IKrBeR3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.Ad8tZaEWDHAxa9d13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u6UbHI8Uq9IfZDuoPa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qD2dCpn0OS3E6WLm7_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YuxBg88EWHLkHf4xy.0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JXeiZZmgo06okgrparTG2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GXLuJBMXmUK_CI9RjBhn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JXeiZZmgo06okgrparTG2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0K.wJi5kq0ivFeAXu3p0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ZsPyKSIkKnVHLNAWZsO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ZsPyKSIkKnVHLNAWZsO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pOP0qX0Gvfr0sPfgGj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e1YY18NQtEO2JeS_JYesY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dashc8aUu4_KB16wOy3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OU6RCNF0695sT8RG6PG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PpC7ulN0..6159cOBjn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0K.wJi5kq0ivFeAXu3p0g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ZsPyKSIkKnVHLNAWZs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_KA53ZGUiGRMtVkMCOT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  <p:tag name="THINKCELLSHAPEDONOTDELETE" val="pZfDM60.aP06WWBh9vz_Vr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  <p:tag name="THINKCELLSHAPEDONOTDELETE" val="pnXfN9Gi7OkyWQrYBtACe3g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3380</TotalTime>
  <Words>768</Words>
  <Application>Microsoft Office PowerPoint</Application>
  <PresentationFormat>On-screen Show (4:3)</PresentationFormat>
  <Paragraphs>186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Diseño predeterminado</vt:lpstr>
      <vt:lpstr>Imagen de mapa de bits</vt:lpstr>
      <vt:lpstr>Chart</vt:lpstr>
      <vt:lpstr>Document</vt:lpstr>
      <vt:lpstr>Políticas e Intervenciones de Seguridad en Cali</vt:lpstr>
      <vt:lpstr>PowerPoint Presentation</vt:lpstr>
      <vt:lpstr>PowerPoint Presentation</vt:lpstr>
      <vt:lpstr>THEORETICAL MODEL  URBAN VIOLENCE RISK FACTORS</vt:lpstr>
      <vt:lpstr>PowerPoint Presentation</vt:lpstr>
      <vt:lpstr>Public Health Method</vt:lpstr>
      <vt:lpstr> HOMICIDES ACCORDING TO SOURCE. CALI   </vt:lpstr>
      <vt:lpstr>PowerPoint Presentation</vt:lpstr>
      <vt:lpstr>PowerPoint Presentation</vt:lpstr>
      <vt:lpstr>PowerPoint Presentation</vt:lpstr>
      <vt:lpstr>PowerPoint Presentation</vt:lpstr>
      <vt:lpstr>HOMICIDE RATES AND FIREARMS CONTROL CALI 1994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MOST IMPORTANT INTERVENTIONS BOGOTA</vt:lpstr>
      <vt:lpstr>PowerPoint Presentation</vt:lpstr>
      <vt:lpstr>PowerPoint Presentation</vt:lpstr>
      <vt:lpstr>PowerPoint Presentation</vt:lpstr>
    </vt:vector>
  </TitlesOfParts>
  <Company>Alcaldía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William</dc:creator>
  <cp:lastModifiedBy>Veronica Colon</cp:lastModifiedBy>
  <cp:revision>479</cp:revision>
  <dcterms:created xsi:type="dcterms:W3CDTF">2012-03-05T16:42:52Z</dcterms:created>
  <dcterms:modified xsi:type="dcterms:W3CDTF">2012-12-12T18:52:13Z</dcterms:modified>
</cp:coreProperties>
</file>