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59" r:id="rId9"/>
    <p:sldId id="260" r:id="rId10"/>
    <p:sldId id="261" r:id="rId11"/>
    <p:sldId id="264" r:id="rId12"/>
    <p:sldId id="262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69FE0F-4600-44C0-9C82-CAB9A5971737}" type="datetimeFigureOut">
              <a:rPr lang="en-ZA" smtClean="0"/>
              <a:pPr/>
              <a:t>2013/02/11</a:t>
            </a:fld>
            <a:endParaRPr lang="en-ZA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FDFA77-67B9-4E47-9810-2E714416143D}" type="slidenum">
              <a:rPr lang="en-ZA" smtClean="0"/>
              <a:pPr/>
              <a:t>‹#›</a:t>
            </a:fld>
            <a:endParaRPr lang="en-ZA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endParaRPr lang="en-ZA" sz="3200" dirty="0" smtClean="0"/>
          </a:p>
          <a:p>
            <a:pPr algn="ctr">
              <a:buNone/>
            </a:pPr>
            <a:r>
              <a:rPr lang="en-ZA" sz="2800" dirty="0" smtClean="0"/>
              <a:t>11 February 2013</a:t>
            </a:r>
          </a:p>
          <a:p>
            <a:pPr algn="ctr">
              <a:buNone/>
            </a:pPr>
            <a:r>
              <a:rPr lang="en-ZA" sz="2800" dirty="0" smtClean="0"/>
              <a:t>Woodrow Wilson International Centre for Scholars</a:t>
            </a:r>
          </a:p>
          <a:p>
            <a:pPr algn="ctr">
              <a:buNone/>
            </a:pPr>
            <a:r>
              <a:rPr lang="en-ZA" sz="2800" dirty="0" smtClean="0"/>
              <a:t>Washington DC, USA</a:t>
            </a:r>
          </a:p>
          <a:p>
            <a:pPr algn="ctr">
              <a:buNone/>
            </a:pPr>
            <a:endParaRPr lang="en-ZA" sz="3200" dirty="0" smtClean="0"/>
          </a:p>
          <a:p>
            <a:pPr algn="ctr">
              <a:buNone/>
            </a:pPr>
            <a:r>
              <a:rPr lang="en-ZA" sz="3600" b="1" dirty="0" smtClean="0"/>
              <a:t>FRANK CHIKANE</a:t>
            </a:r>
          </a:p>
          <a:p>
            <a:pPr algn="ctr">
              <a:buNone/>
            </a:pPr>
            <a:r>
              <a:rPr lang="en-ZA" sz="3200" dirty="0" smtClean="0"/>
              <a:t>fchikane@gmail.com</a:t>
            </a:r>
            <a:endParaRPr lang="en-ZA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CHALLENGES FACING SA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Triple challenges</a:t>
            </a:r>
            <a:r>
              <a:rPr lang="en-ZA" sz="3200" dirty="0" smtClean="0"/>
              <a:t>: Poverty, unemployment and inequality.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Challenges defined in racial terms</a:t>
            </a:r>
            <a:r>
              <a:rPr lang="en-ZA" sz="3200" dirty="0" smtClean="0"/>
              <a:t> (legacy of the apartheid system/colonialism of a special type).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Low growth rates/strategic target: 6%.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CHALLENGES FACING SA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‘Jobless growth’ </a:t>
            </a:r>
            <a:r>
              <a:rPr lang="en-ZA" sz="3200" dirty="0" smtClean="0"/>
              <a:t>(Investments in high returns projects not in projects that create more jobs/include the unemployed into the system: </a:t>
            </a:r>
            <a:r>
              <a:rPr lang="en-ZA" sz="3200" b="1" dirty="0" smtClean="0"/>
              <a:t>Unlock potential</a:t>
            </a:r>
            <a:r>
              <a:rPr lang="en-ZA" sz="3200" dirty="0" smtClean="0"/>
              <a:t> of each person).</a:t>
            </a: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Constraints/Frustrations</a:t>
            </a:r>
            <a:r>
              <a:rPr lang="en-ZA" sz="3200" dirty="0" smtClean="0"/>
              <a:t> for young blacks to break into the system (Malema factor).</a:t>
            </a:r>
          </a:p>
          <a:p>
            <a:pPr>
              <a:buNone/>
            </a:pPr>
            <a:endParaRPr lang="en-ZA" sz="32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STRATEGIC INTERVENTIONS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dirty="0" smtClean="0"/>
              <a:t>Develop relevant</a:t>
            </a:r>
            <a:r>
              <a:rPr lang="en-ZA" sz="3200" b="1" dirty="0" smtClean="0"/>
              <a:t> skills, management capacity, experience, unlock entrepreneurial capacity, education, etc.</a:t>
            </a:r>
          </a:p>
          <a:p>
            <a:pPr>
              <a:buFont typeface="Arial" charset="0"/>
              <a:buChar char="•"/>
            </a:pPr>
            <a:r>
              <a:rPr lang="en-ZA" sz="3200" dirty="0" smtClean="0"/>
              <a:t>Need for a </a:t>
            </a:r>
            <a:r>
              <a:rPr lang="en-ZA" sz="3200" b="1" dirty="0" smtClean="0"/>
              <a:t>social compact btn social &amp; international partners</a:t>
            </a:r>
            <a:r>
              <a:rPr lang="en-ZA" sz="3200" dirty="0" smtClean="0"/>
              <a:t> (Government, business, Labour &amp; other civil society).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endParaRPr lang="en-ZA" sz="3200" b="1" dirty="0" smtClean="0"/>
          </a:p>
          <a:p>
            <a:pPr algn="ctr">
              <a:buNone/>
            </a:pPr>
            <a:r>
              <a:rPr lang="en-ZA" sz="6000" b="1" dirty="0" smtClean="0"/>
              <a:t>TOGETHER WE CAN DO </a:t>
            </a:r>
          </a:p>
          <a:p>
            <a:pPr algn="ctr">
              <a:buNone/>
            </a:pPr>
            <a:r>
              <a:rPr lang="en-ZA" sz="6000" b="1" dirty="0" smtClean="0"/>
              <a:t>MORE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endParaRPr lang="en-ZA" sz="3200" dirty="0" smtClean="0"/>
          </a:p>
          <a:p>
            <a:pPr algn="ctr">
              <a:buNone/>
            </a:pPr>
            <a:endParaRPr lang="en-ZA" sz="3200" dirty="0" smtClean="0"/>
          </a:p>
          <a:p>
            <a:pPr algn="ctr">
              <a:buNone/>
            </a:pPr>
            <a:r>
              <a:rPr lang="en-ZA" sz="4400" b="1" dirty="0" smtClean="0"/>
              <a:t>SOUTH AFRICA’S POLICY CHALLENGES IN THE NEXT FOUR YEARS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PRESENTATION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dirty="0" smtClean="0"/>
              <a:t>The nature of </a:t>
            </a:r>
            <a:r>
              <a:rPr lang="en-ZA" sz="3200" b="1" dirty="0" smtClean="0"/>
              <a:t>the Theme</a:t>
            </a:r>
            <a:r>
              <a:rPr lang="en-ZA" sz="3200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Policy objectives</a:t>
            </a:r>
            <a:r>
              <a:rPr lang="en-ZA" sz="3200" dirty="0" smtClean="0"/>
              <a:t> and strategic focus.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Policy making Processes</a:t>
            </a:r>
            <a:r>
              <a:rPr lang="en-ZA" sz="3200" dirty="0" smtClean="0"/>
              <a:t> within the Ruling Party and in Government.</a:t>
            </a:r>
          </a:p>
          <a:p>
            <a:pPr>
              <a:buFont typeface="Arial" charset="0"/>
              <a:buChar char="•"/>
            </a:pPr>
            <a:r>
              <a:rPr lang="en-ZA" sz="3200" dirty="0" smtClean="0"/>
              <a:t>The </a:t>
            </a:r>
            <a:r>
              <a:rPr lang="en-ZA" sz="3200" b="1" dirty="0" smtClean="0"/>
              <a:t>Major Challenges</a:t>
            </a:r>
            <a:r>
              <a:rPr lang="en-ZA" sz="3200" dirty="0" smtClean="0"/>
              <a:t> facing the country.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Strategic Intervention &amp; Considerations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POLICY OBJECTIVES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Preamble</a:t>
            </a:r>
            <a:r>
              <a:rPr lang="en-ZA" sz="3200" dirty="0" smtClean="0"/>
              <a:t> of the Constitution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Recognises injustices of the past </a:t>
            </a:r>
            <a:r>
              <a:rPr lang="en-ZA" sz="3200" dirty="0" smtClean="0"/>
              <a:t>(apartheid society).</a:t>
            </a:r>
          </a:p>
          <a:p>
            <a:pPr>
              <a:buFont typeface="Arial" charset="0"/>
              <a:buChar char="•"/>
            </a:pPr>
            <a:r>
              <a:rPr lang="en-ZA" sz="3200" dirty="0" smtClean="0"/>
              <a:t>Believe in </a:t>
            </a:r>
            <a:r>
              <a:rPr lang="en-ZA" sz="3200" b="1" dirty="0" smtClean="0"/>
              <a:t>SA which belongs to all </a:t>
            </a:r>
            <a:r>
              <a:rPr lang="en-ZA" sz="3200" dirty="0" smtClean="0"/>
              <a:t>who live in it (Black and White)</a:t>
            </a:r>
            <a:r>
              <a:rPr lang="en-ZA" sz="3200" b="1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Heal the divisions of the past </a:t>
            </a:r>
            <a:r>
              <a:rPr lang="en-ZA" sz="3200" dirty="0" smtClean="0"/>
              <a:t>(apartheid).</a:t>
            </a:r>
            <a:endParaRPr lang="en-ZA" sz="3200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POLICY OBJECTIVES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dirty="0" smtClean="0"/>
              <a:t>Establish a society based on</a:t>
            </a:r>
            <a:r>
              <a:rPr lang="en-ZA" sz="3200" b="1" dirty="0" smtClean="0"/>
              <a:t> democratic values, social justice </a:t>
            </a:r>
            <a:r>
              <a:rPr lang="en-ZA" sz="3200" dirty="0" smtClean="0"/>
              <a:t>and </a:t>
            </a:r>
            <a:r>
              <a:rPr lang="en-ZA" sz="3200" b="1" dirty="0" smtClean="0"/>
              <a:t>fundamental human rights </a:t>
            </a:r>
            <a:r>
              <a:rPr lang="en-ZA" sz="3200" dirty="0" smtClean="0"/>
              <a:t>(non-sexist, non-racial, etc</a:t>
            </a:r>
            <a:r>
              <a:rPr lang="en-ZA" sz="3200" b="1" dirty="0" smtClean="0"/>
              <a:t>.)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Improve the quality of life of all its citizens </a:t>
            </a:r>
            <a:r>
              <a:rPr lang="en-ZA" sz="3200" dirty="0" smtClean="0"/>
              <a:t>(‘Better Life for All); and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Free the potential of each person!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POLICY OBJECTIVES</a:t>
            </a:r>
          </a:p>
          <a:p>
            <a:pPr algn="ctr">
              <a:buNone/>
            </a:pPr>
            <a:endParaRPr lang="en-ZA" sz="3200" b="1" dirty="0" smtClean="0"/>
          </a:p>
          <a:p>
            <a:pPr algn="ctr">
              <a:buNone/>
            </a:pPr>
            <a:r>
              <a:rPr lang="en-ZA" sz="3200" b="1" dirty="0" smtClean="0"/>
              <a:t>Lastly,</a:t>
            </a:r>
          </a:p>
          <a:p>
            <a:pPr algn="ctr">
              <a:buNone/>
            </a:pPr>
            <a:r>
              <a:rPr lang="en-ZA" sz="3600" b="1" dirty="0" smtClean="0"/>
              <a:t>Build a united and democratic South Africa able to take its rightful place as a sovereign state in the family of nations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TRANSITION FROM APARTHEID TO AN EQUITABLE SOCIETY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Policy debates </a:t>
            </a:r>
            <a:r>
              <a:rPr lang="en-ZA" sz="3200" dirty="0" smtClean="0"/>
              <a:t>leading to the</a:t>
            </a:r>
            <a:r>
              <a:rPr lang="en-ZA" sz="3200" b="1" dirty="0" smtClean="0"/>
              <a:t> Mangaung Conference </a:t>
            </a:r>
            <a:r>
              <a:rPr lang="en-ZA" sz="3200" dirty="0" smtClean="0"/>
              <a:t>(December 2012).</a:t>
            </a:r>
          </a:p>
          <a:p>
            <a:pPr>
              <a:buFont typeface="Arial" charset="0"/>
              <a:buChar char="•"/>
            </a:pPr>
            <a:r>
              <a:rPr lang="en-ZA" sz="3200" dirty="0" smtClean="0"/>
              <a:t>The ‘</a:t>
            </a:r>
            <a:r>
              <a:rPr lang="en-ZA" sz="3200" b="1" dirty="0" smtClean="0"/>
              <a:t>Second Transition’ </a:t>
            </a:r>
            <a:r>
              <a:rPr lang="en-ZA" sz="3200" dirty="0" smtClean="0"/>
              <a:t>and the ‘</a:t>
            </a:r>
            <a:r>
              <a:rPr lang="en-ZA" sz="3200" b="1" dirty="0" smtClean="0"/>
              <a:t>Second Phase </a:t>
            </a:r>
            <a:r>
              <a:rPr lang="en-ZA" sz="3200" dirty="0" smtClean="0"/>
              <a:t>of the transition’ to establish a non-racial, non-sexist, &amp; equitable society: </a:t>
            </a:r>
            <a:r>
              <a:rPr lang="en-ZA" sz="3200" b="1" dirty="0" smtClean="0"/>
              <a:t>The NDR</a:t>
            </a:r>
            <a:r>
              <a:rPr lang="en-ZA" sz="3200" dirty="0" smtClean="0"/>
              <a:t>).</a:t>
            </a:r>
          </a:p>
          <a:p>
            <a:pPr>
              <a:buNone/>
            </a:pPr>
            <a:endParaRPr lang="en-ZA" sz="3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FOCUSING ON NEXT FOUR YEARS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Translating</a:t>
            </a:r>
            <a:r>
              <a:rPr lang="en-ZA" sz="3200" dirty="0" smtClean="0"/>
              <a:t> Mangaung Party policy framework to Government policy.</a:t>
            </a:r>
          </a:p>
          <a:p>
            <a:pPr>
              <a:buFont typeface="Arial" charset="0"/>
              <a:buChar char="•"/>
            </a:pPr>
            <a:r>
              <a:rPr lang="en-ZA" sz="3200" dirty="0" smtClean="0"/>
              <a:t>Translating </a:t>
            </a:r>
            <a:r>
              <a:rPr lang="en-ZA" sz="3200" b="1" dirty="0" smtClean="0"/>
              <a:t>Government policy</a:t>
            </a:r>
            <a:r>
              <a:rPr lang="en-ZA" sz="3200" dirty="0" smtClean="0"/>
              <a:t> positions to implementable programmes.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Implementation of Programmes</a:t>
            </a:r>
            <a:r>
              <a:rPr lang="en-ZA" sz="3200" dirty="0" smtClean="0"/>
              <a:t> (Plans, Implementation, capacity, resources).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ZA" b="1" dirty="0" smtClean="0"/>
              <a:t>SA POLICY CHALLENGES</a:t>
            </a:r>
            <a:endParaRPr lang="en-ZA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buNone/>
            </a:pPr>
            <a:r>
              <a:rPr lang="en-ZA" sz="3200" b="1" dirty="0" smtClean="0"/>
              <a:t>POLICY PROCESSES IN SA</a:t>
            </a:r>
          </a:p>
          <a:p>
            <a:pPr algn="ctr">
              <a:buNone/>
            </a:pPr>
            <a:endParaRPr lang="en-ZA" sz="3200" b="1" dirty="0" smtClean="0"/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Extensive democratic processes</a:t>
            </a:r>
            <a:r>
              <a:rPr lang="en-ZA" sz="3200" dirty="0" smtClean="0"/>
              <a:t> to develop a policy framework (</a:t>
            </a:r>
            <a:r>
              <a:rPr lang="en-ZA" sz="3200" b="1" dirty="0" smtClean="0"/>
              <a:t>Branch, Region, Province, National Conference</a:t>
            </a:r>
            <a:r>
              <a:rPr lang="en-ZA" sz="3200" dirty="0" smtClean="0"/>
              <a:t>).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Five year cycles</a:t>
            </a:r>
            <a:r>
              <a:rPr lang="en-ZA" sz="3200" dirty="0" smtClean="0"/>
              <a:t> with possibility of mid-term review (General Council of the party).</a:t>
            </a:r>
          </a:p>
          <a:p>
            <a:pPr>
              <a:buFont typeface="Arial" charset="0"/>
              <a:buChar char="•"/>
            </a:pPr>
            <a:r>
              <a:rPr lang="en-ZA" sz="3200" b="1" dirty="0" smtClean="0"/>
              <a:t>Broader consultations and Gaps!!!</a:t>
            </a:r>
            <a:endParaRPr lang="en-ZA" sz="32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</TotalTime>
  <Words>458</Words>
  <Application>Microsoft Office PowerPoint</Application>
  <PresentationFormat>On-screen Show (4:3)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SA POLICY CHALLENGES</vt:lpstr>
      <vt:lpstr>SA POLICY CHALLENGES</vt:lpstr>
      <vt:lpstr>SA POLICY CHALLENGES</vt:lpstr>
      <vt:lpstr>SA POLICY CHALLENGES</vt:lpstr>
      <vt:lpstr>SA POLICY CHALLENGES</vt:lpstr>
      <vt:lpstr>SA POLICY CHALLENGES</vt:lpstr>
      <vt:lpstr>SA POLICY CHALLENGES</vt:lpstr>
      <vt:lpstr>SA POLICY CHALLENGES</vt:lpstr>
      <vt:lpstr>SA POLICY CHALLENGES</vt:lpstr>
      <vt:lpstr>SA POLICY CHALLENGES</vt:lpstr>
      <vt:lpstr>SA POLICY CHALLENGES</vt:lpstr>
      <vt:lpstr>SA POLICY CHALLENGES</vt:lpstr>
      <vt:lpstr>SA POLICY CHALLENGES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 POLICY CHALLENGES</dc:title>
  <dc:creator>Frank Chikane</dc:creator>
  <cp:lastModifiedBy>Derek Langford</cp:lastModifiedBy>
  <cp:revision>3</cp:revision>
  <dcterms:created xsi:type="dcterms:W3CDTF">2013-02-10T20:33:33Z</dcterms:created>
  <dcterms:modified xsi:type="dcterms:W3CDTF">2013-02-11T20:41:02Z</dcterms:modified>
</cp:coreProperties>
</file>