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handoutMasterIdLst>
    <p:handoutMasterId r:id="rId36"/>
  </p:handoutMasterIdLst>
  <p:sldIdLst>
    <p:sldId id="256" r:id="rId2"/>
    <p:sldId id="303" r:id="rId3"/>
    <p:sldId id="305" r:id="rId4"/>
    <p:sldId id="294" r:id="rId5"/>
    <p:sldId id="292" r:id="rId6"/>
    <p:sldId id="271" r:id="rId7"/>
    <p:sldId id="272" r:id="rId8"/>
    <p:sldId id="273" r:id="rId9"/>
    <p:sldId id="269" r:id="rId10"/>
    <p:sldId id="312" r:id="rId11"/>
    <p:sldId id="276" r:id="rId12"/>
    <p:sldId id="270" r:id="rId13"/>
    <p:sldId id="298" r:id="rId14"/>
    <p:sldId id="320" r:id="rId15"/>
    <p:sldId id="319" r:id="rId16"/>
    <p:sldId id="318" r:id="rId17"/>
    <p:sldId id="284" r:id="rId18"/>
    <p:sldId id="293" r:id="rId19"/>
    <p:sldId id="296" r:id="rId20"/>
    <p:sldId id="310" r:id="rId21"/>
    <p:sldId id="300" r:id="rId22"/>
    <p:sldId id="267" r:id="rId23"/>
    <p:sldId id="260" r:id="rId24"/>
    <p:sldId id="274" r:id="rId25"/>
    <p:sldId id="261" r:id="rId26"/>
    <p:sldId id="263" r:id="rId27"/>
    <p:sldId id="262" r:id="rId28"/>
    <p:sldId id="257" r:id="rId29"/>
    <p:sldId id="281" r:id="rId30"/>
    <p:sldId id="308" r:id="rId31"/>
    <p:sldId id="324" r:id="rId32"/>
    <p:sldId id="309" r:id="rId33"/>
    <p:sldId id="29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82A3FF"/>
    <a:srgbClr val="95E0FF"/>
    <a:srgbClr val="A8FFE9"/>
    <a:srgbClr val="FFC2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84086" autoAdjust="0"/>
  </p:normalViewPr>
  <p:slideViewPr>
    <p:cSldViewPr snapToGrid="0" snapToObjects="1">
      <p:cViewPr varScale="1">
        <p:scale>
          <a:sx n="133" d="100"/>
          <a:sy n="133" d="100"/>
        </p:scale>
        <p:origin x="-174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72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268FFE-5DF4-F94C-A469-86CB75F2750A}" type="datetimeFigureOut">
              <a:rPr lang="en-US" smtClean="0"/>
              <a:pPr/>
              <a:t>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17CF64-3454-3142-B40E-EADF185C575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0BFF6-AF2E-0B46-8D0B-F5ADC90067F3}" type="datetimeFigureOut">
              <a:rPr lang="en-US" smtClean="0"/>
              <a:pPr/>
              <a:t>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09C73-1EC0-B64A-82A1-F5534DF7FD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09C73-1EC0-B64A-82A1-F5534DF7FDC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charset="0"/>
              <a:ea typeface="ＭＳ Ｐゴシック" charset="-128"/>
              <a:cs typeface="ＭＳ Ｐゴシック" charset="-128"/>
            </a:endParaRPr>
          </a:p>
        </p:txBody>
      </p:sp>
      <p:sp>
        <p:nvSpPr>
          <p:cNvPr id="88068" name="Slide Number Placeholder 3"/>
          <p:cNvSpPr txBox="1">
            <a:spLocks noGrp="1"/>
          </p:cNvSpPr>
          <p:nvPr/>
        </p:nvSpPr>
        <p:spPr bwMode="auto">
          <a:xfrm>
            <a:off x="3885579" y="8686489"/>
            <a:ext cx="2972421" cy="457512"/>
          </a:xfrm>
          <a:prstGeom prst="rect">
            <a:avLst/>
          </a:prstGeom>
          <a:noFill/>
          <a:ln w="9525">
            <a:noFill/>
            <a:miter lim="800000"/>
            <a:headEnd/>
            <a:tailEnd/>
          </a:ln>
        </p:spPr>
        <p:txBody>
          <a:bodyPr lIns="91426" tIns="45713" rIns="91426" bIns="45713" anchor="b">
            <a:prstTxWarp prst="textNoShape">
              <a:avLst/>
            </a:prstTxWarp>
          </a:bodyPr>
          <a:lstStyle/>
          <a:p>
            <a:pPr algn="r" defTabSz="914437"/>
            <a:fld id="{7173DC3D-6B8F-3646-B494-A4D065DF5BB7}" type="slidenum">
              <a:rPr lang="en-US" sz="1200"/>
              <a:pPr algn="r" defTabSz="914437"/>
              <a:t>14</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atin typeface="Arial" charset="0"/>
              <a:ea typeface="ＭＳ Ｐゴシック" charset="-128"/>
              <a:cs typeface="ＭＳ Ｐゴシック" charset="-128"/>
            </a:endParaRPr>
          </a:p>
        </p:txBody>
      </p:sp>
      <p:sp>
        <p:nvSpPr>
          <p:cNvPr id="179204" name="Slide Number Placeholder 3"/>
          <p:cNvSpPr>
            <a:spLocks noGrp="1"/>
          </p:cNvSpPr>
          <p:nvPr>
            <p:ph type="sldNum" sz="quarter" idx="5"/>
          </p:nvPr>
        </p:nvSpPr>
        <p:spPr bwMode="auto">
          <a:noFill/>
          <a:ln>
            <a:miter lim="800000"/>
            <a:headEnd/>
            <a:tailEnd/>
          </a:ln>
        </p:spPr>
        <p:txBody>
          <a:bodyPr/>
          <a:lstStyle/>
          <a:p>
            <a:fld id="{675F4B78-164B-5847-9FB9-302609B59174}" type="slidenum">
              <a:rPr lang="en-US">
                <a:latin typeface="Arial" charset="0"/>
                <a:ea typeface="Arial" charset="0"/>
                <a:cs typeface="Arial" charset="0"/>
              </a:rPr>
              <a:pPr/>
              <a:t>15</a:t>
            </a:fld>
            <a:endParaRPr lang="en-US">
              <a:latin typeface="Arial" charset="0"/>
              <a:ea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r>
              <a:rPr lang="en-US" dirty="0" smtClean="0"/>
              <a:t>Blue curve</a:t>
            </a:r>
            <a:r>
              <a:rPr lang="en-US" baseline="0" dirty="0" smtClean="0"/>
              <a:t> = 1880 – 2012 GISS estimate of global average surface air temperature with 1951-1980 mean removed</a:t>
            </a:r>
          </a:p>
          <a:p>
            <a:r>
              <a:rPr lang="en-US" baseline="0" dirty="0" smtClean="0"/>
              <a:t>Red curve = 5-year running mean of Blue curve</a:t>
            </a:r>
          </a:p>
          <a:p>
            <a:r>
              <a:rPr lang="en-US" baseline="0" dirty="0" smtClean="0"/>
              <a:t>Green curve = 19-year running mean of Blue curve</a:t>
            </a:r>
            <a:endParaRPr lang="en-US" dirty="0"/>
          </a:p>
        </p:txBody>
      </p:sp>
      <p:sp>
        <p:nvSpPr>
          <p:cNvPr id="20484"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14437" eaLnBrk="0" hangingPunct="0">
              <a:defRPr sz="2400" b="1">
                <a:solidFill>
                  <a:schemeClr val="tx1"/>
                </a:solidFill>
                <a:latin typeface="Arial" charset="0"/>
                <a:ea typeface="ＭＳ Ｐゴシック" charset="0"/>
                <a:cs typeface="ＭＳ Ｐゴシック" charset="0"/>
              </a:defRPr>
            </a:lvl1pPr>
            <a:lvl2pPr marL="37222402" indent="-36773751" defTabSz="914437"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48650" eaLnBrk="0" fontAlgn="base" hangingPunct="0">
              <a:spcBef>
                <a:spcPct val="0"/>
              </a:spcBef>
              <a:spcAft>
                <a:spcPct val="0"/>
              </a:spcAft>
              <a:defRPr sz="2400" b="1">
                <a:solidFill>
                  <a:schemeClr val="tx1"/>
                </a:solidFill>
                <a:latin typeface="Arial" charset="0"/>
                <a:ea typeface="ＭＳ Ｐゴシック" charset="0"/>
              </a:defRPr>
            </a:lvl6pPr>
            <a:lvl7pPr marL="897301" eaLnBrk="0" fontAlgn="base" hangingPunct="0">
              <a:spcBef>
                <a:spcPct val="0"/>
              </a:spcBef>
              <a:spcAft>
                <a:spcPct val="0"/>
              </a:spcAft>
              <a:defRPr sz="2400" b="1">
                <a:solidFill>
                  <a:schemeClr val="tx1"/>
                </a:solidFill>
                <a:latin typeface="Arial" charset="0"/>
                <a:ea typeface="ＭＳ Ｐゴシック" charset="0"/>
              </a:defRPr>
            </a:lvl7pPr>
            <a:lvl8pPr marL="1345951" eaLnBrk="0" fontAlgn="base" hangingPunct="0">
              <a:spcBef>
                <a:spcPct val="0"/>
              </a:spcBef>
              <a:spcAft>
                <a:spcPct val="0"/>
              </a:spcAft>
              <a:defRPr sz="2400" b="1">
                <a:solidFill>
                  <a:schemeClr val="tx1"/>
                </a:solidFill>
                <a:latin typeface="Arial" charset="0"/>
                <a:ea typeface="ＭＳ Ｐゴシック" charset="0"/>
              </a:defRPr>
            </a:lvl8pPr>
            <a:lvl9pPr marL="1794601"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D48E9AE9-0D6A-9742-A4A9-3DC0A8F6C6BE}" type="slidenum">
              <a:rPr lang="en-US" sz="1200" b="0"/>
              <a:pPr eaLnBrk="1" hangingPunct="1"/>
              <a:t>17</a:t>
            </a:fld>
            <a:endParaRPr 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atin typeface="Arial" pitchFamily="-111" charset="0"/>
              <a:ea typeface="ＭＳ Ｐゴシック" pitchFamily="-111" charset="-128"/>
              <a:cs typeface="ＭＳ Ｐゴシック" pitchFamily="-111"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D2010933-EF95-6846-9700-E94FDF00E3BF}" type="slidenum">
              <a:rPr lang="en-US">
                <a:latin typeface="Arial" pitchFamily="-111" charset="0"/>
                <a:ea typeface="Arial" pitchFamily="-111" charset="0"/>
                <a:cs typeface="Arial" pitchFamily="-111" charset="0"/>
              </a:rPr>
              <a:pPr/>
              <a:t>33</a:t>
            </a:fld>
            <a:endParaRPr lang="en-US">
              <a:latin typeface="Arial" pitchFamily="-111" charset="0"/>
              <a:ea typeface="Arial" pitchFamily="-111" charset="0"/>
              <a:cs typeface="Arial" pitchFamily="-11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endParaRPr lang="en-US"/>
          </a:p>
        </p:txBody>
      </p:sp>
      <p:sp>
        <p:nvSpPr>
          <p:cNvPr id="102404"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14437" eaLnBrk="0" hangingPunct="0">
              <a:defRPr b="1">
                <a:solidFill>
                  <a:schemeClr val="tx1"/>
                </a:solidFill>
                <a:latin typeface="Arial" charset="0"/>
                <a:ea typeface="ＭＳ Ｐゴシック" charset="0"/>
              </a:defRPr>
            </a:lvl1pPr>
            <a:lvl2pPr marL="729057" indent="-280406" defTabSz="914437" eaLnBrk="0" hangingPunct="0">
              <a:defRPr b="1">
                <a:solidFill>
                  <a:schemeClr val="tx1"/>
                </a:solidFill>
                <a:latin typeface="Arial" charset="0"/>
                <a:ea typeface="ＭＳ Ｐゴシック" charset="0"/>
              </a:defRPr>
            </a:lvl2pPr>
            <a:lvl3pPr marL="1121626" indent="-224325" defTabSz="914437" eaLnBrk="0" hangingPunct="0">
              <a:defRPr b="1">
                <a:solidFill>
                  <a:schemeClr val="tx1"/>
                </a:solidFill>
                <a:latin typeface="Arial" charset="0"/>
                <a:ea typeface="ＭＳ Ｐゴシック" charset="0"/>
              </a:defRPr>
            </a:lvl3pPr>
            <a:lvl4pPr marL="1570276" indent="-224325" defTabSz="914437" eaLnBrk="0" hangingPunct="0">
              <a:defRPr b="1">
                <a:solidFill>
                  <a:schemeClr val="tx1"/>
                </a:solidFill>
                <a:latin typeface="Arial" charset="0"/>
                <a:ea typeface="ＭＳ Ｐゴシック" charset="0"/>
              </a:defRPr>
            </a:lvl4pPr>
            <a:lvl5pPr marL="2018927" indent="-224325" defTabSz="914437" eaLnBrk="0" hangingPunct="0">
              <a:defRPr b="1">
                <a:solidFill>
                  <a:schemeClr val="tx1"/>
                </a:solidFill>
                <a:latin typeface="Arial" charset="0"/>
                <a:ea typeface="ＭＳ Ｐゴシック" charset="0"/>
              </a:defRPr>
            </a:lvl5pPr>
            <a:lvl6pPr marL="2467577" indent="-224325" defTabSz="914437" eaLnBrk="0" fontAlgn="base" hangingPunct="0">
              <a:spcBef>
                <a:spcPct val="0"/>
              </a:spcBef>
              <a:spcAft>
                <a:spcPct val="0"/>
              </a:spcAft>
              <a:defRPr b="1">
                <a:solidFill>
                  <a:schemeClr val="tx1"/>
                </a:solidFill>
                <a:latin typeface="Arial" charset="0"/>
                <a:ea typeface="ＭＳ Ｐゴシック" charset="0"/>
              </a:defRPr>
            </a:lvl6pPr>
            <a:lvl7pPr marL="2916227" indent="-224325" defTabSz="914437" eaLnBrk="0" fontAlgn="base" hangingPunct="0">
              <a:spcBef>
                <a:spcPct val="0"/>
              </a:spcBef>
              <a:spcAft>
                <a:spcPct val="0"/>
              </a:spcAft>
              <a:defRPr b="1">
                <a:solidFill>
                  <a:schemeClr val="tx1"/>
                </a:solidFill>
                <a:latin typeface="Arial" charset="0"/>
                <a:ea typeface="ＭＳ Ｐゴシック" charset="0"/>
              </a:defRPr>
            </a:lvl7pPr>
            <a:lvl8pPr marL="3364878" indent="-224325" defTabSz="914437" eaLnBrk="0" fontAlgn="base" hangingPunct="0">
              <a:spcBef>
                <a:spcPct val="0"/>
              </a:spcBef>
              <a:spcAft>
                <a:spcPct val="0"/>
              </a:spcAft>
              <a:defRPr b="1">
                <a:solidFill>
                  <a:schemeClr val="tx1"/>
                </a:solidFill>
                <a:latin typeface="Arial" charset="0"/>
                <a:ea typeface="ＭＳ Ｐゴシック" charset="0"/>
              </a:defRPr>
            </a:lvl8pPr>
            <a:lvl9pPr marL="3813528" indent="-224325" defTabSz="914437"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40B892D9-3885-C54B-9CDA-FD8100932EFC}" type="slidenum">
              <a:rPr lang="en-US" b="0"/>
              <a:pPr eaLnBrk="1" hangingPunct="1"/>
              <a:t>3</a:t>
            </a:fld>
            <a:endParaRPr lang="en-US"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24580" name="Slide Number Placeholder 3"/>
          <p:cNvSpPr>
            <a:spLocks noGrp="1"/>
          </p:cNvSpPr>
          <p:nvPr>
            <p:ph type="sldNum" sz="quarter" idx="5"/>
          </p:nvPr>
        </p:nvSpPr>
        <p:spPr>
          <a:noFill/>
        </p:spPr>
        <p:txBody>
          <a:bodyPr/>
          <a:lstStyle/>
          <a:p>
            <a:fld id="{5EB980CB-269A-8741-9E90-25EF0D1FD7EF}" type="slidenum">
              <a:rPr lang="en-US">
                <a:latin typeface="Arial" pitchFamily="-111" charset="0"/>
              </a:rPr>
              <a:pPr/>
              <a:t>5</a:t>
            </a:fld>
            <a:endParaRPr lang="en-US">
              <a:latin typeface="Arial" pitchFamily="-11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p>
        </p:txBody>
      </p:sp>
      <p:sp>
        <p:nvSpPr>
          <p:cNvPr id="44036"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37" eaLnBrk="0" hangingPunct="0">
              <a:defRPr sz="2400" b="1">
                <a:solidFill>
                  <a:schemeClr val="tx1"/>
                </a:solidFill>
                <a:latin typeface="Arial" charset="0"/>
                <a:ea typeface="ＭＳ Ｐゴシック" charset="0"/>
                <a:cs typeface="ＭＳ Ｐゴシック" charset="0"/>
              </a:defRPr>
            </a:lvl1pPr>
            <a:lvl2pPr marL="37222402" indent="-36773751" defTabSz="914437"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48650" eaLnBrk="0" fontAlgn="base" hangingPunct="0">
              <a:spcBef>
                <a:spcPct val="0"/>
              </a:spcBef>
              <a:spcAft>
                <a:spcPct val="0"/>
              </a:spcAft>
              <a:defRPr sz="2400" b="1">
                <a:solidFill>
                  <a:schemeClr val="tx1"/>
                </a:solidFill>
                <a:latin typeface="Arial" charset="0"/>
                <a:ea typeface="ＭＳ Ｐゴシック" charset="0"/>
              </a:defRPr>
            </a:lvl6pPr>
            <a:lvl7pPr marL="897301" eaLnBrk="0" fontAlgn="base" hangingPunct="0">
              <a:spcBef>
                <a:spcPct val="0"/>
              </a:spcBef>
              <a:spcAft>
                <a:spcPct val="0"/>
              </a:spcAft>
              <a:defRPr sz="2400" b="1">
                <a:solidFill>
                  <a:schemeClr val="tx1"/>
                </a:solidFill>
                <a:latin typeface="Arial" charset="0"/>
                <a:ea typeface="ＭＳ Ｐゴシック" charset="0"/>
              </a:defRPr>
            </a:lvl7pPr>
            <a:lvl8pPr marL="1345951" eaLnBrk="0" fontAlgn="base" hangingPunct="0">
              <a:spcBef>
                <a:spcPct val="0"/>
              </a:spcBef>
              <a:spcAft>
                <a:spcPct val="0"/>
              </a:spcAft>
              <a:defRPr sz="2400" b="1">
                <a:solidFill>
                  <a:schemeClr val="tx1"/>
                </a:solidFill>
                <a:latin typeface="Arial" charset="0"/>
                <a:ea typeface="ＭＳ Ｐゴシック" charset="0"/>
              </a:defRPr>
            </a:lvl8pPr>
            <a:lvl9pPr marL="1794601"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3A89C62-BF86-E040-BE0C-33F9CB3BDC5F}" type="slidenum">
              <a:rPr lang="en-US" sz="1200" b="0"/>
              <a:pPr eaLnBrk="1" hangingPunct="1"/>
              <a:t>6</a:t>
            </a:fld>
            <a:endParaRPr lang="en-US" sz="1200"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a:lstStyle/>
          <a:p>
            <a:fld id="{1DCFB98E-961F-164D-942C-3EB436FB1E40}" type="slidenum">
              <a:rPr lang="en-US">
                <a:latin typeface="Arial" pitchFamily="-111" charset="0"/>
                <a:ea typeface="Arial" pitchFamily="-111" charset="0"/>
                <a:cs typeface="Arial" pitchFamily="-111" charset="0"/>
              </a:rPr>
              <a:pPr/>
              <a:t>9</a:t>
            </a:fld>
            <a:endParaRPr lang="en-US">
              <a:latin typeface="Arial" pitchFamily="-111" charset="0"/>
              <a:ea typeface="Arial" pitchFamily="-111" charset="0"/>
              <a:cs typeface="Arial" pitchFamily="-111"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altLang="ja-JP" sz="700" b="1" dirty="0">
                <a:latin typeface="Arial" pitchFamily="-111" charset="0"/>
                <a:ea typeface="MS PGothic" pitchFamily="34" charset="-128"/>
                <a:cs typeface="MS PGothic" pitchFamily="34" charset="-128"/>
              </a:rPr>
              <a:t>The globe is warming at a dramatic rate. Global surface temperatures today are more than 1.4˚F warmer than at the beginning of the 20th Century, and rates of temperature rise are greatest in recent decades. The ten warmest years on record have all occurred since 1997. Global temperatures for 2000-2008 now stand almost 0.4°F warmer than the average for the decade 1990–1999. This past year, 2008, was the tenth warmest year on record, in part because of the La Niña event that occurred in the tropical Pacific.</a:t>
            </a:r>
            <a:r>
              <a:rPr lang="en-US" altLang="ja-JP" sz="700" dirty="0">
                <a:latin typeface="Arial" pitchFamily="-111" charset="0"/>
                <a:ea typeface="MS PGothic" pitchFamily="34" charset="-128"/>
                <a:cs typeface="MS PGothic" pitchFamily="34" charset="-128"/>
              </a:rPr>
              <a:t> </a:t>
            </a:r>
            <a:endParaRPr lang="en-US" sz="700" b="1" dirty="0">
              <a:latin typeface="Arial" pitchFamily="-111" charset="0"/>
              <a:ea typeface="ＭＳ Ｐゴシック" pitchFamily="-111" charset="-128"/>
              <a:cs typeface="ＭＳ Ｐゴシック" pitchFamily="-111" charset="-128"/>
            </a:endParaRPr>
          </a:p>
          <a:p>
            <a:pPr>
              <a:lnSpc>
                <a:spcPct val="80000"/>
              </a:lnSpc>
              <a:spcBef>
                <a:spcPct val="0"/>
              </a:spcBef>
            </a:pPr>
            <a:endParaRPr lang="en-US" sz="700" b="1" dirty="0">
              <a:latin typeface="Arial" pitchFamily="-111" charset="0"/>
              <a:ea typeface="ＭＳ Ｐゴシック" pitchFamily="-111" charset="-128"/>
              <a:cs typeface="ＭＳ Ｐゴシック" pitchFamily="-111" charset="-128"/>
            </a:endParaRPr>
          </a:p>
          <a:p>
            <a:pPr>
              <a:lnSpc>
                <a:spcPct val="80000"/>
              </a:lnSpc>
              <a:spcBef>
                <a:spcPct val="0"/>
              </a:spcBef>
            </a:pPr>
            <a:endParaRPr lang="en-US" sz="700" b="1" dirty="0">
              <a:latin typeface="Arial" pitchFamily="-111" charset="0"/>
              <a:ea typeface="ＭＳ Ｐゴシック" pitchFamily="-111" charset="-128"/>
              <a:cs typeface="ＭＳ Ｐゴシック" pitchFamily="-111" charset="-128"/>
            </a:endParaRPr>
          </a:p>
          <a:p>
            <a:pPr>
              <a:lnSpc>
                <a:spcPct val="80000"/>
              </a:lnSpc>
              <a:spcBef>
                <a:spcPct val="0"/>
              </a:spcBef>
            </a:pPr>
            <a:r>
              <a:rPr lang="en-US" sz="700" b="1" dirty="0">
                <a:latin typeface="Arial" pitchFamily="-111" charset="0"/>
                <a:ea typeface="ＭＳ Ｐゴシック" pitchFamily="-111" charset="-128"/>
                <a:cs typeface="ＭＳ Ｐゴシック" pitchFamily="-111" charset="-128"/>
              </a:rPr>
              <a:t>T</a:t>
            </a:r>
            <a:r>
              <a:rPr lang="en-US" altLang="ko-KR" sz="700" b="1" dirty="0">
                <a:latin typeface="Arial" pitchFamily="-111" charset="0"/>
                <a:ea typeface="굴림" pitchFamily="-111" charset="-127"/>
                <a:cs typeface="굴림" pitchFamily="-111" charset="-127"/>
              </a:rPr>
              <a:t>welve of the thirteen warmest years in the global surface temperature record have occurred since 1995, and the period 2001-2007 is 0.21°C warmer than the 1991-2000 decade.</a:t>
            </a:r>
            <a:r>
              <a:rPr lang="en-US" altLang="ko-KR" sz="700" dirty="0">
                <a:latin typeface="Arial" pitchFamily="-111" charset="0"/>
                <a:ea typeface="굴림" pitchFamily="-111" charset="-127"/>
                <a:cs typeface="굴림" pitchFamily="-111" charset="-127"/>
              </a:rPr>
              <a:t> </a:t>
            </a:r>
            <a:endParaRPr lang="en-US" sz="1100" b="1" dirty="0">
              <a:solidFill>
                <a:srgbClr val="009900"/>
              </a:solidFill>
              <a:latin typeface="Comic Sans MS" pitchFamily="-111" charset="0"/>
              <a:ea typeface="ＭＳ Ｐゴシック" pitchFamily="-111" charset="-128"/>
              <a:cs typeface="ＭＳ Ｐゴシック" pitchFamily="-111" charset="-128"/>
            </a:endParaRPr>
          </a:p>
          <a:p>
            <a:pPr>
              <a:lnSpc>
                <a:spcPct val="80000"/>
              </a:lnSpc>
              <a:spcBef>
                <a:spcPct val="0"/>
              </a:spcBef>
            </a:pPr>
            <a:endParaRPr lang="en-US" sz="1100" b="1" dirty="0">
              <a:solidFill>
                <a:srgbClr val="009900"/>
              </a:solidFill>
              <a:latin typeface="Comic Sans MS" pitchFamily="-111" charset="0"/>
              <a:ea typeface="ＭＳ Ｐゴシック" pitchFamily="-111" charset="-128"/>
              <a:cs typeface="ＭＳ Ｐゴシック" pitchFamily="-111" charset="-128"/>
            </a:endParaRPr>
          </a:p>
          <a:p>
            <a:pPr>
              <a:lnSpc>
                <a:spcPct val="80000"/>
              </a:lnSpc>
              <a:spcBef>
                <a:spcPct val="0"/>
              </a:spcBef>
            </a:pPr>
            <a:r>
              <a:rPr lang="en-US" sz="1100" b="1" dirty="0">
                <a:solidFill>
                  <a:srgbClr val="009900"/>
                </a:solidFill>
                <a:latin typeface="Comic Sans MS" pitchFamily="-111" charset="0"/>
                <a:ea typeface="ＭＳ Ｐゴシック" pitchFamily="-111" charset="-128"/>
                <a:cs typeface="ＭＳ Ｐゴシック" pitchFamily="-111" charset="-128"/>
              </a:rPr>
              <a:t>Annual mean departures from the 1961-90 average for global temperatures, mean 14.0</a:t>
            </a:r>
            <a:r>
              <a:rPr lang="en-US" sz="1100" b="1" dirty="0">
                <a:solidFill>
                  <a:srgbClr val="009900"/>
                </a:solidFill>
                <a:latin typeface="Comic Sans MS" pitchFamily="-111" charset="0"/>
                <a:ea typeface="Times New Roman" pitchFamily="-111" charset="0"/>
                <a:cs typeface="Times New Roman" pitchFamily="-111" charset="0"/>
              </a:rPr>
              <a:t>°</a:t>
            </a:r>
            <a:r>
              <a:rPr lang="en-US" sz="1100" b="1" dirty="0">
                <a:solidFill>
                  <a:srgbClr val="009900"/>
                </a:solidFill>
                <a:latin typeface="Comic Sans MS" pitchFamily="-111" charset="0"/>
                <a:ea typeface="ＭＳ Ｐゴシック" pitchFamily="-111" charset="-128"/>
                <a:cs typeface="ＭＳ Ｐゴシック" pitchFamily="-111" charset="-128"/>
              </a:rPr>
              <a:t>C, and carbon dioxide concentrations from ice cores and Mauna Loa (1958 on), mean 333.7 </a:t>
            </a:r>
            <a:r>
              <a:rPr lang="en-US" sz="1100" b="1" dirty="0" err="1">
                <a:solidFill>
                  <a:srgbClr val="009900"/>
                </a:solidFill>
                <a:latin typeface="Comic Sans MS" pitchFamily="-111" charset="0"/>
                <a:ea typeface="ＭＳ Ｐゴシック" pitchFamily="-111" charset="-128"/>
                <a:cs typeface="ＭＳ Ｐゴシック" pitchFamily="-111" charset="-128"/>
              </a:rPr>
              <a:t>ppmv</a:t>
            </a:r>
            <a:r>
              <a:rPr lang="en-US" sz="1100" b="1" dirty="0">
                <a:solidFill>
                  <a:srgbClr val="009900"/>
                </a:solidFill>
                <a:latin typeface="Comic Sans MS" pitchFamily="-111" charset="0"/>
                <a:ea typeface="ＭＳ Ｐゴシック" pitchFamily="-111" charset="-128"/>
                <a:cs typeface="ＭＳ Ｐゴシック" pitchFamily="-111" charset="-128"/>
              </a:rPr>
              <a:t>.</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Well known curve</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Color bars: Estimated changes in global, annual mean surface temperatures since 1860 (143 years), plotted as anomalies relative to the 1961-1990 mean, obtained from thousands of surface measurements</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It reveals an increase of 0.6 +/ 0.2 C since 1900, with very strong warming over the past several decades culminating in the 1990s as the warmest decade in the instrumental record.</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The nine warmest years have occurred since 1990, and the 5 warmest in descending order are 1998, 2002, 2001, 1997 and 1995.</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2002 was 0.58 C above the 61-80 mean</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To put this in an even longer time perspective, analyses of proxy data from trees, corals, ice cores and historical records show that the 1990s are likely to be the warmest decade of the past 1000 years, with 1998 the warmest year, and the coldest probably 1601.</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The consensus of the research community is that much of the recent warming can be attributed to increasing concentrations of greenhouse gases in the atmosphere, such as CO2 which is also shown here.  </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Direct measurements of CO2 (the solid curve) are taken from measurements in Hawaii since 1959, and prior to this are estimated from ice core records.  </a:t>
            </a: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The CO2 anomalies are relative to a 61-90 mean of 333.7 </a:t>
            </a:r>
            <a:r>
              <a:rPr lang="en-US" sz="700" dirty="0" err="1">
                <a:latin typeface="Arial" pitchFamily="-111" charset="0"/>
                <a:ea typeface="ＭＳ Ｐゴシック" pitchFamily="-111" charset="-128"/>
                <a:cs typeface="ＭＳ Ｐゴシック" pitchFamily="-111" charset="-128"/>
              </a:rPr>
              <a:t>ppmv</a:t>
            </a: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endParaRPr lang="en-US" sz="700" dirty="0">
              <a:latin typeface="Arial" pitchFamily="-111" charset="0"/>
              <a:ea typeface="ＭＳ Ｐゴシック" pitchFamily="-111" charset="-128"/>
              <a:cs typeface="ＭＳ Ｐゴシック" pitchFamily="-111" charset="-128"/>
            </a:endParaRPr>
          </a:p>
          <a:p>
            <a:pPr eaLnBrk="1" hangingPunct="1">
              <a:lnSpc>
                <a:spcPct val="80000"/>
              </a:lnSpc>
              <a:spcBef>
                <a:spcPct val="0"/>
              </a:spcBef>
            </a:pPr>
            <a:r>
              <a:rPr lang="en-US" sz="700" dirty="0">
                <a:latin typeface="Arial" pitchFamily="-111" charset="0"/>
                <a:ea typeface="ＭＳ Ｐゴシック" pitchFamily="-111" charset="-128"/>
                <a:cs typeface="ＭＳ Ｐゴシック" pitchFamily="-111" charset="-128"/>
              </a:rPr>
              <a:t>CO2 has increased 31% over pre-industrial values and, if current trends continue, will double during the next century, with further increases thereafter. </a:t>
            </a:r>
          </a:p>
          <a:p>
            <a:pPr eaLnBrk="1" hangingPunct="1">
              <a:lnSpc>
                <a:spcPct val="80000"/>
              </a:lnSpc>
              <a:spcBef>
                <a:spcPct val="0"/>
              </a:spcBef>
            </a:pPr>
            <a:r>
              <a:rPr lang="en-US" altLang="ja-JP" sz="700" dirty="0">
                <a:latin typeface="Arial" pitchFamily="-111" charset="0"/>
                <a:ea typeface="MS PGothic" pitchFamily="34" charset="-128"/>
                <a:cs typeface="MS PGothic" pitchFamily="34" charset="-128"/>
              </a:rPr>
              <a:t> last century has occurred in two phases, from the 1910s to the 1940s (0.35°C or 0.63ºF), and more strongly from the 1970s to the present (0.55°C or 1.0ºF) at a rate of about 0.16ºC (0.3ºF) per decade. An increasing rate of warming has taken place over the last 25 years, and 11 of the 12 warmest years on record </a:t>
            </a:r>
            <a:r>
              <a:rPr lang="en-US" altLang="ja-JP" sz="700" dirty="0" err="1">
                <a:latin typeface="Arial" pitchFamily="-111" charset="0"/>
                <a:ea typeface="MS PGothic" pitchFamily="34" charset="-128"/>
                <a:cs typeface="MS PGothic" pitchFamily="34" charset="-128"/>
              </a:rPr>
              <a:t>h</a:t>
            </a:r>
            <a:r>
              <a:rPr lang="en-US" altLang="ja-JP" sz="700" dirty="0">
                <a:latin typeface="Arial" pitchFamily="-111" charset="0"/>
                <a:ea typeface="MS PGothic" pitchFamily="34" charset="-128"/>
                <a:cs typeface="MS PGothic" pitchFamily="34" charset="-128"/>
              </a:rPr>
              <a:t> </a:t>
            </a:r>
            <a:endParaRPr lang="en-US" sz="700" dirty="0">
              <a:latin typeface="Arial" pitchFamily="-111" charset="0"/>
              <a:ea typeface="MS PGothic" pitchFamily="34" charset="-128"/>
              <a:cs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09C73-1EC0-B64A-82A1-F5534DF7FDC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a:latin typeface="Arial" pitchFamily="-111" charset="0"/>
            </a:endParaRPr>
          </a:p>
        </p:txBody>
      </p:sp>
      <p:sp>
        <p:nvSpPr>
          <p:cNvPr id="52228" name="Slide Number Placeholder 3"/>
          <p:cNvSpPr>
            <a:spLocks noGrp="1"/>
          </p:cNvSpPr>
          <p:nvPr>
            <p:ph type="sldNum" sz="quarter" idx="5"/>
          </p:nvPr>
        </p:nvSpPr>
        <p:spPr>
          <a:noFill/>
        </p:spPr>
        <p:txBody>
          <a:bodyPr/>
          <a:lstStyle/>
          <a:p>
            <a:fld id="{0551F987-8369-D049-BD7A-77386353D6CC}" type="slidenum">
              <a:rPr lang="en-US">
                <a:latin typeface="Arial" pitchFamily="-111" charset="0"/>
              </a:rPr>
              <a:pPr/>
              <a:t>11</a:t>
            </a:fld>
            <a:endParaRPr lang="en-US">
              <a:latin typeface="Arial" pitchFamily="-11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latin typeface="Times" charset="0"/>
            </a:endParaRPr>
          </a:p>
        </p:txBody>
      </p:sp>
      <p:sp>
        <p:nvSpPr>
          <p:cNvPr id="75780" name="Slide Number Placeholder 3"/>
          <p:cNvSpPr txBox="1">
            <a:spLocks noGrp="1"/>
          </p:cNvSpPr>
          <p:nvPr/>
        </p:nvSpPr>
        <p:spPr bwMode="auto">
          <a:xfrm>
            <a:off x="3885579" y="8686489"/>
            <a:ext cx="2972421" cy="4575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26" tIns="45713" rIns="91426" bIns="45713" anchor="b"/>
          <a:lstStyle>
            <a:lvl1pPr defTabSz="931863" eaLnBrk="0" hangingPunct="0">
              <a:defRPr b="1">
                <a:solidFill>
                  <a:schemeClr val="tx1"/>
                </a:solidFill>
                <a:latin typeface="Arial" charset="0"/>
                <a:ea typeface="ＭＳ Ｐゴシック" charset="0"/>
              </a:defRPr>
            </a:lvl1pPr>
            <a:lvl2pPr marL="742950" indent="-285750" defTabSz="931863" eaLnBrk="0" hangingPunct="0">
              <a:defRPr b="1">
                <a:solidFill>
                  <a:schemeClr val="tx1"/>
                </a:solidFill>
                <a:latin typeface="Arial" charset="0"/>
                <a:ea typeface="ＭＳ Ｐゴシック" charset="0"/>
              </a:defRPr>
            </a:lvl2pPr>
            <a:lvl3pPr marL="1143000" indent="-228600" defTabSz="931863" eaLnBrk="0" hangingPunct="0">
              <a:defRPr b="1">
                <a:solidFill>
                  <a:schemeClr val="tx1"/>
                </a:solidFill>
                <a:latin typeface="Arial" charset="0"/>
                <a:ea typeface="ＭＳ Ｐゴシック" charset="0"/>
              </a:defRPr>
            </a:lvl3pPr>
            <a:lvl4pPr marL="1600200" indent="-228600" defTabSz="931863" eaLnBrk="0" hangingPunct="0">
              <a:defRPr b="1">
                <a:solidFill>
                  <a:schemeClr val="tx1"/>
                </a:solidFill>
                <a:latin typeface="Arial" charset="0"/>
                <a:ea typeface="ＭＳ Ｐゴシック" charset="0"/>
              </a:defRPr>
            </a:lvl4pPr>
            <a:lvl5pPr marL="2057400" indent="-228600" defTabSz="931863" eaLnBrk="0" hangingPunct="0">
              <a:defRPr b="1">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b="1">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b="1">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b="1">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E7C204CE-14AC-D04C-A184-37E4649B53A6}" type="slidenum">
              <a:rPr lang="en-US" sz="1200"/>
              <a:pPr algn="r" eaLnBrk="1" hangingPunct="1"/>
              <a:t>12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pPr eaLnBrk="1" hangingPunct="1"/>
            <a:endParaRPr lang="en-US"/>
          </a:p>
        </p:txBody>
      </p:sp>
      <p:sp>
        <p:nvSpPr>
          <p:cNvPr id="115716"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14437" eaLnBrk="0" hangingPunct="0">
              <a:defRPr b="1">
                <a:solidFill>
                  <a:schemeClr val="tx1"/>
                </a:solidFill>
                <a:latin typeface="Arial" charset="0"/>
                <a:ea typeface="ＭＳ Ｐゴシック" charset="0"/>
              </a:defRPr>
            </a:lvl1pPr>
            <a:lvl2pPr marL="729057" indent="-280406" defTabSz="914437" eaLnBrk="0" hangingPunct="0">
              <a:defRPr b="1">
                <a:solidFill>
                  <a:schemeClr val="tx1"/>
                </a:solidFill>
                <a:latin typeface="Arial" charset="0"/>
                <a:ea typeface="ＭＳ Ｐゴシック" charset="0"/>
              </a:defRPr>
            </a:lvl2pPr>
            <a:lvl3pPr marL="1121626" indent="-224325" defTabSz="914437" eaLnBrk="0" hangingPunct="0">
              <a:defRPr b="1">
                <a:solidFill>
                  <a:schemeClr val="tx1"/>
                </a:solidFill>
                <a:latin typeface="Arial" charset="0"/>
                <a:ea typeface="ＭＳ Ｐゴシック" charset="0"/>
              </a:defRPr>
            </a:lvl3pPr>
            <a:lvl4pPr marL="1570276" indent="-224325" defTabSz="914437" eaLnBrk="0" hangingPunct="0">
              <a:defRPr b="1">
                <a:solidFill>
                  <a:schemeClr val="tx1"/>
                </a:solidFill>
                <a:latin typeface="Arial" charset="0"/>
                <a:ea typeface="ＭＳ Ｐゴシック" charset="0"/>
              </a:defRPr>
            </a:lvl4pPr>
            <a:lvl5pPr marL="2018927" indent="-224325" defTabSz="914437" eaLnBrk="0" hangingPunct="0">
              <a:defRPr b="1">
                <a:solidFill>
                  <a:schemeClr val="tx1"/>
                </a:solidFill>
                <a:latin typeface="Arial" charset="0"/>
                <a:ea typeface="ＭＳ Ｐゴシック" charset="0"/>
              </a:defRPr>
            </a:lvl5pPr>
            <a:lvl6pPr marL="2467577" indent="-224325" defTabSz="914437" eaLnBrk="0" fontAlgn="base" hangingPunct="0">
              <a:spcBef>
                <a:spcPct val="0"/>
              </a:spcBef>
              <a:spcAft>
                <a:spcPct val="0"/>
              </a:spcAft>
              <a:defRPr b="1">
                <a:solidFill>
                  <a:schemeClr val="tx1"/>
                </a:solidFill>
                <a:latin typeface="Arial" charset="0"/>
                <a:ea typeface="ＭＳ Ｐゴシック" charset="0"/>
              </a:defRPr>
            </a:lvl6pPr>
            <a:lvl7pPr marL="2916227" indent="-224325" defTabSz="914437" eaLnBrk="0" fontAlgn="base" hangingPunct="0">
              <a:spcBef>
                <a:spcPct val="0"/>
              </a:spcBef>
              <a:spcAft>
                <a:spcPct val="0"/>
              </a:spcAft>
              <a:defRPr b="1">
                <a:solidFill>
                  <a:schemeClr val="tx1"/>
                </a:solidFill>
                <a:latin typeface="Arial" charset="0"/>
                <a:ea typeface="ＭＳ Ｐゴシック" charset="0"/>
              </a:defRPr>
            </a:lvl7pPr>
            <a:lvl8pPr marL="3364878" indent="-224325" defTabSz="914437" eaLnBrk="0" fontAlgn="base" hangingPunct="0">
              <a:spcBef>
                <a:spcPct val="0"/>
              </a:spcBef>
              <a:spcAft>
                <a:spcPct val="0"/>
              </a:spcAft>
              <a:defRPr b="1">
                <a:solidFill>
                  <a:schemeClr val="tx1"/>
                </a:solidFill>
                <a:latin typeface="Arial" charset="0"/>
                <a:ea typeface="ＭＳ Ｐゴシック" charset="0"/>
              </a:defRPr>
            </a:lvl8pPr>
            <a:lvl9pPr marL="3813528" indent="-224325" defTabSz="914437"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62630038-4F9B-0744-BB5D-4994792055A1}" type="slidenum">
              <a:rPr lang="en-US" b="0"/>
              <a:pPr eaLnBrk="1" hangingPunct="1"/>
              <a:t>13</a:t>
            </a:fld>
            <a:endParaRPr lang="en-US"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9AD8A3-313C-9A44-86B4-E29D4FFF893B}" type="datetimeFigureOut">
              <a:rPr lang="en-US" smtClean="0"/>
              <a:pPr/>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AD8A3-313C-9A44-86B4-E29D4FFF893B}" type="datetimeFigureOut">
              <a:rPr lang="en-US" smtClean="0"/>
              <a:pPr/>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AD8A3-313C-9A44-86B4-E29D4FFF893B}" type="datetimeFigureOut">
              <a:rPr lang="en-US" smtClean="0"/>
              <a:pPr/>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AD8A3-313C-9A44-86B4-E29D4FFF893B}" type="datetimeFigureOut">
              <a:rPr lang="en-US" smtClean="0"/>
              <a:pPr/>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AD8A3-313C-9A44-86B4-E29D4FFF893B}" type="datetimeFigureOut">
              <a:rPr lang="en-US" smtClean="0"/>
              <a:pPr/>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AD8A3-313C-9A44-86B4-E29D4FFF893B}" type="datetimeFigureOut">
              <a:rPr lang="en-US" smtClean="0"/>
              <a:pPr/>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AD8A3-313C-9A44-86B4-E29D4FFF893B}" type="datetimeFigureOut">
              <a:rPr lang="en-US" smtClean="0"/>
              <a:pPr/>
              <a:t>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AD8A3-313C-9A44-86B4-E29D4FFF893B}" type="datetimeFigureOut">
              <a:rPr lang="en-US" smtClean="0"/>
              <a:pPr/>
              <a:t>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AD8A3-313C-9A44-86B4-E29D4FFF893B}" type="datetimeFigureOut">
              <a:rPr lang="en-US" smtClean="0"/>
              <a:pPr/>
              <a:t>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AD8A3-313C-9A44-86B4-E29D4FFF893B}" type="datetimeFigureOut">
              <a:rPr lang="en-US" smtClean="0"/>
              <a:pPr/>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AD8A3-313C-9A44-86B4-E29D4FFF893B}" type="datetimeFigureOut">
              <a:rPr lang="en-US" smtClean="0"/>
              <a:pPr/>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F9330-15E0-184E-BA6A-7D2DAB7F6D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AD8A3-313C-9A44-86B4-E29D4FFF893B}" type="datetimeFigureOut">
              <a:rPr lang="en-US" smtClean="0"/>
              <a:pPr/>
              <a:t>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F9330-15E0-184E-BA6A-7D2DAB7F6D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660282"/>
            <a:ext cx="9144001" cy="1678473"/>
          </a:xfrm>
        </p:spPr>
        <p:txBody>
          <a:bodyPr>
            <a:normAutofit/>
          </a:bodyPr>
          <a:lstStyle/>
          <a:p>
            <a:r>
              <a:rPr lang="en-US" sz="2800" b="1" dirty="0" smtClean="0">
                <a:solidFill>
                  <a:srgbClr val="FF0000"/>
                </a:solidFill>
              </a:rPr>
              <a:t>Climate Change: Science, Impacts, Risks and Response</a:t>
            </a:r>
            <a:r>
              <a:rPr lang="en-US" sz="4000" b="1" dirty="0" smtClean="0">
                <a:solidFill>
                  <a:srgbClr val="FF0000"/>
                </a:solidFill>
              </a:rPr>
              <a:t/>
            </a:r>
            <a:br>
              <a:rPr lang="en-US" sz="4000" b="1" dirty="0" smtClean="0">
                <a:solidFill>
                  <a:srgbClr val="FF0000"/>
                </a:solidFill>
              </a:rPr>
            </a:br>
            <a:r>
              <a:rPr lang="en-US" sz="2400" b="1" i="1" dirty="0" smtClean="0"/>
              <a:t>Scientific Basis for Human Induced Climate Change</a:t>
            </a:r>
            <a:endParaRPr lang="en-US" sz="2400" b="1" i="1" dirty="0"/>
          </a:p>
        </p:txBody>
      </p:sp>
      <p:sp>
        <p:nvSpPr>
          <p:cNvPr id="3" name="Subtitle 2"/>
          <p:cNvSpPr>
            <a:spLocks noGrp="1"/>
          </p:cNvSpPr>
          <p:nvPr>
            <p:ph type="subTitle" idx="1"/>
          </p:nvPr>
        </p:nvSpPr>
        <p:spPr>
          <a:xfrm>
            <a:off x="1311533" y="4530539"/>
            <a:ext cx="6400800" cy="1752600"/>
          </a:xfrm>
        </p:spPr>
        <p:txBody>
          <a:bodyPr>
            <a:normAutofit fontScale="47500" lnSpcReduction="20000"/>
          </a:bodyPr>
          <a:lstStyle/>
          <a:p>
            <a:pPr>
              <a:defRPr/>
            </a:pPr>
            <a:r>
              <a:rPr lang="en-US" altLang="ko-KR" sz="4800" dirty="0" smtClean="0">
                <a:solidFill>
                  <a:schemeClr val="tx1"/>
                </a:solidFill>
                <a:effectLst>
                  <a:outerShdw blurRad="38100" dist="38100" dir="2700000" algn="tl">
                    <a:srgbClr val="DDDDDD"/>
                  </a:outerShdw>
                </a:effectLst>
                <a:latin typeface="Verdana" pitchFamily="-106" charset="0"/>
                <a:ea typeface="Verdana" pitchFamily="-106" charset="0"/>
                <a:cs typeface="Verdana" pitchFamily="-106" charset="0"/>
              </a:rPr>
              <a:t>Jagadish Shukla</a:t>
            </a:r>
          </a:p>
          <a:p>
            <a:pPr>
              <a:defRPr/>
            </a:pPr>
            <a:endParaRPr lang="en-US" altLang="ko-KR" sz="1400" dirty="0" smtClean="0">
              <a:solidFill>
                <a:srgbClr val="008000"/>
              </a:solidFill>
              <a:effectLst>
                <a:outerShdw blurRad="38100" dist="38100" dir="2700000" algn="tl">
                  <a:srgbClr val="DDDDDD"/>
                </a:outerShdw>
              </a:effectLst>
              <a:latin typeface="Tahoma" pitchFamily="-106" charset="0"/>
              <a:ea typeface="Tahoma" pitchFamily="-106" charset="0"/>
              <a:cs typeface="Tahoma" pitchFamily="-106" charset="0"/>
            </a:endParaRPr>
          </a:p>
          <a:p>
            <a:pPr>
              <a:defRPr/>
            </a:pPr>
            <a:r>
              <a:rPr lang="en-US" altLang="ko-KR" dirty="0" smtClean="0">
                <a:solidFill>
                  <a:srgbClr val="008000"/>
                </a:solidFill>
                <a:latin typeface="Tahoma" pitchFamily="-106" charset="0"/>
                <a:ea typeface="Tahoma" pitchFamily="-106" charset="0"/>
                <a:cs typeface="Tahoma" pitchFamily="-106" charset="0"/>
              </a:rPr>
              <a:t>Department of Atmospheric, Oceanic and Earth Sciences (AOES),</a:t>
            </a:r>
          </a:p>
          <a:p>
            <a:pPr>
              <a:defRPr/>
            </a:pPr>
            <a:r>
              <a:rPr lang="en-US" altLang="ko-KR" i="1" dirty="0" smtClean="0">
                <a:solidFill>
                  <a:srgbClr val="008000"/>
                </a:solidFill>
                <a:latin typeface="Tahoma" pitchFamily="-106" charset="0"/>
                <a:ea typeface="Tahoma" pitchFamily="-106" charset="0"/>
                <a:cs typeface="Tahoma" pitchFamily="-106" charset="0"/>
              </a:rPr>
              <a:t>George Mason University (GMU)</a:t>
            </a:r>
          </a:p>
          <a:p>
            <a:pPr>
              <a:defRPr/>
            </a:pPr>
            <a:r>
              <a:rPr lang="en-US" altLang="ko-KR" dirty="0" smtClean="0">
                <a:solidFill>
                  <a:srgbClr val="008000"/>
                </a:solidFill>
                <a:latin typeface="Tahoma" pitchFamily="-106" charset="0"/>
                <a:ea typeface="Tahoma" pitchFamily="-106" charset="0"/>
                <a:cs typeface="Tahoma" pitchFamily="-106" charset="0"/>
              </a:rPr>
              <a:t>Center for Ocean-Land-Atmosphere Studies (COLA)</a:t>
            </a:r>
          </a:p>
          <a:p>
            <a:pPr>
              <a:defRPr/>
            </a:pPr>
            <a:r>
              <a:rPr lang="en-US" altLang="ko-KR" i="1" dirty="0" smtClean="0">
                <a:solidFill>
                  <a:srgbClr val="008000"/>
                </a:solidFill>
                <a:latin typeface="Tahoma" pitchFamily="-106" charset="0"/>
                <a:ea typeface="Tahoma" pitchFamily="-106" charset="0"/>
                <a:cs typeface="Tahoma" pitchFamily="-106" charset="0"/>
              </a:rPr>
              <a:t>Institute of Global Environment and Society (IGES)</a:t>
            </a:r>
          </a:p>
          <a:p>
            <a:endParaRPr lang="en-US" dirty="0"/>
          </a:p>
        </p:txBody>
      </p:sp>
      <p:pic>
        <p:nvPicPr>
          <p:cNvPr id="4" name="Picture 3" descr="logo.tif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2660282"/>
          </a:xfrm>
          <a:prstGeom prst="rect">
            <a:avLst/>
          </a:prstGeom>
        </p:spPr>
      </p:pic>
      <p:sp>
        <p:nvSpPr>
          <p:cNvPr id="5" name="TextBox 4"/>
          <p:cNvSpPr txBox="1"/>
          <p:nvPr/>
        </p:nvSpPr>
        <p:spPr>
          <a:xfrm>
            <a:off x="1736618" y="6283139"/>
            <a:ext cx="5461126" cy="369332"/>
          </a:xfrm>
          <a:prstGeom prst="rect">
            <a:avLst/>
          </a:prstGeom>
          <a:noFill/>
        </p:spPr>
        <p:txBody>
          <a:bodyPr wrap="none" rtlCol="0">
            <a:spAutoFit/>
          </a:bodyPr>
          <a:lstStyle/>
          <a:p>
            <a:r>
              <a:rPr lang="en-US" dirty="0" smtClean="0"/>
              <a:t>Managing our planet, 17 December 2013, Wilson Center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3200" b="1" dirty="0" smtClean="0">
                <a:solidFill>
                  <a:srgbClr val="FF0000"/>
                </a:solidFill>
                <a:effectLst>
                  <a:outerShdw blurRad="38100" dist="38100" dir="2700000" algn="tl">
                    <a:srgbClr val="DDDDDD"/>
                  </a:outerShdw>
                </a:effectLst>
                <a:latin typeface="Verdana" charset="0"/>
                <a:ea typeface="Batang" charset="0"/>
                <a:cs typeface="Tahoma" charset="0"/>
              </a:rPr>
              <a:t>Are Humans Responsible for Climate Change?</a:t>
            </a:r>
            <a:endParaRPr lang="en-US" sz="3200" dirty="0"/>
          </a:p>
        </p:txBody>
      </p:sp>
      <p:sp>
        <p:nvSpPr>
          <p:cNvPr id="3" name="Content Placeholder 2"/>
          <p:cNvSpPr>
            <a:spLocks noGrp="1"/>
          </p:cNvSpPr>
          <p:nvPr>
            <p:ph idx="1"/>
          </p:nvPr>
        </p:nvSpPr>
        <p:spPr>
          <a:xfrm>
            <a:off x="533400" y="1447800"/>
            <a:ext cx="8229600" cy="4953000"/>
          </a:xfrm>
        </p:spPr>
        <p:txBody>
          <a:bodyPr>
            <a:normAutofit fontScale="92500" lnSpcReduction="20000"/>
          </a:bodyPr>
          <a:lstStyle/>
          <a:p>
            <a:r>
              <a:rPr lang="en-US" sz="2800" b="1" dirty="0" smtClean="0"/>
              <a:t>Are GHG increasing? </a:t>
            </a:r>
            <a:r>
              <a:rPr lang="en-US" sz="2800" dirty="0" smtClean="0"/>
              <a:t>- </a:t>
            </a:r>
            <a:r>
              <a:rPr lang="en-US" sz="2800" dirty="0" smtClean="0">
                <a:solidFill>
                  <a:srgbClr val="0000FF"/>
                </a:solidFill>
              </a:rPr>
              <a:t>Yes</a:t>
            </a:r>
          </a:p>
          <a:p>
            <a:r>
              <a:rPr lang="en-US" sz="2800" b="1" dirty="0" smtClean="0"/>
              <a:t>Is global mean temperature increasing? </a:t>
            </a:r>
            <a:r>
              <a:rPr lang="en-US" sz="2800" dirty="0" smtClean="0"/>
              <a:t>- </a:t>
            </a:r>
            <a:r>
              <a:rPr lang="en-US" sz="2800" dirty="0" smtClean="0">
                <a:solidFill>
                  <a:srgbClr val="0000FF"/>
                </a:solidFill>
              </a:rPr>
              <a:t>Yes</a:t>
            </a:r>
          </a:p>
          <a:p>
            <a:r>
              <a:rPr lang="en-US" sz="2800" b="1" dirty="0" smtClean="0"/>
              <a:t>Does increase in GHG cause global warming? </a:t>
            </a:r>
            <a:r>
              <a:rPr lang="en-US" sz="2800" dirty="0" smtClean="0"/>
              <a:t>- </a:t>
            </a:r>
            <a:r>
              <a:rPr lang="en-US" sz="2800" dirty="0" smtClean="0">
                <a:solidFill>
                  <a:srgbClr val="0000FF"/>
                </a:solidFill>
              </a:rPr>
              <a:t>Yes</a:t>
            </a:r>
          </a:p>
          <a:p>
            <a:r>
              <a:rPr lang="en-US" sz="2800" b="1" dirty="0" smtClean="0"/>
              <a:t>Are increases in GHG due to human activities? </a:t>
            </a:r>
            <a:r>
              <a:rPr lang="en-US" sz="2800" dirty="0" smtClean="0"/>
              <a:t>– </a:t>
            </a:r>
            <a:r>
              <a:rPr lang="en-US" sz="2800" dirty="0" smtClean="0">
                <a:solidFill>
                  <a:srgbClr val="0000FF"/>
                </a:solidFill>
              </a:rPr>
              <a:t>Yes</a:t>
            </a:r>
          </a:p>
          <a:p>
            <a:pPr>
              <a:buNone/>
            </a:pPr>
            <a:endParaRPr lang="en-US" sz="2800" dirty="0" smtClean="0">
              <a:solidFill>
                <a:srgbClr val="0000FF"/>
              </a:solidFill>
            </a:endParaRPr>
          </a:p>
          <a:p>
            <a:r>
              <a:rPr lang="en-US" sz="2800" dirty="0" smtClean="0">
                <a:solidFill>
                  <a:srgbClr val="0000FF"/>
                </a:solidFill>
              </a:rPr>
              <a:t>Yes</a:t>
            </a:r>
            <a:r>
              <a:rPr lang="en-US" sz="2800" dirty="0" smtClean="0"/>
              <a:t> to all four questions suggests (</a:t>
            </a:r>
            <a:r>
              <a:rPr lang="en-US" sz="2800" b="1" dirty="0" smtClean="0">
                <a:solidFill>
                  <a:srgbClr val="FF0000"/>
                </a:solidFill>
              </a:rPr>
              <a:t>but does not prove</a:t>
            </a:r>
            <a:r>
              <a:rPr lang="en-US" sz="2800" dirty="0" smtClean="0"/>
              <a:t>) that human activities could be responsible for global warming. </a:t>
            </a:r>
          </a:p>
          <a:p>
            <a:pPr>
              <a:buNone/>
            </a:pPr>
            <a:endParaRPr lang="en-US" sz="2800" dirty="0" smtClean="0"/>
          </a:p>
          <a:p>
            <a:r>
              <a:rPr lang="en-US" sz="2800" b="1" dirty="0" smtClean="0">
                <a:solidFill>
                  <a:srgbClr val="FF0000"/>
                </a:solidFill>
              </a:rPr>
              <a:t>IPCC:</a:t>
            </a:r>
            <a:r>
              <a:rPr lang="en-US" sz="2800" b="1" dirty="0" smtClean="0"/>
              <a:t> </a:t>
            </a:r>
            <a:r>
              <a:rPr lang="en-US" sz="2800" dirty="0" smtClean="0"/>
              <a:t>Assess and evaluate projections of future climate change by complex climate models developed by scientist worldwide to determine </a:t>
            </a:r>
            <a:r>
              <a:rPr lang="en-US" sz="2800" b="1" dirty="0" smtClean="0">
                <a:solidFill>
                  <a:srgbClr val="FF0000"/>
                </a:solidFill>
              </a:rPr>
              <a:t>is </a:t>
            </a:r>
            <a:r>
              <a:rPr lang="en-US" sz="2800" b="1" i="1" dirty="0" smtClean="0">
                <a:solidFill>
                  <a:srgbClr val="FF0000"/>
                </a:solidFill>
              </a:rPr>
              <a:t>the observed global warming is due to observed changes in GHG</a:t>
            </a:r>
            <a:r>
              <a:rPr lang="en-US" sz="2800" i="1" dirty="0" smtClean="0">
                <a:solidFill>
                  <a:srgbClr val="FF0000"/>
                </a:solidFill>
              </a:rPr>
              <a:t>? </a:t>
            </a:r>
            <a:endParaRPr lang="en-US" sz="2800" i="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1378" name="AutoShape 2"/>
          <p:cNvSpPr>
            <a:spLocks noChangeArrowheads="1"/>
          </p:cNvSpPr>
          <p:nvPr/>
        </p:nvSpPr>
        <p:spPr bwMode="auto">
          <a:xfrm>
            <a:off x="519113" y="1473200"/>
            <a:ext cx="8156575" cy="1362075"/>
          </a:xfrm>
          <a:prstGeom prst="roundRect">
            <a:avLst>
              <a:gd name="adj" fmla="val 20787"/>
            </a:avLst>
          </a:prstGeom>
          <a:solidFill>
            <a:srgbClr val="004C4A"/>
          </a:solidFill>
          <a:ln w="9525">
            <a:noFill/>
            <a:round/>
            <a:headEnd/>
            <a:tailEnd/>
          </a:ln>
          <a:effectLst>
            <a:outerShdw blurRad="63500" dist="12700" dir="5400000" algn="ctr" rotWithShape="0">
              <a:srgbClr val="000000">
                <a:alpha val="74998"/>
              </a:srgbClr>
            </a:outerShdw>
          </a:effectLst>
        </p:spPr>
        <p:txBody>
          <a:bodyPr lIns="162000" anchor="ctr">
            <a:prstTxWarp prst="textNoShape">
              <a:avLst/>
            </a:prstTxWarp>
            <a:spAutoFit/>
          </a:bodyPr>
          <a:lstStyle/>
          <a:p>
            <a:pPr eaLnBrk="0" hangingPunct="0">
              <a:defRPr/>
            </a:pPr>
            <a:r>
              <a:rPr lang="en-US" dirty="0">
                <a:solidFill>
                  <a:schemeClr val="bg1"/>
                </a:solidFill>
                <a:effectLst>
                  <a:outerShdw blurRad="38100" dist="38100" dir="2700000" algn="tl">
                    <a:srgbClr val="000000"/>
                  </a:outerShdw>
                </a:effectLst>
                <a:latin typeface="Arial" pitchFamily="34" charset="0"/>
              </a:rPr>
              <a:t>IPCC has been established by WMO and UNEP to assess scientific, technical and socio- economic information relevant for the understanding of climate change, its potential impacts and options for adaptation and mitigation.</a:t>
            </a:r>
          </a:p>
        </p:txBody>
      </p:sp>
      <p:sp>
        <p:nvSpPr>
          <p:cNvPr id="741379" name="Text Box 3"/>
          <p:cNvSpPr txBox="1">
            <a:spLocks noChangeArrowheads="1"/>
          </p:cNvSpPr>
          <p:nvPr/>
        </p:nvSpPr>
        <p:spPr bwMode="auto">
          <a:xfrm>
            <a:off x="0" y="228600"/>
            <a:ext cx="9144000" cy="1089025"/>
          </a:xfrm>
          <a:prstGeom prst="rect">
            <a:avLst/>
          </a:prstGeom>
          <a:noFill/>
          <a:ln w="9525">
            <a:noFill/>
            <a:miter lim="800000"/>
            <a:headEnd/>
            <a:tailEnd/>
          </a:ln>
          <a:effectLst/>
        </p:spPr>
        <p:txBody>
          <a:bodyPr>
            <a:prstTxWarp prst="textNoShape">
              <a:avLst/>
            </a:prstTxWarp>
            <a:spAutoFit/>
          </a:bodyPr>
          <a:lstStyle/>
          <a:p>
            <a:pPr algn="ctr" eaLnBrk="0" hangingPunct="0">
              <a:defRPr/>
            </a:pPr>
            <a:r>
              <a:rPr lang="en-US" sz="3200" b="1" dirty="0">
                <a:solidFill>
                  <a:srgbClr val="FF0000"/>
                </a:solidFill>
                <a:effectLst>
                  <a:outerShdw blurRad="38100" dist="38100" dir="2700000" algn="tl">
                    <a:srgbClr val="DDDDDD"/>
                  </a:outerShdw>
                </a:effectLst>
                <a:latin typeface="Century Gothic" pitchFamily="-112" charset="0"/>
              </a:rPr>
              <a:t>Intergovernmental Panel </a:t>
            </a:r>
            <a:endParaRPr lang="en-US" altLang="ko-KR" sz="3200" b="1" dirty="0">
              <a:solidFill>
                <a:srgbClr val="FF0000"/>
              </a:solidFill>
              <a:effectLst>
                <a:outerShdw blurRad="38100" dist="38100" dir="2700000" algn="tl">
                  <a:srgbClr val="DDDDDD"/>
                </a:outerShdw>
              </a:effectLst>
              <a:latin typeface="Century Gothic" pitchFamily="-112" charset="0"/>
              <a:ea typeface="굴림" pitchFamily="-112" charset="-127"/>
              <a:cs typeface="굴림" pitchFamily="-112" charset="-127"/>
            </a:endParaRPr>
          </a:p>
          <a:p>
            <a:pPr algn="ctr" eaLnBrk="0" hangingPunct="0">
              <a:defRPr/>
            </a:pPr>
            <a:r>
              <a:rPr lang="en-US" sz="3200" b="1" dirty="0">
                <a:solidFill>
                  <a:srgbClr val="FF0000"/>
                </a:solidFill>
                <a:effectLst>
                  <a:outerShdw blurRad="38100" dist="38100" dir="2700000" algn="tl">
                    <a:srgbClr val="DDDDDD"/>
                  </a:outerShdw>
                </a:effectLst>
                <a:latin typeface="Century Gothic" pitchFamily="-112" charset="0"/>
              </a:rPr>
              <a:t>on Climate Change (IPCC) </a:t>
            </a:r>
          </a:p>
        </p:txBody>
      </p:sp>
      <p:sp>
        <p:nvSpPr>
          <p:cNvPr id="51204" name="Text Box 4"/>
          <p:cNvSpPr txBox="1">
            <a:spLocks noChangeArrowheads="1"/>
          </p:cNvSpPr>
          <p:nvPr/>
        </p:nvSpPr>
        <p:spPr bwMode="auto">
          <a:xfrm>
            <a:off x="609600" y="2867025"/>
            <a:ext cx="8424863" cy="15700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dirty="0">
                <a:solidFill>
                  <a:srgbClr val="0000FF"/>
                </a:solidFill>
              </a:rPr>
              <a:t>Working Group I</a:t>
            </a:r>
            <a:r>
              <a:rPr lang="en-US" altLang="ko-KR" sz="2400" dirty="0">
                <a:solidFill>
                  <a:srgbClr val="0000FF"/>
                </a:solidFill>
                <a:ea typeface="굴림" pitchFamily="-111" charset="-127"/>
                <a:cs typeface="굴림" pitchFamily="-111" charset="-127"/>
              </a:rPr>
              <a:t>: </a:t>
            </a:r>
            <a:r>
              <a:rPr lang="en-US" sz="2400" dirty="0"/>
              <a:t>The Physical Science Basis</a:t>
            </a:r>
            <a:endParaRPr lang="en-US" altLang="ko-KR" sz="2400" dirty="0">
              <a:ea typeface="굴림" pitchFamily="-111" charset="-127"/>
              <a:cs typeface="굴림" pitchFamily="-111" charset="-127"/>
            </a:endParaRPr>
          </a:p>
          <a:p>
            <a:pPr eaLnBrk="0" hangingPunct="0">
              <a:spcBef>
                <a:spcPct val="50000"/>
              </a:spcBef>
            </a:pPr>
            <a:r>
              <a:rPr lang="en-US" sz="2400" dirty="0">
                <a:solidFill>
                  <a:srgbClr val="0000FF"/>
                </a:solidFill>
              </a:rPr>
              <a:t>Working Group II</a:t>
            </a:r>
            <a:r>
              <a:rPr lang="en-US" altLang="ko-KR" sz="2400" dirty="0">
                <a:solidFill>
                  <a:srgbClr val="0000FF"/>
                </a:solidFill>
                <a:ea typeface="굴림" pitchFamily="-111" charset="-127"/>
                <a:cs typeface="굴림" pitchFamily="-111" charset="-127"/>
              </a:rPr>
              <a:t>:</a:t>
            </a:r>
            <a:r>
              <a:rPr lang="en-US" sz="2400" dirty="0">
                <a:solidFill>
                  <a:srgbClr val="0000FF"/>
                </a:solidFill>
              </a:rPr>
              <a:t> </a:t>
            </a:r>
            <a:r>
              <a:rPr lang="en-US" sz="2400" dirty="0"/>
              <a:t>Impacts, Adaptation and Vulnerability</a:t>
            </a:r>
          </a:p>
          <a:p>
            <a:pPr eaLnBrk="0" hangingPunct="0">
              <a:spcBef>
                <a:spcPct val="50000"/>
              </a:spcBef>
            </a:pPr>
            <a:r>
              <a:rPr lang="en-US" sz="2400" dirty="0">
                <a:solidFill>
                  <a:srgbClr val="0000FF"/>
                </a:solidFill>
              </a:rPr>
              <a:t>Working Group III</a:t>
            </a:r>
            <a:r>
              <a:rPr lang="en-US" altLang="ko-KR" sz="2400" dirty="0">
                <a:solidFill>
                  <a:srgbClr val="0000FF"/>
                </a:solidFill>
                <a:ea typeface="굴림" pitchFamily="-111" charset="-127"/>
                <a:cs typeface="굴림" pitchFamily="-111" charset="-127"/>
              </a:rPr>
              <a:t>:</a:t>
            </a:r>
            <a:r>
              <a:rPr lang="en-US" sz="2400" dirty="0">
                <a:solidFill>
                  <a:srgbClr val="0000FF"/>
                </a:solidFill>
              </a:rPr>
              <a:t> </a:t>
            </a:r>
            <a:r>
              <a:rPr lang="en-US" sz="2400" dirty="0"/>
              <a:t>Mitigation of Climate Change</a:t>
            </a:r>
          </a:p>
        </p:txBody>
      </p:sp>
      <p:sp>
        <p:nvSpPr>
          <p:cNvPr id="6" name="TextBox 5"/>
          <p:cNvSpPr txBox="1"/>
          <p:nvPr/>
        </p:nvSpPr>
        <p:spPr>
          <a:xfrm>
            <a:off x="609598" y="4850488"/>
            <a:ext cx="7821835" cy="1015663"/>
          </a:xfrm>
          <a:prstGeom prst="rect">
            <a:avLst/>
          </a:prstGeom>
          <a:noFill/>
        </p:spPr>
        <p:txBody>
          <a:bodyPr wrap="square" rtlCol="0">
            <a:spAutoFit/>
          </a:bodyPr>
          <a:lstStyle/>
          <a:p>
            <a:r>
              <a:rPr lang="en-US" sz="2000" b="1" dirty="0" smtClean="0">
                <a:solidFill>
                  <a:srgbClr val="FF0000"/>
                </a:solidFill>
              </a:rPr>
              <a:t>2013: </a:t>
            </a:r>
            <a:r>
              <a:rPr lang="en-US" sz="2000" b="1" dirty="0" smtClean="0">
                <a:solidFill>
                  <a:srgbClr val="0000FF"/>
                </a:solidFill>
              </a:rPr>
              <a:t>Twenty</a:t>
            </a:r>
            <a:r>
              <a:rPr lang="en-US" sz="2000" b="1" dirty="0" smtClean="0"/>
              <a:t> </a:t>
            </a:r>
            <a:r>
              <a:rPr lang="en-US" sz="2000" dirty="0" smtClean="0"/>
              <a:t>climate modeling groups from </a:t>
            </a:r>
            <a:r>
              <a:rPr lang="en-US" sz="2000" b="1" dirty="0" smtClean="0">
                <a:solidFill>
                  <a:srgbClr val="0000FF"/>
                </a:solidFill>
              </a:rPr>
              <a:t>13 </a:t>
            </a:r>
            <a:r>
              <a:rPr lang="en-US" sz="2000" dirty="0" smtClean="0"/>
              <a:t>countries:  Australia, China(3), Canada, USA(4), Italy,France(2), Europe, UK, Korea, Russia, Japan(2), Germany, Norway submitted results from</a:t>
            </a:r>
            <a:r>
              <a:rPr lang="en-US" sz="2000" dirty="0" smtClean="0">
                <a:solidFill>
                  <a:srgbClr val="0000FF"/>
                </a:solidFill>
              </a:rPr>
              <a:t> </a:t>
            </a:r>
            <a:r>
              <a:rPr lang="en-US" sz="2000" b="1" dirty="0" smtClean="0">
                <a:solidFill>
                  <a:srgbClr val="0000FF"/>
                </a:solidFill>
              </a:rPr>
              <a:t>39 </a:t>
            </a:r>
            <a:r>
              <a:rPr lang="en-US" sz="2000" dirty="0" smtClean="0"/>
              <a:t>climate models. </a:t>
            </a:r>
            <a:endParaRPr lang="en-US"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3" name="Picture 14"/>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19663" y="2492375"/>
            <a:ext cx="4224337" cy="4365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15365" name="Text Box 26"/>
          <p:cNvSpPr txBox="1">
            <a:spLocks noChangeArrowheads="1"/>
          </p:cNvSpPr>
          <p:nvPr/>
        </p:nvSpPr>
        <p:spPr bwMode="auto">
          <a:xfrm>
            <a:off x="5029200" y="1241535"/>
            <a:ext cx="4114800" cy="133882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altLang="ko-KR" dirty="0" smtClean="0">
                <a:ea typeface="굴림" charset="0"/>
                <a:cs typeface="굴림" charset="0"/>
              </a:rPr>
              <a:t>Equations </a:t>
            </a:r>
            <a:r>
              <a:rPr lang="en-US" altLang="ko-KR" dirty="0">
                <a:ea typeface="굴림" charset="0"/>
                <a:cs typeface="굴림" charset="0"/>
              </a:rPr>
              <a:t>of motions and laws of thermodynamics to predict rate of change of:</a:t>
            </a:r>
          </a:p>
          <a:p>
            <a:pPr eaLnBrk="1" hangingPunct="1">
              <a:spcBef>
                <a:spcPct val="50000"/>
              </a:spcBef>
            </a:pPr>
            <a:r>
              <a:rPr lang="en-US" altLang="ko-KR" sz="1600" dirty="0">
                <a:solidFill>
                  <a:srgbClr val="0000FF"/>
                </a:solidFill>
                <a:ea typeface="굴림" charset="0"/>
                <a:cs typeface="굴림" charset="0"/>
              </a:rPr>
              <a:t> </a:t>
            </a:r>
            <a:r>
              <a:rPr lang="en-US" altLang="ko-KR" sz="1600" i="1" dirty="0">
                <a:solidFill>
                  <a:srgbClr val="0000FF"/>
                </a:solidFill>
                <a:latin typeface="Times New Roman" charset="0"/>
                <a:ea typeface="굴림" charset="0"/>
                <a:cs typeface="굴림" charset="0"/>
              </a:rPr>
              <a:t>T, P, V, q, etc. (A, O, L, CO</a:t>
            </a:r>
            <a:r>
              <a:rPr lang="en-US" altLang="ko-KR" sz="1600" i="1" baseline="-25000" dirty="0">
                <a:solidFill>
                  <a:srgbClr val="0000FF"/>
                </a:solidFill>
                <a:latin typeface="Times New Roman" charset="0"/>
                <a:ea typeface="굴림" charset="0"/>
                <a:cs typeface="굴림" charset="0"/>
              </a:rPr>
              <a:t>2</a:t>
            </a:r>
            <a:r>
              <a:rPr lang="en-US" altLang="ko-KR" sz="1600" i="1" dirty="0">
                <a:solidFill>
                  <a:srgbClr val="0000FF"/>
                </a:solidFill>
                <a:latin typeface="Times New Roman" charset="0"/>
                <a:ea typeface="굴림" charset="0"/>
                <a:cs typeface="굴림" charset="0"/>
              </a:rPr>
              <a:t>, etc.)</a:t>
            </a:r>
            <a:endParaRPr lang="en-US" sz="1600" i="1" dirty="0">
              <a:solidFill>
                <a:srgbClr val="0000FF"/>
              </a:solidFill>
              <a:latin typeface="Times New Roman" charset="0"/>
            </a:endParaRPr>
          </a:p>
        </p:txBody>
      </p:sp>
      <p:sp>
        <p:nvSpPr>
          <p:cNvPr id="15366" name="Text Box 27"/>
          <p:cNvSpPr txBox="1">
            <a:spLocks noChangeArrowheads="1"/>
          </p:cNvSpPr>
          <p:nvPr/>
        </p:nvSpPr>
        <p:spPr bwMode="auto">
          <a:xfrm>
            <a:off x="73025" y="4801673"/>
            <a:ext cx="5003800" cy="70788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buFontTx/>
              <a:buChar char="•"/>
            </a:pPr>
            <a:r>
              <a:rPr lang="en-US" altLang="ko-KR" sz="2000" dirty="0">
                <a:ea typeface="굴림" charset="0"/>
                <a:cs typeface="굴림" charset="0"/>
              </a:rPr>
              <a:t> 10 Million Equations:</a:t>
            </a:r>
            <a:r>
              <a:rPr lang="en-US" altLang="ko-KR" dirty="0">
                <a:solidFill>
                  <a:srgbClr val="FF0000"/>
                </a:solidFill>
                <a:ea typeface="굴림" charset="0"/>
                <a:cs typeface="굴림" charset="0"/>
              </a:rPr>
              <a:t> </a:t>
            </a:r>
          </a:p>
          <a:p>
            <a:pPr eaLnBrk="1" hangingPunct="1"/>
            <a:r>
              <a:rPr lang="en-US" altLang="ko-KR" sz="2000" dirty="0">
                <a:solidFill>
                  <a:srgbClr val="0000FF"/>
                </a:solidFill>
                <a:latin typeface="+mn-lt"/>
                <a:ea typeface="굴림" charset="0"/>
                <a:cs typeface="굴림" charset="0"/>
              </a:rPr>
              <a:t>100,000 Points × 100 Levels × 10 Variables</a:t>
            </a:r>
            <a:endParaRPr lang="en-US" sz="2000" dirty="0">
              <a:solidFill>
                <a:srgbClr val="0000FF"/>
              </a:solidFill>
              <a:latin typeface="+mn-lt"/>
            </a:endParaRPr>
          </a:p>
        </p:txBody>
      </p:sp>
      <p:sp>
        <p:nvSpPr>
          <p:cNvPr id="15367" name="Text Box 28"/>
          <p:cNvSpPr txBox="1">
            <a:spLocks noChangeArrowheads="1"/>
          </p:cNvSpPr>
          <p:nvPr/>
        </p:nvSpPr>
        <p:spPr bwMode="auto">
          <a:xfrm>
            <a:off x="73025" y="5706548"/>
            <a:ext cx="4500563" cy="4001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buFontTx/>
              <a:buChar char="•"/>
            </a:pPr>
            <a:r>
              <a:rPr lang="en-US" altLang="ko-KR" sz="2000" dirty="0">
                <a:ea typeface="굴림" charset="0"/>
                <a:cs typeface="굴림" charset="0"/>
              </a:rPr>
              <a:t> With Time Steps of:</a:t>
            </a:r>
            <a:r>
              <a:rPr lang="en-US" altLang="ko-KR" dirty="0">
                <a:ea typeface="굴림" charset="0"/>
                <a:cs typeface="굴림" charset="0"/>
              </a:rPr>
              <a:t> </a:t>
            </a:r>
            <a:r>
              <a:rPr lang="en-US" altLang="ko-KR" sz="2000" dirty="0">
                <a:solidFill>
                  <a:srgbClr val="0000FF"/>
                </a:solidFill>
                <a:latin typeface="+mn-lt"/>
                <a:ea typeface="굴림" charset="0"/>
                <a:cs typeface="굴림" charset="0"/>
              </a:rPr>
              <a:t>~ 10 Minutes</a:t>
            </a:r>
            <a:endParaRPr lang="en-US" sz="2000" i="1" dirty="0">
              <a:solidFill>
                <a:srgbClr val="0000FF"/>
              </a:solidFill>
              <a:latin typeface="+mn-lt"/>
            </a:endParaRPr>
          </a:p>
        </p:txBody>
      </p:sp>
      <p:sp>
        <p:nvSpPr>
          <p:cNvPr id="15368" name="Text Box 29"/>
          <p:cNvSpPr txBox="1">
            <a:spLocks noChangeArrowheads="1"/>
          </p:cNvSpPr>
          <p:nvPr/>
        </p:nvSpPr>
        <p:spPr bwMode="auto">
          <a:xfrm>
            <a:off x="71438" y="6282810"/>
            <a:ext cx="4500562" cy="396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buFontTx/>
              <a:buChar char="•"/>
            </a:pPr>
            <a:r>
              <a:rPr lang="en-US" altLang="ko-KR" sz="2000">
                <a:ea typeface="굴림" charset="0"/>
                <a:cs typeface="굴림" charset="0"/>
              </a:rPr>
              <a:t> Use Supercomputers</a:t>
            </a:r>
            <a:endParaRPr lang="en-US" sz="2000" i="1">
              <a:solidFill>
                <a:srgbClr val="0000FF"/>
              </a:solidFill>
            </a:endParaRPr>
          </a:p>
        </p:txBody>
      </p:sp>
      <p:sp>
        <p:nvSpPr>
          <p:cNvPr id="2" name="Title 1"/>
          <p:cNvSpPr>
            <a:spLocks noGrp="1"/>
          </p:cNvSpPr>
          <p:nvPr>
            <p:ph type="title"/>
          </p:nvPr>
        </p:nvSpPr>
        <p:spPr/>
        <p:txBody>
          <a:bodyPr/>
          <a:lstStyle/>
          <a:p>
            <a:r>
              <a:rPr lang="en-US" dirty="0" smtClean="0"/>
              <a:t>What is a Climate Model?</a:t>
            </a:r>
            <a:endParaRPr lang="en-US" dirty="0"/>
          </a:p>
        </p:txBody>
      </p:sp>
      <p:pic>
        <p:nvPicPr>
          <p:cNvPr id="3" name="Picture 2" descr="foo.pdf"/>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746" t="5725" r="4164" b="5797"/>
          <a:stretch/>
        </p:blipFill>
        <p:spPr>
          <a:xfrm>
            <a:off x="-9694" y="1289435"/>
            <a:ext cx="4439917" cy="3296300"/>
          </a:xfrm>
          <a:prstGeom prst="rect">
            <a:avLst/>
          </a:prstGeom>
          <a:ln>
            <a:solidFill>
              <a:schemeClr val="tx1"/>
            </a:solidFill>
          </a:ln>
        </p:spPr>
      </p:pic>
      <p:sp>
        <p:nvSpPr>
          <p:cNvPr id="4" name="TextBox 3"/>
          <p:cNvSpPr txBox="1"/>
          <p:nvPr/>
        </p:nvSpPr>
        <p:spPr>
          <a:xfrm>
            <a:off x="614190" y="1417638"/>
            <a:ext cx="887470" cy="523220"/>
          </a:xfrm>
          <a:prstGeom prst="rect">
            <a:avLst/>
          </a:prstGeom>
          <a:noFill/>
        </p:spPr>
        <p:txBody>
          <a:bodyPr wrap="none" rtlCol="0">
            <a:spAutoFit/>
          </a:bodyPr>
          <a:lstStyle/>
          <a:p>
            <a:pPr algn="ctr"/>
            <a:r>
              <a:rPr lang="en-US" sz="1400" dirty="0" smtClean="0"/>
              <a:t>Climate</a:t>
            </a:r>
          </a:p>
          <a:p>
            <a:pPr algn="ctr"/>
            <a:r>
              <a:rPr lang="en-US" sz="1400" dirty="0" smtClean="0"/>
              <a:t>Dynamics</a:t>
            </a:r>
            <a:endParaRPr lang="en-US"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398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a:off x="971550" y="1052513"/>
            <a:ext cx="7956550" cy="5570756"/>
          </a:xfrm>
          <a:prstGeom prst="rect">
            <a:avLst/>
          </a:prstGeom>
          <a:noFill/>
          <a:ln w="9525">
            <a:noFill/>
            <a:miter lim="800000"/>
            <a:headEnd/>
            <a:tailEnd/>
          </a:ln>
          <a:effectLst/>
        </p:spPr>
        <p:txBody>
          <a:bodyPr>
            <a:spAutoFit/>
          </a:bodyPr>
          <a:lstStyle>
            <a:lvl1pPr marL="457200" indent="-457200" eaLnBrk="0" hangingPunct="0">
              <a:defRPr b="1">
                <a:solidFill>
                  <a:schemeClr val="tx1"/>
                </a:solidFill>
                <a:latin typeface="Arial" charset="0"/>
                <a:ea typeface="ＭＳ Ｐゴシック" charset="0"/>
              </a:defRPr>
            </a:lvl1pPr>
            <a:lvl2pPr marL="1093788" indent="-45720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altLang="ko-KR" sz="2800" u="sng" dirty="0">
                <a:solidFill>
                  <a:srgbClr val="0000FF"/>
                </a:solidFill>
                <a:effectLst>
                  <a:outerShdw blurRad="38100" dist="38100" dir="2700000" algn="tl">
                    <a:srgbClr val="DDDDDD"/>
                  </a:outerShdw>
                </a:effectLst>
                <a:ea typeface="굴림" charset="0"/>
                <a:cs typeface="굴림" charset="0"/>
              </a:rPr>
              <a:t>Warming</a:t>
            </a:r>
          </a:p>
          <a:p>
            <a:endParaRPr lang="en-US" altLang="ko-KR" sz="1000" dirty="0">
              <a:effectLst>
                <a:outerShdw blurRad="38100" dist="38100" dir="2700000" algn="tl">
                  <a:srgbClr val="DDDDDD"/>
                </a:outerShdw>
              </a:effectLst>
              <a:ea typeface="굴림" charset="0"/>
              <a:cs typeface="굴림" charset="0"/>
            </a:endParaRPr>
          </a:p>
          <a:p>
            <a:r>
              <a:rPr lang="en-US" altLang="ko-KR" sz="2400" dirty="0">
                <a:effectLst>
                  <a:outerShdw blurRad="38100" dist="38100" dir="2700000" algn="tl">
                    <a:srgbClr val="DDDDDD"/>
                  </a:outerShdw>
                </a:effectLst>
                <a:ea typeface="굴림" charset="0"/>
                <a:cs typeface="굴림" charset="0"/>
              </a:rPr>
              <a:t>1. </a:t>
            </a:r>
            <a:r>
              <a:rPr lang="en-US" altLang="ko-KR" sz="2400" dirty="0" smtClean="0">
                <a:effectLst>
                  <a:outerShdw blurRad="38100" dist="38100" dir="2700000" algn="tl">
                    <a:srgbClr val="DDDDDD"/>
                  </a:outerShdw>
                </a:effectLst>
                <a:ea typeface="굴림" charset="0"/>
                <a:cs typeface="굴림" charset="0"/>
              </a:rPr>
              <a:t>Increasing GHG (CO</a:t>
            </a:r>
            <a:r>
              <a:rPr lang="en-US" altLang="ko-KR" sz="2400" baseline="-25000" dirty="0" smtClean="0">
                <a:effectLst>
                  <a:outerShdw blurRad="38100" dist="38100" dir="2700000" algn="tl">
                    <a:srgbClr val="DDDDDD"/>
                  </a:outerShdw>
                </a:effectLst>
                <a:ea typeface="굴림" charset="0"/>
                <a:cs typeface="굴림" charset="0"/>
              </a:rPr>
              <a:t>2</a:t>
            </a:r>
            <a:r>
              <a:rPr lang="en-US" altLang="ko-KR" sz="2400" dirty="0">
                <a:effectLst>
                  <a:outerShdw blurRad="38100" dist="38100" dir="2700000" algn="tl">
                    <a:srgbClr val="DDDDDD"/>
                  </a:outerShdw>
                </a:effectLst>
                <a:ea typeface="굴림" charset="0"/>
                <a:cs typeface="굴림" charset="0"/>
              </a:rPr>
              <a:t>, CH</a:t>
            </a:r>
            <a:r>
              <a:rPr lang="en-US" altLang="ko-KR" sz="2400" baseline="-25000" dirty="0">
                <a:effectLst>
                  <a:outerShdw blurRad="38100" dist="38100" dir="2700000" algn="tl">
                    <a:srgbClr val="DDDDDD"/>
                  </a:outerShdw>
                </a:effectLst>
                <a:ea typeface="굴림" charset="0"/>
                <a:cs typeface="굴림" charset="0"/>
              </a:rPr>
              <a:t>4</a:t>
            </a:r>
            <a:r>
              <a:rPr lang="en-US" altLang="ko-KR" sz="2400" dirty="0">
                <a:effectLst>
                  <a:outerShdw blurRad="38100" dist="38100" dir="2700000" algn="tl">
                    <a:srgbClr val="DDDDDD"/>
                  </a:outerShdw>
                </a:effectLst>
                <a:ea typeface="굴림" charset="0"/>
                <a:cs typeface="굴림" charset="0"/>
              </a:rPr>
              <a:t>, N</a:t>
            </a:r>
            <a:r>
              <a:rPr lang="en-US" altLang="ko-KR" sz="2400" baseline="-25000" dirty="0">
                <a:effectLst>
                  <a:outerShdw blurRad="38100" dist="38100" dir="2700000" algn="tl">
                    <a:srgbClr val="DDDDDD"/>
                  </a:outerShdw>
                </a:effectLst>
                <a:ea typeface="굴림" charset="0"/>
                <a:cs typeface="굴림" charset="0"/>
              </a:rPr>
              <a:t>2</a:t>
            </a:r>
            <a:r>
              <a:rPr lang="en-US" altLang="ko-KR" sz="2400" dirty="0">
                <a:effectLst>
                  <a:outerShdw blurRad="38100" dist="38100" dir="2700000" algn="tl">
                    <a:srgbClr val="DDDDDD"/>
                  </a:outerShdw>
                </a:effectLst>
                <a:ea typeface="굴림" charset="0"/>
                <a:cs typeface="굴림" charset="0"/>
              </a:rPr>
              <a:t>O)</a:t>
            </a:r>
          </a:p>
          <a:p>
            <a:pPr lvl="1">
              <a:buFontTx/>
              <a:buChar char="•"/>
            </a:pPr>
            <a:r>
              <a:rPr lang="en-US" altLang="ko-KR" sz="2000" dirty="0">
                <a:ea typeface="굴림" charset="0"/>
                <a:cs typeface="굴림" charset="0"/>
              </a:rPr>
              <a:t>CO</a:t>
            </a:r>
            <a:r>
              <a:rPr lang="en-US" altLang="ko-KR" sz="2000" baseline="-25000" dirty="0">
                <a:ea typeface="굴림" charset="0"/>
                <a:cs typeface="굴림" charset="0"/>
              </a:rPr>
              <a:t>2</a:t>
            </a:r>
            <a:r>
              <a:rPr lang="en-US" altLang="ko-KR" sz="2000" dirty="0">
                <a:ea typeface="굴림" charset="0"/>
                <a:cs typeface="굴림" charset="0"/>
              </a:rPr>
              <a:t>: Carbon Dioxide : Emission from fossil fuel</a:t>
            </a:r>
          </a:p>
          <a:p>
            <a:pPr lvl="1">
              <a:buFontTx/>
              <a:buChar char="•"/>
            </a:pPr>
            <a:r>
              <a:rPr lang="en-US" altLang="ko-KR" sz="2000" dirty="0">
                <a:ea typeface="굴림" charset="0"/>
                <a:cs typeface="굴림" charset="0"/>
              </a:rPr>
              <a:t>CH</a:t>
            </a:r>
            <a:r>
              <a:rPr lang="en-US" altLang="ko-KR" sz="2000" baseline="-25000" dirty="0">
                <a:ea typeface="굴림" charset="0"/>
                <a:cs typeface="굴림" charset="0"/>
              </a:rPr>
              <a:t>4</a:t>
            </a:r>
            <a:r>
              <a:rPr lang="en-US" altLang="ko-KR" sz="2000" dirty="0">
                <a:ea typeface="굴림" charset="0"/>
                <a:cs typeface="굴림" charset="0"/>
              </a:rPr>
              <a:t>: Methane : </a:t>
            </a:r>
            <a:r>
              <a:rPr lang="en-US" altLang="ko-KR" sz="2000" dirty="0" smtClean="0">
                <a:ea typeface="굴림" charset="0"/>
                <a:cs typeface="굴림" charset="0"/>
              </a:rPr>
              <a:t>Agriculture (livestock)</a:t>
            </a:r>
            <a:endParaRPr lang="en-US" altLang="ko-KR" sz="2000" dirty="0">
              <a:ea typeface="굴림" charset="0"/>
              <a:cs typeface="굴림" charset="0"/>
            </a:endParaRPr>
          </a:p>
          <a:p>
            <a:pPr lvl="1">
              <a:buFontTx/>
              <a:buChar char="•"/>
            </a:pPr>
            <a:r>
              <a:rPr lang="en-US" altLang="ko-KR" sz="2000" dirty="0">
                <a:ea typeface="굴림" charset="0"/>
                <a:cs typeface="굴림" charset="0"/>
              </a:rPr>
              <a:t>N</a:t>
            </a:r>
            <a:r>
              <a:rPr lang="en-US" altLang="ko-KR" sz="2000" baseline="-25000" dirty="0">
                <a:ea typeface="굴림" charset="0"/>
                <a:cs typeface="굴림" charset="0"/>
              </a:rPr>
              <a:t>2</a:t>
            </a:r>
            <a:r>
              <a:rPr lang="en-US" altLang="ko-KR" sz="2000" dirty="0">
                <a:ea typeface="굴림" charset="0"/>
                <a:cs typeface="굴림" charset="0"/>
              </a:rPr>
              <a:t>O: Nitrous </a:t>
            </a:r>
            <a:r>
              <a:rPr lang="en-US" altLang="ko-KR" sz="2000" dirty="0" smtClean="0">
                <a:ea typeface="굴림" charset="0"/>
                <a:cs typeface="굴림" charset="0"/>
              </a:rPr>
              <a:t>Oxide : Agriculture (soil management)</a:t>
            </a:r>
          </a:p>
          <a:p>
            <a:pPr lvl="1">
              <a:buFontTx/>
              <a:buChar char="•"/>
            </a:pPr>
            <a:r>
              <a:rPr lang="en-US" altLang="ko-KR" sz="2000" dirty="0" smtClean="0">
                <a:ea typeface="굴림" charset="0"/>
                <a:cs typeface="굴림" charset="0"/>
              </a:rPr>
              <a:t>CFC</a:t>
            </a:r>
          </a:p>
          <a:p>
            <a:pPr>
              <a:buFontTx/>
              <a:buChar char="•"/>
            </a:pPr>
            <a:endParaRPr lang="en-US" altLang="ko-KR" sz="2000" dirty="0">
              <a:ea typeface="굴림" charset="0"/>
              <a:cs typeface="굴림" charset="0"/>
            </a:endParaRPr>
          </a:p>
          <a:p>
            <a:r>
              <a:rPr lang="en-US" altLang="ko-KR" sz="2400" dirty="0">
                <a:effectLst>
                  <a:outerShdw blurRad="38100" dist="38100" dir="2700000" algn="tl">
                    <a:srgbClr val="DDDDDD"/>
                  </a:outerShdw>
                </a:effectLst>
                <a:ea typeface="굴림" charset="0"/>
                <a:cs typeface="굴림" charset="0"/>
              </a:rPr>
              <a:t>2. Land use change</a:t>
            </a:r>
          </a:p>
          <a:p>
            <a:pPr lvl="1">
              <a:buFontTx/>
              <a:buChar char="•"/>
            </a:pPr>
            <a:endParaRPr lang="en-US" altLang="ko-KR" sz="2000" dirty="0">
              <a:effectLst>
                <a:outerShdw blurRad="38100" dist="38100" dir="2700000" algn="tl">
                  <a:srgbClr val="DDDDDD"/>
                </a:outerShdw>
              </a:effectLst>
              <a:ea typeface="굴림" charset="0"/>
              <a:cs typeface="굴림" charset="0"/>
            </a:endParaRPr>
          </a:p>
          <a:p>
            <a:r>
              <a:rPr lang="en-US" altLang="ko-KR" sz="2800" u="sng" dirty="0">
                <a:solidFill>
                  <a:srgbClr val="0000FF"/>
                </a:solidFill>
                <a:effectLst>
                  <a:outerShdw blurRad="38100" dist="38100" dir="2700000" algn="tl">
                    <a:srgbClr val="DDDDDD"/>
                  </a:outerShdw>
                </a:effectLst>
                <a:ea typeface="굴림" charset="0"/>
                <a:cs typeface="굴림" charset="0"/>
              </a:rPr>
              <a:t>Cooling</a:t>
            </a:r>
          </a:p>
          <a:p>
            <a:endParaRPr lang="en-US" altLang="ko-KR" sz="1000" u="sng" dirty="0">
              <a:solidFill>
                <a:srgbClr val="0000FF"/>
              </a:solidFill>
              <a:effectLst>
                <a:outerShdw blurRad="38100" dist="38100" dir="2700000" algn="tl">
                  <a:srgbClr val="DDDDDD"/>
                </a:outerShdw>
              </a:effectLst>
              <a:ea typeface="굴림" charset="0"/>
              <a:cs typeface="굴림" charset="0"/>
            </a:endParaRPr>
          </a:p>
          <a:p>
            <a:pPr>
              <a:buFontTx/>
              <a:buAutoNum type="arabicPeriod"/>
            </a:pPr>
            <a:r>
              <a:rPr lang="en-US" altLang="ko-KR" sz="2400" dirty="0">
                <a:effectLst>
                  <a:outerShdw blurRad="38100" dist="38100" dir="2700000" algn="tl">
                    <a:srgbClr val="DDDDDD"/>
                  </a:outerShdw>
                </a:effectLst>
                <a:ea typeface="굴림" charset="0"/>
                <a:cs typeface="굴림" charset="0"/>
              </a:rPr>
              <a:t>Aerosols</a:t>
            </a:r>
          </a:p>
          <a:p>
            <a:pPr lvl="1">
              <a:buFontTx/>
              <a:buChar char="•"/>
            </a:pPr>
            <a:r>
              <a:rPr lang="en-US" altLang="ko-KR" sz="2000" dirty="0">
                <a:ea typeface="굴림" charset="0"/>
                <a:cs typeface="굴림" charset="0"/>
              </a:rPr>
              <a:t>Man made/Natural</a:t>
            </a:r>
          </a:p>
          <a:p>
            <a:pPr lvl="1">
              <a:buFontTx/>
              <a:buChar char="•"/>
            </a:pPr>
            <a:r>
              <a:rPr lang="en-US" altLang="ko-KR" sz="2000" dirty="0">
                <a:ea typeface="굴림" charset="0"/>
                <a:cs typeface="굴림" charset="0"/>
              </a:rPr>
              <a:t>Volcanoes</a:t>
            </a:r>
            <a:endParaRPr lang="en-US" altLang="ko-KR" sz="2000" dirty="0" smtClean="0">
              <a:ea typeface="굴림" charset="0"/>
              <a:cs typeface="굴림" charset="0"/>
            </a:endParaRPr>
          </a:p>
          <a:p>
            <a:pPr lvl="1">
              <a:buFontTx/>
              <a:buChar char="•"/>
            </a:pPr>
            <a:endParaRPr lang="en-US" altLang="ko-KR" sz="1600" dirty="0" smtClean="0">
              <a:solidFill>
                <a:srgbClr val="FF0000"/>
              </a:solidFill>
              <a:ea typeface="굴림" charset="0"/>
              <a:cs typeface="굴림" charset="0"/>
            </a:endParaRPr>
          </a:p>
          <a:p>
            <a:pPr>
              <a:buFontTx/>
              <a:buChar char="•"/>
            </a:pPr>
            <a:r>
              <a:rPr lang="en-US" altLang="ko-KR" sz="1600" dirty="0" smtClean="0">
                <a:solidFill>
                  <a:srgbClr val="FF0000"/>
                </a:solidFill>
                <a:ea typeface="굴림" charset="0"/>
                <a:cs typeface="굴림" charset="0"/>
              </a:rPr>
              <a:t>IPCC(2013): CO</a:t>
            </a:r>
            <a:r>
              <a:rPr lang="en-US" altLang="ko-KR" sz="1000" dirty="0" smtClean="0">
                <a:solidFill>
                  <a:srgbClr val="FF0000"/>
                </a:solidFill>
                <a:ea typeface="굴림" charset="0"/>
                <a:cs typeface="굴림" charset="0"/>
              </a:rPr>
              <a:t>2</a:t>
            </a:r>
            <a:r>
              <a:rPr lang="en-US" altLang="ko-KR" sz="1600" dirty="0" smtClean="0">
                <a:solidFill>
                  <a:srgbClr val="FF0000"/>
                </a:solidFill>
                <a:ea typeface="굴림" charset="0"/>
                <a:cs typeface="굴림" charset="0"/>
              </a:rPr>
              <a:t> in ATM increase from 1750 – 2012: 40% </a:t>
            </a:r>
          </a:p>
          <a:p>
            <a:r>
              <a:rPr lang="en-US" altLang="ko-KR" sz="1600" dirty="0" smtClean="0">
                <a:solidFill>
                  <a:srgbClr val="FF0000"/>
                </a:solidFill>
                <a:ea typeface="굴림" charset="0"/>
                <a:cs typeface="굴림" charset="0"/>
              </a:rPr>
              <a:t>        Rate of increase fastest in 22,000 years</a:t>
            </a:r>
            <a:endParaRPr lang="en-US" altLang="ko-KR" sz="1600" dirty="0">
              <a:solidFill>
                <a:srgbClr val="FF0000"/>
              </a:solidFill>
              <a:ea typeface="굴림" charset="0"/>
              <a:cs typeface="굴림" charset="0"/>
            </a:endParaRPr>
          </a:p>
        </p:txBody>
      </p:sp>
      <p:sp>
        <p:nvSpPr>
          <p:cNvPr id="708611" name="Rectangle 3"/>
          <p:cNvSpPr>
            <a:spLocks noChangeArrowheads="1"/>
          </p:cNvSpPr>
          <p:nvPr/>
        </p:nvSpPr>
        <p:spPr bwMode="auto">
          <a:xfrm>
            <a:off x="304800" y="44450"/>
            <a:ext cx="8534400" cy="1143000"/>
          </a:xfrm>
          <a:prstGeom prst="rect">
            <a:avLst/>
          </a:prstGeom>
          <a:noFill/>
          <a:ln w="9525">
            <a:noFill/>
            <a:miter lim="800000"/>
            <a:headEnd/>
            <a:tailEnd/>
          </a:ln>
          <a:effectLst/>
        </p:spPr>
        <p:txBody>
          <a:bodyPr anchor="ctr"/>
          <a:lstStyle/>
          <a:p>
            <a:pPr algn="ctr"/>
            <a:r>
              <a:rPr lang="en-US" altLang="ko-KR" sz="4000">
                <a:solidFill>
                  <a:srgbClr val="FF0000"/>
                </a:solidFill>
                <a:effectLst>
                  <a:outerShdw blurRad="38100" dist="38100" dir="2700000" algn="tl">
                    <a:srgbClr val="DDDDDD"/>
                  </a:outerShdw>
                </a:effectLst>
                <a:latin typeface="Century Gothic" charset="0"/>
                <a:ea typeface="굴림" charset="0"/>
                <a:cs typeface="굴림" charset="0"/>
              </a:rPr>
              <a:t>(Net) Global Warming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6308725"/>
            <a:ext cx="9144000" cy="555625"/>
            <a:chOff x="0" y="3974"/>
            <a:chExt cx="5760" cy="350"/>
          </a:xfrm>
        </p:grpSpPr>
        <p:sp>
          <p:nvSpPr>
            <p:cNvPr id="87047" name="Rectangle 20"/>
            <p:cNvSpPr>
              <a:spLocks noChangeArrowheads="1"/>
            </p:cNvSpPr>
            <p:nvPr/>
          </p:nvSpPr>
          <p:spPr bwMode="auto">
            <a:xfrm>
              <a:off x="0" y="3974"/>
              <a:ext cx="521" cy="34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87048" name="Picture 21" descr="iges02"/>
            <p:cNvPicPr>
              <a:picLocks noChangeAspect="1" noChangeArrowheads="1"/>
            </p:cNvPicPr>
            <p:nvPr/>
          </p:nvPicPr>
          <p:blipFill>
            <a:blip r:embed="rId3"/>
            <a:srcRect/>
            <a:stretch>
              <a:fillRect/>
            </a:stretch>
          </p:blipFill>
          <p:spPr bwMode="auto">
            <a:xfrm>
              <a:off x="0" y="4020"/>
              <a:ext cx="839" cy="254"/>
            </a:xfrm>
            <a:prstGeom prst="rect">
              <a:avLst/>
            </a:prstGeom>
            <a:noFill/>
            <a:ln w="9525">
              <a:noFill/>
              <a:miter lim="800000"/>
              <a:headEnd/>
              <a:tailEnd/>
            </a:ln>
          </p:spPr>
        </p:pic>
        <p:sp>
          <p:nvSpPr>
            <p:cNvPr id="87049" name="Rectangle 22"/>
            <p:cNvSpPr>
              <a:spLocks noChangeArrowheads="1"/>
            </p:cNvSpPr>
            <p:nvPr/>
          </p:nvSpPr>
          <p:spPr bwMode="auto">
            <a:xfrm>
              <a:off x="5239" y="3974"/>
              <a:ext cx="521" cy="34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87050" name="Picture 23" descr="gmulogo"/>
            <p:cNvPicPr>
              <a:picLocks noChangeAspect="1" noChangeArrowheads="1"/>
            </p:cNvPicPr>
            <p:nvPr/>
          </p:nvPicPr>
          <p:blipFill>
            <a:blip r:embed="rId4"/>
            <a:srcRect t="14650"/>
            <a:stretch>
              <a:fillRect/>
            </a:stretch>
          </p:blipFill>
          <p:spPr bwMode="auto">
            <a:xfrm>
              <a:off x="5148" y="3974"/>
              <a:ext cx="551" cy="350"/>
            </a:xfrm>
            <a:prstGeom prst="rect">
              <a:avLst/>
            </a:prstGeom>
            <a:noFill/>
            <a:ln w="9525">
              <a:noFill/>
              <a:miter lim="800000"/>
              <a:headEnd/>
              <a:tailEnd/>
            </a:ln>
          </p:spPr>
        </p:pic>
      </p:grpSp>
      <p:pic>
        <p:nvPicPr>
          <p:cNvPr id="87043" name="Picture 2" descr="ocean_heat"/>
          <p:cNvPicPr>
            <a:picLocks noChangeAspect="1" noChangeArrowheads="1"/>
          </p:cNvPicPr>
          <p:nvPr/>
        </p:nvPicPr>
        <p:blipFill>
          <a:blip r:embed="rId5"/>
          <a:srcRect l="8092" t="43768" r="9637" b="13504"/>
          <a:stretch>
            <a:fillRect/>
          </a:stretch>
        </p:blipFill>
        <p:spPr bwMode="auto">
          <a:xfrm>
            <a:off x="228600" y="711200"/>
            <a:ext cx="8686800" cy="5838825"/>
          </a:xfrm>
          <a:prstGeom prst="rect">
            <a:avLst/>
          </a:prstGeom>
          <a:noFill/>
          <a:ln w="9525">
            <a:noFill/>
            <a:miter lim="800000"/>
            <a:headEnd/>
            <a:tailEnd/>
          </a:ln>
        </p:spPr>
      </p:pic>
      <p:sp>
        <p:nvSpPr>
          <p:cNvPr id="208899" name="Text Box 3"/>
          <p:cNvSpPr txBox="1">
            <a:spLocks noChangeArrowheads="1"/>
          </p:cNvSpPr>
          <p:nvPr/>
        </p:nvSpPr>
        <p:spPr bwMode="auto">
          <a:xfrm>
            <a:off x="0" y="173038"/>
            <a:ext cx="9271000" cy="523875"/>
          </a:xfrm>
          <a:prstGeom prst="rect">
            <a:avLst/>
          </a:prstGeom>
          <a:noFill/>
          <a:ln w="9525">
            <a:noFill/>
            <a:miter lim="800000"/>
            <a:headEnd/>
            <a:tailEnd/>
          </a:ln>
          <a:effectLst/>
        </p:spPr>
        <p:txBody>
          <a:bodyPr>
            <a:spAutoFit/>
          </a:bodyPr>
          <a:lstStyle/>
          <a:p>
            <a:pPr algn="ctr">
              <a:defRPr/>
            </a:pPr>
            <a:r>
              <a:rPr lang="en-US" sz="2800" dirty="0">
                <a:solidFill>
                  <a:srgbClr val="FF0000"/>
                </a:solidFill>
                <a:effectLst>
                  <a:outerShdw blurRad="38100" dist="38100" dir="2700000" algn="tl">
                    <a:srgbClr val="C0C0C0"/>
                  </a:outerShdw>
                </a:effectLst>
                <a:latin typeface="Century Gothic" pitchFamily="34" charset="0"/>
                <a:ea typeface="Arial" pitchFamily="-112" charset="0"/>
                <a:cs typeface="Arial" pitchFamily="-112" charset="0"/>
              </a:rPr>
              <a:t>Global mean, volume mean ocean temperature</a:t>
            </a:r>
          </a:p>
        </p:txBody>
      </p:sp>
      <p:sp>
        <p:nvSpPr>
          <p:cNvPr id="87045" name="Text Box 4"/>
          <p:cNvSpPr txBox="1">
            <a:spLocks noChangeArrowheads="1"/>
          </p:cNvSpPr>
          <p:nvPr/>
        </p:nvSpPr>
        <p:spPr bwMode="auto">
          <a:xfrm>
            <a:off x="5619750" y="620713"/>
            <a:ext cx="3325813" cy="338137"/>
          </a:xfrm>
          <a:prstGeom prst="rect">
            <a:avLst/>
          </a:prstGeom>
          <a:noFill/>
          <a:ln w="9525">
            <a:noFill/>
            <a:miter lim="800000"/>
            <a:headEnd/>
            <a:tailEnd/>
          </a:ln>
        </p:spPr>
        <p:txBody>
          <a:bodyPr wrap="none">
            <a:prstTxWarp prst="textNoShape">
              <a:avLst/>
            </a:prstTxWarp>
            <a:spAutoFit/>
          </a:bodyPr>
          <a:lstStyle/>
          <a:p>
            <a:r>
              <a:rPr lang="en-US" sz="1600" i="1">
                <a:solidFill>
                  <a:srgbClr val="0000FF"/>
                </a:solidFill>
                <a:latin typeface="Helvetica" charset="0"/>
              </a:rPr>
              <a:t>Courtesy of Tom Delworth (GFDL)</a:t>
            </a:r>
          </a:p>
        </p:txBody>
      </p:sp>
      <p:sp>
        <p:nvSpPr>
          <p:cNvPr id="87046" name="Text Box 5"/>
          <p:cNvSpPr txBox="1">
            <a:spLocks noChangeArrowheads="1"/>
          </p:cNvSpPr>
          <p:nvPr/>
        </p:nvSpPr>
        <p:spPr bwMode="auto">
          <a:xfrm>
            <a:off x="1376363" y="1143000"/>
            <a:ext cx="2173287" cy="307975"/>
          </a:xfrm>
          <a:prstGeom prst="rect">
            <a:avLst/>
          </a:prstGeom>
          <a:noFill/>
          <a:ln w="9525">
            <a:noFill/>
            <a:miter lim="800000"/>
            <a:headEnd/>
            <a:tailEnd/>
          </a:ln>
        </p:spPr>
        <p:txBody>
          <a:bodyPr wrap="none">
            <a:prstTxWarp prst="textNoShape">
              <a:avLst/>
            </a:prstTxWarp>
            <a:spAutoFit/>
          </a:bodyPr>
          <a:lstStyle/>
          <a:p>
            <a:r>
              <a:rPr lang="en-US" sz="1400">
                <a:latin typeface="Helvetica" charset="0"/>
              </a:rPr>
              <a:t>GFDL Model Simulations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3"/>
          <a:srcRect t="15927"/>
          <a:stretch>
            <a:fillRect/>
          </a:stretch>
        </p:blipFill>
        <p:spPr bwMode="auto">
          <a:xfrm>
            <a:off x="330200" y="990600"/>
            <a:ext cx="8534400" cy="4449763"/>
          </a:xfrm>
          <a:prstGeom prst="rect">
            <a:avLst/>
          </a:prstGeom>
          <a:noFill/>
          <a:ln w="9525">
            <a:noFill/>
            <a:miter lim="800000"/>
            <a:headEnd/>
            <a:tailEnd/>
          </a:ln>
        </p:spPr>
      </p:pic>
      <p:sp>
        <p:nvSpPr>
          <p:cNvPr id="178179" name="Rectangle 3"/>
          <p:cNvSpPr>
            <a:spLocks noChangeArrowheads="1"/>
          </p:cNvSpPr>
          <p:nvPr/>
        </p:nvSpPr>
        <p:spPr bwMode="auto">
          <a:xfrm>
            <a:off x="6477000" y="5638800"/>
            <a:ext cx="2330450" cy="457200"/>
          </a:xfrm>
          <a:prstGeom prst="rect">
            <a:avLst/>
          </a:prstGeom>
          <a:noFill/>
          <a:ln w="9525">
            <a:noFill/>
            <a:miter lim="800000"/>
            <a:headEnd/>
            <a:tailEnd/>
          </a:ln>
        </p:spPr>
        <p:txBody>
          <a:bodyPr>
            <a:prstTxWarp prst="textNoShape">
              <a:avLst/>
            </a:prstTxWarp>
          </a:bodyPr>
          <a:lstStyle/>
          <a:p>
            <a:pPr algn="r">
              <a:spcBef>
                <a:spcPct val="20000"/>
              </a:spcBef>
            </a:pPr>
            <a:r>
              <a:rPr lang="en-US" sz="2400" b="1" i="1">
                <a:solidFill>
                  <a:srgbClr val="0000FF"/>
                </a:solidFill>
              </a:rPr>
              <a:t>IPCC 2007</a:t>
            </a:r>
          </a:p>
        </p:txBody>
      </p:sp>
      <p:sp>
        <p:nvSpPr>
          <p:cNvPr id="650244" name="Rectangle 4"/>
          <p:cNvSpPr>
            <a:spLocks noChangeArrowheads="1"/>
          </p:cNvSpPr>
          <p:nvPr/>
        </p:nvSpPr>
        <p:spPr bwMode="auto">
          <a:xfrm>
            <a:off x="8305800" y="2970213"/>
            <a:ext cx="685800" cy="304800"/>
          </a:xfrm>
          <a:prstGeom prst="rect">
            <a:avLst/>
          </a:prstGeom>
          <a:noFill/>
          <a:ln w="9525">
            <a:noFill/>
            <a:miter lim="800000"/>
            <a:headEnd/>
            <a:tailEnd/>
          </a:ln>
          <a:effectLst/>
        </p:spPr>
        <p:txBody>
          <a:bodyPr>
            <a:prstTxWarp prst="textNoShape">
              <a:avLst/>
            </a:prstTxWarp>
          </a:bodyPr>
          <a:lstStyle/>
          <a:p>
            <a:pPr algn="ctr">
              <a:spcBef>
                <a:spcPct val="20000"/>
              </a:spcBef>
              <a:defRPr/>
            </a:pPr>
            <a:r>
              <a:rPr lang="en-US" sz="1400">
                <a:effectLst>
                  <a:outerShdw blurRad="38100" dist="38100" dir="2700000" algn="tl">
                    <a:srgbClr val="DDDDDD"/>
                  </a:outerShdw>
                </a:effectLst>
                <a:latin typeface="Arial" pitchFamily="-112" charset="0"/>
                <a:ea typeface="Arial" pitchFamily="-112" charset="0"/>
                <a:cs typeface="Arial" pitchFamily="-112" charset="0"/>
              </a:rPr>
              <a:t>1.0º C</a:t>
            </a:r>
          </a:p>
        </p:txBody>
      </p:sp>
      <p:sp>
        <p:nvSpPr>
          <p:cNvPr id="650246" name="Rectangle 6"/>
          <p:cNvSpPr>
            <a:spLocks noChangeArrowheads="1"/>
          </p:cNvSpPr>
          <p:nvPr/>
        </p:nvSpPr>
        <p:spPr bwMode="auto">
          <a:xfrm>
            <a:off x="1123950" y="1289050"/>
            <a:ext cx="7162800" cy="3733800"/>
          </a:xfrm>
          <a:prstGeom prst="rect">
            <a:avLst/>
          </a:prstGeom>
          <a:noFill/>
          <a:ln w="38100">
            <a:solidFill>
              <a:srgbClr val="008040"/>
            </a:solidFill>
            <a:miter lim="800000"/>
            <a:headEnd/>
            <a:tailEnd/>
          </a:ln>
          <a:effectLst/>
        </p:spPr>
        <p:txBody>
          <a:bodyPr wrap="none" anchor="ctr">
            <a:prstTxWarp prst="textNoShape">
              <a:avLst/>
            </a:prstTxWarp>
          </a:bodyPr>
          <a:lstStyle/>
          <a:p>
            <a:pPr>
              <a:defRPr/>
            </a:pPr>
            <a:endParaRPr lang="en-US">
              <a:effectLst>
                <a:outerShdw blurRad="38100" dist="38100" dir="2700000" algn="tl">
                  <a:srgbClr val="DDDDDD"/>
                </a:outerShdw>
              </a:effectLst>
              <a:latin typeface="Arial" pitchFamily="-112" charset="0"/>
              <a:ea typeface="Arial" pitchFamily="-112" charset="0"/>
              <a:cs typeface="Arial" pitchFamily="-112" charset="0"/>
            </a:endParaRPr>
          </a:p>
        </p:txBody>
      </p:sp>
      <p:grpSp>
        <p:nvGrpSpPr>
          <p:cNvPr id="2" name="Group 7"/>
          <p:cNvGrpSpPr>
            <a:grpSpLocks/>
          </p:cNvGrpSpPr>
          <p:nvPr/>
        </p:nvGrpSpPr>
        <p:grpSpPr bwMode="auto">
          <a:xfrm>
            <a:off x="0" y="6242045"/>
            <a:ext cx="9144000" cy="622300"/>
            <a:chOff x="0" y="3932"/>
            <a:chExt cx="5760" cy="392"/>
          </a:xfrm>
        </p:grpSpPr>
        <p:sp>
          <p:nvSpPr>
            <p:cNvPr id="650248" name="Rectangle 8"/>
            <p:cNvSpPr>
              <a:spLocks noChangeArrowheads="1"/>
            </p:cNvSpPr>
            <p:nvPr/>
          </p:nvSpPr>
          <p:spPr bwMode="auto">
            <a:xfrm>
              <a:off x="0" y="3974"/>
              <a:ext cx="521" cy="346"/>
            </a:xfrm>
            <a:prstGeom prst="rect">
              <a:avLst/>
            </a:prstGeom>
            <a:solidFill>
              <a:schemeClr val="bg1"/>
            </a:solidFill>
            <a:ln w="9525">
              <a:noFill/>
              <a:miter lim="800000"/>
              <a:headEnd/>
              <a:tailEnd/>
            </a:ln>
            <a:effectLst/>
          </p:spPr>
          <p:txBody>
            <a:bodyPr wrap="none" anchor="ctr">
              <a:prstTxWarp prst="textNoShape">
                <a:avLst/>
              </a:prstTxWarp>
            </a:bodyPr>
            <a:lstStyle/>
            <a:p>
              <a:pPr>
                <a:defRPr/>
              </a:pPr>
              <a:endParaRPr lang="en-US">
                <a:effectLst>
                  <a:outerShdw blurRad="38100" dist="38100" dir="2700000" algn="tl">
                    <a:srgbClr val="DDDDDD"/>
                  </a:outerShdw>
                </a:effectLst>
                <a:latin typeface="Arial" pitchFamily="-112" charset="0"/>
                <a:ea typeface="Arial" pitchFamily="-112" charset="0"/>
                <a:cs typeface="Arial" pitchFamily="-112" charset="0"/>
              </a:endParaRPr>
            </a:p>
          </p:txBody>
        </p:sp>
        <p:pic>
          <p:nvPicPr>
            <p:cNvPr id="178191" name="Picture 10" descr="Nu_COLA_Logo_smaller"/>
            <p:cNvPicPr>
              <a:picLocks noChangeAspect="1" noChangeArrowheads="1"/>
            </p:cNvPicPr>
            <p:nvPr/>
          </p:nvPicPr>
          <p:blipFill>
            <a:blip r:embed="rId4"/>
            <a:srcRect/>
            <a:stretch>
              <a:fillRect/>
            </a:stretch>
          </p:blipFill>
          <p:spPr bwMode="auto">
            <a:xfrm>
              <a:off x="2405" y="3932"/>
              <a:ext cx="521" cy="372"/>
            </a:xfrm>
            <a:prstGeom prst="rect">
              <a:avLst/>
            </a:prstGeom>
            <a:noFill/>
            <a:ln w="9525">
              <a:noFill/>
              <a:miter lim="800000"/>
              <a:headEnd/>
              <a:tailEnd/>
            </a:ln>
          </p:spPr>
        </p:pic>
        <p:sp>
          <p:nvSpPr>
            <p:cNvPr id="650251" name="Text Box 11"/>
            <p:cNvSpPr txBox="1">
              <a:spLocks noChangeArrowheads="1"/>
            </p:cNvSpPr>
            <p:nvPr/>
          </p:nvSpPr>
          <p:spPr bwMode="auto">
            <a:xfrm>
              <a:off x="1746" y="3973"/>
              <a:ext cx="771" cy="218"/>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altLang="ko-KR" sz="800">
                  <a:solidFill>
                    <a:srgbClr val="003399"/>
                  </a:solidFill>
                  <a:effectLst>
                    <a:outerShdw blurRad="38100" dist="38100" dir="2700000" algn="tl">
                      <a:srgbClr val="DDDDDD"/>
                    </a:outerShdw>
                  </a:effectLst>
                  <a:latin typeface="Times New Roman" pitchFamily="-112" charset="0"/>
                  <a:ea typeface="굴림" pitchFamily="-112" charset="-127"/>
                  <a:cs typeface="굴림" pitchFamily="-112" charset="-127"/>
                </a:rPr>
                <a:t>Center of Ocean-Land-Atmosphere studies</a:t>
              </a:r>
              <a:endParaRPr lang="en-US" sz="800">
                <a:solidFill>
                  <a:srgbClr val="003399"/>
                </a:solidFill>
                <a:effectLst>
                  <a:outerShdw blurRad="38100" dist="38100" dir="2700000" algn="tl">
                    <a:srgbClr val="DDDDDD"/>
                  </a:outerShdw>
                </a:effectLst>
                <a:latin typeface="Times New Roman" pitchFamily="-112" charset="0"/>
                <a:ea typeface="Arial" pitchFamily="-112" charset="0"/>
                <a:cs typeface="Arial" pitchFamily="-112" charset="0"/>
              </a:endParaRPr>
            </a:p>
          </p:txBody>
        </p:sp>
        <p:pic>
          <p:nvPicPr>
            <p:cNvPr id="178193" name="Picture 12" descr="iges02"/>
            <p:cNvPicPr>
              <a:picLocks noChangeAspect="1" noChangeArrowheads="1"/>
            </p:cNvPicPr>
            <p:nvPr/>
          </p:nvPicPr>
          <p:blipFill>
            <a:blip r:embed="rId5"/>
            <a:srcRect/>
            <a:stretch>
              <a:fillRect/>
            </a:stretch>
          </p:blipFill>
          <p:spPr bwMode="auto">
            <a:xfrm>
              <a:off x="0" y="4020"/>
              <a:ext cx="839" cy="254"/>
            </a:xfrm>
            <a:prstGeom prst="rect">
              <a:avLst/>
            </a:prstGeom>
            <a:noFill/>
            <a:ln w="9525">
              <a:noFill/>
              <a:miter lim="800000"/>
              <a:headEnd/>
              <a:tailEnd/>
            </a:ln>
          </p:spPr>
        </p:pic>
        <p:sp>
          <p:nvSpPr>
            <p:cNvPr id="650253" name="Rectangle 13"/>
            <p:cNvSpPr>
              <a:spLocks noChangeArrowheads="1"/>
            </p:cNvSpPr>
            <p:nvPr/>
          </p:nvSpPr>
          <p:spPr bwMode="auto">
            <a:xfrm>
              <a:off x="5239" y="3974"/>
              <a:ext cx="521" cy="346"/>
            </a:xfrm>
            <a:prstGeom prst="rect">
              <a:avLst/>
            </a:prstGeom>
            <a:solidFill>
              <a:schemeClr val="bg1"/>
            </a:solidFill>
            <a:ln w="9525">
              <a:noFill/>
              <a:miter lim="800000"/>
              <a:headEnd/>
              <a:tailEnd/>
            </a:ln>
            <a:effectLst/>
          </p:spPr>
          <p:txBody>
            <a:bodyPr wrap="none" anchor="ctr">
              <a:prstTxWarp prst="textNoShape">
                <a:avLst/>
              </a:prstTxWarp>
            </a:bodyPr>
            <a:lstStyle/>
            <a:p>
              <a:pPr>
                <a:defRPr/>
              </a:pPr>
              <a:endParaRPr lang="en-US">
                <a:effectLst>
                  <a:outerShdw blurRad="38100" dist="38100" dir="2700000" algn="tl">
                    <a:srgbClr val="DDDDDD"/>
                  </a:outerShdw>
                </a:effectLst>
                <a:latin typeface="Arial" pitchFamily="-112" charset="0"/>
                <a:ea typeface="Arial" pitchFamily="-112" charset="0"/>
                <a:cs typeface="Arial" pitchFamily="-112" charset="0"/>
              </a:endParaRPr>
            </a:p>
          </p:txBody>
        </p:sp>
        <p:pic>
          <p:nvPicPr>
            <p:cNvPr id="178195" name="Picture 14" descr="gmulogo"/>
            <p:cNvPicPr>
              <a:picLocks noChangeAspect="1" noChangeArrowheads="1"/>
            </p:cNvPicPr>
            <p:nvPr/>
          </p:nvPicPr>
          <p:blipFill>
            <a:blip r:embed="rId6"/>
            <a:srcRect t="14650"/>
            <a:stretch>
              <a:fillRect/>
            </a:stretch>
          </p:blipFill>
          <p:spPr bwMode="auto">
            <a:xfrm>
              <a:off x="5148" y="3974"/>
              <a:ext cx="551" cy="350"/>
            </a:xfrm>
            <a:prstGeom prst="rect">
              <a:avLst/>
            </a:prstGeom>
            <a:noFill/>
            <a:ln w="9525">
              <a:noFill/>
              <a:miter lim="800000"/>
              <a:headEnd/>
              <a:tailEnd/>
            </a:ln>
          </p:spPr>
        </p:pic>
      </p:grpSp>
      <p:sp>
        <p:nvSpPr>
          <p:cNvPr id="650245" name="AutoShape 5"/>
          <p:cNvSpPr>
            <a:spLocks noChangeArrowheads="1"/>
          </p:cNvSpPr>
          <p:nvPr/>
        </p:nvSpPr>
        <p:spPr bwMode="auto">
          <a:xfrm>
            <a:off x="8210550" y="1974850"/>
            <a:ext cx="152400" cy="2590800"/>
          </a:xfrm>
          <a:prstGeom prst="upDownArrow">
            <a:avLst>
              <a:gd name="adj1" fmla="val 50000"/>
              <a:gd name="adj2" fmla="val 340000"/>
            </a:avLst>
          </a:prstGeom>
          <a:solidFill>
            <a:srgbClr val="661600"/>
          </a:solidFill>
          <a:ln w="9525">
            <a:solidFill>
              <a:schemeClr val="tx1"/>
            </a:solidFill>
            <a:miter lim="800000"/>
            <a:headEnd/>
            <a:tailEnd/>
          </a:ln>
          <a:effectLst/>
        </p:spPr>
        <p:txBody>
          <a:bodyPr wrap="none" anchor="ctr">
            <a:prstTxWarp prst="textNoShape">
              <a:avLst/>
            </a:prstTxWarp>
          </a:bodyPr>
          <a:lstStyle/>
          <a:p>
            <a:pPr>
              <a:defRPr/>
            </a:pPr>
            <a:endParaRPr lang="en-US">
              <a:effectLst>
                <a:outerShdw blurRad="38100" dist="38100" dir="2700000" algn="tl">
                  <a:srgbClr val="FFFFFF"/>
                </a:outerShdw>
              </a:effectLst>
              <a:latin typeface="Arial" pitchFamily="-112" charset="0"/>
              <a:ea typeface="Arial" pitchFamily="-112" charset="0"/>
              <a:cs typeface="Arial" pitchFamily="-112" charset="0"/>
            </a:endParaRPr>
          </a:p>
        </p:txBody>
      </p:sp>
      <p:sp>
        <p:nvSpPr>
          <p:cNvPr id="178185" name="TextBox 15"/>
          <p:cNvSpPr txBox="1">
            <a:spLocks noChangeArrowheads="1"/>
          </p:cNvSpPr>
          <p:nvPr/>
        </p:nvSpPr>
        <p:spPr bwMode="auto">
          <a:xfrm>
            <a:off x="1809750" y="1316038"/>
            <a:ext cx="5886450" cy="923925"/>
          </a:xfrm>
          <a:prstGeom prst="rect">
            <a:avLst/>
          </a:prstGeom>
          <a:noFill/>
          <a:ln w="9525">
            <a:noFill/>
            <a:miter lim="800000"/>
            <a:headEnd/>
            <a:tailEnd/>
          </a:ln>
        </p:spPr>
        <p:txBody>
          <a:bodyPr>
            <a:prstTxWarp prst="textNoShape">
              <a:avLst/>
            </a:prstTxWarp>
            <a:spAutoFit/>
          </a:bodyPr>
          <a:lstStyle/>
          <a:p>
            <a:r>
              <a:rPr lang="en-US" b="1"/>
              <a:t>Observations</a:t>
            </a:r>
          </a:p>
          <a:p>
            <a:r>
              <a:rPr lang="en-US" b="1"/>
              <a:t>Predictions with Anthropogenic/Natural forcings</a:t>
            </a:r>
          </a:p>
          <a:p>
            <a:r>
              <a:rPr lang="en-US" b="1"/>
              <a:t>Predictions with Natrual forcings</a:t>
            </a:r>
          </a:p>
        </p:txBody>
      </p:sp>
      <p:cxnSp>
        <p:nvCxnSpPr>
          <p:cNvPr id="19" name="Straight Connector 18"/>
          <p:cNvCxnSpPr/>
          <p:nvPr/>
        </p:nvCxnSpPr>
        <p:spPr>
          <a:xfrm>
            <a:off x="1219200" y="1477963"/>
            <a:ext cx="5334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19200" y="1781175"/>
            <a:ext cx="533400" cy="15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 y="2085975"/>
            <a:ext cx="533400" cy="1588"/>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331913" y="369332"/>
            <a:ext cx="6726872" cy="523220"/>
          </a:xfrm>
          <a:prstGeom prst="rect">
            <a:avLst/>
          </a:prstGeom>
        </p:spPr>
        <p:txBody>
          <a:bodyPr wrap="none">
            <a:spAutoFit/>
          </a:bodyPr>
          <a:lstStyle/>
          <a:p>
            <a:r>
              <a:rPr lang="en-US" sz="2800" b="1" dirty="0" smtClean="0">
                <a:solidFill>
                  <a:srgbClr val="FF0000"/>
                </a:solidFill>
              </a:rPr>
              <a:t>Natural Forcing cannot explain observations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5" name="TextBox 7"/>
          <p:cNvSpPr txBox="1">
            <a:spLocks noChangeArrowheads="1"/>
          </p:cNvSpPr>
          <p:nvPr/>
        </p:nvSpPr>
        <p:spPr bwMode="auto">
          <a:xfrm>
            <a:off x="1216303" y="228600"/>
            <a:ext cx="6726872"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FF0000"/>
                </a:solidFill>
              </a:rPr>
              <a:t>Natural Forcing cannot explain observations</a:t>
            </a:r>
          </a:p>
        </p:txBody>
      </p:sp>
      <p:pic>
        <p:nvPicPr>
          <p:cNvPr id="6" name="Picture 5"/>
          <p:cNvPicPr>
            <a:picLocks noChangeAspect="1"/>
          </p:cNvPicPr>
          <p:nvPr/>
        </p:nvPicPr>
        <p:blipFill>
          <a:blip r:embed="rId2"/>
          <a:stretch>
            <a:fillRect/>
          </a:stretch>
        </p:blipFill>
        <p:spPr>
          <a:xfrm>
            <a:off x="1919273" y="814687"/>
            <a:ext cx="4993930" cy="5378079"/>
          </a:xfrm>
          <a:prstGeom prst="rect">
            <a:avLst/>
          </a:prstGeom>
        </p:spPr>
      </p:pic>
      <p:sp>
        <p:nvSpPr>
          <p:cNvPr id="4" name="TextBox 3"/>
          <p:cNvSpPr txBox="1"/>
          <p:nvPr/>
        </p:nvSpPr>
        <p:spPr>
          <a:xfrm>
            <a:off x="6913203" y="5942837"/>
            <a:ext cx="1449886" cy="461665"/>
          </a:xfrm>
          <a:prstGeom prst="rect">
            <a:avLst/>
          </a:prstGeom>
          <a:noFill/>
        </p:spPr>
        <p:txBody>
          <a:bodyPr wrap="none" rtlCol="0">
            <a:spAutoFit/>
          </a:bodyPr>
          <a:lstStyle/>
          <a:p>
            <a:r>
              <a:rPr lang="en-US" sz="2400" b="1" dirty="0" smtClean="0">
                <a:solidFill>
                  <a:srgbClr val="0000FF"/>
                </a:solidFill>
              </a:rPr>
              <a:t>IPCC 2013</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63" y="0"/>
            <a:ext cx="8229600" cy="857250"/>
          </a:xfrm>
        </p:spPr>
        <p:txBody>
          <a:bodyPr/>
          <a:lstStyle/>
          <a:p>
            <a:r>
              <a:rPr lang="en-US" b="1" dirty="0">
                <a:solidFill>
                  <a:srgbClr val="FF0000"/>
                </a:solidFill>
                <a:effectLst>
                  <a:outerShdw blurRad="38100" dist="38100" dir="2700000" algn="tl">
                    <a:srgbClr val="DDDDDD"/>
                  </a:outerShdw>
                </a:effectLst>
                <a:latin typeface="Century Gothic" charset="0"/>
              </a:rPr>
              <a:t>Global </a:t>
            </a:r>
            <a:r>
              <a:rPr lang="en-US" b="1" dirty="0" smtClean="0">
                <a:solidFill>
                  <a:srgbClr val="FF0000"/>
                </a:solidFill>
                <a:effectLst>
                  <a:outerShdw blurRad="38100" dist="38100" dir="2700000" algn="tl">
                    <a:srgbClr val="DDDDDD"/>
                  </a:outerShdw>
                </a:effectLst>
                <a:latin typeface="Century Gothic" charset="0"/>
              </a:rPr>
              <a:t>Warming </a:t>
            </a:r>
            <a:r>
              <a:rPr lang="en-US" b="1" dirty="0">
                <a:solidFill>
                  <a:srgbClr val="FF0000"/>
                </a:solidFill>
              </a:rPr>
              <a:t>Hiatus</a:t>
            </a:r>
            <a:r>
              <a:rPr lang="en-US" b="1" dirty="0" smtClean="0">
                <a:solidFill>
                  <a:srgbClr val="FF0000"/>
                </a:solidFill>
                <a:effectLst>
                  <a:outerShdw blurRad="38100" dist="38100" dir="2700000" algn="tl">
                    <a:srgbClr val="DDDDDD"/>
                  </a:outerShdw>
                </a:effectLst>
                <a:latin typeface="Century Gothic" charset="0"/>
              </a:rPr>
              <a:t>?</a:t>
            </a:r>
            <a:endParaRPr lang="en-US" b="1" dirty="0">
              <a:solidFill>
                <a:srgbClr val="FF0000"/>
              </a:solidFill>
              <a:effectLst>
                <a:outerShdw blurRad="38100" dist="38100" dir="2700000" algn="tl">
                  <a:srgbClr val="DDDDDD"/>
                </a:outerShdw>
              </a:effectLst>
              <a:latin typeface="Century Gothic" charset="0"/>
            </a:endParaRPr>
          </a:p>
        </p:txBody>
      </p:sp>
      <p:sp>
        <p:nvSpPr>
          <p:cNvPr id="19460" name="TextBox 6"/>
          <p:cNvSpPr txBox="1">
            <a:spLocks noChangeArrowheads="1"/>
          </p:cNvSpPr>
          <p:nvPr/>
        </p:nvSpPr>
        <p:spPr bwMode="auto">
          <a:xfrm>
            <a:off x="251520" y="1772816"/>
            <a:ext cx="6912768"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dirty="0">
                <a:solidFill>
                  <a:srgbClr val="0000FF"/>
                </a:solidFill>
              </a:rPr>
              <a:t>Global Land-Ocean Temperature (1880-</a:t>
            </a:r>
            <a:r>
              <a:rPr lang="en-US" dirty="0" smtClean="0">
                <a:solidFill>
                  <a:srgbClr val="0000FF"/>
                </a:solidFill>
              </a:rPr>
              <a:t>2012)</a:t>
            </a:r>
            <a:endParaRPr lang="en-US" dirty="0">
              <a:solidFill>
                <a:srgbClr val="0000FF"/>
              </a:solidFill>
            </a:endParaRPr>
          </a:p>
        </p:txBody>
      </p:sp>
      <p:sp>
        <p:nvSpPr>
          <p:cNvPr id="19463" name="TextBox 9"/>
          <p:cNvSpPr txBox="1">
            <a:spLocks noChangeArrowheads="1"/>
          </p:cNvSpPr>
          <p:nvPr/>
        </p:nvSpPr>
        <p:spPr bwMode="auto">
          <a:xfrm>
            <a:off x="6705600" y="5791200"/>
            <a:ext cx="2209800" cy="381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(GISS, New York)</a:t>
            </a:r>
          </a:p>
        </p:txBody>
      </p:sp>
      <p:sp>
        <p:nvSpPr>
          <p:cNvPr id="19464" name="TextBox 10"/>
          <p:cNvSpPr txBox="1">
            <a:spLocks noChangeArrowheads="1"/>
          </p:cNvSpPr>
          <p:nvPr/>
        </p:nvSpPr>
        <p:spPr bwMode="auto">
          <a:xfrm>
            <a:off x="6629400" y="3276600"/>
            <a:ext cx="2895600" cy="70788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dirty="0">
                <a:solidFill>
                  <a:srgbClr val="0000FF"/>
                </a:solidFill>
              </a:rPr>
              <a:t>Relative </a:t>
            </a:r>
            <a:r>
              <a:rPr lang="en-US" sz="2000" dirty="0" smtClean="0">
                <a:solidFill>
                  <a:srgbClr val="0000FF"/>
                </a:solidFill>
              </a:rPr>
              <a:t>to</a:t>
            </a:r>
            <a:endParaRPr lang="en-US" sz="2000" dirty="0">
              <a:solidFill>
                <a:srgbClr val="0000FF"/>
              </a:solidFill>
            </a:endParaRPr>
          </a:p>
          <a:p>
            <a:pPr eaLnBrk="1" hangingPunct="1"/>
            <a:r>
              <a:rPr lang="en-US" sz="2000" dirty="0">
                <a:solidFill>
                  <a:srgbClr val="0000FF"/>
                </a:solidFill>
              </a:rPr>
              <a:t>1951-1980 mean</a:t>
            </a:r>
          </a:p>
        </p:txBody>
      </p:sp>
      <p:sp>
        <p:nvSpPr>
          <p:cNvPr id="19465" name="Slide Number Placeholder 8"/>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10F4124-0F1B-7942-A1B1-282D01489EBB}" type="slidenum">
              <a:rPr lang="en-US" sz="1200">
                <a:solidFill>
                  <a:srgbClr val="898989"/>
                </a:solidFill>
              </a:rPr>
              <a:pPr eaLnBrk="1" hangingPunct="1"/>
              <a:t>17</a:t>
            </a:fld>
            <a:endParaRPr lang="en-US" sz="1200">
              <a:solidFill>
                <a:srgbClr val="898989"/>
              </a:solidFill>
            </a:endParaRPr>
          </a:p>
        </p:txBody>
      </p:sp>
      <p:pic>
        <p:nvPicPr>
          <p:cNvPr id="3" name="Picture 2" descr="GISS_1880_2012_Ts.pn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2972"/>
          <a:stretch/>
        </p:blipFill>
        <p:spPr>
          <a:xfrm>
            <a:off x="0" y="2636912"/>
            <a:ext cx="6558362" cy="3528392"/>
          </a:xfrm>
          <a:prstGeom prst="rect">
            <a:avLst/>
          </a:prstGeom>
        </p:spPr>
      </p:pic>
      <p:cxnSp>
        <p:nvCxnSpPr>
          <p:cNvPr id="5" name="Straight Connector 4"/>
          <p:cNvCxnSpPr/>
          <p:nvPr/>
        </p:nvCxnSpPr>
        <p:spPr>
          <a:xfrm>
            <a:off x="251520" y="4617202"/>
            <a:ext cx="5383697" cy="264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83176" y="5156911"/>
            <a:ext cx="1175580" cy="15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89377" y="2951707"/>
            <a:ext cx="445840" cy="15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4688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28800" y="60067"/>
            <a:ext cx="7315200" cy="36118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7" name="Picture 3"/>
          <p:cNvPicPr>
            <a:picLocks noChangeArrowheads="1"/>
          </p:cNvPicPr>
          <p:nvPr/>
        </p:nvPicPr>
        <p:blipFill rotWithShape="1">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5920"/>
          <a:stretch/>
        </p:blipFill>
        <p:spPr bwMode="auto">
          <a:xfrm>
            <a:off x="1828800" y="3459943"/>
            <a:ext cx="7315200" cy="339805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TextBox 4"/>
          <p:cNvSpPr txBox="1"/>
          <p:nvPr/>
        </p:nvSpPr>
        <p:spPr>
          <a:xfrm>
            <a:off x="368978" y="845193"/>
            <a:ext cx="1759080" cy="707886"/>
          </a:xfrm>
          <a:prstGeom prst="rect">
            <a:avLst/>
          </a:prstGeom>
          <a:noFill/>
        </p:spPr>
        <p:txBody>
          <a:bodyPr wrap="square" rtlCol="0">
            <a:spAutoFit/>
          </a:bodyPr>
          <a:lstStyle/>
          <a:p>
            <a:r>
              <a:rPr lang="en-US" sz="2400" b="1" dirty="0" smtClean="0">
                <a:solidFill>
                  <a:srgbClr val="FF0000"/>
                </a:solidFill>
              </a:rPr>
              <a:t>NOAA</a:t>
            </a:r>
          </a:p>
          <a:p>
            <a:r>
              <a:rPr lang="en-US" sz="1600" b="1" dirty="0" smtClean="0"/>
              <a:t>(1880 – 2012)</a:t>
            </a:r>
            <a:endParaRPr lang="en-US" sz="1600" b="1" dirty="0"/>
          </a:p>
        </p:txBody>
      </p:sp>
      <p:sp>
        <p:nvSpPr>
          <p:cNvPr id="7" name="TextBox 6"/>
          <p:cNvSpPr txBox="1"/>
          <p:nvPr/>
        </p:nvSpPr>
        <p:spPr>
          <a:xfrm>
            <a:off x="368978" y="4534819"/>
            <a:ext cx="1759080" cy="707886"/>
          </a:xfrm>
          <a:prstGeom prst="rect">
            <a:avLst/>
          </a:prstGeom>
          <a:noFill/>
        </p:spPr>
        <p:txBody>
          <a:bodyPr wrap="square" rtlCol="0">
            <a:spAutoFit/>
          </a:bodyPr>
          <a:lstStyle/>
          <a:p>
            <a:r>
              <a:rPr lang="en-US" sz="2400" b="1" dirty="0" smtClean="0">
                <a:solidFill>
                  <a:srgbClr val="FF0000"/>
                </a:solidFill>
              </a:rPr>
              <a:t>NOAA</a:t>
            </a:r>
          </a:p>
          <a:p>
            <a:r>
              <a:rPr lang="en-US" sz="1600" b="1" dirty="0" smtClean="0"/>
              <a:t>(1960 – 2012)</a:t>
            </a:r>
            <a:endParaRPr lang="en-US" sz="1600" b="1" dirty="0"/>
          </a:p>
        </p:txBody>
      </p:sp>
      <p:cxnSp>
        <p:nvCxnSpPr>
          <p:cNvPr id="9" name="Straight Connector 8"/>
          <p:cNvCxnSpPr/>
          <p:nvPr/>
        </p:nvCxnSpPr>
        <p:spPr>
          <a:xfrm>
            <a:off x="2677234" y="1964945"/>
            <a:ext cx="607526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677234" y="5920576"/>
            <a:ext cx="607526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58353" y="2454036"/>
            <a:ext cx="1246285" cy="15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05382" y="368963"/>
            <a:ext cx="638204" cy="15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08523" y="4209409"/>
            <a:ext cx="1587463" cy="15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889630"/>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Possible Explanation of Hiatus in Warming </a:t>
            </a:r>
            <a:endParaRPr lang="en-US" sz="3600" b="1" dirty="0">
              <a:solidFill>
                <a:srgbClr val="FF0000"/>
              </a:solidFill>
            </a:endParaRPr>
          </a:p>
        </p:txBody>
      </p:sp>
      <p:sp>
        <p:nvSpPr>
          <p:cNvPr id="3" name="Content Placeholder 2"/>
          <p:cNvSpPr>
            <a:spLocks noGrp="1"/>
          </p:cNvSpPr>
          <p:nvPr>
            <p:ph idx="1"/>
          </p:nvPr>
        </p:nvSpPr>
        <p:spPr>
          <a:xfrm>
            <a:off x="457200" y="1417638"/>
            <a:ext cx="8229600" cy="4760052"/>
          </a:xfrm>
        </p:spPr>
        <p:txBody>
          <a:bodyPr>
            <a:normAutofit fontScale="92500" lnSpcReduction="10000"/>
          </a:bodyPr>
          <a:lstStyle/>
          <a:p>
            <a:pPr>
              <a:spcAft>
                <a:spcPts val="1200"/>
              </a:spcAft>
            </a:pPr>
            <a:r>
              <a:rPr lang="en-US" b="1" dirty="0" smtClean="0">
                <a:solidFill>
                  <a:srgbClr val="0000FF"/>
                </a:solidFill>
              </a:rPr>
              <a:t>Increase</a:t>
            </a:r>
            <a:r>
              <a:rPr lang="en-US" dirty="0" smtClean="0">
                <a:solidFill>
                  <a:srgbClr val="0000FF"/>
                </a:solidFill>
              </a:rPr>
              <a:t> in Aerosols: </a:t>
            </a:r>
            <a:r>
              <a:rPr lang="en-US" dirty="0" smtClean="0"/>
              <a:t>Anthropogenic (China, India) ,and small volcanoes </a:t>
            </a:r>
          </a:p>
          <a:p>
            <a:pPr>
              <a:spcAft>
                <a:spcPts val="1200"/>
              </a:spcAft>
            </a:pPr>
            <a:r>
              <a:rPr lang="en-US" b="1" dirty="0" smtClean="0">
                <a:solidFill>
                  <a:srgbClr val="0000FF"/>
                </a:solidFill>
              </a:rPr>
              <a:t>Enhanced </a:t>
            </a:r>
            <a:r>
              <a:rPr lang="en-US" dirty="0" smtClean="0">
                <a:solidFill>
                  <a:srgbClr val="000000"/>
                </a:solidFill>
              </a:rPr>
              <a:t>heat uptake by the oceans</a:t>
            </a:r>
          </a:p>
          <a:p>
            <a:pPr>
              <a:spcAft>
                <a:spcPts val="1200"/>
              </a:spcAft>
            </a:pPr>
            <a:r>
              <a:rPr lang="en-US" dirty="0" smtClean="0"/>
              <a:t>More </a:t>
            </a:r>
            <a:r>
              <a:rPr lang="en-US" dirty="0" smtClean="0">
                <a:solidFill>
                  <a:srgbClr val="0000FF"/>
                </a:solidFill>
              </a:rPr>
              <a:t>La Nina (cooling) </a:t>
            </a:r>
            <a:r>
              <a:rPr lang="en-US" dirty="0" smtClean="0"/>
              <a:t>events than </a:t>
            </a:r>
            <a:r>
              <a:rPr lang="en-US" dirty="0" smtClean="0">
                <a:solidFill>
                  <a:srgbClr val="FF0000"/>
                </a:solidFill>
              </a:rPr>
              <a:t>El Nino (warming) </a:t>
            </a:r>
            <a:r>
              <a:rPr lang="en-US" dirty="0" smtClean="0"/>
              <a:t>events</a:t>
            </a:r>
          </a:p>
          <a:p>
            <a:pPr>
              <a:spcAft>
                <a:spcPts val="1200"/>
              </a:spcAft>
            </a:pPr>
            <a:r>
              <a:rPr lang="en-US" b="1" dirty="0" smtClean="0">
                <a:solidFill>
                  <a:srgbClr val="0000FF"/>
                </a:solidFill>
              </a:rPr>
              <a:t>Decrease</a:t>
            </a:r>
            <a:r>
              <a:rPr lang="en-US" dirty="0" smtClean="0">
                <a:solidFill>
                  <a:srgbClr val="0000FF"/>
                </a:solidFill>
              </a:rPr>
              <a:t> </a:t>
            </a:r>
            <a:r>
              <a:rPr lang="en-US" dirty="0" smtClean="0"/>
              <a:t>in stratospheric water vapor</a:t>
            </a:r>
          </a:p>
          <a:p>
            <a:pPr>
              <a:spcAft>
                <a:spcPts val="1200"/>
              </a:spcAft>
            </a:pPr>
            <a:r>
              <a:rPr lang="en-US" b="1" dirty="0" smtClean="0">
                <a:solidFill>
                  <a:srgbClr val="0000FF"/>
                </a:solidFill>
              </a:rPr>
              <a:t>Low</a:t>
            </a:r>
            <a:r>
              <a:rPr lang="en-US" dirty="0" smtClean="0">
                <a:solidFill>
                  <a:srgbClr val="0000FF"/>
                </a:solidFill>
              </a:rPr>
              <a:t> </a:t>
            </a:r>
            <a:r>
              <a:rPr lang="en-US" dirty="0" smtClean="0">
                <a:solidFill>
                  <a:srgbClr val="000000"/>
                </a:solidFill>
              </a:rPr>
              <a:t>Sun spot activity</a:t>
            </a:r>
          </a:p>
          <a:p>
            <a:pPr>
              <a:spcAft>
                <a:spcPts val="1200"/>
              </a:spcAft>
            </a:pPr>
            <a:r>
              <a:rPr lang="en-US" dirty="0" smtClean="0">
                <a:solidFill>
                  <a:srgbClr val="0000FF"/>
                </a:solidFill>
              </a:rPr>
              <a:t>Multi-decadal variability </a:t>
            </a:r>
            <a:r>
              <a:rPr lang="en-US" dirty="0" smtClean="0"/>
              <a:t>opposite to warming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78304" y="612958"/>
            <a:ext cx="4421013" cy="1019786"/>
          </a:xfrm>
        </p:spPr>
        <p:txBody>
          <a:bodyPr>
            <a:normAutofit fontScale="90000"/>
          </a:bodyPr>
          <a:lstStyle/>
          <a:p>
            <a:pPr>
              <a:spcAft>
                <a:spcPts val="1800"/>
              </a:spcAft>
            </a:pPr>
            <a:r>
              <a:rPr lang="en-US" sz="3556" dirty="0" smtClean="0">
                <a:solidFill>
                  <a:srgbClr val="FF0000"/>
                </a:solidFill>
              </a:rPr>
              <a:t>Greenhouse Effect:</a:t>
            </a:r>
            <a:r>
              <a:rPr lang="en-US" dirty="0" smtClean="0">
                <a:solidFill>
                  <a:srgbClr val="FF0000"/>
                </a:solidFill>
              </a:rPr>
              <a:t/>
            </a:r>
            <a:br>
              <a:rPr lang="en-US" dirty="0" smtClean="0">
                <a:solidFill>
                  <a:srgbClr val="FF0000"/>
                </a:solidFill>
              </a:rPr>
            </a:br>
            <a:r>
              <a:rPr lang="en-US" sz="2000" dirty="0" smtClean="0"/>
              <a:t>Without it, the Earth would be uninhabitable.  </a:t>
            </a:r>
            <a:endParaRPr lang="en-US" sz="2000" dirty="0"/>
          </a:p>
        </p:txBody>
      </p:sp>
      <p:pic>
        <p:nvPicPr>
          <p:cNvPr id="4" name="Content Placeholder 3" descr="FAQ1"/>
          <p:cNvPicPr>
            <a:picLocks noGrp="1" noChangeAspect="1" noChangeArrowheads="1"/>
          </p:cNvPicPr>
          <p:nvPr>
            <p:ph idx="1"/>
          </p:nvPr>
        </p:nvPicPr>
        <p:blipFill rotWithShape="1">
          <a:blip r:embed="rId3"/>
          <a:srcRect t="-675" b="12972"/>
          <a:stretch/>
        </p:blipFill>
        <p:spPr bwMode="auto">
          <a:xfrm>
            <a:off x="4292579" y="1873434"/>
            <a:ext cx="4851421" cy="3326909"/>
          </a:xfrm>
          <a:prstGeom prst="rect">
            <a:avLst/>
          </a:prstGeom>
          <a:noFill/>
          <a:ln w="9525">
            <a:noFill/>
            <a:miter lim="800000"/>
            <a:headEnd/>
            <a:tailEnd/>
          </a:ln>
        </p:spPr>
      </p:pic>
      <p:pic>
        <p:nvPicPr>
          <p:cNvPr id="7" name="Picture 1" descr="C:\Users\kitten\Documents\COLA\work\JShukla\2009.09.Vision\energy_balance.jpg"/>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5330" b="7293"/>
          <a:stretch/>
        </p:blipFill>
        <p:spPr bwMode="auto">
          <a:xfrm>
            <a:off x="126514" y="1911625"/>
            <a:ext cx="4152930" cy="332690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 name="Title 1"/>
          <p:cNvSpPr txBox="1">
            <a:spLocks/>
          </p:cNvSpPr>
          <p:nvPr/>
        </p:nvSpPr>
        <p:spPr>
          <a:xfrm>
            <a:off x="222816" y="651150"/>
            <a:ext cx="4043493" cy="1019786"/>
          </a:xfrm>
          <a:prstGeom prst="rect">
            <a:avLst/>
          </a:prstGeom>
        </p:spPr>
        <p:txBody>
          <a:bodyPr vert="horz" lIns="91440" tIns="45720" rIns="91440" bIns="45720" rtlCol="0" anchor="ctr">
            <a:normAutofit fontScale="6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120" dirty="0" smtClean="0">
                <a:solidFill>
                  <a:srgbClr val="FF0000"/>
                </a:solidFill>
                <a:latin typeface="+mj-lt"/>
                <a:ea typeface="+mj-ea"/>
                <a:cs typeface="+mj-cs"/>
              </a:rPr>
              <a:t>Mean Climate:</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 </a:t>
            </a:r>
            <a:r>
              <a:rPr lang="en-US" sz="3273" dirty="0" smtClean="0">
                <a:latin typeface="+mj-lt"/>
                <a:ea typeface="+mj-ea"/>
                <a:cs typeface="+mj-cs"/>
              </a:rPr>
              <a:t>Incoming Energy = Outgoing Energy</a:t>
            </a:r>
            <a:endParaRPr kumimoji="0" lang="en-US" sz="3273" b="0" i="0" u="none" strike="noStrike" kern="1200" cap="none" spc="0" normalizeH="0" baseline="0" noProof="0" dirty="0">
              <a:ln>
                <a:noFill/>
              </a:ln>
              <a:effectLst/>
              <a:uLnTx/>
              <a:uFillTx/>
              <a:latin typeface="+mj-lt"/>
              <a:ea typeface="+mj-ea"/>
              <a:cs typeface="+mj-cs"/>
            </a:endParaRPr>
          </a:p>
        </p:txBody>
      </p:sp>
      <p:sp>
        <p:nvSpPr>
          <p:cNvPr id="9" name="TextBox 8"/>
          <p:cNvSpPr txBox="1"/>
          <p:nvPr/>
        </p:nvSpPr>
        <p:spPr>
          <a:xfrm>
            <a:off x="4602436" y="1533130"/>
            <a:ext cx="184666" cy="369332"/>
          </a:xfrm>
          <a:prstGeom prst="rect">
            <a:avLst/>
          </a:prstGeom>
          <a:noFill/>
        </p:spPr>
        <p:txBody>
          <a:bodyPr wrap="none" rtlCol="0">
            <a:spAutoFit/>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578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7794" y="3473287"/>
            <a:ext cx="2181619" cy="2532535"/>
          </a:xfrm>
        </p:spPr>
        <p:txBody>
          <a:bodyPr>
            <a:normAutofit/>
          </a:bodyPr>
          <a:lstStyle/>
          <a:p>
            <a:r>
              <a:rPr lang="en-US" sz="2800" b="1" dirty="0" smtClean="0">
                <a:solidFill>
                  <a:srgbClr val="FF0000"/>
                </a:solidFill>
              </a:rPr>
              <a:t>Arctic Temperature Anomaly</a:t>
            </a:r>
            <a:endParaRPr lang="en-US" sz="2800" b="1" dirty="0">
              <a:solidFill>
                <a:srgbClr val="FF0000"/>
              </a:solidFill>
            </a:endParaRPr>
          </a:p>
        </p:txBody>
      </p:sp>
      <p:pic>
        <p:nvPicPr>
          <p:cNvPr id="4" name="Picture 3" descr="arctic.jpg"/>
          <p:cNvPicPr>
            <a:picLocks noChangeAspect="1"/>
          </p:cNvPicPr>
          <p:nvPr/>
        </p:nvPicPr>
        <p:blipFill>
          <a:blip r:embed="rId2"/>
          <a:stretch>
            <a:fillRect/>
          </a:stretch>
        </p:blipFill>
        <p:spPr>
          <a:xfrm>
            <a:off x="2740451" y="3218075"/>
            <a:ext cx="5690980" cy="3464006"/>
          </a:xfrm>
          <a:prstGeom prst="rect">
            <a:avLst/>
          </a:prstGeom>
        </p:spPr>
      </p:pic>
      <p:pic>
        <p:nvPicPr>
          <p:cNvPr id="5" name="Picture 2"/>
          <p:cNvPicPr>
            <a:picLocks noChangeArrowheads="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44948" y="19750"/>
            <a:ext cx="5972424" cy="33129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 name="Title 1"/>
          <p:cNvSpPr txBox="1">
            <a:spLocks/>
          </p:cNvSpPr>
          <p:nvPr/>
        </p:nvSpPr>
        <p:spPr>
          <a:xfrm>
            <a:off x="286460" y="408313"/>
            <a:ext cx="2052953" cy="253253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mj-lt"/>
                <a:ea typeface="+mj-ea"/>
                <a:cs typeface="+mj-cs"/>
              </a:rPr>
              <a:t>Global Temperature Anomaly</a:t>
            </a:r>
            <a:endParaRPr kumimoji="0" lang="en-US" sz="2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7862"/>
            <a:ext cx="8229600" cy="1143000"/>
          </a:xfrm>
        </p:spPr>
        <p:txBody>
          <a:bodyPr/>
          <a:lstStyle/>
          <a:p>
            <a:r>
              <a:rPr lang="en-US" b="1" dirty="0" smtClean="0">
                <a:solidFill>
                  <a:srgbClr val="FF0000"/>
                </a:solidFill>
              </a:rPr>
              <a:t>Outline</a:t>
            </a:r>
            <a:endParaRPr lang="en-US" b="1" dirty="0">
              <a:solidFill>
                <a:srgbClr val="FF0000"/>
              </a:solidFill>
            </a:endParaRPr>
          </a:p>
        </p:txBody>
      </p:sp>
      <p:sp>
        <p:nvSpPr>
          <p:cNvPr id="3" name="Content Placeholder 2"/>
          <p:cNvSpPr>
            <a:spLocks noGrp="1"/>
          </p:cNvSpPr>
          <p:nvPr>
            <p:ph idx="1"/>
          </p:nvPr>
        </p:nvSpPr>
        <p:spPr>
          <a:xfrm>
            <a:off x="457200" y="3372153"/>
            <a:ext cx="8229600" cy="2917385"/>
          </a:xfrm>
        </p:spPr>
        <p:txBody>
          <a:bodyPr>
            <a:normAutofit fontScale="92500" lnSpcReduction="20000"/>
          </a:bodyPr>
          <a:lstStyle/>
          <a:p>
            <a:pPr>
              <a:spcAft>
                <a:spcPts val="2400"/>
              </a:spcAft>
            </a:pPr>
            <a:r>
              <a:rPr lang="en-US" sz="2800" dirty="0" smtClean="0">
                <a:solidFill>
                  <a:schemeClr val="bg1">
                    <a:lumMod val="65000"/>
                  </a:schemeClr>
                </a:solidFill>
                <a:latin typeface="Arial"/>
                <a:cs typeface="Arial"/>
              </a:rPr>
              <a:t>The role of human activities in the observed global warming during the past 50-100 years</a:t>
            </a:r>
          </a:p>
          <a:p>
            <a:pPr>
              <a:spcAft>
                <a:spcPts val="2400"/>
              </a:spcAft>
            </a:pPr>
            <a:r>
              <a:rPr lang="en-US" sz="2800" dirty="0" smtClean="0">
                <a:solidFill>
                  <a:schemeClr val="bg1">
                    <a:lumMod val="65000"/>
                  </a:schemeClr>
                </a:solidFill>
                <a:latin typeface="Arial"/>
                <a:cs typeface="Arial"/>
              </a:rPr>
              <a:t>The causes of hiatus in global warming during the past 15 years</a:t>
            </a:r>
          </a:p>
          <a:p>
            <a:pPr>
              <a:spcAft>
                <a:spcPts val="2400"/>
              </a:spcAft>
            </a:pPr>
            <a:r>
              <a:rPr lang="en-US" sz="2800" b="1" dirty="0" smtClean="0">
                <a:solidFill>
                  <a:srgbClr val="0000FF"/>
                </a:solidFill>
                <a:latin typeface="Arial"/>
                <a:cs typeface="Arial"/>
              </a:rPr>
              <a:t>Projections</a:t>
            </a:r>
            <a:r>
              <a:rPr lang="en-US" sz="2800" b="1" dirty="0" smtClean="0">
                <a:latin typeface="Arial"/>
                <a:cs typeface="Arial"/>
              </a:rPr>
              <a:t> of future global warming</a:t>
            </a:r>
          </a:p>
          <a:p>
            <a:endParaRPr lang="en-US" dirty="0" smtClean="0"/>
          </a:p>
        </p:txBody>
      </p:sp>
      <p:pic>
        <p:nvPicPr>
          <p:cNvPr id="5" name="Picture 4" descr="logo.tif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266028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t="7511"/>
          <a:stretch>
            <a:fillRect/>
          </a:stretch>
        </p:blipFill>
        <p:spPr>
          <a:xfrm>
            <a:off x="1524000" y="695024"/>
            <a:ext cx="6096000" cy="5802594"/>
          </a:xfrm>
          <a:prstGeom prst="rect">
            <a:avLst/>
          </a:prstGeom>
        </p:spPr>
      </p:pic>
      <p:sp>
        <p:nvSpPr>
          <p:cNvPr id="3" name="TextBox 2"/>
          <p:cNvSpPr txBox="1"/>
          <p:nvPr/>
        </p:nvSpPr>
        <p:spPr>
          <a:xfrm>
            <a:off x="1141257" y="111547"/>
            <a:ext cx="7559755" cy="400110"/>
          </a:xfrm>
          <a:prstGeom prst="rect">
            <a:avLst/>
          </a:prstGeom>
          <a:noFill/>
        </p:spPr>
        <p:txBody>
          <a:bodyPr wrap="square" rtlCol="0">
            <a:spAutoFit/>
          </a:bodyPr>
          <a:lstStyle/>
          <a:p>
            <a:r>
              <a:rPr lang="en-US" sz="2000" b="1" dirty="0" smtClean="0">
                <a:solidFill>
                  <a:srgbClr val="FF0000"/>
                </a:solidFill>
              </a:rPr>
              <a:t>21</a:t>
            </a:r>
            <a:r>
              <a:rPr lang="en-US" sz="2000" b="1" baseline="30000" dirty="0" smtClean="0">
                <a:solidFill>
                  <a:srgbClr val="FF0000"/>
                </a:solidFill>
              </a:rPr>
              <a:t>st</a:t>
            </a:r>
            <a:r>
              <a:rPr lang="en-US" sz="2000" b="1" dirty="0" smtClean="0">
                <a:solidFill>
                  <a:srgbClr val="FF0000"/>
                </a:solidFill>
              </a:rPr>
              <a:t> Century Trend (K/100yrs) for Global Mean 2m Temp (RCP8.5)</a:t>
            </a:r>
            <a:endParaRPr lang="en-US" sz="2000"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Change in Global Surface Temperature</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99087" y="1417638"/>
            <a:ext cx="7274534" cy="494045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Changes in Warm Days, Cold Day and Very Wet Days</a:t>
            </a:r>
            <a:endParaRPr lang="en-US" sz="2800" b="1" dirty="0">
              <a:solidFill>
                <a:srgbClr val="FF0000"/>
              </a:solidFill>
            </a:endParaRPr>
          </a:p>
        </p:txBody>
      </p:sp>
      <p:pic>
        <p:nvPicPr>
          <p:cNvPr id="4" name="Picture 3"/>
          <p:cNvPicPr>
            <a:picLocks noChangeAspect="1"/>
          </p:cNvPicPr>
          <p:nvPr/>
        </p:nvPicPr>
        <p:blipFill>
          <a:blip r:embed="rId2"/>
          <a:stretch>
            <a:fillRect/>
          </a:stretch>
        </p:blipFill>
        <p:spPr>
          <a:xfrm>
            <a:off x="457200" y="1869294"/>
            <a:ext cx="8229600" cy="28570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Annual mean precipitation change</a:t>
            </a:r>
            <a:r>
              <a:rPr lang="en-US" dirty="0" smtClean="0"/>
              <a:t/>
            </a:r>
            <a:br>
              <a:rPr lang="en-US" dirty="0" smtClean="0"/>
            </a:br>
            <a:r>
              <a:rPr lang="en-US" sz="3111" dirty="0" smtClean="0"/>
              <a:t>(2081 to 2100 mean ) </a:t>
            </a:r>
            <a:r>
              <a:rPr lang="en-US" sz="3111" dirty="0" smtClean="0">
                <a:solidFill>
                  <a:srgbClr val="FF0000"/>
                </a:solidFill>
              </a:rPr>
              <a:t>minus </a:t>
            </a:r>
            <a:r>
              <a:rPr lang="en-US" sz="3111" dirty="0" smtClean="0"/>
              <a:t>(1986 to 2005 mean) </a:t>
            </a:r>
            <a:endParaRPr lang="en-US" sz="311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35050" y="1441450"/>
            <a:ext cx="6869132" cy="3860033"/>
          </a:xfrm>
          <a:prstGeom prst="rect">
            <a:avLst/>
          </a:prstGeom>
        </p:spPr>
      </p:pic>
      <p:pic>
        <p:nvPicPr>
          <p:cNvPr id="5" name="Picture 4"/>
          <p:cNvPicPr>
            <a:picLocks noChangeAspect="1"/>
          </p:cNvPicPr>
          <p:nvPr/>
        </p:nvPicPr>
        <p:blipFill>
          <a:blip r:embed="rId3"/>
          <a:stretch>
            <a:fillRect/>
          </a:stretch>
        </p:blipFill>
        <p:spPr>
          <a:xfrm>
            <a:off x="1497733" y="5416550"/>
            <a:ext cx="5842000" cy="584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Global Ocean Surface pH</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600199"/>
            <a:ext cx="8143878" cy="422420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Change in Snow Cover Extent</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82600" y="1600200"/>
            <a:ext cx="7927049" cy="3938906"/>
          </a:xfrm>
          <a:prstGeom prst="rect">
            <a:avLst/>
          </a:prstGeom>
        </p:spPr>
      </p:pic>
      <p:pic>
        <p:nvPicPr>
          <p:cNvPr id="5" name="Picture 4"/>
          <p:cNvPicPr>
            <a:picLocks noChangeAspect="1"/>
          </p:cNvPicPr>
          <p:nvPr/>
        </p:nvPicPr>
        <p:blipFill>
          <a:blip r:embed="rId3"/>
          <a:stretch>
            <a:fillRect/>
          </a:stretch>
        </p:blipFill>
        <p:spPr>
          <a:xfrm>
            <a:off x="1298887" y="5539106"/>
            <a:ext cx="6464143" cy="6616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868"/>
            <a:ext cx="8229600" cy="1143000"/>
          </a:xfrm>
        </p:spPr>
        <p:txBody>
          <a:bodyPr/>
          <a:lstStyle/>
          <a:p>
            <a:r>
              <a:rPr lang="en-US" b="1" dirty="0" smtClean="0">
                <a:solidFill>
                  <a:srgbClr val="FF0000"/>
                </a:solidFill>
              </a:rPr>
              <a:t>Change in Sea level </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893889" y="1657488"/>
            <a:ext cx="5070294" cy="3486421"/>
          </a:xfrm>
          <a:prstGeom prst="rect">
            <a:avLst/>
          </a:prstGeom>
        </p:spPr>
      </p:pic>
      <p:pic>
        <p:nvPicPr>
          <p:cNvPr id="6" name="Picture 5"/>
          <p:cNvPicPr>
            <a:picLocks noChangeAspect="1"/>
          </p:cNvPicPr>
          <p:nvPr/>
        </p:nvPicPr>
        <p:blipFill>
          <a:blip r:embed="rId3"/>
          <a:stretch>
            <a:fillRect/>
          </a:stretch>
        </p:blipFill>
        <p:spPr>
          <a:xfrm>
            <a:off x="0" y="1657489"/>
            <a:ext cx="4034655" cy="3543410"/>
          </a:xfrm>
          <a:prstGeom prst="rect">
            <a:avLst/>
          </a:prstGeom>
        </p:spPr>
      </p:pic>
      <p:sp>
        <p:nvSpPr>
          <p:cNvPr id="7" name="TextBox 6"/>
          <p:cNvSpPr txBox="1"/>
          <p:nvPr/>
        </p:nvSpPr>
        <p:spPr>
          <a:xfrm>
            <a:off x="1507200" y="5162330"/>
            <a:ext cx="1419103" cy="400110"/>
          </a:xfrm>
          <a:prstGeom prst="rect">
            <a:avLst/>
          </a:prstGeom>
          <a:noFill/>
        </p:spPr>
        <p:txBody>
          <a:bodyPr wrap="none" rtlCol="0">
            <a:spAutoFit/>
          </a:bodyPr>
          <a:lstStyle/>
          <a:p>
            <a:r>
              <a:rPr lang="en-US" sz="2000" b="1" dirty="0" smtClean="0"/>
              <a:t>1700 - 2100</a:t>
            </a:r>
            <a:endParaRPr lang="en-US" sz="2000" b="1" dirty="0"/>
          </a:p>
        </p:txBody>
      </p:sp>
      <p:sp>
        <p:nvSpPr>
          <p:cNvPr id="8" name="TextBox 7"/>
          <p:cNvSpPr txBox="1"/>
          <p:nvPr/>
        </p:nvSpPr>
        <p:spPr>
          <a:xfrm>
            <a:off x="5822802" y="5086621"/>
            <a:ext cx="1419103" cy="400110"/>
          </a:xfrm>
          <a:prstGeom prst="rect">
            <a:avLst/>
          </a:prstGeom>
          <a:noFill/>
        </p:spPr>
        <p:txBody>
          <a:bodyPr wrap="none" rtlCol="0">
            <a:spAutoFit/>
          </a:bodyPr>
          <a:lstStyle/>
          <a:p>
            <a:r>
              <a:rPr lang="en-US" sz="2000" b="1" dirty="0" smtClean="0"/>
              <a:t>2000 - 2100</a:t>
            </a:r>
            <a:endParaRPr lang="en-US" sz="2000" b="1" dirty="0"/>
          </a:p>
        </p:txBody>
      </p:sp>
      <p:sp>
        <p:nvSpPr>
          <p:cNvPr id="10" name="TextBox 9"/>
          <p:cNvSpPr txBox="1"/>
          <p:nvPr/>
        </p:nvSpPr>
        <p:spPr>
          <a:xfrm>
            <a:off x="2234377" y="1046202"/>
            <a:ext cx="4740325" cy="400110"/>
          </a:xfrm>
          <a:prstGeom prst="rect">
            <a:avLst/>
          </a:prstGeom>
          <a:noFill/>
        </p:spPr>
        <p:txBody>
          <a:bodyPr wrap="none" rtlCol="0">
            <a:spAutoFit/>
          </a:bodyPr>
          <a:lstStyle/>
          <a:p>
            <a:r>
              <a:rPr lang="en-US" sz="2000" b="1" dirty="0" smtClean="0">
                <a:solidFill>
                  <a:srgbClr val="0000FF"/>
                </a:solidFill>
              </a:rPr>
              <a:t>(0.8 mm/year; </a:t>
            </a:r>
            <a:r>
              <a:rPr lang="en-US" sz="2000" b="1" dirty="0" smtClean="0"/>
              <a:t>1.9 mm/year</a:t>
            </a:r>
            <a:r>
              <a:rPr lang="en-US" sz="2000" b="1" dirty="0" smtClean="0">
                <a:solidFill>
                  <a:srgbClr val="0000FF"/>
                </a:solidFill>
              </a:rPr>
              <a:t>; 3.2 mm/year)  </a:t>
            </a:r>
            <a:endParaRPr lang="en-US" sz="2000" b="1" dirty="0">
              <a:solidFill>
                <a:srgbClr val="00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Change in Sea </a:t>
            </a:r>
            <a:r>
              <a:rPr lang="en-US" b="1" dirty="0">
                <a:solidFill>
                  <a:srgbClr val="FF0000"/>
                </a:solidFill>
              </a:rPr>
              <a:t>I</a:t>
            </a:r>
            <a:r>
              <a:rPr lang="en-US" b="1" dirty="0" smtClean="0">
                <a:solidFill>
                  <a:srgbClr val="FF0000"/>
                </a:solidFill>
              </a:rPr>
              <a:t>ce Extend</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62100" y="1417638"/>
            <a:ext cx="6019800" cy="5156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508000"/>
            <a:ext cx="9144000" cy="6350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4579" name="Rectangle 5"/>
          <p:cNvSpPr>
            <a:spLocks/>
          </p:cNvSpPr>
          <p:nvPr/>
        </p:nvSpPr>
        <p:spPr bwMode="auto">
          <a:xfrm>
            <a:off x="685800" y="5867400"/>
            <a:ext cx="1752600" cy="703263"/>
          </a:xfrm>
          <a:prstGeom prst="rect">
            <a:avLst/>
          </a:prstGeom>
          <a:solidFill>
            <a:srgbClr val="00484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lstStyle/>
          <a:p>
            <a:pPr algn="ctr"/>
            <a:endParaRPr lang="en-US" sz="1600">
              <a:solidFill>
                <a:srgbClr val="FFFFFF"/>
              </a:solidFill>
              <a:latin typeface="Gill Sans" charset="0"/>
              <a:cs typeface="Gill Sans" charset="0"/>
              <a:sym typeface="Gill Sans" charset="0"/>
            </a:endParaRPr>
          </a:p>
        </p:txBody>
      </p:sp>
      <p:sp>
        <p:nvSpPr>
          <p:cNvPr id="11" name="Rectangle 10"/>
          <p:cNvSpPr/>
          <p:nvPr/>
        </p:nvSpPr>
        <p:spPr>
          <a:xfrm>
            <a:off x="0" y="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endParaRPr>
          </a:p>
        </p:txBody>
      </p:sp>
      <p:sp>
        <p:nvSpPr>
          <p:cNvPr id="24581" name="Rectangle 3"/>
          <p:cNvSpPr>
            <a:spLocks/>
          </p:cNvSpPr>
          <p:nvPr/>
        </p:nvSpPr>
        <p:spPr bwMode="auto">
          <a:xfrm>
            <a:off x="4857750" y="452438"/>
            <a:ext cx="4286250" cy="461962"/>
          </a:xfrm>
          <a:prstGeom prst="rect">
            <a:avLst/>
          </a:prstGeom>
          <a:solidFill>
            <a:srgbClr val="00101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spAutoFit/>
          </a:bodyPr>
          <a:lstStyle/>
          <a:p>
            <a:pPr algn="ctr"/>
            <a:r>
              <a:rPr lang="en-US" sz="3000">
                <a:solidFill>
                  <a:srgbClr val="FFFFFF"/>
                </a:solidFill>
                <a:latin typeface="Gill Sans" charset="0"/>
                <a:cs typeface="Gill Sans" charset="0"/>
                <a:sym typeface="Gill Sans" charset="0"/>
              </a:rPr>
              <a:t>A Tale of Three Planets</a:t>
            </a:r>
          </a:p>
        </p:txBody>
      </p:sp>
      <p:sp>
        <p:nvSpPr>
          <p:cNvPr id="7" name="TextBox 6"/>
          <p:cNvSpPr txBox="1"/>
          <p:nvPr/>
        </p:nvSpPr>
        <p:spPr>
          <a:xfrm>
            <a:off x="228600" y="3340100"/>
            <a:ext cx="2286000" cy="523875"/>
          </a:xfrm>
          <a:prstGeom prst="rect">
            <a:avLst/>
          </a:prstGeom>
          <a:noFill/>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2800">
                <a:solidFill>
                  <a:srgbClr val="FFFF00"/>
                </a:solidFill>
                <a:effectLst>
                  <a:outerShdw blurRad="38100" dist="38100" dir="2700000" algn="tl">
                    <a:srgbClr val="DDDDDD"/>
                  </a:outerShdw>
                </a:effectLst>
              </a:rPr>
              <a:t>Mars: </a:t>
            </a:r>
            <a:r>
              <a:rPr lang="en-US" sz="2800">
                <a:solidFill>
                  <a:srgbClr val="FF0000"/>
                </a:solidFill>
                <a:effectLst>
                  <a:outerShdw blurRad="38100" dist="38100" dir="2700000" algn="tl">
                    <a:srgbClr val="DDDDDD"/>
                  </a:outerShdw>
                </a:effectLst>
                <a:cs typeface="Arial" charset="0"/>
              </a:rPr>
              <a:t>−6</a:t>
            </a:r>
            <a:r>
              <a:rPr lang="en-US" sz="2800">
                <a:solidFill>
                  <a:srgbClr val="FF0000"/>
                </a:solidFill>
                <a:effectLst>
                  <a:outerShdw blurRad="38100" dist="38100" dir="2700000" algn="tl">
                    <a:srgbClr val="DDDDDD"/>
                  </a:outerShdw>
                </a:effectLst>
              </a:rPr>
              <a:t>3</a:t>
            </a:r>
            <a:r>
              <a:rPr lang="en-US" sz="2800" baseline="30000">
                <a:solidFill>
                  <a:srgbClr val="FF0000"/>
                </a:solidFill>
                <a:effectLst>
                  <a:outerShdw blurRad="38100" dist="38100" dir="2700000" algn="tl">
                    <a:srgbClr val="DDDDDD"/>
                  </a:outerShdw>
                </a:effectLst>
              </a:rPr>
              <a:t>o</a:t>
            </a:r>
            <a:r>
              <a:rPr lang="en-US" sz="2800">
                <a:solidFill>
                  <a:srgbClr val="FF0000"/>
                </a:solidFill>
                <a:effectLst>
                  <a:outerShdw blurRad="38100" dist="38100" dir="2700000" algn="tl">
                    <a:srgbClr val="DDDDDD"/>
                  </a:outerShdw>
                </a:effectLst>
              </a:rPr>
              <a:t>C</a:t>
            </a:r>
          </a:p>
        </p:txBody>
      </p:sp>
      <p:sp>
        <p:nvSpPr>
          <p:cNvPr id="8" name="TextBox 7"/>
          <p:cNvSpPr txBox="1"/>
          <p:nvPr/>
        </p:nvSpPr>
        <p:spPr>
          <a:xfrm>
            <a:off x="3200400" y="5016500"/>
            <a:ext cx="2209800" cy="954088"/>
          </a:xfrm>
          <a:prstGeom prst="rect">
            <a:avLst/>
          </a:prstGeom>
          <a:noFill/>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r>
              <a:rPr lang="en-US" sz="2800">
                <a:solidFill>
                  <a:srgbClr val="FFFF00"/>
                </a:solidFill>
                <a:effectLst>
                  <a:outerShdw blurRad="38100" dist="38100" dir="2700000" algn="tl">
                    <a:srgbClr val="DDDDDD"/>
                  </a:outerShdw>
                </a:effectLst>
              </a:rPr>
              <a:t>Earth: </a:t>
            </a:r>
            <a:r>
              <a:rPr lang="en-US" sz="2800">
                <a:solidFill>
                  <a:srgbClr val="FF0000"/>
                </a:solidFill>
                <a:effectLst>
                  <a:outerShdw blurRad="38100" dist="38100" dir="2700000" algn="tl">
                    <a:srgbClr val="DDDDDD"/>
                  </a:outerShdw>
                </a:effectLst>
              </a:rPr>
              <a:t>15</a:t>
            </a:r>
            <a:r>
              <a:rPr lang="en-US" sz="2800" baseline="30000">
                <a:solidFill>
                  <a:srgbClr val="FF0000"/>
                </a:solidFill>
                <a:effectLst>
                  <a:outerShdw blurRad="38100" dist="38100" dir="2700000" algn="tl">
                    <a:srgbClr val="DDDDDD"/>
                  </a:outerShdw>
                </a:effectLst>
              </a:rPr>
              <a:t>o</a:t>
            </a:r>
            <a:r>
              <a:rPr lang="en-US" sz="2800">
                <a:solidFill>
                  <a:srgbClr val="FF0000"/>
                </a:solidFill>
                <a:effectLst>
                  <a:outerShdw blurRad="38100" dist="38100" dir="2700000" algn="tl">
                    <a:srgbClr val="DDDDDD"/>
                  </a:outerShdw>
                </a:effectLst>
              </a:rPr>
              <a:t>C (59</a:t>
            </a:r>
            <a:r>
              <a:rPr lang="en-US" sz="2800" baseline="30000">
                <a:solidFill>
                  <a:srgbClr val="FF0000"/>
                </a:solidFill>
                <a:effectLst>
                  <a:outerShdw blurRad="38100" dist="38100" dir="2700000" algn="tl">
                    <a:srgbClr val="DDDDDD"/>
                  </a:outerShdw>
                </a:effectLst>
              </a:rPr>
              <a:t>o</a:t>
            </a:r>
            <a:r>
              <a:rPr lang="en-US" sz="2800">
                <a:solidFill>
                  <a:srgbClr val="FF0000"/>
                </a:solidFill>
                <a:effectLst>
                  <a:outerShdw blurRad="38100" dist="38100" dir="2700000" algn="tl">
                    <a:srgbClr val="DDDDDD"/>
                  </a:outerShdw>
                </a:effectLst>
              </a:rPr>
              <a:t>F)</a:t>
            </a:r>
          </a:p>
        </p:txBody>
      </p:sp>
      <p:sp>
        <p:nvSpPr>
          <p:cNvPr id="9" name="TextBox 8"/>
          <p:cNvSpPr txBox="1"/>
          <p:nvPr/>
        </p:nvSpPr>
        <p:spPr>
          <a:xfrm>
            <a:off x="6400800" y="6083300"/>
            <a:ext cx="2590800" cy="523875"/>
          </a:xfrm>
          <a:prstGeom prst="rect">
            <a:avLst/>
          </a:prstGeom>
          <a:noFill/>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2800">
                <a:solidFill>
                  <a:srgbClr val="FFFF00"/>
                </a:solidFill>
                <a:effectLst>
                  <a:outerShdw blurRad="38100" dist="38100" dir="2700000" algn="tl">
                    <a:srgbClr val="DDDDDD"/>
                  </a:outerShdw>
                </a:effectLst>
              </a:rPr>
              <a:t>Venus: </a:t>
            </a:r>
            <a:r>
              <a:rPr lang="en-US" sz="2800">
                <a:solidFill>
                  <a:srgbClr val="FF0000"/>
                </a:solidFill>
                <a:effectLst>
                  <a:outerShdw blurRad="38100" dist="38100" dir="2700000" algn="tl">
                    <a:srgbClr val="DDDDDD"/>
                  </a:outerShdw>
                </a:effectLst>
              </a:rPr>
              <a:t>464</a:t>
            </a:r>
            <a:r>
              <a:rPr lang="en-US" sz="2800" baseline="30000">
                <a:solidFill>
                  <a:srgbClr val="FF0000"/>
                </a:solidFill>
                <a:effectLst>
                  <a:outerShdw blurRad="38100" dist="38100" dir="2700000" algn="tl">
                    <a:srgbClr val="DDDDDD"/>
                  </a:outerShdw>
                </a:effectLst>
              </a:rPr>
              <a:t>o</a:t>
            </a:r>
            <a:r>
              <a:rPr lang="en-US" sz="2800">
                <a:solidFill>
                  <a:srgbClr val="FF0000"/>
                </a:solidFill>
                <a:effectLst>
                  <a:outerShdw blurRad="38100" dist="38100" dir="2700000" algn="tl">
                    <a:srgbClr val="DDDDDD"/>
                  </a:outerShdw>
                </a:effectLst>
              </a:rPr>
              <a:t>C</a:t>
            </a:r>
          </a:p>
        </p:txBody>
      </p:sp>
      <p:sp>
        <p:nvSpPr>
          <p:cNvPr id="24586" name="Rectangle 4"/>
          <p:cNvSpPr>
            <a:spLocks/>
          </p:cNvSpPr>
          <p:nvPr/>
        </p:nvSpPr>
        <p:spPr bwMode="auto">
          <a:xfrm>
            <a:off x="228600" y="685800"/>
            <a:ext cx="2438400" cy="914400"/>
          </a:xfrm>
          <a:prstGeom prst="rect">
            <a:avLst/>
          </a:prstGeom>
          <a:solidFill>
            <a:srgbClr val="0012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lstStyle/>
          <a:p>
            <a:pPr algn="ctr"/>
            <a:endParaRPr lang="en-US" sz="1600">
              <a:solidFill>
                <a:srgbClr val="FFFFFF"/>
              </a:solidFill>
              <a:latin typeface="Gill Sans" charset="0"/>
              <a:cs typeface="Gill Sans" charset="0"/>
              <a:sym typeface="Gill Sans" charset="0"/>
            </a:endParaRPr>
          </a:p>
        </p:txBody>
      </p:sp>
      <p:sp>
        <p:nvSpPr>
          <p:cNvPr id="24587" name="Rectangle 4"/>
          <p:cNvSpPr>
            <a:spLocks/>
          </p:cNvSpPr>
          <p:nvPr/>
        </p:nvSpPr>
        <p:spPr bwMode="auto">
          <a:xfrm>
            <a:off x="0" y="404664"/>
            <a:ext cx="2186880" cy="14773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square" lIns="0" tIns="0" rIns="0" bIns="0" anchor="ctr">
            <a:spAutoFit/>
          </a:bodyPr>
          <a:lstStyle/>
          <a:p>
            <a:pPr algn="ctr"/>
            <a:r>
              <a:rPr lang="en-US" sz="1600" u="sng" dirty="0">
                <a:solidFill>
                  <a:srgbClr val="FFFFFF"/>
                </a:solidFill>
                <a:latin typeface="Gill Sans" charset="0"/>
                <a:cs typeface="Gill Sans" charset="0"/>
                <a:sym typeface="Gill Sans" charset="0"/>
              </a:rPr>
              <a:t>MARS</a:t>
            </a:r>
          </a:p>
          <a:p>
            <a:pPr algn="ctr"/>
            <a:r>
              <a:rPr lang="en-US" sz="1600" dirty="0" smtClean="0">
                <a:solidFill>
                  <a:srgbClr val="FFFFFF"/>
                </a:solidFill>
                <a:latin typeface="Gill Sans" charset="0"/>
                <a:cs typeface="Gill Sans" charset="0"/>
                <a:sym typeface="Gill Sans" charset="0"/>
              </a:rPr>
              <a:t>1.56 AU from Sun</a:t>
            </a:r>
            <a:endParaRPr lang="en-US" sz="1600" dirty="0">
              <a:solidFill>
                <a:srgbClr val="FFFFFF"/>
              </a:solidFill>
              <a:latin typeface="Gill Sans" charset="0"/>
              <a:cs typeface="Gill Sans" charset="0"/>
              <a:sym typeface="Gill Sans" charset="0"/>
            </a:endParaRPr>
          </a:p>
          <a:p>
            <a:pPr algn="ctr"/>
            <a:r>
              <a:rPr lang="en-US" sz="1600" dirty="0">
                <a:solidFill>
                  <a:srgbClr val="FFFFFF"/>
                </a:solidFill>
                <a:latin typeface="Gill Sans" charset="0"/>
                <a:cs typeface="Gill Sans" charset="0"/>
                <a:sym typeface="Gill Sans" charset="0"/>
              </a:rPr>
              <a:t>F = 592 W/m</a:t>
            </a:r>
            <a:r>
              <a:rPr lang="en-US" sz="1600" baseline="30000" dirty="0">
                <a:solidFill>
                  <a:srgbClr val="FFFFFF"/>
                </a:solidFill>
                <a:latin typeface="Gill Sans" charset="0"/>
                <a:cs typeface="Gill Sans" charset="0"/>
                <a:sym typeface="Gill Sans" charset="0"/>
              </a:rPr>
              <a:t>2</a:t>
            </a:r>
            <a:endParaRPr lang="en-US" sz="1600" dirty="0">
              <a:solidFill>
                <a:srgbClr val="FFFFFF"/>
              </a:solidFill>
              <a:latin typeface="Gill Sans" charset="0"/>
              <a:cs typeface="Gill Sans" charset="0"/>
              <a:sym typeface="Gill Sans" charset="0"/>
            </a:endParaRPr>
          </a:p>
          <a:p>
            <a:pPr algn="ctr"/>
            <a:r>
              <a:rPr lang="en-US" sz="1600" dirty="0">
                <a:solidFill>
                  <a:srgbClr val="FFFFFF"/>
                </a:solidFill>
                <a:latin typeface="Gill Sans" charset="0"/>
                <a:cs typeface="Gill Sans" charset="0"/>
                <a:sym typeface="Gill Sans" charset="0"/>
              </a:rPr>
              <a:t>Albedo = 17</a:t>
            </a:r>
            <a:r>
              <a:rPr lang="en-US" sz="1600" dirty="0" smtClean="0">
                <a:solidFill>
                  <a:srgbClr val="FFFFFF"/>
                </a:solidFill>
                <a:latin typeface="Gill Sans" charset="0"/>
                <a:cs typeface="Gill Sans" charset="0"/>
                <a:sym typeface="Gill Sans" charset="0"/>
              </a:rPr>
              <a:t>%</a:t>
            </a:r>
          </a:p>
          <a:p>
            <a:pPr algn="ctr"/>
            <a:r>
              <a:rPr lang="en-US" sz="1600" dirty="0" smtClean="0">
                <a:solidFill>
                  <a:srgbClr val="FFFFFF"/>
                </a:solidFill>
                <a:latin typeface="Gill Sans" charset="0"/>
                <a:cs typeface="Gill Sans" charset="0"/>
                <a:sym typeface="Gill Sans" charset="0"/>
              </a:rPr>
              <a:t>CO</a:t>
            </a:r>
            <a:r>
              <a:rPr lang="en-US" sz="1600" baseline="-25000" dirty="0" smtClean="0">
                <a:solidFill>
                  <a:srgbClr val="FFFFFF"/>
                </a:solidFill>
                <a:latin typeface="Gill Sans" charset="0"/>
                <a:cs typeface="Gill Sans" charset="0"/>
                <a:sym typeface="Gill Sans" charset="0"/>
              </a:rPr>
              <a:t>2</a:t>
            </a:r>
            <a:r>
              <a:rPr lang="en-US" sz="1600" dirty="0" smtClean="0">
                <a:solidFill>
                  <a:srgbClr val="FFFFFF"/>
                </a:solidFill>
                <a:latin typeface="Gill Sans" charset="0"/>
                <a:cs typeface="Gill Sans" charset="0"/>
                <a:sym typeface="Gill Sans" charset="0"/>
              </a:rPr>
              <a:t> = ~0%</a:t>
            </a:r>
            <a:endParaRPr lang="en-US" sz="1600" dirty="0">
              <a:solidFill>
                <a:srgbClr val="FFFFFF"/>
              </a:solidFill>
              <a:latin typeface="Gill Sans" charset="0"/>
              <a:cs typeface="Gill Sans" charset="0"/>
              <a:sym typeface="Gill Sans" charset="0"/>
            </a:endParaRPr>
          </a:p>
          <a:p>
            <a:pPr algn="ctr"/>
            <a:r>
              <a:rPr lang="en-US" sz="1600" dirty="0" err="1">
                <a:solidFill>
                  <a:srgbClr val="FFFFFF"/>
                </a:solidFill>
                <a:latin typeface="Gill Sans" charset="0"/>
                <a:cs typeface="Gill Sans" charset="0"/>
                <a:sym typeface="Gill Sans" charset="0"/>
              </a:rPr>
              <a:t>T</a:t>
            </a:r>
            <a:r>
              <a:rPr lang="en-US" sz="1600" baseline="-25000" dirty="0" err="1">
                <a:solidFill>
                  <a:srgbClr val="FFFFFF"/>
                </a:solidFill>
                <a:latin typeface="Gill Sans" charset="0"/>
                <a:cs typeface="Gill Sans" charset="0"/>
                <a:sym typeface="Gill Sans" charset="0"/>
              </a:rPr>
              <a:t>sfc</a:t>
            </a:r>
            <a:r>
              <a:rPr lang="en-US" sz="1600" dirty="0">
                <a:solidFill>
                  <a:srgbClr val="FFFFFF"/>
                </a:solidFill>
                <a:latin typeface="Gill Sans" charset="0"/>
                <a:cs typeface="Gill Sans" charset="0"/>
                <a:sym typeface="Gill Sans" charset="0"/>
              </a:rPr>
              <a:t> = 210 K</a:t>
            </a:r>
          </a:p>
        </p:txBody>
      </p:sp>
      <p:sp>
        <p:nvSpPr>
          <p:cNvPr id="24588" name="Rectangle 5"/>
          <p:cNvSpPr>
            <a:spLocks/>
          </p:cNvSpPr>
          <p:nvPr/>
        </p:nvSpPr>
        <p:spPr bwMode="auto">
          <a:xfrm>
            <a:off x="3276600" y="2039938"/>
            <a:ext cx="2743200" cy="703262"/>
          </a:xfrm>
          <a:prstGeom prst="rect">
            <a:avLst/>
          </a:prstGeom>
          <a:solidFill>
            <a:srgbClr val="001E1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lstStyle/>
          <a:p>
            <a:pPr algn="ctr"/>
            <a:endParaRPr lang="en-US" sz="1600">
              <a:solidFill>
                <a:srgbClr val="FFFFFF"/>
              </a:solidFill>
              <a:latin typeface="Gill Sans" charset="0"/>
              <a:cs typeface="Gill Sans" charset="0"/>
              <a:sym typeface="Gill Sans" charset="0"/>
            </a:endParaRPr>
          </a:p>
        </p:txBody>
      </p:sp>
      <p:sp>
        <p:nvSpPr>
          <p:cNvPr id="24589" name="Rectangle 5"/>
          <p:cNvSpPr>
            <a:spLocks/>
          </p:cNvSpPr>
          <p:nvPr/>
        </p:nvSpPr>
        <p:spPr bwMode="auto">
          <a:xfrm>
            <a:off x="3131840" y="1340768"/>
            <a:ext cx="2438400" cy="14773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spAutoFit/>
          </a:bodyPr>
          <a:lstStyle/>
          <a:p>
            <a:pPr algn="ctr"/>
            <a:r>
              <a:rPr lang="en-US" sz="1600" u="sng" dirty="0">
                <a:solidFill>
                  <a:srgbClr val="FFFFFF"/>
                </a:solidFill>
                <a:latin typeface="Gill Sans" charset="0"/>
                <a:cs typeface="Gill Sans" charset="0"/>
                <a:sym typeface="Gill Sans" charset="0"/>
              </a:rPr>
              <a:t>EARTH</a:t>
            </a:r>
          </a:p>
          <a:p>
            <a:pPr algn="ctr"/>
            <a:r>
              <a:rPr lang="en-US" sz="1600" dirty="0" smtClean="0">
                <a:solidFill>
                  <a:srgbClr val="FFFFFF"/>
                </a:solidFill>
                <a:latin typeface="Gill Sans" charset="0"/>
                <a:cs typeface="Gill Sans" charset="0"/>
                <a:sym typeface="Gill Sans" charset="0"/>
              </a:rPr>
              <a:t>1.00 AU from </a:t>
            </a:r>
            <a:r>
              <a:rPr lang="en-US" sz="1600" dirty="0">
                <a:solidFill>
                  <a:srgbClr val="FFFFFF"/>
                </a:solidFill>
                <a:latin typeface="Gill Sans" charset="0"/>
                <a:cs typeface="Gill Sans" charset="0"/>
                <a:sym typeface="Gill Sans" charset="0"/>
              </a:rPr>
              <a:t>Sun</a:t>
            </a:r>
          </a:p>
          <a:p>
            <a:pPr algn="ctr"/>
            <a:r>
              <a:rPr lang="en-US" sz="1600" dirty="0">
                <a:solidFill>
                  <a:srgbClr val="FFFFFF"/>
                </a:solidFill>
                <a:latin typeface="Gill Sans" charset="0"/>
                <a:cs typeface="Gill Sans" charset="0"/>
                <a:sym typeface="Gill Sans" charset="0"/>
              </a:rPr>
              <a:t>F = 1367 W/m</a:t>
            </a:r>
            <a:r>
              <a:rPr lang="en-US" sz="1600" baseline="30000" dirty="0">
                <a:solidFill>
                  <a:srgbClr val="FFFFFF"/>
                </a:solidFill>
                <a:latin typeface="Gill Sans" charset="0"/>
                <a:cs typeface="Gill Sans" charset="0"/>
                <a:sym typeface="Gill Sans" charset="0"/>
              </a:rPr>
              <a:t>2 </a:t>
            </a:r>
          </a:p>
          <a:p>
            <a:pPr algn="ctr"/>
            <a:r>
              <a:rPr lang="en-US" sz="1600" dirty="0">
                <a:solidFill>
                  <a:srgbClr val="FFFFFF"/>
                </a:solidFill>
                <a:latin typeface="Gill Sans" charset="0"/>
                <a:cs typeface="Gill Sans" charset="0"/>
                <a:sym typeface="Gill Sans" charset="0"/>
              </a:rPr>
              <a:t>Albedo = 30</a:t>
            </a:r>
            <a:r>
              <a:rPr lang="en-US" sz="1600" dirty="0" smtClean="0">
                <a:solidFill>
                  <a:srgbClr val="FFFFFF"/>
                </a:solidFill>
                <a:latin typeface="Gill Sans" charset="0"/>
                <a:cs typeface="Gill Sans" charset="0"/>
                <a:sym typeface="Gill Sans" charset="0"/>
              </a:rPr>
              <a:t>%</a:t>
            </a:r>
          </a:p>
          <a:p>
            <a:pPr algn="ctr"/>
            <a:r>
              <a:rPr lang="en-US" sz="1600" dirty="0">
                <a:solidFill>
                  <a:srgbClr val="FFFFFF"/>
                </a:solidFill>
                <a:latin typeface="Gill Sans" charset="0"/>
                <a:cs typeface="Gill Sans" charset="0"/>
                <a:sym typeface="Gill Sans" charset="0"/>
              </a:rPr>
              <a:t>CO</a:t>
            </a:r>
            <a:r>
              <a:rPr lang="en-US" sz="1600" baseline="-25000" dirty="0">
                <a:solidFill>
                  <a:srgbClr val="FFFFFF"/>
                </a:solidFill>
                <a:latin typeface="Gill Sans" charset="0"/>
                <a:cs typeface="Gill Sans" charset="0"/>
                <a:sym typeface="Gill Sans" charset="0"/>
              </a:rPr>
              <a:t>2</a:t>
            </a:r>
            <a:r>
              <a:rPr lang="en-US" sz="1600" dirty="0">
                <a:solidFill>
                  <a:srgbClr val="FFFFFF"/>
                </a:solidFill>
                <a:latin typeface="Gill Sans" charset="0"/>
                <a:cs typeface="Gill Sans" charset="0"/>
                <a:sym typeface="Gill Sans" charset="0"/>
              </a:rPr>
              <a:t> = ~</a:t>
            </a:r>
            <a:r>
              <a:rPr lang="en-US" sz="1600" dirty="0" smtClean="0">
                <a:solidFill>
                  <a:srgbClr val="FFFFFF"/>
                </a:solidFill>
                <a:latin typeface="Gill Sans" charset="0"/>
                <a:cs typeface="Gill Sans" charset="0"/>
                <a:sym typeface="Gill Sans" charset="0"/>
              </a:rPr>
              <a:t>0.03%</a:t>
            </a:r>
            <a:endParaRPr lang="en-US" sz="1600" dirty="0">
              <a:solidFill>
                <a:srgbClr val="FFFFFF"/>
              </a:solidFill>
              <a:latin typeface="Gill Sans" charset="0"/>
              <a:cs typeface="Gill Sans" charset="0"/>
              <a:sym typeface="Gill Sans" charset="0"/>
            </a:endParaRPr>
          </a:p>
          <a:p>
            <a:pPr algn="ctr"/>
            <a:r>
              <a:rPr lang="en-US" sz="1600" dirty="0" err="1">
                <a:solidFill>
                  <a:srgbClr val="FFFFFF"/>
                </a:solidFill>
                <a:latin typeface="Gill Sans" charset="0"/>
                <a:cs typeface="Gill Sans" charset="0"/>
                <a:sym typeface="Gill Sans" charset="0"/>
              </a:rPr>
              <a:t>T</a:t>
            </a:r>
            <a:r>
              <a:rPr lang="en-US" sz="1600" baseline="-25000" dirty="0" err="1">
                <a:solidFill>
                  <a:srgbClr val="FFFFFF"/>
                </a:solidFill>
                <a:latin typeface="Gill Sans" charset="0"/>
                <a:cs typeface="Gill Sans" charset="0"/>
                <a:sym typeface="Gill Sans" charset="0"/>
              </a:rPr>
              <a:t>sfc</a:t>
            </a:r>
            <a:r>
              <a:rPr lang="en-US" sz="1600" dirty="0">
                <a:solidFill>
                  <a:srgbClr val="FFFFFF"/>
                </a:solidFill>
                <a:latin typeface="Gill Sans" charset="0"/>
                <a:cs typeface="Gill Sans" charset="0"/>
                <a:sym typeface="Gill Sans" charset="0"/>
              </a:rPr>
              <a:t> = 288 K</a:t>
            </a:r>
          </a:p>
        </p:txBody>
      </p:sp>
      <p:sp>
        <p:nvSpPr>
          <p:cNvPr id="24590" name="Rectangle 5"/>
          <p:cNvSpPr>
            <a:spLocks/>
          </p:cNvSpPr>
          <p:nvPr/>
        </p:nvSpPr>
        <p:spPr bwMode="auto">
          <a:xfrm>
            <a:off x="6477000" y="3048000"/>
            <a:ext cx="2667000" cy="931863"/>
          </a:xfrm>
          <a:prstGeom prst="rect">
            <a:avLst/>
          </a:prstGeom>
          <a:solidFill>
            <a:srgbClr val="003635"/>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lstStyle/>
          <a:p>
            <a:pPr algn="ctr"/>
            <a:endParaRPr lang="en-US" sz="1600">
              <a:solidFill>
                <a:srgbClr val="FFFFFF"/>
              </a:solidFill>
              <a:latin typeface="Gill Sans" charset="0"/>
              <a:cs typeface="Gill Sans" charset="0"/>
              <a:sym typeface="Gill Sans" charset="0"/>
            </a:endParaRPr>
          </a:p>
        </p:txBody>
      </p:sp>
      <p:sp>
        <p:nvSpPr>
          <p:cNvPr id="24591" name="Rectangle 6"/>
          <p:cNvSpPr>
            <a:spLocks/>
          </p:cNvSpPr>
          <p:nvPr/>
        </p:nvSpPr>
        <p:spPr bwMode="auto">
          <a:xfrm>
            <a:off x="6084168" y="2691925"/>
            <a:ext cx="2360240" cy="14773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square" lIns="0" tIns="0" rIns="0" bIns="0" anchor="ctr">
            <a:spAutoFit/>
          </a:bodyPr>
          <a:lstStyle/>
          <a:p>
            <a:pPr algn="ctr"/>
            <a:r>
              <a:rPr lang="en-US" sz="1600" u="sng" dirty="0">
                <a:solidFill>
                  <a:srgbClr val="FFFFFF"/>
                </a:solidFill>
                <a:latin typeface="Gill Sans" charset="0"/>
                <a:cs typeface="Gill Sans" charset="0"/>
                <a:sym typeface="Gill Sans" charset="0"/>
              </a:rPr>
              <a:t>VENUS</a:t>
            </a:r>
          </a:p>
          <a:p>
            <a:pPr algn="ctr"/>
            <a:r>
              <a:rPr lang="en-US" sz="1600" dirty="0">
                <a:solidFill>
                  <a:srgbClr val="FFFFFF"/>
                </a:solidFill>
                <a:latin typeface="Gill Sans" charset="0"/>
                <a:cs typeface="Gill Sans" charset="0"/>
                <a:sym typeface="Gill Sans" charset="0"/>
              </a:rPr>
              <a:t>0.72 AU from Sun</a:t>
            </a:r>
          </a:p>
          <a:p>
            <a:pPr algn="ctr"/>
            <a:r>
              <a:rPr lang="en-US" sz="1600" dirty="0">
                <a:solidFill>
                  <a:srgbClr val="FFFFFF"/>
                </a:solidFill>
                <a:latin typeface="Gill Sans" charset="0"/>
                <a:cs typeface="Gill Sans" charset="0"/>
                <a:sym typeface="Gill Sans" charset="0"/>
              </a:rPr>
              <a:t>F = 2639 W/m</a:t>
            </a:r>
            <a:r>
              <a:rPr lang="en-US" sz="1600" baseline="30000" dirty="0">
                <a:solidFill>
                  <a:srgbClr val="FFFFFF"/>
                </a:solidFill>
                <a:latin typeface="Gill Sans" charset="0"/>
                <a:cs typeface="Gill Sans" charset="0"/>
                <a:sym typeface="Gill Sans" charset="0"/>
              </a:rPr>
              <a:t>2 </a:t>
            </a:r>
          </a:p>
          <a:p>
            <a:pPr algn="ctr"/>
            <a:r>
              <a:rPr lang="en-US" sz="1600" dirty="0">
                <a:solidFill>
                  <a:srgbClr val="FFFFFF"/>
                </a:solidFill>
                <a:latin typeface="Gill Sans" charset="0"/>
                <a:cs typeface="Gill Sans" charset="0"/>
                <a:sym typeface="Gill Sans" charset="0"/>
              </a:rPr>
              <a:t>Albedo = 78</a:t>
            </a:r>
            <a:r>
              <a:rPr lang="en-US" sz="1600" dirty="0" smtClean="0">
                <a:solidFill>
                  <a:srgbClr val="FFFFFF"/>
                </a:solidFill>
                <a:latin typeface="Gill Sans" charset="0"/>
                <a:cs typeface="Gill Sans" charset="0"/>
                <a:sym typeface="Gill Sans" charset="0"/>
              </a:rPr>
              <a:t>%</a:t>
            </a:r>
          </a:p>
          <a:p>
            <a:pPr algn="ctr"/>
            <a:r>
              <a:rPr lang="en-US" sz="1600" dirty="0">
                <a:solidFill>
                  <a:srgbClr val="FFFFFF"/>
                </a:solidFill>
                <a:latin typeface="Gill Sans" charset="0"/>
                <a:cs typeface="Gill Sans" charset="0"/>
                <a:sym typeface="Gill Sans" charset="0"/>
              </a:rPr>
              <a:t>CO</a:t>
            </a:r>
            <a:r>
              <a:rPr lang="en-US" sz="1600" baseline="-25000" dirty="0">
                <a:solidFill>
                  <a:srgbClr val="FFFFFF"/>
                </a:solidFill>
                <a:latin typeface="Gill Sans" charset="0"/>
                <a:cs typeface="Gill Sans" charset="0"/>
                <a:sym typeface="Gill Sans" charset="0"/>
              </a:rPr>
              <a:t>2</a:t>
            </a:r>
            <a:r>
              <a:rPr lang="en-US" sz="1600" dirty="0">
                <a:solidFill>
                  <a:srgbClr val="FFFFFF"/>
                </a:solidFill>
                <a:latin typeface="Gill Sans" charset="0"/>
                <a:cs typeface="Gill Sans" charset="0"/>
                <a:sym typeface="Gill Sans" charset="0"/>
              </a:rPr>
              <a:t> = </a:t>
            </a:r>
            <a:r>
              <a:rPr lang="en-US" sz="1600" dirty="0" smtClean="0">
                <a:solidFill>
                  <a:srgbClr val="FFFFFF"/>
                </a:solidFill>
                <a:latin typeface="Gill Sans" charset="0"/>
                <a:cs typeface="Gill Sans" charset="0"/>
                <a:sym typeface="Gill Sans" charset="0"/>
              </a:rPr>
              <a:t>~96%</a:t>
            </a:r>
            <a:endParaRPr lang="en-US" sz="1600" dirty="0">
              <a:solidFill>
                <a:srgbClr val="FFFFFF"/>
              </a:solidFill>
              <a:latin typeface="Gill Sans" charset="0"/>
              <a:cs typeface="Gill Sans" charset="0"/>
              <a:sym typeface="Gill Sans" charset="0"/>
            </a:endParaRPr>
          </a:p>
          <a:p>
            <a:pPr algn="ctr"/>
            <a:r>
              <a:rPr lang="en-US" sz="1600" dirty="0" err="1">
                <a:solidFill>
                  <a:srgbClr val="FFFFFF"/>
                </a:solidFill>
                <a:latin typeface="Gill Sans" charset="0"/>
                <a:cs typeface="Gill Sans" charset="0"/>
                <a:sym typeface="Gill Sans" charset="0"/>
              </a:rPr>
              <a:t>T</a:t>
            </a:r>
            <a:r>
              <a:rPr lang="en-US" sz="1600" baseline="-25000" dirty="0" err="1">
                <a:solidFill>
                  <a:srgbClr val="FFFFFF"/>
                </a:solidFill>
                <a:latin typeface="Gill Sans" charset="0"/>
                <a:cs typeface="Gill Sans" charset="0"/>
                <a:sym typeface="Gill Sans" charset="0"/>
              </a:rPr>
              <a:t>sfc</a:t>
            </a:r>
            <a:r>
              <a:rPr lang="en-US" sz="1600" dirty="0">
                <a:solidFill>
                  <a:srgbClr val="FFFFFF"/>
                </a:solidFill>
                <a:latin typeface="Gill Sans" charset="0"/>
                <a:cs typeface="Gill Sans" charset="0"/>
                <a:sym typeface="Gill Sans" charset="0"/>
              </a:rPr>
              <a:t> = 737 K</a:t>
            </a:r>
          </a:p>
        </p:txBody>
      </p:sp>
      <p:sp>
        <p:nvSpPr>
          <p:cNvPr id="16" name="Rectangle 6"/>
          <p:cNvSpPr>
            <a:spLocks/>
          </p:cNvSpPr>
          <p:nvPr/>
        </p:nvSpPr>
        <p:spPr bwMode="auto">
          <a:xfrm>
            <a:off x="251520" y="5733256"/>
            <a:ext cx="2514600" cy="738188"/>
          </a:xfrm>
          <a:prstGeom prst="rect">
            <a:avLst/>
          </a:prstGeom>
          <a:solidFill>
            <a:srgbClr val="FF0000"/>
          </a:solidFill>
          <a:ln>
            <a:noFill/>
          </a:ln>
          <a:extLst/>
        </p:spPr>
        <p:txBody>
          <a:bodyPr lIns="0" tIns="0" rIns="0" bIns="0" anchor="ctr">
            <a:spAutoFit/>
          </a:bodyPr>
          <a:lstStyle/>
          <a:p>
            <a:pPr algn="ctr"/>
            <a:r>
              <a:rPr lang="en-US" sz="2400" dirty="0" smtClean="0">
                <a:solidFill>
                  <a:srgbClr val="000000"/>
                </a:solidFill>
                <a:latin typeface="Gill Sans" charset="0"/>
                <a:cs typeface="Gill Sans" charset="0"/>
                <a:sym typeface="Gill Sans" charset="0"/>
              </a:rPr>
              <a:t>Surface</a:t>
            </a:r>
            <a:endParaRPr lang="en-US" sz="2400" dirty="0">
              <a:solidFill>
                <a:srgbClr val="000000"/>
              </a:solidFill>
              <a:latin typeface="Gill Sans" charset="0"/>
              <a:cs typeface="Gill Sans" charset="0"/>
              <a:sym typeface="Gill Sans" charset="0"/>
            </a:endParaRPr>
          </a:p>
          <a:p>
            <a:pPr algn="ctr"/>
            <a:r>
              <a:rPr lang="en-US" sz="2400" dirty="0">
                <a:solidFill>
                  <a:srgbClr val="000000"/>
                </a:solidFill>
                <a:latin typeface="Gill Sans" charset="0"/>
                <a:cs typeface="Gill Sans" charset="0"/>
                <a:sym typeface="Gill Sans" charset="0"/>
              </a:rPr>
              <a:t>Temperature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875012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840"/>
            <a:ext cx="8229600" cy="1143000"/>
          </a:xfrm>
        </p:spPr>
        <p:txBody>
          <a:bodyPr>
            <a:normAutofit/>
          </a:bodyPr>
          <a:lstStyle/>
          <a:p>
            <a:r>
              <a:rPr lang="en-US" sz="3200" b="1" dirty="0" smtClean="0">
                <a:solidFill>
                  <a:srgbClr val="FF0000"/>
                </a:solidFill>
                <a:latin typeface="Arial"/>
                <a:cs typeface="Arial"/>
              </a:rPr>
              <a:t>Letter from More than 200 members of the U.S. National Academy of Sciences</a:t>
            </a:r>
            <a:endParaRPr lang="en-US" sz="3200" b="1" dirty="0">
              <a:solidFill>
                <a:srgbClr val="FF0000"/>
              </a:solidFill>
              <a:latin typeface="Arial"/>
              <a:cs typeface="Arial"/>
            </a:endParaRPr>
          </a:p>
        </p:txBody>
      </p:sp>
      <p:sp>
        <p:nvSpPr>
          <p:cNvPr id="3" name="Content Placeholder 2"/>
          <p:cNvSpPr>
            <a:spLocks noGrp="1"/>
          </p:cNvSpPr>
          <p:nvPr>
            <p:ph idx="1"/>
          </p:nvPr>
        </p:nvSpPr>
        <p:spPr>
          <a:xfrm>
            <a:off x="457200" y="2167443"/>
            <a:ext cx="8229600" cy="4525963"/>
          </a:xfrm>
        </p:spPr>
        <p:txBody>
          <a:bodyPr>
            <a:normAutofit/>
          </a:bodyPr>
          <a:lstStyle/>
          <a:p>
            <a:r>
              <a:rPr lang="en-US" sz="2800" b="1" dirty="0" smtClean="0">
                <a:latin typeface="Arial"/>
                <a:cs typeface="Arial"/>
              </a:rPr>
              <a:t>There is compelling, comprehensive, and consistent objective evidence that humans are changing the climate in ways that threaten our societies and ecosystems on which we depend.</a:t>
            </a:r>
            <a:endParaRPr lang="en-US" sz="2800" b="1" dirty="0">
              <a:latin typeface="Arial"/>
              <a:cs typeface="Arial"/>
            </a:endParaRPr>
          </a:p>
        </p:txBody>
      </p:sp>
      <p:sp>
        <p:nvSpPr>
          <p:cNvPr id="4" name="TextBox 3"/>
          <p:cNvSpPr txBox="1"/>
          <p:nvPr/>
        </p:nvSpPr>
        <p:spPr>
          <a:xfrm>
            <a:off x="5405954" y="4813685"/>
            <a:ext cx="3280846" cy="369332"/>
          </a:xfrm>
          <a:prstGeom prst="rect">
            <a:avLst/>
          </a:prstGeom>
          <a:noFill/>
        </p:spPr>
        <p:txBody>
          <a:bodyPr wrap="square" rtlCol="0">
            <a:spAutoFit/>
          </a:bodyPr>
          <a:lstStyle/>
          <a:p>
            <a:r>
              <a:rPr lang="en-US" i="1" dirty="0" smtClean="0"/>
              <a:t>SCIENCE, 7 May 2010</a:t>
            </a:r>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11375"/>
            <a:ext cx="7772400" cy="1470025"/>
          </a:xfrm>
        </p:spPr>
        <p:txBody>
          <a:bodyPr/>
          <a:lstStyle/>
          <a:p>
            <a:r>
              <a:rPr lang="en-US" sz="2000" dirty="0" smtClean="0"/>
              <a:t>IPCC AR5 Working Group I: Summary for Policy Makers</a:t>
            </a:r>
            <a:endParaRPr lang="en-US" sz="2000" dirty="0"/>
          </a:p>
        </p:txBody>
      </p:sp>
      <p:sp>
        <p:nvSpPr>
          <p:cNvPr id="3" name="Subtitle 2"/>
          <p:cNvSpPr>
            <a:spLocks noGrp="1"/>
          </p:cNvSpPr>
          <p:nvPr>
            <p:ph type="subTitle" idx="1"/>
          </p:nvPr>
        </p:nvSpPr>
        <p:spPr>
          <a:xfrm>
            <a:off x="1447800" y="2971800"/>
            <a:ext cx="6400800" cy="1752600"/>
          </a:xfrm>
        </p:spPr>
        <p:txBody>
          <a:bodyPr/>
          <a:lstStyle/>
          <a:p>
            <a:r>
              <a:rPr lang="en-US" sz="2000" dirty="0" smtClean="0"/>
              <a:t>Headlines, 30 September 2013</a:t>
            </a:r>
            <a:endParaRPr lang="en-US" sz="2000" dirty="0"/>
          </a:p>
        </p:txBody>
      </p:sp>
      <p:pic>
        <p:nvPicPr>
          <p:cNvPr id="4" name="Picture 3" descr="logo.tif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2660282"/>
          </a:xfrm>
          <a:prstGeom prst="rect">
            <a:avLst/>
          </a:prstGeom>
        </p:spPr>
      </p:pic>
      <p:sp>
        <p:nvSpPr>
          <p:cNvPr id="5" name="Title 1"/>
          <p:cNvSpPr txBox="1">
            <a:spLocks/>
          </p:cNvSpPr>
          <p:nvPr/>
        </p:nvSpPr>
        <p:spPr>
          <a:xfrm>
            <a:off x="304800" y="3048000"/>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latin typeface="+mj-lt"/>
                <a:ea typeface="+mj-ea"/>
                <a:cs typeface="+mj-cs"/>
              </a:rPr>
              <a:t>Humans are Causing Climate Change</a:t>
            </a:r>
            <a:endParaRPr kumimoji="0" lang="en-US" sz="2800" b="1" i="0" u="none" strike="noStrike" kern="1200" cap="none" spc="0" normalizeH="0" baseline="0" noProof="0" dirty="0">
              <a:ln>
                <a:noFill/>
              </a:ln>
              <a:solidFill>
                <a:srgbClr val="0000FF"/>
              </a:solidFill>
              <a:effectLst/>
              <a:uLnTx/>
              <a:uFillTx/>
              <a:latin typeface="+mj-lt"/>
              <a:ea typeface="+mj-ea"/>
              <a:cs typeface="+mj-cs"/>
            </a:endParaRPr>
          </a:p>
        </p:txBody>
      </p:sp>
      <p:sp>
        <p:nvSpPr>
          <p:cNvPr id="6" name="Content Placeholder 2"/>
          <p:cNvSpPr txBox="1">
            <a:spLocks/>
          </p:cNvSpPr>
          <p:nvPr/>
        </p:nvSpPr>
        <p:spPr>
          <a:xfrm>
            <a:off x="304800" y="4038600"/>
            <a:ext cx="8839200" cy="3949700"/>
          </a:xfrm>
          <a:prstGeom prst="rect">
            <a:avLst/>
          </a:prstGeom>
        </p:spPr>
        <p:txBody>
          <a:bodyPr vert="horz" lIns="91440" tIns="45720" rIns="91440" bIns="45720" rtlCol="0">
            <a:normAutofit/>
          </a:bodyPr>
          <a:lstStyle/>
          <a:p>
            <a:pPr marL="342900" lvl="0" indent="-342900">
              <a:spcBef>
                <a:spcPct val="20000"/>
              </a:spcBef>
              <a:buFont typeface="Arial"/>
              <a:buChar char="•"/>
              <a:defRPr/>
            </a:pPr>
            <a:r>
              <a:rPr lang="en-US" sz="2400" b="1" dirty="0" smtClean="0">
                <a:solidFill>
                  <a:srgbClr val="FF0000"/>
                </a:solidFill>
              </a:rPr>
              <a:t>Global surface temperature change for the end of the 21</a:t>
            </a:r>
            <a:r>
              <a:rPr lang="en-US" sz="2400" b="1" baseline="30000" dirty="0" smtClean="0">
                <a:solidFill>
                  <a:srgbClr val="FF0000"/>
                </a:solidFill>
              </a:rPr>
              <a:t>st</a:t>
            </a:r>
            <a:r>
              <a:rPr lang="en-US" sz="2400" b="1" dirty="0" smtClean="0">
                <a:solidFill>
                  <a:srgbClr val="FF0000"/>
                </a:solidFill>
              </a:rPr>
              <a:t> century is likely to exceed 2°C for RCP6.0 and RCP8.5.  </a:t>
            </a:r>
          </a:p>
          <a:p>
            <a:pPr marL="342900" lvl="0" indent="-342900">
              <a:spcBef>
                <a:spcPct val="20000"/>
              </a:spcBef>
              <a:buFont typeface="Arial"/>
              <a:buChar char="•"/>
              <a:defRPr/>
            </a:pPr>
            <a:r>
              <a:rPr lang="en-US" sz="2400" b="1" dirty="0" smtClean="0"/>
              <a:t>Note: </a:t>
            </a:r>
          </a:p>
          <a:p>
            <a:pPr marL="800100" lvl="1" indent="-342900">
              <a:spcBef>
                <a:spcPct val="20000"/>
              </a:spcBef>
              <a:buFont typeface="Arial"/>
              <a:buChar char="•"/>
              <a:defRPr/>
            </a:pPr>
            <a:r>
              <a:rPr kumimoji="0" lang="en-US" sz="2000" b="1" i="0" u="none" strike="noStrike" kern="1200" cap="none" spc="0" normalizeH="0" baseline="0" noProof="0" dirty="0" err="1" smtClean="0">
                <a:ln>
                  <a:noFill/>
                </a:ln>
                <a:effectLst/>
                <a:uLnTx/>
                <a:uFillTx/>
                <a:latin typeface="+mn-lt"/>
                <a:ea typeface="+mn-ea"/>
                <a:cs typeface="+mn-cs"/>
              </a:rPr>
              <a:t>Eemian</a:t>
            </a:r>
            <a:r>
              <a:rPr lang="en-US" sz="2000" b="1" dirty="0" smtClean="0"/>
              <a:t> period: 114 - 130,000 years ago, </a:t>
            </a:r>
            <a:r>
              <a:rPr lang="en-US" sz="2000" b="1" dirty="0" smtClean="0">
                <a:solidFill>
                  <a:srgbClr val="FF0000"/>
                </a:solidFill>
              </a:rPr>
              <a:t>~ 2°C</a:t>
            </a:r>
            <a:r>
              <a:rPr lang="en-US" sz="2000" b="1" dirty="0" smtClean="0">
                <a:solidFill>
                  <a:srgbClr val="000000"/>
                </a:solidFill>
              </a:rPr>
              <a:t> ; </a:t>
            </a:r>
            <a:r>
              <a:rPr lang="en-US" sz="2000" b="1" dirty="0" smtClean="0">
                <a:solidFill>
                  <a:srgbClr val="0000FF"/>
                </a:solidFill>
              </a:rPr>
              <a:t>sea level 4 - 6 meters</a:t>
            </a:r>
          </a:p>
          <a:p>
            <a:pPr marL="800100" lvl="1" indent="-342900">
              <a:spcBef>
                <a:spcPct val="20000"/>
              </a:spcBef>
              <a:buFont typeface="Arial"/>
              <a:buChar char="•"/>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Pliocene</a:t>
            </a:r>
            <a:r>
              <a:rPr kumimoji="0" lang="en-US" sz="2000" b="1" i="0" u="none" strike="noStrike" kern="1200" cap="none" spc="0" normalizeH="0" noProof="0" dirty="0" smtClean="0">
                <a:ln>
                  <a:noFill/>
                </a:ln>
                <a:solidFill>
                  <a:srgbClr val="000000"/>
                </a:solidFill>
                <a:effectLst/>
                <a:uLnTx/>
                <a:uFillTx/>
                <a:latin typeface="+mn-lt"/>
                <a:ea typeface="+mn-ea"/>
                <a:cs typeface="+mn-cs"/>
              </a:rPr>
              <a:t> period: 2.6 - 5.3 million years ago, </a:t>
            </a:r>
            <a:r>
              <a:rPr kumimoji="0" lang="en-US" sz="2000" b="1" i="0" u="none" strike="noStrike" kern="1200" cap="none" spc="0" normalizeH="0" noProof="0" dirty="0" smtClean="0">
                <a:ln>
                  <a:noFill/>
                </a:ln>
                <a:solidFill>
                  <a:srgbClr val="FF0000"/>
                </a:solidFill>
                <a:effectLst/>
                <a:uLnTx/>
                <a:uFillTx/>
                <a:latin typeface="+mn-lt"/>
                <a:ea typeface="+mn-ea"/>
                <a:cs typeface="+mn-cs"/>
              </a:rPr>
              <a:t>3-4 </a:t>
            </a:r>
            <a:r>
              <a:rPr lang="en-US" sz="2000" b="1" dirty="0" smtClean="0">
                <a:solidFill>
                  <a:srgbClr val="FF0000"/>
                </a:solidFill>
              </a:rPr>
              <a:t>°C </a:t>
            </a:r>
            <a:r>
              <a:rPr lang="en-US" sz="2000" b="1" dirty="0" smtClean="0">
                <a:solidFill>
                  <a:srgbClr val="000000"/>
                </a:solidFill>
              </a:rPr>
              <a:t>; </a:t>
            </a:r>
            <a:r>
              <a:rPr lang="en-US" sz="2000" b="1" dirty="0" smtClean="0">
                <a:solidFill>
                  <a:srgbClr val="0000FF"/>
                </a:solidFill>
              </a:rPr>
              <a:t>sea level 15 - 20 meters</a:t>
            </a:r>
            <a:endParaRPr kumimoji="0" lang="en-US" sz="2000" b="1" i="0" u="none" strike="noStrike" kern="1200" cap="none" spc="0" normalizeH="0" baseline="0" noProof="0" dirty="0" smtClean="0">
              <a:ln>
                <a:noFill/>
              </a:ln>
              <a:solidFill>
                <a:srgbClr val="0000FF"/>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0257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11375"/>
            <a:ext cx="7772400" cy="1470025"/>
          </a:xfrm>
        </p:spPr>
        <p:txBody>
          <a:bodyPr/>
          <a:lstStyle/>
          <a:p>
            <a:r>
              <a:rPr lang="en-US" sz="2000" dirty="0" smtClean="0"/>
              <a:t>IPCC AR5 Working Group I: Summary for Policy Makers</a:t>
            </a:r>
            <a:endParaRPr lang="en-US" sz="2000" dirty="0"/>
          </a:p>
        </p:txBody>
      </p:sp>
      <p:sp>
        <p:nvSpPr>
          <p:cNvPr id="3" name="Subtitle 2"/>
          <p:cNvSpPr>
            <a:spLocks noGrp="1"/>
          </p:cNvSpPr>
          <p:nvPr>
            <p:ph type="subTitle" idx="1"/>
          </p:nvPr>
        </p:nvSpPr>
        <p:spPr>
          <a:xfrm>
            <a:off x="1447800" y="2971800"/>
            <a:ext cx="6400800" cy="1752600"/>
          </a:xfrm>
        </p:spPr>
        <p:txBody>
          <a:bodyPr/>
          <a:lstStyle/>
          <a:p>
            <a:r>
              <a:rPr lang="en-US" sz="2000" dirty="0" smtClean="0"/>
              <a:t>Headlines, 30 September 2013</a:t>
            </a:r>
            <a:endParaRPr lang="en-US" sz="2000" dirty="0"/>
          </a:p>
        </p:txBody>
      </p:sp>
      <p:pic>
        <p:nvPicPr>
          <p:cNvPr id="4" name="Picture 3" descr="logo.tif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2660282"/>
          </a:xfrm>
          <a:prstGeom prst="rect">
            <a:avLst/>
          </a:prstGeom>
        </p:spPr>
      </p:pic>
      <p:sp>
        <p:nvSpPr>
          <p:cNvPr id="5" name="Title 1"/>
          <p:cNvSpPr txBox="1">
            <a:spLocks/>
          </p:cNvSpPr>
          <p:nvPr/>
        </p:nvSpPr>
        <p:spPr>
          <a:xfrm>
            <a:off x="304800" y="3048000"/>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latin typeface="+mj-lt"/>
                <a:ea typeface="+mj-ea"/>
                <a:cs typeface="+mj-cs"/>
              </a:rPr>
              <a:t>Humans are Causing Climate Change</a:t>
            </a:r>
            <a:endParaRPr kumimoji="0" lang="en-US" sz="2800" b="1" i="0" u="none" strike="noStrike" kern="1200" cap="none" spc="0" normalizeH="0" baseline="0" noProof="0" dirty="0">
              <a:ln>
                <a:noFill/>
              </a:ln>
              <a:solidFill>
                <a:srgbClr val="0000FF"/>
              </a:solidFill>
              <a:effectLst/>
              <a:uLnTx/>
              <a:uFillTx/>
              <a:latin typeface="+mj-lt"/>
              <a:ea typeface="+mj-ea"/>
              <a:cs typeface="+mj-cs"/>
            </a:endParaRPr>
          </a:p>
        </p:txBody>
      </p:sp>
      <p:sp>
        <p:nvSpPr>
          <p:cNvPr id="6" name="Content Placeholder 2"/>
          <p:cNvSpPr txBox="1">
            <a:spLocks/>
          </p:cNvSpPr>
          <p:nvPr/>
        </p:nvSpPr>
        <p:spPr>
          <a:xfrm>
            <a:off x="381000" y="4038600"/>
            <a:ext cx="8686800" cy="39497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Human influence on the climate system is clear. This is evident from the increasing greenhouse gas concentrations in the atmosphere, positive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radiative</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forcing, observed warming, and understanding of the climate system. </a:t>
            </a:r>
          </a:p>
          <a:p>
            <a:pPr marL="342900" lvl="0" indent="-342900" defTabSz="457200" fontAlgn="auto">
              <a:spcBef>
                <a:spcPct val="20000"/>
              </a:spcBef>
              <a:spcAft>
                <a:spcPts val="0"/>
              </a:spcAft>
              <a:buFont typeface="Arial"/>
              <a:buChar char="•"/>
            </a:pPr>
            <a:r>
              <a:rPr lang="en-US" sz="2000" b="1" dirty="0" smtClean="0">
                <a:solidFill>
                  <a:srgbClr val="FF0000"/>
                </a:solidFill>
              </a:rPr>
              <a:t>It is </a:t>
            </a:r>
            <a:r>
              <a:rPr lang="en-US" sz="2000" b="1" dirty="0" smtClean="0">
                <a:solidFill>
                  <a:srgbClr val="0000FF"/>
                </a:solidFill>
              </a:rPr>
              <a:t>extremely likely (95%) </a:t>
            </a:r>
            <a:r>
              <a:rPr lang="en-US" sz="2000" b="1" dirty="0" smtClean="0">
                <a:solidFill>
                  <a:srgbClr val="FF0000"/>
                </a:solidFill>
              </a:rPr>
              <a:t>that human influence has been the dominant cause of the observed warming since the mid-20</a:t>
            </a:r>
            <a:r>
              <a:rPr lang="en-US" sz="2000" b="1" baseline="30000" dirty="0" smtClean="0">
                <a:solidFill>
                  <a:srgbClr val="FF0000"/>
                </a:solidFill>
              </a:rPr>
              <a:t>th</a:t>
            </a:r>
            <a:r>
              <a:rPr lang="en-US" sz="2000" b="1" dirty="0" smtClean="0">
                <a:solidFill>
                  <a:srgbClr val="FF0000"/>
                </a:solidFill>
              </a:rPr>
              <a:t> century. </a:t>
            </a:r>
            <a:endParaRPr kumimoji="0" lang="en-US" sz="2000" b="1" i="0" u="none"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0257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2530" name="Rectangle 2"/>
          <p:cNvSpPr>
            <a:spLocks noGrp="1" noChangeArrowheads="1"/>
          </p:cNvSpPr>
          <p:nvPr>
            <p:ph type="ctrTitle"/>
          </p:nvPr>
        </p:nvSpPr>
        <p:spPr>
          <a:xfrm>
            <a:off x="685800" y="1828800"/>
            <a:ext cx="7772400" cy="1143000"/>
          </a:xfrm>
        </p:spPr>
        <p:txBody>
          <a:bodyPr/>
          <a:lstStyle/>
          <a:p>
            <a:pPr eaLnBrk="1" hangingPunct="1"/>
            <a:r>
              <a:rPr lang="en-US" sz="5400" b="1">
                <a:solidFill>
                  <a:srgbClr val="F40025"/>
                </a:solidFill>
                <a:ea typeface="ＭＳ Ｐゴシック" pitchFamily="-111" charset="-128"/>
                <a:cs typeface="ＭＳ Ｐゴシック" pitchFamily="-111" charset="-128"/>
              </a:rPr>
              <a:t>THANK YOU!</a:t>
            </a:r>
            <a:endParaRPr lang="en-US" sz="5400">
              <a:solidFill>
                <a:srgbClr val="F40025"/>
              </a:solidFill>
              <a:ea typeface="ＭＳ Ｐゴシック" pitchFamily="-111" charset="-128"/>
              <a:cs typeface="ＭＳ Ｐゴシック" pitchFamily="-111" charset="-128"/>
            </a:endParaRPr>
          </a:p>
        </p:txBody>
      </p:sp>
      <p:sp>
        <p:nvSpPr>
          <p:cNvPr id="662531" name="Rectangle 3"/>
          <p:cNvSpPr>
            <a:spLocks noGrp="1" noChangeArrowheads="1"/>
          </p:cNvSpPr>
          <p:nvPr>
            <p:ph type="subTitle" idx="1"/>
          </p:nvPr>
        </p:nvSpPr>
        <p:spPr>
          <a:xfrm>
            <a:off x="1371600" y="3505200"/>
            <a:ext cx="6400800" cy="1752600"/>
          </a:xfrm>
        </p:spPr>
        <p:txBody>
          <a:bodyPr/>
          <a:lstStyle/>
          <a:p>
            <a:pPr eaLnBrk="1" hangingPunct="1"/>
            <a:r>
              <a:rPr lang="en-US" sz="3600" b="1">
                <a:solidFill>
                  <a:srgbClr val="0C00EA"/>
                </a:solidFill>
                <a:ea typeface="ＭＳ Ｐゴシック" pitchFamily="-111" charset="-128"/>
                <a:cs typeface="ＭＳ Ｐゴシック" pitchFamily="-111" charset="-128"/>
              </a:rPr>
              <a:t>ANY QUESTIONS?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62530"/>
                                        </p:tgtEl>
                                        <p:attrNameLst>
                                          <p:attrName>style.visibility</p:attrName>
                                        </p:attrNameLst>
                                      </p:cBhvr>
                                      <p:to>
                                        <p:strVal val="visible"/>
                                      </p:to>
                                    </p:set>
                                    <p:anim calcmode="lin" valueType="num">
                                      <p:cBhvr additive="base">
                                        <p:cTn id="7" dur="500" fill="hold"/>
                                        <p:tgtEl>
                                          <p:spTgt spid="662530"/>
                                        </p:tgtEl>
                                        <p:attrNameLst>
                                          <p:attrName>ppt_x</p:attrName>
                                        </p:attrNameLst>
                                      </p:cBhvr>
                                      <p:tavLst>
                                        <p:tav tm="0">
                                          <p:val>
                                            <p:strVal val="0-#ppt_w/2"/>
                                          </p:val>
                                        </p:tav>
                                        <p:tav tm="100000">
                                          <p:val>
                                            <p:strVal val="#ppt_x"/>
                                          </p:val>
                                        </p:tav>
                                      </p:tavLst>
                                    </p:anim>
                                    <p:anim calcmode="lin" valueType="num">
                                      <p:cBhvr additive="base">
                                        <p:cTn id="8" dur="500" fill="hold"/>
                                        <p:tgtEl>
                                          <p:spTgt spid="6625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62531">
                                            <p:txEl>
                                              <p:pRg st="0" end="0"/>
                                            </p:txEl>
                                          </p:spTgt>
                                        </p:tgtEl>
                                        <p:attrNameLst>
                                          <p:attrName>style.visibility</p:attrName>
                                        </p:attrNameLst>
                                      </p:cBhvr>
                                      <p:to>
                                        <p:strVal val="visible"/>
                                      </p:to>
                                    </p:set>
                                    <p:anim calcmode="lin" valueType="num">
                                      <p:cBhvr additive="base">
                                        <p:cTn id="11" dur="500" fill="hold"/>
                                        <p:tgtEl>
                                          <p:spTgt spid="66253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625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0" grpId="0"/>
      <p:bldP spid="662531"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7862"/>
            <a:ext cx="8229600" cy="1143000"/>
          </a:xfrm>
        </p:spPr>
        <p:txBody>
          <a:bodyPr/>
          <a:lstStyle/>
          <a:p>
            <a:r>
              <a:rPr lang="en-US" b="1" dirty="0" smtClean="0">
                <a:solidFill>
                  <a:srgbClr val="FF0000"/>
                </a:solidFill>
              </a:rPr>
              <a:t>Outline</a:t>
            </a:r>
            <a:endParaRPr lang="en-US" b="1" dirty="0">
              <a:solidFill>
                <a:srgbClr val="FF0000"/>
              </a:solidFill>
            </a:endParaRPr>
          </a:p>
        </p:txBody>
      </p:sp>
      <p:sp>
        <p:nvSpPr>
          <p:cNvPr id="3" name="Content Placeholder 2"/>
          <p:cNvSpPr>
            <a:spLocks noGrp="1"/>
          </p:cNvSpPr>
          <p:nvPr>
            <p:ph idx="1"/>
          </p:nvPr>
        </p:nvSpPr>
        <p:spPr>
          <a:xfrm>
            <a:off x="457200" y="3372153"/>
            <a:ext cx="8229600" cy="2917385"/>
          </a:xfrm>
        </p:spPr>
        <p:txBody>
          <a:bodyPr>
            <a:normAutofit fontScale="92500" lnSpcReduction="20000"/>
          </a:bodyPr>
          <a:lstStyle/>
          <a:p>
            <a:pPr>
              <a:spcAft>
                <a:spcPts val="2400"/>
              </a:spcAft>
            </a:pPr>
            <a:r>
              <a:rPr lang="en-US" sz="2800" dirty="0" smtClean="0">
                <a:solidFill>
                  <a:srgbClr val="0000FF"/>
                </a:solidFill>
                <a:latin typeface="Arial"/>
                <a:cs typeface="Arial"/>
              </a:rPr>
              <a:t>The observed climate change</a:t>
            </a:r>
            <a:r>
              <a:rPr lang="en-US" sz="2800" dirty="0" smtClean="0">
                <a:latin typeface="Arial"/>
                <a:cs typeface="Arial"/>
              </a:rPr>
              <a:t> during the past 50-100 years</a:t>
            </a:r>
          </a:p>
          <a:p>
            <a:pPr>
              <a:spcAft>
                <a:spcPts val="2400"/>
              </a:spcAft>
            </a:pPr>
            <a:r>
              <a:rPr lang="en-US" sz="2800" dirty="0" smtClean="0">
                <a:solidFill>
                  <a:srgbClr val="0000FF"/>
                </a:solidFill>
                <a:latin typeface="Arial"/>
                <a:cs typeface="Arial"/>
              </a:rPr>
              <a:t>The causes of hiatus </a:t>
            </a:r>
            <a:r>
              <a:rPr lang="en-US" sz="2800" dirty="0" smtClean="0">
                <a:latin typeface="Arial"/>
                <a:cs typeface="Arial"/>
              </a:rPr>
              <a:t>in global warming during the past 15 years</a:t>
            </a:r>
          </a:p>
          <a:p>
            <a:pPr>
              <a:spcAft>
                <a:spcPts val="2400"/>
              </a:spcAft>
            </a:pPr>
            <a:r>
              <a:rPr lang="en-US" sz="2800" dirty="0" smtClean="0">
                <a:solidFill>
                  <a:srgbClr val="0000FF"/>
                </a:solidFill>
                <a:latin typeface="Arial"/>
                <a:cs typeface="Arial"/>
              </a:rPr>
              <a:t>Projections</a:t>
            </a:r>
            <a:r>
              <a:rPr lang="en-US" sz="2800" dirty="0" smtClean="0">
                <a:latin typeface="Arial"/>
                <a:cs typeface="Arial"/>
              </a:rPr>
              <a:t> of future global warming</a:t>
            </a:r>
          </a:p>
          <a:p>
            <a:endParaRPr lang="en-US" dirty="0" smtClean="0"/>
          </a:p>
        </p:txBody>
      </p:sp>
      <p:pic>
        <p:nvPicPr>
          <p:cNvPr id="5" name="Picture 4" descr="logo.tif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26602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63" y="0"/>
            <a:ext cx="8229600" cy="857250"/>
          </a:xfrm>
        </p:spPr>
        <p:txBody>
          <a:bodyPr/>
          <a:lstStyle/>
          <a:p>
            <a:pPr>
              <a:defRPr/>
            </a:pPr>
            <a:r>
              <a:rPr lang="en-US" b="1" dirty="0">
                <a:solidFill>
                  <a:srgbClr val="FF0000"/>
                </a:solidFill>
                <a:effectLst>
                  <a:outerShdw blurRad="38100" dist="38100" dir="2700000" algn="tl">
                    <a:srgbClr val="000000">
                      <a:alpha val="43137"/>
                    </a:srgbClr>
                  </a:outerShdw>
                </a:effectLst>
                <a:latin typeface="Century Gothic" pitchFamily="34" charset="0"/>
                <a:ea typeface="+mj-ea"/>
                <a:cs typeface="+mj-cs"/>
              </a:rPr>
              <a:t>Global Warming</a:t>
            </a:r>
          </a:p>
        </p:txBody>
      </p:sp>
      <p:sp>
        <p:nvSpPr>
          <p:cNvPr id="23555" name="Text Box 4"/>
          <p:cNvSpPr txBox="1">
            <a:spLocks noChangeArrowheads="1"/>
          </p:cNvSpPr>
          <p:nvPr/>
        </p:nvSpPr>
        <p:spPr bwMode="auto">
          <a:xfrm>
            <a:off x="700088" y="838200"/>
            <a:ext cx="8215312" cy="1016000"/>
          </a:xfrm>
          <a:prstGeom prst="rect">
            <a:avLst/>
          </a:prstGeom>
          <a:noFill/>
          <a:ln w="9525">
            <a:noFill/>
            <a:miter lim="800000"/>
            <a:headEnd/>
            <a:tailEnd/>
          </a:ln>
        </p:spPr>
        <p:txBody>
          <a:bodyPr>
            <a:prstTxWarp prst="textNoShape">
              <a:avLst/>
            </a:prstTxWarp>
            <a:spAutoFit/>
          </a:bodyPr>
          <a:lstStyle/>
          <a:p>
            <a:pPr>
              <a:spcBef>
                <a:spcPct val="50000"/>
              </a:spcBef>
            </a:pPr>
            <a:r>
              <a:rPr lang="en-US" sz="2000"/>
              <a:t>Global Warming is the increase in the </a:t>
            </a:r>
            <a:r>
              <a:rPr lang="en-US" sz="2000">
                <a:solidFill>
                  <a:srgbClr val="0000FF"/>
                </a:solidFill>
              </a:rPr>
              <a:t>average temperature</a:t>
            </a:r>
            <a:r>
              <a:rPr lang="en-US" sz="2000"/>
              <a:t> of the Earth’s near surface air and oceans since the mid-20</a:t>
            </a:r>
            <a:r>
              <a:rPr lang="en-US" sz="2000" baseline="30000"/>
              <a:t>th</a:t>
            </a:r>
            <a:r>
              <a:rPr lang="en-US" sz="2000"/>
              <a:t> century and its projected continuation.	  			    (Wikipedia)</a:t>
            </a:r>
          </a:p>
        </p:txBody>
      </p:sp>
      <p:sp>
        <p:nvSpPr>
          <p:cNvPr id="23556" name="TextBox 6"/>
          <p:cNvSpPr txBox="1">
            <a:spLocks noChangeArrowheads="1"/>
          </p:cNvSpPr>
          <p:nvPr/>
        </p:nvSpPr>
        <p:spPr bwMode="auto">
          <a:xfrm>
            <a:off x="533400" y="1752600"/>
            <a:ext cx="5581650" cy="400050"/>
          </a:xfrm>
          <a:prstGeom prst="rect">
            <a:avLst/>
          </a:prstGeom>
          <a:noFill/>
          <a:ln w="9525">
            <a:noFill/>
            <a:miter lim="800000"/>
            <a:headEnd/>
            <a:tailEnd/>
          </a:ln>
        </p:spPr>
        <p:txBody>
          <a:bodyPr>
            <a:prstTxWarp prst="textNoShape">
              <a:avLst/>
            </a:prstTxWarp>
            <a:spAutoFit/>
          </a:bodyPr>
          <a:lstStyle/>
          <a:p>
            <a:pPr algn="ctr"/>
            <a:r>
              <a:rPr lang="en-US" sz="2000">
                <a:solidFill>
                  <a:srgbClr val="0000FF"/>
                </a:solidFill>
              </a:rPr>
              <a:t>Global Land-Ocean Temperature (1880-2011)</a:t>
            </a:r>
          </a:p>
        </p:txBody>
      </p:sp>
      <p:sp>
        <p:nvSpPr>
          <p:cNvPr id="23557" name="Text Box 8"/>
          <p:cNvSpPr txBox="1">
            <a:spLocks noChangeArrowheads="1"/>
          </p:cNvSpPr>
          <p:nvPr/>
        </p:nvSpPr>
        <p:spPr bwMode="auto">
          <a:xfrm>
            <a:off x="1600200" y="2819400"/>
            <a:ext cx="1781175" cy="708025"/>
          </a:xfrm>
          <a:prstGeom prst="rect">
            <a:avLst/>
          </a:prstGeom>
          <a:solidFill>
            <a:schemeClr val="bg1"/>
          </a:solidFill>
          <a:ln w="9525">
            <a:noFill/>
            <a:miter lim="800000"/>
            <a:headEnd/>
            <a:tailEnd/>
          </a:ln>
        </p:spPr>
        <p:txBody>
          <a:bodyPr wrap="none">
            <a:prstTxWarp prst="textNoShape">
              <a:avLst/>
            </a:prstTxWarp>
            <a:spAutoFit/>
          </a:bodyPr>
          <a:lstStyle/>
          <a:p>
            <a:r>
              <a:rPr lang="en-US" sz="2000"/>
              <a:t>Annual Mean</a:t>
            </a:r>
          </a:p>
          <a:p>
            <a:r>
              <a:rPr lang="en-US" sz="2000"/>
              <a:t>5-year Mean</a:t>
            </a:r>
          </a:p>
        </p:txBody>
      </p:sp>
      <p:pic>
        <p:nvPicPr>
          <p:cNvPr id="23558" name="Picture 8"/>
          <p:cNvPicPr>
            <a:picLocks noChangeAspect="1"/>
          </p:cNvPicPr>
          <p:nvPr/>
        </p:nvPicPr>
        <p:blipFill>
          <a:blip r:embed="rId3"/>
          <a:srcRect t="5403"/>
          <a:stretch>
            <a:fillRect/>
          </a:stretch>
        </p:blipFill>
        <p:spPr bwMode="auto">
          <a:xfrm>
            <a:off x="228600" y="2133600"/>
            <a:ext cx="6400800" cy="4191000"/>
          </a:xfrm>
          <a:prstGeom prst="rect">
            <a:avLst/>
          </a:prstGeom>
          <a:noFill/>
          <a:ln w="9525">
            <a:noFill/>
            <a:miter lim="800000"/>
            <a:headEnd/>
            <a:tailEnd/>
          </a:ln>
        </p:spPr>
      </p:pic>
      <p:sp>
        <p:nvSpPr>
          <p:cNvPr id="23559" name="TextBox 9"/>
          <p:cNvSpPr txBox="1">
            <a:spLocks noChangeArrowheads="1"/>
          </p:cNvSpPr>
          <p:nvPr/>
        </p:nvSpPr>
        <p:spPr bwMode="auto">
          <a:xfrm>
            <a:off x="6705600" y="5791200"/>
            <a:ext cx="2209800" cy="381000"/>
          </a:xfrm>
          <a:prstGeom prst="rect">
            <a:avLst/>
          </a:prstGeom>
          <a:noFill/>
          <a:ln w="9525">
            <a:noFill/>
            <a:miter lim="800000"/>
            <a:headEnd/>
            <a:tailEnd/>
          </a:ln>
        </p:spPr>
        <p:txBody>
          <a:bodyPr>
            <a:prstTxWarp prst="textNoShape">
              <a:avLst/>
            </a:prstTxWarp>
            <a:spAutoFit/>
          </a:bodyPr>
          <a:lstStyle/>
          <a:p>
            <a:r>
              <a:rPr lang="en-US"/>
              <a:t>(GISS, New York)</a:t>
            </a:r>
          </a:p>
        </p:txBody>
      </p:sp>
      <p:sp>
        <p:nvSpPr>
          <p:cNvPr id="23560" name="TextBox 10"/>
          <p:cNvSpPr txBox="1">
            <a:spLocks noChangeArrowheads="1"/>
          </p:cNvSpPr>
          <p:nvPr/>
        </p:nvSpPr>
        <p:spPr bwMode="auto">
          <a:xfrm>
            <a:off x="6629400" y="3276600"/>
            <a:ext cx="2895600" cy="830263"/>
          </a:xfrm>
          <a:prstGeom prst="rect">
            <a:avLst/>
          </a:prstGeom>
          <a:noFill/>
          <a:ln w="9525">
            <a:noFill/>
            <a:miter lim="800000"/>
            <a:headEnd/>
            <a:tailEnd/>
          </a:ln>
        </p:spPr>
        <p:txBody>
          <a:bodyPr>
            <a:prstTxWarp prst="textNoShape">
              <a:avLst/>
            </a:prstTxWarp>
            <a:spAutoFit/>
          </a:bodyPr>
          <a:lstStyle/>
          <a:p>
            <a:r>
              <a:rPr lang="en-US" sz="2400">
                <a:solidFill>
                  <a:srgbClr val="0000FF"/>
                </a:solidFill>
              </a:rPr>
              <a:t>Relative to the </a:t>
            </a:r>
          </a:p>
          <a:p>
            <a:r>
              <a:rPr lang="en-US" sz="2400">
                <a:solidFill>
                  <a:srgbClr val="0000FF"/>
                </a:solidFill>
              </a:rPr>
              <a:t>1951-1980 mean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382" r="7382" b="17719"/>
          <a:stretch>
            <a:fillRect/>
          </a:stretch>
        </p:blipFill>
        <p:spPr bwMode="auto">
          <a:xfrm>
            <a:off x="304800" y="985838"/>
            <a:ext cx="7161213" cy="51863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3011" name="Text Box 5"/>
          <p:cNvSpPr txBox="1">
            <a:spLocks noChangeArrowheads="1"/>
          </p:cNvSpPr>
          <p:nvPr/>
        </p:nvSpPr>
        <p:spPr bwMode="auto">
          <a:xfrm>
            <a:off x="4800600" y="914400"/>
            <a:ext cx="4343400" cy="132397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111125" indent="-111125"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Arial" charset="0"/>
              <a:buChar char="•"/>
            </a:pPr>
            <a:r>
              <a:rPr lang="en-US" altLang="ko-KR" sz="2000">
                <a:ea typeface="굴림" charset="0"/>
                <a:cs typeface="굴림" charset="0"/>
              </a:rPr>
              <a:t>The blue error bars include only the contributions from uncertainties in the GRACE gravity fields. 	</a:t>
            </a:r>
            <a:r>
              <a:rPr lang="en-US" altLang="ko-KR" sz="2000" i="1">
                <a:ea typeface="굴림" charset="0"/>
                <a:cs typeface="굴림" charset="0"/>
              </a:rPr>
              <a:t>Velicogna and Wahr (2006)</a:t>
            </a:r>
            <a:endParaRPr lang="en-US" sz="2000" i="1"/>
          </a:p>
        </p:txBody>
      </p:sp>
      <p:sp>
        <p:nvSpPr>
          <p:cNvPr id="277512" name="Text Box 8"/>
          <p:cNvSpPr txBox="1">
            <a:spLocks noChangeArrowheads="1"/>
          </p:cNvSpPr>
          <p:nvPr/>
        </p:nvSpPr>
        <p:spPr bwMode="auto">
          <a:xfrm>
            <a:off x="0" y="304800"/>
            <a:ext cx="9144000" cy="646113"/>
          </a:xfrm>
          <a:prstGeom prst="rect">
            <a:avLst/>
          </a:prstGeom>
          <a:noFill/>
          <a:ln w="9525">
            <a:no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altLang="ko-KR" sz="3600">
                <a:solidFill>
                  <a:srgbClr val="FF0000"/>
                </a:solidFill>
                <a:effectLst>
                  <a:outerShdw blurRad="38100" dist="38100" dir="2700000" algn="tl">
                    <a:srgbClr val="DDDDDD"/>
                  </a:outerShdw>
                </a:effectLst>
                <a:latin typeface="Century Gothic" charset="0"/>
                <a:ea typeface="굴림" charset="0"/>
                <a:cs typeface="굴림" charset="0"/>
              </a:rPr>
              <a:t>Greenland Ice Mass</a:t>
            </a:r>
            <a:endParaRPr lang="en-US" sz="3600">
              <a:solidFill>
                <a:srgbClr val="FF0000"/>
              </a:solidFill>
              <a:effectLst>
                <a:outerShdw blurRad="38100" dist="38100" dir="2700000" algn="tl">
                  <a:srgbClr val="DDDDDD"/>
                </a:outerShdw>
              </a:effectLst>
              <a:latin typeface="Century Gothic" charset="0"/>
            </a:endParaRPr>
          </a:p>
        </p:txBody>
      </p:sp>
      <p:sp>
        <p:nvSpPr>
          <p:cNvPr id="43013"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894D5AF-D09B-CA43-ADEF-FBA4A55A760A}" type="slidenum">
              <a:rPr lang="en-US" sz="1200">
                <a:solidFill>
                  <a:srgbClr val="898989"/>
                </a:solidFill>
              </a:rPr>
              <a:pPr eaLnBrk="1" hangingPunct="1"/>
              <a:t>6</a:t>
            </a:fld>
            <a:endParaRPr lang="en-US" sz="1200">
              <a:solidFill>
                <a:srgbClr val="898989"/>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3" descr="deetmp.6167.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9700" y="1076325"/>
            <a:ext cx="8886825" cy="44513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8131" name="TextBox 4"/>
          <p:cNvSpPr txBox="1">
            <a:spLocks noChangeArrowheads="1"/>
          </p:cNvSpPr>
          <p:nvPr/>
        </p:nvSpPr>
        <p:spPr bwMode="auto">
          <a:xfrm>
            <a:off x="1250950" y="592138"/>
            <a:ext cx="2832100" cy="368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Sea Ice Extent Aug 1982 </a:t>
            </a:r>
          </a:p>
        </p:txBody>
      </p:sp>
      <p:sp>
        <p:nvSpPr>
          <p:cNvPr id="48132" name="TextBox 5"/>
          <p:cNvSpPr txBox="1">
            <a:spLocks noChangeArrowheads="1"/>
          </p:cNvSpPr>
          <p:nvPr/>
        </p:nvSpPr>
        <p:spPr bwMode="auto">
          <a:xfrm>
            <a:off x="5926138" y="592138"/>
            <a:ext cx="2832100" cy="368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solidFill>
                  <a:srgbClr val="000000"/>
                </a:solidFill>
              </a:rPr>
              <a:t>Sea Ice Extent Aug 2012 </a:t>
            </a:r>
          </a:p>
        </p:txBody>
      </p:sp>
      <p:sp>
        <p:nvSpPr>
          <p:cNvPr id="7" name="Text Box 2"/>
          <p:cNvSpPr txBox="1">
            <a:spLocks noChangeArrowheads="1"/>
          </p:cNvSpPr>
          <p:nvPr/>
        </p:nvSpPr>
        <p:spPr bwMode="auto">
          <a:xfrm>
            <a:off x="990600" y="0"/>
            <a:ext cx="7073900" cy="646113"/>
          </a:xfrm>
          <a:prstGeom prst="rect">
            <a:avLst/>
          </a:prstGeom>
          <a:noFill/>
          <a:ln w="9525">
            <a:noFill/>
            <a:miter lim="800000"/>
            <a:headEnd/>
            <a:tailEnd/>
          </a:ln>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3600">
                <a:solidFill>
                  <a:srgbClr val="FF0000"/>
                </a:solidFill>
                <a:effectLst>
                  <a:outerShdw blurRad="38100" dist="38100" dir="2700000" algn="tl">
                    <a:srgbClr val="DDDDDD"/>
                  </a:outerShdw>
                </a:effectLst>
                <a:latin typeface="Century Gothic" charset="0"/>
                <a:cs typeface="Arial" charset="0"/>
              </a:rPr>
              <a:t>Arctic Sea Ice is Disappearing</a:t>
            </a:r>
          </a:p>
        </p:txBody>
      </p:sp>
      <p:sp>
        <p:nvSpPr>
          <p:cNvPr id="48134"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698F58E-8D52-2446-9773-30FC478ADB9E}" type="slidenum">
              <a:rPr lang="en-US" sz="1200">
                <a:solidFill>
                  <a:srgbClr val="898989"/>
                </a:solidFill>
              </a:rPr>
              <a:pPr eaLnBrk="1" hangingPunct="1"/>
              <a:t>7</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5" name="TextBox 2"/>
          <p:cNvSpPr txBox="1">
            <a:spLocks noChangeArrowheads="1"/>
          </p:cNvSpPr>
          <p:nvPr/>
        </p:nvSpPr>
        <p:spPr bwMode="auto">
          <a:xfrm>
            <a:off x="2665413" y="95250"/>
            <a:ext cx="3868737"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solidFill>
                  <a:srgbClr val="FF0000"/>
                </a:solidFill>
              </a:rPr>
              <a:t>Annual Cycle of NH Sea Ice Area</a:t>
            </a:r>
          </a:p>
        </p:txBody>
      </p:sp>
      <p:sp>
        <p:nvSpPr>
          <p:cNvPr id="49158" name="Slide Number Placeholder 6"/>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15622DE-9ABE-9E4E-A205-908D76198E8A}" type="slidenum">
              <a:rPr lang="en-US" sz="1200">
                <a:solidFill>
                  <a:srgbClr val="898989"/>
                </a:solidFill>
              </a:rPr>
              <a:pPr eaLnBrk="1" hangingPunct="1"/>
              <a:t>8</a:t>
            </a:fld>
            <a:endParaRPr lang="en-US" sz="1200">
              <a:solidFill>
                <a:srgbClr val="898989"/>
              </a:solidFill>
            </a:endParaRPr>
          </a:p>
        </p:txBody>
      </p:sp>
      <p:pic>
        <p:nvPicPr>
          <p:cNvPr id="3" name="Picture 2" descr="Arctic_sea_ice_23Sep2013.tif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09836" y="980728"/>
            <a:ext cx="7524328" cy="5261715"/>
          </a:xfrm>
          <a:prstGeom prst="rect">
            <a:avLst/>
          </a:prstGeom>
        </p:spPr>
      </p:pic>
      <p:sp>
        <p:nvSpPr>
          <p:cNvPr id="49156" name="TextBox 3"/>
          <p:cNvSpPr txBox="1">
            <a:spLocks noChangeArrowheads="1"/>
          </p:cNvSpPr>
          <p:nvPr/>
        </p:nvSpPr>
        <p:spPr bwMode="auto">
          <a:xfrm>
            <a:off x="1979712" y="4941168"/>
            <a:ext cx="1685925"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800" dirty="0" smtClean="0">
                <a:solidFill>
                  <a:srgbClr val="FFC432"/>
                </a:solidFill>
              </a:rPr>
              <a:t>2013</a:t>
            </a:r>
            <a:endParaRPr lang="en-US" sz="1800" dirty="0">
              <a:solidFill>
                <a:srgbClr val="FFC432"/>
              </a:solidFill>
            </a:endParaRPr>
          </a:p>
        </p:txBody>
      </p:sp>
      <p:sp>
        <p:nvSpPr>
          <p:cNvPr id="4" name="TextBox 3"/>
          <p:cNvSpPr txBox="1"/>
          <p:nvPr/>
        </p:nvSpPr>
        <p:spPr>
          <a:xfrm>
            <a:off x="4860032" y="6165304"/>
            <a:ext cx="3596645" cy="307777"/>
          </a:xfrm>
          <a:prstGeom prst="rect">
            <a:avLst/>
          </a:prstGeom>
          <a:noFill/>
        </p:spPr>
        <p:txBody>
          <a:bodyPr wrap="none" rtlCol="0">
            <a:spAutoFit/>
          </a:bodyPr>
          <a:lstStyle/>
          <a:p>
            <a:r>
              <a:rPr lang="en-US" sz="1400" dirty="0"/>
              <a:t>http://</a:t>
            </a:r>
            <a:r>
              <a:rPr lang="en-US" sz="1400" dirty="0" err="1"/>
              <a:t>arctic.atmos.uiuc.edu</a:t>
            </a:r>
            <a:r>
              <a:rPr lang="en-US" sz="1400" dirty="0"/>
              <a:t>/</a:t>
            </a:r>
            <a:r>
              <a:rPr lang="en-US" sz="1400" dirty="0" err="1"/>
              <a:t>cryosphere</a:t>
            </a:r>
            <a:r>
              <a:rPr lang="en-US" sz="1400" dirty="0"/>
              <a:t>/</a:t>
            </a:r>
          </a:p>
        </p:txBody>
      </p:sp>
      <p:sp>
        <p:nvSpPr>
          <p:cNvPr id="7" name="TextBox 3"/>
          <p:cNvSpPr txBox="1">
            <a:spLocks noChangeArrowheads="1"/>
          </p:cNvSpPr>
          <p:nvPr/>
        </p:nvSpPr>
        <p:spPr bwMode="auto">
          <a:xfrm>
            <a:off x="2238003" y="4571836"/>
            <a:ext cx="1181869"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800" dirty="0" smtClean="0">
                <a:solidFill>
                  <a:srgbClr val="FF0000"/>
                </a:solidFill>
              </a:rPr>
              <a:t>2012</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76200"/>
            <a:ext cx="9144000" cy="1416050"/>
          </a:xfrm>
          <a:prstGeom prst="rect">
            <a:avLst/>
          </a:prstGeom>
          <a:noFill/>
          <a:ln w="9525">
            <a:noFill/>
            <a:miter lim="800000"/>
            <a:headEnd/>
            <a:tailEnd/>
          </a:ln>
        </p:spPr>
        <p:txBody>
          <a:bodyPr>
            <a:spAutoFit/>
          </a:bodyPr>
          <a:lstStyle/>
          <a:p>
            <a:pPr algn="ctr" eaLnBrk="0" hangingPunct="0">
              <a:defRPr/>
            </a:pPr>
            <a:r>
              <a:rPr lang="en-US" sz="3600" b="1" dirty="0">
                <a:solidFill>
                  <a:srgbClr val="FF0000"/>
                </a:solidFill>
                <a:effectLst>
                  <a:outerShdw blurRad="38100" dist="38100" dir="2700000" algn="tl">
                    <a:srgbClr val="000000">
                      <a:alpha val="43137"/>
                    </a:srgbClr>
                  </a:outerShdw>
                </a:effectLst>
                <a:latin typeface="Century Gothic" pitchFamily="34" charset="0"/>
                <a:ea typeface="+mn-ea"/>
                <a:cs typeface="Arial" pitchFamily="34" charset="0"/>
              </a:rPr>
              <a:t>An Elegant Science Question: </a:t>
            </a:r>
          </a:p>
          <a:p>
            <a:pPr algn="ctr" eaLnBrk="0" hangingPunct="0">
              <a:defRPr/>
            </a:pPr>
            <a:r>
              <a:rPr lang="en-US" sz="2500" b="1" dirty="0">
                <a:latin typeface="Arial" pitchFamily="34" charset="0"/>
                <a:ea typeface="+mn-ea"/>
                <a:cs typeface="Arial" pitchFamily="34" charset="0"/>
              </a:rPr>
              <a:t>Are increases in greenhouse gases responsible for increase in global mean temperature (global warming)?  </a:t>
            </a:r>
          </a:p>
        </p:txBody>
      </p:sp>
      <p:pic>
        <p:nvPicPr>
          <p:cNvPr id="109571" name="Picture 10" descr="tempcarbon"/>
          <p:cNvPicPr>
            <a:picLocks noChangeAspect="1" noChangeArrowheads="1"/>
          </p:cNvPicPr>
          <p:nvPr/>
        </p:nvPicPr>
        <p:blipFill>
          <a:blip r:embed="rId3"/>
          <a:srcRect/>
          <a:stretch>
            <a:fillRect/>
          </a:stretch>
        </p:blipFill>
        <p:spPr bwMode="auto">
          <a:xfrm>
            <a:off x="547688" y="1736725"/>
            <a:ext cx="7910512" cy="4130675"/>
          </a:xfrm>
          <a:prstGeom prst="rect">
            <a:avLst/>
          </a:prstGeom>
          <a:noFill/>
          <a:ln w="9525">
            <a:noFill/>
            <a:miter lim="800000"/>
            <a:headEnd/>
            <a:tailEnd/>
          </a:ln>
        </p:spPr>
      </p:pic>
      <p:sp>
        <p:nvSpPr>
          <p:cNvPr id="109573" name="Text Box 8"/>
          <p:cNvSpPr txBox="1">
            <a:spLocks noChangeArrowheads="1"/>
          </p:cNvSpPr>
          <p:nvPr/>
        </p:nvSpPr>
        <p:spPr bwMode="auto">
          <a:xfrm>
            <a:off x="2514600" y="2209800"/>
            <a:ext cx="2960688" cy="3698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0.76°C (1.4°F) since 1900 </a:t>
            </a:r>
          </a:p>
        </p:txBody>
      </p:sp>
      <p:sp>
        <p:nvSpPr>
          <p:cNvPr id="109574" name="Text Box 9"/>
          <p:cNvSpPr txBox="1">
            <a:spLocks noChangeArrowheads="1"/>
          </p:cNvSpPr>
          <p:nvPr/>
        </p:nvSpPr>
        <p:spPr bwMode="auto">
          <a:xfrm>
            <a:off x="2514600" y="2667000"/>
            <a:ext cx="2960688" cy="3698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0.55°C (1.0°F) since 1979 </a:t>
            </a:r>
          </a:p>
        </p:txBody>
      </p:sp>
      <p:sp>
        <p:nvSpPr>
          <p:cNvPr id="14" name="TextBox 13"/>
          <p:cNvSpPr txBox="1"/>
          <p:nvPr/>
        </p:nvSpPr>
        <p:spPr>
          <a:xfrm>
            <a:off x="8534400" y="1828800"/>
            <a:ext cx="762000" cy="369888"/>
          </a:xfrm>
          <a:prstGeom prst="rect">
            <a:avLst/>
          </a:prstGeom>
          <a:noFill/>
        </p:spPr>
        <p:txBody>
          <a:bodyPr>
            <a:spAutoFit/>
          </a:bodyPr>
          <a:lstStyle/>
          <a:p>
            <a:pPr>
              <a:defRPr/>
            </a:pPr>
            <a:r>
              <a:rPr lang="en-US" dirty="0">
                <a:latin typeface="+mn-lt"/>
                <a:ea typeface="+mn-ea"/>
                <a:cs typeface="Arial" pitchFamily="34" charset="0"/>
              </a:rPr>
              <a:t>395</a:t>
            </a:r>
          </a:p>
        </p:txBody>
      </p:sp>
      <p:sp>
        <p:nvSpPr>
          <p:cNvPr id="15" name="TextBox 14"/>
          <p:cNvSpPr txBox="1"/>
          <p:nvPr/>
        </p:nvSpPr>
        <p:spPr>
          <a:xfrm>
            <a:off x="8534400" y="2601913"/>
            <a:ext cx="762000" cy="369887"/>
          </a:xfrm>
          <a:prstGeom prst="rect">
            <a:avLst/>
          </a:prstGeom>
          <a:noFill/>
        </p:spPr>
        <p:txBody>
          <a:bodyPr>
            <a:spAutoFit/>
          </a:bodyPr>
          <a:lstStyle/>
          <a:p>
            <a:pPr>
              <a:defRPr/>
            </a:pPr>
            <a:r>
              <a:rPr lang="en-US" dirty="0">
                <a:latin typeface="+mn-lt"/>
                <a:ea typeface="+mn-ea"/>
                <a:cs typeface="Arial" pitchFamily="34" charset="0"/>
              </a:rPr>
              <a:t>365</a:t>
            </a:r>
          </a:p>
        </p:txBody>
      </p:sp>
      <p:sp>
        <p:nvSpPr>
          <p:cNvPr id="16" name="TextBox 15"/>
          <p:cNvSpPr txBox="1"/>
          <p:nvPr/>
        </p:nvSpPr>
        <p:spPr>
          <a:xfrm>
            <a:off x="8534400" y="3440113"/>
            <a:ext cx="762000" cy="369887"/>
          </a:xfrm>
          <a:prstGeom prst="rect">
            <a:avLst/>
          </a:prstGeom>
          <a:noFill/>
        </p:spPr>
        <p:txBody>
          <a:bodyPr>
            <a:spAutoFit/>
          </a:bodyPr>
          <a:lstStyle/>
          <a:p>
            <a:pPr>
              <a:defRPr/>
            </a:pPr>
            <a:r>
              <a:rPr lang="en-US" dirty="0">
                <a:latin typeface="+mn-lt"/>
                <a:ea typeface="+mn-ea"/>
                <a:cs typeface="Arial" pitchFamily="34" charset="0"/>
              </a:rPr>
              <a:t>335</a:t>
            </a:r>
          </a:p>
        </p:txBody>
      </p:sp>
      <p:sp>
        <p:nvSpPr>
          <p:cNvPr id="17" name="TextBox 16"/>
          <p:cNvSpPr txBox="1"/>
          <p:nvPr/>
        </p:nvSpPr>
        <p:spPr>
          <a:xfrm>
            <a:off x="8534400" y="4278313"/>
            <a:ext cx="762000" cy="369887"/>
          </a:xfrm>
          <a:prstGeom prst="rect">
            <a:avLst/>
          </a:prstGeom>
          <a:noFill/>
        </p:spPr>
        <p:txBody>
          <a:bodyPr>
            <a:spAutoFit/>
          </a:bodyPr>
          <a:lstStyle/>
          <a:p>
            <a:pPr>
              <a:defRPr/>
            </a:pPr>
            <a:r>
              <a:rPr lang="en-US" dirty="0">
                <a:latin typeface="+mn-lt"/>
                <a:ea typeface="+mn-ea"/>
                <a:cs typeface="Arial" pitchFamily="34" charset="0"/>
              </a:rPr>
              <a:t>305</a:t>
            </a:r>
          </a:p>
        </p:txBody>
      </p:sp>
      <p:sp>
        <p:nvSpPr>
          <p:cNvPr id="18" name="TextBox 17"/>
          <p:cNvSpPr txBox="1"/>
          <p:nvPr/>
        </p:nvSpPr>
        <p:spPr>
          <a:xfrm>
            <a:off x="8534400" y="5121275"/>
            <a:ext cx="762000" cy="368300"/>
          </a:xfrm>
          <a:prstGeom prst="rect">
            <a:avLst/>
          </a:prstGeom>
          <a:noFill/>
        </p:spPr>
        <p:txBody>
          <a:bodyPr>
            <a:spAutoFit/>
          </a:bodyPr>
          <a:lstStyle/>
          <a:p>
            <a:pPr>
              <a:defRPr/>
            </a:pPr>
            <a:r>
              <a:rPr lang="en-US" dirty="0">
                <a:latin typeface="+mn-lt"/>
                <a:ea typeface="+mn-ea"/>
                <a:cs typeface="Arial" pitchFamily="34" charset="0"/>
              </a:rPr>
              <a:t>275</a:t>
            </a:r>
          </a:p>
        </p:txBody>
      </p:sp>
      <p:sp>
        <p:nvSpPr>
          <p:cNvPr id="19" name="TextBox 18"/>
          <p:cNvSpPr txBox="1"/>
          <p:nvPr/>
        </p:nvSpPr>
        <p:spPr>
          <a:xfrm>
            <a:off x="0" y="1616075"/>
            <a:ext cx="762000" cy="354013"/>
          </a:xfrm>
          <a:prstGeom prst="rect">
            <a:avLst/>
          </a:prstGeom>
          <a:noFill/>
        </p:spPr>
        <p:txBody>
          <a:bodyPr>
            <a:spAutoFit/>
          </a:bodyPr>
          <a:lstStyle/>
          <a:p>
            <a:pPr>
              <a:defRPr/>
            </a:pPr>
            <a:r>
              <a:rPr lang="en-US" sz="1700" dirty="0">
                <a:latin typeface="+mn-lt"/>
                <a:ea typeface="+mn-ea"/>
                <a:cs typeface="Arial" pitchFamily="34" charset="0"/>
              </a:rPr>
              <a:t>14.6</a:t>
            </a:r>
          </a:p>
        </p:txBody>
      </p:sp>
      <p:sp>
        <p:nvSpPr>
          <p:cNvPr id="20" name="TextBox 19"/>
          <p:cNvSpPr txBox="1"/>
          <p:nvPr/>
        </p:nvSpPr>
        <p:spPr>
          <a:xfrm>
            <a:off x="0" y="2225675"/>
            <a:ext cx="762000" cy="354013"/>
          </a:xfrm>
          <a:prstGeom prst="rect">
            <a:avLst/>
          </a:prstGeom>
          <a:noFill/>
        </p:spPr>
        <p:txBody>
          <a:bodyPr>
            <a:spAutoFit/>
          </a:bodyPr>
          <a:lstStyle/>
          <a:p>
            <a:pPr>
              <a:defRPr/>
            </a:pPr>
            <a:r>
              <a:rPr lang="en-US" sz="1700" dirty="0">
                <a:latin typeface="+mn-lt"/>
                <a:ea typeface="+mn-ea"/>
                <a:cs typeface="Arial" pitchFamily="34" charset="0"/>
              </a:rPr>
              <a:t>14.4</a:t>
            </a:r>
          </a:p>
        </p:txBody>
      </p:sp>
      <p:sp>
        <p:nvSpPr>
          <p:cNvPr id="21" name="TextBox 20"/>
          <p:cNvSpPr txBox="1"/>
          <p:nvPr/>
        </p:nvSpPr>
        <p:spPr>
          <a:xfrm>
            <a:off x="0" y="3455988"/>
            <a:ext cx="762000" cy="354012"/>
          </a:xfrm>
          <a:prstGeom prst="rect">
            <a:avLst/>
          </a:prstGeom>
          <a:noFill/>
        </p:spPr>
        <p:txBody>
          <a:bodyPr>
            <a:spAutoFit/>
          </a:bodyPr>
          <a:lstStyle/>
          <a:p>
            <a:pPr>
              <a:defRPr/>
            </a:pPr>
            <a:r>
              <a:rPr lang="en-US" sz="1700" dirty="0">
                <a:latin typeface="+mn-lt"/>
                <a:ea typeface="+mn-ea"/>
                <a:cs typeface="Arial" pitchFamily="34" charset="0"/>
              </a:rPr>
              <a:t>14.0</a:t>
            </a:r>
          </a:p>
        </p:txBody>
      </p:sp>
      <p:sp>
        <p:nvSpPr>
          <p:cNvPr id="22" name="TextBox 21"/>
          <p:cNvSpPr txBox="1"/>
          <p:nvPr/>
        </p:nvSpPr>
        <p:spPr>
          <a:xfrm>
            <a:off x="0" y="4065588"/>
            <a:ext cx="762000" cy="354012"/>
          </a:xfrm>
          <a:prstGeom prst="rect">
            <a:avLst/>
          </a:prstGeom>
          <a:noFill/>
        </p:spPr>
        <p:txBody>
          <a:bodyPr>
            <a:spAutoFit/>
          </a:bodyPr>
          <a:lstStyle/>
          <a:p>
            <a:pPr>
              <a:defRPr/>
            </a:pPr>
            <a:r>
              <a:rPr lang="en-US" sz="1700" dirty="0">
                <a:latin typeface="+mn-lt"/>
                <a:ea typeface="+mn-ea"/>
                <a:cs typeface="Arial" pitchFamily="34" charset="0"/>
              </a:rPr>
              <a:t>13.8</a:t>
            </a:r>
          </a:p>
        </p:txBody>
      </p:sp>
      <p:sp>
        <p:nvSpPr>
          <p:cNvPr id="23" name="TextBox 22"/>
          <p:cNvSpPr txBox="1"/>
          <p:nvPr/>
        </p:nvSpPr>
        <p:spPr>
          <a:xfrm>
            <a:off x="0" y="5284788"/>
            <a:ext cx="762000" cy="354012"/>
          </a:xfrm>
          <a:prstGeom prst="rect">
            <a:avLst/>
          </a:prstGeom>
          <a:noFill/>
        </p:spPr>
        <p:txBody>
          <a:bodyPr>
            <a:spAutoFit/>
          </a:bodyPr>
          <a:lstStyle/>
          <a:p>
            <a:pPr>
              <a:defRPr/>
            </a:pPr>
            <a:r>
              <a:rPr lang="en-US" sz="1700" dirty="0">
                <a:latin typeface="+mn-lt"/>
                <a:ea typeface="+mn-ea"/>
                <a:cs typeface="Arial" pitchFamily="34" charset="0"/>
              </a:rPr>
              <a:t>13.4</a:t>
            </a:r>
          </a:p>
        </p:txBody>
      </p:sp>
      <p:sp>
        <p:nvSpPr>
          <p:cNvPr id="24" name="TextBox 23"/>
          <p:cNvSpPr txBox="1"/>
          <p:nvPr/>
        </p:nvSpPr>
        <p:spPr>
          <a:xfrm>
            <a:off x="0" y="2846388"/>
            <a:ext cx="762000" cy="354012"/>
          </a:xfrm>
          <a:prstGeom prst="rect">
            <a:avLst/>
          </a:prstGeom>
          <a:noFill/>
        </p:spPr>
        <p:txBody>
          <a:bodyPr>
            <a:spAutoFit/>
          </a:bodyPr>
          <a:lstStyle/>
          <a:p>
            <a:pPr>
              <a:defRPr/>
            </a:pPr>
            <a:r>
              <a:rPr lang="en-US" sz="1700" dirty="0">
                <a:latin typeface="+mn-lt"/>
                <a:ea typeface="+mn-ea"/>
                <a:cs typeface="Arial" pitchFamily="34" charset="0"/>
              </a:rPr>
              <a:t>14.2</a:t>
            </a:r>
          </a:p>
        </p:txBody>
      </p:sp>
      <p:sp>
        <p:nvSpPr>
          <p:cNvPr id="25" name="TextBox 24"/>
          <p:cNvSpPr txBox="1"/>
          <p:nvPr/>
        </p:nvSpPr>
        <p:spPr>
          <a:xfrm>
            <a:off x="0" y="4664075"/>
            <a:ext cx="762000" cy="354013"/>
          </a:xfrm>
          <a:prstGeom prst="rect">
            <a:avLst/>
          </a:prstGeom>
          <a:noFill/>
        </p:spPr>
        <p:txBody>
          <a:bodyPr>
            <a:spAutoFit/>
          </a:bodyPr>
          <a:lstStyle/>
          <a:p>
            <a:pPr>
              <a:defRPr/>
            </a:pPr>
            <a:r>
              <a:rPr lang="en-US" sz="1700" dirty="0">
                <a:latin typeface="+mn-lt"/>
                <a:ea typeface="+mn-ea"/>
                <a:cs typeface="Arial" pitchFamily="34" charset="0"/>
              </a:rPr>
              <a:t>13.6</a:t>
            </a:r>
          </a:p>
        </p:txBody>
      </p:sp>
      <p:sp>
        <p:nvSpPr>
          <p:cNvPr id="109587" name="TextBox 25"/>
          <p:cNvSpPr txBox="1">
            <a:spLocks noChangeArrowheads="1"/>
          </p:cNvSpPr>
          <p:nvPr/>
        </p:nvSpPr>
        <p:spPr bwMode="auto">
          <a:xfrm>
            <a:off x="1295400" y="1828800"/>
            <a:ext cx="5715000" cy="369888"/>
          </a:xfrm>
          <a:prstGeom prst="rect">
            <a:avLst/>
          </a:prstGeom>
          <a:solidFill>
            <a:schemeClr val="bg1"/>
          </a:solidFill>
          <a:ln w="9525">
            <a:noFill/>
            <a:miter lim="800000"/>
            <a:headEnd/>
            <a:tailEnd/>
          </a:ln>
        </p:spPr>
        <p:txBody>
          <a:bodyPr>
            <a:prstTxWarp prst="textNoShape">
              <a:avLst/>
            </a:prstTxWarp>
            <a:spAutoFit/>
          </a:bodyPr>
          <a:lstStyle/>
          <a:p>
            <a:r>
              <a:rPr lang="en-US" b="1">
                <a:solidFill>
                  <a:srgbClr val="0000FF"/>
                </a:solidFill>
              </a:rPr>
              <a:t>Global Temperature &amp; Carbon Dioxide 1860-2008</a:t>
            </a:r>
          </a:p>
        </p:txBody>
      </p:sp>
      <p:sp>
        <p:nvSpPr>
          <p:cNvPr id="26" name="TextBox 25"/>
          <p:cNvSpPr txBox="1"/>
          <p:nvPr/>
        </p:nvSpPr>
        <p:spPr>
          <a:xfrm>
            <a:off x="7064313" y="5967588"/>
            <a:ext cx="1754281" cy="369332"/>
          </a:xfrm>
          <a:prstGeom prst="rect">
            <a:avLst/>
          </a:prstGeom>
          <a:noFill/>
        </p:spPr>
        <p:txBody>
          <a:bodyPr wrap="none" rtlCol="0">
            <a:spAutoFit/>
          </a:bodyPr>
          <a:lstStyle/>
          <a:p>
            <a:r>
              <a:rPr lang="en-US" dirty="0" smtClean="0">
                <a:solidFill>
                  <a:srgbClr val="FF0000"/>
                </a:solidFill>
              </a:rPr>
              <a:t>2012  ~ 400 </a:t>
            </a:r>
            <a:r>
              <a:rPr lang="en-US" dirty="0" err="1" smtClean="0">
                <a:solidFill>
                  <a:srgbClr val="FF0000"/>
                </a:solidFill>
              </a:rPr>
              <a:t>ppm</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488</TotalTime>
  <Words>1856</Words>
  <Application>Microsoft Macintosh PowerPoint</Application>
  <PresentationFormat>On-screen Show (4:3)</PresentationFormat>
  <Paragraphs>227</Paragraphs>
  <Slides>33</Slides>
  <Notes>13</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Climate Change: Science, Impacts, Risks and Response Scientific Basis for Human Induced Climate Change</vt:lpstr>
      <vt:lpstr>Greenhouse Effect: Without it, the Earth would be uninhabitable.  </vt:lpstr>
      <vt:lpstr>Slide 3</vt:lpstr>
      <vt:lpstr>Outline</vt:lpstr>
      <vt:lpstr>Global Warming</vt:lpstr>
      <vt:lpstr>Slide 6</vt:lpstr>
      <vt:lpstr>Slide 7</vt:lpstr>
      <vt:lpstr>Slide 8</vt:lpstr>
      <vt:lpstr>Slide 9</vt:lpstr>
      <vt:lpstr>Are Humans Responsible for Climate Change?</vt:lpstr>
      <vt:lpstr>Slide 11</vt:lpstr>
      <vt:lpstr>What is a Climate Model?</vt:lpstr>
      <vt:lpstr>Slide 13</vt:lpstr>
      <vt:lpstr>Slide 14</vt:lpstr>
      <vt:lpstr>Slide 15</vt:lpstr>
      <vt:lpstr>Slide 16</vt:lpstr>
      <vt:lpstr>Global Warming Hiatus?</vt:lpstr>
      <vt:lpstr>Slide 18</vt:lpstr>
      <vt:lpstr>Possible Explanation of Hiatus in Warming </vt:lpstr>
      <vt:lpstr>Arctic Temperature Anomaly</vt:lpstr>
      <vt:lpstr>Outline</vt:lpstr>
      <vt:lpstr>Slide 22</vt:lpstr>
      <vt:lpstr>Change in Global Surface Temperature</vt:lpstr>
      <vt:lpstr>Changes in Warm Days, Cold Day and Very Wet Days</vt:lpstr>
      <vt:lpstr>Annual mean precipitation change (2081 to 2100 mean ) minus (1986 to 2005 mean) </vt:lpstr>
      <vt:lpstr>Global Ocean Surface pH</vt:lpstr>
      <vt:lpstr>Change in Snow Cover Extent</vt:lpstr>
      <vt:lpstr>Change in Sea level </vt:lpstr>
      <vt:lpstr>Change in Sea Ice Extend</vt:lpstr>
      <vt:lpstr>Letter from More than 200 members of the U.S. National Academy of Sciences</vt:lpstr>
      <vt:lpstr>IPCC AR5 Working Group I: Summary for Policy Makers</vt:lpstr>
      <vt:lpstr>IPCC AR5 Working Group I: Summary for Policy Makers</vt:lpstr>
      <vt:lpstr>THANK YOU!</vt:lpstr>
    </vt:vector>
  </TitlesOfParts>
  <Company>IGES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human activities on global change</dc:title>
  <dc:creator>Sonia Shukla</dc:creator>
  <cp:lastModifiedBy>Sonia Shukla</cp:lastModifiedBy>
  <cp:revision>56</cp:revision>
  <cp:lastPrinted>2013-11-20T23:47:13Z</cp:lastPrinted>
  <dcterms:created xsi:type="dcterms:W3CDTF">2014-01-07T20:47:56Z</dcterms:created>
  <dcterms:modified xsi:type="dcterms:W3CDTF">2014-01-07T20:53:29Z</dcterms:modified>
</cp:coreProperties>
</file>