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handoutMasterIdLst>
    <p:handoutMasterId r:id="rId17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es-V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402" autoAdjust="0"/>
    <p:restoredTop sz="94711" autoAdjust="0"/>
  </p:normalViewPr>
  <p:slideViewPr>
    <p:cSldViewPr>
      <p:cViewPr>
        <p:scale>
          <a:sx n="94" d="100"/>
          <a:sy n="94" d="100"/>
        </p:scale>
        <p:origin x="-1020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VE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6190D8-9CD2-4F13-950F-2935BEBD19CF}" type="datetimeFigureOut">
              <a:rPr lang="es-VE" smtClean="0"/>
              <a:pPr/>
              <a:t>30/05/2012</a:t>
            </a:fld>
            <a:endParaRPr lang="es-V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s-VE" smtClean="0"/>
              <a:t>l</a:t>
            </a:r>
            <a:endParaRPr lang="es-V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203AB7-BD1C-4A68-AB74-361BAC6F24A3}" type="slidenum">
              <a:rPr lang="es-VE" smtClean="0"/>
              <a:pPr/>
              <a:t>‹#›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3230815180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V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13E03D-6A92-43A7-BFA2-F53D5FB0694E}" type="datetimeFigureOut">
              <a:rPr lang="es-VE" smtClean="0"/>
              <a:pPr/>
              <a:t>30/05/2012</a:t>
            </a:fld>
            <a:endParaRPr lang="es-V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V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V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s-VE" smtClean="0"/>
              <a:t>l</a:t>
            </a:r>
            <a:endParaRPr lang="es-V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4490C-D1F8-47EB-898F-C7568C8D907F}" type="slidenum">
              <a:rPr lang="es-VE" smtClean="0"/>
              <a:pPr/>
              <a:t>‹#›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654647072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val 7"/>
          <p:cNvSpPr/>
          <p:nvPr/>
        </p:nvSpPr>
        <p:spPr>
          <a:xfrm>
            <a:off x="168817" y="21102"/>
            <a:ext cx="1306840" cy="1385509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297019" y="981497"/>
            <a:ext cx="801433" cy="850228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11561" y="2616"/>
            <a:ext cx="85689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TextBox 12"/>
          <p:cNvSpPr txBox="1"/>
          <p:nvPr userDrawn="1"/>
        </p:nvSpPr>
        <p:spPr>
          <a:xfrm>
            <a:off x="4139952" y="112276"/>
            <a:ext cx="49404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VE" sz="1600" b="1" dirty="0" smtClean="0">
                <a:solidFill>
                  <a:schemeClr val="accent2">
                    <a:lumMod val="50000"/>
                  </a:schemeClr>
                </a:solidFill>
                <a:latin typeface="Bookman Old Style" pitchFamily="18" charset="0"/>
              </a:rPr>
              <a:t>Polarización, Institucionalidad democrática e Inseguridad Ciudadana en Venezuela</a:t>
            </a:r>
            <a:endParaRPr lang="es-VE" sz="1600" b="1" dirty="0">
              <a:solidFill>
                <a:schemeClr val="accent2">
                  <a:lumMod val="50000"/>
                </a:schemeClr>
              </a:solidFill>
              <a:latin typeface="Bookman Old Style" pitchFamily="18" charset="0"/>
            </a:endParaRPr>
          </a:p>
        </p:txBody>
      </p:sp>
      <p:sp>
        <p:nvSpPr>
          <p:cNvPr id="14" name="TextBox 13"/>
          <p:cNvSpPr txBox="1"/>
          <p:nvPr userDrawn="1"/>
        </p:nvSpPr>
        <p:spPr>
          <a:xfrm rot="16200000">
            <a:off x="-1839960" y="4425648"/>
            <a:ext cx="42651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VE" sz="1400" b="1" i="1" dirty="0" smtClean="0">
                <a:solidFill>
                  <a:schemeClr val="accent2">
                    <a:lumMod val="50000"/>
                  </a:schemeClr>
                </a:solidFill>
                <a:latin typeface="Bookman Old Style" pitchFamily="18" charset="0"/>
              </a:rPr>
              <a:t>Presentación realizada</a:t>
            </a:r>
            <a:r>
              <a:rPr lang="es-VE" sz="1400" b="1" i="1" baseline="0" dirty="0" smtClean="0">
                <a:solidFill>
                  <a:schemeClr val="accent2">
                    <a:lumMod val="50000"/>
                  </a:schemeClr>
                </a:solidFill>
                <a:latin typeface="Bookman Old Style" pitchFamily="18" charset="0"/>
              </a:rPr>
              <a:t> en el Woodrow Wilson Center – Mayo 2012 – Tito Lacruz</a:t>
            </a:r>
            <a:endParaRPr lang="es-VE" sz="1400" b="1" i="1" dirty="0">
              <a:solidFill>
                <a:schemeClr val="accent2">
                  <a:lumMod val="50000"/>
                </a:schemeClr>
              </a:solidFill>
              <a:latin typeface="Bookman Old Style" pitchFamily="18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899592" y="1279124"/>
            <a:ext cx="7968848" cy="178510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00050" indent="-400050">
              <a:spcBef>
                <a:spcPts val="600"/>
              </a:spcBef>
              <a:spcAft>
                <a:spcPts val="600"/>
              </a:spcAft>
              <a:buFont typeface="+mj-lt"/>
              <a:buAutoNum type="romanUcPeriod"/>
            </a:pPr>
            <a:r>
              <a:rPr lang="es-VE" sz="2000" b="1" dirty="0" smtClean="0">
                <a:latin typeface="Corbel" pitchFamily="34" charset="0"/>
              </a:rPr>
              <a:t>Algunos rasgos de la inseguridad ciudadana en Venezuela</a:t>
            </a:r>
          </a:p>
          <a:p>
            <a:pPr marL="400050" indent="-400050">
              <a:spcBef>
                <a:spcPts val="600"/>
              </a:spcBef>
              <a:spcAft>
                <a:spcPts val="600"/>
              </a:spcAft>
              <a:buFont typeface="+mj-lt"/>
              <a:buAutoNum type="romanUcPeriod"/>
            </a:pPr>
            <a:r>
              <a:rPr lang="es-VE" sz="2000" b="1" dirty="0" smtClean="0">
                <a:latin typeface="Corbel" pitchFamily="34" charset="0"/>
              </a:rPr>
              <a:t>Factores relacionados al aumento de la inseguridad ciudadana</a:t>
            </a:r>
          </a:p>
          <a:p>
            <a:pPr marL="400050" indent="-400050">
              <a:spcBef>
                <a:spcPts val="600"/>
              </a:spcBef>
              <a:spcAft>
                <a:spcPts val="600"/>
              </a:spcAft>
              <a:buFont typeface="+mj-lt"/>
              <a:buAutoNum type="romanUcPeriod"/>
            </a:pPr>
            <a:r>
              <a:rPr lang="es-VE" sz="2000" b="1" dirty="0" smtClean="0">
                <a:latin typeface="Corbel" pitchFamily="34" charset="0"/>
              </a:rPr>
              <a:t>La polarización política como contexto</a:t>
            </a:r>
          </a:p>
          <a:p>
            <a:pPr marL="400050" indent="-400050">
              <a:spcBef>
                <a:spcPts val="600"/>
              </a:spcBef>
              <a:spcAft>
                <a:spcPts val="600"/>
              </a:spcAft>
              <a:buFont typeface="+mj-lt"/>
              <a:buAutoNum type="romanUcPeriod"/>
            </a:pPr>
            <a:r>
              <a:rPr lang="es-VE" sz="2000" b="1" dirty="0" smtClean="0">
                <a:latin typeface="Corbel" pitchFamily="34" charset="0"/>
              </a:rPr>
              <a:t>Impacto de la inseguridad y la polarización en el escenario electoral</a:t>
            </a:r>
          </a:p>
        </p:txBody>
      </p:sp>
    </p:spTree>
    <p:extLst>
      <p:ext uri="{BB962C8B-B14F-4D97-AF65-F5344CB8AC3E}">
        <p14:creationId xmlns:p14="http://schemas.microsoft.com/office/powerpoint/2010/main" val="1784857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899592" y="692696"/>
            <a:ext cx="67361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00050" indent="-400050">
              <a:buFont typeface="+mj-lt"/>
              <a:buAutoNum type="romanUcPeriod" startAt="2"/>
            </a:pPr>
            <a:r>
              <a:rPr lang="es-VE" b="1" dirty="0">
                <a:solidFill>
                  <a:schemeClr val="accent2">
                    <a:lumMod val="50000"/>
                  </a:schemeClr>
                </a:solidFill>
                <a:latin typeface="Corbel" pitchFamily="34" charset="0"/>
              </a:rPr>
              <a:t>Factores relacionados al aumento de la inseguridad </a:t>
            </a:r>
            <a:r>
              <a:rPr lang="es-VE" b="1" dirty="0" smtClean="0">
                <a:solidFill>
                  <a:schemeClr val="accent2">
                    <a:lumMod val="50000"/>
                  </a:schemeClr>
                </a:solidFill>
                <a:latin typeface="Corbel" pitchFamily="34" charset="0"/>
              </a:rPr>
              <a:t>ciudadana</a:t>
            </a:r>
            <a:endParaRPr lang="es-VE" b="1" dirty="0">
              <a:solidFill>
                <a:schemeClr val="accent2">
                  <a:lumMod val="50000"/>
                </a:schemeClr>
              </a:solidFill>
              <a:latin typeface="Corbe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460012" y="1043444"/>
            <a:ext cx="23711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VE" b="1" i="1" dirty="0" smtClean="0">
                <a:solidFill>
                  <a:schemeClr val="accent2">
                    <a:lumMod val="50000"/>
                  </a:schemeClr>
                </a:solidFill>
                <a:latin typeface="Corbel" pitchFamily="34" charset="0"/>
              </a:rPr>
              <a:t>- Factores relacionales</a:t>
            </a:r>
            <a:endParaRPr lang="es-VE" b="1" i="1" dirty="0">
              <a:solidFill>
                <a:schemeClr val="accent2">
                  <a:lumMod val="50000"/>
                </a:schemeClr>
              </a:solidFill>
              <a:latin typeface="Corbe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867472" y="1431527"/>
            <a:ext cx="8244372" cy="51090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1200"/>
              </a:spcAft>
              <a:buFontTx/>
              <a:buChar char="-"/>
            </a:pPr>
            <a:r>
              <a:rPr lang="es-VE" dirty="0" smtClean="0"/>
              <a:t>Impunidad:</a:t>
            </a:r>
          </a:p>
          <a:p>
            <a:pPr marL="742950" lvl="1" indent="-285750">
              <a:spcAft>
                <a:spcPts val="1200"/>
              </a:spcAft>
              <a:buFontTx/>
              <a:buChar char="-"/>
            </a:pPr>
            <a:r>
              <a:rPr lang="es-VE" dirty="0" smtClean="0"/>
              <a:t>1640 denuncias por corrupción (2008): 78,3% impunes</a:t>
            </a:r>
          </a:p>
          <a:p>
            <a:pPr marL="742950" lvl="1" indent="-285750">
              <a:spcAft>
                <a:spcPts val="1200"/>
              </a:spcAft>
              <a:buFontTx/>
              <a:buChar char="-"/>
            </a:pPr>
            <a:r>
              <a:rPr lang="es-VE" dirty="0" smtClean="0"/>
              <a:t>Violación de DDHH: 3688 casos (2008), 87,5% impunes</a:t>
            </a:r>
          </a:p>
          <a:p>
            <a:pPr marL="742950" lvl="1" indent="-285750">
              <a:spcAft>
                <a:spcPts val="1200"/>
              </a:spcAft>
              <a:buFontTx/>
              <a:buChar char="-"/>
            </a:pPr>
            <a:r>
              <a:rPr lang="es-VE" dirty="0" smtClean="0"/>
              <a:t>Violencia Doméstica: 58421 casos (2008) 96,3% impunes</a:t>
            </a:r>
          </a:p>
          <a:p>
            <a:pPr marL="742950" lvl="1" indent="-285750">
              <a:spcAft>
                <a:spcPts val="1200"/>
              </a:spcAft>
              <a:buFontTx/>
              <a:buChar char="-"/>
            </a:pPr>
            <a:r>
              <a:rPr lang="es-VE" dirty="0" smtClean="0"/>
              <a:t>Homicidios: 16047 casos(2009) (OVV): 91% impunes</a:t>
            </a:r>
          </a:p>
          <a:p>
            <a:pPr marL="285750" indent="-285750">
              <a:spcAft>
                <a:spcPts val="1200"/>
              </a:spcAft>
              <a:buFontTx/>
              <a:buChar char="-"/>
            </a:pPr>
            <a:r>
              <a:rPr lang="es-VE" dirty="0" smtClean="0"/>
              <a:t>Acceso a las armas:</a:t>
            </a:r>
          </a:p>
          <a:p>
            <a:pPr marL="742950" lvl="1" indent="-285750">
              <a:spcAft>
                <a:spcPts val="1200"/>
              </a:spcAft>
              <a:buFontTx/>
              <a:buChar char="-"/>
            </a:pPr>
            <a:r>
              <a:rPr lang="es-VE" dirty="0" smtClean="0"/>
              <a:t>Desconocimiento de la cantidad de armas ilegales y legales</a:t>
            </a:r>
          </a:p>
          <a:p>
            <a:pPr marL="742950" lvl="1" indent="-285750">
              <a:spcAft>
                <a:spcPts val="1200"/>
              </a:spcAft>
              <a:buFontTx/>
              <a:buChar char="-"/>
            </a:pPr>
            <a:r>
              <a:rPr lang="es-VE" dirty="0" smtClean="0"/>
              <a:t>Falta de control del parque legal de armas</a:t>
            </a:r>
          </a:p>
          <a:p>
            <a:pPr marL="285750" indent="-285750">
              <a:spcAft>
                <a:spcPts val="1200"/>
              </a:spcAft>
              <a:buFontTx/>
              <a:buChar char="-"/>
            </a:pPr>
            <a:r>
              <a:rPr lang="es-VE" dirty="0" smtClean="0"/>
              <a:t>Confianza en la policía</a:t>
            </a:r>
          </a:p>
          <a:p>
            <a:pPr marL="742950" lvl="1" indent="-285750">
              <a:spcAft>
                <a:spcPts val="1200"/>
              </a:spcAft>
              <a:buFontTx/>
              <a:buChar char="-"/>
            </a:pPr>
            <a:r>
              <a:rPr lang="es-VE" dirty="0" smtClean="0"/>
              <a:t>Participación policial en hechos delictivos</a:t>
            </a:r>
          </a:p>
          <a:p>
            <a:pPr marL="742950" lvl="1" indent="-285750">
              <a:spcAft>
                <a:spcPts val="1200"/>
              </a:spcAft>
              <a:buFontTx/>
              <a:buChar char="-"/>
            </a:pPr>
            <a:r>
              <a:rPr lang="es-VE" dirty="0" smtClean="0"/>
              <a:t>Baja confianza en la policía / sistema judicial (no denuncia)</a:t>
            </a:r>
          </a:p>
          <a:p>
            <a:pPr marL="285750" indent="-285750">
              <a:spcAft>
                <a:spcPts val="1200"/>
              </a:spcAft>
              <a:buFontTx/>
              <a:buChar char="-"/>
            </a:pPr>
            <a:r>
              <a:rPr lang="es-VE" dirty="0" smtClean="0"/>
              <a:t>Legitimidad de la violencia</a:t>
            </a:r>
            <a:endParaRPr lang="es-VE" dirty="0"/>
          </a:p>
        </p:txBody>
      </p:sp>
    </p:spTree>
    <p:extLst>
      <p:ext uri="{BB962C8B-B14F-4D97-AF65-F5344CB8AC3E}">
        <p14:creationId xmlns:p14="http://schemas.microsoft.com/office/powerpoint/2010/main" val="1477972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899592" y="692696"/>
            <a:ext cx="44246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00050" indent="-400050">
              <a:buFont typeface="+mj-lt"/>
              <a:buAutoNum type="romanUcPeriod" startAt="3"/>
            </a:pPr>
            <a:r>
              <a:rPr lang="es-VE" b="1" dirty="0">
                <a:solidFill>
                  <a:schemeClr val="accent2">
                    <a:lumMod val="50000"/>
                  </a:schemeClr>
                </a:solidFill>
                <a:latin typeface="Corbel" pitchFamily="34" charset="0"/>
              </a:rPr>
              <a:t>La polarización política como contexto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460012" y="1043444"/>
            <a:ext cx="29193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VE" b="1" i="1" dirty="0" smtClean="0">
                <a:solidFill>
                  <a:schemeClr val="accent2">
                    <a:lumMod val="50000"/>
                  </a:schemeClr>
                </a:solidFill>
                <a:latin typeface="Corbel" pitchFamily="34" charset="0"/>
              </a:rPr>
              <a:t>- El origen de la polarización</a:t>
            </a:r>
            <a:endParaRPr lang="es-VE" b="1" i="1" dirty="0">
              <a:solidFill>
                <a:schemeClr val="accent2">
                  <a:lumMod val="50000"/>
                </a:schemeClr>
              </a:solidFill>
              <a:latin typeface="Corbe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67472" y="1431527"/>
            <a:ext cx="8244372" cy="25237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1200"/>
              </a:spcAft>
              <a:buFontTx/>
              <a:buChar char="-"/>
            </a:pPr>
            <a:r>
              <a:rPr lang="es-VE" dirty="0" smtClean="0"/>
              <a:t>La exclusión como factor polarizador en el discurso social</a:t>
            </a:r>
          </a:p>
          <a:p>
            <a:pPr marL="285750" indent="-285750">
              <a:spcAft>
                <a:spcPts val="1200"/>
              </a:spcAft>
              <a:buFontTx/>
              <a:buChar char="-"/>
            </a:pPr>
            <a:r>
              <a:rPr lang="es-VE" dirty="0" smtClean="0"/>
              <a:t>Debilidad del Estado como espacio catalizador</a:t>
            </a:r>
          </a:p>
          <a:p>
            <a:pPr marL="285750" indent="-285750">
              <a:spcAft>
                <a:spcPts val="1200"/>
              </a:spcAft>
              <a:buFontTx/>
              <a:buChar char="-"/>
            </a:pPr>
            <a:r>
              <a:rPr lang="es-VE" dirty="0" smtClean="0"/>
              <a:t>Falta de legitimidad de los espacios naturales de la tensión política</a:t>
            </a:r>
          </a:p>
          <a:p>
            <a:pPr marL="285750" indent="-285750">
              <a:spcAft>
                <a:spcPts val="1200"/>
              </a:spcAft>
              <a:buFontTx/>
              <a:buChar char="-"/>
            </a:pPr>
            <a:r>
              <a:rPr lang="es-VE" dirty="0" smtClean="0"/>
              <a:t>Ausencia de la cultura de resolución de conflictos (</a:t>
            </a:r>
            <a:r>
              <a:rPr lang="es-VE" dirty="0" err="1" smtClean="0"/>
              <a:t>rentismo</a:t>
            </a:r>
            <a:r>
              <a:rPr lang="es-VE" dirty="0" smtClean="0"/>
              <a:t>)</a:t>
            </a:r>
          </a:p>
          <a:p>
            <a:pPr marL="285750" indent="-285750">
              <a:spcAft>
                <a:spcPts val="1200"/>
              </a:spcAft>
              <a:buFontTx/>
              <a:buChar char="-"/>
            </a:pPr>
            <a:r>
              <a:rPr lang="es-VE" dirty="0" smtClean="0"/>
              <a:t>Fragmentación de la vida comunitaria</a:t>
            </a:r>
          </a:p>
          <a:p>
            <a:pPr marL="285750" indent="-285750">
              <a:spcAft>
                <a:spcPts val="1200"/>
              </a:spcAft>
              <a:buFontTx/>
              <a:buChar char="-"/>
            </a:pPr>
            <a:r>
              <a:rPr lang="es-VE" dirty="0" smtClean="0"/>
              <a:t>Agotamiento del modelo de convivencia</a:t>
            </a:r>
            <a:endParaRPr lang="es-VE" dirty="0"/>
          </a:p>
        </p:txBody>
      </p:sp>
      <p:sp>
        <p:nvSpPr>
          <p:cNvPr id="7" name="TextBox 5"/>
          <p:cNvSpPr txBox="1"/>
          <p:nvPr/>
        </p:nvSpPr>
        <p:spPr>
          <a:xfrm>
            <a:off x="1465053" y="3995772"/>
            <a:ext cx="61029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VE" b="1" i="1" dirty="0" smtClean="0">
                <a:solidFill>
                  <a:schemeClr val="accent2">
                    <a:lumMod val="50000"/>
                  </a:schemeClr>
                </a:solidFill>
                <a:latin typeface="Corbel" pitchFamily="34" charset="0"/>
              </a:rPr>
              <a:t>- La polarización como erosión de la convivencia democrática</a:t>
            </a:r>
            <a:endParaRPr lang="es-VE" b="1" i="1" dirty="0">
              <a:solidFill>
                <a:schemeClr val="accent2">
                  <a:lumMod val="50000"/>
                </a:schemeClr>
              </a:solidFill>
              <a:latin typeface="Corbel" pitchFamily="34" charset="0"/>
            </a:endParaRPr>
          </a:p>
        </p:txBody>
      </p:sp>
      <p:sp>
        <p:nvSpPr>
          <p:cNvPr id="8" name="TextBox 3"/>
          <p:cNvSpPr txBox="1"/>
          <p:nvPr/>
        </p:nvSpPr>
        <p:spPr>
          <a:xfrm>
            <a:off x="864132" y="4432463"/>
            <a:ext cx="8244372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1200"/>
              </a:spcAft>
              <a:buFontTx/>
              <a:buChar char="-"/>
            </a:pPr>
            <a:r>
              <a:rPr lang="es-VE" dirty="0" smtClean="0"/>
              <a:t>Aceleración de la fragilidad constitucional</a:t>
            </a:r>
          </a:p>
          <a:p>
            <a:pPr marL="285750" indent="-285750">
              <a:spcAft>
                <a:spcPts val="1200"/>
              </a:spcAft>
              <a:buFontTx/>
              <a:buChar char="-"/>
            </a:pPr>
            <a:r>
              <a:rPr lang="es-VE" dirty="0" smtClean="0"/>
              <a:t>Pérdida de cohesión social</a:t>
            </a:r>
          </a:p>
          <a:p>
            <a:pPr marL="285750" indent="-285750">
              <a:spcAft>
                <a:spcPts val="1200"/>
              </a:spcAft>
              <a:buFontTx/>
              <a:buChar char="-"/>
            </a:pPr>
            <a:r>
              <a:rPr lang="es-VE" dirty="0" smtClean="0"/>
              <a:t>Ausencia de contrapesos institucionales y discursivos</a:t>
            </a:r>
          </a:p>
          <a:p>
            <a:pPr marL="285750" indent="-285750">
              <a:spcAft>
                <a:spcPts val="1200"/>
              </a:spcAft>
              <a:buFontTx/>
              <a:buChar char="-"/>
            </a:pPr>
            <a:r>
              <a:rPr lang="es-VE" dirty="0" smtClean="0"/>
              <a:t>Creación de formas de exclusión política y simbólica</a:t>
            </a:r>
          </a:p>
          <a:p>
            <a:pPr marL="285750" indent="-285750">
              <a:spcAft>
                <a:spcPts val="1200"/>
              </a:spcAft>
              <a:buFontTx/>
              <a:buChar char="-"/>
            </a:pPr>
            <a:r>
              <a:rPr lang="es-VE" dirty="0" smtClean="0"/>
              <a:t>Legitimidad de los discursos intolerantes</a:t>
            </a:r>
            <a:endParaRPr lang="es-VE" dirty="0"/>
          </a:p>
        </p:txBody>
      </p:sp>
    </p:spTree>
    <p:extLst>
      <p:ext uri="{BB962C8B-B14F-4D97-AF65-F5344CB8AC3E}">
        <p14:creationId xmlns:p14="http://schemas.microsoft.com/office/powerpoint/2010/main" val="509574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899592" y="692696"/>
            <a:ext cx="72298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00050" indent="-400050">
              <a:buFont typeface="+mj-lt"/>
              <a:buAutoNum type="romanUcPeriod" startAt="4"/>
            </a:pPr>
            <a:r>
              <a:rPr lang="es-ES" b="1" dirty="0" smtClean="0">
                <a:solidFill>
                  <a:schemeClr val="accent2">
                    <a:lumMod val="50000"/>
                  </a:schemeClr>
                </a:solidFill>
                <a:latin typeface="Corbel" pitchFamily="34" charset="0"/>
              </a:rPr>
              <a:t>Impacto de la inseguridad y la polarización en el escenario electoral</a:t>
            </a:r>
            <a:endParaRPr lang="es-VE" b="1" dirty="0">
              <a:solidFill>
                <a:schemeClr val="accent2">
                  <a:lumMod val="50000"/>
                </a:schemeClr>
              </a:solidFill>
              <a:latin typeface="Corbe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460012" y="1043444"/>
            <a:ext cx="40190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VE" b="1" i="1" dirty="0" smtClean="0">
                <a:solidFill>
                  <a:schemeClr val="accent2">
                    <a:lumMod val="50000"/>
                  </a:schemeClr>
                </a:solidFill>
                <a:latin typeface="Corbel" pitchFamily="34" charset="0"/>
              </a:rPr>
              <a:t>- La emocionalidad del </a:t>
            </a:r>
            <a:r>
              <a:rPr lang="es-VE" b="1" i="1" smtClean="0">
                <a:solidFill>
                  <a:schemeClr val="accent2">
                    <a:lumMod val="50000"/>
                  </a:schemeClr>
                </a:solidFill>
                <a:latin typeface="Corbel" pitchFamily="34" charset="0"/>
              </a:rPr>
              <a:t>debate electoral</a:t>
            </a:r>
            <a:endParaRPr lang="es-VE" b="1" i="1" dirty="0">
              <a:solidFill>
                <a:schemeClr val="accent2">
                  <a:lumMod val="50000"/>
                </a:schemeClr>
              </a:solidFill>
              <a:latin typeface="Corbe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67472" y="1431527"/>
            <a:ext cx="4712640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1200"/>
              </a:spcAft>
              <a:buFontTx/>
              <a:buChar char="-"/>
            </a:pPr>
            <a:r>
              <a:rPr lang="es-ES" dirty="0" smtClean="0"/>
              <a:t>Estrechamiento de las percepciones</a:t>
            </a:r>
          </a:p>
          <a:p>
            <a:pPr marL="285750" indent="-285750">
              <a:spcAft>
                <a:spcPts val="1200"/>
              </a:spcAft>
              <a:buFontTx/>
              <a:buChar char="-"/>
            </a:pPr>
            <a:r>
              <a:rPr lang="es-ES" dirty="0" smtClean="0"/>
              <a:t>Personalización de las ideas</a:t>
            </a:r>
          </a:p>
          <a:p>
            <a:pPr marL="285750" indent="-285750">
              <a:spcAft>
                <a:spcPts val="1200"/>
              </a:spcAft>
              <a:buFontTx/>
              <a:buChar char="-"/>
            </a:pPr>
            <a:r>
              <a:rPr lang="es-ES" dirty="0" smtClean="0"/>
              <a:t>Preferencia por las alianzas afectivas</a:t>
            </a:r>
          </a:p>
          <a:p>
            <a:pPr marL="285750" indent="-285750">
              <a:spcAft>
                <a:spcPts val="1200"/>
              </a:spcAft>
              <a:buFontTx/>
              <a:buChar char="-"/>
            </a:pPr>
            <a:r>
              <a:rPr lang="es-ES" dirty="0" smtClean="0"/>
              <a:t>Posiciones intolerantes y cerradas</a:t>
            </a:r>
          </a:p>
          <a:p>
            <a:pPr marL="285750" indent="-285750">
              <a:spcAft>
                <a:spcPts val="1200"/>
              </a:spcAft>
              <a:buFontTx/>
              <a:buChar char="-"/>
            </a:pPr>
            <a:r>
              <a:rPr lang="es-ES" dirty="0" smtClean="0"/>
              <a:t>Totalización de los espacios privados</a:t>
            </a:r>
          </a:p>
          <a:p>
            <a:pPr marL="285750" indent="-285750">
              <a:spcAft>
                <a:spcPts val="1200"/>
              </a:spcAft>
              <a:buFontTx/>
              <a:buChar char="-"/>
            </a:pPr>
            <a:r>
              <a:rPr lang="es-ES" dirty="0" smtClean="0"/>
              <a:t>Confrontación por debate</a:t>
            </a:r>
          </a:p>
          <a:p>
            <a:pPr marL="285750" indent="-285750">
              <a:spcAft>
                <a:spcPts val="1200"/>
              </a:spcAft>
              <a:buFontTx/>
              <a:buChar char="-"/>
            </a:pPr>
            <a:r>
              <a:rPr lang="es-ES" dirty="0" smtClean="0"/>
              <a:t>La exclusión del otro</a:t>
            </a:r>
          </a:p>
        </p:txBody>
      </p:sp>
      <p:sp>
        <p:nvSpPr>
          <p:cNvPr id="9" name="TextBox 6"/>
          <p:cNvSpPr txBox="1"/>
          <p:nvPr/>
        </p:nvSpPr>
        <p:spPr>
          <a:xfrm>
            <a:off x="6300192" y="5805264"/>
            <a:ext cx="284380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VE" sz="1400" i="1" dirty="0" smtClean="0">
                <a:latin typeface="Arial Narrow" pitchFamily="34" charset="0"/>
                <a:cs typeface="Arial" pitchFamily="34" charset="0"/>
              </a:rPr>
              <a:t>Lozada, Mireya (2008): ¿Nosotros o ellos? Representaciones sociales, polarización y espacio público en Venezuela</a:t>
            </a:r>
            <a:endParaRPr lang="es-VE" sz="1400" i="1" dirty="0">
              <a:latin typeface="Arial Narrow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9574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899592" y="692696"/>
            <a:ext cx="72298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00050" indent="-400050">
              <a:buFont typeface="+mj-lt"/>
              <a:buAutoNum type="romanUcPeriod" startAt="4"/>
            </a:pPr>
            <a:r>
              <a:rPr lang="es-ES" b="1" dirty="0" smtClean="0">
                <a:solidFill>
                  <a:schemeClr val="accent2">
                    <a:lumMod val="50000"/>
                  </a:schemeClr>
                </a:solidFill>
                <a:latin typeface="Corbel" pitchFamily="34" charset="0"/>
              </a:rPr>
              <a:t>Impacto de la inseguridad y la polarización en el escenario electoral</a:t>
            </a:r>
            <a:endParaRPr lang="es-VE" b="1" dirty="0">
              <a:solidFill>
                <a:schemeClr val="accent2">
                  <a:lumMod val="50000"/>
                </a:schemeClr>
              </a:solidFill>
              <a:latin typeface="Corbe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67472" y="1412776"/>
            <a:ext cx="7953000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1200"/>
              </a:spcAft>
              <a:buFontTx/>
              <a:buChar char="-"/>
            </a:pPr>
            <a:r>
              <a:rPr lang="es-ES" dirty="0" smtClean="0"/>
              <a:t>La violencia como forma de interactuar con el otro</a:t>
            </a:r>
          </a:p>
          <a:p>
            <a:pPr marL="285750" indent="-285750">
              <a:spcAft>
                <a:spcPts val="1200"/>
              </a:spcAft>
              <a:buFontTx/>
              <a:buChar char="-"/>
            </a:pPr>
            <a:r>
              <a:rPr lang="es-ES" dirty="0" smtClean="0"/>
              <a:t>Disponibilidad de los recursos verbales, psicológicos y físicos de la violencia</a:t>
            </a:r>
          </a:p>
          <a:p>
            <a:pPr marL="285750" indent="-285750">
              <a:spcAft>
                <a:spcPts val="1200"/>
              </a:spcAft>
              <a:buFontTx/>
              <a:buChar char="-"/>
            </a:pPr>
            <a:r>
              <a:rPr lang="es-ES" dirty="0" smtClean="0"/>
              <a:t>Miedo y desconfianza como forma de convivencia</a:t>
            </a:r>
          </a:p>
          <a:p>
            <a:pPr marL="285750" indent="-285750">
              <a:spcAft>
                <a:spcPts val="1200"/>
              </a:spcAft>
              <a:buFontTx/>
              <a:buChar char="-"/>
            </a:pPr>
            <a:r>
              <a:rPr lang="es-ES" dirty="0" smtClean="0"/>
              <a:t>La fuerza y la coacción como capital político</a:t>
            </a:r>
          </a:p>
        </p:txBody>
      </p:sp>
      <p:sp>
        <p:nvSpPr>
          <p:cNvPr id="9" name="TextBox 6"/>
          <p:cNvSpPr txBox="1"/>
          <p:nvPr/>
        </p:nvSpPr>
        <p:spPr>
          <a:xfrm>
            <a:off x="6300192" y="5805264"/>
            <a:ext cx="284380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VE" sz="1400" i="1" dirty="0" smtClean="0">
                <a:latin typeface="Arial Narrow" pitchFamily="34" charset="0"/>
                <a:cs typeface="Arial" pitchFamily="34" charset="0"/>
              </a:rPr>
              <a:t>Lozada, Mireya (2008): ¿Nosotros o ellos? Representaciones sociales, polarización y espacio público en Venezuela</a:t>
            </a:r>
            <a:endParaRPr lang="es-VE" sz="1400" i="1" dirty="0">
              <a:latin typeface="Arial Narrow" pitchFamily="34" charset="0"/>
              <a:cs typeface="Arial" pitchFamily="34" charset="0"/>
            </a:endParaRPr>
          </a:p>
        </p:txBody>
      </p:sp>
      <p:sp>
        <p:nvSpPr>
          <p:cNvPr id="10" name="TextBox 5"/>
          <p:cNvSpPr txBox="1"/>
          <p:nvPr/>
        </p:nvSpPr>
        <p:spPr>
          <a:xfrm>
            <a:off x="1447190" y="1043444"/>
            <a:ext cx="56701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b="1" i="1" dirty="0" smtClean="0">
                <a:solidFill>
                  <a:schemeClr val="accent2">
                    <a:lumMod val="50000"/>
                  </a:schemeClr>
                </a:solidFill>
                <a:latin typeface="Corbel" pitchFamily="34" charset="0"/>
              </a:rPr>
              <a:t>- Naturalización de las posiciones y expresiones violentas</a:t>
            </a:r>
            <a:endParaRPr lang="es-VE" b="1" i="1" dirty="0">
              <a:solidFill>
                <a:schemeClr val="accent2">
                  <a:lumMod val="50000"/>
                </a:schemeClr>
              </a:solidFill>
              <a:latin typeface="Corbel" pitchFamily="34" charset="0"/>
            </a:endParaRPr>
          </a:p>
        </p:txBody>
      </p:sp>
      <p:sp>
        <p:nvSpPr>
          <p:cNvPr id="7" name="TextBox 5"/>
          <p:cNvSpPr txBox="1"/>
          <p:nvPr/>
        </p:nvSpPr>
        <p:spPr>
          <a:xfrm>
            <a:off x="1403648" y="3131676"/>
            <a:ext cx="49928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b="1" i="1" dirty="0" smtClean="0">
                <a:solidFill>
                  <a:schemeClr val="accent2">
                    <a:lumMod val="50000"/>
                  </a:schemeClr>
                </a:solidFill>
                <a:latin typeface="Corbel" pitchFamily="34" charset="0"/>
              </a:rPr>
              <a:t>- Perturbaciones dentro del contexto democrático</a:t>
            </a:r>
            <a:endParaRPr lang="es-VE" b="1" i="1" dirty="0">
              <a:solidFill>
                <a:schemeClr val="accent2">
                  <a:lumMod val="50000"/>
                </a:schemeClr>
              </a:solidFill>
              <a:latin typeface="Corbel" pitchFamily="34" charset="0"/>
            </a:endParaRPr>
          </a:p>
        </p:txBody>
      </p:sp>
      <p:sp>
        <p:nvSpPr>
          <p:cNvPr id="8" name="TextBox 3"/>
          <p:cNvSpPr txBox="1"/>
          <p:nvPr/>
        </p:nvSpPr>
        <p:spPr>
          <a:xfrm>
            <a:off x="867472" y="3645024"/>
            <a:ext cx="7953000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1200"/>
              </a:spcAft>
              <a:buFontTx/>
              <a:buChar char="-"/>
            </a:pPr>
            <a:r>
              <a:rPr lang="es-ES" dirty="0" smtClean="0"/>
              <a:t>Anulación de propuestas políticas intermedias</a:t>
            </a:r>
          </a:p>
          <a:p>
            <a:pPr marL="285750" indent="-285750">
              <a:spcAft>
                <a:spcPts val="1200"/>
              </a:spcAft>
              <a:buFontTx/>
              <a:buChar char="-"/>
            </a:pPr>
            <a:r>
              <a:rPr lang="es-ES" dirty="0" smtClean="0"/>
              <a:t>Politización de instituciones democráticas</a:t>
            </a:r>
          </a:p>
          <a:p>
            <a:pPr marL="285750" indent="-285750">
              <a:spcAft>
                <a:spcPts val="1200"/>
              </a:spcAft>
              <a:buFontTx/>
              <a:buChar char="-"/>
            </a:pPr>
            <a:r>
              <a:rPr lang="es-ES" dirty="0" smtClean="0"/>
              <a:t>Distorsión de la agenda pública</a:t>
            </a:r>
          </a:p>
        </p:txBody>
      </p:sp>
    </p:spTree>
    <p:extLst>
      <p:ext uri="{BB962C8B-B14F-4D97-AF65-F5344CB8AC3E}">
        <p14:creationId xmlns:p14="http://schemas.microsoft.com/office/powerpoint/2010/main" val="509574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899592" y="692696"/>
            <a:ext cx="72298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00050" indent="-400050">
              <a:buFont typeface="+mj-lt"/>
              <a:buAutoNum type="romanUcPeriod" startAt="4"/>
            </a:pPr>
            <a:r>
              <a:rPr lang="es-ES" b="1" dirty="0" smtClean="0">
                <a:solidFill>
                  <a:schemeClr val="accent2">
                    <a:lumMod val="50000"/>
                  </a:schemeClr>
                </a:solidFill>
                <a:latin typeface="Corbel" pitchFamily="34" charset="0"/>
              </a:rPr>
              <a:t>Impacto de la inseguridad y la polarización en el escenario electoral</a:t>
            </a:r>
            <a:endParaRPr lang="es-VE" b="1" dirty="0">
              <a:solidFill>
                <a:schemeClr val="accent2">
                  <a:lumMod val="50000"/>
                </a:schemeClr>
              </a:solidFill>
              <a:latin typeface="Corbe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67472" y="1412776"/>
            <a:ext cx="7953000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1200"/>
              </a:spcAft>
              <a:buFontTx/>
              <a:buChar char="-"/>
            </a:pPr>
            <a:r>
              <a:rPr lang="es-ES" dirty="0" smtClean="0"/>
              <a:t>La violencia como forma de interactuar con el otro</a:t>
            </a:r>
          </a:p>
          <a:p>
            <a:pPr marL="285750" indent="-285750">
              <a:spcAft>
                <a:spcPts val="1200"/>
              </a:spcAft>
              <a:buFontTx/>
              <a:buChar char="-"/>
            </a:pPr>
            <a:r>
              <a:rPr lang="es-ES" dirty="0" smtClean="0"/>
              <a:t>Disponibilidad de los recursos verbales, psicológicos y físicos de la violencia</a:t>
            </a:r>
          </a:p>
          <a:p>
            <a:pPr marL="285750" indent="-285750">
              <a:spcAft>
                <a:spcPts val="1200"/>
              </a:spcAft>
              <a:buFontTx/>
              <a:buChar char="-"/>
            </a:pPr>
            <a:r>
              <a:rPr lang="es-ES" dirty="0" smtClean="0"/>
              <a:t>Miedo y desconfianza como forma de convivencia</a:t>
            </a:r>
          </a:p>
          <a:p>
            <a:pPr marL="285750" indent="-285750">
              <a:spcAft>
                <a:spcPts val="1200"/>
              </a:spcAft>
              <a:buFontTx/>
              <a:buChar char="-"/>
            </a:pPr>
            <a:r>
              <a:rPr lang="es-ES" dirty="0" smtClean="0"/>
              <a:t>La fuerza y la coacción como capital político</a:t>
            </a:r>
          </a:p>
        </p:txBody>
      </p:sp>
      <p:sp>
        <p:nvSpPr>
          <p:cNvPr id="9" name="TextBox 6"/>
          <p:cNvSpPr txBox="1"/>
          <p:nvPr/>
        </p:nvSpPr>
        <p:spPr>
          <a:xfrm>
            <a:off x="6300192" y="5805264"/>
            <a:ext cx="284380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VE" sz="1400" i="1" dirty="0" smtClean="0">
                <a:latin typeface="Arial Narrow" pitchFamily="34" charset="0"/>
                <a:cs typeface="Arial" pitchFamily="34" charset="0"/>
              </a:rPr>
              <a:t>Lozada, Mireya (2008): ¿Nosotros o ellos? Representaciones sociales, polarización y espacio público en Venezuela</a:t>
            </a:r>
            <a:endParaRPr lang="es-VE" sz="1400" i="1" dirty="0">
              <a:latin typeface="Arial Narrow" pitchFamily="34" charset="0"/>
              <a:cs typeface="Arial" pitchFamily="34" charset="0"/>
            </a:endParaRPr>
          </a:p>
        </p:txBody>
      </p:sp>
      <p:sp>
        <p:nvSpPr>
          <p:cNvPr id="10" name="TextBox 5"/>
          <p:cNvSpPr txBox="1"/>
          <p:nvPr/>
        </p:nvSpPr>
        <p:spPr>
          <a:xfrm>
            <a:off x="1447190" y="1043444"/>
            <a:ext cx="56701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b="1" i="1" dirty="0" smtClean="0">
                <a:solidFill>
                  <a:schemeClr val="accent2">
                    <a:lumMod val="50000"/>
                  </a:schemeClr>
                </a:solidFill>
                <a:latin typeface="Corbel" pitchFamily="34" charset="0"/>
              </a:rPr>
              <a:t>- Naturalización de las posiciones y expresiones violentas</a:t>
            </a:r>
            <a:endParaRPr lang="es-VE" b="1" i="1" dirty="0">
              <a:solidFill>
                <a:schemeClr val="accent2">
                  <a:lumMod val="50000"/>
                </a:schemeClr>
              </a:solidFill>
              <a:latin typeface="Corbel" pitchFamily="34" charset="0"/>
            </a:endParaRPr>
          </a:p>
        </p:txBody>
      </p:sp>
      <p:sp>
        <p:nvSpPr>
          <p:cNvPr id="7" name="TextBox 5"/>
          <p:cNvSpPr txBox="1"/>
          <p:nvPr/>
        </p:nvSpPr>
        <p:spPr>
          <a:xfrm>
            <a:off x="1403648" y="3131676"/>
            <a:ext cx="49928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b="1" i="1" dirty="0" smtClean="0">
                <a:solidFill>
                  <a:schemeClr val="accent2">
                    <a:lumMod val="50000"/>
                  </a:schemeClr>
                </a:solidFill>
                <a:latin typeface="Corbel" pitchFamily="34" charset="0"/>
              </a:rPr>
              <a:t>- Perturbaciones dentro del contexto democrático</a:t>
            </a:r>
            <a:endParaRPr lang="es-VE" b="1" i="1" dirty="0">
              <a:solidFill>
                <a:schemeClr val="accent2">
                  <a:lumMod val="50000"/>
                </a:schemeClr>
              </a:solidFill>
              <a:latin typeface="Corbel" pitchFamily="34" charset="0"/>
            </a:endParaRPr>
          </a:p>
        </p:txBody>
      </p:sp>
      <p:sp>
        <p:nvSpPr>
          <p:cNvPr id="8" name="TextBox 3"/>
          <p:cNvSpPr txBox="1"/>
          <p:nvPr/>
        </p:nvSpPr>
        <p:spPr>
          <a:xfrm>
            <a:off x="867472" y="3645024"/>
            <a:ext cx="7953000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1200"/>
              </a:spcAft>
              <a:buFontTx/>
              <a:buChar char="-"/>
            </a:pPr>
            <a:r>
              <a:rPr lang="es-ES" dirty="0" smtClean="0"/>
              <a:t>Anulación de propuestas políticas intermedias</a:t>
            </a:r>
          </a:p>
          <a:p>
            <a:pPr marL="285750" indent="-285750">
              <a:spcAft>
                <a:spcPts val="1200"/>
              </a:spcAft>
              <a:buFontTx/>
              <a:buChar char="-"/>
            </a:pPr>
            <a:r>
              <a:rPr lang="es-ES" dirty="0" smtClean="0"/>
              <a:t>Politización de instituciones democráticas</a:t>
            </a:r>
          </a:p>
          <a:p>
            <a:pPr marL="285750" indent="-285750">
              <a:spcAft>
                <a:spcPts val="1200"/>
              </a:spcAft>
              <a:buFontTx/>
              <a:buChar char="-"/>
            </a:pPr>
            <a:r>
              <a:rPr lang="es-ES" dirty="0" smtClean="0"/>
              <a:t>Distorsión de la agenda pública</a:t>
            </a:r>
          </a:p>
        </p:txBody>
      </p:sp>
    </p:spTree>
    <p:extLst>
      <p:ext uri="{BB962C8B-B14F-4D97-AF65-F5344CB8AC3E}">
        <p14:creationId xmlns:p14="http://schemas.microsoft.com/office/powerpoint/2010/main" val="509574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99592" y="692696"/>
            <a:ext cx="62628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00050" indent="-400050">
              <a:buFont typeface="+mj-lt"/>
              <a:buAutoNum type="romanUcPeriod"/>
            </a:pPr>
            <a:r>
              <a:rPr lang="es-VE" b="1" dirty="0" smtClean="0">
                <a:solidFill>
                  <a:schemeClr val="accent2">
                    <a:lumMod val="50000"/>
                  </a:schemeClr>
                </a:solidFill>
                <a:latin typeface="Corbel" pitchFamily="34" charset="0"/>
              </a:rPr>
              <a:t>Algunos rasgos de la inseguridad ciudadana en Venezuela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460012" y="1043444"/>
            <a:ext cx="44560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VE" b="1" i="1" dirty="0" smtClean="0">
                <a:solidFill>
                  <a:schemeClr val="accent2">
                    <a:lumMod val="50000"/>
                  </a:schemeClr>
                </a:solidFill>
                <a:latin typeface="Corbel" pitchFamily="34" charset="0"/>
              </a:rPr>
              <a:t>- Ausencia e inaccesibilidad a la información</a:t>
            </a:r>
            <a:endParaRPr lang="es-VE" b="1" i="1" dirty="0">
              <a:solidFill>
                <a:schemeClr val="accent2">
                  <a:lumMod val="50000"/>
                </a:schemeClr>
              </a:solidFill>
              <a:latin typeface="Corbel" pitchFamily="34" charset="0"/>
            </a:endParaRPr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728" y="2492896"/>
            <a:ext cx="5416550" cy="2278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2 Rectángulo"/>
          <p:cNvSpPr>
            <a:spLocks noChangeArrowheads="1"/>
          </p:cNvSpPr>
          <p:nvPr/>
        </p:nvSpPr>
        <p:spPr bwMode="auto">
          <a:xfrm>
            <a:off x="1339949" y="1484784"/>
            <a:ext cx="6696075" cy="922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s-ES_tradnl" b="1" dirty="0">
                <a:latin typeface="Candara" pitchFamily="34" charset="0"/>
              </a:rPr>
              <a:t>Homicidios contabilizados para población total y porcentaje de diferencia en los registros del CICPC y del Ministerio de Salud.</a:t>
            </a:r>
            <a:r>
              <a:rPr lang="es-ES" b="1" dirty="0">
                <a:latin typeface="Candara" pitchFamily="34" charset="0"/>
              </a:rPr>
              <a:t> Venezuela. 2003 a 2007.</a:t>
            </a:r>
            <a:endParaRPr lang="es-VE" b="1" dirty="0">
              <a:latin typeface="Candar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0650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99592" y="692696"/>
            <a:ext cx="62628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00050" indent="-400050">
              <a:buFont typeface="+mj-lt"/>
              <a:buAutoNum type="romanUcPeriod"/>
            </a:pPr>
            <a:r>
              <a:rPr lang="es-VE" b="1" dirty="0" smtClean="0">
                <a:solidFill>
                  <a:schemeClr val="accent2">
                    <a:lumMod val="50000"/>
                  </a:schemeClr>
                </a:solidFill>
                <a:latin typeface="Corbel" pitchFamily="34" charset="0"/>
              </a:rPr>
              <a:t>Algunos rasgos de la inseguridad ciudadana en Venezuela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460012" y="1043444"/>
            <a:ext cx="44560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VE" b="1" i="1" dirty="0" smtClean="0">
                <a:solidFill>
                  <a:schemeClr val="accent2">
                    <a:lumMod val="50000"/>
                  </a:schemeClr>
                </a:solidFill>
                <a:latin typeface="Corbel" pitchFamily="34" charset="0"/>
              </a:rPr>
              <a:t>- Ausencia e inaccesibilidad a la información</a:t>
            </a:r>
            <a:endParaRPr lang="es-VE" b="1" i="1" dirty="0">
              <a:solidFill>
                <a:schemeClr val="accent2">
                  <a:lumMod val="50000"/>
                </a:schemeClr>
              </a:solidFill>
              <a:latin typeface="Corbel" pitchFamily="34" charset="0"/>
            </a:endParaRPr>
          </a:p>
        </p:txBody>
      </p:sp>
      <p:pic>
        <p:nvPicPr>
          <p:cNvPr id="1026" name="Picture 2" descr="OMSC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1556792"/>
            <a:ext cx="1828880" cy="13756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://guayanaweb.ucab.edu.ve/tl_files/derecho/img/logo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4" y="1453482"/>
            <a:ext cx="2598874" cy="15822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://www.fevap.com/site/admin/files/la_ruta_del_papagayo_cecodap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1270" y="3323084"/>
            <a:ext cx="1409700" cy="15049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logoprovea_rect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53961" y="3361185"/>
            <a:ext cx="2667000" cy="142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http://comunicaccs.files.wordpress.com/2012/03/incosec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832" y="5013176"/>
            <a:ext cx="2281436" cy="11407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94880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99592" y="692696"/>
            <a:ext cx="62628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00050" indent="-400050">
              <a:buFont typeface="+mj-lt"/>
              <a:buAutoNum type="romanUcPeriod"/>
            </a:pPr>
            <a:r>
              <a:rPr lang="es-VE" b="1" dirty="0" smtClean="0">
                <a:solidFill>
                  <a:schemeClr val="accent2">
                    <a:lumMod val="50000"/>
                  </a:schemeClr>
                </a:solidFill>
                <a:latin typeface="Corbel" pitchFamily="34" charset="0"/>
              </a:rPr>
              <a:t>Algunos rasgos de la inseguridad ciudadana en Venezuela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460012" y="1043444"/>
            <a:ext cx="28938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VE" b="1" i="1" dirty="0" smtClean="0">
                <a:solidFill>
                  <a:schemeClr val="accent2">
                    <a:lumMod val="50000"/>
                  </a:schemeClr>
                </a:solidFill>
                <a:latin typeface="Corbel" pitchFamily="34" charset="0"/>
              </a:rPr>
              <a:t>- Aumento de los homicidios</a:t>
            </a:r>
            <a:endParaRPr lang="es-VE" b="1" i="1" dirty="0">
              <a:solidFill>
                <a:schemeClr val="accent2">
                  <a:lumMod val="50000"/>
                </a:schemeClr>
              </a:solidFill>
              <a:latin typeface="Corbel" pitchFamily="34" charset="0"/>
            </a:endParaRP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1627783"/>
            <a:ext cx="7776864" cy="4681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54737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99592" y="692696"/>
            <a:ext cx="62628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00050" indent="-400050">
              <a:buFont typeface="+mj-lt"/>
              <a:buAutoNum type="romanUcPeriod"/>
            </a:pPr>
            <a:r>
              <a:rPr lang="es-VE" b="1" dirty="0" smtClean="0">
                <a:solidFill>
                  <a:schemeClr val="accent2">
                    <a:lumMod val="50000"/>
                  </a:schemeClr>
                </a:solidFill>
                <a:latin typeface="Corbel" pitchFamily="34" charset="0"/>
              </a:rPr>
              <a:t>Algunos rasgos de la inseguridad ciudadana en Venezuela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460012" y="1043444"/>
            <a:ext cx="28938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VE" b="1" i="1" dirty="0" smtClean="0">
                <a:solidFill>
                  <a:schemeClr val="accent2">
                    <a:lumMod val="50000"/>
                  </a:schemeClr>
                </a:solidFill>
                <a:latin typeface="Corbel" pitchFamily="34" charset="0"/>
              </a:rPr>
              <a:t>- Aumento de los homicidios</a:t>
            </a:r>
            <a:endParaRPr lang="es-VE" b="1" i="1" dirty="0">
              <a:solidFill>
                <a:schemeClr val="accent2">
                  <a:lumMod val="50000"/>
                </a:schemeClr>
              </a:solidFill>
              <a:latin typeface="Corbe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99628" y="1658457"/>
            <a:ext cx="8244372" cy="44935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1200"/>
              </a:spcAft>
              <a:buFontTx/>
              <a:buChar char="-"/>
            </a:pPr>
            <a:r>
              <a:rPr lang="es-VE" dirty="0" smtClean="0"/>
              <a:t>Los homicidios se han multiplicado por 4,2 en el lapso de 13 años. Pasó de una tasa de 19 homicidios por 100mil a 66 homicidios por 100mil</a:t>
            </a:r>
          </a:p>
          <a:p>
            <a:pPr marL="285750" indent="-285750">
              <a:spcAft>
                <a:spcPts val="1200"/>
              </a:spcAft>
              <a:buFontTx/>
              <a:buChar char="-"/>
            </a:pPr>
            <a:r>
              <a:rPr lang="es-VE" dirty="0" smtClean="0"/>
              <a:t>Es un fenómeno urbano: Caracas pasó de una tasa de 64 (1997) a 130 (2007)</a:t>
            </a:r>
          </a:p>
          <a:p>
            <a:pPr marL="285750" indent="-285750">
              <a:spcAft>
                <a:spcPts val="1200"/>
              </a:spcAft>
              <a:buFontTx/>
              <a:buChar char="-"/>
            </a:pPr>
            <a:r>
              <a:rPr lang="es-VE" dirty="0" smtClean="0"/>
              <a:t>Los delitos contra las personas pasaron de 16,7% en 1997 a 29,8% en 2007</a:t>
            </a:r>
          </a:p>
          <a:p>
            <a:pPr marL="285750" indent="-285750">
              <a:spcAft>
                <a:spcPts val="1200"/>
              </a:spcAft>
              <a:buFontTx/>
              <a:buChar char="-"/>
            </a:pPr>
            <a:r>
              <a:rPr lang="es-VE" dirty="0" smtClean="0"/>
              <a:t>Aproximadamente 3 de cada 5 defunciones violentas corresponden a jóvenes entre 15 y 29 años. Son el 34% de todas las defunciones registradas para ese grupo de edad (2006).La mayor parte de sexo masculino.</a:t>
            </a:r>
          </a:p>
          <a:p>
            <a:pPr marL="285750" indent="-285750">
              <a:spcAft>
                <a:spcPts val="1200"/>
              </a:spcAft>
              <a:buFontTx/>
              <a:buChar char="-"/>
            </a:pPr>
            <a:r>
              <a:rPr lang="es-VE" dirty="0" smtClean="0"/>
              <a:t>98% de los homicidios se cometen con armas de fuego</a:t>
            </a:r>
          </a:p>
          <a:p>
            <a:pPr marL="285750" indent="-285750">
              <a:spcAft>
                <a:spcPts val="1200"/>
              </a:spcAft>
              <a:buFontTx/>
              <a:buChar char="-"/>
            </a:pPr>
            <a:r>
              <a:rPr lang="es-VE" dirty="0" smtClean="0"/>
              <a:t>Gran parte de los homicidios ocurren en zonas pobres</a:t>
            </a:r>
          </a:p>
          <a:p>
            <a:pPr marL="285750" indent="-285750">
              <a:spcAft>
                <a:spcPts val="1200"/>
              </a:spcAft>
              <a:buFontTx/>
              <a:buChar char="-"/>
            </a:pPr>
            <a:r>
              <a:rPr lang="es-VE" dirty="0" smtClean="0"/>
              <a:t>Existe un aumento importante en el número de disparos por homicidio</a:t>
            </a:r>
          </a:p>
          <a:p>
            <a:pPr marL="285750" indent="-285750">
              <a:spcAft>
                <a:spcPts val="1200"/>
              </a:spcAft>
              <a:buFontTx/>
              <a:buChar char="-"/>
            </a:pPr>
            <a:r>
              <a:rPr lang="es-VE" dirty="0" smtClean="0"/>
              <a:t>La causa “Resistencia a la autoridad” aumentó en 2,5:  609 casos en 1998 a 1579 en 2007</a:t>
            </a:r>
            <a:endParaRPr lang="es-VE" dirty="0"/>
          </a:p>
        </p:txBody>
      </p:sp>
    </p:spTree>
    <p:extLst>
      <p:ext uri="{BB962C8B-B14F-4D97-AF65-F5344CB8AC3E}">
        <p14:creationId xmlns:p14="http://schemas.microsoft.com/office/powerpoint/2010/main" val="167073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99592" y="692696"/>
            <a:ext cx="62628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00050" indent="-400050">
              <a:buFont typeface="+mj-lt"/>
              <a:buAutoNum type="romanUcPeriod"/>
            </a:pPr>
            <a:r>
              <a:rPr lang="es-VE" b="1" dirty="0" smtClean="0">
                <a:solidFill>
                  <a:schemeClr val="accent2">
                    <a:lumMod val="50000"/>
                  </a:schemeClr>
                </a:solidFill>
                <a:latin typeface="Corbel" pitchFamily="34" charset="0"/>
              </a:rPr>
              <a:t>Algunos rasgos de la inseguridad ciudadana en Venezuela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460012" y="1043444"/>
            <a:ext cx="41937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VE" b="1" i="1" dirty="0" smtClean="0">
                <a:solidFill>
                  <a:schemeClr val="accent2">
                    <a:lumMod val="50000"/>
                  </a:schemeClr>
                </a:solidFill>
                <a:latin typeface="Corbel" pitchFamily="34" charset="0"/>
              </a:rPr>
              <a:t>- Nuevas formas violentas de inseguridad</a:t>
            </a:r>
            <a:endParaRPr lang="es-VE" b="1" i="1" dirty="0">
              <a:solidFill>
                <a:schemeClr val="accent2">
                  <a:lumMod val="50000"/>
                </a:schemeClr>
              </a:solidFill>
              <a:latin typeface="Corbe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99628" y="1658457"/>
            <a:ext cx="8244372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1200"/>
              </a:spcAft>
              <a:buFontTx/>
              <a:buChar char="-"/>
            </a:pPr>
            <a:r>
              <a:rPr lang="es-VE" dirty="0" smtClean="0"/>
              <a:t>Aumento de la violencia personal o familiar: invisibilidad del problema</a:t>
            </a:r>
          </a:p>
          <a:p>
            <a:pPr marL="285750" indent="-285750">
              <a:spcAft>
                <a:spcPts val="1200"/>
              </a:spcAft>
              <a:buFontTx/>
              <a:buChar char="-"/>
            </a:pPr>
            <a:r>
              <a:rPr lang="es-VE" dirty="0" smtClean="0"/>
              <a:t>Aumento de la tasa de secuestros:  en el 2011 ocurrieron 1150 secuestros en Venezuela, 3,8 secuestros por 100mil habitantes (México=1,1)</a:t>
            </a:r>
          </a:p>
          <a:p>
            <a:pPr marL="285750" indent="-285750">
              <a:spcAft>
                <a:spcPts val="1200"/>
              </a:spcAft>
              <a:buFontTx/>
              <a:buChar char="-"/>
            </a:pPr>
            <a:r>
              <a:rPr lang="es-VE" dirty="0" smtClean="0"/>
              <a:t>En Caracas, se asume que existen 5 secuestros </a:t>
            </a:r>
            <a:r>
              <a:rPr lang="es-VE" dirty="0" err="1" smtClean="0"/>
              <a:t>express</a:t>
            </a:r>
            <a:r>
              <a:rPr lang="es-VE" dirty="0" smtClean="0"/>
              <a:t> por día</a:t>
            </a:r>
          </a:p>
          <a:p>
            <a:pPr marL="285750" indent="-285750">
              <a:spcAft>
                <a:spcPts val="1200"/>
              </a:spcAft>
              <a:buFontTx/>
              <a:buChar char="-"/>
            </a:pPr>
            <a:r>
              <a:rPr lang="es-VE" dirty="0" smtClean="0"/>
              <a:t>La violencia en los secuestros se hace más evidente: uso de armas, amenaza, maltratos a la víctima y sus familiares</a:t>
            </a:r>
          </a:p>
          <a:p>
            <a:pPr marL="285750" indent="-285750">
              <a:spcAft>
                <a:spcPts val="1200"/>
              </a:spcAft>
              <a:buFontTx/>
              <a:buChar char="-"/>
            </a:pPr>
            <a:r>
              <a:rPr lang="es-VE" dirty="0" smtClean="0"/>
              <a:t>Relación con los cuerpos de seguridad y la población penitenciaria </a:t>
            </a:r>
            <a:endParaRPr lang="es-VE" dirty="0"/>
          </a:p>
        </p:txBody>
      </p:sp>
    </p:spTree>
    <p:extLst>
      <p:ext uri="{BB962C8B-B14F-4D97-AF65-F5344CB8AC3E}">
        <p14:creationId xmlns:p14="http://schemas.microsoft.com/office/powerpoint/2010/main" val="395189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99592" y="692696"/>
            <a:ext cx="67361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00050" indent="-400050">
              <a:buFont typeface="+mj-lt"/>
              <a:buAutoNum type="romanUcPeriod" startAt="2"/>
            </a:pPr>
            <a:r>
              <a:rPr lang="es-VE" b="1" dirty="0">
                <a:solidFill>
                  <a:schemeClr val="accent2">
                    <a:lumMod val="50000"/>
                  </a:schemeClr>
                </a:solidFill>
                <a:latin typeface="Corbel" pitchFamily="34" charset="0"/>
              </a:rPr>
              <a:t>Factores relacionados al aumento de la inseguridad </a:t>
            </a:r>
            <a:r>
              <a:rPr lang="es-VE" b="1" dirty="0" smtClean="0">
                <a:solidFill>
                  <a:schemeClr val="accent2">
                    <a:lumMod val="50000"/>
                  </a:schemeClr>
                </a:solidFill>
                <a:latin typeface="Corbel" pitchFamily="34" charset="0"/>
              </a:rPr>
              <a:t>ciudadana</a:t>
            </a:r>
            <a:endParaRPr lang="es-VE" b="1" dirty="0">
              <a:solidFill>
                <a:schemeClr val="accent2">
                  <a:lumMod val="50000"/>
                </a:schemeClr>
              </a:solidFill>
              <a:latin typeface="Corbe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460012" y="1043444"/>
            <a:ext cx="24817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VE" b="1" i="1" dirty="0" smtClean="0">
                <a:solidFill>
                  <a:schemeClr val="accent2">
                    <a:lumMod val="50000"/>
                  </a:schemeClr>
                </a:solidFill>
                <a:latin typeface="Corbel" pitchFamily="34" charset="0"/>
              </a:rPr>
              <a:t>- Factores estructurales</a:t>
            </a:r>
            <a:endParaRPr lang="es-VE" b="1" i="1" dirty="0">
              <a:solidFill>
                <a:schemeClr val="accent2">
                  <a:lumMod val="50000"/>
                </a:schemeClr>
              </a:solidFill>
              <a:latin typeface="Corbel" pitchFamily="34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0441" y="1380026"/>
            <a:ext cx="7852454" cy="47132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24097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99592" y="692696"/>
            <a:ext cx="67361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00050" indent="-400050">
              <a:buFont typeface="+mj-lt"/>
              <a:buAutoNum type="romanUcPeriod" startAt="2"/>
            </a:pPr>
            <a:r>
              <a:rPr lang="es-VE" b="1" dirty="0">
                <a:solidFill>
                  <a:schemeClr val="accent2">
                    <a:lumMod val="50000"/>
                  </a:schemeClr>
                </a:solidFill>
                <a:latin typeface="Corbel" pitchFamily="34" charset="0"/>
              </a:rPr>
              <a:t>Factores relacionados al aumento de la inseguridad </a:t>
            </a:r>
            <a:r>
              <a:rPr lang="es-VE" b="1" dirty="0" smtClean="0">
                <a:solidFill>
                  <a:schemeClr val="accent2">
                    <a:lumMod val="50000"/>
                  </a:schemeClr>
                </a:solidFill>
                <a:latin typeface="Corbel" pitchFamily="34" charset="0"/>
              </a:rPr>
              <a:t>ciudadana</a:t>
            </a:r>
            <a:endParaRPr lang="es-VE" b="1" dirty="0">
              <a:solidFill>
                <a:schemeClr val="accent2">
                  <a:lumMod val="50000"/>
                </a:schemeClr>
              </a:solidFill>
              <a:latin typeface="Corbe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460012" y="1043444"/>
            <a:ext cx="24817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VE" b="1" i="1" dirty="0" smtClean="0">
                <a:solidFill>
                  <a:schemeClr val="accent2">
                    <a:lumMod val="50000"/>
                  </a:schemeClr>
                </a:solidFill>
                <a:latin typeface="Corbel" pitchFamily="34" charset="0"/>
              </a:rPr>
              <a:t>- Factores estructurales</a:t>
            </a:r>
            <a:endParaRPr lang="es-VE" b="1" i="1" dirty="0">
              <a:solidFill>
                <a:schemeClr val="accent2">
                  <a:lumMod val="50000"/>
                </a:schemeClr>
              </a:solidFill>
              <a:latin typeface="Corbel" pitchFamily="34" charset="0"/>
            </a:endParaRPr>
          </a:p>
        </p:txBody>
      </p:sp>
      <p:pic>
        <p:nvPicPr>
          <p:cNvPr id="4" name="Picture 2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99569" y="1484784"/>
            <a:ext cx="6336183" cy="50683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6948301" y="5967438"/>
            <a:ext cx="2195699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VE" sz="1400" i="1" dirty="0" smtClean="0">
                <a:latin typeface="Arial Narrow" pitchFamily="34" charset="0"/>
                <a:cs typeface="Arial" pitchFamily="34" charset="0"/>
              </a:rPr>
              <a:t>Zúñiga, Genny (2012): Situación del Empleo Joven en Venezuela</a:t>
            </a:r>
            <a:endParaRPr lang="es-VE" sz="1400" i="1" dirty="0">
              <a:latin typeface="Arial Narrow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9280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5 CuadroTexto"/>
          <p:cNvSpPr txBox="1"/>
          <p:nvPr/>
        </p:nvSpPr>
        <p:spPr>
          <a:xfrm>
            <a:off x="898304" y="1628800"/>
            <a:ext cx="63013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b="1" dirty="0" smtClean="0"/>
              <a:t>Venezuela. Porcentaje de ocupados de 18 a 24 y 18 y más años según monto del ingreso mínimo. </a:t>
            </a:r>
            <a:endParaRPr lang="es-ES" sz="1600" b="1" dirty="0"/>
          </a:p>
        </p:txBody>
      </p:sp>
      <p:sp>
        <p:nvSpPr>
          <p:cNvPr id="3" name="6 CuadroTexto"/>
          <p:cNvSpPr txBox="1"/>
          <p:nvPr/>
        </p:nvSpPr>
        <p:spPr>
          <a:xfrm>
            <a:off x="683568" y="4077072"/>
            <a:ext cx="63059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b="1" dirty="0" smtClean="0"/>
              <a:t>Fuente: INE. Encuesta de hogares por muestreo. Primer semestre 2009. Cálculos propios.</a:t>
            </a:r>
            <a:endParaRPr lang="es-ES" sz="1400" b="1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2327176"/>
            <a:ext cx="8429652" cy="16073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xtBox 4"/>
          <p:cNvSpPr txBox="1"/>
          <p:nvPr/>
        </p:nvSpPr>
        <p:spPr>
          <a:xfrm>
            <a:off x="899592" y="692696"/>
            <a:ext cx="67361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00050" indent="-400050">
              <a:buFont typeface="+mj-lt"/>
              <a:buAutoNum type="romanUcPeriod" startAt="2"/>
            </a:pPr>
            <a:r>
              <a:rPr lang="es-VE" b="1" dirty="0">
                <a:solidFill>
                  <a:schemeClr val="accent2">
                    <a:lumMod val="50000"/>
                  </a:schemeClr>
                </a:solidFill>
                <a:latin typeface="Corbel" pitchFamily="34" charset="0"/>
              </a:rPr>
              <a:t>Factores relacionados al aumento de la inseguridad </a:t>
            </a:r>
            <a:r>
              <a:rPr lang="es-VE" b="1" dirty="0" smtClean="0">
                <a:solidFill>
                  <a:schemeClr val="accent2">
                    <a:lumMod val="50000"/>
                  </a:schemeClr>
                </a:solidFill>
                <a:latin typeface="Corbel" pitchFamily="34" charset="0"/>
              </a:rPr>
              <a:t>ciudadana</a:t>
            </a:r>
            <a:endParaRPr lang="es-VE" b="1" dirty="0">
              <a:solidFill>
                <a:schemeClr val="accent2">
                  <a:lumMod val="50000"/>
                </a:schemeClr>
              </a:solidFill>
              <a:latin typeface="Corbe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460012" y="1043444"/>
            <a:ext cx="24817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VE" b="1" i="1" dirty="0" smtClean="0">
                <a:solidFill>
                  <a:schemeClr val="accent2">
                    <a:lumMod val="50000"/>
                  </a:schemeClr>
                </a:solidFill>
                <a:latin typeface="Corbel" pitchFamily="34" charset="0"/>
              </a:rPr>
              <a:t>- Factores estructurales</a:t>
            </a:r>
            <a:endParaRPr lang="es-VE" b="1" i="1" dirty="0">
              <a:solidFill>
                <a:schemeClr val="accent2">
                  <a:lumMod val="50000"/>
                </a:schemeClr>
              </a:solidFill>
              <a:latin typeface="Corbe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948301" y="5967438"/>
            <a:ext cx="2195699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VE" sz="1400" i="1" dirty="0" smtClean="0">
                <a:latin typeface="Arial Narrow" pitchFamily="34" charset="0"/>
                <a:cs typeface="Arial" pitchFamily="34" charset="0"/>
              </a:rPr>
              <a:t>Zúñiga, Genny (2012): Situación del Empleo Joven en Venezuela</a:t>
            </a:r>
            <a:endParaRPr lang="es-VE" sz="1400" i="1" dirty="0">
              <a:latin typeface="Arial Narrow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0230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434</TotalTime>
  <Words>912</Words>
  <Application>Microsoft Office PowerPoint</Application>
  <PresentationFormat>On-screen Show (4:3)</PresentationFormat>
  <Paragraphs>98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Solstice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Tito Lacruz</dc:creator>
  <cp:lastModifiedBy>Veronica Colon</cp:lastModifiedBy>
  <cp:revision>63</cp:revision>
  <dcterms:created xsi:type="dcterms:W3CDTF">2012-05-26T14:36:37Z</dcterms:created>
  <dcterms:modified xsi:type="dcterms:W3CDTF">2012-05-30T11:27:38Z</dcterms:modified>
</cp:coreProperties>
</file>