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0" r:id="rId3"/>
    <p:sldId id="282" r:id="rId4"/>
    <p:sldId id="281" r:id="rId5"/>
    <p:sldId id="267" r:id="rId6"/>
    <p:sldId id="268" r:id="rId7"/>
    <p:sldId id="269" r:id="rId8"/>
    <p:sldId id="270" r:id="rId9"/>
    <p:sldId id="277" r:id="rId10"/>
    <p:sldId id="296" r:id="rId11"/>
    <p:sldId id="260" r:id="rId12"/>
    <p:sldId id="288" r:id="rId13"/>
    <p:sldId id="284" r:id="rId14"/>
    <p:sldId id="289" r:id="rId15"/>
    <p:sldId id="285" r:id="rId16"/>
    <p:sldId id="293" r:id="rId17"/>
    <p:sldId id="294" r:id="rId18"/>
    <p:sldId id="286" r:id="rId19"/>
    <p:sldId id="273" r:id="rId20"/>
    <p:sldId id="274" r:id="rId21"/>
    <p:sldId id="275" r:id="rId22"/>
    <p:sldId id="276" r:id="rId23"/>
    <p:sldId id="290" r:id="rId24"/>
    <p:sldId id="279" r:id="rId25"/>
    <p:sldId id="278" r:id="rId26"/>
    <p:sldId id="287" r:id="rId27"/>
    <p:sldId id="291" r:id="rId2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6"/>
    <a:srgbClr val="008080"/>
    <a:srgbClr val="EE6000"/>
    <a:srgbClr val="B4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84" autoAdjust="0"/>
    <p:restoredTop sz="94576" autoAdjust="0"/>
  </p:normalViewPr>
  <p:slideViewPr>
    <p:cSldViewPr>
      <p:cViewPr varScale="1">
        <p:scale>
          <a:sx n="92" d="100"/>
          <a:sy n="92" d="100"/>
        </p:scale>
        <p:origin x="-9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\Documents\Ideia%20Intelig&#234;ncia\GWU%20Presentation\Pasta1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\Documents\Ideia%20Intelig&#234;ncia\GWU%20Presentation\Pasta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NALUCIAFT\COMUNIDADES\TABELAS%20FINAIS\C&#243;pia%20de%20tabelas_comunidades%20-%20Rio%20Total%20%20-%20setembro_201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ton%20Nagase\AppData\Roaming\Microsoft\Excel\TABELAS%20%20MORADIA%20SET2001%20RJ%20(version%201).xlsb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ton%20Nagase\AppData\Roaming\Microsoft\Excel\TABELAS%20%20MORADIA%20SET2001%20RJ%20(version%201).xlsb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\Documents\Ideia%20Intelig&#234;ncia\GWU%20Presentation\Pasta1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\Documents\Ideia%20Intelig&#234;ncia\GWU%20Presentation\Pasta1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ton%20Nagase\Desktop\TABELAS%20%20MORADIA%20SET2001%20RJ%20(Autosaved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ton%20Nagase\AppData\Local\Temp\Rar$DI12.928\TABELAS%20%20MORADIA%20SET2001%20RJ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\Documents\Ideia%20Intelig&#234;ncia\GWU%20Presentation\Pasta1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ton%20Nagase\Desktop\TABELAS%20%20MORADIA%20SET2001%20RJ%20(Autosav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lton%20Nagase\Desktop\TABELAS%20%20MORADIA%20SET2001%20RJ%20(Autosaved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A%20LUCIA\AppData\Local\Temp\Temp2_BANCO_MORADIA_SET2001_RJ.zip\TABELAS%20%20MORADIA%20SET2001%20RJ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Wilton%20Nagase\Desktop\TABELAS%20%20MORADIA%20SET2001%20RJ%20(Autosaved)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\Documents\Ideia%20Intelig&#234;ncia\RIO\UPP\UP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\Documents\Ideia%20Intelig&#234;ncia\GWU%20Presentation\Pasta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\Documents\Ideia%20Intelig&#234;ncia\GWU%20Presentation\Pasta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\Documents\Ideia%20Intelig&#234;ncia\RIO\UPP\UP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udia\Documents\Ideia%20Intelig&#234;ncia\RIO\UPP\UP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47725284339513"/>
          <c:y val="7.1775249896199905E-2"/>
          <c:w val="0.5185330271216082"/>
          <c:h val="0.86572486421999306"/>
        </c:manualLayout>
      </c:layout>
      <c:doughnutChart>
        <c:varyColors val="1"/>
        <c:ser>
          <c:idx val="0"/>
          <c:order val="0"/>
          <c:spPr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w="63500"/>
            </a:sp3d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segurança!$A$1:$A$4</c:f>
              <c:strCache>
                <c:ptCount val="4"/>
                <c:pt idx="0">
                  <c:v>Better</c:v>
                </c:pt>
                <c:pt idx="1">
                  <c:v>Equal</c:v>
                </c:pt>
                <c:pt idx="2">
                  <c:v>Worst</c:v>
                </c:pt>
                <c:pt idx="3">
                  <c:v>Don't know</c:v>
                </c:pt>
              </c:strCache>
            </c:strRef>
          </c:cat>
          <c:val>
            <c:numRef>
              <c:f>segurança!$B$1:$B$4</c:f>
              <c:numCache>
                <c:formatCode>0%</c:formatCode>
                <c:ptCount val="4"/>
                <c:pt idx="0">
                  <c:v>0.67000000000000148</c:v>
                </c:pt>
                <c:pt idx="1">
                  <c:v>0.24000000000000021</c:v>
                </c:pt>
                <c:pt idx="2">
                  <c:v>5.0000000000000079E-2</c:v>
                </c:pt>
                <c:pt idx="3">
                  <c:v>4.000000000000007E-2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82715664443081205"/>
          <c:y val="0.55728130019451694"/>
          <c:w val="0.13603585108900942"/>
          <c:h val="0.27404770468064782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001403613884206E-2"/>
          <c:y val="2.0185908162981891E-2"/>
          <c:w val="0.83357231140984334"/>
          <c:h val="0.783900694535623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Plan4!$B$1</c:f>
              <c:strCache>
                <c:ptCount val="1"/>
                <c:pt idx="0">
                  <c:v>Illiteracy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Plan4!$A$2:$A$5</c:f>
              <c:strCache>
                <c:ptCount val="4"/>
                <c:pt idx="0">
                  <c:v>South</c:v>
                </c:pt>
                <c:pt idx="1">
                  <c:v>Center</c:v>
                </c:pt>
                <c:pt idx="2">
                  <c:v>North</c:v>
                </c:pt>
                <c:pt idx="3">
                  <c:v>West</c:v>
                </c:pt>
              </c:strCache>
            </c:strRef>
          </c:cat>
          <c:val>
            <c:numRef>
              <c:f>Plan4!$B$2:$B$5</c:f>
              <c:numCache>
                <c:formatCode>General</c:formatCode>
                <c:ptCount val="4"/>
                <c:pt idx="0">
                  <c:v>4.5999999999999996</c:v>
                </c:pt>
                <c:pt idx="1">
                  <c:v>4</c:v>
                </c:pt>
                <c:pt idx="2">
                  <c:v>3.8</c:v>
                </c:pt>
                <c:pt idx="3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778496"/>
        <c:axId val="92780032"/>
      </c:barChart>
      <c:lineChart>
        <c:grouping val="standard"/>
        <c:varyColors val="0"/>
        <c:ser>
          <c:idx val="1"/>
          <c:order val="1"/>
          <c:tx>
            <c:strRef>
              <c:f>Plan4!$C$1</c:f>
              <c:strCache>
                <c:ptCount val="1"/>
                <c:pt idx="0">
                  <c:v>Unemployment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pPr>
              <a:solidFill>
                <a:srgbClr val="C00000"/>
              </a:solidFill>
            </c:spPr>
          </c:marker>
          <c:trendline>
            <c:spPr>
              <a:ln w="44450"/>
            </c:spPr>
            <c:trendlineType val="linear"/>
            <c:dispRSqr val="0"/>
            <c:dispEq val="0"/>
          </c:trendline>
          <c:cat>
            <c:strRef>
              <c:f>Plan4!$A$2:$A$5</c:f>
              <c:strCache>
                <c:ptCount val="4"/>
                <c:pt idx="0">
                  <c:v>South</c:v>
                </c:pt>
                <c:pt idx="1">
                  <c:v>Center</c:v>
                </c:pt>
                <c:pt idx="2">
                  <c:v>North</c:v>
                </c:pt>
                <c:pt idx="3">
                  <c:v>West</c:v>
                </c:pt>
              </c:strCache>
            </c:strRef>
          </c:cat>
          <c:val>
            <c:numRef>
              <c:f>Plan4!$C$2:$C$5</c:f>
              <c:numCache>
                <c:formatCode>General</c:formatCode>
                <c:ptCount val="4"/>
                <c:pt idx="0">
                  <c:v>20</c:v>
                </c:pt>
                <c:pt idx="1">
                  <c:v>17</c:v>
                </c:pt>
                <c:pt idx="2">
                  <c:v>22</c:v>
                </c:pt>
                <c:pt idx="3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784128"/>
        <c:axId val="92781952"/>
      </c:lineChart>
      <c:catAx>
        <c:axId val="92778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en-US"/>
          </a:p>
        </c:txPr>
        <c:crossAx val="92780032"/>
        <c:crosses val="autoZero"/>
        <c:auto val="1"/>
        <c:lblAlgn val="ctr"/>
        <c:lblOffset val="100"/>
        <c:noMultiLvlLbl val="0"/>
      </c:catAx>
      <c:valAx>
        <c:axId val="927800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Illiteracy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2778496"/>
        <c:crosses val="autoZero"/>
        <c:crossBetween val="between"/>
        <c:majorUnit val="1"/>
      </c:valAx>
      <c:valAx>
        <c:axId val="9278195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Unemployment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2784128"/>
        <c:crosses val="max"/>
        <c:crossBetween val="between"/>
        <c:majorUnit val="10"/>
      </c:valAx>
      <c:catAx>
        <c:axId val="92784128"/>
        <c:scaling>
          <c:orientation val="minMax"/>
        </c:scaling>
        <c:delete val="1"/>
        <c:axPos val="b"/>
        <c:majorTickMark val="out"/>
        <c:minorTickMark val="none"/>
        <c:tickLblPos val="none"/>
        <c:crossAx val="92781952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85000"/>
          </a:schemeClr>
        </a:solidFill>
      </c:spPr>
    </c:plotArea>
    <c:legend>
      <c:legendPos val="b"/>
      <c:layout>
        <c:manualLayout>
          <c:xMode val="edge"/>
          <c:yMode val="edge"/>
          <c:x val="0.19497238402082331"/>
          <c:y val="0.93741298709865495"/>
          <c:w val="0.62580249019950263"/>
          <c:h val="5.9831242709143431E-2"/>
        </c:manualLayout>
      </c:layout>
      <c:overlay val="0"/>
      <c:txPr>
        <a:bodyPr/>
        <a:lstStyle/>
        <a:p>
          <a:pPr>
            <a:defRPr sz="13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Plan1!$A$47</c:f>
              <c:strCache>
                <c:ptCount val="1"/>
                <c:pt idx="0">
                  <c:v>Não recebe nenhum recurso</c:v>
                </c:pt>
              </c:strCache>
            </c:strRef>
          </c:tx>
          <c:spPr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6200000" scaled="1"/>
              <a:tileRect/>
            </a:gradFill>
          </c:spPr>
          <c:invertIfNegative val="0"/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Plan1!$B$46:$R$46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CHAPEU-MANGUEIRA BABILÔNIA</c:v>
                </c:pt>
                <c:pt idx="4">
                  <c:v>CIDADE DE DEUS</c:v>
                </c:pt>
                <c:pt idx="5">
                  <c:v>COROA/ 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Plan1!$B$47:$R$47</c:f>
              <c:numCache>
                <c:formatCode>General</c:formatCode>
                <c:ptCount val="17"/>
                <c:pt idx="0">
                  <c:v>84</c:v>
                </c:pt>
                <c:pt idx="1">
                  <c:v>76.8</c:v>
                </c:pt>
                <c:pt idx="2">
                  <c:v>86</c:v>
                </c:pt>
                <c:pt idx="3">
                  <c:v>86.5</c:v>
                </c:pt>
                <c:pt idx="4">
                  <c:v>74.599999999999994</c:v>
                </c:pt>
                <c:pt idx="5">
                  <c:v>76.5</c:v>
                </c:pt>
                <c:pt idx="6">
                  <c:v>82</c:v>
                </c:pt>
                <c:pt idx="7">
                  <c:v>79.3</c:v>
                </c:pt>
                <c:pt idx="8">
                  <c:v>86</c:v>
                </c:pt>
                <c:pt idx="9">
                  <c:v>81</c:v>
                </c:pt>
                <c:pt idx="10">
                  <c:v>71.599999999999994</c:v>
                </c:pt>
                <c:pt idx="11">
                  <c:v>81.599999999999994</c:v>
                </c:pt>
                <c:pt idx="12">
                  <c:v>84.8</c:v>
                </c:pt>
                <c:pt idx="13">
                  <c:v>81.400000000000006</c:v>
                </c:pt>
                <c:pt idx="14">
                  <c:v>78</c:v>
                </c:pt>
                <c:pt idx="15">
                  <c:v>84.6</c:v>
                </c:pt>
                <c:pt idx="16">
                  <c:v>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"/>
        <c:overlap val="2"/>
        <c:axId val="92823936"/>
        <c:axId val="92825472"/>
      </c:barChart>
      <c:catAx>
        <c:axId val="92823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92825472"/>
        <c:crosses val="autoZero"/>
        <c:auto val="1"/>
        <c:lblAlgn val="ctr"/>
        <c:lblOffset val="100"/>
        <c:noMultiLvlLbl val="0"/>
      </c:catAx>
      <c:valAx>
        <c:axId val="92825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28239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3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Sheet1!$D$241:$T$241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Sheet1!$D$242:$T$242</c:f>
              <c:numCache>
                <c:formatCode>General</c:formatCode>
                <c:ptCount val="17"/>
                <c:pt idx="0">
                  <c:v>11.5</c:v>
                </c:pt>
                <c:pt idx="1">
                  <c:v>12.8</c:v>
                </c:pt>
                <c:pt idx="2">
                  <c:v>11.6</c:v>
                </c:pt>
                <c:pt idx="3">
                  <c:v>7.5</c:v>
                </c:pt>
                <c:pt idx="4">
                  <c:v>22.4</c:v>
                </c:pt>
                <c:pt idx="5">
                  <c:v>23</c:v>
                </c:pt>
                <c:pt idx="6">
                  <c:v>15.5</c:v>
                </c:pt>
                <c:pt idx="7">
                  <c:v>19.5</c:v>
                </c:pt>
                <c:pt idx="8">
                  <c:v>10.5</c:v>
                </c:pt>
                <c:pt idx="9">
                  <c:v>10.5</c:v>
                </c:pt>
                <c:pt idx="10">
                  <c:v>23.9</c:v>
                </c:pt>
                <c:pt idx="11">
                  <c:v>18</c:v>
                </c:pt>
                <c:pt idx="12">
                  <c:v>8.8000000000000007</c:v>
                </c:pt>
                <c:pt idx="13">
                  <c:v>12.1</c:v>
                </c:pt>
                <c:pt idx="14">
                  <c:v>19</c:v>
                </c:pt>
                <c:pt idx="15">
                  <c:v>12.4</c:v>
                </c:pt>
                <c:pt idx="16">
                  <c:v>10.5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2874240"/>
        <c:axId val="92875776"/>
      </c:barChart>
      <c:lineChart>
        <c:grouping val="stacked"/>
        <c:varyColors val="0"/>
        <c:ser>
          <c:idx val="1"/>
          <c:order val="1"/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Sheet1!$D$241:$T$241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Sheet1!$D$243:$T$243</c:f>
              <c:numCache>
                <c:formatCode>General</c:formatCode>
                <c:ptCount val="17"/>
                <c:pt idx="0">
                  <c:v>14.8</c:v>
                </c:pt>
                <c:pt idx="1">
                  <c:v>14.8</c:v>
                </c:pt>
                <c:pt idx="2">
                  <c:v>14.8</c:v>
                </c:pt>
                <c:pt idx="3">
                  <c:v>14.8</c:v>
                </c:pt>
                <c:pt idx="4">
                  <c:v>14.8</c:v>
                </c:pt>
                <c:pt idx="5">
                  <c:v>14.8</c:v>
                </c:pt>
                <c:pt idx="6">
                  <c:v>14.8</c:v>
                </c:pt>
                <c:pt idx="7">
                  <c:v>14.8</c:v>
                </c:pt>
                <c:pt idx="8">
                  <c:v>14.8</c:v>
                </c:pt>
                <c:pt idx="9">
                  <c:v>14.8</c:v>
                </c:pt>
                <c:pt idx="10">
                  <c:v>14.8</c:v>
                </c:pt>
                <c:pt idx="11">
                  <c:v>14.8</c:v>
                </c:pt>
                <c:pt idx="12">
                  <c:v>14.8</c:v>
                </c:pt>
                <c:pt idx="13">
                  <c:v>14.8</c:v>
                </c:pt>
                <c:pt idx="14">
                  <c:v>14.8</c:v>
                </c:pt>
                <c:pt idx="15">
                  <c:v>14.8</c:v>
                </c:pt>
                <c:pt idx="16">
                  <c:v>14.8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874240"/>
        <c:axId val="92875776"/>
      </c:lineChart>
      <c:catAx>
        <c:axId val="92874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algn="ctr">
              <a:defRPr lang="pt-BR" sz="1000" b="0" i="0" u="none" strike="noStrike" kern="1200" baseline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92875776"/>
        <c:crosses val="autoZero"/>
        <c:auto val="1"/>
        <c:lblAlgn val="ctr"/>
        <c:lblOffset val="100"/>
        <c:noMultiLvlLbl val="0"/>
      </c:catAx>
      <c:valAx>
        <c:axId val="928757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2874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487314085739442E-2"/>
          <c:y val="2.8739386022207752E-2"/>
          <c:w val="0.96074901574803373"/>
          <c:h val="0.645975817359868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Sheet1!$A$257</c:f>
              <c:strCache>
                <c:ptCount val="1"/>
                <c:pt idx="0">
                  <c:v>Tem interesse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layout>
                <c:manualLayout>
                  <c:x val="1.4882598562645675E-3"/>
                  <c:y val="-4.421524709803182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35343067420295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4568897678471866E-17"/>
                  <c:y val="-4.702602899653882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765197125291359E-3"/>
                  <c:y val="-5.872729984519418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4882598562645675E-3"/>
                  <c:y val="-4.518111264831279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4882598562645675E-3"/>
                  <c:y val="-4.09648369394714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5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Sheet1!$B$256:$R$256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Sheet1!$B$257:$R$257</c:f>
              <c:numCache>
                <c:formatCode>General</c:formatCode>
                <c:ptCount val="17"/>
                <c:pt idx="0">
                  <c:v>46</c:v>
                </c:pt>
                <c:pt idx="1">
                  <c:v>50.4</c:v>
                </c:pt>
                <c:pt idx="2">
                  <c:v>37.6</c:v>
                </c:pt>
                <c:pt idx="3">
                  <c:v>63.5</c:v>
                </c:pt>
                <c:pt idx="4">
                  <c:v>51.2</c:v>
                </c:pt>
                <c:pt idx="5">
                  <c:v>37</c:v>
                </c:pt>
                <c:pt idx="6">
                  <c:v>37</c:v>
                </c:pt>
                <c:pt idx="7">
                  <c:v>49.4</c:v>
                </c:pt>
                <c:pt idx="8">
                  <c:v>30</c:v>
                </c:pt>
                <c:pt idx="9">
                  <c:v>51</c:v>
                </c:pt>
                <c:pt idx="10">
                  <c:v>45.8</c:v>
                </c:pt>
                <c:pt idx="11">
                  <c:v>50.8</c:v>
                </c:pt>
                <c:pt idx="12">
                  <c:v>47.6</c:v>
                </c:pt>
                <c:pt idx="13">
                  <c:v>52.3</c:v>
                </c:pt>
                <c:pt idx="14">
                  <c:v>42.5</c:v>
                </c:pt>
                <c:pt idx="15">
                  <c:v>40.300000000000004</c:v>
                </c:pt>
                <c:pt idx="16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Sheet1!$A$258</c:f>
              <c:strCache>
                <c:ptCount val="1"/>
                <c:pt idx="0">
                  <c:v>Não tem interesse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pt-BR" sz="15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Sheet1!$B$256:$R$256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Sheet1!$B$258:$R$258</c:f>
              <c:numCache>
                <c:formatCode>General</c:formatCode>
                <c:ptCount val="17"/>
                <c:pt idx="0">
                  <c:v>54</c:v>
                </c:pt>
                <c:pt idx="1">
                  <c:v>49.6</c:v>
                </c:pt>
                <c:pt idx="2">
                  <c:v>62.4</c:v>
                </c:pt>
                <c:pt idx="3">
                  <c:v>36.5</c:v>
                </c:pt>
                <c:pt idx="4">
                  <c:v>48.8</c:v>
                </c:pt>
                <c:pt idx="5">
                  <c:v>63</c:v>
                </c:pt>
                <c:pt idx="6">
                  <c:v>63</c:v>
                </c:pt>
                <c:pt idx="7">
                  <c:v>50.6</c:v>
                </c:pt>
                <c:pt idx="8">
                  <c:v>70</c:v>
                </c:pt>
                <c:pt idx="9">
                  <c:v>49</c:v>
                </c:pt>
                <c:pt idx="10">
                  <c:v>54.2</c:v>
                </c:pt>
                <c:pt idx="11">
                  <c:v>49.2</c:v>
                </c:pt>
                <c:pt idx="12">
                  <c:v>52.4</c:v>
                </c:pt>
                <c:pt idx="13">
                  <c:v>47.7</c:v>
                </c:pt>
                <c:pt idx="14">
                  <c:v>57.5</c:v>
                </c:pt>
                <c:pt idx="15">
                  <c:v>59.7</c:v>
                </c:pt>
                <c:pt idx="16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2925312"/>
        <c:axId val="92939392"/>
      </c:barChart>
      <c:catAx>
        <c:axId val="92925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algn="ctr">
              <a:defRPr lang="pt-BR" sz="1000" b="1" i="0" u="none" strike="noStrike" kern="1200" baseline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92939392"/>
        <c:crosses val="autoZero"/>
        <c:auto val="1"/>
        <c:lblAlgn val="ctr"/>
        <c:lblOffset val="100"/>
        <c:noMultiLvlLbl val="0"/>
      </c:catAx>
      <c:valAx>
        <c:axId val="929393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929253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2919581659461459E-2"/>
          <c:y val="0.22999666703699623"/>
          <c:w val="0.7090792536567786"/>
          <c:h val="0.76900130754702589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Yes, but </a:t>
                    </a:r>
                    <a:r>
                      <a:rPr lang="en-US"/>
                      <a:t>credit </a:t>
                    </a:r>
                    <a:r>
                      <a:rPr lang="en-US" smtClean="0"/>
                      <a:t>not approved</a:t>
                    </a:r>
                    <a:r>
                      <a:rPr lang="en-US" dirty="0"/>
                      <a:t>
3.2%</a:t>
                    </a:r>
                  </a:p>
                </c:rich>
              </c:tx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1508935283613893"/>
                  <c:y val="-0.1248151914744516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4.7536906606231451E-2"/>
                  <c:y val="-1.35668686385274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Plan3!$A$2:$A$4</c:f>
              <c:strCache>
                <c:ptCount val="3"/>
                <c:pt idx="0">
                  <c:v>Yes, but credit wasn't granted</c:v>
                </c:pt>
                <c:pt idx="1">
                  <c:v>Yes</c:v>
                </c:pt>
                <c:pt idx="2">
                  <c:v>No</c:v>
                </c:pt>
              </c:strCache>
            </c:strRef>
          </c:cat>
          <c:val>
            <c:numRef>
              <c:f>Plan3!$B$2:$B$4</c:f>
              <c:numCache>
                <c:formatCode>0.0%</c:formatCode>
                <c:ptCount val="3"/>
                <c:pt idx="0">
                  <c:v>3.2000000000000042E-2</c:v>
                </c:pt>
                <c:pt idx="1">
                  <c:v>0.34300000000000008</c:v>
                </c:pt>
                <c:pt idx="2">
                  <c:v>0.62400000000000111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8237958095203978"/>
          <c:y val="0.10797351018968923"/>
          <c:w val="0.59228172459521056"/>
          <c:h val="0.8716908870028956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Plan3!$G$2:$G$9</c:f>
              <c:strCache>
                <c:ptCount val="8"/>
                <c:pt idx="0">
                  <c:v>Credit card</c:v>
                </c:pt>
                <c:pt idx="1">
                  <c:v>Store collection statement</c:v>
                </c:pt>
                <c:pt idx="2">
                  <c:v>Financing</c:v>
                </c:pt>
                <c:pt idx="3">
                  <c:v>Postdated check</c:v>
                </c:pt>
                <c:pt idx="4">
                  <c:v>Payroll credit</c:v>
                </c:pt>
                <c:pt idx="5">
                  <c:v>Debit card</c:v>
                </c:pt>
                <c:pt idx="6">
                  <c:v>Other</c:v>
                </c:pt>
                <c:pt idx="7">
                  <c:v>Don't know</c:v>
                </c:pt>
              </c:strCache>
            </c:strRef>
          </c:cat>
          <c:val>
            <c:numRef>
              <c:f>Plan3!$H$2:$H$9</c:f>
              <c:numCache>
                <c:formatCode>0.0%</c:formatCode>
                <c:ptCount val="8"/>
                <c:pt idx="0">
                  <c:v>0.79500000000000004</c:v>
                </c:pt>
                <c:pt idx="1">
                  <c:v>0.21100000000000024</c:v>
                </c:pt>
                <c:pt idx="2">
                  <c:v>1.2E-2</c:v>
                </c:pt>
                <c:pt idx="3">
                  <c:v>1.0000000000000005E-2</c:v>
                </c:pt>
                <c:pt idx="4">
                  <c:v>5.0000000000000088E-3</c:v>
                </c:pt>
                <c:pt idx="5">
                  <c:v>5.0000000000000088E-3</c:v>
                </c:pt>
                <c:pt idx="6">
                  <c:v>5.0000000000000088E-3</c:v>
                </c:pt>
                <c:pt idx="7">
                  <c:v>5.0000000000000088E-3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00447744"/>
        <c:axId val="100449280"/>
      </c:barChart>
      <c:catAx>
        <c:axId val="1004477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100449280"/>
        <c:crosses val="autoZero"/>
        <c:auto val="1"/>
        <c:lblAlgn val="ctr"/>
        <c:lblOffset val="100"/>
        <c:noMultiLvlLbl val="0"/>
      </c:catAx>
      <c:valAx>
        <c:axId val="10044928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10044774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</a:schemeClr>
    </a:solidFill>
    <a:ln>
      <a:solidFill>
        <a:schemeClr val="bg1">
          <a:lumMod val="75000"/>
        </a:schemeClr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2511045494313213E-2"/>
          <c:y val="0"/>
          <c:w val="0.91194717847769025"/>
          <c:h val="0.669591075772615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Sheet3!$C$83</c:f>
              <c:strCache>
                <c:ptCount val="1"/>
                <c:pt idx="0">
                  <c:v>SIM, mas não foi concedido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Sheet3!$D$82:$T$82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Sheet3!$D$83:$T$83</c:f>
              <c:numCache>
                <c:formatCode>General</c:formatCode>
                <c:ptCount val="17"/>
                <c:pt idx="0">
                  <c:v>2.5</c:v>
                </c:pt>
                <c:pt idx="1">
                  <c:v>5.2</c:v>
                </c:pt>
                <c:pt idx="2">
                  <c:v>1.2</c:v>
                </c:pt>
                <c:pt idx="3">
                  <c:v>0.5</c:v>
                </c:pt>
                <c:pt idx="4">
                  <c:v>4.7</c:v>
                </c:pt>
                <c:pt idx="5">
                  <c:v>1</c:v>
                </c:pt>
                <c:pt idx="6">
                  <c:v>1</c:v>
                </c:pt>
                <c:pt idx="7">
                  <c:v>4.4000000000000004</c:v>
                </c:pt>
                <c:pt idx="8">
                  <c:v>2</c:v>
                </c:pt>
                <c:pt idx="9">
                  <c:v>2</c:v>
                </c:pt>
                <c:pt idx="10">
                  <c:v>6.5</c:v>
                </c:pt>
                <c:pt idx="11">
                  <c:v>1.6</c:v>
                </c:pt>
                <c:pt idx="12">
                  <c:v>2.8</c:v>
                </c:pt>
                <c:pt idx="13">
                  <c:v>10.200000000000001</c:v>
                </c:pt>
                <c:pt idx="14">
                  <c:v>4.5</c:v>
                </c:pt>
                <c:pt idx="15">
                  <c:v>2</c:v>
                </c:pt>
                <c:pt idx="16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Sheet3!$C$84</c:f>
              <c:strCache>
                <c:ptCount val="1"/>
                <c:pt idx="0">
                  <c:v>SIM, e o crediário foi aberto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Sheet3!$D$82:$T$82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Sheet3!$D$84:$T$84</c:f>
              <c:numCache>
                <c:formatCode>General</c:formatCode>
                <c:ptCount val="17"/>
                <c:pt idx="0">
                  <c:v>36.5</c:v>
                </c:pt>
                <c:pt idx="1">
                  <c:v>44.8</c:v>
                </c:pt>
                <c:pt idx="2">
                  <c:v>29.6</c:v>
                </c:pt>
                <c:pt idx="3">
                  <c:v>30</c:v>
                </c:pt>
                <c:pt idx="4">
                  <c:v>40.5</c:v>
                </c:pt>
                <c:pt idx="5">
                  <c:v>31</c:v>
                </c:pt>
                <c:pt idx="6">
                  <c:v>38</c:v>
                </c:pt>
                <c:pt idx="7">
                  <c:v>30.7</c:v>
                </c:pt>
                <c:pt idx="8">
                  <c:v>31</c:v>
                </c:pt>
                <c:pt idx="9">
                  <c:v>38.5</c:v>
                </c:pt>
                <c:pt idx="10">
                  <c:v>27.4</c:v>
                </c:pt>
                <c:pt idx="11">
                  <c:v>31.2</c:v>
                </c:pt>
                <c:pt idx="12">
                  <c:v>36.4</c:v>
                </c:pt>
                <c:pt idx="13">
                  <c:v>34.800000000000004</c:v>
                </c:pt>
                <c:pt idx="14">
                  <c:v>37.5</c:v>
                </c:pt>
                <c:pt idx="15">
                  <c:v>29.4</c:v>
                </c:pt>
                <c:pt idx="16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Sheet3!$C$85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rgbClr val="00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Sheet3!$D$82:$T$82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Sheet3!$D$85:$T$85</c:f>
              <c:numCache>
                <c:formatCode>General</c:formatCode>
                <c:ptCount val="17"/>
                <c:pt idx="0">
                  <c:v>61</c:v>
                </c:pt>
                <c:pt idx="1">
                  <c:v>50</c:v>
                </c:pt>
                <c:pt idx="2">
                  <c:v>69.2</c:v>
                </c:pt>
                <c:pt idx="3">
                  <c:v>69.5</c:v>
                </c:pt>
                <c:pt idx="4">
                  <c:v>54.8</c:v>
                </c:pt>
                <c:pt idx="5">
                  <c:v>68</c:v>
                </c:pt>
                <c:pt idx="6">
                  <c:v>61</c:v>
                </c:pt>
                <c:pt idx="7">
                  <c:v>64.900000000000006</c:v>
                </c:pt>
                <c:pt idx="8">
                  <c:v>67</c:v>
                </c:pt>
                <c:pt idx="9">
                  <c:v>59.5</c:v>
                </c:pt>
                <c:pt idx="10">
                  <c:v>66.2</c:v>
                </c:pt>
                <c:pt idx="11">
                  <c:v>67.2</c:v>
                </c:pt>
                <c:pt idx="12">
                  <c:v>60.8</c:v>
                </c:pt>
                <c:pt idx="13">
                  <c:v>54.9</c:v>
                </c:pt>
                <c:pt idx="14">
                  <c:v>58</c:v>
                </c:pt>
                <c:pt idx="15">
                  <c:v>68.7</c:v>
                </c:pt>
                <c:pt idx="16">
                  <c:v>66.5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100"/>
        <c:axId val="100851072"/>
        <c:axId val="100930688"/>
      </c:barChart>
      <c:catAx>
        <c:axId val="100851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algn="ctr">
              <a:defRPr lang="pt-BR" sz="1100" b="1" i="0" u="none" strike="noStrike" kern="1200" baseline="0">
                <a:solidFill>
                  <a:prstClr val="black"/>
                </a:solidFill>
                <a:latin typeface="+mj-lt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00930688"/>
        <c:crosses val="autoZero"/>
        <c:auto val="1"/>
        <c:lblAlgn val="ctr"/>
        <c:lblOffset val="100"/>
        <c:noMultiLvlLbl val="0"/>
      </c:catAx>
      <c:valAx>
        <c:axId val="100930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00851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27285651793541"/>
          <c:y val="0.13324624428478121"/>
          <c:w val="0.76364359142607463"/>
          <c:h val="0.8380143696930110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Sheet1!$B$67</c:f>
              <c:strCache>
                <c:ptCount val="1"/>
                <c:pt idx="0">
                  <c:v>Até 20 metros quadrados</c:v>
                </c:pt>
              </c:strCache>
            </c:strRef>
          </c:tx>
          <c:spPr>
            <a:solidFill>
              <a:srgbClr val="009ED6"/>
            </a:solidFill>
          </c:spPr>
          <c:invertIfNegative val="0"/>
          <c:dLbls>
            <c:txPr>
              <a:bodyPr/>
              <a:lstStyle/>
              <a:p>
                <a:pPr algn="ctr">
                  <a:defRPr lang="pt-B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Sheet1!$C$66:$S$66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Sheet1!$C$67:$S$67</c:f>
              <c:numCache>
                <c:formatCode>General</c:formatCode>
                <c:ptCount val="17"/>
                <c:pt idx="0">
                  <c:v>18</c:v>
                </c:pt>
                <c:pt idx="1">
                  <c:v>16.399999999999999</c:v>
                </c:pt>
                <c:pt idx="2">
                  <c:v>9.2000000000000011</c:v>
                </c:pt>
                <c:pt idx="3">
                  <c:v>18.5</c:v>
                </c:pt>
                <c:pt idx="4">
                  <c:v>15.4</c:v>
                </c:pt>
                <c:pt idx="5">
                  <c:v>7.5</c:v>
                </c:pt>
                <c:pt idx="6">
                  <c:v>2.5</c:v>
                </c:pt>
                <c:pt idx="7">
                  <c:v>6.8</c:v>
                </c:pt>
                <c:pt idx="8">
                  <c:v>14.5</c:v>
                </c:pt>
                <c:pt idx="9">
                  <c:v>21.5</c:v>
                </c:pt>
                <c:pt idx="10">
                  <c:v>15.9</c:v>
                </c:pt>
                <c:pt idx="11">
                  <c:v>6.4</c:v>
                </c:pt>
                <c:pt idx="12">
                  <c:v>20.8</c:v>
                </c:pt>
                <c:pt idx="13">
                  <c:v>13.3</c:v>
                </c:pt>
                <c:pt idx="14">
                  <c:v>11</c:v>
                </c:pt>
                <c:pt idx="15">
                  <c:v>14.4</c:v>
                </c:pt>
                <c:pt idx="16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Sheet1!$B$68</c:f>
              <c:strCache>
                <c:ptCount val="1"/>
                <c:pt idx="0">
                  <c:v>Mais de 20 mas menos de 40 metros quadrados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 algn="ctr">
                  <a:defRPr lang="pt-B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Sheet1!$C$66:$S$66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Sheet1!$C$68:$S$68</c:f>
              <c:numCache>
                <c:formatCode>General</c:formatCode>
                <c:ptCount val="17"/>
                <c:pt idx="0">
                  <c:v>24.5</c:v>
                </c:pt>
                <c:pt idx="1">
                  <c:v>16</c:v>
                </c:pt>
                <c:pt idx="2">
                  <c:v>6.8</c:v>
                </c:pt>
                <c:pt idx="3">
                  <c:v>34.5</c:v>
                </c:pt>
                <c:pt idx="4">
                  <c:v>16.100000000000001</c:v>
                </c:pt>
                <c:pt idx="5">
                  <c:v>10</c:v>
                </c:pt>
                <c:pt idx="6">
                  <c:v>12</c:v>
                </c:pt>
                <c:pt idx="7">
                  <c:v>10.4</c:v>
                </c:pt>
                <c:pt idx="8">
                  <c:v>11</c:v>
                </c:pt>
                <c:pt idx="9">
                  <c:v>25.5</c:v>
                </c:pt>
                <c:pt idx="10">
                  <c:v>7</c:v>
                </c:pt>
                <c:pt idx="11">
                  <c:v>7.6</c:v>
                </c:pt>
                <c:pt idx="12">
                  <c:v>21.6</c:v>
                </c:pt>
                <c:pt idx="13">
                  <c:v>19.3</c:v>
                </c:pt>
                <c:pt idx="14">
                  <c:v>20</c:v>
                </c:pt>
                <c:pt idx="15">
                  <c:v>14.4</c:v>
                </c:pt>
                <c:pt idx="16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Sheet1!$B$69</c:f>
              <c:strCache>
                <c:ptCount val="1"/>
                <c:pt idx="0">
                  <c:v>Mais de 40 mas menos de 60 metros quadrados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pt-B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Sheet1!$C$66:$S$66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Sheet1!$C$69:$S$69</c:f>
              <c:numCache>
                <c:formatCode>General</c:formatCode>
                <c:ptCount val="17"/>
                <c:pt idx="0">
                  <c:v>20.5</c:v>
                </c:pt>
                <c:pt idx="1">
                  <c:v>10</c:v>
                </c:pt>
                <c:pt idx="2">
                  <c:v>3.6</c:v>
                </c:pt>
                <c:pt idx="3">
                  <c:v>11.5</c:v>
                </c:pt>
                <c:pt idx="4">
                  <c:v>6.7</c:v>
                </c:pt>
                <c:pt idx="5">
                  <c:v>2</c:v>
                </c:pt>
                <c:pt idx="6">
                  <c:v>5</c:v>
                </c:pt>
                <c:pt idx="7">
                  <c:v>4.8</c:v>
                </c:pt>
                <c:pt idx="8">
                  <c:v>3</c:v>
                </c:pt>
                <c:pt idx="9">
                  <c:v>14</c:v>
                </c:pt>
                <c:pt idx="10">
                  <c:v>11.4</c:v>
                </c:pt>
                <c:pt idx="11">
                  <c:v>3.6</c:v>
                </c:pt>
                <c:pt idx="12">
                  <c:v>14</c:v>
                </c:pt>
                <c:pt idx="13">
                  <c:v>11</c:v>
                </c:pt>
                <c:pt idx="14">
                  <c:v>9.5</c:v>
                </c:pt>
                <c:pt idx="15">
                  <c:v>5</c:v>
                </c:pt>
                <c:pt idx="16">
                  <c:v>7</c:v>
                </c:pt>
              </c:numCache>
            </c:numRef>
          </c:val>
        </c:ser>
        <c:ser>
          <c:idx val="3"/>
          <c:order val="3"/>
          <c:tx>
            <c:strRef>
              <c:f>Sheet1!$B$70</c:f>
              <c:strCache>
                <c:ptCount val="1"/>
                <c:pt idx="0">
                  <c:v>Mais de 60 metros quadrados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 algn="ctr">
                  <a:defRPr lang="pt-B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Sheet1!$C$66:$S$66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Sheet1!$C$70:$S$70</c:f>
              <c:numCache>
                <c:formatCode>General</c:formatCode>
                <c:ptCount val="17"/>
                <c:pt idx="0">
                  <c:v>4</c:v>
                </c:pt>
                <c:pt idx="1">
                  <c:v>17.600000000000001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3.5</c:v>
                </c:pt>
                <c:pt idx="6">
                  <c:v>1.5</c:v>
                </c:pt>
                <c:pt idx="7">
                  <c:v>6</c:v>
                </c:pt>
                <c:pt idx="8">
                  <c:v>0.5</c:v>
                </c:pt>
                <c:pt idx="9">
                  <c:v>4.5</c:v>
                </c:pt>
                <c:pt idx="10">
                  <c:v>14.4</c:v>
                </c:pt>
                <c:pt idx="11">
                  <c:v>4.4000000000000004</c:v>
                </c:pt>
                <c:pt idx="12">
                  <c:v>6</c:v>
                </c:pt>
                <c:pt idx="13">
                  <c:v>6.4</c:v>
                </c:pt>
                <c:pt idx="14">
                  <c:v>5</c:v>
                </c:pt>
                <c:pt idx="15">
                  <c:v>3.5</c:v>
                </c:pt>
                <c:pt idx="16">
                  <c:v>1</c:v>
                </c:pt>
              </c:numCache>
            </c:numRef>
          </c:val>
        </c:ser>
        <c:ser>
          <c:idx val="4"/>
          <c:order val="4"/>
          <c:tx>
            <c:strRef>
              <c:f>Sheet1!$B$71</c:f>
              <c:strCache>
                <c:ptCount val="1"/>
                <c:pt idx="0">
                  <c:v>Não sabe</c:v>
                </c:pt>
              </c:strCache>
            </c:strRef>
          </c:tx>
          <c:spPr>
            <a:gradFill flip="none" rotWithShape="1">
              <a:gsLst>
                <a:gs pos="0">
                  <a:schemeClr val="tx1">
                    <a:lumMod val="50000"/>
                    <a:lumOff val="50000"/>
                    <a:shade val="30000"/>
                    <a:satMod val="115000"/>
                  </a:schemeClr>
                </a:gs>
                <a:gs pos="50000">
                  <a:schemeClr val="tx1">
                    <a:lumMod val="50000"/>
                    <a:lumOff val="50000"/>
                    <a:shade val="67500"/>
                    <a:satMod val="11500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c:spPr>
          <c:invertIfNegative val="0"/>
          <c:dLbls>
            <c:txPr>
              <a:bodyPr/>
              <a:lstStyle/>
              <a:p>
                <a:pPr algn="ctr">
                  <a:defRPr lang="pt-BR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Sheet1!$C$66:$S$66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Sheet1!$C$71:$S$71</c:f>
              <c:numCache>
                <c:formatCode>General</c:formatCode>
                <c:ptCount val="17"/>
                <c:pt idx="0">
                  <c:v>33</c:v>
                </c:pt>
                <c:pt idx="1">
                  <c:v>40</c:v>
                </c:pt>
                <c:pt idx="2">
                  <c:v>76.400000000000006</c:v>
                </c:pt>
                <c:pt idx="3">
                  <c:v>31.5</c:v>
                </c:pt>
                <c:pt idx="4">
                  <c:v>57.9</c:v>
                </c:pt>
                <c:pt idx="5">
                  <c:v>77</c:v>
                </c:pt>
                <c:pt idx="6">
                  <c:v>79</c:v>
                </c:pt>
                <c:pt idx="7">
                  <c:v>72.099999999999994</c:v>
                </c:pt>
                <c:pt idx="8">
                  <c:v>71</c:v>
                </c:pt>
                <c:pt idx="9">
                  <c:v>34.5</c:v>
                </c:pt>
                <c:pt idx="10">
                  <c:v>51.2</c:v>
                </c:pt>
                <c:pt idx="11">
                  <c:v>78</c:v>
                </c:pt>
                <c:pt idx="12">
                  <c:v>37.6</c:v>
                </c:pt>
                <c:pt idx="13">
                  <c:v>50</c:v>
                </c:pt>
                <c:pt idx="14">
                  <c:v>54.5</c:v>
                </c:pt>
                <c:pt idx="15">
                  <c:v>62.7</c:v>
                </c:pt>
                <c:pt idx="16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100"/>
        <c:axId val="101354112"/>
        <c:axId val="101368192"/>
      </c:barChart>
      <c:catAx>
        <c:axId val="10135411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01368192"/>
        <c:crosses val="autoZero"/>
        <c:auto val="1"/>
        <c:lblAlgn val="ctr"/>
        <c:lblOffset val="100"/>
        <c:tickLblSkip val="1"/>
        <c:noMultiLvlLbl val="0"/>
      </c:catAx>
      <c:valAx>
        <c:axId val="1013681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1013541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29569432761437"/>
          <c:y val="3.0794638338244598E-2"/>
          <c:w val="0.61423284317615501"/>
          <c:h val="0.9384107233235108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Plan2!$B$1</c:f>
              <c:strCache>
                <c:ptCount val="1"/>
                <c:pt idx="0">
                  <c:v>Diarrhea</c:v>
                </c:pt>
              </c:strCache>
            </c:strRef>
          </c:tx>
          <c:spPr>
            <a:solidFill>
              <a:srgbClr val="009ED6"/>
            </a:solidFill>
            <a:ln>
              <a:solidFill>
                <a:prstClr val="white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Plan2!$A$2:$A$19</c:f>
              <c:strCache>
                <c:ptCount val="18"/>
                <c:pt idx="0">
                  <c:v>Total</c:v>
                </c:pt>
                <c:pt idx="1">
                  <c:v>Andaraí</c:v>
                </c:pt>
                <c:pt idx="2">
                  <c:v>Batan</c:v>
                </c:pt>
                <c:pt idx="3">
                  <c:v>Borel</c:v>
                </c:pt>
                <c:pt idx="4">
                  <c:v>Chapéu-Mangueira/Babilônia</c:v>
                </c:pt>
                <c:pt idx="5">
                  <c:v>Cidade de Deus</c:v>
                </c:pt>
                <c:pt idx="6">
                  <c:v>Coroa/Fallet e Fogueteiro</c:v>
                </c:pt>
                <c:pt idx="7">
                  <c:v>Formiga</c:v>
                </c:pt>
                <c:pt idx="8">
                  <c:v>Macacos</c:v>
                </c:pt>
                <c:pt idx="9">
                  <c:v>Pavão-Pavãozinho/Cantagalo</c:v>
                </c:pt>
                <c:pt idx="10">
                  <c:v>Prazeres/Escondidinho</c:v>
                </c:pt>
                <c:pt idx="11">
                  <c:v>Providência</c:v>
                </c:pt>
                <c:pt idx="12">
                  <c:v>Salgueiro</c:v>
                </c:pt>
                <c:pt idx="13">
                  <c:v>Santa Marta</c:v>
                </c:pt>
                <c:pt idx="14">
                  <c:v>São Carlos</c:v>
                </c:pt>
                <c:pt idx="15">
                  <c:v>São João</c:v>
                </c:pt>
                <c:pt idx="16">
                  <c:v>Tabajaras/Cabrito</c:v>
                </c:pt>
                <c:pt idx="17">
                  <c:v>Turano</c:v>
                </c:pt>
              </c:strCache>
            </c:strRef>
          </c:cat>
          <c:val>
            <c:numRef>
              <c:f>Plan2!$B$2:$B$19</c:f>
              <c:numCache>
                <c:formatCode>0.0%</c:formatCode>
                <c:ptCount val="18"/>
                <c:pt idx="0">
                  <c:v>0.28436282693377912</c:v>
                </c:pt>
                <c:pt idx="1">
                  <c:v>0.26315789473684231</c:v>
                </c:pt>
                <c:pt idx="2">
                  <c:v>0.28658536585365973</c:v>
                </c:pt>
                <c:pt idx="3">
                  <c:v>0.35514018691588839</c:v>
                </c:pt>
                <c:pt idx="4">
                  <c:v>0.32258064516129104</c:v>
                </c:pt>
                <c:pt idx="5">
                  <c:v>0.34653465346534651</c:v>
                </c:pt>
                <c:pt idx="6">
                  <c:v>0.19148936170212807</c:v>
                </c:pt>
                <c:pt idx="7">
                  <c:v>0.26829268292682928</c:v>
                </c:pt>
                <c:pt idx="8">
                  <c:v>0.36956521739130432</c:v>
                </c:pt>
                <c:pt idx="9">
                  <c:v>0.21428571428571427</c:v>
                </c:pt>
                <c:pt idx="10">
                  <c:v>0.32098765432098847</c:v>
                </c:pt>
                <c:pt idx="11">
                  <c:v>0.30555555555555558</c:v>
                </c:pt>
                <c:pt idx="12">
                  <c:v>0.32183908045977067</c:v>
                </c:pt>
                <c:pt idx="13">
                  <c:v>0.2244897959183674</c:v>
                </c:pt>
                <c:pt idx="14">
                  <c:v>0.21678321678321691</c:v>
                </c:pt>
                <c:pt idx="15">
                  <c:v>0.21428571428571427</c:v>
                </c:pt>
                <c:pt idx="16">
                  <c:v>0.30985915492957788</c:v>
                </c:pt>
                <c:pt idx="17">
                  <c:v>0.27184466019417552</c:v>
                </c:pt>
              </c:numCache>
            </c:numRef>
          </c:val>
        </c:ser>
        <c:ser>
          <c:idx val="1"/>
          <c:order val="1"/>
          <c:tx>
            <c:strRef>
              <c:f>Plan2!$C$1</c:f>
              <c:strCache>
                <c:ptCount val="1"/>
                <c:pt idx="0">
                  <c:v>Dengue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prstClr val="white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3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Plan2!$A$2:$A$19</c:f>
              <c:strCache>
                <c:ptCount val="18"/>
                <c:pt idx="0">
                  <c:v>Total</c:v>
                </c:pt>
                <c:pt idx="1">
                  <c:v>Andaraí</c:v>
                </c:pt>
                <c:pt idx="2">
                  <c:v>Batan</c:v>
                </c:pt>
                <c:pt idx="3">
                  <c:v>Borel</c:v>
                </c:pt>
                <c:pt idx="4">
                  <c:v>Chapéu-Mangueira/Babilônia</c:v>
                </c:pt>
                <c:pt idx="5">
                  <c:v>Cidade de Deus</c:v>
                </c:pt>
                <c:pt idx="6">
                  <c:v>Coroa/Fallet e Fogueteiro</c:v>
                </c:pt>
                <c:pt idx="7">
                  <c:v>Formiga</c:v>
                </c:pt>
                <c:pt idx="8">
                  <c:v>Macacos</c:v>
                </c:pt>
                <c:pt idx="9">
                  <c:v>Pavão-Pavãozinho/Cantagalo</c:v>
                </c:pt>
                <c:pt idx="10">
                  <c:v>Prazeres/Escondidinho</c:v>
                </c:pt>
                <c:pt idx="11">
                  <c:v>Providência</c:v>
                </c:pt>
                <c:pt idx="12">
                  <c:v>Salgueiro</c:v>
                </c:pt>
                <c:pt idx="13">
                  <c:v>Santa Marta</c:v>
                </c:pt>
                <c:pt idx="14">
                  <c:v>São Carlos</c:v>
                </c:pt>
                <c:pt idx="15">
                  <c:v>São João</c:v>
                </c:pt>
                <c:pt idx="16">
                  <c:v>Tabajaras/Cabrito</c:v>
                </c:pt>
                <c:pt idx="17">
                  <c:v>Turano</c:v>
                </c:pt>
              </c:strCache>
            </c:strRef>
          </c:cat>
          <c:val>
            <c:numRef>
              <c:f>Plan2!$C$2:$C$19</c:f>
              <c:numCache>
                <c:formatCode>0.0%</c:formatCode>
                <c:ptCount val="18"/>
                <c:pt idx="0">
                  <c:v>0.16638842515303284</c:v>
                </c:pt>
                <c:pt idx="1">
                  <c:v>7.8947368421052488E-2</c:v>
                </c:pt>
                <c:pt idx="2">
                  <c:v>0.14024390243902476</c:v>
                </c:pt>
                <c:pt idx="3">
                  <c:v>6.5420560747663559E-2</c:v>
                </c:pt>
                <c:pt idx="4">
                  <c:v>0.10752688172043036</c:v>
                </c:pt>
                <c:pt idx="5">
                  <c:v>0.18811881188118848</c:v>
                </c:pt>
                <c:pt idx="6">
                  <c:v>0.27659574468085107</c:v>
                </c:pt>
                <c:pt idx="7">
                  <c:v>0.19512195121951173</c:v>
                </c:pt>
                <c:pt idx="8">
                  <c:v>0.15217391304347827</c:v>
                </c:pt>
                <c:pt idx="9">
                  <c:v>0.17346938775510265</c:v>
                </c:pt>
                <c:pt idx="10">
                  <c:v>0.20987654320987637</c:v>
                </c:pt>
                <c:pt idx="11">
                  <c:v>0.1388888888888889</c:v>
                </c:pt>
                <c:pt idx="12">
                  <c:v>0.10344827586206895</c:v>
                </c:pt>
                <c:pt idx="13">
                  <c:v>0.23469387755102072</c:v>
                </c:pt>
                <c:pt idx="14">
                  <c:v>0.13286713286713342</c:v>
                </c:pt>
                <c:pt idx="15">
                  <c:v>0.26530612244897961</c:v>
                </c:pt>
                <c:pt idx="16">
                  <c:v>0.18309859154929636</c:v>
                </c:pt>
                <c:pt idx="17">
                  <c:v>0.19417475728155292</c:v>
                </c:pt>
              </c:numCache>
            </c:numRef>
          </c:val>
        </c:ser>
        <c:ser>
          <c:idx val="2"/>
          <c:order val="2"/>
          <c:tx>
            <c:strRef>
              <c:f>Plan2!$D$1</c:f>
              <c:strCache>
                <c:ptCount val="1"/>
                <c:pt idx="0">
                  <c:v>Respiratory diseases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300" b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Plan2!$A$2:$A$19</c:f>
              <c:strCache>
                <c:ptCount val="18"/>
                <c:pt idx="0">
                  <c:v>Total</c:v>
                </c:pt>
                <c:pt idx="1">
                  <c:v>Andaraí</c:v>
                </c:pt>
                <c:pt idx="2">
                  <c:v>Batan</c:v>
                </c:pt>
                <c:pt idx="3">
                  <c:v>Borel</c:v>
                </c:pt>
                <c:pt idx="4">
                  <c:v>Chapéu-Mangueira/Babilônia</c:v>
                </c:pt>
                <c:pt idx="5">
                  <c:v>Cidade de Deus</c:v>
                </c:pt>
                <c:pt idx="6">
                  <c:v>Coroa/Fallet e Fogueteiro</c:v>
                </c:pt>
                <c:pt idx="7">
                  <c:v>Formiga</c:v>
                </c:pt>
                <c:pt idx="8">
                  <c:v>Macacos</c:v>
                </c:pt>
                <c:pt idx="9">
                  <c:v>Pavão-Pavãozinho/Cantagalo</c:v>
                </c:pt>
                <c:pt idx="10">
                  <c:v>Prazeres/Escondidinho</c:v>
                </c:pt>
                <c:pt idx="11">
                  <c:v>Providência</c:v>
                </c:pt>
                <c:pt idx="12">
                  <c:v>Salgueiro</c:v>
                </c:pt>
                <c:pt idx="13">
                  <c:v>Santa Marta</c:v>
                </c:pt>
                <c:pt idx="14">
                  <c:v>São Carlos</c:v>
                </c:pt>
                <c:pt idx="15">
                  <c:v>São João</c:v>
                </c:pt>
                <c:pt idx="16">
                  <c:v>Tabajaras/Cabrito</c:v>
                </c:pt>
                <c:pt idx="17">
                  <c:v>Turano</c:v>
                </c:pt>
              </c:strCache>
            </c:strRef>
          </c:cat>
          <c:val>
            <c:numRef>
              <c:f>Plan2!$D$2:$D$19</c:f>
              <c:numCache>
                <c:formatCode>0.0%</c:formatCode>
                <c:ptCount val="18"/>
                <c:pt idx="0">
                  <c:v>0.54924874791318989</c:v>
                </c:pt>
                <c:pt idx="1">
                  <c:v>0.65789473684210731</c:v>
                </c:pt>
                <c:pt idx="2">
                  <c:v>0.57317073170731658</c:v>
                </c:pt>
                <c:pt idx="3">
                  <c:v>0.57943925233644966</c:v>
                </c:pt>
                <c:pt idx="4">
                  <c:v>0.56989247311828106</c:v>
                </c:pt>
                <c:pt idx="5">
                  <c:v>0.46534653465346537</c:v>
                </c:pt>
                <c:pt idx="6">
                  <c:v>0.5319148936170216</c:v>
                </c:pt>
                <c:pt idx="7">
                  <c:v>0.53658536585365668</c:v>
                </c:pt>
                <c:pt idx="8">
                  <c:v>0.47826086956521807</c:v>
                </c:pt>
                <c:pt idx="9">
                  <c:v>0.61224489795918613</c:v>
                </c:pt>
                <c:pt idx="10">
                  <c:v>0.46913580246913522</c:v>
                </c:pt>
                <c:pt idx="11">
                  <c:v>0.55555555555555569</c:v>
                </c:pt>
                <c:pt idx="12">
                  <c:v>0.57471264367816199</c:v>
                </c:pt>
                <c:pt idx="13">
                  <c:v>0.54081632653061229</c:v>
                </c:pt>
                <c:pt idx="14">
                  <c:v>0.65034965034965231</c:v>
                </c:pt>
                <c:pt idx="15">
                  <c:v>0.52040816326530559</c:v>
                </c:pt>
                <c:pt idx="16">
                  <c:v>0.50704225352112675</c:v>
                </c:pt>
                <c:pt idx="17">
                  <c:v>0.53398058252427183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1838208"/>
        <c:axId val="104596608"/>
      </c:barChart>
      <c:catAx>
        <c:axId val="101838208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4596608"/>
        <c:crosses val="autoZero"/>
        <c:auto val="1"/>
        <c:lblAlgn val="ctr"/>
        <c:lblOffset val="100"/>
        <c:noMultiLvlLbl val="0"/>
      </c:catAx>
      <c:valAx>
        <c:axId val="104596608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1018382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865151735277498"/>
          <c:y val="0.41162798489762248"/>
          <c:w val="0.16974514702544963"/>
          <c:h val="0.27192723736163382"/>
        </c:manualLayout>
      </c:layout>
      <c:overlay val="0"/>
      <c:txPr>
        <a:bodyPr/>
        <a:lstStyle/>
        <a:p>
          <a:pPr>
            <a:defRPr sz="13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689700927444989E-2"/>
          <c:y val="5.210232873943605E-2"/>
          <c:w val="0.89787147977194859"/>
          <c:h val="0.621821791163931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Sheet6!$C$31</c:f>
              <c:strCache>
                <c:ptCount val="1"/>
                <c:pt idx="0">
                  <c:v>Falta de esgotos e agua tratada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100" b="1"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Sheet6!$D$30:$T$30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Sheet6!$D$31:$T$31</c:f>
              <c:numCache>
                <c:formatCode>General</c:formatCode>
                <c:ptCount val="17"/>
                <c:pt idx="0">
                  <c:v>31.5</c:v>
                </c:pt>
                <c:pt idx="1">
                  <c:v>4.8</c:v>
                </c:pt>
                <c:pt idx="2">
                  <c:v>39.200000000000003</c:v>
                </c:pt>
                <c:pt idx="3">
                  <c:v>33</c:v>
                </c:pt>
                <c:pt idx="4">
                  <c:v>31.4</c:v>
                </c:pt>
                <c:pt idx="5">
                  <c:v>37</c:v>
                </c:pt>
                <c:pt idx="6">
                  <c:v>42</c:v>
                </c:pt>
                <c:pt idx="7">
                  <c:v>29.5</c:v>
                </c:pt>
                <c:pt idx="8">
                  <c:v>58</c:v>
                </c:pt>
                <c:pt idx="9">
                  <c:v>27.5</c:v>
                </c:pt>
                <c:pt idx="10">
                  <c:v>27.4</c:v>
                </c:pt>
                <c:pt idx="11">
                  <c:v>39.6</c:v>
                </c:pt>
                <c:pt idx="12">
                  <c:v>60.4</c:v>
                </c:pt>
                <c:pt idx="13">
                  <c:v>17.399999999999999</c:v>
                </c:pt>
                <c:pt idx="14">
                  <c:v>9</c:v>
                </c:pt>
                <c:pt idx="15">
                  <c:v>24.4</c:v>
                </c:pt>
                <c:pt idx="16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Sheet6!$C$32</c:f>
              <c:strCache>
                <c:ptCount val="1"/>
                <c:pt idx="0">
                  <c:v>Falta de postos de saúde proximo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pt-BR" sz="1100" b="1" i="0" u="none" strike="noStrike" kern="1200" baseline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Sheet6!$D$30:$T$30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Sheet6!$D$32:$T$32</c:f>
              <c:numCache>
                <c:formatCode>General</c:formatCode>
                <c:ptCount val="17"/>
                <c:pt idx="0">
                  <c:v>64.5</c:v>
                </c:pt>
                <c:pt idx="1">
                  <c:v>53.2</c:v>
                </c:pt>
                <c:pt idx="2">
                  <c:v>16.399999999999999</c:v>
                </c:pt>
                <c:pt idx="3">
                  <c:v>17</c:v>
                </c:pt>
                <c:pt idx="4">
                  <c:v>19.7</c:v>
                </c:pt>
                <c:pt idx="5">
                  <c:v>8</c:v>
                </c:pt>
                <c:pt idx="6">
                  <c:v>21</c:v>
                </c:pt>
                <c:pt idx="7">
                  <c:v>17.100000000000001</c:v>
                </c:pt>
                <c:pt idx="8">
                  <c:v>11</c:v>
                </c:pt>
                <c:pt idx="9">
                  <c:v>61</c:v>
                </c:pt>
                <c:pt idx="10">
                  <c:v>35.800000000000004</c:v>
                </c:pt>
                <c:pt idx="11">
                  <c:v>38.4</c:v>
                </c:pt>
                <c:pt idx="12">
                  <c:v>13.2</c:v>
                </c:pt>
                <c:pt idx="13">
                  <c:v>47.7</c:v>
                </c:pt>
                <c:pt idx="14">
                  <c:v>28</c:v>
                </c:pt>
                <c:pt idx="15">
                  <c:v>18.899999999999999</c:v>
                </c:pt>
                <c:pt idx="16">
                  <c:v>33</c:v>
                </c:pt>
              </c:numCache>
            </c:numRef>
          </c:val>
        </c:ser>
        <c:ser>
          <c:idx val="2"/>
          <c:order val="2"/>
          <c:tx>
            <c:strRef>
              <c:f>Sheet6!$C$33</c:f>
              <c:strCache>
                <c:ptCount val="1"/>
                <c:pt idx="0">
                  <c:v>Falta de médicos e remédios em postos de saúde proximos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pt-BR" sz="1100" b="1" i="0" u="none" strike="noStrike" kern="1200" baseline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Sheet6!$D$30:$T$30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Sheet6!$D$33:$T$33</c:f>
              <c:numCache>
                <c:formatCode>General</c:formatCode>
                <c:ptCount val="17"/>
                <c:pt idx="0">
                  <c:v>26.5</c:v>
                </c:pt>
                <c:pt idx="1">
                  <c:v>27.2</c:v>
                </c:pt>
                <c:pt idx="2">
                  <c:v>26.4</c:v>
                </c:pt>
                <c:pt idx="3">
                  <c:v>10.5</c:v>
                </c:pt>
                <c:pt idx="4">
                  <c:v>39.800000000000004</c:v>
                </c:pt>
                <c:pt idx="5">
                  <c:v>29.5</c:v>
                </c:pt>
                <c:pt idx="6">
                  <c:v>28</c:v>
                </c:pt>
                <c:pt idx="7">
                  <c:v>29.9</c:v>
                </c:pt>
                <c:pt idx="8">
                  <c:v>7.5</c:v>
                </c:pt>
                <c:pt idx="9">
                  <c:v>11.5</c:v>
                </c:pt>
                <c:pt idx="10">
                  <c:v>30.8</c:v>
                </c:pt>
                <c:pt idx="11">
                  <c:v>26</c:v>
                </c:pt>
                <c:pt idx="12">
                  <c:v>20.399999999999999</c:v>
                </c:pt>
                <c:pt idx="13">
                  <c:v>30.7</c:v>
                </c:pt>
                <c:pt idx="14">
                  <c:v>34</c:v>
                </c:pt>
                <c:pt idx="15">
                  <c:v>20.399999999999999</c:v>
                </c:pt>
                <c:pt idx="16">
                  <c:v>20</c:v>
                </c:pt>
              </c:numCache>
            </c:numRef>
          </c:val>
        </c:ser>
        <c:ser>
          <c:idx val="3"/>
          <c:order val="3"/>
          <c:tx>
            <c:strRef>
              <c:f>Sheet6!$C$34</c:f>
              <c:strCache>
                <c:ptCount val="1"/>
                <c:pt idx="0">
                  <c:v>Falta de programas sociais para os pobres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pt-BR" sz="1100" b="1" i="0" u="none" strike="noStrike" kern="1200" baseline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Sheet6!$D$30:$T$30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Sheet6!$D$34:$T$34</c:f>
              <c:numCache>
                <c:formatCode>General</c:formatCode>
                <c:ptCount val="17"/>
                <c:pt idx="0">
                  <c:v>31</c:v>
                </c:pt>
                <c:pt idx="1">
                  <c:v>13.2</c:v>
                </c:pt>
                <c:pt idx="2">
                  <c:v>27.2</c:v>
                </c:pt>
                <c:pt idx="3">
                  <c:v>14.5</c:v>
                </c:pt>
                <c:pt idx="4">
                  <c:v>11.4</c:v>
                </c:pt>
                <c:pt idx="5">
                  <c:v>17.5</c:v>
                </c:pt>
                <c:pt idx="6">
                  <c:v>23.5</c:v>
                </c:pt>
                <c:pt idx="7">
                  <c:v>25.9</c:v>
                </c:pt>
                <c:pt idx="8">
                  <c:v>22</c:v>
                </c:pt>
                <c:pt idx="9">
                  <c:v>31</c:v>
                </c:pt>
                <c:pt idx="10">
                  <c:v>11.9</c:v>
                </c:pt>
                <c:pt idx="11">
                  <c:v>15.2</c:v>
                </c:pt>
                <c:pt idx="12">
                  <c:v>13.6</c:v>
                </c:pt>
                <c:pt idx="13">
                  <c:v>22</c:v>
                </c:pt>
                <c:pt idx="14">
                  <c:v>29</c:v>
                </c:pt>
                <c:pt idx="15">
                  <c:v>29.9</c:v>
                </c:pt>
                <c:pt idx="16">
                  <c:v>22.5</c:v>
                </c:pt>
              </c:numCache>
            </c:numRef>
          </c:val>
        </c:ser>
        <c:ser>
          <c:idx val="4"/>
          <c:order val="4"/>
          <c:tx>
            <c:strRef>
              <c:f>Sheet6!$C$35</c:f>
              <c:strCache>
                <c:ptCount val="1"/>
                <c:pt idx="0">
                  <c:v>Falta de iluminação pública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pt-BR" sz="1100" b="1" i="0" u="none" strike="noStrike" kern="1200" baseline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Sheet6!$D$30:$T$30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Sheet6!$D$35:$T$35</c:f>
              <c:numCache>
                <c:formatCode>General</c:formatCode>
                <c:ptCount val="17"/>
                <c:pt idx="0">
                  <c:v>3</c:v>
                </c:pt>
                <c:pt idx="1">
                  <c:v>5.6</c:v>
                </c:pt>
                <c:pt idx="2">
                  <c:v>23.6</c:v>
                </c:pt>
                <c:pt idx="3">
                  <c:v>15.5</c:v>
                </c:pt>
                <c:pt idx="4">
                  <c:v>5.7</c:v>
                </c:pt>
                <c:pt idx="5">
                  <c:v>11.5</c:v>
                </c:pt>
                <c:pt idx="6">
                  <c:v>20</c:v>
                </c:pt>
                <c:pt idx="7">
                  <c:v>15.9</c:v>
                </c:pt>
                <c:pt idx="8">
                  <c:v>17.5</c:v>
                </c:pt>
                <c:pt idx="9">
                  <c:v>2.5</c:v>
                </c:pt>
                <c:pt idx="10">
                  <c:v>14.4</c:v>
                </c:pt>
                <c:pt idx="11">
                  <c:v>29.2</c:v>
                </c:pt>
                <c:pt idx="12">
                  <c:v>14</c:v>
                </c:pt>
                <c:pt idx="13">
                  <c:v>8</c:v>
                </c:pt>
                <c:pt idx="14">
                  <c:v>11</c:v>
                </c:pt>
                <c:pt idx="15">
                  <c:v>8</c:v>
                </c:pt>
                <c:pt idx="16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17506816"/>
        <c:axId val="117508352"/>
      </c:barChart>
      <c:catAx>
        <c:axId val="117506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algn="ctr">
              <a:defRPr lang="pt-BR" sz="950" b="1" i="0" u="none" strike="noStrike" kern="1200" baseline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117508352"/>
        <c:crosses val="autoZero"/>
        <c:auto val="1"/>
        <c:lblAlgn val="ctr"/>
        <c:lblOffset val="100"/>
        <c:noMultiLvlLbl val="0"/>
      </c:catAx>
      <c:valAx>
        <c:axId val="1175083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75068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0279352580927382"/>
          <c:y val="4.7293894377330593E-2"/>
          <c:w val="0.63672703412073672"/>
          <c:h val="0.83461322706574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Sheet6!$C$40</c:f>
              <c:strCache>
                <c:ptCount val="1"/>
                <c:pt idx="0">
                  <c:v>Melhorou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300" b="1">
                    <a:solidFill>
                      <a:schemeClr val="tx1"/>
                    </a:solidFill>
                    <a:latin typeface="+mj-lt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Sheet6!$D$39:$T$39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Sheet6!$D$40:$T$40</c:f>
              <c:numCache>
                <c:formatCode>General</c:formatCode>
                <c:ptCount val="17"/>
                <c:pt idx="0">
                  <c:v>83</c:v>
                </c:pt>
                <c:pt idx="1">
                  <c:v>89.6</c:v>
                </c:pt>
                <c:pt idx="2">
                  <c:v>69.2</c:v>
                </c:pt>
                <c:pt idx="3">
                  <c:v>83.5</c:v>
                </c:pt>
                <c:pt idx="4">
                  <c:v>80.3</c:v>
                </c:pt>
                <c:pt idx="5">
                  <c:v>53</c:v>
                </c:pt>
                <c:pt idx="6">
                  <c:v>61.5</c:v>
                </c:pt>
                <c:pt idx="7">
                  <c:v>64.5</c:v>
                </c:pt>
                <c:pt idx="8">
                  <c:v>61</c:v>
                </c:pt>
                <c:pt idx="9">
                  <c:v>80</c:v>
                </c:pt>
                <c:pt idx="10">
                  <c:v>59.7</c:v>
                </c:pt>
                <c:pt idx="11">
                  <c:v>56</c:v>
                </c:pt>
                <c:pt idx="12">
                  <c:v>78.400000000000006</c:v>
                </c:pt>
                <c:pt idx="13">
                  <c:v>33.300000000000004</c:v>
                </c:pt>
                <c:pt idx="14">
                  <c:v>43.5</c:v>
                </c:pt>
                <c:pt idx="15">
                  <c:v>67.2</c:v>
                </c:pt>
                <c:pt idx="16">
                  <c:v>70.5</c:v>
                </c:pt>
              </c:numCache>
            </c:numRef>
          </c:val>
        </c:ser>
        <c:ser>
          <c:idx val="1"/>
          <c:order val="1"/>
          <c:tx>
            <c:strRef>
              <c:f>Sheet6!$C$41</c:f>
              <c:strCache>
                <c:ptCount val="1"/>
                <c:pt idx="0">
                  <c:v>Nem melhorou, nem piorou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pt-BR" sz="1300" b="1" i="0" u="none" strike="noStrike" kern="1200" baseline="0">
                    <a:solidFill>
                      <a:prstClr val="black"/>
                    </a:solidFill>
                    <a:latin typeface="+mj-lt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Sheet6!$D$39:$T$39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Sheet6!$D$41:$T$41</c:f>
              <c:numCache>
                <c:formatCode>General</c:formatCode>
                <c:ptCount val="17"/>
                <c:pt idx="0">
                  <c:v>11.5</c:v>
                </c:pt>
                <c:pt idx="1">
                  <c:v>8</c:v>
                </c:pt>
                <c:pt idx="2">
                  <c:v>21.2</c:v>
                </c:pt>
                <c:pt idx="3">
                  <c:v>10</c:v>
                </c:pt>
                <c:pt idx="4">
                  <c:v>16.100000000000001</c:v>
                </c:pt>
                <c:pt idx="5">
                  <c:v>34</c:v>
                </c:pt>
                <c:pt idx="6">
                  <c:v>30</c:v>
                </c:pt>
                <c:pt idx="7">
                  <c:v>25.5</c:v>
                </c:pt>
                <c:pt idx="8">
                  <c:v>28</c:v>
                </c:pt>
                <c:pt idx="9">
                  <c:v>14.5</c:v>
                </c:pt>
                <c:pt idx="10">
                  <c:v>27.4</c:v>
                </c:pt>
                <c:pt idx="11">
                  <c:v>31.6</c:v>
                </c:pt>
                <c:pt idx="12">
                  <c:v>16</c:v>
                </c:pt>
                <c:pt idx="13">
                  <c:v>44.3</c:v>
                </c:pt>
                <c:pt idx="14">
                  <c:v>51</c:v>
                </c:pt>
                <c:pt idx="15">
                  <c:v>25.9</c:v>
                </c:pt>
                <c:pt idx="16">
                  <c:v>23</c:v>
                </c:pt>
              </c:numCache>
            </c:numRef>
          </c:val>
        </c:ser>
        <c:ser>
          <c:idx val="2"/>
          <c:order val="2"/>
          <c:tx>
            <c:strRef>
              <c:f>Sheet6!$C$42</c:f>
              <c:strCache>
                <c:ptCount val="1"/>
                <c:pt idx="0">
                  <c:v>Piorou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1"/>
              <c:delete val="1"/>
            </c:dLbl>
            <c:txPr>
              <a:bodyPr/>
              <a:lstStyle/>
              <a:p>
                <a:pPr algn="ctr">
                  <a:defRPr lang="pt-BR" sz="1300" b="1" i="0" u="none" strike="noStrike" kern="1200" baseline="0">
                    <a:solidFill>
                      <a:prstClr val="black"/>
                    </a:solidFill>
                    <a:latin typeface="+mj-lt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Sheet6!$D$39:$T$39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Sheet6!$D$42:$T$42</c:f>
              <c:numCache>
                <c:formatCode>General</c:formatCode>
                <c:ptCount val="17"/>
                <c:pt idx="0">
                  <c:v>4</c:v>
                </c:pt>
                <c:pt idx="1">
                  <c:v>0.8</c:v>
                </c:pt>
                <c:pt idx="2">
                  <c:v>5.6</c:v>
                </c:pt>
                <c:pt idx="3">
                  <c:v>3.5</c:v>
                </c:pt>
                <c:pt idx="4">
                  <c:v>2</c:v>
                </c:pt>
                <c:pt idx="5">
                  <c:v>5.5</c:v>
                </c:pt>
                <c:pt idx="6">
                  <c:v>4.5</c:v>
                </c:pt>
                <c:pt idx="7">
                  <c:v>6.4</c:v>
                </c:pt>
                <c:pt idx="8">
                  <c:v>5.5</c:v>
                </c:pt>
                <c:pt idx="9">
                  <c:v>3.5</c:v>
                </c:pt>
                <c:pt idx="10">
                  <c:v>6</c:v>
                </c:pt>
                <c:pt idx="11">
                  <c:v>6.4</c:v>
                </c:pt>
                <c:pt idx="12">
                  <c:v>2</c:v>
                </c:pt>
                <c:pt idx="13">
                  <c:v>12.5</c:v>
                </c:pt>
                <c:pt idx="14">
                  <c:v>3.5</c:v>
                </c:pt>
                <c:pt idx="15">
                  <c:v>3</c:v>
                </c:pt>
                <c:pt idx="16">
                  <c:v>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8719744"/>
        <c:axId val="88721280"/>
      </c:barChart>
      <c:catAx>
        <c:axId val="8871974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 rot="0" vert="horz"/>
          <a:lstStyle/>
          <a:p>
            <a:pPr algn="ctr">
              <a:defRPr lang="pt-BR" sz="1300" b="1" i="0" u="none" strike="noStrike" kern="1200" baseline="0">
                <a:solidFill>
                  <a:prstClr val="black"/>
                </a:solidFill>
                <a:latin typeface="+mj-lt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88721280"/>
        <c:crosses val="autoZero"/>
        <c:auto val="1"/>
        <c:lblAlgn val="ctr"/>
        <c:lblOffset val="100"/>
        <c:noMultiLvlLbl val="0"/>
      </c:catAx>
      <c:valAx>
        <c:axId val="887212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88719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69871770945079E-2"/>
          <c:y val="0.10317013941449749"/>
          <c:w val="0.91789449554831626"/>
          <c:h val="0.5597139220481296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'[TABELAS  MORADIA SET2001 RJ.xlsx]Plan1'!$A$45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'[TABELAS  MORADIA SET2001 RJ.xlsx]Plan1'!$B$44:$R$44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CHAPEU-MANGUEIRA BABILONIA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'[TABELAS  MORADIA SET2001 RJ.xlsx]Plan1'!$B$45:$R$45</c:f>
              <c:numCache>
                <c:formatCode>General</c:formatCode>
                <c:ptCount val="17"/>
                <c:pt idx="0">
                  <c:v>6.5</c:v>
                </c:pt>
                <c:pt idx="1">
                  <c:v>6</c:v>
                </c:pt>
                <c:pt idx="2">
                  <c:v>13.2</c:v>
                </c:pt>
                <c:pt idx="3">
                  <c:v>6</c:v>
                </c:pt>
                <c:pt idx="4">
                  <c:v>8</c:v>
                </c:pt>
                <c:pt idx="5">
                  <c:v>21.5</c:v>
                </c:pt>
                <c:pt idx="6">
                  <c:v>14.5</c:v>
                </c:pt>
                <c:pt idx="7">
                  <c:v>12.7</c:v>
                </c:pt>
                <c:pt idx="8">
                  <c:v>14.5</c:v>
                </c:pt>
                <c:pt idx="9">
                  <c:v>10</c:v>
                </c:pt>
                <c:pt idx="10">
                  <c:v>15.4</c:v>
                </c:pt>
                <c:pt idx="11">
                  <c:v>13.2</c:v>
                </c:pt>
                <c:pt idx="12">
                  <c:v>13.2</c:v>
                </c:pt>
                <c:pt idx="13">
                  <c:v>20.5</c:v>
                </c:pt>
                <c:pt idx="14">
                  <c:v>4</c:v>
                </c:pt>
                <c:pt idx="15">
                  <c:v>6.5</c:v>
                </c:pt>
                <c:pt idx="16">
                  <c:v>7</c:v>
                </c:pt>
              </c:numCache>
            </c:numRef>
          </c:val>
        </c:ser>
        <c:ser>
          <c:idx val="1"/>
          <c:order val="1"/>
          <c:tx>
            <c:strRef>
              <c:f>'[TABELAS  MORADIA SET2001 RJ.xlsx]Plan1'!$A$46</c:f>
              <c:strCache>
                <c:ptCount val="1"/>
                <c:pt idx="0">
                  <c:v>Totalmente inadequado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'[TABELAS  MORADIA SET2001 RJ.xlsx]Plan1'!$B$44:$R$44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CHAPEU-MANGUEIRA BABILONIA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'[TABELAS  MORADIA SET2001 RJ.xlsx]Plan1'!$B$46:$R$46</c:f>
              <c:numCache>
                <c:formatCode>General</c:formatCode>
                <c:ptCount val="17"/>
                <c:pt idx="0">
                  <c:v>1</c:v>
                </c:pt>
                <c:pt idx="1">
                  <c:v>0.8</c:v>
                </c:pt>
                <c:pt idx="2">
                  <c:v>11.2</c:v>
                </c:pt>
                <c:pt idx="3">
                  <c:v>2</c:v>
                </c:pt>
                <c:pt idx="4">
                  <c:v>3.7</c:v>
                </c:pt>
                <c:pt idx="5">
                  <c:v>2.5</c:v>
                </c:pt>
                <c:pt idx="6">
                  <c:v>5</c:v>
                </c:pt>
                <c:pt idx="7">
                  <c:v>8.8000000000000007</c:v>
                </c:pt>
                <c:pt idx="8">
                  <c:v>1.5</c:v>
                </c:pt>
                <c:pt idx="9">
                  <c:v>0.5</c:v>
                </c:pt>
                <c:pt idx="10">
                  <c:v>9</c:v>
                </c:pt>
                <c:pt idx="11">
                  <c:v>12</c:v>
                </c:pt>
                <c:pt idx="12">
                  <c:v>2.8</c:v>
                </c:pt>
                <c:pt idx="13">
                  <c:v>8.7000000000000011</c:v>
                </c:pt>
                <c:pt idx="14">
                  <c:v>1.5</c:v>
                </c:pt>
                <c:pt idx="15">
                  <c:v>2.5</c:v>
                </c:pt>
                <c:pt idx="16">
                  <c:v>2.5</c:v>
                </c:pt>
              </c:numCache>
            </c:numRef>
          </c:val>
        </c:ser>
        <c:ser>
          <c:idx val="2"/>
          <c:order val="2"/>
          <c:tx>
            <c:strRef>
              <c:f>'[TABELAS  MORADIA SET2001 RJ.xlsx]Plan1'!$A$47</c:f>
              <c:strCache>
                <c:ptCount val="1"/>
                <c:pt idx="0">
                  <c:v>Inadequado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'[TABELAS  MORADIA SET2001 RJ.xlsx]Plan1'!$B$44:$R$44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CHAPEU-MANGUEIRA BABILONIA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'[TABELAS  MORADIA SET2001 RJ.xlsx]Plan1'!$B$47:$R$47</c:f>
              <c:numCache>
                <c:formatCode>General</c:formatCode>
                <c:ptCount val="17"/>
                <c:pt idx="0">
                  <c:v>16.5</c:v>
                </c:pt>
                <c:pt idx="1">
                  <c:v>15.6</c:v>
                </c:pt>
                <c:pt idx="2">
                  <c:v>20.8</c:v>
                </c:pt>
                <c:pt idx="3">
                  <c:v>13</c:v>
                </c:pt>
                <c:pt idx="4">
                  <c:v>31.1</c:v>
                </c:pt>
                <c:pt idx="5">
                  <c:v>32</c:v>
                </c:pt>
                <c:pt idx="6">
                  <c:v>27</c:v>
                </c:pt>
                <c:pt idx="7">
                  <c:v>31.1</c:v>
                </c:pt>
                <c:pt idx="8">
                  <c:v>25</c:v>
                </c:pt>
                <c:pt idx="9">
                  <c:v>14.5</c:v>
                </c:pt>
                <c:pt idx="10">
                  <c:v>19.399999999999999</c:v>
                </c:pt>
                <c:pt idx="11">
                  <c:v>17.600000000000001</c:v>
                </c:pt>
                <c:pt idx="12">
                  <c:v>20</c:v>
                </c:pt>
                <c:pt idx="13">
                  <c:v>25</c:v>
                </c:pt>
                <c:pt idx="14">
                  <c:v>18</c:v>
                </c:pt>
                <c:pt idx="15">
                  <c:v>9</c:v>
                </c:pt>
                <c:pt idx="16">
                  <c:v>26</c:v>
                </c:pt>
              </c:numCache>
            </c:numRef>
          </c:val>
        </c:ser>
        <c:ser>
          <c:idx val="3"/>
          <c:order val="3"/>
          <c:tx>
            <c:strRef>
              <c:f>'[TABELAS  MORADIA SET2001 RJ.xlsx]Plan1'!$A$48</c:f>
              <c:strCache>
                <c:ptCount val="1"/>
                <c:pt idx="0">
                  <c:v>Adequado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'[TABELAS  MORADIA SET2001 RJ.xlsx]Plan1'!$B$44:$R$44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CHAPEU-MANGUEIRA BABILONIA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'[TABELAS  MORADIA SET2001 RJ.xlsx]Plan1'!$B$48:$R$48</c:f>
              <c:numCache>
                <c:formatCode>General</c:formatCode>
                <c:ptCount val="17"/>
                <c:pt idx="0">
                  <c:v>69.5</c:v>
                </c:pt>
                <c:pt idx="1">
                  <c:v>59.2</c:v>
                </c:pt>
                <c:pt idx="2">
                  <c:v>42.8</c:v>
                </c:pt>
                <c:pt idx="3">
                  <c:v>72.5</c:v>
                </c:pt>
                <c:pt idx="4">
                  <c:v>53.2</c:v>
                </c:pt>
                <c:pt idx="5">
                  <c:v>43</c:v>
                </c:pt>
                <c:pt idx="6">
                  <c:v>48</c:v>
                </c:pt>
                <c:pt idx="7">
                  <c:v>39.800000000000004</c:v>
                </c:pt>
                <c:pt idx="8">
                  <c:v>52</c:v>
                </c:pt>
                <c:pt idx="9">
                  <c:v>71</c:v>
                </c:pt>
                <c:pt idx="10">
                  <c:v>43.3</c:v>
                </c:pt>
                <c:pt idx="11">
                  <c:v>47.2</c:v>
                </c:pt>
                <c:pt idx="12">
                  <c:v>58.4</c:v>
                </c:pt>
                <c:pt idx="13">
                  <c:v>42.4</c:v>
                </c:pt>
                <c:pt idx="14">
                  <c:v>56</c:v>
                </c:pt>
                <c:pt idx="15">
                  <c:v>57.7</c:v>
                </c:pt>
                <c:pt idx="16">
                  <c:v>59.5</c:v>
                </c:pt>
              </c:numCache>
            </c:numRef>
          </c:val>
        </c:ser>
        <c:ser>
          <c:idx val="4"/>
          <c:order val="4"/>
          <c:tx>
            <c:strRef>
              <c:f>'[TABELAS  MORADIA SET2001 RJ.xlsx]Plan1'!$A$49</c:f>
              <c:strCache>
                <c:ptCount val="1"/>
                <c:pt idx="0">
                  <c:v>Totalmente adequado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'[TABELAS  MORADIA SET2001 RJ.xlsx]Plan1'!$B$44:$R$44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CHAPEU-MANGUEIRA BABILONIA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'[TABELAS  MORADIA SET2001 RJ.xlsx]Plan1'!$B$49:$R$49</c:f>
              <c:numCache>
                <c:formatCode>General</c:formatCode>
                <c:ptCount val="17"/>
                <c:pt idx="0">
                  <c:v>6.5</c:v>
                </c:pt>
                <c:pt idx="1">
                  <c:v>18.399999999999999</c:v>
                </c:pt>
                <c:pt idx="2">
                  <c:v>12</c:v>
                </c:pt>
                <c:pt idx="3">
                  <c:v>6.5</c:v>
                </c:pt>
                <c:pt idx="4">
                  <c:v>4</c:v>
                </c:pt>
                <c:pt idx="5">
                  <c:v>1</c:v>
                </c:pt>
                <c:pt idx="6">
                  <c:v>5.5</c:v>
                </c:pt>
                <c:pt idx="7">
                  <c:v>7.6</c:v>
                </c:pt>
                <c:pt idx="8">
                  <c:v>7</c:v>
                </c:pt>
                <c:pt idx="9">
                  <c:v>4</c:v>
                </c:pt>
                <c:pt idx="10">
                  <c:v>12.9</c:v>
                </c:pt>
                <c:pt idx="11">
                  <c:v>10</c:v>
                </c:pt>
                <c:pt idx="12">
                  <c:v>5.6</c:v>
                </c:pt>
                <c:pt idx="13">
                  <c:v>3.4</c:v>
                </c:pt>
                <c:pt idx="14">
                  <c:v>20.5</c:v>
                </c:pt>
                <c:pt idx="15">
                  <c:v>24.4</c:v>
                </c:pt>
                <c:pt idx="16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100"/>
        <c:axId val="88745472"/>
        <c:axId val="88747008"/>
      </c:barChart>
      <c:catAx>
        <c:axId val="88745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88747008"/>
        <c:crosses val="autoZero"/>
        <c:auto val="1"/>
        <c:lblAlgn val="ctr"/>
        <c:lblOffset val="100"/>
        <c:noMultiLvlLbl val="0"/>
      </c:catAx>
      <c:valAx>
        <c:axId val="88747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one"/>
        <c:crossAx val="887454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6022012837191914E-2"/>
          <c:y val="0"/>
          <c:w val="0.9267082883492328"/>
          <c:h val="0.6420516671209697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Sheet6!$C$54</c:f>
              <c:strCache>
                <c:ptCount val="1"/>
                <c:pt idx="0">
                  <c:v>Muito bem preparado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Sheet6!$D$53:$T$53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Sheet6!$D$54:$T$54</c:f>
              <c:numCache>
                <c:formatCode>General</c:formatCode>
                <c:ptCount val="17"/>
                <c:pt idx="0">
                  <c:v>6</c:v>
                </c:pt>
                <c:pt idx="1">
                  <c:v>10</c:v>
                </c:pt>
                <c:pt idx="2">
                  <c:v>11.2</c:v>
                </c:pt>
                <c:pt idx="3">
                  <c:v>6</c:v>
                </c:pt>
                <c:pt idx="4">
                  <c:v>4.3</c:v>
                </c:pt>
                <c:pt idx="5">
                  <c:v>1</c:v>
                </c:pt>
                <c:pt idx="6">
                  <c:v>7</c:v>
                </c:pt>
                <c:pt idx="7">
                  <c:v>6.4</c:v>
                </c:pt>
                <c:pt idx="8">
                  <c:v>9</c:v>
                </c:pt>
                <c:pt idx="9">
                  <c:v>5</c:v>
                </c:pt>
                <c:pt idx="10">
                  <c:v>11.9</c:v>
                </c:pt>
                <c:pt idx="11">
                  <c:v>8.8000000000000007</c:v>
                </c:pt>
                <c:pt idx="12">
                  <c:v>5.6</c:v>
                </c:pt>
                <c:pt idx="13">
                  <c:v>4.5</c:v>
                </c:pt>
                <c:pt idx="14">
                  <c:v>20</c:v>
                </c:pt>
                <c:pt idx="15">
                  <c:v>22.9</c:v>
                </c:pt>
                <c:pt idx="16">
                  <c:v>5.5</c:v>
                </c:pt>
              </c:numCache>
            </c:numRef>
          </c:val>
        </c:ser>
        <c:ser>
          <c:idx val="1"/>
          <c:order val="1"/>
          <c:tx>
            <c:strRef>
              <c:f>Sheet6!$C$55</c:f>
              <c:strCache>
                <c:ptCount val="1"/>
                <c:pt idx="0">
                  <c:v>Bem preparado</c:v>
                </c:pt>
              </c:strCache>
            </c:strRef>
          </c:tx>
          <c:spPr>
            <a:solidFill>
              <a:srgbClr val="9BBB59">
                <a:lumMod val="75000"/>
              </a:srgb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Sheet6!$D$53:$T$53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Sheet6!$D$55:$T$55</c:f>
              <c:numCache>
                <c:formatCode>General</c:formatCode>
                <c:ptCount val="17"/>
                <c:pt idx="0">
                  <c:v>51</c:v>
                </c:pt>
                <c:pt idx="1">
                  <c:v>65.2</c:v>
                </c:pt>
                <c:pt idx="2">
                  <c:v>37.6</c:v>
                </c:pt>
                <c:pt idx="3">
                  <c:v>61</c:v>
                </c:pt>
                <c:pt idx="4">
                  <c:v>46.5</c:v>
                </c:pt>
                <c:pt idx="5">
                  <c:v>37.5</c:v>
                </c:pt>
                <c:pt idx="6">
                  <c:v>41.5</c:v>
                </c:pt>
                <c:pt idx="7">
                  <c:v>38.200000000000003</c:v>
                </c:pt>
                <c:pt idx="8">
                  <c:v>44.5</c:v>
                </c:pt>
                <c:pt idx="9">
                  <c:v>63.5</c:v>
                </c:pt>
                <c:pt idx="10">
                  <c:v>30.3</c:v>
                </c:pt>
                <c:pt idx="11">
                  <c:v>33.200000000000003</c:v>
                </c:pt>
                <c:pt idx="12">
                  <c:v>55.6</c:v>
                </c:pt>
                <c:pt idx="13">
                  <c:v>37.5</c:v>
                </c:pt>
                <c:pt idx="14">
                  <c:v>41</c:v>
                </c:pt>
                <c:pt idx="15">
                  <c:v>51.2</c:v>
                </c:pt>
                <c:pt idx="16">
                  <c:v>56</c:v>
                </c:pt>
              </c:numCache>
            </c:numRef>
          </c:val>
        </c:ser>
        <c:ser>
          <c:idx val="2"/>
          <c:order val="2"/>
          <c:tx>
            <c:strRef>
              <c:f>Sheet6!$C$56</c:f>
              <c:strCache>
                <c:ptCount val="1"/>
                <c:pt idx="0">
                  <c:v>Mal preparado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Sheet6!$D$53:$T$53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Sheet6!$D$56:$T$56</c:f>
              <c:numCache>
                <c:formatCode>General</c:formatCode>
                <c:ptCount val="17"/>
                <c:pt idx="0">
                  <c:v>25</c:v>
                </c:pt>
                <c:pt idx="1">
                  <c:v>14</c:v>
                </c:pt>
                <c:pt idx="2">
                  <c:v>22</c:v>
                </c:pt>
                <c:pt idx="3">
                  <c:v>14.5</c:v>
                </c:pt>
                <c:pt idx="4">
                  <c:v>31.4</c:v>
                </c:pt>
                <c:pt idx="5">
                  <c:v>30</c:v>
                </c:pt>
                <c:pt idx="6">
                  <c:v>29.5</c:v>
                </c:pt>
                <c:pt idx="7">
                  <c:v>29.9</c:v>
                </c:pt>
                <c:pt idx="8">
                  <c:v>25</c:v>
                </c:pt>
                <c:pt idx="9">
                  <c:v>10</c:v>
                </c:pt>
                <c:pt idx="10">
                  <c:v>25.9</c:v>
                </c:pt>
                <c:pt idx="11">
                  <c:v>27.2</c:v>
                </c:pt>
                <c:pt idx="12">
                  <c:v>17.600000000000001</c:v>
                </c:pt>
                <c:pt idx="13">
                  <c:v>25.4</c:v>
                </c:pt>
                <c:pt idx="14">
                  <c:v>28.5</c:v>
                </c:pt>
                <c:pt idx="15">
                  <c:v>11.9</c:v>
                </c:pt>
                <c:pt idx="16">
                  <c:v>21</c:v>
                </c:pt>
              </c:numCache>
            </c:numRef>
          </c:val>
        </c:ser>
        <c:ser>
          <c:idx val="3"/>
          <c:order val="3"/>
          <c:tx>
            <c:strRef>
              <c:f>Sheet6!$C$57</c:f>
              <c:strCache>
                <c:ptCount val="1"/>
                <c:pt idx="0">
                  <c:v>Muito mal preparado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Sheet6!$D$53:$T$53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Sheet6!$D$57:$T$57</c:f>
              <c:numCache>
                <c:formatCode>General</c:formatCode>
                <c:ptCount val="17"/>
                <c:pt idx="0">
                  <c:v>5.5</c:v>
                </c:pt>
                <c:pt idx="1">
                  <c:v>1.2</c:v>
                </c:pt>
                <c:pt idx="2">
                  <c:v>11.2</c:v>
                </c:pt>
                <c:pt idx="3">
                  <c:v>5</c:v>
                </c:pt>
                <c:pt idx="4">
                  <c:v>4.7</c:v>
                </c:pt>
                <c:pt idx="5">
                  <c:v>6</c:v>
                </c:pt>
                <c:pt idx="6">
                  <c:v>5</c:v>
                </c:pt>
                <c:pt idx="7">
                  <c:v>10</c:v>
                </c:pt>
                <c:pt idx="8">
                  <c:v>3.5</c:v>
                </c:pt>
                <c:pt idx="9">
                  <c:v>4.5</c:v>
                </c:pt>
                <c:pt idx="10">
                  <c:v>13.4</c:v>
                </c:pt>
                <c:pt idx="11">
                  <c:v>11.6</c:v>
                </c:pt>
                <c:pt idx="12">
                  <c:v>4.4000000000000004</c:v>
                </c:pt>
                <c:pt idx="13">
                  <c:v>9.1</c:v>
                </c:pt>
                <c:pt idx="14">
                  <c:v>3.5</c:v>
                </c:pt>
                <c:pt idx="15">
                  <c:v>2.5</c:v>
                </c:pt>
                <c:pt idx="16">
                  <c:v>1.5</c:v>
                </c:pt>
              </c:numCache>
            </c:numRef>
          </c:val>
        </c:ser>
        <c:ser>
          <c:idx val="4"/>
          <c:order val="4"/>
          <c:tx>
            <c:strRef>
              <c:f>Sheet6!$C$58</c:f>
              <c:strCache>
                <c:ptCount val="1"/>
                <c:pt idx="0">
                  <c:v>Não sabe</c:v>
                </c:pt>
              </c:strCache>
            </c:strRef>
          </c:tx>
          <c:spPr>
            <a:solidFill>
              <a:sysClr val="window" lastClr="FFFFFF">
                <a:lumMod val="65000"/>
              </a:sysClr>
            </a:solidFill>
            <a:ln>
              <a:solidFill>
                <a:schemeClr val="bg1"/>
              </a:solidFill>
            </a:ln>
          </c:spPr>
          <c:invertIfNegative val="0"/>
          <c:dLbls>
            <c:txPr>
              <a:bodyPr/>
              <a:lstStyle/>
              <a:p>
                <a:pPr algn="ctr">
                  <a:defRPr lang="pt-BR" sz="1200" b="1" i="0" u="none" strike="noStrike" kern="1200" baseline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Sheet6!$D$53:$T$53</c:f>
              <c:strCache>
                <c:ptCount val="17"/>
                <c:pt idx="0">
                  <c:v>ANDARAÍ</c:v>
                </c:pt>
                <c:pt idx="1">
                  <c:v>BATAM</c:v>
                </c:pt>
                <c:pt idx="2">
                  <c:v>BOREL</c:v>
                </c:pt>
                <c:pt idx="3">
                  <c:v>CHAPÉU-MANGUEIRA BABILÔNIA</c:v>
                </c:pt>
                <c:pt idx="4">
                  <c:v>CIDADE DE DEUS</c:v>
                </c:pt>
                <c:pt idx="5">
                  <c:v>COROA/FALLET E FOGUETEIRO</c:v>
                </c:pt>
                <c:pt idx="6">
                  <c:v>FORMIGA</c:v>
                </c:pt>
                <c:pt idx="7">
                  <c:v>MACACOS</c:v>
                </c:pt>
                <c:pt idx="8">
                  <c:v>PAVÃO/PAVÃOZINHO/ CANTAGALO</c:v>
                </c:pt>
                <c:pt idx="9">
                  <c:v>PRAZERES/ ESCONDIDINHO</c:v>
                </c:pt>
                <c:pt idx="10">
                  <c:v>PROVIDÊNCIA</c:v>
                </c:pt>
                <c:pt idx="11">
                  <c:v>SALGUEIRO</c:v>
                </c:pt>
                <c:pt idx="12">
                  <c:v>DONA MARTA</c:v>
                </c:pt>
                <c:pt idx="13">
                  <c:v>SÃO CARLOS</c:v>
                </c:pt>
                <c:pt idx="14">
                  <c:v>SÃO JOÃO</c:v>
                </c:pt>
                <c:pt idx="15">
                  <c:v>TABAJARAS/CABRITO</c:v>
                </c:pt>
                <c:pt idx="16">
                  <c:v>TURANO</c:v>
                </c:pt>
              </c:strCache>
            </c:strRef>
          </c:cat>
          <c:val>
            <c:numRef>
              <c:f>Sheet6!$D$58:$T$58</c:f>
              <c:numCache>
                <c:formatCode>General</c:formatCode>
                <c:ptCount val="17"/>
                <c:pt idx="0">
                  <c:v>12.5</c:v>
                </c:pt>
                <c:pt idx="1">
                  <c:v>9.6</c:v>
                </c:pt>
                <c:pt idx="2">
                  <c:v>18</c:v>
                </c:pt>
                <c:pt idx="3">
                  <c:v>13.5</c:v>
                </c:pt>
                <c:pt idx="4">
                  <c:v>13</c:v>
                </c:pt>
                <c:pt idx="5">
                  <c:v>25.5</c:v>
                </c:pt>
                <c:pt idx="6">
                  <c:v>17</c:v>
                </c:pt>
                <c:pt idx="7">
                  <c:v>15.5</c:v>
                </c:pt>
                <c:pt idx="8">
                  <c:v>18</c:v>
                </c:pt>
                <c:pt idx="9">
                  <c:v>17</c:v>
                </c:pt>
                <c:pt idx="10">
                  <c:v>18.399999999999999</c:v>
                </c:pt>
                <c:pt idx="11">
                  <c:v>19.2</c:v>
                </c:pt>
                <c:pt idx="12">
                  <c:v>16.8</c:v>
                </c:pt>
                <c:pt idx="13">
                  <c:v>23.5</c:v>
                </c:pt>
                <c:pt idx="14">
                  <c:v>7</c:v>
                </c:pt>
                <c:pt idx="15">
                  <c:v>11.4</c:v>
                </c:pt>
                <c:pt idx="16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88913792"/>
        <c:axId val="88915328"/>
      </c:barChart>
      <c:catAx>
        <c:axId val="889137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 algn="ctr">
              <a:defRPr lang="pt-BR" sz="1000" b="1" i="0" u="none" strike="noStrike" kern="1200" baseline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pPr>
            <a:endParaRPr lang="en-US"/>
          </a:p>
        </c:txPr>
        <c:crossAx val="88915328"/>
        <c:crosses val="autoZero"/>
        <c:auto val="1"/>
        <c:lblAlgn val="ctr"/>
        <c:lblOffset val="100"/>
        <c:noMultiLvlLbl val="0"/>
      </c:catAx>
      <c:valAx>
        <c:axId val="88915328"/>
        <c:scaling>
          <c:orientation val="minMax"/>
          <c:max val="1.2"/>
        </c:scaling>
        <c:delete val="1"/>
        <c:axPos val="l"/>
        <c:numFmt formatCode="0%" sourceLinked="1"/>
        <c:majorTickMark val="out"/>
        <c:minorTickMark val="none"/>
        <c:tickLblPos val="none"/>
        <c:crossAx val="889137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7030A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1.1305723865439496E-2"/>
                  <c:y val="-1.1562380293516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rgbClr val="7030A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'Desigualdade &amp; Pobreza'!$A$3:$A$20</c:f>
              <c:strCache>
                <c:ptCount val="18"/>
                <c:pt idx="0">
                  <c:v>Total</c:v>
                </c:pt>
                <c:pt idx="1">
                  <c:v>Andaraí</c:v>
                </c:pt>
                <c:pt idx="2">
                  <c:v>Batan</c:v>
                </c:pt>
                <c:pt idx="3">
                  <c:v>Borel</c:v>
                </c:pt>
                <c:pt idx="4">
                  <c:v>Chapéu-Mangueira/Babilônia</c:v>
                </c:pt>
                <c:pt idx="5">
                  <c:v>Cidade de Deus</c:v>
                </c:pt>
                <c:pt idx="6">
                  <c:v>Coroa/Fallet e Fogueteiro</c:v>
                </c:pt>
                <c:pt idx="7">
                  <c:v>Formiga</c:v>
                </c:pt>
                <c:pt idx="8">
                  <c:v>Macacos</c:v>
                </c:pt>
                <c:pt idx="9">
                  <c:v>Pavão-Pavãozinho/Cantagalo</c:v>
                </c:pt>
                <c:pt idx="10">
                  <c:v>Prazeres/Escondidinho</c:v>
                </c:pt>
                <c:pt idx="11">
                  <c:v>Providência</c:v>
                </c:pt>
                <c:pt idx="12">
                  <c:v>Salgueiro</c:v>
                </c:pt>
                <c:pt idx="13">
                  <c:v>Santa Marta</c:v>
                </c:pt>
                <c:pt idx="14">
                  <c:v>São Carlos</c:v>
                </c:pt>
                <c:pt idx="15">
                  <c:v>São João</c:v>
                </c:pt>
                <c:pt idx="16">
                  <c:v>Tabajaras/Cabrito</c:v>
                </c:pt>
                <c:pt idx="17">
                  <c:v>Turano</c:v>
                </c:pt>
              </c:strCache>
            </c:strRef>
          </c:cat>
          <c:val>
            <c:numRef>
              <c:f>'Desigualdade &amp; Pobreza'!$C$3:$C$20</c:f>
              <c:numCache>
                <c:formatCode>0.0%</c:formatCode>
                <c:ptCount val="18"/>
                <c:pt idx="0">
                  <c:v>0.13390985324947591</c:v>
                </c:pt>
                <c:pt idx="1">
                  <c:v>9.0000000000000024E-2</c:v>
                </c:pt>
                <c:pt idx="2">
                  <c:v>0.1</c:v>
                </c:pt>
                <c:pt idx="3">
                  <c:v>0.19600000000000001</c:v>
                </c:pt>
                <c:pt idx="4">
                  <c:v>6.5000000000000002E-2</c:v>
                </c:pt>
                <c:pt idx="5">
                  <c:v>0.19063545150501673</c:v>
                </c:pt>
                <c:pt idx="6">
                  <c:v>0.24000000000000021</c:v>
                </c:pt>
                <c:pt idx="7">
                  <c:v>0.13500000000000001</c:v>
                </c:pt>
                <c:pt idx="8">
                  <c:v>0.13944223107569814</c:v>
                </c:pt>
                <c:pt idx="9">
                  <c:v>0.2</c:v>
                </c:pt>
                <c:pt idx="10">
                  <c:v>9.5000000000000043E-2</c:v>
                </c:pt>
                <c:pt idx="11">
                  <c:v>0.20895522388059756</c:v>
                </c:pt>
                <c:pt idx="12">
                  <c:v>0.16400000000000001</c:v>
                </c:pt>
                <c:pt idx="13">
                  <c:v>8.8000000000000064E-2</c:v>
                </c:pt>
                <c:pt idx="14">
                  <c:v>7.1969696969697003E-2</c:v>
                </c:pt>
                <c:pt idx="15">
                  <c:v>0.1</c:v>
                </c:pt>
                <c:pt idx="16">
                  <c:v>7.9601990049751492E-2</c:v>
                </c:pt>
                <c:pt idx="17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box"/>
        <c:axId val="88864640"/>
        <c:axId val="88866176"/>
        <c:axId val="0"/>
      </c:bar3DChart>
      <c:catAx>
        <c:axId val="88864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88866176"/>
        <c:crosses val="autoZero"/>
        <c:auto val="1"/>
        <c:lblAlgn val="ctr"/>
        <c:lblOffset val="100"/>
        <c:noMultiLvlLbl val="0"/>
      </c:catAx>
      <c:valAx>
        <c:axId val="8886617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888646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92D05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Plan1!$A$2:$A$21</c:f>
              <c:strCache>
                <c:ptCount val="20"/>
                <c:pt idx="0">
                  <c:v>Brazil</c:v>
                </c:pt>
                <c:pt idx="1">
                  <c:v>Rio de Janeiro</c:v>
                </c:pt>
                <c:pt idx="2">
                  <c:v>Total</c:v>
                </c:pt>
                <c:pt idx="3">
                  <c:v>Andaraí</c:v>
                </c:pt>
                <c:pt idx="4">
                  <c:v>Batan</c:v>
                </c:pt>
                <c:pt idx="5">
                  <c:v>Borel</c:v>
                </c:pt>
                <c:pt idx="6">
                  <c:v>Chapéu-Mangueira/Babilônia</c:v>
                </c:pt>
                <c:pt idx="7">
                  <c:v>Cidade de Deus</c:v>
                </c:pt>
                <c:pt idx="8">
                  <c:v>Coroa/Fallet e Fogueteiro</c:v>
                </c:pt>
                <c:pt idx="9">
                  <c:v>Formiga</c:v>
                </c:pt>
                <c:pt idx="10">
                  <c:v>Macacos</c:v>
                </c:pt>
                <c:pt idx="11">
                  <c:v>Pavão-Pavãozinho/Cantagalo</c:v>
                </c:pt>
                <c:pt idx="12">
                  <c:v>Prazeres/Escondidinho</c:v>
                </c:pt>
                <c:pt idx="13">
                  <c:v>Providência</c:v>
                </c:pt>
                <c:pt idx="14">
                  <c:v>Salgueiro</c:v>
                </c:pt>
                <c:pt idx="15">
                  <c:v>Santa Marta</c:v>
                </c:pt>
                <c:pt idx="16">
                  <c:v>São Carlos</c:v>
                </c:pt>
                <c:pt idx="17">
                  <c:v>São João</c:v>
                </c:pt>
                <c:pt idx="18">
                  <c:v>Tabajaras/Cabrito</c:v>
                </c:pt>
                <c:pt idx="19">
                  <c:v>Turano</c:v>
                </c:pt>
              </c:strCache>
            </c:strRef>
          </c:cat>
          <c:val>
            <c:numRef>
              <c:f>Plan1!$D$2:$D$21</c:f>
              <c:numCache>
                <c:formatCode>0.0%</c:formatCode>
                <c:ptCount val="20"/>
                <c:pt idx="0">
                  <c:v>0.54</c:v>
                </c:pt>
                <c:pt idx="1">
                  <c:v>0.52</c:v>
                </c:pt>
                <c:pt idx="2">
                  <c:v>0.48483779971791341</c:v>
                </c:pt>
                <c:pt idx="3">
                  <c:v>0.45741324921135645</c:v>
                </c:pt>
                <c:pt idx="4">
                  <c:v>0.51183431952662717</c:v>
                </c:pt>
                <c:pt idx="5">
                  <c:v>0.4605911330049261</c:v>
                </c:pt>
                <c:pt idx="6">
                  <c:v>0.49038461538461753</c:v>
                </c:pt>
                <c:pt idx="7">
                  <c:v>0.47222222222222232</c:v>
                </c:pt>
                <c:pt idx="8">
                  <c:v>0.51893939393939392</c:v>
                </c:pt>
                <c:pt idx="9">
                  <c:v>0.49328859060402758</c:v>
                </c:pt>
                <c:pt idx="10">
                  <c:v>0.46938775510204211</c:v>
                </c:pt>
                <c:pt idx="11">
                  <c:v>0.58634538152610438</c:v>
                </c:pt>
                <c:pt idx="12">
                  <c:v>0.49038461538461753</c:v>
                </c:pt>
                <c:pt idx="13">
                  <c:v>0.47388059701492669</c:v>
                </c:pt>
                <c:pt idx="14">
                  <c:v>0.45215311004784686</c:v>
                </c:pt>
                <c:pt idx="15">
                  <c:v>0.48724489795918446</c:v>
                </c:pt>
                <c:pt idx="16">
                  <c:v>0.48737373737373807</c:v>
                </c:pt>
                <c:pt idx="17">
                  <c:v>0.5068965517241375</c:v>
                </c:pt>
                <c:pt idx="18">
                  <c:v>0.45367412140575081</c:v>
                </c:pt>
                <c:pt idx="19">
                  <c:v>0.48000000000000032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92476544"/>
        <c:axId val="92478080"/>
      </c:barChart>
      <c:catAx>
        <c:axId val="92476544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92478080"/>
        <c:crosses val="autoZero"/>
        <c:auto val="1"/>
        <c:lblAlgn val="ctr"/>
        <c:lblOffset val="100"/>
        <c:noMultiLvlLbl val="0"/>
      </c:catAx>
      <c:valAx>
        <c:axId val="92478080"/>
        <c:scaling>
          <c:orientation val="minMax"/>
        </c:scaling>
        <c:delete val="1"/>
        <c:axPos val="t"/>
        <c:numFmt formatCode="0.0%" sourceLinked="1"/>
        <c:majorTickMark val="out"/>
        <c:minorTickMark val="none"/>
        <c:tickLblPos val="none"/>
        <c:crossAx val="92476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676765747489248"/>
          <c:y val="2.7324819933935353E-2"/>
          <c:w val="0.56558384684806706"/>
          <c:h val="0.945350360132128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 w="635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63500"/>
              </a:sp3d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B05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92D05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Plan1!$A$2:$A$21</c:f>
              <c:strCache>
                <c:ptCount val="20"/>
                <c:pt idx="0">
                  <c:v>Brazil</c:v>
                </c:pt>
                <c:pt idx="1">
                  <c:v>Rio de Janeiro</c:v>
                </c:pt>
                <c:pt idx="2">
                  <c:v>Total</c:v>
                </c:pt>
                <c:pt idx="3">
                  <c:v>Andaraí</c:v>
                </c:pt>
                <c:pt idx="4">
                  <c:v>Batan</c:v>
                </c:pt>
                <c:pt idx="5">
                  <c:v>Borel</c:v>
                </c:pt>
                <c:pt idx="6">
                  <c:v>Chapéu-Mangueira/Babilônia</c:v>
                </c:pt>
                <c:pt idx="7">
                  <c:v>Cidade de Deus</c:v>
                </c:pt>
                <c:pt idx="8">
                  <c:v>Coroa/Fallet e Fogueteiro</c:v>
                </c:pt>
                <c:pt idx="9">
                  <c:v>Formiga</c:v>
                </c:pt>
                <c:pt idx="10">
                  <c:v>Macacos</c:v>
                </c:pt>
                <c:pt idx="11">
                  <c:v>Pavão-Pavãozinho/Cantagalo</c:v>
                </c:pt>
                <c:pt idx="12">
                  <c:v>Prazeres/Escondidinho</c:v>
                </c:pt>
                <c:pt idx="13">
                  <c:v>Providência</c:v>
                </c:pt>
                <c:pt idx="14">
                  <c:v>Salgueiro</c:v>
                </c:pt>
                <c:pt idx="15">
                  <c:v>Santa Marta</c:v>
                </c:pt>
                <c:pt idx="16">
                  <c:v>São Carlos</c:v>
                </c:pt>
                <c:pt idx="17">
                  <c:v>São João</c:v>
                </c:pt>
                <c:pt idx="18">
                  <c:v>Tabajaras/Cabrito</c:v>
                </c:pt>
                <c:pt idx="19">
                  <c:v>Turano</c:v>
                </c:pt>
              </c:strCache>
            </c:strRef>
          </c:cat>
          <c:val>
            <c:numRef>
              <c:f>Plan1!$N$2:$N$21</c:f>
              <c:numCache>
                <c:formatCode>General</c:formatCode>
                <c:ptCount val="20"/>
                <c:pt idx="0">
                  <c:v>1612.98</c:v>
                </c:pt>
                <c:pt idx="1">
                  <c:v>1703.96</c:v>
                </c:pt>
                <c:pt idx="2" formatCode="0.00">
                  <c:v>1226.6929411764675</c:v>
                </c:pt>
                <c:pt idx="3">
                  <c:v>1174.76</c:v>
                </c:pt>
                <c:pt idx="4">
                  <c:v>1395.87</c:v>
                </c:pt>
                <c:pt idx="5">
                  <c:v>1167.1599999999999</c:v>
                </c:pt>
                <c:pt idx="6">
                  <c:v>1456.6699999999998</c:v>
                </c:pt>
                <c:pt idx="7">
                  <c:v>1264.23</c:v>
                </c:pt>
                <c:pt idx="8">
                  <c:v>1018.8399999999986</c:v>
                </c:pt>
                <c:pt idx="9">
                  <c:v>1182.43</c:v>
                </c:pt>
                <c:pt idx="10">
                  <c:v>1191.3899999999999</c:v>
                </c:pt>
                <c:pt idx="11">
                  <c:v>1024.1499999999999</c:v>
                </c:pt>
                <c:pt idx="12">
                  <c:v>1218.5899999999999</c:v>
                </c:pt>
                <c:pt idx="13">
                  <c:v>1208.74</c:v>
                </c:pt>
                <c:pt idx="14">
                  <c:v>1270.95</c:v>
                </c:pt>
                <c:pt idx="15">
                  <c:v>1357.77</c:v>
                </c:pt>
                <c:pt idx="16">
                  <c:v>1218.3899999999999</c:v>
                </c:pt>
                <c:pt idx="17">
                  <c:v>1255.92</c:v>
                </c:pt>
                <c:pt idx="18">
                  <c:v>1339.6499999999999</c:v>
                </c:pt>
                <c:pt idx="19">
                  <c:v>1108.27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9"/>
        <c:axId val="92526080"/>
        <c:axId val="92527616"/>
      </c:barChart>
      <c:catAx>
        <c:axId val="92526080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92527616"/>
        <c:crosses val="autoZero"/>
        <c:auto val="1"/>
        <c:lblAlgn val="ctr"/>
        <c:lblOffset val="100"/>
        <c:noMultiLvlLbl val="0"/>
      </c:catAx>
      <c:valAx>
        <c:axId val="9252761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one"/>
        <c:crossAx val="92526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1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552008941076822E-2"/>
                  <c:y val="-2.70230474677915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9.0445790923515609E-3"/>
                  <c:y val="-2.4320742721012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2.2611447730879891E-3"/>
                  <c:y val="-2.1618437974233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-1.621382848067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Trabalho!$A$3:$A$20</c:f>
              <c:strCache>
                <c:ptCount val="18"/>
                <c:pt idx="0">
                  <c:v>Total</c:v>
                </c:pt>
                <c:pt idx="1">
                  <c:v>Andaraí</c:v>
                </c:pt>
                <c:pt idx="2">
                  <c:v>Batan</c:v>
                </c:pt>
                <c:pt idx="3">
                  <c:v>Borel</c:v>
                </c:pt>
                <c:pt idx="4">
                  <c:v>Chapéu-Mangueira/Babilônia</c:v>
                </c:pt>
                <c:pt idx="5">
                  <c:v>Cidade de Deus</c:v>
                </c:pt>
                <c:pt idx="6">
                  <c:v>Coroa/Fallet e Fogueteiro</c:v>
                </c:pt>
                <c:pt idx="7">
                  <c:v>Formiga</c:v>
                </c:pt>
                <c:pt idx="8">
                  <c:v>Macacos</c:v>
                </c:pt>
                <c:pt idx="9">
                  <c:v>Pavão-Pavãozinho/Cantagalo</c:v>
                </c:pt>
                <c:pt idx="10">
                  <c:v>Prazeres/Escondidinho</c:v>
                </c:pt>
                <c:pt idx="11">
                  <c:v>Providência</c:v>
                </c:pt>
                <c:pt idx="12">
                  <c:v>Salgueiro</c:v>
                </c:pt>
                <c:pt idx="13">
                  <c:v>Santa Marta</c:v>
                </c:pt>
                <c:pt idx="14">
                  <c:v>São Carlos</c:v>
                </c:pt>
                <c:pt idx="15">
                  <c:v>São João</c:v>
                </c:pt>
                <c:pt idx="16">
                  <c:v>Tabajaras/Cabrito</c:v>
                </c:pt>
                <c:pt idx="17">
                  <c:v>Turano</c:v>
                </c:pt>
              </c:strCache>
            </c:strRef>
          </c:cat>
          <c:val>
            <c:numRef>
              <c:f>Trabalho!$L$3:$L$20</c:f>
              <c:numCache>
                <c:formatCode>0.0%</c:formatCode>
                <c:ptCount val="18"/>
                <c:pt idx="0">
                  <c:v>0.21185215775345859</c:v>
                </c:pt>
                <c:pt idx="1">
                  <c:v>0.20155038759690008</c:v>
                </c:pt>
                <c:pt idx="2">
                  <c:v>0.2786259541984733</c:v>
                </c:pt>
                <c:pt idx="3">
                  <c:v>0.28251121076233177</c:v>
                </c:pt>
                <c:pt idx="4">
                  <c:v>0.14915254237288136</c:v>
                </c:pt>
                <c:pt idx="5">
                  <c:v>0.33684210526315966</c:v>
                </c:pt>
                <c:pt idx="6">
                  <c:v>0.18750000000000044</c:v>
                </c:pt>
                <c:pt idx="7">
                  <c:v>0.17049180327868838</c:v>
                </c:pt>
                <c:pt idx="8">
                  <c:v>0.22895622895622941</c:v>
                </c:pt>
                <c:pt idx="9">
                  <c:v>0.22846441947565543</c:v>
                </c:pt>
                <c:pt idx="10">
                  <c:v>0.21195652173913043</c:v>
                </c:pt>
                <c:pt idx="11">
                  <c:v>0.13409961685823754</c:v>
                </c:pt>
                <c:pt idx="12">
                  <c:v>0.18018018018018073</c:v>
                </c:pt>
                <c:pt idx="13">
                  <c:v>0.18709677419354839</c:v>
                </c:pt>
                <c:pt idx="14">
                  <c:v>0.2063953488372102</c:v>
                </c:pt>
                <c:pt idx="15">
                  <c:v>0.15789473684210625</c:v>
                </c:pt>
                <c:pt idx="16">
                  <c:v>0.21839080459770197</c:v>
                </c:pt>
                <c:pt idx="17">
                  <c:v>0.28268551236749218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box"/>
        <c:axId val="92594176"/>
        <c:axId val="92595712"/>
        <c:axId val="0"/>
      </c:bar3DChart>
      <c:catAx>
        <c:axId val="92594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2595712"/>
        <c:crosses val="autoZero"/>
        <c:auto val="1"/>
        <c:lblAlgn val="ctr"/>
        <c:lblOffset val="100"/>
        <c:noMultiLvlLbl val="0"/>
      </c:catAx>
      <c:valAx>
        <c:axId val="9259571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one"/>
        <c:crossAx val="92594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C0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Educação!$A$3:$A$20</c:f>
              <c:strCache>
                <c:ptCount val="18"/>
                <c:pt idx="0">
                  <c:v>Total</c:v>
                </c:pt>
                <c:pt idx="1">
                  <c:v>Andaraí</c:v>
                </c:pt>
                <c:pt idx="2">
                  <c:v>Batan</c:v>
                </c:pt>
                <c:pt idx="3">
                  <c:v>Borel</c:v>
                </c:pt>
                <c:pt idx="4">
                  <c:v>Chapéu-Mangueira/Babilônia</c:v>
                </c:pt>
                <c:pt idx="5">
                  <c:v>Cidade de Deus</c:v>
                </c:pt>
                <c:pt idx="6">
                  <c:v>Coroa/Fallet e Fogueteiro</c:v>
                </c:pt>
                <c:pt idx="7">
                  <c:v>Formiga</c:v>
                </c:pt>
                <c:pt idx="8">
                  <c:v>Macacos</c:v>
                </c:pt>
                <c:pt idx="9">
                  <c:v>Pavão-Pavãozinho/Cantagalo</c:v>
                </c:pt>
                <c:pt idx="10">
                  <c:v>Prazeres/Escondidinho</c:v>
                </c:pt>
                <c:pt idx="11">
                  <c:v>Providência</c:v>
                </c:pt>
                <c:pt idx="12">
                  <c:v>Salgueiro</c:v>
                </c:pt>
                <c:pt idx="13">
                  <c:v>Santa Marta</c:v>
                </c:pt>
                <c:pt idx="14">
                  <c:v>São Carlos</c:v>
                </c:pt>
                <c:pt idx="15">
                  <c:v>São João</c:v>
                </c:pt>
                <c:pt idx="16">
                  <c:v>Tabajaras/Cabrito</c:v>
                </c:pt>
                <c:pt idx="17">
                  <c:v>Turano</c:v>
                </c:pt>
              </c:strCache>
            </c:strRef>
          </c:cat>
          <c:val>
            <c:numRef>
              <c:f>Educação!$V$3:$V$20</c:f>
              <c:numCache>
                <c:formatCode>0.00%</c:formatCode>
                <c:ptCount val="18"/>
                <c:pt idx="0">
                  <c:v>5.110642781875685E-2</c:v>
                </c:pt>
                <c:pt idx="1">
                  <c:v>5.5000000000000014E-2</c:v>
                </c:pt>
                <c:pt idx="2">
                  <c:v>4.3999999999999997E-2</c:v>
                </c:pt>
                <c:pt idx="3">
                  <c:v>6.4000000000000112E-2</c:v>
                </c:pt>
                <c:pt idx="4">
                  <c:v>4.5000000000000012E-2</c:v>
                </c:pt>
                <c:pt idx="5">
                  <c:v>4.3478260869565223E-2</c:v>
                </c:pt>
                <c:pt idx="6">
                  <c:v>5.5000000000000014E-2</c:v>
                </c:pt>
                <c:pt idx="7">
                  <c:v>2.5000000000000001E-2</c:v>
                </c:pt>
                <c:pt idx="8">
                  <c:v>5.2631578947368432E-2</c:v>
                </c:pt>
                <c:pt idx="9">
                  <c:v>8.5000000000000006E-2</c:v>
                </c:pt>
                <c:pt idx="10">
                  <c:v>7.5376884422110768E-2</c:v>
                </c:pt>
                <c:pt idx="11">
                  <c:v>4.0000000000000022E-2</c:v>
                </c:pt>
                <c:pt idx="12">
                  <c:v>2.8340080971659919E-2</c:v>
                </c:pt>
                <c:pt idx="13">
                  <c:v>8.8000000000000064E-2</c:v>
                </c:pt>
                <c:pt idx="14">
                  <c:v>3.0303030303030311E-2</c:v>
                </c:pt>
                <c:pt idx="15">
                  <c:v>6.8062827225130934E-2</c:v>
                </c:pt>
                <c:pt idx="16">
                  <c:v>2.5125628140703519E-2</c:v>
                </c:pt>
                <c:pt idx="17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shape val="box"/>
        <c:axId val="92705920"/>
        <c:axId val="92707456"/>
        <c:axId val="0"/>
      </c:bar3DChart>
      <c:catAx>
        <c:axId val="92705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92707456"/>
        <c:crosses val="autoZero"/>
        <c:auto val="1"/>
        <c:lblAlgn val="ctr"/>
        <c:lblOffset val="100"/>
        <c:noMultiLvlLbl val="0"/>
      </c:catAx>
      <c:valAx>
        <c:axId val="9270745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one"/>
        <c:crossAx val="92705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6E788B-B736-4B19-8036-32606BFC9E4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032115-B626-42F0-BCEB-FD04E694ECDE}">
      <dgm:prSet phldrT="[Texto]" custT="1"/>
      <dgm:spPr>
        <a:solidFill>
          <a:schemeClr val="bg1">
            <a:alpha val="9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r>
            <a:rPr lang="en-US" sz="1800" b="1" noProof="0" dirty="0" smtClean="0">
              <a:solidFill>
                <a:schemeClr val="tx1">
                  <a:lumMod val="65000"/>
                  <a:lumOff val="35000"/>
                </a:schemeClr>
              </a:solidFill>
            </a:rPr>
            <a:t>Have you had any of those diseases …?</a:t>
          </a:r>
          <a:endParaRPr lang="en-US" sz="1800" b="1" noProof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548809A-8155-4482-8FD4-8A7319346A1C}" type="parTrans" cxnId="{67642E9E-F0E4-4102-B8EE-38C6AE193322}">
      <dgm:prSet/>
      <dgm:spPr/>
      <dgm:t>
        <a:bodyPr/>
        <a:lstStyle/>
        <a:p>
          <a:endParaRPr lang="pt-BR"/>
        </a:p>
      </dgm:t>
    </dgm:pt>
    <dgm:pt modelId="{166B2540-E2EB-4F55-919B-B7116B8B80AD}" type="sibTrans" cxnId="{67642E9E-F0E4-4102-B8EE-38C6AE193322}">
      <dgm:prSet/>
      <dgm:spPr/>
      <dgm:t>
        <a:bodyPr/>
        <a:lstStyle/>
        <a:p>
          <a:endParaRPr lang="pt-BR"/>
        </a:p>
      </dgm:t>
    </dgm:pt>
    <dgm:pt modelId="{45E8E06C-6F44-4FD2-9AE0-22D84722DAFB}">
      <dgm:prSet phldrT="[Texto]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r>
            <a:rPr lang="pt-BR" b="1" dirty="0" smtClean="0">
              <a:solidFill>
                <a:schemeClr val="tx2">
                  <a:lumMod val="50000"/>
                </a:schemeClr>
              </a:solidFill>
            </a:rPr>
            <a:t>YES</a:t>
          </a:r>
        </a:p>
        <a:p>
          <a:r>
            <a:rPr lang="pt-BR" b="1" dirty="0" smtClean="0">
              <a:solidFill>
                <a:schemeClr val="tx2">
                  <a:lumMod val="50000"/>
                </a:schemeClr>
              </a:solidFill>
            </a:rPr>
            <a:t>14,7%</a:t>
          </a:r>
          <a:endParaRPr lang="pt-BR" b="1" dirty="0">
            <a:solidFill>
              <a:schemeClr val="tx2">
                <a:lumMod val="50000"/>
              </a:schemeClr>
            </a:solidFill>
          </a:endParaRPr>
        </a:p>
      </dgm:t>
    </dgm:pt>
    <dgm:pt modelId="{42E496F7-E819-4F3A-89C5-D91E6B8E211D}" type="parTrans" cxnId="{D7CD4942-9C26-4140-92E5-D36A126FDCB3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pt-BR"/>
        </a:p>
      </dgm:t>
    </dgm:pt>
    <dgm:pt modelId="{38790DE4-72BD-4940-B72A-438AA214B4A9}" type="sibTrans" cxnId="{D7CD4942-9C26-4140-92E5-D36A126FDCB3}">
      <dgm:prSet/>
      <dgm:spPr/>
      <dgm:t>
        <a:bodyPr/>
        <a:lstStyle/>
        <a:p>
          <a:endParaRPr lang="pt-BR"/>
        </a:p>
      </dgm:t>
    </dgm:pt>
    <dgm:pt modelId="{A8BC8E7B-78F6-437E-B675-7988779F65DE}">
      <dgm:prSet phldrT="[Texto]" custT="1"/>
      <dgm:spPr/>
      <dgm:t>
        <a:bodyPr/>
        <a:lstStyle/>
        <a:p>
          <a:r>
            <a:rPr lang="en-US" sz="1800" b="1" noProof="0" dirty="0" smtClean="0">
              <a:solidFill>
                <a:schemeClr val="tx2"/>
              </a:solidFill>
            </a:rPr>
            <a:t>By Age</a:t>
          </a:r>
        </a:p>
        <a:p>
          <a:endParaRPr lang="en-US" sz="1500" noProof="0" dirty="0" smtClean="0"/>
        </a:p>
        <a:p>
          <a:endParaRPr lang="en-US" sz="1500" noProof="0" dirty="0" smtClean="0"/>
        </a:p>
        <a:p>
          <a:endParaRPr lang="en-US" sz="1500" noProof="0" dirty="0" smtClean="0"/>
        </a:p>
      </dgm:t>
    </dgm:pt>
    <dgm:pt modelId="{27C2B1E8-DD09-4181-9FE5-5F2DD980E19D}" type="parTrans" cxnId="{57C87F68-D18E-4EB8-ADC4-52B0CE39658D}">
      <dgm:prSet/>
      <dgm:spPr/>
      <dgm:t>
        <a:bodyPr/>
        <a:lstStyle/>
        <a:p>
          <a:endParaRPr lang="pt-BR"/>
        </a:p>
      </dgm:t>
    </dgm:pt>
    <dgm:pt modelId="{AB8FB14B-A083-42BD-8C9A-CE846733B344}" type="sibTrans" cxnId="{57C87F68-D18E-4EB8-ADC4-52B0CE39658D}">
      <dgm:prSet/>
      <dgm:spPr/>
      <dgm:t>
        <a:bodyPr/>
        <a:lstStyle/>
        <a:p>
          <a:endParaRPr lang="pt-BR"/>
        </a:p>
      </dgm:t>
    </dgm:pt>
    <dgm:pt modelId="{BEF2B52D-9C79-4B13-A96C-1EE67B5B34B9}">
      <dgm:prSet phldrT="[Texto]" custT="1"/>
      <dgm:spPr/>
      <dgm:t>
        <a:bodyPr/>
        <a:lstStyle/>
        <a:p>
          <a:r>
            <a:rPr lang="en-US" sz="1800" b="1" noProof="0" dirty="0" smtClean="0">
              <a:solidFill>
                <a:schemeClr val="tx2"/>
              </a:solidFill>
            </a:rPr>
            <a:t>By Gender</a:t>
          </a:r>
        </a:p>
        <a:p>
          <a:endParaRPr lang="en-US" sz="500" b="1" noProof="0" dirty="0" smtClean="0">
            <a:solidFill>
              <a:schemeClr val="tx2"/>
            </a:solidFill>
          </a:endParaRPr>
        </a:p>
        <a:p>
          <a:r>
            <a:rPr lang="en-US" sz="1600" b="1" noProof="0" dirty="0" smtClean="0">
              <a:solidFill>
                <a:schemeClr val="tx2"/>
              </a:solidFill>
            </a:rPr>
            <a:t>Female: 52%</a:t>
          </a:r>
        </a:p>
        <a:p>
          <a:r>
            <a:rPr lang="en-US" sz="1600" b="1" noProof="0" dirty="0" smtClean="0">
              <a:solidFill>
                <a:schemeClr val="tx2"/>
              </a:solidFill>
            </a:rPr>
            <a:t>Male: 48%</a:t>
          </a:r>
          <a:endParaRPr lang="en-US" sz="1600" b="1" noProof="0" dirty="0">
            <a:solidFill>
              <a:schemeClr val="tx2"/>
            </a:solidFill>
          </a:endParaRPr>
        </a:p>
      </dgm:t>
    </dgm:pt>
    <dgm:pt modelId="{118FAB04-4C09-411E-B2D7-A971A9E3E8A5}" type="parTrans" cxnId="{D0621B93-0DD0-4809-B7E1-AF5BB568605F}">
      <dgm:prSet/>
      <dgm:spPr/>
      <dgm:t>
        <a:bodyPr/>
        <a:lstStyle/>
        <a:p>
          <a:endParaRPr lang="pt-BR"/>
        </a:p>
      </dgm:t>
    </dgm:pt>
    <dgm:pt modelId="{ABA16ABC-CCAB-44EA-A5C2-7162CE43260F}" type="sibTrans" cxnId="{D0621B93-0DD0-4809-B7E1-AF5BB568605F}">
      <dgm:prSet/>
      <dgm:spPr/>
      <dgm:t>
        <a:bodyPr/>
        <a:lstStyle/>
        <a:p>
          <a:endParaRPr lang="pt-BR"/>
        </a:p>
      </dgm:t>
    </dgm:pt>
    <dgm:pt modelId="{72A736F4-7AC2-4D5F-8130-42DAF9ABE9DE}">
      <dgm:prSet phldrT="[Texto]"/>
      <dgm:spPr>
        <a:ln>
          <a:solidFill>
            <a:srgbClr val="C00000"/>
          </a:solidFill>
        </a:ln>
      </dgm:spPr>
      <dgm:t>
        <a:bodyPr/>
        <a:lstStyle/>
        <a:p>
          <a:r>
            <a:rPr lang="pt-BR" b="1" dirty="0" smtClean="0">
              <a:solidFill>
                <a:srgbClr val="C00000"/>
              </a:solidFill>
            </a:rPr>
            <a:t>NO</a:t>
          </a:r>
        </a:p>
        <a:p>
          <a:r>
            <a:rPr lang="pt-BR" b="1" dirty="0" smtClean="0">
              <a:solidFill>
                <a:srgbClr val="C00000"/>
              </a:solidFill>
            </a:rPr>
            <a:t>85,3%</a:t>
          </a:r>
          <a:endParaRPr lang="pt-BR" b="1" dirty="0">
            <a:solidFill>
              <a:srgbClr val="C00000"/>
            </a:solidFill>
          </a:endParaRPr>
        </a:p>
      </dgm:t>
    </dgm:pt>
    <dgm:pt modelId="{A336DA4D-A6E2-4BD1-B604-223EF79E2E41}" type="parTrans" cxnId="{BC1188FC-6DBC-4B61-B9F1-5DD8D2C599C0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pt-BR"/>
        </a:p>
      </dgm:t>
    </dgm:pt>
    <dgm:pt modelId="{17947490-4769-407B-8217-555907DA7E7D}" type="sibTrans" cxnId="{BC1188FC-6DBC-4B61-B9F1-5DD8D2C599C0}">
      <dgm:prSet/>
      <dgm:spPr/>
      <dgm:t>
        <a:bodyPr/>
        <a:lstStyle/>
        <a:p>
          <a:endParaRPr lang="pt-BR"/>
        </a:p>
      </dgm:t>
    </dgm:pt>
    <dgm:pt modelId="{61464CB4-C2BF-4A82-AA7F-26865CEA4FF1}">
      <dgm:prSet phldrT="[Texto]" custT="1"/>
      <dgm:spPr/>
      <dgm:t>
        <a:bodyPr/>
        <a:lstStyle/>
        <a:p>
          <a:r>
            <a:rPr lang="en-US" sz="1800" b="1" noProof="0" dirty="0" smtClean="0">
              <a:solidFill>
                <a:schemeClr val="tx2"/>
              </a:solidFill>
            </a:rPr>
            <a:t>By Disease</a:t>
          </a:r>
        </a:p>
        <a:p>
          <a:endParaRPr lang="pt-BR" sz="1500" dirty="0" smtClean="0"/>
        </a:p>
        <a:p>
          <a:endParaRPr lang="pt-BR" sz="1500" dirty="0" smtClean="0"/>
        </a:p>
        <a:p>
          <a:endParaRPr lang="pt-BR" sz="1500" dirty="0"/>
        </a:p>
      </dgm:t>
    </dgm:pt>
    <dgm:pt modelId="{1D04AB45-5D5E-4B38-952A-D902AB5D79B6}" type="parTrans" cxnId="{08BC06E4-9003-49C0-AC7D-A8414712DA12}">
      <dgm:prSet/>
      <dgm:spPr/>
      <dgm:t>
        <a:bodyPr/>
        <a:lstStyle/>
        <a:p>
          <a:endParaRPr lang="pt-BR"/>
        </a:p>
      </dgm:t>
    </dgm:pt>
    <dgm:pt modelId="{32B75CF8-D6F1-4587-9316-992DDE4EAE17}" type="sibTrans" cxnId="{08BC06E4-9003-49C0-AC7D-A8414712DA12}">
      <dgm:prSet/>
      <dgm:spPr/>
      <dgm:t>
        <a:bodyPr/>
        <a:lstStyle/>
        <a:p>
          <a:endParaRPr lang="pt-BR"/>
        </a:p>
      </dgm:t>
    </dgm:pt>
    <dgm:pt modelId="{B487630A-0A9D-4F3F-BAA6-E4FD6C588C3D}" type="pres">
      <dgm:prSet presAssocID="{DF6E788B-B736-4B19-8036-32606BFC9E4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DBA8A60A-4A60-4DAD-BF44-4C914D02BF80}" type="pres">
      <dgm:prSet presAssocID="{70032115-B626-42F0-BCEB-FD04E694ECDE}" presName="hierRoot1" presStyleCnt="0"/>
      <dgm:spPr/>
    </dgm:pt>
    <dgm:pt modelId="{262F4EFD-6F19-40F0-A96C-23CAA996B7C6}" type="pres">
      <dgm:prSet presAssocID="{70032115-B626-42F0-BCEB-FD04E694ECDE}" presName="composite" presStyleCnt="0"/>
      <dgm:spPr/>
    </dgm:pt>
    <dgm:pt modelId="{278F834C-41A1-444B-99D6-5C224816834D}" type="pres">
      <dgm:prSet presAssocID="{70032115-B626-42F0-BCEB-FD04E694ECDE}" presName="background" presStyleLbl="node0" presStyleIdx="0" presStyleCnt="1"/>
      <dgm:spPr>
        <a:solidFill>
          <a:schemeClr val="tx1">
            <a:lumMod val="50000"/>
            <a:lumOff val="50000"/>
          </a:schemeClr>
        </a:solidFill>
      </dgm:spPr>
    </dgm:pt>
    <dgm:pt modelId="{19D38FE0-D1DB-4E46-B7A0-6799EDF7E6AF}" type="pres">
      <dgm:prSet presAssocID="{70032115-B626-42F0-BCEB-FD04E694ECDE}" presName="text" presStyleLbl="fgAcc0" presStyleIdx="0" presStyleCnt="1" custLinFactNeighborX="-63650" custLinFactNeighborY="-995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269FAB9-4C2B-4AFF-864F-7744B67F83B5}" type="pres">
      <dgm:prSet presAssocID="{70032115-B626-42F0-BCEB-FD04E694ECDE}" presName="hierChild2" presStyleCnt="0"/>
      <dgm:spPr/>
    </dgm:pt>
    <dgm:pt modelId="{DC8D4D53-172D-4CAF-92A7-4F93B1FDC50A}" type="pres">
      <dgm:prSet presAssocID="{42E496F7-E819-4F3A-89C5-D91E6B8E211D}" presName="Name10" presStyleLbl="parChTrans1D2" presStyleIdx="0" presStyleCnt="2"/>
      <dgm:spPr/>
      <dgm:t>
        <a:bodyPr/>
        <a:lstStyle/>
        <a:p>
          <a:endParaRPr lang="pt-BR"/>
        </a:p>
      </dgm:t>
    </dgm:pt>
    <dgm:pt modelId="{A9445A7C-3B3B-483F-AE58-C53669C1E11D}" type="pres">
      <dgm:prSet presAssocID="{45E8E06C-6F44-4FD2-9AE0-22D84722DAFB}" presName="hierRoot2" presStyleCnt="0"/>
      <dgm:spPr/>
    </dgm:pt>
    <dgm:pt modelId="{4ADA72DE-0EA8-44AD-A345-31EB60C2BB30}" type="pres">
      <dgm:prSet presAssocID="{45E8E06C-6F44-4FD2-9AE0-22D84722DAFB}" presName="composite2" presStyleCnt="0"/>
      <dgm:spPr/>
    </dgm:pt>
    <dgm:pt modelId="{E9710CA5-7F86-4C32-A700-12186A9F19C8}" type="pres">
      <dgm:prSet presAssocID="{45E8E06C-6F44-4FD2-9AE0-22D84722DAFB}" presName="background2" presStyleLbl="node2" presStyleIdx="0" presStyleCnt="2"/>
      <dgm:spPr>
        <a:solidFill>
          <a:schemeClr val="tx2">
            <a:lumMod val="50000"/>
          </a:schemeClr>
        </a:solidFill>
      </dgm:spPr>
    </dgm:pt>
    <dgm:pt modelId="{7E4E21F7-A215-473C-BB04-C3652C07E865}" type="pres">
      <dgm:prSet presAssocID="{45E8E06C-6F44-4FD2-9AE0-22D84722DAFB}" presName="text2" presStyleLbl="fgAcc2" presStyleIdx="0" presStyleCnt="2" custScaleY="58776" custLinFactNeighborX="-44790" custLinFactNeighborY="-50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08BA3C-6AE1-4F2D-A23E-1E802CC99075}" type="pres">
      <dgm:prSet presAssocID="{45E8E06C-6F44-4FD2-9AE0-22D84722DAFB}" presName="hierChild3" presStyleCnt="0"/>
      <dgm:spPr/>
    </dgm:pt>
    <dgm:pt modelId="{0C31886F-D221-4197-A31C-6F857B2162F2}" type="pres">
      <dgm:prSet presAssocID="{27C2B1E8-DD09-4181-9FE5-5F2DD980E19D}" presName="Name17" presStyleLbl="parChTrans1D3" presStyleIdx="0" presStyleCnt="3"/>
      <dgm:spPr/>
      <dgm:t>
        <a:bodyPr/>
        <a:lstStyle/>
        <a:p>
          <a:endParaRPr lang="pt-BR"/>
        </a:p>
      </dgm:t>
    </dgm:pt>
    <dgm:pt modelId="{2521D46E-DB15-4AE5-91F9-6191ABB5FAEE}" type="pres">
      <dgm:prSet presAssocID="{A8BC8E7B-78F6-437E-B675-7988779F65DE}" presName="hierRoot3" presStyleCnt="0"/>
      <dgm:spPr/>
    </dgm:pt>
    <dgm:pt modelId="{5C13E189-B2AD-48B7-9CB7-7C0F787FCAAC}" type="pres">
      <dgm:prSet presAssocID="{A8BC8E7B-78F6-437E-B675-7988779F65DE}" presName="composite3" presStyleCnt="0"/>
      <dgm:spPr/>
    </dgm:pt>
    <dgm:pt modelId="{2F0A0112-5ACD-4AEA-B79A-C8B3E202DC83}" type="pres">
      <dgm:prSet presAssocID="{A8BC8E7B-78F6-437E-B675-7988779F65DE}" presName="background3" presStyleLbl="node3" presStyleIdx="0" presStyleCnt="3"/>
      <dgm:spPr>
        <a:solidFill>
          <a:schemeClr val="tx2">
            <a:lumMod val="60000"/>
            <a:lumOff val="40000"/>
          </a:schemeClr>
        </a:solidFill>
      </dgm:spPr>
    </dgm:pt>
    <dgm:pt modelId="{44C95FA8-40B7-4A90-BED4-168CA56858DC}" type="pres">
      <dgm:prSet presAssocID="{A8BC8E7B-78F6-437E-B675-7988779F65DE}" presName="text3" presStyleLbl="fgAcc3" presStyleIdx="0" presStyleCnt="3" custScaleX="12418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A98E56F3-38D0-4A05-B565-3F5E9B52132A}" type="pres">
      <dgm:prSet presAssocID="{A8BC8E7B-78F6-437E-B675-7988779F65DE}" presName="hierChild4" presStyleCnt="0"/>
      <dgm:spPr/>
    </dgm:pt>
    <dgm:pt modelId="{10F4D4FA-D9DB-46FB-81F4-9DDF0E749F8E}" type="pres">
      <dgm:prSet presAssocID="{118FAB04-4C09-411E-B2D7-A971A9E3E8A5}" presName="Name17" presStyleLbl="parChTrans1D3" presStyleIdx="1" presStyleCnt="3"/>
      <dgm:spPr/>
      <dgm:t>
        <a:bodyPr/>
        <a:lstStyle/>
        <a:p>
          <a:endParaRPr lang="pt-BR"/>
        </a:p>
      </dgm:t>
    </dgm:pt>
    <dgm:pt modelId="{77A82683-7872-4A04-B2F4-10313B8FEE2F}" type="pres">
      <dgm:prSet presAssocID="{BEF2B52D-9C79-4B13-A96C-1EE67B5B34B9}" presName="hierRoot3" presStyleCnt="0"/>
      <dgm:spPr/>
    </dgm:pt>
    <dgm:pt modelId="{7C5745CA-26BB-479F-B2F5-E90B993D7C65}" type="pres">
      <dgm:prSet presAssocID="{BEF2B52D-9C79-4B13-A96C-1EE67B5B34B9}" presName="composite3" presStyleCnt="0"/>
      <dgm:spPr/>
    </dgm:pt>
    <dgm:pt modelId="{309F8E52-8791-4D05-9698-3304FCD227C6}" type="pres">
      <dgm:prSet presAssocID="{BEF2B52D-9C79-4B13-A96C-1EE67B5B34B9}" presName="background3" presStyleLbl="node3" presStyleIdx="1" presStyleCnt="3"/>
      <dgm:spPr>
        <a:solidFill>
          <a:schemeClr val="tx2">
            <a:lumMod val="40000"/>
            <a:lumOff val="60000"/>
          </a:schemeClr>
        </a:solidFill>
      </dgm:spPr>
    </dgm:pt>
    <dgm:pt modelId="{43C49697-DDA0-4CC6-9DFE-8A424D63F0A5}" type="pres">
      <dgm:prSet presAssocID="{BEF2B52D-9C79-4B13-A96C-1EE67B5B34B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1C895E8-D166-42D8-AE00-1139E4DBFB1F}" type="pres">
      <dgm:prSet presAssocID="{BEF2B52D-9C79-4B13-A96C-1EE67B5B34B9}" presName="hierChild4" presStyleCnt="0"/>
      <dgm:spPr/>
    </dgm:pt>
    <dgm:pt modelId="{D8A87CD4-51EB-4826-829A-F8B2A2CD4C57}" type="pres">
      <dgm:prSet presAssocID="{1D04AB45-5D5E-4B38-952A-D902AB5D79B6}" presName="Name17" presStyleLbl="parChTrans1D3" presStyleIdx="2" presStyleCnt="3"/>
      <dgm:spPr/>
      <dgm:t>
        <a:bodyPr/>
        <a:lstStyle/>
        <a:p>
          <a:endParaRPr lang="pt-BR"/>
        </a:p>
      </dgm:t>
    </dgm:pt>
    <dgm:pt modelId="{A7641EBB-BF8A-480B-BF94-54A569C4E349}" type="pres">
      <dgm:prSet presAssocID="{61464CB4-C2BF-4A82-AA7F-26865CEA4FF1}" presName="hierRoot3" presStyleCnt="0"/>
      <dgm:spPr/>
    </dgm:pt>
    <dgm:pt modelId="{DCEF0BFB-E595-48F2-B1E3-DA2B6657F0CD}" type="pres">
      <dgm:prSet presAssocID="{61464CB4-C2BF-4A82-AA7F-26865CEA4FF1}" presName="composite3" presStyleCnt="0"/>
      <dgm:spPr/>
    </dgm:pt>
    <dgm:pt modelId="{D9BCD9A9-B78B-4F68-AE4F-8D4D67D884D3}" type="pres">
      <dgm:prSet presAssocID="{61464CB4-C2BF-4A82-AA7F-26865CEA4FF1}" presName="background3" presStyleLbl="node3" presStyleIdx="2" presStyleCnt="3"/>
      <dgm:spPr>
        <a:solidFill>
          <a:schemeClr val="accent1">
            <a:lumMod val="40000"/>
            <a:lumOff val="60000"/>
          </a:schemeClr>
        </a:solidFill>
      </dgm:spPr>
    </dgm:pt>
    <dgm:pt modelId="{36620C63-CCB4-4ADE-B991-0F9BD2D9B8DB}" type="pres">
      <dgm:prSet presAssocID="{61464CB4-C2BF-4A82-AA7F-26865CEA4FF1}" presName="text3" presStyleLbl="fgAcc3" presStyleIdx="2" presStyleCnt="3" custScaleX="11812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6429F5D-F863-4775-803C-EF2707A56EA8}" type="pres">
      <dgm:prSet presAssocID="{61464CB4-C2BF-4A82-AA7F-26865CEA4FF1}" presName="hierChild4" presStyleCnt="0"/>
      <dgm:spPr/>
    </dgm:pt>
    <dgm:pt modelId="{C183680C-08DF-4101-96C0-BEC3E3CA227C}" type="pres">
      <dgm:prSet presAssocID="{A336DA4D-A6E2-4BD1-B604-223EF79E2E41}" presName="Name10" presStyleLbl="parChTrans1D2" presStyleIdx="1" presStyleCnt="2"/>
      <dgm:spPr/>
      <dgm:t>
        <a:bodyPr/>
        <a:lstStyle/>
        <a:p>
          <a:endParaRPr lang="pt-BR"/>
        </a:p>
      </dgm:t>
    </dgm:pt>
    <dgm:pt modelId="{91E7F2F8-5C61-4526-90A8-A39F98B5516C}" type="pres">
      <dgm:prSet presAssocID="{72A736F4-7AC2-4D5F-8130-42DAF9ABE9DE}" presName="hierRoot2" presStyleCnt="0"/>
      <dgm:spPr/>
    </dgm:pt>
    <dgm:pt modelId="{8EAAC5A3-C71D-41D1-A742-442CE031A698}" type="pres">
      <dgm:prSet presAssocID="{72A736F4-7AC2-4D5F-8130-42DAF9ABE9DE}" presName="composite2" presStyleCnt="0"/>
      <dgm:spPr/>
    </dgm:pt>
    <dgm:pt modelId="{921C790B-E123-4445-B053-2BEF6EC31F36}" type="pres">
      <dgm:prSet presAssocID="{72A736F4-7AC2-4D5F-8130-42DAF9ABE9DE}" presName="background2" presStyleLbl="node2" presStyleIdx="1" presStyleCnt="2"/>
      <dgm:spPr>
        <a:solidFill>
          <a:srgbClr val="C00000"/>
        </a:solidFill>
      </dgm:spPr>
    </dgm:pt>
    <dgm:pt modelId="{DEE1A014-1A8E-4905-8C81-53FE1F90BD1A}" type="pres">
      <dgm:prSet presAssocID="{72A736F4-7AC2-4D5F-8130-42DAF9ABE9DE}" presName="text2" presStyleLbl="fgAcc2" presStyleIdx="1" presStyleCnt="2" custScaleY="55813" custLinFactNeighborX="23116" custLinFactNeighborY="-50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3602A95-638C-44FD-9B7C-94915BDE6DC9}" type="pres">
      <dgm:prSet presAssocID="{72A736F4-7AC2-4D5F-8130-42DAF9ABE9DE}" presName="hierChild3" presStyleCnt="0"/>
      <dgm:spPr/>
    </dgm:pt>
  </dgm:ptLst>
  <dgm:cxnLst>
    <dgm:cxn modelId="{44B9CF5C-D7CC-43D7-B3EB-BE138FA56591}" type="presOf" srcId="{DF6E788B-B736-4B19-8036-32606BFC9E46}" destId="{B487630A-0A9D-4F3F-BAA6-E4FD6C588C3D}" srcOrd="0" destOrd="0" presId="urn:microsoft.com/office/officeart/2005/8/layout/hierarchy1"/>
    <dgm:cxn modelId="{CCCE07B2-51B8-44C8-BC1B-300C45B51C70}" type="presOf" srcId="{118FAB04-4C09-411E-B2D7-A971A9E3E8A5}" destId="{10F4D4FA-D9DB-46FB-81F4-9DDF0E749F8E}" srcOrd="0" destOrd="0" presId="urn:microsoft.com/office/officeart/2005/8/layout/hierarchy1"/>
    <dgm:cxn modelId="{AC8B2BC3-B997-4022-9FC7-C65A0017F709}" type="presOf" srcId="{1D04AB45-5D5E-4B38-952A-D902AB5D79B6}" destId="{D8A87CD4-51EB-4826-829A-F8B2A2CD4C57}" srcOrd="0" destOrd="0" presId="urn:microsoft.com/office/officeart/2005/8/layout/hierarchy1"/>
    <dgm:cxn modelId="{BC1188FC-6DBC-4B61-B9F1-5DD8D2C599C0}" srcId="{70032115-B626-42F0-BCEB-FD04E694ECDE}" destId="{72A736F4-7AC2-4D5F-8130-42DAF9ABE9DE}" srcOrd="1" destOrd="0" parTransId="{A336DA4D-A6E2-4BD1-B604-223EF79E2E41}" sibTransId="{17947490-4769-407B-8217-555907DA7E7D}"/>
    <dgm:cxn modelId="{EB15E83D-36B2-4EB8-BCF8-312DBD2100F7}" type="presOf" srcId="{42E496F7-E819-4F3A-89C5-D91E6B8E211D}" destId="{DC8D4D53-172D-4CAF-92A7-4F93B1FDC50A}" srcOrd="0" destOrd="0" presId="urn:microsoft.com/office/officeart/2005/8/layout/hierarchy1"/>
    <dgm:cxn modelId="{F6E8E391-E05E-4EB1-97DA-18E1995C443C}" type="presOf" srcId="{BEF2B52D-9C79-4B13-A96C-1EE67B5B34B9}" destId="{43C49697-DDA0-4CC6-9DFE-8A424D63F0A5}" srcOrd="0" destOrd="0" presId="urn:microsoft.com/office/officeart/2005/8/layout/hierarchy1"/>
    <dgm:cxn modelId="{44857DAB-39AA-4906-AF81-9401D3B7BCB3}" type="presOf" srcId="{A8BC8E7B-78F6-437E-B675-7988779F65DE}" destId="{44C95FA8-40B7-4A90-BED4-168CA56858DC}" srcOrd="0" destOrd="0" presId="urn:microsoft.com/office/officeart/2005/8/layout/hierarchy1"/>
    <dgm:cxn modelId="{08BC06E4-9003-49C0-AC7D-A8414712DA12}" srcId="{45E8E06C-6F44-4FD2-9AE0-22D84722DAFB}" destId="{61464CB4-C2BF-4A82-AA7F-26865CEA4FF1}" srcOrd="2" destOrd="0" parTransId="{1D04AB45-5D5E-4B38-952A-D902AB5D79B6}" sibTransId="{32B75CF8-D6F1-4587-9316-992DDE4EAE17}"/>
    <dgm:cxn modelId="{D7CD4942-9C26-4140-92E5-D36A126FDCB3}" srcId="{70032115-B626-42F0-BCEB-FD04E694ECDE}" destId="{45E8E06C-6F44-4FD2-9AE0-22D84722DAFB}" srcOrd="0" destOrd="0" parTransId="{42E496F7-E819-4F3A-89C5-D91E6B8E211D}" sibTransId="{38790DE4-72BD-4940-B72A-438AA214B4A9}"/>
    <dgm:cxn modelId="{67642E9E-F0E4-4102-B8EE-38C6AE193322}" srcId="{DF6E788B-B736-4B19-8036-32606BFC9E46}" destId="{70032115-B626-42F0-BCEB-FD04E694ECDE}" srcOrd="0" destOrd="0" parTransId="{0548809A-8155-4482-8FD4-8A7319346A1C}" sibTransId="{166B2540-E2EB-4F55-919B-B7116B8B80AD}"/>
    <dgm:cxn modelId="{D0621B93-0DD0-4809-B7E1-AF5BB568605F}" srcId="{45E8E06C-6F44-4FD2-9AE0-22D84722DAFB}" destId="{BEF2B52D-9C79-4B13-A96C-1EE67B5B34B9}" srcOrd="1" destOrd="0" parTransId="{118FAB04-4C09-411E-B2D7-A971A9E3E8A5}" sibTransId="{ABA16ABC-CCAB-44EA-A5C2-7162CE43260F}"/>
    <dgm:cxn modelId="{D86614BD-21B0-45BE-8B21-2E6BE29B00B9}" type="presOf" srcId="{72A736F4-7AC2-4D5F-8130-42DAF9ABE9DE}" destId="{DEE1A014-1A8E-4905-8C81-53FE1F90BD1A}" srcOrd="0" destOrd="0" presId="urn:microsoft.com/office/officeart/2005/8/layout/hierarchy1"/>
    <dgm:cxn modelId="{DAF591A3-BDEB-4A14-9A0B-ADE1ED2A616D}" type="presOf" srcId="{61464CB4-C2BF-4A82-AA7F-26865CEA4FF1}" destId="{36620C63-CCB4-4ADE-B991-0F9BD2D9B8DB}" srcOrd="0" destOrd="0" presId="urn:microsoft.com/office/officeart/2005/8/layout/hierarchy1"/>
    <dgm:cxn modelId="{05DC3C87-4009-4878-8652-7850B788AF6E}" type="presOf" srcId="{70032115-B626-42F0-BCEB-FD04E694ECDE}" destId="{19D38FE0-D1DB-4E46-B7A0-6799EDF7E6AF}" srcOrd="0" destOrd="0" presId="urn:microsoft.com/office/officeart/2005/8/layout/hierarchy1"/>
    <dgm:cxn modelId="{2B25C8CD-174C-43EE-9B04-4E69010B2001}" type="presOf" srcId="{27C2B1E8-DD09-4181-9FE5-5F2DD980E19D}" destId="{0C31886F-D221-4197-A31C-6F857B2162F2}" srcOrd="0" destOrd="0" presId="urn:microsoft.com/office/officeart/2005/8/layout/hierarchy1"/>
    <dgm:cxn modelId="{CE000830-782C-4482-BD3D-3998A6F49FA5}" type="presOf" srcId="{45E8E06C-6F44-4FD2-9AE0-22D84722DAFB}" destId="{7E4E21F7-A215-473C-BB04-C3652C07E865}" srcOrd="0" destOrd="0" presId="urn:microsoft.com/office/officeart/2005/8/layout/hierarchy1"/>
    <dgm:cxn modelId="{76B8F43F-5BD4-4100-9E50-EE1C9674CCB9}" type="presOf" srcId="{A336DA4D-A6E2-4BD1-B604-223EF79E2E41}" destId="{C183680C-08DF-4101-96C0-BEC3E3CA227C}" srcOrd="0" destOrd="0" presId="urn:microsoft.com/office/officeart/2005/8/layout/hierarchy1"/>
    <dgm:cxn modelId="{57C87F68-D18E-4EB8-ADC4-52B0CE39658D}" srcId="{45E8E06C-6F44-4FD2-9AE0-22D84722DAFB}" destId="{A8BC8E7B-78F6-437E-B675-7988779F65DE}" srcOrd="0" destOrd="0" parTransId="{27C2B1E8-DD09-4181-9FE5-5F2DD980E19D}" sibTransId="{AB8FB14B-A083-42BD-8C9A-CE846733B344}"/>
    <dgm:cxn modelId="{D5CF4B38-3450-46BB-B803-55B2623FB1CD}" type="presParOf" srcId="{B487630A-0A9D-4F3F-BAA6-E4FD6C588C3D}" destId="{DBA8A60A-4A60-4DAD-BF44-4C914D02BF80}" srcOrd="0" destOrd="0" presId="urn:microsoft.com/office/officeart/2005/8/layout/hierarchy1"/>
    <dgm:cxn modelId="{D475231A-4C91-46BB-B37E-21289DFC979E}" type="presParOf" srcId="{DBA8A60A-4A60-4DAD-BF44-4C914D02BF80}" destId="{262F4EFD-6F19-40F0-A96C-23CAA996B7C6}" srcOrd="0" destOrd="0" presId="urn:microsoft.com/office/officeart/2005/8/layout/hierarchy1"/>
    <dgm:cxn modelId="{0859000A-2838-41B4-AFE1-8A697D9B9FC7}" type="presParOf" srcId="{262F4EFD-6F19-40F0-A96C-23CAA996B7C6}" destId="{278F834C-41A1-444B-99D6-5C224816834D}" srcOrd="0" destOrd="0" presId="urn:microsoft.com/office/officeart/2005/8/layout/hierarchy1"/>
    <dgm:cxn modelId="{BF9B427D-2830-48AA-9AFC-3765E9EC6AB1}" type="presParOf" srcId="{262F4EFD-6F19-40F0-A96C-23CAA996B7C6}" destId="{19D38FE0-D1DB-4E46-B7A0-6799EDF7E6AF}" srcOrd="1" destOrd="0" presId="urn:microsoft.com/office/officeart/2005/8/layout/hierarchy1"/>
    <dgm:cxn modelId="{68247363-0417-49AF-AA2F-793913BD0940}" type="presParOf" srcId="{DBA8A60A-4A60-4DAD-BF44-4C914D02BF80}" destId="{4269FAB9-4C2B-4AFF-864F-7744B67F83B5}" srcOrd="1" destOrd="0" presId="urn:microsoft.com/office/officeart/2005/8/layout/hierarchy1"/>
    <dgm:cxn modelId="{97490FF8-899E-4413-8E12-F7F9F30A6493}" type="presParOf" srcId="{4269FAB9-4C2B-4AFF-864F-7744B67F83B5}" destId="{DC8D4D53-172D-4CAF-92A7-4F93B1FDC50A}" srcOrd="0" destOrd="0" presId="urn:microsoft.com/office/officeart/2005/8/layout/hierarchy1"/>
    <dgm:cxn modelId="{491C9749-0D1B-4869-9E7C-45BDBE1FFF1C}" type="presParOf" srcId="{4269FAB9-4C2B-4AFF-864F-7744B67F83B5}" destId="{A9445A7C-3B3B-483F-AE58-C53669C1E11D}" srcOrd="1" destOrd="0" presId="urn:microsoft.com/office/officeart/2005/8/layout/hierarchy1"/>
    <dgm:cxn modelId="{BDE32FA9-54A2-4961-BF7D-143316FEB042}" type="presParOf" srcId="{A9445A7C-3B3B-483F-AE58-C53669C1E11D}" destId="{4ADA72DE-0EA8-44AD-A345-31EB60C2BB30}" srcOrd="0" destOrd="0" presId="urn:microsoft.com/office/officeart/2005/8/layout/hierarchy1"/>
    <dgm:cxn modelId="{3C0544CE-4843-4AAF-8FAA-F53B669494FB}" type="presParOf" srcId="{4ADA72DE-0EA8-44AD-A345-31EB60C2BB30}" destId="{E9710CA5-7F86-4C32-A700-12186A9F19C8}" srcOrd="0" destOrd="0" presId="urn:microsoft.com/office/officeart/2005/8/layout/hierarchy1"/>
    <dgm:cxn modelId="{D0013BF6-3EFB-4F50-B8F5-CABDE26BF5DD}" type="presParOf" srcId="{4ADA72DE-0EA8-44AD-A345-31EB60C2BB30}" destId="{7E4E21F7-A215-473C-BB04-C3652C07E865}" srcOrd="1" destOrd="0" presId="urn:microsoft.com/office/officeart/2005/8/layout/hierarchy1"/>
    <dgm:cxn modelId="{03FA5C76-C8B7-40AD-8C05-8C1564A6ED13}" type="presParOf" srcId="{A9445A7C-3B3B-483F-AE58-C53669C1E11D}" destId="{8508BA3C-6AE1-4F2D-A23E-1E802CC99075}" srcOrd="1" destOrd="0" presId="urn:microsoft.com/office/officeart/2005/8/layout/hierarchy1"/>
    <dgm:cxn modelId="{2932ADB1-CBD1-45CD-8C8A-8FAE5E08F97E}" type="presParOf" srcId="{8508BA3C-6AE1-4F2D-A23E-1E802CC99075}" destId="{0C31886F-D221-4197-A31C-6F857B2162F2}" srcOrd="0" destOrd="0" presId="urn:microsoft.com/office/officeart/2005/8/layout/hierarchy1"/>
    <dgm:cxn modelId="{E48AE10D-0547-4AC7-B3D8-6D5DAD69C826}" type="presParOf" srcId="{8508BA3C-6AE1-4F2D-A23E-1E802CC99075}" destId="{2521D46E-DB15-4AE5-91F9-6191ABB5FAEE}" srcOrd="1" destOrd="0" presId="urn:microsoft.com/office/officeart/2005/8/layout/hierarchy1"/>
    <dgm:cxn modelId="{23416D06-7DF0-47C7-A5D9-475C9929F1A3}" type="presParOf" srcId="{2521D46E-DB15-4AE5-91F9-6191ABB5FAEE}" destId="{5C13E189-B2AD-48B7-9CB7-7C0F787FCAAC}" srcOrd="0" destOrd="0" presId="urn:microsoft.com/office/officeart/2005/8/layout/hierarchy1"/>
    <dgm:cxn modelId="{20D9AC20-0547-42FC-94CA-C400950ED249}" type="presParOf" srcId="{5C13E189-B2AD-48B7-9CB7-7C0F787FCAAC}" destId="{2F0A0112-5ACD-4AEA-B79A-C8B3E202DC83}" srcOrd="0" destOrd="0" presId="urn:microsoft.com/office/officeart/2005/8/layout/hierarchy1"/>
    <dgm:cxn modelId="{A32B50A7-B491-4E65-991E-F952E1130234}" type="presParOf" srcId="{5C13E189-B2AD-48B7-9CB7-7C0F787FCAAC}" destId="{44C95FA8-40B7-4A90-BED4-168CA56858DC}" srcOrd="1" destOrd="0" presId="urn:microsoft.com/office/officeart/2005/8/layout/hierarchy1"/>
    <dgm:cxn modelId="{998826B5-9170-413C-A9D9-CA8E8726505D}" type="presParOf" srcId="{2521D46E-DB15-4AE5-91F9-6191ABB5FAEE}" destId="{A98E56F3-38D0-4A05-B565-3F5E9B52132A}" srcOrd="1" destOrd="0" presId="urn:microsoft.com/office/officeart/2005/8/layout/hierarchy1"/>
    <dgm:cxn modelId="{579891B6-1CB1-4D70-B5B4-336BDB625287}" type="presParOf" srcId="{8508BA3C-6AE1-4F2D-A23E-1E802CC99075}" destId="{10F4D4FA-D9DB-46FB-81F4-9DDF0E749F8E}" srcOrd="2" destOrd="0" presId="urn:microsoft.com/office/officeart/2005/8/layout/hierarchy1"/>
    <dgm:cxn modelId="{2EB64DB5-937C-461F-8175-3E7EBE913F69}" type="presParOf" srcId="{8508BA3C-6AE1-4F2D-A23E-1E802CC99075}" destId="{77A82683-7872-4A04-B2F4-10313B8FEE2F}" srcOrd="3" destOrd="0" presId="urn:microsoft.com/office/officeart/2005/8/layout/hierarchy1"/>
    <dgm:cxn modelId="{88923641-39D7-45DA-9650-CB1E82F5BA14}" type="presParOf" srcId="{77A82683-7872-4A04-B2F4-10313B8FEE2F}" destId="{7C5745CA-26BB-479F-B2F5-E90B993D7C65}" srcOrd="0" destOrd="0" presId="urn:microsoft.com/office/officeart/2005/8/layout/hierarchy1"/>
    <dgm:cxn modelId="{C0181FED-2F57-45F5-A17B-1DAB5722D13E}" type="presParOf" srcId="{7C5745CA-26BB-479F-B2F5-E90B993D7C65}" destId="{309F8E52-8791-4D05-9698-3304FCD227C6}" srcOrd="0" destOrd="0" presId="urn:microsoft.com/office/officeart/2005/8/layout/hierarchy1"/>
    <dgm:cxn modelId="{3FA5B8EE-3E90-495C-8A25-503B80C7B512}" type="presParOf" srcId="{7C5745CA-26BB-479F-B2F5-E90B993D7C65}" destId="{43C49697-DDA0-4CC6-9DFE-8A424D63F0A5}" srcOrd="1" destOrd="0" presId="urn:microsoft.com/office/officeart/2005/8/layout/hierarchy1"/>
    <dgm:cxn modelId="{33901B02-AA08-4FBD-A3B5-4C86317D5B85}" type="presParOf" srcId="{77A82683-7872-4A04-B2F4-10313B8FEE2F}" destId="{41C895E8-D166-42D8-AE00-1139E4DBFB1F}" srcOrd="1" destOrd="0" presId="urn:microsoft.com/office/officeart/2005/8/layout/hierarchy1"/>
    <dgm:cxn modelId="{419178F6-C364-45B0-920C-AD0AFFF93577}" type="presParOf" srcId="{8508BA3C-6AE1-4F2D-A23E-1E802CC99075}" destId="{D8A87CD4-51EB-4826-829A-F8B2A2CD4C57}" srcOrd="4" destOrd="0" presId="urn:microsoft.com/office/officeart/2005/8/layout/hierarchy1"/>
    <dgm:cxn modelId="{82240567-ED04-4D11-B024-0328D5B9207B}" type="presParOf" srcId="{8508BA3C-6AE1-4F2D-A23E-1E802CC99075}" destId="{A7641EBB-BF8A-480B-BF94-54A569C4E349}" srcOrd="5" destOrd="0" presId="urn:microsoft.com/office/officeart/2005/8/layout/hierarchy1"/>
    <dgm:cxn modelId="{CE739A27-0C64-4D95-96E4-1BCBFA52FAA6}" type="presParOf" srcId="{A7641EBB-BF8A-480B-BF94-54A569C4E349}" destId="{DCEF0BFB-E595-48F2-B1E3-DA2B6657F0CD}" srcOrd="0" destOrd="0" presId="urn:microsoft.com/office/officeart/2005/8/layout/hierarchy1"/>
    <dgm:cxn modelId="{A2D15E6A-3456-41D7-A541-B57DE55E16CD}" type="presParOf" srcId="{DCEF0BFB-E595-48F2-B1E3-DA2B6657F0CD}" destId="{D9BCD9A9-B78B-4F68-AE4F-8D4D67D884D3}" srcOrd="0" destOrd="0" presId="urn:microsoft.com/office/officeart/2005/8/layout/hierarchy1"/>
    <dgm:cxn modelId="{F9D2F36F-1401-462D-AF4B-C4ADD092AECF}" type="presParOf" srcId="{DCEF0BFB-E595-48F2-B1E3-DA2B6657F0CD}" destId="{36620C63-CCB4-4ADE-B991-0F9BD2D9B8DB}" srcOrd="1" destOrd="0" presId="urn:microsoft.com/office/officeart/2005/8/layout/hierarchy1"/>
    <dgm:cxn modelId="{E6B8B5F2-64B8-4873-A29F-8A91FAA3B8E1}" type="presParOf" srcId="{A7641EBB-BF8A-480B-BF94-54A569C4E349}" destId="{36429F5D-F863-4775-803C-EF2707A56EA8}" srcOrd="1" destOrd="0" presId="urn:microsoft.com/office/officeart/2005/8/layout/hierarchy1"/>
    <dgm:cxn modelId="{C1669C95-C51E-47E6-AB25-5AB3ACC6B20C}" type="presParOf" srcId="{4269FAB9-4C2B-4AFF-864F-7744B67F83B5}" destId="{C183680C-08DF-4101-96C0-BEC3E3CA227C}" srcOrd="2" destOrd="0" presId="urn:microsoft.com/office/officeart/2005/8/layout/hierarchy1"/>
    <dgm:cxn modelId="{7F204CDD-6157-4100-9D91-09880FC8B10A}" type="presParOf" srcId="{4269FAB9-4C2B-4AFF-864F-7744B67F83B5}" destId="{91E7F2F8-5C61-4526-90A8-A39F98B5516C}" srcOrd="3" destOrd="0" presId="urn:microsoft.com/office/officeart/2005/8/layout/hierarchy1"/>
    <dgm:cxn modelId="{B0B4B785-6C7D-4FC0-82EA-A0B0669195D0}" type="presParOf" srcId="{91E7F2F8-5C61-4526-90A8-A39F98B5516C}" destId="{8EAAC5A3-C71D-41D1-A742-442CE031A698}" srcOrd="0" destOrd="0" presId="urn:microsoft.com/office/officeart/2005/8/layout/hierarchy1"/>
    <dgm:cxn modelId="{8D5C954F-E16B-4846-9D57-FBE7879E40F7}" type="presParOf" srcId="{8EAAC5A3-C71D-41D1-A742-442CE031A698}" destId="{921C790B-E123-4445-B053-2BEF6EC31F36}" srcOrd="0" destOrd="0" presId="urn:microsoft.com/office/officeart/2005/8/layout/hierarchy1"/>
    <dgm:cxn modelId="{39044184-0ED7-4B8C-B74D-E581188177E4}" type="presParOf" srcId="{8EAAC5A3-C71D-41D1-A742-442CE031A698}" destId="{DEE1A014-1A8E-4905-8C81-53FE1F90BD1A}" srcOrd="1" destOrd="0" presId="urn:microsoft.com/office/officeart/2005/8/layout/hierarchy1"/>
    <dgm:cxn modelId="{33724BE8-6962-4136-B577-97C1F41834DC}" type="presParOf" srcId="{91E7F2F8-5C61-4526-90A8-A39F98B5516C}" destId="{33602A95-638C-44FD-9B7C-94915BDE6D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3A96D-60A5-469B-A7F2-7AC4778D2754}" type="datetimeFigureOut">
              <a:rPr lang="pt-BR" smtClean="0"/>
              <a:pPr/>
              <a:t>19/12/2011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77887-CD82-42E5-8A57-831A89D20A1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Espaço Reservado para Rodapé 4"/>
          <p:cNvSpPr txBox="1">
            <a:spLocks/>
          </p:cNvSpPr>
          <p:nvPr userDrawn="1"/>
        </p:nvSpPr>
        <p:spPr>
          <a:xfrm>
            <a:off x="331912" y="6453336"/>
            <a:ext cx="8712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Source: UPP diagnostic survey conducted by Ideia Inteligência, Endeavor and Secretary of Labor and Employment - Government of Rio. October 2011. All Rights Reserved.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3A96D-60A5-469B-A7F2-7AC4778D2754}" type="datetimeFigureOut">
              <a:rPr lang="pt-BR" smtClean="0"/>
              <a:pPr/>
              <a:t>19/12/2011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77887-CD82-42E5-8A57-831A89D20A1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3A96D-60A5-469B-A7F2-7AC4778D2754}" type="datetimeFigureOut">
              <a:rPr lang="pt-BR" smtClean="0"/>
              <a:pPr/>
              <a:t>19/12/2011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77887-CD82-42E5-8A57-831A89D20A1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3A96D-60A5-469B-A7F2-7AC4778D2754}" type="datetimeFigureOut">
              <a:rPr lang="pt-BR" smtClean="0"/>
              <a:pPr/>
              <a:t>19/12/2011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77887-CD82-42E5-8A57-831A89D20A1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3A96D-60A5-469B-A7F2-7AC4778D2754}" type="datetimeFigureOut">
              <a:rPr lang="pt-BR" smtClean="0"/>
              <a:pPr/>
              <a:t>19/12/2011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77887-CD82-42E5-8A57-831A89D20A1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3A96D-60A5-469B-A7F2-7AC4778D2754}" type="datetimeFigureOut">
              <a:rPr lang="pt-BR" smtClean="0"/>
              <a:pPr/>
              <a:t>19/12/2011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77887-CD82-42E5-8A57-831A89D20A1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3A96D-60A5-469B-A7F2-7AC4778D2754}" type="datetimeFigureOut">
              <a:rPr lang="pt-BR" smtClean="0"/>
              <a:pPr/>
              <a:t>19/12/2011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77887-CD82-42E5-8A57-831A89D20A1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3A96D-60A5-469B-A7F2-7AC4778D2754}" type="datetimeFigureOut">
              <a:rPr lang="pt-BR" smtClean="0"/>
              <a:pPr/>
              <a:t>19/12/2011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77887-CD82-42E5-8A57-831A89D20A1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3A96D-60A5-469B-A7F2-7AC4778D2754}" type="datetimeFigureOut">
              <a:rPr lang="pt-BR" smtClean="0"/>
              <a:pPr/>
              <a:t>19/12/2011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77887-CD82-42E5-8A57-831A89D20A1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3A96D-60A5-469B-A7F2-7AC4778D2754}" type="datetimeFigureOut">
              <a:rPr lang="pt-BR" smtClean="0"/>
              <a:pPr/>
              <a:t>19/12/2011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77887-CD82-42E5-8A57-831A89D20A1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73A96D-60A5-469B-A7F2-7AC4778D2754}" type="datetimeFigureOut">
              <a:rPr lang="pt-BR" smtClean="0"/>
              <a:pPr/>
              <a:t>19/12/2011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3477887-CD82-42E5-8A57-831A89D20A14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79512" y="6448251"/>
            <a:ext cx="8712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Source: UPP diagnostic survey conducted by Ideia </a:t>
            </a:r>
            <a:r>
              <a:rPr lang="en-US" dirty="0" err="1" smtClean="0"/>
              <a:t>Inteligência</a:t>
            </a:r>
            <a:r>
              <a:rPr lang="en-US" dirty="0" smtClean="0"/>
              <a:t>, Endeavor and Secretary of Labor and Employment - Government of Rio. October 2011. All Rights Reserved.</a:t>
            </a:r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mjmoura@gwmail.gwu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39552" y="2948751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Is Rio’s Though Love Strategy Against Violence Working?</a:t>
            </a:r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259632" y="587727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Mauricio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Moura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, December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Gráfico 3"/>
          <p:cNvGraphicFramePr/>
          <p:nvPr/>
        </p:nvGraphicFramePr>
        <p:xfrm>
          <a:off x="251520" y="1628800"/>
          <a:ext cx="846043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aixaDeTexto 11"/>
          <p:cNvSpPr txBox="1"/>
          <p:nvPr/>
        </p:nvSpPr>
        <p:spPr>
          <a:xfrm>
            <a:off x="2843808" y="26238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Poverty rate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8" name="CaixaDeTexto 4"/>
          <p:cNvSpPr txBox="1">
            <a:spLocks noChangeArrowheads="1"/>
          </p:cNvSpPr>
          <p:nvPr/>
        </p:nvSpPr>
        <p:spPr bwMode="auto">
          <a:xfrm>
            <a:off x="1619672" y="1268760"/>
            <a:ext cx="59407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400" b="1" u="sng" dirty="0" smtClean="0">
                <a:latin typeface="Calibri" pitchFamily="34" charset="0"/>
              </a:rPr>
              <a:t>Number of households that live with less than the minimum wage monthly</a:t>
            </a:r>
            <a:endParaRPr lang="pt-BR" sz="1400" b="1" u="sng" dirty="0">
              <a:latin typeface="Calibri" pitchFamily="34" charset="0"/>
            </a:endParaRPr>
          </a:p>
          <a:p>
            <a:pPr algn="ctr"/>
            <a:r>
              <a:rPr lang="pt-BR" sz="1400" b="1" dirty="0" smtClean="0">
                <a:latin typeface="Calibri" pitchFamily="34" charset="0"/>
              </a:rPr>
              <a:t>Total households</a:t>
            </a:r>
            <a:endParaRPr lang="pt-BR" sz="1400" b="1" u="sng" dirty="0">
              <a:latin typeface="Calibri" pitchFamily="34" charset="0"/>
            </a:endParaRPr>
          </a:p>
        </p:txBody>
      </p:sp>
      <p:sp>
        <p:nvSpPr>
          <p:cNvPr id="12" name="CaixaDeTexto 15"/>
          <p:cNvSpPr txBox="1"/>
          <p:nvPr/>
        </p:nvSpPr>
        <p:spPr>
          <a:xfrm>
            <a:off x="6372200" y="1772816"/>
            <a:ext cx="2771800" cy="14311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Exchange rate</a:t>
            </a:r>
          </a:p>
          <a:p>
            <a:pPr algn="ctr"/>
            <a:r>
              <a:rPr lang="en-US" sz="1300" dirty="0" smtClean="0"/>
              <a:t>(</a:t>
            </a:r>
            <a:r>
              <a:rPr lang="en-US" sz="1300" dirty="0" err="1" smtClean="0"/>
              <a:t>dec</a:t>
            </a:r>
            <a:r>
              <a:rPr lang="en-US" sz="1300" dirty="0" smtClean="0"/>
              <a:t>/2011)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b="1" dirty="0" smtClean="0"/>
              <a:t>R$ 1.80 = US$ 1.00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1400" dirty="0" smtClean="0"/>
              <a:t>Minimum wage R$ 545 = US$ 303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/>
          <p:nvPr/>
        </p:nvGraphicFramePr>
        <p:xfrm>
          <a:off x="323528" y="1196752"/>
          <a:ext cx="468052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96752"/>
            <a:ext cx="3533379" cy="2650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3695290"/>
            <a:ext cx="3101330" cy="232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2843808" y="116632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Employment rate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(occupied people/active economic population)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364088" y="6021288"/>
            <a:ext cx="36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“Emprego é mais fácil na Zona Sul”, O Globo, 12/04/11.</a:t>
            </a:r>
            <a:endParaRPr lang="pt-BR" sz="1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79512" y="1439198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Source: IBGE</a:t>
            </a:r>
            <a:endParaRPr lang="pt-BR" sz="1100" dirty="0"/>
          </a:p>
        </p:txBody>
      </p:sp>
      <p:sp>
        <p:nvSpPr>
          <p:cNvPr id="17" name="Chave esquerda 16"/>
          <p:cNvSpPr/>
          <p:nvPr/>
        </p:nvSpPr>
        <p:spPr>
          <a:xfrm>
            <a:off x="1115616" y="1340768"/>
            <a:ext cx="144016" cy="432048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/>
          <p:nvPr/>
        </p:nvGraphicFramePr>
        <p:xfrm>
          <a:off x="179512" y="1268760"/>
          <a:ext cx="52565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212976"/>
            <a:ext cx="352839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2843808" y="18864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Monthly Average Income (BRL)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Individual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5496" y="1484784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Source: IBGE</a:t>
            </a:r>
            <a:endParaRPr lang="pt-BR" sz="1100" dirty="0"/>
          </a:p>
        </p:txBody>
      </p:sp>
      <p:sp>
        <p:nvSpPr>
          <p:cNvPr id="14" name="Chave esquerda 13"/>
          <p:cNvSpPr/>
          <p:nvPr/>
        </p:nvSpPr>
        <p:spPr>
          <a:xfrm>
            <a:off x="971600" y="1412776"/>
            <a:ext cx="144016" cy="432048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5508104" y="1412776"/>
            <a:ext cx="3096344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Exchange rate</a:t>
            </a:r>
          </a:p>
          <a:p>
            <a:pPr algn="ctr"/>
            <a:r>
              <a:rPr lang="en-US" sz="1300" dirty="0" smtClean="0"/>
              <a:t>(</a:t>
            </a:r>
            <a:r>
              <a:rPr lang="en-US" sz="1300" dirty="0" err="1" smtClean="0"/>
              <a:t>dec</a:t>
            </a:r>
            <a:r>
              <a:rPr lang="en-US" sz="1300" dirty="0" smtClean="0"/>
              <a:t>/2011)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/>
              <a:t>R$ 1.80 = US$ 1.00</a:t>
            </a:r>
          </a:p>
          <a:p>
            <a:pPr algn="ctr"/>
            <a:endParaRPr lang="en-US" dirty="0" smtClean="0"/>
          </a:p>
          <a:p>
            <a:pPr algn="ctr"/>
            <a:r>
              <a:rPr lang="en-US" sz="1400" dirty="0" smtClean="0"/>
              <a:t>e.g. R$ 1,612.98 = US$ 896.10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843808" y="-23902"/>
            <a:ext cx="61206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smtClean="0">
                <a:solidFill>
                  <a:schemeClr val="bg1"/>
                </a:solidFill>
              </a:rPr>
              <a:t>Family Head</a:t>
            </a:r>
          </a:p>
          <a:p>
            <a:pPr algn="r"/>
            <a:r>
              <a:rPr lang="en-US" sz="3000" b="1" dirty="0" smtClean="0">
                <a:solidFill>
                  <a:schemeClr val="bg1"/>
                </a:solidFill>
              </a:rPr>
              <a:t>Unemployment Rate</a:t>
            </a:r>
          </a:p>
          <a:p>
            <a:pPr algn="r"/>
            <a:r>
              <a:rPr lang="en-US" b="1" dirty="0" smtClean="0">
                <a:solidFill>
                  <a:schemeClr val="bg1"/>
                </a:solidFill>
              </a:rPr>
              <a:t>(unemployed family head/unemployed total)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Gráfico 11"/>
          <p:cNvGraphicFramePr/>
          <p:nvPr/>
        </p:nvGraphicFramePr>
        <p:xfrm>
          <a:off x="323528" y="1556792"/>
          <a:ext cx="8424936" cy="46996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843808" y="-3577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Family Head 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Level of Illiteracy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Gráfico 12"/>
          <p:cNvGraphicFramePr/>
          <p:nvPr/>
        </p:nvGraphicFramePr>
        <p:xfrm>
          <a:off x="467544" y="1484784"/>
          <a:ext cx="813690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13"/>
          <p:cNvSpPr/>
          <p:nvPr/>
        </p:nvSpPr>
        <p:spPr>
          <a:xfrm>
            <a:off x="323528" y="1362472"/>
            <a:ext cx="3096344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In a country where 9,7% of its population is illiterate</a:t>
            </a:r>
          </a:p>
          <a:p>
            <a:pPr algn="ctr"/>
            <a:r>
              <a:rPr lang="en-US" sz="1300" b="1" dirty="0" smtClean="0">
                <a:solidFill>
                  <a:schemeClr val="tx1"/>
                </a:solidFill>
              </a:rPr>
              <a:t>(IBGE, </a:t>
            </a:r>
            <a:r>
              <a:rPr lang="en-US" sz="1300" b="1" dirty="0" err="1" smtClean="0">
                <a:solidFill>
                  <a:schemeClr val="tx1"/>
                </a:solidFill>
              </a:rPr>
              <a:t>Censo</a:t>
            </a:r>
            <a:r>
              <a:rPr lang="en-US" sz="1300" b="1" dirty="0" smtClean="0">
                <a:solidFill>
                  <a:schemeClr val="tx1"/>
                </a:solidFill>
              </a:rPr>
              <a:t> 2010)</a:t>
            </a:r>
            <a:endParaRPr lang="en-US" sz="13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915816" y="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Unemployment </a:t>
            </a:r>
            <a:r>
              <a:rPr lang="en-US" sz="3600" b="1" i="1" dirty="0" smtClean="0">
                <a:solidFill>
                  <a:schemeClr val="bg1"/>
                </a:solidFill>
              </a:rPr>
              <a:t>x</a:t>
            </a:r>
            <a:r>
              <a:rPr lang="en-US" sz="3600" b="1" dirty="0" smtClean="0">
                <a:solidFill>
                  <a:schemeClr val="bg1"/>
                </a:solidFill>
              </a:rPr>
              <a:t> Illiteracy: Location Puzzle</a:t>
            </a:r>
          </a:p>
        </p:txBody>
      </p:sp>
      <p:graphicFrame>
        <p:nvGraphicFramePr>
          <p:cNvPr id="16" name="Gráfico 15"/>
          <p:cNvGraphicFramePr/>
          <p:nvPr/>
        </p:nvGraphicFramePr>
        <p:xfrm>
          <a:off x="467544" y="1556792"/>
          <a:ext cx="806489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7"/>
          <p:cNvSpPr txBox="1"/>
          <p:nvPr/>
        </p:nvSpPr>
        <p:spPr>
          <a:xfrm>
            <a:off x="2555776" y="-27384"/>
            <a:ext cx="6480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Do you receive or participate in any public social program? (%)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12" name="Gráfico 8"/>
          <p:cNvGraphicFramePr>
            <a:graphicFrameLocks/>
          </p:cNvGraphicFramePr>
          <p:nvPr/>
        </p:nvGraphicFramePr>
        <p:xfrm>
          <a:off x="287524" y="1268760"/>
          <a:ext cx="8460940" cy="4897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5"/>
          <p:cNvGraphicFramePr>
            <a:graphicFrameLocks/>
          </p:cNvGraphicFramePr>
          <p:nvPr/>
        </p:nvGraphicFramePr>
        <p:xfrm>
          <a:off x="395536" y="1304925"/>
          <a:ext cx="8352928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7"/>
          <p:cNvSpPr txBox="1"/>
          <p:nvPr/>
        </p:nvSpPr>
        <p:spPr>
          <a:xfrm>
            <a:off x="1979712" y="109081"/>
            <a:ext cx="7164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err="1" smtClean="0">
                <a:solidFill>
                  <a:schemeClr val="bg1"/>
                </a:solidFill>
              </a:rPr>
              <a:t>Bolsa</a:t>
            </a:r>
            <a:r>
              <a:rPr lang="en-US" sz="3000" b="1" dirty="0" smtClean="0">
                <a:solidFill>
                  <a:schemeClr val="bg1"/>
                </a:solidFill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</a:rPr>
              <a:t>Família</a:t>
            </a:r>
            <a:r>
              <a:rPr lang="en-US" sz="3000" b="1" dirty="0" smtClean="0">
                <a:solidFill>
                  <a:schemeClr val="bg1"/>
                </a:solidFill>
              </a:rPr>
              <a:t> Recipients (%)</a:t>
            </a:r>
          </a:p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Income Transfer From Federal Government</a:t>
            </a:r>
            <a:endParaRPr lang="en-US" sz="2800" b="1" dirty="0">
              <a:solidFill>
                <a:schemeClr val="bg1"/>
              </a:solidFill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4932041" y="6088940"/>
            <a:ext cx="21602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148065" y="5944924"/>
            <a:ext cx="20882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en-US" sz="1300" b="1" dirty="0" smtClean="0"/>
              <a:t>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987824" y="11663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bg1"/>
                </a:solidFill>
              </a:rPr>
              <a:t>Are the UPP residents interested in taking professional capacity training?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Content Placeholder 7"/>
          <p:cNvGraphicFramePr>
            <a:graphicFrameLocks/>
          </p:cNvGraphicFramePr>
          <p:nvPr/>
        </p:nvGraphicFramePr>
        <p:xfrm>
          <a:off x="179512" y="1340768"/>
          <a:ext cx="8533456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tângulo 17"/>
          <p:cNvSpPr/>
          <p:nvPr/>
        </p:nvSpPr>
        <p:spPr>
          <a:xfrm>
            <a:off x="5940152" y="5848478"/>
            <a:ext cx="194318" cy="14401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5940152" y="6064502"/>
            <a:ext cx="194318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6084168" y="5804053"/>
            <a:ext cx="2088231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en-US" sz="1300" b="1" dirty="0" smtClean="0"/>
              <a:t>Interested</a:t>
            </a:r>
          </a:p>
          <a:p>
            <a:pPr>
              <a:spcBef>
                <a:spcPts val="110"/>
              </a:spcBef>
            </a:pPr>
            <a:r>
              <a:rPr lang="en-US" sz="1300" b="1" dirty="0" smtClean="0"/>
              <a:t>Not interested</a:t>
            </a:r>
          </a:p>
        </p:txBody>
      </p:sp>
      <p:cxnSp>
        <p:nvCxnSpPr>
          <p:cNvPr id="22" name="Conector reto 21"/>
          <p:cNvCxnSpPr/>
          <p:nvPr/>
        </p:nvCxnSpPr>
        <p:spPr>
          <a:xfrm>
            <a:off x="395536" y="3284984"/>
            <a:ext cx="828092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/>
          <p:nvPr/>
        </p:nvCxnSpPr>
        <p:spPr>
          <a:xfrm>
            <a:off x="4644009" y="5949280"/>
            <a:ext cx="216024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4860033" y="5805264"/>
            <a:ext cx="20882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en-US" sz="1300" b="1" dirty="0" smtClean="0"/>
              <a:t>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843808" y="26238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Access to Financial Services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t0.gstatic.com/images?q=tbn:ANd9GcS5JoaNLsvL5jiYaNo_K_f1Zrr-J0l3Cbv46tn67qsfGPnR1zv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509141"/>
            <a:ext cx="3096344" cy="4652976"/>
          </a:xfrm>
          <a:prstGeom prst="rect">
            <a:avLst/>
          </a:prstGeom>
          <a:noFill/>
        </p:spPr>
      </p:pic>
      <p:sp>
        <p:nvSpPr>
          <p:cNvPr id="4102" name="AutoShape 6" descr="data:image/jpeg;base64,/9j/4AAQSkZJRgABAQAAAQABAAD/2wCEAAkGBhQSERUUEhQUFRUVFBcXFBUXFBUXFBUWFRUVFhQVFRQXHCYeFxkkGhUVHy8gJCcpLCwsFR8xNTAqNSYrLCkBCQoKDgwOGg8PGiwkHyQsKiksKSksLCwsKSwsLCwsLCksKSwsLCwpLCkpKSwpLCksLCwsKSwpKSwsLCwsLCwsKf/AABEIAL8BCAMBIgACEQEDEQH/xAAcAAABBQEBAQAAAAAAAAAAAAAFAQIDBAYHAAj/xABJEAACAQIDAwgGBwYDBgcAAAABAhEAAwQhMQUSQQYiUWFxgZGhEzJCscHwByNSYnKy0RQkgpKi4TNzwjRDY4PS8RUWU3STo7P/xAAZAQACAwEAAAAAAAAAAAAAAAACAwABBAX/xAAsEQACAgICAQMDAgcBAAAAAAAAAQIRAyESMUEEMlETInFhoRRCgZGx0fAF/9oADAMBAAIRAxEAPwDsCipVFNUU8ClgiilFKBXqhR6vTXpppNQgs17epm9Xpq7IPmmk0H2tyrw+HkPclh7Cc5+8DJe8isftP6ULhysWlX7zneb+UQB4mijCUugXJI6IxqhjtqWrX+Jctp1M6g+BM1yLH8qsVe9e9cg+yp3F/lSBQnfpy9K32xTzV0jqO1+WeGgBbhcgmd1GjhxYAGguJ5dIo5ttj2sF901iRcpt16dD0cEwJZ5Mv8o9sftiqjLuqrbwgySYIzJHXU3Jna1rDXGFwsAUCBokDdaZMZ6DgDQZDmO2qjqXu7iglmYKoGpLGAB3kVsx4YJUkY8rbaZ3XZGLW4oa2yspGTKQR4j3UUtn5H6Vy3HciMXs2wcVbxKhkCm6iyBmQsSebcgsMiKzu09sYlzu4i7fRjnuu1wIQfuaqO491JcLVw2ScZXs7bjNsWLP+LetJ+J1U+BM0Fxn0k4K3pca4ehEY/1NC+dcmwPJzEXc7dssJjeWCs/iGVGcL9HWJYje3EnpafyzSKk/ANUaXF/S8n+6w7HoLuF8lDe+guL+lTFv6gtW+xCx8XJHlRLB/RLP+Je/lT4kj3Uawn0X4VfW337WAHkJ86nH5ZFI5djMc9wvcdpdt5mbISxBJOUAd1VuTuK5h1J3joCx0GtEcfYUYq5bUcwX3QDXmi4VAz1yrrHIPCouFTdRF59z1VA/3j9HVHhVKOthXTOd2Nl4m5ATD3TOhK7oPYTRbDfRtjrnrLatj7z7x8Erq5tDorynOG7j0/3oeS8I0xxr+Y5vZ+iEz9biR2InxJFFcJ9FOEHreluH7zwMupRPnW4ZY4VTOIGgOfHMdOenXUUm+g3jjEF4fkbg7QkWLQjiw3/zkiitm2igBYC8AoAHVkuVVdo4mEI4mBx6auW7XNXqC+UVHfkiS8F1dKWkWlpBsXRAHliIIAjPgZ6K9UvGvVdgqJUAp4popwpIQ6vUlJNQg41GxpxNRs1WUIWrn3KzlLeNx7StuIrFebkzRkd5te4edb1mrk/KF5v3T/xH/MaZjVsCXQGutVVzU11qrMa3RMzEJpjGvMf0HSSdABxPVREbAuhd+4Fsp03W3e7dzaeoiaY5KPYCi30DQ1Ixqw+CPsy3XBVf6ud/TXk2VcPtKOxSfMke6q+vBF/SkQWBzh2io9g41bOOs3X9W3eRm6gCJPdr3UcwPJslhNxhmNAvxBqPG8jACWtXD+FxllpzlGWQ6DTI54SuIE8U41I6Rt3k3dxWMtXFug4VxbF63JhhZZ7ywIgqW3Qcwc+NW+U+wkxeIwourvIGxG8OcJHo8sxBA3lBrjmyOWOIwrFbV5kiVNtxK5HgrZDuitzyd+ldAqLi0cso/wAVYbePElcokdGVZ3jmtx3XwNU4vUlX5KR5KPbFzEbOvMpTEXbTWyQIFu4yDnnJx6uTD2qtbJ+koq25jLZUhipuWxIlcjvJ1dKk9lR7HYtg8V+zX5fcuXrgUzLsC0KjerkpAIg82aLbb2H6DYhskc63bR2Mf7w3Ve5HWJYdkVWLN9Tvq6+H+Q/UemjDXnvW1+Pz8mnwOPV0DowZWzUjQjqq5ZxQbuMVnuSFv9xw3+UPOT8aK2bcGeJI+FMlFM56OKX7k4tz032//Q113kE04O3+K5+dq4r6b64t98nzJrWp9I/7FgrVmyoa8Vdizeqku27l7RjPo7aRdRYUYylNJHZZprCa+ebX0n4wk7952k/a3Y7AsADqroPIv6T1vOLOIYS0BHyHOOW60ZQeDePTS0bpQaVmyxOBAJMtnMQzRPRAOR99VcTbK7267iIjnseJnjnOVHGE5ULxuBK5qqnPORJ9/wA+9sZfIntg281wqrOQVZmgRBhDANau16o7B7qAbQsHctCYhWmAM5IPdR7D+qv4R7qCbtD4KmTqaWmTTppBpTI7aEEyZzy6uqvUtq6GzBBHVXqtlR6Kwp002vTSAh802aQmmk1CDiagd6e7VVuPVooU3K5zZ2HcxeIuBMl9IxZz6qgsfE9Xu1rfNczqryYdhhrJRVIa5cNwkwQpuPzgI5xyA1HfTE+O0C1Zy7lBgRZxF20pJCNugnUwBJy65ofh8K911t2xvO5hRp1kk8FAkk8AO6p9o4lrlx3ed9mJaRBknORwrWclsImEwj4y8OdcSVHtC0SPRIs+1cYqf4kHs1s5cYmfjbGHCWdmopgXsU4O6dCftEa+itDidTpmYADMj3X37jb79MQqj7NtfZXzPEk05S9x2u3c7j5mNFHsov3VGQ7zqTRC1agVmlIekQWsGBUws1MK8KXYRNhF5w7aZcPn8R/epMH647f1qA/Ae4Cm4xWTwZdNrYe/zWKlvsON1x3NBHdUN7k2mtp2t9R5yeeY86LWnw1wAXrQboORjsB0qTA7CwjWwQwVo9UiY6PW/WmKTj0TimY69duWGkkSNHtXBP8AKDvCjacusS1i9buMbq3l3C1wNvLkPV0HX2551DjrO65URlxEAUa2DbHonkAyxkHMHmjUceNPWW2uSsRLGktaOiclVjBYcf8ABTzUH40SuoMs4qngXCW0RRAVFAHQAoHwp+LxkIxgZKT4AmmcX2c7krOC4c79xQIlmHmau7X2T9aLaKSXjdn7IEFifE92lA9gIWvpDqjeyzEhd6MgWHqzpPXqNa6dsxwAjNBaJJIEydc/LuFcz1DcGju/+fjjNSvvRzXaWxGw7y4DI0FWGh4x0g9XUaiw1kEjdJ16PAT2mK6Vj9iJftG20gSIIILCNczPXWTxnI26jH0bW7ingW3X16TkfKqxT568mn1OJY9+DuvJrGNdwlh3nfNpN+cjvAQ0g9YNE6DclcN6LCWULKxCDeK+qWOZg8QDl3UZFaWjipg3bFmFDSYBiO2i2H9Vewe6he3Wi1/EKJ2dB2Cql7UOxvZNSrSUjHLThpSjUj1q2BkAAOqvVHhb28BIgxMdGdLUfZcdrRXpZps16az2GLNNLV4mmE1VkEdqq3WqdzVW8aNFMrXbkVjOTHKlsKwW5JsvmRxSfbX4jj21rMU+R7D7qy/J3YC4k4cv6g3gw+3uEHcH82fUaJySpPySMOSbT6AN3CDF482wZW9iXkj/ANLee45H/LDR2ij/AC6x4a8tkDmWE9NcVeLlW9Eg/CoLR99eisvZ5VDA41rvohc/xlVd/cC71wZjmngpEZampre1f2lr14ru+mZniZgboVFnjCqorVKL0/BnTRasYwQOZnH2v0FWBibhPNt6a81j41JgfQJuN6S5vgSYAgGIOZHXrRE7fT7d48BAtjLokDqFXxXhEv8AUFviLoiRuyJHNiRrInXUUti+zHnHLoyq/c2jYYAG1daNJbIZRkAemCc84B6qpiC7lVKrlAPs9Unvo2o8HoV93NbLmE9Yd9VLh5p6QnmFqxYOfcfcaZiU5hjUjzrPj0PmrMmiZjtFIViOwe4VsdgbHCAs6qXPAwwAHQSOPZwFG8RsTBPbL3LQt7sB2SVC8ASF0HdAok7I9HKozrRbFWLTHrPkB+tGL3IjDXM8PigZ4Eo0dw3TFWbHInEWkK8y4JOamNRGjRRrsXJ6Cww1+3krBwODjPoyYZ+M1FtHaG7Zu76shFtzpvLkje0uY7xWh3KH8o1AweJYjTD3j/8AW9aeVI59JvZ86bLci4pWZAkdoGVdIwNi56O0pBJuIHUzPNM+seGh8Kw3JS5u4ifuP7gfhXWL+MnPLmjdXICFHqjr/SszxLItmz02eWKbcRlnZ4AG+xI4hcgT1sdav2MPYOWa9ykeYNCvTEdc61IMRo3j28a0QioKokyTlkfKT2bvZiILQVTIX9SfjVtWjsrHbE2vDiMg3DorU4PFi4oI6SCOgrr89dBONbMz0yHbzTZ/iHxouulUcaB6JvwmrIuUpq0Ngyypp5qK21LeTeUiYkajWktbNkXaI7S/WH8C+9q9TMEOew1hUHvr1SXYcOiKa9NNmvTWQcKxqOlJppNQoS41Ur5q09U79GgWDtoNCP8Agb8poS2PVbGEs22KXRhy5K5FTdVSDP2jm3ZnxFXtrPFq5/lv+U1m/wDylikW3ftqLoKo8KeeAVB3SpzORjKaLJByg0nvx+Q8M1DInJa8/gwG1MOTc7BHma0mx8JFqOhB/p+NZ/HHnHs/WtLsxuYOtV4TxXhxro5PZExR9zDNvDrnm8dV1f8Aoquiw0M7EATzWJ6OialewxPrv/Iqnyfp6+NQ2E3WPPA65Q8eILZHjrQxiqKnOVj3YcBcOXFiI1+7nTMMJ1zgg++pjfgH6wROm5bMz1BidKhwJ17vjVzpQYMbc0XbXtT9hs+6vYg+ZPxr1rQ9gHiwFRs0lR1/2+NZImph2yMhVzCXQDmJVgVdToVORB7svCqds5VLb9/z89lQhguVdlMFiTbZoVgHtMQYa23q86IkEEHrWrnJfaVy4fqr7BAYJR5APRExNbLauwLWNsFbiB7ltXNk8VaN6OsNuxGY0rnGyr37PiFOiXItv0CT9U3cxjsc9FOu0L4nZcM8qJJJAEk6nr7fnjQ7li8bPxf/ALa6PFGHxqps7asrzdVMEkwueUTx7BnPRVTl7yjsDBXrJuAXb9k+itw285Y7oAgRMgiNaKEvBny49qSOU8g8Fv4hiVJC2z2bzMu6O8BvA10G5rHiek8aG8lsAuHsbhe2bxlrgVwxWfZMcQIB76IHKnQ6KUa7GOarLdzZez3Z+UVNcfUnhVK00knpP/amFBGxe3WB6DWq5N4ubt5Jy3t4Z9MyB88KxgNaDkxetenu+mZFUrlvsqgne0G8dYmhl7QWrNpizzCOkVIhqipsx9XfSOj0isvhOXcamGNVTzmQjiVcH+mZ99Z7VFqLQRtV7F3wikmYyGQk5mBUWHxiN6rqewim7UcejI6SBpMdcUutmmL+0H29tqpcqpO9uxoBkIzr1VcJZDZw5E83piOOdeprhFkWSlQUmvTSTSE1yzaemkNJNemrKGXDVO+1W7hqjiDRIFgXbT/U3f8ALf8AKaq8nOXhASzcss0AKptAs0KABNvjkNQe6pNvH6i7/lt7jRvB4jD4WxEC2RhxdeEaWUBQzFgOcd4jKScxTvABxDEa9wrSbMzQfhXuzTOsziciOyK0Wyni2p6k4jpH6VvyeyJmh2w5iLChTuvJ6CqyZ1j6sR461WwimWyDRqGIHHr45VINorOvgTGZnLdBnhxpLdwOxJUmAI3AxyHH1gdO7KpDoXk70PdT9hAc4JNqO8FR8KhwgjeHX1HSejLjXrtzdnm3V1AO+y5/y+VNwRyPb8+8UOX2MLH7kXgeb2sB4An9KbazuKOjPx/7U24clHUT4mB5A0/Z+dwnoy+e+ayx6NL7DaVMKgSp1qmEW8Ndg5dRHaCCPcKxPLjYAW9CKSl5fSKJhSrxlPCCxEDhBNa+03kazXKrlnI9Dcsqotb1u3dOYXetm3MakFT8xRxtoB0nsq7F20bYXfO+4XdLKcmjIFWjmggCYBkzBiCbL4z0rKWC82dzKSu8ZbdYycyBxrILizZZFaOdkhBBDdAEceqii7Xg5xXOyTyS0djFixR2ai3hkiSAejt6qB7Q2+lm8tq5o+jgZJOS+k6ATlPj01C3KqRuou8wygGc+s8KE3sIXYszc5s2gCJ0gSJgCB3Vr9HimnfSMvr82OS49v8AwGMfi5JQaD1j1/Z/Xw6adZ0qpZtR8+JNXEWuqcQnGcUG5SbOvXlX0Vq5dhyW3LbPu5CJ3QYnPwozb1+eFbL6PLf1d1ul1HgpP+qgn7SM4fd5P4gDPDX/AP4Ln/TVM7KujWzcH/Lb9K+qg1PQ1mTopQTPk5sORqpHasVIlfWQrzWlOoB7QDVOf6DV6f8AU+UFbr8K9XW+WGLRcQw9GDr7KfaYaEdVepqgDxo31er1JXKOoeNNpTTahQ16pX6uvVG+aNAsAcoD9Rd/AaXk/tUYzB3cNdaLi2WUNlvG3EAieIhQe6ouUZ/d7v4fiK9isD6TaLbpKFcGr2nUDUKBzho6mXUzw45U7wAcwvLIB7/Gi+zLsW0JzAIkTrzjlQsxGeQj4ZUT2JulIcEw2g1nI/Gui9wRkum6Dd7E2iDuIwOUSqRrmTEnTrqAXxxRf6h8afbw6T6zCdAeqNYHX8xU3o1GgB7zUxwXh/uLy5X5X91/ssLgbbAQ65gGN8AgnhA3j0/JiquFzyGkmO+B7hRVtlWiAVfInPeVgBnBkmOGfl11UBVSYUAJJyJIYjIEEk9A8aVlX2PYzHJ8laX9KI79znHoGXcuvnvVa2QnNk6nOhVxsgvEkD4k+/xo7hVgAVn6RpL1up1qvbqcGgCHA6/PD+1Yrlbgy928oRiCAQRGbFWAXqGhJ+8K2i8aHY/Z2GuBzeuLbcPkSRpuJEqdRLNTsXehWXrZzvkXs3Ei/ZF481btogMUMAXBocz0ZTXXsfsG28ykGcoLDLuPurI4bGWLRBOIt3CrbwK27rSQZGe6AdOn+xTGfSBcKzYI9aJeysTE/ame6mLFKO6FyzRm6sy97Z62nuKoA+scmOPOPE5mmIKnxOIa47Nc9ZmLEgQJJk5Co/RwYNPQtkloVNSIsU40QI5Tkew1veQlqMLP2rjHwhf9NYF/UPd766Zyesejw1peO4Ce1ucffS8nQLYUBqW3VS5cgHPPdJHhr7qZgdqq9gXuG4WYfZKiWHdBrPIuL2ExTysgihezNrC891VzFtlUMOMrJ8watYbaK3FdlPNRiu9wJUDeI6pMdxpTNsGmcl5WN9e0/ZHmWNLRHlBydZ0uXwwAFpmg/cQ/pXq3qNmc3Ir1JXjXEOiIaSvE02ahQjmqGINXLlUb5o0CzP8AKM/u9z8P+oVc2Zyos/8Ah5uOyeltWTaIJG+xAhAOJDHdOWWvRVDlGf3e52D8y1z6+afGPJC26Kt3QdVX9jXc2HYff/ah105VNsm5FyOlT5Qa3reNoz/zGstHKpAKrYZsqnBrny7NSHR1nSNTHTp2mmYm5CgdJnuU5f1Z91Kiyao4nEySRpovYMl/X+KrTb1YLS7os4FN65PBcu86/CjtqhmzbG6o6dT20UtUTZEW7ZpXsyytLDdnIHJpEc4caYhqUGhLEFw7zACYC8ene/TzrObZvFbrN6pUg55xAA9n9f0rRWm5z9q/lrLcpbrzcNsBn3uaCYGoBkyOEnXhTcTqQrLuILw+Atwssc9BABPhnRB8IqpkYznnNzZ0k93GgVnY2MukFrwtgTnbDEKdYZhGZ6ydaLYHZYtp9YzXd2WJcAk6kyDOnbwrU8kpGRY4RM3iOUl4sfRqu6CRB5waGKniIECcunuohg+UobK5bKwNQS0xwAAy7z30ERYyFSWjlWfnJM3LFFrZpLXKOzxYj8SsCPKKtptewwkXbefS6ju1rI3oioE3QeFMWVgPCjqGxNmHE+pBtqw33kQMwSoPFt2MuutjtO8SoW225cB3rcwAxEgoJyMgxHZWb+jK3Fi43sEpB4bwDFvJl8a0+JwqX7ZVtOBGoI9oeJFG/uRikqYLfbhvWWYc29azZekTuvAPswcwdI7DQzA4trVq7bJlLiQOpwQD2Sk+A6KG4lXtXA+ephipAuAEqxhtVOY7+uoxi4Pd76Q7tWLsv4La7W7FxEMG4/OboUCI75Ph11f2JtoKBbYndVSEGiBmJLXbh6gTGpzAGdZtG4cJk0U2cyFouHdQc46yx4KIzoa2Fjk0Hdr4lX2fi2QN6K3hrw3yINxjbYc1eCicz2ddeoVy25Wb2zsRatW+ZuKpYDdCqzquQHb769WzBkjFPmankilo2tITTZpCa4Z0Dxps14mmk1ZBtw1QxBq89UMSaJAszvKQ/u9zsH5lrn9+t/yj/wBnfsH51rn981qgJkVXNMwVyLinrjxyPvrzGqznOtmPdoTL5Nnhnq0GoVgr+8obpANEUbicgMyfnjWKapj49C4m7up1vl/D7Xjp49FVsFa32ngPfVe9fNx8uOnUB+nxoxg7G6ABVLROy9ZFXLdVrQqyhqiyZTT1NRA04GoQZ6HfL56Nlx1toKAbUf6x/wATe81oMIc3/GfJVHwrM45ue34j7zTcfYvJ0Ntmm45yLN0yR9Ww1I1EU61TNpr+73fwGn2Z12Y5TTYjspQcqcpzg8aznQFVqVcMh9hc+oVHEZeFWMOJZQOJA8TRICTOu8klFvCW0AghZgH7R3hkNObHgKL4a7uoJyHbnJOp8aB4eFtncIIC8yTE7oCmR3E1YwmKJcgZ5mFJE5AEmBqMwOHfwcpUc4XbNtd0hlJttLK4EtZY6yOKEn5gVjz60SPEe85VtsbiAFJyMmCTkACRIPdPeRWb2jaSVO4oz9YEwxjUA6cNBVSVkcORHg7Yz567w4Akx2kZeE1ds4fIF5UHjqT+Ece3SoNl7GESWMsAyiMoPDpBEiZo9YwKrJY7xByJ08xrQUw1BVRneXmIjZrqtsqjXLYBJEnnb2kZjm16oPpOxH7qi553l8AjmvVcnQMjpVNJr016K5VnWGlqQ07dpCKsojc1RxFX3FUcQKNFMznKP/Z37vzrXP74roXKIfu79g/Otc/xFaYCZA65Ve7U941WZ6143TFSQZ2HflCPsnyOf61bxO0d6ETTh0sens+ewTsFx6ZUfNX5sdeRXzAHfWpxuECqCoAKngOn+8d00vMqkFDaE2fg90SdTrRaytVsLmAatpSWGiwlTKarqalBoAiYGnA1EDTgahRFh7ALB5YFXuDJiARvwQw0I5orOX2zrS4VubP3nP8AW9Zm4M6dj8i5ktqotttGGudijxdantLVHlO8YePtOo8AT8BTW9CYr7jK0jUjNnSOcqSbmPNsnME9nCjPJfZLXHLkn6uCIBzfLdzGkZnuA40GstkK2/JDEBMO7cGcgGYmFWYPTnp1eBpWJyMMWMeygK8vOXrbpBgDemIJHQfHjT9nY3dJiZkxumN/SCdRA7eJg1Wv3PrFVo50k5yANY6sx0mpUw1ogwOsleMROup/tVNOxCiiS/tFlAe+r7jvmQobeYGRplO8PLSh2MxyvEE7sGJB1MTn4cI99WsZG6TvMAwOSkQeacnQiG7I7KAu/AAZ5xnEdrAEUUboF9mw2Nd3zAZTugKI9bSZHRlE9pqzdd5zGem9mF6SQTqPW8axKYcklwhAnL4HLs91XExVxBkzjoEkwOiDOWtEnSohW+ky8fR2FP2nM8DAXz53nSUA5cbQd2tI59RWIyj1is/lpKqT2Kl2d3Wn1FvgakD56KY2OUaSfL3/AKVyjrlikiq64okTp50jtOpJq6ISXGA1I9/uodir46CfKrnojVW9hZ40aBZm+UOIJsPpEDh95eJzrAYq5XSeUOHAw9zLgM+PrLXNcWBWnGKkCrpJqKKt3aqXK0oWKGggjIggg9BGYromHvC9aVxo65jr0Ydxkd1c5BrV8i8fIeyfxp5Bh7j3tRZVyhfwVHToL4Bt0lDqD8/HuiiKmh+NXdIccMj2fP5RVy28isg0nU1KDUCGpVNCWSA09TUQNPU1CEdlvqp+6x8ZNADrRtMrA/yx+QUGAzpsBcyxaWgfLK5zbS9bN4boHvNaBFrMctG+sQdFufFm/SmPoHGvuADVIbcioQamYHUUCHshzC9hjx09xrR7J/bUtBsPZN21MNCliHBk5KZ4jODrQMKd09ce8V1b6Ob84ViYE3Tl/Ck/Cr5cFaEzgsmmY9OWShoxOGZWymdcshzW3TRaxyxwhGT7p6GBHmRu+Zrot22HXdYBlORBAII6CDlFAsb9H2Bu62AhPG2zJ5A7vlUWf5Qn+HkvbL/v3M+9/wBIJtFbkqZO8OI6cxr199DrVi56Tn2yJyByjtkZaUSxn0OpO9h8Q6HgHUNH8aFT5Gh1/kdtSwQUcXwpkRcDHLqvAHwo1lxsW4Zo/qHsKqRHTmR7x25GpW2eh0gdeXnWYxHKzGWcsThyv3ijpMdbBlPdVzA8uMK0ekFxDxMSPFJ/LRri+mX9Tw0ZT6Qk3cSqj2bQ82f9K9TOXeJt3cWzWH9Jb3ECtn9mSMwDkSda9S59gS2zsSNJyqe3hydcvnqqVBFSrXNo6563Zga1IGjSKTerytVWQVpqMr1+VeLyez5NIalkoE8ocEblh1XMkaDImCDkenKuT4xCphumAYieojg3V4dA7WwrOcpOSi3wWtwtziD6r9TdB6/HqKGRxYMo2cmu1XeieP2a1tipEFTBUkEg9AaYPznQ0/GK3wmpCGqGCrGAxZtXFuLqpmOkaEd4JHfVY0orTF+GLZ07fW4gYGVcAg9ufj8aqYF90lD7OnZw/Tu66D8j9pa2Txlk6j7S/Hvbpo1j7cQ41XXrB+fd0VknDhKhqdqy8KkU1XsXd5QalVqUETA0rtAJ6AT4CmA03EtFt/wN+U1RBWEWQPuKPIChSDOi2LyQ93vFDLWtPx9Cp9ltErHcsmnER0W1Hmx+NbS2KwnK9iMU/YnhuLRy6Kx9garNm5wNVieiprdLQ9k91sh211DkRb3cGk+0zt57v+muV3vWQd/iY+Fdr5IYScDY60J8Xc1J3WgF2WluRpU6Yg025geg030BHGs/Q0tJieqpRfB40PJjWk36osJzlQTaHJLCXpL2LZJ4qNxv5kgnvq2t7on4UrYojrqWU0mYzaP0W2M/RPcTqbngdmh8Sa9WxOJFLRc38gfRi/B//9k=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4" name="AutoShape 8" descr="data:image/jpeg;base64,/9j/4AAQSkZJRgABAQAAAQABAAD/2wCEAAkGBhQSERUUEhQUFRUVFBcXFBUXFBUXFBUWFRUVFhQVFRQXHCYeFxkkGhUVHy8gJCcpLCwsFR8xNTAqNSYrLCkBCQoKDgwOGg8PGiwkHyQsKiksKSksLCwsKSwsLCwsLCksKSwsLCwpLCkpKSwpLCksLCwsKSwpKSwsLCwsLCwsKf/AABEIAL8BCAMBIgACEQEDEQH/xAAcAAABBQEBAQAAAAAAAAAAAAAFAQIDBAYHAAj/xABJEAACAQIDAwgGBwYDBgcAAAABAhEAAwQhMQUSQQYiUWFxgZGhEzJCscHwByNSYnKy0RQkgpKi4TNzwjRDY4PS8RUWU3STo7P/xAAZAQACAwEAAAAAAAAAAAAAAAACAwABBAX/xAAsEQACAgICAQMDAgcBAAAAAAAAAQIRAyESMUEEMlETInFhoRRCgZGx0fAF/9oADAMBAAIRAxEAPwDsCipVFNUU8ClgiilFKBXqhR6vTXpppNQgs17epm9Xpq7IPmmk0H2tyrw+HkPclh7Cc5+8DJe8isftP6ULhysWlX7zneb+UQB4mijCUugXJI6IxqhjtqWrX+Jctp1M6g+BM1yLH8qsVe9e9cg+yp3F/lSBQnfpy9K32xTzV0jqO1+WeGgBbhcgmd1GjhxYAGguJ5dIo5ttj2sF901iRcpt16dD0cEwJZ5Mv8o9sftiqjLuqrbwgySYIzJHXU3Jna1rDXGFwsAUCBokDdaZMZ6DgDQZDmO2qjqXu7iglmYKoGpLGAB3kVsx4YJUkY8rbaZ3XZGLW4oa2yspGTKQR4j3UUtn5H6Vy3HciMXs2wcVbxKhkCm6iyBmQsSebcgsMiKzu09sYlzu4i7fRjnuu1wIQfuaqO491JcLVw2ScZXs7bjNsWLP+LetJ+J1U+BM0Fxn0k4K3pca4ehEY/1NC+dcmwPJzEXc7dssJjeWCs/iGVGcL9HWJYje3EnpafyzSKk/ANUaXF/S8n+6w7HoLuF8lDe+guL+lTFv6gtW+xCx8XJHlRLB/RLP+Je/lT4kj3Uawn0X4VfW337WAHkJ86nH5ZFI5djMc9wvcdpdt5mbISxBJOUAd1VuTuK5h1J3joCx0GtEcfYUYq5bUcwX3QDXmi4VAz1yrrHIPCouFTdRF59z1VA/3j9HVHhVKOthXTOd2Nl4m5ATD3TOhK7oPYTRbDfRtjrnrLatj7z7x8Erq5tDorynOG7j0/3oeS8I0xxr+Y5vZ+iEz9biR2InxJFFcJ9FOEHreluH7zwMupRPnW4ZY4VTOIGgOfHMdOenXUUm+g3jjEF4fkbg7QkWLQjiw3/zkiitm2igBYC8AoAHVkuVVdo4mEI4mBx6auW7XNXqC+UVHfkiS8F1dKWkWlpBsXRAHliIIAjPgZ6K9UvGvVdgqJUAp4popwpIQ6vUlJNQg41GxpxNRs1WUIWrn3KzlLeNx7StuIrFebkzRkd5te4edb1mrk/KF5v3T/xH/MaZjVsCXQGutVVzU11qrMa3RMzEJpjGvMf0HSSdABxPVREbAuhd+4Fsp03W3e7dzaeoiaY5KPYCi30DQ1Ixqw+CPsy3XBVf6ud/TXk2VcPtKOxSfMke6q+vBF/SkQWBzh2io9g41bOOs3X9W3eRm6gCJPdr3UcwPJslhNxhmNAvxBqPG8jACWtXD+FxllpzlGWQ6DTI54SuIE8U41I6Rt3k3dxWMtXFug4VxbF63JhhZZ7ywIgqW3Qcwc+NW+U+wkxeIwourvIGxG8OcJHo8sxBA3lBrjmyOWOIwrFbV5kiVNtxK5HgrZDuitzyd+ldAqLi0cso/wAVYbePElcokdGVZ3jmtx3XwNU4vUlX5KR5KPbFzEbOvMpTEXbTWyQIFu4yDnnJx6uTD2qtbJ+koq25jLZUhipuWxIlcjvJ1dKk9lR7HYtg8V+zX5fcuXrgUzLsC0KjerkpAIg82aLbb2H6DYhskc63bR2Mf7w3Ve5HWJYdkVWLN9Tvq6+H+Q/UemjDXnvW1+Pz8mnwOPV0DowZWzUjQjqq5ZxQbuMVnuSFv9xw3+UPOT8aK2bcGeJI+FMlFM56OKX7k4tz032//Q113kE04O3+K5+dq4r6b64t98nzJrWp9I/7FgrVmyoa8Vdizeqku27l7RjPo7aRdRYUYylNJHZZprCa+ebX0n4wk7952k/a3Y7AsADqroPIv6T1vOLOIYS0BHyHOOW60ZQeDePTS0bpQaVmyxOBAJMtnMQzRPRAOR99VcTbK7267iIjnseJnjnOVHGE5ULxuBK5qqnPORJ9/wA+9sZfIntg281wqrOQVZmgRBhDANau16o7B7qAbQsHctCYhWmAM5IPdR7D+qv4R7qCbtD4KmTqaWmTTppBpTI7aEEyZzy6uqvUtq6GzBBHVXqtlR6Kwp002vTSAh802aQmmk1CDiagd6e7VVuPVooU3K5zZ2HcxeIuBMl9IxZz6qgsfE9Xu1rfNczqryYdhhrJRVIa5cNwkwQpuPzgI5xyA1HfTE+O0C1Zy7lBgRZxF20pJCNugnUwBJy65ofh8K911t2xvO5hRp1kk8FAkk8AO6p9o4lrlx3ed9mJaRBknORwrWclsImEwj4y8OdcSVHtC0SPRIs+1cYqf4kHs1s5cYmfjbGHCWdmopgXsU4O6dCftEa+itDidTpmYADMj3X37jb79MQqj7NtfZXzPEk05S9x2u3c7j5mNFHsov3VGQ7zqTRC1agVmlIekQWsGBUws1MK8KXYRNhF5w7aZcPn8R/epMH647f1qA/Ae4Cm4xWTwZdNrYe/zWKlvsON1x3NBHdUN7k2mtp2t9R5yeeY86LWnw1wAXrQboORjsB0qTA7CwjWwQwVo9UiY6PW/WmKTj0TimY69duWGkkSNHtXBP8AKDvCjacusS1i9buMbq3l3C1wNvLkPV0HX2551DjrO65URlxEAUa2DbHonkAyxkHMHmjUceNPWW2uSsRLGktaOiclVjBYcf8ABTzUH40SuoMs4qngXCW0RRAVFAHQAoHwp+LxkIxgZKT4AmmcX2c7krOC4c79xQIlmHmau7X2T9aLaKSXjdn7IEFifE92lA9gIWvpDqjeyzEhd6MgWHqzpPXqNa6dsxwAjNBaJJIEydc/LuFcz1DcGju/+fjjNSvvRzXaWxGw7y4DI0FWGh4x0g9XUaiw1kEjdJ16PAT2mK6Vj9iJftG20gSIIILCNczPXWTxnI26jH0bW7ingW3X16TkfKqxT568mn1OJY9+DuvJrGNdwlh3nfNpN+cjvAQ0g9YNE6DclcN6LCWULKxCDeK+qWOZg8QDl3UZFaWjipg3bFmFDSYBiO2i2H9Vewe6he3Wi1/EKJ2dB2Cql7UOxvZNSrSUjHLThpSjUj1q2BkAAOqvVHhb28BIgxMdGdLUfZcdrRXpZps16az2GLNNLV4mmE1VkEdqq3WqdzVW8aNFMrXbkVjOTHKlsKwW5JsvmRxSfbX4jj21rMU+R7D7qy/J3YC4k4cv6g3gw+3uEHcH82fUaJySpPySMOSbT6AN3CDF482wZW9iXkj/ANLee45H/LDR2ij/AC6x4a8tkDmWE9NcVeLlW9Eg/CoLR99eisvZ5VDA41rvohc/xlVd/cC71wZjmngpEZampre1f2lr14ru+mZniZgboVFnjCqorVKL0/BnTRasYwQOZnH2v0FWBibhPNt6a81j41JgfQJuN6S5vgSYAgGIOZHXrRE7fT7d48BAtjLokDqFXxXhEv8AUFviLoiRuyJHNiRrInXUUti+zHnHLoyq/c2jYYAG1daNJbIZRkAemCc84B6qpiC7lVKrlAPs9Unvo2o8HoV93NbLmE9Yd9VLh5p6QnmFqxYOfcfcaZiU5hjUjzrPj0PmrMmiZjtFIViOwe4VsdgbHCAs6qXPAwwAHQSOPZwFG8RsTBPbL3LQt7sB2SVC8ASF0HdAok7I9HKozrRbFWLTHrPkB+tGL3IjDXM8PigZ4Eo0dw3TFWbHInEWkK8y4JOamNRGjRRrsXJ6Cww1+3krBwODjPoyYZ+M1FtHaG7Zu76shFtzpvLkje0uY7xWh3KH8o1AweJYjTD3j/8AW9aeVI59JvZ86bLci4pWZAkdoGVdIwNi56O0pBJuIHUzPNM+seGh8Kw3JS5u4ifuP7gfhXWL+MnPLmjdXICFHqjr/SszxLItmz02eWKbcRlnZ4AG+xI4hcgT1sdav2MPYOWa9ykeYNCvTEdc61IMRo3j28a0QioKokyTlkfKT2bvZiILQVTIX9SfjVtWjsrHbE2vDiMg3DorU4PFi4oI6SCOgrr89dBONbMz0yHbzTZ/iHxouulUcaB6JvwmrIuUpq0Ngyypp5qK21LeTeUiYkajWktbNkXaI7S/WH8C+9q9TMEOew1hUHvr1SXYcOiKa9NNmvTWQcKxqOlJppNQoS41Ur5q09U79GgWDtoNCP8Agb8poS2PVbGEs22KXRhy5K5FTdVSDP2jm3ZnxFXtrPFq5/lv+U1m/wDylikW3ftqLoKo8KeeAVB3SpzORjKaLJByg0nvx+Q8M1DInJa8/gwG1MOTc7BHma0mx8JFqOhB/p+NZ/HHnHs/WtLsxuYOtV4TxXhxro5PZExR9zDNvDrnm8dV1f8Aoquiw0M7EATzWJ6OialewxPrv/Iqnyfp6+NQ2E3WPPA65Q8eILZHjrQxiqKnOVj3YcBcOXFiI1+7nTMMJ1zgg++pjfgH6wROm5bMz1BidKhwJ17vjVzpQYMbc0XbXtT9hs+6vYg+ZPxr1rQ9gHiwFRs0lR1/2+NZImph2yMhVzCXQDmJVgVdToVORB7svCqds5VLb9/z89lQhguVdlMFiTbZoVgHtMQYa23q86IkEEHrWrnJfaVy4fqr7BAYJR5APRExNbLauwLWNsFbiB7ltXNk8VaN6OsNuxGY0rnGyr37PiFOiXItv0CT9U3cxjsc9FOu0L4nZcM8qJJJAEk6nr7fnjQ7li8bPxf/ALa6PFGHxqps7asrzdVMEkwueUTx7BnPRVTl7yjsDBXrJuAXb9k+itw285Y7oAgRMgiNaKEvBny49qSOU8g8Fv4hiVJC2z2bzMu6O8BvA10G5rHiek8aG8lsAuHsbhe2bxlrgVwxWfZMcQIB76IHKnQ6KUa7GOarLdzZez3Z+UVNcfUnhVK00knpP/amFBGxe3WB6DWq5N4ubt5Jy3t4Z9MyB88KxgNaDkxetenu+mZFUrlvsqgne0G8dYmhl7QWrNpizzCOkVIhqipsx9XfSOj0isvhOXcamGNVTzmQjiVcH+mZ99Z7VFqLQRtV7F3wikmYyGQk5mBUWHxiN6rqewim7UcejI6SBpMdcUutmmL+0H29tqpcqpO9uxoBkIzr1VcJZDZw5E83piOOdeprhFkWSlQUmvTSTSE1yzaemkNJNemrKGXDVO+1W7hqjiDRIFgXbT/U3f8ALf8AKaq8nOXhASzcss0AKptAs0KABNvjkNQe6pNvH6i7/lt7jRvB4jD4WxEC2RhxdeEaWUBQzFgOcd4jKScxTvABxDEa9wrSbMzQfhXuzTOsziciOyK0Wyni2p6k4jpH6VvyeyJmh2w5iLChTuvJ6CqyZ1j6sR461WwimWyDRqGIHHr45VINorOvgTGZnLdBnhxpLdwOxJUmAI3AxyHH1gdO7KpDoXk70PdT9hAc4JNqO8FR8KhwgjeHX1HSejLjXrtzdnm3V1AO+y5/y+VNwRyPb8+8UOX2MLH7kXgeb2sB4An9KbazuKOjPx/7U24clHUT4mB5A0/Z+dwnoy+e+ayx6NL7DaVMKgSp1qmEW8Ndg5dRHaCCPcKxPLjYAW9CKSl5fSKJhSrxlPCCxEDhBNa+03kazXKrlnI9Dcsqotb1u3dOYXetm3MakFT8xRxtoB0nsq7F20bYXfO+4XdLKcmjIFWjmggCYBkzBiCbL4z0rKWC82dzKSu8ZbdYycyBxrILizZZFaOdkhBBDdAEceqii7Xg5xXOyTyS0djFixR2ai3hkiSAejt6qB7Q2+lm8tq5o+jgZJOS+k6ATlPj01C3KqRuou8wygGc+s8KE3sIXYszc5s2gCJ0gSJgCB3Vr9HimnfSMvr82OS49v8AwGMfi5JQaD1j1/Z/Xw6adZ0qpZtR8+JNXEWuqcQnGcUG5SbOvXlX0Vq5dhyW3LbPu5CJ3QYnPwozb1+eFbL6PLf1d1ul1HgpP+qgn7SM4fd5P4gDPDX/AP4Ln/TVM7KujWzcH/Lb9K+qg1PQ1mTopQTPk5sORqpHasVIlfWQrzWlOoB7QDVOf6DV6f8AU+UFbr8K9XW+WGLRcQw9GDr7KfaYaEdVepqgDxo31er1JXKOoeNNpTTahQ16pX6uvVG+aNAsAcoD9Rd/AaXk/tUYzB3cNdaLi2WUNlvG3EAieIhQe6ouUZ/d7v4fiK9isD6TaLbpKFcGr2nUDUKBzho6mXUzw45U7wAcwvLIB7/Gi+zLsW0JzAIkTrzjlQsxGeQj4ZUT2JulIcEw2g1nI/Gui9wRkum6Dd7E2iDuIwOUSqRrmTEnTrqAXxxRf6h8afbw6T6zCdAeqNYHX8xU3o1GgB7zUxwXh/uLy5X5X91/ssLgbbAQ65gGN8AgnhA3j0/JiquFzyGkmO+B7hRVtlWiAVfInPeVgBnBkmOGfl11UBVSYUAJJyJIYjIEEk9A8aVlX2PYzHJ8laX9KI79znHoGXcuvnvVa2QnNk6nOhVxsgvEkD4k+/xo7hVgAVn6RpL1up1qvbqcGgCHA6/PD+1Yrlbgy928oRiCAQRGbFWAXqGhJ+8K2i8aHY/Z2GuBzeuLbcPkSRpuJEqdRLNTsXehWXrZzvkXs3Ei/ZF481btogMUMAXBocz0ZTXXsfsG28ykGcoLDLuPurI4bGWLRBOIt3CrbwK27rSQZGe6AdOn+xTGfSBcKzYI9aJeysTE/ame6mLFKO6FyzRm6sy97Z62nuKoA+scmOPOPE5mmIKnxOIa47Nc9ZmLEgQJJk5Co/RwYNPQtkloVNSIsU40QI5Tkew1veQlqMLP2rjHwhf9NYF/UPd766Zyesejw1peO4Ce1ucffS8nQLYUBqW3VS5cgHPPdJHhr7qZgdqq9gXuG4WYfZKiWHdBrPIuL2ExTysgihezNrC891VzFtlUMOMrJ8watYbaK3FdlPNRiu9wJUDeI6pMdxpTNsGmcl5WN9e0/ZHmWNLRHlBydZ0uXwwAFpmg/cQ/pXq3qNmc3Ir1JXjXEOiIaSvE02ahQjmqGINXLlUb5o0CzP8AKM/u9z8P+oVc2Zyos/8Ah5uOyeltWTaIJG+xAhAOJDHdOWWvRVDlGf3e52D8y1z6+afGPJC26Kt3QdVX9jXc2HYff/ah105VNsm5FyOlT5Qa3reNoz/zGstHKpAKrYZsqnBrny7NSHR1nSNTHTp2mmYm5CgdJnuU5f1Z91Kiyao4nEySRpovYMl/X+KrTb1YLS7os4FN65PBcu86/CjtqhmzbG6o6dT20UtUTZEW7ZpXsyytLDdnIHJpEc4caYhqUGhLEFw7zACYC8ene/TzrObZvFbrN6pUg55xAA9n9f0rRWm5z9q/lrLcpbrzcNsBn3uaCYGoBkyOEnXhTcTqQrLuILw+Atwssc9BABPhnRB8IqpkYznnNzZ0k93GgVnY2MukFrwtgTnbDEKdYZhGZ6ydaLYHZYtp9YzXd2WJcAk6kyDOnbwrU8kpGRY4RM3iOUl4sfRqu6CRB5waGKniIECcunuohg+UobK5bKwNQS0xwAAy7z30ERYyFSWjlWfnJM3LFFrZpLXKOzxYj8SsCPKKtptewwkXbefS6ju1rI3oioE3QeFMWVgPCjqGxNmHE+pBtqw33kQMwSoPFt2MuutjtO8SoW225cB3rcwAxEgoJyMgxHZWb+jK3Fi43sEpB4bwDFvJl8a0+JwqX7ZVtOBGoI9oeJFG/uRikqYLfbhvWWYc29azZekTuvAPswcwdI7DQzA4trVq7bJlLiQOpwQD2Sk+A6KG4lXtXA+ephipAuAEqxhtVOY7+uoxi4Pd76Q7tWLsv4La7W7FxEMG4/OboUCI75Ph11f2JtoKBbYndVSEGiBmJLXbh6gTGpzAGdZtG4cJk0U2cyFouHdQc46yx4KIzoa2Fjk0Hdr4lX2fi2QN6K3hrw3yINxjbYc1eCicz2ddeoVy25Wb2zsRatW+ZuKpYDdCqzquQHb769WzBkjFPmankilo2tITTZpCa4Z0Dxps14mmk1ZBtw1QxBq89UMSaJAszvKQ/u9zsH5lrn9+t/yj/wBnfsH51rn981qgJkVXNMwVyLinrjxyPvrzGqznOtmPdoTL5Nnhnq0GoVgr+8obpANEUbicgMyfnjWKapj49C4m7up1vl/D7Xjp49FVsFa32ngPfVe9fNx8uOnUB+nxoxg7G6ABVLROy9ZFXLdVrQqyhqiyZTT1NRA04GoQZ6HfL56Nlx1toKAbUf6x/wATe81oMIc3/GfJVHwrM45ue34j7zTcfYvJ0Ntmm45yLN0yR9Ww1I1EU61TNpr+73fwGn2Z12Y5TTYjspQcqcpzg8aznQFVqVcMh9hc+oVHEZeFWMOJZQOJA8TRICTOu8klFvCW0AghZgH7R3hkNObHgKL4a7uoJyHbnJOp8aB4eFtncIIC8yTE7oCmR3E1YwmKJcgZ5mFJE5AEmBqMwOHfwcpUc4XbNtd0hlJttLK4EtZY6yOKEn5gVjz60SPEe85VtsbiAFJyMmCTkACRIPdPeRWb2jaSVO4oz9YEwxjUA6cNBVSVkcORHg7Yz567w4Akx2kZeE1ds4fIF5UHjqT+Ece3SoNl7GESWMsAyiMoPDpBEiZo9YwKrJY7xByJ08xrQUw1BVRneXmIjZrqtsqjXLYBJEnnb2kZjm16oPpOxH7qi553l8AjmvVcnQMjpVNJr016K5VnWGlqQ07dpCKsojc1RxFX3FUcQKNFMznKP/Z37vzrXP74roXKIfu79g/Otc/xFaYCZA65Ve7U941WZ6143TFSQZ2HflCPsnyOf61bxO0d6ETTh0sens+ewTsFx6ZUfNX5sdeRXzAHfWpxuECqCoAKngOn+8d00vMqkFDaE2fg90SdTrRaytVsLmAatpSWGiwlTKarqalBoAiYGnA1EDTgahRFh7ALB5YFXuDJiARvwQw0I5orOX2zrS4VubP3nP8AW9Zm4M6dj8i5ktqotttGGudijxdantLVHlO8YePtOo8AT8BTW9CYr7jK0jUjNnSOcqSbmPNsnME9nCjPJfZLXHLkn6uCIBzfLdzGkZnuA40GstkK2/JDEBMO7cGcgGYmFWYPTnp1eBpWJyMMWMeygK8vOXrbpBgDemIJHQfHjT9nY3dJiZkxumN/SCdRA7eJg1Wv3PrFVo50k5yANY6sx0mpUw1ogwOsleMROup/tVNOxCiiS/tFlAe+r7jvmQobeYGRplO8PLSh2MxyvEE7sGJB1MTn4cI99WsZG6TvMAwOSkQeacnQiG7I7KAu/AAZ5xnEdrAEUUboF9mw2Nd3zAZTugKI9bSZHRlE9pqzdd5zGem9mF6SQTqPW8axKYcklwhAnL4HLs91XExVxBkzjoEkwOiDOWtEnSohW+ky8fR2FP2nM8DAXz53nSUA5cbQd2tI59RWIyj1is/lpKqT2Kl2d3Wn1FvgakD56KY2OUaSfL3/AKVyjrlikiq64okTp50jtOpJq6ISXGA1I9/uodir46CfKrnojVW9hZ40aBZm+UOIJsPpEDh95eJzrAYq5XSeUOHAw9zLgM+PrLXNcWBWnGKkCrpJqKKt3aqXK0oWKGggjIggg9BGYromHvC9aVxo65jr0Ydxkd1c5BrV8i8fIeyfxp5Bh7j3tRZVyhfwVHToL4Bt0lDqD8/HuiiKmh+NXdIccMj2fP5RVy28isg0nU1KDUCGpVNCWSA09TUQNPU1CEdlvqp+6x8ZNADrRtMrA/yx+QUGAzpsBcyxaWgfLK5zbS9bN4boHvNaBFrMctG+sQdFufFm/SmPoHGvuADVIbcioQamYHUUCHshzC9hjx09xrR7J/bUtBsPZN21MNCliHBk5KZ4jODrQMKd09ce8V1b6Ob84ViYE3Tl/Ck/Cr5cFaEzgsmmY9OWShoxOGZWymdcshzW3TRaxyxwhGT7p6GBHmRu+Zrot22HXdYBlORBAII6CDlFAsb9H2Bu62AhPG2zJ5A7vlUWf5Qn+HkvbL/v3M+9/wBIJtFbkqZO8OI6cxr199DrVi56Tn2yJyByjtkZaUSxn0OpO9h8Q6HgHUNH8aFT5Gh1/kdtSwQUcXwpkRcDHLqvAHwo1lxsW4Zo/qHsKqRHTmR7x25GpW2eh0gdeXnWYxHKzGWcsThyv3ijpMdbBlPdVzA8uMK0ekFxDxMSPFJ/LRri+mX9Tw0ZT6Qk3cSqj2bQ82f9K9TOXeJt3cWzWH9Jb3ECtn9mSMwDkSda9S59gS2zsSNJyqe3hydcvnqqVBFSrXNo6563Zga1IGjSKTerytVWQVpqMr1+VeLyez5NIalkoE8ocEblh1XMkaDImCDkenKuT4xCphumAYieojg3V4dA7WwrOcpOSi3wWtwtziD6r9TdB6/HqKGRxYMo2cmu1XeieP2a1tipEFTBUkEg9AaYPznQ0/GK3wmpCGqGCrGAxZtXFuLqpmOkaEd4JHfVY0orTF+GLZ07fW4gYGVcAg9ufj8aqYF90lD7OnZw/Tu66D8j9pa2Txlk6j7S/Hvbpo1j7cQ41XXrB+fd0VknDhKhqdqy8KkU1XsXd5QalVqUETA0rtAJ6AT4CmA03EtFt/wN+U1RBWEWQPuKPIChSDOi2LyQ93vFDLWtPx9Cp9ltErHcsmnER0W1Hmx+NbS2KwnK9iMU/YnhuLRy6Kx9garNm5wNVieiprdLQ9k91sh211DkRb3cGk+0zt57v+muV3vWQd/iY+Fdr5IYScDY60J8Xc1J3WgF2WluRpU6Yg025geg030BHGs/Q0tJieqpRfB40PJjWk36osJzlQTaHJLCXpL2LZJ4qNxv5kgnvq2t7on4UrYojrqWU0mYzaP0W2M/RPcTqbngdmh8Sa9WxOJFLRc38gfRi/B//9k=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06" name="AutoShape 10" descr="data:image/jpeg;base64,/9j/4AAQSkZJRgABAQAAAQABAAD/2wCEAAkGBhQSERUUEhQUFRUVFBcXFBUXFBUXFBUWFRUVFhQVFRQXHCYeFxkkGhUVHy8gJCcpLCwsFR8xNTAqNSYrLCkBCQoKDgwOGg8PGiwkHyQsKiksKSksLCwsKSwsLCwsLCksKSwsLCwpLCkpKSwpLCksLCwsKSwpKSwsLCwsLCwsKf/AABEIAL8BCAMBIgACEQEDEQH/xAAcAAABBQEBAQAAAAAAAAAAAAAFAQIDBAYHAAj/xABJEAACAQIDAwgGBwYDBgcAAAABAhEAAwQhMQUSQQYiUWFxgZGhEzJCscHwByNSYnKy0RQkgpKi4TNzwjRDY4PS8RUWU3STo7P/xAAZAQACAwEAAAAAAAAAAAAAAAACAwABBAX/xAAsEQACAgICAQMDAgcBAAAAAAAAAQIRAyESMUEEMlETInFhoRRCgZGx0fAF/9oADAMBAAIRAxEAPwDsCipVFNUU8ClgiilFKBXqhR6vTXpppNQgs17epm9Xpq7IPmmk0H2tyrw+HkPclh7Cc5+8DJe8isftP6ULhysWlX7zneb+UQB4mijCUugXJI6IxqhjtqWrX+Jctp1M6g+BM1yLH8qsVe9e9cg+yp3F/lSBQnfpy9K32xTzV0jqO1+WeGgBbhcgmd1GjhxYAGguJ5dIo5ttj2sF901iRcpt16dD0cEwJZ5Mv8o9sftiqjLuqrbwgySYIzJHXU3Jna1rDXGFwsAUCBokDdaZMZ6DgDQZDmO2qjqXu7iglmYKoGpLGAB3kVsx4YJUkY8rbaZ3XZGLW4oa2yspGTKQR4j3UUtn5H6Vy3HciMXs2wcVbxKhkCm6iyBmQsSebcgsMiKzu09sYlzu4i7fRjnuu1wIQfuaqO491JcLVw2ScZXs7bjNsWLP+LetJ+J1U+BM0Fxn0k4K3pca4ehEY/1NC+dcmwPJzEXc7dssJjeWCs/iGVGcL9HWJYje3EnpafyzSKk/ANUaXF/S8n+6w7HoLuF8lDe+guL+lTFv6gtW+xCx8XJHlRLB/RLP+Je/lT4kj3Uawn0X4VfW337WAHkJ86nH5ZFI5djMc9wvcdpdt5mbISxBJOUAd1VuTuK5h1J3joCx0GtEcfYUYq5bUcwX3QDXmi4VAz1yrrHIPCouFTdRF59z1VA/3j9HVHhVKOthXTOd2Nl4m5ATD3TOhK7oPYTRbDfRtjrnrLatj7z7x8Erq5tDorynOG7j0/3oeS8I0xxr+Y5vZ+iEz9biR2InxJFFcJ9FOEHreluH7zwMupRPnW4ZY4VTOIGgOfHMdOenXUUm+g3jjEF4fkbg7QkWLQjiw3/zkiitm2igBYC8AoAHVkuVVdo4mEI4mBx6auW7XNXqC+UVHfkiS8F1dKWkWlpBsXRAHliIIAjPgZ6K9UvGvVdgqJUAp4popwpIQ6vUlJNQg41GxpxNRs1WUIWrn3KzlLeNx7StuIrFebkzRkd5te4edb1mrk/KF5v3T/xH/MaZjVsCXQGutVVzU11qrMa3RMzEJpjGvMf0HSSdABxPVREbAuhd+4Fsp03W3e7dzaeoiaY5KPYCi30DQ1Ixqw+CPsy3XBVf6ud/TXk2VcPtKOxSfMke6q+vBF/SkQWBzh2io9g41bOOs3X9W3eRm6gCJPdr3UcwPJslhNxhmNAvxBqPG8jACWtXD+FxllpzlGWQ6DTI54SuIE8U41I6Rt3k3dxWMtXFug4VxbF63JhhZZ7ywIgqW3Qcwc+NW+U+wkxeIwourvIGxG8OcJHo8sxBA3lBrjmyOWOIwrFbV5kiVNtxK5HgrZDuitzyd+ldAqLi0cso/wAVYbePElcokdGVZ3jmtx3XwNU4vUlX5KR5KPbFzEbOvMpTEXbTWyQIFu4yDnnJx6uTD2qtbJ+koq25jLZUhipuWxIlcjvJ1dKk9lR7HYtg8V+zX5fcuXrgUzLsC0KjerkpAIg82aLbb2H6DYhskc63bR2Mf7w3Ve5HWJYdkVWLN9Tvq6+H+Q/UemjDXnvW1+Pz8mnwOPV0DowZWzUjQjqq5ZxQbuMVnuSFv9xw3+UPOT8aK2bcGeJI+FMlFM56OKX7k4tz032//Q113kE04O3+K5+dq4r6b64t98nzJrWp9I/7FgrVmyoa8Vdizeqku27l7RjPo7aRdRYUYylNJHZZprCa+ebX0n4wk7952k/a3Y7AsADqroPIv6T1vOLOIYS0BHyHOOW60ZQeDePTS0bpQaVmyxOBAJMtnMQzRPRAOR99VcTbK7267iIjnseJnjnOVHGE5ULxuBK5qqnPORJ9/wA+9sZfIntg281wqrOQVZmgRBhDANau16o7B7qAbQsHctCYhWmAM5IPdR7D+qv4R7qCbtD4KmTqaWmTTppBpTI7aEEyZzy6uqvUtq6GzBBHVXqtlR6Kwp002vTSAh802aQmmk1CDiagd6e7VVuPVooU3K5zZ2HcxeIuBMl9IxZz6qgsfE9Xu1rfNczqryYdhhrJRVIa5cNwkwQpuPzgI5xyA1HfTE+O0C1Zy7lBgRZxF20pJCNugnUwBJy65ofh8K911t2xvO5hRp1kk8FAkk8AO6p9o4lrlx3ed9mJaRBknORwrWclsImEwj4y8OdcSVHtC0SPRIs+1cYqf4kHs1s5cYmfjbGHCWdmopgXsU4O6dCftEa+itDidTpmYADMj3X37jb79MQqj7NtfZXzPEk05S9x2u3c7j5mNFHsov3VGQ7zqTRC1agVmlIekQWsGBUws1MK8KXYRNhF5w7aZcPn8R/epMH647f1qA/Ae4Cm4xWTwZdNrYe/zWKlvsON1x3NBHdUN7k2mtp2t9R5yeeY86LWnw1wAXrQboORjsB0qTA7CwjWwQwVo9UiY6PW/WmKTj0TimY69duWGkkSNHtXBP8AKDvCjacusS1i9buMbq3l3C1wNvLkPV0HX2551DjrO65URlxEAUa2DbHonkAyxkHMHmjUceNPWW2uSsRLGktaOiclVjBYcf8ABTzUH40SuoMs4qngXCW0RRAVFAHQAoHwp+LxkIxgZKT4AmmcX2c7krOC4c79xQIlmHmau7X2T9aLaKSXjdn7IEFifE92lA9gIWvpDqjeyzEhd6MgWHqzpPXqNa6dsxwAjNBaJJIEydc/LuFcz1DcGju/+fjjNSvvRzXaWxGw7y4DI0FWGh4x0g9XUaiw1kEjdJ16PAT2mK6Vj9iJftG20gSIIILCNczPXWTxnI26jH0bW7ingW3X16TkfKqxT568mn1OJY9+DuvJrGNdwlh3nfNpN+cjvAQ0g9YNE6DclcN6LCWULKxCDeK+qWOZg8QDl3UZFaWjipg3bFmFDSYBiO2i2H9Vewe6he3Wi1/EKJ2dB2Cql7UOxvZNSrSUjHLThpSjUj1q2BkAAOqvVHhb28BIgxMdGdLUfZcdrRXpZps16az2GLNNLV4mmE1VkEdqq3WqdzVW8aNFMrXbkVjOTHKlsKwW5JsvmRxSfbX4jj21rMU+R7D7qy/J3YC4k4cv6g3gw+3uEHcH82fUaJySpPySMOSbT6AN3CDF482wZW9iXkj/ANLee45H/LDR2ij/AC6x4a8tkDmWE9NcVeLlW9Eg/CoLR99eisvZ5VDA41rvohc/xlVd/cC71wZjmngpEZampre1f2lr14ru+mZniZgboVFnjCqorVKL0/BnTRasYwQOZnH2v0FWBibhPNt6a81j41JgfQJuN6S5vgSYAgGIOZHXrRE7fT7d48BAtjLokDqFXxXhEv8AUFviLoiRuyJHNiRrInXUUti+zHnHLoyq/c2jYYAG1daNJbIZRkAemCc84B6qpiC7lVKrlAPs9Unvo2o8HoV93NbLmE9Yd9VLh5p6QnmFqxYOfcfcaZiU5hjUjzrPj0PmrMmiZjtFIViOwe4VsdgbHCAs6qXPAwwAHQSOPZwFG8RsTBPbL3LQt7sB2SVC8ASF0HdAok7I9HKozrRbFWLTHrPkB+tGL3IjDXM8PigZ4Eo0dw3TFWbHInEWkK8y4JOamNRGjRRrsXJ6Cww1+3krBwODjPoyYZ+M1FtHaG7Zu76shFtzpvLkje0uY7xWh3KH8o1AweJYjTD3j/8AW9aeVI59JvZ86bLci4pWZAkdoGVdIwNi56O0pBJuIHUzPNM+seGh8Kw3JS5u4ifuP7gfhXWL+MnPLmjdXICFHqjr/SszxLItmz02eWKbcRlnZ4AG+xI4hcgT1sdav2MPYOWa9ykeYNCvTEdc61IMRo3j28a0QioKokyTlkfKT2bvZiILQVTIX9SfjVtWjsrHbE2vDiMg3DorU4PFi4oI6SCOgrr89dBONbMz0yHbzTZ/iHxouulUcaB6JvwmrIuUpq0Ngyypp5qK21LeTeUiYkajWktbNkXaI7S/WH8C+9q9TMEOew1hUHvr1SXYcOiKa9NNmvTWQcKxqOlJppNQoS41Ur5q09U79GgWDtoNCP8Agb8poS2PVbGEs22KXRhy5K5FTdVSDP2jm3ZnxFXtrPFq5/lv+U1m/wDylikW3ftqLoKo8KeeAVB3SpzORjKaLJByg0nvx+Q8M1DInJa8/gwG1MOTc7BHma0mx8JFqOhB/p+NZ/HHnHs/WtLsxuYOtV4TxXhxro5PZExR9zDNvDrnm8dV1f8Aoquiw0M7EATzWJ6OialewxPrv/Iqnyfp6+NQ2E3WPPA65Q8eILZHjrQxiqKnOVj3YcBcOXFiI1+7nTMMJ1zgg++pjfgH6wROm5bMz1BidKhwJ17vjVzpQYMbc0XbXtT9hs+6vYg+ZPxr1rQ9gHiwFRs0lR1/2+NZImph2yMhVzCXQDmJVgVdToVORB7svCqds5VLb9/z89lQhguVdlMFiTbZoVgHtMQYa23q86IkEEHrWrnJfaVy4fqr7BAYJR5APRExNbLauwLWNsFbiB7ltXNk8VaN6OsNuxGY0rnGyr37PiFOiXItv0CT9U3cxjsc9FOu0L4nZcM8qJJJAEk6nr7fnjQ7li8bPxf/ALa6PFGHxqps7asrzdVMEkwueUTx7BnPRVTl7yjsDBXrJuAXb9k+itw285Y7oAgRMgiNaKEvBny49qSOU8g8Fv4hiVJC2z2bzMu6O8BvA10G5rHiek8aG8lsAuHsbhe2bxlrgVwxWfZMcQIB76IHKnQ6KUa7GOarLdzZez3Z+UVNcfUnhVK00knpP/amFBGxe3WB6DWq5N4ubt5Jy3t4Z9MyB88KxgNaDkxetenu+mZFUrlvsqgne0G8dYmhl7QWrNpizzCOkVIhqipsx9XfSOj0isvhOXcamGNVTzmQjiVcH+mZ99Z7VFqLQRtV7F3wikmYyGQk5mBUWHxiN6rqewim7UcejI6SBpMdcUutmmL+0H29tqpcqpO9uxoBkIzr1VcJZDZw5E83piOOdeprhFkWSlQUmvTSTSE1yzaemkNJNemrKGXDVO+1W7hqjiDRIFgXbT/U3f8ALf8AKaq8nOXhASzcss0AKptAs0KABNvjkNQe6pNvH6i7/lt7jRvB4jD4WxEC2RhxdeEaWUBQzFgOcd4jKScxTvABxDEa9wrSbMzQfhXuzTOsziciOyK0Wyni2p6k4jpH6VvyeyJmh2w5iLChTuvJ6CqyZ1j6sR461WwimWyDRqGIHHr45VINorOvgTGZnLdBnhxpLdwOxJUmAI3AxyHH1gdO7KpDoXk70PdT9hAc4JNqO8FR8KhwgjeHX1HSejLjXrtzdnm3V1AO+y5/y+VNwRyPb8+8UOX2MLH7kXgeb2sB4An9KbazuKOjPx/7U24clHUT4mB5A0/Z+dwnoy+e+ayx6NL7DaVMKgSp1qmEW8Ndg5dRHaCCPcKxPLjYAW9CKSl5fSKJhSrxlPCCxEDhBNa+03kazXKrlnI9Dcsqotb1u3dOYXetm3MakFT8xRxtoB0nsq7F20bYXfO+4XdLKcmjIFWjmggCYBkzBiCbL4z0rKWC82dzKSu8ZbdYycyBxrILizZZFaOdkhBBDdAEceqii7Xg5xXOyTyS0djFixR2ai3hkiSAejt6qB7Q2+lm8tq5o+jgZJOS+k6ATlPj01C3KqRuou8wygGc+s8KE3sIXYszc5s2gCJ0gSJgCB3Vr9HimnfSMvr82OS49v8AwGMfi5JQaD1j1/Z/Xw6adZ0qpZtR8+JNXEWuqcQnGcUG5SbOvXlX0Vq5dhyW3LbPu5CJ3QYnPwozb1+eFbL6PLf1d1ul1HgpP+qgn7SM4fd5P4gDPDX/AP4Ln/TVM7KujWzcH/Lb9K+qg1PQ1mTopQTPk5sORqpHasVIlfWQrzWlOoB7QDVOf6DV6f8AU+UFbr8K9XW+WGLRcQw9GDr7KfaYaEdVepqgDxo31er1JXKOoeNNpTTahQ16pX6uvVG+aNAsAcoD9Rd/AaXk/tUYzB3cNdaLi2WUNlvG3EAieIhQe6ouUZ/d7v4fiK9isD6TaLbpKFcGr2nUDUKBzho6mXUzw45U7wAcwvLIB7/Gi+zLsW0JzAIkTrzjlQsxGeQj4ZUT2JulIcEw2g1nI/Gui9wRkum6Dd7E2iDuIwOUSqRrmTEnTrqAXxxRf6h8afbw6T6zCdAeqNYHX8xU3o1GgB7zUxwXh/uLy5X5X91/ssLgbbAQ65gGN8AgnhA3j0/JiquFzyGkmO+B7hRVtlWiAVfInPeVgBnBkmOGfl11UBVSYUAJJyJIYjIEEk9A8aVlX2PYzHJ8laX9KI79znHoGXcuvnvVa2QnNk6nOhVxsgvEkD4k+/xo7hVgAVn6RpL1up1qvbqcGgCHA6/PD+1Yrlbgy928oRiCAQRGbFWAXqGhJ+8K2i8aHY/Z2GuBzeuLbcPkSRpuJEqdRLNTsXehWXrZzvkXs3Ei/ZF481btogMUMAXBocz0ZTXXsfsG28ykGcoLDLuPurI4bGWLRBOIt3CrbwK27rSQZGe6AdOn+xTGfSBcKzYI9aJeysTE/ame6mLFKO6FyzRm6sy97Z62nuKoA+scmOPOPE5mmIKnxOIa47Nc9ZmLEgQJJk5Co/RwYNPQtkloVNSIsU40QI5Tkew1veQlqMLP2rjHwhf9NYF/UPd766Zyesejw1peO4Ce1ucffS8nQLYUBqW3VS5cgHPPdJHhr7qZgdqq9gXuG4WYfZKiWHdBrPIuL2ExTysgihezNrC891VzFtlUMOMrJ8watYbaK3FdlPNRiu9wJUDeI6pMdxpTNsGmcl5WN9e0/ZHmWNLRHlBydZ0uXwwAFpmg/cQ/pXq3qNmc3Ir1JXjXEOiIaSvE02ahQjmqGINXLlUb5o0CzP8AKM/u9z8P+oVc2Zyos/8Ah5uOyeltWTaIJG+xAhAOJDHdOWWvRVDlGf3e52D8y1z6+afGPJC26Kt3QdVX9jXc2HYff/ah105VNsm5FyOlT5Qa3reNoz/zGstHKpAKrYZsqnBrny7NSHR1nSNTHTp2mmYm5CgdJnuU5f1Z91Kiyao4nEySRpovYMl/X+KrTb1YLS7os4FN65PBcu86/CjtqhmzbG6o6dT20UtUTZEW7ZpXsyytLDdnIHJpEc4caYhqUGhLEFw7zACYC8ene/TzrObZvFbrN6pUg55xAA9n9f0rRWm5z9q/lrLcpbrzcNsBn3uaCYGoBkyOEnXhTcTqQrLuILw+Atwssc9BABPhnRB8IqpkYznnNzZ0k93GgVnY2MukFrwtgTnbDEKdYZhGZ6ydaLYHZYtp9YzXd2WJcAk6kyDOnbwrU8kpGRY4RM3iOUl4sfRqu6CRB5waGKniIECcunuohg+UobK5bKwNQS0xwAAy7z30ERYyFSWjlWfnJM3LFFrZpLXKOzxYj8SsCPKKtptewwkXbefS6ju1rI3oioE3QeFMWVgPCjqGxNmHE+pBtqw33kQMwSoPFt2MuutjtO8SoW225cB3rcwAxEgoJyMgxHZWb+jK3Fi43sEpB4bwDFvJl8a0+JwqX7ZVtOBGoI9oeJFG/uRikqYLfbhvWWYc29azZekTuvAPswcwdI7DQzA4trVq7bJlLiQOpwQD2Sk+A6KG4lXtXA+ephipAuAEqxhtVOY7+uoxi4Pd76Q7tWLsv4La7W7FxEMG4/OboUCI75Ph11f2JtoKBbYndVSEGiBmJLXbh6gTGpzAGdZtG4cJk0U2cyFouHdQc46yx4KIzoa2Fjk0Hdr4lX2fi2QN6K3hrw3yINxjbYc1eCicz2ddeoVy25Wb2zsRatW+ZuKpYDdCqzquQHb769WzBkjFPmankilo2tITTZpCa4Z0Dxps14mmk1ZBtw1QxBq89UMSaJAszvKQ/u9zsH5lrn9+t/yj/wBnfsH51rn981qgJkVXNMwVyLinrjxyPvrzGqznOtmPdoTL5Nnhnq0GoVgr+8obpANEUbicgMyfnjWKapj49C4m7up1vl/D7Xjp49FVsFa32ngPfVe9fNx8uOnUB+nxoxg7G6ABVLROy9ZFXLdVrQqyhqiyZTT1NRA04GoQZ6HfL56Nlx1toKAbUf6x/wATe81oMIc3/GfJVHwrM45ue34j7zTcfYvJ0Ntmm45yLN0yR9Ww1I1EU61TNpr+73fwGn2Z12Y5TTYjspQcqcpzg8aznQFVqVcMh9hc+oVHEZeFWMOJZQOJA8TRICTOu8klFvCW0AghZgH7R3hkNObHgKL4a7uoJyHbnJOp8aB4eFtncIIC8yTE7oCmR3E1YwmKJcgZ5mFJE5AEmBqMwOHfwcpUc4XbNtd0hlJttLK4EtZY6yOKEn5gVjz60SPEe85VtsbiAFJyMmCTkACRIPdPeRWb2jaSVO4oz9YEwxjUA6cNBVSVkcORHg7Yz567w4Akx2kZeE1ds4fIF5UHjqT+Ece3SoNl7GESWMsAyiMoPDpBEiZo9YwKrJY7xByJ08xrQUw1BVRneXmIjZrqtsqjXLYBJEnnb2kZjm16oPpOxH7qi553l8AjmvVcnQMjpVNJr016K5VnWGlqQ07dpCKsojc1RxFX3FUcQKNFMznKP/Z37vzrXP74roXKIfu79g/Otc/xFaYCZA65Ve7U941WZ6143TFSQZ2HflCPsnyOf61bxO0d6ETTh0sens+ewTsFx6ZUfNX5sdeRXzAHfWpxuECqCoAKngOn+8d00vMqkFDaE2fg90SdTrRaytVsLmAatpSWGiwlTKarqalBoAiYGnA1EDTgahRFh7ALB5YFXuDJiARvwQw0I5orOX2zrS4VubP3nP8AW9Zm4M6dj8i5ktqotttGGudijxdantLVHlO8YePtOo8AT8BTW9CYr7jK0jUjNnSOcqSbmPNsnME9nCjPJfZLXHLkn6uCIBzfLdzGkZnuA40GstkK2/JDEBMO7cGcgGYmFWYPTnp1eBpWJyMMWMeygK8vOXrbpBgDemIJHQfHjT9nY3dJiZkxumN/SCdRA7eJg1Wv3PrFVo50k5yANY6sx0mpUw1ogwOsleMROup/tVNOxCiiS/tFlAe+r7jvmQobeYGRplO8PLSh2MxyvEE7sGJB1MTn4cI99WsZG6TvMAwOSkQeacnQiG7I7KAu/AAZ5xnEdrAEUUboF9mw2Nd3zAZTugKI9bSZHRlE9pqzdd5zGem9mF6SQTqPW8axKYcklwhAnL4HLs91XExVxBkzjoEkwOiDOWtEnSohW+ky8fR2FP2nM8DAXz53nSUA5cbQd2tI59RWIyj1is/lpKqT2Kl2d3Wn1FvgakD56KY2OUaSfL3/AKVyjrlikiq64okTp50jtOpJq6ISXGA1I9/uodir46CfKrnojVW9hZ40aBZm+UOIJsPpEDh95eJzrAYq5XSeUOHAw9zLgM+PrLXNcWBWnGKkCrpJqKKt3aqXK0oWKGggjIggg9BGYromHvC9aVxo65jr0Ydxkd1c5BrV8i8fIeyfxp5Bh7j3tRZVyhfwVHToL4Bt0lDqD8/HuiiKmh+NXdIccMj2fP5RVy28isg0nU1KDUCGpVNCWSA09TUQNPU1CEdlvqp+6x8ZNADrRtMrA/yx+QUGAzpsBcyxaWgfLK5zbS9bN4boHvNaBFrMctG+sQdFufFm/SmPoHGvuADVIbcioQamYHUUCHshzC9hjx09xrR7J/bUtBsPZN21MNCliHBk5KZ4jODrQMKd09ce8V1b6Ob84ViYE3Tl/Ck/Cr5cFaEzgsmmY9OWShoxOGZWymdcshzW3TRaxyxwhGT7p6GBHmRu+Zrot22HXdYBlORBAII6CDlFAsb9H2Bu62AhPG2zJ5A7vlUWf5Qn+HkvbL/v3M+9/wBIJtFbkqZO8OI6cxr199DrVi56Tn2yJyByjtkZaUSxn0OpO9h8Q6HgHUNH8aFT5Gh1/kdtSwQUcXwpkRcDHLqvAHwo1lxsW4Zo/qHsKqRHTmR7x25GpW2eh0gdeXnWYxHKzGWcsThyv3ijpMdbBlPdVzA8uMK0ekFxDxMSPFJ/LRri+mX9Tw0ZT6Qk3cSqj2bQ82f9K9TOXeJt3cWzWH9Jb3ECtn9mSMwDkSda9S59gS2zsSNJyqe3hydcvnqqVBFSrXNo6563Zga1IGjSKTerytVWQVpqMr1+VeLyez5NIalkoE8ocEblh1XMkaDImCDkenKuT4xCphumAYieojg3V4dA7WwrOcpOSi3wWtwtziD6r9TdB6/HqKGRxYMo2cmu1XeieP2a1tipEFTBUkEg9AaYPznQ0/GK3wmpCGqGCrGAxZtXFuLqpmOkaEd4JHfVY0orTF+GLZ07fW4gYGVcAg9ufj8aqYF90lD7OnZw/Tu66D8j9pa2Txlk6j7S/Hvbpo1j7cQ41XXrB+fd0VknDhKhqdqy8KkU1XsXd5QalVqUETA0rtAJ6AT4CmA03EtFt/wN+U1RBWEWQPuKPIChSDOi2LyQ93vFDLWtPx9Cp9ltErHcsmnER0W1Hmx+NbS2KwnK9iMU/YnhuLRy6Kx9garNm5wNVieiprdLQ9k91sh211DkRb3cGk+0zt57v+muV3vWQd/iY+Fdr5IYScDY60J8Xc1J3WgF2WluRpU6Yg025geg030BHGs/Q0tJieqpRfB40PJjWk36osJzlQTaHJLCXpL2LZJ4qNxv5kgnvq2t7on4UrYojrqWU0mYzaP0W2M/RPcTqbngdmh8Sa9WxOJFLRc38gfRi/B//9k="/>
          <p:cNvSpPr>
            <a:spLocks noChangeAspect="1" noChangeArrowheads="1"/>
          </p:cNvSpPr>
          <p:nvPr/>
        </p:nvSpPr>
        <p:spPr bwMode="auto">
          <a:xfrm>
            <a:off x="63500" y="-881063"/>
            <a:ext cx="2514600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108" name="Picture 12" descr="http://t2.gstatic.com/images?q=tbn:ANd9GcRnB10e_xLdXL4fT0ySAV-ktcMEtWLKtRWsB-i9mXtvkTo1rLF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758" y="1797173"/>
            <a:ext cx="3460836" cy="2592288"/>
          </a:xfrm>
          <a:prstGeom prst="rect">
            <a:avLst/>
          </a:prstGeom>
          <a:noFill/>
        </p:spPr>
      </p:pic>
      <p:pic>
        <p:nvPicPr>
          <p:cNvPr id="17" name="Picture 4" descr="http://t3.gstatic.com/images?q=tbn:ANd9GcSYkd90ujYNMPndUzFchzKebnwsy02HnmsomaQHJvn3dJmtwyR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29421"/>
            <a:ext cx="2851512" cy="21358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5496" y="6525345"/>
            <a:ext cx="86409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Source: Prefeitura Municipal e Secretaria de Segurança do Rio de Janeiro / Instituto Pereira Passos</a:t>
            </a:r>
            <a:endParaRPr lang="pt-BR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692696"/>
            <a:ext cx="10585176" cy="5832648"/>
          </a:xfrm>
          <a:prstGeom prst="rect">
            <a:avLst/>
          </a:prstGeom>
          <a:solidFill>
            <a:schemeClr val="bg1">
              <a:alpha val="47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17" name="Elipse 16"/>
          <p:cNvSpPr/>
          <p:nvPr/>
        </p:nvSpPr>
        <p:spPr>
          <a:xfrm>
            <a:off x="7092280" y="3429000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9" name="Conector reto 18"/>
          <p:cNvCxnSpPr>
            <a:stCxn id="17" idx="0"/>
          </p:cNvCxnSpPr>
          <p:nvPr/>
        </p:nvCxnSpPr>
        <p:spPr>
          <a:xfrm flipV="1">
            <a:off x="7164288" y="1772816"/>
            <a:ext cx="216024" cy="165618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de cantos arredondados 19"/>
          <p:cNvSpPr/>
          <p:nvPr/>
        </p:nvSpPr>
        <p:spPr>
          <a:xfrm>
            <a:off x="7668344" y="2348880"/>
            <a:ext cx="1475656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Morro São Carlos</a:t>
            </a: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241          </a:t>
            </a:r>
            <a:r>
              <a:rPr lang="pt-BR" sz="1000" b="1" dirty="0" err="1" smtClean="0">
                <a:solidFill>
                  <a:schemeClr val="tx1"/>
                </a:solidFill>
              </a:rPr>
              <a:t>may</a:t>
            </a:r>
            <a:r>
              <a:rPr lang="pt-BR" sz="1000" b="1" dirty="0" smtClean="0">
                <a:solidFill>
                  <a:schemeClr val="tx1"/>
                </a:solidFill>
              </a:rPr>
              <a:t>/2011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17,000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2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092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78092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08424" y="263691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Elipse 24"/>
          <p:cNvSpPr/>
          <p:nvPr/>
        </p:nvSpPr>
        <p:spPr>
          <a:xfrm>
            <a:off x="6228184" y="3861048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reto 29"/>
          <p:cNvCxnSpPr>
            <a:stCxn id="25" idx="0"/>
          </p:cNvCxnSpPr>
          <p:nvPr/>
        </p:nvCxnSpPr>
        <p:spPr>
          <a:xfrm flipV="1">
            <a:off x="6300192" y="3573016"/>
            <a:ext cx="0" cy="28803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ipse 30"/>
          <p:cNvSpPr/>
          <p:nvPr/>
        </p:nvSpPr>
        <p:spPr>
          <a:xfrm>
            <a:off x="3635896" y="2852936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2987824" y="1844824"/>
            <a:ext cx="1368152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Morro do Batam</a:t>
            </a: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106         </a:t>
            </a:r>
            <a:r>
              <a:rPr lang="pt-BR" sz="1000" b="1" dirty="0" err="1" smtClean="0">
                <a:solidFill>
                  <a:schemeClr val="tx1"/>
                </a:solidFill>
              </a:rPr>
              <a:t>feb</a:t>
            </a:r>
            <a:r>
              <a:rPr lang="pt-BR" sz="1000" b="1" dirty="0" smtClean="0">
                <a:solidFill>
                  <a:schemeClr val="tx1"/>
                </a:solidFill>
              </a:rPr>
              <a:t>/2009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45,000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3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09687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227687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7904" y="213285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Conector reto 35"/>
          <p:cNvCxnSpPr/>
          <p:nvPr/>
        </p:nvCxnSpPr>
        <p:spPr>
          <a:xfrm flipV="1">
            <a:off x="3707904" y="2492896"/>
            <a:ext cx="0" cy="36004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6884640" y="4005064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8" name="Conector reto 37"/>
          <p:cNvCxnSpPr>
            <a:stCxn id="37" idx="4"/>
          </p:cNvCxnSpPr>
          <p:nvPr/>
        </p:nvCxnSpPr>
        <p:spPr>
          <a:xfrm flipH="1">
            <a:off x="6948264" y="4149080"/>
            <a:ext cx="8384" cy="129614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ângulo de cantos arredondados 39"/>
          <p:cNvSpPr/>
          <p:nvPr/>
        </p:nvSpPr>
        <p:spPr>
          <a:xfrm>
            <a:off x="6156176" y="4941168"/>
            <a:ext cx="1296144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Morro do Borel</a:t>
            </a: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214         jul/2010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13,000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4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519321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37321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96256" y="522920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Elipse 44"/>
          <p:cNvSpPr/>
          <p:nvPr/>
        </p:nvSpPr>
        <p:spPr>
          <a:xfrm>
            <a:off x="7452320" y="4581128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6" name="Conector reto 45"/>
          <p:cNvCxnSpPr>
            <a:stCxn id="45" idx="5"/>
            <a:endCxn id="47" idx="1"/>
          </p:cNvCxnSpPr>
          <p:nvPr/>
        </p:nvCxnSpPr>
        <p:spPr>
          <a:xfrm>
            <a:off x="7575245" y="4704053"/>
            <a:ext cx="165107" cy="169299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de cantos arredondados 46"/>
          <p:cNvSpPr/>
          <p:nvPr/>
        </p:nvSpPr>
        <p:spPr>
          <a:xfrm>
            <a:off x="7740352" y="4517504"/>
            <a:ext cx="1368152" cy="711696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C00000"/>
                </a:solidFill>
              </a:rPr>
              <a:t>Morro Babilônia /  Chapéu Mangueira</a:t>
            </a: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96          jun/2009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10,000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48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86920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501317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408" y="486916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Elipse 50"/>
          <p:cNvSpPr/>
          <p:nvPr/>
        </p:nvSpPr>
        <p:spPr>
          <a:xfrm>
            <a:off x="4644008" y="4293096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de cantos arredondados 51"/>
          <p:cNvSpPr/>
          <p:nvPr/>
        </p:nvSpPr>
        <p:spPr>
          <a:xfrm>
            <a:off x="2339752" y="4077072"/>
            <a:ext cx="1368152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Cidade de Deus</a:t>
            </a: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344         </a:t>
            </a:r>
            <a:r>
              <a:rPr lang="pt-BR" sz="1000" b="1" dirty="0" err="1" smtClean="0">
                <a:solidFill>
                  <a:schemeClr val="tx1"/>
                </a:solidFill>
              </a:rPr>
              <a:t>feb</a:t>
            </a:r>
            <a:r>
              <a:rPr lang="pt-BR" sz="1000" b="1" dirty="0" smtClean="0">
                <a:solidFill>
                  <a:schemeClr val="tx1"/>
                </a:solidFill>
              </a:rPr>
              <a:t>/2009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45,000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53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36514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54514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36510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Conector reto 55"/>
          <p:cNvCxnSpPr>
            <a:stCxn id="51" idx="2"/>
            <a:endCxn id="52" idx="3"/>
          </p:cNvCxnSpPr>
          <p:nvPr/>
        </p:nvCxnSpPr>
        <p:spPr>
          <a:xfrm flipH="1">
            <a:off x="3707904" y="4365104"/>
            <a:ext cx="936104" cy="3600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Elipse 57"/>
          <p:cNvSpPr/>
          <p:nvPr/>
        </p:nvSpPr>
        <p:spPr>
          <a:xfrm>
            <a:off x="7236296" y="4077072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Retângulo de cantos arredondados 58"/>
          <p:cNvSpPr/>
          <p:nvPr/>
        </p:nvSpPr>
        <p:spPr>
          <a:xfrm>
            <a:off x="7740352" y="3789040"/>
            <a:ext cx="1368152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Morro Coroa/</a:t>
            </a:r>
            <a:r>
              <a:rPr lang="pt-BR" sz="1000" dirty="0" err="1" smtClean="0">
                <a:solidFill>
                  <a:srgbClr val="C00000"/>
                </a:solidFill>
              </a:rPr>
              <a:t>Fallet</a:t>
            </a:r>
            <a:endParaRPr lang="pt-BR" sz="10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206          </a:t>
            </a:r>
            <a:r>
              <a:rPr lang="pt-BR" sz="1000" b="1" dirty="0" err="1" smtClean="0">
                <a:solidFill>
                  <a:schemeClr val="tx1"/>
                </a:solidFill>
              </a:rPr>
              <a:t>feb</a:t>
            </a:r>
            <a:r>
              <a:rPr lang="pt-BR" sz="1000" b="1" dirty="0" smtClean="0">
                <a:solidFill>
                  <a:schemeClr val="tx1"/>
                </a:solidFill>
              </a:rPr>
              <a:t>/2011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13,000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6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04108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422108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0432" y="407707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3" name="Conector reto 62"/>
          <p:cNvCxnSpPr>
            <a:endCxn id="59" idx="1"/>
          </p:cNvCxnSpPr>
          <p:nvPr/>
        </p:nvCxnSpPr>
        <p:spPr>
          <a:xfrm flipV="1">
            <a:off x="7352692" y="4113076"/>
            <a:ext cx="387660" cy="3600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ipse 64"/>
          <p:cNvSpPr/>
          <p:nvPr/>
        </p:nvSpPr>
        <p:spPr>
          <a:xfrm>
            <a:off x="6300192" y="4229472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Retângulo 69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Conector reto 71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aixaDeTexto 73"/>
          <p:cNvSpPr txBox="1"/>
          <p:nvPr/>
        </p:nvSpPr>
        <p:spPr>
          <a:xfrm>
            <a:off x="2699792" y="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b="1" dirty="0" smtClean="0">
                <a:solidFill>
                  <a:schemeClr val="bg1"/>
                </a:solidFill>
              </a:rPr>
              <a:t>Rio de Janeiro  </a:t>
            </a:r>
          </a:p>
          <a:p>
            <a:pPr algn="r"/>
            <a:r>
              <a:rPr lang="pt-BR" sz="3600" b="1" dirty="0" smtClean="0">
                <a:solidFill>
                  <a:schemeClr val="bg1"/>
                </a:solidFill>
              </a:rPr>
              <a:t> UPP locations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9" name="Retângulo de cantos arredondados 78"/>
          <p:cNvSpPr/>
          <p:nvPr/>
        </p:nvSpPr>
        <p:spPr>
          <a:xfrm>
            <a:off x="4716016" y="5805264"/>
            <a:ext cx="1368152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Morro da Formiga</a:t>
            </a: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102         jul/2010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5,000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8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05731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623731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6096" y="609329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3" name="Conector reto 82"/>
          <p:cNvCxnSpPr>
            <a:stCxn id="65" idx="3"/>
            <a:endCxn id="79" idx="0"/>
          </p:cNvCxnSpPr>
          <p:nvPr/>
        </p:nvCxnSpPr>
        <p:spPr>
          <a:xfrm flipH="1">
            <a:off x="5400092" y="4352397"/>
            <a:ext cx="921191" cy="1452867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lipse 84"/>
          <p:cNvSpPr/>
          <p:nvPr/>
        </p:nvSpPr>
        <p:spPr>
          <a:xfrm>
            <a:off x="6588224" y="3789040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Retângulo de cantos arredondados 85"/>
          <p:cNvSpPr/>
          <p:nvPr/>
        </p:nvSpPr>
        <p:spPr>
          <a:xfrm>
            <a:off x="5868144" y="1628800"/>
            <a:ext cx="1368152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Morro do Macaco</a:t>
            </a: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215         </a:t>
            </a:r>
            <a:r>
              <a:rPr lang="pt-BR" sz="1000" b="1" dirty="0" err="1" smtClean="0">
                <a:solidFill>
                  <a:schemeClr val="tx1"/>
                </a:solidFill>
              </a:rPr>
              <a:t>nov</a:t>
            </a:r>
            <a:r>
              <a:rPr lang="pt-BR" sz="1000" b="1" dirty="0" smtClean="0">
                <a:solidFill>
                  <a:schemeClr val="tx1"/>
                </a:solidFill>
              </a:rPr>
              <a:t>/2010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27,000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87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88084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06084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91683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0" name="Conector reto 89"/>
          <p:cNvCxnSpPr/>
          <p:nvPr/>
        </p:nvCxnSpPr>
        <p:spPr>
          <a:xfrm flipV="1">
            <a:off x="6660232" y="2276872"/>
            <a:ext cx="0" cy="151216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ângulo de cantos arredondados 92"/>
          <p:cNvSpPr/>
          <p:nvPr/>
        </p:nvSpPr>
        <p:spPr>
          <a:xfrm>
            <a:off x="5220072" y="2924944"/>
            <a:ext cx="1368152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Morro do Andaraí</a:t>
            </a: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214         jul/2010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13,000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94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17699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35699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0152" y="321297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Elipse 99"/>
          <p:cNvSpPr/>
          <p:nvPr/>
        </p:nvSpPr>
        <p:spPr>
          <a:xfrm>
            <a:off x="7236296" y="4653136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1" name="Retângulo de cantos arredondados 100"/>
          <p:cNvSpPr/>
          <p:nvPr/>
        </p:nvSpPr>
        <p:spPr>
          <a:xfrm>
            <a:off x="7668344" y="5309592"/>
            <a:ext cx="1440160" cy="711696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C00000"/>
                </a:solidFill>
              </a:rPr>
              <a:t>Morro Cantagalo /  Pavão-Pavãozinho</a:t>
            </a: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176          </a:t>
            </a:r>
            <a:r>
              <a:rPr lang="pt-BR" sz="1000" b="1" dirty="0" err="1" smtClean="0">
                <a:solidFill>
                  <a:schemeClr val="tx1"/>
                </a:solidFill>
              </a:rPr>
              <a:t>dec</a:t>
            </a:r>
            <a:r>
              <a:rPr lang="pt-BR" sz="1000" b="1" dirty="0" smtClean="0">
                <a:solidFill>
                  <a:schemeClr val="tx1"/>
                </a:solidFill>
              </a:rPr>
              <a:t>/2009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13,000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102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566128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580526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566124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" name="Conector reto 104"/>
          <p:cNvCxnSpPr>
            <a:stCxn id="100" idx="5"/>
          </p:cNvCxnSpPr>
          <p:nvPr/>
        </p:nvCxnSpPr>
        <p:spPr>
          <a:xfrm>
            <a:off x="7359221" y="4776061"/>
            <a:ext cx="309123" cy="59715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tângulo de cantos arredondados 106"/>
          <p:cNvSpPr/>
          <p:nvPr/>
        </p:nvSpPr>
        <p:spPr>
          <a:xfrm>
            <a:off x="7740352" y="3068960"/>
            <a:ext cx="1368152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Morro dos Prazeres</a:t>
            </a: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206          </a:t>
            </a:r>
            <a:r>
              <a:rPr lang="pt-BR" sz="1000" b="1" dirty="0" err="1" smtClean="0">
                <a:solidFill>
                  <a:schemeClr val="tx1"/>
                </a:solidFill>
              </a:rPr>
              <a:t>feb</a:t>
            </a:r>
            <a:r>
              <a:rPr lang="pt-BR" sz="1000" b="1" dirty="0" smtClean="0">
                <a:solidFill>
                  <a:schemeClr val="tx1"/>
                </a:solidFill>
              </a:rPr>
              <a:t>/2011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13,000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108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332100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50100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0432" y="335699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" name="Elipse 110"/>
          <p:cNvSpPr/>
          <p:nvPr/>
        </p:nvSpPr>
        <p:spPr>
          <a:xfrm>
            <a:off x="7164288" y="3861048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2" name="Conector reto 111"/>
          <p:cNvCxnSpPr>
            <a:endCxn id="107" idx="1"/>
          </p:cNvCxnSpPr>
          <p:nvPr/>
        </p:nvCxnSpPr>
        <p:spPr>
          <a:xfrm flipV="1">
            <a:off x="7236296" y="3392996"/>
            <a:ext cx="504056" cy="504056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Elipse 116"/>
          <p:cNvSpPr/>
          <p:nvPr/>
        </p:nvSpPr>
        <p:spPr>
          <a:xfrm>
            <a:off x="6012160" y="4221088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8" name="Conector reto 117"/>
          <p:cNvCxnSpPr>
            <a:stCxn id="117" idx="3"/>
          </p:cNvCxnSpPr>
          <p:nvPr/>
        </p:nvCxnSpPr>
        <p:spPr>
          <a:xfrm flipH="1">
            <a:off x="5436096" y="4344013"/>
            <a:ext cx="597155" cy="381131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tângulo de cantos arredondados 119"/>
          <p:cNvSpPr/>
          <p:nvPr/>
        </p:nvSpPr>
        <p:spPr>
          <a:xfrm>
            <a:off x="4355976" y="4725144"/>
            <a:ext cx="1368152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Morro do Salgueiro</a:t>
            </a: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138         </a:t>
            </a:r>
            <a:r>
              <a:rPr lang="pt-BR" sz="1000" b="1" dirty="0" err="1" smtClean="0">
                <a:solidFill>
                  <a:schemeClr val="tx1"/>
                </a:solidFill>
              </a:rPr>
              <a:t>sep</a:t>
            </a:r>
            <a:r>
              <a:rPr lang="pt-BR" sz="1000" b="1" dirty="0" smtClean="0">
                <a:solidFill>
                  <a:schemeClr val="tx1"/>
                </a:solidFill>
              </a:rPr>
              <a:t>/2010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5,000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12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97719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15719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6056" y="501317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Elipse 127"/>
          <p:cNvSpPr/>
          <p:nvPr/>
        </p:nvSpPr>
        <p:spPr>
          <a:xfrm>
            <a:off x="7092280" y="4725144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9" name="Conector reto 128"/>
          <p:cNvCxnSpPr/>
          <p:nvPr/>
        </p:nvCxnSpPr>
        <p:spPr>
          <a:xfrm>
            <a:off x="7236296" y="4869160"/>
            <a:ext cx="216024" cy="100811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tângulo de cantos arredondados 130"/>
          <p:cNvSpPr/>
          <p:nvPr/>
        </p:nvSpPr>
        <p:spPr>
          <a:xfrm>
            <a:off x="6308576" y="5805264"/>
            <a:ext cx="1359768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Morro Santa Marta</a:t>
            </a: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112         </a:t>
            </a:r>
            <a:r>
              <a:rPr lang="pt-BR" sz="1000" b="1" dirty="0" err="1" smtClean="0">
                <a:solidFill>
                  <a:schemeClr val="tx1"/>
                </a:solidFill>
              </a:rPr>
              <a:t>dec</a:t>
            </a:r>
            <a:r>
              <a:rPr lang="pt-BR" sz="1000" b="1" dirty="0" smtClean="0">
                <a:solidFill>
                  <a:schemeClr val="tx1"/>
                </a:solidFill>
              </a:rPr>
              <a:t>/2008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10,000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132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584" y="605731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0584" y="623731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609329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" name="Retângulo de cantos arredondados 136"/>
          <p:cNvSpPr/>
          <p:nvPr/>
        </p:nvSpPr>
        <p:spPr>
          <a:xfrm>
            <a:off x="7740352" y="6093296"/>
            <a:ext cx="1368152" cy="764704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 smtClean="0">
                <a:solidFill>
                  <a:srgbClr val="C00000"/>
                </a:solidFill>
              </a:rPr>
              <a:t>Morro Tabajaras / Cabritos</a:t>
            </a:r>
          </a:p>
          <a:p>
            <a:pPr>
              <a:lnSpc>
                <a:spcPct val="150000"/>
              </a:lnSpc>
            </a:pPr>
            <a:r>
              <a:rPr lang="pt-BR" sz="1000" b="1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131         jan/2010</a:t>
            </a:r>
          </a:p>
          <a:p>
            <a:r>
              <a:rPr lang="pt-BR" sz="1000" b="1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7,000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138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45337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63337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80432" y="648936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" name="Elipse 140"/>
          <p:cNvSpPr/>
          <p:nvPr/>
        </p:nvSpPr>
        <p:spPr>
          <a:xfrm>
            <a:off x="7092280" y="4581128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2" name="Conector reto 141"/>
          <p:cNvCxnSpPr/>
          <p:nvPr/>
        </p:nvCxnSpPr>
        <p:spPr>
          <a:xfrm>
            <a:off x="7236296" y="4725144"/>
            <a:ext cx="504056" cy="144016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Elipse 143"/>
          <p:cNvSpPr/>
          <p:nvPr/>
        </p:nvSpPr>
        <p:spPr>
          <a:xfrm>
            <a:off x="7020272" y="3717032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5" name="Retângulo de cantos arredondados 144"/>
          <p:cNvSpPr/>
          <p:nvPr/>
        </p:nvSpPr>
        <p:spPr>
          <a:xfrm>
            <a:off x="7380312" y="1340768"/>
            <a:ext cx="1368152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Morro da Providência</a:t>
            </a: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179          </a:t>
            </a:r>
            <a:r>
              <a:rPr lang="pt-BR" sz="1000" b="1" dirty="0" err="1" smtClean="0">
                <a:solidFill>
                  <a:schemeClr val="tx1"/>
                </a:solidFill>
              </a:rPr>
              <a:t>feb</a:t>
            </a:r>
            <a:r>
              <a:rPr lang="pt-BR" sz="1000" b="1" dirty="0" smtClean="0">
                <a:solidFill>
                  <a:schemeClr val="tx1"/>
                </a:solidFill>
              </a:rPr>
              <a:t>/2011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7,000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146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59281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1772816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0392" y="162880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0" name="Conector reto 149"/>
          <p:cNvCxnSpPr>
            <a:endCxn id="20" idx="1"/>
          </p:cNvCxnSpPr>
          <p:nvPr/>
        </p:nvCxnSpPr>
        <p:spPr>
          <a:xfrm flipV="1">
            <a:off x="7164288" y="2672916"/>
            <a:ext cx="504056" cy="111612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Elipse 157"/>
          <p:cNvSpPr/>
          <p:nvPr/>
        </p:nvSpPr>
        <p:spPr>
          <a:xfrm>
            <a:off x="4932040" y="2852936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9" name="Retângulo de cantos arredondados 158"/>
          <p:cNvSpPr/>
          <p:nvPr/>
        </p:nvSpPr>
        <p:spPr>
          <a:xfrm>
            <a:off x="4427984" y="1268760"/>
            <a:ext cx="1368152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Morro São João</a:t>
            </a: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200         jan/2011</a:t>
            </a:r>
          </a:p>
          <a:p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6,000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16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2080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0808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556792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3" name="Conector reto 162"/>
          <p:cNvCxnSpPr>
            <a:stCxn id="158" idx="0"/>
          </p:cNvCxnSpPr>
          <p:nvPr/>
        </p:nvCxnSpPr>
        <p:spPr>
          <a:xfrm flipV="1">
            <a:off x="5004048" y="1916832"/>
            <a:ext cx="0" cy="936104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ipse 165"/>
          <p:cNvSpPr/>
          <p:nvPr/>
        </p:nvSpPr>
        <p:spPr>
          <a:xfrm>
            <a:off x="6660232" y="4077072"/>
            <a:ext cx="144016" cy="144016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7" name="Conector reto 166"/>
          <p:cNvCxnSpPr>
            <a:stCxn id="166" idx="2"/>
            <a:endCxn id="169" idx="3"/>
          </p:cNvCxnSpPr>
          <p:nvPr/>
        </p:nvCxnSpPr>
        <p:spPr>
          <a:xfrm flipH="1" flipV="1">
            <a:off x="5076056" y="3681028"/>
            <a:ext cx="1584176" cy="468052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tângulo de cantos arredondados 168"/>
          <p:cNvSpPr/>
          <p:nvPr/>
        </p:nvSpPr>
        <p:spPr>
          <a:xfrm>
            <a:off x="3707904" y="3356992"/>
            <a:ext cx="1368152" cy="648072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Morro </a:t>
            </a:r>
            <a:r>
              <a:rPr lang="pt-BR" sz="1000" dirty="0" err="1" smtClean="0">
                <a:solidFill>
                  <a:srgbClr val="C00000"/>
                </a:solidFill>
              </a:rPr>
              <a:t>Turano</a:t>
            </a:r>
            <a:endParaRPr lang="pt-BR" sz="1000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176         sep/2010</a:t>
            </a:r>
            <a:r>
              <a:rPr lang="pt-BR" sz="1000" dirty="0" smtClean="0">
                <a:solidFill>
                  <a:srgbClr val="C00000"/>
                </a:solidFill>
              </a:rPr>
              <a:t>     </a:t>
            </a:r>
            <a:r>
              <a:rPr lang="pt-BR" sz="1000" b="1" dirty="0" smtClean="0">
                <a:solidFill>
                  <a:schemeClr val="tx1"/>
                </a:solidFill>
              </a:rPr>
              <a:t>1815,000</a:t>
            </a:r>
            <a:endParaRPr lang="pt-BR" sz="1000" b="1" dirty="0">
              <a:solidFill>
                <a:schemeClr val="tx1"/>
              </a:solidFill>
            </a:endParaRPr>
          </a:p>
        </p:txBody>
      </p:sp>
      <p:pic>
        <p:nvPicPr>
          <p:cNvPr id="17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60904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789040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" name="Picture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645024"/>
            <a:ext cx="1800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311" y="1412776"/>
            <a:ext cx="276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1" name="CaixaDeTexto 180"/>
          <p:cNvSpPr txBox="1"/>
          <p:nvPr/>
        </p:nvSpPr>
        <p:spPr>
          <a:xfrm>
            <a:off x="179512" y="1393031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</a:t>
            </a:r>
            <a:r>
              <a:rPr lang="en-US" sz="1200" b="1" dirty="0" smtClean="0"/>
              <a:t>number of UPP police officers</a:t>
            </a:r>
            <a:endParaRPr lang="en-US" sz="1200" b="1" dirty="0"/>
          </a:p>
        </p:txBody>
      </p:sp>
      <p:sp>
        <p:nvSpPr>
          <p:cNvPr id="182" name="CaixaDeTexto 181"/>
          <p:cNvSpPr txBox="1"/>
          <p:nvPr/>
        </p:nvSpPr>
        <p:spPr>
          <a:xfrm>
            <a:off x="179512" y="156517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</a:t>
            </a:r>
            <a:r>
              <a:rPr lang="en-US" sz="1200" b="1" dirty="0" smtClean="0"/>
              <a:t>number of residents</a:t>
            </a:r>
            <a:endParaRPr lang="en-US" sz="1200" b="1" dirty="0"/>
          </a:p>
        </p:txBody>
      </p:sp>
      <p:sp>
        <p:nvSpPr>
          <p:cNvPr id="183" name="CaixaDeTexto 182"/>
          <p:cNvSpPr txBox="1"/>
          <p:nvPr/>
        </p:nvSpPr>
        <p:spPr>
          <a:xfrm>
            <a:off x="179512" y="1772816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   </a:t>
            </a:r>
            <a:r>
              <a:rPr lang="pt-BR" sz="1200" b="1" dirty="0" smtClean="0"/>
              <a:t>UPP starting date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0" grpId="0" animBg="1"/>
      <p:bldP spid="25" grpId="0" animBg="1"/>
      <p:bldP spid="31" grpId="0" animBg="1"/>
      <p:bldP spid="32" grpId="0" animBg="1"/>
      <p:bldP spid="37" grpId="0" animBg="1"/>
      <p:bldP spid="40" grpId="0" animBg="1"/>
      <p:bldP spid="45" grpId="0" animBg="1"/>
      <p:bldP spid="47" grpId="0" animBg="1"/>
      <p:bldP spid="51" grpId="0" animBg="1"/>
      <p:bldP spid="52" grpId="0" animBg="1"/>
      <p:bldP spid="58" grpId="0" animBg="1"/>
      <p:bldP spid="59" grpId="0" animBg="1"/>
      <p:bldP spid="65" grpId="0" animBg="1"/>
      <p:bldP spid="79" grpId="0" animBg="1"/>
      <p:bldP spid="85" grpId="0" animBg="1"/>
      <p:bldP spid="86" grpId="0" animBg="1"/>
      <p:bldP spid="93" grpId="0" animBg="1"/>
      <p:bldP spid="100" grpId="0" animBg="1"/>
      <p:bldP spid="101" grpId="0" animBg="1"/>
      <p:bldP spid="107" grpId="0" animBg="1"/>
      <p:bldP spid="111" grpId="0" animBg="1"/>
      <p:bldP spid="117" grpId="0" animBg="1"/>
      <p:bldP spid="120" grpId="0" animBg="1"/>
      <p:bldP spid="128" grpId="0" animBg="1"/>
      <p:bldP spid="131" grpId="0" animBg="1"/>
      <p:bldP spid="137" grpId="0" animBg="1"/>
      <p:bldP spid="141" grpId="0" animBg="1"/>
      <p:bldP spid="144" grpId="0" animBg="1"/>
      <p:bldP spid="145" grpId="0" animBg="1"/>
      <p:bldP spid="158" grpId="0" animBg="1"/>
      <p:bldP spid="159" grpId="0" animBg="1"/>
      <p:bldP spid="166" grpId="0" animBg="1"/>
      <p:bldP spid="169" grpId="0" animBg="1"/>
      <p:bldP spid="181" grpId="0"/>
      <p:bldP spid="182" grpId="0"/>
      <p:bldP spid="18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771800" y="109081"/>
            <a:ext cx="63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smtClean="0">
                <a:solidFill>
                  <a:schemeClr val="bg1"/>
                </a:solidFill>
              </a:rPr>
              <a:t>Have you tried to purchase something through any source of credit?</a:t>
            </a:r>
            <a:endParaRPr lang="en-US" sz="3000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Gráfico 15"/>
          <p:cNvGraphicFramePr/>
          <p:nvPr/>
        </p:nvGraphicFramePr>
        <p:xfrm>
          <a:off x="0" y="1556792"/>
          <a:ext cx="507605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/>
          <p:cNvGraphicFramePr/>
          <p:nvPr/>
        </p:nvGraphicFramePr>
        <p:xfrm>
          <a:off x="5364088" y="2276872"/>
          <a:ext cx="35638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5580112" y="2276872"/>
            <a:ext cx="3276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/>
              <a:t>Chosen Payment Form</a:t>
            </a:r>
            <a:endParaRPr lang="en-US" sz="1400" b="1"/>
          </a:p>
        </p:txBody>
      </p:sp>
      <p:cxnSp>
        <p:nvCxnSpPr>
          <p:cNvPr id="20" name="Conector reto 19"/>
          <p:cNvCxnSpPr/>
          <p:nvPr/>
        </p:nvCxnSpPr>
        <p:spPr>
          <a:xfrm flipV="1">
            <a:off x="3707904" y="2276872"/>
            <a:ext cx="1656184" cy="10081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3995936" y="4725144"/>
            <a:ext cx="1368152" cy="86409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5580112" y="2996952"/>
            <a:ext cx="3240360" cy="2592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Texto explicativo em seta para cima 21"/>
          <p:cNvSpPr/>
          <p:nvPr/>
        </p:nvSpPr>
        <p:spPr>
          <a:xfrm>
            <a:off x="6588224" y="3068960"/>
            <a:ext cx="2016224" cy="2448272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0566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53% of Brazil’s population have credit card</a:t>
            </a:r>
          </a:p>
          <a:p>
            <a:pPr algn="ctr"/>
            <a:endParaRPr lang="en-US" sz="1200" b="1" dirty="0" smtClean="0"/>
          </a:p>
          <a:p>
            <a:pPr algn="ctr"/>
            <a:r>
              <a:rPr lang="en-US" sz="1300" b="1" dirty="0" smtClean="0"/>
              <a:t>Source: FEBRABAN &amp; ABECS (2011)</a:t>
            </a:r>
            <a:endParaRPr lang="en-US" sz="13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0" y="1412776"/>
          <a:ext cx="9144000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ângulo 11"/>
          <p:cNvSpPr/>
          <p:nvPr/>
        </p:nvSpPr>
        <p:spPr>
          <a:xfrm>
            <a:off x="5220072" y="5705673"/>
            <a:ext cx="194318" cy="14401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220072" y="5921697"/>
            <a:ext cx="194318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5220072" y="6137721"/>
            <a:ext cx="194318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5364088" y="5661248"/>
            <a:ext cx="2664296" cy="7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pt-BR" sz="1300" b="1" dirty="0" smtClean="0"/>
              <a:t>Yes, credit not approved</a:t>
            </a:r>
          </a:p>
          <a:p>
            <a:pPr>
              <a:spcBef>
                <a:spcPts val="110"/>
              </a:spcBef>
            </a:pPr>
            <a:r>
              <a:rPr lang="pt-BR" sz="1300" b="1" dirty="0" smtClean="0"/>
              <a:t>Yes</a:t>
            </a:r>
          </a:p>
          <a:p>
            <a:pPr>
              <a:spcBef>
                <a:spcPts val="110"/>
              </a:spcBef>
            </a:pPr>
            <a:r>
              <a:rPr lang="pt-BR" sz="1300" b="1" dirty="0" smtClean="0"/>
              <a:t>No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771800" y="109081"/>
            <a:ext cx="63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smtClean="0">
                <a:solidFill>
                  <a:schemeClr val="bg1"/>
                </a:solidFill>
              </a:rPr>
              <a:t>Have you tried to purchase something through any source of credit?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843808" y="26238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Living Conditions &amp; Health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Breno Silva, que tem crises de bronquite a cada mês: casas próximas e sem ventilação favorecem aparecimento de doenças respiratórias Foto: Fabio Rossi / O Glob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1671191"/>
            <a:ext cx="4762500" cy="3571875"/>
          </a:xfrm>
          <a:prstGeom prst="rect">
            <a:avLst/>
          </a:prstGeom>
          <a:noFill/>
        </p:spPr>
      </p:pic>
      <p:sp>
        <p:nvSpPr>
          <p:cNvPr id="14" name="CaixaDeTexto 13"/>
          <p:cNvSpPr txBox="1"/>
          <p:nvPr/>
        </p:nvSpPr>
        <p:spPr>
          <a:xfrm>
            <a:off x="1259632" y="519958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“Livres do tráfico armado, mais ainda com problemas de saúde”, O Globo, 12/04/11.</a:t>
            </a:r>
            <a:endParaRPr lang="pt-BR" sz="1200" dirty="0"/>
          </a:p>
        </p:txBody>
      </p:sp>
      <p:pic>
        <p:nvPicPr>
          <p:cNvPr id="3076" name="Picture 4" descr="http://t1.gstatic.com/images?q=tbn:ANd9GcSrvxZU0o9vGt10MbvdEvxPNT_R_ECLtJ4QYWCi7FbmncsCSV0y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1" y="2103239"/>
            <a:ext cx="2160239" cy="1682502"/>
          </a:xfrm>
          <a:prstGeom prst="rect">
            <a:avLst/>
          </a:prstGeom>
          <a:noFill/>
        </p:spPr>
      </p:pic>
      <p:sp>
        <p:nvSpPr>
          <p:cNvPr id="3078" name="AutoShape 6" descr="data:image/jpeg;base64,/9j/4AAQSkZJRgABAQAAAQABAAD/2wCEAAkGBhMSERUUExQVFRUUFxcXGBgYFxUYFxcXFxUVGBgYHBgaHCYeFxojGRUUHy8gIycpLCwsFh4xNTAqNSYrLCkBCQoKDgwOFw8PGCkcHyQpLCkpLCksKSksKSkpKSksLCkpKSwsLCkpKSwpKSkpKSkpKSwpKSkpLCkpLCkpKSksLP/AABEIAMABBwMBIgACEQEDEQH/xAAcAAABBQEBAQAAAAAAAAAAAAADAAIEBQYBBwj/xABAEAABAwIEBAQDBgUCBgIDAAABAgMRACEEEjFBBQZRYRMicYGRofAHMkKxwdEUI1Ji4TPxFRZDcpKigsJEc7L/xAAZAQADAQEBAAAAAAAAAAAAAAAAAQIDBAX/xAAiEQACAgICAwEAAwAAAAAAAAAAAQIRAyESMRNBUSIEFGH/2gAMAwEAAhEDEQA/AMS7w/tUdWAPSvQnOBDpUdXAxXDzPSeOzAf8O7fKif8ADe1bocvjpThy8KflQnhPPXOGdqr3eEE6CvUTwAHau/8ALQ6VfkojwnkbvDFDahfwCuletvcqDpQP+VB0FHmF4Dyr+BV0pyeHKO1eqf8AKY6D509HK46UeYP655SvhqulR1YYjY16bxFGEZbX4rkPJUEhoJkqSROYnYCgs8tpcQlaYUFCQRvvV82tsz8VukealquZK9Fc5M/t/Olh+CsYVaXMSwXmrgpCgkydL+1NZE3RMsTSs86Ka5Fbdnl9vEJLjScralrypNykAmATvAiouJ5OUNAarmheNmSilV47y2sbVFVwNwbU+SIcGVopZalqwKk6i1ajC/wK+GFtLCjjQpS/FJIAQnYDNe02jaZppipmMilRFIpZKdhQKkaJlrmSixUMpU7LSIosKGRSp2WlFMQ2lXa7FADaVdiuRQAqVKlQB9ILFDS1RECaL4deWe2hiERTw3T0NUZKKQMEGaapupJFNUmadiI2UVwIo6WaMlugdkUNGnJw9SskUvlSoVnl6OVxj3+IE2cQ4A2eihNiNwQkD3qFyPxssOnDP2TJCZ/A5pl7A/n61rfs7v8AxatSrEKvuYn96q/tL5W//KaF9HQP/VfrMA10J2+LOZqlyRtkYEbgfCoXMPBQ5hXUgebKSPVPmH5H41C+zvmP+JYKXDLzcA9SgAAKPUnfv61rcs/XyrJ3GRralE82+zFSVeK2TP3XEjoFWVaeoT8a2eL4a2BK1JSOqiB+dedGMHxBSZyhLmU3Un+WqSCVJ2FvhV8eZGncSw00447ncQkgpS4mCrzeZ0JVpNhWzjb0YqSSJbwwxVlCgTsNJ9CbGgs8JacUUiUqH4VAA+w39jVfzlgUJ4o81lS0lIGUNBSj5m5SspGom5ABNtKicMwOLglxrGJICSlKGwBAFyStJUDcEAAQNO1eJkeZETnLhGRTLDYlx5QAEX+8EpHuoxReN8sHDNhSW0pUyEpcymQsiQtRM3knbpUjD4d3FYpl1anA6zl/lqCUOjIcwUEKIlWYgkJzWvvW7ew6HG8tlJWFJJEG5Gs9ZzfCnJuCSCKU22eWnlPOAoCxuPr5VDe5QV0re8oJ8rmHX99lZT7fX5ir9fC0molNp0aRxKSs8Ve5ZWNjVbiOGKTsa9xe4Ak7CqXiXKyToKccpDwWeOlo0Mprf47lDtVYrlEwo/0iY63rVZEzF4mjJxXCirh/gS07VBcwahtVqSZm4tEXJXQKN4dMUKdioERXDTyKaRTFQ2lTopUWKj6VZatUgoFNUa4lZrzLPYOzXRXYp6BSA5lrqU0T6+jVfj+ZcKx/qOpn+lPmV8BTUbE3RNKK5WQ4h9piB/osrV3Wco+Ak1ROc+4x0w34LfuBPupVaLFJ9GbyxR6S/i0pEqIAHWqTH834ZAP8xJJBgC94tpXmGPxbziz4q1LUf/kI6WVFTuH4JTgIHhpgSYaU4rL6JBHuSK1jgvsxl/I+FtyZzGjCsLC0uKUpwqIQARfQ5iR3qdxP7RFEFKWEwoEEOLzSDb7qdfjUHDNcNLZK3sQbQciWUEk9EhUkdjYVCxmO4Y0R4LGJcN5Li0D4Qk1o8UbshZnVFXwpt9hZeYC0GCARlCQDqk59RUjF8UxTtlvOQRu5aYuBCgmh4jmpr8OGQg//ALVdugHSq/GcwBYnw0euZ9Z+JVFU4ozUmNfwiknMq4vfMgn5K1oTeFWopISQNoMn270XhPC38YvIy0Vk6RlSLAkyVE6CoLfiF0NokqzZQEqOsxAiN6aSQrs2PNHE8Xi0tYtSAE4dpKC4gm5CynOdDJJAtYXqLw1o415AYQTiFCFDMQLfiKla2BUT70zl3jbGHStDrfjhTcJSc6AhxRTKipRkxAsAN6tOUUoZ4shQa8aFGEtyTBTJUB+JScxkTBvrpQm7B1RaccceQFYR3EsqhKCsNBKlhaFAgFeULLgJBnWN6l8HxLrGRGIICsSkOtLMQ6ColYX/AEOxYHQwAbwazfNaGm+IO5UOoSV5sriSlQJVFh/QZkSBaauftbxjfgYANKBV/D6JM5UeSFTtcKHselEknphFuNUHx2IDONafSIbxAyK/7rQqOpEVqUk15Cy9LaGwpaZaKwFKKpxCTqP6QUxavU+WeIeNhm1q+9lAV6ix/KuTJGqO3Fk5Nk1KZpLZmi01e3vWBuQcRgE71Xq4YCpQiwAi2sk272E1aPvxAiZ8vWntptGaQNzYn1q0yWrM9iOXgdBVPjOVAdq2+WuFkHalzaG4Jo8yxXKPaqPFcsqBsDXsrmEBqI9wZJ2q1maM3hTPEnuDLG1RlYBQ2r2tXLCTt8qiPcoA7CtVn+mT/jnjSmCNqVeo4rkWdqVV50Z/12egpRNES3QUPUdC65TtHpAFzpWQ5s56S0PDw58+6unpRed+MrZbAFgoXO9efo4cXDM3N+tu5raCXbMZyfSDP8x4h4Q68qOkm/wpjeKYAu264qdApKE/kT86kN8DQLqUojb7oJ/YUY4FoCEoKyLkmVJTpsbE1rzSMHCT7IX/ABW0JaaTfTzrO2oKjOnTc1HxOKdUfuAHbK0hEW9B860uC4ViHBlaQlpO6jAJnqQLmNharrhvJzLfmdJdUb+b7n/jv71Ly0WsLZj+F8MxmJUPDQkJTEqXGQEd0hM+gmp3MXLpw7WZ3FArMBttDSRnvEDVUXN6vOKc+tNgpYAcKLGPKgW0B39q8s4hxRx18uLWpSs0gk7TYDoPSiMpSe9CnGEV9LjinLT2HW2jENOs+KDkKzqZuIFrftVFj8OUKy3FyL/GvUuKYziPHsGnw8M14bC9UqIWtYbvGY2EKFuu9VGH5Pw+NT4TTzmHxyCAcPiyPMQLhtzKCTawI3966OPs5kzGcD5axGLUoMtqXkErOyBJuT7GIvVpieVXk4cqKc0OpbETMqnJIsADCoO0d63/ANnXERwj+Jw+PbcZLoC0yknOU5klKco80giCDHpVNjuNLfK20o8Nh0JKs+UrU4mSFj+iD0v11p6Etg8NyTxTBYZ5zyNANLkWU9kUMq8oE5ReCrUA2rzrMUm1tR8REVuMT9omLT5Sv7sidQoQRBB1EHTeqnjPCVuBeKShtCCtEoQbJDiZSqP6FFK09lCOlLQ2qNlz5xVgYjAYhGVeRholCCgnLltmJSqD/wB06VjsNxpacQMTh0qbLZ8Q3C0oVMWgABEnQ9Y6Vd8W52axQw4OHS0lKkDEeUBtSUKTATlGaSAZGtgK0XN2I4e6hx1hlwFSUhstpyNLSggqQsAgZFAbjUdaKC3RR8+c+jiDLC1YYNrRPnCgST/QLAgTePo0/LgYXiArHrVkUYWoFObMZykzqgXkU17hjB8bEthbeHCoZQuFKKlRPqkeaN7CtZw3kFeIwZxAfwgT4edTacxUkJkkKXPlVAO1jSTsdV2UfMvLv8O4otupcQkB1h1CsyVgKAWJFkqEG39tW/IXEil1bX4HR4qL3n8YA7X+FSuAYtvwj4TBS2k3HiBxRSYn+WPOoXJMdfWsviHThnpSrP4KvEbOg8J3z5SDcRpGxJrKX6TTN4VHadnrif8AH+aBicTkG5IMQBJJOgHUkX9qio40lTSFj/qpGUC5k7e008YYpOZUFZkEgkpAOyes7q39K5Ko67OYdozmJgkfd2SJ0nr1qaGvr3oSEn6FGSrapeyqOhoV3wxXSquUgO5BSyCmA0UCkA5IAroIptJCCadgcKB9RSohRFcoAr4iiIc7RXA1TpAFWFlbxzgqcSjKrrWTZ5IdbUUpX5Z+Vb5LhNOUiafKiWkzN4Pk1AgqJJFW7PDGUaIBPU1Oy11tsa0nJsKSI6zAnQD4CvJ+d+di+pTLBIZFidC4d++XoN/lWw49zkp0qawRnJOd2xuAZCO393w615HiB5p1m/qTW2LH7ZjlyaqJacsYJ1x0JbZcekXS2JIExPQaHWBS4twVbfiEtqQWlhK0rgLTm+6Snee1q9h+wXEMjBPwAlxDsuqO6CmUX2AAXb96wH2m83p4hiFrQD4TQyN7ZoN3O87ToB3rqaSONNvRcfZx9oLOARiEOJdUp7K4hCEJjxIUFAQfKk+S50y1B43izj8UcQ+CiUgNoSoAoj7pUvLcj096cjjHi4XDshptKUIQFrBSVOqRMAxdKRM5TuZqK+gA2PprbtWcpvpGsMftmh4ZzMpwfwuPjFMTKXlWeZMAfeTpv5ifUkVG45y66wCptRebO4TCwImVAWI1un4VQBgkGCRm1vVhy/x99LgZguoUYyg3T3SdqXP6NQV6Mvi8KkJUpZuQkpTMHzKOtv6Un41zANrQsNqCgl5GUDYpcko+DgQrtFaLmfg2Z7KgKKlC4i/aRtT+YOBvJbTJKij+bECwACCkRqAlKTFKM0OeMiYTCYB7Bpy+IjEtiXgpXlGUXUnsTb2qJwnDOO5GULXDkBSUrMRNsw07Ae9Ax+APgMltEFwrlQN1kEDKRoBN47VsuT+DnDtheWVlQ8xskQCVqtfyp07kdSatzJUGWHHuRkvsNJadA8AlJSAbpkJUvW6vEBHpFee8Q4e5hXgy4SlBIJKQbomCR8wR61pmPtXQlaknDw2ZAKVCYJn7sAX1qDzNzThX/DVAWlKvMkylzKYmNqzi5J/4aSjHi97A4jlo4Z5p154tYd0qU3iW4K1ISJGVKLpWRYTA30q74piWsdhv4ttJSrDrTh3fFc8RZw6gA08ogWUFwCY/FrXnD+KzrOXMGwTkQVFWVJMgT8NK2/JvKz+IwrrrTrYSVeC6hSVKJSpIWkgj+4gx1SK3bOZRLbk7HoSVNZSPL5STOZM3SOmoJjWtcp6doiAPhc9q865e4Kp0upLimsSwshUAEbzA01kz371YY3BcRRJDqnUxMIWEKj0y2sK5JpNnbjbS2jbEnedf9qYrFJH3lJBvqQL7D4ViG+LsphOKaxSDN/EU4setiB8qu+G4zh6oyFn0UEpP/tes+LRspJli5zLhwopS4FEQPKCv/wDkGrHBvlYnKpPTNAJ7xNhXcKlqLJHqkCKM2obCPzpOkCYUYbrFOyQJoSvXSugx+dIYYLtXUk6zVbi+NMNCVuoT/wDIflrVU5z3hv8Ap+I5/wBiDE+popk2jVZJubmlUTh+LDjaVgLST+FQEj170qKAiBw0kC96ZNMD4STmB9apIp6LBERTHHYqC1xltVkm4p3jTQ1RK2GzE1gvtE5yKJwjCoJH81Q1gj7gI7a/CtpiuIoZAKlAZjCQfxGJ+HevF+aw4cQtS05SqDERaLfKK1xQvZnmnSpErlPhuNdLpwjalhKf5hABSkGYkHU2MATUBZH81DqSXbQoGMsHzSIvIttXpv2HcxYdjD4tLrqGSClyVEDMjIQYB1KSNv6q8vdfLjrjmpWtSv8A2JFdU9I48dtlziOWAxhEOreBU/GVtBsLEqC+pSCn3VFVuOJ8EgfdEe/700J3vXMd/pG+4ge9Y8m2jbikmXfCE5UJ0hQGhBII6jUH5VKXNQ+ECUJB/pH5VOSzJgdaTWwT0GwbCnFhtAKlKMADcnat3geUm8GsDyrdCfMrcKUPMgf2pERvc7QBn+AcAd8VDqXfCQgpUFJP8xcjYD7qdr7VslOTcmSTM71MmqoqEXdiOHBMkCesX+NAcwyStCrgtqzC9j2I3FFS4OtBck+1YnTVmPZ4Ult9eCcXZOV9lYsfMJKe5iUnrlqY5y8tScofcCQVZQNAFEkiJ3mu824PyJxKP9TDwqP6k50jL7ZifjVkjFpU2hYUDnAMDUSBrt8DVOTq0TGKumYHHfZ+61KmXEq/tIiR72+NUKuHBuU4pl1qdHECw9UnyqH/AGkV6rJOtqcYKSkgEHYgEH2NCzP2J4Ivo844fyUl5ClM4ltxQEhASQo9iCbH5UzCOvtIUlP8WltwjOhsKQ2VIOk3vfpvWp4hyU2s+Jh1Fh0aZZCSf/r7Wo3K3EnEOrw+K8jv3kHQORM3Fid53g71p5b62Q8SXejMv4hCMS0otvtIypCs5hc5lHNmABVYz7V6uhKYBBEfmPqfjWf5oaD+GW3AKgMyTcnMm/zg/Gq/k/i3iMpQQqRISYsQNR6pn4EdKzk+StGkVwdP2a5S8wiAoaXAPyNVWK5Rwjt1MpB6p8v5VOazdtJ+hRCo6Gfh+9Zcma8UZx37PUIMsPut6WzSPjY0VPK+J/Dj3h2MH5zWhS0bSbdgZ3/epmGZJB0APf8ATSq5MjhEx45Vxu2PX6wf3oo5Gz/6mJfWd/MQO/tWvYwsfCjKZI1BFptrT5MmomewHIuDbklBWTEFxU6dqtcNw9CBCEBA6AAfRqUETbWpKUD7unxqW2x0l0DRh4Gl+16VSm/X2H1FKlRPMpAmo2KINjRcRihtUF1ZPpVt/C0vpUvcCSFZkkg9qrONYx7Cjxc8oEWM+1P4vzm0ySlALihIOyQehP7VkeYeKYt0hGICmkrAUlKkKQkp2UJAzDv3rWEJPsxnkjHrsiY3jWIxuKbKUlTgIDTaQSJBmANyYk/4oHHW8Ql5RxIIWo3BiRbpsLVYcgcaRg+IsPOkpbSSFkDMcqkqTMC+saUTnfiyMZxB59uS0TDZKcpIAiY7ma6tJUjiTblZR5G8hsc8iOmtyflSQLU4t05sGsWdMUvRIZFqBjkkN9pFXXBODuYheRtJUqJKQJMdYF/en828GUwyApJELAOwCoMjqT32oS3YN6Y/hFkJUogJAF9IAF69Cb5bwysG26V+Ip4JUEpMAJ180GdIsetZ7h3LLTjbKzmMNpOUmxkA3HyrRAZRG2lhFZPIto0hhbpsMhUQBp0HapLcbzUAYsJqOrGzoYrHkdPEt3XUxAN6B4lr1VqfFovTXcbA71LkhqJOxOMSAQRI3G0VmuVnSla8Or/p3SY/CTrPuD7mpzUrMnQddPeq3j7fhuNvp1ByqgxKSbfOR7inF8rQprjUi7dc80dPhR0P30+elQP4sK0v3p0E2uay60adhy9BvULi2B8cAGxSZSrdJEGZ2FWIwZKZAgWmf8+9HTh1JGXbW4tB/Oq/S2JpPTKTh/GFKdyPJyu3Jt5D/cPW5jrUlrltpKlLQ460slSgULyxnBBABBEQYo/FeCeIL2UNFCxSf27VJwmCXEK1GsWnbStHL2tMhQXT2ijTwjFt/wChiiobJdG3repCOLY9H+rhfFAN1tqkkdhf8q0jLAG3xqxwzQjv6/pQpX3slxS6Mvhuf8MDldS6yoWhaDb1i9XmH5nwjkZcQ1fqqCP/ACg1ZOMIUIUkKvN0hQ+e9U/EORcG6P8AR8PoWzk+MWV8KrRFSL9E7XtIg7dTGlNCCVSSSd9SPSTWXPITMnwnMQ0dglyY+VBPJeJA8nEHx2VMfJfWNqPz1Yt/DapaEd9fqKOhgb/AXrHYXlHGEAL4k6Y1CZiPXNPxrRcP4LkKT4zjhSIIUrMDtcEazeiqEyzQjpNuwk0qO2mdRHrB+VKnRFmDJk9qyfNuExaF+Mw6rwwBKQopywLmNCDWsQL1xaQZBAI77+1CdbN5LkqPHm8QA6hxY8RIWlakE/fhQKh2kb1pPtH5t/4i42lpGVnDghClSFHPlJmdAIy63id6173BmlIUgIQMwI+6m026VXYXlBAw6GXiFhK1L8qcqlZo8qlTKkjKIFta6I5dHJLA70edYBpxayhnMpSxlISmZFpubDTWrHhnBlnEBp1C0pH3ylJVFjHbW1epYTDNNICGm0oH9oj49aatMVDymkcOtsxZ5NWowghtA/EoZlq9ALAfOrRnk1lDRSqXVn8RsR6AWFXzqrVEW7NZSyNmyxpELgfA28IrO2VByMpXmOaDqOwP6VQfaRihkZTN8ylR2AiT7k1qINYbnlLinUnIoNgQlUWKjc366Wp423InKko6NvwzGfyGotLaY7eUf5py+IdZNVWGfIbQP7Uj5CiNpM/tWDezqjSRO8TMmdKD/DnrTg/0mjsN5jH1apStg3RFTKL1z7ypPw6VZvuZkBAy5UXmIKifnUFDEntvTa2NMaE38tz8BSxXCi4hSTMkfPb51PabAiIMVJQibRr8L+lNKtkszfKywpJQuyk2gm9jBj3rSMMZCIF6g8V4avDpXiMOhKlkEOIUnMFpkKJTP3VAiZHerTgWPbxLSXWyYNiPxJO4PS8VtKN/pGEJV+WGwuGRmBO47mKe4uDImepv+tqkOgAXkkdVG5qO2ibn/H1aoZotnENlZkgmNTpUxLINoA7DX96a0idNJ0FgKl5DrRYnoipwpozbcdKleF0/enZNbX9D/tSoTYNmPU7A2A+OtGywfNcxqZgHp1NDLfW3fv8AGiM4fNfYaz1ppEs4SrSTA7H5CjN4SYgxI7R+d6IcOkAXOlrbdppZo0B9TO1Vohu+h7OGSD5lQBrbftT1upmEgT1pJbJGZWlFQrp0vpVWZsahO9z9b0qMpIteaVFMLR56pVLL1pFY2+NcNSdI4mm5ooap2FdKDSGcU4O9DW/auq071DdO5PtvUsqgiHSTO1CxD4B6ntUZ7GEiBYVHW5F5gAXNTZSX0tuC4FeLfS0g2N1EfhSIlXfUAdyKtOd+KMqQnBMIT4bKgVEjVxBtHWDMq3NY3gnEXw4pba1NtqSWzFiUm5Gl/UG1qvsLw9BSZuff9q23FcV37OeucuT6XRVsNCYqe3h42/apacOEnyi/6xVglKTsJgW37+lZcTZyKYYOO1SkYQDWp5wqb/XzoycNb9aaiLkVbuHFtPQa11nCg2v89qsEYMT5jr+VSk4FITpeekW9adA5FejBJ3+r1MYbyjbX1NHXhNCkE9TtrNjXFJi2nrFOhWcKZidJ3OlZXieGVw944li7Dh/ntgfd1GcD4+hkb1rAmAJ/XanpSCLmZ631pxdEyjZEwOJQ8hK0KCknQiI/wamhqYkwnr9a1jDhP+HYlJTP8M8ohQJMNqNxbYdK3TBAAVmEG4iCY/L4UNexKR1sf1E9h+pjSjtJG5Cbd5jtNDViSfuzfTr8q4EE3J0BGtz6UWDRLKkiNTM9Iv21mO1OMRr7AQB09TQQ8CPNptf6JmpGGV5TKQbADWKrRk7GJbHfbv8ARrilFJPXp210qWkKv+ECbxH596grvNpnUzQxxdsThKtTJ/KjIntpTBt07fWtGSj27b1A2wySBcSrrRXiABaJ2qOoHYaUkLKdYJ6frVWRRJbeAFhB70qiBJJvSoUmJwXswaXBTkjNpNdYwxKu29Gcx6UApRc7mkdXYRAhN96jqcASZ9r1DU4dSfbpQinN2o5CoY+6SdPhrQRh9r+nWpSGoH1ejNsnf8r/ABqOJdlb/BGbwBe5Og/Sqplr+LeyoP8AIbIkxAJ9N9DE1L49jFOK/hmhmUSAsmIG+Ud9Jq94fgA00EpNki50JJ7VsoqKsxlJzdLoR4eI8oCADbb0iiMgpBScpmDpe1taIVCBTigdazbLSBBmTp0M9Ov5/KpuGYEwTEidYmPzpoSaOEeUXj1i/vt6UIbCIZSPXa2o99qcpKtzc9/02pJTpv66/wC1OWe31FOyaOJEX3FvejIVY2nv0jpQFr+PaiNdJCes0rHQVeaBJBAsBsPagqBOw+oo+SQPvEbbe1ACb9IGp0+poYIfkM/pTgBIpNkHqTpSVI7HoNfegCLjsEl5CkLEpWCI9frWqPlPFKZcVgXbqQMzStM6P6b7itEAeh9aqeZeCB9vOkkPteZpQ6i+XuDTTXTJmvaNDkGkjvGvpejNMgyRJjrH10qi5T5gOKalcIdbOVxAiZteNgauxMmbUNUK7JLSfN5jqLWkCpDSk6m97GTNu1QAsk3BPeiurAGkGnZDjY/EYzNb8OgFcSBaST2H5VHSYHTr1P7VJYUJE2FK2x0kdiNAPrvUhLidVXNP/hhNr05CCDCoppGbdgnEm0CO9CKb9TUgG5m4oEGZpMpD2lxcilT0X2tSoQzz1/EWgfD96GUTB33rgHQURQEx9RSOgE5a1Obb3NqKALbUdtIKpVp9RQhDGsNJ6VORwBT7TobcLRSg/wAwhJgkGAB3j2oHFOIowrJWTrZKZErUdh+Z7Cqfg+Heu++oku3SmSAABE5dBaw960SS2ZSbl+UC5c4QGWwtwfzlzmBjy309dyd5q6W3KJOWxjW9+1MSsA6kelHYblDnUZTr/dHxvUt29lpUqAJHTXTvRPDg/oKTSonv6UVpMm1p7/GpKChsBQ3+B+H+akG2muvpQPFy2Eeu1EaUPjqrpQISQdTSOsXiioMm8enakGlG8WPWNKYJiDKReb6RSbSRfQHauqUBpc+0UnTIvrSoLCnFR92NI0k+vbaghB1PwpjY39qkI6/nQ9i6GjtPvpRkuW0Pc9aaY+tPakR8KBHV/DoN/famFBoqVRYe9Pygax86AMpx7CLw7oxmHHmFnmxo4j+r1H6CtVw/GIfbS4ggpUAR6966cODa0G30KzzPC3MFiQMOrPhnDK0E3bUbnL2vVp2iGt6NOtYSIi/WaEhBUY370xbk0dpA1269aj2V0NSm/ew/2qSERaSTv0HamhsE+WiLRlFpk1QmxzJOa9SUKIPmPqKhA6X94rodItRZLjYV9cqttXQeu3SkhW9r09GUdyfhS7DoSkze9KiCd7UqYjzlLcfev2poXJ+orgVnOUWG5tYb1YtMtpBVJJ2kC/tt/mkkdBHw+HKr7dT+lC4jj22Wyo/h9pOw9aLiMUIMmABM1G5m5WbJYzPFw3U42CClNgUxHwM1SXtkSlWl2yp4cyvFODEPCEI/0kdr6nfatGpJPrGnYflQHIAA0AEfCmJc6ek1MpWXGND4vf8A3qdhYDbo3KUgf+YP6GobbsWImpH6/ppSQ2h7GDKr7X+AuflTy4AIT+VdVi5ASBlFDbAnYfWg/egQko+VTsJhydSfz/2prakJvAPqZ94rjuOJ/K/7U9Cdh3khJ67ev+KEokmJgbxUdKpI3PepAxfYfKiwoP5QIISNwd5qO6ufWmKfFcbN/wB6TdglQ8HuZowki001pQ3gDp/mipNjH50gYmU6npvTgkkwfnSaG0x66Ucxf6+dWkRY5lki4jpT3ilMixvr3oCsVaJBoSVybmhhX0MF2tPrRGsOCTmB97X/AFqOl2D0HSpKZVrv86IjY8gQAAJ+vhTSvKYN+hpEnSnLjSnRKE2s+s7UZodfhQcmXSulyOt6QuyQfl0pqEZja3egIEAnc6VIwxAuaXYdIL4Md66lMUxLsGpBcFFIkYhJ1pU5Sx1rtPQH/9k="/>
          <p:cNvSpPr>
            <a:spLocks noChangeAspect="1" noChangeArrowheads="1"/>
          </p:cNvSpPr>
          <p:nvPr/>
        </p:nvSpPr>
        <p:spPr bwMode="auto">
          <a:xfrm>
            <a:off x="63500" y="-8890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80" name="AutoShape 8" descr="data:image/jpeg;base64,/9j/4AAQSkZJRgABAQAAAQABAAD/2wCEAAkGBhMSERUUExQVFRUUFxcXGBgYFxUYFxcXFxUVGBgYHBgaHCYeFxojGRUUHy8gIycpLCwsFh4xNTAqNSYrLCkBCQoKDgwOFw8PGCkcHyQpLCkpLCksKSksKSkpKSksLCkpKSwsLCkpKSwpKSkpKSkpKSwpKSkpLCkpLCkpKSksLP/AABEIAMABBwMBIgACEQEDEQH/xAAcAAABBQEBAQAAAAAAAAAAAAADAAIEBQYBBwj/xABAEAABAwIEBAQDBgUCBgIDAAABAgMRACEEEjFBBQZRYRMicYGRofAHMkKxwdEUI1Ji4TPxFRZDcpKigsJEc7L/xAAZAQADAQEBAAAAAAAAAAAAAAAAAQIDBAX/xAAiEQACAgICAwEAAwAAAAAAAAAAAQIRAyESMRNBUSIEFGH/2gAMAwEAAhEDEQA/AMS7w/tUdWAPSvQnOBDpUdXAxXDzPSeOzAf8O7fKif8ADe1bocvjpThy8KflQnhPPXOGdqr3eEE6CvUTwAHau/8ALQ6VfkojwnkbvDFDahfwCuletvcqDpQP+VB0FHmF4Dyr+BV0pyeHKO1eqf8AKY6D509HK46UeYP655SvhqulR1YYjY16bxFGEZbX4rkPJUEhoJkqSROYnYCgs8tpcQlaYUFCQRvvV82tsz8VukealquZK9Fc5M/t/Olh+CsYVaXMSwXmrgpCgkydL+1NZE3RMsTSs86Ka5Fbdnl9vEJLjScralrypNykAmATvAiouJ5OUNAarmheNmSilV47y2sbVFVwNwbU+SIcGVopZalqwKk6i1ajC/wK+GFtLCjjQpS/FJIAQnYDNe02jaZppipmMilRFIpZKdhQKkaJlrmSixUMpU7LSIosKGRSp2WlFMQ2lXa7FADaVdiuRQAqVKlQB9ILFDS1RECaL4deWe2hiERTw3T0NUZKKQMEGaapupJFNUmadiI2UVwIo6WaMlugdkUNGnJw9SskUvlSoVnl6OVxj3+IE2cQ4A2eihNiNwQkD3qFyPxssOnDP2TJCZ/A5pl7A/n61rfs7v8AxatSrEKvuYn96q/tL5W//KaF9HQP/VfrMA10J2+LOZqlyRtkYEbgfCoXMPBQ5hXUgebKSPVPmH5H41C+zvmP+JYKXDLzcA9SgAAKPUnfv61rcs/XyrJ3GRralE82+zFSVeK2TP3XEjoFWVaeoT8a2eL4a2BK1JSOqiB+dedGMHxBSZyhLmU3Un+WqSCVJ2FvhV8eZGncSw00447ncQkgpS4mCrzeZ0JVpNhWzjb0YqSSJbwwxVlCgTsNJ9CbGgs8JacUUiUqH4VAA+w39jVfzlgUJ4o81lS0lIGUNBSj5m5SspGom5ABNtKicMwOLglxrGJICSlKGwBAFyStJUDcEAAQNO1eJkeZETnLhGRTLDYlx5QAEX+8EpHuoxReN8sHDNhSW0pUyEpcymQsiQtRM3knbpUjD4d3FYpl1anA6zl/lqCUOjIcwUEKIlWYgkJzWvvW7ew6HG8tlJWFJJEG5Gs9ZzfCnJuCSCKU22eWnlPOAoCxuPr5VDe5QV0re8oJ8rmHX99lZT7fX5ir9fC0molNp0aRxKSs8Ve5ZWNjVbiOGKTsa9xe4Ak7CqXiXKyToKccpDwWeOlo0Mprf47lDtVYrlEwo/0iY63rVZEzF4mjJxXCirh/gS07VBcwahtVqSZm4tEXJXQKN4dMUKdioERXDTyKaRTFQ2lTopUWKj6VZatUgoFNUa4lZrzLPYOzXRXYp6BSA5lrqU0T6+jVfj+ZcKx/qOpn+lPmV8BTUbE3RNKK5WQ4h9piB/osrV3Wco+Ak1ROc+4x0w34LfuBPupVaLFJ9GbyxR6S/i0pEqIAHWqTH834ZAP8xJJBgC94tpXmGPxbziz4q1LUf/kI6WVFTuH4JTgIHhpgSYaU4rL6JBHuSK1jgvsxl/I+FtyZzGjCsLC0uKUpwqIQARfQ5iR3qdxP7RFEFKWEwoEEOLzSDb7qdfjUHDNcNLZK3sQbQciWUEk9EhUkdjYVCxmO4Y0R4LGJcN5Li0D4Qk1o8UbshZnVFXwpt9hZeYC0GCARlCQDqk59RUjF8UxTtlvOQRu5aYuBCgmh4jmpr8OGQg//ALVdugHSq/GcwBYnw0euZ9Z+JVFU4ozUmNfwiknMq4vfMgn5K1oTeFWopISQNoMn270XhPC38YvIy0Vk6RlSLAkyVE6CoLfiF0NokqzZQEqOsxAiN6aSQrs2PNHE8Xi0tYtSAE4dpKC4gm5CynOdDJJAtYXqLw1o415AYQTiFCFDMQLfiKla2BUT70zl3jbGHStDrfjhTcJSc6AhxRTKipRkxAsAN6tOUUoZ4shQa8aFGEtyTBTJUB+JScxkTBvrpQm7B1RaccceQFYR3EsqhKCsNBKlhaFAgFeULLgJBnWN6l8HxLrGRGIICsSkOtLMQ6ColYX/AEOxYHQwAbwazfNaGm+IO5UOoSV5sriSlQJVFh/QZkSBaauftbxjfgYANKBV/D6JM5UeSFTtcKHselEknphFuNUHx2IDONafSIbxAyK/7rQqOpEVqUk15Cy9LaGwpaZaKwFKKpxCTqP6QUxavU+WeIeNhm1q+9lAV6ix/KuTJGqO3Fk5Nk1KZpLZmi01e3vWBuQcRgE71Xq4YCpQiwAi2sk272E1aPvxAiZ8vWntptGaQNzYn1q0yWrM9iOXgdBVPjOVAdq2+WuFkHalzaG4Jo8yxXKPaqPFcsqBsDXsrmEBqI9wZJ2q1maM3hTPEnuDLG1RlYBQ2r2tXLCTt8qiPcoA7CtVn+mT/jnjSmCNqVeo4rkWdqVV50Z/12egpRNES3QUPUdC65TtHpAFzpWQ5s56S0PDw58+6unpRed+MrZbAFgoXO9efo4cXDM3N+tu5raCXbMZyfSDP8x4h4Q68qOkm/wpjeKYAu264qdApKE/kT86kN8DQLqUojb7oJ/YUY4FoCEoKyLkmVJTpsbE1rzSMHCT7IX/ABW0JaaTfTzrO2oKjOnTc1HxOKdUfuAHbK0hEW9B860uC4ViHBlaQlpO6jAJnqQLmNharrhvJzLfmdJdUb+b7n/jv71Ly0WsLZj+F8MxmJUPDQkJTEqXGQEd0hM+gmp3MXLpw7WZ3FArMBttDSRnvEDVUXN6vOKc+tNgpYAcKLGPKgW0B39q8s4hxRx18uLWpSs0gk7TYDoPSiMpSe9CnGEV9LjinLT2HW2jENOs+KDkKzqZuIFrftVFj8OUKy3FyL/GvUuKYziPHsGnw8M14bC9UqIWtYbvGY2EKFuu9VGH5Pw+NT4TTzmHxyCAcPiyPMQLhtzKCTawI3966OPs5kzGcD5axGLUoMtqXkErOyBJuT7GIvVpieVXk4cqKc0OpbETMqnJIsADCoO0d63/ANnXERwj+Jw+PbcZLoC0yknOU5klKco80giCDHpVNjuNLfK20o8Nh0JKs+UrU4mSFj+iD0v11p6Etg8NyTxTBYZ5zyNANLkWU9kUMq8oE5ReCrUA2rzrMUm1tR8REVuMT9omLT5Sv7sidQoQRBB1EHTeqnjPCVuBeKShtCCtEoQbJDiZSqP6FFK09lCOlLQ2qNlz5xVgYjAYhGVeRholCCgnLltmJSqD/wB06VjsNxpacQMTh0qbLZ8Q3C0oVMWgABEnQ9Y6Vd8W52axQw4OHS0lKkDEeUBtSUKTATlGaSAZGtgK0XN2I4e6hx1hlwFSUhstpyNLSggqQsAgZFAbjUdaKC3RR8+c+jiDLC1YYNrRPnCgST/QLAgTePo0/LgYXiArHrVkUYWoFObMZykzqgXkU17hjB8bEthbeHCoZQuFKKlRPqkeaN7CtZw3kFeIwZxAfwgT4edTacxUkJkkKXPlVAO1jSTsdV2UfMvLv8O4otupcQkB1h1CsyVgKAWJFkqEG39tW/IXEil1bX4HR4qL3n8YA7X+FSuAYtvwj4TBS2k3HiBxRSYn+WPOoXJMdfWsviHThnpSrP4KvEbOg8J3z5SDcRpGxJrKX6TTN4VHadnrif8AH+aBicTkG5IMQBJJOgHUkX9qio40lTSFj/qpGUC5k7e008YYpOZUFZkEgkpAOyes7q39K5Ko67OYdozmJgkfd2SJ0nr1qaGvr3oSEn6FGSrapeyqOhoV3wxXSquUgO5BSyCmA0UCkA5IAroIptJCCadgcKB9RSohRFcoAr4iiIc7RXA1TpAFWFlbxzgqcSjKrrWTZ5IdbUUpX5Z+Vb5LhNOUiafKiWkzN4Pk1AgqJJFW7PDGUaIBPU1Oy11tsa0nJsKSI6zAnQD4CvJ+d+di+pTLBIZFidC4d++XoN/lWw49zkp0qawRnJOd2xuAZCO393w615HiB5p1m/qTW2LH7ZjlyaqJacsYJ1x0JbZcekXS2JIExPQaHWBS4twVbfiEtqQWlhK0rgLTm+6Snee1q9h+wXEMjBPwAlxDsuqO6CmUX2AAXb96wH2m83p4hiFrQD4TQyN7ZoN3O87ToB3rqaSONNvRcfZx9oLOARiEOJdUp7K4hCEJjxIUFAQfKk+S50y1B43izj8UcQ+CiUgNoSoAoj7pUvLcj096cjjHi4XDshptKUIQFrBSVOqRMAxdKRM5TuZqK+gA2PprbtWcpvpGsMftmh4ZzMpwfwuPjFMTKXlWeZMAfeTpv5ifUkVG45y66wCptRebO4TCwImVAWI1un4VQBgkGCRm1vVhy/x99LgZguoUYyg3T3SdqXP6NQV6Mvi8KkJUpZuQkpTMHzKOtv6Un41zANrQsNqCgl5GUDYpcko+DgQrtFaLmfg2Z7KgKKlC4i/aRtT+YOBvJbTJKij+bECwACCkRqAlKTFKM0OeMiYTCYB7Bpy+IjEtiXgpXlGUXUnsTb2qJwnDOO5GULXDkBSUrMRNsw07Ae9Ax+APgMltEFwrlQN1kEDKRoBN47VsuT+DnDtheWVlQ8xskQCVqtfyp07kdSatzJUGWHHuRkvsNJadA8AlJSAbpkJUvW6vEBHpFee8Q4e5hXgy4SlBIJKQbomCR8wR61pmPtXQlaknDw2ZAKVCYJn7sAX1qDzNzThX/DVAWlKvMkylzKYmNqzi5J/4aSjHi97A4jlo4Z5p154tYd0qU3iW4K1ISJGVKLpWRYTA30q74piWsdhv4ttJSrDrTh3fFc8RZw6gA08ogWUFwCY/FrXnD+KzrOXMGwTkQVFWVJMgT8NK2/JvKz+IwrrrTrYSVeC6hSVKJSpIWkgj+4gx1SK3bOZRLbk7HoSVNZSPL5STOZM3SOmoJjWtcp6doiAPhc9q865e4Kp0upLimsSwshUAEbzA01kz371YY3BcRRJDqnUxMIWEKj0y2sK5JpNnbjbS2jbEnedf9qYrFJH3lJBvqQL7D4ViG+LsphOKaxSDN/EU4setiB8qu+G4zh6oyFn0UEpP/tes+LRspJli5zLhwopS4FEQPKCv/wDkGrHBvlYnKpPTNAJ7xNhXcKlqLJHqkCKM2obCPzpOkCYUYbrFOyQJoSvXSugx+dIYYLtXUk6zVbi+NMNCVuoT/wDIflrVU5z3hv8Ap+I5/wBiDE+popk2jVZJubmlUTh+LDjaVgLST+FQEj170qKAiBw0kC96ZNMD4STmB9apIp6LBERTHHYqC1xltVkm4p3jTQ1RK2GzE1gvtE5yKJwjCoJH81Q1gj7gI7a/CtpiuIoZAKlAZjCQfxGJ+HevF+aw4cQtS05SqDERaLfKK1xQvZnmnSpErlPhuNdLpwjalhKf5hABSkGYkHU2MATUBZH81DqSXbQoGMsHzSIvIttXpv2HcxYdjD4tLrqGSClyVEDMjIQYB1KSNv6q8vdfLjrjmpWtSv8A2JFdU9I48dtlziOWAxhEOreBU/GVtBsLEqC+pSCn3VFVuOJ8EgfdEe/700J3vXMd/pG+4ge9Y8m2jbikmXfCE5UJ0hQGhBII6jUH5VKXNQ+ECUJB/pH5VOSzJgdaTWwT0GwbCnFhtAKlKMADcnat3geUm8GsDyrdCfMrcKUPMgf2pERvc7QBn+AcAd8VDqXfCQgpUFJP8xcjYD7qdr7VslOTcmSTM71MmqoqEXdiOHBMkCesX+NAcwyStCrgtqzC9j2I3FFS4OtBck+1YnTVmPZ4Ult9eCcXZOV9lYsfMJKe5iUnrlqY5y8tScofcCQVZQNAFEkiJ3mu824PyJxKP9TDwqP6k50jL7ZifjVkjFpU2hYUDnAMDUSBrt8DVOTq0TGKumYHHfZ+61KmXEq/tIiR72+NUKuHBuU4pl1qdHECw9UnyqH/AGkV6rJOtqcYKSkgEHYgEH2NCzP2J4Ivo844fyUl5ClM4ltxQEhASQo9iCbH5UzCOvtIUlP8WltwjOhsKQ2VIOk3vfpvWp4hyU2s+Jh1Fh0aZZCSf/r7Wo3K3EnEOrw+K8jv3kHQORM3Fid53g71p5b62Q8SXejMv4hCMS0otvtIypCs5hc5lHNmABVYz7V6uhKYBBEfmPqfjWf5oaD+GW3AKgMyTcnMm/zg/Gq/k/i3iMpQQqRISYsQNR6pn4EdKzk+StGkVwdP2a5S8wiAoaXAPyNVWK5Rwjt1MpB6p8v5VOazdtJ+hRCo6Gfh+9Zcma8UZx37PUIMsPut6WzSPjY0VPK+J/Dj3h2MH5zWhS0bSbdgZ3/epmGZJB0APf8ATSq5MjhEx45Vxu2PX6wf3oo5Gz/6mJfWd/MQO/tWvYwsfCjKZI1BFptrT5MmomewHIuDbklBWTEFxU6dqtcNw9CBCEBA6AAfRqUETbWpKUD7unxqW2x0l0DRh4Gl+16VSm/X2H1FKlRPMpAmo2KINjRcRihtUF1ZPpVt/C0vpUvcCSFZkkg9qrONYx7Cjxc8oEWM+1P4vzm0ySlALihIOyQehP7VkeYeKYt0hGICmkrAUlKkKQkp2UJAzDv3rWEJPsxnkjHrsiY3jWIxuKbKUlTgIDTaQSJBmANyYk/4oHHW8Ql5RxIIWo3BiRbpsLVYcgcaRg+IsPOkpbSSFkDMcqkqTMC+saUTnfiyMZxB59uS0TDZKcpIAiY7ma6tJUjiTblZR5G8hsc8iOmtyflSQLU4t05sGsWdMUvRIZFqBjkkN9pFXXBODuYheRtJUqJKQJMdYF/en828GUwyApJELAOwCoMjqT32oS3YN6Y/hFkJUogJAF9IAF69Cb5bwysG26V+Ip4JUEpMAJ180GdIsetZ7h3LLTjbKzmMNpOUmxkA3HyrRAZRG2lhFZPIto0hhbpsMhUQBp0HapLcbzUAYsJqOrGzoYrHkdPEt3XUxAN6B4lr1VqfFovTXcbA71LkhqJOxOMSAQRI3G0VmuVnSla8Or/p3SY/CTrPuD7mpzUrMnQddPeq3j7fhuNvp1ByqgxKSbfOR7inF8rQprjUi7dc80dPhR0P30+elQP4sK0v3p0E2uay60adhy9BvULi2B8cAGxSZSrdJEGZ2FWIwZKZAgWmf8+9HTh1JGXbW4tB/Oq/S2JpPTKTh/GFKdyPJyu3Jt5D/cPW5jrUlrltpKlLQ460slSgULyxnBBABBEQYo/FeCeIL2UNFCxSf27VJwmCXEK1GsWnbStHL2tMhQXT2ijTwjFt/wChiiobJdG3repCOLY9H+rhfFAN1tqkkdhf8q0jLAG3xqxwzQjv6/pQpX3slxS6Mvhuf8MDldS6yoWhaDb1i9XmH5nwjkZcQ1fqqCP/ACg1ZOMIUIUkKvN0hQ+e9U/EORcG6P8AR8PoWzk+MWV8KrRFSL9E7XtIg7dTGlNCCVSSSd9SPSTWXPITMnwnMQ0dglyY+VBPJeJA8nEHx2VMfJfWNqPz1Yt/DapaEd9fqKOhgb/AXrHYXlHGEAL4k6Y1CZiPXNPxrRcP4LkKT4zjhSIIUrMDtcEazeiqEyzQjpNuwk0qO2mdRHrB+VKnRFmDJk9qyfNuExaF+Mw6rwwBKQopywLmNCDWsQL1xaQZBAI77+1CdbN5LkqPHm8QA6hxY8RIWlakE/fhQKh2kb1pPtH5t/4i42lpGVnDghClSFHPlJmdAIy63id6173BmlIUgIQMwI+6m026VXYXlBAw6GXiFhK1L8qcqlZo8qlTKkjKIFta6I5dHJLA70edYBpxayhnMpSxlISmZFpubDTWrHhnBlnEBp1C0pH3ylJVFjHbW1epYTDNNICGm0oH9oj49aatMVDymkcOtsxZ5NWowghtA/EoZlq9ALAfOrRnk1lDRSqXVn8RsR6AWFXzqrVEW7NZSyNmyxpELgfA28IrO2VByMpXmOaDqOwP6VQfaRihkZTN8ylR2AiT7k1qINYbnlLinUnIoNgQlUWKjc366Wp423InKko6NvwzGfyGotLaY7eUf5py+IdZNVWGfIbQP7Uj5CiNpM/tWDezqjSRO8TMmdKD/DnrTg/0mjsN5jH1apStg3RFTKL1z7ypPw6VZvuZkBAy5UXmIKifnUFDEntvTa2NMaE38tz8BSxXCi4hSTMkfPb51PabAiIMVJQibRr8L+lNKtkszfKywpJQuyk2gm9jBj3rSMMZCIF6g8V4avDpXiMOhKlkEOIUnMFpkKJTP3VAiZHerTgWPbxLSXWyYNiPxJO4PS8VtKN/pGEJV+WGwuGRmBO47mKe4uDImepv+tqkOgAXkkdVG5qO2ibn/H1aoZotnENlZkgmNTpUxLINoA7DX96a0idNJ0FgKl5DrRYnoipwpozbcdKleF0/enZNbX9D/tSoTYNmPU7A2A+OtGywfNcxqZgHp1NDLfW3fv8AGiM4fNfYaz1ppEs4SrSTA7H5CjN4SYgxI7R+d6IcOkAXOlrbdppZo0B9TO1Vohu+h7OGSD5lQBrbftT1upmEgT1pJbJGZWlFQrp0vpVWZsahO9z9b0qMpIteaVFMLR56pVLL1pFY2+NcNSdI4mm5ooap2FdKDSGcU4O9DW/auq071DdO5PtvUsqgiHSTO1CxD4B6ntUZ7GEiBYVHW5F5gAXNTZSX0tuC4FeLfS0g2N1EfhSIlXfUAdyKtOd+KMqQnBMIT4bKgVEjVxBtHWDMq3NY3gnEXw4pba1NtqSWzFiUm5Gl/UG1qvsLw9BSZuff9q23FcV37OeucuT6XRVsNCYqe3h42/apacOEnyi/6xVglKTsJgW37+lZcTZyKYYOO1SkYQDWp5wqb/XzoycNb9aaiLkVbuHFtPQa11nCg2v89qsEYMT5jr+VSk4FITpeekW9adA5FejBJ3+r1MYbyjbX1NHXhNCkE9TtrNjXFJi2nrFOhWcKZidJ3OlZXieGVw944li7Dh/ntgfd1GcD4+hkb1rAmAJ/XanpSCLmZ631pxdEyjZEwOJQ8hK0KCknQiI/wamhqYkwnr9a1jDhP+HYlJTP8M8ohQJMNqNxbYdK3TBAAVmEG4iCY/L4UNexKR1sf1E9h+pjSjtJG5Cbd5jtNDViSfuzfTr8q4EE3J0BGtz6UWDRLKkiNTM9Iv21mO1OMRr7AQB09TQQ8CPNptf6JmpGGV5TKQbADWKrRk7GJbHfbv8ARrilFJPXp210qWkKv+ECbxH596grvNpnUzQxxdsThKtTJ/KjIntpTBt07fWtGSj27b1A2wySBcSrrRXiABaJ2qOoHYaUkLKdYJ6frVWRRJbeAFhB70qiBJJvSoUmJwXswaXBTkjNpNdYwxKu29Gcx6UApRc7mkdXYRAhN96jqcASZ9r1DU4dSfbpQinN2o5CoY+6SdPhrQRh9r+nWpSGoH1ejNsnf8r/ABqOJdlb/BGbwBe5Og/Sqplr+LeyoP8AIbIkxAJ9N9DE1L49jFOK/hmhmUSAsmIG+Ud9Jq94fgA00EpNki50JJ7VsoqKsxlJzdLoR4eI8oCADbb0iiMgpBScpmDpe1taIVCBTigdazbLSBBmTp0M9Ov5/KpuGYEwTEidYmPzpoSaOEeUXj1i/vt6UIbCIZSPXa2o99qcpKtzc9/02pJTpv66/wC1OWe31FOyaOJEX3FvejIVY2nv0jpQFr+PaiNdJCes0rHQVeaBJBAsBsPagqBOw+oo+SQPvEbbe1ACb9IGp0+poYIfkM/pTgBIpNkHqTpSVI7HoNfegCLjsEl5CkLEpWCI9frWqPlPFKZcVgXbqQMzStM6P6b7itEAeh9aqeZeCB9vOkkPteZpQ6i+XuDTTXTJmvaNDkGkjvGvpejNMgyRJjrH10qi5T5gOKalcIdbOVxAiZteNgauxMmbUNUK7JLSfN5jqLWkCpDSk6m97GTNu1QAsk3BPeiurAGkGnZDjY/EYzNb8OgFcSBaST2H5VHSYHTr1P7VJYUJE2FK2x0kdiNAPrvUhLidVXNP/hhNr05CCDCoppGbdgnEm0CO9CKb9TUgG5m4oEGZpMpD2lxcilT0X2tSoQzz1/EWgfD96GUTB33rgHQURQEx9RSOgE5a1Obb3NqKALbUdtIKpVp9RQhDGsNJ6VORwBT7TobcLRSg/wAwhJgkGAB3j2oHFOIowrJWTrZKZErUdh+Z7Cqfg+Heu++oku3SmSAABE5dBaw960SS2ZSbl+UC5c4QGWwtwfzlzmBjy309dyd5q6W3KJOWxjW9+1MSsA6kelHYblDnUZTr/dHxvUt29lpUqAJHTXTvRPDg/oKTSonv6UVpMm1p7/GpKChsBQ3+B+H+akG2muvpQPFy2Eeu1EaUPjqrpQISQdTSOsXiioMm8enakGlG8WPWNKYJiDKReb6RSbSRfQHauqUBpc+0UnTIvrSoLCnFR92NI0k+vbaghB1PwpjY39qkI6/nQ9i6GjtPvpRkuW0Pc9aaY+tPakR8KBHV/DoN/famFBoqVRYe9Pygax86AMpx7CLw7oxmHHmFnmxo4j+r1H6CtVw/GIfbS4ggpUAR6966cODa0G30KzzPC3MFiQMOrPhnDK0E3bUbnL2vVp2iGt6NOtYSIi/WaEhBUY370xbk0dpA1269aj2V0NSm/ew/2qSERaSTv0HamhsE+WiLRlFpk1QmxzJOa9SUKIPmPqKhA6X94rodItRZLjYV9cqttXQeu3SkhW9r09GUdyfhS7DoSkze9KiCd7UqYjzlLcfev2poXJ+orgVnOUWG5tYb1YtMtpBVJJ2kC/tt/mkkdBHw+HKr7dT+lC4jj22Wyo/h9pOw9aLiMUIMmABM1G5m5WbJYzPFw3U42CClNgUxHwM1SXtkSlWl2yp4cyvFODEPCEI/0kdr6nfatGpJPrGnYflQHIAA0AEfCmJc6ek1MpWXGND4vf8A3qdhYDbo3KUgf+YP6GobbsWImpH6/ppSQ2h7GDKr7X+AuflTy4AIT+VdVi5ASBlFDbAnYfWg/egQko+VTsJhydSfz/2prakJvAPqZ94rjuOJ/K/7U9Cdh3khJ67ev+KEokmJgbxUdKpI3PepAxfYfKiwoP5QIISNwd5qO6ufWmKfFcbN/wB6TdglQ8HuZowki001pQ3gDp/mipNjH50gYmU6npvTgkkwfnSaG0x66Ucxf6+dWkRY5lki4jpT3ilMixvr3oCsVaJBoSVybmhhX0MF2tPrRGsOCTmB97X/AFqOl2D0HSpKZVrv86IjY8gQAAJ+vhTSvKYN+hpEnSnLjSnRKE2s+s7UZodfhQcmXSulyOt6QuyQfl0pqEZja3egIEAnc6VIwxAuaXYdIL4Md66lMUxLsGpBcFFIkYhJ1pU5Sx1rtPQH/9k="/>
          <p:cNvSpPr>
            <a:spLocks noChangeAspect="1" noChangeArrowheads="1"/>
          </p:cNvSpPr>
          <p:nvPr/>
        </p:nvSpPr>
        <p:spPr bwMode="auto">
          <a:xfrm>
            <a:off x="63500" y="-889000"/>
            <a:ext cx="2505075" cy="1828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82" name="Picture 10" descr="http://enfermagemparatodos.files.wordpress.com/2010/03/deng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903439"/>
            <a:ext cx="216024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843808" y="262389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Small Properties, Big Problems…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/>
        </p:nvGraphicFramePr>
        <p:xfrm>
          <a:off x="179512" y="1124744"/>
          <a:ext cx="8604448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2771800" y="126876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What’s the size of your property?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1691680" y="5993705"/>
            <a:ext cx="194318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1691680" y="6209729"/>
            <a:ext cx="194318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1835696" y="5949280"/>
            <a:ext cx="2088231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pt-BR" sz="1300" b="1" dirty="0" smtClean="0"/>
              <a:t>Less than 20m</a:t>
            </a:r>
            <a:r>
              <a:rPr lang="pt-BR" sz="1300" b="1" baseline="30000" dirty="0" smtClean="0"/>
              <a:t>2</a:t>
            </a:r>
          </a:p>
          <a:p>
            <a:pPr>
              <a:spcBef>
                <a:spcPts val="110"/>
              </a:spcBef>
            </a:pPr>
            <a:r>
              <a:rPr lang="pt-BR" sz="1300" b="1" dirty="0" smtClean="0"/>
              <a:t>Between 20m</a:t>
            </a:r>
            <a:r>
              <a:rPr lang="pt-BR" sz="1300" b="1" baseline="30000" dirty="0" smtClean="0"/>
              <a:t>2 - </a:t>
            </a:r>
            <a:r>
              <a:rPr lang="pt-BR" sz="1300" b="1" dirty="0" smtClean="0"/>
              <a:t>40m</a:t>
            </a:r>
            <a:r>
              <a:rPr lang="pt-BR" sz="1300" b="1" baseline="30000" dirty="0" smtClean="0"/>
              <a:t>2</a:t>
            </a:r>
            <a:endParaRPr lang="pt-BR" sz="1300" b="1" dirty="0" smtClean="0"/>
          </a:p>
        </p:txBody>
      </p:sp>
      <p:sp>
        <p:nvSpPr>
          <p:cNvPr id="20" name="Retângulo 19"/>
          <p:cNvSpPr/>
          <p:nvPr/>
        </p:nvSpPr>
        <p:spPr>
          <a:xfrm>
            <a:off x="4067944" y="5993705"/>
            <a:ext cx="194318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4067944" y="6209729"/>
            <a:ext cx="194318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CaixaDeTexto 21"/>
          <p:cNvSpPr txBox="1"/>
          <p:nvPr/>
        </p:nvSpPr>
        <p:spPr>
          <a:xfrm>
            <a:off x="4211960" y="5949280"/>
            <a:ext cx="2088231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pt-BR" sz="1300" b="1" dirty="0" smtClean="0"/>
              <a:t>Between than 40m</a:t>
            </a:r>
            <a:r>
              <a:rPr lang="pt-BR" sz="1300" b="1" baseline="30000" dirty="0" smtClean="0"/>
              <a:t>2 - </a:t>
            </a:r>
            <a:r>
              <a:rPr lang="pt-BR" sz="1300" b="1" dirty="0" smtClean="0"/>
              <a:t>60m</a:t>
            </a:r>
            <a:r>
              <a:rPr lang="pt-BR" sz="1300" b="1" baseline="30000" dirty="0" smtClean="0"/>
              <a:t>2</a:t>
            </a:r>
            <a:endParaRPr lang="pt-BR" sz="1300" b="1" dirty="0" smtClean="0"/>
          </a:p>
          <a:p>
            <a:pPr>
              <a:spcBef>
                <a:spcPts val="110"/>
              </a:spcBef>
            </a:pPr>
            <a:r>
              <a:rPr lang="pt-BR" sz="1300" b="1" dirty="0" smtClean="0"/>
              <a:t>Greater than 60m</a:t>
            </a:r>
            <a:r>
              <a:rPr lang="pt-BR" sz="1300" b="1" baseline="30000" dirty="0" smtClean="0"/>
              <a:t>2</a:t>
            </a:r>
            <a:endParaRPr lang="pt-BR" sz="1300" b="1" dirty="0" smtClean="0"/>
          </a:p>
        </p:txBody>
      </p:sp>
      <p:sp>
        <p:nvSpPr>
          <p:cNvPr id="23" name="Retângulo 22"/>
          <p:cNvSpPr/>
          <p:nvPr/>
        </p:nvSpPr>
        <p:spPr>
          <a:xfrm>
            <a:off x="6228185" y="5994916"/>
            <a:ext cx="194318" cy="1440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6372201" y="5950491"/>
            <a:ext cx="208823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pt-BR" sz="1300" b="1" dirty="0" err="1" smtClean="0"/>
              <a:t>Don’t</a:t>
            </a:r>
            <a:r>
              <a:rPr lang="pt-BR" sz="1300" b="1" dirty="0" smtClean="0"/>
              <a:t> </a:t>
            </a:r>
            <a:r>
              <a:rPr lang="pt-BR" sz="1300" b="1" dirty="0" err="1" smtClean="0"/>
              <a:t>know</a:t>
            </a:r>
            <a:endParaRPr lang="pt-BR" sz="1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843808" y="26238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Living Conditions and Health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Diagrama 23"/>
          <p:cNvGraphicFramePr/>
          <p:nvPr/>
        </p:nvGraphicFramePr>
        <p:xfrm>
          <a:off x="467544" y="1397000"/>
          <a:ext cx="828092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CaixaDeTexto 24"/>
          <p:cNvSpPr txBox="1"/>
          <p:nvPr/>
        </p:nvSpPr>
        <p:spPr>
          <a:xfrm>
            <a:off x="827584" y="524197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2"/>
                </a:solidFill>
              </a:rPr>
              <a:t>0-5 : 14%</a:t>
            </a:r>
          </a:p>
          <a:p>
            <a:pPr lvl="0"/>
            <a:r>
              <a:rPr lang="en-US" sz="1600" b="1" dirty="0" smtClean="0">
                <a:solidFill>
                  <a:schemeClr val="tx2"/>
                </a:solidFill>
              </a:rPr>
              <a:t>6-15: 20%</a:t>
            </a:r>
          </a:p>
          <a:p>
            <a:pPr lvl="0"/>
            <a:r>
              <a:rPr lang="en-US" sz="1600" b="1" dirty="0" smtClean="0">
                <a:solidFill>
                  <a:schemeClr val="tx2"/>
                </a:solidFill>
              </a:rPr>
              <a:t>16-24: 13%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2123728" y="5241974"/>
            <a:ext cx="1224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tx2"/>
                </a:solidFill>
              </a:rPr>
              <a:t>25-39: 19%</a:t>
            </a:r>
          </a:p>
          <a:p>
            <a:pPr lvl="0"/>
            <a:r>
              <a:rPr lang="en-US" sz="1600" b="1" dirty="0" smtClean="0">
                <a:solidFill>
                  <a:schemeClr val="tx2"/>
                </a:solidFill>
              </a:rPr>
              <a:t>40-59: 23%</a:t>
            </a:r>
          </a:p>
          <a:p>
            <a:pPr lvl="0"/>
            <a:r>
              <a:rPr lang="en-US" sz="1600" b="1" dirty="0" smtClean="0">
                <a:solidFill>
                  <a:schemeClr val="tx2"/>
                </a:solidFill>
              </a:rPr>
              <a:t>+ 60: 11%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300192" y="5157192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000" b="1" dirty="0" smtClean="0">
                <a:solidFill>
                  <a:schemeClr val="tx2"/>
                </a:solidFill>
              </a:rPr>
              <a:t>Dengue (during the last 12 months): 17%</a:t>
            </a:r>
          </a:p>
          <a:p>
            <a:pPr lvl="0"/>
            <a:r>
              <a:rPr lang="en-US" sz="1000" b="1" dirty="0" smtClean="0">
                <a:solidFill>
                  <a:schemeClr val="tx2"/>
                </a:solidFill>
              </a:rPr>
              <a:t>Diarrhea (during the last 15 days): 28%</a:t>
            </a:r>
          </a:p>
          <a:p>
            <a:pPr lvl="0"/>
            <a:r>
              <a:rPr lang="en-US" sz="1000" b="1" dirty="0" smtClean="0">
                <a:solidFill>
                  <a:schemeClr val="tx2"/>
                </a:solidFill>
              </a:rPr>
              <a:t>Respiratory Diseases(during the last 12 month): 55%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Gráfico 7"/>
          <p:cNvGraphicFramePr/>
          <p:nvPr/>
        </p:nvGraphicFramePr>
        <p:xfrm>
          <a:off x="323528" y="1412776"/>
          <a:ext cx="842493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2843808" y="26064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Common Diseases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843808" y="44624"/>
            <a:ext cx="61206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What do UPP residents consider the main problems </a:t>
            </a:r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4" name="Content Placeholder 5"/>
          <p:cNvGraphicFramePr>
            <a:graphicFrameLocks/>
          </p:cNvGraphicFramePr>
          <p:nvPr/>
        </p:nvGraphicFramePr>
        <p:xfrm>
          <a:off x="1403648" y="1196752"/>
          <a:ext cx="7740352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Retângulo 25"/>
          <p:cNvSpPr/>
          <p:nvPr/>
        </p:nvSpPr>
        <p:spPr>
          <a:xfrm>
            <a:off x="251520" y="1457201"/>
            <a:ext cx="194318" cy="1440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251520" y="2060848"/>
            <a:ext cx="194318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395537" y="1412776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en-US" sz="1300" b="1" dirty="0" smtClean="0"/>
              <a:t>Lack of public lighting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251520" y="2636912"/>
            <a:ext cx="194318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251520" y="3429000"/>
            <a:ext cx="194318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251520" y="3993451"/>
            <a:ext cx="194318" cy="1440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395536" y="1988840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en-US" sz="1300" b="1" dirty="0" smtClean="0"/>
              <a:t>Lack of social programs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395536" y="2576517"/>
            <a:ext cx="13681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en-US" sz="1300" b="1" dirty="0" smtClean="0"/>
              <a:t>Lack of physicians and medicines in hospital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95536" y="3368605"/>
            <a:ext cx="13681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en-US" sz="1300" b="1" dirty="0" smtClean="0"/>
              <a:t>Lack of nearby hospital s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95536" y="3933056"/>
            <a:ext cx="136815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en-US" sz="1300" b="1" dirty="0" smtClean="0"/>
              <a:t>Lack of water treatment and sanitation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539552" y="2948751"/>
            <a:ext cx="80648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Thank you!</a:t>
            </a:r>
          </a:p>
          <a:p>
            <a:pPr algn="ctr"/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mjmoura@gwmail.gwu.edu</a:t>
            </a:r>
            <a:endParaRPr lang="en-US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519264" y="116632"/>
            <a:ext cx="6445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b="1" dirty="0" smtClean="0">
                <a:solidFill>
                  <a:schemeClr val="bg1"/>
                </a:solidFill>
              </a:rPr>
              <a:t>The Sample: </a:t>
            </a:r>
          </a:p>
          <a:p>
            <a:pPr algn="r"/>
            <a:r>
              <a:rPr lang="en-US" sz="2600" b="1" dirty="0" smtClean="0">
                <a:solidFill>
                  <a:schemeClr val="bg1"/>
                </a:solidFill>
              </a:rPr>
              <a:t>Survey conducted: Aug 22</a:t>
            </a:r>
            <a:r>
              <a:rPr lang="en-US" sz="26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2600" b="1" dirty="0" smtClean="0">
                <a:solidFill>
                  <a:schemeClr val="bg1"/>
                </a:solidFill>
              </a:rPr>
              <a:t> – Sep 2</a:t>
            </a:r>
            <a:r>
              <a:rPr lang="en-US" sz="2600" b="1" baseline="30000" dirty="0" smtClean="0">
                <a:solidFill>
                  <a:schemeClr val="bg1"/>
                </a:solidFill>
              </a:rPr>
              <a:t>nd</a:t>
            </a:r>
            <a:endParaRPr lang="en-US" sz="2600" b="1" baseline="300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99592" y="1196752"/>
            <a:ext cx="7488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17 Communities: 3,816 interviews divided as follow:</a:t>
            </a:r>
          </a:p>
          <a:p>
            <a:pPr algn="ctr"/>
            <a:r>
              <a:rPr lang="en-US" dirty="0" smtClean="0"/>
              <a:t>(also data collected about 12,272 residents)</a:t>
            </a:r>
          </a:p>
        </p:txBody>
      </p:sp>
      <p:grpSp>
        <p:nvGrpSpPr>
          <p:cNvPr id="52" name="Grupo 51"/>
          <p:cNvGrpSpPr/>
          <p:nvPr/>
        </p:nvGrpSpPr>
        <p:grpSpPr>
          <a:xfrm>
            <a:off x="827584" y="1988840"/>
            <a:ext cx="2736304" cy="719137"/>
            <a:chOff x="2149078" y="3157"/>
            <a:chExt cx="1869851" cy="719137"/>
          </a:xfrm>
        </p:grpSpPr>
        <p:sp>
          <p:nvSpPr>
            <p:cNvPr id="53" name="Divisa 52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400" dirty="0" smtClean="0"/>
                <a:t>Morro do Andaraí: </a:t>
              </a:r>
            </a:p>
            <a:p>
              <a:pPr algn="ctr"/>
              <a:r>
                <a:rPr lang="pt-BR" sz="1400" dirty="0" smtClean="0"/>
                <a:t>200 interviews</a:t>
              </a:r>
              <a:endParaRPr lang="pt-BR" sz="1400" dirty="0"/>
            </a:p>
          </p:txBody>
        </p:sp>
        <p:sp>
          <p:nvSpPr>
            <p:cNvPr id="54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70" name="Grupo 69"/>
          <p:cNvGrpSpPr/>
          <p:nvPr/>
        </p:nvGrpSpPr>
        <p:grpSpPr>
          <a:xfrm>
            <a:off x="827583" y="2708920"/>
            <a:ext cx="2736304" cy="719137"/>
            <a:chOff x="2149078" y="3157"/>
            <a:chExt cx="1869851" cy="719137"/>
          </a:xfrm>
        </p:grpSpPr>
        <p:sp>
          <p:nvSpPr>
            <p:cNvPr id="71" name="Divisa 70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400" dirty="0" smtClean="0"/>
                <a:t>Morro do Batam: </a:t>
              </a:r>
            </a:p>
            <a:p>
              <a:pPr algn="ctr"/>
              <a:r>
                <a:rPr lang="pt-BR" sz="1400" dirty="0" smtClean="0"/>
                <a:t>250 interviews</a:t>
              </a:r>
              <a:endParaRPr lang="pt-BR" sz="1400" dirty="0"/>
            </a:p>
          </p:txBody>
        </p:sp>
        <p:sp>
          <p:nvSpPr>
            <p:cNvPr id="72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73" name="Grupo 72"/>
          <p:cNvGrpSpPr/>
          <p:nvPr/>
        </p:nvGrpSpPr>
        <p:grpSpPr>
          <a:xfrm>
            <a:off x="827583" y="3429943"/>
            <a:ext cx="2736304" cy="719137"/>
            <a:chOff x="2149078" y="3157"/>
            <a:chExt cx="1869851" cy="719137"/>
          </a:xfrm>
        </p:grpSpPr>
        <p:sp>
          <p:nvSpPr>
            <p:cNvPr id="74" name="Divisa 73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400" dirty="0" smtClean="0"/>
                <a:t>Morro do Borel: </a:t>
              </a:r>
            </a:p>
            <a:p>
              <a:pPr algn="ctr"/>
              <a:r>
                <a:rPr lang="pt-BR" sz="1400" dirty="0" smtClean="0"/>
                <a:t>250 interviews</a:t>
              </a:r>
              <a:endParaRPr lang="pt-BR" sz="1400" dirty="0"/>
            </a:p>
          </p:txBody>
        </p:sp>
        <p:sp>
          <p:nvSpPr>
            <p:cNvPr id="75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76" name="Grupo 75"/>
          <p:cNvGrpSpPr/>
          <p:nvPr/>
        </p:nvGrpSpPr>
        <p:grpSpPr>
          <a:xfrm>
            <a:off x="827583" y="4149080"/>
            <a:ext cx="2736304" cy="719137"/>
            <a:chOff x="2149078" y="3157"/>
            <a:chExt cx="1869851" cy="719137"/>
          </a:xfrm>
        </p:grpSpPr>
        <p:sp>
          <p:nvSpPr>
            <p:cNvPr id="77" name="Divisa 76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t-BR" sz="1400" dirty="0" smtClean="0"/>
                <a:t>Morro Chapéu-Mangueira/Babilônia: </a:t>
              </a:r>
            </a:p>
            <a:p>
              <a:pPr algn="ctr"/>
              <a:r>
                <a:rPr lang="pt-BR" sz="1400" dirty="0" smtClean="0"/>
                <a:t>200 interviews</a:t>
              </a:r>
              <a:endParaRPr lang="pt-BR" sz="1400" dirty="0"/>
            </a:p>
          </p:txBody>
        </p:sp>
        <p:sp>
          <p:nvSpPr>
            <p:cNvPr id="78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79" name="Grupo 78"/>
          <p:cNvGrpSpPr/>
          <p:nvPr/>
        </p:nvGrpSpPr>
        <p:grpSpPr>
          <a:xfrm>
            <a:off x="827583" y="4870103"/>
            <a:ext cx="2736304" cy="719137"/>
            <a:chOff x="2149078" y="3157"/>
            <a:chExt cx="1869851" cy="719137"/>
          </a:xfrm>
        </p:grpSpPr>
        <p:sp>
          <p:nvSpPr>
            <p:cNvPr id="80" name="Divisa 79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400" dirty="0" smtClean="0"/>
                <a:t>Morro Cidade de Deus:</a:t>
              </a:r>
            </a:p>
            <a:p>
              <a:pPr algn="ctr"/>
              <a:r>
                <a:rPr lang="pt-BR" sz="1400" dirty="0" smtClean="0"/>
                <a:t>299 interviews</a:t>
              </a:r>
              <a:endParaRPr lang="pt-BR" sz="1400" dirty="0"/>
            </a:p>
          </p:txBody>
        </p:sp>
        <p:sp>
          <p:nvSpPr>
            <p:cNvPr id="81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82" name="Grupo 81"/>
          <p:cNvGrpSpPr/>
          <p:nvPr/>
        </p:nvGrpSpPr>
        <p:grpSpPr>
          <a:xfrm>
            <a:off x="827583" y="5590183"/>
            <a:ext cx="2736304" cy="719137"/>
            <a:chOff x="2149078" y="3157"/>
            <a:chExt cx="1869851" cy="719137"/>
          </a:xfrm>
        </p:grpSpPr>
        <p:sp>
          <p:nvSpPr>
            <p:cNvPr id="83" name="Divisa 82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t-BR" sz="1400" dirty="0" smtClean="0"/>
                <a:t>Morro Coroa/</a:t>
              </a:r>
              <a:r>
                <a:rPr lang="pt-BR" sz="1400" dirty="0" err="1" smtClean="0"/>
                <a:t>Fallet</a:t>
              </a:r>
              <a:r>
                <a:rPr lang="pt-BR" sz="1400" dirty="0" smtClean="0"/>
                <a:t> – Fogueteiro:</a:t>
              </a:r>
            </a:p>
            <a:p>
              <a:pPr algn="ctr"/>
              <a:r>
                <a:rPr lang="pt-BR" sz="1400" dirty="0" smtClean="0"/>
                <a:t>200 interviews</a:t>
              </a:r>
              <a:endParaRPr lang="pt-BR" sz="1400" dirty="0"/>
            </a:p>
          </p:txBody>
        </p:sp>
        <p:sp>
          <p:nvSpPr>
            <p:cNvPr id="84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85" name="Grupo 84"/>
          <p:cNvGrpSpPr/>
          <p:nvPr/>
        </p:nvGrpSpPr>
        <p:grpSpPr>
          <a:xfrm>
            <a:off x="3203848" y="1988840"/>
            <a:ext cx="2736304" cy="719137"/>
            <a:chOff x="2149078" y="3157"/>
            <a:chExt cx="1869851" cy="719137"/>
          </a:xfrm>
        </p:grpSpPr>
        <p:sp>
          <p:nvSpPr>
            <p:cNvPr id="86" name="Divisa 85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400" dirty="0" smtClean="0"/>
                <a:t>Morro da Formiga:</a:t>
              </a:r>
            </a:p>
            <a:p>
              <a:pPr algn="ctr"/>
              <a:r>
                <a:rPr lang="pt-BR" sz="1400" dirty="0" smtClean="0"/>
                <a:t>200 interviews</a:t>
              </a:r>
              <a:endParaRPr lang="pt-BR" sz="1400" dirty="0"/>
            </a:p>
          </p:txBody>
        </p:sp>
        <p:sp>
          <p:nvSpPr>
            <p:cNvPr id="87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88" name="Grupo 87"/>
          <p:cNvGrpSpPr/>
          <p:nvPr/>
        </p:nvGrpSpPr>
        <p:grpSpPr>
          <a:xfrm>
            <a:off x="3203847" y="2708920"/>
            <a:ext cx="2736304" cy="719137"/>
            <a:chOff x="2149078" y="3157"/>
            <a:chExt cx="1869851" cy="719137"/>
          </a:xfrm>
        </p:grpSpPr>
        <p:sp>
          <p:nvSpPr>
            <p:cNvPr id="89" name="Divisa 88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400" dirty="0" smtClean="0"/>
                <a:t>Morro do Macaco: </a:t>
              </a:r>
            </a:p>
            <a:p>
              <a:pPr algn="ctr"/>
              <a:r>
                <a:rPr lang="pt-BR" sz="1400" dirty="0" smtClean="0"/>
                <a:t>251 interviews</a:t>
              </a:r>
              <a:endParaRPr lang="pt-BR" sz="1400" dirty="0"/>
            </a:p>
          </p:txBody>
        </p:sp>
        <p:sp>
          <p:nvSpPr>
            <p:cNvPr id="90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91" name="Grupo 90"/>
          <p:cNvGrpSpPr/>
          <p:nvPr/>
        </p:nvGrpSpPr>
        <p:grpSpPr>
          <a:xfrm>
            <a:off x="3203847" y="3429943"/>
            <a:ext cx="2736304" cy="719137"/>
            <a:chOff x="2149078" y="3157"/>
            <a:chExt cx="1869851" cy="719137"/>
          </a:xfrm>
        </p:grpSpPr>
        <p:sp>
          <p:nvSpPr>
            <p:cNvPr id="92" name="Divisa 91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400" dirty="0" smtClean="0"/>
                <a:t>Morro Pavão-Pavãozinho / Cantagalo: </a:t>
              </a:r>
            </a:p>
            <a:p>
              <a:pPr algn="ctr"/>
              <a:r>
                <a:rPr lang="pt-BR" sz="1400" dirty="0" smtClean="0"/>
                <a:t>200 interviews</a:t>
              </a:r>
              <a:endParaRPr lang="pt-BR" sz="1400" dirty="0"/>
            </a:p>
          </p:txBody>
        </p:sp>
        <p:sp>
          <p:nvSpPr>
            <p:cNvPr id="93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94" name="Grupo 93"/>
          <p:cNvGrpSpPr/>
          <p:nvPr/>
        </p:nvGrpSpPr>
        <p:grpSpPr>
          <a:xfrm>
            <a:off x="3203847" y="4149080"/>
            <a:ext cx="2736304" cy="719137"/>
            <a:chOff x="2149078" y="3157"/>
            <a:chExt cx="1869851" cy="719137"/>
          </a:xfrm>
        </p:grpSpPr>
        <p:sp>
          <p:nvSpPr>
            <p:cNvPr id="95" name="Divisa 94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pt-BR" sz="1400" dirty="0" smtClean="0"/>
                <a:t>Morro dos Prazeres/Escondidinho: </a:t>
              </a:r>
            </a:p>
            <a:p>
              <a:pPr algn="ctr"/>
              <a:r>
                <a:rPr lang="pt-BR" sz="1400" dirty="0" smtClean="0"/>
                <a:t>200 interviews</a:t>
              </a:r>
              <a:endParaRPr lang="pt-BR" sz="1400" dirty="0"/>
            </a:p>
          </p:txBody>
        </p:sp>
        <p:sp>
          <p:nvSpPr>
            <p:cNvPr id="96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97" name="Grupo 96"/>
          <p:cNvGrpSpPr/>
          <p:nvPr/>
        </p:nvGrpSpPr>
        <p:grpSpPr>
          <a:xfrm>
            <a:off x="3203847" y="4870103"/>
            <a:ext cx="2736304" cy="719137"/>
            <a:chOff x="2149078" y="3157"/>
            <a:chExt cx="1869851" cy="719137"/>
          </a:xfrm>
        </p:grpSpPr>
        <p:sp>
          <p:nvSpPr>
            <p:cNvPr id="98" name="Divisa 97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400" dirty="0" smtClean="0"/>
                <a:t>Morro  da Providência:</a:t>
              </a:r>
            </a:p>
            <a:p>
              <a:pPr algn="ctr"/>
              <a:r>
                <a:rPr lang="pt-BR" sz="1400" dirty="0" smtClean="0"/>
                <a:t>201 interviews</a:t>
              </a:r>
              <a:endParaRPr lang="pt-BR" sz="1400" dirty="0"/>
            </a:p>
          </p:txBody>
        </p:sp>
        <p:sp>
          <p:nvSpPr>
            <p:cNvPr id="99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100" name="Grupo 99"/>
          <p:cNvGrpSpPr/>
          <p:nvPr/>
        </p:nvGrpSpPr>
        <p:grpSpPr>
          <a:xfrm>
            <a:off x="3203847" y="5590183"/>
            <a:ext cx="2736304" cy="719137"/>
            <a:chOff x="2149078" y="3157"/>
            <a:chExt cx="1869851" cy="719137"/>
          </a:xfrm>
        </p:grpSpPr>
        <p:sp>
          <p:nvSpPr>
            <p:cNvPr id="101" name="Divisa 100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400" dirty="0" smtClean="0"/>
                <a:t>Morro do Salgueiro:</a:t>
              </a:r>
            </a:p>
            <a:p>
              <a:pPr algn="ctr"/>
              <a:r>
                <a:rPr lang="pt-BR" sz="1400" dirty="0" smtClean="0"/>
                <a:t>250 interviews</a:t>
              </a:r>
              <a:endParaRPr lang="pt-BR" sz="1400" dirty="0"/>
            </a:p>
          </p:txBody>
        </p:sp>
        <p:sp>
          <p:nvSpPr>
            <p:cNvPr id="102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103" name="Grupo 102"/>
          <p:cNvGrpSpPr/>
          <p:nvPr/>
        </p:nvGrpSpPr>
        <p:grpSpPr>
          <a:xfrm>
            <a:off x="5508104" y="1988840"/>
            <a:ext cx="2736304" cy="719137"/>
            <a:chOff x="2149078" y="3157"/>
            <a:chExt cx="1869851" cy="719137"/>
          </a:xfrm>
        </p:grpSpPr>
        <p:sp>
          <p:nvSpPr>
            <p:cNvPr id="104" name="Divisa 103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400" dirty="0" smtClean="0"/>
                <a:t>Morro  Santa Marta: </a:t>
              </a:r>
            </a:p>
            <a:p>
              <a:pPr algn="ctr"/>
              <a:r>
                <a:rPr lang="pt-BR" sz="1400" dirty="0" smtClean="0"/>
                <a:t>250 interviews</a:t>
              </a:r>
              <a:endParaRPr lang="pt-BR" sz="1400" dirty="0"/>
            </a:p>
          </p:txBody>
        </p:sp>
        <p:sp>
          <p:nvSpPr>
            <p:cNvPr id="105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106" name="Grupo 105"/>
          <p:cNvGrpSpPr/>
          <p:nvPr/>
        </p:nvGrpSpPr>
        <p:grpSpPr>
          <a:xfrm>
            <a:off x="5508103" y="2708920"/>
            <a:ext cx="2736304" cy="719137"/>
            <a:chOff x="2149078" y="3157"/>
            <a:chExt cx="1869851" cy="719137"/>
          </a:xfrm>
        </p:grpSpPr>
        <p:sp>
          <p:nvSpPr>
            <p:cNvPr id="107" name="Divisa 106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400" dirty="0" smtClean="0"/>
                <a:t>Morro  São Carlos: </a:t>
              </a:r>
            </a:p>
            <a:p>
              <a:pPr algn="ctr"/>
              <a:r>
                <a:rPr lang="pt-BR" sz="1400" dirty="0" smtClean="0"/>
                <a:t>264 interviews</a:t>
              </a:r>
              <a:endParaRPr lang="pt-BR" sz="1400" dirty="0"/>
            </a:p>
          </p:txBody>
        </p:sp>
        <p:sp>
          <p:nvSpPr>
            <p:cNvPr id="108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109" name="Grupo 108"/>
          <p:cNvGrpSpPr/>
          <p:nvPr/>
        </p:nvGrpSpPr>
        <p:grpSpPr>
          <a:xfrm>
            <a:off x="5508103" y="3429943"/>
            <a:ext cx="2736304" cy="719137"/>
            <a:chOff x="2149078" y="3157"/>
            <a:chExt cx="1869851" cy="719137"/>
          </a:xfrm>
        </p:grpSpPr>
        <p:sp>
          <p:nvSpPr>
            <p:cNvPr id="110" name="Divisa 109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400" dirty="0" smtClean="0"/>
                <a:t>Morro São João: </a:t>
              </a:r>
            </a:p>
            <a:p>
              <a:pPr algn="ctr"/>
              <a:r>
                <a:rPr lang="pt-BR" sz="1400" dirty="0" smtClean="0"/>
                <a:t>200 interviews</a:t>
              </a:r>
              <a:endParaRPr lang="pt-BR" sz="1400" dirty="0"/>
            </a:p>
          </p:txBody>
        </p:sp>
        <p:sp>
          <p:nvSpPr>
            <p:cNvPr id="111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112" name="Grupo 111"/>
          <p:cNvGrpSpPr/>
          <p:nvPr/>
        </p:nvGrpSpPr>
        <p:grpSpPr>
          <a:xfrm>
            <a:off x="5508103" y="4149080"/>
            <a:ext cx="2736304" cy="719137"/>
            <a:chOff x="2149078" y="3157"/>
            <a:chExt cx="1869851" cy="719137"/>
          </a:xfrm>
        </p:grpSpPr>
        <p:sp>
          <p:nvSpPr>
            <p:cNvPr id="113" name="Divisa 112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400" dirty="0" smtClean="0"/>
                <a:t>Morro Tabajaras/Cabrito: </a:t>
              </a:r>
            </a:p>
            <a:p>
              <a:pPr algn="ctr"/>
              <a:r>
                <a:rPr lang="pt-BR" sz="1400" dirty="0" smtClean="0"/>
                <a:t>201 interviews</a:t>
              </a:r>
              <a:endParaRPr lang="pt-BR" sz="1400" dirty="0"/>
            </a:p>
          </p:txBody>
        </p:sp>
        <p:sp>
          <p:nvSpPr>
            <p:cNvPr id="114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  <p:grpSp>
        <p:nvGrpSpPr>
          <p:cNvPr id="115" name="Grupo 114"/>
          <p:cNvGrpSpPr/>
          <p:nvPr/>
        </p:nvGrpSpPr>
        <p:grpSpPr>
          <a:xfrm>
            <a:off x="5508103" y="4870103"/>
            <a:ext cx="2736304" cy="719137"/>
            <a:chOff x="2149078" y="3157"/>
            <a:chExt cx="1869851" cy="719137"/>
          </a:xfrm>
        </p:grpSpPr>
        <p:sp>
          <p:nvSpPr>
            <p:cNvPr id="116" name="Divisa 115"/>
            <p:cNvSpPr/>
            <p:nvPr/>
          </p:nvSpPr>
          <p:spPr>
            <a:xfrm>
              <a:off x="2149078" y="3157"/>
              <a:ext cx="1869851" cy="719137"/>
            </a:xfrm>
            <a:prstGeom prst="chevron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pt-BR" sz="1400" dirty="0" smtClean="0"/>
                <a:t>Morro </a:t>
              </a:r>
              <a:r>
                <a:rPr lang="pt-BR" sz="1400" dirty="0" err="1" smtClean="0"/>
                <a:t>Turano</a:t>
              </a:r>
              <a:r>
                <a:rPr lang="pt-BR" sz="1400" dirty="0" smtClean="0"/>
                <a:t>:</a:t>
              </a:r>
            </a:p>
            <a:p>
              <a:pPr algn="ctr"/>
              <a:r>
                <a:rPr lang="pt-BR" sz="1400" dirty="0" smtClean="0"/>
                <a:t>200 interviews</a:t>
              </a:r>
              <a:endParaRPr lang="pt-BR" sz="1400" dirty="0"/>
            </a:p>
          </p:txBody>
        </p:sp>
        <p:sp>
          <p:nvSpPr>
            <p:cNvPr id="117" name="Divisa 4"/>
            <p:cNvSpPr/>
            <p:nvPr/>
          </p:nvSpPr>
          <p:spPr>
            <a:xfrm>
              <a:off x="2508647" y="3157"/>
              <a:ext cx="1078706" cy="719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830" tIns="18415" rIns="0" bIns="18415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9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519264" y="-2738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Does UPP make people 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feel safer?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146" name="AutoShape 2" descr="data:image/jpeg;base64,/9j/4AAQSkZJRgABAQAAAQABAAD/2wCEAAkGBhQSERQUEhQVFRUWGBgZGBgXGBwXHRoYGBwYFhwXFxgYHCYeHRwjGRYYHy8gJCcpLCwsHR4xNTAqNSYrLCkBCQoKDgwOGg8PGiwkHyQpLCwsLCwsLCwsLywsLCwsLCwsLCwsLCwsLyksKSwsLCwsLCwsLCwsLCwsLCwsLCwsLP/AABEIAMIBAwMBIgACEQEDEQH/xAAcAAABBQEBAQAAAAAAAAAAAAAFAAMEBgcCAQj/xABJEAACAQIEAwUEBwUECgEFAQABAhEAAwQSITEFQVEGEyJhcTJCgZEUI1KhscHRB2Jy4fAWM4KSFSRDU3OjssLS8VREY5OiwzT/xAAaAQADAQEBAQAAAAAAAAAAAAACAwQBAAUG/8QAMREAAgEDAgUDAgYBBQAAAAAAAAECAxExEiEEEyIyQVFhcaHwBRRCkbHB0SMkUoHx/9oADAMBAAIRAxEAPwDYsFgFFlFyqIGwAAEjoBE6/jUt00MdCK7U6V7XGszj9oqSykmIB6dRAA3JMnbp5iae2IObKwMhQoBGq76COkggcjtpqb1+0e34kMK20hp97MNI8wJ5xtrUHst2Rw963Zu3A4Z82ZQ5VWKuygRvso2OsTrWYMSJ/ZpWbh2MBEoRdCjUa93DgZtIzaSBE5tzJNxwDzatnqinTzANN4vCJbw1xEUKotuAo0GxrjgjlsNYbabVs79UHOseQkLiXBbeI7vvBIRmYDrmRk15+/IiNQDUfC9l7CJkCkrmtvDa+K2i215ajKo0Om9Fia9rLI27BNnsxYXJ4STbXIpmDlkkgxEzmMzvJmadPArOngmMsEkyMoyjWZ2/qaIE0qzTH0N1MzP9oWBRbttLSBQFZmygiS7u67GJlr55H6xoI3Few3D7rHKdiSC8dBmPu7kAiToJOhmCc4txM4nE3hpkNzKGJjwoAoAn2mZgzD+IHbLPTYpAShIGhSBryPgJ1ynnlOp131q/guFjNa5Y8CKtRrZHSYTJbhAFHPUTGussdSdpMj1G8SwA95VLaPIGV/E3hLyusqhIBkHM25MRMnC4DvMyEkJEu2jZjlUKoJ0IChS3wBOpLc4lbWEhiTcuQcoJy6mJYgzAEQWaSNudUcVXaeiP37B0aH65YO34wVkWVRbakiSNGiJJIggSYB1zEjUkxQ3iPaO5dGS34FPQtmMQxBIXMuxmNYI5mAHS6s6KfBO0nXRSFE6QpMQZ85ysS3A8L4u8YgBbbkFfDB/uw4AgATdtPtuFMCAB5yTYx1G9rneE7NtcthrrZVYqsTvIZgCRIOxMDSIgwRJXiXD7dhcOFAGfM+gBOUm2qncEzq0jWWk7UawXD+8ZMPByopa8ejvE25ncW/qh5FtZWpnavhouXbOYaFWWYkA5kI59JPwO1C/Yx2wVjG2mFtu8KMAEzIwmMyo/KJKqwnbbNTNp0uqbfsNzAX6tTMhsoM6MFlT1O41q5cM4cLl53YSvjJ6E3BCjT7Nk5f8AEvSs3Kvh3IJgB+7LEAyVYgxm2JyE7xzgeKa6fEyT63sJqU1bpyT14UwYBgxg+ErlkgRGX7WoB8Squ50kTa+wIX60FQHUiNZIQyMonZSyFvPNzgGq/wAMx5LHMZCAOGPQ5s08hGVh1Go5a2Psfg4K3k1tvbdGiNGt3Cq+eqcuoMiTS69OnGMZQ8mwlJtqQXxCj6dhzOps4gfDNhyfwFd8etYYpmxWTKNi2h9FI8XwFM44/wCvYX/h4n/+H86z3tRxBnxt0OQwS4FAOyqAYExoD05k+VToNk/tNiMMTbGGgoqOWKuQSZTQhhmLBdjOgkdKl8FP1c7eUzzadaqEaCA0w0gnOCxZfZAGkkDQzsByq3cCuZkkzz8tMzgSP4QKbDIqeAypp22KZtmnUqqJOwtwke18PzohQ7hB9r4fnRGpKncymn2ipUqVAGKlSpVxx4DXtVHs/wAcNu0qv4huDzE61aMLi1uCVMj+t6ZOm45BUkym/tFUkCDoAJ0k7XDp8QKzFLn1qzAysYEajViAA3KdCOVaX29VWJzahSjctwrRuDO+w1qncJ7J3cQRcR7aqSy5WLAgqeUKRoDQbI1bl57G8Ue/hL1u4SciwGYalXQkA6DbUaTpGtHezp/1TD/8G1/0LXHZ3s8mEsFAczN4rjn3miNp0HQTQXC9rbOHwlgDNfuLZshgkHKWVFXvHJyqWLDSZM6A0uWUMRbq9FVJu19xHQXbSlXOUdyzXHBys/slRn0RtoPQGidztdYAHdlrzMJy2xqFBgl85UJB08RB3gGDWXtkNwkvAaApMvw/rzoGe2VhVm73lnyuIRPkHWUJ6ANrUZO0OJYC6lm09o6hBci5GkHPraJj3ZAH2jXOSjkVJ6e7YDcT4VbtXu7soYs27agZiTmZndiR7zGUY5jrAPIVX+L4lSuYLFycqnKQdSDEMPEkESraHbRoktjMULuIe6QwJdgoMHKLZFvlIJJQTlMxuSDpUuKY8XbhyKpUZhu2wlSRliJInUnQLGpk+xCfJ4ZbfAlrXMsycRZsNYChVJXfpBA3bSdc2u2uo0IrOLxRusGbMxkGdF8AICg6EDeZAO5O2ZXsFlB9FYMMrWgVEaHMFBAG43gTt6cgdzErMKggOFRhKiIned8rERAJ/Dy7tllV49DzA2i7BY8EicwAI2EwTJaSBBJO48UqTZFssuUWke5mEBMv2Mt6crkEy1sSJ2B0JJrngGHy2EbJlW5OQhVg5TlZWBG+hOX7JkTDRKttcVrJsraF0N4NDl9i5I0IGXKxOmw11gCvRpwSoSfqRyfUkGOyfaW0v1DoUukyzatnuOY+sDKro5adGUARAJop2qvAqtoQGbxliQAiJGZ2JOi+IKT0Y84BIfRkvENctKSjAoxA3EMGQnUCfw5ihfE7neJbF22W+pe66LKlmTIoA1mAbjMOYIUjUCvOGg49sbdkLbsWzeMySSVZyx8TIgVmMkmJCjaNBVO7T4xWvO9s+G4wMHwkStt2zQdAH7wEjYgg6hGS1LxW/ZlMPh7dpULM0IclwQe7C3DHeM5KwRqSR+9FW7UY12xd9lzKcwDa5VBVEUrnkAkshWTyVuRrjSPwbFMFa0nUOpYFCyg7gCBlPQbZYGsTpnYs/wCrmZE3LmhEEGdZ0GszOm8jTas+wWEZXYqzDRHMEAn6y3a1ywAuW6Y8lBIBUCtH7J2mGDs5iSWXPJ/fJcT8GArnNSsvK/g7TYXEWjF4TXfvx8cimPkD8qg9ouw1vE3O9UhHJXNpIbLt5g6DUbwOgqbxVP8AWsGejXvvtN+lBO1/bF7d76Nh4DgKXbcjMGYKAdAcoBJ6HlvWI4A9o+zRwqWwXW4XD5jGQAhrbeyNW9oyd4Ec6d4CYRQuo8UEAjQXLo2I3iPvoJxPi92+E+kF27sArKqshiM2pbWQB+Uc7DwGyEUDcgGPTvLv8qZDIueA3aNPoKatmnFOtWInYW4R73w/OiNDeEe98PzolUlTuZRDtFSpUqWGKlSpVxxmeDu/VJryX8KI8M4k1pwRqOY6ig3DtbFv+BD9wqPi+1GGskrcvKGXdRJPyA38q9GVvJL52J3bfGi4lxhsxX5CJ/Cs/wD7S4iyQlq6baq0gKARmIAMlgZ9kdRv51b+NYpXwxZCGEggrqPaUT5xO3PY71Q+IYR7jk20uPEAwuaCRsCNN518udRTSUrD44Nr/Z72wbGW2S6B3iZTIjxKeZA2IMjodI5gV7AXDdtYa3b7pRZUEW3YqbtzKQXDIDBRWkTJJLEgQDRP9lfZx7Fprt3RrgUKv2VGvi8yeXIAUuHC5cw9u0EIFu6frCUAAtXm0VRJzeApqANSZPOarNxXSFObpq6BuI4pdt3xNoI6IACZuJb7xjmuHu5nwoqrmCiS0ncGbwt7ZVjbdbrEguwOZmaNS4mQdtCBGm2lFLoZ7hFu3aZrQBzXNIL65VIUkHKJJ5SNDrFZ4txy3iFUqilstxGDjOoYlRoykZypUQy6HMIMnLQQrt7WCpcXNveNw02KCAFyEXQDNpJ2C67kjYb0Nt3sOWLrbe2dPHbU2tJnYEFhCmZUiKrBxTETnYsvvl8zREkzMBfC2gyiDJ0UuhK1ii1tlJCGPEpOxMiSYUwYMEwdPdKkIc6ntsepTUa908+h3xPGlbMAkMwOYTJIfxSsbt7RBB3OxEFQHCEa7cRIBWROgIye8BOo0DERERHIiiXHGGqgyeY0IMZRlI92AVg6RJiZim+A4Ju8U5dVImJMCcxVi2vsEQOesdapqVeZb08HnxpaZ29w7xS9btWu6AnNE6zCsyrLHUljsNYkegNQ7stEmTEKWkAE6yp12mAJmSdDVr4tYN24e7j2VzieYKuACTocoU6ezI6grSbPGLVuB3qltFY5JACiDESp3YAg6CBsZTHCSV7bHVpJzt6F/wCznElOCv4e9AZJeyJ1kJORdJmQwgasC4EwTVr7PcChjduLliRaQj2VJnMR9oxoPdHQk1nnZbgZxbZ8PdVwjDNqoKjdSVnPuABIAMGNgF1bhNm8gy3SrAAZTJZv8TFRP3nqTXKbScfUTbyS7+IVBLGJ0HMk9ABqT5Ch+Ou5bli8QQutpgYkd8beUmJ/2iKsD7U8qk4rAFnDq5Q5SpICnQmdMwMGR8eYMCG7XBUVbSgtFoyJM5m3zOdy2bxT1oDSYLKgzlE9YH41h3G7/eXWddMzO0jxSLrG4JjmQQgE75jpE1rva7Hd1g7rTlLDID0NwhAw9M2b4Vmz8OF7Di4YHjUAEBQQctoE5ZInM0kEyp9DW7WCSbwFOz+JWbmZc5uIIgsoBBWQSZhfAgHhB8O2oo1i79x/avXFO47o92F0IgAb6n3p5etVTs5aa1fcMGTNGhOpMAyvWMsGBzAGmVUsGJxiICzmF67yTAAG8yTA0MyN5AaGrJ6rRFyk8FO7Wdq8Yt4W1uXnFvVXUAMM45m2FB0MD570Bt8cuM5OIznMVlrgznTwgktJ2Memm1GO0VgO7d6rWmBzZMwGmRSufkGKxz0nc7njhGGt3GZ8sEqZBIbZTH5VVBtR3G6H5yOfRSqI2TIjjwFVzhyCc2UsSWElfLaKtvZ+7ntKeUGPL6y6I9REVC7Q9oxibWHULD2zFzMMoJ8MlRbY6ZlmCJiNJqT2bYd0IEDXTXQ57mni13nenQyKngP2xpXab1xb2pwGqycK8HPtfD86J0L4MdW9KKVJU7mPhgVKlSoAxUqVKuOMV4pjWt8NZ03FpI8pCj7pqiYLs8LoLXHOY66eepmfxq+8UwZfAFFn+7TQayBlJHyFUa2LWclQ8wZjqfyp9d9QFJLcZuNcwRAS4e7c6g9RBmPgPlFFMH2m+jh8qq2YidTAyz05mY5bChWIwqm1o7NlObXlEiPmRQzvdgep/LelR3GTVj6D/Zt2tt4mw0wj2xLAnTL9sHp16fIkNgO1FjXusQHfv702Qcwa2164Q1s8iUIcHNBmDqQRlfBrF5gRbUm2fC8nKpAKtlYnSMwUx1A9KO4ngZuc7SsB9ogg8iCEj4yKVOlqBcVPJbsTxB7rEscqNH1YLFTGgzaHO0wNBEkCC0SMxtvKGMLl0ZtttdSOayWO8AGR7xaPw/GXAgTEjx6yxI10jxRpMADMdGUwf/uFL2JCalgFXmddyOZM6kT1nzE1JvF2PdpUKEqNobL7yCrsRo0kH3jyOubcbkEyI1E+EibXOFcq0yRpCxAEBdBIHs5gBGXSF2gBYv8ApG0A+VyADJmTAIGw0kAjSMvw0AE4ztNlju0AXTqY33+Z028tTNKizym9L2YbxhtXmi5ccZSciB4OnictlEk5s3TbnGkjs9xDu2C2nLWrhcDOSe7cKXzDmQQG8J3Mba1XsHxPvTmXLbIJzEATBkxJ1jWN6M4BxDLKzIKsCFgzlGo2PiiRrrTYNRacsGptvpywvxG+qYa7LMXZLkBhrsX84OaWJJEknyFUFeyJ53lBG86x6mr1BYONyxKmZjKpkgKNs0QqyYEsdbhmuYE2ibii2fEBMknzknlrVXEcRGo1p8C1w8oK8vP9DPZjG3uHYy1c9oag5dQ9vd1+QkeYB5V9IEll8JgkaEjadpBj5Vh3D7aM1vwEqpUlRElcyhgJIHsk7kVsfDO0FjELNu4NDDK3hZT0ZWgjf0PKak1XMlDSrld43axCEtdMqNQ4zZQY3VQ3gjzGmviqot+0dLVwi2zsdfGoYqTzkM3i/iI05A7VZ/2s4NGwiXiwBsOpiZlLhW2RHqVM+R61kzdq0yghZk5dFygHflQcpar3Y/8AMNw02X7Gkdo+PDHWrPcXFuKgL3GAZPrCCkFfaQhSxI/eU6DWufoObBi2gylrXhnk5UHePtASdKo3C+IZXuBB9XeEsCxUC4uYEbGdC2wJ0Ea1YuF8RcJKEbyQ6yoO+hUyhcydZzNmgSSTRPRGKaz5B4fuaZLbjl0we7s+KCPrGB8Q/gIJ1P3cplh+I3s4uZENy2QUHeSg0kyptElmBjNIjNIIMkluCYuza7xryKQ0+LRlRTLFBnIgEsx8I1kAyYqq9osUCMttyq6xJ2ObMq6DRRsJkjw1IqSXVEY6dGGzi7/I52+4/wDSBbcIgylgMlzOSPCQW8CwQeWu5+MHgeLm00iJUgH1H61X7Dt3jWrkjMcyknmNDHUkctNRVhxeEt2bVt1vK6zmAjKIQ65tSQQRtG9VKlKW6JZVVfc4ClGySS6m2DkOudSxICwMwAgabnqNrv2Pss2GLRmOYqAeoZiS232vjWKHGF7jOZksW+Zq0Y3tFdVkFu7dW1kUqEJXViSS2QwWJGppkbRdxMk5bI2rD2yF8YUHyG3lzrm/aGhGxrM+EdqMbnNvvLkRozBX+MuCakcC4zicPeKX7neJcugSxk5m0zA8uQjb0ij50WLVCau2alwc+I+n6UWoPwVvEfT8xRik1O4bDAqVKlSwxUqVKuOMlwmJC2FY8ramPRRoPjWXfTmViQCMxJgGIB1y6bgVd8RxWG7pgtsHKFIBOp0yyfZIB0O2g1119xnYvDW7ga7iFtWpkqSA0dFJO3KYJ9TVMoyq9UcALTDd+So4LAm+DbEB2lkB0HhBJWeUgz8KXB8UuEN1cRYkkqQrKNMsyRm5aiCJmtKwljhdwAYXunurMBXZbkRqVmSx8oND+J8NUqq3R3yHMAXEFcsaeGIMH2hyPwoeU0r+PU1TjPa1mVTinaFXSybQyLroYWCugGmkamPWuX4mpElgD1/9Vz2i4HbsZe7LtbJMhoMN5Mo2IjrqDvQzCIpBZUMjXmVA8yOelJkNhgu3BcWl61kaS0qFXvGTOs5nt+EiSVVgJ2miPaK1a+jt3IxAiC4vK8Ef7sd4JzE5ToSIU9BFY7I2e8uM3s5R4WzRFwgw3mBqSDodAd6PdqsbCjMAS+TKdwECgtHRjc3nXKqeconGWpPwC29WzM/xyEhURYzvAP3wTRDD8PIsOhttmEHzJmdvhUbi+Oyd10V2c/EKv3RRTAsWDMHBDajXT4+fpRjVuwJawOR8rSA8gTv6VYOFFLTJ4giggsx5AEH5kiBQji+LDXrQnMU1Y+ZI0+VHsTgVKZ9XGZVjSBmOpjlAHr86OMHMzVo39AxjcdbtqS962FBBU55BDTBXqDlJkakg7VXr2LTvg1tWghTDCDJE7RoDIMfrUm1gLdsjIqF48JuS5hYjczA00mKmcEyliMQyljLEkACRrIHIRp8B1p0OD0vZ7nVfxCdSKi1sN4e4cwOxknrpBEH4mvMd2jQsEZSrDwyzZQZLNKPlhFykKVJg9NNeLmOa7dLWcotjQSpjflBE+tSUSfbCnyjT76d+VjJK/wC5N+anHZY9CS96zicI6sLfe5WYMECG4qQRdWBtHhJGk+UVR8CoYNbMZSZiNS0cjyqyNhVt5zZGTP4Wy7EHcQOWtQu0nZj6IltkdnmQ7RGpjLAEwsTuT+VJqUXAcq6qW2CPAuFW71sWi2R9QoAmT4iRrvtO4JqxHg1yyuRMKWZyPru9JYAFXjKEATMyKDEaemlP7McNe/dWCQqwzHoB08zsPWtNu4rc/M+fQV1GhrTbZlSvoaUVuVLiLtK22VrRaW8Q91IggEbydzP3VFXBWssZvFyJO5pjtric1+xmcrIuJmGsTlbb1FQbFiyyjMWuEE5s3Ia7Rvy0pc4KL0oYqkqnVLJCfCm7ntvCsrSh5yZ0HUaD5+QoJevu5NtmYnNrJ0001HMyKtGPCriLcEwAs68lneecCqnxi2Vv3AeZkHqG8QPyNDTlZ2BqLyPLw+4EL5RlIBkxMSNRrViGIjD2lEBiBlE7mJ+B/WgVvi5Nru8vLLM8p6VO/s3iLiC4LdzIgzCQV2+zMSdOXlTfDQpZuWzAI3huE6jRp3P31Bx+LN/GWrKzowOkb9fh61MwZIEHTQfPpU7gvZpjjLd9dgNZ22I0Mb67fhSoRblsOqTSiaR2et5YUcljX4UeoLwdSH16GjVMqK0iem7oVKlSpYwVKlSrjjBOIMiZsxJjUyDsd55fHoKE4nD27iOZOe6Q8sJPkD0Gu3nU6865cpJggAEktqJBnXcCTr0qPh76gaqpImQ3MHoRqDRSwrjFCzK5isN3QA1zAyCNI5gg9a0nh3FnxmBtM+twaO0aypKTA5mqn9HARmMZSYHr0BPkd6N8BxSrZCjwokwRoQw2b57+s0UJOMWLqWuhvjGHt3LJso4zwWiWJkEbmIBBGx+FUuxfZJVgwIOqyQJ8xWgMoN0NGuwOvOZBDE8yPlRP/RNm7DPatueRI5eZ5ij5Tm3vua5aPgqnYzFOq3QTCscyr1EGTBEEeD1qXxrhb3ntd3GY6QSIj7WmgAOmnKOhqY2DVmzNGjQoGmxgegAGmnOgnEs74hLduZyyNfZ1k5SCOv4Vji7JW2udqi3tkFds+GG02QsrEDXLtyP50L4Lh7mQlVYqJkqJg76xtpVg7cWQXD5pPst8ROv31J7LYUWrFxGPiJEQJ3RTv5Zh8qx01rcQdXTqKbaOpJ011/Gtl7K8KTEYJO+BkjRgYPz5xtrWQlALpXkX9P60mtz4ViALA7pCQCVVfQkb66SKdwqu2KrPpKTjrYs3zaeCybE6Sp1DD4fn0qJi7SvpGlEu29om7aukFM65GEc18YExsQxHwoUx8M1XazaJ/QmWkCiBXONxOVGPQTUZrmgMkE9D+W1CuNXW7ptSdNuUHeBWOVkcldhjCN4R13/Oj/DXJtBGAZYjK4zadJ6fOqhwvFAIOkDbX8KsfZ7iocsoBhTz0MnXT9DQpxeQrSWAvw/CW7QK2hkzGSJmegBOsDp5mncQ8Cu3UHlULHYqFOlFdRWx1m3uZv21x5e6F1hNuWp5/cKkcB46FHiWCRPQMNp+Yo9e7Ni6CQiM87MCPTUEGNNvLzqNd7OMxDOqlhCSmgIB2ygaAbT6V5sotts9BRcLERFa67XQpIWJI2BgkD1gGuMR2cuYtVe0FkDm2Xw66EtAnTQetWvAcGZVZSwCSQLQAIA0li5EmSBz5UQa0toBQI9meYgHLp8GB+BoIxUXeRzkm2n9Af8Ass7Ld0XvX7cXA2S3mE5QACzry1zABhyBg61pNy0GBkTO81WLGLKJowGkDWdRrty9KZtcTukAl2G/WZ6RPXry6VbTkrWSJXC+6Ycs9n7IMi2unM6/yqf3IFV3/S9wiASSYACmOWw8p1LflUvhGJZi3iLREkktrroI6a0yMlewFSk0rt3Dlloo3YuSoNBLSii2BWFpFdIyhe5JpUqVSlQqVKlXHGS8U7IhlXuvDAIIPOY1J+FQ7fYZplrigdACT+VWpeL2o9qNtwedJ+K2gQC0T5H79NP/AH0r1HRpzldomjOpFWRXMT2PQ2sgZhrmk6ydtto9KH2uFG0FRwCROXTRgYETzkwNfiKvDOCJBBHl8qqfavjOS6iRGUZp/iMR8MtZXpxjHUtrGUpOUrPcgWGc3HBJEhcrT9klY094ZR66GpNziLpb8EAsDM7LpPXlrUN8dBRrYBBYyN4BGjQTMaHXrUD6YWNwzJ74kae7lJ1+M6edSzqWl04ZToTlt9/IuHcVPf3UYmGhp6FYkR5iPkKL8IwYuF73vhUEcxszaf5R5waFWMGLZXOQzQ0sOkbTvyqNxyw9vu7qFlYMIIaD0O240FanGnu0Y05e38HXarhr3LhVFJ1BgfLn0J+81LsYYd1nWc6ojlFYqXKQTb20lF9rWCBpXnBON3GvFXYksmhgAiNCdB5/dTmKwThgcxbUkkc56jr1oZb9cVcKNl0vYE8M4E9++1x0ORiCuZTBDKXIB0khRHnV54Dx0WMOqZCWWc2Y5dZPqar2Fa3bKuhPh2GYkDRlgLOnhaPgK8vcQWGIOp1PqaDmKPY9zeXfuO+2HaW1fw6KfBd71WAzBvtKecjwtzFCrDyCIgaUF45hZxJQbwuv7yqB+INEOFIz5keQQB8asjKUskk0lgfUHUc15HpyIqFxG/4DA33qbdwV1SCpzR846U1etSCYKHmDsa1oFMjdlLxKwdhIqRgca1rGPl9kxIiRoBuBr8RqPOvOB2wA0dTXfCirXroJgyMpmIIH5yRUMFaoWSfQaDhL4ZRGkiYJkHzRhuKh8UaIMaSsxpzrnDN4I+7z6gcqgcWuaAHmSdf3Qd/IyflV1SXTsS04tyCWCt5hA06dddifP9Km20YodgSTMbwImDO0CPnQaxxHKFBXQACdOmU6kxuKe+nbDKRuNdNDEc4B0PzpVtr3x7epSot48+/3v7Dv0sxcViYBJEg7NDfEjbXp6VHxXEcjhYmSBPtCSBOhgiCu2kbULfipQkuCVJjQaQeoPlAipGPzkSrKJIMkT6n11J9anlLbT7jmmm/T0C1rEpenumkodY0+R610+EcgrbKoD7RYmSJmByGnSgVq93eqiWnVpymOgAGX7qm8Mx7Xs2VSCNvENfTl+FMp1ZJaYq/8i5K/cWnD4e0qLOUvEMQxjzGp25UQ4PlAbJHpOvrG/QT5VUGN0HVWPw/SnsLdfOoysrT4dxr5Gidd+YinSTXcXPAcRS5c7sMA5nwnQmCQd99qsyrAiqYXuWil7uRdujQ5XyAggjNqN+Xx+Uv+1uI5YP8A5w/8KGvu1YGmrFppVVf7XYj/AOH/AM4f+FcntfiP/hn/APMP/Cp7MbdFrmlVQbtRiT/9L/zR/wCFKt0makUCxdL3WVSGKyNIExG2uvPXy36kEs3GjKpBnUNIABE6eem+sGKmcO4Pat3VKLB1HPpH4URfC6xB8or0nTbXp8COcznhwi2qxDbsPX8dI1qudrFDKGKgw+UE8wZkR8P6mi3ErbWxmQw45TuOYMbVW+0GPJyqQAAJ+fOhrTtTcWZTV5XRW8RxbJeM+GABoY0GoA+ZppsSWOYAmdhyM8q8u8C7/NczEQwWI30B3nz+8UQw+CS1Hd6yY5kmBvHKvPUXKxZrS2HLOIY30B0AzQBrAykAa+tPcauStkTMXNd9dCefUmaj4ZouqW98sB8FJp7tHcCvZXmzTA1iN9fPNNMqRstxak5PP0O+GYX/AFgZfstzg6kbedWa2iD/AGkeTLr+lVbC8esWcQy3GCPCwxEgAySCRty3086tNq5mGYHMp2bwlT5gpI++quHXRsKqvqFdwdu77QQ+sT8SNa5tcCsq2YIsjUczPXf8acW0DyU+QBP/AG1F4nxqxh1+uuKn7o1c+iAz8TApulZaQvU8IoXbjFMmIBQwIj5T+tQcF2udfbWdIkb1E7Scc+k3cypkQeyDqx82PXyGgoSGO3Ko5VGpPSxyirblpu9tGIOVYPImKEYnjFy7o7n50Pmu8Ph2dwqiWbQUDqSeWaoJYLf2a8OGLHqx+A/9UP4BjMzs3Mkn+Xn0pziHAXs2iVeQFJIkjlrHl5VX8Bi8h5/Cle6HXtszV+E4tXQMjBSfdLaf4T+RofxcOtxSGy5pDQZBEH9SPjVKXjbpBtvGpJWBv8eRnbrNEMFxt7zgMqCATKgifmTVLq9PuIUOr2LlwqCpzDNtpBjSR+Uz50SGUpJBYDZdfPWgXDL5cLpyiT8/69aNWATIJIMEb7HbfoTB1iladX6kr/IbbvdL79Rt7aPKsdCQCNYIAgN8NqZuWMvhVpHKfyNTRdPKNCDJ300iRprBrjPO/uk+I6HXaPLT76GonLdYXz9BkE7d3uiuYriRFwW4351ZOFJlCkVX+NYeLtgiD4iDHUCrFgG0in8OrCK0m8h226kSTJ6UUwdsSp6CPidSaC2UFE8K+1XPcmuGrqeE+VRUp7D3J3pmKmmmg0xyaU1zXoobHHpr2lFKsscALyxBHUVMF4toNOp/IVBz+ESQD0Jjau/pgiFZFHmwmvSaED2JwqspUiQdCKyftBiGW+bTNOXQOdMy7qTPPWJ5xWpC6T7y+cSdPXlWedurCd6GCgBgVk9VgA+RIqXiYXjcZRlpluQrClbeSQNzrzMjYdfWpdhjnIcgESdCOe/4ffTfAezt8hGW2SrT4n8KkeEnxHSNI57nnVg4h2Fa6gN28LKAkkop13gZjBPyrz+dGDUVn0+/5K2k983KtiMahxNlQYhtNYjlJ6DWKY7R4oC9YI8WUHQaTr6bmjfD+xODVwbb4q6y6mAij1PhMdd6m47gWFkXn+knJpoVhdSf93qZNHO8lc2DUXZ5Mx49cZr7lgVJjQ8hAiodjEOhlGKn90kfeK1TivZnA3z3rHEDUJKuhBjr4DB15mvU/Z3gRE/SSSJANxRI66W9vOgacVdm2be39f5Mzfi99hDXrpHQ3GI/GokVrrdhsEoWcNc01nv2OYdCB+QFEbH7OeHumY2Li6Qv1ryx+1B5Tz59KTVrxhdyeDLO9rGIRrXcVsfFf2RYZcNduIbiXFR2UFpEgSAwImNOs671kmJ4fcQBntugOxZSs+kithUU4qWL+uTLq9hiiXAvC4Yb5lUdTqCfuG/nQxTT2Hu5GzDcTHketMCWxb+O8WDWbggiVI/KqOop3EYhm9ok0rFua5I6TuckUT7NCb3opqHfsRRDsn/fk9FNbIyOSxcCxkWSTPtNB6CSNPOrRh8RKqQ0Ej2t5K6xz3Ma1XuGYZBsJ8TFfLNDbf4oFWVMNCopXTXlA9qCEiYEkCnU2l3e/i5kqb/8ZJAzkNofZAJBjadYj8KYRTrnJGw0nU8h8K6GHI5gEaqAYMyPa66TA3ru+jls8GAI1jYHnHnS5ONr32t8XY26/wCSdvFt0DuMWRlJAlkIbXckb6+YJFSMM8gEVH4pjU7txnEsDrIJEz8qqXD+3bIIvW80e8pg/EHSjpTs3cTUvPe9zTcFiBzWfQxRnC3/ANwj41l1r9pFkaraulvVVHzkn7qi479pOKcRaC2R1Hib/M2nyAqznR9Sfltmw47jlnDqGv3FTSQsyW5eFdzr0rvB45bqLcX2XAYTvB1186+f1xT3WLXHZ2PvMST5amtt7KWCmDsBt8k/5iWH3EUly1G207BuugabFdCsMO5r2uZpVxhUbGGHUT0b+dS4yj2FHnmyiqav7QsOo1ZidPCDm39Z0rz+3Vt/7o2rZ+0dT6gNAH31ZzILAuSa3LhevGNdB6GNPspEsfurrhnBLN4rcuoXYHMocHQzEkbE7aHbpUa7xW0VW5aQ3WuKJYDNIXSDrHtToOc0Yw7b5ChIOgHuz16E14NX8U1S0yjaP1DjHTuEhZWZjXrJ03P5U3dwNtpzJmnTUzQ5ONEvkEbRPKR18orq7xkq2RgAevKeXlHnU8eK4aParfCG6pEu3wawFyi0I6GI28/vpu72dwxAzWVgcuQjXaIpq/jLqAliijy1rrC4643KD5gjTyrVx1F41fX/ACBrebDw4HhwRFoeHQRoANOQ0/o13a4VZWSEAkyTO++5OvwqFc4hcR4JGsEwJgddq7uXryjMzKBzjX5aa0EuOoyVmpW+/c7W1ukEDw+39hf6/nTy2FmY19aDHjbRIj5Vza4uWnxrtrLBY+BGvrXPiKD3dN/sE5TRM4tjIGUasYgUC4/i0TCuLyC6MpzKANYIBUcpAaZrrH8csYcm5dbMcwBykGCfKZ5E7DaqXieODFYnLcnuGveALo2UKR8jvG+sUFOhW4ytqkmooW3p3ZnFrAuSQFJK7xrFS8PwW8+yMB1Iits4RhOH2wQllgdzmBknqS25o0L+Gj2R8hX0a4ZLKZ3Pk8WMEt9jb7mFAJ+P6V6nZO+rR4Z8if0reU4nhlYBVE9QKeucbtCQVPy/ChjGnUk1TV7Z3M5kkuowTE9mb5MR+P6U5wjs/ft3MxUEQQRJGhEdK3nEYuzPiRSfQVwMTYPuL8hTeRF5izOdNPKMTv8ACL+UBTBUASrFSQBALDrED4VGtpjUjLefTabhIHPQGY1rd8mGJgoknyqBxns/h3X6u2ofluNeUkax6USpU8NNGc+r4ZjL8Rx66m7cM/Zg7bTpUg4q7cUm87sNTDMYk88u29aBwngNl3ZHAJAkZSw0BgzPmV+dC8fwlFNy0wMglfUbg/FSDR/loSdk3sBz5JXaKbxDF5bcDmAKrt8UT48pW6LZ93+gfzoZiK86pe9i6GLjeG9qjaWhl2qFY4eRaS7yZ2QD+EKZ/wD2iitkeGloJi7O4I3cTbQe8wB9J1+6a3dGrKv2a4QHFO59xCR6scv4TWoq1PiIlkfDV0HpqaQNEYSA9KmwKVduZsfLQ3pwNTuFwDXM5X3ELn0HL1pipyktfBsU1tLZD3DsQoYqo8gBv8aK4viWMLs1pu7DIbcaezJIJ/f19reguGHhtj91fwBpnE9oAjEZCfjXqTo0NNqmCDXUk7RHLPC8WrBluuGUgghzoR8adxmCxl5y9y85ZtzmI8tFWANOQqEe0y/YPzFP2OOhhOQ/MUCpcJJ3WTXLiFkL8QbF30t27l65ltiBAyk8pYhtTGn89a44Zgr9i4Llq7dDiYJAYQRBBViQfjQm/wBoQnunXzFNf2pX7DfMVnJ4OK0ePT7R1+Ie6QVxnCb952uXb10sxknQeWgBAAjkKn8UxOOvWRZa+xQQNlQkDbMV1OwqvL2jU+6fnUu3xQH3fvoXT4La/jH3Y3/cPwNDsze/3p/zfzoxhOHOmHNovrnzZwTm93T7uvOg68bliMu3n/KieA4gGDDYiNPXn9xqil+WlLTH+xdT8xFXlj/oYbAhSAzs431PPnUrh+IQXHYrqpyL+6ABMeZJ3ri9USwYz/xt+VVaIxdkhGpyV2yw4HEo5gFlPmx/GamPhCf9sR/jFVRcXkBb4fOmMTxwIJKnU9a51Kce5HKE323LX/o5p0vN/mH6U6+Dc/7a5p+9+lUcdqF+y33U4O0qdG+79aVGrwybatuE6Vf3LyMA8f31w/4v5V19CflduA+oP4iqOO0ifv8A9fGkO1KdX+X86Zz6Ht+5nKre5ebeHvqf79viF/SpTXL0EPcn4Rz8qoVvtGpEgv8A18a7/tCv2m/r41qrUfX6mcut9ovHev8Abb/Mf1pq+3MmepO9Uu32mQ+8/wAjVh4XjFu2mIM8vzpsatOXawZxqJbgftbh0uKt1T4k0Om6k6fIn7zVRxB1q1cSP1NweQ+5lqp3q8fjopVLryj0OEbcNyy3Qv8AozDEDXvrknzIP5BflUbDtyri3fP+j1XfLiAfSUb8wa5W7CeZ09KiKS8/swWfpDfwD/qP6VoCmqH+zTw4e55v+Cj9TV0F7SnRwJeSXnp0Ghwu1KW9R3BZJBr2mO/FeVwJhPYvDZ++/wAIPoc1AMZYyO6/ZYj5EirZ2CsxbuNOrMBHTKJ+/MflQjtjZAxBI99Q3x1X/tqe2CvyTLA0X+H/ALarfEGm6/r+FWW0P+n9BVWvGXPmT+NXca+mKJOHXU2E+O8MWyLeUHxCZnpyj41H4fsfX8qJ8fxqsmUcojTpymKGcN5/CpKS/wBQon2neNw0oWAJggek6yai2eGOQDHh0k+VFWvgW3Q+8Ki2MbFuDvBG/wDOhqWc2FC+kfu8ECqXDExrXVg6U4cdmXWRI/H/AN0zYOk0iQ2JHtHxn1oxwZfGzdV29D/M0Ewx1JopwrFfWKPIj7j+lP4V2qpiq6vTaDNyoq7N/EfyqQ9RuR9T+VfQTyeNHAxjPYHm34UJ4sdFHmaKY4+FPU0I4sdVHka87insy2hlEOzZzMqjmalY3Ad2AZmT0rjBWGkMOVSsfJUT1rzC4GsabnWnTTbLzrGaSLFyAfOu1uVHU6U8m1GmCzruipWfeEirj2JbW4vUKfkWH51VcefFa/gX76sXZG7lueqMPkVNW8H3EvE9pI4jYLLcQaEgjX+vKqc4IJU7gkGrxiVJZo3M/gaqPGMA9tszbMSQfOi/EO9fBnCdrGUxZFsoCQpYEjzAIH4mpYxJjefI0KmpVhqgRWzSeyHEVt4dRlYySSQJ6Dr5UeHHlPu3P8tAuySZsMvq340d7kdKYhR0OPr0f/Ka6TtGvMN/lNM/ROld/Ra27OHT2jt9W+RpVx3HpSrrswzHsQfFdHKF/Oona8/Xj+Afi1eUqH0GsnLz9PzFVNq8pVVx36SbhssewurCdfXWn+Fe98Pzr2lUlDvKKnax3E7/AAp7h9sEyQJ9KVKsn3M2Hajx9q4wn92a9pUmQ2IxhvZNS+H/AN6nr+RpUqdQ7l8i6va/gPNUdufqaVKvopHixIuP2T4/jQXjHtj0/M0qVeXxWH8ou4fKJ+AH1S/GuMb7B9RSpV56wWg0ipeGUd23rXlKhOIS09b2NKlRRMZI4n7Vv/hpRzs77a/4/wABSpVZwneS8T2By3/ej1/Khnbn+7t/xn8DSpU7jsr4A4PDKatSsPXtKvNiWM0rsZ//AJV/ib8asq7UqVPWBawK3vTppUq5HHJpUqVccf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148" name="AutoShape 4" descr="data:image/jpeg;base64,/9j/4AAQSkZJRgABAQAAAQABAAD/2wCEAAkGBhQSERQUEhQVFRUWGBgZGBgXGBwXHRoYGBwYFhwXFxgYHCYeHRwjGRYYHy8gJCcpLCwsHR4xNTAqNSYrLCkBCQoKDgwOGg8PGiwkHyQpLCwsLCwsLCwsLywsLCwsLCwsLCwsLCwsLyksKSwsLCwsLCwsLCwsLCwsLCwsLCwsLP/AABEIAMIBAwMBIgACEQEDEQH/xAAcAAABBQEBAQAAAAAAAAAAAAAFAAMEBgcCAQj/xABJEAACAQIEAwUEBwUECgEFAQABAhEAAwQSITEFQVEGEyJhcTJCgZEUI1KhscHRB2Jy4fAWM4KSFSRDU3OjssLS8VREY5OiwzT/xAAaAQADAQEBAQAAAAAAAAAAAAACAwQBAAUG/8QAMREAAgEDAgUDAgYBBQAAAAAAAAECAxExEiEEEyIyQVFhcaHwBRRCkbHB0SMkUoHx/9oADAMBAAIRAxEAPwDYsFgFFlFyqIGwAAEjoBE6/jUt00MdCK7U6V7XGszj9oqSykmIB6dRAA3JMnbp5iae2IObKwMhQoBGq76COkggcjtpqb1+0e34kMK20hp97MNI8wJ5xtrUHst2Rw963Zu3A4Z82ZQ5VWKuygRvso2OsTrWYMSJ/ZpWbh2MBEoRdCjUa93DgZtIzaSBE5tzJNxwDzatnqinTzANN4vCJbw1xEUKotuAo0GxrjgjlsNYbabVs79UHOseQkLiXBbeI7vvBIRmYDrmRk15+/IiNQDUfC9l7CJkCkrmtvDa+K2i215ajKo0Om9Fia9rLI27BNnsxYXJ4STbXIpmDlkkgxEzmMzvJmadPArOngmMsEkyMoyjWZ2/qaIE0qzTH0N1MzP9oWBRbttLSBQFZmygiS7u67GJlr55H6xoI3Few3D7rHKdiSC8dBmPu7kAiToJOhmCc4txM4nE3hpkNzKGJjwoAoAn2mZgzD+IHbLPTYpAShIGhSBryPgJ1ynnlOp131q/guFjNa5Y8CKtRrZHSYTJbhAFHPUTGussdSdpMj1G8SwA95VLaPIGV/E3hLyusqhIBkHM25MRMnC4DvMyEkJEu2jZjlUKoJ0IChS3wBOpLc4lbWEhiTcuQcoJy6mJYgzAEQWaSNudUcVXaeiP37B0aH65YO34wVkWVRbakiSNGiJJIggSYB1zEjUkxQ3iPaO5dGS34FPQtmMQxBIXMuxmNYI5mAHS6s6KfBO0nXRSFE6QpMQZ85ysS3A8L4u8YgBbbkFfDB/uw4AgATdtPtuFMCAB5yTYx1G9rneE7NtcthrrZVYqsTvIZgCRIOxMDSIgwRJXiXD7dhcOFAGfM+gBOUm2qncEzq0jWWk7UawXD+8ZMPByopa8ejvE25ncW/qh5FtZWpnavhouXbOYaFWWYkA5kI59JPwO1C/Yx2wVjG2mFtu8KMAEzIwmMyo/KJKqwnbbNTNp0uqbfsNzAX6tTMhsoM6MFlT1O41q5cM4cLl53YSvjJ6E3BCjT7Nk5f8AEvSs3Kvh3IJgB+7LEAyVYgxm2JyE7xzgeKa6fEyT63sJqU1bpyT14UwYBgxg+ErlkgRGX7WoB8Squ50kTa+wIX60FQHUiNZIQyMonZSyFvPNzgGq/wAMx5LHMZCAOGPQ5s08hGVh1Go5a2Psfg4K3k1tvbdGiNGt3Cq+eqcuoMiTS69OnGMZQ8mwlJtqQXxCj6dhzOps4gfDNhyfwFd8etYYpmxWTKNi2h9FI8XwFM44/wCvYX/h4n/+H86z3tRxBnxt0OQwS4FAOyqAYExoD05k+VToNk/tNiMMTbGGgoqOWKuQSZTQhhmLBdjOgkdKl8FP1c7eUzzadaqEaCA0w0gnOCxZfZAGkkDQzsByq3cCuZkkzz8tMzgSP4QKbDIqeAypp22KZtmnUqqJOwtwke18PzohQ7hB9r4fnRGpKncymn2ipUqVAGKlSpVxx4DXtVHs/wAcNu0qv4huDzE61aMLi1uCVMj+t6ZOm45BUkym/tFUkCDoAJ0k7XDp8QKzFLn1qzAysYEajViAA3KdCOVaX29VWJzahSjctwrRuDO+w1qncJ7J3cQRcR7aqSy5WLAgqeUKRoDQbI1bl57G8Ue/hL1u4SciwGYalXQkA6DbUaTpGtHezp/1TD/8G1/0LXHZ3s8mEsFAczN4rjn3miNp0HQTQXC9rbOHwlgDNfuLZshgkHKWVFXvHJyqWLDSZM6A0uWUMRbq9FVJu19xHQXbSlXOUdyzXHBys/slRn0RtoPQGidztdYAHdlrzMJy2xqFBgl85UJB08RB3gGDWXtkNwkvAaApMvw/rzoGe2VhVm73lnyuIRPkHWUJ6ANrUZO0OJYC6lm09o6hBci5GkHPraJj3ZAH2jXOSjkVJ6e7YDcT4VbtXu7soYs27agZiTmZndiR7zGUY5jrAPIVX+L4lSuYLFycqnKQdSDEMPEkESraHbRoktjMULuIe6QwJdgoMHKLZFvlIJJQTlMxuSDpUuKY8XbhyKpUZhu2wlSRliJInUnQLGpk+xCfJ4ZbfAlrXMsycRZsNYChVJXfpBA3bSdc2u2uo0IrOLxRusGbMxkGdF8AICg6EDeZAO5O2ZXsFlB9FYMMrWgVEaHMFBAG43gTt6cgdzErMKggOFRhKiIned8rERAJ/Dy7tllV49DzA2i7BY8EicwAI2EwTJaSBBJO48UqTZFssuUWke5mEBMv2Mt6crkEy1sSJ2B0JJrngGHy2EbJlW5OQhVg5TlZWBG+hOX7JkTDRKttcVrJsraF0N4NDl9i5I0IGXKxOmw11gCvRpwSoSfqRyfUkGOyfaW0v1DoUukyzatnuOY+sDKro5adGUARAJop2qvAqtoQGbxliQAiJGZ2JOi+IKT0Y84BIfRkvENctKSjAoxA3EMGQnUCfw5ihfE7neJbF22W+pe66LKlmTIoA1mAbjMOYIUjUCvOGg49sbdkLbsWzeMySSVZyx8TIgVmMkmJCjaNBVO7T4xWvO9s+G4wMHwkStt2zQdAH7wEjYgg6hGS1LxW/ZlMPh7dpULM0IclwQe7C3DHeM5KwRqSR+9FW7UY12xd9lzKcwDa5VBVEUrnkAkshWTyVuRrjSPwbFMFa0nUOpYFCyg7gCBlPQbZYGsTpnYs/wCrmZE3LmhEEGdZ0GszOm8jTas+wWEZXYqzDRHMEAn6y3a1ywAuW6Y8lBIBUCtH7J2mGDs5iSWXPJ/fJcT8GArnNSsvK/g7TYXEWjF4TXfvx8cimPkD8qg9ouw1vE3O9UhHJXNpIbLt5g6DUbwOgqbxVP8AWsGejXvvtN+lBO1/bF7d76Nh4DgKXbcjMGYKAdAcoBJ6HlvWI4A9o+zRwqWwXW4XD5jGQAhrbeyNW9oyd4Ec6d4CYRQuo8UEAjQXLo2I3iPvoJxPi92+E+kF27sArKqshiM2pbWQB+Uc7DwGyEUDcgGPTvLv8qZDIueA3aNPoKatmnFOtWInYW4R73w/OiNDeEe98PzolUlTuZRDtFSpUqWGKlSpVxxmeDu/VJryX8KI8M4k1pwRqOY6ig3DtbFv+BD9wqPi+1GGskrcvKGXdRJPyA38q9GVvJL52J3bfGi4lxhsxX5CJ/Cs/wD7S4iyQlq6baq0gKARmIAMlgZ9kdRv51b+NYpXwxZCGEggrqPaUT5xO3PY71Q+IYR7jk20uPEAwuaCRsCNN518udRTSUrD44Nr/Z72wbGW2S6B3iZTIjxKeZA2IMjodI5gV7AXDdtYa3b7pRZUEW3YqbtzKQXDIDBRWkTJJLEgQDRP9lfZx7Fprt3RrgUKv2VGvi8yeXIAUuHC5cw9u0EIFu6frCUAAtXm0VRJzeApqANSZPOarNxXSFObpq6BuI4pdt3xNoI6IACZuJb7xjmuHu5nwoqrmCiS0ncGbwt7ZVjbdbrEguwOZmaNS4mQdtCBGm2lFLoZ7hFu3aZrQBzXNIL65VIUkHKJJ5SNDrFZ4txy3iFUqilstxGDjOoYlRoykZypUQy6HMIMnLQQrt7WCpcXNveNw02KCAFyEXQDNpJ2C67kjYb0Nt3sOWLrbe2dPHbU2tJnYEFhCmZUiKrBxTETnYsvvl8zREkzMBfC2gyiDJ0UuhK1ii1tlJCGPEpOxMiSYUwYMEwdPdKkIc6ntsepTUa908+h3xPGlbMAkMwOYTJIfxSsbt7RBB3OxEFQHCEa7cRIBWROgIye8BOo0DERERHIiiXHGGqgyeY0IMZRlI92AVg6RJiZim+A4Ju8U5dVImJMCcxVi2vsEQOesdapqVeZb08HnxpaZ29w7xS9btWu6AnNE6zCsyrLHUljsNYkegNQ7stEmTEKWkAE6yp12mAJmSdDVr4tYN24e7j2VzieYKuACTocoU6ezI6grSbPGLVuB3qltFY5JACiDESp3YAg6CBsZTHCSV7bHVpJzt6F/wCznElOCv4e9AZJeyJ1kJORdJmQwgasC4EwTVr7PcChjduLliRaQj2VJnMR9oxoPdHQk1nnZbgZxbZ8PdVwjDNqoKjdSVnPuABIAMGNgF1bhNm8gy3SrAAZTJZv8TFRP3nqTXKbScfUTbyS7+IVBLGJ0HMk9ABqT5Ch+Ou5bli8QQutpgYkd8beUmJ/2iKsD7U8qk4rAFnDq5Q5SpICnQmdMwMGR8eYMCG7XBUVbSgtFoyJM5m3zOdy2bxT1oDSYLKgzlE9YH41h3G7/eXWddMzO0jxSLrG4JjmQQgE75jpE1rva7Hd1g7rTlLDID0NwhAw9M2b4Vmz8OF7Di4YHjUAEBQQctoE5ZInM0kEyp9DW7WCSbwFOz+JWbmZc5uIIgsoBBWQSZhfAgHhB8O2oo1i79x/avXFO47o92F0IgAb6n3p5etVTs5aa1fcMGTNGhOpMAyvWMsGBzAGmVUsGJxiICzmF67yTAAG8yTA0MyN5AaGrJ6rRFyk8FO7Wdq8Yt4W1uXnFvVXUAMM45m2FB0MD570Bt8cuM5OIznMVlrgznTwgktJ2Memm1GO0VgO7d6rWmBzZMwGmRSufkGKxz0nc7njhGGt3GZ8sEqZBIbZTH5VVBtR3G6H5yOfRSqI2TIjjwFVzhyCc2UsSWElfLaKtvZ+7ntKeUGPL6y6I9REVC7Q9oxibWHULD2zFzMMoJ8MlRbY6ZlmCJiNJqT2bYd0IEDXTXQ57mni13nenQyKngP2xpXab1xb2pwGqycK8HPtfD86J0L4MdW9KKVJU7mPhgVKlSoAxUqVKuOMV4pjWt8NZ03FpI8pCj7pqiYLs8LoLXHOY66eepmfxq+8UwZfAFFn+7TQayBlJHyFUa2LWclQ8wZjqfyp9d9QFJLcZuNcwRAS4e7c6g9RBmPgPlFFMH2m+jh8qq2YidTAyz05mY5bChWIwqm1o7NlObXlEiPmRQzvdgep/LelR3GTVj6D/Zt2tt4mw0wj2xLAnTL9sHp16fIkNgO1FjXusQHfv702Qcwa2164Q1s8iUIcHNBmDqQRlfBrF5gRbUm2fC8nKpAKtlYnSMwUx1A9KO4ngZuc7SsB9ogg8iCEj4yKVOlqBcVPJbsTxB7rEscqNH1YLFTGgzaHO0wNBEkCC0SMxtvKGMLl0ZtttdSOayWO8AGR7xaPw/GXAgTEjx6yxI10jxRpMADMdGUwf/uFL2JCalgFXmddyOZM6kT1nzE1JvF2PdpUKEqNobL7yCrsRo0kH3jyOubcbkEyI1E+EibXOFcq0yRpCxAEBdBIHs5gBGXSF2gBYv8ApG0A+VyADJmTAIGw0kAjSMvw0AE4ztNlju0AXTqY33+Z028tTNKizym9L2YbxhtXmi5ccZSciB4OnictlEk5s3TbnGkjs9xDu2C2nLWrhcDOSe7cKXzDmQQG8J3Mba1XsHxPvTmXLbIJzEATBkxJ1jWN6M4BxDLKzIKsCFgzlGo2PiiRrrTYNRacsGptvpywvxG+qYa7LMXZLkBhrsX84OaWJJEknyFUFeyJ53lBG86x6mr1BYONyxKmZjKpkgKNs0QqyYEsdbhmuYE2ibii2fEBMknzknlrVXEcRGo1p8C1w8oK8vP9DPZjG3uHYy1c9oag5dQ9vd1+QkeYB5V9IEll8JgkaEjadpBj5Vh3D7aM1vwEqpUlRElcyhgJIHsk7kVsfDO0FjELNu4NDDK3hZT0ZWgjf0PKak1XMlDSrld43axCEtdMqNQ4zZQY3VQ3gjzGmviqot+0dLVwi2zsdfGoYqTzkM3i/iI05A7VZ/2s4NGwiXiwBsOpiZlLhW2RHqVM+R61kzdq0yghZk5dFygHflQcpar3Y/8AMNw02X7Gkdo+PDHWrPcXFuKgL3GAZPrCCkFfaQhSxI/eU6DWufoObBi2gylrXhnk5UHePtASdKo3C+IZXuBB9XeEsCxUC4uYEbGdC2wJ0Ea1YuF8RcJKEbyQ6yoO+hUyhcydZzNmgSSTRPRGKaz5B4fuaZLbjl0we7s+KCPrGB8Q/gIJ1P3cplh+I3s4uZENy2QUHeSg0kyptElmBjNIjNIIMkluCYuza7xryKQ0+LRlRTLFBnIgEsx8I1kAyYqq9osUCMttyq6xJ2ObMq6DRRsJkjw1IqSXVEY6dGGzi7/I52+4/wDSBbcIgylgMlzOSPCQW8CwQeWu5+MHgeLm00iJUgH1H61X7Dt3jWrkjMcyknmNDHUkctNRVhxeEt2bVt1vK6zmAjKIQ65tSQQRtG9VKlKW6JZVVfc4ClGySS6m2DkOudSxICwMwAgabnqNrv2Pss2GLRmOYqAeoZiS232vjWKHGF7jOZksW+Zq0Y3tFdVkFu7dW1kUqEJXViSS2QwWJGppkbRdxMk5bI2rD2yF8YUHyG3lzrm/aGhGxrM+EdqMbnNvvLkRozBX+MuCakcC4zicPeKX7neJcugSxk5m0zA8uQjb0ij50WLVCau2alwc+I+n6UWoPwVvEfT8xRik1O4bDAqVKlSwxUqVKuOMlwmJC2FY8ramPRRoPjWXfTmViQCMxJgGIB1y6bgVd8RxWG7pgtsHKFIBOp0yyfZIB0O2g1119xnYvDW7ga7iFtWpkqSA0dFJO3KYJ9TVMoyq9UcALTDd+So4LAm+DbEB2lkB0HhBJWeUgz8KXB8UuEN1cRYkkqQrKNMsyRm5aiCJmtKwljhdwAYXunurMBXZbkRqVmSx8oND+J8NUqq3R3yHMAXEFcsaeGIMH2hyPwoeU0r+PU1TjPa1mVTinaFXSybQyLroYWCugGmkamPWuX4mpElgD1/9Vz2i4HbsZe7LtbJMhoMN5Mo2IjrqDvQzCIpBZUMjXmVA8yOelJkNhgu3BcWl61kaS0qFXvGTOs5nt+EiSVVgJ2miPaK1a+jt3IxAiC4vK8Ef7sd4JzE5ToSIU9BFY7I2e8uM3s5R4WzRFwgw3mBqSDodAd6PdqsbCjMAS+TKdwECgtHRjc3nXKqeconGWpPwC29WzM/xyEhURYzvAP3wTRDD8PIsOhttmEHzJmdvhUbi+Oyd10V2c/EKv3RRTAsWDMHBDajXT4+fpRjVuwJawOR8rSA8gTv6VYOFFLTJ4giggsx5AEH5kiBQji+LDXrQnMU1Y+ZI0+VHsTgVKZ9XGZVjSBmOpjlAHr86OMHMzVo39AxjcdbtqS962FBBU55BDTBXqDlJkakg7VXr2LTvg1tWghTDCDJE7RoDIMfrUm1gLdsjIqF48JuS5hYjczA00mKmcEyliMQyljLEkACRrIHIRp8B1p0OD0vZ7nVfxCdSKi1sN4e4cwOxknrpBEH4mvMd2jQsEZSrDwyzZQZLNKPlhFykKVJg9NNeLmOa7dLWcotjQSpjflBE+tSUSfbCnyjT76d+VjJK/wC5N+anHZY9CS96zicI6sLfe5WYMECG4qQRdWBtHhJGk+UVR8CoYNbMZSZiNS0cjyqyNhVt5zZGTP4Wy7EHcQOWtQu0nZj6IltkdnmQ7RGpjLAEwsTuT+VJqUXAcq6qW2CPAuFW71sWi2R9QoAmT4iRrvtO4JqxHg1yyuRMKWZyPru9JYAFXjKEATMyKDEaemlP7McNe/dWCQqwzHoB08zsPWtNu4rc/M+fQV1GhrTbZlSvoaUVuVLiLtK22VrRaW8Q91IggEbydzP3VFXBWssZvFyJO5pjtric1+xmcrIuJmGsTlbb1FQbFiyyjMWuEE5s3Ia7Rvy0pc4KL0oYqkqnVLJCfCm7ntvCsrSh5yZ0HUaD5+QoJevu5NtmYnNrJ0001HMyKtGPCriLcEwAs68lneecCqnxi2Vv3AeZkHqG8QPyNDTlZ2BqLyPLw+4EL5RlIBkxMSNRrViGIjD2lEBiBlE7mJ+B/WgVvi5Nru8vLLM8p6VO/s3iLiC4LdzIgzCQV2+zMSdOXlTfDQpZuWzAI3huE6jRp3P31Bx+LN/GWrKzowOkb9fh61MwZIEHTQfPpU7gvZpjjLd9dgNZ22I0Mb67fhSoRblsOqTSiaR2et5YUcljX4UeoLwdSH16GjVMqK0iem7oVKlSpYwVKlSrjjBOIMiZsxJjUyDsd55fHoKE4nD27iOZOe6Q8sJPkD0Gu3nU6865cpJggAEktqJBnXcCTr0qPh76gaqpImQ3MHoRqDRSwrjFCzK5isN3QA1zAyCNI5gg9a0nh3FnxmBtM+twaO0aypKTA5mqn9HARmMZSYHr0BPkd6N8BxSrZCjwokwRoQw2b57+s0UJOMWLqWuhvjGHt3LJso4zwWiWJkEbmIBBGx+FUuxfZJVgwIOqyQJ8xWgMoN0NGuwOvOZBDE8yPlRP/RNm7DPatueRI5eZ5ij5Tm3vua5aPgqnYzFOq3QTCscyr1EGTBEEeD1qXxrhb3ntd3GY6QSIj7WmgAOmnKOhqY2DVmzNGjQoGmxgegAGmnOgnEs74hLduZyyNfZ1k5SCOv4Vji7JW2udqi3tkFds+GG02QsrEDXLtyP50L4Lh7mQlVYqJkqJg76xtpVg7cWQXD5pPst8ROv31J7LYUWrFxGPiJEQJ3RTv5Zh8qx01rcQdXTqKbaOpJ011/Gtl7K8KTEYJO+BkjRgYPz5xtrWQlALpXkX9P60mtz4ViALA7pCQCVVfQkb66SKdwqu2KrPpKTjrYs3zaeCybE6Sp1DD4fn0qJi7SvpGlEu29om7aukFM65GEc18YExsQxHwoUx8M1XazaJ/QmWkCiBXONxOVGPQTUZrmgMkE9D+W1CuNXW7ptSdNuUHeBWOVkcldhjCN4R13/Oj/DXJtBGAZYjK4zadJ6fOqhwvFAIOkDbX8KsfZ7iocsoBhTz0MnXT9DQpxeQrSWAvw/CW7QK2hkzGSJmegBOsDp5mncQ8Cu3UHlULHYqFOlFdRWx1m3uZv21x5e6F1hNuWp5/cKkcB46FHiWCRPQMNp+Yo9e7Ni6CQiM87MCPTUEGNNvLzqNd7OMxDOqlhCSmgIB2ygaAbT6V5sotts9BRcLERFa67XQpIWJI2BgkD1gGuMR2cuYtVe0FkDm2Xw66EtAnTQetWvAcGZVZSwCSQLQAIA0li5EmSBz5UQa0toBQI9meYgHLp8GB+BoIxUXeRzkm2n9Af8Ass7Ld0XvX7cXA2S3mE5QACzry1zABhyBg61pNy0GBkTO81WLGLKJowGkDWdRrty9KZtcTukAl2G/WZ6RPXry6VbTkrWSJXC+6Ycs9n7IMi2unM6/yqf3IFV3/S9wiASSYACmOWw8p1LflUvhGJZi3iLREkktrroI6a0yMlewFSk0rt3Dlloo3YuSoNBLSii2BWFpFdIyhe5JpUqVSlQqVKlXHGS8U7IhlXuvDAIIPOY1J+FQ7fYZplrigdACT+VWpeL2o9qNtwedJ+K2gQC0T5H79NP/AH0r1HRpzldomjOpFWRXMT2PQ2sgZhrmk6ydtto9KH2uFG0FRwCROXTRgYETzkwNfiKvDOCJBBHl8qqfavjOS6iRGUZp/iMR8MtZXpxjHUtrGUpOUrPcgWGc3HBJEhcrT9klY094ZR66GpNziLpb8EAsDM7LpPXlrUN8dBRrYBBYyN4BGjQTMaHXrUD6YWNwzJ74kae7lJ1+M6edSzqWl04ZToTlt9/IuHcVPf3UYmGhp6FYkR5iPkKL8IwYuF73vhUEcxszaf5R5waFWMGLZXOQzQ0sOkbTvyqNxyw9vu7qFlYMIIaD0O240FanGnu0Y05e38HXarhr3LhVFJ1BgfLn0J+81LsYYd1nWc6ojlFYqXKQTb20lF9rWCBpXnBON3GvFXYksmhgAiNCdB5/dTmKwThgcxbUkkc56jr1oZb9cVcKNl0vYE8M4E9++1x0ORiCuZTBDKXIB0khRHnV54Dx0WMOqZCWWc2Y5dZPqar2Fa3bKuhPh2GYkDRlgLOnhaPgK8vcQWGIOp1PqaDmKPY9zeXfuO+2HaW1fw6KfBd71WAzBvtKecjwtzFCrDyCIgaUF45hZxJQbwuv7yqB+INEOFIz5keQQB8asjKUskk0lgfUHUc15HpyIqFxG/4DA33qbdwV1SCpzR846U1etSCYKHmDsa1oFMjdlLxKwdhIqRgca1rGPl9kxIiRoBuBr8RqPOvOB2wA0dTXfCirXroJgyMpmIIH5yRUMFaoWSfQaDhL4ZRGkiYJkHzRhuKh8UaIMaSsxpzrnDN4I+7z6gcqgcWuaAHmSdf3Qd/IyflV1SXTsS04tyCWCt5hA06dddifP9Km20YodgSTMbwImDO0CPnQaxxHKFBXQACdOmU6kxuKe+nbDKRuNdNDEc4B0PzpVtr3x7epSot48+/3v7Dv0sxcViYBJEg7NDfEjbXp6VHxXEcjhYmSBPtCSBOhgiCu2kbULfipQkuCVJjQaQeoPlAipGPzkSrKJIMkT6n11J9anlLbT7jmmm/T0C1rEpenumkodY0+R610+EcgrbKoD7RYmSJmByGnSgVq93eqiWnVpymOgAGX7qm8Mx7Xs2VSCNvENfTl+FMp1ZJaYq/8i5K/cWnD4e0qLOUvEMQxjzGp25UQ4PlAbJHpOvrG/QT5VUGN0HVWPw/SnsLdfOoysrT4dxr5Gidd+YinSTXcXPAcRS5c7sMA5nwnQmCQd99qsyrAiqYXuWil7uRdujQ5XyAggjNqN+Xx+Uv+1uI5YP8A5w/8KGvu1YGmrFppVVf7XYj/AOH/AM4f+FcntfiP/hn/APMP/Cp7MbdFrmlVQbtRiT/9L/zR/wCFKt0makUCxdL3WVSGKyNIExG2uvPXy36kEs3GjKpBnUNIABE6eem+sGKmcO4Pat3VKLB1HPpH4URfC6xB8or0nTbXp8COcznhwi2qxDbsPX8dI1qudrFDKGKgw+UE8wZkR8P6mi3ErbWxmQw45TuOYMbVW+0GPJyqQAAJ+fOhrTtTcWZTV5XRW8RxbJeM+GABoY0GoA+ZppsSWOYAmdhyM8q8u8C7/NczEQwWI30B3nz+8UQw+CS1Hd6yY5kmBvHKvPUXKxZrS2HLOIY30B0AzQBrAykAa+tPcauStkTMXNd9dCefUmaj4ZouqW98sB8FJp7tHcCvZXmzTA1iN9fPNNMqRstxak5PP0O+GYX/AFgZfstzg6kbedWa2iD/AGkeTLr+lVbC8esWcQy3GCPCwxEgAySCRty3086tNq5mGYHMp2bwlT5gpI++quHXRsKqvqFdwdu77QQ+sT8SNa5tcCsq2YIsjUczPXf8acW0DyU+QBP/AG1F4nxqxh1+uuKn7o1c+iAz8TApulZaQvU8IoXbjFMmIBQwIj5T+tQcF2udfbWdIkb1E7Scc+k3cypkQeyDqx82PXyGgoSGO3Ko5VGpPSxyirblpu9tGIOVYPImKEYnjFy7o7n50Pmu8Ph2dwqiWbQUDqSeWaoJYLf2a8OGLHqx+A/9UP4BjMzs3Mkn+Xn0pziHAXs2iVeQFJIkjlrHl5VX8Bi8h5/Cle6HXtszV+E4tXQMjBSfdLaf4T+RofxcOtxSGy5pDQZBEH9SPjVKXjbpBtvGpJWBv8eRnbrNEMFxt7zgMqCATKgifmTVLq9PuIUOr2LlwqCpzDNtpBjSR+Uz50SGUpJBYDZdfPWgXDL5cLpyiT8/69aNWATIJIMEb7HbfoTB1iladX6kr/IbbvdL79Rt7aPKsdCQCNYIAgN8NqZuWMvhVpHKfyNTRdPKNCDJ300iRprBrjPO/uk+I6HXaPLT76GonLdYXz9BkE7d3uiuYriRFwW4351ZOFJlCkVX+NYeLtgiD4iDHUCrFgG0in8OrCK0m8h226kSTJ6UUwdsSp6CPidSaC2UFE8K+1XPcmuGrqeE+VRUp7D3J3pmKmmmg0xyaU1zXoobHHpr2lFKsscALyxBHUVMF4toNOp/IVBz+ESQD0Jjau/pgiFZFHmwmvSaED2JwqspUiQdCKyftBiGW+bTNOXQOdMy7qTPPWJ5xWpC6T7y+cSdPXlWedurCd6GCgBgVk9VgA+RIqXiYXjcZRlpluQrClbeSQNzrzMjYdfWpdhjnIcgESdCOe/4ffTfAezt8hGW2SrT4n8KkeEnxHSNI57nnVg4h2Fa6gN28LKAkkop13gZjBPyrz+dGDUVn0+/5K2k983KtiMahxNlQYhtNYjlJ6DWKY7R4oC9YI8WUHQaTr6bmjfD+xODVwbb4q6y6mAij1PhMdd6m47gWFkXn+knJpoVhdSf93qZNHO8lc2DUXZ5Mx49cZr7lgVJjQ8hAiodjEOhlGKn90kfeK1TivZnA3z3rHEDUJKuhBjr4DB15mvU/Z3gRE/SSSJANxRI66W9vOgacVdm2be39f5Mzfi99hDXrpHQ3GI/GokVrrdhsEoWcNc01nv2OYdCB+QFEbH7OeHumY2Li6Qv1ryx+1B5Tz59KTVrxhdyeDLO9rGIRrXcVsfFf2RYZcNduIbiXFR2UFpEgSAwImNOs671kmJ4fcQBntugOxZSs+kithUU4qWL+uTLq9hiiXAvC4Yb5lUdTqCfuG/nQxTT2Hu5GzDcTHketMCWxb+O8WDWbggiVI/KqOop3EYhm9ok0rFua5I6TuckUT7NCb3opqHfsRRDsn/fk9FNbIyOSxcCxkWSTPtNB6CSNPOrRh8RKqQ0Ej2t5K6xz3Ma1XuGYZBsJ8TFfLNDbf4oFWVMNCopXTXlA9qCEiYEkCnU2l3e/i5kqb/8ZJAzkNofZAJBjadYj8KYRTrnJGw0nU8h8K6GHI5gEaqAYMyPa66TA3ru+jls8GAI1jYHnHnS5ONr32t8XY26/wCSdvFt0DuMWRlJAlkIbXckb6+YJFSMM8gEVH4pjU7txnEsDrIJEz8qqXD+3bIIvW80e8pg/EHSjpTs3cTUvPe9zTcFiBzWfQxRnC3/ANwj41l1r9pFkaraulvVVHzkn7qi479pOKcRaC2R1Hib/M2nyAqznR9Sfltmw47jlnDqGv3FTSQsyW5eFdzr0rvB45bqLcX2XAYTvB1186+f1xT3WLXHZ2PvMST5amtt7KWCmDsBt8k/5iWH3EUly1G207BuugabFdCsMO5r2uZpVxhUbGGHUT0b+dS4yj2FHnmyiqav7QsOo1ZidPCDm39Z0rz+3Vt/7o2rZ+0dT6gNAH31ZzILAuSa3LhevGNdB6GNPspEsfurrhnBLN4rcuoXYHMocHQzEkbE7aHbpUa7xW0VW5aQ3WuKJYDNIXSDrHtToOc0Yw7b5ChIOgHuz16E14NX8U1S0yjaP1DjHTuEhZWZjXrJ03P5U3dwNtpzJmnTUzQ5ONEvkEbRPKR18orq7xkq2RgAevKeXlHnU8eK4aParfCG6pEu3wawFyi0I6GI28/vpu72dwxAzWVgcuQjXaIpq/jLqAliijy1rrC4643KD5gjTyrVx1F41fX/ACBrebDw4HhwRFoeHQRoANOQ0/o13a4VZWSEAkyTO++5OvwqFc4hcR4JGsEwJgddq7uXryjMzKBzjX5aa0EuOoyVmpW+/c7W1ukEDw+39hf6/nTy2FmY19aDHjbRIj5Vza4uWnxrtrLBY+BGvrXPiKD3dN/sE5TRM4tjIGUasYgUC4/i0TCuLyC6MpzKANYIBUcpAaZrrH8csYcm5dbMcwBykGCfKZ5E7DaqXieODFYnLcnuGveALo2UKR8jvG+sUFOhW4ytqkmooW3p3ZnFrAuSQFJK7xrFS8PwW8+yMB1Iits4RhOH2wQllgdzmBknqS25o0L+Gj2R8hX0a4ZLKZ3Pk8WMEt9jb7mFAJ+P6V6nZO+rR4Z8if0reU4nhlYBVE9QKeucbtCQVPy/ChjGnUk1TV7Z3M5kkuowTE9mb5MR+P6U5wjs/ft3MxUEQQRJGhEdK3nEYuzPiRSfQVwMTYPuL8hTeRF5izOdNPKMTv8ACL+UBTBUASrFSQBALDrED4VGtpjUjLefTabhIHPQGY1rd8mGJgoknyqBxns/h3X6u2ofluNeUkax6USpU8NNGc+r4ZjL8Rx66m7cM/Zg7bTpUg4q7cUm87sNTDMYk88u29aBwngNl3ZHAJAkZSw0BgzPmV+dC8fwlFNy0wMglfUbg/FSDR/loSdk3sBz5JXaKbxDF5bcDmAKrt8UT48pW6LZ93+gfzoZiK86pe9i6GLjeG9qjaWhl2qFY4eRaS7yZ2QD+EKZ/wD2iitkeGloJi7O4I3cTbQe8wB9J1+6a3dGrKv2a4QHFO59xCR6scv4TWoq1PiIlkfDV0HpqaQNEYSA9KmwKVduZsfLQ3pwNTuFwDXM5X3ELn0HL1pipyktfBsU1tLZD3DsQoYqo8gBv8aK4viWMLs1pu7DIbcaezJIJ/f19reguGHhtj91fwBpnE9oAjEZCfjXqTo0NNqmCDXUk7RHLPC8WrBluuGUgghzoR8adxmCxl5y9y85ZtzmI8tFWANOQqEe0y/YPzFP2OOhhOQ/MUCpcJJ3WTXLiFkL8QbF30t27l65ltiBAyk8pYhtTGn89a44Zgr9i4Llq7dDiYJAYQRBBViQfjQm/wBoQnunXzFNf2pX7DfMVnJ4OK0ePT7R1+Ie6QVxnCb952uXb10sxknQeWgBAAjkKn8UxOOvWRZa+xQQNlQkDbMV1OwqvL2jU+6fnUu3xQH3fvoXT4La/jH3Y3/cPwNDsze/3p/zfzoxhOHOmHNovrnzZwTm93T7uvOg68bliMu3n/KieA4gGDDYiNPXn9xqil+WlLTH+xdT8xFXlj/oYbAhSAzs431PPnUrh+IQXHYrqpyL+6ABMeZJ3ri9USwYz/xt+VVaIxdkhGpyV2yw4HEo5gFlPmx/GamPhCf9sR/jFVRcXkBb4fOmMTxwIJKnU9a51Kce5HKE323LX/o5p0vN/mH6U6+Dc/7a5p+9+lUcdqF+y33U4O0qdG+79aVGrwybatuE6Vf3LyMA8f31w/4v5V19CflduA+oP4iqOO0ifv8A9fGkO1KdX+X86Zz6Ht+5nKre5ebeHvqf79viF/SpTXL0EPcn4Rz8qoVvtGpEgv8A18a7/tCv2m/r41qrUfX6mcut9ovHev8Abb/Mf1pq+3MmepO9Uu32mQ+8/wAjVh4XjFu2mIM8vzpsatOXawZxqJbgftbh0uKt1T4k0Om6k6fIn7zVRxB1q1cSP1NweQ+5lqp3q8fjopVLryj0OEbcNyy3Qv8AozDEDXvrknzIP5BflUbDtyri3fP+j1XfLiAfSUb8wa5W7CeZ09KiKS8/swWfpDfwD/qP6VoCmqH+zTw4e55v+Cj9TV0F7SnRwJeSXnp0Ghwu1KW9R3BZJBr2mO/FeVwJhPYvDZ++/wAIPoc1AMZYyO6/ZYj5EirZ2CsxbuNOrMBHTKJ+/MflQjtjZAxBI99Q3x1X/tqe2CvyTLA0X+H/ALarfEGm6/r+FWW0P+n9BVWvGXPmT+NXca+mKJOHXU2E+O8MWyLeUHxCZnpyj41H4fsfX8qJ8fxqsmUcojTpymKGcN5/CpKS/wBQon2neNw0oWAJggek6yai2eGOQDHh0k+VFWvgW3Q+8Ki2MbFuDvBG/wDOhqWc2FC+kfu8ECqXDExrXVg6U4cdmXWRI/H/AN0zYOk0iQ2JHtHxn1oxwZfGzdV29D/M0Ewx1JopwrFfWKPIj7j+lP4V2qpiq6vTaDNyoq7N/EfyqQ9RuR9T+VfQTyeNHAxjPYHm34UJ4sdFHmaKY4+FPU0I4sdVHka87insy2hlEOzZzMqjmalY3Ad2AZmT0rjBWGkMOVSsfJUT1rzC4GsabnWnTTbLzrGaSLFyAfOu1uVHU6U8m1GmCzruipWfeEirj2JbW4vUKfkWH51VcefFa/gX76sXZG7lueqMPkVNW8H3EvE9pI4jYLLcQaEgjX+vKqc4IJU7gkGrxiVJZo3M/gaqPGMA9tszbMSQfOi/EO9fBnCdrGUxZFsoCQpYEjzAIH4mpYxJjefI0KmpVhqgRWzSeyHEVt4dRlYySSQJ6Dr5UeHHlPu3P8tAuySZsMvq340d7kdKYhR0OPr0f/Ka6TtGvMN/lNM/ROld/Ra27OHT2jt9W+RpVx3HpSrrswzHsQfFdHKF/Oona8/Xj+Afi1eUqH0GsnLz9PzFVNq8pVVx36SbhssewurCdfXWn+Fe98Pzr2lUlDvKKnax3E7/AAp7h9sEyQJ9KVKsn3M2Hajx9q4wn92a9pUmQ2IxhvZNS+H/AN6nr+RpUqdQ7l8i6va/gPNUdufqaVKvopHixIuP2T4/jQXjHtj0/M0qVeXxWH8ou4fKJ+AH1S/GuMb7B9RSpV56wWg0ipeGUd23rXlKhOIS09b2NKlRRMZI4n7Vv/hpRzs77a/4/wABSpVZwneS8T2By3/ej1/Khnbn+7t/xn8DSpU7jsr4A4PDKatSsPXtKvNiWM0rsZ//AJV/ib8asq7UqVPWBawK3vTppUq5HHJpUqVccf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150" name="Picture 6" descr="http://2.bp.blogspot.com/-AZsyqpIDI6I/TmAJongGk3I/AAAAAAAAA4g/kzrvO7PMMJ8/s1600/Fazendo+um+a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6912768" cy="5184576"/>
          </a:xfrm>
          <a:prstGeom prst="rect">
            <a:avLst/>
          </a:prstGeom>
          <a:noFill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157192"/>
            <a:ext cx="2619375" cy="181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628800"/>
            <a:ext cx="241176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3356992"/>
            <a:ext cx="2411759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11560" y="141277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your opinion, regarding public security after UPP: Would you say  that security in your community is...</a:t>
            </a:r>
            <a:endParaRPr lang="en-US" dirty="0"/>
          </a:p>
        </p:txBody>
      </p:sp>
      <p:graphicFrame>
        <p:nvGraphicFramePr>
          <p:cNvPr id="14" name="Gráfico 13"/>
          <p:cNvGraphicFramePr/>
          <p:nvPr/>
        </p:nvGraphicFramePr>
        <p:xfrm>
          <a:off x="467544" y="2348880"/>
          <a:ext cx="828092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aixaDeTexto 1"/>
          <p:cNvSpPr txBox="1"/>
          <p:nvPr/>
        </p:nvSpPr>
        <p:spPr>
          <a:xfrm>
            <a:off x="3275856" y="2204864"/>
            <a:ext cx="1800200" cy="360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500" b="1" dirty="0" smtClean="0"/>
              <a:t>TOTAL</a:t>
            </a:r>
            <a:endParaRPr lang="pt-BR" sz="15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059832" y="44624"/>
            <a:ext cx="6084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Key question:</a:t>
            </a:r>
          </a:p>
          <a:p>
            <a:pPr algn="r"/>
            <a:r>
              <a:rPr lang="en-US" sz="3000" b="1" dirty="0" smtClean="0">
                <a:solidFill>
                  <a:schemeClr val="bg1"/>
                </a:solidFill>
              </a:rPr>
              <a:t>Does UPP Make People Feel Safer? 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0" y="2060848"/>
          <a:ext cx="9144000" cy="4797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611560" y="141277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your opinion, regarding public security after UPP: Would you say  that security in your community is... (%)</a:t>
            </a:r>
            <a:endParaRPr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7812360" y="5301208"/>
            <a:ext cx="144016" cy="144016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7812360" y="5517232"/>
            <a:ext cx="144016" cy="1440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7812360" y="5733256"/>
            <a:ext cx="144016" cy="144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7956376" y="5256783"/>
            <a:ext cx="7920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b="1" dirty="0" err="1" smtClean="0"/>
              <a:t>Better</a:t>
            </a:r>
            <a:endParaRPr lang="pt-BR" sz="1300" b="1" dirty="0" smtClean="0"/>
          </a:p>
          <a:p>
            <a:r>
              <a:rPr lang="pt-BR" sz="1300" b="1" dirty="0" err="1" smtClean="0"/>
              <a:t>Equal</a:t>
            </a:r>
            <a:endParaRPr lang="pt-BR" sz="1300" b="1" dirty="0" smtClean="0"/>
          </a:p>
          <a:p>
            <a:r>
              <a:rPr lang="pt-BR" sz="1300" b="1" dirty="0" err="1" smtClean="0"/>
              <a:t>Worst</a:t>
            </a:r>
            <a:endParaRPr lang="pt-BR" sz="13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519264" y="-27384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But there are differences… 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Why?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547664" y="3208620"/>
            <a:ext cx="1224136" cy="29238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rgbClr val="C00000"/>
                </a:solidFill>
              </a:rPr>
              <a:t>DONA MARTA</a:t>
            </a:r>
            <a:endParaRPr lang="pt-BR" sz="1300" b="1" dirty="0">
              <a:solidFill>
                <a:srgbClr val="C00000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403648" y="5080828"/>
            <a:ext cx="1368152" cy="29238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rgbClr val="C00000"/>
                </a:solidFill>
              </a:rPr>
              <a:t>CIDADE DE DEUS</a:t>
            </a:r>
            <a:endParaRPr lang="pt-BR" sz="1300" b="1" dirty="0">
              <a:solidFill>
                <a:srgbClr val="C0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51520" y="5301208"/>
            <a:ext cx="2520280" cy="292388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rgbClr val="C00000"/>
                </a:solidFill>
              </a:rPr>
              <a:t>CHAPÉU-MANGUEIRA BABILÔNIA</a:t>
            </a:r>
            <a:endParaRPr lang="pt-BR" sz="1300" b="1" dirty="0">
              <a:solidFill>
                <a:srgbClr val="C00000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051720" y="5800908"/>
            <a:ext cx="720080" cy="29238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rgbClr val="7030A0"/>
                </a:solidFill>
              </a:rPr>
              <a:t>BATAM</a:t>
            </a:r>
            <a:endParaRPr lang="pt-BR" sz="1300" b="1" dirty="0">
              <a:solidFill>
                <a:srgbClr val="7030A0"/>
              </a:solidFill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1907704" y="6021288"/>
            <a:ext cx="864096" cy="29238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1300" b="1" dirty="0" smtClean="0">
                <a:solidFill>
                  <a:srgbClr val="7030A0"/>
                </a:solidFill>
              </a:rPr>
              <a:t>ANDARAÍ</a:t>
            </a:r>
            <a:endParaRPr lang="pt-BR" sz="13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843808" y="26238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Are There Enough Police Officers</a:t>
            </a:r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/>
        </p:nvGraphicFramePr>
        <p:xfrm>
          <a:off x="251520" y="1412776"/>
          <a:ext cx="8532948" cy="4954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Retângulo 24"/>
          <p:cNvSpPr/>
          <p:nvPr/>
        </p:nvSpPr>
        <p:spPr>
          <a:xfrm>
            <a:off x="4788025" y="5661248"/>
            <a:ext cx="194318" cy="14401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25"/>
          <p:cNvSpPr/>
          <p:nvPr/>
        </p:nvSpPr>
        <p:spPr>
          <a:xfrm>
            <a:off x="4788025" y="5877272"/>
            <a:ext cx="194318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26"/>
          <p:cNvSpPr/>
          <p:nvPr/>
        </p:nvSpPr>
        <p:spPr>
          <a:xfrm>
            <a:off x="4788025" y="6093296"/>
            <a:ext cx="194318" cy="14401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/>
          <p:cNvSpPr txBox="1"/>
          <p:nvPr/>
        </p:nvSpPr>
        <p:spPr>
          <a:xfrm>
            <a:off x="4932041" y="5616823"/>
            <a:ext cx="2088231" cy="7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en-US" sz="1300" b="1" dirty="0" smtClean="0"/>
              <a:t>Entirely appropriate</a:t>
            </a:r>
          </a:p>
          <a:p>
            <a:pPr>
              <a:spcBef>
                <a:spcPts val="110"/>
              </a:spcBef>
            </a:pPr>
            <a:r>
              <a:rPr lang="en-US" sz="1300" b="1" dirty="0" smtClean="0"/>
              <a:t>Appropriate</a:t>
            </a:r>
          </a:p>
          <a:p>
            <a:pPr>
              <a:spcBef>
                <a:spcPts val="110"/>
              </a:spcBef>
            </a:pPr>
            <a:r>
              <a:rPr lang="en-US" sz="1300" b="1" dirty="0" smtClean="0"/>
              <a:t>Inappropriate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6516216" y="5877272"/>
            <a:ext cx="194318" cy="1440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6516216" y="6093296"/>
            <a:ext cx="194318" cy="1440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aixaDeTexto 30"/>
          <p:cNvSpPr txBox="1"/>
          <p:nvPr/>
        </p:nvSpPr>
        <p:spPr>
          <a:xfrm>
            <a:off x="611560" y="134076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 you consider that the number of UPP police officers  in your community is...</a:t>
            </a:r>
            <a:endParaRPr lang="en-US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6660232" y="5804053"/>
            <a:ext cx="2088232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en-US" sz="1300" b="1" dirty="0" smtClean="0"/>
              <a:t>Entirely inappropriate</a:t>
            </a:r>
          </a:p>
          <a:p>
            <a:pPr>
              <a:spcBef>
                <a:spcPts val="110"/>
              </a:spcBef>
            </a:pPr>
            <a:r>
              <a:rPr lang="en-US" sz="1300" b="1" dirty="0" smtClean="0"/>
              <a:t>Don’t know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90000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843808" y="262389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Are the officers prepared?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/>
        </p:nvGraphicFramePr>
        <p:xfrm>
          <a:off x="0" y="1412776"/>
          <a:ext cx="8820472" cy="486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tângulo 13"/>
          <p:cNvSpPr/>
          <p:nvPr/>
        </p:nvSpPr>
        <p:spPr>
          <a:xfrm>
            <a:off x="4355976" y="5633665"/>
            <a:ext cx="194318" cy="1440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355976" y="5849689"/>
            <a:ext cx="194318" cy="14401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4355976" y="6065713"/>
            <a:ext cx="194318" cy="144016"/>
          </a:xfrm>
          <a:prstGeom prst="rect">
            <a:avLst/>
          </a:prstGeom>
          <a:solidFill>
            <a:srgbClr val="EE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CaixaDeTexto 17"/>
          <p:cNvSpPr txBox="1"/>
          <p:nvPr/>
        </p:nvSpPr>
        <p:spPr>
          <a:xfrm>
            <a:off x="4499992" y="5589240"/>
            <a:ext cx="2088231" cy="718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pt-BR" sz="1300" b="1" dirty="0" err="1" smtClean="0"/>
              <a:t>Well</a:t>
            </a:r>
            <a:r>
              <a:rPr lang="pt-BR" sz="1300" b="1" dirty="0" smtClean="0"/>
              <a:t> </a:t>
            </a:r>
            <a:r>
              <a:rPr lang="pt-BR" sz="1300" b="1" dirty="0" err="1" smtClean="0"/>
              <a:t>prepared</a:t>
            </a:r>
            <a:endParaRPr lang="pt-BR" sz="1300" b="1" dirty="0" smtClean="0"/>
          </a:p>
          <a:p>
            <a:pPr>
              <a:spcBef>
                <a:spcPts val="110"/>
              </a:spcBef>
            </a:pPr>
            <a:r>
              <a:rPr lang="pt-BR" sz="1300" b="1" dirty="0" err="1" smtClean="0"/>
              <a:t>Fairly</a:t>
            </a:r>
            <a:r>
              <a:rPr lang="pt-BR" sz="1300" b="1" dirty="0" smtClean="0"/>
              <a:t> </a:t>
            </a:r>
            <a:r>
              <a:rPr lang="pt-BR" sz="1300" b="1" dirty="0" err="1" smtClean="0"/>
              <a:t>prepared</a:t>
            </a:r>
            <a:endParaRPr lang="pt-BR" sz="1300" b="1" dirty="0" smtClean="0"/>
          </a:p>
          <a:p>
            <a:pPr>
              <a:spcBef>
                <a:spcPts val="110"/>
              </a:spcBef>
            </a:pPr>
            <a:r>
              <a:rPr lang="pt-BR" sz="1300" b="1" dirty="0" err="1" smtClean="0"/>
              <a:t>Unprepared</a:t>
            </a:r>
            <a:endParaRPr lang="pt-BR" sz="1300" b="1" dirty="0" smtClean="0"/>
          </a:p>
        </p:txBody>
      </p:sp>
      <p:sp>
        <p:nvSpPr>
          <p:cNvPr id="21" name="Retângulo 20"/>
          <p:cNvSpPr/>
          <p:nvPr/>
        </p:nvSpPr>
        <p:spPr>
          <a:xfrm>
            <a:off x="5940152" y="5848478"/>
            <a:ext cx="194318" cy="144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5940152" y="6064502"/>
            <a:ext cx="194318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6084168" y="5804053"/>
            <a:ext cx="2088231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10"/>
              </a:spcBef>
            </a:pPr>
            <a:r>
              <a:rPr lang="pt-BR" sz="1300" b="1" dirty="0" err="1" smtClean="0"/>
              <a:t>Very</a:t>
            </a:r>
            <a:r>
              <a:rPr lang="pt-BR" sz="1300" b="1" dirty="0" smtClean="0"/>
              <a:t>  </a:t>
            </a:r>
            <a:r>
              <a:rPr lang="pt-BR" sz="1300" b="1" dirty="0" err="1" smtClean="0"/>
              <a:t>unprepared</a:t>
            </a:r>
            <a:endParaRPr lang="pt-BR" sz="1300" b="1" dirty="0" smtClean="0"/>
          </a:p>
          <a:p>
            <a:pPr>
              <a:spcBef>
                <a:spcPts val="110"/>
              </a:spcBef>
            </a:pPr>
            <a:r>
              <a:rPr lang="pt-BR" sz="1300" b="1" dirty="0" err="1" smtClean="0"/>
              <a:t>Don’t</a:t>
            </a:r>
            <a:r>
              <a:rPr lang="pt-BR" sz="1300" b="1" dirty="0" smtClean="0"/>
              <a:t> </a:t>
            </a:r>
            <a:r>
              <a:rPr lang="pt-BR" sz="1300" b="1" dirty="0" err="1" smtClean="0"/>
              <a:t>know</a:t>
            </a:r>
            <a:endParaRPr lang="pt-BR" sz="1300" b="1" dirty="0" smtClean="0"/>
          </a:p>
        </p:txBody>
      </p:sp>
      <p:sp>
        <p:nvSpPr>
          <p:cNvPr id="25" name="CaixaDeTexto 24"/>
          <p:cNvSpPr txBox="1"/>
          <p:nvPr/>
        </p:nvSpPr>
        <p:spPr>
          <a:xfrm>
            <a:off x="611560" y="134076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Do you consider that UPP police officers are…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04248" y="1268760"/>
            <a:ext cx="1800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73% x 7%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555776" y="0"/>
            <a:ext cx="6588224" cy="1196752"/>
          </a:xfrm>
          <a:prstGeom prst="rect">
            <a:avLst/>
          </a:prstGeom>
          <a:solidFill>
            <a:srgbClr val="B48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55776" cy="988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reto 8"/>
          <p:cNvCxnSpPr/>
          <p:nvPr/>
        </p:nvCxnSpPr>
        <p:spPr>
          <a:xfrm>
            <a:off x="467544" y="1052736"/>
            <a:ext cx="2088232" cy="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611560" y="1170000"/>
            <a:ext cx="2088232" cy="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9028112" y="1124744"/>
            <a:ext cx="8384" cy="4442400"/>
          </a:xfrm>
          <a:prstGeom prst="line">
            <a:avLst/>
          </a:prstGeom>
          <a:ln w="41275">
            <a:solidFill>
              <a:srgbClr val="B48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8883688" y="1124744"/>
            <a:ext cx="8792" cy="3690000"/>
          </a:xfrm>
          <a:prstGeom prst="line">
            <a:avLst/>
          </a:prstGeom>
          <a:ln w="41275">
            <a:solidFill>
              <a:srgbClr val="B48500">
                <a:alpha val="6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2843808" y="-27384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Employment &amp; Education </a:t>
            </a:r>
          </a:p>
          <a:p>
            <a:pPr algn="r"/>
            <a:r>
              <a:rPr lang="en-US" sz="3600" b="1" dirty="0" smtClean="0">
                <a:solidFill>
                  <a:schemeClr val="bg1"/>
                </a:solidFill>
              </a:rPr>
              <a:t> Many Challenges Ahead…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55465"/>
            <a:ext cx="5976664" cy="3981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7" y="4519761"/>
            <a:ext cx="2232248" cy="1645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351409"/>
            <a:ext cx="2226160" cy="16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3007593"/>
            <a:ext cx="2231840" cy="153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869</Words>
  <Application>Microsoft Office PowerPoint</Application>
  <PresentationFormat>On-screen Show (4:3)</PresentationFormat>
  <Paragraphs>222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Claudia Cerqueira</dc:creator>
  <cp:lastModifiedBy>Michael Darden</cp:lastModifiedBy>
  <cp:revision>527</cp:revision>
  <dcterms:created xsi:type="dcterms:W3CDTF">2011-12-03T17:07:11Z</dcterms:created>
  <dcterms:modified xsi:type="dcterms:W3CDTF">2011-12-19T16:03:41Z</dcterms:modified>
</cp:coreProperties>
</file>