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 id="2147483687" r:id="rId2"/>
    <p:sldMasterId id="2147483701" r:id="rId3"/>
  </p:sldMasterIdLst>
  <p:notesMasterIdLst>
    <p:notesMasterId r:id="rId21"/>
  </p:notesMasterIdLst>
  <p:sldIdLst>
    <p:sldId id="353" r:id="rId4"/>
    <p:sldId id="354" r:id="rId5"/>
    <p:sldId id="355" r:id="rId6"/>
    <p:sldId id="337" r:id="rId7"/>
    <p:sldId id="345" r:id="rId8"/>
    <p:sldId id="357" r:id="rId9"/>
    <p:sldId id="358" r:id="rId10"/>
    <p:sldId id="359" r:id="rId11"/>
    <p:sldId id="365" r:id="rId12"/>
    <p:sldId id="305" r:id="rId13"/>
    <p:sldId id="306" r:id="rId14"/>
    <p:sldId id="307" r:id="rId15"/>
    <p:sldId id="350" r:id="rId16"/>
    <p:sldId id="308" r:id="rId17"/>
    <p:sldId id="309" r:id="rId18"/>
    <p:sldId id="367" r:id="rId19"/>
    <p:sldId id="36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8" autoAdjust="0"/>
    <p:restoredTop sz="94631" autoAdjust="0"/>
  </p:normalViewPr>
  <p:slideViewPr>
    <p:cSldViewPr>
      <p:cViewPr>
        <p:scale>
          <a:sx n="134" d="100"/>
          <a:sy n="134" d="100"/>
        </p:scale>
        <p:origin x="-954" y="-24"/>
      </p:cViewPr>
      <p:guideLst>
        <p:guide orient="horz" pos="2160"/>
        <p:guide pos="2880"/>
      </p:guideLst>
    </p:cSldViewPr>
  </p:slideViewPr>
  <p:outlineViewPr>
    <p:cViewPr>
      <p:scale>
        <a:sx n="33" d="100"/>
        <a:sy n="33" d="100"/>
      </p:scale>
      <p:origin x="0" y="74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CCB40C-4EF5-4D73-9DE3-31DDA954F598}" type="datetimeFigureOut">
              <a:rPr lang="en-US" smtClean="0"/>
              <a:t>4/3/2014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9F5C65-DD6E-41B3-A652-88F1883A61CC}" type="slidenum">
              <a:rPr lang="en-US" smtClean="0"/>
              <a:t>‹#›</a:t>
            </a:fld>
            <a:endParaRPr lang="en-US"/>
          </a:p>
        </p:txBody>
      </p:sp>
    </p:spTree>
    <p:extLst>
      <p:ext uri="{BB962C8B-B14F-4D97-AF65-F5344CB8AC3E}">
        <p14:creationId xmlns:p14="http://schemas.microsoft.com/office/powerpoint/2010/main" val="2431997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B4FEFAC-B345-4288-8DA4-E026A47F5664}" type="slidenum">
              <a:rPr lang="en-US" smtClean="0"/>
              <a:pPr>
                <a:defRPr/>
              </a:pPr>
              <a:t>1</a:t>
            </a:fld>
            <a:endParaRPr lang="en-US"/>
          </a:p>
        </p:txBody>
      </p:sp>
    </p:spTree>
    <p:extLst>
      <p:ext uri="{BB962C8B-B14F-4D97-AF65-F5344CB8AC3E}">
        <p14:creationId xmlns:p14="http://schemas.microsoft.com/office/powerpoint/2010/main" val="3999604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Needs a new title</a:t>
            </a:r>
            <a:endParaRPr lang="en-US" dirty="0"/>
          </a:p>
        </p:txBody>
      </p:sp>
      <p:sp>
        <p:nvSpPr>
          <p:cNvPr id="4" name="Slide Number Placeholder 3"/>
          <p:cNvSpPr>
            <a:spLocks noGrp="1"/>
          </p:cNvSpPr>
          <p:nvPr>
            <p:ph type="sldNum" sz="quarter" idx="10"/>
          </p:nvPr>
        </p:nvSpPr>
        <p:spPr/>
        <p:txBody>
          <a:bodyPr/>
          <a:lstStyle/>
          <a:p>
            <a:pPr>
              <a:defRPr/>
            </a:pPr>
            <a:fld id="{2B4FEFAC-B345-4288-8DA4-E026A47F5664}" type="slidenum">
              <a:rPr lang="en-US" smtClean="0">
                <a:solidFill>
                  <a:prstClr val="black"/>
                </a:solidFill>
              </a:rPr>
              <a:pPr>
                <a:defRPr/>
              </a:pPr>
              <a:t>11</a:t>
            </a:fld>
            <a:endParaRPr lang="en-US">
              <a:solidFill>
                <a:prstClr val="black"/>
              </a:solidFill>
            </a:endParaRPr>
          </a:p>
        </p:txBody>
      </p:sp>
    </p:spTree>
    <p:extLst>
      <p:ext uri="{BB962C8B-B14F-4D97-AF65-F5344CB8AC3E}">
        <p14:creationId xmlns:p14="http://schemas.microsoft.com/office/powerpoint/2010/main" val="3829127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146CCFC-4BDD-4D14-A78A-8D46AAD43674}" type="slidenum">
              <a:rPr lang="en-US" smtClean="0"/>
              <a:pPr>
                <a:defRPr/>
              </a:pPr>
              <a:t>13</a:t>
            </a:fld>
            <a:endParaRPr lang="en-US"/>
          </a:p>
        </p:txBody>
      </p:sp>
    </p:spTree>
    <p:extLst>
      <p:ext uri="{BB962C8B-B14F-4D97-AF65-F5344CB8AC3E}">
        <p14:creationId xmlns:p14="http://schemas.microsoft.com/office/powerpoint/2010/main" val="26584432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146CCFC-4BDD-4D14-A78A-8D46AAD43674}" type="slidenum">
              <a:rPr lang="en-US" smtClean="0"/>
              <a:pPr>
                <a:defRPr/>
              </a:pPr>
              <a:t>17</a:t>
            </a:fld>
            <a:endParaRPr lang="en-US"/>
          </a:p>
        </p:txBody>
      </p:sp>
    </p:spTree>
    <p:extLst>
      <p:ext uri="{BB962C8B-B14F-4D97-AF65-F5344CB8AC3E}">
        <p14:creationId xmlns:p14="http://schemas.microsoft.com/office/powerpoint/2010/main" val="21813024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5" name="Rounded Rectangle 12"/>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6"/>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9"/>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 name="Rectangle 10"/>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fld id="{9E2C339E-3FEB-4332-B205-A4328E160149}" type="datetimeFigureOut">
              <a:rPr lang="en-US">
                <a:solidFill>
                  <a:srgbClr val="D5EDF4"/>
                </a:solidFill>
              </a:rPr>
              <a:pPr>
                <a:defRPr/>
              </a:pPr>
              <a:t>4/3/2014</a:t>
            </a:fld>
            <a:endParaRPr lang="en-US">
              <a:solidFill>
                <a:srgbClr val="D5EDF4"/>
              </a:solidFill>
            </a:endParaRPr>
          </a:p>
        </p:txBody>
      </p:sp>
      <p:sp>
        <p:nvSpPr>
          <p:cNvPr id="12" name="Footer Placeholder 16"/>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40E850A4-8972-4E3C-9C2F-053077ED7E05}" type="slidenum">
              <a:rPr lang="en-US"/>
              <a:pPr>
                <a:defRPr/>
              </a:pPr>
              <a:t>‹#›</a:t>
            </a:fld>
            <a:endParaRPr lang="en-US"/>
          </a:p>
        </p:txBody>
      </p:sp>
    </p:spTree>
    <p:extLst>
      <p:ext uri="{BB962C8B-B14F-4D97-AF65-F5344CB8AC3E}">
        <p14:creationId xmlns:p14="http://schemas.microsoft.com/office/powerpoint/2010/main" val="3627859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F824E49E-0927-451A-BD92-4B6E39E940BA}" type="datetimeFigureOut">
              <a:rPr lang="en-US">
                <a:solidFill>
                  <a:srgbClr val="D5EDF4"/>
                </a:solidFill>
              </a:rPr>
              <a:pPr>
                <a:defRPr/>
              </a:pPr>
              <a:t>4/3/2014</a:t>
            </a:fld>
            <a:endParaRPr lang="en-US">
              <a:solidFill>
                <a:srgbClr val="D5EDF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6" name="Slide Number Placeholder 22"/>
          <p:cNvSpPr>
            <a:spLocks noGrp="1"/>
          </p:cNvSpPr>
          <p:nvPr>
            <p:ph type="sldNum" sz="quarter" idx="12"/>
          </p:nvPr>
        </p:nvSpPr>
        <p:spPr/>
        <p:txBody>
          <a:bodyPr/>
          <a:lstStyle>
            <a:lvl1pPr>
              <a:defRPr/>
            </a:lvl1pPr>
          </a:lstStyle>
          <a:p>
            <a:pPr>
              <a:defRPr/>
            </a:pPr>
            <a:fld id="{790953D7-8242-4528-92F1-49B17203872D}" type="slidenum">
              <a:rPr lang="en-US"/>
              <a:pPr>
                <a:defRPr/>
              </a:pPr>
              <a:t>‹#›</a:t>
            </a:fld>
            <a:endParaRPr lang="en-US"/>
          </a:p>
        </p:txBody>
      </p:sp>
    </p:spTree>
    <p:extLst>
      <p:ext uri="{BB962C8B-B14F-4D97-AF65-F5344CB8AC3E}">
        <p14:creationId xmlns:p14="http://schemas.microsoft.com/office/powerpoint/2010/main" val="3035976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143000"/>
          </a:xfrm>
        </p:spPr>
        <p:txBody>
          <a:bodyPr/>
          <a:lstStyle/>
          <a:p>
            <a:r>
              <a:rPr lang="en-US"/>
              <a:t>Click to edit Master title style</a:t>
            </a:r>
          </a:p>
        </p:txBody>
      </p:sp>
      <p:sp>
        <p:nvSpPr>
          <p:cNvPr id="3" name="SmartArt Placeholder 2"/>
          <p:cNvSpPr>
            <a:spLocks noGrp="1"/>
          </p:cNvSpPr>
          <p:nvPr>
            <p:ph type="dgm" idx="1"/>
          </p:nvPr>
        </p:nvSpPr>
        <p:spPr>
          <a:xfrm>
            <a:off x="914400" y="1447800"/>
            <a:ext cx="7772400" cy="4572000"/>
          </a:xfrm>
        </p:spPr>
        <p:txBody>
          <a:bodyPr/>
          <a:lstStyle/>
          <a:p>
            <a:pPr lvl="0"/>
            <a:endParaRPr lang="en-US" noProof="0"/>
          </a:p>
        </p:txBody>
      </p:sp>
      <p:sp>
        <p:nvSpPr>
          <p:cNvPr id="4" name="Date Placeholder 13"/>
          <p:cNvSpPr>
            <a:spLocks noGrp="1"/>
          </p:cNvSpPr>
          <p:nvPr>
            <p:ph type="dt" sz="half" idx="10"/>
          </p:nvPr>
        </p:nvSpPr>
        <p:spPr/>
        <p:txBody>
          <a:bodyPr/>
          <a:lstStyle>
            <a:lvl1pPr>
              <a:defRPr/>
            </a:lvl1pPr>
          </a:lstStyle>
          <a:p>
            <a:pPr>
              <a:defRPr/>
            </a:pPr>
            <a:fld id="{B07AE652-7B92-458D-9393-27D0610C83D3}" type="datetimeFigureOut">
              <a:rPr lang="en-US">
                <a:solidFill>
                  <a:srgbClr val="D5EDF4"/>
                </a:solidFill>
              </a:rPr>
              <a:pPr>
                <a:defRPr/>
              </a:pPr>
              <a:t>4/3/2014</a:t>
            </a:fld>
            <a:endParaRPr lang="en-US">
              <a:solidFill>
                <a:srgbClr val="D5EDF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6" name="Slide Number Placeholder 22"/>
          <p:cNvSpPr>
            <a:spLocks noGrp="1"/>
          </p:cNvSpPr>
          <p:nvPr>
            <p:ph type="sldNum" sz="quarter" idx="12"/>
          </p:nvPr>
        </p:nvSpPr>
        <p:spPr/>
        <p:txBody>
          <a:bodyPr/>
          <a:lstStyle>
            <a:lvl1pPr>
              <a:defRPr/>
            </a:lvl1pPr>
          </a:lstStyle>
          <a:p>
            <a:pPr>
              <a:defRPr/>
            </a:pPr>
            <a:fld id="{BC411CE4-62DF-4B92-8524-4C35BADBA668}" type="slidenum">
              <a:rPr lang="en-US"/>
              <a:pPr>
                <a:defRPr/>
              </a:pPr>
              <a:t>‹#›</a:t>
            </a:fld>
            <a:endParaRPr lang="en-US"/>
          </a:p>
        </p:txBody>
      </p:sp>
    </p:spTree>
    <p:extLst>
      <p:ext uri="{BB962C8B-B14F-4D97-AF65-F5344CB8AC3E}">
        <p14:creationId xmlns:p14="http://schemas.microsoft.com/office/powerpoint/2010/main" val="519884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14400" y="274638"/>
            <a:ext cx="7772400" cy="5745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p:cNvSpPr>
            <a:spLocks noGrp="1"/>
          </p:cNvSpPr>
          <p:nvPr>
            <p:ph type="dt" sz="half" idx="10"/>
          </p:nvPr>
        </p:nvSpPr>
        <p:spPr/>
        <p:txBody>
          <a:bodyPr/>
          <a:lstStyle>
            <a:lvl1pPr>
              <a:defRPr/>
            </a:lvl1pPr>
          </a:lstStyle>
          <a:p>
            <a:pPr>
              <a:defRPr/>
            </a:pPr>
            <a:fld id="{BEB6E85B-87F9-4782-B078-DC2C56EB8900}" type="datetimeFigureOut">
              <a:rPr lang="en-US">
                <a:solidFill>
                  <a:srgbClr val="D5EDF4"/>
                </a:solidFill>
              </a:rPr>
              <a:pPr>
                <a:defRPr/>
              </a:pPr>
              <a:t>4/3/2014</a:t>
            </a:fld>
            <a:endParaRPr lang="en-US">
              <a:solidFill>
                <a:srgbClr val="D5EDF4"/>
              </a:solidFill>
            </a:endParaRPr>
          </a:p>
        </p:txBody>
      </p:sp>
      <p:sp>
        <p:nvSpPr>
          <p:cNvPr id="4"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5" name="Slide Number Placeholder 22"/>
          <p:cNvSpPr>
            <a:spLocks noGrp="1"/>
          </p:cNvSpPr>
          <p:nvPr>
            <p:ph type="sldNum" sz="quarter" idx="12"/>
          </p:nvPr>
        </p:nvSpPr>
        <p:spPr/>
        <p:txBody>
          <a:bodyPr/>
          <a:lstStyle>
            <a:lvl1pPr>
              <a:defRPr/>
            </a:lvl1pPr>
          </a:lstStyle>
          <a:p>
            <a:pPr>
              <a:defRPr/>
            </a:pPr>
            <a:fld id="{4CF18EF9-517C-4172-BA72-258A064626F9}" type="slidenum">
              <a:rPr lang="en-US"/>
              <a:pPr>
                <a:defRPr/>
              </a:pPr>
              <a:t>‹#›</a:t>
            </a:fld>
            <a:endParaRPr lang="en-US"/>
          </a:p>
        </p:txBody>
      </p:sp>
    </p:spTree>
    <p:extLst>
      <p:ext uri="{BB962C8B-B14F-4D97-AF65-F5344CB8AC3E}">
        <p14:creationId xmlns:p14="http://schemas.microsoft.com/office/powerpoint/2010/main" val="1674179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5" name="Rounded Rectangle 12"/>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6"/>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9"/>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 name="Rectangle 10"/>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fld id="{94056486-8443-4C9C-A4CA-F190C2B076A7}" type="datetimeFigureOut">
              <a:rPr lang="en-US">
                <a:solidFill>
                  <a:srgbClr val="D5EDF4"/>
                </a:solidFill>
              </a:rPr>
              <a:pPr>
                <a:defRPr/>
              </a:pPr>
              <a:t>4/3/2014</a:t>
            </a:fld>
            <a:endParaRPr lang="en-US">
              <a:solidFill>
                <a:srgbClr val="D5EDF4"/>
              </a:solidFill>
            </a:endParaRPr>
          </a:p>
        </p:txBody>
      </p:sp>
      <p:sp>
        <p:nvSpPr>
          <p:cNvPr id="12" name="Footer Placeholder 16"/>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1CF80367-5C39-4788-A6B5-48A61ED96C0A}" type="slidenum">
              <a:rPr lang="en-US"/>
              <a:pPr>
                <a:defRPr/>
              </a:pPr>
              <a:t>‹#›</a:t>
            </a:fld>
            <a:endParaRPr lang="en-US"/>
          </a:p>
        </p:txBody>
      </p:sp>
    </p:spTree>
    <p:extLst>
      <p:ext uri="{BB962C8B-B14F-4D97-AF65-F5344CB8AC3E}">
        <p14:creationId xmlns:p14="http://schemas.microsoft.com/office/powerpoint/2010/main" val="691756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4AB5E4A1-FF95-4826-8A69-995FC5EB0059}" type="datetimeFigureOut">
              <a:rPr lang="en-US">
                <a:solidFill>
                  <a:srgbClr val="D5EDF4"/>
                </a:solidFill>
              </a:rPr>
              <a:pPr>
                <a:defRPr/>
              </a:pPr>
              <a:t>4/3/2014</a:t>
            </a:fld>
            <a:endParaRPr lang="en-US">
              <a:solidFill>
                <a:srgbClr val="D5EDF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6" name="Slide Number Placeholder 22"/>
          <p:cNvSpPr>
            <a:spLocks noGrp="1"/>
          </p:cNvSpPr>
          <p:nvPr>
            <p:ph type="sldNum" sz="quarter" idx="12"/>
          </p:nvPr>
        </p:nvSpPr>
        <p:spPr/>
        <p:txBody>
          <a:bodyPr/>
          <a:lstStyle>
            <a:lvl1pPr>
              <a:defRPr/>
            </a:lvl1pPr>
          </a:lstStyle>
          <a:p>
            <a:pPr>
              <a:defRPr/>
            </a:pPr>
            <a:fld id="{3710FD77-30DC-4CA5-AF9E-1C37EFE87067}" type="slidenum">
              <a:rPr lang="en-US"/>
              <a:pPr>
                <a:defRPr/>
              </a:pPr>
              <a:t>‹#›</a:t>
            </a:fld>
            <a:endParaRPr lang="en-US"/>
          </a:p>
        </p:txBody>
      </p:sp>
    </p:spTree>
    <p:extLst>
      <p:ext uri="{BB962C8B-B14F-4D97-AF65-F5344CB8AC3E}">
        <p14:creationId xmlns:p14="http://schemas.microsoft.com/office/powerpoint/2010/main" val="16180489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5"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6"/>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7"/>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8" name="Rectangle 8"/>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fld id="{35AE0AAE-AA13-4D0B-8F9C-E74870A526E7}" type="datetimeFigureOut">
              <a:rPr lang="en-US">
                <a:solidFill>
                  <a:srgbClr val="D5EDF4"/>
                </a:solidFill>
              </a:rPr>
              <a:pPr>
                <a:defRPr/>
              </a:pPr>
              <a:t>4/3/2014</a:t>
            </a:fld>
            <a:endParaRPr lang="en-US">
              <a:solidFill>
                <a:srgbClr val="D5EDF4"/>
              </a:solidFill>
            </a:endParaRPr>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n-US">
              <a:solidFill>
                <a:srgbClr val="D5EDF4"/>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0BE776DA-4FC3-4E01-AFCF-FDC53C7F6A94}" type="slidenum">
              <a:rPr lang="en-US"/>
              <a:pPr>
                <a:defRPr/>
              </a:pPr>
              <a:t>‹#›</a:t>
            </a:fld>
            <a:endParaRPr lang="en-US"/>
          </a:p>
        </p:txBody>
      </p:sp>
    </p:spTree>
    <p:extLst>
      <p:ext uri="{BB962C8B-B14F-4D97-AF65-F5344CB8AC3E}">
        <p14:creationId xmlns:p14="http://schemas.microsoft.com/office/powerpoint/2010/main" val="36248017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11AEC916-2153-4BFD-96CC-DD35D1000DF7}" type="datetimeFigureOut">
              <a:rPr lang="en-US">
                <a:solidFill>
                  <a:srgbClr val="D5EDF4"/>
                </a:solidFill>
              </a:rPr>
              <a:pPr>
                <a:defRPr/>
              </a:pPr>
              <a:t>4/3/2014</a:t>
            </a:fld>
            <a:endParaRPr lang="en-US">
              <a:solidFill>
                <a:srgbClr val="D5EDF4"/>
              </a:solidFill>
            </a:endParaRPr>
          </a:p>
        </p:txBody>
      </p:sp>
      <p:sp>
        <p:nvSpPr>
          <p:cNvPr id="6"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7" name="Slide Number Placeholder 22"/>
          <p:cNvSpPr>
            <a:spLocks noGrp="1"/>
          </p:cNvSpPr>
          <p:nvPr>
            <p:ph type="sldNum" sz="quarter" idx="12"/>
          </p:nvPr>
        </p:nvSpPr>
        <p:spPr/>
        <p:txBody>
          <a:bodyPr/>
          <a:lstStyle>
            <a:lvl1pPr>
              <a:defRPr/>
            </a:lvl1pPr>
          </a:lstStyle>
          <a:p>
            <a:pPr>
              <a:defRPr/>
            </a:pPr>
            <a:fld id="{B31A2B96-8F66-4AB7-ADCB-985EEDE82E64}" type="slidenum">
              <a:rPr lang="en-US"/>
              <a:pPr>
                <a:defRPr/>
              </a:pPr>
              <a:t>‹#›</a:t>
            </a:fld>
            <a:endParaRPr lang="en-US"/>
          </a:p>
        </p:txBody>
      </p:sp>
    </p:spTree>
    <p:extLst>
      <p:ext uri="{BB962C8B-B14F-4D97-AF65-F5344CB8AC3E}">
        <p14:creationId xmlns:p14="http://schemas.microsoft.com/office/powerpoint/2010/main" val="24021082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FAABF635-3153-44BE-85D2-2073EBE3854C}" type="datetimeFigureOut">
              <a:rPr lang="en-US">
                <a:solidFill>
                  <a:srgbClr val="D5EDF4"/>
                </a:solidFill>
              </a:rPr>
              <a:pPr>
                <a:defRPr/>
              </a:pPr>
              <a:t>4/3/2014</a:t>
            </a:fld>
            <a:endParaRPr lang="en-US">
              <a:solidFill>
                <a:srgbClr val="D5EDF4"/>
              </a:solidFill>
            </a:endParaRPr>
          </a:p>
        </p:txBody>
      </p:sp>
      <p:sp>
        <p:nvSpPr>
          <p:cNvPr id="8"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9" name="Slide Number Placeholder 22"/>
          <p:cNvSpPr>
            <a:spLocks noGrp="1"/>
          </p:cNvSpPr>
          <p:nvPr>
            <p:ph type="sldNum" sz="quarter" idx="12"/>
          </p:nvPr>
        </p:nvSpPr>
        <p:spPr/>
        <p:txBody>
          <a:bodyPr/>
          <a:lstStyle>
            <a:lvl1pPr>
              <a:defRPr/>
            </a:lvl1pPr>
          </a:lstStyle>
          <a:p>
            <a:pPr>
              <a:defRPr/>
            </a:pPr>
            <a:fld id="{721D0ABE-6ADC-4D1B-B43D-81BBB87CFEDE}" type="slidenum">
              <a:rPr lang="en-US"/>
              <a:pPr>
                <a:defRPr/>
              </a:pPr>
              <a:t>‹#›</a:t>
            </a:fld>
            <a:endParaRPr lang="en-US"/>
          </a:p>
        </p:txBody>
      </p:sp>
    </p:spTree>
    <p:extLst>
      <p:ext uri="{BB962C8B-B14F-4D97-AF65-F5344CB8AC3E}">
        <p14:creationId xmlns:p14="http://schemas.microsoft.com/office/powerpoint/2010/main" val="20430482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6D801893-CCFC-4133-9189-D3F8E247469D}" type="datetimeFigureOut">
              <a:rPr lang="en-US">
                <a:solidFill>
                  <a:srgbClr val="D5EDF4"/>
                </a:solidFill>
              </a:rPr>
              <a:pPr>
                <a:defRPr/>
              </a:pPr>
              <a:t>4/3/2014</a:t>
            </a:fld>
            <a:endParaRPr lang="en-US">
              <a:solidFill>
                <a:srgbClr val="D5EDF4"/>
              </a:solidFill>
            </a:endParaRPr>
          </a:p>
        </p:txBody>
      </p:sp>
      <p:sp>
        <p:nvSpPr>
          <p:cNvPr id="4"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5" name="Slide Number Placeholder 22"/>
          <p:cNvSpPr>
            <a:spLocks noGrp="1"/>
          </p:cNvSpPr>
          <p:nvPr>
            <p:ph type="sldNum" sz="quarter" idx="12"/>
          </p:nvPr>
        </p:nvSpPr>
        <p:spPr/>
        <p:txBody>
          <a:bodyPr/>
          <a:lstStyle>
            <a:lvl1pPr>
              <a:defRPr/>
            </a:lvl1pPr>
          </a:lstStyle>
          <a:p>
            <a:pPr>
              <a:defRPr/>
            </a:pPr>
            <a:fld id="{F917B43A-D4AF-4EF1-BBDB-B9F9111058BC}" type="slidenum">
              <a:rPr lang="en-US"/>
              <a:pPr>
                <a:defRPr/>
              </a:pPr>
              <a:t>‹#›</a:t>
            </a:fld>
            <a:endParaRPr lang="en-US"/>
          </a:p>
        </p:txBody>
      </p:sp>
    </p:spTree>
    <p:extLst>
      <p:ext uri="{BB962C8B-B14F-4D97-AF65-F5344CB8AC3E}">
        <p14:creationId xmlns:p14="http://schemas.microsoft.com/office/powerpoint/2010/main" val="27055576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6DCFDAEE-DB84-45E5-B265-0260BABE08F2}" type="datetimeFigureOut">
              <a:rPr lang="en-US">
                <a:solidFill>
                  <a:srgbClr val="D5EDF4"/>
                </a:solidFill>
              </a:rPr>
              <a:pPr>
                <a:defRPr/>
              </a:pPr>
              <a:t>4/3/2014</a:t>
            </a:fld>
            <a:endParaRPr lang="en-US">
              <a:solidFill>
                <a:srgbClr val="D5EDF4"/>
              </a:solidFill>
            </a:endParaRPr>
          </a:p>
        </p:txBody>
      </p:sp>
      <p:sp>
        <p:nvSpPr>
          <p:cNvPr id="3"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4" name="Slide Number Placeholder 22"/>
          <p:cNvSpPr>
            <a:spLocks noGrp="1"/>
          </p:cNvSpPr>
          <p:nvPr>
            <p:ph type="sldNum" sz="quarter" idx="12"/>
          </p:nvPr>
        </p:nvSpPr>
        <p:spPr/>
        <p:txBody>
          <a:bodyPr/>
          <a:lstStyle>
            <a:lvl1pPr>
              <a:defRPr/>
            </a:lvl1pPr>
          </a:lstStyle>
          <a:p>
            <a:pPr>
              <a:defRPr/>
            </a:pPr>
            <a:fld id="{FDE28415-0B93-4D92-BB46-366D999FA741}" type="slidenum">
              <a:rPr lang="en-US"/>
              <a:pPr>
                <a:defRPr/>
              </a:pPr>
              <a:t>‹#›</a:t>
            </a:fld>
            <a:endParaRPr lang="en-US"/>
          </a:p>
        </p:txBody>
      </p:sp>
    </p:spTree>
    <p:extLst>
      <p:ext uri="{BB962C8B-B14F-4D97-AF65-F5344CB8AC3E}">
        <p14:creationId xmlns:p14="http://schemas.microsoft.com/office/powerpoint/2010/main" val="3577338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249C8B5C-2B60-4AFF-B5BE-DB2BCA6E43C3}" type="datetimeFigureOut">
              <a:rPr lang="en-US">
                <a:solidFill>
                  <a:srgbClr val="D5EDF4"/>
                </a:solidFill>
              </a:rPr>
              <a:pPr>
                <a:defRPr/>
              </a:pPr>
              <a:t>4/3/2014</a:t>
            </a:fld>
            <a:endParaRPr lang="en-US">
              <a:solidFill>
                <a:srgbClr val="D5EDF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6" name="Slide Number Placeholder 22"/>
          <p:cNvSpPr>
            <a:spLocks noGrp="1"/>
          </p:cNvSpPr>
          <p:nvPr>
            <p:ph type="sldNum" sz="quarter" idx="12"/>
          </p:nvPr>
        </p:nvSpPr>
        <p:spPr/>
        <p:txBody>
          <a:bodyPr/>
          <a:lstStyle>
            <a:lvl1pPr>
              <a:defRPr/>
            </a:lvl1pPr>
          </a:lstStyle>
          <a:p>
            <a:pPr>
              <a:defRPr/>
            </a:pPr>
            <a:fld id="{AC0F0B3A-6791-418E-B692-422A1E85B971}" type="slidenum">
              <a:rPr lang="en-US"/>
              <a:pPr>
                <a:defRPr/>
              </a:pPr>
              <a:t>‹#›</a:t>
            </a:fld>
            <a:endParaRPr lang="en-US"/>
          </a:p>
        </p:txBody>
      </p:sp>
    </p:spTree>
    <p:extLst>
      <p:ext uri="{BB962C8B-B14F-4D97-AF65-F5344CB8AC3E}">
        <p14:creationId xmlns:p14="http://schemas.microsoft.com/office/powerpoint/2010/main" val="2683298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10"/>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11"/>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12"/>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08E5E9DE-FDE8-4FCE-80DB-D2AE872903BE}" type="datetimeFigureOut">
              <a:rPr lang="en-US">
                <a:solidFill>
                  <a:srgbClr val="D5EDF4"/>
                </a:solidFill>
              </a:rPr>
              <a:pPr>
                <a:defRPr/>
              </a:pPr>
              <a:t>4/3/2014</a:t>
            </a:fld>
            <a:endParaRPr lang="en-US">
              <a:solidFill>
                <a:srgbClr val="D5EDF4"/>
              </a:solidFill>
            </a:endParaRPr>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n-US">
              <a:solidFill>
                <a:srgbClr val="D5EDF4"/>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C87F312D-A07A-4541-BF97-4705E5F87516}" type="slidenum">
              <a:rPr lang="en-US"/>
              <a:pPr>
                <a:defRPr/>
              </a:pPr>
              <a:t>‹#›</a:t>
            </a:fld>
            <a:endParaRPr lang="en-US"/>
          </a:p>
        </p:txBody>
      </p:sp>
    </p:spTree>
    <p:extLst>
      <p:ext uri="{BB962C8B-B14F-4D97-AF65-F5344CB8AC3E}">
        <p14:creationId xmlns:p14="http://schemas.microsoft.com/office/powerpoint/2010/main" val="7271180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BE7AC654-7A09-40FF-97BE-CA0A35354985}" type="datetimeFigureOut">
              <a:rPr lang="en-US">
                <a:solidFill>
                  <a:srgbClr val="D5EDF4"/>
                </a:solidFill>
              </a:rPr>
              <a:pPr>
                <a:defRPr/>
              </a:pPr>
              <a:t>4/3/2014</a:t>
            </a:fld>
            <a:endParaRPr lang="en-US">
              <a:solidFill>
                <a:srgbClr val="D5EDF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6" name="Slide Number Placeholder 22"/>
          <p:cNvSpPr>
            <a:spLocks noGrp="1"/>
          </p:cNvSpPr>
          <p:nvPr>
            <p:ph type="sldNum" sz="quarter" idx="12"/>
          </p:nvPr>
        </p:nvSpPr>
        <p:spPr/>
        <p:txBody>
          <a:bodyPr/>
          <a:lstStyle>
            <a:lvl1pPr>
              <a:defRPr/>
            </a:lvl1pPr>
          </a:lstStyle>
          <a:p>
            <a:pPr>
              <a:defRPr/>
            </a:pPr>
            <a:fld id="{94D461CB-C273-4986-8471-B505CB42806E}" type="slidenum">
              <a:rPr lang="en-US"/>
              <a:pPr>
                <a:defRPr/>
              </a:pPr>
              <a:t>‹#›</a:t>
            </a:fld>
            <a:endParaRPr lang="en-US"/>
          </a:p>
        </p:txBody>
      </p:sp>
    </p:spTree>
    <p:extLst>
      <p:ext uri="{BB962C8B-B14F-4D97-AF65-F5344CB8AC3E}">
        <p14:creationId xmlns:p14="http://schemas.microsoft.com/office/powerpoint/2010/main" val="29688767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156FFA06-5569-4BFC-A4EB-8A81BBDBA5DA}" type="datetimeFigureOut">
              <a:rPr lang="en-US">
                <a:solidFill>
                  <a:srgbClr val="D5EDF4"/>
                </a:solidFill>
              </a:rPr>
              <a:pPr>
                <a:defRPr/>
              </a:pPr>
              <a:t>4/3/2014</a:t>
            </a:fld>
            <a:endParaRPr lang="en-US">
              <a:solidFill>
                <a:srgbClr val="D5EDF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6" name="Slide Number Placeholder 22"/>
          <p:cNvSpPr>
            <a:spLocks noGrp="1"/>
          </p:cNvSpPr>
          <p:nvPr>
            <p:ph type="sldNum" sz="quarter" idx="12"/>
          </p:nvPr>
        </p:nvSpPr>
        <p:spPr/>
        <p:txBody>
          <a:bodyPr/>
          <a:lstStyle>
            <a:lvl1pPr>
              <a:defRPr/>
            </a:lvl1pPr>
          </a:lstStyle>
          <a:p>
            <a:pPr>
              <a:defRPr/>
            </a:pPr>
            <a:fld id="{A6437052-0445-4264-8F91-51AD641A1C6F}" type="slidenum">
              <a:rPr lang="en-US"/>
              <a:pPr>
                <a:defRPr/>
              </a:pPr>
              <a:t>‹#›</a:t>
            </a:fld>
            <a:endParaRPr lang="en-US"/>
          </a:p>
        </p:txBody>
      </p:sp>
    </p:spTree>
    <p:extLst>
      <p:ext uri="{BB962C8B-B14F-4D97-AF65-F5344CB8AC3E}">
        <p14:creationId xmlns:p14="http://schemas.microsoft.com/office/powerpoint/2010/main" val="18562006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a:solidFill>
                <a:srgbClr val="D5EDF4"/>
              </a:solidFill>
            </a:endParaRPr>
          </a:p>
        </p:txBody>
      </p:sp>
      <p:sp>
        <p:nvSpPr>
          <p:cNvPr id="8" name="Rectangle 5"/>
          <p:cNvSpPr>
            <a:spLocks noGrp="1" noChangeArrowheads="1"/>
          </p:cNvSpPr>
          <p:nvPr>
            <p:ph type="ftr" sz="quarter" idx="11"/>
          </p:nvPr>
        </p:nvSpPr>
        <p:spPr/>
        <p:txBody>
          <a:bodyPr/>
          <a:lstStyle>
            <a:lvl1pPr>
              <a:defRPr/>
            </a:lvl1pPr>
          </a:lstStyle>
          <a:p>
            <a:pPr>
              <a:defRPr/>
            </a:pPr>
            <a:endParaRPr lang="en-US">
              <a:solidFill>
                <a:srgbClr val="D5EDF4"/>
              </a:solidFill>
            </a:endParaRPr>
          </a:p>
        </p:txBody>
      </p:sp>
      <p:sp>
        <p:nvSpPr>
          <p:cNvPr id="9" name="Rectangle 6"/>
          <p:cNvSpPr>
            <a:spLocks noGrp="1" noChangeArrowheads="1"/>
          </p:cNvSpPr>
          <p:nvPr>
            <p:ph type="sldNum" sz="quarter" idx="12"/>
          </p:nvPr>
        </p:nvSpPr>
        <p:spPr/>
        <p:txBody>
          <a:bodyPr/>
          <a:lstStyle>
            <a:lvl1pPr>
              <a:defRPr/>
            </a:lvl1pPr>
          </a:lstStyle>
          <a:p>
            <a:pPr>
              <a:defRPr/>
            </a:pPr>
            <a:fld id="{85A48B36-7272-4593-805A-7E8F1FC23EAD}" type="slidenum">
              <a:rPr lang="en-US"/>
              <a:pPr>
                <a:defRPr/>
              </a:pPr>
              <a:t>‹#›</a:t>
            </a:fld>
            <a:endParaRPr lang="en-US"/>
          </a:p>
        </p:txBody>
      </p:sp>
    </p:spTree>
    <p:extLst>
      <p:ext uri="{BB962C8B-B14F-4D97-AF65-F5344CB8AC3E}">
        <p14:creationId xmlns:p14="http://schemas.microsoft.com/office/powerpoint/2010/main" val="30177779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143000"/>
          </a:xfrm>
        </p:spPr>
        <p:txBody>
          <a:bodyPr/>
          <a:lstStyle/>
          <a:p>
            <a:r>
              <a:rPr lang="en-US"/>
              <a:t>Click to edit Master title style</a:t>
            </a:r>
          </a:p>
        </p:txBody>
      </p:sp>
      <p:sp>
        <p:nvSpPr>
          <p:cNvPr id="3" name="SmartArt Placeholder 2"/>
          <p:cNvSpPr>
            <a:spLocks noGrp="1"/>
          </p:cNvSpPr>
          <p:nvPr>
            <p:ph type="dgm" idx="1"/>
          </p:nvPr>
        </p:nvSpPr>
        <p:spPr>
          <a:xfrm>
            <a:off x="914400" y="1447800"/>
            <a:ext cx="7772400" cy="4572000"/>
          </a:xfrm>
        </p:spPr>
        <p:txBody>
          <a:bodyPr/>
          <a:lstStyle/>
          <a:p>
            <a:pPr lvl="0"/>
            <a:endParaRPr lang="en-US" noProof="0"/>
          </a:p>
        </p:txBody>
      </p:sp>
      <p:sp>
        <p:nvSpPr>
          <p:cNvPr id="4" name="Date Placeholder 13"/>
          <p:cNvSpPr>
            <a:spLocks noGrp="1"/>
          </p:cNvSpPr>
          <p:nvPr>
            <p:ph type="dt" sz="half" idx="10"/>
          </p:nvPr>
        </p:nvSpPr>
        <p:spPr/>
        <p:txBody>
          <a:bodyPr/>
          <a:lstStyle>
            <a:lvl1pPr>
              <a:defRPr/>
            </a:lvl1pPr>
          </a:lstStyle>
          <a:p>
            <a:pPr>
              <a:defRPr/>
            </a:pPr>
            <a:fld id="{E200F3F3-5EE5-4769-B076-13A82F29E7BF}" type="datetimeFigureOut">
              <a:rPr lang="en-US">
                <a:solidFill>
                  <a:srgbClr val="D5EDF4"/>
                </a:solidFill>
              </a:rPr>
              <a:pPr>
                <a:defRPr/>
              </a:pPr>
              <a:t>4/3/2014</a:t>
            </a:fld>
            <a:endParaRPr lang="en-US">
              <a:solidFill>
                <a:srgbClr val="D5EDF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6" name="Slide Number Placeholder 22"/>
          <p:cNvSpPr>
            <a:spLocks noGrp="1"/>
          </p:cNvSpPr>
          <p:nvPr>
            <p:ph type="sldNum" sz="quarter" idx="12"/>
          </p:nvPr>
        </p:nvSpPr>
        <p:spPr/>
        <p:txBody>
          <a:bodyPr/>
          <a:lstStyle>
            <a:lvl1pPr>
              <a:defRPr/>
            </a:lvl1pPr>
          </a:lstStyle>
          <a:p>
            <a:pPr>
              <a:defRPr/>
            </a:pPr>
            <a:fld id="{1C10F18E-1DE2-47D8-9F82-29B1F4E5C94F}" type="slidenum">
              <a:rPr lang="en-US"/>
              <a:pPr>
                <a:defRPr/>
              </a:pPr>
              <a:t>‹#›</a:t>
            </a:fld>
            <a:endParaRPr lang="en-US"/>
          </a:p>
        </p:txBody>
      </p:sp>
    </p:spTree>
    <p:extLst>
      <p:ext uri="{BB962C8B-B14F-4D97-AF65-F5344CB8AC3E}">
        <p14:creationId xmlns:p14="http://schemas.microsoft.com/office/powerpoint/2010/main" val="24853902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14400" y="274638"/>
            <a:ext cx="7772400" cy="5745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p:cNvSpPr>
            <a:spLocks noGrp="1"/>
          </p:cNvSpPr>
          <p:nvPr>
            <p:ph type="dt" sz="half" idx="10"/>
          </p:nvPr>
        </p:nvSpPr>
        <p:spPr/>
        <p:txBody>
          <a:bodyPr/>
          <a:lstStyle>
            <a:lvl1pPr>
              <a:defRPr/>
            </a:lvl1pPr>
          </a:lstStyle>
          <a:p>
            <a:pPr>
              <a:defRPr/>
            </a:pPr>
            <a:fld id="{D7D84520-723C-4285-B99D-37F98BB75226}" type="datetimeFigureOut">
              <a:rPr lang="en-US">
                <a:solidFill>
                  <a:srgbClr val="D5EDF4"/>
                </a:solidFill>
              </a:rPr>
              <a:pPr>
                <a:defRPr/>
              </a:pPr>
              <a:t>4/3/2014</a:t>
            </a:fld>
            <a:endParaRPr lang="en-US">
              <a:solidFill>
                <a:srgbClr val="D5EDF4"/>
              </a:solidFill>
            </a:endParaRPr>
          </a:p>
        </p:txBody>
      </p:sp>
      <p:sp>
        <p:nvSpPr>
          <p:cNvPr id="4"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5" name="Slide Number Placeholder 22"/>
          <p:cNvSpPr>
            <a:spLocks noGrp="1"/>
          </p:cNvSpPr>
          <p:nvPr>
            <p:ph type="sldNum" sz="quarter" idx="12"/>
          </p:nvPr>
        </p:nvSpPr>
        <p:spPr/>
        <p:txBody>
          <a:bodyPr/>
          <a:lstStyle>
            <a:lvl1pPr>
              <a:defRPr/>
            </a:lvl1pPr>
          </a:lstStyle>
          <a:p>
            <a:pPr>
              <a:defRPr/>
            </a:pPr>
            <a:fld id="{FB1D255D-B940-4E92-88A6-570D65B19251}" type="slidenum">
              <a:rPr lang="en-US"/>
              <a:pPr>
                <a:defRPr/>
              </a:pPr>
              <a:t>‹#›</a:t>
            </a:fld>
            <a:endParaRPr lang="en-US"/>
          </a:p>
        </p:txBody>
      </p:sp>
    </p:spTree>
    <p:extLst>
      <p:ext uri="{BB962C8B-B14F-4D97-AF65-F5344CB8AC3E}">
        <p14:creationId xmlns:p14="http://schemas.microsoft.com/office/powerpoint/2010/main" val="22797382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5" name="Rounded Rectangle 12"/>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6"/>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9"/>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 name="Rectangle 10"/>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fld id="{94056486-8443-4C9C-A4CA-F190C2B076A7}" type="datetimeFigureOut">
              <a:rPr lang="en-US">
                <a:solidFill>
                  <a:srgbClr val="D5EDF4"/>
                </a:solidFill>
              </a:rPr>
              <a:pPr>
                <a:defRPr/>
              </a:pPr>
              <a:t>4/3/2014</a:t>
            </a:fld>
            <a:endParaRPr lang="en-US">
              <a:solidFill>
                <a:srgbClr val="D5EDF4"/>
              </a:solidFill>
            </a:endParaRPr>
          </a:p>
        </p:txBody>
      </p:sp>
      <p:sp>
        <p:nvSpPr>
          <p:cNvPr id="12" name="Footer Placeholder 16"/>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1CF80367-5C39-4788-A6B5-48A61ED96C0A}" type="slidenum">
              <a:rPr lang="en-US"/>
              <a:pPr>
                <a:defRPr/>
              </a:pPr>
              <a:t>‹#›</a:t>
            </a:fld>
            <a:endParaRPr lang="en-US"/>
          </a:p>
        </p:txBody>
      </p:sp>
    </p:spTree>
    <p:extLst>
      <p:ext uri="{BB962C8B-B14F-4D97-AF65-F5344CB8AC3E}">
        <p14:creationId xmlns:p14="http://schemas.microsoft.com/office/powerpoint/2010/main" val="11339225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4AB5E4A1-FF95-4826-8A69-995FC5EB0059}" type="datetimeFigureOut">
              <a:rPr lang="en-US">
                <a:solidFill>
                  <a:srgbClr val="D5EDF4"/>
                </a:solidFill>
              </a:rPr>
              <a:pPr>
                <a:defRPr/>
              </a:pPr>
              <a:t>4/3/2014</a:t>
            </a:fld>
            <a:endParaRPr lang="en-US">
              <a:solidFill>
                <a:srgbClr val="D5EDF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6" name="Slide Number Placeholder 22"/>
          <p:cNvSpPr>
            <a:spLocks noGrp="1"/>
          </p:cNvSpPr>
          <p:nvPr>
            <p:ph type="sldNum" sz="quarter" idx="12"/>
          </p:nvPr>
        </p:nvSpPr>
        <p:spPr/>
        <p:txBody>
          <a:bodyPr/>
          <a:lstStyle>
            <a:lvl1pPr>
              <a:defRPr/>
            </a:lvl1pPr>
          </a:lstStyle>
          <a:p>
            <a:pPr>
              <a:defRPr/>
            </a:pPr>
            <a:fld id="{3710FD77-30DC-4CA5-AF9E-1C37EFE87067}" type="slidenum">
              <a:rPr lang="en-US"/>
              <a:pPr>
                <a:defRPr/>
              </a:pPr>
              <a:t>‹#›</a:t>
            </a:fld>
            <a:endParaRPr lang="en-US"/>
          </a:p>
        </p:txBody>
      </p:sp>
    </p:spTree>
    <p:extLst>
      <p:ext uri="{BB962C8B-B14F-4D97-AF65-F5344CB8AC3E}">
        <p14:creationId xmlns:p14="http://schemas.microsoft.com/office/powerpoint/2010/main" val="9911101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5"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6"/>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7"/>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8" name="Rectangle 8"/>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fld id="{35AE0AAE-AA13-4D0B-8F9C-E74870A526E7}" type="datetimeFigureOut">
              <a:rPr lang="en-US">
                <a:solidFill>
                  <a:srgbClr val="D5EDF4"/>
                </a:solidFill>
              </a:rPr>
              <a:pPr>
                <a:defRPr/>
              </a:pPr>
              <a:t>4/3/2014</a:t>
            </a:fld>
            <a:endParaRPr lang="en-US">
              <a:solidFill>
                <a:srgbClr val="D5EDF4"/>
              </a:solidFill>
            </a:endParaRPr>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n-US">
              <a:solidFill>
                <a:srgbClr val="D5EDF4"/>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0BE776DA-4FC3-4E01-AFCF-FDC53C7F6A94}" type="slidenum">
              <a:rPr lang="en-US"/>
              <a:pPr>
                <a:defRPr/>
              </a:pPr>
              <a:t>‹#›</a:t>
            </a:fld>
            <a:endParaRPr lang="en-US"/>
          </a:p>
        </p:txBody>
      </p:sp>
    </p:spTree>
    <p:extLst>
      <p:ext uri="{BB962C8B-B14F-4D97-AF65-F5344CB8AC3E}">
        <p14:creationId xmlns:p14="http://schemas.microsoft.com/office/powerpoint/2010/main" val="59275277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11AEC916-2153-4BFD-96CC-DD35D1000DF7}" type="datetimeFigureOut">
              <a:rPr lang="en-US">
                <a:solidFill>
                  <a:srgbClr val="D5EDF4"/>
                </a:solidFill>
              </a:rPr>
              <a:pPr>
                <a:defRPr/>
              </a:pPr>
              <a:t>4/3/2014</a:t>
            </a:fld>
            <a:endParaRPr lang="en-US">
              <a:solidFill>
                <a:srgbClr val="D5EDF4"/>
              </a:solidFill>
            </a:endParaRPr>
          </a:p>
        </p:txBody>
      </p:sp>
      <p:sp>
        <p:nvSpPr>
          <p:cNvPr id="6"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7" name="Slide Number Placeholder 22"/>
          <p:cNvSpPr>
            <a:spLocks noGrp="1"/>
          </p:cNvSpPr>
          <p:nvPr>
            <p:ph type="sldNum" sz="quarter" idx="12"/>
          </p:nvPr>
        </p:nvSpPr>
        <p:spPr/>
        <p:txBody>
          <a:bodyPr/>
          <a:lstStyle>
            <a:lvl1pPr>
              <a:defRPr/>
            </a:lvl1pPr>
          </a:lstStyle>
          <a:p>
            <a:pPr>
              <a:defRPr/>
            </a:pPr>
            <a:fld id="{B31A2B96-8F66-4AB7-ADCB-985EEDE82E64}" type="slidenum">
              <a:rPr lang="en-US"/>
              <a:pPr>
                <a:defRPr/>
              </a:pPr>
              <a:t>‹#›</a:t>
            </a:fld>
            <a:endParaRPr lang="en-US"/>
          </a:p>
        </p:txBody>
      </p:sp>
    </p:spTree>
    <p:extLst>
      <p:ext uri="{BB962C8B-B14F-4D97-AF65-F5344CB8AC3E}">
        <p14:creationId xmlns:p14="http://schemas.microsoft.com/office/powerpoint/2010/main" val="1409091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5"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6"/>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7"/>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8" name="Rectangle 8"/>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fld id="{C94392D2-C4A7-4CD9-A492-04D8BFABF8F2}" type="datetimeFigureOut">
              <a:rPr lang="en-US">
                <a:solidFill>
                  <a:srgbClr val="D5EDF4"/>
                </a:solidFill>
              </a:rPr>
              <a:pPr>
                <a:defRPr/>
              </a:pPr>
              <a:t>4/3/2014</a:t>
            </a:fld>
            <a:endParaRPr lang="en-US">
              <a:solidFill>
                <a:srgbClr val="D5EDF4"/>
              </a:solidFill>
            </a:endParaRPr>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n-US">
              <a:solidFill>
                <a:srgbClr val="D5EDF4"/>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345E519D-B8F1-4A89-B02E-7C926A892B31}" type="slidenum">
              <a:rPr lang="en-US"/>
              <a:pPr>
                <a:defRPr/>
              </a:pPr>
              <a:t>‹#›</a:t>
            </a:fld>
            <a:endParaRPr lang="en-US"/>
          </a:p>
        </p:txBody>
      </p:sp>
    </p:spTree>
    <p:extLst>
      <p:ext uri="{BB962C8B-B14F-4D97-AF65-F5344CB8AC3E}">
        <p14:creationId xmlns:p14="http://schemas.microsoft.com/office/powerpoint/2010/main" val="76117595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FAABF635-3153-44BE-85D2-2073EBE3854C}" type="datetimeFigureOut">
              <a:rPr lang="en-US">
                <a:solidFill>
                  <a:srgbClr val="D5EDF4"/>
                </a:solidFill>
              </a:rPr>
              <a:pPr>
                <a:defRPr/>
              </a:pPr>
              <a:t>4/3/2014</a:t>
            </a:fld>
            <a:endParaRPr lang="en-US">
              <a:solidFill>
                <a:srgbClr val="D5EDF4"/>
              </a:solidFill>
            </a:endParaRPr>
          </a:p>
        </p:txBody>
      </p:sp>
      <p:sp>
        <p:nvSpPr>
          <p:cNvPr id="8"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9" name="Slide Number Placeholder 22"/>
          <p:cNvSpPr>
            <a:spLocks noGrp="1"/>
          </p:cNvSpPr>
          <p:nvPr>
            <p:ph type="sldNum" sz="quarter" idx="12"/>
          </p:nvPr>
        </p:nvSpPr>
        <p:spPr/>
        <p:txBody>
          <a:bodyPr/>
          <a:lstStyle>
            <a:lvl1pPr>
              <a:defRPr/>
            </a:lvl1pPr>
          </a:lstStyle>
          <a:p>
            <a:pPr>
              <a:defRPr/>
            </a:pPr>
            <a:fld id="{721D0ABE-6ADC-4D1B-B43D-81BBB87CFEDE}" type="slidenum">
              <a:rPr lang="en-US"/>
              <a:pPr>
                <a:defRPr/>
              </a:pPr>
              <a:t>‹#›</a:t>
            </a:fld>
            <a:endParaRPr lang="en-US"/>
          </a:p>
        </p:txBody>
      </p:sp>
    </p:spTree>
    <p:extLst>
      <p:ext uri="{BB962C8B-B14F-4D97-AF65-F5344CB8AC3E}">
        <p14:creationId xmlns:p14="http://schemas.microsoft.com/office/powerpoint/2010/main" val="35665298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6D801893-CCFC-4133-9189-D3F8E247469D}" type="datetimeFigureOut">
              <a:rPr lang="en-US">
                <a:solidFill>
                  <a:srgbClr val="D5EDF4"/>
                </a:solidFill>
              </a:rPr>
              <a:pPr>
                <a:defRPr/>
              </a:pPr>
              <a:t>4/3/2014</a:t>
            </a:fld>
            <a:endParaRPr lang="en-US">
              <a:solidFill>
                <a:srgbClr val="D5EDF4"/>
              </a:solidFill>
            </a:endParaRPr>
          </a:p>
        </p:txBody>
      </p:sp>
      <p:sp>
        <p:nvSpPr>
          <p:cNvPr id="4"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5" name="Slide Number Placeholder 22"/>
          <p:cNvSpPr>
            <a:spLocks noGrp="1"/>
          </p:cNvSpPr>
          <p:nvPr>
            <p:ph type="sldNum" sz="quarter" idx="12"/>
          </p:nvPr>
        </p:nvSpPr>
        <p:spPr/>
        <p:txBody>
          <a:bodyPr/>
          <a:lstStyle>
            <a:lvl1pPr>
              <a:defRPr/>
            </a:lvl1pPr>
          </a:lstStyle>
          <a:p>
            <a:pPr>
              <a:defRPr/>
            </a:pPr>
            <a:fld id="{F917B43A-D4AF-4EF1-BBDB-B9F9111058BC}" type="slidenum">
              <a:rPr lang="en-US"/>
              <a:pPr>
                <a:defRPr/>
              </a:pPr>
              <a:t>‹#›</a:t>
            </a:fld>
            <a:endParaRPr lang="en-US"/>
          </a:p>
        </p:txBody>
      </p:sp>
    </p:spTree>
    <p:extLst>
      <p:ext uri="{BB962C8B-B14F-4D97-AF65-F5344CB8AC3E}">
        <p14:creationId xmlns:p14="http://schemas.microsoft.com/office/powerpoint/2010/main" val="305010911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6DCFDAEE-DB84-45E5-B265-0260BABE08F2}" type="datetimeFigureOut">
              <a:rPr lang="en-US">
                <a:solidFill>
                  <a:srgbClr val="D5EDF4"/>
                </a:solidFill>
              </a:rPr>
              <a:pPr>
                <a:defRPr/>
              </a:pPr>
              <a:t>4/3/2014</a:t>
            </a:fld>
            <a:endParaRPr lang="en-US">
              <a:solidFill>
                <a:srgbClr val="D5EDF4"/>
              </a:solidFill>
            </a:endParaRPr>
          </a:p>
        </p:txBody>
      </p:sp>
      <p:sp>
        <p:nvSpPr>
          <p:cNvPr id="3"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4" name="Slide Number Placeholder 22"/>
          <p:cNvSpPr>
            <a:spLocks noGrp="1"/>
          </p:cNvSpPr>
          <p:nvPr>
            <p:ph type="sldNum" sz="quarter" idx="12"/>
          </p:nvPr>
        </p:nvSpPr>
        <p:spPr/>
        <p:txBody>
          <a:bodyPr/>
          <a:lstStyle>
            <a:lvl1pPr>
              <a:defRPr/>
            </a:lvl1pPr>
          </a:lstStyle>
          <a:p>
            <a:pPr>
              <a:defRPr/>
            </a:pPr>
            <a:fld id="{FDE28415-0B93-4D92-BB46-366D999FA741}" type="slidenum">
              <a:rPr lang="en-US"/>
              <a:pPr>
                <a:defRPr/>
              </a:pPr>
              <a:t>‹#›</a:t>
            </a:fld>
            <a:endParaRPr lang="en-US"/>
          </a:p>
        </p:txBody>
      </p:sp>
    </p:spTree>
    <p:extLst>
      <p:ext uri="{BB962C8B-B14F-4D97-AF65-F5344CB8AC3E}">
        <p14:creationId xmlns:p14="http://schemas.microsoft.com/office/powerpoint/2010/main" val="22226965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10"/>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11"/>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12"/>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08E5E9DE-FDE8-4FCE-80DB-D2AE872903BE}" type="datetimeFigureOut">
              <a:rPr lang="en-US">
                <a:solidFill>
                  <a:srgbClr val="D5EDF4"/>
                </a:solidFill>
              </a:rPr>
              <a:pPr>
                <a:defRPr/>
              </a:pPr>
              <a:t>4/3/2014</a:t>
            </a:fld>
            <a:endParaRPr lang="en-US">
              <a:solidFill>
                <a:srgbClr val="D5EDF4"/>
              </a:solidFill>
            </a:endParaRPr>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n-US">
              <a:solidFill>
                <a:srgbClr val="D5EDF4"/>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C87F312D-A07A-4541-BF97-4705E5F87516}" type="slidenum">
              <a:rPr lang="en-US"/>
              <a:pPr>
                <a:defRPr/>
              </a:pPr>
              <a:t>‹#›</a:t>
            </a:fld>
            <a:endParaRPr lang="en-US"/>
          </a:p>
        </p:txBody>
      </p:sp>
    </p:spTree>
    <p:extLst>
      <p:ext uri="{BB962C8B-B14F-4D97-AF65-F5344CB8AC3E}">
        <p14:creationId xmlns:p14="http://schemas.microsoft.com/office/powerpoint/2010/main" val="22485519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BE7AC654-7A09-40FF-97BE-CA0A35354985}" type="datetimeFigureOut">
              <a:rPr lang="en-US">
                <a:solidFill>
                  <a:srgbClr val="D5EDF4"/>
                </a:solidFill>
              </a:rPr>
              <a:pPr>
                <a:defRPr/>
              </a:pPr>
              <a:t>4/3/2014</a:t>
            </a:fld>
            <a:endParaRPr lang="en-US">
              <a:solidFill>
                <a:srgbClr val="D5EDF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6" name="Slide Number Placeholder 22"/>
          <p:cNvSpPr>
            <a:spLocks noGrp="1"/>
          </p:cNvSpPr>
          <p:nvPr>
            <p:ph type="sldNum" sz="quarter" idx="12"/>
          </p:nvPr>
        </p:nvSpPr>
        <p:spPr/>
        <p:txBody>
          <a:bodyPr/>
          <a:lstStyle>
            <a:lvl1pPr>
              <a:defRPr/>
            </a:lvl1pPr>
          </a:lstStyle>
          <a:p>
            <a:pPr>
              <a:defRPr/>
            </a:pPr>
            <a:fld id="{94D461CB-C273-4986-8471-B505CB42806E}" type="slidenum">
              <a:rPr lang="en-US"/>
              <a:pPr>
                <a:defRPr/>
              </a:pPr>
              <a:t>‹#›</a:t>
            </a:fld>
            <a:endParaRPr lang="en-US"/>
          </a:p>
        </p:txBody>
      </p:sp>
    </p:spTree>
    <p:extLst>
      <p:ext uri="{BB962C8B-B14F-4D97-AF65-F5344CB8AC3E}">
        <p14:creationId xmlns:p14="http://schemas.microsoft.com/office/powerpoint/2010/main" val="4474325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156FFA06-5569-4BFC-A4EB-8A81BBDBA5DA}" type="datetimeFigureOut">
              <a:rPr lang="en-US">
                <a:solidFill>
                  <a:srgbClr val="D5EDF4"/>
                </a:solidFill>
              </a:rPr>
              <a:pPr>
                <a:defRPr/>
              </a:pPr>
              <a:t>4/3/2014</a:t>
            </a:fld>
            <a:endParaRPr lang="en-US">
              <a:solidFill>
                <a:srgbClr val="D5EDF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6" name="Slide Number Placeholder 22"/>
          <p:cNvSpPr>
            <a:spLocks noGrp="1"/>
          </p:cNvSpPr>
          <p:nvPr>
            <p:ph type="sldNum" sz="quarter" idx="12"/>
          </p:nvPr>
        </p:nvSpPr>
        <p:spPr/>
        <p:txBody>
          <a:bodyPr/>
          <a:lstStyle>
            <a:lvl1pPr>
              <a:defRPr/>
            </a:lvl1pPr>
          </a:lstStyle>
          <a:p>
            <a:pPr>
              <a:defRPr/>
            </a:pPr>
            <a:fld id="{A6437052-0445-4264-8F91-51AD641A1C6F}" type="slidenum">
              <a:rPr lang="en-US"/>
              <a:pPr>
                <a:defRPr/>
              </a:pPr>
              <a:t>‹#›</a:t>
            </a:fld>
            <a:endParaRPr lang="en-US"/>
          </a:p>
        </p:txBody>
      </p:sp>
    </p:spTree>
    <p:extLst>
      <p:ext uri="{BB962C8B-B14F-4D97-AF65-F5344CB8AC3E}">
        <p14:creationId xmlns:p14="http://schemas.microsoft.com/office/powerpoint/2010/main" val="4503630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a:solidFill>
                <a:srgbClr val="D5EDF4"/>
              </a:solidFill>
            </a:endParaRPr>
          </a:p>
        </p:txBody>
      </p:sp>
      <p:sp>
        <p:nvSpPr>
          <p:cNvPr id="8" name="Rectangle 5"/>
          <p:cNvSpPr>
            <a:spLocks noGrp="1" noChangeArrowheads="1"/>
          </p:cNvSpPr>
          <p:nvPr>
            <p:ph type="ftr" sz="quarter" idx="11"/>
          </p:nvPr>
        </p:nvSpPr>
        <p:spPr/>
        <p:txBody>
          <a:bodyPr/>
          <a:lstStyle>
            <a:lvl1pPr>
              <a:defRPr/>
            </a:lvl1pPr>
          </a:lstStyle>
          <a:p>
            <a:pPr>
              <a:defRPr/>
            </a:pPr>
            <a:endParaRPr lang="en-US">
              <a:solidFill>
                <a:srgbClr val="D5EDF4"/>
              </a:solidFill>
            </a:endParaRPr>
          </a:p>
        </p:txBody>
      </p:sp>
      <p:sp>
        <p:nvSpPr>
          <p:cNvPr id="9" name="Rectangle 6"/>
          <p:cNvSpPr>
            <a:spLocks noGrp="1" noChangeArrowheads="1"/>
          </p:cNvSpPr>
          <p:nvPr>
            <p:ph type="sldNum" sz="quarter" idx="12"/>
          </p:nvPr>
        </p:nvSpPr>
        <p:spPr/>
        <p:txBody>
          <a:bodyPr/>
          <a:lstStyle>
            <a:lvl1pPr>
              <a:defRPr/>
            </a:lvl1pPr>
          </a:lstStyle>
          <a:p>
            <a:pPr>
              <a:defRPr/>
            </a:pPr>
            <a:fld id="{85A48B36-7272-4593-805A-7E8F1FC23EAD}" type="slidenum">
              <a:rPr lang="en-US"/>
              <a:pPr>
                <a:defRPr/>
              </a:pPr>
              <a:t>‹#›</a:t>
            </a:fld>
            <a:endParaRPr lang="en-US"/>
          </a:p>
        </p:txBody>
      </p:sp>
    </p:spTree>
    <p:extLst>
      <p:ext uri="{BB962C8B-B14F-4D97-AF65-F5344CB8AC3E}">
        <p14:creationId xmlns:p14="http://schemas.microsoft.com/office/powerpoint/2010/main" val="34703144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143000"/>
          </a:xfrm>
        </p:spPr>
        <p:txBody>
          <a:bodyPr/>
          <a:lstStyle/>
          <a:p>
            <a:r>
              <a:rPr lang="en-US"/>
              <a:t>Click to edit Master title style</a:t>
            </a:r>
          </a:p>
        </p:txBody>
      </p:sp>
      <p:sp>
        <p:nvSpPr>
          <p:cNvPr id="3" name="SmartArt Placeholder 2"/>
          <p:cNvSpPr>
            <a:spLocks noGrp="1"/>
          </p:cNvSpPr>
          <p:nvPr>
            <p:ph type="dgm" idx="1"/>
          </p:nvPr>
        </p:nvSpPr>
        <p:spPr>
          <a:xfrm>
            <a:off x="914400" y="1447800"/>
            <a:ext cx="7772400" cy="4572000"/>
          </a:xfrm>
        </p:spPr>
        <p:txBody>
          <a:bodyPr/>
          <a:lstStyle/>
          <a:p>
            <a:pPr lvl="0"/>
            <a:endParaRPr lang="en-US" noProof="0"/>
          </a:p>
        </p:txBody>
      </p:sp>
      <p:sp>
        <p:nvSpPr>
          <p:cNvPr id="4" name="Date Placeholder 13"/>
          <p:cNvSpPr>
            <a:spLocks noGrp="1"/>
          </p:cNvSpPr>
          <p:nvPr>
            <p:ph type="dt" sz="half" idx="10"/>
          </p:nvPr>
        </p:nvSpPr>
        <p:spPr/>
        <p:txBody>
          <a:bodyPr/>
          <a:lstStyle>
            <a:lvl1pPr>
              <a:defRPr/>
            </a:lvl1pPr>
          </a:lstStyle>
          <a:p>
            <a:pPr>
              <a:defRPr/>
            </a:pPr>
            <a:fld id="{E200F3F3-5EE5-4769-B076-13A82F29E7BF}" type="datetimeFigureOut">
              <a:rPr lang="en-US">
                <a:solidFill>
                  <a:srgbClr val="D5EDF4"/>
                </a:solidFill>
              </a:rPr>
              <a:pPr>
                <a:defRPr/>
              </a:pPr>
              <a:t>4/3/2014</a:t>
            </a:fld>
            <a:endParaRPr lang="en-US">
              <a:solidFill>
                <a:srgbClr val="D5EDF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6" name="Slide Number Placeholder 22"/>
          <p:cNvSpPr>
            <a:spLocks noGrp="1"/>
          </p:cNvSpPr>
          <p:nvPr>
            <p:ph type="sldNum" sz="quarter" idx="12"/>
          </p:nvPr>
        </p:nvSpPr>
        <p:spPr/>
        <p:txBody>
          <a:bodyPr/>
          <a:lstStyle>
            <a:lvl1pPr>
              <a:defRPr/>
            </a:lvl1pPr>
          </a:lstStyle>
          <a:p>
            <a:pPr>
              <a:defRPr/>
            </a:pPr>
            <a:fld id="{1C10F18E-1DE2-47D8-9F82-29B1F4E5C94F}" type="slidenum">
              <a:rPr lang="en-US"/>
              <a:pPr>
                <a:defRPr/>
              </a:pPr>
              <a:t>‹#›</a:t>
            </a:fld>
            <a:endParaRPr lang="en-US"/>
          </a:p>
        </p:txBody>
      </p:sp>
    </p:spTree>
    <p:extLst>
      <p:ext uri="{BB962C8B-B14F-4D97-AF65-F5344CB8AC3E}">
        <p14:creationId xmlns:p14="http://schemas.microsoft.com/office/powerpoint/2010/main" val="221734607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14400" y="274638"/>
            <a:ext cx="7772400" cy="5745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p:cNvSpPr>
            <a:spLocks noGrp="1"/>
          </p:cNvSpPr>
          <p:nvPr>
            <p:ph type="dt" sz="half" idx="10"/>
          </p:nvPr>
        </p:nvSpPr>
        <p:spPr/>
        <p:txBody>
          <a:bodyPr/>
          <a:lstStyle>
            <a:lvl1pPr>
              <a:defRPr/>
            </a:lvl1pPr>
          </a:lstStyle>
          <a:p>
            <a:pPr>
              <a:defRPr/>
            </a:pPr>
            <a:fld id="{D7D84520-723C-4285-B99D-37F98BB75226}" type="datetimeFigureOut">
              <a:rPr lang="en-US">
                <a:solidFill>
                  <a:srgbClr val="D5EDF4"/>
                </a:solidFill>
              </a:rPr>
              <a:pPr>
                <a:defRPr/>
              </a:pPr>
              <a:t>4/3/2014</a:t>
            </a:fld>
            <a:endParaRPr lang="en-US">
              <a:solidFill>
                <a:srgbClr val="D5EDF4"/>
              </a:solidFill>
            </a:endParaRPr>
          </a:p>
        </p:txBody>
      </p:sp>
      <p:sp>
        <p:nvSpPr>
          <p:cNvPr id="4"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5" name="Slide Number Placeholder 22"/>
          <p:cNvSpPr>
            <a:spLocks noGrp="1"/>
          </p:cNvSpPr>
          <p:nvPr>
            <p:ph type="sldNum" sz="quarter" idx="12"/>
          </p:nvPr>
        </p:nvSpPr>
        <p:spPr/>
        <p:txBody>
          <a:bodyPr/>
          <a:lstStyle>
            <a:lvl1pPr>
              <a:defRPr/>
            </a:lvl1pPr>
          </a:lstStyle>
          <a:p>
            <a:pPr>
              <a:defRPr/>
            </a:pPr>
            <a:fld id="{FB1D255D-B940-4E92-88A6-570D65B19251}" type="slidenum">
              <a:rPr lang="en-US"/>
              <a:pPr>
                <a:defRPr/>
              </a:pPr>
              <a:t>‹#›</a:t>
            </a:fld>
            <a:endParaRPr lang="en-US"/>
          </a:p>
        </p:txBody>
      </p:sp>
    </p:spTree>
    <p:extLst>
      <p:ext uri="{BB962C8B-B14F-4D97-AF65-F5344CB8AC3E}">
        <p14:creationId xmlns:p14="http://schemas.microsoft.com/office/powerpoint/2010/main" val="640980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93D64895-D024-44A9-AB67-3DA7EE9FCB0D}" type="datetimeFigureOut">
              <a:rPr lang="en-US">
                <a:solidFill>
                  <a:srgbClr val="D5EDF4"/>
                </a:solidFill>
              </a:rPr>
              <a:pPr>
                <a:defRPr/>
              </a:pPr>
              <a:t>4/3/2014</a:t>
            </a:fld>
            <a:endParaRPr lang="en-US">
              <a:solidFill>
                <a:srgbClr val="D5EDF4"/>
              </a:solidFill>
            </a:endParaRPr>
          </a:p>
        </p:txBody>
      </p:sp>
      <p:sp>
        <p:nvSpPr>
          <p:cNvPr id="6"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7" name="Slide Number Placeholder 22"/>
          <p:cNvSpPr>
            <a:spLocks noGrp="1"/>
          </p:cNvSpPr>
          <p:nvPr>
            <p:ph type="sldNum" sz="quarter" idx="12"/>
          </p:nvPr>
        </p:nvSpPr>
        <p:spPr/>
        <p:txBody>
          <a:bodyPr/>
          <a:lstStyle>
            <a:lvl1pPr>
              <a:defRPr/>
            </a:lvl1pPr>
          </a:lstStyle>
          <a:p>
            <a:pPr>
              <a:defRPr/>
            </a:pPr>
            <a:fld id="{9657B168-8D83-46D6-8C28-B49B51ABB0DD}" type="slidenum">
              <a:rPr lang="en-US"/>
              <a:pPr>
                <a:defRPr/>
              </a:pPr>
              <a:t>‹#›</a:t>
            </a:fld>
            <a:endParaRPr lang="en-US"/>
          </a:p>
        </p:txBody>
      </p:sp>
    </p:spTree>
    <p:extLst>
      <p:ext uri="{BB962C8B-B14F-4D97-AF65-F5344CB8AC3E}">
        <p14:creationId xmlns:p14="http://schemas.microsoft.com/office/powerpoint/2010/main" val="1876829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CE36D617-5E83-4163-8990-DE5B7A012EC0}" type="datetimeFigureOut">
              <a:rPr lang="en-US">
                <a:solidFill>
                  <a:srgbClr val="D5EDF4"/>
                </a:solidFill>
              </a:rPr>
              <a:pPr>
                <a:defRPr/>
              </a:pPr>
              <a:t>4/3/2014</a:t>
            </a:fld>
            <a:endParaRPr lang="en-US">
              <a:solidFill>
                <a:srgbClr val="D5EDF4"/>
              </a:solidFill>
            </a:endParaRPr>
          </a:p>
        </p:txBody>
      </p:sp>
      <p:sp>
        <p:nvSpPr>
          <p:cNvPr id="8"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9" name="Slide Number Placeholder 22"/>
          <p:cNvSpPr>
            <a:spLocks noGrp="1"/>
          </p:cNvSpPr>
          <p:nvPr>
            <p:ph type="sldNum" sz="quarter" idx="12"/>
          </p:nvPr>
        </p:nvSpPr>
        <p:spPr/>
        <p:txBody>
          <a:bodyPr/>
          <a:lstStyle>
            <a:lvl1pPr>
              <a:defRPr/>
            </a:lvl1pPr>
          </a:lstStyle>
          <a:p>
            <a:pPr>
              <a:defRPr/>
            </a:pPr>
            <a:fld id="{2AFB87B2-AD00-48B0-8236-53736DDA08F5}" type="slidenum">
              <a:rPr lang="en-US"/>
              <a:pPr>
                <a:defRPr/>
              </a:pPr>
              <a:t>‹#›</a:t>
            </a:fld>
            <a:endParaRPr lang="en-US"/>
          </a:p>
        </p:txBody>
      </p:sp>
    </p:spTree>
    <p:extLst>
      <p:ext uri="{BB962C8B-B14F-4D97-AF65-F5344CB8AC3E}">
        <p14:creationId xmlns:p14="http://schemas.microsoft.com/office/powerpoint/2010/main" val="2697566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50821507-D8F6-4CD4-8E6E-C275EA25594A}" type="datetimeFigureOut">
              <a:rPr lang="en-US">
                <a:solidFill>
                  <a:srgbClr val="D5EDF4"/>
                </a:solidFill>
              </a:rPr>
              <a:pPr>
                <a:defRPr/>
              </a:pPr>
              <a:t>4/3/2014</a:t>
            </a:fld>
            <a:endParaRPr lang="en-US">
              <a:solidFill>
                <a:srgbClr val="D5EDF4"/>
              </a:solidFill>
            </a:endParaRPr>
          </a:p>
        </p:txBody>
      </p:sp>
      <p:sp>
        <p:nvSpPr>
          <p:cNvPr id="4"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5" name="Slide Number Placeholder 22"/>
          <p:cNvSpPr>
            <a:spLocks noGrp="1"/>
          </p:cNvSpPr>
          <p:nvPr>
            <p:ph type="sldNum" sz="quarter" idx="12"/>
          </p:nvPr>
        </p:nvSpPr>
        <p:spPr/>
        <p:txBody>
          <a:bodyPr/>
          <a:lstStyle>
            <a:lvl1pPr>
              <a:defRPr/>
            </a:lvl1pPr>
          </a:lstStyle>
          <a:p>
            <a:pPr>
              <a:defRPr/>
            </a:pPr>
            <a:fld id="{996DDB28-960A-461A-9AF1-5D487112CE2B}" type="slidenum">
              <a:rPr lang="en-US"/>
              <a:pPr>
                <a:defRPr/>
              </a:pPr>
              <a:t>‹#›</a:t>
            </a:fld>
            <a:endParaRPr lang="en-US"/>
          </a:p>
        </p:txBody>
      </p:sp>
    </p:spTree>
    <p:extLst>
      <p:ext uri="{BB962C8B-B14F-4D97-AF65-F5344CB8AC3E}">
        <p14:creationId xmlns:p14="http://schemas.microsoft.com/office/powerpoint/2010/main" val="3334538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C8B1682A-85BD-41BA-A878-A94123A9397B}" type="datetimeFigureOut">
              <a:rPr lang="en-US">
                <a:solidFill>
                  <a:srgbClr val="D5EDF4"/>
                </a:solidFill>
              </a:rPr>
              <a:pPr>
                <a:defRPr/>
              </a:pPr>
              <a:t>4/3/2014</a:t>
            </a:fld>
            <a:endParaRPr lang="en-US">
              <a:solidFill>
                <a:srgbClr val="D5EDF4"/>
              </a:solidFill>
            </a:endParaRPr>
          </a:p>
        </p:txBody>
      </p:sp>
      <p:sp>
        <p:nvSpPr>
          <p:cNvPr id="3"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4" name="Slide Number Placeholder 22"/>
          <p:cNvSpPr>
            <a:spLocks noGrp="1"/>
          </p:cNvSpPr>
          <p:nvPr>
            <p:ph type="sldNum" sz="quarter" idx="12"/>
          </p:nvPr>
        </p:nvSpPr>
        <p:spPr/>
        <p:txBody>
          <a:bodyPr/>
          <a:lstStyle>
            <a:lvl1pPr>
              <a:defRPr/>
            </a:lvl1pPr>
          </a:lstStyle>
          <a:p>
            <a:pPr>
              <a:defRPr/>
            </a:pPr>
            <a:fld id="{B9A8C2E7-64C6-447D-9C78-81A9FE4C9A6C}" type="slidenum">
              <a:rPr lang="en-US"/>
              <a:pPr>
                <a:defRPr/>
              </a:pPr>
              <a:t>‹#›</a:t>
            </a:fld>
            <a:endParaRPr lang="en-US"/>
          </a:p>
        </p:txBody>
      </p:sp>
    </p:spTree>
    <p:extLst>
      <p:ext uri="{BB962C8B-B14F-4D97-AF65-F5344CB8AC3E}">
        <p14:creationId xmlns:p14="http://schemas.microsoft.com/office/powerpoint/2010/main" val="832166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10"/>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11"/>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12"/>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4A13CDC0-C809-4D97-A3C1-1E992E27C200}" type="datetimeFigureOut">
              <a:rPr lang="en-US">
                <a:solidFill>
                  <a:srgbClr val="D5EDF4"/>
                </a:solidFill>
              </a:rPr>
              <a:pPr>
                <a:defRPr/>
              </a:pPr>
              <a:t>4/3/2014</a:t>
            </a:fld>
            <a:endParaRPr lang="en-US">
              <a:solidFill>
                <a:srgbClr val="D5EDF4"/>
              </a:solidFill>
            </a:endParaRPr>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n-US">
              <a:solidFill>
                <a:srgbClr val="D5EDF4"/>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EB142802-53ED-4551-BBD5-B8800C8C45AB}" type="slidenum">
              <a:rPr lang="en-US"/>
              <a:pPr>
                <a:defRPr/>
              </a:pPr>
              <a:t>‹#›</a:t>
            </a:fld>
            <a:endParaRPr lang="en-US"/>
          </a:p>
        </p:txBody>
      </p:sp>
    </p:spTree>
    <p:extLst>
      <p:ext uri="{BB962C8B-B14F-4D97-AF65-F5344CB8AC3E}">
        <p14:creationId xmlns:p14="http://schemas.microsoft.com/office/powerpoint/2010/main" val="3501704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EBEE7761-A9E0-4F99-950C-5FD3FB83086F}" type="datetimeFigureOut">
              <a:rPr lang="en-US">
                <a:solidFill>
                  <a:srgbClr val="D5EDF4"/>
                </a:solidFill>
              </a:rPr>
              <a:pPr>
                <a:defRPr/>
              </a:pPr>
              <a:t>4/3/2014</a:t>
            </a:fld>
            <a:endParaRPr lang="en-US">
              <a:solidFill>
                <a:srgbClr val="D5EDF4"/>
              </a:solidFill>
            </a:endParaRPr>
          </a:p>
        </p:txBody>
      </p:sp>
      <p:sp>
        <p:nvSpPr>
          <p:cNvPr id="5" name="Footer Placeholder 2"/>
          <p:cNvSpPr>
            <a:spLocks noGrp="1"/>
          </p:cNvSpPr>
          <p:nvPr>
            <p:ph type="ftr" sz="quarter" idx="11"/>
          </p:nvPr>
        </p:nvSpPr>
        <p:spPr/>
        <p:txBody>
          <a:bodyPr/>
          <a:lstStyle>
            <a:lvl1pPr>
              <a:defRPr/>
            </a:lvl1pPr>
          </a:lstStyle>
          <a:p>
            <a:pPr>
              <a:defRPr/>
            </a:pPr>
            <a:endParaRPr lang="en-US">
              <a:solidFill>
                <a:srgbClr val="D5EDF4"/>
              </a:solidFill>
            </a:endParaRPr>
          </a:p>
        </p:txBody>
      </p:sp>
      <p:sp>
        <p:nvSpPr>
          <p:cNvPr id="6" name="Slide Number Placeholder 22"/>
          <p:cNvSpPr>
            <a:spLocks noGrp="1"/>
          </p:cNvSpPr>
          <p:nvPr>
            <p:ph type="sldNum" sz="quarter" idx="12"/>
          </p:nvPr>
        </p:nvSpPr>
        <p:spPr/>
        <p:txBody>
          <a:bodyPr/>
          <a:lstStyle>
            <a:lvl1pPr>
              <a:defRPr/>
            </a:lvl1pPr>
          </a:lstStyle>
          <a:p>
            <a:pPr>
              <a:defRPr/>
            </a:pPr>
            <a:fld id="{544DA53C-F990-41F2-9B0D-1D10548D7726}" type="slidenum">
              <a:rPr lang="en-US"/>
              <a:pPr>
                <a:defRPr/>
              </a:pPr>
              <a:t>‹#›</a:t>
            </a:fld>
            <a:endParaRPr lang="en-US"/>
          </a:p>
        </p:txBody>
      </p:sp>
    </p:spTree>
    <p:extLst>
      <p:ext uri="{BB962C8B-B14F-4D97-AF65-F5344CB8AC3E}">
        <p14:creationId xmlns:p14="http://schemas.microsoft.com/office/powerpoint/2010/main" val="3144743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90000"/>
            <a:lumOff val="10000"/>
          </a:schemeClr>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a:solidFill>
                  <a:schemeClr val="tx2"/>
                </a:solidFill>
                <a:latin typeface="+mn-lt"/>
              </a:defRPr>
            </a:lvl1pPr>
          </a:lstStyle>
          <a:p>
            <a:pPr>
              <a:defRPr/>
            </a:pPr>
            <a:fld id="{10469D15-E401-4933-8CB2-FF8EB0815723}" type="datetimeFigureOut">
              <a:rPr lang="en-US">
                <a:solidFill>
                  <a:srgbClr val="D5EDF4"/>
                </a:solidFill>
              </a:rPr>
              <a:pPr>
                <a:defRPr/>
              </a:pPr>
              <a:t>4/3/2014</a:t>
            </a:fld>
            <a:endParaRPr lang="en-US">
              <a:solidFill>
                <a:srgbClr val="D5EDF4"/>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defRPr>
            </a:lvl1pPr>
          </a:lstStyle>
          <a:p>
            <a:pPr>
              <a:defRPr/>
            </a:pPr>
            <a:endParaRPr lang="en-US">
              <a:solidFill>
                <a:srgbClr val="D5EDF4"/>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B6563FC6-9DEB-41DE-879D-5F4588988AC5}" type="slidenum">
              <a:rPr lang="en-US"/>
              <a:pPr>
                <a:defRPr/>
              </a:pPr>
              <a:t>‹#›</a:t>
            </a:fld>
            <a:endParaRPr lang="en-US"/>
          </a:p>
        </p:txBody>
      </p:sp>
    </p:spTree>
    <p:extLst>
      <p:ext uri="{BB962C8B-B14F-4D97-AF65-F5344CB8AC3E}">
        <p14:creationId xmlns:p14="http://schemas.microsoft.com/office/powerpoint/2010/main" val="429512201"/>
      </p:ext>
    </p:extLst>
  </p:cSld>
  <p:clrMap bg1="dk1" tx1="lt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Century Gothic" pitchFamily="34" charset="0"/>
        </a:defRPr>
      </a:lvl2pPr>
      <a:lvl3pPr algn="l" rtl="0" eaLnBrk="0" fontAlgn="base" hangingPunct="0">
        <a:spcBef>
          <a:spcPct val="0"/>
        </a:spcBef>
        <a:spcAft>
          <a:spcPct val="0"/>
        </a:spcAft>
        <a:defRPr sz="4000">
          <a:solidFill>
            <a:schemeClr val="tx2"/>
          </a:solidFill>
          <a:latin typeface="Century Gothic" pitchFamily="34" charset="0"/>
        </a:defRPr>
      </a:lvl3pPr>
      <a:lvl4pPr algn="l" rtl="0" eaLnBrk="0" fontAlgn="base" hangingPunct="0">
        <a:spcBef>
          <a:spcPct val="0"/>
        </a:spcBef>
        <a:spcAft>
          <a:spcPct val="0"/>
        </a:spcAft>
        <a:defRPr sz="4000">
          <a:solidFill>
            <a:schemeClr val="tx2"/>
          </a:solidFill>
          <a:latin typeface="Century Gothic" pitchFamily="34" charset="0"/>
        </a:defRPr>
      </a:lvl4pPr>
      <a:lvl5pPr algn="l" rtl="0" eaLnBrk="0" fontAlgn="base" hangingPunct="0">
        <a:spcBef>
          <a:spcPct val="0"/>
        </a:spcBef>
        <a:spcAft>
          <a:spcPct val="0"/>
        </a:spcAft>
        <a:defRPr sz="4000">
          <a:solidFill>
            <a:schemeClr val="tx2"/>
          </a:solidFill>
          <a:latin typeface="Century Gothic" pitchFamily="34" charset="0"/>
        </a:defRPr>
      </a:lvl5pPr>
      <a:lvl6pPr marL="457200" algn="l" rtl="0" fontAlgn="base">
        <a:spcBef>
          <a:spcPct val="0"/>
        </a:spcBef>
        <a:spcAft>
          <a:spcPct val="0"/>
        </a:spcAft>
        <a:defRPr sz="4000">
          <a:solidFill>
            <a:schemeClr val="tx2"/>
          </a:solidFill>
          <a:latin typeface="Century Gothic" pitchFamily="34" charset="0"/>
        </a:defRPr>
      </a:lvl6pPr>
      <a:lvl7pPr marL="914400" algn="l" rtl="0" fontAlgn="base">
        <a:spcBef>
          <a:spcPct val="0"/>
        </a:spcBef>
        <a:spcAft>
          <a:spcPct val="0"/>
        </a:spcAft>
        <a:defRPr sz="4000">
          <a:solidFill>
            <a:schemeClr val="tx2"/>
          </a:solidFill>
          <a:latin typeface="Century Gothic" pitchFamily="34" charset="0"/>
        </a:defRPr>
      </a:lvl7pPr>
      <a:lvl8pPr marL="1371600" algn="l" rtl="0" fontAlgn="base">
        <a:spcBef>
          <a:spcPct val="0"/>
        </a:spcBef>
        <a:spcAft>
          <a:spcPct val="0"/>
        </a:spcAft>
        <a:defRPr sz="4000">
          <a:solidFill>
            <a:schemeClr val="tx2"/>
          </a:solidFill>
          <a:latin typeface="Century Gothic" pitchFamily="34" charset="0"/>
        </a:defRPr>
      </a:lvl8pPr>
      <a:lvl9pPr marL="1828800" algn="l" rtl="0" fontAlgn="base">
        <a:spcBef>
          <a:spcPct val="0"/>
        </a:spcBef>
        <a:spcAft>
          <a:spcPct val="0"/>
        </a:spcAft>
        <a:defRPr sz="4000">
          <a:solidFill>
            <a:schemeClr val="tx2"/>
          </a:solidFill>
          <a:latin typeface="Century Gothic"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ACBFCD"/>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E2751D"/>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E2751D"/>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lumMod val="90000"/>
            <a:lumOff val="10000"/>
          </a:schemeClr>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a:solidFill>
                  <a:schemeClr val="tx2"/>
                </a:solidFill>
                <a:latin typeface="+mn-lt"/>
              </a:defRPr>
            </a:lvl1pPr>
          </a:lstStyle>
          <a:p>
            <a:pPr>
              <a:defRPr/>
            </a:pPr>
            <a:fld id="{A4A25042-4AE1-4B1E-A744-FCDD15872396}" type="datetimeFigureOut">
              <a:rPr lang="en-US">
                <a:solidFill>
                  <a:srgbClr val="D5EDF4"/>
                </a:solidFill>
              </a:rPr>
              <a:pPr>
                <a:defRPr/>
              </a:pPr>
              <a:t>4/3/2014</a:t>
            </a:fld>
            <a:endParaRPr lang="en-US">
              <a:solidFill>
                <a:srgbClr val="D5EDF4"/>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defRPr>
            </a:lvl1pPr>
          </a:lstStyle>
          <a:p>
            <a:pPr>
              <a:defRPr/>
            </a:pPr>
            <a:endParaRPr lang="en-US">
              <a:solidFill>
                <a:srgbClr val="D5EDF4"/>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01ABC1BC-4017-465E-85BA-E56B05C22539}" type="slidenum">
              <a:rPr lang="en-US"/>
              <a:pPr>
                <a:defRPr/>
              </a:pPr>
              <a:t>‹#›</a:t>
            </a:fld>
            <a:endParaRPr lang="en-US"/>
          </a:p>
        </p:txBody>
      </p:sp>
    </p:spTree>
    <p:extLst>
      <p:ext uri="{BB962C8B-B14F-4D97-AF65-F5344CB8AC3E}">
        <p14:creationId xmlns:p14="http://schemas.microsoft.com/office/powerpoint/2010/main" val="2727235952"/>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Century Gothic" pitchFamily="34" charset="0"/>
        </a:defRPr>
      </a:lvl2pPr>
      <a:lvl3pPr algn="l" rtl="0" eaLnBrk="0" fontAlgn="base" hangingPunct="0">
        <a:spcBef>
          <a:spcPct val="0"/>
        </a:spcBef>
        <a:spcAft>
          <a:spcPct val="0"/>
        </a:spcAft>
        <a:defRPr sz="4000">
          <a:solidFill>
            <a:schemeClr val="tx2"/>
          </a:solidFill>
          <a:latin typeface="Century Gothic" pitchFamily="34" charset="0"/>
        </a:defRPr>
      </a:lvl3pPr>
      <a:lvl4pPr algn="l" rtl="0" eaLnBrk="0" fontAlgn="base" hangingPunct="0">
        <a:spcBef>
          <a:spcPct val="0"/>
        </a:spcBef>
        <a:spcAft>
          <a:spcPct val="0"/>
        </a:spcAft>
        <a:defRPr sz="4000">
          <a:solidFill>
            <a:schemeClr val="tx2"/>
          </a:solidFill>
          <a:latin typeface="Century Gothic" pitchFamily="34" charset="0"/>
        </a:defRPr>
      </a:lvl4pPr>
      <a:lvl5pPr algn="l" rtl="0" eaLnBrk="0" fontAlgn="base" hangingPunct="0">
        <a:spcBef>
          <a:spcPct val="0"/>
        </a:spcBef>
        <a:spcAft>
          <a:spcPct val="0"/>
        </a:spcAft>
        <a:defRPr sz="4000">
          <a:solidFill>
            <a:schemeClr val="tx2"/>
          </a:solidFill>
          <a:latin typeface="Century Gothic" pitchFamily="34" charset="0"/>
        </a:defRPr>
      </a:lvl5pPr>
      <a:lvl6pPr marL="457200" algn="l" rtl="0" fontAlgn="base">
        <a:spcBef>
          <a:spcPct val="0"/>
        </a:spcBef>
        <a:spcAft>
          <a:spcPct val="0"/>
        </a:spcAft>
        <a:defRPr sz="4000">
          <a:solidFill>
            <a:schemeClr val="tx2"/>
          </a:solidFill>
          <a:latin typeface="Century Gothic" pitchFamily="34" charset="0"/>
        </a:defRPr>
      </a:lvl6pPr>
      <a:lvl7pPr marL="914400" algn="l" rtl="0" fontAlgn="base">
        <a:spcBef>
          <a:spcPct val="0"/>
        </a:spcBef>
        <a:spcAft>
          <a:spcPct val="0"/>
        </a:spcAft>
        <a:defRPr sz="4000">
          <a:solidFill>
            <a:schemeClr val="tx2"/>
          </a:solidFill>
          <a:latin typeface="Century Gothic" pitchFamily="34" charset="0"/>
        </a:defRPr>
      </a:lvl7pPr>
      <a:lvl8pPr marL="1371600" algn="l" rtl="0" fontAlgn="base">
        <a:spcBef>
          <a:spcPct val="0"/>
        </a:spcBef>
        <a:spcAft>
          <a:spcPct val="0"/>
        </a:spcAft>
        <a:defRPr sz="4000">
          <a:solidFill>
            <a:schemeClr val="tx2"/>
          </a:solidFill>
          <a:latin typeface="Century Gothic" pitchFamily="34" charset="0"/>
        </a:defRPr>
      </a:lvl8pPr>
      <a:lvl9pPr marL="1828800" algn="l" rtl="0" fontAlgn="base">
        <a:spcBef>
          <a:spcPct val="0"/>
        </a:spcBef>
        <a:spcAft>
          <a:spcPct val="0"/>
        </a:spcAft>
        <a:defRPr sz="4000">
          <a:solidFill>
            <a:schemeClr val="tx2"/>
          </a:solidFill>
          <a:latin typeface="Century Gothic"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ACBFCD"/>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E2751D"/>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E2751D"/>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2">
            <a:lumMod val="90000"/>
            <a:lumOff val="10000"/>
          </a:schemeClr>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a:solidFill>
                  <a:schemeClr val="tx2"/>
                </a:solidFill>
                <a:latin typeface="+mn-lt"/>
              </a:defRPr>
            </a:lvl1pPr>
          </a:lstStyle>
          <a:p>
            <a:pPr>
              <a:defRPr/>
            </a:pPr>
            <a:fld id="{A4A25042-4AE1-4B1E-A744-FCDD15872396}" type="datetimeFigureOut">
              <a:rPr lang="en-US">
                <a:solidFill>
                  <a:srgbClr val="D5EDF4"/>
                </a:solidFill>
              </a:rPr>
              <a:pPr>
                <a:defRPr/>
              </a:pPr>
              <a:t>4/3/2014</a:t>
            </a:fld>
            <a:endParaRPr lang="en-US">
              <a:solidFill>
                <a:srgbClr val="D5EDF4"/>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defRPr>
            </a:lvl1pPr>
          </a:lstStyle>
          <a:p>
            <a:pPr>
              <a:defRPr/>
            </a:pPr>
            <a:endParaRPr lang="en-US">
              <a:solidFill>
                <a:srgbClr val="D5EDF4"/>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01ABC1BC-4017-465E-85BA-E56B05C22539}" type="slidenum">
              <a:rPr lang="en-US"/>
              <a:pPr>
                <a:defRPr/>
              </a:pPr>
              <a:t>‹#›</a:t>
            </a:fld>
            <a:endParaRPr lang="en-US"/>
          </a:p>
        </p:txBody>
      </p:sp>
    </p:spTree>
    <p:extLst>
      <p:ext uri="{BB962C8B-B14F-4D97-AF65-F5344CB8AC3E}">
        <p14:creationId xmlns:p14="http://schemas.microsoft.com/office/powerpoint/2010/main" val="1585499004"/>
      </p:ext>
    </p:extLst>
  </p:cSld>
  <p:clrMap bg1="dk1" tx1="lt1" bg2="dk2" tx2="lt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Century Gothic" pitchFamily="34" charset="0"/>
        </a:defRPr>
      </a:lvl2pPr>
      <a:lvl3pPr algn="l" rtl="0" eaLnBrk="0" fontAlgn="base" hangingPunct="0">
        <a:spcBef>
          <a:spcPct val="0"/>
        </a:spcBef>
        <a:spcAft>
          <a:spcPct val="0"/>
        </a:spcAft>
        <a:defRPr sz="4000">
          <a:solidFill>
            <a:schemeClr val="tx2"/>
          </a:solidFill>
          <a:latin typeface="Century Gothic" pitchFamily="34" charset="0"/>
        </a:defRPr>
      </a:lvl3pPr>
      <a:lvl4pPr algn="l" rtl="0" eaLnBrk="0" fontAlgn="base" hangingPunct="0">
        <a:spcBef>
          <a:spcPct val="0"/>
        </a:spcBef>
        <a:spcAft>
          <a:spcPct val="0"/>
        </a:spcAft>
        <a:defRPr sz="4000">
          <a:solidFill>
            <a:schemeClr val="tx2"/>
          </a:solidFill>
          <a:latin typeface="Century Gothic" pitchFamily="34" charset="0"/>
        </a:defRPr>
      </a:lvl4pPr>
      <a:lvl5pPr algn="l" rtl="0" eaLnBrk="0" fontAlgn="base" hangingPunct="0">
        <a:spcBef>
          <a:spcPct val="0"/>
        </a:spcBef>
        <a:spcAft>
          <a:spcPct val="0"/>
        </a:spcAft>
        <a:defRPr sz="4000">
          <a:solidFill>
            <a:schemeClr val="tx2"/>
          </a:solidFill>
          <a:latin typeface="Century Gothic" pitchFamily="34" charset="0"/>
        </a:defRPr>
      </a:lvl5pPr>
      <a:lvl6pPr marL="457200" algn="l" rtl="0" fontAlgn="base">
        <a:spcBef>
          <a:spcPct val="0"/>
        </a:spcBef>
        <a:spcAft>
          <a:spcPct val="0"/>
        </a:spcAft>
        <a:defRPr sz="4000">
          <a:solidFill>
            <a:schemeClr val="tx2"/>
          </a:solidFill>
          <a:latin typeface="Century Gothic" pitchFamily="34" charset="0"/>
        </a:defRPr>
      </a:lvl6pPr>
      <a:lvl7pPr marL="914400" algn="l" rtl="0" fontAlgn="base">
        <a:spcBef>
          <a:spcPct val="0"/>
        </a:spcBef>
        <a:spcAft>
          <a:spcPct val="0"/>
        </a:spcAft>
        <a:defRPr sz="4000">
          <a:solidFill>
            <a:schemeClr val="tx2"/>
          </a:solidFill>
          <a:latin typeface="Century Gothic" pitchFamily="34" charset="0"/>
        </a:defRPr>
      </a:lvl7pPr>
      <a:lvl8pPr marL="1371600" algn="l" rtl="0" fontAlgn="base">
        <a:spcBef>
          <a:spcPct val="0"/>
        </a:spcBef>
        <a:spcAft>
          <a:spcPct val="0"/>
        </a:spcAft>
        <a:defRPr sz="4000">
          <a:solidFill>
            <a:schemeClr val="tx2"/>
          </a:solidFill>
          <a:latin typeface="Century Gothic" pitchFamily="34" charset="0"/>
        </a:defRPr>
      </a:lvl8pPr>
      <a:lvl9pPr marL="1828800" algn="l" rtl="0" fontAlgn="base">
        <a:spcBef>
          <a:spcPct val="0"/>
        </a:spcBef>
        <a:spcAft>
          <a:spcPct val="0"/>
        </a:spcAft>
        <a:defRPr sz="4000">
          <a:solidFill>
            <a:schemeClr val="tx2"/>
          </a:solidFill>
          <a:latin typeface="Century Gothic"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ACBFCD"/>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E2751D"/>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E2751D"/>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3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p:cNvSpPr>
          <p:nvPr>
            <p:ph type="title" idx="4294967295"/>
          </p:nvPr>
        </p:nvSpPr>
        <p:spPr/>
        <p:txBody>
          <a:bodyPr/>
          <a:lstStyle/>
          <a:p>
            <a:pPr eaLnBrk="1" hangingPunct="1"/>
            <a:endParaRPr lang="en-US" smtClean="0"/>
          </a:p>
        </p:txBody>
      </p:sp>
      <p:sp>
        <p:nvSpPr>
          <p:cNvPr id="129027" name="Rectangle 3"/>
          <p:cNvSpPr>
            <a:spLocks noGrp="1"/>
          </p:cNvSpPr>
          <p:nvPr>
            <p:ph type="body" idx="4294967295"/>
          </p:nvPr>
        </p:nvSpPr>
        <p:spPr>
          <a:xfrm>
            <a:off x="361950" y="2144766"/>
            <a:ext cx="7705725" cy="4332233"/>
          </a:xfrm>
        </p:spPr>
        <p:txBody>
          <a:bodyPr/>
          <a:lstStyle/>
          <a:p>
            <a:pPr algn="ctr" eaLnBrk="1" hangingPunct="1">
              <a:lnSpc>
                <a:spcPct val="90000"/>
              </a:lnSpc>
              <a:spcBef>
                <a:spcPct val="0"/>
              </a:spcBef>
              <a:buClrTx/>
              <a:buSzTx/>
              <a:buNone/>
            </a:pPr>
            <a:r>
              <a:rPr lang="en-US" sz="3600" b="1" dirty="0" smtClean="0"/>
              <a:t>	</a:t>
            </a:r>
          </a:p>
          <a:p>
            <a:pPr algn="ctr" eaLnBrk="1" hangingPunct="1">
              <a:lnSpc>
                <a:spcPct val="90000"/>
              </a:lnSpc>
              <a:spcBef>
                <a:spcPct val="0"/>
              </a:spcBef>
              <a:buClrTx/>
              <a:buSzTx/>
              <a:buNone/>
            </a:pPr>
            <a:r>
              <a:rPr lang="en-US" sz="4000" b="1" dirty="0" smtClean="0"/>
              <a:t>Consumer Perspective on TAFTA Agenda</a:t>
            </a:r>
            <a:endParaRPr lang="en-US" sz="5000" b="1" i="1" dirty="0" smtClean="0"/>
          </a:p>
          <a:p>
            <a:pPr algn="ctr" eaLnBrk="1" hangingPunct="1">
              <a:lnSpc>
                <a:spcPct val="90000"/>
              </a:lnSpc>
              <a:spcBef>
                <a:spcPct val="0"/>
              </a:spcBef>
              <a:buClrTx/>
              <a:buSzTx/>
              <a:buNone/>
            </a:pPr>
            <a:endParaRPr lang="en-US" sz="1200" dirty="0" smtClean="0">
              <a:solidFill>
                <a:srgbClr val="00CC99"/>
              </a:solidFill>
            </a:endParaRPr>
          </a:p>
          <a:p>
            <a:pPr algn="ctr" eaLnBrk="1" hangingPunct="1">
              <a:lnSpc>
                <a:spcPct val="90000"/>
              </a:lnSpc>
              <a:spcBef>
                <a:spcPct val="0"/>
              </a:spcBef>
              <a:buClrTx/>
              <a:buSzTx/>
              <a:buFontTx/>
              <a:buNone/>
            </a:pPr>
            <a:endParaRPr lang="en-US" sz="2000" b="1" dirty="0" smtClean="0">
              <a:solidFill>
                <a:srgbClr val="00CC99"/>
              </a:solidFill>
            </a:endParaRPr>
          </a:p>
          <a:p>
            <a:pPr algn="ctr" eaLnBrk="1" hangingPunct="1">
              <a:lnSpc>
                <a:spcPct val="90000"/>
              </a:lnSpc>
              <a:spcBef>
                <a:spcPct val="0"/>
              </a:spcBef>
              <a:buClrTx/>
              <a:buSzTx/>
              <a:buFontTx/>
              <a:buNone/>
            </a:pPr>
            <a:endParaRPr lang="en-US" sz="2000" b="1" dirty="0">
              <a:solidFill>
                <a:srgbClr val="00CC99"/>
              </a:solidFill>
            </a:endParaRPr>
          </a:p>
          <a:p>
            <a:pPr algn="ctr" eaLnBrk="1" hangingPunct="1">
              <a:lnSpc>
                <a:spcPct val="90000"/>
              </a:lnSpc>
              <a:spcBef>
                <a:spcPct val="0"/>
              </a:spcBef>
              <a:buClrTx/>
              <a:buSzTx/>
              <a:buFontTx/>
              <a:buNone/>
            </a:pPr>
            <a:r>
              <a:rPr lang="en-US" sz="3000" b="1" dirty="0" smtClean="0">
                <a:solidFill>
                  <a:srgbClr val="00CC99"/>
                </a:solidFill>
              </a:rPr>
              <a:t>Lori Wallach</a:t>
            </a:r>
            <a:br>
              <a:rPr lang="en-US" sz="3000" b="1" dirty="0" smtClean="0">
                <a:solidFill>
                  <a:srgbClr val="00CC99"/>
                </a:solidFill>
              </a:rPr>
            </a:br>
            <a:r>
              <a:rPr lang="en-US" sz="3000" b="1" dirty="0" smtClean="0">
                <a:solidFill>
                  <a:srgbClr val="00CC99"/>
                </a:solidFill>
              </a:rPr>
              <a:t>Public Citizen’s Global Trade Watch</a:t>
            </a:r>
          </a:p>
          <a:p>
            <a:pPr algn="ctr" eaLnBrk="1" hangingPunct="1">
              <a:lnSpc>
                <a:spcPct val="90000"/>
              </a:lnSpc>
              <a:spcBef>
                <a:spcPct val="0"/>
              </a:spcBef>
              <a:buClrTx/>
              <a:buSzTx/>
              <a:buFontTx/>
              <a:buNone/>
            </a:pPr>
            <a:endParaRPr lang="en-US" sz="3000" b="1" dirty="0">
              <a:solidFill>
                <a:srgbClr val="00CC99"/>
              </a:solidFill>
            </a:endParaRPr>
          </a:p>
          <a:p>
            <a:pPr algn="ctr" eaLnBrk="1" hangingPunct="1">
              <a:lnSpc>
                <a:spcPct val="90000"/>
              </a:lnSpc>
              <a:spcBef>
                <a:spcPct val="0"/>
              </a:spcBef>
              <a:buClrTx/>
              <a:buSzTx/>
              <a:buFontTx/>
              <a:buNone/>
            </a:pPr>
            <a:r>
              <a:rPr lang="en-US" sz="2000" b="1" dirty="0" smtClean="0"/>
              <a:t>Washington, D.C. March </a:t>
            </a:r>
            <a:r>
              <a:rPr lang="en-US" sz="2000" b="1" dirty="0" smtClean="0"/>
              <a:t>2014</a:t>
            </a:r>
            <a:endParaRPr lang="en-US" sz="2000" b="1" dirty="0" smtClean="0"/>
          </a:p>
          <a:p>
            <a:pPr algn="ctr" eaLnBrk="1" hangingPunct="1">
              <a:lnSpc>
                <a:spcPct val="90000"/>
              </a:lnSpc>
              <a:spcBef>
                <a:spcPct val="0"/>
              </a:spcBef>
              <a:buClrTx/>
              <a:buSzTx/>
              <a:buFontTx/>
              <a:buNone/>
            </a:pPr>
            <a:endParaRPr lang="en-US" sz="2200" b="1" dirty="0" smtClean="0">
              <a:solidFill>
                <a:srgbClr val="00CC99"/>
              </a:solidFill>
            </a:endParaRPr>
          </a:p>
        </p:txBody>
      </p:sp>
      <p:pic>
        <p:nvPicPr>
          <p:cNvPr id="129028" name="Picture 4" descr="new penn letterhead update"/>
          <p:cNvPicPr>
            <a:picLocks noChangeAspect="1" noChangeArrowheads="1"/>
          </p:cNvPicPr>
          <p:nvPr/>
        </p:nvPicPr>
        <p:blipFill>
          <a:blip r:embed="rId3"/>
          <a:srcRect t="16594" b="13893"/>
          <a:stretch>
            <a:fillRect/>
          </a:stretch>
        </p:blipFill>
        <p:spPr bwMode="auto">
          <a:xfrm>
            <a:off x="228600" y="228600"/>
            <a:ext cx="8686800" cy="1828800"/>
          </a:xfrm>
          <a:prstGeom prst="rect">
            <a:avLst/>
          </a:prstGeom>
          <a:noFill/>
          <a:ln w="9525">
            <a:noFill/>
            <a:miter lim="800000"/>
            <a:headEnd/>
            <a:tailEnd/>
          </a:ln>
        </p:spPr>
      </p:pic>
    </p:spTree>
    <p:extLst>
      <p:ext uri="{BB962C8B-B14F-4D97-AF65-F5344CB8AC3E}">
        <p14:creationId xmlns:p14="http://schemas.microsoft.com/office/powerpoint/2010/main" val="26509670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7579" y="649013"/>
            <a:ext cx="8839200" cy="6186309"/>
          </a:xfrm>
          <a:prstGeom prst="rect">
            <a:avLst/>
          </a:prstGeom>
        </p:spPr>
        <p:txBody>
          <a:bodyPr wrap="square">
            <a:spAutoFit/>
          </a:bodyPr>
          <a:lstStyle/>
          <a:p>
            <a:pPr marL="285750" indent="-285750" fontAlgn="base">
              <a:spcBef>
                <a:spcPct val="0"/>
              </a:spcBef>
              <a:spcAft>
                <a:spcPct val="0"/>
              </a:spcAft>
              <a:buFont typeface="Arial" pitchFamily="34" charset="0"/>
              <a:buChar char="•"/>
            </a:pPr>
            <a:r>
              <a:rPr lang="en-US" sz="1600" dirty="0">
                <a:solidFill>
                  <a:prstClr val="white"/>
                </a:solidFill>
                <a:latin typeface="Arial" pitchFamily="34" charset="0"/>
                <a:cs typeface="Arial" pitchFamily="34" charset="0"/>
              </a:rPr>
              <a:t>Tribunals operate behind closed doors - lack basic due process</a:t>
            </a:r>
          </a:p>
          <a:p>
            <a:pPr marL="285750" indent="-285750" fontAlgn="base">
              <a:spcBef>
                <a:spcPct val="0"/>
              </a:spcBef>
              <a:spcAft>
                <a:spcPct val="0"/>
              </a:spcAft>
              <a:buFontTx/>
              <a:buChar char="-"/>
            </a:pPr>
            <a:endParaRPr lang="en-US" sz="1000" dirty="0">
              <a:solidFill>
                <a:prstClr val="white"/>
              </a:solidFill>
              <a:latin typeface="Arial" pitchFamily="34" charset="0"/>
              <a:cs typeface="Arial" pitchFamily="34" charset="0"/>
            </a:endParaRPr>
          </a:p>
          <a:p>
            <a:pPr marL="285750" indent="-285750" fontAlgn="base">
              <a:spcBef>
                <a:spcPct val="0"/>
              </a:spcBef>
              <a:spcAft>
                <a:spcPct val="0"/>
              </a:spcAft>
              <a:buFont typeface="Arial" pitchFamily="34" charset="0"/>
              <a:buChar char="•"/>
            </a:pPr>
            <a:r>
              <a:rPr lang="en-US" sz="1600" dirty="0">
                <a:solidFill>
                  <a:prstClr val="white"/>
                </a:solidFill>
                <a:latin typeface="Arial" pitchFamily="34" charset="0"/>
                <a:cs typeface="Arial" pitchFamily="34" charset="0"/>
              </a:rPr>
              <a:t>Absolute tribunal discretion to set damages, compound interest, allocate costs </a:t>
            </a:r>
          </a:p>
          <a:p>
            <a:pPr marL="742950" lvl="1" indent="-285750" fontAlgn="base">
              <a:spcBef>
                <a:spcPct val="0"/>
              </a:spcBef>
              <a:spcAft>
                <a:spcPct val="0"/>
              </a:spcAft>
              <a:buFont typeface="Arial" pitchFamily="34" charset="0"/>
              <a:buChar char="•"/>
            </a:pPr>
            <a:r>
              <a:rPr lang="en-US" sz="1600" dirty="0">
                <a:solidFill>
                  <a:prstClr val="white"/>
                </a:solidFill>
                <a:latin typeface="Arial" pitchFamily="34" charset="0"/>
                <a:cs typeface="Arial" pitchFamily="34" charset="0"/>
              </a:rPr>
              <a:t>No limit to amount of money tribunals can order </a:t>
            </a:r>
            <a:r>
              <a:rPr lang="en-US" sz="1600" dirty="0" err="1">
                <a:solidFill>
                  <a:prstClr val="white"/>
                </a:solidFill>
                <a:latin typeface="Arial" pitchFamily="34" charset="0"/>
                <a:cs typeface="Arial" pitchFamily="34" charset="0"/>
              </a:rPr>
              <a:t>govts</a:t>
            </a:r>
            <a:r>
              <a:rPr lang="en-US" sz="1600" dirty="0">
                <a:solidFill>
                  <a:prstClr val="white"/>
                </a:solidFill>
                <a:latin typeface="Arial" pitchFamily="34" charset="0"/>
                <a:cs typeface="Arial" pitchFamily="34" charset="0"/>
              </a:rPr>
              <a:t> to pay corps/investors</a:t>
            </a:r>
          </a:p>
          <a:p>
            <a:pPr marL="742950" lvl="1" indent="-285750" fontAlgn="base">
              <a:spcBef>
                <a:spcPct val="0"/>
              </a:spcBef>
              <a:spcAft>
                <a:spcPct val="0"/>
              </a:spcAft>
              <a:buFont typeface="Arial" pitchFamily="34" charset="0"/>
              <a:buChar char="•"/>
            </a:pPr>
            <a:r>
              <a:rPr lang="en-US" sz="1600" dirty="0">
                <a:solidFill>
                  <a:prstClr val="white"/>
                </a:solidFill>
                <a:latin typeface="Arial" pitchFamily="34" charset="0"/>
                <a:cs typeface="Arial" pitchFamily="34" charset="0"/>
              </a:rPr>
              <a:t>Compound interest starting date if violation new norm ( compound interest ordered by tribunal doubles Occidental v. Ecuador $1.7B award to $3B plus</a:t>
            </a:r>
          </a:p>
          <a:p>
            <a:pPr marL="742950" lvl="1" indent="-285750" fontAlgn="base">
              <a:spcBef>
                <a:spcPct val="0"/>
              </a:spcBef>
              <a:spcAft>
                <a:spcPct val="0"/>
              </a:spcAft>
              <a:buFont typeface="Arial" pitchFamily="34" charset="0"/>
              <a:buChar char="•"/>
            </a:pPr>
            <a:endParaRPr lang="en-US" sz="1000" dirty="0">
              <a:solidFill>
                <a:prstClr val="white"/>
              </a:solidFill>
              <a:latin typeface="Arial" pitchFamily="34" charset="0"/>
              <a:cs typeface="Arial" pitchFamily="34" charset="0"/>
            </a:endParaRPr>
          </a:p>
          <a:p>
            <a:pPr marL="285750" indent="-285750" fontAlgn="base">
              <a:spcBef>
                <a:spcPct val="0"/>
              </a:spcBef>
              <a:spcAft>
                <a:spcPct val="0"/>
              </a:spcAft>
              <a:buFont typeface="Arial" pitchFamily="34" charset="0"/>
              <a:buChar char="•"/>
            </a:pPr>
            <a:r>
              <a:rPr lang="en-US" sz="1600" b="1" dirty="0">
                <a:solidFill>
                  <a:prstClr val="white"/>
                </a:solidFill>
                <a:latin typeface="Arial" pitchFamily="34" charset="0"/>
                <a:cs typeface="Arial" pitchFamily="34" charset="0"/>
              </a:rPr>
              <a:t>Rulings not bound by precedent. No outside appeal. Annulment for limited errors.</a:t>
            </a:r>
            <a:r>
              <a:rPr lang="en-US" sz="1600" dirty="0">
                <a:solidFill>
                  <a:prstClr val="white"/>
                </a:solidFill>
                <a:latin typeface="Arial" pitchFamily="34" charset="0"/>
                <a:cs typeface="Arial" pitchFamily="34" charset="0"/>
              </a:rPr>
              <a:t> </a:t>
            </a:r>
          </a:p>
          <a:p>
            <a:pPr marL="285750" indent="-285750" fontAlgn="base">
              <a:spcBef>
                <a:spcPct val="0"/>
              </a:spcBef>
              <a:spcAft>
                <a:spcPct val="0"/>
              </a:spcAft>
              <a:buFont typeface="Arial" pitchFamily="34" charset="0"/>
              <a:buChar char="•"/>
            </a:pPr>
            <a:endParaRPr lang="en-US" sz="1000" dirty="0">
              <a:solidFill>
                <a:prstClr val="white"/>
              </a:solidFill>
              <a:latin typeface="Arial" pitchFamily="34" charset="0"/>
              <a:cs typeface="Arial" pitchFamily="34" charset="0"/>
            </a:endParaRPr>
          </a:p>
          <a:p>
            <a:pPr marL="285750" indent="-285750" fontAlgn="base">
              <a:spcBef>
                <a:spcPct val="0"/>
              </a:spcBef>
              <a:spcAft>
                <a:spcPct val="0"/>
              </a:spcAft>
              <a:buFont typeface="Arial" pitchFamily="34" charset="0"/>
              <a:buChar char="•"/>
            </a:pPr>
            <a:r>
              <a:rPr lang="en-US" sz="1600" dirty="0">
                <a:solidFill>
                  <a:prstClr val="white"/>
                </a:solidFill>
                <a:latin typeface="Arial" pitchFamily="34" charset="0"/>
                <a:cs typeface="Arial" pitchFamily="34" charset="0"/>
              </a:rPr>
              <a:t>The number of ISDR cases has soared over last decade. Last year cumulative number of launched investor-state cases was nine times cumulative investor-state caseload in 2000, even though treaties with investor-state provisions have existed since the 1950s. </a:t>
            </a:r>
          </a:p>
          <a:p>
            <a:pPr marL="285750" indent="-285750" fontAlgn="base">
              <a:spcBef>
                <a:spcPct val="0"/>
              </a:spcBef>
              <a:spcAft>
                <a:spcPct val="0"/>
              </a:spcAft>
              <a:buFont typeface="Arial" pitchFamily="34" charset="0"/>
              <a:buChar char="•"/>
            </a:pPr>
            <a:endParaRPr lang="en-US" sz="1000" dirty="0">
              <a:solidFill>
                <a:prstClr val="white"/>
              </a:solidFill>
              <a:latin typeface="Arial" pitchFamily="34" charset="0"/>
              <a:cs typeface="Arial" pitchFamily="34" charset="0"/>
            </a:endParaRPr>
          </a:p>
          <a:p>
            <a:pPr marL="285750" indent="-285750" fontAlgn="base">
              <a:spcBef>
                <a:spcPct val="0"/>
              </a:spcBef>
              <a:spcAft>
                <a:spcPct val="0"/>
              </a:spcAft>
              <a:buFont typeface="Arial" pitchFamily="34" charset="0"/>
              <a:buChar char="•"/>
            </a:pPr>
            <a:r>
              <a:rPr lang="en-US" sz="1600" dirty="0">
                <a:solidFill>
                  <a:prstClr val="white"/>
                </a:solidFill>
                <a:latin typeface="Arial" pitchFamily="34" charset="0"/>
                <a:cs typeface="Arial" pitchFamily="34" charset="0"/>
              </a:rPr>
              <a:t>ISDR has birthed an entire industry of specialized lawyers and  tribunalists (many serving both roles) and specialized equity funds that finance what is lucrative business of raiding government treasuries.</a:t>
            </a:r>
          </a:p>
          <a:p>
            <a:pPr fontAlgn="base">
              <a:spcBef>
                <a:spcPct val="0"/>
              </a:spcBef>
              <a:spcAft>
                <a:spcPct val="0"/>
              </a:spcAft>
            </a:pPr>
            <a:endParaRPr lang="en-US" sz="1000" b="1" dirty="0">
              <a:solidFill>
                <a:prstClr val="white"/>
              </a:solidFill>
              <a:latin typeface="Arial" pitchFamily="34" charset="0"/>
              <a:cs typeface="Arial" pitchFamily="34" charset="0"/>
            </a:endParaRPr>
          </a:p>
          <a:p>
            <a:pPr marL="285750" indent="-285750" fontAlgn="base">
              <a:spcBef>
                <a:spcPct val="0"/>
              </a:spcBef>
              <a:spcAft>
                <a:spcPct val="0"/>
              </a:spcAft>
              <a:buFont typeface="Arial" pitchFamily="34" charset="0"/>
              <a:buChar char="•"/>
            </a:pPr>
            <a:r>
              <a:rPr lang="en-US" altLang="ja-JP" sz="1600" b="1" dirty="0">
                <a:solidFill>
                  <a:prstClr val="white"/>
                </a:solidFill>
                <a:latin typeface="Arial" pitchFamily="34" charset="0"/>
                <a:ea typeface="ＭＳ Ｐゴシック"/>
                <a:cs typeface="Arial" pitchFamily="34" charset="0"/>
              </a:rPr>
              <a:t>Nationality-shopping: Philip Morris International plain packaging cases </a:t>
            </a:r>
            <a:r>
              <a:rPr lang="en-US" altLang="ja-JP" sz="1600" b="1" dirty="0" err="1">
                <a:solidFill>
                  <a:prstClr val="white"/>
                </a:solidFill>
                <a:latin typeface="Arial" pitchFamily="34" charset="0"/>
                <a:ea typeface="ＭＳ Ｐゴシック"/>
                <a:cs typeface="Arial" pitchFamily="34" charset="0"/>
              </a:rPr>
              <a:t>eg</a:t>
            </a:r>
            <a:r>
              <a:rPr lang="en-US" altLang="ja-JP" sz="1600" b="1" dirty="0">
                <a:solidFill>
                  <a:prstClr val="white"/>
                </a:solidFill>
                <a:latin typeface="Arial" pitchFamily="34" charset="0"/>
                <a:ea typeface="ＭＳ Ｐゴシック"/>
                <a:cs typeface="Arial" pitchFamily="34" charset="0"/>
              </a:rPr>
              <a:t>.</a:t>
            </a:r>
          </a:p>
          <a:p>
            <a:pPr marL="800100" lvl="1" indent="-342900" fontAlgn="base">
              <a:spcBef>
                <a:spcPct val="0"/>
              </a:spcBef>
              <a:spcAft>
                <a:spcPct val="0"/>
              </a:spcAft>
              <a:buFont typeface="Arial" pitchFamily="34" charset="0"/>
              <a:buChar char="•"/>
            </a:pPr>
            <a:r>
              <a:rPr lang="en-US" altLang="ja-JP" sz="1600" dirty="0">
                <a:solidFill>
                  <a:prstClr val="white"/>
                </a:solidFill>
                <a:latin typeface="Arial" pitchFamily="34" charset="0"/>
                <a:ea typeface="ＭＳ Ｐゴシック"/>
                <a:cs typeface="Arial" pitchFamily="34" charset="0"/>
              </a:rPr>
              <a:t>PMI moved head office of Oz subsidiary to Hong Kong shortly before it ISDR attacked Oz under HK-Oz Bilateral Investment Treaty (BIT); Claimed to be Swiss-based firm to launch ISDR attack against Uruguay under Uruguay-Swiss BIT; Described itself as a US firm in 2010 USTR submission pro-ISDR in the TPP. </a:t>
            </a:r>
          </a:p>
          <a:p>
            <a:pPr marL="285750" indent="-285750" fontAlgn="base">
              <a:spcBef>
                <a:spcPct val="0"/>
              </a:spcBef>
              <a:spcAft>
                <a:spcPct val="0"/>
              </a:spcAft>
              <a:buFontTx/>
              <a:buChar char="-"/>
            </a:pPr>
            <a:endParaRPr lang="en-US" sz="1000" dirty="0">
              <a:solidFill>
                <a:prstClr val="white"/>
              </a:solidFill>
              <a:latin typeface="Arial" pitchFamily="34" charset="0"/>
              <a:cs typeface="Arial" pitchFamily="34" charset="0"/>
            </a:endParaRPr>
          </a:p>
          <a:p>
            <a:pPr marL="285750" indent="-285750" fontAlgn="base">
              <a:spcBef>
                <a:spcPct val="0"/>
              </a:spcBef>
              <a:spcAft>
                <a:spcPct val="0"/>
              </a:spcAft>
              <a:buFont typeface="Arial" pitchFamily="34" charset="0"/>
              <a:buChar char="•"/>
            </a:pPr>
            <a:r>
              <a:rPr lang="en-US" sz="1600" dirty="0">
                <a:solidFill>
                  <a:prstClr val="white"/>
                </a:solidFill>
                <a:latin typeface="Arial" pitchFamily="34" charset="0"/>
                <a:cs typeface="Arial" pitchFamily="34" charset="0"/>
              </a:rPr>
              <a:t>Under U.S. FTAs/BITs, investors have already pocketed over $3B in taxpayer money via ISDR cases, while more than $15B remains in pending claims. More info: “Table of Foreign Investor-State Cases and Claims under NAFTA and Other U.S. Trade Deals,” Public Citizen memo, June 2012. </a:t>
            </a:r>
            <a:r>
              <a:rPr lang="en-US" sz="1400" dirty="0">
                <a:solidFill>
                  <a:prstClr val="white"/>
                </a:solidFill>
                <a:latin typeface="Arial" pitchFamily="34" charset="0"/>
                <a:cs typeface="Arial" pitchFamily="34" charset="0"/>
              </a:rPr>
              <a:t>Available at: </a:t>
            </a:r>
            <a:r>
              <a:rPr lang="en-US" sz="1400" u="sng" dirty="0">
                <a:solidFill>
                  <a:prstClr val="white"/>
                </a:solidFill>
                <a:latin typeface="Arial" pitchFamily="34" charset="0"/>
                <a:cs typeface="Arial" pitchFamily="34" charset="0"/>
              </a:rPr>
              <a:t>http://www.citizen.org/documents/investor-state-chart.pdf</a:t>
            </a:r>
            <a:endParaRPr lang="en-US" sz="1600" b="1" i="1" dirty="0">
              <a:solidFill>
                <a:srgbClr val="FFFF00"/>
              </a:solidFill>
              <a:latin typeface="Arial" pitchFamily="34" charset="0"/>
              <a:cs typeface="Arial" pitchFamily="34" charset="0"/>
            </a:endParaRPr>
          </a:p>
        </p:txBody>
      </p:sp>
      <p:sp>
        <p:nvSpPr>
          <p:cNvPr id="3" name="Rectangle 2"/>
          <p:cNvSpPr/>
          <p:nvPr/>
        </p:nvSpPr>
        <p:spPr>
          <a:xfrm>
            <a:off x="381000" y="147934"/>
            <a:ext cx="8534400" cy="461665"/>
          </a:xfrm>
          <a:prstGeom prst="rect">
            <a:avLst/>
          </a:prstGeom>
        </p:spPr>
        <p:txBody>
          <a:bodyPr wrap="square">
            <a:spAutoFit/>
          </a:bodyPr>
          <a:lstStyle/>
          <a:p>
            <a:pPr fontAlgn="base">
              <a:spcBef>
                <a:spcPct val="0"/>
              </a:spcBef>
              <a:spcAft>
                <a:spcPct val="0"/>
              </a:spcAft>
            </a:pPr>
            <a:r>
              <a:rPr lang="en-US" sz="2400" b="1" u="sng" dirty="0">
                <a:solidFill>
                  <a:srgbClr val="D5EDF4"/>
                </a:solidFill>
                <a:latin typeface="Arial" charset="0"/>
              </a:rPr>
              <a:t>Investor-State Dispute Resolution (ISDR) Tribunals–part 2</a:t>
            </a:r>
            <a:r>
              <a:rPr lang="en-US" sz="2400" b="1" dirty="0">
                <a:solidFill>
                  <a:srgbClr val="D5EDF4"/>
                </a:solidFill>
                <a:latin typeface="Arial" charset="0"/>
              </a:rPr>
              <a:t> </a:t>
            </a:r>
            <a:endParaRPr lang="en-US" sz="2400" dirty="0">
              <a:solidFill>
                <a:srgbClr val="D5EDF4"/>
              </a:solidFill>
              <a:latin typeface="Arial" charset="0"/>
            </a:endParaRPr>
          </a:p>
        </p:txBody>
      </p:sp>
    </p:spTree>
    <p:extLst>
      <p:ext uri="{BB962C8B-B14F-4D97-AF65-F5344CB8AC3E}">
        <p14:creationId xmlns:p14="http://schemas.microsoft.com/office/powerpoint/2010/main" val="2344773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763000" cy="1143000"/>
          </a:xfrm>
        </p:spPr>
        <p:txBody>
          <a:bodyPr anchor="t"/>
          <a:lstStyle/>
          <a:p>
            <a:pPr algn="ctr"/>
            <a:r>
              <a:rPr lang="en-US" sz="3000" dirty="0" smtClean="0">
                <a:latin typeface="Gill Sans MT" pitchFamily="34" charset="0"/>
              </a:rPr>
              <a:t>Epidemic of ISDR Attacks Raiding our Treasuries, Chilling Public Interest Initiatives</a:t>
            </a:r>
            <a:endParaRPr lang="en-US" sz="3000" dirty="0">
              <a:latin typeface="Gill Sans MT" pitchFamily="34" charset="0"/>
            </a:endParaRPr>
          </a:p>
        </p:txBody>
      </p:sp>
      <p:pic>
        <p:nvPicPr>
          <p:cNvPr id="4" name="Content Placeholder 3" descr="UNCTAD Graph.jpg"/>
          <p:cNvPicPr>
            <a:picLocks noGrp="1" noChangeAspect="1"/>
          </p:cNvPicPr>
          <p:nvPr>
            <p:ph sz="quarter" idx="1"/>
          </p:nvPr>
        </p:nvPicPr>
        <p:blipFill>
          <a:blip r:embed="rId3" cstate="print"/>
          <a:stretch>
            <a:fillRect/>
          </a:stretch>
        </p:blipFill>
        <p:spPr>
          <a:xfrm>
            <a:off x="304800" y="1637414"/>
            <a:ext cx="6172200" cy="4765163"/>
          </a:xfrm>
          <a:prstGeom prst="rect">
            <a:avLst/>
          </a:prstGeom>
        </p:spPr>
      </p:pic>
      <p:sp>
        <p:nvSpPr>
          <p:cNvPr id="5" name="Title 1"/>
          <p:cNvSpPr txBox="1">
            <a:spLocks/>
          </p:cNvSpPr>
          <p:nvPr/>
        </p:nvSpPr>
        <p:spPr bwMode="auto">
          <a:xfrm>
            <a:off x="6781800" y="1600200"/>
            <a:ext cx="2133600" cy="2895600"/>
          </a:xfrm>
          <a:prstGeom prst="rect">
            <a:avLst/>
          </a:prstGeom>
          <a:noFill/>
          <a:ln w="9525">
            <a:noFill/>
            <a:miter lim="800000"/>
            <a:headEnd/>
            <a:tailEnd/>
          </a:ln>
        </p:spPr>
        <p:txBody>
          <a:bodyPr vert="horz" wrap="square" lIns="91440" tIns="45720" rIns="91440" bIns="91440" numCol="1" anchor="t" anchorCtr="0" compatLnSpc="1">
            <a:prstTxWarp prst="textNoShape">
              <a:avLst/>
            </a:prstTxWarp>
          </a:bodyPr>
          <a:lst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Century Gothic" pitchFamily="34" charset="0"/>
              </a:defRPr>
            </a:lvl2pPr>
            <a:lvl3pPr algn="l" rtl="0" eaLnBrk="0" fontAlgn="base" hangingPunct="0">
              <a:spcBef>
                <a:spcPct val="0"/>
              </a:spcBef>
              <a:spcAft>
                <a:spcPct val="0"/>
              </a:spcAft>
              <a:defRPr sz="4000">
                <a:solidFill>
                  <a:schemeClr val="tx2"/>
                </a:solidFill>
                <a:latin typeface="Century Gothic" pitchFamily="34" charset="0"/>
              </a:defRPr>
            </a:lvl3pPr>
            <a:lvl4pPr algn="l" rtl="0" eaLnBrk="0" fontAlgn="base" hangingPunct="0">
              <a:spcBef>
                <a:spcPct val="0"/>
              </a:spcBef>
              <a:spcAft>
                <a:spcPct val="0"/>
              </a:spcAft>
              <a:defRPr sz="4000">
                <a:solidFill>
                  <a:schemeClr val="tx2"/>
                </a:solidFill>
                <a:latin typeface="Century Gothic" pitchFamily="34" charset="0"/>
              </a:defRPr>
            </a:lvl4pPr>
            <a:lvl5pPr algn="l" rtl="0" eaLnBrk="0" fontAlgn="base" hangingPunct="0">
              <a:spcBef>
                <a:spcPct val="0"/>
              </a:spcBef>
              <a:spcAft>
                <a:spcPct val="0"/>
              </a:spcAft>
              <a:defRPr sz="4000">
                <a:solidFill>
                  <a:schemeClr val="tx2"/>
                </a:solidFill>
                <a:latin typeface="Century Gothic" pitchFamily="34" charset="0"/>
              </a:defRPr>
            </a:lvl5pPr>
            <a:lvl6pPr marL="457200" algn="l" rtl="0" fontAlgn="base">
              <a:spcBef>
                <a:spcPct val="0"/>
              </a:spcBef>
              <a:spcAft>
                <a:spcPct val="0"/>
              </a:spcAft>
              <a:defRPr sz="4000">
                <a:solidFill>
                  <a:schemeClr val="tx2"/>
                </a:solidFill>
                <a:latin typeface="Century Gothic" pitchFamily="34" charset="0"/>
              </a:defRPr>
            </a:lvl6pPr>
            <a:lvl7pPr marL="914400" algn="l" rtl="0" fontAlgn="base">
              <a:spcBef>
                <a:spcPct val="0"/>
              </a:spcBef>
              <a:spcAft>
                <a:spcPct val="0"/>
              </a:spcAft>
              <a:defRPr sz="4000">
                <a:solidFill>
                  <a:schemeClr val="tx2"/>
                </a:solidFill>
                <a:latin typeface="Century Gothic" pitchFamily="34" charset="0"/>
              </a:defRPr>
            </a:lvl7pPr>
            <a:lvl8pPr marL="1371600" algn="l" rtl="0" fontAlgn="base">
              <a:spcBef>
                <a:spcPct val="0"/>
              </a:spcBef>
              <a:spcAft>
                <a:spcPct val="0"/>
              </a:spcAft>
              <a:defRPr sz="4000">
                <a:solidFill>
                  <a:schemeClr val="tx2"/>
                </a:solidFill>
                <a:latin typeface="Century Gothic" pitchFamily="34" charset="0"/>
              </a:defRPr>
            </a:lvl8pPr>
            <a:lvl9pPr marL="1828800" algn="l" rtl="0" fontAlgn="base">
              <a:spcBef>
                <a:spcPct val="0"/>
              </a:spcBef>
              <a:spcAft>
                <a:spcPct val="0"/>
              </a:spcAft>
              <a:defRPr sz="4000">
                <a:solidFill>
                  <a:schemeClr val="tx2"/>
                </a:solidFill>
                <a:latin typeface="Century Gothic" pitchFamily="34" charset="0"/>
              </a:defRPr>
            </a:lvl9pPr>
          </a:lstStyle>
          <a:p>
            <a:r>
              <a:rPr lang="en-US" sz="2000" b="1" dirty="0" smtClean="0">
                <a:solidFill>
                  <a:srgbClr val="D5EDF4"/>
                </a:solidFill>
              </a:rPr>
              <a:t>ISDR in TAFTA would mean 1000s of additional cross-registered corporations empowered to attack U.S. and EU laws and government actions deemed permissible in domestic courts.</a:t>
            </a:r>
          </a:p>
          <a:p>
            <a:r>
              <a:rPr lang="en-US" dirty="0" smtClean="0">
                <a:solidFill>
                  <a:srgbClr val="D5EDF4"/>
                </a:solidFill>
                <a:latin typeface="Gill Sans MT" pitchFamily="34" charset="0"/>
              </a:rPr>
              <a:t>. </a:t>
            </a:r>
            <a:endParaRPr lang="en-US" dirty="0">
              <a:solidFill>
                <a:srgbClr val="D5EDF4"/>
              </a:solidFill>
              <a:latin typeface="Gill Sans MT" pitchFamily="34" charset="0"/>
            </a:endParaRPr>
          </a:p>
        </p:txBody>
      </p:sp>
    </p:spTree>
    <p:extLst>
      <p:ext uri="{BB962C8B-B14F-4D97-AF65-F5344CB8AC3E}">
        <p14:creationId xmlns:p14="http://schemas.microsoft.com/office/powerpoint/2010/main" val="23875174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0" y="167044"/>
            <a:ext cx="126379139" cy="123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6979" tIns="0" rIns="0" bIns="0" numCol="1" anchor="ctr" anchorCtr="0" compatLnSpc="1">
            <a:prstTxWarp prst="textNoShape">
              <a:avLst/>
            </a:prstTxWarp>
            <a:spAutoFit/>
          </a:bodyPr>
          <a:lstStyle/>
          <a:p>
            <a:pPr fontAlgn="base">
              <a:spcBef>
                <a:spcPct val="0"/>
              </a:spcBef>
              <a:spcAft>
                <a:spcPct val="0"/>
              </a:spcAft>
            </a:pPr>
            <a:r>
              <a:rPr lang="en-US" sz="800" dirty="0">
                <a:solidFill>
                  <a:prstClr val="white"/>
                </a:solidFill>
                <a:latin typeface="Arial" pitchFamily="34" charset="0"/>
                <a:cs typeface="Arial" pitchFamily="34" charset="0"/>
              </a:rPr>
              <a:t>                                                                                                                                                                                                                                                                                                                                                                                                                                                                                                                                                                                                                                                                                                                                                                                                                                                                                                                                                                                                                                                                                                                                                                                                                                                                                                                                                                                                                                                                                                                                                                                                                                                                                                                                                                                                                                                                                                                                                                                                                                                                                                                                                                                                                                                                                                                                                                                                                                                                                                                                                                                                                                                                                                                                                                                                                                                                                                                                                                                                                                                                                                                                                                                                                                                                                                                                                                                                                                                                                                                                                                                                                                                                                                                                                                                                                                                                                                                                                                                                                                                                                                                                                                                                                                                                                                                                                                                                                                                                                                                                                           </a:t>
            </a:r>
          </a:p>
        </p:txBody>
      </p:sp>
      <p:pic>
        <p:nvPicPr>
          <p:cNvPr id="1026" name="Picture 2" descr="http://corporateeurope.org/sites/default/files/styles/large/public/image1a.gif?itok=xfNA-MU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47039" y="965031"/>
            <a:ext cx="5257100" cy="5278704"/>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66700" y="134034"/>
            <a:ext cx="8610600" cy="830997"/>
          </a:xfrm>
          <a:prstGeom prst="rect">
            <a:avLst/>
          </a:prstGeom>
        </p:spPr>
        <p:txBody>
          <a:bodyPr wrap="square">
            <a:spAutoFit/>
          </a:bodyPr>
          <a:lstStyle/>
          <a:p>
            <a:pPr algn="ctr" fontAlgn="base">
              <a:spcBef>
                <a:spcPct val="0"/>
              </a:spcBef>
              <a:spcAft>
                <a:spcPct val="0"/>
              </a:spcAft>
            </a:pPr>
            <a:r>
              <a:rPr lang="en-US" sz="2400" b="1" dirty="0">
                <a:solidFill>
                  <a:srgbClr val="09213B">
                    <a:lumMod val="10000"/>
                    <a:lumOff val="90000"/>
                  </a:srgbClr>
                </a:solidFill>
                <a:latin typeface="Arial" charset="0"/>
              </a:rPr>
              <a:t>15 arbitrators alone have captured the decision-making in 55% of the total investor-state cases known today</a:t>
            </a:r>
            <a:endParaRPr lang="en-US" sz="2400" dirty="0">
              <a:solidFill>
                <a:srgbClr val="09213B">
                  <a:lumMod val="10000"/>
                  <a:lumOff val="90000"/>
                </a:srgbClr>
              </a:solidFill>
              <a:latin typeface="Arial" charset="0"/>
            </a:endParaRPr>
          </a:p>
        </p:txBody>
      </p:sp>
      <p:sp>
        <p:nvSpPr>
          <p:cNvPr id="2" name="Rectangle 1"/>
          <p:cNvSpPr/>
          <p:nvPr/>
        </p:nvSpPr>
        <p:spPr>
          <a:xfrm>
            <a:off x="457200" y="6266723"/>
            <a:ext cx="8534400" cy="323165"/>
          </a:xfrm>
          <a:prstGeom prst="rect">
            <a:avLst/>
          </a:prstGeom>
        </p:spPr>
        <p:txBody>
          <a:bodyPr wrap="square">
            <a:spAutoFit/>
          </a:bodyPr>
          <a:lstStyle/>
          <a:p>
            <a:pPr fontAlgn="base">
              <a:spcBef>
                <a:spcPct val="0"/>
              </a:spcBef>
              <a:spcAft>
                <a:spcPct val="0"/>
              </a:spcAft>
            </a:pPr>
            <a:r>
              <a:rPr lang="en-US" sz="1500" dirty="0">
                <a:solidFill>
                  <a:srgbClr val="FFFF00"/>
                </a:solidFill>
                <a:latin typeface="Arial" charset="0"/>
              </a:rPr>
              <a:t>Source: </a:t>
            </a:r>
            <a:r>
              <a:rPr lang="en-US" sz="1500" i="1" dirty="0">
                <a:solidFill>
                  <a:srgbClr val="FFFF00"/>
                </a:solidFill>
                <a:latin typeface="Arial" charset="0"/>
              </a:rPr>
              <a:t>Profiting from Injustice http://corporateeurope.org/publications/profiting-from-injustice</a:t>
            </a:r>
            <a:endParaRPr lang="en-US" sz="1500" dirty="0">
              <a:solidFill>
                <a:prstClr val="white"/>
              </a:solidFill>
              <a:latin typeface="Arial" charset="0"/>
            </a:endParaRPr>
          </a:p>
        </p:txBody>
      </p:sp>
    </p:spTree>
    <p:extLst>
      <p:ext uri="{BB962C8B-B14F-4D97-AF65-F5344CB8AC3E}">
        <p14:creationId xmlns:p14="http://schemas.microsoft.com/office/powerpoint/2010/main" val="666419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582308075"/>
              </p:ext>
            </p:extLst>
          </p:nvPr>
        </p:nvGraphicFramePr>
        <p:xfrm>
          <a:off x="4419600" y="2293562"/>
          <a:ext cx="2057400" cy="4159639"/>
        </p:xfrm>
        <a:graphic>
          <a:graphicData uri="http://schemas.openxmlformats.org/drawingml/2006/table">
            <a:tbl>
              <a:tblPr/>
              <a:tblGrid>
                <a:gridCol w="1310435"/>
                <a:gridCol w="746965"/>
              </a:tblGrid>
              <a:tr h="300343">
                <a:tc>
                  <a:txBody>
                    <a:bodyPr/>
                    <a:lstStyle/>
                    <a:p>
                      <a:r>
                        <a:rPr lang="en-US" sz="1600" b="1" dirty="0">
                          <a:solidFill>
                            <a:srgbClr val="FFFF00"/>
                          </a:solidFill>
                          <a:effectLst/>
                        </a:rPr>
                        <a:t>Austria</a:t>
                      </a:r>
                      <a:r>
                        <a:rPr lang="en-US" sz="1600" b="1" dirty="0">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600" b="1" dirty="0">
                          <a:solidFill>
                            <a:srgbClr val="FFFF00"/>
                          </a:solidFill>
                          <a:effectLst/>
                        </a:rPr>
                        <a:t>67</a:t>
                      </a:r>
                      <a:endParaRPr lang="en-US" sz="16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7655">
                <a:tc>
                  <a:txBody>
                    <a:bodyPr/>
                    <a:lstStyle/>
                    <a:p>
                      <a:r>
                        <a:rPr lang="en-US" sz="1600" b="1" dirty="0">
                          <a:solidFill>
                            <a:srgbClr val="FFFF00"/>
                          </a:solidFill>
                          <a:effectLst/>
                        </a:rPr>
                        <a:t>Belgium</a:t>
                      </a:r>
                      <a:r>
                        <a:rPr lang="en-US" sz="1600" b="1" dirty="0">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600" b="1">
                          <a:solidFill>
                            <a:srgbClr val="FFFF00"/>
                          </a:solidFill>
                          <a:effectLst/>
                        </a:rPr>
                        <a:t>1,533</a:t>
                      </a:r>
                      <a:endParaRPr lang="en-US" sz="1600" b="1">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7655">
                <a:tc>
                  <a:txBody>
                    <a:bodyPr/>
                    <a:lstStyle/>
                    <a:p>
                      <a:r>
                        <a:rPr lang="en-US" sz="1600" b="1" dirty="0">
                          <a:solidFill>
                            <a:srgbClr val="FFFF00"/>
                          </a:solidFill>
                          <a:effectLst/>
                        </a:rPr>
                        <a:t>Bulgaria</a:t>
                      </a:r>
                      <a:r>
                        <a:rPr lang="en-US" sz="1600" b="1" dirty="0">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600" b="1" dirty="0">
                          <a:solidFill>
                            <a:srgbClr val="FFFF00"/>
                          </a:solidFill>
                          <a:effectLst/>
                        </a:rPr>
                        <a:t>241</a:t>
                      </a:r>
                      <a:endParaRPr lang="en-US" sz="16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7655">
                <a:tc>
                  <a:txBody>
                    <a:bodyPr/>
                    <a:lstStyle/>
                    <a:p>
                      <a:r>
                        <a:rPr lang="en-US" sz="1600" b="1" dirty="0">
                          <a:solidFill>
                            <a:srgbClr val="FFFF00"/>
                          </a:solidFill>
                          <a:effectLst/>
                        </a:rPr>
                        <a:t>Croatia</a:t>
                      </a:r>
                      <a:r>
                        <a:rPr lang="en-US" sz="1600" b="1" dirty="0">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600" b="1" dirty="0">
                          <a:solidFill>
                            <a:srgbClr val="FFFF00"/>
                          </a:solidFill>
                          <a:effectLst/>
                        </a:rPr>
                        <a:t>181</a:t>
                      </a:r>
                      <a:endParaRPr lang="en-US" sz="16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7655">
                <a:tc>
                  <a:txBody>
                    <a:bodyPr/>
                    <a:lstStyle/>
                    <a:p>
                      <a:r>
                        <a:rPr lang="en-US" sz="1600" b="1" dirty="0">
                          <a:solidFill>
                            <a:srgbClr val="FFFF00"/>
                          </a:solidFill>
                          <a:effectLst/>
                        </a:rPr>
                        <a:t>Cyprus</a:t>
                      </a:r>
                      <a:r>
                        <a:rPr lang="en-US" sz="1600" b="1" dirty="0">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600" b="1" dirty="0">
                          <a:solidFill>
                            <a:srgbClr val="FFFF00"/>
                          </a:solidFill>
                          <a:effectLst/>
                        </a:rPr>
                        <a:t>115</a:t>
                      </a:r>
                      <a:endParaRPr lang="en-US" sz="16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7655">
                <a:tc>
                  <a:txBody>
                    <a:bodyPr/>
                    <a:lstStyle/>
                    <a:p>
                      <a:r>
                        <a:rPr lang="en-US" sz="1600" b="1" dirty="0">
                          <a:solidFill>
                            <a:srgbClr val="FFFF00"/>
                          </a:solidFill>
                          <a:effectLst/>
                        </a:rPr>
                        <a:t>Czech Republic</a:t>
                      </a:r>
                      <a:r>
                        <a:rPr lang="en-US" sz="1600" b="1" dirty="0">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600" b="1" dirty="0">
                          <a:solidFill>
                            <a:srgbClr val="FFFF00"/>
                          </a:solidFill>
                          <a:effectLst/>
                        </a:rPr>
                        <a:t>879</a:t>
                      </a:r>
                      <a:endParaRPr lang="en-US" sz="16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7655">
                <a:tc>
                  <a:txBody>
                    <a:bodyPr/>
                    <a:lstStyle/>
                    <a:p>
                      <a:r>
                        <a:rPr lang="en-US" sz="1600" b="1">
                          <a:solidFill>
                            <a:srgbClr val="FFFF00"/>
                          </a:solidFill>
                          <a:effectLst/>
                        </a:rPr>
                        <a:t>Denmark</a:t>
                      </a:r>
                      <a:r>
                        <a:rPr lang="en-US" sz="1600" b="1">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600" b="1" dirty="0">
                          <a:solidFill>
                            <a:srgbClr val="FFFF00"/>
                          </a:solidFill>
                          <a:effectLst/>
                        </a:rPr>
                        <a:t>900</a:t>
                      </a:r>
                      <a:endParaRPr lang="en-US" sz="16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7655">
                <a:tc>
                  <a:txBody>
                    <a:bodyPr/>
                    <a:lstStyle/>
                    <a:p>
                      <a:r>
                        <a:rPr lang="en-US" sz="1600" b="1">
                          <a:solidFill>
                            <a:srgbClr val="FFFF00"/>
                          </a:solidFill>
                          <a:effectLst/>
                        </a:rPr>
                        <a:t>Estonia</a:t>
                      </a:r>
                      <a:r>
                        <a:rPr lang="en-US" sz="1600" b="1">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600" b="1" dirty="0">
                          <a:solidFill>
                            <a:srgbClr val="FFFF00"/>
                          </a:solidFill>
                          <a:effectLst/>
                        </a:rPr>
                        <a:t>130</a:t>
                      </a:r>
                      <a:endParaRPr lang="en-US" sz="16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7655">
                <a:tc>
                  <a:txBody>
                    <a:bodyPr/>
                    <a:lstStyle/>
                    <a:p>
                      <a:r>
                        <a:rPr lang="en-US" sz="1600" b="1">
                          <a:solidFill>
                            <a:srgbClr val="FFFF00"/>
                          </a:solidFill>
                          <a:effectLst/>
                        </a:rPr>
                        <a:t>Finland</a:t>
                      </a:r>
                      <a:r>
                        <a:rPr lang="en-US" sz="1600" b="1">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600" b="1" dirty="0">
                          <a:solidFill>
                            <a:srgbClr val="FFFF00"/>
                          </a:solidFill>
                          <a:effectLst/>
                        </a:rPr>
                        <a:t>747</a:t>
                      </a:r>
                      <a:endParaRPr lang="en-US" sz="16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7655">
                <a:tc>
                  <a:txBody>
                    <a:bodyPr/>
                    <a:lstStyle/>
                    <a:p>
                      <a:r>
                        <a:rPr lang="en-US" sz="1600" b="1">
                          <a:solidFill>
                            <a:srgbClr val="FFFF00"/>
                          </a:solidFill>
                          <a:effectLst/>
                        </a:rPr>
                        <a:t>France</a:t>
                      </a:r>
                      <a:r>
                        <a:rPr lang="en-US" sz="1600" b="1">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600" b="1" dirty="0">
                          <a:solidFill>
                            <a:srgbClr val="FFFF00"/>
                          </a:solidFill>
                          <a:effectLst/>
                        </a:rPr>
                        <a:t>6,580</a:t>
                      </a:r>
                      <a:endParaRPr lang="en-US" sz="16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7655">
                <a:tc>
                  <a:txBody>
                    <a:bodyPr/>
                    <a:lstStyle/>
                    <a:p>
                      <a:r>
                        <a:rPr lang="en-US" sz="1600" b="1">
                          <a:solidFill>
                            <a:srgbClr val="FFFF00"/>
                          </a:solidFill>
                          <a:effectLst/>
                        </a:rPr>
                        <a:t>Germany</a:t>
                      </a:r>
                      <a:r>
                        <a:rPr lang="en-US" sz="1600" b="1">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600" b="1" dirty="0">
                          <a:solidFill>
                            <a:srgbClr val="FFFF00"/>
                          </a:solidFill>
                          <a:effectLst/>
                        </a:rPr>
                        <a:t>6,526</a:t>
                      </a:r>
                      <a:endParaRPr lang="en-US" sz="16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7655">
                <a:tc>
                  <a:txBody>
                    <a:bodyPr/>
                    <a:lstStyle/>
                    <a:p>
                      <a:r>
                        <a:rPr lang="en-US" sz="1600" b="1">
                          <a:solidFill>
                            <a:srgbClr val="FFFF00"/>
                          </a:solidFill>
                          <a:effectLst/>
                        </a:rPr>
                        <a:t>Greece</a:t>
                      </a:r>
                      <a:r>
                        <a:rPr lang="en-US" sz="1600" b="1">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600" b="1" dirty="0">
                          <a:solidFill>
                            <a:srgbClr val="FFFF00"/>
                          </a:solidFill>
                          <a:effectLst/>
                        </a:rPr>
                        <a:t>698</a:t>
                      </a:r>
                      <a:endParaRPr lang="en-US" sz="16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7655">
                <a:tc>
                  <a:txBody>
                    <a:bodyPr/>
                    <a:lstStyle/>
                    <a:p>
                      <a:r>
                        <a:rPr lang="en-US" sz="1600" b="1" dirty="0">
                          <a:solidFill>
                            <a:srgbClr val="FFFF00"/>
                          </a:solidFill>
                          <a:effectLst/>
                        </a:rPr>
                        <a:t>Hungary</a:t>
                      </a:r>
                      <a:r>
                        <a:rPr lang="en-US" sz="1600" b="1" dirty="0">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600" b="1" dirty="0">
                          <a:solidFill>
                            <a:srgbClr val="FFFF00"/>
                          </a:solidFill>
                          <a:effectLst/>
                        </a:rPr>
                        <a:t>569</a:t>
                      </a:r>
                      <a:endParaRPr lang="en-US" sz="16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7655">
                <a:tc>
                  <a:txBody>
                    <a:bodyPr/>
                    <a:lstStyle/>
                    <a:p>
                      <a:r>
                        <a:rPr lang="en-US" sz="1600" b="1" dirty="0">
                          <a:solidFill>
                            <a:srgbClr val="FFFF00"/>
                          </a:solidFill>
                          <a:effectLst/>
                        </a:rPr>
                        <a:t>Italy</a:t>
                      </a:r>
                      <a:r>
                        <a:rPr lang="en-US" sz="1600" b="1" dirty="0">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1600" b="1" dirty="0">
                          <a:solidFill>
                            <a:srgbClr val="FFFF00"/>
                          </a:solidFill>
                          <a:effectLst/>
                        </a:rPr>
                        <a:t>3,734</a:t>
                      </a:r>
                      <a:endParaRPr lang="en-US" sz="16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Rectangle 2"/>
          <p:cNvSpPr>
            <a:spLocks noChangeArrowheads="1"/>
          </p:cNvSpPr>
          <p:nvPr/>
        </p:nvSpPr>
        <p:spPr bwMode="auto">
          <a:xfrm>
            <a:off x="4343400" y="1676400"/>
            <a:ext cx="4648200" cy="8502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9044"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rgbClr val="FFFF00"/>
                </a:solidFill>
                <a:effectLst/>
                <a:latin typeface="Arial Black" pitchFamily="34" charset="0"/>
                <a:cs typeface="Arial" pitchFamily="34" charset="0"/>
              </a:rPr>
              <a:t>Number of U.S. Corporations in EU Countries &amp; EU Nation</a:t>
            </a:r>
            <a:r>
              <a:rPr kumimoji="0" lang="en-US" altLang="en-US" b="1" i="0" u="none" strike="noStrike" cap="none" normalizeH="0" dirty="0" smtClean="0">
                <a:ln>
                  <a:noFill/>
                </a:ln>
                <a:solidFill>
                  <a:srgbClr val="FFFF00"/>
                </a:solidFill>
                <a:effectLst/>
                <a:latin typeface="Arial Black" pitchFamily="34" charset="0"/>
                <a:cs typeface="Arial" pitchFamily="34" charset="0"/>
              </a:rPr>
              <a:t> </a:t>
            </a:r>
            <a:r>
              <a:rPr kumimoji="0" lang="en-US" altLang="en-US" b="1" i="0" u="none" strike="noStrike" cap="none" normalizeH="0" baseline="0" dirty="0" smtClean="0">
                <a:ln>
                  <a:noFill/>
                </a:ln>
                <a:solidFill>
                  <a:srgbClr val="FFFF00"/>
                </a:solidFill>
                <a:effectLst/>
                <a:latin typeface="Arial Black" pitchFamily="34" charset="0"/>
                <a:cs typeface="Arial" pitchFamily="34" charset="0"/>
              </a:rPr>
              <a:t>Corps in U.S.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764830662"/>
              </p:ext>
            </p:extLst>
          </p:nvPr>
        </p:nvGraphicFramePr>
        <p:xfrm>
          <a:off x="6634717" y="2286000"/>
          <a:ext cx="2209800" cy="3908808"/>
        </p:xfrm>
        <a:graphic>
          <a:graphicData uri="http://schemas.openxmlformats.org/drawingml/2006/table">
            <a:tbl>
              <a:tblPr/>
              <a:tblGrid>
                <a:gridCol w="1310435"/>
                <a:gridCol w="899365"/>
              </a:tblGrid>
              <a:tr h="157655">
                <a:tc>
                  <a:txBody>
                    <a:bodyPr/>
                    <a:lstStyle/>
                    <a:p>
                      <a:r>
                        <a:rPr lang="en-US" sz="1500" b="1" dirty="0">
                          <a:solidFill>
                            <a:srgbClr val="FFFF00"/>
                          </a:solidFill>
                          <a:effectLst/>
                        </a:rPr>
                        <a:t>Latvia</a:t>
                      </a:r>
                      <a:r>
                        <a:rPr lang="en-US" sz="1500" b="1" dirty="0">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1500" b="1">
                          <a:solidFill>
                            <a:srgbClr val="FFFF00"/>
                          </a:solidFill>
                          <a:effectLst/>
                        </a:rPr>
                        <a:t>121</a:t>
                      </a:r>
                      <a:endParaRPr lang="en-US" sz="1500" b="1">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57655">
                <a:tc>
                  <a:txBody>
                    <a:bodyPr/>
                    <a:lstStyle/>
                    <a:p>
                      <a:r>
                        <a:rPr lang="en-US" sz="1500" b="1" dirty="0">
                          <a:solidFill>
                            <a:srgbClr val="FFFF00"/>
                          </a:solidFill>
                          <a:effectLst/>
                        </a:rPr>
                        <a:t>Lithuania</a:t>
                      </a:r>
                      <a:r>
                        <a:rPr lang="en-US" sz="1500" b="1" dirty="0">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1500" b="1" dirty="0">
                          <a:solidFill>
                            <a:srgbClr val="FFFF00"/>
                          </a:solidFill>
                          <a:effectLst/>
                        </a:rPr>
                        <a:t>139</a:t>
                      </a:r>
                      <a:endParaRPr lang="en-US" sz="15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57655">
                <a:tc>
                  <a:txBody>
                    <a:bodyPr/>
                    <a:lstStyle/>
                    <a:p>
                      <a:r>
                        <a:rPr lang="en-US" sz="1500" b="1" dirty="0">
                          <a:solidFill>
                            <a:srgbClr val="FFFF00"/>
                          </a:solidFill>
                          <a:effectLst/>
                        </a:rPr>
                        <a:t>Luxembourg</a:t>
                      </a:r>
                      <a:r>
                        <a:rPr lang="en-US" sz="1500" b="1" dirty="0">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1500" b="1" dirty="0">
                          <a:solidFill>
                            <a:srgbClr val="FFFF00"/>
                          </a:solidFill>
                          <a:effectLst/>
                        </a:rPr>
                        <a:t>203</a:t>
                      </a:r>
                      <a:endParaRPr lang="en-US" sz="15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57655">
                <a:tc>
                  <a:txBody>
                    <a:bodyPr/>
                    <a:lstStyle/>
                    <a:p>
                      <a:r>
                        <a:rPr lang="en-US" sz="1500" b="1" dirty="0">
                          <a:solidFill>
                            <a:srgbClr val="FFFF00"/>
                          </a:solidFill>
                          <a:effectLst/>
                        </a:rPr>
                        <a:t>Malta</a:t>
                      </a:r>
                      <a:r>
                        <a:rPr lang="en-US" sz="1500" b="1" dirty="0">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1500" b="1" dirty="0">
                          <a:solidFill>
                            <a:srgbClr val="FFFF00"/>
                          </a:solidFill>
                          <a:effectLst/>
                        </a:rPr>
                        <a:t>57</a:t>
                      </a:r>
                      <a:endParaRPr lang="en-US" sz="15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57655">
                <a:tc>
                  <a:txBody>
                    <a:bodyPr/>
                    <a:lstStyle/>
                    <a:p>
                      <a:r>
                        <a:rPr lang="en-US" sz="1500" b="1" dirty="0">
                          <a:solidFill>
                            <a:srgbClr val="FFFF00"/>
                          </a:solidFill>
                          <a:effectLst/>
                        </a:rPr>
                        <a:t>Netherlands</a:t>
                      </a:r>
                      <a:r>
                        <a:rPr lang="en-US" sz="1500" b="1" dirty="0">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1500" b="1" dirty="0">
                          <a:solidFill>
                            <a:srgbClr val="FFFF00"/>
                          </a:solidFill>
                          <a:effectLst/>
                        </a:rPr>
                        <a:t>2,445</a:t>
                      </a:r>
                      <a:endParaRPr lang="en-US" sz="15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57655">
                <a:tc>
                  <a:txBody>
                    <a:bodyPr/>
                    <a:lstStyle/>
                    <a:p>
                      <a:r>
                        <a:rPr lang="en-US" sz="1500" b="1" dirty="0">
                          <a:solidFill>
                            <a:srgbClr val="FFFF00"/>
                          </a:solidFill>
                          <a:effectLst/>
                        </a:rPr>
                        <a:t>Poland</a:t>
                      </a:r>
                      <a:r>
                        <a:rPr lang="en-US" sz="1500" b="1" dirty="0">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1500" b="1" dirty="0">
                          <a:solidFill>
                            <a:srgbClr val="FFFF00"/>
                          </a:solidFill>
                          <a:effectLst/>
                        </a:rPr>
                        <a:t>1,386</a:t>
                      </a:r>
                      <a:endParaRPr lang="en-US" sz="15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57655">
                <a:tc>
                  <a:txBody>
                    <a:bodyPr/>
                    <a:lstStyle/>
                    <a:p>
                      <a:r>
                        <a:rPr lang="en-US" sz="1500" b="1" dirty="0">
                          <a:solidFill>
                            <a:srgbClr val="FFFF00"/>
                          </a:solidFill>
                          <a:effectLst/>
                        </a:rPr>
                        <a:t>Portugal</a:t>
                      </a:r>
                      <a:r>
                        <a:rPr lang="en-US" sz="1500" b="1" dirty="0">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1500" b="1" dirty="0">
                          <a:solidFill>
                            <a:srgbClr val="FFFF00"/>
                          </a:solidFill>
                          <a:effectLst/>
                        </a:rPr>
                        <a:t>772</a:t>
                      </a:r>
                      <a:endParaRPr lang="en-US" sz="15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57655">
                <a:tc>
                  <a:txBody>
                    <a:bodyPr/>
                    <a:lstStyle/>
                    <a:p>
                      <a:r>
                        <a:rPr lang="en-US" sz="1500" b="1" dirty="0">
                          <a:solidFill>
                            <a:srgbClr val="FFFF00"/>
                          </a:solidFill>
                          <a:effectLst/>
                        </a:rPr>
                        <a:t>Romania</a:t>
                      </a:r>
                      <a:r>
                        <a:rPr lang="en-US" sz="1500" b="1" dirty="0">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1500" b="1" dirty="0">
                          <a:solidFill>
                            <a:srgbClr val="FFFF00"/>
                          </a:solidFill>
                          <a:effectLst/>
                        </a:rPr>
                        <a:t>499</a:t>
                      </a:r>
                      <a:endParaRPr lang="en-US" sz="15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57655">
                <a:tc>
                  <a:txBody>
                    <a:bodyPr/>
                    <a:lstStyle/>
                    <a:p>
                      <a:r>
                        <a:rPr lang="en-US" sz="1500" b="1">
                          <a:solidFill>
                            <a:srgbClr val="FFFF00"/>
                          </a:solidFill>
                          <a:effectLst/>
                        </a:rPr>
                        <a:t>Slovakia</a:t>
                      </a:r>
                      <a:r>
                        <a:rPr lang="en-US" sz="1500" b="1">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1500" b="1" dirty="0">
                          <a:solidFill>
                            <a:srgbClr val="FFFF00"/>
                          </a:solidFill>
                          <a:effectLst/>
                        </a:rPr>
                        <a:t>300</a:t>
                      </a:r>
                      <a:endParaRPr lang="en-US" sz="15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57655">
                <a:tc>
                  <a:txBody>
                    <a:bodyPr/>
                    <a:lstStyle/>
                    <a:p>
                      <a:r>
                        <a:rPr lang="en-US" sz="1500" b="1">
                          <a:solidFill>
                            <a:srgbClr val="FFFF00"/>
                          </a:solidFill>
                          <a:effectLst/>
                        </a:rPr>
                        <a:t>Slovenia</a:t>
                      </a:r>
                      <a:r>
                        <a:rPr lang="en-US" sz="1500" b="1">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1500" b="1" dirty="0">
                          <a:solidFill>
                            <a:srgbClr val="FFFF00"/>
                          </a:solidFill>
                          <a:effectLst/>
                        </a:rPr>
                        <a:t>140</a:t>
                      </a:r>
                      <a:endParaRPr lang="en-US" sz="15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57655">
                <a:tc>
                  <a:txBody>
                    <a:bodyPr/>
                    <a:lstStyle/>
                    <a:p>
                      <a:r>
                        <a:rPr lang="en-US" sz="1500" b="1">
                          <a:solidFill>
                            <a:srgbClr val="FFFF00"/>
                          </a:solidFill>
                          <a:effectLst/>
                        </a:rPr>
                        <a:t>Spain</a:t>
                      </a:r>
                      <a:r>
                        <a:rPr lang="en-US" sz="1500" b="1">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1500" b="1" dirty="0">
                          <a:solidFill>
                            <a:srgbClr val="FFFF00"/>
                          </a:solidFill>
                          <a:effectLst/>
                        </a:rPr>
                        <a:t>3,357</a:t>
                      </a:r>
                      <a:endParaRPr lang="en-US" sz="15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57655">
                <a:tc>
                  <a:txBody>
                    <a:bodyPr/>
                    <a:lstStyle/>
                    <a:p>
                      <a:r>
                        <a:rPr lang="en-US" sz="1500" b="1">
                          <a:solidFill>
                            <a:srgbClr val="FFFF00"/>
                          </a:solidFill>
                          <a:effectLst/>
                        </a:rPr>
                        <a:t>Sweden</a:t>
                      </a:r>
                      <a:r>
                        <a:rPr lang="en-US" sz="1500" b="1">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1500" b="1" dirty="0">
                          <a:solidFill>
                            <a:srgbClr val="FFFF00"/>
                          </a:solidFill>
                          <a:effectLst/>
                        </a:rPr>
                        <a:t>1,976</a:t>
                      </a:r>
                      <a:endParaRPr lang="en-US" sz="15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57655">
                <a:tc>
                  <a:txBody>
                    <a:bodyPr/>
                    <a:lstStyle/>
                    <a:p>
                      <a:r>
                        <a:rPr lang="en-US" sz="1500" b="1">
                          <a:solidFill>
                            <a:srgbClr val="FFFF00"/>
                          </a:solidFill>
                          <a:effectLst/>
                        </a:rPr>
                        <a:t>United Kingdom</a:t>
                      </a:r>
                      <a:r>
                        <a:rPr lang="en-US" sz="1500" b="1">
                          <a:solidFill>
                            <a:srgbClr val="FFFF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1500" b="1" dirty="0">
                          <a:solidFill>
                            <a:srgbClr val="FFFF00"/>
                          </a:solidFill>
                          <a:effectLst/>
                        </a:rPr>
                        <a:t>13,413</a:t>
                      </a:r>
                      <a:endParaRPr lang="en-US" sz="1500" b="1" dirty="0">
                        <a:solidFill>
                          <a:srgbClr val="FFFF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57655">
                <a:tc>
                  <a:txBody>
                    <a:bodyPr/>
                    <a:lstStyle/>
                    <a:p>
                      <a:r>
                        <a:rPr lang="en-US" sz="1500" b="1" dirty="0">
                          <a:solidFill>
                            <a:srgbClr val="FF0000"/>
                          </a:solidFill>
                          <a:effectLst/>
                        </a:rPr>
                        <a:t>United States</a:t>
                      </a:r>
                      <a:r>
                        <a:rPr lang="en-US" sz="1500" b="1" dirty="0">
                          <a:solidFill>
                            <a:srgbClr val="FF0000"/>
                          </a:solidFill>
                        </a:rPr>
                        <a:t> </a:t>
                      </a: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1500" b="1" dirty="0">
                          <a:solidFill>
                            <a:srgbClr val="FF0000"/>
                          </a:solidFill>
                          <a:effectLst/>
                        </a:rPr>
                        <a:t>24,249</a:t>
                      </a:r>
                      <a:endParaRPr lang="en-US" sz="1500" b="1" dirty="0">
                        <a:solidFill>
                          <a:srgbClr val="FF0000"/>
                        </a:solidFill>
                      </a:endParaRPr>
                    </a:p>
                  </a:txBody>
                  <a:tcPr marL="17136" marR="17136" marT="17136" marB="1713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7" name="Rectangle 6"/>
          <p:cNvSpPr/>
          <p:nvPr/>
        </p:nvSpPr>
        <p:spPr>
          <a:xfrm>
            <a:off x="4343400" y="6445639"/>
            <a:ext cx="4522382" cy="307777"/>
          </a:xfrm>
          <a:prstGeom prst="rect">
            <a:avLst/>
          </a:prstGeom>
        </p:spPr>
        <p:txBody>
          <a:bodyPr wrap="square">
            <a:spAutoFit/>
          </a:bodyPr>
          <a:lstStyle/>
          <a:p>
            <a:pPr lvl="0" eaLnBrk="0" hangingPunct="0"/>
            <a:r>
              <a:rPr lang="en-US" sz="1400" dirty="0" smtClean="0"/>
              <a:t>Source: </a:t>
            </a:r>
            <a:r>
              <a:rPr lang="en-US" sz="1400" dirty="0" err="1" smtClean="0"/>
              <a:t>Uniworld’s</a:t>
            </a:r>
            <a:r>
              <a:rPr lang="en-US" sz="1400" dirty="0" smtClean="0"/>
              <a:t> foreign </a:t>
            </a:r>
            <a:r>
              <a:rPr lang="en-US" sz="1400" dirty="0"/>
              <a:t>firms </a:t>
            </a:r>
            <a:r>
              <a:rPr lang="en-US" sz="1400" dirty="0" smtClean="0"/>
              <a:t>database  </a:t>
            </a:r>
            <a:endParaRPr lang="en-US" altLang="en-US" sz="1400" dirty="0">
              <a:latin typeface="Arial" pitchFamily="34" charset="0"/>
              <a:cs typeface="Arial" pitchFamily="34" charset="0"/>
            </a:endParaRPr>
          </a:p>
        </p:txBody>
      </p:sp>
      <p:sp>
        <p:nvSpPr>
          <p:cNvPr id="8" name="Title 1"/>
          <p:cNvSpPr txBox="1">
            <a:spLocks/>
          </p:cNvSpPr>
          <p:nvPr/>
        </p:nvSpPr>
        <p:spPr>
          <a:xfrm>
            <a:off x="0" y="76200"/>
            <a:ext cx="9067800" cy="1143000"/>
          </a:xfrm>
          <a:prstGeom prst="rect">
            <a:avLst/>
          </a:prstGeom>
        </p:spPr>
        <p:txBody>
          <a:bodyPr anchor="t"/>
          <a:lst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Century Gothic" pitchFamily="34" charset="0"/>
              </a:defRPr>
            </a:lvl2pPr>
            <a:lvl3pPr algn="l" rtl="0" eaLnBrk="0" fontAlgn="base" hangingPunct="0">
              <a:spcBef>
                <a:spcPct val="0"/>
              </a:spcBef>
              <a:spcAft>
                <a:spcPct val="0"/>
              </a:spcAft>
              <a:defRPr sz="4000">
                <a:solidFill>
                  <a:schemeClr val="tx2"/>
                </a:solidFill>
                <a:latin typeface="Century Gothic" pitchFamily="34" charset="0"/>
              </a:defRPr>
            </a:lvl3pPr>
            <a:lvl4pPr algn="l" rtl="0" eaLnBrk="0" fontAlgn="base" hangingPunct="0">
              <a:spcBef>
                <a:spcPct val="0"/>
              </a:spcBef>
              <a:spcAft>
                <a:spcPct val="0"/>
              </a:spcAft>
              <a:defRPr sz="4000">
                <a:solidFill>
                  <a:schemeClr val="tx2"/>
                </a:solidFill>
                <a:latin typeface="Century Gothic" pitchFamily="34" charset="0"/>
              </a:defRPr>
            </a:lvl4pPr>
            <a:lvl5pPr algn="l" rtl="0" eaLnBrk="0" fontAlgn="base" hangingPunct="0">
              <a:spcBef>
                <a:spcPct val="0"/>
              </a:spcBef>
              <a:spcAft>
                <a:spcPct val="0"/>
              </a:spcAft>
              <a:defRPr sz="4000">
                <a:solidFill>
                  <a:schemeClr val="tx2"/>
                </a:solidFill>
                <a:latin typeface="Century Gothic" pitchFamily="34" charset="0"/>
              </a:defRPr>
            </a:lvl5pPr>
            <a:lvl6pPr marL="457200" algn="l" rtl="0" fontAlgn="base">
              <a:spcBef>
                <a:spcPct val="0"/>
              </a:spcBef>
              <a:spcAft>
                <a:spcPct val="0"/>
              </a:spcAft>
              <a:defRPr sz="4000">
                <a:solidFill>
                  <a:schemeClr val="tx2"/>
                </a:solidFill>
                <a:latin typeface="Century Gothic" pitchFamily="34" charset="0"/>
              </a:defRPr>
            </a:lvl6pPr>
            <a:lvl7pPr marL="914400" algn="l" rtl="0" fontAlgn="base">
              <a:spcBef>
                <a:spcPct val="0"/>
              </a:spcBef>
              <a:spcAft>
                <a:spcPct val="0"/>
              </a:spcAft>
              <a:defRPr sz="4000">
                <a:solidFill>
                  <a:schemeClr val="tx2"/>
                </a:solidFill>
                <a:latin typeface="Century Gothic" pitchFamily="34" charset="0"/>
              </a:defRPr>
            </a:lvl7pPr>
            <a:lvl8pPr marL="1371600" algn="l" rtl="0" fontAlgn="base">
              <a:spcBef>
                <a:spcPct val="0"/>
              </a:spcBef>
              <a:spcAft>
                <a:spcPct val="0"/>
              </a:spcAft>
              <a:defRPr sz="4000">
                <a:solidFill>
                  <a:schemeClr val="tx2"/>
                </a:solidFill>
                <a:latin typeface="Century Gothic" pitchFamily="34" charset="0"/>
              </a:defRPr>
            </a:lvl8pPr>
            <a:lvl9pPr marL="1828800" algn="l" rtl="0" fontAlgn="base">
              <a:spcBef>
                <a:spcPct val="0"/>
              </a:spcBef>
              <a:spcAft>
                <a:spcPct val="0"/>
              </a:spcAft>
              <a:defRPr sz="4000">
                <a:solidFill>
                  <a:schemeClr val="tx2"/>
                </a:solidFill>
                <a:latin typeface="Century Gothic" pitchFamily="34" charset="0"/>
              </a:defRPr>
            </a:lvl9pPr>
          </a:lstStyle>
          <a:p>
            <a:pPr algn="ctr"/>
            <a:r>
              <a:rPr lang="en-US" sz="3000" b="1" dirty="0" smtClean="0">
                <a:latin typeface="Gill Sans MT" pitchFamily="34" charset="0"/>
              </a:rPr>
              <a:t>New Risks for U.S. if ISDR in TAFTA: Unlike Most Past U.S. FTAs, Many Capital Exporting Nations</a:t>
            </a:r>
            <a:endParaRPr lang="en-US" sz="3000" b="1" dirty="0">
              <a:latin typeface="Gill Sans MT" pitchFamily="34" charset="0"/>
            </a:endParaRPr>
          </a:p>
        </p:txBody>
      </p:sp>
      <p:sp>
        <p:nvSpPr>
          <p:cNvPr id="9" name="Rectangle 1"/>
          <p:cNvSpPr>
            <a:spLocks noChangeArrowheads="1"/>
          </p:cNvSpPr>
          <p:nvPr/>
        </p:nvSpPr>
        <p:spPr bwMode="auto">
          <a:xfrm>
            <a:off x="206140" y="1243263"/>
            <a:ext cx="3870251" cy="570925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a:r>
              <a:rPr lang="en-US" altLang="en-US" dirty="0" smtClean="0">
                <a:latin typeface="Arial" pitchFamily="34" charset="0"/>
                <a:cs typeface="Arial" pitchFamily="34" charset="0"/>
              </a:rPr>
              <a:t>Already, t</a:t>
            </a:r>
            <a:r>
              <a:rPr kumimoji="0" lang="en-US" altLang="en-US" b="0" i="0" u="none" strike="noStrike" cap="none" normalizeH="0" baseline="0" dirty="0" smtClean="0">
                <a:ln>
                  <a:noFill/>
                </a:ln>
                <a:effectLst/>
                <a:latin typeface="Arial" pitchFamily="34" charset="0"/>
                <a:cs typeface="Arial" pitchFamily="34" charset="0"/>
              </a:rPr>
              <a:t>here is </a:t>
            </a:r>
            <a:r>
              <a:rPr kumimoji="0" lang="en-US" altLang="en-US" b="0" i="0" u="sng" strike="noStrike" cap="none" normalizeH="0" baseline="0" dirty="0" smtClean="0">
                <a:ln>
                  <a:noFill/>
                </a:ln>
                <a:effectLst/>
                <a:latin typeface="Arial" pitchFamily="34" charset="0"/>
                <a:cs typeface="Arial" pitchFamily="34" charset="0"/>
              </a:rPr>
              <a:t>expansive</a:t>
            </a:r>
            <a:r>
              <a:rPr kumimoji="0" lang="en-US" altLang="en-US" b="0" i="0" u="none" strike="noStrike" cap="none" normalizeH="0" baseline="0" dirty="0" smtClean="0">
                <a:ln>
                  <a:noFill/>
                </a:ln>
                <a:effectLst/>
                <a:latin typeface="Arial" pitchFamily="34" charset="0"/>
                <a:cs typeface="Arial" pitchFamily="34" charset="0"/>
              </a:rPr>
              <a:t> cross investment between the U.S. and the EU. </a:t>
            </a:r>
            <a:r>
              <a:rPr kumimoji="0" lang="en-US" altLang="en-US" b="1" i="0" u="none" strike="noStrike" cap="none" normalizeH="0" baseline="0" dirty="0" smtClean="0">
                <a:ln>
                  <a:noFill/>
                </a:ln>
                <a:effectLst/>
                <a:latin typeface="Arial" pitchFamily="34" charset="0"/>
                <a:cs typeface="Arial" pitchFamily="34" charset="0"/>
              </a:rPr>
              <a:t>More than 75,000</a:t>
            </a:r>
            <a:r>
              <a:rPr kumimoji="0" lang="en-US" altLang="en-US" b="1" i="0" u="none" strike="noStrike" cap="none" normalizeH="0" dirty="0" smtClean="0">
                <a:ln>
                  <a:noFill/>
                </a:ln>
                <a:effectLst/>
                <a:latin typeface="Arial" pitchFamily="34" charset="0"/>
                <a:cs typeface="Arial" pitchFamily="34" charset="0"/>
              </a:rPr>
              <a:t> corporate affiliates are cross-established.</a:t>
            </a:r>
          </a:p>
          <a:p>
            <a:pPr lvl="0"/>
            <a:endParaRPr lang="en-US" altLang="en-US" sz="1100" dirty="0">
              <a:solidFill>
                <a:srgbClr val="FF0000"/>
              </a:solidFill>
              <a:latin typeface="Arial" pitchFamily="34" charset="0"/>
              <a:cs typeface="Arial" pitchFamily="34" charset="0"/>
            </a:endParaRPr>
          </a:p>
          <a:p>
            <a:r>
              <a:rPr lang="en-US" altLang="en-US" b="1" dirty="0" smtClean="0">
                <a:solidFill>
                  <a:srgbClr val="FF0000"/>
                </a:solidFill>
                <a:latin typeface="Arial" pitchFamily="34" charset="0"/>
                <a:cs typeface="Arial" pitchFamily="34" charset="0"/>
              </a:rPr>
              <a:t>There are </a:t>
            </a:r>
            <a:r>
              <a:rPr lang="en-US" b="1" u="sng" dirty="0" smtClean="0">
                <a:solidFill>
                  <a:srgbClr val="FF0000"/>
                </a:solidFill>
              </a:rPr>
              <a:t>24,249 </a:t>
            </a:r>
            <a:r>
              <a:rPr lang="en-US" b="1" u="sng" dirty="0">
                <a:solidFill>
                  <a:srgbClr val="FF0000"/>
                </a:solidFill>
              </a:rPr>
              <a:t>corporate affiliates from EU countries </a:t>
            </a:r>
            <a:r>
              <a:rPr lang="en-US" b="1" u="sng" dirty="0" smtClean="0">
                <a:solidFill>
                  <a:srgbClr val="FF0000"/>
                </a:solidFill>
              </a:rPr>
              <a:t>that would obtain new rights to use ISDR against the U.S</a:t>
            </a:r>
            <a:r>
              <a:rPr lang="en-US" b="1" dirty="0" smtClean="0">
                <a:solidFill>
                  <a:srgbClr val="FF0000"/>
                </a:solidFill>
              </a:rPr>
              <a:t>. </a:t>
            </a:r>
            <a:r>
              <a:rPr lang="en-US" dirty="0" smtClean="0"/>
              <a:t>Except for firms covered by some U.S. BITS with former Warsaw pact nations, none now have ISDR rights against U.S.</a:t>
            </a:r>
          </a:p>
          <a:p>
            <a:endParaRPr lang="en-US" dirty="0" smtClean="0"/>
          </a:p>
          <a:p>
            <a:r>
              <a:rPr lang="en-US" dirty="0"/>
              <a:t>ISDR for TAFTA?</a:t>
            </a:r>
            <a:r>
              <a:rPr lang="en-US" i="1" dirty="0"/>
              <a:t>  Is it the US or EU Property Rights Policies or Domestic Court Systems that are the Problem… </a:t>
            </a:r>
          </a:p>
          <a:p>
            <a:endParaRPr lang="en-US" sz="1600" dirty="0" smtClean="0">
              <a:solidFill>
                <a:srgbClr val="FF0000"/>
              </a:solidFill>
            </a:endParaRPr>
          </a:p>
          <a:p>
            <a:r>
              <a:rPr lang="en-US" altLang="en-US" sz="1600" dirty="0" smtClean="0">
                <a:latin typeface="Arial" pitchFamily="34" charset="0"/>
                <a:cs typeface="Arial" pitchFamily="34" charset="0"/>
              </a:rPr>
              <a:t>Details, mapping </a:t>
            </a:r>
            <a:r>
              <a:rPr lang="en-US" altLang="en-US" sz="1600" dirty="0">
                <a:latin typeface="Arial" pitchFamily="34" charset="0"/>
                <a:cs typeface="Arial" pitchFamily="34" charset="0"/>
              </a:rPr>
              <a:t>of all firms at:  http://</a:t>
            </a:r>
            <a:r>
              <a:rPr lang="en-US" altLang="en-US" sz="1600" dirty="0" smtClean="0">
                <a:latin typeface="Arial" pitchFamily="34" charset="0"/>
                <a:cs typeface="Arial" pitchFamily="34" charset="0"/>
              </a:rPr>
              <a:t>www.citizen.org/TAFTA-investment-map</a:t>
            </a:r>
          </a:p>
          <a:p>
            <a:pPr lvl="0"/>
            <a:endParaRPr lang="en-US" altLang="en-US"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298897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686800" cy="4114800"/>
          </a:xfrm>
        </p:spPr>
        <p:txBody>
          <a:bodyPr/>
          <a:lstStyle/>
          <a:p>
            <a:pPr marL="0" lvl="1" indent="0" algn="ctr" eaLnBrk="1" hangingPunct="1">
              <a:buClr>
                <a:schemeClr val="accent2"/>
              </a:buClr>
              <a:buSzPct val="80000"/>
              <a:buFontTx/>
              <a:buNone/>
              <a:defRPr/>
            </a:pPr>
            <a:r>
              <a:rPr lang="en-NZ" b="1" dirty="0" smtClean="0">
                <a:latin typeface="Arial" pitchFamily="34" charset="0"/>
                <a:cs typeface="Arial" pitchFamily="34" charset="0"/>
              </a:rPr>
              <a:t>INVESTOR STATE – SOME CASES</a:t>
            </a:r>
            <a:endParaRPr lang="en-NZ" b="1" dirty="0">
              <a:latin typeface="Arial" pitchFamily="34" charset="0"/>
              <a:cs typeface="Arial" pitchFamily="34" charset="0"/>
            </a:endParaRPr>
          </a:p>
          <a:p>
            <a:pPr marL="0" lvl="1" indent="0" eaLnBrk="1" hangingPunct="1">
              <a:spcBef>
                <a:spcPts val="0"/>
              </a:spcBef>
              <a:buSzPct val="80000"/>
              <a:buNone/>
              <a:defRPr/>
            </a:pPr>
            <a:endParaRPr lang="en-US" sz="1800" b="1" dirty="0" smtClean="0">
              <a:solidFill>
                <a:srgbClr val="FFFF00"/>
              </a:solidFill>
              <a:latin typeface="Arial" pitchFamily="34" charset="0"/>
              <a:cs typeface="Arial" pitchFamily="34" charset="0"/>
            </a:endParaRPr>
          </a:p>
          <a:p>
            <a:pPr marL="0" lvl="1" indent="0" eaLnBrk="1" hangingPunct="1">
              <a:spcBef>
                <a:spcPts val="0"/>
              </a:spcBef>
              <a:buSzPct val="80000"/>
              <a:buNone/>
              <a:defRPr/>
            </a:pPr>
            <a:r>
              <a:rPr lang="en-US" sz="1800" b="1" dirty="0" smtClean="0">
                <a:solidFill>
                  <a:srgbClr val="FFFF00"/>
                </a:solidFill>
                <a:latin typeface="Arial" pitchFamily="34" charset="0"/>
                <a:cs typeface="Arial" pitchFamily="34" charset="0"/>
              </a:rPr>
              <a:t>Attack </a:t>
            </a:r>
            <a:r>
              <a:rPr lang="en-US" sz="1800" b="1" dirty="0">
                <a:solidFill>
                  <a:srgbClr val="FFFF00"/>
                </a:solidFill>
                <a:latin typeface="Arial" pitchFamily="34" charset="0"/>
                <a:cs typeface="Arial" pitchFamily="34" charset="0"/>
              </a:rPr>
              <a:t>on Australian, Uruguayan Cigarette Health Laws by Phillip Morris</a:t>
            </a:r>
          </a:p>
          <a:p>
            <a:pPr marL="0" lvl="1" indent="0" eaLnBrk="1" hangingPunct="1">
              <a:spcBef>
                <a:spcPts val="0"/>
              </a:spcBef>
              <a:buSzPct val="80000"/>
              <a:buNone/>
              <a:defRPr/>
            </a:pPr>
            <a:endParaRPr lang="en-US" sz="1800" b="1" dirty="0">
              <a:solidFill>
                <a:srgbClr val="FFFF00"/>
              </a:solidFill>
              <a:latin typeface="Arial" pitchFamily="34" charset="0"/>
              <a:cs typeface="Arial" pitchFamily="34" charset="0"/>
            </a:endParaRPr>
          </a:p>
          <a:p>
            <a:pPr marL="0" lvl="1" indent="0" eaLnBrk="1" hangingPunct="1">
              <a:spcBef>
                <a:spcPts val="0"/>
              </a:spcBef>
              <a:buSzPct val="80000"/>
              <a:buNone/>
              <a:defRPr/>
            </a:pPr>
            <a:r>
              <a:rPr lang="en-US" sz="1800" b="1" dirty="0">
                <a:solidFill>
                  <a:srgbClr val="FFFF00"/>
                </a:solidFill>
                <a:latin typeface="Arial" pitchFamily="34" charset="0"/>
                <a:cs typeface="Arial" pitchFamily="34" charset="0"/>
              </a:rPr>
              <a:t>Attack on Canadian medicine patent policy by Eli Lilly</a:t>
            </a:r>
          </a:p>
          <a:p>
            <a:pPr marL="0" lvl="1" indent="0" eaLnBrk="1" hangingPunct="1">
              <a:spcBef>
                <a:spcPts val="0"/>
              </a:spcBef>
              <a:buClr>
                <a:schemeClr val="accent2"/>
              </a:buClr>
              <a:buSzPct val="80000"/>
              <a:buFontTx/>
              <a:buNone/>
              <a:defRPr/>
            </a:pPr>
            <a:endParaRPr lang="en-NZ" sz="1800" b="1" dirty="0" smtClean="0">
              <a:solidFill>
                <a:srgbClr val="FFFF00"/>
              </a:solidFill>
              <a:latin typeface="Arial" pitchFamily="34" charset="0"/>
              <a:cs typeface="Arial" pitchFamily="34" charset="0"/>
            </a:endParaRPr>
          </a:p>
          <a:p>
            <a:pPr marL="0" lvl="1" indent="0" eaLnBrk="1" hangingPunct="1">
              <a:spcBef>
                <a:spcPts val="0"/>
              </a:spcBef>
              <a:buClr>
                <a:schemeClr val="accent2"/>
              </a:buClr>
              <a:buSzPct val="80000"/>
              <a:buFontTx/>
              <a:buNone/>
              <a:defRPr/>
            </a:pPr>
            <a:r>
              <a:rPr lang="en-NZ" sz="1800" b="1" dirty="0" smtClean="0">
                <a:solidFill>
                  <a:srgbClr val="FFFF00"/>
                </a:solidFill>
                <a:latin typeface="Arial" pitchFamily="34" charset="0"/>
                <a:cs typeface="Arial" pitchFamily="34" charset="0"/>
              </a:rPr>
              <a:t>Attack on Canadian </a:t>
            </a:r>
            <a:r>
              <a:rPr lang="en-NZ" sz="1800" b="1" dirty="0" err="1" smtClean="0">
                <a:solidFill>
                  <a:srgbClr val="FFFF00"/>
                </a:solidFill>
                <a:latin typeface="Arial" pitchFamily="34" charset="0"/>
                <a:cs typeface="Arial" pitchFamily="34" charset="0"/>
              </a:rPr>
              <a:t>Fracking</a:t>
            </a:r>
            <a:r>
              <a:rPr lang="en-NZ" sz="1800" b="1" dirty="0">
                <a:solidFill>
                  <a:srgbClr val="FFFF00"/>
                </a:solidFill>
                <a:latin typeface="Arial" pitchFamily="34" charset="0"/>
                <a:cs typeface="Arial" pitchFamily="34" charset="0"/>
              </a:rPr>
              <a:t> </a:t>
            </a:r>
            <a:r>
              <a:rPr lang="en-NZ" sz="1800" b="1" dirty="0" smtClean="0">
                <a:solidFill>
                  <a:srgbClr val="FFFF00"/>
                </a:solidFill>
                <a:latin typeface="Arial" pitchFamily="34" charset="0"/>
                <a:cs typeface="Arial" pitchFamily="34" charset="0"/>
              </a:rPr>
              <a:t>Ban</a:t>
            </a:r>
          </a:p>
          <a:p>
            <a:pPr marL="0" lvl="1" indent="0" eaLnBrk="1" hangingPunct="1">
              <a:spcBef>
                <a:spcPts val="0"/>
              </a:spcBef>
              <a:buClr>
                <a:schemeClr val="accent2"/>
              </a:buClr>
              <a:buSzPct val="80000"/>
              <a:buFontTx/>
              <a:buNone/>
              <a:defRPr/>
            </a:pPr>
            <a:r>
              <a:rPr lang="en-NZ" sz="1400" b="1" dirty="0" smtClean="0">
                <a:latin typeface="Arial" pitchFamily="34" charset="0"/>
                <a:cs typeface="Arial" pitchFamily="34" charset="0"/>
              </a:rPr>
              <a:t>Lone Star v. Canada – NAFTA case filed in 2012</a:t>
            </a:r>
          </a:p>
          <a:p>
            <a:pPr marL="0" lvl="1" indent="0" eaLnBrk="1" hangingPunct="1">
              <a:spcBef>
                <a:spcPts val="0"/>
              </a:spcBef>
              <a:buClr>
                <a:schemeClr val="accent2"/>
              </a:buClr>
              <a:buSzPct val="80000"/>
              <a:buFontTx/>
              <a:buNone/>
              <a:defRPr/>
            </a:pPr>
            <a:endParaRPr lang="en-NZ" sz="1100" b="1" dirty="0" smtClean="0">
              <a:solidFill>
                <a:srgbClr val="FFFF00"/>
              </a:solidFill>
              <a:latin typeface="Arial" pitchFamily="34" charset="0"/>
              <a:cs typeface="Arial" pitchFamily="34" charset="0"/>
            </a:endParaRPr>
          </a:p>
          <a:p>
            <a:pPr marL="0" lvl="1" indent="0" eaLnBrk="1" hangingPunct="1">
              <a:spcBef>
                <a:spcPts val="0"/>
              </a:spcBef>
              <a:buSzPct val="80000"/>
              <a:buFontTx/>
              <a:buNone/>
              <a:defRPr/>
            </a:pPr>
            <a:r>
              <a:rPr lang="en-NZ" sz="1800" b="1" dirty="0" smtClean="0">
                <a:solidFill>
                  <a:srgbClr val="FFFF00"/>
                </a:solidFill>
                <a:latin typeface="Arial" pitchFamily="34" charset="0"/>
                <a:cs typeface="Arial" pitchFamily="34" charset="0"/>
              </a:rPr>
              <a:t>Attack on El Salvadoran Water, Mining Policies</a:t>
            </a:r>
            <a:endParaRPr lang="en-NZ" sz="1800" b="1" dirty="0">
              <a:solidFill>
                <a:srgbClr val="FFFF00"/>
              </a:solidFill>
              <a:latin typeface="Arial" pitchFamily="34" charset="0"/>
              <a:cs typeface="Arial" pitchFamily="34" charset="0"/>
            </a:endParaRPr>
          </a:p>
          <a:p>
            <a:pPr marL="0" lvl="1" indent="0" eaLnBrk="1" hangingPunct="1">
              <a:spcBef>
                <a:spcPts val="0"/>
              </a:spcBef>
              <a:buSzPct val="80000"/>
              <a:buNone/>
              <a:defRPr/>
            </a:pPr>
            <a:r>
              <a:rPr lang="en-US" sz="1400" dirty="0">
                <a:latin typeface="Arial" pitchFamily="34" charset="0"/>
                <a:cs typeface="Arial" pitchFamily="34" charset="0"/>
              </a:rPr>
              <a:t>Pac Rim v. El Salvador: mining- years of ISDR in very politicized case stall out passage of ban on mineral mining; tribunal voids CAFTA </a:t>
            </a:r>
            <a:r>
              <a:rPr lang="en-US" sz="1400" dirty="0" smtClean="0">
                <a:latin typeface="Arial" pitchFamily="34" charset="0"/>
                <a:cs typeface="Arial" pitchFamily="34" charset="0"/>
              </a:rPr>
              <a:t>claim, </a:t>
            </a:r>
            <a:r>
              <a:rPr lang="en-US" sz="1400" dirty="0">
                <a:latin typeface="Arial" pitchFamily="34" charset="0"/>
                <a:cs typeface="Arial" pitchFamily="34" charset="0"/>
              </a:rPr>
              <a:t>still order govt to pay costs, continues </a:t>
            </a:r>
            <a:r>
              <a:rPr lang="en-US" sz="1400" dirty="0" smtClean="0">
                <a:latin typeface="Arial" pitchFamily="34" charset="0"/>
                <a:cs typeface="Arial" pitchFamily="34" charset="0"/>
              </a:rPr>
              <a:t>claims </a:t>
            </a:r>
            <a:r>
              <a:rPr lang="en-US" sz="1400" dirty="0">
                <a:latin typeface="Arial" pitchFamily="34" charset="0"/>
                <a:cs typeface="Arial" pitchFamily="34" charset="0"/>
              </a:rPr>
              <a:t>based on domestic </a:t>
            </a:r>
            <a:r>
              <a:rPr lang="en-US" sz="1400" dirty="0" smtClean="0">
                <a:latin typeface="Arial" pitchFamily="34" charset="0"/>
                <a:cs typeface="Arial" pitchFamily="34" charset="0"/>
              </a:rPr>
              <a:t>law</a:t>
            </a:r>
          </a:p>
          <a:p>
            <a:pPr marL="0" lvl="1" indent="0" eaLnBrk="1" hangingPunct="1">
              <a:spcBef>
                <a:spcPts val="0"/>
              </a:spcBef>
              <a:buSzPct val="80000"/>
              <a:buNone/>
              <a:defRPr/>
            </a:pPr>
            <a:endParaRPr lang="en-US" sz="1400" dirty="0">
              <a:latin typeface="Arial" pitchFamily="34" charset="0"/>
              <a:cs typeface="Arial" pitchFamily="34" charset="0"/>
            </a:endParaRPr>
          </a:p>
          <a:p>
            <a:pPr marL="0" lvl="1" indent="0" eaLnBrk="1" hangingPunct="1">
              <a:spcBef>
                <a:spcPts val="0"/>
              </a:spcBef>
              <a:buSzPct val="80000"/>
              <a:buNone/>
              <a:defRPr/>
            </a:pPr>
            <a:r>
              <a:rPr lang="en-US" sz="1800" b="1" dirty="0" smtClean="0">
                <a:solidFill>
                  <a:srgbClr val="FFFF00"/>
                </a:solidFill>
                <a:latin typeface="Arial" pitchFamily="34" charset="0"/>
                <a:cs typeface="Arial" pitchFamily="34" charset="0"/>
              </a:rPr>
              <a:t>Attack on Reversal of  Disastrous Water Privatizations</a:t>
            </a:r>
          </a:p>
          <a:p>
            <a:pPr marL="0" lvl="1" indent="0" eaLnBrk="1" hangingPunct="1">
              <a:spcBef>
                <a:spcPts val="0"/>
              </a:spcBef>
              <a:buSzPct val="80000"/>
              <a:buNone/>
              <a:defRPr/>
            </a:pPr>
            <a:r>
              <a:rPr lang="en-US" sz="1400" b="1" dirty="0" smtClean="0">
                <a:latin typeface="Arial" panose="020B0604020202020204" pitchFamily="34" charset="0"/>
                <a:cs typeface="Arial" pitchFamily="34" charset="0"/>
              </a:rPr>
              <a:t>Vivendi v. Argentina;  </a:t>
            </a:r>
            <a:r>
              <a:rPr lang="en-US" sz="1400" b="1" dirty="0">
                <a:latin typeface="Arial" panose="020B0604020202020204" pitchFamily="34" charset="0"/>
                <a:cs typeface="Arial" panose="020B0604020202020204" pitchFamily="34" charset="0"/>
              </a:rPr>
              <a:t>Bechtel and Suez </a:t>
            </a:r>
            <a:r>
              <a:rPr lang="en-US" sz="1400" b="1" dirty="0" err="1" smtClean="0">
                <a:latin typeface="Arial" panose="020B0604020202020204" pitchFamily="34" charset="0"/>
                <a:cs typeface="Arial" panose="020B0604020202020204" pitchFamily="34" charset="0"/>
              </a:rPr>
              <a:t>Lyonnaise</a:t>
            </a:r>
            <a:r>
              <a:rPr lang="en-US" sz="1400" b="1" dirty="0" smtClean="0">
                <a:latin typeface="Arial" panose="020B0604020202020204" pitchFamily="34" charset="0"/>
                <a:cs typeface="Arial" panose="020B0604020202020204" pitchFamily="34" charset="0"/>
              </a:rPr>
              <a:t> v. Bolivia </a:t>
            </a:r>
            <a:r>
              <a:rPr lang="en-US" sz="1400" b="1" dirty="0" err="1" smtClean="0">
                <a:latin typeface="Arial" panose="020B0604020202020204" pitchFamily="34" charset="0"/>
                <a:cs typeface="Arial" panose="020B0604020202020204" pitchFamily="34" charset="0"/>
              </a:rPr>
              <a:t>etc</a:t>
            </a:r>
            <a:endParaRPr lang="en-US" sz="1400" b="1" dirty="0" smtClean="0">
              <a:latin typeface="Arial" panose="020B0604020202020204" pitchFamily="34" charset="0"/>
              <a:cs typeface="Arial" panose="020B0604020202020204" pitchFamily="34" charset="0"/>
            </a:endParaRPr>
          </a:p>
          <a:p>
            <a:pPr marL="0" lvl="1" indent="0" eaLnBrk="1" hangingPunct="1">
              <a:spcBef>
                <a:spcPts val="0"/>
              </a:spcBef>
              <a:buSzPct val="80000"/>
              <a:buNone/>
              <a:defRPr/>
            </a:pPr>
            <a:endParaRPr lang="en-US" sz="1400" b="1" dirty="0">
              <a:latin typeface="Arial" panose="020B0604020202020204" pitchFamily="34" charset="0"/>
              <a:cs typeface="Arial" panose="020B0604020202020204" pitchFamily="34" charset="0"/>
            </a:endParaRPr>
          </a:p>
          <a:p>
            <a:pPr marL="0" lvl="1" indent="0" eaLnBrk="1" hangingPunct="1">
              <a:spcBef>
                <a:spcPts val="0"/>
              </a:spcBef>
              <a:buSzPct val="80000"/>
              <a:buNone/>
              <a:defRPr/>
            </a:pPr>
            <a:r>
              <a:rPr lang="en-US" sz="1800" b="1" dirty="0" smtClean="0">
                <a:solidFill>
                  <a:srgbClr val="FFFF00"/>
                </a:solidFill>
                <a:latin typeface="Arial" panose="020B0604020202020204" pitchFamily="34" charset="0"/>
                <a:cs typeface="Arial" panose="020B0604020202020204" pitchFamily="34" charset="0"/>
              </a:rPr>
              <a:t>Attack on Financial Measures Taken During Crisis</a:t>
            </a:r>
          </a:p>
          <a:p>
            <a:pPr marL="0" lvl="1" indent="0" eaLnBrk="1" hangingPunct="1">
              <a:spcBef>
                <a:spcPts val="0"/>
              </a:spcBef>
              <a:buSzPct val="80000"/>
              <a:buNone/>
              <a:defRPr/>
            </a:pPr>
            <a:r>
              <a:rPr lang="en-US" sz="1400" b="1" dirty="0" smtClean="0">
                <a:latin typeface="Arial" panose="020B0604020202020204" pitchFamily="34" charset="0"/>
                <a:cs typeface="Arial" panose="020B0604020202020204" pitchFamily="34" charset="0"/>
              </a:rPr>
              <a:t>Several Argentina cases</a:t>
            </a:r>
          </a:p>
          <a:p>
            <a:pPr marL="0" lvl="1" indent="0" eaLnBrk="1" hangingPunct="1">
              <a:spcBef>
                <a:spcPts val="0"/>
              </a:spcBef>
              <a:buSzPct val="80000"/>
              <a:buNone/>
              <a:defRPr/>
            </a:pPr>
            <a:endParaRPr lang="en-US" sz="1800" b="1" dirty="0">
              <a:solidFill>
                <a:srgbClr val="FFFF00"/>
              </a:solidFill>
              <a:latin typeface="Arial" pitchFamily="34" charset="0"/>
              <a:cs typeface="Arial" pitchFamily="34" charset="0"/>
            </a:endParaRPr>
          </a:p>
          <a:p>
            <a:pPr marL="0" lvl="1" indent="0" eaLnBrk="1" hangingPunct="1">
              <a:spcBef>
                <a:spcPts val="0"/>
              </a:spcBef>
              <a:buSzPct val="80000"/>
              <a:buNone/>
              <a:defRPr/>
            </a:pPr>
            <a:r>
              <a:rPr lang="en-US" sz="1800" b="1" dirty="0" smtClean="0">
                <a:solidFill>
                  <a:srgbClr val="FFFF00"/>
                </a:solidFill>
                <a:latin typeface="Arial" pitchFamily="34" charset="0"/>
                <a:cs typeface="Arial" pitchFamily="34" charset="0"/>
              </a:rPr>
              <a:t>Attack by Chevron on Ecuador to halt court-ordered payment in Amazon pollution case</a:t>
            </a:r>
          </a:p>
          <a:p>
            <a:pPr marL="0" lvl="1" indent="0" eaLnBrk="1" hangingPunct="1">
              <a:spcBef>
                <a:spcPts val="1200"/>
              </a:spcBef>
              <a:buSzPct val="80000"/>
              <a:buNone/>
              <a:defRPr/>
            </a:pPr>
            <a:endParaRPr lang="en-NZ" sz="1800" dirty="0">
              <a:latin typeface="Arial" pitchFamily="34" charset="0"/>
              <a:cs typeface="Arial" pitchFamily="34" charset="0"/>
            </a:endParaRPr>
          </a:p>
          <a:p>
            <a:pPr marL="457200" lvl="1" indent="-457200" eaLnBrk="1" hangingPunct="1">
              <a:buSzPct val="80000"/>
              <a:buFont typeface="Wingdings" pitchFamily="2" charset="2"/>
              <a:buChar char="l"/>
              <a:defRPr/>
            </a:pPr>
            <a:endParaRPr lang="en-NZ" sz="1800" dirty="0">
              <a:latin typeface="Arial" pitchFamily="34" charset="0"/>
              <a:cs typeface="Arial" pitchFamily="34" charset="0"/>
            </a:endParaRPr>
          </a:p>
          <a:p>
            <a:pPr marL="457200" lvl="1" indent="0" eaLnBrk="1" hangingPunct="1">
              <a:buFontTx/>
              <a:buNone/>
              <a:defRPr/>
            </a:pPr>
            <a:endParaRPr lang="en-NZ" dirty="0" smtClean="0"/>
          </a:p>
          <a:p>
            <a:pPr eaLnBrk="1" hangingPunct="1">
              <a:defRPr/>
            </a:pPr>
            <a:endParaRPr lang="en-NZ" dirty="0" smtClean="0"/>
          </a:p>
        </p:txBody>
      </p:sp>
    </p:spTree>
    <p:extLst>
      <p:ext uri="{BB962C8B-B14F-4D97-AF65-F5344CB8AC3E}">
        <p14:creationId xmlns:p14="http://schemas.microsoft.com/office/powerpoint/2010/main" val="5522374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p:cNvSpPr>
          <p:nvPr>
            <p:ph type="title"/>
          </p:nvPr>
        </p:nvSpPr>
        <p:spPr>
          <a:xfrm>
            <a:off x="152400" y="-228600"/>
            <a:ext cx="8839200" cy="838200"/>
          </a:xfrm>
        </p:spPr>
        <p:txBody>
          <a:bodyPr/>
          <a:lstStyle/>
          <a:p>
            <a:pPr algn="ctr"/>
            <a:r>
              <a:rPr lang="en-US" sz="2600" b="1" dirty="0" smtClean="0"/>
              <a:t>Some NAFTA, CAFTA Consumer, Environmental Cases</a:t>
            </a:r>
          </a:p>
        </p:txBody>
      </p:sp>
      <p:sp>
        <p:nvSpPr>
          <p:cNvPr id="80898" name="Rectangle 3"/>
          <p:cNvSpPr>
            <a:spLocks noGrp="1"/>
          </p:cNvSpPr>
          <p:nvPr>
            <p:ph type="body" idx="1"/>
          </p:nvPr>
        </p:nvSpPr>
        <p:spPr>
          <a:xfrm>
            <a:off x="152400" y="685800"/>
            <a:ext cx="8839200" cy="5791200"/>
          </a:xfrm>
        </p:spPr>
        <p:txBody>
          <a:bodyPr/>
          <a:lstStyle/>
          <a:p>
            <a:pPr marL="419100" indent="-419100">
              <a:lnSpc>
                <a:spcPct val="80000"/>
              </a:lnSpc>
              <a:buFont typeface="Wingdings 2" pitchFamily="18" charset="2"/>
              <a:buNone/>
            </a:pPr>
            <a:r>
              <a:rPr lang="en-US" sz="1400" b="1" dirty="0" smtClean="0">
                <a:solidFill>
                  <a:srgbClr val="FF0000"/>
                </a:solidFill>
              </a:rPr>
              <a:t>INVESTOR WINS AT TRIBUNAL, IS PAID</a:t>
            </a:r>
          </a:p>
          <a:p>
            <a:pPr marL="419100" indent="-419100">
              <a:lnSpc>
                <a:spcPct val="80000"/>
              </a:lnSpc>
              <a:buClr>
                <a:schemeClr val="tx1"/>
              </a:buClr>
              <a:buFont typeface="Wingdings" pitchFamily="2" charset="2"/>
              <a:buChar char="Ø"/>
            </a:pPr>
            <a:r>
              <a:rPr lang="en-US" sz="1400" b="1" dirty="0" smtClean="0">
                <a:solidFill>
                  <a:srgbClr val="FFFF00"/>
                </a:solidFill>
              </a:rPr>
              <a:t>Exxon-Mobil/ Murphy Oil v. Canada</a:t>
            </a:r>
            <a:r>
              <a:rPr lang="en-US" sz="1400" b="1" dirty="0" smtClean="0"/>
              <a:t>: non-discriminatory provincial extractive industry R&amp;D fee = performance requirement</a:t>
            </a:r>
          </a:p>
          <a:p>
            <a:pPr marL="419100" indent="-419100">
              <a:lnSpc>
                <a:spcPct val="80000"/>
              </a:lnSpc>
              <a:buClr>
                <a:schemeClr val="tx1"/>
              </a:buClr>
              <a:buFont typeface="Wingdings" pitchFamily="2" charset="2"/>
              <a:buChar char="Ø"/>
            </a:pPr>
            <a:r>
              <a:rPr lang="en-US" sz="1400" b="1" dirty="0" err="1" smtClean="0">
                <a:solidFill>
                  <a:srgbClr val="FFFF00"/>
                </a:solidFill>
              </a:rPr>
              <a:t>Metalclad</a:t>
            </a:r>
            <a:r>
              <a:rPr lang="en-US" sz="1400" b="1" dirty="0" smtClean="0">
                <a:solidFill>
                  <a:srgbClr val="FFFF00"/>
                </a:solidFill>
              </a:rPr>
              <a:t> v. Mexico</a:t>
            </a:r>
            <a:r>
              <a:rPr lang="en-US" sz="1400" b="1" dirty="0" smtClean="0"/>
              <a:t>: toxic waste treatment facility, state-level zoning, permits = regulatory takings violation</a:t>
            </a:r>
          </a:p>
          <a:p>
            <a:pPr marL="419100" indent="-419100">
              <a:lnSpc>
                <a:spcPct val="80000"/>
              </a:lnSpc>
              <a:buClr>
                <a:schemeClr val="tx1"/>
              </a:buClr>
              <a:buFont typeface="Wingdings" pitchFamily="2" charset="2"/>
              <a:buChar char="Ø"/>
            </a:pPr>
            <a:r>
              <a:rPr lang="en-US" sz="1400" b="1" dirty="0" smtClean="0">
                <a:solidFill>
                  <a:srgbClr val="FFFF00"/>
                </a:solidFill>
              </a:rPr>
              <a:t>S.D. Myers v, Canada:</a:t>
            </a:r>
            <a:r>
              <a:rPr lang="en-US" sz="1400" b="1" dirty="0" smtClean="0"/>
              <a:t> MEA enforcement. Federal-level Basel Convention enforcement/PCB toxic trade ban = discrimination, MST violation</a:t>
            </a:r>
          </a:p>
          <a:p>
            <a:pPr marL="419100" indent="-419100">
              <a:lnSpc>
                <a:spcPct val="80000"/>
              </a:lnSpc>
              <a:buClr>
                <a:schemeClr val="tx1"/>
              </a:buClr>
              <a:buFont typeface="Wingdings" pitchFamily="2" charset="2"/>
              <a:buChar char="Ø"/>
            </a:pPr>
            <a:r>
              <a:rPr lang="en-US" sz="1400" b="1" dirty="0" smtClean="0">
                <a:solidFill>
                  <a:srgbClr val="FFFF00"/>
                </a:solidFill>
              </a:rPr>
              <a:t>Pope &amp; Talbot v. Canada</a:t>
            </a:r>
            <a:r>
              <a:rPr lang="en-US" sz="1400" b="1" dirty="0" smtClean="0"/>
              <a:t>: timber policy – grumpy provincial gov’t official = MST violation</a:t>
            </a:r>
          </a:p>
          <a:p>
            <a:pPr marL="419100" indent="-419100">
              <a:lnSpc>
                <a:spcPct val="80000"/>
              </a:lnSpc>
              <a:buClr>
                <a:schemeClr val="tx1"/>
              </a:buClr>
              <a:buFont typeface="Wingdings" pitchFamily="2" charset="2"/>
              <a:buChar char="Ø"/>
            </a:pPr>
            <a:endParaRPr lang="en-US" sz="1400" b="1" dirty="0" smtClean="0"/>
          </a:p>
          <a:p>
            <a:pPr marL="419100" indent="-419100">
              <a:lnSpc>
                <a:spcPct val="80000"/>
              </a:lnSpc>
              <a:buFont typeface="Wingdings 2" pitchFamily="18" charset="2"/>
              <a:buNone/>
            </a:pPr>
            <a:r>
              <a:rPr lang="en-US" sz="1400" b="1" dirty="0" smtClean="0">
                <a:solidFill>
                  <a:srgbClr val="FF0000"/>
                </a:solidFill>
              </a:rPr>
              <a:t>INVESTOR PAID IN SETTLEMENT - CHILLING </a:t>
            </a:r>
          </a:p>
          <a:p>
            <a:pPr marL="419100" indent="-419100">
              <a:lnSpc>
                <a:spcPct val="80000"/>
              </a:lnSpc>
              <a:buClr>
                <a:schemeClr val="tx1"/>
              </a:buClr>
              <a:buFont typeface="Wingdings" pitchFamily="2" charset="2"/>
              <a:buChar char="Ø"/>
            </a:pPr>
            <a:r>
              <a:rPr lang="en-US" sz="1400" b="1" dirty="0" smtClean="0">
                <a:solidFill>
                  <a:srgbClr val="FFFF00"/>
                </a:solidFill>
              </a:rPr>
              <a:t>Ethyl v. Canada:</a:t>
            </a:r>
            <a:r>
              <a:rPr lang="en-US" sz="1400" b="1" dirty="0" smtClean="0"/>
              <a:t> Canada reverses nation-wide chemical ban, corp. paid $13 M for lost profits while ban was in effect – US states ban same chemical, MMT a gasoline additive</a:t>
            </a:r>
          </a:p>
          <a:p>
            <a:pPr marL="419100" indent="-419100">
              <a:lnSpc>
                <a:spcPct val="80000"/>
              </a:lnSpc>
              <a:buClr>
                <a:schemeClr val="tx1"/>
              </a:buClr>
              <a:buFont typeface="Wingdings" pitchFamily="2" charset="2"/>
              <a:buChar char="Ø"/>
            </a:pPr>
            <a:r>
              <a:rPr lang="en-US" sz="1400" b="1" dirty="0" smtClean="0">
                <a:solidFill>
                  <a:srgbClr val="FFFF00"/>
                </a:solidFill>
              </a:rPr>
              <a:t>Abitibi-Bowater v. Canada: </a:t>
            </a:r>
            <a:r>
              <a:rPr lang="en-US" sz="1400" b="1" dirty="0" smtClean="0"/>
              <a:t>Water and timber rights. Firm closes, lays off employees. Canadian province withdraws timber, water concessions that were conditioned on continued operation/use. National government settles case – corp. paid $122 million</a:t>
            </a:r>
          </a:p>
          <a:p>
            <a:pPr marL="419100" indent="-419100">
              <a:lnSpc>
                <a:spcPct val="80000"/>
              </a:lnSpc>
              <a:buClr>
                <a:schemeClr val="tx1"/>
              </a:buClr>
              <a:buFont typeface="Wingdings" pitchFamily="2" charset="2"/>
              <a:buNone/>
            </a:pPr>
            <a:endParaRPr lang="en-US" sz="1400" b="1" dirty="0" smtClean="0">
              <a:solidFill>
                <a:srgbClr val="FFFF00"/>
              </a:solidFill>
            </a:endParaRPr>
          </a:p>
          <a:p>
            <a:pPr marL="419100" indent="-419100">
              <a:lnSpc>
                <a:spcPct val="80000"/>
              </a:lnSpc>
              <a:buClr>
                <a:schemeClr val="tx1"/>
              </a:buClr>
              <a:buFont typeface="Wingdings" pitchFamily="2" charset="2"/>
              <a:buNone/>
            </a:pPr>
            <a:r>
              <a:rPr lang="en-US" sz="1400" b="1" dirty="0" smtClean="0">
                <a:solidFill>
                  <a:srgbClr val="FF0000"/>
                </a:solidFill>
              </a:rPr>
              <a:t>USE OF ISDR FOR LOBBYING, THREAT TO OBTAIN REGULATORY ACTION, INACTION</a:t>
            </a:r>
          </a:p>
          <a:p>
            <a:pPr marL="419100" indent="-419100">
              <a:lnSpc>
                <a:spcPct val="80000"/>
              </a:lnSpc>
              <a:buClr>
                <a:schemeClr val="tx1"/>
              </a:buClr>
              <a:buFont typeface="Wingdings" pitchFamily="2" charset="2"/>
              <a:buChar char="Ø"/>
            </a:pPr>
            <a:r>
              <a:rPr lang="en-US" sz="1400" b="1" dirty="0" err="1" smtClean="0">
                <a:solidFill>
                  <a:srgbClr val="FFFF00"/>
                </a:solidFill>
              </a:rPr>
              <a:t>Renco</a:t>
            </a:r>
            <a:r>
              <a:rPr lang="en-US" sz="1400" b="1" dirty="0" smtClean="0">
                <a:solidFill>
                  <a:srgbClr val="FFFF00"/>
                </a:solidFill>
              </a:rPr>
              <a:t> v. Peru:</a:t>
            </a:r>
            <a:r>
              <a:rPr lang="en-US" sz="1400" b="1" dirty="0" smtClean="0"/>
              <a:t> REOPENING POLLUTING SMELTER - filing used to leverage new permit grant </a:t>
            </a:r>
          </a:p>
          <a:p>
            <a:pPr marL="419100" indent="-419100">
              <a:lnSpc>
                <a:spcPct val="80000"/>
              </a:lnSpc>
              <a:buClr>
                <a:schemeClr val="tx1"/>
              </a:buClr>
              <a:buFont typeface="Wingdings" pitchFamily="2" charset="2"/>
              <a:buChar char="Ø"/>
            </a:pPr>
            <a:r>
              <a:rPr lang="en-US" sz="1400" b="1" dirty="0" smtClean="0">
                <a:solidFill>
                  <a:srgbClr val="FFFF00"/>
                </a:solidFill>
              </a:rPr>
              <a:t>Pac Rim v. El Salvador</a:t>
            </a:r>
            <a:r>
              <a:rPr lang="en-US" sz="1400" b="1" dirty="0" smtClean="0"/>
              <a:t>: MINING - years of ISDR in very politicized case stall out passage of ban on mineral mining; tribunal voids CAFTA claim, continues same claims based on domestic law</a:t>
            </a:r>
          </a:p>
          <a:p>
            <a:pPr marL="419100" indent="-419100">
              <a:lnSpc>
                <a:spcPct val="80000"/>
              </a:lnSpc>
              <a:buClr>
                <a:schemeClr val="tx1"/>
              </a:buClr>
              <a:buFont typeface="Wingdings" pitchFamily="2" charset="2"/>
              <a:buChar char="Ø"/>
            </a:pPr>
            <a:r>
              <a:rPr lang="en-US" sz="1400" b="1" dirty="0" smtClean="0">
                <a:solidFill>
                  <a:srgbClr val="FFFF00"/>
                </a:solidFill>
              </a:rPr>
              <a:t>Commerce Group v. El </a:t>
            </a:r>
            <a:r>
              <a:rPr lang="en-US" sz="1400" b="1" dirty="0" err="1" smtClean="0">
                <a:solidFill>
                  <a:srgbClr val="FFFF00"/>
                </a:solidFill>
              </a:rPr>
              <a:t>Salv</a:t>
            </a:r>
            <a:r>
              <a:rPr lang="en-US" sz="1400" b="1" dirty="0" smtClean="0">
                <a:solidFill>
                  <a:srgbClr val="FFFF00"/>
                </a:solidFill>
              </a:rPr>
              <a:t>. </a:t>
            </a:r>
            <a:r>
              <a:rPr lang="en-US" sz="1400" b="1" dirty="0" smtClean="0"/>
              <a:t>MINING - years of ISDR stall out passage of ban on mineral mining; tribunal voids CAFTA claim, corp. allowed to file annulment year after deadline ran out</a:t>
            </a:r>
            <a:endParaRPr lang="en-US" sz="1400" b="1" dirty="0" smtClean="0">
              <a:solidFill>
                <a:srgbClr val="FFFF00"/>
              </a:solidFill>
            </a:endParaRPr>
          </a:p>
          <a:p>
            <a:pPr marL="419100" indent="-419100">
              <a:lnSpc>
                <a:spcPct val="80000"/>
              </a:lnSpc>
              <a:buFont typeface="Wingdings 2" pitchFamily="18" charset="2"/>
              <a:buNone/>
            </a:pPr>
            <a:r>
              <a:rPr lang="en-US" sz="1400" b="1" i="1" dirty="0" smtClean="0">
                <a:solidFill>
                  <a:srgbClr val="FFFF00"/>
                </a:solidFill>
              </a:rPr>
              <a:t>Also, Chevron Ecuador Amazon contamination case under Bilateral Investment Treaty…</a:t>
            </a:r>
          </a:p>
          <a:p>
            <a:pPr marL="419100" indent="-419100">
              <a:lnSpc>
                <a:spcPct val="80000"/>
              </a:lnSpc>
              <a:buFont typeface="Wingdings 2" pitchFamily="18" charset="2"/>
              <a:buNone/>
            </a:pPr>
            <a:endParaRPr lang="en-US" sz="1400" b="1" i="1" dirty="0" smtClean="0">
              <a:solidFill>
                <a:srgbClr val="FFFF00"/>
              </a:solidFill>
            </a:endParaRPr>
          </a:p>
          <a:p>
            <a:pPr marL="419100" indent="-419100">
              <a:lnSpc>
                <a:spcPct val="80000"/>
              </a:lnSpc>
              <a:buFont typeface="Wingdings 2" pitchFamily="18" charset="2"/>
              <a:buNone/>
            </a:pPr>
            <a:r>
              <a:rPr lang="en-US" sz="1400" b="1" dirty="0" smtClean="0">
                <a:solidFill>
                  <a:srgbClr val="FF0000"/>
                </a:solidFill>
              </a:rPr>
              <a:t>U.S.  LOSES ON MERITS, DODGES PAYMENT</a:t>
            </a:r>
          </a:p>
          <a:p>
            <a:pPr marL="419100" indent="-419100">
              <a:lnSpc>
                <a:spcPct val="80000"/>
              </a:lnSpc>
              <a:buClr>
                <a:schemeClr val="tx1"/>
              </a:buClr>
              <a:buFont typeface="Wingdings" pitchFamily="2" charset="2"/>
              <a:buChar char="Ø"/>
            </a:pPr>
            <a:r>
              <a:rPr lang="en-US" sz="1400" b="1" dirty="0" err="1" smtClean="0">
                <a:solidFill>
                  <a:srgbClr val="FFFF00"/>
                </a:solidFill>
              </a:rPr>
              <a:t>Loewen</a:t>
            </a:r>
            <a:r>
              <a:rPr lang="en-US" sz="1400" b="1" dirty="0" smtClean="0">
                <a:solidFill>
                  <a:srgbClr val="FFFF00"/>
                </a:solidFill>
              </a:rPr>
              <a:t> v. U.S</a:t>
            </a:r>
            <a:r>
              <a:rPr lang="en-US" sz="1400" b="1" dirty="0" smtClean="0"/>
              <a:t>.:  U.S. civil court judgment considered covered gov’t action in contract fight of 2 private firms. Canadian firm reorganized as US corp., loses foreign status b4 collecting</a:t>
            </a:r>
          </a:p>
        </p:txBody>
      </p:sp>
    </p:spTree>
    <p:extLst>
      <p:ext uri="{BB962C8B-B14F-4D97-AF65-F5344CB8AC3E}">
        <p14:creationId xmlns:p14="http://schemas.microsoft.com/office/powerpoint/2010/main" val="33976230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p:cNvSpPr>
          <p:nvPr>
            <p:ph type="title"/>
          </p:nvPr>
        </p:nvSpPr>
        <p:spPr>
          <a:xfrm>
            <a:off x="381000" y="-381000"/>
            <a:ext cx="7772400" cy="1143000"/>
          </a:xfrm>
        </p:spPr>
        <p:txBody>
          <a:bodyPr/>
          <a:lstStyle/>
          <a:p>
            <a:r>
              <a:rPr lang="en-US" b="1" dirty="0" smtClean="0"/>
              <a:t>He who writes the rules, rules…</a:t>
            </a:r>
          </a:p>
        </p:txBody>
      </p:sp>
      <p:sp>
        <p:nvSpPr>
          <p:cNvPr id="84994" name="Rectangle 3"/>
          <p:cNvSpPr>
            <a:spLocks noGrp="1"/>
          </p:cNvSpPr>
          <p:nvPr>
            <p:ph type="body" idx="1"/>
          </p:nvPr>
        </p:nvSpPr>
        <p:spPr>
          <a:xfrm>
            <a:off x="28662" y="838200"/>
            <a:ext cx="8763000" cy="4800600"/>
          </a:xfrm>
        </p:spPr>
        <p:txBody>
          <a:bodyPr/>
          <a:lstStyle/>
          <a:p>
            <a:pPr>
              <a:lnSpc>
                <a:spcPct val="90000"/>
              </a:lnSpc>
              <a:buFont typeface="Wingdings 2" pitchFamily="18" charset="2"/>
              <a:buNone/>
            </a:pPr>
            <a:r>
              <a:rPr lang="en-US" sz="1800" dirty="0" smtClean="0">
                <a:latin typeface="Times New Roman" pitchFamily="18" charset="0"/>
              </a:rPr>
              <a:t>	</a:t>
            </a:r>
            <a:r>
              <a:rPr lang="en-US" sz="1700" dirty="0" smtClean="0">
                <a:latin typeface="Arial" pitchFamily="34" charset="0"/>
                <a:cs typeface="Arial" pitchFamily="34" charset="0"/>
              </a:rPr>
              <a:t>Secretive process, with those who will live with the results denied access to draft agreement texts.</a:t>
            </a:r>
          </a:p>
          <a:p>
            <a:pPr>
              <a:lnSpc>
                <a:spcPct val="90000"/>
              </a:lnSpc>
              <a:buFont typeface="Wingdings 2" pitchFamily="18" charset="2"/>
              <a:buNone/>
            </a:pPr>
            <a:endParaRPr lang="en-US" sz="1000" dirty="0" smtClean="0">
              <a:latin typeface="Arial" pitchFamily="34" charset="0"/>
              <a:cs typeface="Arial" pitchFamily="34" charset="0"/>
            </a:endParaRPr>
          </a:p>
          <a:p>
            <a:pPr>
              <a:lnSpc>
                <a:spcPct val="90000"/>
              </a:lnSpc>
              <a:buFont typeface="Wingdings 2" pitchFamily="18" charset="2"/>
              <a:buNone/>
            </a:pPr>
            <a:r>
              <a:rPr lang="en-US" sz="1700" dirty="0" smtClean="0">
                <a:latin typeface="Arial" pitchFamily="34" charset="0"/>
                <a:cs typeface="Arial" pitchFamily="34" charset="0"/>
              </a:rPr>
              <a:t>	U.S. trade advisory system empowers 600 corporate advisors to set U.S. agenda, have access to negotiating texts, negotiators.</a:t>
            </a:r>
          </a:p>
          <a:p>
            <a:pPr>
              <a:lnSpc>
                <a:spcPct val="90000"/>
              </a:lnSpc>
              <a:buFont typeface="Wingdings 2" pitchFamily="18" charset="2"/>
              <a:buNone/>
            </a:pPr>
            <a:endParaRPr lang="en-US" sz="1000" dirty="0" smtClean="0">
              <a:latin typeface="Arial" pitchFamily="34" charset="0"/>
              <a:cs typeface="Arial" pitchFamily="34" charset="0"/>
            </a:endParaRPr>
          </a:p>
          <a:p>
            <a:pPr>
              <a:lnSpc>
                <a:spcPct val="90000"/>
              </a:lnSpc>
              <a:buFont typeface="Wingdings 2" pitchFamily="18" charset="2"/>
              <a:buNone/>
            </a:pPr>
            <a:r>
              <a:rPr lang="en-US" sz="1700" dirty="0" smtClean="0">
                <a:latin typeface="Arial" pitchFamily="34" charset="0"/>
                <a:cs typeface="Arial" pitchFamily="34" charset="0"/>
              </a:rPr>
              <a:t>	Negotiations conducted by USTR, which sees it “constituency” as U.S. industry seeking access, rights in other countries.</a:t>
            </a:r>
          </a:p>
          <a:p>
            <a:pPr>
              <a:lnSpc>
                <a:spcPct val="90000"/>
              </a:lnSpc>
              <a:buNone/>
            </a:pPr>
            <a:endParaRPr lang="en-US" sz="1000" dirty="0">
              <a:latin typeface="Arial" pitchFamily="34" charset="0"/>
              <a:cs typeface="Arial" pitchFamily="34" charset="0"/>
            </a:endParaRPr>
          </a:p>
          <a:p>
            <a:pPr>
              <a:lnSpc>
                <a:spcPct val="90000"/>
              </a:lnSpc>
              <a:buNone/>
            </a:pPr>
            <a:r>
              <a:rPr lang="en-US" sz="1700" dirty="0" smtClean="0">
                <a:latin typeface="Arial" pitchFamily="34" charset="0"/>
                <a:cs typeface="Arial" pitchFamily="34" charset="0"/>
              </a:rPr>
              <a:t>    “</a:t>
            </a:r>
            <a:r>
              <a:rPr lang="en-US" sz="1700" dirty="0">
                <a:latin typeface="Arial" pitchFamily="34" charset="0"/>
                <a:cs typeface="Arial" pitchFamily="34" charset="0"/>
              </a:rPr>
              <a:t>Fast Track” </a:t>
            </a:r>
            <a:r>
              <a:rPr lang="en-US" sz="1700" dirty="0" smtClean="0">
                <a:latin typeface="Arial" pitchFamily="34" charset="0"/>
                <a:cs typeface="Arial" pitchFamily="34" charset="0"/>
              </a:rPr>
              <a:t>negotiation &amp; </a:t>
            </a:r>
            <a:r>
              <a:rPr lang="en-US" sz="1700" dirty="0">
                <a:latin typeface="Arial" pitchFamily="34" charset="0"/>
                <a:cs typeface="Arial" pitchFamily="34" charset="0"/>
              </a:rPr>
              <a:t>approval system delegates away Congress</a:t>
            </a:r>
            <a:r>
              <a:rPr lang="en-US" sz="1700" dirty="0" smtClean="0">
                <a:latin typeface="Arial" pitchFamily="34" charset="0"/>
                <a:cs typeface="Arial" pitchFamily="34" charset="0"/>
              </a:rPr>
              <a:t>’ </a:t>
            </a:r>
            <a:r>
              <a:rPr lang="en-US" sz="1700" dirty="0">
                <a:latin typeface="Arial" pitchFamily="34" charset="0"/>
                <a:cs typeface="Arial" pitchFamily="34" charset="0"/>
              </a:rPr>
              <a:t>constitutional authority over trade policy. Established in 1970s when </a:t>
            </a:r>
            <a:r>
              <a:rPr lang="en-US" sz="1700" dirty="0" smtClean="0">
                <a:latin typeface="Arial" pitchFamily="34" charset="0"/>
                <a:cs typeface="Arial" pitchFamily="34" charset="0"/>
              </a:rPr>
              <a:t>agreements </a:t>
            </a:r>
            <a:r>
              <a:rPr lang="en-US" sz="1700" dirty="0">
                <a:latin typeface="Arial" pitchFamily="34" charset="0"/>
                <a:cs typeface="Arial" pitchFamily="34" charset="0"/>
              </a:rPr>
              <a:t>were mainly about traditional trade </a:t>
            </a:r>
            <a:r>
              <a:rPr lang="en-US" sz="1700" dirty="0" smtClean="0">
                <a:latin typeface="Arial" pitchFamily="34" charset="0"/>
                <a:cs typeface="Arial" pitchFamily="34" charset="0"/>
              </a:rPr>
              <a:t>matters. Alarming </a:t>
            </a:r>
            <a:r>
              <a:rPr lang="en-US" sz="1700" dirty="0">
                <a:latin typeface="Arial" pitchFamily="34" charset="0"/>
                <a:cs typeface="Arial" pitchFamily="34" charset="0"/>
              </a:rPr>
              <a:t>mismatch between current scope and process</a:t>
            </a:r>
          </a:p>
          <a:p>
            <a:pPr>
              <a:lnSpc>
                <a:spcPct val="90000"/>
              </a:lnSpc>
              <a:buNone/>
            </a:pPr>
            <a:endParaRPr lang="en-US" sz="1000" dirty="0" smtClean="0">
              <a:latin typeface="Arial" pitchFamily="34" charset="0"/>
              <a:cs typeface="Arial" pitchFamily="34" charset="0"/>
            </a:endParaRPr>
          </a:p>
          <a:p>
            <a:pPr>
              <a:lnSpc>
                <a:spcPct val="90000"/>
              </a:lnSpc>
              <a:buNone/>
            </a:pPr>
            <a:r>
              <a:rPr lang="en-US" sz="1700" dirty="0">
                <a:solidFill>
                  <a:srgbClr val="FFFF00"/>
                </a:solidFill>
                <a:latin typeface="Arial" pitchFamily="34" charset="0"/>
                <a:cs typeface="Arial" pitchFamily="34" charset="0"/>
              </a:rPr>
              <a:t>	</a:t>
            </a:r>
            <a:r>
              <a:rPr lang="en-US" sz="1700" dirty="0" smtClean="0">
                <a:solidFill>
                  <a:srgbClr val="FFFF00"/>
                </a:solidFill>
                <a:latin typeface="Arial" pitchFamily="34" charset="0"/>
                <a:cs typeface="Arial" pitchFamily="34" charset="0"/>
              </a:rPr>
              <a:t>Current focus of TAFTA project is on facilitating U.S and EU corporate demands, not on meeting human needs for strong food or product safety or environmental protections; access </a:t>
            </a:r>
            <a:r>
              <a:rPr lang="en-US" sz="1700" dirty="0">
                <a:solidFill>
                  <a:srgbClr val="FFFF00"/>
                </a:solidFill>
                <a:latin typeface="Arial" pitchFamily="34" charset="0"/>
                <a:cs typeface="Arial" pitchFamily="34" charset="0"/>
              </a:rPr>
              <a:t>to essential services and </a:t>
            </a:r>
            <a:r>
              <a:rPr lang="en-US" sz="1700" dirty="0" smtClean="0">
                <a:solidFill>
                  <a:srgbClr val="FFFF00"/>
                </a:solidFill>
                <a:latin typeface="Arial" pitchFamily="34" charset="0"/>
                <a:cs typeface="Arial" pitchFamily="34" charset="0"/>
              </a:rPr>
              <a:t>medicines; financial stability; privacy; Internet freedom. Indeed, some rules explicitly constrain governments’ policy space to meet such goals.</a:t>
            </a:r>
            <a:r>
              <a:rPr lang="en-US" sz="1700" dirty="0">
                <a:latin typeface="Arial" pitchFamily="34" charset="0"/>
                <a:cs typeface="Arial" pitchFamily="34" charset="0"/>
              </a:rPr>
              <a:t> </a:t>
            </a:r>
            <a:r>
              <a:rPr lang="en-US" sz="1700" dirty="0" smtClean="0">
                <a:latin typeface="Arial" pitchFamily="34" charset="0"/>
                <a:cs typeface="Arial" pitchFamily="34" charset="0"/>
              </a:rPr>
              <a:t> </a:t>
            </a:r>
          </a:p>
          <a:p>
            <a:pPr>
              <a:lnSpc>
                <a:spcPct val="90000"/>
              </a:lnSpc>
              <a:buNone/>
            </a:pPr>
            <a:endParaRPr lang="en-US" sz="1000" dirty="0">
              <a:latin typeface="Arial" pitchFamily="34" charset="0"/>
              <a:cs typeface="Arial" pitchFamily="34" charset="0"/>
            </a:endParaRPr>
          </a:p>
          <a:p>
            <a:pPr>
              <a:lnSpc>
                <a:spcPct val="90000"/>
              </a:lnSpc>
              <a:buNone/>
            </a:pPr>
            <a:r>
              <a:rPr lang="en-US" sz="1700" dirty="0" smtClean="0">
                <a:solidFill>
                  <a:srgbClr val="FFFF00"/>
                </a:solidFill>
                <a:latin typeface="Arial" pitchFamily="34" charset="0"/>
                <a:cs typeface="Arial" pitchFamily="34" charset="0"/>
              </a:rPr>
              <a:t>	Sales pitch is that behind-the-border </a:t>
            </a:r>
            <a:r>
              <a:rPr lang="en-US" sz="1700" dirty="0">
                <a:solidFill>
                  <a:srgbClr val="FFFF00"/>
                </a:solidFill>
                <a:latin typeface="Arial" pitchFamily="34" charset="0"/>
                <a:cs typeface="Arial" pitchFamily="34" charset="0"/>
              </a:rPr>
              <a:t>deregulation/regulatory “convergence” </a:t>
            </a:r>
            <a:r>
              <a:rPr lang="en-US" sz="1700" dirty="0" smtClean="0">
                <a:solidFill>
                  <a:srgbClr val="FFFF00"/>
                </a:solidFill>
                <a:latin typeface="Arial" pitchFamily="34" charset="0"/>
                <a:cs typeface="Arial" pitchFamily="34" charset="0"/>
              </a:rPr>
              <a:t>creates  gains </a:t>
            </a:r>
            <a:r>
              <a:rPr lang="en-US" sz="1700" dirty="0">
                <a:solidFill>
                  <a:srgbClr val="FFFF00"/>
                </a:solidFill>
                <a:latin typeface="Arial" pitchFamily="34" charset="0"/>
                <a:cs typeface="Arial" pitchFamily="34" charset="0"/>
              </a:rPr>
              <a:t>premised on ‘efficiencies” obtained from eliminating regulatory differences</a:t>
            </a:r>
            <a:r>
              <a:rPr lang="en-US" sz="1700" dirty="0" smtClean="0">
                <a:solidFill>
                  <a:srgbClr val="FFFF00"/>
                </a:solidFill>
                <a:latin typeface="Arial" pitchFamily="34" charset="0"/>
                <a:cs typeface="Arial" pitchFamily="34" charset="0"/>
              </a:rPr>
              <a:t>.</a:t>
            </a:r>
            <a:r>
              <a:rPr lang="en-US" sz="1700" dirty="0">
                <a:latin typeface="Arial" pitchFamily="34" charset="0"/>
                <a:cs typeface="Arial" pitchFamily="34" charset="0"/>
              </a:rPr>
              <a:t> </a:t>
            </a:r>
            <a:r>
              <a:rPr lang="en-US" sz="1700" dirty="0" smtClean="0">
                <a:latin typeface="Arial" pitchFamily="34" charset="0"/>
                <a:cs typeface="Arial" pitchFamily="34" charset="0"/>
              </a:rPr>
              <a:t>If this is premise for why this is a good deal for us, needs </a:t>
            </a:r>
            <a:r>
              <a:rPr lang="en-US" sz="1700" dirty="0">
                <a:latin typeface="Arial" pitchFamily="34" charset="0"/>
                <a:cs typeface="Arial" pitchFamily="34" charset="0"/>
              </a:rPr>
              <a:t>to be </a:t>
            </a:r>
            <a:r>
              <a:rPr lang="en-US" sz="1700" dirty="0" smtClean="0">
                <a:latin typeface="Arial" pitchFamily="34" charset="0"/>
                <a:cs typeface="Arial" pitchFamily="34" charset="0"/>
              </a:rPr>
              <a:t>proved that elimination </a:t>
            </a:r>
            <a:r>
              <a:rPr lang="en-US" sz="1700" dirty="0">
                <a:latin typeface="Arial" pitchFamily="34" charset="0"/>
                <a:cs typeface="Arial" pitchFamily="34" charset="0"/>
              </a:rPr>
              <a:t>of regulatory difference equals efficiency gains shared widely versus only bottom-line </a:t>
            </a:r>
            <a:r>
              <a:rPr lang="en-US" sz="1700" dirty="0" smtClean="0">
                <a:latin typeface="Arial" pitchFamily="34" charset="0"/>
                <a:cs typeface="Arial" pitchFamily="34" charset="0"/>
              </a:rPr>
              <a:t>enhancing…</a:t>
            </a:r>
            <a:endParaRPr lang="en-US" sz="1700" dirty="0">
              <a:solidFill>
                <a:srgbClr val="FFFF00"/>
              </a:solidFill>
              <a:latin typeface="Arial" pitchFamily="34" charset="0"/>
              <a:cs typeface="Arial" pitchFamily="34" charset="0"/>
            </a:endParaRPr>
          </a:p>
          <a:p>
            <a:pPr>
              <a:lnSpc>
                <a:spcPct val="90000"/>
              </a:lnSpc>
              <a:buNone/>
            </a:pPr>
            <a:endParaRPr lang="en-US" sz="1700" dirty="0" smtClean="0">
              <a:solidFill>
                <a:srgbClr val="FFFF00"/>
              </a:solidFill>
              <a:latin typeface="Arial" pitchFamily="34" charset="0"/>
              <a:cs typeface="Arial" pitchFamily="34" charset="0"/>
            </a:endParaRPr>
          </a:p>
          <a:p>
            <a:pPr>
              <a:lnSpc>
                <a:spcPct val="90000"/>
              </a:lnSpc>
            </a:pPr>
            <a:endParaRPr lang="en-US" sz="1700" dirty="0" smtClean="0">
              <a:latin typeface="Arial" pitchFamily="34" charset="0"/>
              <a:cs typeface="Arial" pitchFamily="34" charset="0"/>
            </a:endParaRPr>
          </a:p>
        </p:txBody>
      </p:sp>
    </p:spTree>
    <p:extLst>
      <p:ext uri="{BB962C8B-B14F-4D97-AF65-F5344CB8AC3E}">
        <p14:creationId xmlns:p14="http://schemas.microsoft.com/office/powerpoint/2010/main" val="2261478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665" y="-457200"/>
            <a:ext cx="8734289" cy="1143000"/>
          </a:xfrm>
        </p:spPr>
        <p:txBody>
          <a:bodyPr/>
          <a:lstStyle/>
          <a:p>
            <a:pPr algn="ctr"/>
            <a:r>
              <a:rPr lang="en-US" sz="2800" b="1" dirty="0" smtClean="0"/>
              <a:t>What is evidence for claimed “efficiency” gains? </a:t>
            </a:r>
            <a:endParaRPr lang="en-US" sz="2800" b="1" dirty="0"/>
          </a:p>
        </p:txBody>
      </p:sp>
      <p:sp>
        <p:nvSpPr>
          <p:cNvPr id="6" name="Rectangle 5"/>
          <p:cNvSpPr/>
          <p:nvPr/>
        </p:nvSpPr>
        <p:spPr>
          <a:xfrm>
            <a:off x="152400" y="1143000"/>
            <a:ext cx="8734289" cy="1600438"/>
          </a:xfrm>
          <a:prstGeom prst="rect">
            <a:avLst/>
          </a:prstGeom>
        </p:spPr>
        <p:txBody>
          <a:bodyPr wrap="square">
            <a:spAutoFit/>
          </a:bodyPr>
          <a:lstStyle/>
          <a:p>
            <a:pPr lvl="0"/>
            <a:endParaRPr lang="en-US" sz="600" b="1" dirty="0" smtClean="0"/>
          </a:p>
          <a:p>
            <a:r>
              <a:rPr lang="en-US" dirty="0"/>
              <a:t> </a:t>
            </a:r>
          </a:p>
          <a:p>
            <a:endParaRPr lang="en-US" sz="1400" dirty="0" smtClean="0"/>
          </a:p>
          <a:p>
            <a:endParaRPr lang="en-US" sz="1400" dirty="0"/>
          </a:p>
          <a:p>
            <a:endParaRPr lang="en-US" sz="1400" dirty="0" smtClean="0"/>
          </a:p>
          <a:p>
            <a:endParaRPr lang="en-US" sz="1400" dirty="0"/>
          </a:p>
          <a:p>
            <a:r>
              <a:rPr lang="en-US" dirty="0"/>
              <a:t> </a:t>
            </a:r>
          </a:p>
        </p:txBody>
      </p:sp>
      <p:sp>
        <p:nvSpPr>
          <p:cNvPr id="3" name="Rectangle 2"/>
          <p:cNvSpPr/>
          <p:nvPr/>
        </p:nvSpPr>
        <p:spPr>
          <a:xfrm>
            <a:off x="313301" y="762000"/>
            <a:ext cx="8581889" cy="6093976"/>
          </a:xfrm>
          <a:prstGeom prst="rect">
            <a:avLst/>
          </a:prstGeom>
        </p:spPr>
        <p:txBody>
          <a:bodyPr wrap="square">
            <a:spAutoFit/>
          </a:bodyPr>
          <a:lstStyle/>
          <a:p>
            <a:pPr lvl="0"/>
            <a:r>
              <a:rPr lang="en-US" b="1" dirty="0">
                <a:latin typeface="Arial" pitchFamily="34" charset="0"/>
                <a:cs typeface="Arial" pitchFamily="34" charset="0"/>
              </a:rPr>
              <a:t>PREMISE - REGULATORY CONVERGENCE = EFFICIENCY GAIN. </a:t>
            </a:r>
            <a:r>
              <a:rPr lang="en-US" dirty="0">
                <a:latin typeface="Arial" pitchFamily="34" charset="0"/>
                <a:cs typeface="Arial" pitchFamily="34" charset="0"/>
              </a:rPr>
              <a:t>Based on </a:t>
            </a:r>
            <a:r>
              <a:rPr lang="en-US" dirty="0" smtClean="0">
                <a:latin typeface="Arial" pitchFamily="34" charset="0"/>
                <a:cs typeface="Arial" pitchFamily="34" charset="0"/>
              </a:rPr>
              <a:t>unproved anti-regulatory </a:t>
            </a:r>
            <a:r>
              <a:rPr lang="en-US" dirty="0">
                <a:latin typeface="Arial" pitchFamily="34" charset="0"/>
                <a:cs typeface="Arial" pitchFamily="34" charset="0"/>
              </a:rPr>
              <a:t>notion of economic gains from deregulation. </a:t>
            </a:r>
            <a:br>
              <a:rPr lang="en-US" dirty="0">
                <a:latin typeface="Arial" pitchFamily="34" charset="0"/>
                <a:cs typeface="Arial" pitchFamily="34" charset="0"/>
              </a:rPr>
            </a:br>
            <a:endParaRPr lang="en-US" sz="1000" dirty="0">
              <a:latin typeface="Arial" pitchFamily="34" charset="0"/>
              <a:cs typeface="Arial" pitchFamily="34" charset="0"/>
            </a:endParaRPr>
          </a:p>
          <a:p>
            <a:pPr marL="285750" lvl="0" indent="-285750">
              <a:buFont typeface="Arial" pitchFamily="34" charset="0"/>
              <a:buChar char="•"/>
            </a:pPr>
            <a:r>
              <a:rPr lang="en-US" sz="1500" b="1" dirty="0">
                <a:latin typeface="Arial" pitchFamily="34" charset="0"/>
                <a:cs typeface="Arial" pitchFamily="34" charset="0"/>
              </a:rPr>
              <a:t>USTR TAFTA assessment: USITC should assume removal of all NTBs - silly </a:t>
            </a:r>
          </a:p>
          <a:p>
            <a:pPr lvl="0"/>
            <a:r>
              <a:rPr lang="en-US" sz="1000" dirty="0">
                <a:latin typeface="Arial" pitchFamily="34" charset="0"/>
                <a:cs typeface="Arial" pitchFamily="34" charset="0"/>
              </a:rPr>
              <a:t> </a:t>
            </a:r>
          </a:p>
          <a:p>
            <a:pPr marL="285750" lvl="0" indent="-285750">
              <a:buFont typeface="Arial" pitchFamily="34" charset="0"/>
              <a:buChar char="•"/>
            </a:pPr>
            <a:r>
              <a:rPr lang="en-US" sz="1500" b="1" dirty="0">
                <a:latin typeface="Arial" pitchFamily="34" charset="0"/>
                <a:cs typeface="Arial" pitchFamily="34" charset="0"/>
              </a:rPr>
              <a:t>ECORYS Nederland BV study for </a:t>
            </a:r>
            <a:r>
              <a:rPr lang="en-US" sz="1500" b="1" dirty="0" smtClean="0">
                <a:latin typeface="Arial" pitchFamily="34" charset="0"/>
                <a:cs typeface="Arial" pitchFamily="34" charset="0"/>
              </a:rPr>
              <a:t>EC, basis for jobs numbers seen, for instance, in yesterday’s </a:t>
            </a:r>
            <a:r>
              <a:rPr lang="en-US" sz="1500" b="1" i="1" dirty="0" smtClean="0">
                <a:latin typeface="Arial" pitchFamily="34" charset="0"/>
                <a:cs typeface="Arial" pitchFamily="34" charset="0"/>
              </a:rPr>
              <a:t>New York Times</a:t>
            </a:r>
            <a:r>
              <a:rPr lang="en-US" sz="1500" b="1" dirty="0" smtClean="0">
                <a:latin typeface="Arial" pitchFamily="34" charset="0"/>
                <a:cs typeface="Arial" pitchFamily="34" charset="0"/>
              </a:rPr>
              <a:t>: </a:t>
            </a:r>
            <a:r>
              <a:rPr lang="en-US" sz="1400" dirty="0">
                <a:latin typeface="Arial" pitchFamily="34" charset="0"/>
                <a:cs typeface="Arial" pitchFamily="34" charset="0"/>
              </a:rPr>
              <a:t>“…Unlikely that all areas of regulatory divergence identified can actually be addressed…would require constitutional changes… lack of sufficient economic benefit to support the effort; set of regulations is too broad… consumer preferences, language and geography… Political sensitivities.” …at most, 50% of all NTMs are within the realm of possibility to be “aligned or even dismantled,” while acknowledging that it would be more “realistic” to expect 25 percent of NTMs to be eliminated or “converged” under a U.S.-EU deal. </a:t>
            </a:r>
            <a:endParaRPr lang="en-US" sz="1400" dirty="0" smtClean="0">
              <a:latin typeface="Arial" pitchFamily="34" charset="0"/>
              <a:cs typeface="Arial" pitchFamily="34" charset="0"/>
            </a:endParaRPr>
          </a:p>
          <a:p>
            <a:pPr marL="742950" lvl="1" indent="-285750">
              <a:buFont typeface="Arial" pitchFamily="34" charset="0"/>
              <a:buChar char="•"/>
            </a:pPr>
            <a:r>
              <a:rPr lang="en-US" sz="1400" b="1" dirty="0" smtClean="0">
                <a:solidFill>
                  <a:srgbClr val="FFFF00"/>
                </a:solidFill>
                <a:latin typeface="Arial" pitchFamily="34" charset="0"/>
                <a:cs typeface="Arial" pitchFamily="34" charset="0"/>
              </a:rPr>
              <a:t>No </a:t>
            </a:r>
            <a:r>
              <a:rPr lang="en-US" sz="1400" b="1" dirty="0">
                <a:solidFill>
                  <a:srgbClr val="FFFF00"/>
                </a:solidFill>
                <a:latin typeface="Arial" pitchFamily="34" charset="0"/>
                <a:cs typeface="Arial" pitchFamily="34" charset="0"/>
              </a:rPr>
              <a:t>consideration of downside costs on consumers, workers, environment. No risk-adjusted estimates of economic costs alongside estimated gains. </a:t>
            </a:r>
            <a:r>
              <a:rPr lang="en-US" sz="1400" b="1" dirty="0" err="1">
                <a:solidFill>
                  <a:srgbClr val="FFFF00"/>
                </a:solidFill>
                <a:latin typeface="Arial" pitchFamily="34" charset="0"/>
                <a:cs typeface="Arial" pitchFamily="34" charset="0"/>
              </a:rPr>
              <a:t>Ie</a:t>
            </a:r>
            <a:r>
              <a:rPr lang="en-US" sz="1400" b="1" dirty="0">
                <a:solidFill>
                  <a:srgbClr val="FFFF00"/>
                </a:solidFill>
                <a:latin typeface="Arial" pitchFamily="34" charset="0"/>
                <a:cs typeface="Arial" pitchFamily="34" charset="0"/>
              </a:rPr>
              <a:t>. not net impact. </a:t>
            </a:r>
            <a:endParaRPr lang="en-US" sz="1400" b="1" dirty="0" smtClean="0">
              <a:solidFill>
                <a:srgbClr val="FFFF00"/>
              </a:solidFill>
              <a:latin typeface="Arial" pitchFamily="34" charset="0"/>
              <a:cs typeface="Arial" pitchFamily="34" charset="0"/>
            </a:endParaRPr>
          </a:p>
          <a:p>
            <a:pPr marL="742950" lvl="1" indent="-285750">
              <a:buFont typeface="Arial" pitchFamily="34" charset="0"/>
              <a:buChar char="•"/>
            </a:pPr>
            <a:r>
              <a:rPr lang="en-US" sz="1400" b="1" dirty="0" smtClean="0">
                <a:solidFill>
                  <a:srgbClr val="FFFF00"/>
                </a:solidFill>
                <a:latin typeface="Arial" pitchFamily="34" charset="0"/>
                <a:cs typeface="Arial" pitchFamily="34" charset="0"/>
              </a:rPr>
              <a:t>Uses </a:t>
            </a:r>
            <a:r>
              <a:rPr lang="en-US" sz="1400" b="1" dirty="0">
                <a:solidFill>
                  <a:srgbClr val="FFFF00"/>
                </a:solidFill>
                <a:latin typeface="Arial" pitchFamily="34" charset="0"/>
                <a:cs typeface="Arial" pitchFamily="34" charset="0"/>
              </a:rPr>
              <a:t>gravity regressions, computable general equilibrium model to project relatively small economic gains from convergence/elimination of NTMs. Approach riddled w/ assumptions that could totally skew results (UNCTAD study “Non-Tariff Barriers in Computable General Equilibrium Modeling.” Change in assumptions not only changed magnitude of effects, but changed direction of effects–from positive to negative.)</a:t>
            </a:r>
          </a:p>
          <a:p>
            <a:pPr lvl="1"/>
            <a:endParaRPr lang="en-US" sz="1000" dirty="0">
              <a:latin typeface="Arial" pitchFamily="34" charset="0"/>
              <a:cs typeface="Arial" pitchFamily="34" charset="0"/>
            </a:endParaRPr>
          </a:p>
          <a:p>
            <a:pPr marL="285750" indent="-285750">
              <a:buFont typeface="Arial" pitchFamily="34" charset="0"/>
              <a:buChar char="•"/>
            </a:pPr>
            <a:r>
              <a:rPr lang="en-US" sz="1500" b="1" dirty="0">
                <a:latin typeface="Arial" pitchFamily="34" charset="0"/>
                <a:cs typeface="Arial" pitchFamily="34" charset="0"/>
              </a:rPr>
              <a:t> Empirical evidence on the efficiency  impacts of NTM </a:t>
            </a:r>
            <a:r>
              <a:rPr lang="en-US" sz="1500" b="1" dirty="0" smtClean="0">
                <a:latin typeface="Arial" pitchFamily="34" charset="0"/>
                <a:cs typeface="Arial" pitchFamily="34" charset="0"/>
              </a:rPr>
              <a:t>convergence/ </a:t>
            </a:r>
            <a:r>
              <a:rPr lang="en-US" sz="1500" b="1" dirty="0">
                <a:latin typeface="Arial" pitchFamily="34" charset="0"/>
                <a:cs typeface="Arial" pitchFamily="34" charset="0"/>
              </a:rPr>
              <a:t>removal? Some </a:t>
            </a:r>
            <a:r>
              <a:rPr lang="en-US" sz="1500" b="1" dirty="0" smtClean="0">
                <a:latin typeface="Arial" pitchFamily="34" charset="0"/>
                <a:cs typeface="Arial" pitchFamily="34" charset="0"/>
              </a:rPr>
              <a:t>studies </a:t>
            </a:r>
            <a:r>
              <a:rPr lang="en-US" sz="1500" b="1" dirty="0">
                <a:latin typeface="Arial" pitchFamily="34" charset="0"/>
                <a:cs typeface="Arial" pitchFamily="34" charset="0"/>
              </a:rPr>
              <a:t>indicate </a:t>
            </a:r>
            <a:r>
              <a:rPr lang="en-US" sz="1500" b="1" dirty="0" smtClean="0">
                <a:latin typeface="Arial" pitchFamily="34" charset="0"/>
                <a:cs typeface="Arial" pitchFamily="34" charset="0"/>
              </a:rPr>
              <a:t> regulatory </a:t>
            </a:r>
            <a:r>
              <a:rPr lang="en-US" sz="1500" b="1" dirty="0">
                <a:latin typeface="Arial" pitchFamily="34" charset="0"/>
                <a:cs typeface="Arial" pitchFamily="34" charset="0"/>
              </a:rPr>
              <a:t>convergence </a:t>
            </a:r>
            <a:r>
              <a:rPr lang="en-US" sz="1500" b="1" dirty="0" smtClean="0">
                <a:latin typeface="Arial" pitchFamily="34" charset="0"/>
                <a:cs typeface="Arial" pitchFamily="34" charset="0"/>
              </a:rPr>
              <a:t>w/in EU </a:t>
            </a:r>
            <a:r>
              <a:rPr lang="en-US" sz="1500" b="1" dirty="0">
                <a:latin typeface="Arial" pitchFamily="34" charset="0"/>
                <a:cs typeface="Arial" pitchFamily="34" charset="0"/>
              </a:rPr>
              <a:t>has yielded little or no significant efficiency gains </a:t>
            </a:r>
            <a:r>
              <a:rPr lang="en-US" sz="1500" dirty="0">
                <a:latin typeface="Arial" pitchFamily="34" charset="0"/>
                <a:cs typeface="Arial" pitchFamily="34" charset="0"/>
              </a:rPr>
              <a:t>(</a:t>
            </a:r>
            <a:r>
              <a:rPr lang="en-US" sz="1500" dirty="0" err="1">
                <a:latin typeface="Arial" pitchFamily="34" charset="0"/>
                <a:cs typeface="Arial" pitchFamily="34" charset="0"/>
              </a:rPr>
              <a:t>eg</a:t>
            </a:r>
            <a:r>
              <a:rPr lang="en-US" sz="1500" dirty="0">
                <a:latin typeface="Arial" pitchFamily="34" charset="0"/>
                <a:cs typeface="Arial" pitchFamily="34" charset="0"/>
              </a:rPr>
              <a:t>. Barbara </a:t>
            </a:r>
            <a:r>
              <a:rPr lang="en-US" sz="1500" dirty="0" err="1" smtClean="0">
                <a:latin typeface="Arial" pitchFamily="34" charset="0"/>
                <a:cs typeface="Arial" pitchFamily="34" charset="0"/>
              </a:rPr>
              <a:t>Casu</a:t>
            </a:r>
            <a:r>
              <a:rPr lang="en-US" sz="1500" dirty="0" smtClean="0">
                <a:latin typeface="Arial" pitchFamily="34" charset="0"/>
                <a:cs typeface="Arial" pitchFamily="34" charset="0"/>
              </a:rPr>
              <a:t>, </a:t>
            </a:r>
            <a:r>
              <a:rPr lang="en-US" sz="1500" dirty="0">
                <a:latin typeface="Arial" pitchFamily="34" charset="0"/>
                <a:cs typeface="Arial" pitchFamily="34" charset="0"/>
              </a:rPr>
              <a:t>Philip </a:t>
            </a:r>
            <a:r>
              <a:rPr lang="en-US" sz="1500" dirty="0" err="1">
                <a:latin typeface="Arial" pitchFamily="34" charset="0"/>
                <a:cs typeface="Arial" pitchFamily="34" charset="0"/>
              </a:rPr>
              <a:t>Molyneux</a:t>
            </a:r>
            <a:r>
              <a:rPr lang="en-US" sz="1500" dirty="0">
                <a:latin typeface="Arial" pitchFamily="34" charset="0"/>
                <a:cs typeface="Arial" pitchFamily="34" charset="0"/>
              </a:rPr>
              <a:t>, “A Comparative Study of Efficiency in European Banking,” </a:t>
            </a:r>
            <a:r>
              <a:rPr lang="en-US" sz="1500" i="1" dirty="0">
                <a:latin typeface="Arial" pitchFamily="34" charset="0"/>
                <a:cs typeface="Arial" pitchFamily="34" charset="0"/>
              </a:rPr>
              <a:t>Applied </a:t>
            </a:r>
            <a:r>
              <a:rPr lang="en-US" sz="1500" i="1" dirty="0" smtClean="0">
                <a:latin typeface="Arial" pitchFamily="34" charset="0"/>
                <a:cs typeface="Arial" pitchFamily="34" charset="0"/>
              </a:rPr>
              <a:t>Economics</a:t>
            </a:r>
            <a:r>
              <a:rPr lang="en-US" sz="1500" dirty="0" smtClean="0">
                <a:latin typeface="Arial" pitchFamily="34" charset="0"/>
                <a:cs typeface="Arial" pitchFamily="34" charset="0"/>
              </a:rPr>
              <a:t> 11/03. www. </a:t>
            </a:r>
            <a:r>
              <a:rPr lang="en-US" sz="1500" u="sng" dirty="0" smtClean="0">
                <a:latin typeface="Arial" pitchFamily="34" charset="0"/>
                <a:cs typeface="Arial" pitchFamily="34" charset="0"/>
              </a:rPr>
              <a:t>wharton.upenn.edu/</a:t>
            </a:r>
            <a:r>
              <a:rPr lang="en-US" sz="1500" u="sng" dirty="0" err="1" smtClean="0">
                <a:latin typeface="Arial" pitchFamily="34" charset="0"/>
                <a:cs typeface="Arial" pitchFamily="34" charset="0"/>
              </a:rPr>
              <a:t>fic</a:t>
            </a:r>
            <a:r>
              <a:rPr lang="en-US" sz="1500" u="sng" dirty="0" smtClean="0">
                <a:latin typeface="Arial" pitchFamily="34" charset="0"/>
                <a:cs typeface="Arial" pitchFamily="34" charset="0"/>
              </a:rPr>
              <a:t>/papers/00/0017.pdf</a:t>
            </a:r>
            <a:r>
              <a:rPr lang="en-US" sz="1500" dirty="0" smtClean="0">
                <a:latin typeface="Arial" pitchFamily="34" charset="0"/>
                <a:cs typeface="Arial" pitchFamily="34" charset="0"/>
              </a:rPr>
              <a:t> </a:t>
            </a:r>
            <a:endParaRPr lang="en-US" sz="1500" dirty="0">
              <a:latin typeface="Arial" pitchFamily="34" charset="0"/>
              <a:cs typeface="Arial" pitchFamily="34" charset="0"/>
            </a:endParaRPr>
          </a:p>
          <a:p>
            <a:pPr lvl="1"/>
            <a:endParaRPr lang="en-US" sz="1100" dirty="0">
              <a:latin typeface="Arial" pitchFamily="34" charset="0"/>
              <a:cs typeface="Arial" pitchFamily="34" charset="0"/>
            </a:endParaRPr>
          </a:p>
          <a:p>
            <a:pPr lvl="0"/>
            <a:r>
              <a:rPr lang="en-US" sz="2000" dirty="0" smtClean="0">
                <a:solidFill>
                  <a:srgbClr val="FF0000"/>
                </a:solidFill>
                <a:latin typeface="Arial" pitchFamily="34" charset="0"/>
                <a:cs typeface="Arial" pitchFamily="34" charset="0"/>
              </a:rPr>
              <a:t>So, why </a:t>
            </a:r>
            <a:r>
              <a:rPr lang="en-US" sz="2000" dirty="0">
                <a:solidFill>
                  <a:srgbClr val="FF0000"/>
                </a:solidFill>
                <a:latin typeface="Arial" pitchFamily="34" charset="0"/>
                <a:cs typeface="Arial" pitchFamily="34" charset="0"/>
              </a:rPr>
              <a:t>now? Premise that EU is so desperate for “growth” that critical regulatory policies will be traded away for “growth” </a:t>
            </a:r>
            <a:r>
              <a:rPr lang="en-US" sz="2000" dirty="0" smtClean="0">
                <a:solidFill>
                  <a:srgbClr val="FF0000"/>
                </a:solidFill>
                <a:latin typeface="Arial" pitchFamily="34" charset="0"/>
                <a:cs typeface="Arial" pitchFamily="34" charset="0"/>
              </a:rPr>
              <a:t>? But what real gains?</a:t>
            </a:r>
            <a:endParaRPr lang="en-US" sz="20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225007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278217" y="-127591"/>
            <a:ext cx="8610600" cy="1143000"/>
          </a:xfrm>
        </p:spPr>
        <p:txBody>
          <a:bodyPr/>
          <a:lstStyle/>
          <a:p>
            <a:pPr algn="ctr"/>
            <a:r>
              <a:rPr lang="en-US" dirty="0"/>
              <a:t/>
            </a:r>
            <a:br>
              <a:rPr lang="en-US" dirty="0"/>
            </a:br>
            <a:r>
              <a:rPr lang="en-US" sz="2900" b="1" dirty="0" smtClean="0"/>
              <a:t>Is Agenda of “Transatlantic </a:t>
            </a:r>
            <a:r>
              <a:rPr lang="en-US" sz="2900" b="1" dirty="0"/>
              <a:t>Trade and Investment </a:t>
            </a:r>
            <a:r>
              <a:rPr lang="en-US" sz="2900" b="1" dirty="0" smtClean="0"/>
              <a:t>Partnership” Same Old TAFTA?</a:t>
            </a:r>
            <a:endParaRPr lang="en-US" sz="2900" dirty="0"/>
          </a:p>
        </p:txBody>
      </p:sp>
      <p:sp>
        <p:nvSpPr>
          <p:cNvPr id="2" name="Rectangle 1"/>
          <p:cNvSpPr/>
          <p:nvPr/>
        </p:nvSpPr>
        <p:spPr>
          <a:xfrm>
            <a:off x="175436" y="990600"/>
            <a:ext cx="8816163" cy="5893921"/>
          </a:xfrm>
          <a:prstGeom prst="rect">
            <a:avLst/>
          </a:prstGeom>
        </p:spPr>
        <p:txBody>
          <a:bodyPr wrap="square">
            <a:spAutoFit/>
          </a:bodyPr>
          <a:lstStyle/>
          <a:p>
            <a:pPr marL="342900" indent="-342900">
              <a:buFont typeface="Arial" pitchFamily="34" charset="0"/>
              <a:buChar char="•"/>
            </a:pPr>
            <a:r>
              <a:rPr lang="en-US" sz="1600" b="1" dirty="0"/>
              <a:t>Many EU consumer, </a:t>
            </a:r>
            <a:r>
              <a:rPr lang="en-US" sz="1600" b="1" dirty="0" err="1"/>
              <a:t>enviro</a:t>
            </a:r>
            <a:r>
              <a:rPr lang="en-US" sz="1600" b="1" dirty="0"/>
              <a:t>, labor standards better than in U.S.  Opportunity for new 21</a:t>
            </a:r>
            <a:r>
              <a:rPr lang="en-US" sz="1600" b="1" baseline="30000" dirty="0"/>
              <a:t>st</a:t>
            </a:r>
            <a:r>
              <a:rPr lang="en-US" sz="1600" b="1" dirty="0"/>
              <a:t> Century  commercial agt. model aimed at raising standards.</a:t>
            </a:r>
            <a:r>
              <a:rPr lang="en-US" sz="1600" dirty="0"/>
              <a:t> Huge amount of trade. investment between U.S.- EU. So,  rules for this relationship have enormous impact in U.S. and EU – </a:t>
            </a:r>
            <a:r>
              <a:rPr lang="en-US" sz="1600" i="1" dirty="0"/>
              <a:t>and globally. </a:t>
            </a:r>
            <a:r>
              <a:rPr lang="en-US" sz="1600" dirty="0"/>
              <a:t>Indeed, U.S. and EU officials say a goal is to set new global norms.</a:t>
            </a:r>
          </a:p>
          <a:p>
            <a:pPr marL="342900" indent="-342900">
              <a:buFont typeface="Arial" pitchFamily="34" charset="0"/>
              <a:buChar char="•"/>
            </a:pPr>
            <a:endParaRPr lang="en-US" sz="1100" b="1" dirty="0"/>
          </a:p>
          <a:p>
            <a:pPr marL="342900" indent="-342900">
              <a:buFont typeface="Arial" pitchFamily="34" charset="0"/>
              <a:buChar char="•"/>
            </a:pPr>
            <a:r>
              <a:rPr lang="en-US" sz="1600" b="1" dirty="0" smtClean="0"/>
              <a:t>But 2/11/13 </a:t>
            </a:r>
            <a:r>
              <a:rPr lang="en-US" sz="1600" b="1" dirty="0"/>
              <a:t>Final Report of the U.S.-EU High Level Working Group on Jobs and Growth </a:t>
            </a:r>
            <a:r>
              <a:rPr lang="en-US" sz="1600" b="1" dirty="0" smtClean="0"/>
              <a:t>announcing </a:t>
            </a:r>
            <a:r>
              <a:rPr lang="en-US" sz="1600" b="1" dirty="0"/>
              <a:t>decision to </a:t>
            </a:r>
            <a:r>
              <a:rPr lang="en-US" sz="1600" b="1" dirty="0" smtClean="0"/>
              <a:t>launch reveals agenda </a:t>
            </a:r>
            <a:r>
              <a:rPr lang="en-US" sz="1600" b="1" dirty="0"/>
              <a:t>similar to past U.S. </a:t>
            </a:r>
            <a:r>
              <a:rPr lang="en-US" sz="1600" b="1" dirty="0" smtClean="0"/>
              <a:t>FTAs, old TABD TAFTA agenda  plus additional limits on domestic regulatory space. </a:t>
            </a:r>
          </a:p>
          <a:p>
            <a:pPr marL="342900" indent="-342900">
              <a:buFont typeface="Arial" pitchFamily="34" charset="0"/>
              <a:buChar char="•"/>
            </a:pPr>
            <a:endParaRPr lang="en-US" sz="1100" dirty="0"/>
          </a:p>
          <a:p>
            <a:pPr marL="342900" indent="-342900">
              <a:buFont typeface="Arial" pitchFamily="34" charset="0"/>
              <a:buChar char="•"/>
            </a:pPr>
            <a:r>
              <a:rPr lang="en-US" sz="1600" b="1" dirty="0" smtClean="0"/>
              <a:t>TAFTA has been </a:t>
            </a:r>
            <a:r>
              <a:rPr lang="en-US" sz="1600" b="1" dirty="0"/>
              <a:t>longstanding project of Trans-Atlantic Business Dialogue  (TABD) </a:t>
            </a:r>
            <a:r>
              <a:rPr lang="en-US" sz="1600" b="1" dirty="0" smtClean="0"/>
              <a:t>now known as </a:t>
            </a:r>
            <a:r>
              <a:rPr lang="en-US" sz="1600" dirty="0" smtClean="0"/>
              <a:t>Transatlantic </a:t>
            </a:r>
            <a:r>
              <a:rPr lang="en-US" sz="1600" dirty="0"/>
              <a:t>Business Council (TBC). TABD convened in 1995 by U.S. Dept. of Commerce &amp; Euro Commission as official dialogue between U.S.-EU business leaders &amp; U.S. cabinet </a:t>
            </a:r>
            <a:r>
              <a:rPr lang="en-US" sz="1600" dirty="0" err="1"/>
              <a:t>secs</a:t>
            </a:r>
            <a:r>
              <a:rPr lang="en-US" sz="1600" dirty="0"/>
              <a:t> &amp; EU commissioners</a:t>
            </a:r>
          </a:p>
          <a:p>
            <a:pPr marL="342900" indent="-342900">
              <a:buFont typeface="Arial" pitchFamily="34" charset="0"/>
              <a:buChar char="•"/>
            </a:pPr>
            <a:endParaRPr lang="en-US" sz="600" dirty="0"/>
          </a:p>
          <a:p>
            <a:pPr marL="800100" lvl="2" indent="-342900">
              <a:buFont typeface="Arial" pitchFamily="34" charset="0"/>
              <a:buChar char="•"/>
            </a:pPr>
            <a:r>
              <a:rPr lang="en-US" sz="1600" dirty="0"/>
              <a:t>TABD goal: elimination of “</a:t>
            </a:r>
            <a:r>
              <a:rPr lang="en-US" sz="1600" b="1" dirty="0">
                <a:solidFill>
                  <a:srgbClr val="FFFF00"/>
                </a:solidFill>
              </a:rPr>
              <a:t>trade irritants</a:t>
            </a:r>
            <a:r>
              <a:rPr lang="en-US" sz="1600" dirty="0"/>
              <a:t>” &amp; “</a:t>
            </a:r>
            <a:r>
              <a:rPr lang="en-US" sz="1600" b="1" dirty="0">
                <a:solidFill>
                  <a:srgbClr val="FFFF00"/>
                </a:solidFill>
              </a:rPr>
              <a:t>regulatory convergence</a:t>
            </a:r>
            <a:r>
              <a:rPr lang="en-US" sz="1600" dirty="0"/>
              <a:t>”</a:t>
            </a:r>
          </a:p>
          <a:p>
            <a:pPr marL="800100" lvl="2" indent="-342900">
              <a:buFont typeface="Arial" pitchFamily="34" charset="0"/>
              <a:buChar char="•"/>
            </a:pPr>
            <a:endParaRPr lang="en-US" sz="300" dirty="0"/>
          </a:p>
          <a:p>
            <a:pPr marL="800100" lvl="2" indent="-342900">
              <a:buFont typeface="Arial" pitchFamily="34" charset="0"/>
              <a:buChar char="•"/>
            </a:pPr>
            <a:r>
              <a:rPr lang="en-US" sz="1600" dirty="0"/>
              <a:t>Some TBC members: </a:t>
            </a:r>
            <a:r>
              <a:rPr lang="en-US" sz="1600" b="1" dirty="0"/>
              <a:t>Accenture, AIG, AT&amp;T, Audi AG, BASF, BDO, British American Tobacco, British Petroleum, BT, Cisco Systems, Deloitte, Deutsche Bank, Ernst &amp; Young, Experian, Ford Motor Co., GE, Grant Thornton, IBM, Intel,, Johnson Controls, Johnson &amp; Johnson, KPMG, Lilly, Merck &amp; Co., Microsoft, Oracle, Pfizer, Philips Electronics, Phillip Morris Intl., Qualcomm, SAP, Siemens, Statoil, Texas Instruments, </a:t>
            </a:r>
            <a:r>
              <a:rPr lang="en-US" sz="1600" b="1" dirty="0" err="1"/>
              <a:t>Thyssen</a:t>
            </a:r>
            <a:r>
              <a:rPr lang="en-US" sz="1600" b="1" dirty="0"/>
              <a:t> Krupp, TOTAL, </a:t>
            </a:r>
            <a:r>
              <a:rPr lang="en-US" sz="1600" b="1" dirty="0" err="1"/>
              <a:t>Verisign</a:t>
            </a:r>
            <a:r>
              <a:rPr lang="en-US" sz="1600" b="1" dirty="0"/>
              <a:t>, Verizon, Xerox</a:t>
            </a:r>
          </a:p>
          <a:p>
            <a:pPr marL="0" lvl="1"/>
            <a:endParaRPr lang="en-US" sz="700" b="1" dirty="0"/>
          </a:p>
          <a:p>
            <a:pPr marL="285750" lvl="1" indent="-285750">
              <a:buFont typeface="Arial" pitchFamily="34" charset="0"/>
              <a:buChar char="•"/>
            </a:pPr>
            <a:r>
              <a:rPr lang="en-US" sz="1600" b="1" dirty="0"/>
              <a:t>Consumer groups question notion of homogenized standards given </a:t>
            </a:r>
            <a:r>
              <a:rPr lang="en-US" sz="1600" b="1" dirty="0" smtClean="0"/>
              <a:t>variances </a:t>
            </a:r>
            <a:r>
              <a:rPr lang="en-US" sz="1600" b="1" dirty="0"/>
              <a:t>reflect  different goals/values </a:t>
            </a:r>
            <a:r>
              <a:rPr lang="en-US" sz="1600" b="1" dirty="0" smtClean="0"/>
              <a:t>&amp; </a:t>
            </a:r>
            <a:r>
              <a:rPr lang="en-US" sz="1600" b="1" dirty="0"/>
              <a:t>democratic governance. But if so, floor, not ceiling  (</a:t>
            </a:r>
            <a:r>
              <a:rPr lang="en-US" sz="1600" b="1" dirty="0" smtClean="0"/>
              <a:t>TACD)</a:t>
            </a:r>
            <a:endParaRPr lang="en-US" dirty="0"/>
          </a:p>
        </p:txBody>
      </p:sp>
    </p:spTree>
    <p:extLst>
      <p:ext uri="{BB962C8B-B14F-4D97-AF65-F5344CB8AC3E}">
        <p14:creationId xmlns:p14="http://schemas.microsoft.com/office/powerpoint/2010/main" val="13859554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610600" cy="838200"/>
          </a:xfrm>
        </p:spPr>
        <p:txBody>
          <a:bodyPr/>
          <a:lstStyle/>
          <a:p>
            <a:pPr algn="ctr"/>
            <a:r>
              <a:rPr lang="en-US" sz="2500" b="1" dirty="0" smtClean="0"/>
              <a:t>Target of TAFTA Negotiations Appears to Be Best of U.S. or EU Environmental, Consumer Safeguards</a:t>
            </a:r>
            <a:endParaRPr lang="en-US" sz="2500" b="1" dirty="0"/>
          </a:p>
        </p:txBody>
      </p:sp>
      <p:sp>
        <p:nvSpPr>
          <p:cNvPr id="4" name="Rectangle 3"/>
          <p:cNvSpPr/>
          <p:nvPr/>
        </p:nvSpPr>
        <p:spPr>
          <a:xfrm>
            <a:off x="152400" y="990600"/>
            <a:ext cx="8763000" cy="8371523"/>
          </a:xfrm>
          <a:prstGeom prst="rect">
            <a:avLst/>
          </a:prstGeom>
        </p:spPr>
        <p:txBody>
          <a:bodyPr wrap="square">
            <a:spAutoFit/>
          </a:bodyPr>
          <a:lstStyle/>
          <a:p>
            <a:r>
              <a:rPr lang="en-US" sz="1650" dirty="0" smtClean="0"/>
              <a:t>U.S</a:t>
            </a:r>
            <a:r>
              <a:rPr lang="en-US" sz="1650" dirty="0"/>
              <a:t>.-EU </a:t>
            </a:r>
            <a:r>
              <a:rPr lang="en-US" sz="1650" dirty="0" smtClean="0"/>
              <a:t>tariffs rates already low, so negotiation </a:t>
            </a:r>
            <a:r>
              <a:rPr lang="en-US" sz="1650" dirty="0"/>
              <a:t>will focus on </a:t>
            </a:r>
            <a:r>
              <a:rPr lang="en-US" sz="1650" b="1" dirty="0"/>
              <a:t>"</a:t>
            </a:r>
            <a:r>
              <a:rPr lang="en-US" sz="1650" b="1" i="1" dirty="0"/>
              <a:t>regulatory issues and non-tariff trade barriers</a:t>
            </a:r>
            <a:r>
              <a:rPr lang="en-US" sz="1650" b="1" dirty="0"/>
              <a:t>". </a:t>
            </a:r>
            <a:endParaRPr lang="en-US" sz="1650" b="1" dirty="0" smtClean="0"/>
          </a:p>
          <a:p>
            <a:endParaRPr lang="en-US" sz="1650" b="1" u="sng" dirty="0">
              <a:solidFill>
                <a:srgbClr val="FF0000"/>
              </a:solidFill>
            </a:endParaRPr>
          </a:p>
          <a:p>
            <a:pPr algn="ctr"/>
            <a:r>
              <a:rPr lang="en-US" sz="2000" b="1" u="sng" dirty="0" smtClean="0">
                <a:solidFill>
                  <a:srgbClr val="FF0000"/>
                </a:solidFill>
              </a:rPr>
              <a:t>How is this agenda in consumers’ interest? </a:t>
            </a:r>
          </a:p>
          <a:p>
            <a:pPr algn="ctr"/>
            <a:endParaRPr lang="en-US" sz="700" u="sng" dirty="0" smtClean="0">
              <a:solidFill>
                <a:srgbClr val="FF0000"/>
              </a:solidFill>
            </a:endParaRPr>
          </a:p>
          <a:p>
            <a:endParaRPr lang="en-US" sz="800" b="1" dirty="0"/>
          </a:p>
          <a:p>
            <a:pPr marL="342900" indent="-342900">
              <a:buFont typeface="Arial" pitchFamily="34" charset="0"/>
              <a:buChar char="•"/>
            </a:pPr>
            <a:r>
              <a:rPr lang="en-US" sz="1650" b="1" dirty="0" smtClean="0">
                <a:solidFill>
                  <a:srgbClr val="FFFF00"/>
                </a:solidFill>
              </a:rPr>
              <a:t>Elimination of “Trade Irritants” and “Legacy Issues” </a:t>
            </a:r>
            <a:r>
              <a:rPr lang="en-US" sz="1650" b="1" dirty="0" smtClean="0"/>
              <a:t>aka domestic policies </a:t>
            </a:r>
            <a:r>
              <a:rPr lang="en-US" sz="1650" b="1" dirty="0"/>
              <a:t>that </a:t>
            </a:r>
            <a:r>
              <a:rPr lang="en-US" sz="1650" b="1" dirty="0" smtClean="0"/>
              <a:t>affect U.S</a:t>
            </a:r>
            <a:r>
              <a:rPr lang="en-US" sz="1650" b="1" dirty="0"/>
              <a:t>. </a:t>
            </a:r>
            <a:r>
              <a:rPr lang="en-US" sz="1650" b="1" dirty="0" smtClean="0"/>
              <a:t>or EU business </a:t>
            </a:r>
            <a:r>
              <a:rPr lang="en-US" sz="1650" b="1" dirty="0"/>
              <a:t>access to </a:t>
            </a:r>
            <a:r>
              <a:rPr lang="en-US" sz="1650" b="1" dirty="0" smtClean="0"/>
              <a:t>the other </a:t>
            </a:r>
            <a:r>
              <a:rPr lang="en-US" sz="1650" b="1" dirty="0"/>
              <a:t>market. </a:t>
            </a:r>
          </a:p>
          <a:p>
            <a:pPr marL="800100" lvl="1" indent="-342900">
              <a:buFont typeface="Wingdings" pitchFamily="2" charset="2"/>
              <a:buChar char="Ø"/>
            </a:pPr>
            <a:r>
              <a:rPr lang="en-US" sz="1650" b="1" dirty="0"/>
              <a:t>Elements of U.S. financial reregulation, such as Volcker Rule</a:t>
            </a:r>
          </a:p>
          <a:p>
            <a:pPr marL="800100" lvl="1" indent="-342900">
              <a:buFont typeface="Wingdings" pitchFamily="2" charset="2"/>
              <a:buChar char="Ø"/>
            </a:pPr>
            <a:r>
              <a:rPr lang="en-US" sz="1650" b="1" dirty="0"/>
              <a:t>U.S. system of state-by-state insurance regulation </a:t>
            </a:r>
          </a:p>
          <a:p>
            <a:pPr marL="800100" lvl="1" indent="-342900">
              <a:buFont typeface="Wingdings" pitchFamily="2" charset="2"/>
              <a:buChar char="Ø"/>
            </a:pPr>
            <a:r>
              <a:rPr lang="en-US" sz="1650" b="1" dirty="0"/>
              <a:t>Food: EU bans on </a:t>
            </a:r>
            <a:r>
              <a:rPr lang="en-US" sz="1650" b="1" dirty="0" err="1"/>
              <a:t>ractopamine</a:t>
            </a:r>
            <a:r>
              <a:rPr lang="en-US" sz="1650" b="1" dirty="0"/>
              <a:t> and chlorine rinses; EU GMO labeling/segregation; EU ban on artificial beef growth hormone</a:t>
            </a:r>
          </a:p>
          <a:p>
            <a:pPr marL="800100" lvl="1" indent="-342900">
              <a:buFont typeface="Wingdings" pitchFamily="2" charset="2"/>
              <a:buChar char="Ø"/>
            </a:pPr>
            <a:r>
              <a:rPr lang="en-US" sz="1650" b="1" dirty="0"/>
              <a:t>EU chemical policy REACH</a:t>
            </a:r>
          </a:p>
          <a:p>
            <a:pPr marL="800100" lvl="1" indent="-342900">
              <a:buFont typeface="Wingdings" pitchFamily="2" charset="2"/>
              <a:buChar char="Ø"/>
            </a:pPr>
            <a:r>
              <a:rPr lang="en-US" sz="1650" b="1" dirty="0"/>
              <a:t>Aspects of EU climate directive</a:t>
            </a:r>
          </a:p>
          <a:p>
            <a:pPr marL="800100" lvl="1" indent="-342900">
              <a:buFont typeface="Wingdings" pitchFamily="2" charset="2"/>
              <a:buChar char="Ø"/>
            </a:pPr>
            <a:r>
              <a:rPr lang="en-US" sz="1650" b="1" dirty="0"/>
              <a:t>EU consumer privacy </a:t>
            </a:r>
            <a:r>
              <a:rPr lang="en-US" sz="1650" b="1" dirty="0" smtClean="0"/>
              <a:t>protections, “safe harbors” </a:t>
            </a:r>
            <a:r>
              <a:rPr lang="en-US" sz="1650" b="1" dirty="0"/>
              <a:t>policy</a:t>
            </a:r>
          </a:p>
          <a:p>
            <a:r>
              <a:rPr lang="en-US" sz="1650" b="1" dirty="0">
                <a:solidFill>
                  <a:srgbClr val="FFFF00"/>
                </a:solidFill>
              </a:rPr>
              <a:t> </a:t>
            </a:r>
            <a:r>
              <a:rPr lang="en-US" sz="1650" b="1" dirty="0" smtClean="0">
                <a:solidFill>
                  <a:srgbClr val="FFFF00"/>
                </a:solidFill>
              </a:rPr>
              <a:t>    “</a:t>
            </a:r>
            <a:r>
              <a:rPr lang="en-US" sz="1650" b="1" dirty="0">
                <a:solidFill>
                  <a:srgbClr val="FFFF00"/>
                </a:solidFill>
              </a:rPr>
              <a:t>Legacy issue</a:t>
            </a:r>
            <a:r>
              <a:rPr lang="en-US" sz="1650" b="1" dirty="0" smtClean="0">
                <a:solidFill>
                  <a:srgbClr val="FFFF00"/>
                </a:solidFill>
              </a:rPr>
              <a:t>”   </a:t>
            </a:r>
            <a:r>
              <a:rPr lang="en-US" sz="1650" b="1" dirty="0" smtClean="0"/>
              <a:t>Trade </a:t>
            </a:r>
            <a:r>
              <a:rPr lang="en-US" sz="1650" b="1" dirty="0"/>
              <a:t>irritants that have not been settled, </a:t>
            </a:r>
            <a:r>
              <a:rPr lang="en-US" sz="1650" b="1" i="1" dirty="0"/>
              <a:t>see</a:t>
            </a:r>
            <a:r>
              <a:rPr lang="en-US" sz="1650" b="1" dirty="0"/>
              <a:t> above… </a:t>
            </a:r>
          </a:p>
          <a:p>
            <a:pPr lvl="1"/>
            <a:endParaRPr lang="en-US" sz="1000" b="1" dirty="0"/>
          </a:p>
          <a:p>
            <a:pPr marL="285750" indent="-285750">
              <a:buFont typeface="Arial" pitchFamily="34" charset="0"/>
              <a:buChar char="•"/>
            </a:pPr>
            <a:r>
              <a:rPr lang="en-US" sz="1650" b="1" dirty="0" smtClean="0">
                <a:solidFill>
                  <a:srgbClr val="FFFF00"/>
                </a:solidFill>
              </a:rPr>
              <a:t>“Mutual Recognition”</a:t>
            </a:r>
            <a:r>
              <a:rPr lang="en-US" sz="1650" dirty="0" smtClean="0"/>
              <a:t> </a:t>
            </a:r>
            <a:r>
              <a:rPr lang="en-US" sz="1650" b="1" dirty="0" smtClean="0"/>
              <a:t>Accepting goods, services meeting others’ laws, not yours.</a:t>
            </a:r>
            <a:endParaRPr lang="en-US" sz="2000" dirty="0"/>
          </a:p>
          <a:p>
            <a:endParaRPr lang="en-US" sz="1000" dirty="0"/>
          </a:p>
          <a:p>
            <a:pPr marL="342900" indent="-342900">
              <a:buFont typeface="Arial" pitchFamily="34" charset="0"/>
              <a:buChar char="•"/>
            </a:pPr>
            <a:r>
              <a:rPr lang="en-US" sz="1650" b="1" dirty="0" smtClean="0">
                <a:solidFill>
                  <a:srgbClr val="FFFF00"/>
                </a:solidFill>
              </a:rPr>
              <a:t>“</a:t>
            </a:r>
            <a:r>
              <a:rPr lang="en-US" sz="1650" b="1" dirty="0">
                <a:solidFill>
                  <a:srgbClr val="FFFF00"/>
                </a:solidFill>
              </a:rPr>
              <a:t>Behind the border”- raises questions of democracy, </a:t>
            </a:r>
            <a:r>
              <a:rPr lang="en-US" sz="1650" b="1" dirty="0" smtClean="0">
                <a:solidFill>
                  <a:srgbClr val="FFFF00"/>
                </a:solidFill>
              </a:rPr>
              <a:t>accountability. </a:t>
            </a:r>
            <a:r>
              <a:rPr lang="en-US" sz="1650" b="1" dirty="0" smtClean="0"/>
              <a:t>Non-tariff </a:t>
            </a:r>
            <a:r>
              <a:rPr lang="en-US" sz="1650" b="1" dirty="0"/>
              <a:t>policies </a:t>
            </a:r>
            <a:r>
              <a:rPr lang="en-US" sz="1650" b="1" dirty="0" smtClean="0"/>
              <a:t>traditionally under jurisdiction </a:t>
            </a:r>
            <a:r>
              <a:rPr lang="en-US" sz="1650" b="1" dirty="0"/>
              <a:t>of </a:t>
            </a:r>
            <a:r>
              <a:rPr lang="en-US" sz="1650" b="1" dirty="0" smtClean="0"/>
              <a:t>national, </a:t>
            </a:r>
            <a:r>
              <a:rPr lang="en-US" sz="1650" b="1" dirty="0"/>
              <a:t>state legislatures </a:t>
            </a:r>
            <a:r>
              <a:rPr lang="en-US" sz="1650" b="1" dirty="0" smtClean="0"/>
              <a:t>&amp; regulators </a:t>
            </a:r>
            <a:endParaRPr lang="en-US" sz="1650" b="1" dirty="0"/>
          </a:p>
          <a:p>
            <a:pPr lvl="1"/>
            <a:endParaRPr lang="en-US" sz="1200" b="1" dirty="0"/>
          </a:p>
          <a:p>
            <a:pPr marL="285750" indent="-285750">
              <a:buFont typeface="Arial" pitchFamily="34" charset="0"/>
              <a:buChar char="•"/>
            </a:pPr>
            <a:r>
              <a:rPr lang="en-US" sz="1650" b="1" dirty="0">
                <a:solidFill>
                  <a:srgbClr val="FFFF00"/>
                </a:solidFill>
              </a:rPr>
              <a:t>“Regulatory convergence” </a:t>
            </a:r>
            <a:r>
              <a:rPr lang="en-US" sz="1650" b="1" dirty="0" smtClean="0">
                <a:solidFill>
                  <a:srgbClr val="FFFF00"/>
                </a:solidFill>
              </a:rPr>
              <a:t>At </a:t>
            </a:r>
            <a:r>
              <a:rPr lang="en-US" sz="1650" b="1" dirty="0">
                <a:solidFill>
                  <a:srgbClr val="FFFF00"/>
                </a:solidFill>
              </a:rPr>
              <a:t>what </a:t>
            </a:r>
            <a:r>
              <a:rPr lang="en-US" sz="1650" b="1" dirty="0" smtClean="0">
                <a:solidFill>
                  <a:srgbClr val="FFFF00"/>
                </a:solidFill>
              </a:rPr>
              <a:t>level? Room </a:t>
            </a:r>
            <a:r>
              <a:rPr lang="en-US" sz="1650" b="1" dirty="0">
                <a:solidFill>
                  <a:srgbClr val="FFFF00"/>
                </a:solidFill>
              </a:rPr>
              <a:t>for </a:t>
            </a:r>
            <a:r>
              <a:rPr lang="en-US" sz="1650" b="1" dirty="0" smtClean="0">
                <a:solidFill>
                  <a:srgbClr val="FFFF00"/>
                </a:solidFill>
              </a:rPr>
              <a:t>progress, addressing new challenges?</a:t>
            </a:r>
            <a:r>
              <a:rPr lang="en-US" sz="1650" b="1" dirty="0" smtClean="0"/>
              <a:t> Obviously, it’s not all the “silly differences” examples being touted</a:t>
            </a:r>
            <a:endParaRPr lang="en-US" sz="1650" b="1" dirty="0">
              <a:solidFill>
                <a:srgbClr val="FFFF00"/>
              </a:solidFill>
            </a:endParaRPr>
          </a:p>
          <a:p>
            <a:pPr marL="342900" indent="-342900">
              <a:buFont typeface="Arial" pitchFamily="34" charset="0"/>
              <a:buChar char="•"/>
            </a:pPr>
            <a:endParaRPr lang="en-US" sz="2000" dirty="0"/>
          </a:p>
          <a:p>
            <a:pPr marL="342900" indent="-342900">
              <a:buFont typeface="Arial" pitchFamily="34" charset="0"/>
              <a:buChar char="•"/>
            </a:pPr>
            <a:endParaRPr lang="en-US" sz="2000" dirty="0"/>
          </a:p>
          <a:p>
            <a:pPr marL="342900" indent="-342900">
              <a:buFont typeface="Arial" pitchFamily="34" charset="0"/>
              <a:buChar char="•"/>
            </a:pPr>
            <a:endParaRPr lang="en-US" sz="2000" dirty="0"/>
          </a:p>
          <a:p>
            <a:pPr marL="342900" indent="-342900">
              <a:buFont typeface="Arial" pitchFamily="34" charset="0"/>
              <a:buChar char="•"/>
            </a:pPr>
            <a:endParaRPr lang="en-US" sz="2000" dirty="0"/>
          </a:p>
          <a:p>
            <a:pPr marL="342900" indent="-342900">
              <a:buFont typeface="Arial" pitchFamily="34" charset="0"/>
              <a:buChar char="•"/>
            </a:pPr>
            <a:endParaRPr lang="en-US" sz="2000" dirty="0"/>
          </a:p>
          <a:p>
            <a:pPr marL="342900" indent="-342900">
              <a:buFont typeface="Arial" pitchFamily="34" charset="0"/>
              <a:buChar char="•"/>
            </a:pPr>
            <a:endParaRPr lang="en-US" sz="2000" dirty="0"/>
          </a:p>
          <a:p>
            <a:pPr marL="342900" indent="-342900">
              <a:buFont typeface="Arial" pitchFamily="34" charset="0"/>
              <a:buChar char="•"/>
            </a:pPr>
            <a:endParaRPr lang="en-US" sz="1400" dirty="0"/>
          </a:p>
          <a:p>
            <a:pPr marL="800100" lvl="2" indent="-342900">
              <a:buFont typeface="Arial" pitchFamily="34" charset="0"/>
              <a:buChar char="•"/>
            </a:pPr>
            <a:endParaRPr lang="en-US" sz="2000" dirty="0"/>
          </a:p>
          <a:p>
            <a:pPr marL="342900" indent="-342900">
              <a:buFont typeface="Arial" pitchFamily="34" charset="0"/>
              <a:buChar char="•"/>
            </a:pPr>
            <a:endParaRPr lang="en-US" sz="2000" b="1" dirty="0"/>
          </a:p>
        </p:txBody>
      </p:sp>
    </p:spTree>
    <p:extLst>
      <p:ext uri="{BB962C8B-B14F-4D97-AF65-F5344CB8AC3E}">
        <p14:creationId xmlns:p14="http://schemas.microsoft.com/office/powerpoint/2010/main" val="33907128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3"/>
          <p:cNvSpPr>
            <a:spLocks noGrp="1"/>
          </p:cNvSpPr>
          <p:nvPr>
            <p:ph type="body" idx="1"/>
          </p:nvPr>
        </p:nvSpPr>
        <p:spPr>
          <a:xfrm>
            <a:off x="199192" y="765885"/>
            <a:ext cx="8839200" cy="4498975"/>
          </a:xfrm>
        </p:spPr>
        <p:txBody>
          <a:bodyPr/>
          <a:lstStyle/>
          <a:p>
            <a:pPr marL="0" eaLnBrk="1" hangingPunct="1">
              <a:lnSpc>
                <a:spcPct val="80000"/>
              </a:lnSpc>
              <a:spcBef>
                <a:spcPts val="0"/>
              </a:spcBef>
              <a:buNone/>
            </a:pPr>
            <a:r>
              <a:rPr lang="en-US" sz="1650" b="1" i="1" dirty="0">
                <a:solidFill>
                  <a:srgbClr val="FFFF00"/>
                </a:solidFill>
              </a:rPr>
              <a:t>Not mainly about “trade” but a system of enforceable global governance promoted by large corporations and not </a:t>
            </a:r>
            <a:r>
              <a:rPr lang="en-US" sz="1650" b="1" i="1" dirty="0" smtClean="0">
                <a:solidFill>
                  <a:srgbClr val="FFFF00"/>
                </a:solidFill>
              </a:rPr>
              <a:t>subject </a:t>
            </a:r>
            <a:r>
              <a:rPr lang="en-US" sz="1650" b="1" i="1" dirty="0">
                <a:solidFill>
                  <a:srgbClr val="FFFF00"/>
                </a:solidFill>
              </a:rPr>
              <a:t>to </a:t>
            </a:r>
            <a:r>
              <a:rPr lang="en-US" sz="1650" b="1" i="1" dirty="0" smtClean="0">
                <a:solidFill>
                  <a:srgbClr val="FFFF00"/>
                </a:solidFill>
              </a:rPr>
              <a:t>changes </a:t>
            </a:r>
            <a:r>
              <a:rPr lang="en-US" sz="1650" b="1" i="1" dirty="0">
                <a:solidFill>
                  <a:srgbClr val="FFFF00"/>
                </a:solidFill>
              </a:rPr>
              <a:t>by those </a:t>
            </a:r>
            <a:r>
              <a:rPr lang="en-US" sz="1650" b="1" i="1" dirty="0" smtClean="0">
                <a:solidFill>
                  <a:srgbClr val="FFFF00"/>
                </a:solidFill>
              </a:rPr>
              <a:t>who will live with results.   </a:t>
            </a:r>
          </a:p>
          <a:p>
            <a:pPr marL="0" eaLnBrk="1" hangingPunct="1">
              <a:lnSpc>
                <a:spcPct val="80000"/>
              </a:lnSpc>
              <a:spcBef>
                <a:spcPts val="0"/>
              </a:spcBef>
              <a:buNone/>
            </a:pPr>
            <a:endParaRPr lang="en-US" sz="700" b="1" i="1" dirty="0" smtClean="0"/>
          </a:p>
          <a:p>
            <a:pPr>
              <a:buClr>
                <a:schemeClr val="tx1"/>
              </a:buClr>
              <a:buSzPct val="100000"/>
            </a:pPr>
            <a:r>
              <a:rPr lang="en-US" sz="1500" b="1" dirty="0" smtClean="0">
                <a:latin typeface="Arial" pitchFamily="34" charset="0"/>
                <a:cs typeface="Arial" pitchFamily="34" charset="0"/>
              </a:rPr>
              <a:t>Starkly </a:t>
            </a:r>
            <a:r>
              <a:rPr lang="en-US" sz="1500" b="1" dirty="0">
                <a:latin typeface="Arial" pitchFamily="34" charset="0"/>
                <a:cs typeface="Arial" pitchFamily="34" charset="0"/>
              </a:rPr>
              <a:t>different from past of int’l </a:t>
            </a:r>
            <a:r>
              <a:rPr lang="en-US" sz="1500" b="1" u="sng" dirty="0">
                <a:latin typeface="Arial" pitchFamily="34" charset="0"/>
                <a:cs typeface="Arial" pitchFamily="34" charset="0"/>
              </a:rPr>
              <a:t>trade </a:t>
            </a:r>
            <a:r>
              <a:rPr lang="en-US" sz="1500" b="1" i="1" u="sng" dirty="0">
                <a:latin typeface="Arial" pitchFamily="34" charset="0"/>
                <a:cs typeface="Arial" pitchFamily="34" charset="0"/>
              </a:rPr>
              <a:t>between</a:t>
            </a:r>
            <a:r>
              <a:rPr lang="en-US" sz="1500" b="1" u="sng" dirty="0">
                <a:latin typeface="Arial" pitchFamily="34" charset="0"/>
                <a:cs typeface="Arial" pitchFamily="34" charset="0"/>
              </a:rPr>
              <a:t> </a:t>
            </a:r>
            <a:r>
              <a:rPr lang="en-US" sz="1500" b="1" u="sng" dirty="0" smtClean="0">
                <a:latin typeface="Arial" pitchFamily="34" charset="0"/>
                <a:cs typeface="Arial" pitchFamily="34" charset="0"/>
              </a:rPr>
              <a:t>nations </a:t>
            </a:r>
            <a:r>
              <a:rPr lang="en-US" sz="1500" b="1" dirty="0" smtClean="0">
                <a:latin typeface="Arial" pitchFamily="34" charset="0"/>
                <a:cs typeface="Arial" pitchFamily="34" charset="0"/>
              </a:rPr>
              <a:t>that focused on tariff cutting, lifting quotas</a:t>
            </a:r>
            <a:r>
              <a:rPr lang="en-US" sz="1500" b="1" dirty="0" smtClean="0"/>
              <a:t>.  Rather, “trade” agreement as mechanisms of “</a:t>
            </a:r>
            <a:r>
              <a:rPr lang="en-US" sz="1500" b="1" dirty="0"/>
              <a:t>diplomatic </a:t>
            </a:r>
            <a:r>
              <a:rPr lang="en-US" sz="1500" b="1" dirty="0" smtClean="0"/>
              <a:t>legislating of domestic </a:t>
            </a:r>
            <a:r>
              <a:rPr lang="en-US" sz="1500" b="1" dirty="0"/>
              <a:t>non-trade </a:t>
            </a:r>
            <a:r>
              <a:rPr lang="en-US" sz="1500" b="1" dirty="0" smtClean="0"/>
              <a:t>policies. Behind-the-border </a:t>
            </a:r>
            <a:r>
              <a:rPr lang="en-US" sz="1500" b="1" dirty="0"/>
              <a:t>policies </a:t>
            </a:r>
            <a:r>
              <a:rPr lang="en-US" sz="1500" b="1" dirty="0" smtClean="0"/>
              <a:t>decided by trade </a:t>
            </a:r>
            <a:r>
              <a:rPr lang="en-US" sz="1500" b="1" dirty="0"/>
              <a:t>negotiators advised by 600 official </a:t>
            </a:r>
            <a:r>
              <a:rPr lang="en-US" sz="1500" b="1" dirty="0" smtClean="0"/>
              <a:t>U.S. corporate </a:t>
            </a:r>
            <a:r>
              <a:rPr lang="en-US" sz="1500" b="1" dirty="0"/>
              <a:t>“trade </a:t>
            </a:r>
            <a:r>
              <a:rPr lang="en-US" sz="1500" b="1" dirty="0" smtClean="0"/>
              <a:t>advisors.”</a:t>
            </a:r>
            <a:endParaRPr lang="en-US" sz="1600" b="1" i="1" dirty="0" smtClean="0"/>
          </a:p>
        </p:txBody>
      </p:sp>
      <p:sp>
        <p:nvSpPr>
          <p:cNvPr id="3" name="Title 2"/>
          <p:cNvSpPr>
            <a:spLocks noGrp="1"/>
          </p:cNvSpPr>
          <p:nvPr>
            <p:ph type="title"/>
          </p:nvPr>
        </p:nvSpPr>
        <p:spPr>
          <a:xfrm>
            <a:off x="152400" y="-457200"/>
            <a:ext cx="8991600" cy="1143000"/>
          </a:xfrm>
        </p:spPr>
        <p:txBody>
          <a:bodyPr/>
          <a:lstStyle/>
          <a:p>
            <a:pPr algn="ctr"/>
            <a:r>
              <a:rPr lang="en-US" sz="2900" dirty="0"/>
              <a:t>“</a:t>
            </a:r>
            <a:r>
              <a:rPr lang="en-US" sz="2900" b="1" dirty="0"/>
              <a:t>Transatlantic Trade and Investment Partnership”</a:t>
            </a:r>
            <a:endParaRPr lang="en-US" sz="2900"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2706" y="2514600"/>
            <a:ext cx="2857500" cy="277177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88434" y="2397746"/>
            <a:ext cx="5943600" cy="3493264"/>
          </a:xfrm>
          <a:prstGeom prst="rect">
            <a:avLst/>
          </a:prstGeom>
        </p:spPr>
        <p:txBody>
          <a:bodyPr wrap="square">
            <a:spAutoFit/>
          </a:bodyPr>
          <a:lstStyle/>
          <a:p>
            <a:pPr marL="285750" indent="-285750" fontAlgn="base">
              <a:spcBef>
                <a:spcPct val="0"/>
              </a:spcBef>
              <a:spcAft>
                <a:spcPct val="0"/>
              </a:spcAft>
              <a:buSzPct val="150000"/>
              <a:buFont typeface="Arial" panose="020B0604020202020204" pitchFamily="34" charset="0"/>
              <a:buChar char="•"/>
            </a:pPr>
            <a:r>
              <a:rPr lang="en-US" sz="1500" b="1" dirty="0">
                <a:solidFill>
                  <a:prstClr val="white"/>
                </a:solidFill>
                <a:latin typeface="Arial" charset="0"/>
              </a:rPr>
              <a:t>“Each Member shall ensure the conformity of its laws, </a:t>
            </a:r>
          </a:p>
          <a:p>
            <a:pPr fontAlgn="base">
              <a:spcBef>
                <a:spcPct val="0"/>
              </a:spcBef>
              <a:spcAft>
                <a:spcPct val="0"/>
              </a:spcAft>
            </a:pPr>
            <a:r>
              <a:rPr lang="en-US" sz="1500" b="1" dirty="0">
                <a:solidFill>
                  <a:prstClr val="white"/>
                </a:solidFill>
                <a:latin typeface="Arial" charset="0"/>
              </a:rPr>
              <a:t>     regulations and  administrative procedures with its</a:t>
            </a:r>
          </a:p>
          <a:p>
            <a:pPr fontAlgn="base">
              <a:spcBef>
                <a:spcPct val="0"/>
              </a:spcBef>
              <a:spcAft>
                <a:spcPct val="0"/>
              </a:spcAft>
            </a:pPr>
            <a:r>
              <a:rPr lang="en-US" sz="1500" b="1" dirty="0">
                <a:solidFill>
                  <a:prstClr val="white"/>
                </a:solidFill>
                <a:latin typeface="Arial" charset="0"/>
              </a:rPr>
              <a:t>     obligations as provided in the annexed Agreements.”                                                	                         - Agreement Establishing the WTO</a:t>
            </a:r>
          </a:p>
          <a:p>
            <a:pPr fontAlgn="base">
              <a:spcBef>
                <a:spcPct val="0"/>
              </a:spcBef>
              <a:spcAft>
                <a:spcPct val="0"/>
              </a:spcAft>
            </a:pPr>
            <a:endParaRPr lang="en-US" sz="1100" b="1" dirty="0">
              <a:solidFill>
                <a:prstClr val="white"/>
              </a:solidFill>
              <a:latin typeface="Arial" charset="0"/>
            </a:endParaRPr>
          </a:p>
          <a:p>
            <a:pPr marL="285750" indent="-285750" fontAlgn="base">
              <a:spcBef>
                <a:spcPct val="0"/>
              </a:spcBef>
              <a:spcAft>
                <a:spcPct val="0"/>
              </a:spcAft>
              <a:buSzPct val="150000"/>
              <a:buFont typeface="Arial" panose="020B0604020202020204" pitchFamily="34" charset="0"/>
              <a:buChar char="•"/>
            </a:pPr>
            <a:r>
              <a:rPr lang="en-US" sz="1500" b="1" dirty="0">
                <a:solidFill>
                  <a:prstClr val="white"/>
                </a:solidFill>
                <a:latin typeface="Arial" pitchFamily="34" charset="0"/>
                <a:cs typeface="Arial" pitchFamily="34" charset="0"/>
              </a:rPr>
              <a:t>Permanence : no changes w/o consensus of all signatory nations. Limits room for progress, responses to emerging problems</a:t>
            </a:r>
          </a:p>
          <a:p>
            <a:pPr marL="285750" indent="-285750" fontAlgn="base">
              <a:spcBef>
                <a:spcPct val="0"/>
              </a:spcBef>
              <a:spcAft>
                <a:spcPct val="0"/>
              </a:spcAft>
              <a:buSzPct val="150000"/>
              <a:buFont typeface="Arial" panose="020B0604020202020204" pitchFamily="34" charset="0"/>
              <a:buChar char="•"/>
            </a:pPr>
            <a:endParaRPr lang="en-US" sz="1100" dirty="0">
              <a:solidFill>
                <a:prstClr val="white"/>
              </a:solidFill>
              <a:latin typeface="Arial" pitchFamily="34" charset="0"/>
              <a:cs typeface="Arial" pitchFamily="34" charset="0"/>
            </a:endParaRPr>
          </a:p>
          <a:p>
            <a:pPr marL="285750" indent="-285750" fontAlgn="base">
              <a:spcBef>
                <a:spcPct val="0"/>
              </a:spcBef>
              <a:spcAft>
                <a:spcPct val="0"/>
              </a:spcAft>
              <a:buSzPct val="150000"/>
              <a:buFont typeface="Arial" panose="020B0604020202020204" pitchFamily="34" charset="0"/>
              <a:buChar char="•"/>
            </a:pPr>
            <a:r>
              <a:rPr lang="en-US" sz="1500" b="1" dirty="0">
                <a:solidFill>
                  <a:prstClr val="white"/>
                </a:solidFill>
                <a:latin typeface="Arial" charset="0"/>
              </a:rPr>
              <a:t>Binding - unlike most labor, health, environmental </a:t>
            </a:r>
            <a:r>
              <a:rPr lang="en-US" sz="1500" b="1" dirty="0" smtClean="0">
                <a:solidFill>
                  <a:prstClr val="white"/>
                </a:solidFill>
                <a:latin typeface="Arial" charset="0"/>
              </a:rPr>
              <a:t>treaties. </a:t>
            </a:r>
            <a:r>
              <a:rPr lang="en-US" sz="1500" b="1" dirty="0">
                <a:solidFill>
                  <a:prstClr val="white"/>
                </a:solidFill>
                <a:latin typeface="Arial" charset="0"/>
              </a:rPr>
              <a:t>Rules enforced in extra-judicial tribunals. </a:t>
            </a:r>
            <a:r>
              <a:rPr lang="en-US" sz="1600" b="1" dirty="0">
                <a:latin typeface="Arial" pitchFamily="34" charset="0"/>
                <a:cs typeface="Arial" pitchFamily="34" charset="0"/>
              </a:rPr>
              <a:t>Enforcement outside domestic court systems of matters relating directly to policies now subject to inclusive, open policymaking and adjudication. </a:t>
            </a:r>
          </a:p>
          <a:p>
            <a:pPr marL="285750" indent="-285750" fontAlgn="base">
              <a:spcBef>
                <a:spcPct val="0"/>
              </a:spcBef>
              <a:spcAft>
                <a:spcPct val="0"/>
              </a:spcAft>
              <a:buSzPct val="150000"/>
              <a:buFont typeface="Arial" panose="020B0604020202020204" pitchFamily="34" charset="0"/>
              <a:buChar char="•"/>
            </a:pPr>
            <a:endParaRPr lang="en-US" sz="1500" b="1" dirty="0">
              <a:solidFill>
                <a:prstClr val="white"/>
              </a:solidFill>
              <a:latin typeface="Arial" charset="0"/>
            </a:endParaRPr>
          </a:p>
        </p:txBody>
      </p:sp>
      <p:sp>
        <p:nvSpPr>
          <p:cNvPr id="5" name="Rectangle 4"/>
          <p:cNvSpPr/>
          <p:nvPr/>
        </p:nvSpPr>
        <p:spPr>
          <a:xfrm>
            <a:off x="685800" y="5638800"/>
            <a:ext cx="8406809" cy="1126462"/>
          </a:xfrm>
          <a:prstGeom prst="rect">
            <a:avLst/>
          </a:prstGeom>
        </p:spPr>
        <p:txBody>
          <a:bodyPr wrap="square">
            <a:spAutoFit/>
          </a:bodyPr>
          <a:lstStyle/>
          <a:p>
            <a:pPr marL="285750" indent="-285750" fontAlgn="base">
              <a:lnSpc>
                <a:spcPct val="80000"/>
              </a:lnSpc>
              <a:spcBef>
                <a:spcPct val="0"/>
              </a:spcBef>
              <a:spcAft>
                <a:spcPct val="0"/>
              </a:spcAft>
              <a:buClr>
                <a:prstClr val="white"/>
              </a:buClr>
              <a:buSzPct val="100000"/>
              <a:buFont typeface="Wingdings" panose="05000000000000000000" pitchFamily="2" charset="2"/>
              <a:buChar char="Ø"/>
            </a:pPr>
            <a:r>
              <a:rPr lang="en-US" sz="1500" b="1" dirty="0">
                <a:solidFill>
                  <a:prstClr val="white"/>
                </a:solidFill>
                <a:latin typeface="Arial" charset="0"/>
              </a:rPr>
              <a:t>Government-government enforcement: countries must gut their laws. Trade sanctions imposed. </a:t>
            </a:r>
          </a:p>
          <a:p>
            <a:pPr marL="285750" indent="-285750" fontAlgn="base">
              <a:lnSpc>
                <a:spcPct val="80000"/>
              </a:lnSpc>
              <a:spcBef>
                <a:spcPct val="0"/>
              </a:spcBef>
              <a:spcAft>
                <a:spcPct val="0"/>
              </a:spcAft>
              <a:buClr>
                <a:prstClr val="white"/>
              </a:buClr>
              <a:buSzPct val="100000"/>
              <a:buFont typeface="Wingdings" panose="05000000000000000000" pitchFamily="2" charset="2"/>
              <a:buChar char="Ø"/>
            </a:pPr>
            <a:endParaRPr lang="en-US" sz="800" b="1" dirty="0">
              <a:solidFill>
                <a:prstClr val="white"/>
              </a:solidFill>
              <a:latin typeface="Arial" charset="0"/>
            </a:endParaRPr>
          </a:p>
          <a:p>
            <a:pPr marL="285750" indent="-285750" fontAlgn="base">
              <a:lnSpc>
                <a:spcPct val="80000"/>
              </a:lnSpc>
              <a:spcBef>
                <a:spcPct val="0"/>
              </a:spcBef>
              <a:spcAft>
                <a:spcPct val="0"/>
              </a:spcAft>
              <a:buClr>
                <a:prstClr val="white"/>
              </a:buClr>
              <a:buSzPct val="100000"/>
              <a:buFont typeface="Wingdings" panose="05000000000000000000" pitchFamily="2" charset="2"/>
              <a:buChar char="Ø"/>
            </a:pPr>
            <a:r>
              <a:rPr lang="en-US" sz="1500" b="1" dirty="0">
                <a:solidFill>
                  <a:prstClr val="white"/>
                </a:solidFill>
                <a:latin typeface="Arial" charset="0"/>
              </a:rPr>
              <a:t>Investor-state enforcement:  taxpayers must compensate foreign corporations. No due process. No outside appeals.</a:t>
            </a:r>
            <a:r>
              <a:rPr lang="en-US" sz="1600" b="1" dirty="0">
                <a:solidFill>
                  <a:prstClr val="white"/>
                </a:solidFill>
                <a:latin typeface="Arial" charset="0"/>
              </a:rPr>
              <a:t/>
            </a:r>
            <a:br>
              <a:rPr lang="en-US" sz="1600" b="1" dirty="0">
                <a:solidFill>
                  <a:prstClr val="white"/>
                </a:solidFill>
                <a:latin typeface="Arial" charset="0"/>
              </a:rPr>
            </a:br>
            <a:endParaRPr lang="en-US" sz="1600" b="1" dirty="0">
              <a:solidFill>
                <a:prstClr val="white"/>
              </a:solidFill>
              <a:latin typeface="Arial" charset="0"/>
            </a:endParaRPr>
          </a:p>
        </p:txBody>
      </p:sp>
    </p:spTree>
    <p:extLst>
      <p:ext uri="{BB962C8B-B14F-4D97-AF65-F5344CB8AC3E}">
        <p14:creationId xmlns:p14="http://schemas.microsoft.com/office/powerpoint/2010/main" val="24420281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214" y="0"/>
            <a:ext cx="8382000" cy="792162"/>
          </a:xfrm>
        </p:spPr>
        <p:txBody>
          <a:bodyPr/>
          <a:lstStyle/>
          <a:p>
            <a:pPr algn="ctr"/>
            <a:r>
              <a:rPr lang="en-US" b="1" dirty="0" smtClean="0"/>
              <a:t>TAFTA Code Word Key</a:t>
            </a:r>
            <a:endParaRPr lang="en-US" b="1" dirty="0"/>
          </a:p>
        </p:txBody>
      </p:sp>
      <p:sp>
        <p:nvSpPr>
          <p:cNvPr id="5" name="Rectangle 4"/>
          <p:cNvSpPr/>
          <p:nvPr/>
        </p:nvSpPr>
        <p:spPr>
          <a:xfrm>
            <a:off x="110359" y="685800"/>
            <a:ext cx="8686800" cy="8740854"/>
          </a:xfrm>
          <a:prstGeom prst="rect">
            <a:avLst/>
          </a:prstGeom>
        </p:spPr>
        <p:txBody>
          <a:bodyPr wrap="square">
            <a:spAutoFit/>
          </a:bodyPr>
          <a:lstStyle/>
          <a:p>
            <a:pPr marL="342900" indent="-342900">
              <a:buFont typeface="Arial" pitchFamily="34" charset="0"/>
              <a:buChar char="•"/>
            </a:pPr>
            <a:r>
              <a:rPr lang="en-US" sz="1700" b="1" dirty="0" smtClean="0">
                <a:solidFill>
                  <a:srgbClr val="FFFF00"/>
                </a:solidFill>
              </a:rPr>
              <a:t>“Trade Irritant” </a:t>
            </a:r>
            <a:r>
              <a:rPr lang="en-US" sz="1700" b="1" i="1" dirty="0" smtClean="0">
                <a:solidFill>
                  <a:srgbClr val="FFFF00"/>
                </a:solidFill>
              </a:rPr>
              <a:t>see also </a:t>
            </a:r>
            <a:r>
              <a:rPr lang="en-US" sz="1700" b="1" dirty="0" smtClean="0">
                <a:solidFill>
                  <a:srgbClr val="FFFF00"/>
                </a:solidFill>
              </a:rPr>
              <a:t>“non-tariff barrier”</a:t>
            </a:r>
            <a:endParaRPr lang="en-US" sz="1700" b="1" dirty="0">
              <a:solidFill>
                <a:srgbClr val="FFFF00"/>
              </a:solidFill>
            </a:endParaRPr>
          </a:p>
          <a:p>
            <a:pPr lvl="1"/>
            <a:r>
              <a:rPr lang="en-US" sz="1700" b="1" dirty="0" smtClean="0"/>
              <a:t>Domestic regulatory policies that limit U.S. and EU businesses access to the other market. Some examples that will be discussed in TAFTA:</a:t>
            </a:r>
          </a:p>
          <a:p>
            <a:pPr marL="800100" lvl="1" indent="-342900">
              <a:buFont typeface="Wingdings" pitchFamily="2" charset="2"/>
              <a:buChar char="Ø"/>
            </a:pPr>
            <a:r>
              <a:rPr lang="en-US" sz="1700" b="1" dirty="0" smtClean="0"/>
              <a:t>Elements of U.S. financial reregulation, such as Volcker Rule</a:t>
            </a:r>
          </a:p>
          <a:p>
            <a:pPr marL="800100" lvl="1" indent="-342900">
              <a:buFont typeface="Wingdings" pitchFamily="2" charset="2"/>
              <a:buChar char="Ø"/>
            </a:pPr>
            <a:r>
              <a:rPr lang="en-US" sz="1700" b="1" dirty="0" smtClean="0"/>
              <a:t>U.S. system of state-by-state insurance regulation </a:t>
            </a:r>
          </a:p>
          <a:p>
            <a:pPr marL="800100" lvl="1" indent="-342900">
              <a:buFont typeface="Wingdings" pitchFamily="2" charset="2"/>
              <a:buChar char="Ø"/>
            </a:pPr>
            <a:r>
              <a:rPr lang="en-US" sz="1700" b="1" dirty="0" smtClean="0"/>
              <a:t>Food: EU bans on </a:t>
            </a:r>
            <a:r>
              <a:rPr lang="en-US" sz="1700" b="1" dirty="0" err="1" smtClean="0"/>
              <a:t>ractopamine</a:t>
            </a:r>
            <a:r>
              <a:rPr lang="en-US" sz="1700" b="1" dirty="0" smtClean="0"/>
              <a:t> and chlorine rinses; EU GMO labeling/segregation; EU ban on artificial beef growth hormone</a:t>
            </a:r>
          </a:p>
          <a:p>
            <a:pPr marL="800100" lvl="1" indent="-342900">
              <a:buFont typeface="Wingdings" pitchFamily="2" charset="2"/>
              <a:buChar char="Ø"/>
            </a:pPr>
            <a:r>
              <a:rPr lang="en-US" sz="1700" b="1" dirty="0" smtClean="0"/>
              <a:t>EU chemical policy REACH</a:t>
            </a:r>
          </a:p>
          <a:p>
            <a:pPr marL="800100" lvl="1" indent="-342900">
              <a:buFont typeface="Wingdings" pitchFamily="2" charset="2"/>
              <a:buChar char="Ø"/>
            </a:pPr>
            <a:r>
              <a:rPr lang="en-US" sz="1700" b="1" dirty="0" smtClean="0"/>
              <a:t>Aspects of EU climate directive</a:t>
            </a:r>
          </a:p>
          <a:p>
            <a:pPr marL="800100" lvl="1" indent="-342900">
              <a:buFont typeface="Wingdings" pitchFamily="2" charset="2"/>
              <a:buChar char="Ø"/>
            </a:pPr>
            <a:r>
              <a:rPr lang="en-US" sz="1700" b="1" dirty="0" smtClean="0"/>
              <a:t>EU consumer privacy safe harbors policy</a:t>
            </a:r>
          </a:p>
          <a:p>
            <a:pPr lvl="1"/>
            <a:endParaRPr lang="en-US" sz="1700" b="1" dirty="0" smtClean="0"/>
          </a:p>
          <a:p>
            <a:pPr marL="342900" indent="-342900">
              <a:buFont typeface="Arial" pitchFamily="34" charset="0"/>
              <a:buChar char="•"/>
            </a:pPr>
            <a:r>
              <a:rPr lang="en-US" sz="1700" b="1" dirty="0" smtClean="0">
                <a:solidFill>
                  <a:srgbClr val="FFFF00"/>
                </a:solidFill>
              </a:rPr>
              <a:t>“Legacy issue”</a:t>
            </a:r>
          </a:p>
          <a:p>
            <a:pPr lvl="1"/>
            <a:r>
              <a:rPr lang="en-US" sz="1700" b="1" dirty="0" smtClean="0"/>
              <a:t>Trade irritants that have not been settled, </a:t>
            </a:r>
            <a:r>
              <a:rPr lang="en-US" sz="1700" b="1" i="1" dirty="0" smtClean="0"/>
              <a:t>see</a:t>
            </a:r>
            <a:r>
              <a:rPr lang="en-US" sz="1700" b="1" dirty="0" smtClean="0"/>
              <a:t> above… </a:t>
            </a:r>
          </a:p>
          <a:p>
            <a:endParaRPr lang="en-US" sz="1700" b="1" dirty="0"/>
          </a:p>
          <a:p>
            <a:pPr marL="342900" indent="-342900">
              <a:buFont typeface="Arial" pitchFamily="34" charset="0"/>
              <a:buChar char="•"/>
            </a:pPr>
            <a:r>
              <a:rPr lang="en-US" sz="1700" b="1" dirty="0">
                <a:solidFill>
                  <a:srgbClr val="FFFF00"/>
                </a:solidFill>
              </a:rPr>
              <a:t> </a:t>
            </a:r>
            <a:r>
              <a:rPr lang="en-US" sz="1700" b="1" dirty="0" smtClean="0">
                <a:solidFill>
                  <a:srgbClr val="FFFF00"/>
                </a:solidFill>
              </a:rPr>
              <a:t>“Behind </a:t>
            </a:r>
            <a:r>
              <a:rPr lang="en-US" sz="1700" b="1" dirty="0">
                <a:solidFill>
                  <a:srgbClr val="FFFF00"/>
                </a:solidFill>
              </a:rPr>
              <a:t>the border</a:t>
            </a:r>
            <a:r>
              <a:rPr lang="en-US" sz="1700" b="1" dirty="0" smtClean="0">
                <a:solidFill>
                  <a:srgbClr val="FFFF00"/>
                </a:solidFill>
              </a:rPr>
              <a:t>”</a:t>
            </a:r>
            <a:endParaRPr lang="en-US" sz="1700" b="1" dirty="0"/>
          </a:p>
          <a:p>
            <a:pPr lvl="1"/>
            <a:r>
              <a:rPr lang="en-US" sz="1700" b="1" dirty="0" smtClean="0"/>
              <a:t>Non-tariff policies that have traditionally been under the jurisdiction of nation, state legislatures and regulatory bodies -</a:t>
            </a:r>
            <a:r>
              <a:rPr lang="en-US" sz="1700" b="1" dirty="0" smtClean="0">
                <a:solidFill>
                  <a:srgbClr val="FFFF00"/>
                </a:solidFill>
              </a:rPr>
              <a:t> </a:t>
            </a:r>
            <a:r>
              <a:rPr lang="en-US" sz="1700" b="1" dirty="0"/>
              <a:t>raises questions of democracy, accountability.</a:t>
            </a:r>
            <a:endParaRPr lang="en-US" sz="1700" b="1" dirty="0" smtClean="0"/>
          </a:p>
          <a:p>
            <a:pPr lvl="1"/>
            <a:endParaRPr lang="en-US" sz="1700" b="1" dirty="0" smtClean="0"/>
          </a:p>
          <a:p>
            <a:pPr marL="285750" indent="-285750">
              <a:buFont typeface="Arial" pitchFamily="34" charset="0"/>
              <a:buChar char="•"/>
            </a:pPr>
            <a:r>
              <a:rPr lang="en-US" sz="1700" b="1" dirty="0" smtClean="0">
                <a:solidFill>
                  <a:srgbClr val="FFFF00"/>
                </a:solidFill>
              </a:rPr>
              <a:t>“Regulatory convergence”</a:t>
            </a:r>
          </a:p>
          <a:p>
            <a:pPr lvl="1"/>
            <a:r>
              <a:rPr lang="en-US" sz="1700" b="1" dirty="0" smtClean="0"/>
              <a:t>Standardizing regulatory policies and standard-setting procedures. A</a:t>
            </a:r>
            <a:r>
              <a:rPr lang="en-US" sz="1600" b="1" dirty="0" smtClean="0"/>
              <a:t>t </a:t>
            </a:r>
            <a:r>
              <a:rPr lang="en-US" sz="1600" b="1" dirty="0"/>
              <a:t>what level? Room for progress, addressing new challenges? Obviously, it’s not all the “silly differences” examples being touted</a:t>
            </a:r>
          </a:p>
          <a:p>
            <a:endParaRPr lang="en-US" sz="1700" b="1" dirty="0"/>
          </a:p>
          <a:p>
            <a:pPr marL="342900" indent="-342900">
              <a:buFont typeface="Arial" pitchFamily="34" charset="0"/>
              <a:buChar char="•"/>
            </a:pPr>
            <a:endParaRPr lang="en-US" sz="1700" b="1" dirty="0" smtClean="0"/>
          </a:p>
          <a:p>
            <a:pPr marL="342900" indent="-342900">
              <a:buFont typeface="Arial" pitchFamily="34" charset="0"/>
              <a:buChar char="•"/>
            </a:pPr>
            <a:endParaRPr lang="en-US" sz="1700" b="1" dirty="0"/>
          </a:p>
          <a:p>
            <a:pPr marL="342900" indent="-342900">
              <a:buFont typeface="Arial" pitchFamily="34" charset="0"/>
              <a:buChar char="•"/>
            </a:pPr>
            <a:endParaRPr lang="en-US" sz="1700" b="1" dirty="0" smtClean="0"/>
          </a:p>
          <a:p>
            <a:pPr marL="342900" indent="-342900">
              <a:buFont typeface="Arial" pitchFamily="34" charset="0"/>
              <a:buChar char="•"/>
            </a:pPr>
            <a:endParaRPr lang="en-US" sz="2000" dirty="0"/>
          </a:p>
          <a:p>
            <a:pPr marL="342900" indent="-342900">
              <a:buFont typeface="Arial" pitchFamily="34" charset="0"/>
              <a:buChar char="•"/>
            </a:pPr>
            <a:endParaRPr lang="en-US" sz="2000" dirty="0" smtClean="0"/>
          </a:p>
          <a:p>
            <a:pPr marL="342900" indent="-342900">
              <a:buFont typeface="Arial" pitchFamily="34" charset="0"/>
              <a:buChar char="•"/>
            </a:pPr>
            <a:endParaRPr lang="en-US" sz="2000" dirty="0"/>
          </a:p>
          <a:p>
            <a:pPr marL="342900" indent="-342900">
              <a:buFont typeface="Arial" pitchFamily="34" charset="0"/>
              <a:buChar char="•"/>
            </a:pPr>
            <a:endParaRPr lang="en-US" sz="2000" dirty="0" smtClean="0"/>
          </a:p>
          <a:p>
            <a:pPr marL="342900" indent="-342900">
              <a:buFont typeface="Arial" pitchFamily="34" charset="0"/>
              <a:buChar char="•"/>
            </a:pPr>
            <a:endParaRPr lang="en-US" sz="2000" dirty="0"/>
          </a:p>
        </p:txBody>
      </p:sp>
    </p:spTree>
    <p:extLst>
      <p:ext uri="{BB962C8B-B14F-4D97-AF65-F5344CB8AC3E}">
        <p14:creationId xmlns:p14="http://schemas.microsoft.com/office/powerpoint/2010/main" val="104331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86" y="76200"/>
            <a:ext cx="8802414" cy="715962"/>
          </a:xfrm>
        </p:spPr>
        <p:txBody>
          <a:bodyPr/>
          <a:lstStyle/>
          <a:p>
            <a:r>
              <a:rPr lang="en-US" sz="3000" b="1" dirty="0" smtClean="0"/>
              <a:t>Instruments of Regulatory Roll Back</a:t>
            </a:r>
            <a:endParaRPr lang="en-US" sz="3000" b="1" dirty="0"/>
          </a:p>
        </p:txBody>
      </p:sp>
      <p:sp>
        <p:nvSpPr>
          <p:cNvPr id="5" name="Rectangle 4"/>
          <p:cNvSpPr/>
          <p:nvPr/>
        </p:nvSpPr>
        <p:spPr>
          <a:xfrm>
            <a:off x="2667000" y="2286000"/>
            <a:ext cx="4572000" cy="369332"/>
          </a:xfrm>
          <a:prstGeom prst="rect">
            <a:avLst/>
          </a:prstGeom>
        </p:spPr>
        <p:txBody>
          <a:bodyPr>
            <a:spAutoFit/>
          </a:bodyPr>
          <a:lstStyle/>
          <a:p>
            <a:pPr fontAlgn="base">
              <a:spcBef>
                <a:spcPct val="0"/>
              </a:spcBef>
              <a:spcAft>
                <a:spcPct val="0"/>
              </a:spcAft>
            </a:pPr>
            <a:endParaRPr lang="en-US" dirty="0">
              <a:solidFill>
                <a:prstClr val="white"/>
              </a:solidFill>
              <a:latin typeface="Arial" charset="0"/>
            </a:endParaRPr>
          </a:p>
        </p:txBody>
      </p:sp>
      <p:sp>
        <p:nvSpPr>
          <p:cNvPr id="6" name="Rectangle 5"/>
          <p:cNvSpPr/>
          <p:nvPr/>
        </p:nvSpPr>
        <p:spPr>
          <a:xfrm>
            <a:off x="112986" y="838200"/>
            <a:ext cx="8915400" cy="5986254"/>
          </a:xfrm>
          <a:prstGeom prst="rect">
            <a:avLst/>
          </a:prstGeom>
        </p:spPr>
        <p:txBody>
          <a:bodyPr wrap="square">
            <a:spAutoFit/>
          </a:bodyPr>
          <a:lstStyle/>
          <a:p>
            <a:pPr marL="285750" indent="-285750" fontAlgn="base">
              <a:spcBef>
                <a:spcPct val="0"/>
              </a:spcBef>
              <a:spcAft>
                <a:spcPct val="0"/>
              </a:spcAft>
              <a:buFont typeface="Arial" pitchFamily="34" charset="0"/>
              <a:buChar char="•"/>
            </a:pPr>
            <a:endParaRPr lang="en-US" sz="1400" b="1" dirty="0">
              <a:solidFill>
                <a:srgbClr val="FFFF00"/>
              </a:solidFill>
              <a:latin typeface="Arial" charset="0"/>
            </a:endParaRPr>
          </a:p>
          <a:p>
            <a:pPr fontAlgn="base">
              <a:spcBef>
                <a:spcPct val="0"/>
              </a:spcBef>
              <a:spcAft>
                <a:spcPct val="0"/>
              </a:spcAft>
            </a:pPr>
            <a:r>
              <a:rPr lang="en-US" sz="1900" b="1" dirty="0" smtClean="0">
                <a:solidFill>
                  <a:srgbClr val="FFFF00"/>
                </a:solidFill>
                <a:latin typeface="Arial" charset="0"/>
              </a:rPr>
              <a:t>COULD BE FOUND IN MANY OF THE CHAPTERS…</a:t>
            </a:r>
          </a:p>
          <a:p>
            <a:pPr fontAlgn="base">
              <a:spcBef>
                <a:spcPct val="0"/>
              </a:spcBef>
              <a:spcAft>
                <a:spcPct val="0"/>
              </a:spcAft>
            </a:pPr>
            <a:endParaRPr lang="en-US" sz="1400" dirty="0">
              <a:solidFill>
                <a:prstClr val="white"/>
              </a:solidFill>
              <a:latin typeface="Arial" charset="0"/>
            </a:endParaRPr>
          </a:p>
          <a:p>
            <a:pPr marL="285750" indent="-285750" fontAlgn="base">
              <a:spcBef>
                <a:spcPct val="0"/>
              </a:spcBef>
              <a:spcAft>
                <a:spcPct val="0"/>
              </a:spcAft>
              <a:buFont typeface="Arial" pitchFamily="34" charset="0"/>
              <a:buChar char="•"/>
            </a:pPr>
            <a:r>
              <a:rPr lang="en-US" sz="1900" b="1" dirty="0">
                <a:solidFill>
                  <a:prstClr val="white"/>
                </a:solidFill>
                <a:latin typeface="Arial" charset="0"/>
              </a:rPr>
              <a:t>Obligations to eliminate regulatory differences: </a:t>
            </a:r>
          </a:p>
          <a:p>
            <a:pPr marL="285750" indent="-285750" fontAlgn="base">
              <a:spcBef>
                <a:spcPct val="0"/>
              </a:spcBef>
              <a:spcAft>
                <a:spcPct val="0"/>
              </a:spcAft>
              <a:buFont typeface="Arial" pitchFamily="34" charset="0"/>
              <a:buChar char="•"/>
            </a:pPr>
            <a:endParaRPr lang="en-US" sz="600" b="1" dirty="0">
              <a:solidFill>
                <a:prstClr val="white"/>
              </a:solidFill>
              <a:latin typeface="Arial" charset="0"/>
            </a:endParaRPr>
          </a:p>
          <a:p>
            <a:pPr marL="742950" lvl="1" indent="-285750" fontAlgn="base">
              <a:spcBef>
                <a:spcPct val="0"/>
              </a:spcBef>
              <a:spcAft>
                <a:spcPct val="0"/>
              </a:spcAft>
              <a:buFontTx/>
              <a:buChar char="-"/>
            </a:pPr>
            <a:r>
              <a:rPr lang="en-US" sz="1900" b="1" dirty="0">
                <a:solidFill>
                  <a:srgbClr val="FFFF00"/>
                </a:solidFill>
                <a:latin typeface="Arial" charset="0"/>
              </a:rPr>
              <a:t>Harmonize</a:t>
            </a:r>
            <a:r>
              <a:rPr lang="en-US" sz="1900" b="1" dirty="0">
                <a:solidFill>
                  <a:prstClr val="white"/>
                </a:solidFill>
                <a:latin typeface="Arial" charset="0"/>
              </a:rPr>
              <a:t> to a common standard/ accept int’l standards</a:t>
            </a:r>
          </a:p>
          <a:p>
            <a:pPr marL="742950" lvl="1" indent="-285750" fontAlgn="base">
              <a:spcBef>
                <a:spcPct val="0"/>
              </a:spcBef>
              <a:spcAft>
                <a:spcPct val="0"/>
              </a:spcAft>
              <a:buFontTx/>
              <a:buChar char="-"/>
            </a:pPr>
            <a:endParaRPr lang="en-US" sz="600" b="1" dirty="0">
              <a:solidFill>
                <a:prstClr val="white"/>
              </a:solidFill>
              <a:latin typeface="Arial" charset="0"/>
            </a:endParaRPr>
          </a:p>
          <a:p>
            <a:pPr marL="742950" lvl="1" indent="-285750" fontAlgn="base">
              <a:spcBef>
                <a:spcPct val="0"/>
              </a:spcBef>
              <a:spcAft>
                <a:spcPct val="0"/>
              </a:spcAft>
              <a:buFontTx/>
              <a:buChar char="-"/>
            </a:pPr>
            <a:r>
              <a:rPr lang="en-US" sz="1900" b="1" dirty="0">
                <a:solidFill>
                  <a:prstClr val="white"/>
                </a:solidFill>
                <a:latin typeface="Arial" charset="0"/>
              </a:rPr>
              <a:t>Determine other counters’ regulatory  systems as </a:t>
            </a:r>
            <a:r>
              <a:rPr lang="en-US" sz="1900" b="1" dirty="0">
                <a:solidFill>
                  <a:srgbClr val="FFFF00"/>
                </a:solidFill>
                <a:latin typeface="Arial" charset="0"/>
              </a:rPr>
              <a:t>equivalent</a:t>
            </a:r>
          </a:p>
          <a:p>
            <a:pPr marL="742950" lvl="1" indent="-285750" fontAlgn="base">
              <a:spcBef>
                <a:spcPct val="0"/>
              </a:spcBef>
              <a:spcAft>
                <a:spcPct val="0"/>
              </a:spcAft>
              <a:buFontTx/>
              <a:buChar char="-"/>
            </a:pPr>
            <a:endParaRPr lang="en-US" sz="600" b="1" dirty="0">
              <a:solidFill>
                <a:prstClr val="white"/>
              </a:solidFill>
              <a:latin typeface="Arial" charset="0"/>
            </a:endParaRPr>
          </a:p>
          <a:p>
            <a:pPr marL="742950" lvl="1" indent="-285750" fontAlgn="base">
              <a:spcBef>
                <a:spcPct val="0"/>
              </a:spcBef>
              <a:spcAft>
                <a:spcPct val="0"/>
              </a:spcAft>
              <a:buFontTx/>
              <a:buChar char="-"/>
            </a:pPr>
            <a:r>
              <a:rPr lang="en-US" sz="1900" b="1" dirty="0">
                <a:solidFill>
                  <a:prstClr val="white"/>
                </a:solidFill>
                <a:latin typeface="Arial" charset="0"/>
              </a:rPr>
              <a:t>Agree on </a:t>
            </a:r>
            <a:r>
              <a:rPr lang="en-US" sz="1900" b="1" dirty="0">
                <a:solidFill>
                  <a:srgbClr val="FFFF00"/>
                </a:solidFill>
                <a:latin typeface="Arial" charset="0"/>
              </a:rPr>
              <a:t>mutual recognition </a:t>
            </a:r>
            <a:r>
              <a:rPr lang="en-US" sz="1900" b="1" dirty="0">
                <a:solidFill>
                  <a:prstClr val="white"/>
                </a:solidFill>
                <a:latin typeface="Arial" charset="0"/>
              </a:rPr>
              <a:t>(often of conformity assessment)</a:t>
            </a:r>
          </a:p>
          <a:p>
            <a:pPr marL="742950" lvl="1" indent="-285750" fontAlgn="base">
              <a:spcBef>
                <a:spcPct val="0"/>
              </a:spcBef>
              <a:spcAft>
                <a:spcPct val="0"/>
              </a:spcAft>
              <a:buFontTx/>
              <a:buChar char="-"/>
            </a:pPr>
            <a:endParaRPr lang="en-US" sz="600" b="1" dirty="0">
              <a:solidFill>
                <a:prstClr val="white"/>
              </a:solidFill>
              <a:latin typeface="Arial" charset="0"/>
            </a:endParaRPr>
          </a:p>
          <a:p>
            <a:pPr marL="742950" lvl="1" indent="-285750" fontAlgn="base">
              <a:spcBef>
                <a:spcPct val="0"/>
              </a:spcBef>
              <a:spcAft>
                <a:spcPct val="0"/>
              </a:spcAft>
              <a:buFontTx/>
              <a:buChar char="-"/>
            </a:pPr>
            <a:r>
              <a:rPr lang="en-US" sz="1900" b="1" dirty="0">
                <a:solidFill>
                  <a:srgbClr val="FFFF00"/>
                </a:solidFill>
                <a:latin typeface="Arial" charset="0"/>
              </a:rPr>
              <a:t>“Free passage” or “Exception”  </a:t>
            </a:r>
            <a:r>
              <a:rPr lang="en-US" sz="1900" b="1" dirty="0">
                <a:solidFill>
                  <a:prstClr val="white"/>
                </a:solidFill>
                <a:latin typeface="Arial" charset="0"/>
              </a:rPr>
              <a:t>(approved anywhere must accept everywhere)</a:t>
            </a:r>
            <a:endParaRPr lang="en-US" sz="1900" b="1" dirty="0">
              <a:solidFill>
                <a:srgbClr val="FFFF00"/>
              </a:solidFill>
              <a:latin typeface="Arial" charset="0"/>
            </a:endParaRPr>
          </a:p>
          <a:p>
            <a:pPr marL="742950" lvl="1" indent="-285750" fontAlgn="base">
              <a:spcBef>
                <a:spcPct val="0"/>
              </a:spcBef>
              <a:spcAft>
                <a:spcPct val="0"/>
              </a:spcAft>
              <a:buFontTx/>
              <a:buChar char="-"/>
            </a:pPr>
            <a:endParaRPr lang="en-US" sz="1400" b="1" dirty="0">
              <a:solidFill>
                <a:prstClr val="white"/>
              </a:solidFill>
              <a:latin typeface="Arial" charset="0"/>
            </a:endParaRPr>
          </a:p>
          <a:p>
            <a:pPr marL="342900" indent="-342900" fontAlgn="base">
              <a:spcBef>
                <a:spcPct val="0"/>
              </a:spcBef>
              <a:spcAft>
                <a:spcPct val="0"/>
              </a:spcAft>
              <a:buFont typeface="Arial" pitchFamily="34" charset="0"/>
              <a:buChar char="•"/>
            </a:pPr>
            <a:r>
              <a:rPr lang="en-US" sz="1900" b="1" dirty="0">
                <a:solidFill>
                  <a:prstClr val="white"/>
                </a:solidFill>
                <a:latin typeface="Arial" charset="0"/>
              </a:rPr>
              <a:t>“</a:t>
            </a:r>
            <a:r>
              <a:rPr lang="en-US" sz="1900" b="1" dirty="0">
                <a:solidFill>
                  <a:srgbClr val="FFFF00"/>
                </a:solidFill>
                <a:latin typeface="Arial" charset="0"/>
              </a:rPr>
              <a:t>Regulatory Convergence</a:t>
            </a:r>
            <a:r>
              <a:rPr lang="en-US" sz="1900" b="1" dirty="0">
                <a:solidFill>
                  <a:prstClr val="white"/>
                </a:solidFill>
                <a:latin typeface="Arial" charset="0"/>
              </a:rPr>
              <a:t>” which is code for governments using similar cost-benefit analyses of proposed regulations, conducting regular review of existing </a:t>
            </a:r>
            <a:r>
              <a:rPr lang="en-US" sz="1900" b="1" dirty="0" smtClean="0">
                <a:solidFill>
                  <a:prstClr val="white"/>
                </a:solidFill>
                <a:latin typeface="Arial" charset="0"/>
              </a:rPr>
              <a:t>regulations. Plus </a:t>
            </a:r>
            <a:r>
              <a:rPr lang="en-US" sz="1900" b="1" dirty="0" err="1" smtClean="0">
                <a:solidFill>
                  <a:prstClr val="white"/>
                </a:solidFill>
                <a:latin typeface="Arial" charset="0"/>
              </a:rPr>
              <a:t>Reg</a:t>
            </a:r>
            <a:r>
              <a:rPr lang="en-US" sz="1900" b="1" dirty="0" smtClean="0">
                <a:solidFill>
                  <a:prstClr val="white"/>
                </a:solidFill>
                <a:latin typeface="Arial" charset="0"/>
              </a:rPr>
              <a:t> Convergence chapter</a:t>
            </a:r>
            <a:endParaRPr lang="en-US" sz="1900" b="1" dirty="0">
              <a:solidFill>
                <a:prstClr val="white"/>
              </a:solidFill>
              <a:latin typeface="Arial" charset="0"/>
            </a:endParaRPr>
          </a:p>
          <a:p>
            <a:pPr marL="342900" indent="-342900" fontAlgn="base">
              <a:spcBef>
                <a:spcPct val="0"/>
              </a:spcBef>
              <a:spcAft>
                <a:spcPct val="0"/>
              </a:spcAft>
              <a:buFont typeface="Arial" pitchFamily="34" charset="0"/>
              <a:buChar char="•"/>
            </a:pPr>
            <a:endParaRPr lang="en-US" sz="1400" b="1" dirty="0">
              <a:solidFill>
                <a:prstClr val="white"/>
              </a:solidFill>
              <a:latin typeface="Arial" charset="0"/>
            </a:endParaRPr>
          </a:p>
          <a:p>
            <a:pPr marL="342900" indent="-342900" fontAlgn="base">
              <a:spcBef>
                <a:spcPct val="0"/>
              </a:spcBef>
              <a:spcAft>
                <a:spcPct val="0"/>
              </a:spcAft>
              <a:buFont typeface="Arial" pitchFamily="34" charset="0"/>
              <a:buChar char="•"/>
            </a:pPr>
            <a:r>
              <a:rPr lang="en-US" sz="1900" b="1" dirty="0">
                <a:solidFill>
                  <a:srgbClr val="FFFF00"/>
                </a:solidFill>
                <a:latin typeface="Arial" charset="0"/>
              </a:rPr>
              <a:t>Notification </a:t>
            </a:r>
            <a:r>
              <a:rPr lang="en-US" sz="1900" b="1" dirty="0">
                <a:solidFill>
                  <a:prstClr val="white"/>
                </a:solidFill>
                <a:latin typeface="Arial" charset="0"/>
              </a:rPr>
              <a:t>must</a:t>
            </a:r>
            <a:r>
              <a:rPr lang="en-US" sz="1900" b="1" dirty="0">
                <a:solidFill>
                  <a:srgbClr val="FFFF00"/>
                </a:solidFill>
                <a:latin typeface="Arial" charset="0"/>
              </a:rPr>
              <a:t> </a:t>
            </a:r>
            <a:r>
              <a:rPr lang="en-US" sz="1900" b="1" dirty="0">
                <a:solidFill>
                  <a:prstClr val="white"/>
                </a:solidFill>
                <a:latin typeface="Arial" charset="0"/>
              </a:rPr>
              <a:t>list non-conforming policies, advance notice to partner-</a:t>
            </a:r>
            <a:r>
              <a:rPr lang="en-US" sz="1900" b="1" dirty="0" err="1">
                <a:solidFill>
                  <a:prstClr val="white"/>
                </a:solidFill>
                <a:latin typeface="Arial" charset="0"/>
              </a:rPr>
              <a:t>govt</a:t>
            </a:r>
            <a:r>
              <a:rPr lang="en-US" sz="1900" b="1" dirty="0">
                <a:solidFill>
                  <a:prstClr val="white"/>
                </a:solidFill>
                <a:latin typeface="Arial" charset="0"/>
              </a:rPr>
              <a:t> trade agencies of prospective </a:t>
            </a:r>
            <a:r>
              <a:rPr lang="en-US" sz="1900" b="1" dirty="0" err="1">
                <a:solidFill>
                  <a:prstClr val="white"/>
                </a:solidFill>
                <a:latin typeface="Arial" charset="0"/>
              </a:rPr>
              <a:t>regs</a:t>
            </a:r>
            <a:r>
              <a:rPr lang="en-US" sz="1900" b="1" dirty="0">
                <a:solidFill>
                  <a:prstClr val="white"/>
                </a:solidFill>
                <a:latin typeface="Arial" charset="0"/>
              </a:rPr>
              <a:t> or policies or changes with right to comment. Domestically, this obligation gets written into law as a requirement to make a policy the “least trade restrictive” or to take into consideration trade compliance</a:t>
            </a:r>
            <a:endParaRPr lang="en-US" sz="1900" b="1" dirty="0">
              <a:solidFill>
                <a:srgbClr val="FFFF00"/>
              </a:solidFill>
              <a:latin typeface="Arial" charset="0"/>
            </a:endParaRPr>
          </a:p>
          <a:p>
            <a:pPr marL="285750" indent="-285750" fontAlgn="base">
              <a:spcBef>
                <a:spcPct val="0"/>
              </a:spcBef>
              <a:spcAft>
                <a:spcPct val="0"/>
              </a:spcAft>
              <a:buFont typeface="Arial" pitchFamily="34" charset="0"/>
              <a:buChar char="•"/>
            </a:pPr>
            <a:endParaRPr lang="en-US" dirty="0">
              <a:solidFill>
                <a:prstClr val="white"/>
              </a:solidFill>
              <a:latin typeface="Arial" charset="0"/>
            </a:endParaRPr>
          </a:p>
        </p:txBody>
      </p:sp>
    </p:spTree>
    <p:extLst>
      <p:ext uri="{BB962C8B-B14F-4D97-AF65-F5344CB8AC3E}">
        <p14:creationId xmlns:p14="http://schemas.microsoft.com/office/powerpoint/2010/main" val="2523553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4800" y="-381000"/>
            <a:ext cx="8686800" cy="1143000"/>
          </a:xfrm>
        </p:spPr>
        <p:txBody>
          <a:bodyPr/>
          <a:lstStyle/>
          <a:p>
            <a:r>
              <a:rPr lang="en-US" sz="2800" b="1" dirty="0"/>
              <a:t>Obligations to eliminate regulatory differences</a:t>
            </a:r>
            <a:endParaRPr lang="en-US" sz="2600" b="1" dirty="0"/>
          </a:p>
        </p:txBody>
      </p:sp>
      <p:sp>
        <p:nvSpPr>
          <p:cNvPr id="7" name="Rectangle 6"/>
          <p:cNvSpPr/>
          <p:nvPr/>
        </p:nvSpPr>
        <p:spPr>
          <a:xfrm>
            <a:off x="228600" y="914400"/>
            <a:ext cx="8686800" cy="5539978"/>
          </a:xfrm>
          <a:prstGeom prst="rect">
            <a:avLst/>
          </a:prstGeom>
        </p:spPr>
        <p:txBody>
          <a:bodyPr wrap="square">
            <a:spAutoFit/>
          </a:bodyPr>
          <a:lstStyle/>
          <a:p>
            <a:pPr marL="285750" indent="-285750" fontAlgn="base">
              <a:spcBef>
                <a:spcPct val="0"/>
              </a:spcBef>
              <a:spcAft>
                <a:spcPct val="0"/>
              </a:spcAft>
              <a:buFont typeface="Arial" pitchFamily="34" charset="0"/>
              <a:buChar char="•"/>
            </a:pPr>
            <a:endParaRPr lang="en-US" sz="600" b="1" dirty="0">
              <a:solidFill>
                <a:prstClr val="white"/>
              </a:solidFill>
              <a:latin typeface="Arial" charset="0"/>
            </a:endParaRPr>
          </a:p>
          <a:p>
            <a:pPr marL="342900" indent="-342900" fontAlgn="base">
              <a:spcBef>
                <a:spcPct val="0"/>
              </a:spcBef>
              <a:spcAft>
                <a:spcPct val="0"/>
              </a:spcAft>
              <a:buFont typeface="Arial" pitchFamily="34" charset="0"/>
              <a:buChar char="•"/>
            </a:pPr>
            <a:r>
              <a:rPr lang="en-US" sz="2000" b="1" dirty="0">
                <a:solidFill>
                  <a:srgbClr val="FFFF00"/>
                </a:solidFill>
                <a:latin typeface="Arial" charset="0"/>
              </a:rPr>
              <a:t>Harmonization</a:t>
            </a:r>
          </a:p>
          <a:p>
            <a:pPr lvl="1" fontAlgn="base">
              <a:spcBef>
                <a:spcPct val="0"/>
              </a:spcBef>
              <a:spcAft>
                <a:spcPct val="0"/>
              </a:spcAft>
            </a:pPr>
            <a:r>
              <a:rPr lang="en-US" b="1" dirty="0">
                <a:solidFill>
                  <a:prstClr val="white"/>
                </a:solidFill>
                <a:latin typeface="Arial" charset="0"/>
              </a:rPr>
              <a:t>Committees set up in agreement to negotiate common uniform standards that will be adopted by the countries domestically. Committee are comprised of government agency officials meeting behind closed doors. In NAFTA and WTO, most stages in this process have not been done according to APA. Alternatively, countries can agree to accept an existing int’l standard and adopt in domestically. </a:t>
            </a:r>
          </a:p>
          <a:p>
            <a:pPr lvl="1" fontAlgn="base">
              <a:spcBef>
                <a:spcPct val="0"/>
              </a:spcBef>
              <a:spcAft>
                <a:spcPct val="0"/>
              </a:spcAft>
            </a:pPr>
            <a:endParaRPr lang="en-US" b="1" dirty="0">
              <a:solidFill>
                <a:prstClr val="white"/>
              </a:solidFill>
              <a:latin typeface="Arial" charset="0"/>
            </a:endParaRPr>
          </a:p>
          <a:p>
            <a:pPr marL="342900" indent="-342900" fontAlgn="base">
              <a:spcBef>
                <a:spcPct val="0"/>
              </a:spcBef>
              <a:spcAft>
                <a:spcPct val="0"/>
              </a:spcAft>
              <a:buFont typeface="Arial" pitchFamily="34" charset="0"/>
              <a:buChar char="•"/>
            </a:pPr>
            <a:r>
              <a:rPr lang="en-US" sz="2000" b="1" dirty="0">
                <a:solidFill>
                  <a:srgbClr val="FFFF00"/>
                </a:solidFill>
                <a:latin typeface="Arial" charset="0"/>
              </a:rPr>
              <a:t>Equivalence</a:t>
            </a:r>
          </a:p>
          <a:p>
            <a:pPr lvl="1" fontAlgn="base">
              <a:spcBef>
                <a:spcPct val="0"/>
              </a:spcBef>
              <a:spcAft>
                <a:spcPct val="0"/>
              </a:spcAft>
            </a:pPr>
            <a:r>
              <a:rPr lang="en-US" b="1" dirty="0">
                <a:solidFill>
                  <a:prstClr val="white"/>
                </a:solidFill>
                <a:latin typeface="Arial" charset="0"/>
              </a:rPr>
              <a:t>Governments are required to determine whether significantly different—and possibly less protective—regulatory systems and standards in other countries provide “equivalent” levels of protection as domestic regulatory systems. Domestic law stays the same, but imports are allowed if they meat the exporting country’s standards. Whole regulatory system is deemed equivalent, so we rely on other country’s enforcement.</a:t>
            </a:r>
            <a:endParaRPr lang="en-US" sz="1600" b="1" dirty="0">
              <a:solidFill>
                <a:srgbClr val="FFFF00"/>
              </a:solidFill>
              <a:latin typeface="Arial" charset="0"/>
            </a:endParaRPr>
          </a:p>
          <a:p>
            <a:pPr fontAlgn="base">
              <a:spcBef>
                <a:spcPct val="0"/>
              </a:spcBef>
              <a:spcAft>
                <a:spcPct val="0"/>
              </a:spcAft>
            </a:pPr>
            <a:r>
              <a:rPr lang="en-US" dirty="0">
                <a:solidFill>
                  <a:srgbClr val="FFFF00"/>
                </a:solidFill>
                <a:latin typeface="Arial" charset="0"/>
              </a:rPr>
              <a:t> </a:t>
            </a:r>
          </a:p>
          <a:p>
            <a:pPr marL="342900" indent="-342900" fontAlgn="base">
              <a:spcBef>
                <a:spcPct val="0"/>
              </a:spcBef>
              <a:spcAft>
                <a:spcPct val="0"/>
              </a:spcAft>
              <a:buFont typeface="Arial" pitchFamily="34" charset="0"/>
              <a:buChar char="•"/>
            </a:pPr>
            <a:r>
              <a:rPr lang="en-US" sz="2000" b="1" dirty="0">
                <a:solidFill>
                  <a:srgbClr val="FFFF00"/>
                </a:solidFill>
                <a:latin typeface="Arial" charset="0"/>
              </a:rPr>
              <a:t> Mutual Recognition </a:t>
            </a:r>
            <a:r>
              <a:rPr lang="en-US" sz="2000" b="1" dirty="0">
                <a:solidFill>
                  <a:prstClr val="white"/>
                </a:solidFill>
                <a:latin typeface="Arial" charset="0"/>
              </a:rPr>
              <a:t>(often of conformity assessment)</a:t>
            </a:r>
          </a:p>
          <a:p>
            <a:pPr lvl="1" fontAlgn="base">
              <a:spcBef>
                <a:spcPct val="0"/>
              </a:spcBef>
              <a:spcAft>
                <a:spcPct val="0"/>
              </a:spcAft>
            </a:pPr>
            <a:r>
              <a:rPr lang="en-US" b="1" dirty="0">
                <a:solidFill>
                  <a:prstClr val="white"/>
                </a:solidFill>
                <a:latin typeface="Arial" charset="0"/>
              </a:rPr>
              <a:t>Agreement to allow other countries’ agencies, or private sector firms under contract determine if products meet the others’ standards.</a:t>
            </a:r>
          </a:p>
        </p:txBody>
      </p:sp>
    </p:spTree>
    <p:extLst>
      <p:ext uri="{BB962C8B-B14F-4D97-AF65-F5344CB8AC3E}">
        <p14:creationId xmlns:p14="http://schemas.microsoft.com/office/powerpoint/2010/main" val="1569533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533400"/>
            <a:ext cx="8534400" cy="7540526"/>
          </a:xfrm>
          <a:prstGeom prst="rect">
            <a:avLst/>
          </a:prstGeom>
        </p:spPr>
        <p:txBody>
          <a:bodyPr wrap="square">
            <a:spAutoFit/>
          </a:bodyPr>
          <a:lstStyle/>
          <a:p>
            <a:pPr fontAlgn="base">
              <a:spcBef>
                <a:spcPct val="0"/>
              </a:spcBef>
              <a:spcAft>
                <a:spcPct val="0"/>
              </a:spcAft>
            </a:pPr>
            <a:r>
              <a:rPr lang="en-US" sz="2800" b="1" dirty="0">
                <a:solidFill>
                  <a:srgbClr val="2C7C9F">
                    <a:lumMod val="20000"/>
                    <a:lumOff val="80000"/>
                  </a:srgbClr>
                </a:solidFill>
                <a:latin typeface="Arial" charset="0"/>
              </a:rPr>
              <a:t>International Standard-Setting Bodies</a:t>
            </a:r>
          </a:p>
          <a:p>
            <a:pPr fontAlgn="base">
              <a:spcBef>
                <a:spcPct val="0"/>
              </a:spcBef>
              <a:spcAft>
                <a:spcPct val="0"/>
              </a:spcAft>
            </a:pPr>
            <a:endParaRPr lang="en-US" dirty="0">
              <a:solidFill>
                <a:prstClr val="white"/>
              </a:solidFill>
              <a:latin typeface="Arial" charset="0"/>
            </a:endParaRPr>
          </a:p>
          <a:p>
            <a:pPr marL="285750" indent="-285750" fontAlgn="base">
              <a:spcBef>
                <a:spcPct val="0"/>
              </a:spcBef>
              <a:spcAft>
                <a:spcPct val="0"/>
              </a:spcAft>
              <a:buFont typeface="Arial" pitchFamily="34" charset="0"/>
              <a:buChar char="•"/>
            </a:pPr>
            <a:r>
              <a:rPr lang="en-US" sz="2000" dirty="0">
                <a:solidFill>
                  <a:prstClr val="white"/>
                </a:solidFill>
                <a:latin typeface="Arial" charset="0"/>
              </a:rPr>
              <a:t>International standards developed in industry-only standard-setting institutions that are closed to government or public participation or outside scrutiny or input have the same status as standards developed by wholly governmental institutions or quasi-governmental standard-setting institutions.  </a:t>
            </a:r>
          </a:p>
          <a:p>
            <a:pPr fontAlgn="base">
              <a:spcBef>
                <a:spcPct val="0"/>
              </a:spcBef>
              <a:spcAft>
                <a:spcPct val="0"/>
              </a:spcAft>
            </a:pPr>
            <a:endParaRPr lang="en-US" sz="2000" dirty="0">
              <a:solidFill>
                <a:prstClr val="white"/>
              </a:solidFill>
              <a:latin typeface="Arial" charset="0"/>
            </a:endParaRPr>
          </a:p>
          <a:p>
            <a:pPr marL="285750" indent="-285750" fontAlgn="base">
              <a:spcBef>
                <a:spcPct val="0"/>
              </a:spcBef>
              <a:spcAft>
                <a:spcPct val="0"/>
              </a:spcAft>
              <a:buFont typeface="Arial" pitchFamily="34" charset="0"/>
              <a:buChar char="•"/>
            </a:pPr>
            <a:r>
              <a:rPr lang="en-US" sz="2000" dirty="0">
                <a:solidFill>
                  <a:prstClr val="white"/>
                </a:solidFill>
                <a:latin typeface="Arial" charset="0"/>
              </a:rPr>
              <a:t>Two such standard-setting institutions identified in WTO, NAFTA  are the Codex </a:t>
            </a:r>
            <a:r>
              <a:rPr lang="en-US" sz="2000" dirty="0" err="1">
                <a:solidFill>
                  <a:prstClr val="white"/>
                </a:solidFill>
                <a:latin typeface="Arial" charset="0"/>
              </a:rPr>
              <a:t>Alimentarius</a:t>
            </a:r>
            <a:r>
              <a:rPr lang="en-US" sz="2000" dirty="0">
                <a:solidFill>
                  <a:prstClr val="white"/>
                </a:solidFill>
                <a:latin typeface="Arial" charset="0"/>
              </a:rPr>
              <a:t> in Rome and the ISO in Geneva.</a:t>
            </a:r>
          </a:p>
          <a:p>
            <a:pPr marL="285750" indent="-285750" fontAlgn="base">
              <a:spcBef>
                <a:spcPct val="0"/>
              </a:spcBef>
              <a:spcAft>
                <a:spcPct val="0"/>
              </a:spcAft>
              <a:buFont typeface="Arial" pitchFamily="34" charset="0"/>
              <a:buChar char="•"/>
            </a:pPr>
            <a:endParaRPr lang="en-US" sz="2000" dirty="0">
              <a:solidFill>
                <a:prstClr val="white"/>
              </a:solidFill>
              <a:latin typeface="Arial" charset="0"/>
            </a:endParaRPr>
          </a:p>
          <a:p>
            <a:pPr marL="285750" indent="-285750" fontAlgn="base">
              <a:spcBef>
                <a:spcPct val="0"/>
              </a:spcBef>
              <a:spcAft>
                <a:spcPct val="0"/>
              </a:spcAft>
              <a:buFont typeface="Arial" pitchFamily="34" charset="0"/>
              <a:buChar char="•"/>
            </a:pPr>
            <a:r>
              <a:rPr lang="en-US" sz="2000" dirty="0">
                <a:solidFill>
                  <a:prstClr val="white"/>
                </a:solidFill>
                <a:latin typeface="Arial" charset="0"/>
              </a:rPr>
              <a:t>Scores of other such bodies – see </a:t>
            </a:r>
            <a:r>
              <a:rPr lang="en-US" sz="2000" b="1" dirty="0">
                <a:solidFill>
                  <a:prstClr val="white"/>
                </a:solidFill>
                <a:latin typeface="Arial" charset="0"/>
              </a:rPr>
              <a:t>HARMONIZATION HANDBOOK </a:t>
            </a:r>
          </a:p>
          <a:p>
            <a:pPr fontAlgn="base">
              <a:spcBef>
                <a:spcPct val="0"/>
              </a:spcBef>
              <a:spcAft>
                <a:spcPct val="0"/>
              </a:spcAft>
            </a:pPr>
            <a:r>
              <a:rPr lang="en-US" sz="2000" b="1" dirty="0">
                <a:solidFill>
                  <a:prstClr val="white"/>
                </a:solidFill>
                <a:latin typeface="Arial" charset="0"/>
              </a:rPr>
              <a:t>    Accountable Governance in the Era of Globalization: the WTO,   </a:t>
            </a:r>
          </a:p>
          <a:p>
            <a:pPr fontAlgn="base">
              <a:spcBef>
                <a:spcPct val="0"/>
              </a:spcBef>
              <a:spcAft>
                <a:spcPct val="0"/>
              </a:spcAft>
            </a:pPr>
            <a:r>
              <a:rPr lang="en-US" sz="2000" b="1" dirty="0">
                <a:solidFill>
                  <a:prstClr val="white"/>
                </a:solidFill>
                <a:latin typeface="Arial" charset="0"/>
              </a:rPr>
              <a:t>    NAFTA, and International Harmonization of Standards</a:t>
            </a:r>
          </a:p>
          <a:p>
            <a:pPr fontAlgn="base">
              <a:spcBef>
                <a:spcPct val="0"/>
              </a:spcBef>
              <a:spcAft>
                <a:spcPct val="0"/>
              </a:spcAft>
            </a:pPr>
            <a:r>
              <a:rPr lang="en-US" sz="2000" b="1" dirty="0">
                <a:solidFill>
                  <a:prstClr val="white"/>
                </a:solidFill>
                <a:latin typeface="Arial" charset="0"/>
              </a:rPr>
              <a:t>    </a:t>
            </a:r>
            <a:r>
              <a:rPr lang="en-US" sz="2000" dirty="0">
                <a:solidFill>
                  <a:prstClr val="white"/>
                </a:solidFill>
                <a:latin typeface="Arial" charset="0"/>
              </a:rPr>
              <a:t>http://www.citizen.org/documents/BCKGRNDforpdf.PDF</a:t>
            </a:r>
          </a:p>
          <a:p>
            <a:pPr fontAlgn="base">
              <a:spcBef>
                <a:spcPct val="0"/>
              </a:spcBef>
              <a:spcAft>
                <a:spcPct val="0"/>
              </a:spcAft>
            </a:pPr>
            <a:endParaRPr lang="en-US" sz="2000" dirty="0">
              <a:solidFill>
                <a:prstClr val="white"/>
              </a:solidFill>
              <a:latin typeface="Arial" charset="0"/>
            </a:endParaRPr>
          </a:p>
          <a:p>
            <a:pPr fontAlgn="base">
              <a:spcBef>
                <a:spcPct val="0"/>
              </a:spcBef>
              <a:spcAft>
                <a:spcPct val="0"/>
              </a:spcAft>
            </a:pPr>
            <a:r>
              <a:rPr lang="en-US" sz="2000" dirty="0">
                <a:solidFill>
                  <a:prstClr val="white"/>
                </a:solidFill>
                <a:latin typeface="Arial" charset="0"/>
              </a:rPr>
              <a:t>	My personal “favorite” CHIC, which is the cosmetic industry group 	called  </a:t>
            </a:r>
            <a:r>
              <a:rPr lang="en-US" sz="2000" i="1" dirty="0">
                <a:solidFill>
                  <a:prstClr val="white"/>
                </a:solidFill>
                <a:latin typeface="Arial" charset="0"/>
              </a:rPr>
              <a:t>Cosmetics Harmonization</a:t>
            </a:r>
            <a:r>
              <a:rPr lang="en-US" sz="2000" dirty="0">
                <a:solidFill>
                  <a:prstClr val="white"/>
                </a:solidFill>
                <a:latin typeface="Arial" charset="0"/>
              </a:rPr>
              <a:t> &amp; International Cooperation </a:t>
            </a:r>
          </a:p>
          <a:p>
            <a:pPr fontAlgn="base">
              <a:spcBef>
                <a:spcPct val="0"/>
              </a:spcBef>
              <a:spcAft>
                <a:spcPct val="0"/>
              </a:spcAft>
            </a:pPr>
            <a:endParaRPr lang="en-US" sz="2000" dirty="0">
              <a:solidFill>
                <a:prstClr val="white"/>
              </a:solidFill>
              <a:latin typeface="Arial" charset="0"/>
            </a:endParaRPr>
          </a:p>
          <a:p>
            <a:pPr fontAlgn="base">
              <a:spcBef>
                <a:spcPct val="0"/>
              </a:spcBef>
              <a:spcAft>
                <a:spcPct val="0"/>
              </a:spcAft>
            </a:pPr>
            <a:endParaRPr lang="en-US" sz="2000" dirty="0">
              <a:solidFill>
                <a:prstClr val="white"/>
              </a:solidFill>
              <a:latin typeface="Arial" charset="0"/>
            </a:endParaRPr>
          </a:p>
          <a:p>
            <a:pPr marL="285750" indent="-285750" fontAlgn="base">
              <a:spcBef>
                <a:spcPct val="0"/>
              </a:spcBef>
              <a:spcAft>
                <a:spcPct val="0"/>
              </a:spcAft>
              <a:buFont typeface="Arial" pitchFamily="34" charset="0"/>
              <a:buChar char="•"/>
            </a:pPr>
            <a:endParaRPr lang="en-US" sz="2000" dirty="0">
              <a:solidFill>
                <a:prstClr val="white"/>
              </a:solidFill>
              <a:latin typeface="Arial" charset="0"/>
            </a:endParaRPr>
          </a:p>
          <a:p>
            <a:pPr marL="285750" indent="-285750" fontAlgn="base">
              <a:spcBef>
                <a:spcPct val="0"/>
              </a:spcBef>
              <a:spcAft>
                <a:spcPct val="0"/>
              </a:spcAft>
              <a:buFont typeface="Arial" pitchFamily="34" charset="0"/>
              <a:buChar char="•"/>
            </a:pPr>
            <a:endParaRPr lang="en-US" sz="2000" dirty="0">
              <a:solidFill>
                <a:prstClr val="white"/>
              </a:solidFill>
              <a:latin typeface="Arial" charset="0"/>
            </a:endParaRPr>
          </a:p>
          <a:p>
            <a:pPr marL="285750" indent="-285750" fontAlgn="base">
              <a:spcBef>
                <a:spcPct val="0"/>
              </a:spcBef>
              <a:spcAft>
                <a:spcPct val="0"/>
              </a:spcAft>
              <a:buFont typeface="Arial" pitchFamily="34" charset="0"/>
              <a:buChar char="•"/>
            </a:pPr>
            <a:endParaRPr lang="en-US" sz="2000" dirty="0">
              <a:solidFill>
                <a:prstClr val="white"/>
              </a:solidFill>
              <a:latin typeface="Arial" charset="0"/>
            </a:endParaRPr>
          </a:p>
          <a:p>
            <a:pPr marL="285750" indent="-285750" fontAlgn="base">
              <a:spcBef>
                <a:spcPct val="0"/>
              </a:spcBef>
              <a:spcAft>
                <a:spcPct val="0"/>
              </a:spcAft>
              <a:buFont typeface="Arial" pitchFamily="34" charset="0"/>
              <a:buChar char="•"/>
            </a:pPr>
            <a:endParaRPr lang="en-US" dirty="0">
              <a:solidFill>
                <a:prstClr val="white"/>
              </a:solidFill>
              <a:latin typeface="Arial" charset="0"/>
            </a:endParaRPr>
          </a:p>
        </p:txBody>
      </p:sp>
    </p:spTree>
    <p:extLst>
      <p:ext uri="{BB962C8B-B14F-4D97-AF65-F5344CB8AC3E}">
        <p14:creationId xmlns:p14="http://schemas.microsoft.com/office/powerpoint/2010/main" val="1175796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25360"/>
            <a:ext cx="9038253" cy="7548220"/>
          </a:xfrm>
          <a:prstGeom prst="rect">
            <a:avLst/>
          </a:prstGeom>
        </p:spPr>
        <p:txBody>
          <a:bodyPr wrap="square">
            <a:spAutoFit/>
          </a:bodyPr>
          <a:lstStyle/>
          <a:p>
            <a:pPr algn="ctr" fontAlgn="base">
              <a:spcBef>
                <a:spcPct val="0"/>
              </a:spcBef>
              <a:spcAft>
                <a:spcPct val="0"/>
              </a:spcAft>
            </a:pPr>
            <a:r>
              <a:rPr lang="en-US" sz="2600" b="1" dirty="0">
                <a:solidFill>
                  <a:srgbClr val="D5EDF4"/>
                </a:solidFill>
                <a:latin typeface="Arial" charset="0"/>
              </a:rPr>
              <a:t>Inclusion of “Investor-State Dispute Resolution” </a:t>
            </a:r>
            <a:r>
              <a:rPr lang="en-US" sz="2600" b="1" dirty="0" smtClean="0">
                <a:solidFill>
                  <a:srgbClr val="D5EDF4"/>
                </a:solidFill>
                <a:latin typeface="Arial" charset="0"/>
              </a:rPr>
              <a:t>Reiterates </a:t>
            </a:r>
            <a:r>
              <a:rPr lang="en-US" sz="2600" b="1" dirty="0">
                <a:solidFill>
                  <a:srgbClr val="D5EDF4"/>
                </a:solidFill>
                <a:latin typeface="Arial" charset="0"/>
              </a:rPr>
              <a:t>Pact’s </a:t>
            </a:r>
            <a:r>
              <a:rPr lang="en-US" sz="2600" b="1" dirty="0" smtClean="0">
                <a:solidFill>
                  <a:srgbClr val="D5EDF4"/>
                </a:solidFill>
                <a:latin typeface="Arial" charset="0"/>
              </a:rPr>
              <a:t>Agenda </a:t>
            </a:r>
            <a:r>
              <a:rPr lang="en-US" sz="2600" b="1" dirty="0">
                <a:solidFill>
                  <a:srgbClr val="D5EDF4"/>
                </a:solidFill>
                <a:latin typeface="Arial" charset="0"/>
              </a:rPr>
              <a:t>is New Corporate Rights </a:t>
            </a:r>
          </a:p>
          <a:p>
            <a:pPr fontAlgn="base">
              <a:spcBef>
                <a:spcPct val="0"/>
              </a:spcBef>
              <a:spcAft>
                <a:spcPct val="0"/>
              </a:spcAft>
            </a:pPr>
            <a:endParaRPr lang="en-US" sz="1000" b="1" dirty="0">
              <a:solidFill>
                <a:srgbClr val="FFFF00"/>
              </a:solidFill>
              <a:latin typeface="Arial" charset="0"/>
            </a:endParaRPr>
          </a:p>
          <a:p>
            <a:pPr fontAlgn="base">
              <a:spcBef>
                <a:spcPct val="0"/>
              </a:spcBef>
              <a:spcAft>
                <a:spcPct val="0"/>
              </a:spcAft>
            </a:pPr>
            <a:r>
              <a:rPr lang="en-US" sz="1650" dirty="0">
                <a:solidFill>
                  <a:prstClr val="white"/>
                </a:solidFill>
                <a:latin typeface="Arial" charset="0"/>
              </a:rPr>
              <a:t>ISDR ostensibly established to provide foreign investors venue to obtain compensation when factory/ land expropriated by a gov’t without reliable domestic court system.  </a:t>
            </a:r>
            <a:r>
              <a:rPr lang="en-US" sz="1650" i="1" dirty="0">
                <a:solidFill>
                  <a:srgbClr val="FFFF00"/>
                </a:solidFill>
                <a:latin typeface="Arial" charset="0"/>
              </a:rPr>
              <a:t>So, why is it in US-EU FTA? Is it US or EU property rights policies or domestic court systems that are a problem?</a:t>
            </a:r>
          </a:p>
          <a:p>
            <a:pPr marL="285750" indent="-285750" fontAlgn="base">
              <a:spcBef>
                <a:spcPct val="0"/>
              </a:spcBef>
              <a:spcAft>
                <a:spcPct val="0"/>
              </a:spcAft>
              <a:buFont typeface="Arial" pitchFamily="34" charset="0"/>
              <a:buChar char="•"/>
            </a:pPr>
            <a:endParaRPr lang="en-US" sz="1000" dirty="0">
              <a:solidFill>
                <a:prstClr val="white"/>
              </a:solidFill>
              <a:latin typeface="Arial" charset="0"/>
            </a:endParaRPr>
          </a:p>
          <a:p>
            <a:pPr marL="285750" indent="-285750" fontAlgn="base">
              <a:spcBef>
                <a:spcPct val="0"/>
              </a:spcBef>
              <a:spcAft>
                <a:spcPct val="0"/>
              </a:spcAft>
              <a:buFont typeface="Arial" pitchFamily="34" charset="0"/>
              <a:buChar char="•"/>
            </a:pPr>
            <a:r>
              <a:rPr lang="en-US" sz="1500" dirty="0">
                <a:solidFill>
                  <a:prstClr val="white"/>
                </a:solidFill>
                <a:latin typeface="Arial" charset="0"/>
              </a:rPr>
              <a:t>Individual foreign corporations elevated to level of sovereign government: empowered to skirt domestic laws/courts and privately enforce the terms of a public treaty by directly challenging gov’ts’ policies before foreign tribunals to demand taxpayer compensation. </a:t>
            </a:r>
          </a:p>
          <a:p>
            <a:pPr marL="285750" indent="-285750" fontAlgn="base">
              <a:spcBef>
                <a:spcPct val="0"/>
              </a:spcBef>
              <a:spcAft>
                <a:spcPct val="0"/>
              </a:spcAft>
              <a:buFont typeface="Arial" pitchFamily="34" charset="0"/>
              <a:buChar char="•"/>
            </a:pPr>
            <a:endParaRPr lang="en-US" sz="900" dirty="0">
              <a:solidFill>
                <a:prstClr val="white"/>
              </a:solidFill>
              <a:latin typeface="Arial" charset="0"/>
            </a:endParaRPr>
          </a:p>
          <a:p>
            <a:pPr marL="285750" indent="-285750" fontAlgn="base">
              <a:spcBef>
                <a:spcPct val="0"/>
              </a:spcBef>
              <a:spcAft>
                <a:spcPct val="0"/>
              </a:spcAft>
              <a:buFont typeface="Arial" pitchFamily="34" charset="0"/>
              <a:buChar char="•"/>
            </a:pPr>
            <a:r>
              <a:rPr lang="en-US" sz="1500" dirty="0">
                <a:solidFill>
                  <a:prstClr val="white"/>
                </a:solidFill>
                <a:latin typeface="Arial" charset="0"/>
              </a:rPr>
              <a:t>Foreign investors given greater rights, privileges above domestic law /firms. Compensation for regulatory costs/policy changes (</a:t>
            </a:r>
            <a:r>
              <a:rPr lang="en-US" sz="1500" dirty="0" err="1">
                <a:solidFill>
                  <a:prstClr val="white"/>
                </a:solidFill>
                <a:latin typeface="Arial" charset="0"/>
              </a:rPr>
              <a:t>Vattenfall</a:t>
            </a:r>
            <a:r>
              <a:rPr lang="en-US" sz="1500" dirty="0">
                <a:solidFill>
                  <a:prstClr val="white"/>
                </a:solidFill>
                <a:latin typeface="Arial" charset="0"/>
              </a:rPr>
              <a:t>, Phillip Morris, Eli Lilly, Exxon, etc.)</a:t>
            </a:r>
          </a:p>
          <a:p>
            <a:pPr marL="285750" indent="-285750" fontAlgn="base">
              <a:spcBef>
                <a:spcPct val="0"/>
              </a:spcBef>
              <a:spcAft>
                <a:spcPct val="0"/>
              </a:spcAft>
              <a:buFont typeface="Arial" pitchFamily="34" charset="0"/>
              <a:buChar char="•"/>
            </a:pPr>
            <a:endParaRPr lang="en-US" sz="900" dirty="0">
              <a:solidFill>
                <a:prstClr val="white"/>
              </a:solidFill>
              <a:latin typeface="Arial" charset="0"/>
            </a:endParaRPr>
          </a:p>
          <a:p>
            <a:pPr marL="285750" indent="-285750" fontAlgn="base">
              <a:spcBef>
                <a:spcPct val="0"/>
              </a:spcBef>
              <a:spcAft>
                <a:spcPct val="0"/>
              </a:spcAft>
              <a:buFont typeface="Arial" pitchFamily="34" charset="0"/>
              <a:buChar char="•"/>
            </a:pPr>
            <a:r>
              <a:rPr lang="en-US" sz="1500" dirty="0">
                <a:solidFill>
                  <a:prstClr val="white"/>
                </a:solidFill>
                <a:latin typeface="Arial" charset="0"/>
              </a:rPr>
              <a:t>US and EU countries submitted to jurisdiction of investment arbitration tribunals operating under rules of World Bank’s ICSID (Int’l Centre for Settlement of Investment Disputes) and or UN’s UNCITRAL (UN Commission on Int’l Trade Law) for investor-state enforcement.</a:t>
            </a:r>
          </a:p>
          <a:p>
            <a:pPr marL="285750" indent="-285750" fontAlgn="base">
              <a:spcBef>
                <a:spcPct val="0"/>
              </a:spcBef>
              <a:spcAft>
                <a:spcPct val="0"/>
              </a:spcAft>
              <a:buFont typeface="Arial" pitchFamily="34" charset="0"/>
              <a:buChar char="•"/>
            </a:pPr>
            <a:endParaRPr lang="en-US" sz="900" dirty="0">
              <a:solidFill>
                <a:prstClr val="white"/>
              </a:solidFill>
              <a:latin typeface="Arial" charset="0"/>
            </a:endParaRPr>
          </a:p>
          <a:p>
            <a:pPr marL="285750" indent="-285750" fontAlgn="base">
              <a:spcBef>
                <a:spcPct val="0"/>
              </a:spcBef>
              <a:spcAft>
                <a:spcPct val="0"/>
              </a:spcAft>
              <a:buFont typeface="Arial" pitchFamily="34" charset="0"/>
              <a:buChar char="•"/>
            </a:pPr>
            <a:r>
              <a:rPr lang="en-US" sz="1500" dirty="0">
                <a:solidFill>
                  <a:prstClr val="white"/>
                </a:solidFill>
                <a:latin typeface="Arial" charset="0"/>
              </a:rPr>
              <a:t>3 private sector attorneys, unaccountable to any electorate, many of whom rotate between being  “judges” &amp; bringing cases for corps. against </a:t>
            </a:r>
            <a:r>
              <a:rPr lang="en-US" sz="1500" dirty="0" err="1">
                <a:solidFill>
                  <a:prstClr val="white"/>
                </a:solidFill>
                <a:latin typeface="Arial" charset="0"/>
              </a:rPr>
              <a:t>govts</a:t>
            </a:r>
            <a:r>
              <a:rPr lang="en-US" sz="1500" dirty="0">
                <a:solidFill>
                  <a:prstClr val="white"/>
                </a:solidFill>
                <a:latin typeface="Arial" charset="0"/>
              </a:rPr>
              <a:t>. (</a:t>
            </a:r>
            <a:r>
              <a:rPr lang="en-US" sz="1500" dirty="0">
                <a:solidFill>
                  <a:srgbClr val="FFFF00"/>
                </a:solidFill>
                <a:latin typeface="Arial" charset="0"/>
              </a:rPr>
              <a:t>See </a:t>
            </a:r>
            <a:r>
              <a:rPr lang="en-US" sz="1500" i="1" dirty="0">
                <a:solidFill>
                  <a:srgbClr val="FFFF00"/>
                </a:solidFill>
                <a:latin typeface="Arial" charset="0"/>
              </a:rPr>
              <a:t>Profiting from Injustice http://corporateeurope.org/publications/profiting-from-injustice</a:t>
            </a:r>
            <a:r>
              <a:rPr lang="en-US" sz="1500" dirty="0">
                <a:solidFill>
                  <a:prstClr val="white"/>
                </a:solidFill>
                <a:latin typeface="Arial" charset="0"/>
              </a:rPr>
              <a:t>) Creates inherent conflicts of interest. </a:t>
            </a:r>
          </a:p>
          <a:p>
            <a:pPr marL="285750" indent="-285750" fontAlgn="base">
              <a:spcBef>
                <a:spcPct val="0"/>
              </a:spcBef>
              <a:spcAft>
                <a:spcPct val="0"/>
              </a:spcAft>
              <a:buFontTx/>
              <a:buChar char="-"/>
            </a:pPr>
            <a:endParaRPr lang="en-US" sz="900" dirty="0">
              <a:solidFill>
                <a:prstClr val="white"/>
              </a:solidFill>
              <a:latin typeface="Arial" charset="0"/>
            </a:endParaRPr>
          </a:p>
          <a:p>
            <a:pPr marL="285750" indent="-285750" fontAlgn="base">
              <a:spcBef>
                <a:spcPct val="0"/>
              </a:spcBef>
              <a:spcAft>
                <a:spcPct val="0"/>
              </a:spcAft>
              <a:buFont typeface="Arial" pitchFamily="34" charset="0"/>
              <a:buChar char="•"/>
            </a:pPr>
            <a:r>
              <a:rPr lang="en-US" sz="1500" dirty="0">
                <a:solidFill>
                  <a:prstClr val="white"/>
                </a:solidFill>
                <a:latin typeface="Arial" charset="0"/>
              </a:rPr>
              <a:t>Unlike domestic judges, tribunalists paid by hour . </a:t>
            </a:r>
            <a:r>
              <a:rPr lang="en-US" sz="1500" dirty="0" err="1">
                <a:solidFill>
                  <a:prstClr val="white"/>
                </a:solidFill>
                <a:latin typeface="Arial" charset="0"/>
              </a:rPr>
              <a:t>Govt’s</a:t>
            </a:r>
            <a:r>
              <a:rPr lang="en-US" sz="1500" dirty="0">
                <a:solidFill>
                  <a:prstClr val="white"/>
                </a:solidFill>
                <a:latin typeface="Arial" charset="0"/>
              </a:rPr>
              <a:t> usually ordered by tribunal to pay for share of tribunal costs, even if case dismissed. Costs chill govt action. Filing alone is serious threat: Average cost is $8M, 1 case now underway legal costs to govt $50M-plus</a:t>
            </a:r>
            <a:endParaRPr lang="en-US" sz="1500" dirty="0">
              <a:solidFill>
                <a:prstClr val="white"/>
              </a:solidFill>
              <a:latin typeface="Arial" pitchFamily="34" charset="0"/>
              <a:cs typeface="Arial" pitchFamily="34" charset="0"/>
            </a:endParaRPr>
          </a:p>
          <a:p>
            <a:pPr fontAlgn="base">
              <a:spcBef>
                <a:spcPct val="0"/>
              </a:spcBef>
              <a:spcAft>
                <a:spcPct val="0"/>
              </a:spcAft>
            </a:pPr>
            <a:endParaRPr lang="en-US" sz="900" dirty="0">
              <a:solidFill>
                <a:prstClr val="white"/>
              </a:solidFill>
              <a:latin typeface="Arial" pitchFamily="34" charset="0"/>
              <a:cs typeface="Arial" pitchFamily="34" charset="0"/>
            </a:endParaRPr>
          </a:p>
          <a:p>
            <a:pPr marL="285750" indent="-285750" fontAlgn="base">
              <a:spcBef>
                <a:spcPct val="0"/>
              </a:spcBef>
              <a:spcAft>
                <a:spcPct val="0"/>
              </a:spcAft>
              <a:buFont typeface="Arial" pitchFamily="34" charset="0"/>
              <a:buChar char="•"/>
            </a:pPr>
            <a:r>
              <a:rPr lang="en-US" sz="1500" dirty="0">
                <a:solidFill>
                  <a:prstClr val="white"/>
                </a:solidFill>
                <a:latin typeface="Arial" pitchFamily="34" charset="0"/>
                <a:cs typeface="Arial" pitchFamily="34" charset="0"/>
              </a:rPr>
              <a:t>When investor wins, gov’t must pay amount of taxpayer money decided by the tribunal as compensation for the offending policy. ISDR challenges launched against wide array of consumer, health and safety policies, environmental and land-use laws, regulatory permits, financial </a:t>
            </a:r>
            <a:r>
              <a:rPr lang="en-US" sz="1500" dirty="0" err="1">
                <a:solidFill>
                  <a:prstClr val="white"/>
                </a:solidFill>
                <a:latin typeface="Arial" pitchFamily="34" charset="0"/>
                <a:cs typeface="Arial" pitchFamily="34" charset="0"/>
              </a:rPr>
              <a:t>regs</a:t>
            </a:r>
            <a:r>
              <a:rPr lang="en-US" sz="1500" dirty="0">
                <a:solidFill>
                  <a:prstClr val="white"/>
                </a:solidFill>
                <a:latin typeface="Arial" pitchFamily="34" charset="0"/>
                <a:cs typeface="Arial" pitchFamily="34" charset="0"/>
              </a:rPr>
              <a:t> &amp; other public interest polices that investors allege undermine “expected future profits.”</a:t>
            </a:r>
            <a:endParaRPr lang="en-US" sz="1500" dirty="0">
              <a:solidFill>
                <a:prstClr val="white"/>
              </a:solidFill>
              <a:latin typeface="Arial" charset="0"/>
            </a:endParaRPr>
          </a:p>
          <a:p>
            <a:pPr marL="285750" indent="-285750" fontAlgn="base">
              <a:spcBef>
                <a:spcPct val="0"/>
              </a:spcBef>
              <a:spcAft>
                <a:spcPct val="0"/>
              </a:spcAft>
              <a:buFontTx/>
              <a:buChar char="-"/>
            </a:pPr>
            <a:endParaRPr lang="en-US" sz="1600" dirty="0">
              <a:solidFill>
                <a:prstClr val="white"/>
              </a:solidFill>
              <a:latin typeface="Arial" charset="0"/>
            </a:endParaRPr>
          </a:p>
          <a:p>
            <a:pPr marL="285750" indent="-285750" fontAlgn="base">
              <a:spcBef>
                <a:spcPct val="0"/>
              </a:spcBef>
              <a:spcAft>
                <a:spcPct val="0"/>
              </a:spcAft>
              <a:buFontTx/>
              <a:buChar char="-"/>
            </a:pPr>
            <a:endParaRPr lang="en-US" sz="1600" i="1" dirty="0">
              <a:solidFill>
                <a:prstClr val="white"/>
              </a:solidFill>
              <a:latin typeface="Arial" charset="0"/>
            </a:endParaRPr>
          </a:p>
          <a:p>
            <a:pPr marL="285750" indent="-285750" fontAlgn="base">
              <a:spcBef>
                <a:spcPct val="0"/>
              </a:spcBef>
              <a:spcAft>
                <a:spcPct val="0"/>
              </a:spcAft>
              <a:buFont typeface="Arial" pitchFamily="34" charset="0"/>
              <a:buChar char="•"/>
            </a:pPr>
            <a:endParaRPr lang="en-US" sz="1600" dirty="0">
              <a:solidFill>
                <a:prstClr val="white"/>
              </a:solidFill>
              <a:latin typeface="Arial" charset="0"/>
            </a:endParaRPr>
          </a:p>
        </p:txBody>
      </p:sp>
    </p:spTree>
    <p:extLst>
      <p:ext uri="{BB962C8B-B14F-4D97-AF65-F5344CB8AC3E}">
        <p14:creationId xmlns:p14="http://schemas.microsoft.com/office/powerpoint/2010/main" val="36604316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Equity">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Perspective">
      <a:majorFont>
        <a:latin typeface="Century Gothic"/>
        <a:ea typeface=""/>
        <a:cs typeface=""/>
        <a:font script="Jpan" typeface="メイリオ"/>
      </a:majorFont>
      <a:minorFont>
        <a:latin typeface="Century Gothic"/>
        <a:ea typeface=""/>
        <a:cs typeface=""/>
        <a:font script="Jpan" typeface="メイリオ"/>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2_Equity">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Perspective">
      <a:majorFont>
        <a:latin typeface="Century Gothic"/>
        <a:ea typeface=""/>
        <a:cs typeface=""/>
        <a:font script="Jpan" typeface="メイリオ"/>
      </a:majorFont>
      <a:minorFont>
        <a:latin typeface="Century Gothic"/>
        <a:ea typeface=""/>
        <a:cs typeface=""/>
        <a:font script="Jpan" typeface="メイリオ"/>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3_Equity">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Perspective">
      <a:majorFont>
        <a:latin typeface="Century Gothic"/>
        <a:ea typeface=""/>
        <a:cs typeface=""/>
        <a:font script="Jpan" typeface="メイリオ"/>
      </a:majorFont>
      <a:minorFont>
        <a:latin typeface="Century Gothic"/>
        <a:ea typeface=""/>
        <a:cs typeface=""/>
        <a:font script="Jpan" typeface="メイリオ"/>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2429</Words>
  <Application>Microsoft Office PowerPoint</Application>
  <PresentationFormat>On-screen Show (4:3)</PresentationFormat>
  <Paragraphs>309</Paragraphs>
  <Slides>17</Slides>
  <Notes>4</Notes>
  <HiddenSlides>0</HiddenSlides>
  <MMClips>0</MMClips>
  <ScaleCrop>false</ScaleCrop>
  <HeadingPairs>
    <vt:vector size="4" baseType="variant">
      <vt:variant>
        <vt:lpstr>Theme</vt:lpstr>
      </vt:variant>
      <vt:variant>
        <vt:i4>3</vt:i4>
      </vt:variant>
      <vt:variant>
        <vt:lpstr>Slide Titles</vt:lpstr>
      </vt:variant>
      <vt:variant>
        <vt:i4>17</vt:i4>
      </vt:variant>
    </vt:vector>
  </HeadingPairs>
  <TitlesOfParts>
    <vt:vector size="20" baseType="lpstr">
      <vt:lpstr>1_Equity</vt:lpstr>
      <vt:lpstr>2_Equity</vt:lpstr>
      <vt:lpstr>3_Equity</vt:lpstr>
      <vt:lpstr>PowerPoint Presentation</vt:lpstr>
      <vt:lpstr> Is Agenda of “Transatlantic Trade and Investment Partnership” Same Old TAFTA?</vt:lpstr>
      <vt:lpstr>Target of TAFTA Negotiations Appears to Be Best of U.S. or EU Environmental, Consumer Safeguards</vt:lpstr>
      <vt:lpstr>“Transatlantic Trade and Investment Partnership”</vt:lpstr>
      <vt:lpstr>TAFTA Code Word Key</vt:lpstr>
      <vt:lpstr>Instruments of Regulatory Roll Back</vt:lpstr>
      <vt:lpstr>Obligations to eliminate regulatory differences</vt:lpstr>
      <vt:lpstr>PowerPoint Presentation</vt:lpstr>
      <vt:lpstr>PowerPoint Presentation</vt:lpstr>
      <vt:lpstr>PowerPoint Presentation</vt:lpstr>
      <vt:lpstr>Epidemic of ISDR Attacks Raiding our Treasuries, Chilling Public Interest Initiatives</vt:lpstr>
      <vt:lpstr>PowerPoint Presentation</vt:lpstr>
      <vt:lpstr>PowerPoint Presentation</vt:lpstr>
      <vt:lpstr>PowerPoint Presentation</vt:lpstr>
      <vt:lpstr>Some NAFTA, CAFTA Consumer, Environmental Cases</vt:lpstr>
      <vt:lpstr>He who writes the rules, rules…</vt:lpstr>
      <vt:lpstr>What is evidence for claimed “efficiency” gains?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Lori Wallach</dc:creator>
  <cp:lastModifiedBy>Deploy</cp:lastModifiedBy>
  <cp:revision>15</cp:revision>
  <dcterms:created xsi:type="dcterms:W3CDTF">2013-09-27T03:17:27Z</dcterms:created>
  <dcterms:modified xsi:type="dcterms:W3CDTF">2014-04-03T16:13:30Z</dcterms:modified>
</cp:coreProperties>
</file>