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6" r:id="rId3"/>
    <p:sldId id="302" r:id="rId4"/>
    <p:sldId id="270" r:id="rId5"/>
    <p:sldId id="300" r:id="rId6"/>
    <p:sldId id="293" r:id="rId7"/>
    <p:sldId id="301" r:id="rId8"/>
    <p:sldId id="288" r:id="rId9"/>
    <p:sldId id="298" r:id="rId10"/>
  </p:sldIdLst>
  <p:sldSz cx="9144000" cy="5143500" type="screen16x9"/>
  <p:notesSz cx="7315200" cy="96012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ortada" id="{DD14CBE9-B37A-F14A-ACB5-4168015A8331}">
          <p14:sldIdLst>
            <p14:sldId id="256"/>
          </p14:sldIdLst>
        </p14:section>
        <p14:section name="Diapositivas" id="{4F9E6FE4-DB4F-3B4D-AF26-68DBF0C268CD}">
          <p14:sldIdLst>
            <p14:sldId id="266"/>
            <p14:sldId id="302"/>
            <p14:sldId id="270"/>
            <p14:sldId id="300"/>
            <p14:sldId id="293"/>
            <p14:sldId id="301"/>
            <p14:sldId id="288"/>
            <p14:sldId id="29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8B1DD"/>
    <a:srgbClr val="003D62"/>
    <a:srgbClr val="5F9FC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Estilo claro 1 - Énfasi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Énfasi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1091" autoAdjust="0"/>
  </p:normalViewPr>
  <p:slideViewPr>
    <p:cSldViewPr snapToGrid="0" snapToObjects="1">
      <p:cViewPr>
        <p:scale>
          <a:sx n="76" d="100"/>
          <a:sy n="76" d="100"/>
        </p:scale>
        <p:origin x="-1536" y="-60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B2D91D-D0A0-424D-9DA7-91D065441BD6}" type="doc">
      <dgm:prSet loTypeId="urn:microsoft.com/office/officeart/2005/8/layout/arrow2" loCatId="process" qsTypeId="urn:microsoft.com/office/officeart/2005/8/quickstyle/simple1" qsCatId="simple" csTypeId="urn:microsoft.com/office/officeart/2005/8/colors/accent6_1" csCatId="accent6" phldr="1"/>
      <dgm:spPr/>
    </dgm:pt>
    <dgm:pt modelId="{DE513239-9821-4684-896E-25EF308E8792}">
      <dgm:prSet phldrT="[Texto]" custT="1"/>
      <dgm:spPr/>
      <dgm:t>
        <a:bodyPr/>
        <a:lstStyle/>
        <a:p>
          <a:r>
            <a:rPr lang="es-CL" sz="1200" dirty="0" smtClean="0">
              <a:latin typeface="+mn-lt"/>
            </a:rPr>
            <a:t>Desarrollo</a:t>
          </a:r>
          <a:endParaRPr lang="en-US" sz="1200" dirty="0">
            <a:latin typeface="+mn-lt"/>
          </a:endParaRPr>
        </a:p>
      </dgm:t>
    </dgm:pt>
    <dgm:pt modelId="{F1DD1A9D-D4E4-4779-8EB9-ADF4576E12B5}" type="parTrans" cxnId="{1B380B44-FE9C-4F5D-BA47-85589D03FDDD}">
      <dgm:prSet/>
      <dgm:spPr/>
      <dgm:t>
        <a:bodyPr/>
        <a:lstStyle/>
        <a:p>
          <a:endParaRPr lang="en-US" sz="1200">
            <a:latin typeface="+mn-lt"/>
          </a:endParaRPr>
        </a:p>
      </dgm:t>
    </dgm:pt>
    <dgm:pt modelId="{A589D2AF-9706-48B8-BFA4-288DD6091280}" type="sibTrans" cxnId="{1B380B44-FE9C-4F5D-BA47-85589D03FDDD}">
      <dgm:prSet/>
      <dgm:spPr/>
      <dgm:t>
        <a:bodyPr/>
        <a:lstStyle/>
        <a:p>
          <a:endParaRPr lang="en-US" sz="1200">
            <a:latin typeface="+mn-lt"/>
          </a:endParaRPr>
        </a:p>
      </dgm:t>
    </dgm:pt>
    <dgm:pt modelId="{3E83FB07-70FA-4E4A-8AD1-00FF07D2F644}">
      <dgm:prSet phldrT="[Texto]" custT="1"/>
      <dgm:spPr/>
      <dgm:t>
        <a:bodyPr/>
        <a:lstStyle/>
        <a:p>
          <a:r>
            <a:rPr lang="es-CL" sz="1200" dirty="0" smtClean="0">
              <a:latin typeface="+mn-lt"/>
            </a:rPr>
            <a:t>Operación</a:t>
          </a:r>
          <a:endParaRPr lang="en-US" sz="1200" dirty="0">
            <a:latin typeface="+mn-lt"/>
          </a:endParaRPr>
        </a:p>
      </dgm:t>
    </dgm:pt>
    <dgm:pt modelId="{3AB26399-82C3-4B54-BB51-DE2AC222BC6D}" type="parTrans" cxnId="{145355AF-00D9-47E6-955F-1525A18014A0}">
      <dgm:prSet/>
      <dgm:spPr/>
      <dgm:t>
        <a:bodyPr/>
        <a:lstStyle/>
        <a:p>
          <a:endParaRPr lang="en-US" sz="1200">
            <a:latin typeface="+mn-lt"/>
          </a:endParaRPr>
        </a:p>
      </dgm:t>
    </dgm:pt>
    <dgm:pt modelId="{C6247F4D-8586-40CE-B0C0-95B89B42FD77}" type="sibTrans" cxnId="{145355AF-00D9-47E6-955F-1525A18014A0}">
      <dgm:prSet/>
      <dgm:spPr/>
      <dgm:t>
        <a:bodyPr/>
        <a:lstStyle/>
        <a:p>
          <a:endParaRPr lang="en-US" sz="1200">
            <a:latin typeface="+mn-lt"/>
          </a:endParaRPr>
        </a:p>
      </dgm:t>
    </dgm:pt>
    <dgm:pt modelId="{67CC3A86-9AFF-412E-B274-662B75AD44C0}">
      <dgm:prSet phldrT="[Texto]" custT="1"/>
      <dgm:spPr/>
      <dgm:t>
        <a:bodyPr/>
        <a:lstStyle/>
        <a:p>
          <a:r>
            <a:rPr lang="es-CL" sz="1200" dirty="0" smtClean="0">
              <a:latin typeface="+mn-lt"/>
            </a:rPr>
            <a:t>Clausura</a:t>
          </a:r>
          <a:endParaRPr lang="en-US" sz="1200" dirty="0">
            <a:latin typeface="+mn-lt"/>
          </a:endParaRPr>
        </a:p>
      </dgm:t>
    </dgm:pt>
    <dgm:pt modelId="{65C03129-F728-48A2-97A4-D123C84F8A10}" type="parTrans" cxnId="{FF1EA92F-9FAF-4B57-9623-1C5C8B0AD334}">
      <dgm:prSet/>
      <dgm:spPr/>
      <dgm:t>
        <a:bodyPr/>
        <a:lstStyle/>
        <a:p>
          <a:endParaRPr lang="en-US" sz="1200">
            <a:latin typeface="+mn-lt"/>
          </a:endParaRPr>
        </a:p>
      </dgm:t>
    </dgm:pt>
    <dgm:pt modelId="{ECCF80CA-6DBC-4786-9823-D6841845EF68}" type="sibTrans" cxnId="{FF1EA92F-9FAF-4B57-9623-1C5C8B0AD334}">
      <dgm:prSet/>
      <dgm:spPr/>
      <dgm:t>
        <a:bodyPr/>
        <a:lstStyle/>
        <a:p>
          <a:endParaRPr lang="en-US" sz="1200">
            <a:latin typeface="+mn-lt"/>
          </a:endParaRPr>
        </a:p>
      </dgm:t>
    </dgm:pt>
    <dgm:pt modelId="{547A7D6C-4FE9-4172-899B-EB3B4581A82A}">
      <dgm:prSet phldrT="[Texto]" custT="1"/>
      <dgm:spPr/>
      <dgm:t>
        <a:bodyPr/>
        <a:lstStyle/>
        <a:p>
          <a:endParaRPr lang="en-US" sz="1200" dirty="0">
            <a:latin typeface="+mn-lt"/>
          </a:endParaRPr>
        </a:p>
      </dgm:t>
    </dgm:pt>
    <dgm:pt modelId="{305245AB-0138-4E16-B744-180C9409A93D}" type="parTrans" cxnId="{4887E928-E79D-47A8-8608-E6DE71C6F369}">
      <dgm:prSet/>
      <dgm:spPr/>
      <dgm:t>
        <a:bodyPr/>
        <a:lstStyle/>
        <a:p>
          <a:endParaRPr lang="en-US" sz="1200">
            <a:latin typeface="+mn-lt"/>
          </a:endParaRPr>
        </a:p>
      </dgm:t>
    </dgm:pt>
    <dgm:pt modelId="{A2A61190-C627-4FDD-9520-E9B268471104}" type="sibTrans" cxnId="{4887E928-E79D-47A8-8608-E6DE71C6F369}">
      <dgm:prSet/>
      <dgm:spPr/>
      <dgm:t>
        <a:bodyPr/>
        <a:lstStyle/>
        <a:p>
          <a:endParaRPr lang="en-US" sz="1200">
            <a:latin typeface="+mn-lt"/>
          </a:endParaRPr>
        </a:p>
      </dgm:t>
    </dgm:pt>
    <dgm:pt modelId="{975C9408-DCF8-44DA-93F2-67319BAA7D0C}">
      <dgm:prSet phldrT="[Texto]" custT="1"/>
      <dgm:spPr/>
      <dgm:t>
        <a:bodyPr/>
        <a:lstStyle/>
        <a:p>
          <a:r>
            <a:rPr lang="es-CL" sz="1200" dirty="0" smtClean="0">
              <a:latin typeface="+mn-lt"/>
            </a:rPr>
            <a:t>Factibilidad </a:t>
          </a:r>
          <a:endParaRPr lang="en-US" sz="1200" dirty="0">
            <a:latin typeface="+mn-lt"/>
          </a:endParaRPr>
        </a:p>
      </dgm:t>
    </dgm:pt>
    <dgm:pt modelId="{4145F9C1-8007-4641-AB7F-E69F3488B1D5}" type="sibTrans" cxnId="{976FD9E3-C1C3-4B06-BA5E-635B27F29DD9}">
      <dgm:prSet/>
      <dgm:spPr/>
      <dgm:t>
        <a:bodyPr/>
        <a:lstStyle/>
        <a:p>
          <a:endParaRPr lang="en-US" sz="1200">
            <a:latin typeface="+mn-lt"/>
          </a:endParaRPr>
        </a:p>
      </dgm:t>
    </dgm:pt>
    <dgm:pt modelId="{B8457C5D-B68F-47E1-BB88-1D3C4012AE2E}" type="parTrans" cxnId="{976FD9E3-C1C3-4B06-BA5E-635B27F29DD9}">
      <dgm:prSet/>
      <dgm:spPr/>
      <dgm:t>
        <a:bodyPr/>
        <a:lstStyle/>
        <a:p>
          <a:endParaRPr lang="en-US" sz="1200">
            <a:latin typeface="+mn-lt"/>
          </a:endParaRPr>
        </a:p>
      </dgm:t>
    </dgm:pt>
    <dgm:pt modelId="{67D3971E-036C-40BB-ABC5-507D5EE8D5BC}">
      <dgm:prSet phldrT="[Texto]" custT="1"/>
      <dgm:spPr/>
      <dgm:t>
        <a:bodyPr/>
        <a:lstStyle/>
        <a:p>
          <a:r>
            <a:rPr lang="es-CL" sz="1200" dirty="0" smtClean="0">
              <a:latin typeface="+mn-lt"/>
            </a:rPr>
            <a:t>Pre factibilidad</a:t>
          </a:r>
          <a:endParaRPr lang="en-US" sz="1200" dirty="0">
            <a:latin typeface="+mn-lt"/>
          </a:endParaRPr>
        </a:p>
      </dgm:t>
    </dgm:pt>
    <dgm:pt modelId="{A0B6CD3B-C886-45EC-B5D2-BFA81EEAF162}" type="sibTrans" cxnId="{E52923F7-A553-44AB-81BC-B580DA998FDC}">
      <dgm:prSet/>
      <dgm:spPr/>
      <dgm:t>
        <a:bodyPr/>
        <a:lstStyle/>
        <a:p>
          <a:endParaRPr lang="en-US" sz="1200">
            <a:latin typeface="+mn-lt"/>
          </a:endParaRPr>
        </a:p>
      </dgm:t>
    </dgm:pt>
    <dgm:pt modelId="{774F80E9-A364-4ED6-AFC0-DFE596730025}" type="parTrans" cxnId="{E52923F7-A553-44AB-81BC-B580DA998FDC}">
      <dgm:prSet/>
      <dgm:spPr/>
      <dgm:t>
        <a:bodyPr/>
        <a:lstStyle/>
        <a:p>
          <a:endParaRPr lang="en-US" sz="1200">
            <a:latin typeface="+mn-lt"/>
          </a:endParaRPr>
        </a:p>
      </dgm:t>
    </dgm:pt>
    <dgm:pt modelId="{AD7FA947-97E8-46F4-9F6F-DCF70105DAE0}" type="pres">
      <dgm:prSet presAssocID="{F0B2D91D-D0A0-424D-9DA7-91D065441BD6}" presName="arrowDiagram" presStyleCnt="0">
        <dgm:presLayoutVars>
          <dgm:chMax val="5"/>
          <dgm:dir/>
          <dgm:resizeHandles val="exact"/>
        </dgm:presLayoutVars>
      </dgm:prSet>
      <dgm:spPr/>
    </dgm:pt>
    <dgm:pt modelId="{10B641C8-3AD9-4488-A35D-A985704947EA}" type="pres">
      <dgm:prSet presAssocID="{F0B2D91D-D0A0-424D-9DA7-91D065441BD6}" presName="arrow" presStyleLbl="bgShp" presStyleIdx="0" presStyleCnt="1" custAng="0" custScaleX="129630" custLinFactNeighborX="343" custLinFactNeighborY="2024"/>
      <dgm:spPr/>
    </dgm:pt>
    <dgm:pt modelId="{B36B979A-0794-474A-AF9E-BE14B85031DF}" type="pres">
      <dgm:prSet presAssocID="{F0B2D91D-D0A0-424D-9DA7-91D065441BD6}" presName="arrowDiagram5" presStyleCnt="0"/>
      <dgm:spPr/>
    </dgm:pt>
    <dgm:pt modelId="{60FC90DA-E0C9-493D-91F8-8DB9130D5CE3}" type="pres">
      <dgm:prSet presAssocID="{67D3971E-036C-40BB-ABC5-507D5EE8D5BC}" presName="bullet5a" presStyleLbl="node1" presStyleIdx="0" presStyleCnt="5" custLinFactX="-300000" custLinFactNeighborX="-323359" custLinFactNeighborY="-40253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7FFD38C0-2F7E-431C-A84E-A7C10D300902}" type="pres">
      <dgm:prSet presAssocID="{67D3971E-036C-40BB-ABC5-507D5EE8D5BC}" presName="textBox5a" presStyleLbl="revTx" presStyleIdx="0" presStyleCnt="5" custScaleX="179174" custLinFactNeighborX="-61079" custLinFactNeighborY="30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6CC85-12E4-4EA6-80A0-F155D4650339}" type="pres">
      <dgm:prSet presAssocID="{975C9408-DCF8-44DA-93F2-67319BAA7D0C}" presName="bullet5b" presStyleLbl="node1" presStyleIdx="1" presStyleCnt="5" custLinFactX="-64125" custLinFactNeighborX="-100000" custLinFactNeighborY="-41152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BD4E7171-82DE-49D0-94FF-E9B9C11E3403}" type="pres">
      <dgm:prSet presAssocID="{975C9408-DCF8-44DA-93F2-67319BAA7D0C}" presName="textBox5b" presStyleLbl="revTx" presStyleIdx="1" presStyleCnt="5" custScaleX="146944" custScaleY="71955" custLinFactNeighborX="-15861" custLinFactNeighborY="-84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CDF5AA-0763-4AC5-AF89-C0F5A55C62B0}" type="pres">
      <dgm:prSet presAssocID="{DE513239-9821-4684-896E-25EF308E8792}" presName="bullet5c" presStyleLbl="node1" presStyleIdx="2" presStyleCnt="5" custLinFactNeighborX="24356" custLinFactNeighborY="-4394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E6F44B02-60CE-48A7-A06D-9871054B65CB}" type="pres">
      <dgm:prSet presAssocID="{DE513239-9821-4684-896E-25EF308E8792}" presName="textBox5c" presStyleLbl="revTx" presStyleIdx="2" presStyleCnt="5" custLinFactNeighborX="141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E000D-2B15-46BD-BF62-0BC7ACFDBB76}" type="pres">
      <dgm:prSet presAssocID="{3E83FB07-70FA-4E4A-8AD1-00FF07D2F644}" presName="bullet5d" presStyleLbl="node1" presStyleIdx="3" presStyleCnt="5" custLinFactNeighborX="94833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0B836897-4BF7-42F0-B972-B10C95C286B8}" type="pres">
      <dgm:prSet presAssocID="{3E83FB07-70FA-4E4A-8AD1-00FF07D2F644}" presName="textBox5d" presStyleLbl="revTx" presStyleIdx="3" presStyleCnt="5" custLinFactNeighborX="29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A3F86E-B0A8-453A-94D7-1378B8CDDA93}" type="pres">
      <dgm:prSet presAssocID="{67CC3A86-9AFF-412E-B274-662B75AD44C0}" presName="bullet5e" presStyleLbl="node1" presStyleIdx="4" presStyleCnt="5" custLinFactX="28927" custLinFactNeighborX="100000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B1BA9AFB-911B-4158-8BDD-4B1DB08C8B37}" type="pres">
      <dgm:prSet presAssocID="{67CC3A86-9AFF-412E-B274-662B75AD44C0}" presName="textBox5e" presStyleLbl="revTx" presStyleIdx="4" presStyleCnt="5" custLinFactNeighborX="509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5355AF-00D9-47E6-955F-1525A18014A0}" srcId="{F0B2D91D-D0A0-424D-9DA7-91D065441BD6}" destId="{3E83FB07-70FA-4E4A-8AD1-00FF07D2F644}" srcOrd="3" destOrd="0" parTransId="{3AB26399-82C3-4B54-BB51-DE2AC222BC6D}" sibTransId="{C6247F4D-8586-40CE-B0C0-95B89B42FD77}"/>
    <dgm:cxn modelId="{3706BC71-2B0C-1441-97DA-FE0EB6172438}" type="presOf" srcId="{3E83FB07-70FA-4E4A-8AD1-00FF07D2F644}" destId="{0B836897-4BF7-42F0-B972-B10C95C286B8}" srcOrd="0" destOrd="0" presId="urn:microsoft.com/office/officeart/2005/8/layout/arrow2"/>
    <dgm:cxn modelId="{4887E928-E79D-47A8-8608-E6DE71C6F369}" srcId="{F0B2D91D-D0A0-424D-9DA7-91D065441BD6}" destId="{547A7D6C-4FE9-4172-899B-EB3B4581A82A}" srcOrd="5" destOrd="0" parTransId="{305245AB-0138-4E16-B744-180C9409A93D}" sibTransId="{A2A61190-C627-4FDD-9520-E9B268471104}"/>
    <dgm:cxn modelId="{1B380B44-FE9C-4F5D-BA47-85589D03FDDD}" srcId="{F0B2D91D-D0A0-424D-9DA7-91D065441BD6}" destId="{DE513239-9821-4684-896E-25EF308E8792}" srcOrd="2" destOrd="0" parTransId="{F1DD1A9D-D4E4-4779-8EB9-ADF4576E12B5}" sibTransId="{A589D2AF-9706-48B8-BFA4-288DD6091280}"/>
    <dgm:cxn modelId="{1BECB4F8-8B41-354E-9024-AEF5A12A7426}" type="presOf" srcId="{DE513239-9821-4684-896E-25EF308E8792}" destId="{E6F44B02-60CE-48A7-A06D-9871054B65CB}" srcOrd="0" destOrd="0" presId="urn:microsoft.com/office/officeart/2005/8/layout/arrow2"/>
    <dgm:cxn modelId="{E52923F7-A553-44AB-81BC-B580DA998FDC}" srcId="{F0B2D91D-D0A0-424D-9DA7-91D065441BD6}" destId="{67D3971E-036C-40BB-ABC5-507D5EE8D5BC}" srcOrd="0" destOrd="0" parTransId="{774F80E9-A364-4ED6-AFC0-DFE596730025}" sibTransId="{A0B6CD3B-C886-45EC-B5D2-BFA81EEAF162}"/>
    <dgm:cxn modelId="{976FD9E3-C1C3-4B06-BA5E-635B27F29DD9}" srcId="{F0B2D91D-D0A0-424D-9DA7-91D065441BD6}" destId="{975C9408-DCF8-44DA-93F2-67319BAA7D0C}" srcOrd="1" destOrd="0" parTransId="{B8457C5D-B68F-47E1-BB88-1D3C4012AE2E}" sibTransId="{4145F9C1-8007-4641-AB7F-E69F3488B1D5}"/>
    <dgm:cxn modelId="{67B4C481-774C-0C45-8D27-915871239A75}" type="presOf" srcId="{67CC3A86-9AFF-412E-B274-662B75AD44C0}" destId="{B1BA9AFB-911B-4158-8BDD-4B1DB08C8B37}" srcOrd="0" destOrd="0" presId="urn:microsoft.com/office/officeart/2005/8/layout/arrow2"/>
    <dgm:cxn modelId="{DDD9D86A-7533-C942-99CC-83C4080062A2}" type="presOf" srcId="{F0B2D91D-D0A0-424D-9DA7-91D065441BD6}" destId="{AD7FA947-97E8-46F4-9F6F-DCF70105DAE0}" srcOrd="0" destOrd="0" presId="urn:microsoft.com/office/officeart/2005/8/layout/arrow2"/>
    <dgm:cxn modelId="{6D21B90E-EC2F-1444-883D-E0A0AA9448CB}" type="presOf" srcId="{67D3971E-036C-40BB-ABC5-507D5EE8D5BC}" destId="{7FFD38C0-2F7E-431C-A84E-A7C10D300902}" srcOrd="0" destOrd="0" presId="urn:microsoft.com/office/officeart/2005/8/layout/arrow2"/>
    <dgm:cxn modelId="{85F53E90-0C79-4846-A4AE-AF3D3CEDD517}" type="presOf" srcId="{975C9408-DCF8-44DA-93F2-67319BAA7D0C}" destId="{BD4E7171-82DE-49D0-94FF-E9B9C11E3403}" srcOrd="0" destOrd="0" presId="urn:microsoft.com/office/officeart/2005/8/layout/arrow2"/>
    <dgm:cxn modelId="{FF1EA92F-9FAF-4B57-9623-1C5C8B0AD334}" srcId="{F0B2D91D-D0A0-424D-9DA7-91D065441BD6}" destId="{67CC3A86-9AFF-412E-B274-662B75AD44C0}" srcOrd="4" destOrd="0" parTransId="{65C03129-F728-48A2-97A4-D123C84F8A10}" sibTransId="{ECCF80CA-6DBC-4786-9823-D6841845EF68}"/>
    <dgm:cxn modelId="{2CFBB961-3EA8-9446-AA19-BA4B28E98356}" type="presParOf" srcId="{AD7FA947-97E8-46F4-9F6F-DCF70105DAE0}" destId="{10B641C8-3AD9-4488-A35D-A985704947EA}" srcOrd="0" destOrd="0" presId="urn:microsoft.com/office/officeart/2005/8/layout/arrow2"/>
    <dgm:cxn modelId="{5DB7C549-58D2-7D46-AC47-D9A60F4195CC}" type="presParOf" srcId="{AD7FA947-97E8-46F4-9F6F-DCF70105DAE0}" destId="{B36B979A-0794-474A-AF9E-BE14B85031DF}" srcOrd="1" destOrd="0" presId="urn:microsoft.com/office/officeart/2005/8/layout/arrow2"/>
    <dgm:cxn modelId="{2668DB7E-E7DD-E94F-8FE5-CDF3A26624DC}" type="presParOf" srcId="{B36B979A-0794-474A-AF9E-BE14B85031DF}" destId="{60FC90DA-E0C9-493D-91F8-8DB9130D5CE3}" srcOrd="0" destOrd="0" presId="urn:microsoft.com/office/officeart/2005/8/layout/arrow2"/>
    <dgm:cxn modelId="{3ADA8317-19A6-D44C-BD99-38C82D72DB5A}" type="presParOf" srcId="{B36B979A-0794-474A-AF9E-BE14B85031DF}" destId="{7FFD38C0-2F7E-431C-A84E-A7C10D300902}" srcOrd="1" destOrd="0" presId="urn:microsoft.com/office/officeart/2005/8/layout/arrow2"/>
    <dgm:cxn modelId="{A350B78D-7085-7640-8F3B-34448C5637D5}" type="presParOf" srcId="{B36B979A-0794-474A-AF9E-BE14B85031DF}" destId="{FA56CC85-12E4-4EA6-80A0-F155D4650339}" srcOrd="2" destOrd="0" presId="urn:microsoft.com/office/officeart/2005/8/layout/arrow2"/>
    <dgm:cxn modelId="{FFAF648E-943F-F445-A81C-A60A65B48623}" type="presParOf" srcId="{B36B979A-0794-474A-AF9E-BE14B85031DF}" destId="{BD4E7171-82DE-49D0-94FF-E9B9C11E3403}" srcOrd="3" destOrd="0" presId="urn:microsoft.com/office/officeart/2005/8/layout/arrow2"/>
    <dgm:cxn modelId="{3BA81B61-C3D7-B24A-B558-108748BE9EA6}" type="presParOf" srcId="{B36B979A-0794-474A-AF9E-BE14B85031DF}" destId="{25CDF5AA-0763-4AC5-AF89-C0F5A55C62B0}" srcOrd="4" destOrd="0" presId="urn:microsoft.com/office/officeart/2005/8/layout/arrow2"/>
    <dgm:cxn modelId="{C2396AE4-6145-6746-8E4F-E690C083A5F1}" type="presParOf" srcId="{B36B979A-0794-474A-AF9E-BE14B85031DF}" destId="{E6F44B02-60CE-48A7-A06D-9871054B65CB}" srcOrd="5" destOrd="0" presId="urn:microsoft.com/office/officeart/2005/8/layout/arrow2"/>
    <dgm:cxn modelId="{2280FCFD-A356-1F4B-A893-2F3765349F4B}" type="presParOf" srcId="{B36B979A-0794-474A-AF9E-BE14B85031DF}" destId="{D80E000D-2B15-46BD-BF62-0BC7ACFDBB76}" srcOrd="6" destOrd="0" presId="urn:microsoft.com/office/officeart/2005/8/layout/arrow2"/>
    <dgm:cxn modelId="{DB1EA79C-8463-DE42-8C3B-BDB3B1C3CED9}" type="presParOf" srcId="{B36B979A-0794-474A-AF9E-BE14B85031DF}" destId="{0B836897-4BF7-42F0-B972-B10C95C286B8}" srcOrd="7" destOrd="0" presId="urn:microsoft.com/office/officeart/2005/8/layout/arrow2"/>
    <dgm:cxn modelId="{E97EA669-3D61-984D-B47E-500FB12B3CC8}" type="presParOf" srcId="{B36B979A-0794-474A-AF9E-BE14B85031DF}" destId="{B3A3F86E-B0A8-453A-94D7-1378B8CDDA93}" srcOrd="8" destOrd="0" presId="urn:microsoft.com/office/officeart/2005/8/layout/arrow2"/>
    <dgm:cxn modelId="{7273A95F-885B-4547-A7DF-C26B52D25C1B}" type="presParOf" srcId="{B36B979A-0794-474A-AF9E-BE14B85031DF}" destId="{B1BA9AFB-911B-4158-8BDD-4B1DB08C8B37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3E8443-23B3-491F-971E-421A37DAE9C5}" type="doc">
      <dgm:prSet loTypeId="urn:microsoft.com/office/officeart/2005/8/layout/hProcess11" loCatId="process" qsTypeId="urn:microsoft.com/office/officeart/2005/8/quickstyle/simple1" qsCatId="simple" csTypeId="urn:microsoft.com/office/officeart/2005/8/colors/accent3_2" csCatId="accent3" phldr="1"/>
      <dgm:spPr/>
    </dgm:pt>
    <dgm:pt modelId="{7F33E7A6-2391-422F-BF8E-50EC78E6E525}">
      <dgm:prSet phldrT="[Texto]" custT="1"/>
      <dgm:spPr/>
      <dgm:t>
        <a:bodyPr/>
        <a:lstStyle/>
        <a:p>
          <a:r>
            <a:rPr lang="es-CL" sz="1400" dirty="0" smtClean="0">
              <a:latin typeface="Tw Cen MT" pitchFamily="34" charset="0"/>
            </a:rPr>
            <a:t>Análisis de escenario</a:t>
          </a:r>
          <a:endParaRPr lang="en-US" sz="1400" dirty="0">
            <a:latin typeface="Tw Cen MT" pitchFamily="34" charset="0"/>
          </a:endParaRPr>
        </a:p>
      </dgm:t>
    </dgm:pt>
    <dgm:pt modelId="{8F99F590-70FD-41D1-89F0-623CA5289F80}" type="parTrans" cxnId="{C0566A9B-79DB-466B-86AD-63C604446913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7CB09CDE-49FE-42DF-BF44-63C65245C049}" type="sibTrans" cxnId="{C0566A9B-79DB-466B-86AD-63C604446913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29F8A81A-77C5-4ECE-A677-0A004CAE3346}">
      <dgm:prSet phldrT="[Texto]" custT="1"/>
      <dgm:spPr/>
      <dgm:t>
        <a:bodyPr/>
        <a:lstStyle/>
        <a:p>
          <a:r>
            <a:rPr lang="es-CL" sz="1400" dirty="0" smtClean="0">
              <a:latin typeface="Tw Cen MT" pitchFamily="34" charset="0"/>
            </a:rPr>
            <a:t>Inicio</a:t>
          </a:r>
          <a:r>
            <a:rPr lang="es-CL" sz="1000" dirty="0" smtClean="0">
              <a:latin typeface="Tw Cen MT" pitchFamily="34" charset="0"/>
            </a:rPr>
            <a:t> </a:t>
          </a:r>
          <a:r>
            <a:rPr lang="es-CL" sz="1400" dirty="0" smtClean="0">
              <a:latin typeface="Tw Cen MT" pitchFamily="34" charset="0"/>
            </a:rPr>
            <a:t>Diálogo</a:t>
          </a:r>
          <a:endParaRPr lang="en-US" sz="1400" dirty="0">
            <a:latin typeface="Tw Cen MT" pitchFamily="34" charset="0"/>
          </a:endParaRPr>
        </a:p>
      </dgm:t>
    </dgm:pt>
    <dgm:pt modelId="{01F440FB-DEC8-4A36-81EF-E5E7C6FF919E}" type="parTrans" cxnId="{6BC32040-F576-46EE-BA4B-F615EAF90256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90F89BD2-2733-4A80-93D8-DEEE3A218B75}" type="sibTrans" cxnId="{6BC32040-F576-46EE-BA4B-F615EAF90256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A2E423D6-3750-47E1-8AA8-F44478D8ED28}">
      <dgm:prSet phldrT="[Texto]" custT="1"/>
      <dgm:spPr/>
      <dgm:t>
        <a:bodyPr/>
        <a:lstStyle/>
        <a:p>
          <a:r>
            <a:rPr lang="es-CL" sz="1400" dirty="0" smtClean="0">
              <a:latin typeface="Tw Cen MT" pitchFamily="34" charset="0"/>
            </a:rPr>
            <a:t>Evaluación de Impacto Integral- EII </a:t>
          </a:r>
          <a:endParaRPr lang="en-US" sz="1400" dirty="0">
            <a:latin typeface="Tw Cen MT" pitchFamily="34" charset="0"/>
          </a:endParaRPr>
        </a:p>
      </dgm:t>
    </dgm:pt>
    <dgm:pt modelId="{5A2A4D83-CD6E-4311-84E5-E07B1ABE3F85}" type="parTrans" cxnId="{277655A8-FACD-4F60-8D71-571C8D52867D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80CC7047-EF82-4CFA-A60A-C31743CB62DB}" type="sibTrans" cxnId="{277655A8-FACD-4F60-8D71-571C8D52867D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7E0098E1-0E1E-4A14-BA54-26AB81A34F0E}">
      <dgm:prSet phldrT="[Texto]"/>
      <dgm:spPr/>
      <dgm:t>
        <a:bodyPr/>
        <a:lstStyle/>
        <a:p>
          <a:r>
            <a:rPr lang="es-CL" dirty="0" smtClean="0">
              <a:latin typeface="Tw Cen MT" pitchFamily="34" charset="0"/>
            </a:rPr>
            <a:t>Monitoreo y evaluación </a:t>
          </a:r>
          <a:endParaRPr lang="en-US" dirty="0">
            <a:latin typeface="Tw Cen MT" pitchFamily="34" charset="0"/>
          </a:endParaRPr>
        </a:p>
      </dgm:t>
    </dgm:pt>
    <dgm:pt modelId="{0D790522-66C8-4AC8-8363-32D286161DB4}" type="parTrans" cxnId="{EC7F2CEA-E44C-4CBB-9776-DBCC4186E946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810715DF-72F5-40E6-9BBB-8B74BD79D4AF}" type="sibTrans" cxnId="{EC7F2CEA-E44C-4CBB-9776-DBCC4186E946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13FC72D9-8D10-4F03-9C7E-F9F772AE9B95}">
      <dgm:prSet phldrT="[Texto]" custT="1"/>
      <dgm:spPr/>
      <dgm:t>
        <a:bodyPr/>
        <a:lstStyle/>
        <a:p>
          <a:r>
            <a:rPr lang="es-CL" sz="1400" dirty="0" smtClean="0">
              <a:latin typeface="Tw Cen MT" pitchFamily="34" charset="0"/>
            </a:rPr>
            <a:t>Acuerdos</a:t>
          </a:r>
          <a:endParaRPr lang="en-US" sz="1400" dirty="0">
            <a:latin typeface="Tw Cen MT" pitchFamily="34" charset="0"/>
          </a:endParaRPr>
        </a:p>
      </dgm:t>
    </dgm:pt>
    <dgm:pt modelId="{88780D8B-1F61-4C9C-A73F-7210A9BEDC47}" type="parTrans" cxnId="{68E57981-DA7E-44CB-85F8-1A7CD34835FD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43CBEA70-8B74-4443-BC96-34BBCA720118}" type="sibTrans" cxnId="{68E57981-DA7E-44CB-85F8-1A7CD34835FD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A0F2BA23-6945-4AF1-ACA4-4D1E55F5E5AF}" type="pres">
      <dgm:prSet presAssocID="{3C3E8443-23B3-491F-971E-421A37DAE9C5}" presName="Name0" presStyleCnt="0">
        <dgm:presLayoutVars>
          <dgm:dir/>
          <dgm:resizeHandles val="exact"/>
        </dgm:presLayoutVars>
      </dgm:prSet>
      <dgm:spPr/>
    </dgm:pt>
    <dgm:pt modelId="{7037C81D-C75D-4910-AA3E-2465D6E02A26}" type="pres">
      <dgm:prSet presAssocID="{3C3E8443-23B3-491F-971E-421A37DAE9C5}" presName="arrow" presStyleLbl="bgShp" presStyleIdx="0" presStyleCnt="1"/>
      <dgm:spPr/>
    </dgm:pt>
    <dgm:pt modelId="{E34D1220-AB7A-44CF-ADAE-AF1A7A6B1D7A}" type="pres">
      <dgm:prSet presAssocID="{3C3E8443-23B3-491F-971E-421A37DAE9C5}" presName="points" presStyleCnt="0"/>
      <dgm:spPr/>
    </dgm:pt>
    <dgm:pt modelId="{28B74E3D-1AEB-4112-96C0-C6CA395AB4A0}" type="pres">
      <dgm:prSet presAssocID="{7F33E7A6-2391-422F-BF8E-50EC78E6E525}" presName="compositeA" presStyleCnt="0"/>
      <dgm:spPr/>
    </dgm:pt>
    <dgm:pt modelId="{B25B37F5-3125-465E-B1C7-31AAA96C10A4}" type="pres">
      <dgm:prSet presAssocID="{7F33E7A6-2391-422F-BF8E-50EC78E6E525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36B9FD-2DB3-40C4-8888-355CEDABF130}" type="pres">
      <dgm:prSet presAssocID="{7F33E7A6-2391-422F-BF8E-50EC78E6E525}" presName="circleA" presStyleLbl="node1" presStyleIdx="0" presStyleCnt="5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A9D2635F-2AB0-426C-A8C6-A6C0D95F382A}" type="pres">
      <dgm:prSet presAssocID="{7F33E7A6-2391-422F-BF8E-50EC78E6E525}" presName="spaceA" presStyleCnt="0"/>
      <dgm:spPr/>
    </dgm:pt>
    <dgm:pt modelId="{C270BF43-9582-4FA1-8554-867227633EEF}" type="pres">
      <dgm:prSet presAssocID="{7CB09CDE-49FE-42DF-BF44-63C65245C049}" presName="space" presStyleCnt="0"/>
      <dgm:spPr/>
    </dgm:pt>
    <dgm:pt modelId="{A1084CCA-B7F4-4EF0-9343-FC4E5B06B083}" type="pres">
      <dgm:prSet presAssocID="{29F8A81A-77C5-4ECE-A677-0A004CAE3346}" presName="compositeB" presStyleCnt="0"/>
      <dgm:spPr/>
    </dgm:pt>
    <dgm:pt modelId="{064CA4BB-C112-4FA0-AFB4-E8EC4504B390}" type="pres">
      <dgm:prSet presAssocID="{29F8A81A-77C5-4ECE-A677-0A004CAE3346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02BA05-6E09-42EA-9FB9-85884681F1A8}" type="pres">
      <dgm:prSet presAssocID="{29F8A81A-77C5-4ECE-A677-0A004CAE3346}" presName="circleB" presStyleLbl="node1" presStyleIdx="1" presStyleCnt="5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D280DF9F-BED7-4F1D-8F1D-768935B7CF16}" type="pres">
      <dgm:prSet presAssocID="{29F8A81A-77C5-4ECE-A677-0A004CAE3346}" presName="spaceB" presStyleCnt="0"/>
      <dgm:spPr/>
    </dgm:pt>
    <dgm:pt modelId="{69CF39AE-5FB7-4D1B-8C8E-A60A09FA173E}" type="pres">
      <dgm:prSet presAssocID="{90F89BD2-2733-4A80-93D8-DEEE3A218B75}" presName="space" presStyleCnt="0"/>
      <dgm:spPr/>
    </dgm:pt>
    <dgm:pt modelId="{CA72C9F0-0875-4AF5-92C3-553B99BA9FF0}" type="pres">
      <dgm:prSet presAssocID="{A2E423D6-3750-47E1-8AA8-F44478D8ED28}" presName="compositeA" presStyleCnt="0"/>
      <dgm:spPr/>
    </dgm:pt>
    <dgm:pt modelId="{F3F4DCEE-C855-4C1E-9731-E9ADFAEE3134}" type="pres">
      <dgm:prSet presAssocID="{A2E423D6-3750-47E1-8AA8-F44478D8ED28}" presName="textA" presStyleLbl="revTx" presStyleIdx="2" presStyleCnt="5" custLinFactNeighborX="1226" custLinFactNeighborY="74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7EC4A0-0365-43EA-A5EC-5B392EBA5803}" type="pres">
      <dgm:prSet presAssocID="{A2E423D6-3750-47E1-8AA8-F44478D8ED28}" presName="circleA" presStyleLbl="node1" presStyleIdx="2" presStyleCnt="5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8D5A70B9-68F6-4A15-A16A-A8DB12F54158}" type="pres">
      <dgm:prSet presAssocID="{A2E423D6-3750-47E1-8AA8-F44478D8ED28}" presName="spaceA" presStyleCnt="0"/>
      <dgm:spPr/>
    </dgm:pt>
    <dgm:pt modelId="{08495E24-4070-43F7-95D3-F4FCF20756A2}" type="pres">
      <dgm:prSet presAssocID="{80CC7047-EF82-4CFA-A60A-C31743CB62DB}" presName="space" presStyleCnt="0"/>
      <dgm:spPr/>
    </dgm:pt>
    <dgm:pt modelId="{E4927428-08EA-45E4-BF04-C9393E250114}" type="pres">
      <dgm:prSet presAssocID="{13FC72D9-8D10-4F03-9C7E-F9F772AE9B95}" presName="compositeB" presStyleCnt="0"/>
      <dgm:spPr/>
    </dgm:pt>
    <dgm:pt modelId="{4C724E84-91AE-4EB4-A948-A591C8667A70}" type="pres">
      <dgm:prSet presAssocID="{13FC72D9-8D10-4F03-9C7E-F9F772AE9B95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B8591A-FF6F-4066-A399-A8956E5D45C7}" type="pres">
      <dgm:prSet presAssocID="{13FC72D9-8D10-4F03-9C7E-F9F772AE9B95}" presName="circleB" presStyleLbl="node1" presStyleIdx="3" presStyleCnt="5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238E67E0-3621-4FAB-9359-3213B867A414}" type="pres">
      <dgm:prSet presAssocID="{13FC72D9-8D10-4F03-9C7E-F9F772AE9B95}" presName="spaceB" presStyleCnt="0"/>
      <dgm:spPr/>
    </dgm:pt>
    <dgm:pt modelId="{5584BD86-AED0-4FE7-BD0E-FAF9699042DC}" type="pres">
      <dgm:prSet presAssocID="{43CBEA70-8B74-4443-BC96-34BBCA720118}" presName="space" presStyleCnt="0"/>
      <dgm:spPr/>
    </dgm:pt>
    <dgm:pt modelId="{E431B2D9-1129-437E-A144-00D3E7FC3E6B}" type="pres">
      <dgm:prSet presAssocID="{7E0098E1-0E1E-4A14-BA54-26AB81A34F0E}" presName="compositeA" presStyleCnt="0"/>
      <dgm:spPr/>
    </dgm:pt>
    <dgm:pt modelId="{2C4F21DB-0013-4DC0-8767-1185C7A4E322}" type="pres">
      <dgm:prSet presAssocID="{7E0098E1-0E1E-4A14-BA54-26AB81A34F0E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54E25-B68D-477F-820F-BF3269D05CF4}" type="pres">
      <dgm:prSet presAssocID="{7E0098E1-0E1E-4A14-BA54-26AB81A34F0E}" presName="circleA" presStyleLbl="node1" presStyleIdx="4" presStyleCnt="5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0F2CF1E5-067B-41AF-84F0-C3DA057618F2}" type="pres">
      <dgm:prSet presAssocID="{7E0098E1-0E1E-4A14-BA54-26AB81A34F0E}" presName="spaceA" presStyleCnt="0"/>
      <dgm:spPr/>
    </dgm:pt>
  </dgm:ptLst>
  <dgm:cxnLst>
    <dgm:cxn modelId="{6BC32040-F576-46EE-BA4B-F615EAF90256}" srcId="{3C3E8443-23B3-491F-971E-421A37DAE9C5}" destId="{29F8A81A-77C5-4ECE-A677-0A004CAE3346}" srcOrd="1" destOrd="0" parTransId="{01F440FB-DEC8-4A36-81EF-E5E7C6FF919E}" sibTransId="{90F89BD2-2733-4A80-93D8-DEEE3A218B75}"/>
    <dgm:cxn modelId="{BF3D76AB-04C6-EA4A-985C-2045E5BE5EA5}" type="presOf" srcId="{13FC72D9-8D10-4F03-9C7E-F9F772AE9B95}" destId="{4C724E84-91AE-4EB4-A948-A591C8667A70}" srcOrd="0" destOrd="0" presId="urn:microsoft.com/office/officeart/2005/8/layout/hProcess11"/>
    <dgm:cxn modelId="{68E57981-DA7E-44CB-85F8-1A7CD34835FD}" srcId="{3C3E8443-23B3-491F-971E-421A37DAE9C5}" destId="{13FC72D9-8D10-4F03-9C7E-F9F772AE9B95}" srcOrd="3" destOrd="0" parTransId="{88780D8B-1F61-4C9C-A73F-7210A9BEDC47}" sibTransId="{43CBEA70-8B74-4443-BC96-34BBCA720118}"/>
    <dgm:cxn modelId="{C0566A9B-79DB-466B-86AD-63C604446913}" srcId="{3C3E8443-23B3-491F-971E-421A37DAE9C5}" destId="{7F33E7A6-2391-422F-BF8E-50EC78E6E525}" srcOrd="0" destOrd="0" parTransId="{8F99F590-70FD-41D1-89F0-623CA5289F80}" sibTransId="{7CB09CDE-49FE-42DF-BF44-63C65245C049}"/>
    <dgm:cxn modelId="{277655A8-FACD-4F60-8D71-571C8D52867D}" srcId="{3C3E8443-23B3-491F-971E-421A37DAE9C5}" destId="{A2E423D6-3750-47E1-8AA8-F44478D8ED28}" srcOrd="2" destOrd="0" parTransId="{5A2A4D83-CD6E-4311-84E5-E07B1ABE3F85}" sibTransId="{80CC7047-EF82-4CFA-A60A-C31743CB62DB}"/>
    <dgm:cxn modelId="{5D69D270-E42A-4F4C-9343-227129136A54}" type="presOf" srcId="{A2E423D6-3750-47E1-8AA8-F44478D8ED28}" destId="{F3F4DCEE-C855-4C1E-9731-E9ADFAEE3134}" srcOrd="0" destOrd="0" presId="urn:microsoft.com/office/officeart/2005/8/layout/hProcess11"/>
    <dgm:cxn modelId="{43027893-FFED-3D49-B6AC-4B5C7F0C4B5F}" type="presOf" srcId="{7F33E7A6-2391-422F-BF8E-50EC78E6E525}" destId="{B25B37F5-3125-465E-B1C7-31AAA96C10A4}" srcOrd="0" destOrd="0" presId="urn:microsoft.com/office/officeart/2005/8/layout/hProcess11"/>
    <dgm:cxn modelId="{B6BA9E95-785E-2B49-A02B-20C3DB5AAC5D}" type="presOf" srcId="{7E0098E1-0E1E-4A14-BA54-26AB81A34F0E}" destId="{2C4F21DB-0013-4DC0-8767-1185C7A4E322}" srcOrd="0" destOrd="0" presId="urn:microsoft.com/office/officeart/2005/8/layout/hProcess11"/>
    <dgm:cxn modelId="{EC7F2CEA-E44C-4CBB-9776-DBCC4186E946}" srcId="{3C3E8443-23B3-491F-971E-421A37DAE9C5}" destId="{7E0098E1-0E1E-4A14-BA54-26AB81A34F0E}" srcOrd="4" destOrd="0" parTransId="{0D790522-66C8-4AC8-8363-32D286161DB4}" sibTransId="{810715DF-72F5-40E6-9BBB-8B74BD79D4AF}"/>
    <dgm:cxn modelId="{3A1AE5CC-A498-A849-9F72-FD6AB3503138}" type="presOf" srcId="{3C3E8443-23B3-491F-971E-421A37DAE9C5}" destId="{A0F2BA23-6945-4AF1-ACA4-4D1E55F5E5AF}" srcOrd="0" destOrd="0" presId="urn:microsoft.com/office/officeart/2005/8/layout/hProcess11"/>
    <dgm:cxn modelId="{EB2E6998-82AE-374F-9102-48C28BEAF351}" type="presOf" srcId="{29F8A81A-77C5-4ECE-A677-0A004CAE3346}" destId="{064CA4BB-C112-4FA0-AFB4-E8EC4504B390}" srcOrd="0" destOrd="0" presId="urn:microsoft.com/office/officeart/2005/8/layout/hProcess11"/>
    <dgm:cxn modelId="{A15B9365-11E4-9E4F-83A1-2361CA2945BB}" type="presParOf" srcId="{A0F2BA23-6945-4AF1-ACA4-4D1E55F5E5AF}" destId="{7037C81D-C75D-4910-AA3E-2465D6E02A26}" srcOrd="0" destOrd="0" presId="urn:microsoft.com/office/officeart/2005/8/layout/hProcess11"/>
    <dgm:cxn modelId="{22A77362-1AE2-C64F-AB0D-E933236208BA}" type="presParOf" srcId="{A0F2BA23-6945-4AF1-ACA4-4D1E55F5E5AF}" destId="{E34D1220-AB7A-44CF-ADAE-AF1A7A6B1D7A}" srcOrd="1" destOrd="0" presId="urn:microsoft.com/office/officeart/2005/8/layout/hProcess11"/>
    <dgm:cxn modelId="{06EA85E4-32FC-2845-A645-846C4093F250}" type="presParOf" srcId="{E34D1220-AB7A-44CF-ADAE-AF1A7A6B1D7A}" destId="{28B74E3D-1AEB-4112-96C0-C6CA395AB4A0}" srcOrd="0" destOrd="0" presId="urn:microsoft.com/office/officeart/2005/8/layout/hProcess11"/>
    <dgm:cxn modelId="{E9F0C493-D955-D641-B2AC-1A6723AFAED0}" type="presParOf" srcId="{28B74E3D-1AEB-4112-96C0-C6CA395AB4A0}" destId="{B25B37F5-3125-465E-B1C7-31AAA96C10A4}" srcOrd="0" destOrd="0" presId="urn:microsoft.com/office/officeart/2005/8/layout/hProcess11"/>
    <dgm:cxn modelId="{47DB2B12-3B71-974B-8DAC-3C3B30A315E8}" type="presParOf" srcId="{28B74E3D-1AEB-4112-96C0-C6CA395AB4A0}" destId="{EC36B9FD-2DB3-40C4-8888-355CEDABF130}" srcOrd="1" destOrd="0" presId="urn:microsoft.com/office/officeart/2005/8/layout/hProcess11"/>
    <dgm:cxn modelId="{1A4F650C-D4B8-6A43-AE5D-A7EA9F730644}" type="presParOf" srcId="{28B74E3D-1AEB-4112-96C0-C6CA395AB4A0}" destId="{A9D2635F-2AB0-426C-A8C6-A6C0D95F382A}" srcOrd="2" destOrd="0" presId="urn:microsoft.com/office/officeart/2005/8/layout/hProcess11"/>
    <dgm:cxn modelId="{000B76A5-DEEB-B54C-91DE-1896CD9B1ECC}" type="presParOf" srcId="{E34D1220-AB7A-44CF-ADAE-AF1A7A6B1D7A}" destId="{C270BF43-9582-4FA1-8554-867227633EEF}" srcOrd="1" destOrd="0" presId="urn:microsoft.com/office/officeart/2005/8/layout/hProcess11"/>
    <dgm:cxn modelId="{EACE51A7-810E-A644-A571-D1259ECF4654}" type="presParOf" srcId="{E34D1220-AB7A-44CF-ADAE-AF1A7A6B1D7A}" destId="{A1084CCA-B7F4-4EF0-9343-FC4E5B06B083}" srcOrd="2" destOrd="0" presId="urn:microsoft.com/office/officeart/2005/8/layout/hProcess11"/>
    <dgm:cxn modelId="{656D6881-B5C4-794C-B4D0-EA7F58EEDFAF}" type="presParOf" srcId="{A1084CCA-B7F4-4EF0-9343-FC4E5B06B083}" destId="{064CA4BB-C112-4FA0-AFB4-E8EC4504B390}" srcOrd="0" destOrd="0" presId="urn:microsoft.com/office/officeart/2005/8/layout/hProcess11"/>
    <dgm:cxn modelId="{BF27FAB0-10D9-6841-B524-EF8D81B9B279}" type="presParOf" srcId="{A1084CCA-B7F4-4EF0-9343-FC4E5B06B083}" destId="{0802BA05-6E09-42EA-9FB9-85884681F1A8}" srcOrd="1" destOrd="0" presId="urn:microsoft.com/office/officeart/2005/8/layout/hProcess11"/>
    <dgm:cxn modelId="{DEB250EF-1027-2049-84BB-105E9106166D}" type="presParOf" srcId="{A1084CCA-B7F4-4EF0-9343-FC4E5B06B083}" destId="{D280DF9F-BED7-4F1D-8F1D-768935B7CF16}" srcOrd="2" destOrd="0" presId="urn:microsoft.com/office/officeart/2005/8/layout/hProcess11"/>
    <dgm:cxn modelId="{2D3A4E66-0518-5C45-8BEB-581DB231B1C8}" type="presParOf" srcId="{E34D1220-AB7A-44CF-ADAE-AF1A7A6B1D7A}" destId="{69CF39AE-5FB7-4D1B-8C8E-A60A09FA173E}" srcOrd="3" destOrd="0" presId="urn:microsoft.com/office/officeart/2005/8/layout/hProcess11"/>
    <dgm:cxn modelId="{683E151C-45A7-5245-9944-1878D6AB4688}" type="presParOf" srcId="{E34D1220-AB7A-44CF-ADAE-AF1A7A6B1D7A}" destId="{CA72C9F0-0875-4AF5-92C3-553B99BA9FF0}" srcOrd="4" destOrd="0" presId="urn:microsoft.com/office/officeart/2005/8/layout/hProcess11"/>
    <dgm:cxn modelId="{019D3ABB-FB89-A04B-A5DD-F806A0834FF1}" type="presParOf" srcId="{CA72C9F0-0875-4AF5-92C3-553B99BA9FF0}" destId="{F3F4DCEE-C855-4C1E-9731-E9ADFAEE3134}" srcOrd="0" destOrd="0" presId="urn:microsoft.com/office/officeart/2005/8/layout/hProcess11"/>
    <dgm:cxn modelId="{FB6DDB0B-8770-664B-862E-4E7F0BF3EFE0}" type="presParOf" srcId="{CA72C9F0-0875-4AF5-92C3-553B99BA9FF0}" destId="{6E7EC4A0-0365-43EA-A5EC-5B392EBA5803}" srcOrd="1" destOrd="0" presId="urn:microsoft.com/office/officeart/2005/8/layout/hProcess11"/>
    <dgm:cxn modelId="{03D27B08-A64D-BF44-A69A-9EFB2D561F1D}" type="presParOf" srcId="{CA72C9F0-0875-4AF5-92C3-553B99BA9FF0}" destId="{8D5A70B9-68F6-4A15-A16A-A8DB12F54158}" srcOrd="2" destOrd="0" presId="urn:microsoft.com/office/officeart/2005/8/layout/hProcess11"/>
    <dgm:cxn modelId="{DB54D336-80DD-5B40-8DE0-6C7084D863E3}" type="presParOf" srcId="{E34D1220-AB7A-44CF-ADAE-AF1A7A6B1D7A}" destId="{08495E24-4070-43F7-95D3-F4FCF20756A2}" srcOrd="5" destOrd="0" presId="urn:microsoft.com/office/officeart/2005/8/layout/hProcess11"/>
    <dgm:cxn modelId="{57193317-DEC7-F342-BF0A-795DE292A7D7}" type="presParOf" srcId="{E34D1220-AB7A-44CF-ADAE-AF1A7A6B1D7A}" destId="{E4927428-08EA-45E4-BF04-C9393E250114}" srcOrd="6" destOrd="0" presId="urn:microsoft.com/office/officeart/2005/8/layout/hProcess11"/>
    <dgm:cxn modelId="{3AE5EC95-FC5F-3C4E-97B1-5B3688906C76}" type="presParOf" srcId="{E4927428-08EA-45E4-BF04-C9393E250114}" destId="{4C724E84-91AE-4EB4-A948-A591C8667A70}" srcOrd="0" destOrd="0" presId="urn:microsoft.com/office/officeart/2005/8/layout/hProcess11"/>
    <dgm:cxn modelId="{AAC8B5FB-6EFF-AB45-8322-19B18E88E397}" type="presParOf" srcId="{E4927428-08EA-45E4-BF04-C9393E250114}" destId="{87B8591A-FF6F-4066-A399-A8956E5D45C7}" srcOrd="1" destOrd="0" presId="urn:microsoft.com/office/officeart/2005/8/layout/hProcess11"/>
    <dgm:cxn modelId="{B74D89EC-7D4B-964D-ACD0-EB0FE3E64417}" type="presParOf" srcId="{E4927428-08EA-45E4-BF04-C9393E250114}" destId="{238E67E0-3621-4FAB-9359-3213B867A414}" srcOrd="2" destOrd="0" presId="urn:microsoft.com/office/officeart/2005/8/layout/hProcess11"/>
    <dgm:cxn modelId="{5095B7CA-691F-C649-8630-8099B374D0F2}" type="presParOf" srcId="{E34D1220-AB7A-44CF-ADAE-AF1A7A6B1D7A}" destId="{5584BD86-AED0-4FE7-BD0E-FAF9699042DC}" srcOrd="7" destOrd="0" presId="urn:microsoft.com/office/officeart/2005/8/layout/hProcess11"/>
    <dgm:cxn modelId="{CCEA91B7-C0E5-304E-B269-E298A03643EE}" type="presParOf" srcId="{E34D1220-AB7A-44CF-ADAE-AF1A7A6B1D7A}" destId="{E431B2D9-1129-437E-A144-00D3E7FC3E6B}" srcOrd="8" destOrd="0" presId="urn:microsoft.com/office/officeart/2005/8/layout/hProcess11"/>
    <dgm:cxn modelId="{01B5C38F-2921-A741-8263-E4E8A43444F6}" type="presParOf" srcId="{E431B2D9-1129-437E-A144-00D3E7FC3E6B}" destId="{2C4F21DB-0013-4DC0-8767-1185C7A4E322}" srcOrd="0" destOrd="0" presId="urn:microsoft.com/office/officeart/2005/8/layout/hProcess11"/>
    <dgm:cxn modelId="{E9B07099-1743-544C-9B3C-4B1DB121A747}" type="presParOf" srcId="{E431B2D9-1129-437E-A144-00D3E7FC3E6B}" destId="{5CB54E25-B68D-477F-820F-BF3269D05CF4}" srcOrd="1" destOrd="0" presId="urn:microsoft.com/office/officeart/2005/8/layout/hProcess11"/>
    <dgm:cxn modelId="{E140002A-F1DA-A24E-AECF-5A83E0DB8C48}" type="presParOf" srcId="{E431B2D9-1129-437E-A144-00D3E7FC3E6B}" destId="{0F2CF1E5-067B-41AF-84F0-C3DA057618F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641C8-3AD9-4488-A35D-A985704947EA}">
      <dsp:nvSpPr>
        <dsp:cNvPr id="0" name=""/>
        <dsp:cNvSpPr/>
      </dsp:nvSpPr>
      <dsp:spPr>
        <a:xfrm>
          <a:off x="593984" y="0"/>
          <a:ext cx="7079094" cy="341312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FC90DA-E0C9-493D-91F8-8DB9130D5CE3}">
      <dsp:nvSpPr>
        <dsp:cNvPr id="0" name=""/>
        <dsp:cNvSpPr/>
      </dsp:nvSpPr>
      <dsp:spPr>
        <a:xfrm>
          <a:off x="1139250" y="2487440"/>
          <a:ext cx="125603" cy="125603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7FFD38C0-2F7E-431C-A84E-A7C10D300902}">
      <dsp:nvSpPr>
        <dsp:cNvPr id="0" name=""/>
        <dsp:cNvSpPr/>
      </dsp:nvSpPr>
      <dsp:spPr>
        <a:xfrm>
          <a:off x="1264854" y="2600801"/>
          <a:ext cx="1281794" cy="812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54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+mn-lt"/>
            </a:rPr>
            <a:t>Pre factibilidad</a:t>
          </a:r>
          <a:endParaRPr lang="en-US" sz="1200" kern="1200" dirty="0">
            <a:latin typeface="+mn-lt"/>
          </a:endParaRPr>
        </a:p>
      </dsp:txBody>
      <dsp:txXfrm>
        <a:off x="1264854" y="2600801"/>
        <a:ext cx="1281794" cy="812323"/>
      </dsp:txXfrm>
    </dsp:sp>
    <dsp:sp modelId="{FA56CC85-12E4-4EA6-80A0-F155D4650339}">
      <dsp:nvSpPr>
        <dsp:cNvPr id="0" name=""/>
        <dsp:cNvSpPr/>
      </dsp:nvSpPr>
      <dsp:spPr>
        <a:xfrm>
          <a:off x="2279439" y="1803824"/>
          <a:ext cx="196596" cy="196596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BD4E7171-82DE-49D0-94FF-E9B9C11E3403}">
      <dsp:nvSpPr>
        <dsp:cNvPr id="0" name=""/>
        <dsp:cNvSpPr/>
      </dsp:nvSpPr>
      <dsp:spPr>
        <a:xfrm>
          <a:off x="2343837" y="2062102"/>
          <a:ext cx="1332085" cy="1029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172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+mn-lt"/>
            </a:rPr>
            <a:t>Factibilidad </a:t>
          </a:r>
          <a:endParaRPr lang="en-US" sz="1200" kern="1200" dirty="0">
            <a:latin typeface="+mn-lt"/>
          </a:endParaRPr>
        </a:p>
      </dsp:txBody>
      <dsp:txXfrm>
        <a:off x="2343837" y="2062102"/>
        <a:ext cx="1332085" cy="1029028"/>
      </dsp:txXfrm>
    </dsp:sp>
    <dsp:sp modelId="{25CDF5AA-0763-4AC5-AF89-C0F5A55C62B0}">
      <dsp:nvSpPr>
        <dsp:cNvPr id="0" name=""/>
        <dsp:cNvSpPr/>
      </dsp:nvSpPr>
      <dsp:spPr>
        <a:xfrm>
          <a:off x="3539706" y="1352366"/>
          <a:ext cx="262128" cy="262128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E6F44B02-60CE-48A7-A06D-9871054B65CB}">
      <dsp:nvSpPr>
        <dsp:cNvPr id="0" name=""/>
        <dsp:cNvSpPr/>
      </dsp:nvSpPr>
      <dsp:spPr>
        <a:xfrm>
          <a:off x="3756095" y="1494948"/>
          <a:ext cx="1053973" cy="1918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896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+mn-lt"/>
            </a:rPr>
            <a:t>Desarrollo</a:t>
          </a:r>
          <a:endParaRPr lang="en-US" sz="1200" kern="1200" dirty="0">
            <a:latin typeface="+mn-lt"/>
          </a:endParaRPr>
        </a:p>
      </dsp:txBody>
      <dsp:txXfrm>
        <a:off x="3756095" y="1494948"/>
        <a:ext cx="1053973" cy="1918176"/>
      </dsp:txXfrm>
    </dsp:sp>
    <dsp:sp modelId="{D80E000D-2B15-46BD-BF62-0BC7ACFDBB76}">
      <dsp:nvSpPr>
        <dsp:cNvPr id="0" name=""/>
        <dsp:cNvSpPr/>
      </dsp:nvSpPr>
      <dsp:spPr>
        <a:xfrm>
          <a:off x="4812696" y="957040"/>
          <a:ext cx="338582" cy="338582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0B836897-4BF7-42F0-B972-B10C95C286B8}">
      <dsp:nvSpPr>
        <dsp:cNvPr id="0" name=""/>
        <dsp:cNvSpPr/>
      </dsp:nvSpPr>
      <dsp:spPr>
        <a:xfrm>
          <a:off x="4981984" y="1126331"/>
          <a:ext cx="1092200" cy="2286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408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+mn-lt"/>
            </a:rPr>
            <a:t>Operación</a:t>
          </a:r>
          <a:endParaRPr lang="en-US" sz="1200" kern="1200" dirty="0">
            <a:latin typeface="+mn-lt"/>
          </a:endParaRPr>
        </a:p>
      </dsp:txBody>
      <dsp:txXfrm>
        <a:off x="4981984" y="1126331"/>
        <a:ext cx="1092200" cy="2286793"/>
      </dsp:txXfrm>
    </dsp:sp>
    <dsp:sp modelId="{B3A3F86E-B0A8-453A-94D7-1378B8CDDA93}">
      <dsp:nvSpPr>
        <dsp:cNvPr id="0" name=""/>
        <dsp:cNvSpPr/>
      </dsp:nvSpPr>
      <dsp:spPr>
        <a:xfrm>
          <a:off x="6093606" y="685355"/>
          <a:ext cx="431419" cy="431419"/>
        </a:xfrm>
        <a:prstGeom prst="ellips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B1BA9AFB-911B-4158-8BDD-4B1DB08C8B37}">
      <dsp:nvSpPr>
        <dsp:cNvPr id="0" name=""/>
        <dsp:cNvSpPr/>
      </dsp:nvSpPr>
      <dsp:spPr>
        <a:xfrm>
          <a:off x="6309313" y="901064"/>
          <a:ext cx="1092200" cy="2512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+mn-lt"/>
            </a:rPr>
            <a:t>Clausura</a:t>
          </a:r>
          <a:endParaRPr lang="en-US" sz="1200" kern="1200" dirty="0">
            <a:latin typeface="+mn-lt"/>
          </a:endParaRPr>
        </a:p>
      </dsp:txBody>
      <dsp:txXfrm>
        <a:off x="6309313" y="901064"/>
        <a:ext cx="1092200" cy="25120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7C81D-C75D-4910-AA3E-2465D6E02A26}">
      <dsp:nvSpPr>
        <dsp:cNvPr id="0" name=""/>
        <dsp:cNvSpPr/>
      </dsp:nvSpPr>
      <dsp:spPr>
        <a:xfrm>
          <a:off x="0" y="444547"/>
          <a:ext cx="7094482" cy="592730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5B37F5-3125-465E-B1C7-31AAA96C10A4}">
      <dsp:nvSpPr>
        <dsp:cNvPr id="0" name=""/>
        <dsp:cNvSpPr/>
      </dsp:nvSpPr>
      <dsp:spPr>
        <a:xfrm>
          <a:off x="2805" y="0"/>
          <a:ext cx="1226811" cy="592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latin typeface="Tw Cen MT" pitchFamily="34" charset="0"/>
            </a:rPr>
            <a:t>Análisis de escenario</a:t>
          </a:r>
          <a:endParaRPr lang="en-US" sz="1400" kern="1200" dirty="0">
            <a:latin typeface="Tw Cen MT" pitchFamily="34" charset="0"/>
          </a:endParaRPr>
        </a:p>
      </dsp:txBody>
      <dsp:txXfrm>
        <a:off x="2805" y="0"/>
        <a:ext cx="1226811" cy="592730"/>
      </dsp:txXfrm>
    </dsp:sp>
    <dsp:sp modelId="{EC36B9FD-2DB3-40C4-8888-355CEDABF130}">
      <dsp:nvSpPr>
        <dsp:cNvPr id="0" name=""/>
        <dsp:cNvSpPr/>
      </dsp:nvSpPr>
      <dsp:spPr>
        <a:xfrm>
          <a:off x="542120" y="666821"/>
          <a:ext cx="148182" cy="148182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064CA4BB-C112-4FA0-AFB4-E8EC4504B390}">
      <dsp:nvSpPr>
        <dsp:cNvPr id="0" name=""/>
        <dsp:cNvSpPr/>
      </dsp:nvSpPr>
      <dsp:spPr>
        <a:xfrm>
          <a:off x="1290958" y="889095"/>
          <a:ext cx="1226811" cy="592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latin typeface="Tw Cen MT" pitchFamily="34" charset="0"/>
            </a:rPr>
            <a:t>Inicio</a:t>
          </a:r>
          <a:r>
            <a:rPr lang="es-CL" sz="1000" kern="1200" dirty="0" smtClean="0">
              <a:latin typeface="Tw Cen MT" pitchFamily="34" charset="0"/>
            </a:rPr>
            <a:t> </a:t>
          </a:r>
          <a:r>
            <a:rPr lang="es-CL" sz="1400" kern="1200" dirty="0" smtClean="0">
              <a:latin typeface="Tw Cen MT" pitchFamily="34" charset="0"/>
            </a:rPr>
            <a:t>Diálogo</a:t>
          </a:r>
          <a:endParaRPr lang="en-US" sz="1400" kern="1200" dirty="0">
            <a:latin typeface="Tw Cen MT" pitchFamily="34" charset="0"/>
          </a:endParaRPr>
        </a:p>
      </dsp:txBody>
      <dsp:txXfrm>
        <a:off x="1290958" y="889095"/>
        <a:ext cx="1226811" cy="592730"/>
      </dsp:txXfrm>
    </dsp:sp>
    <dsp:sp modelId="{0802BA05-6E09-42EA-9FB9-85884681F1A8}">
      <dsp:nvSpPr>
        <dsp:cNvPr id="0" name=""/>
        <dsp:cNvSpPr/>
      </dsp:nvSpPr>
      <dsp:spPr>
        <a:xfrm>
          <a:off x="1830273" y="666821"/>
          <a:ext cx="148182" cy="148182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F3F4DCEE-C855-4C1E-9731-E9ADFAEE3134}">
      <dsp:nvSpPr>
        <dsp:cNvPr id="0" name=""/>
        <dsp:cNvSpPr/>
      </dsp:nvSpPr>
      <dsp:spPr>
        <a:xfrm>
          <a:off x="2594151" y="44199"/>
          <a:ext cx="1226811" cy="592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latin typeface="Tw Cen MT" pitchFamily="34" charset="0"/>
            </a:rPr>
            <a:t>Evaluación de Impacto Integral- EII </a:t>
          </a:r>
          <a:endParaRPr lang="en-US" sz="1400" kern="1200" dirty="0">
            <a:latin typeface="Tw Cen MT" pitchFamily="34" charset="0"/>
          </a:endParaRPr>
        </a:p>
      </dsp:txBody>
      <dsp:txXfrm>
        <a:off x="2594151" y="44199"/>
        <a:ext cx="1226811" cy="592730"/>
      </dsp:txXfrm>
    </dsp:sp>
    <dsp:sp modelId="{6E7EC4A0-0365-43EA-A5EC-5B392EBA5803}">
      <dsp:nvSpPr>
        <dsp:cNvPr id="0" name=""/>
        <dsp:cNvSpPr/>
      </dsp:nvSpPr>
      <dsp:spPr>
        <a:xfrm>
          <a:off x="3118425" y="666821"/>
          <a:ext cx="148182" cy="148182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4C724E84-91AE-4EB4-A948-A591C8667A70}">
      <dsp:nvSpPr>
        <dsp:cNvPr id="0" name=""/>
        <dsp:cNvSpPr/>
      </dsp:nvSpPr>
      <dsp:spPr>
        <a:xfrm>
          <a:off x="3867263" y="889095"/>
          <a:ext cx="1226811" cy="592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latin typeface="Tw Cen MT" pitchFamily="34" charset="0"/>
            </a:rPr>
            <a:t>Acuerdos</a:t>
          </a:r>
          <a:endParaRPr lang="en-US" sz="1400" kern="1200" dirty="0">
            <a:latin typeface="Tw Cen MT" pitchFamily="34" charset="0"/>
          </a:endParaRPr>
        </a:p>
      </dsp:txBody>
      <dsp:txXfrm>
        <a:off x="3867263" y="889095"/>
        <a:ext cx="1226811" cy="592730"/>
      </dsp:txXfrm>
    </dsp:sp>
    <dsp:sp modelId="{87B8591A-FF6F-4066-A399-A8956E5D45C7}">
      <dsp:nvSpPr>
        <dsp:cNvPr id="0" name=""/>
        <dsp:cNvSpPr/>
      </dsp:nvSpPr>
      <dsp:spPr>
        <a:xfrm>
          <a:off x="4406578" y="666821"/>
          <a:ext cx="148182" cy="148182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2C4F21DB-0013-4DC0-8767-1185C7A4E322}">
      <dsp:nvSpPr>
        <dsp:cNvPr id="0" name=""/>
        <dsp:cNvSpPr/>
      </dsp:nvSpPr>
      <dsp:spPr>
        <a:xfrm>
          <a:off x="5155415" y="0"/>
          <a:ext cx="1226811" cy="592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>
              <a:latin typeface="Tw Cen MT" pitchFamily="34" charset="0"/>
            </a:rPr>
            <a:t>Monitoreo y evaluación </a:t>
          </a:r>
          <a:endParaRPr lang="en-US" sz="1500" kern="1200" dirty="0">
            <a:latin typeface="Tw Cen MT" pitchFamily="34" charset="0"/>
          </a:endParaRPr>
        </a:p>
      </dsp:txBody>
      <dsp:txXfrm>
        <a:off x="5155415" y="0"/>
        <a:ext cx="1226811" cy="592730"/>
      </dsp:txXfrm>
    </dsp:sp>
    <dsp:sp modelId="{5CB54E25-B68D-477F-820F-BF3269D05CF4}">
      <dsp:nvSpPr>
        <dsp:cNvPr id="0" name=""/>
        <dsp:cNvSpPr/>
      </dsp:nvSpPr>
      <dsp:spPr>
        <a:xfrm>
          <a:off x="5694730" y="666821"/>
          <a:ext cx="148182" cy="148182"/>
        </a:xfrm>
        <a:prstGeom prst="ellips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5865D-F91E-4E0C-B6BC-DEB0E334B5C9}" type="datetimeFigureOut">
              <a:rPr lang="es-CL" smtClean="0"/>
              <a:t>23-03-2016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6EBDF-59B4-465D-A04F-A69AFFE4F0A4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4253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7846-6BA9-3E4E-AD8A-9F20219F5FAD}" type="datetimeFigureOut">
              <a:t>3/23/2016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966C-D216-EB46-8582-6D4A27256CBF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6823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7846-6BA9-3E4E-AD8A-9F20219F5FAD}" type="datetimeFigureOut">
              <a:t>3/23/2016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966C-D216-EB46-8582-6D4A27256CBF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6365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7846-6BA9-3E4E-AD8A-9F20219F5FAD}" type="datetimeFigureOut">
              <a:t>3/23/2016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966C-D216-EB46-8582-6D4A27256CBF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694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7846-6BA9-3E4E-AD8A-9F20219F5FAD}" type="datetimeFigureOut">
              <a:t>3/23/2016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966C-D216-EB46-8582-6D4A27256CBF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2590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7846-6BA9-3E4E-AD8A-9F20219F5FAD}" type="datetimeFigureOut">
              <a:t>3/23/2016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966C-D216-EB46-8582-6D4A27256CBF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096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7846-6BA9-3E4E-AD8A-9F20219F5FAD}" type="datetimeFigureOut">
              <a:t>3/23/2016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966C-D216-EB46-8582-6D4A27256CBF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8254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7846-6BA9-3E4E-AD8A-9F20219F5FAD}" type="datetimeFigureOut">
              <a:t>3/23/2016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966C-D216-EB46-8582-6D4A27256CBF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6745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7846-6BA9-3E4E-AD8A-9F20219F5FAD}" type="datetimeFigureOut">
              <a:t>3/23/2016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966C-D216-EB46-8582-6D4A27256CBF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592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7846-6BA9-3E4E-AD8A-9F20219F5FAD}" type="datetimeFigureOut">
              <a:t>3/23/2016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966C-D216-EB46-8582-6D4A27256CBF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7801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7846-6BA9-3E4E-AD8A-9F20219F5FAD}" type="datetimeFigureOut">
              <a:t>3/23/2016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966C-D216-EB46-8582-6D4A27256CBF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9713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7846-6BA9-3E4E-AD8A-9F20219F5FAD}" type="datetimeFigureOut">
              <a:t>3/23/2016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966C-D216-EB46-8582-6D4A27256CBF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622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F7846-6BA9-3E4E-AD8A-9F20219F5FAD}" type="datetimeFigureOut">
              <a:t>3/23/2016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1966C-D216-EB46-8582-6D4A27256CBF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106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 flipV="1">
            <a:off x="0" y="-1"/>
            <a:ext cx="9144000" cy="4248045"/>
          </a:xfrm>
          <a:prstGeom prst="rect">
            <a:avLst/>
          </a:prstGeom>
          <a:gradFill>
            <a:gsLst>
              <a:gs pos="0">
                <a:schemeClr val="bg1">
                  <a:lumMod val="10000"/>
                </a:schemeClr>
              </a:gs>
              <a:gs pos="100000">
                <a:schemeClr val="bg1"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VM Blanc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3978"/>
          <a:stretch/>
        </p:blipFill>
        <p:spPr>
          <a:xfrm>
            <a:off x="6033081" y="1477195"/>
            <a:ext cx="1357783" cy="2241042"/>
          </a:xfrm>
          <a:prstGeom prst="rect">
            <a:avLst/>
          </a:prstGeom>
          <a:effectLst>
            <a:outerShdw blurRad="127000" dir="135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18 CuadroTexto"/>
          <p:cNvSpPr txBox="1"/>
          <p:nvPr/>
        </p:nvSpPr>
        <p:spPr>
          <a:xfrm>
            <a:off x="135331" y="2802947"/>
            <a:ext cx="5179453" cy="955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FFFF"/>
                </a:solidFill>
                <a:effectLst>
                  <a:outerShdw blurRad="127000" dir="13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MINERÍA:</a:t>
            </a:r>
            <a:endParaRPr lang="es-ES" sz="3200" b="1" dirty="0">
              <a:solidFill>
                <a:srgbClr val="FFFFFF"/>
              </a:solidFill>
              <a:effectLst>
                <a:outerShdw blurRad="127000" dir="135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pPr algn="ctr">
              <a:lnSpc>
                <a:spcPts val="2800"/>
              </a:lnSpc>
            </a:pPr>
            <a:r>
              <a:rPr lang="es-ES" sz="2800" b="1" cap="small" dirty="0">
                <a:solidFill>
                  <a:srgbClr val="FFFFFF"/>
                </a:solidFill>
                <a:effectLst>
                  <a:outerShdw blurRad="127000" dir="13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del crecimiento al desarrollo</a:t>
            </a:r>
            <a:endParaRPr lang="es-CL" sz="2800" b="1" cap="small" dirty="0">
              <a:solidFill>
                <a:srgbClr val="FFFFFF"/>
              </a:solidFill>
              <a:effectLst>
                <a:outerShdw blurRad="127000" dir="135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346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683" y="3102842"/>
            <a:ext cx="1221217" cy="1345454"/>
          </a:xfrm>
          <a:prstGeom prst="rect">
            <a:avLst/>
          </a:prstGeom>
        </p:spPr>
      </p:pic>
      <p:grpSp>
        <p:nvGrpSpPr>
          <p:cNvPr id="5" name="Agrupar 4"/>
          <p:cNvGrpSpPr/>
          <p:nvPr/>
        </p:nvGrpSpPr>
        <p:grpSpPr>
          <a:xfrm>
            <a:off x="0" y="3063326"/>
            <a:ext cx="7485475" cy="1419033"/>
            <a:chOff x="0" y="2884026"/>
            <a:chExt cx="7485475" cy="1419033"/>
          </a:xfrm>
        </p:grpSpPr>
        <p:pic>
          <p:nvPicPr>
            <p:cNvPr id="3" name="Picture 3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93" t="25346" r="25708" b="36857"/>
            <a:stretch/>
          </p:blipFill>
          <p:spPr>
            <a:xfrm>
              <a:off x="0" y="2884026"/>
              <a:ext cx="2694649" cy="1419033"/>
            </a:xfrm>
            <a:prstGeom prst="rect">
              <a:avLst/>
            </a:prstGeom>
          </p:spPr>
        </p:pic>
        <p:pic>
          <p:nvPicPr>
            <p:cNvPr id="2" name="Picture 2" descr="C:\Users\KIMB\Desktop\20150512 PPT AGH Exponor May15\Consejo\Presidenta\171214-01-05-a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3" t="11598"/>
            <a:stretch/>
          </p:blipFill>
          <p:spPr bwMode="auto">
            <a:xfrm>
              <a:off x="2694649" y="2901651"/>
              <a:ext cx="2558669" cy="1392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30441" r="-1" b="19331"/>
            <a:stretch/>
          </p:blipFill>
          <p:spPr bwMode="auto">
            <a:xfrm>
              <a:off x="5253262" y="2884028"/>
              <a:ext cx="2232213" cy="1384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18 CuadroTexto"/>
          <p:cNvSpPr txBox="1"/>
          <p:nvPr/>
        </p:nvSpPr>
        <p:spPr>
          <a:xfrm>
            <a:off x="333994" y="964868"/>
            <a:ext cx="47131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s-ES" sz="1300" dirty="0" smtClean="0">
                <a:solidFill>
                  <a:schemeClr val="accent6"/>
                </a:solidFill>
              </a:rPr>
              <a:t>EL </a:t>
            </a:r>
            <a:r>
              <a:rPr lang="es-ES" sz="1300" dirty="0">
                <a:solidFill>
                  <a:schemeClr val="accent6"/>
                </a:solidFill>
              </a:rPr>
              <a:t>2013 </a:t>
            </a:r>
            <a:r>
              <a:rPr lang="es-ES" sz="1300" dirty="0">
                <a:solidFill>
                  <a:schemeClr val="bg1"/>
                </a:solidFill>
              </a:rPr>
              <a:t>se constituye la </a:t>
            </a:r>
            <a:r>
              <a:rPr lang="es-ES" sz="1300" dirty="0" smtClean="0">
                <a:solidFill>
                  <a:srgbClr val="F49719"/>
                </a:solidFill>
              </a:rPr>
              <a:t>Comisión Minería y Desarrollo</a:t>
            </a:r>
            <a:r>
              <a:rPr lang="es-ES" sz="1300" dirty="0" smtClean="0">
                <a:solidFill>
                  <a:schemeClr val="bg1"/>
                </a:solidFill>
              </a:rPr>
              <a:t>, </a:t>
            </a:r>
            <a:r>
              <a:rPr lang="es-ES" sz="1300" dirty="0">
                <a:solidFill>
                  <a:schemeClr val="bg1"/>
                </a:solidFill>
              </a:rPr>
              <a:t>un grupo transversal que buscaba representar la multiplicidad de intereses que conviven en la minería: públicos, privados, </a:t>
            </a:r>
            <a:r>
              <a:rPr lang="es-ES" sz="1300" dirty="0" smtClean="0">
                <a:solidFill>
                  <a:schemeClr val="bg1"/>
                </a:solidFill>
              </a:rPr>
              <a:t>sindicatos y gremios, indígenas, ambientales </a:t>
            </a:r>
            <a:r>
              <a:rPr lang="es-ES" sz="1300" dirty="0">
                <a:solidFill>
                  <a:schemeClr val="bg1"/>
                </a:solidFill>
              </a:rPr>
              <a:t>y </a:t>
            </a:r>
            <a:r>
              <a:rPr lang="es-ES" sz="1300" dirty="0" smtClean="0">
                <a:solidFill>
                  <a:schemeClr val="bg1"/>
                </a:solidFill>
              </a:rPr>
              <a:t>ciudadanos</a:t>
            </a:r>
            <a:r>
              <a:rPr lang="es-ES" sz="1300" dirty="0">
                <a:solidFill>
                  <a:schemeClr val="bg1"/>
                </a:solidFill>
              </a:rPr>
              <a:t>.</a:t>
            </a:r>
            <a:endParaRPr lang="es-CL" sz="1300" dirty="0">
              <a:solidFill>
                <a:schemeClr val="bg1"/>
              </a:solidFill>
            </a:endParaRPr>
          </a:p>
        </p:txBody>
      </p:sp>
      <p:sp>
        <p:nvSpPr>
          <p:cNvPr id="20" name="18 CuadroTexto"/>
          <p:cNvSpPr txBox="1"/>
          <p:nvPr/>
        </p:nvSpPr>
        <p:spPr>
          <a:xfrm>
            <a:off x="344627" y="1959929"/>
            <a:ext cx="485439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s-ES" sz="1300" dirty="0">
                <a:solidFill>
                  <a:srgbClr val="CB6614"/>
                </a:solidFill>
              </a:rPr>
              <a:t>A FINES DEL 2014 </a:t>
            </a:r>
            <a:r>
              <a:rPr lang="es-ES" sz="1300" dirty="0">
                <a:solidFill>
                  <a:schemeClr val="bg1"/>
                </a:solidFill>
              </a:rPr>
              <a:t>la Presidenta de la República recibe el trabajo de esta Comisión y se acuerda la necesidad de contar con una</a:t>
            </a:r>
            <a:r>
              <a:rPr lang="es-ES" sz="1300" dirty="0">
                <a:solidFill>
                  <a:srgbClr val="F49719"/>
                </a:solidFill>
              </a:rPr>
              <a:t> hoja de ruta </a:t>
            </a:r>
            <a:r>
              <a:rPr lang="es-ES" sz="1300" dirty="0">
                <a:solidFill>
                  <a:schemeClr val="bg1"/>
                </a:solidFill>
              </a:rPr>
              <a:t>y una </a:t>
            </a:r>
            <a:r>
              <a:rPr lang="es-ES" sz="1300" dirty="0">
                <a:solidFill>
                  <a:srgbClr val="F49719"/>
                </a:solidFill>
              </a:rPr>
              <a:t>I</a:t>
            </a:r>
            <a:r>
              <a:rPr lang="es-ES" sz="1300" dirty="0" smtClean="0">
                <a:solidFill>
                  <a:srgbClr val="F49719"/>
                </a:solidFill>
              </a:rPr>
              <a:t>nstitución</a:t>
            </a:r>
            <a:r>
              <a:rPr lang="es-ES" sz="1300" dirty="0" smtClean="0">
                <a:solidFill>
                  <a:schemeClr val="bg1"/>
                </a:solidFill>
              </a:rPr>
              <a:t> </a:t>
            </a:r>
            <a:r>
              <a:rPr lang="es-ES" sz="1300" dirty="0">
                <a:solidFill>
                  <a:schemeClr val="bg1"/>
                </a:solidFill>
              </a:rPr>
              <a:t>que permita orientar, de manera coordinada y consensuada, los esfuerzos de la minería chilena.</a:t>
            </a:r>
            <a:endParaRPr lang="es-CL" sz="1300" dirty="0">
              <a:solidFill>
                <a:schemeClr val="bg1"/>
              </a:solidFill>
            </a:endParaRPr>
          </a:p>
        </p:txBody>
      </p:sp>
      <p:sp>
        <p:nvSpPr>
          <p:cNvPr id="21" name="18 CuadroTexto"/>
          <p:cNvSpPr txBox="1"/>
          <p:nvPr/>
        </p:nvSpPr>
        <p:spPr>
          <a:xfrm>
            <a:off x="6049926" y="1356328"/>
            <a:ext cx="257325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s-ES" sz="1300" dirty="0">
                <a:solidFill>
                  <a:schemeClr val="bg1"/>
                </a:solidFill>
              </a:rPr>
              <a:t>Este encargo </a:t>
            </a:r>
            <a:r>
              <a:rPr lang="es-ES" sz="1300" dirty="0" smtClean="0">
                <a:solidFill>
                  <a:schemeClr val="bg1"/>
                </a:solidFill>
              </a:rPr>
              <a:t>se </a:t>
            </a:r>
            <a:r>
              <a:rPr lang="es-ES" sz="1300" dirty="0">
                <a:solidFill>
                  <a:schemeClr val="bg1"/>
                </a:solidFill>
              </a:rPr>
              <a:t>traduce en </a:t>
            </a:r>
            <a:r>
              <a:rPr lang="es-ES" sz="1300" dirty="0" smtClean="0">
                <a:solidFill>
                  <a:schemeClr val="bg1"/>
                </a:solidFill>
              </a:rPr>
              <a:t>la  </a:t>
            </a:r>
            <a:r>
              <a:rPr lang="es-ES" sz="1300" dirty="0">
                <a:solidFill>
                  <a:srgbClr val="F49719"/>
                </a:solidFill>
              </a:rPr>
              <a:t>Agenda Estratégica “Minería: una plataforma de Futuro para Chile”</a:t>
            </a:r>
            <a:r>
              <a:rPr lang="es-ES" sz="1300" dirty="0">
                <a:solidFill>
                  <a:schemeClr val="bg1"/>
                </a:solidFill>
              </a:rPr>
              <a:t> </a:t>
            </a:r>
            <a:br>
              <a:rPr lang="es-ES" sz="1300" dirty="0">
                <a:solidFill>
                  <a:schemeClr val="bg1"/>
                </a:solidFill>
              </a:rPr>
            </a:br>
            <a:r>
              <a:rPr lang="es-ES" sz="1300" dirty="0">
                <a:solidFill>
                  <a:schemeClr val="bg1"/>
                </a:solidFill>
              </a:rPr>
              <a:t>y en la creación de la </a:t>
            </a:r>
            <a:r>
              <a:rPr lang="es-ES" sz="1300" b="1" dirty="0" smtClean="0">
                <a:solidFill>
                  <a:srgbClr val="F49719"/>
                </a:solidFill>
              </a:rPr>
              <a:t>Alianza Valor </a:t>
            </a:r>
            <a:r>
              <a:rPr lang="es-ES" sz="1300" b="1" dirty="0">
                <a:solidFill>
                  <a:srgbClr val="F49719"/>
                </a:solidFill>
              </a:rPr>
              <a:t>Minero.</a:t>
            </a:r>
            <a:endParaRPr lang="es-CL" sz="1300" b="1" dirty="0">
              <a:solidFill>
                <a:srgbClr val="F49719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695949" y="3080951"/>
            <a:ext cx="492443" cy="246221"/>
          </a:xfrm>
          <a:prstGeom prst="rect">
            <a:avLst/>
          </a:prstGeom>
          <a:solidFill>
            <a:srgbClr val="E7E7E7"/>
          </a:solidFill>
          <a:effectLst/>
        </p:spPr>
        <p:txBody>
          <a:bodyPr wrap="none">
            <a:spAutoFit/>
          </a:bodyPr>
          <a:lstStyle/>
          <a:p>
            <a:r>
              <a:rPr lang="es-ES" sz="1000" b="1" cap="small" dirty="0">
                <a:solidFill>
                  <a:srgbClr val="7B7156"/>
                </a:solidFill>
                <a:latin typeface="+mj-lt"/>
              </a:rPr>
              <a:t>2014</a:t>
            </a:r>
            <a:endParaRPr lang="es-ES" sz="1000" b="1" dirty="0">
              <a:solidFill>
                <a:srgbClr val="7B7156"/>
              </a:solidFill>
              <a:latin typeface="+mj-lt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210539" y="3080951"/>
            <a:ext cx="483037" cy="24622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>
            <a:spAutoFit/>
          </a:bodyPr>
          <a:lstStyle/>
          <a:p>
            <a:r>
              <a:rPr lang="es-ES" sz="1000" b="1" cap="small" dirty="0">
                <a:solidFill>
                  <a:schemeClr val="accent5"/>
                </a:solidFill>
                <a:latin typeface="+mj-lt"/>
              </a:rPr>
              <a:t>2013</a:t>
            </a:r>
            <a:endParaRPr lang="es-ES" sz="10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7220190" y="3080951"/>
            <a:ext cx="492443" cy="246221"/>
          </a:xfrm>
          <a:prstGeom prst="rect">
            <a:avLst/>
          </a:prstGeom>
          <a:solidFill>
            <a:srgbClr val="E7E7E7"/>
          </a:solidFill>
          <a:effectLst/>
        </p:spPr>
        <p:txBody>
          <a:bodyPr wrap="none">
            <a:spAutoFit/>
          </a:bodyPr>
          <a:lstStyle/>
          <a:p>
            <a:r>
              <a:rPr lang="es-ES" sz="1000" b="1" cap="small" dirty="0">
                <a:solidFill>
                  <a:srgbClr val="7B7156"/>
                </a:solidFill>
                <a:latin typeface="+mj-lt"/>
              </a:rPr>
              <a:t>2015</a:t>
            </a:r>
            <a:endParaRPr lang="es-ES" sz="1000" b="1" dirty="0">
              <a:solidFill>
                <a:srgbClr val="7B7156"/>
              </a:solidFill>
              <a:latin typeface="+mj-lt"/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-71720" y="3079060"/>
            <a:ext cx="9003069" cy="1891"/>
          </a:xfrm>
          <a:prstGeom prst="line">
            <a:avLst/>
          </a:prstGeom>
          <a:ln w="25400">
            <a:solidFill>
              <a:srgbClr val="FFFFFF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Imagen 55" descr="VM Blanco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3978"/>
          <a:stretch/>
        </p:blipFill>
        <p:spPr>
          <a:xfrm>
            <a:off x="8285677" y="225312"/>
            <a:ext cx="337504" cy="557056"/>
          </a:xfrm>
          <a:prstGeom prst="rect">
            <a:avLst/>
          </a:prstGeom>
          <a:effectLst>
            <a:outerShdw blurRad="127000" dir="135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7" name="18 CuadroTexto"/>
          <p:cNvSpPr txBox="1"/>
          <p:nvPr/>
        </p:nvSpPr>
        <p:spPr>
          <a:xfrm>
            <a:off x="333993" y="320703"/>
            <a:ext cx="5119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  <a:latin typeface="+mj-lt"/>
              </a:rPr>
              <a:t>Historia</a:t>
            </a:r>
          </a:p>
        </p:txBody>
      </p:sp>
    </p:spTree>
    <p:extLst>
      <p:ext uri="{BB962C8B-B14F-4D97-AF65-F5344CB8AC3E}">
        <p14:creationId xmlns:p14="http://schemas.microsoft.com/office/powerpoint/2010/main" val="422402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86594" y="467971"/>
            <a:ext cx="6466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rgbClr val="FF6600"/>
                </a:solidFill>
              </a:rPr>
              <a:t>Los Desafíos</a:t>
            </a:r>
            <a:endParaRPr lang="es-ES" sz="2800" dirty="0">
              <a:solidFill>
                <a:srgbClr val="FF66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470393" y="1133477"/>
            <a:ext cx="73686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 smtClean="0"/>
              <a:t>Innovar para diversificar, ser parte cadenas globales de valor.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Fortalecer instituciones para transparencia y cohesión social: equidad, sostenibilidad y </a:t>
            </a:r>
            <a:r>
              <a:rPr lang="es-ES" smtClean="0"/>
              <a:t>anti corrupción.</a:t>
            </a:r>
            <a:endParaRPr lang="es-ES" dirty="0" smtClean="0"/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Gobernabilidad del cambio de largo plazo: superar el ciclo político.</a:t>
            </a:r>
          </a:p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470393" y="2630542"/>
            <a:ext cx="6282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rgbClr val="FF6600"/>
                </a:solidFill>
              </a:rPr>
              <a:t>Hipótesis</a:t>
            </a:r>
            <a:endParaRPr lang="es-ES" sz="2800" dirty="0">
              <a:solidFill>
                <a:srgbClr val="FF66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587355" y="3092207"/>
            <a:ext cx="6449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 smtClean="0"/>
              <a:t>Rica dotación de recursos naturales: plataforma de cambio.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No existe actor individual capaz de impulsar el cambio. 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El esfuerzo es integral, complementario.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5399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15 CuadroTexto"/>
          <p:cNvSpPr txBox="1"/>
          <p:nvPr/>
        </p:nvSpPr>
        <p:spPr>
          <a:xfrm>
            <a:off x="448868" y="3219119"/>
            <a:ext cx="8329659" cy="892569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CL" sz="1200" dirty="0">
              <a:solidFill>
                <a:srgbClr val="000000"/>
              </a:solidFill>
            </a:endParaRPr>
          </a:p>
        </p:txBody>
      </p:sp>
      <p:sp>
        <p:nvSpPr>
          <p:cNvPr id="2" name="15 CuadroTexto"/>
          <p:cNvSpPr txBox="1"/>
          <p:nvPr/>
        </p:nvSpPr>
        <p:spPr>
          <a:xfrm>
            <a:off x="373155" y="1767410"/>
            <a:ext cx="2737584" cy="261610"/>
          </a:xfrm>
          <a:prstGeom prst="rect">
            <a:avLst/>
          </a:prstGeom>
          <a:solidFill>
            <a:srgbClr val="5F9FC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100" dirty="0" smtClean="0">
                <a:solidFill>
                  <a:srgbClr val="000000"/>
                </a:solidFill>
                <a:latin typeface="+mj-lt"/>
              </a:rPr>
              <a:t>MINERÍA VIRTUOSA</a:t>
            </a:r>
            <a:endParaRPr lang="es-CL" sz="11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16 CuadroTexto"/>
          <p:cNvSpPr txBox="1"/>
          <p:nvPr/>
        </p:nvSpPr>
        <p:spPr>
          <a:xfrm>
            <a:off x="3101615" y="1767410"/>
            <a:ext cx="3110737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1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MINERÍA INCLUSIVA</a:t>
            </a:r>
            <a:endParaRPr lang="es-CL" sz="11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17 CuadroTexto"/>
          <p:cNvSpPr txBox="1"/>
          <p:nvPr/>
        </p:nvSpPr>
        <p:spPr>
          <a:xfrm>
            <a:off x="6203228" y="1767410"/>
            <a:ext cx="2575300" cy="2616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100" dirty="0" smtClean="0">
                <a:solidFill>
                  <a:srgbClr val="405D13"/>
                </a:solidFill>
                <a:latin typeface="+mj-lt"/>
              </a:rPr>
              <a:t>MINERÍA SUSTENTABLE</a:t>
            </a:r>
            <a:endParaRPr lang="es-CL" sz="1100" dirty="0">
              <a:solidFill>
                <a:srgbClr val="405D13"/>
              </a:solidFill>
              <a:latin typeface="+mj-lt"/>
            </a:endParaRPr>
          </a:p>
        </p:txBody>
      </p:sp>
      <p:cxnSp>
        <p:nvCxnSpPr>
          <p:cNvPr id="6" name="81 Conector angular"/>
          <p:cNvCxnSpPr>
            <a:cxnSpLocks noChangeShapeType="1"/>
            <a:endCxn id="2" idx="0"/>
          </p:cNvCxnSpPr>
          <p:nvPr/>
        </p:nvCxnSpPr>
        <p:spPr bwMode="auto">
          <a:xfrm rot="10800000" flipV="1">
            <a:off x="1741947" y="1609364"/>
            <a:ext cx="2841982" cy="158046"/>
          </a:xfrm>
          <a:prstGeom prst="bentConnector2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81 Conector angular"/>
          <p:cNvCxnSpPr>
            <a:cxnSpLocks noChangeShapeType="1"/>
            <a:endCxn id="4" idx="0"/>
          </p:cNvCxnSpPr>
          <p:nvPr/>
        </p:nvCxnSpPr>
        <p:spPr bwMode="auto">
          <a:xfrm>
            <a:off x="4583929" y="1609364"/>
            <a:ext cx="2906949" cy="158046"/>
          </a:xfrm>
          <a:prstGeom prst="bentConnector2">
            <a:avLst/>
          </a:prstGeom>
          <a:noFill/>
          <a:ln w="12700">
            <a:solidFill>
              <a:srgbClr val="E7E7E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" name="Agrupar 7"/>
          <p:cNvGrpSpPr/>
          <p:nvPr/>
        </p:nvGrpSpPr>
        <p:grpSpPr>
          <a:xfrm>
            <a:off x="3110041" y="2093032"/>
            <a:ext cx="3093885" cy="1989349"/>
            <a:chOff x="3101128" y="2111771"/>
            <a:chExt cx="3093885" cy="2475391"/>
          </a:xfrm>
        </p:grpSpPr>
        <p:cxnSp>
          <p:nvCxnSpPr>
            <p:cNvPr id="9" name="Conector recto 10"/>
            <p:cNvCxnSpPr/>
            <p:nvPr/>
          </p:nvCxnSpPr>
          <p:spPr>
            <a:xfrm>
              <a:off x="3101128" y="2111771"/>
              <a:ext cx="0" cy="2475391"/>
            </a:xfrm>
            <a:prstGeom prst="line">
              <a:avLst/>
            </a:prstGeom>
            <a:ln w="6350" cap="flat" cmpd="sng" algn="ctr">
              <a:solidFill>
                <a:srgbClr val="E7E7E7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10"/>
            <p:cNvCxnSpPr/>
            <p:nvPr/>
          </p:nvCxnSpPr>
          <p:spPr>
            <a:xfrm>
              <a:off x="6195013" y="2111771"/>
              <a:ext cx="0" cy="2475391"/>
            </a:xfrm>
            <a:prstGeom prst="line">
              <a:avLst/>
            </a:prstGeom>
            <a:ln w="6350" cap="flat" cmpd="sng" algn="ctr">
              <a:solidFill>
                <a:srgbClr val="E7E7E7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18 CuadroTexto"/>
          <p:cNvSpPr txBox="1"/>
          <p:nvPr/>
        </p:nvSpPr>
        <p:spPr>
          <a:xfrm>
            <a:off x="6311563" y="3421558"/>
            <a:ext cx="2368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accent4"/>
                </a:solidFill>
                <a:latin typeface="+mj-lt"/>
              </a:rPr>
              <a:t>COMISION                        Prácticas </a:t>
            </a:r>
            <a:r>
              <a:rPr lang="es-ES" sz="1400" b="1" dirty="0">
                <a:solidFill>
                  <a:schemeClr val="accent4"/>
                </a:solidFill>
                <a:latin typeface="+mj-lt"/>
              </a:rPr>
              <a:t>de </a:t>
            </a:r>
            <a:r>
              <a:rPr lang="es-ES" sz="1400" b="1" dirty="0" smtClean="0">
                <a:solidFill>
                  <a:schemeClr val="accent4"/>
                </a:solidFill>
                <a:latin typeface="+mj-lt"/>
              </a:rPr>
              <a:t>Sustentabilidad</a:t>
            </a:r>
            <a:r>
              <a:rPr lang="es-ES" sz="1400" dirty="0" smtClean="0">
                <a:solidFill>
                  <a:schemeClr val="accent4"/>
                </a:solidFill>
                <a:latin typeface="+mj-lt"/>
              </a:rPr>
              <a:t> </a:t>
            </a:r>
            <a:endParaRPr lang="es-CL" sz="14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2" name="18 CuadroTexto"/>
          <p:cNvSpPr txBox="1"/>
          <p:nvPr/>
        </p:nvSpPr>
        <p:spPr>
          <a:xfrm>
            <a:off x="400828" y="335262"/>
            <a:ext cx="7385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FF6600"/>
                </a:solidFill>
              </a:rPr>
              <a:t>Visión</a:t>
            </a:r>
            <a:r>
              <a:rPr lang="es-ES" sz="2400" dirty="0">
                <a:solidFill>
                  <a:srgbClr val="FF6600"/>
                </a:solidFill>
              </a:rPr>
              <a:t>: Una minería virtuosa, sostenible e incluyente</a:t>
            </a:r>
          </a:p>
          <a:p>
            <a:r>
              <a:rPr lang="es-CL" sz="2400" b="1" dirty="0" smtClean="0">
                <a:solidFill>
                  <a:srgbClr val="E7E7E7"/>
                </a:solidFill>
                <a:latin typeface="+mj-lt"/>
              </a:rPr>
              <a:t> </a:t>
            </a:r>
            <a:endParaRPr lang="es-CL" sz="2400" b="1" dirty="0">
              <a:solidFill>
                <a:srgbClr val="E7E7E7"/>
              </a:solidFill>
              <a:latin typeface="+mj-lt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4334756" y="987283"/>
            <a:ext cx="1550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>
                <a:solidFill>
                  <a:schemeClr val="bg1"/>
                </a:solidFill>
                <a:latin typeface="+mj-lt"/>
              </a:rPr>
              <a:t>ALIANZA</a:t>
            </a:r>
            <a:r>
              <a:rPr lang="es-CL" sz="1400" dirty="0">
                <a:solidFill>
                  <a:schemeClr val="bg1"/>
                </a:solidFill>
              </a:rPr>
              <a:t> </a:t>
            </a:r>
            <a:br>
              <a:rPr lang="es-CL" sz="1400" dirty="0">
                <a:solidFill>
                  <a:schemeClr val="bg1"/>
                </a:solidFill>
              </a:rPr>
            </a:br>
            <a:r>
              <a:rPr lang="es-CL" sz="1400" dirty="0">
                <a:solidFill>
                  <a:schemeClr val="bg1"/>
                </a:solidFill>
              </a:rPr>
              <a:t>VALOR MINERO</a:t>
            </a:r>
          </a:p>
        </p:txBody>
      </p:sp>
      <p:pic>
        <p:nvPicPr>
          <p:cNvPr id="26" name="Imagen 25" descr="VM Blanc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6795"/>
          <a:stretch/>
        </p:blipFill>
        <p:spPr>
          <a:xfrm>
            <a:off x="3819398" y="1033123"/>
            <a:ext cx="439308" cy="440752"/>
          </a:xfrm>
          <a:prstGeom prst="rect">
            <a:avLst/>
          </a:prstGeom>
          <a:effectLst>
            <a:outerShdw blurRad="127000" dir="135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7" name="Imagen 26" descr="VM Blanc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3978"/>
          <a:stretch/>
        </p:blipFill>
        <p:spPr>
          <a:xfrm>
            <a:off x="8285677" y="225312"/>
            <a:ext cx="337504" cy="557056"/>
          </a:xfrm>
          <a:prstGeom prst="rect">
            <a:avLst/>
          </a:prstGeom>
          <a:effectLst>
            <a:outerShdw blurRad="127000" dir="135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31" name="81 Conector angular"/>
          <p:cNvCxnSpPr>
            <a:cxnSpLocks noChangeShapeType="1"/>
          </p:cNvCxnSpPr>
          <p:nvPr/>
        </p:nvCxnSpPr>
        <p:spPr bwMode="auto">
          <a:xfrm flipV="1">
            <a:off x="4583929" y="1609364"/>
            <a:ext cx="0" cy="158048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18 CuadroTexto"/>
          <p:cNvSpPr txBox="1"/>
          <p:nvPr/>
        </p:nvSpPr>
        <p:spPr>
          <a:xfrm>
            <a:off x="6432800" y="2215748"/>
            <a:ext cx="2213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rgbClr val="E7E7E7"/>
                </a:solidFill>
              </a:rPr>
              <a:t>Asegurar la sustentabilidad ambiental en torno a la minería.</a:t>
            </a:r>
          </a:p>
        </p:txBody>
      </p:sp>
      <p:sp>
        <p:nvSpPr>
          <p:cNvPr id="39" name="18 CuadroTexto"/>
          <p:cNvSpPr txBox="1"/>
          <p:nvPr/>
        </p:nvSpPr>
        <p:spPr>
          <a:xfrm>
            <a:off x="3495358" y="3385698"/>
            <a:ext cx="2213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accent1"/>
                </a:solidFill>
                <a:latin typeface="+mj-lt"/>
              </a:rPr>
              <a:t>COMISON                        Prácticas Inclusivas </a:t>
            </a:r>
            <a:endParaRPr lang="es-ES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0" name="18 CuadroTexto"/>
          <p:cNvSpPr txBox="1"/>
          <p:nvPr/>
        </p:nvSpPr>
        <p:spPr>
          <a:xfrm>
            <a:off x="3517979" y="2215748"/>
            <a:ext cx="2213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rgbClr val="E7E7E7"/>
                </a:solidFill>
              </a:rPr>
              <a:t>Fortalecer el diálogo, la participación y la distribución de valor para todos los actores y sectores de la minería.</a:t>
            </a:r>
          </a:p>
        </p:txBody>
      </p:sp>
      <p:sp>
        <p:nvSpPr>
          <p:cNvPr id="42" name="18 CuadroTexto"/>
          <p:cNvSpPr txBox="1"/>
          <p:nvPr/>
        </p:nvSpPr>
        <p:spPr>
          <a:xfrm>
            <a:off x="448867" y="3367768"/>
            <a:ext cx="2652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5F9FC7"/>
                </a:solidFill>
                <a:latin typeface="+mj-lt"/>
              </a:rPr>
              <a:t>COMISION                                 Prácticas Virtuosas </a:t>
            </a:r>
          </a:p>
        </p:txBody>
      </p:sp>
      <p:sp>
        <p:nvSpPr>
          <p:cNvPr id="43" name="18 CuadroTexto"/>
          <p:cNvSpPr txBox="1"/>
          <p:nvPr/>
        </p:nvSpPr>
        <p:spPr>
          <a:xfrm>
            <a:off x="635447" y="2215748"/>
            <a:ext cx="2213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</a:rPr>
              <a:t>Fortalecer la productividad e innovación para crear mayor valor a la minería.</a:t>
            </a:r>
          </a:p>
        </p:txBody>
      </p:sp>
    </p:spTree>
    <p:extLst>
      <p:ext uri="{BB962C8B-B14F-4D97-AF65-F5344CB8AC3E}">
        <p14:creationId xmlns:p14="http://schemas.microsoft.com/office/powerpoint/2010/main" val="201259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Diálogo a lo largo del ciclo del proyecto</a:t>
            </a:r>
            <a:endParaRPr lang="en-US" sz="28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98979480"/>
              </p:ext>
            </p:extLst>
          </p:nvPr>
        </p:nvGraphicFramePr>
        <p:xfrm>
          <a:off x="457200" y="817508"/>
          <a:ext cx="8229600" cy="3413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294993878"/>
              </p:ext>
            </p:extLst>
          </p:nvPr>
        </p:nvGraphicFramePr>
        <p:xfrm>
          <a:off x="1114097" y="3661674"/>
          <a:ext cx="7094482" cy="1481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6500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445087"/>
            <a:ext cx="9420447" cy="47834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18 CuadroTexto"/>
          <p:cNvSpPr txBox="1"/>
          <p:nvPr/>
        </p:nvSpPr>
        <p:spPr>
          <a:xfrm>
            <a:off x="15003" y="37538"/>
            <a:ext cx="9405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E7E7E7"/>
                </a:solidFill>
                <a:latin typeface="+mj-lt"/>
              </a:rPr>
              <a:t>Sistema de Gestión Pública y Diálogo </a:t>
            </a:r>
            <a:r>
              <a:rPr lang="es-CL" sz="2400" b="1" dirty="0">
                <a:solidFill>
                  <a:srgbClr val="E7E7E7"/>
                </a:solidFill>
                <a:latin typeface="+mj-lt"/>
              </a:rPr>
              <a:t>P</a:t>
            </a:r>
            <a:r>
              <a:rPr lang="es-CL" sz="2400" b="1" dirty="0" smtClean="0">
                <a:solidFill>
                  <a:srgbClr val="E7E7E7"/>
                </a:solidFill>
                <a:latin typeface="+mj-lt"/>
              </a:rPr>
              <a:t>ermanente</a:t>
            </a:r>
          </a:p>
          <a:p>
            <a:endParaRPr lang="es-CL" sz="2400" b="1" dirty="0">
              <a:solidFill>
                <a:srgbClr val="E7E7E7"/>
              </a:solidFill>
              <a:latin typeface="+mj-lt"/>
            </a:endParaRPr>
          </a:p>
        </p:txBody>
      </p:sp>
      <p:pic>
        <p:nvPicPr>
          <p:cNvPr id="11" name="Picture 2" descr="C:\Users\Lschmitt\AppData\Local\Microsoft\Windows\Temporary Internet Files\Content.Outlook\EYG9MXON\Sistema_modelo-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51" y="445087"/>
            <a:ext cx="7653563" cy="478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0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"/>
          <p:cNvSpPr/>
          <p:nvPr/>
        </p:nvSpPr>
        <p:spPr>
          <a:xfrm>
            <a:off x="3060012" y="2463738"/>
            <a:ext cx="1728012" cy="5940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/>
              <a:t>Consulta indígena </a:t>
            </a:r>
            <a:endParaRPr lang="en-US" sz="1200" dirty="0"/>
          </a:p>
        </p:txBody>
      </p:sp>
      <p:sp>
        <p:nvSpPr>
          <p:cNvPr id="93" name="92 Rectángulo"/>
          <p:cNvSpPr/>
          <p:nvPr/>
        </p:nvSpPr>
        <p:spPr>
          <a:xfrm>
            <a:off x="1439652" y="1977684"/>
            <a:ext cx="864096" cy="156617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1200" dirty="0"/>
              <a:t>Diálogo previo</a:t>
            </a:r>
            <a:endParaRPr lang="en-US" sz="1200" dirty="0"/>
          </a:p>
        </p:txBody>
      </p:sp>
      <p:sp>
        <p:nvSpPr>
          <p:cNvPr id="28" name="27 Rectángulo"/>
          <p:cNvSpPr/>
          <p:nvPr/>
        </p:nvSpPr>
        <p:spPr>
          <a:xfrm>
            <a:off x="3437874" y="1545594"/>
            <a:ext cx="1728012" cy="5940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/>
              <a:t>Evaluación Impacto Ambiental- EIA</a:t>
            </a:r>
            <a:endParaRPr lang="en-US" sz="1200" dirty="0"/>
          </a:p>
        </p:txBody>
      </p:sp>
      <p:sp>
        <p:nvSpPr>
          <p:cNvPr id="30" name="29 Rectángulo"/>
          <p:cNvSpPr/>
          <p:nvPr/>
        </p:nvSpPr>
        <p:spPr>
          <a:xfrm>
            <a:off x="3438054" y="3543858"/>
            <a:ext cx="1728012" cy="5940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/>
              <a:t>Evaluación Impacto Social, Económico y Cultural- EISEC</a:t>
            </a:r>
            <a:endParaRPr lang="en-US" sz="1200" dirty="0"/>
          </a:p>
        </p:txBody>
      </p:sp>
      <p:sp>
        <p:nvSpPr>
          <p:cNvPr id="44" name="43 Rectángulo"/>
          <p:cNvSpPr/>
          <p:nvPr/>
        </p:nvSpPr>
        <p:spPr>
          <a:xfrm>
            <a:off x="5652120" y="1815666"/>
            <a:ext cx="972108" cy="18902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CL" sz="1200" dirty="0"/>
              <a:t>Evaluación de Impacto Integral- EII </a:t>
            </a:r>
            <a:endParaRPr lang="en-US" sz="1200" dirty="0"/>
          </a:p>
        </p:txBody>
      </p:sp>
      <p:sp>
        <p:nvSpPr>
          <p:cNvPr id="46" name="45 Rectángulo"/>
          <p:cNvSpPr/>
          <p:nvPr/>
        </p:nvSpPr>
        <p:spPr>
          <a:xfrm>
            <a:off x="6894258" y="2463738"/>
            <a:ext cx="972108" cy="594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/>
              <a:t>Acuerdos formales </a:t>
            </a:r>
            <a:endParaRPr lang="en-US" sz="1200" dirty="0"/>
          </a:p>
        </p:txBody>
      </p:sp>
      <p:cxnSp>
        <p:nvCxnSpPr>
          <p:cNvPr id="65" name="28 Conector angular"/>
          <p:cNvCxnSpPr>
            <a:stCxn id="93" idx="3"/>
            <a:endCxn id="28" idx="1"/>
          </p:cNvCxnSpPr>
          <p:nvPr/>
        </p:nvCxnSpPr>
        <p:spPr>
          <a:xfrm flipV="1">
            <a:off x="2303748" y="1842627"/>
            <a:ext cx="1134126" cy="91814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9" name="28 Conector angular"/>
          <p:cNvCxnSpPr>
            <a:stCxn id="93" idx="3"/>
            <a:endCxn id="30" idx="1"/>
          </p:cNvCxnSpPr>
          <p:nvPr/>
        </p:nvCxnSpPr>
        <p:spPr>
          <a:xfrm>
            <a:off x="2303748" y="2760771"/>
            <a:ext cx="1134306" cy="108012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28 Conector angular"/>
          <p:cNvCxnSpPr>
            <a:stCxn id="30" idx="3"/>
            <a:endCxn id="44" idx="1"/>
          </p:cNvCxnSpPr>
          <p:nvPr/>
        </p:nvCxnSpPr>
        <p:spPr>
          <a:xfrm flipV="1">
            <a:off x="5166066" y="2760771"/>
            <a:ext cx="486054" cy="108012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2" name="28 Conector angular"/>
          <p:cNvCxnSpPr>
            <a:stCxn id="28" idx="3"/>
            <a:endCxn id="44" idx="1"/>
          </p:cNvCxnSpPr>
          <p:nvPr/>
        </p:nvCxnSpPr>
        <p:spPr>
          <a:xfrm>
            <a:off x="5165886" y="1842627"/>
            <a:ext cx="486234" cy="91814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>
            <a:stCxn id="21" idx="0"/>
            <a:endCxn id="28" idx="2"/>
          </p:cNvCxnSpPr>
          <p:nvPr/>
        </p:nvCxnSpPr>
        <p:spPr>
          <a:xfrm flipV="1">
            <a:off x="3924018" y="2139660"/>
            <a:ext cx="377862" cy="3240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stCxn id="21" idx="2"/>
            <a:endCxn id="30" idx="0"/>
          </p:cNvCxnSpPr>
          <p:nvPr/>
        </p:nvCxnSpPr>
        <p:spPr>
          <a:xfrm>
            <a:off x="3924018" y="3057804"/>
            <a:ext cx="378042" cy="4860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>
            <a:stCxn id="93" idx="3"/>
            <a:endCxn id="21" idx="1"/>
          </p:cNvCxnSpPr>
          <p:nvPr/>
        </p:nvCxnSpPr>
        <p:spPr>
          <a:xfrm>
            <a:off x="2303748" y="2760771"/>
            <a:ext cx="7562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>
            <a:stCxn id="44" idx="3"/>
            <a:endCxn id="46" idx="1"/>
          </p:cNvCxnSpPr>
          <p:nvPr/>
        </p:nvCxnSpPr>
        <p:spPr>
          <a:xfrm>
            <a:off x="6624228" y="2760771"/>
            <a:ext cx="27003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51 Conector recto de flecha"/>
          <p:cNvCxnSpPr>
            <a:stCxn id="21" idx="3"/>
            <a:endCxn id="44" idx="1"/>
          </p:cNvCxnSpPr>
          <p:nvPr/>
        </p:nvCxnSpPr>
        <p:spPr>
          <a:xfrm>
            <a:off x="4788024" y="2760771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dirty="0"/>
              <a:t>Análisis </a:t>
            </a:r>
            <a:r>
              <a:rPr lang="es-CL" b="1" dirty="0"/>
              <a:t>Integral</a:t>
            </a:r>
            <a:r>
              <a:rPr lang="es-CL" dirty="0"/>
              <a:t> de Proyectos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3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allAtOnce" animBg="1"/>
      <p:bldP spid="93" grpId="0" build="allAtOnce" animBg="1"/>
      <p:bldP spid="28" grpId="0" build="allAtOnce" animBg="1"/>
      <p:bldP spid="30" grpId="0" build="allAtOnce" animBg="1"/>
      <p:bldP spid="44" grpId="0" build="allAtOnce" animBg="1"/>
      <p:bldP spid="46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980277" y="3079060"/>
            <a:ext cx="5248783" cy="16386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18 CuadroTexto"/>
          <p:cNvSpPr txBox="1"/>
          <p:nvPr/>
        </p:nvSpPr>
        <p:spPr>
          <a:xfrm>
            <a:off x="536986" y="975507"/>
            <a:ext cx="4481581" cy="2336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endParaRPr lang="es-ES" sz="1250" dirty="0" smtClean="0">
              <a:solidFill>
                <a:schemeClr val="bg1"/>
              </a:solidFill>
            </a:endParaRPr>
          </a:p>
          <a:p>
            <a:pPr>
              <a:spcAft>
                <a:spcPts val="1000"/>
              </a:spcAft>
            </a:pPr>
            <a:r>
              <a:rPr lang="es-ES" sz="1250" b="1" dirty="0" smtClean="0">
                <a:solidFill>
                  <a:srgbClr val="F49719"/>
                </a:solidFill>
              </a:rPr>
              <a:t>Ciclo </a:t>
            </a:r>
            <a:r>
              <a:rPr lang="es-ES" sz="1250" b="1" dirty="0">
                <a:solidFill>
                  <a:srgbClr val="F49719"/>
                </a:solidFill>
              </a:rPr>
              <a:t>de Seminarios y Encuentros Valor Minero</a:t>
            </a:r>
            <a:r>
              <a:rPr lang="es-ES" sz="1250" dirty="0">
                <a:solidFill>
                  <a:schemeClr val="bg1"/>
                </a:solidFill>
              </a:rPr>
              <a:t>,  </a:t>
            </a:r>
            <a:r>
              <a:rPr lang="es-ES" sz="1250" dirty="0" smtClean="0">
                <a:solidFill>
                  <a:schemeClr val="bg1"/>
                </a:solidFill>
              </a:rPr>
              <a:t>en alianzas con instituciones nacionales e internacionales, para </a:t>
            </a:r>
            <a:r>
              <a:rPr lang="es-ES" sz="1250" dirty="0">
                <a:solidFill>
                  <a:schemeClr val="bg1"/>
                </a:solidFill>
              </a:rPr>
              <a:t>instalar en la </a:t>
            </a:r>
            <a:r>
              <a:rPr lang="es-ES" sz="1250" dirty="0" smtClean="0">
                <a:solidFill>
                  <a:schemeClr val="bg1"/>
                </a:solidFill>
              </a:rPr>
              <a:t>agenda </a:t>
            </a:r>
            <a:r>
              <a:rPr lang="es-ES" sz="1250" dirty="0">
                <a:solidFill>
                  <a:schemeClr val="bg1"/>
                </a:solidFill>
              </a:rPr>
              <a:t>los temas críticos del desarrollo de la </a:t>
            </a:r>
            <a:r>
              <a:rPr lang="es-ES" sz="1250" dirty="0" smtClean="0">
                <a:solidFill>
                  <a:schemeClr val="bg1"/>
                </a:solidFill>
              </a:rPr>
              <a:t>minería. </a:t>
            </a:r>
          </a:p>
          <a:p>
            <a:pPr>
              <a:spcAft>
                <a:spcPts val="1000"/>
              </a:spcAft>
            </a:pPr>
            <a:endParaRPr lang="es-ES" sz="1250" dirty="0">
              <a:solidFill>
                <a:schemeClr val="bg1"/>
              </a:solidFill>
            </a:endParaRPr>
          </a:p>
          <a:p>
            <a:pPr>
              <a:spcAft>
                <a:spcPts val="1000"/>
              </a:spcAft>
            </a:pPr>
            <a:r>
              <a:rPr lang="es-ES" sz="1250" dirty="0" smtClean="0">
                <a:solidFill>
                  <a:schemeClr val="bg1"/>
                </a:solidFill>
              </a:rPr>
              <a:t>Constituir los </a:t>
            </a:r>
            <a:r>
              <a:rPr lang="es-ES" sz="1250" b="1" dirty="0" smtClean="0">
                <a:solidFill>
                  <a:srgbClr val="F49719"/>
                </a:solidFill>
              </a:rPr>
              <a:t>Capítulos Regionales </a:t>
            </a:r>
            <a:r>
              <a:rPr lang="es-ES" sz="1250" dirty="0" smtClean="0">
                <a:solidFill>
                  <a:schemeClr val="bg1"/>
                </a:solidFill>
              </a:rPr>
              <a:t>de Valor Minero, para consensuar las visiones locales sobre el desarrollo de los territorios y la minería país. </a:t>
            </a:r>
          </a:p>
          <a:p>
            <a:pPr>
              <a:spcAft>
                <a:spcPts val="1000"/>
              </a:spcAft>
            </a:pPr>
            <a:endParaRPr lang="es-ES" sz="1250" dirty="0">
              <a:solidFill>
                <a:schemeClr val="bg1"/>
              </a:solidFill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-71720" y="3079060"/>
            <a:ext cx="9144001" cy="0"/>
          </a:xfrm>
          <a:prstGeom prst="line">
            <a:avLst/>
          </a:prstGeom>
          <a:ln w="25400">
            <a:solidFill>
              <a:srgbClr val="FFFFFF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Imagen 55" descr="VM Blanc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3978"/>
          <a:stretch/>
        </p:blipFill>
        <p:spPr>
          <a:xfrm>
            <a:off x="8285677" y="225312"/>
            <a:ext cx="337504" cy="557056"/>
          </a:xfrm>
          <a:prstGeom prst="rect">
            <a:avLst/>
          </a:prstGeom>
          <a:effectLst>
            <a:outerShdw blurRad="127000" dir="135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7" name="18 CuadroTexto"/>
          <p:cNvSpPr txBox="1"/>
          <p:nvPr/>
        </p:nvSpPr>
        <p:spPr>
          <a:xfrm>
            <a:off x="333993" y="320703"/>
            <a:ext cx="7736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i="1" dirty="0">
                <a:solidFill>
                  <a:srgbClr val="FFFFFF"/>
                </a:solidFill>
              </a:rPr>
              <a:t>Construir los acuerdos necesarios para una minería virtuosa, inclusiva y </a:t>
            </a:r>
            <a:r>
              <a:rPr lang="es-CL" sz="2400" b="1" i="1" dirty="0" smtClean="0">
                <a:solidFill>
                  <a:srgbClr val="FFFFFF"/>
                </a:solidFill>
              </a:rPr>
              <a:t>sostenible. </a:t>
            </a:r>
            <a:r>
              <a:rPr lang="es-CL" sz="2400" b="1" dirty="0" smtClean="0">
                <a:solidFill>
                  <a:schemeClr val="bg1"/>
                </a:solidFill>
                <a:latin typeface="+mj-lt"/>
              </a:rPr>
              <a:t>Proyecciones 2016</a:t>
            </a:r>
            <a:endParaRPr lang="es-CL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8" name="Picture 2" descr="C:\Users\Lschmitt\Desktop\Valor Minero\Prensa\Publicaciones\pag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9060"/>
            <a:ext cx="2544863" cy="163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862" y="3079059"/>
            <a:ext cx="1435415" cy="1638659"/>
          </a:xfrm>
          <a:prstGeom prst="rect">
            <a:avLst/>
          </a:prstGeom>
        </p:spPr>
      </p:pic>
      <p:sp>
        <p:nvSpPr>
          <p:cNvPr id="23" name="22 CuadroTexto"/>
          <p:cNvSpPr txBox="1"/>
          <p:nvPr/>
        </p:nvSpPr>
        <p:spPr>
          <a:xfrm>
            <a:off x="5295026" y="977948"/>
            <a:ext cx="3444938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endParaRPr lang="es-ES" sz="1250" dirty="0" smtClean="0">
              <a:solidFill>
                <a:schemeClr val="bg1"/>
              </a:solidFill>
            </a:endParaRPr>
          </a:p>
          <a:p>
            <a:pPr>
              <a:spcAft>
                <a:spcPts val="1000"/>
              </a:spcAft>
            </a:pPr>
            <a:endParaRPr lang="es-ES" sz="1250" dirty="0">
              <a:solidFill>
                <a:schemeClr val="bg1"/>
              </a:solidFill>
            </a:endParaRPr>
          </a:p>
          <a:p>
            <a:pPr>
              <a:spcAft>
                <a:spcPts val="1000"/>
              </a:spcAft>
            </a:pPr>
            <a:r>
              <a:rPr lang="es-ES" sz="1250" dirty="0" smtClean="0">
                <a:solidFill>
                  <a:schemeClr val="bg1"/>
                </a:solidFill>
              </a:rPr>
              <a:t>Convenir con los tres poderes del Estado los </a:t>
            </a:r>
            <a:r>
              <a:rPr lang="es-ES" sz="1250" b="1" dirty="0">
                <a:solidFill>
                  <a:srgbClr val="F49719"/>
                </a:solidFill>
              </a:rPr>
              <a:t>Proyectos Estratégicos de la Agenda</a:t>
            </a:r>
            <a:r>
              <a:rPr lang="es-ES" sz="1250" dirty="0" smtClean="0">
                <a:solidFill>
                  <a:schemeClr val="bg1"/>
                </a:solidFill>
              </a:rPr>
              <a:t>, para lograr las metas de producción de la minería en Chile desde una manera virtuosa, sustentable e inclusiva. </a:t>
            </a:r>
          </a:p>
          <a:p>
            <a:pPr>
              <a:spcAft>
                <a:spcPts val="1000"/>
              </a:spcAft>
            </a:pPr>
            <a:endParaRPr lang="es-ES" sz="1250" dirty="0">
              <a:solidFill>
                <a:schemeClr val="bg1"/>
              </a:solidFill>
            </a:endParaRPr>
          </a:p>
          <a:p>
            <a:pPr>
              <a:spcAft>
                <a:spcPts val="1000"/>
              </a:spcAft>
            </a:pPr>
            <a:endParaRPr lang="es-ES" sz="1250" dirty="0" smtClean="0">
              <a:solidFill>
                <a:schemeClr val="bg1"/>
              </a:solidFill>
            </a:endParaRPr>
          </a:p>
          <a:p>
            <a:pPr>
              <a:spcAft>
                <a:spcPts val="1000"/>
              </a:spcAft>
            </a:pPr>
            <a:endParaRPr lang="es-ES" sz="1250" dirty="0">
              <a:solidFill>
                <a:schemeClr val="bg1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4800469" y="3919170"/>
            <a:ext cx="1154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solidFill>
                  <a:srgbClr val="CB6614"/>
                </a:solidFill>
              </a:rPr>
              <a:t>COQUIMBO</a:t>
            </a:r>
            <a:r>
              <a:rPr lang="es-CL" sz="1600" dirty="0" smtClean="0">
                <a:solidFill>
                  <a:srgbClr val="CB6614"/>
                </a:solidFill>
              </a:rPr>
              <a:t> </a:t>
            </a:r>
            <a:endParaRPr lang="es-CL" sz="1600" dirty="0">
              <a:solidFill>
                <a:srgbClr val="CB6614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4398272" y="4191555"/>
            <a:ext cx="21975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Inversión, Diálogo y Desarrollo  para la Cuarta Región </a:t>
            </a:r>
            <a:endParaRPr lang="es-CL" sz="11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6" name="2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073" y="3131968"/>
            <a:ext cx="1691640" cy="873252"/>
          </a:xfrm>
          <a:prstGeom prst="rect">
            <a:avLst/>
          </a:prstGeom>
        </p:spPr>
      </p:pic>
      <p:sp>
        <p:nvSpPr>
          <p:cNvPr id="27" name="26 CuadroTexto"/>
          <p:cNvSpPr txBox="1"/>
          <p:nvPr/>
        </p:nvSpPr>
        <p:spPr>
          <a:xfrm>
            <a:off x="6795523" y="3908850"/>
            <a:ext cx="1535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solidFill>
                  <a:schemeClr val="accent4">
                    <a:lumMod val="75000"/>
                  </a:schemeClr>
                </a:solidFill>
              </a:rPr>
              <a:t>ANTOFAGASTA </a:t>
            </a:r>
            <a:r>
              <a:rPr lang="es-CL" sz="1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s-CL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6504463" y="4220258"/>
            <a:ext cx="21975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Plataforma de Desarrollo                        para la </a:t>
            </a:r>
            <a:r>
              <a:rPr lang="es-CL" sz="1100" b="1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</a:t>
            </a:r>
            <a:r>
              <a:rPr lang="es-CL" sz="11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egunda Región </a:t>
            </a:r>
            <a:endParaRPr lang="es-CL" sz="11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9" name="28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205" y="3127312"/>
            <a:ext cx="1691640" cy="87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0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VM Blanc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3978"/>
          <a:stretch/>
        </p:blipFill>
        <p:spPr>
          <a:xfrm>
            <a:off x="4064043" y="1423943"/>
            <a:ext cx="975162" cy="1609518"/>
          </a:xfrm>
          <a:prstGeom prst="rect">
            <a:avLst/>
          </a:prstGeom>
          <a:effectLst>
            <a:outerShdw blurRad="127000" dir="135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94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lor Minero">
  <a:themeElements>
    <a:clrScheme name="Valor Minero">
      <a:dk1>
        <a:srgbClr val="545759"/>
      </a:dk1>
      <a:lt1>
        <a:srgbClr val="E7E7E7"/>
      </a:lt1>
      <a:dk2>
        <a:srgbClr val="545759"/>
      </a:dk2>
      <a:lt2>
        <a:srgbClr val="EEECE1"/>
      </a:lt2>
      <a:accent1>
        <a:srgbClr val="F49719"/>
      </a:accent1>
      <a:accent2>
        <a:srgbClr val="FF6532"/>
      </a:accent2>
      <a:accent3>
        <a:srgbClr val="C2D114"/>
      </a:accent3>
      <a:accent4>
        <a:srgbClr val="81BA26"/>
      </a:accent4>
      <a:accent5>
        <a:srgbClr val="7B7156"/>
      </a:accent5>
      <a:accent6>
        <a:srgbClr val="CB6614"/>
      </a:accent6>
      <a:hlink>
        <a:srgbClr val="0000FF"/>
      </a:hlink>
      <a:folHlink>
        <a:srgbClr val="800080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Valor Minero.thmx</Template>
  <TotalTime>1254</TotalTime>
  <Words>437</Words>
  <Application>Microsoft Office PowerPoint</Application>
  <PresentationFormat>On-screen Show (16:9)</PresentationFormat>
  <Paragraphs>61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Valor Minero</vt:lpstr>
      <vt:lpstr>PowerPoint Presentation</vt:lpstr>
      <vt:lpstr>PowerPoint Presentation</vt:lpstr>
      <vt:lpstr>PowerPoint Presentation</vt:lpstr>
      <vt:lpstr>PowerPoint Presentation</vt:lpstr>
      <vt:lpstr>Diálogo a lo largo del ciclo del proyecto</vt:lpstr>
      <vt:lpstr>PowerPoint Presentation</vt:lpstr>
      <vt:lpstr>Análisis Integral de Proyectos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Felipe Espinoza Inostroza</dc:creator>
  <cp:lastModifiedBy>Deploy</cp:lastModifiedBy>
  <cp:revision>143</cp:revision>
  <cp:lastPrinted>2015-12-22T22:05:27Z</cp:lastPrinted>
  <dcterms:created xsi:type="dcterms:W3CDTF">2015-09-07T13:37:47Z</dcterms:created>
  <dcterms:modified xsi:type="dcterms:W3CDTF">2016-03-23T15:35:23Z</dcterms:modified>
</cp:coreProperties>
</file>