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84" r:id="rId2"/>
    <p:sldMasterId id="2147483731" r:id="rId3"/>
    <p:sldMasterId id="2147483737" r:id="rId4"/>
    <p:sldMasterId id="2147483749" r:id="rId5"/>
    <p:sldMasterId id="2147483751" r:id="rId6"/>
    <p:sldMasterId id="2147483753" r:id="rId7"/>
    <p:sldMasterId id="2147483755" r:id="rId8"/>
    <p:sldMasterId id="2147483757" r:id="rId9"/>
    <p:sldMasterId id="2147483759" r:id="rId10"/>
    <p:sldMasterId id="2147483761" r:id="rId11"/>
    <p:sldMasterId id="2147483851" r:id="rId12"/>
  </p:sldMasterIdLst>
  <p:notesMasterIdLst>
    <p:notesMasterId r:id="rId19"/>
  </p:notesMasterIdLst>
  <p:sldIdLst>
    <p:sldId id="591" r:id="rId13"/>
    <p:sldId id="694" r:id="rId14"/>
    <p:sldId id="706" r:id="rId15"/>
    <p:sldId id="702" r:id="rId16"/>
    <p:sldId id="705" r:id="rId17"/>
    <p:sldId id="692" r:id="rId18"/>
  </p:sldIdLst>
  <p:sldSz cx="9144000" cy="6858000" type="screen4x3"/>
  <p:notesSz cx="6858000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66FF33"/>
    <a:srgbClr val="06B4EA"/>
    <a:srgbClr val="EAF561"/>
    <a:srgbClr val="FF00FF"/>
    <a:srgbClr val="660066"/>
    <a:srgbClr val="0000FF"/>
    <a:srgbClr val="9900CC"/>
    <a:srgbClr val="00FFFF"/>
    <a:srgbClr val="D78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1" autoAdjust="0"/>
    <p:restoredTop sz="95565" autoAdjust="0"/>
  </p:normalViewPr>
  <p:slideViewPr>
    <p:cSldViewPr snapToGrid="0">
      <p:cViewPr>
        <p:scale>
          <a:sx n="141" d="100"/>
          <a:sy n="141" d="100"/>
        </p:scale>
        <p:origin x="-77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5F583-4265-442E-B7C4-999E77CCC57B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14D174-1AFF-4362-BC12-D6C049FA11D3}">
      <dgm:prSet phldrT="[Text]" custT="1"/>
      <dgm:spPr/>
      <dgm:t>
        <a:bodyPr/>
        <a:lstStyle/>
        <a:p>
          <a:r>
            <a:rPr lang="en-US" sz="3200" dirty="0" smtClean="0"/>
            <a:t>Putting Action Plan into Action: </a:t>
          </a:r>
        </a:p>
        <a:p>
          <a:r>
            <a:rPr lang="en-US" sz="4500" dirty="0" err="1" smtClean="0">
              <a:solidFill>
                <a:srgbClr val="00B0F0"/>
              </a:solidFill>
            </a:rPr>
            <a:t>S</a:t>
          </a:r>
          <a:r>
            <a:rPr lang="en-US" sz="4500" dirty="0" err="1" smtClean="0">
              <a:solidFill>
                <a:schemeClr val="bg1">
                  <a:lumMod val="50000"/>
                </a:schemeClr>
              </a:solidFill>
            </a:rPr>
            <a:t>W</a:t>
          </a:r>
          <a:r>
            <a:rPr lang="en-US" sz="4500" dirty="0" err="1" smtClean="0">
              <a:solidFill>
                <a:srgbClr val="00B050"/>
              </a:solidFill>
            </a:rPr>
            <a:t>O</a:t>
          </a:r>
          <a:r>
            <a:rPr lang="en-US" sz="4500" dirty="0" err="1" smtClean="0">
              <a:solidFill>
                <a:schemeClr val="accent1"/>
              </a:solidFill>
            </a:rPr>
            <a:t>T</a:t>
          </a:r>
          <a:endParaRPr lang="en-US" sz="4500" dirty="0">
            <a:solidFill>
              <a:schemeClr val="accent1"/>
            </a:solidFill>
          </a:endParaRPr>
        </a:p>
      </dgm:t>
    </dgm:pt>
    <dgm:pt modelId="{6A0C3CB1-67B2-4B36-9358-6FD2657C2493}" type="parTrans" cxnId="{98836682-4002-4105-8FD1-157921E1BB11}">
      <dgm:prSet/>
      <dgm:spPr/>
      <dgm:t>
        <a:bodyPr/>
        <a:lstStyle/>
        <a:p>
          <a:endParaRPr lang="en-US"/>
        </a:p>
      </dgm:t>
    </dgm:pt>
    <dgm:pt modelId="{F89AD014-6C52-4B88-B664-7E36F0B60F1E}" type="sibTrans" cxnId="{98836682-4002-4105-8FD1-157921E1BB11}">
      <dgm:prSet/>
      <dgm:spPr/>
      <dgm:t>
        <a:bodyPr/>
        <a:lstStyle/>
        <a:p>
          <a:endParaRPr lang="en-US"/>
        </a:p>
      </dgm:t>
    </dgm:pt>
    <dgm:pt modelId="{023F5013-314B-49BA-973F-4792C1914EC4}">
      <dgm:prSet phldrT="[Text]" custT="1"/>
      <dgm:spPr>
        <a:solidFill>
          <a:srgbClr val="06B4EA"/>
        </a:solidFill>
      </dgm:spPr>
      <dgm:t>
        <a:bodyPr/>
        <a:lstStyle/>
        <a:p>
          <a:r>
            <a:rPr lang="en-US" sz="3200" cap="all" baseline="0" dirty="0" smtClean="0"/>
            <a:t>Strengths</a:t>
          </a:r>
        </a:p>
        <a:p>
          <a:r>
            <a:rPr lang="en-US" sz="2800" dirty="0" smtClean="0"/>
            <a:t>National leadership</a:t>
          </a:r>
        </a:p>
        <a:p>
          <a:r>
            <a:rPr lang="en-US" sz="2800" dirty="0" smtClean="0"/>
            <a:t>Public attention</a:t>
          </a:r>
        </a:p>
        <a:p>
          <a:r>
            <a:rPr lang="en-US" sz="2800" dirty="0" smtClean="0"/>
            <a:t>New economic might</a:t>
          </a:r>
          <a:endParaRPr lang="en-US" sz="2800" dirty="0"/>
        </a:p>
      </dgm:t>
    </dgm:pt>
    <dgm:pt modelId="{D2459858-B981-469E-B2D2-593AEB65C41A}" type="parTrans" cxnId="{CA2E55FC-584F-490C-9C91-64198E28BB89}">
      <dgm:prSet/>
      <dgm:spPr/>
      <dgm:t>
        <a:bodyPr/>
        <a:lstStyle/>
        <a:p>
          <a:endParaRPr lang="en-US"/>
        </a:p>
      </dgm:t>
    </dgm:pt>
    <dgm:pt modelId="{8383A284-F5DD-42A1-9835-F381294D6BD4}" type="sibTrans" cxnId="{CA2E55FC-584F-490C-9C91-64198E28BB89}">
      <dgm:prSet/>
      <dgm:spPr/>
      <dgm:t>
        <a:bodyPr/>
        <a:lstStyle/>
        <a:p>
          <a:endParaRPr lang="en-US"/>
        </a:p>
      </dgm:t>
    </dgm:pt>
    <dgm:pt modelId="{021E6041-FA4B-4A09-8CB7-D73DB06183C1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cap="all" baseline="0" dirty="0" smtClean="0"/>
            <a:t>Weaknesses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smtClean="0"/>
            <a:t>Limited data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smtClean="0"/>
            <a:t>Spotty infrastructure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/>
            <a:t>Lacking human resources</a:t>
          </a:r>
        </a:p>
      </dgm:t>
    </dgm:pt>
    <dgm:pt modelId="{E8CC76B3-7A89-447F-83D3-80F2855CFE7C}" type="parTrans" cxnId="{C3F84A0B-423E-45FC-8806-11F07D7843D7}">
      <dgm:prSet/>
      <dgm:spPr/>
      <dgm:t>
        <a:bodyPr/>
        <a:lstStyle/>
        <a:p>
          <a:endParaRPr lang="en-US"/>
        </a:p>
      </dgm:t>
    </dgm:pt>
    <dgm:pt modelId="{87A387CE-FC8D-47FA-BB94-9A4AA79A56FC}" type="sibTrans" cxnId="{C3F84A0B-423E-45FC-8806-11F07D7843D7}">
      <dgm:prSet/>
      <dgm:spPr/>
      <dgm:t>
        <a:bodyPr/>
        <a:lstStyle/>
        <a:p>
          <a:endParaRPr lang="en-US"/>
        </a:p>
      </dgm:t>
    </dgm:pt>
    <dgm:pt modelId="{568E2680-7791-49C9-A3EB-A4175696FE6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cap="all" baseline="0" dirty="0" smtClean="0"/>
            <a:t>Opportunities</a:t>
          </a:r>
        </a:p>
        <a:p>
          <a:r>
            <a:rPr lang="en-US" sz="2800" dirty="0" smtClean="0"/>
            <a:t>Lessons of past 30 years</a:t>
          </a:r>
        </a:p>
        <a:p>
          <a:r>
            <a:rPr lang="en-US" sz="2800" dirty="0" smtClean="0"/>
            <a:t>International collaboration</a:t>
          </a:r>
        </a:p>
        <a:p>
          <a:r>
            <a:rPr lang="en-US" sz="2800" dirty="0" smtClean="0"/>
            <a:t>Technological advances</a:t>
          </a:r>
        </a:p>
        <a:p>
          <a:endParaRPr lang="en-US" sz="2000" dirty="0"/>
        </a:p>
      </dgm:t>
    </dgm:pt>
    <dgm:pt modelId="{5BE29EBA-B105-4F03-BCD6-9235CB8ED0A8}" type="parTrans" cxnId="{B0C18FD5-1012-4287-B1F0-4053B07C7308}">
      <dgm:prSet/>
      <dgm:spPr/>
      <dgm:t>
        <a:bodyPr/>
        <a:lstStyle/>
        <a:p>
          <a:endParaRPr lang="en-US"/>
        </a:p>
      </dgm:t>
    </dgm:pt>
    <dgm:pt modelId="{7EDCD5D2-C27E-4F09-8FCD-4CDE585878A8}" type="sibTrans" cxnId="{B0C18FD5-1012-4287-B1F0-4053B07C7308}">
      <dgm:prSet/>
      <dgm:spPr/>
      <dgm:t>
        <a:bodyPr/>
        <a:lstStyle/>
        <a:p>
          <a:endParaRPr lang="en-US"/>
        </a:p>
      </dgm:t>
    </dgm:pt>
    <dgm:pt modelId="{CE71EF3F-B57E-4054-9BF7-57F7C360EF1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3200" cap="all" baseline="0" dirty="0" smtClean="0"/>
            <a:t>Threats</a:t>
          </a:r>
        </a:p>
        <a:p>
          <a:r>
            <a:rPr lang="en-US" sz="2800" dirty="0" smtClean="0"/>
            <a:t>Preoccupation with GDP</a:t>
          </a:r>
        </a:p>
        <a:p>
          <a:r>
            <a:rPr lang="en-US" sz="2800" dirty="0" smtClean="0"/>
            <a:t>Inadequate enforcement</a:t>
          </a:r>
        </a:p>
        <a:p>
          <a:r>
            <a:rPr lang="en-US" sz="2800" dirty="0" smtClean="0"/>
            <a:t>Markets at infancy</a:t>
          </a:r>
        </a:p>
        <a:p>
          <a:endParaRPr lang="en-US" sz="2800" dirty="0" smtClean="0"/>
        </a:p>
      </dgm:t>
    </dgm:pt>
    <dgm:pt modelId="{6612ECD1-ADBA-44C1-A5FF-5E78FECFF7FA}" type="parTrans" cxnId="{0A97E084-3BF0-4CF3-98D7-FE78DBE3D2F0}">
      <dgm:prSet/>
      <dgm:spPr/>
      <dgm:t>
        <a:bodyPr/>
        <a:lstStyle/>
        <a:p>
          <a:endParaRPr lang="en-US"/>
        </a:p>
      </dgm:t>
    </dgm:pt>
    <dgm:pt modelId="{E9293781-631C-4003-9E33-CF6BD12E28A2}" type="sibTrans" cxnId="{0A97E084-3BF0-4CF3-98D7-FE78DBE3D2F0}">
      <dgm:prSet/>
      <dgm:spPr/>
      <dgm:t>
        <a:bodyPr/>
        <a:lstStyle/>
        <a:p>
          <a:endParaRPr lang="en-US"/>
        </a:p>
      </dgm:t>
    </dgm:pt>
    <dgm:pt modelId="{57D49904-A748-4674-85A5-368511EF02AE}" type="pres">
      <dgm:prSet presAssocID="{DAB5F583-4265-442E-B7C4-999E77CCC57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EF8BFD-68F9-411B-B248-235588923279}" type="pres">
      <dgm:prSet presAssocID="{DAB5F583-4265-442E-B7C4-999E77CCC57B}" presName="matrix" presStyleCnt="0"/>
      <dgm:spPr/>
    </dgm:pt>
    <dgm:pt modelId="{27BC07E9-5C51-4EB7-9ECD-1BA89120CF95}" type="pres">
      <dgm:prSet presAssocID="{DAB5F583-4265-442E-B7C4-999E77CCC57B}" presName="tile1" presStyleLbl="node1" presStyleIdx="0" presStyleCnt="4" custLinFactNeighborX="732" custLinFactNeighborY="366"/>
      <dgm:spPr/>
      <dgm:t>
        <a:bodyPr/>
        <a:lstStyle/>
        <a:p>
          <a:endParaRPr lang="en-US"/>
        </a:p>
      </dgm:t>
    </dgm:pt>
    <dgm:pt modelId="{FDD1BB1F-6D74-40C2-B87F-7ACBF0FE1499}" type="pres">
      <dgm:prSet presAssocID="{DAB5F583-4265-442E-B7C4-999E77CCC57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C49FD-AB5B-461A-A4CA-2211FE185948}" type="pres">
      <dgm:prSet presAssocID="{DAB5F583-4265-442E-B7C4-999E77CCC57B}" presName="tile2" presStyleLbl="node1" presStyleIdx="1" presStyleCnt="4"/>
      <dgm:spPr/>
      <dgm:t>
        <a:bodyPr/>
        <a:lstStyle/>
        <a:p>
          <a:endParaRPr lang="en-US"/>
        </a:p>
      </dgm:t>
    </dgm:pt>
    <dgm:pt modelId="{D74CC86F-1F66-4E09-B397-94E5975AEFAB}" type="pres">
      <dgm:prSet presAssocID="{DAB5F583-4265-442E-B7C4-999E77CCC57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3DE7A-876A-4D7A-92D1-8B104C1EC57E}" type="pres">
      <dgm:prSet presAssocID="{DAB5F583-4265-442E-B7C4-999E77CCC57B}" presName="tile3" presStyleLbl="node1" presStyleIdx="2" presStyleCnt="4"/>
      <dgm:spPr/>
      <dgm:t>
        <a:bodyPr/>
        <a:lstStyle/>
        <a:p>
          <a:endParaRPr lang="en-US"/>
        </a:p>
      </dgm:t>
    </dgm:pt>
    <dgm:pt modelId="{E63C2962-9236-42DF-BBBC-69289D9507E9}" type="pres">
      <dgm:prSet presAssocID="{DAB5F583-4265-442E-B7C4-999E77CCC57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D83C7-BE87-4424-8682-B25283DF6771}" type="pres">
      <dgm:prSet presAssocID="{DAB5F583-4265-442E-B7C4-999E77CCC57B}" presName="tile4" presStyleLbl="node1" presStyleIdx="3" presStyleCnt="4"/>
      <dgm:spPr/>
      <dgm:t>
        <a:bodyPr/>
        <a:lstStyle/>
        <a:p>
          <a:endParaRPr lang="en-US"/>
        </a:p>
      </dgm:t>
    </dgm:pt>
    <dgm:pt modelId="{73E11DF5-F483-4A56-842E-1095CCB6F0A1}" type="pres">
      <dgm:prSet presAssocID="{DAB5F583-4265-442E-B7C4-999E77CCC57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BA823-3747-48DE-A2F8-10F63E0DBE73}" type="pres">
      <dgm:prSet presAssocID="{DAB5F583-4265-442E-B7C4-999E77CCC57B}" presName="centerTile" presStyleLbl="fgShp" presStyleIdx="0" presStyleCnt="1" custScaleX="23468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133A21F-E628-4F9F-9516-E1BFB55AB7DA}" type="presOf" srcId="{CE71EF3F-B57E-4054-9BF7-57F7C360EF1B}" destId="{73E11DF5-F483-4A56-842E-1095CCB6F0A1}" srcOrd="1" destOrd="0" presId="urn:microsoft.com/office/officeart/2005/8/layout/matrix1"/>
    <dgm:cxn modelId="{98836682-4002-4105-8FD1-157921E1BB11}" srcId="{DAB5F583-4265-442E-B7C4-999E77CCC57B}" destId="{6814D174-1AFF-4362-BC12-D6C049FA11D3}" srcOrd="0" destOrd="0" parTransId="{6A0C3CB1-67B2-4B36-9358-6FD2657C2493}" sibTransId="{F89AD014-6C52-4B88-B664-7E36F0B60F1E}"/>
    <dgm:cxn modelId="{A05ADFB0-06EB-4025-A00B-9D226778720D}" type="presOf" srcId="{6814D174-1AFF-4362-BC12-D6C049FA11D3}" destId="{47DBA823-3747-48DE-A2F8-10F63E0DBE73}" srcOrd="0" destOrd="0" presId="urn:microsoft.com/office/officeart/2005/8/layout/matrix1"/>
    <dgm:cxn modelId="{ADA6EB83-253B-4555-A9CA-350D0600C5B3}" type="presOf" srcId="{021E6041-FA4B-4A09-8CB7-D73DB06183C1}" destId="{D74CC86F-1F66-4E09-B397-94E5975AEFAB}" srcOrd="1" destOrd="0" presId="urn:microsoft.com/office/officeart/2005/8/layout/matrix1"/>
    <dgm:cxn modelId="{FE9E65F5-F733-4B6F-A103-CA90011B9325}" type="presOf" srcId="{CE71EF3F-B57E-4054-9BF7-57F7C360EF1B}" destId="{15DD83C7-BE87-4424-8682-B25283DF6771}" srcOrd="0" destOrd="0" presId="urn:microsoft.com/office/officeart/2005/8/layout/matrix1"/>
    <dgm:cxn modelId="{C6C3F4C3-E218-4E47-8B12-E35E353E848F}" type="presOf" srcId="{023F5013-314B-49BA-973F-4792C1914EC4}" destId="{FDD1BB1F-6D74-40C2-B87F-7ACBF0FE1499}" srcOrd="1" destOrd="0" presId="urn:microsoft.com/office/officeart/2005/8/layout/matrix1"/>
    <dgm:cxn modelId="{B0C18FD5-1012-4287-B1F0-4053B07C7308}" srcId="{6814D174-1AFF-4362-BC12-D6C049FA11D3}" destId="{568E2680-7791-49C9-A3EB-A4175696FE62}" srcOrd="2" destOrd="0" parTransId="{5BE29EBA-B105-4F03-BCD6-9235CB8ED0A8}" sibTransId="{7EDCD5D2-C27E-4F09-8FCD-4CDE585878A8}"/>
    <dgm:cxn modelId="{CA2E55FC-584F-490C-9C91-64198E28BB89}" srcId="{6814D174-1AFF-4362-BC12-D6C049FA11D3}" destId="{023F5013-314B-49BA-973F-4792C1914EC4}" srcOrd="0" destOrd="0" parTransId="{D2459858-B981-469E-B2D2-593AEB65C41A}" sibTransId="{8383A284-F5DD-42A1-9835-F381294D6BD4}"/>
    <dgm:cxn modelId="{C3F84A0B-423E-45FC-8806-11F07D7843D7}" srcId="{6814D174-1AFF-4362-BC12-D6C049FA11D3}" destId="{021E6041-FA4B-4A09-8CB7-D73DB06183C1}" srcOrd="1" destOrd="0" parTransId="{E8CC76B3-7A89-447F-83D3-80F2855CFE7C}" sibTransId="{87A387CE-FC8D-47FA-BB94-9A4AA79A56FC}"/>
    <dgm:cxn modelId="{E62F5682-4D1F-43E6-9C12-114090184955}" type="presOf" srcId="{568E2680-7791-49C9-A3EB-A4175696FE62}" destId="{E63C2962-9236-42DF-BBBC-69289D9507E9}" srcOrd="1" destOrd="0" presId="urn:microsoft.com/office/officeart/2005/8/layout/matrix1"/>
    <dgm:cxn modelId="{824786BF-91AE-46D5-8F6E-00D9EB73631F}" type="presOf" srcId="{DAB5F583-4265-442E-B7C4-999E77CCC57B}" destId="{57D49904-A748-4674-85A5-368511EF02AE}" srcOrd="0" destOrd="0" presId="urn:microsoft.com/office/officeart/2005/8/layout/matrix1"/>
    <dgm:cxn modelId="{40A749EB-E914-4EF2-8CA0-B5E9BCB2D191}" type="presOf" srcId="{021E6041-FA4B-4A09-8CB7-D73DB06183C1}" destId="{1DBC49FD-AB5B-461A-A4CA-2211FE185948}" srcOrd="0" destOrd="0" presId="urn:microsoft.com/office/officeart/2005/8/layout/matrix1"/>
    <dgm:cxn modelId="{47A18CC2-4C31-48F3-913E-CD7C8186D5F1}" type="presOf" srcId="{568E2680-7791-49C9-A3EB-A4175696FE62}" destId="{3953DE7A-876A-4D7A-92D1-8B104C1EC57E}" srcOrd="0" destOrd="0" presId="urn:microsoft.com/office/officeart/2005/8/layout/matrix1"/>
    <dgm:cxn modelId="{D88FACC8-2B4D-4422-A4C7-F4CD018E0400}" type="presOf" srcId="{023F5013-314B-49BA-973F-4792C1914EC4}" destId="{27BC07E9-5C51-4EB7-9ECD-1BA89120CF95}" srcOrd="0" destOrd="0" presId="urn:microsoft.com/office/officeart/2005/8/layout/matrix1"/>
    <dgm:cxn modelId="{0A97E084-3BF0-4CF3-98D7-FE78DBE3D2F0}" srcId="{6814D174-1AFF-4362-BC12-D6C049FA11D3}" destId="{CE71EF3F-B57E-4054-9BF7-57F7C360EF1B}" srcOrd="3" destOrd="0" parTransId="{6612ECD1-ADBA-44C1-A5FF-5E78FECFF7FA}" sibTransId="{E9293781-631C-4003-9E33-CF6BD12E28A2}"/>
    <dgm:cxn modelId="{0CF88A5E-3E11-4A77-8E0E-C74FD4A9C627}" type="presParOf" srcId="{57D49904-A748-4674-85A5-368511EF02AE}" destId="{F0EF8BFD-68F9-411B-B248-235588923279}" srcOrd="0" destOrd="0" presId="urn:microsoft.com/office/officeart/2005/8/layout/matrix1"/>
    <dgm:cxn modelId="{046F991F-CA51-4DE2-B08C-2678B79CD864}" type="presParOf" srcId="{F0EF8BFD-68F9-411B-B248-235588923279}" destId="{27BC07E9-5C51-4EB7-9ECD-1BA89120CF95}" srcOrd="0" destOrd="0" presId="urn:microsoft.com/office/officeart/2005/8/layout/matrix1"/>
    <dgm:cxn modelId="{AC83E57A-2C8A-4E6E-8E7F-59F4292E9491}" type="presParOf" srcId="{F0EF8BFD-68F9-411B-B248-235588923279}" destId="{FDD1BB1F-6D74-40C2-B87F-7ACBF0FE1499}" srcOrd="1" destOrd="0" presId="urn:microsoft.com/office/officeart/2005/8/layout/matrix1"/>
    <dgm:cxn modelId="{F9C59E14-8DBD-4DA2-B0FB-E92D1FE2415A}" type="presParOf" srcId="{F0EF8BFD-68F9-411B-B248-235588923279}" destId="{1DBC49FD-AB5B-461A-A4CA-2211FE185948}" srcOrd="2" destOrd="0" presId="urn:microsoft.com/office/officeart/2005/8/layout/matrix1"/>
    <dgm:cxn modelId="{3F59A31C-B131-4952-940B-62BD9109112C}" type="presParOf" srcId="{F0EF8BFD-68F9-411B-B248-235588923279}" destId="{D74CC86F-1F66-4E09-B397-94E5975AEFAB}" srcOrd="3" destOrd="0" presId="urn:microsoft.com/office/officeart/2005/8/layout/matrix1"/>
    <dgm:cxn modelId="{CFD9F67F-B023-4F48-A278-9A73DD393C52}" type="presParOf" srcId="{F0EF8BFD-68F9-411B-B248-235588923279}" destId="{3953DE7A-876A-4D7A-92D1-8B104C1EC57E}" srcOrd="4" destOrd="0" presId="urn:microsoft.com/office/officeart/2005/8/layout/matrix1"/>
    <dgm:cxn modelId="{2FB3AC56-33CC-41C9-B22E-3CD01622B243}" type="presParOf" srcId="{F0EF8BFD-68F9-411B-B248-235588923279}" destId="{E63C2962-9236-42DF-BBBC-69289D9507E9}" srcOrd="5" destOrd="0" presId="urn:microsoft.com/office/officeart/2005/8/layout/matrix1"/>
    <dgm:cxn modelId="{3DF6D20E-C813-4EF7-B9A7-68B03B3450BE}" type="presParOf" srcId="{F0EF8BFD-68F9-411B-B248-235588923279}" destId="{15DD83C7-BE87-4424-8682-B25283DF6771}" srcOrd="6" destOrd="0" presId="urn:microsoft.com/office/officeart/2005/8/layout/matrix1"/>
    <dgm:cxn modelId="{64A51832-EFD6-4E1E-AA0D-73C5F5FEDB4B}" type="presParOf" srcId="{F0EF8BFD-68F9-411B-B248-235588923279}" destId="{73E11DF5-F483-4A56-842E-1095CCB6F0A1}" srcOrd="7" destOrd="0" presId="urn:microsoft.com/office/officeart/2005/8/layout/matrix1"/>
    <dgm:cxn modelId="{39495CCC-0783-4572-86B2-2534C2EEC4A3}" type="presParOf" srcId="{57D49904-A748-4674-85A5-368511EF02AE}" destId="{47DBA823-3747-48DE-A2F8-10F63E0DBE7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C07E9-5C51-4EB7-9ECD-1BA89120CF95}">
      <dsp:nvSpPr>
        <dsp:cNvPr id="0" name=""/>
        <dsp:cNvSpPr/>
      </dsp:nvSpPr>
      <dsp:spPr>
        <a:xfrm rot="16200000">
          <a:off x="551069" y="-504657"/>
          <a:ext cx="3536795" cy="4571999"/>
        </a:xfrm>
        <a:prstGeom prst="round1Rect">
          <a:avLst/>
        </a:prstGeom>
        <a:solidFill>
          <a:srgbClr val="06B4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cap="all" baseline="0" dirty="0" smtClean="0"/>
            <a:t>Strengths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National leadership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Public attention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New economic might</a:t>
          </a:r>
          <a:endParaRPr lang="en-US" sz="2800" kern="1200" dirty="0"/>
        </a:p>
      </dsp:txBody>
      <dsp:txXfrm rot="5400000">
        <a:off x="33467" y="12945"/>
        <a:ext cx="4571999" cy="2652596"/>
      </dsp:txXfrm>
    </dsp:sp>
    <dsp:sp modelId="{1DBC49FD-AB5B-461A-A4CA-2211FE185948}">
      <dsp:nvSpPr>
        <dsp:cNvPr id="0" name=""/>
        <dsp:cNvSpPr/>
      </dsp:nvSpPr>
      <dsp:spPr>
        <a:xfrm>
          <a:off x="4571999" y="0"/>
          <a:ext cx="4571999" cy="3536795"/>
        </a:xfrm>
        <a:prstGeom prst="round1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cap="all" baseline="0" dirty="0" smtClean="0"/>
            <a:t>Weaknesses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Limited data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Spotty infrastructure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smtClean="0"/>
            <a:t>Lacking human resources</a:t>
          </a:r>
        </a:p>
      </dsp:txBody>
      <dsp:txXfrm>
        <a:off x="4571999" y="0"/>
        <a:ext cx="4571999" cy="2652596"/>
      </dsp:txXfrm>
    </dsp:sp>
    <dsp:sp modelId="{3953DE7A-876A-4D7A-92D1-8B104C1EC57E}">
      <dsp:nvSpPr>
        <dsp:cNvPr id="0" name=""/>
        <dsp:cNvSpPr/>
      </dsp:nvSpPr>
      <dsp:spPr>
        <a:xfrm rot="10800000">
          <a:off x="0" y="3536795"/>
          <a:ext cx="4571999" cy="3536795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cap="all" baseline="0" dirty="0" smtClean="0"/>
            <a:t>Opportunities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Lessons of past 30 years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International collaboration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Technological advances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0800000">
        <a:off x="0" y="4420993"/>
        <a:ext cx="4571999" cy="2652596"/>
      </dsp:txXfrm>
    </dsp:sp>
    <dsp:sp modelId="{15DD83C7-BE87-4424-8682-B25283DF6771}">
      <dsp:nvSpPr>
        <dsp:cNvPr id="0" name=""/>
        <dsp:cNvSpPr/>
      </dsp:nvSpPr>
      <dsp:spPr>
        <a:xfrm rot="5400000">
          <a:off x="5089601" y="3019192"/>
          <a:ext cx="3536795" cy="4571999"/>
        </a:xfrm>
        <a:prstGeom prst="round1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cap="all" baseline="0" dirty="0" smtClean="0"/>
            <a:t>Threats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Preoccupation with GDP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Inadequate enforcement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Markets at infancy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</dsp:txBody>
      <dsp:txXfrm rot="-5400000">
        <a:off x="4572000" y="4420993"/>
        <a:ext cx="4571999" cy="2652596"/>
      </dsp:txXfrm>
    </dsp:sp>
    <dsp:sp modelId="{47DBA823-3747-48DE-A2F8-10F63E0DBE73}">
      <dsp:nvSpPr>
        <dsp:cNvPr id="0" name=""/>
        <dsp:cNvSpPr/>
      </dsp:nvSpPr>
      <dsp:spPr>
        <a:xfrm>
          <a:off x="1353019" y="2652596"/>
          <a:ext cx="6437960" cy="1768397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Putting Action Plan into Action: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 smtClean="0">
              <a:solidFill>
                <a:srgbClr val="00B0F0"/>
              </a:solidFill>
            </a:rPr>
            <a:t>S</a:t>
          </a:r>
          <a:r>
            <a:rPr lang="en-US" sz="4500" kern="1200" dirty="0" err="1" smtClean="0">
              <a:solidFill>
                <a:schemeClr val="bg1">
                  <a:lumMod val="50000"/>
                </a:schemeClr>
              </a:solidFill>
            </a:rPr>
            <a:t>W</a:t>
          </a:r>
          <a:r>
            <a:rPr lang="en-US" sz="4500" kern="1200" dirty="0" err="1" smtClean="0">
              <a:solidFill>
                <a:srgbClr val="00B050"/>
              </a:solidFill>
            </a:rPr>
            <a:t>O</a:t>
          </a:r>
          <a:r>
            <a:rPr lang="en-US" sz="4500" kern="1200" dirty="0" err="1" smtClean="0">
              <a:solidFill>
                <a:schemeClr val="accent1"/>
              </a:solidFill>
            </a:rPr>
            <a:t>T</a:t>
          </a:r>
          <a:endParaRPr lang="en-US" sz="4500" kern="1200" dirty="0">
            <a:solidFill>
              <a:schemeClr val="accent1"/>
            </a:solidFill>
          </a:endParaRPr>
        </a:p>
      </dsp:txBody>
      <dsp:txXfrm>
        <a:off x="1439345" y="2738922"/>
        <a:ext cx="6265308" cy="159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0B1F-6EAB-49C0-91D0-A08576922D02}" type="datetimeFigureOut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99665"/>
            <a:ext cx="5486400" cy="407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2971800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597758"/>
            <a:ext cx="2971800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E4966-865A-4600-A302-7582F48FAE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1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4966-865A-4600-A302-7582F48FAEE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9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4966-865A-4600-A302-7582F48FAEE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9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4966-865A-4600-A302-7582F48FAEE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5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CA7F-9A0B-400A-AF1B-3CB52ACC05DD}" type="datetimeFigureOut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ECFE-D620-477E-817A-15F7B0307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CA7F-9A0B-400A-AF1B-3CB52ACC05DD}" type="datetimeFigureOut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ECFE-D620-477E-817A-15F7B0307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CA7F-9A0B-400A-AF1B-3CB52ACC05DD}" type="datetimeFigureOut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ECFE-D620-477E-817A-15F7B0307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5B336DA0-4CFD-4EBB-AB54-076180837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89B7A-0BED-45AA-B523-A5694BE08A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82D6F-7B32-4546-A92F-B65E995EE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B399-7912-40F9-A842-253B1AE44C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6FF80-0862-40A0-927A-30285B684E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2E0EB-7719-4F30-9228-34E2B7B84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B984-A5C6-4298-B88F-C4C0E39A56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5BEB8-610A-4DCD-B23E-32B781E5A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CA7F-9A0B-400A-AF1B-3CB52ACC05DD}" type="datetimeFigureOut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ECFE-D620-477E-817A-15F7B0307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9CE83-43B2-4C62-8B16-CC23E8989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EF6AC-B43A-4830-B00E-2C16546BE2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71C7D-EA43-490C-AB06-49AA42D34A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85950"/>
            <a:ext cx="8178800" cy="4171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CB30-C564-40F2-9A82-8096C7CBA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3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4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3B00-0B56-4F98-9EDE-18EA84856D6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69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3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4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B984-A5C6-4298-B88F-C4C0E39A5620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CA7F-9A0B-400A-AF1B-3CB52ACC05DD}" type="datetimeFigureOut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ECFE-D620-477E-817A-15F7B0307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CA7F-9A0B-400A-AF1B-3CB52ACC05DD}" type="datetimeFigureOut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ECFE-D620-477E-817A-15F7B0307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CA7F-9A0B-400A-AF1B-3CB52ACC05DD}" type="datetimeFigureOut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ECFE-D620-477E-817A-15F7B0307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CA7F-9A0B-400A-AF1B-3CB52ACC05DD}" type="datetimeFigureOut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ECFE-D620-477E-817A-15F7B0307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CA7F-9A0B-400A-AF1B-3CB52ACC05DD}" type="datetimeFigureOut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ECFE-D620-477E-817A-15F7B0307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CA7F-9A0B-400A-AF1B-3CB52ACC05DD}" type="datetimeFigureOut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ECFE-D620-477E-817A-15F7B0307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CA7F-9A0B-400A-AF1B-3CB52ACC05DD}" type="datetimeFigureOut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ECFE-D620-477E-817A-15F7B0307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CCA7F-9A0B-400A-AF1B-3CB52ACC05DD}" type="datetimeFigureOut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ECFE-D620-477E-817A-15F7B0307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6B99996-CBDD-4BAD-AD90-CA935BED272A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C6FE733-52AE-4F96-9BC5-6D6CC098B985}" type="datetimeFigureOut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5E8EA1-33D4-494D-9ED8-BEF25B569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6B99996-CBDD-4BAD-AD90-CA935BED272A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6B99996-CBDD-4BAD-AD90-CA935BED27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CE3FB5B-A449-4862-9C5C-814307BD8035}" type="datetimeFigureOut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C7FD52-8529-4F4C-8171-4A0F5A254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7AB9DC-BEB1-425B-BF7F-C8CA1D48E082}" type="datetimeFigureOut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DEAB726-B2DC-4E6F-84CF-1B50A9B7D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B907EFD-814D-4B9F-A0EF-E1C6F63315C8}" type="slidenum">
              <a:rPr lang="en-US">
                <a:solidFill>
                  <a:srgbClr val="5E574E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CCA7F-9A0B-400A-AF1B-3CB52ACC05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ECFE-D620-477E-817A-15F7B03076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CCA7F-9A0B-400A-AF1B-3CB52ACC05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ECFE-D620-477E-817A-15F7B03076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CCA7F-9A0B-400A-AF1B-3CB52ACC05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ECFE-D620-477E-817A-15F7B03076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3072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3072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6B99996-CBDD-4BAD-AD90-CA935BED272A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è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tc.edu.cn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70" y="-11521"/>
            <a:ext cx="5149685" cy="3443914"/>
          </a:xfrm>
          <a:prstGeom prst="rect">
            <a:avLst/>
          </a:prstGeom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1" y="3420487"/>
            <a:ext cx="5243920" cy="3437513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43" y="6274921"/>
            <a:ext cx="3715504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Public Health Hazard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6" descr="BaiYangDing-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3432393"/>
            <a:ext cx="469815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692356" y="6274921"/>
            <a:ext cx="3440942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Ecosystem Damage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92356" y="2832319"/>
            <a:ext cx="272908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Rivers Polluted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4" descr="DryRiver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941" y="1805"/>
            <a:ext cx="45720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143" y="2832319"/>
            <a:ext cx="2822439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Rivers Dried Up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942" y="216564"/>
            <a:ext cx="9278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China’s 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</a:rPr>
              <a:t>War </a:t>
            </a:r>
            <a:r>
              <a:rPr lang="en-US" sz="4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Against 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</a:rPr>
              <a:t>Water </a:t>
            </a:r>
            <a:r>
              <a:rPr lang="en-US" sz="4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Pollution:</a:t>
            </a:r>
          </a:p>
          <a:p>
            <a:pPr algn="ctr"/>
            <a:r>
              <a:rPr lang="en-US" sz="44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Filling in the Gaps</a:t>
            </a:r>
            <a:endParaRPr lang="en-US" sz="4400" b="1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4" b="46428"/>
          <a:stretch>
            <a:fillRect/>
          </a:stretch>
        </p:blipFill>
        <p:spPr bwMode="auto">
          <a:xfrm>
            <a:off x="-380153" y="-8454"/>
            <a:ext cx="8096250" cy="674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670" y="6644213"/>
            <a:ext cx="1904932" cy="188417"/>
          </a:xfrm>
        </p:spPr>
        <p:txBody>
          <a:bodyPr/>
          <a:lstStyle/>
          <a:p>
            <a:pPr>
              <a:defRPr/>
            </a:pPr>
            <a:fld id="{11EF521F-7D55-494E-97C8-B5D9453F1844}" type="slidenum">
              <a:rPr lang="en-GB" altLang="zh-CN" smtClean="0"/>
              <a:pPr>
                <a:defRPr/>
              </a:pPr>
              <a:t>2</a:t>
            </a:fld>
            <a:endParaRPr lang="en-GB" altLang="zh-CN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670" y="6644213"/>
            <a:ext cx="190493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4058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811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217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623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02978" algn="l" defTabSz="881188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643567" algn="l" defTabSz="881188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84172" algn="l" defTabSz="881188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524760" algn="l" defTabSz="881188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11EF521F-7D55-494E-97C8-B5D9453F1844}" type="slidenum">
              <a:rPr lang="en-GB" altLang="zh-CN" smtClean="0"/>
              <a:pPr>
                <a:defRPr/>
              </a:pPr>
              <a:t>2</a:t>
            </a:fld>
            <a:endParaRPr lang="en-GB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586531" y="959370"/>
            <a:ext cx="4424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920B08"/>
                </a:solidFill>
              </a:rPr>
              <a:t>Chunmiao Zheng &amp; Jie Liu</a:t>
            </a:r>
            <a:endParaRPr lang="en-US" sz="2800" i="1" dirty="0">
              <a:solidFill>
                <a:srgbClr val="920B08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7233"/>
          <a:stretch/>
        </p:blipFill>
        <p:spPr bwMode="auto">
          <a:xfrm>
            <a:off x="5684551" y="-24683"/>
            <a:ext cx="336278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25435" y="13793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0B08"/>
                </a:solidFill>
              </a:rPr>
              <a:t>(May 17, 2013)</a:t>
            </a:r>
            <a:endParaRPr lang="en-US" sz="2400" dirty="0">
              <a:solidFill>
                <a:srgbClr val="920B08"/>
              </a:solidFill>
            </a:endParaRPr>
          </a:p>
        </p:txBody>
      </p:sp>
      <p:pic>
        <p:nvPicPr>
          <p:cNvPr id="8" name="Picture 7" descr="loveca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91" y="2322904"/>
            <a:ext cx="3645280" cy="29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71" y="3651563"/>
            <a:ext cx="2129045" cy="31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0"/>
          <a:stretch/>
        </p:blipFill>
        <p:spPr>
          <a:xfrm>
            <a:off x="5129842" y="1453811"/>
            <a:ext cx="3622571" cy="2657990"/>
          </a:xfrm>
          <a:prstGeom prst="rect">
            <a:avLst/>
          </a:prstGeom>
        </p:spPr>
      </p:pic>
      <p:sp>
        <p:nvSpPr>
          <p:cNvPr id="12" name="矩形 19"/>
          <p:cNvSpPr/>
          <p:nvPr/>
        </p:nvSpPr>
        <p:spPr>
          <a:xfrm>
            <a:off x="0" y="112319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3200" b="1" i="1" dirty="0" smtClean="0">
                <a:solidFill>
                  <a:srgbClr val="C00000"/>
                </a:solidFill>
                <a:cs typeface="+mn-ea"/>
                <a:sym typeface="+mn-lt"/>
              </a:rPr>
              <a:t>Never</a:t>
            </a:r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 G</a:t>
            </a:r>
            <a:r>
              <a:rPr lang="en-US" altLang="zh-CN" sz="3200" b="1" dirty="0" smtClean="0">
                <a:solidFill>
                  <a:srgbClr val="0070C0"/>
                </a:solidFill>
                <a:cs typeface="+mn-ea"/>
                <a:sym typeface="+mn-lt"/>
              </a:rPr>
              <a:t>reater </a:t>
            </a:r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C</a:t>
            </a:r>
            <a:r>
              <a:rPr lang="en-US" altLang="zh-CN" sz="3200" b="1" dirty="0" smtClean="0">
                <a:solidFill>
                  <a:srgbClr val="0070C0"/>
                </a:solidFill>
                <a:cs typeface="+mn-ea"/>
                <a:sym typeface="+mn-lt"/>
              </a:rPr>
              <a:t>oncerns </a:t>
            </a:r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A</a:t>
            </a:r>
            <a:r>
              <a:rPr lang="en-US" altLang="zh-CN" sz="3200" b="1" dirty="0" smtClean="0">
                <a:solidFill>
                  <a:srgbClr val="0070C0"/>
                </a:solidFill>
                <a:cs typeface="+mn-ea"/>
                <a:sym typeface="+mn-lt"/>
              </a:rPr>
              <a:t>bout the Environment</a:t>
            </a:r>
            <a:br>
              <a:rPr lang="en-US" altLang="zh-CN" sz="3200" b="1" dirty="0" smtClean="0">
                <a:solidFill>
                  <a:srgbClr val="0070C0"/>
                </a:solidFill>
                <a:cs typeface="+mn-ea"/>
                <a:sym typeface="+mn-lt"/>
              </a:rPr>
            </a:br>
            <a:r>
              <a:rPr lang="en-US" altLang="zh-CN" sz="3200" b="1" dirty="0" smtClean="0">
                <a:solidFill>
                  <a:srgbClr val="0070C0"/>
                </a:solidFill>
                <a:cs typeface="+mn-ea"/>
                <a:sym typeface="+mn-lt"/>
              </a:rPr>
              <a:t>from </a:t>
            </a:r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N</a:t>
            </a:r>
            <a:r>
              <a:rPr lang="en-US" altLang="zh-CN" sz="3200" b="1" dirty="0" smtClean="0">
                <a:solidFill>
                  <a:srgbClr val="0070C0"/>
                </a:solidFill>
                <a:cs typeface="+mn-ea"/>
                <a:sym typeface="+mn-lt"/>
              </a:rPr>
              <a:t>ational leadership to General </a:t>
            </a:r>
            <a:r>
              <a:rPr lang="en-US" altLang="zh-CN" sz="3200" b="1" dirty="0">
                <a:solidFill>
                  <a:srgbClr val="0070C0"/>
                </a:solidFill>
                <a:cs typeface="+mn-ea"/>
                <a:sym typeface="+mn-lt"/>
              </a:rPr>
              <a:t>P</a:t>
            </a:r>
            <a:r>
              <a:rPr lang="en-US" altLang="zh-CN" sz="3200" b="1" dirty="0" smtClean="0">
                <a:solidFill>
                  <a:srgbClr val="0070C0"/>
                </a:solidFill>
                <a:cs typeface="+mn-ea"/>
                <a:sym typeface="+mn-lt"/>
              </a:rPr>
              <a:t>ublic</a:t>
            </a:r>
            <a:endParaRPr lang="zh-CN" altLang="en-US" sz="3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548332" y="2646967"/>
            <a:ext cx="85956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Key Words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4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Clean water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4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Blue sky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4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Green mountains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4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Water and air pollution control</a:t>
            </a:r>
            <a:endParaRPr lang="zh-CN" altLang="en-US" sz="4400" b="1" dirty="0">
              <a:solidFill>
                <a:srgbClr val="00B05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7636" y="4111801"/>
            <a:ext cx="3906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President XI Jinping on Environment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85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279918148"/>
              </p:ext>
            </p:extLst>
          </p:nvPr>
        </p:nvGraphicFramePr>
        <p:xfrm>
          <a:off x="0" y="-215590"/>
          <a:ext cx="9143999" cy="707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6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57158" y="422318"/>
            <a:ext cx="8358246" cy="106047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6699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6699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6699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6699"/>
                </a:solidFill>
                <a:latin typeface="Arial Black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6699"/>
                </a:solidFill>
                <a:latin typeface="Arial Black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6699"/>
                </a:solidFill>
                <a:latin typeface="Arial Black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6699"/>
                </a:solidFill>
                <a:latin typeface="Arial Black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6699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 kern="0" dirty="0" smtClean="0">
                <a:latin typeface="+mn-lt"/>
              </a:rPr>
              <a:t>Filling the Gaps in the Action Plan</a:t>
            </a:r>
            <a:endParaRPr lang="en-US" b="1" kern="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9276" y="1349696"/>
            <a:ext cx="8229600" cy="47536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8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80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è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è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è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è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è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zh-CN" sz="32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Enforce existing laws/regulations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zh-CN" sz="3200" kern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3200" kern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 </a:t>
            </a:r>
            <a:r>
              <a:rPr lang="en-US" sz="3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up, stimulate and normalize </a:t>
            </a:r>
            <a:r>
              <a:rPr lang="en-US" sz="3200" kern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 markets</a:t>
            </a:r>
            <a:endParaRPr lang="en-US" sz="3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zh-CN" sz="3200" kern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3200" kern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romote </a:t>
            </a:r>
            <a:r>
              <a:rPr lang="en-US" sz="32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encourage technological </a:t>
            </a:r>
            <a:r>
              <a:rPr lang="en-US" sz="3200" kern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2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 in education and training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2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more international exchange and collaboration</a:t>
            </a:r>
            <a:endParaRPr lang="en-US" sz="32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czheng\Desktop\ba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90" y="5569286"/>
            <a:ext cx="3806896" cy="8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7280" y="1173480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FFFFFF"/>
                </a:solidFill>
              </a:rPr>
              <a:t>谢</a:t>
            </a:r>
            <a:r>
              <a:rPr lang="zh-CN" altLang="en-US" sz="9600" b="1" dirty="0" smtClean="0">
                <a:solidFill>
                  <a:srgbClr val="FFFFFF"/>
                </a:solidFill>
              </a:rPr>
              <a:t>谢！</a:t>
            </a:r>
            <a:endParaRPr lang="en-US" sz="9600" b="1" dirty="0">
              <a:solidFill>
                <a:srgbClr val="FFFFFF"/>
              </a:solidFill>
            </a:endParaRPr>
          </a:p>
        </p:txBody>
      </p:sp>
      <p:pic>
        <p:nvPicPr>
          <p:cNvPr id="6146" name="Picture 2" descr="C:\Users\czheng\Dropbox\001b_SUSTC\南科大校园_201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4" y="1173480"/>
            <a:ext cx="7557962" cy="425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658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3D7EB3"/>
                </a:solidFill>
                <a:latin typeface="Edwardian Script ITC" panose="030303020407070D0804" pitchFamily="66" charset="0"/>
                <a:ea typeface="SimSun" panose="02010600030101010101" pitchFamily="2" charset="-122"/>
              </a:rPr>
              <a:t>Thank you!</a:t>
            </a:r>
            <a:endParaRPr lang="en-US" sz="7200" b="1" dirty="0">
              <a:solidFill>
                <a:srgbClr val="3D7EB3"/>
              </a:solidFill>
              <a:latin typeface="Edwardian Script ITC" panose="030303020407070D0804" pitchFamily="66" charset="0"/>
              <a:ea typeface="SimSun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625" y="5483353"/>
            <a:ext cx="755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D7EB3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South University of Science and Technology </a:t>
            </a:r>
            <a:r>
              <a:rPr lang="en-US" sz="2400" dirty="0" smtClean="0">
                <a:solidFill>
                  <a:srgbClr val="3D7EB3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of China</a:t>
            </a:r>
            <a:endParaRPr lang="en-US" sz="2400" dirty="0">
              <a:solidFill>
                <a:srgbClr val="3D7EB3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/>
            <a:r>
              <a:rPr lang="en-US" sz="2400" dirty="0">
                <a:solidFill>
                  <a:srgbClr val="3D7EB3"/>
                </a:solidFill>
                <a:latin typeface="Calibri" panose="020F0502020204030204" pitchFamily="34" charset="0"/>
                <a:ea typeface="SimSun" panose="02010600030101010101" pitchFamily="2" charset="-122"/>
                <a:hlinkClick r:id="rId3"/>
              </a:rPr>
              <a:t>	</a:t>
            </a:r>
            <a:r>
              <a:rPr lang="en-US" sz="2400" dirty="0" smtClean="0">
                <a:solidFill>
                  <a:srgbClr val="3D7EB3"/>
                </a:solidFill>
                <a:latin typeface="Calibri" panose="020F0502020204030204" pitchFamily="34" charset="0"/>
                <a:ea typeface="SimSun" panose="02010600030101010101" pitchFamily="2" charset="-122"/>
                <a:hlinkClick r:id="rId3"/>
              </a:rPr>
              <a:t>			</a:t>
            </a:r>
            <a:r>
              <a:rPr lang="en-US" sz="2400" u="sng" dirty="0" smtClean="0">
                <a:solidFill>
                  <a:srgbClr val="3D7EB3"/>
                </a:solidFill>
                <a:latin typeface="Calibri" panose="020F0502020204030204" pitchFamily="34" charset="0"/>
                <a:ea typeface="SimSun" panose="02010600030101010101" pitchFamily="2" charset="-122"/>
                <a:hlinkClick r:id="rId3"/>
              </a:rPr>
              <a:t>http://www.sustc.edu.cn</a:t>
            </a:r>
            <a:endParaRPr lang="en-US" sz="2400" u="sng" dirty="0" smtClean="0">
              <a:solidFill>
                <a:srgbClr val="3D7EB3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/>
            <a:r>
              <a:rPr lang="en-US" sz="2400" dirty="0" smtClean="0">
                <a:solidFill>
                  <a:srgbClr val="3D7EB3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				zhengcm@sustc.edu.cn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352550" y="6132285"/>
            <a:ext cx="3497655" cy="287565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91973" y="5917512"/>
            <a:ext cx="2966795" cy="888957"/>
            <a:chOff x="2330629" y="4689652"/>
            <a:chExt cx="5294653" cy="1586466"/>
          </a:xfrm>
        </p:grpSpPr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961" y="4877555"/>
              <a:ext cx="1219202" cy="1219202"/>
            </a:xfrm>
            <a:prstGeom prst="rect">
              <a:avLst/>
            </a:prstGeom>
          </p:spPr>
        </p:pic>
        <p:pic>
          <p:nvPicPr>
            <p:cNvPr id="13" name="图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996" y="4822576"/>
              <a:ext cx="1504286" cy="144000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629" y="4689652"/>
              <a:ext cx="1586466" cy="1586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09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cz_simple">
  <a:themeElements>
    <a:clrScheme name="cz_simpl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z_simpl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z_simpl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z_simpl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z_simpl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8581</TotalTime>
  <Words>150</Words>
  <Application>Microsoft Office PowerPoint</Application>
  <PresentationFormat>On-screen Show (4:3)</PresentationFormat>
  <Paragraphs>49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Custom Design</vt:lpstr>
      <vt:lpstr>cz_simple</vt:lpstr>
      <vt:lpstr>7_Custom Design</vt:lpstr>
      <vt:lpstr>1_Custom Design</vt:lpstr>
      <vt:lpstr>5_cz_simple</vt:lpstr>
      <vt:lpstr>2_Custom Design</vt:lpstr>
      <vt:lpstr>3_Custom Design</vt:lpstr>
      <vt:lpstr>4_Custom Design</vt:lpstr>
      <vt:lpstr>6_cz_simple</vt:lpstr>
      <vt:lpstr>7_cz_simple</vt:lpstr>
      <vt:lpstr>5_Custom Design</vt:lpstr>
      <vt:lpstr>4_cz_simple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Alabama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water issues</dc:title>
  <dc:creator>Chunmiao Zheng</dc:creator>
  <cp:lastModifiedBy>Deploy</cp:lastModifiedBy>
  <cp:revision>662</cp:revision>
  <dcterms:created xsi:type="dcterms:W3CDTF">2008-12-24T18:03:45Z</dcterms:created>
  <dcterms:modified xsi:type="dcterms:W3CDTF">2015-11-16T15:12:21Z</dcterms:modified>
</cp:coreProperties>
</file>