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93" r:id="rId2"/>
  </p:sldMasterIdLst>
  <p:notesMasterIdLst>
    <p:notesMasterId r:id="rId14"/>
  </p:notesMasterIdLst>
  <p:sldIdLst>
    <p:sldId id="26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8"/>
    <p:restoredTop sz="94708"/>
  </p:normalViewPr>
  <p:slideViewPr>
    <p:cSldViewPr snapToGrid="0" snapToObjects="1">
      <p:cViewPr varScale="1">
        <p:scale>
          <a:sx n="85" d="100"/>
          <a:sy n="85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jt\kk3r21rx23bcm9m24xsr_wtc0000gn\T\com.microsoft.Outlook\Outlook%20Temp\updated%20data%5b2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2001-2016 Generators' operational hours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'generators operational hours '!$B$1</c:f>
              <c:strCache>
                <c:ptCount val="1"/>
                <c:pt idx="0">
                  <c:v>thermal operational hours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'generators operational hours '!$A$2:$A$17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'generators operational hours '!$B$2:$B$17</c:f>
              <c:numCache>
                <c:formatCode>General</c:formatCode>
                <c:ptCount val="16"/>
                <c:pt idx="0">
                  <c:v>4900</c:v>
                </c:pt>
                <c:pt idx="1">
                  <c:v>5272</c:v>
                </c:pt>
                <c:pt idx="2">
                  <c:v>5767</c:v>
                </c:pt>
                <c:pt idx="3">
                  <c:v>5991</c:v>
                </c:pt>
                <c:pt idx="4">
                  <c:v>5865</c:v>
                </c:pt>
                <c:pt idx="5">
                  <c:v>5612</c:v>
                </c:pt>
                <c:pt idx="6">
                  <c:v>5344</c:v>
                </c:pt>
                <c:pt idx="7">
                  <c:v>4885</c:v>
                </c:pt>
                <c:pt idx="8">
                  <c:v>4865</c:v>
                </c:pt>
                <c:pt idx="9">
                  <c:v>5031</c:v>
                </c:pt>
                <c:pt idx="10">
                  <c:v>5305</c:v>
                </c:pt>
                <c:pt idx="11">
                  <c:v>4982</c:v>
                </c:pt>
                <c:pt idx="12">
                  <c:v>5021</c:v>
                </c:pt>
                <c:pt idx="13">
                  <c:v>4739</c:v>
                </c:pt>
                <c:pt idx="14">
                  <c:v>4364</c:v>
                </c:pt>
                <c:pt idx="15">
                  <c:v>4165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E6A-49A4-B8AB-71AD90DA8B3E}"/>
            </c:ext>
          </c:extLst>
        </c:ser>
        <c:ser>
          <c:idx val="1"/>
          <c:order val="1"/>
          <c:tx>
            <c:strRef>
              <c:f>'generators operational hours '!$C$1</c:f>
              <c:strCache>
                <c:ptCount val="1"/>
                <c:pt idx="0">
                  <c:v>hydro operational hours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'generators operational hours '!$A$2:$A$17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'generators operational hours '!$C$2:$C$17</c:f>
              <c:numCache>
                <c:formatCode>General</c:formatCode>
                <c:ptCount val="16"/>
                <c:pt idx="0">
                  <c:v>3129</c:v>
                </c:pt>
                <c:pt idx="1">
                  <c:v>3289</c:v>
                </c:pt>
                <c:pt idx="2">
                  <c:v>3239</c:v>
                </c:pt>
                <c:pt idx="3">
                  <c:v>3462</c:v>
                </c:pt>
                <c:pt idx="4">
                  <c:v>3664</c:v>
                </c:pt>
                <c:pt idx="5">
                  <c:v>3393</c:v>
                </c:pt>
                <c:pt idx="6">
                  <c:v>3520</c:v>
                </c:pt>
                <c:pt idx="7">
                  <c:v>3589</c:v>
                </c:pt>
                <c:pt idx="8">
                  <c:v>3328</c:v>
                </c:pt>
                <c:pt idx="9">
                  <c:v>3404</c:v>
                </c:pt>
                <c:pt idx="10">
                  <c:v>3019</c:v>
                </c:pt>
                <c:pt idx="11">
                  <c:v>3591</c:v>
                </c:pt>
                <c:pt idx="12">
                  <c:v>3359</c:v>
                </c:pt>
                <c:pt idx="13">
                  <c:v>3669</c:v>
                </c:pt>
                <c:pt idx="14">
                  <c:v>3590</c:v>
                </c:pt>
                <c:pt idx="15">
                  <c:v>3621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E6A-49A4-B8AB-71AD90DA8B3E}"/>
            </c:ext>
          </c:extLst>
        </c:ser>
        <c:ser>
          <c:idx val="2"/>
          <c:order val="2"/>
          <c:tx>
            <c:strRef>
              <c:f>'generators operational hours '!$D$1</c:f>
              <c:strCache>
                <c:ptCount val="1"/>
                <c:pt idx="0">
                  <c:v>average operational hours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'generators operational hours '!$A$2:$A$17</c:f>
              <c:numCache>
                <c:formatCode>General</c:formatCod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numCache>
            </c:numRef>
          </c:cat>
          <c:val>
            <c:numRef>
              <c:f>'generators operational hours '!$D$2:$D$17</c:f>
              <c:numCache>
                <c:formatCode>General</c:formatCode>
                <c:ptCount val="16"/>
                <c:pt idx="0">
                  <c:v>4588</c:v>
                </c:pt>
                <c:pt idx="1">
                  <c:v>4860</c:v>
                </c:pt>
                <c:pt idx="2">
                  <c:v>5245</c:v>
                </c:pt>
                <c:pt idx="3">
                  <c:v>5455</c:v>
                </c:pt>
                <c:pt idx="4">
                  <c:v>5425</c:v>
                </c:pt>
                <c:pt idx="5">
                  <c:v>5198</c:v>
                </c:pt>
                <c:pt idx="6">
                  <c:v>5020</c:v>
                </c:pt>
                <c:pt idx="7">
                  <c:v>4648</c:v>
                </c:pt>
                <c:pt idx="8">
                  <c:v>4546</c:v>
                </c:pt>
                <c:pt idx="9">
                  <c:v>4650</c:v>
                </c:pt>
                <c:pt idx="10">
                  <c:v>4730</c:v>
                </c:pt>
                <c:pt idx="11">
                  <c:v>4579</c:v>
                </c:pt>
                <c:pt idx="12">
                  <c:v>4521</c:v>
                </c:pt>
                <c:pt idx="13">
                  <c:v>4318</c:v>
                </c:pt>
                <c:pt idx="14">
                  <c:v>3988</c:v>
                </c:pt>
                <c:pt idx="15">
                  <c:v>3785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E6A-49A4-B8AB-71AD90DA8B3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2249096"/>
        <c:axId val="242251056"/>
      </c:lineChart>
      <c:catAx>
        <c:axId val="242249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251056"/>
        <c:crosses val="autoZero"/>
        <c:auto val="1"/>
        <c:lblAlgn val="ctr"/>
        <c:lblOffset val="100"/>
        <c:noMultiLvlLbl val="0"/>
      </c:catAx>
      <c:valAx>
        <c:axId val="242251056"/>
        <c:scaling>
          <c:orientation val="minMax"/>
          <c:min val="25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249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41EAF-6032-704D-8DC6-60EDCA284E5E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8083A-8B89-AE49-9803-AE6853B33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6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12/27/10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6D7F30-C449-42A8-9F58-08A89C68342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2740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China</a:t>
            </a:r>
            <a:r>
              <a:rPr lang="en-US" baseline="0" dirty="0"/>
              <a:t> Electricity Council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896BC-BB8E-0046-A412-0A6DEF8C40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3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wikipedia.org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083A-8B89-AE49-9803-AE6853B33B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1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http://</a:t>
            </a:r>
            <a:r>
              <a:rPr lang="en-US" dirty="0" err="1"/>
              <a:t>blogs.agu.org</a:t>
            </a:r>
            <a:r>
              <a:rPr lang="en-US" dirty="0"/>
              <a:t>/</a:t>
            </a:r>
            <a:r>
              <a:rPr lang="en-US" dirty="0" err="1"/>
              <a:t>waterunderground</a:t>
            </a:r>
            <a:r>
              <a:rPr lang="en-US" dirty="0"/>
              <a:t>/2017/03/16/deep-challenges-chinas-war-water-pollution-must-tackle-deep-groundwater-pollution-pathways/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083A-8B89-AE49-9803-AE6853B33B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6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China has solid energy and environmental policy,</a:t>
            </a:r>
            <a:r>
              <a:rPr lang="en-US" baseline="0" dirty="0"/>
              <a:t> regulations and law. NDRC Document 9, revised Air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083A-8B89-AE49-9803-AE6853B33B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1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04D6-97B5-384F-9357-E6D82F3D1C49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895F-1560-AC41-85C8-35E9FA020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1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04D6-97B5-384F-9357-E6D82F3D1C49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895F-1560-AC41-85C8-35E9FA020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9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04D6-97B5-384F-9357-E6D82F3D1C49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895F-1560-AC41-85C8-35E9FA020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3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P_slide_footer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6078550"/>
            <a:ext cx="92614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2025" baseline="0">
                <a:solidFill>
                  <a:srgbClr val="005C96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27" y="1600201"/>
            <a:ext cx="8214479" cy="407828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Georgia" pitchFamily="18" charset="0"/>
              </a:defRPr>
            </a:lvl1pPr>
            <a:lvl2pPr>
              <a:defRPr>
                <a:solidFill>
                  <a:srgbClr val="000000"/>
                </a:solidFill>
                <a:latin typeface="Georgia" pitchFamily="18" charset="0"/>
              </a:defRPr>
            </a:lvl2pPr>
            <a:lvl3pPr>
              <a:defRPr>
                <a:solidFill>
                  <a:srgbClr val="000000"/>
                </a:solidFill>
                <a:latin typeface="Georgia" pitchFamily="18" charset="0"/>
              </a:defRPr>
            </a:lvl3pPr>
            <a:lvl4pPr>
              <a:defRPr>
                <a:solidFill>
                  <a:srgbClr val="000000"/>
                </a:solidFill>
                <a:latin typeface="Georgia" pitchFamily="18" charset="0"/>
              </a:defRPr>
            </a:lvl4pPr>
            <a:lvl5pPr>
              <a:defRPr>
                <a:solidFill>
                  <a:srgbClr val="000000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9286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charset="0"/>
              </a:defRPr>
            </a:lvl1pPr>
          </a:lstStyle>
          <a:p>
            <a:pPr>
              <a:defRPr/>
            </a:pPr>
            <a:fld id="{3028C975-0B46-644B-B3EC-54442D393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25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45B05-1327-4366-A854-CFDCE22F4D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45B05-1327-4366-A854-CFDCE22F4D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45B05-1327-4366-A854-CFDCE22F4D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45B05-1327-4366-A854-CFDCE22F4D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45B05-1327-4366-A854-CFDCE22F4D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45B05-1327-4366-A854-CFDCE22F4D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45B05-1327-4366-A854-CFDCE22F4D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04D6-97B5-384F-9357-E6D82F3D1C49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895F-1560-AC41-85C8-35E9FA020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5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45B05-1327-4366-A854-CFDCE22F4D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45B05-1327-4366-A854-CFDCE22F4D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45B05-1327-4366-A854-CFDCE22F4D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45B05-1327-4366-A854-CFDCE22F4D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389581" y="6092228"/>
            <a:ext cx="3297220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100" b="1" dirty="0">
                <a:solidFill>
                  <a:srgbClr val="FFFFFF"/>
                </a:solidFill>
                <a:latin typeface="Georgia" pitchFamily="18" charset="0"/>
              </a:rPr>
              <a:t>The Regulatory Assistance Project (RAP)</a:t>
            </a:r>
            <a:r>
              <a:rPr lang="en-US" sz="1100" b="1" baseline="30000" dirty="0">
                <a:solidFill>
                  <a:srgbClr val="FFFFFF"/>
                </a:solidFill>
                <a:latin typeface="Georgia" pitchFamily="18" charset="0"/>
              </a:rPr>
              <a:t>®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84" y="1590168"/>
            <a:ext cx="8221616" cy="1470025"/>
          </a:xfrm>
        </p:spPr>
        <p:txBody>
          <a:bodyPr anchor="t">
            <a:noAutofit/>
          </a:bodyPr>
          <a:lstStyle>
            <a:lvl1pPr algn="ctr">
              <a:defRPr lang="en-US" sz="3600" baseline="0" smtClean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5184" y="3186237"/>
            <a:ext cx="8221616" cy="1104549"/>
          </a:xfrm>
        </p:spPr>
        <p:txBody>
          <a:bodyPr/>
          <a:lstStyle>
            <a:lvl1pPr marL="0" indent="0" algn="ctr">
              <a:buNone/>
              <a:defRPr lang="en-US" sz="2500" baseline="0" smtClean="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286001" y="4409117"/>
            <a:ext cx="6400800" cy="914400"/>
          </a:xfrm>
        </p:spPr>
        <p:txBody>
          <a:bodyPr anchor="b">
            <a:normAutofit/>
          </a:bodyPr>
          <a:lstStyle>
            <a:lvl1pPr algn="r">
              <a:buNone/>
              <a:defRPr lang="en-US" sz="3000" baseline="0" smtClean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21" y="37295"/>
            <a:ext cx="3205778" cy="6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9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01688"/>
          </a:xfrm>
          <a:prstGeom prst="rect">
            <a:avLst/>
          </a:prstGeom>
          <a:solidFill>
            <a:srgbClr val="0B5A97"/>
          </a:solidFill>
          <a:ln w="9525">
            <a:solidFill>
              <a:srgbClr val="005C9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817813" y="1287463"/>
            <a:ext cx="322738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latin typeface="Georgia" pitchFamily="18" charset="0"/>
              </a:rPr>
              <a:t>About RAP</a:t>
            </a: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457200" y="2163763"/>
            <a:ext cx="8191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Georgia" pitchFamily="-112" charset="0"/>
              </a:rPr>
              <a:t>	The Regulatory Assistance Project (RAP) is a global, non-profit team of experts that 	focuses on the long-term economic and environmental sustainability of the power 	sector. RAP has deep expertise in regulatory and market policies that: </a:t>
            </a:r>
          </a:p>
          <a:p>
            <a:endParaRPr lang="en-US" sz="1600" dirty="0">
              <a:latin typeface="Georgia" pitchFamily="-112" charset="0"/>
            </a:endParaRP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Promote economic efficiency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Protect the environment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Ensure system reliability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Allocate system benefits fairly among all consumers</a:t>
            </a:r>
          </a:p>
          <a:p>
            <a:endParaRPr lang="en-US" sz="1600" dirty="0">
              <a:latin typeface="Georgia" pitchFamily="-112" charset="0"/>
            </a:endParaRPr>
          </a:p>
          <a:p>
            <a:r>
              <a:rPr lang="en-US" sz="1600" dirty="0">
                <a:latin typeface="Georgia" pitchFamily="-112" charset="0"/>
              </a:rPr>
              <a:t>	Learn more about RAP at </a:t>
            </a:r>
            <a:r>
              <a:rPr lang="en-US" sz="1600" dirty="0">
                <a:solidFill>
                  <a:srgbClr val="595959"/>
                </a:solidFill>
                <a:latin typeface="Georgia" pitchFamily="-112" charset="0"/>
              </a:rPr>
              <a:t>www.raponline.org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04473" y="4818856"/>
            <a:ext cx="7509940" cy="70501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/>
              <a:t>Click to add presenter contact information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21" y="37295"/>
            <a:ext cx="3205778" cy="669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r="13252"/>
          <a:stretch/>
        </p:blipFill>
        <p:spPr>
          <a:xfrm>
            <a:off x="-1" y="5573717"/>
            <a:ext cx="9144000" cy="128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79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No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P_slide_footer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2614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005C96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21" y="1600201"/>
            <a:ext cx="8214479" cy="407828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914400" indent="0">
              <a:buNone/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371600" indent="0">
              <a:buNone/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1828800" indent="0">
              <a:buNone/>
              <a:defRPr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928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pPr>
              <a:defRPr/>
            </a:pPr>
            <a:fld id="{1187B7FA-46CF-47F2-BA3A-536B89D45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45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P_slide_footer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2614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005C96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21" y="1600201"/>
            <a:ext cx="8214479" cy="40782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>
              <a:defRPr>
                <a:solidFill>
                  <a:schemeClr val="tx1"/>
                </a:solidFill>
                <a:latin typeface="Georgia" pitchFamily="18" charset="0"/>
              </a:defRPr>
            </a:lvl2pPr>
            <a:lvl3pPr>
              <a:defRPr>
                <a:solidFill>
                  <a:schemeClr val="tx1"/>
                </a:solidFill>
                <a:latin typeface="Georgia" pitchFamily="18" charset="0"/>
              </a:defRPr>
            </a:lvl3pPr>
            <a:lvl4pPr>
              <a:defRPr>
                <a:solidFill>
                  <a:schemeClr val="tx1"/>
                </a:solidFill>
                <a:latin typeface="Georgia" pitchFamily="18" charset="0"/>
              </a:defRPr>
            </a:lvl4pPr>
            <a:lvl5pPr>
              <a:defRPr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928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pPr>
              <a:defRPr/>
            </a:pPr>
            <a:fld id="{F17FF07E-C75B-4A53-9075-26CE228E03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30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AP_slide_footer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2614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005C96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22" y="1600201"/>
            <a:ext cx="3829856" cy="40782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>
              <a:defRPr>
                <a:solidFill>
                  <a:schemeClr val="tx1"/>
                </a:solidFill>
                <a:latin typeface="Georgia" pitchFamily="18" charset="0"/>
              </a:defRPr>
            </a:lvl2pPr>
            <a:lvl3pPr>
              <a:defRPr>
                <a:solidFill>
                  <a:schemeClr val="tx1"/>
                </a:solidFill>
                <a:latin typeface="Georgia" pitchFamily="18" charset="0"/>
              </a:defRPr>
            </a:lvl3pPr>
            <a:lvl4pPr>
              <a:defRPr>
                <a:solidFill>
                  <a:schemeClr val="tx1"/>
                </a:solidFill>
                <a:latin typeface="Georgia" pitchFamily="18" charset="0"/>
              </a:defRPr>
            </a:lvl4pPr>
            <a:lvl5pPr>
              <a:defRPr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64505" y="1602700"/>
            <a:ext cx="4122295" cy="40782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>
              <a:defRPr>
                <a:solidFill>
                  <a:schemeClr val="tx1"/>
                </a:solidFill>
                <a:latin typeface="Georgia" pitchFamily="18" charset="0"/>
              </a:defRPr>
            </a:lvl2pPr>
            <a:lvl3pPr>
              <a:defRPr>
                <a:solidFill>
                  <a:schemeClr val="tx1"/>
                </a:solidFill>
                <a:latin typeface="Georgia" pitchFamily="18" charset="0"/>
              </a:defRPr>
            </a:lvl3pPr>
            <a:lvl4pPr>
              <a:defRPr>
                <a:solidFill>
                  <a:schemeClr val="tx1"/>
                </a:solidFill>
                <a:latin typeface="Georgia" pitchFamily="18" charset="0"/>
              </a:defRPr>
            </a:lvl4pPr>
            <a:lvl5pPr>
              <a:defRPr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2928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pPr>
              <a:defRPr/>
            </a:pPr>
            <a:fld id="{1DCDDBBF-5DD0-4736-9B24-62E780EC1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11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Graph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P_slide_footer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2614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600">
                <a:solidFill>
                  <a:srgbClr val="005C96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7638"/>
            <a:ext cx="8229600" cy="4417678"/>
          </a:xfrm>
        </p:spPr>
        <p:txBody>
          <a:bodyPr/>
          <a:lstStyle>
            <a:lvl1pPr>
              <a:defRPr lang="en-US" sz="3200" baseline="0">
                <a:solidFill>
                  <a:schemeClr val="tx1"/>
                </a:solidFill>
                <a:latin typeface="Georgia" pitchFamily="18" charset="0"/>
              </a:defRPr>
            </a:lvl1pPr>
            <a:lvl2pPr>
              <a:buFont typeface="Calibri" pitchFamily="34" charset="0"/>
              <a:buNone/>
              <a:def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Insert graphic/image here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28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pPr>
              <a:defRPr/>
            </a:pPr>
            <a:fld id="{C15A7A5D-A456-43C7-BE17-0E4D9054B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04D6-97B5-384F-9357-E6D82F3D1C49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895F-1560-AC41-85C8-35E9FA020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81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Graphic Slide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AP_slide_footer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2614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005C96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22" y="1600201"/>
            <a:ext cx="3829856" cy="40782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>
              <a:defRPr>
                <a:solidFill>
                  <a:schemeClr val="tx1"/>
                </a:solidFill>
                <a:latin typeface="Georgia" pitchFamily="18" charset="0"/>
              </a:defRPr>
            </a:lvl2pPr>
            <a:lvl3pPr>
              <a:defRPr>
                <a:solidFill>
                  <a:schemeClr val="tx1"/>
                </a:solidFill>
                <a:latin typeface="Georgia" pitchFamily="18" charset="0"/>
              </a:defRPr>
            </a:lvl3pPr>
            <a:lvl4pPr>
              <a:defRPr>
                <a:solidFill>
                  <a:schemeClr val="tx1"/>
                </a:solidFill>
                <a:latin typeface="Georgia" pitchFamily="18" charset="0"/>
              </a:defRPr>
            </a:lvl4pPr>
            <a:lvl5pPr>
              <a:defRPr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2928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pPr>
              <a:defRPr/>
            </a:pPr>
            <a:fld id="{1DCDDBBF-5DD0-4736-9B24-62E780EC1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0484" y="1600200"/>
            <a:ext cx="4136315" cy="4078289"/>
          </a:xfrm>
        </p:spPr>
        <p:txBody>
          <a:bodyPr/>
          <a:lstStyle>
            <a:lvl1pPr>
              <a:defRPr lang="en-US" sz="3200" baseline="0">
                <a:solidFill>
                  <a:schemeClr val="tx1"/>
                </a:solidFill>
                <a:latin typeface="Georgia" pitchFamily="18" charset="0"/>
              </a:defRPr>
            </a:lvl1pPr>
            <a:lvl2pPr>
              <a:buFont typeface="Calibri" pitchFamily="34" charset="0"/>
              <a:buNone/>
              <a:def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Insert graphic/image here</a:t>
            </a:r>
          </a:p>
        </p:txBody>
      </p:sp>
    </p:spTree>
    <p:extLst>
      <p:ext uri="{BB962C8B-B14F-4D97-AF65-F5344CB8AC3E}">
        <p14:creationId xmlns:p14="http://schemas.microsoft.com/office/powerpoint/2010/main" val="2216098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/Graphic Slide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AP_slide_footer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2614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005C96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856944" y="1708944"/>
            <a:ext cx="3829856" cy="40782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>
              <a:defRPr>
                <a:solidFill>
                  <a:schemeClr val="tx1"/>
                </a:solidFill>
                <a:latin typeface="Georgia" pitchFamily="18" charset="0"/>
              </a:defRPr>
            </a:lvl2pPr>
            <a:lvl3pPr>
              <a:defRPr>
                <a:solidFill>
                  <a:schemeClr val="tx1"/>
                </a:solidFill>
                <a:latin typeface="Georgia" pitchFamily="18" charset="0"/>
              </a:defRPr>
            </a:lvl3pPr>
            <a:lvl4pPr>
              <a:defRPr>
                <a:solidFill>
                  <a:schemeClr val="tx1"/>
                </a:solidFill>
                <a:latin typeface="Georgia" pitchFamily="18" charset="0"/>
              </a:defRPr>
            </a:lvl4pPr>
            <a:lvl5pPr>
              <a:defRPr>
                <a:solidFill>
                  <a:schemeClr val="tx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62928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pPr>
              <a:defRPr/>
            </a:pPr>
            <a:fld id="{1DCDDBBF-5DD0-4736-9B24-62E780EC1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08943"/>
            <a:ext cx="4136315" cy="4078289"/>
          </a:xfrm>
        </p:spPr>
        <p:txBody>
          <a:bodyPr/>
          <a:lstStyle>
            <a:lvl1pPr>
              <a:defRPr lang="en-US" sz="3200" baseline="0">
                <a:solidFill>
                  <a:schemeClr val="tx1"/>
                </a:solidFill>
                <a:latin typeface="Georgia" pitchFamily="18" charset="0"/>
              </a:defRPr>
            </a:lvl1pPr>
            <a:lvl2pPr>
              <a:buFont typeface="Calibri" pitchFamily="34" charset="0"/>
              <a:buNone/>
              <a:def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Insert graphic/image here</a:t>
            </a:r>
          </a:p>
        </p:txBody>
      </p:sp>
    </p:spTree>
    <p:extLst>
      <p:ext uri="{BB962C8B-B14F-4D97-AF65-F5344CB8AC3E}">
        <p14:creationId xmlns:p14="http://schemas.microsoft.com/office/powerpoint/2010/main" val="2971551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725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(Graph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AP_slide_footer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8538"/>
            <a:ext cx="92614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2880"/>
            <a:ext cx="8229600" cy="5652436"/>
          </a:xfrm>
        </p:spPr>
        <p:txBody>
          <a:bodyPr/>
          <a:lstStyle>
            <a:lvl1pPr>
              <a:defRPr lang="en-US" sz="3200" baseline="0">
                <a:solidFill>
                  <a:schemeClr val="tx1"/>
                </a:solidFill>
                <a:latin typeface="Georgia" pitchFamily="18" charset="0"/>
              </a:defRPr>
            </a:lvl1pPr>
            <a:lvl2pPr>
              <a:buFont typeface="Calibri" pitchFamily="34" charset="0"/>
              <a:buNone/>
              <a:def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2pPr>
            <a:lvl3pPr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Insert graphic/image here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928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-112" charset="0"/>
              </a:defRPr>
            </a:lvl1pPr>
          </a:lstStyle>
          <a:p>
            <a:pPr>
              <a:defRPr/>
            </a:pPr>
            <a:fld id="{C15A7A5D-A456-43C7-BE17-0E4D9054B8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76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Beij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01688"/>
          </a:xfrm>
          <a:prstGeom prst="rect">
            <a:avLst/>
          </a:prstGeom>
          <a:solidFill>
            <a:srgbClr val="0B5A97"/>
          </a:solidFill>
          <a:ln w="9525">
            <a:solidFill>
              <a:srgbClr val="005C9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817813" y="1287463"/>
            <a:ext cx="322738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latin typeface="Georgia" pitchFamily="18" charset="0"/>
              </a:rPr>
              <a:t>About RAP</a:t>
            </a: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457200" y="2163763"/>
            <a:ext cx="8191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Georgia" pitchFamily="-112" charset="0"/>
              </a:rPr>
              <a:t>	The Regulatory Assistance Project (RAP) is a global, non-profit team of experts that 	focuses on the long-term economic and environmental sustainability of the power 	sector. RAP has deep expertise in regulatory and market policies that:</a:t>
            </a:r>
          </a:p>
          <a:p>
            <a:endParaRPr lang="en-US" sz="1600" dirty="0">
              <a:latin typeface="Georgia" pitchFamily="-112" charset="0"/>
            </a:endParaRP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Promote economic efficiency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Protect the environment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Ensure system reliability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Allocate system benefits fairly among all consumers</a:t>
            </a:r>
          </a:p>
          <a:p>
            <a:endParaRPr lang="en-US" sz="1600" dirty="0">
              <a:latin typeface="Georgia" pitchFamily="-112" charset="0"/>
            </a:endParaRPr>
          </a:p>
          <a:p>
            <a:r>
              <a:rPr lang="en-US" sz="1600" dirty="0">
                <a:latin typeface="Georgia" pitchFamily="-112" charset="0"/>
              </a:rPr>
              <a:t>	Learn more about RAP at </a:t>
            </a:r>
            <a:r>
              <a:rPr lang="en-US" sz="1600" dirty="0">
                <a:solidFill>
                  <a:srgbClr val="595959"/>
                </a:solidFill>
                <a:latin typeface="Georgia" pitchFamily="-112" charset="0"/>
              </a:rPr>
              <a:t>www.raponline.org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04473" y="4818856"/>
            <a:ext cx="7509940" cy="70501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/>
              <a:t>Click to add presenter contact information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50" y="5538973"/>
            <a:ext cx="8390969" cy="1319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21" y="37295"/>
            <a:ext cx="3205778" cy="6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715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Berl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01688"/>
          </a:xfrm>
          <a:prstGeom prst="rect">
            <a:avLst/>
          </a:prstGeom>
          <a:solidFill>
            <a:srgbClr val="0B5A97"/>
          </a:solidFill>
          <a:ln w="9525">
            <a:solidFill>
              <a:srgbClr val="005C9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817813" y="1287463"/>
            <a:ext cx="322738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latin typeface="Georgia" pitchFamily="18" charset="0"/>
              </a:rPr>
              <a:t>About RAP</a:t>
            </a: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457200" y="2163763"/>
            <a:ext cx="8191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Georgia" pitchFamily="-112" charset="0"/>
              </a:rPr>
              <a:t>	The Regulatory Assistance Project (RAP) is a global, non-profit team of experts that 	focuses on the long-term economic and environmental sustainability of the power 	sector. RAP has deep expertise in regulatory and market policies that:</a:t>
            </a:r>
          </a:p>
          <a:p>
            <a:endParaRPr lang="en-US" sz="1600" dirty="0">
              <a:latin typeface="Georgia" pitchFamily="-112" charset="0"/>
            </a:endParaRP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Promote economic efficiency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Protect the environment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Ensure system reliability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Allocate system benefits fairly among all consumers</a:t>
            </a:r>
          </a:p>
          <a:p>
            <a:endParaRPr lang="en-US" sz="1600" dirty="0">
              <a:latin typeface="Georgia" pitchFamily="-112" charset="0"/>
            </a:endParaRPr>
          </a:p>
          <a:p>
            <a:r>
              <a:rPr lang="en-US" sz="1600" dirty="0">
                <a:latin typeface="Georgia" pitchFamily="-112" charset="0"/>
              </a:rPr>
              <a:t>	Learn more about RAP at </a:t>
            </a:r>
            <a:r>
              <a:rPr lang="en-US" sz="1600" dirty="0">
                <a:solidFill>
                  <a:srgbClr val="595959"/>
                </a:solidFill>
                <a:latin typeface="Georgia" pitchFamily="-112" charset="0"/>
              </a:rPr>
              <a:t>www.raponline.org. 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04473" y="4818856"/>
            <a:ext cx="7509940" cy="70501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/>
              <a:t>Click to add presenter contact information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21" y="37295"/>
            <a:ext cx="3205778" cy="669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r="11077"/>
          <a:stretch/>
        </p:blipFill>
        <p:spPr>
          <a:xfrm>
            <a:off x="-10275" y="5616341"/>
            <a:ext cx="9154274" cy="12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72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Bruss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01688"/>
          </a:xfrm>
          <a:prstGeom prst="rect">
            <a:avLst/>
          </a:prstGeom>
          <a:solidFill>
            <a:srgbClr val="0B5A97"/>
          </a:solidFill>
          <a:ln w="9525">
            <a:solidFill>
              <a:srgbClr val="005C9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817813" y="1287463"/>
            <a:ext cx="322738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latin typeface="Georgia" pitchFamily="18" charset="0"/>
              </a:rPr>
              <a:t>About RAP</a:t>
            </a: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457200" y="2163763"/>
            <a:ext cx="8191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Georgia" pitchFamily="-112" charset="0"/>
              </a:rPr>
              <a:t>	The Regulatory Assistance Project (RAP) is a global, non-profit team of experts that 	focuses on the long-term economic and environmental sustainability of the power 	sector. RAP has deep expertise in regulatory and market policies that:</a:t>
            </a:r>
          </a:p>
          <a:p>
            <a:endParaRPr lang="en-US" sz="1600" dirty="0">
              <a:latin typeface="Georgia" pitchFamily="-112" charset="0"/>
            </a:endParaRP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Promote economic efficiency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Protect the environment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Ensure system reliability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Allocate system benefits fairly among all consumers</a:t>
            </a:r>
          </a:p>
          <a:p>
            <a:endParaRPr lang="en-US" sz="1600" dirty="0">
              <a:latin typeface="Georgia" pitchFamily="-112" charset="0"/>
            </a:endParaRPr>
          </a:p>
          <a:p>
            <a:r>
              <a:rPr lang="en-US" sz="1600" dirty="0">
                <a:latin typeface="Georgia" pitchFamily="-112" charset="0"/>
              </a:rPr>
              <a:t>	Learn more about RAP at </a:t>
            </a:r>
            <a:r>
              <a:rPr lang="en-US" sz="1600" dirty="0">
                <a:solidFill>
                  <a:srgbClr val="595959"/>
                </a:solidFill>
                <a:latin typeface="Georgia" pitchFamily="-112" charset="0"/>
              </a:rPr>
              <a:t>www.raponline.org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04473" y="4818856"/>
            <a:ext cx="7509940" cy="70501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/>
              <a:t>Click to add presenter contact information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21" y="37295"/>
            <a:ext cx="3205778" cy="669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r="11666"/>
          <a:stretch/>
        </p:blipFill>
        <p:spPr>
          <a:xfrm>
            <a:off x="-1" y="5642839"/>
            <a:ext cx="9143999" cy="12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45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801688"/>
          </a:xfrm>
          <a:prstGeom prst="rect">
            <a:avLst/>
          </a:prstGeom>
          <a:solidFill>
            <a:srgbClr val="0B5A97"/>
          </a:solidFill>
          <a:ln w="9525">
            <a:solidFill>
              <a:srgbClr val="005C9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817813" y="1287463"/>
            <a:ext cx="322738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400" b="1" dirty="0">
                <a:latin typeface="Georgia" pitchFamily="18" charset="0"/>
              </a:rPr>
              <a:t>About RAP</a:t>
            </a:r>
          </a:p>
        </p:txBody>
      </p: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457200" y="2163763"/>
            <a:ext cx="81915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Georgia" pitchFamily="-112" charset="0"/>
              </a:rPr>
              <a:t>	The Regulatory Assistance Project (RAP) is a global, non-profit team of experts that 	focuses on the long-term economic and environmental sustainability of the power 	sector. RAP has deep expertise in regulatory and market policies that:</a:t>
            </a:r>
          </a:p>
          <a:p>
            <a:endParaRPr lang="en-US" sz="1600" dirty="0">
              <a:latin typeface="Georgia" pitchFamily="-112" charset="0"/>
            </a:endParaRP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Promote economic efficiency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Protect the environment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Ensure system reliability</a:t>
            </a:r>
          </a:p>
          <a:p>
            <a:pPr marL="2171700" lvl="4" indent="-342900">
              <a:buFont typeface="Wingdings" pitchFamily="-112" charset="2"/>
              <a:buChar char="§"/>
            </a:pPr>
            <a:r>
              <a:rPr lang="en-US" sz="1600" dirty="0">
                <a:latin typeface="Georgia" pitchFamily="-112" charset="0"/>
              </a:rPr>
              <a:t>Allocate system benefits fairly among all consumers</a:t>
            </a:r>
          </a:p>
          <a:p>
            <a:endParaRPr lang="en-US" sz="1600" dirty="0">
              <a:latin typeface="Georgia" pitchFamily="-112" charset="0"/>
            </a:endParaRPr>
          </a:p>
          <a:p>
            <a:r>
              <a:rPr lang="en-US" sz="1600" dirty="0">
                <a:latin typeface="Georgia" pitchFamily="-112" charset="0"/>
              </a:rPr>
              <a:t>	Learn more about RAP at </a:t>
            </a:r>
            <a:r>
              <a:rPr lang="en-US" sz="1600" dirty="0">
                <a:solidFill>
                  <a:srgbClr val="595959"/>
                </a:solidFill>
                <a:latin typeface="Georgia" pitchFamily="-112" charset="0"/>
              </a:rPr>
              <a:t>www.raponline.org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004473" y="4818856"/>
            <a:ext cx="7509940" cy="705019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/>
              <a:t>Click to add presenter contact information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21" y="37295"/>
            <a:ext cx="3205778" cy="669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r="10079"/>
          <a:stretch/>
        </p:blipFill>
        <p:spPr>
          <a:xfrm>
            <a:off x="-1" y="5566830"/>
            <a:ext cx="9143999" cy="129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0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04D6-97B5-384F-9357-E6D82F3D1C49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895F-1560-AC41-85C8-35E9FA020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73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04D6-97B5-384F-9357-E6D82F3D1C49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895F-1560-AC41-85C8-35E9FA020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5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04D6-97B5-384F-9357-E6D82F3D1C49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895F-1560-AC41-85C8-35E9FA020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04D6-97B5-384F-9357-E6D82F3D1C49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895F-1560-AC41-85C8-35E9FA020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4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04D6-97B5-384F-9357-E6D82F3D1C49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895F-1560-AC41-85C8-35E9FA020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6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704D6-97B5-384F-9357-E6D82F3D1C49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4895F-1560-AC41-85C8-35E9FA020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1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704D6-97B5-384F-9357-E6D82F3D1C49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895F-1560-AC41-85C8-35E9FA020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5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704D6-97B5-384F-9357-E6D82F3D1C49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4895F-1560-AC41-85C8-35E9FA020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online.org/blog/chinas-power-sector-reform-progress-clean-energy/" TargetMode="External"/><Relationship Id="rId2" Type="http://schemas.openxmlformats.org/officeDocument/2006/relationships/hyperlink" Target="http://www.raponline.org/where-we-work/china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raponline.org/knowledge-center/regional-air-quality-planning-energy-and-air-quality-integration/" TargetMode="External"/><Relationship Id="rId4" Type="http://schemas.openxmlformats.org/officeDocument/2006/relationships/hyperlink" Target="http://www.raponline.org/blog/reducing-renewables-curtailment-china-air-quality-measure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james@raponline.org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How Can China Reform Its Power Sector </a:t>
            </a:r>
            <a:br>
              <a:rPr lang="en-US" sz="3200" dirty="0"/>
            </a:br>
            <a:r>
              <a:rPr lang="en-US" sz="3200" dirty="0"/>
              <a:t>and Improve Air and Water Quality?</a:t>
            </a:r>
            <a:endParaRPr sz="3200" dirty="0">
              <a:latin typeface="Georgia" pitchFamily="-112" charset="0"/>
              <a:cs typeface="Arial" charset="0"/>
            </a:endParaRPr>
          </a:p>
        </p:txBody>
      </p:sp>
      <p:sp>
        <p:nvSpPr>
          <p:cNvPr id="8195" name="Subtitle 2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>
                <a:latin typeface="Georgia" pitchFamily="-112" charset="0"/>
                <a:cs typeface="Arial" charset="0"/>
              </a:rPr>
              <a:t>Wilson Center</a:t>
            </a:r>
          </a:p>
          <a:p>
            <a:r>
              <a:rPr lang="en-US" sz="2000" dirty="0">
                <a:latin typeface="Georgia" pitchFamily="-112" charset="0"/>
                <a:cs typeface="Arial" charset="0"/>
              </a:rPr>
              <a:t>Washington, </a:t>
            </a:r>
            <a:r>
              <a:rPr lang="en-US" sz="2000" dirty="0" smtClean="0">
                <a:latin typeface="Georgia" pitchFamily="-112" charset="0"/>
                <a:cs typeface="Arial" charset="0"/>
              </a:rPr>
              <a:t>DC</a:t>
            </a:r>
          </a:p>
          <a:p>
            <a:endParaRPr lang="en-US" sz="1800" dirty="0">
              <a:latin typeface="Georgia" pitchFamily="-112" charset="0"/>
              <a:cs typeface="Arial" charset="0"/>
            </a:endParaRPr>
          </a:p>
        </p:txBody>
      </p:sp>
      <p:sp>
        <p:nvSpPr>
          <p:cNvPr id="8196" name="Text Placeholder 27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sz="2000" dirty="0">
                <a:solidFill>
                  <a:srgbClr val="FFFFFF"/>
                </a:solidFill>
                <a:latin typeface="Georgia" pitchFamily="-112" charset="0"/>
                <a:cs typeface="Arial" charset="0"/>
              </a:rPr>
              <a:t>Presented by Christopher James, Principal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465138" y="6069013"/>
            <a:ext cx="15509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itchFamily="-112" charset="0"/>
                <a:cs typeface="Arial" charset="0"/>
              </a:rPr>
              <a:t>June 12, 2017</a:t>
            </a:r>
          </a:p>
        </p:txBody>
      </p:sp>
    </p:spTree>
    <p:extLst>
      <p:ext uri="{BB962C8B-B14F-4D97-AF65-F5344CB8AC3E}">
        <p14:creationId xmlns:p14="http://schemas.microsoft.com/office/powerpoint/2010/main" val="679553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For More Information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 smtClean="0"/>
              <a:t>RAP </a:t>
            </a:r>
            <a:r>
              <a:rPr lang="en-US" i="1" dirty="0"/>
              <a:t>China landing page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http://www.raponline.org/where-we-work/china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May 2017 blog </a:t>
            </a:r>
            <a:r>
              <a:rPr lang="en-US" i="1" dirty="0"/>
              <a:t>on power sector reform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http://www.raponline.org/blog/chinas-power-sector-reform-progress-clean-energy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Improve air quality, reduce curtailment </a:t>
            </a:r>
            <a:r>
              <a:rPr lang="en-US" i="1" dirty="0"/>
              <a:t>of renewable energy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http://www.raponline.org/blog/reducing-renewables-curtailment-china-air-quality-measure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i="1" dirty="0" smtClean="0"/>
              <a:t>Regional air quality planning: energy and air </a:t>
            </a:r>
            <a:r>
              <a:rPr lang="en-US" i="1" dirty="0"/>
              <a:t>quality integration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http://www.raponline.org/knowledge-center/regional-air-quality-planning-energy-and-air-quality-integration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3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25000" lnSpcReduction="20000"/>
          </a:bodyPr>
          <a:lstStyle/>
          <a:p>
            <a:endParaRPr lang="en-US" sz="12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Christopher James, </a:t>
            </a:r>
            <a:r>
              <a:rPr lang="en-US" sz="4000" dirty="0">
                <a:solidFill>
                  <a:schemeClr val="tx1"/>
                </a:solidFill>
                <a:hlinkClick r:id="rId2"/>
              </a:rPr>
              <a:t>cjames@raponline.org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+1 617 861 7684</a:t>
            </a:r>
          </a:p>
          <a:p>
            <a:r>
              <a:rPr lang="en-US" sz="4000" dirty="0">
                <a:solidFill>
                  <a:schemeClr val="tx1"/>
                </a:solidFill>
              </a:rPr>
              <a:t>Skype: </a:t>
            </a:r>
            <a:r>
              <a:rPr lang="en-US" sz="4000" dirty="0" err="1">
                <a:solidFill>
                  <a:schemeClr val="tx1"/>
                </a:solidFill>
              </a:rPr>
              <a:t>climatekaos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C5B98"/>
                </a:solidFill>
              </a:rPr>
              <a:t>Generator Capacity Utilization Has </a:t>
            </a:r>
            <a:br>
              <a:rPr lang="en-US" sz="3200" dirty="0">
                <a:solidFill>
                  <a:srgbClr val="0C5B98"/>
                </a:solidFill>
              </a:rPr>
            </a:br>
            <a:r>
              <a:rPr lang="en-US" sz="3200" dirty="0">
                <a:solidFill>
                  <a:srgbClr val="0C5B98"/>
                </a:solidFill>
              </a:rPr>
              <a:t>Decreased Over 30% Since 2004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5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8C975-0B46-644B-B3EC-54442D3935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767183"/>
              </p:ext>
            </p:extLst>
          </p:nvPr>
        </p:nvGraphicFramePr>
        <p:xfrm>
          <a:off x="322657" y="2321721"/>
          <a:ext cx="8497963" cy="184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196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C5B98"/>
                </a:solidFill>
              </a:rPr>
              <a:t>Wind Curtailment Has Slightly Improved in 2017, But Is Still High (Ditto for Solar)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8C975-0B46-644B-B3EC-54442D3935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AutoShape 6" descr="cid:739659462892aedfa0c2018ac8fae1cd"/>
          <p:cNvSpPr>
            <a:spLocks noChangeAspect="1" noChangeArrowheads="1"/>
          </p:cNvSpPr>
          <p:nvPr/>
        </p:nvSpPr>
        <p:spPr bwMode="auto">
          <a:xfrm>
            <a:off x="1143000" y="8572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AutoShape 8" descr="cid:739659462892aedfa0c2018ac8fae1cd"/>
          <p:cNvSpPr>
            <a:spLocks noChangeAspect="1" noChangeArrowheads="1"/>
          </p:cNvSpPr>
          <p:nvPr/>
        </p:nvSpPr>
        <p:spPr bwMode="auto">
          <a:xfrm>
            <a:off x="1257300" y="9715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716776"/>
              </p:ext>
            </p:extLst>
          </p:nvPr>
        </p:nvGraphicFramePr>
        <p:xfrm>
          <a:off x="1257300" y="1836234"/>
          <a:ext cx="6929967" cy="2919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8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8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34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94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935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Wind Curtailment Jan- March 2017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0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Area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Cumulative Curtailed Wind </a:t>
                      </a:r>
                      <a:r>
                        <a:rPr lang="en-US" sz="1200" b="1" u="none" strike="noStrike" dirty="0" smtClean="0">
                          <a:effectLst/>
                        </a:rPr>
                        <a:t>Energy (</a:t>
                      </a:r>
                      <a:r>
                        <a:rPr lang="en-US" sz="1200" b="1" u="none" strike="noStrike" dirty="0" err="1">
                          <a:effectLst/>
                        </a:rPr>
                        <a:t>GWh</a:t>
                      </a:r>
                      <a:r>
                        <a:rPr lang="en-US" sz="1200" b="1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Cumulative Wind Curtailment </a:t>
                      </a:r>
                      <a:r>
                        <a:rPr lang="en-US" sz="1200" b="1" u="none" strike="noStrike" dirty="0" smtClean="0">
                          <a:effectLst/>
                        </a:rPr>
                        <a:t>Rate (%)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Cumulative Operation hours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North Hebei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800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+mn-lt"/>
                        </a:rPr>
                        <a:t>10%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583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Inner Mongolia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3100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+mn-lt"/>
                        </a:rPr>
                        <a:t>21%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Liaoning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600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+mn-lt"/>
                        </a:rPr>
                        <a:t>15%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477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Jilin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1100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+mn-lt"/>
                        </a:rPr>
                        <a:t>44%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278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Heilongjiang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1000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+mn-lt"/>
                        </a:rPr>
                        <a:t>36%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307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2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Gansu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2200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+mn-lt"/>
                        </a:rPr>
                        <a:t>36%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 dirty="0">
                          <a:effectLst/>
                        </a:rPr>
                        <a:t>305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2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Xinjiang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u="none" strike="noStrike">
                          <a:effectLst/>
                        </a:rPr>
                        <a:t>2900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200" u="none" strike="noStrike" dirty="0">
                          <a:effectLst/>
                          <a:latin typeface="+mn-lt"/>
                        </a:rPr>
                        <a:t>34%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371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93512" cy="1143000"/>
          </a:xfrm>
        </p:spPr>
        <p:txBody>
          <a:bodyPr>
            <a:noAutofit/>
          </a:bodyPr>
          <a:lstStyle/>
          <a:p>
            <a:pPr algn="ctr"/>
            <a:r>
              <a:rPr lang="en-US" sz="2600" dirty="0">
                <a:solidFill>
                  <a:srgbClr val="0C5B98"/>
                </a:solidFill>
              </a:rPr>
              <a:t>Air Pollution Has Improved, But Hazardous Episodes Continue to Occur, Especially in Fall and Winter Months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4" y="1880840"/>
            <a:ext cx="8724048" cy="23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7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3" y="133389"/>
            <a:ext cx="8932127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C5B98"/>
                </a:solidFill>
              </a:rPr>
              <a:t>China’s Water Quality Is Poor in Many Regions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04" y="1004826"/>
            <a:ext cx="3252328" cy="48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C5B98"/>
                </a:solidFill>
              </a:rPr>
              <a:t>13th Five Year Plan: Improve Air and Water Quality and Restructure Energy Use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Continue cuts in SO</a:t>
            </a:r>
            <a:r>
              <a:rPr lang="en-US" baseline="-25000" dirty="0"/>
              <a:t>2</a:t>
            </a:r>
            <a:r>
              <a:rPr lang="en-US" dirty="0"/>
              <a:t>, NO</a:t>
            </a:r>
            <a:r>
              <a:rPr lang="en-US" baseline="-25000" dirty="0"/>
              <a:t>X</a:t>
            </a:r>
            <a:r>
              <a:rPr lang="en-US" dirty="0"/>
              <a:t>. Reduce VOC</a:t>
            </a:r>
          </a:p>
          <a:p>
            <a:r>
              <a:rPr lang="en-US" dirty="0"/>
              <a:t>Reach acceptable air quality 80% of days by 2020</a:t>
            </a:r>
          </a:p>
          <a:p>
            <a:r>
              <a:rPr lang="en-US" dirty="0"/>
              <a:t>Reduce water consumption 23% from 2015 levels by 2020</a:t>
            </a:r>
          </a:p>
          <a:p>
            <a:r>
              <a:rPr lang="en-US" dirty="0"/>
              <a:t>Reduce energy consumption 15% from 2015 levels by 2020</a:t>
            </a:r>
          </a:p>
          <a:p>
            <a:r>
              <a:rPr lang="en-US" dirty="0"/>
              <a:t>Cap coal consumption at 5 billion </a:t>
            </a:r>
            <a:r>
              <a:rPr lang="en-US" dirty="0" err="1" smtClean="0"/>
              <a:t>tonnes</a:t>
            </a:r>
            <a:r>
              <a:rPr lang="en-US" dirty="0" smtClean="0"/>
              <a:t> (</a:t>
            </a:r>
            <a:r>
              <a:rPr lang="en-US" dirty="0" err="1" smtClean="0"/>
              <a:t>tce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Establish market-based electricity pilots for large consumers</a:t>
            </a:r>
          </a:p>
        </p:txBody>
      </p:sp>
    </p:spTree>
    <p:extLst>
      <p:ext uri="{BB962C8B-B14F-4D97-AF65-F5344CB8AC3E}">
        <p14:creationId xmlns:p14="http://schemas.microsoft.com/office/powerpoint/2010/main" val="70112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C5B98"/>
                </a:solidFill>
              </a:rPr>
              <a:t>Risks to Achieving Air and </a:t>
            </a:r>
            <a:br>
              <a:rPr lang="en-US" sz="3200" dirty="0">
                <a:solidFill>
                  <a:srgbClr val="0C5B98"/>
                </a:solidFill>
              </a:rPr>
            </a:br>
            <a:r>
              <a:rPr lang="en-US" sz="3200" dirty="0">
                <a:solidFill>
                  <a:srgbClr val="0C5B98"/>
                </a:solidFill>
              </a:rPr>
              <a:t>Water Quality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Coal cap is a 16% increase from current consumption levels</a:t>
            </a:r>
          </a:p>
          <a:p>
            <a:r>
              <a:rPr lang="en-US" dirty="0"/>
              <a:t>Market-based electricity pilots could increase use of inefficient thermal plants</a:t>
            </a:r>
          </a:p>
          <a:p>
            <a:r>
              <a:rPr lang="en-US" dirty="0"/>
              <a:t>Air quality plans have not yet incorporated clean energy elements</a:t>
            </a:r>
          </a:p>
        </p:txBody>
      </p:sp>
    </p:spTree>
    <p:extLst>
      <p:ext uri="{BB962C8B-B14F-4D97-AF65-F5344CB8AC3E}">
        <p14:creationId xmlns:p14="http://schemas.microsoft.com/office/powerpoint/2010/main" val="136058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C5B98"/>
                </a:solidFill>
              </a:rPr>
              <a:t>Recommendations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Require environmental portfolio standard as criteria to be eligible to participate in market-based electricity pilots</a:t>
            </a:r>
          </a:p>
          <a:p>
            <a:r>
              <a:rPr lang="en-US" dirty="0"/>
              <a:t>Reform electricity dispatch to economic based, then to priority for clean energy resources</a:t>
            </a:r>
          </a:p>
          <a:p>
            <a:r>
              <a:rPr lang="en-US" dirty="0"/>
              <a:t>Establish large energy balancing areas (larger than a single province)</a:t>
            </a:r>
          </a:p>
          <a:p>
            <a:r>
              <a:rPr lang="en-US" dirty="0"/>
              <a:t>Model environmental benefits of clean energy programs, then integrate into air and water plans</a:t>
            </a:r>
          </a:p>
        </p:txBody>
      </p:sp>
    </p:spTree>
    <p:extLst>
      <p:ext uri="{BB962C8B-B14F-4D97-AF65-F5344CB8AC3E}">
        <p14:creationId xmlns:p14="http://schemas.microsoft.com/office/powerpoint/2010/main" val="178549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C5B98"/>
                </a:solidFill>
              </a:rPr>
              <a:t>Mechanisms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8705" y="1417638"/>
            <a:ext cx="7543800" cy="2880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Renew and strengthen State Council “Ten Measures” </a:t>
            </a:r>
            <a:endParaRPr lang="en-US" dirty="0" smtClean="0"/>
          </a:p>
          <a:p>
            <a:r>
              <a:rPr lang="en-US" dirty="0" smtClean="0"/>
              <a:t>Consistently implement and enforce the Air Law</a:t>
            </a:r>
            <a:endParaRPr lang="en-US" dirty="0"/>
          </a:p>
          <a:p>
            <a:r>
              <a:rPr lang="en-US" dirty="0"/>
              <a:t>GHG trading system offers co-control benefits</a:t>
            </a:r>
          </a:p>
          <a:p>
            <a:r>
              <a:rPr lang="en-US" dirty="0"/>
              <a:t>Permit system: require subject facilities to complete energy audits, and implement all cost-effective energy efficiency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04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6219</TotalTime>
  <Words>443</Words>
  <Application>Microsoft Office PowerPoint</Application>
  <PresentationFormat>On-screen Show (4:3)</PresentationFormat>
  <Paragraphs>86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Wingdings</vt:lpstr>
      <vt:lpstr>Office Theme</vt:lpstr>
      <vt:lpstr>1_Office Theme</vt:lpstr>
      <vt:lpstr>How Can China Reform Its Power Sector  and Improve Air and Water Quality?</vt:lpstr>
      <vt:lpstr>Generator Capacity Utilization Has  Decreased Over 30% Since 2004</vt:lpstr>
      <vt:lpstr>Wind Curtailment Has Slightly Improved in 2017, But Is Still High (Ditto for Solar)</vt:lpstr>
      <vt:lpstr>Air Pollution Has Improved, But Hazardous Episodes Continue to Occur, Especially in Fall and Winter Months</vt:lpstr>
      <vt:lpstr>China’s Water Quality Is Poor in Many Regions</vt:lpstr>
      <vt:lpstr>13th Five Year Plan: Improve Air and Water Quality and Restructure Energy Use</vt:lpstr>
      <vt:lpstr>Risks to Achieving Air and  Water Quality Goals</vt:lpstr>
      <vt:lpstr>Recommendations</vt:lpstr>
      <vt:lpstr>Mechanisms</vt:lpstr>
      <vt:lpstr>For More Information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Generator Capacity Utilization Has  Decreased 20% Since 2004</dc:title>
  <dc:creator>Christopher James</dc:creator>
  <cp:lastModifiedBy>Molly Bradtke</cp:lastModifiedBy>
  <cp:revision>21</cp:revision>
  <dcterms:created xsi:type="dcterms:W3CDTF">2017-06-02T14:31:21Z</dcterms:created>
  <dcterms:modified xsi:type="dcterms:W3CDTF">2017-06-12T13:04:56Z</dcterms:modified>
</cp:coreProperties>
</file>