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58" r:id="rId6"/>
    <p:sldId id="266" r:id="rId7"/>
    <p:sldId id="267" r:id="rId8"/>
    <p:sldId id="264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y\WORK\PRI%20BOOK\Base_CIDAC_Eleccione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OY\ALL%20WORK\SAN%20ANTON\party%20ID%20200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571741032371027E-2"/>
          <c:y val="5.1400554097404488E-2"/>
          <c:w val="0.72232720909886261"/>
          <c:h val="0.79822506561679785"/>
        </c:manualLayout>
      </c:layout>
      <c:scatterChart>
        <c:scatterStyle val="lineMarker"/>
        <c:varyColors val="0"/>
        <c:ser>
          <c:idx val="0"/>
          <c:order val="0"/>
          <c:tx>
            <c:strRef>
              <c:f>'Locales Promedio'!$B$37</c:f>
              <c:strCache>
                <c:ptCount val="1"/>
                <c:pt idx="0">
                  <c:v>PRI Local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5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xVal>
            <c:numRef>
              <c:f>'Locales Promedio'!$A$38:$A$66</c:f>
              <c:numCache>
                <c:formatCode>General</c:formatCode>
                <c:ptCount val="2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</c:numCache>
            </c:numRef>
          </c:xVal>
          <c:yVal>
            <c:numRef>
              <c:f>'Locales Promedio'!$B$38:$B$66</c:f>
              <c:numCache>
                <c:formatCode>General</c:formatCode>
                <c:ptCount val="29"/>
                <c:pt idx="0">
                  <c:v>81.725349888930353</c:v>
                </c:pt>
                <c:pt idx="1">
                  <c:v>86.75956884205354</c:v>
                </c:pt>
                <c:pt idx="2">
                  <c:v>81.770786893095035</c:v>
                </c:pt>
                <c:pt idx="3">
                  <c:v>63.69139961375673</c:v>
                </c:pt>
                <c:pt idx="4">
                  <c:v>81.748842042549725</c:v>
                </c:pt>
                <c:pt idx="5">
                  <c:v>82.767976896938208</c:v>
                </c:pt>
                <c:pt idx="6">
                  <c:v>72.849155739430472</c:v>
                </c:pt>
                <c:pt idx="7">
                  <c:v>85.904089303811602</c:v>
                </c:pt>
                <c:pt idx="8">
                  <c:v>73.297286207809194</c:v>
                </c:pt>
                <c:pt idx="9">
                  <c:v>62.543661702490169</c:v>
                </c:pt>
                <c:pt idx="10">
                  <c:v>68.940968048652522</c:v>
                </c:pt>
                <c:pt idx="11">
                  <c:v>67.285308217689504</c:v>
                </c:pt>
                <c:pt idx="12">
                  <c:v>60.917093809595997</c:v>
                </c:pt>
                <c:pt idx="13">
                  <c:v>61.541117763842685</c:v>
                </c:pt>
                <c:pt idx="14">
                  <c:v>55.097393119303021</c:v>
                </c:pt>
                <c:pt idx="15">
                  <c:v>43.958122831779313</c:v>
                </c:pt>
                <c:pt idx="16">
                  <c:v>48.827072795153576</c:v>
                </c:pt>
                <c:pt idx="17">
                  <c:v>40.259447462369984</c:v>
                </c:pt>
                <c:pt idx="18">
                  <c:v>46.399355542157934</c:v>
                </c:pt>
                <c:pt idx="19">
                  <c:v>48.237923575449095</c:v>
                </c:pt>
                <c:pt idx="20">
                  <c:v>38.728264602932555</c:v>
                </c:pt>
                <c:pt idx="21">
                  <c:v>41.129356507876466</c:v>
                </c:pt>
                <c:pt idx="22">
                  <c:v>40.623332955631263</c:v>
                </c:pt>
                <c:pt idx="23">
                  <c:v>39.762813318202063</c:v>
                </c:pt>
                <c:pt idx="24">
                  <c:v>41.065471465795994</c:v>
                </c:pt>
                <c:pt idx="25">
                  <c:v>41.440033780196245</c:v>
                </c:pt>
                <c:pt idx="26">
                  <c:v>36.236311395296546</c:v>
                </c:pt>
                <c:pt idx="27">
                  <c:v>42.149479132298595</c:v>
                </c:pt>
                <c:pt idx="28">
                  <c:v>41.081038039082394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'Locales Promedio'!$C$37</c:f>
              <c:strCache>
                <c:ptCount val="1"/>
                <c:pt idx="0">
                  <c:v>PRI Governor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/>
              </a:outerShdw>
            </a:effectLst>
          </c:spPr>
          <c:marker>
            <c:symbol val="none"/>
          </c:marker>
          <c:xVal>
            <c:numRef>
              <c:f>'Locales Promedio'!$A$38:$A$66</c:f>
              <c:numCache>
                <c:formatCode>General</c:formatCode>
                <c:ptCount val="2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</c:numCache>
            </c:numRef>
          </c:xVal>
          <c:yVal>
            <c:numRef>
              <c:f>'Locales Promedio'!$C$38:$C$66</c:f>
              <c:numCache>
                <c:formatCode>General</c:formatCode>
                <c:ptCount val="29"/>
                <c:pt idx="0">
                  <c:v>87.50585607335357</c:v>
                </c:pt>
                <c:pt idx="1">
                  <c:v>85.86440187022751</c:v>
                </c:pt>
                <c:pt idx="3">
                  <c:v>65.435779703760858</c:v>
                </c:pt>
                <c:pt idx="4">
                  <c:v>81.083049389569979</c:v>
                </c:pt>
                <c:pt idx="5">
                  <c:v>78.680961930497858</c:v>
                </c:pt>
                <c:pt idx="6">
                  <c:v>85.659364270089</c:v>
                </c:pt>
                <c:pt idx="7">
                  <c:v>76.089310690105137</c:v>
                </c:pt>
                <c:pt idx="8">
                  <c:v>41.773531115885362</c:v>
                </c:pt>
                <c:pt idx="9">
                  <c:v>72.008722790080654</c:v>
                </c:pt>
                <c:pt idx="11">
                  <c:v>65.412398905888338</c:v>
                </c:pt>
                <c:pt idx="12">
                  <c:v>68.310674390503308</c:v>
                </c:pt>
                <c:pt idx="13">
                  <c:v>59.982903881947394</c:v>
                </c:pt>
                <c:pt idx="14">
                  <c:v>41.877099984347083</c:v>
                </c:pt>
                <c:pt idx="15">
                  <c:v>40.930906700470082</c:v>
                </c:pt>
                <c:pt idx="17">
                  <c:v>46.673470215820863</c:v>
                </c:pt>
                <c:pt idx="18">
                  <c:v>47.632940405695749</c:v>
                </c:pt>
                <c:pt idx="19">
                  <c:v>35.164301105472376</c:v>
                </c:pt>
                <c:pt idx="20">
                  <c:v>43.029304752419158</c:v>
                </c:pt>
                <c:pt idx="21">
                  <c:v>45.169342457290071</c:v>
                </c:pt>
                <c:pt idx="23">
                  <c:v>46.054602358992263</c:v>
                </c:pt>
                <c:pt idx="24">
                  <c:v>47.001030610872604</c:v>
                </c:pt>
                <c:pt idx="25">
                  <c:v>35.665065675924218</c:v>
                </c:pt>
                <c:pt idx="26">
                  <c:v>40.084163625428225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759680"/>
        <c:axId val="82761216"/>
      </c:scatterChart>
      <c:valAx>
        <c:axId val="82759680"/>
        <c:scaling>
          <c:orientation val="minMax"/>
          <c:min val="198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500" baseline="0"/>
            </a:pPr>
            <a:endParaRPr lang="en-US"/>
          </a:p>
        </c:txPr>
        <c:crossAx val="82761216"/>
        <c:crosses val="autoZero"/>
        <c:crossBetween val="midCat"/>
      </c:valAx>
      <c:valAx>
        <c:axId val="82761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500" baseline="0"/>
            </a:pPr>
            <a:endParaRPr lang="en-US"/>
          </a:p>
        </c:txPr>
        <c:crossAx val="827596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040895061728397"/>
          <c:y val="0.38752592542184089"/>
          <c:w val="0.18665123456790331"/>
          <c:h val="0.45504260640221761"/>
        </c:manualLayout>
      </c:layout>
      <c:overlay val="0"/>
      <c:txPr>
        <a:bodyPr/>
        <a:lstStyle/>
        <a:p>
          <a:pPr>
            <a:defRPr lang="en-US" sz="20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partyid2009!$B$3</c:f>
              <c:strCache>
                <c:ptCount val="1"/>
                <c:pt idx="0">
                  <c:v>PAN</c:v>
                </c:pt>
              </c:strCache>
            </c:strRef>
          </c:tx>
          <c:cat>
            <c:strRef>
              <c:f>partyid2009!$A$4:$A$15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jan 09</c:v>
                </c:pt>
                <c:pt idx="4">
                  <c:v>feb 09</c:v>
                </c:pt>
                <c:pt idx="5">
                  <c:v>april 09</c:v>
                </c:pt>
                <c:pt idx="6">
                  <c:v>july 09</c:v>
                </c:pt>
                <c:pt idx="7">
                  <c:v>sep-09</c:v>
                </c:pt>
                <c:pt idx="8">
                  <c:v>nov-09</c:v>
                </c:pt>
                <c:pt idx="9">
                  <c:v>feb-10</c:v>
                </c:pt>
                <c:pt idx="10">
                  <c:v>july 10</c:v>
                </c:pt>
                <c:pt idx="11">
                  <c:v>nov-10</c:v>
                </c:pt>
              </c:strCache>
            </c:strRef>
          </c:cat>
          <c:val>
            <c:numRef>
              <c:f>partyid2009!$B$4:$B$15</c:f>
              <c:numCache>
                <c:formatCode>General</c:formatCode>
                <c:ptCount val="12"/>
                <c:pt idx="0">
                  <c:v>19</c:v>
                </c:pt>
                <c:pt idx="1">
                  <c:v>22.5</c:v>
                </c:pt>
                <c:pt idx="2">
                  <c:v>23</c:v>
                </c:pt>
                <c:pt idx="3">
                  <c:v>24.8</c:v>
                </c:pt>
                <c:pt idx="4">
                  <c:v>22</c:v>
                </c:pt>
                <c:pt idx="5">
                  <c:v>21</c:v>
                </c:pt>
                <c:pt idx="6">
                  <c:v>20</c:v>
                </c:pt>
                <c:pt idx="7">
                  <c:v>17</c:v>
                </c:pt>
                <c:pt idx="8">
                  <c:v>18</c:v>
                </c:pt>
                <c:pt idx="9">
                  <c:v>16</c:v>
                </c:pt>
                <c:pt idx="10">
                  <c:v>16</c:v>
                </c:pt>
                <c:pt idx="11">
                  <c:v>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partyid2009!$C$3</c:f>
              <c:strCache>
                <c:ptCount val="1"/>
                <c:pt idx="0">
                  <c:v>PRI</c:v>
                </c:pt>
              </c:strCache>
            </c:strRef>
          </c:tx>
          <c:spPr>
            <a:ln w="47625" cap="sq"/>
          </c:spPr>
          <c:cat>
            <c:strRef>
              <c:f>partyid2009!$A$4:$A$15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jan 09</c:v>
                </c:pt>
                <c:pt idx="4">
                  <c:v>feb 09</c:v>
                </c:pt>
                <c:pt idx="5">
                  <c:v>april 09</c:v>
                </c:pt>
                <c:pt idx="6">
                  <c:v>july 09</c:v>
                </c:pt>
                <c:pt idx="7">
                  <c:v>sep-09</c:v>
                </c:pt>
                <c:pt idx="8">
                  <c:v>nov-09</c:v>
                </c:pt>
                <c:pt idx="9">
                  <c:v>feb-10</c:v>
                </c:pt>
                <c:pt idx="10">
                  <c:v>july 10</c:v>
                </c:pt>
                <c:pt idx="11">
                  <c:v>nov-10</c:v>
                </c:pt>
              </c:strCache>
            </c:strRef>
          </c:cat>
          <c:val>
            <c:numRef>
              <c:f>partyid2009!$C$4:$C$15</c:f>
              <c:numCache>
                <c:formatCode>General</c:formatCode>
                <c:ptCount val="12"/>
                <c:pt idx="0">
                  <c:v>23</c:v>
                </c:pt>
                <c:pt idx="1">
                  <c:v>25</c:v>
                </c:pt>
                <c:pt idx="2">
                  <c:v>28</c:v>
                </c:pt>
                <c:pt idx="3">
                  <c:v>30.5</c:v>
                </c:pt>
                <c:pt idx="4">
                  <c:v>30.6</c:v>
                </c:pt>
                <c:pt idx="5">
                  <c:v>25</c:v>
                </c:pt>
                <c:pt idx="6">
                  <c:v>26.5</c:v>
                </c:pt>
                <c:pt idx="7">
                  <c:v>30</c:v>
                </c:pt>
                <c:pt idx="8">
                  <c:v>34</c:v>
                </c:pt>
                <c:pt idx="9">
                  <c:v>34</c:v>
                </c:pt>
                <c:pt idx="10">
                  <c:v>34</c:v>
                </c:pt>
                <c:pt idx="11">
                  <c:v>34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partyid2009!$D$3</c:f>
              <c:strCache>
                <c:ptCount val="1"/>
                <c:pt idx="0">
                  <c:v>PRD</c:v>
                </c:pt>
              </c:strCache>
            </c:strRef>
          </c:tx>
          <c:marker>
            <c:spPr>
              <a:solidFill>
                <a:schemeClr val="accent2">
                  <a:lumMod val="50000"/>
                </a:schemeClr>
              </a:solidFill>
            </c:spPr>
          </c:marker>
          <c:cat>
            <c:strRef>
              <c:f>partyid2009!$A$4:$A$15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jan 09</c:v>
                </c:pt>
                <c:pt idx="4">
                  <c:v>feb 09</c:v>
                </c:pt>
                <c:pt idx="5">
                  <c:v>april 09</c:v>
                </c:pt>
                <c:pt idx="6">
                  <c:v>july 09</c:v>
                </c:pt>
                <c:pt idx="7">
                  <c:v>sep-09</c:v>
                </c:pt>
                <c:pt idx="8">
                  <c:v>nov-09</c:v>
                </c:pt>
                <c:pt idx="9">
                  <c:v>feb-10</c:v>
                </c:pt>
                <c:pt idx="10">
                  <c:v>july 10</c:v>
                </c:pt>
                <c:pt idx="11">
                  <c:v>nov-10</c:v>
                </c:pt>
              </c:strCache>
            </c:strRef>
          </c:cat>
          <c:val>
            <c:numRef>
              <c:f>partyid2009!$D$4:$D$15</c:f>
              <c:numCache>
                <c:formatCode>General</c:formatCode>
                <c:ptCount val="12"/>
                <c:pt idx="0">
                  <c:v>17</c:v>
                </c:pt>
                <c:pt idx="1">
                  <c:v>13</c:v>
                </c:pt>
                <c:pt idx="2">
                  <c:v>12</c:v>
                </c:pt>
                <c:pt idx="3">
                  <c:v>11</c:v>
                </c:pt>
                <c:pt idx="4">
                  <c:v>11.8</c:v>
                </c:pt>
                <c:pt idx="5">
                  <c:v>13</c:v>
                </c:pt>
                <c:pt idx="6">
                  <c:v>10</c:v>
                </c:pt>
                <c:pt idx="7">
                  <c:v>9</c:v>
                </c:pt>
                <c:pt idx="8">
                  <c:v>7</c:v>
                </c:pt>
                <c:pt idx="9">
                  <c:v>11</c:v>
                </c:pt>
                <c:pt idx="10">
                  <c:v>10</c:v>
                </c:pt>
                <c:pt idx="11">
                  <c:v>11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partyid2009!$E$3</c:f>
              <c:strCache>
                <c:ptCount val="1"/>
                <c:pt idx="0">
                  <c:v>NO ID</c:v>
                </c:pt>
              </c:strCache>
            </c:strRef>
          </c:tx>
          <c:cat>
            <c:strRef>
              <c:f>partyid2009!$A$4:$A$15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jan 09</c:v>
                </c:pt>
                <c:pt idx="4">
                  <c:v>feb 09</c:v>
                </c:pt>
                <c:pt idx="5">
                  <c:v>april 09</c:v>
                </c:pt>
                <c:pt idx="6">
                  <c:v>july 09</c:v>
                </c:pt>
                <c:pt idx="7">
                  <c:v>sep-09</c:v>
                </c:pt>
                <c:pt idx="8">
                  <c:v>nov-09</c:v>
                </c:pt>
                <c:pt idx="9">
                  <c:v>feb-10</c:v>
                </c:pt>
                <c:pt idx="10">
                  <c:v>july 10</c:v>
                </c:pt>
                <c:pt idx="11">
                  <c:v>nov-10</c:v>
                </c:pt>
              </c:strCache>
            </c:strRef>
          </c:cat>
          <c:val>
            <c:numRef>
              <c:f>partyid2009!$E$4:$E$15</c:f>
              <c:numCache>
                <c:formatCode>General</c:formatCode>
                <c:ptCount val="12"/>
                <c:pt idx="0">
                  <c:v>41</c:v>
                </c:pt>
                <c:pt idx="1">
                  <c:v>39.5</c:v>
                </c:pt>
                <c:pt idx="2">
                  <c:v>37</c:v>
                </c:pt>
                <c:pt idx="3">
                  <c:v>33.700000000000003</c:v>
                </c:pt>
                <c:pt idx="4">
                  <c:v>35.600000000000009</c:v>
                </c:pt>
                <c:pt idx="5">
                  <c:v>41</c:v>
                </c:pt>
                <c:pt idx="6">
                  <c:v>43.5</c:v>
                </c:pt>
                <c:pt idx="7">
                  <c:v>44</c:v>
                </c:pt>
                <c:pt idx="8">
                  <c:v>41</c:v>
                </c:pt>
                <c:pt idx="9">
                  <c:v>39</c:v>
                </c:pt>
                <c:pt idx="10">
                  <c:v>40</c:v>
                </c:pt>
                <c:pt idx="11">
                  <c:v>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598144"/>
        <c:axId val="82616320"/>
      </c:lineChart>
      <c:catAx>
        <c:axId val="82598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2616320"/>
        <c:crosses val="autoZero"/>
        <c:auto val="1"/>
        <c:lblAlgn val="ctr"/>
        <c:lblOffset val="100"/>
        <c:noMultiLvlLbl val="0"/>
      </c:catAx>
      <c:valAx>
        <c:axId val="826163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25981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43D8-D36A-4EB4-B7AB-386EAB385C16}" type="datetimeFigureOut">
              <a:rPr lang="es-MX" smtClean="0"/>
              <a:pPr/>
              <a:t>12/07/2012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A21D-2C77-4780-8AD8-EC138797F61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43D8-D36A-4EB4-B7AB-386EAB385C16}" type="datetimeFigureOut">
              <a:rPr lang="es-MX" smtClean="0"/>
              <a:pPr/>
              <a:t>12/07/2012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A21D-2C77-4780-8AD8-EC138797F61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43D8-D36A-4EB4-B7AB-386EAB385C16}" type="datetimeFigureOut">
              <a:rPr lang="es-MX" smtClean="0"/>
              <a:pPr/>
              <a:t>12/07/2012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A21D-2C77-4780-8AD8-EC138797F61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43D8-D36A-4EB4-B7AB-386EAB385C16}" type="datetimeFigureOut">
              <a:rPr lang="es-MX" smtClean="0"/>
              <a:pPr/>
              <a:t>12/07/2012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A21D-2C77-4780-8AD8-EC138797F61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43D8-D36A-4EB4-B7AB-386EAB385C16}" type="datetimeFigureOut">
              <a:rPr lang="es-MX" smtClean="0"/>
              <a:pPr/>
              <a:t>12/07/2012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A21D-2C77-4780-8AD8-EC138797F61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43D8-D36A-4EB4-B7AB-386EAB385C16}" type="datetimeFigureOut">
              <a:rPr lang="es-MX" smtClean="0"/>
              <a:pPr/>
              <a:t>12/07/2012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A21D-2C77-4780-8AD8-EC138797F61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43D8-D36A-4EB4-B7AB-386EAB385C16}" type="datetimeFigureOut">
              <a:rPr lang="es-MX" smtClean="0"/>
              <a:pPr/>
              <a:t>12/07/2012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A21D-2C77-4780-8AD8-EC138797F61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43D8-D36A-4EB4-B7AB-386EAB385C16}" type="datetimeFigureOut">
              <a:rPr lang="es-MX" smtClean="0"/>
              <a:pPr/>
              <a:t>12/07/2012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A21D-2C77-4780-8AD8-EC138797F61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43D8-D36A-4EB4-B7AB-386EAB385C16}" type="datetimeFigureOut">
              <a:rPr lang="es-MX" smtClean="0"/>
              <a:pPr/>
              <a:t>12/07/2012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A21D-2C77-4780-8AD8-EC138797F61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43D8-D36A-4EB4-B7AB-386EAB385C16}" type="datetimeFigureOut">
              <a:rPr lang="es-MX" smtClean="0"/>
              <a:pPr/>
              <a:t>12/07/2012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A21D-2C77-4780-8AD8-EC138797F61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43D8-D36A-4EB4-B7AB-386EAB385C16}" type="datetimeFigureOut">
              <a:rPr lang="es-MX" smtClean="0"/>
              <a:pPr/>
              <a:t>12/07/2012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A21D-2C77-4780-8AD8-EC138797F61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843D8-D36A-4EB4-B7AB-386EAB385C16}" type="datetimeFigureOut">
              <a:rPr lang="es-MX" smtClean="0"/>
              <a:pPr/>
              <a:t>12/07/2012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1A21D-2C77-4780-8AD8-EC138797F611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97-2003_Worksheet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Dinosaur</a:t>
            </a:r>
            <a:r>
              <a:rPr lang="es-MX" dirty="0" smtClean="0"/>
              <a:t> </a:t>
            </a:r>
            <a:r>
              <a:rPr lang="es-MX" dirty="0" err="1" smtClean="0"/>
              <a:t>Survives</a:t>
            </a:r>
            <a:r>
              <a:rPr lang="es-MX" dirty="0" smtClean="0"/>
              <a:t> and </a:t>
            </a:r>
            <a:r>
              <a:rPr lang="es-MX" dirty="0" err="1" smtClean="0"/>
              <a:t>Wins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 smtClean="0"/>
              <a:t>Joy</a:t>
            </a:r>
            <a:r>
              <a:rPr lang="es-MX" dirty="0" smtClean="0"/>
              <a:t> </a:t>
            </a:r>
            <a:r>
              <a:rPr lang="es-MX" dirty="0" err="1" smtClean="0"/>
              <a:t>Langston</a:t>
            </a:r>
            <a:r>
              <a:rPr lang="es-MX" dirty="0" smtClean="0"/>
              <a:t>, </a:t>
            </a:r>
            <a:r>
              <a:rPr lang="es-MX" dirty="0" err="1" smtClean="0"/>
              <a:t>CIDE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4" name="Picture 2" descr="C:\Users\Joy\Pictures\PRI DI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0"/>
            <a:ext cx="2301891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785817"/>
          </a:xfrm>
        </p:spPr>
        <p:txBody>
          <a:bodyPr/>
          <a:lstStyle/>
          <a:p>
            <a:r>
              <a:rPr lang="es-MX" dirty="0" err="1" smtClean="0"/>
              <a:t>Why</a:t>
            </a:r>
            <a:r>
              <a:rPr lang="es-MX" dirty="0" smtClean="0"/>
              <a:t> </a:t>
            </a:r>
            <a:r>
              <a:rPr lang="es-MX" dirty="0" err="1" smtClean="0"/>
              <a:t>Did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PRI </a:t>
            </a:r>
            <a:r>
              <a:rPr lang="es-MX" dirty="0" err="1" smtClean="0"/>
              <a:t>Win</a:t>
            </a:r>
            <a:r>
              <a:rPr lang="es-MX" dirty="0" smtClean="0"/>
              <a:t> in 2012?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8643966" cy="5072098"/>
          </a:xfrm>
        </p:spPr>
        <p:txBody>
          <a:bodyPr>
            <a:normAutofit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es-MX" dirty="0" err="1" smtClean="0">
                <a:solidFill>
                  <a:schemeClr val="tx1"/>
                </a:solidFill>
              </a:rPr>
              <a:t>STRONG</a:t>
            </a:r>
            <a:r>
              <a:rPr lang="es-MX" dirty="0" smtClean="0">
                <a:solidFill>
                  <a:schemeClr val="tx1"/>
                </a:solidFill>
              </a:rPr>
              <a:t> IN ALL </a:t>
            </a:r>
            <a:r>
              <a:rPr lang="es-MX" dirty="0" err="1" smtClean="0">
                <a:solidFill>
                  <a:schemeClr val="tx1"/>
                </a:solidFill>
              </a:rPr>
              <a:t>REGIONS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NO </a:t>
            </a:r>
            <a:r>
              <a:rPr lang="es-MX" dirty="0" err="1" smtClean="0">
                <a:solidFill>
                  <a:schemeClr val="tx1"/>
                </a:solidFill>
              </a:rPr>
              <a:t>MAJOR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INTRA-PARTY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DIVISIONS</a:t>
            </a:r>
            <a:r>
              <a:rPr lang="es-MX" dirty="0" smtClean="0">
                <a:solidFill>
                  <a:schemeClr val="tx1"/>
                </a:solidFill>
              </a:rPr>
              <a:t>.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s-MX" dirty="0" err="1" smtClean="0">
                <a:solidFill>
                  <a:schemeClr val="tx1"/>
                </a:solidFill>
              </a:rPr>
              <a:t>STRONG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CANDIDATE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  <a:endParaRPr lang="es-MX" dirty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s-MX" dirty="0" err="1" smtClean="0">
                <a:solidFill>
                  <a:schemeClr val="tx1"/>
                </a:solidFill>
              </a:rPr>
              <a:t>Tremendous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power</a:t>
            </a:r>
            <a:r>
              <a:rPr lang="es-MX" dirty="0" smtClean="0">
                <a:solidFill>
                  <a:schemeClr val="tx1"/>
                </a:solidFill>
              </a:rPr>
              <a:t> of </a:t>
            </a:r>
            <a:r>
              <a:rPr lang="es-MX" dirty="0" err="1" smtClean="0">
                <a:solidFill>
                  <a:schemeClr val="tx1"/>
                </a:solidFill>
              </a:rPr>
              <a:t>the</a:t>
            </a:r>
            <a:r>
              <a:rPr lang="es-MX" dirty="0" smtClean="0">
                <a:solidFill>
                  <a:schemeClr val="tx1"/>
                </a:solidFill>
              </a:rPr>
              <a:t> PRI </a:t>
            </a:r>
            <a:r>
              <a:rPr lang="es-MX" dirty="0" err="1" smtClean="0">
                <a:solidFill>
                  <a:schemeClr val="tx1"/>
                </a:solidFill>
              </a:rPr>
              <a:t>governors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AutoNum type="arabicPeriod"/>
            </a:pPr>
            <a:r>
              <a:rPr lang="es-MX" dirty="0" err="1" smtClean="0">
                <a:solidFill>
                  <a:schemeClr val="tx1"/>
                </a:solidFill>
              </a:rPr>
              <a:t>Avoided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fragmentation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/>
            <a:r>
              <a:rPr lang="es-MX" dirty="0" smtClean="0">
                <a:solidFill>
                  <a:schemeClr val="tx1"/>
                </a:solidFill>
              </a:rPr>
              <a:t>Split </a:t>
            </a:r>
            <a:r>
              <a:rPr lang="es-MX" dirty="0" err="1" smtClean="0">
                <a:solidFill>
                  <a:schemeClr val="tx1"/>
                </a:solidFill>
              </a:rPr>
              <a:t>between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two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factions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that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lasts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through</a:t>
            </a:r>
            <a:r>
              <a:rPr lang="es-MX" dirty="0" smtClean="0">
                <a:solidFill>
                  <a:schemeClr val="tx1"/>
                </a:solidFill>
              </a:rPr>
              <a:t> 2006.</a:t>
            </a:r>
          </a:p>
          <a:p>
            <a:pPr marL="514350" indent="-514350" algn="l"/>
            <a:r>
              <a:rPr lang="es-MX" dirty="0" smtClean="0">
                <a:solidFill>
                  <a:schemeClr val="tx1"/>
                </a:solidFill>
              </a:rPr>
              <a:t>3. </a:t>
            </a:r>
            <a:r>
              <a:rPr lang="es-MX" dirty="0" err="1" smtClean="0">
                <a:solidFill>
                  <a:schemeClr val="tx1"/>
                </a:solidFill>
              </a:rPr>
              <a:t>The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coordination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mechanism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that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is</a:t>
            </a:r>
            <a:r>
              <a:rPr lang="es-MX" dirty="0" smtClean="0">
                <a:solidFill>
                  <a:schemeClr val="tx1"/>
                </a:solidFill>
              </a:rPr>
              <a:t> a </a:t>
            </a:r>
          </a:p>
          <a:p>
            <a:pPr marL="514350" indent="-514350" algn="l"/>
            <a:r>
              <a:rPr lang="es-MX" dirty="0" smtClean="0">
                <a:solidFill>
                  <a:schemeClr val="tx1"/>
                </a:solidFill>
              </a:rPr>
              <a:t>popular </a:t>
            </a:r>
            <a:r>
              <a:rPr lang="es-MX" dirty="0" err="1" smtClean="0">
                <a:solidFill>
                  <a:schemeClr val="tx1"/>
                </a:solidFill>
              </a:rPr>
              <a:t>presidential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hopeful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AutoNum type="arabicPeriod"/>
            </a:pPr>
            <a:endParaRPr lang="es-MX" dirty="0"/>
          </a:p>
        </p:txBody>
      </p:sp>
      <p:pic>
        <p:nvPicPr>
          <p:cNvPr id="6145" name="Picture 1" descr="C:\JOY\ALL WORK\Mis imágenes\Pictures\Mis imágenes\Beltones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285860"/>
            <a:ext cx="2500330" cy="1757366"/>
          </a:xfrm>
          <a:prstGeom prst="rect">
            <a:avLst/>
          </a:prstGeom>
          <a:noFill/>
        </p:spPr>
      </p:pic>
      <p:pic>
        <p:nvPicPr>
          <p:cNvPr id="6146" name="Picture 2" descr="C:\JOY\ALL WORK\Mis imágenes\EE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3628" y="4824410"/>
            <a:ext cx="1520372" cy="2033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 </a:t>
            </a:r>
            <a:r>
              <a:rPr lang="es-MX" dirty="0" err="1" smtClean="0"/>
              <a:t>Governors</a:t>
            </a:r>
            <a:r>
              <a:rPr lang="es-MX" dirty="0" smtClean="0"/>
              <a:t>, 2011</a:t>
            </a:r>
            <a:endParaRPr lang="es-MX" dirty="0"/>
          </a:p>
        </p:txBody>
      </p:sp>
      <p:pic>
        <p:nvPicPr>
          <p:cNvPr id="3" name="Picture 2" descr="C:\Users\JOY\Pictures\gobers 2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8358246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/>
              <a:t>Debilidades Regionales: Distritos de Mayoría en Distintas Regiones, 2012</a:t>
            </a:r>
            <a:endParaRPr lang="es-ES" sz="2400" b="1"/>
          </a:p>
        </p:txBody>
      </p:sp>
      <p:graphicFrame>
        <p:nvGraphicFramePr>
          <p:cNvPr id="10283" name="Group 4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27096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Arial" charset="0"/>
                        </a:rPr>
                        <a:t>PAN</a:t>
                      </a:r>
                      <a:endParaRPr kumimoji="0" lang="es-E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PRD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PRI/</a:t>
                      </a:r>
                      <a:r>
                        <a:rPr kumimoji="0" lang="es-E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PVEM</a:t>
                      </a:r>
                      <a:endParaRPr kumimoji="0" lang="es-E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Circun. 1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Northwest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Circun 2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Northeast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Circun 3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Southeast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Circun 4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Guerrero/DF/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Morelos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Circun 5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Edomex/Mich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sz="3200"/>
              <a:t>PRI: Resultados electorales estatales y locales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</p:nvPr>
        </p:nvGraphicFramePr>
        <p:xfrm>
          <a:off x="0" y="1219200"/>
          <a:ext cx="9144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MX" sz="3200" dirty="0" err="1" smtClean="0"/>
              <a:t>PARTY</a:t>
            </a:r>
            <a:r>
              <a:rPr lang="es-MX" sz="3200" dirty="0" smtClean="0"/>
              <a:t> ID, </a:t>
            </a:r>
            <a:r>
              <a:rPr lang="es-MX" sz="3200" dirty="0"/>
              <a:t>1989 </a:t>
            </a:r>
            <a:r>
              <a:rPr lang="es-MX" sz="3200" dirty="0" err="1" smtClean="0"/>
              <a:t>TO</a:t>
            </a:r>
            <a:r>
              <a:rPr lang="es-MX" sz="3200" dirty="0" smtClean="0"/>
              <a:t> 2002 </a:t>
            </a:r>
            <a:r>
              <a:rPr lang="es-MX" sz="2400" dirty="0"/>
              <a:t>(Moreno, 2003).</a:t>
            </a:r>
            <a:endParaRPr lang="es-ES" sz="2400" dirty="0"/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12293" name="Object 4"/>
          <p:cNvGraphicFramePr>
            <a:graphicFrameLocks noChangeAspect="1"/>
          </p:cNvGraphicFramePr>
          <p:nvPr/>
        </p:nvGraphicFramePr>
        <p:xfrm>
          <a:off x="-214346" y="1268413"/>
          <a:ext cx="9144064" cy="5160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4" imgW="7992549" imgH="4285859" progId="Excel.Sheet.8">
                  <p:embed/>
                </p:oleObj>
              </mc:Choice>
              <mc:Fallback>
                <p:oleObj r:id="rId4" imgW="7992549" imgH="428585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14346" y="1268413"/>
                        <a:ext cx="9144064" cy="51609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b="1" dirty="0" smtClean="0"/>
              <a:t>PARTY ID, </a:t>
            </a:r>
            <a:r>
              <a:rPr lang="en-US" sz="3200" b="1" dirty="0"/>
              <a:t>2006-2010,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Mitofsky</a:t>
            </a:r>
            <a:endParaRPr lang="es-MX" sz="2800" dirty="0"/>
          </a:p>
        </p:txBody>
      </p:sp>
      <p:graphicFrame>
        <p:nvGraphicFramePr>
          <p:cNvPr id="4" name="2 Gráfico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135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Tema de Office</vt:lpstr>
      <vt:lpstr>Microsoft Excel 97-2003 Worksheet</vt:lpstr>
      <vt:lpstr>The Dinosaur Survives and Wins</vt:lpstr>
      <vt:lpstr>Why Did the PRI Win in 2012?</vt:lpstr>
      <vt:lpstr>PRI Governors, 2011</vt:lpstr>
      <vt:lpstr>Debilidades Regionales: Distritos de Mayoría en Distintas Regiones, 2012</vt:lpstr>
      <vt:lpstr>PRI: Resultados electorales estatales y locales</vt:lpstr>
      <vt:lpstr>PARTY ID, 1989 TO 2002 (Moreno, 2003).</vt:lpstr>
      <vt:lpstr>PARTY ID, 2006-2010,  Mitofsky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JOY</dc:creator>
  <cp:lastModifiedBy>Allison Cordell</cp:lastModifiedBy>
  <cp:revision>37</cp:revision>
  <dcterms:created xsi:type="dcterms:W3CDTF">2012-07-07T20:02:55Z</dcterms:created>
  <dcterms:modified xsi:type="dcterms:W3CDTF">2012-07-12T19:52:06Z</dcterms:modified>
</cp:coreProperties>
</file>