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57" r:id="rId3"/>
    <p:sldId id="270" r:id="rId4"/>
    <p:sldId id="258" r:id="rId5"/>
    <p:sldId id="259" r:id="rId6"/>
    <p:sldId id="260" r:id="rId7"/>
    <p:sldId id="261" r:id="rId8"/>
    <p:sldId id="262" r:id="rId9"/>
    <p:sldId id="263" r:id="rId10"/>
    <p:sldId id="269" r:id="rId11"/>
    <p:sldId id="264" r:id="rId12"/>
    <p:sldId id="265" r:id="rId13"/>
    <p:sldId id="266" r:id="rId14"/>
    <p:sldId id="268" r:id="rId15"/>
    <p:sldId id="267" r:id="rId16"/>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2" d="100"/>
          <a:sy n="92" d="100"/>
        </p:scale>
        <p:origin x="-1186" y="-1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37" tIns="47018" rIns="94037" bIns="47018" rtlCol="0"/>
          <a:lstStyle>
            <a:lvl1pPr algn="l">
              <a:defRPr sz="1200"/>
            </a:lvl1pPr>
          </a:lstStyle>
          <a:p>
            <a:endParaRPr lang="en-US" dirty="0"/>
          </a:p>
        </p:txBody>
      </p:sp>
      <p:sp>
        <p:nvSpPr>
          <p:cNvPr id="3" name="Date Placeholder 2"/>
          <p:cNvSpPr>
            <a:spLocks noGrp="1"/>
          </p:cNvSpPr>
          <p:nvPr>
            <p:ph type="dt" sz="quarter" idx="1"/>
          </p:nvPr>
        </p:nvSpPr>
        <p:spPr>
          <a:xfrm>
            <a:off x="4014100" y="0"/>
            <a:ext cx="3070860" cy="468630"/>
          </a:xfrm>
          <a:prstGeom prst="rect">
            <a:avLst/>
          </a:prstGeom>
        </p:spPr>
        <p:txBody>
          <a:bodyPr vert="horz" lIns="94037" tIns="47018" rIns="94037" bIns="47018" rtlCol="0"/>
          <a:lstStyle>
            <a:lvl1pPr algn="r">
              <a:defRPr sz="1200"/>
            </a:lvl1pPr>
          </a:lstStyle>
          <a:p>
            <a:fld id="{7D03A8F6-4D5E-384B-8CAB-5296821805EB}" type="datetime1">
              <a:rPr lang="en-US" smtClean="0"/>
              <a:pPr/>
              <a:t>6/1/2016</a:t>
            </a:fld>
            <a:endParaRPr lang="en-US" dirty="0"/>
          </a:p>
        </p:txBody>
      </p:sp>
      <p:sp>
        <p:nvSpPr>
          <p:cNvPr id="4" name="Footer Placeholder 3"/>
          <p:cNvSpPr>
            <a:spLocks noGrp="1"/>
          </p:cNvSpPr>
          <p:nvPr>
            <p:ph type="ftr" sz="quarter" idx="2"/>
          </p:nvPr>
        </p:nvSpPr>
        <p:spPr>
          <a:xfrm>
            <a:off x="0" y="8902343"/>
            <a:ext cx="3070860" cy="468630"/>
          </a:xfrm>
          <a:prstGeom prst="rect">
            <a:avLst/>
          </a:prstGeom>
        </p:spPr>
        <p:txBody>
          <a:bodyPr vert="horz" lIns="94037" tIns="47018" rIns="94037" bIns="47018"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37" tIns="47018" rIns="94037" bIns="47018" rtlCol="0" anchor="b"/>
          <a:lstStyle>
            <a:lvl1pPr algn="r">
              <a:defRPr sz="1200"/>
            </a:lvl1pPr>
          </a:lstStyle>
          <a:p>
            <a:fld id="{0F854EC9-AE45-0E43-84D6-1B6DD2DE36F6}" type="slidenum">
              <a:rPr lang="en-US" smtClean="0"/>
              <a:pPr/>
              <a:t>‹#›</a:t>
            </a:fld>
            <a:endParaRPr lang="en-US" dirty="0"/>
          </a:p>
        </p:txBody>
      </p:sp>
    </p:spTree>
    <p:extLst>
      <p:ext uri="{BB962C8B-B14F-4D97-AF65-F5344CB8AC3E}">
        <p14:creationId xmlns:p14="http://schemas.microsoft.com/office/powerpoint/2010/main" val="36767712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37" tIns="47018" rIns="94037" bIns="47018" rtlCol="0"/>
          <a:lstStyle>
            <a:lvl1pPr algn="l">
              <a:defRPr sz="1200"/>
            </a:lvl1pPr>
          </a:lstStyle>
          <a:p>
            <a:endParaRPr lang="en-US" dirty="0"/>
          </a:p>
        </p:txBody>
      </p:sp>
      <p:sp>
        <p:nvSpPr>
          <p:cNvPr id="3" name="Date Placeholder 2"/>
          <p:cNvSpPr>
            <a:spLocks noGrp="1"/>
          </p:cNvSpPr>
          <p:nvPr>
            <p:ph type="dt" idx="1"/>
          </p:nvPr>
        </p:nvSpPr>
        <p:spPr>
          <a:xfrm>
            <a:off x="4014100" y="0"/>
            <a:ext cx="3070860" cy="468630"/>
          </a:xfrm>
          <a:prstGeom prst="rect">
            <a:avLst/>
          </a:prstGeom>
        </p:spPr>
        <p:txBody>
          <a:bodyPr vert="horz" lIns="94037" tIns="47018" rIns="94037" bIns="47018" rtlCol="0"/>
          <a:lstStyle>
            <a:lvl1pPr algn="r">
              <a:defRPr sz="1200"/>
            </a:lvl1pPr>
          </a:lstStyle>
          <a:p>
            <a:fld id="{215BD3CF-4AFC-5B49-812E-E1DDA8992D09}" type="datetime1">
              <a:rPr lang="en-US" smtClean="0"/>
              <a:pPr/>
              <a:t>6/1/2016</a:t>
            </a:fld>
            <a:endParaRPr lang="en-US" dirty="0"/>
          </a:p>
        </p:txBody>
      </p:sp>
      <p:sp>
        <p:nvSpPr>
          <p:cNvPr id="4" name="Slide Image Placeholder 3"/>
          <p:cNvSpPr>
            <a:spLocks noGrp="1" noRot="1" noChangeAspect="1"/>
          </p:cNvSpPr>
          <p:nvPr>
            <p:ph type="sldImg" idx="2"/>
          </p:nvPr>
        </p:nvSpPr>
        <p:spPr>
          <a:xfrm>
            <a:off x="1200150" y="701675"/>
            <a:ext cx="4686300" cy="3516313"/>
          </a:xfrm>
          <a:prstGeom prst="rect">
            <a:avLst/>
          </a:prstGeom>
          <a:noFill/>
          <a:ln w="12700">
            <a:solidFill>
              <a:prstClr val="black"/>
            </a:solidFill>
          </a:ln>
        </p:spPr>
        <p:txBody>
          <a:bodyPr vert="horz" lIns="94037" tIns="47018" rIns="94037" bIns="47018" rtlCol="0" anchor="ctr"/>
          <a:lstStyle/>
          <a:p>
            <a:endParaRPr lang="en-US" dirty="0"/>
          </a:p>
        </p:txBody>
      </p:sp>
      <p:sp>
        <p:nvSpPr>
          <p:cNvPr id="5" name="Notes Placeholder 4"/>
          <p:cNvSpPr>
            <a:spLocks noGrp="1"/>
          </p:cNvSpPr>
          <p:nvPr>
            <p:ph type="body" sz="quarter" idx="3"/>
          </p:nvPr>
        </p:nvSpPr>
        <p:spPr>
          <a:xfrm>
            <a:off x="708660" y="4451986"/>
            <a:ext cx="5669280" cy="4217670"/>
          </a:xfrm>
          <a:prstGeom prst="rect">
            <a:avLst/>
          </a:prstGeom>
        </p:spPr>
        <p:txBody>
          <a:bodyPr vert="horz" lIns="94037" tIns="47018" rIns="94037" bIns="4701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37" tIns="47018" rIns="94037" bIns="470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37" tIns="47018" rIns="94037" bIns="47018" rtlCol="0" anchor="b"/>
          <a:lstStyle>
            <a:lvl1pPr algn="r">
              <a:defRPr sz="1200"/>
            </a:lvl1pPr>
          </a:lstStyle>
          <a:p>
            <a:fld id="{88221243-72AD-EF43-9D6E-84B4D76E150F}" type="slidenum">
              <a:rPr lang="en-US" smtClean="0"/>
              <a:pPr/>
              <a:t>‹#›</a:t>
            </a:fld>
            <a:endParaRPr lang="en-US" dirty="0"/>
          </a:p>
        </p:txBody>
      </p:sp>
    </p:spTree>
    <p:extLst>
      <p:ext uri="{BB962C8B-B14F-4D97-AF65-F5344CB8AC3E}">
        <p14:creationId xmlns:p14="http://schemas.microsoft.com/office/powerpoint/2010/main" val="104844174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221243-72AD-EF43-9D6E-84B4D76E150F}" type="slidenum">
              <a:rPr lang="en-US" smtClean="0"/>
              <a:pPr/>
              <a:t>6</a:t>
            </a:fld>
            <a:endParaRPr lang="en-US" dirty="0"/>
          </a:p>
        </p:txBody>
      </p:sp>
    </p:spTree>
    <p:extLst>
      <p:ext uri="{BB962C8B-B14F-4D97-AF65-F5344CB8AC3E}">
        <p14:creationId xmlns:p14="http://schemas.microsoft.com/office/powerpoint/2010/main" val="4215474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221243-72AD-EF43-9D6E-84B4D76E150F}" type="slidenum">
              <a:rPr lang="en-US" smtClean="0"/>
              <a:pPr/>
              <a:t>14</a:t>
            </a:fld>
            <a:endParaRPr lang="en-US" dirty="0"/>
          </a:p>
        </p:txBody>
      </p:sp>
    </p:spTree>
    <p:extLst>
      <p:ext uri="{BB962C8B-B14F-4D97-AF65-F5344CB8AC3E}">
        <p14:creationId xmlns:p14="http://schemas.microsoft.com/office/powerpoint/2010/main" val="640903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E657B0F-B0A2-604E-981D-EE37D961B3E2}" type="datetime1">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0C704E-1BDD-DD41-9002-E38F51D65EA0}" type="datetime1">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462B57-577C-5443-8108-80B1C1E54DAD}" type="datetime1">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8D48D6-5E10-9245-AB59-35153A61D6A7}" type="datetime1">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344B81-3598-0C41-9ACA-77212BB31B12}" type="datetime1">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168D16-3852-3443-8B9E-B8F1D2EAE6E1}" type="datetime1">
              <a:rPr lang="en-US" smtClean="0"/>
              <a:pPr/>
              <a:t>6/1/2016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FC1FE4-3B53-9C44-B23A-C09649086481}" type="datetime1">
              <a:rPr lang="en-US" smtClean="0"/>
              <a:pPr/>
              <a:t>6/1/2016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dirty="0"/>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37FF21-5D08-0645-8398-D3E46081A1C1}" type="datetime1">
              <a:rPr lang="en-US" smtClean="0"/>
              <a:pPr/>
              <a:t>6/1/2016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F7E3F1-2A00-EF46-B1BD-6CE10BC39594}" type="datetime1">
              <a:rPr lang="en-US" smtClean="0"/>
              <a:pPr/>
              <a:t>6/1/2016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F6AC22-4E0D-1740-9389-D8A84075DA59}" type="datetime1">
              <a:rPr lang="en-US" smtClean="0"/>
              <a:pPr/>
              <a:t>6/1/2016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762BA1-6D93-844D-A7A8-CFA7F61A2BA2}" type="datetime1">
              <a:rPr lang="en-US" smtClean="0"/>
              <a:pPr/>
              <a:t>6/1/2016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13F5150-2F06-554F-B4C1-24D9C242666B}" type="datetime1">
              <a:rPr lang="en-US" smtClean="0"/>
              <a:pPr/>
              <a:t>6/1/2016</a:t>
            </a:fld>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FEBEB0A-9E3D-4B14-9782-E2AE3DA60D96}"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241141"/>
            <a:ext cx="7543800" cy="2651156"/>
          </a:xfrm>
        </p:spPr>
        <p:txBody>
          <a:bodyPr/>
          <a:lstStyle/>
          <a:p>
            <a:pPr algn="ctr"/>
            <a:r>
              <a:rPr lang="en-US" sz="2800" dirty="0" smtClean="0">
                <a:latin typeface="Arial" panose="020B0604020202020204" pitchFamily="34" charset="0"/>
              </a:rPr>
              <a:t>VIETNAM BETWEEN THE AMERICAN PIVOT AND CHINESE ASSERTIVENESS:</a:t>
            </a:r>
            <a:r>
              <a:rPr lang="en-US" sz="2800" i="1" dirty="0" smtClean="0">
                <a:latin typeface="Arial" panose="020B0604020202020204" pitchFamily="34" charset="0"/>
              </a:rPr>
              <a:t/>
            </a:r>
            <a:br>
              <a:rPr lang="en-US" sz="2800" i="1" dirty="0" smtClean="0">
                <a:latin typeface="Arial" panose="020B0604020202020204" pitchFamily="34" charset="0"/>
              </a:rPr>
            </a:br>
            <a:r>
              <a:rPr lang="en-US" sz="2800" i="1" dirty="0" smtClean="0">
                <a:latin typeface="Arial" panose="020B0604020202020204" pitchFamily="34" charset="0"/>
              </a:rPr>
              <a:t> </a:t>
            </a:r>
            <a:r>
              <a:rPr lang="en-US" sz="2800" dirty="0" smtClean="0">
                <a:latin typeface="Arial" panose="020B0604020202020204" pitchFamily="34" charset="0"/>
              </a:rPr>
              <a:t>IMPLICATIONS OF PRESIDENT OBAMA’S VISIT TO VIETNAM</a:t>
            </a:r>
            <a:endParaRPr lang="en-US" sz="3200" dirty="0">
              <a:latin typeface="Arial" panose="020B0604020202020204" pitchFamily="34" charset="0"/>
            </a:endParaRPr>
          </a:p>
        </p:txBody>
      </p:sp>
      <p:pic>
        <p:nvPicPr>
          <p:cNvPr id="8" name="Picture 7" descr="05325348.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3056466"/>
          </a:xfrm>
          <a:prstGeom prst="rect">
            <a:avLst/>
          </a:prstGeom>
        </p:spPr>
      </p:pic>
    </p:spTree>
    <p:extLst>
      <p:ext uri="{BB962C8B-B14F-4D97-AF65-F5344CB8AC3E}">
        <p14:creationId xmlns:p14="http://schemas.microsoft.com/office/powerpoint/2010/main" val="12343414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5319" y="775063"/>
            <a:ext cx="7543800" cy="3886200"/>
          </a:xfrm>
        </p:spPr>
        <p:txBody>
          <a:bodyPr>
            <a:normAutofit fontScale="25000" lnSpcReduction="20000"/>
          </a:bodyPr>
          <a:lstStyle/>
          <a:p>
            <a:pPr marL="0" indent="0">
              <a:buNone/>
            </a:pPr>
            <a:r>
              <a:rPr lang="en-US" sz="7200" dirty="0" smtClean="0"/>
              <a:t>RESULTS OF PRESIDENT OBAMA’S VISIT TO VIETNAM</a:t>
            </a:r>
          </a:p>
          <a:p>
            <a:endParaRPr lang="en-US" sz="3200" dirty="0" smtClean="0"/>
          </a:p>
          <a:p>
            <a:r>
              <a:rPr lang="en-US" sz="7200" dirty="0" smtClean="0"/>
              <a:t>Full </a:t>
            </a:r>
            <a:r>
              <a:rPr lang="en-US" sz="7200" dirty="0"/>
              <a:t>lifting of the ban on military sale to </a:t>
            </a:r>
            <a:r>
              <a:rPr lang="en-US" sz="7200" dirty="0" smtClean="0"/>
              <a:t>Vietnam</a:t>
            </a:r>
          </a:p>
          <a:p>
            <a:endParaRPr lang="en-US" sz="7200" dirty="0"/>
          </a:p>
          <a:p>
            <a:r>
              <a:rPr lang="en-US" sz="7200" dirty="0" smtClean="0"/>
              <a:t>U.S</a:t>
            </a:r>
            <a:r>
              <a:rPr lang="en-US" sz="7200" dirty="0"/>
              <a:t>. commitment to help Vietnam prepare for the TPP and get </a:t>
            </a:r>
            <a:r>
              <a:rPr lang="en-US" sz="7200" dirty="0" smtClean="0"/>
              <a:t>market economy status</a:t>
            </a:r>
          </a:p>
          <a:p>
            <a:endParaRPr lang="en-US" sz="7200" dirty="0"/>
          </a:p>
          <a:p>
            <a:r>
              <a:rPr lang="en-US" sz="7200" dirty="0" smtClean="0"/>
              <a:t>U.S</a:t>
            </a:r>
            <a:r>
              <a:rPr lang="en-US" sz="7200" dirty="0"/>
              <a:t>. commitment to help Vietnam have access to military equipment to </a:t>
            </a:r>
            <a:r>
              <a:rPr lang="en-US" sz="7200" dirty="0" smtClean="0"/>
              <a:t>protect </a:t>
            </a:r>
            <a:r>
              <a:rPr lang="en-US" sz="7200" dirty="0"/>
              <a:t>its </a:t>
            </a:r>
            <a:r>
              <a:rPr lang="en-US" sz="7200" dirty="0" smtClean="0"/>
              <a:t>security</a:t>
            </a:r>
          </a:p>
          <a:p>
            <a:endParaRPr lang="en-US" sz="7200" dirty="0"/>
          </a:p>
          <a:p>
            <a:r>
              <a:rPr lang="en-US" sz="7200" dirty="0" smtClean="0"/>
              <a:t>U.S</a:t>
            </a:r>
            <a:r>
              <a:rPr lang="en-US" sz="7200" dirty="0"/>
              <a:t>. commitment to continue offer training and equipment to Vietnamese Coast </a:t>
            </a:r>
            <a:r>
              <a:rPr lang="en-US" sz="7200" dirty="0" smtClean="0"/>
              <a:t>Guards</a:t>
            </a:r>
          </a:p>
          <a:p>
            <a:endParaRPr lang="en-US" sz="7200" dirty="0"/>
          </a:p>
          <a:p>
            <a:r>
              <a:rPr lang="en-US" sz="7200" dirty="0" smtClean="0"/>
              <a:t>Major </a:t>
            </a:r>
            <a:r>
              <a:rPr lang="en-US" sz="7200" dirty="0"/>
              <a:t>commercial deals to buy Boeing aircraft and Pratt &amp; Whitney </a:t>
            </a:r>
            <a:r>
              <a:rPr lang="en-US" sz="7200" dirty="0" smtClean="0"/>
              <a:t>engines</a:t>
            </a:r>
          </a:p>
          <a:p>
            <a:endParaRPr lang="en-US" sz="7200" dirty="0" smtClean="0"/>
          </a:p>
          <a:p>
            <a:r>
              <a:rPr lang="en-US" sz="7200" dirty="0" smtClean="0"/>
              <a:t>Vietnam’s </a:t>
            </a:r>
            <a:r>
              <a:rPr lang="en-US" sz="7200" dirty="0"/>
              <a:t>approval of the  Fulbright University Vietnam the presence of the U.S. </a:t>
            </a:r>
            <a:r>
              <a:rPr lang="en-US" sz="7200" dirty="0" smtClean="0"/>
              <a:t>Peace </a:t>
            </a:r>
            <a:r>
              <a:rPr lang="en-US" sz="7200" dirty="0"/>
              <a:t>Corps</a:t>
            </a:r>
            <a:r>
              <a:rPr lang="en-US" sz="2900" dirty="0"/>
              <a:t>	</a:t>
            </a:r>
          </a:p>
          <a:p>
            <a:endParaRPr lang="en-US" dirty="0"/>
          </a:p>
        </p:txBody>
      </p:sp>
    </p:spTree>
    <p:extLst>
      <p:ext uri="{BB962C8B-B14F-4D97-AF65-F5344CB8AC3E}">
        <p14:creationId xmlns:p14="http://schemas.microsoft.com/office/powerpoint/2010/main" val="1014515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2108451"/>
            <a:ext cx="7543800" cy="5664200"/>
          </a:xfrm>
        </p:spPr>
        <p:txBody>
          <a:bodyPr>
            <a:noAutofit/>
          </a:bodyPr>
          <a:lstStyle/>
          <a:p>
            <a:pPr marL="0" indent="0">
              <a:buNone/>
            </a:pPr>
            <a:endParaRPr lang="en-US" sz="1200" dirty="0"/>
          </a:p>
          <a:p>
            <a:pPr marL="0" indent="0">
              <a:buNone/>
            </a:pPr>
            <a:endParaRPr lang="en-US" sz="1200" dirty="0"/>
          </a:p>
          <a:p>
            <a:pPr marL="0" indent="0">
              <a:buNone/>
            </a:pPr>
            <a:endParaRPr lang="en-US" sz="1200" dirty="0" smtClean="0"/>
          </a:p>
          <a:p>
            <a:pPr marL="0" indent="0">
              <a:buNone/>
            </a:pPr>
            <a:r>
              <a:rPr lang="en-US" sz="1800" dirty="0"/>
              <a:t>PRELIMINARY ASSESSMENT OF PRESIDENT OBAMA’S VISIT TO VIETNAM</a:t>
            </a:r>
          </a:p>
          <a:p>
            <a:pPr marL="0" indent="0">
              <a:buNone/>
            </a:pPr>
            <a:endParaRPr lang="en-US" sz="1800" b="1" i="1" dirty="0" smtClean="0"/>
          </a:p>
          <a:p>
            <a:r>
              <a:rPr lang="en-US" sz="1800" dirty="0" smtClean="0"/>
              <a:t>A history and legacy-making visit on a par with the normalization of relations with Cuba and the Iranian nuclear deal.</a:t>
            </a:r>
            <a:endParaRPr lang="en-US" sz="1800" dirty="0"/>
          </a:p>
          <a:p>
            <a:pPr marL="0" indent="0">
              <a:buNone/>
            </a:pPr>
            <a:r>
              <a:rPr lang="en-US" sz="1800" dirty="0"/>
              <a:t> </a:t>
            </a:r>
          </a:p>
          <a:p>
            <a:r>
              <a:rPr lang="en-US" sz="1800" dirty="0" smtClean="0"/>
              <a:t>The May 23, 2016 op-ed in the </a:t>
            </a:r>
            <a:r>
              <a:rPr lang="en-US" sz="1800" i="1" dirty="0" smtClean="0"/>
              <a:t>New York Times </a:t>
            </a:r>
            <a:r>
              <a:rPr lang="en-US" sz="1800" dirty="0" smtClean="0"/>
              <a:t>by John Kerry, John McCain, and Bob Kerrey, three highly-decorated veterans of the Vietnam War, represents some sort of bipartisan support for President Obama’s decision to fully lift the ban on arms sale to Vietnam.</a:t>
            </a:r>
          </a:p>
          <a:p>
            <a:endParaRPr lang="en-US" sz="1800" dirty="0" smtClean="0"/>
          </a:p>
          <a:p>
            <a:r>
              <a:rPr lang="en-US" sz="1800" dirty="0"/>
              <a:t>Obama continues the tradition of “pragmatic neo-</a:t>
            </a:r>
            <a:r>
              <a:rPr lang="en-US" sz="1800" dirty="0" err="1"/>
              <a:t>Wilsonianism</a:t>
            </a:r>
            <a:r>
              <a:rPr lang="en-US" sz="1800" dirty="0"/>
              <a:t>” in American foreign policy practiced by George H. W. Bush when he </a:t>
            </a:r>
            <a:r>
              <a:rPr lang="en-US" sz="1800"/>
              <a:t>sent </a:t>
            </a:r>
            <a:r>
              <a:rPr lang="en-US" sz="1800" smtClean="0"/>
              <a:t>envoys </a:t>
            </a:r>
            <a:r>
              <a:rPr lang="en-US" sz="1800" dirty="0"/>
              <a:t>to China after the Tiananmen incident in 1989, and Bill Clinton’s decision to grant China MFN status in 1994 despite the lack of “significant progress” on human rights.</a:t>
            </a:r>
          </a:p>
          <a:p>
            <a:pPr marL="0" indent="0">
              <a:buNone/>
            </a:pPr>
            <a:r>
              <a:rPr lang="en-US" sz="1800" dirty="0"/>
              <a:t>	</a:t>
            </a:r>
            <a:r>
              <a:rPr lang="en-US" sz="1800" dirty="0" smtClean="0"/>
              <a:t>	</a:t>
            </a:r>
            <a:endParaRPr lang="en-US" sz="1800" dirty="0"/>
          </a:p>
          <a:p>
            <a:r>
              <a:rPr lang="en-US" sz="1800" dirty="0" smtClean="0"/>
              <a:t>Triumph of strategic and economic interests over human rights considerations</a:t>
            </a:r>
          </a:p>
          <a:p>
            <a:endParaRPr lang="en-US" sz="1800" dirty="0"/>
          </a:p>
          <a:p>
            <a:pPr marL="0" indent="0">
              <a:buNone/>
            </a:pPr>
            <a:endParaRPr lang="en-US" sz="1800" dirty="0"/>
          </a:p>
          <a:p>
            <a:endParaRPr lang="en-US" sz="1800" dirty="0" smtClean="0"/>
          </a:p>
          <a:p>
            <a:pPr marL="0" indent="0">
              <a:buNone/>
            </a:pPr>
            <a:r>
              <a:rPr lang="en-US" sz="1800" dirty="0"/>
              <a:t> </a:t>
            </a:r>
          </a:p>
          <a:p>
            <a:pPr marL="0" indent="0">
              <a:buNone/>
            </a:pPr>
            <a:r>
              <a:rPr lang="en-US" sz="1800" dirty="0"/>
              <a:t> </a:t>
            </a:r>
          </a:p>
          <a:p>
            <a:pPr marL="0" indent="0">
              <a:buNone/>
            </a:pPr>
            <a:r>
              <a:rPr lang="en-US" sz="1800" dirty="0"/>
              <a:t> </a:t>
            </a:r>
          </a:p>
          <a:p>
            <a:pPr marL="0" indent="0">
              <a:buNone/>
            </a:pPr>
            <a:r>
              <a:rPr lang="en-US" sz="1800" dirty="0"/>
              <a:t>	</a:t>
            </a:r>
          </a:p>
          <a:p>
            <a:pPr marL="0" indent="0">
              <a:buNone/>
            </a:pPr>
            <a:endParaRPr lang="en-US" sz="1200" dirty="0" smtClean="0"/>
          </a:p>
          <a:p>
            <a:pPr marL="0" indent="0">
              <a:buNone/>
            </a:pPr>
            <a:endParaRPr lang="en-US" sz="1200" dirty="0"/>
          </a:p>
          <a:p>
            <a:pPr marL="0" indent="0">
              <a:buNone/>
            </a:pPr>
            <a:endParaRPr lang="en-US" sz="1200" dirty="0" smtClean="0"/>
          </a:p>
          <a:p>
            <a:pPr marL="0" indent="0">
              <a:buNone/>
            </a:pPr>
            <a:endParaRPr lang="en-US" sz="1200" dirty="0"/>
          </a:p>
          <a:p>
            <a:pPr marL="0" indent="0">
              <a:buNone/>
            </a:pPr>
            <a:endParaRPr lang="en-US" sz="1200" dirty="0" smtClean="0"/>
          </a:p>
          <a:p>
            <a:pPr marL="0" indent="0">
              <a:buNone/>
            </a:pPr>
            <a:endParaRPr lang="en-US" sz="1200" dirty="0"/>
          </a:p>
          <a:p>
            <a:pPr marL="0" indent="0">
              <a:buNone/>
            </a:pPr>
            <a:endParaRPr lang="en-US" sz="1200" dirty="0"/>
          </a:p>
        </p:txBody>
      </p:sp>
    </p:spTree>
    <p:extLst>
      <p:ext uri="{BB962C8B-B14F-4D97-AF65-F5344CB8AC3E}">
        <p14:creationId xmlns:p14="http://schemas.microsoft.com/office/powerpoint/2010/main" val="3585526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1026" y="1258432"/>
            <a:ext cx="7454774" cy="4689694"/>
          </a:xfrm>
        </p:spPr>
        <p:txBody>
          <a:bodyPr>
            <a:noAutofit/>
          </a:bodyPr>
          <a:lstStyle/>
          <a:p>
            <a:pPr marL="0" indent="0">
              <a:buNone/>
            </a:pPr>
            <a:endParaRPr lang="en-US" sz="1800" dirty="0" smtClean="0"/>
          </a:p>
          <a:p>
            <a:pPr marL="0" indent="0">
              <a:buNone/>
            </a:pPr>
            <a:endParaRPr lang="en-US" sz="1800" dirty="0"/>
          </a:p>
          <a:p>
            <a:pPr marL="0" indent="0">
              <a:buNone/>
            </a:pPr>
            <a:endParaRPr lang="en-US" sz="1800" dirty="0" smtClean="0"/>
          </a:p>
          <a:p>
            <a:pPr marL="0" indent="0">
              <a:buNone/>
            </a:pPr>
            <a:r>
              <a:rPr lang="en-US" sz="1800" dirty="0"/>
              <a:t>PRELIMINARY ASSESSMENT OF PRESIDENT OBAMA’S VISIT TO VIETNAM</a:t>
            </a:r>
          </a:p>
          <a:p>
            <a:pPr marL="0" indent="0">
              <a:buNone/>
            </a:pPr>
            <a:endParaRPr lang="en-US" sz="1800" b="1" i="1" dirty="0" smtClean="0"/>
          </a:p>
          <a:p>
            <a:r>
              <a:rPr lang="en-US" sz="1800" dirty="0"/>
              <a:t>Clear manifestation of Vietnamese people’s love and admiration for the U.S. This stands in contrast to Chinese President Xi Jinping’s visit to Vietnam in November 2015 where he was reminded by his host of the “erosion of trust” between the two parties and countries</a:t>
            </a:r>
            <a:r>
              <a:rPr lang="en-US" sz="1800" dirty="0" smtClean="0"/>
              <a:t>.</a:t>
            </a:r>
          </a:p>
          <a:p>
            <a:endParaRPr lang="en-US" sz="1800" dirty="0"/>
          </a:p>
          <a:p>
            <a:r>
              <a:rPr lang="en-US" sz="1800" dirty="0" smtClean="0"/>
              <a:t>Potential of increased U.S. cultural and political influence through the Fulbright University Vietnam and the Peace Corps.</a:t>
            </a:r>
          </a:p>
          <a:p>
            <a:endParaRPr lang="en-US" sz="1800" dirty="0"/>
          </a:p>
          <a:p>
            <a:r>
              <a:rPr lang="en-US" sz="1800" dirty="0" smtClean="0"/>
              <a:t>Additional </a:t>
            </a:r>
            <a:r>
              <a:rPr lang="en-US" sz="1800" dirty="0" smtClean="0"/>
              <a:t>proof </a:t>
            </a:r>
            <a:r>
              <a:rPr lang="en-US" sz="1800" dirty="0" smtClean="0"/>
              <a:t>of Vietnam’s potential to play a significant role in the construction of a multipolar regional security structure in the Asia Pacific region.</a:t>
            </a:r>
          </a:p>
          <a:p>
            <a:endParaRPr lang="en-US" sz="1800" dirty="0"/>
          </a:p>
          <a:p>
            <a:r>
              <a:rPr lang="en-US" sz="1800" dirty="0" smtClean="0"/>
              <a:t>President Obama is more popular abroad than at home; he represents a better face of America to the world.</a:t>
            </a: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3357070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802614"/>
            <a:ext cx="7543800" cy="5418666"/>
          </a:xfrm>
        </p:spPr>
        <p:txBody>
          <a:bodyPr>
            <a:normAutofit/>
          </a:bodyPr>
          <a:lstStyle/>
          <a:p>
            <a:pPr marL="0" indent="0" algn="ctr">
              <a:buNone/>
            </a:pPr>
            <a:r>
              <a:rPr lang="en-US" sz="2800" dirty="0">
                <a:solidFill>
                  <a:srgbClr val="FF0000"/>
                </a:solidFill>
              </a:rPr>
              <a:t>VIETNAM’S CHANGE OF </a:t>
            </a:r>
            <a:r>
              <a:rPr lang="en-US" sz="2800" dirty="0" smtClean="0">
                <a:solidFill>
                  <a:srgbClr val="FF0000"/>
                </a:solidFill>
              </a:rPr>
              <a:t>HEART</a:t>
            </a:r>
          </a:p>
          <a:p>
            <a:pPr marL="0" indent="0" algn="ctr">
              <a:buNone/>
            </a:pPr>
            <a:endParaRPr lang="en-US" sz="1800" dirty="0" smtClean="0">
              <a:solidFill>
                <a:srgbClr val="FF0000"/>
              </a:solidFill>
            </a:endParaRPr>
          </a:p>
          <a:p>
            <a:pPr marL="0" indent="0">
              <a:buNone/>
            </a:pPr>
            <a:r>
              <a:rPr lang="en-US" sz="1800" dirty="0" smtClean="0"/>
              <a:t>“</a:t>
            </a:r>
            <a:r>
              <a:rPr lang="en-US" sz="1800" b="1" i="1" dirty="0" smtClean="0"/>
              <a:t>In the next ten years Vietnam and the United States must be allies</a:t>
            </a:r>
            <a:r>
              <a:rPr lang="en-US" sz="1800" dirty="0" smtClean="0"/>
              <a:t>.”</a:t>
            </a:r>
          </a:p>
          <a:p>
            <a:pPr marL="0" indent="0">
              <a:buNone/>
            </a:pPr>
            <a:r>
              <a:rPr lang="en-US" sz="1800" dirty="0"/>
              <a:t>(Hong Ha, former Party Secretary and architect of the attempted Sino-Vietnamese “socialist alliance,” at a symposium on “U.S.-Vietnam Relations: Toward a Brighter Future, Hanoi, July 8-9, 2010).</a:t>
            </a:r>
          </a:p>
          <a:p>
            <a:pPr marL="0" indent="0">
              <a:buNone/>
            </a:pPr>
            <a:endParaRPr lang="en-US" sz="1800" dirty="0" smtClean="0"/>
          </a:p>
          <a:p>
            <a:pPr marL="0" indent="0">
              <a:buNone/>
            </a:pPr>
            <a:endParaRPr lang="en-US" sz="1800" dirty="0" smtClean="0"/>
          </a:p>
          <a:p>
            <a:pPr marL="0" indent="0">
              <a:buNone/>
            </a:pPr>
            <a:r>
              <a:rPr lang="en-US" sz="1800" b="1" i="1" dirty="0" smtClean="0"/>
              <a:t>“Among our strategic and comprehensive partners, the United States is the only country that can effectively help us to develop our economy and protect our security. Russia is only interested in selling us weapons . . . and China is always trying to find ways to encroach upon our territorial integrity.”</a:t>
            </a:r>
          </a:p>
          <a:p>
            <a:pPr marL="0" indent="0">
              <a:buNone/>
            </a:pPr>
            <a:r>
              <a:rPr lang="en-US" sz="1800" dirty="0"/>
              <a:t>(Le Van Bang, first Vietnamese Ambassador to the United States in an interview with </a:t>
            </a:r>
            <a:r>
              <a:rPr lang="en-US" sz="1800" i="1" dirty="0" err="1"/>
              <a:t>VietTimes</a:t>
            </a:r>
            <a:r>
              <a:rPr lang="en-US" sz="1800" dirty="0"/>
              <a:t>, May 14, 2016)</a:t>
            </a:r>
          </a:p>
          <a:p>
            <a:pPr marL="0" indent="0">
              <a:buNone/>
            </a:pPr>
            <a:endParaRPr lang="en-US" sz="1800" b="1" i="1" dirty="0" smtClean="0"/>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34965815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1415" y="3964708"/>
            <a:ext cx="7543800" cy="3886200"/>
          </a:xfrm>
        </p:spPr>
        <p:txBody>
          <a:bodyPr>
            <a:normAutofit/>
          </a:bodyPr>
          <a:lstStyle/>
          <a:p>
            <a:r>
              <a:rPr lang="en-US" sz="1600" dirty="0"/>
              <a:t>U.S. President Barack Obama greets members of the audience after speaking at the Young Southeast Asian Leaders Initiative town hall event in Ho Chi Minh City on May 25, 2016. | AFP-JIJI</a:t>
            </a:r>
          </a:p>
          <a:p>
            <a:endParaRPr lang="en-US" sz="1600" dirty="0"/>
          </a:p>
        </p:txBody>
      </p:sp>
      <p:sp>
        <p:nvSpPr>
          <p:cNvPr id="4"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1740" tIns="0" rIns="0" bIns="0" numCol="1" anchor="ctr" anchorCtr="0" compatLnSpc="1">
            <a:prstTxWarp prst="textNoShape">
              <a:avLst/>
            </a:prstTxWarp>
            <a:spAutoFit/>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t>
            </a:r>
            <a:r>
              <a:rPr kumimoji="0" lang="en-US" altLang="en-US" sz="34700" b="0" i="0" u="none" strike="noStrike" cap="none" normalizeH="0" baseline="0" smtClean="0">
                <a:ln>
                  <a:noFill/>
                </a:ln>
                <a:solidFill>
                  <a:schemeClr val="tx1"/>
                </a:solidFill>
                <a:effectLst/>
                <a:latin typeface="Arial" panose="020B0604020202020204" pitchFamily="34" charset="0"/>
              </a:rPr>
              <a:t> </a:t>
            </a:r>
            <a:r>
              <a:rPr kumimoji="0" lang="en-US" altLang="en-US" sz="1800" b="0" i="0" u="none" strike="noStrike" cap="none" normalizeH="0" baseline="0" smtClean="0">
                <a:ln>
                  <a:noFill/>
                </a:ln>
                <a:solidFill>
                  <a:schemeClr val="tx1"/>
                </a:solidFill>
                <a:effectLst/>
                <a:latin typeface="Arial" panose="020B0604020202020204" pitchFamily="34" charset="0"/>
              </a:rPr>
              <a:t>                                                                                                                                                                                                                                                                     U.S. President Barack Obama greets members of the audience after speaking at the Young Southeast Asian Leaders Initiative town hall event in Ho Chi Minh City on Wednesday. | AFP-JIJI</a:t>
            </a:r>
          </a:p>
        </p:txBody>
      </p:sp>
      <p:pic>
        <p:nvPicPr>
          <p:cNvPr id="1026" name="Picture 2" descr="http://d1udmfvw0p7cd2.cloudfront.net/wp-content/uploads/2016/05/f-chietnam-a-20160527-870x579.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117585" y="507928"/>
            <a:ext cx="7017630" cy="4670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9430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6000" dirty="0" smtClean="0"/>
              <a:t>Thank You</a:t>
            </a:r>
            <a:endParaRPr lang="en-US" sz="6000" dirty="0"/>
          </a:p>
        </p:txBody>
      </p:sp>
    </p:spTree>
    <p:extLst>
      <p:ext uri="{BB962C8B-B14F-4D97-AF65-F5344CB8AC3E}">
        <p14:creationId xmlns:p14="http://schemas.microsoft.com/office/powerpoint/2010/main" val="113738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14812"/>
            <a:ext cx="7536098" cy="6043188"/>
          </a:xfrm>
        </p:spPr>
        <p:txBody>
          <a:bodyPr>
            <a:noAutofit/>
          </a:bodyPr>
          <a:lstStyle/>
          <a:p>
            <a:pPr algn="ctr"/>
            <a:r>
              <a:rPr lang="en-US" sz="2800" dirty="0" smtClean="0"/>
              <a:t/>
            </a:r>
            <a:br>
              <a:rPr lang="en-US" sz="2800" dirty="0" smtClean="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latin typeface="Arial" panose="020B0604020202020204" pitchFamily="34" charset="0"/>
              </a:rPr>
              <a:t>Presentation on </a:t>
            </a:r>
            <a:br>
              <a:rPr lang="en-US" sz="2800" dirty="0" smtClean="0">
                <a:latin typeface="Arial" panose="020B0604020202020204" pitchFamily="34" charset="0"/>
              </a:rPr>
            </a:br>
            <a:r>
              <a:rPr lang="en-US" sz="2800" dirty="0" smtClean="0">
                <a:latin typeface="Arial" panose="020B0604020202020204" pitchFamily="34" charset="0"/>
              </a:rPr>
              <a:t>“</a:t>
            </a:r>
            <a:r>
              <a:rPr lang="en-US" sz="2800" dirty="0">
                <a:latin typeface="Arial" panose="020B0604020202020204" pitchFamily="34" charset="0"/>
              </a:rPr>
              <a:t>President Obama in Hanoi: </a:t>
            </a:r>
            <a:r>
              <a:rPr lang="en-US" sz="2800" dirty="0" smtClean="0">
                <a:latin typeface="Arial" panose="020B0604020202020204" pitchFamily="34" charset="0"/>
              </a:rPr>
              <a:t/>
            </a:r>
            <a:br>
              <a:rPr lang="en-US" sz="2800" dirty="0" smtClean="0">
                <a:latin typeface="Arial" panose="020B0604020202020204" pitchFamily="34" charset="0"/>
              </a:rPr>
            </a:br>
            <a:r>
              <a:rPr lang="en-US" sz="2800" dirty="0" smtClean="0">
                <a:latin typeface="Arial" panose="020B0604020202020204" pitchFamily="34" charset="0"/>
              </a:rPr>
              <a:t>Vietnam-U.S</a:t>
            </a:r>
            <a:r>
              <a:rPr lang="en-US" sz="2800" dirty="0">
                <a:latin typeface="Arial" panose="020B0604020202020204" pitchFamily="34" charset="0"/>
              </a:rPr>
              <a:t>.-China Relations in Transition”</a:t>
            </a:r>
            <a:br>
              <a:rPr lang="en-US" sz="2800" dirty="0">
                <a:latin typeface="Arial" panose="020B0604020202020204" pitchFamily="34" charset="0"/>
              </a:rPr>
            </a:br>
            <a:r>
              <a:rPr lang="en-US" sz="2800" dirty="0" smtClean="0">
                <a:latin typeface="Arial" panose="020B0604020202020204" pitchFamily="34" charset="0"/>
              </a:rPr>
              <a:t/>
            </a:r>
            <a:br>
              <a:rPr lang="en-US" sz="2800" dirty="0" smtClean="0">
                <a:latin typeface="Arial" panose="020B0604020202020204" pitchFamily="34" charset="0"/>
              </a:rPr>
            </a:br>
            <a:r>
              <a:rPr lang="en-US" sz="1600" dirty="0" smtClean="0">
                <a:latin typeface="Arial" panose="020B0604020202020204" pitchFamily="34" charset="0"/>
              </a:rPr>
              <a:t>Kissinger Institute--Woodrow </a:t>
            </a:r>
            <a:r>
              <a:rPr lang="en-US" sz="1600" dirty="0">
                <a:latin typeface="Arial" panose="020B0604020202020204" pitchFamily="34" charset="0"/>
              </a:rPr>
              <a:t>Wilson Center</a:t>
            </a:r>
            <a:br>
              <a:rPr lang="en-US" sz="1600" dirty="0">
                <a:latin typeface="Arial" panose="020B0604020202020204" pitchFamily="34" charset="0"/>
              </a:rPr>
            </a:br>
            <a:r>
              <a:rPr lang="en-US" sz="1600" dirty="0">
                <a:latin typeface="Arial" panose="020B0604020202020204" pitchFamily="34" charset="0"/>
              </a:rPr>
              <a:t>June 1, </a:t>
            </a:r>
            <a:r>
              <a:rPr lang="en-US" sz="1600" dirty="0" smtClean="0">
                <a:latin typeface="Arial" panose="020B0604020202020204" pitchFamily="34" charset="0"/>
              </a:rPr>
              <a:t>2016</a:t>
            </a:r>
            <a:br>
              <a:rPr lang="en-US" sz="1600" dirty="0" smtClean="0">
                <a:latin typeface="Arial" panose="020B0604020202020204" pitchFamily="34" charset="0"/>
              </a:rPr>
            </a:br>
            <a:r>
              <a:rPr lang="en-US" sz="1600" dirty="0" smtClean="0">
                <a:latin typeface="Arial" panose="020B0604020202020204" pitchFamily="34" charset="0"/>
              </a:rPr>
              <a:t/>
            </a:r>
            <a:br>
              <a:rPr lang="en-US" sz="1600" dirty="0" smtClean="0">
                <a:latin typeface="Arial" panose="020B0604020202020204" pitchFamily="34" charset="0"/>
              </a:rPr>
            </a:br>
            <a:r>
              <a:rPr lang="en-US" sz="2800" dirty="0">
                <a:latin typeface="Arial" panose="020B0604020202020204" pitchFamily="34" charset="0"/>
              </a:rPr>
              <a:t/>
            </a:r>
            <a:br>
              <a:rPr lang="en-US" sz="2800" dirty="0">
                <a:latin typeface="Arial" panose="020B0604020202020204" pitchFamily="34" charset="0"/>
              </a:rPr>
            </a:br>
            <a:r>
              <a:rPr lang="en-US" sz="2400" dirty="0" smtClean="0">
                <a:latin typeface="Arial" panose="020B0604020202020204" pitchFamily="34" charset="0"/>
              </a:rPr>
              <a:t/>
            </a:r>
            <a:br>
              <a:rPr lang="en-US" sz="2400" dirty="0" smtClean="0">
                <a:latin typeface="Arial" panose="020B0604020202020204" pitchFamily="34" charset="0"/>
              </a:rPr>
            </a:br>
            <a:r>
              <a:rPr lang="en-US" sz="1600" b="1" i="1" dirty="0" smtClean="0">
                <a:latin typeface="Arial" panose="020B0604020202020204" pitchFamily="34" charset="0"/>
                <a:cs typeface="Arial"/>
              </a:rPr>
              <a:t>Nguyen </a:t>
            </a:r>
            <a:r>
              <a:rPr lang="en-US" sz="1600" b="1" i="1" dirty="0">
                <a:latin typeface="Arial" panose="020B0604020202020204" pitchFamily="34" charset="0"/>
                <a:cs typeface="Arial"/>
              </a:rPr>
              <a:t>Manh Hung</a:t>
            </a:r>
            <a:r>
              <a:rPr lang="en-US" sz="1600" i="1" dirty="0">
                <a:latin typeface="Arial" panose="020B0604020202020204" pitchFamily="34" charset="0"/>
                <a:cs typeface="Arial"/>
              </a:rPr>
              <a:t/>
            </a:r>
            <a:br>
              <a:rPr lang="en-US" sz="1600" i="1" dirty="0">
                <a:latin typeface="Arial" panose="020B0604020202020204" pitchFamily="34" charset="0"/>
                <a:cs typeface="Arial"/>
              </a:rPr>
            </a:br>
            <a:r>
              <a:rPr lang="en-US" sz="1600" i="1" dirty="0">
                <a:latin typeface="Arial" panose="020B0604020202020204" pitchFamily="34" charset="0"/>
                <a:cs typeface="Arial"/>
              </a:rPr>
              <a:t>Nonresident Senior Associate</a:t>
            </a:r>
            <a:br>
              <a:rPr lang="en-US" sz="1600" i="1" dirty="0">
                <a:latin typeface="Arial" panose="020B0604020202020204" pitchFamily="34" charset="0"/>
                <a:cs typeface="Arial"/>
              </a:rPr>
            </a:br>
            <a:r>
              <a:rPr lang="en-US" sz="1600" i="1" dirty="0">
                <a:latin typeface="Arial" panose="020B0604020202020204" pitchFamily="34" charset="0"/>
                <a:cs typeface="Arial"/>
              </a:rPr>
              <a:t>Center for Strategic and International Studies</a:t>
            </a:r>
            <a:br>
              <a:rPr lang="en-US" sz="1600" i="1" dirty="0">
                <a:latin typeface="Arial" panose="020B0604020202020204" pitchFamily="34" charset="0"/>
                <a:cs typeface="Arial"/>
              </a:rPr>
            </a:br>
            <a:r>
              <a:rPr lang="en-US" sz="2400" dirty="0" smtClean="0">
                <a:cs typeface="Arial"/>
              </a:rPr>
              <a:t/>
            </a:r>
            <a:br>
              <a:rPr lang="en-US" sz="2400" dirty="0" smtClean="0">
                <a:cs typeface="Arial"/>
              </a:rPr>
            </a:br>
            <a:r>
              <a:rPr lang="en-US" sz="2800" dirty="0"/>
              <a:t/>
            </a:r>
            <a:br>
              <a:rPr lang="en-US" sz="2800" dirty="0"/>
            </a:br>
            <a:r>
              <a:rPr lang="en-US" sz="2800" dirty="0" smtClean="0"/>
              <a:t/>
            </a:r>
            <a:br>
              <a:rPr lang="en-US" sz="2800" dirty="0" smtClean="0"/>
            </a:br>
            <a:endParaRPr lang="en-US" sz="2800" dirty="0"/>
          </a:p>
        </p:txBody>
      </p:sp>
    </p:spTree>
    <p:extLst>
      <p:ext uri="{BB962C8B-B14F-4D97-AF65-F5344CB8AC3E}">
        <p14:creationId xmlns:p14="http://schemas.microsoft.com/office/powerpoint/2010/main" val="4040505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31519" y="438550"/>
            <a:ext cx="7593874" cy="4707764"/>
          </a:xfrm>
          <a:prstGeom prst="rect">
            <a:avLst/>
          </a:prstGeom>
        </p:spPr>
        <p:txBody>
          <a:bodyPr wrap="square">
            <a:spAutoFit/>
          </a:bodyPr>
          <a:lstStyle/>
          <a:p>
            <a:r>
              <a:rPr lang="en-US" sz="2400" dirty="0"/>
              <a:t>ISSUES TO BE </a:t>
            </a:r>
            <a:r>
              <a:rPr lang="en-US" sz="2400" dirty="0" smtClean="0"/>
              <a:t>DISCUSSED</a:t>
            </a:r>
          </a:p>
          <a:p>
            <a:endParaRPr lang="en-US" sz="2400" dirty="0"/>
          </a:p>
          <a:p>
            <a:pPr marL="285750" indent="-285750">
              <a:buFont typeface="Arial" panose="020B0604020202020204" pitchFamily="34" charset="0"/>
              <a:buChar char="•"/>
            </a:pPr>
            <a:r>
              <a:rPr lang="en-US" sz="2400" dirty="0" smtClean="0"/>
              <a:t>Factors </a:t>
            </a:r>
            <a:r>
              <a:rPr lang="en-US" sz="2400" dirty="0"/>
              <a:t>affecting Vietnam’s relations with the big </a:t>
            </a:r>
            <a:r>
              <a:rPr lang="en-US" sz="2400" dirty="0" smtClean="0"/>
              <a:t>powers</a:t>
            </a:r>
          </a:p>
          <a:p>
            <a:endParaRPr lang="en-US" sz="2400" dirty="0"/>
          </a:p>
          <a:p>
            <a:pPr marL="285750" indent="-285750">
              <a:buFont typeface="Arial" panose="020B0604020202020204" pitchFamily="34" charset="0"/>
              <a:buChar char="•"/>
            </a:pPr>
            <a:r>
              <a:rPr lang="en-US" sz="2400" dirty="0"/>
              <a:t>Vietnam’s adjustment to the changing relations between the big </a:t>
            </a:r>
            <a:r>
              <a:rPr lang="en-US" sz="2400" dirty="0" smtClean="0"/>
              <a:t>powers</a:t>
            </a:r>
          </a:p>
          <a:p>
            <a:endParaRPr lang="en-US" sz="2400" dirty="0"/>
          </a:p>
          <a:p>
            <a:pPr marL="285750" indent="-285750">
              <a:buFont typeface="Arial" panose="020B0604020202020204" pitchFamily="34" charset="0"/>
              <a:buChar char="•"/>
            </a:pPr>
            <a:r>
              <a:rPr lang="en-US" sz="2400" dirty="0"/>
              <a:t>Chinese assertiveness and the development of Vietnam-U.S. </a:t>
            </a:r>
            <a:r>
              <a:rPr lang="en-US" sz="2400" dirty="0" smtClean="0"/>
              <a:t>partnership</a:t>
            </a:r>
          </a:p>
          <a:p>
            <a:endParaRPr lang="en-US" sz="2400" dirty="0" smtClean="0"/>
          </a:p>
          <a:p>
            <a:pPr marL="285750" indent="-285750">
              <a:buFont typeface="Arial" panose="020B0604020202020204" pitchFamily="34" charset="0"/>
              <a:buChar char="•"/>
            </a:pPr>
            <a:r>
              <a:rPr lang="en-US" sz="2400" dirty="0" smtClean="0"/>
              <a:t>President </a:t>
            </a:r>
            <a:r>
              <a:rPr lang="en-US" sz="2400" dirty="0"/>
              <a:t>Obama’s visit to Vietnam and its implications</a:t>
            </a:r>
          </a:p>
          <a:p>
            <a:pPr>
              <a:lnSpc>
                <a:spcPct val="107000"/>
              </a:lnSpc>
              <a:spcAft>
                <a:spcPts val="800"/>
              </a:spcAft>
            </a:pPr>
            <a:r>
              <a:rPr lang="en-US" sz="2400" dirty="0" smtClean="0">
                <a:latin typeface="Arial" panose="020B0604020202020204" pitchFamily="34" charset="0"/>
                <a:ea typeface="Calibri" panose="020F0502020204030204" pitchFamily="34" charset="0"/>
                <a:cs typeface="Arial" panose="020B0604020202020204" pitchFamily="34" charset="0"/>
              </a:rPr>
              <a:t>	</a:t>
            </a:r>
            <a:r>
              <a:rPr lang="en-US" sz="3200" dirty="0" smtClean="0">
                <a:ea typeface="Calibri" panose="020F0502020204030204" pitchFamily="34" charset="0"/>
                <a:cs typeface="Arial" panose="020B0604020202020204" pitchFamily="34" charset="0"/>
              </a:rPr>
              <a:t>		</a:t>
            </a:r>
            <a:endParaRPr lang="en-US" sz="32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95676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637672"/>
            <a:ext cx="7543800" cy="4165600"/>
          </a:xfrm>
        </p:spPr>
        <p:txBody>
          <a:bodyPr>
            <a:noAutofit/>
          </a:bodyPr>
          <a:lstStyle/>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r>
              <a:rPr lang="en-US" sz="2000" dirty="0" smtClean="0"/>
              <a:t>INFLUENCING </a:t>
            </a:r>
            <a:r>
              <a:rPr lang="en-US" sz="2000" dirty="0"/>
              <a:t>FACTORS IN VIETNAM’S RELATIONS WITH CHINA AND THE U.S</a:t>
            </a:r>
            <a:r>
              <a:rPr lang="en-US" sz="2000" dirty="0" smtClean="0"/>
              <a:t>.</a:t>
            </a:r>
          </a:p>
          <a:p>
            <a:pPr marL="0" indent="0">
              <a:buNone/>
            </a:pPr>
            <a:endParaRPr lang="en-US" sz="2000" dirty="0" smtClean="0"/>
          </a:p>
          <a:p>
            <a:pPr marL="0" indent="0">
              <a:buNone/>
            </a:pPr>
            <a:r>
              <a:rPr lang="en-US" sz="2000" b="1" i="1" dirty="0"/>
              <a:t>Vietnam and China: </a:t>
            </a:r>
            <a:endParaRPr lang="en-US" sz="2000" b="1" i="1" dirty="0" smtClean="0"/>
          </a:p>
          <a:p>
            <a:pPr marL="0" indent="0">
              <a:buNone/>
            </a:pPr>
            <a:endParaRPr lang="en-US" sz="2000" b="1" i="1" dirty="0" smtClean="0"/>
          </a:p>
          <a:p>
            <a:r>
              <a:rPr lang="en-US" sz="2000" dirty="0"/>
              <a:t>Vietnam-China relations are influenced by three key factors: geographical proximity and power asymmetry; a complex history of love-hate relationship and Vietnam’s perception of the Greater Han </a:t>
            </a:r>
            <a:r>
              <a:rPr lang="en-US" sz="2000" dirty="0" smtClean="0"/>
              <a:t>concept; and ideological affinity and the need for regime stability.</a:t>
            </a:r>
            <a:endParaRPr lang="en-US" sz="2000" dirty="0"/>
          </a:p>
          <a:p>
            <a:pPr marL="0" indent="0">
              <a:buNone/>
            </a:pPr>
            <a:r>
              <a:rPr lang="en-US" sz="2000" dirty="0"/>
              <a:t> </a:t>
            </a:r>
          </a:p>
          <a:p>
            <a:r>
              <a:rPr lang="en-US" sz="2000" dirty="0"/>
              <a:t>A combination of factors –geographical proximity, ideological affinity, and the need of regime survival—tends to make Vietnamese leaders more comfortable with China than with the U.S.  Only the perception of China as a bullying neighbor would force Vietnam to opt for a different orientation and adopt an antagonistic policy toward China.</a:t>
            </a:r>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519247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931501"/>
            <a:ext cx="7543800" cy="5130800"/>
          </a:xfrm>
        </p:spPr>
        <p:txBody>
          <a:bodyPr>
            <a:noAutofit/>
          </a:bodyPr>
          <a:lstStyle/>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r>
              <a:rPr lang="en-US" sz="1800" dirty="0" smtClean="0"/>
              <a:t>INFLUENCING </a:t>
            </a:r>
            <a:r>
              <a:rPr lang="en-US" sz="1800" dirty="0"/>
              <a:t>FACTORS IN VIETNAM’S RELATIONS WITH CHINA AND THE U.S</a:t>
            </a:r>
            <a:r>
              <a:rPr lang="en-US" sz="1800" dirty="0" smtClean="0"/>
              <a:t>.</a:t>
            </a:r>
          </a:p>
          <a:p>
            <a:pPr marL="0" indent="0">
              <a:buNone/>
            </a:pPr>
            <a:endParaRPr lang="en-US" sz="1600" dirty="0" smtClean="0"/>
          </a:p>
          <a:p>
            <a:pPr marL="0" indent="0">
              <a:buNone/>
            </a:pPr>
            <a:r>
              <a:rPr lang="en-US" sz="1600" b="1" i="1" dirty="0"/>
              <a:t>Vietnam and t</a:t>
            </a:r>
            <a:r>
              <a:rPr lang="en-US" sz="1600" b="1" i="1" dirty="0" smtClean="0"/>
              <a:t>he United States: </a:t>
            </a:r>
          </a:p>
          <a:p>
            <a:pPr marL="0" indent="0">
              <a:buNone/>
            </a:pPr>
            <a:endParaRPr lang="en-US" sz="1600" b="1" i="1" dirty="0" smtClean="0"/>
          </a:p>
          <a:p>
            <a:r>
              <a:rPr lang="en-US" sz="1600" dirty="0"/>
              <a:t>Vietnam-United States relations are affected by a twin concerns: sensitivity to China and mistrust of U.S. intention.</a:t>
            </a:r>
          </a:p>
          <a:p>
            <a:pPr marL="0" indent="0">
              <a:buNone/>
            </a:pPr>
            <a:r>
              <a:rPr lang="en-US" sz="1600" dirty="0"/>
              <a:t> </a:t>
            </a:r>
          </a:p>
          <a:p>
            <a:r>
              <a:rPr lang="en-US" sz="1600" dirty="0"/>
              <a:t>The </a:t>
            </a:r>
            <a:r>
              <a:rPr lang="en-US" sz="1200" dirty="0" smtClean="0"/>
              <a:t>U.S</a:t>
            </a:r>
            <a:r>
              <a:rPr lang="en-US" sz="1600" dirty="0" smtClean="0"/>
              <a:t>. </a:t>
            </a:r>
            <a:r>
              <a:rPr lang="en-US" sz="1600" dirty="0"/>
              <a:t>may be a destabilizing factor in Vietnamese domestic politics but it can also be a stabilizing factor from Vietnam’s foreign policy perspective</a:t>
            </a:r>
            <a:r>
              <a:rPr lang="en-US" sz="1600" dirty="0" smtClean="0"/>
              <a:t>.</a:t>
            </a:r>
          </a:p>
          <a:p>
            <a:endParaRPr lang="en-US" sz="1600" dirty="0"/>
          </a:p>
          <a:p>
            <a:r>
              <a:rPr lang="en-US" sz="1600" dirty="0" smtClean="0"/>
              <a:t>Chinese assertive behavior in the South China Sea led to a convergence of strategic interests between Vietnam and the U.S.</a:t>
            </a:r>
            <a:endParaRPr lang="en-US" sz="1600" dirty="0"/>
          </a:p>
          <a:p>
            <a:endParaRPr lang="en-US" sz="1600" dirty="0" smtClean="0"/>
          </a:p>
          <a:p>
            <a:r>
              <a:rPr lang="en-US" sz="1600" dirty="0" smtClean="0"/>
              <a:t>Vietnam’s need of the U.S. for economic development and as a counterweight to China.</a:t>
            </a:r>
            <a:endParaRPr lang="en-US" sz="1600" dirty="0"/>
          </a:p>
          <a:p>
            <a:pPr marL="0" indent="0">
              <a:buNone/>
            </a:pPr>
            <a:endParaRPr lang="en-US" sz="1200" dirty="0"/>
          </a:p>
          <a:p>
            <a:r>
              <a:rPr lang="en-US" sz="1600" dirty="0"/>
              <a:t>As Vietnam moves closer to the U.S., it remains concerned about being a pawn </a:t>
            </a:r>
            <a:r>
              <a:rPr lang="en-US" sz="1600" dirty="0" smtClean="0"/>
              <a:t>on the chessboard of </a:t>
            </a:r>
            <a:r>
              <a:rPr lang="en-US" sz="1600" dirty="0"/>
              <a:t>big-power politics.</a:t>
            </a:r>
          </a:p>
          <a:p>
            <a:pPr marL="0" indent="0">
              <a:buNone/>
            </a:pPr>
            <a:endParaRPr lang="en-US" sz="1800" b="1" i="1"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11842350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8626" y="1827795"/>
            <a:ext cx="7543800" cy="4165600"/>
          </a:xfrm>
        </p:spPr>
        <p:txBody>
          <a:bodyPr>
            <a:noAutofit/>
          </a:bodyPr>
          <a:lstStyle/>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r>
              <a:rPr lang="en-US" sz="2000" dirty="0"/>
              <a:t>TIPPING POINTS IN VIETNAM’S BALANCING ACT</a:t>
            </a:r>
          </a:p>
          <a:p>
            <a:pPr marL="0" indent="0">
              <a:buNone/>
            </a:pPr>
            <a:endParaRPr lang="en-US" sz="2000" dirty="0" smtClean="0"/>
          </a:p>
          <a:p>
            <a:pPr marL="0" indent="0">
              <a:buNone/>
            </a:pPr>
            <a:r>
              <a:rPr lang="en-US" sz="2000" b="1" i="1" dirty="0"/>
              <a:t>End of the Cold War and the </a:t>
            </a:r>
            <a:r>
              <a:rPr lang="en-US" sz="2000" b="1" i="1" dirty="0" smtClean="0"/>
              <a:t>Need </a:t>
            </a:r>
            <a:r>
              <a:rPr lang="en-US" sz="2000" b="1" i="1" dirty="0"/>
              <a:t>of F</a:t>
            </a:r>
            <a:r>
              <a:rPr lang="en-US" sz="2000" b="1" i="1" dirty="0" smtClean="0"/>
              <a:t>oreign </a:t>
            </a:r>
            <a:r>
              <a:rPr lang="en-US" sz="2000" b="1" i="1" dirty="0"/>
              <a:t>P</a:t>
            </a:r>
            <a:r>
              <a:rPr lang="en-US" sz="2000" b="1" i="1" dirty="0" smtClean="0"/>
              <a:t>olicy Realignment</a:t>
            </a:r>
            <a:r>
              <a:rPr lang="en-US" sz="2000" b="1" i="1" dirty="0"/>
              <a:t>, 1991 </a:t>
            </a:r>
            <a:endParaRPr lang="en-US" sz="2000" b="1" i="1" dirty="0" smtClean="0"/>
          </a:p>
          <a:p>
            <a:pPr marL="0" indent="0">
              <a:buNone/>
            </a:pPr>
            <a:endParaRPr lang="en-US" sz="2000" b="1" i="1" dirty="0" smtClean="0"/>
          </a:p>
          <a:p>
            <a:r>
              <a:rPr lang="en-US" sz="2000" dirty="0"/>
              <a:t>A “multidirectional foreign policy” to end diplomatic and economic isolation as a result of the Cambodian </a:t>
            </a:r>
            <a:r>
              <a:rPr lang="en-US" sz="2000" dirty="0" smtClean="0"/>
              <a:t>War, </a:t>
            </a:r>
            <a:r>
              <a:rPr lang="en-US" sz="2000" dirty="0"/>
              <a:t>and the need of economic reform.</a:t>
            </a:r>
          </a:p>
          <a:p>
            <a:pPr marL="0" indent="0">
              <a:buNone/>
            </a:pPr>
            <a:r>
              <a:rPr lang="en-US" sz="2000" dirty="0"/>
              <a:t> </a:t>
            </a:r>
          </a:p>
          <a:p>
            <a:r>
              <a:rPr lang="en-US" sz="2000" dirty="0"/>
              <a:t>A</a:t>
            </a:r>
            <a:r>
              <a:rPr lang="en-US" sz="2000" dirty="0" smtClean="0"/>
              <a:t>ttempt </a:t>
            </a:r>
            <a:r>
              <a:rPr lang="en-US" sz="2000" dirty="0"/>
              <a:t>to form a “socialist alliance” with China against Western plots of “peaceful evolution.”</a:t>
            </a:r>
          </a:p>
          <a:p>
            <a:pPr marL="0" indent="0">
              <a:buNone/>
            </a:pPr>
            <a:r>
              <a:rPr lang="en-US" sz="2000" dirty="0"/>
              <a:t> </a:t>
            </a:r>
          </a:p>
          <a:p>
            <a:r>
              <a:rPr lang="en-US" sz="2000" dirty="0"/>
              <a:t>Seeking regional integration and support through the promotion of ASEAN unity and centrality.</a:t>
            </a:r>
          </a:p>
          <a:p>
            <a:pPr marL="0" indent="0">
              <a:buNone/>
            </a:pPr>
            <a:endParaRPr lang="en-US" sz="2000" b="1" i="1"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367868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65960"/>
            <a:ext cx="7543800" cy="5503334"/>
          </a:xfrm>
        </p:spPr>
        <p:txBody>
          <a:bodyPr>
            <a:noAutofit/>
          </a:bodyPr>
          <a:lstStyle/>
          <a:p>
            <a:pPr marL="0" indent="0">
              <a:buNone/>
            </a:pPr>
            <a:endParaRPr lang="en-US" sz="1200" dirty="0" smtClean="0"/>
          </a:p>
          <a:p>
            <a:pPr marL="0" indent="0">
              <a:buNone/>
            </a:pPr>
            <a:endParaRPr lang="en-US" sz="1200" dirty="0"/>
          </a:p>
          <a:p>
            <a:pPr marL="0" indent="0">
              <a:buNone/>
            </a:pPr>
            <a:endParaRPr lang="en-US" sz="1200" dirty="0" smtClean="0"/>
          </a:p>
          <a:p>
            <a:pPr marL="0" indent="0">
              <a:buNone/>
            </a:pPr>
            <a:endParaRPr lang="en-US" sz="1200" dirty="0"/>
          </a:p>
          <a:p>
            <a:pPr marL="0" indent="0">
              <a:buNone/>
            </a:pPr>
            <a:endParaRPr lang="en-US" sz="1200" dirty="0" smtClean="0"/>
          </a:p>
          <a:p>
            <a:pPr marL="0" indent="0">
              <a:buNone/>
            </a:pPr>
            <a:r>
              <a:rPr lang="en-US" sz="1600" dirty="0"/>
              <a:t>TIPPING POINTS IN VIETNAM’S BALANCING ACT</a:t>
            </a:r>
          </a:p>
          <a:p>
            <a:pPr marL="0" indent="0">
              <a:buNone/>
            </a:pPr>
            <a:endParaRPr lang="en-US" sz="1600" dirty="0" smtClean="0"/>
          </a:p>
          <a:p>
            <a:pPr marL="0" indent="0">
              <a:buNone/>
            </a:pPr>
            <a:r>
              <a:rPr lang="en-US" sz="1600" b="1" i="1" dirty="0"/>
              <a:t>Chinese </a:t>
            </a:r>
            <a:r>
              <a:rPr lang="en-US" sz="1600" b="1" i="1" dirty="0" smtClean="0"/>
              <a:t>Assertive </a:t>
            </a:r>
            <a:r>
              <a:rPr lang="en-US" sz="1600" b="1" i="1" dirty="0"/>
              <a:t>B</a:t>
            </a:r>
            <a:r>
              <a:rPr lang="en-US" sz="1600" b="1" i="1" dirty="0" smtClean="0"/>
              <a:t>ehavior </a:t>
            </a:r>
            <a:r>
              <a:rPr lang="en-US" sz="1600" b="1" i="1" dirty="0"/>
              <a:t>and the </a:t>
            </a:r>
            <a:r>
              <a:rPr lang="en-US" sz="1600" b="1" i="1" dirty="0" smtClean="0"/>
              <a:t>Failure </a:t>
            </a:r>
            <a:r>
              <a:rPr lang="en-US" sz="1600" b="1" i="1" dirty="0"/>
              <a:t>of </a:t>
            </a:r>
            <a:r>
              <a:rPr lang="en-US" sz="1600" b="1" i="1" dirty="0" smtClean="0"/>
              <a:t>Accommodation/Appeasement, 2009</a:t>
            </a:r>
          </a:p>
          <a:p>
            <a:pPr marL="0" indent="0">
              <a:buNone/>
            </a:pPr>
            <a:endParaRPr lang="en-US" sz="1600" b="1" i="1" dirty="0" smtClean="0"/>
          </a:p>
          <a:p>
            <a:r>
              <a:rPr lang="en-US" sz="1600" dirty="0"/>
              <a:t>Publication of China’s nine-dash line in 2009 and </a:t>
            </a:r>
            <a:r>
              <a:rPr lang="en-US" sz="1600" dirty="0" smtClean="0"/>
              <a:t>Vietnam’s </a:t>
            </a:r>
            <a:r>
              <a:rPr lang="en-US" sz="1600" dirty="0"/>
              <a:t>emphasis on “peaceful diplomacy.</a:t>
            </a:r>
            <a:r>
              <a:rPr lang="en-US" sz="1600" dirty="0" smtClean="0"/>
              <a:t>”</a:t>
            </a:r>
          </a:p>
          <a:p>
            <a:pPr marL="0" indent="0">
              <a:buNone/>
            </a:pPr>
            <a:r>
              <a:rPr lang="en-US" sz="1600" dirty="0" smtClean="0"/>
              <a:t> </a:t>
            </a:r>
          </a:p>
          <a:p>
            <a:r>
              <a:rPr lang="en-US" sz="1600" dirty="0" smtClean="0"/>
              <a:t>The </a:t>
            </a:r>
            <a:r>
              <a:rPr lang="en-US" sz="1600" dirty="0"/>
              <a:t>Scarborough Shoal crisis and the failure of the Phnom Penh ASEAN Summit in 2012</a:t>
            </a:r>
            <a:r>
              <a:rPr lang="en-US" sz="1600" dirty="0" smtClean="0"/>
              <a:t>.</a:t>
            </a:r>
          </a:p>
          <a:p>
            <a:pPr marL="0" indent="0">
              <a:buNone/>
            </a:pPr>
            <a:r>
              <a:rPr lang="en-US" sz="1600" dirty="0" smtClean="0"/>
              <a:t> </a:t>
            </a:r>
          </a:p>
          <a:p>
            <a:r>
              <a:rPr lang="en-US" sz="1600" dirty="0" smtClean="0"/>
              <a:t>The </a:t>
            </a:r>
            <a:r>
              <a:rPr lang="en-US" sz="1600" dirty="0"/>
              <a:t>need to find </a:t>
            </a:r>
            <a:r>
              <a:rPr lang="en-US" sz="1600" dirty="0" smtClean="0"/>
              <a:t>a credible </a:t>
            </a:r>
            <a:r>
              <a:rPr lang="en-US" sz="1600" dirty="0"/>
              <a:t>counterweight.</a:t>
            </a:r>
          </a:p>
          <a:p>
            <a:pPr marL="0" indent="0">
              <a:buNone/>
            </a:pPr>
            <a:r>
              <a:rPr lang="en-US" sz="1600" dirty="0"/>
              <a:t> </a:t>
            </a:r>
          </a:p>
          <a:p>
            <a:r>
              <a:rPr lang="en-US" sz="1600" dirty="0"/>
              <a:t>The American pivot toward Asia and requirements of a peaceful and equitable solution to the South China Sea dispute</a:t>
            </a:r>
          </a:p>
          <a:p>
            <a:pPr marL="0" indent="0">
              <a:buNone/>
            </a:pPr>
            <a:r>
              <a:rPr lang="en-US" sz="1600" dirty="0"/>
              <a:t> </a:t>
            </a:r>
          </a:p>
          <a:p>
            <a:pPr lvl="1">
              <a:buFont typeface="Wingdings" panose="05000000000000000000" pitchFamily="2" charset="2"/>
              <a:buChar char="v"/>
            </a:pPr>
            <a:r>
              <a:rPr lang="en-US" sz="1400" dirty="0"/>
              <a:t>	Chinese </a:t>
            </a:r>
            <a:r>
              <a:rPr lang="en-US" sz="1400" dirty="0" smtClean="0"/>
              <a:t>restraint in its claims</a:t>
            </a:r>
            <a:endParaRPr lang="en-US" sz="1400" dirty="0"/>
          </a:p>
          <a:p>
            <a:pPr lvl="1">
              <a:buFont typeface="Wingdings" panose="05000000000000000000" pitchFamily="2" charset="2"/>
              <a:buChar char="v"/>
            </a:pPr>
            <a:r>
              <a:rPr lang="en-US" sz="1400" dirty="0"/>
              <a:t>	ASEAN unity </a:t>
            </a:r>
            <a:r>
              <a:rPr lang="en-US" sz="1400" dirty="0" smtClean="0"/>
              <a:t>to strengthen collective bargaining power and serve as a buffer zone</a:t>
            </a:r>
            <a:endParaRPr lang="en-US" sz="1400" dirty="0"/>
          </a:p>
          <a:p>
            <a:pPr lvl="1">
              <a:buFont typeface="Wingdings" panose="05000000000000000000" pitchFamily="2" charset="2"/>
              <a:buChar char="v"/>
            </a:pPr>
            <a:r>
              <a:rPr lang="en-US" sz="1400" dirty="0"/>
              <a:t>	American </a:t>
            </a:r>
            <a:r>
              <a:rPr lang="en-US" sz="1400" dirty="0" smtClean="0"/>
              <a:t>engagement must be credible</a:t>
            </a:r>
            <a:endParaRPr lang="en-US" sz="1400" dirty="0"/>
          </a:p>
          <a:p>
            <a:pPr>
              <a:buFont typeface="Wingdings" panose="05000000000000000000" pitchFamily="2" charset="2"/>
              <a:buChar char="v"/>
            </a:pPr>
            <a:endParaRPr lang="en-US" sz="1200" b="1" i="1" dirty="0" smtClean="0"/>
          </a:p>
          <a:p>
            <a:pPr marL="0" indent="0">
              <a:buNone/>
            </a:pPr>
            <a:endParaRPr lang="en-US" sz="1200" dirty="0"/>
          </a:p>
          <a:p>
            <a:pPr marL="0" indent="0">
              <a:buNone/>
            </a:pPr>
            <a:endParaRPr lang="en-US" sz="1200" dirty="0" smtClean="0"/>
          </a:p>
          <a:p>
            <a:pPr marL="0" indent="0">
              <a:buNone/>
            </a:pPr>
            <a:endParaRPr lang="en-US" sz="1200" dirty="0"/>
          </a:p>
          <a:p>
            <a:pPr marL="0" indent="0">
              <a:buNone/>
            </a:pPr>
            <a:endParaRPr lang="en-US" sz="1200" dirty="0" smtClean="0"/>
          </a:p>
          <a:p>
            <a:pPr marL="0" indent="0">
              <a:buNone/>
            </a:pPr>
            <a:endParaRPr lang="en-US" sz="1200" dirty="0"/>
          </a:p>
          <a:p>
            <a:pPr marL="0" indent="0">
              <a:buNone/>
            </a:pPr>
            <a:endParaRPr lang="en-US" sz="1200" dirty="0" smtClean="0"/>
          </a:p>
          <a:p>
            <a:pPr marL="0" indent="0">
              <a:buNone/>
            </a:pPr>
            <a:endParaRPr lang="en-US" sz="1200" dirty="0"/>
          </a:p>
          <a:p>
            <a:pPr marL="0" indent="0">
              <a:buNone/>
            </a:pPr>
            <a:endParaRPr lang="en-US" sz="1200" dirty="0"/>
          </a:p>
        </p:txBody>
      </p:sp>
    </p:spTree>
    <p:extLst>
      <p:ext uri="{BB962C8B-B14F-4D97-AF65-F5344CB8AC3E}">
        <p14:creationId xmlns:p14="http://schemas.microsoft.com/office/powerpoint/2010/main" val="38145530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794" y="848123"/>
            <a:ext cx="7543800" cy="5291667"/>
          </a:xfrm>
        </p:spPr>
        <p:txBody>
          <a:bodyPr>
            <a:no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sz="2000" dirty="0"/>
              <a:t>CHINESE </a:t>
            </a:r>
            <a:r>
              <a:rPr lang="en-US" sz="2000" dirty="0" smtClean="0"/>
              <a:t>INCREASING </a:t>
            </a:r>
            <a:r>
              <a:rPr lang="en-US" sz="2000" dirty="0"/>
              <a:t>BELLICOSITY AND THE DEVELOPMENT OF VIETNAM-U.S. PARTNERSHIP</a:t>
            </a:r>
          </a:p>
          <a:p>
            <a:pPr marL="0" indent="0">
              <a:buNone/>
            </a:pPr>
            <a:endParaRPr lang="en-US" sz="2000" b="1" i="1" dirty="0" smtClean="0"/>
          </a:p>
          <a:p>
            <a:r>
              <a:rPr lang="en-US" sz="2000" dirty="0"/>
              <a:t>President Truong Tan Sang’s visit to the U.S. and the signing of the “Vietnam-U.S. Comprehensive Partnership” agreement, 2013.</a:t>
            </a:r>
          </a:p>
          <a:p>
            <a:pPr marL="0" indent="0">
              <a:buNone/>
            </a:pPr>
            <a:r>
              <a:rPr lang="en-US" sz="2000" dirty="0"/>
              <a:t> </a:t>
            </a:r>
          </a:p>
          <a:p>
            <a:r>
              <a:rPr lang="en-US" sz="2000" dirty="0"/>
              <a:t>The oil rig crisis of 2014 and China’s massive land reclamation and </a:t>
            </a:r>
            <a:r>
              <a:rPr lang="en-US" sz="2000" dirty="0" smtClean="0"/>
              <a:t>militarization of </a:t>
            </a:r>
            <a:r>
              <a:rPr lang="en-US" sz="2000" dirty="0"/>
              <a:t>the man-made islands in </a:t>
            </a:r>
            <a:r>
              <a:rPr lang="en-US" sz="2000" dirty="0" smtClean="0"/>
              <a:t>2014-2015</a:t>
            </a:r>
            <a:r>
              <a:rPr lang="en-US" sz="2000" dirty="0"/>
              <a:t>, radically changing the strategic balance in favor of China.</a:t>
            </a:r>
          </a:p>
          <a:p>
            <a:pPr marL="0" indent="0">
              <a:buNone/>
            </a:pPr>
            <a:r>
              <a:rPr lang="en-US" sz="2000" dirty="0"/>
              <a:t> </a:t>
            </a:r>
          </a:p>
          <a:p>
            <a:r>
              <a:rPr lang="en-US" sz="2000" dirty="0"/>
              <a:t>Conclusion of a Vietnam-U.S. Joint Vision on Defense calling for defense trade between the two countries, “potentially including cooperation in the production of new technologies and equipment,” June 2015.</a:t>
            </a:r>
          </a:p>
          <a:p>
            <a:pPr marL="0" indent="0">
              <a:buNone/>
            </a:pPr>
            <a:r>
              <a:rPr lang="en-US" sz="2000" dirty="0"/>
              <a:t>	</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98812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465654"/>
            <a:ext cx="7543800" cy="4355723"/>
          </a:xfrm>
        </p:spPr>
        <p:txBody>
          <a:bodyPr>
            <a:noAutofit/>
          </a:bodyPr>
          <a:lstStyle/>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r>
              <a:rPr lang="en-US" sz="1800" dirty="0"/>
              <a:t>CHINESE </a:t>
            </a:r>
            <a:r>
              <a:rPr lang="en-US" sz="1800" dirty="0" smtClean="0"/>
              <a:t>INCREASING </a:t>
            </a:r>
            <a:r>
              <a:rPr lang="en-US" sz="1800" dirty="0"/>
              <a:t>BELLICOSITY AND THE DEVELOPMENT OF VIETNAM-U.S. </a:t>
            </a:r>
            <a:r>
              <a:rPr lang="en-US" sz="1800" dirty="0" smtClean="0"/>
              <a:t>PARTNERSHIP</a:t>
            </a:r>
          </a:p>
          <a:p>
            <a:pPr marL="0" indent="0">
              <a:buNone/>
            </a:pPr>
            <a:endParaRPr lang="en-US" sz="1800" b="1" i="1" dirty="0" smtClean="0"/>
          </a:p>
          <a:p>
            <a:r>
              <a:rPr lang="en-US" sz="1800" dirty="0" smtClean="0"/>
              <a:t>Vietnam’s commitment to “do everything possible” to join the TPP, a major instrument of U.S. rebalance.</a:t>
            </a:r>
          </a:p>
          <a:p>
            <a:endParaRPr lang="en-US" sz="1800" dirty="0"/>
          </a:p>
          <a:p>
            <a:r>
              <a:rPr lang="en-US" sz="1800" dirty="0" smtClean="0"/>
              <a:t>CPV </a:t>
            </a:r>
            <a:r>
              <a:rPr lang="en-US" sz="1800" dirty="0"/>
              <a:t>General Secretary Nguyen Phu Trong made a historic visit to the U.S., July 2015, signed a joint declaration to pursue “deepened, sustained, and substantive relationship” with the U.S., and declared the U.S. the “utmost important area of operation of Vietnam’s foreign policy.” A Vietnam’s foreign policy pivot.</a:t>
            </a:r>
          </a:p>
          <a:p>
            <a:pPr marL="0" indent="0">
              <a:buNone/>
            </a:pPr>
            <a:r>
              <a:rPr lang="en-US" sz="1800" dirty="0"/>
              <a:t> </a:t>
            </a:r>
          </a:p>
          <a:p>
            <a:r>
              <a:rPr lang="en-US" sz="1800" dirty="0"/>
              <a:t>The Xi-Jinping Summit, September </a:t>
            </a:r>
            <a:r>
              <a:rPr lang="en-US" sz="1800" dirty="0" smtClean="0"/>
              <a:t>2015, </a:t>
            </a:r>
            <a:r>
              <a:rPr lang="en-US" sz="1800" dirty="0"/>
              <a:t>and the hardening of Chinese position on the South China Sea.</a:t>
            </a:r>
          </a:p>
          <a:p>
            <a:pPr marL="0" indent="0">
              <a:buNone/>
            </a:pPr>
            <a:r>
              <a:rPr lang="en-US" sz="1800" dirty="0"/>
              <a:t> </a:t>
            </a:r>
          </a:p>
          <a:p>
            <a:r>
              <a:rPr lang="en-US" sz="1800" dirty="0"/>
              <a:t>Continued militarization of man-made islands and the beginning of U.S. FONOPS.</a:t>
            </a:r>
          </a:p>
          <a:p>
            <a:pPr marL="0" indent="0">
              <a:buNone/>
            </a:pPr>
            <a:r>
              <a:rPr lang="en-US" sz="1800" dirty="0"/>
              <a:t>	</a:t>
            </a:r>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p:txBody>
      </p:sp>
    </p:spTree>
    <p:extLst>
      <p:ext uri="{BB962C8B-B14F-4D97-AF65-F5344CB8AC3E}">
        <p14:creationId xmlns:p14="http://schemas.microsoft.com/office/powerpoint/2010/main" val="8176410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428</TotalTime>
  <Words>755</Words>
  <Application>Microsoft Office PowerPoint</Application>
  <PresentationFormat>On-screen Show (4:3)</PresentationFormat>
  <Paragraphs>207</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Newsprint</vt:lpstr>
      <vt:lpstr>VIETNAM BETWEEN THE AMERICAN PIVOT AND CHINESE ASSERTIVENESS:  IMPLICATIONS OF PRESIDENT OBAMA’S VISIT TO VIETNAM</vt:lpstr>
      <vt:lpstr>            Presentation on  “President Obama in Hanoi:  Vietnam-U.S.-China Relations in Transition”  Kissinger Institute--Woodrow Wilson Center June 1, 2016    Nguyen Manh Hung Nonresident Senior Associate Center for Strategic and International Studies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fable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VIETNAM BETWEEN THE AMERICAN PIVOT AND CHINESE ASSERTIVENESS -  IMPLICATIONS OF PRESIDENT OBAMA’S VISIT TO VIETNAM</dc:title>
  <dc:creator>courtney nguyen</dc:creator>
  <cp:lastModifiedBy>Deploy</cp:lastModifiedBy>
  <cp:revision>48</cp:revision>
  <cp:lastPrinted>2016-06-01T11:22:10Z</cp:lastPrinted>
  <dcterms:created xsi:type="dcterms:W3CDTF">2016-05-28T03:44:01Z</dcterms:created>
  <dcterms:modified xsi:type="dcterms:W3CDTF">2016-06-01T16:27:05Z</dcterms:modified>
</cp:coreProperties>
</file>