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319" r:id="rId2"/>
    <p:sldId id="320" r:id="rId3"/>
    <p:sldId id="321" r:id="rId4"/>
    <p:sldId id="322" r:id="rId5"/>
    <p:sldId id="323" r:id="rId6"/>
    <p:sldId id="324" r:id="rId7"/>
    <p:sldId id="325" r:id="rId8"/>
    <p:sldId id="326" r:id="rId9"/>
    <p:sldId id="327" r:id="rId10"/>
    <p:sldId id="328" r:id="rId11"/>
    <p:sldId id="329" r:id="rId12"/>
    <p:sldId id="330" r:id="rId13"/>
    <p:sldId id="331" r:id="rId14"/>
    <p:sldId id="332" r:id="rId15"/>
    <p:sldId id="301" r:id="rId16"/>
    <p:sldId id="305" r:id="rId17"/>
    <p:sldId id="306" r:id="rId18"/>
    <p:sldId id="308" r:id="rId19"/>
    <p:sldId id="310" r:id="rId20"/>
    <p:sldId id="311" r:id="rId21"/>
    <p:sldId id="313" r:id="rId22"/>
    <p:sldId id="312" r:id="rId23"/>
    <p:sldId id="314" r:id="rId24"/>
    <p:sldId id="316" r:id="rId25"/>
    <p:sldId id="315" r:id="rId26"/>
    <p:sldId id="300" r:id="rId27"/>
    <p:sldId id="279" r:id="rId28"/>
    <p:sldId id="275" r:id="rId29"/>
    <p:sldId id="287" r:id="rId30"/>
    <p:sldId id="318" r:id="rId31"/>
    <p:sldId id="333" r:id="rId32"/>
    <p:sldId id="334" r:id="rId3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y Kitson" initials="LK" lastIdx="6"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3266"/>
    <a:srgbClr val="29C3E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87" autoAdjust="0"/>
    <p:restoredTop sz="84801" autoAdjust="0"/>
  </p:normalViewPr>
  <p:slideViewPr>
    <p:cSldViewPr snapToGrid="0" snapToObjects="1">
      <p:cViewPr varScale="1">
        <p:scale>
          <a:sx n="73" d="100"/>
          <a:sy n="73" d="100"/>
        </p:scale>
        <p:origin x="78" y="5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7-10T12:15:09.611" idx="4">
    <p:pos x="3566" y="2379"/>
    <p:text>by on position, do you mean formally employed?</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34A1360-9E29-4A12-95BB-7A1B86ECE3DC}" type="datetimeFigureOut">
              <a:rPr lang="en-CA" smtClean="0"/>
              <a:t>11/07/2017</a:t>
            </a:fld>
            <a:endParaRPr lang="en-CA"/>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C4458A7-A0A1-4490-86CF-1BC40E7AD780}" type="slidenum">
              <a:rPr lang="en-CA" smtClean="0"/>
              <a:t>‹#›</a:t>
            </a:fld>
            <a:endParaRPr lang="en-CA"/>
          </a:p>
        </p:txBody>
      </p:sp>
    </p:spTree>
    <p:extLst>
      <p:ext uri="{BB962C8B-B14F-4D97-AF65-F5344CB8AC3E}">
        <p14:creationId xmlns:p14="http://schemas.microsoft.com/office/powerpoint/2010/main" val="3684867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fr-CA" dirty="0" err="1" smtClean="0"/>
              <a:t>Thank</a:t>
            </a:r>
            <a:r>
              <a:rPr lang="fr-CA" dirty="0" smtClean="0"/>
              <a:t> </a:t>
            </a:r>
            <a:r>
              <a:rPr lang="fr-CA" dirty="0" err="1" smtClean="0"/>
              <a:t>you</a:t>
            </a:r>
            <a:r>
              <a:rPr lang="fr-CA" dirty="0" smtClean="0"/>
              <a:t> Jennifer for the </a:t>
            </a:r>
            <a:r>
              <a:rPr lang="fr-CA" dirty="0" err="1" smtClean="0"/>
              <a:t>welcome</a:t>
            </a:r>
            <a:r>
              <a:rPr lang="fr-CA" baseline="0" dirty="0" smtClean="0"/>
              <a:t> and the introduction, and good </a:t>
            </a:r>
            <a:r>
              <a:rPr lang="fr-CA" baseline="0" dirty="0" err="1" smtClean="0"/>
              <a:t>afternoon</a:t>
            </a:r>
            <a:r>
              <a:rPr lang="fr-CA" baseline="0" dirty="0" smtClean="0"/>
              <a:t> </a:t>
            </a:r>
            <a:r>
              <a:rPr lang="fr-CA" baseline="0" dirty="0" err="1" smtClean="0"/>
              <a:t>everyone</a:t>
            </a:r>
            <a:r>
              <a:rPr lang="fr-CA" baseline="0" dirty="0" smtClean="0"/>
              <a:t>.  </a:t>
            </a:r>
            <a:r>
              <a:rPr lang="fr-CA" baseline="0" dirty="0" err="1" smtClean="0"/>
              <a:t>Hongxia</a:t>
            </a:r>
            <a:r>
              <a:rPr lang="fr-CA" baseline="0" dirty="0" smtClean="0"/>
              <a:t> and I are </a:t>
            </a:r>
            <a:r>
              <a:rPr lang="fr-CA" baseline="0" dirty="0" err="1" smtClean="0"/>
              <a:t>delighted</a:t>
            </a:r>
            <a:r>
              <a:rPr lang="fr-CA" baseline="0" dirty="0" smtClean="0"/>
              <a:t> to </a:t>
            </a:r>
            <a:r>
              <a:rPr lang="fr-CA" baseline="0" dirty="0" err="1" smtClean="0"/>
              <a:t>be</a:t>
            </a:r>
            <a:r>
              <a:rPr lang="fr-CA" baseline="0" dirty="0" smtClean="0"/>
              <a:t> </a:t>
            </a:r>
            <a:r>
              <a:rPr lang="fr-CA" baseline="0" dirty="0" err="1" smtClean="0"/>
              <a:t>here</a:t>
            </a:r>
            <a:r>
              <a:rPr lang="fr-CA" baseline="0" dirty="0" smtClean="0"/>
              <a:t> and have the </a:t>
            </a:r>
            <a:r>
              <a:rPr lang="fr-CA" baseline="0" dirty="0" err="1" smtClean="0"/>
              <a:t>opportunity</a:t>
            </a:r>
            <a:r>
              <a:rPr lang="fr-CA" baseline="0" dirty="0" smtClean="0"/>
              <a:t> to </a:t>
            </a:r>
            <a:r>
              <a:rPr lang="fr-CA" baseline="0" dirty="0" err="1" smtClean="0"/>
              <a:t>share</a:t>
            </a:r>
            <a:r>
              <a:rPr lang="fr-CA" baseline="0" dirty="0" smtClean="0"/>
              <a:t> </a:t>
            </a:r>
            <a:r>
              <a:rPr lang="fr-CA" baseline="0" dirty="0" err="1" smtClean="0"/>
              <a:t>our</a:t>
            </a:r>
            <a:r>
              <a:rPr lang="fr-CA" baseline="0" dirty="0" smtClean="0"/>
              <a:t> </a:t>
            </a:r>
            <a:r>
              <a:rPr lang="fr-CA" baseline="0" dirty="0" err="1" smtClean="0"/>
              <a:t>work</a:t>
            </a:r>
            <a:r>
              <a:rPr lang="fr-CA" baseline="0" dirty="0" smtClean="0"/>
              <a:t> </a:t>
            </a:r>
            <a:r>
              <a:rPr lang="fr-CA" baseline="0" dirty="0" err="1" smtClean="0"/>
              <a:t>with</a:t>
            </a:r>
            <a:r>
              <a:rPr lang="fr-CA" baseline="0" dirty="0" smtClean="0"/>
              <a:t> </a:t>
            </a:r>
            <a:r>
              <a:rPr lang="fr-CA" baseline="0" dirty="0" err="1" smtClean="0"/>
              <a:t>you</a:t>
            </a:r>
            <a:r>
              <a:rPr lang="fr-CA" baseline="0" dirty="0" smtClean="0"/>
              <a:t>.  </a:t>
            </a:r>
          </a:p>
          <a:p>
            <a:pPr defTabSz="931774">
              <a:defRPr/>
            </a:pPr>
            <a:r>
              <a:rPr lang="fr-CA" baseline="0" dirty="0" err="1" smtClean="0"/>
              <a:t>I’m</a:t>
            </a:r>
            <a:r>
              <a:rPr lang="fr-CA" baseline="0" dirty="0" smtClean="0"/>
              <a:t> </a:t>
            </a:r>
            <a:r>
              <a:rPr lang="fr-CA" baseline="0" dirty="0" err="1" smtClean="0"/>
              <a:t>going</a:t>
            </a:r>
            <a:r>
              <a:rPr lang="fr-CA" baseline="0" dirty="0" smtClean="0"/>
              <a:t> to jump right in and talk a bit about global transitions.</a:t>
            </a:r>
          </a:p>
          <a:p>
            <a:pPr defTabSz="931774">
              <a:defRPr/>
            </a:pPr>
            <a:r>
              <a:rPr lang="fr-CA" baseline="0" dirty="0" smtClean="0"/>
              <a:t>This photo </a:t>
            </a:r>
            <a:r>
              <a:rPr lang="fr-CA" baseline="0" dirty="0" err="1" smtClean="0"/>
              <a:t>is</a:t>
            </a:r>
            <a:r>
              <a:rPr lang="fr-CA" baseline="0" dirty="0" smtClean="0"/>
              <a:t> of a </a:t>
            </a:r>
            <a:r>
              <a:rPr lang="fr-CA" baseline="0" dirty="0" err="1" smtClean="0"/>
              <a:t>coal</a:t>
            </a:r>
            <a:r>
              <a:rPr lang="fr-CA" baseline="0" dirty="0" smtClean="0"/>
              <a:t> mine right in the middle of </a:t>
            </a:r>
            <a:r>
              <a:rPr lang="fr-CA" baseline="0" dirty="0" err="1" smtClean="0"/>
              <a:t>England</a:t>
            </a:r>
            <a:r>
              <a:rPr lang="fr-CA" baseline="0" dirty="0" smtClean="0"/>
              <a:t>, about 5 miles </a:t>
            </a:r>
            <a:r>
              <a:rPr lang="fr-CA" baseline="0" dirty="0" err="1" smtClean="0"/>
              <a:t>away</a:t>
            </a:r>
            <a:r>
              <a:rPr lang="fr-CA" baseline="0" dirty="0" smtClean="0"/>
              <a:t> </a:t>
            </a:r>
            <a:r>
              <a:rPr lang="fr-CA" baseline="0" dirty="0" err="1" smtClean="0"/>
              <a:t>from</a:t>
            </a:r>
            <a:r>
              <a:rPr lang="fr-CA" baseline="0" dirty="0" smtClean="0"/>
              <a:t> </a:t>
            </a:r>
            <a:r>
              <a:rPr lang="fr-CA" baseline="0" dirty="0" err="1" smtClean="0"/>
              <a:t>where</a:t>
            </a:r>
            <a:r>
              <a:rPr lang="fr-CA" baseline="0" dirty="0" smtClean="0"/>
              <a:t> I </a:t>
            </a:r>
            <a:r>
              <a:rPr lang="fr-CA" baseline="0" dirty="0" err="1" smtClean="0"/>
              <a:t>grew</a:t>
            </a:r>
            <a:r>
              <a:rPr lang="fr-CA" baseline="0" dirty="0" smtClean="0"/>
              <a:t> up. </a:t>
            </a:r>
            <a:endParaRPr lang="en-CA" dirty="0" smtClean="0"/>
          </a:p>
          <a:p>
            <a:endParaRPr lang="fr-CA" dirty="0" smtClean="0">
              <a:effectLst/>
            </a:endParaRPr>
          </a:p>
          <a:p>
            <a:endParaRPr lang="fr-CA" dirty="0" smtClean="0">
              <a:effectLst/>
            </a:endParaRPr>
          </a:p>
          <a:p>
            <a:endParaRPr lang="en-CA" dirty="0"/>
          </a:p>
        </p:txBody>
      </p:sp>
      <p:sp>
        <p:nvSpPr>
          <p:cNvPr id="4" name="Slide Number Placeholder 3"/>
          <p:cNvSpPr>
            <a:spLocks noGrp="1"/>
          </p:cNvSpPr>
          <p:nvPr>
            <p:ph type="sldNum" sz="quarter" idx="10"/>
          </p:nvPr>
        </p:nvSpPr>
        <p:spPr/>
        <p:txBody>
          <a:bodyPr/>
          <a:lstStyle/>
          <a:p>
            <a:fld id="{CC4458A7-A0A1-4490-86CF-1BC40E7AD780}" type="slidenum">
              <a:rPr lang="en-CA" smtClean="0"/>
              <a:t>1</a:t>
            </a:fld>
            <a:endParaRPr lang="en-CA"/>
          </a:p>
        </p:txBody>
      </p:sp>
    </p:spTree>
    <p:extLst>
      <p:ext uri="{BB962C8B-B14F-4D97-AF65-F5344CB8AC3E}">
        <p14:creationId xmlns:p14="http://schemas.microsoft.com/office/powerpoint/2010/main" val="4218836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fr-CA" dirty="0" smtClean="0"/>
              <a:t>So if transition </a:t>
            </a:r>
            <a:r>
              <a:rPr lang="fr-CA" dirty="0" err="1" smtClean="0"/>
              <a:t>is</a:t>
            </a:r>
            <a:r>
              <a:rPr lang="fr-CA" dirty="0" smtClean="0"/>
              <a:t> </a:t>
            </a:r>
            <a:r>
              <a:rPr lang="fr-CA" dirty="0" err="1" smtClean="0"/>
              <a:t>inevitable</a:t>
            </a:r>
            <a:r>
              <a:rPr lang="fr-CA" dirty="0" smtClean="0"/>
              <a:t>, how do </a:t>
            </a:r>
            <a:r>
              <a:rPr lang="fr-CA" dirty="0" err="1" smtClean="0"/>
              <a:t>we</a:t>
            </a:r>
            <a:r>
              <a:rPr lang="fr-CA" dirty="0" smtClean="0"/>
              <a:t> best </a:t>
            </a:r>
            <a:r>
              <a:rPr lang="fr-CA" dirty="0" err="1" smtClean="0"/>
              <a:t>mitigate</a:t>
            </a:r>
            <a:r>
              <a:rPr lang="fr-CA" dirty="0" smtClean="0"/>
              <a:t> the </a:t>
            </a:r>
            <a:r>
              <a:rPr lang="fr-CA" dirty="0" err="1" smtClean="0"/>
              <a:t>negative</a:t>
            </a:r>
            <a:r>
              <a:rPr lang="fr-CA" dirty="0" smtClean="0"/>
              <a:t> impacts</a:t>
            </a:r>
            <a:r>
              <a:rPr lang="fr-CA" baseline="0" dirty="0" smtClean="0"/>
              <a:t>?</a:t>
            </a:r>
          </a:p>
          <a:p>
            <a:pPr defTabSz="931774">
              <a:defRPr/>
            </a:pPr>
            <a:endParaRPr lang="fr-CA" baseline="0" dirty="0" smtClean="0"/>
          </a:p>
          <a:p>
            <a:pPr defTabSz="931774">
              <a:defRPr/>
            </a:pPr>
            <a:r>
              <a:rPr lang="fr-CA" baseline="0" dirty="0" smtClean="0"/>
              <a:t>The </a:t>
            </a:r>
            <a:r>
              <a:rPr lang="fr-CA" baseline="0" dirty="0" err="1" smtClean="0"/>
              <a:t>foremost</a:t>
            </a:r>
            <a:r>
              <a:rPr lang="fr-CA" baseline="0" dirty="0" smtClean="0"/>
              <a:t> </a:t>
            </a:r>
            <a:r>
              <a:rPr lang="fr-CA" baseline="0" dirty="0" err="1" smtClean="0"/>
              <a:t>concern</a:t>
            </a:r>
            <a:r>
              <a:rPr lang="fr-CA" baseline="0" dirty="0" smtClean="0"/>
              <a:t> </a:t>
            </a:r>
            <a:r>
              <a:rPr lang="fr-CA" baseline="0" dirty="0" err="1" smtClean="0"/>
              <a:t>is</a:t>
            </a:r>
            <a:r>
              <a:rPr lang="fr-CA" baseline="0" dirty="0" smtClean="0"/>
              <a:t> </a:t>
            </a:r>
            <a:r>
              <a:rPr lang="fr-CA" baseline="0" dirty="0" err="1" smtClean="0"/>
              <a:t>obviously</a:t>
            </a:r>
            <a:r>
              <a:rPr lang="fr-CA" baseline="0" dirty="0" smtClean="0"/>
              <a:t> the </a:t>
            </a:r>
            <a:r>
              <a:rPr lang="fr-CA" baseline="0" dirty="0" err="1" smtClean="0"/>
              <a:t>economic</a:t>
            </a:r>
            <a:r>
              <a:rPr lang="fr-CA" baseline="0" dirty="0" smtClean="0"/>
              <a:t> </a:t>
            </a:r>
            <a:r>
              <a:rPr lang="fr-CA" baseline="0" dirty="0" err="1" smtClean="0"/>
              <a:t>consequence</a:t>
            </a:r>
            <a:r>
              <a:rPr lang="fr-CA" baseline="0" dirty="0" smtClean="0"/>
              <a:t> of job </a:t>
            </a:r>
            <a:r>
              <a:rPr lang="fr-CA" baseline="0" dirty="0" err="1" smtClean="0"/>
              <a:t>losses</a:t>
            </a:r>
            <a:r>
              <a:rPr lang="fr-CA" baseline="0" dirty="0" smtClean="0"/>
              <a:t>, </a:t>
            </a:r>
            <a:r>
              <a:rPr lang="fr-CA" baseline="0" dirty="0" err="1" smtClean="0"/>
              <a:t>both</a:t>
            </a:r>
            <a:r>
              <a:rPr lang="fr-CA" baseline="0" dirty="0" smtClean="0"/>
              <a:t> for the miner and </a:t>
            </a:r>
            <a:r>
              <a:rPr lang="fr-CA" baseline="0" dirty="0" err="1" smtClean="0"/>
              <a:t>his</a:t>
            </a:r>
            <a:r>
              <a:rPr lang="fr-CA" baseline="0" dirty="0" smtClean="0"/>
              <a:t> </a:t>
            </a:r>
            <a:r>
              <a:rPr lang="fr-CA" baseline="0" dirty="0" err="1" smtClean="0"/>
              <a:t>family</a:t>
            </a:r>
            <a:r>
              <a:rPr lang="fr-CA" baseline="0" dirty="0" smtClean="0"/>
              <a:t>, and </a:t>
            </a:r>
            <a:r>
              <a:rPr lang="fr-CA" baseline="0" dirty="0" err="1" smtClean="0"/>
              <a:t>teh</a:t>
            </a:r>
            <a:r>
              <a:rPr lang="fr-CA" baseline="0" dirty="0" smtClean="0"/>
              <a:t> local </a:t>
            </a:r>
            <a:r>
              <a:rPr lang="fr-CA" baseline="0" dirty="0" err="1" smtClean="0"/>
              <a:t>economy</a:t>
            </a:r>
            <a:r>
              <a:rPr lang="fr-CA" baseline="0" dirty="0" smtClean="0"/>
              <a:t>. If not </a:t>
            </a:r>
            <a:r>
              <a:rPr lang="fr-CA" baseline="0" dirty="0" err="1" smtClean="0"/>
              <a:t>managed</a:t>
            </a:r>
            <a:r>
              <a:rPr lang="fr-CA" baseline="0" dirty="0" smtClean="0"/>
              <a:t>, </a:t>
            </a:r>
            <a:r>
              <a:rPr lang="fr-CA" baseline="0" dirty="0" err="1" smtClean="0"/>
              <a:t>these</a:t>
            </a:r>
            <a:r>
              <a:rPr lang="fr-CA" baseline="0" dirty="0" smtClean="0"/>
              <a:t> </a:t>
            </a:r>
            <a:r>
              <a:rPr lang="fr-CA" baseline="0" dirty="0" err="1" smtClean="0"/>
              <a:t>effects</a:t>
            </a:r>
            <a:r>
              <a:rPr lang="fr-CA" baseline="0" dirty="0" smtClean="0"/>
              <a:t> </a:t>
            </a:r>
            <a:r>
              <a:rPr lang="fr-CA" baseline="0" dirty="0" err="1" smtClean="0"/>
              <a:t>can</a:t>
            </a:r>
            <a:r>
              <a:rPr lang="fr-CA" baseline="0" dirty="0" smtClean="0"/>
              <a:t> last </a:t>
            </a:r>
            <a:r>
              <a:rPr lang="fr-CA" baseline="0" dirty="0" err="1" smtClean="0"/>
              <a:t>through</a:t>
            </a:r>
            <a:r>
              <a:rPr lang="fr-CA" baseline="0" dirty="0" smtClean="0"/>
              <a:t> </a:t>
            </a:r>
            <a:r>
              <a:rPr lang="fr-CA" baseline="0" dirty="0" err="1" smtClean="0"/>
              <a:t>generations</a:t>
            </a:r>
            <a:r>
              <a:rPr lang="fr-CA" baseline="0" dirty="0" smtClean="0"/>
              <a:t>. (</a:t>
            </a:r>
            <a:r>
              <a:rPr lang="fr-CA" baseline="0" dirty="0" err="1" smtClean="0"/>
              <a:t>Today</a:t>
            </a:r>
            <a:r>
              <a:rPr lang="fr-CA" baseline="0" dirty="0" smtClean="0"/>
              <a:t> in the UK, </a:t>
            </a:r>
            <a:r>
              <a:rPr lang="fr-CA" baseline="0" dirty="0" err="1" smtClean="0"/>
              <a:t>coal</a:t>
            </a:r>
            <a:r>
              <a:rPr lang="fr-CA" baseline="0" dirty="0" smtClean="0"/>
              <a:t> </a:t>
            </a:r>
            <a:r>
              <a:rPr lang="fr-CA" baseline="0" dirty="0" err="1" smtClean="0"/>
              <a:t>mining</a:t>
            </a:r>
            <a:r>
              <a:rPr lang="fr-CA" baseline="0" dirty="0" smtClean="0"/>
              <a:t> areas have – on </a:t>
            </a:r>
            <a:r>
              <a:rPr lang="fr-CA" baseline="0" dirty="0" err="1" smtClean="0"/>
              <a:t>average</a:t>
            </a:r>
            <a:r>
              <a:rPr lang="fr-CA" baseline="0" dirty="0" smtClean="0"/>
              <a:t> – </a:t>
            </a:r>
            <a:r>
              <a:rPr lang="fr-CA" baseline="0" dirty="0" err="1" smtClean="0"/>
              <a:t>only</a:t>
            </a:r>
            <a:r>
              <a:rPr lang="fr-CA" baseline="0" dirty="0" smtClean="0"/>
              <a:t> 50 jobs per 100 </a:t>
            </a:r>
            <a:r>
              <a:rPr lang="fr-CA" baseline="0" dirty="0" err="1" smtClean="0"/>
              <a:t>working</a:t>
            </a:r>
            <a:r>
              <a:rPr lang="fr-CA" baseline="0" dirty="0" smtClean="0"/>
              <a:t> </a:t>
            </a:r>
            <a:r>
              <a:rPr lang="fr-CA" baseline="0" dirty="0" err="1" smtClean="0"/>
              <a:t>age</a:t>
            </a:r>
            <a:r>
              <a:rPr lang="fr-CA" baseline="0" dirty="0" smtClean="0"/>
              <a:t> </a:t>
            </a:r>
            <a:r>
              <a:rPr lang="fr-CA" baseline="0" dirty="0" err="1" smtClean="0"/>
              <a:t>adults</a:t>
            </a:r>
            <a:r>
              <a:rPr lang="fr-CA" baseline="0" dirty="0" smtClean="0"/>
              <a:t> </a:t>
            </a:r>
            <a:r>
              <a:rPr lang="fr-CA" baseline="0" dirty="0" err="1" smtClean="0"/>
              <a:t>compared</a:t>
            </a:r>
            <a:r>
              <a:rPr lang="fr-CA" baseline="0" dirty="0" smtClean="0"/>
              <a:t> to a national </a:t>
            </a:r>
            <a:r>
              <a:rPr lang="fr-CA" baseline="0" dirty="0" err="1" smtClean="0"/>
              <a:t>average</a:t>
            </a:r>
            <a:r>
              <a:rPr lang="fr-CA" baseline="0" dirty="0" smtClean="0"/>
              <a:t> of 67 jobs.  In </a:t>
            </a:r>
            <a:r>
              <a:rPr lang="fr-CA" baseline="0" dirty="0" err="1" smtClean="0"/>
              <a:t>some</a:t>
            </a:r>
            <a:r>
              <a:rPr lang="fr-CA" baseline="0" dirty="0" smtClean="0"/>
              <a:t> more </a:t>
            </a:r>
            <a:r>
              <a:rPr lang="fr-CA" baseline="0" dirty="0" err="1" smtClean="0"/>
              <a:t>remote</a:t>
            </a:r>
            <a:r>
              <a:rPr lang="fr-CA" baseline="0" dirty="0" smtClean="0"/>
              <a:t> areas, </a:t>
            </a:r>
            <a:r>
              <a:rPr lang="fr-CA" baseline="0" dirty="0" err="1" smtClean="0"/>
              <a:t>this</a:t>
            </a:r>
            <a:r>
              <a:rPr lang="fr-CA" baseline="0" dirty="0" smtClean="0"/>
              <a:t> </a:t>
            </a:r>
            <a:r>
              <a:rPr lang="fr-CA" baseline="0" dirty="0" err="1" smtClean="0"/>
              <a:t>number</a:t>
            </a:r>
            <a:r>
              <a:rPr lang="fr-CA" baseline="0" dirty="0" smtClean="0"/>
              <a:t> </a:t>
            </a:r>
            <a:r>
              <a:rPr lang="fr-CA" baseline="0" dirty="0" err="1" smtClean="0"/>
              <a:t>is</a:t>
            </a:r>
            <a:r>
              <a:rPr lang="fr-CA" baseline="0" dirty="0" smtClean="0"/>
              <a:t> as </a:t>
            </a:r>
            <a:r>
              <a:rPr lang="fr-CA" baseline="0" dirty="0" err="1" smtClean="0"/>
              <a:t>low</a:t>
            </a:r>
            <a:r>
              <a:rPr lang="fr-CA" baseline="0" dirty="0" smtClean="0"/>
              <a:t> as 41).   </a:t>
            </a:r>
            <a:r>
              <a:rPr lang="fr-CA" baseline="0" dirty="0" err="1" smtClean="0"/>
              <a:t>It’s</a:t>
            </a:r>
            <a:r>
              <a:rPr lang="fr-CA" baseline="0" dirty="0" smtClean="0"/>
              <a:t> not </a:t>
            </a:r>
            <a:r>
              <a:rPr lang="fr-CA" baseline="0" dirty="0" err="1" smtClean="0"/>
              <a:t>just</a:t>
            </a:r>
            <a:r>
              <a:rPr lang="fr-CA" baseline="0" dirty="0" smtClean="0"/>
              <a:t> the miner </a:t>
            </a:r>
            <a:r>
              <a:rPr lang="fr-CA" baseline="0" dirty="0" err="1" smtClean="0"/>
              <a:t>who</a:t>
            </a:r>
            <a:r>
              <a:rPr lang="fr-CA" baseline="0" dirty="0" smtClean="0"/>
              <a:t> has </a:t>
            </a:r>
            <a:r>
              <a:rPr lang="fr-CA" baseline="0" dirty="0" err="1" smtClean="0"/>
              <a:t>lost</a:t>
            </a:r>
            <a:r>
              <a:rPr lang="fr-CA" baseline="0" dirty="0" smtClean="0"/>
              <a:t> </a:t>
            </a:r>
            <a:r>
              <a:rPr lang="fr-CA" baseline="0" dirty="0" err="1" smtClean="0"/>
              <a:t>his</a:t>
            </a:r>
            <a:r>
              <a:rPr lang="fr-CA" baseline="0" dirty="0" smtClean="0"/>
              <a:t> job – </a:t>
            </a:r>
            <a:r>
              <a:rPr lang="fr-CA" baseline="0" dirty="0" err="1" smtClean="0"/>
              <a:t>it’s</a:t>
            </a:r>
            <a:r>
              <a:rPr lang="fr-CA" baseline="0" dirty="0" smtClean="0"/>
              <a:t> </a:t>
            </a:r>
            <a:r>
              <a:rPr lang="fr-CA" baseline="0" dirty="0" err="1" smtClean="0"/>
              <a:t>his</a:t>
            </a:r>
            <a:r>
              <a:rPr lang="fr-CA" baseline="0" dirty="0" smtClean="0"/>
              <a:t> son and </a:t>
            </a:r>
            <a:r>
              <a:rPr lang="fr-CA" baseline="0" dirty="0" err="1" smtClean="0"/>
              <a:t>his</a:t>
            </a:r>
            <a:r>
              <a:rPr lang="fr-CA" baseline="0" dirty="0" smtClean="0"/>
              <a:t> </a:t>
            </a:r>
            <a:r>
              <a:rPr lang="fr-CA" baseline="0" dirty="0" err="1" smtClean="0"/>
              <a:t>grandson</a:t>
            </a:r>
            <a:r>
              <a:rPr lang="fr-CA" baseline="0" dirty="0" smtClean="0"/>
              <a:t> as </a:t>
            </a:r>
            <a:r>
              <a:rPr lang="fr-CA" baseline="0" dirty="0" err="1" smtClean="0"/>
              <a:t>well</a:t>
            </a:r>
            <a:r>
              <a:rPr lang="fr-CA" baseline="0" dirty="0" smtClean="0"/>
              <a:t>.</a:t>
            </a:r>
          </a:p>
          <a:p>
            <a:pPr defTabSz="931774">
              <a:defRPr/>
            </a:pPr>
            <a:endParaRPr lang="fr-CA" baseline="0" dirty="0" smtClean="0"/>
          </a:p>
          <a:p>
            <a:pPr defTabSz="931774">
              <a:defRPr/>
            </a:pPr>
            <a:r>
              <a:rPr lang="fr-CA" baseline="0" dirty="0" smtClean="0"/>
              <a:t>And </a:t>
            </a:r>
            <a:r>
              <a:rPr lang="fr-CA" baseline="0" dirty="0" err="1" smtClean="0"/>
              <a:t>it</a:t>
            </a:r>
            <a:r>
              <a:rPr lang="fr-CA" baseline="0" dirty="0" smtClean="0"/>
              <a:t> </a:t>
            </a:r>
            <a:r>
              <a:rPr lang="fr-CA" baseline="0" dirty="0" err="1" smtClean="0"/>
              <a:t>is</a:t>
            </a:r>
            <a:r>
              <a:rPr lang="fr-CA" baseline="0" dirty="0" smtClean="0"/>
              <a:t> more </a:t>
            </a:r>
            <a:r>
              <a:rPr lang="fr-CA" baseline="0" dirty="0" err="1" smtClean="0"/>
              <a:t>than</a:t>
            </a:r>
            <a:r>
              <a:rPr lang="fr-CA" baseline="0" dirty="0" smtClean="0"/>
              <a:t> </a:t>
            </a:r>
            <a:r>
              <a:rPr lang="fr-CA" baseline="0" dirty="0" err="1" smtClean="0"/>
              <a:t>numbers</a:t>
            </a:r>
            <a:r>
              <a:rPr lang="fr-CA" baseline="0" dirty="0" smtClean="0"/>
              <a:t> – </a:t>
            </a:r>
            <a:r>
              <a:rPr lang="fr-CA" baseline="0" dirty="0" err="1" smtClean="0"/>
              <a:t>it</a:t>
            </a:r>
            <a:r>
              <a:rPr lang="fr-CA" baseline="0" dirty="0" smtClean="0"/>
              <a:t> </a:t>
            </a:r>
            <a:r>
              <a:rPr lang="fr-CA" baseline="0" dirty="0" err="1" smtClean="0"/>
              <a:t>is</a:t>
            </a:r>
            <a:r>
              <a:rPr lang="fr-CA" baseline="0" dirty="0" smtClean="0"/>
              <a:t> </a:t>
            </a:r>
            <a:r>
              <a:rPr lang="fr-CA" baseline="0" dirty="0" err="1" smtClean="0"/>
              <a:t>also</a:t>
            </a:r>
            <a:r>
              <a:rPr lang="fr-CA" baseline="0" dirty="0" smtClean="0"/>
              <a:t> about the type of job.  </a:t>
            </a:r>
            <a:r>
              <a:rPr lang="fr-CA" baseline="0" dirty="0" err="1" smtClean="0"/>
              <a:t>Although</a:t>
            </a:r>
            <a:r>
              <a:rPr lang="fr-CA" baseline="0" dirty="0" smtClean="0"/>
              <a:t> </a:t>
            </a:r>
            <a:r>
              <a:rPr lang="fr-CA" baseline="0" dirty="0" err="1" smtClean="0"/>
              <a:t>manual</a:t>
            </a:r>
            <a:r>
              <a:rPr lang="fr-CA" baseline="0" dirty="0" smtClean="0"/>
              <a:t> labour, jobs in </a:t>
            </a:r>
            <a:r>
              <a:rPr lang="fr-CA" baseline="0" dirty="0" err="1" smtClean="0"/>
              <a:t>coal</a:t>
            </a:r>
            <a:r>
              <a:rPr lang="fr-CA" baseline="0" dirty="0" smtClean="0"/>
              <a:t> </a:t>
            </a:r>
            <a:r>
              <a:rPr lang="fr-CA" baseline="0" dirty="0" err="1" smtClean="0"/>
              <a:t>mining</a:t>
            </a:r>
            <a:r>
              <a:rPr lang="fr-CA" baseline="0" dirty="0" smtClean="0"/>
              <a:t> </a:t>
            </a:r>
            <a:r>
              <a:rPr lang="fr-CA" baseline="0" dirty="0" err="1" smtClean="0"/>
              <a:t>were</a:t>
            </a:r>
            <a:r>
              <a:rPr lang="fr-CA" baseline="0" dirty="0" smtClean="0"/>
              <a:t> </a:t>
            </a:r>
            <a:r>
              <a:rPr lang="fr-CA" baseline="0" dirty="0" err="1" smtClean="0"/>
              <a:t>secure</a:t>
            </a:r>
            <a:r>
              <a:rPr lang="fr-CA" baseline="0" dirty="0" smtClean="0"/>
              <a:t>, </a:t>
            </a:r>
            <a:r>
              <a:rPr lang="fr-CA" baseline="0" dirty="0" err="1" smtClean="0"/>
              <a:t>often</a:t>
            </a:r>
            <a:r>
              <a:rPr lang="fr-CA" baseline="0" dirty="0" smtClean="0"/>
              <a:t> </a:t>
            </a:r>
            <a:r>
              <a:rPr lang="fr-CA" baseline="0" dirty="0" err="1" smtClean="0"/>
              <a:t>well-paid</a:t>
            </a:r>
            <a:r>
              <a:rPr lang="fr-CA" baseline="0" dirty="0" smtClean="0"/>
              <a:t> and </a:t>
            </a:r>
            <a:r>
              <a:rPr lang="fr-CA" baseline="0" dirty="0" err="1" smtClean="0"/>
              <a:t>highly-regarded</a:t>
            </a:r>
            <a:r>
              <a:rPr lang="fr-CA" baseline="0" dirty="0" smtClean="0"/>
              <a:t>. (</a:t>
            </a:r>
            <a:r>
              <a:rPr lang="fr-CA" baseline="0" dirty="0" err="1" smtClean="0"/>
              <a:t>Traditionally</a:t>
            </a:r>
            <a:r>
              <a:rPr lang="fr-CA" baseline="0" dirty="0" smtClean="0"/>
              <a:t>, </a:t>
            </a:r>
            <a:r>
              <a:rPr lang="fr-CA" baseline="0" dirty="0" err="1" smtClean="0"/>
              <a:t>mining</a:t>
            </a:r>
            <a:r>
              <a:rPr lang="fr-CA" baseline="0" dirty="0" smtClean="0"/>
              <a:t> has been </a:t>
            </a:r>
            <a:r>
              <a:rPr lang="fr-CA" baseline="0" dirty="0" err="1" smtClean="0"/>
              <a:t>tied</a:t>
            </a:r>
            <a:r>
              <a:rPr lang="fr-CA" baseline="0" dirty="0" smtClean="0"/>
              <a:t> to </a:t>
            </a:r>
            <a:r>
              <a:rPr lang="fr-CA" baseline="0" dirty="0" err="1" smtClean="0"/>
              <a:t>economic</a:t>
            </a:r>
            <a:r>
              <a:rPr lang="fr-CA" baseline="0" dirty="0" smtClean="0"/>
              <a:t> </a:t>
            </a:r>
            <a:r>
              <a:rPr lang="fr-CA" baseline="0" dirty="0" err="1" smtClean="0"/>
              <a:t>progress</a:t>
            </a:r>
            <a:r>
              <a:rPr lang="fr-CA" baseline="0" dirty="0" smtClean="0"/>
              <a:t>). </a:t>
            </a:r>
            <a:r>
              <a:rPr lang="fr-CA" baseline="0" dirty="0" err="1" smtClean="0"/>
              <a:t>Replacing</a:t>
            </a:r>
            <a:r>
              <a:rPr lang="fr-CA" baseline="0" dirty="0" smtClean="0"/>
              <a:t> </a:t>
            </a:r>
            <a:r>
              <a:rPr lang="fr-CA" baseline="0" dirty="0" err="1" smtClean="0"/>
              <a:t>these</a:t>
            </a:r>
            <a:r>
              <a:rPr lang="fr-CA" baseline="0" dirty="0" smtClean="0"/>
              <a:t> type of jobs </a:t>
            </a:r>
            <a:r>
              <a:rPr lang="fr-CA" baseline="0" dirty="0" err="1" smtClean="0"/>
              <a:t>with</a:t>
            </a:r>
            <a:r>
              <a:rPr lang="fr-CA" baseline="0" dirty="0" smtClean="0"/>
              <a:t> </a:t>
            </a:r>
            <a:r>
              <a:rPr lang="fr-CA" baseline="0" dirty="0" err="1" smtClean="0"/>
              <a:t>equivalent</a:t>
            </a:r>
            <a:r>
              <a:rPr lang="fr-CA" baseline="0" dirty="0" smtClean="0"/>
              <a:t> positions </a:t>
            </a:r>
            <a:r>
              <a:rPr lang="fr-CA" baseline="0" dirty="0" err="1" smtClean="0"/>
              <a:t>is</a:t>
            </a:r>
            <a:r>
              <a:rPr lang="fr-CA" baseline="0" dirty="0" smtClean="0"/>
              <a:t> not </a:t>
            </a:r>
            <a:r>
              <a:rPr lang="fr-CA" baseline="0" dirty="0" err="1" smtClean="0"/>
              <a:t>easy</a:t>
            </a:r>
            <a:r>
              <a:rPr lang="fr-CA" baseline="0" dirty="0" smtClean="0"/>
              <a:t> and </a:t>
            </a:r>
            <a:r>
              <a:rPr lang="fr-CA" baseline="0" dirty="0" err="1" smtClean="0"/>
              <a:t>takes</a:t>
            </a:r>
            <a:r>
              <a:rPr lang="fr-CA" baseline="0" dirty="0" smtClean="0"/>
              <a:t> </a:t>
            </a:r>
            <a:r>
              <a:rPr lang="fr-CA" baseline="0" dirty="0" err="1" smtClean="0"/>
              <a:t>considerable</a:t>
            </a:r>
            <a:r>
              <a:rPr lang="fr-CA" baseline="0" dirty="0" smtClean="0"/>
              <a:t> planning  (the UK </a:t>
            </a:r>
            <a:r>
              <a:rPr lang="fr-CA" baseline="0" dirty="0" err="1" smtClean="0"/>
              <a:t>saw</a:t>
            </a:r>
            <a:r>
              <a:rPr lang="fr-CA" baseline="0" dirty="0" smtClean="0"/>
              <a:t> more </a:t>
            </a:r>
            <a:r>
              <a:rPr lang="fr-CA" baseline="0" dirty="0" err="1" smtClean="0"/>
              <a:t>women</a:t>
            </a:r>
            <a:r>
              <a:rPr lang="fr-CA" baseline="0" dirty="0" smtClean="0"/>
              <a:t> </a:t>
            </a:r>
            <a:r>
              <a:rPr lang="fr-CA" baseline="0" dirty="0" err="1" smtClean="0"/>
              <a:t>entering</a:t>
            </a:r>
            <a:r>
              <a:rPr lang="fr-CA" baseline="0" dirty="0" smtClean="0"/>
              <a:t> the labour force).   </a:t>
            </a:r>
          </a:p>
          <a:p>
            <a:pPr defTabSz="931774">
              <a:defRPr/>
            </a:pPr>
            <a:endParaRPr lang="fr-CA" dirty="0" smtClean="0"/>
          </a:p>
          <a:p>
            <a:pPr defTabSz="931774">
              <a:defRPr/>
            </a:pPr>
            <a:endParaRPr lang="fr-CA" dirty="0" smtClean="0"/>
          </a:p>
          <a:p>
            <a:pPr defTabSz="931774">
              <a:defRPr/>
            </a:pPr>
            <a:r>
              <a:rPr lang="fr-CA" dirty="0" smtClean="0"/>
              <a:t>----------------------------------</a:t>
            </a:r>
          </a:p>
          <a:p>
            <a:pPr defTabSz="931774">
              <a:defRPr/>
            </a:pPr>
            <a:r>
              <a:rPr lang="en-CA" dirty="0" smtClean="0"/>
              <a:t>One in seven adults is on out-of-work benefits compared to the national average of 9.</a:t>
            </a:r>
            <a:endParaRPr lang="fr-CA" dirty="0" smtClean="0"/>
          </a:p>
          <a:p>
            <a:endParaRPr lang="fr-CA" dirty="0" smtClean="0"/>
          </a:p>
        </p:txBody>
      </p:sp>
      <p:sp>
        <p:nvSpPr>
          <p:cNvPr id="4" name="Slide Number Placeholder 3"/>
          <p:cNvSpPr>
            <a:spLocks noGrp="1"/>
          </p:cNvSpPr>
          <p:nvPr>
            <p:ph type="sldNum" sz="quarter" idx="10"/>
          </p:nvPr>
        </p:nvSpPr>
        <p:spPr/>
        <p:txBody>
          <a:bodyPr/>
          <a:lstStyle/>
          <a:p>
            <a:fld id="{CC4458A7-A0A1-4490-86CF-1BC40E7AD780}" type="slidenum">
              <a:rPr lang="en-CA" smtClean="0"/>
              <a:t>10</a:t>
            </a:fld>
            <a:endParaRPr lang="en-CA"/>
          </a:p>
        </p:txBody>
      </p:sp>
    </p:spTree>
    <p:extLst>
      <p:ext uri="{BB962C8B-B14F-4D97-AF65-F5344CB8AC3E}">
        <p14:creationId xmlns:p14="http://schemas.microsoft.com/office/powerpoint/2010/main" val="28228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fr-CA" baseline="0" dirty="0" smtClean="0"/>
              <a:t>But of course, </a:t>
            </a:r>
            <a:r>
              <a:rPr lang="fr-CA" baseline="0" dirty="0" err="1" smtClean="0"/>
              <a:t>it’s</a:t>
            </a:r>
            <a:r>
              <a:rPr lang="fr-CA" baseline="0" dirty="0" smtClean="0"/>
              <a:t> not </a:t>
            </a:r>
            <a:r>
              <a:rPr lang="fr-CA" baseline="0" dirty="0" err="1" smtClean="0"/>
              <a:t>just</a:t>
            </a:r>
            <a:r>
              <a:rPr lang="fr-CA" baseline="0" dirty="0" smtClean="0"/>
              <a:t> about the </a:t>
            </a:r>
            <a:r>
              <a:rPr lang="fr-CA" baseline="0" dirty="0" err="1" smtClean="0"/>
              <a:t>economic</a:t>
            </a:r>
            <a:r>
              <a:rPr lang="fr-CA" baseline="0" dirty="0" smtClean="0"/>
              <a:t> impacts of job </a:t>
            </a:r>
            <a:r>
              <a:rPr lang="fr-CA" baseline="0" dirty="0" err="1" smtClean="0"/>
              <a:t>losses</a:t>
            </a:r>
            <a:r>
              <a:rPr lang="fr-CA" baseline="0" dirty="0" smtClean="0"/>
              <a:t> – </a:t>
            </a:r>
            <a:r>
              <a:rPr lang="fr-CA" baseline="0" dirty="0" err="1" smtClean="0"/>
              <a:t>it’s</a:t>
            </a:r>
            <a:r>
              <a:rPr lang="fr-CA" baseline="0" dirty="0" smtClean="0"/>
              <a:t> </a:t>
            </a:r>
            <a:r>
              <a:rPr lang="fr-CA" baseline="0" dirty="0" err="1" smtClean="0"/>
              <a:t>also</a:t>
            </a:r>
            <a:r>
              <a:rPr lang="fr-CA" baseline="0" dirty="0" smtClean="0"/>
              <a:t> about the </a:t>
            </a:r>
            <a:r>
              <a:rPr lang="fr-CA" baseline="0" dirty="0" err="1" smtClean="0"/>
              <a:t>broader</a:t>
            </a:r>
            <a:r>
              <a:rPr lang="fr-CA" baseline="0" dirty="0" smtClean="0"/>
              <a:t> social impacts.  </a:t>
            </a:r>
          </a:p>
          <a:p>
            <a:pPr defTabSz="931774">
              <a:defRPr/>
            </a:pPr>
            <a:endParaRPr lang="fr-CA" baseline="0" dirty="0" smtClean="0"/>
          </a:p>
          <a:p>
            <a:pPr defTabSz="931774">
              <a:defRPr/>
            </a:pPr>
            <a:r>
              <a:rPr lang="fr-CA" baseline="0" dirty="0" err="1" smtClean="0"/>
              <a:t>When</a:t>
            </a:r>
            <a:r>
              <a:rPr lang="fr-CA" baseline="0" dirty="0" smtClean="0"/>
              <a:t> the mine </a:t>
            </a:r>
            <a:r>
              <a:rPr lang="fr-CA" baseline="0" dirty="0" err="1" smtClean="0"/>
              <a:t>goes</a:t>
            </a:r>
            <a:r>
              <a:rPr lang="fr-CA" baseline="0" dirty="0" smtClean="0"/>
              <a:t>, the </a:t>
            </a:r>
            <a:r>
              <a:rPr lang="fr-CA" baseline="0" dirty="0" err="1" smtClean="0"/>
              <a:t>community</a:t>
            </a:r>
            <a:r>
              <a:rPr lang="fr-CA" baseline="0" dirty="0" smtClean="0"/>
              <a:t> and social structures </a:t>
            </a:r>
            <a:r>
              <a:rPr lang="fr-CA" baseline="0" dirty="0" err="1" smtClean="0"/>
              <a:t>that</a:t>
            </a:r>
            <a:r>
              <a:rPr lang="fr-CA" baseline="0" dirty="0" smtClean="0"/>
              <a:t> </a:t>
            </a:r>
            <a:r>
              <a:rPr lang="fr-CA" baseline="0" dirty="0" err="1" smtClean="0"/>
              <a:t>were</a:t>
            </a:r>
            <a:r>
              <a:rPr lang="fr-CA" baseline="0" dirty="0" smtClean="0"/>
              <a:t> in place </a:t>
            </a:r>
            <a:r>
              <a:rPr lang="fr-CA" baseline="0" dirty="0" err="1" smtClean="0"/>
              <a:t>around</a:t>
            </a:r>
            <a:r>
              <a:rPr lang="fr-CA" baseline="0" dirty="0" smtClean="0"/>
              <a:t> mine go as </a:t>
            </a:r>
            <a:r>
              <a:rPr lang="fr-CA" baseline="0" dirty="0" err="1" smtClean="0"/>
              <a:t>well</a:t>
            </a:r>
            <a:r>
              <a:rPr lang="fr-CA" baseline="0" dirty="0" smtClean="0"/>
              <a:t> </a:t>
            </a:r>
            <a:r>
              <a:rPr lang="fr-CA" b="1" baseline="0" dirty="0" smtClean="0">
                <a:solidFill>
                  <a:srgbClr val="FF0000"/>
                </a:solidFill>
              </a:rPr>
              <a:t>(</a:t>
            </a:r>
            <a:r>
              <a:rPr lang="fr-CA" b="1" baseline="0" dirty="0" err="1" smtClean="0">
                <a:solidFill>
                  <a:srgbClr val="FF0000"/>
                </a:solidFill>
              </a:rPr>
              <a:t>add</a:t>
            </a:r>
            <a:r>
              <a:rPr lang="fr-CA" b="1" baseline="0" dirty="0" smtClean="0">
                <a:solidFill>
                  <a:srgbClr val="FF0000"/>
                </a:solidFill>
              </a:rPr>
              <a:t> in </a:t>
            </a:r>
            <a:r>
              <a:rPr lang="fr-CA" b="1" baseline="0" dirty="0" err="1" smtClean="0">
                <a:solidFill>
                  <a:srgbClr val="FF0000"/>
                </a:solidFill>
              </a:rPr>
              <a:t>examples</a:t>
            </a:r>
            <a:r>
              <a:rPr lang="fr-CA" b="1" baseline="0" dirty="0" smtClean="0">
                <a:solidFill>
                  <a:srgbClr val="FF0000"/>
                </a:solidFill>
              </a:rPr>
              <a:t>)</a:t>
            </a:r>
            <a:r>
              <a:rPr lang="fr-CA" baseline="0" dirty="0" smtClean="0"/>
              <a:t>.  And </a:t>
            </a:r>
            <a:r>
              <a:rPr lang="fr-CA" baseline="0" dirty="0" err="1" smtClean="0"/>
              <a:t>this</a:t>
            </a:r>
            <a:r>
              <a:rPr lang="fr-CA" baseline="0" dirty="0" smtClean="0"/>
              <a:t> </a:t>
            </a:r>
            <a:r>
              <a:rPr lang="fr-CA" baseline="0" dirty="0" err="1" smtClean="0"/>
              <a:t>is</a:t>
            </a:r>
            <a:r>
              <a:rPr lang="fr-CA" baseline="0" dirty="0" smtClean="0"/>
              <a:t> </a:t>
            </a:r>
            <a:r>
              <a:rPr lang="fr-CA" baseline="0" dirty="0" err="1" smtClean="0"/>
              <a:t>even</a:t>
            </a:r>
            <a:r>
              <a:rPr lang="fr-CA" baseline="0" dirty="0" smtClean="0"/>
              <a:t> more the case </a:t>
            </a:r>
            <a:r>
              <a:rPr lang="fr-CA" baseline="0" dirty="0" err="1" smtClean="0"/>
              <a:t>when</a:t>
            </a:r>
            <a:r>
              <a:rPr lang="fr-CA" baseline="0" dirty="0" smtClean="0"/>
              <a:t> </a:t>
            </a:r>
            <a:r>
              <a:rPr lang="fr-CA" baseline="0" dirty="0" err="1" smtClean="0"/>
              <a:t>lack</a:t>
            </a:r>
            <a:r>
              <a:rPr lang="fr-CA" baseline="0" dirty="0" smtClean="0"/>
              <a:t> of alternative </a:t>
            </a:r>
            <a:r>
              <a:rPr lang="fr-CA" baseline="0" dirty="0" err="1" smtClean="0"/>
              <a:t>employment</a:t>
            </a:r>
            <a:r>
              <a:rPr lang="fr-CA" baseline="0" dirty="0" smtClean="0"/>
              <a:t> </a:t>
            </a:r>
            <a:r>
              <a:rPr lang="fr-CA" baseline="0" dirty="0" err="1" smtClean="0"/>
              <a:t>means</a:t>
            </a:r>
            <a:r>
              <a:rPr lang="fr-CA" baseline="0" dirty="0" smtClean="0"/>
              <a:t> </a:t>
            </a:r>
            <a:r>
              <a:rPr lang="fr-CA" baseline="0" dirty="0" err="1" smtClean="0"/>
              <a:t>that</a:t>
            </a:r>
            <a:r>
              <a:rPr lang="fr-CA" baseline="0" dirty="0" smtClean="0"/>
              <a:t> </a:t>
            </a:r>
            <a:r>
              <a:rPr lang="fr-CA" baseline="0" dirty="0" err="1" smtClean="0"/>
              <a:t>workers</a:t>
            </a:r>
            <a:r>
              <a:rPr lang="fr-CA" baseline="0" dirty="0" smtClean="0"/>
              <a:t> move </a:t>
            </a:r>
            <a:r>
              <a:rPr lang="fr-CA" baseline="0" dirty="0" err="1" smtClean="0"/>
              <a:t>outside</a:t>
            </a:r>
            <a:r>
              <a:rPr lang="fr-CA" baseline="0" dirty="0" smtClean="0"/>
              <a:t> the </a:t>
            </a:r>
            <a:r>
              <a:rPr lang="fr-CA" baseline="0" dirty="0" err="1" smtClean="0"/>
              <a:t>region</a:t>
            </a:r>
            <a:r>
              <a:rPr lang="fr-CA" baseline="0" dirty="0" smtClean="0"/>
              <a:t>, </a:t>
            </a:r>
            <a:r>
              <a:rPr lang="fr-CA" baseline="0" dirty="0" err="1" smtClean="0"/>
              <a:t>leaving</a:t>
            </a:r>
            <a:r>
              <a:rPr lang="fr-CA" baseline="0" dirty="0" smtClean="0"/>
              <a:t> </a:t>
            </a:r>
            <a:r>
              <a:rPr lang="fr-CA" baseline="0" dirty="0" err="1" smtClean="0"/>
              <a:t>behind</a:t>
            </a:r>
            <a:r>
              <a:rPr lang="fr-CA" baseline="0" dirty="0" smtClean="0"/>
              <a:t> </a:t>
            </a:r>
            <a:r>
              <a:rPr lang="fr-CA" baseline="0" dirty="0" err="1" smtClean="0"/>
              <a:t>those</a:t>
            </a:r>
            <a:r>
              <a:rPr lang="fr-CA" baseline="0" dirty="0" smtClean="0"/>
              <a:t> </a:t>
            </a:r>
            <a:r>
              <a:rPr lang="fr-CA" baseline="0" dirty="0" err="1" smtClean="0"/>
              <a:t>who</a:t>
            </a:r>
            <a:r>
              <a:rPr lang="fr-CA" baseline="0" dirty="0" smtClean="0"/>
              <a:t> do not have the </a:t>
            </a:r>
            <a:r>
              <a:rPr lang="fr-CA" baseline="0" dirty="0" err="1" smtClean="0"/>
              <a:t>resources</a:t>
            </a:r>
            <a:r>
              <a:rPr lang="fr-CA" baseline="0" dirty="0" smtClean="0"/>
              <a:t> to move – the </a:t>
            </a:r>
            <a:r>
              <a:rPr lang="fr-CA" baseline="0" dirty="0" err="1" smtClean="0"/>
              <a:t>elderly</a:t>
            </a:r>
            <a:r>
              <a:rPr lang="fr-CA" baseline="0" dirty="0" smtClean="0"/>
              <a:t>, </a:t>
            </a:r>
            <a:r>
              <a:rPr lang="fr-CA" baseline="0" dirty="0" err="1" smtClean="0"/>
              <a:t>poor</a:t>
            </a:r>
            <a:r>
              <a:rPr lang="fr-CA" baseline="0" dirty="0" smtClean="0"/>
              <a:t>, </a:t>
            </a:r>
            <a:r>
              <a:rPr lang="fr-CA" baseline="0" dirty="0" err="1" smtClean="0"/>
              <a:t>ill</a:t>
            </a:r>
            <a:r>
              <a:rPr lang="fr-CA" baseline="0" dirty="0" smtClean="0"/>
              <a:t>, </a:t>
            </a:r>
            <a:r>
              <a:rPr lang="fr-CA" baseline="0" dirty="0" err="1" smtClean="0"/>
              <a:t>less</a:t>
            </a:r>
            <a:r>
              <a:rPr lang="fr-CA" baseline="0" dirty="0" smtClean="0"/>
              <a:t> </a:t>
            </a:r>
            <a:r>
              <a:rPr lang="fr-CA" baseline="0" dirty="0" err="1" smtClean="0"/>
              <a:t>well</a:t>
            </a:r>
            <a:r>
              <a:rPr lang="fr-CA" baseline="0" dirty="0" smtClean="0"/>
              <a:t> </a:t>
            </a:r>
            <a:r>
              <a:rPr lang="fr-CA" baseline="0" dirty="0" err="1" smtClean="0"/>
              <a:t>educated</a:t>
            </a:r>
            <a:r>
              <a:rPr lang="fr-CA" baseline="0" dirty="0" smtClean="0"/>
              <a:t>. And </a:t>
            </a:r>
            <a:r>
              <a:rPr lang="fr-CA" baseline="0" dirty="0" err="1" smtClean="0"/>
              <a:t>this</a:t>
            </a:r>
            <a:r>
              <a:rPr lang="fr-CA" baseline="0" dirty="0" smtClean="0"/>
              <a:t> </a:t>
            </a:r>
            <a:r>
              <a:rPr lang="fr-CA" baseline="0" dirty="0" err="1" smtClean="0"/>
              <a:t>can</a:t>
            </a:r>
            <a:r>
              <a:rPr lang="fr-CA" baseline="0" dirty="0" smtClean="0"/>
              <a:t> </a:t>
            </a:r>
            <a:r>
              <a:rPr lang="fr-CA" baseline="0" dirty="0" err="1" smtClean="0"/>
              <a:t>basically</a:t>
            </a:r>
            <a:r>
              <a:rPr lang="fr-CA" baseline="0" dirty="0" smtClean="0"/>
              <a:t> </a:t>
            </a:r>
            <a:r>
              <a:rPr lang="fr-CA" baseline="0" dirty="0" err="1" smtClean="0"/>
              <a:t>be</a:t>
            </a:r>
            <a:r>
              <a:rPr lang="fr-CA" baseline="0" dirty="0" smtClean="0"/>
              <a:t> the </a:t>
            </a:r>
            <a:r>
              <a:rPr lang="fr-CA" baseline="0" dirty="0" err="1" smtClean="0"/>
              <a:t>start</a:t>
            </a:r>
            <a:r>
              <a:rPr lang="fr-CA" baseline="0" dirty="0" smtClean="0"/>
              <a:t> of a </a:t>
            </a:r>
            <a:r>
              <a:rPr lang="fr-CA" baseline="0" dirty="0" err="1" smtClean="0"/>
              <a:t>downward</a:t>
            </a:r>
            <a:r>
              <a:rPr lang="fr-CA" baseline="0" dirty="0" smtClean="0"/>
              <a:t> spiral for </a:t>
            </a:r>
            <a:r>
              <a:rPr lang="fr-CA" baseline="0" dirty="0" err="1" smtClean="0"/>
              <a:t>communities</a:t>
            </a:r>
            <a:r>
              <a:rPr lang="fr-CA" baseline="0" dirty="0" smtClean="0"/>
              <a:t>, a spiral </a:t>
            </a:r>
            <a:r>
              <a:rPr lang="fr-CA" baseline="0" dirty="0" err="1" smtClean="0"/>
              <a:t>that</a:t>
            </a:r>
            <a:r>
              <a:rPr lang="fr-CA" baseline="0" dirty="0" smtClean="0"/>
              <a:t> </a:t>
            </a:r>
            <a:r>
              <a:rPr lang="fr-CA" baseline="0" dirty="0" err="1" smtClean="0"/>
              <a:t>is</a:t>
            </a:r>
            <a:r>
              <a:rPr lang="fr-CA" baseline="0" dirty="0" smtClean="0"/>
              <a:t> </a:t>
            </a:r>
            <a:r>
              <a:rPr lang="fr-CA" baseline="0" dirty="0" err="1" smtClean="0"/>
              <a:t>compounded</a:t>
            </a:r>
            <a:r>
              <a:rPr lang="fr-CA" baseline="0" dirty="0" smtClean="0"/>
              <a:t> </a:t>
            </a:r>
            <a:r>
              <a:rPr lang="fr-CA" dirty="0" smtClean="0"/>
              <a:t>by </a:t>
            </a:r>
            <a:r>
              <a:rPr lang="fr-CA" dirty="0"/>
              <a:t>fiscal </a:t>
            </a:r>
            <a:r>
              <a:rPr lang="fr-CA" dirty="0" smtClean="0"/>
              <a:t>pressures</a:t>
            </a:r>
            <a:r>
              <a:rPr lang="fr-CA" baseline="0" dirty="0" smtClean="0"/>
              <a:t> as </a:t>
            </a:r>
            <a:r>
              <a:rPr lang="fr-CA" baseline="0" dirty="0" err="1" smtClean="0"/>
              <a:t>tax</a:t>
            </a:r>
            <a:r>
              <a:rPr lang="fr-CA" baseline="0" dirty="0" smtClean="0"/>
              <a:t> revenues </a:t>
            </a:r>
            <a:r>
              <a:rPr lang="fr-CA" baseline="0" dirty="0" err="1" smtClean="0"/>
              <a:t>decrease</a:t>
            </a:r>
            <a:r>
              <a:rPr lang="fr-CA" baseline="0" dirty="0" smtClean="0"/>
              <a:t> and </a:t>
            </a:r>
            <a:r>
              <a:rPr lang="fr-CA" baseline="0" dirty="0" err="1" smtClean="0"/>
              <a:t>tax</a:t>
            </a:r>
            <a:r>
              <a:rPr lang="fr-CA" baseline="0" dirty="0" smtClean="0"/>
              <a:t> </a:t>
            </a:r>
            <a:r>
              <a:rPr lang="fr-CA" baseline="0" dirty="0" err="1" smtClean="0"/>
              <a:t>expenditure</a:t>
            </a:r>
            <a:r>
              <a:rPr lang="fr-CA" baseline="0" dirty="0" smtClean="0"/>
              <a:t> </a:t>
            </a:r>
            <a:r>
              <a:rPr lang="fr-CA" baseline="0" dirty="0" err="1" smtClean="0"/>
              <a:t>increases</a:t>
            </a:r>
            <a:r>
              <a:rPr lang="fr-CA" baseline="0" dirty="0" smtClean="0"/>
              <a:t>.  </a:t>
            </a:r>
          </a:p>
          <a:p>
            <a:pPr defTabSz="931774">
              <a:defRPr/>
            </a:pPr>
            <a:endParaRPr lang="fr-CA" baseline="0" dirty="0" smtClean="0"/>
          </a:p>
          <a:p>
            <a:pPr defTabSz="931774">
              <a:defRPr/>
            </a:pPr>
            <a:r>
              <a:rPr lang="fr-CA" baseline="0" dirty="0" smtClean="0"/>
              <a:t>----------------------------------------------------</a:t>
            </a:r>
          </a:p>
          <a:p>
            <a:pPr defTabSz="931774">
              <a:defRPr/>
            </a:pPr>
            <a:r>
              <a:rPr lang="en-CA" baseline="0" dirty="0" smtClean="0"/>
              <a:t>When mining is bleeding it is Asturias that dies</a:t>
            </a:r>
            <a:endParaRPr lang="fr-CA" baseline="0" dirty="0" smtClean="0"/>
          </a:p>
          <a:p>
            <a:endParaRPr lang="fr-CA" dirty="0"/>
          </a:p>
        </p:txBody>
      </p:sp>
      <p:sp>
        <p:nvSpPr>
          <p:cNvPr id="4" name="Slide Number Placeholder 3"/>
          <p:cNvSpPr>
            <a:spLocks noGrp="1"/>
          </p:cNvSpPr>
          <p:nvPr>
            <p:ph type="sldNum" sz="quarter" idx="10"/>
          </p:nvPr>
        </p:nvSpPr>
        <p:spPr/>
        <p:txBody>
          <a:bodyPr/>
          <a:lstStyle/>
          <a:p>
            <a:fld id="{CC4458A7-A0A1-4490-86CF-1BC40E7AD780}" type="slidenum">
              <a:rPr lang="en-CA" smtClean="0"/>
              <a:t>11</a:t>
            </a:fld>
            <a:endParaRPr lang="en-CA"/>
          </a:p>
        </p:txBody>
      </p:sp>
    </p:spTree>
    <p:extLst>
      <p:ext uri="{BB962C8B-B14F-4D97-AF65-F5344CB8AC3E}">
        <p14:creationId xmlns:p14="http://schemas.microsoft.com/office/powerpoint/2010/main" val="1888352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So, </a:t>
            </a:r>
            <a:r>
              <a:rPr lang="fr-CA" dirty="0" err="1" smtClean="0"/>
              <a:t>what</a:t>
            </a:r>
            <a:r>
              <a:rPr lang="fr-CA" dirty="0" smtClean="0"/>
              <a:t> to</a:t>
            </a:r>
            <a:r>
              <a:rPr lang="fr-CA" baseline="0" dirty="0" smtClean="0"/>
              <a:t> do?</a:t>
            </a:r>
          </a:p>
          <a:p>
            <a:endParaRPr lang="fr-CA" baseline="0" dirty="0" smtClean="0"/>
          </a:p>
          <a:p>
            <a:r>
              <a:rPr lang="fr-CA" dirty="0" err="1" smtClean="0"/>
              <a:t>Well</a:t>
            </a:r>
            <a:r>
              <a:rPr lang="fr-CA" dirty="0" smtClean="0"/>
              <a:t>,</a:t>
            </a:r>
            <a:r>
              <a:rPr lang="fr-CA" baseline="0" dirty="0" smtClean="0"/>
              <a:t> first, I </a:t>
            </a:r>
            <a:r>
              <a:rPr lang="fr-CA" baseline="0" dirty="0" err="1" smtClean="0"/>
              <a:t>want</a:t>
            </a:r>
            <a:r>
              <a:rPr lang="fr-CA" baseline="0" dirty="0" smtClean="0"/>
              <a:t> to </a:t>
            </a:r>
            <a:r>
              <a:rPr lang="fr-CA" baseline="0" dirty="0" err="1" smtClean="0"/>
              <a:t>make</a:t>
            </a:r>
            <a:r>
              <a:rPr lang="fr-CA" baseline="0" dirty="0" smtClean="0"/>
              <a:t> the point </a:t>
            </a:r>
            <a:r>
              <a:rPr lang="fr-CA" baseline="0" dirty="0" err="1" smtClean="0"/>
              <a:t>that</a:t>
            </a:r>
            <a:r>
              <a:rPr lang="fr-CA" baseline="0" dirty="0" smtClean="0"/>
              <a:t> transitions to date have </a:t>
            </a:r>
            <a:r>
              <a:rPr lang="fr-CA" baseline="0" dirty="0" err="1" smtClean="0"/>
              <a:t>rarely</a:t>
            </a:r>
            <a:r>
              <a:rPr lang="fr-CA" baseline="0" dirty="0" smtClean="0"/>
              <a:t> been </a:t>
            </a:r>
            <a:r>
              <a:rPr lang="fr-CA" baseline="0" dirty="0" err="1" smtClean="0"/>
              <a:t>planned</a:t>
            </a:r>
            <a:r>
              <a:rPr lang="fr-CA" baseline="0" dirty="0" smtClean="0"/>
              <a:t> in a </a:t>
            </a:r>
            <a:r>
              <a:rPr lang="fr-CA" baseline="0" dirty="0" err="1" smtClean="0"/>
              <a:t>comprehensive</a:t>
            </a:r>
            <a:r>
              <a:rPr lang="fr-CA" baseline="0" dirty="0" smtClean="0"/>
              <a:t> </a:t>
            </a:r>
            <a:r>
              <a:rPr lang="fr-CA" baseline="0" dirty="0" err="1" smtClean="0"/>
              <a:t>fashion</a:t>
            </a:r>
            <a:r>
              <a:rPr lang="fr-CA" baseline="0" dirty="0" smtClean="0"/>
              <a:t>, but </a:t>
            </a:r>
            <a:r>
              <a:rPr lang="fr-CA" baseline="0" dirty="0" err="1" smtClean="0"/>
              <a:t>this</a:t>
            </a:r>
            <a:r>
              <a:rPr lang="fr-CA" baseline="0" dirty="0" smtClean="0"/>
              <a:t> has </a:t>
            </a:r>
            <a:r>
              <a:rPr lang="fr-CA" baseline="0" dirty="0" err="1" smtClean="0"/>
              <a:t>meant</a:t>
            </a:r>
            <a:r>
              <a:rPr lang="fr-CA" baseline="0" dirty="0" smtClean="0"/>
              <a:t> </a:t>
            </a:r>
            <a:r>
              <a:rPr lang="fr-CA" baseline="0" dirty="0" err="1" smtClean="0"/>
              <a:t>that</a:t>
            </a:r>
            <a:r>
              <a:rPr lang="fr-CA" baseline="0" dirty="0" smtClean="0"/>
              <a:t> the </a:t>
            </a:r>
            <a:r>
              <a:rPr lang="fr-CA" baseline="0" dirty="0" err="1" smtClean="0"/>
              <a:t>costs</a:t>
            </a:r>
            <a:r>
              <a:rPr lang="fr-CA" baseline="0" dirty="0" smtClean="0"/>
              <a:t> – </a:t>
            </a:r>
            <a:r>
              <a:rPr lang="fr-CA" baseline="0" dirty="0" err="1" smtClean="0"/>
              <a:t>political</a:t>
            </a:r>
            <a:r>
              <a:rPr lang="fr-CA" baseline="0" dirty="0" smtClean="0"/>
              <a:t>, </a:t>
            </a:r>
            <a:r>
              <a:rPr lang="fr-CA" baseline="0" dirty="0" err="1" smtClean="0"/>
              <a:t>economic</a:t>
            </a:r>
            <a:r>
              <a:rPr lang="fr-CA" baseline="0" dirty="0" smtClean="0"/>
              <a:t> or social – have been </a:t>
            </a:r>
            <a:r>
              <a:rPr lang="fr-CA" baseline="0" dirty="0" err="1" smtClean="0"/>
              <a:t>higher</a:t>
            </a:r>
            <a:r>
              <a:rPr lang="fr-CA" baseline="0" dirty="0" smtClean="0"/>
              <a:t> </a:t>
            </a:r>
            <a:r>
              <a:rPr lang="fr-CA" baseline="0" dirty="0" err="1" smtClean="0"/>
              <a:t>than</a:t>
            </a:r>
            <a:r>
              <a:rPr lang="fr-CA" baseline="0" dirty="0" smtClean="0"/>
              <a:t> </a:t>
            </a:r>
            <a:r>
              <a:rPr lang="fr-CA" baseline="0" dirty="0" err="1" smtClean="0"/>
              <a:t>they</a:t>
            </a:r>
            <a:r>
              <a:rPr lang="fr-CA" baseline="0" dirty="0" smtClean="0"/>
              <a:t> </a:t>
            </a:r>
            <a:r>
              <a:rPr lang="fr-CA" baseline="0" dirty="0" err="1" smtClean="0"/>
              <a:t>needed</a:t>
            </a:r>
            <a:r>
              <a:rPr lang="fr-CA" baseline="0" dirty="0" smtClean="0"/>
              <a:t> to </a:t>
            </a:r>
            <a:r>
              <a:rPr lang="fr-CA" baseline="0" dirty="0" err="1" smtClean="0"/>
              <a:t>be</a:t>
            </a:r>
            <a:r>
              <a:rPr lang="fr-CA" baseline="0" dirty="0" smtClean="0"/>
              <a:t>.  </a:t>
            </a:r>
            <a:r>
              <a:rPr lang="fr-CA" baseline="0" dirty="0" err="1" smtClean="0"/>
              <a:t>Nevertheless</a:t>
            </a:r>
            <a:r>
              <a:rPr lang="fr-CA" baseline="0" dirty="0" smtClean="0"/>
              <a:t>, </a:t>
            </a:r>
            <a:r>
              <a:rPr lang="fr-CA" baseline="0" dirty="0" err="1" smtClean="0"/>
              <a:t>these</a:t>
            </a:r>
            <a:r>
              <a:rPr lang="fr-CA" baseline="0" dirty="0" smtClean="0"/>
              <a:t> transitions </a:t>
            </a:r>
            <a:r>
              <a:rPr lang="fr-CA" baseline="0" dirty="0" err="1" smtClean="0"/>
              <a:t>can</a:t>
            </a:r>
            <a:r>
              <a:rPr lang="fr-CA" baseline="0" dirty="0" smtClean="0"/>
              <a:t> </a:t>
            </a:r>
            <a:r>
              <a:rPr lang="fr-CA" baseline="0" dirty="0" err="1" smtClean="0"/>
              <a:t>yield</a:t>
            </a:r>
            <a:r>
              <a:rPr lang="fr-CA" baseline="0" dirty="0" smtClean="0"/>
              <a:t> </a:t>
            </a:r>
            <a:r>
              <a:rPr lang="fr-CA" baseline="0" dirty="0" err="1" smtClean="0"/>
              <a:t>some</a:t>
            </a:r>
            <a:r>
              <a:rPr lang="fr-CA" baseline="0" dirty="0" smtClean="0"/>
              <a:t> </a:t>
            </a:r>
            <a:r>
              <a:rPr lang="fr-CA" baseline="0" dirty="0" err="1" smtClean="0"/>
              <a:t>useful</a:t>
            </a:r>
            <a:r>
              <a:rPr lang="fr-CA" baseline="0" dirty="0" smtClean="0"/>
              <a:t> </a:t>
            </a:r>
            <a:r>
              <a:rPr lang="fr-CA" baseline="0" dirty="0" err="1" smtClean="0"/>
              <a:t>lessons</a:t>
            </a:r>
            <a:r>
              <a:rPr lang="fr-CA" baseline="0" dirty="0" smtClean="0"/>
              <a:t> – positive and </a:t>
            </a:r>
            <a:r>
              <a:rPr lang="fr-CA" baseline="0" dirty="0" err="1" smtClean="0"/>
              <a:t>negative</a:t>
            </a:r>
            <a:r>
              <a:rPr lang="fr-CA" baseline="0" dirty="0" smtClean="0"/>
              <a:t>.  </a:t>
            </a:r>
            <a:r>
              <a:rPr lang="fr-CA" baseline="0" dirty="0" err="1" smtClean="0"/>
              <a:t>I’m</a:t>
            </a:r>
            <a:r>
              <a:rPr lang="fr-CA" baseline="0" dirty="0" smtClean="0"/>
              <a:t> </a:t>
            </a:r>
            <a:r>
              <a:rPr lang="fr-CA" baseline="0" dirty="0" err="1" smtClean="0"/>
              <a:t>just</a:t>
            </a:r>
            <a:r>
              <a:rPr lang="fr-CA" baseline="0" dirty="0" smtClean="0"/>
              <a:t> </a:t>
            </a:r>
            <a:r>
              <a:rPr lang="fr-CA" baseline="0" dirty="0" err="1" smtClean="0"/>
              <a:t>going</a:t>
            </a:r>
            <a:r>
              <a:rPr lang="fr-CA" baseline="0" dirty="0" smtClean="0"/>
              <a:t> to talk about </a:t>
            </a:r>
            <a:r>
              <a:rPr lang="fr-CA" baseline="0" dirty="0" err="1" smtClean="0"/>
              <a:t>three</a:t>
            </a:r>
            <a:r>
              <a:rPr lang="fr-CA" baseline="0" dirty="0" smtClean="0"/>
              <a:t> main areas.</a:t>
            </a:r>
          </a:p>
          <a:p>
            <a:endParaRPr lang="fr-CA" baseline="0" dirty="0" smtClean="0"/>
          </a:p>
          <a:p>
            <a:r>
              <a:rPr lang="fr-CA" baseline="0" dirty="0" smtClean="0"/>
              <a:t>First – </a:t>
            </a:r>
            <a:r>
              <a:rPr lang="fr-CA" b="1" baseline="0" dirty="0" smtClean="0"/>
              <a:t>the design stage </a:t>
            </a:r>
            <a:r>
              <a:rPr lang="fr-CA" baseline="0" dirty="0" smtClean="0"/>
              <a:t>– in </a:t>
            </a:r>
            <a:r>
              <a:rPr lang="fr-CA" baseline="0" dirty="0" err="1" smtClean="0"/>
              <a:t>many</a:t>
            </a:r>
            <a:r>
              <a:rPr lang="fr-CA" baseline="0" dirty="0" smtClean="0"/>
              <a:t> cases the </a:t>
            </a:r>
            <a:r>
              <a:rPr lang="fr-CA" baseline="0" dirty="0" err="1" smtClean="0"/>
              <a:t>process</a:t>
            </a:r>
            <a:r>
              <a:rPr lang="fr-CA" baseline="0" dirty="0" smtClean="0"/>
              <a:t> of transition has been </a:t>
            </a:r>
            <a:r>
              <a:rPr lang="fr-CA" baseline="0" dirty="0" err="1" smtClean="0"/>
              <a:t>politically</a:t>
            </a:r>
            <a:r>
              <a:rPr lang="fr-CA" baseline="0" dirty="0" smtClean="0"/>
              <a:t> </a:t>
            </a:r>
            <a:r>
              <a:rPr lang="fr-CA" baseline="0" dirty="0" err="1" smtClean="0"/>
              <a:t>difficult</a:t>
            </a:r>
            <a:r>
              <a:rPr lang="fr-CA" baseline="0" dirty="0" smtClean="0"/>
              <a:t>. I </a:t>
            </a:r>
            <a:r>
              <a:rPr lang="fr-CA" baseline="0" dirty="0" err="1" smtClean="0"/>
              <a:t>mentioned</a:t>
            </a:r>
            <a:r>
              <a:rPr lang="fr-CA" baseline="0" dirty="0" smtClean="0"/>
              <a:t> the UK, </a:t>
            </a:r>
            <a:r>
              <a:rPr lang="fr-CA" baseline="0" dirty="0" err="1" smtClean="0"/>
              <a:t>this</a:t>
            </a:r>
            <a:r>
              <a:rPr lang="fr-CA" baseline="0" dirty="0" smtClean="0"/>
              <a:t> has </a:t>
            </a:r>
            <a:r>
              <a:rPr lang="fr-CA" baseline="0" dirty="0" err="1" smtClean="0"/>
              <a:t>also</a:t>
            </a:r>
            <a:r>
              <a:rPr lang="fr-CA" baseline="0" dirty="0" smtClean="0"/>
              <a:t> been the case at </a:t>
            </a:r>
            <a:r>
              <a:rPr lang="fr-CA" baseline="0" dirty="0" err="1" smtClean="0"/>
              <a:t>various</a:t>
            </a:r>
            <a:r>
              <a:rPr lang="fr-CA" baseline="0" dirty="0" smtClean="0"/>
              <a:t> time in </a:t>
            </a:r>
            <a:r>
              <a:rPr lang="fr-CA" baseline="0" dirty="0" err="1" smtClean="0"/>
              <a:t>Poland</a:t>
            </a:r>
            <a:r>
              <a:rPr lang="fr-CA" baseline="0" dirty="0" smtClean="0"/>
              <a:t>, Germany, Spain.  But </a:t>
            </a:r>
            <a:r>
              <a:rPr lang="fr-CA" baseline="0" dirty="0" err="1" smtClean="0"/>
              <a:t>there</a:t>
            </a:r>
            <a:r>
              <a:rPr lang="fr-CA" baseline="0" dirty="0" smtClean="0"/>
              <a:t> are </a:t>
            </a:r>
            <a:r>
              <a:rPr lang="fr-CA" baseline="0" dirty="0" err="1" smtClean="0"/>
              <a:t>examples</a:t>
            </a:r>
            <a:r>
              <a:rPr lang="fr-CA" baseline="0" dirty="0" smtClean="0"/>
              <a:t> </a:t>
            </a:r>
            <a:r>
              <a:rPr lang="fr-CA" baseline="0" dirty="0" err="1" smtClean="0"/>
              <a:t>where</a:t>
            </a:r>
            <a:r>
              <a:rPr lang="fr-CA" baseline="0" dirty="0" smtClean="0"/>
              <a:t> the </a:t>
            </a:r>
            <a:r>
              <a:rPr lang="fr-CA" baseline="0" dirty="0" err="1" smtClean="0"/>
              <a:t>process</a:t>
            </a:r>
            <a:r>
              <a:rPr lang="fr-CA" baseline="0" dirty="0" smtClean="0"/>
              <a:t> has been </a:t>
            </a:r>
            <a:r>
              <a:rPr lang="fr-CA" baseline="0" dirty="0" err="1" smtClean="0"/>
              <a:t>based</a:t>
            </a:r>
            <a:r>
              <a:rPr lang="fr-CA" baseline="0" dirty="0" smtClean="0"/>
              <a:t> on consensus and dialogue and as a </a:t>
            </a:r>
            <a:r>
              <a:rPr lang="fr-CA" baseline="0" dirty="0" err="1" smtClean="0"/>
              <a:t>result</a:t>
            </a:r>
            <a:r>
              <a:rPr lang="fr-CA" baseline="0" dirty="0" smtClean="0"/>
              <a:t> the </a:t>
            </a:r>
            <a:r>
              <a:rPr lang="fr-CA" baseline="0" dirty="0" err="1" smtClean="0"/>
              <a:t>transisiton</a:t>
            </a:r>
            <a:r>
              <a:rPr lang="fr-CA" baseline="0" dirty="0" smtClean="0"/>
              <a:t> has been more </a:t>
            </a:r>
            <a:r>
              <a:rPr lang="fr-CA" baseline="0" dirty="0" err="1" smtClean="0"/>
              <a:t>easily</a:t>
            </a:r>
            <a:r>
              <a:rPr lang="fr-CA" baseline="0" dirty="0" smtClean="0"/>
              <a:t> </a:t>
            </a:r>
            <a:r>
              <a:rPr lang="fr-CA" baseline="0" dirty="0" err="1" smtClean="0"/>
              <a:t>obtained</a:t>
            </a:r>
            <a:r>
              <a:rPr lang="fr-CA" baseline="0" dirty="0" smtClean="0"/>
              <a:t> and </a:t>
            </a:r>
            <a:r>
              <a:rPr lang="fr-CA" baseline="0" dirty="0" err="1" smtClean="0"/>
              <a:t>less</a:t>
            </a:r>
            <a:r>
              <a:rPr lang="fr-CA" baseline="0" dirty="0" smtClean="0"/>
              <a:t> disruptive – </a:t>
            </a:r>
            <a:r>
              <a:rPr lang="fr-CA" baseline="0" dirty="0" err="1" smtClean="0"/>
              <a:t>this</a:t>
            </a:r>
            <a:r>
              <a:rPr lang="fr-CA" baseline="0" dirty="0" smtClean="0"/>
              <a:t> </a:t>
            </a:r>
            <a:r>
              <a:rPr lang="fr-CA" baseline="0" dirty="0" err="1" smtClean="0"/>
              <a:t>was</a:t>
            </a:r>
            <a:r>
              <a:rPr lang="fr-CA" baseline="0" dirty="0" smtClean="0"/>
              <a:t> the case in </a:t>
            </a:r>
            <a:r>
              <a:rPr lang="fr-CA" baseline="0" dirty="0" err="1" smtClean="0"/>
              <a:t>Poland</a:t>
            </a:r>
            <a:r>
              <a:rPr lang="fr-CA" baseline="0" dirty="0" smtClean="0"/>
              <a:t> in the </a:t>
            </a:r>
            <a:r>
              <a:rPr lang="fr-CA" baseline="0" dirty="0" err="1" smtClean="0"/>
              <a:t>late</a:t>
            </a:r>
            <a:r>
              <a:rPr lang="fr-CA" baseline="0" dirty="0" smtClean="0"/>
              <a:t> 1990s and in the </a:t>
            </a:r>
            <a:r>
              <a:rPr lang="fr-CA" baseline="0" dirty="0" err="1" smtClean="0"/>
              <a:t>Netherlands</a:t>
            </a:r>
            <a:r>
              <a:rPr lang="fr-CA" baseline="0" dirty="0" smtClean="0"/>
              <a:t> in the 1960s. </a:t>
            </a:r>
          </a:p>
          <a:p>
            <a:endParaRPr lang="fr-CA" baseline="0" dirty="0" smtClean="0"/>
          </a:p>
          <a:p>
            <a:r>
              <a:rPr lang="fr-CA" baseline="0" dirty="0" smtClean="0"/>
              <a:t> </a:t>
            </a:r>
            <a:endParaRPr lang="fr-CA" dirty="0" smtClean="0"/>
          </a:p>
          <a:p>
            <a:r>
              <a:rPr lang="fr-CA" dirty="0" smtClean="0"/>
              <a:t>----------------------------</a:t>
            </a:r>
          </a:p>
          <a:p>
            <a:r>
              <a:rPr lang="en-CA" dirty="0"/>
              <a:t>BUT, 2012 in Spain.  Violent clashes had already broken out between miners and police in weeks of protests in northern mining towns over Madrid’s decision to slash coal industry subsidies this year to 111 million euros ($US136 million) from 301 million euros last year.   Unions say the cuts will destroy coal mining, which relies on state aid to compete with cheaper imports, and threaten the jobs of some 30,000 people directly and indirectly employed by the sector, including 8,000 coal miners.</a:t>
            </a:r>
          </a:p>
        </p:txBody>
      </p:sp>
      <p:sp>
        <p:nvSpPr>
          <p:cNvPr id="4" name="Slide Number Placeholder 3"/>
          <p:cNvSpPr>
            <a:spLocks noGrp="1"/>
          </p:cNvSpPr>
          <p:nvPr>
            <p:ph type="sldNum" sz="quarter" idx="10"/>
          </p:nvPr>
        </p:nvSpPr>
        <p:spPr/>
        <p:txBody>
          <a:bodyPr/>
          <a:lstStyle/>
          <a:p>
            <a:fld id="{CC4458A7-A0A1-4490-86CF-1BC40E7AD780}" type="slidenum">
              <a:rPr lang="en-CA" smtClean="0"/>
              <a:t>12</a:t>
            </a:fld>
            <a:endParaRPr lang="en-CA"/>
          </a:p>
        </p:txBody>
      </p:sp>
    </p:spTree>
    <p:extLst>
      <p:ext uri="{BB962C8B-B14F-4D97-AF65-F5344CB8AC3E}">
        <p14:creationId xmlns:p14="http://schemas.microsoft.com/office/powerpoint/2010/main" val="2410720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baseline="0" dirty="0" smtClean="0"/>
              <a:t>Second set of </a:t>
            </a:r>
            <a:r>
              <a:rPr lang="fr-CA" b="0" baseline="0" dirty="0" err="1" smtClean="0"/>
              <a:t>policies</a:t>
            </a:r>
            <a:r>
              <a:rPr lang="fr-CA" b="0" baseline="0" dirty="0" smtClean="0"/>
              <a:t> </a:t>
            </a:r>
            <a:r>
              <a:rPr lang="fr-CA" b="0" baseline="0" dirty="0" err="1" smtClean="0"/>
              <a:t>is</a:t>
            </a:r>
            <a:r>
              <a:rPr lang="fr-CA" b="0" baseline="0" dirty="0" smtClean="0"/>
              <a:t> </a:t>
            </a:r>
            <a:r>
              <a:rPr lang="fr-CA" b="0" baseline="0" dirty="0" err="1" smtClean="0"/>
              <a:t>around</a:t>
            </a:r>
            <a:r>
              <a:rPr lang="fr-CA" b="1" baseline="0" dirty="0" smtClean="0"/>
              <a:t> </a:t>
            </a:r>
            <a:r>
              <a:rPr lang="fr-CA" b="1" baseline="0" dirty="0" err="1" smtClean="0"/>
              <a:t>preventing</a:t>
            </a:r>
            <a:r>
              <a:rPr lang="fr-CA" b="1" baseline="0" dirty="0" smtClean="0"/>
              <a:t> short </a:t>
            </a:r>
            <a:r>
              <a:rPr lang="fr-CA" b="1" baseline="0" dirty="0" err="1" smtClean="0"/>
              <a:t>term</a:t>
            </a:r>
            <a:r>
              <a:rPr lang="fr-CA" b="1" baseline="0" dirty="0" smtClean="0"/>
              <a:t> </a:t>
            </a:r>
            <a:r>
              <a:rPr lang="fr-CA" b="1" baseline="0" dirty="0" err="1" smtClean="0"/>
              <a:t>economic</a:t>
            </a:r>
            <a:r>
              <a:rPr lang="fr-CA" b="1" baseline="0" dirty="0" smtClean="0"/>
              <a:t> </a:t>
            </a:r>
            <a:r>
              <a:rPr lang="fr-CA" b="1" baseline="0" dirty="0" err="1" smtClean="0"/>
              <a:t>hardship</a:t>
            </a:r>
            <a:r>
              <a:rPr lang="fr-CA" b="1" baseline="0" dirty="0" smtClean="0"/>
              <a:t> for </a:t>
            </a:r>
            <a:r>
              <a:rPr lang="fr-CA" b="1" baseline="0" dirty="0" err="1" smtClean="0"/>
              <a:t>miners</a:t>
            </a:r>
            <a:r>
              <a:rPr lang="fr-CA" b="1" baseline="0" dirty="0" smtClean="0"/>
              <a:t> - </a:t>
            </a:r>
            <a:r>
              <a:rPr lang="fr-CA" b="0" baseline="0" dirty="0" err="1" smtClean="0"/>
              <a:t>there</a:t>
            </a:r>
            <a:r>
              <a:rPr lang="fr-CA" b="0" baseline="0" dirty="0" smtClean="0"/>
              <a:t> are lots of </a:t>
            </a:r>
            <a:r>
              <a:rPr lang="fr-CA" b="0" baseline="0" dirty="0" err="1" smtClean="0"/>
              <a:t>policy</a:t>
            </a:r>
            <a:r>
              <a:rPr lang="fr-CA" b="0" baseline="0" dirty="0" smtClean="0"/>
              <a:t> options </a:t>
            </a:r>
            <a:r>
              <a:rPr lang="fr-CA" b="0" baseline="0" dirty="0" err="1" smtClean="0"/>
              <a:t>that</a:t>
            </a:r>
            <a:r>
              <a:rPr lang="fr-CA" b="0" baseline="0" dirty="0" smtClean="0"/>
              <a:t> have been </a:t>
            </a:r>
            <a:r>
              <a:rPr lang="fr-CA" b="0" baseline="0" dirty="0" err="1" smtClean="0"/>
              <a:t>used</a:t>
            </a:r>
            <a:r>
              <a:rPr lang="fr-CA" b="0" baseline="0" dirty="0" smtClean="0"/>
              <a:t> </a:t>
            </a:r>
            <a:r>
              <a:rPr lang="fr-CA" b="0" baseline="0" dirty="0" err="1" smtClean="0"/>
              <a:t>here</a:t>
            </a:r>
            <a:r>
              <a:rPr lang="fr-CA" b="0" baseline="0" dirty="0" smtClean="0"/>
              <a:t>, not </a:t>
            </a:r>
            <a:r>
              <a:rPr lang="fr-CA" b="0" baseline="0" dirty="0" err="1" smtClean="0"/>
              <a:t>only</a:t>
            </a:r>
            <a:r>
              <a:rPr lang="fr-CA" b="0" baseline="0" dirty="0" smtClean="0"/>
              <a:t> </a:t>
            </a:r>
            <a:r>
              <a:rPr lang="fr-CA" b="0" baseline="0" dirty="0" err="1" smtClean="0"/>
              <a:t>from</a:t>
            </a:r>
            <a:r>
              <a:rPr lang="fr-CA" b="0" baseline="0" dirty="0" smtClean="0"/>
              <a:t> </a:t>
            </a:r>
            <a:r>
              <a:rPr lang="fr-CA" b="0" baseline="0" dirty="0" err="1" smtClean="0"/>
              <a:t>mining</a:t>
            </a:r>
            <a:r>
              <a:rPr lang="fr-CA" b="0" baseline="0" dirty="0" smtClean="0"/>
              <a:t>.  </a:t>
            </a:r>
          </a:p>
          <a:p>
            <a:endParaRPr lang="fr-CA" b="0" baseline="0" dirty="0" smtClean="0"/>
          </a:p>
          <a:p>
            <a:pPr marL="171450" indent="-171450">
              <a:buFontTx/>
              <a:buChar char="-"/>
            </a:pPr>
            <a:r>
              <a:rPr lang="fr-CA" b="0" baseline="0" dirty="0" smtClean="0"/>
              <a:t>First, </a:t>
            </a:r>
            <a:r>
              <a:rPr lang="fr-CA" b="0" baseline="0" dirty="0" err="1" smtClean="0"/>
              <a:t>voluntary</a:t>
            </a:r>
            <a:r>
              <a:rPr lang="fr-CA" b="0" baseline="0" dirty="0" smtClean="0"/>
              <a:t> relocation </a:t>
            </a:r>
            <a:r>
              <a:rPr lang="fr-CA" baseline="0" dirty="0" err="1" smtClean="0"/>
              <a:t>gives</a:t>
            </a:r>
            <a:r>
              <a:rPr lang="fr-CA" baseline="0" dirty="0" smtClean="0"/>
              <a:t> </a:t>
            </a:r>
            <a:r>
              <a:rPr lang="fr-CA" baseline="0" dirty="0" err="1" smtClean="0"/>
              <a:t>miners</a:t>
            </a:r>
            <a:r>
              <a:rPr lang="fr-CA" baseline="0" dirty="0" smtClean="0"/>
              <a:t> the </a:t>
            </a:r>
            <a:r>
              <a:rPr lang="fr-CA" baseline="0" dirty="0" err="1" smtClean="0"/>
              <a:t>opportunity</a:t>
            </a:r>
            <a:r>
              <a:rPr lang="fr-CA" baseline="0" dirty="0" smtClean="0"/>
              <a:t> to move to </a:t>
            </a:r>
            <a:r>
              <a:rPr lang="fr-CA" baseline="0" dirty="0" err="1" smtClean="0"/>
              <a:t>pits</a:t>
            </a:r>
            <a:r>
              <a:rPr lang="fr-CA" baseline="0" dirty="0" smtClean="0"/>
              <a:t> </a:t>
            </a:r>
            <a:r>
              <a:rPr lang="fr-CA" baseline="0" dirty="0" err="1" smtClean="0"/>
              <a:t>that</a:t>
            </a:r>
            <a:r>
              <a:rPr lang="fr-CA" baseline="0" dirty="0" smtClean="0"/>
              <a:t> are </a:t>
            </a:r>
            <a:r>
              <a:rPr lang="fr-CA" baseline="0" dirty="0" err="1" smtClean="0"/>
              <a:t>still</a:t>
            </a:r>
            <a:r>
              <a:rPr lang="fr-CA" baseline="0" dirty="0" smtClean="0"/>
              <a:t> in </a:t>
            </a:r>
            <a:r>
              <a:rPr lang="fr-CA" baseline="0" dirty="0" err="1" smtClean="0"/>
              <a:t>operation</a:t>
            </a:r>
            <a:r>
              <a:rPr lang="fr-CA" baseline="0" dirty="0" smtClean="0"/>
              <a:t> – </a:t>
            </a:r>
            <a:r>
              <a:rPr lang="fr-CA" baseline="0" dirty="0" err="1" smtClean="0"/>
              <a:t>this</a:t>
            </a:r>
            <a:r>
              <a:rPr lang="fr-CA" baseline="0" dirty="0" smtClean="0"/>
              <a:t> </a:t>
            </a:r>
            <a:r>
              <a:rPr lang="fr-CA" baseline="0" dirty="0" err="1" smtClean="0"/>
              <a:t>can</a:t>
            </a:r>
            <a:r>
              <a:rPr lang="fr-CA" baseline="0" dirty="0" smtClean="0"/>
              <a:t> </a:t>
            </a:r>
            <a:r>
              <a:rPr lang="fr-CA" baseline="0" dirty="0" err="1" smtClean="0"/>
              <a:t>be</a:t>
            </a:r>
            <a:r>
              <a:rPr lang="fr-CA" baseline="0" dirty="0" smtClean="0"/>
              <a:t> a </a:t>
            </a:r>
            <a:r>
              <a:rPr lang="fr-CA" baseline="0" dirty="0" err="1" smtClean="0"/>
              <a:t>way</a:t>
            </a:r>
            <a:r>
              <a:rPr lang="fr-CA" baseline="0" dirty="0" smtClean="0"/>
              <a:t> of </a:t>
            </a:r>
            <a:r>
              <a:rPr lang="fr-CA" baseline="0" dirty="0" err="1" smtClean="0"/>
              <a:t>smoothing</a:t>
            </a:r>
            <a:r>
              <a:rPr lang="fr-CA" baseline="0" dirty="0" smtClean="0"/>
              <a:t> the transition and </a:t>
            </a:r>
            <a:r>
              <a:rPr lang="fr-CA" baseline="0" dirty="0" err="1" smtClean="0"/>
              <a:t>ensuring</a:t>
            </a:r>
            <a:r>
              <a:rPr lang="fr-CA" baseline="0" dirty="0" smtClean="0"/>
              <a:t> </a:t>
            </a:r>
            <a:r>
              <a:rPr lang="fr-CA" baseline="0" dirty="0" err="1" smtClean="0"/>
              <a:t>that</a:t>
            </a:r>
            <a:r>
              <a:rPr lang="fr-CA" baseline="0" dirty="0" smtClean="0"/>
              <a:t> </a:t>
            </a:r>
            <a:r>
              <a:rPr lang="fr-CA" baseline="0" dirty="0" err="1" smtClean="0"/>
              <a:t>those</a:t>
            </a:r>
            <a:r>
              <a:rPr lang="fr-CA" baseline="0" dirty="0" smtClean="0"/>
              <a:t> </a:t>
            </a:r>
            <a:r>
              <a:rPr lang="fr-CA" baseline="0" dirty="0" err="1" smtClean="0"/>
              <a:t>miners</a:t>
            </a:r>
            <a:r>
              <a:rPr lang="fr-CA" baseline="0" dirty="0" smtClean="0"/>
              <a:t> </a:t>
            </a:r>
            <a:r>
              <a:rPr lang="fr-CA" baseline="0" dirty="0" err="1" smtClean="0"/>
              <a:t>who</a:t>
            </a:r>
            <a:r>
              <a:rPr lang="fr-CA" baseline="0" dirty="0" smtClean="0"/>
              <a:t> are </a:t>
            </a:r>
            <a:r>
              <a:rPr lang="fr-CA" baseline="0" dirty="0" err="1" smtClean="0"/>
              <a:t>most</a:t>
            </a:r>
            <a:r>
              <a:rPr lang="fr-CA" baseline="0" dirty="0" smtClean="0"/>
              <a:t> at </a:t>
            </a:r>
            <a:r>
              <a:rPr lang="fr-CA" baseline="0" dirty="0" err="1" smtClean="0"/>
              <a:t>risk</a:t>
            </a:r>
            <a:r>
              <a:rPr lang="fr-CA" baseline="0" dirty="0" smtClean="0"/>
              <a:t> </a:t>
            </a:r>
            <a:r>
              <a:rPr lang="fr-CA" baseline="0" dirty="0" err="1" smtClean="0"/>
              <a:t>stay</a:t>
            </a:r>
            <a:r>
              <a:rPr lang="fr-CA" baseline="0" dirty="0" smtClean="0"/>
              <a:t> in </a:t>
            </a:r>
            <a:r>
              <a:rPr lang="fr-CA" baseline="0" dirty="0" err="1" smtClean="0"/>
              <a:t>employment</a:t>
            </a:r>
            <a:r>
              <a:rPr lang="fr-CA" baseline="0" dirty="0" smtClean="0"/>
              <a:t> for as long as possible.   </a:t>
            </a:r>
          </a:p>
          <a:p>
            <a:pPr marL="171450" indent="-171450">
              <a:buFontTx/>
              <a:buChar char="-"/>
            </a:pPr>
            <a:r>
              <a:rPr lang="fr-CA" baseline="0" dirty="0" smtClean="0"/>
              <a:t>Second, </a:t>
            </a:r>
            <a:r>
              <a:rPr lang="fr-CA" baseline="0" dirty="0" err="1" smtClean="0"/>
              <a:t>early</a:t>
            </a:r>
            <a:r>
              <a:rPr lang="fr-CA" baseline="0" dirty="0" smtClean="0"/>
              <a:t> retirement packages </a:t>
            </a:r>
            <a:r>
              <a:rPr lang="fr-CA" baseline="0" dirty="0" err="1" smtClean="0"/>
              <a:t>can</a:t>
            </a:r>
            <a:r>
              <a:rPr lang="fr-CA" baseline="0" dirty="0" smtClean="0"/>
              <a:t> </a:t>
            </a:r>
            <a:r>
              <a:rPr lang="fr-CA" baseline="0" dirty="0" err="1" smtClean="0"/>
              <a:t>be</a:t>
            </a:r>
            <a:r>
              <a:rPr lang="fr-CA" baseline="0" dirty="0" smtClean="0"/>
              <a:t> </a:t>
            </a:r>
            <a:r>
              <a:rPr lang="fr-CA" baseline="0" dirty="0" err="1" smtClean="0"/>
              <a:t>used</a:t>
            </a:r>
            <a:r>
              <a:rPr lang="fr-CA" baseline="0" dirty="0" smtClean="0"/>
              <a:t> to </a:t>
            </a:r>
            <a:r>
              <a:rPr lang="fr-CA" baseline="0" dirty="0" err="1" smtClean="0"/>
              <a:t>protect</a:t>
            </a:r>
            <a:r>
              <a:rPr lang="fr-CA" baseline="0" dirty="0" smtClean="0"/>
              <a:t> </a:t>
            </a:r>
            <a:r>
              <a:rPr lang="fr-CA" baseline="0" dirty="0" err="1" smtClean="0"/>
              <a:t>older</a:t>
            </a:r>
            <a:r>
              <a:rPr lang="fr-CA" baseline="0" dirty="0" smtClean="0"/>
              <a:t> </a:t>
            </a:r>
            <a:r>
              <a:rPr lang="fr-CA" baseline="0" dirty="0" err="1" smtClean="0"/>
              <a:t>miners</a:t>
            </a:r>
            <a:r>
              <a:rPr lang="fr-CA" baseline="0" dirty="0" smtClean="0"/>
              <a:t> </a:t>
            </a:r>
            <a:r>
              <a:rPr lang="fr-CA" baseline="0" dirty="0" err="1" smtClean="0"/>
              <a:t>who</a:t>
            </a:r>
            <a:r>
              <a:rPr lang="fr-CA" baseline="0" dirty="0" smtClean="0"/>
              <a:t> stand </a:t>
            </a:r>
            <a:r>
              <a:rPr lang="fr-CA" baseline="0" dirty="0" err="1" smtClean="0"/>
              <a:t>little</a:t>
            </a:r>
            <a:r>
              <a:rPr lang="fr-CA" baseline="0" dirty="0" smtClean="0"/>
              <a:t> chance of </a:t>
            </a:r>
            <a:r>
              <a:rPr lang="fr-CA" baseline="0" dirty="0" err="1" smtClean="0"/>
              <a:t>finding</a:t>
            </a:r>
            <a:r>
              <a:rPr lang="fr-CA" baseline="0" dirty="0" smtClean="0"/>
              <a:t> alternative </a:t>
            </a:r>
            <a:r>
              <a:rPr lang="fr-CA" baseline="0" dirty="0" err="1" smtClean="0"/>
              <a:t>employment</a:t>
            </a:r>
            <a:r>
              <a:rPr lang="fr-CA" baseline="0" dirty="0" smtClean="0"/>
              <a:t>.  </a:t>
            </a:r>
          </a:p>
          <a:p>
            <a:pPr marL="171450" indent="-171450">
              <a:buFontTx/>
              <a:buChar char="-"/>
            </a:pPr>
            <a:r>
              <a:rPr lang="fr-CA" baseline="0" dirty="0" smtClean="0"/>
              <a:t>For </a:t>
            </a:r>
            <a:r>
              <a:rPr lang="fr-CA" baseline="0" dirty="0" err="1" smtClean="0"/>
              <a:t>younger</a:t>
            </a:r>
            <a:r>
              <a:rPr lang="fr-CA" baseline="0" dirty="0" smtClean="0"/>
              <a:t> </a:t>
            </a:r>
            <a:r>
              <a:rPr lang="fr-CA" baseline="0" dirty="0" err="1" smtClean="0"/>
              <a:t>miners</a:t>
            </a:r>
            <a:r>
              <a:rPr lang="fr-CA" baseline="0" dirty="0" smtClean="0"/>
              <a:t>, </a:t>
            </a:r>
            <a:r>
              <a:rPr lang="fr-CA" baseline="0" dirty="0" err="1" smtClean="0"/>
              <a:t>redundancy</a:t>
            </a:r>
            <a:r>
              <a:rPr lang="fr-CA" baseline="0" dirty="0" smtClean="0"/>
              <a:t> packages </a:t>
            </a:r>
            <a:r>
              <a:rPr lang="fr-CA" baseline="0" dirty="0" err="1" smtClean="0"/>
              <a:t>can</a:t>
            </a:r>
            <a:r>
              <a:rPr lang="fr-CA" baseline="0" dirty="0" smtClean="0"/>
              <a:t> </a:t>
            </a:r>
            <a:r>
              <a:rPr lang="fr-CA" baseline="0" dirty="0" err="1" smtClean="0"/>
              <a:t>protect</a:t>
            </a:r>
            <a:r>
              <a:rPr lang="fr-CA" baseline="0" dirty="0" smtClean="0"/>
              <a:t> </a:t>
            </a:r>
            <a:r>
              <a:rPr lang="fr-CA" baseline="0" dirty="0" err="1" smtClean="0"/>
              <a:t>income</a:t>
            </a:r>
            <a:r>
              <a:rPr lang="fr-CA" baseline="0" dirty="0" smtClean="0"/>
              <a:t> in the </a:t>
            </a:r>
            <a:r>
              <a:rPr lang="fr-CA" baseline="0" dirty="0" err="1" smtClean="0"/>
              <a:t>shorter</a:t>
            </a:r>
            <a:r>
              <a:rPr lang="fr-CA" baseline="0" dirty="0" smtClean="0"/>
              <a:t> </a:t>
            </a:r>
            <a:r>
              <a:rPr lang="fr-CA" baseline="0" dirty="0" err="1" smtClean="0"/>
              <a:t>term</a:t>
            </a:r>
            <a:r>
              <a:rPr lang="fr-CA" baseline="0" dirty="0" smtClean="0"/>
              <a:t>, </a:t>
            </a:r>
            <a:r>
              <a:rPr lang="fr-CA" baseline="0" dirty="0" err="1" smtClean="0"/>
              <a:t>while</a:t>
            </a:r>
            <a:r>
              <a:rPr lang="fr-CA" baseline="0" dirty="0" smtClean="0"/>
              <a:t> </a:t>
            </a:r>
            <a:r>
              <a:rPr lang="fr-CA" baseline="0" dirty="0" err="1" smtClean="0"/>
              <a:t>looking</a:t>
            </a:r>
            <a:r>
              <a:rPr lang="fr-CA" baseline="0" dirty="0" smtClean="0"/>
              <a:t> for new </a:t>
            </a:r>
            <a:r>
              <a:rPr lang="fr-CA" baseline="0" dirty="0" err="1" smtClean="0"/>
              <a:t>work</a:t>
            </a:r>
            <a:r>
              <a:rPr lang="fr-CA" baseline="0" dirty="0" smtClean="0"/>
              <a:t>.  </a:t>
            </a:r>
          </a:p>
          <a:p>
            <a:pPr marL="171450" indent="-171450">
              <a:buFontTx/>
              <a:buChar char="-"/>
            </a:pPr>
            <a:r>
              <a:rPr lang="fr-CA" baseline="0" dirty="0" err="1" smtClean="0"/>
              <a:t>Finally</a:t>
            </a:r>
            <a:r>
              <a:rPr lang="fr-CA" baseline="0" dirty="0" smtClean="0"/>
              <a:t>, social </a:t>
            </a:r>
            <a:r>
              <a:rPr lang="fr-CA" baseline="0" dirty="0" err="1" smtClean="0"/>
              <a:t>safety</a:t>
            </a:r>
            <a:r>
              <a:rPr lang="fr-CA" baseline="0" dirty="0" smtClean="0"/>
              <a:t> nets </a:t>
            </a:r>
            <a:r>
              <a:rPr lang="fr-CA" baseline="0" dirty="0" err="1" smtClean="0"/>
              <a:t>provide</a:t>
            </a:r>
            <a:r>
              <a:rPr lang="fr-CA" baseline="0" dirty="0" smtClean="0"/>
              <a:t> </a:t>
            </a:r>
            <a:r>
              <a:rPr lang="fr-CA" baseline="0" dirty="0" err="1" smtClean="0"/>
              <a:t>some</a:t>
            </a:r>
            <a:r>
              <a:rPr lang="fr-CA" baseline="0" dirty="0" smtClean="0"/>
              <a:t> </a:t>
            </a:r>
            <a:r>
              <a:rPr lang="fr-CA" baseline="0" dirty="0" err="1" smtClean="0"/>
              <a:t>level</a:t>
            </a:r>
            <a:r>
              <a:rPr lang="fr-CA" baseline="0" dirty="0" smtClean="0"/>
              <a:t> of protection, </a:t>
            </a:r>
            <a:r>
              <a:rPr lang="fr-CA" baseline="0" dirty="0" err="1" smtClean="0"/>
              <a:t>assuming</a:t>
            </a:r>
            <a:r>
              <a:rPr lang="fr-CA" baseline="0" dirty="0" smtClean="0"/>
              <a:t> </a:t>
            </a:r>
            <a:r>
              <a:rPr lang="fr-CA" baseline="0" dirty="0" err="1" smtClean="0"/>
              <a:t>that</a:t>
            </a:r>
            <a:r>
              <a:rPr lang="fr-CA" baseline="0" dirty="0" smtClean="0"/>
              <a:t> </a:t>
            </a:r>
            <a:r>
              <a:rPr lang="fr-CA" baseline="0" dirty="0" err="1" smtClean="0"/>
              <a:t>these</a:t>
            </a:r>
            <a:r>
              <a:rPr lang="fr-CA" baseline="0" dirty="0" smtClean="0"/>
              <a:t> </a:t>
            </a:r>
            <a:r>
              <a:rPr lang="fr-CA" baseline="0" dirty="0" err="1" smtClean="0"/>
              <a:t>exist</a:t>
            </a:r>
            <a:r>
              <a:rPr lang="fr-CA" baseline="0" dirty="0" smtClean="0"/>
              <a:t>.</a:t>
            </a:r>
          </a:p>
          <a:p>
            <a:endParaRPr lang="fr-CA" baseline="0" dirty="0" smtClean="0"/>
          </a:p>
          <a:p>
            <a:r>
              <a:rPr lang="fr-CA" baseline="0" dirty="0" smtClean="0"/>
              <a:t>One </a:t>
            </a:r>
            <a:r>
              <a:rPr lang="fr-CA" baseline="0" dirty="0" err="1" smtClean="0"/>
              <a:t>thing</a:t>
            </a:r>
            <a:r>
              <a:rPr lang="fr-CA" baseline="0" dirty="0" smtClean="0"/>
              <a:t> </a:t>
            </a:r>
            <a:r>
              <a:rPr lang="fr-CA" baseline="0" dirty="0" err="1" smtClean="0"/>
              <a:t>that</a:t>
            </a:r>
            <a:r>
              <a:rPr lang="fr-CA" baseline="0" dirty="0" smtClean="0"/>
              <a:t> </a:t>
            </a:r>
            <a:r>
              <a:rPr lang="fr-CA" baseline="0" dirty="0" err="1" smtClean="0"/>
              <a:t>comes</a:t>
            </a:r>
            <a:r>
              <a:rPr lang="fr-CA" baseline="0" dirty="0" smtClean="0"/>
              <a:t> out of </a:t>
            </a:r>
            <a:r>
              <a:rPr lang="fr-CA" baseline="0" dirty="0" err="1" smtClean="0"/>
              <a:t>previous</a:t>
            </a:r>
            <a:r>
              <a:rPr lang="fr-CA" baseline="0" dirty="0" smtClean="0"/>
              <a:t> </a:t>
            </a:r>
            <a:r>
              <a:rPr lang="fr-CA" baseline="0" dirty="0" err="1" smtClean="0"/>
              <a:t>experiences</a:t>
            </a:r>
            <a:r>
              <a:rPr lang="fr-CA" baseline="0" dirty="0" smtClean="0"/>
              <a:t> </a:t>
            </a:r>
            <a:r>
              <a:rPr lang="fr-CA" baseline="0" dirty="0" err="1" smtClean="0"/>
              <a:t>is</a:t>
            </a:r>
            <a:r>
              <a:rPr lang="fr-CA" baseline="0" dirty="0" smtClean="0"/>
              <a:t> </a:t>
            </a:r>
            <a:r>
              <a:rPr lang="fr-CA" baseline="0" dirty="0" err="1" smtClean="0"/>
              <a:t>that</a:t>
            </a:r>
            <a:r>
              <a:rPr lang="fr-CA" baseline="0" dirty="0" smtClean="0"/>
              <a:t> </a:t>
            </a:r>
            <a:r>
              <a:rPr lang="fr-CA" baseline="0" dirty="0" err="1" smtClean="0"/>
              <a:t>there</a:t>
            </a:r>
            <a:r>
              <a:rPr lang="fr-CA" baseline="0" dirty="0" smtClean="0"/>
              <a:t> </a:t>
            </a:r>
            <a:r>
              <a:rPr lang="fr-CA" baseline="0" dirty="0" err="1" smtClean="0"/>
              <a:t>is</a:t>
            </a:r>
            <a:r>
              <a:rPr lang="fr-CA" baseline="0" dirty="0" smtClean="0"/>
              <a:t> a lot of </a:t>
            </a:r>
            <a:r>
              <a:rPr lang="fr-CA" baseline="0" dirty="0" err="1" smtClean="0"/>
              <a:t>debate</a:t>
            </a:r>
            <a:r>
              <a:rPr lang="fr-CA" baseline="0" dirty="0" smtClean="0"/>
              <a:t> over </a:t>
            </a:r>
            <a:r>
              <a:rPr lang="fr-CA" baseline="0" dirty="0" err="1" smtClean="0"/>
              <a:t>what</a:t>
            </a:r>
            <a:r>
              <a:rPr lang="fr-CA" baseline="0" dirty="0" smtClean="0"/>
              <a:t> </a:t>
            </a:r>
            <a:r>
              <a:rPr lang="fr-CA" baseline="0" dirty="0" err="1" smtClean="0"/>
              <a:t>is</a:t>
            </a:r>
            <a:r>
              <a:rPr lang="fr-CA" baseline="0" dirty="0" smtClean="0"/>
              <a:t> an </a:t>
            </a:r>
            <a:r>
              <a:rPr lang="fr-CA" baseline="0" dirty="0" err="1" smtClean="0"/>
              <a:t>appropriate</a:t>
            </a:r>
            <a:r>
              <a:rPr lang="fr-CA" baseline="0" dirty="0" smtClean="0"/>
              <a:t> package for </a:t>
            </a:r>
            <a:r>
              <a:rPr lang="fr-CA" baseline="0" dirty="0" err="1" smtClean="0"/>
              <a:t>miners</a:t>
            </a:r>
            <a:r>
              <a:rPr lang="fr-CA" baseline="0" dirty="0" smtClean="0"/>
              <a:t>. In France, </a:t>
            </a:r>
            <a:r>
              <a:rPr lang="fr-CA" baseline="0" dirty="0" err="1" smtClean="0"/>
              <a:t>redundancy</a:t>
            </a:r>
            <a:r>
              <a:rPr lang="fr-CA" baseline="0" dirty="0" smtClean="0"/>
              <a:t> </a:t>
            </a:r>
            <a:r>
              <a:rPr lang="fr-CA" baseline="0" dirty="0" err="1" smtClean="0"/>
              <a:t>packges</a:t>
            </a:r>
            <a:r>
              <a:rPr lang="fr-CA" baseline="0" dirty="0" smtClean="0"/>
              <a:t> </a:t>
            </a:r>
            <a:r>
              <a:rPr lang="fr-CA" baseline="0" dirty="0" err="1" smtClean="0"/>
              <a:t>were</a:t>
            </a:r>
            <a:r>
              <a:rPr lang="fr-CA" baseline="0" dirty="0" smtClean="0"/>
              <a:t> </a:t>
            </a:r>
            <a:r>
              <a:rPr lang="fr-CA" baseline="0" dirty="0" err="1" smtClean="0"/>
              <a:t>extremely</a:t>
            </a:r>
            <a:r>
              <a:rPr lang="fr-CA" baseline="0" dirty="0" smtClean="0"/>
              <a:t> </a:t>
            </a:r>
            <a:r>
              <a:rPr lang="fr-CA" baseline="0" dirty="0" err="1" smtClean="0"/>
              <a:t>generous</a:t>
            </a:r>
            <a:r>
              <a:rPr lang="fr-CA" baseline="0" dirty="0" smtClean="0"/>
              <a:t> (</a:t>
            </a:r>
            <a:r>
              <a:rPr lang="en-CA" sz="1200" b="0" kern="1200" dirty="0" smtClean="0">
                <a:solidFill>
                  <a:schemeClr val="tx1"/>
                </a:solidFill>
                <a:effectLst/>
                <a:latin typeface="+mn-lt"/>
                <a:ea typeface="+mn-ea"/>
                <a:cs typeface="+mn-cs"/>
              </a:rPr>
              <a:t>Under the </a:t>
            </a:r>
            <a:r>
              <a:rPr lang="en-CA" sz="1200" b="0" i="1" kern="1200" dirty="0" smtClean="0">
                <a:solidFill>
                  <a:schemeClr val="tx1"/>
                </a:solidFill>
                <a:effectLst/>
                <a:latin typeface="+mn-lt"/>
                <a:ea typeface="+mn-ea"/>
                <a:cs typeface="+mn-cs"/>
              </a:rPr>
              <a:t>1994 redundancy agreement</a:t>
            </a:r>
            <a:r>
              <a:rPr lang="en-CA" sz="1200" b="0" kern="1200" dirty="0" smtClean="0">
                <a:solidFill>
                  <a:schemeClr val="tx1"/>
                </a:solidFill>
                <a:effectLst/>
                <a:latin typeface="+mn-lt"/>
                <a:ea typeface="+mn-ea"/>
                <a:cs typeface="+mn-cs"/>
              </a:rPr>
              <a:t>, men as young as 35 can draw almost full salaries for life)</a:t>
            </a:r>
            <a:r>
              <a:rPr lang="fr-CA" baseline="0" dirty="0" smtClean="0"/>
              <a:t>.  On the one hand, </a:t>
            </a:r>
            <a:r>
              <a:rPr lang="fr-CA" baseline="0" dirty="0" err="1" smtClean="0"/>
              <a:t>this</a:t>
            </a:r>
            <a:r>
              <a:rPr lang="fr-CA" baseline="0" dirty="0" smtClean="0"/>
              <a:t> </a:t>
            </a:r>
            <a:r>
              <a:rPr lang="fr-CA" baseline="0" dirty="0" err="1" smtClean="0"/>
              <a:t>meant</a:t>
            </a:r>
            <a:r>
              <a:rPr lang="fr-CA" baseline="0" dirty="0" smtClean="0"/>
              <a:t> </a:t>
            </a:r>
            <a:r>
              <a:rPr lang="fr-CA" baseline="0" dirty="0" err="1" smtClean="0"/>
              <a:t>that</a:t>
            </a:r>
            <a:r>
              <a:rPr lang="fr-CA" baseline="0" dirty="0" smtClean="0"/>
              <a:t> </a:t>
            </a:r>
            <a:r>
              <a:rPr lang="fr-CA" baseline="0" dirty="0" err="1" smtClean="0"/>
              <a:t>there</a:t>
            </a:r>
            <a:r>
              <a:rPr lang="fr-CA" baseline="0" dirty="0" smtClean="0"/>
              <a:t> </a:t>
            </a:r>
            <a:r>
              <a:rPr lang="fr-CA" baseline="0" dirty="0" err="1" smtClean="0"/>
              <a:t>was</a:t>
            </a:r>
            <a:r>
              <a:rPr lang="fr-CA" baseline="0" dirty="0" smtClean="0"/>
              <a:t> </a:t>
            </a:r>
            <a:r>
              <a:rPr lang="fr-CA" baseline="0" dirty="0" err="1" smtClean="0"/>
              <a:t>little</a:t>
            </a:r>
            <a:r>
              <a:rPr lang="fr-CA" baseline="0" dirty="0" smtClean="0"/>
              <a:t> </a:t>
            </a:r>
            <a:r>
              <a:rPr lang="fr-CA" baseline="0" dirty="0" err="1" smtClean="0"/>
              <a:t>protest</a:t>
            </a:r>
            <a:r>
              <a:rPr lang="fr-CA" baseline="0" dirty="0" smtClean="0"/>
              <a:t> </a:t>
            </a:r>
            <a:r>
              <a:rPr lang="fr-CA" baseline="0" dirty="0" err="1" smtClean="0"/>
              <a:t>regarding</a:t>
            </a:r>
            <a:r>
              <a:rPr lang="fr-CA" baseline="0" dirty="0" smtClean="0"/>
              <a:t> </a:t>
            </a:r>
            <a:r>
              <a:rPr lang="fr-CA" baseline="0" dirty="0" err="1" smtClean="0"/>
              <a:t>closure</a:t>
            </a:r>
            <a:r>
              <a:rPr lang="fr-CA" baseline="0" dirty="0" smtClean="0"/>
              <a:t> and </a:t>
            </a:r>
            <a:r>
              <a:rPr lang="fr-CA" baseline="0" dirty="0" err="1" smtClean="0"/>
              <a:t>miners</a:t>
            </a:r>
            <a:r>
              <a:rPr lang="fr-CA" baseline="0" dirty="0" smtClean="0"/>
              <a:t> </a:t>
            </a:r>
            <a:r>
              <a:rPr lang="fr-CA" baseline="0" dirty="0" err="1" smtClean="0"/>
              <a:t>felt</a:t>
            </a:r>
            <a:r>
              <a:rPr lang="fr-CA" baseline="0" dirty="0" smtClean="0"/>
              <a:t> </a:t>
            </a:r>
            <a:r>
              <a:rPr lang="fr-CA" baseline="0" dirty="0" err="1" smtClean="0"/>
              <a:t>fairly</a:t>
            </a:r>
            <a:r>
              <a:rPr lang="fr-CA" baseline="0" dirty="0" smtClean="0"/>
              <a:t> </a:t>
            </a:r>
            <a:r>
              <a:rPr lang="fr-CA" baseline="0" dirty="0" err="1" smtClean="0"/>
              <a:t>compensated</a:t>
            </a:r>
            <a:r>
              <a:rPr lang="fr-CA" baseline="0" dirty="0" smtClean="0"/>
              <a:t>.  On the </a:t>
            </a:r>
            <a:r>
              <a:rPr lang="fr-CA" baseline="0" dirty="0" err="1" smtClean="0"/>
              <a:t>other</a:t>
            </a:r>
            <a:r>
              <a:rPr lang="fr-CA" baseline="0" dirty="0" smtClean="0"/>
              <a:t> hand the </a:t>
            </a:r>
            <a:r>
              <a:rPr lang="fr-CA" baseline="0" dirty="0" err="1" smtClean="0"/>
              <a:t>policy</a:t>
            </a:r>
            <a:r>
              <a:rPr lang="fr-CA" baseline="0" dirty="0" smtClean="0"/>
              <a:t> </a:t>
            </a:r>
            <a:r>
              <a:rPr lang="fr-CA" baseline="0" dirty="0" err="1" smtClean="0"/>
              <a:t>was</a:t>
            </a:r>
            <a:r>
              <a:rPr lang="fr-CA" baseline="0" dirty="0" smtClean="0"/>
              <a:t> </a:t>
            </a:r>
            <a:r>
              <a:rPr lang="fr-CA" baseline="0" dirty="0" err="1" smtClean="0"/>
              <a:t>expensive</a:t>
            </a:r>
            <a:r>
              <a:rPr lang="fr-CA" baseline="0" dirty="0" smtClean="0"/>
              <a:t> and </a:t>
            </a:r>
            <a:r>
              <a:rPr lang="fr-CA" baseline="0" dirty="0" err="1" smtClean="0"/>
              <a:t>some</a:t>
            </a:r>
            <a:r>
              <a:rPr lang="fr-CA" baseline="0" dirty="0" smtClean="0"/>
              <a:t> </a:t>
            </a:r>
            <a:r>
              <a:rPr lang="fr-CA" baseline="0" dirty="0" err="1" smtClean="0"/>
              <a:t>commentators</a:t>
            </a:r>
            <a:r>
              <a:rPr lang="fr-CA" baseline="0" dirty="0" smtClean="0"/>
              <a:t> argue </a:t>
            </a:r>
            <a:r>
              <a:rPr lang="fr-CA" baseline="0" dirty="0" err="1" smtClean="0"/>
              <a:t>that</a:t>
            </a:r>
            <a:r>
              <a:rPr lang="fr-CA" baseline="0" dirty="0" smtClean="0"/>
              <a:t> </a:t>
            </a:r>
            <a:r>
              <a:rPr lang="fr-CA" baseline="0" dirty="0" err="1" smtClean="0"/>
              <a:t>it</a:t>
            </a:r>
            <a:r>
              <a:rPr lang="fr-CA" baseline="0" dirty="0" smtClean="0"/>
              <a:t> </a:t>
            </a:r>
            <a:r>
              <a:rPr lang="fr-CA" baseline="0" dirty="0" err="1" smtClean="0"/>
              <a:t>led</a:t>
            </a:r>
            <a:r>
              <a:rPr lang="fr-CA" baseline="0" dirty="0" smtClean="0"/>
              <a:t> to social </a:t>
            </a:r>
            <a:r>
              <a:rPr lang="fr-CA" baseline="0" dirty="0" err="1" smtClean="0"/>
              <a:t>problems</a:t>
            </a:r>
            <a:r>
              <a:rPr lang="fr-CA" baseline="0" dirty="0" smtClean="0"/>
              <a:t> </a:t>
            </a:r>
            <a:r>
              <a:rPr lang="fr-CA" baseline="0" dirty="0" err="1" smtClean="0"/>
              <a:t>such</a:t>
            </a:r>
            <a:r>
              <a:rPr lang="fr-CA" baseline="0" dirty="0" smtClean="0"/>
              <a:t> as </a:t>
            </a:r>
            <a:r>
              <a:rPr lang="fr-CA" baseline="0" dirty="0" err="1" smtClean="0"/>
              <a:t>domestic</a:t>
            </a:r>
            <a:r>
              <a:rPr lang="fr-CA" baseline="0" dirty="0" smtClean="0"/>
              <a:t> violence, </a:t>
            </a:r>
            <a:r>
              <a:rPr lang="fr-CA" baseline="0" dirty="0" err="1" smtClean="0"/>
              <a:t>alcoholism</a:t>
            </a:r>
            <a:r>
              <a:rPr lang="fr-CA" baseline="0" dirty="0" smtClean="0"/>
              <a:t>, and </a:t>
            </a:r>
            <a:r>
              <a:rPr lang="fr-CA" baseline="0" dirty="0" err="1" smtClean="0"/>
              <a:t>community</a:t>
            </a:r>
            <a:r>
              <a:rPr lang="fr-CA" baseline="0" dirty="0" smtClean="0"/>
              <a:t> breakdown.  </a:t>
            </a:r>
          </a:p>
          <a:p>
            <a:endParaRPr lang="fr-CA" baseline="0" dirty="0" smtClean="0"/>
          </a:p>
          <a:p>
            <a:r>
              <a:rPr lang="fr-CA" baseline="0" dirty="0" smtClean="0"/>
              <a:t> </a:t>
            </a:r>
          </a:p>
        </p:txBody>
      </p:sp>
      <p:sp>
        <p:nvSpPr>
          <p:cNvPr id="4" name="Slide Number Placeholder 3"/>
          <p:cNvSpPr>
            <a:spLocks noGrp="1"/>
          </p:cNvSpPr>
          <p:nvPr>
            <p:ph type="sldNum" sz="quarter" idx="10"/>
          </p:nvPr>
        </p:nvSpPr>
        <p:spPr/>
        <p:txBody>
          <a:bodyPr/>
          <a:lstStyle/>
          <a:p>
            <a:fld id="{CC4458A7-A0A1-4490-86CF-1BC40E7AD780}" type="slidenum">
              <a:rPr lang="en-CA" smtClean="0"/>
              <a:t>13</a:t>
            </a:fld>
            <a:endParaRPr lang="en-CA"/>
          </a:p>
        </p:txBody>
      </p:sp>
    </p:spTree>
    <p:extLst>
      <p:ext uri="{BB962C8B-B14F-4D97-AF65-F5344CB8AC3E}">
        <p14:creationId xmlns:p14="http://schemas.microsoft.com/office/powerpoint/2010/main" val="1167356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fr-CA" baseline="0" dirty="0" smtClean="0"/>
              <a:t>A second </a:t>
            </a:r>
            <a:r>
              <a:rPr lang="fr-CA" baseline="0" dirty="0" err="1" smtClean="0"/>
              <a:t>thing</a:t>
            </a:r>
            <a:r>
              <a:rPr lang="fr-CA" baseline="0" dirty="0" smtClean="0"/>
              <a:t> </a:t>
            </a:r>
            <a:r>
              <a:rPr lang="fr-CA" baseline="0" dirty="0" err="1" smtClean="0"/>
              <a:t>worth</a:t>
            </a:r>
            <a:r>
              <a:rPr lang="fr-CA" baseline="0" dirty="0" smtClean="0"/>
              <a:t> </a:t>
            </a:r>
            <a:r>
              <a:rPr lang="fr-CA" baseline="0" dirty="0" err="1" smtClean="0"/>
              <a:t>noting</a:t>
            </a:r>
            <a:r>
              <a:rPr lang="fr-CA" baseline="0" dirty="0" smtClean="0"/>
              <a:t> </a:t>
            </a:r>
            <a:r>
              <a:rPr lang="fr-CA" baseline="0" dirty="0" err="1" smtClean="0"/>
              <a:t>is</a:t>
            </a:r>
            <a:r>
              <a:rPr lang="fr-CA" baseline="0" dirty="0" smtClean="0"/>
              <a:t> </a:t>
            </a:r>
            <a:r>
              <a:rPr lang="fr-CA" baseline="0" dirty="0" err="1" smtClean="0"/>
              <a:t>that</a:t>
            </a:r>
            <a:r>
              <a:rPr lang="fr-CA" baseline="0" dirty="0" smtClean="0"/>
              <a:t> </a:t>
            </a:r>
            <a:r>
              <a:rPr lang="fr-CA" baseline="0" dirty="0" err="1" smtClean="0"/>
              <a:t>these</a:t>
            </a:r>
            <a:r>
              <a:rPr lang="fr-CA" baseline="0" dirty="0" smtClean="0"/>
              <a:t> short </a:t>
            </a:r>
            <a:r>
              <a:rPr lang="fr-CA" baseline="0" dirty="0" err="1" smtClean="0"/>
              <a:t>term</a:t>
            </a:r>
            <a:r>
              <a:rPr lang="fr-CA" baseline="0" dirty="0" smtClean="0"/>
              <a:t> mitigation </a:t>
            </a:r>
            <a:r>
              <a:rPr lang="fr-CA" baseline="0" dirty="0" err="1" smtClean="0"/>
              <a:t>measures</a:t>
            </a:r>
            <a:r>
              <a:rPr lang="fr-CA" baseline="0" dirty="0" smtClean="0"/>
              <a:t> </a:t>
            </a:r>
            <a:r>
              <a:rPr lang="fr-CA" baseline="0" dirty="0" err="1" smtClean="0"/>
              <a:t>need</a:t>
            </a:r>
            <a:r>
              <a:rPr lang="fr-CA" baseline="0" dirty="0" smtClean="0"/>
              <a:t> to </a:t>
            </a:r>
            <a:r>
              <a:rPr lang="fr-CA" baseline="0" dirty="0" err="1" smtClean="0"/>
              <a:t>be</a:t>
            </a:r>
            <a:r>
              <a:rPr lang="fr-CA" baseline="0" dirty="0" smtClean="0"/>
              <a:t> part of an </a:t>
            </a:r>
            <a:r>
              <a:rPr lang="fr-CA" baseline="0" dirty="0" err="1" smtClean="0"/>
              <a:t>integrated</a:t>
            </a:r>
            <a:r>
              <a:rPr lang="fr-CA" baseline="0" dirty="0" smtClean="0"/>
              <a:t> </a:t>
            </a:r>
            <a:r>
              <a:rPr lang="fr-CA" baseline="0" dirty="0" err="1" smtClean="0"/>
              <a:t>approach</a:t>
            </a:r>
            <a:r>
              <a:rPr lang="fr-CA" baseline="0" dirty="0" smtClean="0"/>
              <a:t> </a:t>
            </a:r>
            <a:r>
              <a:rPr lang="fr-CA" baseline="0" dirty="0" err="1" smtClean="0"/>
              <a:t>that</a:t>
            </a:r>
            <a:r>
              <a:rPr lang="fr-CA" baseline="0" dirty="0" smtClean="0"/>
              <a:t> </a:t>
            </a:r>
            <a:r>
              <a:rPr lang="fr-CA" baseline="0" dirty="0" err="1" smtClean="0"/>
              <a:t>ensures</a:t>
            </a:r>
            <a:r>
              <a:rPr lang="fr-CA" baseline="0" dirty="0" smtClean="0"/>
              <a:t> </a:t>
            </a:r>
            <a:r>
              <a:rPr lang="fr-CA" baseline="0" dirty="0" err="1" smtClean="0"/>
              <a:t>that</a:t>
            </a:r>
            <a:r>
              <a:rPr lang="fr-CA" baseline="0" dirty="0" smtClean="0"/>
              <a:t> </a:t>
            </a:r>
            <a:r>
              <a:rPr lang="fr-CA" baseline="0" dirty="0" err="1" smtClean="0"/>
              <a:t>miners</a:t>
            </a:r>
            <a:r>
              <a:rPr lang="fr-CA" baseline="0" dirty="0" smtClean="0"/>
              <a:t> and </a:t>
            </a:r>
            <a:r>
              <a:rPr lang="fr-CA" baseline="0" dirty="0" err="1" smtClean="0"/>
              <a:t>their</a:t>
            </a:r>
            <a:r>
              <a:rPr lang="fr-CA" baseline="0" dirty="0" smtClean="0"/>
              <a:t> </a:t>
            </a:r>
            <a:r>
              <a:rPr lang="fr-CA" baseline="0" dirty="0" err="1" smtClean="0"/>
              <a:t>dependents</a:t>
            </a:r>
            <a:r>
              <a:rPr lang="fr-CA" baseline="0" dirty="0" smtClean="0"/>
              <a:t> </a:t>
            </a:r>
            <a:r>
              <a:rPr lang="fr-CA" baseline="0" dirty="0" err="1" smtClean="0"/>
              <a:t>can</a:t>
            </a:r>
            <a:r>
              <a:rPr lang="fr-CA" baseline="0" dirty="0" smtClean="0"/>
              <a:t> </a:t>
            </a:r>
            <a:r>
              <a:rPr lang="fr-CA" baseline="0" dirty="0" err="1" smtClean="0"/>
              <a:t>secure</a:t>
            </a:r>
            <a:r>
              <a:rPr lang="fr-CA" baseline="0" dirty="0" smtClean="0"/>
              <a:t> alternative jobs.  </a:t>
            </a:r>
            <a:endParaRPr lang="fr-CA" dirty="0" smtClean="0"/>
          </a:p>
          <a:p>
            <a:pPr defTabSz="931774">
              <a:defRPr/>
            </a:pPr>
            <a:endParaRPr lang="fr-CA" dirty="0" smtClean="0"/>
          </a:p>
          <a:p>
            <a:pPr defTabSz="931774">
              <a:defRPr/>
            </a:pPr>
            <a:r>
              <a:rPr lang="fr-CA" dirty="0" smtClean="0"/>
              <a:t>This </a:t>
            </a:r>
            <a:r>
              <a:rPr lang="fr-CA" dirty="0" err="1" smtClean="0"/>
              <a:t>brings</a:t>
            </a:r>
            <a:r>
              <a:rPr lang="fr-CA" dirty="0" smtClean="0"/>
              <a:t> me to </a:t>
            </a:r>
            <a:r>
              <a:rPr lang="fr-CA" dirty="0" err="1" smtClean="0"/>
              <a:t>my</a:t>
            </a:r>
            <a:r>
              <a:rPr lang="fr-CA" baseline="0" dirty="0" smtClean="0"/>
              <a:t> </a:t>
            </a:r>
            <a:r>
              <a:rPr lang="fr-CA" baseline="0" dirty="0" err="1" smtClean="0"/>
              <a:t>third</a:t>
            </a:r>
            <a:r>
              <a:rPr lang="fr-CA" baseline="0" dirty="0" smtClean="0"/>
              <a:t> set of </a:t>
            </a:r>
            <a:r>
              <a:rPr lang="fr-CA" baseline="0" dirty="0" err="1" smtClean="0"/>
              <a:t>measures</a:t>
            </a:r>
            <a:r>
              <a:rPr lang="fr-CA" dirty="0" smtClean="0"/>
              <a:t>– </a:t>
            </a:r>
            <a:r>
              <a:rPr lang="fr-CA" b="1" dirty="0" smtClean="0"/>
              <a:t>building </a:t>
            </a:r>
            <a:r>
              <a:rPr lang="fr-CA" b="1" dirty="0" err="1" smtClean="0"/>
              <a:t>resilient</a:t>
            </a:r>
            <a:r>
              <a:rPr lang="fr-CA" b="1" baseline="0" dirty="0" smtClean="0"/>
              <a:t> </a:t>
            </a:r>
            <a:r>
              <a:rPr lang="fr-CA" b="1" baseline="0" dirty="0" err="1" smtClean="0"/>
              <a:t>economies</a:t>
            </a:r>
            <a:r>
              <a:rPr lang="fr-CA" b="1" baseline="0" dirty="0" smtClean="0"/>
              <a:t> and </a:t>
            </a:r>
            <a:r>
              <a:rPr lang="fr-CA" b="1" baseline="0" dirty="0" err="1" smtClean="0"/>
              <a:t>communities</a:t>
            </a:r>
            <a:r>
              <a:rPr lang="fr-CA" b="1" baseline="0" dirty="0" smtClean="0"/>
              <a:t> over the longer </a:t>
            </a:r>
            <a:r>
              <a:rPr lang="fr-CA" b="1" baseline="0" dirty="0" err="1" smtClean="0"/>
              <a:t>term</a:t>
            </a:r>
            <a:r>
              <a:rPr lang="fr-CA" b="1" baseline="0" dirty="0" smtClean="0"/>
              <a:t>. </a:t>
            </a:r>
            <a:r>
              <a:rPr lang="fr-CA" dirty="0" smtClean="0"/>
              <a:t>If </a:t>
            </a:r>
            <a:r>
              <a:rPr lang="fr-CA" dirty="0" err="1"/>
              <a:t>mining</a:t>
            </a:r>
            <a:r>
              <a:rPr lang="fr-CA" dirty="0"/>
              <a:t> </a:t>
            </a:r>
            <a:r>
              <a:rPr lang="fr-CA" dirty="0" err="1" smtClean="0"/>
              <a:t>is</a:t>
            </a:r>
            <a:r>
              <a:rPr lang="fr-CA" dirty="0" smtClean="0"/>
              <a:t> </a:t>
            </a:r>
            <a:r>
              <a:rPr lang="fr-CA" dirty="0" err="1" smtClean="0"/>
              <a:t>just</a:t>
            </a:r>
            <a:r>
              <a:rPr lang="fr-CA" dirty="0" smtClean="0"/>
              <a:t> a part </a:t>
            </a:r>
            <a:r>
              <a:rPr lang="fr-CA" dirty="0"/>
              <a:t>of a diverse and </a:t>
            </a:r>
            <a:r>
              <a:rPr lang="fr-CA" dirty="0" err="1"/>
              <a:t>healthy</a:t>
            </a:r>
            <a:r>
              <a:rPr lang="fr-CA" dirty="0"/>
              <a:t> local </a:t>
            </a:r>
            <a:r>
              <a:rPr lang="fr-CA" dirty="0" err="1"/>
              <a:t>economy</a:t>
            </a:r>
            <a:r>
              <a:rPr lang="fr-CA" dirty="0"/>
              <a:t>, </a:t>
            </a:r>
            <a:r>
              <a:rPr lang="fr-CA" dirty="0" err="1"/>
              <a:t>then</a:t>
            </a:r>
            <a:r>
              <a:rPr lang="fr-CA" dirty="0"/>
              <a:t> focus </a:t>
            </a:r>
            <a:r>
              <a:rPr lang="fr-CA" dirty="0" err="1"/>
              <a:t>can</a:t>
            </a:r>
            <a:r>
              <a:rPr lang="fr-CA" dirty="0"/>
              <a:t> </a:t>
            </a:r>
            <a:r>
              <a:rPr lang="fr-CA" dirty="0" err="1"/>
              <a:t>be</a:t>
            </a:r>
            <a:r>
              <a:rPr lang="fr-CA" dirty="0"/>
              <a:t> more on </a:t>
            </a:r>
            <a:r>
              <a:rPr lang="fr-CA" dirty="0" err="1"/>
              <a:t>retraining</a:t>
            </a:r>
            <a:r>
              <a:rPr lang="fr-CA" dirty="0"/>
              <a:t> </a:t>
            </a:r>
            <a:r>
              <a:rPr lang="fr-CA" dirty="0" err="1"/>
              <a:t>miners</a:t>
            </a:r>
            <a:r>
              <a:rPr lang="fr-CA" dirty="0"/>
              <a:t> </a:t>
            </a:r>
            <a:r>
              <a:rPr lang="fr-CA" dirty="0" err="1" smtClean="0"/>
              <a:t>so</a:t>
            </a:r>
            <a:r>
              <a:rPr lang="fr-CA" dirty="0" smtClean="0"/>
              <a:t> </a:t>
            </a:r>
            <a:r>
              <a:rPr lang="fr-CA" dirty="0" err="1" smtClean="0"/>
              <a:t>that</a:t>
            </a:r>
            <a:r>
              <a:rPr lang="fr-CA" dirty="0" smtClean="0"/>
              <a:t> </a:t>
            </a:r>
            <a:r>
              <a:rPr lang="fr-CA" dirty="0" err="1" smtClean="0"/>
              <a:t>they</a:t>
            </a:r>
            <a:r>
              <a:rPr lang="fr-CA" dirty="0" smtClean="0"/>
              <a:t> </a:t>
            </a:r>
            <a:r>
              <a:rPr lang="fr-CA" dirty="0" err="1" smtClean="0"/>
              <a:t>participate</a:t>
            </a:r>
            <a:r>
              <a:rPr lang="fr-CA" dirty="0" smtClean="0"/>
              <a:t> </a:t>
            </a:r>
            <a:r>
              <a:rPr lang="fr-CA" dirty="0"/>
              <a:t>in </a:t>
            </a:r>
            <a:r>
              <a:rPr lang="fr-CA" dirty="0" err="1"/>
              <a:t>this</a:t>
            </a:r>
            <a:r>
              <a:rPr lang="fr-CA" dirty="0"/>
              <a:t> </a:t>
            </a:r>
            <a:r>
              <a:rPr lang="fr-CA" dirty="0" err="1" smtClean="0"/>
              <a:t>economy</a:t>
            </a:r>
            <a:r>
              <a:rPr lang="fr-CA" dirty="0" smtClean="0"/>
              <a:t>.  There are </a:t>
            </a:r>
            <a:r>
              <a:rPr lang="fr-CA" dirty="0" err="1" smtClean="0"/>
              <a:t>some</a:t>
            </a:r>
            <a:r>
              <a:rPr lang="fr-CA" dirty="0" smtClean="0"/>
              <a:t> good </a:t>
            </a:r>
            <a:r>
              <a:rPr lang="fr-CA" dirty="0" err="1" smtClean="0"/>
              <a:t>examples</a:t>
            </a:r>
            <a:r>
              <a:rPr lang="fr-CA" baseline="0" dirty="0" smtClean="0"/>
              <a:t> </a:t>
            </a:r>
            <a:r>
              <a:rPr lang="fr-CA" baseline="0" dirty="0" err="1" smtClean="0"/>
              <a:t>from</a:t>
            </a:r>
            <a:r>
              <a:rPr lang="fr-CA" baseline="0" dirty="0" smtClean="0"/>
              <a:t> the </a:t>
            </a:r>
            <a:r>
              <a:rPr lang="fr-CA" baseline="0" dirty="0" err="1" smtClean="0"/>
              <a:t>Netherlands</a:t>
            </a:r>
            <a:r>
              <a:rPr lang="fr-CA" baseline="0" dirty="0" smtClean="0"/>
              <a:t> </a:t>
            </a:r>
            <a:r>
              <a:rPr lang="fr-CA" dirty="0" err="1" smtClean="0"/>
              <a:t>where</a:t>
            </a:r>
            <a:r>
              <a:rPr lang="fr-CA" dirty="0" smtClean="0"/>
              <a:t> </a:t>
            </a:r>
            <a:r>
              <a:rPr lang="fr-CA" dirty="0" err="1"/>
              <a:t>retraining</a:t>
            </a:r>
            <a:r>
              <a:rPr lang="fr-CA" dirty="0"/>
              <a:t> </a:t>
            </a:r>
            <a:r>
              <a:rPr lang="fr-CA" dirty="0" err="1" smtClean="0"/>
              <a:t>was</a:t>
            </a:r>
            <a:r>
              <a:rPr lang="fr-CA" dirty="0" smtClean="0"/>
              <a:t> </a:t>
            </a:r>
            <a:r>
              <a:rPr lang="fr-CA" dirty="0" err="1" smtClean="0"/>
              <a:t>matched</a:t>
            </a:r>
            <a:r>
              <a:rPr lang="fr-CA" dirty="0" smtClean="0"/>
              <a:t> </a:t>
            </a:r>
            <a:r>
              <a:rPr lang="fr-CA" dirty="0" err="1"/>
              <a:t>with</a:t>
            </a:r>
            <a:r>
              <a:rPr lang="fr-CA" dirty="0"/>
              <a:t> the </a:t>
            </a:r>
            <a:r>
              <a:rPr lang="fr-CA" dirty="0" err="1"/>
              <a:t>needs</a:t>
            </a:r>
            <a:r>
              <a:rPr lang="fr-CA" dirty="0"/>
              <a:t> of the local </a:t>
            </a:r>
            <a:r>
              <a:rPr lang="fr-CA" dirty="0" err="1"/>
              <a:t>economy</a:t>
            </a:r>
            <a:r>
              <a:rPr lang="fr-CA" dirty="0"/>
              <a:t> and </a:t>
            </a:r>
            <a:r>
              <a:rPr lang="fr-CA" dirty="0" err="1" smtClean="0"/>
              <a:t>where</a:t>
            </a:r>
            <a:r>
              <a:rPr lang="fr-CA" dirty="0" smtClean="0"/>
              <a:t> </a:t>
            </a:r>
            <a:r>
              <a:rPr lang="fr-CA" dirty="0" err="1" smtClean="0"/>
              <a:t>policies</a:t>
            </a:r>
            <a:r>
              <a:rPr lang="fr-CA" dirty="0" smtClean="0"/>
              <a:t> </a:t>
            </a:r>
            <a:r>
              <a:rPr lang="fr-CA" dirty="0" err="1"/>
              <a:t>focused</a:t>
            </a:r>
            <a:r>
              <a:rPr lang="fr-CA" dirty="0"/>
              <a:t> on </a:t>
            </a:r>
            <a:r>
              <a:rPr lang="fr-CA" dirty="0" err="1"/>
              <a:t>education</a:t>
            </a:r>
            <a:r>
              <a:rPr lang="fr-CA" dirty="0"/>
              <a:t> for the </a:t>
            </a:r>
            <a:r>
              <a:rPr lang="fr-CA" dirty="0" err="1"/>
              <a:t>next</a:t>
            </a:r>
            <a:r>
              <a:rPr lang="fr-CA" dirty="0"/>
              <a:t> </a:t>
            </a:r>
            <a:r>
              <a:rPr lang="fr-CA" dirty="0" err="1"/>
              <a:t>generation</a:t>
            </a:r>
            <a:r>
              <a:rPr lang="fr-CA" dirty="0"/>
              <a:t> to </a:t>
            </a:r>
            <a:r>
              <a:rPr lang="fr-CA" dirty="0" err="1"/>
              <a:t>ensure</a:t>
            </a:r>
            <a:r>
              <a:rPr lang="fr-CA" dirty="0"/>
              <a:t> </a:t>
            </a:r>
            <a:r>
              <a:rPr lang="fr-CA" dirty="0" err="1"/>
              <a:t>that</a:t>
            </a:r>
            <a:r>
              <a:rPr lang="fr-CA" dirty="0"/>
              <a:t> </a:t>
            </a:r>
            <a:r>
              <a:rPr lang="fr-CA" dirty="0" err="1"/>
              <a:t>children</a:t>
            </a:r>
            <a:r>
              <a:rPr lang="fr-CA" dirty="0"/>
              <a:t> </a:t>
            </a:r>
            <a:r>
              <a:rPr lang="fr-CA" dirty="0" err="1"/>
              <a:t>form</a:t>
            </a:r>
            <a:r>
              <a:rPr lang="fr-CA" dirty="0"/>
              <a:t> </a:t>
            </a:r>
            <a:r>
              <a:rPr lang="fr-CA" dirty="0" err="1"/>
              <a:t>mining</a:t>
            </a:r>
            <a:r>
              <a:rPr lang="fr-CA" dirty="0"/>
              <a:t> </a:t>
            </a:r>
            <a:r>
              <a:rPr lang="fr-CA" dirty="0" err="1"/>
              <a:t>families</a:t>
            </a:r>
            <a:r>
              <a:rPr lang="fr-CA" dirty="0"/>
              <a:t> </a:t>
            </a:r>
            <a:r>
              <a:rPr lang="fr-CA" dirty="0" err="1"/>
              <a:t>were</a:t>
            </a:r>
            <a:r>
              <a:rPr lang="fr-CA" dirty="0"/>
              <a:t> able to </a:t>
            </a:r>
            <a:r>
              <a:rPr lang="fr-CA" dirty="0" err="1"/>
              <a:t>find</a:t>
            </a:r>
            <a:r>
              <a:rPr lang="fr-CA" dirty="0"/>
              <a:t> </a:t>
            </a:r>
            <a:r>
              <a:rPr lang="fr-CA" dirty="0" err="1"/>
              <a:t>employment</a:t>
            </a:r>
            <a:r>
              <a:rPr lang="fr-CA" dirty="0"/>
              <a:t>.  </a:t>
            </a:r>
          </a:p>
          <a:p>
            <a:endParaRPr lang="fr-CA" dirty="0"/>
          </a:p>
          <a:p>
            <a:r>
              <a:rPr lang="fr-CA" dirty="0" err="1" smtClean="0"/>
              <a:t>Where</a:t>
            </a:r>
            <a:r>
              <a:rPr lang="fr-CA" dirty="0" smtClean="0"/>
              <a:t> the local </a:t>
            </a:r>
            <a:r>
              <a:rPr lang="fr-CA" dirty="0" err="1" smtClean="0"/>
              <a:t>economy</a:t>
            </a:r>
            <a:r>
              <a:rPr lang="fr-CA" dirty="0" smtClean="0"/>
              <a:t> </a:t>
            </a:r>
            <a:r>
              <a:rPr lang="fr-CA" dirty="0" err="1" smtClean="0"/>
              <a:t>is</a:t>
            </a:r>
            <a:r>
              <a:rPr lang="fr-CA" dirty="0" smtClean="0"/>
              <a:t> </a:t>
            </a:r>
            <a:r>
              <a:rPr lang="fr-CA" dirty="0" err="1" smtClean="0"/>
              <a:t>focused</a:t>
            </a:r>
            <a:r>
              <a:rPr lang="fr-CA" dirty="0" smtClean="0"/>
              <a:t> on </a:t>
            </a:r>
            <a:r>
              <a:rPr lang="fr-CA" dirty="0" err="1" smtClean="0"/>
              <a:t>mining</a:t>
            </a:r>
            <a:r>
              <a:rPr lang="fr-CA" dirty="0" smtClean="0"/>
              <a:t>, </a:t>
            </a:r>
            <a:r>
              <a:rPr lang="fr-CA" dirty="0" err="1" smtClean="0"/>
              <a:t>it</a:t>
            </a:r>
            <a:r>
              <a:rPr lang="fr-CA" dirty="0" smtClean="0"/>
              <a:t> </a:t>
            </a:r>
            <a:r>
              <a:rPr lang="fr-CA" dirty="0" err="1" smtClean="0"/>
              <a:t>becomes</a:t>
            </a:r>
            <a:r>
              <a:rPr lang="fr-CA" dirty="0" smtClean="0"/>
              <a:t> more </a:t>
            </a:r>
            <a:r>
              <a:rPr lang="fr-CA" dirty="0" err="1" smtClean="0"/>
              <a:t>difficult</a:t>
            </a:r>
            <a:r>
              <a:rPr lang="fr-CA" dirty="0" smtClean="0"/>
              <a:t>, but </a:t>
            </a:r>
            <a:r>
              <a:rPr lang="fr-CA" dirty="0" err="1" smtClean="0"/>
              <a:t>there</a:t>
            </a:r>
            <a:r>
              <a:rPr lang="fr-CA" dirty="0" smtClean="0"/>
              <a:t> are </a:t>
            </a:r>
            <a:r>
              <a:rPr lang="fr-CA" dirty="0" err="1" smtClean="0"/>
              <a:t>some</a:t>
            </a:r>
            <a:r>
              <a:rPr lang="fr-CA" dirty="0" smtClean="0"/>
              <a:t> </a:t>
            </a:r>
            <a:r>
              <a:rPr lang="fr-CA" dirty="0" err="1" smtClean="0"/>
              <a:t>examples</a:t>
            </a:r>
            <a:r>
              <a:rPr lang="fr-CA" baseline="0" dirty="0" smtClean="0"/>
              <a:t> of at least partial </a:t>
            </a:r>
            <a:r>
              <a:rPr lang="fr-CA" baseline="0" dirty="0" err="1" smtClean="0"/>
              <a:t>success</a:t>
            </a:r>
            <a:r>
              <a:rPr lang="fr-CA" baseline="0" dirty="0" smtClean="0"/>
              <a:t>.  For </a:t>
            </a:r>
            <a:r>
              <a:rPr lang="fr-CA" baseline="0" dirty="0" err="1" smtClean="0"/>
              <a:t>example</a:t>
            </a:r>
            <a:r>
              <a:rPr lang="fr-CA" baseline="0" dirty="0" smtClean="0"/>
              <a:t>, the </a:t>
            </a:r>
            <a:r>
              <a:rPr lang="fr-CA" baseline="0" dirty="0" err="1" smtClean="0"/>
              <a:t>Welsh</a:t>
            </a:r>
            <a:r>
              <a:rPr lang="fr-CA" baseline="0" dirty="0" smtClean="0"/>
              <a:t> </a:t>
            </a:r>
            <a:r>
              <a:rPr lang="fr-CA" baseline="0" dirty="0" err="1" smtClean="0"/>
              <a:t>government</a:t>
            </a:r>
            <a:r>
              <a:rPr lang="fr-CA" baseline="0" dirty="0" smtClean="0"/>
              <a:t> </a:t>
            </a:r>
            <a:r>
              <a:rPr lang="fr-CA" baseline="0" dirty="0" err="1" smtClean="0"/>
              <a:t>launched</a:t>
            </a:r>
            <a:r>
              <a:rPr lang="fr-CA" baseline="0" dirty="0" smtClean="0"/>
              <a:t> a program </a:t>
            </a:r>
            <a:r>
              <a:rPr lang="fr-CA" baseline="0" dirty="0" err="1" smtClean="0"/>
              <a:t>focusing</a:t>
            </a:r>
            <a:r>
              <a:rPr lang="fr-CA" baseline="0" dirty="0" smtClean="0"/>
              <a:t> on </a:t>
            </a:r>
            <a:r>
              <a:rPr lang="fr-CA" baseline="0" dirty="0" err="1" smtClean="0"/>
              <a:t>attracting</a:t>
            </a:r>
            <a:r>
              <a:rPr lang="fr-CA" baseline="0" dirty="0" smtClean="0"/>
              <a:t> </a:t>
            </a:r>
            <a:r>
              <a:rPr lang="fr-CA" baseline="0" dirty="0" err="1" smtClean="0"/>
              <a:t>inward</a:t>
            </a:r>
            <a:r>
              <a:rPr lang="fr-CA" baseline="0" dirty="0" smtClean="0"/>
              <a:t> </a:t>
            </a:r>
            <a:r>
              <a:rPr lang="fr-CA" baseline="0" dirty="0" err="1" smtClean="0"/>
              <a:t>investment</a:t>
            </a:r>
            <a:r>
              <a:rPr lang="fr-CA" baseline="0" dirty="0" smtClean="0"/>
              <a:t> </a:t>
            </a:r>
            <a:r>
              <a:rPr lang="fr-CA" dirty="0" err="1" smtClean="0"/>
              <a:t>through</a:t>
            </a:r>
            <a:r>
              <a:rPr lang="fr-CA" dirty="0" smtClean="0"/>
              <a:t> provision </a:t>
            </a:r>
            <a:r>
              <a:rPr lang="fr-CA" dirty="0"/>
              <a:t>of </a:t>
            </a:r>
            <a:r>
              <a:rPr lang="fr-CA" dirty="0" err="1"/>
              <a:t>facilities</a:t>
            </a:r>
            <a:r>
              <a:rPr lang="fr-CA" dirty="0"/>
              <a:t> and </a:t>
            </a:r>
            <a:r>
              <a:rPr lang="fr-CA" dirty="0" err="1"/>
              <a:t>financial</a:t>
            </a:r>
            <a:r>
              <a:rPr lang="fr-CA" dirty="0"/>
              <a:t> </a:t>
            </a:r>
            <a:r>
              <a:rPr lang="fr-CA" dirty="0" err="1"/>
              <a:t>incentives</a:t>
            </a:r>
            <a:r>
              <a:rPr lang="fr-CA" dirty="0"/>
              <a:t>.  </a:t>
            </a:r>
            <a:r>
              <a:rPr lang="fr-CA" dirty="0" smtClean="0"/>
              <a:t>On the one hand, </a:t>
            </a:r>
            <a:r>
              <a:rPr lang="fr-CA" dirty="0" err="1" smtClean="0"/>
              <a:t>this</a:t>
            </a:r>
            <a:r>
              <a:rPr lang="fr-CA" dirty="0" smtClean="0"/>
              <a:t> </a:t>
            </a:r>
            <a:r>
              <a:rPr lang="fr-CA" dirty="0" err="1" smtClean="0"/>
              <a:t>attracted</a:t>
            </a:r>
            <a:r>
              <a:rPr lang="fr-CA" baseline="0" dirty="0" smtClean="0"/>
              <a:t> </a:t>
            </a:r>
            <a:r>
              <a:rPr lang="fr-CA" baseline="0" dirty="0" err="1" smtClean="0"/>
              <a:t>around</a:t>
            </a:r>
            <a:r>
              <a:rPr lang="fr-CA" baseline="0" dirty="0" smtClean="0"/>
              <a:t> USD 6 billion </a:t>
            </a:r>
            <a:r>
              <a:rPr lang="fr-CA" baseline="0" dirty="0" err="1" smtClean="0"/>
              <a:t>into</a:t>
            </a:r>
            <a:r>
              <a:rPr lang="fr-CA" baseline="0" dirty="0" smtClean="0"/>
              <a:t> the country over 7 </a:t>
            </a:r>
            <a:r>
              <a:rPr lang="fr-CA" baseline="0" dirty="0" err="1" smtClean="0"/>
              <a:t>years</a:t>
            </a:r>
            <a:r>
              <a:rPr lang="fr-CA" baseline="0" dirty="0" smtClean="0"/>
              <a:t> and </a:t>
            </a:r>
            <a:r>
              <a:rPr lang="fr-CA" baseline="0" dirty="0" err="1" smtClean="0"/>
              <a:t>created</a:t>
            </a:r>
            <a:r>
              <a:rPr lang="fr-CA" baseline="0" dirty="0" smtClean="0"/>
              <a:t> jobs in new industries and </a:t>
            </a:r>
            <a:r>
              <a:rPr lang="fr-CA" baseline="0" dirty="0" err="1" smtClean="0"/>
              <a:t>improved</a:t>
            </a:r>
            <a:r>
              <a:rPr lang="fr-CA" baseline="0" dirty="0" smtClean="0"/>
              <a:t> infrastructure.  On the </a:t>
            </a:r>
            <a:r>
              <a:rPr lang="fr-CA" baseline="0" dirty="0" err="1" smtClean="0"/>
              <a:t>other</a:t>
            </a:r>
            <a:r>
              <a:rPr lang="fr-CA" baseline="0" dirty="0" smtClean="0"/>
              <a:t> hand, the jobs </a:t>
            </a:r>
            <a:r>
              <a:rPr lang="fr-CA" baseline="0" dirty="0" err="1" smtClean="0"/>
              <a:t>weren’t</a:t>
            </a:r>
            <a:r>
              <a:rPr lang="fr-CA" baseline="0" dirty="0" smtClean="0"/>
              <a:t> </a:t>
            </a:r>
            <a:r>
              <a:rPr lang="fr-CA" baseline="0" dirty="0" err="1" smtClean="0"/>
              <a:t>necessarily</a:t>
            </a:r>
            <a:r>
              <a:rPr lang="fr-CA" baseline="0" dirty="0" smtClean="0"/>
              <a:t> right for </a:t>
            </a:r>
            <a:r>
              <a:rPr lang="fr-CA" baseline="0" dirty="0" err="1" smtClean="0"/>
              <a:t>miners</a:t>
            </a:r>
            <a:r>
              <a:rPr lang="fr-CA" baseline="0" dirty="0" smtClean="0"/>
              <a:t> or </a:t>
            </a:r>
            <a:r>
              <a:rPr lang="fr-CA" baseline="0" dirty="0" err="1" smtClean="0"/>
              <a:t>near</a:t>
            </a:r>
            <a:r>
              <a:rPr lang="fr-CA" baseline="0" dirty="0" smtClean="0"/>
              <a:t> the mines, and as the </a:t>
            </a:r>
            <a:r>
              <a:rPr lang="fr-CA" baseline="0" dirty="0" err="1" smtClean="0"/>
              <a:t>incentives</a:t>
            </a:r>
            <a:r>
              <a:rPr lang="fr-CA" baseline="0" dirty="0" smtClean="0"/>
              <a:t> </a:t>
            </a:r>
            <a:r>
              <a:rPr lang="fr-CA" baseline="0" dirty="0" err="1" smtClean="0"/>
              <a:t>dried</a:t>
            </a:r>
            <a:r>
              <a:rPr lang="fr-CA" baseline="0" dirty="0" smtClean="0"/>
              <a:t> up </a:t>
            </a:r>
            <a:r>
              <a:rPr lang="fr-CA" baseline="0" dirty="0" err="1" smtClean="0"/>
              <a:t>some</a:t>
            </a:r>
            <a:r>
              <a:rPr lang="fr-CA" baseline="0" dirty="0" smtClean="0"/>
              <a:t> of the </a:t>
            </a:r>
            <a:r>
              <a:rPr lang="fr-CA" baseline="0" dirty="0" err="1" smtClean="0"/>
              <a:t>investment</a:t>
            </a:r>
            <a:r>
              <a:rPr lang="fr-CA" baseline="0" dirty="0" smtClean="0"/>
              <a:t> has </a:t>
            </a:r>
            <a:r>
              <a:rPr lang="fr-CA" baseline="0" dirty="0" err="1" smtClean="0"/>
              <a:t>left</a:t>
            </a:r>
            <a:r>
              <a:rPr lang="fr-CA" baseline="0" dirty="0" smtClean="0"/>
              <a:t>. </a:t>
            </a:r>
          </a:p>
          <a:p>
            <a:endParaRPr lang="fr-CA" baseline="0" dirty="0" smtClean="0"/>
          </a:p>
          <a:p>
            <a:r>
              <a:rPr lang="fr-CA" baseline="0" dirty="0" smtClean="0"/>
              <a:t>(There are </a:t>
            </a:r>
            <a:r>
              <a:rPr lang="fr-CA" baseline="0" dirty="0" err="1" smtClean="0"/>
              <a:t>many</a:t>
            </a:r>
            <a:r>
              <a:rPr lang="fr-CA" baseline="0" dirty="0" smtClean="0"/>
              <a:t> more </a:t>
            </a:r>
            <a:r>
              <a:rPr lang="fr-CA" baseline="0" dirty="0" err="1" smtClean="0"/>
              <a:t>policies</a:t>
            </a:r>
            <a:r>
              <a:rPr lang="fr-CA" baseline="0" dirty="0" smtClean="0"/>
              <a:t> </a:t>
            </a:r>
            <a:r>
              <a:rPr lang="fr-CA" baseline="0" dirty="0" err="1" smtClean="0"/>
              <a:t>that</a:t>
            </a:r>
            <a:r>
              <a:rPr lang="fr-CA" baseline="0" dirty="0" smtClean="0"/>
              <a:t> I </a:t>
            </a:r>
            <a:r>
              <a:rPr lang="fr-CA" baseline="0" dirty="0" err="1" smtClean="0"/>
              <a:t>haven’t</a:t>
            </a:r>
            <a:r>
              <a:rPr lang="fr-CA" baseline="0" dirty="0" smtClean="0"/>
              <a:t> </a:t>
            </a:r>
            <a:r>
              <a:rPr lang="fr-CA" baseline="0" dirty="0" err="1" smtClean="0"/>
              <a:t>raised</a:t>
            </a:r>
            <a:r>
              <a:rPr lang="fr-CA" baseline="0" dirty="0" smtClean="0"/>
              <a:t>.  In </a:t>
            </a:r>
            <a:r>
              <a:rPr lang="fr-CA" baseline="0" dirty="0" err="1" smtClean="0"/>
              <a:t>particular</a:t>
            </a:r>
            <a:r>
              <a:rPr lang="fr-CA" baseline="0" dirty="0" smtClean="0"/>
              <a:t> I </a:t>
            </a:r>
            <a:r>
              <a:rPr lang="fr-CA" baseline="0" dirty="0" err="1" smtClean="0"/>
              <a:t>haven’t</a:t>
            </a:r>
            <a:r>
              <a:rPr lang="fr-CA" baseline="0" dirty="0" smtClean="0"/>
              <a:t> </a:t>
            </a:r>
            <a:r>
              <a:rPr lang="fr-CA" baseline="0" dirty="0" err="1" smtClean="0"/>
              <a:t>mentioned</a:t>
            </a:r>
            <a:r>
              <a:rPr lang="fr-CA" baseline="0" dirty="0" smtClean="0"/>
              <a:t> </a:t>
            </a:r>
            <a:r>
              <a:rPr lang="fr-CA" baseline="0" dirty="0" err="1" smtClean="0"/>
              <a:t>much</a:t>
            </a:r>
            <a:r>
              <a:rPr lang="fr-CA" baseline="0" dirty="0" smtClean="0"/>
              <a:t> on the </a:t>
            </a:r>
            <a:r>
              <a:rPr lang="fr-CA" baseline="0" dirty="0" err="1" smtClean="0"/>
              <a:t>role</a:t>
            </a:r>
            <a:r>
              <a:rPr lang="fr-CA" baseline="0" dirty="0" smtClean="0"/>
              <a:t> of </a:t>
            </a:r>
            <a:r>
              <a:rPr lang="fr-CA" baseline="0" dirty="0" err="1" smtClean="0"/>
              <a:t>community</a:t>
            </a:r>
            <a:r>
              <a:rPr lang="fr-CA" baseline="0" dirty="0" smtClean="0"/>
              <a:t> organisations in </a:t>
            </a:r>
            <a:r>
              <a:rPr lang="fr-CA" baseline="0" dirty="0" err="1" smtClean="0"/>
              <a:t>maintaining</a:t>
            </a:r>
            <a:r>
              <a:rPr lang="fr-CA" baseline="0" dirty="0" smtClean="0"/>
              <a:t> and </a:t>
            </a:r>
            <a:r>
              <a:rPr lang="fr-CA" baseline="0" dirty="0" err="1" smtClean="0"/>
              <a:t>regenerating</a:t>
            </a:r>
            <a:r>
              <a:rPr lang="fr-CA" baseline="0" dirty="0" smtClean="0"/>
              <a:t> the social </a:t>
            </a:r>
            <a:r>
              <a:rPr lang="fr-CA" baseline="0" dirty="0" err="1" smtClean="0"/>
              <a:t>fabric</a:t>
            </a:r>
            <a:r>
              <a:rPr lang="fr-CA" baseline="0" dirty="0" smtClean="0"/>
              <a:t> – </a:t>
            </a:r>
            <a:r>
              <a:rPr lang="fr-CA" baseline="0" dirty="0" err="1" smtClean="0"/>
              <a:t>typically</a:t>
            </a:r>
            <a:r>
              <a:rPr lang="fr-CA" baseline="0" dirty="0" smtClean="0"/>
              <a:t> </a:t>
            </a:r>
            <a:r>
              <a:rPr lang="fr-CA" baseline="0" dirty="0" err="1" smtClean="0"/>
              <a:t>this</a:t>
            </a:r>
            <a:r>
              <a:rPr lang="fr-CA" baseline="0" dirty="0" smtClean="0"/>
              <a:t> has </a:t>
            </a:r>
            <a:r>
              <a:rPr lang="fr-CA" baseline="0" dirty="0" err="1" smtClean="0"/>
              <a:t>taken</a:t>
            </a:r>
            <a:r>
              <a:rPr lang="fr-CA" baseline="0" dirty="0" smtClean="0"/>
              <a:t> second place to </a:t>
            </a:r>
            <a:r>
              <a:rPr lang="fr-CA" baseline="0" dirty="0" err="1" smtClean="0"/>
              <a:t>economic</a:t>
            </a:r>
            <a:r>
              <a:rPr lang="fr-CA" baseline="0" dirty="0" smtClean="0"/>
              <a:t> impacts and </a:t>
            </a:r>
            <a:r>
              <a:rPr lang="fr-CA" baseline="0" dirty="0" err="1" smtClean="0"/>
              <a:t>measures</a:t>
            </a:r>
            <a:r>
              <a:rPr lang="fr-CA" baseline="0" dirty="0" smtClean="0"/>
              <a:t>, but </a:t>
            </a:r>
            <a:r>
              <a:rPr lang="fr-CA" baseline="0" dirty="0" err="1" smtClean="0"/>
              <a:t>increasingly</a:t>
            </a:r>
            <a:r>
              <a:rPr lang="fr-CA" baseline="0" dirty="0" smtClean="0"/>
              <a:t> </a:t>
            </a:r>
            <a:r>
              <a:rPr lang="fr-CA" baseline="0" dirty="0" err="1" smtClean="0"/>
              <a:t>recognised</a:t>
            </a:r>
            <a:r>
              <a:rPr lang="fr-CA" baseline="0" dirty="0" smtClean="0"/>
              <a:t> as important.)</a:t>
            </a:r>
          </a:p>
          <a:p>
            <a:endParaRPr lang="fr-CA" baseline="0" dirty="0" smtClean="0"/>
          </a:p>
          <a:p>
            <a:r>
              <a:rPr lang="fr-CA" baseline="0" dirty="0" smtClean="0"/>
              <a:t>The transitions </a:t>
            </a:r>
            <a:r>
              <a:rPr lang="fr-CA" baseline="0" dirty="0" err="1" smtClean="0"/>
              <a:t>that</a:t>
            </a:r>
            <a:r>
              <a:rPr lang="fr-CA" baseline="0" dirty="0" smtClean="0"/>
              <a:t> I have </a:t>
            </a:r>
            <a:r>
              <a:rPr lang="fr-CA" baseline="0" dirty="0" err="1" smtClean="0"/>
              <a:t>talked</a:t>
            </a:r>
            <a:r>
              <a:rPr lang="fr-CA" baseline="0" dirty="0" smtClean="0"/>
              <a:t> about </a:t>
            </a:r>
            <a:r>
              <a:rPr lang="fr-CA" baseline="0" dirty="0" err="1" smtClean="0"/>
              <a:t>were</a:t>
            </a:r>
            <a:r>
              <a:rPr lang="fr-CA" baseline="0" dirty="0" smtClean="0"/>
              <a:t> </a:t>
            </a:r>
            <a:r>
              <a:rPr lang="fr-CA" baseline="0" dirty="0" err="1" smtClean="0"/>
              <a:t>tiny</a:t>
            </a:r>
            <a:r>
              <a:rPr lang="fr-CA" baseline="0" dirty="0" smtClean="0"/>
              <a:t> in </a:t>
            </a:r>
            <a:r>
              <a:rPr lang="fr-CA" baseline="0" dirty="0" err="1" smtClean="0"/>
              <a:t>scale</a:t>
            </a:r>
            <a:r>
              <a:rPr lang="fr-CA" baseline="0" dirty="0" smtClean="0"/>
              <a:t> </a:t>
            </a:r>
            <a:r>
              <a:rPr lang="fr-CA" baseline="0" dirty="0" err="1" smtClean="0"/>
              <a:t>compared</a:t>
            </a:r>
            <a:r>
              <a:rPr lang="fr-CA" baseline="0" dirty="0" smtClean="0"/>
              <a:t> to the transition </a:t>
            </a:r>
            <a:r>
              <a:rPr lang="fr-CA" baseline="0" dirty="0" err="1" smtClean="0"/>
              <a:t>we</a:t>
            </a:r>
            <a:r>
              <a:rPr lang="fr-CA" baseline="0" dirty="0" smtClean="0"/>
              <a:t> are </a:t>
            </a:r>
            <a:r>
              <a:rPr lang="fr-CA" baseline="0" dirty="0" err="1" smtClean="0"/>
              <a:t>facing</a:t>
            </a:r>
            <a:r>
              <a:rPr lang="fr-CA" baseline="0" dirty="0" smtClean="0"/>
              <a:t> </a:t>
            </a:r>
            <a:r>
              <a:rPr lang="fr-CA" baseline="0" dirty="0" err="1" smtClean="0"/>
              <a:t>now</a:t>
            </a:r>
            <a:r>
              <a:rPr lang="fr-CA" baseline="0" dirty="0" smtClean="0"/>
              <a:t>.  But </a:t>
            </a:r>
            <a:r>
              <a:rPr lang="fr-CA" baseline="0" dirty="0" err="1" smtClean="0"/>
              <a:t>even</a:t>
            </a:r>
            <a:r>
              <a:rPr lang="fr-CA" baseline="0" dirty="0" smtClean="0"/>
              <a:t> for </a:t>
            </a:r>
            <a:r>
              <a:rPr lang="fr-CA" baseline="0" dirty="0" err="1" smtClean="0"/>
              <a:t>these</a:t>
            </a:r>
            <a:r>
              <a:rPr lang="fr-CA" baseline="0" dirty="0" smtClean="0"/>
              <a:t> </a:t>
            </a:r>
            <a:r>
              <a:rPr lang="fr-CA" baseline="0" dirty="0" err="1" smtClean="0"/>
              <a:t>tiny</a:t>
            </a:r>
            <a:r>
              <a:rPr lang="fr-CA" baseline="0" dirty="0" smtClean="0"/>
              <a:t> transitions, </a:t>
            </a:r>
            <a:r>
              <a:rPr lang="fr-CA" baseline="0" dirty="0" err="1" smtClean="0"/>
              <a:t>there</a:t>
            </a:r>
            <a:r>
              <a:rPr lang="fr-CA" baseline="0" dirty="0" smtClean="0"/>
              <a:t> </a:t>
            </a:r>
            <a:r>
              <a:rPr lang="fr-CA" baseline="0" dirty="0" err="1" smtClean="0"/>
              <a:t>were</a:t>
            </a:r>
            <a:r>
              <a:rPr lang="fr-CA" baseline="0" dirty="0" smtClean="0"/>
              <a:t> </a:t>
            </a:r>
            <a:r>
              <a:rPr lang="fr-CA" baseline="0" dirty="0" err="1" smtClean="0"/>
              <a:t>benefits</a:t>
            </a:r>
            <a:r>
              <a:rPr lang="fr-CA" baseline="0" dirty="0" smtClean="0"/>
              <a:t> </a:t>
            </a:r>
            <a:r>
              <a:rPr lang="fr-CA" baseline="0" dirty="0" err="1" smtClean="0"/>
              <a:t>from</a:t>
            </a:r>
            <a:r>
              <a:rPr lang="fr-CA" baseline="0" dirty="0" smtClean="0"/>
              <a:t> </a:t>
            </a:r>
            <a:r>
              <a:rPr lang="fr-CA" baseline="0" dirty="0" err="1" smtClean="0"/>
              <a:t>preparing</a:t>
            </a:r>
            <a:r>
              <a:rPr lang="fr-CA" baseline="0" dirty="0" smtClean="0"/>
              <a:t> and planning in </a:t>
            </a:r>
            <a:r>
              <a:rPr lang="fr-CA" baseline="0" dirty="0" err="1" smtClean="0"/>
              <a:t>advance</a:t>
            </a:r>
            <a:r>
              <a:rPr lang="fr-CA" baseline="0" dirty="0" smtClean="0"/>
              <a:t>, and </a:t>
            </a:r>
            <a:r>
              <a:rPr lang="fr-CA" baseline="0" dirty="0" err="1" smtClean="0"/>
              <a:t>costs</a:t>
            </a:r>
            <a:r>
              <a:rPr lang="fr-CA" baseline="0" dirty="0" smtClean="0"/>
              <a:t> of not </a:t>
            </a:r>
            <a:r>
              <a:rPr lang="fr-CA" baseline="0" dirty="0" err="1" smtClean="0"/>
              <a:t>doing</a:t>
            </a:r>
            <a:r>
              <a:rPr lang="fr-CA" baseline="0" dirty="0" smtClean="0"/>
              <a:t> </a:t>
            </a:r>
            <a:r>
              <a:rPr lang="fr-CA" baseline="0" dirty="0" err="1" smtClean="0"/>
              <a:t>so</a:t>
            </a:r>
            <a:r>
              <a:rPr lang="fr-CA" baseline="0" dirty="0" smtClean="0"/>
              <a:t>; for large transitions the </a:t>
            </a:r>
            <a:r>
              <a:rPr lang="fr-CA" baseline="0" dirty="0" err="1" smtClean="0"/>
              <a:t>potential</a:t>
            </a:r>
            <a:r>
              <a:rPr lang="fr-CA" baseline="0" dirty="0" smtClean="0"/>
              <a:t> </a:t>
            </a:r>
            <a:r>
              <a:rPr lang="fr-CA" baseline="0" dirty="0" err="1" smtClean="0"/>
              <a:t>costs</a:t>
            </a:r>
            <a:r>
              <a:rPr lang="fr-CA" baseline="0" dirty="0" smtClean="0"/>
              <a:t> are </a:t>
            </a:r>
            <a:r>
              <a:rPr lang="fr-CA" baseline="0" dirty="0" err="1" smtClean="0"/>
              <a:t>much</a:t>
            </a:r>
            <a:r>
              <a:rPr lang="fr-CA" baseline="0" dirty="0" smtClean="0"/>
              <a:t> </a:t>
            </a:r>
            <a:r>
              <a:rPr lang="fr-CA" baseline="0" dirty="0" err="1" smtClean="0"/>
              <a:t>higher</a:t>
            </a:r>
            <a:r>
              <a:rPr lang="fr-CA" baseline="0" dirty="0" smtClean="0"/>
              <a:t>.  </a:t>
            </a:r>
            <a:r>
              <a:rPr lang="fr-CA" baseline="0" dirty="0" err="1" smtClean="0"/>
              <a:t>I’m</a:t>
            </a:r>
            <a:r>
              <a:rPr lang="fr-CA" baseline="0" dirty="0" smtClean="0"/>
              <a:t> </a:t>
            </a:r>
            <a:r>
              <a:rPr lang="fr-CA" baseline="0" dirty="0" err="1" smtClean="0"/>
              <a:t>going</a:t>
            </a:r>
            <a:r>
              <a:rPr lang="fr-CA" baseline="0" dirty="0" smtClean="0"/>
              <a:t> to hand over to </a:t>
            </a:r>
            <a:r>
              <a:rPr lang="fr-CA" baseline="0" dirty="0" err="1" smtClean="0"/>
              <a:t>Hongxia</a:t>
            </a:r>
            <a:r>
              <a:rPr lang="fr-CA" baseline="0" dirty="0" smtClean="0"/>
              <a:t> </a:t>
            </a:r>
            <a:r>
              <a:rPr lang="fr-CA" baseline="0" dirty="0" err="1" smtClean="0"/>
              <a:t>who</a:t>
            </a:r>
            <a:r>
              <a:rPr lang="fr-CA" baseline="0" dirty="0" smtClean="0"/>
              <a:t> </a:t>
            </a:r>
            <a:r>
              <a:rPr lang="fr-CA" baseline="0" dirty="0" err="1" smtClean="0"/>
              <a:t>will</a:t>
            </a:r>
            <a:r>
              <a:rPr lang="fr-CA" baseline="0" dirty="0" smtClean="0"/>
              <a:t> tell us about the importance of plans in Shanxi.</a:t>
            </a:r>
          </a:p>
          <a:p>
            <a:endParaRPr lang="fr-CA" baseline="0" dirty="0" smtClean="0"/>
          </a:p>
          <a:p>
            <a:endParaRPr lang="fr-CA" baseline="0" dirty="0" smtClean="0"/>
          </a:p>
          <a:p>
            <a:endParaRPr lang="fr-CA" baseline="0" dirty="0" smtClean="0"/>
          </a:p>
          <a:p>
            <a:r>
              <a:rPr lang="fr-CA" baseline="0" dirty="0" smtClean="0"/>
              <a:t>------------------------------------------------</a:t>
            </a:r>
          </a:p>
          <a:p>
            <a:r>
              <a:rPr lang="en-CA" dirty="0" smtClean="0"/>
              <a:t>Between 1983 and 1991 it secured investment totalling over £4 billion. </a:t>
            </a:r>
            <a:r>
              <a:rPr lang="fr-CA" dirty="0"/>
              <a:t>But, as the </a:t>
            </a:r>
            <a:r>
              <a:rPr lang="fr-CA" dirty="0" err="1"/>
              <a:t>financial</a:t>
            </a:r>
            <a:r>
              <a:rPr lang="fr-CA" dirty="0"/>
              <a:t> </a:t>
            </a:r>
            <a:r>
              <a:rPr lang="fr-CA" dirty="0" err="1"/>
              <a:t>incentives</a:t>
            </a:r>
            <a:r>
              <a:rPr lang="fr-CA" dirty="0"/>
              <a:t> </a:t>
            </a:r>
            <a:r>
              <a:rPr lang="fr-CA" dirty="0" err="1"/>
              <a:t>dried</a:t>
            </a:r>
            <a:r>
              <a:rPr lang="fr-CA" dirty="0"/>
              <a:t> up, </a:t>
            </a:r>
            <a:r>
              <a:rPr lang="fr-CA" dirty="0" err="1"/>
              <a:t>some</a:t>
            </a:r>
            <a:r>
              <a:rPr lang="fr-CA" dirty="0"/>
              <a:t> of the </a:t>
            </a:r>
            <a:r>
              <a:rPr lang="fr-CA" dirty="0" err="1"/>
              <a:t>investment</a:t>
            </a:r>
            <a:r>
              <a:rPr lang="fr-CA" dirty="0"/>
              <a:t> </a:t>
            </a:r>
            <a:r>
              <a:rPr lang="fr-CA" dirty="0" err="1"/>
              <a:t>left</a:t>
            </a:r>
            <a:r>
              <a:rPr lang="fr-CA" dirty="0"/>
              <a:t> </a:t>
            </a:r>
            <a:r>
              <a:rPr lang="fr-CA" dirty="0" err="1"/>
              <a:t>other</a:t>
            </a:r>
            <a:r>
              <a:rPr lang="fr-CA" dirty="0"/>
              <a:t> </a:t>
            </a:r>
            <a:r>
              <a:rPr lang="fr-CA" dirty="0" err="1"/>
              <a:t>regions</a:t>
            </a:r>
            <a:r>
              <a:rPr lang="fr-CA" dirty="0"/>
              <a:t> </a:t>
            </a:r>
            <a:r>
              <a:rPr lang="fr-CA" dirty="0" err="1"/>
              <a:t>with</a:t>
            </a:r>
            <a:r>
              <a:rPr lang="fr-CA" dirty="0"/>
              <a:t> </a:t>
            </a:r>
            <a:r>
              <a:rPr lang="fr-CA" dirty="0" err="1"/>
              <a:t>lower</a:t>
            </a:r>
            <a:r>
              <a:rPr lang="fr-CA" dirty="0"/>
              <a:t> labour </a:t>
            </a:r>
            <a:r>
              <a:rPr lang="fr-CA" dirty="0" err="1"/>
              <a:t>costs</a:t>
            </a:r>
            <a:r>
              <a:rPr lang="fr-CA" dirty="0"/>
              <a:t>, and </a:t>
            </a:r>
            <a:r>
              <a:rPr lang="fr-CA" dirty="0" err="1"/>
              <a:t>continued</a:t>
            </a:r>
            <a:r>
              <a:rPr lang="fr-CA" dirty="0"/>
              <a:t> </a:t>
            </a:r>
            <a:r>
              <a:rPr lang="fr-CA" dirty="0" err="1"/>
              <a:t>low</a:t>
            </a:r>
            <a:r>
              <a:rPr lang="fr-CA" dirty="0"/>
              <a:t> </a:t>
            </a:r>
            <a:r>
              <a:rPr lang="fr-CA" dirty="0" err="1"/>
              <a:t>educational</a:t>
            </a:r>
            <a:r>
              <a:rPr lang="fr-CA" dirty="0"/>
              <a:t> </a:t>
            </a:r>
            <a:r>
              <a:rPr lang="fr-CA" dirty="0" err="1"/>
              <a:t>levels</a:t>
            </a:r>
            <a:r>
              <a:rPr lang="fr-CA" dirty="0"/>
              <a:t> in the </a:t>
            </a:r>
            <a:r>
              <a:rPr lang="fr-CA" dirty="0" err="1"/>
              <a:t>region</a:t>
            </a:r>
            <a:r>
              <a:rPr lang="fr-CA" dirty="0"/>
              <a:t> </a:t>
            </a:r>
            <a:r>
              <a:rPr lang="fr-CA" dirty="0" err="1"/>
              <a:t>meant</a:t>
            </a:r>
            <a:r>
              <a:rPr lang="fr-CA" dirty="0"/>
              <a:t> </a:t>
            </a:r>
            <a:r>
              <a:rPr lang="fr-CA" dirty="0" err="1"/>
              <a:t>that</a:t>
            </a:r>
            <a:r>
              <a:rPr lang="fr-CA" dirty="0"/>
              <a:t> Wales </a:t>
            </a:r>
            <a:r>
              <a:rPr lang="fr-CA" dirty="0" err="1"/>
              <a:t>was</a:t>
            </a:r>
            <a:r>
              <a:rPr lang="fr-CA" dirty="0"/>
              <a:t> </a:t>
            </a:r>
            <a:r>
              <a:rPr lang="fr-CA" dirty="0" err="1"/>
              <a:t>less</a:t>
            </a:r>
            <a:r>
              <a:rPr lang="fr-CA" dirty="0"/>
              <a:t> </a:t>
            </a:r>
            <a:r>
              <a:rPr lang="fr-CA" dirty="0" err="1"/>
              <a:t>successful</a:t>
            </a:r>
            <a:r>
              <a:rPr lang="fr-CA" dirty="0"/>
              <a:t> in </a:t>
            </a:r>
            <a:r>
              <a:rPr lang="fr-CA" dirty="0" err="1"/>
              <a:t>attracting</a:t>
            </a:r>
            <a:r>
              <a:rPr lang="fr-CA" dirty="0"/>
              <a:t> more hi-</a:t>
            </a:r>
            <a:r>
              <a:rPr lang="fr-CA" dirty="0" err="1"/>
              <a:t>tech</a:t>
            </a:r>
            <a:r>
              <a:rPr lang="fr-CA" dirty="0"/>
              <a:t> </a:t>
            </a:r>
            <a:r>
              <a:rPr lang="fr-CA" dirty="0" err="1"/>
              <a:t>industry</a:t>
            </a:r>
            <a:r>
              <a:rPr lang="fr-CA" dirty="0"/>
              <a:t>.  Questions </a:t>
            </a:r>
            <a:r>
              <a:rPr lang="fr-CA" dirty="0" err="1"/>
              <a:t>also</a:t>
            </a:r>
            <a:r>
              <a:rPr lang="fr-CA" dirty="0"/>
              <a:t> </a:t>
            </a:r>
            <a:r>
              <a:rPr lang="fr-CA" dirty="0" err="1"/>
              <a:t>regarding</a:t>
            </a:r>
            <a:r>
              <a:rPr lang="fr-CA" dirty="0"/>
              <a:t> </a:t>
            </a:r>
            <a:r>
              <a:rPr lang="fr-CA" dirty="0" err="1"/>
              <a:t>both</a:t>
            </a:r>
            <a:r>
              <a:rPr lang="fr-CA" dirty="0"/>
              <a:t> the location of the jobs </a:t>
            </a:r>
            <a:r>
              <a:rPr lang="fr-CA" dirty="0" err="1"/>
              <a:t>created</a:t>
            </a:r>
            <a:r>
              <a:rPr lang="fr-CA" dirty="0"/>
              <a:t> (</a:t>
            </a:r>
            <a:r>
              <a:rPr lang="fr-CA" dirty="0" err="1"/>
              <a:t>typically</a:t>
            </a:r>
            <a:r>
              <a:rPr lang="fr-CA" dirty="0"/>
              <a:t> </a:t>
            </a:r>
            <a:r>
              <a:rPr lang="fr-CA" dirty="0" err="1"/>
              <a:t>away</a:t>
            </a:r>
            <a:r>
              <a:rPr lang="fr-CA" dirty="0"/>
              <a:t> </a:t>
            </a:r>
            <a:r>
              <a:rPr lang="fr-CA" dirty="0" err="1"/>
              <a:t>from</a:t>
            </a:r>
            <a:r>
              <a:rPr lang="fr-CA" dirty="0"/>
              <a:t> the </a:t>
            </a:r>
            <a:r>
              <a:rPr lang="fr-CA" dirty="0" err="1"/>
              <a:t>mining</a:t>
            </a:r>
            <a:r>
              <a:rPr lang="fr-CA" dirty="0"/>
              <a:t> areas) and the </a:t>
            </a:r>
            <a:r>
              <a:rPr lang="fr-CA" dirty="0" err="1"/>
              <a:t>suitability</a:t>
            </a:r>
            <a:r>
              <a:rPr lang="fr-CA" dirty="0"/>
              <a:t> of jobs for </a:t>
            </a:r>
            <a:r>
              <a:rPr lang="fr-CA" dirty="0" err="1"/>
              <a:t>miners</a:t>
            </a:r>
            <a:r>
              <a:rPr lang="fr-CA" dirty="0"/>
              <a:t> (</a:t>
            </a:r>
            <a:r>
              <a:rPr lang="fr-CA" dirty="0" err="1"/>
              <a:t>women</a:t>
            </a:r>
            <a:r>
              <a:rPr lang="fr-CA" dirty="0"/>
              <a:t> and </a:t>
            </a:r>
            <a:r>
              <a:rPr lang="fr-CA" dirty="0" err="1"/>
              <a:t>younger</a:t>
            </a:r>
            <a:r>
              <a:rPr lang="fr-CA" dirty="0"/>
              <a:t> men).  </a:t>
            </a:r>
            <a:r>
              <a:rPr lang="fr-CA" dirty="0" err="1"/>
              <a:t>Nethertheless</a:t>
            </a:r>
            <a:r>
              <a:rPr lang="fr-CA" dirty="0"/>
              <a:t>, </a:t>
            </a:r>
            <a:r>
              <a:rPr lang="fr-CA" dirty="0" err="1"/>
              <a:t>inward</a:t>
            </a:r>
            <a:r>
              <a:rPr lang="fr-CA" dirty="0"/>
              <a:t> </a:t>
            </a:r>
            <a:r>
              <a:rPr lang="fr-CA" dirty="0" err="1"/>
              <a:t>investment</a:t>
            </a:r>
            <a:r>
              <a:rPr lang="fr-CA" dirty="0"/>
              <a:t> </a:t>
            </a:r>
            <a:r>
              <a:rPr lang="fr-CA" dirty="0" err="1"/>
              <a:t>was</a:t>
            </a:r>
            <a:r>
              <a:rPr lang="fr-CA" dirty="0"/>
              <a:t> </a:t>
            </a:r>
            <a:r>
              <a:rPr lang="fr-CA" dirty="0" err="1"/>
              <a:t>certainly</a:t>
            </a:r>
            <a:r>
              <a:rPr lang="fr-CA" dirty="0"/>
              <a:t> </a:t>
            </a:r>
            <a:r>
              <a:rPr lang="fr-CA" dirty="0" err="1"/>
              <a:t>helpful</a:t>
            </a:r>
            <a:r>
              <a:rPr lang="fr-CA" dirty="0"/>
              <a:t> in the transition.</a:t>
            </a:r>
          </a:p>
          <a:p>
            <a:endParaRPr lang="fr-CA" dirty="0"/>
          </a:p>
        </p:txBody>
      </p:sp>
      <p:sp>
        <p:nvSpPr>
          <p:cNvPr id="4" name="Slide Number Placeholder 3"/>
          <p:cNvSpPr>
            <a:spLocks noGrp="1"/>
          </p:cNvSpPr>
          <p:nvPr>
            <p:ph type="sldNum" sz="quarter" idx="10"/>
          </p:nvPr>
        </p:nvSpPr>
        <p:spPr/>
        <p:txBody>
          <a:bodyPr/>
          <a:lstStyle/>
          <a:p>
            <a:fld id="{CC4458A7-A0A1-4490-86CF-1BC40E7AD780}" type="slidenum">
              <a:rPr lang="en-CA" smtClean="0"/>
              <a:t>14</a:t>
            </a:fld>
            <a:endParaRPr lang="en-CA"/>
          </a:p>
        </p:txBody>
      </p:sp>
    </p:spTree>
    <p:extLst>
      <p:ext uri="{BB962C8B-B14F-4D97-AF65-F5344CB8AC3E}">
        <p14:creationId xmlns:p14="http://schemas.microsoft.com/office/powerpoint/2010/main" val="2075858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4458A7-A0A1-4490-86CF-1BC40E7AD780}" type="slidenum">
              <a:rPr lang="en-CA" smtClean="0"/>
              <a:t>15</a:t>
            </a:fld>
            <a:endParaRPr lang="en-CA"/>
          </a:p>
        </p:txBody>
      </p:sp>
    </p:spTree>
    <p:extLst>
      <p:ext uri="{BB962C8B-B14F-4D97-AF65-F5344CB8AC3E}">
        <p14:creationId xmlns:p14="http://schemas.microsoft.com/office/powerpoint/2010/main" val="3510068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4458A7-A0A1-4490-86CF-1BC40E7AD780}" type="slidenum">
              <a:rPr lang="en-CA" smtClean="0"/>
              <a:t>16</a:t>
            </a:fld>
            <a:endParaRPr lang="en-CA"/>
          </a:p>
        </p:txBody>
      </p:sp>
    </p:spTree>
    <p:extLst>
      <p:ext uri="{BB962C8B-B14F-4D97-AF65-F5344CB8AC3E}">
        <p14:creationId xmlns:p14="http://schemas.microsoft.com/office/powerpoint/2010/main" val="1591558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4458A7-A0A1-4490-86CF-1BC40E7AD780}" type="slidenum">
              <a:rPr lang="en-CA" smtClean="0"/>
              <a:t>17</a:t>
            </a:fld>
            <a:endParaRPr lang="en-CA"/>
          </a:p>
        </p:txBody>
      </p:sp>
    </p:spTree>
    <p:extLst>
      <p:ext uri="{BB962C8B-B14F-4D97-AF65-F5344CB8AC3E}">
        <p14:creationId xmlns:p14="http://schemas.microsoft.com/office/powerpoint/2010/main" val="1472626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4458A7-A0A1-4490-86CF-1BC40E7AD780}" type="slidenum">
              <a:rPr lang="en-CA" smtClean="0"/>
              <a:t>18</a:t>
            </a:fld>
            <a:endParaRPr lang="en-CA"/>
          </a:p>
        </p:txBody>
      </p:sp>
    </p:spTree>
    <p:extLst>
      <p:ext uri="{BB962C8B-B14F-4D97-AF65-F5344CB8AC3E}">
        <p14:creationId xmlns:p14="http://schemas.microsoft.com/office/powerpoint/2010/main" val="4254988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4458A7-A0A1-4490-86CF-1BC40E7AD780}" type="slidenum">
              <a:rPr lang="en-CA" smtClean="0"/>
              <a:t>19</a:t>
            </a:fld>
            <a:endParaRPr lang="en-CA"/>
          </a:p>
        </p:txBody>
      </p:sp>
    </p:spTree>
    <p:extLst>
      <p:ext uri="{BB962C8B-B14F-4D97-AF65-F5344CB8AC3E}">
        <p14:creationId xmlns:p14="http://schemas.microsoft.com/office/powerpoint/2010/main" val="42259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fr-CA" dirty="0" err="1" smtClean="0"/>
              <a:t>When</a:t>
            </a:r>
            <a:r>
              <a:rPr lang="fr-CA" dirty="0" smtClean="0"/>
              <a:t> I </a:t>
            </a:r>
            <a:r>
              <a:rPr lang="fr-CA" dirty="0" err="1" smtClean="0"/>
              <a:t>was</a:t>
            </a:r>
            <a:r>
              <a:rPr lang="fr-CA" baseline="0" dirty="0" smtClean="0"/>
              <a:t> about 6 </a:t>
            </a:r>
            <a:r>
              <a:rPr lang="fr-CA" baseline="0" dirty="0" err="1" smtClean="0"/>
              <a:t>years</a:t>
            </a:r>
            <a:r>
              <a:rPr lang="fr-CA" baseline="0" dirty="0" smtClean="0"/>
              <a:t> </a:t>
            </a:r>
            <a:r>
              <a:rPr lang="fr-CA" baseline="0" dirty="0" err="1" smtClean="0"/>
              <a:t>old</a:t>
            </a:r>
            <a:r>
              <a:rPr lang="fr-CA" baseline="0" dirty="0" smtClean="0"/>
              <a:t>, the </a:t>
            </a:r>
            <a:r>
              <a:rPr lang="fr-CA" baseline="0" dirty="0" err="1" smtClean="0"/>
              <a:t>government</a:t>
            </a:r>
            <a:r>
              <a:rPr lang="fr-CA" baseline="0" dirty="0" smtClean="0"/>
              <a:t> </a:t>
            </a:r>
            <a:r>
              <a:rPr lang="fr-CA" baseline="0" dirty="0" err="1" smtClean="0"/>
              <a:t>announced</a:t>
            </a:r>
            <a:r>
              <a:rPr lang="fr-CA" baseline="0" dirty="0" smtClean="0"/>
              <a:t> the </a:t>
            </a:r>
            <a:r>
              <a:rPr lang="fr-CA" baseline="0" dirty="0" err="1" smtClean="0"/>
              <a:t>closure</a:t>
            </a:r>
            <a:r>
              <a:rPr lang="fr-CA" baseline="0" dirty="0" smtClean="0"/>
              <a:t> of not </a:t>
            </a:r>
            <a:r>
              <a:rPr lang="fr-CA" baseline="0" dirty="0" err="1" smtClean="0"/>
              <a:t>only</a:t>
            </a:r>
            <a:r>
              <a:rPr lang="fr-CA" baseline="0" dirty="0" smtClean="0"/>
              <a:t> </a:t>
            </a:r>
            <a:r>
              <a:rPr lang="fr-CA" baseline="0" dirty="0" err="1" smtClean="0"/>
              <a:t>this</a:t>
            </a:r>
            <a:r>
              <a:rPr lang="fr-CA" baseline="0" dirty="0" smtClean="0"/>
              <a:t> </a:t>
            </a:r>
            <a:r>
              <a:rPr lang="fr-CA" baseline="0" dirty="0" err="1" smtClean="0"/>
              <a:t>pit</a:t>
            </a:r>
            <a:r>
              <a:rPr lang="fr-CA" baseline="0" dirty="0" smtClean="0"/>
              <a:t>, but </a:t>
            </a:r>
            <a:r>
              <a:rPr lang="fr-CA" baseline="0" dirty="0" err="1" smtClean="0"/>
              <a:t>many</a:t>
            </a:r>
            <a:r>
              <a:rPr lang="fr-CA" baseline="0" dirty="0" smtClean="0"/>
              <a:t> </a:t>
            </a:r>
            <a:r>
              <a:rPr lang="fr-CA" baseline="0" dirty="0" err="1" smtClean="0"/>
              <a:t>others</a:t>
            </a:r>
            <a:r>
              <a:rPr lang="fr-CA" baseline="0" dirty="0" smtClean="0"/>
              <a:t> </a:t>
            </a:r>
            <a:r>
              <a:rPr lang="fr-CA" baseline="0" dirty="0" err="1" smtClean="0"/>
              <a:t>across</a:t>
            </a:r>
            <a:r>
              <a:rPr lang="fr-CA" baseline="0" dirty="0" smtClean="0"/>
              <a:t> the country.  This </a:t>
            </a:r>
            <a:r>
              <a:rPr lang="fr-CA" baseline="0" dirty="0" err="1" smtClean="0"/>
              <a:t>process</a:t>
            </a:r>
            <a:r>
              <a:rPr lang="fr-CA" baseline="0" dirty="0" smtClean="0"/>
              <a:t> </a:t>
            </a:r>
            <a:r>
              <a:rPr lang="fr-CA" baseline="0" dirty="0" err="1" smtClean="0"/>
              <a:t>was</a:t>
            </a:r>
            <a:r>
              <a:rPr lang="fr-CA" baseline="0" dirty="0" smtClean="0"/>
              <a:t> </a:t>
            </a:r>
            <a:r>
              <a:rPr lang="fr-CA" baseline="0" dirty="0" err="1" smtClean="0"/>
              <a:t>extremely</a:t>
            </a:r>
            <a:r>
              <a:rPr lang="fr-CA" baseline="0" dirty="0" smtClean="0"/>
              <a:t> </a:t>
            </a:r>
            <a:r>
              <a:rPr lang="fr-CA" baseline="0" dirty="0" err="1" smtClean="0"/>
              <a:t>politically</a:t>
            </a:r>
            <a:r>
              <a:rPr lang="fr-CA" baseline="0" dirty="0" smtClean="0"/>
              <a:t> </a:t>
            </a:r>
            <a:r>
              <a:rPr lang="fr-CA" baseline="0" dirty="0" err="1" smtClean="0"/>
              <a:t>difficult</a:t>
            </a:r>
            <a:r>
              <a:rPr lang="fr-CA" baseline="0" dirty="0" smtClean="0"/>
              <a:t>, and </a:t>
            </a:r>
            <a:r>
              <a:rPr lang="fr-CA" baseline="0" dirty="0" err="1" smtClean="0"/>
              <a:t>resulted</a:t>
            </a:r>
            <a:r>
              <a:rPr lang="fr-CA" baseline="0" dirty="0" smtClean="0"/>
              <a:t> in </a:t>
            </a:r>
            <a:r>
              <a:rPr lang="fr-CA" baseline="0" dirty="0" err="1" smtClean="0"/>
              <a:t>quite</a:t>
            </a:r>
            <a:r>
              <a:rPr lang="fr-CA" baseline="0" dirty="0" smtClean="0"/>
              <a:t> </a:t>
            </a:r>
            <a:r>
              <a:rPr lang="fr-CA" baseline="0" dirty="0" err="1" smtClean="0"/>
              <a:t>severe</a:t>
            </a:r>
            <a:r>
              <a:rPr lang="fr-CA" baseline="0" dirty="0" smtClean="0"/>
              <a:t> </a:t>
            </a:r>
            <a:r>
              <a:rPr lang="fr-CA" baseline="0" dirty="0" err="1" smtClean="0"/>
              <a:t>economic</a:t>
            </a:r>
            <a:r>
              <a:rPr lang="fr-CA" baseline="0" dirty="0" smtClean="0"/>
              <a:t> and social dislocation </a:t>
            </a:r>
            <a:r>
              <a:rPr lang="fr-CA" baseline="0" dirty="0" err="1" smtClean="0"/>
              <a:t>which</a:t>
            </a:r>
            <a:r>
              <a:rPr lang="fr-CA" baseline="0" dirty="0" smtClean="0"/>
              <a:t> - to </a:t>
            </a:r>
            <a:r>
              <a:rPr lang="fr-CA" baseline="0" dirty="0" err="1" smtClean="0"/>
              <a:t>some</a:t>
            </a:r>
            <a:r>
              <a:rPr lang="fr-CA" baseline="0" dirty="0" smtClean="0"/>
              <a:t> </a:t>
            </a:r>
            <a:r>
              <a:rPr lang="fr-CA" baseline="0" dirty="0" err="1" smtClean="0"/>
              <a:t>extent</a:t>
            </a:r>
            <a:r>
              <a:rPr lang="fr-CA" baseline="0" dirty="0" smtClean="0"/>
              <a:t> - endures </a:t>
            </a:r>
            <a:r>
              <a:rPr lang="fr-CA" baseline="0" dirty="0" err="1" smtClean="0"/>
              <a:t>today</a:t>
            </a:r>
            <a:r>
              <a:rPr lang="fr-CA" baseline="0" dirty="0" smtClean="0"/>
              <a:t>.  </a:t>
            </a:r>
          </a:p>
          <a:p>
            <a:pPr defTabSz="931774">
              <a:defRPr/>
            </a:pPr>
            <a:endParaRPr lang="fr-CA" baseline="0" dirty="0" smtClean="0"/>
          </a:p>
          <a:p>
            <a:pPr defTabSz="931774">
              <a:defRPr/>
            </a:pPr>
            <a:r>
              <a:rPr lang="fr-CA" baseline="0" dirty="0" smtClean="0"/>
              <a:t>It </a:t>
            </a:r>
            <a:r>
              <a:rPr lang="fr-CA" baseline="0" dirty="0" err="1" smtClean="0"/>
              <a:t>is</a:t>
            </a:r>
            <a:r>
              <a:rPr lang="fr-CA" baseline="0" dirty="0" smtClean="0"/>
              <a:t> </a:t>
            </a:r>
            <a:r>
              <a:rPr lang="fr-CA" baseline="0" dirty="0" err="1" smtClean="0"/>
              <a:t>partly</a:t>
            </a:r>
            <a:r>
              <a:rPr lang="fr-CA" baseline="0" dirty="0" smtClean="0"/>
              <a:t> </a:t>
            </a:r>
            <a:r>
              <a:rPr lang="fr-CA" baseline="0" dirty="0" err="1" smtClean="0"/>
              <a:t>my</a:t>
            </a:r>
            <a:r>
              <a:rPr lang="fr-CA" baseline="0" dirty="0" smtClean="0"/>
              <a:t> </a:t>
            </a:r>
            <a:r>
              <a:rPr lang="fr-CA" baseline="0" dirty="0" err="1" smtClean="0"/>
              <a:t>experience</a:t>
            </a:r>
            <a:r>
              <a:rPr lang="fr-CA" baseline="0" dirty="0" smtClean="0"/>
              <a:t> of </a:t>
            </a:r>
            <a:r>
              <a:rPr lang="fr-CA" baseline="0" dirty="0" err="1" smtClean="0"/>
              <a:t>this</a:t>
            </a:r>
            <a:r>
              <a:rPr lang="fr-CA" baseline="0" dirty="0" smtClean="0"/>
              <a:t> transition and </a:t>
            </a:r>
            <a:r>
              <a:rPr lang="fr-CA" baseline="0" dirty="0" err="1" smtClean="0"/>
              <a:t>its</a:t>
            </a:r>
            <a:r>
              <a:rPr lang="fr-CA" baseline="0" dirty="0" smtClean="0"/>
              <a:t> </a:t>
            </a:r>
            <a:r>
              <a:rPr lang="fr-CA" baseline="0" dirty="0" err="1" smtClean="0"/>
              <a:t>aftermath</a:t>
            </a:r>
            <a:r>
              <a:rPr lang="fr-CA" baseline="0" dirty="0" smtClean="0"/>
              <a:t> </a:t>
            </a:r>
            <a:r>
              <a:rPr lang="fr-CA" baseline="0" dirty="0" err="1" smtClean="0"/>
              <a:t>that</a:t>
            </a:r>
            <a:r>
              <a:rPr lang="fr-CA" baseline="0" dirty="0" smtClean="0"/>
              <a:t> has </a:t>
            </a:r>
            <a:r>
              <a:rPr lang="fr-CA" baseline="0" dirty="0" err="1" smtClean="0"/>
              <a:t>prompted</a:t>
            </a:r>
            <a:r>
              <a:rPr lang="fr-CA" baseline="0" dirty="0" smtClean="0"/>
              <a:t> </a:t>
            </a:r>
            <a:r>
              <a:rPr lang="fr-CA" baseline="0" dirty="0" err="1" smtClean="0"/>
              <a:t>my</a:t>
            </a:r>
            <a:r>
              <a:rPr lang="fr-CA" baseline="0" dirty="0" smtClean="0"/>
              <a:t> </a:t>
            </a:r>
            <a:r>
              <a:rPr lang="fr-CA" baseline="0" dirty="0" err="1" smtClean="0"/>
              <a:t>interest</a:t>
            </a:r>
            <a:r>
              <a:rPr lang="fr-CA" baseline="0" dirty="0" smtClean="0"/>
              <a:t> in how to </a:t>
            </a:r>
            <a:r>
              <a:rPr lang="fr-CA" baseline="0" dirty="0" err="1" smtClean="0"/>
              <a:t>make</a:t>
            </a:r>
            <a:r>
              <a:rPr lang="fr-CA" baseline="0" dirty="0" smtClean="0"/>
              <a:t> transitions </a:t>
            </a:r>
            <a:r>
              <a:rPr lang="fr-CA" baseline="0" dirty="0" err="1" smtClean="0"/>
              <a:t>better</a:t>
            </a:r>
            <a:r>
              <a:rPr lang="fr-CA" baseline="0" dirty="0" smtClean="0"/>
              <a:t>. </a:t>
            </a:r>
            <a:endParaRPr lang="en-CA" dirty="0" smtClean="0"/>
          </a:p>
        </p:txBody>
      </p:sp>
      <p:sp>
        <p:nvSpPr>
          <p:cNvPr id="4" name="Slide Number Placeholder 3"/>
          <p:cNvSpPr>
            <a:spLocks noGrp="1"/>
          </p:cNvSpPr>
          <p:nvPr>
            <p:ph type="sldNum" sz="quarter" idx="10"/>
          </p:nvPr>
        </p:nvSpPr>
        <p:spPr/>
        <p:txBody>
          <a:bodyPr/>
          <a:lstStyle/>
          <a:p>
            <a:fld id="{CC4458A7-A0A1-4490-86CF-1BC40E7AD780}" type="slidenum">
              <a:rPr lang="en-CA" smtClean="0"/>
              <a:t>2</a:t>
            </a:fld>
            <a:endParaRPr lang="en-CA"/>
          </a:p>
        </p:txBody>
      </p:sp>
    </p:spTree>
    <p:extLst>
      <p:ext uri="{BB962C8B-B14F-4D97-AF65-F5344CB8AC3E}">
        <p14:creationId xmlns:p14="http://schemas.microsoft.com/office/powerpoint/2010/main" val="2696345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4458A7-A0A1-4490-86CF-1BC40E7AD780}" type="slidenum">
              <a:rPr lang="en-CA" smtClean="0"/>
              <a:t>20</a:t>
            </a:fld>
            <a:endParaRPr lang="en-CA"/>
          </a:p>
        </p:txBody>
      </p:sp>
    </p:spTree>
    <p:extLst>
      <p:ext uri="{BB962C8B-B14F-4D97-AF65-F5344CB8AC3E}">
        <p14:creationId xmlns:p14="http://schemas.microsoft.com/office/powerpoint/2010/main" val="2652671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4458A7-A0A1-4490-86CF-1BC40E7AD780}" type="slidenum">
              <a:rPr lang="en-CA" smtClean="0"/>
              <a:t>21</a:t>
            </a:fld>
            <a:endParaRPr lang="en-CA"/>
          </a:p>
        </p:txBody>
      </p:sp>
    </p:spTree>
    <p:extLst>
      <p:ext uri="{BB962C8B-B14F-4D97-AF65-F5344CB8AC3E}">
        <p14:creationId xmlns:p14="http://schemas.microsoft.com/office/powerpoint/2010/main" val="2999505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4458A7-A0A1-4490-86CF-1BC40E7AD780}" type="slidenum">
              <a:rPr lang="en-CA" smtClean="0"/>
              <a:t>22</a:t>
            </a:fld>
            <a:endParaRPr lang="en-CA"/>
          </a:p>
        </p:txBody>
      </p:sp>
    </p:spTree>
    <p:extLst>
      <p:ext uri="{BB962C8B-B14F-4D97-AF65-F5344CB8AC3E}">
        <p14:creationId xmlns:p14="http://schemas.microsoft.com/office/powerpoint/2010/main" val="2677560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4458A7-A0A1-4490-86CF-1BC40E7AD780}" type="slidenum">
              <a:rPr lang="en-CA" smtClean="0"/>
              <a:t>23</a:t>
            </a:fld>
            <a:endParaRPr lang="en-CA"/>
          </a:p>
        </p:txBody>
      </p:sp>
    </p:spTree>
    <p:extLst>
      <p:ext uri="{BB962C8B-B14F-4D97-AF65-F5344CB8AC3E}">
        <p14:creationId xmlns:p14="http://schemas.microsoft.com/office/powerpoint/2010/main" val="797924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4458A7-A0A1-4490-86CF-1BC40E7AD780}" type="slidenum">
              <a:rPr lang="en-CA" smtClean="0"/>
              <a:t>24</a:t>
            </a:fld>
            <a:endParaRPr lang="en-CA"/>
          </a:p>
        </p:txBody>
      </p:sp>
    </p:spTree>
    <p:extLst>
      <p:ext uri="{BB962C8B-B14F-4D97-AF65-F5344CB8AC3E}">
        <p14:creationId xmlns:p14="http://schemas.microsoft.com/office/powerpoint/2010/main" val="1256676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C4458A7-A0A1-4490-86CF-1BC40E7AD780}" type="slidenum">
              <a:rPr lang="en-CA" smtClean="0"/>
              <a:t>25</a:t>
            </a:fld>
            <a:endParaRPr lang="en-CA"/>
          </a:p>
        </p:txBody>
      </p:sp>
    </p:spTree>
    <p:extLst>
      <p:ext uri="{BB962C8B-B14F-4D97-AF65-F5344CB8AC3E}">
        <p14:creationId xmlns:p14="http://schemas.microsoft.com/office/powerpoint/2010/main" val="3761524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C4458A7-A0A1-4490-86CF-1BC40E7AD780}" type="slidenum">
              <a:rPr lang="en-CA" smtClean="0"/>
              <a:t>26</a:t>
            </a:fld>
            <a:endParaRPr lang="en-CA"/>
          </a:p>
        </p:txBody>
      </p:sp>
    </p:spTree>
    <p:extLst>
      <p:ext uri="{BB962C8B-B14F-4D97-AF65-F5344CB8AC3E}">
        <p14:creationId xmlns:p14="http://schemas.microsoft.com/office/powerpoint/2010/main" val="2533552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BP</a:t>
            </a:r>
            <a:r>
              <a:rPr lang="fr-CA" baseline="0" dirty="0" smtClean="0"/>
              <a:t> </a:t>
            </a:r>
            <a:r>
              <a:rPr lang="fr-CA" baseline="0" dirty="0" err="1" smtClean="0"/>
              <a:t>Statistical</a:t>
            </a:r>
            <a:r>
              <a:rPr lang="fr-CA" baseline="0" dirty="0" smtClean="0"/>
              <a:t> </a:t>
            </a:r>
            <a:r>
              <a:rPr lang="fr-CA" baseline="0" dirty="0" err="1" smtClean="0"/>
              <a:t>Review</a:t>
            </a:r>
            <a:r>
              <a:rPr lang="fr-CA" baseline="0" dirty="0" smtClean="0"/>
              <a:t> of </a:t>
            </a:r>
            <a:r>
              <a:rPr lang="fr-CA" baseline="0" dirty="0" err="1" smtClean="0"/>
              <a:t>Energy</a:t>
            </a:r>
            <a:endParaRPr lang="en-CA" dirty="0"/>
          </a:p>
        </p:txBody>
      </p:sp>
      <p:sp>
        <p:nvSpPr>
          <p:cNvPr id="4" name="Slide Number Placeholder 3"/>
          <p:cNvSpPr>
            <a:spLocks noGrp="1"/>
          </p:cNvSpPr>
          <p:nvPr>
            <p:ph type="sldNum" sz="quarter" idx="10"/>
          </p:nvPr>
        </p:nvSpPr>
        <p:spPr/>
        <p:txBody>
          <a:bodyPr/>
          <a:lstStyle/>
          <a:p>
            <a:fld id="{CC4458A7-A0A1-4490-86CF-1BC40E7AD780}" type="slidenum">
              <a:rPr lang="en-CA" smtClean="0"/>
              <a:t>27</a:t>
            </a:fld>
            <a:endParaRPr lang="en-CA"/>
          </a:p>
        </p:txBody>
      </p:sp>
    </p:spTree>
    <p:extLst>
      <p:ext uri="{BB962C8B-B14F-4D97-AF65-F5344CB8AC3E}">
        <p14:creationId xmlns:p14="http://schemas.microsoft.com/office/powerpoint/2010/main" val="1536707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So </a:t>
            </a:r>
            <a:r>
              <a:rPr lang="fr-CA" dirty="0" err="1" smtClean="0"/>
              <a:t>what</a:t>
            </a:r>
            <a:r>
              <a:rPr lang="fr-CA" dirty="0" smtClean="0"/>
              <a:t> </a:t>
            </a:r>
            <a:r>
              <a:rPr lang="fr-CA" dirty="0" err="1" smtClean="0"/>
              <a:t>could</a:t>
            </a:r>
            <a:r>
              <a:rPr lang="fr-CA" dirty="0" smtClean="0"/>
              <a:t> transition look </a:t>
            </a:r>
            <a:r>
              <a:rPr lang="fr-CA" dirty="0" err="1" smtClean="0"/>
              <a:t>like</a:t>
            </a:r>
            <a:r>
              <a:rPr lang="fr-CA" dirty="0" smtClean="0"/>
              <a:t>?</a:t>
            </a:r>
            <a:r>
              <a:rPr lang="fr-CA" baseline="0" dirty="0" smtClean="0"/>
              <a:t>  </a:t>
            </a:r>
            <a:r>
              <a:rPr lang="fr-CA" baseline="0" dirty="0" err="1" smtClean="0"/>
              <a:t>Well</a:t>
            </a:r>
            <a:r>
              <a:rPr lang="fr-CA" baseline="0" dirty="0" smtClean="0"/>
              <a:t>, the transition has </a:t>
            </a:r>
            <a:r>
              <a:rPr lang="fr-CA" baseline="0" dirty="0" err="1" smtClean="0"/>
              <a:t>already</a:t>
            </a:r>
            <a:r>
              <a:rPr lang="fr-CA" baseline="0" dirty="0" smtClean="0"/>
              <a:t> </a:t>
            </a:r>
            <a:r>
              <a:rPr lang="fr-CA" baseline="0" dirty="0" err="1" smtClean="0"/>
              <a:t>taken</a:t>
            </a:r>
            <a:r>
              <a:rPr lang="fr-CA" baseline="0" dirty="0" smtClean="0"/>
              <a:t> place (to </a:t>
            </a:r>
            <a:r>
              <a:rPr lang="fr-CA" baseline="0" dirty="0" err="1" smtClean="0"/>
              <a:t>varying</a:t>
            </a:r>
            <a:r>
              <a:rPr lang="fr-CA" baseline="0" dirty="0" smtClean="0"/>
              <a:t> </a:t>
            </a:r>
            <a:r>
              <a:rPr lang="fr-CA" baseline="0" dirty="0" err="1" smtClean="0"/>
              <a:t>degrees</a:t>
            </a:r>
            <a:r>
              <a:rPr lang="fr-CA" baseline="0" dirty="0" smtClean="0"/>
              <a:t>) in a </a:t>
            </a:r>
            <a:r>
              <a:rPr lang="fr-CA" baseline="0" dirty="0" err="1" smtClean="0"/>
              <a:t>number</a:t>
            </a:r>
            <a:r>
              <a:rPr lang="fr-CA" baseline="0" dirty="0" smtClean="0"/>
              <a:t> of countries: France, </a:t>
            </a:r>
            <a:r>
              <a:rPr lang="fr-CA" baseline="0" dirty="0" err="1" smtClean="0"/>
              <a:t>Netherlands</a:t>
            </a:r>
            <a:r>
              <a:rPr lang="fr-CA" baseline="0" dirty="0" smtClean="0"/>
              <a:t>, Spain, </a:t>
            </a:r>
            <a:r>
              <a:rPr lang="fr-CA" baseline="0" dirty="0" err="1" smtClean="0"/>
              <a:t>Poland</a:t>
            </a:r>
            <a:r>
              <a:rPr lang="fr-CA" baseline="0" dirty="0" smtClean="0"/>
              <a:t>, Germany, </a:t>
            </a:r>
            <a:r>
              <a:rPr lang="fr-CA" baseline="0" dirty="0" err="1" smtClean="0"/>
              <a:t>Japan</a:t>
            </a:r>
            <a:r>
              <a:rPr lang="fr-CA" baseline="0" dirty="0" smtClean="0"/>
              <a:t>.  This </a:t>
            </a:r>
            <a:r>
              <a:rPr lang="fr-CA" baseline="0" dirty="0" err="1" smtClean="0"/>
              <a:t>is</a:t>
            </a:r>
            <a:r>
              <a:rPr lang="fr-CA" baseline="0" dirty="0" smtClean="0"/>
              <a:t> </a:t>
            </a:r>
            <a:r>
              <a:rPr lang="fr-CA" baseline="0" dirty="0" err="1" smtClean="0"/>
              <a:t>coal</a:t>
            </a:r>
            <a:r>
              <a:rPr lang="fr-CA" baseline="0" dirty="0" smtClean="0"/>
              <a:t> production in the UK </a:t>
            </a:r>
            <a:r>
              <a:rPr lang="fr-CA" baseline="0" dirty="0" err="1" smtClean="0"/>
              <a:t>from</a:t>
            </a:r>
            <a:r>
              <a:rPr lang="fr-CA" baseline="0" dirty="0" smtClean="0"/>
              <a:t> the </a:t>
            </a:r>
            <a:r>
              <a:rPr lang="fr-CA" baseline="0" dirty="0" err="1" smtClean="0"/>
              <a:t>beginning</a:t>
            </a:r>
            <a:r>
              <a:rPr lang="fr-CA" baseline="0" dirty="0" smtClean="0"/>
              <a:t> of the 20th </a:t>
            </a:r>
            <a:r>
              <a:rPr lang="fr-CA" baseline="0" dirty="0" err="1" smtClean="0"/>
              <a:t>centrury</a:t>
            </a:r>
            <a:r>
              <a:rPr lang="fr-CA" baseline="0" dirty="0" smtClean="0"/>
              <a:t>.  Peak in production </a:t>
            </a:r>
            <a:r>
              <a:rPr lang="fr-CA" baseline="0" dirty="0" err="1" smtClean="0"/>
              <a:t>was</a:t>
            </a:r>
            <a:r>
              <a:rPr lang="fr-CA" baseline="0" dirty="0" smtClean="0"/>
              <a:t> in </a:t>
            </a:r>
            <a:r>
              <a:rPr lang="en-CA" dirty="0" smtClean="0"/>
              <a:t>1913, when 1.1 million miners produced 292 million tonnes of coal. Declined</a:t>
            </a:r>
            <a:r>
              <a:rPr lang="en-CA" baseline="0" dirty="0" smtClean="0"/>
              <a:t> through the twentieth </a:t>
            </a:r>
            <a:r>
              <a:rPr lang="en-CA" baseline="0" dirty="0" err="1" smtClean="0"/>
              <a:t>centur</a:t>
            </a:r>
            <a:r>
              <a:rPr lang="en-CA" baseline="0" dirty="0" smtClean="0"/>
              <a:t>, and today there is no production  </a:t>
            </a:r>
          </a:p>
          <a:p>
            <a:endParaRPr lang="en-CA" baseline="0" dirty="0" smtClean="0"/>
          </a:p>
          <a:p>
            <a:r>
              <a:rPr lang="en-CA" baseline="0" dirty="0" smtClean="0"/>
              <a:t>Why?  First, deposits became more difficult to access, labour costs rose meaning that mining became increasingly unprofitable (and subsidised).  </a:t>
            </a:r>
            <a:r>
              <a:rPr lang="en-CA" baseline="0" dirty="0" err="1" smtClean="0"/>
              <a:t>Incresaing</a:t>
            </a:r>
            <a:r>
              <a:rPr lang="en-CA" baseline="0" dirty="0" smtClean="0"/>
              <a:t>, users turned to foreign coal.  Second, North sea oil and gas and later nuclear came on line.  Third, increasing concern about smog from burning coal. </a:t>
            </a:r>
            <a:endParaRPr lang="fr-CA" dirty="0">
              <a:solidFill>
                <a:srgbClr val="000000"/>
              </a:solidFill>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CC4458A7-A0A1-4490-86CF-1BC40E7AD780}" type="slidenum">
              <a:rPr lang="en-CA" smtClean="0"/>
              <a:t>28</a:t>
            </a:fld>
            <a:endParaRPr lang="en-CA"/>
          </a:p>
        </p:txBody>
      </p:sp>
    </p:spTree>
    <p:extLst>
      <p:ext uri="{BB962C8B-B14F-4D97-AF65-F5344CB8AC3E}">
        <p14:creationId xmlns:p14="http://schemas.microsoft.com/office/powerpoint/2010/main" val="2511708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This </a:t>
            </a:r>
            <a:r>
              <a:rPr lang="fr-CA" dirty="0" err="1" smtClean="0"/>
              <a:t>was</a:t>
            </a:r>
            <a:r>
              <a:rPr lang="fr-CA" baseline="0" dirty="0" smtClean="0"/>
              <a:t> the </a:t>
            </a:r>
            <a:r>
              <a:rPr lang="fr-CA" baseline="0" dirty="0" err="1" smtClean="0"/>
              <a:t>result</a:t>
            </a:r>
            <a:endParaRPr lang="en-CA" dirty="0"/>
          </a:p>
        </p:txBody>
      </p:sp>
      <p:sp>
        <p:nvSpPr>
          <p:cNvPr id="4" name="Slide Number Placeholder 3"/>
          <p:cNvSpPr>
            <a:spLocks noGrp="1"/>
          </p:cNvSpPr>
          <p:nvPr>
            <p:ph type="sldNum" sz="quarter" idx="10"/>
          </p:nvPr>
        </p:nvSpPr>
        <p:spPr/>
        <p:txBody>
          <a:bodyPr/>
          <a:lstStyle/>
          <a:p>
            <a:fld id="{CC4458A7-A0A1-4490-86CF-1BC40E7AD780}" type="slidenum">
              <a:rPr lang="en-CA" smtClean="0"/>
              <a:t>29</a:t>
            </a:fld>
            <a:endParaRPr lang="en-CA"/>
          </a:p>
        </p:txBody>
      </p:sp>
    </p:spTree>
    <p:extLst>
      <p:ext uri="{BB962C8B-B14F-4D97-AF65-F5344CB8AC3E}">
        <p14:creationId xmlns:p14="http://schemas.microsoft.com/office/powerpoint/2010/main" val="703910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baseline="0" dirty="0" smtClean="0"/>
              <a:t>And </a:t>
            </a:r>
            <a:r>
              <a:rPr lang="fr-CA" b="1" baseline="0" dirty="0" err="1" smtClean="0"/>
              <a:t>why</a:t>
            </a:r>
            <a:r>
              <a:rPr lang="fr-CA" b="1" baseline="0" dirty="0" smtClean="0"/>
              <a:t> </a:t>
            </a:r>
            <a:r>
              <a:rPr lang="fr-CA" b="1" baseline="0" dirty="0" err="1" smtClean="0"/>
              <a:t>does</a:t>
            </a:r>
            <a:r>
              <a:rPr lang="fr-CA" b="1" baseline="0" dirty="0" smtClean="0"/>
              <a:t> </a:t>
            </a:r>
            <a:r>
              <a:rPr lang="fr-CA" b="1" baseline="0" dirty="0" err="1" smtClean="0"/>
              <a:t>this</a:t>
            </a:r>
            <a:r>
              <a:rPr lang="fr-CA" b="1" baseline="0" dirty="0" smtClean="0"/>
              <a:t> </a:t>
            </a:r>
            <a:r>
              <a:rPr lang="fr-CA" b="1" baseline="0" dirty="0" err="1" smtClean="0"/>
              <a:t>matter</a:t>
            </a:r>
            <a:r>
              <a:rPr lang="fr-CA" b="1" baseline="0" dirty="0" smtClean="0"/>
              <a:t>? </a:t>
            </a:r>
            <a:r>
              <a:rPr lang="fr-CA" b="1" baseline="0" dirty="0" err="1" smtClean="0"/>
              <a:t>Because</a:t>
            </a:r>
            <a:r>
              <a:rPr lang="fr-CA" b="1" baseline="0" dirty="0" smtClean="0"/>
              <a:t> the world </a:t>
            </a:r>
            <a:r>
              <a:rPr lang="fr-CA" b="1" baseline="0" dirty="0" err="1" smtClean="0"/>
              <a:t>is</a:t>
            </a:r>
            <a:r>
              <a:rPr lang="fr-CA" b="1" baseline="0" dirty="0" smtClean="0"/>
              <a:t> </a:t>
            </a:r>
            <a:r>
              <a:rPr lang="fr-CA" b="1" baseline="0" dirty="0" err="1" smtClean="0"/>
              <a:t>facing</a:t>
            </a:r>
            <a:r>
              <a:rPr lang="fr-CA" b="1" baseline="0" dirty="0" smtClean="0"/>
              <a:t> an </a:t>
            </a:r>
            <a:r>
              <a:rPr lang="fr-CA" b="1" baseline="0" dirty="0" err="1" smtClean="0"/>
              <a:t>inevitable</a:t>
            </a:r>
            <a:r>
              <a:rPr lang="fr-CA" b="1" baseline="0" dirty="0" smtClean="0"/>
              <a:t> shift </a:t>
            </a:r>
            <a:r>
              <a:rPr lang="fr-CA" b="1" baseline="0" dirty="0" err="1" smtClean="0"/>
              <a:t>away</a:t>
            </a:r>
            <a:r>
              <a:rPr lang="fr-CA" b="1" baseline="0" dirty="0" smtClean="0"/>
              <a:t> </a:t>
            </a:r>
            <a:r>
              <a:rPr lang="fr-CA" b="1" baseline="0" dirty="0" err="1" smtClean="0"/>
              <a:t>from</a:t>
            </a:r>
            <a:r>
              <a:rPr lang="fr-CA" b="1" baseline="0" dirty="0" smtClean="0"/>
              <a:t> </a:t>
            </a:r>
            <a:r>
              <a:rPr lang="fr-CA" b="1" baseline="0" dirty="0" err="1" smtClean="0"/>
              <a:t>coal</a:t>
            </a:r>
            <a:r>
              <a:rPr lang="fr-CA" b="1" baseline="0" dirty="0" smtClean="0"/>
              <a:t>, and if </a:t>
            </a:r>
            <a:r>
              <a:rPr lang="fr-CA" b="1" baseline="0" dirty="0" err="1" smtClean="0"/>
              <a:t>we</a:t>
            </a:r>
            <a:r>
              <a:rPr lang="fr-CA" b="1" baseline="0" dirty="0" smtClean="0"/>
              <a:t> are to </a:t>
            </a:r>
            <a:r>
              <a:rPr lang="fr-CA" b="1" baseline="0" dirty="0" err="1" smtClean="0"/>
              <a:t>make</a:t>
            </a:r>
            <a:r>
              <a:rPr lang="fr-CA" b="1" baseline="0" dirty="0" smtClean="0"/>
              <a:t> </a:t>
            </a:r>
            <a:r>
              <a:rPr lang="fr-CA" b="1" baseline="0" dirty="0" err="1" smtClean="0"/>
              <a:t>this</a:t>
            </a:r>
            <a:r>
              <a:rPr lang="fr-CA" b="1" baseline="0" dirty="0" smtClean="0"/>
              <a:t> shift as </a:t>
            </a:r>
            <a:r>
              <a:rPr lang="fr-CA" b="1" baseline="0" dirty="0" err="1" smtClean="0"/>
              <a:t>successful</a:t>
            </a:r>
            <a:r>
              <a:rPr lang="fr-CA" b="1" baseline="0" dirty="0" smtClean="0"/>
              <a:t> as possible, </a:t>
            </a:r>
            <a:r>
              <a:rPr lang="fr-CA" b="1" baseline="0" dirty="0" err="1" smtClean="0"/>
              <a:t>we</a:t>
            </a:r>
            <a:r>
              <a:rPr lang="fr-CA" b="1" baseline="0" dirty="0" smtClean="0"/>
              <a:t> </a:t>
            </a:r>
            <a:r>
              <a:rPr lang="fr-CA" b="1" baseline="0" dirty="0" err="1" smtClean="0"/>
              <a:t>need</a:t>
            </a:r>
            <a:r>
              <a:rPr lang="fr-CA" b="1" baseline="0" dirty="0" smtClean="0"/>
              <a:t> to plan for </a:t>
            </a:r>
            <a:r>
              <a:rPr lang="fr-CA" b="1" baseline="0" dirty="0" err="1" smtClean="0"/>
              <a:t>it</a:t>
            </a:r>
            <a:r>
              <a:rPr lang="fr-CA" b="1" baseline="0" dirty="0" smtClean="0"/>
              <a:t>. </a:t>
            </a:r>
            <a:r>
              <a:rPr lang="fr-CA" b="0" baseline="0" dirty="0" err="1" smtClean="0"/>
              <a:t>E</a:t>
            </a:r>
            <a:r>
              <a:rPr lang="fr-CA" baseline="0" dirty="0" err="1" smtClean="0">
                <a:effectLst/>
              </a:rPr>
              <a:t>xperience</a:t>
            </a:r>
            <a:r>
              <a:rPr lang="fr-CA" baseline="0" dirty="0" smtClean="0">
                <a:effectLst/>
              </a:rPr>
              <a:t> tells us </a:t>
            </a:r>
            <a:r>
              <a:rPr lang="fr-CA" baseline="0" dirty="0" err="1" smtClean="0">
                <a:effectLst/>
              </a:rPr>
              <a:t>that</a:t>
            </a:r>
            <a:r>
              <a:rPr lang="fr-CA" baseline="0" dirty="0" smtClean="0">
                <a:effectLst/>
              </a:rPr>
              <a:t> if </a:t>
            </a:r>
            <a:r>
              <a:rPr lang="fr-CA" baseline="0" dirty="0" err="1" smtClean="0">
                <a:effectLst/>
              </a:rPr>
              <a:t>coal</a:t>
            </a:r>
            <a:r>
              <a:rPr lang="fr-CA" baseline="0" dirty="0" smtClean="0">
                <a:effectLst/>
              </a:rPr>
              <a:t> mines and </a:t>
            </a:r>
            <a:r>
              <a:rPr lang="fr-CA" baseline="0" dirty="0" err="1" smtClean="0">
                <a:effectLst/>
              </a:rPr>
              <a:t>coal</a:t>
            </a:r>
            <a:r>
              <a:rPr lang="fr-CA" baseline="0" dirty="0" smtClean="0">
                <a:effectLst/>
              </a:rPr>
              <a:t> </a:t>
            </a:r>
            <a:r>
              <a:rPr lang="fr-CA" baseline="0" dirty="0" err="1" smtClean="0">
                <a:effectLst/>
              </a:rPr>
              <a:t>fired</a:t>
            </a:r>
            <a:r>
              <a:rPr lang="fr-CA" baseline="0" dirty="0" smtClean="0">
                <a:effectLst/>
              </a:rPr>
              <a:t> power stations close down </a:t>
            </a:r>
            <a:r>
              <a:rPr lang="fr-CA" baseline="0" dirty="0" err="1" smtClean="0">
                <a:effectLst/>
              </a:rPr>
              <a:t>without</a:t>
            </a:r>
            <a:r>
              <a:rPr lang="fr-CA" baseline="0" dirty="0" smtClean="0">
                <a:effectLst/>
              </a:rPr>
              <a:t> plans </a:t>
            </a:r>
            <a:r>
              <a:rPr lang="fr-CA" baseline="0" dirty="0" err="1" smtClean="0">
                <a:effectLst/>
              </a:rPr>
              <a:t>already</a:t>
            </a:r>
            <a:r>
              <a:rPr lang="fr-CA" baseline="0" dirty="0" smtClean="0">
                <a:effectLst/>
              </a:rPr>
              <a:t> in place, </a:t>
            </a:r>
            <a:r>
              <a:rPr lang="fr-CA" baseline="0" dirty="0" err="1" smtClean="0">
                <a:effectLst/>
              </a:rPr>
              <a:t>then</a:t>
            </a:r>
            <a:r>
              <a:rPr lang="fr-CA" baseline="0" dirty="0" smtClean="0">
                <a:effectLst/>
              </a:rPr>
              <a:t> </a:t>
            </a:r>
            <a:r>
              <a:rPr lang="fr-CA" baseline="0" dirty="0" err="1" smtClean="0">
                <a:effectLst/>
              </a:rPr>
              <a:t>it</a:t>
            </a:r>
            <a:r>
              <a:rPr lang="fr-CA" baseline="0" dirty="0" smtClean="0">
                <a:effectLst/>
              </a:rPr>
              <a:t> </a:t>
            </a:r>
            <a:r>
              <a:rPr lang="fr-CA" baseline="0" dirty="0" err="1" smtClean="0">
                <a:effectLst/>
              </a:rPr>
              <a:t>is</a:t>
            </a:r>
            <a:r>
              <a:rPr lang="fr-CA" baseline="0" dirty="0" smtClean="0">
                <a:effectLst/>
              </a:rPr>
              <a:t> the </a:t>
            </a:r>
            <a:r>
              <a:rPr lang="fr-CA" baseline="0" dirty="0" err="1" smtClean="0">
                <a:effectLst/>
              </a:rPr>
              <a:t>workers</a:t>
            </a:r>
            <a:r>
              <a:rPr lang="fr-CA" baseline="0" dirty="0" smtClean="0">
                <a:effectLst/>
              </a:rPr>
              <a:t> and </a:t>
            </a:r>
            <a:r>
              <a:rPr lang="fr-CA" baseline="0" dirty="0" err="1" smtClean="0">
                <a:effectLst/>
              </a:rPr>
              <a:t>their</a:t>
            </a:r>
            <a:r>
              <a:rPr lang="fr-CA" baseline="0" dirty="0" smtClean="0">
                <a:effectLst/>
              </a:rPr>
              <a:t> </a:t>
            </a:r>
            <a:r>
              <a:rPr lang="fr-CA" baseline="0" dirty="0" err="1" smtClean="0">
                <a:effectLst/>
              </a:rPr>
              <a:t>communities</a:t>
            </a:r>
            <a:r>
              <a:rPr lang="fr-CA" baseline="0" dirty="0" smtClean="0">
                <a:effectLst/>
              </a:rPr>
              <a:t> </a:t>
            </a:r>
            <a:r>
              <a:rPr lang="fr-CA" baseline="0" dirty="0" err="1" smtClean="0">
                <a:effectLst/>
              </a:rPr>
              <a:t>who</a:t>
            </a:r>
            <a:r>
              <a:rPr lang="fr-CA" baseline="0" dirty="0" smtClean="0">
                <a:effectLst/>
              </a:rPr>
              <a:t> are </a:t>
            </a:r>
            <a:r>
              <a:rPr lang="fr-CA" baseline="0" dirty="0" err="1" smtClean="0">
                <a:effectLst/>
              </a:rPr>
              <a:t>left</a:t>
            </a:r>
            <a:r>
              <a:rPr lang="fr-CA" baseline="0" dirty="0" smtClean="0">
                <a:effectLst/>
              </a:rPr>
              <a:t> </a:t>
            </a:r>
            <a:r>
              <a:rPr lang="fr-CA" baseline="0" dirty="0" err="1" smtClean="0">
                <a:effectLst/>
              </a:rPr>
              <a:t>behind</a:t>
            </a:r>
            <a:r>
              <a:rPr lang="fr-CA" baseline="0" dirty="0" smtClean="0">
                <a:effectLst/>
              </a:rPr>
              <a:t> </a:t>
            </a:r>
            <a:r>
              <a:rPr lang="fr-CA" baseline="0" dirty="0" err="1" smtClean="0">
                <a:effectLst/>
              </a:rPr>
              <a:t>without</a:t>
            </a:r>
            <a:r>
              <a:rPr lang="fr-CA" baseline="0" dirty="0" smtClean="0">
                <a:effectLst/>
              </a:rPr>
              <a:t> the </a:t>
            </a:r>
            <a:r>
              <a:rPr lang="fr-CA" baseline="0" dirty="0" err="1" smtClean="0">
                <a:effectLst/>
              </a:rPr>
              <a:t>skills</a:t>
            </a:r>
            <a:r>
              <a:rPr lang="fr-CA" baseline="0" dirty="0" smtClean="0">
                <a:effectLst/>
              </a:rPr>
              <a:t> and </a:t>
            </a:r>
            <a:r>
              <a:rPr lang="fr-CA" baseline="0" dirty="0" err="1" smtClean="0">
                <a:effectLst/>
              </a:rPr>
              <a:t>opportunities</a:t>
            </a:r>
            <a:r>
              <a:rPr lang="fr-CA" baseline="0" dirty="0" smtClean="0">
                <a:effectLst/>
              </a:rPr>
              <a:t> </a:t>
            </a:r>
            <a:r>
              <a:rPr lang="fr-CA" baseline="0" dirty="0" err="1" smtClean="0">
                <a:effectLst/>
              </a:rPr>
              <a:t>that</a:t>
            </a:r>
            <a:r>
              <a:rPr lang="fr-CA" baseline="0" dirty="0" smtClean="0">
                <a:effectLst/>
              </a:rPr>
              <a:t> </a:t>
            </a:r>
            <a:r>
              <a:rPr lang="fr-CA" baseline="0" dirty="0" err="1" smtClean="0">
                <a:effectLst/>
              </a:rPr>
              <a:t>they</a:t>
            </a:r>
            <a:r>
              <a:rPr lang="fr-CA" baseline="0" dirty="0" smtClean="0">
                <a:effectLst/>
              </a:rPr>
              <a:t> </a:t>
            </a:r>
            <a:r>
              <a:rPr lang="fr-CA" baseline="0" dirty="0" err="1" smtClean="0">
                <a:effectLst/>
              </a:rPr>
              <a:t>need</a:t>
            </a:r>
            <a:r>
              <a:rPr lang="fr-CA" baseline="0" dirty="0" smtClean="0">
                <a:effectLst/>
              </a:rPr>
              <a:t> in the new world. </a:t>
            </a:r>
          </a:p>
          <a:p>
            <a:endParaRPr lang="fr-CA" baseline="0" dirty="0" smtClean="0">
              <a:effectLst/>
            </a:endParaRPr>
          </a:p>
          <a:p>
            <a:r>
              <a:rPr lang="fr-CA" baseline="0" dirty="0" smtClean="0">
                <a:effectLst/>
              </a:rPr>
              <a:t>----------------------------------------------------</a:t>
            </a:r>
          </a:p>
          <a:p>
            <a:r>
              <a:rPr lang="fr-CA" baseline="0" dirty="0" smtClean="0">
                <a:effectLst/>
              </a:rPr>
              <a:t>This </a:t>
            </a:r>
            <a:r>
              <a:rPr lang="fr-CA" baseline="0" dirty="0" err="1" smtClean="0">
                <a:effectLst/>
              </a:rPr>
              <a:t>is</a:t>
            </a:r>
            <a:r>
              <a:rPr lang="fr-CA" baseline="0" dirty="0" smtClean="0">
                <a:effectLst/>
              </a:rPr>
              <a:t> </a:t>
            </a:r>
            <a:r>
              <a:rPr lang="fr-CA" baseline="0" dirty="0" err="1" smtClean="0">
                <a:effectLst/>
              </a:rPr>
              <a:t>from</a:t>
            </a:r>
            <a:r>
              <a:rPr lang="fr-CA" baseline="0" dirty="0" smtClean="0">
                <a:effectLst/>
              </a:rPr>
              <a:t> AGL </a:t>
            </a:r>
            <a:r>
              <a:rPr lang="fr-CA" baseline="0" dirty="0" err="1" smtClean="0">
                <a:effectLst/>
              </a:rPr>
              <a:t>energy</a:t>
            </a:r>
            <a:r>
              <a:rPr lang="en-CA" dirty="0" smtClean="0">
                <a:effectLst/>
              </a:rPr>
              <a:t>, one of Australia’s largest utilities and its most polluting, has promised to ramp up investment in  renewable energy capacity and to shut down all of its existing coal plants over the next 35 years, as part of a new plan to decarbonise its generation portfolio by 2050.</a:t>
            </a:r>
          </a:p>
        </p:txBody>
      </p:sp>
      <p:sp>
        <p:nvSpPr>
          <p:cNvPr id="4" name="Slide Number Placeholder 3"/>
          <p:cNvSpPr>
            <a:spLocks noGrp="1"/>
          </p:cNvSpPr>
          <p:nvPr>
            <p:ph type="sldNum" sz="quarter" idx="10"/>
          </p:nvPr>
        </p:nvSpPr>
        <p:spPr/>
        <p:txBody>
          <a:bodyPr/>
          <a:lstStyle/>
          <a:p>
            <a:fld id="{CC4458A7-A0A1-4490-86CF-1BC40E7AD780}" type="slidenum">
              <a:rPr lang="en-CA" smtClean="0"/>
              <a:t>3</a:t>
            </a:fld>
            <a:endParaRPr lang="en-CA"/>
          </a:p>
        </p:txBody>
      </p:sp>
    </p:spTree>
    <p:extLst>
      <p:ext uri="{BB962C8B-B14F-4D97-AF65-F5344CB8AC3E}">
        <p14:creationId xmlns:p14="http://schemas.microsoft.com/office/powerpoint/2010/main" val="791032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More </a:t>
            </a:r>
            <a:r>
              <a:rPr lang="fr-CA" dirty="0" err="1" smtClean="0"/>
              <a:t>recently</a:t>
            </a:r>
            <a:r>
              <a:rPr lang="fr-CA" dirty="0" smtClean="0"/>
              <a:t>: April</a:t>
            </a:r>
            <a:r>
              <a:rPr lang="fr-CA" baseline="0" dirty="0" smtClean="0"/>
              <a:t> 2017, the UK </a:t>
            </a:r>
            <a:r>
              <a:rPr lang="fr-CA" baseline="0" dirty="0" err="1" smtClean="0"/>
              <a:t>had</a:t>
            </a:r>
            <a:r>
              <a:rPr lang="fr-CA" baseline="0" dirty="0" smtClean="0"/>
              <a:t> </a:t>
            </a:r>
            <a:r>
              <a:rPr lang="fr-CA" baseline="0" dirty="0" err="1" smtClean="0"/>
              <a:t>its</a:t>
            </a:r>
            <a:r>
              <a:rPr lang="fr-CA" baseline="0" dirty="0" smtClean="0"/>
              <a:t> f</a:t>
            </a:r>
            <a:r>
              <a:rPr lang="fr-CA" dirty="0" smtClean="0"/>
              <a:t>irst</a:t>
            </a:r>
            <a:r>
              <a:rPr lang="fr-CA" baseline="0" dirty="0" smtClean="0"/>
              <a:t> </a:t>
            </a:r>
            <a:r>
              <a:rPr lang="fr-CA" baseline="0" dirty="0" err="1" smtClean="0"/>
              <a:t>coal</a:t>
            </a:r>
            <a:r>
              <a:rPr lang="fr-CA" baseline="0" dirty="0" smtClean="0"/>
              <a:t> free </a:t>
            </a:r>
            <a:r>
              <a:rPr lang="fr-CA" baseline="0" dirty="0" err="1" smtClean="0"/>
              <a:t>day</a:t>
            </a:r>
            <a:r>
              <a:rPr lang="fr-CA" baseline="0" dirty="0" smtClean="0"/>
              <a:t> </a:t>
            </a:r>
            <a:r>
              <a:rPr lang="fr-CA" baseline="0" dirty="0" err="1" smtClean="0"/>
              <a:t>since</a:t>
            </a:r>
            <a:r>
              <a:rPr lang="fr-CA" baseline="0" dirty="0" smtClean="0"/>
              <a:t> the 1880s.  The UK </a:t>
            </a:r>
            <a:r>
              <a:rPr lang="fr-CA" baseline="0" dirty="0" err="1" smtClean="0"/>
              <a:t>is</a:t>
            </a:r>
            <a:r>
              <a:rPr lang="fr-CA" baseline="0" dirty="0" smtClean="0"/>
              <a:t> not </a:t>
            </a:r>
            <a:r>
              <a:rPr lang="fr-CA" baseline="0" dirty="0" err="1" smtClean="0"/>
              <a:t>yet</a:t>
            </a:r>
            <a:r>
              <a:rPr lang="fr-CA" baseline="0" dirty="0" smtClean="0"/>
              <a:t> a </a:t>
            </a:r>
            <a:r>
              <a:rPr lang="fr-CA" baseline="0" dirty="0" err="1" smtClean="0"/>
              <a:t>coal</a:t>
            </a:r>
            <a:r>
              <a:rPr lang="fr-CA" baseline="0" dirty="0" smtClean="0"/>
              <a:t> free </a:t>
            </a:r>
            <a:r>
              <a:rPr lang="fr-CA" baseline="0" dirty="0" err="1" smtClean="0"/>
              <a:t>economy</a:t>
            </a:r>
            <a:r>
              <a:rPr lang="fr-CA" baseline="0" dirty="0" smtClean="0"/>
              <a:t>, but </a:t>
            </a:r>
            <a:r>
              <a:rPr lang="fr-CA" baseline="0" dirty="0" err="1" smtClean="0"/>
              <a:t>is</a:t>
            </a:r>
            <a:r>
              <a:rPr lang="fr-CA" baseline="0" dirty="0" smtClean="0"/>
              <a:t> </a:t>
            </a:r>
            <a:r>
              <a:rPr lang="fr-CA" baseline="0" dirty="0" err="1" smtClean="0"/>
              <a:t>moving</a:t>
            </a:r>
            <a:r>
              <a:rPr lang="fr-CA" baseline="0" dirty="0" smtClean="0"/>
              <a:t> </a:t>
            </a:r>
            <a:r>
              <a:rPr lang="fr-CA" baseline="0" dirty="0" err="1" smtClean="0"/>
              <a:t>rapidly</a:t>
            </a:r>
            <a:r>
              <a:rPr lang="fr-CA" baseline="0" dirty="0" smtClean="0"/>
              <a:t> in </a:t>
            </a:r>
            <a:r>
              <a:rPr lang="fr-CA" baseline="0" dirty="0" err="1" smtClean="0"/>
              <a:t>that</a:t>
            </a:r>
            <a:r>
              <a:rPr lang="fr-CA" baseline="0" dirty="0" smtClean="0"/>
              <a:t> direction. </a:t>
            </a:r>
          </a:p>
        </p:txBody>
      </p:sp>
      <p:sp>
        <p:nvSpPr>
          <p:cNvPr id="4" name="Slide Number Placeholder 3"/>
          <p:cNvSpPr>
            <a:spLocks noGrp="1"/>
          </p:cNvSpPr>
          <p:nvPr>
            <p:ph type="sldNum" sz="quarter" idx="10"/>
          </p:nvPr>
        </p:nvSpPr>
        <p:spPr/>
        <p:txBody>
          <a:bodyPr/>
          <a:lstStyle/>
          <a:p>
            <a:fld id="{CC4458A7-A0A1-4490-86CF-1BC40E7AD780}" type="slidenum">
              <a:rPr lang="en-CA" smtClean="0"/>
              <a:t>30</a:t>
            </a:fld>
            <a:endParaRPr lang="en-CA"/>
          </a:p>
        </p:txBody>
      </p:sp>
    </p:spTree>
    <p:extLst>
      <p:ext uri="{BB962C8B-B14F-4D97-AF65-F5344CB8AC3E}">
        <p14:creationId xmlns:p14="http://schemas.microsoft.com/office/powerpoint/2010/main" val="3513412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London 1952 Smog- </a:t>
            </a:r>
            <a:r>
              <a:rPr lang="fr-CA" dirty="0" err="1"/>
              <a:t>caused</a:t>
            </a:r>
            <a:r>
              <a:rPr lang="fr-CA" dirty="0"/>
              <a:t> by cold </a:t>
            </a:r>
            <a:r>
              <a:rPr lang="fr-CA" dirty="0" err="1"/>
              <a:t>weather</a:t>
            </a:r>
            <a:r>
              <a:rPr lang="fr-CA" dirty="0"/>
              <a:t>, </a:t>
            </a:r>
            <a:r>
              <a:rPr lang="fr-CA" dirty="0" err="1"/>
              <a:t>lack</a:t>
            </a:r>
            <a:r>
              <a:rPr lang="fr-CA" dirty="0"/>
              <a:t> </a:t>
            </a:r>
            <a:r>
              <a:rPr lang="fr-CA" dirty="0" err="1"/>
              <a:t>odf</a:t>
            </a:r>
            <a:r>
              <a:rPr lang="fr-CA" dirty="0"/>
              <a:t> </a:t>
            </a:r>
            <a:r>
              <a:rPr lang="fr-CA" dirty="0" err="1"/>
              <a:t>wind</a:t>
            </a:r>
            <a:r>
              <a:rPr lang="fr-CA" dirty="0"/>
              <a:t>, lots of cola </a:t>
            </a:r>
            <a:r>
              <a:rPr lang="fr-CA" dirty="0" err="1"/>
              <a:t>fired</a:t>
            </a:r>
            <a:r>
              <a:rPr lang="fr-CA" dirty="0"/>
              <a:t> power </a:t>
            </a:r>
            <a:r>
              <a:rPr lang="fr-CA" dirty="0" err="1"/>
              <a:t>generation</a:t>
            </a:r>
            <a:r>
              <a:rPr lang="fr-CA" dirty="0"/>
              <a:t>.  </a:t>
            </a:r>
            <a:r>
              <a:rPr lang="fr-CA" dirty="0" err="1"/>
              <a:t>Lasted</a:t>
            </a:r>
            <a:r>
              <a:rPr lang="fr-CA" dirty="0"/>
              <a:t> 4 </a:t>
            </a:r>
            <a:r>
              <a:rPr lang="fr-CA" dirty="0" err="1"/>
              <a:t>days</a:t>
            </a:r>
            <a:endParaRPr lang="en-CA" dirty="0"/>
          </a:p>
          <a:p>
            <a:r>
              <a:rPr lang="en-CA" dirty="0"/>
              <a:t>In later weeks, the government would estimate that 4,000 lives were brought to an early end by the smog. The real number of fatalities is now believed to be closer to 10,000.</a:t>
            </a:r>
          </a:p>
          <a:p>
            <a:r>
              <a:rPr lang="fr-CA" dirty="0" err="1"/>
              <a:t>Result</a:t>
            </a:r>
            <a:r>
              <a:rPr lang="fr-CA" dirty="0"/>
              <a:t> </a:t>
            </a:r>
            <a:r>
              <a:rPr lang="fr-CA" dirty="0" err="1"/>
              <a:t>was</a:t>
            </a:r>
            <a:r>
              <a:rPr lang="fr-CA" dirty="0"/>
              <a:t> the clean air </a:t>
            </a:r>
            <a:r>
              <a:rPr lang="fr-CA" dirty="0" err="1"/>
              <a:t>act</a:t>
            </a:r>
            <a:r>
              <a:rPr lang="fr-CA" dirty="0"/>
              <a:t> of 1956</a:t>
            </a:r>
            <a:endParaRPr lang="en-CA" dirty="0"/>
          </a:p>
        </p:txBody>
      </p:sp>
      <p:sp>
        <p:nvSpPr>
          <p:cNvPr id="4" name="Slide Number Placeholder 3"/>
          <p:cNvSpPr>
            <a:spLocks noGrp="1"/>
          </p:cNvSpPr>
          <p:nvPr>
            <p:ph type="sldNum" sz="quarter" idx="10"/>
          </p:nvPr>
        </p:nvSpPr>
        <p:spPr/>
        <p:txBody>
          <a:bodyPr/>
          <a:lstStyle/>
          <a:p>
            <a:fld id="{CC4458A7-A0A1-4490-86CF-1BC40E7AD780}" type="slidenum">
              <a:rPr lang="en-CA" smtClean="0"/>
              <a:t>31</a:t>
            </a:fld>
            <a:endParaRPr lang="en-CA"/>
          </a:p>
        </p:txBody>
      </p:sp>
    </p:spTree>
    <p:extLst>
      <p:ext uri="{BB962C8B-B14F-4D97-AF65-F5344CB8AC3E}">
        <p14:creationId xmlns:p14="http://schemas.microsoft.com/office/powerpoint/2010/main" val="489720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But </a:t>
            </a:r>
            <a:r>
              <a:rPr lang="fr-CA" dirty="0" err="1" smtClean="0"/>
              <a:t>it</a:t>
            </a:r>
            <a:r>
              <a:rPr lang="fr-CA" dirty="0" smtClean="0"/>
              <a:t> has not </a:t>
            </a:r>
            <a:r>
              <a:rPr lang="fr-CA" dirty="0" err="1" smtClean="0"/>
              <a:t>always</a:t>
            </a:r>
            <a:r>
              <a:rPr lang="fr-CA" baseline="0" dirty="0" smtClean="0"/>
              <a:t> been about RE.  In the UK and the </a:t>
            </a:r>
            <a:r>
              <a:rPr lang="fr-CA" baseline="0" dirty="0" err="1" smtClean="0"/>
              <a:t>Netherlands</a:t>
            </a:r>
            <a:r>
              <a:rPr lang="fr-CA" baseline="0" dirty="0" smtClean="0"/>
              <a:t>, </a:t>
            </a:r>
            <a:r>
              <a:rPr lang="fr-CA" baseline="0" dirty="0" err="1" smtClean="0"/>
              <a:t>coal</a:t>
            </a:r>
            <a:r>
              <a:rPr lang="fr-CA" baseline="0" dirty="0" smtClean="0"/>
              <a:t> </a:t>
            </a:r>
            <a:r>
              <a:rPr lang="fr-CA" baseline="0" dirty="0" err="1" smtClean="0"/>
              <a:t>was</a:t>
            </a:r>
            <a:r>
              <a:rPr lang="fr-CA" baseline="0" dirty="0" smtClean="0"/>
              <a:t> </a:t>
            </a:r>
            <a:r>
              <a:rPr lang="fr-CA" baseline="0" dirty="0" err="1" smtClean="0"/>
              <a:t>pushed</a:t>
            </a:r>
            <a:r>
              <a:rPr lang="fr-CA" baseline="0" dirty="0" smtClean="0"/>
              <a:t> out by </a:t>
            </a:r>
            <a:r>
              <a:rPr lang="fr-CA" baseline="0" dirty="0" err="1" smtClean="0"/>
              <a:t>North</a:t>
            </a:r>
            <a:r>
              <a:rPr lang="fr-CA" baseline="0" dirty="0" smtClean="0"/>
              <a:t> </a:t>
            </a:r>
            <a:r>
              <a:rPr lang="fr-CA" baseline="0" dirty="0" err="1" smtClean="0"/>
              <a:t>Sea</a:t>
            </a:r>
            <a:r>
              <a:rPr lang="fr-CA" baseline="0" dirty="0" smtClean="0"/>
              <a:t> </a:t>
            </a:r>
            <a:r>
              <a:rPr lang="fr-CA" baseline="0" dirty="0" err="1" smtClean="0"/>
              <a:t>oil</a:t>
            </a:r>
            <a:r>
              <a:rPr lang="fr-CA" baseline="0" dirty="0" smtClean="0"/>
              <a:t> and </a:t>
            </a:r>
            <a:r>
              <a:rPr lang="fr-CA" baseline="0" dirty="0" err="1" smtClean="0"/>
              <a:t>gas</a:t>
            </a:r>
            <a:r>
              <a:rPr lang="fr-CA" baseline="0" dirty="0" smtClean="0"/>
              <a:t>.  In France and </a:t>
            </a:r>
            <a:r>
              <a:rPr lang="fr-CA" baseline="0" dirty="0" err="1" smtClean="0"/>
              <a:t>Japan</a:t>
            </a:r>
            <a:r>
              <a:rPr lang="fr-CA" baseline="0" dirty="0" smtClean="0"/>
              <a:t>, </a:t>
            </a:r>
            <a:r>
              <a:rPr lang="fr-CA" baseline="0" dirty="0" err="1" smtClean="0"/>
              <a:t>it</a:t>
            </a:r>
            <a:r>
              <a:rPr lang="fr-CA" baseline="0" dirty="0" smtClean="0"/>
              <a:t> </a:t>
            </a:r>
            <a:r>
              <a:rPr lang="fr-CA" baseline="0" dirty="0" err="1" smtClean="0"/>
              <a:t>was</a:t>
            </a:r>
            <a:r>
              <a:rPr lang="fr-CA" baseline="0" dirty="0" smtClean="0"/>
              <a:t> </a:t>
            </a:r>
            <a:r>
              <a:rPr lang="fr-CA" baseline="0" dirty="0" err="1" smtClean="0"/>
              <a:t>nuclear</a:t>
            </a:r>
            <a:r>
              <a:rPr lang="fr-CA" baseline="0" dirty="0" smtClean="0"/>
              <a:t> power.  </a:t>
            </a:r>
            <a:endParaRPr lang="en-CA" dirty="0"/>
          </a:p>
        </p:txBody>
      </p:sp>
      <p:sp>
        <p:nvSpPr>
          <p:cNvPr id="4" name="Slide Number Placeholder 3"/>
          <p:cNvSpPr>
            <a:spLocks noGrp="1"/>
          </p:cNvSpPr>
          <p:nvPr>
            <p:ph type="sldNum" sz="quarter" idx="10"/>
          </p:nvPr>
        </p:nvSpPr>
        <p:spPr/>
        <p:txBody>
          <a:bodyPr/>
          <a:lstStyle/>
          <a:p>
            <a:fld id="{CC4458A7-A0A1-4490-86CF-1BC40E7AD780}" type="slidenum">
              <a:rPr lang="en-CA" smtClean="0"/>
              <a:t>32</a:t>
            </a:fld>
            <a:endParaRPr lang="en-CA"/>
          </a:p>
        </p:txBody>
      </p:sp>
    </p:spTree>
    <p:extLst>
      <p:ext uri="{BB962C8B-B14F-4D97-AF65-F5344CB8AC3E}">
        <p14:creationId xmlns:p14="http://schemas.microsoft.com/office/powerpoint/2010/main" val="2480308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aseline="0" dirty="0" err="1" smtClean="0"/>
              <a:t>Why</a:t>
            </a:r>
            <a:r>
              <a:rPr lang="fr-CA" baseline="0" dirty="0" smtClean="0"/>
              <a:t> </a:t>
            </a:r>
            <a:r>
              <a:rPr lang="fr-CA" baseline="0" dirty="0" err="1" smtClean="0"/>
              <a:t>is</a:t>
            </a:r>
            <a:r>
              <a:rPr lang="fr-CA" baseline="0" dirty="0" smtClean="0"/>
              <a:t> transition </a:t>
            </a:r>
            <a:r>
              <a:rPr lang="fr-CA" baseline="0" dirty="0" err="1" smtClean="0"/>
              <a:t>is</a:t>
            </a:r>
            <a:r>
              <a:rPr lang="fr-CA" baseline="0" dirty="0" smtClean="0"/>
              <a:t> </a:t>
            </a:r>
            <a:r>
              <a:rPr lang="fr-CA" baseline="0" dirty="0" err="1" smtClean="0"/>
              <a:t>inevitable</a:t>
            </a:r>
            <a:r>
              <a:rPr lang="fr-CA" baseline="0" dirty="0" smtClean="0"/>
              <a:t>?  </a:t>
            </a:r>
            <a:r>
              <a:rPr lang="fr-CA" baseline="0" dirty="0" err="1" smtClean="0"/>
              <a:t>Three</a:t>
            </a:r>
            <a:r>
              <a:rPr lang="fr-CA" baseline="0" dirty="0" smtClean="0"/>
              <a:t> </a:t>
            </a:r>
            <a:r>
              <a:rPr lang="fr-CA" baseline="0" dirty="0" err="1" smtClean="0"/>
              <a:t>reasons</a:t>
            </a:r>
            <a:r>
              <a:rPr lang="fr-CA" baseline="0" dirty="0" smtClean="0"/>
              <a:t>.</a:t>
            </a:r>
          </a:p>
          <a:p>
            <a:endParaRPr lang="fr-CA" baseline="0" dirty="0" smtClean="0"/>
          </a:p>
          <a:p>
            <a:r>
              <a:rPr lang="fr-CA" baseline="0" dirty="0" smtClean="0"/>
              <a:t>The first </a:t>
            </a:r>
            <a:r>
              <a:rPr lang="fr-CA" baseline="0" dirty="0" err="1" smtClean="0"/>
              <a:t>is</a:t>
            </a:r>
            <a:r>
              <a:rPr lang="fr-CA" baseline="0" dirty="0" smtClean="0"/>
              <a:t> </a:t>
            </a:r>
            <a:r>
              <a:rPr lang="fr-CA" baseline="0" dirty="0" err="1" smtClean="0"/>
              <a:t>this</a:t>
            </a:r>
            <a:r>
              <a:rPr lang="fr-CA" baseline="0" dirty="0" smtClean="0"/>
              <a:t>.  By and large, </a:t>
            </a:r>
            <a:r>
              <a:rPr lang="fr-CA" baseline="0" dirty="0" err="1" smtClean="0"/>
              <a:t>mining</a:t>
            </a:r>
            <a:r>
              <a:rPr lang="fr-CA" baseline="0" dirty="0" smtClean="0"/>
              <a:t> </a:t>
            </a:r>
            <a:r>
              <a:rPr lang="fr-CA" baseline="0" dirty="0" err="1" smtClean="0"/>
              <a:t>like</a:t>
            </a:r>
            <a:r>
              <a:rPr lang="fr-CA" baseline="0" dirty="0" smtClean="0"/>
              <a:t> </a:t>
            </a:r>
            <a:r>
              <a:rPr lang="fr-CA" baseline="0" dirty="0" err="1" smtClean="0"/>
              <a:t>this</a:t>
            </a:r>
            <a:r>
              <a:rPr lang="fr-CA" baseline="0" dirty="0" smtClean="0"/>
              <a:t> </a:t>
            </a:r>
            <a:r>
              <a:rPr lang="fr-CA" baseline="0" dirty="0" err="1" smtClean="0"/>
              <a:t>is</a:t>
            </a:r>
            <a:r>
              <a:rPr lang="fr-CA" baseline="0" dirty="0" smtClean="0"/>
              <a:t> </a:t>
            </a:r>
            <a:r>
              <a:rPr lang="fr-CA" baseline="0" dirty="0" err="1" smtClean="0"/>
              <a:t>disappearing</a:t>
            </a:r>
            <a:r>
              <a:rPr lang="fr-CA" baseline="0" dirty="0" smtClean="0"/>
              <a:t>:</a:t>
            </a:r>
            <a:endParaRPr lang="en-CA" dirty="0"/>
          </a:p>
        </p:txBody>
      </p:sp>
      <p:sp>
        <p:nvSpPr>
          <p:cNvPr id="4" name="Slide Number Placeholder 3"/>
          <p:cNvSpPr>
            <a:spLocks noGrp="1"/>
          </p:cNvSpPr>
          <p:nvPr>
            <p:ph type="sldNum" sz="quarter" idx="10"/>
          </p:nvPr>
        </p:nvSpPr>
        <p:spPr/>
        <p:txBody>
          <a:bodyPr/>
          <a:lstStyle/>
          <a:p>
            <a:fld id="{CC4458A7-A0A1-4490-86CF-1BC40E7AD780}" type="slidenum">
              <a:rPr lang="en-CA" smtClean="0"/>
              <a:t>4</a:t>
            </a:fld>
            <a:endParaRPr lang="en-CA"/>
          </a:p>
        </p:txBody>
      </p:sp>
    </p:spTree>
    <p:extLst>
      <p:ext uri="{BB962C8B-B14F-4D97-AF65-F5344CB8AC3E}">
        <p14:creationId xmlns:p14="http://schemas.microsoft.com/office/powerpoint/2010/main" val="3866338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its being replaced with mining that looks more like this.</a:t>
            </a:r>
            <a:endParaRPr lang="en-US" baseline="0" dirty="0" smtClean="0"/>
          </a:p>
          <a:p>
            <a:endParaRPr lang="en-US" baseline="0" dirty="0" smtClean="0"/>
          </a:p>
          <a:p>
            <a:r>
              <a:rPr lang="en-US" baseline="0" dirty="0" smtClean="0"/>
              <a:t>Basically, even if we continued to mine at the same rate as we are doing today, we would still face job losses due to mechanization and automation. </a:t>
            </a:r>
            <a:endParaRPr lang="en-CA" dirty="0"/>
          </a:p>
        </p:txBody>
      </p:sp>
      <p:sp>
        <p:nvSpPr>
          <p:cNvPr id="4" name="Slide Number Placeholder 3"/>
          <p:cNvSpPr>
            <a:spLocks noGrp="1"/>
          </p:cNvSpPr>
          <p:nvPr>
            <p:ph type="sldNum" sz="quarter" idx="10"/>
          </p:nvPr>
        </p:nvSpPr>
        <p:spPr/>
        <p:txBody>
          <a:bodyPr/>
          <a:lstStyle/>
          <a:p>
            <a:fld id="{CC4458A7-A0A1-4490-86CF-1BC40E7AD780}" type="slidenum">
              <a:rPr lang="en-CA" smtClean="0"/>
              <a:t>5</a:t>
            </a:fld>
            <a:endParaRPr lang="en-CA"/>
          </a:p>
        </p:txBody>
      </p:sp>
    </p:spTree>
    <p:extLst>
      <p:ext uri="{BB962C8B-B14F-4D97-AF65-F5344CB8AC3E}">
        <p14:creationId xmlns:p14="http://schemas.microsoft.com/office/powerpoint/2010/main" val="2172283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err="1" smtClean="0"/>
              <a:t>Reason</a:t>
            </a:r>
            <a:r>
              <a:rPr lang="fr-CA" dirty="0" smtClean="0"/>
              <a:t> </a:t>
            </a:r>
            <a:r>
              <a:rPr lang="fr-CA" dirty="0" err="1" smtClean="0"/>
              <a:t>two</a:t>
            </a:r>
            <a:r>
              <a:rPr lang="fr-CA" dirty="0" smtClean="0"/>
              <a:t> for the </a:t>
            </a:r>
            <a:r>
              <a:rPr lang="fr-CA" dirty="0" err="1" smtClean="0"/>
              <a:t>inevitable</a:t>
            </a:r>
            <a:r>
              <a:rPr lang="fr-CA" dirty="0" smtClean="0"/>
              <a:t> transition: Coal</a:t>
            </a:r>
            <a:r>
              <a:rPr lang="fr-CA" baseline="0" dirty="0" smtClean="0"/>
              <a:t> </a:t>
            </a:r>
            <a:r>
              <a:rPr lang="fr-CA" baseline="0" dirty="0" err="1" smtClean="0"/>
              <a:t>is</a:t>
            </a:r>
            <a:r>
              <a:rPr lang="fr-CA" baseline="0" dirty="0" smtClean="0"/>
              <a:t> not the </a:t>
            </a:r>
            <a:r>
              <a:rPr lang="fr-CA" baseline="0" dirty="0" err="1" smtClean="0"/>
              <a:t>only</a:t>
            </a:r>
            <a:r>
              <a:rPr lang="fr-CA" baseline="0" dirty="0" smtClean="0"/>
              <a:t> </a:t>
            </a:r>
            <a:r>
              <a:rPr lang="fr-CA" baseline="0" dirty="0" err="1" smtClean="0"/>
              <a:t>energy</a:t>
            </a:r>
            <a:r>
              <a:rPr lang="fr-CA" baseline="0" dirty="0" smtClean="0"/>
              <a:t> source, and </a:t>
            </a:r>
            <a:r>
              <a:rPr lang="fr-CA" baseline="0" dirty="0" err="1" smtClean="0"/>
              <a:t>increasingly</a:t>
            </a:r>
            <a:r>
              <a:rPr lang="fr-CA" baseline="0" dirty="0" smtClean="0"/>
              <a:t> </a:t>
            </a:r>
            <a:r>
              <a:rPr lang="fr-CA" baseline="0" dirty="0" err="1" smtClean="0"/>
              <a:t>nor</a:t>
            </a:r>
            <a:r>
              <a:rPr lang="fr-CA" baseline="0" dirty="0" smtClean="0"/>
              <a:t> </a:t>
            </a:r>
            <a:r>
              <a:rPr lang="fr-CA" baseline="0" dirty="0" err="1" smtClean="0"/>
              <a:t>is</a:t>
            </a:r>
            <a:r>
              <a:rPr lang="fr-CA" baseline="0" dirty="0" smtClean="0"/>
              <a:t> </a:t>
            </a:r>
            <a:r>
              <a:rPr lang="fr-CA" baseline="0" dirty="0" err="1" smtClean="0"/>
              <a:t>it</a:t>
            </a:r>
            <a:r>
              <a:rPr lang="fr-CA" baseline="0" dirty="0" smtClean="0"/>
              <a:t> the </a:t>
            </a:r>
            <a:r>
              <a:rPr lang="fr-CA" baseline="0" dirty="0" err="1" smtClean="0"/>
              <a:t>cheapest</a:t>
            </a:r>
            <a:r>
              <a:rPr lang="fr-CA" baseline="0" dirty="0" smtClean="0"/>
              <a:t> or </a:t>
            </a:r>
            <a:r>
              <a:rPr lang="fr-CA" baseline="0" dirty="0" err="1" smtClean="0"/>
              <a:t>most</a:t>
            </a:r>
            <a:r>
              <a:rPr lang="fr-CA" baseline="0" dirty="0" smtClean="0"/>
              <a:t> </a:t>
            </a:r>
            <a:r>
              <a:rPr lang="fr-CA" baseline="0" dirty="0" err="1" smtClean="0"/>
              <a:t>convenient</a:t>
            </a:r>
            <a:r>
              <a:rPr lang="fr-CA" baseline="0" dirty="0" smtClean="0"/>
              <a:t>.  The </a:t>
            </a:r>
            <a:r>
              <a:rPr lang="fr-CA" baseline="0" dirty="0" err="1" smtClean="0"/>
              <a:t>big</a:t>
            </a:r>
            <a:r>
              <a:rPr lang="fr-CA" baseline="0" dirty="0" smtClean="0"/>
              <a:t> story </a:t>
            </a:r>
            <a:r>
              <a:rPr lang="fr-CA" baseline="0" dirty="0" err="1" smtClean="0"/>
              <a:t>here</a:t>
            </a:r>
            <a:r>
              <a:rPr lang="fr-CA" baseline="0" dirty="0" smtClean="0"/>
              <a:t> </a:t>
            </a:r>
            <a:r>
              <a:rPr lang="fr-CA" baseline="0" dirty="0" err="1" smtClean="0"/>
              <a:t>is</a:t>
            </a:r>
            <a:r>
              <a:rPr lang="fr-CA" baseline="0" dirty="0" smtClean="0"/>
              <a:t> </a:t>
            </a:r>
            <a:r>
              <a:rPr lang="fr-CA" baseline="0" dirty="0" err="1" smtClean="0"/>
              <a:t>renewable</a:t>
            </a:r>
            <a:r>
              <a:rPr lang="fr-CA" baseline="0" dirty="0" smtClean="0"/>
              <a:t> </a:t>
            </a:r>
            <a:r>
              <a:rPr lang="fr-CA" baseline="0" dirty="0" err="1" smtClean="0"/>
              <a:t>energy</a:t>
            </a:r>
            <a:r>
              <a:rPr lang="fr-CA" baseline="0" dirty="0" smtClean="0"/>
              <a:t> and how in </a:t>
            </a:r>
            <a:r>
              <a:rPr lang="fr-CA" baseline="0" dirty="0" err="1" smtClean="0"/>
              <a:t>some</a:t>
            </a:r>
            <a:r>
              <a:rPr lang="fr-CA" baseline="0" dirty="0" smtClean="0"/>
              <a:t> places </a:t>
            </a:r>
            <a:r>
              <a:rPr lang="fr-CA" baseline="0" dirty="0" err="1" smtClean="0"/>
              <a:t>costs</a:t>
            </a:r>
            <a:r>
              <a:rPr lang="fr-CA" baseline="0" dirty="0" smtClean="0"/>
              <a:t> have </a:t>
            </a:r>
            <a:r>
              <a:rPr lang="fr-CA" baseline="0" dirty="0" err="1" smtClean="0"/>
              <a:t>fallen</a:t>
            </a:r>
            <a:r>
              <a:rPr lang="fr-CA" baseline="0" dirty="0" smtClean="0"/>
              <a:t> to the </a:t>
            </a:r>
            <a:r>
              <a:rPr lang="fr-CA" baseline="0" dirty="0" err="1" smtClean="0"/>
              <a:t>same</a:t>
            </a:r>
            <a:r>
              <a:rPr lang="fr-CA" baseline="0" dirty="0" smtClean="0"/>
              <a:t> </a:t>
            </a:r>
            <a:r>
              <a:rPr lang="fr-CA" baseline="0" dirty="0" err="1" smtClean="0"/>
              <a:t>level</a:t>
            </a:r>
            <a:r>
              <a:rPr lang="fr-CA" baseline="0" dirty="0" smtClean="0"/>
              <a:t> as </a:t>
            </a:r>
            <a:r>
              <a:rPr lang="fr-CA" baseline="0" dirty="0" err="1" smtClean="0"/>
              <a:t>coal</a:t>
            </a:r>
            <a:r>
              <a:rPr lang="fr-CA" baseline="0" dirty="0" smtClean="0"/>
              <a:t>.  </a:t>
            </a:r>
            <a:r>
              <a:rPr lang="fr-CA" baseline="0" dirty="0" err="1" smtClean="0"/>
              <a:t>Recent</a:t>
            </a:r>
            <a:r>
              <a:rPr lang="fr-CA" baseline="0" dirty="0" smtClean="0"/>
              <a:t> </a:t>
            </a:r>
            <a:r>
              <a:rPr lang="fr-CA" baseline="0" dirty="0" err="1" smtClean="0"/>
              <a:t>auctions</a:t>
            </a:r>
            <a:r>
              <a:rPr lang="fr-CA" baseline="0" dirty="0" smtClean="0"/>
              <a:t> for </a:t>
            </a:r>
            <a:r>
              <a:rPr lang="fr-CA" baseline="0" dirty="0" err="1" smtClean="0"/>
              <a:t>solar</a:t>
            </a:r>
            <a:r>
              <a:rPr lang="fr-CA" baseline="0" dirty="0" smtClean="0"/>
              <a:t> </a:t>
            </a:r>
            <a:r>
              <a:rPr lang="fr-CA" baseline="0" dirty="0" err="1" smtClean="0"/>
              <a:t>capacity</a:t>
            </a:r>
            <a:r>
              <a:rPr lang="fr-CA" baseline="0" dirty="0" smtClean="0"/>
              <a:t> in </a:t>
            </a:r>
            <a:r>
              <a:rPr lang="fr-CA" baseline="0" dirty="0" err="1" smtClean="0"/>
              <a:t>India</a:t>
            </a:r>
            <a:r>
              <a:rPr lang="fr-CA" baseline="0" dirty="0" smtClean="0"/>
              <a:t> have </a:t>
            </a:r>
            <a:r>
              <a:rPr lang="fr-CA" baseline="0" dirty="0" err="1" smtClean="0"/>
              <a:t>yielded</a:t>
            </a:r>
            <a:r>
              <a:rPr lang="fr-CA" baseline="0" dirty="0" smtClean="0"/>
              <a:t> </a:t>
            </a:r>
            <a:r>
              <a:rPr lang="fr-CA" baseline="0" dirty="0" err="1" smtClean="0"/>
              <a:t>prices</a:t>
            </a:r>
            <a:r>
              <a:rPr lang="fr-CA" baseline="0" dirty="0" smtClean="0"/>
              <a:t> as </a:t>
            </a:r>
            <a:r>
              <a:rPr lang="fr-CA" baseline="0" dirty="0" err="1" smtClean="0"/>
              <a:t>low</a:t>
            </a:r>
            <a:r>
              <a:rPr lang="fr-CA" baseline="0" dirty="0" smtClean="0"/>
              <a:t> as 4 US cents per </a:t>
            </a:r>
            <a:r>
              <a:rPr lang="fr-CA" baseline="0" dirty="0" err="1" smtClean="0"/>
              <a:t>kwh</a:t>
            </a:r>
            <a:r>
              <a:rPr lang="fr-CA" baseline="0" dirty="0" smtClean="0"/>
              <a:t> (2.66 </a:t>
            </a:r>
            <a:r>
              <a:rPr lang="fr-CA" baseline="0" dirty="0" err="1" smtClean="0"/>
              <a:t>rupees</a:t>
            </a:r>
            <a:r>
              <a:rPr lang="fr-CA" baseline="0" dirty="0" smtClean="0"/>
              <a:t>); by </a:t>
            </a:r>
            <a:r>
              <a:rPr lang="fr-CA" baseline="0" dirty="0" err="1" smtClean="0"/>
              <a:t>comparison</a:t>
            </a:r>
            <a:r>
              <a:rPr lang="fr-CA" baseline="0" dirty="0" smtClean="0"/>
              <a:t>, the </a:t>
            </a:r>
            <a:r>
              <a:rPr lang="fr-CA" baseline="0" dirty="0" err="1" smtClean="0"/>
              <a:t>price</a:t>
            </a:r>
            <a:r>
              <a:rPr lang="fr-CA" baseline="0" dirty="0" smtClean="0"/>
              <a:t> </a:t>
            </a:r>
            <a:r>
              <a:rPr lang="fr-CA" baseline="0" dirty="0" err="1" smtClean="0"/>
              <a:t>charged</a:t>
            </a:r>
            <a:r>
              <a:rPr lang="fr-CA" baseline="0" dirty="0" smtClean="0"/>
              <a:t> by the </a:t>
            </a:r>
            <a:r>
              <a:rPr lang="fr-CA" baseline="0" dirty="0" err="1" smtClean="0"/>
              <a:t>largest</a:t>
            </a:r>
            <a:r>
              <a:rPr lang="fr-CA" baseline="0" dirty="0" smtClean="0"/>
              <a:t> </a:t>
            </a:r>
            <a:r>
              <a:rPr lang="fr-CA" baseline="0" dirty="0" err="1" smtClean="0"/>
              <a:t>coal</a:t>
            </a:r>
            <a:r>
              <a:rPr lang="fr-CA" baseline="0" dirty="0" smtClean="0"/>
              <a:t> </a:t>
            </a:r>
            <a:r>
              <a:rPr lang="fr-CA" baseline="0" dirty="0" err="1" smtClean="0"/>
              <a:t>company</a:t>
            </a:r>
            <a:r>
              <a:rPr lang="fr-CA" baseline="0" dirty="0" smtClean="0"/>
              <a:t> </a:t>
            </a:r>
            <a:r>
              <a:rPr lang="fr-CA" baseline="0" dirty="0" err="1" smtClean="0"/>
              <a:t>is</a:t>
            </a:r>
            <a:r>
              <a:rPr lang="fr-CA" baseline="0" dirty="0" smtClean="0"/>
              <a:t> 5 US cents per </a:t>
            </a:r>
            <a:r>
              <a:rPr lang="fr-CA" baseline="0" dirty="0" err="1" smtClean="0"/>
              <a:t>kwh</a:t>
            </a:r>
            <a:r>
              <a:rPr lang="fr-CA" baseline="0" dirty="0" smtClean="0"/>
              <a:t> (3.2 </a:t>
            </a:r>
            <a:r>
              <a:rPr lang="fr-CA" baseline="0" dirty="0" err="1" smtClean="0"/>
              <a:t>rupees</a:t>
            </a:r>
            <a:r>
              <a:rPr lang="fr-CA" baseline="0" dirty="0" smtClean="0"/>
              <a:t>)</a:t>
            </a:r>
            <a:endParaRPr lang="en-CA" dirty="0"/>
          </a:p>
        </p:txBody>
      </p:sp>
      <p:sp>
        <p:nvSpPr>
          <p:cNvPr id="4" name="Slide Number Placeholder 3"/>
          <p:cNvSpPr>
            <a:spLocks noGrp="1"/>
          </p:cNvSpPr>
          <p:nvPr>
            <p:ph type="sldNum" sz="quarter" idx="10"/>
          </p:nvPr>
        </p:nvSpPr>
        <p:spPr/>
        <p:txBody>
          <a:bodyPr/>
          <a:lstStyle/>
          <a:p>
            <a:fld id="{CC4458A7-A0A1-4490-86CF-1BC40E7AD780}" type="slidenum">
              <a:rPr lang="en-CA" smtClean="0"/>
              <a:t>6</a:t>
            </a:fld>
            <a:endParaRPr lang="en-CA"/>
          </a:p>
        </p:txBody>
      </p:sp>
    </p:spTree>
    <p:extLst>
      <p:ext uri="{BB962C8B-B14F-4D97-AF65-F5344CB8AC3E}">
        <p14:creationId xmlns:p14="http://schemas.microsoft.com/office/powerpoint/2010/main" val="3030065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And where does this lead? In May 2017, almost 14 GW of coal fired power was cancelled across </a:t>
            </a:r>
            <a:r>
              <a:rPr lang="en-CA" dirty="0" smtClean="0"/>
              <a:t>India.  </a:t>
            </a:r>
          </a:p>
          <a:p>
            <a:endParaRPr lang="en-CA" dirty="0" smtClean="0"/>
          </a:p>
          <a:p>
            <a:r>
              <a:rPr lang="en-US" dirty="0" smtClean="0"/>
              <a:t>---------------------------------------------</a:t>
            </a:r>
            <a:endParaRPr lang="en-CA" dirty="0" smtClean="0"/>
          </a:p>
          <a:p>
            <a:r>
              <a:rPr lang="en-CA" dirty="0" smtClean="0"/>
              <a:t>(The </a:t>
            </a:r>
            <a:r>
              <a:rPr lang="en-CA" dirty="0"/>
              <a:t>government also admitted that 8.6 GW of operating import-coal-fired power plants were no longer viable</a:t>
            </a:r>
            <a:r>
              <a:rPr lang="en-CA" dirty="0" smtClean="0"/>
              <a:t>.)  </a:t>
            </a:r>
            <a:endParaRPr lang="fr-CA" dirty="0" smtClean="0"/>
          </a:p>
          <a:p>
            <a:endParaRPr lang="en-CA" dirty="0"/>
          </a:p>
        </p:txBody>
      </p:sp>
      <p:sp>
        <p:nvSpPr>
          <p:cNvPr id="4" name="Slide Number Placeholder 3"/>
          <p:cNvSpPr>
            <a:spLocks noGrp="1"/>
          </p:cNvSpPr>
          <p:nvPr>
            <p:ph type="sldNum" sz="quarter" idx="10"/>
          </p:nvPr>
        </p:nvSpPr>
        <p:spPr/>
        <p:txBody>
          <a:bodyPr/>
          <a:lstStyle/>
          <a:p>
            <a:fld id="{CC4458A7-A0A1-4490-86CF-1BC40E7AD780}" type="slidenum">
              <a:rPr lang="en-CA" smtClean="0"/>
              <a:t>7</a:t>
            </a:fld>
            <a:endParaRPr lang="en-CA"/>
          </a:p>
        </p:txBody>
      </p:sp>
    </p:spTree>
    <p:extLst>
      <p:ext uri="{BB962C8B-B14F-4D97-AF65-F5344CB8AC3E}">
        <p14:creationId xmlns:p14="http://schemas.microsoft.com/office/powerpoint/2010/main" val="1257833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June, </a:t>
            </a:r>
            <a:r>
              <a:rPr lang="en-CA" dirty="0" smtClean="0"/>
              <a:t>the </a:t>
            </a:r>
            <a:r>
              <a:rPr lang="en-CA" dirty="0"/>
              <a:t>largest coal mining company in the world </a:t>
            </a:r>
            <a:r>
              <a:rPr lang="en-CA" dirty="0" smtClean="0"/>
              <a:t>announced </a:t>
            </a:r>
            <a:r>
              <a:rPr lang="en-CA" dirty="0"/>
              <a:t>it will close 37 mines because they are no longer economically viable.</a:t>
            </a:r>
          </a:p>
          <a:p>
            <a:endParaRPr lang="en-CA" dirty="0" smtClean="0"/>
          </a:p>
          <a:p>
            <a:r>
              <a:rPr lang="en-US" dirty="0" smtClean="0"/>
              <a:t>-------------------------------------------------</a:t>
            </a:r>
            <a:endParaRPr lang="en-CA" dirty="0" smtClean="0"/>
          </a:p>
          <a:p>
            <a:r>
              <a:rPr lang="en-CA" dirty="0" smtClean="0"/>
              <a:t>Coal </a:t>
            </a:r>
            <a:r>
              <a:rPr lang="en-CA" dirty="0"/>
              <a:t>India, which produces around 82 per cent of India's coal, said the mines would be decommissioned by March 2018.</a:t>
            </a:r>
          </a:p>
          <a:p>
            <a:endParaRPr lang="fr-CA" dirty="0" smtClean="0"/>
          </a:p>
          <a:p>
            <a:endParaRPr lang="en-CA" dirty="0"/>
          </a:p>
        </p:txBody>
      </p:sp>
      <p:sp>
        <p:nvSpPr>
          <p:cNvPr id="4" name="Slide Number Placeholder 3"/>
          <p:cNvSpPr>
            <a:spLocks noGrp="1"/>
          </p:cNvSpPr>
          <p:nvPr>
            <p:ph type="sldNum" sz="quarter" idx="10"/>
          </p:nvPr>
        </p:nvSpPr>
        <p:spPr/>
        <p:txBody>
          <a:bodyPr/>
          <a:lstStyle/>
          <a:p>
            <a:fld id="{CC4458A7-A0A1-4490-86CF-1BC40E7AD780}" type="slidenum">
              <a:rPr lang="en-CA" smtClean="0"/>
              <a:t>8</a:t>
            </a:fld>
            <a:endParaRPr lang="en-CA"/>
          </a:p>
        </p:txBody>
      </p:sp>
    </p:spTree>
    <p:extLst>
      <p:ext uri="{BB962C8B-B14F-4D97-AF65-F5344CB8AC3E}">
        <p14:creationId xmlns:p14="http://schemas.microsoft.com/office/powerpoint/2010/main" val="1428783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And reason</a:t>
            </a:r>
            <a:r>
              <a:rPr lang="en-CA" baseline="0" dirty="0" smtClean="0"/>
              <a:t> 3.  Emissions from burning coal.  The effects of particulates on human health is also becoming ever more important in discussions on the energy mix.  In fact, this was the major factor driving phase out of coal in the Ontario power sector in 2014.  </a:t>
            </a:r>
          </a:p>
          <a:p>
            <a:endParaRPr lang="en-CA" baseline="0" dirty="0" smtClean="0"/>
          </a:p>
          <a:p>
            <a:r>
              <a:rPr lang="en-US" baseline="0" dirty="0" smtClean="0"/>
              <a:t>--------------------------------</a:t>
            </a:r>
            <a:endParaRPr lang="en-CA" baseline="0" dirty="0" smtClean="0"/>
          </a:p>
        </p:txBody>
      </p:sp>
      <p:sp>
        <p:nvSpPr>
          <p:cNvPr id="4" name="Slide Number Placeholder 3"/>
          <p:cNvSpPr>
            <a:spLocks noGrp="1"/>
          </p:cNvSpPr>
          <p:nvPr>
            <p:ph type="sldNum" sz="quarter" idx="10"/>
          </p:nvPr>
        </p:nvSpPr>
        <p:spPr/>
        <p:txBody>
          <a:bodyPr/>
          <a:lstStyle/>
          <a:p>
            <a:fld id="{CC4458A7-A0A1-4490-86CF-1BC40E7AD780}" type="slidenum">
              <a:rPr lang="en-CA" smtClean="0"/>
              <a:t>9</a:t>
            </a:fld>
            <a:endParaRPr lang="en-CA"/>
          </a:p>
        </p:txBody>
      </p:sp>
    </p:spTree>
    <p:extLst>
      <p:ext uri="{BB962C8B-B14F-4D97-AF65-F5344CB8AC3E}">
        <p14:creationId xmlns:p14="http://schemas.microsoft.com/office/powerpoint/2010/main" val="12437899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9144000" cy="5638800"/>
          </a:xfrm>
        </p:spPr>
        <p:txBody>
          <a:bodyPr/>
          <a:lstStyle/>
          <a:p>
            <a:endParaRPr lang="en-US" dirty="0"/>
          </a:p>
        </p:txBody>
      </p:sp>
      <p:sp>
        <p:nvSpPr>
          <p:cNvPr id="2" name="Title 1"/>
          <p:cNvSpPr>
            <a:spLocks noGrp="1"/>
          </p:cNvSpPr>
          <p:nvPr>
            <p:ph type="ctrTitle" hasCustomPrompt="1"/>
          </p:nvPr>
        </p:nvSpPr>
        <p:spPr>
          <a:xfrm>
            <a:off x="685800" y="1775726"/>
            <a:ext cx="4737104" cy="1470025"/>
          </a:xfrm>
        </p:spPr>
        <p:txBody>
          <a:bodyPr/>
          <a:lstStyle>
            <a:lvl1pPr>
              <a:defRPr sz="3200">
                <a:solidFill>
                  <a:srgbClr val="093266"/>
                </a:solidFill>
              </a:defRPr>
            </a:lvl1pPr>
          </a:lstStyle>
          <a:p>
            <a:r>
              <a:rPr lang="en-CA" dirty="0" smtClean="0"/>
              <a:t>Presentation</a:t>
            </a:r>
            <a:br>
              <a:rPr lang="en-CA" dirty="0" smtClean="0"/>
            </a:br>
            <a:r>
              <a:rPr lang="en-CA" dirty="0" smtClean="0"/>
              <a:t>Title</a:t>
            </a:r>
            <a:endParaRPr lang="en-US" dirty="0"/>
          </a:p>
        </p:txBody>
      </p:sp>
      <p:sp>
        <p:nvSpPr>
          <p:cNvPr id="3" name="Subtitle 2"/>
          <p:cNvSpPr>
            <a:spLocks noGrp="1"/>
          </p:cNvSpPr>
          <p:nvPr>
            <p:ph type="subTitle" idx="1" hasCustomPrompt="1"/>
          </p:nvPr>
        </p:nvSpPr>
        <p:spPr>
          <a:xfrm>
            <a:off x="685800" y="3368652"/>
            <a:ext cx="6400800" cy="1752600"/>
          </a:xfrm>
        </p:spPr>
        <p:txBody>
          <a:bodyPr>
            <a:normAutofit/>
          </a:bodyPr>
          <a:lstStyle>
            <a:lvl1pPr marL="0" indent="0" algn="l">
              <a:buNone/>
              <a:defRPr sz="1600">
                <a:solidFill>
                  <a:srgbClr val="0932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Date</a:t>
            </a:r>
          </a:p>
          <a:p>
            <a:r>
              <a:rPr lang="en-CA" dirty="0" smtClean="0"/>
              <a:t>Presenter</a:t>
            </a:r>
            <a:endParaRPr lang="en-US" dirty="0"/>
          </a:p>
        </p:txBody>
      </p:sp>
      <p:sp>
        <p:nvSpPr>
          <p:cNvPr id="9" name="TextBox 8"/>
          <p:cNvSpPr txBox="1"/>
          <p:nvPr userDrawn="1"/>
        </p:nvSpPr>
        <p:spPr>
          <a:xfrm>
            <a:off x="869495" y="4244952"/>
            <a:ext cx="184666" cy="369332"/>
          </a:xfrm>
          <a:prstGeom prst="rect">
            <a:avLst/>
          </a:prstGeom>
          <a:noFill/>
        </p:spPr>
        <p:txBody>
          <a:bodyPr wrap="none" rtlCol="0">
            <a:spAutoFit/>
          </a:bodyPr>
          <a:lstStyle/>
          <a:p>
            <a:endParaRPr lang="en-US" dirty="0"/>
          </a:p>
        </p:txBody>
      </p:sp>
      <p:pic>
        <p:nvPicPr>
          <p:cNvPr id="5" name="Picture 4" descr="IISD - Full 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6600" y="5930712"/>
            <a:ext cx="1747701" cy="746414"/>
          </a:xfrm>
          <a:prstGeom prst="rect">
            <a:avLst/>
          </a:prstGeom>
        </p:spPr>
      </p:pic>
    </p:spTree>
    <p:extLst>
      <p:ext uri="{BB962C8B-B14F-4D97-AF65-F5344CB8AC3E}">
        <p14:creationId xmlns:p14="http://schemas.microsoft.com/office/powerpoint/2010/main" val="176380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15" name="Text Placeholder 14"/>
          <p:cNvSpPr>
            <a:spLocks noGrp="1"/>
          </p:cNvSpPr>
          <p:nvPr>
            <p:ph type="body" sz="quarter" idx="13"/>
          </p:nvPr>
        </p:nvSpPr>
        <p:spPr>
          <a:xfrm>
            <a:off x="457200" y="2803270"/>
            <a:ext cx="6453188" cy="3067050"/>
          </a:xfrm>
        </p:spPr>
        <p:txBody>
          <a:bodyPr>
            <a:normAutofit/>
          </a:bodyPr>
          <a:lstStyle>
            <a:lvl1pPr>
              <a:defRPr sz="1600">
                <a:solidFill>
                  <a:srgbClr val="7F7F7F"/>
                </a:solidFill>
              </a:defRPr>
            </a:lvl1pPr>
            <a:lvl2pPr marL="742950" indent="-285750">
              <a:buFont typeface="Arial"/>
              <a:buChar char="•"/>
              <a:defRPr sz="1600"/>
            </a:lvl2pPr>
            <a:lvl3pPr marL="1200150" indent="-285750">
              <a:buFont typeface="Arial"/>
              <a:buChar char="•"/>
              <a:defRPr sz="1600"/>
            </a:lvl3pPr>
            <a:lvl4pPr>
              <a:defRPr sz="1600"/>
            </a:lvl4pPr>
            <a:lvl5pPr>
              <a:defRPr sz="1600"/>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16" name="Subtitle 2"/>
          <p:cNvSpPr>
            <a:spLocks noGrp="1"/>
          </p:cNvSpPr>
          <p:nvPr>
            <p:ph type="subTitle" idx="1"/>
          </p:nvPr>
        </p:nvSpPr>
        <p:spPr>
          <a:xfrm>
            <a:off x="457200" y="2021168"/>
            <a:ext cx="6400800" cy="782102"/>
          </a:xfrm>
        </p:spPr>
        <p:txBody>
          <a:bodyPr/>
          <a:lstStyle>
            <a:lvl1pPr marL="0" indent="0" algn="l">
              <a:buNone/>
              <a:defRPr>
                <a:solidFill>
                  <a:srgbClr val="29C3E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pic>
        <p:nvPicPr>
          <p:cNvPr id="3" name="Picture 2" descr="IISD - Globe Ico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4014" y="274638"/>
            <a:ext cx="472786" cy="472786"/>
          </a:xfrm>
          <a:prstGeom prst="rect">
            <a:avLst/>
          </a:prstGeom>
        </p:spPr>
      </p:pic>
    </p:spTree>
    <p:extLst>
      <p:ext uri="{BB962C8B-B14F-4D97-AF65-F5344CB8AC3E}">
        <p14:creationId xmlns:p14="http://schemas.microsoft.com/office/powerpoint/2010/main" val="6518285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9" name="Picture Placeholder 12"/>
          <p:cNvSpPr>
            <a:spLocks noGrp="1"/>
          </p:cNvSpPr>
          <p:nvPr>
            <p:ph type="pic" sz="quarter" idx="13"/>
          </p:nvPr>
        </p:nvSpPr>
        <p:spPr>
          <a:xfrm>
            <a:off x="0" y="0"/>
            <a:ext cx="9144000" cy="6858000"/>
          </a:xfrm>
        </p:spPr>
        <p:txBody>
          <a:bodyPr/>
          <a:lstStyle/>
          <a:p>
            <a:endParaRPr lang="en-US" dirty="0"/>
          </a:p>
        </p:txBody>
      </p:sp>
      <p:pic>
        <p:nvPicPr>
          <p:cNvPr id="8" name="Picture 7" descr="IISD icon Logo 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4014" y="274638"/>
            <a:ext cx="472786" cy="472786"/>
          </a:xfrm>
          <a:prstGeom prst="rect">
            <a:avLst/>
          </a:prstGeom>
        </p:spPr>
      </p:pic>
    </p:spTree>
    <p:extLst>
      <p:ext uri="{BB962C8B-B14F-4D97-AF65-F5344CB8AC3E}">
        <p14:creationId xmlns:p14="http://schemas.microsoft.com/office/powerpoint/2010/main" val="28626069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4965704" cy="1143000"/>
          </a:xfrm>
          <a:prstGeom prst="rect">
            <a:avLst/>
          </a:prstGeom>
        </p:spPr>
        <p:txBody>
          <a:bodyPr vert="horz" lIns="91440" tIns="45720" rIns="91440" bIns="45720" rtlCol="0" anchor="ctr">
            <a:noAutofit/>
          </a:bodyPr>
          <a:lstStyle/>
          <a:p>
            <a:r>
              <a:rPr lang="en-CA" dirty="0" smtClean="0"/>
              <a:t>Click to edit Master title style</a:t>
            </a:r>
            <a:endParaRPr lang="en-US" dirty="0"/>
          </a:p>
        </p:txBody>
      </p:sp>
      <p:sp>
        <p:nvSpPr>
          <p:cNvPr id="3" name="Text Placeholder 2"/>
          <p:cNvSpPr>
            <a:spLocks noGrp="1"/>
          </p:cNvSpPr>
          <p:nvPr>
            <p:ph type="body" idx="1"/>
          </p:nvPr>
        </p:nvSpPr>
        <p:spPr>
          <a:xfrm>
            <a:off x="457200" y="2131414"/>
            <a:ext cx="8229600" cy="385808"/>
          </a:xfrm>
          <a:prstGeom prst="rect">
            <a:avLst/>
          </a:prstGeom>
        </p:spPr>
        <p:txBody>
          <a:bodyPr vert="horz" lIns="91440" tIns="45720" rIns="91440" bIns="45720" rtlCol="0">
            <a:normAutofit/>
          </a:bodyPr>
          <a:lstStyle/>
          <a:p>
            <a:pPr lvl="0"/>
            <a:r>
              <a:rPr lang="en-CA" dirty="0" smtClean="0"/>
              <a:t>Click to edit Master text styles</a:t>
            </a:r>
          </a:p>
        </p:txBody>
      </p:sp>
    </p:spTree>
    <p:extLst>
      <p:ext uri="{BB962C8B-B14F-4D97-AF65-F5344CB8AC3E}">
        <p14:creationId xmlns:p14="http://schemas.microsoft.com/office/powerpoint/2010/main" val="1900921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txStyles>
    <p:titleStyle>
      <a:lvl1pPr algn="l" defTabSz="457200" rtl="0" eaLnBrk="1" latinLnBrk="0" hangingPunct="1">
        <a:spcBef>
          <a:spcPct val="0"/>
        </a:spcBef>
        <a:buNone/>
        <a:defRPr sz="4000" b="1" i="0" kern="1200">
          <a:solidFill>
            <a:srgbClr val="093266"/>
          </a:solidFill>
          <a:latin typeface="Arial"/>
          <a:ea typeface="+mj-ea"/>
          <a:cs typeface="Arial"/>
        </a:defRPr>
      </a:lvl1pPr>
    </p:titleStyle>
    <p:bodyStyle>
      <a:lvl1pPr marL="0" indent="0" algn="l" defTabSz="457200" rtl="0" eaLnBrk="1" latinLnBrk="0" hangingPunct="1">
        <a:spcBef>
          <a:spcPct val="20000"/>
        </a:spcBef>
        <a:buFont typeface="Arial"/>
        <a:buNone/>
        <a:defRPr sz="2000" b="0" i="0" kern="1200">
          <a:solidFill>
            <a:srgbClr val="29C3EC"/>
          </a:solidFill>
          <a:latin typeface="Arial"/>
          <a:ea typeface="+mn-ea"/>
          <a:cs typeface="Arial"/>
        </a:defRPr>
      </a:lvl1pPr>
      <a:lvl2pPr marL="457200" indent="0" algn="l" defTabSz="457200" rtl="0" eaLnBrk="1" latinLnBrk="0" hangingPunct="1">
        <a:spcBef>
          <a:spcPct val="20000"/>
        </a:spcBef>
        <a:buClr>
          <a:srgbClr val="29C3EC"/>
        </a:buClr>
        <a:buFont typeface="Arial"/>
        <a:buNone/>
        <a:defRPr sz="1800" kern="1200">
          <a:solidFill>
            <a:srgbClr val="7F7F7F"/>
          </a:solidFill>
          <a:latin typeface="Arial"/>
          <a:ea typeface="+mn-ea"/>
          <a:cs typeface="Arial"/>
        </a:defRPr>
      </a:lvl2pPr>
      <a:lvl3pPr marL="914400" indent="0" algn="l" defTabSz="457200" rtl="0" eaLnBrk="1" latinLnBrk="0" hangingPunct="1">
        <a:spcBef>
          <a:spcPct val="20000"/>
        </a:spcBef>
        <a:buClr>
          <a:srgbClr val="29C3EC"/>
        </a:buClr>
        <a:buFont typeface="Arial"/>
        <a:buNone/>
        <a:defRPr sz="1800" kern="1200">
          <a:solidFill>
            <a:srgbClr val="7F7F7F"/>
          </a:solidFill>
          <a:latin typeface="Arial"/>
          <a:ea typeface="+mn-ea"/>
          <a:cs typeface="Arial"/>
        </a:defRPr>
      </a:lvl3pPr>
      <a:lvl4pPr marL="1600200" indent="-228600" algn="l" defTabSz="457200" rtl="0" eaLnBrk="1" latinLnBrk="0" hangingPunct="1">
        <a:spcBef>
          <a:spcPct val="20000"/>
        </a:spcBef>
        <a:buClr>
          <a:srgbClr val="29C3EC"/>
        </a:buClr>
        <a:buFont typeface="Arial"/>
        <a:buChar char="–"/>
        <a:defRPr sz="1800" kern="1200">
          <a:solidFill>
            <a:srgbClr val="7F7F7F"/>
          </a:solidFill>
          <a:latin typeface="Arial"/>
          <a:ea typeface="+mn-ea"/>
          <a:cs typeface="Arial"/>
        </a:defRPr>
      </a:lvl4pPr>
      <a:lvl5pPr marL="2057400" indent="-228600" algn="l" defTabSz="457200" rtl="0" eaLnBrk="1" latinLnBrk="0" hangingPunct="1">
        <a:spcBef>
          <a:spcPct val="20000"/>
        </a:spcBef>
        <a:buClr>
          <a:srgbClr val="29C3EC"/>
        </a:buClr>
        <a:buFont typeface="Arial"/>
        <a:buChar char="»"/>
        <a:defRPr sz="1800" kern="1200">
          <a:solidFill>
            <a:srgbClr val="7F7F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tiff"/></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6.tiff"/></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9.tiff"/><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1.tiff"/></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3.jp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solidFill>
                  <a:schemeClr val="bg1"/>
                </a:solidFill>
              </a:rPr>
              <a:t>Sample Cover Page</a:t>
            </a:r>
            <a:endParaRPr lang="en-US" dirty="0">
              <a:solidFill>
                <a:schemeClr val="bg1"/>
              </a:solidFill>
            </a:endParaRPr>
          </a:p>
        </p:txBody>
      </p:sp>
      <p:sp>
        <p:nvSpPr>
          <p:cNvPr id="4" name="Subtitle 3"/>
          <p:cNvSpPr>
            <a:spLocks noGrp="1"/>
          </p:cNvSpPr>
          <p:nvPr>
            <p:ph type="subTitle" idx="1"/>
          </p:nvPr>
        </p:nvSpPr>
        <p:spPr>
          <a:xfrm>
            <a:off x="685800" y="4103585"/>
            <a:ext cx="6400800" cy="1752600"/>
          </a:xfrm>
        </p:spPr>
        <p:txBody>
          <a:bodyPr/>
          <a:lstStyle/>
          <a:p>
            <a:r>
              <a:rPr lang="en-US" dirty="0" smtClean="0">
                <a:solidFill>
                  <a:schemeClr val="bg1"/>
                </a:solidFill>
              </a:rPr>
              <a:t>Presented by</a:t>
            </a:r>
          </a:p>
          <a:p>
            <a:r>
              <a:rPr lang="en-US" dirty="0" smtClean="0">
                <a:solidFill>
                  <a:schemeClr val="bg1"/>
                </a:solidFill>
              </a:rPr>
              <a:t>April 2015</a:t>
            </a:r>
            <a:endParaRPr lang="en-US" dirty="0">
              <a:solidFill>
                <a:schemeClr val="bg1"/>
              </a:solidFill>
            </a:endParaRPr>
          </a:p>
        </p:txBody>
      </p:sp>
      <p:sp>
        <p:nvSpPr>
          <p:cNvPr id="6" name="TextBox 5"/>
          <p:cNvSpPr txBox="1"/>
          <p:nvPr/>
        </p:nvSpPr>
        <p:spPr>
          <a:xfrm>
            <a:off x="7499048" y="6204857"/>
            <a:ext cx="184666" cy="369332"/>
          </a:xfrm>
          <a:prstGeom prst="rect">
            <a:avLst/>
          </a:prstGeom>
          <a:noFill/>
        </p:spPr>
        <p:txBody>
          <a:bodyPr wrap="none" rtlCol="0">
            <a:spAutoFit/>
          </a:bodyPr>
          <a:lstStyle/>
          <a:p>
            <a:endParaRPr lang="en-US" dirty="0"/>
          </a:p>
        </p:txBody>
      </p:sp>
      <p:pic>
        <p:nvPicPr>
          <p:cNvPr id="7" name="Picture 6"/>
          <p:cNvPicPr>
            <a:picLocks noChangeAspect="1"/>
          </p:cNvPicPr>
          <p:nvPr/>
        </p:nvPicPr>
        <p:blipFill>
          <a:blip r:embed="rId3"/>
          <a:stretch>
            <a:fillRect/>
          </a:stretch>
        </p:blipFill>
        <p:spPr>
          <a:xfrm>
            <a:off x="536575" y="1663474"/>
            <a:ext cx="8052942" cy="3816394"/>
          </a:xfrm>
          <a:prstGeom prst="rect">
            <a:avLst/>
          </a:prstGeom>
        </p:spPr>
      </p:pic>
      <p:pic>
        <p:nvPicPr>
          <p:cNvPr id="9" name="Picture 8" descr="IISD Shape.eps"/>
          <p:cNvPicPr>
            <a:picLocks noChangeAspect="1"/>
          </p:cNvPicPr>
          <p:nvPr/>
        </p:nvPicPr>
        <p:blipFill>
          <a:blip r:embed="rId4">
            <a:alphaModFix amt="81000"/>
            <a:extLst>
              <a:ext uri="{28A0092B-C50C-407E-A947-70E740481C1C}">
                <a14:useLocalDpi xmlns:a14="http://schemas.microsoft.com/office/drawing/2010/main" val="0"/>
              </a:ext>
            </a:extLst>
          </a:blip>
          <a:stretch>
            <a:fillRect/>
          </a:stretch>
        </p:blipFill>
        <p:spPr>
          <a:xfrm>
            <a:off x="0" y="364962"/>
            <a:ext cx="8191500" cy="1105859"/>
          </a:xfrm>
          <a:prstGeom prst="rect">
            <a:avLst/>
          </a:prstGeom>
        </p:spPr>
      </p:pic>
      <p:sp>
        <p:nvSpPr>
          <p:cNvPr id="10" name="Title 2"/>
          <p:cNvSpPr txBox="1">
            <a:spLocks/>
          </p:cNvSpPr>
          <p:nvPr/>
        </p:nvSpPr>
        <p:spPr>
          <a:xfrm>
            <a:off x="129328" y="166017"/>
            <a:ext cx="7700222" cy="147002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1" i="0" kern="1200">
                <a:solidFill>
                  <a:srgbClr val="093266"/>
                </a:solidFill>
                <a:latin typeface="Arial"/>
                <a:ea typeface="+mj-ea"/>
                <a:cs typeface="Arial"/>
              </a:defRPr>
            </a:lvl1pPr>
          </a:lstStyle>
          <a:p>
            <a:r>
              <a:rPr lang="en-CA" sz="4000" dirty="0" smtClean="0">
                <a:latin typeface="Arial" panose="020B0604020202020204" pitchFamily="34" charset="0"/>
                <a:cs typeface="Arial" panose="020B0604020202020204" pitchFamily="34" charset="0"/>
              </a:rPr>
              <a:t>The Importance of a Plan…</a:t>
            </a:r>
            <a:endParaRPr lang="en-US" sz="4000" dirty="0">
              <a:latin typeface="Arial" panose="020B0604020202020204" pitchFamily="34" charset="0"/>
              <a:cs typeface="Arial" panose="020B0604020202020204" pitchFamily="34" charset="0"/>
            </a:endParaRPr>
          </a:p>
        </p:txBody>
      </p:sp>
      <p:pic>
        <p:nvPicPr>
          <p:cNvPr id="13" name="Picture 12" descr="IISD Shape.eps"/>
          <p:cNvPicPr>
            <a:picLocks noChangeAspect="1"/>
          </p:cNvPicPr>
          <p:nvPr/>
        </p:nvPicPr>
        <p:blipFill>
          <a:blip r:embed="rId4">
            <a:alphaModFix amt="81000"/>
            <a:extLst>
              <a:ext uri="{28A0092B-C50C-407E-A947-70E740481C1C}">
                <a14:useLocalDpi xmlns:a14="http://schemas.microsoft.com/office/drawing/2010/main" val="0"/>
              </a:ext>
            </a:extLst>
          </a:blip>
          <a:stretch>
            <a:fillRect/>
          </a:stretch>
        </p:blipFill>
        <p:spPr>
          <a:xfrm>
            <a:off x="0" y="5608160"/>
            <a:ext cx="5086350" cy="1105859"/>
          </a:xfrm>
          <a:prstGeom prst="rect">
            <a:avLst/>
          </a:prstGeom>
        </p:spPr>
      </p:pic>
      <p:sp>
        <p:nvSpPr>
          <p:cNvPr id="15" name="Title 1"/>
          <p:cNvSpPr txBox="1">
            <a:spLocks/>
          </p:cNvSpPr>
          <p:nvPr/>
        </p:nvSpPr>
        <p:spPr>
          <a:xfrm>
            <a:off x="228599" y="5559096"/>
            <a:ext cx="7486073"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i="0" kern="1200">
                <a:solidFill>
                  <a:srgbClr val="093266"/>
                </a:solidFill>
                <a:latin typeface="Arial"/>
                <a:ea typeface="+mj-ea"/>
                <a:cs typeface="Arial"/>
              </a:defRPr>
            </a:lvl1pPr>
          </a:lstStyle>
          <a:p>
            <a:r>
              <a:rPr lang="en-US" sz="2400" b="0" dirty="0" err="1" smtClean="0"/>
              <a:t>Hongxia</a:t>
            </a:r>
            <a:r>
              <a:rPr lang="en-US" sz="2400" b="0" dirty="0" smtClean="0"/>
              <a:t> Duan &amp; Lucy Kitson</a:t>
            </a:r>
          </a:p>
          <a:p>
            <a:r>
              <a:rPr lang="en-US" sz="2400" b="0" dirty="0" smtClean="0"/>
              <a:t>12 July 2017</a:t>
            </a:r>
            <a:endParaRPr lang="en-US" sz="2400" b="0" dirty="0"/>
          </a:p>
        </p:txBody>
      </p:sp>
    </p:spTree>
    <p:extLst>
      <p:ext uri="{BB962C8B-B14F-4D97-AF65-F5344CB8AC3E}">
        <p14:creationId xmlns:p14="http://schemas.microsoft.com/office/powerpoint/2010/main" val="4037042270"/>
      </p:ext>
    </p:extLst>
  </p:cSld>
  <p:clrMapOvr>
    <a:masterClrMapping/>
  </p:clrMapOvr>
  <mc:AlternateContent xmlns:mc="http://schemas.openxmlformats.org/markup-compatibility/2006" xmlns:p14="http://schemas.microsoft.com/office/powerpoint/2010/main">
    <mc:Choice Requires="p14">
      <p:transition spd="slow" p14:dur="2000" advTm="13560"/>
    </mc:Choice>
    <mc:Fallback xmlns="">
      <p:transition spd="slow" advTm="1356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9359"/>
            <a:ext cx="8483600" cy="528926"/>
          </a:xfrm>
        </p:spPr>
        <p:txBody>
          <a:bodyPr/>
          <a:lstStyle/>
          <a:p>
            <a:r>
              <a:rPr lang="en-US" sz="3600" dirty="0" smtClean="0"/>
              <a:t>But at what cost?</a:t>
            </a: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1190" y="1553485"/>
            <a:ext cx="2933700" cy="42862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0360" y="1553485"/>
            <a:ext cx="2720705" cy="4286250"/>
          </a:xfrm>
          <a:prstGeom prst="rect">
            <a:avLst/>
          </a:prstGeom>
        </p:spPr>
      </p:pic>
    </p:spTree>
    <p:extLst>
      <p:ext uri="{BB962C8B-B14F-4D97-AF65-F5344CB8AC3E}">
        <p14:creationId xmlns:p14="http://schemas.microsoft.com/office/powerpoint/2010/main" val="2287262756"/>
      </p:ext>
    </p:extLst>
  </p:cSld>
  <p:clrMapOvr>
    <a:masterClrMapping/>
  </p:clrMapOvr>
  <mc:AlternateContent xmlns:mc="http://schemas.openxmlformats.org/markup-compatibility/2006" xmlns:p14="http://schemas.microsoft.com/office/powerpoint/2010/main">
    <mc:Choice Requires="p14">
      <p:transition spd="slow" p14:dur="2000" advTm="74686"/>
    </mc:Choice>
    <mc:Fallback xmlns="">
      <p:transition spd="slow" advTm="74686"/>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9359"/>
            <a:ext cx="8483600" cy="528926"/>
          </a:xfrm>
        </p:spPr>
        <p:txBody>
          <a:bodyPr/>
          <a:lstStyle/>
          <a:p>
            <a:r>
              <a:rPr lang="en-US" sz="3600" dirty="0" smtClean="0"/>
              <a:t>But at </a:t>
            </a:r>
            <a:r>
              <a:rPr lang="en-US" sz="3600" smtClean="0"/>
              <a:t>what cost?</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350" y="1407194"/>
            <a:ext cx="3086100" cy="457883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9000" y="1407194"/>
            <a:ext cx="3215772" cy="4546600"/>
          </a:xfrm>
          <a:prstGeom prst="rect">
            <a:avLst/>
          </a:prstGeom>
        </p:spPr>
      </p:pic>
    </p:spTree>
    <p:extLst>
      <p:ext uri="{BB962C8B-B14F-4D97-AF65-F5344CB8AC3E}">
        <p14:creationId xmlns:p14="http://schemas.microsoft.com/office/powerpoint/2010/main" val="3737523833"/>
      </p:ext>
    </p:extLst>
  </p:cSld>
  <p:clrMapOvr>
    <a:masterClrMapping/>
  </p:clrMapOvr>
  <mc:AlternateContent xmlns:mc="http://schemas.openxmlformats.org/markup-compatibility/2006" xmlns:p14="http://schemas.microsoft.com/office/powerpoint/2010/main">
    <mc:Choice Requires="p14">
      <p:transition spd="slow" p14:dur="2000" advTm="47264"/>
    </mc:Choice>
    <mc:Fallback xmlns="">
      <p:transition spd="slow" advTm="47264"/>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orderly plan</a:t>
            </a:r>
            <a:endParaRPr lang="en-US" dirty="0"/>
          </a:p>
        </p:txBody>
      </p:sp>
      <p:pic>
        <p:nvPicPr>
          <p:cNvPr id="1026" name="Picture 2" descr="http://www.leonoticias.com/frontend/leonoticias/adjuntos/mani(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620" y="1541029"/>
            <a:ext cx="7374406" cy="451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4281634"/>
      </p:ext>
    </p:extLst>
  </p:cSld>
  <p:clrMapOvr>
    <a:masterClrMapping/>
  </p:clrMapOvr>
  <mc:AlternateContent xmlns:mc="http://schemas.openxmlformats.org/markup-compatibility/2006" xmlns:p14="http://schemas.microsoft.com/office/powerpoint/2010/main">
    <mc:Choice Requires="p14">
      <p:transition spd="slow" p14:dur="2000" advTm="136697"/>
    </mc:Choice>
    <mc:Fallback xmlns="">
      <p:transition spd="slow" advTm="136697"/>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orderly plan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182" y="1577037"/>
            <a:ext cx="7211291" cy="4330530"/>
          </a:xfrm>
          <a:prstGeom prst="rect">
            <a:avLst/>
          </a:prstGeom>
        </p:spPr>
      </p:pic>
    </p:spTree>
    <p:extLst>
      <p:ext uri="{BB962C8B-B14F-4D97-AF65-F5344CB8AC3E}">
        <p14:creationId xmlns:p14="http://schemas.microsoft.com/office/powerpoint/2010/main" val="4201776366"/>
      </p:ext>
    </p:extLst>
  </p:cSld>
  <p:clrMapOvr>
    <a:masterClrMapping/>
  </p:clrMapOvr>
  <mc:AlternateContent xmlns:mc="http://schemas.openxmlformats.org/markup-compatibility/2006" xmlns:p14="http://schemas.microsoft.com/office/powerpoint/2010/main">
    <mc:Choice Requires="p14">
      <p:transition spd="slow" p14:dur="2000" advTm="101641"/>
    </mc:Choice>
    <mc:Fallback xmlns="">
      <p:transition spd="slow" advTm="101641"/>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750" y="2722999"/>
            <a:ext cx="2828925" cy="1857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59359"/>
            <a:ext cx="8483600" cy="528926"/>
          </a:xfrm>
        </p:spPr>
        <p:txBody>
          <a:bodyPr/>
          <a:lstStyle/>
          <a:p>
            <a:r>
              <a:rPr lang="en-US" sz="3600" dirty="0" smtClean="0"/>
              <a:t>An orderly plan</a:t>
            </a:r>
            <a:endParaRPr lang="en-US" sz="36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26" y="1244833"/>
            <a:ext cx="3466564" cy="5181600"/>
          </a:xfrm>
          <a:prstGeom prst="rect">
            <a:avLst/>
          </a:prstGeom>
        </p:spPr>
      </p:pic>
      <p:pic>
        <p:nvPicPr>
          <p:cNvPr id="22530" name="Picture 2" descr="Image result for son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1409" y="1310022"/>
            <a:ext cx="3113266" cy="560388"/>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Image result for bosch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2018" y="2154047"/>
            <a:ext cx="3852047" cy="911852"/>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Image result"/>
          <p:cNvPicPr>
            <a:picLocks noChangeAspect="1" noChangeArrowheads="1"/>
          </p:cNvPicPr>
          <p:nvPr/>
        </p:nvPicPr>
        <p:blipFill rotWithShape="1">
          <a:blip r:embed="rId7">
            <a:extLst>
              <a:ext uri="{28A0092B-C50C-407E-A947-70E740481C1C}">
                <a14:useLocalDpi xmlns:a14="http://schemas.microsoft.com/office/drawing/2010/main" val="0"/>
              </a:ext>
            </a:extLst>
          </a:blip>
          <a:srcRect t="30691" b="32723"/>
          <a:stretch/>
        </p:blipFill>
        <p:spPr bwMode="auto">
          <a:xfrm>
            <a:off x="5608637" y="4098312"/>
            <a:ext cx="23431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Image result for BMW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1699" y="4934959"/>
            <a:ext cx="1597025" cy="159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318419"/>
      </p:ext>
    </p:extLst>
  </p:cSld>
  <p:clrMapOvr>
    <a:masterClrMapping/>
  </p:clrMapOvr>
  <mc:AlternateContent xmlns:mc="http://schemas.openxmlformats.org/markup-compatibility/2006" xmlns:p14="http://schemas.microsoft.com/office/powerpoint/2010/main">
    <mc:Choice Requires="p14">
      <p:transition spd="slow" p14:dur="2000" advTm="212642"/>
    </mc:Choice>
    <mc:Fallback xmlns="">
      <p:transition spd="slow" advTm="212642"/>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8129"/>
            <a:ext cx="9144000" cy="3783724"/>
          </a:xfrm>
          <a:prstGeom prst="rect">
            <a:avLst/>
          </a:prstGeom>
        </p:spPr>
      </p:pic>
      <p:sp>
        <p:nvSpPr>
          <p:cNvPr id="7" name="Title 6"/>
          <p:cNvSpPr>
            <a:spLocks noGrp="1"/>
          </p:cNvSpPr>
          <p:nvPr>
            <p:ph type="title"/>
          </p:nvPr>
        </p:nvSpPr>
        <p:spPr>
          <a:xfrm>
            <a:off x="57150" y="617538"/>
            <a:ext cx="8686800" cy="1592262"/>
          </a:xfrm>
        </p:spPr>
        <p:txBody>
          <a:bodyPr/>
          <a:lstStyle/>
          <a:p>
            <a:r>
              <a:rPr kumimoji="1" lang="en-US" altLang="zh-CN" sz="3600" dirty="0" smtClean="0">
                <a:solidFill>
                  <a:srgbClr val="002060"/>
                </a:solidFill>
              </a:rPr>
              <a:t>De-Capacity</a:t>
            </a:r>
            <a:r>
              <a:rPr kumimoji="1" lang="zh-CN" altLang="en-US" sz="3600" dirty="0" smtClean="0">
                <a:solidFill>
                  <a:srgbClr val="002060"/>
                </a:solidFill>
              </a:rPr>
              <a:t> </a:t>
            </a:r>
            <a:r>
              <a:rPr kumimoji="1" lang="en-US" altLang="zh-CN" sz="3600" dirty="0" smtClean="0">
                <a:solidFill>
                  <a:srgbClr val="002060"/>
                </a:solidFill>
              </a:rPr>
              <a:t>of</a:t>
            </a:r>
            <a:r>
              <a:rPr kumimoji="1" lang="zh-CN" altLang="en-US" sz="3600" dirty="0" smtClean="0">
                <a:solidFill>
                  <a:srgbClr val="002060"/>
                </a:solidFill>
              </a:rPr>
              <a:t> </a:t>
            </a:r>
            <a:r>
              <a:rPr kumimoji="1" lang="en-US" altLang="zh-CN" sz="3600" dirty="0" smtClean="0">
                <a:solidFill>
                  <a:srgbClr val="002060"/>
                </a:solidFill>
              </a:rPr>
              <a:t>Coal</a:t>
            </a:r>
            <a:r>
              <a:rPr kumimoji="1" lang="zh-CN" altLang="en-US" sz="3600" dirty="0" smtClean="0">
                <a:solidFill>
                  <a:srgbClr val="002060"/>
                </a:solidFill>
              </a:rPr>
              <a:t> </a:t>
            </a:r>
            <a:r>
              <a:rPr kumimoji="1" lang="en-US" altLang="zh-CN" sz="3600" dirty="0" smtClean="0">
                <a:solidFill>
                  <a:srgbClr val="002060"/>
                </a:solidFill>
              </a:rPr>
              <a:t>and</a:t>
            </a:r>
            <a:r>
              <a:rPr kumimoji="1" lang="zh-CN" altLang="en-US" sz="3600" dirty="0" smtClean="0">
                <a:solidFill>
                  <a:srgbClr val="002060"/>
                </a:solidFill>
              </a:rPr>
              <a:t> </a:t>
            </a:r>
            <a:r>
              <a:rPr kumimoji="1" lang="en-US" altLang="zh-CN" sz="3600" dirty="0" smtClean="0">
                <a:solidFill>
                  <a:srgbClr val="002060"/>
                </a:solidFill>
              </a:rPr>
              <a:t>Employment:</a:t>
            </a:r>
            <a:r>
              <a:rPr kumimoji="1" lang="zh-CN" altLang="en-US" sz="3600" dirty="0" smtClean="0">
                <a:solidFill>
                  <a:srgbClr val="002060"/>
                </a:solidFill>
              </a:rPr>
              <a:t>  </a:t>
            </a:r>
            <a:r>
              <a:rPr kumimoji="1" lang="en-US" altLang="zh-CN" sz="3600" dirty="0" smtClean="0">
                <a:solidFill>
                  <a:srgbClr val="002060"/>
                </a:solidFill>
              </a:rPr>
              <a:t>A</a:t>
            </a:r>
            <a:r>
              <a:rPr kumimoji="1" lang="zh-CN" altLang="en-US" sz="3600" dirty="0" smtClean="0">
                <a:solidFill>
                  <a:srgbClr val="002060"/>
                </a:solidFill>
              </a:rPr>
              <a:t> </a:t>
            </a:r>
            <a:r>
              <a:rPr kumimoji="1" lang="en-US" altLang="zh-CN" sz="3600" dirty="0">
                <a:solidFill>
                  <a:srgbClr val="002060"/>
                </a:solidFill>
              </a:rPr>
              <a:t>Case</a:t>
            </a:r>
            <a:r>
              <a:rPr kumimoji="1" lang="zh-CN" altLang="en-US" sz="3600" dirty="0">
                <a:solidFill>
                  <a:srgbClr val="002060"/>
                </a:solidFill>
              </a:rPr>
              <a:t> </a:t>
            </a:r>
            <a:r>
              <a:rPr kumimoji="1" lang="en-US" altLang="zh-CN" sz="3600" dirty="0">
                <a:solidFill>
                  <a:srgbClr val="002060"/>
                </a:solidFill>
              </a:rPr>
              <a:t>of</a:t>
            </a:r>
            <a:r>
              <a:rPr kumimoji="1" lang="zh-CN" altLang="en-US" sz="3600" dirty="0">
                <a:solidFill>
                  <a:srgbClr val="002060"/>
                </a:solidFill>
              </a:rPr>
              <a:t> </a:t>
            </a:r>
            <a:r>
              <a:rPr kumimoji="1" lang="en-US" altLang="zh-CN" sz="3600" dirty="0">
                <a:solidFill>
                  <a:srgbClr val="002060"/>
                </a:solidFill>
              </a:rPr>
              <a:t>Shanxi,</a:t>
            </a:r>
            <a:r>
              <a:rPr kumimoji="1" lang="zh-CN" altLang="en-US" sz="3600" dirty="0">
                <a:solidFill>
                  <a:srgbClr val="002060"/>
                </a:solidFill>
              </a:rPr>
              <a:t> </a:t>
            </a:r>
            <a:r>
              <a:rPr kumimoji="1" lang="en-US" altLang="zh-CN" sz="3600" dirty="0">
                <a:solidFill>
                  <a:srgbClr val="002060"/>
                </a:solidFill>
              </a:rPr>
              <a:t>China</a:t>
            </a:r>
          </a:p>
        </p:txBody>
      </p:sp>
      <p:sp>
        <p:nvSpPr>
          <p:cNvPr id="8" name="Rectangle 7"/>
          <p:cNvSpPr/>
          <p:nvPr/>
        </p:nvSpPr>
        <p:spPr>
          <a:xfrm>
            <a:off x="4400550" y="6039535"/>
            <a:ext cx="4572000" cy="523220"/>
          </a:xfrm>
          <a:prstGeom prst="rect">
            <a:avLst/>
          </a:prstGeom>
        </p:spPr>
        <p:txBody>
          <a:bodyPr>
            <a:spAutoFit/>
          </a:bodyPr>
          <a:lstStyle/>
          <a:p>
            <a:pPr algn="r"/>
            <a:r>
              <a:rPr kumimoji="1" lang="en-US" altLang="zh-CN" sz="2800" b="1" dirty="0" err="1" smtClean="0">
                <a:solidFill>
                  <a:srgbClr val="002060"/>
                </a:solidFill>
              </a:rPr>
              <a:t>Dr</a:t>
            </a:r>
            <a:r>
              <a:rPr kumimoji="1" lang="en-US" altLang="zh-CN" sz="2800" b="1" dirty="0" smtClean="0">
                <a:solidFill>
                  <a:srgbClr val="002060"/>
                </a:solidFill>
              </a:rPr>
              <a:t> </a:t>
            </a:r>
            <a:r>
              <a:rPr kumimoji="1" lang="en-US" altLang="zh-CN" sz="2800" b="1" dirty="0" err="1" smtClean="0">
                <a:solidFill>
                  <a:srgbClr val="002060"/>
                </a:solidFill>
              </a:rPr>
              <a:t>Hongxia</a:t>
            </a:r>
            <a:r>
              <a:rPr kumimoji="1" lang="en-US" altLang="zh-CN" sz="2800" b="1" dirty="0" smtClean="0">
                <a:solidFill>
                  <a:srgbClr val="002060"/>
                </a:solidFill>
              </a:rPr>
              <a:t> Duan</a:t>
            </a:r>
            <a:endParaRPr lang="en-CA" sz="2800" b="1" dirty="0"/>
          </a:p>
        </p:txBody>
      </p:sp>
    </p:spTree>
    <p:extLst>
      <p:ext uri="{BB962C8B-B14F-4D97-AF65-F5344CB8AC3E}">
        <p14:creationId xmlns:p14="http://schemas.microsoft.com/office/powerpoint/2010/main" val="1356842671"/>
      </p:ext>
    </p:extLst>
  </p:cSld>
  <p:clrMapOvr>
    <a:masterClrMapping/>
  </p:clrMapOvr>
  <mc:AlternateContent xmlns:mc="http://schemas.openxmlformats.org/markup-compatibility/2006" xmlns:p14="http://schemas.microsoft.com/office/powerpoint/2010/main">
    <mc:Choice Requires="p14">
      <p:transition spd="slow" p14:dur="2000" advTm="1200"/>
    </mc:Choice>
    <mc:Fallback xmlns="">
      <p:transition spd="slow" advTm="12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Shanxi and Coal</a:t>
            </a:r>
            <a:endParaRPr lang="en-US" dirty="0"/>
          </a:p>
        </p:txBody>
      </p:sp>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6946" y="823284"/>
            <a:ext cx="3465095" cy="5143500"/>
          </a:xfrm>
          <a:prstGeom prst="rect">
            <a:avLst/>
          </a:prstGeom>
          <a:solidFill>
            <a:schemeClr val="accent2"/>
          </a:solidFill>
        </p:spPr>
      </p:pic>
      <p:pic>
        <p:nvPicPr>
          <p:cNvPr id="4" name="图片 16" descr="../../../../Volumes/HDUAN/山西调研2016-10-2528/IMG_20161025"/>
          <p:cNvPicPr/>
          <p:nvPr/>
        </p:nvPicPr>
        <p:blipFill>
          <a:blip r:embed="rId4">
            <a:extLst>
              <a:ext uri="{28A0092B-C50C-407E-A947-70E740481C1C}">
                <a14:useLocalDpi xmlns:a14="http://schemas.microsoft.com/office/drawing/2010/main" val="0"/>
              </a:ext>
            </a:extLst>
          </a:blip>
          <a:srcRect/>
          <a:stretch>
            <a:fillRect/>
          </a:stretch>
        </p:blipFill>
        <p:spPr bwMode="auto">
          <a:xfrm>
            <a:off x="4686777" y="5130937"/>
            <a:ext cx="1814989" cy="1371600"/>
          </a:xfrm>
          <a:prstGeom prst="rect">
            <a:avLst/>
          </a:prstGeom>
          <a:noFill/>
          <a:ln>
            <a:noFill/>
          </a:ln>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8576" y="5056870"/>
            <a:ext cx="2190404" cy="1445667"/>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59" y="3394252"/>
            <a:ext cx="2286076" cy="1231624"/>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59" y="1687803"/>
            <a:ext cx="2124720" cy="1637805"/>
          </a:xfrm>
          <a:prstGeom prst="rect">
            <a:avLst/>
          </a:pr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29" y="4894852"/>
            <a:ext cx="2146150" cy="1605214"/>
          </a:xfrm>
          <a:prstGeom prst="rect">
            <a:avLst/>
          </a:prstGeom>
        </p:spPr>
      </p:pic>
      <p:sp>
        <p:nvSpPr>
          <p:cNvPr id="9" name="内容占位符 2"/>
          <p:cNvSpPr txBox="1">
            <a:spLocks/>
          </p:cNvSpPr>
          <p:nvPr/>
        </p:nvSpPr>
        <p:spPr>
          <a:xfrm>
            <a:off x="2338576" y="1513076"/>
            <a:ext cx="3328731" cy="2941524"/>
          </a:xfrm>
          <a:prstGeom prst="rect">
            <a:avLst/>
          </a:prstGeom>
          <a:ln w="3175">
            <a:solidFill>
              <a:schemeClr val="bg1"/>
            </a:solidFill>
          </a:ln>
        </p:spPr>
        <p:txBody>
          <a:bodyPr vert="horz" lIns="91440" tIns="45720" rIns="91440" bIns="45720" rtlCol="0">
            <a:noAutofit/>
          </a:bodyPr>
          <a:lstStyle>
            <a:lvl1pPr marL="0" indent="0" algn="l" defTabSz="457200" rtl="0" eaLnBrk="1" latinLnBrk="0" hangingPunct="1">
              <a:spcBef>
                <a:spcPct val="20000"/>
              </a:spcBef>
              <a:buFont typeface="Arial"/>
              <a:buNone/>
              <a:defRPr sz="2000" b="0" i="0" kern="1200">
                <a:solidFill>
                  <a:srgbClr val="29C3EC"/>
                </a:solidFill>
                <a:latin typeface="Arial"/>
                <a:ea typeface="+mn-ea"/>
                <a:cs typeface="Arial"/>
              </a:defRPr>
            </a:lvl1pPr>
            <a:lvl2pPr marL="4572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2pPr>
            <a:lvl3pPr marL="9144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3pPr>
            <a:lvl4pPr marL="13716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4pPr>
            <a:lvl5pPr marL="18288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altLang="zh-CN" sz="1400" b="1" dirty="0" smtClean="0">
                <a:solidFill>
                  <a:srgbClr val="002060"/>
                </a:solidFill>
              </a:rPr>
              <a:t>Population: </a:t>
            </a:r>
            <a:r>
              <a:rPr lang="en-US" altLang="zh-CN" sz="1400" dirty="0" smtClean="0">
                <a:solidFill>
                  <a:srgbClr val="002060"/>
                </a:solidFill>
              </a:rPr>
              <a:t>36.8</a:t>
            </a:r>
            <a:r>
              <a:rPr lang="zh-CN" altLang="en-US" sz="1400" dirty="0" smtClean="0">
                <a:solidFill>
                  <a:srgbClr val="002060"/>
                </a:solidFill>
              </a:rPr>
              <a:t> </a:t>
            </a:r>
            <a:r>
              <a:rPr lang="en-US" altLang="zh-CN" sz="1400" dirty="0" smtClean="0">
                <a:solidFill>
                  <a:srgbClr val="002060"/>
                </a:solidFill>
              </a:rPr>
              <a:t>million</a:t>
            </a:r>
            <a:r>
              <a:rPr lang="zh-CN" altLang="en-US" sz="1400" dirty="0" smtClean="0">
                <a:solidFill>
                  <a:srgbClr val="002060"/>
                </a:solidFill>
              </a:rPr>
              <a:t> </a:t>
            </a:r>
            <a:r>
              <a:rPr lang="en-US" altLang="zh-CN" sz="1400" dirty="0" smtClean="0">
                <a:solidFill>
                  <a:srgbClr val="002060"/>
                </a:solidFill>
              </a:rPr>
              <a:t>(2016)</a:t>
            </a:r>
          </a:p>
          <a:p>
            <a:pPr>
              <a:lnSpc>
                <a:spcPct val="120000"/>
              </a:lnSpc>
            </a:pPr>
            <a:r>
              <a:rPr lang="en-US" altLang="zh-CN" sz="1400" b="1" dirty="0">
                <a:solidFill>
                  <a:srgbClr val="002060"/>
                </a:solidFill>
              </a:rPr>
              <a:t>T</a:t>
            </a:r>
            <a:r>
              <a:rPr lang="en-US" altLang="zh-CN" sz="1400" b="1" dirty="0" smtClean="0">
                <a:solidFill>
                  <a:srgbClr val="002060"/>
                </a:solidFill>
              </a:rPr>
              <a:t>otal area: </a:t>
            </a:r>
            <a:r>
              <a:rPr lang="en-US" altLang="zh-CN" sz="1400" dirty="0" smtClean="0">
                <a:solidFill>
                  <a:srgbClr val="002060"/>
                </a:solidFill>
              </a:rPr>
              <a:t>156,807</a:t>
            </a:r>
            <a:r>
              <a:rPr lang="zh-CN" altLang="en-US" sz="1400" dirty="0" smtClean="0">
                <a:solidFill>
                  <a:srgbClr val="002060"/>
                </a:solidFill>
              </a:rPr>
              <a:t> </a:t>
            </a:r>
            <a:r>
              <a:rPr lang="en-US" altLang="zh-CN" sz="1400" dirty="0" smtClean="0">
                <a:solidFill>
                  <a:srgbClr val="002060"/>
                </a:solidFill>
              </a:rPr>
              <a:t>km</a:t>
            </a:r>
            <a:r>
              <a:rPr lang="en-US" altLang="zh-CN" sz="1400" baseline="30000" dirty="0" smtClean="0">
                <a:solidFill>
                  <a:srgbClr val="002060"/>
                </a:solidFill>
              </a:rPr>
              <a:t>2</a:t>
            </a:r>
            <a:r>
              <a:rPr lang="en-US" altLang="zh-CN" sz="1400" dirty="0" smtClean="0">
                <a:solidFill>
                  <a:srgbClr val="002060"/>
                </a:solidFill>
              </a:rPr>
              <a:t>, of which 40% covered by coal resources  </a:t>
            </a:r>
          </a:p>
          <a:p>
            <a:pPr>
              <a:lnSpc>
                <a:spcPct val="120000"/>
              </a:lnSpc>
            </a:pPr>
            <a:r>
              <a:rPr lang="en-US" altLang="zh-CN" sz="1400" b="1" dirty="0" smtClean="0">
                <a:solidFill>
                  <a:srgbClr val="002060"/>
                </a:solidFill>
              </a:rPr>
              <a:t>Proved coal reserves: </a:t>
            </a:r>
            <a:r>
              <a:rPr lang="en-US" altLang="zh-CN" sz="1400" dirty="0" smtClean="0">
                <a:solidFill>
                  <a:srgbClr val="002060"/>
                </a:solidFill>
              </a:rPr>
              <a:t>267.4 billion </a:t>
            </a:r>
            <a:r>
              <a:rPr lang="en-US" altLang="zh-CN" sz="1400" dirty="0" err="1" smtClean="0">
                <a:solidFill>
                  <a:srgbClr val="002060"/>
                </a:solidFill>
              </a:rPr>
              <a:t>tonnes</a:t>
            </a:r>
            <a:r>
              <a:rPr lang="en-US" altLang="zh-CN" sz="1400" dirty="0" smtClean="0">
                <a:solidFill>
                  <a:srgbClr val="002060"/>
                </a:solidFill>
              </a:rPr>
              <a:t> (estimated), about 1/4</a:t>
            </a:r>
            <a:r>
              <a:rPr lang="zh-CN" altLang="en-US" sz="1400" dirty="0" smtClean="0">
                <a:solidFill>
                  <a:srgbClr val="002060"/>
                </a:solidFill>
              </a:rPr>
              <a:t> </a:t>
            </a:r>
            <a:r>
              <a:rPr lang="en-US" altLang="zh-CN" sz="1400" dirty="0" smtClean="0">
                <a:solidFill>
                  <a:srgbClr val="002060"/>
                </a:solidFill>
              </a:rPr>
              <a:t>of</a:t>
            </a:r>
            <a:r>
              <a:rPr lang="zh-CN" altLang="en-US" sz="1400" dirty="0" smtClean="0">
                <a:solidFill>
                  <a:srgbClr val="002060"/>
                </a:solidFill>
              </a:rPr>
              <a:t> </a:t>
            </a:r>
            <a:r>
              <a:rPr lang="en-US" altLang="zh-CN" sz="1400" dirty="0" smtClean="0">
                <a:solidFill>
                  <a:srgbClr val="002060"/>
                </a:solidFill>
              </a:rPr>
              <a:t>the</a:t>
            </a:r>
            <a:r>
              <a:rPr lang="zh-CN" altLang="en-US" sz="1400" dirty="0" smtClean="0">
                <a:solidFill>
                  <a:srgbClr val="002060"/>
                </a:solidFill>
              </a:rPr>
              <a:t> </a:t>
            </a:r>
            <a:r>
              <a:rPr lang="en-US" altLang="zh-CN" sz="1400" dirty="0" smtClean="0">
                <a:solidFill>
                  <a:srgbClr val="002060"/>
                </a:solidFill>
              </a:rPr>
              <a:t>national</a:t>
            </a:r>
            <a:r>
              <a:rPr lang="zh-CN" altLang="en-US" sz="1400" dirty="0" smtClean="0">
                <a:solidFill>
                  <a:srgbClr val="002060"/>
                </a:solidFill>
              </a:rPr>
              <a:t> </a:t>
            </a:r>
            <a:r>
              <a:rPr lang="en-US" altLang="zh-CN" sz="1400" dirty="0" smtClean="0">
                <a:solidFill>
                  <a:srgbClr val="002060"/>
                </a:solidFill>
              </a:rPr>
              <a:t>total</a:t>
            </a:r>
            <a:r>
              <a:rPr lang="zh-CN" altLang="en-US" sz="1400" dirty="0" smtClean="0">
                <a:solidFill>
                  <a:srgbClr val="002060"/>
                </a:solidFill>
              </a:rPr>
              <a:t> </a:t>
            </a:r>
            <a:r>
              <a:rPr lang="en-US" altLang="zh-CN" sz="1400" dirty="0" smtClean="0">
                <a:solidFill>
                  <a:srgbClr val="002060"/>
                </a:solidFill>
              </a:rPr>
              <a:t>  </a:t>
            </a:r>
          </a:p>
          <a:p>
            <a:pPr>
              <a:lnSpc>
                <a:spcPct val="120000"/>
              </a:lnSpc>
            </a:pPr>
            <a:r>
              <a:rPr lang="fr-CA" altLang="zh-CN" sz="1400" b="1" dirty="0" smtClean="0">
                <a:solidFill>
                  <a:srgbClr val="002060"/>
                </a:solidFill>
              </a:rPr>
              <a:t>C</a:t>
            </a:r>
            <a:r>
              <a:rPr lang="en-US" altLang="zh-CN" sz="1400" b="1" dirty="0" err="1" smtClean="0">
                <a:solidFill>
                  <a:srgbClr val="002060"/>
                </a:solidFill>
              </a:rPr>
              <a:t>umulative</a:t>
            </a:r>
            <a:r>
              <a:rPr lang="zh-CN" altLang="en-US" sz="1400" b="1" dirty="0" smtClean="0">
                <a:solidFill>
                  <a:srgbClr val="002060"/>
                </a:solidFill>
              </a:rPr>
              <a:t> </a:t>
            </a:r>
            <a:r>
              <a:rPr lang="en-US" altLang="zh-CN" sz="1400" b="1" dirty="0" smtClean="0">
                <a:solidFill>
                  <a:srgbClr val="002060"/>
                </a:solidFill>
              </a:rPr>
              <a:t>coal</a:t>
            </a:r>
            <a:r>
              <a:rPr lang="zh-CN" altLang="en-US" sz="1400" b="1" dirty="0" smtClean="0">
                <a:solidFill>
                  <a:srgbClr val="002060"/>
                </a:solidFill>
              </a:rPr>
              <a:t> </a:t>
            </a:r>
            <a:r>
              <a:rPr lang="en-US" altLang="zh-CN" sz="1400" b="1" dirty="0" smtClean="0">
                <a:solidFill>
                  <a:srgbClr val="002060"/>
                </a:solidFill>
              </a:rPr>
              <a:t>production</a:t>
            </a:r>
            <a:r>
              <a:rPr lang="zh-CN" altLang="en-US" sz="1400" b="1" dirty="0" smtClean="0">
                <a:solidFill>
                  <a:srgbClr val="002060"/>
                </a:solidFill>
              </a:rPr>
              <a:t> </a:t>
            </a:r>
            <a:r>
              <a:rPr lang="fr-CA" altLang="zh-CN" sz="1400" b="1" dirty="0" smtClean="0">
                <a:solidFill>
                  <a:srgbClr val="002060"/>
                </a:solidFill>
              </a:rPr>
              <a:t>(end 2015): </a:t>
            </a:r>
            <a:r>
              <a:rPr lang="en-US" altLang="zh-CN" sz="1400" dirty="0" smtClean="0">
                <a:solidFill>
                  <a:srgbClr val="002060"/>
                </a:solidFill>
              </a:rPr>
              <a:t>16.6</a:t>
            </a:r>
            <a:r>
              <a:rPr lang="zh-CN" altLang="en-US" sz="1400" dirty="0" smtClean="0">
                <a:solidFill>
                  <a:srgbClr val="002060"/>
                </a:solidFill>
              </a:rPr>
              <a:t> </a:t>
            </a:r>
            <a:r>
              <a:rPr lang="en-US" altLang="zh-CN" sz="1400" dirty="0" smtClean="0">
                <a:solidFill>
                  <a:srgbClr val="002060"/>
                </a:solidFill>
              </a:rPr>
              <a:t>billion </a:t>
            </a:r>
            <a:r>
              <a:rPr lang="en-US" altLang="zh-CN" sz="1400" dirty="0" err="1" smtClean="0">
                <a:solidFill>
                  <a:srgbClr val="002060"/>
                </a:solidFill>
              </a:rPr>
              <a:t>tonnes</a:t>
            </a:r>
            <a:r>
              <a:rPr lang="en-US" altLang="zh-CN" sz="1400" dirty="0" smtClean="0">
                <a:solidFill>
                  <a:srgbClr val="002060"/>
                </a:solidFill>
              </a:rPr>
              <a:t>; 11</a:t>
            </a:r>
            <a:r>
              <a:rPr lang="zh-CN" altLang="en-US" sz="1400" dirty="0" smtClean="0">
                <a:solidFill>
                  <a:srgbClr val="002060"/>
                </a:solidFill>
              </a:rPr>
              <a:t> </a:t>
            </a:r>
            <a:r>
              <a:rPr lang="en-US" altLang="zh-CN" sz="1400" dirty="0" smtClean="0">
                <a:solidFill>
                  <a:srgbClr val="002060"/>
                </a:solidFill>
              </a:rPr>
              <a:t>billion </a:t>
            </a:r>
            <a:r>
              <a:rPr lang="en-US" altLang="zh-CN" sz="1400" dirty="0" err="1" smtClean="0">
                <a:solidFill>
                  <a:srgbClr val="002060"/>
                </a:solidFill>
              </a:rPr>
              <a:t>tonnes</a:t>
            </a:r>
            <a:r>
              <a:rPr lang="zh-CN" altLang="en-US" sz="1400" dirty="0" smtClean="0">
                <a:solidFill>
                  <a:srgbClr val="002060"/>
                </a:solidFill>
              </a:rPr>
              <a:t> </a:t>
            </a:r>
            <a:r>
              <a:rPr lang="en-US" altLang="zh-CN" sz="1400" dirty="0" smtClean="0">
                <a:solidFill>
                  <a:srgbClr val="002060"/>
                </a:solidFill>
              </a:rPr>
              <a:t>transported</a:t>
            </a:r>
            <a:r>
              <a:rPr lang="zh-CN" altLang="en-US" sz="1400" dirty="0" smtClean="0">
                <a:solidFill>
                  <a:srgbClr val="002060"/>
                </a:solidFill>
              </a:rPr>
              <a:t> </a:t>
            </a:r>
            <a:r>
              <a:rPr lang="en-US" altLang="zh-CN" sz="1400" dirty="0" smtClean="0">
                <a:solidFill>
                  <a:srgbClr val="002060"/>
                </a:solidFill>
              </a:rPr>
              <a:t>to</a:t>
            </a:r>
            <a:r>
              <a:rPr lang="zh-CN" altLang="en-US" sz="1400" dirty="0" smtClean="0">
                <a:solidFill>
                  <a:srgbClr val="002060"/>
                </a:solidFill>
              </a:rPr>
              <a:t> </a:t>
            </a:r>
            <a:r>
              <a:rPr lang="en-US" altLang="zh-CN" sz="1400" dirty="0" smtClean="0">
                <a:solidFill>
                  <a:srgbClr val="002060"/>
                </a:solidFill>
              </a:rPr>
              <a:t>28</a:t>
            </a:r>
            <a:r>
              <a:rPr lang="zh-CN" altLang="en-US" sz="1400" dirty="0" smtClean="0">
                <a:solidFill>
                  <a:srgbClr val="002060"/>
                </a:solidFill>
              </a:rPr>
              <a:t> </a:t>
            </a:r>
            <a:r>
              <a:rPr lang="en-US" altLang="zh-CN" sz="1400" dirty="0" smtClean="0">
                <a:solidFill>
                  <a:srgbClr val="002060"/>
                </a:solidFill>
              </a:rPr>
              <a:t>provinces</a:t>
            </a:r>
            <a:r>
              <a:rPr lang="zh-CN" altLang="en-US" sz="1400" dirty="0" smtClean="0">
                <a:solidFill>
                  <a:srgbClr val="002060"/>
                </a:solidFill>
              </a:rPr>
              <a:t> </a:t>
            </a:r>
            <a:r>
              <a:rPr lang="en-US" altLang="zh-CN" sz="1400" dirty="0" smtClean="0">
                <a:solidFill>
                  <a:srgbClr val="002060"/>
                </a:solidFill>
              </a:rPr>
              <a:t>across</a:t>
            </a:r>
            <a:r>
              <a:rPr lang="zh-CN" altLang="en-US" sz="1400" dirty="0" smtClean="0">
                <a:solidFill>
                  <a:srgbClr val="002060"/>
                </a:solidFill>
              </a:rPr>
              <a:t> </a:t>
            </a:r>
            <a:r>
              <a:rPr lang="en-US" altLang="zh-CN" sz="1400" dirty="0" smtClean="0">
                <a:solidFill>
                  <a:srgbClr val="002060"/>
                </a:solidFill>
              </a:rPr>
              <a:t>the</a:t>
            </a:r>
            <a:r>
              <a:rPr lang="zh-CN" altLang="en-US" sz="1400" dirty="0" smtClean="0">
                <a:solidFill>
                  <a:srgbClr val="002060"/>
                </a:solidFill>
              </a:rPr>
              <a:t> </a:t>
            </a:r>
            <a:r>
              <a:rPr lang="en-US" altLang="zh-CN" sz="1400" dirty="0" smtClean="0">
                <a:solidFill>
                  <a:srgbClr val="002060"/>
                </a:solidFill>
              </a:rPr>
              <a:t>nation</a:t>
            </a:r>
            <a:r>
              <a:rPr lang="zh-CN" altLang="en-US" sz="1400" dirty="0" smtClean="0">
                <a:solidFill>
                  <a:srgbClr val="002060"/>
                </a:solidFill>
              </a:rPr>
              <a:t> </a:t>
            </a:r>
            <a:endParaRPr lang="en-US" altLang="zh-CN" sz="1400" dirty="0" smtClean="0">
              <a:solidFill>
                <a:srgbClr val="002060"/>
              </a:solidFill>
            </a:endParaRPr>
          </a:p>
          <a:p>
            <a:pPr>
              <a:lnSpc>
                <a:spcPct val="120000"/>
              </a:lnSpc>
            </a:pPr>
            <a:r>
              <a:rPr lang="fr-CA" altLang="zh-CN" sz="1400" b="1" dirty="0" smtClean="0">
                <a:solidFill>
                  <a:srgbClr val="002060"/>
                </a:solidFill>
              </a:rPr>
              <a:t>C</a:t>
            </a:r>
            <a:r>
              <a:rPr lang="en-US" altLang="zh-CN" sz="1400" b="1" dirty="0" err="1" smtClean="0">
                <a:solidFill>
                  <a:srgbClr val="002060"/>
                </a:solidFill>
              </a:rPr>
              <a:t>oal</a:t>
            </a:r>
            <a:r>
              <a:rPr lang="zh-CN" altLang="en-US" sz="1400" b="1" dirty="0" smtClean="0">
                <a:solidFill>
                  <a:srgbClr val="002060"/>
                </a:solidFill>
              </a:rPr>
              <a:t> </a:t>
            </a:r>
            <a:r>
              <a:rPr lang="en-US" altLang="zh-CN" sz="1400" b="1" dirty="0" smtClean="0">
                <a:solidFill>
                  <a:srgbClr val="002060"/>
                </a:solidFill>
              </a:rPr>
              <a:t>bed</a:t>
            </a:r>
            <a:r>
              <a:rPr lang="zh-CN" altLang="en-US" sz="1400" b="1" dirty="0" smtClean="0">
                <a:solidFill>
                  <a:srgbClr val="002060"/>
                </a:solidFill>
              </a:rPr>
              <a:t> </a:t>
            </a:r>
            <a:r>
              <a:rPr lang="en-US" altLang="zh-CN" sz="1400" b="1" dirty="0" smtClean="0">
                <a:solidFill>
                  <a:srgbClr val="002060"/>
                </a:solidFill>
              </a:rPr>
              <a:t>methane (CBM): </a:t>
            </a:r>
            <a:r>
              <a:rPr lang="en-US" altLang="zh-CN" sz="1400" dirty="0" smtClean="0">
                <a:solidFill>
                  <a:srgbClr val="002060"/>
                </a:solidFill>
              </a:rPr>
              <a:t>over 1/3</a:t>
            </a:r>
            <a:r>
              <a:rPr lang="zh-CN" altLang="en-US" sz="1400" dirty="0" smtClean="0">
                <a:solidFill>
                  <a:srgbClr val="002060"/>
                </a:solidFill>
              </a:rPr>
              <a:t> </a:t>
            </a:r>
            <a:r>
              <a:rPr lang="en-US" altLang="zh-CN" sz="1400" dirty="0" smtClean="0">
                <a:solidFill>
                  <a:srgbClr val="002060"/>
                </a:solidFill>
              </a:rPr>
              <a:t>of</a:t>
            </a:r>
            <a:r>
              <a:rPr lang="zh-CN" altLang="en-US" sz="1400" dirty="0" smtClean="0">
                <a:solidFill>
                  <a:srgbClr val="002060"/>
                </a:solidFill>
              </a:rPr>
              <a:t> </a:t>
            </a:r>
            <a:r>
              <a:rPr lang="fr-CA" altLang="zh-CN" sz="1400" dirty="0" smtClean="0">
                <a:solidFill>
                  <a:srgbClr val="002060"/>
                </a:solidFill>
              </a:rPr>
              <a:t>total </a:t>
            </a:r>
            <a:r>
              <a:rPr lang="en-US" altLang="zh-CN" sz="1400" dirty="0" smtClean="0">
                <a:solidFill>
                  <a:srgbClr val="002060"/>
                </a:solidFill>
              </a:rPr>
              <a:t>national</a:t>
            </a:r>
            <a:r>
              <a:rPr lang="fr-CA" altLang="zh-CN" sz="1400" dirty="0" smtClean="0">
                <a:solidFill>
                  <a:srgbClr val="002060"/>
                </a:solidFill>
              </a:rPr>
              <a:t> </a:t>
            </a:r>
            <a:r>
              <a:rPr lang="fr-CA" altLang="zh-CN" sz="1400" dirty="0" err="1" smtClean="0">
                <a:solidFill>
                  <a:srgbClr val="002060"/>
                </a:solidFill>
              </a:rPr>
              <a:t>reserves</a:t>
            </a:r>
            <a:endParaRPr lang="en-US" altLang="zh-CN" sz="1400" dirty="0" smtClean="0">
              <a:solidFill>
                <a:srgbClr val="002060"/>
              </a:solidFill>
            </a:endParaRPr>
          </a:p>
        </p:txBody>
      </p:sp>
    </p:spTree>
    <p:extLst>
      <p:ext uri="{BB962C8B-B14F-4D97-AF65-F5344CB8AC3E}">
        <p14:creationId xmlns:p14="http://schemas.microsoft.com/office/powerpoint/2010/main" val="23817831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922818" cy="1143000"/>
          </a:xfrm>
        </p:spPr>
        <p:txBody>
          <a:bodyPr/>
          <a:lstStyle/>
          <a:p>
            <a:r>
              <a:rPr lang="en-US" dirty="0" smtClean="0"/>
              <a:t>Transition in Shanxi</a:t>
            </a:r>
            <a:endParaRPr lang="en-US" dirty="0"/>
          </a:p>
        </p:txBody>
      </p:sp>
      <p:grpSp>
        <p:nvGrpSpPr>
          <p:cNvPr id="30" name="Group 29"/>
          <p:cNvGrpSpPr/>
          <p:nvPr/>
        </p:nvGrpSpPr>
        <p:grpSpPr>
          <a:xfrm>
            <a:off x="4752697" y="2691654"/>
            <a:ext cx="4266610" cy="1587277"/>
            <a:chOff x="5990431" y="2662608"/>
            <a:chExt cx="4124013" cy="1587277"/>
          </a:xfrm>
        </p:grpSpPr>
        <p:sp>
          <p:nvSpPr>
            <p:cNvPr id="31" name="Freeform 30"/>
            <p:cNvSpPr/>
            <p:nvPr/>
          </p:nvSpPr>
          <p:spPr>
            <a:xfrm>
              <a:off x="7113846" y="2669221"/>
              <a:ext cx="3000598" cy="1580664"/>
            </a:xfrm>
            <a:custGeom>
              <a:avLst/>
              <a:gdLst>
                <a:gd name="connsiteX0" fmla="*/ 270849 w 1625060"/>
                <a:gd name="connsiteY0" fmla="*/ 0 h 3864028"/>
                <a:gd name="connsiteX1" fmla="*/ 1354211 w 1625060"/>
                <a:gd name="connsiteY1" fmla="*/ 0 h 3864028"/>
                <a:gd name="connsiteX2" fmla="*/ 1625060 w 1625060"/>
                <a:gd name="connsiteY2" fmla="*/ 270849 h 3864028"/>
                <a:gd name="connsiteX3" fmla="*/ 1625060 w 1625060"/>
                <a:gd name="connsiteY3" fmla="*/ 3864028 h 3864028"/>
                <a:gd name="connsiteX4" fmla="*/ 1625060 w 1625060"/>
                <a:gd name="connsiteY4" fmla="*/ 3864028 h 3864028"/>
                <a:gd name="connsiteX5" fmla="*/ 0 w 1625060"/>
                <a:gd name="connsiteY5" fmla="*/ 3864028 h 3864028"/>
                <a:gd name="connsiteX6" fmla="*/ 0 w 1625060"/>
                <a:gd name="connsiteY6" fmla="*/ 3864028 h 3864028"/>
                <a:gd name="connsiteX7" fmla="*/ 0 w 1625060"/>
                <a:gd name="connsiteY7" fmla="*/ 270849 h 3864028"/>
                <a:gd name="connsiteX8" fmla="*/ 270849 w 1625060"/>
                <a:gd name="connsiteY8" fmla="*/ 0 h 386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060" h="3864028">
                  <a:moveTo>
                    <a:pt x="1625060" y="644018"/>
                  </a:moveTo>
                  <a:lnTo>
                    <a:pt x="1625060" y="3220010"/>
                  </a:lnTo>
                  <a:cubicBezTo>
                    <a:pt x="1625060" y="3575692"/>
                    <a:pt x="1574061" y="3864028"/>
                    <a:pt x="1511151" y="3864028"/>
                  </a:cubicBezTo>
                  <a:lnTo>
                    <a:pt x="0" y="3864028"/>
                  </a:lnTo>
                  <a:lnTo>
                    <a:pt x="0" y="3864028"/>
                  </a:lnTo>
                  <a:lnTo>
                    <a:pt x="0" y="0"/>
                  </a:lnTo>
                  <a:lnTo>
                    <a:pt x="0" y="0"/>
                  </a:lnTo>
                  <a:lnTo>
                    <a:pt x="1511151" y="0"/>
                  </a:lnTo>
                  <a:cubicBezTo>
                    <a:pt x="1574061" y="0"/>
                    <a:pt x="1625060" y="288336"/>
                    <a:pt x="1625060" y="644018"/>
                  </a:cubicBezTo>
                  <a:close/>
                </a:path>
              </a:pathLst>
            </a:custGeom>
            <a:solidFill>
              <a:schemeClr val="accent5">
                <a:alpha val="90000"/>
              </a:schemeClr>
            </a:solidFill>
            <a:ln>
              <a:solidFill>
                <a:schemeClr val="accent1">
                  <a:alpha val="90000"/>
                </a:schemeClr>
              </a:solidFill>
            </a:ln>
          </p:spPr>
          <p:style>
            <a:lnRef idx="1">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203153" rIns="326978" bIns="203155" numCol="1" spcCol="1270" anchor="ctr" anchorCtr="0">
              <a:noAutofit/>
            </a:bodyPr>
            <a:lstStyle/>
            <a:p>
              <a:pPr marL="114300" lvl="1" indent="-114300" algn="l" defTabSz="622300" rtl="0">
                <a:lnSpc>
                  <a:spcPct val="90000"/>
                </a:lnSpc>
                <a:spcBef>
                  <a:spcPct val="0"/>
                </a:spcBef>
                <a:spcAft>
                  <a:spcPct val="15000"/>
                </a:spcAft>
                <a:buChar char="••"/>
              </a:pPr>
              <a:r>
                <a:rPr lang="en-US" sz="1400" b="1" kern="1200" dirty="0" smtClean="0">
                  <a:solidFill>
                    <a:srgbClr val="002060"/>
                  </a:solidFill>
                </a:rPr>
                <a:t>reduce number of mines to 900</a:t>
              </a:r>
              <a:endParaRPr lang="en-US" sz="1400" b="1" kern="1200" dirty="0">
                <a:solidFill>
                  <a:srgbClr val="002060"/>
                </a:solidFill>
              </a:endParaRPr>
            </a:p>
            <a:p>
              <a:pPr marL="114300" lvl="1" indent="-114300" algn="l" defTabSz="622300" rtl="0">
                <a:lnSpc>
                  <a:spcPct val="90000"/>
                </a:lnSpc>
                <a:spcBef>
                  <a:spcPct val="0"/>
                </a:spcBef>
                <a:spcAft>
                  <a:spcPct val="15000"/>
                </a:spcAft>
                <a:buChar char="••"/>
              </a:pPr>
              <a:r>
                <a:rPr lang="en-US" sz="1400" b="1" kern="1200" dirty="0" smtClean="0">
                  <a:solidFill>
                    <a:srgbClr val="002060"/>
                  </a:solidFill>
                </a:rPr>
                <a:t>suspend approval of new projects </a:t>
              </a:r>
              <a:endParaRPr lang="en-US" sz="1400" b="1" kern="1200" dirty="0">
                <a:solidFill>
                  <a:srgbClr val="002060"/>
                </a:solidFill>
              </a:endParaRPr>
            </a:p>
            <a:p>
              <a:pPr marL="114300" lvl="1" indent="-114300" algn="l" defTabSz="622300" rtl="0">
                <a:lnSpc>
                  <a:spcPct val="90000"/>
                </a:lnSpc>
                <a:spcBef>
                  <a:spcPct val="0"/>
                </a:spcBef>
                <a:spcAft>
                  <a:spcPct val="15000"/>
                </a:spcAft>
                <a:buChar char="••"/>
              </a:pPr>
              <a:r>
                <a:rPr lang="en-US" sz="1400" b="1" kern="1200" dirty="0" smtClean="0">
                  <a:solidFill>
                    <a:srgbClr val="002060"/>
                  </a:solidFill>
                </a:rPr>
                <a:t>phase out mines with capacity less than 600,000 </a:t>
              </a:r>
              <a:r>
                <a:rPr lang="en-US" sz="1400" b="1" kern="1200" dirty="0" err="1" smtClean="0">
                  <a:solidFill>
                    <a:srgbClr val="002060"/>
                  </a:solidFill>
                </a:rPr>
                <a:t>tonnes</a:t>
              </a:r>
              <a:r>
                <a:rPr lang="en-US" sz="1400" b="1" kern="1200" dirty="0" smtClean="0">
                  <a:solidFill>
                    <a:srgbClr val="002060"/>
                  </a:solidFill>
                </a:rPr>
                <a:t>/year</a:t>
              </a:r>
              <a:endParaRPr lang="en-US" sz="1400" b="1" kern="1200" dirty="0">
                <a:solidFill>
                  <a:srgbClr val="002060"/>
                </a:solidFill>
              </a:endParaRPr>
            </a:p>
            <a:p>
              <a:pPr marL="114300" lvl="1" indent="-114300" algn="l" defTabSz="622300" rtl="0">
                <a:lnSpc>
                  <a:spcPct val="90000"/>
                </a:lnSpc>
                <a:spcBef>
                  <a:spcPct val="0"/>
                </a:spcBef>
                <a:spcAft>
                  <a:spcPct val="15000"/>
                </a:spcAft>
                <a:buChar char="••"/>
              </a:pPr>
              <a:r>
                <a:rPr lang="en-US" sz="1400" b="1" kern="1200" dirty="0" smtClean="0">
                  <a:solidFill>
                    <a:srgbClr val="002060"/>
                  </a:solidFill>
                </a:rPr>
                <a:t>reduce</a:t>
              </a:r>
              <a:r>
                <a:rPr lang="en-US" altLang="zh-CN" sz="1400" b="1" kern="1200" dirty="0" smtClean="0">
                  <a:solidFill>
                    <a:srgbClr val="002060"/>
                  </a:solidFill>
                </a:rPr>
                <a:t> </a:t>
              </a:r>
              <a:r>
                <a:rPr lang="en-US" sz="1400" b="1" kern="1200" dirty="0" smtClean="0">
                  <a:solidFill>
                    <a:srgbClr val="002060"/>
                  </a:solidFill>
                </a:rPr>
                <a:t>1</a:t>
              </a:r>
              <a:r>
                <a:rPr lang="en-US" altLang="zh-CN" sz="1400" b="1" kern="1200" dirty="0" smtClean="0">
                  <a:solidFill>
                    <a:srgbClr val="002060"/>
                  </a:solidFill>
                </a:rPr>
                <a:t> </a:t>
              </a:r>
              <a:r>
                <a:rPr lang="en-US" sz="1400" b="1" kern="1200" dirty="0" smtClean="0">
                  <a:solidFill>
                    <a:srgbClr val="002060"/>
                  </a:solidFill>
                </a:rPr>
                <a:t>billion</a:t>
              </a:r>
              <a:r>
                <a:rPr lang="en-US" altLang="zh-CN" sz="1400" b="1" kern="1200" dirty="0" smtClean="0">
                  <a:solidFill>
                    <a:srgbClr val="002060"/>
                  </a:solidFill>
                </a:rPr>
                <a:t> </a:t>
              </a:r>
              <a:r>
                <a:rPr lang="en-US" altLang="zh-CN" sz="1400" b="1" kern="1200" dirty="0" err="1" smtClean="0">
                  <a:solidFill>
                    <a:srgbClr val="002060"/>
                  </a:solidFill>
                </a:rPr>
                <a:t>tonnes</a:t>
              </a:r>
              <a:r>
                <a:rPr lang="en-US" altLang="zh-CN" sz="1400" b="1" kern="1200" dirty="0" smtClean="0">
                  <a:solidFill>
                    <a:srgbClr val="002060"/>
                  </a:solidFill>
                </a:rPr>
                <a:t> of coal </a:t>
              </a:r>
              <a:r>
                <a:rPr lang="en-US" sz="1400" b="1" kern="1200" dirty="0" smtClean="0">
                  <a:solidFill>
                    <a:srgbClr val="002060"/>
                  </a:solidFill>
                </a:rPr>
                <a:t>capacity</a:t>
              </a:r>
              <a:endParaRPr lang="en-US" sz="1400" b="1" kern="1200" dirty="0">
                <a:solidFill>
                  <a:srgbClr val="002060"/>
                </a:solidFill>
              </a:endParaRPr>
            </a:p>
          </p:txBody>
        </p:sp>
        <p:sp>
          <p:nvSpPr>
            <p:cNvPr id="32" name="Freeform 31"/>
            <p:cNvSpPr/>
            <p:nvPr/>
          </p:nvSpPr>
          <p:spPr>
            <a:xfrm>
              <a:off x="5990431" y="2662608"/>
              <a:ext cx="1311799" cy="1587277"/>
            </a:xfrm>
            <a:custGeom>
              <a:avLst/>
              <a:gdLst>
                <a:gd name="connsiteX0" fmla="*/ 0 w 2173515"/>
                <a:gd name="connsiteY0" fmla="*/ 264551 h 1587277"/>
                <a:gd name="connsiteX1" fmla="*/ 264551 w 2173515"/>
                <a:gd name="connsiteY1" fmla="*/ 0 h 1587277"/>
                <a:gd name="connsiteX2" fmla="*/ 1908964 w 2173515"/>
                <a:gd name="connsiteY2" fmla="*/ 0 h 1587277"/>
                <a:gd name="connsiteX3" fmla="*/ 2173515 w 2173515"/>
                <a:gd name="connsiteY3" fmla="*/ 264551 h 1587277"/>
                <a:gd name="connsiteX4" fmla="*/ 2173515 w 2173515"/>
                <a:gd name="connsiteY4" fmla="*/ 1322726 h 1587277"/>
                <a:gd name="connsiteX5" fmla="*/ 1908964 w 2173515"/>
                <a:gd name="connsiteY5" fmla="*/ 1587277 h 1587277"/>
                <a:gd name="connsiteX6" fmla="*/ 264551 w 2173515"/>
                <a:gd name="connsiteY6" fmla="*/ 1587277 h 1587277"/>
                <a:gd name="connsiteX7" fmla="*/ 0 w 2173515"/>
                <a:gd name="connsiteY7" fmla="*/ 1322726 h 1587277"/>
                <a:gd name="connsiteX8" fmla="*/ 0 w 2173515"/>
                <a:gd name="connsiteY8" fmla="*/ 264551 h 158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515" h="1587277">
                  <a:moveTo>
                    <a:pt x="0" y="264551"/>
                  </a:moveTo>
                  <a:cubicBezTo>
                    <a:pt x="0" y="118444"/>
                    <a:pt x="118444" y="0"/>
                    <a:pt x="264551" y="0"/>
                  </a:cubicBezTo>
                  <a:lnTo>
                    <a:pt x="1908964" y="0"/>
                  </a:lnTo>
                  <a:cubicBezTo>
                    <a:pt x="2055071" y="0"/>
                    <a:pt x="2173515" y="118444"/>
                    <a:pt x="2173515" y="264551"/>
                  </a:cubicBezTo>
                  <a:lnTo>
                    <a:pt x="2173515" y="1322726"/>
                  </a:lnTo>
                  <a:cubicBezTo>
                    <a:pt x="2173515" y="1468833"/>
                    <a:pt x="2055071" y="1587277"/>
                    <a:pt x="1908964" y="1587277"/>
                  </a:cubicBezTo>
                  <a:lnTo>
                    <a:pt x="264551" y="1587277"/>
                  </a:lnTo>
                  <a:cubicBezTo>
                    <a:pt x="118444" y="1587277"/>
                    <a:pt x="0" y="1468833"/>
                    <a:pt x="0" y="1322726"/>
                  </a:cubicBezTo>
                  <a:lnTo>
                    <a:pt x="0" y="264551"/>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38444" tIns="107964" rIns="138444" bIns="107964" numCol="1" spcCol="1270" anchor="ctr" anchorCtr="0">
              <a:noAutofit/>
            </a:bodyPr>
            <a:lstStyle/>
            <a:p>
              <a:pPr lvl="0" algn="ctr" defTabSz="711200" rtl="0">
                <a:lnSpc>
                  <a:spcPct val="90000"/>
                </a:lnSpc>
                <a:spcBef>
                  <a:spcPct val="0"/>
                </a:spcBef>
                <a:spcAft>
                  <a:spcPct val="35000"/>
                </a:spcAft>
              </a:pPr>
              <a:r>
                <a:rPr lang="en-US" sz="1400" b="1" dirty="0">
                  <a:solidFill>
                    <a:srgbClr val="002060"/>
                  </a:solidFill>
                </a:rPr>
                <a:t>The 13th Five Year Plan (2016-2020) for the Coal Industry in Shanxi</a:t>
              </a:r>
            </a:p>
          </p:txBody>
        </p:sp>
      </p:grpSp>
      <p:sp>
        <p:nvSpPr>
          <p:cNvPr id="12" name="文本框 8"/>
          <p:cNvSpPr txBox="1"/>
          <p:nvPr/>
        </p:nvSpPr>
        <p:spPr>
          <a:xfrm>
            <a:off x="920663" y="832981"/>
            <a:ext cx="4897677" cy="1002082"/>
          </a:xfrm>
          <a:prstGeom prst="rect">
            <a:avLst/>
          </a:prstGeom>
          <a:noFill/>
        </p:spPr>
        <p:txBody>
          <a:bodyPr wrap="square" rtlCol="0">
            <a:spAutoFit/>
          </a:bodyPr>
          <a:lstStyle/>
          <a:p>
            <a:endParaRPr kumimoji="1" lang="zh-CN" altLang="en-US"/>
          </a:p>
        </p:txBody>
      </p:sp>
      <p:grpSp>
        <p:nvGrpSpPr>
          <p:cNvPr id="19" name="Group 18"/>
          <p:cNvGrpSpPr/>
          <p:nvPr/>
        </p:nvGrpSpPr>
        <p:grpSpPr>
          <a:xfrm>
            <a:off x="371842" y="1212221"/>
            <a:ext cx="4216242" cy="1361160"/>
            <a:chOff x="371842" y="1212221"/>
            <a:chExt cx="4216242" cy="1361160"/>
          </a:xfrm>
        </p:grpSpPr>
        <p:sp>
          <p:nvSpPr>
            <p:cNvPr id="20" name="Freeform 19"/>
            <p:cNvSpPr/>
            <p:nvPr/>
          </p:nvSpPr>
          <p:spPr>
            <a:xfrm>
              <a:off x="371842" y="1212221"/>
              <a:ext cx="4216242" cy="460800"/>
            </a:xfrm>
            <a:custGeom>
              <a:avLst/>
              <a:gdLst>
                <a:gd name="connsiteX0" fmla="*/ 0 w 4216242"/>
                <a:gd name="connsiteY0" fmla="*/ 0 h 460800"/>
                <a:gd name="connsiteX1" fmla="*/ 4216242 w 4216242"/>
                <a:gd name="connsiteY1" fmla="*/ 0 h 460800"/>
                <a:gd name="connsiteX2" fmla="*/ 4216242 w 4216242"/>
                <a:gd name="connsiteY2" fmla="*/ 460800 h 460800"/>
                <a:gd name="connsiteX3" fmla="*/ 0 w 4216242"/>
                <a:gd name="connsiteY3" fmla="*/ 460800 h 460800"/>
                <a:gd name="connsiteX4" fmla="*/ 0 w 4216242"/>
                <a:gd name="connsiteY4" fmla="*/ 0 h 46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6242" h="460800">
                  <a:moveTo>
                    <a:pt x="0" y="0"/>
                  </a:moveTo>
                  <a:lnTo>
                    <a:pt x="4216242" y="0"/>
                  </a:lnTo>
                  <a:lnTo>
                    <a:pt x="4216242" y="460800"/>
                  </a:lnTo>
                  <a:lnTo>
                    <a:pt x="0" y="460800"/>
                  </a:lnTo>
                  <a:lnTo>
                    <a:pt x="0" y="0"/>
                  </a:lnTo>
                  <a:close/>
                </a:path>
              </a:pathLst>
            </a:custGeom>
            <a:solidFill>
              <a:schemeClr val="tx2">
                <a:lumMod val="40000"/>
                <a:lumOff val="60000"/>
              </a:schemeClr>
            </a:solidFill>
            <a:ln>
              <a:solidFill>
                <a:schemeClr val="accent3">
                  <a:lumMod val="40000"/>
                  <a:lumOff val="60000"/>
                </a:schemeClr>
              </a:solidFill>
            </a:ln>
          </p:spPr>
          <p:style>
            <a:lnRef idx="1">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lvl="0" algn="l" defTabSz="711200" rtl="0">
                <a:lnSpc>
                  <a:spcPct val="90000"/>
                </a:lnSpc>
                <a:spcBef>
                  <a:spcPct val="0"/>
                </a:spcBef>
                <a:spcAft>
                  <a:spcPct val="35000"/>
                </a:spcAft>
              </a:pPr>
              <a:r>
                <a:rPr lang="en-US" sz="1600" b="1" kern="1200" dirty="0" smtClean="0">
                  <a:solidFill>
                    <a:srgbClr val="002060"/>
                  </a:solidFill>
                </a:rPr>
                <a:t>Closure of small illegal coal mines (1998-1999):</a:t>
              </a:r>
              <a:r>
                <a:rPr lang="en-US" altLang="zh-CN" sz="1600" b="1" kern="1200" dirty="0" smtClean="0">
                  <a:solidFill>
                    <a:srgbClr val="002060"/>
                  </a:solidFill>
                </a:rPr>
                <a:t> </a:t>
              </a:r>
              <a:endParaRPr lang="en-US" sz="1600" b="1" kern="1200" dirty="0">
                <a:solidFill>
                  <a:srgbClr val="002060"/>
                </a:solidFill>
              </a:endParaRPr>
            </a:p>
          </p:txBody>
        </p:sp>
        <p:sp>
          <p:nvSpPr>
            <p:cNvPr id="21" name="Freeform 20"/>
            <p:cNvSpPr/>
            <p:nvPr/>
          </p:nvSpPr>
          <p:spPr>
            <a:xfrm>
              <a:off x="371842" y="1673021"/>
              <a:ext cx="4216242" cy="900360"/>
            </a:xfrm>
            <a:custGeom>
              <a:avLst/>
              <a:gdLst>
                <a:gd name="connsiteX0" fmla="*/ 0 w 4216242"/>
                <a:gd name="connsiteY0" fmla="*/ 0 h 900360"/>
                <a:gd name="connsiteX1" fmla="*/ 4216242 w 4216242"/>
                <a:gd name="connsiteY1" fmla="*/ 0 h 900360"/>
                <a:gd name="connsiteX2" fmla="*/ 4216242 w 4216242"/>
                <a:gd name="connsiteY2" fmla="*/ 900360 h 900360"/>
                <a:gd name="connsiteX3" fmla="*/ 0 w 4216242"/>
                <a:gd name="connsiteY3" fmla="*/ 900360 h 900360"/>
                <a:gd name="connsiteX4" fmla="*/ 0 w 4216242"/>
                <a:gd name="connsiteY4" fmla="*/ 0 h 90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6242" h="900360">
                  <a:moveTo>
                    <a:pt x="0" y="0"/>
                  </a:moveTo>
                  <a:lnTo>
                    <a:pt x="4216242" y="0"/>
                  </a:lnTo>
                  <a:lnTo>
                    <a:pt x="4216242" y="900360"/>
                  </a:lnTo>
                  <a:lnTo>
                    <a:pt x="0" y="900360"/>
                  </a:lnTo>
                  <a:lnTo>
                    <a:pt x="0" y="0"/>
                  </a:lnTo>
                  <a:close/>
                </a:path>
              </a:pathLst>
            </a:custGeom>
            <a:ln>
              <a:noFill/>
            </a:ln>
          </p:spPr>
          <p:style>
            <a:lnRef idx="1">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0" lvl="1" algn="l" defTabSz="711200" rtl="0">
                <a:lnSpc>
                  <a:spcPct val="90000"/>
                </a:lnSpc>
                <a:spcBef>
                  <a:spcPct val="0"/>
                </a:spcBef>
                <a:spcAft>
                  <a:spcPct val="15000"/>
                </a:spcAft>
              </a:pPr>
              <a:r>
                <a:rPr lang="en-US" sz="1600" b="0" kern="1200" dirty="0" smtClean="0">
                  <a:solidFill>
                    <a:srgbClr val="002060"/>
                  </a:solidFill>
                </a:rPr>
                <a:t>Closed: 3018 illegal, polluting, low quality and inefficient coal mines</a:t>
              </a:r>
              <a:r>
                <a:rPr lang="en-US" altLang="zh-CN" sz="1600" b="0" kern="1200" dirty="0" smtClean="0">
                  <a:solidFill>
                    <a:srgbClr val="002060"/>
                  </a:solidFill>
                </a:rPr>
                <a:t>;</a:t>
              </a:r>
              <a:r>
                <a:rPr lang="zh-CN" altLang="en-US" sz="1600" b="0" kern="1200" dirty="0" smtClean="0">
                  <a:solidFill>
                    <a:srgbClr val="002060"/>
                  </a:solidFill>
                </a:rPr>
                <a:t> </a:t>
              </a:r>
              <a:endParaRPr lang="fr-CA" altLang="zh-CN" sz="1600" b="0" kern="1200" dirty="0" smtClean="0">
                <a:solidFill>
                  <a:srgbClr val="002060"/>
                </a:solidFill>
              </a:endParaRPr>
            </a:p>
            <a:p>
              <a:pPr marL="0" lvl="1" algn="l" defTabSz="711200" rtl="0">
                <a:lnSpc>
                  <a:spcPct val="90000"/>
                </a:lnSpc>
                <a:spcBef>
                  <a:spcPct val="0"/>
                </a:spcBef>
                <a:spcAft>
                  <a:spcPct val="15000"/>
                </a:spcAft>
              </a:pPr>
              <a:r>
                <a:rPr lang="en-US" sz="1600" b="0" kern="1200" dirty="0" smtClean="0">
                  <a:solidFill>
                    <a:srgbClr val="002060"/>
                  </a:solidFill>
                </a:rPr>
                <a:t>Phase out: 70.78 Mt of coal capacity </a:t>
              </a:r>
              <a:endParaRPr lang="en-US" sz="1600" b="0" kern="1200" dirty="0">
                <a:solidFill>
                  <a:srgbClr val="002060"/>
                </a:solidFill>
              </a:endParaRPr>
            </a:p>
          </p:txBody>
        </p:sp>
      </p:grpSp>
      <p:grpSp>
        <p:nvGrpSpPr>
          <p:cNvPr id="25" name="Group 24"/>
          <p:cNvGrpSpPr/>
          <p:nvPr/>
        </p:nvGrpSpPr>
        <p:grpSpPr>
          <a:xfrm>
            <a:off x="285286" y="2864165"/>
            <a:ext cx="4626151" cy="1271492"/>
            <a:chOff x="285286" y="2864165"/>
            <a:chExt cx="5719579" cy="1271492"/>
          </a:xfrm>
        </p:grpSpPr>
        <p:sp>
          <p:nvSpPr>
            <p:cNvPr id="27" name="Freeform 26"/>
            <p:cNvSpPr/>
            <p:nvPr/>
          </p:nvSpPr>
          <p:spPr>
            <a:xfrm>
              <a:off x="1624721" y="2886305"/>
              <a:ext cx="4325202" cy="576129"/>
            </a:xfrm>
            <a:custGeom>
              <a:avLst/>
              <a:gdLst>
                <a:gd name="connsiteX0" fmla="*/ 0 w 4325202"/>
                <a:gd name="connsiteY0" fmla="*/ 0 h 576129"/>
                <a:gd name="connsiteX1" fmla="*/ 4037138 w 4325202"/>
                <a:gd name="connsiteY1" fmla="*/ 0 h 576129"/>
                <a:gd name="connsiteX2" fmla="*/ 4325202 w 4325202"/>
                <a:gd name="connsiteY2" fmla="*/ 288065 h 576129"/>
                <a:gd name="connsiteX3" fmla="*/ 4037138 w 4325202"/>
                <a:gd name="connsiteY3" fmla="*/ 576129 h 576129"/>
                <a:gd name="connsiteX4" fmla="*/ 0 w 4325202"/>
                <a:gd name="connsiteY4" fmla="*/ 576129 h 576129"/>
                <a:gd name="connsiteX5" fmla="*/ 288065 w 4325202"/>
                <a:gd name="connsiteY5" fmla="*/ 288065 h 576129"/>
                <a:gd name="connsiteX6" fmla="*/ 0 w 4325202"/>
                <a:gd name="connsiteY6" fmla="*/ 0 h 57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5202" h="576129">
                  <a:moveTo>
                    <a:pt x="0" y="0"/>
                  </a:moveTo>
                  <a:lnTo>
                    <a:pt x="4037138" y="0"/>
                  </a:lnTo>
                  <a:lnTo>
                    <a:pt x="4325202" y="288065"/>
                  </a:lnTo>
                  <a:lnTo>
                    <a:pt x="4037138" y="576129"/>
                  </a:lnTo>
                  <a:lnTo>
                    <a:pt x="0" y="576129"/>
                  </a:lnTo>
                  <a:lnTo>
                    <a:pt x="288065" y="288065"/>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08385" tIns="10160" rIns="288064" bIns="10160" numCol="1" spcCol="1270" anchor="ctr" anchorCtr="0">
              <a:noAutofit/>
            </a:bodyPr>
            <a:lstStyle/>
            <a:p>
              <a:pPr lvl="0" algn="ctr" defTabSz="711200" rtl="0">
                <a:lnSpc>
                  <a:spcPct val="90000"/>
                </a:lnSpc>
                <a:spcBef>
                  <a:spcPct val="0"/>
                </a:spcBef>
                <a:spcAft>
                  <a:spcPct val="35000"/>
                </a:spcAft>
              </a:pPr>
              <a:r>
                <a:rPr lang="en-US" sz="1600" b="1" kern="1200" dirty="0" smtClean="0">
                  <a:solidFill>
                    <a:srgbClr val="002060"/>
                  </a:solidFill>
                </a:rPr>
                <a:t>Over 4100 small coal mines shut down;</a:t>
              </a:r>
              <a:endParaRPr lang="en-US" sz="1600" b="1" kern="1200" dirty="0">
                <a:solidFill>
                  <a:srgbClr val="002060"/>
                </a:solidFill>
              </a:endParaRPr>
            </a:p>
          </p:txBody>
        </p:sp>
        <p:sp>
          <p:nvSpPr>
            <p:cNvPr id="26" name="Freeform 25"/>
            <p:cNvSpPr/>
            <p:nvPr/>
          </p:nvSpPr>
          <p:spPr>
            <a:xfrm>
              <a:off x="290719" y="2864165"/>
              <a:ext cx="1895489" cy="615818"/>
            </a:xfrm>
            <a:custGeom>
              <a:avLst/>
              <a:gdLst>
                <a:gd name="connsiteX0" fmla="*/ 0 w 1539546"/>
                <a:gd name="connsiteY0" fmla="*/ 0 h 615818"/>
                <a:gd name="connsiteX1" fmla="*/ 1231637 w 1539546"/>
                <a:gd name="connsiteY1" fmla="*/ 0 h 615818"/>
                <a:gd name="connsiteX2" fmla="*/ 1539546 w 1539546"/>
                <a:gd name="connsiteY2" fmla="*/ 307909 h 615818"/>
                <a:gd name="connsiteX3" fmla="*/ 1231637 w 1539546"/>
                <a:gd name="connsiteY3" fmla="*/ 615818 h 615818"/>
                <a:gd name="connsiteX4" fmla="*/ 0 w 1539546"/>
                <a:gd name="connsiteY4" fmla="*/ 615818 h 615818"/>
                <a:gd name="connsiteX5" fmla="*/ 307909 w 1539546"/>
                <a:gd name="connsiteY5" fmla="*/ 307909 h 615818"/>
                <a:gd name="connsiteX6" fmla="*/ 0 w 1539546"/>
                <a:gd name="connsiteY6" fmla="*/ 0 h 61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9546" h="615818">
                  <a:moveTo>
                    <a:pt x="0" y="0"/>
                  </a:moveTo>
                  <a:lnTo>
                    <a:pt x="1231637" y="0"/>
                  </a:lnTo>
                  <a:lnTo>
                    <a:pt x="1539546" y="307909"/>
                  </a:lnTo>
                  <a:lnTo>
                    <a:pt x="1231637" y="615818"/>
                  </a:lnTo>
                  <a:lnTo>
                    <a:pt x="0" y="615818"/>
                  </a:lnTo>
                  <a:lnTo>
                    <a:pt x="307909" y="307909"/>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24419" tIns="8255" rIns="307909" bIns="8255" numCol="1" spcCol="1270" anchor="ctr" anchorCtr="0">
              <a:noAutofit/>
            </a:bodyPr>
            <a:lstStyle/>
            <a:p>
              <a:pPr lvl="0" algn="ctr" defTabSz="577850" rtl="0">
                <a:lnSpc>
                  <a:spcPct val="90000"/>
                </a:lnSpc>
                <a:spcBef>
                  <a:spcPct val="0"/>
                </a:spcBef>
                <a:spcAft>
                  <a:spcPct val="35000"/>
                </a:spcAft>
              </a:pPr>
              <a:r>
                <a:rPr lang="en-US" sz="1300" b="1" kern="1200" dirty="0" smtClean="0">
                  <a:solidFill>
                    <a:srgbClr val="002060"/>
                  </a:solidFill>
                </a:rPr>
                <a:t>10</a:t>
              </a:r>
              <a:r>
                <a:rPr lang="en-US" sz="1300" b="1" kern="1200" baseline="30000" dirty="0" smtClean="0">
                  <a:solidFill>
                    <a:srgbClr val="002060"/>
                  </a:solidFill>
                </a:rPr>
                <a:t>th</a:t>
              </a:r>
              <a:r>
                <a:rPr lang="en-US" sz="1300" b="1" kern="1200" dirty="0" smtClean="0">
                  <a:solidFill>
                    <a:srgbClr val="002060"/>
                  </a:solidFill>
                </a:rPr>
                <a:t> Five Year Plan (2001-2005): </a:t>
              </a:r>
              <a:endParaRPr lang="en-US" sz="1300" b="1" kern="1200" dirty="0">
                <a:solidFill>
                  <a:srgbClr val="002060"/>
                </a:solidFill>
              </a:endParaRPr>
            </a:p>
          </p:txBody>
        </p:sp>
        <p:sp>
          <p:nvSpPr>
            <p:cNvPr id="29" name="Freeform 28"/>
            <p:cNvSpPr/>
            <p:nvPr/>
          </p:nvSpPr>
          <p:spPr>
            <a:xfrm>
              <a:off x="1624691" y="3572184"/>
              <a:ext cx="4380174" cy="511129"/>
            </a:xfrm>
            <a:custGeom>
              <a:avLst/>
              <a:gdLst>
                <a:gd name="connsiteX0" fmla="*/ 0 w 4380174"/>
                <a:gd name="connsiteY0" fmla="*/ 0 h 511129"/>
                <a:gd name="connsiteX1" fmla="*/ 4124610 w 4380174"/>
                <a:gd name="connsiteY1" fmla="*/ 0 h 511129"/>
                <a:gd name="connsiteX2" fmla="*/ 4380174 w 4380174"/>
                <a:gd name="connsiteY2" fmla="*/ 255565 h 511129"/>
                <a:gd name="connsiteX3" fmla="*/ 4124610 w 4380174"/>
                <a:gd name="connsiteY3" fmla="*/ 511129 h 511129"/>
                <a:gd name="connsiteX4" fmla="*/ 0 w 4380174"/>
                <a:gd name="connsiteY4" fmla="*/ 511129 h 511129"/>
                <a:gd name="connsiteX5" fmla="*/ 255565 w 4380174"/>
                <a:gd name="connsiteY5" fmla="*/ 255565 h 511129"/>
                <a:gd name="connsiteX6" fmla="*/ 0 w 4380174"/>
                <a:gd name="connsiteY6" fmla="*/ 0 h 51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0174" h="511129">
                  <a:moveTo>
                    <a:pt x="0" y="0"/>
                  </a:moveTo>
                  <a:lnTo>
                    <a:pt x="4124610" y="0"/>
                  </a:lnTo>
                  <a:lnTo>
                    <a:pt x="4380174" y="255565"/>
                  </a:lnTo>
                  <a:lnTo>
                    <a:pt x="4124610" y="511129"/>
                  </a:lnTo>
                  <a:lnTo>
                    <a:pt x="0" y="511129"/>
                  </a:lnTo>
                  <a:lnTo>
                    <a:pt x="255565" y="255565"/>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74615" tIns="9525" rIns="255564" bIns="9525" numCol="1" spcCol="1270" anchor="ctr" anchorCtr="0">
              <a:noAutofit/>
            </a:bodyPr>
            <a:lstStyle/>
            <a:p>
              <a:pPr lvl="0" algn="ctr" defTabSz="666750" rtl="0">
                <a:lnSpc>
                  <a:spcPct val="90000"/>
                </a:lnSpc>
                <a:spcBef>
                  <a:spcPct val="0"/>
                </a:spcBef>
                <a:spcAft>
                  <a:spcPct val="35000"/>
                </a:spcAft>
              </a:pPr>
              <a:r>
                <a:rPr lang="en-US" sz="1500" b="1" kern="1200" dirty="0" smtClean="0">
                  <a:solidFill>
                    <a:srgbClr val="002060"/>
                  </a:solidFill>
                </a:rPr>
                <a:t>planned reduction to 10,000 coal mines nationwide; 1,188 in Shanxi </a:t>
              </a:r>
              <a:endParaRPr lang="en-US" sz="1500" b="1" kern="1200" dirty="0">
                <a:solidFill>
                  <a:srgbClr val="002060"/>
                </a:solidFill>
              </a:endParaRPr>
            </a:p>
          </p:txBody>
        </p:sp>
        <p:sp>
          <p:nvSpPr>
            <p:cNvPr id="28" name="Freeform 27"/>
            <p:cNvSpPr/>
            <p:nvPr/>
          </p:nvSpPr>
          <p:spPr>
            <a:xfrm>
              <a:off x="285286" y="3519839"/>
              <a:ext cx="1895489" cy="615818"/>
            </a:xfrm>
            <a:custGeom>
              <a:avLst/>
              <a:gdLst>
                <a:gd name="connsiteX0" fmla="*/ 0 w 1539546"/>
                <a:gd name="connsiteY0" fmla="*/ 0 h 615818"/>
                <a:gd name="connsiteX1" fmla="*/ 1231637 w 1539546"/>
                <a:gd name="connsiteY1" fmla="*/ 0 h 615818"/>
                <a:gd name="connsiteX2" fmla="*/ 1539546 w 1539546"/>
                <a:gd name="connsiteY2" fmla="*/ 307909 h 615818"/>
                <a:gd name="connsiteX3" fmla="*/ 1231637 w 1539546"/>
                <a:gd name="connsiteY3" fmla="*/ 615818 h 615818"/>
                <a:gd name="connsiteX4" fmla="*/ 0 w 1539546"/>
                <a:gd name="connsiteY4" fmla="*/ 615818 h 615818"/>
                <a:gd name="connsiteX5" fmla="*/ 307909 w 1539546"/>
                <a:gd name="connsiteY5" fmla="*/ 307909 h 615818"/>
                <a:gd name="connsiteX6" fmla="*/ 0 w 1539546"/>
                <a:gd name="connsiteY6" fmla="*/ 0 h 61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9546" h="615818">
                  <a:moveTo>
                    <a:pt x="0" y="0"/>
                  </a:moveTo>
                  <a:lnTo>
                    <a:pt x="1231637" y="0"/>
                  </a:lnTo>
                  <a:lnTo>
                    <a:pt x="1539546" y="307909"/>
                  </a:lnTo>
                  <a:lnTo>
                    <a:pt x="1231637" y="615818"/>
                  </a:lnTo>
                  <a:lnTo>
                    <a:pt x="0" y="615818"/>
                  </a:lnTo>
                  <a:lnTo>
                    <a:pt x="307909" y="307909"/>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24419" tIns="8255" rIns="307909" bIns="8255" numCol="1" spcCol="1270" anchor="ctr" anchorCtr="0">
              <a:noAutofit/>
            </a:bodyPr>
            <a:lstStyle/>
            <a:p>
              <a:pPr lvl="0" algn="ctr" defTabSz="577850" rtl="0">
                <a:lnSpc>
                  <a:spcPct val="90000"/>
                </a:lnSpc>
                <a:spcBef>
                  <a:spcPct val="0"/>
                </a:spcBef>
                <a:spcAft>
                  <a:spcPct val="35000"/>
                </a:spcAft>
              </a:pPr>
              <a:r>
                <a:rPr lang="en-US" sz="1300" b="1" kern="1200" dirty="0" smtClean="0">
                  <a:solidFill>
                    <a:srgbClr val="002060"/>
                  </a:solidFill>
                </a:rPr>
                <a:t>11</a:t>
              </a:r>
              <a:r>
                <a:rPr lang="en-US" sz="1300" b="1" kern="1200" baseline="30000" dirty="0" smtClean="0">
                  <a:solidFill>
                    <a:srgbClr val="002060"/>
                  </a:solidFill>
                </a:rPr>
                <a:t>th</a:t>
              </a:r>
              <a:r>
                <a:rPr lang="en-US" sz="1300" b="1" kern="1200" dirty="0" smtClean="0">
                  <a:solidFill>
                    <a:srgbClr val="002060"/>
                  </a:solidFill>
                </a:rPr>
                <a:t> Five Year Plan (2006-2010): </a:t>
              </a:r>
              <a:endParaRPr lang="en-US" sz="1300" b="1" kern="1200" dirty="0">
                <a:solidFill>
                  <a:srgbClr val="002060"/>
                </a:solidFill>
              </a:endParaRPr>
            </a:p>
          </p:txBody>
        </p:sp>
      </p:grpSp>
      <p:sp>
        <p:nvSpPr>
          <p:cNvPr id="34" name="Freeform 33"/>
          <p:cNvSpPr/>
          <p:nvPr/>
        </p:nvSpPr>
        <p:spPr>
          <a:xfrm>
            <a:off x="343768" y="4437628"/>
            <a:ext cx="4567670" cy="2195039"/>
          </a:xfrm>
          <a:custGeom>
            <a:avLst/>
            <a:gdLst>
              <a:gd name="connsiteX0" fmla="*/ 0 w 6080695"/>
              <a:gd name="connsiteY0" fmla="*/ 365913 h 2195039"/>
              <a:gd name="connsiteX1" fmla="*/ 365913 w 6080695"/>
              <a:gd name="connsiteY1" fmla="*/ 0 h 2195039"/>
              <a:gd name="connsiteX2" fmla="*/ 5714782 w 6080695"/>
              <a:gd name="connsiteY2" fmla="*/ 0 h 2195039"/>
              <a:gd name="connsiteX3" fmla="*/ 6080695 w 6080695"/>
              <a:gd name="connsiteY3" fmla="*/ 365913 h 2195039"/>
              <a:gd name="connsiteX4" fmla="*/ 6080695 w 6080695"/>
              <a:gd name="connsiteY4" fmla="*/ 1829126 h 2195039"/>
              <a:gd name="connsiteX5" fmla="*/ 5714782 w 6080695"/>
              <a:gd name="connsiteY5" fmla="*/ 2195039 h 2195039"/>
              <a:gd name="connsiteX6" fmla="*/ 365913 w 6080695"/>
              <a:gd name="connsiteY6" fmla="*/ 2195039 h 2195039"/>
              <a:gd name="connsiteX7" fmla="*/ 0 w 6080695"/>
              <a:gd name="connsiteY7" fmla="*/ 1829126 h 2195039"/>
              <a:gd name="connsiteX8" fmla="*/ 0 w 6080695"/>
              <a:gd name="connsiteY8" fmla="*/ 365913 h 219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0695" h="2195039">
                <a:moveTo>
                  <a:pt x="0" y="365913"/>
                </a:moveTo>
                <a:cubicBezTo>
                  <a:pt x="0" y="163825"/>
                  <a:pt x="163825" y="0"/>
                  <a:pt x="365913" y="0"/>
                </a:cubicBezTo>
                <a:lnTo>
                  <a:pt x="5714782" y="0"/>
                </a:lnTo>
                <a:cubicBezTo>
                  <a:pt x="5916870" y="0"/>
                  <a:pt x="6080695" y="163825"/>
                  <a:pt x="6080695" y="365913"/>
                </a:cubicBezTo>
                <a:lnTo>
                  <a:pt x="6080695" y="1829126"/>
                </a:lnTo>
                <a:cubicBezTo>
                  <a:pt x="6080695" y="2031214"/>
                  <a:pt x="5916870" y="2195039"/>
                  <a:pt x="5714782" y="2195039"/>
                </a:cubicBezTo>
                <a:lnTo>
                  <a:pt x="365913" y="2195039"/>
                </a:lnTo>
                <a:cubicBezTo>
                  <a:pt x="163825" y="2195039"/>
                  <a:pt x="0" y="2031214"/>
                  <a:pt x="0" y="1829126"/>
                </a:cubicBezTo>
                <a:lnTo>
                  <a:pt x="0" y="365913"/>
                </a:lnTo>
                <a:close/>
              </a:path>
            </a:pathLst>
          </a:custGeom>
        </p:spPr>
        <p:style>
          <a:lnRef idx="0">
            <a:schemeClr val="lt1">
              <a:hueOff val="0"/>
              <a:satOff val="0"/>
              <a:lumOff val="0"/>
              <a:alphaOff val="0"/>
            </a:schemeClr>
          </a:lnRef>
          <a:fillRef idx="1">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168132" tIns="208772" rIns="168132" bIns="208772" numCol="1" spcCol="1270" anchor="t" anchorCtr="0">
            <a:noAutofit/>
          </a:bodyPr>
          <a:lstStyle/>
          <a:p>
            <a:pPr lvl="0" algn="l" defTabSz="711200" rtl="0">
              <a:lnSpc>
                <a:spcPct val="90000"/>
              </a:lnSpc>
              <a:spcBef>
                <a:spcPct val="0"/>
              </a:spcBef>
              <a:spcAft>
                <a:spcPct val="35000"/>
              </a:spcAft>
            </a:pPr>
            <a:r>
              <a:rPr lang="en-US" sz="1600" b="1" kern="1200" dirty="0" smtClean="0">
                <a:solidFill>
                  <a:srgbClr val="002060"/>
                </a:solidFill>
              </a:rPr>
              <a:t> Coal Industry consolidation and reconstruction (2008-2012):</a:t>
            </a:r>
            <a:r>
              <a:rPr lang="en-US" altLang="zh-CN" sz="1600" b="1" kern="1200" dirty="0" smtClean="0">
                <a:solidFill>
                  <a:srgbClr val="002060"/>
                </a:solidFill>
              </a:rPr>
              <a:t> </a:t>
            </a:r>
          </a:p>
          <a:p>
            <a:pPr marL="285750" lvl="0" indent="-285750" algn="l" defTabSz="711200" rtl="0">
              <a:lnSpc>
                <a:spcPct val="90000"/>
              </a:lnSpc>
              <a:spcBef>
                <a:spcPct val="0"/>
              </a:spcBef>
              <a:spcAft>
                <a:spcPct val="35000"/>
              </a:spcAft>
              <a:buFont typeface="Arial" panose="020B0604020202020204" pitchFamily="34" charset="0"/>
              <a:buChar char="•"/>
            </a:pPr>
            <a:r>
              <a:rPr lang="en-US" sz="1600" dirty="0" smtClean="0">
                <a:solidFill>
                  <a:srgbClr val="002060"/>
                </a:solidFill>
              </a:rPr>
              <a:t>Number of mines </a:t>
            </a:r>
            <a:r>
              <a:rPr lang="en-US" sz="1600" dirty="0">
                <a:solidFill>
                  <a:srgbClr val="002060"/>
                </a:solidFill>
              </a:rPr>
              <a:t>decreased to </a:t>
            </a:r>
            <a:r>
              <a:rPr lang="en-US" sz="1600" dirty="0" smtClean="0">
                <a:solidFill>
                  <a:srgbClr val="002060"/>
                </a:solidFill>
              </a:rPr>
              <a:t>1,053 </a:t>
            </a:r>
            <a:r>
              <a:rPr lang="en-US" sz="1600" dirty="0">
                <a:solidFill>
                  <a:srgbClr val="002060"/>
                </a:solidFill>
              </a:rPr>
              <a:t>and coal </a:t>
            </a:r>
            <a:r>
              <a:rPr lang="en-US" sz="1600" dirty="0" smtClean="0">
                <a:solidFill>
                  <a:srgbClr val="002060"/>
                </a:solidFill>
              </a:rPr>
              <a:t>ownerships cut to </a:t>
            </a:r>
            <a:r>
              <a:rPr lang="en-US" sz="1600" dirty="0">
                <a:solidFill>
                  <a:srgbClr val="002060"/>
                </a:solidFill>
              </a:rPr>
              <a:t>130 </a:t>
            </a:r>
            <a:r>
              <a:rPr lang="en-US" sz="1600" dirty="0" smtClean="0">
                <a:solidFill>
                  <a:srgbClr val="002060"/>
                </a:solidFill>
              </a:rPr>
              <a:t>(from 2,200); </a:t>
            </a:r>
          </a:p>
          <a:p>
            <a:pPr marL="285750" lvl="0" indent="-285750" algn="l" defTabSz="711200" rtl="0">
              <a:lnSpc>
                <a:spcPct val="90000"/>
              </a:lnSpc>
              <a:spcBef>
                <a:spcPct val="0"/>
              </a:spcBef>
              <a:spcAft>
                <a:spcPct val="35000"/>
              </a:spcAft>
              <a:buFont typeface="Arial" panose="020B0604020202020204" pitchFamily="34" charset="0"/>
              <a:buChar char="•"/>
            </a:pPr>
            <a:r>
              <a:rPr lang="en-US" sz="1600" dirty="0" smtClean="0">
                <a:solidFill>
                  <a:srgbClr val="002060"/>
                </a:solidFill>
              </a:rPr>
              <a:t>diversified </a:t>
            </a:r>
            <a:r>
              <a:rPr lang="en-US" sz="1600" dirty="0">
                <a:solidFill>
                  <a:srgbClr val="002060"/>
                </a:solidFill>
              </a:rPr>
              <a:t>structure of coal ownership emerged: SOEs (20</a:t>
            </a:r>
            <a:r>
              <a:rPr lang="en-US" sz="1600" dirty="0" smtClean="0">
                <a:solidFill>
                  <a:srgbClr val="002060"/>
                </a:solidFill>
              </a:rPr>
              <a:t>%), private </a:t>
            </a:r>
            <a:r>
              <a:rPr lang="en-US" sz="1600" dirty="0">
                <a:solidFill>
                  <a:srgbClr val="002060"/>
                </a:solidFill>
              </a:rPr>
              <a:t>(30%), and mixed ownership (50%)</a:t>
            </a:r>
          </a:p>
        </p:txBody>
      </p:sp>
      <p:grpSp>
        <p:nvGrpSpPr>
          <p:cNvPr id="22" name="Group 21"/>
          <p:cNvGrpSpPr/>
          <p:nvPr/>
        </p:nvGrpSpPr>
        <p:grpSpPr>
          <a:xfrm>
            <a:off x="4911437" y="1212221"/>
            <a:ext cx="4035136" cy="1486494"/>
            <a:chOff x="4911437" y="1074056"/>
            <a:chExt cx="4035136" cy="1624616"/>
          </a:xfrm>
        </p:grpSpPr>
        <p:sp>
          <p:nvSpPr>
            <p:cNvPr id="23" name="Freeform 22"/>
            <p:cNvSpPr/>
            <p:nvPr/>
          </p:nvSpPr>
          <p:spPr>
            <a:xfrm>
              <a:off x="4911437" y="1074056"/>
              <a:ext cx="4035136" cy="1487636"/>
            </a:xfrm>
            <a:custGeom>
              <a:avLst/>
              <a:gdLst>
                <a:gd name="connsiteX0" fmla="*/ 0 w 4035136"/>
                <a:gd name="connsiteY0" fmla="*/ 270859 h 1625119"/>
                <a:gd name="connsiteX1" fmla="*/ 270859 w 4035136"/>
                <a:gd name="connsiteY1" fmla="*/ 0 h 1625119"/>
                <a:gd name="connsiteX2" fmla="*/ 3764277 w 4035136"/>
                <a:gd name="connsiteY2" fmla="*/ 0 h 1625119"/>
                <a:gd name="connsiteX3" fmla="*/ 4035136 w 4035136"/>
                <a:gd name="connsiteY3" fmla="*/ 270859 h 1625119"/>
                <a:gd name="connsiteX4" fmla="*/ 4035136 w 4035136"/>
                <a:gd name="connsiteY4" fmla="*/ 1354260 h 1625119"/>
                <a:gd name="connsiteX5" fmla="*/ 3764277 w 4035136"/>
                <a:gd name="connsiteY5" fmla="*/ 1625119 h 1625119"/>
                <a:gd name="connsiteX6" fmla="*/ 270859 w 4035136"/>
                <a:gd name="connsiteY6" fmla="*/ 1625119 h 1625119"/>
                <a:gd name="connsiteX7" fmla="*/ 0 w 4035136"/>
                <a:gd name="connsiteY7" fmla="*/ 1354260 h 1625119"/>
                <a:gd name="connsiteX8" fmla="*/ 0 w 4035136"/>
                <a:gd name="connsiteY8" fmla="*/ 270859 h 16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5136" h="1625119">
                  <a:moveTo>
                    <a:pt x="0" y="270859"/>
                  </a:moveTo>
                  <a:cubicBezTo>
                    <a:pt x="0" y="121268"/>
                    <a:pt x="121268" y="0"/>
                    <a:pt x="270859" y="0"/>
                  </a:cubicBezTo>
                  <a:lnTo>
                    <a:pt x="3764277" y="0"/>
                  </a:lnTo>
                  <a:cubicBezTo>
                    <a:pt x="3913868" y="0"/>
                    <a:pt x="4035136" y="121268"/>
                    <a:pt x="4035136" y="270859"/>
                  </a:cubicBezTo>
                  <a:lnTo>
                    <a:pt x="4035136" y="1354260"/>
                  </a:lnTo>
                  <a:cubicBezTo>
                    <a:pt x="4035136" y="1503851"/>
                    <a:pt x="3913868" y="1625119"/>
                    <a:pt x="3764277" y="1625119"/>
                  </a:cubicBezTo>
                  <a:lnTo>
                    <a:pt x="270859" y="1625119"/>
                  </a:lnTo>
                  <a:cubicBezTo>
                    <a:pt x="121268" y="1625119"/>
                    <a:pt x="0" y="1503851"/>
                    <a:pt x="0" y="1354260"/>
                  </a:cubicBezTo>
                  <a:lnTo>
                    <a:pt x="0" y="270859"/>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36482" tIns="136482" rIns="136482" bIns="136482"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zh-CN" altLang="en-US" sz="1500" b="1" kern="1200" dirty="0" smtClean="0">
                <a:solidFill>
                  <a:srgbClr val="002060"/>
                </a:solidFill>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 b="1" dirty="0" smtClean="0">
                  <a:solidFill>
                    <a:srgbClr val="002060"/>
                  </a:solidFill>
                </a:rPr>
                <a:t>Febr</a:t>
              </a:r>
              <a:r>
                <a:rPr lang="en-US" altLang="zh-CN" sz="1600" b="1" dirty="0" smtClean="0">
                  <a:solidFill>
                    <a:srgbClr val="002060"/>
                  </a:solidFill>
                </a:rPr>
                <a:t>ua</a:t>
              </a:r>
              <a:r>
                <a:rPr lang="en-US" sz="1600" b="1" dirty="0" smtClean="0">
                  <a:solidFill>
                    <a:srgbClr val="002060"/>
                  </a:solidFill>
                </a:rPr>
                <a:t>ry 2016: the </a:t>
              </a:r>
              <a:r>
                <a:rPr lang="en-US" sz="1600" b="1" dirty="0">
                  <a:solidFill>
                    <a:srgbClr val="002060"/>
                  </a:solidFill>
                </a:rPr>
                <a:t>State Council issued  de-capacity policy to address overcapacity in the coal/steel sectors over the next 5 years</a:t>
              </a:r>
              <a:r>
                <a:rPr lang="en-US" altLang="zh-CN" sz="1600" b="1" dirty="0">
                  <a:solidFill>
                    <a:srgbClr val="002060"/>
                  </a:solidFill>
                </a:rPr>
                <a:t>:</a:t>
              </a:r>
              <a:r>
                <a:rPr lang="zh-CN" altLang="en-US" sz="1600" b="1" dirty="0">
                  <a:solidFill>
                    <a:srgbClr val="002060"/>
                  </a:solidFill>
                </a:rPr>
                <a:t> </a:t>
              </a:r>
              <a:r>
                <a:rPr lang="en-US" altLang="zh-CN" sz="1600" b="1" dirty="0">
                  <a:solidFill>
                    <a:srgbClr val="002060"/>
                  </a:solidFill>
                </a:rPr>
                <a:t>phasing out 500 </a:t>
              </a:r>
              <a:r>
                <a:rPr lang="en-US" altLang="zh-CN" sz="1600" b="1" dirty="0" err="1" smtClean="0">
                  <a:solidFill>
                    <a:srgbClr val="002060"/>
                  </a:solidFill>
                </a:rPr>
                <a:t>mn</a:t>
              </a:r>
              <a:r>
                <a:rPr lang="en-US" altLang="zh-CN" sz="1600" b="1" dirty="0" smtClean="0">
                  <a:solidFill>
                    <a:srgbClr val="002060"/>
                  </a:solidFill>
                </a:rPr>
                <a:t> </a:t>
              </a:r>
              <a:r>
                <a:rPr lang="en-US" altLang="zh-CN" sz="1600" b="1" dirty="0" err="1">
                  <a:solidFill>
                    <a:srgbClr val="002060"/>
                  </a:solidFill>
                </a:rPr>
                <a:t>tonnes</a:t>
              </a:r>
              <a:r>
                <a:rPr lang="en-US" altLang="zh-CN" sz="1600" b="1" dirty="0">
                  <a:solidFill>
                    <a:srgbClr val="002060"/>
                  </a:solidFill>
                </a:rPr>
                <a:t> of coal capacity and </a:t>
              </a:r>
              <a:r>
                <a:rPr lang="en-US" altLang="zh-CN" sz="1600" b="1" dirty="0" smtClean="0">
                  <a:solidFill>
                    <a:srgbClr val="002060"/>
                  </a:solidFill>
                </a:rPr>
                <a:t>500 </a:t>
              </a:r>
              <a:r>
                <a:rPr lang="en-US" altLang="zh-CN" sz="1600" b="1" dirty="0" err="1" smtClean="0">
                  <a:solidFill>
                    <a:srgbClr val="002060"/>
                  </a:solidFill>
                </a:rPr>
                <a:t>mn</a:t>
              </a:r>
              <a:r>
                <a:rPr lang="en-US" altLang="zh-CN" sz="1600" b="1" dirty="0" smtClean="0">
                  <a:solidFill>
                    <a:srgbClr val="002060"/>
                  </a:solidFill>
                </a:rPr>
                <a:t> </a:t>
              </a:r>
              <a:r>
                <a:rPr lang="en-US" altLang="zh-CN" sz="1600" b="1" dirty="0" err="1">
                  <a:solidFill>
                    <a:srgbClr val="002060"/>
                  </a:solidFill>
                </a:rPr>
                <a:t>tonnes</a:t>
              </a:r>
              <a:r>
                <a:rPr lang="en-US" altLang="zh-CN" sz="1600" b="1" dirty="0">
                  <a:solidFill>
                    <a:srgbClr val="002060"/>
                  </a:solidFill>
                </a:rPr>
                <a:t> of production</a:t>
              </a:r>
            </a:p>
            <a:p>
              <a:pPr lvl="0" algn="l" defTabSz="711200" rtl="0">
                <a:lnSpc>
                  <a:spcPct val="90000"/>
                </a:lnSpc>
                <a:spcBef>
                  <a:spcPct val="0"/>
                </a:spcBef>
                <a:spcAft>
                  <a:spcPct val="35000"/>
                </a:spcAft>
              </a:pPr>
              <a:endParaRPr lang="en-US" sz="1500" b="1" kern="1200" dirty="0">
                <a:solidFill>
                  <a:srgbClr val="002060"/>
                </a:solidFill>
              </a:endParaRPr>
            </a:p>
          </p:txBody>
        </p:sp>
        <p:sp>
          <p:nvSpPr>
            <p:cNvPr id="24" name="Freeform 23"/>
            <p:cNvSpPr/>
            <p:nvPr/>
          </p:nvSpPr>
          <p:spPr>
            <a:xfrm>
              <a:off x="4911437" y="2619754"/>
              <a:ext cx="4035136" cy="78918"/>
            </a:xfrm>
            <a:custGeom>
              <a:avLst/>
              <a:gdLst>
                <a:gd name="connsiteX0" fmla="*/ 0 w 4035136"/>
                <a:gd name="connsiteY0" fmla="*/ 0 h 78918"/>
                <a:gd name="connsiteX1" fmla="*/ 4035136 w 4035136"/>
                <a:gd name="connsiteY1" fmla="*/ 0 h 78918"/>
                <a:gd name="connsiteX2" fmla="*/ 4035136 w 4035136"/>
                <a:gd name="connsiteY2" fmla="*/ 78918 h 78918"/>
                <a:gd name="connsiteX3" fmla="*/ 0 w 4035136"/>
                <a:gd name="connsiteY3" fmla="*/ 78918 h 78918"/>
                <a:gd name="connsiteX4" fmla="*/ 0 w 4035136"/>
                <a:gd name="connsiteY4" fmla="*/ 0 h 78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5136" h="78918">
                  <a:moveTo>
                    <a:pt x="0" y="0"/>
                  </a:moveTo>
                  <a:lnTo>
                    <a:pt x="4035136" y="0"/>
                  </a:lnTo>
                  <a:lnTo>
                    <a:pt x="4035136" y="78918"/>
                  </a:lnTo>
                  <a:lnTo>
                    <a:pt x="0" y="789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116" tIns="6350" rIns="35560" bIns="6350" numCol="1" spcCol="1270" anchor="t" anchorCtr="0">
              <a:noAutofit/>
            </a:bodyPr>
            <a:lstStyle/>
            <a:p>
              <a:pPr marL="57150" lvl="1" indent="-57150" algn="l" defTabSz="177800" rtl="0">
                <a:lnSpc>
                  <a:spcPct val="90000"/>
                </a:lnSpc>
                <a:spcBef>
                  <a:spcPct val="0"/>
                </a:spcBef>
                <a:spcAft>
                  <a:spcPct val="20000"/>
                </a:spcAft>
                <a:buChar char="••"/>
              </a:pPr>
              <a:endParaRPr lang="en-US" sz="400" kern="1200" dirty="0"/>
            </a:p>
          </p:txBody>
        </p:sp>
      </p:grpSp>
      <p:sp>
        <p:nvSpPr>
          <p:cNvPr id="36" name="Freeform 35"/>
          <p:cNvSpPr/>
          <p:nvPr/>
        </p:nvSpPr>
        <p:spPr>
          <a:xfrm>
            <a:off x="4998405" y="4437628"/>
            <a:ext cx="4020902" cy="2195039"/>
          </a:xfrm>
          <a:custGeom>
            <a:avLst/>
            <a:gdLst>
              <a:gd name="connsiteX0" fmla="*/ 0 w 4730910"/>
              <a:gd name="connsiteY0" fmla="*/ 246066 h 1476103"/>
              <a:gd name="connsiteX1" fmla="*/ 246066 w 4730910"/>
              <a:gd name="connsiteY1" fmla="*/ 0 h 1476103"/>
              <a:gd name="connsiteX2" fmla="*/ 4484844 w 4730910"/>
              <a:gd name="connsiteY2" fmla="*/ 0 h 1476103"/>
              <a:gd name="connsiteX3" fmla="*/ 4730910 w 4730910"/>
              <a:gd name="connsiteY3" fmla="*/ 246066 h 1476103"/>
              <a:gd name="connsiteX4" fmla="*/ 4730910 w 4730910"/>
              <a:gd name="connsiteY4" fmla="*/ 1230037 h 1476103"/>
              <a:gd name="connsiteX5" fmla="*/ 4484844 w 4730910"/>
              <a:gd name="connsiteY5" fmla="*/ 1476103 h 1476103"/>
              <a:gd name="connsiteX6" fmla="*/ 246066 w 4730910"/>
              <a:gd name="connsiteY6" fmla="*/ 1476103 h 1476103"/>
              <a:gd name="connsiteX7" fmla="*/ 0 w 4730910"/>
              <a:gd name="connsiteY7" fmla="*/ 1230037 h 1476103"/>
              <a:gd name="connsiteX8" fmla="*/ 0 w 4730910"/>
              <a:gd name="connsiteY8" fmla="*/ 246066 h 14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910" h="1476103">
                <a:moveTo>
                  <a:pt x="0" y="246066"/>
                </a:moveTo>
                <a:cubicBezTo>
                  <a:pt x="0" y="110168"/>
                  <a:pt x="110168" y="0"/>
                  <a:pt x="246066" y="0"/>
                </a:cubicBezTo>
                <a:lnTo>
                  <a:pt x="4484844" y="0"/>
                </a:lnTo>
                <a:cubicBezTo>
                  <a:pt x="4620742" y="0"/>
                  <a:pt x="4730910" y="110168"/>
                  <a:pt x="4730910" y="246066"/>
                </a:cubicBezTo>
                <a:lnTo>
                  <a:pt x="4730910" y="1230037"/>
                </a:lnTo>
                <a:cubicBezTo>
                  <a:pt x="4730910" y="1365935"/>
                  <a:pt x="4620742" y="1476103"/>
                  <a:pt x="4484844" y="1476103"/>
                </a:cubicBezTo>
                <a:lnTo>
                  <a:pt x="246066" y="1476103"/>
                </a:lnTo>
                <a:cubicBezTo>
                  <a:pt x="110168" y="1476103"/>
                  <a:pt x="0" y="1365935"/>
                  <a:pt x="0" y="1230037"/>
                </a:cubicBezTo>
                <a:lnTo>
                  <a:pt x="0" y="246066"/>
                </a:lnTo>
                <a:close/>
              </a:path>
            </a:pathLst>
          </a:custGeom>
        </p:spPr>
        <p:style>
          <a:lnRef idx="0">
            <a:schemeClr val="lt1">
              <a:hueOff val="0"/>
              <a:satOff val="0"/>
              <a:lumOff val="0"/>
              <a:alphaOff val="0"/>
            </a:schemeClr>
          </a:lnRef>
          <a:fillRef idx="1">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136840" tIns="180020" rIns="136840" bIns="180020" numCol="1" spcCol="1270" anchor="t" anchorCtr="0">
            <a:noAutofit/>
          </a:bodyPr>
          <a:lstStyle/>
          <a:p>
            <a:pPr lvl="0" defTabSz="755650" rtl="0">
              <a:lnSpc>
                <a:spcPct val="90000"/>
              </a:lnSpc>
              <a:spcBef>
                <a:spcPct val="0"/>
              </a:spcBef>
              <a:spcAft>
                <a:spcPct val="35000"/>
              </a:spcAft>
            </a:pPr>
            <a:endParaRPr kumimoji="1" lang="en-US" sz="1700" b="1" kern="1200" dirty="0" smtClean="0">
              <a:solidFill>
                <a:srgbClr val="002060"/>
              </a:solidFill>
            </a:endParaRPr>
          </a:p>
          <a:p>
            <a:pPr lvl="0" defTabSz="755650" rtl="0">
              <a:lnSpc>
                <a:spcPct val="90000"/>
              </a:lnSpc>
              <a:spcBef>
                <a:spcPct val="0"/>
              </a:spcBef>
              <a:spcAft>
                <a:spcPct val="35000"/>
              </a:spcAft>
            </a:pPr>
            <a:r>
              <a:rPr kumimoji="1" lang="en-US" sz="1700" b="1" kern="1200" dirty="0" smtClean="0">
                <a:solidFill>
                  <a:srgbClr val="002060"/>
                </a:solidFill>
              </a:rPr>
              <a:t>In 2015, Shanxi has 1,078 coal mines, with capacity of 1.46 billion </a:t>
            </a:r>
            <a:r>
              <a:rPr kumimoji="1" lang="en-US" sz="1700" b="1" kern="1200" dirty="0" err="1" smtClean="0">
                <a:solidFill>
                  <a:srgbClr val="002060"/>
                </a:solidFill>
              </a:rPr>
              <a:t>tonnes</a:t>
            </a:r>
            <a:r>
              <a:rPr kumimoji="1" lang="en-US" sz="1700" b="1" kern="1200" dirty="0" smtClean="0">
                <a:solidFill>
                  <a:srgbClr val="002060"/>
                </a:solidFill>
              </a:rPr>
              <a:t>, but its coal consumption </a:t>
            </a:r>
            <a:r>
              <a:rPr lang="en-US" sz="1700" b="1" kern="1200" dirty="0" smtClean="0">
                <a:solidFill>
                  <a:srgbClr val="002060"/>
                </a:solidFill>
              </a:rPr>
              <a:t>and transported outside was 0.95 billion </a:t>
            </a:r>
            <a:r>
              <a:rPr lang="en-US" sz="1700" b="1" kern="1200" dirty="0" err="1" smtClean="0">
                <a:solidFill>
                  <a:srgbClr val="002060"/>
                </a:solidFill>
              </a:rPr>
              <a:t>tonnes</a:t>
            </a:r>
            <a:r>
              <a:rPr lang="en-US" sz="1700" b="1" kern="1200" dirty="0" smtClean="0">
                <a:solidFill>
                  <a:srgbClr val="002060"/>
                </a:solidFill>
              </a:rPr>
              <a:t>; cutting overcapacity is urgent </a:t>
            </a:r>
            <a:endParaRPr lang="en-US" sz="1700" b="1" kern="1200" dirty="0">
              <a:solidFill>
                <a:srgbClr val="002060"/>
              </a:solidFill>
            </a:endParaRPr>
          </a:p>
        </p:txBody>
      </p:sp>
    </p:spTree>
    <p:extLst>
      <p:ext uri="{BB962C8B-B14F-4D97-AF65-F5344CB8AC3E}">
        <p14:creationId xmlns:p14="http://schemas.microsoft.com/office/powerpoint/2010/main" val="33612382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338"/>
            <a:ext cx="4965704" cy="1143000"/>
          </a:xfrm>
        </p:spPr>
        <p:txBody>
          <a:bodyPr/>
          <a:lstStyle/>
          <a:p>
            <a:r>
              <a:rPr lang="en-US" dirty="0" smtClean="0"/>
              <a:t>De-capacity of Coal</a:t>
            </a:r>
            <a:endParaRPr lang="en-US" dirty="0"/>
          </a:p>
        </p:txBody>
      </p:sp>
      <p:pic>
        <p:nvPicPr>
          <p:cNvPr id="3"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962" y="1959074"/>
            <a:ext cx="4301699" cy="2863023"/>
          </a:xfrm>
          <a:prstGeom prst="rect">
            <a:avLst/>
          </a:prstGeom>
        </p:spPr>
      </p:pic>
      <p:pic>
        <p:nvPicPr>
          <p:cNvPr id="4"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530" y="3945797"/>
            <a:ext cx="4123628" cy="2751586"/>
          </a:xfrm>
          <a:prstGeom prst="rect">
            <a:avLst/>
          </a:prstGeom>
        </p:spPr>
      </p:pic>
      <p:sp>
        <p:nvSpPr>
          <p:cNvPr id="5" name="文本框 8"/>
          <p:cNvSpPr txBox="1"/>
          <p:nvPr/>
        </p:nvSpPr>
        <p:spPr>
          <a:xfrm>
            <a:off x="4418020" y="4900495"/>
            <a:ext cx="4611680" cy="1754326"/>
          </a:xfrm>
          <a:prstGeom prst="rect">
            <a:avLst/>
          </a:prstGeom>
          <a:noFill/>
        </p:spPr>
        <p:txBody>
          <a:bodyPr wrap="square" rtlCol="0">
            <a:spAutoFit/>
          </a:bodyPr>
          <a:lstStyle/>
          <a:p>
            <a:r>
              <a:rPr lang="en-US" altLang="zh-CN" dirty="0" smtClean="0">
                <a:solidFill>
                  <a:srgbClr val="002060"/>
                </a:solidFill>
              </a:rPr>
              <a:t>Oct.</a:t>
            </a:r>
            <a:r>
              <a:rPr lang="zh-CN" altLang="en-US" dirty="0" smtClean="0">
                <a:solidFill>
                  <a:srgbClr val="002060"/>
                </a:solidFill>
              </a:rPr>
              <a:t> </a:t>
            </a:r>
            <a:r>
              <a:rPr lang="en-US" altLang="zh-CN" dirty="0" smtClean="0">
                <a:solidFill>
                  <a:srgbClr val="002060"/>
                </a:solidFill>
              </a:rPr>
              <a:t>19,</a:t>
            </a:r>
            <a:r>
              <a:rPr lang="zh-CN" altLang="en-US" dirty="0" smtClean="0">
                <a:solidFill>
                  <a:srgbClr val="002060"/>
                </a:solidFill>
              </a:rPr>
              <a:t> </a:t>
            </a:r>
            <a:r>
              <a:rPr lang="en-US" altLang="zh-CN" dirty="0" smtClean="0">
                <a:solidFill>
                  <a:srgbClr val="002060"/>
                </a:solidFill>
              </a:rPr>
              <a:t>2016: </a:t>
            </a:r>
            <a:r>
              <a:rPr lang="en-US" altLang="zh-CN" dirty="0" err="1" smtClean="0">
                <a:solidFill>
                  <a:srgbClr val="002060"/>
                </a:solidFill>
              </a:rPr>
              <a:t>Tongjialiang</a:t>
            </a:r>
            <a:r>
              <a:rPr lang="en-US" altLang="zh-CN" dirty="0" smtClean="0">
                <a:solidFill>
                  <a:srgbClr val="002060"/>
                </a:solidFill>
              </a:rPr>
              <a:t> pit in Datong closed:</a:t>
            </a:r>
          </a:p>
          <a:p>
            <a:r>
              <a:rPr lang="en-US" altLang="zh-CN" dirty="0" smtClean="0">
                <a:solidFill>
                  <a:srgbClr val="002060"/>
                </a:solidFill>
              </a:rPr>
              <a:t>78 </a:t>
            </a:r>
            <a:r>
              <a:rPr lang="en-US" altLang="zh-CN" dirty="0">
                <a:solidFill>
                  <a:srgbClr val="002060"/>
                </a:solidFill>
              </a:rPr>
              <a:t>years of </a:t>
            </a:r>
            <a:r>
              <a:rPr lang="en-US" altLang="zh-CN" dirty="0" smtClean="0">
                <a:solidFill>
                  <a:srgbClr val="002060"/>
                </a:solidFill>
              </a:rPr>
              <a:t>mining;</a:t>
            </a:r>
            <a:endParaRPr lang="en-US" altLang="zh-CN" dirty="0">
              <a:solidFill>
                <a:srgbClr val="002060"/>
              </a:solidFill>
            </a:endParaRPr>
          </a:p>
          <a:p>
            <a:pPr marL="285750" indent="-285750">
              <a:buFontTx/>
              <a:buChar char="-"/>
            </a:pPr>
            <a:r>
              <a:rPr lang="en-US" altLang="zh-CN" dirty="0">
                <a:solidFill>
                  <a:srgbClr val="002060"/>
                </a:solidFill>
              </a:rPr>
              <a:t>the largest coal</a:t>
            </a:r>
            <a:r>
              <a:rPr lang="zh-CN" altLang="en-US" dirty="0">
                <a:solidFill>
                  <a:srgbClr val="002060"/>
                </a:solidFill>
              </a:rPr>
              <a:t> </a:t>
            </a:r>
            <a:r>
              <a:rPr lang="en-US" altLang="zh-CN" dirty="0">
                <a:solidFill>
                  <a:srgbClr val="002060"/>
                </a:solidFill>
              </a:rPr>
              <a:t>capacity</a:t>
            </a:r>
            <a:r>
              <a:rPr lang="zh-CN" altLang="en-US" dirty="0">
                <a:solidFill>
                  <a:srgbClr val="002060"/>
                </a:solidFill>
              </a:rPr>
              <a:t> </a:t>
            </a:r>
            <a:r>
              <a:rPr lang="en-US" altLang="zh-CN" dirty="0">
                <a:solidFill>
                  <a:srgbClr val="002060"/>
                </a:solidFill>
              </a:rPr>
              <a:t>(3</a:t>
            </a:r>
            <a:r>
              <a:rPr lang="zh-CN" altLang="en-US" dirty="0">
                <a:solidFill>
                  <a:srgbClr val="002060"/>
                </a:solidFill>
              </a:rPr>
              <a:t> </a:t>
            </a:r>
            <a:r>
              <a:rPr lang="en-US" altLang="zh-CN" dirty="0" err="1" smtClean="0">
                <a:solidFill>
                  <a:srgbClr val="002060"/>
                </a:solidFill>
              </a:rPr>
              <a:t>mn</a:t>
            </a:r>
            <a:r>
              <a:rPr lang="zh-CN" altLang="en-US" dirty="0" smtClean="0">
                <a:solidFill>
                  <a:srgbClr val="002060"/>
                </a:solidFill>
              </a:rPr>
              <a:t> </a:t>
            </a:r>
            <a:r>
              <a:rPr lang="fr-CA" altLang="zh-CN" dirty="0" smtClean="0">
                <a:solidFill>
                  <a:srgbClr val="002060"/>
                </a:solidFill>
              </a:rPr>
              <a:t>tonnes/</a:t>
            </a:r>
            <a:r>
              <a:rPr lang="fr-CA" altLang="zh-CN" dirty="0" err="1" smtClean="0">
                <a:solidFill>
                  <a:srgbClr val="002060"/>
                </a:solidFill>
              </a:rPr>
              <a:t>year</a:t>
            </a:r>
            <a:r>
              <a:rPr lang="fr-CA" altLang="zh-CN" dirty="0" smtClean="0">
                <a:solidFill>
                  <a:srgbClr val="002060"/>
                </a:solidFill>
              </a:rPr>
              <a:t>)</a:t>
            </a:r>
          </a:p>
          <a:p>
            <a:pPr marL="285750" indent="-285750">
              <a:buFontTx/>
              <a:buChar char="-"/>
            </a:pPr>
            <a:r>
              <a:rPr lang="en-US" altLang="zh-CN" dirty="0" smtClean="0">
                <a:solidFill>
                  <a:srgbClr val="002060"/>
                </a:solidFill>
              </a:rPr>
              <a:t>four </a:t>
            </a:r>
            <a:r>
              <a:rPr lang="en-US" altLang="zh-CN" dirty="0">
                <a:solidFill>
                  <a:srgbClr val="002060"/>
                </a:solidFill>
              </a:rPr>
              <a:t>generations of miners and a coal </a:t>
            </a:r>
            <a:r>
              <a:rPr lang="en-US" altLang="zh-CN" dirty="0" smtClean="0">
                <a:solidFill>
                  <a:srgbClr val="002060"/>
                </a:solidFill>
              </a:rPr>
              <a:t>city,</a:t>
            </a:r>
            <a:r>
              <a:rPr lang="zh-CN" altLang="en-US" dirty="0" smtClean="0">
                <a:solidFill>
                  <a:srgbClr val="002060"/>
                </a:solidFill>
              </a:rPr>
              <a:t> </a:t>
            </a:r>
            <a:endParaRPr lang="fr-CA" altLang="zh-CN" dirty="0" smtClean="0">
              <a:solidFill>
                <a:srgbClr val="002060"/>
              </a:solidFill>
            </a:endParaRPr>
          </a:p>
          <a:p>
            <a:pPr marL="285750" indent="-285750">
              <a:buFontTx/>
              <a:buChar char="-"/>
            </a:pPr>
            <a:r>
              <a:rPr lang="en-US" altLang="zh-CN" dirty="0" smtClean="0">
                <a:solidFill>
                  <a:srgbClr val="002060"/>
                </a:solidFill>
              </a:rPr>
              <a:t>4000 workers and more than 10,000 family </a:t>
            </a:r>
            <a:r>
              <a:rPr lang="zh-CN" altLang="en-US" dirty="0" smtClean="0">
                <a:solidFill>
                  <a:srgbClr val="002060"/>
                </a:solidFill>
              </a:rPr>
              <a:t> </a:t>
            </a:r>
            <a:r>
              <a:rPr lang="en-US" altLang="zh-CN" dirty="0" smtClean="0">
                <a:solidFill>
                  <a:srgbClr val="002060"/>
                </a:solidFill>
              </a:rPr>
              <a:t>members</a:t>
            </a:r>
            <a:r>
              <a:rPr lang="zh-CN" altLang="en-US" dirty="0" smtClean="0">
                <a:solidFill>
                  <a:srgbClr val="002060"/>
                </a:solidFill>
              </a:rPr>
              <a:t> </a:t>
            </a:r>
            <a:r>
              <a:rPr lang="en-US" altLang="zh-CN" dirty="0" smtClean="0">
                <a:solidFill>
                  <a:srgbClr val="002060"/>
                </a:solidFill>
              </a:rPr>
              <a:t>affected</a:t>
            </a:r>
            <a:endParaRPr kumimoji="1" lang="zh-CN" altLang="en-US" dirty="0">
              <a:solidFill>
                <a:srgbClr val="002060"/>
              </a:solidFill>
            </a:endParaRPr>
          </a:p>
        </p:txBody>
      </p:sp>
      <p:sp>
        <p:nvSpPr>
          <p:cNvPr id="7" name="文本框 11"/>
          <p:cNvSpPr txBox="1"/>
          <p:nvPr/>
        </p:nvSpPr>
        <p:spPr>
          <a:xfrm>
            <a:off x="52256" y="1133331"/>
            <a:ext cx="4206902" cy="2031325"/>
          </a:xfrm>
          <a:prstGeom prst="rect">
            <a:avLst/>
          </a:prstGeom>
          <a:noFill/>
        </p:spPr>
        <p:txBody>
          <a:bodyPr wrap="square" rtlCol="0">
            <a:spAutoFit/>
          </a:bodyPr>
          <a:lstStyle/>
          <a:p>
            <a:r>
              <a:rPr kumimoji="1" lang="en-US" altLang="zh-CN" b="1" dirty="0" smtClean="0">
                <a:solidFill>
                  <a:srgbClr val="002060"/>
                </a:solidFill>
              </a:rPr>
              <a:t>In</a:t>
            </a:r>
            <a:r>
              <a:rPr kumimoji="1" lang="zh-CN" altLang="en-US" b="1" dirty="0" smtClean="0">
                <a:solidFill>
                  <a:srgbClr val="002060"/>
                </a:solidFill>
              </a:rPr>
              <a:t> </a:t>
            </a:r>
            <a:r>
              <a:rPr kumimoji="1" lang="en-US" altLang="zh-CN" b="1" dirty="0" smtClean="0">
                <a:solidFill>
                  <a:srgbClr val="002060"/>
                </a:solidFill>
              </a:rPr>
              <a:t>2016,</a:t>
            </a:r>
            <a:r>
              <a:rPr kumimoji="1" lang="zh-CN" altLang="en-US" b="1" dirty="0" smtClean="0">
                <a:solidFill>
                  <a:srgbClr val="002060"/>
                </a:solidFill>
              </a:rPr>
              <a:t> </a:t>
            </a:r>
            <a:r>
              <a:rPr kumimoji="1" lang="en-US" altLang="zh-CN" b="1" dirty="0" smtClean="0">
                <a:solidFill>
                  <a:srgbClr val="002060"/>
                </a:solidFill>
              </a:rPr>
              <a:t>the</a:t>
            </a:r>
            <a:r>
              <a:rPr kumimoji="1" lang="zh-CN" altLang="en-US" b="1" dirty="0" smtClean="0">
                <a:solidFill>
                  <a:srgbClr val="002060"/>
                </a:solidFill>
              </a:rPr>
              <a:t> </a:t>
            </a:r>
            <a:r>
              <a:rPr kumimoji="1" lang="en-US" altLang="zh-CN" b="1" dirty="0">
                <a:solidFill>
                  <a:srgbClr val="002060"/>
                </a:solidFill>
              </a:rPr>
              <a:t>c</a:t>
            </a:r>
            <a:r>
              <a:rPr kumimoji="1" lang="en-US" altLang="zh-CN" b="1" dirty="0" smtClean="0">
                <a:solidFill>
                  <a:srgbClr val="002060"/>
                </a:solidFill>
              </a:rPr>
              <a:t>oal</a:t>
            </a:r>
            <a:r>
              <a:rPr kumimoji="1" lang="zh-CN" altLang="en-US" b="1" dirty="0" smtClean="0">
                <a:solidFill>
                  <a:srgbClr val="002060"/>
                </a:solidFill>
              </a:rPr>
              <a:t> </a:t>
            </a:r>
            <a:r>
              <a:rPr kumimoji="1" lang="en-US" altLang="zh-CN" b="1" dirty="0" smtClean="0">
                <a:solidFill>
                  <a:srgbClr val="002060"/>
                </a:solidFill>
              </a:rPr>
              <a:t>and</a:t>
            </a:r>
            <a:r>
              <a:rPr kumimoji="1" lang="zh-CN" altLang="en-US" b="1" dirty="0" smtClean="0">
                <a:solidFill>
                  <a:srgbClr val="002060"/>
                </a:solidFill>
              </a:rPr>
              <a:t> </a:t>
            </a:r>
            <a:r>
              <a:rPr kumimoji="1" lang="en-US" altLang="zh-CN" b="1" dirty="0" smtClean="0">
                <a:solidFill>
                  <a:srgbClr val="002060"/>
                </a:solidFill>
              </a:rPr>
              <a:t>steel</a:t>
            </a:r>
            <a:r>
              <a:rPr kumimoji="1" lang="fr-CA" altLang="zh-CN" b="1" dirty="0" smtClean="0">
                <a:solidFill>
                  <a:srgbClr val="002060"/>
                </a:solidFill>
              </a:rPr>
              <a:t> s</a:t>
            </a:r>
            <a:r>
              <a:rPr kumimoji="1" lang="en-US" altLang="zh-CN" b="1" dirty="0" err="1" smtClean="0">
                <a:solidFill>
                  <a:srgbClr val="002060"/>
                </a:solidFill>
              </a:rPr>
              <a:t>ectors</a:t>
            </a:r>
            <a:r>
              <a:rPr kumimoji="1" lang="zh-CN" altLang="en-US" b="1" dirty="0" smtClean="0">
                <a:solidFill>
                  <a:srgbClr val="002060"/>
                </a:solidFill>
              </a:rPr>
              <a:t> </a:t>
            </a:r>
            <a:r>
              <a:rPr kumimoji="1" lang="en-US" altLang="zh-CN" b="1" dirty="0" smtClean="0">
                <a:solidFill>
                  <a:srgbClr val="002060"/>
                </a:solidFill>
              </a:rPr>
              <a:t>resettled</a:t>
            </a:r>
            <a:r>
              <a:rPr kumimoji="1" lang="zh-CN" altLang="en-US" b="1" dirty="0" smtClean="0">
                <a:solidFill>
                  <a:srgbClr val="002060"/>
                </a:solidFill>
              </a:rPr>
              <a:t> </a:t>
            </a:r>
            <a:r>
              <a:rPr kumimoji="1" lang="en-US" altLang="zh-CN" b="1" dirty="0" smtClean="0">
                <a:solidFill>
                  <a:srgbClr val="002060"/>
                </a:solidFill>
              </a:rPr>
              <a:t>more</a:t>
            </a:r>
            <a:r>
              <a:rPr kumimoji="1" lang="zh-CN" altLang="en-US" b="1" dirty="0" smtClean="0">
                <a:solidFill>
                  <a:srgbClr val="002060"/>
                </a:solidFill>
              </a:rPr>
              <a:t> </a:t>
            </a:r>
            <a:r>
              <a:rPr kumimoji="1" lang="en-US" altLang="zh-CN" b="1" dirty="0" smtClean="0">
                <a:solidFill>
                  <a:srgbClr val="002060"/>
                </a:solidFill>
              </a:rPr>
              <a:t>than</a:t>
            </a:r>
            <a:r>
              <a:rPr kumimoji="1" lang="zh-CN" altLang="en-US" b="1" dirty="0" smtClean="0">
                <a:solidFill>
                  <a:srgbClr val="002060"/>
                </a:solidFill>
              </a:rPr>
              <a:t> </a:t>
            </a:r>
            <a:r>
              <a:rPr kumimoji="1" lang="en-US" altLang="zh-CN" b="1" dirty="0" smtClean="0">
                <a:solidFill>
                  <a:srgbClr val="002060"/>
                </a:solidFill>
              </a:rPr>
              <a:t>726,000</a:t>
            </a:r>
            <a:r>
              <a:rPr kumimoji="1" lang="zh-CN" altLang="en-US" b="1" dirty="0" smtClean="0">
                <a:solidFill>
                  <a:srgbClr val="002060"/>
                </a:solidFill>
              </a:rPr>
              <a:t> </a:t>
            </a:r>
            <a:r>
              <a:rPr kumimoji="1" lang="en-US" altLang="zh-CN" b="1" dirty="0" smtClean="0">
                <a:solidFill>
                  <a:srgbClr val="002060"/>
                </a:solidFill>
              </a:rPr>
              <a:t>workers</a:t>
            </a:r>
          </a:p>
          <a:p>
            <a:endParaRPr kumimoji="1" lang="en-US" altLang="zh-CN" b="1" dirty="0" smtClean="0">
              <a:solidFill>
                <a:srgbClr val="002060"/>
              </a:solidFill>
            </a:endParaRPr>
          </a:p>
          <a:p>
            <a:r>
              <a:rPr kumimoji="1" lang="en-US" altLang="zh-CN" b="1" dirty="0" smtClean="0">
                <a:solidFill>
                  <a:srgbClr val="002060"/>
                </a:solidFill>
              </a:rPr>
              <a:t>Nationally, coal capacity was reduced by 290</a:t>
            </a:r>
            <a:r>
              <a:rPr kumimoji="1" lang="zh-CN" altLang="en-US" b="1" dirty="0" smtClean="0">
                <a:solidFill>
                  <a:srgbClr val="002060"/>
                </a:solidFill>
              </a:rPr>
              <a:t> </a:t>
            </a:r>
            <a:r>
              <a:rPr kumimoji="1" lang="en-US" altLang="zh-CN" b="1" dirty="0" smtClean="0">
                <a:solidFill>
                  <a:srgbClr val="002060"/>
                </a:solidFill>
              </a:rPr>
              <a:t>million </a:t>
            </a:r>
            <a:r>
              <a:rPr kumimoji="1" lang="en-US" altLang="zh-CN" b="1" dirty="0" err="1" smtClean="0">
                <a:solidFill>
                  <a:srgbClr val="002060"/>
                </a:solidFill>
              </a:rPr>
              <a:t>tonnes</a:t>
            </a:r>
            <a:r>
              <a:rPr kumimoji="1" lang="zh-CN" altLang="en-US" b="1" dirty="0" smtClean="0">
                <a:solidFill>
                  <a:srgbClr val="002060"/>
                </a:solidFill>
              </a:rPr>
              <a:t> </a:t>
            </a:r>
            <a:r>
              <a:rPr kumimoji="1" lang="en-US" altLang="zh-CN" b="1" dirty="0" smtClean="0">
                <a:solidFill>
                  <a:srgbClr val="002060"/>
                </a:solidFill>
              </a:rPr>
              <a:t>(planned 250 </a:t>
            </a:r>
            <a:r>
              <a:rPr kumimoji="1" lang="en-US" altLang="zh-CN" b="1" dirty="0">
                <a:solidFill>
                  <a:srgbClr val="002060"/>
                </a:solidFill>
              </a:rPr>
              <a:t>M</a:t>
            </a:r>
            <a:r>
              <a:rPr kumimoji="1" lang="en-US" altLang="zh-CN" b="1" dirty="0" smtClean="0">
                <a:solidFill>
                  <a:srgbClr val="002060"/>
                </a:solidFill>
              </a:rPr>
              <a:t>t) and</a:t>
            </a:r>
            <a:r>
              <a:rPr kumimoji="1" lang="zh-CN" altLang="en-US" b="1" dirty="0" smtClean="0">
                <a:solidFill>
                  <a:srgbClr val="002060"/>
                </a:solidFill>
              </a:rPr>
              <a:t> </a:t>
            </a:r>
            <a:r>
              <a:rPr kumimoji="1" lang="en-US" altLang="zh-CN" b="1" dirty="0" smtClean="0">
                <a:solidFill>
                  <a:srgbClr val="002060"/>
                </a:solidFill>
              </a:rPr>
              <a:t>managed 530,000 laid-off coal workers</a:t>
            </a:r>
          </a:p>
          <a:p>
            <a:pPr marL="742950" lvl="1" indent="-285750">
              <a:buFont typeface="Arial" charset="0"/>
              <a:buChar char="•"/>
            </a:pPr>
            <a:endParaRPr kumimoji="1" lang="zh-CN" altLang="en-US" b="1" dirty="0">
              <a:solidFill>
                <a:srgbClr val="002060"/>
              </a:solidFill>
            </a:endParaRPr>
          </a:p>
        </p:txBody>
      </p:sp>
      <p:sp>
        <p:nvSpPr>
          <p:cNvPr id="8" name="文本框 12"/>
          <p:cNvSpPr txBox="1"/>
          <p:nvPr/>
        </p:nvSpPr>
        <p:spPr>
          <a:xfrm>
            <a:off x="52256" y="3013221"/>
            <a:ext cx="4511705" cy="877163"/>
          </a:xfrm>
          <a:prstGeom prst="rect">
            <a:avLst/>
          </a:prstGeom>
          <a:noFill/>
        </p:spPr>
        <p:txBody>
          <a:bodyPr wrap="square" rtlCol="0">
            <a:spAutoFit/>
          </a:bodyPr>
          <a:lstStyle/>
          <a:p>
            <a:r>
              <a:rPr lang="en-US" altLang="zh-CN" sz="1700" b="1" dirty="0">
                <a:solidFill>
                  <a:srgbClr val="002060"/>
                </a:solidFill>
              </a:rPr>
              <a:t>By Oct</a:t>
            </a:r>
            <a:r>
              <a:rPr lang="en-US" altLang="zh-CN" sz="1700" b="1" dirty="0" smtClean="0">
                <a:solidFill>
                  <a:srgbClr val="002060"/>
                </a:solidFill>
              </a:rPr>
              <a:t>. 2016, </a:t>
            </a:r>
            <a:r>
              <a:rPr lang="en-US" altLang="zh-CN" sz="1700" b="1" dirty="0">
                <a:solidFill>
                  <a:srgbClr val="002060"/>
                </a:solidFill>
              </a:rPr>
              <a:t>Shanxi </a:t>
            </a:r>
            <a:r>
              <a:rPr lang="en-US" altLang="zh-CN" sz="1700" b="1" dirty="0" smtClean="0">
                <a:solidFill>
                  <a:srgbClr val="002060"/>
                </a:solidFill>
              </a:rPr>
              <a:t>had closed 25 mines</a:t>
            </a:r>
            <a:r>
              <a:rPr lang="en-US" altLang="zh-CN" sz="1700" b="1" dirty="0">
                <a:solidFill>
                  <a:srgbClr val="002060"/>
                </a:solidFill>
              </a:rPr>
              <a:t>, </a:t>
            </a:r>
            <a:r>
              <a:rPr lang="en-US" altLang="zh-CN" sz="1700" b="1" dirty="0" smtClean="0">
                <a:solidFill>
                  <a:srgbClr val="002060"/>
                </a:solidFill>
              </a:rPr>
              <a:t>phased out 23.25 </a:t>
            </a:r>
            <a:r>
              <a:rPr lang="en-US" altLang="zh-CN" sz="1700" b="1" dirty="0" err="1" smtClean="0">
                <a:solidFill>
                  <a:srgbClr val="002060"/>
                </a:solidFill>
              </a:rPr>
              <a:t>mn</a:t>
            </a:r>
            <a:r>
              <a:rPr lang="zh-CN" altLang="en-US" sz="1700" b="1" dirty="0" smtClean="0">
                <a:solidFill>
                  <a:srgbClr val="002060"/>
                </a:solidFill>
              </a:rPr>
              <a:t> </a:t>
            </a:r>
            <a:r>
              <a:rPr lang="en-US" altLang="zh-CN" sz="1700" b="1" dirty="0" err="1" smtClean="0">
                <a:solidFill>
                  <a:srgbClr val="002060"/>
                </a:solidFill>
              </a:rPr>
              <a:t>tonnes</a:t>
            </a:r>
            <a:r>
              <a:rPr lang="en-US" altLang="zh-CN" sz="1700" b="1" dirty="0" smtClean="0">
                <a:solidFill>
                  <a:srgbClr val="002060"/>
                </a:solidFill>
              </a:rPr>
              <a:t> of</a:t>
            </a:r>
            <a:r>
              <a:rPr lang="zh-CN" altLang="en-US" sz="1700" b="1" dirty="0" smtClean="0">
                <a:solidFill>
                  <a:srgbClr val="002060"/>
                </a:solidFill>
              </a:rPr>
              <a:t> </a:t>
            </a:r>
            <a:r>
              <a:rPr lang="en-US" altLang="zh-CN" sz="1700" b="1" dirty="0" smtClean="0">
                <a:solidFill>
                  <a:srgbClr val="002060"/>
                </a:solidFill>
              </a:rPr>
              <a:t>capacity,</a:t>
            </a:r>
            <a:r>
              <a:rPr lang="zh-CN" altLang="en-US" sz="1700" b="1" dirty="0" smtClean="0">
                <a:solidFill>
                  <a:srgbClr val="002060"/>
                </a:solidFill>
              </a:rPr>
              <a:t> </a:t>
            </a:r>
            <a:r>
              <a:rPr lang="en-US" altLang="zh-CN" sz="1700" b="1" dirty="0" smtClean="0">
                <a:solidFill>
                  <a:srgbClr val="002060"/>
                </a:solidFill>
              </a:rPr>
              <a:t>and reduced coal production by 140</a:t>
            </a:r>
            <a:r>
              <a:rPr lang="zh-CN" altLang="en-US" sz="1700" b="1" dirty="0" smtClean="0">
                <a:solidFill>
                  <a:srgbClr val="002060"/>
                </a:solidFill>
              </a:rPr>
              <a:t> </a:t>
            </a:r>
            <a:r>
              <a:rPr lang="en-US" altLang="zh-CN" sz="1700" b="1" dirty="0" err="1" smtClean="0">
                <a:solidFill>
                  <a:srgbClr val="002060"/>
                </a:solidFill>
              </a:rPr>
              <a:t>mn</a:t>
            </a:r>
            <a:r>
              <a:rPr lang="zh-CN" altLang="en-US" sz="1700" b="1" dirty="0" smtClean="0">
                <a:solidFill>
                  <a:srgbClr val="002060"/>
                </a:solidFill>
              </a:rPr>
              <a:t> </a:t>
            </a:r>
            <a:r>
              <a:rPr lang="en-US" altLang="zh-CN" sz="1700" b="1" dirty="0" err="1" smtClean="0">
                <a:solidFill>
                  <a:srgbClr val="002060"/>
                </a:solidFill>
              </a:rPr>
              <a:t>tonnes</a:t>
            </a:r>
            <a:endParaRPr lang="en-US" altLang="zh-CN" sz="1700" b="1" dirty="0">
              <a:solidFill>
                <a:srgbClr val="002060"/>
              </a:solidFill>
            </a:endParaRPr>
          </a:p>
        </p:txBody>
      </p:sp>
      <p:sp>
        <p:nvSpPr>
          <p:cNvPr id="9" name="矩形 13"/>
          <p:cNvSpPr/>
          <p:nvPr/>
        </p:nvSpPr>
        <p:spPr>
          <a:xfrm>
            <a:off x="4418020" y="1102970"/>
            <a:ext cx="4611680" cy="646331"/>
          </a:xfrm>
          <a:prstGeom prst="rect">
            <a:avLst/>
          </a:prstGeom>
        </p:spPr>
        <p:txBody>
          <a:bodyPr wrap="square">
            <a:spAutoFit/>
          </a:bodyPr>
          <a:lstStyle/>
          <a:p>
            <a:r>
              <a:rPr lang="en-US" altLang="zh-CN" dirty="0" smtClean="0">
                <a:solidFill>
                  <a:srgbClr val="002060"/>
                </a:solidFill>
              </a:rPr>
              <a:t>Oct.13</a:t>
            </a:r>
            <a:r>
              <a:rPr lang="en-US" altLang="zh-CN" dirty="0">
                <a:solidFill>
                  <a:srgbClr val="002060"/>
                </a:solidFill>
              </a:rPr>
              <a:t>, </a:t>
            </a:r>
            <a:r>
              <a:rPr lang="en-US" altLang="zh-CN" dirty="0" smtClean="0">
                <a:solidFill>
                  <a:srgbClr val="002060"/>
                </a:solidFill>
              </a:rPr>
              <a:t>2016: LUAN group</a:t>
            </a:r>
            <a:r>
              <a:rPr lang="zh-CN" altLang="en-US" dirty="0" smtClean="0">
                <a:solidFill>
                  <a:srgbClr val="002060"/>
                </a:solidFill>
              </a:rPr>
              <a:t> </a:t>
            </a:r>
            <a:r>
              <a:rPr lang="en-US" altLang="zh-CN" dirty="0" smtClean="0">
                <a:solidFill>
                  <a:srgbClr val="002060"/>
                </a:solidFill>
              </a:rPr>
              <a:t>phased out depleted mine - SHIJIEGE - after </a:t>
            </a:r>
            <a:r>
              <a:rPr lang="en-US" altLang="zh-CN" dirty="0">
                <a:solidFill>
                  <a:srgbClr val="002060"/>
                </a:solidFill>
              </a:rPr>
              <a:t>90 years of </a:t>
            </a:r>
            <a:r>
              <a:rPr lang="en-US" altLang="zh-CN" dirty="0" smtClean="0">
                <a:solidFill>
                  <a:srgbClr val="002060"/>
                </a:solidFill>
              </a:rPr>
              <a:t>operation  </a:t>
            </a:r>
            <a:endParaRPr lang="en-US" altLang="zh-CN" dirty="0">
              <a:solidFill>
                <a:srgbClr val="002060"/>
              </a:solidFill>
            </a:endParaRPr>
          </a:p>
        </p:txBody>
      </p:sp>
    </p:spTree>
    <p:extLst>
      <p:ext uri="{BB962C8B-B14F-4D97-AF65-F5344CB8AC3E}">
        <p14:creationId xmlns:p14="http://schemas.microsoft.com/office/powerpoint/2010/main" val="22459571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3" y="54119"/>
            <a:ext cx="10970501" cy="1143000"/>
          </a:xfrm>
        </p:spPr>
        <p:txBody>
          <a:bodyPr/>
          <a:lstStyle/>
          <a:p>
            <a:r>
              <a:rPr kumimoji="1" lang="en-US" altLang="zh-CN" sz="2000" dirty="0">
                <a:solidFill>
                  <a:srgbClr val="002060"/>
                </a:solidFill>
              </a:rPr>
              <a:t>Support for De-capacity in </a:t>
            </a:r>
            <a:r>
              <a:rPr kumimoji="1" lang="en-US" altLang="zh-CN" sz="2000" dirty="0" smtClean="0">
                <a:solidFill>
                  <a:srgbClr val="002060"/>
                </a:solidFill>
              </a:rPr>
              <a:t>Shanxi Coal &amp; </a:t>
            </a:r>
            <a:r>
              <a:rPr kumimoji="1" lang="en-US" altLang="zh-CN" sz="2000" dirty="0">
                <a:solidFill>
                  <a:srgbClr val="002060"/>
                </a:solidFill>
              </a:rPr>
              <a:t>Steel Sectors </a:t>
            </a:r>
            <a:r>
              <a:rPr kumimoji="1" lang="en-US" altLang="zh-CN" sz="2000" dirty="0" smtClean="0">
                <a:solidFill>
                  <a:srgbClr val="002060"/>
                </a:solidFill>
              </a:rPr>
              <a:t>(2016-18</a:t>
            </a:r>
            <a:r>
              <a:rPr kumimoji="1" lang="en-US" altLang="zh-CN" sz="2000" dirty="0">
                <a:solidFill>
                  <a:srgbClr val="002060"/>
                </a:solidFill>
              </a:rPr>
              <a:t>)</a:t>
            </a:r>
            <a:r>
              <a:rPr kumimoji="1" lang="en-US" altLang="zh-CN" sz="1800" dirty="0">
                <a:solidFill>
                  <a:srgbClr val="002060"/>
                </a:solidFill>
              </a:rPr>
              <a:t>  </a:t>
            </a:r>
            <a:r>
              <a:rPr kumimoji="1" lang="zh-CN" altLang="en-US" sz="1800" dirty="0">
                <a:solidFill>
                  <a:srgbClr val="002060"/>
                </a:solidFill>
              </a:rPr>
              <a:t/>
            </a:r>
            <a:br>
              <a:rPr kumimoji="1" lang="zh-CN" altLang="en-US" sz="1800" dirty="0">
                <a:solidFill>
                  <a:srgbClr val="002060"/>
                </a:solidFill>
              </a:rPr>
            </a:br>
            <a:endParaRPr lang="en-US" sz="1800" dirty="0"/>
          </a:p>
        </p:txBody>
      </p:sp>
      <p:graphicFrame>
        <p:nvGraphicFramePr>
          <p:cNvPr id="3" name="Table 2"/>
          <p:cNvGraphicFramePr>
            <a:graphicFrameLocks noGrp="1"/>
          </p:cNvGraphicFramePr>
          <p:nvPr>
            <p:extLst>
              <p:ext uri="{D42A27DB-BD31-4B8C-83A1-F6EECF244321}">
                <p14:modId xmlns:p14="http://schemas.microsoft.com/office/powerpoint/2010/main" val="3958158519"/>
              </p:ext>
            </p:extLst>
          </p:nvPr>
        </p:nvGraphicFramePr>
        <p:xfrm>
          <a:off x="38100" y="863600"/>
          <a:ext cx="6591300" cy="5689600"/>
        </p:xfrm>
        <a:graphic>
          <a:graphicData uri="http://schemas.openxmlformats.org/drawingml/2006/table">
            <a:tbl>
              <a:tblPr firstRow="1" firstCol="1" bandRow="1">
                <a:tableStyleId>{5C22544A-7EE6-4342-B048-85BDC9FD1C3A}</a:tableStyleId>
              </a:tblPr>
              <a:tblGrid>
                <a:gridCol w="1414178">
                  <a:extLst>
                    <a:ext uri="{9D8B030D-6E8A-4147-A177-3AD203B41FA5}">
                      <a16:colId xmlns:a16="http://schemas.microsoft.com/office/drawing/2014/main" xmlns="" val="3893142005"/>
                    </a:ext>
                  </a:extLst>
                </a:gridCol>
                <a:gridCol w="5177122">
                  <a:extLst>
                    <a:ext uri="{9D8B030D-6E8A-4147-A177-3AD203B41FA5}">
                      <a16:colId xmlns:a16="http://schemas.microsoft.com/office/drawing/2014/main" xmlns="" val="3441531602"/>
                    </a:ext>
                  </a:extLst>
                </a:gridCol>
              </a:tblGrid>
              <a:tr h="370840">
                <a:tc>
                  <a:txBody>
                    <a:bodyPr/>
                    <a:lstStyle/>
                    <a:p>
                      <a:r>
                        <a:rPr lang="fr-CA" sz="1600" dirty="0" err="1" smtClean="0">
                          <a:latin typeface="+mn-lt"/>
                        </a:rPr>
                        <a:t>Measures</a:t>
                      </a:r>
                      <a:endParaRPr lang="en-CA" sz="1600" dirty="0">
                        <a:latin typeface="+mn-lt"/>
                      </a:endParaRPr>
                    </a:p>
                  </a:txBody>
                  <a:tcPr/>
                </a:tc>
                <a:tc>
                  <a:txBody>
                    <a:bodyPr/>
                    <a:lstStyle/>
                    <a:p>
                      <a:r>
                        <a:rPr lang="fr-CA" sz="1600" dirty="0" smtClean="0">
                          <a:latin typeface="+mn-lt"/>
                        </a:rPr>
                        <a:t>Subsidies to job </a:t>
                      </a:r>
                      <a:r>
                        <a:rPr lang="fr-CA" sz="1600" dirty="0" err="1" smtClean="0">
                          <a:latin typeface="+mn-lt"/>
                        </a:rPr>
                        <a:t>creation</a:t>
                      </a:r>
                      <a:endParaRPr lang="en-CA" sz="1600" dirty="0">
                        <a:latin typeface="+mn-lt"/>
                      </a:endParaRPr>
                    </a:p>
                  </a:txBody>
                  <a:tcPr/>
                </a:tc>
                <a:extLst>
                  <a:ext uri="{0D108BD9-81ED-4DB2-BD59-A6C34878D82A}">
                    <a16:rowId xmlns:a16="http://schemas.microsoft.com/office/drawing/2014/main" xmlns="" val="717762368"/>
                  </a:ext>
                </a:extLst>
              </a:tr>
              <a:tr h="370840">
                <a:tc>
                  <a:txBody>
                    <a:bodyPr/>
                    <a:lstStyle/>
                    <a:p>
                      <a:r>
                        <a:rPr lang="fr-CA" sz="1600" b="0" dirty="0" err="1" smtClean="0">
                          <a:latin typeface="+mn-lt"/>
                        </a:rPr>
                        <a:t>Internal</a:t>
                      </a:r>
                      <a:r>
                        <a:rPr lang="fr-CA" sz="1600" b="0" baseline="0" dirty="0" smtClean="0">
                          <a:latin typeface="+mn-lt"/>
                        </a:rPr>
                        <a:t> j</a:t>
                      </a:r>
                      <a:r>
                        <a:rPr lang="fr-CA" sz="1600" b="0" dirty="0" smtClean="0">
                          <a:latin typeface="+mn-lt"/>
                        </a:rPr>
                        <a:t>ob</a:t>
                      </a:r>
                      <a:r>
                        <a:rPr lang="fr-CA" sz="1600" b="0" baseline="0" dirty="0" smtClean="0">
                          <a:latin typeface="+mn-lt"/>
                        </a:rPr>
                        <a:t> </a:t>
                      </a:r>
                      <a:r>
                        <a:rPr lang="fr-CA" sz="1600" b="0" baseline="0" dirty="0" err="1" smtClean="0">
                          <a:latin typeface="+mn-lt"/>
                        </a:rPr>
                        <a:t>transfer</a:t>
                      </a:r>
                      <a:endParaRPr lang="en-CA" sz="1600" b="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00" dirty="0" smtClean="0">
                          <a:solidFill>
                            <a:schemeClr val="tx2">
                              <a:lumMod val="75000"/>
                            </a:schemeClr>
                          </a:solidFill>
                          <a:effectLst/>
                          <a:latin typeface="+mn-lt"/>
                        </a:rPr>
                        <a:t>Internally transferring employment (CNY1000-3000/person)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00" dirty="0" smtClean="0">
                          <a:solidFill>
                            <a:schemeClr val="tx2">
                              <a:lumMod val="75000"/>
                            </a:schemeClr>
                          </a:solidFill>
                          <a:effectLst/>
                          <a:latin typeface="+mn-lt"/>
                        </a:rPr>
                        <a:t>Helping workers resettle (CNY1000-3000/person)</a:t>
                      </a:r>
                      <a:endParaRPr lang="zh-CN" altLang="en-US" sz="1600" kern="100" dirty="0" smtClean="0">
                        <a:solidFill>
                          <a:schemeClr val="tx2">
                            <a:lumMod val="75000"/>
                          </a:schemeClr>
                        </a:solidFill>
                        <a:effectLst/>
                        <a:latin typeface="+mn-lt"/>
                        <a:ea typeface="宋体" charset="-122"/>
                        <a:cs typeface="Times New Roman" charset="0"/>
                      </a:endParaRPr>
                    </a:p>
                  </a:txBody>
                  <a:tcPr/>
                </a:tc>
                <a:extLst>
                  <a:ext uri="{0D108BD9-81ED-4DB2-BD59-A6C34878D82A}">
                    <a16:rowId xmlns:a16="http://schemas.microsoft.com/office/drawing/2014/main" xmlns="" val="416542331"/>
                  </a:ext>
                </a:extLst>
              </a:tr>
              <a:tr h="370840">
                <a:tc>
                  <a:txBody>
                    <a:bodyPr/>
                    <a:lstStyle/>
                    <a:p>
                      <a:r>
                        <a:rPr lang="fr-CA" sz="1600" b="0" dirty="0" smtClean="0">
                          <a:latin typeface="+mn-lt"/>
                        </a:rPr>
                        <a:t>Job </a:t>
                      </a:r>
                      <a:r>
                        <a:rPr lang="fr-CA" sz="1600" b="0" dirty="0" err="1" smtClean="0">
                          <a:latin typeface="+mn-lt"/>
                        </a:rPr>
                        <a:t>security</a:t>
                      </a:r>
                      <a:endParaRPr lang="en-CA" sz="1600" b="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00" dirty="0" smtClean="0">
                          <a:solidFill>
                            <a:schemeClr val="tx2">
                              <a:lumMod val="75000"/>
                            </a:schemeClr>
                          </a:solidFill>
                          <a:effectLst/>
                          <a:latin typeface="+mn-lt"/>
                        </a:rPr>
                        <a:t>Keeping affected people employed (each person gets 50%-70% of last year’s total unemployment insurances)</a:t>
                      </a:r>
                      <a:endParaRPr lang="zh-CN" altLang="en-US" sz="1600" kern="100" dirty="0" smtClean="0">
                        <a:solidFill>
                          <a:schemeClr val="tx2">
                            <a:lumMod val="75000"/>
                          </a:schemeClr>
                        </a:solidFill>
                        <a:effectLst/>
                        <a:latin typeface="+mn-lt"/>
                        <a:ea typeface="宋体" charset="-122"/>
                        <a:cs typeface="Times New Roman" charset="0"/>
                      </a:endParaRPr>
                    </a:p>
                  </a:txBody>
                  <a:tcPr/>
                </a:tc>
                <a:extLst>
                  <a:ext uri="{0D108BD9-81ED-4DB2-BD59-A6C34878D82A}">
                    <a16:rowId xmlns:a16="http://schemas.microsoft.com/office/drawing/2014/main" xmlns="" val="2903570340"/>
                  </a:ext>
                </a:extLst>
              </a:tr>
              <a:tr h="370840">
                <a:tc>
                  <a:txBody>
                    <a:bodyPr/>
                    <a:lstStyle/>
                    <a:p>
                      <a:r>
                        <a:rPr lang="fr-CA" sz="1600" b="0" dirty="0" smtClean="0">
                          <a:latin typeface="+mn-lt"/>
                        </a:rPr>
                        <a:t>Job </a:t>
                      </a:r>
                      <a:r>
                        <a:rPr lang="fr-CA" sz="1600" b="0" dirty="0" err="1" smtClean="0">
                          <a:latin typeface="+mn-lt"/>
                        </a:rPr>
                        <a:t>transfer</a:t>
                      </a:r>
                      <a:endParaRPr lang="en-CA" sz="1600" b="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00" dirty="0" smtClean="0">
                          <a:solidFill>
                            <a:schemeClr val="tx2">
                              <a:lumMod val="75000"/>
                            </a:schemeClr>
                          </a:solidFill>
                          <a:effectLst/>
                          <a:latin typeface="+mn-lt"/>
                        </a:rPr>
                        <a:t>Transferring employees to different sectors and regions (CNY1000-3000/person) </a:t>
                      </a:r>
                      <a:endParaRPr lang="zh-CN" altLang="en-US" sz="1600" kern="100" dirty="0" smtClean="0">
                        <a:solidFill>
                          <a:schemeClr val="tx2">
                            <a:lumMod val="75000"/>
                          </a:schemeClr>
                        </a:solidFill>
                        <a:effectLst/>
                        <a:latin typeface="+mn-lt"/>
                        <a:ea typeface="宋体" charset="-122"/>
                        <a:cs typeface="Times New Roman"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00" dirty="0" smtClean="0">
                          <a:solidFill>
                            <a:schemeClr val="tx2">
                              <a:lumMod val="75000"/>
                            </a:schemeClr>
                          </a:solidFill>
                          <a:effectLst/>
                          <a:latin typeface="+mn-lt"/>
                        </a:rPr>
                        <a:t>Career service for job hunting and recommendation,</a:t>
                      </a:r>
                      <a:r>
                        <a:rPr lang="en-US" sz="1600" kern="100" baseline="0" dirty="0" smtClean="0">
                          <a:solidFill>
                            <a:schemeClr val="tx2">
                              <a:lumMod val="75000"/>
                            </a:schemeClr>
                          </a:solidFill>
                          <a:effectLst/>
                          <a:latin typeface="+mn-lt"/>
                        </a:rPr>
                        <a:t> </a:t>
                      </a:r>
                      <a:r>
                        <a:rPr lang="en-US" sz="1600" kern="100" dirty="0" smtClean="0">
                          <a:solidFill>
                            <a:schemeClr val="tx2">
                              <a:lumMod val="75000"/>
                            </a:schemeClr>
                          </a:solidFill>
                          <a:effectLst/>
                          <a:latin typeface="+mn-lt"/>
                        </a:rPr>
                        <a:t>differing on job locations (CNY 300, 600 or 800/person)</a:t>
                      </a:r>
                      <a:endParaRPr lang="zh-CN" altLang="en-US" sz="1600" kern="100" dirty="0" smtClean="0">
                        <a:solidFill>
                          <a:schemeClr val="tx2">
                            <a:lumMod val="75000"/>
                          </a:schemeClr>
                        </a:solidFill>
                        <a:effectLst/>
                        <a:latin typeface="+mn-lt"/>
                        <a:ea typeface="宋体" charset="-122"/>
                        <a:cs typeface="Times New Roman"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00" dirty="0" smtClean="0">
                          <a:solidFill>
                            <a:schemeClr val="tx2">
                              <a:lumMod val="75000"/>
                            </a:schemeClr>
                          </a:solidFill>
                          <a:effectLst/>
                          <a:latin typeface="+mn-lt"/>
                        </a:rPr>
                        <a:t>Export of labor services (CNY 500-800/person) </a:t>
                      </a:r>
                      <a:endParaRPr lang="zh-CN" altLang="en-US" sz="1600" kern="100" dirty="0" smtClean="0">
                        <a:solidFill>
                          <a:schemeClr val="tx2">
                            <a:lumMod val="75000"/>
                          </a:schemeClr>
                        </a:solidFill>
                        <a:effectLst/>
                        <a:latin typeface="+mn-lt"/>
                        <a:ea typeface="宋体" charset="-122"/>
                        <a:cs typeface="Times New Roman" charset="0"/>
                      </a:endParaRPr>
                    </a:p>
                  </a:txBody>
                  <a:tcPr/>
                </a:tc>
                <a:extLst>
                  <a:ext uri="{0D108BD9-81ED-4DB2-BD59-A6C34878D82A}">
                    <a16:rowId xmlns:a16="http://schemas.microsoft.com/office/drawing/2014/main" xmlns="" val="3738797767"/>
                  </a:ext>
                </a:extLst>
              </a:tr>
              <a:tr h="370840">
                <a:tc>
                  <a:txBody>
                    <a:bodyPr/>
                    <a:lstStyle/>
                    <a:p>
                      <a:r>
                        <a:rPr lang="fr-CA" sz="1600" b="0" dirty="0" smtClean="0">
                          <a:latin typeface="+mn-lt"/>
                        </a:rPr>
                        <a:t>Job training</a:t>
                      </a:r>
                      <a:endParaRPr lang="en-CA" sz="1600" b="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00" dirty="0" smtClean="0">
                          <a:solidFill>
                            <a:schemeClr val="tx2">
                              <a:lumMod val="75000"/>
                            </a:schemeClr>
                          </a:solidFill>
                          <a:effectLst/>
                          <a:latin typeface="+mn-lt"/>
                        </a:rPr>
                        <a:t>Re-training unemployed workers (CNY 1200/person)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00" dirty="0" smtClean="0">
                          <a:solidFill>
                            <a:schemeClr val="tx2">
                              <a:lumMod val="75000"/>
                            </a:schemeClr>
                          </a:solidFill>
                          <a:effectLst/>
                          <a:latin typeface="+mn-lt"/>
                        </a:rPr>
                        <a:t>Training self-employed workers (CNY1800/person)</a:t>
                      </a:r>
                      <a:endParaRPr lang="zh-CN" altLang="en-US" sz="1600" kern="100" dirty="0" smtClean="0">
                        <a:solidFill>
                          <a:schemeClr val="tx2">
                            <a:lumMod val="75000"/>
                          </a:schemeClr>
                        </a:solidFill>
                        <a:effectLst/>
                        <a:latin typeface="+mn-lt"/>
                        <a:ea typeface="宋体" charset="-122"/>
                        <a:cs typeface="Times New Roman" charset="0"/>
                      </a:endParaRPr>
                    </a:p>
                  </a:txBody>
                  <a:tcPr/>
                </a:tc>
                <a:extLst>
                  <a:ext uri="{0D108BD9-81ED-4DB2-BD59-A6C34878D82A}">
                    <a16:rowId xmlns:a16="http://schemas.microsoft.com/office/drawing/2014/main" xmlns="" val="3592625733"/>
                  </a:ext>
                </a:extLst>
              </a:tr>
              <a:tr h="370840">
                <a:tc>
                  <a:txBody>
                    <a:bodyPr/>
                    <a:lstStyle/>
                    <a:p>
                      <a:r>
                        <a:rPr lang="fr-CA" sz="1600" b="0" dirty="0" smtClean="0">
                          <a:latin typeface="+mn-lt"/>
                        </a:rPr>
                        <a:t>Business</a:t>
                      </a:r>
                      <a:r>
                        <a:rPr lang="fr-CA" sz="1600" b="0" baseline="0" dirty="0" smtClean="0">
                          <a:latin typeface="+mn-lt"/>
                        </a:rPr>
                        <a:t> Support</a:t>
                      </a:r>
                      <a:endParaRPr lang="en-CA" sz="1600" b="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00" dirty="0" smtClean="0">
                          <a:solidFill>
                            <a:schemeClr val="tx2">
                              <a:lumMod val="75000"/>
                            </a:schemeClr>
                          </a:solidFill>
                          <a:effectLst/>
                          <a:latin typeface="+mn-lt"/>
                        </a:rPr>
                        <a:t>Incubator</a:t>
                      </a:r>
                      <a:r>
                        <a:rPr lang="en-US" sz="1600" kern="100" baseline="0" dirty="0" smtClean="0">
                          <a:solidFill>
                            <a:schemeClr val="tx2">
                              <a:lumMod val="75000"/>
                            </a:schemeClr>
                          </a:solidFill>
                          <a:effectLst/>
                          <a:latin typeface="+mn-lt"/>
                        </a:rPr>
                        <a:t> </a:t>
                      </a:r>
                      <a:r>
                        <a:rPr lang="en-US" sz="1600" kern="100" dirty="0" smtClean="0">
                          <a:solidFill>
                            <a:schemeClr val="tx2">
                              <a:lumMod val="75000"/>
                            </a:schemeClr>
                          </a:solidFill>
                          <a:effectLst/>
                          <a:latin typeface="+mn-lt"/>
                        </a:rPr>
                        <a:t>services to start-ups (CNY 10,000/household)</a:t>
                      </a:r>
                      <a:endParaRPr lang="fr-CA" sz="1600" dirty="0" smtClean="0">
                        <a:solidFill>
                          <a:schemeClr val="tx2">
                            <a:lumMod val="75000"/>
                          </a:schemeClr>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00" dirty="0" smtClean="0">
                          <a:solidFill>
                            <a:schemeClr val="tx2">
                              <a:lumMod val="75000"/>
                            </a:schemeClr>
                          </a:solidFill>
                          <a:effectLst/>
                          <a:latin typeface="+mn-lt"/>
                        </a:rPr>
                        <a:t>Industrial parks for constructions (CNY 5000/household) </a:t>
                      </a:r>
                      <a:endParaRPr lang="zh-CN" altLang="en-US" sz="1600" kern="100" dirty="0" smtClean="0">
                        <a:solidFill>
                          <a:schemeClr val="tx2">
                            <a:lumMod val="75000"/>
                          </a:schemeClr>
                        </a:solidFill>
                        <a:effectLst/>
                        <a:latin typeface="+mn-lt"/>
                        <a:ea typeface="宋体" charset="-122"/>
                        <a:cs typeface="Times New Roman" charset="0"/>
                      </a:endParaRPr>
                    </a:p>
                  </a:txBody>
                  <a:tcPr/>
                </a:tc>
                <a:extLst>
                  <a:ext uri="{0D108BD9-81ED-4DB2-BD59-A6C34878D82A}">
                    <a16:rowId xmlns:a16="http://schemas.microsoft.com/office/drawing/2014/main" xmlns="" val="2536609488"/>
                  </a:ext>
                </a:extLst>
              </a:tr>
              <a:tr h="370840">
                <a:tc>
                  <a:txBody>
                    <a:bodyPr/>
                    <a:lstStyle/>
                    <a:p>
                      <a:r>
                        <a:rPr lang="fr-CA" sz="1600" b="0" dirty="0" smtClean="0">
                          <a:latin typeface="+mn-lt"/>
                        </a:rPr>
                        <a:t>Self-</a:t>
                      </a:r>
                      <a:r>
                        <a:rPr lang="fr-CA" sz="1600" b="0" dirty="0" err="1" smtClean="0">
                          <a:latin typeface="+mn-lt"/>
                        </a:rPr>
                        <a:t>Empmt</a:t>
                      </a:r>
                      <a:endParaRPr lang="en-CA" sz="1600" b="0" dirty="0">
                        <a:latin typeface="+mn-lt"/>
                      </a:endParaRPr>
                    </a:p>
                  </a:txBody>
                  <a:tcPr/>
                </a:tc>
                <a:tc>
                  <a:txBody>
                    <a:bodyPr/>
                    <a:lstStyle/>
                    <a:p>
                      <a:pPr algn="l">
                        <a:spcAft>
                          <a:spcPts val="0"/>
                        </a:spcAft>
                      </a:pPr>
                      <a:r>
                        <a:rPr lang="en-US" sz="1600" kern="100" dirty="0" smtClean="0">
                          <a:solidFill>
                            <a:schemeClr val="tx2">
                              <a:lumMod val="75000"/>
                            </a:schemeClr>
                          </a:solidFill>
                          <a:effectLst/>
                          <a:latin typeface="+mn-lt"/>
                        </a:rPr>
                        <a:t>Self-employed workers 3 years social security fees</a:t>
                      </a:r>
                      <a:endParaRPr lang="zh-CN" altLang="en-US" sz="1600" kern="100" dirty="0" smtClean="0">
                        <a:solidFill>
                          <a:schemeClr val="tx2">
                            <a:lumMod val="75000"/>
                          </a:schemeClr>
                        </a:solidFill>
                        <a:effectLst/>
                        <a:latin typeface="+mn-lt"/>
                      </a:endParaRPr>
                    </a:p>
                    <a:p>
                      <a:pPr algn="l">
                        <a:spcAft>
                          <a:spcPts val="0"/>
                        </a:spcAft>
                      </a:pPr>
                      <a:r>
                        <a:rPr lang="en-US" sz="1600" kern="100" dirty="0" smtClean="0">
                          <a:solidFill>
                            <a:schemeClr val="tx2">
                              <a:lumMod val="75000"/>
                            </a:schemeClr>
                          </a:solidFill>
                          <a:effectLst/>
                          <a:latin typeface="+mn-lt"/>
                        </a:rPr>
                        <a:t>Owners of small/micro companies: CNY 2000/</a:t>
                      </a:r>
                      <a:r>
                        <a:rPr lang="en-US" sz="1600" kern="100" dirty="0" err="1" smtClean="0">
                          <a:solidFill>
                            <a:schemeClr val="tx2">
                              <a:lumMod val="75000"/>
                            </a:schemeClr>
                          </a:solidFill>
                          <a:effectLst/>
                          <a:latin typeface="+mn-lt"/>
                        </a:rPr>
                        <a:t>yr</a:t>
                      </a:r>
                      <a:r>
                        <a:rPr lang="en-US" sz="1600" kern="100" dirty="0" smtClean="0">
                          <a:solidFill>
                            <a:schemeClr val="tx2">
                              <a:lumMod val="75000"/>
                            </a:schemeClr>
                          </a:solidFill>
                          <a:effectLst/>
                          <a:latin typeface="+mn-lt"/>
                        </a:rPr>
                        <a:t> for 3 </a:t>
                      </a:r>
                      <a:r>
                        <a:rPr lang="en-US" sz="1600" kern="100" dirty="0" err="1" smtClean="0">
                          <a:solidFill>
                            <a:schemeClr val="tx2">
                              <a:lumMod val="75000"/>
                            </a:schemeClr>
                          </a:solidFill>
                          <a:effectLst/>
                          <a:latin typeface="+mn-lt"/>
                        </a:rPr>
                        <a:t>yrs</a:t>
                      </a:r>
                      <a:endParaRPr lang="zh-CN" altLang="en-US" sz="1600" kern="100" dirty="0" smtClean="0">
                        <a:solidFill>
                          <a:schemeClr val="tx2">
                            <a:lumMod val="75000"/>
                          </a:schemeClr>
                        </a:solidFill>
                        <a:effectLst/>
                        <a:latin typeface="+mn-lt"/>
                        <a:ea typeface="宋体" charset="-122"/>
                        <a:cs typeface="Times New Roman" charset="0"/>
                      </a:endParaRPr>
                    </a:p>
                  </a:txBody>
                  <a:tcPr/>
                </a:tc>
                <a:extLst>
                  <a:ext uri="{0D108BD9-81ED-4DB2-BD59-A6C34878D82A}">
                    <a16:rowId xmlns:a16="http://schemas.microsoft.com/office/drawing/2014/main" xmlns="" val="1536950077"/>
                  </a:ext>
                </a:extLst>
              </a:tr>
              <a:tr h="370840">
                <a:tc>
                  <a:txBody>
                    <a:bodyPr/>
                    <a:lstStyle/>
                    <a:p>
                      <a:r>
                        <a:rPr lang="fr-CA" sz="1600" b="0" dirty="0" smtClean="0">
                          <a:latin typeface="+mn-lt"/>
                        </a:rPr>
                        <a:t>Retirement</a:t>
                      </a:r>
                      <a:endParaRPr lang="en-CA" sz="1600" b="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00" dirty="0" smtClean="0">
                          <a:solidFill>
                            <a:schemeClr val="tx2">
                              <a:lumMod val="75000"/>
                            </a:schemeClr>
                          </a:solidFill>
                          <a:effectLst/>
                          <a:latin typeface="+mn-lt"/>
                        </a:rPr>
                        <a:t>Shanxi urban citizens: early retirees receive 60-80% pension</a:t>
                      </a:r>
                      <a:endParaRPr lang="zh-CN" altLang="en-US" sz="1600" kern="100" dirty="0" smtClean="0">
                        <a:solidFill>
                          <a:schemeClr val="tx2">
                            <a:lumMod val="75000"/>
                          </a:schemeClr>
                        </a:solidFill>
                        <a:effectLst/>
                        <a:latin typeface="+mn-lt"/>
                        <a:ea typeface="宋体" charset="-122"/>
                        <a:cs typeface="Times New Roman" charset="0"/>
                      </a:endParaRPr>
                    </a:p>
                  </a:txBody>
                  <a:tcPr/>
                </a:tc>
                <a:extLst>
                  <a:ext uri="{0D108BD9-81ED-4DB2-BD59-A6C34878D82A}">
                    <a16:rowId xmlns:a16="http://schemas.microsoft.com/office/drawing/2014/main" xmlns="" val="4140010715"/>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sz="1600" b="0" dirty="0" err="1" smtClean="0">
                          <a:latin typeface="+mn-lt"/>
                        </a:rPr>
                        <a:t>Career</a:t>
                      </a:r>
                      <a:r>
                        <a:rPr lang="fr-CA" sz="1600" b="0" dirty="0" smtClean="0">
                          <a:latin typeface="+mn-lt"/>
                        </a:rPr>
                        <a:t> service</a:t>
                      </a:r>
                      <a:endParaRPr lang="en-CA" sz="1600" b="0" dirty="0" smtClean="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00" dirty="0" smtClean="0">
                          <a:solidFill>
                            <a:schemeClr val="tx2">
                              <a:lumMod val="75000"/>
                            </a:schemeClr>
                          </a:solidFill>
                          <a:effectLst/>
                          <a:latin typeface="+mn-lt"/>
                        </a:rPr>
                        <a:t>Career centers to host job affairs for unemployed workers </a:t>
                      </a:r>
                      <a:endParaRPr lang="zh-CN" altLang="en-US" sz="1600" kern="100" dirty="0" smtClean="0">
                        <a:solidFill>
                          <a:schemeClr val="tx2">
                            <a:lumMod val="75000"/>
                          </a:schemeClr>
                        </a:solidFill>
                        <a:effectLst/>
                        <a:latin typeface="+mn-lt"/>
                        <a:ea typeface="宋体" charset="-122"/>
                        <a:cs typeface="Times New Roman" charset="0"/>
                      </a:endParaRPr>
                    </a:p>
                  </a:txBody>
                  <a:tcPr/>
                </a:tc>
                <a:extLst>
                  <a:ext uri="{0D108BD9-81ED-4DB2-BD59-A6C34878D82A}">
                    <a16:rowId xmlns:a16="http://schemas.microsoft.com/office/drawing/2014/main" xmlns="" val="1422857464"/>
                  </a:ext>
                </a:extLst>
              </a:tr>
              <a:tr h="370840">
                <a:tc>
                  <a:txBody>
                    <a:bodyPr/>
                    <a:lstStyle/>
                    <a:p>
                      <a:r>
                        <a:rPr lang="fr-CA" sz="1600" b="0" dirty="0" smtClean="0">
                          <a:latin typeface="+mn-lt"/>
                        </a:rPr>
                        <a:t>Public </a:t>
                      </a:r>
                      <a:r>
                        <a:rPr lang="fr-CA" sz="1600" b="0" dirty="0" err="1" smtClean="0">
                          <a:latin typeface="+mn-lt"/>
                        </a:rPr>
                        <a:t>sector</a:t>
                      </a:r>
                      <a:endParaRPr lang="en-CA" sz="1600" b="0" dirty="0">
                        <a:latin typeface="+mn-lt"/>
                      </a:endParaRPr>
                    </a:p>
                  </a:txBody>
                  <a:tcPr/>
                </a:tc>
                <a:tc>
                  <a:txBody>
                    <a:bodyPr/>
                    <a:lstStyle/>
                    <a:p>
                      <a:pPr rtl="0"/>
                      <a:r>
                        <a:rPr lang="en-CA" sz="1600" b="0" i="0" u="none" strike="noStrike" kern="100" baseline="0" dirty="0" smtClean="0">
                          <a:solidFill>
                            <a:schemeClr val="tx2">
                              <a:lumMod val="75000"/>
                            </a:schemeClr>
                          </a:solidFill>
                          <a:latin typeface="+mn-lt"/>
                        </a:rPr>
                        <a:t>Public service positions for laid-off workers (bottom-line)</a:t>
                      </a:r>
                      <a:endParaRPr lang="zh-CN" altLang="en-US" sz="1600" b="0" i="0" u="none" strike="noStrike" kern="100" baseline="0" dirty="0" smtClean="0">
                        <a:solidFill>
                          <a:schemeClr val="tx2">
                            <a:lumMod val="75000"/>
                          </a:schemeClr>
                        </a:solidFill>
                        <a:latin typeface="+mn-lt"/>
                      </a:endParaRPr>
                    </a:p>
                  </a:txBody>
                  <a:tcPr/>
                </a:tc>
                <a:extLst>
                  <a:ext uri="{0D108BD9-81ED-4DB2-BD59-A6C34878D82A}">
                    <a16:rowId xmlns:a16="http://schemas.microsoft.com/office/drawing/2014/main" xmlns="" val="3155706510"/>
                  </a:ext>
                </a:extLst>
              </a:tr>
            </a:tbl>
          </a:graphicData>
        </a:graphic>
      </p:graphicFrame>
      <p:sp>
        <p:nvSpPr>
          <p:cNvPr id="4" name="文本框 7"/>
          <p:cNvSpPr txBox="1"/>
          <p:nvPr/>
        </p:nvSpPr>
        <p:spPr>
          <a:xfrm>
            <a:off x="6718300" y="863600"/>
            <a:ext cx="2311400" cy="1815882"/>
          </a:xfrm>
          <a:prstGeom prst="rect">
            <a:avLst/>
          </a:prstGeom>
          <a:solidFill>
            <a:schemeClr val="accent1">
              <a:lumMod val="40000"/>
              <a:lumOff val="60000"/>
            </a:schemeClr>
          </a:solidFill>
          <a:ln w="28575">
            <a:noFill/>
          </a:ln>
        </p:spPr>
        <p:txBody>
          <a:bodyPr wrap="square" rtlCol="0">
            <a:spAutoFit/>
          </a:bodyPr>
          <a:lstStyle/>
          <a:p>
            <a:r>
              <a:rPr kumimoji="1" lang="en-US" altLang="zh-CN" sz="1600" dirty="0" smtClean="0">
                <a:solidFill>
                  <a:srgbClr val="002060"/>
                </a:solidFill>
              </a:rPr>
              <a:t>2016: </a:t>
            </a:r>
            <a:r>
              <a:rPr kumimoji="1" lang="fr-CA" altLang="zh-CN" sz="1600" dirty="0" smtClean="0">
                <a:solidFill>
                  <a:srgbClr val="002060"/>
                </a:solidFill>
              </a:rPr>
              <a:t>C</a:t>
            </a:r>
            <a:r>
              <a:rPr kumimoji="1" lang="en-US" altLang="zh-CN" sz="1600" dirty="0" err="1" smtClean="0">
                <a:solidFill>
                  <a:srgbClr val="002060"/>
                </a:solidFill>
              </a:rPr>
              <a:t>entral</a:t>
            </a:r>
            <a:r>
              <a:rPr kumimoji="1" lang="en-US" altLang="zh-CN" sz="1600" dirty="0" smtClean="0">
                <a:solidFill>
                  <a:srgbClr val="002060"/>
                </a:solidFill>
              </a:rPr>
              <a:t> </a:t>
            </a:r>
            <a:r>
              <a:rPr kumimoji="1" lang="en-US" altLang="zh-CN" sz="1600" dirty="0" err="1" smtClean="0">
                <a:solidFill>
                  <a:srgbClr val="002060"/>
                </a:solidFill>
              </a:rPr>
              <a:t>goverment</a:t>
            </a:r>
            <a:r>
              <a:rPr kumimoji="1" lang="en-US" altLang="zh-CN" sz="1600" dirty="0" smtClean="0">
                <a:solidFill>
                  <a:srgbClr val="002060"/>
                </a:solidFill>
              </a:rPr>
              <a:t> set up an Industrial Transition Fund with CNY </a:t>
            </a:r>
            <a:r>
              <a:rPr kumimoji="1" lang="en-US" altLang="zh-CN" sz="1600" dirty="0">
                <a:solidFill>
                  <a:srgbClr val="002060"/>
                </a:solidFill>
              </a:rPr>
              <a:t>100 </a:t>
            </a:r>
            <a:r>
              <a:rPr kumimoji="1" lang="en-US" altLang="zh-CN" sz="1600" dirty="0" err="1" smtClean="0">
                <a:solidFill>
                  <a:srgbClr val="002060"/>
                </a:solidFill>
              </a:rPr>
              <a:t>bn</a:t>
            </a:r>
            <a:r>
              <a:rPr kumimoji="1" lang="en-US" altLang="zh-CN" sz="1600" dirty="0" smtClean="0">
                <a:solidFill>
                  <a:srgbClr val="002060"/>
                </a:solidFill>
              </a:rPr>
              <a:t> for transition arrangements in the coal (</a:t>
            </a:r>
            <a:r>
              <a:rPr lang="en-US" altLang="zh-CN" sz="1600" dirty="0" smtClean="0">
                <a:solidFill>
                  <a:srgbClr val="002060"/>
                </a:solidFill>
              </a:rPr>
              <a:t>CNY</a:t>
            </a:r>
            <a:r>
              <a:rPr lang="zh-CN" altLang="en-US" sz="1600" dirty="0" smtClean="0">
                <a:solidFill>
                  <a:srgbClr val="002060"/>
                </a:solidFill>
              </a:rPr>
              <a:t> </a:t>
            </a:r>
            <a:r>
              <a:rPr lang="en-US" altLang="zh-CN" sz="1600" dirty="0" smtClean="0">
                <a:solidFill>
                  <a:srgbClr val="002060"/>
                </a:solidFill>
              </a:rPr>
              <a:t>72.2 billion</a:t>
            </a:r>
            <a:r>
              <a:rPr kumimoji="1" lang="en-US" altLang="zh-CN" sz="1600" dirty="0" smtClean="0">
                <a:solidFill>
                  <a:srgbClr val="002060"/>
                </a:solidFill>
              </a:rPr>
              <a:t>) and steel sectors </a:t>
            </a:r>
          </a:p>
        </p:txBody>
      </p:sp>
      <p:sp>
        <p:nvSpPr>
          <p:cNvPr id="5" name="内容占位符 2"/>
          <p:cNvSpPr txBox="1">
            <a:spLocks/>
          </p:cNvSpPr>
          <p:nvPr/>
        </p:nvSpPr>
        <p:spPr>
          <a:xfrm>
            <a:off x="6718302" y="3883008"/>
            <a:ext cx="2311400" cy="2718623"/>
          </a:xfrm>
          <a:prstGeom prst="rect">
            <a:avLst/>
          </a:prstGeom>
          <a:solidFill>
            <a:schemeClr val="accent1">
              <a:lumMod val="40000"/>
              <a:lumOff val="60000"/>
            </a:schemeClr>
          </a:solidFill>
          <a:ln>
            <a:noFill/>
          </a:ln>
        </p:spPr>
        <p:txBody>
          <a:bodyPr vert="horz" lIns="91440" tIns="45720" rIns="91440" bIns="45720" rtlCol="0">
            <a:noAutofit/>
          </a:bodyPr>
          <a:lstStyle>
            <a:lvl1pPr marL="0" indent="0" algn="l" defTabSz="457200" rtl="0" eaLnBrk="1" latinLnBrk="0" hangingPunct="1">
              <a:spcBef>
                <a:spcPct val="20000"/>
              </a:spcBef>
              <a:buFont typeface="Arial"/>
              <a:buNone/>
              <a:defRPr sz="2000" b="0" i="0" kern="1200">
                <a:solidFill>
                  <a:srgbClr val="29C3EC"/>
                </a:solidFill>
                <a:latin typeface="Arial"/>
                <a:ea typeface="+mn-ea"/>
                <a:cs typeface="Arial"/>
              </a:defRPr>
            </a:lvl1pPr>
            <a:lvl2pPr marL="4572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2pPr>
            <a:lvl3pPr marL="9144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3pPr>
            <a:lvl4pPr marL="13716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4pPr>
            <a:lvl5pPr marL="18288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05000"/>
              </a:lnSpc>
              <a:spcBef>
                <a:spcPts val="0"/>
              </a:spcBef>
            </a:pPr>
            <a:r>
              <a:rPr kumimoji="1" lang="en-US" altLang="zh-CN" sz="1600" dirty="0">
                <a:solidFill>
                  <a:srgbClr val="002060"/>
                </a:solidFill>
                <a:latin typeface="+mn-lt"/>
                <a:cs typeface="+mn-cs"/>
              </a:rPr>
              <a:t>Shanxi received CNY1.2 billion of funds in </a:t>
            </a:r>
            <a:r>
              <a:rPr kumimoji="1" lang="en-US" altLang="zh-CN" sz="1600" dirty="0" smtClean="0">
                <a:solidFill>
                  <a:srgbClr val="002060"/>
                </a:solidFill>
                <a:latin typeface="+mn-lt"/>
                <a:cs typeface="+mn-cs"/>
              </a:rPr>
              <a:t>2016 and raised an additional </a:t>
            </a:r>
            <a:r>
              <a:rPr kumimoji="1" lang="en-US" altLang="zh-CN" sz="1600" dirty="0">
                <a:solidFill>
                  <a:srgbClr val="002060"/>
                </a:solidFill>
                <a:latin typeface="+mn-lt"/>
                <a:cs typeface="+mn-cs"/>
              </a:rPr>
              <a:t>CNY 0.365 billion to subsidize relocating coal</a:t>
            </a:r>
            <a:r>
              <a:rPr kumimoji="1" lang="zh-CN" altLang="en-US" sz="1600" dirty="0">
                <a:solidFill>
                  <a:srgbClr val="002060"/>
                </a:solidFill>
                <a:latin typeface="+mn-lt"/>
                <a:cs typeface="+mn-cs"/>
              </a:rPr>
              <a:t> </a:t>
            </a:r>
            <a:r>
              <a:rPr kumimoji="1" lang="en-US" altLang="zh-CN" sz="1600" dirty="0" smtClean="0">
                <a:solidFill>
                  <a:srgbClr val="002060"/>
                </a:solidFill>
                <a:latin typeface="+mn-lt"/>
                <a:cs typeface="+mn-cs"/>
              </a:rPr>
              <a:t>employees: on </a:t>
            </a:r>
            <a:r>
              <a:rPr kumimoji="1" lang="en-US" altLang="zh-CN" sz="1600" dirty="0">
                <a:solidFill>
                  <a:srgbClr val="002060"/>
                </a:solidFill>
                <a:latin typeface="+mn-lt"/>
                <a:cs typeface="+mn-cs"/>
              </a:rPr>
              <a:t>average, each person received more than CNY 50,000 for job transfer</a:t>
            </a:r>
            <a:r>
              <a:rPr kumimoji="1" lang="zh-CN" altLang="en-US" sz="1600" dirty="0">
                <a:solidFill>
                  <a:srgbClr val="002060"/>
                </a:solidFill>
                <a:latin typeface="+mn-lt"/>
                <a:cs typeface="+mn-cs"/>
              </a:rPr>
              <a:t> </a:t>
            </a:r>
            <a:r>
              <a:rPr kumimoji="1" lang="en-US" altLang="zh-CN" sz="1600" dirty="0">
                <a:solidFill>
                  <a:srgbClr val="002060"/>
                </a:solidFill>
                <a:latin typeface="+mn-lt"/>
                <a:cs typeface="+mn-cs"/>
              </a:rPr>
              <a:t>and</a:t>
            </a:r>
            <a:r>
              <a:rPr kumimoji="1" lang="zh-CN" altLang="en-US" sz="1600" dirty="0">
                <a:solidFill>
                  <a:srgbClr val="002060"/>
                </a:solidFill>
                <a:latin typeface="+mn-lt"/>
                <a:cs typeface="+mn-cs"/>
              </a:rPr>
              <a:t> </a:t>
            </a:r>
            <a:r>
              <a:rPr kumimoji="1" lang="en-US" altLang="zh-CN" sz="1600" dirty="0">
                <a:solidFill>
                  <a:srgbClr val="002060"/>
                </a:solidFill>
                <a:latin typeface="+mn-lt"/>
                <a:cs typeface="+mn-cs"/>
              </a:rPr>
              <a:t>resettlement</a:t>
            </a:r>
            <a:r>
              <a:rPr kumimoji="1" lang="zh-CN" altLang="en-US" sz="1600" dirty="0">
                <a:solidFill>
                  <a:srgbClr val="002060"/>
                </a:solidFill>
                <a:latin typeface="+mn-lt"/>
                <a:cs typeface="+mn-cs"/>
              </a:rPr>
              <a:t> </a:t>
            </a:r>
            <a:endParaRPr kumimoji="1" lang="en-US" altLang="zh-CN" sz="1600" dirty="0">
              <a:solidFill>
                <a:srgbClr val="002060"/>
              </a:solidFill>
              <a:latin typeface="+mn-lt"/>
              <a:cs typeface="+mn-cs"/>
            </a:endParaRPr>
          </a:p>
        </p:txBody>
      </p:sp>
      <p:sp>
        <p:nvSpPr>
          <p:cNvPr id="6" name="文本框 2"/>
          <p:cNvSpPr txBox="1"/>
          <p:nvPr/>
        </p:nvSpPr>
        <p:spPr>
          <a:xfrm>
            <a:off x="6718301" y="2755306"/>
            <a:ext cx="2311400" cy="1077218"/>
          </a:xfrm>
          <a:prstGeom prst="rect">
            <a:avLst/>
          </a:prstGeom>
          <a:solidFill>
            <a:schemeClr val="accent1">
              <a:lumMod val="40000"/>
              <a:lumOff val="60000"/>
            </a:schemeClr>
          </a:solidFill>
          <a:ln w="38100">
            <a:noFill/>
          </a:ln>
        </p:spPr>
        <p:txBody>
          <a:bodyPr wrap="square" rtlCol="0">
            <a:spAutoFit/>
          </a:bodyPr>
          <a:lstStyle/>
          <a:p>
            <a:r>
              <a:rPr kumimoji="1" lang="en-US" altLang="zh-CN" sz="1600" dirty="0">
                <a:solidFill>
                  <a:srgbClr val="002060"/>
                </a:solidFill>
              </a:rPr>
              <a:t>In 2016 Shanxi assisted</a:t>
            </a:r>
            <a:r>
              <a:rPr kumimoji="1" lang="zh-CN" altLang="en-US" sz="1600" dirty="0">
                <a:solidFill>
                  <a:srgbClr val="002060"/>
                </a:solidFill>
              </a:rPr>
              <a:t> </a:t>
            </a:r>
            <a:r>
              <a:rPr kumimoji="1" lang="en-US" altLang="zh-CN" sz="1600" dirty="0">
                <a:solidFill>
                  <a:srgbClr val="002060"/>
                </a:solidFill>
              </a:rPr>
              <a:t>more than 20,166 coal </a:t>
            </a:r>
            <a:r>
              <a:rPr kumimoji="1" lang="en-US" altLang="zh-CN" sz="1600" dirty="0" smtClean="0">
                <a:solidFill>
                  <a:srgbClr val="002060"/>
                </a:solidFill>
              </a:rPr>
              <a:t>workers in making a</a:t>
            </a:r>
            <a:r>
              <a:rPr kumimoji="1" lang="zh-CN" altLang="en-US" sz="1600" dirty="0" smtClean="0">
                <a:solidFill>
                  <a:srgbClr val="002060"/>
                </a:solidFill>
              </a:rPr>
              <a:t> </a:t>
            </a:r>
            <a:r>
              <a:rPr kumimoji="1" lang="en-US" altLang="zh-CN" sz="1600" dirty="0">
                <a:solidFill>
                  <a:srgbClr val="002060"/>
                </a:solidFill>
              </a:rPr>
              <a:t>transition</a:t>
            </a:r>
            <a:r>
              <a:rPr kumimoji="1" lang="zh-CN" altLang="en-US" sz="1600" dirty="0">
                <a:solidFill>
                  <a:srgbClr val="002060"/>
                </a:solidFill>
              </a:rPr>
              <a:t> </a:t>
            </a:r>
            <a:endParaRPr kumimoji="1" lang="en-US" altLang="zh-CN" sz="1600" dirty="0">
              <a:solidFill>
                <a:srgbClr val="002060"/>
              </a:solidFill>
            </a:endParaRPr>
          </a:p>
        </p:txBody>
      </p:sp>
    </p:spTree>
    <p:extLst>
      <p:ext uri="{BB962C8B-B14F-4D97-AF65-F5344CB8AC3E}">
        <p14:creationId xmlns:p14="http://schemas.microsoft.com/office/powerpoint/2010/main" val="13193897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i.huffpost.com/gadgets/slideshows/406944/slide_406944_5092372_f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935" y="1283835"/>
            <a:ext cx="7510145" cy="51256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57199" y="274638"/>
            <a:ext cx="7486073" cy="1143000"/>
          </a:xfrm>
        </p:spPr>
        <p:txBody>
          <a:bodyPr/>
          <a:lstStyle/>
          <a:p>
            <a:r>
              <a:rPr lang="en-US" dirty="0" smtClean="0"/>
              <a:t>…and a managed transition</a:t>
            </a:r>
            <a:endParaRPr lang="en-US" dirty="0"/>
          </a:p>
        </p:txBody>
      </p:sp>
    </p:spTree>
    <p:extLst>
      <p:ext uri="{BB962C8B-B14F-4D97-AF65-F5344CB8AC3E}">
        <p14:creationId xmlns:p14="http://schemas.microsoft.com/office/powerpoint/2010/main" val="976218010"/>
      </p:ext>
    </p:extLst>
  </p:cSld>
  <p:clrMapOvr>
    <a:masterClrMapping/>
  </p:clrMapOvr>
  <mc:AlternateContent xmlns:mc="http://schemas.openxmlformats.org/markup-compatibility/2006" xmlns:p14="http://schemas.microsoft.com/office/powerpoint/2010/main">
    <mc:Choice Requires="p14">
      <p:transition spd="slow" p14:dur="2000" advTm="25654"/>
    </mc:Choice>
    <mc:Fallback xmlns="">
      <p:transition spd="slow" advTm="25654"/>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164"/>
            <a:ext cx="4965704" cy="1143000"/>
          </a:xfrm>
        </p:spPr>
        <p:txBody>
          <a:bodyPr/>
          <a:lstStyle/>
          <a:p>
            <a:r>
              <a:rPr lang="en-US" dirty="0" smtClean="0"/>
              <a:t>Where to go</a:t>
            </a:r>
            <a:endParaRPr lang="en-US" dirty="0"/>
          </a:p>
        </p:txBody>
      </p:sp>
      <p:pic>
        <p:nvPicPr>
          <p:cNvPr id="4" name="内容占位符 3"/>
          <p:cNvPicPr>
            <a:picLocks noChangeAspect="1"/>
          </p:cNvPicPr>
          <p:nvPr/>
        </p:nvPicPr>
        <p:blipFill rotWithShape="1">
          <a:blip r:embed="rId3">
            <a:extLst>
              <a:ext uri="{28A0092B-C50C-407E-A947-70E740481C1C}">
                <a14:useLocalDpi xmlns:a14="http://schemas.microsoft.com/office/drawing/2010/main" val="0"/>
              </a:ext>
            </a:extLst>
          </a:blip>
          <a:srcRect l="7275" r="12427"/>
          <a:stretch/>
        </p:blipFill>
        <p:spPr>
          <a:xfrm>
            <a:off x="5988017" y="3765355"/>
            <a:ext cx="3098233" cy="2728963"/>
          </a:xfrm>
          <a:prstGeom prst="rect">
            <a:avLst/>
          </a:prstGeom>
        </p:spPr>
      </p:pic>
      <p:sp>
        <p:nvSpPr>
          <p:cNvPr id="5" name="内容占位符 2"/>
          <p:cNvSpPr txBox="1">
            <a:spLocks/>
          </p:cNvSpPr>
          <p:nvPr/>
        </p:nvSpPr>
        <p:spPr>
          <a:xfrm>
            <a:off x="2576941" y="3276981"/>
            <a:ext cx="3631147" cy="3059763"/>
          </a:xfrm>
          <a:prstGeom prst="rect">
            <a:avLst/>
          </a:prstGeom>
          <a:ln w="3175">
            <a:solidFill>
              <a:schemeClr val="bg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None/>
            </a:pPr>
            <a:endParaRPr lang="en-US" altLang="zh-CN" sz="1400" b="1" dirty="0" smtClean="0">
              <a:solidFill>
                <a:srgbClr val="002060"/>
              </a:solidFill>
            </a:endParaRPr>
          </a:p>
          <a:p>
            <a:pPr>
              <a:lnSpc>
                <a:spcPct val="100000"/>
              </a:lnSpc>
              <a:spcBef>
                <a:spcPts val="0"/>
              </a:spcBef>
            </a:pPr>
            <a:r>
              <a:rPr lang="en-US" altLang="zh-CN" sz="1600" b="1" dirty="0" smtClean="0">
                <a:solidFill>
                  <a:srgbClr val="002060"/>
                </a:solidFill>
              </a:rPr>
              <a:t>Shanxi’s employment in the coal industry (2015):</a:t>
            </a:r>
            <a:r>
              <a:rPr lang="zh-CN" altLang="en-US" sz="1600" b="1" dirty="0" smtClean="0">
                <a:solidFill>
                  <a:srgbClr val="002060"/>
                </a:solidFill>
              </a:rPr>
              <a:t> </a:t>
            </a:r>
            <a:r>
              <a:rPr lang="en-US" altLang="zh-CN" sz="1600" b="1" dirty="0">
                <a:solidFill>
                  <a:srgbClr val="002060"/>
                </a:solidFill>
              </a:rPr>
              <a:t>t</a:t>
            </a:r>
            <a:r>
              <a:rPr lang="en-US" altLang="zh-CN" sz="1600" b="1" dirty="0" smtClean="0">
                <a:solidFill>
                  <a:srgbClr val="002060"/>
                </a:solidFill>
              </a:rPr>
              <a:t>otal 1.2 </a:t>
            </a:r>
            <a:r>
              <a:rPr lang="en-US" altLang="zh-CN" sz="1600" b="1" dirty="0" err="1" smtClean="0">
                <a:solidFill>
                  <a:srgbClr val="002060"/>
                </a:solidFill>
              </a:rPr>
              <a:t>mn</a:t>
            </a:r>
            <a:r>
              <a:rPr lang="en-US" altLang="zh-CN" sz="1600" b="1" dirty="0" smtClean="0">
                <a:solidFill>
                  <a:srgbClr val="002060"/>
                </a:solidFill>
              </a:rPr>
              <a:t>, on position 1.1 </a:t>
            </a:r>
            <a:r>
              <a:rPr lang="en-US" altLang="zh-CN" sz="1600" b="1" dirty="0" err="1" smtClean="0">
                <a:solidFill>
                  <a:srgbClr val="002060"/>
                </a:solidFill>
              </a:rPr>
              <a:t>mn</a:t>
            </a:r>
            <a:r>
              <a:rPr lang="en-US" altLang="zh-CN" sz="1600" b="1" dirty="0" smtClean="0">
                <a:solidFill>
                  <a:srgbClr val="002060"/>
                </a:solidFill>
              </a:rPr>
              <a:t>.</a:t>
            </a:r>
          </a:p>
          <a:p>
            <a:pPr>
              <a:lnSpc>
                <a:spcPct val="100000"/>
              </a:lnSpc>
            </a:pPr>
            <a:r>
              <a:rPr lang="en-US" altLang="zh-CN" sz="1600" b="1" dirty="0" smtClean="0">
                <a:solidFill>
                  <a:srgbClr val="002060"/>
                </a:solidFill>
              </a:rPr>
              <a:t>Employment at coal mines: 782,000, on position 745,200.</a:t>
            </a:r>
          </a:p>
          <a:p>
            <a:pPr>
              <a:lnSpc>
                <a:spcPct val="80000"/>
              </a:lnSpc>
            </a:pPr>
            <a:r>
              <a:rPr lang="en-US" altLang="zh-CN" sz="1600" b="1" dirty="0" smtClean="0">
                <a:solidFill>
                  <a:srgbClr val="002060"/>
                </a:solidFill>
              </a:rPr>
              <a:t>Ways</a:t>
            </a:r>
            <a:r>
              <a:rPr lang="zh-CN" altLang="en-US" sz="1600" b="1" dirty="0" smtClean="0">
                <a:solidFill>
                  <a:srgbClr val="002060"/>
                </a:solidFill>
              </a:rPr>
              <a:t> </a:t>
            </a:r>
            <a:r>
              <a:rPr lang="en-US" altLang="zh-CN" sz="1600" b="1" dirty="0" smtClean="0">
                <a:solidFill>
                  <a:srgbClr val="002060"/>
                </a:solidFill>
              </a:rPr>
              <a:t>to</a:t>
            </a:r>
            <a:r>
              <a:rPr lang="zh-CN" altLang="en-US" sz="1600" b="1" dirty="0" smtClean="0">
                <a:solidFill>
                  <a:srgbClr val="002060"/>
                </a:solidFill>
              </a:rPr>
              <a:t> </a:t>
            </a:r>
            <a:r>
              <a:rPr lang="en-US" altLang="zh-CN" sz="1600" b="1" dirty="0" smtClean="0">
                <a:solidFill>
                  <a:srgbClr val="002060"/>
                </a:solidFill>
              </a:rPr>
              <a:t>manage</a:t>
            </a:r>
            <a:r>
              <a:rPr lang="zh-CN" altLang="en-US" sz="1600" b="1" dirty="0" smtClean="0">
                <a:solidFill>
                  <a:srgbClr val="002060"/>
                </a:solidFill>
              </a:rPr>
              <a:t> </a:t>
            </a:r>
            <a:r>
              <a:rPr lang="en-US" altLang="zh-CN" sz="1600" b="1" dirty="0" smtClean="0">
                <a:solidFill>
                  <a:srgbClr val="002060"/>
                </a:solidFill>
              </a:rPr>
              <a:t>laid-off</a:t>
            </a:r>
            <a:r>
              <a:rPr lang="zh-CN" altLang="en-US" sz="1600" b="1" dirty="0" smtClean="0">
                <a:solidFill>
                  <a:srgbClr val="002060"/>
                </a:solidFill>
              </a:rPr>
              <a:t> </a:t>
            </a:r>
            <a:r>
              <a:rPr lang="en-US" altLang="zh-CN" sz="1600" b="1" dirty="0" smtClean="0">
                <a:solidFill>
                  <a:srgbClr val="002060"/>
                </a:solidFill>
              </a:rPr>
              <a:t>coal</a:t>
            </a:r>
            <a:r>
              <a:rPr lang="zh-CN" altLang="en-US" sz="1600" b="1" dirty="0" smtClean="0">
                <a:solidFill>
                  <a:srgbClr val="002060"/>
                </a:solidFill>
              </a:rPr>
              <a:t> </a:t>
            </a:r>
            <a:r>
              <a:rPr lang="en-US" altLang="zh-CN" sz="1600" b="1" dirty="0" smtClean="0">
                <a:solidFill>
                  <a:srgbClr val="002060"/>
                </a:solidFill>
              </a:rPr>
              <a:t>workers</a:t>
            </a:r>
          </a:p>
          <a:p>
            <a:pPr lvl="1">
              <a:lnSpc>
                <a:spcPct val="80000"/>
              </a:lnSpc>
            </a:pPr>
            <a:r>
              <a:rPr lang="en-US" altLang="zh-CN" sz="1600" b="1" dirty="0" smtClean="0">
                <a:solidFill>
                  <a:srgbClr val="002060"/>
                </a:solidFill>
              </a:rPr>
              <a:t>Internal</a:t>
            </a:r>
            <a:r>
              <a:rPr lang="zh-CN" altLang="en-US" sz="1600" b="1" dirty="0" smtClean="0">
                <a:solidFill>
                  <a:srgbClr val="002060"/>
                </a:solidFill>
              </a:rPr>
              <a:t> </a:t>
            </a:r>
            <a:r>
              <a:rPr lang="en-US" altLang="zh-CN" sz="1600" b="1" dirty="0" smtClean="0">
                <a:solidFill>
                  <a:srgbClr val="002060"/>
                </a:solidFill>
              </a:rPr>
              <a:t>job</a:t>
            </a:r>
            <a:r>
              <a:rPr lang="zh-CN" altLang="en-US" sz="1600" b="1" dirty="0" smtClean="0">
                <a:solidFill>
                  <a:srgbClr val="002060"/>
                </a:solidFill>
              </a:rPr>
              <a:t> </a:t>
            </a:r>
            <a:r>
              <a:rPr lang="en-US" altLang="zh-CN" sz="1600" b="1" dirty="0" smtClean="0">
                <a:solidFill>
                  <a:srgbClr val="002060"/>
                </a:solidFill>
              </a:rPr>
              <a:t>transfer</a:t>
            </a:r>
          </a:p>
          <a:p>
            <a:pPr lvl="1">
              <a:lnSpc>
                <a:spcPct val="80000"/>
              </a:lnSpc>
            </a:pPr>
            <a:r>
              <a:rPr lang="en-US" altLang="zh-CN" sz="1600" b="1" dirty="0" smtClean="0">
                <a:solidFill>
                  <a:srgbClr val="002060"/>
                </a:solidFill>
              </a:rPr>
              <a:t>Transfer</a:t>
            </a:r>
            <a:r>
              <a:rPr lang="zh-CN" altLang="en-US" sz="1600" b="1" dirty="0" smtClean="0">
                <a:solidFill>
                  <a:srgbClr val="002060"/>
                </a:solidFill>
              </a:rPr>
              <a:t> </a:t>
            </a:r>
            <a:r>
              <a:rPr lang="en-US" altLang="zh-CN" sz="1600" b="1" dirty="0" smtClean="0">
                <a:solidFill>
                  <a:srgbClr val="002060"/>
                </a:solidFill>
              </a:rPr>
              <a:t>to</a:t>
            </a:r>
            <a:r>
              <a:rPr lang="zh-CN" altLang="en-US" sz="1600" b="1" dirty="0" smtClean="0">
                <a:solidFill>
                  <a:srgbClr val="002060"/>
                </a:solidFill>
              </a:rPr>
              <a:t> </a:t>
            </a:r>
            <a:r>
              <a:rPr lang="en-US" altLang="zh-CN" sz="1600" b="1" dirty="0" smtClean="0">
                <a:solidFill>
                  <a:srgbClr val="002060"/>
                </a:solidFill>
              </a:rPr>
              <a:t>positions</a:t>
            </a:r>
            <a:r>
              <a:rPr lang="zh-CN" altLang="en-US" sz="1600" b="1" dirty="0" smtClean="0">
                <a:solidFill>
                  <a:srgbClr val="002060"/>
                </a:solidFill>
              </a:rPr>
              <a:t> </a:t>
            </a:r>
            <a:r>
              <a:rPr lang="en-US" altLang="zh-CN" sz="1600" b="1" dirty="0" smtClean="0">
                <a:solidFill>
                  <a:srgbClr val="002060"/>
                </a:solidFill>
              </a:rPr>
              <a:t>out</a:t>
            </a:r>
            <a:r>
              <a:rPr lang="zh-CN" altLang="en-US" sz="1600" b="1" dirty="0" smtClean="0">
                <a:solidFill>
                  <a:srgbClr val="002060"/>
                </a:solidFill>
              </a:rPr>
              <a:t> </a:t>
            </a:r>
            <a:r>
              <a:rPr lang="en-US" altLang="zh-CN" sz="1600" b="1" dirty="0" smtClean="0">
                <a:solidFill>
                  <a:srgbClr val="002060"/>
                </a:solidFill>
              </a:rPr>
              <a:t>of</a:t>
            </a:r>
            <a:r>
              <a:rPr lang="zh-CN" altLang="en-US" sz="1600" b="1" dirty="0" smtClean="0">
                <a:solidFill>
                  <a:srgbClr val="002060"/>
                </a:solidFill>
              </a:rPr>
              <a:t> </a:t>
            </a:r>
            <a:r>
              <a:rPr lang="en-US" altLang="zh-CN" sz="1600" b="1" dirty="0" smtClean="0">
                <a:solidFill>
                  <a:srgbClr val="002060"/>
                </a:solidFill>
              </a:rPr>
              <a:t>coal</a:t>
            </a:r>
          </a:p>
          <a:p>
            <a:pPr lvl="1">
              <a:lnSpc>
                <a:spcPct val="80000"/>
              </a:lnSpc>
            </a:pPr>
            <a:r>
              <a:rPr lang="en-US" altLang="zh-CN" sz="1600" b="1" dirty="0" smtClean="0">
                <a:solidFill>
                  <a:srgbClr val="002060"/>
                </a:solidFill>
              </a:rPr>
              <a:t>Self-employment/start-ups</a:t>
            </a:r>
          </a:p>
          <a:p>
            <a:pPr lvl="1">
              <a:lnSpc>
                <a:spcPct val="80000"/>
              </a:lnSpc>
            </a:pPr>
            <a:r>
              <a:rPr lang="en-US" altLang="zh-CN" sz="1600" b="1" dirty="0" smtClean="0">
                <a:solidFill>
                  <a:srgbClr val="002060"/>
                </a:solidFill>
              </a:rPr>
              <a:t>Training</a:t>
            </a:r>
            <a:r>
              <a:rPr lang="zh-CN" altLang="en-US" sz="1600" b="1" dirty="0" smtClean="0">
                <a:solidFill>
                  <a:srgbClr val="002060"/>
                </a:solidFill>
              </a:rPr>
              <a:t> </a:t>
            </a:r>
            <a:r>
              <a:rPr lang="en-US" altLang="zh-CN" sz="1600" b="1" dirty="0" smtClean="0">
                <a:solidFill>
                  <a:srgbClr val="002060"/>
                </a:solidFill>
              </a:rPr>
              <a:t>for</a:t>
            </a:r>
            <a:r>
              <a:rPr lang="zh-CN" altLang="en-US" sz="1600" b="1" dirty="0" smtClean="0">
                <a:solidFill>
                  <a:srgbClr val="002060"/>
                </a:solidFill>
              </a:rPr>
              <a:t> </a:t>
            </a:r>
            <a:r>
              <a:rPr lang="en-US" altLang="zh-CN" sz="1600" b="1" dirty="0" smtClean="0">
                <a:solidFill>
                  <a:srgbClr val="002060"/>
                </a:solidFill>
              </a:rPr>
              <a:t>new</a:t>
            </a:r>
            <a:r>
              <a:rPr lang="zh-CN" altLang="en-US" sz="1600" b="1" dirty="0" smtClean="0">
                <a:solidFill>
                  <a:srgbClr val="002060"/>
                </a:solidFill>
              </a:rPr>
              <a:t> </a:t>
            </a:r>
            <a:r>
              <a:rPr lang="en-US" altLang="zh-CN" sz="1600" b="1" dirty="0" smtClean="0">
                <a:solidFill>
                  <a:srgbClr val="002060"/>
                </a:solidFill>
              </a:rPr>
              <a:t>skills</a:t>
            </a:r>
            <a:r>
              <a:rPr lang="zh-CN" altLang="en-US" sz="1600" b="1" dirty="0" smtClean="0">
                <a:solidFill>
                  <a:srgbClr val="002060"/>
                </a:solidFill>
              </a:rPr>
              <a:t> </a:t>
            </a:r>
            <a:endParaRPr lang="en-US" altLang="zh-CN" sz="1600" b="1" dirty="0" smtClean="0">
              <a:solidFill>
                <a:srgbClr val="002060"/>
              </a:solidFill>
            </a:endParaRPr>
          </a:p>
          <a:p>
            <a:pPr lvl="1">
              <a:lnSpc>
                <a:spcPct val="80000"/>
              </a:lnSpc>
            </a:pPr>
            <a:r>
              <a:rPr lang="en-US" altLang="zh-CN" sz="1600" b="1" dirty="0" smtClean="0">
                <a:solidFill>
                  <a:srgbClr val="002060"/>
                </a:solidFill>
              </a:rPr>
              <a:t>Early/internal retirement</a:t>
            </a:r>
          </a:p>
          <a:p>
            <a:pPr lvl="1">
              <a:lnSpc>
                <a:spcPct val="80000"/>
              </a:lnSpc>
            </a:pPr>
            <a:r>
              <a:rPr lang="en-US" altLang="zh-CN" sz="1600" b="1" dirty="0">
                <a:solidFill>
                  <a:srgbClr val="002060"/>
                </a:solidFill>
              </a:rPr>
              <a:t>P</a:t>
            </a:r>
            <a:r>
              <a:rPr lang="en-US" altLang="zh-CN" sz="1600" b="1" dirty="0" smtClean="0">
                <a:solidFill>
                  <a:srgbClr val="002060"/>
                </a:solidFill>
              </a:rPr>
              <a:t>ublic</a:t>
            </a:r>
            <a:r>
              <a:rPr lang="zh-CN" altLang="en-US" sz="1600" b="1" dirty="0" smtClean="0">
                <a:solidFill>
                  <a:srgbClr val="002060"/>
                </a:solidFill>
              </a:rPr>
              <a:t> </a:t>
            </a:r>
            <a:r>
              <a:rPr lang="en-US" altLang="zh-CN" sz="1600" b="1" dirty="0" smtClean="0">
                <a:solidFill>
                  <a:srgbClr val="002060"/>
                </a:solidFill>
              </a:rPr>
              <a:t>service</a:t>
            </a:r>
            <a:r>
              <a:rPr lang="zh-CN" altLang="en-US" sz="1600" b="1" dirty="0" smtClean="0">
                <a:solidFill>
                  <a:srgbClr val="002060"/>
                </a:solidFill>
              </a:rPr>
              <a:t> </a:t>
            </a:r>
            <a:r>
              <a:rPr lang="en-US" altLang="zh-CN" sz="1600" b="1" dirty="0" smtClean="0">
                <a:solidFill>
                  <a:srgbClr val="002060"/>
                </a:solidFill>
              </a:rPr>
              <a:t>jobs</a:t>
            </a:r>
            <a:endParaRPr lang="en-US" altLang="zh-CN" sz="1600" b="1" dirty="0">
              <a:solidFill>
                <a:srgbClr val="002060"/>
              </a:solidFill>
            </a:endParaRPr>
          </a:p>
          <a:p>
            <a:pPr>
              <a:lnSpc>
                <a:spcPct val="120000"/>
              </a:lnSpc>
            </a:pPr>
            <a:endParaRPr lang="en-US" altLang="zh-CN" sz="1400" b="1" dirty="0" smtClean="0">
              <a:solidFill>
                <a:srgbClr val="002060"/>
              </a:solidFill>
            </a:endParaRPr>
          </a:p>
          <a:p>
            <a:pPr lvl="1"/>
            <a:endParaRPr lang="en-US" altLang="zh-CN" sz="1400" dirty="0" smtClean="0"/>
          </a:p>
        </p:txBody>
      </p:sp>
      <p:pic>
        <p:nvPicPr>
          <p:cNvPr id="7" name="图片 7"/>
          <p:cNvPicPr>
            <a:picLocks noChangeAspect="1"/>
          </p:cNvPicPr>
          <p:nvPr/>
        </p:nvPicPr>
        <p:blipFill rotWithShape="1">
          <a:blip r:embed="rId4">
            <a:extLst>
              <a:ext uri="{28A0092B-C50C-407E-A947-70E740481C1C}">
                <a14:useLocalDpi xmlns:a14="http://schemas.microsoft.com/office/drawing/2010/main" val="0"/>
              </a:ext>
            </a:extLst>
          </a:blip>
          <a:srcRect l="25210" r="12426"/>
          <a:stretch/>
        </p:blipFill>
        <p:spPr>
          <a:xfrm>
            <a:off x="93517" y="3775746"/>
            <a:ext cx="2483428" cy="2982955"/>
          </a:xfrm>
          <a:prstGeom prst="rect">
            <a:avLst/>
          </a:prstGeom>
        </p:spPr>
      </p:pic>
      <p:pic>
        <p:nvPicPr>
          <p:cNvPr id="8" name="图片 8"/>
          <p:cNvPicPr>
            <a:picLocks noChangeAspect="1"/>
          </p:cNvPicPr>
          <p:nvPr/>
        </p:nvPicPr>
        <p:blipFill rotWithShape="1">
          <a:blip r:embed="rId5">
            <a:extLst>
              <a:ext uri="{28A0092B-C50C-407E-A947-70E740481C1C}">
                <a14:useLocalDpi xmlns:a14="http://schemas.microsoft.com/office/drawing/2010/main" val="0"/>
              </a:ext>
            </a:extLst>
          </a:blip>
          <a:srcRect l="14541" r="9247" b="1053"/>
          <a:stretch/>
        </p:blipFill>
        <p:spPr>
          <a:xfrm>
            <a:off x="3293915" y="1210964"/>
            <a:ext cx="2608120" cy="2259472"/>
          </a:xfrm>
          <a:prstGeom prst="rect">
            <a:avLst/>
          </a:prstGeom>
        </p:spPr>
      </p:pic>
      <p:pic>
        <p:nvPicPr>
          <p:cNvPr id="9"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8017" y="1264561"/>
            <a:ext cx="3020902" cy="2181092"/>
          </a:xfrm>
          <a:prstGeom prst="rect">
            <a:avLst/>
          </a:prstGeom>
        </p:spPr>
      </p:pic>
      <p:pic>
        <p:nvPicPr>
          <p:cNvPr id="10" name="图片 10"/>
          <p:cNvPicPr>
            <a:picLocks noChangeAspect="1"/>
          </p:cNvPicPr>
          <p:nvPr/>
        </p:nvPicPr>
        <p:blipFill rotWithShape="1">
          <a:blip r:embed="rId7">
            <a:extLst>
              <a:ext uri="{28A0092B-C50C-407E-A947-70E740481C1C}">
                <a14:useLocalDpi xmlns:a14="http://schemas.microsoft.com/office/drawing/2010/main" val="0"/>
              </a:ext>
            </a:extLst>
          </a:blip>
          <a:srcRect l="8678" t="8552" r="10114" b="4702"/>
          <a:stretch/>
        </p:blipFill>
        <p:spPr>
          <a:xfrm>
            <a:off x="83125" y="1205343"/>
            <a:ext cx="3138034" cy="2233478"/>
          </a:xfrm>
          <a:prstGeom prst="rect">
            <a:avLst/>
          </a:prstGeom>
        </p:spPr>
      </p:pic>
    </p:spTree>
    <p:extLst>
      <p:ext uri="{BB962C8B-B14F-4D97-AF65-F5344CB8AC3E}">
        <p14:creationId xmlns:p14="http://schemas.microsoft.com/office/powerpoint/2010/main" val="38322465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4" y="-141001"/>
            <a:ext cx="6681355" cy="1143000"/>
          </a:xfrm>
        </p:spPr>
        <p:txBody>
          <a:bodyPr/>
          <a:lstStyle/>
          <a:p>
            <a:r>
              <a:rPr lang="en-US" dirty="0" smtClean="0"/>
              <a:t>Way Ahead – Challenges</a:t>
            </a:r>
            <a:endParaRPr lang="en-US" dirty="0"/>
          </a:p>
        </p:txBody>
      </p:sp>
      <p:sp>
        <p:nvSpPr>
          <p:cNvPr id="4" name="文本框 5"/>
          <p:cNvSpPr txBox="1"/>
          <p:nvPr/>
        </p:nvSpPr>
        <p:spPr>
          <a:xfrm>
            <a:off x="77992" y="885729"/>
            <a:ext cx="4556354" cy="2031325"/>
          </a:xfrm>
          <a:prstGeom prst="rect">
            <a:avLst/>
          </a:prstGeom>
          <a:noFill/>
          <a:ln>
            <a:noFill/>
          </a:ln>
        </p:spPr>
        <p:txBody>
          <a:bodyPr wrap="square" rtlCol="0">
            <a:spAutoFit/>
          </a:bodyPr>
          <a:lstStyle/>
          <a:p>
            <a:pPr marL="285750" indent="-285750">
              <a:buFont typeface="Arial" charset="0"/>
              <a:buChar char="•"/>
            </a:pPr>
            <a:r>
              <a:rPr lang="en-US" altLang="zh-CN" b="1" dirty="0" smtClean="0">
                <a:solidFill>
                  <a:srgbClr val="002060"/>
                </a:solidFill>
              </a:rPr>
              <a:t>Shanxi </a:t>
            </a:r>
            <a:r>
              <a:rPr lang="en-US" altLang="zh-CN" b="1" dirty="0">
                <a:solidFill>
                  <a:srgbClr val="002060"/>
                </a:solidFill>
              </a:rPr>
              <a:t>continues to shut down 18 coal mines and phase out 17.40 million </a:t>
            </a:r>
            <a:r>
              <a:rPr lang="en-US" altLang="zh-CN" b="1" dirty="0" err="1">
                <a:solidFill>
                  <a:srgbClr val="002060"/>
                </a:solidFill>
              </a:rPr>
              <a:t>tonnes</a:t>
            </a:r>
            <a:r>
              <a:rPr lang="en-US" altLang="zh-CN" b="1" dirty="0">
                <a:solidFill>
                  <a:srgbClr val="002060"/>
                </a:solidFill>
              </a:rPr>
              <a:t> of coal capacity by </a:t>
            </a:r>
            <a:r>
              <a:rPr lang="en-US" altLang="zh-CN" b="1" dirty="0" smtClean="0">
                <a:solidFill>
                  <a:srgbClr val="002060"/>
                </a:solidFill>
              </a:rPr>
              <a:t>2017</a:t>
            </a:r>
            <a:br>
              <a:rPr lang="en-US" altLang="zh-CN" b="1" dirty="0" smtClean="0">
                <a:solidFill>
                  <a:srgbClr val="002060"/>
                </a:solidFill>
              </a:rPr>
            </a:br>
            <a:endParaRPr lang="en-US" altLang="zh-CN" b="1" dirty="0">
              <a:solidFill>
                <a:srgbClr val="002060"/>
              </a:solidFill>
            </a:endParaRPr>
          </a:p>
          <a:p>
            <a:pPr marL="285750" indent="-285750">
              <a:buFont typeface="Arial" charset="0"/>
              <a:buChar char="•"/>
            </a:pPr>
            <a:r>
              <a:rPr lang="en-US" altLang="zh-CN" b="1" dirty="0" smtClean="0">
                <a:solidFill>
                  <a:srgbClr val="002060"/>
                </a:solidFill>
              </a:rPr>
              <a:t>During </a:t>
            </a:r>
            <a:r>
              <a:rPr lang="en-US" altLang="zh-CN" b="1" dirty="0">
                <a:solidFill>
                  <a:srgbClr val="002060"/>
                </a:solidFill>
              </a:rPr>
              <a:t>the </a:t>
            </a:r>
            <a:r>
              <a:rPr lang="en-US" altLang="zh-CN" b="1" dirty="0" smtClean="0">
                <a:solidFill>
                  <a:srgbClr val="002060"/>
                </a:solidFill>
              </a:rPr>
              <a:t>13</a:t>
            </a:r>
            <a:r>
              <a:rPr lang="en-US" altLang="zh-CN" b="1" baseline="30000" dirty="0" smtClean="0">
                <a:solidFill>
                  <a:srgbClr val="002060"/>
                </a:solidFill>
              </a:rPr>
              <a:t>th</a:t>
            </a:r>
            <a:r>
              <a:rPr lang="zh-CN" altLang="en-US" b="1" dirty="0" smtClean="0">
                <a:solidFill>
                  <a:srgbClr val="002060"/>
                </a:solidFill>
              </a:rPr>
              <a:t> </a:t>
            </a:r>
            <a:r>
              <a:rPr lang="en-US" altLang="zh-CN" b="1" dirty="0" smtClean="0">
                <a:solidFill>
                  <a:srgbClr val="002060"/>
                </a:solidFill>
              </a:rPr>
              <a:t>Five</a:t>
            </a:r>
            <a:r>
              <a:rPr lang="zh-CN" altLang="en-US" b="1" dirty="0" smtClean="0">
                <a:solidFill>
                  <a:srgbClr val="002060"/>
                </a:solidFill>
              </a:rPr>
              <a:t> </a:t>
            </a:r>
            <a:r>
              <a:rPr lang="en-US" altLang="zh-CN" b="1" dirty="0" smtClean="0">
                <a:solidFill>
                  <a:srgbClr val="002060"/>
                </a:solidFill>
              </a:rPr>
              <a:t>Year</a:t>
            </a:r>
            <a:r>
              <a:rPr lang="zh-CN" altLang="en-US" b="1" dirty="0" smtClean="0">
                <a:solidFill>
                  <a:srgbClr val="002060"/>
                </a:solidFill>
              </a:rPr>
              <a:t> </a:t>
            </a:r>
            <a:r>
              <a:rPr lang="en-US" altLang="zh-CN" b="1" dirty="0" smtClean="0">
                <a:solidFill>
                  <a:srgbClr val="002060"/>
                </a:solidFill>
              </a:rPr>
              <a:t>Plan</a:t>
            </a:r>
            <a:r>
              <a:rPr lang="zh-CN" altLang="en-US" b="1" dirty="0" smtClean="0">
                <a:solidFill>
                  <a:srgbClr val="002060"/>
                </a:solidFill>
              </a:rPr>
              <a:t> </a:t>
            </a:r>
            <a:r>
              <a:rPr lang="en-US" altLang="zh-CN" b="1" dirty="0" smtClean="0">
                <a:solidFill>
                  <a:srgbClr val="002060"/>
                </a:solidFill>
              </a:rPr>
              <a:t>(2016-2020), </a:t>
            </a:r>
            <a:r>
              <a:rPr lang="en-US" altLang="zh-CN" b="1" dirty="0">
                <a:solidFill>
                  <a:srgbClr val="002060"/>
                </a:solidFill>
              </a:rPr>
              <a:t>Shanxi </a:t>
            </a:r>
            <a:r>
              <a:rPr lang="en-US" altLang="zh-CN" b="1" dirty="0" smtClean="0">
                <a:solidFill>
                  <a:srgbClr val="002060"/>
                </a:solidFill>
              </a:rPr>
              <a:t>will</a:t>
            </a:r>
            <a:r>
              <a:rPr lang="zh-CN" altLang="en-US" b="1" dirty="0" smtClean="0">
                <a:solidFill>
                  <a:srgbClr val="002060"/>
                </a:solidFill>
              </a:rPr>
              <a:t> </a:t>
            </a:r>
            <a:r>
              <a:rPr lang="en-US" altLang="zh-CN" b="1" dirty="0" smtClean="0">
                <a:solidFill>
                  <a:srgbClr val="002060"/>
                </a:solidFill>
              </a:rPr>
              <a:t>assist </a:t>
            </a:r>
            <a:r>
              <a:rPr lang="en-US" altLang="zh-CN" b="1" dirty="0">
                <a:solidFill>
                  <a:srgbClr val="002060"/>
                </a:solidFill>
              </a:rPr>
              <a:t>more than </a:t>
            </a:r>
            <a:r>
              <a:rPr lang="en-US" altLang="zh-CN" b="1" dirty="0" smtClean="0">
                <a:solidFill>
                  <a:srgbClr val="002060"/>
                </a:solidFill>
              </a:rPr>
              <a:t>118,000 laid-off workers in</a:t>
            </a:r>
            <a:r>
              <a:rPr lang="zh-CN" altLang="en-US" b="1" dirty="0" smtClean="0">
                <a:solidFill>
                  <a:srgbClr val="002060"/>
                </a:solidFill>
              </a:rPr>
              <a:t> </a:t>
            </a:r>
            <a:r>
              <a:rPr lang="en-US" altLang="zh-CN" b="1" dirty="0" smtClean="0">
                <a:solidFill>
                  <a:srgbClr val="002060"/>
                </a:solidFill>
              </a:rPr>
              <a:t>the</a:t>
            </a:r>
            <a:r>
              <a:rPr lang="zh-CN" altLang="en-US" b="1" dirty="0" smtClean="0">
                <a:solidFill>
                  <a:srgbClr val="002060"/>
                </a:solidFill>
              </a:rPr>
              <a:t> </a:t>
            </a:r>
            <a:r>
              <a:rPr lang="en-US" altLang="zh-CN" b="1" dirty="0" smtClean="0">
                <a:solidFill>
                  <a:srgbClr val="002060"/>
                </a:solidFill>
              </a:rPr>
              <a:t>coal industry</a:t>
            </a:r>
            <a:endParaRPr lang="en-US" altLang="zh-CN" b="1" dirty="0">
              <a:solidFill>
                <a:srgbClr val="002060"/>
              </a:solidFill>
            </a:endParaRPr>
          </a:p>
        </p:txBody>
      </p:sp>
      <p:sp>
        <p:nvSpPr>
          <p:cNvPr id="5" name="文本框 7"/>
          <p:cNvSpPr txBox="1"/>
          <p:nvPr/>
        </p:nvSpPr>
        <p:spPr>
          <a:xfrm>
            <a:off x="4861131" y="3885908"/>
            <a:ext cx="4312227" cy="2862322"/>
          </a:xfrm>
          <a:prstGeom prst="rect">
            <a:avLst/>
          </a:prstGeom>
          <a:noFill/>
          <a:ln>
            <a:noFill/>
          </a:ln>
        </p:spPr>
        <p:txBody>
          <a:bodyPr wrap="square" rtlCol="0">
            <a:spAutoFit/>
          </a:bodyPr>
          <a:lstStyle/>
          <a:p>
            <a:pPr marL="285750" indent="-285750">
              <a:buFont typeface="Arial" charset="0"/>
              <a:buChar char="•"/>
            </a:pPr>
            <a:r>
              <a:rPr kumimoji="1" lang="en-US" altLang="zh-CN" b="1" dirty="0" smtClean="0">
                <a:solidFill>
                  <a:srgbClr val="002060"/>
                </a:solidFill>
              </a:rPr>
              <a:t>Workers</a:t>
            </a:r>
            <a:r>
              <a:rPr kumimoji="1" lang="zh-CN" altLang="en-US" b="1" dirty="0" smtClean="0">
                <a:solidFill>
                  <a:srgbClr val="002060"/>
                </a:solidFill>
              </a:rPr>
              <a:t> </a:t>
            </a:r>
            <a:r>
              <a:rPr kumimoji="1" lang="en-US" altLang="zh-CN" b="1" dirty="0" smtClean="0">
                <a:solidFill>
                  <a:srgbClr val="002060"/>
                </a:solidFill>
              </a:rPr>
              <a:t>in</a:t>
            </a:r>
            <a:r>
              <a:rPr kumimoji="1" lang="zh-CN" altLang="en-US" b="1" dirty="0" smtClean="0">
                <a:solidFill>
                  <a:srgbClr val="002060"/>
                </a:solidFill>
              </a:rPr>
              <a:t> </a:t>
            </a:r>
            <a:r>
              <a:rPr kumimoji="1" lang="en-US" altLang="zh-CN" b="1" dirty="0" smtClean="0">
                <a:solidFill>
                  <a:srgbClr val="002060"/>
                </a:solidFill>
              </a:rPr>
              <a:t>40s and 50s</a:t>
            </a:r>
            <a:r>
              <a:rPr kumimoji="1" lang="zh-CN" altLang="en-US" b="1" dirty="0" smtClean="0">
                <a:solidFill>
                  <a:srgbClr val="002060"/>
                </a:solidFill>
              </a:rPr>
              <a:t> </a:t>
            </a:r>
            <a:r>
              <a:rPr kumimoji="1" lang="en-US" altLang="zh-CN" b="1" dirty="0" smtClean="0">
                <a:solidFill>
                  <a:srgbClr val="002060"/>
                </a:solidFill>
              </a:rPr>
              <a:t>with</a:t>
            </a:r>
            <a:r>
              <a:rPr kumimoji="1" lang="zh-CN" altLang="en-US" b="1" dirty="0" smtClean="0">
                <a:solidFill>
                  <a:srgbClr val="002060"/>
                </a:solidFill>
              </a:rPr>
              <a:t> </a:t>
            </a:r>
            <a:r>
              <a:rPr kumimoji="1" lang="en-US" altLang="zh-CN" b="1" dirty="0">
                <a:solidFill>
                  <a:srgbClr val="002060"/>
                </a:solidFill>
              </a:rPr>
              <a:t>e</a:t>
            </a:r>
            <a:r>
              <a:rPr kumimoji="1" lang="en-US" altLang="zh-CN" b="1" dirty="0" smtClean="0">
                <a:solidFill>
                  <a:srgbClr val="002060"/>
                </a:solidFill>
              </a:rPr>
              <a:t>xtensive experience in coal</a:t>
            </a:r>
          </a:p>
          <a:p>
            <a:pPr marL="285750" indent="-285750">
              <a:buFont typeface="Arial" charset="0"/>
              <a:buChar char="•"/>
            </a:pPr>
            <a:r>
              <a:rPr kumimoji="1" lang="en-US" altLang="zh-CN" b="1" dirty="0" smtClean="0">
                <a:solidFill>
                  <a:srgbClr val="002060"/>
                </a:solidFill>
              </a:rPr>
              <a:t>Limited education and skills </a:t>
            </a:r>
          </a:p>
          <a:p>
            <a:pPr marL="285750" indent="-285750">
              <a:buFont typeface="Arial" charset="0"/>
              <a:buChar char="•"/>
            </a:pPr>
            <a:r>
              <a:rPr lang="en-US" altLang="zh-CN" b="1" dirty="0" smtClean="0">
                <a:solidFill>
                  <a:srgbClr val="002060"/>
                </a:solidFill>
              </a:rPr>
              <a:t>People</a:t>
            </a:r>
            <a:r>
              <a:rPr lang="zh-CN" altLang="en-US" b="1" dirty="0" smtClean="0">
                <a:solidFill>
                  <a:srgbClr val="002060"/>
                </a:solidFill>
              </a:rPr>
              <a:t> </a:t>
            </a:r>
            <a:r>
              <a:rPr lang="en-US" altLang="zh-CN" b="1" dirty="0" smtClean="0">
                <a:solidFill>
                  <a:srgbClr val="002060"/>
                </a:solidFill>
              </a:rPr>
              <a:t>in</a:t>
            </a:r>
            <a:r>
              <a:rPr lang="zh-CN" altLang="en-US" b="1" dirty="0" smtClean="0">
                <a:solidFill>
                  <a:srgbClr val="002060"/>
                </a:solidFill>
              </a:rPr>
              <a:t> </a:t>
            </a:r>
            <a:r>
              <a:rPr lang="en-US" altLang="zh-CN" b="1" dirty="0" smtClean="0">
                <a:solidFill>
                  <a:srgbClr val="002060"/>
                </a:solidFill>
              </a:rPr>
              <a:t>mining cities do not want to leave and change, they grew up and lived with coal over several</a:t>
            </a:r>
            <a:r>
              <a:rPr lang="zh-CN" altLang="en-US" b="1" dirty="0" smtClean="0">
                <a:solidFill>
                  <a:srgbClr val="002060"/>
                </a:solidFill>
              </a:rPr>
              <a:t> </a:t>
            </a:r>
            <a:r>
              <a:rPr lang="en-US" altLang="zh-CN" b="1" dirty="0" smtClean="0">
                <a:solidFill>
                  <a:srgbClr val="002060"/>
                </a:solidFill>
              </a:rPr>
              <a:t>generations</a:t>
            </a:r>
          </a:p>
          <a:p>
            <a:pPr marL="742950" lvl="1" indent="-285750">
              <a:buFont typeface="Arial" charset="0"/>
              <a:buChar char="•"/>
            </a:pPr>
            <a:r>
              <a:rPr lang="en-US" altLang="zh-CN" b="1" dirty="0" smtClean="0">
                <a:solidFill>
                  <a:srgbClr val="002060"/>
                </a:solidFill>
              </a:rPr>
              <a:t>Hoping for revitalization of the coal industry</a:t>
            </a:r>
          </a:p>
          <a:p>
            <a:pPr marL="742950" lvl="1" indent="-285750">
              <a:buFont typeface="Arial" charset="0"/>
              <a:buChar char="•"/>
            </a:pPr>
            <a:r>
              <a:rPr lang="en-US" altLang="zh-CN" b="1" dirty="0" smtClean="0">
                <a:solidFill>
                  <a:srgbClr val="002060"/>
                </a:solidFill>
              </a:rPr>
              <a:t>Expecting</a:t>
            </a:r>
            <a:r>
              <a:rPr lang="zh-CN" altLang="en-US" b="1" dirty="0" smtClean="0">
                <a:solidFill>
                  <a:srgbClr val="002060"/>
                </a:solidFill>
              </a:rPr>
              <a:t> </a:t>
            </a:r>
            <a:r>
              <a:rPr lang="en-US" altLang="zh-CN" b="1" dirty="0" smtClean="0">
                <a:solidFill>
                  <a:srgbClr val="002060"/>
                </a:solidFill>
              </a:rPr>
              <a:t>government to</a:t>
            </a:r>
            <a:r>
              <a:rPr lang="zh-CN" altLang="en-US" b="1" dirty="0" smtClean="0">
                <a:solidFill>
                  <a:srgbClr val="002060"/>
                </a:solidFill>
              </a:rPr>
              <a:t> </a:t>
            </a:r>
            <a:r>
              <a:rPr lang="en-US" altLang="zh-CN" b="1" dirty="0" smtClean="0">
                <a:solidFill>
                  <a:srgbClr val="002060"/>
                </a:solidFill>
              </a:rPr>
              <a:t>take care of them  </a:t>
            </a:r>
            <a:endParaRPr kumimoji="1" lang="en-US" altLang="zh-CN" b="1" dirty="0" smtClean="0">
              <a:solidFill>
                <a:srgbClr val="002060"/>
              </a:solidFill>
            </a:endParaRPr>
          </a:p>
        </p:txBody>
      </p:sp>
      <p:pic>
        <p:nvPicPr>
          <p:cNvPr id="6" name="图片 12"/>
          <p:cNvPicPr>
            <a:picLocks noChangeAspect="1"/>
          </p:cNvPicPr>
          <p:nvPr/>
        </p:nvPicPr>
        <p:blipFill rotWithShape="1">
          <a:blip r:embed="rId3"/>
          <a:srcRect r="7880"/>
          <a:stretch/>
        </p:blipFill>
        <p:spPr>
          <a:xfrm>
            <a:off x="187035" y="2960292"/>
            <a:ext cx="4520048" cy="3698437"/>
          </a:xfrm>
          <a:prstGeom prst="rect">
            <a:avLst/>
          </a:prstGeom>
        </p:spPr>
      </p:pic>
      <p:pic>
        <p:nvPicPr>
          <p:cNvPr id="7" name="图片 11"/>
          <p:cNvPicPr>
            <a:picLocks noChangeAspect="1"/>
          </p:cNvPicPr>
          <p:nvPr/>
        </p:nvPicPr>
        <p:blipFill>
          <a:blip r:embed="rId4"/>
          <a:stretch>
            <a:fillRect/>
          </a:stretch>
        </p:blipFill>
        <p:spPr>
          <a:xfrm>
            <a:off x="4861131" y="885729"/>
            <a:ext cx="4003887" cy="2896562"/>
          </a:xfrm>
          <a:prstGeom prst="rect">
            <a:avLst/>
          </a:prstGeom>
        </p:spPr>
      </p:pic>
    </p:spTree>
    <p:extLst>
      <p:ext uri="{BB962C8B-B14F-4D97-AF65-F5344CB8AC3E}">
        <p14:creationId xmlns:p14="http://schemas.microsoft.com/office/powerpoint/2010/main" val="14227179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771" y="-68265"/>
            <a:ext cx="6899564" cy="1143000"/>
          </a:xfrm>
        </p:spPr>
        <p:txBody>
          <a:bodyPr/>
          <a:lstStyle/>
          <a:p>
            <a:r>
              <a:rPr lang="en-US" dirty="0" smtClean="0"/>
              <a:t>Potential Social Risks</a:t>
            </a:r>
            <a:endParaRPr lang="en-US" dirty="0"/>
          </a:p>
        </p:txBody>
      </p:sp>
      <p:sp>
        <p:nvSpPr>
          <p:cNvPr id="3" name="内容占位符 2"/>
          <p:cNvSpPr txBox="1">
            <a:spLocks/>
          </p:cNvSpPr>
          <p:nvPr/>
        </p:nvSpPr>
        <p:spPr>
          <a:xfrm>
            <a:off x="4757667" y="921444"/>
            <a:ext cx="4301514" cy="1530812"/>
          </a:xfrm>
          <a:prstGeom prst="rect">
            <a:avLst/>
          </a:prstGeom>
          <a:solidFill>
            <a:schemeClr val="accent1">
              <a:lumMod val="60000"/>
              <a:lumOff val="40000"/>
            </a:schemeClr>
          </a:solidFill>
          <a:ln>
            <a:noFill/>
          </a:ln>
        </p:spPr>
        <p:txBody>
          <a:bodyPr vert="horz" lIns="91440" tIns="45720" rIns="91440" bIns="45720" rtlCol="0">
            <a:noAutofit/>
          </a:bodyPr>
          <a:lstStyle>
            <a:lvl1pPr marL="0" indent="0" algn="l" defTabSz="457200" rtl="0" eaLnBrk="1" latinLnBrk="0" hangingPunct="1">
              <a:spcBef>
                <a:spcPct val="20000"/>
              </a:spcBef>
              <a:buFont typeface="Arial"/>
              <a:buNone/>
              <a:defRPr sz="2000" b="0" i="0" kern="1200">
                <a:solidFill>
                  <a:srgbClr val="29C3EC"/>
                </a:solidFill>
                <a:latin typeface="Arial"/>
                <a:ea typeface="+mn-ea"/>
                <a:cs typeface="Arial"/>
              </a:defRPr>
            </a:lvl1pPr>
            <a:lvl2pPr marL="4572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2pPr>
            <a:lvl3pPr marL="9144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3pPr>
            <a:lvl4pPr marL="13716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4pPr>
            <a:lvl5pPr marL="18288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lnSpc>
                <a:spcPct val="110000"/>
              </a:lnSpc>
              <a:spcBef>
                <a:spcPts val="400"/>
              </a:spcBef>
              <a:buFont typeface="Arial" panose="020B0604020202020204" pitchFamily="34" charset="0"/>
              <a:buChar char="•"/>
            </a:pPr>
            <a:r>
              <a:rPr kumimoji="1" lang="en-US" altLang="zh-CN" sz="1700" b="1" dirty="0" smtClean="0">
                <a:solidFill>
                  <a:srgbClr val="002060"/>
                </a:solidFill>
                <a:latin typeface="+mn-lt"/>
                <a:cs typeface="+mn-cs"/>
              </a:rPr>
              <a:t>Some unemployment </a:t>
            </a:r>
            <a:r>
              <a:rPr kumimoji="1" lang="en-US" altLang="zh-CN" sz="1700" b="1" dirty="0">
                <a:solidFill>
                  <a:srgbClr val="002060"/>
                </a:solidFill>
                <a:latin typeface="+mn-lt"/>
                <a:cs typeface="+mn-cs"/>
              </a:rPr>
              <a:t>issues unsolved and</a:t>
            </a:r>
            <a:r>
              <a:rPr kumimoji="1" lang="zh-CN" altLang="en-US" sz="1700" b="1" dirty="0">
                <a:solidFill>
                  <a:srgbClr val="002060"/>
                </a:solidFill>
                <a:latin typeface="+mn-lt"/>
                <a:cs typeface="+mn-cs"/>
              </a:rPr>
              <a:t> </a:t>
            </a:r>
            <a:r>
              <a:rPr kumimoji="1" lang="en-US" altLang="zh-CN" sz="1700" b="1" dirty="0">
                <a:solidFill>
                  <a:srgbClr val="002060"/>
                </a:solidFill>
                <a:latin typeface="+mn-lt"/>
                <a:cs typeface="+mn-cs"/>
              </a:rPr>
              <a:t>new layoffs from coal closures and</a:t>
            </a:r>
            <a:r>
              <a:rPr kumimoji="1" lang="zh-CN" altLang="en-US" sz="1700" b="1" dirty="0">
                <a:solidFill>
                  <a:srgbClr val="002060"/>
                </a:solidFill>
                <a:latin typeface="+mn-lt"/>
                <a:cs typeface="+mn-cs"/>
              </a:rPr>
              <a:t> </a:t>
            </a:r>
            <a:r>
              <a:rPr kumimoji="1" lang="en-US" altLang="zh-CN" sz="1700" b="1" dirty="0">
                <a:solidFill>
                  <a:srgbClr val="002060"/>
                </a:solidFill>
                <a:latin typeface="+mn-lt"/>
                <a:cs typeface="+mn-cs"/>
              </a:rPr>
              <a:t>de-capacity</a:t>
            </a:r>
            <a:r>
              <a:rPr kumimoji="1" lang="zh-CN" altLang="en-US" sz="1700" b="1" dirty="0">
                <a:solidFill>
                  <a:srgbClr val="002060"/>
                </a:solidFill>
                <a:latin typeface="+mn-lt"/>
                <a:cs typeface="+mn-cs"/>
              </a:rPr>
              <a:t> </a:t>
            </a:r>
            <a:endParaRPr kumimoji="1" lang="en-US" altLang="zh-CN" sz="1700" b="1" dirty="0">
              <a:solidFill>
                <a:srgbClr val="002060"/>
              </a:solidFill>
              <a:latin typeface="+mn-lt"/>
              <a:cs typeface="+mn-cs"/>
            </a:endParaRPr>
          </a:p>
          <a:p>
            <a:pPr marL="285750" indent="-285750">
              <a:lnSpc>
                <a:spcPct val="110000"/>
              </a:lnSpc>
              <a:buFont typeface="Arial" panose="020B0604020202020204" pitchFamily="34" charset="0"/>
              <a:buChar char="•"/>
            </a:pPr>
            <a:r>
              <a:rPr kumimoji="1" lang="en-US" altLang="zh-CN" sz="1700" b="1" dirty="0" smtClean="0">
                <a:solidFill>
                  <a:srgbClr val="002060"/>
                </a:solidFill>
                <a:latin typeface="+mn-lt"/>
                <a:cs typeface="+mn-cs"/>
              </a:rPr>
              <a:t>More layoffs</a:t>
            </a:r>
            <a:r>
              <a:rPr kumimoji="1" lang="zh-CN" altLang="en-US" sz="1700" b="1" dirty="0" smtClean="0">
                <a:solidFill>
                  <a:srgbClr val="002060"/>
                </a:solidFill>
                <a:latin typeface="+mn-lt"/>
                <a:cs typeface="+mn-cs"/>
              </a:rPr>
              <a:t> </a:t>
            </a:r>
            <a:r>
              <a:rPr kumimoji="1" lang="en-US" altLang="zh-CN" sz="1700" b="1" dirty="0" smtClean="0">
                <a:solidFill>
                  <a:srgbClr val="002060"/>
                </a:solidFill>
                <a:latin typeface="+mn-lt"/>
                <a:cs typeface="+mn-cs"/>
              </a:rPr>
              <a:t>from </a:t>
            </a:r>
            <a:r>
              <a:rPr kumimoji="1" lang="en-US" altLang="zh-CN" sz="1700" b="1" dirty="0">
                <a:solidFill>
                  <a:srgbClr val="002060"/>
                </a:solidFill>
                <a:latin typeface="+mn-lt"/>
                <a:cs typeface="+mn-cs"/>
              </a:rPr>
              <a:t>coal </a:t>
            </a:r>
            <a:r>
              <a:rPr kumimoji="1" lang="en-US" altLang="zh-CN" sz="1700" b="1" dirty="0" smtClean="0">
                <a:solidFill>
                  <a:srgbClr val="002060"/>
                </a:solidFill>
                <a:latin typeface="+mn-lt"/>
                <a:cs typeface="+mn-cs"/>
              </a:rPr>
              <a:t>fired</a:t>
            </a:r>
            <a:r>
              <a:rPr kumimoji="1" lang="zh-CN" altLang="en-US" sz="1700" b="1" dirty="0" smtClean="0">
                <a:solidFill>
                  <a:srgbClr val="002060"/>
                </a:solidFill>
                <a:latin typeface="+mn-lt"/>
                <a:cs typeface="+mn-cs"/>
              </a:rPr>
              <a:t> </a:t>
            </a:r>
            <a:r>
              <a:rPr kumimoji="1" lang="en-US" altLang="zh-CN" sz="1700" b="1" dirty="0" smtClean="0">
                <a:solidFill>
                  <a:srgbClr val="002060"/>
                </a:solidFill>
                <a:latin typeface="+mn-lt"/>
                <a:cs typeface="+mn-cs"/>
              </a:rPr>
              <a:t>power</a:t>
            </a:r>
            <a:r>
              <a:rPr kumimoji="1" lang="zh-CN" altLang="en-US" sz="1700" b="1" dirty="0" smtClean="0">
                <a:solidFill>
                  <a:srgbClr val="002060"/>
                </a:solidFill>
                <a:latin typeface="+mn-lt"/>
                <a:cs typeface="+mn-cs"/>
              </a:rPr>
              <a:t> </a:t>
            </a:r>
            <a:r>
              <a:rPr kumimoji="1" lang="en-US" altLang="zh-CN" sz="1700" b="1" dirty="0" smtClean="0">
                <a:solidFill>
                  <a:srgbClr val="002060"/>
                </a:solidFill>
                <a:latin typeface="+mn-lt"/>
                <a:cs typeface="+mn-cs"/>
              </a:rPr>
              <a:t>plants</a:t>
            </a:r>
            <a:r>
              <a:rPr kumimoji="1" lang="zh-CN" altLang="en-US" sz="1700" b="1" dirty="0" smtClean="0">
                <a:solidFill>
                  <a:srgbClr val="002060"/>
                </a:solidFill>
                <a:latin typeface="+mn-lt"/>
                <a:cs typeface="+mn-cs"/>
              </a:rPr>
              <a:t> </a:t>
            </a:r>
            <a:r>
              <a:rPr kumimoji="1" lang="en-US" altLang="zh-CN" sz="1700" b="1" dirty="0" smtClean="0">
                <a:solidFill>
                  <a:srgbClr val="002060"/>
                </a:solidFill>
                <a:latin typeface="+mn-lt"/>
                <a:cs typeface="+mn-cs"/>
              </a:rPr>
              <a:t>and other heavy</a:t>
            </a:r>
            <a:r>
              <a:rPr kumimoji="1" lang="zh-CN" altLang="en-US" sz="1700" b="1" dirty="0" smtClean="0">
                <a:solidFill>
                  <a:srgbClr val="002060"/>
                </a:solidFill>
                <a:latin typeface="+mn-lt"/>
                <a:cs typeface="+mn-cs"/>
              </a:rPr>
              <a:t> </a:t>
            </a:r>
            <a:r>
              <a:rPr kumimoji="1" lang="en-US" altLang="zh-CN" sz="1700" b="1" dirty="0" smtClean="0">
                <a:solidFill>
                  <a:srgbClr val="002060"/>
                </a:solidFill>
                <a:latin typeface="+mn-lt"/>
                <a:cs typeface="+mn-cs"/>
              </a:rPr>
              <a:t>industries</a:t>
            </a:r>
            <a:r>
              <a:rPr kumimoji="1" lang="zh-CN" altLang="en-US" sz="1700" b="1" dirty="0" smtClean="0">
                <a:solidFill>
                  <a:srgbClr val="002060"/>
                </a:solidFill>
                <a:latin typeface="+mn-lt"/>
                <a:cs typeface="+mn-cs"/>
              </a:rPr>
              <a:t>   </a:t>
            </a:r>
            <a:endParaRPr kumimoji="1" lang="en-US" altLang="zh-CN" sz="1700" b="1" dirty="0">
              <a:solidFill>
                <a:srgbClr val="002060"/>
              </a:solidFill>
              <a:latin typeface="+mn-lt"/>
              <a:cs typeface="+mn-cs"/>
            </a:endParaRPr>
          </a:p>
        </p:txBody>
      </p:sp>
      <p:sp>
        <p:nvSpPr>
          <p:cNvPr id="4" name="文本框 3"/>
          <p:cNvSpPr txBox="1"/>
          <p:nvPr/>
        </p:nvSpPr>
        <p:spPr>
          <a:xfrm>
            <a:off x="163545" y="921443"/>
            <a:ext cx="4481189" cy="1708160"/>
          </a:xfrm>
          <a:prstGeom prst="rect">
            <a:avLst/>
          </a:prstGeom>
          <a:solidFill>
            <a:schemeClr val="accent1">
              <a:lumMod val="60000"/>
              <a:lumOff val="40000"/>
            </a:schemeClr>
          </a:solidFill>
          <a:ln>
            <a:noFill/>
          </a:ln>
        </p:spPr>
        <p:txBody>
          <a:bodyPr wrap="square" rtlCol="0">
            <a:spAutoFit/>
          </a:bodyPr>
          <a:lstStyle/>
          <a:p>
            <a:pPr marL="285750" indent="-285750">
              <a:spcBef>
                <a:spcPts val="600"/>
              </a:spcBef>
              <a:buFont typeface="Arial" charset="0"/>
              <a:buChar char="•"/>
            </a:pPr>
            <a:r>
              <a:rPr kumimoji="1" lang="en-US" altLang="zh-CN" sz="1700" b="1" dirty="0" smtClean="0">
                <a:solidFill>
                  <a:srgbClr val="002060"/>
                </a:solidFill>
              </a:rPr>
              <a:t>Economic meltdown</a:t>
            </a:r>
            <a:r>
              <a:rPr kumimoji="1" lang="zh-CN" altLang="en-US" sz="1700" b="1" dirty="0" smtClean="0">
                <a:solidFill>
                  <a:srgbClr val="002060"/>
                </a:solidFill>
              </a:rPr>
              <a:t> </a:t>
            </a:r>
            <a:r>
              <a:rPr kumimoji="1" lang="en-US" altLang="zh-CN" sz="1700" b="1" dirty="0" smtClean="0">
                <a:solidFill>
                  <a:srgbClr val="002060"/>
                </a:solidFill>
              </a:rPr>
              <a:t>in</a:t>
            </a:r>
            <a:r>
              <a:rPr kumimoji="1" lang="zh-CN" altLang="en-US" sz="1700" b="1" dirty="0" smtClean="0">
                <a:solidFill>
                  <a:srgbClr val="002060"/>
                </a:solidFill>
              </a:rPr>
              <a:t> </a:t>
            </a:r>
            <a:r>
              <a:rPr kumimoji="1" lang="en-US" altLang="zh-CN" sz="1700" b="1" dirty="0" smtClean="0">
                <a:solidFill>
                  <a:srgbClr val="002060"/>
                </a:solidFill>
              </a:rPr>
              <a:t>Shanxi</a:t>
            </a:r>
          </a:p>
          <a:p>
            <a:pPr marL="285750" indent="-285750">
              <a:spcBef>
                <a:spcPts val="600"/>
              </a:spcBef>
              <a:buFont typeface="Arial" charset="0"/>
              <a:buChar char="•"/>
            </a:pPr>
            <a:r>
              <a:rPr kumimoji="1" lang="en-US" altLang="zh-CN" sz="1700" b="1" dirty="0" smtClean="0">
                <a:solidFill>
                  <a:srgbClr val="002060"/>
                </a:solidFill>
              </a:rPr>
              <a:t>Debt and financial crisis in major</a:t>
            </a:r>
            <a:r>
              <a:rPr kumimoji="1" lang="zh-CN" altLang="en-US" sz="1700" b="1" dirty="0" smtClean="0">
                <a:solidFill>
                  <a:srgbClr val="002060"/>
                </a:solidFill>
              </a:rPr>
              <a:t> </a:t>
            </a:r>
            <a:r>
              <a:rPr kumimoji="1" lang="en-US" altLang="zh-CN" sz="1700" b="1" dirty="0">
                <a:solidFill>
                  <a:srgbClr val="002060"/>
                </a:solidFill>
              </a:rPr>
              <a:t>c</a:t>
            </a:r>
            <a:r>
              <a:rPr kumimoji="1" lang="en-US" altLang="zh-CN" sz="1700" b="1" dirty="0" smtClean="0">
                <a:solidFill>
                  <a:srgbClr val="002060"/>
                </a:solidFill>
              </a:rPr>
              <a:t>oal groups</a:t>
            </a:r>
          </a:p>
          <a:p>
            <a:pPr marL="285750" indent="-285750">
              <a:spcBef>
                <a:spcPts val="600"/>
              </a:spcBef>
              <a:buFont typeface="Arial" charset="0"/>
              <a:buChar char="•"/>
            </a:pPr>
            <a:r>
              <a:rPr kumimoji="1" lang="en-US" altLang="zh-CN" sz="1700" b="1" dirty="0" smtClean="0">
                <a:solidFill>
                  <a:srgbClr val="002060"/>
                </a:solidFill>
              </a:rPr>
              <a:t>Increasing cost of unemployment provisions</a:t>
            </a:r>
          </a:p>
          <a:p>
            <a:pPr marL="285750" indent="-285750">
              <a:spcBef>
                <a:spcPts val="600"/>
              </a:spcBef>
              <a:buFont typeface="Arial" charset="0"/>
              <a:buChar char="•"/>
            </a:pPr>
            <a:r>
              <a:rPr kumimoji="1" lang="en-US" altLang="zh-CN" sz="1700" b="1" dirty="0" smtClean="0">
                <a:solidFill>
                  <a:srgbClr val="002060"/>
                </a:solidFill>
              </a:rPr>
              <a:t>Far</a:t>
            </a:r>
            <a:r>
              <a:rPr kumimoji="1" lang="zh-CN" altLang="en-US" sz="1700" b="1" dirty="0" smtClean="0">
                <a:solidFill>
                  <a:srgbClr val="002060"/>
                </a:solidFill>
              </a:rPr>
              <a:t> </a:t>
            </a:r>
            <a:r>
              <a:rPr kumimoji="1" lang="en-US" altLang="zh-CN" sz="1700" b="1" dirty="0" smtClean="0">
                <a:solidFill>
                  <a:srgbClr val="002060"/>
                </a:solidFill>
              </a:rPr>
              <a:t>enough</a:t>
            </a:r>
            <a:r>
              <a:rPr kumimoji="1" lang="zh-CN" altLang="en-US" sz="1700" b="1" dirty="0" smtClean="0">
                <a:solidFill>
                  <a:srgbClr val="002060"/>
                </a:solidFill>
              </a:rPr>
              <a:t> </a:t>
            </a:r>
            <a:r>
              <a:rPr kumimoji="1" lang="en-US" altLang="zh-CN" sz="1700" b="1" dirty="0" smtClean="0">
                <a:solidFill>
                  <a:srgbClr val="002060"/>
                </a:solidFill>
              </a:rPr>
              <a:t>subsidizes</a:t>
            </a:r>
            <a:r>
              <a:rPr kumimoji="1" lang="zh-CN" altLang="en-US" sz="1700" b="1" dirty="0" smtClean="0">
                <a:solidFill>
                  <a:srgbClr val="002060"/>
                </a:solidFill>
              </a:rPr>
              <a:t> </a:t>
            </a:r>
            <a:r>
              <a:rPr kumimoji="1" lang="en-US" altLang="zh-CN" sz="1700" b="1" dirty="0" smtClean="0">
                <a:solidFill>
                  <a:srgbClr val="002060"/>
                </a:solidFill>
              </a:rPr>
              <a:t>from</a:t>
            </a:r>
            <a:r>
              <a:rPr kumimoji="1" lang="zh-CN" altLang="en-US" sz="1700" b="1" dirty="0" smtClean="0">
                <a:solidFill>
                  <a:srgbClr val="002060"/>
                </a:solidFill>
              </a:rPr>
              <a:t> </a:t>
            </a:r>
            <a:r>
              <a:rPr kumimoji="1" lang="en-US" altLang="zh-CN" sz="1700" b="1" dirty="0" smtClean="0">
                <a:solidFill>
                  <a:srgbClr val="002060"/>
                </a:solidFill>
              </a:rPr>
              <a:t>the</a:t>
            </a:r>
            <a:r>
              <a:rPr kumimoji="1" lang="zh-CN" altLang="en-US" sz="1700" b="1" dirty="0" smtClean="0">
                <a:solidFill>
                  <a:srgbClr val="002060"/>
                </a:solidFill>
              </a:rPr>
              <a:t> </a:t>
            </a:r>
            <a:r>
              <a:rPr kumimoji="1" lang="en-US" altLang="zh-CN" sz="1700" b="1" dirty="0" smtClean="0">
                <a:solidFill>
                  <a:srgbClr val="002060"/>
                </a:solidFill>
              </a:rPr>
              <a:t>reward</a:t>
            </a:r>
            <a:r>
              <a:rPr kumimoji="1" lang="zh-CN" altLang="en-US" sz="1700" b="1" dirty="0" smtClean="0">
                <a:solidFill>
                  <a:srgbClr val="002060"/>
                </a:solidFill>
              </a:rPr>
              <a:t> </a:t>
            </a:r>
            <a:r>
              <a:rPr kumimoji="1" lang="en-US" altLang="zh-CN" sz="1700" b="1" dirty="0" smtClean="0">
                <a:solidFill>
                  <a:srgbClr val="002060"/>
                </a:solidFill>
              </a:rPr>
              <a:t>funds</a:t>
            </a:r>
            <a:r>
              <a:rPr kumimoji="1" lang="zh-CN" altLang="en-US" sz="1700" b="1" dirty="0" smtClean="0">
                <a:solidFill>
                  <a:srgbClr val="002060"/>
                </a:solidFill>
              </a:rPr>
              <a:t> </a:t>
            </a:r>
            <a:endParaRPr kumimoji="1" lang="en-US" altLang="zh-CN" sz="1700" b="1" dirty="0" smtClean="0">
              <a:solidFill>
                <a:srgbClr val="002060"/>
              </a:solidFill>
            </a:endParaRPr>
          </a:p>
          <a:p>
            <a:pPr marL="285750" indent="-285750">
              <a:spcBef>
                <a:spcPts val="600"/>
              </a:spcBef>
              <a:buFont typeface="Arial" charset="0"/>
              <a:buChar char="•"/>
            </a:pPr>
            <a:r>
              <a:rPr lang="en-US" altLang="zh-CN" sz="1700" b="1" dirty="0">
                <a:solidFill>
                  <a:srgbClr val="002060"/>
                </a:solidFill>
              </a:rPr>
              <a:t>N</a:t>
            </a:r>
            <a:r>
              <a:rPr lang="en-US" altLang="zh-CN" sz="1700" b="1" dirty="0" smtClean="0">
                <a:solidFill>
                  <a:srgbClr val="002060"/>
                </a:solidFill>
              </a:rPr>
              <a:t>o </a:t>
            </a:r>
            <a:r>
              <a:rPr lang="en-US" altLang="zh-CN" sz="1700" b="1" dirty="0">
                <a:solidFill>
                  <a:srgbClr val="002060"/>
                </a:solidFill>
              </a:rPr>
              <a:t>funding sources </a:t>
            </a:r>
            <a:r>
              <a:rPr lang="en-US" altLang="zh-CN" sz="1700" b="1" dirty="0" smtClean="0">
                <a:solidFill>
                  <a:srgbClr val="002060"/>
                </a:solidFill>
              </a:rPr>
              <a:t>for private coal mines</a:t>
            </a:r>
            <a:endParaRPr lang="en-US" altLang="zh-CN" sz="1700" b="1" dirty="0">
              <a:solidFill>
                <a:srgbClr val="002060"/>
              </a:solidFill>
            </a:endParaRPr>
          </a:p>
        </p:txBody>
      </p:sp>
      <p:sp>
        <p:nvSpPr>
          <p:cNvPr id="5" name="文本框 4"/>
          <p:cNvSpPr txBox="1"/>
          <p:nvPr/>
        </p:nvSpPr>
        <p:spPr>
          <a:xfrm>
            <a:off x="163545" y="2751346"/>
            <a:ext cx="4481191" cy="954107"/>
          </a:xfrm>
          <a:prstGeom prst="rect">
            <a:avLst/>
          </a:prstGeom>
          <a:solidFill>
            <a:schemeClr val="accent1">
              <a:lumMod val="60000"/>
              <a:lumOff val="40000"/>
            </a:schemeClr>
          </a:solidFill>
          <a:ln>
            <a:noFill/>
          </a:ln>
        </p:spPr>
        <p:txBody>
          <a:bodyPr wrap="square" rtlCol="0">
            <a:spAutoFit/>
          </a:bodyPr>
          <a:lstStyle/>
          <a:p>
            <a:pPr marL="285750" indent="-285750">
              <a:spcBef>
                <a:spcPts val="600"/>
              </a:spcBef>
              <a:buFont typeface="Arial" charset="0"/>
              <a:buChar char="•"/>
            </a:pPr>
            <a:r>
              <a:rPr kumimoji="1" lang="en-US" altLang="zh-CN" sz="1700" b="1" dirty="0" smtClean="0">
                <a:solidFill>
                  <a:srgbClr val="002060"/>
                </a:solidFill>
              </a:rPr>
              <a:t>Decreased</a:t>
            </a:r>
            <a:r>
              <a:rPr kumimoji="1" lang="zh-CN" altLang="en-US" sz="1700" b="1" dirty="0" smtClean="0">
                <a:solidFill>
                  <a:srgbClr val="002060"/>
                </a:solidFill>
              </a:rPr>
              <a:t> </a:t>
            </a:r>
            <a:r>
              <a:rPr kumimoji="1" lang="en-US" altLang="zh-CN" sz="1700" b="1" dirty="0" smtClean="0">
                <a:solidFill>
                  <a:srgbClr val="002060"/>
                </a:solidFill>
              </a:rPr>
              <a:t>employment in the coal industry </a:t>
            </a:r>
          </a:p>
          <a:p>
            <a:pPr marL="285750" indent="-285750">
              <a:spcBef>
                <a:spcPts val="600"/>
              </a:spcBef>
              <a:buFont typeface="Arial" charset="0"/>
              <a:buChar char="•"/>
            </a:pPr>
            <a:r>
              <a:rPr kumimoji="1" lang="en-US" altLang="zh-CN" sz="1700" b="1" dirty="0" smtClean="0">
                <a:solidFill>
                  <a:srgbClr val="002060"/>
                </a:solidFill>
              </a:rPr>
              <a:t>Industries replacing coal not mature, most likely not labor intensive  </a:t>
            </a:r>
          </a:p>
        </p:txBody>
      </p:sp>
      <p:sp>
        <p:nvSpPr>
          <p:cNvPr id="6" name="文本框 6"/>
          <p:cNvSpPr txBox="1"/>
          <p:nvPr/>
        </p:nvSpPr>
        <p:spPr>
          <a:xfrm>
            <a:off x="4757666" y="5391299"/>
            <a:ext cx="4301515" cy="1243417"/>
          </a:xfrm>
          <a:prstGeom prst="rect">
            <a:avLst/>
          </a:prstGeom>
          <a:solidFill>
            <a:schemeClr val="accent1">
              <a:lumMod val="60000"/>
              <a:lumOff val="40000"/>
            </a:schemeClr>
          </a:solidFill>
          <a:ln>
            <a:noFill/>
          </a:ln>
        </p:spPr>
        <p:txBody>
          <a:bodyPr wrap="square" rtlCol="0">
            <a:spAutoFit/>
          </a:bodyPr>
          <a:lstStyle/>
          <a:p>
            <a:pPr marL="285750" indent="-285750">
              <a:lnSpc>
                <a:spcPct val="110000"/>
              </a:lnSpc>
              <a:buFont typeface="Arial" panose="020B0604020202020204" pitchFamily="34" charset="0"/>
              <a:buChar char="•"/>
            </a:pPr>
            <a:r>
              <a:rPr lang="en-US" altLang="zh-CN" sz="1700" b="1" dirty="0">
                <a:solidFill>
                  <a:srgbClr val="002060"/>
                </a:solidFill>
              </a:rPr>
              <a:t>L</a:t>
            </a:r>
            <a:r>
              <a:rPr lang="en-US" altLang="zh-CN" sz="1700" b="1" dirty="0" smtClean="0">
                <a:solidFill>
                  <a:srgbClr val="002060"/>
                </a:solidFill>
              </a:rPr>
              <a:t>imited internal</a:t>
            </a:r>
            <a:r>
              <a:rPr lang="zh-CN" altLang="en-US" sz="1700" b="1" dirty="0" smtClean="0">
                <a:solidFill>
                  <a:srgbClr val="002060"/>
                </a:solidFill>
              </a:rPr>
              <a:t> </a:t>
            </a:r>
            <a:r>
              <a:rPr lang="en-US" altLang="zh-CN" sz="1700" b="1" dirty="0" smtClean="0">
                <a:solidFill>
                  <a:srgbClr val="002060"/>
                </a:solidFill>
              </a:rPr>
              <a:t>positions for new workers</a:t>
            </a:r>
          </a:p>
          <a:p>
            <a:pPr marL="285750" indent="-285750">
              <a:lnSpc>
                <a:spcPct val="110000"/>
              </a:lnSpc>
              <a:buFont typeface="Arial" panose="020B0604020202020204" pitchFamily="34" charset="0"/>
              <a:buChar char="•"/>
            </a:pPr>
            <a:r>
              <a:rPr lang="en-US" altLang="zh-CN" sz="1700" b="1" dirty="0" smtClean="0">
                <a:solidFill>
                  <a:srgbClr val="002060"/>
                </a:solidFill>
              </a:rPr>
              <a:t>No</a:t>
            </a:r>
            <a:r>
              <a:rPr lang="zh-CN" altLang="en-US" sz="1700" b="1" dirty="0" smtClean="0">
                <a:solidFill>
                  <a:srgbClr val="002060"/>
                </a:solidFill>
              </a:rPr>
              <a:t> </a:t>
            </a:r>
            <a:r>
              <a:rPr lang="en-US" altLang="zh-CN" sz="1700" b="1" dirty="0" smtClean="0">
                <a:solidFill>
                  <a:srgbClr val="002060"/>
                </a:solidFill>
              </a:rPr>
              <a:t>more </a:t>
            </a:r>
            <a:r>
              <a:rPr lang="en-US" altLang="zh-CN" sz="1700" b="1" dirty="0">
                <a:solidFill>
                  <a:srgbClr val="002060"/>
                </a:solidFill>
              </a:rPr>
              <a:t>positions created by </a:t>
            </a:r>
            <a:r>
              <a:rPr lang="en-US" altLang="zh-CN" sz="1700" b="1" dirty="0" smtClean="0">
                <a:solidFill>
                  <a:srgbClr val="002060"/>
                </a:solidFill>
              </a:rPr>
              <a:t>governments</a:t>
            </a:r>
          </a:p>
          <a:p>
            <a:pPr marL="285750" indent="-285750">
              <a:lnSpc>
                <a:spcPct val="110000"/>
              </a:lnSpc>
              <a:buFont typeface="Arial" panose="020B0604020202020204" pitchFamily="34" charset="0"/>
              <a:buChar char="•"/>
            </a:pPr>
            <a:r>
              <a:rPr kumimoji="1" lang="en-US" altLang="zh-CN" sz="1700" b="1" dirty="0" smtClean="0">
                <a:solidFill>
                  <a:srgbClr val="002060"/>
                </a:solidFill>
              </a:rPr>
              <a:t>Similar</a:t>
            </a:r>
            <a:r>
              <a:rPr kumimoji="1" lang="zh-CN" altLang="en-US" sz="1700" b="1" dirty="0" smtClean="0">
                <a:solidFill>
                  <a:srgbClr val="002060"/>
                </a:solidFill>
              </a:rPr>
              <a:t> </a:t>
            </a:r>
            <a:r>
              <a:rPr kumimoji="1" lang="en-US" altLang="zh-CN" sz="1700" b="1" dirty="0" smtClean="0">
                <a:solidFill>
                  <a:srgbClr val="002060"/>
                </a:solidFill>
              </a:rPr>
              <a:t>difficulties</a:t>
            </a:r>
            <a:r>
              <a:rPr kumimoji="1" lang="zh-CN" altLang="en-US" sz="1700" b="1" dirty="0" smtClean="0">
                <a:solidFill>
                  <a:srgbClr val="002060"/>
                </a:solidFill>
              </a:rPr>
              <a:t> </a:t>
            </a:r>
            <a:r>
              <a:rPr kumimoji="1" lang="en-US" altLang="zh-CN" sz="1700" b="1" dirty="0">
                <a:solidFill>
                  <a:srgbClr val="002060"/>
                </a:solidFill>
              </a:rPr>
              <a:t>in</a:t>
            </a:r>
            <a:r>
              <a:rPr kumimoji="1" lang="zh-CN" altLang="en-US" sz="1700" b="1" dirty="0">
                <a:solidFill>
                  <a:srgbClr val="002060"/>
                </a:solidFill>
              </a:rPr>
              <a:t> </a:t>
            </a:r>
            <a:r>
              <a:rPr kumimoji="1" lang="en-US" altLang="zh-CN" sz="1700" b="1" dirty="0" smtClean="0">
                <a:solidFill>
                  <a:srgbClr val="002060"/>
                </a:solidFill>
              </a:rPr>
              <a:t>heavy</a:t>
            </a:r>
            <a:r>
              <a:rPr kumimoji="1" lang="zh-CN" altLang="en-US" sz="1700" b="1" dirty="0" smtClean="0">
                <a:solidFill>
                  <a:srgbClr val="002060"/>
                </a:solidFill>
              </a:rPr>
              <a:t> </a:t>
            </a:r>
            <a:r>
              <a:rPr kumimoji="1" lang="en-US" altLang="zh-CN" sz="1700" b="1" dirty="0" smtClean="0">
                <a:solidFill>
                  <a:srgbClr val="002060"/>
                </a:solidFill>
              </a:rPr>
              <a:t>industries</a:t>
            </a:r>
            <a:endParaRPr lang="en-US" altLang="zh-CN" sz="1700" b="1" dirty="0" smtClean="0">
              <a:solidFill>
                <a:srgbClr val="002060"/>
              </a:solidFill>
            </a:endParaRPr>
          </a:p>
        </p:txBody>
      </p:sp>
      <p:pic>
        <p:nvPicPr>
          <p:cNvPr id="8" name="图片 8" descr="../../../../Volumes/HDUAN/山西调研2016-10-2528/IMG_20161028"/>
          <p:cNvPicPr/>
          <p:nvPr/>
        </p:nvPicPr>
        <p:blipFill rotWithShape="1">
          <a:blip r:embed="rId3">
            <a:extLst>
              <a:ext uri="{28A0092B-C50C-407E-A947-70E740481C1C}">
                <a14:useLocalDpi xmlns:a14="http://schemas.microsoft.com/office/drawing/2010/main" val="0"/>
              </a:ext>
            </a:extLst>
          </a:blip>
          <a:srcRect b="17974"/>
          <a:stretch/>
        </p:blipFill>
        <p:spPr bwMode="auto">
          <a:xfrm>
            <a:off x="163545" y="3827196"/>
            <a:ext cx="4470362" cy="2807520"/>
          </a:xfrm>
          <a:prstGeom prst="rect">
            <a:avLst/>
          </a:prstGeom>
          <a:noFill/>
          <a:ln>
            <a:noFill/>
          </a:ln>
        </p:spPr>
      </p:pic>
      <p:pic>
        <p:nvPicPr>
          <p:cNvPr id="9" name="图片 9" descr="../../../../Volumes/HDUAN/山西调研2016-10-2528/IMG_20161028"/>
          <p:cNvPicPr/>
          <p:nvPr/>
        </p:nvPicPr>
        <p:blipFill>
          <a:blip r:embed="rId4">
            <a:extLst>
              <a:ext uri="{28A0092B-C50C-407E-A947-70E740481C1C}">
                <a14:useLocalDpi xmlns:a14="http://schemas.microsoft.com/office/drawing/2010/main" val="0"/>
              </a:ext>
            </a:extLst>
          </a:blip>
          <a:srcRect/>
          <a:stretch>
            <a:fillRect/>
          </a:stretch>
        </p:blipFill>
        <p:spPr bwMode="auto">
          <a:xfrm>
            <a:off x="5288059" y="2556020"/>
            <a:ext cx="2889333" cy="2731514"/>
          </a:xfrm>
          <a:prstGeom prst="rect">
            <a:avLst/>
          </a:prstGeom>
          <a:noFill/>
          <a:ln>
            <a:noFill/>
          </a:ln>
        </p:spPr>
      </p:pic>
    </p:spTree>
    <p:extLst>
      <p:ext uri="{BB962C8B-B14F-4D97-AF65-F5344CB8AC3E}">
        <p14:creationId xmlns:p14="http://schemas.microsoft.com/office/powerpoint/2010/main" val="28271721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lstStyle/>
          <a:p>
            <a:r>
              <a:rPr lang="en-US" sz="3600" dirty="0" smtClean="0"/>
              <a:t>Support from Central Government</a:t>
            </a:r>
            <a:endParaRPr lang="en-US" dirty="0"/>
          </a:p>
        </p:txBody>
      </p:sp>
      <p:sp>
        <p:nvSpPr>
          <p:cNvPr id="4" name="内容占位符 2"/>
          <p:cNvSpPr txBox="1">
            <a:spLocks/>
          </p:cNvSpPr>
          <p:nvPr/>
        </p:nvSpPr>
        <p:spPr>
          <a:xfrm>
            <a:off x="129082" y="1306697"/>
            <a:ext cx="4505492" cy="2372673"/>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0" i="0" kern="1200">
                <a:solidFill>
                  <a:srgbClr val="29C3EC"/>
                </a:solidFill>
                <a:latin typeface="Arial"/>
                <a:ea typeface="+mn-ea"/>
                <a:cs typeface="Arial"/>
              </a:defRPr>
            </a:lvl1pPr>
            <a:lvl2pPr marL="4572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2pPr>
            <a:lvl3pPr marL="9144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3pPr>
            <a:lvl4pPr marL="13716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4pPr>
            <a:lvl5pPr marL="18288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buFont typeface="Arial" panose="020B0604020202020204" pitchFamily="34" charset="0"/>
              <a:buChar char="•"/>
            </a:pPr>
            <a:r>
              <a:rPr lang="en-US" altLang="zh-CN" sz="1800" b="1" dirty="0" smtClean="0">
                <a:solidFill>
                  <a:srgbClr val="002060"/>
                </a:solidFill>
                <a:latin typeface="+mn-lt"/>
              </a:rPr>
              <a:t>De-capacity is a must and there will be no hold back; affected workers reassigned to new posts rather</a:t>
            </a:r>
            <a:r>
              <a:rPr lang="zh-CN" altLang="en-US" sz="1800" b="1" dirty="0" smtClean="0">
                <a:solidFill>
                  <a:srgbClr val="002060"/>
                </a:solidFill>
                <a:latin typeface="+mn-lt"/>
              </a:rPr>
              <a:t> </a:t>
            </a:r>
            <a:r>
              <a:rPr lang="en-US" altLang="zh-CN" sz="1800" b="1" dirty="0" smtClean="0">
                <a:solidFill>
                  <a:srgbClr val="002060"/>
                </a:solidFill>
                <a:latin typeface="+mn-lt"/>
              </a:rPr>
              <a:t>than laid-off</a:t>
            </a:r>
          </a:p>
          <a:p>
            <a:pPr marL="285750" indent="-285750">
              <a:buFont typeface="Arial" panose="020B0604020202020204" pitchFamily="34" charset="0"/>
              <a:buChar char="•"/>
            </a:pPr>
            <a:r>
              <a:rPr lang="en-US" altLang="zh-CN" sz="1800" b="1" dirty="0" smtClean="0">
                <a:solidFill>
                  <a:srgbClr val="002060"/>
                </a:solidFill>
                <a:latin typeface="+mn-lt"/>
              </a:rPr>
              <a:t>If needed, financial support will be given,</a:t>
            </a:r>
            <a:r>
              <a:rPr lang="zh-CN" altLang="en-US" sz="1800" b="1" dirty="0" smtClean="0">
                <a:solidFill>
                  <a:srgbClr val="002060"/>
                </a:solidFill>
                <a:latin typeface="+mn-lt"/>
              </a:rPr>
              <a:t> </a:t>
            </a:r>
            <a:r>
              <a:rPr lang="en-US" altLang="zh-CN" sz="1800" b="1" dirty="0" smtClean="0">
                <a:solidFill>
                  <a:srgbClr val="002060"/>
                </a:solidFill>
                <a:latin typeface="+mn-lt"/>
              </a:rPr>
              <a:t>assuring</a:t>
            </a:r>
            <a:r>
              <a:rPr lang="zh-CN" altLang="en-US" sz="1800" b="1" dirty="0" smtClean="0">
                <a:solidFill>
                  <a:srgbClr val="002060"/>
                </a:solidFill>
                <a:latin typeface="+mn-lt"/>
              </a:rPr>
              <a:t> </a:t>
            </a:r>
            <a:r>
              <a:rPr lang="en-US" altLang="zh-CN" sz="1800" b="1" dirty="0" smtClean="0">
                <a:solidFill>
                  <a:srgbClr val="002060"/>
                </a:solidFill>
                <a:latin typeface="+mn-lt"/>
              </a:rPr>
              <a:t>the</a:t>
            </a:r>
            <a:r>
              <a:rPr lang="zh-CN" altLang="en-US" sz="1800" b="1" dirty="0" smtClean="0">
                <a:solidFill>
                  <a:srgbClr val="002060"/>
                </a:solidFill>
                <a:latin typeface="+mn-lt"/>
              </a:rPr>
              <a:t> </a:t>
            </a:r>
            <a:r>
              <a:rPr lang="en-US" altLang="zh-CN" sz="1800" b="1" dirty="0" smtClean="0">
                <a:solidFill>
                  <a:srgbClr val="002060"/>
                </a:solidFill>
                <a:latin typeface="+mn-lt"/>
              </a:rPr>
              <a:t>legal rights of workers and providing them with basic life insurance  </a:t>
            </a:r>
          </a:p>
          <a:p>
            <a:pPr>
              <a:lnSpc>
                <a:spcPct val="120000"/>
              </a:lnSpc>
            </a:pPr>
            <a:endParaRPr lang="en-US" altLang="zh-CN" sz="1600" b="1" dirty="0" smtClean="0">
              <a:solidFill>
                <a:srgbClr val="002060"/>
              </a:solidFill>
            </a:endParaRPr>
          </a:p>
          <a:p>
            <a:pPr>
              <a:lnSpc>
                <a:spcPct val="120000"/>
              </a:lnSpc>
            </a:pPr>
            <a:endParaRPr kumimoji="1" lang="zh-CN" altLang="en-US" dirty="0">
              <a:solidFill>
                <a:srgbClr val="002060"/>
              </a:solidFill>
            </a:endParaRPr>
          </a:p>
        </p:txBody>
      </p:sp>
      <p:pic>
        <p:nvPicPr>
          <p:cNvPr id="5"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429" y="1306696"/>
            <a:ext cx="4150200" cy="2880239"/>
          </a:xfrm>
          <a:prstGeom prst="rect">
            <a:avLst/>
          </a:prstGeom>
        </p:spPr>
      </p:pic>
      <p:pic>
        <p:nvPicPr>
          <p:cNvPr id="6" name="图片 3"/>
          <p:cNvPicPr>
            <a:picLocks noChangeAspect="1"/>
          </p:cNvPicPr>
          <p:nvPr/>
        </p:nvPicPr>
        <p:blipFill>
          <a:blip r:embed="rId4"/>
          <a:stretch>
            <a:fillRect/>
          </a:stretch>
        </p:blipFill>
        <p:spPr>
          <a:xfrm>
            <a:off x="237937" y="3528308"/>
            <a:ext cx="4388707" cy="2993098"/>
          </a:xfrm>
          <a:prstGeom prst="rect">
            <a:avLst/>
          </a:prstGeom>
        </p:spPr>
      </p:pic>
      <p:sp>
        <p:nvSpPr>
          <p:cNvPr id="7" name="内容占位符 2"/>
          <p:cNvSpPr txBox="1">
            <a:spLocks/>
          </p:cNvSpPr>
          <p:nvPr/>
        </p:nvSpPr>
        <p:spPr>
          <a:xfrm>
            <a:off x="4743429" y="4241365"/>
            <a:ext cx="4248171" cy="233447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pPr>
            <a:r>
              <a:rPr lang="en-US" altLang="zh-CN" sz="1800" b="1" dirty="0" smtClean="0">
                <a:solidFill>
                  <a:srgbClr val="002060"/>
                </a:solidFill>
              </a:rPr>
              <a:t>Looking for a strategy to balance de-capacity, economic development, and employment</a:t>
            </a:r>
            <a:r>
              <a:rPr lang="zh-CN" altLang="en-US" sz="1800" b="1" dirty="0" smtClean="0">
                <a:solidFill>
                  <a:srgbClr val="002060"/>
                </a:solidFill>
              </a:rPr>
              <a:t> </a:t>
            </a:r>
            <a:endParaRPr lang="en-US" altLang="zh-CN" sz="1800" b="1" dirty="0" smtClean="0">
              <a:solidFill>
                <a:srgbClr val="002060"/>
              </a:solidFill>
            </a:endParaRPr>
          </a:p>
          <a:p>
            <a:pPr>
              <a:lnSpc>
                <a:spcPct val="100000"/>
              </a:lnSpc>
            </a:pPr>
            <a:r>
              <a:rPr lang="en-US" altLang="zh-CN" sz="1800" b="1" dirty="0" smtClean="0">
                <a:solidFill>
                  <a:srgbClr val="002060"/>
                </a:solidFill>
              </a:rPr>
              <a:t>Structural change needs to focus on</a:t>
            </a:r>
            <a:r>
              <a:rPr lang="zh-CN" altLang="en-US" sz="1800" b="1" dirty="0" smtClean="0">
                <a:solidFill>
                  <a:srgbClr val="002060"/>
                </a:solidFill>
              </a:rPr>
              <a:t> </a:t>
            </a:r>
            <a:r>
              <a:rPr lang="en-US" altLang="zh-CN" sz="1800" b="1" dirty="0" smtClean="0">
                <a:solidFill>
                  <a:srgbClr val="002060"/>
                </a:solidFill>
              </a:rPr>
              <a:t>new growth and developments rather than old industries,</a:t>
            </a:r>
            <a:r>
              <a:rPr lang="zh-CN" altLang="en-US" sz="1800" b="1" dirty="0" smtClean="0">
                <a:solidFill>
                  <a:srgbClr val="002060"/>
                </a:solidFill>
              </a:rPr>
              <a:t> </a:t>
            </a:r>
            <a:endParaRPr lang="en-US" altLang="zh-CN" sz="1800" b="1" dirty="0" smtClean="0">
              <a:solidFill>
                <a:srgbClr val="002060"/>
              </a:solidFill>
            </a:endParaRPr>
          </a:p>
          <a:p>
            <a:pPr>
              <a:lnSpc>
                <a:spcPct val="100000"/>
              </a:lnSpc>
            </a:pPr>
            <a:r>
              <a:rPr lang="en-US" altLang="zh-CN" sz="1800" b="1" dirty="0" smtClean="0">
                <a:solidFill>
                  <a:srgbClr val="002060"/>
                </a:solidFill>
              </a:rPr>
              <a:t>Exploring </a:t>
            </a:r>
            <a:r>
              <a:rPr lang="en-US" altLang="zh-CN" sz="1800" b="1" dirty="0">
                <a:solidFill>
                  <a:srgbClr val="002060"/>
                </a:solidFill>
              </a:rPr>
              <a:t>new job </a:t>
            </a:r>
            <a:r>
              <a:rPr lang="en-US" altLang="zh-CN" sz="1800" b="1" dirty="0" smtClean="0">
                <a:solidFill>
                  <a:srgbClr val="002060"/>
                </a:solidFill>
              </a:rPr>
              <a:t>opportunities</a:t>
            </a:r>
            <a:r>
              <a:rPr lang="zh-CN" altLang="en-US" sz="1800" b="1" dirty="0" smtClean="0">
                <a:solidFill>
                  <a:srgbClr val="002060"/>
                </a:solidFill>
              </a:rPr>
              <a:t> </a:t>
            </a:r>
            <a:r>
              <a:rPr lang="en-US" altLang="zh-CN" sz="1800" b="1" dirty="0" smtClean="0">
                <a:solidFill>
                  <a:srgbClr val="002060"/>
                </a:solidFill>
              </a:rPr>
              <a:t>to</a:t>
            </a:r>
            <a:r>
              <a:rPr lang="zh-CN" altLang="en-US" sz="1800" b="1" dirty="0" smtClean="0">
                <a:solidFill>
                  <a:srgbClr val="002060"/>
                </a:solidFill>
              </a:rPr>
              <a:t> </a:t>
            </a:r>
            <a:r>
              <a:rPr lang="en-US" altLang="zh-CN" sz="1800" b="1" dirty="0" smtClean="0">
                <a:solidFill>
                  <a:srgbClr val="002060"/>
                </a:solidFill>
              </a:rPr>
              <a:t>reduce redundant labor</a:t>
            </a:r>
          </a:p>
        </p:txBody>
      </p:sp>
    </p:spTree>
    <p:extLst>
      <p:ext uri="{BB962C8B-B14F-4D97-AF65-F5344CB8AC3E}">
        <p14:creationId xmlns:p14="http://schemas.microsoft.com/office/powerpoint/2010/main" val="168733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260"/>
            <a:ext cx="4965704" cy="1143000"/>
          </a:xfrm>
        </p:spPr>
        <p:txBody>
          <a:bodyPr/>
          <a:lstStyle/>
          <a:p>
            <a:r>
              <a:rPr lang="en-US" dirty="0" smtClean="0"/>
              <a:t>Solutions</a:t>
            </a:r>
            <a:endParaRPr lang="en-US" dirty="0"/>
          </a:p>
        </p:txBody>
      </p:sp>
      <p:pic>
        <p:nvPicPr>
          <p:cNvPr id="3"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340" y="1167260"/>
            <a:ext cx="3581084" cy="2682557"/>
          </a:xfrm>
          <a:prstGeom prst="rect">
            <a:avLst/>
          </a:prstGeom>
        </p:spPr>
      </p:pic>
      <p:pic>
        <p:nvPicPr>
          <p:cNvPr id="4"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522" y="4119118"/>
            <a:ext cx="3759902" cy="2502685"/>
          </a:xfrm>
          <a:prstGeom prst="rect">
            <a:avLst/>
          </a:prstGeom>
        </p:spPr>
      </p:pic>
      <p:pic>
        <p:nvPicPr>
          <p:cNvPr id="5" name="内容占位符 3"/>
          <p:cNvPicPr>
            <a:picLocks noChangeAspect="1"/>
          </p:cNvPicPr>
          <p:nvPr/>
        </p:nvPicPr>
        <p:blipFill>
          <a:blip r:embed="rId5"/>
          <a:stretch>
            <a:fillRect/>
          </a:stretch>
        </p:blipFill>
        <p:spPr>
          <a:xfrm>
            <a:off x="768926" y="4119118"/>
            <a:ext cx="3551227" cy="2519409"/>
          </a:xfrm>
          <a:prstGeom prst="rect">
            <a:avLst/>
          </a:prstGeom>
        </p:spPr>
      </p:pic>
      <p:sp>
        <p:nvSpPr>
          <p:cNvPr id="6" name="文本框 4"/>
          <p:cNvSpPr txBox="1"/>
          <p:nvPr/>
        </p:nvSpPr>
        <p:spPr>
          <a:xfrm>
            <a:off x="379594" y="1035684"/>
            <a:ext cx="5043310" cy="3447098"/>
          </a:xfrm>
          <a:prstGeom prst="rect">
            <a:avLst/>
          </a:prstGeom>
          <a:noFill/>
        </p:spPr>
        <p:txBody>
          <a:bodyPr wrap="square" rtlCol="0">
            <a:spAutoFit/>
          </a:bodyPr>
          <a:lstStyle/>
          <a:p>
            <a:pPr marL="285750" indent="-285750">
              <a:spcBef>
                <a:spcPts val="600"/>
              </a:spcBef>
              <a:buFont typeface="Arial" charset="0"/>
              <a:buChar char="•"/>
            </a:pPr>
            <a:r>
              <a:rPr lang="en-US" altLang="zh-CN" sz="1600" b="1" dirty="0" smtClean="0">
                <a:solidFill>
                  <a:srgbClr val="002060"/>
                </a:solidFill>
              </a:rPr>
              <a:t>Integrating</a:t>
            </a:r>
            <a:r>
              <a:rPr lang="zh-CN" altLang="en-US" sz="1600" b="1" dirty="0" smtClean="0">
                <a:solidFill>
                  <a:srgbClr val="002060"/>
                </a:solidFill>
              </a:rPr>
              <a:t> </a:t>
            </a:r>
            <a:r>
              <a:rPr lang="en-US" altLang="zh-CN" sz="1600" b="1" dirty="0">
                <a:solidFill>
                  <a:srgbClr val="002060"/>
                </a:solidFill>
              </a:rPr>
              <a:t>a</a:t>
            </a:r>
            <a:r>
              <a:rPr lang="en-US" altLang="zh-CN" sz="1600" b="1" dirty="0" smtClean="0">
                <a:solidFill>
                  <a:srgbClr val="002060"/>
                </a:solidFill>
              </a:rPr>
              <a:t>ncient </a:t>
            </a:r>
            <a:r>
              <a:rPr lang="en-US" altLang="zh-CN" sz="1600" b="1" dirty="0">
                <a:solidFill>
                  <a:srgbClr val="002060"/>
                </a:solidFill>
              </a:rPr>
              <a:t>villages protection </a:t>
            </a:r>
            <a:r>
              <a:rPr lang="en-US" altLang="zh-CN" sz="1600" b="1" dirty="0" smtClean="0">
                <a:solidFill>
                  <a:srgbClr val="002060"/>
                </a:solidFill>
              </a:rPr>
              <a:t>with coal</a:t>
            </a:r>
            <a:r>
              <a:rPr lang="zh-CN" altLang="en-US" sz="1600" b="1" dirty="0" smtClean="0">
                <a:solidFill>
                  <a:srgbClr val="002060"/>
                </a:solidFill>
              </a:rPr>
              <a:t> </a:t>
            </a:r>
            <a:r>
              <a:rPr lang="en-US" altLang="zh-CN" sz="1600" b="1" dirty="0" smtClean="0">
                <a:solidFill>
                  <a:srgbClr val="002060"/>
                </a:solidFill>
              </a:rPr>
              <a:t>mine recovery</a:t>
            </a:r>
          </a:p>
          <a:p>
            <a:pPr marL="285750" indent="-285750">
              <a:spcBef>
                <a:spcPts val="600"/>
              </a:spcBef>
              <a:buFont typeface="Arial" charset="0"/>
              <a:buChar char="•"/>
            </a:pPr>
            <a:r>
              <a:rPr lang="en-US" altLang="zh-CN" sz="1600" b="1" dirty="0" smtClean="0">
                <a:solidFill>
                  <a:srgbClr val="002060"/>
                </a:solidFill>
              </a:rPr>
              <a:t>Remediating abandoned </a:t>
            </a:r>
            <a:r>
              <a:rPr lang="en-US" altLang="zh-CN" sz="1600" b="1" dirty="0">
                <a:solidFill>
                  <a:srgbClr val="002060"/>
                </a:solidFill>
              </a:rPr>
              <a:t>coal </a:t>
            </a:r>
            <a:r>
              <a:rPr lang="en-US" altLang="zh-CN" sz="1600" b="1" dirty="0" smtClean="0">
                <a:solidFill>
                  <a:srgbClr val="002060"/>
                </a:solidFill>
              </a:rPr>
              <a:t>mines,</a:t>
            </a:r>
            <a:r>
              <a:rPr lang="zh-CN" altLang="en-US" sz="1600" b="1" dirty="0" smtClean="0">
                <a:solidFill>
                  <a:srgbClr val="002060"/>
                </a:solidFill>
              </a:rPr>
              <a:t> </a:t>
            </a:r>
            <a:r>
              <a:rPr lang="en-US" altLang="zh-CN" sz="1600" b="1" dirty="0" smtClean="0">
                <a:solidFill>
                  <a:srgbClr val="002060"/>
                </a:solidFill>
              </a:rPr>
              <a:t>with</a:t>
            </a:r>
            <a:r>
              <a:rPr lang="zh-CN" altLang="en-US" sz="1600" b="1" dirty="0" smtClean="0">
                <a:solidFill>
                  <a:srgbClr val="002060"/>
                </a:solidFill>
              </a:rPr>
              <a:t> </a:t>
            </a:r>
            <a:r>
              <a:rPr lang="en-US" altLang="zh-CN" sz="1600" b="1" dirty="0" smtClean="0">
                <a:solidFill>
                  <a:srgbClr val="002060"/>
                </a:solidFill>
              </a:rPr>
              <a:t>investment</a:t>
            </a:r>
            <a:r>
              <a:rPr lang="zh-CN" altLang="en-US" sz="1600" b="1" dirty="0" smtClean="0">
                <a:solidFill>
                  <a:srgbClr val="002060"/>
                </a:solidFill>
              </a:rPr>
              <a:t> </a:t>
            </a:r>
            <a:r>
              <a:rPr lang="en-US" altLang="zh-CN" sz="1600" b="1" dirty="0" smtClean="0">
                <a:solidFill>
                  <a:srgbClr val="002060"/>
                </a:solidFill>
              </a:rPr>
              <a:t>of</a:t>
            </a:r>
            <a:r>
              <a:rPr lang="zh-CN" altLang="en-US" sz="1600" b="1" dirty="0" smtClean="0">
                <a:solidFill>
                  <a:srgbClr val="002060"/>
                </a:solidFill>
              </a:rPr>
              <a:t> </a:t>
            </a:r>
            <a:r>
              <a:rPr lang="en-US" altLang="zh-CN" sz="1600" b="1" dirty="0" smtClean="0">
                <a:solidFill>
                  <a:srgbClr val="002060"/>
                </a:solidFill>
              </a:rPr>
              <a:t>CNY</a:t>
            </a:r>
            <a:r>
              <a:rPr lang="zh-CN" altLang="en-US" sz="1600" b="1" dirty="0" smtClean="0">
                <a:solidFill>
                  <a:srgbClr val="002060"/>
                </a:solidFill>
              </a:rPr>
              <a:t> </a:t>
            </a:r>
            <a:r>
              <a:rPr lang="en-US" altLang="zh-CN" sz="1600" b="1" dirty="0" smtClean="0">
                <a:solidFill>
                  <a:srgbClr val="002060"/>
                </a:solidFill>
              </a:rPr>
              <a:t>30 billion</a:t>
            </a:r>
            <a:r>
              <a:rPr lang="zh-CN" altLang="en-US" sz="1600" b="1" dirty="0" smtClean="0">
                <a:solidFill>
                  <a:srgbClr val="002060"/>
                </a:solidFill>
              </a:rPr>
              <a:t> </a:t>
            </a:r>
            <a:r>
              <a:rPr lang="en-US" altLang="zh-CN" sz="1600" b="1" dirty="0" smtClean="0">
                <a:solidFill>
                  <a:srgbClr val="002060"/>
                </a:solidFill>
              </a:rPr>
              <a:t>over</a:t>
            </a:r>
            <a:r>
              <a:rPr lang="zh-CN" altLang="en-US" sz="1600" b="1" dirty="0" smtClean="0">
                <a:solidFill>
                  <a:srgbClr val="002060"/>
                </a:solidFill>
              </a:rPr>
              <a:t> </a:t>
            </a:r>
            <a:r>
              <a:rPr lang="en-US" altLang="zh-CN" sz="1600" b="1" dirty="0" smtClean="0">
                <a:solidFill>
                  <a:srgbClr val="002060"/>
                </a:solidFill>
              </a:rPr>
              <a:t>the</a:t>
            </a:r>
            <a:r>
              <a:rPr lang="zh-CN" altLang="en-US" sz="1600" b="1" dirty="0" smtClean="0">
                <a:solidFill>
                  <a:srgbClr val="002060"/>
                </a:solidFill>
              </a:rPr>
              <a:t> </a:t>
            </a:r>
            <a:r>
              <a:rPr lang="en-US" altLang="zh-CN" sz="1600" b="1" dirty="0" smtClean="0">
                <a:solidFill>
                  <a:srgbClr val="002060"/>
                </a:solidFill>
              </a:rPr>
              <a:t>next</a:t>
            </a:r>
            <a:r>
              <a:rPr lang="zh-CN" altLang="en-US" sz="1600" b="1" dirty="0" smtClean="0">
                <a:solidFill>
                  <a:srgbClr val="002060"/>
                </a:solidFill>
              </a:rPr>
              <a:t> </a:t>
            </a:r>
            <a:r>
              <a:rPr lang="en-US" altLang="zh-CN" sz="1600" b="1" dirty="0" smtClean="0">
                <a:solidFill>
                  <a:srgbClr val="002060"/>
                </a:solidFill>
              </a:rPr>
              <a:t>3</a:t>
            </a:r>
            <a:r>
              <a:rPr lang="zh-CN" altLang="en-US" sz="1600" b="1" dirty="0" smtClean="0">
                <a:solidFill>
                  <a:srgbClr val="002060"/>
                </a:solidFill>
              </a:rPr>
              <a:t> </a:t>
            </a:r>
            <a:r>
              <a:rPr lang="en-US" altLang="zh-CN" sz="1600" b="1" dirty="0" smtClean="0">
                <a:solidFill>
                  <a:srgbClr val="002060"/>
                </a:solidFill>
              </a:rPr>
              <a:t>years </a:t>
            </a:r>
          </a:p>
          <a:p>
            <a:pPr marL="742950" lvl="1" indent="-285750">
              <a:spcBef>
                <a:spcPts val="600"/>
              </a:spcBef>
              <a:buFont typeface="Arial" charset="0"/>
              <a:buChar char="•"/>
            </a:pPr>
            <a:r>
              <a:rPr lang="en-US" altLang="zh-CN" sz="1600" dirty="0" smtClean="0">
                <a:solidFill>
                  <a:srgbClr val="002060"/>
                </a:solidFill>
              </a:rPr>
              <a:t>Ecological/environmental </a:t>
            </a:r>
            <a:r>
              <a:rPr lang="en-US" altLang="zh-CN" sz="1600" dirty="0">
                <a:solidFill>
                  <a:srgbClr val="002060"/>
                </a:solidFill>
              </a:rPr>
              <a:t>recovery </a:t>
            </a:r>
            <a:r>
              <a:rPr lang="en-US" altLang="zh-CN" sz="1600" dirty="0" smtClean="0">
                <a:solidFill>
                  <a:srgbClr val="002060"/>
                </a:solidFill>
              </a:rPr>
              <a:t>of </a:t>
            </a:r>
            <a:r>
              <a:rPr lang="en-US" altLang="zh-CN" sz="1600" dirty="0">
                <a:solidFill>
                  <a:srgbClr val="002060"/>
                </a:solidFill>
              </a:rPr>
              <a:t>59 </a:t>
            </a:r>
            <a:r>
              <a:rPr lang="en-US" altLang="zh-CN" sz="1600" dirty="0" smtClean="0">
                <a:solidFill>
                  <a:srgbClr val="002060"/>
                </a:solidFill>
              </a:rPr>
              <a:t>mines  </a:t>
            </a:r>
          </a:p>
          <a:p>
            <a:pPr marL="742950" lvl="1" indent="-285750">
              <a:spcBef>
                <a:spcPts val="600"/>
              </a:spcBef>
              <a:buFont typeface="Arial" charset="0"/>
              <a:buChar char="•"/>
            </a:pPr>
            <a:r>
              <a:rPr lang="en-US" altLang="zh-CN" sz="1600" dirty="0" smtClean="0">
                <a:solidFill>
                  <a:srgbClr val="002060"/>
                </a:solidFill>
              </a:rPr>
              <a:t>Soil</a:t>
            </a:r>
            <a:r>
              <a:rPr lang="zh-CN" altLang="en-US" sz="1600" dirty="0" smtClean="0">
                <a:solidFill>
                  <a:srgbClr val="002060"/>
                </a:solidFill>
              </a:rPr>
              <a:t> </a:t>
            </a:r>
            <a:r>
              <a:rPr lang="en-US" altLang="zh-CN" sz="1600" dirty="0" smtClean="0">
                <a:solidFill>
                  <a:srgbClr val="002060"/>
                </a:solidFill>
              </a:rPr>
              <a:t>remediation</a:t>
            </a:r>
            <a:r>
              <a:rPr lang="zh-CN" altLang="en-US" sz="1600" dirty="0" smtClean="0">
                <a:solidFill>
                  <a:srgbClr val="002060"/>
                </a:solidFill>
              </a:rPr>
              <a:t> </a:t>
            </a:r>
            <a:r>
              <a:rPr lang="en-US" altLang="zh-CN" sz="1600" dirty="0" smtClean="0">
                <a:solidFill>
                  <a:srgbClr val="002060"/>
                </a:solidFill>
              </a:rPr>
              <a:t>for </a:t>
            </a:r>
            <a:r>
              <a:rPr lang="en-US" altLang="zh-CN" sz="1600" dirty="0">
                <a:solidFill>
                  <a:srgbClr val="002060"/>
                </a:solidFill>
              </a:rPr>
              <a:t>40 key recovery </a:t>
            </a:r>
            <a:r>
              <a:rPr lang="en-US" altLang="zh-CN" sz="1600" dirty="0" smtClean="0">
                <a:solidFill>
                  <a:srgbClr val="002060"/>
                </a:solidFill>
              </a:rPr>
              <a:t>areas</a:t>
            </a:r>
          </a:p>
          <a:p>
            <a:pPr marL="285750" indent="-285750">
              <a:spcBef>
                <a:spcPts val="600"/>
              </a:spcBef>
              <a:buFont typeface="Arial" charset="0"/>
              <a:buChar char="•"/>
            </a:pPr>
            <a:r>
              <a:rPr lang="en-US" altLang="zh-CN" sz="1600" b="1" dirty="0" smtClean="0">
                <a:solidFill>
                  <a:srgbClr val="002060"/>
                </a:solidFill>
              </a:rPr>
              <a:t>National</a:t>
            </a:r>
            <a:r>
              <a:rPr lang="zh-CN" altLang="en-US" sz="1600" b="1" dirty="0" smtClean="0">
                <a:solidFill>
                  <a:srgbClr val="002060"/>
                </a:solidFill>
              </a:rPr>
              <a:t> </a:t>
            </a:r>
            <a:r>
              <a:rPr lang="en-US" altLang="zh-CN" sz="1600" b="1" dirty="0" smtClean="0">
                <a:solidFill>
                  <a:srgbClr val="002060"/>
                </a:solidFill>
              </a:rPr>
              <a:t>Solar Leading Program</a:t>
            </a:r>
            <a:r>
              <a:rPr lang="zh-CN" altLang="en-US" sz="1600" b="1" dirty="0">
                <a:solidFill>
                  <a:srgbClr val="002060"/>
                </a:solidFill>
              </a:rPr>
              <a:t> </a:t>
            </a:r>
            <a:r>
              <a:rPr lang="en-US" altLang="zh-CN" sz="1600" b="1" dirty="0" smtClean="0">
                <a:solidFill>
                  <a:srgbClr val="002060"/>
                </a:solidFill>
              </a:rPr>
              <a:t>in</a:t>
            </a:r>
            <a:r>
              <a:rPr lang="zh-CN" altLang="en-US" sz="1600" b="1" dirty="0" smtClean="0">
                <a:solidFill>
                  <a:srgbClr val="002060"/>
                </a:solidFill>
              </a:rPr>
              <a:t> </a:t>
            </a:r>
            <a:r>
              <a:rPr lang="en-US" altLang="zh-CN" sz="1600" b="1" dirty="0" smtClean="0">
                <a:solidFill>
                  <a:srgbClr val="002060"/>
                </a:solidFill>
              </a:rPr>
              <a:t>Shanxi</a:t>
            </a:r>
            <a:r>
              <a:rPr lang="zh-CN" altLang="en-US" sz="1600" b="1" dirty="0" smtClean="0">
                <a:solidFill>
                  <a:srgbClr val="002060"/>
                </a:solidFill>
              </a:rPr>
              <a:t> </a:t>
            </a:r>
            <a:endParaRPr lang="en-US" altLang="zh-CN" sz="1600" b="1" dirty="0" smtClean="0">
              <a:solidFill>
                <a:srgbClr val="002060"/>
              </a:solidFill>
            </a:endParaRPr>
          </a:p>
          <a:p>
            <a:pPr marL="742950" lvl="1" indent="-285750">
              <a:spcBef>
                <a:spcPts val="600"/>
              </a:spcBef>
              <a:buFont typeface="Arial" charset="0"/>
              <a:buChar char="•"/>
            </a:pPr>
            <a:r>
              <a:rPr lang="en-US" altLang="zh-CN" sz="1600" dirty="0">
                <a:solidFill>
                  <a:srgbClr val="002060"/>
                </a:solidFill>
              </a:rPr>
              <a:t>S</a:t>
            </a:r>
            <a:r>
              <a:rPr lang="en-US" altLang="zh-CN" sz="1600" dirty="0" smtClean="0">
                <a:solidFill>
                  <a:srgbClr val="002060"/>
                </a:solidFill>
              </a:rPr>
              <a:t>olar</a:t>
            </a:r>
            <a:r>
              <a:rPr lang="zh-CN" altLang="en-US" sz="1600" dirty="0" smtClean="0">
                <a:solidFill>
                  <a:srgbClr val="002060"/>
                </a:solidFill>
              </a:rPr>
              <a:t> </a:t>
            </a:r>
            <a:r>
              <a:rPr lang="en-US" altLang="zh-CN" sz="1600" dirty="0">
                <a:solidFill>
                  <a:srgbClr val="002060"/>
                </a:solidFill>
              </a:rPr>
              <a:t>b</a:t>
            </a:r>
            <a:r>
              <a:rPr lang="en-US" altLang="zh-CN" sz="1600" dirty="0" smtClean="0">
                <a:solidFill>
                  <a:srgbClr val="002060"/>
                </a:solidFill>
              </a:rPr>
              <a:t>ases</a:t>
            </a:r>
            <a:r>
              <a:rPr lang="zh-CN" altLang="en-US" sz="1600" dirty="0" smtClean="0">
                <a:solidFill>
                  <a:srgbClr val="002060"/>
                </a:solidFill>
              </a:rPr>
              <a:t> </a:t>
            </a:r>
            <a:r>
              <a:rPr lang="en-US" altLang="zh-CN" sz="1600" dirty="0" smtClean="0">
                <a:solidFill>
                  <a:srgbClr val="002060"/>
                </a:solidFill>
              </a:rPr>
              <a:t>built</a:t>
            </a:r>
            <a:r>
              <a:rPr lang="zh-CN" altLang="en-US" sz="1600" dirty="0" smtClean="0">
                <a:solidFill>
                  <a:srgbClr val="002060"/>
                </a:solidFill>
              </a:rPr>
              <a:t> </a:t>
            </a:r>
            <a:r>
              <a:rPr lang="en-US" altLang="zh-CN" sz="1600" dirty="0" smtClean="0">
                <a:solidFill>
                  <a:srgbClr val="002060"/>
                </a:solidFill>
              </a:rPr>
              <a:t>up</a:t>
            </a:r>
            <a:r>
              <a:rPr lang="zh-CN" altLang="en-US" sz="1600" dirty="0" smtClean="0">
                <a:solidFill>
                  <a:srgbClr val="002060"/>
                </a:solidFill>
              </a:rPr>
              <a:t> </a:t>
            </a:r>
            <a:r>
              <a:rPr lang="en-US" altLang="zh-CN" sz="1600" dirty="0" smtClean="0">
                <a:solidFill>
                  <a:srgbClr val="002060"/>
                </a:solidFill>
              </a:rPr>
              <a:t>in</a:t>
            </a:r>
            <a:r>
              <a:rPr lang="zh-CN" altLang="en-US" sz="1600" dirty="0" smtClean="0">
                <a:solidFill>
                  <a:srgbClr val="002060"/>
                </a:solidFill>
              </a:rPr>
              <a:t> </a:t>
            </a:r>
            <a:r>
              <a:rPr lang="en-US" altLang="zh-CN" sz="1600" dirty="0">
                <a:solidFill>
                  <a:srgbClr val="002060"/>
                </a:solidFill>
              </a:rPr>
              <a:t>c</a:t>
            </a:r>
            <a:r>
              <a:rPr lang="en-US" altLang="zh-CN" sz="1600" dirty="0" smtClean="0">
                <a:solidFill>
                  <a:srgbClr val="002060"/>
                </a:solidFill>
              </a:rPr>
              <a:t>oal</a:t>
            </a:r>
            <a:r>
              <a:rPr lang="zh-CN" altLang="en-US" sz="1600" dirty="0" smtClean="0">
                <a:solidFill>
                  <a:srgbClr val="002060"/>
                </a:solidFill>
              </a:rPr>
              <a:t> </a:t>
            </a:r>
            <a:r>
              <a:rPr lang="en-US" altLang="zh-CN" sz="1600" dirty="0" smtClean="0">
                <a:solidFill>
                  <a:srgbClr val="002060"/>
                </a:solidFill>
              </a:rPr>
              <a:t>mining</a:t>
            </a:r>
            <a:r>
              <a:rPr lang="zh-CN" altLang="en-US" sz="1600" dirty="0" smtClean="0">
                <a:solidFill>
                  <a:srgbClr val="002060"/>
                </a:solidFill>
              </a:rPr>
              <a:t> </a:t>
            </a:r>
            <a:r>
              <a:rPr lang="en-US" altLang="zh-CN" sz="1600" dirty="0" smtClean="0">
                <a:solidFill>
                  <a:srgbClr val="002060"/>
                </a:solidFill>
              </a:rPr>
              <a:t>subsidence</a:t>
            </a:r>
            <a:r>
              <a:rPr lang="zh-CN" altLang="en-US" sz="1600" dirty="0" smtClean="0">
                <a:solidFill>
                  <a:srgbClr val="002060"/>
                </a:solidFill>
              </a:rPr>
              <a:t> </a:t>
            </a:r>
            <a:r>
              <a:rPr lang="en-US" altLang="zh-CN" sz="1600" dirty="0" smtClean="0">
                <a:solidFill>
                  <a:srgbClr val="002060"/>
                </a:solidFill>
              </a:rPr>
              <a:t>regions</a:t>
            </a:r>
            <a:r>
              <a:rPr lang="zh-CN" altLang="en-US" sz="1600" dirty="0" smtClean="0">
                <a:solidFill>
                  <a:srgbClr val="002060"/>
                </a:solidFill>
              </a:rPr>
              <a:t> </a:t>
            </a:r>
            <a:r>
              <a:rPr lang="en-US" altLang="zh-CN" sz="1600" dirty="0" smtClean="0">
                <a:solidFill>
                  <a:srgbClr val="002060"/>
                </a:solidFill>
              </a:rPr>
              <a:t>for</a:t>
            </a:r>
            <a:r>
              <a:rPr lang="zh-CN" altLang="en-US" sz="1600" dirty="0" smtClean="0">
                <a:solidFill>
                  <a:srgbClr val="002060"/>
                </a:solidFill>
              </a:rPr>
              <a:t> </a:t>
            </a:r>
            <a:r>
              <a:rPr lang="en-US" altLang="zh-CN" sz="1600" dirty="0" smtClean="0">
                <a:solidFill>
                  <a:srgbClr val="002060"/>
                </a:solidFill>
              </a:rPr>
              <a:t>poverty</a:t>
            </a:r>
            <a:r>
              <a:rPr lang="zh-CN" altLang="en-US" sz="1600" dirty="0" smtClean="0">
                <a:solidFill>
                  <a:srgbClr val="002060"/>
                </a:solidFill>
              </a:rPr>
              <a:t> </a:t>
            </a:r>
            <a:r>
              <a:rPr lang="en-US" altLang="zh-CN" sz="1600" dirty="0" smtClean="0">
                <a:solidFill>
                  <a:srgbClr val="002060"/>
                </a:solidFill>
              </a:rPr>
              <a:t>relief</a:t>
            </a:r>
          </a:p>
          <a:p>
            <a:pPr marL="285750" indent="-285750">
              <a:spcBef>
                <a:spcPts val="600"/>
              </a:spcBef>
              <a:buFont typeface="Arial" charset="0"/>
              <a:buChar char="•"/>
            </a:pPr>
            <a:r>
              <a:rPr lang="en-US" altLang="zh-CN" sz="1600" b="1" dirty="0" smtClean="0">
                <a:solidFill>
                  <a:srgbClr val="002060"/>
                </a:solidFill>
              </a:rPr>
              <a:t>National</a:t>
            </a:r>
            <a:r>
              <a:rPr lang="zh-CN" altLang="en-US" sz="1600" b="1" dirty="0" smtClean="0">
                <a:solidFill>
                  <a:srgbClr val="002060"/>
                </a:solidFill>
              </a:rPr>
              <a:t> </a:t>
            </a:r>
            <a:r>
              <a:rPr lang="en-US" altLang="zh-CN" sz="1600" b="1" dirty="0" smtClean="0">
                <a:solidFill>
                  <a:srgbClr val="002060"/>
                </a:solidFill>
              </a:rPr>
              <a:t>Tourism Initiatives for Poverty </a:t>
            </a:r>
            <a:r>
              <a:rPr lang="en-US" altLang="zh-CN" sz="1600" b="1" dirty="0">
                <a:solidFill>
                  <a:srgbClr val="002060"/>
                </a:solidFill>
              </a:rPr>
              <a:t>R</a:t>
            </a:r>
            <a:r>
              <a:rPr lang="en-US" altLang="zh-CN" sz="1600" b="1" dirty="0" smtClean="0">
                <a:solidFill>
                  <a:srgbClr val="002060"/>
                </a:solidFill>
              </a:rPr>
              <a:t>elief </a:t>
            </a:r>
            <a:endParaRPr lang="zh-CN" altLang="zh-CN" sz="1600" b="1" dirty="0">
              <a:solidFill>
                <a:srgbClr val="002060"/>
              </a:solidFill>
            </a:endParaRPr>
          </a:p>
          <a:p>
            <a:endParaRPr kumimoji="1" lang="en-US" altLang="zh-CN" sz="1400" b="1" dirty="0" smtClean="0"/>
          </a:p>
          <a:p>
            <a:r>
              <a:rPr kumimoji="1" lang="en-US" altLang="zh-CN" sz="1400" b="1" dirty="0" smtClean="0"/>
              <a:t> </a:t>
            </a:r>
            <a:endParaRPr kumimoji="1" lang="zh-CN" altLang="en-US" sz="1400" b="1" dirty="0"/>
          </a:p>
        </p:txBody>
      </p:sp>
    </p:spTree>
    <p:extLst>
      <p:ext uri="{BB962C8B-B14F-4D97-AF65-F5344CB8AC3E}">
        <p14:creationId xmlns:p14="http://schemas.microsoft.com/office/powerpoint/2010/main" val="11751272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915" y="318182"/>
            <a:ext cx="6692628" cy="626434"/>
          </a:xfrm>
        </p:spPr>
        <p:txBody>
          <a:bodyPr/>
          <a:lstStyle/>
          <a:p>
            <a:r>
              <a:rPr lang="en-US" dirty="0" smtClean="0"/>
              <a:t>Innovation &amp; Efficiency</a:t>
            </a:r>
            <a:endParaRPr lang="en-US" dirty="0"/>
          </a:p>
        </p:txBody>
      </p:sp>
      <p:sp>
        <p:nvSpPr>
          <p:cNvPr id="3" name="矩形 8"/>
          <p:cNvSpPr/>
          <p:nvPr/>
        </p:nvSpPr>
        <p:spPr>
          <a:xfrm>
            <a:off x="-185818" y="748670"/>
            <a:ext cx="4789781" cy="2893100"/>
          </a:xfrm>
          <a:prstGeom prst="rect">
            <a:avLst/>
          </a:prstGeom>
        </p:spPr>
        <p:txBody>
          <a:bodyPr wrap="square">
            <a:spAutoFit/>
          </a:bodyPr>
          <a:lstStyle/>
          <a:p>
            <a:endParaRPr kumimoji="1" lang="en-US" altLang="zh-CN" b="1" dirty="0">
              <a:solidFill>
                <a:srgbClr val="002060"/>
              </a:solidFill>
            </a:endParaRPr>
          </a:p>
          <a:p>
            <a:pPr marL="742950" lvl="1" indent="-285750">
              <a:spcBef>
                <a:spcPts val="600"/>
              </a:spcBef>
              <a:buFont typeface="Arial" charset="0"/>
              <a:buChar char="•"/>
            </a:pPr>
            <a:r>
              <a:rPr kumimoji="1" lang="en-US" altLang="zh-CN" b="1" dirty="0">
                <a:solidFill>
                  <a:srgbClr val="002060"/>
                </a:solidFill>
              </a:rPr>
              <a:t>Technology: developing new business and industry </a:t>
            </a:r>
          </a:p>
          <a:p>
            <a:pPr marL="742950" lvl="1" indent="-285750">
              <a:spcBef>
                <a:spcPts val="600"/>
              </a:spcBef>
              <a:buFont typeface="Arial" charset="0"/>
              <a:buChar char="•"/>
            </a:pPr>
            <a:r>
              <a:rPr kumimoji="1" lang="en-US" altLang="zh-CN" b="1" dirty="0">
                <a:solidFill>
                  <a:srgbClr val="002060"/>
                </a:solidFill>
              </a:rPr>
              <a:t>Ideology: turning risks caused by coal </a:t>
            </a:r>
            <a:r>
              <a:rPr kumimoji="1" lang="en-US" altLang="zh-CN" b="1" dirty="0" smtClean="0">
                <a:solidFill>
                  <a:srgbClr val="002060"/>
                </a:solidFill>
              </a:rPr>
              <a:t>into opportunities</a:t>
            </a:r>
            <a:endParaRPr kumimoji="1" lang="en-US" altLang="zh-CN" b="1" dirty="0">
              <a:solidFill>
                <a:srgbClr val="002060"/>
              </a:solidFill>
            </a:endParaRPr>
          </a:p>
          <a:p>
            <a:pPr marL="742950" lvl="1" indent="-285750">
              <a:spcBef>
                <a:spcPts val="600"/>
              </a:spcBef>
              <a:buFont typeface="Arial" charset="0"/>
              <a:buChar char="•"/>
            </a:pPr>
            <a:r>
              <a:rPr kumimoji="1" lang="en-US" altLang="zh-CN" b="1" dirty="0" smtClean="0">
                <a:solidFill>
                  <a:srgbClr val="002060"/>
                </a:solidFill>
              </a:rPr>
              <a:t>Use </a:t>
            </a:r>
            <a:r>
              <a:rPr kumimoji="1" lang="en-US" altLang="zh-CN" b="1" dirty="0">
                <a:solidFill>
                  <a:srgbClr val="002060"/>
                </a:solidFill>
              </a:rPr>
              <a:t>resources </a:t>
            </a:r>
            <a:r>
              <a:rPr kumimoji="1" lang="en-US" altLang="zh-CN" b="1" dirty="0" smtClean="0">
                <a:solidFill>
                  <a:srgbClr val="002060"/>
                </a:solidFill>
              </a:rPr>
              <a:t>wisely</a:t>
            </a:r>
            <a:r>
              <a:rPr kumimoji="1" lang="zh-CN" altLang="en-US" b="1" dirty="0" smtClean="0">
                <a:solidFill>
                  <a:srgbClr val="002060"/>
                </a:solidFill>
              </a:rPr>
              <a:t> </a:t>
            </a:r>
            <a:r>
              <a:rPr kumimoji="1" lang="en-US" altLang="zh-CN" b="1" dirty="0" smtClean="0">
                <a:solidFill>
                  <a:srgbClr val="002060"/>
                </a:solidFill>
              </a:rPr>
              <a:t>and</a:t>
            </a:r>
            <a:r>
              <a:rPr kumimoji="1" lang="zh-CN" altLang="en-US" b="1" dirty="0" smtClean="0">
                <a:solidFill>
                  <a:srgbClr val="002060"/>
                </a:solidFill>
              </a:rPr>
              <a:t> </a:t>
            </a:r>
            <a:r>
              <a:rPr kumimoji="1" lang="en-US" altLang="zh-CN" b="1" dirty="0" smtClean="0">
                <a:solidFill>
                  <a:srgbClr val="002060"/>
                </a:solidFill>
              </a:rPr>
              <a:t>put</a:t>
            </a:r>
            <a:r>
              <a:rPr kumimoji="1" lang="zh-CN" altLang="en-US" b="1" dirty="0" smtClean="0">
                <a:solidFill>
                  <a:srgbClr val="002060"/>
                </a:solidFill>
              </a:rPr>
              <a:t> </a:t>
            </a:r>
            <a:r>
              <a:rPr kumimoji="1" lang="en-US" altLang="zh-CN" b="1" dirty="0" smtClean="0">
                <a:solidFill>
                  <a:srgbClr val="002060"/>
                </a:solidFill>
              </a:rPr>
              <a:t>people</a:t>
            </a:r>
            <a:r>
              <a:rPr kumimoji="1" lang="zh-CN" altLang="en-US" b="1" dirty="0" smtClean="0">
                <a:solidFill>
                  <a:srgbClr val="002060"/>
                </a:solidFill>
              </a:rPr>
              <a:t> </a:t>
            </a:r>
            <a:r>
              <a:rPr kumimoji="1" lang="en-US" altLang="zh-CN" b="1" dirty="0" smtClean="0">
                <a:solidFill>
                  <a:srgbClr val="002060"/>
                </a:solidFill>
              </a:rPr>
              <a:t>with</a:t>
            </a:r>
            <a:r>
              <a:rPr kumimoji="1" lang="zh-CN" altLang="en-US" b="1" dirty="0" smtClean="0">
                <a:solidFill>
                  <a:srgbClr val="002060"/>
                </a:solidFill>
              </a:rPr>
              <a:t> </a:t>
            </a:r>
            <a:r>
              <a:rPr kumimoji="1" lang="en-US" altLang="zh-CN" b="1" dirty="0" smtClean="0">
                <a:solidFill>
                  <a:srgbClr val="002060"/>
                </a:solidFill>
              </a:rPr>
              <a:t>skills in </a:t>
            </a:r>
            <a:r>
              <a:rPr kumimoji="1" lang="en-US" altLang="zh-CN" b="1" dirty="0">
                <a:solidFill>
                  <a:srgbClr val="002060"/>
                </a:solidFill>
              </a:rPr>
              <a:t>right </a:t>
            </a:r>
            <a:r>
              <a:rPr kumimoji="1" lang="en-US" altLang="zh-CN" b="1" dirty="0" smtClean="0">
                <a:solidFill>
                  <a:srgbClr val="002060"/>
                </a:solidFill>
              </a:rPr>
              <a:t>place</a:t>
            </a:r>
            <a:endParaRPr kumimoji="1" lang="en-US" altLang="zh-CN" b="1" dirty="0">
              <a:solidFill>
                <a:srgbClr val="002060"/>
              </a:solidFill>
            </a:endParaRPr>
          </a:p>
          <a:p>
            <a:pPr marL="742950" lvl="1" indent="-285750">
              <a:spcBef>
                <a:spcPts val="600"/>
              </a:spcBef>
              <a:buFont typeface="Arial" charset="0"/>
              <a:buChar char="•"/>
            </a:pPr>
            <a:r>
              <a:rPr kumimoji="1" lang="en-US" altLang="zh-CN" b="1" dirty="0">
                <a:solidFill>
                  <a:srgbClr val="002060"/>
                </a:solidFill>
              </a:rPr>
              <a:t>Improve </a:t>
            </a:r>
            <a:r>
              <a:rPr kumimoji="1" lang="en-US" altLang="zh-CN" b="1" dirty="0" smtClean="0">
                <a:solidFill>
                  <a:srgbClr val="002060"/>
                </a:solidFill>
              </a:rPr>
              <a:t>coal</a:t>
            </a:r>
            <a:r>
              <a:rPr kumimoji="1" lang="zh-CN" altLang="en-US" b="1" dirty="0" smtClean="0">
                <a:solidFill>
                  <a:srgbClr val="002060"/>
                </a:solidFill>
              </a:rPr>
              <a:t> </a:t>
            </a:r>
            <a:r>
              <a:rPr kumimoji="1" lang="en-US" altLang="zh-CN" b="1" dirty="0" smtClean="0">
                <a:solidFill>
                  <a:srgbClr val="002060"/>
                </a:solidFill>
              </a:rPr>
              <a:t>services</a:t>
            </a:r>
            <a:r>
              <a:rPr kumimoji="1" lang="zh-CN" altLang="en-US" b="1" dirty="0" smtClean="0">
                <a:solidFill>
                  <a:srgbClr val="002060"/>
                </a:solidFill>
              </a:rPr>
              <a:t> </a:t>
            </a:r>
            <a:r>
              <a:rPr kumimoji="1" lang="en-US" altLang="zh-CN" b="1" dirty="0" smtClean="0">
                <a:solidFill>
                  <a:srgbClr val="002060"/>
                </a:solidFill>
              </a:rPr>
              <a:t>and</a:t>
            </a:r>
            <a:r>
              <a:rPr kumimoji="1" lang="zh-CN" altLang="en-US" b="1" dirty="0" smtClean="0">
                <a:solidFill>
                  <a:srgbClr val="002060"/>
                </a:solidFill>
              </a:rPr>
              <a:t> </a:t>
            </a:r>
            <a:r>
              <a:rPr kumimoji="1" lang="en-US" altLang="zh-CN" b="1" dirty="0" smtClean="0">
                <a:solidFill>
                  <a:srgbClr val="002060"/>
                </a:solidFill>
              </a:rPr>
              <a:t>explore</a:t>
            </a:r>
            <a:r>
              <a:rPr kumimoji="1" lang="zh-CN" altLang="en-US" b="1" dirty="0" smtClean="0">
                <a:solidFill>
                  <a:srgbClr val="002060"/>
                </a:solidFill>
              </a:rPr>
              <a:t> </a:t>
            </a:r>
            <a:r>
              <a:rPr kumimoji="1" lang="en-US" altLang="zh-CN" b="1" dirty="0" smtClean="0">
                <a:solidFill>
                  <a:srgbClr val="002060"/>
                </a:solidFill>
              </a:rPr>
              <a:t>potentials</a:t>
            </a:r>
            <a:r>
              <a:rPr kumimoji="1" lang="zh-CN" altLang="en-US" b="1" dirty="0" smtClean="0">
                <a:solidFill>
                  <a:srgbClr val="002060"/>
                </a:solidFill>
              </a:rPr>
              <a:t> </a:t>
            </a:r>
            <a:r>
              <a:rPr kumimoji="1" lang="en-US" altLang="zh-CN" b="1" dirty="0" smtClean="0">
                <a:solidFill>
                  <a:srgbClr val="002060"/>
                </a:solidFill>
              </a:rPr>
              <a:t>from</a:t>
            </a:r>
            <a:r>
              <a:rPr kumimoji="1" lang="zh-CN" altLang="en-US" b="1" dirty="0" smtClean="0">
                <a:solidFill>
                  <a:srgbClr val="002060"/>
                </a:solidFill>
              </a:rPr>
              <a:t> </a:t>
            </a:r>
            <a:r>
              <a:rPr kumimoji="1" lang="en-US" altLang="zh-CN" b="1" dirty="0" smtClean="0">
                <a:solidFill>
                  <a:srgbClr val="002060"/>
                </a:solidFill>
              </a:rPr>
              <a:t>corporate</a:t>
            </a:r>
            <a:r>
              <a:rPr kumimoji="1" lang="zh-CN" altLang="en-US" b="1" dirty="0" smtClean="0">
                <a:solidFill>
                  <a:srgbClr val="002060"/>
                </a:solidFill>
              </a:rPr>
              <a:t> </a:t>
            </a:r>
            <a:r>
              <a:rPr kumimoji="1" lang="en-US" altLang="zh-CN" b="1" dirty="0" smtClean="0">
                <a:solidFill>
                  <a:srgbClr val="002060"/>
                </a:solidFill>
              </a:rPr>
              <a:t>level</a:t>
            </a:r>
            <a:r>
              <a:rPr kumimoji="1" lang="zh-CN" altLang="en-US" b="1" dirty="0" smtClean="0">
                <a:solidFill>
                  <a:srgbClr val="002060"/>
                </a:solidFill>
              </a:rPr>
              <a:t> </a:t>
            </a:r>
            <a:endParaRPr kumimoji="1" lang="en-US" altLang="zh-CN" b="1" dirty="0">
              <a:solidFill>
                <a:srgbClr val="002060"/>
              </a:solidFill>
            </a:endParaRPr>
          </a:p>
        </p:txBody>
      </p:sp>
      <p:sp>
        <p:nvSpPr>
          <p:cNvPr id="4" name="文本框 9"/>
          <p:cNvSpPr txBox="1"/>
          <p:nvPr/>
        </p:nvSpPr>
        <p:spPr>
          <a:xfrm>
            <a:off x="4234193" y="3617057"/>
            <a:ext cx="5051323" cy="2973122"/>
          </a:xfrm>
          <a:prstGeom prst="rect">
            <a:avLst/>
          </a:prstGeom>
          <a:noFill/>
        </p:spPr>
        <p:txBody>
          <a:bodyPr wrap="square" rtlCol="0">
            <a:spAutoFit/>
          </a:bodyPr>
          <a:lstStyle/>
          <a:p>
            <a:pPr>
              <a:lnSpc>
                <a:spcPct val="120000"/>
              </a:lnSpc>
            </a:pPr>
            <a:endParaRPr kumimoji="1" lang="en-US" altLang="zh-CN" b="1" dirty="0">
              <a:solidFill>
                <a:srgbClr val="002060"/>
              </a:solidFill>
            </a:endParaRPr>
          </a:p>
          <a:p>
            <a:pPr marL="285750" indent="-285750">
              <a:lnSpc>
                <a:spcPct val="120000"/>
              </a:lnSpc>
              <a:buFont typeface="Arial" charset="0"/>
              <a:buChar char="•"/>
            </a:pPr>
            <a:r>
              <a:rPr kumimoji="1" lang="en-US" altLang="zh-CN" b="1" dirty="0" smtClean="0">
                <a:solidFill>
                  <a:srgbClr val="002060"/>
                </a:solidFill>
              </a:rPr>
              <a:t>Establishing a complete social security system</a:t>
            </a:r>
          </a:p>
          <a:p>
            <a:pPr marL="285750" indent="-285750">
              <a:lnSpc>
                <a:spcPct val="120000"/>
              </a:lnSpc>
              <a:buFont typeface="Arial" charset="0"/>
              <a:buChar char="•"/>
            </a:pPr>
            <a:r>
              <a:rPr kumimoji="1" lang="en-US" altLang="zh-CN" b="1" dirty="0" smtClean="0">
                <a:solidFill>
                  <a:srgbClr val="002060"/>
                </a:solidFill>
              </a:rPr>
              <a:t>Setting up a special</a:t>
            </a:r>
            <a:r>
              <a:rPr kumimoji="1" lang="zh-CN" altLang="en-US" b="1" dirty="0" smtClean="0">
                <a:solidFill>
                  <a:srgbClr val="002060"/>
                </a:solidFill>
              </a:rPr>
              <a:t> </a:t>
            </a:r>
            <a:r>
              <a:rPr kumimoji="1" lang="en-US" altLang="zh-CN" b="1" dirty="0" smtClean="0">
                <a:solidFill>
                  <a:srgbClr val="002060"/>
                </a:solidFill>
              </a:rPr>
              <a:t>fund for</a:t>
            </a:r>
            <a:r>
              <a:rPr kumimoji="1" lang="zh-CN" altLang="en-US" b="1" dirty="0" smtClean="0">
                <a:solidFill>
                  <a:srgbClr val="002060"/>
                </a:solidFill>
              </a:rPr>
              <a:t> </a:t>
            </a:r>
            <a:r>
              <a:rPr kumimoji="1" lang="en-US" altLang="zh-CN" b="1" dirty="0" smtClean="0">
                <a:solidFill>
                  <a:srgbClr val="002060"/>
                </a:solidFill>
              </a:rPr>
              <a:t>coal</a:t>
            </a:r>
            <a:r>
              <a:rPr kumimoji="1" lang="zh-CN" altLang="en-US" b="1" dirty="0" smtClean="0">
                <a:solidFill>
                  <a:srgbClr val="002060"/>
                </a:solidFill>
              </a:rPr>
              <a:t> </a:t>
            </a:r>
            <a:r>
              <a:rPr kumimoji="1" lang="en-US" altLang="zh-CN" b="1" dirty="0" smtClean="0">
                <a:solidFill>
                  <a:srgbClr val="002060"/>
                </a:solidFill>
              </a:rPr>
              <a:t>transition</a:t>
            </a:r>
          </a:p>
          <a:p>
            <a:pPr marL="742950" lvl="1" indent="-285750">
              <a:lnSpc>
                <a:spcPct val="120000"/>
              </a:lnSpc>
              <a:buFont typeface="Arial" charset="0"/>
              <a:buChar char="•"/>
            </a:pPr>
            <a:r>
              <a:rPr kumimoji="1" lang="en-US" altLang="zh-CN" sz="1600" b="1" dirty="0" smtClean="0">
                <a:solidFill>
                  <a:srgbClr val="002060"/>
                </a:solidFill>
              </a:rPr>
              <a:t>new business development, innovation, technology</a:t>
            </a:r>
          </a:p>
          <a:p>
            <a:pPr marL="285750" indent="-285750">
              <a:lnSpc>
                <a:spcPct val="120000"/>
              </a:lnSpc>
              <a:buFont typeface="Arial" charset="0"/>
              <a:buChar char="•"/>
            </a:pPr>
            <a:r>
              <a:rPr kumimoji="1" lang="en-US" altLang="zh-CN" b="1" dirty="0" smtClean="0">
                <a:solidFill>
                  <a:srgbClr val="002060"/>
                </a:solidFill>
              </a:rPr>
              <a:t>Enhancing vocational education system</a:t>
            </a:r>
          </a:p>
          <a:p>
            <a:pPr marL="285750" lvl="1" indent="-285750">
              <a:lnSpc>
                <a:spcPct val="120000"/>
              </a:lnSpc>
              <a:buFont typeface="Arial" charset="0"/>
              <a:buChar char="•"/>
            </a:pPr>
            <a:r>
              <a:rPr kumimoji="1" lang="en-US" altLang="zh-CN" b="1" dirty="0" smtClean="0">
                <a:solidFill>
                  <a:srgbClr val="002060"/>
                </a:solidFill>
              </a:rPr>
              <a:t>Changing</a:t>
            </a:r>
            <a:r>
              <a:rPr kumimoji="1" lang="zh-CN" altLang="en-US" b="1" dirty="0" smtClean="0">
                <a:solidFill>
                  <a:srgbClr val="002060"/>
                </a:solidFill>
              </a:rPr>
              <a:t> </a:t>
            </a:r>
            <a:r>
              <a:rPr kumimoji="1" lang="en-US" altLang="zh-CN" b="1" dirty="0" smtClean="0">
                <a:solidFill>
                  <a:srgbClr val="002060"/>
                </a:solidFill>
              </a:rPr>
              <a:t>the</a:t>
            </a:r>
            <a:r>
              <a:rPr kumimoji="1" lang="zh-CN" altLang="en-US" b="1" dirty="0" smtClean="0">
                <a:solidFill>
                  <a:srgbClr val="002060"/>
                </a:solidFill>
              </a:rPr>
              <a:t> </a:t>
            </a:r>
            <a:r>
              <a:rPr kumimoji="1" lang="en-US" altLang="zh-CN" b="1" dirty="0" smtClean="0">
                <a:solidFill>
                  <a:srgbClr val="002060"/>
                </a:solidFill>
              </a:rPr>
              <a:t>way</a:t>
            </a:r>
            <a:r>
              <a:rPr kumimoji="1" lang="zh-CN" altLang="en-US" b="1" dirty="0" smtClean="0">
                <a:solidFill>
                  <a:srgbClr val="002060"/>
                </a:solidFill>
              </a:rPr>
              <a:t> </a:t>
            </a:r>
            <a:r>
              <a:rPr kumimoji="1" lang="en-US" altLang="zh-CN" b="1" dirty="0" smtClean="0">
                <a:solidFill>
                  <a:srgbClr val="002060"/>
                </a:solidFill>
              </a:rPr>
              <a:t>of</a:t>
            </a:r>
            <a:r>
              <a:rPr kumimoji="1" lang="zh-CN" altLang="en-US" b="1" dirty="0" smtClean="0">
                <a:solidFill>
                  <a:srgbClr val="002060"/>
                </a:solidFill>
              </a:rPr>
              <a:t> </a:t>
            </a:r>
            <a:r>
              <a:rPr kumimoji="1" lang="en-US" altLang="zh-CN" b="1" dirty="0" smtClean="0">
                <a:solidFill>
                  <a:srgbClr val="002060"/>
                </a:solidFill>
              </a:rPr>
              <a:t>thinking:</a:t>
            </a:r>
            <a:r>
              <a:rPr kumimoji="1" lang="zh-CN" altLang="en-US" b="1" dirty="0" smtClean="0">
                <a:solidFill>
                  <a:srgbClr val="002060"/>
                </a:solidFill>
              </a:rPr>
              <a:t> </a:t>
            </a:r>
            <a:r>
              <a:rPr kumimoji="1" lang="en-US" altLang="zh-CN" b="1" dirty="0" smtClean="0">
                <a:solidFill>
                  <a:srgbClr val="002060"/>
                </a:solidFill>
              </a:rPr>
              <a:t>coal</a:t>
            </a:r>
            <a:r>
              <a:rPr kumimoji="1" lang="zh-CN" altLang="en-US" b="1" dirty="0" smtClean="0">
                <a:solidFill>
                  <a:srgbClr val="002060"/>
                </a:solidFill>
              </a:rPr>
              <a:t> </a:t>
            </a:r>
            <a:r>
              <a:rPr kumimoji="1" lang="en-US" altLang="zh-CN" b="1" dirty="0" smtClean="0">
                <a:solidFill>
                  <a:srgbClr val="002060"/>
                </a:solidFill>
              </a:rPr>
              <a:t>vs</a:t>
            </a:r>
            <a:r>
              <a:rPr kumimoji="1" lang="zh-CN" altLang="en-US" b="1" dirty="0" smtClean="0">
                <a:solidFill>
                  <a:srgbClr val="002060"/>
                </a:solidFill>
              </a:rPr>
              <a:t> </a:t>
            </a:r>
            <a:r>
              <a:rPr kumimoji="1" lang="en-US" altLang="zh-CN" b="1" dirty="0" smtClean="0">
                <a:solidFill>
                  <a:srgbClr val="002060"/>
                </a:solidFill>
              </a:rPr>
              <a:t>beyond</a:t>
            </a:r>
            <a:r>
              <a:rPr kumimoji="1" lang="zh-CN" altLang="en-US" b="1" dirty="0" smtClean="0">
                <a:solidFill>
                  <a:srgbClr val="002060"/>
                </a:solidFill>
              </a:rPr>
              <a:t> </a:t>
            </a:r>
            <a:endParaRPr kumimoji="1" lang="en-US" altLang="zh-CN" b="1" dirty="0" smtClean="0">
              <a:solidFill>
                <a:srgbClr val="002060"/>
              </a:solidFill>
            </a:endParaRPr>
          </a:p>
          <a:p>
            <a:pPr marL="742950" lvl="2" indent="-285750">
              <a:lnSpc>
                <a:spcPct val="120000"/>
              </a:lnSpc>
              <a:buFont typeface="Arial" charset="0"/>
              <a:buChar char="•"/>
            </a:pPr>
            <a:r>
              <a:rPr kumimoji="1" lang="en-US" altLang="zh-CN" sz="1600" b="1" dirty="0" smtClean="0">
                <a:solidFill>
                  <a:srgbClr val="002060"/>
                </a:solidFill>
              </a:rPr>
              <a:t>openness</a:t>
            </a:r>
            <a:r>
              <a:rPr kumimoji="1" lang="zh-CN" altLang="en-US" sz="1600" b="1" dirty="0" smtClean="0">
                <a:solidFill>
                  <a:srgbClr val="002060"/>
                </a:solidFill>
              </a:rPr>
              <a:t> </a:t>
            </a:r>
            <a:r>
              <a:rPr kumimoji="1" lang="en-US" altLang="zh-CN" sz="1600" b="1" dirty="0" smtClean="0">
                <a:solidFill>
                  <a:srgbClr val="002060"/>
                </a:solidFill>
              </a:rPr>
              <a:t>and</a:t>
            </a:r>
            <a:r>
              <a:rPr kumimoji="1" lang="zh-CN" altLang="en-US" sz="1600" b="1" dirty="0" smtClean="0">
                <a:solidFill>
                  <a:srgbClr val="002060"/>
                </a:solidFill>
              </a:rPr>
              <a:t> </a:t>
            </a:r>
            <a:r>
              <a:rPr kumimoji="1" lang="en-US" altLang="zh-CN" sz="1600" b="1" dirty="0" smtClean="0">
                <a:solidFill>
                  <a:srgbClr val="002060"/>
                </a:solidFill>
              </a:rPr>
              <a:t>cooperation</a:t>
            </a:r>
            <a:r>
              <a:rPr kumimoji="1" lang="zh-CN" altLang="en-US" sz="1600" b="1" dirty="0" smtClean="0">
                <a:solidFill>
                  <a:srgbClr val="002060"/>
                </a:solidFill>
              </a:rPr>
              <a:t> </a:t>
            </a:r>
            <a:endParaRPr kumimoji="1" lang="en-US" altLang="zh-CN" sz="1600" b="1" dirty="0" smtClean="0">
              <a:solidFill>
                <a:srgbClr val="002060"/>
              </a:solidFill>
            </a:endParaRPr>
          </a:p>
          <a:p>
            <a:pPr marL="285750" lvl="1" indent="-285750">
              <a:lnSpc>
                <a:spcPct val="120000"/>
              </a:lnSpc>
              <a:buFont typeface="Arial" charset="0"/>
              <a:buChar char="•"/>
            </a:pPr>
            <a:r>
              <a:rPr kumimoji="1" lang="en-US" altLang="zh-CN" b="1" dirty="0" smtClean="0">
                <a:solidFill>
                  <a:srgbClr val="002060"/>
                </a:solidFill>
              </a:rPr>
              <a:t>Speeding up state-owned enterprisers reform </a:t>
            </a:r>
            <a:endParaRPr kumimoji="1" lang="en-US" altLang="zh-CN" b="1" dirty="0">
              <a:solidFill>
                <a:srgbClr val="002060"/>
              </a:solidFill>
            </a:endParaRPr>
          </a:p>
        </p:txBody>
      </p:sp>
      <p:pic>
        <p:nvPicPr>
          <p:cNvPr id="5" name="内容占位符 1"/>
          <p:cNvPicPr>
            <a:picLocks noChangeAspect="1"/>
          </p:cNvPicPr>
          <p:nvPr/>
        </p:nvPicPr>
        <p:blipFill>
          <a:blip r:embed="rId3"/>
          <a:stretch>
            <a:fillRect/>
          </a:stretch>
        </p:blipFill>
        <p:spPr>
          <a:xfrm>
            <a:off x="295822" y="3744827"/>
            <a:ext cx="3796856" cy="2847642"/>
          </a:xfrm>
          <a:prstGeom prst="rect">
            <a:avLst/>
          </a:prstGeom>
        </p:spPr>
      </p:pic>
      <p:pic>
        <p:nvPicPr>
          <p:cNvPr id="6" name="图片 1"/>
          <p:cNvPicPr>
            <a:picLocks noChangeAspect="1"/>
          </p:cNvPicPr>
          <p:nvPr/>
        </p:nvPicPr>
        <p:blipFill>
          <a:blip r:embed="rId4"/>
          <a:stretch>
            <a:fillRect/>
          </a:stretch>
        </p:blipFill>
        <p:spPr>
          <a:xfrm>
            <a:off x="5148943" y="1115928"/>
            <a:ext cx="3505199" cy="2628899"/>
          </a:xfrm>
          <a:prstGeom prst="rect">
            <a:avLst/>
          </a:prstGeom>
        </p:spPr>
      </p:pic>
    </p:spTree>
    <p:extLst>
      <p:ext uri="{BB962C8B-B14F-4D97-AF65-F5344CB8AC3E}">
        <p14:creationId xmlns:p14="http://schemas.microsoft.com/office/powerpoint/2010/main" val="39838936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rotWithShape="1">
          <a:blip r:embed="rId3"/>
          <a:srcRect l="8864" t="25454" r="83294" b="59596"/>
          <a:stretch/>
        </p:blipFill>
        <p:spPr>
          <a:xfrm>
            <a:off x="914399" y="1593271"/>
            <a:ext cx="3906983" cy="20950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399" y="3713018"/>
            <a:ext cx="3906983" cy="2256509"/>
          </a:xfrm>
          <a:prstGeom prst="rect">
            <a:avLst/>
          </a:prstGeom>
        </p:spPr>
      </p:pic>
      <p:sp>
        <p:nvSpPr>
          <p:cNvPr id="6" name="Title 1"/>
          <p:cNvSpPr txBox="1">
            <a:spLocks/>
          </p:cNvSpPr>
          <p:nvPr/>
        </p:nvSpPr>
        <p:spPr>
          <a:xfrm>
            <a:off x="457200" y="459359"/>
            <a:ext cx="8483600" cy="528926"/>
          </a:xfrm>
          <a:prstGeom prst="rect">
            <a:avLst/>
          </a:prstGeom>
        </p:spPr>
        <p:txBody>
          <a:bodyPr/>
          <a:lstStyle>
            <a:lvl1pPr algn="l" defTabSz="457200" rtl="0" eaLnBrk="1" latinLnBrk="0" hangingPunct="1">
              <a:spcBef>
                <a:spcPct val="0"/>
              </a:spcBef>
              <a:buNone/>
              <a:defRPr sz="4000" b="1" i="0" kern="1200">
                <a:solidFill>
                  <a:srgbClr val="093266"/>
                </a:solidFill>
                <a:latin typeface="Arial"/>
                <a:ea typeface="+mj-ea"/>
                <a:cs typeface="Arial"/>
              </a:defRPr>
            </a:lvl1pPr>
          </a:lstStyle>
          <a:p>
            <a:r>
              <a:rPr lang="en-US" sz="3600" dirty="0" smtClean="0"/>
              <a:t>Thanks to our funders:</a:t>
            </a:r>
            <a:endParaRPr lang="en-US" sz="3600" dirty="0"/>
          </a:p>
        </p:txBody>
      </p:sp>
    </p:spTree>
    <p:extLst>
      <p:ext uri="{BB962C8B-B14F-4D97-AF65-F5344CB8AC3E}">
        <p14:creationId xmlns:p14="http://schemas.microsoft.com/office/powerpoint/2010/main" val="28186800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59359"/>
            <a:ext cx="8862291" cy="528926"/>
          </a:xfrm>
        </p:spPr>
        <p:txBody>
          <a:bodyPr/>
          <a:lstStyle/>
          <a:p>
            <a:r>
              <a:rPr lang="en-US" sz="3600" dirty="0" smtClean="0"/>
              <a:t>Coal transition: a global </a:t>
            </a:r>
            <a:r>
              <a:rPr lang="en-US" sz="3600" dirty="0"/>
              <a:t>t</a:t>
            </a:r>
            <a:r>
              <a:rPr lang="en-US" sz="3600" dirty="0" smtClean="0"/>
              <a:t>rend?</a:t>
            </a:r>
            <a:endParaRPr lang="en-US" sz="3600" dirty="0"/>
          </a:p>
        </p:txBody>
      </p:sp>
      <p:pic>
        <p:nvPicPr>
          <p:cNvPr id="5122" name="Picture 1"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3" y="988285"/>
            <a:ext cx="8508512" cy="549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5372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02880" cy="1143000"/>
          </a:xfrm>
        </p:spPr>
        <p:txBody>
          <a:bodyPr/>
          <a:lstStyle/>
          <a:p>
            <a:r>
              <a:rPr lang="en-US" dirty="0" smtClean="0"/>
              <a:t>What does transition look like? </a:t>
            </a:r>
            <a:endParaRPr lang="en-US" dirty="0"/>
          </a:p>
        </p:txBody>
      </p:sp>
      <p:sp>
        <p:nvSpPr>
          <p:cNvPr id="5" name="Subtitle 2"/>
          <p:cNvSpPr txBox="1">
            <a:spLocks/>
          </p:cNvSpPr>
          <p:nvPr/>
        </p:nvSpPr>
        <p:spPr>
          <a:xfrm>
            <a:off x="457200" y="6404936"/>
            <a:ext cx="6400800" cy="257197"/>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0" i="0" kern="1200">
                <a:solidFill>
                  <a:srgbClr val="29C3EC"/>
                </a:solidFill>
                <a:latin typeface="Arial"/>
                <a:ea typeface="+mn-ea"/>
                <a:cs typeface="Arial"/>
              </a:defRPr>
            </a:lvl1pPr>
            <a:lvl2pPr marL="4572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2pPr>
            <a:lvl3pPr marL="9144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3pPr>
            <a:lvl4pPr marL="13716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4pPr>
            <a:lvl5pPr marL="18288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CA" sz="1000" dirty="0" smtClean="0">
                <a:solidFill>
                  <a:srgbClr val="093266"/>
                </a:solidFill>
              </a:rPr>
              <a:t>Presentation Title</a:t>
            </a:r>
            <a:r>
              <a:rPr lang="en-CA" sz="1000" baseline="0" dirty="0" smtClean="0">
                <a:solidFill>
                  <a:srgbClr val="093266"/>
                </a:solidFill>
              </a:rPr>
              <a:t> 	Presentation Date</a:t>
            </a:r>
          </a:p>
          <a:p>
            <a:endParaRPr lang="en-US" sz="1000" dirty="0">
              <a:solidFill>
                <a:srgbClr val="093266"/>
              </a:solidFill>
            </a:endParaRPr>
          </a:p>
        </p:txBody>
      </p:sp>
      <p:pic>
        <p:nvPicPr>
          <p:cNvPr id="11" name="Picture 10"/>
          <p:cNvPicPr>
            <a:picLocks noChangeAspect="1"/>
          </p:cNvPicPr>
          <p:nvPr/>
        </p:nvPicPr>
        <p:blipFill>
          <a:blip r:embed="rId3"/>
          <a:stretch>
            <a:fillRect/>
          </a:stretch>
        </p:blipFill>
        <p:spPr>
          <a:xfrm>
            <a:off x="245306" y="1417638"/>
            <a:ext cx="8587164" cy="4446270"/>
          </a:xfrm>
          <a:prstGeom prst="rect">
            <a:avLst/>
          </a:prstGeom>
        </p:spPr>
      </p:pic>
    </p:spTree>
    <p:extLst>
      <p:ext uri="{BB962C8B-B14F-4D97-AF65-F5344CB8AC3E}">
        <p14:creationId xmlns:p14="http://schemas.microsoft.com/office/powerpoint/2010/main" val="1235634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9359"/>
            <a:ext cx="8483600" cy="528926"/>
          </a:xfrm>
        </p:spPr>
        <p:txBody>
          <a:bodyPr/>
          <a:lstStyle/>
          <a:p>
            <a:r>
              <a:rPr lang="en-US" sz="3600" dirty="0" smtClean="0"/>
              <a:t>What does transition look like?</a:t>
            </a:r>
            <a:endParaRPr lang="en-US" sz="3600" dirty="0"/>
          </a:p>
        </p:txBody>
      </p:sp>
      <p:pic>
        <p:nvPicPr>
          <p:cNvPr id="11" name="Picture 10"/>
          <p:cNvPicPr>
            <a:picLocks noChangeAspect="1"/>
          </p:cNvPicPr>
          <p:nvPr/>
        </p:nvPicPr>
        <p:blipFill>
          <a:blip r:embed="rId3"/>
          <a:stretch>
            <a:fillRect/>
          </a:stretch>
        </p:blipFill>
        <p:spPr>
          <a:xfrm>
            <a:off x="457199" y="1155555"/>
            <a:ext cx="8003309" cy="5140916"/>
          </a:xfrm>
          <a:prstGeom prst="rect">
            <a:avLst/>
          </a:prstGeom>
        </p:spPr>
      </p:pic>
    </p:spTree>
    <p:extLst>
      <p:ext uri="{BB962C8B-B14F-4D97-AF65-F5344CB8AC3E}">
        <p14:creationId xmlns:p14="http://schemas.microsoft.com/office/powerpoint/2010/main" val="1457131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text</a:t>
            </a:r>
            <a:endParaRPr lang="en-US" dirty="0"/>
          </a:p>
        </p:txBody>
      </p:sp>
      <p:sp>
        <p:nvSpPr>
          <p:cNvPr id="4" name="Subtitle 3"/>
          <p:cNvSpPr>
            <a:spLocks noGrp="1"/>
          </p:cNvSpPr>
          <p:nvPr>
            <p:ph type="subTitle" idx="1"/>
          </p:nvPr>
        </p:nvSpPr>
        <p:spPr>
          <a:xfrm>
            <a:off x="457200" y="1896121"/>
            <a:ext cx="6400800" cy="782102"/>
          </a:xfrm>
        </p:spPr>
        <p:txBody>
          <a:bodyPr/>
          <a:lstStyle/>
          <a:p>
            <a:r>
              <a:rPr lang="en-US" dirty="0" smtClean="0"/>
              <a:t>Sub-title</a:t>
            </a:r>
            <a:endParaRPr lang="en-US" dirty="0"/>
          </a:p>
        </p:txBody>
      </p:sp>
      <p:pic>
        <p:nvPicPr>
          <p:cNvPr id="9" name="Picture 8"/>
          <p:cNvPicPr>
            <a:picLocks noChangeAspect="1"/>
          </p:cNvPicPr>
          <p:nvPr/>
        </p:nvPicPr>
        <p:blipFill>
          <a:blip r:embed="rId3"/>
          <a:stretch>
            <a:fillRect/>
          </a:stretch>
        </p:blipFill>
        <p:spPr>
          <a:xfrm>
            <a:off x="95248" y="931053"/>
            <a:ext cx="8972551" cy="5050677"/>
          </a:xfrm>
          <a:prstGeom prst="rect">
            <a:avLst/>
          </a:prstGeom>
        </p:spPr>
      </p:pic>
      <p:sp>
        <p:nvSpPr>
          <p:cNvPr id="10" name="Rectangle 9"/>
          <p:cNvSpPr/>
          <p:nvPr/>
        </p:nvSpPr>
        <p:spPr>
          <a:xfrm>
            <a:off x="448312" y="874671"/>
            <a:ext cx="7198248" cy="5878532"/>
          </a:xfrm>
          <a:prstGeom prst="rect">
            <a:avLst/>
          </a:prstGeom>
          <a:noFill/>
          <a:ln>
            <a:noFill/>
          </a:ln>
          <a:effectLst>
            <a:outerShdw blurRad="50800" dist="50800" dir="5400000" algn="ctr" rotWithShape="0">
              <a:srgbClr val="000000">
                <a:alpha val="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a:spAutoFit/>
          </a:bodyPr>
          <a:lstStyle/>
          <a:p>
            <a:r>
              <a:rPr lang="en-CA" sz="4800" b="1" dirty="0">
                <a:solidFill>
                  <a:srgbClr val="FF0000"/>
                </a:solidFill>
              </a:rPr>
              <a:t>“We’ve looked ahead, read the writing on the wall and developed an orderly plan to get out of coal</a:t>
            </a:r>
            <a:r>
              <a:rPr lang="en-CA" sz="4800" b="1" dirty="0" smtClean="0">
                <a:solidFill>
                  <a:srgbClr val="FF0000"/>
                </a:solidFill>
              </a:rPr>
              <a:t>.”</a:t>
            </a:r>
            <a:endParaRPr lang="fr-CA" sz="4800" b="1" dirty="0" smtClean="0">
              <a:solidFill>
                <a:srgbClr val="FF0000"/>
              </a:solidFill>
            </a:endParaRPr>
          </a:p>
          <a:p>
            <a:endParaRPr lang="fr-CA" sz="4800" b="1" dirty="0">
              <a:solidFill>
                <a:srgbClr val="FF0000"/>
              </a:solidFill>
            </a:endParaRPr>
          </a:p>
          <a:p>
            <a:endParaRPr lang="fr-CA" sz="4800" b="1" dirty="0" smtClean="0">
              <a:solidFill>
                <a:srgbClr val="FF0000"/>
              </a:solidFill>
            </a:endParaRPr>
          </a:p>
          <a:p>
            <a:endParaRPr lang="fr-CA" sz="4800" b="1" dirty="0">
              <a:solidFill>
                <a:srgbClr val="FF0000"/>
              </a:solidFill>
            </a:endParaRPr>
          </a:p>
          <a:p>
            <a:r>
              <a:rPr lang="fr-CA" sz="3600" b="1" i="1" dirty="0" smtClean="0">
                <a:solidFill>
                  <a:srgbClr val="FF0000"/>
                </a:solidFill>
              </a:rPr>
              <a:t>AGL </a:t>
            </a:r>
            <a:r>
              <a:rPr lang="fr-CA" sz="3600" b="1" i="1" dirty="0" err="1" smtClean="0">
                <a:solidFill>
                  <a:srgbClr val="FF0000"/>
                </a:solidFill>
              </a:rPr>
              <a:t>Energy</a:t>
            </a:r>
            <a:r>
              <a:rPr lang="fr-CA" sz="3600" b="1" i="1" dirty="0" smtClean="0">
                <a:solidFill>
                  <a:srgbClr val="FF0000"/>
                </a:solidFill>
              </a:rPr>
              <a:t> (</a:t>
            </a:r>
            <a:r>
              <a:rPr lang="fr-CA" sz="3600" b="1" i="1" dirty="0" err="1" smtClean="0">
                <a:solidFill>
                  <a:srgbClr val="FF0000"/>
                </a:solidFill>
              </a:rPr>
              <a:t>Australian</a:t>
            </a:r>
            <a:r>
              <a:rPr lang="fr-CA" sz="3600" b="1" i="1" dirty="0" smtClean="0">
                <a:solidFill>
                  <a:srgbClr val="FF0000"/>
                </a:solidFill>
              </a:rPr>
              <a:t> Utility)</a:t>
            </a:r>
            <a:endParaRPr lang="en-CA" sz="3600" b="1" i="1" dirty="0">
              <a:solidFill>
                <a:srgbClr val="FF0000"/>
              </a:solidFill>
            </a:endParaRPr>
          </a:p>
        </p:txBody>
      </p:sp>
    </p:spTree>
    <p:extLst>
      <p:ext uri="{BB962C8B-B14F-4D97-AF65-F5344CB8AC3E}">
        <p14:creationId xmlns:p14="http://schemas.microsoft.com/office/powerpoint/2010/main" val="1404453909"/>
      </p:ext>
    </p:extLst>
  </p:cSld>
  <p:clrMapOvr>
    <a:masterClrMapping/>
  </p:clrMapOvr>
  <mc:AlternateContent xmlns:mc="http://schemas.openxmlformats.org/markup-compatibility/2006" xmlns:p14="http://schemas.microsoft.com/office/powerpoint/2010/main">
    <mc:Choice Requires="p14">
      <p:transition spd="slow" p14:dur="2000" advTm="27834"/>
    </mc:Choice>
    <mc:Fallback xmlns="">
      <p:transition spd="slow" advTm="27834"/>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9359"/>
            <a:ext cx="8483600" cy="528926"/>
          </a:xfrm>
        </p:spPr>
        <p:txBody>
          <a:bodyPr/>
          <a:lstStyle/>
          <a:p>
            <a:r>
              <a:rPr lang="en-US" sz="3600" dirty="0" smtClean="0"/>
              <a:t>What does a transition look like?</a:t>
            </a:r>
            <a:endParaRPr lang="en-US" sz="3600" dirty="0"/>
          </a:p>
        </p:txBody>
      </p:sp>
      <p:sp>
        <p:nvSpPr>
          <p:cNvPr id="5" name="Subtitle 2"/>
          <p:cNvSpPr txBox="1">
            <a:spLocks/>
          </p:cNvSpPr>
          <p:nvPr/>
        </p:nvSpPr>
        <p:spPr>
          <a:xfrm>
            <a:off x="457200" y="6404936"/>
            <a:ext cx="6400800" cy="257197"/>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0" i="0" kern="1200">
                <a:solidFill>
                  <a:srgbClr val="29C3EC"/>
                </a:solidFill>
                <a:latin typeface="Arial"/>
                <a:ea typeface="+mn-ea"/>
                <a:cs typeface="Arial"/>
              </a:defRPr>
            </a:lvl1pPr>
            <a:lvl2pPr marL="4572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2pPr>
            <a:lvl3pPr marL="9144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3pPr>
            <a:lvl4pPr marL="13716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4pPr>
            <a:lvl5pPr marL="1828800" indent="0" algn="ctr" defTabSz="457200" rtl="0" eaLnBrk="1" latinLnBrk="0" hangingPunct="1">
              <a:spcBef>
                <a:spcPct val="20000"/>
              </a:spcBef>
              <a:buClr>
                <a:srgbClr val="29C3EC"/>
              </a:buClr>
              <a:buFont typeface="Arial"/>
              <a:buNone/>
              <a:defRPr sz="18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CA" sz="1000" dirty="0" smtClean="0">
                <a:solidFill>
                  <a:srgbClr val="093266"/>
                </a:solidFill>
              </a:rPr>
              <a:t>Presentation Title</a:t>
            </a:r>
            <a:r>
              <a:rPr lang="en-CA" sz="1000" baseline="0" dirty="0" smtClean="0">
                <a:solidFill>
                  <a:srgbClr val="093266"/>
                </a:solidFill>
              </a:rPr>
              <a:t> 	Presentation Date</a:t>
            </a:r>
          </a:p>
          <a:p>
            <a:endParaRPr lang="en-US" sz="1000" dirty="0">
              <a:solidFill>
                <a:srgbClr val="093266"/>
              </a:solidFill>
            </a:endParaRPr>
          </a:p>
        </p:txBody>
      </p:sp>
      <p:pic>
        <p:nvPicPr>
          <p:cNvPr id="10242" name="Picture 2" descr="Image result for national grid coal free 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462" y="1258211"/>
            <a:ext cx="8517338" cy="4258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1473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lstStyle/>
          <a:p>
            <a:r>
              <a:rPr lang="en-US" dirty="0" smtClean="0"/>
              <a:t>The writing on the wall</a:t>
            </a:r>
            <a:endParaRPr lang="en-US" dirty="0"/>
          </a:p>
        </p:txBody>
      </p:sp>
      <p:pic>
        <p:nvPicPr>
          <p:cNvPr id="6" name="Picture 6" descr="http://i.huffpost.com/gadgets/slideshows/328204/slide_328204_3186474_f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1424940"/>
            <a:ext cx="7410450" cy="499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123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lstStyle/>
          <a:p>
            <a:r>
              <a:rPr lang="en-US" dirty="0" smtClean="0"/>
              <a:t>The writing on the wall</a:t>
            </a:r>
            <a:endParaRPr lang="en-US" dirty="0"/>
          </a:p>
        </p:txBody>
      </p:sp>
      <p:pic>
        <p:nvPicPr>
          <p:cNvPr id="7" name="Picture 6"/>
          <p:cNvPicPr>
            <a:picLocks noChangeAspect="1"/>
          </p:cNvPicPr>
          <p:nvPr/>
        </p:nvPicPr>
        <p:blipFill>
          <a:blip r:embed="rId3"/>
          <a:stretch>
            <a:fillRect/>
          </a:stretch>
        </p:blipFill>
        <p:spPr>
          <a:xfrm>
            <a:off x="457200" y="1539876"/>
            <a:ext cx="8292116" cy="4975270"/>
          </a:xfrm>
          <a:prstGeom prst="rect">
            <a:avLst/>
          </a:prstGeom>
        </p:spPr>
      </p:pic>
    </p:spTree>
    <p:extLst>
      <p:ext uri="{BB962C8B-B14F-4D97-AF65-F5344CB8AC3E}">
        <p14:creationId xmlns:p14="http://schemas.microsoft.com/office/powerpoint/2010/main" val="3868653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7486073" cy="1143000"/>
          </a:xfrm>
        </p:spPr>
        <p:txBody>
          <a:bodyPr/>
          <a:lstStyle/>
          <a:p>
            <a:r>
              <a:rPr lang="en-US" dirty="0" smtClean="0"/>
              <a:t>The writing on the wall</a:t>
            </a:r>
            <a:endParaRPr lang="en-US" dirty="0"/>
          </a:p>
        </p:txBody>
      </p:sp>
      <p:pic>
        <p:nvPicPr>
          <p:cNvPr id="9" name="Picture 8"/>
          <p:cNvPicPr>
            <a:picLocks noChangeAspect="1"/>
          </p:cNvPicPr>
          <p:nvPr/>
        </p:nvPicPr>
        <p:blipFill>
          <a:blip r:embed="rId3"/>
          <a:stretch>
            <a:fillRect/>
          </a:stretch>
        </p:blipFill>
        <p:spPr>
          <a:xfrm>
            <a:off x="856982" y="1284287"/>
            <a:ext cx="7414182" cy="4933635"/>
          </a:xfrm>
          <a:prstGeom prst="rect">
            <a:avLst/>
          </a:prstGeom>
        </p:spPr>
      </p:pic>
    </p:spTree>
    <p:extLst>
      <p:ext uri="{BB962C8B-B14F-4D97-AF65-F5344CB8AC3E}">
        <p14:creationId xmlns:p14="http://schemas.microsoft.com/office/powerpoint/2010/main" val="1529990224"/>
      </p:ext>
    </p:extLst>
  </p:cSld>
  <p:clrMapOvr>
    <a:masterClrMapping/>
  </p:clrMapOvr>
  <mc:AlternateContent xmlns:mc="http://schemas.openxmlformats.org/markup-compatibility/2006" xmlns:p14="http://schemas.microsoft.com/office/powerpoint/2010/main">
    <mc:Choice Requires="p14">
      <p:transition spd="slow" p14:dur="2000" advTm="16155"/>
    </mc:Choice>
    <mc:Fallback xmlns="">
      <p:transition spd="slow" advTm="16155"/>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7486073" cy="1143000"/>
          </a:xfrm>
        </p:spPr>
        <p:txBody>
          <a:bodyPr/>
          <a:lstStyle/>
          <a:p>
            <a:r>
              <a:rPr lang="en-US" dirty="0" smtClean="0"/>
              <a:t>The writing on the wall</a:t>
            </a:r>
            <a:endParaRPr lang="en-US" dirty="0"/>
          </a:p>
        </p:txBody>
      </p:sp>
      <p:sp>
        <p:nvSpPr>
          <p:cNvPr id="3" name="Text Placeholder 2"/>
          <p:cNvSpPr>
            <a:spLocks noGrp="1"/>
          </p:cNvSpPr>
          <p:nvPr>
            <p:ph type="body" sz="quarter" idx="13"/>
          </p:nvPr>
        </p:nvSpPr>
        <p:spPr/>
        <p:txBody>
          <a:bodyPr/>
          <a:lstStyle/>
          <a:p>
            <a:r>
              <a:rPr lang="en-US" dirty="0" smtClean="0"/>
              <a:t>text</a:t>
            </a:r>
            <a:endParaRPr lang="en-US" dirty="0"/>
          </a:p>
        </p:txBody>
      </p:sp>
      <p:sp>
        <p:nvSpPr>
          <p:cNvPr id="4" name="Subtitle 3"/>
          <p:cNvSpPr>
            <a:spLocks noGrp="1"/>
          </p:cNvSpPr>
          <p:nvPr>
            <p:ph type="subTitle" idx="1"/>
          </p:nvPr>
        </p:nvSpPr>
        <p:spPr>
          <a:xfrm>
            <a:off x="457200" y="1896121"/>
            <a:ext cx="6400800" cy="782102"/>
          </a:xfrm>
        </p:spPr>
        <p:txBody>
          <a:bodyPr/>
          <a:lstStyle/>
          <a:p>
            <a:r>
              <a:rPr lang="en-US" dirty="0" smtClean="0"/>
              <a:t>Sub-title</a:t>
            </a:r>
            <a:endParaRPr lang="en-US" dirty="0"/>
          </a:p>
        </p:txBody>
      </p:sp>
      <p:pic>
        <p:nvPicPr>
          <p:cNvPr id="6" name="Picture 5"/>
          <p:cNvPicPr>
            <a:picLocks noChangeAspect="1"/>
          </p:cNvPicPr>
          <p:nvPr/>
        </p:nvPicPr>
        <p:blipFill>
          <a:blip r:embed="rId3"/>
          <a:stretch>
            <a:fillRect/>
          </a:stretch>
        </p:blipFill>
        <p:spPr>
          <a:xfrm>
            <a:off x="5807364" y="4537567"/>
            <a:ext cx="2966026" cy="1457800"/>
          </a:xfrm>
          <a:prstGeom prst="rect">
            <a:avLst/>
          </a:prstGeom>
        </p:spPr>
      </p:pic>
      <p:pic>
        <p:nvPicPr>
          <p:cNvPr id="8" name="Content Placeholder 5"/>
          <p:cNvPicPr>
            <a:picLocks noChangeAspect="1"/>
          </p:cNvPicPr>
          <p:nvPr/>
        </p:nvPicPr>
        <p:blipFill rotWithShape="1">
          <a:blip r:embed="rId4"/>
          <a:srcRect l="1" r="42"/>
          <a:stretch/>
        </p:blipFill>
        <p:spPr>
          <a:xfrm>
            <a:off x="141946" y="1333879"/>
            <a:ext cx="8925854" cy="4958807"/>
          </a:xfrm>
          <a:prstGeom prst="rect">
            <a:avLst/>
          </a:prstGeom>
        </p:spPr>
      </p:pic>
    </p:spTree>
    <p:extLst>
      <p:ext uri="{BB962C8B-B14F-4D97-AF65-F5344CB8AC3E}">
        <p14:creationId xmlns:p14="http://schemas.microsoft.com/office/powerpoint/2010/main" val="4052556121"/>
      </p:ext>
    </p:extLst>
  </p:cSld>
  <p:clrMapOvr>
    <a:masterClrMapping/>
  </p:clrMapOvr>
  <mc:AlternateContent xmlns:mc="http://schemas.openxmlformats.org/markup-compatibility/2006" xmlns:p14="http://schemas.microsoft.com/office/powerpoint/2010/main">
    <mc:Choice Requires="p14">
      <p:transition spd="slow" p14:dur="2000" advTm="12421"/>
    </mc:Choice>
    <mc:Fallback xmlns="">
      <p:transition spd="slow" advTm="1242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7486073" cy="1143000"/>
          </a:xfrm>
        </p:spPr>
        <p:txBody>
          <a:bodyPr/>
          <a:lstStyle/>
          <a:p>
            <a:r>
              <a:rPr lang="en-US" dirty="0" smtClean="0"/>
              <a:t>The writing on the wall</a:t>
            </a:r>
            <a:endParaRPr lang="en-US" dirty="0"/>
          </a:p>
        </p:txBody>
      </p:sp>
      <p:pic>
        <p:nvPicPr>
          <p:cNvPr id="1843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79" y="1310957"/>
            <a:ext cx="7818121" cy="5212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147147"/>
      </p:ext>
    </p:extLst>
  </p:cSld>
  <p:clrMapOvr>
    <a:masterClrMapping/>
  </p:clrMapOvr>
  <mc:AlternateContent xmlns:mc="http://schemas.openxmlformats.org/markup-compatibility/2006" xmlns:p14="http://schemas.microsoft.com/office/powerpoint/2010/main">
    <mc:Choice Requires="p14">
      <p:transition spd="slow" p14:dur="2000" advTm="60261"/>
    </mc:Choice>
    <mc:Fallback xmlns="">
      <p:transition spd="slow" advTm="6026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79388"/>
            <a:ext cx="7486073" cy="1143000"/>
          </a:xfrm>
        </p:spPr>
        <p:txBody>
          <a:bodyPr/>
          <a:lstStyle/>
          <a:p>
            <a:r>
              <a:rPr lang="en-US" dirty="0" smtClean="0"/>
              <a:t>The writing on the wall</a:t>
            </a:r>
            <a:endParaRPr lang="en-US" dirty="0"/>
          </a:p>
        </p:txBody>
      </p:sp>
      <p:pic>
        <p:nvPicPr>
          <p:cNvPr id="12" name="Picture 11"/>
          <p:cNvPicPr>
            <a:picLocks noChangeAspect="1"/>
          </p:cNvPicPr>
          <p:nvPr/>
        </p:nvPicPr>
        <p:blipFill rotWithShape="1">
          <a:blip r:embed="rId3"/>
          <a:srcRect l="62395" t="10742" r="12708" b="7777"/>
          <a:stretch/>
        </p:blipFill>
        <p:spPr>
          <a:xfrm>
            <a:off x="1504372" y="1150938"/>
            <a:ext cx="6115628" cy="5629448"/>
          </a:xfrm>
          <a:prstGeom prst="rect">
            <a:avLst/>
          </a:prstGeom>
        </p:spPr>
      </p:pic>
    </p:spTree>
    <p:extLst>
      <p:ext uri="{BB962C8B-B14F-4D97-AF65-F5344CB8AC3E}">
        <p14:creationId xmlns:p14="http://schemas.microsoft.com/office/powerpoint/2010/main" val="2885576819"/>
      </p:ext>
    </p:extLst>
  </p:cSld>
  <p:clrMapOvr>
    <a:masterClrMapping/>
  </p:clrMapOvr>
  <mc:AlternateContent xmlns:mc="http://schemas.openxmlformats.org/markup-compatibility/2006" xmlns:p14="http://schemas.microsoft.com/office/powerpoint/2010/main">
    <mc:Choice Requires="p14">
      <p:transition spd="slow" p14:dur="2000" advTm="7594"/>
    </mc:Choice>
    <mc:Fallback xmlns="">
      <p:transition spd="slow" advTm="7594"/>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7486073" cy="1143000"/>
          </a:xfrm>
        </p:spPr>
        <p:txBody>
          <a:bodyPr/>
          <a:lstStyle/>
          <a:p>
            <a:r>
              <a:rPr lang="en-US" dirty="0" smtClean="0"/>
              <a:t>The writing on the wall</a:t>
            </a:r>
            <a:endParaRPr lang="en-US" dirty="0"/>
          </a:p>
        </p:txBody>
      </p:sp>
      <p:pic>
        <p:nvPicPr>
          <p:cNvPr id="3" name="Picture 2"/>
          <p:cNvPicPr>
            <a:picLocks noChangeAspect="1"/>
          </p:cNvPicPr>
          <p:nvPr/>
        </p:nvPicPr>
        <p:blipFill rotWithShape="1">
          <a:blip r:embed="rId3"/>
          <a:srcRect l="62187" t="11853" r="12604" b="4815"/>
          <a:stretch/>
        </p:blipFill>
        <p:spPr>
          <a:xfrm>
            <a:off x="1722119" y="1158558"/>
            <a:ext cx="5730241" cy="5327703"/>
          </a:xfrm>
          <a:prstGeom prst="rect">
            <a:avLst/>
          </a:prstGeom>
        </p:spPr>
      </p:pic>
    </p:spTree>
    <p:extLst>
      <p:ext uri="{BB962C8B-B14F-4D97-AF65-F5344CB8AC3E}">
        <p14:creationId xmlns:p14="http://schemas.microsoft.com/office/powerpoint/2010/main" val="2592417202"/>
      </p:ext>
    </p:extLst>
  </p:cSld>
  <p:clrMapOvr>
    <a:masterClrMapping/>
  </p:clrMapOvr>
  <mc:AlternateContent xmlns:mc="http://schemas.openxmlformats.org/markup-compatibility/2006" xmlns:p14="http://schemas.microsoft.com/office/powerpoint/2010/main">
    <mc:Choice Requires="p14">
      <p:transition spd="slow" p14:dur="2000" advTm="10796"/>
    </mc:Choice>
    <mc:Fallback xmlns="">
      <p:transition spd="slow" advTm="10796"/>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lstStyle/>
          <a:p>
            <a:r>
              <a:rPr lang="en-US" dirty="0" smtClean="0"/>
              <a:t>The writing on the wall</a:t>
            </a:r>
            <a:endParaRPr lang="en-US" dirty="0"/>
          </a:p>
        </p:txBody>
      </p:sp>
      <p:pic>
        <p:nvPicPr>
          <p:cNvPr id="6" name="Picture 5"/>
          <p:cNvPicPr>
            <a:picLocks noChangeAspect="1"/>
          </p:cNvPicPr>
          <p:nvPr/>
        </p:nvPicPr>
        <p:blipFill>
          <a:blip r:embed="rId3"/>
          <a:stretch>
            <a:fillRect/>
          </a:stretch>
        </p:blipFill>
        <p:spPr>
          <a:xfrm>
            <a:off x="2535382" y="1417638"/>
            <a:ext cx="3917373" cy="5083711"/>
          </a:xfrm>
          <a:prstGeom prst="rect">
            <a:avLst/>
          </a:prstGeom>
        </p:spPr>
      </p:pic>
    </p:spTree>
    <p:extLst>
      <p:ext uri="{BB962C8B-B14F-4D97-AF65-F5344CB8AC3E}">
        <p14:creationId xmlns:p14="http://schemas.microsoft.com/office/powerpoint/2010/main" val="2496902934"/>
      </p:ext>
    </p:extLst>
  </p:cSld>
  <p:clrMapOvr>
    <a:masterClrMapping/>
  </p:clrMapOvr>
  <mc:AlternateContent xmlns:mc="http://schemas.openxmlformats.org/markup-compatibility/2006" xmlns:p14="http://schemas.microsoft.com/office/powerpoint/2010/main">
    <mc:Choice Requires="p14">
      <p:transition spd="slow" p14:dur="2000" advTm="37304"/>
    </mc:Choice>
    <mc:Fallback xmlns="">
      <p:transition spd="slow" advTm="37304"/>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10344</TotalTime>
  <Words>3376</Words>
  <Application>Microsoft Office PowerPoint</Application>
  <PresentationFormat>On-screen Show (4:3)</PresentationFormat>
  <Paragraphs>286</Paragraphs>
  <Slides>32</Slides>
  <Notes>32</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宋体</vt:lpstr>
      <vt:lpstr>Arial</vt:lpstr>
      <vt:lpstr>Calibri</vt:lpstr>
      <vt:lpstr>Times New Roman</vt:lpstr>
      <vt:lpstr>Office Theme</vt:lpstr>
      <vt:lpstr>Sample Cover Page</vt:lpstr>
      <vt:lpstr>…and a managed transition</vt:lpstr>
      <vt:lpstr>PowerPoint Presentation</vt:lpstr>
      <vt:lpstr>The writing on the wall</vt:lpstr>
      <vt:lpstr>The writing on the wall</vt:lpstr>
      <vt:lpstr>The writing on the wall</vt:lpstr>
      <vt:lpstr>The writing on the wall</vt:lpstr>
      <vt:lpstr>The writing on the wall</vt:lpstr>
      <vt:lpstr>The writing on the wall</vt:lpstr>
      <vt:lpstr>But at what cost?</vt:lpstr>
      <vt:lpstr>But at what cost?</vt:lpstr>
      <vt:lpstr>An orderly plan</vt:lpstr>
      <vt:lpstr>An orderly plan</vt:lpstr>
      <vt:lpstr>An orderly plan</vt:lpstr>
      <vt:lpstr>De-Capacity of Coal and Employment:  A Case of Shanxi, China</vt:lpstr>
      <vt:lpstr>Shanxi and Coal</vt:lpstr>
      <vt:lpstr>Transition in Shanxi</vt:lpstr>
      <vt:lpstr>De-capacity of Coal</vt:lpstr>
      <vt:lpstr>Support for De-capacity in Shanxi Coal &amp; Steel Sectors (2016-18)   </vt:lpstr>
      <vt:lpstr>Where to go</vt:lpstr>
      <vt:lpstr>Way Ahead – Challenges</vt:lpstr>
      <vt:lpstr>Potential Social Risks</vt:lpstr>
      <vt:lpstr>Support from Central Government</vt:lpstr>
      <vt:lpstr>Solutions</vt:lpstr>
      <vt:lpstr>Innovation &amp; Efficiency</vt:lpstr>
      <vt:lpstr>PowerPoint Presentation</vt:lpstr>
      <vt:lpstr>Coal transition: a global trend?</vt:lpstr>
      <vt:lpstr>What does transition look like? </vt:lpstr>
      <vt:lpstr>What does transition look like?</vt:lpstr>
      <vt:lpstr>What does a transition look like?</vt:lpstr>
      <vt:lpstr>The writing on the wall</vt:lpstr>
      <vt:lpstr>The writing on the wall</vt:lpstr>
    </vt:vector>
  </TitlesOfParts>
  <Company>Joshua David Creative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Layton</dc:creator>
  <cp:lastModifiedBy>Molly Bradtke</cp:lastModifiedBy>
  <cp:revision>87</cp:revision>
  <cp:lastPrinted>2017-07-07T14:40:45Z</cp:lastPrinted>
  <dcterms:created xsi:type="dcterms:W3CDTF">2015-05-08T01:12:20Z</dcterms:created>
  <dcterms:modified xsi:type="dcterms:W3CDTF">2017-07-11T15:54:31Z</dcterms:modified>
</cp:coreProperties>
</file>