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0"/>
  </p:notesMasterIdLst>
  <p:sldIdLst>
    <p:sldId id="256" r:id="rId2"/>
    <p:sldId id="273" r:id="rId3"/>
    <p:sldId id="269" r:id="rId4"/>
    <p:sldId id="257" r:id="rId5"/>
    <p:sldId id="259" r:id="rId6"/>
    <p:sldId id="267" r:id="rId7"/>
    <p:sldId id="263" r:id="rId8"/>
    <p:sldId id="265" r:id="rId9"/>
    <p:sldId id="262" r:id="rId10"/>
    <p:sldId id="266" r:id="rId11"/>
    <p:sldId id="260" r:id="rId12"/>
    <p:sldId id="268" r:id="rId13"/>
    <p:sldId id="258" r:id="rId14"/>
    <p:sldId id="270" r:id="rId15"/>
    <p:sldId id="264" r:id="rId16"/>
    <p:sldId id="271" r:id="rId17"/>
    <p:sldId id="274" r:id="rId18"/>
    <p:sldId id="272"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93" autoAdjust="0"/>
  </p:normalViewPr>
  <p:slideViewPr>
    <p:cSldViewPr>
      <p:cViewPr varScale="1">
        <p:scale>
          <a:sx n="90" d="100"/>
          <a:sy n="90" d="100"/>
        </p:scale>
        <p:origin x="99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AD0CDC0-B909-43CF-ACC4-CB437EAF8B25}" type="datetimeFigureOut">
              <a:rPr lang="en-US" smtClean="0"/>
              <a:t>10/19/2016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7480D41-4957-49D9-BAD1-CAC95539EAD1}" type="slidenum">
              <a:rPr lang="en-US" smtClean="0"/>
              <a:t>‹#›</a:t>
            </a:fld>
            <a:endParaRPr lang="en-US"/>
          </a:p>
        </p:txBody>
      </p:sp>
    </p:spTree>
    <p:extLst>
      <p:ext uri="{BB962C8B-B14F-4D97-AF65-F5344CB8AC3E}">
        <p14:creationId xmlns:p14="http://schemas.microsoft.com/office/powerpoint/2010/main" val="313637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80D41-4957-49D9-BAD1-CAC95539EAD1}" type="slidenum">
              <a:rPr lang="en-US" smtClean="0"/>
              <a:t>1</a:t>
            </a:fld>
            <a:endParaRPr lang="en-US"/>
          </a:p>
        </p:txBody>
      </p:sp>
    </p:spTree>
    <p:extLst>
      <p:ext uri="{BB962C8B-B14F-4D97-AF65-F5344CB8AC3E}">
        <p14:creationId xmlns:p14="http://schemas.microsoft.com/office/powerpoint/2010/main" val="214314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600" dirty="0"/>
              <a:t>Plants did well at the CITES CoP17.  Rosewoods from SE Asia, Central America and Africa were protected through three proposals to move the </a:t>
            </a:r>
            <a:r>
              <a:rPr lang="en-US" sz="1600" dirty="0" err="1"/>
              <a:t>Palisander</a:t>
            </a:r>
            <a:r>
              <a:rPr lang="en-US" sz="1600" dirty="0"/>
              <a:t> Rosewood trees to App II. </a:t>
            </a:r>
          </a:p>
          <a:p>
            <a:pPr defTabSz="931774"/>
            <a:endParaRPr lang="en-US" sz="1600" dirty="0"/>
          </a:p>
          <a:p>
            <a:pPr defTabSz="931774"/>
            <a:r>
              <a:rPr lang="en-US" sz="1600" dirty="0"/>
              <a:t>Rosewood trees are be illegally harvested and show significant declines in the wild.  </a:t>
            </a:r>
          </a:p>
          <a:p>
            <a:endParaRPr lang="en-US" sz="1600" dirty="0"/>
          </a:p>
          <a:p>
            <a:r>
              <a:rPr lang="en-US" sz="1600" dirty="0"/>
              <a:t>These proposals all passed by </a:t>
            </a:r>
            <a:r>
              <a:rPr lang="en-US" sz="1600" dirty="0" err="1"/>
              <a:t>concensus</a:t>
            </a:r>
            <a:r>
              <a:rPr lang="en-US" sz="1600" dirty="0"/>
              <a:t>.  </a:t>
            </a:r>
          </a:p>
        </p:txBody>
      </p:sp>
      <p:sp>
        <p:nvSpPr>
          <p:cNvPr id="4" name="Slide Number Placeholder 3"/>
          <p:cNvSpPr>
            <a:spLocks noGrp="1"/>
          </p:cNvSpPr>
          <p:nvPr>
            <p:ph type="sldNum" sz="quarter" idx="10"/>
          </p:nvPr>
        </p:nvSpPr>
        <p:spPr/>
        <p:txBody>
          <a:bodyPr/>
          <a:lstStyle/>
          <a:p>
            <a:fld id="{A7480D41-4957-49D9-BAD1-CAC95539EAD1}" type="slidenum">
              <a:rPr lang="en-US" smtClean="0"/>
              <a:t>10</a:t>
            </a:fld>
            <a:endParaRPr lang="en-US"/>
          </a:p>
        </p:txBody>
      </p:sp>
    </p:spTree>
    <p:extLst>
      <p:ext uri="{BB962C8B-B14F-4D97-AF65-F5344CB8AC3E}">
        <p14:creationId xmlns:p14="http://schemas.microsoft.com/office/powerpoint/2010/main" val="90845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Expected to be one of the most public fights of the </a:t>
            </a:r>
            <a:r>
              <a:rPr lang="en-US" sz="1600" dirty="0" err="1"/>
              <a:t>CoP.</a:t>
            </a:r>
            <a:r>
              <a:rPr lang="en-US" sz="1600" dirty="0"/>
              <a:t>  South Africa – the host country – had been floating balloons in the media that it would propose to open trade in rhino horn by amending the current App II Annotation to permit trade in rhino horn.  Instead, Swaziland proposed it.</a:t>
            </a:r>
          </a:p>
          <a:p>
            <a:endParaRPr lang="en-US" sz="1600" dirty="0"/>
          </a:p>
          <a:p>
            <a:r>
              <a:rPr lang="en-US" sz="1600" dirty="0"/>
              <a:t>Rejected in a secret ballot with 26 parties supporting, 100 against, and 17 abstentions. </a:t>
            </a:r>
          </a:p>
          <a:p>
            <a:endParaRPr lang="en-US" sz="1600" dirty="0"/>
          </a:p>
          <a:p>
            <a:r>
              <a:rPr lang="en-US" sz="1600" dirty="0"/>
              <a:t>Many folks assumed this proposal would be defeated given how serious the rhino poaching crisis is right now, however, when the </a:t>
            </a:r>
            <a:r>
              <a:rPr lang="en-US" sz="1600" dirty="0" err="1"/>
              <a:t>CoP</a:t>
            </a:r>
            <a:r>
              <a:rPr lang="en-US" sz="1600" dirty="0"/>
              <a:t> host is in favor of a proposal, there is a strong political will to defer to their wishes, so it could have been a surprise loss.</a:t>
            </a:r>
          </a:p>
          <a:p>
            <a:endParaRPr lang="en-US" dirty="0"/>
          </a:p>
        </p:txBody>
      </p:sp>
      <p:sp>
        <p:nvSpPr>
          <p:cNvPr id="4" name="Slide Number Placeholder 3"/>
          <p:cNvSpPr>
            <a:spLocks noGrp="1"/>
          </p:cNvSpPr>
          <p:nvPr>
            <p:ph type="sldNum" sz="quarter" idx="10"/>
          </p:nvPr>
        </p:nvSpPr>
        <p:spPr/>
        <p:txBody>
          <a:bodyPr/>
          <a:lstStyle/>
          <a:p>
            <a:fld id="{A7480D41-4957-49D9-BAD1-CAC95539EAD1}" type="slidenum">
              <a:rPr lang="en-US" smtClean="0"/>
              <a:t>11</a:t>
            </a:fld>
            <a:endParaRPr lang="en-US"/>
          </a:p>
        </p:txBody>
      </p:sp>
    </p:spTree>
    <p:extLst>
      <p:ext uri="{BB962C8B-B14F-4D97-AF65-F5344CB8AC3E}">
        <p14:creationId xmlns:p14="http://schemas.microsoft.com/office/powerpoint/2010/main" val="3799008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Proposal by Canada to transfer Peregrine Falcon from App I to App II.  </a:t>
            </a:r>
          </a:p>
          <a:p>
            <a:endParaRPr lang="en-US" sz="1600" dirty="0"/>
          </a:p>
          <a:p>
            <a:r>
              <a:rPr lang="en-US" sz="1600" dirty="0"/>
              <a:t>Species highly valued in trade for falconry – particularly in the Middle East.</a:t>
            </a:r>
          </a:p>
          <a:p>
            <a:endParaRPr lang="en-US" sz="1600" dirty="0"/>
          </a:p>
          <a:p>
            <a:r>
              <a:rPr lang="en-US" sz="1600" dirty="0"/>
              <a:t>The proposal to loosen protections and allow for monitored trade was rejected with 52 in favor, 57 against and 12 abstentions (remember you need a 2/3 majority of those voting).</a:t>
            </a:r>
          </a:p>
        </p:txBody>
      </p:sp>
      <p:sp>
        <p:nvSpPr>
          <p:cNvPr id="4" name="Slide Number Placeholder 3"/>
          <p:cNvSpPr>
            <a:spLocks noGrp="1"/>
          </p:cNvSpPr>
          <p:nvPr>
            <p:ph type="sldNum" sz="quarter" idx="10"/>
          </p:nvPr>
        </p:nvSpPr>
        <p:spPr/>
        <p:txBody>
          <a:bodyPr/>
          <a:lstStyle/>
          <a:p>
            <a:fld id="{A7480D41-4957-49D9-BAD1-CAC95539EAD1}" type="slidenum">
              <a:rPr lang="en-US" smtClean="0"/>
              <a:t>12</a:t>
            </a:fld>
            <a:endParaRPr lang="en-US"/>
          </a:p>
        </p:txBody>
      </p:sp>
    </p:spTree>
    <p:extLst>
      <p:ext uri="{BB962C8B-B14F-4D97-AF65-F5344CB8AC3E}">
        <p14:creationId xmlns:p14="http://schemas.microsoft.com/office/powerpoint/2010/main" val="2874462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Elephants had three listing proposals –</a:t>
            </a:r>
          </a:p>
          <a:p>
            <a:endParaRPr lang="en-US" dirty="0"/>
          </a:p>
          <a:p>
            <a:r>
              <a:rPr lang="en-US" dirty="0"/>
              <a:t>One from Namibia to lift it’s annotation which would allow Namibia to engage in commercial sale of ivory.</a:t>
            </a:r>
          </a:p>
          <a:p>
            <a:r>
              <a:rPr lang="en-US" dirty="0"/>
              <a:t>And another from Namibia and Zimbabwe looking to remove Zimbabwe from a similar annotation.  </a:t>
            </a:r>
          </a:p>
          <a:p>
            <a:r>
              <a:rPr lang="en-US" dirty="0"/>
              <a:t>Both were defeated in secret ballots with a little over 20 parties supporting each, and approximately 100 voting against it.</a:t>
            </a:r>
          </a:p>
          <a:p>
            <a:endParaRPr lang="en-US" dirty="0"/>
          </a:p>
          <a:p>
            <a:r>
              <a:rPr lang="en-US" dirty="0"/>
              <a:t>Additionally, 13 elephant range countries submitted a proposal to transfer ALL elephant populations to App I – which would mean moving Botswana, Namibia, South Africa and Zimbabwe populations from App II (with an annotation against ivory trade) to App I.  </a:t>
            </a:r>
          </a:p>
          <a:p>
            <a:endParaRPr lang="en-US" dirty="0"/>
          </a:p>
          <a:p>
            <a:r>
              <a:rPr lang="en-US" dirty="0"/>
              <a:t>The proposal failed – in a secret ballot – with 62 parties in favor, 71 against, and 12 abstaining.   The EU and US voted against it (29 votes) making it almost impossible to win as it would need a 2/3rds majority of those voting to succeed (96 votes in favor – 5 shy if the US and EU had supported it).  </a:t>
            </a:r>
          </a:p>
          <a:p>
            <a:endParaRPr lang="en-US" dirty="0"/>
          </a:p>
          <a:p>
            <a:r>
              <a:rPr lang="en-US" dirty="0"/>
              <a:t>Interestingly, Botswana has since come out saying they would have been in favor of an App I listing for their elephant population.</a:t>
            </a:r>
          </a:p>
        </p:txBody>
      </p:sp>
      <p:sp>
        <p:nvSpPr>
          <p:cNvPr id="4" name="Slide Number Placeholder 3"/>
          <p:cNvSpPr>
            <a:spLocks noGrp="1"/>
          </p:cNvSpPr>
          <p:nvPr>
            <p:ph type="sldNum" sz="quarter" idx="10"/>
          </p:nvPr>
        </p:nvSpPr>
        <p:spPr/>
        <p:txBody>
          <a:bodyPr/>
          <a:lstStyle/>
          <a:p>
            <a:fld id="{A7480D41-4957-49D9-BAD1-CAC95539EAD1}" type="slidenum">
              <a:rPr lang="en-US" smtClean="0"/>
              <a:t>13</a:t>
            </a:fld>
            <a:endParaRPr lang="en-US"/>
          </a:p>
        </p:txBody>
      </p:sp>
    </p:spTree>
    <p:extLst>
      <p:ext uri="{BB962C8B-B14F-4D97-AF65-F5344CB8AC3E}">
        <p14:creationId xmlns:p14="http://schemas.microsoft.com/office/powerpoint/2010/main" val="3302778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While numerous smaller species of reptiles and amphibians received new or greater protections at this </a:t>
            </a:r>
            <a:r>
              <a:rPr lang="en-US" sz="1600" dirty="0" err="1"/>
              <a:t>CoP</a:t>
            </a:r>
            <a:r>
              <a:rPr lang="en-US" sz="1600" dirty="0"/>
              <a:t> American crocodiles in Colombia, </a:t>
            </a:r>
            <a:r>
              <a:rPr lang="en-US" sz="1600" dirty="0" err="1"/>
              <a:t>Morelet’s</a:t>
            </a:r>
            <a:r>
              <a:rPr lang="en-US" sz="1600" dirty="0"/>
              <a:t> crocodile in Mexico and saltwater crocodiles in Malaysia all had their existing protections weakened.</a:t>
            </a:r>
          </a:p>
        </p:txBody>
      </p:sp>
      <p:sp>
        <p:nvSpPr>
          <p:cNvPr id="4" name="Slide Number Placeholder 3"/>
          <p:cNvSpPr>
            <a:spLocks noGrp="1"/>
          </p:cNvSpPr>
          <p:nvPr>
            <p:ph type="sldNum" sz="quarter" idx="10"/>
          </p:nvPr>
        </p:nvSpPr>
        <p:spPr/>
        <p:txBody>
          <a:bodyPr/>
          <a:lstStyle/>
          <a:p>
            <a:fld id="{A7480D41-4957-49D9-BAD1-CAC95539EAD1}" type="slidenum">
              <a:rPr lang="en-US" smtClean="0"/>
              <a:t>14</a:t>
            </a:fld>
            <a:endParaRPr lang="en-US"/>
          </a:p>
        </p:txBody>
      </p:sp>
    </p:spTree>
    <p:extLst>
      <p:ext uri="{BB962C8B-B14F-4D97-AF65-F5344CB8AC3E}">
        <p14:creationId xmlns:p14="http://schemas.microsoft.com/office/powerpoint/2010/main" val="2703816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range countries led by Niger proposed to transfer African lions from App II to App I.  This would have stopped international commercial trade in bones, a new emerging market as tiger bones to feed the Traditional Asian Medicinal trade become more and more scarce.</a:t>
            </a:r>
          </a:p>
          <a:p>
            <a:endParaRPr lang="en-US" dirty="0"/>
          </a:p>
          <a:p>
            <a:r>
              <a:rPr lang="en-US" dirty="0"/>
              <a:t>This proposal was highly controversial going in as it quickly became about trophy hunting – which was not the actuality, but also not surprising in light of the Cecil incident and recent restrictions or bans on lion trophy imports from countries like the US, Australia and France.</a:t>
            </a:r>
          </a:p>
          <a:p>
            <a:endParaRPr lang="en-US" dirty="0"/>
          </a:p>
          <a:p>
            <a:r>
              <a:rPr lang="en-US" dirty="0"/>
              <a:t>The EU entered the </a:t>
            </a:r>
            <a:r>
              <a:rPr lang="en-US" dirty="0" err="1"/>
              <a:t>CoP</a:t>
            </a:r>
            <a:r>
              <a:rPr lang="en-US" dirty="0"/>
              <a:t> saying that they needed to see a compromise otherwise they would vote against the proposal – making it almost impossible to win a 2/3</a:t>
            </a:r>
            <a:r>
              <a:rPr lang="en-US" baseline="30000" dirty="0"/>
              <a:t>rd</a:t>
            </a:r>
            <a:r>
              <a:rPr lang="en-US" dirty="0"/>
              <a:t> majority given that they carry 28 votes.  The US worked hard to salvage the situation through a series of workshops meant to carve out a compromise, however the EU and South Africa held firm, resulting in what I would consider a very weak Amended Annotation on the existing App II listing calling for no bone trade from wild populations, and a quota imposed on South African canned lion bone trade.  </a:t>
            </a:r>
          </a:p>
          <a:p>
            <a:endParaRPr lang="en-US" dirty="0"/>
          </a:p>
          <a:p>
            <a:r>
              <a:rPr lang="en-US" dirty="0"/>
              <a:t>Which sounds okay, until you realize that there is no wild bone trade in most these populations where lions have been so greatly depleted, and the thriving growing bone trade from canned operations in South Africa is not only going to be allowed to continue, but could spread to other countries as demand for lion trophy hunting continues to decline.  This of course could stimulate wild poaching as it is much cheaper to kill a wild lion than to raise one for slaughter.</a:t>
            </a:r>
          </a:p>
          <a:p>
            <a:endParaRPr lang="en-US" dirty="0"/>
          </a:p>
          <a:p>
            <a:r>
              <a:rPr lang="en-US" dirty="0"/>
              <a:t>All-in-all, this was very much a lost opportunity to help a species that desperately needs it – with a continent wide 60% decline over the past three generations, a fraction of its historic range remaining, and as few as 20,000 individuals thought to be left remaining in the wild.</a:t>
            </a:r>
          </a:p>
        </p:txBody>
      </p:sp>
      <p:sp>
        <p:nvSpPr>
          <p:cNvPr id="4" name="Slide Number Placeholder 3"/>
          <p:cNvSpPr>
            <a:spLocks noGrp="1"/>
          </p:cNvSpPr>
          <p:nvPr>
            <p:ph type="sldNum" sz="quarter" idx="10"/>
          </p:nvPr>
        </p:nvSpPr>
        <p:spPr/>
        <p:txBody>
          <a:bodyPr/>
          <a:lstStyle/>
          <a:p>
            <a:fld id="{A7480D41-4957-49D9-BAD1-CAC95539EAD1}" type="slidenum">
              <a:rPr lang="en-US" smtClean="0"/>
              <a:t>15</a:t>
            </a:fld>
            <a:endParaRPr lang="en-US"/>
          </a:p>
        </p:txBody>
      </p:sp>
    </p:spTree>
    <p:extLst>
      <p:ext uri="{BB962C8B-B14F-4D97-AF65-F5344CB8AC3E}">
        <p14:creationId xmlns:p14="http://schemas.microsoft.com/office/powerpoint/2010/main" val="9881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And polar bears.  They were introduced for protections at the last two </a:t>
            </a:r>
            <a:r>
              <a:rPr lang="en-US" sz="1400" dirty="0" err="1"/>
              <a:t>CoPs</a:t>
            </a:r>
            <a:r>
              <a:rPr lang="en-US" sz="1400" dirty="0"/>
              <a:t> (2010 in Doha, and 2013 in Bangkok) and lost in both.  This </a:t>
            </a:r>
            <a:r>
              <a:rPr lang="en-US" sz="1400" dirty="0" err="1"/>
              <a:t>CoP</a:t>
            </a:r>
            <a:r>
              <a:rPr lang="en-US" sz="1400" dirty="0"/>
              <a:t> they did not get voted on.  The US has been an incredibly strong champion for this species, and Russia has come on board in moving the species to App I as well as of the CoP16. </a:t>
            </a:r>
          </a:p>
          <a:p>
            <a:endParaRPr lang="en-US" sz="1400" dirty="0"/>
          </a:p>
          <a:p>
            <a:r>
              <a:rPr lang="en-US" sz="1400" dirty="0"/>
              <a:t>There are thought to be 20,000 left, facing a massive projected decline (2/3rds extinct by the year 2050) due to habitat loss from climate change, and simultaneously facing a robust international commercial trade for the pelts in their last stronghold in Canada where most of the world’s population remains.  </a:t>
            </a:r>
          </a:p>
          <a:p>
            <a:endParaRPr lang="en-US" sz="1400" dirty="0"/>
          </a:p>
          <a:p>
            <a:r>
              <a:rPr lang="en-US" sz="1400" dirty="0"/>
              <a:t>All projects for ice loss in the arctic have proven far too conservative with actual loss far exceeding projections.  This species will need to be protected, but the question is whether it will be in time, as the next </a:t>
            </a:r>
            <a:r>
              <a:rPr lang="en-US" sz="1400" dirty="0" err="1"/>
              <a:t>CoP</a:t>
            </a:r>
            <a:r>
              <a:rPr lang="en-US" sz="1400" dirty="0"/>
              <a:t> – 18 in Sri Lanka – is at least 3 years away. </a:t>
            </a:r>
          </a:p>
        </p:txBody>
      </p:sp>
      <p:sp>
        <p:nvSpPr>
          <p:cNvPr id="4" name="Slide Number Placeholder 3"/>
          <p:cNvSpPr>
            <a:spLocks noGrp="1"/>
          </p:cNvSpPr>
          <p:nvPr>
            <p:ph type="sldNum" sz="quarter" idx="10"/>
          </p:nvPr>
        </p:nvSpPr>
        <p:spPr/>
        <p:txBody>
          <a:bodyPr/>
          <a:lstStyle/>
          <a:p>
            <a:fld id="{A7480D41-4957-49D9-BAD1-CAC95539EAD1}" type="slidenum">
              <a:rPr lang="en-US" smtClean="0"/>
              <a:t>16</a:t>
            </a:fld>
            <a:endParaRPr lang="en-US"/>
          </a:p>
        </p:txBody>
      </p:sp>
    </p:spTree>
    <p:extLst>
      <p:ext uri="{BB962C8B-B14F-4D97-AF65-F5344CB8AC3E}">
        <p14:creationId xmlns:p14="http://schemas.microsoft.com/office/powerpoint/2010/main" val="2828750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80D41-4957-49D9-BAD1-CAC95539EAD1}" type="slidenum">
              <a:rPr lang="en-US" smtClean="0"/>
              <a:t>17</a:t>
            </a:fld>
            <a:endParaRPr lang="en-US"/>
          </a:p>
        </p:txBody>
      </p:sp>
    </p:spTree>
    <p:extLst>
      <p:ext uri="{BB962C8B-B14F-4D97-AF65-F5344CB8AC3E}">
        <p14:creationId xmlns:p14="http://schemas.microsoft.com/office/powerpoint/2010/main" val="214314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480D41-4957-49D9-BAD1-CAC95539EAD1}" type="slidenum">
              <a:rPr lang="en-US" smtClean="0"/>
              <a:t>18</a:t>
            </a:fld>
            <a:endParaRPr lang="en-US"/>
          </a:p>
        </p:txBody>
      </p:sp>
    </p:spTree>
    <p:extLst>
      <p:ext uri="{BB962C8B-B14F-4D97-AF65-F5344CB8AC3E}">
        <p14:creationId xmlns:p14="http://schemas.microsoft.com/office/powerpoint/2010/main" val="227951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80D41-4957-49D9-BAD1-CAC95539EAD1}" type="slidenum">
              <a:rPr lang="en-US" smtClean="0"/>
              <a:t>2</a:t>
            </a:fld>
            <a:endParaRPr lang="en-US"/>
          </a:p>
        </p:txBody>
      </p:sp>
    </p:spTree>
    <p:extLst>
      <p:ext uri="{BB962C8B-B14F-4D97-AF65-F5344CB8AC3E}">
        <p14:creationId xmlns:p14="http://schemas.microsoft.com/office/powerpoint/2010/main" val="21431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t>Secretary-General John E. Scanlon described the 17th meeting of the Conference of the Parties as “a game changer that will be remembered as a point in history when the tide turned in favor of ensuring the survival of our most vulnerable wildlife.”</a:t>
            </a:r>
          </a:p>
          <a:p>
            <a:pPr algn="l"/>
            <a:endParaRPr lang="en-US" sz="1800" dirty="0"/>
          </a:p>
          <a:p>
            <a:r>
              <a:rPr lang="en-US" sz="1800" dirty="0"/>
              <a:t>62 Species Proposals submitted prior to the </a:t>
            </a:r>
            <a:r>
              <a:rPr lang="en-US" sz="1800" dirty="0" err="1"/>
              <a:t>CoP</a:t>
            </a:r>
            <a:r>
              <a:rPr lang="en-US" sz="1800" dirty="0"/>
              <a:t> (Committee I, which includes proposals to strengthen or lessen species protections, typically through transference between App I and II).</a:t>
            </a:r>
          </a:p>
          <a:p>
            <a:endParaRPr lang="en-US" sz="1800" dirty="0"/>
          </a:p>
          <a:p>
            <a:r>
              <a:rPr lang="en-US" sz="1800" dirty="0"/>
              <a:t>16 concerning mammals.  4 for birds.  14 for reptiles.  5 for amphibians.  6 for fish.  1 for nautilus and 1 for snail.  13 for plants.</a:t>
            </a:r>
          </a:p>
          <a:p>
            <a:endParaRPr lang="en-US" dirty="0"/>
          </a:p>
        </p:txBody>
      </p:sp>
      <p:sp>
        <p:nvSpPr>
          <p:cNvPr id="4" name="Slide Number Placeholder 3"/>
          <p:cNvSpPr>
            <a:spLocks noGrp="1"/>
          </p:cNvSpPr>
          <p:nvPr>
            <p:ph type="sldNum" sz="quarter" idx="10"/>
          </p:nvPr>
        </p:nvSpPr>
        <p:spPr/>
        <p:txBody>
          <a:bodyPr/>
          <a:lstStyle/>
          <a:p>
            <a:fld id="{A7480D41-4957-49D9-BAD1-CAC95539EAD1}" type="slidenum">
              <a:rPr lang="en-US" smtClean="0"/>
              <a:t>3</a:t>
            </a:fld>
            <a:endParaRPr lang="en-US"/>
          </a:p>
        </p:txBody>
      </p:sp>
    </p:spTree>
    <p:extLst>
      <p:ext uri="{BB962C8B-B14F-4D97-AF65-F5344CB8AC3E}">
        <p14:creationId xmlns:p14="http://schemas.microsoft.com/office/powerpoint/2010/main" val="35945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62 proposals submitted, 6 were Withdrawn.</a:t>
            </a:r>
          </a:p>
          <a:p>
            <a:endParaRPr lang="en-US" dirty="0"/>
          </a:p>
          <a:p>
            <a:r>
              <a:rPr lang="en-US" dirty="0"/>
              <a:t>Of the remaining 56 proposal.</a:t>
            </a:r>
          </a:p>
          <a:p>
            <a:endParaRPr lang="en-US" dirty="0"/>
          </a:p>
          <a:p>
            <a:r>
              <a:rPr lang="en-US" dirty="0"/>
              <a:t>14 submitted involved a proposal for lesser protections (such as transferring from App I to App II, or deleting an Annotation limiting trade).</a:t>
            </a:r>
          </a:p>
          <a:p>
            <a:r>
              <a:rPr lang="en-US" dirty="0"/>
              <a:t>42 submitted were for greater protections (such as transferring from App II to App I, or adding restrictions on trade through an Annotation).</a:t>
            </a:r>
          </a:p>
          <a:p>
            <a:endParaRPr lang="en-US" dirty="0"/>
          </a:p>
          <a:p>
            <a:r>
              <a:rPr lang="en-US" dirty="0"/>
              <a:t>10 of those 14 looking for lesser protections succeeded, and 4 failed.</a:t>
            </a:r>
          </a:p>
          <a:p>
            <a:r>
              <a:rPr lang="en-US" dirty="0"/>
              <a:t>41 of those 42 looking for greater protections succeeded to some degree, and 1 failed (that one being a proposal to Transfer all African </a:t>
            </a:r>
            <a:r>
              <a:rPr lang="en-US" dirty="0" err="1"/>
              <a:t>Ele</a:t>
            </a:r>
            <a:r>
              <a:rPr lang="en-US" dirty="0"/>
              <a:t> to App I).</a:t>
            </a:r>
          </a:p>
          <a:p>
            <a:endParaRPr lang="en-US" dirty="0"/>
          </a:p>
          <a:p>
            <a:r>
              <a:rPr lang="en-US" dirty="0"/>
              <a:t>So whether it was the best or worst </a:t>
            </a:r>
            <a:r>
              <a:rPr lang="en-US" dirty="0" err="1"/>
              <a:t>CoP</a:t>
            </a:r>
            <a:r>
              <a:rPr lang="en-US" dirty="0"/>
              <a:t> ever depends on your perspective.</a:t>
            </a:r>
          </a:p>
          <a:p>
            <a:endParaRPr lang="en-US" dirty="0"/>
          </a:p>
          <a:p>
            <a:r>
              <a:rPr lang="en-US" dirty="0"/>
              <a:t>Mine is from a wildlife conservation/animal welfare point of view.  Last two </a:t>
            </a:r>
            <a:r>
              <a:rPr lang="en-US" dirty="0" err="1"/>
              <a:t>CoP’s</a:t>
            </a:r>
            <a:r>
              <a:rPr lang="en-US" dirty="0"/>
              <a:t> have been brutal (Bangkok and Doha).  With exception of shark species, suffered significant defeats and set-backs on numerous species protection initiatives.  This one was different however.</a:t>
            </a:r>
          </a:p>
          <a:p>
            <a:endParaRPr lang="en-US" dirty="0"/>
          </a:p>
          <a:p>
            <a:pPr defTabSz="931774"/>
            <a:r>
              <a:rPr lang="en-US" dirty="0"/>
              <a:t>Requires 2/3 of voting majority to move a species onto or between Appendices. </a:t>
            </a:r>
          </a:p>
          <a:p>
            <a:endParaRPr lang="en-US" baseline="0" dirty="0" smtClean="0"/>
          </a:p>
        </p:txBody>
      </p:sp>
      <p:sp>
        <p:nvSpPr>
          <p:cNvPr id="4" name="Slide Number Placeholder 3"/>
          <p:cNvSpPr>
            <a:spLocks noGrp="1"/>
          </p:cNvSpPr>
          <p:nvPr>
            <p:ph type="sldNum" sz="quarter" idx="10"/>
          </p:nvPr>
        </p:nvSpPr>
        <p:spPr/>
        <p:txBody>
          <a:bodyPr/>
          <a:lstStyle/>
          <a:p>
            <a:fld id="{A7480D41-4957-49D9-BAD1-CAC95539EAD1}" type="slidenum">
              <a:rPr lang="en-US" smtClean="0"/>
              <a:t>4</a:t>
            </a:fld>
            <a:endParaRPr lang="en-US"/>
          </a:p>
        </p:txBody>
      </p:sp>
    </p:spTree>
    <p:extLst>
      <p:ext uri="{BB962C8B-B14F-4D97-AF65-F5344CB8AC3E}">
        <p14:creationId xmlns:p14="http://schemas.microsoft.com/office/powerpoint/2010/main" val="134197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BIG WINNER – all 8 species of pangolins!</a:t>
            </a:r>
          </a:p>
          <a:p>
            <a:endParaRPr lang="en-US" sz="1400" dirty="0"/>
          </a:p>
          <a:p>
            <a:pPr defTabSz="931774"/>
            <a:r>
              <a:rPr lang="en-US" sz="1400" dirty="0"/>
              <a:t>4 proposals voted on covering the 4 Asian and 4 African pangolin species, championed by 18 range countries and the US. Prior to CoP17, all 8 species on App II with Zero Quota for the 4 Asian species.  </a:t>
            </a:r>
          </a:p>
          <a:p>
            <a:endParaRPr lang="en-US" sz="1400" dirty="0"/>
          </a:p>
          <a:p>
            <a:r>
              <a:rPr lang="en-US" sz="1400" dirty="0"/>
              <a:t>Pangolins are the most traded mammal in the world, with over 1 million thought to have been illegally poached and trafficked in the last decade.</a:t>
            </a:r>
          </a:p>
          <a:p>
            <a:endParaRPr lang="en-US" sz="1400" dirty="0"/>
          </a:p>
          <a:p>
            <a:r>
              <a:rPr lang="en-US" sz="1400" dirty="0"/>
              <a:t>Victory was long in the making, including a 29 nation range country meeting in Viet Nam hosted by US, Viet Nam, HSI, NRDC and Freeland, in July 2015</a:t>
            </a:r>
          </a:p>
          <a:p>
            <a:endParaRPr lang="en-US" sz="1400" dirty="0"/>
          </a:p>
          <a:p>
            <a:r>
              <a:rPr lang="en-US" sz="1400" dirty="0"/>
              <a:t>Three of the four proposals passed by consensus, with only the </a:t>
            </a:r>
            <a:r>
              <a:rPr lang="en-US" sz="1400" dirty="0" err="1"/>
              <a:t>Sunda</a:t>
            </a:r>
            <a:r>
              <a:rPr lang="en-US" sz="1400" dirty="0"/>
              <a:t>/Chinese Pangolins proposal being challenged for a vote by Indonesia.</a:t>
            </a:r>
          </a:p>
          <a:p>
            <a:r>
              <a:rPr lang="en-US" sz="1400" dirty="0"/>
              <a:t>114 Parties voted in favor, five abstaining, 1 against (Indonesia).</a:t>
            </a:r>
          </a:p>
          <a:p>
            <a:endParaRPr lang="en-US" sz="1400" dirty="0"/>
          </a:p>
          <a:p>
            <a:r>
              <a:rPr lang="en-US" sz="1400" dirty="0"/>
              <a:t>Surprising as we had heard that China, Japan, Namibia and Indonesia would all be opposing the African species proposal.</a:t>
            </a:r>
          </a:p>
          <a:p>
            <a:r>
              <a:rPr lang="en-US" sz="1400" dirty="0"/>
              <a:t>Momentum was clearly in favor of more protections, and after the Indonesia defeat, no one protested the Africa species listing.</a:t>
            </a:r>
          </a:p>
        </p:txBody>
      </p:sp>
      <p:sp>
        <p:nvSpPr>
          <p:cNvPr id="4" name="Slide Number Placeholder 3"/>
          <p:cNvSpPr>
            <a:spLocks noGrp="1"/>
          </p:cNvSpPr>
          <p:nvPr>
            <p:ph type="sldNum" sz="quarter" idx="10"/>
          </p:nvPr>
        </p:nvSpPr>
        <p:spPr/>
        <p:txBody>
          <a:bodyPr/>
          <a:lstStyle/>
          <a:p>
            <a:fld id="{A7480D41-4957-49D9-BAD1-CAC95539EAD1}" type="slidenum">
              <a:rPr lang="en-US" smtClean="0"/>
              <a:t>5</a:t>
            </a:fld>
            <a:endParaRPr lang="en-US"/>
          </a:p>
        </p:txBody>
      </p:sp>
    </p:spTree>
    <p:extLst>
      <p:ext uri="{BB962C8B-B14F-4D97-AF65-F5344CB8AC3E}">
        <p14:creationId xmlns:p14="http://schemas.microsoft.com/office/powerpoint/2010/main" val="121863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Number of other species received victories such as the Barbary Macaque – only primate still found in Europe.  </a:t>
            </a:r>
          </a:p>
          <a:p>
            <a:endParaRPr lang="en-US" sz="1600" dirty="0"/>
          </a:p>
          <a:p>
            <a:r>
              <a:rPr lang="en-US" sz="1600" dirty="0"/>
              <a:t>Is native to Algeria, Morocco and the UK on Gibraltar.  </a:t>
            </a:r>
          </a:p>
          <a:p>
            <a:pPr defTabSz="931774"/>
            <a:endParaRPr lang="en-US" sz="1600" dirty="0"/>
          </a:p>
          <a:p>
            <a:pPr defTabSz="931774"/>
            <a:r>
              <a:rPr lang="en-US" sz="1600" dirty="0"/>
              <a:t>Between 6,500 and 9.100 left.  Proposal was offered by the EU and Morocco to transfer species from App II to App I. </a:t>
            </a:r>
          </a:p>
          <a:p>
            <a:pPr defTabSz="931774"/>
            <a:endParaRPr lang="en-US" sz="1600" dirty="0"/>
          </a:p>
          <a:p>
            <a:pPr defTabSz="931774"/>
            <a:r>
              <a:rPr lang="en-US" sz="1600" dirty="0"/>
              <a:t>Biggest threat is habitat loss, however it is impacted by the international pet trade with over 200 being taken from the wild annually for the pet trade and photo props.  </a:t>
            </a:r>
          </a:p>
          <a:p>
            <a:endParaRPr lang="en-US" dirty="0"/>
          </a:p>
        </p:txBody>
      </p:sp>
      <p:sp>
        <p:nvSpPr>
          <p:cNvPr id="4" name="Slide Number Placeholder 3"/>
          <p:cNvSpPr>
            <a:spLocks noGrp="1"/>
          </p:cNvSpPr>
          <p:nvPr>
            <p:ph type="sldNum" sz="quarter" idx="10"/>
          </p:nvPr>
        </p:nvSpPr>
        <p:spPr/>
        <p:txBody>
          <a:bodyPr/>
          <a:lstStyle/>
          <a:p>
            <a:fld id="{A7480D41-4957-49D9-BAD1-CAC95539EAD1}" type="slidenum">
              <a:rPr lang="en-US" smtClean="0"/>
              <a:t>6</a:t>
            </a:fld>
            <a:endParaRPr lang="en-US"/>
          </a:p>
        </p:txBody>
      </p:sp>
    </p:spTree>
    <p:extLst>
      <p:ext uri="{BB962C8B-B14F-4D97-AF65-F5344CB8AC3E}">
        <p14:creationId xmlns:p14="http://schemas.microsoft.com/office/powerpoint/2010/main" val="107535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600" dirty="0"/>
              <a:t>African gray parrots – expected to be one of the biggest fights of the </a:t>
            </a:r>
            <a:r>
              <a:rPr lang="en-US" sz="1600" dirty="0" err="1"/>
              <a:t>CoP.</a:t>
            </a:r>
            <a:r>
              <a:rPr lang="en-US" sz="1600" dirty="0"/>
              <a:t>  </a:t>
            </a:r>
          </a:p>
          <a:p>
            <a:pPr defTabSz="931774"/>
            <a:endParaRPr lang="en-US" sz="1600" dirty="0"/>
          </a:p>
          <a:p>
            <a:pPr defTabSz="931774"/>
            <a:r>
              <a:rPr lang="en-US" sz="1600" dirty="0"/>
              <a:t>Proposal was from 7 range countries plus EU and USA. Transfer from App II to App I.</a:t>
            </a:r>
          </a:p>
          <a:p>
            <a:endParaRPr lang="en-US" sz="1600" dirty="0"/>
          </a:p>
          <a:p>
            <a:r>
              <a:rPr lang="en-US" sz="1600" dirty="0"/>
              <a:t>The Democratic Republic of the Congo – which his where most the trade is coming from – planned to object.  </a:t>
            </a:r>
          </a:p>
          <a:p>
            <a:endParaRPr lang="en-US" sz="1600" dirty="0"/>
          </a:p>
          <a:p>
            <a:r>
              <a:rPr lang="en-US" sz="1600" dirty="0"/>
              <a:t>Secret ballot called for (requires support from 10 countries). Passed with 95 in favor, 35 against and 5 abstentions.  </a:t>
            </a:r>
          </a:p>
        </p:txBody>
      </p:sp>
      <p:sp>
        <p:nvSpPr>
          <p:cNvPr id="4" name="Slide Number Placeholder 3"/>
          <p:cNvSpPr>
            <a:spLocks noGrp="1"/>
          </p:cNvSpPr>
          <p:nvPr>
            <p:ph type="sldNum" sz="quarter" idx="10"/>
          </p:nvPr>
        </p:nvSpPr>
        <p:spPr/>
        <p:txBody>
          <a:bodyPr/>
          <a:lstStyle/>
          <a:p>
            <a:fld id="{A7480D41-4957-49D9-BAD1-CAC95539EAD1}" type="slidenum">
              <a:rPr lang="en-US" smtClean="0"/>
              <a:t>7</a:t>
            </a:fld>
            <a:endParaRPr lang="en-US"/>
          </a:p>
        </p:txBody>
      </p:sp>
    </p:spTree>
    <p:extLst>
      <p:ext uri="{BB962C8B-B14F-4D97-AF65-F5344CB8AC3E}">
        <p14:creationId xmlns:p14="http://schemas.microsoft.com/office/powerpoint/2010/main" val="3634992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Marine species were one of the few winners in the previous </a:t>
            </a:r>
            <a:r>
              <a:rPr lang="en-US" sz="1800" dirty="0" err="1"/>
              <a:t>CoP</a:t>
            </a:r>
            <a:r>
              <a:rPr lang="en-US" sz="1800" dirty="0"/>
              <a:t> which took place in Bangkok 2013, where the oceanic whitetip, hammerheads, the </a:t>
            </a:r>
            <a:r>
              <a:rPr lang="en-US" sz="1800" dirty="0" err="1"/>
              <a:t>porbeagle</a:t>
            </a:r>
            <a:r>
              <a:rPr lang="en-US" sz="1800" dirty="0"/>
              <a:t> shark and manta rays all received protections.</a:t>
            </a:r>
          </a:p>
          <a:p>
            <a:endParaRPr lang="en-US" sz="1800" dirty="0"/>
          </a:p>
          <a:p>
            <a:r>
              <a:rPr lang="en-US" sz="1800" dirty="0"/>
              <a:t>The winning streak continued at CoP17, where Silky Sharks, Thresher Sharks and Devil Rays all were placed on App II.</a:t>
            </a:r>
          </a:p>
        </p:txBody>
      </p:sp>
      <p:sp>
        <p:nvSpPr>
          <p:cNvPr id="4" name="Slide Number Placeholder 3"/>
          <p:cNvSpPr>
            <a:spLocks noGrp="1"/>
          </p:cNvSpPr>
          <p:nvPr>
            <p:ph type="sldNum" sz="quarter" idx="10"/>
          </p:nvPr>
        </p:nvSpPr>
        <p:spPr/>
        <p:txBody>
          <a:bodyPr/>
          <a:lstStyle/>
          <a:p>
            <a:fld id="{A7480D41-4957-49D9-BAD1-CAC95539EAD1}" type="slidenum">
              <a:rPr lang="en-US" smtClean="0"/>
              <a:t>8</a:t>
            </a:fld>
            <a:endParaRPr lang="en-US"/>
          </a:p>
        </p:txBody>
      </p:sp>
    </p:spTree>
    <p:extLst>
      <p:ext uri="{BB962C8B-B14F-4D97-AF65-F5344CB8AC3E}">
        <p14:creationId xmlns:p14="http://schemas.microsoft.com/office/powerpoint/2010/main" val="255244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600" dirty="0"/>
              <a:t>Nautilus also received protections on App II. Proposal introduced by Fiji, Palau and the US.</a:t>
            </a:r>
          </a:p>
          <a:p>
            <a:pPr defTabSz="931774"/>
            <a:endParaRPr lang="en-US" sz="1600" dirty="0"/>
          </a:p>
          <a:p>
            <a:r>
              <a:rPr lang="en-US" sz="1600" dirty="0"/>
              <a:t>This creature is found in Indo-pacific waters with a limited distribution (not found in open water or water below 800 meters). </a:t>
            </a:r>
          </a:p>
          <a:p>
            <a:endParaRPr lang="en-US" sz="1600" dirty="0"/>
          </a:p>
          <a:p>
            <a:r>
              <a:rPr lang="en-US" sz="1600" dirty="0"/>
              <a:t>Threatened by international trade.  Worldwide markets with over 900,000 nautilus products imported into the US in the last decade.  Traded as souvenirs, jewelry or as part of decorative items.  </a:t>
            </a:r>
          </a:p>
        </p:txBody>
      </p:sp>
      <p:sp>
        <p:nvSpPr>
          <p:cNvPr id="4" name="Slide Number Placeholder 3"/>
          <p:cNvSpPr>
            <a:spLocks noGrp="1"/>
          </p:cNvSpPr>
          <p:nvPr>
            <p:ph type="sldNum" sz="quarter" idx="10"/>
          </p:nvPr>
        </p:nvSpPr>
        <p:spPr/>
        <p:txBody>
          <a:bodyPr/>
          <a:lstStyle/>
          <a:p>
            <a:fld id="{A7480D41-4957-49D9-BAD1-CAC95539EAD1}" type="slidenum">
              <a:rPr lang="en-US" smtClean="0"/>
              <a:t>9</a:t>
            </a:fld>
            <a:endParaRPr lang="en-US"/>
          </a:p>
        </p:txBody>
      </p:sp>
    </p:spTree>
    <p:extLst>
      <p:ext uri="{BB962C8B-B14F-4D97-AF65-F5344CB8AC3E}">
        <p14:creationId xmlns:p14="http://schemas.microsoft.com/office/powerpoint/2010/main" val="1181707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8F1E10-AFCB-4776-831C-4B87CD322E71}" type="datetimeFigureOut">
              <a:rPr lang="en-US" smtClean="0"/>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189165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F1E10-AFCB-4776-831C-4B87CD322E71}" type="datetimeFigureOut">
              <a:rPr lang="en-US" smtClean="0"/>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156897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F1E10-AFCB-4776-831C-4B87CD322E71}" type="datetimeFigureOut">
              <a:rPr lang="en-US" smtClean="0"/>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1511952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F1E10-AFCB-4776-831C-4B87CD322E71}" type="datetimeFigureOut">
              <a:rPr lang="en-US" smtClean="0"/>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146469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8F1E10-AFCB-4776-831C-4B87CD322E71}" type="datetimeFigureOut">
              <a:rPr lang="en-US" smtClean="0"/>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4010726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8F1E10-AFCB-4776-831C-4B87CD322E71}" type="datetimeFigureOut">
              <a:rPr lang="en-US" smtClean="0"/>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154473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8F1E10-AFCB-4776-831C-4B87CD322E71}" type="datetimeFigureOut">
              <a:rPr lang="en-US" smtClean="0"/>
              <a:t>10/19/2016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3412628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8F1E10-AFCB-4776-831C-4B87CD322E71}" type="datetimeFigureOut">
              <a:rPr lang="en-US" smtClean="0"/>
              <a:t>10/19/2016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190066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F1E10-AFCB-4776-831C-4B87CD322E71}" type="datetimeFigureOut">
              <a:rPr lang="en-US" smtClean="0"/>
              <a:t>10/19/2016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984294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F1E10-AFCB-4776-831C-4B87CD322E71}" type="datetimeFigureOut">
              <a:rPr lang="en-US" smtClean="0"/>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69291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F1E10-AFCB-4776-831C-4B87CD322E71}" type="datetimeFigureOut">
              <a:rPr lang="en-US" smtClean="0"/>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09F3-F680-42C9-BFF5-FEB4E80F0308}" type="slidenum">
              <a:rPr lang="en-US" smtClean="0"/>
              <a:t>‹#›</a:t>
            </a:fld>
            <a:endParaRPr lang="en-US"/>
          </a:p>
        </p:txBody>
      </p:sp>
    </p:spTree>
    <p:extLst>
      <p:ext uri="{BB962C8B-B14F-4D97-AF65-F5344CB8AC3E}">
        <p14:creationId xmlns:p14="http://schemas.microsoft.com/office/powerpoint/2010/main" val="67717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F1E10-AFCB-4776-831C-4B87CD322E71}" type="datetimeFigureOut">
              <a:rPr lang="en-US" smtClean="0"/>
              <a:t>10/19/2016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09F3-F680-42C9-BFF5-FEB4E80F0308}" type="slidenum">
              <a:rPr lang="en-US" smtClean="0"/>
              <a:t>‹#›</a:t>
            </a:fld>
            <a:endParaRPr lang="en-US"/>
          </a:p>
        </p:txBody>
      </p:sp>
    </p:spTree>
    <p:extLst>
      <p:ext uri="{BB962C8B-B14F-4D97-AF65-F5344CB8AC3E}">
        <p14:creationId xmlns:p14="http://schemas.microsoft.com/office/powerpoint/2010/main" val="192663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Ct74nm4WgAAzQ7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451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313"/>
            <a:ext cx="9144000" cy="6854687"/>
          </a:xfrm>
          <a:prstGeom prst="rect">
            <a:avLst/>
          </a:prstGeom>
        </p:spPr>
      </p:pic>
      <p:sp>
        <p:nvSpPr>
          <p:cNvPr id="3" name="Rectangle 2"/>
          <p:cNvSpPr/>
          <p:nvPr/>
        </p:nvSpPr>
        <p:spPr>
          <a:xfrm>
            <a:off x="2225844" y="5029200"/>
            <a:ext cx="4692311"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WINNERS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1644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8144"/>
            <a:ext cx="9144000" cy="6908801"/>
          </a:xfrm>
        </p:spPr>
      </p:pic>
      <p:sp>
        <p:nvSpPr>
          <p:cNvPr id="5" name="Rectangle 4"/>
          <p:cNvSpPr/>
          <p:nvPr/>
        </p:nvSpPr>
        <p:spPr>
          <a:xfrm>
            <a:off x="1564705" y="152400"/>
            <a:ext cx="6014595"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STATUS QUO</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09824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1" cy="6857999"/>
          </a:xfrm>
          <a:prstGeom prst="rect">
            <a:avLst/>
          </a:prstGeom>
        </p:spPr>
      </p:pic>
      <p:sp>
        <p:nvSpPr>
          <p:cNvPr id="4" name="Rectangle 3"/>
          <p:cNvSpPr/>
          <p:nvPr/>
        </p:nvSpPr>
        <p:spPr>
          <a:xfrm>
            <a:off x="1564706" y="5029200"/>
            <a:ext cx="6014595"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STATUS QUO</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1644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5" name="Rectangle 4"/>
          <p:cNvSpPr/>
          <p:nvPr/>
        </p:nvSpPr>
        <p:spPr>
          <a:xfrm>
            <a:off x="1564706" y="5029200"/>
            <a:ext cx="6014595"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STATUS QUO</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66198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flocken\AppData\Local\Microsoft\Windows\Temporary Internet Files\Content.IE5\IJEHEGB7\19593718824_c4bab38597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84605" y="228600"/>
            <a:ext cx="3761543"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LOSERS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75390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flocken\AppData\Local\Microsoft\Windows\Temporary Internet Files\Content.IE5\8R8TLBVS\IMG_20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60800" y="5029200"/>
            <a:ext cx="4409157"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LOSERS?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72276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 y="0"/>
            <a:ext cx="9144000" cy="6858000"/>
          </a:xfrm>
        </p:spPr>
      </p:pic>
      <p:sp>
        <p:nvSpPr>
          <p:cNvPr id="5" name="Rectangle 4"/>
          <p:cNvSpPr/>
          <p:nvPr/>
        </p:nvSpPr>
        <p:spPr>
          <a:xfrm>
            <a:off x="2457407" y="39757"/>
            <a:ext cx="3761543"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LOSERS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197964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Ct74nm4WgAAzQ7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1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08502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Ct74nm4WgAAzQ7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90750" y="1351508"/>
            <a:ext cx="4686300" cy="4154984"/>
          </a:xfrm>
          <a:prstGeom prst="rect">
            <a:avLst/>
          </a:prstGeom>
          <a:noFill/>
        </p:spPr>
        <p:txBody>
          <a:bodyPr wrap="square" rtlCol="0">
            <a:spAutoFit/>
          </a:bodyPr>
          <a:lstStyle/>
          <a:p>
            <a:pPr algn="ctr"/>
            <a:r>
              <a:rPr lang="en-US" sz="6600" b="1" dirty="0" smtClean="0">
                <a:solidFill>
                  <a:schemeClr val="bg1"/>
                </a:solidFill>
                <a:effectLst>
                  <a:outerShdw blurRad="38100" dist="38100" dir="2700000" algn="tl">
                    <a:srgbClr val="000000">
                      <a:alpha val="43137"/>
                    </a:srgbClr>
                  </a:outerShdw>
                </a:effectLst>
                <a:latin typeface="Impact" panose="020B0806030902050204" pitchFamily="34" charset="0"/>
              </a:rPr>
              <a:t>CITES COP17 SPECIES WINNERS AND LOSERS</a:t>
            </a:r>
            <a:endParaRPr lang="en-US" sz="6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646197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tes.org/sites/default/files/eng/news/pr/2016/cop17_clos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47483648"/>
            <a:ext cx="114300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57200"/>
            <a:ext cx="7620000" cy="2012950"/>
          </a:xfrm>
          <a:prstGeom prst="rect">
            <a:avLst/>
          </a:prstGeom>
          <a:ln>
            <a:solidFill>
              <a:schemeClr val="tx1"/>
            </a:solidFill>
          </a:ln>
        </p:spPr>
      </p:pic>
      <p:sp>
        <p:nvSpPr>
          <p:cNvPr id="7" name="Rectangle 6"/>
          <p:cNvSpPr/>
          <p:nvPr/>
        </p:nvSpPr>
        <p:spPr>
          <a:xfrm>
            <a:off x="855453" y="2743200"/>
            <a:ext cx="7526547" cy="3539430"/>
          </a:xfrm>
          <a:prstGeom prst="rect">
            <a:avLst/>
          </a:prstGeom>
        </p:spPr>
        <p:txBody>
          <a:bodyPr wrap="square">
            <a:spAutoFit/>
          </a:bodyPr>
          <a:lstStyle/>
          <a:p>
            <a:pPr algn="ctr"/>
            <a:r>
              <a:rPr lang="en-US" sz="2800" b="1" u="sng" dirty="0" smtClean="0"/>
              <a:t>CITES SECRETARIAT PRESS RELEASE</a:t>
            </a:r>
          </a:p>
          <a:p>
            <a:pPr algn="ctr"/>
            <a:endParaRPr lang="en-US" sz="2800" dirty="0"/>
          </a:p>
          <a:p>
            <a:pPr algn="ctr"/>
            <a:r>
              <a:rPr lang="en-US" sz="2800" b="1" dirty="0"/>
              <a:t>Largest ever World Wildlife Conference </a:t>
            </a:r>
            <a:endParaRPr lang="en-US" sz="2800" b="1" dirty="0" smtClean="0"/>
          </a:p>
          <a:p>
            <a:pPr algn="ctr"/>
            <a:r>
              <a:rPr lang="en-US" sz="2800" b="1" dirty="0" smtClean="0"/>
              <a:t>hailed </a:t>
            </a:r>
            <a:r>
              <a:rPr lang="en-US" sz="2800" b="1" dirty="0"/>
              <a:t>as a ‘game changer</a:t>
            </a:r>
            <a:r>
              <a:rPr lang="en-US" sz="2800" b="1" dirty="0" smtClean="0"/>
              <a:t>’</a:t>
            </a:r>
          </a:p>
          <a:p>
            <a:pPr algn="ctr"/>
            <a:endParaRPr lang="en-US" sz="2800" b="1" dirty="0"/>
          </a:p>
          <a:p>
            <a:pPr algn="ctr"/>
            <a:r>
              <a:rPr lang="en-US" sz="2800" b="1" i="1" dirty="0"/>
              <a:t>CITES #CoP17 marks a major shift towards stronger protection for wild animals and plants from overexploitation and illegal </a:t>
            </a:r>
            <a:r>
              <a:rPr lang="en-US" sz="2800" b="1" i="1" dirty="0" smtClean="0"/>
              <a:t>trade</a:t>
            </a:r>
          </a:p>
        </p:txBody>
      </p:sp>
    </p:spTree>
    <p:extLst>
      <p:ext uri="{BB962C8B-B14F-4D97-AF65-F5344CB8AC3E}">
        <p14:creationId xmlns:p14="http://schemas.microsoft.com/office/powerpoint/2010/main" val="2355659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4" name="Picture 26" descr="https://img.washingtonpost.com/wp-apps/imrs.php?src=https://img.washingtonpost.com/news/animalia/wp-content/uploads/sites/56/2016/10/ThresherSharkbyHeinrichs-resize.jpg&amp;w=14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195" y="3561714"/>
            <a:ext cx="4485408" cy="28018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Rectangle 21"/>
          <p:cNvSpPr/>
          <p:nvPr/>
        </p:nvSpPr>
        <p:spPr>
          <a:xfrm>
            <a:off x="228600" y="1396835"/>
            <a:ext cx="8686800" cy="1692771"/>
          </a:xfrm>
          <a:prstGeom prst="rect">
            <a:avLst/>
          </a:prstGeom>
        </p:spPr>
        <p:txBody>
          <a:bodyPr wrap="square">
            <a:spAutoFit/>
          </a:bodyPr>
          <a:lstStyle/>
          <a:p>
            <a:pPr lvl="0" eaLnBrk="0" fontAlgn="base" hangingPunct="0">
              <a:spcBef>
                <a:spcPct val="0"/>
              </a:spcBef>
              <a:spcAft>
                <a:spcPct val="0"/>
              </a:spcAft>
            </a:pPr>
            <a:r>
              <a:rPr kumimoji="0" lang="en-US" altLang="en-US" sz="3600" b="0" i="0" u="none" strike="noStrike" cap="none" normalizeH="0" baseline="0" dirty="0" smtClean="0">
                <a:ln>
                  <a:noFill/>
                </a:ln>
                <a:solidFill>
                  <a:srgbClr val="2A2A2A"/>
                </a:solidFill>
                <a:effectLst/>
                <a:latin typeface="FranklinITCProBold"/>
                <a:cs typeface="Arial" pitchFamily="34" charset="0"/>
              </a:rPr>
              <a:t>“The world just agreed to the strongest protections ever for endangered animals”</a:t>
            </a:r>
          </a:p>
          <a:p>
            <a:pPr lvl="0" eaLnBrk="0" fontAlgn="base" hangingPunct="0">
              <a:spcBef>
                <a:spcPct val="0"/>
              </a:spcBef>
              <a:spcAft>
                <a:spcPct val="0"/>
              </a:spcAft>
            </a:pPr>
            <a:endParaRPr kumimoji="0" lang="en-US" altLang="en-US" sz="1200" b="0" i="0" u="none" strike="noStrike" cap="none" normalizeH="0" baseline="0" dirty="0" smtClean="0">
              <a:ln>
                <a:noFill/>
              </a:ln>
              <a:solidFill>
                <a:srgbClr val="2A2A2A"/>
              </a:solidFill>
              <a:effectLst/>
              <a:latin typeface="FranklinITCProBold"/>
              <a:cs typeface="Arial" pitchFamily="34" charset="0"/>
            </a:endParaRPr>
          </a:p>
          <a:p>
            <a:pPr lvl="0" eaLnBrk="0" fontAlgn="base" hangingPunct="0">
              <a:spcBef>
                <a:spcPct val="0"/>
              </a:spcBef>
              <a:spcAft>
                <a:spcPct val="0"/>
              </a:spcAft>
            </a:pPr>
            <a:r>
              <a:rPr kumimoji="0" lang="en-US" altLang="en-US" sz="2000" b="0" i="1" u="none" strike="noStrike" cap="none" normalizeH="0" baseline="0" dirty="0" smtClean="0">
                <a:ln>
                  <a:noFill/>
                </a:ln>
                <a:solidFill>
                  <a:srgbClr val="666666"/>
                </a:solidFill>
                <a:effectLst/>
                <a:latin typeface="Helvetica-light"/>
                <a:cs typeface="Arial" pitchFamily="34" charset="0"/>
              </a:rPr>
              <a:t>THE INSIDE TRACK ON WASHINGTON POLITICS</a:t>
            </a:r>
            <a:r>
              <a:rPr kumimoji="0" lang="en-US" altLang="en-US" sz="2000" b="0" i="1" u="none" strike="noStrike" cap="none" normalizeH="0" dirty="0" smtClean="0">
                <a:ln>
                  <a:noFill/>
                </a:ln>
                <a:solidFill>
                  <a:srgbClr val="666666"/>
                </a:solidFill>
                <a:effectLst/>
                <a:latin typeface="Helvetica-light"/>
                <a:cs typeface="Arial" pitchFamily="34" charset="0"/>
              </a:rPr>
              <a:t> </a:t>
            </a:r>
            <a:r>
              <a:rPr kumimoji="0" lang="en-US" altLang="en-US" sz="2000" b="0" i="1" u="none" strike="noStrike" cap="none" normalizeH="0" baseline="0" dirty="0" smtClean="0">
                <a:ln>
                  <a:noFill/>
                </a:ln>
                <a:solidFill>
                  <a:srgbClr val="666666"/>
                </a:solidFill>
                <a:effectLst/>
                <a:latin typeface="Helvetica-light"/>
                <a:cs typeface="Arial" pitchFamily="34" charset="0"/>
              </a:rPr>
              <a:t>/ OCTOBER 5,</a:t>
            </a:r>
            <a:r>
              <a:rPr kumimoji="0" lang="en-US" altLang="en-US" sz="2000" b="0" i="1" u="none" strike="noStrike" cap="none" normalizeH="0" dirty="0" smtClean="0">
                <a:ln>
                  <a:noFill/>
                </a:ln>
                <a:solidFill>
                  <a:srgbClr val="666666"/>
                </a:solidFill>
                <a:effectLst/>
                <a:latin typeface="Helvetica-light"/>
                <a:cs typeface="Arial" pitchFamily="34" charset="0"/>
              </a:rPr>
              <a:t> 2016</a:t>
            </a:r>
            <a:endParaRPr lang="en-US" sz="2000" i="1" dirty="0"/>
          </a:p>
        </p:txBody>
      </p:sp>
      <p:pic>
        <p:nvPicPr>
          <p:cNvPr id="2076" name="Picture 28" descr="https://s3.amazonaws.com/share-the-facts/logos/washington_post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211395"/>
            <a:ext cx="6400800" cy="98286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899166" y="6361312"/>
            <a:ext cx="1877437" cy="215444"/>
          </a:xfrm>
          <a:prstGeom prst="rect">
            <a:avLst/>
          </a:prstGeom>
        </p:spPr>
        <p:txBody>
          <a:bodyPr wrap="none">
            <a:spAutoFit/>
          </a:bodyPr>
          <a:lstStyle/>
          <a:p>
            <a:r>
              <a:rPr lang="en-US" sz="800" i="1" dirty="0" smtClean="0"/>
              <a:t>(Shawn </a:t>
            </a:r>
            <a:r>
              <a:rPr lang="en-US" sz="800" i="1" dirty="0" err="1" smtClean="0"/>
              <a:t>Heinrichs</a:t>
            </a:r>
            <a:r>
              <a:rPr lang="en-US" sz="800" i="1" dirty="0" smtClean="0"/>
              <a:t>/Pew Charitable Trusts)</a:t>
            </a:r>
            <a:endParaRPr lang="en-US" sz="800" i="1" dirty="0"/>
          </a:p>
        </p:txBody>
      </p:sp>
    </p:spTree>
    <p:extLst>
      <p:ext uri="{BB962C8B-B14F-4D97-AF65-F5344CB8AC3E}">
        <p14:creationId xmlns:p14="http://schemas.microsoft.com/office/powerpoint/2010/main" val="2024674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3" name="Rectangle 2"/>
          <p:cNvSpPr/>
          <p:nvPr/>
        </p:nvSpPr>
        <p:spPr>
          <a:xfrm>
            <a:off x="2225843" y="5105400"/>
            <a:ext cx="4692311"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WINNERS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5638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rbary macaque"/>
          <p:cNvPicPr>
            <a:picLocks noChangeAspect="1" noChangeArrowheads="1"/>
          </p:cNvPicPr>
          <p:nvPr/>
        </p:nvPicPr>
        <p:blipFill rotWithShape="1">
          <a:blip r:embed="rId3">
            <a:extLst>
              <a:ext uri="{28A0092B-C50C-407E-A947-70E740481C1C}">
                <a14:useLocalDpi xmlns:a14="http://schemas.microsoft.com/office/drawing/2010/main" val="0"/>
              </a:ext>
            </a:extLst>
          </a:blip>
          <a:srcRect r="11203"/>
          <a:stretch/>
        </p:blipFill>
        <p:spPr bwMode="auto">
          <a:xfrm>
            <a:off x="-13447" y="0"/>
            <a:ext cx="9157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45722" y="152400"/>
            <a:ext cx="4692311"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WINNERS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1644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flocken\AppData\Local\Microsoft\Windows\Temporary Internet Files\Content.IE5\0CTJTCHH\8280010254_fb061f3cbb_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04073" y="152400"/>
            <a:ext cx="4692311"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WINNERS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6178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flocken\AppData\Local\Microsoft\Windows\Temporary Internet Files\Content.IE5\NPALS5P8\497580219_be23530b2b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11"/>
          <a:stretch/>
        </p:blipFill>
        <p:spPr bwMode="auto">
          <a:xfrm>
            <a:off x="0" y="0"/>
            <a:ext cx="9519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228600"/>
            <a:ext cx="4692311"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WINNERS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1644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flocken\AppData\Local\Microsoft\Windows\Temporary Internet Files\Content.IE5\8R8TLBVS\234806624_610d6fcf4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3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33600" y="4953000"/>
            <a:ext cx="4692311" cy="1569660"/>
          </a:xfrm>
          <a:prstGeom prst="rect">
            <a:avLst/>
          </a:prstGeom>
        </p:spPr>
        <p:txBody>
          <a:bodyPr wrap="none">
            <a:spAutoFit/>
          </a:bodyPr>
          <a:lstStyle/>
          <a:p>
            <a:pPr algn="ctr"/>
            <a:r>
              <a:rPr lang="en-US" sz="9600" b="1" dirty="0" smtClean="0">
                <a:solidFill>
                  <a:schemeClr val="bg1"/>
                </a:solidFill>
                <a:effectLst>
                  <a:outerShdw blurRad="38100" dist="38100" dir="2700000" algn="tl">
                    <a:srgbClr val="000000">
                      <a:alpha val="43137"/>
                    </a:srgbClr>
                  </a:outerShdw>
                </a:effectLst>
                <a:latin typeface="Impact" panose="020B0806030902050204" pitchFamily="34" charset="0"/>
              </a:rPr>
              <a:t>WINNERS</a:t>
            </a:r>
            <a:endParaRPr lang="en-US" sz="9600" b="1" dirty="0">
              <a:solidFill>
                <a:schemeClr val="bg1"/>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8359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TotalTime>
  <Words>1896</Words>
  <Application>Microsoft Office PowerPoint</Application>
  <PresentationFormat>On-screen Show (4:3)</PresentationFormat>
  <Paragraphs>137</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FranklinITCProBold</vt:lpstr>
      <vt:lpstr>Helvetica-light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IFAW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Flocken, Jeffrey</dc:creator>
  <cp:lastModifiedBy>Ian Engel</cp:lastModifiedBy>
  <cp:revision>47</cp:revision>
  <cp:lastPrinted>2016-10-17T19:38:28Z</cp:lastPrinted>
  <dcterms:created xsi:type="dcterms:W3CDTF">2016-10-14T17:22:27Z</dcterms:created>
  <dcterms:modified xsi:type="dcterms:W3CDTF">2016-10-19T14:38:32Z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